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7"/>
  </p:notesMasterIdLst>
  <p:sldIdLst>
    <p:sldId id="256" r:id="rId3"/>
    <p:sldId id="257" r:id="rId4"/>
    <p:sldId id="258" r:id="rId5"/>
    <p:sldId id="259" r:id="rId6"/>
  </p:sldIdLst>
  <p:sldSz cx="12192000" cy="6858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Play" pitchFamily="82" charset="77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glI73Xg2g0wTOZoFh3x2rCLdnM2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58"/>
  </p:normalViewPr>
  <p:slideViewPr>
    <p:cSldViewPr snapToGrid="0">
      <p:cViewPr varScale="1">
        <p:scale>
          <a:sx n="116" d="100"/>
          <a:sy n="116" d="100"/>
        </p:scale>
        <p:origin x="5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4.fntdata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4e4bf1a930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2" name="Google Shape;182;g24e4bf1a930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4e4bf1a930_0_12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g24e4bf1a930_0_12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0" name="Google Shape;90;g24e4bf1a930_0_1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g24e4bf1a930_0_1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g24e4bf1a930_0_1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4e4bf1a930_0_1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g24e4bf1a930_0_1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marL="914400" lvl="1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marL="1371600" lvl="2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marL="1828800" lvl="3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marL="2286000" lvl="4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marL="2743200" lvl="5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marL="3200400" lvl="6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marL="3657600" lvl="7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marL="4114800" lvl="8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g24e4bf1a930_0_1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g24e4bf1a930_0_1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g24e4bf1a930_0_1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4e4bf1a930_0_13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g24e4bf1a930_0_13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g24e4bf1a930_0_1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g24e4bf1a930_0_1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g24e4bf1a930_0_1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4e4bf1a930_0_1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g24e4bf1a930_0_13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marL="914400" lvl="1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marL="1371600" lvl="2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marL="1828800" lvl="3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marL="2286000" lvl="4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marL="2743200" lvl="5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marL="3200400" lvl="6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marL="3657600" lvl="7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marL="4114800" lvl="8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g24e4bf1a930_0_13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marL="914400" lvl="1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marL="1371600" lvl="2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marL="1828800" lvl="3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marL="2286000" lvl="4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marL="2743200" lvl="5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marL="3200400" lvl="6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marL="3657600" lvl="7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marL="4114800" lvl="8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g24e4bf1a930_0_1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g24e4bf1a930_0_1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g24e4bf1a930_0_1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4e4bf1a930_0_14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g24e4bf1a930_0_14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5" name="Google Shape;115;g24e4bf1a930_0_14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marL="914400" lvl="1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marL="1371600" lvl="2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marL="1828800" lvl="3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marL="2286000" lvl="4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marL="2743200" lvl="5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marL="3200400" lvl="6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marL="3657600" lvl="7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marL="4114800" lvl="8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g24e4bf1a930_0_14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7" name="Google Shape;117;g24e4bf1a930_0_14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marL="914400" lvl="1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marL="1371600" lvl="2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marL="1828800" lvl="3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marL="2286000" lvl="4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marL="2743200" lvl="5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marL="3200400" lvl="6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marL="3657600" lvl="7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marL="4114800" lvl="8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g24e4bf1a930_0_1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g24e4bf1a930_0_1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g24e4bf1a930_0_1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4e4bf1a930_0_15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g24e4bf1a930_0_15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g24e4bf1a930_0_15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g24e4bf1a930_0_15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4e4bf1a930_0_16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g24e4bf1a930_0_16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g24e4bf1a930_0_1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4e4bf1a930_0_16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g24e4bf1a930_0_16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5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3" name="Google Shape;133;g24e4bf1a930_0_16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34" name="Google Shape;134;g24e4bf1a930_0_1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g24e4bf1a930_0_16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g24e4bf1a930_0_1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4e4bf1a930_0_17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g24e4bf1a930_0_17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5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140" name="Google Shape;140;g24e4bf1a930_0_17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41" name="Google Shape;141;g24e4bf1a930_0_1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g24e4bf1a930_0_17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g24e4bf1a930_0_17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4e4bf1a930_0_17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g24e4bf1a930_0_178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marL="914400" lvl="1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marL="1371600" lvl="2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marL="1828800" lvl="3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marL="2286000" lvl="4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marL="2743200" lvl="5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marL="3200400" lvl="6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marL="3657600" lvl="7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marL="4114800" lvl="8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g24e4bf1a930_0_17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g24e4bf1a930_0_1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g24e4bf1a930_0_1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4e4bf1a930_0_184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g24e4bf1a930_0_184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marL="914400" lvl="1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marL="1371600" lvl="2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marL="1828800" lvl="3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marL="2286000" lvl="4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marL="2743200" lvl="5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marL="3200400" lvl="6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marL="3657600" lvl="7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marL="4114800" lvl="8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g24e4bf1a930_0_18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g24e4bf1a930_0_18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g24e4bf1a930_0_18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/>
          </p:nvPr>
        </p:nvSpPr>
        <p:spPr>
          <a:xfrm>
            <a:off x="838200" y="-145811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sz="4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4e4bf1a930_0_1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g24e4bf1a930_0_1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g24e4bf1a930_0_1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g24e4bf1a930_0_1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g24e4bf1a930_0_1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BR" dirty="0">
                <a:latin typeface="Calibri" panose="020F0502020204030204" pitchFamily="34" charset="0"/>
                <a:cs typeface="Calibri" panose="020F0502020204030204" pitchFamily="34" charset="0"/>
              </a:rPr>
              <a:t>Brazil IPS premisses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1" name="Google Shape;16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R"/>
              <a:t>Data currently available on  RNDS will be used to generate the first version of Brazil IPS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BR"/>
              <a:t>More than 1.2 billion immunization records of 103 different vaccines ( at least 4 of them do not exist on SNOMED core…)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BR"/>
              <a:t>More than 800.000 Lab reports of COVID-19 and Monkeypox exams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R"/>
              <a:t>It is expected that till October we will also have allergies and medications  from  eSUS-AB the Brazilian primary care information system used in 82% of our primary care units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endParaRPr/>
          </a:p>
        </p:txBody>
      </p:sp>
      <p:sp>
        <p:nvSpPr>
          <p:cNvPr id="167" name="Google Shape;16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68" name="Google Shape;16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25683" y="1080529"/>
            <a:ext cx="7643672" cy="4304457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"/>
          <p:cNvSpPr/>
          <p:nvPr/>
        </p:nvSpPr>
        <p:spPr>
          <a:xfrm>
            <a:off x="4208648" y="5588407"/>
            <a:ext cx="2043060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http://hl7.org/fhir/uv/ips/</a:t>
            </a:r>
            <a:endParaRPr/>
          </a:p>
        </p:txBody>
      </p:sp>
      <p:sp>
        <p:nvSpPr>
          <p:cNvPr id="170" name="Google Shape;170;p2"/>
          <p:cNvSpPr/>
          <p:nvPr/>
        </p:nvSpPr>
        <p:spPr>
          <a:xfrm>
            <a:off x="3624264" y="1856868"/>
            <a:ext cx="267891" cy="273068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C8799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5071539" y="1859946"/>
            <a:ext cx="267891" cy="273068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C8799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5026227" y="4057143"/>
            <a:ext cx="267891" cy="273068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C8799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3584973" y="2799843"/>
            <a:ext cx="267891" cy="273068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C8799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BR" dirty="0">
                <a:latin typeface="Calibri" panose="020F0502020204030204" pitchFamily="34" charset="0"/>
                <a:cs typeface="Calibri" panose="020F0502020204030204" pitchFamily="34" charset="0"/>
              </a:rPr>
              <a:t>Current Status IPS-Brasil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9" name="Google Shape;17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R"/>
              <a:t>80% of the Brazilian RNDS CodeSystems, ValueSets and ConceptMaps of Immunization(IPS),  Diagnostic Report(IPS), Allergy Intolerance(IPS), and  Medication (IPS) loaded in OCL terminology server;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BR"/>
              <a:t> 20% of the FHIR IPS profiles in FHIRSH for those sections that will be in the first version of the Brazilian IPS (Immunization(IPS),  Diagnostic Report(IPS), Allergy Intolerance(IPS), and  Medication (IPS)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4e4bf1a930_0_95"/>
          <p:cNvSpPr/>
          <p:nvPr/>
        </p:nvSpPr>
        <p:spPr>
          <a:xfrm>
            <a:off x="319314" y="558354"/>
            <a:ext cx="5530500" cy="722700"/>
          </a:xfrm>
          <a:prstGeom prst="roundRect">
            <a:avLst>
              <a:gd name="adj" fmla="val 16667"/>
            </a:avLst>
          </a:prstGeom>
          <a:solidFill>
            <a:srgbClr val="E1EFD8"/>
          </a:solidFill>
          <a:ln w="12700" cap="flat" cmpd="sng">
            <a:solidFill>
              <a:srgbClr val="E1EF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BR" sz="15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Base resource (R4)</a:t>
            </a:r>
            <a:endParaRPr sz="1500">
              <a:solidFill>
                <a:srgbClr val="137C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24e4bf1a930_0_95"/>
          <p:cNvSpPr/>
          <p:nvPr/>
        </p:nvSpPr>
        <p:spPr>
          <a:xfrm>
            <a:off x="319314" y="1668696"/>
            <a:ext cx="5530500" cy="722700"/>
          </a:xfrm>
          <a:prstGeom prst="roundRect">
            <a:avLst>
              <a:gd name="adj" fmla="val 16667"/>
            </a:avLst>
          </a:prstGeom>
          <a:solidFill>
            <a:srgbClr val="E1EFD8"/>
          </a:solidFill>
          <a:ln w="12700" cap="flat" cmpd="sng">
            <a:solidFill>
              <a:srgbClr val="E1EF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BR" sz="15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Use case agnostic national profile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24e4bf1a930_0_95"/>
          <p:cNvSpPr/>
          <p:nvPr/>
        </p:nvSpPr>
        <p:spPr>
          <a:xfrm>
            <a:off x="319314" y="2779038"/>
            <a:ext cx="5530500" cy="722700"/>
          </a:xfrm>
          <a:prstGeom prst="roundRect">
            <a:avLst>
              <a:gd name="adj" fmla="val 16667"/>
            </a:avLst>
          </a:prstGeom>
          <a:solidFill>
            <a:srgbClr val="E1EFD8"/>
          </a:solidFill>
          <a:ln w="12700" cap="flat" cmpd="sng">
            <a:solidFill>
              <a:srgbClr val="E1EF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BR" sz="15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Use case generalist</a:t>
            </a:r>
            <a:br>
              <a:rPr lang="en-BR" sz="15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BR" sz="15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national profile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24e4bf1a930_0_95"/>
          <p:cNvSpPr/>
          <p:nvPr/>
        </p:nvSpPr>
        <p:spPr>
          <a:xfrm>
            <a:off x="319313" y="3958985"/>
            <a:ext cx="5530500" cy="722700"/>
          </a:xfrm>
          <a:prstGeom prst="roundRect">
            <a:avLst>
              <a:gd name="adj" fmla="val 16667"/>
            </a:avLst>
          </a:prstGeom>
          <a:solidFill>
            <a:srgbClr val="E1EFD8"/>
          </a:solidFill>
          <a:ln w="12700" cap="flat" cmpd="sng">
            <a:solidFill>
              <a:srgbClr val="E1EF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BR" sz="15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Use case restrictive</a:t>
            </a:r>
            <a:br>
              <a:rPr lang="en-BR" sz="15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BR" sz="15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national profile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g24e4bf1a930_0_95"/>
          <p:cNvSpPr/>
          <p:nvPr/>
        </p:nvSpPr>
        <p:spPr>
          <a:xfrm>
            <a:off x="319314" y="5865233"/>
            <a:ext cx="5530500" cy="722700"/>
          </a:xfrm>
          <a:prstGeom prst="roundRect">
            <a:avLst>
              <a:gd name="adj" fmla="val 16667"/>
            </a:avLst>
          </a:prstGeom>
          <a:solidFill>
            <a:srgbClr val="E1EFD8"/>
          </a:solidFill>
          <a:ln w="12700" cap="flat" cmpd="sng">
            <a:solidFill>
              <a:srgbClr val="E1EF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BR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 Profile (Most Restrictive)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24e4bf1a930_0_95"/>
          <p:cNvSpPr/>
          <p:nvPr/>
        </p:nvSpPr>
        <p:spPr>
          <a:xfrm>
            <a:off x="3823295" y="633106"/>
            <a:ext cx="1815600" cy="509700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BR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Patient </a:t>
            </a:r>
            <a:r>
              <a:rPr lang="en-BR"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R4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g24e4bf1a930_0_95"/>
          <p:cNvSpPr/>
          <p:nvPr/>
        </p:nvSpPr>
        <p:spPr>
          <a:xfrm>
            <a:off x="6389078" y="5828319"/>
            <a:ext cx="5336100" cy="722700"/>
          </a:xfrm>
          <a:prstGeom prst="roundRect">
            <a:avLst>
              <a:gd name="adj" fmla="val 16667"/>
            </a:avLst>
          </a:prstGeom>
          <a:solidFill>
            <a:srgbClr val="A8D08C"/>
          </a:solidFill>
          <a:ln w="12700" cap="flat" cmpd="sng">
            <a:solidFill>
              <a:srgbClr val="A8D08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BR" sz="1500">
                <a:solidFill>
                  <a:srgbClr val="137CC0"/>
                </a:solidFill>
                <a:latin typeface="Calibri"/>
                <a:ea typeface="Calibri"/>
                <a:cs typeface="Calibri"/>
                <a:sym typeface="Calibri"/>
              </a:rPr>
              <a:t> International </a:t>
            </a:r>
            <a:br>
              <a:rPr lang="en-BR" sz="1500">
                <a:solidFill>
                  <a:srgbClr val="137CC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BR" sz="1500">
                <a:solidFill>
                  <a:srgbClr val="137CC0"/>
                </a:solidFill>
                <a:latin typeface="Calibri"/>
                <a:ea typeface="Calibri"/>
                <a:cs typeface="Calibri"/>
                <a:sym typeface="Calibri"/>
              </a:rPr>
              <a:t>use case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24e4bf1a930_0_95"/>
          <p:cNvSpPr/>
          <p:nvPr/>
        </p:nvSpPr>
        <p:spPr>
          <a:xfrm>
            <a:off x="6543049" y="5934997"/>
            <a:ext cx="1815600" cy="509700"/>
          </a:xfrm>
          <a:prstGeom prst="rect">
            <a:avLst/>
          </a:prstGeom>
          <a:solidFill>
            <a:srgbClr val="548135"/>
          </a:solidFill>
          <a:ln w="12700" cap="flat" cmpd="sng">
            <a:solidFill>
              <a:srgbClr val="54813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BR"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IPS </a:t>
            </a:r>
            <a:r>
              <a:rPr lang="en-BR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Patient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24e4bf1a930_0_95"/>
          <p:cNvSpPr txBox="1"/>
          <p:nvPr/>
        </p:nvSpPr>
        <p:spPr>
          <a:xfrm>
            <a:off x="6811108" y="118185"/>
            <a:ext cx="49824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BR" sz="2400" b="1">
                <a:solidFill>
                  <a:srgbClr val="137CC0"/>
                </a:solidFill>
                <a:latin typeface="Calibri"/>
                <a:ea typeface="Calibri"/>
                <a:cs typeface="Calibri"/>
                <a:sym typeface="Calibri"/>
              </a:rPr>
              <a:t>Our proposal</a:t>
            </a:r>
            <a:endParaRPr sz="1500" b="0" i="0" u="none" strike="noStrike" cap="none">
              <a:solidFill>
                <a:srgbClr val="137C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</a:pPr>
            <a:endParaRPr sz="1500" b="0" i="0" u="none" strike="noStrike" cap="none">
              <a:solidFill>
                <a:srgbClr val="137C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24e4bf1a930_0_95"/>
          <p:cNvSpPr/>
          <p:nvPr/>
        </p:nvSpPr>
        <p:spPr>
          <a:xfrm>
            <a:off x="3823295" y="2365313"/>
            <a:ext cx="1815600" cy="509700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BR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IPS Brazil</a:t>
            </a:r>
            <a:r>
              <a:rPr lang="en-BR" sz="1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BR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Paciente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24e4bf1a930_0_95"/>
          <p:cNvSpPr txBox="1"/>
          <p:nvPr/>
        </p:nvSpPr>
        <p:spPr>
          <a:xfrm>
            <a:off x="6565767" y="963933"/>
            <a:ext cx="5336100" cy="44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BR" sz="1900">
                <a:solidFill>
                  <a:srgbClr val="137CC0"/>
                </a:solidFill>
                <a:latin typeface="Calibri"/>
                <a:ea typeface="Calibri"/>
                <a:cs typeface="Calibri"/>
                <a:sym typeface="Calibri"/>
              </a:rPr>
              <a:t>Publish IPS Brasil with HL7 Brazil’s assistance</a:t>
            </a:r>
            <a:endParaRPr sz="1900">
              <a:solidFill>
                <a:srgbClr val="137C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900">
              <a:solidFill>
                <a:srgbClr val="137C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BR" sz="1900">
                <a:solidFill>
                  <a:srgbClr val="137CC0"/>
                </a:solidFill>
                <a:latin typeface="Calibri"/>
                <a:ea typeface="Calibri"/>
                <a:cs typeface="Calibri"/>
                <a:sym typeface="Calibri"/>
              </a:rPr>
              <a:t>IPS Brazil will be a use case agnostic/generalist use case that defines a minimal semantic set, and an extensible/permissive set of profiles for national use</a:t>
            </a:r>
            <a:endParaRPr sz="1900">
              <a:solidFill>
                <a:srgbClr val="137C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900">
              <a:solidFill>
                <a:srgbClr val="137C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BR" sz="1900">
                <a:solidFill>
                  <a:srgbClr val="137CC0"/>
                </a:solidFill>
                <a:latin typeface="Calibri"/>
                <a:ea typeface="Calibri"/>
                <a:cs typeface="Calibri"/>
                <a:sym typeface="Calibri"/>
              </a:rPr>
              <a:t>Some profiles will derive IPS Brasil for generalist or less restrictive use cases</a:t>
            </a:r>
            <a:endParaRPr sz="1900">
              <a:solidFill>
                <a:srgbClr val="137C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900">
              <a:solidFill>
                <a:srgbClr val="137C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BR" sz="1900">
                <a:solidFill>
                  <a:srgbClr val="137CC0"/>
                </a:solidFill>
                <a:latin typeface="Calibri"/>
                <a:ea typeface="Calibri"/>
                <a:cs typeface="Calibri"/>
                <a:sym typeface="Calibri"/>
              </a:rPr>
              <a:t>National generalist/restrictive profiles can extend IPS Brasil with more specific use cases</a:t>
            </a:r>
            <a:endParaRPr sz="1900">
              <a:solidFill>
                <a:srgbClr val="137C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900">
              <a:solidFill>
                <a:srgbClr val="137C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BR" sz="1900">
                <a:solidFill>
                  <a:srgbClr val="137CC0"/>
                </a:solidFill>
                <a:latin typeface="Calibri"/>
                <a:ea typeface="Calibri"/>
                <a:cs typeface="Calibri"/>
                <a:sym typeface="Calibri"/>
              </a:rPr>
              <a:t>Regional profiles might include regional based restrictions, like identifiers, and semantic sets.</a:t>
            </a:r>
            <a:endParaRPr sz="1900">
              <a:solidFill>
                <a:srgbClr val="137C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24e4bf1a930_0_95"/>
          <p:cNvSpPr/>
          <p:nvPr/>
        </p:nvSpPr>
        <p:spPr>
          <a:xfrm>
            <a:off x="3828823" y="4048525"/>
            <a:ext cx="1815600" cy="509700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BR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Beneficiary Patient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24e4bf1a930_0_95"/>
          <p:cNvSpPr/>
          <p:nvPr/>
        </p:nvSpPr>
        <p:spPr>
          <a:xfrm>
            <a:off x="319312" y="4962648"/>
            <a:ext cx="5530500" cy="722700"/>
          </a:xfrm>
          <a:prstGeom prst="roundRect">
            <a:avLst>
              <a:gd name="adj" fmla="val 16667"/>
            </a:avLst>
          </a:prstGeom>
          <a:solidFill>
            <a:srgbClr val="F0F8EC"/>
          </a:solidFill>
          <a:ln w="12700" cap="flat" cmpd="sng">
            <a:solidFill>
              <a:srgbClr val="D0CECE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BR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 </a:t>
            </a:r>
            <a:r>
              <a:rPr lang="en-BR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Restrictive Regional Profile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24e4bf1a930_0_95"/>
          <p:cNvSpPr/>
          <p:nvPr/>
        </p:nvSpPr>
        <p:spPr>
          <a:xfrm>
            <a:off x="3823295" y="5094938"/>
            <a:ext cx="1815600" cy="509700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BR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SESA-BA Patient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8" name="Google Shape;198;g24e4bf1a930_0_95"/>
          <p:cNvCxnSpPr>
            <a:stCxn id="190" idx="1"/>
            <a:endCxn id="185" idx="3"/>
          </p:cNvCxnSpPr>
          <p:nvPr/>
        </p:nvCxnSpPr>
        <p:spPr>
          <a:xfrm rot="10800000">
            <a:off x="5849678" y="2030169"/>
            <a:ext cx="539400" cy="4159500"/>
          </a:xfrm>
          <a:prstGeom prst="bentConnector3">
            <a:avLst>
              <a:gd name="adj1" fmla="val 5001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9" name="Google Shape;199;g24e4bf1a930_0_95"/>
          <p:cNvSpPr/>
          <p:nvPr/>
        </p:nvSpPr>
        <p:spPr>
          <a:xfrm>
            <a:off x="3880295" y="5934946"/>
            <a:ext cx="1815600" cy="509700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BR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BRIndividuo-1.0 Patient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2E9CB8"/>
      </a:accent2>
      <a:accent3>
        <a:srgbClr val="C80724"/>
      </a:accent3>
      <a:accent4>
        <a:srgbClr val="E97132"/>
      </a:accent4>
      <a:accent5>
        <a:srgbClr val="196B24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</Words>
  <Application>Microsoft Macintosh PowerPoint</Application>
  <PresentationFormat>Widescreen</PresentationFormat>
  <Paragraphs>33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Play</vt:lpstr>
      <vt:lpstr>Arial</vt:lpstr>
      <vt:lpstr>Office Theme</vt:lpstr>
      <vt:lpstr>Office Theme</vt:lpstr>
      <vt:lpstr>Brazil IPS premisses</vt:lpstr>
      <vt:lpstr>PowerPoint Presentation</vt:lpstr>
      <vt:lpstr>Current Status IPS-Brasil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Brazil IPS premisses</dc:title>
  <dc:creator>Beatriz de Faria Leao</dc:creator>
  <cp:lastModifiedBy>Beatriz de Faria Leao</cp:lastModifiedBy>
  <cp:revision>1</cp:revision>
  <dcterms:created xsi:type="dcterms:W3CDTF">2023-06-02T14:51:56Z</dcterms:created>
  <dcterms:modified xsi:type="dcterms:W3CDTF">2023-06-05T14:53:33Z</dcterms:modified>
</cp:coreProperties>
</file>