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20"/>
  </p:notesMasterIdLst>
  <p:sldIdLst>
    <p:sldId id="256" r:id="rId2"/>
    <p:sldId id="257" r:id="rId3"/>
    <p:sldId id="264" r:id="rId4"/>
    <p:sldId id="262" r:id="rId5"/>
    <p:sldId id="303" r:id="rId6"/>
    <p:sldId id="298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/>
    <p:restoredTop sz="89932"/>
  </p:normalViewPr>
  <p:slideViewPr>
    <p:cSldViewPr snapToGrid="0" snapToObjects="1">
      <p:cViewPr varScale="1">
        <p:scale>
          <a:sx n="115" d="100"/>
          <a:sy n="115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1EF8-ECEF-364B-A611-EBCD84AC044D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EA3CA-3848-E24F-9345-66524392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bg6GRRamNQ" TargetMode="External"/><Relationship Id="rId5" Type="http://schemas.openxmlformats.org/officeDocument/2006/relationships/hyperlink" Target="https://www.youtube.com/watch?v=OpQsdjaLmto&amp;ab_channel=CNET" TargetMode="External"/><Relationship Id="rId4" Type="http://schemas.openxmlformats.org/officeDocument/2006/relationships/hyperlink" Target="https://squareup.com/read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TMxyNyTsA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qups.com/" TargetMode="External"/><Relationship Id="rId2" Type="http://schemas.openxmlformats.org/officeDocument/2006/relationships/hyperlink" Target="https://marvelapp.com/project/46160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app/id63225255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81625"/>
            <a:ext cx="3344626" cy="613320"/>
          </a:xfrm>
        </p:spPr>
        <p:txBody>
          <a:bodyPr>
            <a:noAutofit/>
          </a:bodyPr>
          <a:lstStyle/>
          <a:p>
            <a:r>
              <a:rPr lang="en-US" sz="2000"/>
              <a:t>Mobile Computing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Moaath Alrajab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17923" y="2500009"/>
            <a:ext cx="1926077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439" y="300631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4000" dirty="0"/>
            </a:br>
            <a:r>
              <a:rPr lang="en-US" sz="4000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9529"/>
            <a:ext cx="7543800" cy="1450757"/>
          </a:xfrm>
        </p:spPr>
        <p:txBody>
          <a:bodyPr/>
          <a:lstStyle/>
          <a:p>
            <a:r>
              <a:rPr lang="en-US" dirty="0"/>
              <a:t>Microphone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38439"/>
            <a:ext cx="5801746" cy="3236492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2400" b="1" dirty="0"/>
              <a:t> Converts sound into data</a:t>
            </a:r>
          </a:p>
          <a:p>
            <a:pPr marL="114300" indent="0">
              <a:buNone/>
            </a:pPr>
            <a:r>
              <a:rPr lang="en-US" dirty="0"/>
              <a:t>– Microphone converts sound</a:t>
            </a:r>
          </a:p>
          <a:p>
            <a:pPr marL="114300" indent="0">
              <a:buNone/>
            </a:pPr>
            <a:r>
              <a:rPr lang="en-US" dirty="0"/>
              <a:t>waves into voltage</a:t>
            </a:r>
          </a:p>
          <a:p>
            <a:pPr marL="114300" indent="0">
              <a:buNone/>
            </a:pPr>
            <a:r>
              <a:rPr lang="en-US" dirty="0"/>
              <a:t>• Which varies over time</a:t>
            </a:r>
          </a:p>
          <a:p>
            <a:pPr marL="114300" indent="0">
              <a:buNone/>
            </a:pPr>
            <a:r>
              <a:rPr lang="en-US" dirty="0"/>
              <a:t>– Circuit converts voltage into</a:t>
            </a:r>
          </a:p>
          <a:p>
            <a:pPr marL="114300" indent="0">
              <a:buNone/>
            </a:pPr>
            <a:r>
              <a:rPr lang="en-US" dirty="0"/>
              <a:t>digital values</a:t>
            </a:r>
          </a:p>
          <a:p>
            <a:pPr marL="114300" indent="0">
              <a:buNone/>
            </a:pPr>
            <a:r>
              <a:rPr lang="en-US" dirty="0"/>
              <a:t>– Sound becomes a series of</a:t>
            </a:r>
          </a:p>
          <a:p>
            <a:pPr marL="114300" indent="0">
              <a:buNone/>
            </a:pPr>
            <a:r>
              <a:rPr lang="en-US" dirty="0"/>
              <a:t>digital values</a:t>
            </a:r>
          </a:p>
          <a:p>
            <a:pPr marL="114300" indent="0">
              <a:buNone/>
            </a:pPr>
            <a:r>
              <a:rPr lang="en-US" dirty="0"/>
              <a:t>• Get samples at 48K</a:t>
            </a:r>
          </a:p>
          <a:p>
            <a:pPr marL="114300" indent="0">
              <a:buNone/>
            </a:pPr>
            <a:r>
              <a:rPr lang="en-US" dirty="0"/>
              <a:t>samples/s</a:t>
            </a:r>
          </a:p>
          <a:p>
            <a:pPr marL="114300" indent="0">
              <a:buNone/>
            </a:pPr>
            <a:r>
              <a:rPr lang="en-US" dirty="0"/>
              <a:t>• Good quality sound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89" y="1844486"/>
            <a:ext cx="1837182" cy="1164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86" y="3544312"/>
            <a:ext cx="1795949" cy="2099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421139"/>
            <a:ext cx="37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Square  </a:t>
            </a:r>
            <a:r>
              <a:rPr lang="en-US" dirty="0">
                <a:hlinkClick r:id="rId4"/>
              </a:rPr>
              <a:t>https://squareup.com/reader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679602"/>
            <a:ext cx="858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Breathometer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https://www.youtube.com/watch?v=OpQsdjaLmto&amp;ab_channel=CNET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144598"/>
            <a:ext cx="11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127" y="5956143"/>
            <a:ext cx="6005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Ocarina  </a:t>
            </a:r>
            <a:r>
              <a:rPr lang="en-US" dirty="0">
                <a:hlinkClick r:id="rId6"/>
              </a:rPr>
              <a:t>https://www.youtube.com/watch?v=wbg6GRRamNQ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661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 Really a magnetometer</a:t>
            </a:r>
          </a:p>
          <a:p>
            <a:pPr marL="114300" indent="0">
              <a:buNone/>
            </a:pPr>
            <a:r>
              <a:rPr lang="en-US" dirty="0"/>
              <a:t>– Can measure the magnetic field in 3</a:t>
            </a:r>
          </a:p>
          <a:p>
            <a:pPr marL="114300" indent="0">
              <a:buNone/>
            </a:pPr>
            <a:r>
              <a:rPr lang="en-US" dirty="0"/>
              <a:t>directions, X, Y, Z</a:t>
            </a:r>
          </a:p>
          <a:p>
            <a:pPr marL="114300" indent="0">
              <a:buNone/>
            </a:pPr>
            <a:r>
              <a:rPr lang="en-US" dirty="0"/>
              <a:t>– Magnetic flux measured in micro-Tesla</a:t>
            </a:r>
          </a:p>
          <a:p>
            <a:pPr marL="114300" indent="0">
              <a:buNone/>
            </a:pPr>
            <a:r>
              <a:rPr lang="en-US" dirty="0"/>
              <a:t>– Can use to make compass</a:t>
            </a:r>
          </a:p>
          <a:p>
            <a:pPr marL="114300" indent="0">
              <a:buNone/>
            </a:pPr>
            <a:r>
              <a:rPr lang="en-US" dirty="0"/>
              <a:t>– Could also use as an instrument to</a:t>
            </a:r>
            <a:br>
              <a:rPr lang="en-US" dirty="0"/>
            </a:br>
            <a:r>
              <a:rPr lang="en-US" dirty="0"/>
              <a:t>    measure presence of magnetic fields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800" dirty="0"/>
              <a:t>Where do magnetic fields exist?</a:t>
            </a:r>
          </a:p>
          <a:p>
            <a:pPr marL="114300" indent="0">
              <a:buNone/>
            </a:pPr>
            <a:r>
              <a:rPr lang="en-US" dirty="0"/>
              <a:t>– Speakers, motors, screens, medical</a:t>
            </a:r>
          </a:p>
          <a:p>
            <a:pPr marL="114300" indent="0">
              <a:buNone/>
            </a:pPr>
            <a:r>
              <a:rPr lang="en-US" dirty="0"/>
              <a:t>imaging, earth, big factories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48" y="1417638"/>
            <a:ext cx="2444418" cy="4701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714" y="5858111"/>
            <a:ext cx="7032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Cycloramic  </a:t>
            </a:r>
            <a:r>
              <a:rPr lang="en-US" dirty="0">
                <a:hlinkClick r:id="rId3"/>
              </a:rPr>
              <a:t>https://www.youtube.com/watch?v=tTMxyNyTsAY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64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Typical on Android &amp; iPhone 6</a:t>
            </a:r>
          </a:p>
          <a:p>
            <a:pPr marL="114300" indent="0">
              <a:buNone/>
            </a:pPr>
            <a:r>
              <a:rPr lang="en-US" dirty="0"/>
              <a:t>– Not Ascend P6</a:t>
            </a:r>
          </a:p>
          <a:p>
            <a:pPr marL="114300" indent="0">
              <a:buNone/>
            </a:pPr>
            <a:r>
              <a:rPr lang="en-US" dirty="0"/>
              <a:t>– Measures atmospheric pressure</a:t>
            </a:r>
          </a:p>
          <a:p>
            <a:pPr marL="114300" indent="0">
              <a:buNone/>
            </a:pPr>
            <a:r>
              <a:rPr lang="en-US" dirty="0"/>
              <a:t>– Change and rate of change gives an</a:t>
            </a:r>
          </a:p>
          <a:p>
            <a:r>
              <a:rPr lang="en-US" sz="2800" b="1" dirty="0"/>
              <a:t>indication of weather</a:t>
            </a:r>
          </a:p>
          <a:p>
            <a:pPr marL="114300" indent="0">
              <a:buNone/>
            </a:pPr>
            <a:r>
              <a:rPr lang="en-US" dirty="0"/>
              <a:t>– Measurement in </a:t>
            </a:r>
            <a:r>
              <a:rPr lang="en-US" dirty="0" err="1"/>
              <a:t>hPA</a:t>
            </a:r>
            <a:r>
              <a:rPr lang="en-US" dirty="0"/>
              <a:t> – </a:t>
            </a:r>
            <a:r>
              <a:rPr lang="en-US" dirty="0" err="1"/>
              <a:t>hectoPascals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– 1 atmosphere = 1013 </a:t>
            </a:r>
            <a:r>
              <a:rPr lang="en-US" dirty="0" err="1"/>
              <a:t>hPA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800" b="1" dirty="0"/>
              <a:t>Could use as altimeter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573" y="2915576"/>
            <a:ext cx="2032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Used for measuring ambient light to set screen brightness</a:t>
            </a:r>
          </a:p>
          <a:p>
            <a:r>
              <a:rPr lang="en-US" sz="2400" b="1" dirty="0"/>
              <a:t>Measures the light, in Lux</a:t>
            </a:r>
          </a:p>
          <a:p>
            <a:pPr marL="114300" indent="0">
              <a:buNone/>
            </a:pPr>
            <a:r>
              <a:rPr lang="en-US" dirty="0"/>
              <a:t>– Across wide range of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69" y="3677195"/>
            <a:ext cx="381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4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Gyroscope – measuring angular motion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62" y="2498861"/>
            <a:ext cx="4559300" cy="368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602" y="192936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Gives: pitch, roll, and yaw – of phone, along X,Y,Z axis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Gives a better sense of the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motion of the phone</a:t>
            </a:r>
          </a:p>
        </p:txBody>
      </p:sp>
    </p:spTree>
    <p:extLst>
      <p:ext uri="{BB962C8B-B14F-4D97-AF65-F5344CB8AC3E}">
        <p14:creationId xmlns:p14="http://schemas.microsoft.com/office/powerpoint/2010/main" val="183057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measure acceleration </a:t>
            </a:r>
            <a:br>
              <a:rPr lang="en-US" dirty="0"/>
            </a:br>
            <a:r>
              <a:rPr lang="en-US" dirty="0"/>
              <a:t>in 3-dimensions as shown</a:t>
            </a:r>
          </a:p>
          <a:p>
            <a:r>
              <a:rPr lang="en-US" dirty="0"/>
              <a:t>Measured in m/s2</a:t>
            </a:r>
            <a:br>
              <a:rPr lang="en-US" dirty="0"/>
            </a:br>
            <a:r>
              <a:rPr lang="en-US" dirty="0"/>
              <a:t>– Get measurement in each</a:t>
            </a:r>
            <a:br>
              <a:rPr lang="en-US" dirty="0"/>
            </a:br>
            <a:r>
              <a:rPr lang="en-US" dirty="0"/>
              <a:t> dimension X,Y,Z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Phone can give a</a:t>
            </a:r>
            <a:br>
              <a:rPr lang="en-US" dirty="0"/>
            </a:br>
            <a:r>
              <a:rPr lang="en-US" dirty="0"/>
              <a:t>‘reading’ 100 times/s</a:t>
            </a:r>
          </a:p>
          <a:p>
            <a:r>
              <a:rPr lang="en-US" dirty="0"/>
              <a:t>Use for gestures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712" y="2249329"/>
            <a:ext cx="3415048" cy="36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Camrea</a:t>
            </a:r>
            <a:r>
              <a:rPr lang="en-US" dirty="0"/>
              <a:t> (front and back)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video interaction</a:t>
            </a:r>
          </a:p>
          <a:p>
            <a:pPr marL="114300" indent="0">
              <a:buNone/>
            </a:pPr>
            <a:r>
              <a:rPr lang="en-US" dirty="0"/>
              <a:t>– Skype uses this</a:t>
            </a:r>
          </a:p>
          <a:p>
            <a:pPr marL="114300" indent="0">
              <a:buNone/>
            </a:pPr>
            <a:r>
              <a:rPr lang="en-US" dirty="0"/>
              <a:t>– front camera is low resolution </a:t>
            </a:r>
            <a:br>
              <a:rPr lang="en-US" dirty="0"/>
            </a:br>
            <a:r>
              <a:rPr lang="en-US" dirty="0"/>
              <a:t>when compared to the back camera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Can look at you and see how</a:t>
            </a:r>
          </a:p>
          <a:p>
            <a:pPr marL="114300" indent="0">
              <a:buNone/>
            </a:pPr>
            <a:r>
              <a:rPr lang="en-US" dirty="0"/>
              <a:t>you’re feeling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42" y="2368553"/>
            <a:ext cx="3509458" cy="29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Near-Field Communications (NFC)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radio for very fast connection</a:t>
            </a:r>
          </a:p>
          <a:p>
            <a:r>
              <a:rPr lang="en-US" dirty="0"/>
              <a:t>for payments</a:t>
            </a:r>
          </a:p>
          <a:p>
            <a:r>
              <a:rPr lang="en-US" dirty="0"/>
              <a:t>recognition of ‘tag’</a:t>
            </a:r>
          </a:p>
          <a:p>
            <a:pPr marL="114300" indent="0">
              <a:buNone/>
            </a:pPr>
            <a:r>
              <a:rPr lang="en-US" dirty="0"/>
              <a:t>– When go home can walk past</a:t>
            </a:r>
          </a:p>
          <a:p>
            <a:pPr marL="114300" indent="0">
              <a:buNone/>
            </a:pPr>
            <a:r>
              <a:rPr lang="en-US" dirty="0"/>
              <a:t>desk, brings up calendar</a:t>
            </a:r>
          </a:p>
          <a:p>
            <a:pPr marL="114300" indent="0">
              <a:buNone/>
            </a:pPr>
            <a:r>
              <a:rPr lang="en-US" dirty="0"/>
              <a:t>– When dog goes by, gives</a:t>
            </a:r>
          </a:p>
          <a:p>
            <a:pPr marL="114300" indent="0">
              <a:buNone/>
            </a:pPr>
            <a:r>
              <a:rPr lang="en-US" dirty="0"/>
              <a:t>reminder of stuff to do with dog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09" y="2607881"/>
            <a:ext cx="4408089" cy="29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58952"/>
            <a:ext cx="7838237" cy="3566160"/>
          </a:xfrm>
        </p:spPr>
        <p:txBody>
          <a:bodyPr>
            <a:normAutofit/>
          </a:bodyPr>
          <a:lstStyle/>
          <a:p>
            <a:r>
              <a:rPr lang="en-US" sz="4800" dirty="0"/>
              <a:t>Need help?</a:t>
            </a:r>
            <a:br>
              <a:rPr lang="en-US" sz="4800" dirty="0"/>
            </a:br>
            <a:r>
              <a:rPr lang="en-US" sz="4800" dirty="0"/>
              <a:t>				Email 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will cover: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What is the Capstone Project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Forming teams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Important dates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Ideas and proposal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Sensors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/>
              <a:t>Proposal and initial design</a:t>
            </a:r>
          </a:p>
        </p:txBody>
      </p:sp>
    </p:spTree>
    <p:extLst>
      <p:ext uri="{BB962C8B-B14F-4D97-AF65-F5344CB8AC3E}">
        <p14:creationId xmlns:p14="http://schemas.microsoft.com/office/powerpoint/2010/main" val="3273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58952"/>
            <a:ext cx="7838237" cy="3566160"/>
          </a:xfrm>
        </p:spPr>
        <p:txBody>
          <a:bodyPr/>
          <a:lstStyle/>
          <a:p>
            <a:r>
              <a:rPr lang="en-US" dirty="0"/>
              <a:t>Capstone Project?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0464" y="4325112"/>
            <a:ext cx="78036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main objective of this course is to build creative, useful and interesting apps for Android devices. 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capstone project is an important assessment part of this course. It stands for 30% of the total grade.</a:t>
            </a:r>
          </a:p>
          <a:p>
            <a:endParaRPr lang="en-US" dirty="0"/>
          </a:p>
          <a:p>
            <a:r>
              <a:rPr lang="en-US" dirty="0"/>
              <a:t>You have to work in a team.</a:t>
            </a:r>
          </a:p>
        </p:txBody>
      </p:sp>
    </p:spTree>
    <p:extLst>
      <p:ext uri="{BB962C8B-B14F-4D97-AF65-F5344CB8AC3E}">
        <p14:creationId xmlns:p14="http://schemas.microsoft.com/office/powerpoint/2010/main" val="128639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Forming Teams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937" y="1296541"/>
            <a:ext cx="6822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To facilitate team creation, students should introduce themselves to the class in the first week. </a:t>
            </a:r>
          </a:p>
          <a:p>
            <a:endParaRPr lang="en-US" dirty="0"/>
          </a:p>
          <a:p>
            <a:r>
              <a:rPr lang="en-US" dirty="0"/>
              <a:t>By week 3, students should form groups of 3 or 4 members. In special cases, the instructor might allow 2. </a:t>
            </a:r>
          </a:p>
          <a:p>
            <a:endParaRPr lang="en-US" dirty="0"/>
          </a:p>
          <a:p>
            <a:r>
              <a:rPr lang="en-US" dirty="0"/>
              <a:t>Teamwork is essential in this course. Not being able to cooperate with others will result in a 10% reduction penalty per shortage. 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00" y="710200"/>
            <a:ext cx="1601721" cy="42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Forming Teams </a:t>
            </a:r>
            <a:r>
              <a:rPr lang="en-US" sz="2400" dirty="0" err="1"/>
              <a:t>con’t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5937" y="1296541"/>
            <a:ext cx="6822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Start contacting your colleagues in week2. You may reply somebody’s post with a follow-up question, comment,</a:t>
            </a:r>
            <a:r>
              <a:rPr lang="mr-IN" dirty="0"/>
              <a:t>…</a:t>
            </a:r>
            <a:r>
              <a:rPr lang="en-US" dirty="0"/>
              <a:t> find a way to start a conversation.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j-lt"/>
              </a:rPr>
              <a:t>Exchange ideas either on the discussion board or directly.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+mj-lt"/>
              </a:rPr>
              <a:t>Share previous experience</a:t>
            </a:r>
          </a:p>
          <a:p>
            <a:endParaRPr lang="en-US" dirty="0">
              <a:latin typeface="+mj-lt"/>
            </a:endParaRPr>
          </a:p>
          <a:p>
            <a:r>
              <a:rPr lang="en-US" b="1" u="sng" dirty="0">
                <a:latin typeface="+mj-lt"/>
              </a:rPr>
              <a:t>By the end of Week3 </a:t>
            </a:r>
            <a:r>
              <a:rPr lang="en-US" dirty="0">
                <a:latin typeface="+mj-lt"/>
              </a:rPr>
              <a:t>we need to finalize team forming.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Still cannot think of any idea?</a:t>
            </a:r>
          </a:p>
          <a:p>
            <a:r>
              <a:rPr lang="en-US" dirty="0">
                <a:latin typeface="+mj-lt"/>
              </a:rPr>
              <a:t>This presentation discusses some apps that use</a:t>
            </a:r>
          </a:p>
          <a:p>
            <a:r>
              <a:rPr lang="en-US" dirty="0">
                <a:latin typeface="+mj-lt"/>
              </a:rPr>
              <a:t>Phone’ built-in sensors. Hopefully you do something </a:t>
            </a:r>
          </a:p>
          <a:p>
            <a:r>
              <a:rPr lang="en-US" dirty="0">
                <a:latin typeface="+mj-lt"/>
              </a:rPr>
              <a:t>similar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44" y="3942893"/>
            <a:ext cx="3742856" cy="19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1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Important millstones and dates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" y="1920651"/>
            <a:ext cx="76773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 Assume the project is a 100%. The following is how the capstone project points is graded:</a:t>
            </a:r>
          </a:p>
          <a:p>
            <a:pPr algn="just"/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1. Forming Groups 						5%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Week1: the introduction 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Week2: brainstorming and initial group forming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Week3: groups to be created, named and announced.</a:t>
            </a:r>
            <a:b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</a:b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2. Proposal/Approval of project  					5%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Week4: students need to submit a draft of proposal for their project (max of 5 pages).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Week4: with 48 hours of submission, students will get feedbacks on their proposals.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Week5: proposals to be decided and announced.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400" b="1" i="1" dirty="0">
              <a:solidFill>
                <a:srgbClr val="000000"/>
              </a:solidFill>
              <a:latin typeface="Calibri" charset="0"/>
              <a:ea typeface="Times New Roman" charset="0"/>
              <a:cs typeface="Arial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3. Plan Document/Presentation</a:t>
            </a:r>
            <a:r>
              <a:rPr lang="en-US" sz="10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					20%</a:t>
            </a:r>
            <a:endParaRPr lang="en-US" sz="10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Week6: Requirements, plan, schedule, sketches documents to be proposed: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  <a:hlinkClick r:id="rId2"/>
              </a:rPr>
              <a:t>https://marvelapp.com/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 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  <a:hlinkClick r:id="rId3"/>
              </a:rPr>
              <a:t>https://moqups.com/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Week7: Feedback, brainstorming and final modifications.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Week8: Plan to be finalized with </a:t>
            </a:r>
            <a:r>
              <a:rPr lang="en-US" sz="1400" dirty="0" err="1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ppt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 slides show. </a:t>
            </a:r>
          </a:p>
        </p:txBody>
      </p:sp>
    </p:spTree>
    <p:extLst>
      <p:ext uri="{BB962C8B-B14F-4D97-AF65-F5344CB8AC3E}">
        <p14:creationId xmlns:p14="http://schemas.microsoft.com/office/powerpoint/2010/main" val="4725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Important </a:t>
            </a:r>
            <a:r>
              <a:rPr lang="en-US" dirty="0" err="1"/>
              <a:t>milstones</a:t>
            </a:r>
            <a:r>
              <a:rPr lang="en-US" dirty="0"/>
              <a:t> and dates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" y="1796292"/>
            <a:ext cx="7808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</a:br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4. Interim Presentations 						10%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Week9: Each group will be given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10 mins to present.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05 mins for discussions.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02 mins for none-presenting students to report their opinion. </a:t>
            </a:r>
            <a:b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</a:b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5. Coding the project						50%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Weeks 9, 10, 11 and 12.</a:t>
            </a:r>
            <a:b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</a:b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6. Final Presentation  						10%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Weeks 13: similar to interim Presentation.</a:t>
            </a:r>
            <a:b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</a:b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r>
              <a:rPr lang="en-US" sz="1400" b="1" i="1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7. Final Submission </a:t>
            </a:r>
            <a:endParaRPr lang="en-US" sz="1400" dirty="0">
              <a:latin typeface="Times" charset="0"/>
              <a:ea typeface="Times New Roman" charset="0"/>
              <a:cs typeface="Times New Roman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" charset="0"/>
              <a:buChar char="-"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Times New Roman" charset="0"/>
                <a:cs typeface="Arial" charset="0"/>
              </a:rPr>
              <a:t>First day of week 15 @ 23:59pm EST: Submitting final report and code via canvas. </a:t>
            </a:r>
            <a:endParaRPr lang="en-US" sz="1400" dirty="0">
              <a:effectLst/>
              <a:latin typeface="Times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58952"/>
            <a:ext cx="7838237" cy="3566160"/>
          </a:xfrm>
        </p:spPr>
        <p:txBody>
          <a:bodyPr>
            <a:normAutofit/>
          </a:bodyPr>
          <a:lstStyle/>
          <a:p>
            <a:r>
              <a:rPr lang="en-US" sz="7200"/>
              <a:t>Ideas and proposal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80930" cy="13917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0464" y="4325112"/>
            <a:ext cx="780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Make sure to explore the links in the following slides. </a:t>
            </a:r>
          </a:p>
        </p:txBody>
      </p:sp>
    </p:spTree>
    <p:extLst>
      <p:ext uri="{BB962C8B-B14F-4D97-AF65-F5344CB8AC3E}">
        <p14:creationId xmlns:p14="http://schemas.microsoft.com/office/powerpoint/2010/main" val="117633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86" y="431597"/>
            <a:ext cx="6903720" cy="1305764"/>
          </a:xfrm>
        </p:spPr>
        <p:txBody>
          <a:bodyPr/>
          <a:lstStyle/>
          <a:p>
            <a:r>
              <a:rPr lang="en-US" dirty="0"/>
              <a:t>Input and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86" y="1843429"/>
            <a:ext cx="5755009" cy="375093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screen surface detects the touch </a:t>
            </a:r>
          </a:p>
          <a:p>
            <a:pPr marL="114300" indent="0">
              <a:buNone/>
            </a:pPr>
            <a:r>
              <a:rPr lang="en-US" dirty="0"/>
              <a:t>of a finger. Each touch can be</a:t>
            </a:r>
          </a:p>
          <a:p>
            <a:pPr marL="114300" indent="0">
              <a:buNone/>
            </a:pPr>
            <a:r>
              <a:rPr lang="en-US" dirty="0"/>
              <a:t>turned into a specific coordinate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73" y="1919727"/>
            <a:ext cx="2858503" cy="40948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9624" y="4260660"/>
            <a:ext cx="428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https://itunes.apple.com/app/id632252552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586" y="3785260"/>
            <a:ext cx="2145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pediped</a:t>
            </a:r>
            <a:r>
              <a:rPr lang="en-US" dirty="0"/>
              <a:t> Sizing Guide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4586" y="3270547"/>
            <a:ext cx="104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324271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9975</TotalTime>
  <Words>978</Words>
  <Application>Microsoft Macintosh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</vt:lpstr>
      <vt:lpstr>1_Retrospect</vt:lpstr>
      <vt:lpstr>Mobile Computing</vt:lpstr>
      <vt:lpstr>This presentation will cover:</vt:lpstr>
      <vt:lpstr>Capstone Project?</vt:lpstr>
      <vt:lpstr>Forming Teams</vt:lpstr>
      <vt:lpstr>Forming Teams con’t</vt:lpstr>
      <vt:lpstr>Capstone Important millstones and dates</vt:lpstr>
      <vt:lpstr>Capstone Important milstones and dates</vt:lpstr>
      <vt:lpstr>Ideas and proposal</vt:lpstr>
      <vt:lpstr>Input and sensors</vt:lpstr>
      <vt:lpstr>Microphone</vt:lpstr>
      <vt:lpstr>Compass</vt:lpstr>
      <vt:lpstr>Barometer</vt:lpstr>
      <vt:lpstr>Ambient Light Sensor</vt:lpstr>
      <vt:lpstr>Gyroscope – measuring angular motion</vt:lpstr>
      <vt:lpstr>Accelerometer</vt:lpstr>
      <vt:lpstr>Camrea (front and back)</vt:lpstr>
      <vt:lpstr>Near-Field Communications (NFC)</vt:lpstr>
      <vt:lpstr>Need help?     Email me</vt:lpstr>
    </vt:vector>
  </TitlesOfParts>
  <Manager/>
  <Company>Moaath Alrajab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Moaath Alrajab</dc:creator>
  <cp:keywords>Android Into</cp:keywords>
  <dc:description/>
  <cp:lastModifiedBy>Moaath Alrajab</cp:lastModifiedBy>
  <cp:revision>105</cp:revision>
  <dcterms:created xsi:type="dcterms:W3CDTF">2016-01-04T20:50:07Z</dcterms:created>
  <dcterms:modified xsi:type="dcterms:W3CDTF">2022-09-17T13:07:38Z</dcterms:modified>
  <cp:category>Mobile Computing </cp:category>
</cp:coreProperties>
</file>