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notesMasterIdLst>
    <p:notesMasterId r:id="rId54"/>
  </p:notesMasterIdLst>
  <p:sldIdLst>
    <p:sldId id="256" r:id="rId2"/>
    <p:sldId id="30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7" r:id="rId52"/>
    <p:sldId id="30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DBD"/>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p:restoredTop sz="94706"/>
  </p:normalViewPr>
  <p:slideViewPr>
    <p:cSldViewPr snapToGrid="0" snapToObjects="1">
      <p:cViewPr varScale="1">
        <p:scale>
          <a:sx n="128" d="100"/>
          <a:sy n="128" d="100"/>
        </p:scale>
        <p:origin x="2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CD743-ECFC-2B45-89B9-186D6AD776CA}" type="datetimeFigureOut">
              <a:rPr lang="en-US" smtClean="0"/>
              <a:t>8/28/22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3A2EF-6BCE-F74E-9CCB-39DD48CA7F2E}" type="slidenum">
              <a:rPr lang="en-US" smtClean="0"/>
              <a:t>‹#›</a:t>
            </a:fld>
            <a:endParaRPr lang="en-US"/>
          </a:p>
        </p:txBody>
      </p:sp>
    </p:spTree>
    <p:extLst>
      <p:ext uri="{BB962C8B-B14F-4D97-AF65-F5344CB8AC3E}">
        <p14:creationId xmlns:p14="http://schemas.microsoft.com/office/powerpoint/2010/main" val="336989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03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62288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64852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201652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45327-4099-2C4F-852C-B55AF92B7D99}"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F45327-4099-2C4F-852C-B55AF92B7D99}" type="datetimeFigureOut">
              <a:rPr lang="en-US" smtClean="0"/>
              <a:t>8/28/22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81564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F45327-4099-2C4F-852C-B55AF92B7D99}" type="datetimeFigureOut">
              <a:rPr lang="en-US" smtClean="0"/>
              <a:t>8/28/22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200471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F45327-4099-2C4F-852C-B55AF92B7D99}" type="datetimeFigureOut">
              <a:rPr lang="en-US" smtClean="0"/>
              <a:t>8/28/22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32041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F45327-4099-2C4F-852C-B55AF92B7D99}" type="datetimeFigureOut">
              <a:rPr lang="en-US" smtClean="0"/>
              <a:t>8/28/22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9071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6F45327-4099-2C4F-852C-B55AF92B7D99}" type="datetimeFigureOut">
              <a:rPr lang="en-US" smtClean="0"/>
              <a:t>8/28/22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F08532-A4D0-B04E-BCC3-65092F82D526}" type="slidenum">
              <a:rPr lang="en-US" smtClean="0"/>
              <a:t>‹#›</a:t>
            </a:fld>
            <a:endParaRPr lang="en-US"/>
          </a:p>
        </p:txBody>
      </p:sp>
    </p:spTree>
    <p:extLst>
      <p:ext uri="{BB962C8B-B14F-4D97-AF65-F5344CB8AC3E}">
        <p14:creationId xmlns:p14="http://schemas.microsoft.com/office/powerpoint/2010/main" val="127136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45327-4099-2C4F-852C-B55AF92B7D99}" type="datetimeFigureOut">
              <a:rPr lang="en-US" smtClean="0"/>
              <a:t>8/28/22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44602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6F45327-4099-2C4F-852C-B55AF92B7D99}" type="datetimeFigureOut">
              <a:rPr lang="en-US" smtClean="0"/>
              <a:t>8/28/22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9F08532-A4D0-B04E-BCC3-65092F82D52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252560"/>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etbrains.com/ide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s.google.com/cloud/devtools/android_studio_template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android.com/studio/projects/create-project.html" TargetMode="External"/><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2.xml"/><Relationship Id="rId4" Type="http://schemas.openxmlformats.org/officeDocument/2006/relationships/hyperlink" Target="https://developer.android.com/training/basics/firstapp/index.html"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developer.android.com/studio/write/index.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android.com/studio/build/build-variants.html" TargetMode="External"/><Relationship Id="rId2" Type="http://schemas.openxmlformats.org/officeDocument/2006/relationships/hyperlink" Target="https://developer.android.com/studio/run/index.html" TargetMode="External"/><Relationship Id="rId1" Type="http://schemas.openxmlformats.org/officeDocument/2006/relationships/slideLayout" Target="../slideLayouts/slideLayout2.xml"/><Relationship Id="rId5" Type="http://schemas.openxmlformats.org/officeDocument/2006/relationships/hyperlink" Target="https://developer.android.com/studio/build/index.html" TargetMode="External"/><Relationship Id="rId4" Type="http://schemas.openxmlformats.org/officeDocument/2006/relationships/hyperlink" Target="https://developer.android.com/studio/build/shrink-code.htm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android.com/studio/debug/am-logcat.html" TargetMode="External"/><Relationship Id="rId2" Type="http://schemas.openxmlformats.org/officeDocument/2006/relationships/hyperlink" Target="https://developer.android.com/studio/debug/" TargetMode="External"/><Relationship Id="rId1" Type="http://schemas.openxmlformats.org/officeDocument/2006/relationships/slideLayout" Target="../slideLayouts/slideLayout2.xml"/><Relationship Id="rId4" Type="http://schemas.openxmlformats.org/officeDocument/2006/relationships/hyperlink" Target="https://developer.android.com/studio/profile/android-monitor.html"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developer.android.com/studio/publish/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038" y="81625"/>
            <a:ext cx="3344626" cy="613320"/>
          </a:xfrm>
        </p:spPr>
        <p:txBody>
          <a:bodyPr>
            <a:noAutofit/>
          </a:bodyPr>
          <a:lstStyle/>
          <a:p>
            <a:r>
              <a:rPr lang="en-US" sz="2000"/>
              <a:t>Mobile Computing</a:t>
            </a:r>
            <a:endParaRPr lang="en-US" sz="3200" dirty="0"/>
          </a:p>
        </p:txBody>
      </p:sp>
      <p:sp>
        <p:nvSpPr>
          <p:cNvPr id="3" name="Subtitle 2"/>
          <p:cNvSpPr>
            <a:spLocks noGrp="1"/>
          </p:cNvSpPr>
          <p:nvPr>
            <p:ph type="subTitle" idx="1"/>
          </p:nvPr>
        </p:nvSpPr>
        <p:spPr/>
        <p:txBody>
          <a:bodyPr/>
          <a:lstStyle/>
          <a:p>
            <a:r>
              <a:rPr lang="en-US"/>
              <a:t>Moaath Alrajab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7217923" y="2500009"/>
            <a:ext cx="1926077" cy="3886200"/>
          </a:xfrm>
          <a:prstGeom prst="rect">
            <a:avLst/>
          </a:prstGeom>
        </p:spPr>
      </p:pic>
      <p:sp>
        <p:nvSpPr>
          <p:cNvPr id="5" name="Rectangle 4"/>
          <p:cNvSpPr/>
          <p:nvPr/>
        </p:nvSpPr>
        <p:spPr>
          <a:xfrm>
            <a:off x="749809" y="3160201"/>
            <a:ext cx="4572000" cy="1138773"/>
          </a:xfrm>
          <a:prstGeom prst="rect">
            <a:avLst/>
          </a:prstGeom>
        </p:spPr>
        <p:txBody>
          <a:bodyPr>
            <a:spAutoFit/>
          </a:bodyPr>
          <a:lstStyle/>
          <a:p>
            <a:r>
              <a:rPr lang="en-US" sz="2800" dirty="0"/>
              <a:t>Learning Unit 1</a:t>
            </a:r>
            <a:br>
              <a:rPr lang="en-US" sz="4000" dirty="0"/>
            </a:br>
            <a:r>
              <a:rPr lang="en-US" sz="4000" dirty="0"/>
              <a:t>1.2 Android Studio</a:t>
            </a:r>
          </a:p>
        </p:txBody>
      </p:sp>
    </p:spTree>
    <p:extLst>
      <p:ext uri="{BB962C8B-B14F-4D97-AF65-F5344CB8AC3E}">
        <p14:creationId xmlns:p14="http://schemas.microsoft.com/office/powerpoint/2010/main" val="39955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E03F0-2AE7-4F5E-9351-46E432DF0E36}" type="slidenum">
              <a:rPr lang="en-US" smtClean="0"/>
              <a:t>10</a:t>
            </a:fld>
            <a:endParaRPr lang="en-US"/>
          </a:p>
        </p:txBody>
      </p:sp>
      <p:pic>
        <p:nvPicPr>
          <p:cNvPr id="4098" name="Picture 2" descr="https://developer.android.com/studio/images/intro/main-window_2-1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71474"/>
            <a:ext cx="7991475"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0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845734"/>
            <a:ext cx="7543801" cy="2097159"/>
          </a:xfrm>
        </p:spPr>
        <p:txBody>
          <a:bodyPr>
            <a:normAutofit lnSpcReduction="10000"/>
          </a:bodyPr>
          <a:lstStyle/>
          <a:p>
            <a:r>
              <a:rPr lang="en-US" dirty="0"/>
              <a:t>The </a:t>
            </a:r>
            <a:r>
              <a:rPr lang="en-US" b="1" dirty="0"/>
              <a:t>toolbar</a:t>
            </a:r>
            <a:r>
              <a:rPr lang="en-US" dirty="0"/>
              <a:t> lets you carry out a wide range of actions, including running your app and launching Android tools.</a:t>
            </a:r>
          </a:p>
          <a:p>
            <a:r>
              <a:rPr lang="en-US" dirty="0"/>
              <a:t>The </a:t>
            </a:r>
            <a:r>
              <a:rPr lang="en-US" b="1" dirty="0"/>
              <a:t>navigation bar</a:t>
            </a:r>
            <a:r>
              <a:rPr lang="en-US" dirty="0"/>
              <a:t> helps you navigate through your project and open files for editing. </a:t>
            </a:r>
          </a:p>
          <a:p>
            <a:r>
              <a:rPr lang="en-US" dirty="0"/>
              <a:t>It provides a more compact view of the structure visible in the Project tool window.</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11</a:t>
            </a:fld>
            <a:endParaRPr lang="en-US"/>
          </a:p>
        </p:txBody>
      </p:sp>
      <p:sp>
        <p:nvSpPr>
          <p:cNvPr id="5" name="Content Placeholder 2"/>
          <p:cNvSpPr txBox="1">
            <a:spLocks/>
          </p:cNvSpPr>
          <p:nvPr/>
        </p:nvSpPr>
        <p:spPr>
          <a:xfrm>
            <a:off x="822959" y="3813523"/>
            <a:ext cx="7543801" cy="16875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The </a:t>
            </a:r>
            <a:r>
              <a:rPr lang="en-US" b="1"/>
              <a:t>editor window</a:t>
            </a:r>
            <a:r>
              <a:rPr lang="en-US"/>
              <a:t> is where you create and modify code. </a:t>
            </a:r>
          </a:p>
          <a:p>
            <a:r>
              <a:rPr lang="en-US"/>
              <a:t>Depending on the current file type, this window can change. </a:t>
            </a:r>
          </a:p>
          <a:p>
            <a:r>
              <a:rPr lang="en-US"/>
              <a:t>For example, when viewing a layout file, the editor window displays the layout editor and offers the option to view the corresponding XML file.</a:t>
            </a:r>
          </a:p>
          <a:p>
            <a:endParaRPr lang="en-US" dirty="0"/>
          </a:p>
        </p:txBody>
      </p:sp>
    </p:spTree>
    <p:extLst>
      <p:ext uri="{BB962C8B-B14F-4D97-AF65-F5344CB8AC3E}">
        <p14:creationId xmlns:p14="http://schemas.microsoft.com/office/powerpoint/2010/main" val="89481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Tool windows</a:t>
            </a:r>
            <a:r>
              <a:rPr lang="en-US" dirty="0"/>
              <a:t> give you access to specific tasks like project management, search, version control, and more. </a:t>
            </a:r>
          </a:p>
          <a:p>
            <a:r>
              <a:rPr lang="en-US" dirty="0"/>
              <a:t>You can expand them and collapse them.</a:t>
            </a:r>
          </a:p>
          <a:p>
            <a:r>
              <a:rPr lang="en-US" dirty="0"/>
              <a:t>The </a:t>
            </a:r>
            <a:r>
              <a:rPr lang="en-US" b="1" dirty="0"/>
              <a:t>status bar</a:t>
            </a:r>
            <a:r>
              <a:rPr lang="en-US" dirty="0"/>
              <a:t> displays the status of your project and the IDE itself, as well as any warnings or messages.</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12</a:t>
            </a:fld>
            <a:endParaRPr lang="en-US"/>
          </a:p>
        </p:txBody>
      </p:sp>
      <p:sp>
        <p:nvSpPr>
          <p:cNvPr id="5" name="Content Placeholder 2"/>
          <p:cNvSpPr txBox="1">
            <a:spLocks/>
          </p:cNvSpPr>
          <p:nvPr/>
        </p:nvSpPr>
        <p:spPr>
          <a:xfrm>
            <a:off x="822958" y="3775728"/>
            <a:ext cx="7543801" cy="1820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You can organize the main window to give yourself more screen space by hiding or moving toolbars and tool windows. </a:t>
            </a:r>
          </a:p>
          <a:p>
            <a:r>
              <a:rPr lang="en-US"/>
              <a:t>You can also use keyboard shortcuts to access most IDE features.</a:t>
            </a:r>
          </a:p>
          <a:p>
            <a:endParaRPr lang="en-US" dirty="0"/>
          </a:p>
        </p:txBody>
      </p:sp>
    </p:spTree>
    <p:extLst>
      <p:ext uri="{BB962C8B-B14F-4D97-AF65-F5344CB8AC3E}">
        <p14:creationId xmlns:p14="http://schemas.microsoft.com/office/powerpoint/2010/main" val="26668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Searching the IDE</a:t>
            </a:r>
          </a:p>
        </p:txBody>
      </p:sp>
      <p:sp>
        <p:nvSpPr>
          <p:cNvPr id="3" name="Content Placeholder 2"/>
          <p:cNvSpPr>
            <a:spLocks noGrp="1"/>
          </p:cNvSpPr>
          <p:nvPr>
            <p:ph idx="1"/>
          </p:nvPr>
        </p:nvSpPr>
        <p:spPr/>
        <p:txBody>
          <a:bodyPr>
            <a:normAutofit/>
          </a:bodyPr>
          <a:lstStyle/>
          <a:p>
            <a:r>
              <a:rPr lang="en-US" dirty="0"/>
              <a:t>At any time, you can search across your source code, databases, actions, elements of the user interface, and so on, by double-pressing the Shift key, or clicking the magnifying glass in the upper right-hand corner of the Android Studio window. </a:t>
            </a:r>
          </a:p>
          <a:p>
            <a:r>
              <a:rPr lang="en-US" dirty="0"/>
              <a:t>This can be very useful if, for example, you are trying to locate a particular IDE action that you have forgotten how to trigger.</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13</a:t>
            </a:fld>
            <a:endParaRPr lang="en-US"/>
          </a:p>
        </p:txBody>
      </p:sp>
    </p:spTree>
    <p:extLst>
      <p:ext uri="{BB962C8B-B14F-4D97-AF65-F5344CB8AC3E}">
        <p14:creationId xmlns:p14="http://schemas.microsoft.com/office/powerpoint/2010/main" val="326590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Tool Windows</a:t>
            </a:r>
            <a:endParaRPr lang="en-US" dirty="0"/>
          </a:p>
        </p:txBody>
      </p:sp>
      <p:sp>
        <p:nvSpPr>
          <p:cNvPr id="3" name="Content Placeholder 2"/>
          <p:cNvSpPr>
            <a:spLocks noGrp="1"/>
          </p:cNvSpPr>
          <p:nvPr>
            <p:ph idx="1"/>
          </p:nvPr>
        </p:nvSpPr>
        <p:spPr>
          <a:xfrm>
            <a:off x="822959" y="1845734"/>
            <a:ext cx="7543801" cy="1782605"/>
          </a:xfrm>
        </p:spPr>
        <p:txBody>
          <a:bodyPr>
            <a:normAutofit/>
          </a:bodyPr>
          <a:lstStyle/>
          <a:p>
            <a:r>
              <a:rPr lang="en-US" dirty="0"/>
              <a:t>Instead of using preset perspectives, Android Studio follows your context and automatically brings up relevant tool windows as you work. </a:t>
            </a:r>
          </a:p>
          <a:p>
            <a:r>
              <a:rPr lang="en-US" dirty="0"/>
              <a:t>By default, the most commonly used tool windows are pinned to the tool window bar at the edges of the application window.</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14</a:t>
            </a:fld>
            <a:endParaRPr lang="en-US"/>
          </a:p>
        </p:txBody>
      </p:sp>
      <p:sp>
        <p:nvSpPr>
          <p:cNvPr id="5" name="Content Placeholder 2"/>
          <p:cNvSpPr txBox="1">
            <a:spLocks/>
          </p:cNvSpPr>
          <p:nvPr/>
        </p:nvSpPr>
        <p:spPr>
          <a:xfrm>
            <a:off x="822959" y="3254376"/>
            <a:ext cx="7543801" cy="13144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To expand or collapse a tool window, click the tool’s name in the tool window bar. </a:t>
            </a:r>
          </a:p>
          <a:p>
            <a:r>
              <a:rPr lang="en-US"/>
              <a:t>You can also drag, pin, unpin, attach, and detach tool windows.</a:t>
            </a:r>
          </a:p>
          <a:p>
            <a:endParaRPr lang="en-US" dirty="0"/>
          </a:p>
        </p:txBody>
      </p:sp>
    </p:spTree>
    <p:extLst>
      <p:ext uri="{BB962C8B-B14F-4D97-AF65-F5344CB8AC3E}">
        <p14:creationId xmlns:p14="http://schemas.microsoft.com/office/powerpoint/2010/main" val="4599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***Definitely Useful:  Restoring the Default Layout***</a:t>
            </a:r>
          </a:p>
        </p:txBody>
      </p:sp>
      <p:sp>
        <p:nvSpPr>
          <p:cNvPr id="3" name="Content Placeholder 2"/>
          <p:cNvSpPr>
            <a:spLocks noGrp="1"/>
          </p:cNvSpPr>
          <p:nvPr>
            <p:ph idx="1"/>
          </p:nvPr>
        </p:nvSpPr>
        <p:spPr/>
        <p:txBody>
          <a:bodyPr>
            <a:normAutofit/>
          </a:bodyPr>
          <a:lstStyle/>
          <a:p>
            <a:r>
              <a:rPr lang="en-US" dirty="0"/>
              <a:t>To return to the current default tool window layout, click </a:t>
            </a:r>
            <a:r>
              <a:rPr lang="en-US" b="1" dirty="0"/>
              <a:t>Window &gt; Restore Default Layout</a:t>
            </a:r>
            <a:r>
              <a:rPr lang="en-US" dirty="0"/>
              <a:t> or customize your default layout by clicking </a:t>
            </a:r>
            <a:r>
              <a:rPr lang="en-US" b="1" dirty="0"/>
              <a:t>Window &gt; Store Current Layout as Default</a:t>
            </a:r>
            <a:r>
              <a:rPr lang="en-US" dirty="0"/>
              <a:t>.</a:t>
            </a:r>
          </a:p>
          <a:p>
            <a:r>
              <a:rPr lang="en-US" dirty="0"/>
              <a:t>[Note:  Whether you commit this to memory or not, it’s important to be able to muddle through the menu in order to bring back windows that you’ve accidentally lost.]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15</a:t>
            </a:fld>
            <a:endParaRPr lang="en-US"/>
          </a:p>
        </p:txBody>
      </p:sp>
    </p:spTree>
    <p:extLst>
      <p:ext uri="{BB962C8B-B14F-4D97-AF65-F5344CB8AC3E}">
        <p14:creationId xmlns:p14="http://schemas.microsoft.com/office/powerpoint/2010/main" val="210410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show or hide the entire tool window bar, click the window icon in the bottom left-hand corner of the Android Studio window.</a:t>
            </a:r>
          </a:p>
          <a:p>
            <a:r>
              <a:rPr lang="en-US" dirty="0"/>
              <a:t>To locate a specific tool window, hover over the window icon and select the tool window from the menu.</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16</a:t>
            </a:fld>
            <a:endParaRPr lang="en-US"/>
          </a:p>
        </p:txBody>
      </p:sp>
    </p:spTree>
    <p:extLst>
      <p:ext uri="{BB962C8B-B14F-4D97-AF65-F5344CB8AC3E}">
        <p14:creationId xmlns:p14="http://schemas.microsoft.com/office/powerpoint/2010/main" val="114753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***For Power-User Wannabes***</a:t>
            </a:r>
          </a:p>
        </p:txBody>
      </p:sp>
      <p:sp>
        <p:nvSpPr>
          <p:cNvPr id="3" name="Content Placeholder 2"/>
          <p:cNvSpPr>
            <a:spLocks noGrp="1"/>
          </p:cNvSpPr>
          <p:nvPr>
            <p:ph idx="1"/>
          </p:nvPr>
        </p:nvSpPr>
        <p:spPr/>
        <p:txBody>
          <a:bodyPr>
            <a:normAutofit/>
          </a:bodyPr>
          <a:lstStyle/>
          <a:p>
            <a:r>
              <a:rPr lang="en-US" dirty="0"/>
              <a:t>It seems unlikely that most people would master the keyboard shortcuts and other items shown on the following overheads unless they went down the Android Studio rabbit hole</a:t>
            </a:r>
          </a:p>
          <a:p>
            <a:r>
              <a:rPr lang="en-US" dirty="0"/>
              <a:t>However, the list may have value as a semi-comprehensive introduction to some of the environment’s capabilities</a:t>
            </a:r>
          </a:p>
          <a:p>
            <a:r>
              <a:rPr lang="en-US" dirty="0"/>
              <a:t>A few of the items listed are definitely useful</a:t>
            </a:r>
          </a:p>
        </p:txBody>
      </p:sp>
      <p:sp>
        <p:nvSpPr>
          <p:cNvPr id="4" name="Slide Number Placeholder 3"/>
          <p:cNvSpPr>
            <a:spLocks noGrp="1"/>
          </p:cNvSpPr>
          <p:nvPr>
            <p:ph type="sldNum" sz="quarter" idx="12"/>
          </p:nvPr>
        </p:nvSpPr>
        <p:spPr/>
        <p:txBody>
          <a:bodyPr/>
          <a:lstStyle/>
          <a:p>
            <a:fld id="{CECE03F0-2AE7-4F5E-9351-46E432DF0E36}" type="slidenum">
              <a:rPr lang="en-US" smtClean="0"/>
              <a:t>17</a:t>
            </a:fld>
            <a:endParaRPr lang="en-US"/>
          </a:p>
        </p:txBody>
      </p:sp>
    </p:spTree>
    <p:extLst>
      <p:ext uri="{BB962C8B-B14F-4D97-AF65-F5344CB8AC3E}">
        <p14:creationId xmlns:p14="http://schemas.microsoft.com/office/powerpoint/2010/main" val="116834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You can also use keyboard shortcuts to open tool windows. Table 1 lists the shortcuts for the most common windows.</a:t>
            </a:r>
          </a:p>
        </p:txBody>
      </p:sp>
      <p:graphicFrame>
        <p:nvGraphicFramePr>
          <p:cNvPr id="5" name="Content Placeholder 4"/>
          <p:cNvGraphicFramePr>
            <a:graphicFrameLocks noGrp="1"/>
          </p:cNvGraphicFramePr>
          <p:nvPr>
            <p:ph idx="1"/>
          </p:nvPr>
        </p:nvGraphicFramePr>
        <p:xfrm>
          <a:off x="457200" y="2400141"/>
          <a:ext cx="8229600" cy="292608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r>
                        <a:rPr lang="en-US"/>
                        <a:t>Tool Window</a:t>
                      </a:r>
                    </a:p>
                  </a:txBody>
                  <a:tcPr anchor="ctr">
                    <a:lnL>
                      <a:noFill/>
                    </a:lnL>
                    <a:lnR>
                      <a:noFill/>
                    </a:lnR>
                    <a:lnT>
                      <a:noFill/>
                    </a:lnT>
                    <a:lnB>
                      <a:noFill/>
                    </a:lnB>
                  </a:tcPr>
                </a:tc>
                <a:tc>
                  <a:txBody>
                    <a:bodyPr/>
                    <a:lstStyle/>
                    <a:p>
                      <a:r>
                        <a:rPr lang="en-US"/>
                        <a:t>Windows and Linux</a:t>
                      </a:r>
                    </a:p>
                  </a:txBody>
                  <a:tcPr anchor="ctr">
                    <a:lnL>
                      <a:noFill/>
                    </a:lnL>
                    <a:lnR>
                      <a:noFill/>
                    </a:lnR>
                    <a:lnT>
                      <a:noFill/>
                    </a:lnT>
                    <a:lnB>
                      <a:noFill/>
                    </a:lnB>
                  </a:tcPr>
                </a:tc>
                <a:tc>
                  <a:txBody>
                    <a:bodyPr/>
                    <a:lstStyle/>
                    <a:p>
                      <a:r>
                        <a:rPr lang="en-US"/>
                        <a:t>Mac</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Project</a:t>
                      </a:r>
                    </a:p>
                  </a:txBody>
                  <a:tcPr anchor="ctr">
                    <a:lnL>
                      <a:noFill/>
                    </a:lnL>
                    <a:lnR>
                      <a:noFill/>
                    </a:lnR>
                    <a:lnT>
                      <a:noFill/>
                    </a:lnT>
                    <a:lnB>
                      <a:noFill/>
                    </a:lnB>
                  </a:tcPr>
                </a:tc>
                <a:tc>
                  <a:txBody>
                    <a:bodyPr/>
                    <a:lstStyle/>
                    <a:p>
                      <a:r>
                        <a:rPr lang="en-US" b="1"/>
                        <a:t>Alt+1</a:t>
                      </a:r>
                      <a:endParaRPr lang="en-US"/>
                    </a:p>
                  </a:txBody>
                  <a:tcPr anchor="ctr">
                    <a:lnL>
                      <a:noFill/>
                    </a:lnL>
                    <a:lnR>
                      <a:noFill/>
                    </a:lnR>
                    <a:lnT>
                      <a:noFill/>
                    </a:lnT>
                    <a:lnB>
                      <a:noFill/>
                    </a:lnB>
                  </a:tcPr>
                </a:tc>
                <a:tc>
                  <a:txBody>
                    <a:bodyPr/>
                    <a:lstStyle/>
                    <a:p>
                      <a:r>
                        <a:rPr lang="en-US" b="1"/>
                        <a:t>Command+1</a:t>
                      </a:r>
                      <a:endParaRPr lang="en-US"/>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Version Control</a:t>
                      </a:r>
                    </a:p>
                  </a:txBody>
                  <a:tcPr anchor="ctr">
                    <a:lnL>
                      <a:noFill/>
                    </a:lnL>
                    <a:lnR>
                      <a:noFill/>
                    </a:lnR>
                    <a:lnT>
                      <a:noFill/>
                    </a:lnT>
                    <a:lnB>
                      <a:noFill/>
                    </a:lnB>
                  </a:tcPr>
                </a:tc>
                <a:tc>
                  <a:txBody>
                    <a:bodyPr/>
                    <a:lstStyle/>
                    <a:p>
                      <a:r>
                        <a:rPr lang="en-US" b="1"/>
                        <a:t>Alt+9</a:t>
                      </a:r>
                      <a:endParaRPr lang="en-US"/>
                    </a:p>
                  </a:txBody>
                  <a:tcPr anchor="ctr">
                    <a:lnL>
                      <a:noFill/>
                    </a:lnL>
                    <a:lnR>
                      <a:noFill/>
                    </a:lnR>
                    <a:lnT>
                      <a:noFill/>
                    </a:lnT>
                    <a:lnB>
                      <a:noFill/>
                    </a:lnB>
                  </a:tcPr>
                </a:tc>
                <a:tc>
                  <a:txBody>
                    <a:bodyPr/>
                    <a:lstStyle/>
                    <a:p>
                      <a:r>
                        <a:rPr lang="en-US" b="1"/>
                        <a:t>Command+9</a:t>
                      </a:r>
                      <a:endParaRPr lang="en-US"/>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Run</a:t>
                      </a:r>
                    </a:p>
                  </a:txBody>
                  <a:tcPr anchor="ctr">
                    <a:lnL>
                      <a:noFill/>
                    </a:lnL>
                    <a:lnR>
                      <a:noFill/>
                    </a:lnR>
                    <a:lnT>
                      <a:noFill/>
                    </a:lnT>
                    <a:lnB>
                      <a:noFill/>
                    </a:lnB>
                  </a:tcPr>
                </a:tc>
                <a:tc>
                  <a:txBody>
                    <a:bodyPr/>
                    <a:lstStyle/>
                    <a:p>
                      <a:r>
                        <a:rPr lang="en-US" b="1"/>
                        <a:t>Shift+F10</a:t>
                      </a:r>
                      <a:endParaRPr lang="en-US"/>
                    </a:p>
                  </a:txBody>
                  <a:tcPr anchor="ctr">
                    <a:lnL>
                      <a:noFill/>
                    </a:lnL>
                    <a:lnR>
                      <a:noFill/>
                    </a:lnR>
                    <a:lnT>
                      <a:noFill/>
                    </a:lnT>
                    <a:lnB>
                      <a:noFill/>
                    </a:lnB>
                  </a:tcPr>
                </a:tc>
                <a:tc>
                  <a:txBody>
                    <a:bodyPr/>
                    <a:lstStyle/>
                    <a:p>
                      <a:r>
                        <a:rPr lang="en-US" b="1"/>
                        <a:t>Control+R</a:t>
                      </a:r>
                      <a:endParaRPr lang="en-US"/>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Debug</a:t>
                      </a:r>
                    </a:p>
                  </a:txBody>
                  <a:tcPr anchor="ctr">
                    <a:lnL>
                      <a:noFill/>
                    </a:lnL>
                    <a:lnR>
                      <a:noFill/>
                    </a:lnR>
                    <a:lnT>
                      <a:noFill/>
                    </a:lnT>
                    <a:lnB>
                      <a:noFill/>
                    </a:lnB>
                  </a:tcPr>
                </a:tc>
                <a:tc>
                  <a:txBody>
                    <a:bodyPr/>
                    <a:lstStyle/>
                    <a:p>
                      <a:r>
                        <a:rPr lang="en-US" b="1"/>
                        <a:t>Shift+F9</a:t>
                      </a:r>
                      <a:endParaRPr lang="en-US"/>
                    </a:p>
                  </a:txBody>
                  <a:tcPr anchor="ctr">
                    <a:lnL>
                      <a:noFill/>
                    </a:lnL>
                    <a:lnR>
                      <a:noFill/>
                    </a:lnR>
                    <a:lnT>
                      <a:noFill/>
                    </a:lnT>
                    <a:lnB>
                      <a:noFill/>
                    </a:lnB>
                  </a:tcPr>
                </a:tc>
                <a:tc>
                  <a:txBody>
                    <a:bodyPr/>
                    <a:lstStyle/>
                    <a:p>
                      <a:r>
                        <a:rPr lang="en-US" b="1"/>
                        <a:t>Control+D</a:t>
                      </a:r>
                      <a:endParaRPr lang="en-US"/>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t>Android Monitor</a:t>
                      </a:r>
                    </a:p>
                  </a:txBody>
                  <a:tcPr anchor="ctr">
                    <a:lnL>
                      <a:noFill/>
                    </a:lnL>
                    <a:lnR>
                      <a:noFill/>
                    </a:lnR>
                    <a:lnT>
                      <a:noFill/>
                    </a:lnT>
                    <a:lnB>
                      <a:noFill/>
                    </a:lnB>
                  </a:tcPr>
                </a:tc>
                <a:tc>
                  <a:txBody>
                    <a:bodyPr/>
                    <a:lstStyle/>
                    <a:p>
                      <a:r>
                        <a:rPr lang="en-US" b="1"/>
                        <a:t>Alt+6</a:t>
                      </a:r>
                      <a:endParaRPr lang="en-US"/>
                    </a:p>
                  </a:txBody>
                  <a:tcPr anchor="ctr">
                    <a:lnL>
                      <a:noFill/>
                    </a:lnL>
                    <a:lnR>
                      <a:noFill/>
                    </a:lnR>
                    <a:lnT>
                      <a:noFill/>
                    </a:lnT>
                    <a:lnB>
                      <a:noFill/>
                    </a:lnB>
                  </a:tcPr>
                </a:tc>
                <a:tc>
                  <a:txBody>
                    <a:bodyPr/>
                    <a:lstStyle/>
                    <a:p>
                      <a:r>
                        <a:rPr lang="en-US" b="1"/>
                        <a:t>Command+6</a:t>
                      </a:r>
                      <a:endParaRPr lang="en-US"/>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t>Return to Editor</a:t>
                      </a:r>
                    </a:p>
                  </a:txBody>
                  <a:tcPr anchor="ctr">
                    <a:lnL>
                      <a:noFill/>
                    </a:lnL>
                    <a:lnR>
                      <a:noFill/>
                    </a:lnR>
                    <a:lnT>
                      <a:noFill/>
                    </a:lnT>
                    <a:lnB>
                      <a:noFill/>
                    </a:lnB>
                  </a:tcPr>
                </a:tc>
                <a:tc>
                  <a:txBody>
                    <a:bodyPr/>
                    <a:lstStyle/>
                    <a:p>
                      <a:r>
                        <a:rPr lang="en-US" b="1"/>
                        <a:t>Esc</a:t>
                      </a:r>
                      <a:endParaRPr lang="en-US"/>
                    </a:p>
                  </a:txBody>
                  <a:tcPr anchor="ctr">
                    <a:lnL>
                      <a:noFill/>
                    </a:lnL>
                    <a:lnR>
                      <a:noFill/>
                    </a:lnR>
                    <a:lnT>
                      <a:noFill/>
                    </a:lnT>
                    <a:lnB>
                      <a:noFill/>
                    </a:lnB>
                  </a:tcPr>
                </a:tc>
                <a:tc>
                  <a:txBody>
                    <a:bodyPr/>
                    <a:lstStyle/>
                    <a:p>
                      <a:r>
                        <a:rPr lang="en-US" b="1"/>
                        <a:t>Esc</a:t>
                      </a:r>
                      <a:endParaRPr lang="en-US"/>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a:t>Hide All Tool Windows</a:t>
                      </a:r>
                    </a:p>
                  </a:txBody>
                  <a:tcPr anchor="ctr">
                    <a:lnL>
                      <a:noFill/>
                    </a:lnL>
                    <a:lnR>
                      <a:noFill/>
                    </a:lnR>
                    <a:lnT>
                      <a:noFill/>
                    </a:lnT>
                    <a:lnB>
                      <a:noFill/>
                    </a:lnB>
                  </a:tcPr>
                </a:tc>
                <a:tc>
                  <a:txBody>
                    <a:bodyPr/>
                    <a:lstStyle/>
                    <a:p>
                      <a:r>
                        <a:rPr lang="en-US" b="1"/>
                        <a:t>Control+Shift+F12</a:t>
                      </a:r>
                      <a:endParaRPr lang="en-US"/>
                    </a:p>
                  </a:txBody>
                  <a:tcPr anchor="ctr">
                    <a:lnL>
                      <a:noFill/>
                    </a:lnL>
                    <a:lnR>
                      <a:noFill/>
                    </a:lnR>
                    <a:lnT>
                      <a:noFill/>
                    </a:lnT>
                    <a:lnB>
                      <a:noFill/>
                    </a:lnB>
                  </a:tcPr>
                </a:tc>
                <a:tc>
                  <a:txBody>
                    <a:bodyPr/>
                    <a:lstStyle/>
                    <a:p>
                      <a:r>
                        <a:rPr lang="en-US" b="1" dirty="0"/>
                        <a:t>Command+Shift+F12</a:t>
                      </a:r>
                      <a:endParaRPr lang="en-US" dirty="0"/>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CECE03F0-2AE7-4F5E-9351-46E432DF0E36}" type="slidenum">
              <a:rPr lang="en-US" smtClean="0"/>
              <a:t>18</a:t>
            </a:fld>
            <a:endParaRPr lang="en-US"/>
          </a:p>
        </p:txBody>
      </p:sp>
    </p:spTree>
    <p:extLst>
      <p:ext uri="{BB962C8B-B14F-4D97-AF65-F5344CB8AC3E}">
        <p14:creationId xmlns:p14="http://schemas.microsoft.com/office/powerpoint/2010/main" val="841640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If you want to hide all toolbars, tool windows, and editor tabs, click </a:t>
            </a:r>
            <a:r>
              <a:rPr lang="en-US" b="1" dirty="0"/>
              <a:t>View &gt; Enter Distraction Free Mode</a:t>
            </a:r>
            <a:r>
              <a:rPr lang="en-US" dirty="0"/>
              <a:t>. </a:t>
            </a:r>
          </a:p>
          <a:p>
            <a:r>
              <a:rPr lang="en-US" dirty="0"/>
              <a:t>This enables </a:t>
            </a:r>
            <a:r>
              <a:rPr lang="en-US" i="1" dirty="0"/>
              <a:t>Distraction Free Mode</a:t>
            </a:r>
            <a:r>
              <a:rPr lang="en-US" dirty="0"/>
              <a:t>. </a:t>
            </a:r>
          </a:p>
          <a:p>
            <a:r>
              <a:rPr lang="en-US" dirty="0"/>
              <a:t>To exit Distraction Free Mode, click </a:t>
            </a:r>
            <a:r>
              <a:rPr lang="en-US" b="1" dirty="0"/>
              <a:t>View &gt; Exit Distraction Free Mode</a:t>
            </a:r>
            <a:r>
              <a:rPr lang="en-US" dirty="0"/>
              <a:t>.</a:t>
            </a:r>
          </a:p>
          <a:p>
            <a:r>
              <a:rPr lang="en-US" dirty="0"/>
              <a:t>You can use </a:t>
            </a:r>
            <a:r>
              <a:rPr lang="en-US" i="1" dirty="0"/>
              <a:t>Speed Search</a:t>
            </a:r>
            <a:r>
              <a:rPr lang="en-US" dirty="0"/>
              <a:t> to search and filter within most tool windows in Android Studio. </a:t>
            </a:r>
          </a:p>
          <a:p>
            <a:r>
              <a:rPr lang="en-US" dirty="0"/>
              <a:t>To use Speed Search, select the tool window and then type your search query.</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19</a:t>
            </a:fld>
            <a:endParaRPr lang="en-US"/>
          </a:p>
        </p:txBody>
      </p:sp>
    </p:spTree>
    <p:extLst>
      <p:ext uri="{BB962C8B-B14F-4D97-AF65-F5344CB8AC3E}">
        <p14:creationId xmlns:p14="http://schemas.microsoft.com/office/powerpoint/2010/main" val="212144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Unit 1</a:t>
            </a:r>
          </a:p>
        </p:txBody>
      </p:sp>
      <p:sp>
        <p:nvSpPr>
          <p:cNvPr id="5" name="Content Placeholder 4"/>
          <p:cNvSpPr>
            <a:spLocks noGrp="1"/>
          </p:cNvSpPr>
          <p:nvPr>
            <p:ph idx="1"/>
          </p:nvPr>
        </p:nvSpPr>
        <p:spPr/>
        <p:txBody>
          <a:bodyPr>
            <a:normAutofit fontScale="92500"/>
          </a:bodyPr>
          <a:lstStyle/>
          <a:p>
            <a:pPr lvl="1">
              <a:lnSpc>
                <a:spcPct val="200000"/>
              </a:lnSpc>
              <a:spcBef>
                <a:spcPts val="0"/>
              </a:spcBef>
              <a:spcAft>
                <a:spcPts val="0"/>
              </a:spcAft>
              <a:buClrTx/>
              <a:buFont typeface="Arial" charset="0"/>
              <a:buChar char="•"/>
            </a:pPr>
            <a:r>
              <a:rPr lang="en-US" dirty="0">
                <a:solidFill>
                  <a:schemeClr val="bg1">
                    <a:lumMod val="75000"/>
                  </a:schemeClr>
                </a:solidFill>
              </a:rPr>
              <a:t>1.1 Introduction</a:t>
            </a:r>
          </a:p>
          <a:p>
            <a:pPr lvl="2">
              <a:lnSpc>
                <a:spcPct val="150000"/>
              </a:lnSpc>
              <a:spcBef>
                <a:spcPts val="0"/>
              </a:spcBef>
              <a:spcAft>
                <a:spcPts val="0"/>
              </a:spcAft>
              <a:buClrTx/>
              <a:buFont typeface="Arial" charset="0"/>
              <a:buChar char="•"/>
            </a:pPr>
            <a:r>
              <a:rPr lang="en-US" dirty="0">
                <a:solidFill>
                  <a:schemeClr val="bg1">
                    <a:lumMod val="75000"/>
                  </a:schemeClr>
                </a:solidFill>
              </a:rPr>
              <a:t>Android History</a:t>
            </a:r>
          </a:p>
          <a:p>
            <a:pPr lvl="2">
              <a:lnSpc>
                <a:spcPct val="150000"/>
              </a:lnSpc>
              <a:spcBef>
                <a:spcPts val="0"/>
              </a:spcBef>
              <a:spcAft>
                <a:spcPts val="0"/>
              </a:spcAft>
              <a:buClrTx/>
              <a:buFont typeface="Arial" charset="0"/>
              <a:buChar char="•"/>
            </a:pPr>
            <a:r>
              <a:rPr lang="en-US" dirty="0">
                <a:solidFill>
                  <a:schemeClr val="bg1">
                    <a:lumMod val="75000"/>
                  </a:schemeClr>
                </a:solidFill>
              </a:rPr>
              <a:t>Android Architecture</a:t>
            </a:r>
          </a:p>
          <a:p>
            <a:pPr lvl="2">
              <a:lnSpc>
                <a:spcPct val="150000"/>
              </a:lnSpc>
              <a:spcBef>
                <a:spcPts val="0"/>
              </a:spcBef>
              <a:spcAft>
                <a:spcPts val="0"/>
              </a:spcAft>
              <a:buClrTx/>
              <a:buFont typeface="Arial" charset="0"/>
              <a:buChar char="•"/>
            </a:pPr>
            <a:r>
              <a:rPr lang="en-US" dirty="0">
                <a:solidFill>
                  <a:schemeClr val="bg1">
                    <a:lumMod val="75000"/>
                  </a:schemeClr>
                </a:solidFill>
              </a:rPr>
              <a:t>Getting Started</a:t>
            </a:r>
          </a:p>
          <a:p>
            <a:pPr lvl="1">
              <a:lnSpc>
                <a:spcPct val="200000"/>
              </a:lnSpc>
              <a:spcBef>
                <a:spcPts val="0"/>
              </a:spcBef>
              <a:spcAft>
                <a:spcPts val="0"/>
              </a:spcAft>
              <a:buClrTx/>
              <a:buFont typeface="Arial" charset="0"/>
              <a:buChar char="•"/>
            </a:pPr>
            <a:r>
              <a:rPr lang="en-US" dirty="0">
                <a:solidFill>
                  <a:schemeClr val="tx1"/>
                </a:solidFill>
              </a:rPr>
              <a:t>1.2 Android Studio</a:t>
            </a:r>
          </a:p>
          <a:p>
            <a:pPr lvl="2">
              <a:lnSpc>
                <a:spcPct val="150000"/>
              </a:lnSpc>
              <a:spcBef>
                <a:spcPts val="0"/>
              </a:spcBef>
              <a:spcAft>
                <a:spcPts val="0"/>
              </a:spcAft>
              <a:buClrTx/>
              <a:buFont typeface="Arial" charset="0"/>
              <a:buChar char="•"/>
            </a:pPr>
            <a:r>
              <a:rPr lang="en-US" dirty="0">
                <a:solidFill>
                  <a:schemeClr val="tx1"/>
                </a:solidFill>
              </a:rPr>
              <a:t>IDE parts</a:t>
            </a:r>
          </a:p>
          <a:p>
            <a:pPr lvl="2">
              <a:lnSpc>
                <a:spcPct val="150000"/>
              </a:lnSpc>
              <a:spcBef>
                <a:spcPts val="0"/>
              </a:spcBef>
              <a:spcAft>
                <a:spcPts val="0"/>
              </a:spcAft>
              <a:buClrTx/>
              <a:buFont typeface="Arial" charset="0"/>
              <a:buChar char="•"/>
            </a:pPr>
            <a:r>
              <a:rPr lang="en-US" dirty="0">
                <a:solidFill>
                  <a:schemeClr val="tx1"/>
                </a:solidFill>
              </a:rPr>
              <a:t>Creating a project</a:t>
            </a:r>
          </a:p>
          <a:p>
            <a:pPr lvl="2">
              <a:lnSpc>
                <a:spcPct val="150000"/>
              </a:lnSpc>
              <a:spcBef>
                <a:spcPts val="0"/>
              </a:spcBef>
              <a:spcAft>
                <a:spcPts val="0"/>
              </a:spcAft>
              <a:buClrTx/>
              <a:buFont typeface="Arial" charset="0"/>
              <a:buChar char="•"/>
            </a:pPr>
            <a:r>
              <a:rPr lang="en-US" dirty="0">
                <a:solidFill>
                  <a:schemeClr val="tx1"/>
                </a:solidFill>
              </a:rPr>
              <a:t>Installing required plugins</a:t>
            </a:r>
          </a:p>
          <a:p>
            <a:pPr lvl="1">
              <a:lnSpc>
                <a:spcPct val="200000"/>
              </a:lnSpc>
              <a:spcBef>
                <a:spcPts val="0"/>
              </a:spcBef>
              <a:spcAft>
                <a:spcPts val="0"/>
              </a:spcAft>
              <a:buClrTx/>
              <a:buFont typeface="Arial" charset="0"/>
              <a:buChar char="•"/>
            </a:pPr>
            <a:r>
              <a:rPr lang="en-US" dirty="0">
                <a:solidFill>
                  <a:schemeClr val="bg1">
                    <a:lumMod val="75000"/>
                  </a:schemeClr>
                </a:solidFill>
              </a:rPr>
              <a:t>1.3 Android Application</a:t>
            </a:r>
          </a:p>
          <a:p>
            <a:pPr lvl="2">
              <a:lnSpc>
                <a:spcPct val="150000"/>
              </a:lnSpc>
              <a:spcBef>
                <a:spcPts val="0"/>
              </a:spcBef>
              <a:spcAft>
                <a:spcPts val="0"/>
              </a:spcAft>
              <a:buClrTx/>
              <a:buFont typeface="Arial" charset="0"/>
              <a:buChar char="•"/>
            </a:pPr>
            <a:r>
              <a:rPr lang="en-US" dirty="0">
                <a:solidFill>
                  <a:schemeClr val="bg1">
                    <a:lumMod val="75000"/>
                  </a:schemeClr>
                </a:solidFill>
              </a:rPr>
              <a:t>Concept and components</a:t>
            </a:r>
          </a:p>
          <a:p>
            <a:pPr lvl="2">
              <a:lnSpc>
                <a:spcPct val="150000"/>
              </a:lnSpc>
              <a:spcBef>
                <a:spcPts val="0"/>
              </a:spcBef>
              <a:spcAft>
                <a:spcPts val="0"/>
              </a:spcAft>
              <a:buClrTx/>
              <a:buFont typeface="Arial" charset="0"/>
              <a:buChar char="•"/>
            </a:pPr>
            <a:r>
              <a:rPr lang="en-US" dirty="0">
                <a:solidFill>
                  <a:schemeClr val="bg1">
                    <a:lumMod val="75000"/>
                  </a:schemeClr>
                </a:solidFill>
              </a:rPr>
              <a:t>Manifest file</a:t>
            </a:r>
          </a:p>
        </p:txBody>
      </p:sp>
    </p:spTree>
    <p:extLst>
      <p:ext uri="{BB962C8B-B14F-4D97-AF65-F5344CB8AC3E}">
        <p14:creationId xmlns:p14="http://schemas.microsoft.com/office/powerpoint/2010/main" val="37216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 Completion</a:t>
            </a:r>
            <a:endParaRPr lang="en-US" dirty="0"/>
          </a:p>
        </p:txBody>
      </p:sp>
      <p:sp>
        <p:nvSpPr>
          <p:cNvPr id="3" name="Content Placeholder 2"/>
          <p:cNvSpPr>
            <a:spLocks noGrp="1"/>
          </p:cNvSpPr>
          <p:nvPr>
            <p:ph idx="1"/>
          </p:nvPr>
        </p:nvSpPr>
        <p:spPr/>
        <p:txBody>
          <a:bodyPr/>
          <a:lstStyle/>
          <a:p>
            <a:r>
              <a:rPr lang="en-US" dirty="0"/>
              <a:t>Android Studio has three types of code completion, which you can access using keyboard shortcuts.</a:t>
            </a:r>
          </a:p>
        </p:txBody>
      </p:sp>
      <p:sp>
        <p:nvSpPr>
          <p:cNvPr id="4" name="Slide Number Placeholder 3"/>
          <p:cNvSpPr>
            <a:spLocks noGrp="1"/>
          </p:cNvSpPr>
          <p:nvPr>
            <p:ph type="sldNum" sz="quarter" idx="12"/>
          </p:nvPr>
        </p:nvSpPr>
        <p:spPr/>
        <p:txBody>
          <a:bodyPr/>
          <a:lstStyle/>
          <a:p>
            <a:fld id="{CECE03F0-2AE7-4F5E-9351-46E432DF0E36}" type="slidenum">
              <a:rPr lang="en-US" smtClean="0"/>
              <a:t>20</a:t>
            </a:fld>
            <a:endParaRPr lang="en-US"/>
          </a:p>
        </p:txBody>
      </p:sp>
    </p:spTree>
    <p:extLst>
      <p:ext uri="{BB962C8B-B14F-4D97-AF65-F5344CB8AC3E}">
        <p14:creationId xmlns:p14="http://schemas.microsoft.com/office/powerpoint/2010/main" val="39544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***Code completion is definitely useful, but as an eternally beginning programmer, quite often I find it to be a distraction***</a:t>
            </a:r>
          </a:p>
        </p:txBody>
      </p:sp>
      <p:graphicFrame>
        <p:nvGraphicFramePr>
          <p:cNvPr id="5" name="Content Placeholder 4"/>
          <p:cNvGraphicFramePr>
            <a:graphicFrameLocks noGrp="1"/>
          </p:cNvGraphicFramePr>
          <p:nvPr>
            <p:ph idx="1"/>
          </p:nvPr>
        </p:nvGraphicFramePr>
        <p:xfrm>
          <a:off x="457198" y="1600200"/>
          <a:ext cx="8229604" cy="4568865"/>
        </p:xfrm>
        <a:graphic>
          <a:graphicData uri="http://schemas.openxmlformats.org/drawingml/2006/table">
            <a:tbl>
              <a:tblPr/>
              <a:tblGrid>
                <a:gridCol w="2057401">
                  <a:extLst>
                    <a:ext uri="{9D8B030D-6E8A-4147-A177-3AD203B41FA5}">
                      <a16:colId xmlns:a16="http://schemas.microsoft.com/office/drawing/2014/main" val="20000"/>
                    </a:ext>
                  </a:extLst>
                </a:gridCol>
                <a:gridCol w="2057401">
                  <a:extLst>
                    <a:ext uri="{9D8B030D-6E8A-4147-A177-3AD203B41FA5}">
                      <a16:colId xmlns:a16="http://schemas.microsoft.com/office/drawing/2014/main" val="20001"/>
                    </a:ext>
                  </a:extLst>
                </a:gridCol>
                <a:gridCol w="2057401">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186638">
                <a:tc>
                  <a:txBody>
                    <a:bodyPr/>
                    <a:lstStyle/>
                    <a:p>
                      <a:r>
                        <a:rPr lang="en-US" sz="1200"/>
                        <a:t>Type</a:t>
                      </a:r>
                    </a:p>
                  </a:txBody>
                  <a:tcPr marL="46659" marR="46659" marT="23330" marB="23330" anchor="ctr">
                    <a:lnL>
                      <a:noFill/>
                    </a:lnL>
                    <a:lnR>
                      <a:noFill/>
                    </a:lnR>
                    <a:lnT>
                      <a:noFill/>
                    </a:lnT>
                    <a:lnB>
                      <a:noFill/>
                    </a:lnB>
                  </a:tcPr>
                </a:tc>
                <a:tc>
                  <a:txBody>
                    <a:bodyPr/>
                    <a:lstStyle/>
                    <a:p>
                      <a:r>
                        <a:rPr lang="en-US" sz="1200"/>
                        <a:t>Description</a:t>
                      </a:r>
                    </a:p>
                  </a:txBody>
                  <a:tcPr marL="46659" marR="46659" marT="23330" marB="23330" anchor="ctr">
                    <a:lnL>
                      <a:noFill/>
                    </a:lnL>
                    <a:lnR>
                      <a:noFill/>
                    </a:lnR>
                    <a:lnT>
                      <a:noFill/>
                    </a:lnT>
                    <a:lnB>
                      <a:noFill/>
                    </a:lnB>
                  </a:tcPr>
                </a:tc>
                <a:tc>
                  <a:txBody>
                    <a:bodyPr/>
                    <a:lstStyle/>
                    <a:p>
                      <a:r>
                        <a:rPr lang="en-US" sz="1200"/>
                        <a:t>Windows and Linux</a:t>
                      </a:r>
                    </a:p>
                  </a:txBody>
                  <a:tcPr marL="46659" marR="46659" marT="23330" marB="23330" anchor="ctr">
                    <a:lnL>
                      <a:noFill/>
                    </a:lnL>
                    <a:lnR>
                      <a:noFill/>
                    </a:lnR>
                    <a:lnT>
                      <a:noFill/>
                    </a:lnT>
                    <a:lnB>
                      <a:noFill/>
                    </a:lnB>
                  </a:tcPr>
                </a:tc>
                <a:tc>
                  <a:txBody>
                    <a:bodyPr/>
                    <a:lstStyle/>
                    <a:p>
                      <a:r>
                        <a:rPr lang="en-US" sz="1200"/>
                        <a:t>Mac</a:t>
                      </a:r>
                    </a:p>
                  </a:txBody>
                  <a:tcPr marL="46659" marR="46659" marT="23330" marB="23330" anchor="ctr">
                    <a:lnL>
                      <a:noFill/>
                    </a:lnL>
                    <a:lnR>
                      <a:noFill/>
                    </a:lnR>
                    <a:lnT>
                      <a:noFill/>
                    </a:lnT>
                    <a:lnB>
                      <a:noFill/>
                    </a:lnB>
                  </a:tcPr>
                </a:tc>
                <a:extLst>
                  <a:ext uri="{0D108BD9-81ED-4DB2-BD59-A6C34878D82A}">
                    <a16:rowId xmlns:a16="http://schemas.microsoft.com/office/drawing/2014/main" val="10000"/>
                  </a:ext>
                </a:extLst>
              </a:tr>
              <a:tr h="1726398">
                <a:tc>
                  <a:txBody>
                    <a:bodyPr/>
                    <a:lstStyle/>
                    <a:p>
                      <a:r>
                        <a:rPr lang="en-US" sz="1200"/>
                        <a:t>Basic Completion</a:t>
                      </a:r>
                    </a:p>
                  </a:txBody>
                  <a:tcPr marL="46659" marR="46659" marT="23330" marB="23330" anchor="ctr">
                    <a:lnL>
                      <a:noFill/>
                    </a:lnL>
                    <a:lnR>
                      <a:noFill/>
                    </a:lnR>
                    <a:lnT>
                      <a:noFill/>
                    </a:lnT>
                    <a:lnB>
                      <a:noFill/>
                    </a:lnB>
                  </a:tcPr>
                </a:tc>
                <a:tc>
                  <a:txBody>
                    <a:bodyPr/>
                    <a:lstStyle/>
                    <a:p>
                      <a:r>
                        <a:rPr lang="en-US" sz="1200" dirty="0"/>
                        <a:t>Displays basic suggestions for variables, types, methods, expressions, and so on. If you call basic completion twice in a row, you see more results, including private members and non-imported static members.</a:t>
                      </a:r>
                    </a:p>
                  </a:txBody>
                  <a:tcPr marL="46659" marR="46659" marT="23330" marB="23330" anchor="ctr">
                    <a:lnL>
                      <a:noFill/>
                    </a:lnL>
                    <a:lnR>
                      <a:noFill/>
                    </a:lnR>
                    <a:lnT>
                      <a:noFill/>
                    </a:lnT>
                    <a:lnB>
                      <a:noFill/>
                    </a:lnB>
                  </a:tcPr>
                </a:tc>
                <a:tc>
                  <a:txBody>
                    <a:bodyPr/>
                    <a:lstStyle/>
                    <a:p>
                      <a:r>
                        <a:rPr lang="en-US" sz="1200" b="1" dirty="0" err="1"/>
                        <a:t>Control+Space</a:t>
                      </a:r>
                      <a:endParaRPr lang="en-US" sz="1200" dirty="0"/>
                    </a:p>
                  </a:txBody>
                  <a:tcPr marL="46659" marR="46659" marT="23330" marB="23330" anchor="ctr">
                    <a:lnL>
                      <a:noFill/>
                    </a:lnL>
                    <a:lnR>
                      <a:noFill/>
                    </a:lnR>
                    <a:lnT>
                      <a:noFill/>
                    </a:lnT>
                    <a:lnB>
                      <a:noFill/>
                    </a:lnB>
                  </a:tcPr>
                </a:tc>
                <a:tc>
                  <a:txBody>
                    <a:bodyPr/>
                    <a:lstStyle/>
                    <a:p>
                      <a:r>
                        <a:rPr lang="en-US" sz="1200" b="1"/>
                        <a:t>Control+Space</a:t>
                      </a:r>
                      <a:endParaRPr lang="en-US" sz="1200"/>
                    </a:p>
                  </a:txBody>
                  <a:tcPr marL="46659" marR="46659" marT="23330" marB="23330" anchor="ctr">
                    <a:lnL>
                      <a:noFill/>
                    </a:lnL>
                    <a:lnR>
                      <a:noFill/>
                    </a:lnR>
                    <a:lnT>
                      <a:noFill/>
                    </a:lnT>
                    <a:lnB>
                      <a:noFill/>
                    </a:lnB>
                  </a:tcPr>
                </a:tc>
                <a:extLst>
                  <a:ext uri="{0D108BD9-81ED-4DB2-BD59-A6C34878D82A}">
                    <a16:rowId xmlns:a16="http://schemas.microsoft.com/office/drawing/2014/main" val="10001"/>
                  </a:ext>
                </a:extLst>
              </a:tr>
              <a:tr h="1586420">
                <a:tc>
                  <a:txBody>
                    <a:bodyPr/>
                    <a:lstStyle/>
                    <a:p>
                      <a:r>
                        <a:rPr lang="en-US" sz="1200"/>
                        <a:t>Smart Completion</a:t>
                      </a:r>
                    </a:p>
                  </a:txBody>
                  <a:tcPr marL="46659" marR="46659" marT="23330" marB="23330" anchor="ctr">
                    <a:lnL>
                      <a:noFill/>
                    </a:lnL>
                    <a:lnR>
                      <a:noFill/>
                    </a:lnR>
                    <a:lnT>
                      <a:noFill/>
                    </a:lnT>
                    <a:lnB>
                      <a:noFill/>
                    </a:lnB>
                  </a:tcPr>
                </a:tc>
                <a:tc>
                  <a:txBody>
                    <a:bodyPr/>
                    <a:lstStyle/>
                    <a:p>
                      <a:r>
                        <a:rPr lang="en-US" sz="1200"/>
                        <a:t>Displays relevant options based on the context. Smart completion is aware of the expected type and data flows. If you call Smart Completion twice in a row, you see more results, including chains.</a:t>
                      </a:r>
                    </a:p>
                  </a:txBody>
                  <a:tcPr marL="46659" marR="46659" marT="23330" marB="23330" anchor="ctr">
                    <a:lnL>
                      <a:noFill/>
                    </a:lnL>
                    <a:lnR>
                      <a:noFill/>
                    </a:lnR>
                    <a:lnT>
                      <a:noFill/>
                    </a:lnT>
                    <a:lnB>
                      <a:noFill/>
                    </a:lnB>
                  </a:tcPr>
                </a:tc>
                <a:tc>
                  <a:txBody>
                    <a:bodyPr/>
                    <a:lstStyle/>
                    <a:p>
                      <a:r>
                        <a:rPr lang="en-US" sz="1200" b="1" dirty="0" err="1"/>
                        <a:t>Control+Shift+Space</a:t>
                      </a:r>
                      <a:endParaRPr lang="en-US" sz="1200" dirty="0"/>
                    </a:p>
                  </a:txBody>
                  <a:tcPr marL="46659" marR="46659" marT="23330" marB="23330" anchor="ctr">
                    <a:lnL>
                      <a:noFill/>
                    </a:lnL>
                    <a:lnR>
                      <a:noFill/>
                    </a:lnR>
                    <a:lnT>
                      <a:noFill/>
                    </a:lnT>
                    <a:lnB>
                      <a:noFill/>
                    </a:lnB>
                  </a:tcPr>
                </a:tc>
                <a:tc>
                  <a:txBody>
                    <a:bodyPr/>
                    <a:lstStyle/>
                    <a:p>
                      <a:r>
                        <a:rPr lang="en-US" sz="1200" b="1"/>
                        <a:t>Control+Shift+Space</a:t>
                      </a:r>
                      <a:endParaRPr lang="en-US" sz="1200"/>
                    </a:p>
                  </a:txBody>
                  <a:tcPr marL="46659" marR="46659" marT="23330" marB="23330" anchor="ctr">
                    <a:lnL>
                      <a:noFill/>
                    </a:lnL>
                    <a:lnR>
                      <a:noFill/>
                    </a:lnR>
                    <a:lnT>
                      <a:noFill/>
                    </a:lnT>
                    <a:lnB>
                      <a:noFill/>
                    </a:lnB>
                  </a:tcPr>
                </a:tc>
                <a:extLst>
                  <a:ext uri="{0D108BD9-81ED-4DB2-BD59-A6C34878D82A}">
                    <a16:rowId xmlns:a16="http://schemas.microsoft.com/office/drawing/2014/main" val="10002"/>
                  </a:ext>
                </a:extLst>
              </a:tr>
              <a:tr h="1026507">
                <a:tc>
                  <a:txBody>
                    <a:bodyPr/>
                    <a:lstStyle/>
                    <a:p>
                      <a:r>
                        <a:rPr lang="en-US" sz="1200"/>
                        <a:t>Statement Completion</a:t>
                      </a:r>
                    </a:p>
                  </a:txBody>
                  <a:tcPr marL="46659" marR="46659" marT="23330" marB="23330" anchor="ctr">
                    <a:lnL>
                      <a:noFill/>
                    </a:lnL>
                    <a:lnR>
                      <a:noFill/>
                    </a:lnR>
                    <a:lnT>
                      <a:noFill/>
                    </a:lnT>
                    <a:lnB>
                      <a:noFill/>
                    </a:lnB>
                  </a:tcPr>
                </a:tc>
                <a:tc>
                  <a:txBody>
                    <a:bodyPr/>
                    <a:lstStyle/>
                    <a:p>
                      <a:r>
                        <a:rPr lang="en-US" sz="1200"/>
                        <a:t>Completes the current statement for you, adding missing parentheses, brackets, braces, formatting, etc.</a:t>
                      </a:r>
                    </a:p>
                  </a:txBody>
                  <a:tcPr marL="46659" marR="46659" marT="23330" marB="23330" anchor="ctr">
                    <a:lnL>
                      <a:noFill/>
                    </a:lnL>
                    <a:lnR>
                      <a:noFill/>
                    </a:lnR>
                    <a:lnT>
                      <a:noFill/>
                    </a:lnT>
                    <a:lnB>
                      <a:noFill/>
                    </a:lnB>
                  </a:tcPr>
                </a:tc>
                <a:tc>
                  <a:txBody>
                    <a:bodyPr/>
                    <a:lstStyle/>
                    <a:p>
                      <a:r>
                        <a:rPr lang="en-US" sz="1200" b="1"/>
                        <a:t>Control+Shift+Enter</a:t>
                      </a:r>
                      <a:endParaRPr lang="en-US" sz="1200"/>
                    </a:p>
                  </a:txBody>
                  <a:tcPr marL="46659" marR="46659" marT="23330" marB="23330" anchor="ctr">
                    <a:lnL>
                      <a:noFill/>
                    </a:lnL>
                    <a:lnR>
                      <a:noFill/>
                    </a:lnR>
                    <a:lnT>
                      <a:noFill/>
                    </a:lnT>
                    <a:lnB>
                      <a:noFill/>
                    </a:lnB>
                  </a:tcPr>
                </a:tc>
                <a:tc>
                  <a:txBody>
                    <a:bodyPr/>
                    <a:lstStyle/>
                    <a:p>
                      <a:r>
                        <a:rPr lang="en-US" sz="1200" b="1" dirty="0" err="1"/>
                        <a:t>Shift+Command+Enter</a:t>
                      </a:r>
                      <a:endParaRPr lang="en-US" sz="1200" dirty="0"/>
                    </a:p>
                  </a:txBody>
                  <a:tcPr marL="46659" marR="46659" marT="23330" marB="23330"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CECE03F0-2AE7-4F5E-9351-46E432DF0E36}" type="slidenum">
              <a:rPr lang="en-US" smtClean="0"/>
              <a:t>21</a:t>
            </a:fld>
            <a:endParaRPr lang="en-US"/>
          </a:p>
        </p:txBody>
      </p:sp>
    </p:spTree>
    <p:extLst>
      <p:ext uri="{BB962C8B-B14F-4D97-AF65-F5344CB8AC3E}">
        <p14:creationId xmlns:p14="http://schemas.microsoft.com/office/powerpoint/2010/main" val="188268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Navigation</a:t>
            </a:r>
            <a:endParaRPr lang="en-US" dirty="0"/>
          </a:p>
        </p:txBody>
      </p:sp>
      <p:sp>
        <p:nvSpPr>
          <p:cNvPr id="3" name="Content Placeholder 2"/>
          <p:cNvSpPr>
            <a:spLocks noGrp="1"/>
          </p:cNvSpPr>
          <p:nvPr>
            <p:ph idx="1"/>
          </p:nvPr>
        </p:nvSpPr>
        <p:spPr/>
        <p:txBody>
          <a:bodyPr>
            <a:normAutofit/>
          </a:bodyPr>
          <a:lstStyle/>
          <a:p>
            <a:r>
              <a:rPr lang="en-US" dirty="0"/>
              <a:t>Here are some tips to help you move around Android Studio.</a:t>
            </a:r>
          </a:p>
          <a:p>
            <a:r>
              <a:rPr lang="en-US" dirty="0"/>
              <a:t>Switch between your recently accessed files using the </a:t>
            </a:r>
            <a:r>
              <a:rPr lang="en-US" i="1" dirty="0"/>
              <a:t>Recent Files</a:t>
            </a:r>
            <a:r>
              <a:rPr lang="en-US" dirty="0"/>
              <a:t> action. </a:t>
            </a:r>
          </a:p>
          <a:p>
            <a:r>
              <a:rPr lang="en-US" dirty="0"/>
              <a:t>Press </a:t>
            </a:r>
            <a:r>
              <a:rPr lang="en-US" b="1" dirty="0" err="1"/>
              <a:t>Control+E</a:t>
            </a:r>
            <a:r>
              <a:rPr lang="en-US" dirty="0"/>
              <a:t> (</a:t>
            </a:r>
            <a:r>
              <a:rPr lang="en-US" b="1" dirty="0" err="1"/>
              <a:t>Command+E</a:t>
            </a:r>
            <a:r>
              <a:rPr lang="en-US" dirty="0"/>
              <a:t> on a Mac) to bring up the Recent Files action. </a:t>
            </a:r>
          </a:p>
          <a:p>
            <a:r>
              <a:rPr lang="en-US" dirty="0"/>
              <a:t>By default, the last accessed file is selected. </a:t>
            </a:r>
          </a:p>
          <a:p>
            <a:r>
              <a:rPr lang="en-US" dirty="0"/>
              <a:t>You can also access any tool window through the left column in this action.</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22</a:t>
            </a:fld>
            <a:endParaRPr lang="en-US"/>
          </a:p>
        </p:txBody>
      </p:sp>
    </p:spTree>
    <p:extLst>
      <p:ext uri="{BB962C8B-B14F-4D97-AF65-F5344CB8AC3E}">
        <p14:creationId xmlns:p14="http://schemas.microsoft.com/office/powerpoint/2010/main" val="126603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View the structure of the current file using the </a:t>
            </a:r>
            <a:r>
              <a:rPr lang="en-US" i="1" dirty="0"/>
              <a:t>File Structure</a:t>
            </a:r>
            <a:r>
              <a:rPr lang="en-US" dirty="0"/>
              <a:t> action. </a:t>
            </a:r>
          </a:p>
          <a:p>
            <a:r>
              <a:rPr lang="en-US" dirty="0"/>
              <a:t>Bring up the File Structure action by pressing </a:t>
            </a:r>
            <a:r>
              <a:rPr lang="en-US" b="1" dirty="0"/>
              <a:t>Control+F12</a:t>
            </a:r>
            <a:r>
              <a:rPr lang="en-US" dirty="0"/>
              <a:t> (</a:t>
            </a:r>
            <a:r>
              <a:rPr lang="en-US" b="1" dirty="0"/>
              <a:t>Command+F12</a:t>
            </a:r>
            <a:r>
              <a:rPr lang="en-US" dirty="0"/>
              <a:t> on a Mac). </a:t>
            </a:r>
          </a:p>
          <a:p>
            <a:r>
              <a:rPr lang="en-US" dirty="0"/>
              <a:t>Using this action, you can quickly navigate to any part of your current file.</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23</a:t>
            </a:fld>
            <a:endParaRPr lang="en-US"/>
          </a:p>
        </p:txBody>
      </p:sp>
    </p:spTree>
    <p:extLst>
      <p:ext uri="{BB962C8B-B14F-4D97-AF65-F5344CB8AC3E}">
        <p14:creationId xmlns:p14="http://schemas.microsoft.com/office/powerpoint/2010/main" val="970068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Navigate to a file or folder using the </a:t>
            </a:r>
            <a:r>
              <a:rPr lang="en-US" i="1" dirty="0"/>
              <a:t>Navigate to File</a:t>
            </a:r>
            <a:r>
              <a:rPr lang="en-US" dirty="0"/>
              <a:t> action. </a:t>
            </a:r>
          </a:p>
          <a:p>
            <a:r>
              <a:rPr lang="en-US" dirty="0"/>
              <a:t>Bring up the Navigate to File action by pressing </a:t>
            </a:r>
            <a:r>
              <a:rPr lang="en-US" b="1" dirty="0" err="1"/>
              <a:t>Control+Shift+N</a:t>
            </a:r>
            <a:r>
              <a:rPr lang="en-US" dirty="0"/>
              <a:t> (</a:t>
            </a:r>
            <a:r>
              <a:rPr lang="en-US" b="1" dirty="0" err="1"/>
              <a:t>Command+Shift+O</a:t>
            </a:r>
            <a:r>
              <a:rPr lang="en-US" dirty="0"/>
              <a:t> on a Mac). </a:t>
            </a:r>
          </a:p>
          <a:p>
            <a:r>
              <a:rPr lang="en-US" dirty="0"/>
              <a:t>To search for folders rather than files, add a / at the end of your expression.</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24</a:t>
            </a:fld>
            <a:endParaRPr lang="en-US"/>
          </a:p>
        </p:txBody>
      </p:sp>
    </p:spTree>
    <p:extLst>
      <p:ext uri="{BB962C8B-B14F-4D97-AF65-F5344CB8AC3E}">
        <p14:creationId xmlns:p14="http://schemas.microsoft.com/office/powerpoint/2010/main" val="247818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Navigate to a method or field by name using the </a:t>
            </a:r>
            <a:r>
              <a:rPr lang="en-US" i="1" dirty="0"/>
              <a:t>Navigate to Symbol</a:t>
            </a:r>
            <a:r>
              <a:rPr lang="en-US" dirty="0"/>
              <a:t> action. </a:t>
            </a:r>
          </a:p>
          <a:p>
            <a:r>
              <a:rPr lang="en-US" dirty="0"/>
              <a:t>Bring up the Navigate to Symbol action by pressing </a:t>
            </a:r>
            <a:r>
              <a:rPr lang="en-US" b="1" dirty="0" err="1"/>
              <a:t>Control+Shift+Alt+N</a:t>
            </a:r>
            <a:r>
              <a:rPr lang="en-US" dirty="0"/>
              <a:t> (</a:t>
            </a:r>
            <a:r>
              <a:rPr lang="en-US" b="1" dirty="0" err="1"/>
              <a:t>Command+Shift+Alt+O</a:t>
            </a:r>
            <a:r>
              <a:rPr lang="en-US" dirty="0"/>
              <a:t> on a Mac).</a:t>
            </a:r>
          </a:p>
          <a:p>
            <a:r>
              <a:rPr lang="en-US" dirty="0"/>
              <a:t>Find all the pieces of code referencing the class, method, field, parameter, or statement at the current cursor position by pressing </a:t>
            </a:r>
            <a:r>
              <a:rPr lang="en-US" b="1" dirty="0"/>
              <a:t>Alt+F7</a:t>
            </a:r>
            <a:r>
              <a:rPr lang="en-US" dirty="0"/>
              <a: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25</a:t>
            </a:fld>
            <a:endParaRPr lang="en-US"/>
          </a:p>
        </p:txBody>
      </p:sp>
    </p:spTree>
    <p:extLst>
      <p:ext uri="{BB962C8B-B14F-4D97-AF65-F5344CB8AC3E}">
        <p14:creationId xmlns:p14="http://schemas.microsoft.com/office/powerpoint/2010/main" val="110751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2.2  “Update the IDE and Tools”</a:t>
            </a:r>
            <a:br>
              <a:rPr lang="en-US" dirty="0"/>
            </a:br>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26</a:t>
            </a:fld>
            <a:endParaRPr lang="en-US"/>
          </a:p>
        </p:txBody>
      </p:sp>
      <p:sp>
        <p:nvSpPr>
          <p:cNvPr id="5" name="Content Placeholder 2"/>
          <p:cNvSpPr>
            <a:spLocks noGrp="1"/>
          </p:cNvSpPr>
          <p:nvPr>
            <p:ph idx="1"/>
          </p:nvPr>
        </p:nvSpPr>
        <p:spPr>
          <a:xfrm>
            <a:off x="822959" y="1845734"/>
            <a:ext cx="7543801" cy="4023360"/>
          </a:xfrm>
        </p:spPr>
        <p:txBody>
          <a:bodyPr>
            <a:normAutofit/>
          </a:bodyPr>
          <a:lstStyle/>
          <a:p>
            <a:r>
              <a:rPr lang="en-US" dirty="0"/>
              <a:t>Things may have gotten better than in the past, but this is the voice of experience speaking:</a:t>
            </a:r>
          </a:p>
          <a:p>
            <a:r>
              <a:rPr lang="en-US" dirty="0"/>
              <a:t>It can be a mistake to accept development environment updates during the course of the semester (ask before update)</a:t>
            </a:r>
          </a:p>
          <a:p>
            <a:r>
              <a:rPr lang="en-US" dirty="0"/>
              <a:t>It is possible that system updates will cause something which was previously working not to work…</a:t>
            </a:r>
          </a:p>
        </p:txBody>
      </p:sp>
    </p:spTree>
    <p:extLst>
      <p:ext uri="{BB962C8B-B14F-4D97-AF65-F5344CB8AC3E}">
        <p14:creationId xmlns:p14="http://schemas.microsoft.com/office/powerpoint/2010/main" val="169588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general, you should just be able to install the latest stable release, and there is no particular need to update after that</a:t>
            </a:r>
          </a:p>
          <a:p>
            <a:r>
              <a:rPr lang="en-US" dirty="0"/>
              <a:t>It is certainly not advisable to use anything but a stable release</a:t>
            </a:r>
          </a:p>
          <a:p>
            <a:r>
              <a:rPr lang="en-US" dirty="0"/>
              <a:t>Especially since the hardware devices we’re using are not the most recent, the latest updates to Android should be of no consequence to us</a:t>
            </a:r>
          </a:p>
        </p:txBody>
      </p:sp>
      <p:sp>
        <p:nvSpPr>
          <p:cNvPr id="4" name="Slide Number Placeholder 3"/>
          <p:cNvSpPr>
            <a:spLocks noGrp="1"/>
          </p:cNvSpPr>
          <p:nvPr>
            <p:ph type="sldNum" sz="quarter" idx="12"/>
          </p:nvPr>
        </p:nvSpPr>
        <p:spPr/>
        <p:txBody>
          <a:bodyPr/>
          <a:lstStyle/>
          <a:p>
            <a:fld id="{CECE03F0-2AE7-4F5E-9351-46E432DF0E36}" type="slidenum">
              <a:rPr lang="en-US" smtClean="0"/>
              <a:t>27</a:t>
            </a:fld>
            <a:endParaRPr lang="en-US"/>
          </a:p>
        </p:txBody>
      </p:sp>
    </p:spTree>
    <p:extLst>
      <p:ext uri="{BB962C8B-B14F-4D97-AF65-F5344CB8AC3E}">
        <p14:creationId xmlns:p14="http://schemas.microsoft.com/office/powerpoint/2010/main" val="1348837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Having given the preliminary warning, it’s worth knowing how updates are accomplished</a:t>
            </a:r>
          </a:p>
          <a:p>
            <a:r>
              <a:rPr lang="en-US" dirty="0"/>
              <a:t>It is always possible that you will want or need to update at some point</a:t>
            </a:r>
          </a:p>
          <a:p>
            <a:r>
              <a:rPr lang="en-US" dirty="0"/>
              <a:t>You may also want to know more so that you can protect yourself from unwanted updates</a:t>
            </a:r>
          </a:p>
          <a:p>
            <a:r>
              <a:rPr lang="en-US" dirty="0"/>
              <a:t>The online documentation follows</a:t>
            </a:r>
          </a:p>
        </p:txBody>
      </p:sp>
      <p:sp>
        <p:nvSpPr>
          <p:cNvPr id="4" name="Slide Number Placeholder 3"/>
          <p:cNvSpPr>
            <a:spLocks noGrp="1"/>
          </p:cNvSpPr>
          <p:nvPr>
            <p:ph type="sldNum" sz="quarter" idx="12"/>
          </p:nvPr>
        </p:nvSpPr>
        <p:spPr/>
        <p:txBody>
          <a:bodyPr/>
          <a:lstStyle/>
          <a:p>
            <a:fld id="{CECE03F0-2AE7-4F5E-9351-46E432DF0E36}" type="slidenum">
              <a:rPr lang="en-US" smtClean="0"/>
              <a:t>28</a:t>
            </a:fld>
            <a:endParaRPr lang="en-US"/>
          </a:p>
        </p:txBody>
      </p:sp>
    </p:spTree>
    <p:extLst>
      <p:ext uri="{BB962C8B-B14F-4D97-AF65-F5344CB8AC3E}">
        <p14:creationId xmlns:p14="http://schemas.microsoft.com/office/powerpoint/2010/main" val="1070551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install Android Studio, it's easy to keep the Android Studio IDE and various SDK tools up to date with automatic updates for Android Studio and the Android SDK Manager.</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29</a:t>
            </a:fld>
            <a:endParaRPr lang="en-US"/>
          </a:p>
        </p:txBody>
      </p:sp>
    </p:spTree>
    <p:extLst>
      <p:ext uri="{BB962C8B-B14F-4D97-AF65-F5344CB8AC3E}">
        <p14:creationId xmlns:p14="http://schemas.microsoft.com/office/powerpoint/2010/main" val="114829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Android Studio</a:t>
            </a:r>
          </a:p>
        </p:txBody>
      </p:sp>
      <p:sp>
        <p:nvSpPr>
          <p:cNvPr id="5" name="Content Placeholder 2"/>
          <p:cNvSpPr txBox="1">
            <a:spLocks/>
          </p:cNvSpPr>
          <p:nvPr/>
        </p:nvSpPr>
        <p:spPr>
          <a:xfrm>
            <a:off x="604418" y="1894637"/>
            <a:ext cx="8229600" cy="38218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ourier New" charset="0"/>
              <a:buChar char="o"/>
            </a:pPr>
            <a:r>
              <a:rPr lang="en-US" dirty="0"/>
              <a:t>Android Studio is the official Integrated Development Environment (IDE) for Android app development, based on </a:t>
            </a:r>
            <a:r>
              <a:rPr lang="en-US" dirty="0">
                <a:hlinkClick r:id="rId2"/>
              </a:rPr>
              <a:t>IntelliJ IDEA </a:t>
            </a:r>
            <a:r>
              <a:rPr lang="en-US" dirty="0"/>
              <a:t>. </a:t>
            </a:r>
          </a:p>
          <a:p>
            <a:pPr>
              <a:buFont typeface="Courier New" charset="0"/>
              <a:buChar char="o"/>
            </a:pPr>
            <a:r>
              <a:rPr lang="en-US" dirty="0"/>
              <a:t>On top of IntelliJ's powerful code editor and developer tools, Android Studio offers even more features that enhance your productivity when building Android apps, such as:</a:t>
            </a:r>
          </a:p>
          <a:p>
            <a:pPr>
              <a:buFont typeface="Courier New" charset="0"/>
              <a:buChar char="o"/>
            </a:pPr>
            <a:r>
              <a:rPr lang="en-US" dirty="0"/>
              <a:t>A flexible </a:t>
            </a:r>
            <a:r>
              <a:rPr lang="en-US" dirty="0" err="1"/>
              <a:t>Gradle</a:t>
            </a:r>
            <a:r>
              <a:rPr lang="en-US" dirty="0"/>
              <a:t>-based build system</a:t>
            </a:r>
          </a:p>
          <a:p>
            <a:pPr>
              <a:buFont typeface="Courier New" charset="0"/>
              <a:buChar char="o"/>
            </a:pPr>
            <a:r>
              <a:rPr lang="en-US" dirty="0"/>
              <a:t>A fast and feature-rich emulator</a:t>
            </a:r>
          </a:p>
          <a:p>
            <a:endParaRPr lang="en-US" dirty="0"/>
          </a:p>
        </p:txBody>
      </p:sp>
      <p:sp>
        <p:nvSpPr>
          <p:cNvPr id="6" name="TextBox 5"/>
          <p:cNvSpPr txBox="1"/>
          <p:nvPr/>
        </p:nvSpPr>
        <p:spPr>
          <a:xfrm>
            <a:off x="-58523" y="6013094"/>
            <a:ext cx="2311603" cy="646331"/>
          </a:xfrm>
          <a:prstGeom prst="rect">
            <a:avLst/>
          </a:prstGeom>
          <a:noFill/>
        </p:spPr>
        <p:txBody>
          <a:bodyPr wrap="square" rtlCol="0">
            <a:spAutoFit/>
          </a:bodyPr>
          <a:lstStyle/>
          <a:p>
            <a:r>
              <a:rPr lang="en-US" dirty="0"/>
              <a:t>Credit: Kirk Scott</a:t>
            </a:r>
          </a:p>
          <a:p>
            <a:endParaRPr lang="en-US" dirty="0"/>
          </a:p>
        </p:txBody>
      </p:sp>
    </p:spTree>
    <p:extLst>
      <p:ext uri="{BB962C8B-B14F-4D97-AF65-F5344CB8AC3E}">
        <p14:creationId xmlns:p14="http://schemas.microsoft.com/office/powerpoint/2010/main" val="727337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Android Studio Update Channels</a:t>
            </a:r>
            <a:endParaRPr lang="en-US" dirty="0"/>
          </a:p>
        </p:txBody>
      </p:sp>
      <p:sp>
        <p:nvSpPr>
          <p:cNvPr id="3" name="Content Placeholder 2"/>
          <p:cNvSpPr>
            <a:spLocks noGrp="1"/>
          </p:cNvSpPr>
          <p:nvPr>
            <p:ph idx="1"/>
          </p:nvPr>
        </p:nvSpPr>
        <p:spPr/>
        <p:txBody>
          <a:bodyPr>
            <a:normAutofit/>
          </a:bodyPr>
          <a:lstStyle/>
          <a:p>
            <a:r>
              <a:rPr lang="en-US" dirty="0"/>
              <a:t>Android Studio notifies you with a small bubble dialog when an update is available for the IDE, but you can manually check for updates by clicking </a:t>
            </a:r>
            <a:r>
              <a:rPr lang="en-US" b="1" dirty="0"/>
              <a:t>Help</a:t>
            </a:r>
            <a:r>
              <a:rPr lang="en-US" dirty="0"/>
              <a:t> &gt; </a:t>
            </a:r>
            <a:r>
              <a:rPr lang="en-US" b="1" dirty="0"/>
              <a:t>Check for Update</a:t>
            </a:r>
            <a:r>
              <a:rPr lang="en-US" dirty="0"/>
              <a:t> (on Mac, </a:t>
            </a:r>
            <a:r>
              <a:rPr lang="en-US" b="1" dirty="0"/>
              <a:t>Android Studio</a:t>
            </a:r>
            <a:r>
              <a:rPr lang="en-US" dirty="0"/>
              <a:t> &gt; </a:t>
            </a:r>
            <a:r>
              <a:rPr lang="en-US" b="1" dirty="0"/>
              <a:t>Check for Updates</a:t>
            </a:r>
            <a:r>
              <a:rPr lang="en-US" dirty="0"/>
              <a:t>).</a:t>
            </a:r>
          </a:p>
          <a:p>
            <a:r>
              <a:rPr lang="en-US" dirty="0"/>
              <a:t>Updates for Android Studio are available from the following release channels:</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30</a:t>
            </a:fld>
            <a:endParaRPr lang="en-US"/>
          </a:p>
        </p:txBody>
      </p:sp>
    </p:spTree>
    <p:extLst>
      <p:ext uri="{BB962C8B-B14F-4D97-AF65-F5344CB8AC3E}">
        <p14:creationId xmlns:p14="http://schemas.microsoft.com/office/powerpoint/2010/main" val="2071457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Canary Channel</a:t>
            </a:r>
            <a:r>
              <a:rPr lang="en-US" dirty="0"/>
              <a:t>: These are bleeding-edge releases, updated roughly weekly. </a:t>
            </a:r>
          </a:p>
          <a:p>
            <a:r>
              <a:rPr lang="en-US" dirty="0"/>
              <a:t>Although these builds are subject to more bugs, they do get tested and they want to offer early access so you can try new features and provide feedback. </a:t>
            </a:r>
          </a:p>
          <a:p>
            <a:r>
              <a:rPr lang="en-US" dirty="0"/>
              <a:t>This channel is </a:t>
            </a:r>
            <a:r>
              <a:rPr lang="en-US" b="1" dirty="0"/>
              <a:t>not recommended for production development</a:t>
            </a:r>
            <a:r>
              <a:rPr lang="en-US" dirty="0"/>
              <a: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31</a:t>
            </a:fld>
            <a:endParaRPr lang="en-US"/>
          </a:p>
        </p:txBody>
      </p:sp>
    </p:spTree>
    <p:extLst>
      <p:ext uri="{BB962C8B-B14F-4D97-AF65-F5344CB8AC3E}">
        <p14:creationId xmlns:p14="http://schemas.microsoft.com/office/powerpoint/2010/main" val="2134952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Dev Channel</a:t>
            </a:r>
            <a:r>
              <a:rPr lang="en-US" dirty="0"/>
              <a:t>: These are hand-picked canary builds that survived a full round of internal testing.</a:t>
            </a:r>
          </a:p>
          <a:p>
            <a:r>
              <a:rPr lang="en-US" b="1" dirty="0"/>
              <a:t>Beta Channel</a:t>
            </a:r>
            <a:r>
              <a:rPr lang="en-US" dirty="0"/>
              <a:t>: These are release candidates based on stable canary builds, released to get feedback before going into the stable channel.</a:t>
            </a:r>
          </a:p>
          <a:p>
            <a:r>
              <a:rPr lang="en-US" b="1" dirty="0"/>
              <a:t>Stable Channel</a:t>
            </a:r>
            <a:r>
              <a:rPr lang="en-US" dirty="0"/>
              <a:t>: The official stable release that is available for download at </a:t>
            </a:r>
            <a:r>
              <a:rPr lang="en-US" dirty="0">
                <a:hlinkClick r:id="rId2"/>
              </a:rPr>
              <a:t>developer.android.com/studio</a:t>
            </a:r>
            <a:r>
              <a:rPr lang="en-US" dirty="0"/>
              <a: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32</a:t>
            </a:fld>
            <a:endParaRPr lang="en-US"/>
          </a:p>
        </p:txBody>
      </p:sp>
    </p:spTree>
    <p:extLst>
      <p:ext uri="{BB962C8B-B14F-4D97-AF65-F5344CB8AC3E}">
        <p14:creationId xmlns:p14="http://schemas.microsoft.com/office/powerpoint/2010/main" val="1987288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By default, Android Studio offers updates from the Stable Channel. </a:t>
            </a:r>
          </a:p>
          <a:p>
            <a:r>
              <a:rPr lang="en-US" dirty="0"/>
              <a:t>If you'd like to try one of the other versions of Android Studio—known collectively as the Preview Channels—you can choose to receive updates from one of those instead.</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33</a:t>
            </a:fld>
            <a:endParaRPr lang="en-US"/>
          </a:p>
        </p:txBody>
      </p:sp>
    </p:spTree>
    <p:extLst>
      <p:ext uri="{BB962C8B-B14F-4D97-AF65-F5344CB8AC3E}">
        <p14:creationId xmlns:p14="http://schemas.microsoft.com/office/powerpoint/2010/main" val="541951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If your system crashes midway through the semester and you have to re-install:</a:t>
            </a:r>
          </a:p>
          <a:p>
            <a:r>
              <a:rPr lang="en-US" dirty="0"/>
              <a:t>Most likely you will just take the latest stable version, even if it’s later than the one you installed initially</a:t>
            </a:r>
          </a:p>
          <a:p>
            <a:r>
              <a:rPr lang="en-US" dirty="0"/>
              <a:t>If you remember the version you originally installed, it may be possible to re-install it</a:t>
            </a:r>
          </a:p>
          <a:p>
            <a:r>
              <a:rPr lang="en-US" dirty="0"/>
              <a:t>As you recognize, either way, you may have follow-on problems as a result</a:t>
            </a:r>
          </a:p>
        </p:txBody>
      </p:sp>
      <p:sp>
        <p:nvSpPr>
          <p:cNvPr id="4" name="Slide Number Placeholder 3"/>
          <p:cNvSpPr>
            <a:spLocks noGrp="1"/>
          </p:cNvSpPr>
          <p:nvPr>
            <p:ph type="sldNum" sz="quarter" idx="12"/>
          </p:nvPr>
        </p:nvSpPr>
        <p:spPr/>
        <p:txBody>
          <a:bodyPr/>
          <a:lstStyle/>
          <a:p>
            <a:fld id="{CECE03F0-2AE7-4F5E-9351-46E432DF0E36}" type="slidenum">
              <a:rPr lang="en-US" smtClean="0"/>
              <a:t>34</a:t>
            </a:fld>
            <a:endParaRPr lang="en-US"/>
          </a:p>
        </p:txBody>
      </p:sp>
    </p:spTree>
    <p:extLst>
      <p:ext uri="{BB962C8B-B14F-4D97-AF65-F5344CB8AC3E}">
        <p14:creationId xmlns:p14="http://schemas.microsoft.com/office/powerpoint/2010/main" val="1105453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 there’s no real reason to mess with this…***</a:t>
            </a:r>
          </a:p>
        </p:txBody>
      </p:sp>
      <p:sp>
        <p:nvSpPr>
          <p:cNvPr id="3" name="Content Placeholder 2"/>
          <p:cNvSpPr>
            <a:spLocks noGrp="1"/>
          </p:cNvSpPr>
          <p:nvPr>
            <p:ph idx="1"/>
          </p:nvPr>
        </p:nvSpPr>
        <p:spPr/>
        <p:txBody>
          <a:bodyPr>
            <a:normAutofit/>
          </a:bodyPr>
          <a:lstStyle/>
          <a:p>
            <a:r>
              <a:rPr lang="en-US" dirty="0"/>
              <a:t>To change your update channel, proceed as follows:</a:t>
            </a:r>
          </a:p>
          <a:p>
            <a:r>
              <a:rPr lang="en-US" dirty="0"/>
              <a:t>Open the </a:t>
            </a:r>
            <a:r>
              <a:rPr lang="en-US" b="1" dirty="0"/>
              <a:t>Preferences</a:t>
            </a:r>
            <a:r>
              <a:rPr lang="en-US" dirty="0"/>
              <a:t> window by clicking </a:t>
            </a:r>
            <a:r>
              <a:rPr lang="en-US" b="1" dirty="0"/>
              <a:t>File &gt; Settings</a:t>
            </a:r>
            <a:r>
              <a:rPr lang="en-US" dirty="0"/>
              <a:t> (on Mac, </a:t>
            </a:r>
            <a:r>
              <a:rPr lang="en-US" b="1" dirty="0"/>
              <a:t>Android Studio &gt; Preferences</a:t>
            </a:r>
            <a:r>
              <a:rPr lang="en-US" dirty="0"/>
              <a:t>).</a:t>
            </a:r>
          </a:p>
          <a:p>
            <a:r>
              <a:rPr lang="en-US" dirty="0"/>
              <a:t>In the left panel, click </a:t>
            </a:r>
            <a:r>
              <a:rPr lang="en-US" b="1" dirty="0"/>
              <a:t>Appearance &amp; Behavior &gt; System Settings &gt; Updates</a:t>
            </a:r>
            <a:r>
              <a:rPr lang="en-US" dirty="0"/>
              <a:t>.</a:t>
            </a:r>
          </a:p>
          <a:p>
            <a:r>
              <a:rPr lang="en-US" dirty="0"/>
              <a:t>Be sure that </a:t>
            </a:r>
            <a:r>
              <a:rPr lang="en-US" b="1" dirty="0"/>
              <a:t>Automatically check for updates</a:t>
            </a:r>
            <a:r>
              <a:rPr lang="en-US" dirty="0"/>
              <a:t> is checked, then select a channel from the drop-down list (see figure 1).</a:t>
            </a:r>
          </a:p>
          <a:p>
            <a:r>
              <a:rPr lang="en-US" dirty="0"/>
              <a:t>Click </a:t>
            </a:r>
            <a:r>
              <a:rPr lang="en-US" b="1" dirty="0"/>
              <a:t>Apply</a:t>
            </a:r>
            <a:r>
              <a:rPr lang="en-US" dirty="0"/>
              <a:t> or </a:t>
            </a:r>
            <a:r>
              <a:rPr lang="en-US" b="1" dirty="0"/>
              <a:t>OK</a:t>
            </a:r>
            <a:r>
              <a:rPr lang="en-US" dirty="0"/>
              <a:t>.</a:t>
            </a:r>
          </a:p>
          <a:p>
            <a:r>
              <a:rPr lang="en-US" dirty="0"/>
              <a:t>[See the following overhead]</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35</a:t>
            </a:fld>
            <a:endParaRPr lang="en-US"/>
          </a:p>
        </p:txBody>
      </p:sp>
    </p:spTree>
    <p:extLst>
      <p:ext uri="{BB962C8B-B14F-4D97-AF65-F5344CB8AC3E}">
        <p14:creationId xmlns:p14="http://schemas.microsoft.com/office/powerpoint/2010/main" val="1470011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E03F0-2AE7-4F5E-9351-46E432DF0E36}" type="slidenum">
              <a:rPr lang="en-US" smtClean="0"/>
              <a:t>36</a:t>
            </a:fld>
            <a:endParaRPr lang="en-US"/>
          </a:p>
        </p:txBody>
      </p:sp>
      <p:pic>
        <p:nvPicPr>
          <p:cNvPr id="8194" name="Picture 2" descr="https://developer.android.com/studio/images/preferences-updates_2-0_2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19137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262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Android SDK Tool Updates</a:t>
            </a:r>
            <a:endParaRPr lang="en-US" dirty="0"/>
          </a:p>
        </p:txBody>
      </p:sp>
      <p:sp>
        <p:nvSpPr>
          <p:cNvPr id="3" name="Content Placeholder 2"/>
          <p:cNvSpPr>
            <a:spLocks noGrp="1"/>
          </p:cNvSpPr>
          <p:nvPr>
            <p:ph idx="1"/>
          </p:nvPr>
        </p:nvSpPr>
        <p:spPr/>
        <p:txBody>
          <a:bodyPr>
            <a:normAutofit/>
          </a:bodyPr>
          <a:lstStyle/>
          <a:p>
            <a:r>
              <a:rPr lang="en-US" dirty="0"/>
              <a:t>The Android SDK Manager provides the SDK tools, platforms, and other components you need to develop your apps.</a:t>
            </a:r>
          </a:p>
          <a:p>
            <a:r>
              <a:rPr lang="en-US" dirty="0"/>
              <a:t>To open the SDK Manager, click </a:t>
            </a:r>
            <a:r>
              <a:rPr lang="en-US" b="1" dirty="0"/>
              <a:t>Tools &gt; Android &gt; SDK Manager</a:t>
            </a:r>
            <a:r>
              <a:rPr lang="en-US" dirty="0"/>
              <a:t> or click </a:t>
            </a:r>
            <a:r>
              <a:rPr lang="en-US" b="1" dirty="0"/>
              <a:t>SDK Manager</a:t>
            </a:r>
            <a:r>
              <a:rPr lang="en-US" dirty="0"/>
              <a:t> in the toolbar.</a:t>
            </a:r>
          </a:p>
          <a:p>
            <a:r>
              <a:rPr lang="en-US" dirty="0"/>
              <a:t>When an update is available for a package you already have, a dash appears in the check box next to the package.</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37</a:t>
            </a:fld>
            <a:endParaRPr lang="en-US"/>
          </a:p>
        </p:txBody>
      </p:sp>
    </p:spTree>
    <p:extLst>
      <p:ext uri="{BB962C8B-B14F-4D97-AF65-F5344CB8AC3E}">
        <p14:creationId xmlns:p14="http://schemas.microsoft.com/office/powerpoint/2010/main" val="666682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75" y="3564806"/>
            <a:ext cx="7543801" cy="2382452"/>
          </a:xfrm>
        </p:spPr>
        <p:txBody>
          <a:bodyPr/>
          <a:lstStyle/>
          <a:p>
            <a:r>
              <a:rPr lang="en-US" dirty="0"/>
              <a:t>Pending updates are indicated in the left column with a download icon. </a:t>
            </a:r>
          </a:p>
          <a:p>
            <a:r>
              <a:rPr lang="en-US" dirty="0"/>
              <a:t>Pending removals are indicated with a red cross.</a:t>
            </a:r>
          </a:p>
          <a:p>
            <a:r>
              <a:rPr lang="en-US" dirty="0"/>
              <a:t>To update the selected packages, click </a:t>
            </a:r>
            <a:r>
              <a:rPr lang="en-US" b="1" dirty="0"/>
              <a:t>Apply</a:t>
            </a:r>
            <a:r>
              <a:rPr lang="en-US" dirty="0"/>
              <a:t> or </a:t>
            </a:r>
            <a:r>
              <a:rPr lang="en-US" b="1" dirty="0"/>
              <a:t>OK</a:t>
            </a:r>
            <a:r>
              <a:rPr lang="en-US" dirty="0"/>
              <a:t>, then agree to any license agreements.</a:t>
            </a:r>
          </a:p>
          <a:p>
            <a:r>
              <a:rPr lang="en-US" dirty="0"/>
              <a:t>[See the following overhead]</a:t>
            </a:r>
          </a:p>
        </p:txBody>
      </p:sp>
      <p:sp>
        <p:nvSpPr>
          <p:cNvPr id="4" name="Slide Number Placeholder 3"/>
          <p:cNvSpPr>
            <a:spLocks noGrp="1"/>
          </p:cNvSpPr>
          <p:nvPr>
            <p:ph type="sldNum" sz="quarter" idx="12"/>
          </p:nvPr>
        </p:nvSpPr>
        <p:spPr/>
        <p:txBody>
          <a:bodyPr/>
          <a:lstStyle/>
          <a:p>
            <a:fld id="{CECE03F0-2AE7-4F5E-9351-46E432DF0E36}" type="slidenum">
              <a:rPr lang="en-US" smtClean="0"/>
              <a:t>38</a:t>
            </a:fld>
            <a:endParaRPr lang="en-US"/>
          </a:p>
        </p:txBody>
      </p:sp>
      <p:sp>
        <p:nvSpPr>
          <p:cNvPr id="5" name="Content Placeholder 2"/>
          <p:cNvSpPr txBox="1">
            <a:spLocks/>
          </p:cNvSpPr>
          <p:nvPr/>
        </p:nvSpPr>
        <p:spPr>
          <a:xfrm>
            <a:off x="544982" y="1863578"/>
            <a:ext cx="7543801" cy="14899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To update an item or install a new one, click the check box so it shows a checkmark.</a:t>
            </a:r>
          </a:p>
          <a:p>
            <a:r>
              <a:rPr lang="en-US"/>
              <a:t>To uninstall a package, click to clear the check box.</a:t>
            </a:r>
          </a:p>
          <a:p>
            <a:endParaRPr lang="en-US" dirty="0"/>
          </a:p>
        </p:txBody>
      </p:sp>
    </p:spTree>
    <p:extLst>
      <p:ext uri="{BB962C8B-B14F-4D97-AF65-F5344CB8AC3E}">
        <p14:creationId xmlns:p14="http://schemas.microsoft.com/office/powerpoint/2010/main" val="1517717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E03F0-2AE7-4F5E-9351-46E432DF0E36}" type="slidenum">
              <a:rPr lang="en-US" smtClean="0"/>
              <a:t>39</a:t>
            </a:fld>
            <a:endParaRPr lang="en-US"/>
          </a:p>
        </p:txBody>
      </p:sp>
      <p:pic>
        <p:nvPicPr>
          <p:cNvPr id="9218" name="Picture 2" descr="https://developer.android.com/studio/images/sdk-manager-tools_2-0_2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2321"/>
            <a:ext cx="9144000" cy="506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38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404519"/>
            <a:ext cx="8229600" cy="4630521"/>
          </a:xfrm>
          <a:prstGeom prst="rect">
            <a:avLst/>
          </a:prstGeom>
        </p:spPr>
        <p:txBody>
          <a:bodyPr lIns="9144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ourier New" charset="0"/>
              <a:buChar char="o"/>
            </a:pPr>
            <a:r>
              <a:rPr lang="en-US" dirty="0"/>
              <a:t>A unified environment where you can develop for all Android devices</a:t>
            </a:r>
          </a:p>
          <a:p>
            <a:pPr>
              <a:buFont typeface="Courier New" charset="0"/>
              <a:buChar char="o"/>
            </a:pPr>
            <a:r>
              <a:rPr lang="en-US" dirty="0"/>
              <a:t>Instant Run to push changes to your running app without building a new APK</a:t>
            </a:r>
          </a:p>
          <a:p>
            <a:pPr>
              <a:buFont typeface="Courier New" charset="0"/>
              <a:buChar char="o"/>
            </a:pPr>
            <a:r>
              <a:rPr lang="en-US" dirty="0"/>
              <a:t>Code templates and GitHub integration to help you build common app features and import sample code</a:t>
            </a:r>
          </a:p>
          <a:p>
            <a:pPr>
              <a:buFont typeface="Courier New" charset="0"/>
              <a:buChar char="o"/>
            </a:pPr>
            <a:r>
              <a:rPr lang="en-US" dirty="0"/>
              <a:t>Extensive testing tools and frameworks</a:t>
            </a:r>
          </a:p>
          <a:p>
            <a:pPr>
              <a:buFont typeface="Courier New" charset="0"/>
              <a:buChar char="o"/>
            </a:pPr>
            <a:r>
              <a:rPr lang="en-US" dirty="0"/>
              <a:t>Lint tools to catch performance, usability, version compatibility, and other problems</a:t>
            </a:r>
          </a:p>
          <a:p>
            <a:pPr>
              <a:buFont typeface="Courier New" charset="0"/>
              <a:buChar char="o"/>
            </a:pPr>
            <a:r>
              <a:rPr lang="en-US" dirty="0"/>
              <a:t>C++ and NDK support</a:t>
            </a:r>
          </a:p>
          <a:p>
            <a:pPr>
              <a:buFont typeface="Courier New" charset="0"/>
              <a:buChar char="o"/>
            </a:pPr>
            <a:r>
              <a:rPr lang="en-US" dirty="0"/>
              <a:t>Built-in support for </a:t>
            </a:r>
            <a:r>
              <a:rPr lang="en-US" dirty="0">
                <a:hlinkClick r:id="rId2"/>
              </a:rPr>
              <a:t>Google Cloud Platform</a:t>
            </a:r>
            <a:r>
              <a:rPr lang="en-US" dirty="0"/>
              <a:t>, making it easy to integrate Google Cloud Messaging and App Engine</a:t>
            </a:r>
          </a:p>
          <a:p>
            <a:pPr>
              <a:buFont typeface="Courier New" charset="0"/>
              <a:buChar char="o"/>
            </a:pPr>
            <a:endParaRPr lang="en-US" dirty="0"/>
          </a:p>
          <a:p>
            <a:pPr>
              <a:buFont typeface="Courier New" charset="0"/>
              <a:buChar char="o"/>
            </a:pPr>
            <a:endParaRPr lang="en-US" dirty="0"/>
          </a:p>
        </p:txBody>
      </p:sp>
    </p:spTree>
    <p:extLst>
      <p:ext uri="{BB962C8B-B14F-4D97-AF65-F5344CB8AC3E}">
        <p14:creationId xmlns:p14="http://schemas.microsoft.com/office/powerpoint/2010/main" val="889603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Note on Android Studio</a:t>
            </a:r>
          </a:p>
        </p:txBody>
      </p:sp>
      <p:sp>
        <p:nvSpPr>
          <p:cNvPr id="3" name="Content Placeholder 2"/>
          <p:cNvSpPr>
            <a:spLocks noGrp="1"/>
          </p:cNvSpPr>
          <p:nvPr>
            <p:ph idx="1"/>
          </p:nvPr>
        </p:nvSpPr>
        <p:spPr/>
        <p:txBody>
          <a:bodyPr/>
          <a:lstStyle/>
          <a:p>
            <a:r>
              <a:rPr lang="en-US" dirty="0"/>
              <a:t>In the past, making sure you had the right drivers for a device attached to your development machine could be an issue</a:t>
            </a:r>
          </a:p>
          <a:p>
            <a:r>
              <a:rPr lang="en-US" dirty="0"/>
              <a:t>It was the one critical thing that would require going through the update interface</a:t>
            </a:r>
          </a:p>
          <a:p>
            <a:r>
              <a:rPr lang="en-US" dirty="0"/>
              <a:t>It appears to go much more smoothly now</a:t>
            </a:r>
          </a:p>
          <a:p>
            <a:r>
              <a:rPr lang="en-US" dirty="0"/>
              <a:t>However, problems are always possible</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40</a:t>
            </a:fld>
            <a:endParaRPr lang="en-US"/>
          </a:p>
        </p:txBody>
      </p:sp>
    </p:spTree>
    <p:extLst>
      <p:ext uri="{BB962C8B-B14F-4D97-AF65-F5344CB8AC3E}">
        <p14:creationId xmlns:p14="http://schemas.microsoft.com/office/powerpoint/2010/main" val="1269048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“Workflow Basics”</a:t>
            </a:r>
          </a:p>
        </p:txBody>
      </p:sp>
      <p:sp>
        <p:nvSpPr>
          <p:cNvPr id="4" name="Slide Number Placeholder 3"/>
          <p:cNvSpPr>
            <a:spLocks noGrp="1"/>
          </p:cNvSpPr>
          <p:nvPr>
            <p:ph type="sldNum" sz="quarter" idx="12"/>
          </p:nvPr>
        </p:nvSpPr>
        <p:spPr/>
        <p:txBody>
          <a:bodyPr/>
          <a:lstStyle/>
          <a:p>
            <a:fld id="{CECE03F0-2AE7-4F5E-9351-46E432DF0E36}" type="slidenum">
              <a:rPr lang="en-US" smtClean="0"/>
              <a:t>41</a:t>
            </a:fld>
            <a:endParaRPr lang="en-US"/>
          </a:p>
        </p:txBody>
      </p:sp>
      <p:sp>
        <p:nvSpPr>
          <p:cNvPr id="5" name="Content Placeholder 2"/>
          <p:cNvSpPr txBox="1">
            <a:spLocks/>
          </p:cNvSpPr>
          <p:nvPr/>
        </p:nvSpPr>
        <p:spPr>
          <a:xfrm>
            <a:off x="822959" y="1845734"/>
            <a:ext cx="7543801" cy="18411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This topic is very general and should be “non-threatening”</a:t>
            </a:r>
          </a:p>
          <a:p>
            <a:r>
              <a:rPr lang="en-US"/>
              <a:t>The idea is that there is a logical order of activities, a path to be followed, in order to go from an idea to an implementation</a:t>
            </a:r>
          </a:p>
          <a:p>
            <a:r>
              <a:rPr lang="en-US"/>
              <a:t>There’s no harm in a little high level visualization of what that path consists of</a:t>
            </a:r>
            <a:endParaRPr lang="en-US" dirty="0"/>
          </a:p>
        </p:txBody>
      </p:sp>
    </p:spTree>
    <p:extLst>
      <p:ext uri="{BB962C8B-B14F-4D97-AF65-F5344CB8AC3E}">
        <p14:creationId xmlns:p14="http://schemas.microsoft.com/office/powerpoint/2010/main" val="93868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Developer Workflow Basics</a:t>
            </a:r>
            <a:endParaRPr lang="en-US" dirty="0"/>
          </a:p>
        </p:txBody>
      </p:sp>
      <p:sp>
        <p:nvSpPr>
          <p:cNvPr id="3" name="Content Placeholder 2"/>
          <p:cNvSpPr>
            <a:spLocks noGrp="1"/>
          </p:cNvSpPr>
          <p:nvPr>
            <p:ph idx="1"/>
          </p:nvPr>
        </p:nvSpPr>
        <p:spPr/>
        <p:txBody>
          <a:bodyPr>
            <a:normAutofit/>
          </a:bodyPr>
          <a:lstStyle/>
          <a:p>
            <a:r>
              <a:rPr lang="en-US" dirty="0"/>
              <a:t>The workflow to develop an app for Android is conceptually the same as other app platforms. </a:t>
            </a:r>
          </a:p>
          <a:p>
            <a:r>
              <a:rPr lang="en-US" dirty="0"/>
              <a:t>However, to efficiently build a well-designed app for Android, you need some specialized tools. </a:t>
            </a:r>
          </a:p>
          <a:p>
            <a:r>
              <a:rPr lang="en-US" dirty="0"/>
              <a:t>The following list provides an overview of the process to build an Android app and includes links to some Android Studio tools you should use during each phase of development.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42</a:t>
            </a:fld>
            <a:endParaRPr lang="en-US"/>
          </a:p>
        </p:txBody>
      </p:sp>
    </p:spTree>
    <p:extLst>
      <p:ext uri="{BB962C8B-B14F-4D97-AF65-F5344CB8AC3E}">
        <p14:creationId xmlns:p14="http://schemas.microsoft.com/office/powerpoint/2010/main" val="1394462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Set up your workspace</a:t>
            </a:r>
            <a:endParaRPr lang="en-US" dirty="0"/>
          </a:p>
        </p:txBody>
      </p:sp>
      <p:sp>
        <p:nvSpPr>
          <p:cNvPr id="3" name="Content Placeholder 2"/>
          <p:cNvSpPr>
            <a:spLocks noGrp="1"/>
          </p:cNvSpPr>
          <p:nvPr>
            <p:ph idx="1"/>
          </p:nvPr>
        </p:nvSpPr>
        <p:spPr/>
        <p:txBody>
          <a:bodyPr>
            <a:normAutofit/>
          </a:bodyPr>
          <a:lstStyle/>
          <a:p>
            <a:r>
              <a:rPr lang="en-US" dirty="0"/>
              <a:t>This is the phase you probably already finished: </a:t>
            </a:r>
            <a:r>
              <a:rPr lang="en-US" dirty="0">
                <a:hlinkClick r:id="rId2"/>
              </a:rPr>
              <a:t>Install Android Studio</a:t>
            </a:r>
            <a:r>
              <a:rPr lang="en-US" dirty="0"/>
              <a:t> and </a:t>
            </a:r>
            <a:r>
              <a:rPr lang="en-US" dirty="0">
                <a:hlinkClick r:id="rId3"/>
              </a:rPr>
              <a:t>create a project</a:t>
            </a:r>
            <a:r>
              <a:rPr lang="en-US" dirty="0"/>
              <a:t>.</a:t>
            </a:r>
          </a:p>
          <a:p>
            <a:r>
              <a:rPr lang="en-US" dirty="0"/>
              <a:t>This is your first homework as of this Learning Unit 1.</a:t>
            </a:r>
          </a:p>
          <a:p>
            <a:r>
              <a:rPr lang="en-US" dirty="0"/>
              <a:t>For a walkthrough with Android Studio that teaches some Android development fundamentals, also check out the guide to </a:t>
            </a:r>
            <a:r>
              <a:rPr lang="en-US" dirty="0">
                <a:hlinkClick r:id="rId4"/>
              </a:rPr>
              <a:t>Building Your First App</a:t>
            </a:r>
            <a:r>
              <a:rPr lang="en-US" dirty="0"/>
              <a: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43</a:t>
            </a:fld>
            <a:endParaRPr lang="en-US"/>
          </a:p>
        </p:txBody>
      </p:sp>
    </p:spTree>
    <p:extLst>
      <p:ext uri="{BB962C8B-B14F-4D97-AF65-F5344CB8AC3E}">
        <p14:creationId xmlns:p14="http://schemas.microsoft.com/office/powerpoint/2010/main" val="1240970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Write your app</a:t>
            </a:r>
            <a:endParaRPr lang="en-US" dirty="0"/>
          </a:p>
        </p:txBody>
      </p:sp>
      <p:sp>
        <p:nvSpPr>
          <p:cNvPr id="3" name="Content Placeholder 2"/>
          <p:cNvSpPr>
            <a:spLocks noGrp="1"/>
          </p:cNvSpPr>
          <p:nvPr>
            <p:ph idx="1"/>
          </p:nvPr>
        </p:nvSpPr>
        <p:spPr/>
        <p:txBody>
          <a:bodyPr/>
          <a:lstStyle/>
          <a:p>
            <a:r>
              <a:rPr lang="en-US" dirty="0"/>
              <a:t>Now you can get to work. </a:t>
            </a:r>
          </a:p>
          <a:p>
            <a:r>
              <a:rPr lang="en-US" dirty="0"/>
              <a:t>Android Studio includes a variety of tools and intelligence to help you work faster, write quality code, design a UI, and create resources for different device types. </a:t>
            </a:r>
          </a:p>
          <a:p>
            <a:r>
              <a:rPr lang="en-US" dirty="0"/>
              <a:t>For more information about the tools and features available, see </a:t>
            </a:r>
            <a:r>
              <a:rPr lang="en-US" dirty="0">
                <a:hlinkClick r:id="rId2"/>
              </a:rPr>
              <a:t>Write Your App</a:t>
            </a:r>
            <a:r>
              <a:rPr lang="en-US" dirty="0"/>
              <a: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44</a:t>
            </a:fld>
            <a:endParaRPr lang="en-US"/>
          </a:p>
        </p:txBody>
      </p:sp>
    </p:spTree>
    <p:extLst>
      <p:ext uri="{BB962C8B-B14F-4D97-AF65-F5344CB8AC3E}">
        <p14:creationId xmlns:p14="http://schemas.microsoft.com/office/powerpoint/2010/main" val="636366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Build and run</a:t>
            </a:r>
            <a:endParaRPr lang="en-US" dirty="0"/>
          </a:p>
        </p:txBody>
      </p:sp>
      <p:sp>
        <p:nvSpPr>
          <p:cNvPr id="3" name="Content Placeholder 2"/>
          <p:cNvSpPr>
            <a:spLocks noGrp="1"/>
          </p:cNvSpPr>
          <p:nvPr>
            <p:ph idx="1"/>
          </p:nvPr>
        </p:nvSpPr>
        <p:spPr>
          <a:xfrm>
            <a:off x="822959" y="1845734"/>
            <a:ext cx="7543801" cy="1804551"/>
          </a:xfrm>
        </p:spPr>
        <p:txBody>
          <a:bodyPr>
            <a:normAutofit/>
          </a:bodyPr>
          <a:lstStyle/>
          <a:p>
            <a:r>
              <a:rPr lang="en-US" dirty="0"/>
              <a:t>During this phase, you build your project into a </a:t>
            </a:r>
            <a:r>
              <a:rPr lang="en-US" dirty="0" err="1"/>
              <a:t>debuggable</a:t>
            </a:r>
            <a:r>
              <a:rPr lang="en-US" dirty="0"/>
              <a:t> APK package that you can install and run on the emulator or an Android-powered device. </a:t>
            </a:r>
          </a:p>
          <a:p>
            <a:r>
              <a:rPr lang="en-US" dirty="0"/>
              <a:t>For more information about how to run your code, see </a:t>
            </a:r>
            <a:r>
              <a:rPr lang="en-US" dirty="0">
                <a:hlinkClick r:id="rId2"/>
              </a:rPr>
              <a:t>Build and Run Your App</a:t>
            </a:r>
            <a:r>
              <a:rPr lang="en-US" dirty="0"/>
              <a: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45</a:t>
            </a:fld>
            <a:endParaRPr lang="en-US"/>
          </a:p>
        </p:txBody>
      </p:sp>
      <p:sp>
        <p:nvSpPr>
          <p:cNvPr id="5" name="Content Placeholder 2"/>
          <p:cNvSpPr txBox="1">
            <a:spLocks/>
          </p:cNvSpPr>
          <p:nvPr/>
        </p:nvSpPr>
        <p:spPr>
          <a:xfrm>
            <a:off x="822958" y="3758658"/>
            <a:ext cx="7543801" cy="206789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You can also begin customizing your build. </a:t>
            </a:r>
          </a:p>
          <a:p>
            <a:r>
              <a:rPr lang="en-US"/>
              <a:t>For example, you can </a:t>
            </a:r>
            <a:r>
              <a:rPr lang="en-US">
                <a:hlinkClick r:id="rId3"/>
              </a:rPr>
              <a:t>create build variants</a:t>
            </a:r>
            <a:r>
              <a:rPr lang="en-US"/>
              <a:t> that produce different types of APKs from the same project, and </a:t>
            </a:r>
            <a:r>
              <a:rPr lang="en-US">
                <a:hlinkClick r:id="rId4"/>
              </a:rPr>
              <a:t>shrink your code and resources</a:t>
            </a:r>
            <a:r>
              <a:rPr lang="en-US"/>
              <a:t> to make your APK file smaller. </a:t>
            </a:r>
          </a:p>
          <a:p>
            <a:r>
              <a:rPr lang="en-US"/>
              <a:t>For an introduction to customizing your build, see </a:t>
            </a:r>
            <a:r>
              <a:rPr lang="en-US">
                <a:hlinkClick r:id="rId5"/>
              </a:rPr>
              <a:t>Configure Your Build</a:t>
            </a:r>
            <a:r>
              <a:rPr lang="en-US"/>
              <a:t>.</a:t>
            </a:r>
          </a:p>
          <a:p>
            <a:endParaRPr lang="en-US" dirty="0"/>
          </a:p>
        </p:txBody>
      </p:sp>
    </p:spTree>
    <p:extLst>
      <p:ext uri="{BB962C8B-B14F-4D97-AF65-F5344CB8AC3E}">
        <p14:creationId xmlns:p14="http://schemas.microsoft.com/office/powerpoint/2010/main" val="949623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Debug, profile, and test</a:t>
            </a:r>
            <a:endParaRPr lang="en-US" dirty="0"/>
          </a:p>
        </p:txBody>
      </p:sp>
      <p:sp>
        <p:nvSpPr>
          <p:cNvPr id="3" name="Content Placeholder 2"/>
          <p:cNvSpPr>
            <a:spLocks noGrp="1"/>
          </p:cNvSpPr>
          <p:nvPr>
            <p:ph idx="1"/>
          </p:nvPr>
        </p:nvSpPr>
        <p:spPr>
          <a:xfrm>
            <a:off x="822959" y="1845734"/>
            <a:ext cx="7543801" cy="1248596"/>
          </a:xfrm>
        </p:spPr>
        <p:txBody>
          <a:bodyPr>
            <a:normAutofit/>
          </a:bodyPr>
          <a:lstStyle/>
          <a:p>
            <a:r>
              <a:rPr lang="en-US" dirty="0"/>
              <a:t>This is the iterative phase in which you continue writing your app but with a focus on eliminating bugs and optimizing app performance. </a:t>
            </a:r>
          </a:p>
          <a:p>
            <a:r>
              <a:rPr lang="en-US" dirty="0"/>
              <a:t>Of course, creating tests will help you in those endeavors.</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46</a:t>
            </a:fld>
            <a:endParaRPr lang="en-US"/>
          </a:p>
        </p:txBody>
      </p:sp>
      <p:sp>
        <p:nvSpPr>
          <p:cNvPr id="5" name="Content Placeholder 2"/>
          <p:cNvSpPr txBox="1">
            <a:spLocks/>
          </p:cNvSpPr>
          <p:nvPr/>
        </p:nvSpPr>
        <p:spPr>
          <a:xfrm>
            <a:off x="822958" y="3447763"/>
            <a:ext cx="7543801" cy="20971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For information about basic debugging tasks, read </a:t>
            </a:r>
            <a:r>
              <a:rPr lang="en-US" dirty="0">
                <a:hlinkClick r:id="rId2"/>
              </a:rPr>
              <a:t>Debug Your App </a:t>
            </a:r>
            <a:r>
              <a:rPr lang="en-US" dirty="0"/>
              <a:t>and </a:t>
            </a:r>
            <a:r>
              <a:rPr lang="en-US" dirty="0">
                <a:hlinkClick r:id="rId3"/>
              </a:rPr>
              <a:t>Write and View Logs</a:t>
            </a:r>
            <a:r>
              <a:rPr lang="en-US" dirty="0"/>
              <a:t>.</a:t>
            </a:r>
          </a:p>
          <a:p>
            <a:r>
              <a:rPr lang="en-US" dirty="0"/>
              <a:t>To view and analyze various performance metrics such as memory usage, network traffic, CPU impact, and more, use </a:t>
            </a:r>
            <a:r>
              <a:rPr lang="en-US" dirty="0">
                <a:hlinkClick r:id="rId4"/>
              </a:rPr>
              <a:t>Android Monitor</a:t>
            </a:r>
            <a:r>
              <a:rPr lang="en-US" dirty="0"/>
              <a:t>.</a:t>
            </a:r>
          </a:p>
          <a:p>
            <a:endParaRPr lang="en-US" dirty="0"/>
          </a:p>
        </p:txBody>
      </p:sp>
    </p:spTree>
    <p:extLst>
      <p:ext uri="{BB962C8B-B14F-4D97-AF65-F5344CB8AC3E}">
        <p14:creationId xmlns:p14="http://schemas.microsoft.com/office/powerpoint/2010/main" val="227296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Publish</a:t>
            </a:r>
            <a:endParaRPr lang="en-US" dirty="0"/>
          </a:p>
        </p:txBody>
      </p:sp>
      <p:sp>
        <p:nvSpPr>
          <p:cNvPr id="3" name="Content Placeholder 2"/>
          <p:cNvSpPr>
            <a:spLocks noGrp="1"/>
          </p:cNvSpPr>
          <p:nvPr>
            <p:ph idx="1"/>
          </p:nvPr>
        </p:nvSpPr>
        <p:spPr/>
        <p:txBody>
          <a:bodyPr/>
          <a:lstStyle/>
          <a:p>
            <a:r>
              <a:rPr lang="en-US" dirty="0"/>
              <a:t>When you're ready to release your app to users, there are just a few more things to consider, such as versioning your app and signing it with a key. </a:t>
            </a:r>
          </a:p>
          <a:p>
            <a:r>
              <a:rPr lang="en-US" dirty="0"/>
              <a:t>For more information, see the </a:t>
            </a:r>
            <a:r>
              <a:rPr lang="en-US" dirty="0">
                <a:hlinkClick r:id="rId2"/>
              </a:rPr>
              <a:t>Publishing Overview</a:t>
            </a:r>
            <a:r>
              <a:rPr lang="en-US" dirty="0"/>
              <a: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47</a:t>
            </a:fld>
            <a:endParaRPr lang="en-US"/>
          </a:p>
        </p:txBody>
      </p:sp>
    </p:spTree>
    <p:extLst>
      <p:ext uri="{BB962C8B-B14F-4D97-AF65-F5344CB8AC3E}">
        <p14:creationId xmlns:p14="http://schemas.microsoft.com/office/powerpoint/2010/main" val="1949611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E03F0-2AE7-4F5E-9351-46E432DF0E36}" type="slidenum">
              <a:rPr lang="en-US" smtClean="0"/>
              <a:t>48</a:t>
            </a:fld>
            <a:endParaRPr lang="en-US"/>
          </a:p>
        </p:txBody>
      </p:sp>
      <p:pic>
        <p:nvPicPr>
          <p:cNvPr id="10244" name="Picture 4" descr="https://developer.android.com/studio/images/developer-workflow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0"/>
            <a:ext cx="3352800" cy="655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221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Comments</a:t>
            </a:r>
          </a:p>
        </p:txBody>
      </p:sp>
      <p:sp>
        <p:nvSpPr>
          <p:cNvPr id="3" name="Content Placeholder 2"/>
          <p:cNvSpPr>
            <a:spLocks noGrp="1"/>
          </p:cNvSpPr>
          <p:nvPr>
            <p:ph idx="1"/>
          </p:nvPr>
        </p:nvSpPr>
        <p:spPr/>
        <p:txBody>
          <a:bodyPr/>
          <a:lstStyle/>
          <a:p>
            <a:r>
              <a:rPr lang="en-US" dirty="0"/>
              <a:t>You are probably already familiar with the repetitive, cyclical nature of code development</a:t>
            </a:r>
          </a:p>
          <a:p>
            <a:r>
              <a:rPr lang="en-US" dirty="0"/>
              <a:t>You are constantly having to go back and debug, fix old features, and add new ones</a:t>
            </a:r>
          </a:p>
          <a:p>
            <a:r>
              <a:rPr lang="en-US" dirty="0"/>
              <a:t>Code, run, debug repeat</a:t>
            </a:r>
          </a:p>
          <a:p>
            <a:r>
              <a:rPr lang="en-US" dirty="0"/>
              <a:t>A colorful box diagram makes it look like fun rather than frustration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49</a:t>
            </a:fld>
            <a:endParaRPr lang="en-US"/>
          </a:p>
        </p:txBody>
      </p:sp>
    </p:spTree>
    <p:extLst>
      <p:ext uri="{BB962C8B-B14F-4D97-AF65-F5344CB8AC3E}">
        <p14:creationId xmlns:p14="http://schemas.microsoft.com/office/powerpoint/2010/main" val="151126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Structure</a:t>
            </a:r>
            <a:endParaRPr lang="en-US" dirty="0"/>
          </a:p>
        </p:txBody>
      </p:sp>
      <p:sp>
        <p:nvSpPr>
          <p:cNvPr id="3" name="Content Placeholder 2"/>
          <p:cNvSpPr>
            <a:spLocks noGrp="1"/>
          </p:cNvSpPr>
          <p:nvPr>
            <p:ph idx="1"/>
          </p:nvPr>
        </p:nvSpPr>
        <p:spPr/>
        <p:txBody>
          <a:bodyPr/>
          <a:lstStyle/>
          <a:p>
            <a:r>
              <a:rPr lang="en-US" dirty="0"/>
              <a:t>Each project in Android Studio contains one or more modules with source code files and resource files. </a:t>
            </a:r>
          </a:p>
          <a:p>
            <a:r>
              <a:rPr lang="en-US" dirty="0"/>
              <a:t>Types of modules include:</a:t>
            </a:r>
          </a:p>
          <a:p>
            <a:r>
              <a:rPr lang="en-US" dirty="0"/>
              <a:t>Android app modules</a:t>
            </a:r>
          </a:p>
          <a:p>
            <a:r>
              <a:rPr lang="en-US" dirty="0"/>
              <a:t>Library modules</a:t>
            </a:r>
          </a:p>
          <a:p>
            <a:r>
              <a:rPr lang="en-US" dirty="0"/>
              <a:t>Google App Engine modules</a:t>
            </a:r>
          </a:p>
          <a:p>
            <a:r>
              <a:rPr lang="en-US" dirty="0"/>
              <a:t>[See the following overhead]</a:t>
            </a:r>
          </a:p>
        </p:txBody>
      </p:sp>
      <p:sp>
        <p:nvSpPr>
          <p:cNvPr id="4" name="Slide Number Placeholder 3"/>
          <p:cNvSpPr>
            <a:spLocks noGrp="1"/>
          </p:cNvSpPr>
          <p:nvPr>
            <p:ph type="sldNum" sz="quarter" idx="12"/>
          </p:nvPr>
        </p:nvSpPr>
        <p:spPr/>
        <p:txBody>
          <a:bodyPr/>
          <a:lstStyle/>
          <a:p>
            <a:fld id="{CECE03F0-2AE7-4F5E-9351-46E432DF0E36}" type="slidenum">
              <a:rPr lang="en-US" smtClean="0"/>
              <a:t>5</a:t>
            </a:fld>
            <a:endParaRPr lang="en-US"/>
          </a:p>
        </p:txBody>
      </p:sp>
    </p:spTree>
    <p:extLst>
      <p:ext uri="{BB962C8B-B14F-4D97-AF65-F5344CB8AC3E}">
        <p14:creationId xmlns:p14="http://schemas.microsoft.com/office/powerpoint/2010/main" val="785294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22959" y="1845734"/>
            <a:ext cx="7543801" cy="1906964"/>
          </a:xfrm>
        </p:spPr>
        <p:txBody>
          <a:bodyPr>
            <a:normAutofit/>
          </a:bodyPr>
          <a:lstStyle/>
          <a:p>
            <a:r>
              <a:rPr lang="en-US" dirty="0"/>
              <a:t>The final step, publishing, is an option</a:t>
            </a:r>
          </a:p>
          <a:p>
            <a:r>
              <a:rPr lang="en-US" dirty="0"/>
              <a:t>The typical student project is not something that is going to acquire a mass, paying audience, but the principle is important and valid</a:t>
            </a:r>
          </a:p>
          <a:p>
            <a:r>
              <a:rPr lang="en-US" dirty="0"/>
              <a:t>Once you learn how to use Android, the potential is there to create something other people might want</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50</a:t>
            </a:fld>
            <a:endParaRPr lang="en-US"/>
          </a:p>
        </p:txBody>
      </p:sp>
      <p:sp>
        <p:nvSpPr>
          <p:cNvPr id="5" name="Content Placeholder 2"/>
          <p:cNvSpPr txBox="1">
            <a:spLocks/>
          </p:cNvSpPr>
          <p:nvPr/>
        </p:nvSpPr>
        <p:spPr>
          <a:xfrm>
            <a:off x="822959" y="3752698"/>
            <a:ext cx="7543801" cy="20605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GooglePlay provides a means for making it available to anyone in the world</a:t>
            </a:r>
          </a:p>
          <a:p>
            <a:r>
              <a:rPr lang="en-US"/>
              <a:t>In the vast infrastructure of Android, hardware, telecommunications, development software, etc., this is where you might fit in:</a:t>
            </a:r>
          </a:p>
          <a:p>
            <a:r>
              <a:rPr lang="en-US"/>
              <a:t>App developer</a:t>
            </a:r>
          </a:p>
          <a:p>
            <a:endParaRPr lang="en-US" dirty="0"/>
          </a:p>
        </p:txBody>
      </p:sp>
    </p:spTree>
    <p:extLst>
      <p:ext uri="{BB962C8B-B14F-4D97-AF65-F5344CB8AC3E}">
        <p14:creationId xmlns:p14="http://schemas.microsoft.com/office/powerpoint/2010/main" val="1479323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935" y="-65818"/>
            <a:ext cx="8784404" cy="6923818"/>
          </a:xfrm>
          <a:prstGeom prst="rect">
            <a:avLst/>
          </a:prstGeom>
        </p:spPr>
      </p:pic>
    </p:spTree>
    <p:extLst>
      <p:ext uri="{BB962C8B-B14F-4D97-AF65-F5344CB8AC3E}">
        <p14:creationId xmlns:p14="http://schemas.microsoft.com/office/powerpoint/2010/main" val="1235023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00100" y="267460"/>
            <a:ext cx="7543800" cy="885480"/>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Next</a:t>
            </a:r>
          </a:p>
          <a:p>
            <a:endParaRPr lang="en-US" dirty="0"/>
          </a:p>
          <a:p>
            <a:r>
              <a:rPr lang="en-US" dirty="0"/>
              <a:t>1.3 Android Application</a:t>
            </a:r>
          </a:p>
        </p:txBody>
      </p:sp>
    </p:spTree>
    <p:extLst>
      <p:ext uri="{BB962C8B-B14F-4D97-AF65-F5344CB8AC3E}">
        <p14:creationId xmlns:p14="http://schemas.microsoft.com/office/powerpoint/2010/main" val="157904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By default, Android Studio displays your project files in the Android project view, as shown in figure 1. </a:t>
            </a:r>
          </a:p>
        </p:txBody>
      </p:sp>
      <p:sp>
        <p:nvSpPr>
          <p:cNvPr id="4" name="Slide Number Placeholder 3"/>
          <p:cNvSpPr>
            <a:spLocks noGrp="1"/>
          </p:cNvSpPr>
          <p:nvPr>
            <p:ph type="sldNum" sz="quarter" idx="12"/>
          </p:nvPr>
        </p:nvSpPr>
        <p:spPr/>
        <p:txBody>
          <a:bodyPr/>
          <a:lstStyle/>
          <a:p>
            <a:fld id="{CECE03F0-2AE7-4F5E-9351-46E432DF0E36}" type="slidenum">
              <a:rPr lang="en-US" smtClean="0"/>
              <a:t>6</a:t>
            </a:fld>
            <a:endParaRPr lang="en-US"/>
          </a:p>
        </p:txBody>
      </p:sp>
      <p:pic>
        <p:nvPicPr>
          <p:cNvPr id="1026" name="Picture 2" descr="https://developer.android.com/studio/images/intro/project-android-view_2-1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77" y="1737361"/>
            <a:ext cx="2331441" cy="431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589" y="1737361"/>
            <a:ext cx="7543801" cy="2915106"/>
          </a:xfrm>
        </p:spPr>
        <p:txBody>
          <a:bodyPr>
            <a:normAutofit lnSpcReduction="10000"/>
          </a:bodyPr>
          <a:lstStyle/>
          <a:p>
            <a:r>
              <a:rPr lang="en-US" dirty="0"/>
              <a:t>This view is organized by modules to provide quick access to your project's key source files.</a:t>
            </a:r>
          </a:p>
          <a:p>
            <a:r>
              <a:rPr lang="en-US" dirty="0"/>
              <a:t>All the build files are visible at the top level under </a:t>
            </a:r>
            <a:r>
              <a:rPr lang="en-US" b="1" dirty="0" err="1"/>
              <a:t>Gradle</a:t>
            </a:r>
            <a:r>
              <a:rPr lang="en-US" b="1" dirty="0"/>
              <a:t> Scripts</a:t>
            </a:r>
            <a:r>
              <a:rPr lang="en-US" dirty="0"/>
              <a:t> and each app module contains the following folders:</a:t>
            </a:r>
          </a:p>
          <a:p>
            <a:r>
              <a:rPr lang="en-US" b="1" dirty="0"/>
              <a:t>manifests</a:t>
            </a:r>
            <a:r>
              <a:rPr lang="en-US" dirty="0"/>
              <a:t>: Contains the AndroidManifest.xml file.</a:t>
            </a:r>
          </a:p>
          <a:p>
            <a:r>
              <a:rPr lang="en-US" b="1" dirty="0"/>
              <a:t>java</a:t>
            </a:r>
            <a:r>
              <a:rPr lang="en-US" dirty="0"/>
              <a:t>: Contains the Java source code files, including JUnit test code.</a:t>
            </a:r>
          </a:p>
          <a:p>
            <a:r>
              <a:rPr lang="en-US" b="1" dirty="0"/>
              <a:t>res</a:t>
            </a:r>
            <a:r>
              <a:rPr lang="en-US" dirty="0"/>
              <a:t>: Contains all non-code resources, such as XML layouts, UI strings, and bitmap images.</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7</a:t>
            </a:fld>
            <a:endParaRPr lang="en-US"/>
          </a:p>
        </p:txBody>
      </p:sp>
      <p:sp>
        <p:nvSpPr>
          <p:cNvPr id="5" name="Content Placeholder 2"/>
          <p:cNvSpPr txBox="1">
            <a:spLocks/>
          </p:cNvSpPr>
          <p:nvPr/>
        </p:nvSpPr>
        <p:spPr>
          <a:xfrm>
            <a:off x="822959" y="4713757"/>
            <a:ext cx="7543801" cy="17460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Android project structure on disk differs from the IDE flattened representation. </a:t>
            </a:r>
          </a:p>
          <a:p>
            <a:r>
              <a:rPr lang="en-US" dirty="0"/>
              <a:t>To see the actual file structure of the project, select </a:t>
            </a:r>
            <a:r>
              <a:rPr lang="en-US" b="1" dirty="0"/>
              <a:t>Project</a:t>
            </a:r>
            <a:r>
              <a:rPr lang="en-US" dirty="0"/>
              <a:t> from the </a:t>
            </a:r>
            <a:r>
              <a:rPr lang="en-US" b="1" dirty="0"/>
              <a:t>Project</a:t>
            </a:r>
            <a:r>
              <a:rPr lang="en-US" dirty="0"/>
              <a:t> dropdown (in figure 1, it's showing as </a:t>
            </a:r>
            <a:r>
              <a:rPr lang="en-US" b="1" dirty="0"/>
              <a:t>Android</a:t>
            </a:r>
            <a:r>
              <a:rPr lang="en-US" dirty="0"/>
              <a:t>).</a:t>
            </a:r>
          </a:p>
          <a:p>
            <a:endParaRPr lang="en-US" dirty="0"/>
          </a:p>
        </p:txBody>
      </p:sp>
    </p:spTree>
    <p:extLst>
      <p:ext uri="{BB962C8B-B14F-4D97-AF65-F5344CB8AC3E}">
        <p14:creationId xmlns:p14="http://schemas.microsoft.com/office/powerpoint/2010/main" val="2866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You can also customize the view of the project files to focus on specific aspects of your app development. </a:t>
            </a:r>
          </a:p>
          <a:p>
            <a:r>
              <a:rPr lang="en-US" dirty="0"/>
              <a:t>For example, selecting the </a:t>
            </a:r>
            <a:r>
              <a:rPr lang="en-US" b="1" dirty="0"/>
              <a:t>Problems</a:t>
            </a:r>
            <a:r>
              <a:rPr lang="en-US" dirty="0"/>
              <a:t> view of your project displays links to the source files containing any recognized coding and syntax errors, such as a missing XML element closing tag in a layout file.</a:t>
            </a:r>
          </a:p>
          <a:p>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8</a:t>
            </a:fld>
            <a:endParaRPr lang="en-US"/>
          </a:p>
        </p:txBody>
      </p:sp>
      <p:pic>
        <p:nvPicPr>
          <p:cNvPr id="5" name="Picture 2" descr="https://developer.android.com/studio/images/intro/problems-view_2-1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880" y="3656381"/>
            <a:ext cx="272415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9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User Interface</a:t>
            </a:r>
            <a:endParaRPr lang="en-US" dirty="0"/>
          </a:p>
        </p:txBody>
      </p:sp>
      <p:sp>
        <p:nvSpPr>
          <p:cNvPr id="3" name="Content Placeholder 2"/>
          <p:cNvSpPr>
            <a:spLocks noGrp="1"/>
          </p:cNvSpPr>
          <p:nvPr>
            <p:ph idx="1"/>
          </p:nvPr>
        </p:nvSpPr>
        <p:spPr/>
        <p:txBody>
          <a:bodyPr>
            <a:normAutofit/>
          </a:bodyPr>
          <a:lstStyle/>
          <a:p>
            <a:r>
              <a:rPr lang="en-US" dirty="0"/>
              <a:t>The Android Studio main window is made up of several logical areas identified in figure 3.</a:t>
            </a:r>
          </a:p>
          <a:p>
            <a:r>
              <a:rPr lang="en-US" dirty="0"/>
              <a:t>[1.  The </a:t>
            </a:r>
            <a:r>
              <a:rPr lang="en-US" b="1" dirty="0"/>
              <a:t>toolbar</a:t>
            </a:r>
            <a:r>
              <a:rPr lang="en-US" dirty="0"/>
              <a:t> </a:t>
            </a:r>
          </a:p>
          <a:p>
            <a:r>
              <a:rPr lang="en-US" dirty="0"/>
              <a:t>2.  The </a:t>
            </a:r>
            <a:r>
              <a:rPr lang="en-US" b="1" dirty="0"/>
              <a:t>navigation bar</a:t>
            </a:r>
          </a:p>
          <a:p>
            <a:r>
              <a:rPr lang="en-US" dirty="0"/>
              <a:t>3.  The </a:t>
            </a:r>
            <a:r>
              <a:rPr lang="en-US" b="1" dirty="0"/>
              <a:t>editor window</a:t>
            </a:r>
          </a:p>
          <a:p>
            <a:r>
              <a:rPr lang="en-US" dirty="0"/>
              <a:t>4.  </a:t>
            </a:r>
            <a:r>
              <a:rPr lang="en-US" b="1" dirty="0"/>
              <a:t>Tool windows</a:t>
            </a:r>
            <a:r>
              <a:rPr lang="en-US" dirty="0"/>
              <a:t> </a:t>
            </a:r>
          </a:p>
          <a:p>
            <a:r>
              <a:rPr lang="en-US" dirty="0"/>
              <a:t>5.  The </a:t>
            </a:r>
            <a:r>
              <a:rPr lang="en-US" b="1" dirty="0"/>
              <a:t>status bar</a:t>
            </a:r>
            <a:endParaRPr lang="en-US" dirty="0"/>
          </a:p>
        </p:txBody>
      </p:sp>
      <p:sp>
        <p:nvSpPr>
          <p:cNvPr id="4" name="Slide Number Placeholder 3"/>
          <p:cNvSpPr>
            <a:spLocks noGrp="1"/>
          </p:cNvSpPr>
          <p:nvPr>
            <p:ph type="sldNum" sz="quarter" idx="12"/>
          </p:nvPr>
        </p:nvSpPr>
        <p:spPr/>
        <p:txBody>
          <a:bodyPr/>
          <a:lstStyle/>
          <a:p>
            <a:fld id="{CECE03F0-2AE7-4F5E-9351-46E432DF0E36}" type="slidenum">
              <a:rPr lang="en-US" smtClean="0"/>
              <a:t>9</a:t>
            </a:fld>
            <a:endParaRPr lang="en-US"/>
          </a:p>
        </p:txBody>
      </p:sp>
    </p:spTree>
    <p:extLst>
      <p:ext uri="{BB962C8B-B14F-4D97-AF65-F5344CB8AC3E}">
        <p14:creationId xmlns:p14="http://schemas.microsoft.com/office/powerpoint/2010/main" val="872689286"/>
      </p:ext>
    </p:extLst>
  </p:cSld>
  <p:clrMapOvr>
    <a:masterClrMapping/>
  </p:clrMapOvr>
</p:sld>
</file>

<file path=ppt/theme/theme1.xml><?xml version="1.0" encoding="utf-8"?>
<a:theme xmlns:a="http://schemas.openxmlformats.org/drawingml/2006/main" name="1_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10616</TotalTime>
  <Words>3033</Words>
  <Application>Microsoft Macintosh PowerPoint</Application>
  <PresentationFormat>On-screen Show (4:3)</PresentationFormat>
  <Paragraphs>283</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Courier New</vt:lpstr>
      <vt:lpstr>1_Retrospect</vt:lpstr>
      <vt:lpstr>Mobile Computing</vt:lpstr>
      <vt:lpstr>Learning Unit 1</vt:lpstr>
      <vt:lpstr>Meet Android Studio</vt:lpstr>
      <vt:lpstr>PowerPoint Presentation</vt:lpstr>
      <vt:lpstr>Project Structure</vt:lpstr>
      <vt:lpstr>By default, Android Studio displays your project files in the Android project view, as shown in figure 1. </vt:lpstr>
      <vt:lpstr>PowerPoint Presentation</vt:lpstr>
      <vt:lpstr>PowerPoint Presentation</vt:lpstr>
      <vt:lpstr>The User Interface</vt:lpstr>
      <vt:lpstr>PowerPoint Presentation</vt:lpstr>
      <vt:lpstr>PowerPoint Presentation</vt:lpstr>
      <vt:lpstr>PowerPoint Presentation</vt:lpstr>
      <vt:lpstr>Searching the IDE</vt:lpstr>
      <vt:lpstr>Tool Windows</vt:lpstr>
      <vt:lpstr>***Definitely Useful:  Restoring the Default Layout***</vt:lpstr>
      <vt:lpstr>PowerPoint Presentation</vt:lpstr>
      <vt:lpstr>***For Power-User Wannabes***</vt:lpstr>
      <vt:lpstr>You can also use keyboard shortcuts to open tool windows. Table 1 lists the shortcuts for the most common windows.</vt:lpstr>
      <vt:lpstr>PowerPoint Presentation</vt:lpstr>
      <vt:lpstr>Code Completion</vt:lpstr>
      <vt:lpstr>***Code completion is definitely useful, but as an eternally beginning programmer, quite often I find it to be a distraction***</vt:lpstr>
      <vt:lpstr>Navigation</vt:lpstr>
      <vt:lpstr>PowerPoint Presentation</vt:lpstr>
      <vt:lpstr>PowerPoint Presentation</vt:lpstr>
      <vt:lpstr>PowerPoint Presentation</vt:lpstr>
      <vt:lpstr>2.2  “Update the IDE and Tools” </vt:lpstr>
      <vt:lpstr>PowerPoint Presentation</vt:lpstr>
      <vt:lpstr>PowerPoint Presentation</vt:lpstr>
      <vt:lpstr>PowerPoint Presentation</vt:lpstr>
      <vt:lpstr>Android Studio Update Channels</vt:lpstr>
      <vt:lpstr>PowerPoint Presentation</vt:lpstr>
      <vt:lpstr>PowerPoint Presentation</vt:lpstr>
      <vt:lpstr>PowerPoint Presentation</vt:lpstr>
      <vt:lpstr>PowerPoint Presentation</vt:lpstr>
      <vt:lpstr>***So, there’s no real reason to mess with this…***</vt:lpstr>
      <vt:lpstr>PowerPoint Presentation</vt:lpstr>
      <vt:lpstr>Android SDK Tool Updates</vt:lpstr>
      <vt:lpstr>PowerPoint Presentation</vt:lpstr>
      <vt:lpstr>PowerPoint Presentation</vt:lpstr>
      <vt:lpstr>Note on Android Studio</vt:lpstr>
      <vt:lpstr>2.3  “Workflow Basics”</vt:lpstr>
      <vt:lpstr>Developer Workflow Basics</vt:lpstr>
      <vt:lpstr>1.  Set up your workspace</vt:lpstr>
      <vt:lpstr>2.  Write your app</vt:lpstr>
      <vt:lpstr>3.  Build and run</vt:lpstr>
      <vt:lpstr>4.  Debug, profile, and test</vt:lpstr>
      <vt:lpstr>5.  Publish</vt:lpstr>
      <vt:lpstr>PowerPoint Presentation</vt:lpstr>
      <vt:lpstr>Concluding Comments</vt:lpstr>
      <vt:lpstr>PowerPoint Presentation</vt:lpstr>
      <vt:lpstr>PowerPoint Presentation</vt:lpstr>
      <vt:lpstr>PowerPoint Presentation</vt:lpstr>
    </vt:vector>
  </TitlesOfParts>
  <Manager/>
  <Company>Moaath Alrajab</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Moaath Alrajab</dc:creator>
  <cp:keywords>Android Into</cp:keywords>
  <dc:description/>
  <cp:lastModifiedBy>Moaath Alrajab</cp:lastModifiedBy>
  <cp:revision>87</cp:revision>
  <dcterms:created xsi:type="dcterms:W3CDTF">2016-01-04T20:50:07Z</dcterms:created>
  <dcterms:modified xsi:type="dcterms:W3CDTF">2022-08-29T01:11:46Z</dcterms:modified>
  <cp:category>Mobile Computing </cp:category>
</cp:coreProperties>
</file>