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1"/>
  </p:sldMasterIdLst>
  <p:notesMasterIdLst>
    <p:notesMasterId r:id="rId50"/>
  </p:notesMasterIdLst>
  <p:sldIdLst>
    <p:sldId id="256" r:id="rId2"/>
    <p:sldId id="257" r:id="rId3"/>
    <p:sldId id="294" r:id="rId4"/>
    <p:sldId id="298" r:id="rId5"/>
    <p:sldId id="299" r:id="rId6"/>
    <p:sldId id="300" r:id="rId7"/>
    <p:sldId id="295" r:id="rId8"/>
    <p:sldId id="297" r:id="rId9"/>
    <p:sldId id="296" r:id="rId10"/>
    <p:sldId id="301" r:id="rId11"/>
    <p:sldId id="304" r:id="rId12"/>
    <p:sldId id="341" r:id="rId13"/>
    <p:sldId id="302" r:id="rId14"/>
    <p:sldId id="314" r:id="rId15"/>
    <p:sldId id="315" r:id="rId16"/>
    <p:sldId id="316" r:id="rId17"/>
    <p:sldId id="351" r:id="rId18"/>
    <p:sldId id="352" r:id="rId19"/>
    <p:sldId id="318" r:id="rId20"/>
    <p:sldId id="319" r:id="rId21"/>
    <p:sldId id="320" r:id="rId22"/>
    <p:sldId id="321" r:id="rId23"/>
    <p:sldId id="322" r:id="rId24"/>
    <p:sldId id="323" r:id="rId25"/>
    <p:sldId id="324" r:id="rId26"/>
    <p:sldId id="342" r:id="rId27"/>
    <p:sldId id="325" r:id="rId28"/>
    <p:sldId id="326" r:id="rId29"/>
    <p:sldId id="327" r:id="rId30"/>
    <p:sldId id="328" r:id="rId31"/>
    <p:sldId id="329" r:id="rId32"/>
    <p:sldId id="330" r:id="rId33"/>
    <p:sldId id="331" r:id="rId34"/>
    <p:sldId id="332" r:id="rId35"/>
    <p:sldId id="334" r:id="rId36"/>
    <p:sldId id="335" r:id="rId37"/>
    <p:sldId id="336" r:id="rId38"/>
    <p:sldId id="337" r:id="rId39"/>
    <p:sldId id="343" r:id="rId40"/>
    <p:sldId id="346" r:id="rId41"/>
    <p:sldId id="347" r:id="rId42"/>
    <p:sldId id="348" r:id="rId43"/>
    <p:sldId id="349" r:id="rId44"/>
    <p:sldId id="350" r:id="rId45"/>
    <p:sldId id="338" r:id="rId46"/>
    <p:sldId id="339" r:id="rId47"/>
    <p:sldId id="340" r:id="rId48"/>
    <p:sldId id="29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DBD"/>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4"/>
    <p:restoredTop sz="97242"/>
  </p:normalViewPr>
  <p:slideViewPr>
    <p:cSldViewPr snapToGrid="0" snapToObjects="1">
      <p:cViewPr varScale="1">
        <p:scale>
          <a:sx n="128" d="100"/>
          <a:sy n="128" d="100"/>
        </p:scale>
        <p:origin x="9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D8EC47-D864-C142-8BAC-51C1AE39707F}" type="datetimeFigureOut">
              <a:rPr lang="en-US" smtClean="0"/>
              <a:t>9/18/22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271FC-45C8-9E44-A195-D6D3DD46FE01}" type="slidenum">
              <a:rPr lang="en-US" smtClean="0"/>
              <a:t>‹#›</a:t>
            </a:fld>
            <a:endParaRPr lang="en-US"/>
          </a:p>
        </p:txBody>
      </p:sp>
    </p:spTree>
    <p:extLst>
      <p:ext uri="{BB962C8B-B14F-4D97-AF65-F5344CB8AC3E}">
        <p14:creationId xmlns:p14="http://schemas.microsoft.com/office/powerpoint/2010/main" val="158645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C271FC-45C8-9E44-A195-D6D3DD46FE01}" type="slidenum">
              <a:rPr lang="en-US" smtClean="0"/>
              <a:t>1</a:t>
            </a:fld>
            <a:endParaRPr lang="en-US"/>
          </a:p>
        </p:txBody>
      </p:sp>
    </p:spTree>
    <p:extLst>
      <p:ext uri="{BB962C8B-B14F-4D97-AF65-F5344CB8AC3E}">
        <p14:creationId xmlns:p14="http://schemas.microsoft.com/office/powerpoint/2010/main" val="27661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Android Studio there are short cuts to these locations</a:t>
            </a:r>
          </a:p>
        </p:txBody>
      </p:sp>
      <p:sp>
        <p:nvSpPr>
          <p:cNvPr id="4" name="Slide Number Placeholder 3"/>
          <p:cNvSpPr>
            <a:spLocks noGrp="1"/>
          </p:cNvSpPr>
          <p:nvPr>
            <p:ph type="sldNum" sz="quarter" idx="10"/>
          </p:nvPr>
        </p:nvSpPr>
        <p:spPr/>
        <p:txBody>
          <a:bodyPr/>
          <a:lstStyle/>
          <a:p>
            <a:fld id="{5AA7D0FC-DF10-AF4C-8861-805BF39B90C3}" type="slidenum">
              <a:rPr lang="en-US" smtClean="0"/>
              <a:t>3</a:t>
            </a:fld>
            <a:endParaRPr lang="en-US"/>
          </a:p>
        </p:txBody>
      </p:sp>
      <p:sp>
        <p:nvSpPr>
          <p:cNvPr id="5" name="Footer Placeholder 4"/>
          <p:cNvSpPr>
            <a:spLocks noGrp="1"/>
          </p:cNvSpPr>
          <p:nvPr>
            <p:ph type="ftr" sz="quarter" idx="11"/>
          </p:nvPr>
        </p:nvSpPr>
        <p:spPr/>
        <p:txBody>
          <a:bodyPr/>
          <a:lstStyle/>
          <a:p>
            <a:r>
              <a:rPr lang="uk-UA"/>
              <a:t>CSIT551&amp;451 - Lec2</a:t>
            </a:r>
            <a:endParaRPr lang="en-US"/>
          </a:p>
        </p:txBody>
      </p:sp>
    </p:spTree>
    <p:extLst>
      <p:ext uri="{BB962C8B-B14F-4D97-AF65-F5344CB8AC3E}">
        <p14:creationId xmlns:p14="http://schemas.microsoft.com/office/powerpoint/2010/main" val="60709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Android Studio there are short cuts to these locations</a:t>
            </a:r>
          </a:p>
        </p:txBody>
      </p:sp>
      <p:sp>
        <p:nvSpPr>
          <p:cNvPr id="4" name="Slide Number Placeholder 3"/>
          <p:cNvSpPr>
            <a:spLocks noGrp="1"/>
          </p:cNvSpPr>
          <p:nvPr>
            <p:ph type="sldNum" sz="quarter" idx="10"/>
          </p:nvPr>
        </p:nvSpPr>
        <p:spPr/>
        <p:txBody>
          <a:bodyPr/>
          <a:lstStyle/>
          <a:p>
            <a:fld id="{5AA7D0FC-DF10-AF4C-8861-805BF39B90C3}" type="slidenum">
              <a:rPr lang="en-US" smtClean="0"/>
              <a:t>4</a:t>
            </a:fld>
            <a:endParaRPr lang="en-US"/>
          </a:p>
        </p:txBody>
      </p:sp>
      <p:sp>
        <p:nvSpPr>
          <p:cNvPr id="5" name="Footer Placeholder 4"/>
          <p:cNvSpPr>
            <a:spLocks noGrp="1"/>
          </p:cNvSpPr>
          <p:nvPr>
            <p:ph type="ftr" sz="quarter" idx="11"/>
          </p:nvPr>
        </p:nvSpPr>
        <p:spPr/>
        <p:txBody>
          <a:bodyPr/>
          <a:lstStyle/>
          <a:p>
            <a:r>
              <a:rPr lang="uk-UA"/>
              <a:t>CSIT551&amp;451 - Lec2</a:t>
            </a:r>
            <a:endParaRPr lang="en-US"/>
          </a:p>
        </p:txBody>
      </p:sp>
    </p:spTree>
    <p:extLst>
      <p:ext uri="{BB962C8B-B14F-4D97-AF65-F5344CB8AC3E}">
        <p14:creationId xmlns:p14="http://schemas.microsoft.com/office/powerpoint/2010/main" val="141595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C271FC-45C8-9E44-A195-D6D3DD46FE01}" type="slidenum">
              <a:rPr lang="en-US" smtClean="0"/>
              <a:t>32</a:t>
            </a:fld>
            <a:endParaRPr lang="en-US"/>
          </a:p>
        </p:txBody>
      </p:sp>
    </p:spTree>
    <p:extLst>
      <p:ext uri="{BB962C8B-B14F-4D97-AF65-F5344CB8AC3E}">
        <p14:creationId xmlns:p14="http://schemas.microsoft.com/office/powerpoint/2010/main" val="2068062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a:t>
            </a:r>
            <a:r>
              <a:rPr lang="en-US" baseline="0" dirty="0"/>
              <a:t> Nerd Ranch Guide to Android Programming recommends using anonymous inner classes</a:t>
            </a:r>
            <a:endParaRPr lang="en-US" dirty="0"/>
          </a:p>
        </p:txBody>
      </p:sp>
      <p:sp>
        <p:nvSpPr>
          <p:cNvPr id="4" name="Slide Number Placeholder 3"/>
          <p:cNvSpPr>
            <a:spLocks noGrp="1"/>
          </p:cNvSpPr>
          <p:nvPr>
            <p:ph type="sldNum" sz="quarter" idx="10"/>
          </p:nvPr>
        </p:nvSpPr>
        <p:spPr/>
        <p:txBody>
          <a:bodyPr/>
          <a:lstStyle/>
          <a:p>
            <a:fld id="{5AA7D0FC-DF10-AF4C-8861-805BF39B90C3}" type="slidenum">
              <a:rPr lang="en-US" smtClean="0"/>
              <a:t>44</a:t>
            </a:fld>
            <a:endParaRPr lang="en-US"/>
          </a:p>
        </p:txBody>
      </p:sp>
      <p:sp>
        <p:nvSpPr>
          <p:cNvPr id="5" name="Footer Placeholder 4"/>
          <p:cNvSpPr>
            <a:spLocks noGrp="1"/>
          </p:cNvSpPr>
          <p:nvPr>
            <p:ph type="ftr" sz="quarter" idx="11"/>
          </p:nvPr>
        </p:nvSpPr>
        <p:spPr/>
        <p:txBody>
          <a:bodyPr/>
          <a:lstStyle/>
          <a:p>
            <a:r>
              <a:rPr lang="uk-UA"/>
              <a:t>CSIT551&amp;451 - Lec2</a:t>
            </a:r>
            <a:endParaRPr lang="en-US"/>
          </a:p>
        </p:txBody>
      </p:sp>
    </p:spTree>
    <p:extLst>
      <p:ext uri="{BB962C8B-B14F-4D97-AF65-F5344CB8AC3E}">
        <p14:creationId xmlns:p14="http://schemas.microsoft.com/office/powerpoint/2010/main" val="106709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F5546A-153D-BF40-A857-DFD6B6238460}" type="datetime1">
              <a:rPr lang="en-US" smtClean="0"/>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03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5F320-D3F4-474B-89AD-7FE5BFD6E851}" type="datetime1">
              <a:rPr lang="en-US" smtClean="0"/>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62288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F642F2-76CC-9543-8E1C-4FD014D84EEF}" type="datetime1">
              <a:rPr lang="en-US" smtClean="0"/>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64852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699C9-F42A-6246-AAC6-D2FA741F3BE9}" type="datetime1">
              <a:rPr lang="en-US" smtClean="0"/>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201652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C8C5A-67AF-D544-BB5C-73B26CBA45A0}" type="datetime1">
              <a:rPr lang="en-US" smtClean="0"/>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ED17B6-F6BB-E44F-9E03-A7E5711F25C9}" type="datetime1">
              <a:rPr lang="en-US" smtClean="0"/>
              <a:t>9/18/22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81564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CCF0F6-3276-E44F-AB67-BFBDF844B8BF}" type="datetime1">
              <a:rPr lang="en-US" smtClean="0"/>
              <a:t>9/18/22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200471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68262E-4EA9-0D44-89B5-6DF883ED2703}" type="datetime1">
              <a:rPr lang="en-US" smtClean="0"/>
              <a:t>9/18/22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32041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5677FC-3DFD-5141-9A91-3E34FA634F2F}" type="datetime1">
              <a:rPr lang="en-US" smtClean="0"/>
              <a:t>9/18/22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9071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AB4183-0699-1441-8E25-98E8FE953DED}" type="datetime1">
              <a:rPr lang="en-US" smtClean="0"/>
              <a:t>9/18/22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F08532-A4D0-B04E-BCC3-65092F82D526}" type="slidenum">
              <a:rPr lang="en-US" smtClean="0"/>
              <a:t>‹#›</a:t>
            </a:fld>
            <a:endParaRPr lang="en-US"/>
          </a:p>
        </p:txBody>
      </p:sp>
    </p:spTree>
    <p:extLst>
      <p:ext uri="{BB962C8B-B14F-4D97-AF65-F5344CB8AC3E}">
        <p14:creationId xmlns:p14="http://schemas.microsoft.com/office/powerpoint/2010/main" val="127136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158933-5001-F14A-9E12-E55BC34D8B7F}" type="datetime1">
              <a:rPr lang="en-US" smtClean="0"/>
              <a:t>9/18/22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44602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11BE1F6-EED4-9C47-926E-D861CD24A4EF}" type="datetime1">
              <a:rPr lang="en-US" smtClean="0"/>
              <a:t>9/18/22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9F08532-A4D0-B04E-BCC3-65092F82D52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252560"/>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developer.android.com/reference/android/util/Log.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9F08532-A4D0-B04E-BCC3-65092F82D526}" type="slidenum">
              <a:rPr lang="en-US" smtClean="0"/>
              <a:t>1</a:t>
            </a:fld>
            <a:endParaRPr lang="en-US"/>
          </a:p>
        </p:txBody>
      </p:sp>
      <p:sp>
        <p:nvSpPr>
          <p:cNvPr id="3" name="Subtitle 2"/>
          <p:cNvSpPr>
            <a:spLocks noGrp="1"/>
          </p:cNvSpPr>
          <p:nvPr>
            <p:ph type="subTitle" idx="1"/>
          </p:nvPr>
        </p:nvSpPr>
        <p:spPr/>
        <p:txBody>
          <a:bodyPr/>
          <a:lstStyle/>
          <a:p>
            <a:r>
              <a:rPr lang="en-US" dirty="0"/>
              <a:t>Moaath Alrajab</a:t>
            </a:r>
          </a:p>
        </p:txBody>
      </p:sp>
      <p:sp>
        <p:nvSpPr>
          <p:cNvPr id="5" name="Rectangle 4"/>
          <p:cNvSpPr/>
          <p:nvPr/>
        </p:nvSpPr>
        <p:spPr>
          <a:xfrm>
            <a:off x="749809" y="3160201"/>
            <a:ext cx="7501056" cy="1754326"/>
          </a:xfrm>
          <a:prstGeom prst="rect">
            <a:avLst/>
          </a:prstGeom>
        </p:spPr>
        <p:txBody>
          <a:bodyPr wrap="square">
            <a:spAutoFit/>
          </a:bodyPr>
          <a:lstStyle/>
          <a:p>
            <a:r>
              <a:rPr lang="en-US" sz="2800" dirty="0"/>
              <a:t>Learning Unit 3</a:t>
            </a:r>
            <a:br>
              <a:rPr lang="en-US" sz="4000" dirty="0"/>
            </a:br>
            <a:r>
              <a:rPr lang="en-US" sz="4000" dirty="0"/>
              <a:t>  Android fundamentals </a:t>
            </a:r>
            <a:br>
              <a:rPr lang="en-US" sz="4000" dirty="0"/>
            </a:br>
            <a:r>
              <a:rPr lang="en-US" sz="4000" dirty="0"/>
              <a:t>	</a:t>
            </a:r>
          </a:p>
        </p:txBody>
      </p:sp>
      <p:sp>
        <p:nvSpPr>
          <p:cNvPr id="2" name="Title 1"/>
          <p:cNvSpPr>
            <a:spLocks noGrp="1"/>
          </p:cNvSpPr>
          <p:nvPr>
            <p:ph type="ctrTitle"/>
          </p:nvPr>
        </p:nvSpPr>
        <p:spPr>
          <a:xfrm>
            <a:off x="825038" y="81625"/>
            <a:ext cx="3344626" cy="613320"/>
          </a:xfrm>
        </p:spPr>
        <p:txBody>
          <a:bodyPr>
            <a:noAutofit/>
          </a:bodyPr>
          <a:lstStyle/>
          <a:p>
            <a:r>
              <a:rPr lang="en-US" sz="2000"/>
              <a:t>Mobile Computing</a:t>
            </a:r>
            <a:endParaRPr lang="en-US" sz="3200" dirty="0"/>
          </a:p>
        </p:txBody>
      </p:sp>
    </p:spTree>
    <p:extLst>
      <p:ext uri="{BB962C8B-B14F-4D97-AF65-F5344CB8AC3E}">
        <p14:creationId xmlns:p14="http://schemas.microsoft.com/office/powerpoint/2010/main" val="39955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6400800"/>
            <a:ext cx="7391400" cy="369332"/>
          </a:xfrm>
          <a:prstGeom prst="rect">
            <a:avLst/>
          </a:prstGeom>
        </p:spPr>
        <p:txBody>
          <a:bodyPr wrap="square">
            <a:spAutoFit/>
          </a:bodyPr>
          <a:lstStyle/>
          <a:p>
            <a:r>
              <a:rPr lang="en-US" dirty="0"/>
              <a:t>http://</a:t>
            </a:r>
            <a:r>
              <a:rPr lang="en-US" dirty="0" err="1"/>
              <a:t>developer.android.com</a:t>
            </a:r>
            <a:r>
              <a:rPr lang="en-US" dirty="0"/>
              <a:t>/tools/building/</a:t>
            </a:r>
            <a:r>
              <a:rPr lang="en-US" dirty="0" err="1"/>
              <a:t>index.html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4" name="Picture 3" descr="Creating the APK and signing to the ADB" title="Android Application Picture "/>
          <p:cNvPicPr>
            <a:picLocks noChangeAspect="1"/>
          </p:cNvPicPr>
          <p:nvPr/>
        </p:nvPicPr>
        <p:blipFill>
          <a:blip r:embed="rId2"/>
          <a:stretch>
            <a:fillRect/>
          </a:stretch>
        </p:blipFill>
        <p:spPr>
          <a:xfrm>
            <a:off x="914400" y="4447220"/>
            <a:ext cx="8042686" cy="1847254"/>
          </a:xfrm>
          <a:prstGeom prst="rect">
            <a:avLst/>
          </a:prstGeom>
        </p:spPr>
      </p:pic>
      <p:sp>
        <p:nvSpPr>
          <p:cNvPr id="3" name="Content Placeholder 2"/>
          <p:cNvSpPr>
            <a:spLocks noGrp="1"/>
          </p:cNvSpPr>
          <p:nvPr>
            <p:ph idx="1"/>
          </p:nvPr>
        </p:nvSpPr>
        <p:spPr>
          <a:xfrm>
            <a:off x="914400" y="1786270"/>
            <a:ext cx="8001000" cy="3776330"/>
          </a:xfrm>
        </p:spPr>
        <p:txBody>
          <a:bodyPr>
            <a:normAutofit/>
          </a:bodyPr>
          <a:lstStyle/>
          <a:p>
            <a:pPr marL="0" indent="0">
              <a:buNone/>
            </a:pPr>
            <a:r>
              <a:rPr lang="en-US" sz="2400" dirty="0"/>
              <a:t>The Android build process provides project and module build settings so that your Android modules are compiled and packaged into .</a:t>
            </a:r>
            <a:r>
              <a:rPr lang="en-US" sz="2400" dirty="0" err="1"/>
              <a:t>apk</a:t>
            </a:r>
            <a:r>
              <a:rPr lang="en-US" sz="2400" dirty="0"/>
              <a:t> files. The </a:t>
            </a:r>
            <a:r>
              <a:rPr lang="en-US" sz="2400" dirty="0" err="1"/>
              <a:t>apk</a:t>
            </a:r>
            <a:r>
              <a:rPr lang="en-US" sz="2400" dirty="0"/>
              <a:t> file for each app contains all of the information necessary to run your application on a device or emulator, such as compiled .</a:t>
            </a:r>
            <a:r>
              <a:rPr lang="en-US" sz="2400" dirty="0" err="1"/>
              <a:t>dex</a:t>
            </a:r>
            <a:r>
              <a:rPr lang="en-US" sz="2400" dirty="0"/>
              <a:t> files (.class files converted to </a:t>
            </a:r>
            <a:r>
              <a:rPr lang="en-US" sz="2400" dirty="0" err="1"/>
              <a:t>Dalvik</a:t>
            </a:r>
            <a:r>
              <a:rPr lang="en-US" sz="2400" dirty="0"/>
              <a:t> byte code), a binary version of the </a:t>
            </a:r>
            <a:r>
              <a:rPr lang="en-US" sz="2400" dirty="0" err="1"/>
              <a:t>AndroidManifest.xml</a:t>
            </a:r>
            <a:r>
              <a:rPr lang="en-US" sz="2400" dirty="0"/>
              <a:t> file, compiled resources (</a:t>
            </a:r>
            <a:r>
              <a:rPr lang="en-US" sz="2400" dirty="0" err="1"/>
              <a:t>resources.arsc</a:t>
            </a:r>
            <a:r>
              <a:rPr lang="en-US" sz="2400" dirty="0"/>
              <a:t>) and un-compiled resource files for your application.</a:t>
            </a:r>
          </a:p>
        </p:txBody>
      </p:sp>
      <p:sp>
        <p:nvSpPr>
          <p:cNvPr id="2" name="Title 1"/>
          <p:cNvSpPr>
            <a:spLocks noGrp="1"/>
          </p:cNvSpPr>
          <p:nvPr>
            <p:ph type="title"/>
          </p:nvPr>
        </p:nvSpPr>
        <p:spPr>
          <a:xfrm>
            <a:off x="897466" y="591351"/>
            <a:ext cx="7772400" cy="1143000"/>
          </a:xfrm>
        </p:spPr>
        <p:txBody>
          <a:bodyPr/>
          <a:lstStyle/>
          <a:p>
            <a:r>
              <a:rPr lang="en-US" dirty="0"/>
              <a:t>Building Android Application</a:t>
            </a:r>
          </a:p>
        </p:txBody>
      </p:sp>
    </p:spTree>
    <p:extLst>
      <p:ext uri="{BB962C8B-B14F-4D97-AF65-F5344CB8AC3E}">
        <p14:creationId xmlns:p14="http://schemas.microsoft.com/office/powerpoint/2010/main" val="80387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5"/>
          <p:cNvSpPr/>
          <p:nvPr/>
        </p:nvSpPr>
        <p:spPr>
          <a:xfrm>
            <a:off x="914400" y="5562600"/>
            <a:ext cx="8229600" cy="369332"/>
          </a:xfrm>
          <a:prstGeom prst="rect">
            <a:avLst/>
          </a:prstGeom>
        </p:spPr>
        <p:txBody>
          <a:bodyPr wrap="square">
            <a:spAutoFit/>
          </a:bodyPr>
          <a:lstStyle/>
          <a:p>
            <a:r>
              <a:rPr lang="en-US" dirty="0"/>
              <a:t>http://</a:t>
            </a:r>
            <a:r>
              <a:rPr lang="en-US" dirty="0" err="1"/>
              <a:t>developer.android.com</a:t>
            </a:r>
            <a:r>
              <a:rPr lang="en-US" dirty="0"/>
              <a:t>/guide/topics/manifest/manifest-</a:t>
            </a:r>
            <a:r>
              <a:rPr lang="en-US" dirty="0" err="1"/>
              <a:t>intro.html</a:t>
            </a:r>
            <a:endParaRPr lang="en-US" dirty="0"/>
          </a:p>
        </p:txBody>
      </p:sp>
      <p:sp>
        <p:nvSpPr>
          <p:cNvPr id="3" name="Content Placeholder 2"/>
          <p:cNvSpPr>
            <a:spLocks noGrp="1"/>
          </p:cNvSpPr>
          <p:nvPr>
            <p:ph idx="1"/>
          </p:nvPr>
        </p:nvSpPr>
        <p:spPr>
          <a:xfrm>
            <a:off x="914400" y="1844703"/>
            <a:ext cx="8229600" cy="3976660"/>
          </a:xfrm>
        </p:spPr>
        <p:txBody>
          <a:bodyPr>
            <a:normAutofit/>
          </a:bodyPr>
          <a:lstStyle/>
          <a:p>
            <a:pPr>
              <a:buFont typeface="Courier New" charset="0"/>
              <a:buChar char="o"/>
            </a:pPr>
            <a:r>
              <a:rPr lang="en-US" dirty="0"/>
              <a:t> Each project should be packaged as .</a:t>
            </a:r>
            <a:r>
              <a:rPr lang="en-US" dirty="0" err="1"/>
              <a:t>apk</a:t>
            </a:r>
            <a:r>
              <a:rPr lang="en-US" dirty="0"/>
              <a:t> to run. </a:t>
            </a:r>
          </a:p>
          <a:p>
            <a:pPr>
              <a:buFont typeface="Courier New" charset="0"/>
              <a:buChar char="o"/>
            </a:pPr>
            <a:r>
              <a:rPr lang="en-US" dirty="0"/>
              <a:t>Use </a:t>
            </a:r>
            <a:r>
              <a:rPr lang="en-US" dirty="0" err="1"/>
              <a:t>Gradle</a:t>
            </a:r>
            <a:r>
              <a:rPr lang="en-US" dirty="0"/>
              <a:t> to compile, build and create apps</a:t>
            </a:r>
          </a:p>
          <a:p>
            <a:pPr>
              <a:buFont typeface="Courier New" charset="0"/>
              <a:buChar char="o"/>
            </a:pPr>
            <a:r>
              <a:rPr lang="en-US" dirty="0"/>
              <a:t> Every application must have an </a:t>
            </a:r>
            <a:r>
              <a:rPr lang="en-US" dirty="0" err="1"/>
              <a:t>AndroidManifest.xml</a:t>
            </a:r>
            <a:r>
              <a:rPr lang="en-US" dirty="0"/>
              <a:t> file (with precisely that name) in its root director which:</a:t>
            </a:r>
          </a:p>
          <a:p>
            <a:pPr lvl="1"/>
            <a:r>
              <a:rPr lang="en-US" dirty="0"/>
              <a:t>names the Java package for the application. </a:t>
            </a:r>
          </a:p>
          <a:p>
            <a:pPr lvl="1"/>
            <a:r>
              <a:rPr lang="en-US" dirty="0"/>
              <a:t>describes the components of the application</a:t>
            </a:r>
          </a:p>
          <a:p>
            <a:pPr lvl="1"/>
            <a:r>
              <a:rPr lang="en-US" dirty="0"/>
              <a:t>also declares all permissions</a:t>
            </a:r>
          </a:p>
          <a:p>
            <a:pPr lvl="1"/>
            <a:r>
              <a:rPr lang="en-US" dirty="0"/>
              <a:t>declares the minimum level of the Android API that the application requires.</a:t>
            </a:r>
          </a:p>
          <a:p>
            <a:pPr lvl="1"/>
            <a:r>
              <a:rPr lang="en-US" dirty="0"/>
              <a:t>lists the libraries that the application must be linked against.</a:t>
            </a:r>
          </a:p>
          <a:p>
            <a:pPr marL="0" indent="0">
              <a:buNone/>
            </a:pPr>
            <a:endParaRPr lang="en-US" dirty="0"/>
          </a:p>
          <a:p>
            <a:pPr marL="0" indent="0">
              <a:buNone/>
            </a:pPr>
            <a:endParaRPr lang="en-US" dirty="0"/>
          </a:p>
        </p:txBody>
      </p:sp>
      <p:sp>
        <p:nvSpPr>
          <p:cNvPr id="2" name="Title 1"/>
          <p:cNvSpPr>
            <a:spLocks noGrp="1"/>
          </p:cNvSpPr>
          <p:nvPr>
            <p:ph type="title"/>
          </p:nvPr>
        </p:nvSpPr>
        <p:spPr>
          <a:xfrm>
            <a:off x="914400" y="499265"/>
            <a:ext cx="7772400" cy="1143000"/>
          </a:xfrm>
        </p:spPr>
        <p:txBody>
          <a:bodyPr/>
          <a:lstStyle/>
          <a:p>
            <a:r>
              <a:rPr lang="en-US" dirty="0"/>
              <a:t>Android </a:t>
            </a:r>
            <a:r>
              <a:rPr lang="en-US" dirty="0" err="1"/>
              <a:t>PacKage</a:t>
            </a:r>
            <a:r>
              <a:rPr lang="en-US" dirty="0"/>
              <a:t> (APK)</a:t>
            </a:r>
          </a:p>
        </p:txBody>
      </p:sp>
    </p:spTree>
    <p:extLst>
      <p:ext uri="{BB962C8B-B14F-4D97-AF65-F5344CB8AC3E}">
        <p14:creationId xmlns:p14="http://schemas.microsoft.com/office/powerpoint/2010/main" val="132488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Rectangle 5"/>
          <p:cNvSpPr/>
          <p:nvPr/>
        </p:nvSpPr>
        <p:spPr>
          <a:xfrm>
            <a:off x="914400" y="5562600"/>
            <a:ext cx="8229600" cy="369332"/>
          </a:xfrm>
          <a:prstGeom prst="rect">
            <a:avLst/>
          </a:prstGeom>
        </p:spPr>
        <p:txBody>
          <a:bodyPr wrap="square">
            <a:spAutoFit/>
          </a:bodyPr>
          <a:lstStyle/>
          <a:p>
            <a:r>
              <a:rPr lang="en-US" dirty="0"/>
              <a:t>http://</a:t>
            </a:r>
            <a:r>
              <a:rPr lang="en-US" dirty="0" err="1"/>
              <a:t>developer.android.com</a:t>
            </a:r>
            <a:r>
              <a:rPr lang="en-US" dirty="0"/>
              <a:t>/guide/topics/manifest/manifest-</a:t>
            </a:r>
            <a:r>
              <a:rPr lang="en-US" dirty="0" err="1"/>
              <a:t>intro.html</a:t>
            </a:r>
            <a:endParaRPr lang="en-US" dirty="0"/>
          </a:p>
        </p:txBody>
      </p:sp>
      <p:sp>
        <p:nvSpPr>
          <p:cNvPr id="3" name="Content Placeholder 2"/>
          <p:cNvSpPr>
            <a:spLocks noGrp="1"/>
          </p:cNvSpPr>
          <p:nvPr>
            <p:ph idx="1"/>
          </p:nvPr>
        </p:nvSpPr>
        <p:spPr>
          <a:xfrm>
            <a:off x="914400" y="1844703"/>
            <a:ext cx="8229600" cy="3976660"/>
          </a:xfrm>
        </p:spPr>
        <p:txBody>
          <a:bodyPr>
            <a:normAutofit/>
          </a:bodyPr>
          <a:lstStyle/>
          <a:p>
            <a:pPr>
              <a:buFont typeface="Courier New" charset="0"/>
              <a:buChar char="o"/>
            </a:pPr>
            <a:r>
              <a:rPr lang="en-US" dirty="0"/>
              <a:t> Each Android App is secured by the following features:</a:t>
            </a:r>
          </a:p>
          <a:p>
            <a:pPr lvl="1">
              <a:buFont typeface="Courier New" charset="0"/>
              <a:buChar char="o"/>
            </a:pPr>
            <a:r>
              <a:rPr lang="en-US" sz="2000" dirty="0"/>
              <a:t>Android OS which is a multi-user Linux system and each app is a unique user.</a:t>
            </a:r>
          </a:p>
          <a:p>
            <a:pPr lvl="1">
              <a:buFont typeface="Courier New" charset="0"/>
              <a:buChar char="o"/>
            </a:pPr>
            <a:r>
              <a:rPr lang="en-US" sz="2000" dirty="0"/>
              <a:t>Each app is assigned a unique Linux user ID with its assigned permission (files</a:t>
            </a:r>
            <a:r>
              <a:rPr lang="mr-IN" sz="2000" dirty="0"/>
              <a:t>…</a:t>
            </a:r>
            <a:r>
              <a:rPr lang="en-US" sz="2000" dirty="0"/>
              <a:t>)</a:t>
            </a:r>
          </a:p>
          <a:p>
            <a:pPr lvl="1">
              <a:buFont typeface="Courier New" charset="0"/>
              <a:buChar char="o"/>
            </a:pPr>
            <a:r>
              <a:rPr lang="en-US" sz="2000" dirty="0"/>
              <a:t>Each app has a its own copy of the virtual machine that runs the </a:t>
            </a:r>
            <a:r>
              <a:rPr lang="en-US" sz="2000" dirty="0" err="1"/>
              <a:t>dex</a:t>
            </a:r>
            <a:r>
              <a:rPr lang="en-US" sz="2000" dirty="0"/>
              <a:t> files. </a:t>
            </a:r>
          </a:p>
          <a:p>
            <a:pPr lvl="1">
              <a:buFont typeface="Courier New" charset="0"/>
              <a:buChar char="o"/>
            </a:pPr>
            <a:r>
              <a:rPr lang="en-US" sz="2000" dirty="0"/>
              <a:t>Every app has its own thread. The android system starts the process when an app is executed.  </a:t>
            </a:r>
          </a:p>
          <a:p>
            <a:pPr lvl="1">
              <a:buFont typeface="Courier New" charset="0"/>
              <a:buChar char="o"/>
            </a:pPr>
            <a:r>
              <a:rPr lang="en-US" sz="2000" dirty="0"/>
              <a:t>Android is an OS that implement the </a:t>
            </a:r>
            <a:r>
              <a:rPr lang="en-US" sz="2000" b="1" i="1" dirty="0"/>
              <a:t>principle of least privilege </a:t>
            </a:r>
            <a:r>
              <a:rPr lang="en-US" sz="2000" dirty="0"/>
              <a:t>(each app access its components and what else permitted). </a:t>
            </a:r>
          </a:p>
          <a:p>
            <a:pPr marL="0" indent="0">
              <a:buNone/>
            </a:pPr>
            <a:endParaRPr lang="en-US" dirty="0"/>
          </a:p>
        </p:txBody>
      </p:sp>
      <p:sp>
        <p:nvSpPr>
          <p:cNvPr id="2" name="Title 1"/>
          <p:cNvSpPr>
            <a:spLocks noGrp="1"/>
          </p:cNvSpPr>
          <p:nvPr>
            <p:ph type="title"/>
          </p:nvPr>
        </p:nvSpPr>
        <p:spPr>
          <a:xfrm>
            <a:off x="914400" y="499265"/>
            <a:ext cx="7772400" cy="1143000"/>
          </a:xfrm>
        </p:spPr>
        <p:txBody>
          <a:bodyPr/>
          <a:lstStyle/>
          <a:p>
            <a:r>
              <a:rPr lang="en-US" dirty="0"/>
              <a:t>Android </a:t>
            </a:r>
            <a:r>
              <a:rPr lang="en-US" dirty="0" err="1"/>
              <a:t>PacKage</a:t>
            </a:r>
            <a:r>
              <a:rPr lang="en-US" dirty="0"/>
              <a:t> </a:t>
            </a:r>
            <a:r>
              <a:rPr lang="en-US" sz="3600" dirty="0"/>
              <a:t>(APK) cont.</a:t>
            </a:r>
            <a:endParaRPr lang="en-US" dirty="0"/>
          </a:p>
        </p:txBody>
      </p:sp>
    </p:spTree>
    <p:extLst>
      <p:ext uri="{BB962C8B-B14F-4D97-AF65-F5344CB8AC3E}">
        <p14:creationId xmlns:p14="http://schemas.microsoft.com/office/powerpoint/2010/main" val="171327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p:cNvSpPr>
            <a:spLocks noGrp="1"/>
          </p:cNvSpPr>
          <p:nvPr>
            <p:ph idx="1"/>
          </p:nvPr>
        </p:nvSpPr>
        <p:spPr>
          <a:xfrm>
            <a:off x="822960" y="1737361"/>
            <a:ext cx="8321040" cy="4388802"/>
          </a:xfrm>
        </p:spPr>
        <p:txBody>
          <a:bodyPr>
            <a:normAutofit fontScale="92500" lnSpcReduction="10000"/>
          </a:bodyPr>
          <a:lstStyle/>
          <a:p>
            <a:r>
              <a:rPr lang="en-US" sz="2800" dirty="0"/>
              <a:t>Defining resources</a:t>
            </a:r>
          </a:p>
          <a:p>
            <a:r>
              <a:rPr lang="en-US" sz="2800" dirty="0"/>
              <a:t>Implementing classes</a:t>
            </a:r>
          </a:p>
          <a:p>
            <a:r>
              <a:rPr lang="en-US" sz="2800" dirty="0"/>
              <a:t>Packaging application</a:t>
            </a:r>
          </a:p>
          <a:p>
            <a:r>
              <a:rPr lang="en-US" sz="2800" dirty="0"/>
              <a:t>Deploying the app.</a:t>
            </a:r>
          </a:p>
          <a:p>
            <a:endParaRPr lang="en-US" sz="2800" dirty="0"/>
          </a:p>
          <a:p>
            <a:pPr marL="0" indent="0">
              <a:buNone/>
            </a:pPr>
            <a:r>
              <a:rPr lang="en-US" sz="2800" dirty="0"/>
              <a:t>A well planned app should define resources such as images, media, layouts and so on. This allows modifying application without recoding. </a:t>
            </a:r>
            <a:br>
              <a:rPr lang="en-US" sz="2800" dirty="0"/>
            </a:br>
            <a:br>
              <a:rPr lang="en-US" sz="2800" dirty="0"/>
            </a:br>
            <a:r>
              <a:rPr lang="en-US" sz="2800" dirty="0"/>
              <a:t>One important resource is the String class.</a:t>
            </a:r>
          </a:p>
        </p:txBody>
      </p:sp>
      <p:sp>
        <p:nvSpPr>
          <p:cNvPr id="2" name="Title 1"/>
          <p:cNvSpPr>
            <a:spLocks noGrp="1"/>
          </p:cNvSpPr>
          <p:nvPr>
            <p:ph type="title"/>
          </p:nvPr>
        </p:nvSpPr>
        <p:spPr/>
        <p:txBody>
          <a:bodyPr/>
          <a:lstStyle/>
          <a:p>
            <a:r>
              <a:rPr lang="en-US" dirty="0"/>
              <a:t>Creating Android App process</a:t>
            </a:r>
          </a:p>
        </p:txBody>
      </p:sp>
    </p:spTree>
    <p:extLst>
      <p:ext uri="{BB962C8B-B14F-4D97-AF65-F5344CB8AC3E}">
        <p14:creationId xmlns:p14="http://schemas.microsoft.com/office/powerpoint/2010/main" val="98017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idx="1"/>
          </p:nvPr>
        </p:nvSpPr>
        <p:spPr/>
        <p:txBody>
          <a:bodyPr/>
          <a:lstStyle/>
          <a:p>
            <a:pPr marL="114300" indent="0">
              <a:buNone/>
            </a:pPr>
            <a:r>
              <a:rPr lang="en-US" dirty="0"/>
              <a:t>Android is designed to run on many different types of devices, from phones to tablets and televisions. The range of devices provides a huge potential audience for your app. In order for your app to be successful on all these devices, it should tolerate some feature variability and provide a flexible user interface that adapts to different screen configurations.</a:t>
            </a:r>
          </a:p>
          <a:p>
            <a:pPr marL="114300" indent="0">
              <a:buNone/>
            </a:pPr>
            <a:endParaRPr lang="en-US" dirty="0"/>
          </a:p>
          <a:p>
            <a:pPr marL="114300" indent="0">
              <a:buNone/>
            </a:pPr>
            <a:r>
              <a:rPr lang="en-US" sz="2800" dirty="0"/>
              <a:t>There are two types of compatibility: </a:t>
            </a:r>
          </a:p>
          <a:p>
            <a:pPr marL="628650" indent="-514350">
              <a:buFont typeface="+mj-lt"/>
              <a:buAutoNum type="arabicPeriod"/>
            </a:pPr>
            <a:r>
              <a:rPr lang="en-US" sz="2800" b="1" dirty="0"/>
              <a:t>device compatibility </a:t>
            </a:r>
            <a:r>
              <a:rPr lang="en-US" sz="2800" dirty="0"/>
              <a:t>and </a:t>
            </a:r>
          </a:p>
          <a:p>
            <a:pPr marL="628650" indent="-514350">
              <a:buFont typeface="+mj-lt"/>
              <a:buAutoNum type="arabicPeriod"/>
            </a:pPr>
            <a:r>
              <a:rPr lang="en-US" sz="2800" b="1" dirty="0"/>
              <a:t>app compatibility</a:t>
            </a:r>
            <a:r>
              <a:rPr lang="en-US" sz="2800" dirty="0"/>
              <a:t>.</a:t>
            </a:r>
          </a:p>
        </p:txBody>
      </p:sp>
      <p:sp>
        <p:nvSpPr>
          <p:cNvPr id="2" name="Title 1"/>
          <p:cNvSpPr>
            <a:spLocks noGrp="1"/>
          </p:cNvSpPr>
          <p:nvPr>
            <p:ph type="title"/>
          </p:nvPr>
        </p:nvSpPr>
        <p:spPr/>
        <p:txBody>
          <a:bodyPr/>
          <a:lstStyle/>
          <a:p>
            <a:r>
              <a:rPr lang="en-US" dirty="0"/>
              <a:t>Device Compatibility</a:t>
            </a:r>
          </a:p>
        </p:txBody>
      </p:sp>
    </p:spTree>
    <p:extLst>
      <p:ext uri="{BB962C8B-B14F-4D97-AF65-F5344CB8AC3E}">
        <p14:creationId xmlns:p14="http://schemas.microsoft.com/office/powerpoint/2010/main" val="1804034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3" name="Content Placeholder 2"/>
          <p:cNvSpPr>
            <a:spLocks noGrp="1"/>
          </p:cNvSpPr>
          <p:nvPr>
            <p:ph idx="1"/>
          </p:nvPr>
        </p:nvSpPr>
        <p:spPr/>
        <p:txBody>
          <a:bodyPr/>
          <a:lstStyle/>
          <a:p>
            <a:pPr marL="114300" indent="0">
              <a:buNone/>
            </a:pPr>
            <a:r>
              <a:rPr lang="en-US" dirty="0"/>
              <a:t>Android is an open source project, any hardware manufacturer can build a device that runs the Android operating system. Yet, a device is "Android compatible" only if it can correctly run apps written for the Android execution environment.</a:t>
            </a:r>
          </a:p>
          <a:p>
            <a:pPr marL="114300" indent="0">
              <a:buNone/>
            </a:pPr>
            <a:endParaRPr lang="en-US" dirty="0"/>
          </a:p>
          <a:p>
            <a:pPr marL="114300" indent="0">
              <a:buNone/>
            </a:pPr>
            <a:r>
              <a:rPr lang="en-US" dirty="0"/>
              <a:t>Google Play Store has only the compatible devices. </a:t>
            </a:r>
          </a:p>
        </p:txBody>
      </p:sp>
      <p:sp>
        <p:nvSpPr>
          <p:cNvPr id="2" name="Title 1"/>
          <p:cNvSpPr>
            <a:spLocks noGrp="1"/>
          </p:cNvSpPr>
          <p:nvPr>
            <p:ph type="title"/>
          </p:nvPr>
        </p:nvSpPr>
        <p:spPr/>
        <p:txBody>
          <a:bodyPr/>
          <a:lstStyle/>
          <a:p>
            <a:r>
              <a:rPr lang="en-US" dirty="0"/>
              <a:t>Device Compatible</a:t>
            </a:r>
          </a:p>
        </p:txBody>
      </p:sp>
    </p:spTree>
    <p:extLst>
      <p:ext uri="{BB962C8B-B14F-4D97-AF65-F5344CB8AC3E}">
        <p14:creationId xmlns:p14="http://schemas.microsoft.com/office/powerpoint/2010/main" val="84884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extBox 6"/>
          <p:cNvSpPr txBox="1"/>
          <p:nvPr/>
        </p:nvSpPr>
        <p:spPr>
          <a:xfrm>
            <a:off x="978108" y="5041155"/>
            <a:ext cx="7341147" cy="1200329"/>
          </a:xfrm>
          <a:prstGeom prst="rect">
            <a:avLst/>
          </a:prstGeom>
          <a:solidFill>
            <a:srgbClr val="D9D9D9"/>
          </a:solidFill>
        </p:spPr>
        <p:txBody>
          <a:bodyPr wrap="none" rtlCol="0">
            <a:spAutoFit/>
          </a:bodyPr>
          <a:lstStyle/>
          <a:p>
            <a:r>
              <a:rPr lang="en-US" dirty="0"/>
              <a:t>&lt;manifest ... &gt;</a:t>
            </a:r>
          </a:p>
          <a:p>
            <a:r>
              <a:rPr lang="en-US" dirty="0"/>
              <a:t>    &lt;uses-</a:t>
            </a:r>
            <a:r>
              <a:rPr lang="en-US" dirty="0" err="1"/>
              <a:t>sdk</a:t>
            </a:r>
            <a:r>
              <a:rPr lang="en-US" dirty="0"/>
              <a:t> </a:t>
            </a:r>
            <a:r>
              <a:rPr lang="en-US" dirty="0" err="1"/>
              <a:t>android:minSdkVersion</a:t>
            </a:r>
            <a:r>
              <a:rPr lang="en-US" dirty="0"/>
              <a:t>="14" </a:t>
            </a:r>
            <a:r>
              <a:rPr lang="en-US" dirty="0" err="1"/>
              <a:t>android:targetSdkVersion</a:t>
            </a:r>
            <a:r>
              <a:rPr lang="en-US" dirty="0"/>
              <a:t>="19" /&gt;</a:t>
            </a:r>
          </a:p>
          <a:p>
            <a:r>
              <a:rPr lang="en-US" dirty="0"/>
              <a:t>    ...</a:t>
            </a:r>
          </a:p>
          <a:p>
            <a:r>
              <a:rPr lang="en-US" dirty="0"/>
              <a:t>&lt;/manifest&gt;</a:t>
            </a:r>
          </a:p>
        </p:txBody>
      </p:sp>
      <p:sp>
        <p:nvSpPr>
          <p:cNvPr id="6" name="TextBox 5"/>
          <p:cNvSpPr txBox="1"/>
          <p:nvPr/>
        </p:nvSpPr>
        <p:spPr>
          <a:xfrm>
            <a:off x="978108" y="3117574"/>
            <a:ext cx="6604129" cy="1477328"/>
          </a:xfrm>
          <a:prstGeom prst="rect">
            <a:avLst/>
          </a:prstGeom>
          <a:solidFill>
            <a:schemeClr val="bg1">
              <a:lumMod val="85000"/>
            </a:schemeClr>
          </a:solidFill>
        </p:spPr>
        <p:txBody>
          <a:bodyPr wrap="none" rtlCol="0">
            <a:spAutoFit/>
          </a:bodyPr>
          <a:lstStyle/>
          <a:p>
            <a:pPr marL="114300" indent="0">
              <a:buNone/>
            </a:pPr>
            <a:r>
              <a:rPr lang="en-US" dirty="0"/>
              <a:t>&lt;manifest ... &gt;</a:t>
            </a:r>
          </a:p>
          <a:p>
            <a:pPr marL="114300" indent="0">
              <a:buNone/>
            </a:pPr>
            <a:r>
              <a:rPr lang="en-US" dirty="0"/>
              <a:t>    &lt;uses-feature </a:t>
            </a:r>
            <a:r>
              <a:rPr lang="en-US" dirty="0" err="1"/>
              <a:t>android:name</a:t>
            </a:r>
            <a:r>
              <a:rPr lang="en-US" dirty="0"/>
              <a:t>="</a:t>
            </a:r>
            <a:r>
              <a:rPr lang="en-US" dirty="0" err="1"/>
              <a:t>android.hardware.sensor.compass</a:t>
            </a:r>
            <a:r>
              <a:rPr lang="en-US" dirty="0"/>
              <a:t>"</a:t>
            </a:r>
          </a:p>
          <a:p>
            <a:pPr marL="114300" indent="0">
              <a:buNone/>
            </a:pPr>
            <a:r>
              <a:rPr lang="en-US" dirty="0"/>
              <a:t>                  </a:t>
            </a:r>
            <a:r>
              <a:rPr lang="en-US" dirty="0" err="1"/>
              <a:t>android:required</a:t>
            </a:r>
            <a:r>
              <a:rPr lang="en-US" dirty="0"/>
              <a:t>="true" /&gt;</a:t>
            </a:r>
          </a:p>
          <a:p>
            <a:pPr marL="114300" indent="0">
              <a:buNone/>
            </a:pPr>
            <a:r>
              <a:rPr lang="en-US" dirty="0"/>
              <a:t>    ...</a:t>
            </a:r>
          </a:p>
          <a:p>
            <a:pPr marL="114300" indent="0">
              <a:buNone/>
            </a:pPr>
            <a:r>
              <a:rPr lang="en-US" dirty="0"/>
              <a:t>&lt;/manifest&gt;</a:t>
            </a:r>
          </a:p>
        </p:txBody>
      </p:sp>
      <p:sp>
        <p:nvSpPr>
          <p:cNvPr id="3" name="Content Placeholder 2"/>
          <p:cNvSpPr>
            <a:spLocks noGrp="1"/>
          </p:cNvSpPr>
          <p:nvPr>
            <p:ph idx="1"/>
          </p:nvPr>
        </p:nvSpPr>
        <p:spPr>
          <a:xfrm>
            <a:off x="882594" y="1804946"/>
            <a:ext cx="7194605" cy="4595854"/>
          </a:xfrm>
        </p:spPr>
        <p:txBody>
          <a:bodyPr>
            <a:normAutofit/>
          </a:bodyPr>
          <a:lstStyle/>
          <a:p>
            <a:pPr marL="114300" indent="0">
              <a:buNone/>
            </a:pPr>
            <a:r>
              <a:rPr lang="en-US" sz="1600" dirty="0"/>
              <a:t>Android supports a variety of features your app can leverage through platform APIs. Some features are hardware-based (such as a compass sensor), some are software-based (such as app widgets), and some are dependent on the platform version. Such as </a:t>
            </a:r>
            <a:r>
              <a:rPr lang="en-US" sz="1600" b="1" dirty="0"/>
              <a:t>screen resolution</a:t>
            </a:r>
            <a:r>
              <a:rPr lang="en-US" sz="1600" dirty="0"/>
              <a:t>, </a:t>
            </a:r>
            <a:r>
              <a:rPr lang="en-US" sz="1600" b="1" dirty="0"/>
              <a:t>features</a:t>
            </a:r>
            <a:r>
              <a:rPr lang="en-US" sz="1600" dirty="0"/>
              <a:t> and </a:t>
            </a:r>
            <a:r>
              <a:rPr lang="en-US" sz="1600" b="1" dirty="0"/>
              <a:t>platform</a:t>
            </a:r>
            <a:r>
              <a:rPr lang="en-US" sz="1600" dirty="0"/>
              <a:t> compatibility. </a:t>
            </a:r>
          </a:p>
          <a:p>
            <a:pPr marL="114300" indent="0">
              <a:buNone/>
            </a:pPr>
            <a:r>
              <a:rPr lang="en-US" sz="1400" dirty="0"/>
              <a:t>// For feature compatibility</a:t>
            </a:r>
          </a:p>
          <a:p>
            <a:pPr marL="114300" indent="0">
              <a:buNone/>
            </a:pPr>
            <a:endParaRPr lang="en-US" sz="1400" dirty="0"/>
          </a:p>
          <a:p>
            <a:pPr marL="114300" indent="0">
              <a:buNone/>
            </a:pPr>
            <a:endParaRPr lang="en-US" sz="1400" dirty="0"/>
          </a:p>
          <a:p>
            <a:pPr marL="114300" indent="0">
              <a:buNone/>
            </a:pPr>
            <a:endParaRPr lang="en-US" sz="1400" dirty="0"/>
          </a:p>
          <a:p>
            <a:pPr marL="114300" indent="0">
              <a:buNone/>
            </a:pPr>
            <a:endParaRPr lang="en-US" sz="1400" dirty="0"/>
          </a:p>
          <a:p>
            <a:pPr marL="114300" indent="0">
              <a:buNone/>
            </a:pPr>
            <a:r>
              <a:rPr lang="en-US" sz="1400" dirty="0"/>
              <a:t>// For platform compatibility </a:t>
            </a:r>
          </a:p>
          <a:p>
            <a:pPr marL="114300" indent="0">
              <a:buNone/>
            </a:pPr>
            <a:r>
              <a:rPr lang="en-US" sz="1400" dirty="0"/>
              <a:t> </a:t>
            </a:r>
          </a:p>
        </p:txBody>
      </p:sp>
      <p:sp>
        <p:nvSpPr>
          <p:cNvPr id="2" name="Title 1"/>
          <p:cNvSpPr>
            <a:spLocks noGrp="1"/>
          </p:cNvSpPr>
          <p:nvPr>
            <p:ph type="title"/>
          </p:nvPr>
        </p:nvSpPr>
        <p:spPr/>
        <p:txBody>
          <a:bodyPr/>
          <a:lstStyle/>
          <a:p>
            <a:r>
              <a:rPr lang="en-US" dirty="0"/>
              <a:t>App Compatible</a:t>
            </a:r>
          </a:p>
        </p:txBody>
      </p:sp>
    </p:spTree>
    <p:extLst>
      <p:ext uri="{BB962C8B-B14F-4D97-AF65-F5344CB8AC3E}">
        <p14:creationId xmlns:p14="http://schemas.microsoft.com/office/powerpoint/2010/main" val="732162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3" name="Content Placeholder 2"/>
          <p:cNvSpPr>
            <a:spLocks noGrp="1"/>
          </p:cNvSpPr>
          <p:nvPr>
            <p:ph idx="1"/>
          </p:nvPr>
        </p:nvSpPr>
        <p:spPr>
          <a:xfrm>
            <a:off x="822960" y="1737361"/>
            <a:ext cx="8321040" cy="4388802"/>
          </a:xfrm>
        </p:spPr>
        <p:txBody>
          <a:bodyPr>
            <a:normAutofit fontScale="85000" lnSpcReduction="20000"/>
          </a:bodyPr>
          <a:lstStyle/>
          <a:p>
            <a:r>
              <a:rPr lang="en-US" sz="2800" dirty="0"/>
              <a:t>Name</a:t>
            </a:r>
            <a:r>
              <a:rPr lang="en-US" sz="2800" baseline="0" dirty="0"/>
              <a:t> space</a:t>
            </a:r>
          </a:p>
          <a:p>
            <a:r>
              <a:rPr lang="en-US" sz="2800" baseline="0" dirty="0"/>
              <a:t>Package</a:t>
            </a:r>
          </a:p>
          <a:p>
            <a:r>
              <a:rPr lang="en-US" sz="2800" baseline="0" dirty="0" err="1"/>
              <a:t>versionCode</a:t>
            </a:r>
            <a:r>
              <a:rPr lang="en-US" sz="2800" baseline="0" dirty="0"/>
              <a:t>/</a:t>
            </a:r>
            <a:r>
              <a:rPr lang="en-US" sz="2800" baseline="0" dirty="0" err="1"/>
              <a:t>versionName</a:t>
            </a:r>
            <a:endParaRPr lang="en-US" sz="2800" baseline="0" dirty="0"/>
          </a:p>
          <a:p>
            <a:r>
              <a:rPr lang="en-US" sz="2800" baseline="0" dirty="0"/>
              <a:t>&lt;uses-</a:t>
            </a:r>
            <a:r>
              <a:rPr lang="en-US" sz="2800" baseline="0" dirty="0" err="1"/>
              <a:t>sdk</a:t>
            </a:r>
            <a:r>
              <a:rPr lang="en-US" sz="2800" baseline="0" dirty="0"/>
              <a:t>&gt;</a:t>
            </a:r>
          </a:p>
          <a:p>
            <a:pPr lvl="1"/>
            <a:r>
              <a:rPr lang="en-US" sz="2400" dirty="0" err="1"/>
              <a:t>minSdkVersion</a:t>
            </a:r>
            <a:endParaRPr lang="en-US" sz="2400" dirty="0"/>
          </a:p>
          <a:p>
            <a:pPr lvl="1"/>
            <a:r>
              <a:rPr lang="en-US" sz="2400" dirty="0" err="1"/>
              <a:t>targetSdkVersion</a:t>
            </a:r>
            <a:endParaRPr lang="en-US" sz="2400" dirty="0"/>
          </a:p>
          <a:p>
            <a:pPr lvl="1"/>
            <a:r>
              <a:rPr lang="en-US" sz="2400" dirty="0" err="1"/>
              <a:t>maxSdkVersion</a:t>
            </a:r>
            <a:r>
              <a:rPr lang="en-US" sz="2400" dirty="0"/>
              <a:t> (optional)</a:t>
            </a:r>
          </a:p>
          <a:p>
            <a:r>
              <a:rPr lang="en-US" sz="2800" dirty="0"/>
              <a:t>&lt;application&gt; - identifies important items for the application</a:t>
            </a:r>
          </a:p>
          <a:p>
            <a:r>
              <a:rPr lang="en-US" sz="2800" dirty="0"/>
              <a:t>&lt;activity&gt; - identifies activities and their properties</a:t>
            </a:r>
          </a:p>
          <a:p>
            <a:r>
              <a:rPr lang="en-US" sz="2800" dirty="0"/>
              <a:t>Other commonly used tags: &lt;service&gt;, &lt;receiver&gt;,</a:t>
            </a:r>
            <a:r>
              <a:rPr lang="en-US" sz="2800" baseline="0" dirty="0"/>
              <a:t> &lt;provider&gt;, &lt;uses-permission&gt;</a:t>
            </a:r>
            <a:endParaRPr lang="en-US" sz="2800" dirty="0"/>
          </a:p>
        </p:txBody>
      </p:sp>
      <p:sp>
        <p:nvSpPr>
          <p:cNvPr id="2" name="Title 1"/>
          <p:cNvSpPr>
            <a:spLocks noGrp="1"/>
          </p:cNvSpPr>
          <p:nvPr>
            <p:ph type="title"/>
          </p:nvPr>
        </p:nvSpPr>
        <p:spPr/>
        <p:txBody>
          <a:bodyPr/>
          <a:lstStyle/>
          <a:p>
            <a:r>
              <a:rPr lang="en-US" dirty="0"/>
              <a:t>Manifest File</a:t>
            </a:r>
          </a:p>
        </p:txBody>
      </p:sp>
    </p:spTree>
    <p:extLst>
      <p:ext uri="{BB962C8B-B14F-4D97-AF65-F5344CB8AC3E}">
        <p14:creationId xmlns:p14="http://schemas.microsoft.com/office/powerpoint/2010/main" val="27939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left)">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left)">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Rectangle 5"/>
          <p:cNvSpPr/>
          <p:nvPr/>
        </p:nvSpPr>
        <p:spPr>
          <a:xfrm>
            <a:off x="571500" y="6455579"/>
            <a:ext cx="8458200" cy="369332"/>
          </a:xfrm>
          <a:prstGeom prst="rect">
            <a:avLst/>
          </a:prstGeom>
        </p:spPr>
        <p:txBody>
          <a:bodyPr wrap="square">
            <a:spAutoFit/>
          </a:bodyPr>
          <a:lstStyle/>
          <a:p>
            <a:r>
              <a:rPr lang="en-US" dirty="0"/>
              <a:t>http://</a:t>
            </a:r>
            <a:r>
              <a:rPr lang="en-US" dirty="0" err="1"/>
              <a:t>developer.android.com</a:t>
            </a:r>
            <a:r>
              <a:rPr lang="en-US" dirty="0"/>
              <a:t>/guide/topics/manifest/manifest-</a:t>
            </a:r>
            <a:r>
              <a:rPr lang="en-US" dirty="0" err="1"/>
              <a:t>intro.html</a:t>
            </a:r>
            <a:endParaRPr lang="en-US" dirty="0"/>
          </a:p>
        </p:txBody>
      </p:sp>
      <p:sp>
        <p:nvSpPr>
          <p:cNvPr id="3" name="Content Placeholder 2"/>
          <p:cNvSpPr>
            <a:spLocks noGrp="1"/>
          </p:cNvSpPr>
          <p:nvPr>
            <p:ph idx="1"/>
          </p:nvPr>
        </p:nvSpPr>
        <p:spPr>
          <a:xfrm>
            <a:off x="914400" y="1741335"/>
            <a:ext cx="6510944" cy="4389120"/>
          </a:xfrm>
        </p:spPr>
        <p:txBody>
          <a:bodyPr>
            <a:noAutofit/>
          </a:bodyPr>
          <a:lstStyle/>
          <a:p>
            <a:pPr indent="0">
              <a:lnSpc>
                <a:spcPct val="100000"/>
              </a:lnSpc>
              <a:spcBef>
                <a:spcPts val="100"/>
              </a:spcBef>
              <a:spcAft>
                <a:spcPts val="0"/>
              </a:spcAft>
              <a:buNone/>
            </a:pPr>
            <a:r>
              <a:rPr lang="en-US" sz="1200" dirty="0">
                <a:solidFill>
                  <a:srgbClr val="008080"/>
                </a:solidFill>
              </a:rPr>
              <a:t>&lt;?</a:t>
            </a:r>
            <a:r>
              <a:rPr lang="en-US" sz="1200" dirty="0">
                <a:solidFill>
                  <a:srgbClr val="3F7F7F"/>
                </a:solidFill>
              </a:rPr>
              <a:t>xml </a:t>
            </a:r>
            <a:r>
              <a:rPr lang="en-US" sz="1200" dirty="0">
                <a:solidFill>
                  <a:srgbClr val="7F007F"/>
                </a:solidFill>
              </a:rPr>
              <a:t>version</a:t>
            </a:r>
            <a:r>
              <a:rPr lang="en-US" sz="1200" dirty="0">
                <a:solidFill>
                  <a:srgbClr val="000000"/>
                </a:solidFill>
              </a:rPr>
              <a:t>=</a:t>
            </a:r>
            <a:r>
              <a:rPr lang="en-US" sz="1200" i="1" dirty="0">
                <a:solidFill>
                  <a:srgbClr val="2A00FF"/>
                </a:solidFill>
              </a:rPr>
              <a:t>"1.0" </a:t>
            </a:r>
            <a:r>
              <a:rPr lang="en-US" sz="1200" i="1" dirty="0">
                <a:solidFill>
                  <a:srgbClr val="7F007F"/>
                </a:solidFill>
              </a:rPr>
              <a:t>encoding</a:t>
            </a:r>
            <a:r>
              <a:rPr lang="en-US" sz="1200" i="1" dirty="0">
                <a:solidFill>
                  <a:srgbClr val="000000"/>
                </a:solidFill>
              </a:rPr>
              <a:t>=</a:t>
            </a:r>
            <a:r>
              <a:rPr lang="en-US" sz="1200" i="1" dirty="0">
                <a:solidFill>
                  <a:srgbClr val="2A00FF"/>
                </a:solidFill>
              </a:rPr>
              <a:t>"utf-8"</a:t>
            </a:r>
            <a:r>
              <a:rPr lang="en-US" sz="1200" i="1" dirty="0">
                <a:solidFill>
                  <a:srgbClr val="008080"/>
                </a:solidFill>
              </a:rPr>
              <a:t>?&gt;</a:t>
            </a:r>
          </a:p>
          <a:p>
            <a:pPr indent="0">
              <a:lnSpc>
                <a:spcPct val="100000"/>
              </a:lnSpc>
              <a:spcBef>
                <a:spcPts val="100"/>
              </a:spcBef>
              <a:spcAft>
                <a:spcPts val="0"/>
              </a:spcAft>
              <a:buNone/>
            </a:pPr>
            <a:r>
              <a:rPr lang="en-US" sz="1200" dirty="0">
                <a:solidFill>
                  <a:srgbClr val="008080"/>
                </a:solidFill>
              </a:rPr>
              <a:t>&lt;</a:t>
            </a:r>
            <a:r>
              <a:rPr lang="en-US" sz="1200" dirty="0">
                <a:solidFill>
                  <a:srgbClr val="3F7F7F"/>
                </a:solidFill>
              </a:rPr>
              <a:t>manifest </a:t>
            </a:r>
            <a:r>
              <a:rPr lang="en-US" sz="1200" dirty="0" err="1">
                <a:solidFill>
                  <a:srgbClr val="7F007F"/>
                </a:solidFill>
              </a:rPr>
              <a:t>xmlns:android</a:t>
            </a:r>
            <a:r>
              <a:rPr lang="en-US" sz="1200" dirty="0">
                <a:solidFill>
                  <a:srgbClr val="000000"/>
                </a:solidFill>
              </a:rPr>
              <a:t>=</a:t>
            </a:r>
            <a:r>
              <a:rPr lang="en-US" sz="1200" i="1" dirty="0">
                <a:solidFill>
                  <a:srgbClr val="2A00FF"/>
                </a:solidFill>
              </a:rPr>
              <a:t>"http://schemas.android.com/apk/res/android"</a:t>
            </a:r>
          </a:p>
          <a:p>
            <a:pPr indent="0">
              <a:lnSpc>
                <a:spcPct val="100000"/>
              </a:lnSpc>
              <a:spcBef>
                <a:spcPts val="100"/>
              </a:spcBef>
              <a:spcAft>
                <a:spcPts val="0"/>
              </a:spcAft>
              <a:buNone/>
            </a:pPr>
            <a:r>
              <a:rPr lang="en-US" sz="1200" dirty="0"/>
              <a:t>    </a:t>
            </a:r>
            <a:r>
              <a:rPr lang="en-US" sz="1200" dirty="0">
                <a:solidFill>
                  <a:srgbClr val="7F007F"/>
                </a:solidFill>
              </a:rPr>
              <a:t>package</a:t>
            </a:r>
            <a:r>
              <a:rPr lang="en-US" sz="1200" dirty="0">
                <a:solidFill>
                  <a:srgbClr val="000000"/>
                </a:solidFill>
              </a:rPr>
              <a:t>=</a:t>
            </a:r>
            <a:r>
              <a:rPr lang="en-US" sz="1200" i="1" dirty="0">
                <a:solidFill>
                  <a:srgbClr val="2A00FF"/>
                </a:solidFill>
              </a:rPr>
              <a:t>"</a:t>
            </a:r>
            <a:r>
              <a:rPr lang="en-US" sz="1200" i="1" dirty="0" err="1">
                <a:solidFill>
                  <a:srgbClr val="2A00FF"/>
                </a:solidFill>
              </a:rPr>
              <a:t>com.example.defaultexample</a:t>
            </a:r>
            <a:r>
              <a:rPr lang="en-US" sz="1200" i="1" dirty="0">
                <a:solidFill>
                  <a:srgbClr val="2A00FF"/>
                </a:solidFill>
              </a:rPr>
              <a:t>"</a:t>
            </a:r>
          </a:p>
          <a:p>
            <a:pPr indent="0">
              <a:lnSpc>
                <a:spcPct val="100000"/>
              </a:lnSpc>
              <a:spcBef>
                <a:spcPts val="100"/>
              </a:spcBef>
              <a:spcAft>
                <a:spcPts val="0"/>
              </a:spcAft>
              <a:buNone/>
            </a:pPr>
            <a:r>
              <a:rPr lang="en-US" sz="1200" dirty="0"/>
              <a:t>    </a:t>
            </a:r>
            <a:r>
              <a:rPr lang="en-US" sz="1200" dirty="0" err="1">
                <a:solidFill>
                  <a:srgbClr val="7F007F"/>
                </a:solidFill>
              </a:rPr>
              <a:t>android:versionCode</a:t>
            </a:r>
            <a:r>
              <a:rPr lang="en-US" sz="1200" dirty="0">
                <a:solidFill>
                  <a:srgbClr val="000000"/>
                </a:solidFill>
              </a:rPr>
              <a:t>=</a:t>
            </a:r>
            <a:r>
              <a:rPr lang="en-US" sz="1200" i="1" dirty="0">
                <a:solidFill>
                  <a:srgbClr val="2A00FF"/>
                </a:solidFill>
              </a:rPr>
              <a:t>"1"</a:t>
            </a:r>
          </a:p>
          <a:p>
            <a:pPr indent="0">
              <a:lnSpc>
                <a:spcPct val="100000"/>
              </a:lnSpc>
              <a:spcBef>
                <a:spcPts val="100"/>
              </a:spcBef>
              <a:spcAft>
                <a:spcPts val="0"/>
              </a:spcAft>
              <a:buNone/>
            </a:pPr>
            <a:r>
              <a:rPr lang="en-US" sz="1200" dirty="0"/>
              <a:t>    </a:t>
            </a:r>
            <a:r>
              <a:rPr lang="en-US" sz="1200" dirty="0" err="1">
                <a:solidFill>
                  <a:srgbClr val="7F007F"/>
                </a:solidFill>
              </a:rPr>
              <a:t>android:versionName</a:t>
            </a:r>
            <a:r>
              <a:rPr lang="en-US" sz="1200" dirty="0">
                <a:solidFill>
                  <a:srgbClr val="000000"/>
                </a:solidFill>
              </a:rPr>
              <a:t>=</a:t>
            </a:r>
            <a:r>
              <a:rPr lang="en-US" sz="1200" i="1" dirty="0">
                <a:solidFill>
                  <a:srgbClr val="2A00FF"/>
                </a:solidFill>
              </a:rPr>
              <a:t>"1.0" </a:t>
            </a:r>
            <a:r>
              <a:rPr lang="en-US" sz="1200" i="1" dirty="0">
                <a:solidFill>
                  <a:srgbClr val="008080"/>
                </a:solidFill>
              </a:rPr>
              <a:t>&gt;</a:t>
            </a:r>
            <a:endParaRPr lang="en-US" sz="1200" dirty="0"/>
          </a:p>
          <a:p>
            <a:pPr indent="0">
              <a:lnSpc>
                <a:spcPct val="100000"/>
              </a:lnSpc>
              <a:spcBef>
                <a:spcPts val="100"/>
              </a:spcBef>
              <a:spcAft>
                <a:spcPts val="0"/>
              </a:spcAft>
              <a:buNone/>
            </a:pPr>
            <a:r>
              <a:rPr lang="en-US" sz="1200" dirty="0">
                <a:solidFill>
                  <a:srgbClr val="000000"/>
                </a:solidFill>
              </a:rPr>
              <a:t>    </a:t>
            </a:r>
            <a:r>
              <a:rPr lang="en-US" sz="1200" dirty="0">
                <a:solidFill>
                  <a:srgbClr val="008080"/>
                </a:solidFill>
              </a:rPr>
              <a:t>&lt;</a:t>
            </a:r>
            <a:r>
              <a:rPr lang="en-US" sz="1200" dirty="0">
                <a:solidFill>
                  <a:srgbClr val="3F7F7F"/>
                </a:solidFill>
              </a:rPr>
              <a:t>uses-</a:t>
            </a:r>
            <a:r>
              <a:rPr lang="en-US" sz="1200" dirty="0" err="1">
                <a:solidFill>
                  <a:srgbClr val="3F7F7F"/>
                </a:solidFill>
              </a:rPr>
              <a:t>sdk</a:t>
            </a:r>
            <a:endParaRPr lang="en-US" sz="1200" dirty="0">
              <a:solidFill>
                <a:srgbClr val="3F7F7F"/>
              </a:solidFill>
            </a:endParaRPr>
          </a:p>
          <a:p>
            <a:pPr indent="0">
              <a:lnSpc>
                <a:spcPct val="100000"/>
              </a:lnSpc>
              <a:spcBef>
                <a:spcPts val="100"/>
              </a:spcBef>
              <a:spcAft>
                <a:spcPts val="0"/>
              </a:spcAft>
              <a:buNone/>
            </a:pPr>
            <a:r>
              <a:rPr lang="en-US" sz="1200" dirty="0"/>
              <a:t>        </a:t>
            </a:r>
            <a:r>
              <a:rPr lang="en-US" sz="1200" dirty="0" err="1">
                <a:solidFill>
                  <a:srgbClr val="7F007F"/>
                </a:solidFill>
              </a:rPr>
              <a:t>android:minSdkVersion</a:t>
            </a:r>
            <a:r>
              <a:rPr lang="en-US" sz="1200" dirty="0">
                <a:solidFill>
                  <a:srgbClr val="000000"/>
                </a:solidFill>
              </a:rPr>
              <a:t>=</a:t>
            </a:r>
            <a:r>
              <a:rPr lang="en-US" sz="1200" i="1" dirty="0">
                <a:solidFill>
                  <a:srgbClr val="2A00FF"/>
                </a:solidFill>
              </a:rPr>
              <a:t>"8"</a:t>
            </a:r>
          </a:p>
          <a:p>
            <a:pPr indent="0">
              <a:lnSpc>
                <a:spcPct val="100000"/>
              </a:lnSpc>
              <a:spcBef>
                <a:spcPts val="100"/>
              </a:spcBef>
              <a:spcAft>
                <a:spcPts val="0"/>
              </a:spcAft>
              <a:buNone/>
            </a:pPr>
            <a:r>
              <a:rPr lang="en-US" sz="1200" dirty="0"/>
              <a:t>        </a:t>
            </a:r>
            <a:r>
              <a:rPr lang="en-US" sz="1200" dirty="0" err="1">
                <a:solidFill>
                  <a:srgbClr val="7F007F"/>
                </a:solidFill>
              </a:rPr>
              <a:t>android:targetSdkVersion</a:t>
            </a:r>
            <a:r>
              <a:rPr lang="en-US" sz="1200" dirty="0">
                <a:solidFill>
                  <a:srgbClr val="000000"/>
                </a:solidFill>
              </a:rPr>
              <a:t>=</a:t>
            </a:r>
            <a:r>
              <a:rPr lang="en-US" sz="1200" i="1" dirty="0">
                <a:solidFill>
                  <a:srgbClr val="2A00FF"/>
                </a:solidFill>
              </a:rPr>
              <a:t>"17" </a:t>
            </a:r>
            <a:r>
              <a:rPr lang="en-US" sz="1200" i="1" dirty="0">
                <a:solidFill>
                  <a:srgbClr val="008080"/>
                </a:solidFill>
              </a:rPr>
              <a:t>/&gt;</a:t>
            </a:r>
            <a:endParaRPr lang="en-US" sz="1200" dirty="0"/>
          </a:p>
          <a:p>
            <a:pPr indent="0">
              <a:lnSpc>
                <a:spcPct val="100000"/>
              </a:lnSpc>
              <a:spcBef>
                <a:spcPts val="100"/>
              </a:spcBef>
              <a:spcAft>
                <a:spcPts val="0"/>
              </a:spcAft>
              <a:buNone/>
            </a:pPr>
            <a:r>
              <a:rPr lang="en-US" sz="1200" dirty="0">
                <a:solidFill>
                  <a:srgbClr val="000000"/>
                </a:solidFill>
              </a:rPr>
              <a:t>    </a:t>
            </a:r>
            <a:r>
              <a:rPr lang="en-US" sz="1200" dirty="0">
                <a:solidFill>
                  <a:srgbClr val="008080"/>
                </a:solidFill>
              </a:rPr>
              <a:t>&lt;</a:t>
            </a:r>
            <a:r>
              <a:rPr lang="en-US" sz="1200" dirty="0">
                <a:solidFill>
                  <a:srgbClr val="3F7F7F"/>
                </a:solidFill>
              </a:rPr>
              <a:t>application</a:t>
            </a:r>
          </a:p>
          <a:p>
            <a:pPr indent="0">
              <a:lnSpc>
                <a:spcPct val="100000"/>
              </a:lnSpc>
              <a:spcBef>
                <a:spcPts val="100"/>
              </a:spcBef>
              <a:spcAft>
                <a:spcPts val="0"/>
              </a:spcAft>
              <a:buNone/>
            </a:pPr>
            <a:r>
              <a:rPr lang="en-US" sz="1200" dirty="0"/>
              <a:t>        </a:t>
            </a:r>
            <a:r>
              <a:rPr lang="en-US" sz="1200" dirty="0" err="1">
                <a:solidFill>
                  <a:srgbClr val="7F007F"/>
                </a:solidFill>
              </a:rPr>
              <a:t>android:allowBackup</a:t>
            </a:r>
            <a:r>
              <a:rPr lang="en-US" sz="1200" dirty="0">
                <a:solidFill>
                  <a:srgbClr val="000000"/>
                </a:solidFill>
              </a:rPr>
              <a:t>=</a:t>
            </a:r>
            <a:r>
              <a:rPr lang="en-US" sz="1200" i="1" dirty="0">
                <a:solidFill>
                  <a:srgbClr val="2A00FF"/>
                </a:solidFill>
              </a:rPr>
              <a:t>"true"</a:t>
            </a:r>
          </a:p>
          <a:p>
            <a:pPr indent="0">
              <a:lnSpc>
                <a:spcPct val="100000"/>
              </a:lnSpc>
              <a:spcBef>
                <a:spcPts val="100"/>
              </a:spcBef>
              <a:spcAft>
                <a:spcPts val="0"/>
              </a:spcAft>
              <a:buNone/>
            </a:pPr>
            <a:r>
              <a:rPr lang="en-US" sz="1200" dirty="0"/>
              <a:t>        </a:t>
            </a:r>
            <a:r>
              <a:rPr lang="en-US" sz="1200" dirty="0" err="1">
                <a:solidFill>
                  <a:srgbClr val="7F007F"/>
                </a:solidFill>
              </a:rPr>
              <a:t>android:icon</a:t>
            </a:r>
            <a:r>
              <a:rPr lang="en-US" sz="1200" dirty="0">
                <a:solidFill>
                  <a:srgbClr val="000000"/>
                </a:solidFill>
              </a:rPr>
              <a:t>=</a:t>
            </a:r>
            <a:r>
              <a:rPr lang="en-US" sz="1200" i="1" dirty="0">
                <a:solidFill>
                  <a:srgbClr val="2A00FF"/>
                </a:solidFill>
              </a:rPr>
              <a:t>"@</a:t>
            </a:r>
            <a:r>
              <a:rPr lang="en-US" sz="1200" i="1" dirty="0" err="1">
                <a:solidFill>
                  <a:srgbClr val="2A00FF"/>
                </a:solidFill>
              </a:rPr>
              <a:t>drawable</a:t>
            </a:r>
            <a:r>
              <a:rPr lang="en-US" sz="1200" i="1" dirty="0">
                <a:solidFill>
                  <a:srgbClr val="2A00FF"/>
                </a:solidFill>
              </a:rPr>
              <a:t>/</a:t>
            </a:r>
            <a:r>
              <a:rPr lang="en-US" sz="1200" i="1" dirty="0" err="1">
                <a:solidFill>
                  <a:srgbClr val="2A00FF"/>
                </a:solidFill>
              </a:rPr>
              <a:t>ic_launcher</a:t>
            </a:r>
            <a:r>
              <a:rPr lang="en-US" sz="1200" i="1" dirty="0">
                <a:solidFill>
                  <a:srgbClr val="2A00FF"/>
                </a:solidFill>
              </a:rPr>
              <a:t>"</a:t>
            </a:r>
          </a:p>
          <a:p>
            <a:pPr indent="0">
              <a:lnSpc>
                <a:spcPct val="100000"/>
              </a:lnSpc>
              <a:spcBef>
                <a:spcPts val="100"/>
              </a:spcBef>
              <a:spcAft>
                <a:spcPts val="0"/>
              </a:spcAft>
              <a:buNone/>
            </a:pPr>
            <a:r>
              <a:rPr lang="en-US" sz="1200" dirty="0"/>
              <a:t>        </a:t>
            </a:r>
            <a:r>
              <a:rPr lang="en-US" sz="1200" dirty="0" err="1">
                <a:solidFill>
                  <a:srgbClr val="7F007F"/>
                </a:solidFill>
              </a:rPr>
              <a:t>android:label</a:t>
            </a:r>
            <a:r>
              <a:rPr lang="en-US" sz="1200" dirty="0">
                <a:solidFill>
                  <a:srgbClr val="000000"/>
                </a:solidFill>
              </a:rPr>
              <a:t>=</a:t>
            </a:r>
            <a:r>
              <a:rPr lang="en-US" sz="1200" i="1" dirty="0">
                <a:solidFill>
                  <a:srgbClr val="2A00FF"/>
                </a:solidFill>
              </a:rPr>
              <a:t>"@string/</a:t>
            </a:r>
            <a:r>
              <a:rPr lang="en-US" sz="1200" i="1" dirty="0" err="1">
                <a:solidFill>
                  <a:srgbClr val="2A00FF"/>
                </a:solidFill>
              </a:rPr>
              <a:t>app_name</a:t>
            </a:r>
            <a:r>
              <a:rPr lang="en-US" sz="1200" i="1" dirty="0">
                <a:solidFill>
                  <a:srgbClr val="2A00FF"/>
                </a:solidFill>
              </a:rPr>
              <a:t>"</a:t>
            </a:r>
          </a:p>
          <a:p>
            <a:pPr indent="0">
              <a:lnSpc>
                <a:spcPct val="100000"/>
              </a:lnSpc>
              <a:spcBef>
                <a:spcPts val="100"/>
              </a:spcBef>
              <a:spcAft>
                <a:spcPts val="0"/>
              </a:spcAft>
              <a:buNone/>
            </a:pPr>
            <a:r>
              <a:rPr lang="en-US" sz="1200" dirty="0"/>
              <a:t>        </a:t>
            </a:r>
            <a:r>
              <a:rPr lang="en-US" sz="1200" dirty="0" err="1">
                <a:solidFill>
                  <a:srgbClr val="7F007F"/>
                </a:solidFill>
              </a:rPr>
              <a:t>android:theme</a:t>
            </a:r>
            <a:r>
              <a:rPr lang="en-US" sz="1200" dirty="0">
                <a:solidFill>
                  <a:srgbClr val="000000"/>
                </a:solidFill>
              </a:rPr>
              <a:t>=</a:t>
            </a:r>
            <a:r>
              <a:rPr lang="en-US" sz="1200" i="1" dirty="0">
                <a:solidFill>
                  <a:srgbClr val="2A00FF"/>
                </a:solidFill>
              </a:rPr>
              <a:t>"@style/</a:t>
            </a:r>
            <a:r>
              <a:rPr lang="en-US" sz="1200" i="1" dirty="0" err="1">
                <a:solidFill>
                  <a:srgbClr val="2A00FF"/>
                </a:solidFill>
              </a:rPr>
              <a:t>AppTheme</a:t>
            </a:r>
            <a:r>
              <a:rPr lang="en-US" sz="1200" i="1" dirty="0">
                <a:solidFill>
                  <a:srgbClr val="2A00FF"/>
                </a:solidFill>
              </a:rPr>
              <a:t>" </a:t>
            </a:r>
            <a:r>
              <a:rPr lang="en-US" sz="1200" i="1" dirty="0">
                <a:solidFill>
                  <a:srgbClr val="008080"/>
                </a:solidFill>
              </a:rPr>
              <a:t>&gt;</a:t>
            </a:r>
          </a:p>
          <a:p>
            <a:pPr indent="0">
              <a:lnSpc>
                <a:spcPct val="100000"/>
              </a:lnSpc>
              <a:spcBef>
                <a:spcPts val="100"/>
              </a:spcBef>
              <a:spcAft>
                <a:spcPts val="0"/>
              </a:spcAft>
              <a:buNone/>
            </a:pPr>
            <a:r>
              <a:rPr lang="en-US" sz="1200" dirty="0">
                <a:solidFill>
                  <a:srgbClr val="000000"/>
                </a:solidFill>
              </a:rPr>
              <a:t>        </a:t>
            </a:r>
            <a:r>
              <a:rPr lang="en-US" sz="1200" dirty="0">
                <a:solidFill>
                  <a:srgbClr val="008080"/>
                </a:solidFill>
              </a:rPr>
              <a:t>&lt;</a:t>
            </a:r>
            <a:r>
              <a:rPr lang="en-US" sz="1200" dirty="0">
                <a:solidFill>
                  <a:srgbClr val="3F7F7F"/>
                </a:solidFill>
              </a:rPr>
              <a:t>activity</a:t>
            </a:r>
          </a:p>
          <a:p>
            <a:pPr indent="0">
              <a:lnSpc>
                <a:spcPct val="100000"/>
              </a:lnSpc>
              <a:spcBef>
                <a:spcPts val="100"/>
              </a:spcBef>
              <a:spcAft>
                <a:spcPts val="0"/>
              </a:spcAft>
              <a:buNone/>
            </a:pPr>
            <a:r>
              <a:rPr lang="en-US" sz="1200" dirty="0"/>
              <a:t>            </a:t>
            </a:r>
            <a:r>
              <a:rPr lang="en-US" sz="1200" dirty="0" err="1">
                <a:solidFill>
                  <a:srgbClr val="7F007F"/>
                </a:solidFill>
              </a:rPr>
              <a:t>android:name</a:t>
            </a:r>
            <a:r>
              <a:rPr lang="en-US" sz="1200" dirty="0">
                <a:solidFill>
                  <a:srgbClr val="000000"/>
                </a:solidFill>
              </a:rPr>
              <a:t>=</a:t>
            </a:r>
            <a:r>
              <a:rPr lang="en-US" sz="1200" i="1" dirty="0">
                <a:solidFill>
                  <a:srgbClr val="2A00FF"/>
                </a:solidFill>
              </a:rPr>
              <a:t>"</a:t>
            </a:r>
            <a:r>
              <a:rPr lang="en-US" sz="1200" i="1" dirty="0" err="1">
                <a:solidFill>
                  <a:srgbClr val="2A00FF"/>
                </a:solidFill>
              </a:rPr>
              <a:t>com.example.defaultexample.MainActivity</a:t>
            </a:r>
            <a:r>
              <a:rPr lang="en-US" sz="1200" i="1" dirty="0">
                <a:solidFill>
                  <a:srgbClr val="2A00FF"/>
                </a:solidFill>
              </a:rPr>
              <a:t>"</a:t>
            </a:r>
          </a:p>
          <a:p>
            <a:pPr indent="0">
              <a:lnSpc>
                <a:spcPct val="100000"/>
              </a:lnSpc>
              <a:spcBef>
                <a:spcPts val="100"/>
              </a:spcBef>
              <a:spcAft>
                <a:spcPts val="0"/>
              </a:spcAft>
              <a:buNone/>
            </a:pPr>
            <a:r>
              <a:rPr lang="en-US" sz="1200" dirty="0"/>
              <a:t>            </a:t>
            </a:r>
            <a:r>
              <a:rPr lang="en-US" sz="1200" dirty="0" err="1">
                <a:solidFill>
                  <a:srgbClr val="7F007F"/>
                </a:solidFill>
              </a:rPr>
              <a:t>android:label</a:t>
            </a:r>
            <a:r>
              <a:rPr lang="en-US" sz="1200" dirty="0">
                <a:solidFill>
                  <a:srgbClr val="000000"/>
                </a:solidFill>
              </a:rPr>
              <a:t>=</a:t>
            </a:r>
            <a:r>
              <a:rPr lang="en-US" sz="1200" i="1" dirty="0">
                <a:solidFill>
                  <a:srgbClr val="2A00FF"/>
                </a:solidFill>
              </a:rPr>
              <a:t>"@string/</a:t>
            </a:r>
            <a:r>
              <a:rPr lang="en-US" sz="1200" i="1" dirty="0" err="1">
                <a:solidFill>
                  <a:srgbClr val="2A00FF"/>
                </a:solidFill>
              </a:rPr>
              <a:t>app_name</a:t>
            </a:r>
            <a:r>
              <a:rPr lang="en-US" sz="1200" i="1" dirty="0">
                <a:solidFill>
                  <a:srgbClr val="2A00FF"/>
                </a:solidFill>
              </a:rPr>
              <a:t>" </a:t>
            </a:r>
            <a:r>
              <a:rPr lang="en-US" sz="1200" i="1" dirty="0">
                <a:solidFill>
                  <a:srgbClr val="008080"/>
                </a:solidFill>
              </a:rPr>
              <a:t>&gt;</a:t>
            </a:r>
          </a:p>
          <a:p>
            <a:pPr indent="0">
              <a:lnSpc>
                <a:spcPct val="100000"/>
              </a:lnSpc>
              <a:spcBef>
                <a:spcPts val="100"/>
              </a:spcBef>
              <a:spcAft>
                <a:spcPts val="0"/>
              </a:spcAft>
              <a:buNone/>
            </a:pPr>
            <a:r>
              <a:rPr lang="en-US" sz="1200" dirty="0">
                <a:solidFill>
                  <a:srgbClr val="000000"/>
                </a:solidFill>
              </a:rPr>
              <a:t>            </a:t>
            </a:r>
            <a:r>
              <a:rPr lang="en-US" sz="1200" dirty="0">
                <a:solidFill>
                  <a:srgbClr val="008080"/>
                </a:solidFill>
              </a:rPr>
              <a:t>&lt;</a:t>
            </a:r>
            <a:r>
              <a:rPr lang="en-US" sz="1200" dirty="0">
                <a:solidFill>
                  <a:srgbClr val="3F7F7F"/>
                </a:solidFill>
              </a:rPr>
              <a:t>intent-filter</a:t>
            </a:r>
            <a:r>
              <a:rPr lang="en-US" sz="1200" dirty="0">
                <a:solidFill>
                  <a:srgbClr val="008080"/>
                </a:solidFill>
              </a:rPr>
              <a:t>&gt;</a:t>
            </a:r>
          </a:p>
          <a:p>
            <a:pPr indent="0">
              <a:lnSpc>
                <a:spcPct val="100000"/>
              </a:lnSpc>
              <a:spcBef>
                <a:spcPts val="100"/>
              </a:spcBef>
              <a:spcAft>
                <a:spcPts val="0"/>
              </a:spcAft>
              <a:buNone/>
            </a:pPr>
            <a:r>
              <a:rPr lang="en-US" sz="1200" dirty="0">
                <a:solidFill>
                  <a:srgbClr val="000000"/>
                </a:solidFill>
              </a:rPr>
              <a:t>                </a:t>
            </a:r>
            <a:r>
              <a:rPr lang="en-US" sz="1200" dirty="0">
                <a:solidFill>
                  <a:srgbClr val="008080"/>
                </a:solidFill>
              </a:rPr>
              <a:t>&lt;</a:t>
            </a:r>
            <a:r>
              <a:rPr lang="en-US" sz="1200" dirty="0">
                <a:solidFill>
                  <a:srgbClr val="3F7F7F"/>
                </a:solidFill>
              </a:rPr>
              <a:t>action </a:t>
            </a:r>
            <a:r>
              <a:rPr lang="en-US" sz="1200" dirty="0" err="1">
                <a:solidFill>
                  <a:srgbClr val="7F007F"/>
                </a:solidFill>
              </a:rPr>
              <a:t>android:name</a:t>
            </a:r>
            <a:r>
              <a:rPr lang="en-US" sz="1200" dirty="0">
                <a:solidFill>
                  <a:srgbClr val="000000"/>
                </a:solidFill>
              </a:rPr>
              <a:t>=</a:t>
            </a:r>
            <a:r>
              <a:rPr lang="en-US" sz="1200" i="1" dirty="0">
                <a:solidFill>
                  <a:srgbClr val="2A00FF"/>
                </a:solidFill>
              </a:rPr>
              <a:t>"</a:t>
            </a:r>
            <a:r>
              <a:rPr lang="en-US" sz="1200" i="1" dirty="0" err="1">
                <a:solidFill>
                  <a:srgbClr val="2A00FF"/>
                </a:solidFill>
              </a:rPr>
              <a:t>android.intent.action.MAIN</a:t>
            </a:r>
            <a:r>
              <a:rPr lang="en-US" sz="1200" i="1" dirty="0">
                <a:solidFill>
                  <a:srgbClr val="2A00FF"/>
                </a:solidFill>
              </a:rPr>
              <a:t>" </a:t>
            </a:r>
            <a:r>
              <a:rPr lang="en-US" sz="1200" i="1" dirty="0">
                <a:solidFill>
                  <a:srgbClr val="008080"/>
                </a:solidFill>
              </a:rPr>
              <a:t>/&gt;</a:t>
            </a:r>
            <a:endParaRPr lang="en-US" sz="1200" dirty="0"/>
          </a:p>
          <a:p>
            <a:pPr indent="0">
              <a:lnSpc>
                <a:spcPct val="100000"/>
              </a:lnSpc>
              <a:spcBef>
                <a:spcPts val="100"/>
              </a:spcBef>
              <a:spcAft>
                <a:spcPts val="0"/>
              </a:spcAft>
              <a:buNone/>
            </a:pPr>
            <a:r>
              <a:rPr lang="en-US" sz="1200" dirty="0">
                <a:solidFill>
                  <a:srgbClr val="000000"/>
                </a:solidFill>
              </a:rPr>
              <a:t>                </a:t>
            </a:r>
            <a:r>
              <a:rPr lang="en-US" sz="1200" dirty="0">
                <a:solidFill>
                  <a:srgbClr val="008080"/>
                </a:solidFill>
              </a:rPr>
              <a:t>&lt;</a:t>
            </a:r>
            <a:r>
              <a:rPr lang="en-US" sz="1200" dirty="0">
                <a:solidFill>
                  <a:srgbClr val="3F7F7F"/>
                </a:solidFill>
              </a:rPr>
              <a:t>category </a:t>
            </a:r>
            <a:r>
              <a:rPr lang="en-US" sz="1200" dirty="0" err="1">
                <a:solidFill>
                  <a:srgbClr val="7F007F"/>
                </a:solidFill>
              </a:rPr>
              <a:t>android:name</a:t>
            </a:r>
            <a:r>
              <a:rPr lang="en-US" sz="1200" dirty="0">
                <a:solidFill>
                  <a:srgbClr val="000000"/>
                </a:solidFill>
              </a:rPr>
              <a:t>=</a:t>
            </a:r>
            <a:r>
              <a:rPr lang="en-US" sz="1200" i="1" dirty="0">
                <a:solidFill>
                  <a:srgbClr val="2A00FF"/>
                </a:solidFill>
              </a:rPr>
              <a:t>"</a:t>
            </a:r>
            <a:r>
              <a:rPr lang="en-US" sz="1200" i="1" dirty="0" err="1">
                <a:solidFill>
                  <a:srgbClr val="2A00FF"/>
                </a:solidFill>
              </a:rPr>
              <a:t>android.intent.category.LAUNCHER</a:t>
            </a:r>
            <a:r>
              <a:rPr lang="en-US" sz="1200" i="1" dirty="0">
                <a:solidFill>
                  <a:srgbClr val="2A00FF"/>
                </a:solidFill>
              </a:rPr>
              <a:t>" </a:t>
            </a:r>
            <a:r>
              <a:rPr lang="en-US" sz="1200" i="1" dirty="0">
                <a:solidFill>
                  <a:srgbClr val="008080"/>
                </a:solidFill>
              </a:rPr>
              <a:t>/&gt;</a:t>
            </a:r>
          </a:p>
          <a:p>
            <a:pPr indent="0">
              <a:lnSpc>
                <a:spcPct val="100000"/>
              </a:lnSpc>
              <a:spcBef>
                <a:spcPts val="100"/>
              </a:spcBef>
              <a:spcAft>
                <a:spcPts val="0"/>
              </a:spcAft>
              <a:buNone/>
            </a:pPr>
            <a:r>
              <a:rPr lang="en-US" sz="1200" dirty="0">
                <a:solidFill>
                  <a:srgbClr val="000000"/>
                </a:solidFill>
              </a:rPr>
              <a:t>            </a:t>
            </a:r>
            <a:r>
              <a:rPr lang="en-US" sz="1200" dirty="0">
                <a:solidFill>
                  <a:srgbClr val="008080"/>
                </a:solidFill>
              </a:rPr>
              <a:t>&lt;/</a:t>
            </a:r>
            <a:r>
              <a:rPr lang="en-US" sz="1200" dirty="0">
                <a:solidFill>
                  <a:srgbClr val="3F7F7F"/>
                </a:solidFill>
              </a:rPr>
              <a:t>intent-filter</a:t>
            </a:r>
            <a:r>
              <a:rPr lang="en-US" sz="1200" dirty="0">
                <a:solidFill>
                  <a:srgbClr val="008080"/>
                </a:solidFill>
              </a:rPr>
              <a:t>&gt;</a:t>
            </a:r>
          </a:p>
          <a:p>
            <a:pPr indent="0">
              <a:lnSpc>
                <a:spcPct val="100000"/>
              </a:lnSpc>
              <a:spcBef>
                <a:spcPts val="100"/>
              </a:spcBef>
              <a:spcAft>
                <a:spcPts val="0"/>
              </a:spcAft>
              <a:buNone/>
            </a:pPr>
            <a:r>
              <a:rPr lang="en-US" sz="1200" dirty="0">
                <a:solidFill>
                  <a:srgbClr val="000000"/>
                </a:solidFill>
              </a:rPr>
              <a:t>        </a:t>
            </a:r>
            <a:r>
              <a:rPr lang="en-US" sz="1200" dirty="0">
                <a:solidFill>
                  <a:srgbClr val="008080"/>
                </a:solidFill>
              </a:rPr>
              <a:t>&lt;/</a:t>
            </a:r>
            <a:r>
              <a:rPr lang="en-US" sz="1200" dirty="0">
                <a:solidFill>
                  <a:srgbClr val="3F7F7F"/>
                </a:solidFill>
              </a:rPr>
              <a:t>activity</a:t>
            </a:r>
            <a:r>
              <a:rPr lang="en-US" sz="1200" dirty="0">
                <a:solidFill>
                  <a:srgbClr val="008080"/>
                </a:solidFill>
              </a:rPr>
              <a:t>&gt;</a:t>
            </a:r>
          </a:p>
          <a:p>
            <a:pPr indent="0">
              <a:lnSpc>
                <a:spcPct val="100000"/>
              </a:lnSpc>
              <a:spcBef>
                <a:spcPts val="100"/>
              </a:spcBef>
              <a:spcAft>
                <a:spcPts val="0"/>
              </a:spcAft>
              <a:buNone/>
            </a:pPr>
            <a:r>
              <a:rPr lang="en-US" sz="1200" dirty="0">
                <a:solidFill>
                  <a:srgbClr val="000000"/>
                </a:solidFill>
              </a:rPr>
              <a:t>    </a:t>
            </a:r>
            <a:r>
              <a:rPr lang="en-US" sz="1200" dirty="0">
                <a:solidFill>
                  <a:srgbClr val="008080"/>
                </a:solidFill>
              </a:rPr>
              <a:t>&lt;/</a:t>
            </a:r>
            <a:r>
              <a:rPr lang="en-US" sz="1200" dirty="0">
                <a:solidFill>
                  <a:srgbClr val="3F7F7F"/>
                </a:solidFill>
              </a:rPr>
              <a:t>application</a:t>
            </a:r>
            <a:r>
              <a:rPr lang="en-US" sz="1200" dirty="0">
                <a:solidFill>
                  <a:srgbClr val="008080"/>
                </a:solidFill>
              </a:rPr>
              <a:t>&gt;</a:t>
            </a:r>
            <a:endParaRPr lang="en-US" sz="1200" dirty="0"/>
          </a:p>
          <a:p>
            <a:pPr indent="0">
              <a:lnSpc>
                <a:spcPct val="100000"/>
              </a:lnSpc>
              <a:spcBef>
                <a:spcPts val="100"/>
              </a:spcBef>
              <a:spcAft>
                <a:spcPts val="0"/>
              </a:spcAft>
              <a:buNone/>
            </a:pPr>
            <a:r>
              <a:rPr lang="en-US" sz="1200" dirty="0">
                <a:solidFill>
                  <a:srgbClr val="008080"/>
                </a:solidFill>
              </a:rPr>
              <a:t>&lt;/</a:t>
            </a:r>
            <a:r>
              <a:rPr lang="en-US" sz="1200" dirty="0">
                <a:solidFill>
                  <a:srgbClr val="3F7F7F"/>
                </a:solidFill>
              </a:rPr>
              <a:t>manifest</a:t>
            </a:r>
            <a:r>
              <a:rPr lang="en-US" sz="1200" dirty="0">
                <a:solidFill>
                  <a:srgbClr val="008080"/>
                </a:solidFill>
              </a:rPr>
              <a:t>&gt;</a:t>
            </a:r>
            <a:endParaRPr lang="en-US" sz="1200" dirty="0"/>
          </a:p>
        </p:txBody>
      </p:sp>
      <p:sp>
        <p:nvSpPr>
          <p:cNvPr id="2" name="Title 1"/>
          <p:cNvSpPr>
            <a:spLocks noGrp="1"/>
          </p:cNvSpPr>
          <p:nvPr>
            <p:ph type="title"/>
          </p:nvPr>
        </p:nvSpPr>
        <p:spPr>
          <a:xfrm>
            <a:off x="914400" y="611695"/>
            <a:ext cx="7772400" cy="1143000"/>
          </a:xfrm>
        </p:spPr>
        <p:txBody>
          <a:bodyPr>
            <a:normAutofit/>
          </a:bodyPr>
          <a:lstStyle/>
          <a:p>
            <a:r>
              <a:rPr lang="en-US" dirty="0"/>
              <a:t>Manifest File – </a:t>
            </a:r>
            <a:r>
              <a:rPr lang="en-US" sz="1800" dirty="0"/>
              <a:t>You need to visit the link below for more info</a:t>
            </a:r>
          </a:p>
        </p:txBody>
      </p:sp>
    </p:spTree>
    <p:extLst>
      <p:ext uri="{BB962C8B-B14F-4D97-AF65-F5344CB8AC3E}">
        <p14:creationId xmlns:p14="http://schemas.microsoft.com/office/powerpoint/2010/main" val="132353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
                                            <p:txEl>
                                              <p:pRg st="22" end="22"/>
                                            </p:txEl>
                                          </p:spTgt>
                                        </p:tgtEl>
                                        <p:attrNameLst>
                                          <p:attrName>style.visibility</p:attrName>
                                        </p:attrNameLst>
                                      </p:cBhvr>
                                      <p:to>
                                        <p:strVal val="visible"/>
                                      </p:to>
                                    </p:set>
                                    <p:animEffect transition="in" filter="wipe(left)">
                                      <p:cBhvr>
                                        <p:cTn id="28" dur="500"/>
                                        <p:tgtEl>
                                          <p:spTgt spid="3">
                                            <p:txEl>
                                              <p:pRg st="22" end="2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500"/>
                                        <p:tgtEl>
                                          <p:spTgt spid="3">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left)">
                                      <p:cBhvr>
                                        <p:cTn id="44" dur="500"/>
                                        <p:tgtEl>
                                          <p:spTgt spid="3">
                                            <p:txEl>
                                              <p:pRg st="8" end="8"/>
                                            </p:txEl>
                                          </p:spTgt>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wipe(left)">
                                      <p:cBhvr>
                                        <p:cTn id="48" dur="500"/>
                                        <p:tgtEl>
                                          <p:spTgt spid="3">
                                            <p:txEl>
                                              <p:pRg st="9" end="9"/>
                                            </p:txEl>
                                          </p:spTgt>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left)">
                                      <p:cBhvr>
                                        <p:cTn id="52" dur="500"/>
                                        <p:tgtEl>
                                          <p:spTgt spid="3">
                                            <p:txEl>
                                              <p:pRg st="10" end="10"/>
                                            </p:txEl>
                                          </p:spTgt>
                                        </p:tgtEl>
                                      </p:cBhvr>
                                    </p:animEffect>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wipe(left)">
                                      <p:cBhvr>
                                        <p:cTn id="56" dur="500"/>
                                        <p:tgtEl>
                                          <p:spTgt spid="3">
                                            <p:txEl>
                                              <p:pRg st="11" end="11"/>
                                            </p:txEl>
                                          </p:spTgt>
                                        </p:tgtEl>
                                      </p:cBhvr>
                                    </p:animEffect>
                                  </p:childTnLst>
                                </p:cTn>
                              </p:par>
                            </p:childTnLst>
                          </p:cTn>
                        </p:par>
                        <p:par>
                          <p:cTn id="57" fill="hold">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Effect transition="in" filter="wipe(left)">
                                      <p:cBhvr>
                                        <p:cTn id="60" dur="500"/>
                                        <p:tgtEl>
                                          <p:spTgt spid="3">
                                            <p:txEl>
                                              <p:pRg st="12" end="12"/>
                                            </p:txEl>
                                          </p:spTgt>
                                        </p:tgtEl>
                                      </p:cBhvr>
                                    </p:animEffect>
                                  </p:childTnLst>
                                </p:cTn>
                              </p:par>
                            </p:childTnLst>
                          </p:cTn>
                        </p:par>
                        <p:par>
                          <p:cTn id="61" fill="hold">
                            <p:stCondLst>
                              <p:cond delay="2500"/>
                            </p:stCondLst>
                            <p:childTnLst>
                              <p:par>
                                <p:cTn id="62" presetID="22" presetClass="entr" presetSubtype="8" fill="hold" grpId="0" nodeType="afterEffect">
                                  <p:stCondLst>
                                    <p:cond delay="0"/>
                                  </p:stCondLst>
                                  <p:childTnLst>
                                    <p:set>
                                      <p:cBhvr>
                                        <p:cTn id="63" dur="1" fill="hold">
                                          <p:stCondLst>
                                            <p:cond delay="0"/>
                                          </p:stCondLst>
                                        </p:cTn>
                                        <p:tgtEl>
                                          <p:spTgt spid="3">
                                            <p:txEl>
                                              <p:pRg st="21" end="21"/>
                                            </p:txEl>
                                          </p:spTgt>
                                        </p:tgtEl>
                                        <p:attrNameLst>
                                          <p:attrName>style.visibility</p:attrName>
                                        </p:attrNameLst>
                                      </p:cBhvr>
                                      <p:to>
                                        <p:strVal val="visible"/>
                                      </p:to>
                                    </p:set>
                                    <p:animEffect transition="in" filter="wipe(left)">
                                      <p:cBhvr>
                                        <p:cTn id="64" dur="500"/>
                                        <p:tgtEl>
                                          <p:spTgt spid="3">
                                            <p:txEl>
                                              <p:pRg st="21" end="2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Effect transition="in" filter="wipe(left)">
                                      <p:cBhvr>
                                        <p:cTn id="69" dur="500"/>
                                        <p:tgtEl>
                                          <p:spTgt spid="3">
                                            <p:txEl>
                                              <p:pRg st="13" end="13"/>
                                            </p:txEl>
                                          </p:spTgt>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Effect transition="in" filter="wipe(left)">
                                      <p:cBhvr>
                                        <p:cTn id="73" dur="500"/>
                                        <p:tgtEl>
                                          <p:spTgt spid="3">
                                            <p:txEl>
                                              <p:pRg st="14" end="14"/>
                                            </p:txEl>
                                          </p:spTgt>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wipe(left)">
                                      <p:cBhvr>
                                        <p:cTn id="77" dur="500"/>
                                        <p:tgtEl>
                                          <p:spTgt spid="3">
                                            <p:txEl>
                                              <p:pRg st="15" end="15"/>
                                            </p:txEl>
                                          </p:spTgt>
                                        </p:tgtEl>
                                      </p:cBhvr>
                                    </p:animEffect>
                                  </p:childTnLst>
                                </p:cTn>
                              </p:par>
                            </p:childTnLst>
                          </p:cTn>
                        </p:par>
                        <p:par>
                          <p:cTn id="78" fill="hold">
                            <p:stCondLst>
                              <p:cond delay="1500"/>
                            </p:stCondLst>
                            <p:childTnLst>
                              <p:par>
                                <p:cTn id="79" presetID="22" presetClass="entr" presetSubtype="8" fill="hold" grpId="0" nodeType="afterEffect">
                                  <p:stCondLst>
                                    <p:cond delay="0"/>
                                  </p:stCondLst>
                                  <p:childTnLst>
                                    <p:set>
                                      <p:cBhvr>
                                        <p:cTn id="80" dur="1" fill="hold">
                                          <p:stCondLst>
                                            <p:cond delay="0"/>
                                          </p:stCondLst>
                                        </p:cTn>
                                        <p:tgtEl>
                                          <p:spTgt spid="3">
                                            <p:txEl>
                                              <p:pRg st="20" end="20"/>
                                            </p:txEl>
                                          </p:spTgt>
                                        </p:tgtEl>
                                        <p:attrNameLst>
                                          <p:attrName>style.visibility</p:attrName>
                                        </p:attrNameLst>
                                      </p:cBhvr>
                                      <p:to>
                                        <p:strVal val="visible"/>
                                      </p:to>
                                    </p:set>
                                    <p:animEffect transition="in" filter="wipe(left)">
                                      <p:cBhvr>
                                        <p:cTn id="81" dur="500"/>
                                        <p:tgtEl>
                                          <p:spTgt spid="3">
                                            <p:txEl>
                                              <p:pRg st="20" end="2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
                                            <p:txEl>
                                              <p:pRg st="16" end="16"/>
                                            </p:txEl>
                                          </p:spTgt>
                                        </p:tgtEl>
                                        <p:attrNameLst>
                                          <p:attrName>style.visibility</p:attrName>
                                        </p:attrNameLst>
                                      </p:cBhvr>
                                      <p:to>
                                        <p:strVal val="visible"/>
                                      </p:to>
                                    </p:set>
                                    <p:animEffect transition="in" filter="wipe(left)">
                                      <p:cBhvr>
                                        <p:cTn id="86" dur="500"/>
                                        <p:tgtEl>
                                          <p:spTgt spid="3">
                                            <p:txEl>
                                              <p:pRg st="16" end="16"/>
                                            </p:txEl>
                                          </p:spTgt>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3">
                                            <p:txEl>
                                              <p:pRg st="17" end="17"/>
                                            </p:txEl>
                                          </p:spTgt>
                                        </p:tgtEl>
                                        <p:attrNameLst>
                                          <p:attrName>style.visibility</p:attrName>
                                        </p:attrNameLst>
                                      </p:cBhvr>
                                      <p:to>
                                        <p:strVal val="visible"/>
                                      </p:to>
                                    </p:set>
                                    <p:animEffect transition="in" filter="wipe(left)">
                                      <p:cBhvr>
                                        <p:cTn id="90" dur="500"/>
                                        <p:tgtEl>
                                          <p:spTgt spid="3">
                                            <p:txEl>
                                              <p:pRg st="17" end="17"/>
                                            </p:txEl>
                                          </p:spTgt>
                                        </p:tgtEl>
                                      </p:cBhvr>
                                    </p:animEffect>
                                  </p:childTnLst>
                                </p:cTn>
                              </p:par>
                            </p:childTnLst>
                          </p:cTn>
                        </p:par>
                        <p:par>
                          <p:cTn id="91" fill="hold">
                            <p:stCondLst>
                              <p:cond delay="1000"/>
                            </p:stCondLst>
                            <p:childTnLst>
                              <p:par>
                                <p:cTn id="92" presetID="22" presetClass="entr" presetSubtype="8" fill="hold" grpId="0" nodeType="afterEffect">
                                  <p:stCondLst>
                                    <p:cond delay="0"/>
                                  </p:stCondLst>
                                  <p:childTnLst>
                                    <p:set>
                                      <p:cBhvr>
                                        <p:cTn id="93" dur="1" fill="hold">
                                          <p:stCondLst>
                                            <p:cond delay="0"/>
                                          </p:stCondLst>
                                        </p:cTn>
                                        <p:tgtEl>
                                          <p:spTgt spid="3">
                                            <p:txEl>
                                              <p:pRg st="18" end="18"/>
                                            </p:txEl>
                                          </p:spTgt>
                                        </p:tgtEl>
                                        <p:attrNameLst>
                                          <p:attrName>style.visibility</p:attrName>
                                        </p:attrNameLst>
                                      </p:cBhvr>
                                      <p:to>
                                        <p:strVal val="visible"/>
                                      </p:to>
                                    </p:set>
                                    <p:animEffect transition="in" filter="wipe(left)">
                                      <p:cBhvr>
                                        <p:cTn id="94" dur="500"/>
                                        <p:tgtEl>
                                          <p:spTgt spid="3">
                                            <p:txEl>
                                              <p:pRg st="18" end="18"/>
                                            </p:txEl>
                                          </p:spTgt>
                                        </p:tgtEl>
                                      </p:cBhvr>
                                    </p:animEffect>
                                  </p:childTnLst>
                                </p:cTn>
                              </p:par>
                            </p:childTnLst>
                          </p:cTn>
                        </p:par>
                        <p:par>
                          <p:cTn id="95" fill="hold">
                            <p:stCondLst>
                              <p:cond delay="1500"/>
                            </p:stCondLst>
                            <p:childTnLst>
                              <p:par>
                                <p:cTn id="96" presetID="22" presetClass="entr" presetSubtype="8" fill="hold" grpId="0" nodeType="afterEffect">
                                  <p:stCondLst>
                                    <p:cond delay="0"/>
                                  </p:stCondLst>
                                  <p:childTnLst>
                                    <p:set>
                                      <p:cBhvr>
                                        <p:cTn id="97" dur="1" fill="hold">
                                          <p:stCondLst>
                                            <p:cond delay="0"/>
                                          </p:stCondLst>
                                        </p:cTn>
                                        <p:tgtEl>
                                          <p:spTgt spid="3">
                                            <p:txEl>
                                              <p:pRg st="19" end="19"/>
                                            </p:txEl>
                                          </p:spTgt>
                                        </p:tgtEl>
                                        <p:attrNameLst>
                                          <p:attrName>style.visibility</p:attrName>
                                        </p:attrNameLst>
                                      </p:cBhvr>
                                      <p:to>
                                        <p:strVal val="visible"/>
                                      </p:to>
                                    </p:set>
                                    <p:animEffect transition="in" filter="wipe(left)">
                                      <p:cBhvr>
                                        <p:cTn id="98"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9F08532-A4D0-B04E-BCC3-65092F82D526}" type="slidenum">
              <a:rPr lang="en-US" smtClean="0"/>
              <a:t>19</a:t>
            </a:fld>
            <a:endParaRPr lang="en-US"/>
          </a:p>
        </p:txBody>
      </p:sp>
      <p:pic>
        <p:nvPicPr>
          <p:cNvPr id="4" name="Picture 3" descr="Model View Controller" title="MVC picture"/>
          <p:cNvPicPr>
            <a:picLocks noChangeAspect="1"/>
          </p:cNvPicPr>
          <p:nvPr/>
        </p:nvPicPr>
        <p:blipFill>
          <a:blip r:embed="rId2"/>
          <a:stretch>
            <a:fillRect/>
          </a:stretch>
        </p:blipFill>
        <p:spPr>
          <a:xfrm>
            <a:off x="6096000" y="0"/>
            <a:ext cx="2320636" cy="2552700"/>
          </a:xfrm>
          <a:prstGeom prst="rect">
            <a:avLst/>
          </a:prstGeom>
        </p:spPr>
      </p:pic>
      <p:sp>
        <p:nvSpPr>
          <p:cNvPr id="3" name="Content Placeholder 2"/>
          <p:cNvSpPr>
            <a:spLocks noGrp="1"/>
          </p:cNvSpPr>
          <p:nvPr>
            <p:ph idx="1"/>
          </p:nvPr>
        </p:nvSpPr>
        <p:spPr/>
        <p:txBody>
          <a:bodyPr>
            <a:normAutofit fontScale="85000" lnSpcReduction="20000"/>
          </a:bodyPr>
          <a:lstStyle/>
          <a:p>
            <a:pPr marL="114300" indent="0">
              <a:buNone/>
            </a:pPr>
            <a:r>
              <a:rPr lang="en-US" b="1" dirty="0"/>
              <a:t>What is MVC:</a:t>
            </a:r>
          </a:p>
          <a:p>
            <a:pPr marL="114300" indent="0">
              <a:buNone/>
            </a:pPr>
            <a:r>
              <a:rPr lang="en-US" dirty="0"/>
              <a:t>It is apparent that the user interface logic </a:t>
            </a:r>
            <a:br>
              <a:rPr lang="en-US" dirty="0"/>
            </a:br>
            <a:r>
              <a:rPr lang="en-US" dirty="0"/>
              <a:t>tends to change more often than the business logic,</a:t>
            </a:r>
            <a:br>
              <a:rPr lang="en-US" dirty="0"/>
            </a:br>
            <a:r>
              <a:rPr lang="en-US" dirty="0"/>
              <a:t>the mobile, desktop, and Web developers needed a much easier way of separating UI from actual code (the brain). </a:t>
            </a:r>
            <a:br>
              <a:rPr lang="en-US" dirty="0"/>
            </a:br>
            <a:r>
              <a:rPr lang="en-US" dirty="0"/>
              <a:t>This separation is called MVC.</a:t>
            </a:r>
            <a:br>
              <a:rPr lang="en-US" dirty="0"/>
            </a:br>
            <a:endParaRPr lang="en-US" b="1" dirty="0"/>
          </a:p>
          <a:p>
            <a:r>
              <a:rPr lang="en-US" b="1" dirty="0"/>
              <a:t>Model</a:t>
            </a:r>
            <a:r>
              <a:rPr lang="en-US" dirty="0"/>
              <a:t> — the data layer, responsible for </a:t>
            </a:r>
            <a:br>
              <a:rPr lang="en-US" dirty="0"/>
            </a:br>
            <a:r>
              <a:rPr lang="en-US" dirty="0"/>
              <a:t>managing the business logic and handling</a:t>
            </a:r>
            <a:br>
              <a:rPr lang="en-US" dirty="0"/>
            </a:br>
            <a:r>
              <a:rPr lang="en-US" dirty="0"/>
              <a:t> network or database API.</a:t>
            </a:r>
          </a:p>
          <a:p>
            <a:pPr lvl="1"/>
            <a:r>
              <a:rPr lang="en-US" dirty="0"/>
              <a:t>In simple words, what to show</a:t>
            </a:r>
          </a:p>
          <a:p>
            <a:pPr marL="50292"/>
            <a:r>
              <a:rPr lang="en-US" b="1" dirty="0"/>
              <a:t>View</a:t>
            </a:r>
            <a:r>
              <a:rPr lang="en-US" dirty="0"/>
              <a:t> — the UI layer — a visualization of the data from the Model.</a:t>
            </a:r>
          </a:p>
          <a:p>
            <a:pPr lvl="1"/>
            <a:r>
              <a:rPr lang="en-US" dirty="0"/>
              <a:t>In simple words, How to show</a:t>
            </a:r>
          </a:p>
          <a:p>
            <a:r>
              <a:rPr lang="en-US" b="1" dirty="0"/>
              <a:t>Controller</a:t>
            </a:r>
            <a:r>
              <a:rPr lang="en-US" dirty="0"/>
              <a:t> — the logic layer, gets notified of the user’s behavior and updates the Model as needed.</a:t>
            </a:r>
          </a:p>
          <a:p>
            <a:pPr marL="708660" lvl="2">
              <a:buClr>
                <a:schemeClr val="accent1"/>
              </a:buClr>
            </a:pPr>
            <a:r>
              <a:rPr lang="en-US" dirty="0"/>
              <a:t>In simple words, compute, events, validate and so on</a:t>
            </a:r>
          </a:p>
          <a:p>
            <a:endParaRPr lang="en-US" dirty="0"/>
          </a:p>
          <a:p>
            <a:endParaRPr lang="en-US" dirty="0"/>
          </a:p>
        </p:txBody>
      </p:sp>
      <p:sp>
        <p:nvSpPr>
          <p:cNvPr id="2" name="Title 1"/>
          <p:cNvSpPr>
            <a:spLocks noGrp="1"/>
          </p:cNvSpPr>
          <p:nvPr>
            <p:ph type="title"/>
          </p:nvPr>
        </p:nvSpPr>
        <p:spPr/>
        <p:txBody>
          <a:bodyPr/>
          <a:lstStyle/>
          <a:p>
            <a:r>
              <a:rPr lang="en-US" dirty="0"/>
              <a:t>MVC and Android</a:t>
            </a:r>
          </a:p>
        </p:txBody>
      </p:sp>
    </p:spTree>
    <p:extLst>
      <p:ext uri="{BB962C8B-B14F-4D97-AF65-F5344CB8AC3E}">
        <p14:creationId xmlns:p14="http://schemas.microsoft.com/office/powerpoint/2010/main" val="157842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F08532-A4D0-B04E-BCC3-65092F82D526}" type="slidenum">
              <a:rPr lang="en-US" smtClean="0"/>
              <a:t>2</a:t>
            </a:fld>
            <a:endParaRPr lang="en-US"/>
          </a:p>
        </p:txBody>
      </p:sp>
      <p:sp>
        <p:nvSpPr>
          <p:cNvPr id="5" name="Content Placeholder 4"/>
          <p:cNvSpPr>
            <a:spLocks noGrp="1"/>
          </p:cNvSpPr>
          <p:nvPr>
            <p:ph idx="1"/>
          </p:nvPr>
        </p:nvSpPr>
        <p:spPr/>
        <p:txBody>
          <a:bodyPr>
            <a:normAutofit/>
          </a:bodyPr>
          <a:lstStyle/>
          <a:p>
            <a:pPr lvl="1">
              <a:lnSpc>
                <a:spcPct val="200000"/>
              </a:lnSpc>
              <a:spcBef>
                <a:spcPts val="0"/>
              </a:spcBef>
              <a:spcAft>
                <a:spcPts val="0"/>
              </a:spcAft>
              <a:buClrTx/>
              <a:buFont typeface="Arial" charset="0"/>
              <a:buChar char="•"/>
            </a:pPr>
            <a:r>
              <a:rPr lang="en-US" dirty="0">
                <a:solidFill>
                  <a:schemeClr val="tx1"/>
                </a:solidFill>
              </a:rPr>
              <a:t>Take a deeper look at Hello World App</a:t>
            </a:r>
          </a:p>
          <a:p>
            <a:pPr lvl="2">
              <a:lnSpc>
                <a:spcPct val="200000"/>
              </a:lnSpc>
              <a:spcBef>
                <a:spcPts val="0"/>
              </a:spcBef>
              <a:spcAft>
                <a:spcPts val="0"/>
              </a:spcAft>
              <a:buClrTx/>
              <a:buFont typeface="Arial" charset="0"/>
              <a:buChar char="•"/>
            </a:pPr>
            <a:r>
              <a:rPr lang="en-US" dirty="0">
                <a:solidFill>
                  <a:schemeClr val="tx1"/>
                </a:solidFill>
              </a:rPr>
              <a:t>Change app name and add more controls</a:t>
            </a:r>
          </a:p>
          <a:p>
            <a:pPr lvl="2">
              <a:lnSpc>
                <a:spcPct val="200000"/>
              </a:lnSpc>
              <a:spcBef>
                <a:spcPts val="0"/>
              </a:spcBef>
              <a:spcAft>
                <a:spcPts val="0"/>
              </a:spcAft>
              <a:buClrTx/>
              <a:buFont typeface="Arial" charset="0"/>
              <a:buChar char="•"/>
            </a:pPr>
            <a:r>
              <a:rPr lang="en-US" dirty="0">
                <a:solidFill>
                  <a:schemeClr val="tx1"/>
                </a:solidFill>
              </a:rPr>
              <a:t>Understand resources and the manifest file</a:t>
            </a:r>
          </a:p>
          <a:p>
            <a:pPr lvl="2">
              <a:lnSpc>
                <a:spcPct val="200000"/>
              </a:lnSpc>
              <a:spcBef>
                <a:spcPts val="0"/>
              </a:spcBef>
              <a:spcAft>
                <a:spcPts val="0"/>
              </a:spcAft>
              <a:buClrTx/>
              <a:buFont typeface="Arial" charset="0"/>
              <a:buChar char="•"/>
            </a:pPr>
            <a:r>
              <a:rPr lang="en-US" dirty="0">
                <a:solidFill>
                  <a:schemeClr val="tx1"/>
                </a:solidFill>
              </a:rPr>
              <a:t>Enable an event and add a Toast</a:t>
            </a:r>
          </a:p>
          <a:p>
            <a:pPr lvl="1">
              <a:lnSpc>
                <a:spcPct val="200000"/>
              </a:lnSpc>
              <a:spcBef>
                <a:spcPts val="0"/>
              </a:spcBef>
              <a:spcAft>
                <a:spcPts val="0"/>
              </a:spcAft>
              <a:buClrTx/>
              <a:buFont typeface="Arial" charset="0"/>
              <a:buChar char="•"/>
            </a:pPr>
            <a:r>
              <a:rPr lang="en-US" dirty="0">
                <a:solidFill>
                  <a:schemeClr val="tx1"/>
                </a:solidFill>
              </a:rPr>
              <a:t>Discuss Android fundamental building blocks and components </a:t>
            </a:r>
          </a:p>
          <a:p>
            <a:pPr lvl="1">
              <a:lnSpc>
                <a:spcPct val="200000"/>
              </a:lnSpc>
              <a:spcBef>
                <a:spcPts val="0"/>
              </a:spcBef>
              <a:spcAft>
                <a:spcPts val="0"/>
              </a:spcAft>
              <a:buClrTx/>
              <a:buFont typeface="Arial" charset="0"/>
              <a:buChar char="•"/>
            </a:pPr>
            <a:r>
              <a:rPr lang="en-US" dirty="0">
                <a:solidFill>
                  <a:schemeClr val="tx1"/>
                </a:solidFill>
              </a:rPr>
              <a:t>Understand the Activity lifecycle</a:t>
            </a:r>
          </a:p>
          <a:p>
            <a:pPr lvl="1">
              <a:lnSpc>
                <a:spcPct val="200000"/>
              </a:lnSpc>
              <a:spcBef>
                <a:spcPts val="0"/>
              </a:spcBef>
              <a:spcAft>
                <a:spcPts val="0"/>
              </a:spcAft>
              <a:buClrTx/>
              <a:buFont typeface="Arial" charset="0"/>
              <a:buChar char="•"/>
            </a:pPr>
            <a:r>
              <a:rPr lang="en-US" dirty="0">
                <a:solidFill>
                  <a:schemeClr val="tx1"/>
                </a:solidFill>
              </a:rPr>
              <a:t>Discuss MVC and Android Resources</a:t>
            </a:r>
          </a:p>
          <a:p>
            <a:pPr lvl="1">
              <a:lnSpc>
                <a:spcPct val="200000"/>
              </a:lnSpc>
              <a:spcBef>
                <a:spcPts val="0"/>
              </a:spcBef>
              <a:spcAft>
                <a:spcPts val="0"/>
              </a:spcAft>
              <a:buClrTx/>
              <a:buFont typeface="Arial" charset="0"/>
              <a:buChar char="•"/>
            </a:pPr>
            <a:endParaRPr lang="en-US" dirty="0">
              <a:solidFill>
                <a:schemeClr val="tx1"/>
              </a:solidFill>
            </a:endParaRPr>
          </a:p>
          <a:p>
            <a:pPr lvl="1">
              <a:lnSpc>
                <a:spcPct val="200000"/>
              </a:lnSpc>
              <a:spcBef>
                <a:spcPts val="0"/>
              </a:spcBef>
              <a:spcAft>
                <a:spcPts val="0"/>
              </a:spcAft>
              <a:buClrTx/>
              <a:buFont typeface="Arial" charset="0"/>
              <a:buChar char="•"/>
            </a:pPr>
            <a:endParaRPr lang="en-US" dirty="0">
              <a:solidFill>
                <a:schemeClr val="tx1"/>
              </a:solidFill>
            </a:endParaRPr>
          </a:p>
          <a:p>
            <a:pPr lvl="1">
              <a:lnSpc>
                <a:spcPct val="200000"/>
              </a:lnSpc>
              <a:spcBef>
                <a:spcPts val="0"/>
              </a:spcBef>
              <a:spcAft>
                <a:spcPts val="0"/>
              </a:spcAft>
              <a:buClrTx/>
              <a:buFont typeface="Arial" charset="0"/>
              <a:buChar char="•"/>
            </a:pPr>
            <a:endParaRPr lang="en-US" dirty="0">
              <a:solidFill>
                <a:schemeClr val="tx1"/>
              </a:solidFill>
            </a:endParaRPr>
          </a:p>
        </p:txBody>
      </p:sp>
      <p:sp>
        <p:nvSpPr>
          <p:cNvPr id="4" name="Title 3"/>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327322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F08532-A4D0-B04E-BCC3-65092F82D526}" type="slidenum">
              <a:rPr lang="en-US" smtClean="0"/>
              <a:t>20</a:t>
            </a:fld>
            <a:endParaRPr lang="en-US"/>
          </a:p>
        </p:txBody>
      </p:sp>
      <p:sp>
        <p:nvSpPr>
          <p:cNvPr id="3" name="Content Placeholder 2"/>
          <p:cNvSpPr>
            <a:spLocks noGrp="1"/>
          </p:cNvSpPr>
          <p:nvPr>
            <p:ph idx="1"/>
          </p:nvPr>
        </p:nvSpPr>
        <p:spPr/>
        <p:txBody>
          <a:bodyPr/>
          <a:lstStyle/>
          <a:p>
            <a:pPr marL="114300" indent="0">
              <a:buNone/>
            </a:pPr>
            <a:r>
              <a:rPr lang="en-US" dirty="0"/>
              <a:t>MVC is a concept rather than a programming language or framework. The way you implement varies. </a:t>
            </a:r>
            <a:endParaRPr lang="en-US" b="1" dirty="0"/>
          </a:p>
          <a:p>
            <a:pPr marL="114300" indent="0">
              <a:buNone/>
            </a:pPr>
            <a:br>
              <a:rPr lang="en-US" b="1" dirty="0"/>
            </a:br>
            <a:r>
              <a:rPr lang="en-US" b="1" dirty="0"/>
              <a:t>How Should MVC Be Applied in Android</a:t>
            </a:r>
          </a:p>
          <a:p>
            <a:r>
              <a:rPr lang="en-US" dirty="0"/>
              <a:t>The Activities, Fragments and Views should be the </a:t>
            </a:r>
            <a:r>
              <a:rPr lang="en-US" b="1" dirty="0"/>
              <a:t>Views</a:t>
            </a:r>
            <a:r>
              <a:rPr lang="en-US" dirty="0"/>
              <a:t> in the MVC world. (derived from </a:t>
            </a:r>
            <a:r>
              <a:rPr lang="en-US" dirty="0" err="1"/>
              <a:t>android.view.View</a:t>
            </a:r>
            <a:r>
              <a:rPr lang="en-US" dirty="0"/>
              <a:t> so they are different in Android from iOS and so on)</a:t>
            </a:r>
          </a:p>
          <a:p>
            <a:r>
              <a:rPr lang="en-US" dirty="0"/>
              <a:t>The </a:t>
            </a:r>
            <a:r>
              <a:rPr lang="en-US" b="1" dirty="0"/>
              <a:t>Controllers</a:t>
            </a:r>
            <a:r>
              <a:rPr lang="en-US" dirty="0"/>
              <a:t> should be separate classes that don’t extend or use any Android class (controllers should be platform/app independents), </a:t>
            </a:r>
          </a:p>
          <a:p>
            <a:r>
              <a:rPr lang="en-US" dirty="0"/>
              <a:t>and same for the </a:t>
            </a:r>
            <a:r>
              <a:rPr lang="en-US" b="1" dirty="0"/>
              <a:t>Models</a:t>
            </a:r>
            <a:r>
              <a:rPr lang="en-US" dirty="0"/>
              <a:t>. Models should be platform independents.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2" name="Title 1"/>
          <p:cNvSpPr>
            <a:spLocks noGrp="1"/>
          </p:cNvSpPr>
          <p:nvPr>
            <p:ph type="title"/>
          </p:nvPr>
        </p:nvSpPr>
        <p:spPr/>
        <p:txBody>
          <a:bodyPr/>
          <a:lstStyle/>
          <a:p>
            <a:r>
              <a:rPr lang="en-US" dirty="0"/>
              <a:t>MVC and Android </a:t>
            </a:r>
            <a:r>
              <a:rPr lang="en-US" sz="2800" dirty="0"/>
              <a:t>cont.</a:t>
            </a:r>
            <a:endParaRPr lang="en-US" dirty="0"/>
          </a:p>
        </p:txBody>
      </p:sp>
    </p:spTree>
    <p:extLst>
      <p:ext uri="{BB962C8B-B14F-4D97-AF65-F5344CB8AC3E}">
        <p14:creationId xmlns:p14="http://schemas.microsoft.com/office/powerpoint/2010/main" val="64699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F08532-A4D0-B04E-BCC3-65092F82D526}" type="slidenum">
              <a:rPr lang="en-US" smtClean="0"/>
              <a:t>21</a:t>
            </a:fld>
            <a:endParaRPr lang="en-US"/>
          </a:p>
        </p:txBody>
      </p:sp>
      <p:sp>
        <p:nvSpPr>
          <p:cNvPr id="3" name="Content Placeholder 2"/>
          <p:cNvSpPr>
            <a:spLocks noGrp="1"/>
          </p:cNvSpPr>
          <p:nvPr>
            <p:ph idx="1"/>
          </p:nvPr>
        </p:nvSpPr>
        <p:spPr>
          <a:xfrm>
            <a:off x="822960" y="1737361"/>
            <a:ext cx="7620000" cy="4800600"/>
          </a:xfrm>
        </p:spPr>
        <p:txBody>
          <a:bodyPr>
            <a:normAutofit lnSpcReduction="10000"/>
          </a:bodyPr>
          <a:lstStyle/>
          <a:p>
            <a:pPr marL="114300" indent="0">
              <a:buNone/>
            </a:pPr>
            <a:r>
              <a:rPr lang="en-US" dirty="0"/>
              <a:t>Resources are the data that your application uses:</a:t>
            </a:r>
            <a:br>
              <a:rPr lang="en-US" dirty="0"/>
            </a:br>
            <a:endParaRPr lang="en-US" dirty="0"/>
          </a:p>
          <a:p>
            <a:pPr marL="114300" indent="0">
              <a:buNone/>
            </a:pPr>
            <a:r>
              <a:rPr lang="en-US" dirty="0"/>
              <a:t>- </a:t>
            </a:r>
            <a:r>
              <a:rPr lang="en-US" sz="2400" i="1" dirty="0"/>
              <a:t>Maintain them independently</a:t>
            </a:r>
            <a:r>
              <a:rPr lang="en-US" sz="2400" dirty="0"/>
              <a:t>:</a:t>
            </a:r>
          </a:p>
          <a:p>
            <a:pPr marL="411480" lvl="1" indent="0">
              <a:buNone/>
            </a:pPr>
            <a:r>
              <a:rPr lang="en-US" sz="2400" dirty="0"/>
              <a:t>Resources such as images and strings should be separated  from your application code, so that you can maintain them independently.</a:t>
            </a:r>
            <a:br>
              <a:rPr lang="en-US" sz="2000" dirty="0"/>
            </a:br>
            <a:endParaRPr lang="en-US" sz="2000" dirty="0"/>
          </a:p>
          <a:p>
            <a:pPr marL="114300" indent="0">
              <a:buNone/>
            </a:pPr>
            <a:r>
              <a:rPr lang="en-US" sz="2400" dirty="0"/>
              <a:t>- </a:t>
            </a:r>
            <a:r>
              <a:rPr lang="en-US" sz="2400" i="1" dirty="0"/>
              <a:t>Widen device support</a:t>
            </a:r>
            <a:r>
              <a:rPr lang="en-US" sz="2400" dirty="0"/>
              <a:t>:</a:t>
            </a:r>
          </a:p>
          <a:p>
            <a:pPr marL="411480" lvl="1" indent="0">
              <a:buNone/>
            </a:pPr>
            <a:r>
              <a:rPr lang="en-US" sz="2400" dirty="0"/>
              <a:t>Externalizing your resources also allows you to provide alternative resources that support specific device configurations such as different languages or screen sizes, which becomes increasingly important as more Android-powered devices become available with different configurations</a:t>
            </a:r>
          </a:p>
        </p:txBody>
      </p:sp>
      <p:sp>
        <p:nvSpPr>
          <p:cNvPr id="2" name="Title 1"/>
          <p:cNvSpPr>
            <a:spLocks noGrp="1"/>
          </p:cNvSpPr>
          <p:nvPr>
            <p:ph type="title"/>
          </p:nvPr>
        </p:nvSpPr>
        <p:spPr/>
        <p:txBody>
          <a:bodyPr/>
          <a:lstStyle/>
          <a:p>
            <a:r>
              <a:rPr lang="en-US" dirty="0"/>
              <a:t>Resources </a:t>
            </a:r>
            <a:r>
              <a:rPr lang="en-US" sz="2000" dirty="0"/>
              <a:t>– definition </a:t>
            </a:r>
          </a:p>
        </p:txBody>
      </p:sp>
    </p:spTree>
    <p:extLst>
      <p:ext uri="{BB962C8B-B14F-4D97-AF65-F5344CB8AC3E}">
        <p14:creationId xmlns:p14="http://schemas.microsoft.com/office/powerpoint/2010/main" val="1334453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F08532-A4D0-B04E-BCC3-65092F82D526}" type="slidenum">
              <a:rPr lang="en-US" smtClean="0"/>
              <a:t>22</a:t>
            </a:fld>
            <a:endParaRPr lang="en-US"/>
          </a:p>
        </p:txBody>
      </p:sp>
      <p:sp>
        <p:nvSpPr>
          <p:cNvPr id="3" name="Content Placeholder 2"/>
          <p:cNvSpPr>
            <a:spLocks noGrp="1"/>
          </p:cNvSpPr>
          <p:nvPr>
            <p:ph idx="1"/>
          </p:nvPr>
        </p:nvSpPr>
        <p:spPr/>
        <p:txBody>
          <a:bodyPr>
            <a:normAutofit lnSpcReduction="10000"/>
          </a:bodyPr>
          <a:lstStyle/>
          <a:p>
            <a:r>
              <a:rPr lang="en-US" sz="3200" dirty="0"/>
              <a:t>Default resources </a:t>
            </a:r>
          </a:p>
          <a:p>
            <a:pPr marL="411480" lvl="1" indent="0">
              <a:buNone/>
            </a:pPr>
            <a:r>
              <a:rPr lang="en-US" sz="2400" dirty="0"/>
              <a:t>are those that should be used regardless of the device configuration or when there are no alternative resources that match the current configuration.</a:t>
            </a:r>
          </a:p>
          <a:p>
            <a:pPr marL="114300" indent="0">
              <a:buNone/>
            </a:pPr>
            <a:endParaRPr lang="en-US" sz="2400" dirty="0"/>
          </a:p>
          <a:p>
            <a:r>
              <a:rPr lang="en-US" sz="3200" dirty="0"/>
              <a:t>Alternative resources </a:t>
            </a:r>
          </a:p>
          <a:p>
            <a:pPr marL="411480" lvl="1" indent="0">
              <a:buNone/>
            </a:pPr>
            <a:r>
              <a:rPr lang="en-US" sz="2400" dirty="0"/>
              <a:t>are those that you've designed for use with a specific configuration. To specify that a group of resources are for a specific configuration, append an appropriate configuration qualifier to the directory name.</a:t>
            </a:r>
          </a:p>
        </p:txBody>
      </p:sp>
      <p:sp>
        <p:nvSpPr>
          <p:cNvPr id="2" name="Title 1"/>
          <p:cNvSpPr>
            <a:spLocks noGrp="1"/>
          </p:cNvSpPr>
          <p:nvPr>
            <p:ph type="title"/>
          </p:nvPr>
        </p:nvSpPr>
        <p:spPr/>
        <p:txBody>
          <a:bodyPr/>
          <a:lstStyle/>
          <a:p>
            <a:r>
              <a:rPr lang="en-US" dirty="0"/>
              <a:t>Resources </a:t>
            </a:r>
            <a:r>
              <a:rPr lang="en-US" sz="2000" dirty="0"/>
              <a:t>– by nature</a:t>
            </a:r>
          </a:p>
        </p:txBody>
      </p:sp>
    </p:spTree>
    <p:extLst>
      <p:ext uri="{BB962C8B-B14F-4D97-AF65-F5344CB8AC3E}">
        <p14:creationId xmlns:p14="http://schemas.microsoft.com/office/powerpoint/2010/main" val="1988299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9F08532-A4D0-B04E-BCC3-65092F82D526}" type="slidenum">
              <a:rPr lang="en-US" smtClean="0"/>
              <a:t>23</a:t>
            </a:fld>
            <a:endParaRPr lang="en-US"/>
          </a:p>
        </p:txBody>
      </p:sp>
      <p:sp>
        <p:nvSpPr>
          <p:cNvPr id="3" name="Content Placeholder 2"/>
          <p:cNvSpPr>
            <a:spLocks noGrp="1"/>
          </p:cNvSpPr>
          <p:nvPr>
            <p:ph idx="1"/>
          </p:nvPr>
        </p:nvSpPr>
        <p:spPr>
          <a:xfrm>
            <a:off x="822960" y="2669956"/>
            <a:ext cx="7254240" cy="3730843"/>
          </a:xfrm>
        </p:spPr>
        <p:txBody>
          <a:bodyPr numCol="2">
            <a:normAutofit fontScale="92500" lnSpcReduction="20000"/>
          </a:bodyPr>
          <a:lstStyle/>
          <a:p>
            <a:pPr marL="114300" indent="0">
              <a:buNone/>
            </a:pPr>
            <a:r>
              <a:rPr lang="en-US" sz="2600" b="1" dirty="0"/>
              <a:t>Animation Resources</a:t>
            </a:r>
          </a:p>
          <a:p>
            <a:pPr marL="114300" indent="0">
              <a:buNone/>
            </a:pPr>
            <a:r>
              <a:rPr lang="en-US" sz="1800" dirty="0"/>
              <a:t>Define pre-determined animations.</a:t>
            </a:r>
          </a:p>
          <a:p>
            <a:pPr marL="114300" indent="0">
              <a:buNone/>
            </a:pPr>
            <a:r>
              <a:rPr lang="en-US" sz="1800" dirty="0"/>
              <a:t>Tween animations are saved in res/</a:t>
            </a:r>
            <a:r>
              <a:rPr lang="en-US" sz="1800" dirty="0" err="1"/>
              <a:t>anim</a:t>
            </a:r>
            <a:r>
              <a:rPr lang="en-US" sz="1800" dirty="0"/>
              <a:t>/ and accessed from the </a:t>
            </a:r>
            <a:r>
              <a:rPr lang="en-US" sz="1800" b="1" i="1" dirty="0" err="1"/>
              <a:t>R.anim</a:t>
            </a:r>
            <a:r>
              <a:rPr lang="en-US" sz="1800" dirty="0"/>
              <a:t> class.</a:t>
            </a:r>
          </a:p>
          <a:p>
            <a:pPr marL="114300" indent="0">
              <a:buNone/>
            </a:pPr>
            <a:r>
              <a:rPr lang="en-US" sz="1800" dirty="0"/>
              <a:t>Frame animations are saved in res/</a:t>
            </a:r>
            <a:r>
              <a:rPr lang="en-US" sz="1800" dirty="0" err="1"/>
              <a:t>drawable</a:t>
            </a:r>
            <a:r>
              <a:rPr lang="en-US" sz="1800" dirty="0"/>
              <a:t>/ and accessed from the </a:t>
            </a:r>
            <a:r>
              <a:rPr lang="en-US" sz="1800" b="1" i="1" dirty="0" err="1"/>
              <a:t>R.drawable</a:t>
            </a:r>
            <a:r>
              <a:rPr lang="en-US" sz="1800" dirty="0"/>
              <a:t> class.</a:t>
            </a:r>
          </a:p>
          <a:p>
            <a:pPr marL="114300" indent="0">
              <a:buNone/>
            </a:pPr>
            <a:r>
              <a:rPr lang="en-US" sz="2600" b="1" dirty="0"/>
              <a:t>Color State List Resource</a:t>
            </a:r>
          </a:p>
          <a:p>
            <a:pPr marL="114300" indent="0">
              <a:buNone/>
            </a:pPr>
            <a:r>
              <a:rPr lang="en-US" sz="1800" dirty="0"/>
              <a:t>Define a color resources that changes based on the View state.</a:t>
            </a:r>
          </a:p>
          <a:p>
            <a:pPr marL="114300" indent="0">
              <a:buNone/>
            </a:pPr>
            <a:r>
              <a:rPr lang="en-US" sz="1800" dirty="0"/>
              <a:t>Saved in res/color/ and accessed from the </a:t>
            </a:r>
            <a:r>
              <a:rPr lang="en-US" sz="1800" b="1" i="1" dirty="0" err="1"/>
              <a:t>R.color</a:t>
            </a:r>
            <a:r>
              <a:rPr lang="en-US" sz="1800" dirty="0"/>
              <a:t> class.</a:t>
            </a:r>
            <a:br>
              <a:rPr lang="en-US" sz="2000" dirty="0"/>
            </a:br>
            <a:r>
              <a:rPr lang="en-US" sz="2600" b="1" dirty="0" err="1"/>
              <a:t>Drawable</a:t>
            </a:r>
            <a:r>
              <a:rPr lang="en-US" sz="2600" b="1" dirty="0"/>
              <a:t> Resources</a:t>
            </a:r>
          </a:p>
          <a:p>
            <a:pPr marL="114300" indent="0">
              <a:buNone/>
            </a:pPr>
            <a:r>
              <a:rPr lang="en-US" sz="1900" dirty="0"/>
              <a:t>Define various graphics with bitmaps or XML.</a:t>
            </a:r>
          </a:p>
          <a:p>
            <a:pPr marL="114300" indent="0">
              <a:buNone/>
            </a:pPr>
            <a:r>
              <a:rPr lang="en-US" sz="1900" dirty="0"/>
              <a:t>Saved in res/</a:t>
            </a:r>
            <a:r>
              <a:rPr lang="en-US" sz="1900" dirty="0" err="1"/>
              <a:t>drawable</a:t>
            </a:r>
            <a:r>
              <a:rPr lang="en-US" sz="1900" dirty="0"/>
              <a:t>/ and accessed from the </a:t>
            </a:r>
            <a:r>
              <a:rPr lang="en-US" sz="1900" b="1" i="1" dirty="0" err="1"/>
              <a:t>R.drawable</a:t>
            </a:r>
            <a:r>
              <a:rPr lang="en-US" sz="1900" dirty="0"/>
              <a:t> class.</a:t>
            </a:r>
            <a:br>
              <a:rPr lang="en-US" sz="1900" dirty="0"/>
            </a:br>
            <a:endParaRPr lang="en-US" sz="1900" dirty="0"/>
          </a:p>
          <a:p>
            <a:pPr marL="114300" indent="0">
              <a:buNone/>
            </a:pPr>
            <a:r>
              <a:rPr lang="en-US" sz="2600" b="1" dirty="0"/>
              <a:t>Layout Resource</a:t>
            </a:r>
          </a:p>
          <a:p>
            <a:pPr marL="114300" indent="0">
              <a:buNone/>
            </a:pPr>
            <a:r>
              <a:rPr lang="en-US" sz="2000" dirty="0"/>
              <a:t>Define the layout for your application UI.</a:t>
            </a:r>
          </a:p>
          <a:p>
            <a:pPr marL="114300" indent="0">
              <a:buNone/>
            </a:pPr>
            <a:r>
              <a:rPr lang="en-US" sz="2000" dirty="0"/>
              <a:t>Saved in res/layout/ and accessed from the </a:t>
            </a:r>
            <a:r>
              <a:rPr lang="en-US" sz="2000" b="1" i="1" dirty="0" err="1"/>
              <a:t>R.layout</a:t>
            </a:r>
            <a:r>
              <a:rPr lang="en-US" sz="2000" dirty="0"/>
              <a:t> class.</a:t>
            </a:r>
          </a:p>
          <a:p>
            <a:pPr marL="114300" indent="0">
              <a:buNone/>
            </a:pPr>
            <a:endParaRPr lang="en-US" dirty="0"/>
          </a:p>
        </p:txBody>
      </p:sp>
      <p:sp>
        <p:nvSpPr>
          <p:cNvPr id="4" name="TextBox 3"/>
          <p:cNvSpPr txBox="1"/>
          <p:nvPr/>
        </p:nvSpPr>
        <p:spPr>
          <a:xfrm>
            <a:off x="819069" y="1746626"/>
            <a:ext cx="6848599" cy="923330"/>
          </a:xfrm>
          <a:prstGeom prst="rect">
            <a:avLst/>
          </a:prstGeom>
          <a:noFill/>
        </p:spPr>
        <p:txBody>
          <a:bodyPr wrap="none" rtlCol="0">
            <a:spAutoFit/>
          </a:bodyPr>
          <a:lstStyle/>
          <a:p>
            <a:pPr marL="114300" indent="0">
              <a:buNone/>
            </a:pPr>
            <a:r>
              <a:rPr lang="en-US" dirty="0"/>
              <a:t>In android project, data are provided in your resources directory (res/)</a:t>
            </a:r>
          </a:p>
          <a:p>
            <a:pPr marL="114300" indent="0">
              <a:buNone/>
            </a:pPr>
            <a:r>
              <a:rPr lang="en-US" dirty="0"/>
              <a:t>Here's a brief summary of each resource type:</a:t>
            </a:r>
          </a:p>
          <a:p>
            <a:endParaRPr lang="en-US" dirty="0"/>
          </a:p>
        </p:txBody>
      </p:sp>
      <p:sp>
        <p:nvSpPr>
          <p:cNvPr id="2" name="Title 1"/>
          <p:cNvSpPr>
            <a:spLocks noGrp="1"/>
          </p:cNvSpPr>
          <p:nvPr>
            <p:ph type="title"/>
          </p:nvPr>
        </p:nvSpPr>
        <p:spPr/>
        <p:txBody>
          <a:bodyPr/>
          <a:lstStyle/>
          <a:p>
            <a:r>
              <a:rPr lang="en-US" dirty="0"/>
              <a:t>Resources types</a:t>
            </a:r>
          </a:p>
        </p:txBody>
      </p:sp>
    </p:spTree>
    <p:extLst>
      <p:ext uri="{BB962C8B-B14F-4D97-AF65-F5344CB8AC3E}">
        <p14:creationId xmlns:p14="http://schemas.microsoft.com/office/powerpoint/2010/main" val="35330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left)">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9F08532-A4D0-B04E-BCC3-65092F82D526}" type="slidenum">
              <a:rPr lang="en-US" smtClean="0"/>
              <a:t>24</a:t>
            </a:fld>
            <a:endParaRPr lang="en-US"/>
          </a:p>
        </p:txBody>
      </p:sp>
      <p:sp>
        <p:nvSpPr>
          <p:cNvPr id="3" name="Content Placeholder 2"/>
          <p:cNvSpPr>
            <a:spLocks noGrp="1"/>
          </p:cNvSpPr>
          <p:nvPr>
            <p:ph idx="1"/>
          </p:nvPr>
        </p:nvSpPr>
        <p:spPr>
          <a:xfrm>
            <a:off x="822960" y="2743200"/>
            <a:ext cx="7254240" cy="3657600"/>
          </a:xfrm>
        </p:spPr>
        <p:txBody>
          <a:bodyPr numCol="2">
            <a:normAutofit fontScale="77500" lnSpcReduction="20000"/>
          </a:bodyPr>
          <a:lstStyle/>
          <a:p>
            <a:pPr marL="114300" indent="0">
              <a:buNone/>
            </a:pPr>
            <a:r>
              <a:rPr lang="en-US" sz="2900" b="1" dirty="0"/>
              <a:t>Menu Resource</a:t>
            </a:r>
          </a:p>
          <a:p>
            <a:pPr marL="114300" indent="0">
              <a:buNone/>
            </a:pPr>
            <a:r>
              <a:rPr lang="en-US" dirty="0"/>
              <a:t>Define the contents of your application menus.</a:t>
            </a:r>
          </a:p>
          <a:p>
            <a:pPr marL="114300" indent="0">
              <a:buNone/>
            </a:pPr>
            <a:r>
              <a:rPr lang="en-US" dirty="0"/>
              <a:t>Saved in res/menu/ and accessed from the </a:t>
            </a:r>
            <a:r>
              <a:rPr lang="en-US" b="1" i="1" dirty="0" err="1"/>
              <a:t>R.menu</a:t>
            </a:r>
            <a:r>
              <a:rPr lang="en-US" dirty="0"/>
              <a:t> class.</a:t>
            </a:r>
            <a:br>
              <a:rPr lang="en-US" dirty="0"/>
            </a:br>
            <a:endParaRPr lang="en-US" dirty="0"/>
          </a:p>
          <a:p>
            <a:pPr marL="114300" indent="0">
              <a:buNone/>
            </a:pPr>
            <a:r>
              <a:rPr lang="en-US" sz="2600" b="1" dirty="0"/>
              <a:t>String Resources</a:t>
            </a:r>
          </a:p>
          <a:p>
            <a:pPr marL="114300" indent="0">
              <a:buNone/>
            </a:pPr>
            <a:r>
              <a:rPr lang="en-US" dirty="0"/>
              <a:t>Define strings, string arrays, and plurals (and include string formatting and styling).</a:t>
            </a:r>
          </a:p>
          <a:p>
            <a:pPr marL="114300" indent="0">
              <a:buNone/>
            </a:pPr>
            <a:r>
              <a:rPr lang="en-US" dirty="0"/>
              <a:t>Saved in res/values/ and accessed from the </a:t>
            </a:r>
            <a:r>
              <a:rPr lang="en-US" b="1" i="1" dirty="0" err="1"/>
              <a:t>R.string</a:t>
            </a:r>
            <a:r>
              <a:rPr lang="en-US" b="1" i="1" dirty="0"/>
              <a:t>, </a:t>
            </a:r>
            <a:r>
              <a:rPr lang="en-US" b="1" i="1" dirty="0" err="1"/>
              <a:t>R.array</a:t>
            </a:r>
            <a:r>
              <a:rPr lang="en-US" dirty="0"/>
              <a:t>, and </a:t>
            </a:r>
            <a:r>
              <a:rPr lang="en-US" dirty="0" err="1"/>
              <a:t>R.plurals</a:t>
            </a:r>
            <a:r>
              <a:rPr lang="en-US" dirty="0"/>
              <a:t> classes.</a:t>
            </a:r>
            <a:br>
              <a:rPr lang="en-US" dirty="0"/>
            </a:br>
            <a:endParaRPr lang="en-US" dirty="0"/>
          </a:p>
          <a:p>
            <a:pPr marL="114300" indent="0">
              <a:buNone/>
            </a:pPr>
            <a:r>
              <a:rPr lang="en-US" sz="2600" b="1" dirty="0"/>
              <a:t>Style Resource</a:t>
            </a:r>
          </a:p>
          <a:p>
            <a:pPr marL="114300" indent="0">
              <a:buNone/>
            </a:pPr>
            <a:r>
              <a:rPr lang="en-US" dirty="0"/>
              <a:t>Define the look and format for UI elements.</a:t>
            </a:r>
          </a:p>
          <a:p>
            <a:pPr marL="114300" indent="0">
              <a:buNone/>
            </a:pPr>
            <a:r>
              <a:rPr lang="en-US" dirty="0"/>
              <a:t>Saved in res/values/ and accessed from the </a:t>
            </a:r>
            <a:r>
              <a:rPr lang="en-US" b="1" i="1" dirty="0" err="1"/>
              <a:t>R.style</a:t>
            </a:r>
            <a:r>
              <a:rPr lang="en-US" dirty="0"/>
              <a:t> class.</a:t>
            </a:r>
            <a:br>
              <a:rPr lang="en-US" dirty="0"/>
            </a:br>
            <a:endParaRPr lang="en-US" dirty="0"/>
          </a:p>
          <a:p>
            <a:pPr marL="114300" indent="0">
              <a:buNone/>
            </a:pPr>
            <a:r>
              <a:rPr lang="en-US" sz="2600" b="1" dirty="0"/>
              <a:t>More Resource Types</a:t>
            </a:r>
          </a:p>
          <a:p>
            <a:pPr marL="114300" indent="0">
              <a:buNone/>
            </a:pPr>
            <a:r>
              <a:rPr lang="en-US" dirty="0"/>
              <a:t>Define values such as </a:t>
            </a:r>
            <a:r>
              <a:rPr lang="en-US" dirty="0" err="1"/>
              <a:t>booleans</a:t>
            </a:r>
            <a:r>
              <a:rPr lang="en-US" dirty="0"/>
              <a:t>, integers, dimensions, colors, and other arrays.</a:t>
            </a:r>
          </a:p>
          <a:p>
            <a:pPr marL="114300" indent="0">
              <a:buNone/>
            </a:pPr>
            <a:r>
              <a:rPr lang="en-US" dirty="0"/>
              <a:t>Saved in res/values/ but each accessed from unique R sub-classes (such as </a:t>
            </a:r>
            <a:r>
              <a:rPr lang="en-US" b="1" i="1" dirty="0" err="1"/>
              <a:t>R.bool</a:t>
            </a:r>
            <a:r>
              <a:rPr lang="en-US" b="1" i="1" dirty="0"/>
              <a:t>, </a:t>
            </a:r>
            <a:r>
              <a:rPr lang="en-US" b="1" i="1" dirty="0" err="1"/>
              <a:t>R.integer</a:t>
            </a:r>
            <a:r>
              <a:rPr lang="en-US" b="1" i="1" dirty="0"/>
              <a:t>, </a:t>
            </a:r>
            <a:r>
              <a:rPr lang="en-US" b="1" i="1" dirty="0" err="1"/>
              <a:t>R.dimen</a:t>
            </a:r>
            <a:r>
              <a:rPr lang="en-US" dirty="0"/>
              <a:t>, etc.).</a:t>
            </a:r>
          </a:p>
          <a:p>
            <a:pPr marL="114300" indent="0">
              <a:buNone/>
            </a:pPr>
            <a:endParaRPr lang="en-US" dirty="0"/>
          </a:p>
        </p:txBody>
      </p:sp>
      <p:sp>
        <p:nvSpPr>
          <p:cNvPr id="4" name="TextBox 3"/>
          <p:cNvSpPr txBox="1"/>
          <p:nvPr/>
        </p:nvSpPr>
        <p:spPr>
          <a:xfrm>
            <a:off x="822960" y="1778615"/>
            <a:ext cx="6848599" cy="923330"/>
          </a:xfrm>
          <a:prstGeom prst="rect">
            <a:avLst/>
          </a:prstGeom>
          <a:noFill/>
        </p:spPr>
        <p:txBody>
          <a:bodyPr wrap="none" rtlCol="0">
            <a:spAutoFit/>
          </a:bodyPr>
          <a:lstStyle/>
          <a:p>
            <a:pPr marL="114300" indent="0">
              <a:buNone/>
            </a:pPr>
            <a:r>
              <a:rPr lang="en-US" dirty="0"/>
              <a:t>In android project, data are provided in your resources directory (res/)</a:t>
            </a:r>
          </a:p>
          <a:p>
            <a:pPr marL="114300" indent="0">
              <a:buNone/>
            </a:pPr>
            <a:r>
              <a:rPr lang="en-US" dirty="0"/>
              <a:t>Here's a brief summary of each resource type:</a:t>
            </a:r>
          </a:p>
          <a:p>
            <a:endParaRPr lang="en-US" dirty="0"/>
          </a:p>
        </p:txBody>
      </p:sp>
      <p:sp>
        <p:nvSpPr>
          <p:cNvPr id="2" name="Title 1"/>
          <p:cNvSpPr>
            <a:spLocks noGrp="1"/>
          </p:cNvSpPr>
          <p:nvPr>
            <p:ph type="title"/>
          </p:nvPr>
        </p:nvSpPr>
        <p:spPr/>
        <p:txBody>
          <a:bodyPr/>
          <a:lstStyle/>
          <a:p>
            <a:r>
              <a:rPr lang="en-US" dirty="0"/>
              <a:t>Resources types  </a:t>
            </a:r>
            <a:r>
              <a:rPr lang="en-US" sz="2000" dirty="0"/>
              <a:t>- cont.</a:t>
            </a:r>
          </a:p>
        </p:txBody>
      </p:sp>
    </p:spTree>
    <p:extLst>
      <p:ext uri="{BB962C8B-B14F-4D97-AF65-F5344CB8AC3E}">
        <p14:creationId xmlns:p14="http://schemas.microsoft.com/office/powerpoint/2010/main" val="1902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left)">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9F08532-A4D0-B04E-BCC3-65092F82D526}" type="slidenum">
              <a:rPr lang="en-US" smtClean="0"/>
              <a:t>25</a:t>
            </a:fld>
            <a:endParaRPr lang="en-US"/>
          </a:p>
        </p:txBody>
      </p:sp>
      <p:pic>
        <p:nvPicPr>
          <p:cNvPr id="7" name="Picture 6" descr="&lt;?xml version=&quot;1.0&quot; encoding=&quot;utf-8&quot;?&gt;&#10;&lt;selector xmlns:android=&quot;http://schemas.android.com/apk/res/android&quot;&gt;&#10;    &lt;item android:state_pressed=&quot;true&quot;&#10;          android:color=&quot;#ffff0000&quot;/&gt; &lt;!-- pressed --&gt;&#10;    &lt;item android:state_focused=&quot;true&quot;&#10;          android:color=&quot;#ff0000ff&quot;/&gt; &lt;!-- focused --&gt;&#10;    &lt;item android:color=&quot;#ff000000&quot;/&gt; &lt;!-- default --&gt;&#10;&lt;/selector&gt;"/>
          <p:cNvPicPr>
            <a:picLocks noChangeAspect="1"/>
          </p:cNvPicPr>
          <p:nvPr/>
        </p:nvPicPr>
        <p:blipFill>
          <a:blip r:embed="rId2"/>
          <a:stretch>
            <a:fillRect/>
          </a:stretch>
        </p:blipFill>
        <p:spPr>
          <a:xfrm>
            <a:off x="985088" y="2742660"/>
            <a:ext cx="6440256" cy="3596255"/>
          </a:xfrm>
          <a:prstGeom prst="rect">
            <a:avLst/>
          </a:prstGeom>
        </p:spPr>
      </p:pic>
      <p:sp>
        <p:nvSpPr>
          <p:cNvPr id="8" name="Rectangle 7"/>
          <p:cNvSpPr/>
          <p:nvPr/>
        </p:nvSpPr>
        <p:spPr>
          <a:xfrm>
            <a:off x="822960" y="1737361"/>
            <a:ext cx="7543800" cy="1077218"/>
          </a:xfrm>
          <a:prstGeom prst="rect">
            <a:avLst/>
          </a:prstGeom>
        </p:spPr>
        <p:txBody>
          <a:bodyPr wrap="square">
            <a:spAutoFit/>
          </a:bodyPr>
          <a:lstStyle/>
          <a:p>
            <a:r>
              <a:rPr lang="en-US" sz="1600" dirty="0"/>
              <a:t>Each color is defined in an &lt;item&gt; element inside a single &lt;selector&gt; element. Each &lt;item&gt; uses various attributes to describe the state in which it should be used.  During each state change, the state list is traversed top to bottom and the first item that matches the current state will be used.</a:t>
            </a:r>
          </a:p>
        </p:txBody>
      </p:sp>
      <p:sp>
        <p:nvSpPr>
          <p:cNvPr id="2" name="Title 1"/>
          <p:cNvSpPr>
            <a:spLocks noGrp="1"/>
          </p:cNvSpPr>
          <p:nvPr>
            <p:ph type="title"/>
          </p:nvPr>
        </p:nvSpPr>
        <p:spPr/>
        <p:txBody>
          <a:bodyPr/>
          <a:lstStyle/>
          <a:p>
            <a:r>
              <a:rPr lang="en-US" dirty="0"/>
              <a:t>Example of color state</a:t>
            </a:r>
          </a:p>
        </p:txBody>
      </p:sp>
    </p:spTree>
    <p:extLst>
      <p:ext uri="{BB962C8B-B14F-4D97-AF65-F5344CB8AC3E}">
        <p14:creationId xmlns:p14="http://schemas.microsoft.com/office/powerpoint/2010/main" val="422322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3" name="Content Placeholder 2"/>
          <p:cNvSpPr>
            <a:spLocks noGrp="1"/>
          </p:cNvSpPr>
          <p:nvPr>
            <p:ph idx="1"/>
          </p:nvPr>
        </p:nvSpPr>
        <p:spPr>
          <a:xfrm>
            <a:off x="822960" y="1737361"/>
            <a:ext cx="7788303" cy="4525963"/>
          </a:xfrm>
        </p:spPr>
        <p:txBody>
          <a:bodyPr>
            <a:normAutofit lnSpcReduction="10000"/>
          </a:bodyPr>
          <a:lstStyle/>
          <a:p>
            <a:pPr indent="365760">
              <a:buFont typeface="Courier New" charset="0"/>
              <a:buChar char="o"/>
            </a:pPr>
            <a:r>
              <a:rPr lang="en-US" sz="2800" dirty="0"/>
              <a:t>There available types:</a:t>
            </a:r>
          </a:p>
          <a:p>
            <a:pPr lvl="1" indent="365760">
              <a:buFont typeface="Courier New" charset="0"/>
              <a:buChar char="o"/>
            </a:pPr>
            <a:r>
              <a:rPr lang="en-US" dirty="0"/>
              <a:t>String</a:t>
            </a:r>
          </a:p>
          <a:p>
            <a:pPr lvl="1" indent="365760">
              <a:buFont typeface="Courier New" charset="0"/>
              <a:buChar char="o"/>
            </a:pPr>
            <a:r>
              <a:rPr lang="en-US" dirty="0"/>
              <a:t>String-array</a:t>
            </a:r>
          </a:p>
          <a:p>
            <a:pPr lvl="1" indent="365760">
              <a:buFont typeface="Courier New" charset="0"/>
              <a:buChar char="o"/>
            </a:pPr>
            <a:r>
              <a:rPr lang="en-US" dirty="0"/>
              <a:t>Plural</a:t>
            </a:r>
          </a:p>
          <a:p>
            <a:pPr indent="365760">
              <a:buFont typeface="Courier New" charset="0"/>
              <a:buChar char="o"/>
            </a:pPr>
            <a:r>
              <a:rPr lang="en-US" dirty="0"/>
              <a:t>String can be accessed via the xml file stored in the </a:t>
            </a:r>
            <a:r>
              <a:rPr lang="en-US" b="1" i="1" dirty="0"/>
              <a:t>res folder </a:t>
            </a:r>
            <a:r>
              <a:rPr lang="en-US" dirty="0"/>
              <a:t>under android project. </a:t>
            </a:r>
          </a:p>
          <a:p>
            <a:pPr indent="365760">
              <a:buFont typeface="Courier New" charset="0"/>
              <a:buChar char="o"/>
            </a:pPr>
            <a:r>
              <a:rPr lang="en-US" dirty="0"/>
              <a:t>I</a:t>
            </a:r>
            <a:r>
              <a:rPr lang="is-IS" dirty="0"/>
              <a:t>n xml you write</a:t>
            </a:r>
            <a:r>
              <a:rPr lang="is-IS" b="1" i="1" dirty="0"/>
              <a:t>: &lt;string name=“dept”&gt;Computer Sci&lt;/string&gt; </a:t>
            </a:r>
            <a:r>
              <a:rPr lang="is-IS" dirty="0"/>
              <a:t>now the string ‘</a:t>
            </a:r>
            <a:r>
              <a:rPr lang="is-IS" b="1" i="1" dirty="0"/>
              <a:t>dept’</a:t>
            </a:r>
            <a:r>
              <a:rPr lang="is-IS" dirty="0"/>
              <a:t> can have deffirent values such as </a:t>
            </a:r>
            <a:r>
              <a:rPr lang="is-IS" i="1" dirty="0"/>
              <a:t>Computer Sci</a:t>
            </a:r>
            <a:r>
              <a:rPr lang="is-IS" dirty="0"/>
              <a:t>, or other values.                                    </a:t>
            </a:r>
          </a:p>
          <a:p>
            <a:pPr indent="365760">
              <a:buFont typeface="Courier New" charset="0"/>
              <a:buChar char="o"/>
            </a:pPr>
            <a:r>
              <a:rPr lang="en-US" dirty="0"/>
              <a:t>For example: if you want to add a new language to the app then add to resources directory a file with a new language strings like values-</a:t>
            </a:r>
            <a:r>
              <a:rPr lang="en-US" dirty="0" err="1"/>
              <a:t>fr.</a:t>
            </a:r>
            <a:r>
              <a:rPr lang="en-US" dirty="0"/>
              <a:t> Then the previous string can be displayed as ‘</a:t>
            </a:r>
            <a:r>
              <a:rPr lang="en-US" dirty="0" err="1"/>
              <a:t>l'informatique</a:t>
            </a:r>
            <a:r>
              <a:rPr lang="en-US" dirty="0"/>
              <a:t>’</a:t>
            </a:r>
          </a:p>
          <a:p>
            <a:pPr indent="365760">
              <a:buFont typeface="Courier New" charset="0"/>
              <a:buChar char="o"/>
            </a:pPr>
            <a:r>
              <a:rPr lang="en-US" dirty="0"/>
              <a:t>You can access values from Java using </a:t>
            </a:r>
            <a:r>
              <a:rPr lang="en-US" dirty="0" err="1"/>
              <a:t>R.string</a:t>
            </a:r>
            <a:r>
              <a:rPr lang="is-IS" dirty="0"/>
              <a:t>…</a:t>
            </a:r>
          </a:p>
        </p:txBody>
      </p:sp>
      <p:sp>
        <p:nvSpPr>
          <p:cNvPr id="2" name="Title 1"/>
          <p:cNvSpPr>
            <a:spLocks noGrp="1"/>
          </p:cNvSpPr>
          <p:nvPr>
            <p:ph type="title"/>
          </p:nvPr>
        </p:nvSpPr>
        <p:spPr/>
        <p:txBody>
          <a:bodyPr/>
          <a:lstStyle/>
          <a:p>
            <a:r>
              <a:rPr lang="en-US" dirty="0"/>
              <a:t>Resources: String</a:t>
            </a:r>
          </a:p>
        </p:txBody>
      </p:sp>
    </p:spTree>
    <p:extLst>
      <p:ext uri="{BB962C8B-B14F-4D97-AF65-F5344CB8AC3E}">
        <p14:creationId xmlns:p14="http://schemas.microsoft.com/office/powerpoint/2010/main" val="44038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9F08532-A4D0-B04E-BCC3-65092F82D526}" type="slidenum">
              <a:rPr lang="en-US" smtClean="0"/>
              <a:t>27</a:t>
            </a:fld>
            <a:endParaRPr lang="en-US"/>
          </a:p>
        </p:txBody>
      </p:sp>
      <p:sp>
        <p:nvSpPr>
          <p:cNvPr id="4" name="Rectangle 3"/>
          <p:cNvSpPr/>
          <p:nvPr/>
        </p:nvSpPr>
        <p:spPr>
          <a:xfrm>
            <a:off x="1040860" y="2070371"/>
            <a:ext cx="6553200" cy="1600438"/>
          </a:xfrm>
          <a:prstGeom prst="rect">
            <a:avLst/>
          </a:prstGeom>
        </p:spPr>
        <p:txBody>
          <a:bodyPr wrap="square">
            <a:spAutoFit/>
          </a:bodyPr>
          <a:lstStyle/>
          <a:p>
            <a:r>
              <a:rPr lang="en-US" sz="1400" dirty="0">
                <a:solidFill>
                  <a:srgbClr val="008080"/>
                </a:solidFill>
                <a:latin typeface="Consolas"/>
              </a:rPr>
              <a:t>&lt;</a:t>
            </a:r>
            <a:r>
              <a:rPr lang="en-US" sz="1400" dirty="0">
                <a:solidFill>
                  <a:srgbClr val="3F7F7F"/>
                </a:solidFill>
                <a:latin typeface="Consolas"/>
              </a:rPr>
              <a:t>resources</a:t>
            </a:r>
            <a:r>
              <a:rPr lang="en-US" sz="1400" dirty="0">
                <a:solidFill>
                  <a:srgbClr val="008080"/>
                </a:solidFill>
                <a:latin typeface="Consolas"/>
              </a:rPr>
              <a:t>&gt;</a:t>
            </a:r>
            <a:endParaRPr lang="en-US" sz="1400" dirty="0">
              <a:latin typeface="Consolas"/>
            </a:endParaRP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string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app_name</a:t>
            </a:r>
            <a:r>
              <a:rPr lang="en-US" sz="1400" i="1" dirty="0">
                <a:solidFill>
                  <a:srgbClr val="2A00FF"/>
                </a:solidFill>
                <a:latin typeface="Consolas"/>
              </a:rPr>
              <a:t>"</a:t>
            </a:r>
            <a:r>
              <a:rPr lang="en-US" sz="1400" i="1" dirty="0">
                <a:solidFill>
                  <a:srgbClr val="008080"/>
                </a:solidFill>
                <a:latin typeface="Consolas"/>
              </a:rPr>
              <a:t>&gt;</a:t>
            </a:r>
            <a:r>
              <a:rPr lang="en-US" sz="1400" i="1" dirty="0">
                <a:solidFill>
                  <a:srgbClr val="000000"/>
                </a:solidFill>
                <a:latin typeface="Consolas"/>
              </a:rPr>
              <a:t>My University name</a:t>
            </a:r>
            <a:r>
              <a:rPr lang="en-US" sz="1400" i="1" dirty="0">
                <a:solidFill>
                  <a:srgbClr val="008080"/>
                </a:solidFill>
                <a:latin typeface="Consolas"/>
              </a:rPr>
              <a:t>&lt;/</a:t>
            </a:r>
            <a:r>
              <a:rPr lang="en-US" sz="1400" i="1" dirty="0">
                <a:solidFill>
                  <a:srgbClr val="3F7F7F"/>
                </a:solidFill>
                <a:latin typeface="Consolas"/>
              </a:rPr>
              <a:t>string</a:t>
            </a:r>
            <a:r>
              <a:rPr lang="en-US" sz="1400" i="1"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string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hello_world</a:t>
            </a:r>
            <a:r>
              <a:rPr lang="en-US" sz="1400" i="1" dirty="0">
                <a:solidFill>
                  <a:srgbClr val="2A00FF"/>
                </a:solidFill>
                <a:latin typeface="Consolas"/>
              </a:rPr>
              <a:t>"</a:t>
            </a:r>
            <a:r>
              <a:rPr lang="en-US" sz="1400" i="1" dirty="0">
                <a:solidFill>
                  <a:srgbClr val="008080"/>
                </a:solidFill>
                <a:latin typeface="Consolas"/>
              </a:rPr>
              <a:t>&gt;</a:t>
            </a:r>
            <a:r>
              <a:rPr lang="en-US" sz="1400" i="1" dirty="0">
                <a:solidFill>
                  <a:srgbClr val="000000"/>
                </a:solidFill>
                <a:latin typeface="Consolas"/>
              </a:rPr>
              <a:t>Hello world!</a:t>
            </a:r>
            <a:r>
              <a:rPr lang="en-US" sz="1400" i="1" dirty="0">
                <a:solidFill>
                  <a:srgbClr val="008080"/>
                </a:solidFill>
                <a:latin typeface="Consolas"/>
              </a:rPr>
              <a:t>&lt;/</a:t>
            </a:r>
            <a:r>
              <a:rPr lang="en-US" sz="1400" i="1" dirty="0">
                <a:solidFill>
                  <a:srgbClr val="3F7F7F"/>
                </a:solidFill>
                <a:latin typeface="Consolas"/>
              </a:rPr>
              <a:t>string</a:t>
            </a:r>
            <a:r>
              <a:rPr lang="en-US" sz="1400" i="1"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string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menu_settings</a:t>
            </a:r>
            <a:r>
              <a:rPr lang="en-US" sz="1400" i="1" dirty="0">
                <a:solidFill>
                  <a:srgbClr val="2A00FF"/>
                </a:solidFill>
                <a:latin typeface="Consolas"/>
              </a:rPr>
              <a:t>"</a:t>
            </a:r>
            <a:r>
              <a:rPr lang="en-US" sz="1400" i="1" dirty="0">
                <a:solidFill>
                  <a:srgbClr val="008080"/>
                </a:solidFill>
                <a:latin typeface="Consolas"/>
              </a:rPr>
              <a:t>&gt;</a:t>
            </a:r>
            <a:r>
              <a:rPr lang="en-US" sz="1400" i="1" dirty="0">
                <a:solidFill>
                  <a:srgbClr val="000000"/>
                </a:solidFill>
                <a:latin typeface="Consolas"/>
              </a:rPr>
              <a:t>Settings</a:t>
            </a:r>
            <a:r>
              <a:rPr lang="en-US" sz="1400" i="1" dirty="0">
                <a:solidFill>
                  <a:srgbClr val="008080"/>
                </a:solidFill>
                <a:latin typeface="Consolas"/>
              </a:rPr>
              <a:t>&lt;/</a:t>
            </a:r>
            <a:r>
              <a:rPr lang="en-US" sz="1400" i="1" dirty="0">
                <a:solidFill>
                  <a:srgbClr val="3F7F7F"/>
                </a:solidFill>
                <a:latin typeface="Consolas"/>
              </a:rPr>
              <a:t>string</a:t>
            </a:r>
            <a:r>
              <a:rPr lang="en-US" sz="1400" i="1"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string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title_activity_screen_orientation_app</a:t>
            </a:r>
            <a:r>
              <a:rPr lang="en-US" sz="1400" i="1" dirty="0">
                <a:solidFill>
                  <a:srgbClr val="2A00FF"/>
                </a:solidFill>
                <a:latin typeface="Consolas"/>
              </a:rPr>
              <a:t>"</a:t>
            </a:r>
            <a:r>
              <a:rPr lang="en-US" sz="1400" i="1" dirty="0">
                <a:solidFill>
                  <a:srgbClr val="008080"/>
                </a:solidFill>
                <a:latin typeface="Consolas"/>
              </a:rPr>
              <a:t>&gt;</a:t>
            </a:r>
          </a:p>
          <a:p>
            <a:r>
              <a:rPr lang="en-US" sz="1400" i="1" dirty="0">
                <a:solidFill>
                  <a:srgbClr val="008080"/>
                </a:solidFill>
                <a:latin typeface="Consolas"/>
              </a:rPr>
              <a:t>	</a:t>
            </a:r>
            <a:r>
              <a:rPr lang="en-US" sz="1400" i="1" dirty="0">
                <a:solidFill>
                  <a:srgbClr val="000000"/>
                </a:solidFill>
                <a:latin typeface="Consolas"/>
              </a:rPr>
              <a:t>Screen Orientation App </a:t>
            </a:r>
            <a:r>
              <a:rPr lang="en-US" sz="1400" i="1" dirty="0">
                <a:solidFill>
                  <a:srgbClr val="008080"/>
                </a:solidFill>
                <a:latin typeface="Consolas"/>
              </a:rPr>
              <a:t>&lt;/</a:t>
            </a:r>
            <a:r>
              <a:rPr lang="en-US" sz="1400" i="1" dirty="0">
                <a:solidFill>
                  <a:srgbClr val="3F7F7F"/>
                </a:solidFill>
                <a:latin typeface="Consolas"/>
              </a:rPr>
              <a:t>string</a:t>
            </a:r>
            <a:r>
              <a:rPr lang="en-US" sz="1400" i="1" dirty="0">
                <a:solidFill>
                  <a:srgbClr val="008080"/>
                </a:solidFill>
                <a:latin typeface="Consolas"/>
              </a:rPr>
              <a:t>&gt;</a:t>
            </a:r>
            <a:endParaRPr lang="en-US" sz="1400" dirty="0">
              <a:latin typeface="Consolas"/>
            </a:endParaRPr>
          </a:p>
          <a:p>
            <a:r>
              <a:rPr lang="en-US" sz="1400" dirty="0">
                <a:solidFill>
                  <a:srgbClr val="008080"/>
                </a:solidFill>
                <a:latin typeface="Consolas"/>
              </a:rPr>
              <a:t>&lt;/</a:t>
            </a:r>
            <a:r>
              <a:rPr lang="en-US" sz="1400" dirty="0">
                <a:solidFill>
                  <a:srgbClr val="3F7F7F"/>
                </a:solidFill>
                <a:latin typeface="Consolas"/>
              </a:rPr>
              <a:t>resources</a:t>
            </a:r>
            <a:r>
              <a:rPr lang="en-US" sz="1400" dirty="0">
                <a:solidFill>
                  <a:srgbClr val="008080"/>
                </a:solidFill>
                <a:latin typeface="Consolas"/>
              </a:rPr>
              <a:t>&gt;</a:t>
            </a:r>
            <a:endParaRPr lang="en-US" sz="1400" dirty="0"/>
          </a:p>
        </p:txBody>
      </p:sp>
      <p:sp>
        <p:nvSpPr>
          <p:cNvPr id="5" name="Content Placeholder 4"/>
          <p:cNvSpPr>
            <a:spLocks noGrp="1"/>
          </p:cNvSpPr>
          <p:nvPr>
            <p:ph idx="1"/>
          </p:nvPr>
        </p:nvSpPr>
        <p:spPr>
          <a:xfrm>
            <a:off x="822959" y="1737361"/>
            <a:ext cx="7543801" cy="4023360"/>
          </a:xfrm>
        </p:spPr>
        <p:txBody>
          <a:bodyPr>
            <a:normAutofit/>
          </a:bodyPr>
          <a:lstStyle/>
          <a:p>
            <a:r>
              <a:rPr lang="en-US" dirty="0"/>
              <a:t>Example strings.xml</a:t>
            </a:r>
          </a:p>
          <a:p>
            <a:endParaRPr lang="en-US" dirty="0"/>
          </a:p>
          <a:p>
            <a:endParaRPr lang="en-US" dirty="0"/>
          </a:p>
          <a:p>
            <a:endParaRPr lang="en-US" dirty="0"/>
          </a:p>
          <a:p>
            <a:endParaRPr lang="en-US" dirty="0"/>
          </a:p>
          <a:p>
            <a:r>
              <a:rPr lang="en-US" dirty="0"/>
              <a:t>Reference in XML</a:t>
            </a:r>
          </a:p>
          <a:p>
            <a:pPr lvl="1"/>
            <a:r>
              <a:rPr lang="en-US" dirty="0"/>
              <a:t>@string/</a:t>
            </a:r>
            <a:r>
              <a:rPr lang="en-US" dirty="0" err="1"/>
              <a:t>app_name</a:t>
            </a:r>
            <a:endParaRPr lang="en-US" dirty="0"/>
          </a:p>
          <a:p>
            <a:r>
              <a:rPr lang="en-US" dirty="0"/>
              <a:t>Get string in code</a:t>
            </a:r>
          </a:p>
          <a:p>
            <a:pPr lvl="1"/>
            <a:r>
              <a:rPr lang="en-US" dirty="0" err="1"/>
              <a:t>getString</a:t>
            </a:r>
            <a:r>
              <a:rPr lang="en-US" dirty="0"/>
              <a:t>(</a:t>
            </a:r>
            <a:r>
              <a:rPr lang="en-US" dirty="0" err="1"/>
              <a:t>R.string.app_name</a:t>
            </a:r>
            <a:r>
              <a:rPr lang="en-US" dirty="0"/>
              <a:t>)</a:t>
            </a:r>
          </a:p>
        </p:txBody>
      </p:sp>
      <p:sp>
        <p:nvSpPr>
          <p:cNvPr id="2" name="Title 1"/>
          <p:cNvSpPr>
            <a:spLocks noGrp="1"/>
          </p:cNvSpPr>
          <p:nvPr>
            <p:ph type="title"/>
          </p:nvPr>
        </p:nvSpPr>
        <p:spPr/>
        <p:txBody>
          <a:bodyPr/>
          <a:lstStyle/>
          <a:p>
            <a:r>
              <a:rPr lang="en-US" dirty="0"/>
              <a:t>Creating Value Resources</a:t>
            </a:r>
          </a:p>
        </p:txBody>
      </p:sp>
    </p:spTree>
    <p:extLst>
      <p:ext uri="{BB962C8B-B14F-4D97-AF65-F5344CB8AC3E}">
        <p14:creationId xmlns:p14="http://schemas.microsoft.com/office/powerpoint/2010/main" val="53322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left)">
                                      <p:cBhvr>
                                        <p:cTn id="17" dur="500"/>
                                        <p:tgtEl>
                                          <p:spTgt spid="5">
                                            <p:txEl>
                                              <p:pRg st="5" end="5"/>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wipe(left)">
                                      <p:cBhvr>
                                        <p:cTn id="20" dur="500"/>
                                        <p:tgtEl>
                                          <p:spTgt spid="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left)">
                                      <p:cBhvr>
                                        <p:cTn id="25" dur="500"/>
                                        <p:tgtEl>
                                          <p:spTgt spid="5">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wipe(left)">
                                      <p:cBhvr>
                                        <p:cTn id="2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9F08532-A4D0-B04E-BCC3-65092F82D526}" type="slidenum">
              <a:rPr lang="en-US" smtClean="0"/>
              <a:t>28</a:t>
            </a:fld>
            <a:endParaRPr lang="en-US"/>
          </a:p>
        </p:txBody>
      </p:sp>
      <p:sp>
        <p:nvSpPr>
          <p:cNvPr id="6" name="Rectangle 5"/>
          <p:cNvSpPr/>
          <p:nvPr/>
        </p:nvSpPr>
        <p:spPr>
          <a:xfrm>
            <a:off x="822959" y="5163767"/>
            <a:ext cx="6705600" cy="1169551"/>
          </a:xfrm>
          <a:prstGeom prst="rect">
            <a:avLst/>
          </a:prstGeom>
        </p:spPr>
        <p:txBody>
          <a:bodyPr wrap="square">
            <a:spAutoFit/>
          </a:bodyPr>
          <a:lstStyle/>
          <a:p>
            <a:pPr marL="285750" indent="-285750">
              <a:buFont typeface="Arial"/>
              <a:buChar char="•"/>
            </a:pPr>
            <a:r>
              <a:rPr lang="en-US" sz="1400" dirty="0" err="1"/>
              <a:t>dp</a:t>
            </a:r>
            <a:r>
              <a:rPr lang="en-US" sz="1400" dirty="0"/>
              <a:t>     - Density-independent pixel (</a:t>
            </a:r>
            <a:r>
              <a:rPr lang="en-US" sz="1400" dirty="0" err="1"/>
              <a:t>dp</a:t>
            </a:r>
            <a:r>
              <a:rPr lang="en-US" sz="1400" dirty="0"/>
              <a:t>)</a:t>
            </a:r>
          </a:p>
          <a:p>
            <a:pPr marL="285750" indent="-285750">
              <a:buFont typeface="Arial"/>
              <a:buChar char="•"/>
            </a:pPr>
            <a:r>
              <a:rPr lang="en-US" sz="1400" dirty="0"/>
              <a:t>dpi   -  (dots per inch)</a:t>
            </a:r>
          </a:p>
          <a:p>
            <a:pPr marL="285750" indent="-285750">
              <a:buFont typeface="Arial"/>
              <a:buChar char="•"/>
            </a:pPr>
            <a:r>
              <a:rPr lang="en-US" sz="1400" dirty="0" err="1"/>
              <a:t>px</a:t>
            </a:r>
            <a:r>
              <a:rPr lang="en-US" sz="1400" dirty="0"/>
              <a:t>    = </a:t>
            </a:r>
            <a:r>
              <a:rPr lang="en-US" sz="1400" dirty="0" err="1"/>
              <a:t>dp</a:t>
            </a:r>
            <a:r>
              <a:rPr lang="en-US" sz="1400" dirty="0"/>
              <a:t> * (dpi / 160)   - 160 is the baseline density</a:t>
            </a:r>
          </a:p>
          <a:p>
            <a:pPr marL="285750" indent="-285750">
              <a:buFont typeface="Arial"/>
              <a:buChar char="•"/>
            </a:pPr>
            <a:r>
              <a:rPr lang="en-US" sz="1400" dirty="0" err="1"/>
              <a:t>sp</a:t>
            </a:r>
            <a:r>
              <a:rPr lang="en-US" sz="1400" dirty="0"/>
              <a:t>    -  scale-independent pixels</a:t>
            </a:r>
          </a:p>
          <a:p>
            <a:pPr marL="285750" indent="-285750">
              <a:buFont typeface="Arial"/>
              <a:buChar char="•"/>
            </a:pPr>
            <a:r>
              <a:rPr lang="en-US" sz="1400" dirty="0" err="1"/>
              <a:t>pt</a:t>
            </a:r>
            <a:r>
              <a:rPr lang="en-US" sz="1400" dirty="0"/>
              <a:t>    -  point 1/72 of an inch based on the physical screen</a:t>
            </a:r>
          </a:p>
        </p:txBody>
      </p:sp>
      <p:sp>
        <p:nvSpPr>
          <p:cNvPr id="4" name="Rectangle 3"/>
          <p:cNvSpPr/>
          <p:nvPr/>
        </p:nvSpPr>
        <p:spPr>
          <a:xfrm>
            <a:off x="1035996" y="2156297"/>
            <a:ext cx="5867400" cy="1384995"/>
          </a:xfrm>
          <a:prstGeom prst="rect">
            <a:avLst/>
          </a:prstGeom>
        </p:spPr>
        <p:txBody>
          <a:bodyPr wrap="square">
            <a:spAutoFit/>
          </a:bodyPr>
          <a:lstStyle/>
          <a:p>
            <a:r>
              <a:rPr lang="en-US" sz="1400" dirty="0">
                <a:solidFill>
                  <a:srgbClr val="008080"/>
                </a:solidFill>
                <a:latin typeface="Consolas"/>
              </a:rPr>
              <a:t>&lt;?</a:t>
            </a:r>
            <a:r>
              <a:rPr lang="en-US" sz="1400" dirty="0">
                <a:solidFill>
                  <a:srgbClr val="3F7F7F"/>
                </a:solidFill>
                <a:latin typeface="Consolas"/>
              </a:rPr>
              <a:t>xml </a:t>
            </a:r>
            <a:r>
              <a:rPr lang="en-US" sz="1400" dirty="0">
                <a:solidFill>
                  <a:srgbClr val="7F007F"/>
                </a:solidFill>
                <a:latin typeface="Consolas"/>
              </a:rPr>
              <a:t>version</a:t>
            </a:r>
            <a:r>
              <a:rPr lang="en-US" sz="1400" dirty="0">
                <a:solidFill>
                  <a:srgbClr val="000000"/>
                </a:solidFill>
                <a:latin typeface="Consolas"/>
              </a:rPr>
              <a:t>=</a:t>
            </a:r>
            <a:r>
              <a:rPr lang="en-US" sz="1400" i="1" dirty="0">
                <a:solidFill>
                  <a:srgbClr val="2A00FF"/>
                </a:solidFill>
                <a:latin typeface="Consolas"/>
              </a:rPr>
              <a:t>"1.0" </a:t>
            </a:r>
            <a:r>
              <a:rPr lang="en-US" sz="1400" i="1" dirty="0">
                <a:solidFill>
                  <a:srgbClr val="7F007F"/>
                </a:solidFill>
                <a:latin typeface="Consolas"/>
              </a:rPr>
              <a:t>encoding</a:t>
            </a:r>
            <a:r>
              <a:rPr lang="en-US" sz="1400" i="1" dirty="0">
                <a:solidFill>
                  <a:srgbClr val="000000"/>
                </a:solidFill>
                <a:latin typeface="Consolas"/>
              </a:rPr>
              <a:t>=</a:t>
            </a:r>
            <a:r>
              <a:rPr lang="en-US" sz="1400" i="1" dirty="0">
                <a:solidFill>
                  <a:srgbClr val="2A00FF"/>
                </a:solidFill>
                <a:latin typeface="Consolas"/>
              </a:rPr>
              <a:t>"utf-8"</a:t>
            </a:r>
            <a:r>
              <a:rPr lang="en-US" sz="1400" i="1" dirty="0">
                <a:solidFill>
                  <a:srgbClr val="008080"/>
                </a:solidFill>
                <a:latin typeface="Consolas"/>
              </a:rPr>
              <a:t>?&gt;</a:t>
            </a:r>
          </a:p>
          <a:p>
            <a:r>
              <a:rPr lang="en-US" sz="1400" dirty="0">
                <a:solidFill>
                  <a:srgbClr val="008080"/>
                </a:solidFill>
                <a:latin typeface="Consolas"/>
              </a:rPr>
              <a:t>&lt;</a:t>
            </a:r>
            <a:r>
              <a:rPr lang="en-US" sz="1400" dirty="0">
                <a:solidFill>
                  <a:srgbClr val="3F7F7F"/>
                </a:solidFill>
                <a:latin typeface="Consolas"/>
              </a:rPr>
              <a:t>resources</a:t>
            </a:r>
            <a:r>
              <a:rPr lang="en-US" sz="1400"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err="1">
                <a:solidFill>
                  <a:srgbClr val="3F7F7F"/>
                </a:solidFill>
                <a:latin typeface="Consolas"/>
              </a:rPr>
              <a:t>dimen</a:t>
            </a:r>
            <a:r>
              <a:rPr lang="en-US" sz="1400" dirty="0">
                <a:solidFill>
                  <a:srgbClr val="3F7F7F"/>
                </a:solidFill>
                <a:latin typeface="Consolas"/>
              </a:rPr>
              <a:t>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small_size</a:t>
            </a:r>
            <a:r>
              <a:rPr lang="en-US" sz="1400" i="1" dirty="0">
                <a:solidFill>
                  <a:srgbClr val="2A00FF"/>
                </a:solidFill>
                <a:latin typeface="Consolas"/>
              </a:rPr>
              <a:t>"</a:t>
            </a:r>
            <a:r>
              <a:rPr lang="en-US" sz="1400" i="1" dirty="0">
                <a:solidFill>
                  <a:srgbClr val="008080"/>
                </a:solidFill>
                <a:latin typeface="Consolas"/>
              </a:rPr>
              <a:t>&gt;</a:t>
            </a:r>
            <a:r>
              <a:rPr lang="en-US" sz="1400" i="1" dirty="0">
                <a:solidFill>
                  <a:srgbClr val="000000"/>
                </a:solidFill>
                <a:latin typeface="Consolas"/>
              </a:rPr>
              <a:t>15dp</a:t>
            </a:r>
            <a:r>
              <a:rPr lang="en-US" sz="1400" i="1" dirty="0">
                <a:solidFill>
                  <a:srgbClr val="008080"/>
                </a:solidFill>
                <a:latin typeface="Consolas"/>
              </a:rPr>
              <a:t>&lt;/</a:t>
            </a:r>
            <a:r>
              <a:rPr lang="en-US" sz="1400" i="1" dirty="0" err="1">
                <a:solidFill>
                  <a:srgbClr val="3F7F7F"/>
                </a:solidFill>
                <a:latin typeface="Consolas"/>
              </a:rPr>
              <a:t>dimen</a:t>
            </a:r>
            <a:r>
              <a:rPr lang="en-US" sz="1400" i="1"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err="1">
                <a:solidFill>
                  <a:srgbClr val="3F7F7F"/>
                </a:solidFill>
                <a:latin typeface="Consolas"/>
              </a:rPr>
              <a:t>dimen</a:t>
            </a:r>
            <a:r>
              <a:rPr lang="en-US" sz="1400" dirty="0">
                <a:solidFill>
                  <a:srgbClr val="3F7F7F"/>
                </a:solidFill>
                <a:latin typeface="Consolas"/>
              </a:rPr>
              <a:t>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medium_size</a:t>
            </a:r>
            <a:r>
              <a:rPr lang="en-US" sz="1400" i="1" dirty="0">
                <a:solidFill>
                  <a:srgbClr val="2A00FF"/>
                </a:solidFill>
                <a:latin typeface="Consolas"/>
              </a:rPr>
              <a:t>"</a:t>
            </a:r>
            <a:r>
              <a:rPr lang="en-US" sz="1400" i="1" dirty="0">
                <a:solidFill>
                  <a:srgbClr val="008080"/>
                </a:solidFill>
                <a:latin typeface="Consolas"/>
              </a:rPr>
              <a:t>&gt;</a:t>
            </a:r>
            <a:r>
              <a:rPr lang="en-US" sz="1400" i="1" dirty="0">
                <a:solidFill>
                  <a:srgbClr val="000000"/>
                </a:solidFill>
                <a:latin typeface="Consolas"/>
              </a:rPr>
              <a:t>15sp</a:t>
            </a:r>
            <a:r>
              <a:rPr lang="en-US" sz="1400" i="1" dirty="0">
                <a:solidFill>
                  <a:srgbClr val="008080"/>
                </a:solidFill>
                <a:latin typeface="Consolas"/>
              </a:rPr>
              <a:t>&lt;/</a:t>
            </a:r>
            <a:r>
              <a:rPr lang="en-US" sz="1400" i="1" dirty="0" err="1">
                <a:solidFill>
                  <a:srgbClr val="3F7F7F"/>
                </a:solidFill>
                <a:latin typeface="Consolas"/>
              </a:rPr>
              <a:t>dimen</a:t>
            </a:r>
            <a:r>
              <a:rPr lang="en-US" sz="1400" i="1"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err="1">
                <a:solidFill>
                  <a:srgbClr val="3F7F7F"/>
                </a:solidFill>
                <a:latin typeface="Consolas"/>
              </a:rPr>
              <a:t>dimen</a:t>
            </a:r>
            <a:r>
              <a:rPr lang="en-US" sz="1400" dirty="0">
                <a:solidFill>
                  <a:srgbClr val="3F7F7F"/>
                </a:solidFill>
                <a:latin typeface="Consolas"/>
              </a:rPr>
              <a:t>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large_size</a:t>
            </a:r>
            <a:r>
              <a:rPr lang="en-US" sz="1400" i="1" dirty="0">
                <a:solidFill>
                  <a:srgbClr val="2A00FF"/>
                </a:solidFill>
                <a:latin typeface="Consolas"/>
              </a:rPr>
              <a:t>"</a:t>
            </a:r>
            <a:r>
              <a:rPr lang="en-US" sz="1400" i="1" dirty="0">
                <a:solidFill>
                  <a:srgbClr val="008080"/>
                </a:solidFill>
                <a:latin typeface="Consolas"/>
              </a:rPr>
              <a:t>&gt;</a:t>
            </a:r>
            <a:r>
              <a:rPr lang="en-US" sz="1400" i="1" dirty="0">
                <a:solidFill>
                  <a:srgbClr val="000000"/>
                </a:solidFill>
                <a:latin typeface="Consolas"/>
              </a:rPr>
              <a:t>20pt</a:t>
            </a:r>
            <a:r>
              <a:rPr lang="en-US" sz="1400" i="1" dirty="0">
                <a:solidFill>
                  <a:srgbClr val="008080"/>
                </a:solidFill>
                <a:latin typeface="Consolas"/>
              </a:rPr>
              <a:t>&lt;/</a:t>
            </a:r>
            <a:r>
              <a:rPr lang="en-US" sz="1400" i="1" dirty="0" err="1">
                <a:solidFill>
                  <a:srgbClr val="3F7F7F"/>
                </a:solidFill>
                <a:latin typeface="Consolas"/>
              </a:rPr>
              <a:t>dimen</a:t>
            </a:r>
            <a:r>
              <a:rPr lang="en-US" sz="1400" i="1" dirty="0">
                <a:solidFill>
                  <a:srgbClr val="008080"/>
                </a:solidFill>
                <a:latin typeface="Consolas"/>
              </a:rPr>
              <a:t>&gt;</a:t>
            </a:r>
          </a:p>
          <a:p>
            <a:r>
              <a:rPr lang="en-US" sz="1400" dirty="0">
                <a:solidFill>
                  <a:srgbClr val="008080"/>
                </a:solidFill>
                <a:latin typeface="Consolas"/>
              </a:rPr>
              <a:t>&lt;/</a:t>
            </a:r>
            <a:r>
              <a:rPr lang="en-US" sz="1400" dirty="0">
                <a:solidFill>
                  <a:srgbClr val="3F7F7F"/>
                </a:solidFill>
                <a:latin typeface="Consolas"/>
              </a:rPr>
              <a:t>resources</a:t>
            </a:r>
            <a:r>
              <a:rPr lang="en-US" sz="1400" dirty="0">
                <a:solidFill>
                  <a:srgbClr val="008080"/>
                </a:solidFill>
                <a:latin typeface="Consolas"/>
              </a:rPr>
              <a:t>&gt;</a:t>
            </a:r>
            <a:endParaRPr lang="en-US" sz="1400" dirty="0"/>
          </a:p>
        </p:txBody>
      </p:sp>
      <p:sp>
        <p:nvSpPr>
          <p:cNvPr id="5" name="Content Placeholder 4"/>
          <p:cNvSpPr>
            <a:spLocks noGrp="1"/>
          </p:cNvSpPr>
          <p:nvPr>
            <p:ph idx="1"/>
          </p:nvPr>
        </p:nvSpPr>
        <p:spPr/>
        <p:txBody>
          <a:bodyPr>
            <a:normAutofit/>
          </a:bodyPr>
          <a:lstStyle/>
          <a:p>
            <a:r>
              <a:rPr lang="en-US" dirty="0"/>
              <a:t>Example dimens.xml</a:t>
            </a:r>
          </a:p>
          <a:p>
            <a:endParaRPr lang="en-US" dirty="0"/>
          </a:p>
          <a:p>
            <a:endParaRPr lang="en-US" dirty="0"/>
          </a:p>
          <a:p>
            <a:endParaRPr lang="en-US" dirty="0"/>
          </a:p>
          <a:p>
            <a:r>
              <a:rPr lang="en-US" dirty="0"/>
              <a:t>Reference in XML</a:t>
            </a:r>
          </a:p>
          <a:p>
            <a:pPr lvl="1"/>
            <a:r>
              <a:rPr lang="en-US" dirty="0"/>
              <a:t>@</a:t>
            </a:r>
            <a:r>
              <a:rPr lang="en-US" dirty="0" err="1"/>
              <a:t>dimen</a:t>
            </a:r>
            <a:r>
              <a:rPr lang="en-US" dirty="0"/>
              <a:t>/</a:t>
            </a:r>
            <a:r>
              <a:rPr lang="en-US" dirty="0" err="1"/>
              <a:t>small_size</a:t>
            </a:r>
            <a:endParaRPr lang="en-US" dirty="0"/>
          </a:p>
          <a:p>
            <a:r>
              <a:rPr lang="en-US" dirty="0"/>
              <a:t>Get dimension in Java code</a:t>
            </a:r>
          </a:p>
          <a:p>
            <a:pPr lvl="1"/>
            <a:r>
              <a:rPr lang="en-US" dirty="0" err="1"/>
              <a:t>getResources</a:t>
            </a:r>
            <a:r>
              <a:rPr lang="en-US" dirty="0"/>
              <a:t>().</a:t>
            </a:r>
            <a:r>
              <a:rPr lang="en-US" dirty="0" err="1"/>
              <a:t>getDimension</a:t>
            </a:r>
            <a:r>
              <a:rPr lang="en-US" dirty="0"/>
              <a:t>(</a:t>
            </a:r>
            <a:r>
              <a:rPr lang="en-US" dirty="0" err="1"/>
              <a:t>R.dimen.small_size</a:t>
            </a:r>
            <a:r>
              <a:rPr lang="en-US" dirty="0"/>
              <a:t>)</a:t>
            </a:r>
          </a:p>
        </p:txBody>
      </p:sp>
      <p:sp>
        <p:nvSpPr>
          <p:cNvPr id="2" name="Title 1"/>
          <p:cNvSpPr>
            <a:spLocks noGrp="1"/>
          </p:cNvSpPr>
          <p:nvPr>
            <p:ph type="title"/>
          </p:nvPr>
        </p:nvSpPr>
        <p:spPr/>
        <p:txBody>
          <a:bodyPr/>
          <a:lstStyle/>
          <a:p>
            <a:r>
              <a:rPr lang="en-US" dirty="0"/>
              <a:t>Creating Dimension Resources</a:t>
            </a:r>
          </a:p>
        </p:txBody>
      </p:sp>
    </p:spTree>
    <p:extLst>
      <p:ext uri="{BB962C8B-B14F-4D97-AF65-F5344CB8AC3E}">
        <p14:creationId xmlns:p14="http://schemas.microsoft.com/office/powerpoint/2010/main" val="45000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left)">
                                      <p:cBhvr>
                                        <p:cTn id="20" dur="500"/>
                                        <p:tgtEl>
                                          <p:spTgt spid="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left)">
                                      <p:cBhvr>
                                        <p:cTn id="25" dur="500"/>
                                        <p:tgtEl>
                                          <p:spTgt spid="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left)">
                                      <p:cBhvr>
                                        <p:cTn id="2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9F08532-A4D0-B04E-BCC3-65092F82D526}" type="slidenum">
              <a:rPr lang="en-US" smtClean="0"/>
              <a:t>29</a:t>
            </a:fld>
            <a:endParaRPr lang="en-US"/>
          </a:p>
        </p:txBody>
      </p:sp>
      <p:sp>
        <p:nvSpPr>
          <p:cNvPr id="4" name="Rectangle 3"/>
          <p:cNvSpPr/>
          <p:nvPr/>
        </p:nvSpPr>
        <p:spPr>
          <a:xfrm>
            <a:off x="1277567" y="2933762"/>
            <a:ext cx="5867400" cy="1384995"/>
          </a:xfrm>
          <a:prstGeom prst="rect">
            <a:avLst/>
          </a:prstGeom>
        </p:spPr>
        <p:txBody>
          <a:bodyPr wrap="square">
            <a:spAutoFit/>
          </a:bodyPr>
          <a:lstStyle/>
          <a:p>
            <a:r>
              <a:rPr lang="en-US" sz="1400" dirty="0">
                <a:solidFill>
                  <a:srgbClr val="008080"/>
                </a:solidFill>
                <a:latin typeface="Consolas"/>
              </a:rPr>
              <a:t>&lt;?</a:t>
            </a:r>
            <a:r>
              <a:rPr lang="en-US" sz="1400" dirty="0">
                <a:solidFill>
                  <a:srgbClr val="3F7F7F"/>
                </a:solidFill>
                <a:latin typeface="Consolas"/>
              </a:rPr>
              <a:t>xml </a:t>
            </a:r>
            <a:r>
              <a:rPr lang="en-US" sz="1400" dirty="0">
                <a:solidFill>
                  <a:srgbClr val="7F007F"/>
                </a:solidFill>
                <a:latin typeface="Consolas"/>
              </a:rPr>
              <a:t>version</a:t>
            </a:r>
            <a:r>
              <a:rPr lang="en-US" sz="1400" dirty="0">
                <a:solidFill>
                  <a:srgbClr val="000000"/>
                </a:solidFill>
                <a:latin typeface="Consolas"/>
              </a:rPr>
              <a:t>=</a:t>
            </a:r>
            <a:r>
              <a:rPr lang="en-US" sz="1400" i="1" dirty="0">
                <a:solidFill>
                  <a:srgbClr val="2A00FF"/>
                </a:solidFill>
                <a:latin typeface="Consolas"/>
              </a:rPr>
              <a:t>"1.0" </a:t>
            </a:r>
            <a:r>
              <a:rPr lang="en-US" sz="1400" i="1" dirty="0">
                <a:solidFill>
                  <a:srgbClr val="7F007F"/>
                </a:solidFill>
                <a:latin typeface="Consolas"/>
              </a:rPr>
              <a:t>encoding</a:t>
            </a:r>
            <a:r>
              <a:rPr lang="en-US" sz="1400" i="1" dirty="0">
                <a:solidFill>
                  <a:srgbClr val="000000"/>
                </a:solidFill>
                <a:latin typeface="Consolas"/>
              </a:rPr>
              <a:t>=</a:t>
            </a:r>
            <a:r>
              <a:rPr lang="en-US" sz="1400" i="1" dirty="0">
                <a:solidFill>
                  <a:srgbClr val="2A00FF"/>
                </a:solidFill>
                <a:latin typeface="Consolas"/>
              </a:rPr>
              <a:t>"utf-8"</a:t>
            </a:r>
            <a:r>
              <a:rPr lang="en-US" sz="1400" i="1" dirty="0">
                <a:solidFill>
                  <a:srgbClr val="008080"/>
                </a:solidFill>
                <a:latin typeface="Consolas"/>
              </a:rPr>
              <a:t>?&gt;</a:t>
            </a:r>
          </a:p>
          <a:p>
            <a:r>
              <a:rPr lang="en-US" sz="1400" dirty="0">
                <a:solidFill>
                  <a:srgbClr val="008080"/>
                </a:solidFill>
                <a:latin typeface="Consolas"/>
              </a:rPr>
              <a:t>&lt;</a:t>
            </a:r>
            <a:r>
              <a:rPr lang="en-US" sz="1400" dirty="0">
                <a:solidFill>
                  <a:srgbClr val="3F7F7F"/>
                </a:solidFill>
                <a:latin typeface="Consolas"/>
              </a:rPr>
              <a:t>resources</a:t>
            </a:r>
            <a:r>
              <a:rPr lang="en-US" sz="1400"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color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red_color</a:t>
            </a:r>
            <a:r>
              <a:rPr lang="en-US" sz="1400" i="1" dirty="0">
                <a:solidFill>
                  <a:srgbClr val="2A00FF"/>
                </a:solidFill>
                <a:latin typeface="Consolas"/>
              </a:rPr>
              <a:t>"</a:t>
            </a:r>
            <a:r>
              <a:rPr lang="en-US" sz="1400" i="1" dirty="0">
                <a:solidFill>
                  <a:srgbClr val="008080"/>
                </a:solidFill>
                <a:latin typeface="Consolas"/>
              </a:rPr>
              <a:t>&gt;</a:t>
            </a:r>
            <a:r>
              <a:rPr lang="en-US" sz="1400" i="1" dirty="0">
                <a:solidFill>
                  <a:srgbClr val="000000"/>
                </a:solidFill>
                <a:latin typeface="Consolas"/>
              </a:rPr>
              <a:t>#F00</a:t>
            </a:r>
            <a:r>
              <a:rPr lang="en-US" sz="1400" i="1" dirty="0">
                <a:solidFill>
                  <a:srgbClr val="008080"/>
                </a:solidFill>
                <a:latin typeface="Consolas"/>
              </a:rPr>
              <a:t>&lt;/</a:t>
            </a:r>
            <a:r>
              <a:rPr lang="en-US" sz="1400" i="1" dirty="0">
                <a:solidFill>
                  <a:srgbClr val="3F7F7F"/>
                </a:solidFill>
                <a:latin typeface="Consolas"/>
              </a:rPr>
              <a:t>color</a:t>
            </a:r>
            <a:r>
              <a:rPr lang="en-US" sz="1400" i="1" dirty="0">
                <a:solidFill>
                  <a:srgbClr val="008080"/>
                </a:solidFill>
                <a:latin typeface="Consolas"/>
              </a:rPr>
              <a:t>&gt;</a:t>
            </a:r>
          </a:p>
          <a:p>
            <a:r>
              <a:rPr lang="en-US" sz="1400" dirty="0">
                <a:solidFill>
                  <a:srgbClr val="008080"/>
                </a:solidFill>
                <a:latin typeface="Consolas"/>
              </a:rPr>
              <a:t>    &lt;</a:t>
            </a:r>
            <a:r>
              <a:rPr lang="en-US" sz="1400" dirty="0">
                <a:solidFill>
                  <a:srgbClr val="3F7F7F"/>
                </a:solidFill>
                <a:latin typeface="Consolas"/>
              </a:rPr>
              <a:t>color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green_color</a:t>
            </a:r>
            <a:r>
              <a:rPr lang="en-US" sz="1400" i="1" dirty="0">
                <a:solidFill>
                  <a:srgbClr val="2A00FF"/>
                </a:solidFill>
                <a:latin typeface="Consolas"/>
              </a:rPr>
              <a:t>"</a:t>
            </a:r>
            <a:r>
              <a:rPr lang="en-US" sz="1400" i="1" dirty="0">
                <a:solidFill>
                  <a:srgbClr val="008080"/>
                </a:solidFill>
                <a:latin typeface="Consolas"/>
              </a:rPr>
              <a:t>&gt;</a:t>
            </a:r>
            <a:r>
              <a:rPr lang="en-US" sz="1400" i="1" dirty="0">
                <a:solidFill>
                  <a:srgbClr val="000000"/>
                </a:solidFill>
                <a:latin typeface="Consolas"/>
              </a:rPr>
              <a:t>#00FF00</a:t>
            </a:r>
            <a:r>
              <a:rPr lang="en-US" sz="1400" i="1" dirty="0">
                <a:solidFill>
                  <a:srgbClr val="008080"/>
                </a:solidFill>
                <a:latin typeface="Consolas"/>
              </a:rPr>
              <a:t>&lt;/</a:t>
            </a:r>
            <a:r>
              <a:rPr lang="en-US" sz="1400" i="1" dirty="0">
                <a:solidFill>
                  <a:srgbClr val="3F7F7F"/>
                </a:solidFill>
                <a:latin typeface="Consolas"/>
              </a:rPr>
              <a:t>color</a:t>
            </a:r>
            <a:r>
              <a:rPr lang="en-US" sz="1400" i="1" dirty="0">
                <a:solidFill>
                  <a:srgbClr val="008080"/>
                </a:solidFill>
                <a:latin typeface="Consolas"/>
              </a:rPr>
              <a:t>&gt;</a:t>
            </a:r>
          </a:p>
          <a:p>
            <a:r>
              <a:rPr lang="en-US" sz="1400" dirty="0">
                <a:solidFill>
                  <a:srgbClr val="008080"/>
                </a:solidFill>
                <a:latin typeface="Consolas"/>
              </a:rPr>
              <a:t>    &lt;</a:t>
            </a:r>
            <a:r>
              <a:rPr lang="en-US" sz="1400" dirty="0">
                <a:solidFill>
                  <a:srgbClr val="3F7F7F"/>
                </a:solidFill>
                <a:latin typeface="Consolas"/>
              </a:rPr>
              <a:t>color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blue_alpha_color</a:t>
            </a:r>
            <a:r>
              <a:rPr lang="en-US" sz="1400" i="1" dirty="0">
                <a:solidFill>
                  <a:srgbClr val="2A00FF"/>
                </a:solidFill>
                <a:latin typeface="Consolas"/>
              </a:rPr>
              <a:t>"</a:t>
            </a:r>
            <a:r>
              <a:rPr lang="en-US" sz="1400" i="1" dirty="0">
                <a:solidFill>
                  <a:srgbClr val="008080"/>
                </a:solidFill>
                <a:latin typeface="Consolas"/>
              </a:rPr>
              <a:t>&gt;</a:t>
            </a:r>
            <a:r>
              <a:rPr lang="en-US" sz="1400" i="1" dirty="0">
                <a:solidFill>
                  <a:srgbClr val="000000"/>
                </a:solidFill>
                <a:latin typeface="Consolas"/>
              </a:rPr>
              <a:t>#500000FF</a:t>
            </a:r>
            <a:r>
              <a:rPr lang="en-US" sz="1400" i="1" dirty="0">
                <a:solidFill>
                  <a:srgbClr val="008080"/>
                </a:solidFill>
                <a:latin typeface="Consolas"/>
              </a:rPr>
              <a:t>&lt;/</a:t>
            </a:r>
            <a:r>
              <a:rPr lang="en-US" sz="1400" i="1" dirty="0">
                <a:solidFill>
                  <a:srgbClr val="3F7F7F"/>
                </a:solidFill>
                <a:latin typeface="Consolas"/>
              </a:rPr>
              <a:t>color</a:t>
            </a:r>
            <a:r>
              <a:rPr lang="en-US" sz="1400" i="1" dirty="0">
                <a:solidFill>
                  <a:srgbClr val="008080"/>
                </a:solidFill>
                <a:latin typeface="Consolas"/>
              </a:rPr>
              <a:t>&gt;</a:t>
            </a:r>
          </a:p>
          <a:p>
            <a:r>
              <a:rPr lang="en-US" sz="1400" dirty="0">
                <a:solidFill>
                  <a:srgbClr val="008080"/>
                </a:solidFill>
                <a:latin typeface="Consolas"/>
              </a:rPr>
              <a:t>&lt;/</a:t>
            </a:r>
            <a:r>
              <a:rPr lang="en-US" sz="1400" dirty="0">
                <a:solidFill>
                  <a:srgbClr val="3F7F7F"/>
                </a:solidFill>
                <a:latin typeface="Consolas"/>
              </a:rPr>
              <a:t>resources</a:t>
            </a:r>
            <a:r>
              <a:rPr lang="en-US" sz="1400" dirty="0">
                <a:solidFill>
                  <a:srgbClr val="008080"/>
                </a:solidFill>
                <a:latin typeface="Consolas"/>
              </a:rPr>
              <a:t>&gt;</a:t>
            </a:r>
            <a:endParaRPr lang="en-US" sz="1400" dirty="0"/>
          </a:p>
        </p:txBody>
      </p:sp>
      <p:sp>
        <p:nvSpPr>
          <p:cNvPr id="5" name="Content Placeholder 4"/>
          <p:cNvSpPr>
            <a:spLocks noGrp="1"/>
          </p:cNvSpPr>
          <p:nvPr>
            <p:ph idx="1"/>
          </p:nvPr>
        </p:nvSpPr>
        <p:spPr>
          <a:xfrm>
            <a:off x="822960" y="1737361"/>
            <a:ext cx="8229600" cy="5334000"/>
          </a:xfrm>
        </p:spPr>
        <p:txBody>
          <a:bodyPr>
            <a:normAutofit/>
          </a:bodyPr>
          <a:lstStyle/>
          <a:p>
            <a:r>
              <a:rPr lang="en-US" dirty="0"/>
              <a:t>Color formats</a:t>
            </a:r>
          </a:p>
          <a:p>
            <a:pPr lvl="1"/>
            <a:r>
              <a:rPr lang="en-US" dirty="0"/>
              <a:t>#RGB, #RRGGBB, #ARGB, #AARRGGBB</a:t>
            </a:r>
          </a:p>
          <a:p>
            <a:r>
              <a:rPr lang="en-US" dirty="0"/>
              <a:t>Example </a:t>
            </a:r>
            <a:r>
              <a:rPr lang="en-US" dirty="0" err="1"/>
              <a:t>colors.xml</a:t>
            </a:r>
            <a:endParaRPr lang="en-US" dirty="0"/>
          </a:p>
          <a:p>
            <a:endParaRPr lang="en-US" dirty="0"/>
          </a:p>
          <a:p>
            <a:endParaRPr lang="en-US" dirty="0"/>
          </a:p>
          <a:p>
            <a:endParaRPr lang="en-US" dirty="0"/>
          </a:p>
          <a:p>
            <a:r>
              <a:rPr lang="en-US" dirty="0"/>
              <a:t>Reference in XML</a:t>
            </a:r>
          </a:p>
          <a:p>
            <a:pPr lvl="1"/>
            <a:r>
              <a:rPr lang="en-US" dirty="0"/>
              <a:t>@color/</a:t>
            </a:r>
            <a:r>
              <a:rPr lang="en-US" dirty="0" err="1"/>
              <a:t>red_color</a:t>
            </a:r>
            <a:endParaRPr lang="en-US" dirty="0"/>
          </a:p>
          <a:p>
            <a:r>
              <a:rPr lang="en-US" dirty="0"/>
              <a:t>Get color in Kotlin code</a:t>
            </a:r>
          </a:p>
          <a:p>
            <a:pPr lvl="1"/>
            <a:r>
              <a:rPr lang="en-US" dirty="0" err="1"/>
              <a:t>resources.getColor</a:t>
            </a:r>
            <a:r>
              <a:rPr lang="en-US" dirty="0"/>
              <a:t> (</a:t>
            </a:r>
            <a:r>
              <a:rPr lang="en-US" dirty="0" err="1"/>
              <a:t>R.color.red_color</a:t>
            </a:r>
            <a:r>
              <a:rPr lang="en-US" dirty="0"/>
              <a:t>)</a:t>
            </a:r>
          </a:p>
        </p:txBody>
      </p:sp>
      <p:sp>
        <p:nvSpPr>
          <p:cNvPr id="2" name="Title 1"/>
          <p:cNvSpPr>
            <a:spLocks noGrp="1"/>
          </p:cNvSpPr>
          <p:nvPr>
            <p:ph type="title"/>
          </p:nvPr>
        </p:nvSpPr>
        <p:spPr/>
        <p:txBody>
          <a:bodyPr/>
          <a:lstStyle/>
          <a:p>
            <a:r>
              <a:rPr lang="en-US" dirty="0"/>
              <a:t>Creating Color Resources</a:t>
            </a:r>
          </a:p>
        </p:txBody>
      </p:sp>
    </p:spTree>
    <p:extLst>
      <p:ext uri="{BB962C8B-B14F-4D97-AF65-F5344CB8AC3E}">
        <p14:creationId xmlns:p14="http://schemas.microsoft.com/office/powerpoint/2010/main" val="194285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left)">
                                      <p:cBhvr>
                                        <p:cTn id="25" dur="500"/>
                                        <p:tgtEl>
                                          <p:spTgt spid="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left)">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wipe(left)">
                                      <p:cBhvr>
                                        <p:cTn id="33" dur="500"/>
                                        <p:tgtEl>
                                          <p:spTgt spid="5">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wipe(left)">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p:cNvSpPr>
            <a:spLocks noGrp="1"/>
          </p:cNvSpPr>
          <p:nvPr>
            <p:ph idx="1"/>
          </p:nvPr>
        </p:nvSpPr>
        <p:spPr>
          <a:xfrm>
            <a:off x="865562" y="1842976"/>
            <a:ext cx="8278437" cy="4786423"/>
          </a:xfrm>
        </p:spPr>
        <p:txBody>
          <a:bodyPr>
            <a:normAutofit/>
          </a:bodyPr>
          <a:lstStyle/>
          <a:p>
            <a:pPr marL="0" indent="0">
              <a:buNone/>
            </a:pPr>
            <a:r>
              <a:rPr lang="en-US" dirty="0"/>
              <a:t>The very basic four fundamental building blocks from which all Android applications are built are:</a:t>
            </a:r>
          </a:p>
          <a:p>
            <a:pPr marL="617220" lvl="1" indent="-342900"/>
            <a:r>
              <a:rPr lang="en-US" b="1" dirty="0"/>
              <a:t>Activities</a:t>
            </a:r>
          </a:p>
          <a:p>
            <a:pPr marL="617220" lvl="1" indent="-342900"/>
            <a:r>
              <a:rPr lang="en-US" b="1" dirty="0"/>
              <a:t>Services</a:t>
            </a:r>
          </a:p>
          <a:p>
            <a:pPr marL="617220" lvl="1" indent="-342900"/>
            <a:r>
              <a:rPr lang="en-US" b="1" dirty="0"/>
              <a:t>Broadcast Receivers</a:t>
            </a:r>
          </a:p>
          <a:p>
            <a:pPr marL="617220" lvl="1" indent="-342900"/>
            <a:r>
              <a:rPr lang="en-US" b="1" dirty="0"/>
              <a:t>Content providers</a:t>
            </a:r>
          </a:p>
          <a:p>
            <a:pPr marL="274320" lvl="1" indent="0">
              <a:buNone/>
            </a:pPr>
            <a:endParaRPr lang="en-US" dirty="0"/>
          </a:p>
          <a:p>
            <a:pPr marL="274320" lvl="1" indent="0">
              <a:buNone/>
            </a:pPr>
            <a:r>
              <a:rPr lang="en-US" dirty="0"/>
              <a:t>Others such as Intent, </a:t>
            </a:r>
            <a:r>
              <a:rPr lang="en-US" b="1" i="1" dirty="0"/>
              <a:t>Resource</a:t>
            </a:r>
            <a:r>
              <a:rPr lang="en-US" dirty="0"/>
              <a:t> Externalization, and Notifications</a:t>
            </a:r>
          </a:p>
          <a:p>
            <a:pPr marL="274320" lvl="1" indent="0">
              <a:buNone/>
            </a:pPr>
            <a:r>
              <a:rPr lang="en-US" dirty="0"/>
              <a:t>The focus in this learning unit is Activity and Resources.</a:t>
            </a:r>
          </a:p>
        </p:txBody>
      </p:sp>
      <p:sp>
        <p:nvSpPr>
          <p:cNvPr id="2" name="Title 1"/>
          <p:cNvSpPr>
            <a:spLocks noGrp="1"/>
          </p:cNvSpPr>
          <p:nvPr>
            <p:ph type="title"/>
          </p:nvPr>
        </p:nvSpPr>
        <p:spPr>
          <a:xfrm>
            <a:off x="865563" y="293692"/>
            <a:ext cx="7543800" cy="1450757"/>
          </a:xfrm>
        </p:spPr>
        <p:txBody>
          <a:bodyPr>
            <a:normAutofit/>
          </a:bodyPr>
          <a:lstStyle/>
          <a:p>
            <a:r>
              <a:rPr lang="en-US" sz="3600"/>
              <a:t>Fundamentals of  </a:t>
            </a:r>
            <a:r>
              <a:rPr lang="en-US" sz="3600" dirty="0"/>
              <a:t>Android Application</a:t>
            </a:r>
          </a:p>
        </p:txBody>
      </p:sp>
    </p:spTree>
    <p:extLst>
      <p:ext uri="{BB962C8B-B14F-4D97-AF65-F5344CB8AC3E}">
        <p14:creationId xmlns:p14="http://schemas.microsoft.com/office/powerpoint/2010/main" val="81612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9F08532-A4D0-B04E-BCC3-65092F82D526}" type="slidenum">
              <a:rPr lang="en-US" smtClean="0"/>
              <a:t>30</a:t>
            </a:fld>
            <a:endParaRPr lang="en-US"/>
          </a:p>
        </p:txBody>
      </p:sp>
      <p:sp>
        <p:nvSpPr>
          <p:cNvPr id="4" name="Rectangle 3"/>
          <p:cNvSpPr/>
          <p:nvPr/>
        </p:nvSpPr>
        <p:spPr>
          <a:xfrm>
            <a:off x="1165859" y="2191815"/>
            <a:ext cx="6858000" cy="3785652"/>
          </a:xfrm>
          <a:prstGeom prst="rect">
            <a:avLst/>
          </a:prstGeom>
        </p:spPr>
        <p:txBody>
          <a:bodyPr wrap="square">
            <a:spAutoFit/>
          </a:bodyPr>
          <a:lstStyle/>
          <a:p>
            <a:r>
              <a:rPr lang="en-US" sz="1200" dirty="0">
                <a:solidFill>
                  <a:srgbClr val="008080"/>
                </a:solidFill>
                <a:latin typeface="Consolas"/>
              </a:rPr>
              <a:t>&lt;</a:t>
            </a:r>
            <a:r>
              <a:rPr lang="en-US" sz="1200" dirty="0">
                <a:solidFill>
                  <a:srgbClr val="3F7F7F"/>
                </a:solidFill>
                <a:latin typeface="Consolas"/>
              </a:rPr>
              <a:t>resources</a:t>
            </a:r>
            <a:r>
              <a:rPr lang="en-US" sz="1200"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style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AppTheme</a:t>
            </a:r>
            <a:r>
              <a:rPr lang="en-US" sz="1200" i="1" dirty="0">
                <a:solidFill>
                  <a:srgbClr val="2A00FF"/>
                </a:solidFill>
                <a:latin typeface="Consolas"/>
              </a:rPr>
              <a:t>" </a:t>
            </a:r>
            <a:r>
              <a:rPr lang="en-US" sz="1200" i="1" dirty="0">
                <a:solidFill>
                  <a:srgbClr val="7F007F"/>
                </a:solidFill>
                <a:latin typeface="Consolas"/>
              </a:rPr>
              <a:t>parent</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android:Theme.Light</a:t>
            </a:r>
            <a:r>
              <a:rPr lang="en-US" sz="1200" i="1" dirty="0">
                <a:solidFill>
                  <a:srgbClr val="2A00FF"/>
                </a:solidFill>
                <a:latin typeface="Consolas"/>
              </a:rPr>
              <a:t>" </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style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"style1"</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item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android:textColor</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#00FF00 </a:t>
            </a:r>
            <a:r>
              <a:rPr lang="en-US" sz="1200" i="1" dirty="0">
                <a:solidFill>
                  <a:srgbClr val="008080"/>
                </a:solidFill>
                <a:latin typeface="Consolas"/>
              </a:rPr>
              <a:t>&lt;/</a:t>
            </a:r>
            <a:r>
              <a:rPr lang="en-US" sz="1200" i="1" dirty="0">
                <a:solidFill>
                  <a:srgbClr val="3F7F7F"/>
                </a:solidFill>
                <a:latin typeface="Consolas"/>
              </a:rPr>
              <a:t>item</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item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android:typeface</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serif</a:t>
            </a:r>
            <a:r>
              <a:rPr lang="en-US" sz="1200" i="1" dirty="0">
                <a:solidFill>
                  <a:srgbClr val="008080"/>
                </a:solidFill>
                <a:latin typeface="Consolas"/>
              </a:rPr>
              <a:t>&lt;/</a:t>
            </a:r>
            <a:r>
              <a:rPr lang="en-US" sz="1200" i="1" dirty="0">
                <a:solidFill>
                  <a:srgbClr val="3F7F7F"/>
                </a:solidFill>
                <a:latin typeface="Consolas"/>
              </a:rPr>
              <a:t>item</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item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android:textSize</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30sp </a:t>
            </a:r>
            <a:r>
              <a:rPr lang="en-US" sz="1200" i="1" dirty="0">
                <a:solidFill>
                  <a:srgbClr val="008080"/>
                </a:solidFill>
                <a:latin typeface="Consolas"/>
              </a:rPr>
              <a:t>&lt;/</a:t>
            </a:r>
            <a:r>
              <a:rPr lang="en-US" sz="1200" i="1" dirty="0">
                <a:solidFill>
                  <a:srgbClr val="3F7F7F"/>
                </a:solidFill>
                <a:latin typeface="Consolas"/>
              </a:rPr>
              <a:t>item</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style</a:t>
            </a:r>
            <a:r>
              <a:rPr lang="en-US" sz="1200" dirty="0">
                <a:solidFill>
                  <a:srgbClr val="008080"/>
                </a:solidFill>
                <a:latin typeface="Consolas"/>
              </a:rPr>
              <a:t>&gt;</a:t>
            </a:r>
          </a:p>
          <a:p>
            <a:r>
              <a:rPr lang="pl-PL" sz="1200" dirty="0">
                <a:solidFill>
                  <a:srgbClr val="000000"/>
                </a:solidFill>
                <a:latin typeface="Consolas"/>
              </a:rPr>
              <a:t>     </a:t>
            </a:r>
            <a:r>
              <a:rPr lang="pl-PL" sz="1200" dirty="0">
                <a:solidFill>
                  <a:srgbClr val="008080"/>
                </a:solidFill>
                <a:latin typeface="Consolas"/>
              </a:rPr>
              <a:t>&lt;</a:t>
            </a:r>
            <a:r>
              <a:rPr lang="pl-PL" sz="1200" dirty="0">
                <a:solidFill>
                  <a:srgbClr val="3F7F7F"/>
                </a:solidFill>
                <a:latin typeface="Consolas"/>
              </a:rPr>
              <a:t>style </a:t>
            </a:r>
            <a:r>
              <a:rPr lang="pl-PL" sz="1200" dirty="0">
                <a:solidFill>
                  <a:srgbClr val="7F007F"/>
                </a:solidFill>
                <a:latin typeface="Consolas"/>
              </a:rPr>
              <a:t>name</a:t>
            </a:r>
            <a:r>
              <a:rPr lang="pl-PL" sz="1200" dirty="0">
                <a:solidFill>
                  <a:srgbClr val="000000"/>
                </a:solidFill>
                <a:latin typeface="Consolas"/>
              </a:rPr>
              <a:t>=</a:t>
            </a:r>
            <a:r>
              <a:rPr lang="pl-PL" sz="1200" i="1" dirty="0">
                <a:solidFill>
                  <a:srgbClr val="2A00FF"/>
                </a:solidFill>
                <a:latin typeface="Consolas"/>
              </a:rPr>
              <a:t>"style2" </a:t>
            </a:r>
            <a:r>
              <a:rPr lang="pl-PL" sz="1200" i="1" dirty="0">
                <a:solidFill>
                  <a:srgbClr val="7F007F"/>
                </a:solidFill>
                <a:latin typeface="Consolas"/>
              </a:rPr>
              <a:t>parent</a:t>
            </a:r>
            <a:r>
              <a:rPr lang="pl-PL" sz="1200" i="1" dirty="0">
                <a:solidFill>
                  <a:srgbClr val="000000"/>
                </a:solidFill>
                <a:latin typeface="Consolas"/>
              </a:rPr>
              <a:t>=</a:t>
            </a:r>
            <a:r>
              <a:rPr lang="pl-PL" sz="1200" i="1" dirty="0">
                <a:solidFill>
                  <a:srgbClr val="2A00FF"/>
                </a:solidFill>
                <a:latin typeface="Consolas"/>
              </a:rPr>
              <a:t>"style1" </a:t>
            </a:r>
            <a:r>
              <a:rPr lang="pl-PL"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item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android:textColor</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#0000FF</a:t>
            </a:r>
            <a:r>
              <a:rPr lang="en-US" sz="1200" i="1" dirty="0">
                <a:solidFill>
                  <a:srgbClr val="008080"/>
                </a:solidFill>
                <a:latin typeface="Consolas"/>
              </a:rPr>
              <a:t>&lt;/</a:t>
            </a:r>
            <a:r>
              <a:rPr lang="en-US" sz="1200" i="1" dirty="0">
                <a:solidFill>
                  <a:srgbClr val="3F7F7F"/>
                </a:solidFill>
                <a:latin typeface="Consolas"/>
              </a:rPr>
              <a:t>item</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item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android:typeface</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sans</a:t>
            </a:r>
            <a:r>
              <a:rPr lang="en-US" sz="1200" i="1" dirty="0">
                <a:solidFill>
                  <a:srgbClr val="008080"/>
                </a:solidFill>
                <a:latin typeface="Consolas"/>
              </a:rPr>
              <a:t>&lt;/</a:t>
            </a:r>
            <a:r>
              <a:rPr lang="en-US" sz="1200" i="1" dirty="0">
                <a:solidFill>
                  <a:srgbClr val="3F7F7F"/>
                </a:solidFill>
                <a:latin typeface="Consolas"/>
              </a:rPr>
              <a:t>item</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item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android:background</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#FF0000</a:t>
            </a:r>
            <a:r>
              <a:rPr lang="en-US" sz="1200" i="1" dirty="0">
                <a:solidFill>
                  <a:srgbClr val="008080"/>
                </a:solidFill>
                <a:latin typeface="Consolas"/>
              </a:rPr>
              <a:t>&lt;/</a:t>
            </a:r>
            <a:r>
              <a:rPr lang="en-US" sz="1200" i="1" dirty="0">
                <a:solidFill>
                  <a:srgbClr val="3F7F7F"/>
                </a:solidFill>
                <a:latin typeface="Consolas"/>
              </a:rPr>
              <a:t>item</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item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android:padding</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10dip</a:t>
            </a:r>
            <a:r>
              <a:rPr lang="en-US" sz="1200" i="1" dirty="0">
                <a:solidFill>
                  <a:srgbClr val="008080"/>
                </a:solidFill>
                <a:latin typeface="Consolas"/>
              </a:rPr>
              <a:t>&lt;/</a:t>
            </a:r>
            <a:r>
              <a:rPr lang="en-US" sz="1200" i="1" dirty="0">
                <a:solidFill>
                  <a:srgbClr val="3F7F7F"/>
                </a:solidFill>
                <a:latin typeface="Consolas"/>
              </a:rPr>
              <a:t>item</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style</a:t>
            </a:r>
            <a:r>
              <a:rPr lang="en-US" sz="1200" dirty="0">
                <a:solidFill>
                  <a:srgbClr val="008080"/>
                </a:solidFill>
                <a:latin typeface="Consolas"/>
              </a:rPr>
              <a:t>&gt;</a:t>
            </a:r>
          </a:p>
          <a:p>
            <a:r>
              <a:rPr lang="pl-PL" sz="1200" dirty="0">
                <a:solidFill>
                  <a:srgbClr val="000000"/>
                </a:solidFill>
                <a:latin typeface="Consolas"/>
              </a:rPr>
              <a:t>     </a:t>
            </a:r>
            <a:r>
              <a:rPr lang="pl-PL" sz="1200" dirty="0">
                <a:solidFill>
                  <a:srgbClr val="008080"/>
                </a:solidFill>
                <a:latin typeface="Consolas"/>
              </a:rPr>
              <a:t>&lt;</a:t>
            </a:r>
            <a:r>
              <a:rPr lang="pl-PL" sz="1200" dirty="0">
                <a:solidFill>
                  <a:srgbClr val="3F7F7F"/>
                </a:solidFill>
                <a:latin typeface="Consolas"/>
              </a:rPr>
              <a:t>style </a:t>
            </a:r>
            <a:r>
              <a:rPr lang="pl-PL" sz="1200" dirty="0">
                <a:solidFill>
                  <a:srgbClr val="7F007F"/>
                </a:solidFill>
                <a:latin typeface="Consolas"/>
              </a:rPr>
              <a:t>name</a:t>
            </a:r>
            <a:r>
              <a:rPr lang="pl-PL" sz="1200" dirty="0">
                <a:solidFill>
                  <a:srgbClr val="000000"/>
                </a:solidFill>
                <a:latin typeface="Consolas"/>
              </a:rPr>
              <a:t>=</a:t>
            </a:r>
            <a:r>
              <a:rPr lang="pl-PL" sz="1200" i="1" dirty="0">
                <a:solidFill>
                  <a:srgbClr val="2A00FF"/>
                </a:solidFill>
                <a:latin typeface="Consolas"/>
              </a:rPr>
              <a:t>"style3" </a:t>
            </a:r>
            <a:r>
              <a:rPr lang="pl-PL" sz="1200" i="1" dirty="0">
                <a:solidFill>
                  <a:srgbClr val="7F007F"/>
                </a:solidFill>
                <a:latin typeface="Consolas"/>
              </a:rPr>
              <a:t>parent</a:t>
            </a:r>
            <a:r>
              <a:rPr lang="pl-PL" sz="1200" i="1" dirty="0">
                <a:solidFill>
                  <a:srgbClr val="000000"/>
                </a:solidFill>
                <a:latin typeface="Consolas"/>
              </a:rPr>
              <a:t>=</a:t>
            </a:r>
            <a:r>
              <a:rPr lang="pl-PL" sz="1200" i="1" dirty="0">
                <a:solidFill>
                  <a:srgbClr val="2A00FF"/>
                </a:solidFill>
                <a:latin typeface="Consolas"/>
              </a:rPr>
              <a:t>"style2" </a:t>
            </a:r>
            <a:r>
              <a:rPr lang="pl-PL"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item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android:textColor</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#00FF00</a:t>
            </a:r>
            <a:r>
              <a:rPr lang="en-US" sz="1200" i="1" dirty="0">
                <a:solidFill>
                  <a:srgbClr val="008080"/>
                </a:solidFill>
                <a:latin typeface="Consolas"/>
              </a:rPr>
              <a:t>&lt;/</a:t>
            </a:r>
            <a:r>
              <a:rPr lang="en-US" sz="1200" i="1" dirty="0">
                <a:solidFill>
                  <a:srgbClr val="3F7F7F"/>
                </a:solidFill>
                <a:latin typeface="Consolas"/>
              </a:rPr>
              <a:t>item</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item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android:background</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#00000000</a:t>
            </a:r>
            <a:r>
              <a:rPr lang="en-US" sz="1200" i="1" dirty="0">
                <a:solidFill>
                  <a:srgbClr val="008080"/>
                </a:solidFill>
                <a:latin typeface="Consolas"/>
              </a:rPr>
              <a:t>&lt;/</a:t>
            </a:r>
            <a:r>
              <a:rPr lang="en-US" sz="1200" i="1" dirty="0">
                <a:solidFill>
                  <a:srgbClr val="3F7F7F"/>
                </a:solidFill>
                <a:latin typeface="Consolas"/>
              </a:rPr>
              <a:t>item</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item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android:typeface</a:t>
            </a:r>
            <a:r>
              <a:rPr lang="en-US" sz="1200" i="1" dirty="0">
                <a:solidFill>
                  <a:srgbClr val="2A00FF"/>
                </a:solidFill>
                <a:latin typeface="Consolas"/>
              </a:rPr>
              <a:t>"</a:t>
            </a:r>
            <a:r>
              <a:rPr lang="en-US" sz="1200" i="1" dirty="0">
                <a:solidFill>
                  <a:srgbClr val="008080"/>
                </a:solidFill>
                <a:latin typeface="Consolas"/>
              </a:rPr>
              <a:t>&gt;</a:t>
            </a:r>
            <a:r>
              <a:rPr lang="en-US" sz="1200" i="1" dirty="0" err="1">
                <a:solidFill>
                  <a:srgbClr val="000000"/>
                </a:solidFill>
                <a:latin typeface="Consolas"/>
              </a:rPr>
              <a:t>monospace</a:t>
            </a:r>
            <a:r>
              <a:rPr lang="en-US" sz="1200" i="1" dirty="0">
                <a:solidFill>
                  <a:srgbClr val="008080"/>
                </a:solidFill>
                <a:latin typeface="Consolas"/>
              </a:rPr>
              <a:t>&lt;/</a:t>
            </a:r>
            <a:r>
              <a:rPr lang="en-US" sz="1200" i="1" dirty="0">
                <a:solidFill>
                  <a:srgbClr val="3F7F7F"/>
                </a:solidFill>
                <a:latin typeface="Consolas"/>
              </a:rPr>
              <a:t>item</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item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android:gravity</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center</a:t>
            </a:r>
            <a:r>
              <a:rPr lang="en-US" sz="1200" i="1" dirty="0">
                <a:solidFill>
                  <a:srgbClr val="008080"/>
                </a:solidFill>
                <a:latin typeface="Consolas"/>
              </a:rPr>
              <a:t>&lt;/</a:t>
            </a:r>
            <a:r>
              <a:rPr lang="en-US" sz="1200" i="1" dirty="0">
                <a:solidFill>
                  <a:srgbClr val="3F7F7F"/>
                </a:solidFill>
                <a:latin typeface="Consolas"/>
              </a:rPr>
              <a:t>item</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style</a:t>
            </a:r>
            <a:r>
              <a:rPr lang="en-US" sz="1200" dirty="0">
                <a:solidFill>
                  <a:srgbClr val="008080"/>
                </a:solidFill>
                <a:latin typeface="Consolas"/>
              </a:rPr>
              <a:t>&gt;</a:t>
            </a:r>
            <a:r>
              <a:rPr lang="en-US" sz="1200" dirty="0">
                <a:solidFill>
                  <a:srgbClr val="000000"/>
                </a:solidFill>
                <a:latin typeface="Consolas"/>
              </a:rPr>
              <a:t> </a:t>
            </a:r>
          </a:p>
          <a:p>
            <a:r>
              <a:rPr lang="en-US" sz="1200" dirty="0">
                <a:solidFill>
                  <a:srgbClr val="008080"/>
                </a:solidFill>
                <a:latin typeface="Consolas"/>
              </a:rPr>
              <a:t>&lt;/</a:t>
            </a:r>
            <a:r>
              <a:rPr lang="en-US" sz="1200" dirty="0">
                <a:solidFill>
                  <a:srgbClr val="3F7F7F"/>
                </a:solidFill>
                <a:latin typeface="Consolas"/>
              </a:rPr>
              <a:t>resources</a:t>
            </a:r>
            <a:r>
              <a:rPr lang="en-US" sz="1200" dirty="0">
                <a:solidFill>
                  <a:srgbClr val="008080"/>
                </a:solidFill>
                <a:latin typeface="Consolas"/>
              </a:rPr>
              <a:t>&gt;</a:t>
            </a:r>
            <a:endParaRPr lang="en-US" sz="1200" dirty="0"/>
          </a:p>
        </p:txBody>
      </p:sp>
      <p:sp>
        <p:nvSpPr>
          <p:cNvPr id="5" name="Content Placeholder 4"/>
          <p:cNvSpPr>
            <a:spLocks noGrp="1"/>
          </p:cNvSpPr>
          <p:nvPr>
            <p:ph idx="1"/>
          </p:nvPr>
        </p:nvSpPr>
        <p:spPr/>
        <p:txBody>
          <a:bodyPr>
            <a:normAutofit/>
          </a:bodyPr>
          <a:lstStyle/>
          <a:p>
            <a:r>
              <a:rPr lang="en-US" dirty="0"/>
              <a:t>Example styles.xml</a:t>
            </a:r>
          </a:p>
          <a:p>
            <a:endParaRPr lang="en-US" dirty="0"/>
          </a:p>
        </p:txBody>
      </p:sp>
      <p:sp>
        <p:nvSpPr>
          <p:cNvPr id="2" name="Title 1"/>
          <p:cNvSpPr>
            <a:spLocks noGrp="1"/>
          </p:cNvSpPr>
          <p:nvPr>
            <p:ph type="title"/>
          </p:nvPr>
        </p:nvSpPr>
        <p:spPr/>
        <p:txBody>
          <a:bodyPr/>
          <a:lstStyle/>
          <a:p>
            <a:r>
              <a:rPr lang="en-US" dirty="0"/>
              <a:t>Creating Style Resources</a:t>
            </a:r>
          </a:p>
        </p:txBody>
      </p:sp>
    </p:spTree>
    <p:extLst>
      <p:ext uri="{BB962C8B-B14F-4D97-AF65-F5344CB8AC3E}">
        <p14:creationId xmlns:p14="http://schemas.microsoft.com/office/powerpoint/2010/main" val="1048039481"/>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9F08532-A4D0-B04E-BCC3-65092F82D526}" type="slidenum">
              <a:rPr lang="en-US" smtClean="0"/>
              <a:t>31</a:t>
            </a:fld>
            <a:endParaRPr lang="en-US"/>
          </a:p>
        </p:txBody>
      </p:sp>
      <p:sp>
        <p:nvSpPr>
          <p:cNvPr id="5" name="Content Placeholder 4"/>
          <p:cNvSpPr>
            <a:spLocks noGrp="1"/>
          </p:cNvSpPr>
          <p:nvPr>
            <p:ph idx="1"/>
          </p:nvPr>
        </p:nvSpPr>
        <p:spPr/>
        <p:txBody>
          <a:bodyPr>
            <a:normAutofit/>
          </a:bodyPr>
          <a:lstStyle/>
          <a:p>
            <a:r>
              <a:rPr lang="en-US" dirty="0"/>
              <a:t>Add to a view in XML</a:t>
            </a:r>
          </a:p>
          <a:p>
            <a:pPr lvl="1"/>
            <a:r>
              <a:rPr lang="en-US" dirty="0"/>
              <a:t>style=“@style/style1”</a:t>
            </a:r>
          </a:p>
          <a:p>
            <a:r>
              <a:rPr lang="en-US" dirty="0"/>
              <a:t>Add to activity in Android manifest</a:t>
            </a:r>
          </a:p>
          <a:p>
            <a:pPr lvl="1"/>
            <a:r>
              <a:rPr lang="en-US" dirty="0" err="1"/>
              <a:t>android:theme</a:t>
            </a:r>
            <a:r>
              <a:rPr lang="en-US" dirty="0"/>
              <a:t>=“@style/</a:t>
            </a:r>
            <a:r>
              <a:rPr lang="en-US" dirty="0" err="1"/>
              <a:t>AppTheme</a:t>
            </a:r>
            <a:r>
              <a:rPr lang="en-US" dirty="0"/>
              <a:t>”</a:t>
            </a:r>
          </a:p>
        </p:txBody>
      </p:sp>
      <p:sp>
        <p:nvSpPr>
          <p:cNvPr id="2" name="Title 1"/>
          <p:cNvSpPr>
            <a:spLocks noGrp="1"/>
          </p:cNvSpPr>
          <p:nvPr>
            <p:ph type="title"/>
          </p:nvPr>
        </p:nvSpPr>
        <p:spPr/>
        <p:txBody>
          <a:bodyPr>
            <a:normAutofit/>
          </a:bodyPr>
          <a:lstStyle/>
          <a:p>
            <a:r>
              <a:rPr lang="en-US" sz="4400" dirty="0"/>
              <a:t>Creating Style Resources </a:t>
            </a:r>
            <a:r>
              <a:rPr lang="mr-IN" sz="4400" dirty="0"/>
              <a:t>–</a:t>
            </a:r>
            <a:r>
              <a:rPr lang="en-US" sz="4400" dirty="0"/>
              <a:t> cont.</a:t>
            </a:r>
          </a:p>
        </p:txBody>
      </p:sp>
    </p:spTree>
    <p:extLst>
      <p:ext uri="{BB962C8B-B14F-4D97-AF65-F5344CB8AC3E}">
        <p14:creationId xmlns:p14="http://schemas.microsoft.com/office/powerpoint/2010/main" val="73868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left)">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9F08532-A4D0-B04E-BCC3-65092F82D526}" type="slidenum">
              <a:rPr lang="en-US" smtClean="0"/>
              <a:t>32</a:t>
            </a:fld>
            <a:endParaRPr lang="en-US"/>
          </a:p>
        </p:txBody>
      </p:sp>
      <p:sp>
        <p:nvSpPr>
          <p:cNvPr id="4" name="Rectangle 3"/>
          <p:cNvSpPr/>
          <p:nvPr/>
        </p:nvSpPr>
        <p:spPr>
          <a:xfrm>
            <a:off x="762000" y="2884944"/>
            <a:ext cx="8382000" cy="2677656"/>
          </a:xfrm>
          <a:prstGeom prst="rect">
            <a:avLst/>
          </a:prstGeom>
        </p:spPr>
        <p:txBody>
          <a:bodyPr wrap="square">
            <a:spAutoFit/>
          </a:bodyPr>
          <a:lstStyle/>
          <a:p>
            <a:r>
              <a:rPr lang="en-US" sz="1400" dirty="0">
                <a:solidFill>
                  <a:srgbClr val="008080"/>
                </a:solidFill>
                <a:latin typeface="Consolas"/>
              </a:rPr>
              <a:t>&lt;</a:t>
            </a:r>
            <a:r>
              <a:rPr lang="en-US" sz="1400" dirty="0">
                <a:solidFill>
                  <a:srgbClr val="3F7F7F"/>
                </a:solidFill>
                <a:latin typeface="Consolas"/>
              </a:rPr>
              <a:t>resources</a:t>
            </a:r>
            <a:r>
              <a:rPr lang="en-US" sz="1400"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string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app_name</a:t>
            </a:r>
            <a:r>
              <a:rPr lang="en-US" sz="1400" i="1" dirty="0">
                <a:solidFill>
                  <a:srgbClr val="2A00FF"/>
                </a:solidFill>
                <a:latin typeface="Consolas"/>
              </a:rPr>
              <a:t>"</a:t>
            </a:r>
            <a:r>
              <a:rPr lang="en-US" sz="1400" i="1" dirty="0">
                <a:solidFill>
                  <a:srgbClr val="008080"/>
                </a:solidFill>
                <a:latin typeface="Consolas"/>
              </a:rPr>
              <a:t>&gt;</a:t>
            </a:r>
            <a:r>
              <a:rPr lang="en-US" sz="1400" i="1" dirty="0" err="1">
                <a:solidFill>
                  <a:srgbClr val="000000"/>
                </a:solidFill>
                <a:latin typeface="Consolas"/>
              </a:rPr>
              <a:t>StringArrayApp</a:t>
            </a:r>
            <a:r>
              <a:rPr lang="en-US" sz="1400" i="1" dirty="0">
                <a:solidFill>
                  <a:srgbClr val="008080"/>
                </a:solidFill>
                <a:latin typeface="Consolas"/>
              </a:rPr>
              <a:t>&lt;/</a:t>
            </a:r>
            <a:r>
              <a:rPr lang="en-US" sz="1400" i="1" dirty="0">
                <a:solidFill>
                  <a:srgbClr val="3F7F7F"/>
                </a:solidFill>
                <a:latin typeface="Consolas"/>
              </a:rPr>
              <a:t>string</a:t>
            </a:r>
            <a:r>
              <a:rPr lang="en-US" sz="1400" i="1"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string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menu_settings</a:t>
            </a:r>
            <a:r>
              <a:rPr lang="en-US" sz="1400" i="1" dirty="0">
                <a:solidFill>
                  <a:srgbClr val="2A00FF"/>
                </a:solidFill>
                <a:latin typeface="Consolas"/>
              </a:rPr>
              <a:t>"</a:t>
            </a:r>
            <a:r>
              <a:rPr lang="en-US" sz="1400" i="1" dirty="0">
                <a:solidFill>
                  <a:srgbClr val="008080"/>
                </a:solidFill>
                <a:latin typeface="Consolas"/>
              </a:rPr>
              <a:t>&gt;</a:t>
            </a:r>
            <a:r>
              <a:rPr lang="en-US" sz="1400" i="1" dirty="0">
                <a:solidFill>
                  <a:srgbClr val="000000"/>
                </a:solidFill>
                <a:latin typeface="Consolas"/>
              </a:rPr>
              <a:t>Settings</a:t>
            </a:r>
            <a:r>
              <a:rPr lang="en-US" sz="1400" i="1" dirty="0">
                <a:solidFill>
                  <a:srgbClr val="008080"/>
                </a:solidFill>
                <a:latin typeface="Consolas"/>
              </a:rPr>
              <a:t>&lt;/</a:t>
            </a:r>
            <a:r>
              <a:rPr lang="en-US" sz="1400" i="1" dirty="0">
                <a:solidFill>
                  <a:srgbClr val="3F7F7F"/>
                </a:solidFill>
                <a:latin typeface="Consolas"/>
              </a:rPr>
              <a:t>string</a:t>
            </a:r>
            <a:r>
              <a:rPr lang="en-US" sz="1400" i="1"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string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title_activity_string_array_app</a:t>
            </a:r>
            <a:r>
              <a:rPr lang="en-US" sz="1400" i="1" dirty="0">
                <a:solidFill>
                  <a:srgbClr val="2A00FF"/>
                </a:solidFill>
                <a:latin typeface="Consolas"/>
              </a:rPr>
              <a:t>"</a:t>
            </a:r>
            <a:r>
              <a:rPr lang="en-US" sz="1400" i="1" dirty="0">
                <a:solidFill>
                  <a:srgbClr val="008080"/>
                </a:solidFill>
                <a:latin typeface="Consolas"/>
              </a:rPr>
              <a:t>&gt;</a:t>
            </a:r>
            <a:r>
              <a:rPr lang="en-US" sz="1400" i="1" dirty="0" err="1">
                <a:solidFill>
                  <a:srgbClr val="000000"/>
                </a:solidFill>
                <a:latin typeface="Consolas"/>
              </a:rPr>
              <a:t>StringArrayAppActivity</a:t>
            </a:r>
            <a:r>
              <a:rPr lang="en-US" sz="1400" i="1" dirty="0">
                <a:solidFill>
                  <a:srgbClr val="008080"/>
                </a:solidFill>
                <a:latin typeface="Consolas"/>
              </a:rPr>
              <a:t>&lt;/</a:t>
            </a:r>
            <a:r>
              <a:rPr lang="en-US" sz="1400" i="1" dirty="0">
                <a:solidFill>
                  <a:srgbClr val="3F7F7F"/>
                </a:solidFill>
                <a:latin typeface="Consolas"/>
              </a:rPr>
              <a:t>string</a:t>
            </a:r>
            <a:r>
              <a:rPr lang="en-US" sz="1400" i="1"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string-array </a:t>
            </a:r>
            <a:r>
              <a:rPr lang="en-US" sz="1400" dirty="0">
                <a:solidFill>
                  <a:srgbClr val="7F007F"/>
                </a:solidFill>
                <a:latin typeface="Consolas"/>
              </a:rPr>
              <a:t>name</a:t>
            </a:r>
            <a:r>
              <a:rPr lang="en-US" sz="1400" dirty="0">
                <a:solidFill>
                  <a:srgbClr val="000000"/>
                </a:solidFill>
                <a:latin typeface="Consolas"/>
              </a:rPr>
              <a:t>=</a:t>
            </a:r>
            <a:r>
              <a:rPr lang="en-US" sz="1400" i="1" dirty="0">
                <a:solidFill>
                  <a:srgbClr val="2A00FF"/>
                </a:solidFill>
                <a:latin typeface="Consolas"/>
              </a:rPr>
              <a:t>“Fruits"</a:t>
            </a:r>
            <a:r>
              <a:rPr lang="en-US" sz="1400" i="1" dirty="0">
                <a:solidFill>
                  <a:srgbClr val="008080"/>
                </a:solidFill>
                <a:latin typeface="Consolas"/>
              </a:rPr>
              <a:t>&gt;</a:t>
            </a:r>
            <a:r>
              <a:rPr lang="en-US" sz="1400" i="1" dirty="0">
                <a:solidFill>
                  <a:srgbClr val="000000"/>
                </a:solidFill>
                <a:latin typeface="Consolas"/>
              </a:rPr>
              <a:t> </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item</a:t>
            </a:r>
            <a:r>
              <a:rPr lang="en-US" sz="1400" dirty="0">
                <a:solidFill>
                  <a:srgbClr val="008080"/>
                </a:solidFill>
                <a:latin typeface="Consolas"/>
              </a:rPr>
              <a:t>&gt;</a:t>
            </a:r>
            <a:r>
              <a:rPr lang="en-US" sz="1400" dirty="0">
                <a:solidFill>
                  <a:srgbClr val="000000"/>
                </a:solidFill>
                <a:latin typeface="Consolas"/>
              </a:rPr>
              <a:t>Apple</a:t>
            </a:r>
            <a:r>
              <a:rPr lang="en-US" sz="1400" dirty="0">
                <a:solidFill>
                  <a:srgbClr val="008080"/>
                </a:solidFill>
                <a:latin typeface="Consolas"/>
              </a:rPr>
              <a:t>&lt;/</a:t>
            </a:r>
            <a:r>
              <a:rPr lang="en-US" sz="1400" dirty="0">
                <a:solidFill>
                  <a:srgbClr val="3F7F7F"/>
                </a:solidFill>
                <a:latin typeface="Consolas"/>
              </a:rPr>
              <a:t>item</a:t>
            </a:r>
            <a:r>
              <a:rPr lang="en-US" sz="1400" dirty="0">
                <a:solidFill>
                  <a:srgbClr val="008080"/>
                </a:solidFill>
                <a:latin typeface="Consolas"/>
              </a:rPr>
              <a:t>&gt;</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item</a:t>
            </a:r>
            <a:r>
              <a:rPr lang="en-US" sz="1400" dirty="0">
                <a:solidFill>
                  <a:srgbClr val="008080"/>
                </a:solidFill>
                <a:latin typeface="Consolas"/>
              </a:rPr>
              <a:t>&gt;</a:t>
            </a:r>
            <a:r>
              <a:rPr lang="en-US" sz="1400" dirty="0">
                <a:solidFill>
                  <a:srgbClr val="000000"/>
                </a:solidFill>
                <a:latin typeface="Consolas"/>
              </a:rPr>
              <a:t>Mango</a:t>
            </a:r>
            <a:r>
              <a:rPr lang="en-US" sz="1400" dirty="0">
                <a:solidFill>
                  <a:srgbClr val="008080"/>
                </a:solidFill>
                <a:latin typeface="Consolas"/>
              </a:rPr>
              <a:t>&lt;/</a:t>
            </a:r>
            <a:r>
              <a:rPr lang="en-US" sz="1400" dirty="0">
                <a:solidFill>
                  <a:srgbClr val="3F7F7F"/>
                </a:solidFill>
                <a:latin typeface="Consolas"/>
              </a:rPr>
              <a:t>item</a:t>
            </a:r>
            <a:r>
              <a:rPr lang="en-US" sz="1400" dirty="0">
                <a:solidFill>
                  <a:srgbClr val="008080"/>
                </a:solidFill>
                <a:latin typeface="Consolas"/>
              </a:rPr>
              <a:t>&gt;</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item</a:t>
            </a:r>
            <a:r>
              <a:rPr lang="en-US" sz="1400" dirty="0">
                <a:solidFill>
                  <a:srgbClr val="008080"/>
                </a:solidFill>
                <a:latin typeface="Consolas"/>
              </a:rPr>
              <a:t>&gt;</a:t>
            </a:r>
            <a:r>
              <a:rPr lang="en-US" sz="1400" dirty="0">
                <a:solidFill>
                  <a:srgbClr val="000000"/>
                </a:solidFill>
                <a:latin typeface="Consolas"/>
              </a:rPr>
              <a:t>Orange</a:t>
            </a:r>
            <a:r>
              <a:rPr lang="en-US" sz="1400" dirty="0">
                <a:solidFill>
                  <a:srgbClr val="008080"/>
                </a:solidFill>
                <a:latin typeface="Consolas"/>
              </a:rPr>
              <a:t>&lt;/</a:t>
            </a:r>
            <a:r>
              <a:rPr lang="en-US" sz="1400" dirty="0">
                <a:solidFill>
                  <a:srgbClr val="3F7F7F"/>
                </a:solidFill>
                <a:latin typeface="Consolas"/>
              </a:rPr>
              <a:t>item</a:t>
            </a:r>
            <a:r>
              <a:rPr lang="en-US" sz="1400" dirty="0">
                <a:solidFill>
                  <a:srgbClr val="008080"/>
                </a:solidFill>
                <a:latin typeface="Consolas"/>
              </a:rPr>
              <a:t>&gt;</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item</a:t>
            </a:r>
            <a:r>
              <a:rPr lang="en-US" sz="1400" dirty="0">
                <a:solidFill>
                  <a:srgbClr val="008080"/>
                </a:solidFill>
                <a:latin typeface="Consolas"/>
              </a:rPr>
              <a:t>&gt;</a:t>
            </a:r>
            <a:r>
              <a:rPr lang="en-US" sz="1400" dirty="0">
                <a:solidFill>
                  <a:srgbClr val="000000"/>
                </a:solidFill>
                <a:latin typeface="Consolas"/>
              </a:rPr>
              <a:t>Grapes</a:t>
            </a:r>
            <a:r>
              <a:rPr lang="en-US" sz="1400" dirty="0">
                <a:solidFill>
                  <a:srgbClr val="008080"/>
                </a:solidFill>
                <a:latin typeface="Consolas"/>
              </a:rPr>
              <a:t>&lt;/</a:t>
            </a:r>
            <a:r>
              <a:rPr lang="en-US" sz="1400" dirty="0">
                <a:solidFill>
                  <a:srgbClr val="3F7F7F"/>
                </a:solidFill>
                <a:latin typeface="Consolas"/>
              </a:rPr>
              <a:t>item</a:t>
            </a:r>
            <a:r>
              <a:rPr lang="en-US" sz="1400" dirty="0">
                <a:solidFill>
                  <a:srgbClr val="008080"/>
                </a:solidFill>
                <a:latin typeface="Consolas"/>
              </a:rPr>
              <a:t>&gt;</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8080"/>
                </a:solidFill>
                <a:latin typeface="Consolas"/>
              </a:rPr>
              <a:t>&lt;</a:t>
            </a:r>
            <a:r>
              <a:rPr lang="en-US" sz="1400" dirty="0">
                <a:solidFill>
                  <a:srgbClr val="3F7F7F"/>
                </a:solidFill>
                <a:latin typeface="Consolas"/>
              </a:rPr>
              <a:t>item</a:t>
            </a:r>
            <a:r>
              <a:rPr lang="en-US" sz="1400" dirty="0">
                <a:solidFill>
                  <a:srgbClr val="008080"/>
                </a:solidFill>
                <a:latin typeface="Consolas"/>
              </a:rPr>
              <a:t>&gt;</a:t>
            </a:r>
            <a:r>
              <a:rPr lang="en-US" sz="1400" dirty="0">
                <a:solidFill>
                  <a:srgbClr val="000000"/>
                </a:solidFill>
                <a:latin typeface="Consolas"/>
              </a:rPr>
              <a:t>Banana</a:t>
            </a:r>
            <a:r>
              <a:rPr lang="en-US" sz="1400" dirty="0">
                <a:solidFill>
                  <a:srgbClr val="008080"/>
                </a:solidFill>
                <a:latin typeface="Consolas"/>
              </a:rPr>
              <a:t>&lt;/</a:t>
            </a:r>
            <a:r>
              <a:rPr lang="en-US" sz="1400" dirty="0">
                <a:solidFill>
                  <a:srgbClr val="3F7F7F"/>
                </a:solidFill>
                <a:latin typeface="Consolas"/>
              </a:rPr>
              <a:t>item</a:t>
            </a:r>
            <a:r>
              <a:rPr lang="en-US" sz="1400" dirty="0">
                <a:solidFill>
                  <a:srgbClr val="008080"/>
                </a:solidFill>
                <a:latin typeface="Consolas"/>
              </a:rPr>
              <a:t>&gt;</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8080"/>
                </a:solidFill>
                <a:latin typeface="Consolas"/>
              </a:rPr>
              <a:t>&lt;/string</a:t>
            </a:r>
            <a:r>
              <a:rPr lang="en-US" sz="1400" dirty="0">
                <a:solidFill>
                  <a:srgbClr val="3F7F7F"/>
                </a:solidFill>
                <a:latin typeface="Consolas"/>
              </a:rPr>
              <a:t>-array</a:t>
            </a:r>
            <a:r>
              <a:rPr lang="en-US" sz="1400" dirty="0">
                <a:solidFill>
                  <a:srgbClr val="008080"/>
                </a:solidFill>
                <a:latin typeface="Consolas"/>
              </a:rPr>
              <a:t>&gt;</a:t>
            </a:r>
            <a:r>
              <a:rPr lang="en-US" sz="1400" dirty="0">
                <a:solidFill>
                  <a:srgbClr val="000000"/>
                </a:solidFill>
                <a:latin typeface="Consolas"/>
              </a:rPr>
              <a:t> </a:t>
            </a:r>
          </a:p>
          <a:p>
            <a:r>
              <a:rPr lang="en-US" sz="1400" dirty="0">
                <a:solidFill>
                  <a:srgbClr val="008080"/>
                </a:solidFill>
                <a:latin typeface="Consolas"/>
              </a:rPr>
              <a:t>&lt;/</a:t>
            </a:r>
            <a:r>
              <a:rPr lang="en-US" sz="1400" dirty="0">
                <a:solidFill>
                  <a:srgbClr val="3F7F7F"/>
                </a:solidFill>
                <a:latin typeface="Consolas"/>
              </a:rPr>
              <a:t>resources</a:t>
            </a:r>
            <a:r>
              <a:rPr lang="en-US" sz="1400" dirty="0">
                <a:solidFill>
                  <a:srgbClr val="008080"/>
                </a:solidFill>
                <a:latin typeface="Consolas"/>
              </a:rPr>
              <a:t>&gt;</a:t>
            </a:r>
            <a:endParaRPr lang="en-US" sz="1400" dirty="0"/>
          </a:p>
        </p:txBody>
      </p:sp>
      <p:sp>
        <p:nvSpPr>
          <p:cNvPr id="3" name="Content Placeholder 2"/>
          <p:cNvSpPr>
            <a:spLocks noGrp="1"/>
          </p:cNvSpPr>
          <p:nvPr>
            <p:ph idx="1"/>
          </p:nvPr>
        </p:nvSpPr>
        <p:spPr/>
        <p:txBody>
          <a:bodyPr/>
          <a:lstStyle/>
          <a:p>
            <a:r>
              <a:rPr lang="en-US" dirty="0"/>
              <a:t>A collection of values or elements</a:t>
            </a:r>
          </a:p>
          <a:p>
            <a:r>
              <a:rPr lang="en-US" dirty="0"/>
              <a:t>Example strings.xml</a:t>
            </a:r>
          </a:p>
        </p:txBody>
      </p:sp>
      <p:sp>
        <p:nvSpPr>
          <p:cNvPr id="2" name="Title 1"/>
          <p:cNvSpPr>
            <a:spLocks noGrp="1"/>
          </p:cNvSpPr>
          <p:nvPr>
            <p:ph type="title"/>
          </p:nvPr>
        </p:nvSpPr>
        <p:spPr/>
        <p:txBody>
          <a:bodyPr/>
          <a:lstStyle/>
          <a:p>
            <a:r>
              <a:rPr lang="en-US" dirty="0"/>
              <a:t>Arrays (Strings)</a:t>
            </a:r>
          </a:p>
        </p:txBody>
      </p:sp>
    </p:spTree>
    <p:extLst>
      <p:ext uri="{BB962C8B-B14F-4D97-AF65-F5344CB8AC3E}">
        <p14:creationId xmlns:p14="http://schemas.microsoft.com/office/powerpoint/2010/main" val="46697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F08532-A4D0-B04E-BCC3-65092F82D526}" type="slidenum">
              <a:rPr lang="en-US" smtClean="0"/>
              <a:t>33</a:t>
            </a:fld>
            <a:endParaRPr lang="en-US"/>
          </a:p>
        </p:txBody>
      </p:sp>
      <p:sp>
        <p:nvSpPr>
          <p:cNvPr id="6" name="Rectangle 5"/>
          <p:cNvSpPr/>
          <p:nvPr/>
        </p:nvSpPr>
        <p:spPr>
          <a:xfrm>
            <a:off x="822959" y="2150374"/>
            <a:ext cx="8610600" cy="3754874"/>
          </a:xfrm>
          <a:prstGeom prst="rect">
            <a:avLst/>
          </a:prstGeom>
        </p:spPr>
        <p:txBody>
          <a:bodyPr wrap="square">
            <a:spAutoFit/>
          </a:bodyPr>
          <a:lstStyle/>
          <a:p>
            <a:r>
              <a:rPr lang="en-US" sz="1400" b="1" dirty="0">
                <a:solidFill>
                  <a:srgbClr val="7F0055"/>
                </a:solidFill>
                <a:latin typeface="Consolas"/>
              </a:rPr>
              <a:t>package</a:t>
            </a:r>
            <a:r>
              <a:rPr lang="en-US" sz="1400" b="1" dirty="0">
                <a:solidFill>
                  <a:srgbClr val="000000"/>
                </a:solidFill>
                <a:latin typeface="Consolas"/>
              </a:rPr>
              <a:t> </a:t>
            </a:r>
            <a:r>
              <a:rPr lang="en-US" sz="1400" b="1" dirty="0" err="1">
                <a:solidFill>
                  <a:srgbClr val="000000"/>
                </a:solidFill>
                <a:latin typeface="Consolas"/>
              </a:rPr>
              <a:t>com.androidunleashed.stringarrayapp</a:t>
            </a:r>
            <a:r>
              <a:rPr lang="en-US" sz="1400" b="1" dirty="0">
                <a:solidFill>
                  <a:srgbClr val="000000"/>
                </a:solidFill>
                <a:latin typeface="Consolas"/>
              </a:rPr>
              <a:t>;</a:t>
            </a:r>
          </a:p>
          <a:p>
            <a:endParaRPr lang="en-US" sz="1400" dirty="0">
              <a:latin typeface="Consolas"/>
            </a:endParaRPr>
          </a:p>
          <a:p>
            <a:r>
              <a:rPr lang="en-US" sz="1400" dirty="0">
                <a:solidFill>
                  <a:srgbClr val="0033B3"/>
                </a:solidFill>
                <a:effectLst/>
              </a:rPr>
              <a:t>class </a:t>
            </a:r>
            <a:r>
              <a:rPr lang="en-US" sz="1400" dirty="0" err="1">
                <a:solidFill>
                  <a:srgbClr val="000000"/>
                </a:solidFill>
                <a:effectLst/>
              </a:rPr>
              <a:t>MainActivity</a:t>
            </a:r>
            <a:r>
              <a:rPr lang="en-US" sz="1400" dirty="0">
                <a:solidFill>
                  <a:srgbClr val="000000"/>
                </a:solidFill>
                <a:effectLst/>
              </a:rPr>
              <a:t> </a:t>
            </a:r>
            <a:r>
              <a:rPr lang="en-US" sz="1400" dirty="0"/>
              <a:t>: </a:t>
            </a:r>
            <a:r>
              <a:rPr lang="en-US" sz="1400" dirty="0" err="1"/>
              <a:t>AppCompatActivity</a:t>
            </a:r>
            <a:r>
              <a:rPr lang="en-US" sz="1400" dirty="0"/>
              <a:t>() {</a:t>
            </a:r>
            <a:r>
              <a:rPr lang="en-US" sz="1400" dirty="0">
                <a:solidFill>
                  <a:srgbClr val="000000"/>
                </a:solidFill>
                <a:latin typeface="Consolas"/>
              </a:rPr>
              <a:t>    </a:t>
            </a:r>
            <a:endParaRPr lang="en-US" sz="1400" dirty="0">
              <a:solidFill>
                <a:srgbClr val="646464"/>
              </a:solidFill>
              <a:latin typeface="Consolas"/>
            </a:endParaRPr>
          </a:p>
          <a:p>
            <a:r>
              <a:rPr lang="en-US" sz="1400" dirty="0">
                <a:solidFill>
                  <a:srgbClr val="000000"/>
                </a:solidFill>
                <a:latin typeface="Consolas"/>
              </a:rPr>
              <a:t> </a:t>
            </a:r>
            <a:r>
              <a:rPr lang="en-US" sz="1400" dirty="0">
                <a:solidFill>
                  <a:srgbClr val="0033B3"/>
                </a:solidFill>
                <a:effectLst/>
              </a:rPr>
              <a:t>override fun </a:t>
            </a:r>
            <a:r>
              <a:rPr lang="en-US" sz="1400" dirty="0" err="1">
                <a:solidFill>
                  <a:srgbClr val="00627A"/>
                </a:solidFill>
                <a:effectLst/>
              </a:rPr>
              <a:t>onCreate</a:t>
            </a:r>
            <a:r>
              <a:rPr lang="en-US" sz="1400" dirty="0"/>
              <a:t>(</a:t>
            </a:r>
            <a:r>
              <a:rPr lang="en-US" sz="1400" dirty="0" err="1"/>
              <a:t>savedInstanceState</a:t>
            </a:r>
            <a:r>
              <a:rPr lang="en-US" sz="1400" dirty="0"/>
              <a:t>: </a:t>
            </a:r>
            <a:r>
              <a:rPr lang="en-US" sz="1400" dirty="0">
                <a:solidFill>
                  <a:srgbClr val="000000"/>
                </a:solidFill>
                <a:effectLst/>
              </a:rPr>
              <a:t>Bundle</a:t>
            </a:r>
            <a:r>
              <a:rPr lang="en-US" sz="1400" dirty="0"/>
              <a:t>?) {</a:t>
            </a:r>
          </a:p>
          <a:p>
            <a:r>
              <a:rPr lang="en-US" sz="1400" dirty="0">
                <a:solidFill>
                  <a:srgbClr val="000000"/>
                </a:solidFill>
                <a:latin typeface="Consolas"/>
              </a:rPr>
              <a:t>        </a:t>
            </a:r>
            <a:r>
              <a:rPr lang="en-US" sz="1400" b="1" dirty="0" err="1">
                <a:solidFill>
                  <a:srgbClr val="7F0055"/>
                </a:solidFill>
                <a:latin typeface="Consolas"/>
              </a:rPr>
              <a:t>super</a:t>
            </a:r>
            <a:r>
              <a:rPr lang="en-US" sz="1400" b="1" dirty="0" err="1">
                <a:solidFill>
                  <a:srgbClr val="000000"/>
                </a:solidFill>
                <a:latin typeface="Consolas"/>
              </a:rPr>
              <a:t>.onCreate</a:t>
            </a:r>
            <a:r>
              <a:rPr lang="en-US" sz="1400" b="1" dirty="0">
                <a:solidFill>
                  <a:srgbClr val="000000"/>
                </a:solidFill>
                <a:latin typeface="Consolas"/>
              </a:rPr>
              <a:t>(</a:t>
            </a:r>
            <a:r>
              <a:rPr lang="en-US" sz="1400" b="1" dirty="0" err="1">
                <a:solidFill>
                  <a:srgbClr val="000000"/>
                </a:solidFill>
                <a:latin typeface="Consolas"/>
              </a:rPr>
              <a:t>savedInstanceState</a:t>
            </a:r>
            <a:r>
              <a:rPr lang="en-US" sz="1400" b="1"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setContentView</a:t>
            </a:r>
            <a:r>
              <a:rPr lang="en-US" sz="1400" dirty="0">
                <a:solidFill>
                  <a:srgbClr val="000000"/>
                </a:solidFill>
                <a:latin typeface="Consolas"/>
              </a:rPr>
              <a:t>(</a:t>
            </a:r>
            <a:r>
              <a:rPr lang="en-US" sz="1400" dirty="0" err="1">
                <a:solidFill>
                  <a:srgbClr val="000000"/>
                </a:solidFill>
                <a:latin typeface="Consolas"/>
              </a:rPr>
              <a:t>R.layout.</a:t>
            </a:r>
            <a:r>
              <a:rPr lang="en-US" sz="1400" i="1" dirty="0" err="1">
                <a:solidFill>
                  <a:srgbClr val="0000C0"/>
                </a:solidFill>
                <a:latin typeface="Consolas"/>
              </a:rPr>
              <a:t>activity_string_array_app</a:t>
            </a:r>
            <a:r>
              <a:rPr lang="en-US" sz="1400" i="1" dirty="0">
                <a:solidFill>
                  <a:srgbClr val="000000"/>
                </a:solidFill>
                <a:latin typeface="Consolas"/>
              </a:rPr>
              <a:t>);</a:t>
            </a:r>
          </a:p>
          <a:p>
            <a:r>
              <a:rPr lang="en-US" sz="1400" dirty="0">
                <a:solidFill>
                  <a:srgbClr val="000000"/>
                </a:solidFill>
                <a:latin typeface="Consolas"/>
              </a:rPr>
              <a:t> </a:t>
            </a:r>
            <a:r>
              <a:rPr lang="en-US" sz="1400" dirty="0" err="1">
                <a:solidFill>
                  <a:srgbClr val="0033B3"/>
                </a:solidFill>
                <a:effectLst/>
              </a:rPr>
              <a:t>val</a:t>
            </a:r>
            <a:r>
              <a:rPr lang="en-US" sz="1400" dirty="0">
                <a:solidFill>
                  <a:srgbClr val="0033B3"/>
                </a:solidFill>
                <a:effectLst/>
              </a:rPr>
              <a:t> </a:t>
            </a:r>
            <a:r>
              <a:rPr lang="en-US" sz="1400" dirty="0" err="1">
                <a:solidFill>
                  <a:srgbClr val="000000"/>
                </a:solidFill>
                <a:effectLst/>
              </a:rPr>
              <a:t>fruitsView</a:t>
            </a:r>
            <a:r>
              <a:rPr lang="en-US" sz="1400" dirty="0">
                <a:solidFill>
                  <a:srgbClr val="000000"/>
                </a:solidFill>
                <a:effectLst/>
              </a:rPr>
              <a:t> </a:t>
            </a:r>
            <a:r>
              <a:rPr lang="en-US" sz="1400" dirty="0"/>
              <a:t>= </a:t>
            </a:r>
            <a:r>
              <a:rPr lang="en-US" sz="1400" dirty="0" err="1"/>
              <a:t>findViewById</a:t>
            </a:r>
            <a:r>
              <a:rPr lang="en-US" sz="1400" dirty="0"/>
              <a:t>&lt;</a:t>
            </a:r>
            <a:r>
              <a:rPr lang="en-US" sz="1400" dirty="0">
                <a:solidFill>
                  <a:srgbClr val="000000"/>
                </a:solidFill>
                <a:effectLst/>
              </a:rPr>
              <a:t>View</a:t>
            </a:r>
            <a:r>
              <a:rPr lang="en-US" sz="1400" dirty="0"/>
              <a:t>&gt;(</a:t>
            </a:r>
            <a:r>
              <a:rPr lang="en-US" sz="1400" dirty="0" err="1">
                <a:solidFill>
                  <a:srgbClr val="000000"/>
                </a:solidFill>
                <a:effectLst/>
              </a:rPr>
              <a:t>R</a:t>
            </a:r>
            <a:r>
              <a:rPr lang="en-US" sz="1400" dirty="0" err="1"/>
              <a:t>.</a:t>
            </a:r>
            <a:r>
              <a:rPr lang="en-US" sz="1400" dirty="0" err="1">
                <a:solidFill>
                  <a:srgbClr val="000000"/>
                </a:solidFill>
                <a:effectLst/>
              </a:rPr>
              <a:t>id</a:t>
            </a:r>
            <a:r>
              <a:rPr lang="en-US" sz="1400" dirty="0" err="1"/>
              <a:t>.fruits_view</a:t>
            </a:r>
            <a:r>
              <a:rPr lang="en-US" sz="1400" dirty="0"/>
              <a:t>) </a:t>
            </a:r>
            <a:r>
              <a:rPr lang="en-US" sz="1400" dirty="0">
                <a:solidFill>
                  <a:srgbClr val="0033B3"/>
                </a:solidFill>
                <a:effectLst/>
              </a:rPr>
              <a:t>as </a:t>
            </a:r>
            <a:r>
              <a:rPr lang="en-US" sz="1400" dirty="0" err="1">
                <a:solidFill>
                  <a:srgbClr val="000000"/>
                </a:solidFill>
                <a:effectLst/>
              </a:rPr>
              <a:t>TextView</a:t>
            </a:r>
            <a:br>
              <a:rPr lang="en-US" sz="1400" dirty="0">
                <a:solidFill>
                  <a:srgbClr val="000000"/>
                </a:solidFill>
                <a:effectLst/>
              </a:rPr>
            </a:br>
            <a:r>
              <a:rPr lang="en-US" sz="1400" dirty="0" err="1">
                <a:solidFill>
                  <a:srgbClr val="0033B3"/>
                </a:solidFill>
                <a:effectLst/>
              </a:rPr>
              <a:t>val</a:t>
            </a:r>
            <a:r>
              <a:rPr lang="en-US" sz="1400" dirty="0">
                <a:solidFill>
                  <a:srgbClr val="0033B3"/>
                </a:solidFill>
                <a:effectLst/>
              </a:rPr>
              <a:t> </a:t>
            </a:r>
            <a:r>
              <a:rPr lang="en-US" sz="1400" dirty="0" err="1">
                <a:solidFill>
                  <a:srgbClr val="000000"/>
                </a:solidFill>
                <a:effectLst/>
              </a:rPr>
              <a:t>fruitsArray</a:t>
            </a:r>
            <a:r>
              <a:rPr lang="en-US" sz="1400" dirty="0">
                <a:solidFill>
                  <a:srgbClr val="000000"/>
                </a:solidFill>
                <a:effectLst/>
              </a:rPr>
              <a:t> </a:t>
            </a:r>
            <a:r>
              <a:rPr lang="en-US" sz="1400" dirty="0"/>
              <a:t>= </a:t>
            </a:r>
            <a:r>
              <a:rPr lang="en-US" sz="1400" i="1" dirty="0" err="1">
                <a:solidFill>
                  <a:srgbClr val="871094"/>
                </a:solidFill>
                <a:effectLst/>
              </a:rPr>
              <a:t>resources</a:t>
            </a:r>
            <a:r>
              <a:rPr lang="en-US" sz="1400" dirty="0" err="1"/>
              <a:t>.getStringArray</a:t>
            </a:r>
            <a:r>
              <a:rPr lang="en-US" sz="1400" dirty="0"/>
              <a:t>(</a:t>
            </a:r>
            <a:r>
              <a:rPr lang="en-US" sz="1400" dirty="0" err="1">
                <a:solidFill>
                  <a:srgbClr val="000000"/>
                </a:solidFill>
                <a:effectLst/>
              </a:rPr>
              <a:t>R</a:t>
            </a:r>
            <a:r>
              <a:rPr lang="en-US" sz="1400" dirty="0" err="1"/>
              <a:t>.</a:t>
            </a:r>
            <a:r>
              <a:rPr lang="en-US" sz="1400" dirty="0" err="1">
                <a:solidFill>
                  <a:srgbClr val="000000"/>
                </a:solidFill>
                <a:effectLst/>
              </a:rPr>
              <a:t>array</a:t>
            </a:r>
            <a:r>
              <a:rPr lang="en-US" sz="1400" dirty="0" err="1"/>
              <a:t>.Fruits</a:t>
            </a:r>
            <a:r>
              <a:rPr lang="en-US" sz="1400" dirty="0"/>
              <a:t>)</a:t>
            </a:r>
            <a:br>
              <a:rPr lang="en-US" sz="1400" dirty="0"/>
            </a:br>
            <a:r>
              <a:rPr lang="en-US" sz="1400" dirty="0">
                <a:solidFill>
                  <a:srgbClr val="0033B3"/>
                </a:solidFill>
                <a:effectLst/>
              </a:rPr>
              <a:t>var </a:t>
            </a:r>
            <a:r>
              <a:rPr lang="en-US" sz="1400" dirty="0">
                <a:solidFill>
                  <a:srgbClr val="000000"/>
                </a:solidFill>
                <a:effectLst/>
              </a:rPr>
              <a:t>str </a:t>
            </a:r>
            <a:r>
              <a:rPr lang="en-US" sz="1400" dirty="0"/>
              <a:t>= </a:t>
            </a:r>
            <a:r>
              <a:rPr lang="en-US" sz="1400" dirty="0">
                <a:solidFill>
                  <a:srgbClr val="067D17"/>
                </a:solidFill>
                <a:effectLst/>
              </a:rPr>
              <a:t>""</a:t>
            </a:r>
            <a:br>
              <a:rPr lang="en-US" sz="1400" dirty="0">
                <a:solidFill>
                  <a:srgbClr val="067D17"/>
                </a:solidFill>
                <a:effectLst/>
              </a:rPr>
            </a:br>
            <a:r>
              <a:rPr lang="en-US" sz="1400" dirty="0">
                <a:solidFill>
                  <a:srgbClr val="0033B3"/>
                </a:solidFill>
                <a:effectLst/>
              </a:rPr>
              <a:t>for </a:t>
            </a:r>
            <a:r>
              <a:rPr lang="en-US" sz="1400" dirty="0"/>
              <a:t>(</a:t>
            </a:r>
            <a:r>
              <a:rPr lang="en-US" sz="1400" dirty="0" err="1">
                <a:solidFill>
                  <a:srgbClr val="000000"/>
                </a:solidFill>
                <a:effectLst/>
              </a:rPr>
              <a:t>i</a:t>
            </a:r>
            <a:r>
              <a:rPr lang="en-US" sz="1400" dirty="0">
                <a:solidFill>
                  <a:srgbClr val="000000"/>
                </a:solidFill>
                <a:effectLst/>
              </a:rPr>
              <a:t> </a:t>
            </a:r>
            <a:r>
              <a:rPr lang="en-US" sz="1400" dirty="0">
                <a:solidFill>
                  <a:srgbClr val="0033B3"/>
                </a:solidFill>
                <a:effectLst/>
              </a:rPr>
              <a:t>in </a:t>
            </a:r>
            <a:r>
              <a:rPr lang="en-US" sz="1400" dirty="0" err="1">
                <a:solidFill>
                  <a:srgbClr val="000000"/>
                </a:solidFill>
                <a:effectLst/>
              </a:rPr>
              <a:t>fruitsArray</a:t>
            </a:r>
            <a:r>
              <a:rPr lang="en-US" sz="1400" dirty="0" err="1"/>
              <a:t>.</a:t>
            </a:r>
            <a:r>
              <a:rPr lang="en-US" sz="1400" i="1" dirty="0" err="1">
                <a:solidFill>
                  <a:srgbClr val="871094"/>
                </a:solidFill>
                <a:effectLst/>
              </a:rPr>
              <a:t>indices</a:t>
            </a:r>
            <a:r>
              <a:rPr lang="en-US" sz="1400" dirty="0"/>
              <a:t>) {</a:t>
            </a:r>
            <a:br>
              <a:rPr lang="en-US" sz="1400" dirty="0"/>
            </a:br>
            <a:r>
              <a:rPr lang="en-US" sz="1400" dirty="0"/>
              <a:t>    </a:t>
            </a:r>
            <a:r>
              <a:rPr lang="en-US" sz="1400" dirty="0">
                <a:solidFill>
                  <a:srgbClr val="000000"/>
                </a:solidFill>
                <a:effectLst/>
              </a:rPr>
              <a:t>str </a:t>
            </a:r>
            <a:r>
              <a:rPr lang="en-US" sz="1400" dirty="0"/>
              <a:t>+= </a:t>
            </a:r>
            <a:r>
              <a:rPr lang="en-US" sz="1400" dirty="0">
                <a:solidFill>
                  <a:srgbClr val="067D17"/>
                </a:solidFill>
                <a:effectLst/>
              </a:rPr>
              <a:t>"""</a:t>
            </a:r>
            <a:br>
              <a:rPr lang="en-US" sz="1400" dirty="0">
                <a:solidFill>
                  <a:srgbClr val="067D17"/>
                </a:solidFill>
                <a:effectLst/>
              </a:rPr>
            </a:br>
            <a:r>
              <a:rPr lang="en-US" sz="1400" dirty="0">
                <a:solidFill>
                  <a:srgbClr val="067D17"/>
                </a:solidFill>
                <a:effectLst/>
              </a:rPr>
              <a:t>        </a:t>
            </a:r>
            <a:r>
              <a:rPr lang="en-US" sz="1400" dirty="0">
                <a:solidFill>
                  <a:srgbClr val="0037A6"/>
                </a:solidFill>
                <a:effectLst/>
              </a:rPr>
              <a:t>${</a:t>
            </a:r>
            <a:r>
              <a:rPr lang="en-US" sz="1400" dirty="0" err="1">
                <a:solidFill>
                  <a:srgbClr val="000000"/>
                </a:solidFill>
                <a:effectLst/>
              </a:rPr>
              <a:t>fruitsArray</a:t>
            </a:r>
            <a:r>
              <a:rPr lang="en-US" sz="1400" dirty="0"/>
              <a:t>[</a:t>
            </a:r>
            <a:r>
              <a:rPr lang="en-US" sz="1400" dirty="0" err="1">
                <a:solidFill>
                  <a:srgbClr val="000000"/>
                </a:solidFill>
                <a:effectLst/>
              </a:rPr>
              <a:t>i</a:t>
            </a:r>
            <a:r>
              <a:rPr lang="en-US" sz="1400" dirty="0"/>
              <a:t>]</a:t>
            </a:r>
            <a:r>
              <a:rPr lang="en-US" sz="1400" dirty="0">
                <a:solidFill>
                  <a:srgbClr val="0037A6"/>
                </a:solidFill>
                <a:effectLst/>
              </a:rPr>
              <a:t>}</a:t>
            </a:r>
            <a:br>
              <a:rPr lang="en-US" sz="1400" dirty="0">
                <a:solidFill>
                  <a:srgbClr val="0037A6"/>
                </a:solidFill>
                <a:effectLst/>
              </a:rPr>
            </a:br>
            <a:r>
              <a:rPr lang="en-US" sz="1400" dirty="0">
                <a:solidFill>
                  <a:srgbClr val="0037A6"/>
                </a:solidFill>
                <a:effectLst/>
              </a:rPr>
              <a:t>        </a:t>
            </a:r>
            <a:r>
              <a:rPr lang="en-US" sz="1400" dirty="0">
                <a:solidFill>
                  <a:srgbClr val="067D17"/>
                </a:solidFill>
                <a:effectLst/>
              </a:rPr>
              <a:t>"""</a:t>
            </a:r>
            <a:r>
              <a:rPr lang="en-US" sz="1400" dirty="0"/>
              <a:t>.</a:t>
            </a:r>
            <a:r>
              <a:rPr lang="en-US" sz="1400" i="1" dirty="0" err="1">
                <a:solidFill>
                  <a:srgbClr val="00627A"/>
                </a:solidFill>
                <a:effectLst/>
              </a:rPr>
              <a:t>trimIndent</a:t>
            </a:r>
            <a:r>
              <a:rPr lang="en-US" sz="1400" dirty="0"/>
              <a:t>()</a:t>
            </a:r>
            <a:br>
              <a:rPr lang="en-US" sz="1400" dirty="0"/>
            </a:br>
            <a:r>
              <a:rPr lang="en-US" sz="1400" dirty="0"/>
              <a:t>}</a:t>
            </a:r>
            <a:br>
              <a:rPr lang="en-US" sz="1400" dirty="0"/>
            </a:br>
            <a:r>
              <a:rPr lang="en-US" sz="1400" dirty="0" err="1">
                <a:solidFill>
                  <a:srgbClr val="000000"/>
                </a:solidFill>
                <a:effectLst/>
              </a:rPr>
              <a:t>fruitsView</a:t>
            </a:r>
            <a:r>
              <a:rPr lang="en-US" sz="1400" dirty="0" err="1"/>
              <a:t>.</a:t>
            </a:r>
            <a:r>
              <a:rPr lang="en-US" sz="1400" i="1" dirty="0" err="1">
                <a:solidFill>
                  <a:srgbClr val="871094"/>
                </a:solidFill>
                <a:effectLst/>
              </a:rPr>
              <a:t>text</a:t>
            </a:r>
            <a:r>
              <a:rPr lang="en-US" sz="1400" i="1" dirty="0">
                <a:solidFill>
                  <a:srgbClr val="871094"/>
                </a:solidFill>
                <a:effectLst/>
              </a:rPr>
              <a:t> </a:t>
            </a:r>
            <a:r>
              <a:rPr lang="en-US" sz="1400" dirty="0"/>
              <a:t>= </a:t>
            </a:r>
            <a:r>
              <a:rPr lang="en-US" sz="1400" dirty="0">
                <a:solidFill>
                  <a:srgbClr val="000000"/>
                </a:solidFill>
                <a:effectLst/>
              </a:rPr>
              <a:t>str</a:t>
            </a:r>
          </a:p>
          <a:p>
            <a:r>
              <a:rPr lang="en-US" sz="1400" dirty="0">
                <a:solidFill>
                  <a:srgbClr val="000000"/>
                </a:solidFill>
                <a:latin typeface="Consolas"/>
              </a:rPr>
              <a:t>    }</a:t>
            </a:r>
          </a:p>
          <a:p>
            <a:r>
              <a:rPr lang="en-US" sz="1400" dirty="0">
                <a:solidFill>
                  <a:srgbClr val="000000"/>
                </a:solidFill>
                <a:latin typeface="Consolas"/>
              </a:rPr>
              <a:t>}</a:t>
            </a:r>
          </a:p>
        </p:txBody>
      </p:sp>
      <p:sp>
        <p:nvSpPr>
          <p:cNvPr id="2" name="Title 1"/>
          <p:cNvSpPr>
            <a:spLocks noGrp="1"/>
          </p:cNvSpPr>
          <p:nvPr>
            <p:ph type="title"/>
          </p:nvPr>
        </p:nvSpPr>
        <p:spPr/>
        <p:txBody>
          <a:bodyPr>
            <a:normAutofit/>
          </a:bodyPr>
          <a:lstStyle/>
          <a:p>
            <a:r>
              <a:rPr lang="en-US" sz="4000" dirty="0"/>
              <a:t>Arrays (Strings) – Demo Example</a:t>
            </a:r>
          </a:p>
        </p:txBody>
      </p:sp>
    </p:spTree>
    <p:extLst>
      <p:ext uri="{BB962C8B-B14F-4D97-AF65-F5344CB8AC3E}">
        <p14:creationId xmlns:p14="http://schemas.microsoft.com/office/powerpoint/2010/main" val="1533561890"/>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9F08532-A4D0-B04E-BCC3-65092F82D526}" type="slidenum">
              <a:rPr lang="en-US" smtClean="0"/>
              <a:t>34</a:t>
            </a:fld>
            <a:endParaRPr lang="en-US"/>
          </a:p>
        </p:txBody>
      </p:sp>
      <p:sp>
        <p:nvSpPr>
          <p:cNvPr id="4" name="Rectangle 3"/>
          <p:cNvSpPr/>
          <p:nvPr/>
        </p:nvSpPr>
        <p:spPr>
          <a:xfrm>
            <a:off x="762000" y="2286000"/>
            <a:ext cx="8382000" cy="2462213"/>
          </a:xfrm>
          <a:prstGeom prst="rect">
            <a:avLst/>
          </a:prstGeom>
        </p:spPr>
        <p:txBody>
          <a:bodyPr wrap="square">
            <a:spAutoFit/>
          </a:bodyPr>
          <a:lstStyle/>
          <a:p>
            <a:r>
              <a:rPr lang="en-US" sz="1400" dirty="0">
                <a:solidFill>
                  <a:srgbClr val="008080"/>
                </a:solidFill>
                <a:latin typeface="Consolas"/>
              </a:rPr>
              <a:t>&lt;</a:t>
            </a:r>
            <a:r>
              <a:rPr lang="en-US" sz="1400" dirty="0" err="1">
                <a:solidFill>
                  <a:srgbClr val="3F7F7F"/>
                </a:solidFill>
                <a:latin typeface="Consolas"/>
              </a:rPr>
              <a:t>LinearLayout</a:t>
            </a:r>
            <a:r>
              <a:rPr lang="en-US" sz="1400" dirty="0">
                <a:solidFill>
                  <a:srgbClr val="3F7F7F"/>
                </a:solidFill>
                <a:latin typeface="Consolas"/>
              </a:rPr>
              <a:t> </a:t>
            </a:r>
          </a:p>
          <a:p>
            <a:r>
              <a:rPr lang="en-US" sz="1400" dirty="0">
                <a:latin typeface="Consolas"/>
              </a:rPr>
              <a:t>    </a:t>
            </a:r>
            <a:r>
              <a:rPr lang="en-US" sz="1400" dirty="0" err="1">
                <a:solidFill>
                  <a:srgbClr val="7F007F"/>
                </a:solidFill>
                <a:latin typeface="Consolas"/>
              </a:rPr>
              <a:t>xmlns:android</a:t>
            </a:r>
            <a:r>
              <a:rPr lang="en-US" sz="1400" dirty="0">
                <a:solidFill>
                  <a:srgbClr val="000000"/>
                </a:solidFill>
                <a:latin typeface="Consolas"/>
              </a:rPr>
              <a:t>=</a:t>
            </a:r>
            <a:r>
              <a:rPr lang="en-US" sz="1400" i="1" dirty="0">
                <a:solidFill>
                  <a:srgbClr val="2A00FF"/>
                </a:solidFill>
                <a:latin typeface="Consolas"/>
              </a:rPr>
              <a:t>"http://schemas.android.com/apk/res/android"</a:t>
            </a:r>
          </a:p>
          <a:p>
            <a:r>
              <a:rPr lang="en-US" sz="1400" dirty="0">
                <a:latin typeface="Consolas"/>
              </a:rPr>
              <a:t>    </a:t>
            </a:r>
            <a:r>
              <a:rPr lang="en-US" sz="1400" dirty="0" err="1">
                <a:solidFill>
                  <a:srgbClr val="7F007F"/>
                </a:solidFill>
                <a:latin typeface="Consolas"/>
              </a:rPr>
              <a:t>xmlns:tools</a:t>
            </a:r>
            <a:r>
              <a:rPr lang="en-US" sz="1400" dirty="0">
                <a:solidFill>
                  <a:srgbClr val="000000"/>
                </a:solidFill>
                <a:latin typeface="Consolas"/>
              </a:rPr>
              <a:t>=</a:t>
            </a:r>
            <a:r>
              <a:rPr lang="en-US" sz="1400" i="1" dirty="0">
                <a:solidFill>
                  <a:srgbClr val="2A00FF"/>
                </a:solidFill>
                <a:latin typeface="Consolas"/>
              </a:rPr>
              <a:t>"http://schemas.android.com/tools"</a:t>
            </a:r>
          </a:p>
          <a:p>
            <a:r>
              <a:rPr lang="en-US" sz="1400" dirty="0">
                <a:latin typeface="Consolas"/>
              </a:rPr>
              <a:t>    </a:t>
            </a:r>
            <a:r>
              <a:rPr lang="en-US" sz="1400" dirty="0" err="1">
                <a:solidFill>
                  <a:srgbClr val="7F007F"/>
                </a:solidFill>
                <a:latin typeface="Consolas"/>
              </a:rPr>
              <a:t>android:orientation</a:t>
            </a:r>
            <a:r>
              <a:rPr lang="en-US" sz="1400" dirty="0">
                <a:solidFill>
                  <a:srgbClr val="000000"/>
                </a:solidFill>
                <a:latin typeface="Consolas"/>
              </a:rPr>
              <a:t>=</a:t>
            </a:r>
            <a:r>
              <a:rPr lang="en-US" sz="1400" i="1" dirty="0">
                <a:solidFill>
                  <a:srgbClr val="2A00FF"/>
                </a:solidFill>
                <a:latin typeface="Consolas"/>
              </a:rPr>
              <a:t>"vertical"</a:t>
            </a:r>
          </a:p>
          <a:p>
            <a:r>
              <a:rPr lang="en-US" sz="1400" dirty="0">
                <a:latin typeface="Consolas"/>
              </a:rPr>
              <a:t>    </a:t>
            </a:r>
            <a:r>
              <a:rPr lang="en-US" sz="1400" dirty="0" err="1">
                <a:solidFill>
                  <a:srgbClr val="7F007F"/>
                </a:solidFill>
                <a:latin typeface="Consolas"/>
              </a:rPr>
              <a:t>android:layout_width</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match_parent</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android:layout_height</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match_parent</a:t>
            </a:r>
            <a:r>
              <a:rPr lang="en-US" sz="1400" i="1" dirty="0">
                <a:solidFill>
                  <a:srgbClr val="2A00FF"/>
                </a:solidFill>
                <a:latin typeface="Consolas"/>
              </a:rPr>
              <a:t>" </a:t>
            </a:r>
            <a:r>
              <a:rPr lang="en-US" sz="1400" i="1" dirty="0">
                <a:solidFill>
                  <a:srgbClr val="008080"/>
                </a:solidFill>
                <a:latin typeface="Consolas"/>
              </a:rPr>
              <a:t>&gt;</a:t>
            </a:r>
          </a:p>
          <a:p>
            <a:r>
              <a:rPr lang="en-US" sz="1400" dirty="0">
                <a:solidFill>
                  <a:srgbClr val="000000"/>
                </a:solidFill>
                <a:latin typeface="Consolas"/>
              </a:rPr>
              <a:t>    </a:t>
            </a:r>
            <a:r>
              <a:rPr lang="en-US" sz="1400" dirty="0">
                <a:solidFill>
                  <a:srgbClr val="008080"/>
                </a:solidFill>
                <a:latin typeface="Consolas"/>
              </a:rPr>
              <a:t>&lt;</a:t>
            </a:r>
            <a:r>
              <a:rPr lang="en-US" sz="1400" dirty="0" err="1">
                <a:solidFill>
                  <a:srgbClr val="3F7F7F"/>
                </a:solidFill>
                <a:latin typeface="Consolas"/>
              </a:rPr>
              <a:t>TextView</a:t>
            </a:r>
            <a:r>
              <a:rPr lang="en-US" sz="1400" dirty="0">
                <a:solidFill>
                  <a:srgbClr val="3F7F7F"/>
                </a:solidFill>
                <a:latin typeface="Consolas"/>
              </a:rPr>
              <a:t>  </a:t>
            </a:r>
          </a:p>
          <a:p>
            <a:r>
              <a:rPr lang="en-US" sz="1400" dirty="0">
                <a:latin typeface="Consolas"/>
              </a:rPr>
              <a:t>        </a:t>
            </a:r>
            <a:r>
              <a:rPr lang="en-US" sz="1400" dirty="0" err="1">
                <a:solidFill>
                  <a:srgbClr val="7F007F"/>
                </a:solidFill>
                <a:latin typeface="Consolas"/>
              </a:rPr>
              <a:t>android:id</a:t>
            </a:r>
            <a:r>
              <a:rPr lang="en-US" sz="1400" dirty="0">
                <a:solidFill>
                  <a:srgbClr val="000000"/>
                </a:solidFill>
                <a:latin typeface="Consolas"/>
              </a:rPr>
              <a:t>=</a:t>
            </a:r>
            <a:r>
              <a:rPr lang="en-US" sz="1400" i="1" dirty="0">
                <a:solidFill>
                  <a:srgbClr val="2A00FF"/>
                </a:solidFill>
                <a:latin typeface="Consolas"/>
              </a:rPr>
              <a:t>"@+id/</a:t>
            </a:r>
            <a:r>
              <a:rPr lang="en-US" sz="1400" i="1" dirty="0" err="1">
                <a:solidFill>
                  <a:srgbClr val="2A00FF"/>
                </a:solidFill>
                <a:latin typeface="Consolas"/>
              </a:rPr>
              <a:t>fruits_view</a:t>
            </a:r>
            <a:r>
              <a:rPr lang="en-US" sz="1400" i="1" dirty="0">
                <a:solidFill>
                  <a:srgbClr val="2A00FF"/>
                </a:solidFill>
                <a:latin typeface="Consolas"/>
              </a:rPr>
              <a:t>" </a:t>
            </a:r>
          </a:p>
          <a:p>
            <a:r>
              <a:rPr lang="en-US" sz="1400" dirty="0">
                <a:latin typeface="Consolas"/>
              </a:rPr>
              <a:t>        </a:t>
            </a:r>
            <a:r>
              <a:rPr lang="en-US" sz="1400" dirty="0" err="1">
                <a:solidFill>
                  <a:srgbClr val="7F007F"/>
                </a:solidFill>
                <a:latin typeface="Consolas"/>
              </a:rPr>
              <a:t>android:layout_width</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match_parent</a:t>
            </a:r>
            <a:r>
              <a:rPr lang="en-US" sz="1400" i="1" dirty="0">
                <a:solidFill>
                  <a:srgbClr val="2A00FF"/>
                </a:solidFill>
                <a:latin typeface="Consolas"/>
              </a:rPr>
              <a:t>" </a:t>
            </a:r>
          </a:p>
          <a:p>
            <a:r>
              <a:rPr lang="en-US" sz="1400" dirty="0">
                <a:latin typeface="Consolas"/>
              </a:rPr>
              <a:t>        </a:t>
            </a:r>
            <a:r>
              <a:rPr lang="en-US" sz="1400" dirty="0" err="1">
                <a:solidFill>
                  <a:srgbClr val="7F007F"/>
                </a:solidFill>
                <a:latin typeface="Consolas"/>
              </a:rPr>
              <a:t>android:layout_height</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wrap_content</a:t>
            </a:r>
            <a:r>
              <a:rPr lang="en-US" sz="1400" i="1" dirty="0">
                <a:solidFill>
                  <a:srgbClr val="2A00FF"/>
                </a:solidFill>
                <a:latin typeface="Consolas"/>
              </a:rPr>
              <a:t>" </a:t>
            </a:r>
            <a:r>
              <a:rPr lang="en-US" sz="1400" i="1" dirty="0">
                <a:solidFill>
                  <a:srgbClr val="008080"/>
                </a:solidFill>
                <a:latin typeface="Consolas"/>
              </a:rPr>
              <a:t>/&gt;</a:t>
            </a:r>
          </a:p>
          <a:p>
            <a:r>
              <a:rPr lang="en-US" sz="1400" dirty="0">
                <a:solidFill>
                  <a:srgbClr val="008080"/>
                </a:solidFill>
                <a:latin typeface="Consolas"/>
              </a:rPr>
              <a:t>&lt;/</a:t>
            </a:r>
            <a:r>
              <a:rPr lang="en-US" sz="1400" dirty="0" err="1">
                <a:solidFill>
                  <a:srgbClr val="3F7F7F"/>
                </a:solidFill>
                <a:latin typeface="Consolas"/>
              </a:rPr>
              <a:t>LinearLayout</a:t>
            </a:r>
            <a:r>
              <a:rPr lang="en-US" sz="1400" dirty="0">
                <a:solidFill>
                  <a:srgbClr val="008080"/>
                </a:solidFill>
                <a:latin typeface="Consolas"/>
              </a:rPr>
              <a:t>&gt;</a:t>
            </a:r>
          </a:p>
        </p:txBody>
      </p:sp>
      <p:sp>
        <p:nvSpPr>
          <p:cNvPr id="3" name="Content Placeholder 2"/>
          <p:cNvSpPr>
            <a:spLocks noGrp="1"/>
          </p:cNvSpPr>
          <p:nvPr>
            <p:ph idx="1"/>
          </p:nvPr>
        </p:nvSpPr>
        <p:spPr/>
        <p:txBody>
          <a:bodyPr/>
          <a:lstStyle/>
          <a:p>
            <a:r>
              <a:rPr lang="en-US" dirty="0"/>
              <a:t>Activity_string_array_app.xml</a:t>
            </a:r>
          </a:p>
        </p:txBody>
      </p:sp>
      <p:sp>
        <p:nvSpPr>
          <p:cNvPr id="2" name="Title 1"/>
          <p:cNvSpPr>
            <a:spLocks noGrp="1"/>
          </p:cNvSpPr>
          <p:nvPr>
            <p:ph type="title"/>
          </p:nvPr>
        </p:nvSpPr>
        <p:spPr/>
        <p:txBody>
          <a:bodyPr/>
          <a:lstStyle/>
          <a:p>
            <a:r>
              <a:rPr lang="en-US" dirty="0"/>
              <a:t>Arrays (Strings) </a:t>
            </a:r>
            <a:r>
              <a:rPr lang="mr-IN" dirty="0"/>
              <a:t>–</a:t>
            </a:r>
            <a:r>
              <a:rPr lang="en-US" dirty="0"/>
              <a:t> cont.</a:t>
            </a:r>
          </a:p>
        </p:txBody>
      </p:sp>
    </p:spTree>
    <p:extLst>
      <p:ext uri="{BB962C8B-B14F-4D97-AF65-F5344CB8AC3E}">
        <p14:creationId xmlns:p14="http://schemas.microsoft.com/office/powerpoint/2010/main" val="475953936"/>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9560" y="6372861"/>
            <a:ext cx="8077200" cy="369332"/>
          </a:xfrm>
          <a:prstGeom prst="rect">
            <a:avLst/>
          </a:prstGeom>
        </p:spPr>
        <p:txBody>
          <a:bodyPr wrap="square">
            <a:spAutoFit/>
          </a:bodyPr>
          <a:lstStyle/>
          <a:p>
            <a:r>
              <a:rPr lang="en-US" dirty="0"/>
              <a:t>http://</a:t>
            </a:r>
            <a:r>
              <a:rPr lang="en-US" dirty="0" err="1"/>
              <a:t>developer.android.com</a:t>
            </a:r>
            <a:r>
              <a:rPr lang="en-US" dirty="0"/>
              <a:t>/guide/topics/resources/</a:t>
            </a:r>
            <a:r>
              <a:rPr lang="en-US" dirty="0" err="1"/>
              <a:t>drawable-resource.html</a:t>
            </a:r>
            <a:endParaRPr lang="en-US" dirty="0"/>
          </a:p>
        </p:txBody>
      </p:sp>
      <p:sp>
        <p:nvSpPr>
          <p:cNvPr id="6" name="Slide Number Placeholder 5"/>
          <p:cNvSpPr>
            <a:spLocks noGrp="1"/>
          </p:cNvSpPr>
          <p:nvPr>
            <p:ph type="sldNum" sz="quarter" idx="12"/>
          </p:nvPr>
        </p:nvSpPr>
        <p:spPr/>
        <p:txBody>
          <a:bodyPr/>
          <a:lstStyle/>
          <a:p>
            <a:fld id="{99F08532-A4D0-B04E-BCC3-65092F82D526}" type="slidenum">
              <a:rPr lang="en-US" smtClean="0"/>
              <a:t>35</a:t>
            </a:fld>
            <a:endParaRPr lang="en-US"/>
          </a:p>
        </p:txBody>
      </p:sp>
      <p:sp>
        <p:nvSpPr>
          <p:cNvPr id="3" name="Content Placeholder 2"/>
          <p:cNvSpPr>
            <a:spLocks noGrp="1"/>
          </p:cNvSpPr>
          <p:nvPr>
            <p:ph idx="1"/>
          </p:nvPr>
        </p:nvSpPr>
        <p:spPr>
          <a:xfrm>
            <a:off x="822960" y="3188118"/>
            <a:ext cx="7620000" cy="4800600"/>
          </a:xfrm>
        </p:spPr>
        <p:txBody>
          <a:bodyPr>
            <a:normAutofit/>
          </a:bodyPr>
          <a:lstStyle/>
          <a:p>
            <a:r>
              <a:rPr lang="en-US" dirty="0"/>
              <a:t>PNG, JPG, and GIF</a:t>
            </a:r>
          </a:p>
          <a:p>
            <a:r>
              <a:rPr lang="en-US" dirty="0"/>
              <a:t>320dpi,</a:t>
            </a:r>
            <a:r>
              <a:rPr lang="en-US" baseline="0" dirty="0"/>
              <a:t> 240dpi, 160dpi, 120dpi (dots per inch)</a:t>
            </a:r>
          </a:p>
          <a:p>
            <a:r>
              <a:rPr lang="en-US" dirty="0" err="1"/>
              <a:t>d</a:t>
            </a:r>
            <a:r>
              <a:rPr lang="en-US" baseline="0" dirty="0" err="1"/>
              <a:t>rawable-xhdpi</a:t>
            </a:r>
            <a:r>
              <a:rPr lang="en-US" baseline="0" dirty="0"/>
              <a:t>, -</a:t>
            </a:r>
            <a:r>
              <a:rPr lang="en-US" baseline="0" dirty="0" err="1"/>
              <a:t>hdpi</a:t>
            </a:r>
            <a:r>
              <a:rPr lang="en-US" baseline="0" dirty="0"/>
              <a:t>, -</a:t>
            </a:r>
            <a:r>
              <a:rPr lang="en-US" baseline="0" dirty="0" err="1"/>
              <a:t>mdpi</a:t>
            </a:r>
            <a:r>
              <a:rPr lang="en-US" baseline="0" dirty="0"/>
              <a:t>, -</a:t>
            </a:r>
            <a:r>
              <a:rPr lang="en-US" baseline="0" dirty="0" err="1"/>
              <a:t>ldpi</a:t>
            </a:r>
            <a:endParaRPr lang="en-US" baseline="0" dirty="0"/>
          </a:p>
          <a:p>
            <a:endParaRPr lang="en-US" dirty="0"/>
          </a:p>
          <a:p>
            <a:r>
              <a:rPr lang="en-US" dirty="0"/>
              <a:t>How to use:</a:t>
            </a:r>
          </a:p>
          <a:p>
            <a:pPr lvl="1"/>
            <a:r>
              <a:rPr lang="en-US" dirty="0"/>
              <a:t>@</a:t>
            </a:r>
            <a:r>
              <a:rPr lang="en-US" dirty="0" err="1"/>
              <a:t>drawable</a:t>
            </a:r>
            <a:r>
              <a:rPr lang="en-US" dirty="0"/>
              <a:t>/</a:t>
            </a:r>
            <a:r>
              <a:rPr lang="en-US" dirty="0" err="1"/>
              <a:t>image_filename</a:t>
            </a:r>
            <a:endParaRPr lang="en-US" dirty="0"/>
          </a:p>
          <a:p>
            <a:pPr lvl="1"/>
            <a:r>
              <a:rPr lang="en-US" dirty="0" err="1"/>
              <a:t>R.drawable.image_filename</a:t>
            </a:r>
            <a:endParaRPr lang="en-US" dirty="0"/>
          </a:p>
        </p:txBody>
      </p:sp>
      <p:sp>
        <p:nvSpPr>
          <p:cNvPr id="4" name="Rectangle 3"/>
          <p:cNvSpPr/>
          <p:nvPr/>
        </p:nvSpPr>
        <p:spPr>
          <a:xfrm>
            <a:off x="822960" y="1737361"/>
            <a:ext cx="7620000" cy="1323439"/>
          </a:xfrm>
          <a:prstGeom prst="rect">
            <a:avLst/>
          </a:prstGeom>
        </p:spPr>
        <p:txBody>
          <a:bodyPr wrap="square">
            <a:spAutoFit/>
          </a:bodyPr>
          <a:lstStyle/>
          <a:p>
            <a:r>
              <a:rPr lang="en-US" sz="2000" dirty="0"/>
              <a:t>A </a:t>
            </a:r>
            <a:r>
              <a:rPr lang="en-US" sz="2000" dirty="0" err="1"/>
              <a:t>drawable</a:t>
            </a:r>
            <a:r>
              <a:rPr lang="en-US" sz="2000" dirty="0"/>
              <a:t> resource is a general concept for a graphic that can be drawn to the screen and which you can retrieve with APIs such as </a:t>
            </a:r>
            <a:r>
              <a:rPr lang="en-US" sz="2000" b="1" i="1" dirty="0" err="1"/>
              <a:t>getDrawable</a:t>
            </a:r>
            <a:r>
              <a:rPr lang="en-US" sz="2000" b="1" i="1" dirty="0"/>
              <a:t>(</a:t>
            </a:r>
            <a:r>
              <a:rPr lang="en-US" sz="2000" b="1" i="1" dirty="0" err="1"/>
              <a:t>int</a:t>
            </a:r>
            <a:r>
              <a:rPr lang="en-US" sz="2000" b="1" i="1" dirty="0"/>
              <a:t>) </a:t>
            </a:r>
            <a:r>
              <a:rPr lang="en-US" sz="2000" dirty="0"/>
              <a:t>or apply to another XML resource with attributes such as </a:t>
            </a:r>
            <a:r>
              <a:rPr lang="en-US" sz="2000" b="1" i="1" dirty="0" err="1"/>
              <a:t>android:drawable</a:t>
            </a:r>
            <a:r>
              <a:rPr lang="en-US" sz="2000" dirty="0"/>
              <a:t> and </a:t>
            </a:r>
            <a:r>
              <a:rPr lang="en-US" sz="2000" b="1" i="1" dirty="0" err="1"/>
              <a:t>android:icon</a:t>
            </a:r>
            <a:r>
              <a:rPr lang="en-US" sz="2000" dirty="0"/>
              <a:t>. </a:t>
            </a:r>
          </a:p>
        </p:txBody>
      </p:sp>
      <p:sp>
        <p:nvSpPr>
          <p:cNvPr id="2" name="Title 1"/>
          <p:cNvSpPr>
            <a:spLocks noGrp="1"/>
          </p:cNvSpPr>
          <p:nvPr>
            <p:ph type="title"/>
          </p:nvPr>
        </p:nvSpPr>
        <p:spPr/>
        <p:txBody>
          <a:bodyPr/>
          <a:lstStyle/>
          <a:p>
            <a:r>
              <a:rPr lang="en-US" dirty="0" err="1"/>
              <a:t>Drawable</a:t>
            </a:r>
            <a:r>
              <a:rPr lang="en-US" dirty="0"/>
              <a:t> Resources</a:t>
            </a:r>
          </a:p>
        </p:txBody>
      </p:sp>
    </p:spTree>
    <p:extLst>
      <p:ext uri="{BB962C8B-B14F-4D97-AF65-F5344CB8AC3E}">
        <p14:creationId xmlns:p14="http://schemas.microsoft.com/office/powerpoint/2010/main" val="2146354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9F08532-A4D0-B04E-BCC3-65092F82D526}" type="slidenum">
              <a:rPr lang="en-US" smtClean="0"/>
              <a:t>36</a:t>
            </a:fld>
            <a:endParaRPr lang="en-US"/>
          </a:p>
        </p:txBody>
      </p:sp>
      <p:sp>
        <p:nvSpPr>
          <p:cNvPr id="4" name="Rectangle 3"/>
          <p:cNvSpPr/>
          <p:nvPr/>
        </p:nvSpPr>
        <p:spPr>
          <a:xfrm>
            <a:off x="822960" y="2287622"/>
            <a:ext cx="6553200" cy="1754327"/>
          </a:xfrm>
          <a:prstGeom prst="rect">
            <a:avLst/>
          </a:prstGeom>
        </p:spPr>
        <p:txBody>
          <a:bodyPr wrap="square">
            <a:spAutoFit/>
          </a:bodyPr>
          <a:lstStyle/>
          <a:p>
            <a:r>
              <a:rPr lang="en-US" dirty="0"/>
              <a:t>This is a generic shape defined in XML.</a:t>
            </a:r>
          </a:p>
          <a:p>
            <a:r>
              <a:rPr lang="en-US" dirty="0"/>
              <a:t>FILE LOCATION:</a:t>
            </a:r>
          </a:p>
          <a:p>
            <a:r>
              <a:rPr lang="en-US" dirty="0"/>
              <a:t>	res/</a:t>
            </a:r>
            <a:r>
              <a:rPr lang="en-US" dirty="0" err="1"/>
              <a:t>drawable</a:t>
            </a:r>
            <a:r>
              <a:rPr lang="en-US" dirty="0"/>
              <a:t>/</a:t>
            </a:r>
            <a:r>
              <a:rPr lang="en-US" dirty="0" err="1"/>
              <a:t>filename.xml</a:t>
            </a:r>
            <a:endParaRPr lang="en-US" dirty="0"/>
          </a:p>
          <a:p>
            <a:r>
              <a:rPr lang="en-US" dirty="0"/>
              <a:t>RESOURCE REFERENCE:</a:t>
            </a:r>
          </a:p>
          <a:p>
            <a:r>
              <a:rPr lang="en-US" dirty="0"/>
              <a:t>	In Kotlin: </a:t>
            </a:r>
            <a:r>
              <a:rPr lang="en-US" dirty="0" err="1"/>
              <a:t>R.drawable.filename</a:t>
            </a:r>
            <a:endParaRPr lang="en-US" dirty="0"/>
          </a:p>
          <a:p>
            <a:r>
              <a:rPr lang="en-US" dirty="0"/>
              <a:t>	In XML: @[package:]</a:t>
            </a:r>
            <a:r>
              <a:rPr lang="en-US" dirty="0" err="1"/>
              <a:t>drawable</a:t>
            </a:r>
            <a:r>
              <a:rPr lang="en-US" dirty="0"/>
              <a:t>/filename</a:t>
            </a:r>
          </a:p>
        </p:txBody>
      </p:sp>
      <p:sp>
        <p:nvSpPr>
          <p:cNvPr id="3" name="Content Placeholder 2"/>
          <p:cNvSpPr>
            <a:spLocks noGrp="1"/>
          </p:cNvSpPr>
          <p:nvPr>
            <p:ph idx="1"/>
          </p:nvPr>
        </p:nvSpPr>
        <p:spPr>
          <a:xfrm>
            <a:off x="701040" y="1698274"/>
            <a:ext cx="7620000" cy="4800600"/>
          </a:xfrm>
        </p:spPr>
        <p:txBody>
          <a:bodyPr/>
          <a:lstStyle/>
          <a:p>
            <a:r>
              <a:rPr lang="en-US" dirty="0"/>
              <a:t>Shape </a:t>
            </a:r>
            <a:r>
              <a:rPr lang="en-US" dirty="0" err="1"/>
              <a:t>Drawable</a:t>
            </a:r>
            <a:endParaRPr lang="en-US" dirty="0"/>
          </a:p>
          <a:p>
            <a:endParaRPr lang="en-US" dirty="0"/>
          </a:p>
          <a:p>
            <a:endParaRPr lang="en-US" dirty="0"/>
          </a:p>
          <a:p>
            <a:endParaRPr lang="en-US" dirty="0"/>
          </a:p>
          <a:p>
            <a:endParaRPr lang="en-US" dirty="0"/>
          </a:p>
          <a:p>
            <a:endParaRPr lang="en-US" dirty="0"/>
          </a:p>
          <a:p>
            <a:r>
              <a:rPr lang="en-US" dirty="0"/>
              <a:t>Imagine that you want to include a gradient background color for a </a:t>
            </a:r>
            <a:r>
              <a:rPr lang="en-US" dirty="0" err="1"/>
              <a:t>TextView</a:t>
            </a:r>
            <a:r>
              <a:rPr lang="en-US" dirty="0"/>
              <a:t> of a layout. The answer in the next example:</a:t>
            </a:r>
          </a:p>
        </p:txBody>
      </p:sp>
      <p:sp>
        <p:nvSpPr>
          <p:cNvPr id="2" name="Title 1"/>
          <p:cNvSpPr>
            <a:spLocks noGrp="1"/>
          </p:cNvSpPr>
          <p:nvPr>
            <p:ph type="title"/>
          </p:nvPr>
        </p:nvSpPr>
        <p:spPr/>
        <p:txBody>
          <a:bodyPr/>
          <a:lstStyle/>
          <a:p>
            <a:r>
              <a:rPr lang="en-US" dirty="0" err="1"/>
              <a:t>Drawable</a:t>
            </a:r>
            <a:r>
              <a:rPr lang="en-US" dirty="0"/>
              <a:t> Resources – cont.</a:t>
            </a:r>
          </a:p>
        </p:txBody>
      </p:sp>
    </p:spTree>
    <p:extLst>
      <p:ext uri="{BB962C8B-B14F-4D97-AF65-F5344CB8AC3E}">
        <p14:creationId xmlns:p14="http://schemas.microsoft.com/office/powerpoint/2010/main" val="346333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9F08532-A4D0-B04E-BCC3-65092F82D526}" type="slidenum">
              <a:rPr lang="en-US" smtClean="0"/>
              <a:t>37</a:t>
            </a:fld>
            <a:endParaRPr lang="en-US"/>
          </a:p>
        </p:txBody>
      </p:sp>
      <p:pic>
        <p:nvPicPr>
          <p:cNvPr id="7" name="Picture 6" descr="&lt;?xml version=&quot;1.0&quot; encoding=&quot;utf-8&quot;?&gt;&#10;&lt;shape xmlns:android=&quot;http://schemas.android.com/apk/res/android&quot;&#10;    android:shape=&quot;rectangle&quot;&gt;&#10;    &lt;gradient&#10;        android:startColor=&quot;#FFFF0000&quot;&#10;        android:endColor=&quot;#80FF00FF&quot;&#10;        android:angle=&quot;45&quot;/&gt;&#10;    &lt;padding android:left=&quot;7dp&quot;&#10;        android:top=&quot;7dp&quot;&#10;        android:right=&quot;7dp&quot;&#10;        android:bottom=&quot;7dp&quot; /&gt;&#10;    &lt;corners android:radius=&quot;8dp&quot; /&gt;&#10;&lt;/shape&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832042"/>
            <a:ext cx="7876032" cy="4267200"/>
          </a:xfrm>
          <a:prstGeom prst="rect">
            <a:avLst/>
          </a:prstGeom>
        </p:spPr>
      </p:pic>
      <p:sp>
        <p:nvSpPr>
          <p:cNvPr id="2" name="Title 1"/>
          <p:cNvSpPr>
            <a:spLocks noGrp="1"/>
          </p:cNvSpPr>
          <p:nvPr>
            <p:ph type="title"/>
          </p:nvPr>
        </p:nvSpPr>
        <p:spPr/>
        <p:txBody>
          <a:bodyPr/>
          <a:lstStyle/>
          <a:p>
            <a:r>
              <a:rPr lang="en-US" dirty="0" err="1"/>
              <a:t>Drawable</a:t>
            </a:r>
            <a:r>
              <a:rPr lang="en-US" dirty="0"/>
              <a:t> Resources – </a:t>
            </a:r>
            <a:r>
              <a:rPr lang="en-US" sz="2400" dirty="0"/>
              <a:t>example 1/2</a:t>
            </a:r>
            <a:endParaRPr lang="en-US" dirty="0"/>
          </a:p>
        </p:txBody>
      </p:sp>
    </p:spTree>
    <p:extLst>
      <p:ext uri="{BB962C8B-B14F-4D97-AF65-F5344CB8AC3E}">
        <p14:creationId xmlns:p14="http://schemas.microsoft.com/office/powerpoint/2010/main" val="1150804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F08532-A4D0-B04E-BCC3-65092F82D526}" type="slidenum">
              <a:rPr lang="en-US" smtClean="0"/>
              <a:t>38</a:t>
            </a:fld>
            <a:endParaRPr lang="en-US"/>
          </a:p>
        </p:txBody>
      </p:sp>
      <p:pic>
        <p:nvPicPr>
          <p:cNvPr id="3" name="Picture 2" descr="This layout XML applies the shape drawable to a View:&#10;&#10;&lt;TextView&#10;    android:background=&quot;@drawable/gradient_box&quot;&#10;    android:layout_height=&quot;wrap_content&quot;&#10;    android:layout_width=&quot;wrap_content&quot; /&gt;&#10;This application code gets the shape drawable and applies it to a View:&#10;&#10;Resources res = getResources();&#10;Drawable shape = res. getDrawable(R.drawable.gradient_box);&#10;&#10;TextView tv = (TextView)findViewById(R.id.textview);&#10;tv.setBackground(shape);&#10;"/>
          <p:cNvPicPr>
            <a:picLocks noChangeAspect="1"/>
          </p:cNvPicPr>
          <p:nvPr/>
        </p:nvPicPr>
        <p:blipFill>
          <a:blip r:embed="rId2"/>
          <a:stretch>
            <a:fillRect/>
          </a:stretch>
        </p:blipFill>
        <p:spPr>
          <a:xfrm>
            <a:off x="822960" y="1950695"/>
            <a:ext cx="8019872" cy="3886200"/>
          </a:xfrm>
          <a:prstGeom prst="rect">
            <a:avLst/>
          </a:prstGeom>
        </p:spPr>
      </p:pic>
      <p:sp>
        <p:nvSpPr>
          <p:cNvPr id="2" name="Title 1"/>
          <p:cNvSpPr>
            <a:spLocks noGrp="1"/>
          </p:cNvSpPr>
          <p:nvPr>
            <p:ph type="title"/>
          </p:nvPr>
        </p:nvSpPr>
        <p:spPr/>
        <p:txBody>
          <a:bodyPr/>
          <a:lstStyle/>
          <a:p>
            <a:r>
              <a:rPr lang="en-US" dirty="0" err="1"/>
              <a:t>Drawable</a:t>
            </a:r>
            <a:r>
              <a:rPr lang="en-US" dirty="0"/>
              <a:t> Resources – </a:t>
            </a:r>
            <a:r>
              <a:rPr lang="en-US" sz="2000" dirty="0"/>
              <a:t>example2/2</a:t>
            </a:r>
          </a:p>
        </p:txBody>
      </p:sp>
    </p:spTree>
    <p:extLst>
      <p:ext uri="{BB962C8B-B14F-4D97-AF65-F5344CB8AC3E}">
        <p14:creationId xmlns:p14="http://schemas.microsoft.com/office/powerpoint/2010/main" val="1327506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3" name="Content Placeholder 2"/>
          <p:cNvSpPr>
            <a:spLocks noGrp="1"/>
          </p:cNvSpPr>
          <p:nvPr>
            <p:ph idx="1"/>
          </p:nvPr>
        </p:nvSpPr>
        <p:spPr/>
        <p:txBody>
          <a:bodyPr>
            <a:normAutofit/>
          </a:bodyPr>
          <a:lstStyle/>
          <a:p>
            <a:r>
              <a:rPr lang="en-US" dirty="0"/>
              <a:t>A layout defines the visual structure for a user interface.</a:t>
            </a:r>
          </a:p>
          <a:p>
            <a:r>
              <a:rPr lang="en-US" dirty="0"/>
              <a:t>Using Android's XML vocabulary, you can quickly design UI layouts and the screen elements they contain, in the same way you create web pages in HTML — with a series of nested elements.</a:t>
            </a:r>
          </a:p>
          <a:p>
            <a:r>
              <a:rPr lang="en-US" dirty="0"/>
              <a:t>The advantage to declaring your UI in XML is that it enables you to better separate the presentation of your application from the code that controls its behavior.</a:t>
            </a:r>
          </a:p>
          <a:p>
            <a:r>
              <a:rPr lang="en-US" dirty="0"/>
              <a:t>Layouts host Android apps’ components. </a:t>
            </a:r>
            <a:br>
              <a:rPr lang="en-US" dirty="0"/>
            </a:br>
            <a:r>
              <a:rPr lang="en-US" b="1" u="sng" dirty="0"/>
              <a:t>What are Android UI components?</a:t>
            </a:r>
          </a:p>
          <a:p>
            <a:endParaRPr lang="en-US" dirty="0"/>
          </a:p>
          <a:p>
            <a:endParaRPr lang="en-US" dirty="0"/>
          </a:p>
        </p:txBody>
      </p:sp>
      <p:sp>
        <p:nvSpPr>
          <p:cNvPr id="2" name="Title 1"/>
          <p:cNvSpPr>
            <a:spLocks noGrp="1"/>
          </p:cNvSpPr>
          <p:nvPr>
            <p:ph type="title"/>
          </p:nvPr>
        </p:nvSpPr>
        <p:spPr/>
        <p:txBody>
          <a:bodyPr/>
          <a:lstStyle/>
          <a:p>
            <a:r>
              <a:rPr lang="en-US" dirty="0"/>
              <a:t>Android App structure</a:t>
            </a:r>
          </a:p>
        </p:txBody>
      </p:sp>
    </p:spTree>
    <p:extLst>
      <p:ext uri="{BB962C8B-B14F-4D97-AF65-F5344CB8AC3E}">
        <p14:creationId xmlns:p14="http://schemas.microsoft.com/office/powerpoint/2010/main" val="99064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p:cNvSpPr>
            <a:spLocks noGrp="1"/>
          </p:cNvSpPr>
          <p:nvPr>
            <p:ph idx="1"/>
          </p:nvPr>
        </p:nvSpPr>
        <p:spPr>
          <a:xfrm>
            <a:off x="822960" y="1737360"/>
            <a:ext cx="8321040" cy="4892039"/>
          </a:xfrm>
        </p:spPr>
        <p:txBody>
          <a:bodyPr>
            <a:normAutofit/>
          </a:bodyPr>
          <a:lstStyle/>
          <a:p>
            <a:pPr indent="-365760">
              <a:buFont typeface="Courier New" charset="0"/>
              <a:buChar char="o"/>
            </a:pPr>
            <a:r>
              <a:rPr lang="en-US" dirty="0"/>
              <a:t>Activity class is designed to present a GUI. </a:t>
            </a:r>
            <a:br>
              <a:rPr lang="en-US" dirty="0"/>
            </a:br>
            <a:endParaRPr lang="en-US" dirty="0"/>
          </a:p>
          <a:p>
            <a:pPr indent="-365760">
              <a:buFont typeface="Courier New" charset="0"/>
              <a:buChar char="o"/>
            </a:pPr>
            <a:r>
              <a:rPr lang="en-US" dirty="0"/>
              <a:t>This class supports a single focused screen that the user can use such as dialing a phone number or entering contact information and so on.</a:t>
            </a:r>
          </a:p>
          <a:p>
            <a:pPr indent="-365760">
              <a:buNone/>
            </a:pPr>
            <a:endParaRPr lang="en-US" dirty="0"/>
          </a:p>
          <a:p>
            <a:pPr indent="-365760">
              <a:buFont typeface="Courier New" charset="0"/>
              <a:buChar char="o"/>
            </a:pPr>
            <a:r>
              <a:rPr lang="en-US" dirty="0"/>
              <a:t>Activities are public classes, inheriting from the </a:t>
            </a:r>
            <a:r>
              <a:rPr lang="en-US" dirty="0" err="1"/>
              <a:t>android.app.Activity</a:t>
            </a:r>
            <a:r>
              <a:rPr lang="en-US" dirty="0"/>
              <a:t> base class</a:t>
            </a:r>
          </a:p>
          <a:p>
            <a:pPr indent="-365760">
              <a:buNone/>
            </a:pPr>
            <a:endParaRPr lang="en-US" dirty="0"/>
          </a:p>
          <a:p>
            <a:pPr indent="-365760">
              <a:buFont typeface="Courier New" charset="0"/>
              <a:buChar char="o"/>
            </a:pPr>
            <a:r>
              <a:rPr lang="en-US" dirty="0"/>
              <a:t>This class will be discussed further. But first let’s check the lifecycle of an activity.</a:t>
            </a:r>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r>
              <a:rPr lang="en-US" dirty="0"/>
              <a:t>Activities</a:t>
            </a:r>
          </a:p>
        </p:txBody>
      </p:sp>
    </p:spTree>
    <p:extLst>
      <p:ext uri="{BB962C8B-B14F-4D97-AF65-F5344CB8AC3E}">
        <p14:creationId xmlns:p14="http://schemas.microsoft.com/office/powerpoint/2010/main" val="121776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3" name="Content Placeholder 2"/>
          <p:cNvSpPr>
            <a:spLocks noGrp="1"/>
          </p:cNvSpPr>
          <p:nvPr>
            <p:ph idx="1"/>
          </p:nvPr>
        </p:nvSpPr>
        <p:spPr/>
        <p:txBody>
          <a:bodyPr>
            <a:normAutofit/>
          </a:bodyPr>
          <a:lstStyle/>
          <a:p>
            <a:r>
              <a:rPr lang="en-US" dirty="0" err="1"/>
              <a:t>TextView</a:t>
            </a:r>
            <a:r>
              <a:rPr lang="en-US" dirty="0"/>
              <a:t> – a read-only</a:t>
            </a:r>
            <a:r>
              <a:rPr lang="en-US" baseline="0" dirty="0"/>
              <a:t> text label</a:t>
            </a:r>
            <a:endParaRPr lang="en-US" dirty="0"/>
          </a:p>
          <a:p>
            <a:r>
              <a:rPr lang="en-US" dirty="0" err="1"/>
              <a:t>EditText</a:t>
            </a:r>
            <a:r>
              <a:rPr lang="en-US" dirty="0"/>
              <a:t> – an editable text box</a:t>
            </a:r>
          </a:p>
          <a:p>
            <a:r>
              <a:rPr lang="en-US" dirty="0" err="1"/>
              <a:t>ListView</a:t>
            </a:r>
            <a:r>
              <a:rPr lang="en-US" dirty="0"/>
              <a:t> –</a:t>
            </a:r>
            <a:r>
              <a:rPr lang="en-US" baseline="0" dirty="0"/>
              <a:t> a </a:t>
            </a:r>
            <a:r>
              <a:rPr lang="en-US" baseline="0" dirty="0" err="1"/>
              <a:t>ViewGroup</a:t>
            </a:r>
            <a:r>
              <a:rPr lang="en-US" baseline="0" dirty="0"/>
              <a:t> that creates and manages a vertical list of views</a:t>
            </a:r>
          </a:p>
          <a:p>
            <a:r>
              <a:rPr lang="en-US" baseline="0" dirty="0"/>
              <a:t>Spinner – a </a:t>
            </a:r>
            <a:r>
              <a:rPr lang="en-US" baseline="0" dirty="0" err="1"/>
              <a:t>TextView</a:t>
            </a:r>
            <a:r>
              <a:rPr lang="en-US" baseline="0" dirty="0"/>
              <a:t> and an associated list of items to allow you to select an item from the list</a:t>
            </a:r>
          </a:p>
          <a:p>
            <a:r>
              <a:rPr lang="en-US" baseline="0" dirty="0"/>
              <a:t>Button – a standard command button</a:t>
            </a:r>
          </a:p>
          <a:p>
            <a:r>
              <a:rPr lang="en-US" baseline="0" dirty="0" err="1"/>
              <a:t>CheckBox</a:t>
            </a:r>
            <a:r>
              <a:rPr lang="en-US" baseline="0" dirty="0"/>
              <a:t> – a button allowing a user to select/check or unselect/uncheck</a:t>
            </a:r>
          </a:p>
          <a:p>
            <a:r>
              <a:rPr lang="en-US" baseline="0" dirty="0" err="1"/>
              <a:t>RadioButton</a:t>
            </a:r>
            <a:r>
              <a:rPr lang="en-US" baseline="0" dirty="0"/>
              <a:t> – a mutually exclusive button selecting an item from a group</a:t>
            </a:r>
          </a:p>
        </p:txBody>
      </p:sp>
      <p:sp>
        <p:nvSpPr>
          <p:cNvPr id="2" name="Title 1"/>
          <p:cNvSpPr>
            <a:spLocks noGrp="1"/>
          </p:cNvSpPr>
          <p:nvPr>
            <p:ph type="title"/>
          </p:nvPr>
        </p:nvSpPr>
        <p:spPr/>
        <p:txBody>
          <a:bodyPr/>
          <a:lstStyle/>
          <a:p>
            <a:r>
              <a:rPr lang="en-US" dirty="0"/>
              <a:t>Basic UI Components/controls</a:t>
            </a:r>
          </a:p>
        </p:txBody>
      </p:sp>
    </p:spTree>
    <p:extLst>
      <p:ext uri="{BB962C8B-B14F-4D97-AF65-F5344CB8AC3E}">
        <p14:creationId xmlns:p14="http://schemas.microsoft.com/office/powerpoint/2010/main" val="28860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3" name="Content Placeholder 2"/>
          <p:cNvSpPr>
            <a:spLocks noGrp="1"/>
          </p:cNvSpPr>
          <p:nvPr>
            <p:ph idx="1"/>
          </p:nvPr>
        </p:nvSpPr>
        <p:spPr/>
        <p:txBody>
          <a:bodyPr>
            <a:normAutofit fontScale="55000" lnSpcReduction="20000"/>
          </a:bodyPr>
          <a:lstStyle/>
          <a:p>
            <a:r>
              <a:rPr lang="en-US" dirty="0" err="1"/>
              <a:t>layout_height</a:t>
            </a:r>
            <a:r>
              <a:rPr lang="en-US" dirty="0"/>
              <a:t> – e.g. </a:t>
            </a:r>
            <a:r>
              <a:rPr lang="en-US" dirty="0" err="1"/>
              <a:t>wrap_content</a:t>
            </a:r>
            <a:r>
              <a:rPr lang="en-US" dirty="0"/>
              <a:t>, </a:t>
            </a:r>
            <a:r>
              <a:rPr lang="en-US" dirty="0" err="1"/>
              <a:t>match_parent</a:t>
            </a:r>
            <a:endParaRPr lang="en-US" dirty="0"/>
          </a:p>
          <a:p>
            <a:r>
              <a:rPr lang="en-US" dirty="0" err="1"/>
              <a:t>singleLine</a:t>
            </a:r>
            <a:r>
              <a:rPr lang="en-US" dirty="0"/>
              <a:t> – true, remains on single line; false, doesn’t</a:t>
            </a:r>
          </a:p>
          <a:p>
            <a:r>
              <a:rPr lang="en-US" dirty="0"/>
              <a:t>hint – background hint</a:t>
            </a:r>
          </a:p>
          <a:p>
            <a:r>
              <a:rPr lang="en-US" dirty="0"/>
              <a:t>lines – number of lines</a:t>
            </a:r>
          </a:p>
          <a:p>
            <a:r>
              <a:rPr lang="en-US" dirty="0" err="1"/>
              <a:t>textSize</a:t>
            </a:r>
            <a:r>
              <a:rPr lang="en-US" dirty="0"/>
              <a:t> – size of text</a:t>
            </a:r>
          </a:p>
          <a:p>
            <a:r>
              <a:rPr lang="en-US" dirty="0" err="1"/>
              <a:t>autoText</a:t>
            </a:r>
            <a:r>
              <a:rPr lang="en-US" dirty="0"/>
              <a:t> – auto correct text</a:t>
            </a:r>
          </a:p>
          <a:p>
            <a:r>
              <a:rPr lang="en-US" dirty="0"/>
              <a:t>capitalize – auto cap (none, characters, words, sentences)</a:t>
            </a:r>
          </a:p>
          <a:p>
            <a:r>
              <a:rPr lang="en-US" dirty="0"/>
              <a:t>password – hide text</a:t>
            </a:r>
          </a:p>
          <a:p>
            <a:r>
              <a:rPr lang="en-US" dirty="0" err="1"/>
              <a:t>minWidth</a:t>
            </a:r>
            <a:r>
              <a:rPr lang="en-US" dirty="0"/>
              <a:t> – specify minimum width</a:t>
            </a:r>
          </a:p>
          <a:p>
            <a:r>
              <a:rPr lang="en-US" dirty="0" err="1"/>
              <a:t>maxWidth</a:t>
            </a:r>
            <a:r>
              <a:rPr lang="en-US" dirty="0"/>
              <a:t> – specify max width</a:t>
            </a:r>
          </a:p>
          <a:p>
            <a:r>
              <a:rPr lang="en-US" dirty="0" err="1"/>
              <a:t>minHeight</a:t>
            </a:r>
            <a:r>
              <a:rPr lang="en-US" dirty="0"/>
              <a:t> – specify min height</a:t>
            </a:r>
          </a:p>
          <a:p>
            <a:r>
              <a:rPr lang="en-US" dirty="0" err="1"/>
              <a:t>maxHeight</a:t>
            </a:r>
            <a:r>
              <a:rPr lang="en-US" dirty="0"/>
              <a:t> – specify max height</a:t>
            </a:r>
          </a:p>
          <a:p>
            <a:r>
              <a:rPr lang="en-US" dirty="0" err="1"/>
              <a:t>scrollHorizontally</a:t>
            </a:r>
            <a:r>
              <a:rPr lang="en-US" dirty="0"/>
              <a:t> – if true, scrolls to end of typed text</a:t>
            </a:r>
          </a:p>
        </p:txBody>
      </p:sp>
      <p:sp>
        <p:nvSpPr>
          <p:cNvPr id="2" name="Title 1"/>
          <p:cNvSpPr>
            <a:spLocks noGrp="1"/>
          </p:cNvSpPr>
          <p:nvPr>
            <p:ph type="title"/>
          </p:nvPr>
        </p:nvSpPr>
        <p:spPr/>
        <p:txBody>
          <a:bodyPr/>
          <a:lstStyle/>
          <a:p>
            <a:r>
              <a:rPr lang="en-US" dirty="0" err="1"/>
              <a:t>EditText</a:t>
            </a:r>
            <a:endParaRPr lang="en-US" dirty="0"/>
          </a:p>
        </p:txBody>
      </p:sp>
    </p:spTree>
    <p:extLst>
      <p:ext uri="{BB962C8B-B14F-4D97-AF65-F5344CB8AC3E}">
        <p14:creationId xmlns:p14="http://schemas.microsoft.com/office/powerpoint/2010/main" val="1607421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3" name="Content Placeholder 2"/>
          <p:cNvSpPr>
            <a:spLocks noGrp="1"/>
          </p:cNvSpPr>
          <p:nvPr>
            <p:ph idx="1"/>
          </p:nvPr>
        </p:nvSpPr>
        <p:spPr>
          <a:xfrm>
            <a:off x="822960" y="1812573"/>
            <a:ext cx="8153400" cy="4572000"/>
          </a:xfrm>
        </p:spPr>
        <p:txBody>
          <a:bodyPr>
            <a:normAutofit/>
          </a:bodyPr>
          <a:lstStyle/>
          <a:p>
            <a:pPr marL="0" indent="0">
              <a:buNone/>
            </a:pPr>
            <a:r>
              <a:rPr lang="en-US" sz="2800" dirty="0">
                <a:cs typeface="Courier New" pitchFamily="49" charset="0"/>
              </a:rPr>
              <a:t>A toast is a view containing a quick little message for the user. The toast class helps you create and show those.</a:t>
            </a:r>
          </a:p>
          <a:p>
            <a:pPr marL="0" indent="0">
              <a:buNone/>
            </a:pPr>
            <a:endParaRPr lang="en-US" sz="2800" dirty="0">
              <a:cs typeface="Courier New" pitchFamily="49" charset="0"/>
            </a:endParaRPr>
          </a:p>
          <a:p>
            <a:pPr marL="0" indent="0">
              <a:buNone/>
            </a:pPr>
            <a:r>
              <a:rPr lang="en-US" sz="2800" dirty="0">
                <a:cs typeface="Courier New" pitchFamily="49" charset="0"/>
              </a:rPr>
              <a:t>import </a:t>
            </a:r>
            <a:r>
              <a:rPr lang="en-US" sz="2800" dirty="0" err="1">
                <a:cs typeface="Courier New" pitchFamily="49" charset="0"/>
              </a:rPr>
              <a:t>android.widget.Toast</a:t>
            </a:r>
            <a:r>
              <a:rPr lang="en-US" sz="2800" dirty="0">
                <a:cs typeface="Courier New" pitchFamily="49" charset="0"/>
              </a:rPr>
              <a:t>;</a:t>
            </a:r>
          </a:p>
          <a:p>
            <a:r>
              <a:rPr lang="en-US" sz="2800" dirty="0" err="1">
                <a:cs typeface="Courier New" pitchFamily="49" charset="0"/>
              </a:rPr>
              <a:t>Toast.makeText</a:t>
            </a:r>
            <a:r>
              <a:rPr lang="en-US" sz="2800" dirty="0">
                <a:cs typeface="Courier New" pitchFamily="49" charset="0"/>
              </a:rPr>
              <a:t>(this, “Your Message”,</a:t>
            </a:r>
          </a:p>
          <a:p>
            <a:pPr>
              <a:buNone/>
            </a:pPr>
            <a:r>
              <a:rPr lang="en-US" sz="2800" dirty="0">
                <a:cs typeface="Courier New" pitchFamily="49" charset="0"/>
              </a:rPr>
              <a:t>		</a:t>
            </a:r>
            <a:r>
              <a:rPr lang="en-US" sz="2800" dirty="0" err="1">
                <a:cs typeface="Courier New" pitchFamily="49" charset="0"/>
              </a:rPr>
              <a:t>Toast.LENGTH_SHORT</a:t>
            </a:r>
            <a:r>
              <a:rPr lang="en-US" sz="2800" dirty="0">
                <a:cs typeface="Courier New" pitchFamily="49" charset="0"/>
              </a:rPr>
              <a:t>).show();</a:t>
            </a:r>
          </a:p>
          <a:p>
            <a:endParaRPr lang="en-US" sz="2800" dirty="0">
              <a:latin typeface="Courier New" pitchFamily="49" charset="0"/>
              <a:cs typeface="Courier New" pitchFamily="49" charset="0"/>
            </a:endParaRPr>
          </a:p>
          <a:p>
            <a:endParaRPr lang="en-US" sz="2800" dirty="0">
              <a:latin typeface="Courier New" pitchFamily="49" charset="0"/>
              <a:cs typeface="Courier New" pitchFamily="49" charset="0"/>
            </a:endParaRPr>
          </a:p>
          <a:p>
            <a:pPr>
              <a:buNone/>
            </a:pPr>
            <a:endParaRPr lang="en-US" sz="2800"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Toast</a:t>
            </a:r>
          </a:p>
        </p:txBody>
      </p:sp>
    </p:spTree>
    <p:extLst>
      <p:ext uri="{BB962C8B-B14F-4D97-AF65-F5344CB8AC3E}">
        <p14:creationId xmlns:p14="http://schemas.microsoft.com/office/powerpoint/2010/main" val="584820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6" name="Rectangle 5"/>
          <p:cNvSpPr/>
          <p:nvPr/>
        </p:nvSpPr>
        <p:spPr>
          <a:xfrm>
            <a:off x="929811" y="6380827"/>
            <a:ext cx="6495533" cy="369332"/>
          </a:xfrm>
          <a:prstGeom prst="rect">
            <a:avLst/>
          </a:prstGeom>
        </p:spPr>
        <p:txBody>
          <a:bodyPr wrap="square">
            <a:spAutoFit/>
          </a:bodyPr>
          <a:lstStyle/>
          <a:p>
            <a:r>
              <a:rPr lang="en-US" dirty="0">
                <a:solidFill>
                  <a:schemeClr val="bg1"/>
                </a:solidFill>
                <a:hlinkClick r:id="rId2"/>
              </a:rPr>
              <a:t>http://</a:t>
            </a:r>
            <a:r>
              <a:rPr lang="en-US" dirty="0">
                <a:solidFill>
                  <a:schemeClr val="bg1"/>
                </a:solidFill>
              </a:rPr>
              <a:t>developer.android.com/reference/android/util/Log.html </a:t>
            </a:r>
          </a:p>
        </p:txBody>
      </p:sp>
      <p:sp>
        <p:nvSpPr>
          <p:cNvPr id="3" name="Content Placeholder 2"/>
          <p:cNvSpPr>
            <a:spLocks noGrp="1"/>
          </p:cNvSpPr>
          <p:nvPr>
            <p:ph idx="1"/>
          </p:nvPr>
        </p:nvSpPr>
        <p:spPr/>
        <p:txBody>
          <a:bodyPr>
            <a:normAutofit/>
          </a:bodyPr>
          <a:lstStyle/>
          <a:p>
            <a:r>
              <a:rPr lang="en-US" dirty="0" err="1"/>
              <a:t>android.util.Log</a:t>
            </a:r>
            <a:r>
              <a:rPr lang="en-US" dirty="0"/>
              <a:t> class used for sending log output</a:t>
            </a:r>
          </a:p>
          <a:p>
            <a:r>
              <a:rPr lang="en-US" dirty="0"/>
              <a:t>Generally, use:</a:t>
            </a:r>
          </a:p>
          <a:p>
            <a:pPr lvl="1"/>
            <a:r>
              <a:rPr lang="en-US" dirty="0" err="1"/>
              <a:t>Log.v</a:t>
            </a:r>
            <a:r>
              <a:rPr lang="en-US" dirty="0"/>
              <a:t>() </a:t>
            </a:r>
            <a:r>
              <a:rPr lang="en-US" dirty="0" err="1"/>
              <a:t>Log.d</a:t>
            </a:r>
            <a:r>
              <a:rPr lang="en-US" dirty="0"/>
              <a:t>() </a:t>
            </a:r>
            <a:r>
              <a:rPr lang="en-US" dirty="0" err="1"/>
              <a:t>Log.i</a:t>
            </a:r>
            <a:r>
              <a:rPr lang="en-US" dirty="0"/>
              <a:t>() </a:t>
            </a:r>
            <a:r>
              <a:rPr lang="en-US" dirty="0" err="1"/>
              <a:t>Log.w</a:t>
            </a:r>
            <a:r>
              <a:rPr lang="en-US" dirty="0"/>
              <a:t>() and </a:t>
            </a:r>
            <a:r>
              <a:rPr lang="en-US" dirty="0" err="1"/>
              <a:t>Log.e</a:t>
            </a:r>
            <a:r>
              <a:rPr lang="en-US" dirty="0"/>
              <a:t>() methods.</a:t>
            </a:r>
          </a:p>
          <a:p>
            <a:r>
              <a:rPr lang="en-US" dirty="0"/>
              <a:t>Order in terms of verbosity, from least to most is:</a:t>
            </a:r>
          </a:p>
          <a:p>
            <a:pPr lvl="1"/>
            <a:r>
              <a:rPr lang="en-US" dirty="0"/>
              <a:t>ERROR, WARN, INFO, DEBUG, VERBOSE</a:t>
            </a:r>
          </a:p>
          <a:p>
            <a:pPr lvl="1"/>
            <a:r>
              <a:rPr lang="en-US" dirty="0"/>
              <a:t>Verbose should never be compiled into an application except during development.</a:t>
            </a:r>
          </a:p>
          <a:p>
            <a:r>
              <a:rPr lang="en-US" dirty="0"/>
              <a:t>Debug logs are compiled in but stripped at runtime</a:t>
            </a:r>
          </a:p>
          <a:p>
            <a:r>
              <a:rPr lang="en-US" dirty="0"/>
              <a:t>Error, warning and info logs are always kept</a:t>
            </a:r>
          </a:p>
        </p:txBody>
      </p:sp>
      <p:sp>
        <p:nvSpPr>
          <p:cNvPr id="2" name="Title 1"/>
          <p:cNvSpPr>
            <a:spLocks noGrp="1"/>
          </p:cNvSpPr>
          <p:nvPr>
            <p:ph type="title"/>
          </p:nvPr>
        </p:nvSpPr>
        <p:spPr/>
        <p:txBody>
          <a:bodyPr/>
          <a:lstStyle/>
          <a:p>
            <a:r>
              <a:rPr lang="en-US" dirty="0"/>
              <a:t>Log</a:t>
            </a:r>
          </a:p>
        </p:txBody>
      </p:sp>
    </p:spTree>
    <p:extLst>
      <p:ext uri="{BB962C8B-B14F-4D97-AF65-F5344CB8AC3E}">
        <p14:creationId xmlns:p14="http://schemas.microsoft.com/office/powerpoint/2010/main" val="49743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3" name="Content Placeholder 2"/>
          <p:cNvSpPr>
            <a:spLocks noGrp="1"/>
          </p:cNvSpPr>
          <p:nvPr>
            <p:ph idx="1"/>
          </p:nvPr>
        </p:nvSpPr>
        <p:spPr>
          <a:xfrm>
            <a:off x="822960" y="1852654"/>
            <a:ext cx="8016240" cy="4273509"/>
          </a:xfrm>
        </p:spPr>
        <p:txBody>
          <a:bodyPr/>
          <a:lstStyle/>
          <a:p>
            <a:r>
              <a:rPr lang="en-US" dirty="0"/>
              <a:t>Via anonymous inner class</a:t>
            </a:r>
          </a:p>
          <a:p>
            <a:endParaRPr lang="en-US" dirty="0"/>
          </a:p>
          <a:p>
            <a:r>
              <a:rPr lang="en-US" dirty="0"/>
              <a:t>Implement </a:t>
            </a:r>
            <a:r>
              <a:rPr lang="en-US" dirty="0" err="1"/>
              <a:t>OnClickListener</a:t>
            </a:r>
            <a:r>
              <a:rPr lang="en-US" dirty="0"/>
              <a:t> Interface</a:t>
            </a:r>
          </a:p>
          <a:p>
            <a:endParaRPr lang="en-US" dirty="0"/>
          </a:p>
          <a:p>
            <a:r>
              <a:rPr lang="en-US" dirty="0"/>
              <a:t>Declare event handler in XML control definition</a:t>
            </a:r>
          </a:p>
          <a:p>
            <a:endParaRPr lang="en-US" dirty="0"/>
          </a:p>
          <a:p>
            <a:r>
              <a:rPr lang="en-US" dirty="0"/>
              <a:t>Lambda</a:t>
            </a:r>
          </a:p>
          <a:p>
            <a:endParaRPr lang="en-US" dirty="0"/>
          </a:p>
        </p:txBody>
      </p:sp>
      <p:sp>
        <p:nvSpPr>
          <p:cNvPr id="2" name="Title 1"/>
          <p:cNvSpPr>
            <a:spLocks noGrp="1"/>
          </p:cNvSpPr>
          <p:nvPr>
            <p:ph type="title"/>
          </p:nvPr>
        </p:nvSpPr>
        <p:spPr/>
        <p:txBody>
          <a:bodyPr/>
          <a:lstStyle/>
          <a:p>
            <a:r>
              <a:rPr lang="en-US" dirty="0"/>
              <a:t>Event Handling</a:t>
            </a:r>
          </a:p>
        </p:txBody>
      </p:sp>
    </p:spTree>
    <p:extLst>
      <p:ext uri="{BB962C8B-B14F-4D97-AF65-F5344CB8AC3E}">
        <p14:creationId xmlns:p14="http://schemas.microsoft.com/office/powerpoint/2010/main" val="66537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nodeType="clickEffect">
                                  <p:stCondLst>
                                    <p:cond delay="0"/>
                                  </p:stCondLst>
                                  <p:iterate type="lt">
                                    <p:tmPct val="4000"/>
                                  </p:iterate>
                                  <p:childTnLst>
                                    <p:set>
                                      <p:cBhvr override="childStyle">
                                        <p:cTn id="26" dur="500" fill="hold"/>
                                        <p:tgtEl>
                                          <p:spTgt spid="3">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F08532-A4D0-B04E-BCC3-65092F82D526}" type="slidenum">
              <a:rPr lang="en-US" smtClean="0"/>
              <a:t>45</a:t>
            </a:fld>
            <a:endParaRPr lang="en-US"/>
          </a:p>
        </p:txBody>
      </p:sp>
      <p:sp>
        <p:nvSpPr>
          <p:cNvPr id="3" name="Content Placeholder 2"/>
          <p:cNvSpPr>
            <a:spLocks noGrp="1"/>
          </p:cNvSpPr>
          <p:nvPr>
            <p:ph idx="1"/>
          </p:nvPr>
        </p:nvSpPr>
        <p:spPr>
          <a:xfrm>
            <a:off x="822960" y="1960124"/>
            <a:ext cx="8686800" cy="4525963"/>
          </a:xfrm>
        </p:spPr>
        <p:txBody>
          <a:bodyPr/>
          <a:lstStyle/>
          <a:p>
            <a:r>
              <a:rPr lang="en-US" sz="2800" dirty="0" err="1"/>
              <a:t>android:src</a:t>
            </a:r>
            <a:r>
              <a:rPr lang="en-US" sz="2800" dirty="0"/>
              <a:t> – the source </a:t>
            </a:r>
          </a:p>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kern="1200" dirty="0">
                <a:solidFill>
                  <a:schemeClr val="tx1"/>
                </a:solidFill>
                <a:latin typeface="+mn-lt"/>
                <a:ea typeface="+mn-ea"/>
                <a:cs typeface="+mn-cs"/>
              </a:rPr>
              <a:t>Example:</a:t>
            </a:r>
          </a:p>
          <a:p>
            <a:pPr lvl="1" indent="-342900">
              <a:buFont typeface="Arial" pitchFamily="34" charset="0"/>
              <a:buChar char="•"/>
            </a:pPr>
            <a:r>
              <a:rPr lang="en-US" sz="2400" dirty="0"/>
              <a:t>Var </a:t>
            </a:r>
            <a:r>
              <a:rPr lang="en-US" sz="2400" dirty="0" err="1"/>
              <a:t>imgView</a:t>
            </a:r>
            <a:r>
              <a:rPr lang="en-US" sz="2400" dirty="0"/>
              <a:t> = </a:t>
            </a:r>
            <a:r>
              <a:rPr lang="en-US" sz="2400" dirty="0" err="1"/>
              <a:t>findViewById</a:t>
            </a:r>
            <a:r>
              <a:rPr lang="en-US" sz="2400" dirty="0"/>
              <a:t>&lt;View&gt;(…) as </a:t>
            </a:r>
            <a:r>
              <a:rPr lang="en-US" sz="2400" dirty="0" err="1"/>
              <a:t>ImageView</a:t>
            </a:r>
            <a:endParaRPr lang="en-US" sz="2400" dirty="0"/>
          </a:p>
          <a:p>
            <a:pPr lvl="1" indent="-342900">
              <a:buFont typeface="Arial" pitchFamily="34" charset="0"/>
              <a:buChar char="•"/>
            </a:pPr>
            <a:r>
              <a:rPr lang="en-US" sz="2400" kern="1200" dirty="0" err="1">
                <a:solidFill>
                  <a:schemeClr val="tx1"/>
                </a:solidFill>
                <a:latin typeface="+mn-lt"/>
                <a:ea typeface="+mn-ea"/>
                <a:cs typeface="+mn-cs"/>
              </a:rPr>
              <a:t>imgView.setBackground</a:t>
            </a:r>
            <a:r>
              <a:rPr lang="en-US" sz="2400" kern="1200" dirty="0">
                <a:solidFill>
                  <a:schemeClr val="tx1"/>
                </a:solidFill>
                <a:latin typeface="+mn-lt"/>
                <a:ea typeface="+mn-ea"/>
                <a:cs typeface="+mn-cs"/>
              </a:rPr>
              <a:t>(</a:t>
            </a:r>
            <a:r>
              <a:rPr lang="en-US" sz="2400" kern="1200" dirty="0" err="1">
                <a:solidFill>
                  <a:schemeClr val="tx1"/>
                </a:solidFill>
                <a:latin typeface="+mn-lt"/>
                <a:ea typeface="+mn-ea"/>
                <a:cs typeface="+mn-cs"/>
              </a:rPr>
              <a:t>R.drawable.fileName</a:t>
            </a:r>
            <a:r>
              <a:rPr lang="en-US" sz="2400" kern="1200" dirty="0">
                <a:solidFill>
                  <a:schemeClr val="tx1"/>
                </a:solidFill>
                <a:latin typeface="+mn-lt"/>
                <a:ea typeface="+mn-ea"/>
                <a:cs typeface="+mn-cs"/>
              </a:rPr>
              <a:t>)</a:t>
            </a:r>
            <a:endParaRPr lang="en-US" sz="2400" dirty="0"/>
          </a:p>
        </p:txBody>
      </p:sp>
      <p:sp>
        <p:nvSpPr>
          <p:cNvPr id="2" name="Title 1"/>
          <p:cNvSpPr>
            <a:spLocks noGrp="1"/>
          </p:cNvSpPr>
          <p:nvPr>
            <p:ph type="title"/>
          </p:nvPr>
        </p:nvSpPr>
        <p:spPr/>
        <p:txBody>
          <a:bodyPr/>
          <a:lstStyle/>
          <a:p>
            <a:r>
              <a:rPr lang="en-US" dirty="0" err="1"/>
              <a:t>ImageView</a:t>
            </a:r>
            <a:endParaRPr lang="en-US" dirty="0"/>
          </a:p>
        </p:txBody>
      </p:sp>
    </p:spTree>
    <p:extLst>
      <p:ext uri="{BB962C8B-B14F-4D97-AF65-F5344CB8AC3E}">
        <p14:creationId xmlns:p14="http://schemas.microsoft.com/office/powerpoint/2010/main" val="119445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F08532-A4D0-B04E-BCC3-65092F82D526}" type="slidenum">
              <a:rPr lang="en-US" smtClean="0"/>
              <a:t>46</a:t>
            </a:fld>
            <a:endParaRPr lang="en-US"/>
          </a:p>
        </p:txBody>
      </p:sp>
      <p:sp>
        <p:nvSpPr>
          <p:cNvPr id="3" name="Content Placeholder 2"/>
          <p:cNvSpPr>
            <a:spLocks noGrp="1"/>
          </p:cNvSpPr>
          <p:nvPr>
            <p:ph idx="1"/>
          </p:nvPr>
        </p:nvSpPr>
        <p:spPr/>
        <p:txBody>
          <a:bodyPr/>
          <a:lstStyle/>
          <a:p>
            <a:r>
              <a:rPr lang="en-US" sz="2800" dirty="0"/>
              <a:t>Example (setup in layout xml file)</a:t>
            </a:r>
          </a:p>
          <a:p>
            <a:pPr lvl="1"/>
            <a:r>
              <a:rPr lang="en-US" sz="2400" dirty="0" err="1"/>
              <a:t>android:textOn</a:t>
            </a:r>
            <a:r>
              <a:rPr lang="en-US" sz="2400" dirty="0"/>
              <a:t>=“Play”</a:t>
            </a:r>
          </a:p>
          <a:p>
            <a:pPr lvl="1"/>
            <a:r>
              <a:rPr lang="en-US" sz="2400" dirty="0" err="1"/>
              <a:t>android:textOff</a:t>
            </a:r>
            <a:r>
              <a:rPr lang="en-US" sz="2400" dirty="0"/>
              <a:t>=“Stop”</a:t>
            </a:r>
          </a:p>
          <a:p>
            <a:r>
              <a:rPr lang="en-US" sz="2800" dirty="0"/>
              <a:t>In code, </a:t>
            </a:r>
            <a:r>
              <a:rPr lang="en-US" sz="2800" dirty="0" err="1"/>
              <a:t>setOnClickListener</a:t>
            </a:r>
            <a:r>
              <a:rPr lang="en-US" sz="2800" dirty="0"/>
              <a:t> (anonymous class)</a:t>
            </a:r>
          </a:p>
        </p:txBody>
      </p:sp>
      <p:sp>
        <p:nvSpPr>
          <p:cNvPr id="2" name="Title 1"/>
          <p:cNvSpPr>
            <a:spLocks noGrp="1"/>
          </p:cNvSpPr>
          <p:nvPr>
            <p:ph type="title"/>
          </p:nvPr>
        </p:nvSpPr>
        <p:spPr/>
        <p:txBody>
          <a:bodyPr/>
          <a:lstStyle/>
          <a:p>
            <a:r>
              <a:rPr lang="en-US" dirty="0" err="1"/>
              <a:t>ToggleButton</a:t>
            </a:r>
            <a:endParaRPr lang="en-US" dirty="0"/>
          </a:p>
        </p:txBody>
      </p:sp>
    </p:spTree>
    <p:extLst>
      <p:ext uri="{BB962C8B-B14F-4D97-AF65-F5344CB8AC3E}">
        <p14:creationId xmlns:p14="http://schemas.microsoft.com/office/powerpoint/2010/main" val="54738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F08532-A4D0-B04E-BCC3-65092F82D526}" type="slidenum">
              <a:rPr lang="en-US" smtClean="0"/>
              <a:t>47</a:t>
            </a:fld>
            <a:endParaRPr lang="en-US"/>
          </a:p>
        </p:txBody>
      </p:sp>
      <p:sp>
        <p:nvSpPr>
          <p:cNvPr id="3" name="Content Placeholder 2"/>
          <p:cNvSpPr>
            <a:spLocks noGrp="1"/>
          </p:cNvSpPr>
          <p:nvPr>
            <p:ph idx="1"/>
          </p:nvPr>
        </p:nvSpPr>
        <p:spPr/>
        <p:txBody>
          <a:bodyPr/>
          <a:lstStyle/>
          <a:p>
            <a:r>
              <a:rPr lang="en-US" dirty="0"/>
              <a:t>Special control set up a vertical scrollbar</a:t>
            </a:r>
          </a:p>
          <a:p>
            <a:r>
              <a:rPr lang="en-US" dirty="0"/>
              <a:t>Can only have </a:t>
            </a:r>
            <a:r>
              <a:rPr lang="en-US" b="1" i="1" u="sng" dirty="0"/>
              <a:t>one</a:t>
            </a:r>
            <a:r>
              <a:rPr lang="en-US" baseline="0" dirty="0"/>
              <a:t> child</a:t>
            </a:r>
          </a:p>
          <a:p>
            <a:r>
              <a:rPr lang="en-US" dirty="0" err="1"/>
              <a:t>android:fillViewport</a:t>
            </a:r>
            <a:r>
              <a:rPr lang="en-US" dirty="0"/>
              <a:t> attribute</a:t>
            </a:r>
          </a:p>
          <a:p>
            <a:pPr lvl="1"/>
            <a:endParaRPr lang="en-US" dirty="0"/>
          </a:p>
        </p:txBody>
      </p:sp>
      <p:sp>
        <p:nvSpPr>
          <p:cNvPr id="2" name="Title 1"/>
          <p:cNvSpPr>
            <a:spLocks noGrp="1"/>
          </p:cNvSpPr>
          <p:nvPr>
            <p:ph type="title"/>
          </p:nvPr>
        </p:nvSpPr>
        <p:spPr/>
        <p:txBody>
          <a:bodyPr/>
          <a:lstStyle/>
          <a:p>
            <a:r>
              <a:rPr lang="en-US" dirty="0" err="1"/>
              <a:t>ScrollView</a:t>
            </a:r>
            <a:endParaRPr lang="en-US" dirty="0"/>
          </a:p>
        </p:txBody>
      </p:sp>
    </p:spTree>
    <p:extLst>
      <p:ext uri="{BB962C8B-B14F-4D97-AF65-F5344CB8AC3E}">
        <p14:creationId xmlns:p14="http://schemas.microsoft.com/office/powerpoint/2010/main" val="10741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4566" y="809326"/>
            <a:ext cx="3204634" cy="885480"/>
          </a:xfrm>
        </p:spPr>
        <p:txBody>
          <a:bodyPr/>
          <a:lstStyle/>
          <a:p>
            <a:r>
              <a:rPr lang="en-US" dirty="0"/>
              <a:t>Thank you</a:t>
            </a:r>
          </a:p>
        </p:txBody>
      </p:sp>
      <p:sp>
        <p:nvSpPr>
          <p:cNvPr id="3" name="Slide Number Placeholder 2"/>
          <p:cNvSpPr>
            <a:spLocks noGrp="1"/>
          </p:cNvSpPr>
          <p:nvPr>
            <p:ph type="sldNum" sz="quarter" idx="12"/>
          </p:nvPr>
        </p:nvSpPr>
        <p:spPr/>
        <p:txBody>
          <a:bodyPr/>
          <a:lstStyle/>
          <a:p>
            <a:fld id="{99F08532-A4D0-B04E-BCC3-65092F82D526}" type="slidenum">
              <a:rPr lang="en-US" smtClean="0"/>
              <a:t>48</a:t>
            </a:fld>
            <a:endParaRPr lang="en-US"/>
          </a:p>
        </p:txBody>
      </p:sp>
    </p:spTree>
    <p:extLst>
      <p:ext uri="{BB962C8B-B14F-4D97-AF65-F5344CB8AC3E}">
        <p14:creationId xmlns:p14="http://schemas.microsoft.com/office/powerpoint/2010/main" val="213028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3" name="Picture 2" descr="Activity Lifecycle: The sequence of methods call. TO be explained next slide."/>
          <p:cNvPicPr>
            <a:picLocks noChangeAspect="1"/>
          </p:cNvPicPr>
          <p:nvPr/>
        </p:nvPicPr>
        <p:blipFill>
          <a:blip r:embed="rId2">
            <a:clrChange>
              <a:clrFrom>
                <a:srgbClr val="FFFFFF"/>
              </a:clrFrom>
              <a:clrTo>
                <a:srgbClr val="FFFFFF">
                  <a:alpha val="0"/>
                </a:srgbClr>
              </a:clrTo>
            </a:clrChange>
          </a:blip>
          <a:stretch>
            <a:fillRect/>
          </a:stretch>
        </p:blipFill>
        <p:spPr>
          <a:xfrm>
            <a:off x="4124528" y="-19014"/>
            <a:ext cx="5019472" cy="6459091"/>
          </a:xfrm>
          <a:prstGeom prst="rect">
            <a:avLst/>
          </a:prstGeom>
        </p:spPr>
      </p:pic>
      <p:sp>
        <p:nvSpPr>
          <p:cNvPr id="2" name="Title 1"/>
          <p:cNvSpPr>
            <a:spLocks noGrp="1"/>
          </p:cNvSpPr>
          <p:nvPr>
            <p:ph type="title"/>
          </p:nvPr>
        </p:nvSpPr>
        <p:spPr>
          <a:xfrm>
            <a:off x="789363" y="652130"/>
            <a:ext cx="7620000" cy="1143000"/>
          </a:xfrm>
        </p:spPr>
        <p:txBody>
          <a:bodyPr/>
          <a:lstStyle/>
          <a:p>
            <a:r>
              <a:rPr lang="en-US" dirty="0"/>
              <a:t>Activity Lifecycle</a:t>
            </a:r>
          </a:p>
        </p:txBody>
      </p:sp>
    </p:spTree>
    <p:extLst>
      <p:ext uri="{BB962C8B-B14F-4D97-AF65-F5344CB8AC3E}">
        <p14:creationId xmlns:p14="http://schemas.microsoft.com/office/powerpoint/2010/main" val="168455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4" descr="Activity Lifecycle: state after each method c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849" y="2092962"/>
            <a:ext cx="3948150" cy="1759372"/>
          </a:xfrm>
          <a:prstGeom prst="rect">
            <a:avLst/>
          </a:prstGeom>
        </p:spPr>
      </p:pic>
      <p:sp>
        <p:nvSpPr>
          <p:cNvPr id="3" name="Content Placeholder 2"/>
          <p:cNvSpPr>
            <a:spLocks noGrp="1"/>
          </p:cNvSpPr>
          <p:nvPr>
            <p:ph idx="1"/>
          </p:nvPr>
        </p:nvSpPr>
        <p:spPr>
          <a:xfrm>
            <a:off x="822960" y="1737361"/>
            <a:ext cx="8153400" cy="4572000"/>
          </a:xfrm>
        </p:spPr>
        <p:txBody>
          <a:bodyPr>
            <a:normAutofit/>
          </a:bodyPr>
          <a:lstStyle/>
          <a:p>
            <a:pPr indent="365760">
              <a:buFont typeface="Courier New" charset="0"/>
              <a:buChar char="o"/>
            </a:pPr>
            <a:r>
              <a:rPr lang="en-US" dirty="0" err="1"/>
              <a:t>onCreate</a:t>
            </a:r>
            <a:r>
              <a:rPr lang="en-US" dirty="0"/>
              <a:t> – called when first created </a:t>
            </a:r>
            <a:br>
              <a:rPr lang="en-US" dirty="0"/>
            </a:br>
            <a:r>
              <a:rPr lang="en-US" dirty="0"/>
              <a:t>(and when portrait/landscape changes)</a:t>
            </a:r>
          </a:p>
          <a:p>
            <a:pPr indent="365760">
              <a:buFont typeface="Courier New" charset="0"/>
              <a:buChar char="o"/>
            </a:pPr>
            <a:r>
              <a:rPr lang="en-US" dirty="0" err="1"/>
              <a:t>onStart</a:t>
            </a:r>
            <a:r>
              <a:rPr lang="en-US" dirty="0"/>
              <a:t> – called just before activity </a:t>
            </a:r>
            <a:br>
              <a:rPr lang="en-US" dirty="0"/>
            </a:br>
            <a:r>
              <a:rPr lang="en-US" dirty="0"/>
              <a:t>becomes visible on screen</a:t>
            </a:r>
          </a:p>
          <a:p>
            <a:pPr indent="365760">
              <a:buFont typeface="Courier New" charset="0"/>
              <a:buChar char="o"/>
            </a:pPr>
            <a:r>
              <a:rPr lang="en-US" dirty="0" err="1"/>
              <a:t>onResume</a:t>
            </a:r>
            <a:r>
              <a:rPr lang="en-US" dirty="0"/>
              <a:t> – whenever activity comes </a:t>
            </a:r>
            <a:br>
              <a:rPr lang="en-US" dirty="0"/>
            </a:br>
            <a:r>
              <a:rPr lang="en-US" dirty="0"/>
              <a:t>to the foreground </a:t>
            </a:r>
          </a:p>
          <a:p>
            <a:pPr indent="365760">
              <a:buFont typeface="Courier New" charset="0"/>
              <a:buChar char="o"/>
            </a:pPr>
            <a:r>
              <a:rPr lang="en-US" dirty="0" err="1"/>
              <a:t>onPause</a:t>
            </a:r>
            <a:r>
              <a:rPr lang="en-US" dirty="0"/>
              <a:t> – when activity is stopped and </a:t>
            </a:r>
            <a:br>
              <a:rPr lang="en-US" dirty="0"/>
            </a:br>
            <a:r>
              <a:rPr lang="en-US" dirty="0"/>
              <a:t>no longer visible, used to suspend resource intensive actions</a:t>
            </a:r>
          </a:p>
          <a:p>
            <a:pPr indent="365760">
              <a:buFont typeface="Courier New" charset="0"/>
              <a:buChar char="o"/>
            </a:pPr>
            <a:r>
              <a:rPr lang="en-US" dirty="0" err="1"/>
              <a:t>onStop</a:t>
            </a:r>
            <a:r>
              <a:rPr lang="en-US" dirty="0"/>
              <a:t> – when activity is no longer visible or is being destroyed</a:t>
            </a:r>
          </a:p>
          <a:p>
            <a:pPr indent="365760">
              <a:buFont typeface="Courier New" charset="0"/>
              <a:buChar char="o"/>
            </a:pPr>
            <a:r>
              <a:rPr lang="en-US" dirty="0" err="1"/>
              <a:t>onDestroy</a:t>
            </a:r>
            <a:r>
              <a:rPr lang="en-US" dirty="0"/>
              <a:t> – when activity is completed and is going to be destroyed</a:t>
            </a:r>
          </a:p>
        </p:txBody>
      </p:sp>
      <p:sp>
        <p:nvSpPr>
          <p:cNvPr id="2" name="Title 1" descr="Activity Lifecycle: state after each method call"/>
          <p:cNvSpPr>
            <a:spLocks noGrp="1"/>
          </p:cNvSpPr>
          <p:nvPr>
            <p:ph type="title"/>
          </p:nvPr>
        </p:nvSpPr>
        <p:spPr/>
        <p:txBody>
          <a:bodyPr/>
          <a:lstStyle/>
          <a:p>
            <a:r>
              <a:rPr lang="en-US" dirty="0"/>
              <a:t>Activity</a:t>
            </a:r>
            <a:r>
              <a:rPr lang="en-US" baseline="0" dirty="0"/>
              <a:t> Lifecycle </a:t>
            </a:r>
            <a:r>
              <a:rPr lang="mr-IN" baseline="0" dirty="0"/>
              <a:t>–</a:t>
            </a:r>
            <a:r>
              <a:rPr lang="en-US" baseline="0" dirty="0"/>
              <a:t> cont.</a:t>
            </a:r>
            <a:endParaRPr lang="en-US" dirty="0"/>
          </a:p>
        </p:txBody>
      </p:sp>
    </p:spTree>
    <p:extLst>
      <p:ext uri="{BB962C8B-B14F-4D97-AF65-F5344CB8AC3E}">
        <p14:creationId xmlns:p14="http://schemas.microsoft.com/office/powerpoint/2010/main" val="199152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p:cNvSpPr>
            <a:spLocks noGrp="1"/>
          </p:cNvSpPr>
          <p:nvPr>
            <p:ph idx="1"/>
          </p:nvPr>
        </p:nvSpPr>
        <p:spPr>
          <a:xfrm>
            <a:off x="822960" y="1842976"/>
            <a:ext cx="8244840" cy="4176823"/>
          </a:xfrm>
        </p:spPr>
        <p:txBody>
          <a:bodyPr>
            <a:normAutofit/>
          </a:bodyPr>
          <a:lstStyle/>
          <a:p>
            <a:pPr marL="0" indent="0">
              <a:buNone/>
            </a:pPr>
            <a:r>
              <a:rPr lang="en-US" dirty="0"/>
              <a:t>Runs in the background</a:t>
            </a:r>
          </a:p>
          <a:p>
            <a:pPr marL="0" indent="0">
              <a:buNone/>
            </a:pPr>
            <a:r>
              <a:rPr lang="en-US" dirty="0"/>
              <a:t>Perform long running operations</a:t>
            </a:r>
          </a:p>
          <a:p>
            <a:pPr marL="0" indent="0">
              <a:buNone/>
            </a:pPr>
            <a:r>
              <a:rPr lang="en-US" dirty="0"/>
              <a:t>Support interaction with remote processes.</a:t>
            </a:r>
          </a:p>
          <a:p>
            <a:pPr marL="0" indent="0">
              <a:buNone/>
            </a:pPr>
            <a:endParaRPr lang="en-US" dirty="0"/>
          </a:p>
          <a:p>
            <a:pPr marL="0" indent="0">
              <a:buNone/>
            </a:pPr>
            <a:r>
              <a:rPr lang="en-US" dirty="0"/>
              <a:t>Example: backup application, running a music track and so on.</a:t>
            </a:r>
          </a:p>
        </p:txBody>
      </p:sp>
      <p:sp>
        <p:nvSpPr>
          <p:cNvPr id="2" name="Title 1"/>
          <p:cNvSpPr>
            <a:spLocks noGrp="1"/>
          </p:cNvSpPr>
          <p:nvPr>
            <p:ph type="title"/>
          </p:nvPr>
        </p:nvSpPr>
        <p:spPr/>
        <p:txBody>
          <a:bodyPr/>
          <a:lstStyle/>
          <a:p>
            <a:r>
              <a:rPr lang="en-US" dirty="0"/>
              <a:t>Service</a:t>
            </a:r>
          </a:p>
        </p:txBody>
      </p:sp>
    </p:spTree>
    <p:extLst>
      <p:ext uri="{BB962C8B-B14F-4D97-AF65-F5344CB8AC3E}">
        <p14:creationId xmlns:p14="http://schemas.microsoft.com/office/powerpoint/2010/main" val="66784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p:cNvSpPr>
            <a:spLocks noGrp="1"/>
          </p:cNvSpPr>
          <p:nvPr>
            <p:ph idx="1"/>
          </p:nvPr>
        </p:nvSpPr>
        <p:spPr>
          <a:xfrm>
            <a:off x="822960" y="1857152"/>
            <a:ext cx="8016240" cy="4010247"/>
          </a:xfrm>
        </p:spPr>
        <p:txBody>
          <a:bodyPr>
            <a:noAutofit/>
          </a:bodyPr>
          <a:lstStyle/>
          <a:p>
            <a:pPr indent="-274320">
              <a:buClrTx/>
              <a:buFont typeface="Courier New" charset="0"/>
              <a:buChar char="o"/>
            </a:pPr>
            <a:r>
              <a:rPr lang="en-US" sz="1800" dirty="0"/>
              <a:t>Broadcast receiver's listen for and respond to events.</a:t>
            </a:r>
          </a:p>
          <a:p>
            <a:pPr indent="-274320">
              <a:buClrTx/>
              <a:buFont typeface="Courier New" charset="0"/>
              <a:buChar char="o"/>
            </a:pPr>
            <a:r>
              <a:rPr lang="en-US" sz="1800" dirty="0"/>
              <a:t>This class plays the role of the subscriber in the publish/subscribe pattern.</a:t>
            </a:r>
          </a:p>
          <a:p>
            <a:pPr indent="-274320">
              <a:buClrTx/>
              <a:buFont typeface="Courier New" charset="0"/>
              <a:buChar char="o"/>
            </a:pPr>
            <a:r>
              <a:rPr lang="en-US" sz="1800" dirty="0"/>
              <a:t>In Android, events are represented by the intent class.</a:t>
            </a:r>
          </a:p>
          <a:p>
            <a:pPr indent="-274320">
              <a:buClrTx/>
              <a:buFont typeface="Courier New" charset="0"/>
              <a:buChar char="o"/>
            </a:pPr>
            <a:r>
              <a:rPr lang="en-US" sz="1800" dirty="0"/>
              <a:t>Publishers create these intents and then broadcast them using a method like </a:t>
            </a:r>
            <a:r>
              <a:rPr lang="en-US" sz="1800" dirty="0" err="1"/>
              <a:t>sendBroadcast</a:t>
            </a:r>
            <a:r>
              <a:rPr lang="en-US" sz="1800" dirty="0"/>
              <a:t>(Intent, String).</a:t>
            </a:r>
          </a:p>
          <a:p>
            <a:pPr indent="-274320">
              <a:buClrTx/>
              <a:buFont typeface="Courier New" charset="0"/>
              <a:buChar char="o"/>
            </a:pPr>
            <a:r>
              <a:rPr lang="en-US" sz="1800" dirty="0"/>
              <a:t>Now, once broadcasted, these intents are then routed to the broadcast</a:t>
            </a:r>
          </a:p>
          <a:p>
            <a:pPr indent="-274320">
              <a:buClrTx/>
              <a:buFont typeface="Courier New" charset="0"/>
              <a:buChar char="o"/>
            </a:pPr>
            <a:r>
              <a:rPr lang="en-US" sz="1800" dirty="0"/>
              <a:t>receivers that have subscribed to, or registered for, those specific intents. At which point, they can respond to the event.</a:t>
            </a:r>
          </a:p>
        </p:txBody>
      </p:sp>
      <p:sp>
        <p:nvSpPr>
          <p:cNvPr id="2" name="Title 1"/>
          <p:cNvSpPr>
            <a:spLocks noGrp="1"/>
          </p:cNvSpPr>
          <p:nvPr>
            <p:ph type="title"/>
          </p:nvPr>
        </p:nvSpPr>
        <p:spPr/>
        <p:txBody>
          <a:bodyPr/>
          <a:lstStyle/>
          <a:p>
            <a:r>
              <a:rPr lang="en-US" dirty="0"/>
              <a:t>Broadcast Receivers</a:t>
            </a:r>
          </a:p>
        </p:txBody>
      </p:sp>
    </p:spTree>
    <p:extLst>
      <p:ext uri="{BB962C8B-B14F-4D97-AF65-F5344CB8AC3E}">
        <p14:creationId xmlns:p14="http://schemas.microsoft.com/office/powerpoint/2010/main" val="3077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p:cNvSpPr>
            <a:spLocks noGrp="1"/>
          </p:cNvSpPr>
          <p:nvPr>
            <p:ph idx="1"/>
          </p:nvPr>
        </p:nvSpPr>
        <p:spPr>
          <a:xfrm>
            <a:off x="822960" y="1871330"/>
            <a:ext cx="8244840" cy="4148470"/>
          </a:xfrm>
        </p:spPr>
        <p:txBody>
          <a:bodyPr>
            <a:normAutofit lnSpcReduction="10000"/>
          </a:bodyPr>
          <a:lstStyle/>
          <a:p>
            <a:pPr indent="-365760">
              <a:buFont typeface="Courier New" charset="0"/>
              <a:buChar char="o"/>
            </a:pPr>
            <a:r>
              <a:rPr lang="en-US" sz="1900" dirty="0"/>
              <a:t>Store and share data across applications</a:t>
            </a:r>
          </a:p>
          <a:p>
            <a:pPr indent="-365760">
              <a:buFont typeface="Courier New" charset="0"/>
              <a:buChar char="o"/>
            </a:pPr>
            <a:r>
              <a:rPr lang="en-US" sz="1900" dirty="0"/>
              <a:t>Handle requests</a:t>
            </a:r>
          </a:p>
          <a:p>
            <a:pPr indent="-365760">
              <a:buFont typeface="Courier New" charset="0"/>
              <a:buChar char="o"/>
            </a:pPr>
            <a:r>
              <a:rPr lang="en-US" sz="1900" dirty="0"/>
              <a:t>Keep tracks of data</a:t>
            </a:r>
          </a:p>
          <a:p>
            <a:pPr marL="0" indent="0">
              <a:buNone/>
            </a:pPr>
            <a:endParaRPr lang="en-US" sz="41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Example: the browser application uses the </a:t>
            </a:r>
            <a:r>
              <a:rPr lang="en-US" dirty="0" err="1"/>
              <a:t>contentprovider</a:t>
            </a:r>
            <a:r>
              <a:rPr lang="en-US" dirty="0"/>
              <a:t> class.</a:t>
            </a:r>
          </a:p>
        </p:txBody>
      </p:sp>
      <p:sp>
        <p:nvSpPr>
          <p:cNvPr id="2" name="Title 1"/>
          <p:cNvSpPr>
            <a:spLocks noGrp="1"/>
          </p:cNvSpPr>
          <p:nvPr>
            <p:ph type="title"/>
          </p:nvPr>
        </p:nvSpPr>
        <p:spPr/>
        <p:txBody>
          <a:bodyPr/>
          <a:lstStyle/>
          <a:p>
            <a:r>
              <a:rPr lang="en-US" dirty="0"/>
              <a:t>Content Providers</a:t>
            </a:r>
          </a:p>
        </p:txBody>
      </p:sp>
    </p:spTree>
    <p:extLst>
      <p:ext uri="{BB962C8B-B14F-4D97-AF65-F5344CB8AC3E}">
        <p14:creationId xmlns:p14="http://schemas.microsoft.com/office/powerpoint/2010/main" val="177734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left)">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38063</TotalTime>
  <Words>3973</Words>
  <Application>Microsoft Macintosh PowerPoint</Application>
  <PresentationFormat>On-screen Show (4:3)</PresentationFormat>
  <Paragraphs>490</Paragraphs>
  <Slides>48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Consolas</vt:lpstr>
      <vt:lpstr>Courier New</vt:lpstr>
      <vt:lpstr>1_Retrospect</vt:lpstr>
      <vt:lpstr>Mobile Computing</vt:lpstr>
      <vt:lpstr>Objectives:</vt:lpstr>
      <vt:lpstr>Fundamentals of  Android Application</vt:lpstr>
      <vt:lpstr>Activities</vt:lpstr>
      <vt:lpstr>Activity Lifecycle</vt:lpstr>
      <vt:lpstr>Activity Lifecycle – cont.</vt:lpstr>
      <vt:lpstr>Service</vt:lpstr>
      <vt:lpstr>Broadcast Receivers</vt:lpstr>
      <vt:lpstr>Content Providers</vt:lpstr>
      <vt:lpstr>Building Android Application</vt:lpstr>
      <vt:lpstr>Android PacKage (APK)</vt:lpstr>
      <vt:lpstr>Android PacKage (APK) cont.</vt:lpstr>
      <vt:lpstr>Creating Android App process</vt:lpstr>
      <vt:lpstr>Device Compatibility</vt:lpstr>
      <vt:lpstr>Device Compatible</vt:lpstr>
      <vt:lpstr>App Compatible</vt:lpstr>
      <vt:lpstr>Manifest File</vt:lpstr>
      <vt:lpstr>Manifest File – You need to visit the link below for more info</vt:lpstr>
      <vt:lpstr>MVC and Android</vt:lpstr>
      <vt:lpstr>MVC and Android cont.</vt:lpstr>
      <vt:lpstr>Resources – definition </vt:lpstr>
      <vt:lpstr>Resources – by nature</vt:lpstr>
      <vt:lpstr>Resources types</vt:lpstr>
      <vt:lpstr>Resources types  - cont.</vt:lpstr>
      <vt:lpstr>Example of color state</vt:lpstr>
      <vt:lpstr>Resources: String</vt:lpstr>
      <vt:lpstr>Creating Value Resources</vt:lpstr>
      <vt:lpstr>Creating Dimension Resources</vt:lpstr>
      <vt:lpstr>Creating Color Resources</vt:lpstr>
      <vt:lpstr>Creating Style Resources</vt:lpstr>
      <vt:lpstr>Creating Style Resources – cont.</vt:lpstr>
      <vt:lpstr>Arrays (Strings)</vt:lpstr>
      <vt:lpstr>Arrays (Strings) – Demo Example</vt:lpstr>
      <vt:lpstr>Arrays (Strings) – cont.</vt:lpstr>
      <vt:lpstr>Drawable Resources</vt:lpstr>
      <vt:lpstr>Drawable Resources – cont.</vt:lpstr>
      <vt:lpstr>Drawable Resources – example 1/2</vt:lpstr>
      <vt:lpstr>Drawable Resources – example2/2</vt:lpstr>
      <vt:lpstr>Android App structure</vt:lpstr>
      <vt:lpstr>Basic UI Components/controls</vt:lpstr>
      <vt:lpstr>EditText</vt:lpstr>
      <vt:lpstr>Toast</vt:lpstr>
      <vt:lpstr>Log</vt:lpstr>
      <vt:lpstr>Event Handling</vt:lpstr>
      <vt:lpstr>ImageView</vt:lpstr>
      <vt:lpstr>ToggleButton</vt:lpstr>
      <vt:lpstr>ScrollView</vt:lpstr>
      <vt:lpstr>Thank you</vt:lpstr>
    </vt:vector>
  </TitlesOfParts>
  <Manager/>
  <Company>Moaath Alrajab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Fundamentals </dc:title>
  <dc:subject>Learning Unit 2</dc:subject>
  <dc:creator>Moaath Alrajab</dc:creator>
  <cp:keywords>Android Into</cp:keywords>
  <dc:description/>
  <cp:lastModifiedBy>Moaath Alrajab</cp:lastModifiedBy>
  <cp:revision>139</cp:revision>
  <cp:lastPrinted>2018-08-10T16:07:58Z</cp:lastPrinted>
  <dcterms:created xsi:type="dcterms:W3CDTF">2016-01-04T20:50:07Z</dcterms:created>
  <dcterms:modified xsi:type="dcterms:W3CDTF">2022-09-19T02:58:21Z</dcterms:modified>
  <cp:category>Android </cp:category>
</cp:coreProperties>
</file>