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Roboto-bold.fntdata"/><Relationship Id="rId10" Type="http://schemas.openxmlformats.org/officeDocument/2006/relationships/slide" Target="slides/slide5.xml"/><Relationship Id="rId21" Type="http://schemas.openxmlformats.org/officeDocument/2006/relationships/font" Target="fonts/Roboto-regular.fntdata"/><Relationship Id="rId13" Type="http://schemas.openxmlformats.org/officeDocument/2006/relationships/slide" Target="slides/slide8.xml"/><Relationship Id="rId24" Type="http://schemas.openxmlformats.org/officeDocument/2006/relationships/font" Target="fonts/Roboto-boldItalic.fntdata"/><Relationship Id="rId12" Type="http://schemas.openxmlformats.org/officeDocument/2006/relationships/slide" Target="slides/slide7.xml"/><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8658bd34b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8658bd34b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8658bd34b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8658bd34b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865e003675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865e003675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865e003675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865e003675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865e003675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865e003675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865e003675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865e003675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8658bd34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8658bd34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8658bd34b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8658bd34b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865e00367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865e00367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865e003675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865e003675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865e00367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865e00367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865e003675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865e00367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865e003675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865e003675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865e003675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865e00367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MARKETING DATA ANALYSIS AND INSIGHTS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MARKET BASED ANALYSIS AND ASSOCIATION RULES</a:t>
            </a:r>
            <a:endParaRPr/>
          </a:p>
          <a:p>
            <a:pPr indent="0" lvl="0" marL="0" rtl="0" algn="l">
              <a:spcBef>
                <a:spcPts val="0"/>
              </a:spcBef>
              <a:spcAft>
                <a:spcPts val="0"/>
              </a:spcAft>
              <a:buNone/>
            </a:pPr>
            <a:r>
              <a:t/>
            </a:r>
            <a:endParaRPr/>
          </a:p>
        </p:txBody>
      </p:sp>
      <p:sp>
        <p:nvSpPr>
          <p:cNvPr id="116" name="Google Shape;116;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just">
              <a:spcBef>
                <a:spcPts val="0"/>
              </a:spcBef>
              <a:spcAft>
                <a:spcPts val="0"/>
              </a:spcAft>
              <a:buNone/>
            </a:pPr>
            <a:r>
              <a:rPr lang="en-GB" sz="1785">
                <a:solidFill>
                  <a:schemeClr val="accent2"/>
                </a:solidFill>
                <a:highlight>
                  <a:srgbClr val="FFFFFF"/>
                </a:highlight>
              </a:rPr>
              <a:t>Market basket analysis is a data mining technique that explores relationships between products frequently purchased together. It identifies patterns in consumer behavior by examining transactional data, helping businesses make informed decisions related to product placement, cross-selling, and promotional strategies. In a cafe setting, it can unveil which menu items are commonly ordered together, providing opportunities for bundling or targeted promotions.</a:t>
            </a:r>
            <a:endParaRPr sz="1785">
              <a:solidFill>
                <a:schemeClr val="accent2"/>
              </a:solidFill>
              <a:highlight>
                <a:srgbClr val="FFFFFF"/>
              </a:highlight>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ct val="61111"/>
              <a:buFont typeface="Arial"/>
              <a:buNone/>
            </a:pPr>
            <a:r>
              <a:rPr lang="en-GB"/>
              <a:t>Association rules from market basket analysis offer actionable insights. They comprise antecedents (items in a transaction) and consequents (likely purchases). Metrics include:</a:t>
            </a:r>
            <a:endParaRPr/>
          </a:p>
          <a:p>
            <a:pPr indent="-308610" lvl="0" marL="457200" rtl="0" algn="l">
              <a:spcBef>
                <a:spcPts val="1200"/>
              </a:spcBef>
              <a:spcAft>
                <a:spcPts val="0"/>
              </a:spcAft>
              <a:buSzPct val="100000"/>
              <a:buChar char="●"/>
            </a:pPr>
            <a:r>
              <a:rPr lang="en-GB"/>
              <a:t>Support: Frequency of rule occurrence in the dataset, indicating the proportion of transactions with both antecedents and consequents.</a:t>
            </a:r>
            <a:endParaRPr/>
          </a:p>
          <a:p>
            <a:pPr indent="-308610" lvl="0" marL="457200" rtl="0" algn="l">
              <a:spcBef>
                <a:spcPts val="0"/>
              </a:spcBef>
              <a:spcAft>
                <a:spcPts val="0"/>
              </a:spcAft>
              <a:buSzPct val="100000"/>
              <a:buChar char="●"/>
            </a:pPr>
            <a:r>
              <a:rPr lang="en-GB"/>
              <a:t>Confidence: Likelihood that antecedents lead to consequents, with high confidence suggesting strong item association.</a:t>
            </a:r>
            <a:endParaRPr/>
          </a:p>
          <a:p>
            <a:pPr indent="-308610" lvl="0" marL="457200" rtl="0" algn="l">
              <a:spcBef>
                <a:spcPts val="0"/>
              </a:spcBef>
              <a:spcAft>
                <a:spcPts val="0"/>
              </a:spcAft>
              <a:buSzPct val="100000"/>
              <a:buChar char="●"/>
            </a:pPr>
            <a:r>
              <a:rPr lang="en-GB"/>
              <a:t>Lift: Ratio of observed to expected confidence, indicating how much more likely consequents are to be bought when antecedents are present.</a:t>
            </a:r>
            <a:endParaRPr/>
          </a:p>
          <a:p>
            <a:pPr indent="0" lvl="0" marL="0" rtl="0" algn="just">
              <a:spcBef>
                <a:spcPts val="1200"/>
              </a:spcBef>
              <a:spcAft>
                <a:spcPts val="1200"/>
              </a:spcAft>
              <a:buNone/>
            </a:pPr>
            <a:r>
              <a:t/>
            </a:r>
            <a:endParaRPr sz="1400">
              <a:solidFill>
                <a:schemeClr val="accent2"/>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IMPORTANCE OF ASSOCIATION RULES IN THIS PROJECT</a:t>
            </a:r>
            <a:endParaRPr/>
          </a:p>
        </p:txBody>
      </p:sp>
      <p:sp>
        <p:nvSpPr>
          <p:cNvPr id="122" name="Google Shape;122;p23"/>
          <p:cNvSpPr txBox="1"/>
          <p:nvPr>
            <p:ph idx="1" type="body"/>
          </p:nvPr>
        </p:nvSpPr>
        <p:spPr>
          <a:xfrm>
            <a:off x="311700" y="20849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400"/>
              <a:t>In this project, market basket analysis and association rules are essential for understanding customer preferences and optimizing the cafe's offerings. Identifying popular item combinations allows the cafe to create targeted promotions or bundle items for increased sales. For instance, if certain beverages and snacks are commonly purchased together, the cafe could create combo deals or recommend these pairings to customers, enhancing their experience and potentially boosting revenue. Confidence, lift, and support values guide decision-making by quantifying the strength and significance of these associations.</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ANALYSIS AND RECOMMENDATIONS</a:t>
            </a:r>
            <a:endParaRPr/>
          </a:p>
          <a:p>
            <a:pPr indent="0" lvl="0" marL="0" rtl="0" algn="l">
              <a:spcBef>
                <a:spcPts val="0"/>
              </a:spcBef>
              <a:spcAft>
                <a:spcPts val="0"/>
              </a:spcAft>
              <a:buNone/>
            </a:pPr>
            <a:r>
              <a:t/>
            </a:r>
            <a:endParaRPr/>
          </a:p>
        </p:txBody>
      </p:sp>
      <p:sp>
        <p:nvSpPr>
          <p:cNvPr id="128" name="Google Shape;128;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400">
                <a:solidFill>
                  <a:srgbClr val="1C1917"/>
                </a:solidFill>
                <a:highlight>
                  <a:srgbClr val="FFFFFF"/>
                </a:highlight>
              </a:rPr>
              <a:t>Positive Food Combos:</a:t>
            </a:r>
            <a:endParaRPr sz="1400">
              <a:solidFill>
                <a:srgbClr val="1C1917"/>
              </a:solidFill>
              <a:highlight>
                <a:srgbClr val="FFFFFF"/>
              </a:highlight>
            </a:endParaRPr>
          </a:p>
          <a:p>
            <a:pPr indent="-317500" lvl="0" marL="457200" rtl="0" algn="l">
              <a:spcBef>
                <a:spcPts val="0"/>
              </a:spcBef>
              <a:spcAft>
                <a:spcPts val="0"/>
              </a:spcAft>
              <a:buClr>
                <a:srgbClr val="1C1917"/>
              </a:buClr>
              <a:buSzPts val="1400"/>
              <a:buFont typeface="Arial"/>
              <a:buChar char="●"/>
            </a:pPr>
            <a:r>
              <a:rPr lang="en-GB" sz="1400">
                <a:solidFill>
                  <a:srgbClr val="1C1917"/>
                </a:solidFill>
                <a:highlight>
                  <a:srgbClr val="FFFFFF"/>
                </a:highlight>
              </a:rPr>
              <a:t>Offer combo deal bundling beverage + food item (strong co-occurrence)</a:t>
            </a:r>
            <a:endParaRPr sz="1400">
              <a:solidFill>
                <a:srgbClr val="1C1917"/>
              </a:solidFill>
              <a:highlight>
                <a:srgbClr val="FFFFFF"/>
              </a:highlight>
            </a:endParaRPr>
          </a:p>
          <a:p>
            <a:pPr indent="-317500" lvl="1" marL="914400" rtl="0" algn="l">
              <a:spcBef>
                <a:spcPts val="0"/>
              </a:spcBef>
              <a:spcAft>
                <a:spcPts val="0"/>
              </a:spcAft>
              <a:buClr>
                <a:srgbClr val="1C1917"/>
              </a:buClr>
              <a:buSzPts val="1400"/>
              <a:buFont typeface="Arial"/>
              <a:buChar char="●"/>
            </a:pPr>
            <a:r>
              <a:rPr lang="en-GB">
                <a:solidFill>
                  <a:srgbClr val="1C1917"/>
                </a:solidFill>
                <a:highlight>
                  <a:srgbClr val="FFFFFF"/>
                </a:highlight>
              </a:rPr>
              <a:t>Analysis shows beverages and food items frequently purchased together (lift &gt; 1)</a:t>
            </a:r>
            <a:endParaRPr>
              <a:solidFill>
                <a:srgbClr val="1C1917"/>
              </a:solidFill>
              <a:highlight>
                <a:srgbClr val="FFFFFF"/>
              </a:highlight>
            </a:endParaRPr>
          </a:p>
          <a:p>
            <a:pPr indent="-317500" lvl="1" marL="914400" rtl="0" algn="l">
              <a:spcBef>
                <a:spcPts val="0"/>
              </a:spcBef>
              <a:spcAft>
                <a:spcPts val="0"/>
              </a:spcAft>
              <a:buClr>
                <a:srgbClr val="1C1917"/>
              </a:buClr>
              <a:buSzPts val="1400"/>
              <a:buFont typeface="Arial"/>
              <a:buChar char="●"/>
            </a:pPr>
            <a:r>
              <a:rPr lang="en-GB">
                <a:solidFill>
                  <a:srgbClr val="1C1917"/>
                </a:solidFill>
                <a:highlight>
                  <a:srgbClr val="FFFFFF"/>
                </a:highlight>
              </a:rPr>
              <a:t>Specific combo examples: sandwich + soft drink, fries + milkshake</a:t>
            </a:r>
            <a:endParaRPr>
              <a:solidFill>
                <a:srgbClr val="1C1917"/>
              </a:solidFill>
              <a:highlight>
                <a:srgbClr val="FFFFFF"/>
              </a:highlight>
            </a:endParaRPr>
          </a:p>
          <a:p>
            <a:pPr indent="-317500" lvl="0" marL="457200" rtl="0" algn="l">
              <a:spcBef>
                <a:spcPts val="0"/>
              </a:spcBef>
              <a:spcAft>
                <a:spcPts val="0"/>
              </a:spcAft>
              <a:buClr>
                <a:srgbClr val="1C1917"/>
              </a:buClr>
              <a:buSzPts val="1400"/>
              <a:buFont typeface="Arial"/>
              <a:buChar char="●"/>
            </a:pPr>
            <a:r>
              <a:rPr lang="en-GB" sz="1400">
                <a:solidFill>
                  <a:srgbClr val="1C1917"/>
                </a:solidFill>
                <a:highlight>
                  <a:srgbClr val="FFFFFF"/>
                </a:highlight>
              </a:rPr>
              <a:t>Consider triple combo with tobacco + beverage + food (may appeal to some segments)</a:t>
            </a:r>
            <a:endParaRPr sz="1400">
              <a:solidFill>
                <a:srgbClr val="1C1917"/>
              </a:solidFill>
              <a:highlight>
                <a:srgbClr val="FFFFFF"/>
              </a:highlight>
            </a:endParaRPr>
          </a:p>
          <a:p>
            <a:pPr indent="-317500" lvl="1" marL="914400" rtl="0" algn="l">
              <a:spcBef>
                <a:spcPts val="0"/>
              </a:spcBef>
              <a:spcAft>
                <a:spcPts val="0"/>
              </a:spcAft>
              <a:buClr>
                <a:srgbClr val="1C1917"/>
              </a:buClr>
              <a:buSzPts val="1400"/>
              <a:buFont typeface="Arial"/>
              <a:buChar char="●"/>
            </a:pPr>
            <a:r>
              <a:rPr lang="en-GB">
                <a:solidFill>
                  <a:srgbClr val="1C1917"/>
                </a:solidFill>
                <a:highlight>
                  <a:srgbClr val="FFFFFF"/>
                </a:highlight>
              </a:rPr>
              <a:t>Combination occurs reasonably often together in data</a:t>
            </a:r>
            <a:endParaRPr>
              <a:solidFill>
                <a:srgbClr val="1C1917"/>
              </a:solidFill>
              <a:highlight>
                <a:srgbClr val="FFFFFF"/>
              </a:highlight>
            </a:endParaRPr>
          </a:p>
          <a:p>
            <a:pPr indent="-317500" lvl="1" marL="914400" rtl="0" algn="l">
              <a:spcBef>
                <a:spcPts val="0"/>
              </a:spcBef>
              <a:spcAft>
                <a:spcPts val="0"/>
              </a:spcAft>
              <a:buClr>
                <a:srgbClr val="1C1917"/>
              </a:buClr>
              <a:buSzPts val="1400"/>
              <a:buFont typeface="Arial"/>
              <a:buChar char="●"/>
            </a:pPr>
            <a:r>
              <a:rPr lang="en-GB">
                <a:solidFill>
                  <a:srgbClr val="1C1917"/>
                </a:solidFill>
                <a:highlight>
                  <a:srgbClr val="FFFFFF"/>
                </a:highlight>
              </a:rPr>
              <a:t>Specific examples: cigarettes + soda + burger, cigar + beer + wings</a:t>
            </a:r>
            <a:endParaRPr>
              <a:solidFill>
                <a:srgbClr val="1C1917"/>
              </a:solidFill>
              <a:highlight>
                <a:srgbClr val="FFFFFF"/>
              </a:highlight>
            </a:endParaRPr>
          </a:p>
          <a:p>
            <a:pPr indent="-317500" lvl="0" marL="457200" rtl="0" algn="l">
              <a:spcBef>
                <a:spcPts val="0"/>
              </a:spcBef>
              <a:spcAft>
                <a:spcPts val="0"/>
              </a:spcAft>
              <a:buClr>
                <a:srgbClr val="1C1917"/>
              </a:buClr>
              <a:buSzPts val="1400"/>
              <a:buFont typeface="Arial"/>
              <a:buChar char="●"/>
            </a:pPr>
            <a:r>
              <a:rPr lang="en-GB" sz="1400">
                <a:solidFill>
                  <a:srgbClr val="1C1917"/>
                </a:solidFill>
                <a:highlight>
                  <a:srgbClr val="FFFFFF"/>
                </a:highlight>
              </a:rPr>
              <a:t>Offer simple combo with food + tobacco item (frequent co-purchase)</a:t>
            </a:r>
            <a:endParaRPr sz="1400">
              <a:solidFill>
                <a:srgbClr val="1C1917"/>
              </a:solidFill>
              <a:highlight>
                <a:srgbClr val="FFFFFF"/>
              </a:highlight>
            </a:endParaRPr>
          </a:p>
          <a:p>
            <a:pPr indent="-317500" lvl="1" marL="914400" rtl="0" algn="l">
              <a:spcBef>
                <a:spcPts val="0"/>
              </a:spcBef>
              <a:spcAft>
                <a:spcPts val="0"/>
              </a:spcAft>
              <a:buClr>
                <a:srgbClr val="1C1917"/>
              </a:buClr>
              <a:buSzPts val="1400"/>
              <a:buFont typeface="Arial"/>
              <a:buChar char="●"/>
            </a:pPr>
            <a:r>
              <a:rPr lang="en-GB">
                <a:solidFill>
                  <a:srgbClr val="1C1917"/>
                </a:solidFill>
                <a:highlight>
                  <a:srgbClr val="FFFFFF"/>
                </a:highlight>
              </a:rPr>
              <a:t>Food and tobacco categories show strong co-purchase patterns</a:t>
            </a:r>
            <a:endParaRPr>
              <a:solidFill>
                <a:srgbClr val="1C1917"/>
              </a:solidFill>
              <a:highlight>
                <a:srgbClr val="FFFFFF"/>
              </a:highlight>
            </a:endParaRPr>
          </a:p>
          <a:p>
            <a:pPr indent="-317500" lvl="1" marL="914400" rtl="0" algn="l">
              <a:spcBef>
                <a:spcPts val="0"/>
              </a:spcBef>
              <a:spcAft>
                <a:spcPts val="0"/>
              </a:spcAft>
              <a:buClr>
                <a:srgbClr val="1C1917"/>
              </a:buClr>
              <a:buSzPts val="1400"/>
              <a:buFont typeface="Arial"/>
              <a:buChar char="●"/>
            </a:pPr>
            <a:r>
              <a:rPr lang="en-GB">
                <a:solidFill>
                  <a:srgbClr val="1C1917"/>
                </a:solidFill>
                <a:highlight>
                  <a:srgbClr val="FFFFFF"/>
                </a:highlight>
              </a:rPr>
              <a:t>Examples: fries + cigarettes, nachos + chewing tobacco</a:t>
            </a:r>
            <a:endParaRPr>
              <a:solidFill>
                <a:srgbClr val="1C1917"/>
              </a:solidFill>
              <a:highlight>
                <a:srgbClr val="FFFFFF"/>
              </a:highlight>
            </a:endParaRPr>
          </a:p>
          <a:p>
            <a:pPr indent="-317500" lvl="0" marL="457200" rtl="0" algn="l">
              <a:spcBef>
                <a:spcPts val="0"/>
              </a:spcBef>
              <a:spcAft>
                <a:spcPts val="0"/>
              </a:spcAft>
              <a:buClr>
                <a:srgbClr val="1C1917"/>
              </a:buClr>
              <a:buSzPts val="1400"/>
              <a:buFont typeface="Arial"/>
              <a:buChar char="●"/>
            </a:pPr>
            <a:r>
              <a:rPr lang="en-GB" sz="1400">
                <a:solidFill>
                  <a:srgbClr val="1C1917"/>
                </a:solidFill>
                <a:highlight>
                  <a:srgbClr val="FFFFFF"/>
                </a:highlight>
              </a:rPr>
              <a:t>Offer combo with beverage + tobacco (also frequently purchased together)</a:t>
            </a:r>
            <a:endParaRPr sz="1400">
              <a:solidFill>
                <a:srgbClr val="1C1917"/>
              </a:solidFill>
              <a:highlight>
                <a:srgbClr val="FFFFFF"/>
              </a:highlight>
            </a:endParaRPr>
          </a:p>
          <a:p>
            <a:pPr indent="-317500" lvl="1" marL="914400" rtl="0" algn="l">
              <a:spcBef>
                <a:spcPts val="0"/>
              </a:spcBef>
              <a:spcAft>
                <a:spcPts val="0"/>
              </a:spcAft>
              <a:buClr>
                <a:srgbClr val="1C1917"/>
              </a:buClr>
              <a:buSzPts val="1400"/>
              <a:buFont typeface="Arial"/>
              <a:buChar char="●"/>
            </a:pPr>
            <a:r>
              <a:rPr lang="en-GB">
                <a:solidFill>
                  <a:srgbClr val="1C1917"/>
                </a:solidFill>
                <a:highlight>
                  <a:srgbClr val="FFFFFF"/>
                </a:highlight>
              </a:rPr>
              <a:t>Beverage and tobacco also have positive association</a:t>
            </a:r>
            <a:endParaRPr>
              <a:solidFill>
                <a:srgbClr val="1C1917"/>
              </a:solidFill>
              <a:highlight>
                <a:srgbClr val="FFFFFF"/>
              </a:highlight>
            </a:endParaRPr>
          </a:p>
          <a:p>
            <a:pPr indent="-317500" lvl="1" marL="914400" rtl="0" algn="l">
              <a:spcBef>
                <a:spcPts val="0"/>
              </a:spcBef>
              <a:spcAft>
                <a:spcPts val="0"/>
              </a:spcAft>
              <a:buClr>
                <a:srgbClr val="1C1917"/>
              </a:buClr>
              <a:buSzPts val="1400"/>
              <a:buFont typeface="Arial"/>
              <a:buChar char="●"/>
            </a:pPr>
            <a:r>
              <a:rPr lang="en-GB">
                <a:solidFill>
                  <a:srgbClr val="1C1917"/>
                </a:solidFill>
                <a:highlight>
                  <a:srgbClr val="FFFFFF"/>
                </a:highlight>
              </a:rPr>
              <a:t>Combo examples: coffee + cigarettes, soda + e-cigarette</a:t>
            </a:r>
            <a:endParaRPr>
              <a:solidFill>
                <a:srgbClr val="1C1917"/>
              </a:solidFill>
              <a:highlight>
                <a:srgbClr val="FFFFFF"/>
              </a:highlight>
            </a:endParaRPr>
          </a:p>
          <a:p>
            <a:pPr indent="0" lvl="0" marL="0" rtl="0" algn="l">
              <a:spcBef>
                <a:spcPts val="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ANALYSIS AND RECOMMENDATIONS (CONTD.)</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134" name="Google Shape;134;p25"/>
          <p:cNvSpPr txBox="1"/>
          <p:nvPr>
            <p:ph idx="1" type="body"/>
          </p:nvPr>
        </p:nvSpPr>
        <p:spPr>
          <a:xfrm>
            <a:off x="311700" y="13574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sz="1400">
                <a:solidFill>
                  <a:srgbClr val="1C1917"/>
                </a:solidFill>
                <a:highlight>
                  <a:srgbClr val="FFFFFF"/>
                </a:highlight>
              </a:rPr>
              <a:t>Avoid Bundling:</a:t>
            </a:r>
            <a:endParaRPr sz="1400">
              <a:solidFill>
                <a:srgbClr val="1C1917"/>
              </a:solidFill>
              <a:highlight>
                <a:srgbClr val="FFFFFF"/>
              </a:highlight>
            </a:endParaRPr>
          </a:p>
          <a:p>
            <a:pPr indent="-317500" lvl="0" marL="457200" rtl="0" algn="l">
              <a:spcBef>
                <a:spcPts val="0"/>
              </a:spcBef>
              <a:spcAft>
                <a:spcPts val="0"/>
              </a:spcAft>
              <a:buClr>
                <a:srgbClr val="1C1917"/>
              </a:buClr>
              <a:buSzPts val="1400"/>
              <a:buFont typeface="Arial"/>
              <a:buChar char="●"/>
            </a:pPr>
            <a:r>
              <a:rPr lang="en-GB" sz="1400">
                <a:solidFill>
                  <a:srgbClr val="1C1917"/>
                </a:solidFill>
                <a:highlight>
                  <a:srgbClr val="FFFFFF"/>
                </a:highlight>
              </a:rPr>
              <a:t>Tobacco with food + beverage bundle</a:t>
            </a:r>
            <a:endParaRPr sz="1400">
              <a:solidFill>
                <a:srgbClr val="1C1917"/>
              </a:solidFill>
              <a:highlight>
                <a:srgbClr val="FFFFFF"/>
              </a:highlight>
            </a:endParaRPr>
          </a:p>
          <a:p>
            <a:pPr indent="-317500" lvl="1" marL="914400" rtl="0" algn="l">
              <a:spcBef>
                <a:spcPts val="0"/>
              </a:spcBef>
              <a:spcAft>
                <a:spcPts val="0"/>
              </a:spcAft>
              <a:buClr>
                <a:srgbClr val="1C1917"/>
              </a:buClr>
              <a:buSzPts val="1400"/>
              <a:buFont typeface="Arial"/>
              <a:buChar char="●"/>
            </a:pPr>
            <a:r>
              <a:rPr lang="en-GB">
                <a:solidFill>
                  <a:srgbClr val="1C1917"/>
                </a:solidFill>
                <a:highlight>
                  <a:srgbClr val="FFFFFF"/>
                </a:highlight>
              </a:rPr>
              <a:t>Analysis shows lower lift for tobacco with food+beverage bundle</a:t>
            </a:r>
            <a:endParaRPr>
              <a:solidFill>
                <a:srgbClr val="1C1917"/>
              </a:solidFill>
              <a:highlight>
                <a:srgbClr val="FFFFFF"/>
              </a:highlight>
            </a:endParaRPr>
          </a:p>
          <a:p>
            <a:pPr indent="-317500" lvl="1" marL="914400" rtl="0" algn="l">
              <a:spcBef>
                <a:spcPts val="0"/>
              </a:spcBef>
              <a:spcAft>
                <a:spcPts val="0"/>
              </a:spcAft>
              <a:buClr>
                <a:srgbClr val="1C1917"/>
              </a:buClr>
              <a:buSzPts val="1400"/>
              <a:buFont typeface="Arial"/>
              <a:buChar char="●"/>
            </a:pPr>
            <a:r>
              <a:rPr lang="en-GB">
                <a:solidFill>
                  <a:srgbClr val="1C1917"/>
                </a:solidFill>
                <a:highlight>
                  <a:srgbClr val="FFFFFF"/>
                </a:highlight>
              </a:rPr>
              <a:t>Keep tobacco combos separate rather than adding to food+beverage</a:t>
            </a:r>
            <a:endParaRPr>
              <a:solidFill>
                <a:srgbClr val="1C1917"/>
              </a:solidFill>
              <a:highlight>
                <a:srgbClr val="FFFFFF"/>
              </a:highlight>
            </a:endParaRPr>
          </a:p>
          <a:p>
            <a:pPr indent="-317500" lvl="0" marL="457200" rtl="0" algn="l">
              <a:spcBef>
                <a:spcPts val="0"/>
              </a:spcBef>
              <a:spcAft>
                <a:spcPts val="0"/>
              </a:spcAft>
              <a:buClr>
                <a:srgbClr val="1C1917"/>
              </a:buClr>
              <a:buSzPts val="1400"/>
              <a:buFont typeface="Arial"/>
              <a:buChar char="●"/>
            </a:pPr>
            <a:r>
              <a:rPr lang="en-GB" sz="1400">
                <a:solidFill>
                  <a:srgbClr val="1C1917"/>
                </a:solidFill>
                <a:highlight>
                  <a:srgbClr val="FFFFFF"/>
                </a:highlight>
              </a:rPr>
              <a:t>Tobacco + dairy items</a:t>
            </a:r>
            <a:endParaRPr sz="1400">
              <a:solidFill>
                <a:srgbClr val="1C1917"/>
              </a:solidFill>
              <a:highlight>
                <a:srgbClr val="FFFFFF"/>
              </a:highlight>
            </a:endParaRPr>
          </a:p>
          <a:p>
            <a:pPr indent="-317500" lvl="1" marL="914400" rtl="0" algn="l">
              <a:spcBef>
                <a:spcPts val="0"/>
              </a:spcBef>
              <a:spcAft>
                <a:spcPts val="0"/>
              </a:spcAft>
              <a:buClr>
                <a:srgbClr val="1C1917"/>
              </a:buClr>
              <a:buSzPts val="1400"/>
              <a:buFont typeface="Arial"/>
              <a:buChar char="●"/>
            </a:pPr>
            <a:r>
              <a:rPr lang="en-GB">
                <a:solidFill>
                  <a:srgbClr val="1C1917"/>
                </a:solidFill>
                <a:highlight>
                  <a:srgbClr val="FFFFFF"/>
                </a:highlight>
              </a:rPr>
              <a:t>Specific item associations show low affinity between tobacco and dairy</a:t>
            </a:r>
            <a:endParaRPr>
              <a:solidFill>
                <a:srgbClr val="1C1917"/>
              </a:solidFill>
              <a:highlight>
                <a:srgbClr val="FFFFFF"/>
              </a:highlight>
            </a:endParaRPr>
          </a:p>
          <a:p>
            <a:pPr indent="-317500" lvl="1" marL="914400" rtl="0" algn="l">
              <a:spcBef>
                <a:spcPts val="0"/>
              </a:spcBef>
              <a:spcAft>
                <a:spcPts val="0"/>
              </a:spcAft>
              <a:buClr>
                <a:srgbClr val="1C1917"/>
              </a:buClr>
              <a:buSzPts val="1400"/>
              <a:buFont typeface="Arial"/>
              <a:buChar char="●"/>
            </a:pPr>
            <a:r>
              <a:rPr lang="en-GB">
                <a:solidFill>
                  <a:srgbClr val="1C1917"/>
                </a:solidFill>
                <a:highlight>
                  <a:srgbClr val="FFFFFF"/>
                </a:highlight>
              </a:rPr>
              <a:t>Avoid combos like cigarettes + milkshake</a:t>
            </a:r>
            <a:endParaRPr>
              <a:solidFill>
                <a:srgbClr val="1C1917"/>
              </a:solidFill>
              <a:highlight>
                <a:srgbClr val="FFFFFF"/>
              </a:highlight>
            </a:endParaRPr>
          </a:p>
          <a:p>
            <a:pPr indent="-317500" lvl="0" marL="457200" rtl="0" algn="l">
              <a:spcBef>
                <a:spcPts val="0"/>
              </a:spcBef>
              <a:spcAft>
                <a:spcPts val="0"/>
              </a:spcAft>
              <a:buClr>
                <a:srgbClr val="1C1917"/>
              </a:buClr>
              <a:buSzPts val="1400"/>
              <a:buFont typeface="Arial"/>
              <a:buChar char="●"/>
            </a:pPr>
            <a:r>
              <a:rPr lang="en-GB" sz="1400">
                <a:solidFill>
                  <a:srgbClr val="1C1917"/>
                </a:solidFill>
                <a:highlight>
                  <a:srgbClr val="FFFFFF"/>
                </a:highlight>
              </a:rPr>
              <a:t>Alcohol + breakfast items</a:t>
            </a:r>
            <a:endParaRPr sz="1400">
              <a:solidFill>
                <a:srgbClr val="1C1917"/>
              </a:solidFill>
              <a:highlight>
                <a:srgbClr val="FFFFFF"/>
              </a:highlight>
            </a:endParaRPr>
          </a:p>
          <a:p>
            <a:pPr indent="-317500" lvl="1" marL="914400" rtl="0" algn="l">
              <a:spcBef>
                <a:spcPts val="0"/>
              </a:spcBef>
              <a:spcAft>
                <a:spcPts val="0"/>
              </a:spcAft>
              <a:buClr>
                <a:srgbClr val="1C1917"/>
              </a:buClr>
              <a:buSzPts val="1400"/>
              <a:buFont typeface="Arial"/>
              <a:buChar char="●"/>
            </a:pPr>
            <a:r>
              <a:rPr lang="en-GB">
                <a:solidFill>
                  <a:srgbClr val="1C1917"/>
                </a:solidFill>
                <a:highlight>
                  <a:srgbClr val="FFFFFF"/>
                </a:highlight>
              </a:rPr>
              <a:t>Alcoholic drinks and breakfast foods not commonly co-purchased</a:t>
            </a:r>
            <a:endParaRPr>
              <a:solidFill>
                <a:srgbClr val="1C1917"/>
              </a:solidFill>
              <a:highlight>
                <a:srgbClr val="FFFFFF"/>
              </a:highlight>
            </a:endParaRPr>
          </a:p>
          <a:p>
            <a:pPr indent="-317500" lvl="1" marL="914400" rtl="0" algn="l">
              <a:spcBef>
                <a:spcPts val="0"/>
              </a:spcBef>
              <a:spcAft>
                <a:spcPts val="0"/>
              </a:spcAft>
              <a:buClr>
                <a:srgbClr val="1C1917"/>
              </a:buClr>
              <a:buSzPts val="1400"/>
              <a:buFont typeface="Arial"/>
              <a:buChar char="●"/>
            </a:pPr>
            <a:r>
              <a:rPr lang="en-GB">
                <a:solidFill>
                  <a:srgbClr val="1C1917"/>
                </a:solidFill>
                <a:highlight>
                  <a:srgbClr val="FFFFFF"/>
                </a:highlight>
              </a:rPr>
              <a:t>Avoid bundles like beer + pancakes</a:t>
            </a:r>
            <a:endParaRPr>
              <a:solidFill>
                <a:srgbClr val="1C1917"/>
              </a:solidFill>
              <a:highlight>
                <a:srgbClr val="FFFFFF"/>
              </a:highlight>
            </a:endParaRPr>
          </a:p>
          <a:p>
            <a:pPr indent="0" lvl="0" marL="0" rtl="0" algn="l">
              <a:spcBef>
                <a:spcPts val="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131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ANALYSIS AND RECOMMENDATIONS (CONTD.)</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140" name="Google Shape;140;p26"/>
          <p:cNvSpPr txBox="1"/>
          <p:nvPr>
            <p:ph idx="1" type="body"/>
          </p:nvPr>
        </p:nvSpPr>
        <p:spPr>
          <a:xfrm>
            <a:off x="311700" y="7550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400">
                <a:solidFill>
                  <a:srgbClr val="1C1917"/>
                </a:solidFill>
                <a:highlight>
                  <a:srgbClr val="FFFFFF"/>
                </a:highlight>
              </a:rPr>
              <a:t>Some "buy one get one free" style promotional offers based on the association rules:</a:t>
            </a:r>
            <a:endParaRPr sz="1400">
              <a:solidFill>
                <a:srgbClr val="1C1917"/>
              </a:solidFill>
              <a:highlight>
                <a:srgbClr val="FFFFFF"/>
              </a:highlight>
            </a:endParaRPr>
          </a:p>
          <a:p>
            <a:pPr indent="-317500" lvl="0" marL="457200" rtl="0" algn="l">
              <a:spcBef>
                <a:spcPts val="0"/>
              </a:spcBef>
              <a:spcAft>
                <a:spcPts val="0"/>
              </a:spcAft>
              <a:buClr>
                <a:srgbClr val="1C1917"/>
              </a:buClr>
              <a:buSzPts val="1400"/>
              <a:buFont typeface="Arial"/>
              <a:buChar char="●"/>
            </a:pPr>
            <a:r>
              <a:rPr lang="en-GB" sz="1400">
                <a:solidFill>
                  <a:srgbClr val="1C1917"/>
                </a:solidFill>
                <a:highlight>
                  <a:srgbClr val="FFFFFF"/>
                </a:highlight>
              </a:rPr>
              <a:t>"Buy 1 Food, Get 1 Beverage Free"</a:t>
            </a:r>
            <a:endParaRPr sz="1400">
              <a:solidFill>
                <a:srgbClr val="1C1917"/>
              </a:solidFill>
              <a:highlight>
                <a:srgbClr val="FFFFFF"/>
              </a:highlight>
            </a:endParaRPr>
          </a:p>
          <a:p>
            <a:pPr indent="-317500" lvl="1" marL="914400" rtl="0" algn="l">
              <a:spcBef>
                <a:spcPts val="0"/>
              </a:spcBef>
              <a:spcAft>
                <a:spcPts val="0"/>
              </a:spcAft>
              <a:buClr>
                <a:srgbClr val="1C1917"/>
              </a:buClr>
              <a:buSzPts val="1400"/>
              <a:buFont typeface="Arial"/>
              <a:buChar char="●"/>
            </a:pPr>
            <a:r>
              <a:rPr lang="en-GB">
                <a:solidFill>
                  <a:srgbClr val="1C1917"/>
                </a:solidFill>
                <a:highlight>
                  <a:srgbClr val="FFFFFF"/>
                </a:highlight>
              </a:rPr>
              <a:t>Could offer BOGO deal for frequently bundled food + beverage</a:t>
            </a:r>
            <a:endParaRPr>
              <a:solidFill>
                <a:srgbClr val="1C1917"/>
              </a:solidFill>
              <a:highlight>
                <a:srgbClr val="FFFFFF"/>
              </a:highlight>
            </a:endParaRPr>
          </a:p>
          <a:p>
            <a:pPr indent="-317500" lvl="1" marL="914400" rtl="0" algn="l">
              <a:spcBef>
                <a:spcPts val="0"/>
              </a:spcBef>
              <a:spcAft>
                <a:spcPts val="0"/>
              </a:spcAft>
              <a:buClr>
                <a:srgbClr val="1C1917"/>
              </a:buClr>
              <a:buSzPts val="1400"/>
              <a:buFont typeface="Arial"/>
              <a:buChar char="●"/>
            </a:pPr>
            <a:r>
              <a:rPr lang="en-GB">
                <a:solidFill>
                  <a:srgbClr val="1C1917"/>
                </a:solidFill>
                <a:highlight>
                  <a:srgbClr val="FFFFFF"/>
                </a:highlight>
              </a:rPr>
              <a:t>Example: Buy sandwich, get soft drink free</a:t>
            </a:r>
            <a:endParaRPr>
              <a:solidFill>
                <a:srgbClr val="1C1917"/>
              </a:solidFill>
              <a:highlight>
                <a:srgbClr val="FFFFFF"/>
              </a:highlight>
            </a:endParaRPr>
          </a:p>
          <a:p>
            <a:pPr indent="-317500" lvl="0" marL="457200" rtl="0" algn="l">
              <a:spcBef>
                <a:spcPts val="0"/>
              </a:spcBef>
              <a:spcAft>
                <a:spcPts val="0"/>
              </a:spcAft>
              <a:buClr>
                <a:srgbClr val="1C1917"/>
              </a:buClr>
              <a:buSzPts val="1400"/>
              <a:buFont typeface="Arial"/>
              <a:buChar char="●"/>
            </a:pPr>
            <a:r>
              <a:rPr lang="en-GB" sz="1400">
                <a:solidFill>
                  <a:srgbClr val="1C1917"/>
                </a:solidFill>
                <a:highlight>
                  <a:srgbClr val="FFFFFF"/>
                </a:highlight>
              </a:rPr>
              <a:t>"Buy 2 Food Items, Get 1 Tobacco Product Free"</a:t>
            </a:r>
            <a:endParaRPr sz="1400">
              <a:solidFill>
                <a:srgbClr val="1C1917"/>
              </a:solidFill>
              <a:highlight>
                <a:srgbClr val="FFFFFF"/>
              </a:highlight>
            </a:endParaRPr>
          </a:p>
          <a:p>
            <a:pPr indent="-317500" lvl="1" marL="914400" rtl="0" algn="l">
              <a:spcBef>
                <a:spcPts val="0"/>
              </a:spcBef>
              <a:spcAft>
                <a:spcPts val="0"/>
              </a:spcAft>
              <a:buClr>
                <a:srgbClr val="1C1917"/>
              </a:buClr>
              <a:buSzPts val="1400"/>
              <a:buFont typeface="Arial"/>
              <a:buChar char="●"/>
            </a:pPr>
            <a:r>
              <a:rPr lang="en-GB">
                <a:solidFill>
                  <a:srgbClr val="1C1917"/>
                </a:solidFill>
                <a:highlight>
                  <a:srgbClr val="FFFFFF"/>
                </a:highlight>
              </a:rPr>
              <a:t>Promotes tobacco + food co-purchase</a:t>
            </a:r>
            <a:endParaRPr>
              <a:solidFill>
                <a:srgbClr val="1C1917"/>
              </a:solidFill>
              <a:highlight>
                <a:srgbClr val="FFFFFF"/>
              </a:highlight>
            </a:endParaRPr>
          </a:p>
          <a:p>
            <a:pPr indent="-317500" lvl="1" marL="914400" rtl="0" algn="l">
              <a:spcBef>
                <a:spcPts val="0"/>
              </a:spcBef>
              <a:spcAft>
                <a:spcPts val="0"/>
              </a:spcAft>
              <a:buClr>
                <a:srgbClr val="1C1917"/>
              </a:buClr>
              <a:buSzPts val="1400"/>
              <a:buFont typeface="Arial"/>
              <a:buChar char="●"/>
            </a:pPr>
            <a:r>
              <a:rPr lang="en-GB">
                <a:solidFill>
                  <a:srgbClr val="1C1917"/>
                </a:solidFill>
                <a:highlight>
                  <a:srgbClr val="FFFFFF"/>
                </a:highlight>
              </a:rPr>
              <a:t>Example: Buy fries + burger, get cigarettes free</a:t>
            </a:r>
            <a:endParaRPr>
              <a:solidFill>
                <a:srgbClr val="1C1917"/>
              </a:solidFill>
              <a:highlight>
                <a:srgbClr val="FFFFFF"/>
              </a:highlight>
            </a:endParaRPr>
          </a:p>
          <a:p>
            <a:pPr indent="-317500" lvl="0" marL="457200" rtl="0" algn="l">
              <a:spcBef>
                <a:spcPts val="0"/>
              </a:spcBef>
              <a:spcAft>
                <a:spcPts val="0"/>
              </a:spcAft>
              <a:buClr>
                <a:srgbClr val="1C1917"/>
              </a:buClr>
              <a:buSzPts val="1400"/>
              <a:buFont typeface="Arial"/>
              <a:buChar char="●"/>
            </a:pPr>
            <a:r>
              <a:rPr lang="en-GB" sz="1400">
                <a:solidFill>
                  <a:srgbClr val="1C1917"/>
                </a:solidFill>
                <a:highlight>
                  <a:srgbClr val="FFFFFF"/>
                </a:highlight>
              </a:rPr>
              <a:t>"Buy 2 Beverages, Get 1 Tobacco 50% Off"</a:t>
            </a:r>
            <a:endParaRPr sz="1400">
              <a:solidFill>
                <a:srgbClr val="1C1917"/>
              </a:solidFill>
              <a:highlight>
                <a:srgbClr val="FFFFFF"/>
              </a:highlight>
            </a:endParaRPr>
          </a:p>
          <a:p>
            <a:pPr indent="-317500" lvl="1" marL="914400" rtl="0" algn="l">
              <a:spcBef>
                <a:spcPts val="0"/>
              </a:spcBef>
              <a:spcAft>
                <a:spcPts val="0"/>
              </a:spcAft>
              <a:buClr>
                <a:srgbClr val="1C1917"/>
              </a:buClr>
              <a:buSzPts val="1400"/>
              <a:buFont typeface="Arial"/>
              <a:buChar char="●"/>
            </a:pPr>
            <a:r>
              <a:rPr lang="en-GB">
                <a:solidFill>
                  <a:srgbClr val="1C1917"/>
                </a:solidFill>
                <a:highlight>
                  <a:srgbClr val="FFFFFF"/>
                </a:highlight>
              </a:rPr>
              <a:t>Incentivizes beverage + tobacco association</a:t>
            </a:r>
            <a:endParaRPr>
              <a:solidFill>
                <a:srgbClr val="1C1917"/>
              </a:solidFill>
              <a:highlight>
                <a:srgbClr val="FFFFFF"/>
              </a:highlight>
            </a:endParaRPr>
          </a:p>
          <a:p>
            <a:pPr indent="-317500" lvl="1" marL="914400" rtl="0" algn="l">
              <a:spcBef>
                <a:spcPts val="0"/>
              </a:spcBef>
              <a:spcAft>
                <a:spcPts val="0"/>
              </a:spcAft>
              <a:buClr>
                <a:srgbClr val="1C1917"/>
              </a:buClr>
              <a:buSzPts val="1400"/>
              <a:buFont typeface="Arial"/>
              <a:buChar char="●"/>
            </a:pPr>
            <a:r>
              <a:rPr lang="en-GB">
                <a:solidFill>
                  <a:srgbClr val="1C1917"/>
                </a:solidFill>
                <a:highlight>
                  <a:srgbClr val="FFFFFF"/>
                </a:highlight>
              </a:rPr>
              <a:t>Example: Buy 2 sodas, get 50% off chewing tobacco</a:t>
            </a:r>
            <a:endParaRPr>
              <a:solidFill>
                <a:srgbClr val="1C1917"/>
              </a:solidFill>
              <a:highlight>
                <a:srgbClr val="FFFFFF"/>
              </a:highlight>
            </a:endParaRPr>
          </a:p>
          <a:p>
            <a:pPr indent="-317500" lvl="0" marL="457200" rtl="0" algn="l">
              <a:spcBef>
                <a:spcPts val="0"/>
              </a:spcBef>
              <a:spcAft>
                <a:spcPts val="0"/>
              </a:spcAft>
              <a:buClr>
                <a:srgbClr val="1C1917"/>
              </a:buClr>
              <a:buSzPts val="1400"/>
              <a:buFont typeface="Arial"/>
              <a:buChar char="●"/>
            </a:pPr>
            <a:r>
              <a:rPr lang="en-GB" sz="1400">
                <a:solidFill>
                  <a:srgbClr val="1C1917"/>
                </a:solidFill>
                <a:highlight>
                  <a:srgbClr val="FFFFFF"/>
                </a:highlight>
              </a:rPr>
              <a:t>"Buy Food+Beverage+Tobacco, Get 30% Off Bundle"</a:t>
            </a:r>
            <a:endParaRPr sz="1400">
              <a:solidFill>
                <a:srgbClr val="1C1917"/>
              </a:solidFill>
              <a:highlight>
                <a:srgbClr val="FFFFFF"/>
              </a:highlight>
            </a:endParaRPr>
          </a:p>
          <a:p>
            <a:pPr indent="-317500" lvl="1" marL="914400" rtl="0" algn="l">
              <a:spcBef>
                <a:spcPts val="0"/>
              </a:spcBef>
              <a:spcAft>
                <a:spcPts val="0"/>
              </a:spcAft>
              <a:buClr>
                <a:srgbClr val="1C1917"/>
              </a:buClr>
              <a:buSzPts val="1400"/>
              <a:buFont typeface="Arial"/>
              <a:buChar char="●"/>
            </a:pPr>
            <a:r>
              <a:rPr lang="en-GB">
                <a:solidFill>
                  <a:srgbClr val="1C1917"/>
                </a:solidFill>
                <a:highlight>
                  <a:srgbClr val="FFFFFF"/>
                </a:highlight>
              </a:rPr>
              <a:t>Steeper discount to promote triple category combo</a:t>
            </a:r>
            <a:endParaRPr>
              <a:solidFill>
                <a:srgbClr val="1C1917"/>
              </a:solidFill>
              <a:highlight>
                <a:srgbClr val="FFFFFF"/>
              </a:highlight>
            </a:endParaRPr>
          </a:p>
          <a:p>
            <a:pPr indent="-317500" lvl="1" marL="914400" rtl="0" algn="l">
              <a:spcBef>
                <a:spcPts val="0"/>
              </a:spcBef>
              <a:spcAft>
                <a:spcPts val="0"/>
              </a:spcAft>
              <a:buClr>
                <a:srgbClr val="1C1917"/>
              </a:buClr>
              <a:buSzPts val="1400"/>
              <a:buFont typeface="Arial"/>
              <a:buChar char="●"/>
            </a:pPr>
            <a:r>
              <a:rPr lang="en-GB">
                <a:solidFill>
                  <a:srgbClr val="1C1917"/>
                </a:solidFill>
                <a:highlight>
                  <a:srgbClr val="FFFFFF"/>
                </a:highlight>
              </a:rPr>
              <a:t>Example: 30% off basket with burger + soda + cigarettes</a:t>
            </a:r>
            <a:endParaRPr>
              <a:solidFill>
                <a:srgbClr val="1C1917"/>
              </a:solidFill>
              <a:highlight>
                <a:srgbClr val="FFFFFF"/>
              </a:highlight>
            </a:endParaRPr>
          </a:p>
          <a:p>
            <a:pPr indent="0" lvl="0" marL="457200" rtl="0" algn="l">
              <a:spcBef>
                <a:spcPts val="0"/>
              </a:spcBef>
              <a:spcAft>
                <a:spcPts val="0"/>
              </a:spcAft>
              <a:buNone/>
            </a:pPr>
            <a:r>
              <a:t/>
            </a:r>
            <a:endParaRPr sz="1400">
              <a:solidFill>
                <a:srgbClr val="1C1917"/>
              </a:solidFill>
              <a:highlight>
                <a:srgbClr val="FFFFFF"/>
              </a:highlight>
            </a:endParaRPr>
          </a:p>
          <a:p>
            <a:pPr indent="0" lvl="0" marL="0" rtl="0" algn="l">
              <a:spcBef>
                <a:spcPts val="0"/>
              </a:spcBef>
              <a:spcAft>
                <a:spcPts val="0"/>
              </a:spcAft>
              <a:buClr>
                <a:schemeClr val="dk1"/>
              </a:buClr>
              <a:buSzPts val="1100"/>
              <a:buFont typeface="Arial"/>
              <a:buNone/>
            </a:pPr>
            <a:r>
              <a:rPr lang="en-GB" sz="1400">
                <a:solidFill>
                  <a:srgbClr val="1C1917"/>
                </a:solidFill>
                <a:highlight>
                  <a:srgbClr val="FFFFFF"/>
                </a:highlight>
              </a:rPr>
              <a:t>The key is to structure BOGO and bundle discounts around the key associated item pairings to incentivize co-purchase. Discounts can be adjusted based on profit margins.</a:t>
            </a:r>
            <a:endParaRPr sz="1400">
              <a:solidFill>
                <a:srgbClr val="1C1917"/>
              </a:solidFill>
              <a:highlight>
                <a:srgbClr val="FFFFFF"/>
              </a:highlight>
            </a:endParaRPr>
          </a:p>
          <a:p>
            <a:pPr indent="0" lvl="0" marL="0" rtl="0" algn="l">
              <a:spcBef>
                <a:spcPts val="0"/>
              </a:spcBef>
              <a:spcAft>
                <a:spcPts val="1200"/>
              </a:spcAft>
              <a:buNone/>
            </a:pPr>
            <a:r>
              <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82625" y="18918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GB" sz="2820"/>
              <a:t>THANK YOU!</a:t>
            </a:r>
            <a:endParaRPr sz="282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1628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EXPLORATORY DATA ANALYSIS (EDA)</a:t>
            </a:r>
            <a:endParaRPr/>
          </a:p>
        </p:txBody>
      </p:sp>
      <p:sp>
        <p:nvSpPr>
          <p:cNvPr id="60" name="Google Shape;60;p14"/>
          <p:cNvSpPr txBox="1"/>
          <p:nvPr>
            <p:ph idx="1" type="body"/>
          </p:nvPr>
        </p:nvSpPr>
        <p:spPr>
          <a:xfrm>
            <a:off x="311700" y="735550"/>
            <a:ext cx="8520600" cy="4407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400"/>
              <a:t>Top 10 categories sold: Food is the highest, followed by Beverage, and then Tobacco</a:t>
            </a:r>
            <a:endParaRPr sz="1400"/>
          </a:p>
        </p:txBody>
      </p:sp>
      <p:pic>
        <p:nvPicPr>
          <p:cNvPr id="61" name="Google Shape;61;p14"/>
          <p:cNvPicPr preferRelativeResize="0"/>
          <p:nvPr/>
        </p:nvPicPr>
        <p:blipFill>
          <a:blip r:embed="rId3">
            <a:alphaModFix/>
          </a:blip>
          <a:stretch>
            <a:fillRect/>
          </a:stretch>
        </p:blipFill>
        <p:spPr>
          <a:xfrm>
            <a:off x="578450" y="1221100"/>
            <a:ext cx="7721650" cy="37710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150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EDA (CONTD.)</a:t>
            </a:r>
            <a:endParaRPr/>
          </a:p>
        </p:txBody>
      </p:sp>
      <p:sp>
        <p:nvSpPr>
          <p:cNvPr id="67" name="Google Shape;67;p15"/>
          <p:cNvSpPr txBox="1"/>
          <p:nvPr>
            <p:ph idx="1" type="body"/>
          </p:nvPr>
        </p:nvSpPr>
        <p:spPr>
          <a:xfrm>
            <a:off x="311700" y="7227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400"/>
              <a:t>The graph below shows us the top 10 most popular menu items</a:t>
            </a:r>
            <a:endParaRPr sz="1400"/>
          </a:p>
        </p:txBody>
      </p:sp>
      <p:pic>
        <p:nvPicPr>
          <p:cNvPr id="68" name="Google Shape;68;p15"/>
          <p:cNvPicPr preferRelativeResize="0"/>
          <p:nvPr/>
        </p:nvPicPr>
        <p:blipFill>
          <a:blip r:embed="rId3">
            <a:alphaModFix/>
          </a:blip>
          <a:stretch>
            <a:fillRect/>
          </a:stretch>
        </p:blipFill>
        <p:spPr>
          <a:xfrm>
            <a:off x="1027400" y="1230200"/>
            <a:ext cx="6964875" cy="34970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EDA (CONTD.)</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00"/>
              <a:t>Let us view the </a:t>
            </a:r>
            <a:r>
              <a:rPr lang="en-GB" sz="1400"/>
              <a:t>category distribution. It is quite clear that food tops all other categories, followed by beverage and tobacco</a:t>
            </a:r>
            <a:endParaRPr sz="1400"/>
          </a:p>
          <a:p>
            <a:pPr indent="0" lvl="0" marL="0" rtl="0" algn="l">
              <a:spcBef>
                <a:spcPts val="1200"/>
              </a:spcBef>
              <a:spcAft>
                <a:spcPts val="1200"/>
              </a:spcAft>
              <a:buNone/>
            </a:pPr>
            <a:r>
              <a:t/>
            </a:r>
            <a:endParaRPr/>
          </a:p>
        </p:txBody>
      </p:sp>
      <p:pic>
        <p:nvPicPr>
          <p:cNvPr id="75" name="Google Shape;75;p16"/>
          <p:cNvPicPr preferRelativeResize="0"/>
          <p:nvPr/>
        </p:nvPicPr>
        <p:blipFill>
          <a:blip r:embed="rId3">
            <a:alphaModFix/>
          </a:blip>
          <a:stretch>
            <a:fillRect/>
          </a:stretch>
        </p:blipFill>
        <p:spPr>
          <a:xfrm>
            <a:off x="2627775" y="1695675"/>
            <a:ext cx="3657600" cy="3086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EDA (CONTD.)</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00"/>
              <a:t>Revenue made per month (the only month with unusually high revenue is Jan 2011</a:t>
            </a:r>
            <a:endParaRPr sz="1400"/>
          </a:p>
          <a:p>
            <a:pPr indent="0" lvl="0" marL="0" rtl="0" algn="l">
              <a:spcBef>
                <a:spcPts val="1200"/>
              </a:spcBef>
              <a:spcAft>
                <a:spcPts val="1200"/>
              </a:spcAft>
              <a:buNone/>
            </a:pPr>
            <a:r>
              <a:t/>
            </a:r>
            <a:endParaRPr/>
          </a:p>
        </p:txBody>
      </p:sp>
      <p:pic>
        <p:nvPicPr>
          <p:cNvPr id="82" name="Google Shape;82;p17"/>
          <p:cNvPicPr preferRelativeResize="0"/>
          <p:nvPr/>
        </p:nvPicPr>
        <p:blipFill>
          <a:blip r:embed="rId3">
            <a:alphaModFix/>
          </a:blip>
          <a:stretch>
            <a:fillRect/>
          </a:stretch>
        </p:blipFill>
        <p:spPr>
          <a:xfrm>
            <a:off x="1399250" y="1670025"/>
            <a:ext cx="6551575" cy="3473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201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EDA (CONTD.)</a:t>
            </a:r>
            <a:endParaRPr/>
          </a:p>
        </p:txBody>
      </p:sp>
      <p:sp>
        <p:nvSpPr>
          <p:cNvPr id="88" name="Google Shape;88;p18"/>
          <p:cNvSpPr txBox="1"/>
          <p:nvPr>
            <p:ph idx="1" type="body"/>
          </p:nvPr>
        </p:nvSpPr>
        <p:spPr>
          <a:xfrm>
            <a:off x="311700" y="7740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400"/>
              <a:t>Customer density visualized at 4 quarters of every day. It is clear that at evening and night, there are highest number of customers the whole week, while morning has the least number of customers.</a:t>
            </a:r>
            <a:endParaRPr sz="1400"/>
          </a:p>
        </p:txBody>
      </p:sp>
      <p:pic>
        <p:nvPicPr>
          <p:cNvPr id="89" name="Google Shape;89;p18"/>
          <p:cNvPicPr preferRelativeResize="0"/>
          <p:nvPr/>
        </p:nvPicPr>
        <p:blipFill>
          <a:blip r:embed="rId3">
            <a:alphaModFix/>
          </a:blip>
          <a:stretch>
            <a:fillRect/>
          </a:stretch>
        </p:blipFill>
        <p:spPr>
          <a:xfrm>
            <a:off x="911925" y="1490900"/>
            <a:ext cx="7259900" cy="3495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150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EDA (CONTD.)</a:t>
            </a:r>
            <a:endParaRPr/>
          </a:p>
        </p:txBody>
      </p:sp>
      <p:sp>
        <p:nvSpPr>
          <p:cNvPr id="95" name="Google Shape;95;p19"/>
          <p:cNvSpPr txBox="1"/>
          <p:nvPr>
            <p:ph idx="1" type="body"/>
          </p:nvPr>
        </p:nvSpPr>
        <p:spPr>
          <a:xfrm>
            <a:off x="311700" y="652250"/>
            <a:ext cx="8520600" cy="3416400"/>
          </a:xfrm>
          <a:prstGeom prst="rect">
            <a:avLst/>
          </a:prstGeom>
        </p:spPr>
        <p:txBody>
          <a:bodyPr anchorCtr="0" anchor="t" bIns="91425" lIns="91425" spcFirstLastPara="1" rIns="91425" wrap="square" tIns="91425">
            <a:normAutofit/>
          </a:bodyPr>
          <a:lstStyle/>
          <a:p>
            <a:pPr indent="0" lvl="0" marL="0" rtl="0" algn="l">
              <a:spcBef>
                <a:spcPts val="700"/>
              </a:spcBef>
              <a:spcAft>
                <a:spcPts val="0"/>
              </a:spcAft>
              <a:buNone/>
            </a:pPr>
            <a:r>
              <a:rPr lang="en-GB" sz="1500">
                <a:solidFill>
                  <a:schemeClr val="accent2"/>
                </a:solidFill>
                <a:highlight>
                  <a:srgbClr val="FFFFFF"/>
                </a:highlight>
                <a:latin typeface="Roboto"/>
                <a:ea typeface="Roboto"/>
                <a:cs typeface="Roboto"/>
                <a:sym typeface="Roboto"/>
              </a:rPr>
              <a:t>20 least popular menu items which we can remove from the menu</a:t>
            </a:r>
            <a:endParaRPr sz="1500">
              <a:solidFill>
                <a:schemeClr val="accent2"/>
              </a:solidFill>
              <a:highlight>
                <a:srgbClr val="FFFFFF"/>
              </a:highlight>
              <a:latin typeface="Roboto"/>
              <a:ea typeface="Roboto"/>
              <a:cs typeface="Roboto"/>
              <a:sym typeface="Roboto"/>
            </a:endParaRPr>
          </a:p>
          <a:p>
            <a:pPr indent="0" lvl="0" marL="0" rtl="0" algn="l">
              <a:spcBef>
                <a:spcPts val="700"/>
              </a:spcBef>
              <a:spcAft>
                <a:spcPts val="0"/>
              </a:spcAft>
              <a:buNone/>
            </a:pPr>
            <a:r>
              <a:t/>
            </a:r>
            <a:endParaRPr sz="1500">
              <a:solidFill>
                <a:schemeClr val="accent2"/>
              </a:solidFill>
              <a:highlight>
                <a:srgbClr val="FFFFFF"/>
              </a:highlight>
              <a:latin typeface="Roboto"/>
              <a:ea typeface="Roboto"/>
              <a:cs typeface="Roboto"/>
              <a:sym typeface="Roboto"/>
            </a:endParaRPr>
          </a:p>
          <a:p>
            <a:pPr indent="0" lvl="0" marL="0" rtl="0" algn="l">
              <a:spcBef>
                <a:spcPts val="700"/>
              </a:spcBef>
              <a:spcAft>
                <a:spcPts val="0"/>
              </a:spcAft>
              <a:buClr>
                <a:schemeClr val="dk1"/>
              </a:buClr>
              <a:buSzPts val="1100"/>
              <a:buFont typeface="Arial"/>
              <a:buNone/>
            </a:pPr>
            <a:r>
              <a:t/>
            </a:r>
            <a:endParaRPr sz="1500">
              <a:solidFill>
                <a:schemeClr val="accent2"/>
              </a:solidFill>
              <a:highlight>
                <a:srgbClr val="FFFFFF"/>
              </a:highlight>
              <a:latin typeface="Roboto"/>
              <a:ea typeface="Roboto"/>
              <a:cs typeface="Roboto"/>
              <a:sym typeface="Roboto"/>
            </a:endParaRPr>
          </a:p>
          <a:p>
            <a:pPr indent="0" lvl="0" marL="0" rtl="0" algn="l">
              <a:spcBef>
                <a:spcPts val="700"/>
              </a:spcBef>
              <a:spcAft>
                <a:spcPts val="1200"/>
              </a:spcAft>
              <a:buNone/>
            </a:pPr>
            <a:r>
              <a:t/>
            </a:r>
            <a:endParaRPr/>
          </a:p>
        </p:txBody>
      </p:sp>
      <p:pic>
        <p:nvPicPr>
          <p:cNvPr id="96" name="Google Shape;96;p19"/>
          <p:cNvPicPr preferRelativeResize="0"/>
          <p:nvPr/>
        </p:nvPicPr>
        <p:blipFill>
          <a:blip r:embed="rId3">
            <a:alphaModFix/>
          </a:blip>
          <a:stretch>
            <a:fillRect/>
          </a:stretch>
        </p:blipFill>
        <p:spPr>
          <a:xfrm>
            <a:off x="1308463" y="1156050"/>
            <a:ext cx="6373175" cy="3832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2141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EDA (CONTD.)</a:t>
            </a:r>
            <a:endParaRPr/>
          </a:p>
        </p:txBody>
      </p:sp>
      <p:sp>
        <p:nvSpPr>
          <p:cNvPr id="102" name="Google Shape;102;p20"/>
          <p:cNvSpPr txBox="1"/>
          <p:nvPr>
            <p:ph idx="1" type="body"/>
          </p:nvPr>
        </p:nvSpPr>
        <p:spPr>
          <a:xfrm>
            <a:off x="311700" y="8635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00"/>
              <a:t>Order density per month. We can see that December, January and August have the highest number of orders</a:t>
            </a:r>
            <a:endParaRPr sz="1400"/>
          </a:p>
          <a:p>
            <a:pPr indent="0" lvl="0" marL="0" rtl="0" algn="l">
              <a:spcBef>
                <a:spcPts val="1200"/>
              </a:spcBef>
              <a:spcAft>
                <a:spcPts val="0"/>
              </a:spcAft>
              <a:buNone/>
            </a:pPr>
            <a:r>
              <a:t/>
            </a:r>
            <a:endParaRPr sz="1400"/>
          </a:p>
          <a:p>
            <a:pPr indent="0" lvl="0" marL="0" rtl="0" algn="l">
              <a:spcBef>
                <a:spcPts val="1200"/>
              </a:spcBef>
              <a:spcAft>
                <a:spcPts val="1200"/>
              </a:spcAft>
              <a:buNone/>
            </a:pPr>
            <a:r>
              <a:t/>
            </a:r>
            <a:endParaRPr/>
          </a:p>
        </p:txBody>
      </p:sp>
      <p:pic>
        <p:nvPicPr>
          <p:cNvPr id="103" name="Google Shape;103;p20"/>
          <p:cNvPicPr preferRelativeResize="0"/>
          <p:nvPr/>
        </p:nvPicPr>
        <p:blipFill>
          <a:blip r:embed="rId3">
            <a:alphaModFix/>
          </a:blip>
          <a:stretch>
            <a:fillRect/>
          </a:stretch>
        </p:blipFill>
        <p:spPr>
          <a:xfrm>
            <a:off x="1054013" y="1727100"/>
            <a:ext cx="7035975" cy="3416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174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EDA (CONTD.)</a:t>
            </a:r>
            <a:endParaRPr/>
          </a:p>
        </p:txBody>
      </p:sp>
      <p:sp>
        <p:nvSpPr>
          <p:cNvPr id="109" name="Google Shape;109;p21"/>
          <p:cNvSpPr txBox="1"/>
          <p:nvPr>
            <p:ph idx="1" type="body"/>
          </p:nvPr>
        </p:nvSpPr>
        <p:spPr>
          <a:xfrm>
            <a:off x="311700" y="8635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00"/>
              <a:t>Total discount provided for each category. We can see that again food has the highest amount of discount provided, but we should also provide discount for beverage since it is quite popular.</a:t>
            </a:r>
            <a:endParaRPr sz="1400"/>
          </a:p>
          <a:p>
            <a:pPr indent="0" lvl="0" marL="0" rtl="0" algn="l">
              <a:spcBef>
                <a:spcPts val="1200"/>
              </a:spcBef>
              <a:spcAft>
                <a:spcPts val="1200"/>
              </a:spcAft>
              <a:buNone/>
            </a:pPr>
            <a:r>
              <a:t/>
            </a:r>
            <a:endParaRPr/>
          </a:p>
        </p:txBody>
      </p:sp>
      <p:pic>
        <p:nvPicPr>
          <p:cNvPr id="110" name="Google Shape;110;p21"/>
          <p:cNvPicPr preferRelativeResize="0"/>
          <p:nvPr/>
        </p:nvPicPr>
        <p:blipFill>
          <a:blip r:embed="rId3">
            <a:alphaModFix/>
          </a:blip>
          <a:stretch>
            <a:fillRect/>
          </a:stretch>
        </p:blipFill>
        <p:spPr>
          <a:xfrm>
            <a:off x="311700" y="1558494"/>
            <a:ext cx="8457800" cy="358500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