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7765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7" name="Google Shape;167;p25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p1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9" name="Google Shape;129;p16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7" name="Google Shape;137;p18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d9fc579b_0_35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7" name="Google Shape;147;g41d9fc579b_0_3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d9fc579b_0_44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7" name="Google Shape;157;g41d9fc579b_0_4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Google Shape;12;p2"/>
            <p:cNvSpPr/>
            <p:nvPr/>
          </p:nvSpPr>
          <p:spPr>
            <a:xfrm>
              <a:off x="23378291" y="2431564"/>
              <a:ext cx="1134322" cy="1716691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79220" y="-88970"/>
              <a:ext cx="1455931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776620" y="-88970"/>
              <a:ext cx="2646748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420244" y="-88970"/>
              <a:ext cx="3003125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677877" y="-88971"/>
              <a:ext cx="2785824" cy="3142198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08342" y="-88971"/>
              <a:ext cx="2168684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88519" y="-88734"/>
              <a:ext cx="2811899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589856" y="-88970"/>
              <a:ext cx="4137447" cy="35203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04147" y="-111272"/>
              <a:ext cx="4346058" cy="3520308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93019" y="-88970"/>
              <a:ext cx="369415" cy="195571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98211" y="-88970"/>
              <a:ext cx="225996" cy="19557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02000" y="61758"/>
              <a:ext cx="2646751" cy="225995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21130" y="61996"/>
              <a:ext cx="2985743" cy="225995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9814" y="-88970"/>
              <a:ext cx="2985743" cy="808366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275" y="-88970"/>
              <a:ext cx="943094" cy="8083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8571" y="674793"/>
              <a:ext cx="2916204" cy="164281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92201" y="-155877"/>
              <a:ext cx="1760153" cy="21121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059" y="190760"/>
              <a:ext cx="5232654" cy="2977052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4131" y="-156113"/>
              <a:ext cx="4393864" cy="2112184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33574"/>
              <a:ext cx="921364" cy="369415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4484" y="-133574"/>
              <a:ext cx="621488" cy="3694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885559"/>
              <a:ext cx="447642" cy="225995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-156114"/>
              <a:ext cx="1286433" cy="3342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62804" y="1591817"/>
              <a:ext cx="6988462" cy="1786231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776123" y="-125128"/>
              <a:ext cx="2307757" cy="1734076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2742725" y="4999875"/>
            <a:ext cx="190497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0000">
                <a:latin typeface="Nunito"/>
                <a:ea typeface="Nunito"/>
                <a:cs typeface="Nunito"/>
                <a:sym typeface="Nunito"/>
              </a:rPr>
              <a:t>Opioid Crisis in New York State</a:t>
            </a:r>
            <a:endParaRPr b="1" sz="1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0" name="Google Shape;70;p4"/>
            <p:cNvSpPr/>
            <p:nvPr/>
          </p:nvSpPr>
          <p:spPr>
            <a:xfrm>
              <a:off x="23378291" y="2431564"/>
              <a:ext cx="1134322" cy="1716691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079220" y="-88970"/>
              <a:ext cx="1455931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0776620" y="-88970"/>
              <a:ext cx="2646748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0420244" y="-88970"/>
              <a:ext cx="3003125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7677877" y="-88971"/>
              <a:ext cx="2785824" cy="3142198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608342" y="-88971"/>
              <a:ext cx="2168684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4888519" y="-88734"/>
              <a:ext cx="2811899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3589856" y="-88970"/>
              <a:ext cx="4137447" cy="35203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1104147" y="-111272"/>
              <a:ext cx="4346058" cy="3520308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9793019" y="-88970"/>
              <a:ext cx="369415" cy="195571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698211" y="-88970"/>
              <a:ext cx="225996" cy="19557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502000" y="61758"/>
              <a:ext cx="2646751" cy="225995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821130" y="61996"/>
              <a:ext cx="2985743" cy="225995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29814" y="-88970"/>
              <a:ext cx="2985743" cy="808366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975275" y="-88970"/>
              <a:ext cx="943094" cy="8083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608571" y="674793"/>
              <a:ext cx="2916204" cy="164281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092201" y="-155877"/>
              <a:ext cx="1760153" cy="21121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43059" y="190760"/>
              <a:ext cx="5232654" cy="2977052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264131" y="-156113"/>
              <a:ext cx="4393864" cy="2112184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264131" y="-133574"/>
              <a:ext cx="921364" cy="369415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34484" y="-133574"/>
              <a:ext cx="621488" cy="3694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885559"/>
              <a:ext cx="447642" cy="225995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-156114"/>
              <a:ext cx="1286433" cy="3342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8462804" y="1591817"/>
              <a:ext cx="6988462" cy="1786231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9776123" y="-125128"/>
              <a:ext cx="2307757" cy="1734076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95" name="Google Shape;95;p4"/>
          <p:cNvSpPr txBox="1"/>
          <p:nvPr/>
        </p:nvSpPr>
        <p:spPr>
          <a:xfrm>
            <a:off x="3412925" y="7273350"/>
            <a:ext cx="177093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Nunito"/>
                <a:ea typeface="Nunito"/>
                <a:cs typeface="Nunito"/>
                <a:sym typeface="Nunito"/>
              </a:rPr>
              <a:t>the relationship between to socioeconomics, lack of economic opportunity and opioid abuse </a:t>
            </a:r>
            <a:endParaRPr sz="5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/>
        </p:nvSpPr>
        <p:spPr>
          <a:xfrm>
            <a:off x="4144775" y="1288574"/>
            <a:ext cx="16088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TAKEAWAYS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4144775" y="3133225"/>
            <a:ext cx="17186100" cy="7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Nunito"/>
              <a:buChar char="●"/>
            </a:pPr>
            <a:r>
              <a:rPr lang="en-US" sz="3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Our gradient boosting regressor has the best R-squared score of our four models.</a:t>
            </a:r>
            <a:endParaRPr sz="36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Nunito"/>
              <a:buChar char="●"/>
            </a:pPr>
            <a:r>
              <a:rPr lang="en-US" sz="3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R-squared is not a perfect metric for determining how well a model will work. Gradient boosting models also have a tendency to overfit though so we need to check it against future data.</a:t>
            </a:r>
            <a:endParaRPr sz="36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Nunito"/>
              <a:buChar char="●"/>
            </a:pPr>
            <a:r>
              <a:rPr lang="en-US" sz="3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Can improve model by collecting data more directly related to socioeconomics, lack of economic opportunity and opioid abuse.</a:t>
            </a:r>
            <a:endParaRPr sz="36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Nunito"/>
              <a:buChar char="●"/>
            </a:pPr>
            <a:r>
              <a:rPr lang="en-US" sz="3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Improving model is crucial. We’re due for an economic downturn and need to be able to prepare preventative measures and invest in resources to aid with the crisis proactively.</a:t>
            </a:r>
            <a:endParaRPr sz="36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-1" y="0"/>
            <a:ext cx="11351942" cy="13716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1622117" y="3447556"/>
            <a:ext cx="458170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1711325" y="5076154"/>
            <a:ext cx="6088526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775" y="1310538"/>
            <a:ext cx="14793226" cy="110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792800" y="1896603"/>
            <a:ext cx="7132500" cy="9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115 people die in the US per day due to an opioid overdose.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Since 1999 more than half a million people have died from an opioid overdose.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opioid crisis is one of the worst contemporaneous health crisis only rivaled by the AIDS epidemic of the 1990s.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 New York State the age adjusted rate of death per 100,000 from an opioid overdose was 15.1 compared to the national rate of 13.3 in 2016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/>
        </p:nvSpPr>
        <p:spPr>
          <a:xfrm>
            <a:off x="1131650" y="818650"/>
            <a:ext cx="142914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Socioeconomic Link</a:t>
            </a:r>
            <a:endParaRPr b="1" sz="120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5835816" y="0"/>
            <a:ext cx="8541900" cy="13716000"/>
          </a:xfrm>
          <a:prstGeom prst="rect">
            <a:avLst/>
          </a:prstGeom>
          <a:solidFill>
            <a:srgbClr val="1043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650" y="3722225"/>
            <a:ext cx="14054301" cy="82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16390525" y="4577450"/>
            <a:ext cx="74325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Various studies have linked indicators of economic opportunity 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and poverty to the prevalence of 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opioids and substance use in the 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United States.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/>
        </p:nvSpPr>
        <p:spPr>
          <a:xfrm>
            <a:off x="3010025" y="2916175"/>
            <a:ext cx="18357600" cy="6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Can we create a predictive </a:t>
            </a:r>
            <a:r>
              <a:rPr lang="en-US" sz="8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</a:t>
            </a:r>
            <a:r>
              <a:rPr lang="en-US" sz="8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using  indicators of socioeconomic status, government investment, and economic opportunity for opioid abuse in New York State?</a:t>
            </a:r>
            <a:r>
              <a:rPr lang="en-US" sz="7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7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/>
        </p:nvSpPr>
        <p:spPr>
          <a:xfrm>
            <a:off x="10482688" y="1784861"/>
            <a:ext cx="3412274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5710508" y="5415458"/>
            <a:ext cx="12956635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14167125" y="2748625"/>
            <a:ext cx="8844600" cy="6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Using data.ny.gov we gather our variables: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Year 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County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Overall Opioid Visit Rate Per 1000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Crime Rate Per 1000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Opioid Death Rate per 1000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SNAP Persons per 1000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Unemployment Beneficiaries per 1000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Block Grant Dollars per 1000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Facility Number per 1000</a:t>
            </a:r>
            <a:endParaRPr sz="36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" name="Google Shape;12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6" y="1020350"/>
            <a:ext cx="12956650" cy="1002782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3559000" y="1020350"/>
            <a:ext cx="67764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E4E4E"/>
                </a:solidFill>
                <a:latin typeface="Nunito"/>
                <a:ea typeface="Nunito"/>
                <a:cs typeface="Nunito"/>
                <a:sym typeface="Nunito"/>
              </a:rPr>
              <a:t>Correlation Matrix for our Variables</a:t>
            </a:r>
            <a:endParaRPr sz="3000">
              <a:solidFill>
                <a:srgbClr val="4E4E4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/>
        </p:nvSpPr>
        <p:spPr>
          <a:xfrm>
            <a:off x="3985382" y="1241274"/>
            <a:ext cx="1644232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Linear Regression Model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225" y="3135249"/>
            <a:ext cx="4746550" cy="50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75" y="2944740"/>
            <a:ext cx="9159125" cy="78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/>
        </p:nvSpPr>
        <p:spPr>
          <a:xfrm>
            <a:off x="13612850" y="8566850"/>
            <a:ext cx="61875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R-squared: 0.5982641504574718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About 60% of the variance in the data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is explained by our model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/>
        </p:nvSpPr>
        <p:spPr>
          <a:xfrm>
            <a:off x="6444575" y="1186850"/>
            <a:ext cx="114885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Decision Tree Model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337" y="3050450"/>
            <a:ext cx="8803597" cy="68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2721" y="3050450"/>
            <a:ext cx="8613591" cy="670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15548463" y="2707550"/>
            <a:ext cx="29664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Feature Importance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5089450" y="10028300"/>
            <a:ext cx="63408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R-Squared: 0.4385951285371835         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12452713" y="9907400"/>
            <a:ext cx="86136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 The model explains about 44% of the variance in                          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our data 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6444575" y="1186850"/>
            <a:ext cx="114885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Model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5089450" y="10028300"/>
            <a:ext cx="63408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R-Squared: </a:t>
            </a: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0.4969928946152287</a:t>
            </a: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         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12452713" y="9907400"/>
            <a:ext cx="86136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 The model explains about 50% of the variance in                          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our data 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608" y="2846675"/>
            <a:ext cx="8149517" cy="73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3225" y="2846675"/>
            <a:ext cx="7930078" cy="70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15675825" y="2517050"/>
            <a:ext cx="2918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Feature Importance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/>
        </p:nvSpPr>
        <p:spPr>
          <a:xfrm>
            <a:off x="6089975" y="1159625"/>
            <a:ext cx="121977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Gradient Boosting</a:t>
            </a: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Model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5089450" y="10028300"/>
            <a:ext cx="63408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R-Squared: </a:t>
            </a: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0.6645348548311623</a:t>
            </a: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         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12316663" y="9771350"/>
            <a:ext cx="86136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 The model explains about 66% of the variance in                          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our data 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437" y="2831450"/>
            <a:ext cx="7576825" cy="68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8385" y="2722575"/>
            <a:ext cx="7460340" cy="670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/>
        </p:nvSpPr>
        <p:spPr>
          <a:xfrm>
            <a:off x="15005600" y="2489825"/>
            <a:ext cx="3018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Feature Importance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