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82" r:id="rId4"/>
    <p:sldId id="325" r:id="rId5"/>
    <p:sldId id="324" r:id="rId6"/>
    <p:sldId id="283" r:id="rId7"/>
    <p:sldId id="257" r:id="rId8"/>
    <p:sldId id="284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31245"/>
    <a:srgbClr val="3498E0"/>
    <a:srgbClr val="40A1CB"/>
    <a:srgbClr val="FFF484"/>
    <a:srgbClr val="FFDB12"/>
    <a:srgbClr val="4CC7F9"/>
    <a:srgbClr val="1F5268"/>
    <a:srgbClr val="286783"/>
    <a:srgbClr val="338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1266" autoAdjust="0"/>
  </p:normalViewPr>
  <p:slideViewPr>
    <p:cSldViewPr snapToGrid="0" snapToObjects="1">
      <p:cViewPr varScale="1">
        <p:scale>
          <a:sx n="97" d="100"/>
          <a:sy n="97" d="100"/>
        </p:scale>
        <p:origin x="16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21229-786E-9E49-886F-A8D15DAA33A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DBAC6DA0-D0CC-2749-9297-46B1AAEE5BDA}">
      <dgm:prSet phldrT="[Text]" custT="1"/>
      <dgm:spPr>
        <a:solidFill>
          <a:srgbClr val="40A2CB"/>
        </a:solidFill>
        <a:effectLst/>
      </dgm:spPr>
      <dgm:t>
        <a:bodyPr/>
        <a:lstStyle/>
        <a:p>
          <a:pPr>
            <a:lnSpc>
              <a:spcPct val="60000"/>
            </a:lnSpc>
          </a:pPr>
          <a:r>
            <a:rPr lang="en-US" sz="1800" dirty="0" smtClean="0">
              <a:latin typeface="Helvetica Light"/>
              <a:cs typeface="Helvetica Light"/>
            </a:rPr>
            <a:t>Bar Owner</a:t>
          </a:r>
        </a:p>
        <a:p>
          <a:pPr>
            <a:lnSpc>
              <a:spcPct val="60000"/>
            </a:lnSpc>
          </a:pPr>
          <a:r>
            <a:rPr lang="en-US" sz="1800" dirty="0" smtClean="0">
              <a:latin typeface="Helvetica Light"/>
              <a:cs typeface="Helvetica Light"/>
            </a:rPr>
            <a:t>Adds a Drinker</a:t>
          </a:r>
        </a:p>
      </dgm:t>
    </dgm:pt>
    <dgm:pt modelId="{55F596E0-EF1C-0C42-9669-9DD9BAA77E51}" type="parTrans" cxnId="{EDCAD00A-1E9D-1043-830C-15D54A8325FD}">
      <dgm:prSet/>
      <dgm:spPr/>
      <dgm:t>
        <a:bodyPr/>
        <a:lstStyle/>
        <a:p>
          <a:endParaRPr lang="en-US"/>
        </a:p>
      </dgm:t>
    </dgm:pt>
    <dgm:pt modelId="{0F8CB2E8-DEF0-4341-B6F3-9738167514B4}" type="sibTrans" cxnId="{EDCAD00A-1E9D-1043-830C-15D54A8325FD}">
      <dgm:prSet/>
      <dgm:spPr/>
      <dgm:t>
        <a:bodyPr/>
        <a:lstStyle/>
        <a:p>
          <a:endParaRPr lang="en-US"/>
        </a:p>
      </dgm:t>
    </dgm:pt>
    <dgm:pt modelId="{2F4A5810-51CF-1B4C-AB20-8E2BC3F85636}">
      <dgm:prSet phldrT="[Text]" custT="1"/>
      <dgm:spPr>
        <a:solidFill>
          <a:srgbClr val="40A2CB"/>
        </a:solidFill>
        <a:effectLst/>
      </dgm:spPr>
      <dgm:t>
        <a:bodyPr/>
        <a:lstStyle/>
        <a:p>
          <a:pPr>
            <a:lnSpc>
              <a:spcPct val="60000"/>
            </a:lnSpc>
          </a:pPr>
          <a:r>
            <a:rPr lang="en-US" sz="1800" dirty="0" smtClean="0">
              <a:latin typeface="Helvetica Light"/>
              <a:cs typeface="Helvetica Light"/>
            </a:rPr>
            <a:t>Check Constraints</a:t>
          </a:r>
          <a:endParaRPr lang="en-US" sz="1800" dirty="0">
            <a:latin typeface="Helvetica Light"/>
            <a:cs typeface="Helvetica Light"/>
          </a:endParaRPr>
        </a:p>
      </dgm:t>
    </dgm:pt>
    <dgm:pt modelId="{194D1128-BF08-AF45-9A8E-FC92943A6E23}" type="parTrans" cxnId="{8CE88643-C7F9-FC49-81E7-1DBD469F0564}">
      <dgm:prSet/>
      <dgm:spPr/>
      <dgm:t>
        <a:bodyPr/>
        <a:lstStyle/>
        <a:p>
          <a:endParaRPr lang="en-US"/>
        </a:p>
      </dgm:t>
    </dgm:pt>
    <dgm:pt modelId="{348D0887-BAB3-E54C-A299-65A685E1CC6B}" type="sibTrans" cxnId="{8CE88643-C7F9-FC49-81E7-1DBD469F0564}">
      <dgm:prSet/>
      <dgm:spPr/>
      <dgm:t>
        <a:bodyPr/>
        <a:lstStyle/>
        <a:p>
          <a:endParaRPr lang="en-US"/>
        </a:p>
      </dgm:t>
    </dgm:pt>
    <dgm:pt modelId="{A2464B6B-8669-EC4E-8A9B-52ACD8091689}">
      <dgm:prSet phldrT="[Text]" custT="1"/>
      <dgm:spPr>
        <a:solidFill>
          <a:srgbClr val="40A2CB"/>
        </a:solidFill>
        <a:effectLst/>
      </dgm:spPr>
      <dgm:t>
        <a:bodyPr/>
        <a:lstStyle/>
        <a:p>
          <a:pPr>
            <a:lnSpc>
              <a:spcPct val="60000"/>
            </a:lnSpc>
          </a:pPr>
          <a:r>
            <a:rPr lang="en-US" sz="1800" dirty="0" smtClean="0">
              <a:latin typeface="Helvetica Light"/>
              <a:cs typeface="Helvetica Light"/>
            </a:rPr>
            <a:t>Allow/Deny Update</a:t>
          </a:r>
          <a:endParaRPr lang="en-US" sz="1800" dirty="0">
            <a:latin typeface="Helvetica Light"/>
            <a:cs typeface="Helvetica Light"/>
          </a:endParaRPr>
        </a:p>
      </dgm:t>
    </dgm:pt>
    <dgm:pt modelId="{BC81A076-7356-5D41-BBEB-2579018CBA2C}" type="parTrans" cxnId="{D59F9FAA-FB32-4343-B9B1-41EEACA38B42}">
      <dgm:prSet/>
      <dgm:spPr/>
      <dgm:t>
        <a:bodyPr/>
        <a:lstStyle/>
        <a:p>
          <a:endParaRPr lang="en-US"/>
        </a:p>
      </dgm:t>
    </dgm:pt>
    <dgm:pt modelId="{B37CBC7B-DC97-334E-9DCC-94F21C32D715}" type="sibTrans" cxnId="{D59F9FAA-FB32-4343-B9B1-41EEACA38B42}">
      <dgm:prSet/>
      <dgm:spPr/>
      <dgm:t>
        <a:bodyPr/>
        <a:lstStyle/>
        <a:p>
          <a:endParaRPr lang="en-US"/>
        </a:p>
      </dgm:t>
    </dgm:pt>
    <dgm:pt modelId="{F7DEECA7-54CA-4E42-A73A-E8655D54BEE0}" type="pres">
      <dgm:prSet presAssocID="{DFF21229-786E-9E49-886F-A8D15DAA33AB}" presName="Name0" presStyleCnt="0">
        <dgm:presLayoutVars>
          <dgm:dir/>
          <dgm:animLvl val="lvl"/>
          <dgm:resizeHandles val="exact"/>
        </dgm:presLayoutVars>
      </dgm:prSet>
      <dgm:spPr/>
    </dgm:pt>
    <dgm:pt modelId="{4E6A8C62-F60D-1C47-A58D-9F50F20BEAF9}" type="pres">
      <dgm:prSet presAssocID="{DBAC6DA0-D0CC-2749-9297-46B1AAEE5BD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53A46-3D32-8248-8E42-7D1B158266FB}" type="pres">
      <dgm:prSet presAssocID="{0F8CB2E8-DEF0-4341-B6F3-9738167514B4}" presName="parTxOnlySpace" presStyleCnt="0"/>
      <dgm:spPr/>
    </dgm:pt>
    <dgm:pt modelId="{12A7DFE4-CBAC-A648-B7F9-DE3A7B21A4FE}" type="pres">
      <dgm:prSet presAssocID="{2F4A5810-51CF-1B4C-AB20-8E2BC3F8563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9EBD2-7B96-8D48-AE65-0D7F00D73613}" type="pres">
      <dgm:prSet presAssocID="{348D0887-BAB3-E54C-A299-65A685E1CC6B}" presName="parTxOnlySpace" presStyleCnt="0"/>
      <dgm:spPr/>
    </dgm:pt>
    <dgm:pt modelId="{2491EC86-FECA-E545-8024-42B6B414CC6E}" type="pres">
      <dgm:prSet presAssocID="{A2464B6B-8669-EC4E-8A9B-52ACD809168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7C7AC4-D2DA-0F4C-ACFA-1886003173E6}" type="presOf" srcId="{A2464B6B-8669-EC4E-8A9B-52ACD8091689}" destId="{2491EC86-FECA-E545-8024-42B6B414CC6E}" srcOrd="0" destOrd="0" presId="urn:microsoft.com/office/officeart/2005/8/layout/chevron1"/>
    <dgm:cxn modelId="{EDCAD00A-1E9D-1043-830C-15D54A8325FD}" srcId="{DFF21229-786E-9E49-886F-A8D15DAA33AB}" destId="{DBAC6DA0-D0CC-2749-9297-46B1AAEE5BDA}" srcOrd="0" destOrd="0" parTransId="{55F596E0-EF1C-0C42-9669-9DD9BAA77E51}" sibTransId="{0F8CB2E8-DEF0-4341-B6F3-9738167514B4}"/>
    <dgm:cxn modelId="{92DD6236-091D-7949-A657-D2BC37489024}" type="presOf" srcId="{DBAC6DA0-D0CC-2749-9297-46B1AAEE5BDA}" destId="{4E6A8C62-F60D-1C47-A58D-9F50F20BEAF9}" srcOrd="0" destOrd="0" presId="urn:microsoft.com/office/officeart/2005/8/layout/chevron1"/>
    <dgm:cxn modelId="{4C7DC2F7-8A90-5948-A71E-C6BA2753A179}" type="presOf" srcId="{DFF21229-786E-9E49-886F-A8D15DAA33AB}" destId="{F7DEECA7-54CA-4E42-A73A-E8655D54BEE0}" srcOrd="0" destOrd="0" presId="urn:microsoft.com/office/officeart/2005/8/layout/chevron1"/>
    <dgm:cxn modelId="{D59F9FAA-FB32-4343-B9B1-41EEACA38B42}" srcId="{DFF21229-786E-9E49-886F-A8D15DAA33AB}" destId="{A2464B6B-8669-EC4E-8A9B-52ACD8091689}" srcOrd="2" destOrd="0" parTransId="{BC81A076-7356-5D41-BBEB-2579018CBA2C}" sibTransId="{B37CBC7B-DC97-334E-9DCC-94F21C32D715}"/>
    <dgm:cxn modelId="{EABAAF53-7E37-3E45-8835-2099E4570890}" type="presOf" srcId="{2F4A5810-51CF-1B4C-AB20-8E2BC3F85636}" destId="{12A7DFE4-CBAC-A648-B7F9-DE3A7B21A4FE}" srcOrd="0" destOrd="0" presId="urn:microsoft.com/office/officeart/2005/8/layout/chevron1"/>
    <dgm:cxn modelId="{8CE88643-C7F9-FC49-81E7-1DBD469F0564}" srcId="{DFF21229-786E-9E49-886F-A8D15DAA33AB}" destId="{2F4A5810-51CF-1B4C-AB20-8E2BC3F85636}" srcOrd="1" destOrd="0" parTransId="{194D1128-BF08-AF45-9A8E-FC92943A6E23}" sibTransId="{348D0887-BAB3-E54C-A299-65A685E1CC6B}"/>
    <dgm:cxn modelId="{8F70FF4C-3DB5-7B46-8612-F6D3F6590F01}" type="presParOf" srcId="{F7DEECA7-54CA-4E42-A73A-E8655D54BEE0}" destId="{4E6A8C62-F60D-1C47-A58D-9F50F20BEAF9}" srcOrd="0" destOrd="0" presId="urn:microsoft.com/office/officeart/2005/8/layout/chevron1"/>
    <dgm:cxn modelId="{A98A57AA-C1C6-9743-997B-D2A65F41C7D1}" type="presParOf" srcId="{F7DEECA7-54CA-4E42-A73A-E8655D54BEE0}" destId="{E6B53A46-3D32-8248-8E42-7D1B158266FB}" srcOrd="1" destOrd="0" presId="urn:microsoft.com/office/officeart/2005/8/layout/chevron1"/>
    <dgm:cxn modelId="{1588B91E-F1D8-FF40-AA7A-0E099A7610BA}" type="presParOf" srcId="{F7DEECA7-54CA-4E42-A73A-E8655D54BEE0}" destId="{12A7DFE4-CBAC-A648-B7F9-DE3A7B21A4FE}" srcOrd="2" destOrd="0" presId="urn:microsoft.com/office/officeart/2005/8/layout/chevron1"/>
    <dgm:cxn modelId="{8EC79327-552E-344A-90E5-26931FE68E8D}" type="presParOf" srcId="{F7DEECA7-54CA-4E42-A73A-E8655D54BEE0}" destId="{1069EBD2-7B96-8D48-AE65-0D7F00D73613}" srcOrd="3" destOrd="0" presId="urn:microsoft.com/office/officeart/2005/8/layout/chevron1"/>
    <dgm:cxn modelId="{85A64A27-EFFA-D24E-A726-B196C599AAB8}" type="presParOf" srcId="{F7DEECA7-54CA-4E42-A73A-E8655D54BEE0}" destId="{2491EC86-FECA-E545-8024-42B6B414CC6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A8C62-F60D-1C47-A58D-9F50F20BEAF9}">
      <dsp:nvSpPr>
        <dsp:cNvPr id="0" name=""/>
        <dsp:cNvSpPr/>
      </dsp:nvSpPr>
      <dsp:spPr>
        <a:xfrm>
          <a:off x="2387" y="0"/>
          <a:ext cx="2909037" cy="728578"/>
        </a:xfrm>
        <a:prstGeom prst="chevron">
          <a:avLst/>
        </a:prstGeom>
        <a:solidFill>
          <a:srgbClr val="40A2C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elvetica Light"/>
              <a:cs typeface="Helvetica Light"/>
            </a:rPr>
            <a:t>Bar Owner</a:t>
          </a:r>
        </a:p>
        <a:p>
          <a:pPr lvl="0" algn="ctr" defTabSz="8001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elvetica Light"/>
              <a:cs typeface="Helvetica Light"/>
            </a:rPr>
            <a:t>Adds a Drinker</a:t>
          </a:r>
        </a:p>
      </dsp:txBody>
      <dsp:txXfrm>
        <a:off x="366676" y="0"/>
        <a:ext cx="2180459" cy="728578"/>
      </dsp:txXfrm>
    </dsp:sp>
    <dsp:sp modelId="{12A7DFE4-CBAC-A648-B7F9-DE3A7B21A4FE}">
      <dsp:nvSpPr>
        <dsp:cNvPr id="0" name=""/>
        <dsp:cNvSpPr/>
      </dsp:nvSpPr>
      <dsp:spPr>
        <a:xfrm>
          <a:off x="2620521" y="0"/>
          <a:ext cx="2909037" cy="728578"/>
        </a:xfrm>
        <a:prstGeom prst="chevron">
          <a:avLst/>
        </a:prstGeom>
        <a:solidFill>
          <a:srgbClr val="40A2C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elvetica Light"/>
              <a:cs typeface="Helvetica Light"/>
            </a:rPr>
            <a:t>Check Constraints</a:t>
          </a:r>
          <a:endParaRPr lang="en-US" sz="1800" kern="1200" dirty="0">
            <a:latin typeface="Helvetica Light"/>
            <a:cs typeface="Helvetica Light"/>
          </a:endParaRPr>
        </a:p>
      </dsp:txBody>
      <dsp:txXfrm>
        <a:off x="2984810" y="0"/>
        <a:ext cx="2180459" cy="728578"/>
      </dsp:txXfrm>
    </dsp:sp>
    <dsp:sp modelId="{2491EC86-FECA-E545-8024-42B6B414CC6E}">
      <dsp:nvSpPr>
        <dsp:cNvPr id="0" name=""/>
        <dsp:cNvSpPr/>
      </dsp:nvSpPr>
      <dsp:spPr>
        <a:xfrm>
          <a:off x="5238655" y="0"/>
          <a:ext cx="2909037" cy="728578"/>
        </a:xfrm>
        <a:prstGeom prst="chevron">
          <a:avLst/>
        </a:prstGeom>
        <a:solidFill>
          <a:srgbClr val="40A2C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elvetica Light"/>
              <a:cs typeface="Helvetica Light"/>
            </a:rPr>
            <a:t>Allow/Deny Update</a:t>
          </a:r>
          <a:endParaRPr lang="en-US" sz="1800" kern="1200" dirty="0">
            <a:latin typeface="Helvetica Light"/>
            <a:cs typeface="Helvetica Light"/>
          </a:endParaRPr>
        </a:p>
      </dsp:txBody>
      <dsp:txXfrm>
        <a:off x="5602944" y="0"/>
        <a:ext cx="2180459" cy="728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3FD3-D4D5-654C-AF14-F85A2E651603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24F86-F6CF-8244-A262-2B71796A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4F86-F6CF-8244-A262-2B71796AB8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4F86-F6CF-8244-A262-2B71796AB8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90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4F86-F6CF-8244-A262-2B71796AB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4F86-F6CF-8244-A262-2B71796AB8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4F86-F6CF-8244-A262-2B71796AB8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7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4F86-F6CF-8244-A262-2B71796AB8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35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4F86-F6CF-8244-A262-2B71796AB8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1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6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6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8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5614" y="456620"/>
            <a:ext cx="8231186" cy="597984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tx1">
                    <a:lumMod val="50000"/>
                  </a:schemeClr>
                </a:solidFill>
                <a:latin typeface="Helvetica"/>
                <a:cs typeface="Helvetica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8986" y="1886468"/>
            <a:ext cx="7019737" cy="4292045"/>
          </a:xfrm>
        </p:spPr>
        <p:txBody>
          <a:bodyPr>
            <a:normAutofit/>
          </a:bodyPr>
          <a:lstStyle>
            <a:lvl1pPr marL="514290" indent="-514290">
              <a:lnSpc>
                <a:spcPct val="150000"/>
              </a:lnSpc>
              <a:buClr>
                <a:schemeClr val="tx1"/>
              </a:buClr>
              <a:buSzPct val="150000"/>
              <a:buFont typeface="Wingdings" charset="2"/>
              <a:buAutoNum type="arabicPlain"/>
              <a:defRPr sz="2400" b="0" i="0" baseline="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 Add Section One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248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8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5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2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1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6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3CBE-E609-BD4C-B6EA-D0B4C25592F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9144000" cy="925521"/>
          </a:xfrm>
          <a:prstGeom prst="rect">
            <a:avLst/>
          </a:prstGeom>
          <a:solidFill>
            <a:srgbClr val="1312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932479"/>
            <a:ext cx="9144000" cy="925521"/>
          </a:xfrm>
          <a:prstGeom prst="rect">
            <a:avLst/>
          </a:prstGeom>
          <a:solidFill>
            <a:srgbClr val="1312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72208" y="6046709"/>
            <a:ext cx="64576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Helvetica Light"/>
                <a:cs typeface="Helvetica Light"/>
              </a:rPr>
              <a:t>Principles of Info &amp; Data Management Fall 2017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Helvetica Light"/>
                <a:cs typeface="Helvetica Light"/>
              </a:rPr>
              <a:t>Brian Monticello, Mhammed Alhayek, Sean Olejar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607" y="2413569"/>
            <a:ext cx="4952785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1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115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317478"/>
            <a:ext cx="9144000" cy="538093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656538" y="345614"/>
            <a:ext cx="6124673" cy="538093"/>
          </a:xfrm>
        </p:spPr>
        <p:txBody>
          <a:bodyPr/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65578" y="1132398"/>
            <a:ext cx="7736738" cy="44889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40A2CB"/>
                </a:solidFill>
                <a:latin typeface="Helvetica Light"/>
                <a:cs typeface="Helvetica Light"/>
              </a:rPr>
              <a:t>The lack of statistics and analytical data for bar owners is hindering potential business growth.</a:t>
            </a:r>
            <a:endParaRPr lang="en-US" dirty="0">
              <a:latin typeface="Helvetica Light"/>
              <a:cs typeface="Helvetica Light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253" y="4668354"/>
            <a:ext cx="856142" cy="85614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92633" y="3723629"/>
            <a:ext cx="2105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Bar owner wonders how</a:t>
            </a:r>
          </a:p>
          <a:p>
            <a:pPr algn="ctr"/>
            <a:r>
              <a:rPr lang="en-US" sz="1400" dirty="0">
                <a:solidFill>
                  <a:srgbClr val="40A1CB"/>
                </a:solidFill>
                <a:latin typeface="Helvetica Light"/>
                <a:cs typeface="Helvetica Light"/>
              </a:rPr>
              <a:t>t</a:t>
            </a:r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heir ad campaign</a:t>
            </a:r>
          </a:p>
          <a:p>
            <a:pPr algn="ctr"/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affects sales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67567" y="372362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dirty="0">
              <a:solidFill>
                <a:srgbClr val="40A1CB"/>
              </a:solidFill>
              <a:latin typeface="Helvetica Light"/>
              <a:cs typeface="Helvetica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52529" y="3739569"/>
            <a:ext cx="2601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Bar owner </a:t>
            </a:r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can’t determine what music to play </a:t>
            </a:r>
            <a:r>
              <a:rPr lang="en-US" sz="1400" smtClean="0">
                <a:solidFill>
                  <a:srgbClr val="40A1CB"/>
                </a:solidFill>
                <a:latin typeface="Helvetica Light"/>
                <a:cs typeface="Helvetica Light"/>
              </a:rPr>
              <a:t>to attract the most drinkers</a:t>
            </a:r>
            <a:endParaRPr lang="en-US" sz="1400" dirty="0">
              <a:solidFill>
                <a:srgbClr val="40A1CB"/>
              </a:solidFill>
              <a:latin typeface="Helvetica Light"/>
              <a:cs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1093" y="648368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10634" y="263358"/>
            <a:ext cx="30395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  <p:pic>
        <p:nvPicPr>
          <p:cNvPr id="1030" name="Picture 6" descr="Image result for be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41" y="4420477"/>
            <a:ext cx="1351897" cy="135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o money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36" y="4544726"/>
            <a:ext cx="1251194" cy="125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267335" y="3723629"/>
            <a:ext cx="2067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Bar owner does not have good statistics about their bartenders</a:t>
            </a:r>
            <a:endParaRPr lang="en-US" sz="1400" dirty="0" smtClean="0">
              <a:solidFill>
                <a:srgbClr val="40A1CB"/>
              </a:solidFill>
              <a:latin typeface="Helvetica Light"/>
              <a:cs typeface="Helvetica Light"/>
            </a:endParaRPr>
          </a:p>
        </p:txBody>
      </p:sp>
      <p:sp>
        <p:nvSpPr>
          <p:cNvPr id="31" name="Text Placeholder 5"/>
          <p:cNvSpPr txBox="1">
            <a:spLocks/>
          </p:cNvSpPr>
          <p:nvPr/>
        </p:nvSpPr>
        <p:spPr>
          <a:xfrm>
            <a:off x="930325" y="2741552"/>
            <a:ext cx="1851013" cy="67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290" indent="-51429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50000"/>
              <a:buFont typeface="Wingdings" charset="2"/>
              <a:buAutoNum type="arabicPlain"/>
              <a:defRPr sz="2400" b="0" i="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b="1" dirty="0" smtClean="0">
                <a:solidFill>
                  <a:srgbClr val="40A2CB"/>
                </a:solidFill>
                <a:latin typeface="Helvetica Light"/>
                <a:cs typeface="Helvetica Light"/>
              </a:rPr>
              <a:t>Example:</a:t>
            </a:r>
            <a:endParaRPr lang="en-US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8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80077" y="4853357"/>
            <a:ext cx="5385883" cy="1579317"/>
            <a:chOff x="2650909" y="4892050"/>
            <a:chExt cx="4459945" cy="1139964"/>
          </a:xfrm>
        </p:grpSpPr>
        <p:grpSp>
          <p:nvGrpSpPr>
            <p:cNvPr id="14" name="Group 13"/>
            <p:cNvGrpSpPr/>
            <p:nvPr/>
          </p:nvGrpSpPr>
          <p:grpSpPr>
            <a:xfrm>
              <a:off x="2841272" y="4892050"/>
              <a:ext cx="3147261" cy="643232"/>
              <a:chOff x="2198040" y="3112660"/>
              <a:chExt cx="3147261" cy="643232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3831800" y="3163989"/>
                <a:ext cx="688793" cy="559617"/>
              </a:xfrm>
              <a:prstGeom prst="roundRect">
                <a:avLst/>
              </a:prstGeom>
              <a:noFill/>
              <a:ln w="28575" cmpd="sng">
                <a:solidFill>
                  <a:srgbClr val="40A2C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98040" y="3112660"/>
                <a:ext cx="643232" cy="643232"/>
              </a:xfrm>
              <a:prstGeom prst="rect">
                <a:avLst/>
              </a:prstGeom>
            </p:spPr>
          </p:pic>
          <p:sp>
            <p:nvSpPr>
              <p:cNvPr id="11" name="Right Arrow 10"/>
              <p:cNvSpPr/>
              <p:nvPr/>
            </p:nvSpPr>
            <p:spPr>
              <a:xfrm>
                <a:off x="3024232" y="3346941"/>
                <a:ext cx="581169" cy="172190"/>
              </a:xfrm>
              <a:prstGeom prst="rightArrow">
                <a:avLst/>
              </a:prstGeom>
              <a:solidFill>
                <a:srgbClr val="40A2C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4764132" y="3346941"/>
                <a:ext cx="581169" cy="172190"/>
              </a:xfrm>
              <a:prstGeom prst="rightArrow">
                <a:avLst/>
              </a:prstGeom>
              <a:solidFill>
                <a:srgbClr val="40A2C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650909" y="5498840"/>
              <a:ext cx="1124586" cy="37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 Light"/>
                  <a:cs typeface="Helvetica Light"/>
                </a:rPr>
                <a:t>Bar owners</a:t>
              </a:r>
              <a:endParaRPr lang="en-US" sz="1400" dirty="0">
                <a:latin typeface="Helvetica Light"/>
                <a:cs typeface="Helvetica Light"/>
              </a:endParaRPr>
            </a:p>
            <a:p>
              <a:pPr algn="ctr"/>
              <a:r>
                <a:rPr lang="en-US" sz="1400" dirty="0">
                  <a:latin typeface="Helvetica Light"/>
                  <a:cs typeface="Helvetica Light"/>
                </a:rPr>
                <a:t>s</a:t>
              </a:r>
              <a:r>
                <a:rPr lang="en-US" sz="1400" dirty="0" smtClean="0">
                  <a:latin typeface="Helvetica Light"/>
                  <a:cs typeface="Helvetica Light"/>
                </a:rPr>
                <a:t>elect their bar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07331" y="5498840"/>
              <a:ext cx="1510811" cy="37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 Light"/>
                  <a:cs typeface="Helvetica Light"/>
                </a:rPr>
                <a:t>We display valuable </a:t>
              </a:r>
            </a:p>
            <a:p>
              <a:pPr algn="ctr"/>
              <a:r>
                <a:rPr lang="en-US" sz="1400" dirty="0">
                  <a:latin typeface="Helvetica Light"/>
                  <a:cs typeface="Helvetica Light"/>
                </a:rPr>
                <a:t>b</a:t>
              </a:r>
              <a:r>
                <a:rPr lang="en-US" sz="1400" dirty="0" smtClean="0">
                  <a:latin typeface="Helvetica Light"/>
                  <a:cs typeface="Helvetica Light"/>
                </a:rPr>
                <a:t>usiness statistics</a:t>
              </a:r>
              <a:endParaRPr lang="en-US" sz="1400" dirty="0">
                <a:latin typeface="Helvetica Light"/>
                <a:cs typeface="Helvetica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27861" y="5498840"/>
              <a:ext cx="1182993" cy="53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 Light"/>
                  <a:cs typeface="Helvetica Light"/>
                </a:rPr>
                <a:t>Bar owner uses</a:t>
              </a:r>
            </a:p>
            <a:p>
              <a:pPr algn="ctr"/>
              <a:r>
                <a:rPr lang="en-US" sz="1400" dirty="0" smtClean="0">
                  <a:latin typeface="Helvetica Light"/>
                  <a:cs typeface="Helvetica Light"/>
                </a:rPr>
                <a:t>statistics to</a:t>
              </a:r>
            </a:p>
            <a:p>
              <a:pPr algn="ctr"/>
              <a:r>
                <a:rPr lang="en-US" sz="1400" dirty="0" smtClean="0">
                  <a:latin typeface="Helvetica Light"/>
                  <a:cs typeface="Helvetica Light"/>
                </a:rPr>
                <a:t>increase sales</a:t>
              </a:r>
            </a:p>
          </p:txBody>
        </p:sp>
      </p:grpSp>
      <p:sp>
        <p:nvSpPr>
          <p:cNvPr id="23" name="Text Placeholder 5"/>
          <p:cNvSpPr txBox="1">
            <a:spLocks/>
          </p:cNvSpPr>
          <p:nvPr/>
        </p:nvSpPr>
        <p:spPr>
          <a:xfrm>
            <a:off x="766656" y="1125414"/>
            <a:ext cx="7913110" cy="3628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14290" indent="-51429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50000"/>
              <a:buFont typeface="Wingdings" charset="2"/>
              <a:buAutoNum type="arabicPlain"/>
              <a:defRPr sz="2400" b="0" i="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b="1" dirty="0" smtClean="0">
                <a:solidFill>
                  <a:srgbClr val="40A2CB"/>
                </a:solidFill>
                <a:latin typeface="Helvetica Light"/>
                <a:cs typeface="Helvetica Light"/>
              </a:rPr>
              <a:t>Provide an intuitive dashboard for bar owners showing important statistics that can augment business growth.</a:t>
            </a:r>
          </a:p>
          <a:p>
            <a:pPr marL="0" indent="0" algn="ctr">
              <a:buFont typeface="Wingdings" charset="2"/>
              <a:buNone/>
            </a:pPr>
            <a:endParaRPr lang="en-US" sz="1300" b="1" dirty="0" smtClean="0">
              <a:solidFill>
                <a:srgbClr val="40A2CB"/>
              </a:solidFill>
              <a:latin typeface="Helvetica Light"/>
              <a:cs typeface="Helvetica Light"/>
            </a:endParaRPr>
          </a:p>
          <a:p>
            <a:pPr marL="0" indent="0">
              <a:buFont typeface="Wingdings" charset="2"/>
              <a:buNone/>
            </a:pPr>
            <a:r>
              <a:rPr lang="en-US" sz="2100" b="1" dirty="0" smtClean="0">
                <a:solidFill>
                  <a:srgbClr val="40A2CB"/>
                </a:solidFill>
                <a:latin typeface="Helvetica Light"/>
                <a:cs typeface="Helvetica Light"/>
              </a:rPr>
              <a:t>Some example dashboard statistics (not limited to):</a:t>
            </a:r>
            <a:endParaRPr lang="en-US" sz="2100" dirty="0" smtClean="0">
              <a:latin typeface="Helvetica Light"/>
              <a:cs typeface="Helvetica Light"/>
            </a:endParaRP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40A2CB"/>
                </a:solidFill>
                <a:latin typeface="Helvetica Light"/>
                <a:cs typeface="Helvetica Light"/>
              </a:rPr>
              <a:t>View the efficacy of ad campaigns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40A2CB"/>
                </a:solidFill>
                <a:latin typeface="Helvetica Light"/>
                <a:cs typeface="Helvetica Light"/>
              </a:rPr>
              <a:t>Monthly/daily earnings reports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40A2CB"/>
                </a:solidFill>
                <a:latin typeface="Helvetica Light"/>
                <a:cs typeface="Helvetica Light"/>
              </a:rPr>
              <a:t>Bartender average revenue generation per shift</a:t>
            </a:r>
            <a:endParaRPr lang="en-US" sz="1800" dirty="0" smtClean="0">
              <a:solidFill>
                <a:srgbClr val="40A2CB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40A2CB"/>
                </a:solidFill>
                <a:latin typeface="Helvetica Light"/>
                <a:cs typeface="Helvetica Light"/>
              </a:rPr>
              <a:t>Music trends amongst drinkers that frequent the bar</a:t>
            </a:r>
            <a:endParaRPr lang="en-US" sz="1800" dirty="0" smtClean="0">
              <a:solidFill>
                <a:srgbClr val="40A2CB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/>
              <a:buChar char="•"/>
            </a:pPr>
            <a:endParaRPr lang="en-US" sz="1800" dirty="0" smtClean="0">
              <a:solidFill>
                <a:srgbClr val="40A2CB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/>
              <a:buChar char="•"/>
            </a:pPr>
            <a:endParaRPr lang="en-US" sz="1800" dirty="0" smtClean="0">
              <a:solidFill>
                <a:srgbClr val="40A2CB"/>
              </a:solidFill>
              <a:latin typeface="Helvetica Light"/>
              <a:cs typeface="Helvetica Light"/>
            </a:endParaRPr>
          </a:p>
          <a:p>
            <a:pPr marL="0" indent="0" algn="ctr">
              <a:buFont typeface="Wingdings" charset="2"/>
              <a:buNone/>
            </a:pP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21093" y="648368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317478"/>
            <a:ext cx="9144000" cy="538093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1"/>
          <p:cNvSpPr txBox="1">
            <a:spLocks/>
          </p:cNvSpPr>
          <p:nvPr/>
        </p:nvSpPr>
        <p:spPr>
          <a:xfrm>
            <a:off x="1656538" y="345614"/>
            <a:ext cx="6124673" cy="538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4000" b="0" i="0" kern="1200" baseline="0">
                <a:solidFill>
                  <a:schemeClr val="tx1">
                    <a:lumMod val="50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 Solution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0634" y="263358"/>
            <a:ext cx="30395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03612" y="5158226"/>
            <a:ext cx="77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  <p:pic>
        <p:nvPicPr>
          <p:cNvPr id="2050" name="Picture 2" descr="Image result for mone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284" y="4828404"/>
            <a:ext cx="871359" cy="87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4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63499" y="1037056"/>
            <a:ext cx="8417002" cy="5488552"/>
          </a:xfrm>
          <a:prstGeom prst="roundRect">
            <a:avLst>
              <a:gd name="adj" fmla="val 873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75077" y="2424181"/>
            <a:ext cx="7937832" cy="37921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Helvetica Light"/>
                <a:cs typeface="Helvetica Light"/>
              </a:rPr>
              <a:t>Keep track of data for every transaction that occurs in the bar</a:t>
            </a:r>
          </a:p>
          <a:p>
            <a:pPr marL="971610" lvl="2" indent="-285750">
              <a:buFont typeface="Courier New" charset="0"/>
              <a:buChar char="o"/>
            </a:pPr>
            <a:r>
              <a:rPr lang="en-US" sz="1400" dirty="0">
                <a:latin typeface="Helvetica Light"/>
                <a:cs typeface="Helvetica Light"/>
              </a:rPr>
              <a:t>bartender who sold the drink</a:t>
            </a:r>
          </a:p>
          <a:p>
            <a:pPr marL="971610" lvl="2" indent="-285750">
              <a:buFont typeface="Courier New" charset="0"/>
              <a:buChar char="o"/>
            </a:pPr>
            <a:r>
              <a:rPr lang="en-US" sz="1400" dirty="0">
                <a:latin typeface="Helvetica Light"/>
                <a:cs typeface="Helvetica Light"/>
              </a:rPr>
              <a:t>What the drink was</a:t>
            </a:r>
          </a:p>
          <a:p>
            <a:pPr marL="971610" lvl="2" indent="-285750">
              <a:buFont typeface="Courier New" charset="0"/>
              <a:buChar char="o"/>
            </a:pPr>
            <a:r>
              <a:rPr lang="en-US" sz="1400" dirty="0">
                <a:latin typeface="Helvetica Light"/>
                <a:cs typeface="Helvetica Light"/>
              </a:rPr>
              <a:t>What price</a:t>
            </a:r>
          </a:p>
          <a:p>
            <a:pPr marL="971610" lvl="2" indent="-285750">
              <a:buFont typeface="Courier New" charset="0"/>
              <a:buChar char="o"/>
            </a:pPr>
            <a:r>
              <a:rPr lang="en-US" sz="1400" dirty="0">
                <a:latin typeface="Helvetica Light"/>
                <a:cs typeface="Helvetica Light"/>
              </a:rPr>
              <a:t>When was it </a:t>
            </a:r>
            <a:r>
              <a:rPr lang="en-US" sz="1400" dirty="0" smtClean="0">
                <a:latin typeface="Helvetica Light"/>
                <a:cs typeface="Helvetica Light"/>
              </a:rPr>
              <a:t>sold</a:t>
            </a:r>
            <a:endParaRPr lang="en-US" sz="1800" dirty="0" smtClean="0">
              <a:latin typeface="Helvetica Light"/>
              <a:cs typeface="Helvetica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Helvetica Light"/>
                <a:cs typeface="Helvetica Light"/>
              </a:rPr>
              <a:t>Our table only includes past year’s transactions</a:t>
            </a:r>
          </a:p>
          <a:p>
            <a:pPr marL="971610" lvl="2" indent="-285750">
              <a:buFont typeface="Courier New" charset="0"/>
              <a:buChar char="o"/>
            </a:pPr>
            <a:r>
              <a:rPr lang="en-US" sz="1400" dirty="0" smtClean="0">
                <a:latin typeface="Helvetica Light"/>
                <a:cs typeface="Helvetica Light"/>
              </a:rPr>
              <a:t>5 Million Tuples! Indexed for efficiency</a:t>
            </a:r>
            <a:endParaRPr lang="en-US" sz="1400" dirty="0">
              <a:latin typeface="Helvetica Light"/>
              <a:cs typeface="Helvetica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Helvetica Light"/>
                <a:cs typeface="Helvetica Light"/>
              </a:rPr>
              <a:t>Combine this with other data to generate advanced statistics</a:t>
            </a:r>
          </a:p>
          <a:p>
            <a:pPr marL="971610" lvl="2" indent="-285750">
              <a:buFont typeface="Courier New" charset="0"/>
              <a:buChar char="o"/>
            </a:pPr>
            <a:r>
              <a:rPr lang="en-US" sz="1400" dirty="0" smtClean="0">
                <a:latin typeface="Helvetica Light"/>
                <a:cs typeface="Helvetica Light"/>
              </a:rPr>
              <a:t>Examples: Find out how much profit a given beer produced </a:t>
            </a:r>
          </a:p>
          <a:p>
            <a:pPr marL="971610" lvl="2" indent="-285750">
              <a:buFont typeface="Courier New" charset="0"/>
              <a:buChar char="o"/>
            </a:pPr>
            <a:r>
              <a:rPr lang="en-US" sz="1400" dirty="0" smtClean="0">
                <a:latin typeface="Helvetica Light"/>
                <a:cs typeface="Helvetica Light"/>
              </a:rPr>
              <a:t>Which bartender generates the most revenue on Saturday Nights? During Happy Hour?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Light"/>
              <a:cs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21093" y="648368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5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" y="317478"/>
            <a:ext cx="9144000" cy="538093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1656538" y="345614"/>
            <a:ext cx="6124673" cy="538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4000" b="0" i="0" kern="1200" baseline="0">
                <a:solidFill>
                  <a:schemeClr val="tx1">
                    <a:lumMod val="50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do we do this?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0634" y="263358"/>
            <a:ext cx="30395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59001" y="1343846"/>
            <a:ext cx="4825999" cy="773545"/>
          </a:xfrm>
          <a:prstGeom prst="rect">
            <a:avLst/>
          </a:prstGeom>
          <a:solidFill>
            <a:srgbClr val="3A93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Light"/>
                <a:cs typeface="Helvetica Light"/>
              </a:rPr>
              <a:t>Granular Transaction Data</a:t>
            </a:r>
            <a:endParaRPr lang="en-US" sz="24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385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63499" y="1037056"/>
            <a:ext cx="8417002" cy="5488552"/>
          </a:xfrm>
          <a:prstGeom prst="roundRect">
            <a:avLst>
              <a:gd name="adj" fmla="val 873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75077" y="2424181"/>
            <a:ext cx="7937832" cy="37921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Helvetica Light"/>
                <a:cs typeface="Helvetica Light"/>
              </a:rPr>
              <a:t>All drinkers are 21 and older</a:t>
            </a:r>
            <a:endParaRPr lang="en-US" sz="1800" dirty="0">
              <a:latin typeface="Helvetica Light"/>
              <a:cs typeface="Helvetica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Helvetica Light"/>
                <a:cs typeface="Helvetica Light"/>
              </a:rPr>
              <a:t>A drinker’s </a:t>
            </a:r>
            <a:r>
              <a:rPr lang="en-US" sz="1800" dirty="0">
                <a:latin typeface="Helvetica Light"/>
                <a:cs typeface="Helvetica Light"/>
              </a:rPr>
              <a:t>daily spending </a:t>
            </a:r>
            <a:r>
              <a:rPr lang="en-US" sz="1800" dirty="0" smtClean="0">
                <a:latin typeface="Helvetica Light"/>
                <a:cs typeface="Helvetica Light"/>
              </a:rPr>
              <a:t>is not </a:t>
            </a:r>
            <a:r>
              <a:rPr lang="en-US" sz="1800" dirty="0">
                <a:latin typeface="Helvetica Light"/>
                <a:cs typeface="Helvetica Light"/>
              </a:rPr>
              <a:t>greater than half their daily </a:t>
            </a:r>
            <a:r>
              <a:rPr lang="en-US" sz="1800" dirty="0" smtClean="0">
                <a:latin typeface="Helvetica Light"/>
                <a:cs typeface="Helvetica Light"/>
              </a:rPr>
              <a:t>earnings</a:t>
            </a:r>
            <a:endParaRPr lang="en-US" sz="1800" dirty="0">
              <a:latin typeface="Helvetica Light"/>
              <a:cs typeface="Helvetica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Light"/>
                <a:cs typeface="Helvetica Light"/>
              </a:rPr>
              <a:t>Bars generate more revenue at night and on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Light"/>
                <a:cs typeface="Helvetica Light"/>
              </a:rPr>
              <a:t>Bartenders don’t work at multiple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Light"/>
                <a:cs typeface="Helvetica Light"/>
              </a:rPr>
              <a:t>Older </a:t>
            </a:r>
            <a:r>
              <a:rPr lang="en-US" sz="1800" dirty="0" smtClean="0">
                <a:latin typeface="Helvetica Light"/>
                <a:cs typeface="Helvetica Light"/>
              </a:rPr>
              <a:t>drinkers have </a:t>
            </a:r>
            <a:r>
              <a:rPr lang="en-US" sz="1800" dirty="0">
                <a:latin typeface="Helvetica Light"/>
                <a:cs typeface="Helvetica Light"/>
              </a:rPr>
              <a:t>higher average </a:t>
            </a:r>
            <a:r>
              <a:rPr lang="en-US" sz="1800" dirty="0" smtClean="0">
                <a:latin typeface="Helvetica Light"/>
                <a:cs typeface="Helvetica Light"/>
              </a:rPr>
              <a:t>salaries</a:t>
            </a:r>
            <a:endParaRPr lang="en-US" sz="1800" dirty="0">
              <a:latin typeface="Helvetica Light"/>
              <a:cs typeface="Helvetica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Light"/>
                <a:cs typeface="Helvetica Light"/>
              </a:rPr>
              <a:t>Younger </a:t>
            </a:r>
            <a:r>
              <a:rPr lang="en-US" sz="1800" dirty="0" smtClean="0">
                <a:latin typeface="Helvetica Light"/>
                <a:cs typeface="Helvetica Light"/>
              </a:rPr>
              <a:t>drinkers prefer </a:t>
            </a:r>
            <a:r>
              <a:rPr lang="en-US" sz="1800" dirty="0">
                <a:latin typeface="Helvetica Light"/>
                <a:cs typeface="Helvetica Light"/>
              </a:rPr>
              <a:t>more crowdedness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Helvetica Light"/>
                <a:cs typeface="Helvetica Light"/>
              </a:rPr>
              <a:t>Drinkers with higher salaries spend </a:t>
            </a:r>
            <a:r>
              <a:rPr lang="en-US" sz="1800" dirty="0">
                <a:latin typeface="Helvetica Light"/>
                <a:cs typeface="Helvetica Light"/>
              </a:rPr>
              <a:t>more per </a:t>
            </a:r>
            <a:r>
              <a:rPr lang="en-US" sz="1800" dirty="0" smtClean="0">
                <a:latin typeface="Helvetica Light"/>
                <a:cs typeface="Helvetica Light"/>
              </a:rPr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Helvetica Light"/>
                <a:cs typeface="Helvetica Light"/>
              </a:rPr>
              <a:t>Beers must be priced high enough to make a profit</a:t>
            </a:r>
            <a:endParaRPr lang="en-US" sz="1800" dirty="0">
              <a:latin typeface="Helvetica Light"/>
              <a:cs typeface="Helvetica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 Light"/>
              <a:cs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21093" y="648368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5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" y="317478"/>
            <a:ext cx="9144000" cy="538093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1656538" y="345614"/>
            <a:ext cx="6124673" cy="538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4000" b="0" i="0" kern="1200" baseline="0">
                <a:solidFill>
                  <a:schemeClr val="tx1">
                    <a:lumMod val="50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Set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0634" y="263358"/>
            <a:ext cx="30395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59001" y="1343846"/>
            <a:ext cx="4825999" cy="773545"/>
          </a:xfrm>
          <a:prstGeom prst="rect">
            <a:avLst/>
          </a:prstGeom>
          <a:solidFill>
            <a:srgbClr val="3A93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Light"/>
                <a:cs typeface="Helvetica Light"/>
              </a:rPr>
              <a:t>Patterns in Our Data</a:t>
            </a:r>
            <a:endParaRPr lang="en-US" sz="24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5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75077911"/>
              </p:ext>
            </p:extLst>
          </p:nvPr>
        </p:nvGraphicFramePr>
        <p:xfrm>
          <a:off x="485301" y="1631974"/>
          <a:ext cx="8150081" cy="728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821093" y="648368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5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" y="317478"/>
            <a:ext cx="9144000" cy="538093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1"/>
          <p:cNvSpPr txBox="1">
            <a:spLocks/>
          </p:cNvSpPr>
          <p:nvPr/>
        </p:nvSpPr>
        <p:spPr>
          <a:xfrm>
            <a:off x="1656538" y="345614"/>
            <a:ext cx="6124673" cy="538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4000" b="0" i="0" kern="1200" baseline="0">
                <a:solidFill>
                  <a:schemeClr val="tx1">
                    <a:lumMod val="50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 Constraints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10634" y="263358"/>
            <a:ext cx="30395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  <p:sp>
        <p:nvSpPr>
          <p:cNvPr id="27" name="Text Placeholder 5"/>
          <p:cNvSpPr txBox="1">
            <a:spLocks/>
          </p:cNvSpPr>
          <p:nvPr/>
        </p:nvSpPr>
        <p:spPr>
          <a:xfrm>
            <a:off x="316081" y="2481302"/>
            <a:ext cx="7938615" cy="20111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14290" indent="-51429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50000"/>
              <a:buFont typeface="Wingdings" charset="2"/>
              <a:buAutoNum type="arabicPlain"/>
              <a:defRPr sz="2400" b="0" i="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404040"/>
                </a:solidFill>
                <a:latin typeface="Helvetica Light"/>
                <a:cs typeface="Helvetica Light"/>
              </a:rPr>
              <a:t>Constraints for Adding a Drinker: </a:t>
            </a:r>
            <a:endParaRPr lang="en-US" sz="1200" dirty="0" smtClean="0">
              <a:solidFill>
                <a:srgbClr val="40A2CB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40A2CB"/>
                </a:solidFill>
                <a:latin typeface="Helvetica Light"/>
                <a:cs typeface="Helvetica Light"/>
              </a:rPr>
              <a:t>Drinker must be 21 years of age or older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40A2CB"/>
                </a:solidFill>
                <a:latin typeface="Helvetica Light"/>
                <a:cs typeface="Helvetica Light"/>
              </a:rPr>
              <a:t>Drinker’s spending per day must not be greater </a:t>
            </a:r>
            <a:r>
              <a:rPr lang="en-US" sz="2000" dirty="0">
                <a:solidFill>
                  <a:srgbClr val="40A2CB"/>
                </a:solidFill>
                <a:latin typeface="Helvetica Light"/>
                <a:cs typeface="Helvetica Light"/>
              </a:rPr>
              <a:t>than half their daily </a:t>
            </a:r>
            <a:r>
              <a:rPr lang="en-US" sz="2000" dirty="0" smtClean="0">
                <a:solidFill>
                  <a:srgbClr val="40A2CB"/>
                </a:solidFill>
                <a:latin typeface="Helvetica Light"/>
                <a:cs typeface="Helvetica Light"/>
              </a:rPr>
              <a:t>earnings</a:t>
            </a:r>
            <a:endParaRPr lang="en-US" sz="2000" dirty="0">
              <a:solidFill>
                <a:srgbClr val="40A2CB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/>
              <a:buChar char="•"/>
            </a:pPr>
            <a:endParaRPr lang="en-US" dirty="0" smtClean="0">
              <a:solidFill>
                <a:srgbClr val="40A2CB"/>
              </a:solidFill>
              <a:latin typeface="Helvetica Light"/>
              <a:cs typeface="Helvetica Light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16080" y="4372365"/>
            <a:ext cx="7938615" cy="2111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290" indent="-51429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50000"/>
              <a:buFont typeface="Wingdings" charset="2"/>
              <a:buAutoNum type="arabicPlain"/>
              <a:defRPr sz="2400" b="0" i="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404040"/>
                </a:solidFill>
                <a:latin typeface="Helvetica Light"/>
                <a:cs typeface="Helvetica Light"/>
              </a:rPr>
              <a:t>Constraints for </a:t>
            </a:r>
            <a:r>
              <a:rPr lang="en-US" sz="2000" dirty="0" smtClean="0">
                <a:solidFill>
                  <a:srgbClr val="404040"/>
                </a:solidFill>
                <a:latin typeface="Helvetica Light"/>
                <a:cs typeface="Helvetica Light"/>
              </a:rPr>
              <a:t>adding a new beer to be sold at a bar: </a:t>
            </a:r>
            <a:endParaRPr lang="en-US" sz="1200" dirty="0" smtClean="0">
              <a:solidFill>
                <a:srgbClr val="40A2CB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40A2CB"/>
                </a:solidFill>
                <a:latin typeface="Helvetica Light"/>
                <a:cs typeface="Helvetica Light"/>
              </a:rPr>
              <a:t>Beer must be priced high enough to generate a profit</a:t>
            </a:r>
            <a:endParaRPr lang="en-US" sz="2000" dirty="0" smtClean="0">
              <a:solidFill>
                <a:srgbClr val="40A2CB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04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21093" y="648368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" y="317478"/>
            <a:ext cx="9144000" cy="538093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1656538" y="345614"/>
            <a:ext cx="6124673" cy="538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4000" b="0" i="0" kern="1200" baseline="0">
                <a:solidFill>
                  <a:schemeClr val="tx1">
                    <a:lumMod val="50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Screenshots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0634" y="263358"/>
            <a:ext cx="30395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6475" y="3770022"/>
            <a:ext cx="5391052" cy="271366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66655" y="1125415"/>
            <a:ext cx="7938615" cy="2405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14290" indent="-51429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50000"/>
              <a:buFont typeface="Wingdings" charset="2"/>
              <a:buAutoNum type="arabicPlain"/>
              <a:defRPr sz="2400" b="0" i="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Bar owners lack viable business statistics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Solution is to provide bar owners with a dashboard displaying engaging and useful data points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Using these statistics, </a:t>
            </a:r>
            <a:r>
              <a:rPr lang="en-US" dirty="0">
                <a:solidFill>
                  <a:srgbClr val="40A2CB"/>
                </a:solidFill>
                <a:latin typeface="Helvetica Light"/>
                <a:cs typeface="Helvetica Light"/>
              </a:rPr>
              <a:t>b</a:t>
            </a: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ar owners can adjust their business model to see increases in sales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21093" y="648368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" y="317478"/>
            <a:ext cx="9144000" cy="538093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1656538" y="345614"/>
            <a:ext cx="6124673" cy="538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4000" b="0" i="0" kern="1200" baseline="0">
                <a:solidFill>
                  <a:schemeClr val="tx1">
                    <a:lumMod val="50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Recap of Key Deliverables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0634" y="263358"/>
            <a:ext cx="30395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9144000" cy="925521"/>
          </a:xfrm>
          <a:prstGeom prst="rect">
            <a:avLst/>
          </a:prstGeom>
          <a:solidFill>
            <a:srgbClr val="1312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932479"/>
            <a:ext cx="9144000" cy="925521"/>
          </a:xfrm>
          <a:prstGeom prst="rect">
            <a:avLst/>
          </a:prstGeom>
          <a:solidFill>
            <a:srgbClr val="1312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509664" y="2747467"/>
            <a:ext cx="6124673" cy="17168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Questions</a:t>
            </a:r>
            <a:endParaRPr lang="en-US" sz="82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56790" y="1236097"/>
            <a:ext cx="362994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30352</TotalTime>
  <Words>417</Words>
  <Application>Microsoft Macintosh PowerPoint</Application>
  <PresentationFormat>On-screen Show (4:3)</PresentationFormat>
  <Paragraphs>88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 DESTINE</vt:lpstr>
      <vt:lpstr>Calibri</vt:lpstr>
      <vt:lpstr>Courier New</vt:lpstr>
      <vt:lpstr>Helvetica</vt:lpstr>
      <vt:lpstr>Helvetica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NextView Ventures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Acunzo</dc:creator>
  <cp:lastModifiedBy>Mhammed Alhayek</cp:lastModifiedBy>
  <cp:revision>1232</cp:revision>
  <dcterms:created xsi:type="dcterms:W3CDTF">2014-11-21T16:27:45Z</dcterms:created>
  <dcterms:modified xsi:type="dcterms:W3CDTF">2017-11-22T02:55:57Z</dcterms:modified>
</cp:coreProperties>
</file>