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4"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076EB-36BF-4471-A74F-CBC0D2C784FF}"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023B7-C9B1-4250-B66B-F26F321CC5B6}" type="slidenum">
              <a:rPr lang="en-US" smtClean="0"/>
              <a:t>‹#›</a:t>
            </a:fld>
            <a:endParaRPr lang="en-US"/>
          </a:p>
        </p:txBody>
      </p:sp>
    </p:spTree>
    <p:extLst>
      <p:ext uri="{BB962C8B-B14F-4D97-AF65-F5344CB8AC3E}">
        <p14:creationId xmlns:p14="http://schemas.microsoft.com/office/powerpoint/2010/main" val="111740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B121-3785-EE51-0D5D-20C04D350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B2C02-BECC-BED6-B748-FC662220C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623EEA-75EF-A35A-4B14-A6010FEDBB48}"/>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50EE3B36-9CC9-FA0B-51F6-945F5B74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BC38-9F52-3FC8-20E7-C661C8D0C27E}"/>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176590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5813-FF60-8BB5-B686-FA986F2B9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02EAF-A604-2816-7211-32715985E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3C5B1-F9F3-7932-B6B2-D64CE0111DA3}"/>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661F674C-48B8-DAFC-CA09-4F475D001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7063A-275A-454A-329C-5AA533386349}"/>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112102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A43D9F-EE38-B6C8-E232-65A669838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627D8-E357-534E-DCC0-8D1F0299B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FE1C3-1071-EBED-B9E8-389A2BC2B31D}"/>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1F621397-786C-7A35-3507-B30AE91DD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325B9-8EDB-51D3-7809-E9EE3E9C0CAE}"/>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912666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5/25/2024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F250-B89B-1C06-523B-04B234891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C8836-2BEE-F1C8-0F22-498872EF5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89629-2689-9769-9C2A-83258CA830DD}"/>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0662FDB6-78DF-E47D-2443-1960552F1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E5442-5D22-DE83-D56C-FA48B46DC76F}"/>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508475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5/25/2024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61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426D-8582-FFFA-33F2-9F343E732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05C1D-74AD-351B-4186-85965EC8AA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D90BE-F539-D4D1-626E-421C4D55A094}"/>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1DE6CCB3-6EFE-269B-4068-96F8C40FD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8088D-A74C-88CC-DD0A-0B7D98D02CB6}"/>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5868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21D-C8A2-08C5-B945-99F815CDA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DCC5F-8B68-244A-EA7F-F68F177D2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55FD8-EF7A-C80C-E5B7-81A16E74A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513B49-93EA-848E-6127-9F692B907485}"/>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6" name="Footer Placeholder 5">
            <a:extLst>
              <a:ext uri="{FF2B5EF4-FFF2-40B4-BE49-F238E27FC236}">
                <a16:creationId xmlns:a16="http://schemas.microsoft.com/office/drawing/2014/main" id="{507707C2-2B82-C8D7-7038-87E9278B5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91EAE-1A45-268A-2253-9176E5187F36}"/>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275059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3FB8-98E5-F1B0-7DF7-8166D3521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ED245-BD74-0858-238F-6FCC2FC17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32A6A-5DDF-CFEA-9DC2-58451C95DF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886FE0-F0A8-8883-E572-022C83CCF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FBF28-2A2F-9651-D105-616EA4110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DD6106-5189-9C07-E843-9631F71005ED}"/>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8" name="Footer Placeholder 7">
            <a:extLst>
              <a:ext uri="{FF2B5EF4-FFF2-40B4-BE49-F238E27FC236}">
                <a16:creationId xmlns:a16="http://schemas.microsoft.com/office/drawing/2014/main" id="{2451B316-12A4-D945-1436-FE512A8E7D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09BFD-31AA-4B7A-2B10-AF9F956E9A44}"/>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260321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9134-C212-90DD-E929-6DF12CBE40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58AB7B-065E-3C4D-9C53-A039C2FC7568}"/>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4" name="Footer Placeholder 3">
            <a:extLst>
              <a:ext uri="{FF2B5EF4-FFF2-40B4-BE49-F238E27FC236}">
                <a16:creationId xmlns:a16="http://schemas.microsoft.com/office/drawing/2014/main" id="{A7A64554-E5A5-C232-FA12-C6AA0DED2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421D99-F6C7-F17B-4361-3B0637F08139}"/>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309053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69C68-7DF9-D4D0-6720-975194F74D29}"/>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3" name="Footer Placeholder 2">
            <a:extLst>
              <a:ext uri="{FF2B5EF4-FFF2-40B4-BE49-F238E27FC236}">
                <a16:creationId xmlns:a16="http://schemas.microsoft.com/office/drawing/2014/main" id="{B31FFC9C-F7A3-13D9-9BD2-57C70D95C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FB204-ACDA-F685-48EA-692682A022AD}"/>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346073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11DC-EEF7-2563-12AF-0B8FA4D1D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17022-9103-AE26-E2A7-6C2C27D9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CEEC3-1561-AF71-624F-53CEC8412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F7CFD1-F92C-F729-D7EE-DF775C585923}"/>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6" name="Footer Placeholder 5">
            <a:extLst>
              <a:ext uri="{FF2B5EF4-FFF2-40B4-BE49-F238E27FC236}">
                <a16:creationId xmlns:a16="http://schemas.microsoft.com/office/drawing/2014/main" id="{FFE47B97-7948-2627-096C-73C8E89F8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B99B6-F2D5-4996-F59C-6359EB6497F0}"/>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364321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3363-5F06-D9E7-7145-76E73D548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868F69-FDAB-7BDA-DA88-019288D32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369D7-055E-1D27-B3EA-B71100FB3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53015-F916-AC31-2CB6-43D630AAF994}"/>
              </a:ext>
            </a:extLst>
          </p:cNvPr>
          <p:cNvSpPr>
            <a:spLocks noGrp="1"/>
          </p:cNvSpPr>
          <p:nvPr>
            <p:ph type="dt" sz="half" idx="10"/>
          </p:nvPr>
        </p:nvSpPr>
        <p:spPr/>
        <p:txBody>
          <a:bodyPr/>
          <a:lstStyle/>
          <a:p>
            <a:fld id="{871F66BD-C182-41BE-B523-519EA3638803}" type="datetimeFigureOut">
              <a:rPr lang="en-US" smtClean="0"/>
              <a:t>5/25/2024</a:t>
            </a:fld>
            <a:endParaRPr lang="en-US"/>
          </a:p>
        </p:txBody>
      </p:sp>
      <p:sp>
        <p:nvSpPr>
          <p:cNvPr id="6" name="Footer Placeholder 5">
            <a:extLst>
              <a:ext uri="{FF2B5EF4-FFF2-40B4-BE49-F238E27FC236}">
                <a16:creationId xmlns:a16="http://schemas.microsoft.com/office/drawing/2014/main" id="{37D6A5E6-E40E-4860-8C6B-7E4058CEA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B5C1B-BDA1-0AB1-8A87-6FD8C1836E03}"/>
              </a:ext>
            </a:extLst>
          </p:cNvPr>
          <p:cNvSpPr>
            <a:spLocks noGrp="1"/>
          </p:cNvSpPr>
          <p:nvPr>
            <p:ph type="sldNum" sz="quarter" idx="12"/>
          </p:nvPr>
        </p:nvSpPr>
        <p:spPr/>
        <p:txBody>
          <a:bodyPr/>
          <a:lstStyle/>
          <a:p>
            <a:fld id="{6109A57C-18C1-41D7-A22E-090FCF3BFB5F}" type="slidenum">
              <a:rPr lang="en-US" smtClean="0"/>
              <a:t>‹#›</a:t>
            </a:fld>
            <a:endParaRPr lang="en-US"/>
          </a:p>
        </p:txBody>
      </p:sp>
    </p:spTree>
    <p:extLst>
      <p:ext uri="{BB962C8B-B14F-4D97-AF65-F5344CB8AC3E}">
        <p14:creationId xmlns:p14="http://schemas.microsoft.com/office/powerpoint/2010/main" val="120215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76CD2-FB8B-A52B-D2E0-7B8C98519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6BF63-8223-A1A2-729B-BC03D3A06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11AAC-3AF5-1401-2904-8B74861CE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1F66BD-C182-41BE-B523-519EA3638803}" type="datetimeFigureOut">
              <a:rPr lang="en-US" smtClean="0"/>
              <a:t>5/25/2024</a:t>
            </a:fld>
            <a:endParaRPr lang="en-US"/>
          </a:p>
        </p:txBody>
      </p:sp>
      <p:sp>
        <p:nvSpPr>
          <p:cNvPr id="5" name="Footer Placeholder 4">
            <a:extLst>
              <a:ext uri="{FF2B5EF4-FFF2-40B4-BE49-F238E27FC236}">
                <a16:creationId xmlns:a16="http://schemas.microsoft.com/office/drawing/2014/main" id="{EF375DAC-F400-804A-0B16-97E6A0417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668F56-92E1-B57B-AF92-D391AB748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09A57C-18C1-41D7-A22E-090FCF3BFB5F}" type="slidenum">
              <a:rPr lang="en-US" smtClean="0"/>
              <a:t>‹#›</a:t>
            </a:fld>
            <a:endParaRPr lang="en-US"/>
          </a:p>
        </p:txBody>
      </p:sp>
    </p:spTree>
    <p:extLst>
      <p:ext uri="{BB962C8B-B14F-4D97-AF65-F5344CB8AC3E}">
        <p14:creationId xmlns:p14="http://schemas.microsoft.com/office/powerpoint/2010/main" val="171123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5/25/2024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 id="2147483671"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lstStyle/>
          <a:p>
            <a:r>
              <a:rPr lang="en-US"/>
              <a:t>Phishing Awareness Training</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dirty="0"/>
              <a:t>Mohamed Taha</a:t>
            </a:r>
          </a:p>
        </p:txBody>
      </p:sp>
      <p:pic>
        <p:nvPicPr>
          <p:cNvPr id="5" name="Picture Placeholder 4">
            <a:extLst>
              <a:ext uri="{FF2B5EF4-FFF2-40B4-BE49-F238E27FC236}">
                <a16:creationId xmlns:a16="http://schemas.microsoft.com/office/drawing/2014/main" id="{66BD1041-D9AA-9696-837D-608C26F93B5F}"/>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07C4-4450-1017-1682-964CF86BAC2B}"/>
              </a:ext>
            </a:extLst>
          </p:cNvPr>
          <p:cNvSpPr>
            <a:spLocks noGrp="1"/>
          </p:cNvSpPr>
          <p:nvPr>
            <p:ph type="title"/>
          </p:nvPr>
        </p:nvSpPr>
        <p:spPr/>
        <p:txBody>
          <a:bodyPr/>
          <a:lstStyle/>
          <a:p>
            <a:r>
              <a:rPr lang="en-US"/>
              <a:t>Introduction to Phishing</a:t>
            </a:r>
          </a:p>
        </p:txBody>
      </p:sp>
      <p:sp>
        <p:nvSpPr>
          <p:cNvPr id="3" name="Text Placeholder 2">
            <a:extLst>
              <a:ext uri="{FF2B5EF4-FFF2-40B4-BE49-F238E27FC236}">
                <a16:creationId xmlns:a16="http://schemas.microsoft.com/office/drawing/2014/main" id="{1CCDED75-83D2-D1DD-A38E-3CB7E631BC0B}"/>
              </a:ext>
            </a:extLst>
          </p:cNvPr>
          <p:cNvSpPr>
            <a:spLocks noGrp="1"/>
          </p:cNvSpPr>
          <p:nvPr>
            <p:ph type="body" idx="1"/>
          </p:nvPr>
        </p:nvSpPr>
        <p:spPr/>
        <p:txBody>
          <a:bodyPr/>
          <a:lstStyle/>
          <a:p>
            <a:r>
              <a:rPr lang="en-US"/>
              <a:t>Definition of Phishing</a:t>
            </a:r>
          </a:p>
        </p:txBody>
      </p:sp>
      <p:sp>
        <p:nvSpPr>
          <p:cNvPr id="4" name="Text Placeholder 3">
            <a:extLst>
              <a:ext uri="{FF2B5EF4-FFF2-40B4-BE49-F238E27FC236}">
                <a16:creationId xmlns:a16="http://schemas.microsoft.com/office/drawing/2014/main" id="{954F9617-5F14-C56A-7B54-C7B625BF3D20}"/>
              </a:ext>
            </a:extLst>
          </p:cNvPr>
          <p:cNvSpPr>
            <a:spLocks noGrp="1"/>
          </p:cNvSpPr>
          <p:nvPr>
            <p:ph type="body" sz="half" idx="2"/>
          </p:nvPr>
        </p:nvSpPr>
        <p:spPr/>
        <p:txBody>
          <a:bodyPr/>
          <a:lstStyle/>
          <a:p>
            <a:r>
              <a:rPr lang="en-US" sz="1400"/>
              <a:t>Phishing is a fraudulent attempt to obtain sensitive information such as usernames, passwords, and credit card details by disguising as a trustworthy entity in electronic communication. It's important to recognize the various forms of phishing and the tactics used to perpetuate these attacks to safeguard against them.</a:t>
            </a:r>
          </a:p>
        </p:txBody>
      </p:sp>
      <p:sp>
        <p:nvSpPr>
          <p:cNvPr id="5" name="Text Placeholder 4">
            <a:extLst>
              <a:ext uri="{FF2B5EF4-FFF2-40B4-BE49-F238E27FC236}">
                <a16:creationId xmlns:a16="http://schemas.microsoft.com/office/drawing/2014/main" id="{8CAE5739-7320-2221-EE4D-DCE7177478A1}"/>
              </a:ext>
            </a:extLst>
          </p:cNvPr>
          <p:cNvSpPr>
            <a:spLocks noGrp="1"/>
          </p:cNvSpPr>
          <p:nvPr>
            <p:ph type="body" idx="13"/>
          </p:nvPr>
        </p:nvSpPr>
        <p:spPr/>
        <p:txBody>
          <a:bodyPr/>
          <a:lstStyle/>
          <a:p>
            <a:r>
              <a:rPr lang="en-US"/>
              <a:t>Importance of Phishing Awareness</a:t>
            </a:r>
          </a:p>
        </p:txBody>
      </p:sp>
      <p:sp>
        <p:nvSpPr>
          <p:cNvPr id="6" name="Text Placeholder 5">
            <a:extLst>
              <a:ext uri="{FF2B5EF4-FFF2-40B4-BE49-F238E27FC236}">
                <a16:creationId xmlns:a16="http://schemas.microsoft.com/office/drawing/2014/main" id="{41382F1F-EFA4-DA1B-97AC-13B4679A4D2F}"/>
              </a:ext>
            </a:extLst>
          </p:cNvPr>
          <p:cNvSpPr>
            <a:spLocks noGrp="1"/>
          </p:cNvSpPr>
          <p:nvPr>
            <p:ph type="body" sz="half" idx="14"/>
          </p:nvPr>
        </p:nvSpPr>
        <p:spPr/>
        <p:txBody>
          <a:bodyPr/>
          <a:lstStyle/>
          <a:p>
            <a:r>
              <a:rPr lang="en-US" sz="1400"/>
              <a:t>Emphasizing the significance of phishing awareness is vital in today's digital landscape. Employees need to understand the potential risks and consequences of falling victim to phishing attacks. By raising awareness, individuals can actively participate in maintaining a secure work environment.</a:t>
            </a:r>
          </a:p>
        </p:txBody>
      </p:sp>
      <p:sp>
        <p:nvSpPr>
          <p:cNvPr id="7" name="Text Placeholder 6">
            <a:extLst>
              <a:ext uri="{FF2B5EF4-FFF2-40B4-BE49-F238E27FC236}">
                <a16:creationId xmlns:a16="http://schemas.microsoft.com/office/drawing/2014/main" id="{186DF63F-A5D5-67EB-5CE9-6C203A6F0A35}"/>
              </a:ext>
            </a:extLst>
          </p:cNvPr>
          <p:cNvSpPr>
            <a:spLocks noGrp="1"/>
          </p:cNvSpPr>
          <p:nvPr>
            <p:ph type="body" idx="15"/>
          </p:nvPr>
        </p:nvSpPr>
        <p:spPr/>
        <p:txBody>
          <a:bodyPr/>
          <a:lstStyle/>
          <a:p>
            <a:r>
              <a:rPr lang="en-US"/>
              <a:t>Goals of the Training</a:t>
            </a:r>
          </a:p>
        </p:txBody>
      </p:sp>
      <p:sp>
        <p:nvSpPr>
          <p:cNvPr id="8" name="Text Placeholder 7">
            <a:extLst>
              <a:ext uri="{FF2B5EF4-FFF2-40B4-BE49-F238E27FC236}">
                <a16:creationId xmlns:a16="http://schemas.microsoft.com/office/drawing/2014/main" id="{E7975781-4BA1-72D9-2BD1-FAB79AAB9362}"/>
              </a:ext>
            </a:extLst>
          </p:cNvPr>
          <p:cNvSpPr>
            <a:spLocks noGrp="1"/>
          </p:cNvSpPr>
          <p:nvPr>
            <p:ph type="body" sz="half" idx="16"/>
          </p:nvPr>
        </p:nvSpPr>
        <p:spPr/>
        <p:txBody>
          <a:bodyPr/>
          <a:lstStyle/>
          <a:p>
            <a:r>
              <a:rPr lang="en-US" sz="1400"/>
              <a:t>The training aims to equip participants with the knowledge and skills to recognize, prevent, and report phishing attempts. By the end of the training, attendees should feel confident in identifying and avoiding phishing attacks in both corporate and personal contexts.</a:t>
            </a:r>
          </a:p>
        </p:txBody>
      </p:sp>
      <p:sp>
        <p:nvSpPr>
          <p:cNvPr id="10" name="Text Placeholder 9">
            <a:extLst>
              <a:ext uri="{FF2B5EF4-FFF2-40B4-BE49-F238E27FC236}">
                <a16:creationId xmlns:a16="http://schemas.microsoft.com/office/drawing/2014/main" id="{75AA0392-E545-EB3E-DCA5-F6521CE66453}"/>
              </a:ext>
            </a:extLst>
          </p:cNvPr>
          <p:cNvSpPr>
            <a:spLocks noGrp="1"/>
          </p:cNvSpPr>
          <p:nvPr>
            <p:ph type="body" sz="quarter" idx="20"/>
          </p:nvPr>
        </p:nvSpPr>
        <p:spPr/>
        <p:txBody>
          <a:bodyPr/>
          <a:lstStyle/>
          <a:p>
            <a:r>
              <a:rPr lang="en-US"/>
              <a:t>Photos provided by Unsplash</a:t>
            </a:r>
          </a:p>
        </p:txBody>
      </p:sp>
      <p:pic>
        <p:nvPicPr>
          <p:cNvPr id="14" name="Picture Placeholder 13" descr="A computer with a fishing hook and a red square&#10;&#10;Description automatically generated">
            <a:extLst>
              <a:ext uri="{FF2B5EF4-FFF2-40B4-BE49-F238E27FC236}">
                <a16:creationId xmlns:a16="http://schemas.microsoft.com/office/drawing/2014/main" id="{8ACC89FD-BC0E-FCE3-C758-93C307F25F62}"/>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3121" r="23121"/>
          <a:stretch>
            <a:fillRect/>
          </a:stretch>
        </p:blipFill>
        <p:spPr/>
      </p:pic>
    </p:spTree>
    <p:extLst>
      <p:ext uri="{BB962C8B-B14F-4D97-AF65-F5344CB8AC3E}">
        <p14:creationId xmlns:p14="http://schemas.microsoft.com/office/powerpoint/2010/main" val="376418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B71E-53B2-9F96-0653-26394EBF718C}"/>
              </a:ext>
            </a:extLst>
          </p:cNvPr>
          <p:cNvSpPr>
            <a:spLocks noGrp="1"/>
          </p:cNvSpPr>
          <p:nvPr>
            <p:ph type="title"/>
          </p:nvPr>
        </p:nvSpPr>
        <p:spPr/>
        <p:txBody>
          <a:bodyPr/>
          <a:lstStyle/>
          <a:p>
            <a:r>
              <a:rPr lang="en-US"/>
              <a:t>Common Phishing Techniques</a:t>
            </a:r>
          </a:p>
        </p:txBody>
      </p:sp>
      <p:sp>
        <p:nvSpPr>
          <p:cNvPr id="3" name="Text Placeholder 2">
            <a:extLst>
              <a:ext uri="{FF2B5EF4-FFF2-40B4-BE49-F238E27FC236}">
                <a16:creationId xmlns:a16="http://schemas.microsoft.com/office/drawing/2014/main" id="{A16587DE-1481-5C0E-89B9-3BD5F7E52A72}"/>
              </a:ext>
            </a:extLst>
          </p:cNvPr>
          <p:cNvSpPr>
            <a:spLocks noGrp="1"/>
          </p:cNvSpPr>
          <p:nvPr>
            <p:ph type="body" idx="18"/>
          </p:nvPr>
        </p:nvSpPr>
        <p:spPr/>
        <p:txBody>
          <a:bodyPr/>
          <a:lstStyle/>
          <a:p>
            <a:r>
              <a:rPr lang="en-US"/>
              <a:t>Email Phishing</a:t>
            </a:r>
          </a:p>
        </p:txBody>
      </p:sp>
      <p:sp>
        <p:nvSpPr>
          <p:cNvPr id="4" name="Text Placeholder 3">
            <a:extLst>
              <a:ext uri="{FF2B5EF4-FFF2-40B4-BE49-F238E27FC236}">
                <a16:creationId xmlns:a16="http://schemas.microsoft.com/office/drawing/2014/main" id="{23D506FD-376E-CC94-849F-F9FC12B116C3}"/>
              </a:ext>
            </a:extLst>
          </p:cNvPr>
          <p:cNvSpPr>
            <a:spLocks noGrp="1"/>
          </p:cNvSpPr>
          <p:nvPr>
            <p:ph type="body" sz="half" idx="19"/>
          </p:nvPr>
        </p:nvSpPr>
        <p:spPr/>
        <p:txBody>
          <a:bodyPr/>
          <a:lstStyle/>
          <a:p>
            <a:r>
              <a:rPr lang="en-US" sz="1400"/>
              <a:t>Email phishing involves sending deceptive emails that appear to be from a legitimate source, aiming to trick recipients into revealing sensitive information or clicking on malicious links.</a:t>
            </a:r>
          </a:p>
        </p:txBody>
      </p:sp>
      <p:sp>
        <p:nvSpPr>
          <p:cNvPr id="5" name="Text Placeholder 4">
            <a:extLst>
              <a:ext uri="{FF2B5EF4-FFF2-40B4-BE49-F238E27FC236}">
                <a16:creationId xmlns:a16="http://schemas.microsoft.com/office/drawing/2014/main" id="{F51D2FBC-A1E2-F8CC-9A1F-9154A48E97F6}"/>
              </a:ext>
            </a:extLst>
          </p:cNvPr>
          <p:cNvSpPr>
            <a:spLocks noGrp="1"/>
          </p:cNvSpPr>
          <p:nvPr>
            <p:ph type="body" idx="21"/>
          </p:nvPr>
        </p:nvSpPr>
        <p:spPr/>
        <p:txBody>
          <a:bodyPr/>
          <a:lstStyle/>
          <a:p>
            <a:r>
              <a:rPr lang="en-US"/>
              <a:t>Spear Phishing</a:t>
            </a:r>
          </a:p>
        </p:txBody>
      </p:sp>
      <p:sp>
        <p:nvSpPr>
          <p:cNvPr id="6" name="Text Placeholder 5">
            <a:extLst>
              <a:ext uri="{FF2B5EF4-FFF2-40B4-BE49-F238E27FC236}">
                <a16:creationId xmlns:a16="http://schemas.microsoft.com/office/drawing/2014/main" id="{8FE502BE-832F-35CF-B834-098BE48CA97F}"/>
              </a:ext>
            </a:extLst>
          </p:cNvPr>
          <p:cNvSpPr>
            <a:spLocks noGrp="1"/>
          </p:cNvSpPr>
          <p:nvPr>
            <p:ph type="body" sz="half" idx="22"/>
          </p:nvPr>
        </p:nvSpPr>
        <p:spPr/>
        <p:txBody>
          <a:bodyPr/>
          <a:lstStyle/>
          <a:p>
            <a:r>
              <a:rPr lang="en-US" sz="1400"/>
              <a:t>Spear phishing targets specific individuals, often using personalized information, in an attempt to gain access to confidential data or install malware on the recipient's system.</a:t>
            </a:r>
          </a:p>
        </p:txBody>
      </p:sp>
      <p:sp>
        <p:nvSpPr>
          <p:cNvPr id="7" name="Text Placeholder 6">
            <a:extLst>
              <a:ext uri="{FF2B5EF4-FFF2-40B4-BE49-F238E27FC236}">
                <a16:creationId xmlns:a16="http://schemas.microsoft.com/office/drawing/2014/main" id="{33864326-6A9B-0792-8927-9571C8518224}"/>
              </a:ext>
            </a:extLst>
          </p:cNvPr>
          <p:cNvSpPr>
            <a:spLocks noGrp="1"/>
          </p:cNvSpPr>
          <p:nvPr>
            <p:ph type="body" idx="24"/>
          </p:nvPr>
        </p:nvSpPr>
        <p:spPr/>
        <p:txBody>
          <a:bodyPr/>
          <a:lstStyle/>
          <a:p>
            <a:r>
              <a:rPr lang="en-US"/>
              <a:t>Website Spoofing</a:t>
            </a:r>
          </a:p>
        </p:txBody>
      </p:sp>
      <p:sp>
        <p:nvSpPr>
          <p:cNvPr id="8" name="Text Placeholder 7">
            <a:extLst>
              <a:ext uri="{FF2B5EF4-FFF2-40B4-BE49-F238E27FC236}">
                <a16:creationId xmlns:a16="http://schemas.microsoft.com/office/drawing/2014/main" id="{453A9CB7-2C2B-32AA-34B4-BBA0D491D913}"/>
              </a:ext>
            </a:extLst>
          </p:cNvPr>
          <p:cNvSpPr>
            <a:spLocks noGrp="1"/>
          </p:cNvSpPr>
          <p:nvPr>
            <p:ph type="body" sz="half" idx="25"/>
          </p:nvPr>
        </p:nvSpPr>
        <p:spPr/>
        <p:txBody>
          <a:bodyPr/>
          <a:lstStyle/>
          <a:p>
            <a:r>
              <a:rPr lang="en-US" sz="1400"/>
              <a:t>Website spoofing involves creating fake websites that mimic genuine ones, with the intention of tricking users into providing personal or financial information.</a:t>
            </a:r>
          </a:p>
        </p:txBody>
      </p:sp>
      <p:pic>
        <p:nvPicPr>
          <p:cNvPr id="10" name="Picture Placeholder 9">
            <a:extLst>
              <a:ext uri="{FF2B5EF4-FFF2-40B4-BE49-F238E27FC236}">
                <a16:creationId xmlns:a16="http://schemas.microsoft.com/office/drawing/2014/main" id="{564C571F-301A-D658-6CB6-DCB605C5E14B}"/>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275208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22CA-6F39-42DB-26D0-BAFF747DC3E5}"/>
              </a:ext>
            </a:extLst>
          </p:cNvPr>
          <p:cNvSpPr>
            <a:spLocks noGrp="1"/>
          </p:cNvSpPr>
          <p:nvPr>
            <p:ph type="title"/>
          </p:nvPr>
        </p:nvSpPr>
        <p:spPr/>
        <p:txBody>
          <a:bodyPr/>
          <a:lstStyle/>
          <a:p>
            <a:r>
              <a:rPr lang="en-US"/>
              <a:t>Characteristics of Phishing Emails</a:t>
            </a:r>
          </a:p>
        </p:txBody>
      </p:sp>
      <p:sp>
        <p:nvSpPr>
          <p:cNvPr id="3" name="Text Placeholder 2">
            <a:extLst>
              <a:ext uri="{FF2B5EF4-FFF2-40B4-BE49-F238E27FC236}">
                <a16:creationId xmlns:a16="http://schemas.microsoft.com/office/drawing/2014/main" id="{C3332971-24CF-A775-F72E-38FFB1E75455}"/>
              </a:ext>
            </a:extLst>
          </p:cNvPr>
          <p:cNvSpPr>
            <a:spLocks noGrp="1"/>
          </p:cNvSpPr>
          <p:nvPr>
            <p:ph type="body" idx="1"/>
          </p:nvPr>
        </p:nvSpPr>
        <p:spPr/>
        <p:txBody>
          <a:bodyPr/>
          <a:lstStyle/>
          <a:p>
            <a:r>
              <a:rPr lang="en-US"/>
              <a:t>Sender Email Address</a:t>
            </a:r>
          </a:p>
        </p:txBody>
      </p:sp>
      <p:sp>
        <p:nvSpPr>
          <p:cNvPr id="4" name="Text Placeholder 3">
            <a:extLst>
              <a:ext uri="{FF2B5EF4-FFF2-40B4-BE49-F238E27FC236}">
                <a16:creationId xmlns:a16="http://schemas.microsoft.com/office/drawing/2014/main" id="{D9541C6A-D8AE-116F-A7C7-CB3453F156E6}"/>
              </a:ext>
            </a:extLst>
          </p:cNvPr>
          <p:cNvSpPr>
            <a:spLocks noGrp="1"/>
          </p:cNvSpPr>
          <p:nvPr>
            <p:ph type="body" sz="half" idx="2"/>
          </p:nvPr>
        </p:nvSpPr>
        <p:spPr/>
        <p:txBody>
          <a:bodyPr/>
          <a:lstStyle/>
          <a:p>
            <a:r>
              <a:rPr lang="en-US" sz="1400"/>
              <a:t>Phishing emails often use deceptive sender email addresses that may appear similar to legitimate entities, aiming to mislead recipients into believing the email is from a trustworthy source.</a:t>
            </a:r>
          </a:p>
        </p:txBody>
      </p:sp>
      <p:pic>
        <p:nvPicPr>
          <p:cNvPr id="11" name="Picture Placeholder 10">
            <a:extLst>
              <a:ext uri="{FF2B5EF4-FFF2-40B4-BE49-F238E27FC236}">
                <a16:creationId xmlns:a16="http://schemas.microsoft.com/office/drawing/2014/main" id="{D8EED6BE-6F78-7BFB-671F-3C9D86FE40D0}"/>
              </a:ext>
            </a:extLst>
          </p:cNvPr>
          <p:cNvPicPr>
            <a:picLocks noGrp="1" noChangeAspect="1"/>
          </p:cNvPicPr>
          <p:nvPr>
            <p:ph type="pic" sz="quarter" idx="17"/>
          </p:nvPr>
        </p:nvPicPr>
        <p:blipFill>
          <a:blip r:embed="rId2"/>
          <a:srcRect l="21852" r="21852"/>
          <a:stretch>
            <a:fillRect/>
          </a:stretch>
        </p:blipFill>
        <p:spPr/>
      </p:pic>
      <p:sp>
        <p:nvSpPr>
          <p:cNvPr id="6" name="Text Placeholder 5">
            <a:extLst>
              <a:ext uri="{FF2B5EF4-FFF2-40B4-BE49-F238E27FC236}">
                <a16:creationId xmlns:a16="http://schemas.microsoft.com/office/drawing/2014/main" id="{4C4D6482-F3BE-E277-2E30-BB47D8D2B420}"/>
              </a:ext>
            </a:extLst>
          </p:cNvPr>
          <p:cNvSpPr>
            <a:spLocks noGrp="1"/>
          </p:cNvSpPr>
          <p:nvPr>
            <p:ph type="body" idx="18"/>
          </p:nvPr>
        </p:nvSpPr>
        <p:spPr/>
        <p:txBody>
          <a:bodyPr/>
          <a:lstStyle/>
          <a:p>
            <a:r>
              <a:rPr lang="en-US"/>
              <a:t>Spelling and Grammar Errors</a:t>
            </a:r>
          </a:p>
        </p:txBody>
      </p:sp>
      <p:sp>
        <p:nvSpPr>
          <p:cNvPr id="7" name="Text Placeholder 6">
            <a:extLst>
              <a:ext uri="{FF2B5EF4-FFF2-40B4-BE49-F238E27FC236}">
                <a16:creationId xmlns:a16="http://schemas.microsoft.com/office/drawing/2014/main" id="{DF585AE2-3113-EBAB-4375-71E48680E8C3}"/>
              </a:ext>
            </a:extLst>
          </p:cNvPr>
          <p:cNvSpPr>
            <a:spLocks noGrp="1"/>
          </p:cNvSpPr>
          <p:nvPr>
            <p:ph type="body" sz="half" idx="19"/>
          </p:nvPr>
        </p:nvSpPr>
        <p:spPr/>
        <p:txBody>
          <a:bodyPr/>
          <a:lstStyle/>
          <a:p>
            <a:r>
              <a:rPr lang="en-US" sz="1400"/>
              <a:t>Phishing emails frequently contain noticeable spelling and grammar mistakes, which can serve as red flags to alert recipients of their fraudulent nature.</a:t>
            </a:r>
          </a:p>
        </p:txBody>
      </p:sp>
      <p:sp>
        <p:nvSpPr>
          <p:cNvPr id="8" name="Text Placeholder 7">
            <a:extLst>
              <a:ext uri="{FF2B5EF4-FFF2-40B4-BE49-F238E27FC236}">
                <a16:creationId xmlns:a16="http://schemas.microsoft.com/office/drawing/2014/main" id="{D27F5114-79A7-D173-2D42-FEC8B599353C}"/>
              </a:ext>
            </a:extLst>
          </p:cNvPr>
          <p:cNvSpPr>
            <a:spLocks noGrp="1"/>
          </p:cNvSpPr>
          <p:nvPr>
            <p:ph type="body" idx="20"/>
          </p:nvPr>
        </p:nvSpPr>
        <p:spPr/>
        <p:txBody>
          <a:bodyPr/>
          <a:lstStyle/>
          <a:p>
            <a:r>
              <a:rPr lang="en-US"/>
              <a:t>Urgent Language</a:t>
            </a:r>
          </a:p>
        </p:txBody>
      </p:sp>
      <p:sp>
        <p:nvSpPr>
          <p:cNvPr id="9" name="Text Placeholder 8">
            <a:extLst>
              <a:ext uri="{FF2B5EF4-FFF2-40B4-BE49-F238E27FC236}">
                <a16:creationId xmlns:a16="http://schemas.microsoft.com/office/drawing/2014/main" id="{2FDFBF78-75C4-61C5-33ED-658979A23117}"/>
              </a:ext>
            </a:extLst>
          </p:cNvPr>
          <p:cNvSpPr>
            <a:spLocks noGrp="1"/>
          </p:cNvSpPr>
          <p:nvPr>
            <p:ph type="body" sz="half" idx="21"/>
          </p:nvPr>
        </p:nvSpPr>
        <p:spPr/>
        <p:txBody>
          <a:bodyPr/>
          <a:lstStyle/>
          <a:p>
            <a:r>
              <a:rPr lang="en-US" sz="1400"/>
              <a:t>Phishing emails often employ urgent or threatening language to create a sense of urgency, pressuring recipients to act quickly without careful consideration.</a:t>
            </a:r>
          </a:p>
        </p:txBody>
      </p:sp>
      <p:sp>
        <p:nvSpPr>
          <p:cNvPr id="10" name="Text Placeholder 9">
            <a:extLst>
              <a:ext uri="{FF2B5EF4-FFF2-40B4-BE49-F238E27FC236}">
                <a16:creationId xmlns:a16="http://schemas.microsoft.com/office/drawing/2014/main" id="{57964359-9794-749D-F0EB-58A7102E9B53}"/>
              </a:ext>
            </a:extLst>
          </p:cNvPr>
          <p:cNvSpPr>
            <a:spLocks noGrp="1"/>
          </p:cNvSpPr>
          <p:nvPr>
            <p:ph type="body" sz="quarter" idx="22"/>
          </p:nvPr>
        </p:nvSpPr>
        <p:spPr/>
        <p:txBody>
          <a:bodyPr/>
          <a:lstStyle/>
          <a:p>
            <a:r>
              <a:rPr lang="en-US"/>
              <a:t>Photos provided by Unsplash</a:t>
            </a:r>
          </a:p>
        </p:txBody>
      </p:sp>
    </p:spTree>
    <p:extLst>
      <p:ext uri="{BB962C8B-B14F-4D97-AF65-F5344CB8AC3E}">
        <p14:creationId xmlns:p14="http://schemas.microsoft.com/office/powerpoint/2010/main" val="39384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F916-5E6B-14CF-8FEF-F4D77F42AC35}"/>
              </a:ext>
            </a:extLst>
          </p:cNvPr>
          <p:cNvSpPr>
            <a:spLocks noGrp="1"/>
          </p:cNvSpPr>
          <p:nvPr>
            <p:ph type="title"/>
          </p:nvPr>
        </p:nvSpPr>
        <p:spPr/>
        <p:txBody>
          <a:bodyPr/>
          <a:lstStyle/>
          <a:p>
            <a:r>
              <a:rPr lang="en-US"/>
              <a:t>Identifying Phishing Websites</a:t>
            </a:r>
          </a:p>
        </p:txBody>
      </p:sp>
      <p:sp>
        <p:nvSpPr>
          <p:cNvPr id="3" name="Text Placeholder 2">
            <a:extLst>
              <a:ext uri="{FF2B5EF4-FFF2-40B4-BE49-F238E27FC236}">
                <a16:creationId xmlns:a16="http://schemas.microsoft.com/office/drawing/2014/main" id="{294E2DF7-A742-29CA-08E2-EB8036126B72}"/>
              </a:ext>
            </a:extLst>
          </p:cNvPr>
          <p:cNvSpPr>
            <a:spLocks noGrp="1"/>
          </p:cNvSpPr>
          <p:nvPr>
            <p:ph type="body" idx="1"/>
          </p:nvPr>
        </p:nvSpPr>
        <p:spPr/>
        <p:txBody>
          <a:bodyPr/>
          <a:lstStyle/>
          <a:p>
            <a:r>
              <a:rPr lang="en-US"/>
              <a:t>Check for HTTPS and Padlock Icon</a:t>
            </a:r>
          </a:p>
        </p:txBody>
      </p:sp>
      <p:sp>
        <p:nvSpPr>
          <p:cNvPr id="4" name="Text Placeholder 3">
            <a:extLst>
              <a:ext uri="{FF2B5EF4-FFF2-40B4-BE49-F238E27FC236}">
                <a16:creationId xmlns:a16="http://schemas.microsoft.com/office/drawing/2014/main" id="{394CD5F6-8FD0-A370-57EE-2F8431624471}"/>
              </a:ext>
            </a:extLst>
          </p:cNvPr>
          <p:cNvSpPr>
            <a:spLocks noGrp="1"/>
          </p:cNvSpPr>
          <p:nvPr>
            <p:ph type="body" sz="half" idx="2"/>
          </p:nvPr>
        </p:nvSpPr>
        <p:spPr/>
        <p:txBody>
          <a:bodyPr/>
          <a:lstStyle/>
          <a:p>
            <a:r>
              <a:rPr lang="en-US" sz="1400"/>
              <a:t>Verifying the presence of HTTPS and a padlock icon in the website's address bar serves as an indication of secure and encrypted communication, reducing the risk of falling victim to phishing websites.</a:t>
            </a:r>
          </a:p>
        </p:txBody>
      </p:sp>
      <p:sp>
        <p:nvSpPr>
          <p:cNvPr id="5" name="Text Placeholder 4">
            <a:extLst>
              <a:ext uri="{FF2B5EF4-FFF2-40B4-BE49-F238E27FC236}">
                <a16:creationId xmlns:a16="http://schemas.microsoft.com/office/drawing/2014/main" id="{7568C348-C545-E0DC-0DA3-360C7C304C74}"/>
              </a:ext>
            </a:extLst>
          </p:cNvPr>
          <p:cNvSpPr>
            <a:spLocks noGrp="1"/>
          </p:cNvSpPr>
          <p:nvPr>
            <p:ph type="body" idx="18"/>
          </p:nvPr>
        </p:nvSpPr>
        <p:spPr/>
        <p:txBody>
          <a:bodyPr/>
          <a:lstStyle/>
          <a:p>
            <a:r>
              <a:rPr lang="en-US"/>
              <a:t>Verify Website URL</a:t>
            </a:r>
          </a:p>
        </p:txBody>
      </p:sp>
      <p:sp>
        <p:nvSpPr>
          <p:cNvPr id="6" name="Text Placeholder 5">
            <a:extLst>
              <a:ext uri="{FF2B5EF4-FFF2-40B4-BE49-F238E27FC236}">
                <a16:creationId xmlns:a16="http://schemas.microsoft.com/office/drawing/2014/main" id="{CABCA5E3-1B8B-7B1D-FA98-66034926C76D}"/>
              </a:ext>
            </a:extLst>
          </p:cNvPr>
          <p:cNvSpPr>
            <a:spLocks noGrp="1"/>
          </p:cNvSpPr>
          <p:nvPr>
            <p:ph type="body" sz="half" idx="19"/>
          </p:nvPr>
        </p:nvSpPr>
        <p:spPr/>
        <p:txBody>
          <a:bodyPr/>
          <a:lstStyle/>
          <a:p>
            <a:r>
              <a:rPr lang="en-US" sz="1400"/>
              <a:t>Cautiously scrutinizing the website URL for any deviations from the legitimate domain or changes in the spelling can help in identifying potential phishing websites.</a:t>
            </a:r>
          </a:p>
        </p:txBody>
      </p:sp>
      <p:sp>
        <p:nvSpPr>
          <p:cNvPr id="7" name="Text Placeholder 6">
            <a:extLst>
              <a:ext uri="{FF2B5EF4-FFF2-40B4-BE49-F238E27FC236}">
                <a16:creationId xmlns:a16="http://schemas.microsoft.com/office/drawing/2014/main" id="{4D7A613F-AD0C-FAF3-68BB-495778C2DD09}"/>
              </a:ext>
            </a:extLst>
          </p:cNvPr>
          <p:cNvSpPr>
            <a:spLocks noGrp="1"/>
          </p:cNvSpPr>
          <p:nvPr>
            <p:ph type="body" idx="20"/>
          </p:nvPr>
        </p:nvSpPr>
        <p:spPr/>
        <p:txBody>
          <a:bodyPr/>
          <a:lstStyle/>
          <a:p>
            <a:r>
              <a:rPr lang="en-US"/>
              <a:t>Poor Design or Branding Inconsistencies</a:t>
            </a:r>
          </a:p>
        </p:txBody>
      </p:sp>
      <p:sp>
        <p:nvSpPr>
          <p:cNvPr id="8" name="Text Placeholder 7">
            <a:extLst>
              <a:ext uri="{FF2B5EF4-FFF2-40B4-BE49-F238E27FC236}">
                <a16:creationId xmlns:a16="http://schemas.microsoft.com/office/drawing/2014/main" id="{B43D0AC3-414D-3013-C2AD-E69D65A5CAED}"/>
              </a:ext>
            </a:extLst>
          </p:cNvPr>
          <p:cNvSpPr>
            <a:spLocks noGrp="1"/>
          </p:cNvSpPr>
          <p:nvPr>
            <p:ph type="body" sz="half" idx="21"/>
          </p:nvPr>
        </p:nvSpPr>
        <p:spPr/>
        <p:txBody>
          <a:bodyPr/>
          <a:lstStyle/>
          <a:p>
            <a:r>
              <a:rPr lang="en-US" sz="1400"/>
              <a:t>Phishing websites may exhibit poor design quality or inconsistencies in branding compared to their authentic counterparts, which can serve as indicators of fraudulent websites.</a:t>
            </a:r>
          </a:p>
        </p:txBody>
      </p:sp>
      <p:pic>
        <p:nvPicPr>
          <p:cNvPr id="10" name="Picture Placeholder 9">
            <a:extLst>
              <a:ext uri="{FF2B5EF4-FFF2-40B4-BE49-F238E27FC236}">
                <a16:creationId xmlns:a16="http://schemas.microsoft.com/office/drawing/2014/main" id="{65985B44-7A91-860E-9454-F3CD9D020172}"/>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176596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37C7-C8F1-FC1D-7DAC-2EFDE7FA555C}"/>
              </a:ext>
            </a:extLst>
          </p:cNvPr>
          <p:cNvSpPr>
            <a:spLocks noGrp="1"/>
          </p:cNvSpPr>
          <p:nvPr>
            <p:ph type="title"/>
          </p:nvPr>
        </p:nvSpPr>
        <p:spPr/>
        <p:txBody>
          <a:bodyPr/>
          <a:lstStyle/>
          <a:p>
            <a:r>
              <a:rPr lang="en-US"/>
              <a:t>Recognizing Social Engineering Tactics</a:t>
            </a:r>
          </a:p>
        </p:txBody>
      </p:sp>
      <p:sp>
        <p:nvSpPr>
          <p:cNvPr id="3" name="Text Placeholder 2">
            <a:extLst>
              <a:ext uri="{FF2B5EF4-FFF2-40B4-BE49-F238E27FC236}">
                <a16:creationId xmlns:a16="http://schemas.microsoft.com/office/drawing/2014/main" id="{D74F49CE-6520-48AC-AA2B-644B713FC4A4}"/>
              </a:ext>
            </a:extLst>
          </p:cNvPr>
          <p:cNvSpPr>
            <a:spLocks noGrp="1"/>
          </p:cNvSpPr>
          <p:nvPr>
            <p:ph type="body" idx="1"/>
          </p:nvPr>
        </p:nvSpPr>
        <p:spPr/>
        <p:txBody>
          <a:bodyPr/>
          <a:lstStyle/>
          <a:p>
            <a:r>
              <a:rPr lang="en-US"/>
              <a:t>Building Rapport or Urgency</a:t>
            </a:r>
          </a:p>
        </p:txBody>
      </p:sp>
      <p:sp>
        <p:nvSpPr>
          <p:cNvPr id="4" name="Text Placeholder 3">
            <a:extLst>
              <a:ext uri="{FF2B5EF4-FFF2-40B4-BE49-F238E27FC236}">
                <a16:creationId xmlns:a16="http://schemas.microsoft.com/office/drawing/2014/main" id="{4F2ED626-5D08-8B62-B524-AF53BB320661}"/>
              </a:ext>
            </a:extLst>
          </p:cNvPr>
          <p:cNvSpPr>
            <a:spLocks noGrp="1"/>
          </p:cNvSpPr>
          <p:nvPr>
            <p:ph type="body" sz="half" idx="2"/>
          </p:nvPr>
        </p:nvSpPr>
        <p:spPr/>
        <p:txBody>
          <a:bodyPr/>
          <a:lstStyle/>
          <a:p>
            <a:r>
              <a:rPr lang="en-US" sz="1400"/>
              <a:t>Attackers employ tactics such as building rapport or creating a false sense of urgency to manipulate individuals into divulging confidential information or taking immediate, unverified actions.</a:t>
            </a:r>
          </a:p>
        </p:txBody>
      </p:sp>
      <p:sp>
        <p:nvSpPr>
          <p:cNvPr id="5" name="Text Placeholder 4">
            <a:extLst>
              <a:ext uri="{FF2B5EF4-FFF2-40B4-BE49-F238E27FC236}">
                <a16:creationId xmlns:a16="http://schemas.microsoft.com/office/drawing/2014/main" id="{EA7DEB92-730B-DC42-EF7F-CA04CDE09D91}"/>
              </a:ext>
            </a:extLst>
          </p:cNvPr>
          <p:cNvSpPr>
            <a:spLocks noGrp="1"/>
          </p:cNvSpPr>
          <p:nvPr>
            <p:ph type="body" idx="13"/>
          </p:nvPr>
        </p:nvSpPr>
        <p:spPr/>
        <p:txBody>
          <a:bodyPr/>
          <a:lstStyle/>
          <a:p>
            <a:r>
              <a:rPr lang="en-US"/>
              <a:t>Appealing to Emotions</a:t>
            </a:r>
          </a:p>
        </p:txBody>
      </p:sp>
      <p:sp>
        <p:nvSpPr>
          <p:cNvPr id="6" name="Text Placeholder 5">
            <a:extLst>
              <a:ext uri="{FF2B5EF4-FFF2-40B4-BE49-F238E27FC236}">
                <a16:creationId xmlns:a16="http://schemas.microsoft.com/office/drawing/2014/main" id="{BB5B6CEA-4F5B-29F4-E3D0-053647F69918}"/>
              </a:ext>
            </a:extLst>
          </p:cNvPr>
          <p:cNvSpPr>
            <a:spLocks noGrp="1"/>
          </p:cNvSpPr>
          <p:nvPr>
            <p:ph type="body" sz="half" idx="14"/>
          </p:nvPr>
        </p:nvSpPr>
        <p:spPr/>
        <p:txBody>
          <a:bodyPr/>
          <a:lstStyle/>
          <a:p>
            <a:r>
              <a:rPr lang="en-US" sz="1400"/>
              <a:t>Phishing attempts may appeal to emotions like fear, curiosity, or greed, leveraging psychological triggers to coax individuals into disclosing sensitive data or performing actions against their better judgment.</a:t>
            </a:r>
          </a:p>
        </p:txBody>
      </p:sp>
      <p:sp>
        <p:nvSpPr>
          <p:cNvPr id="7" name="Text Placeholder 6">
            <a:extLst>
              <a:ext uri="{FF2B5EF4-FFF2-40B4-BE49-F238E27FC236}">
                <a16:creationId xmlns:a16="http://schemas.microsoft.com/office/drawing/2014/main" id="{CF8A5307-0094-B379-D658-1BE6FCB168AF}"/>
              </a:ext>
            </a:extLst>
          </p:cNvPr>
          <p:cNvSpPr>
            <a:spLocks noGrp="1"/>
          </p:cNvSpPr>
          <p:nvPr>
            <p:ph type="body" idx="15"/>
          </p:nvPr>
        </p:nvSpPr>
        <p:spPr/>
        <p:txBody>
          <a:bodyPr/>
          <a:lstStyle/>
          <a:p>
            <a:r>
              <a:rPr lang="en-US"/>
              <a:t>Impersonating Authority Figures</a:t>
            </a:r>
          </a:p>
        </p:txBody>
      </p:sp>
      <p:sp>
        <p:nvSpPr>
          <p:cNvPr id="8" name="Text Placeholder 7">
            <a:extLst>
              <a:ext uri="{FF2B5EF4-FFF2-40B4-BE49-F238E27FC236}">
                <a16:creationId xmlns:a16="http://schemas.microsoft.com/office/drawing/2014/main" id="{7CD60043-2BF2-B954-5573-2B28B33B6C8E}"/>
              </a:ext>
            </a:extLst>
          </p:cNvPr>
          <p:cNvSpPr>
            <a:spLocks noGrp="1"/>
          </p:cNvSpPr>
          <p:nvPr>
            <p:ph type="body" sz="half" idx="16"/>
          </p:nvPr>
        </p:nvSpPr>
        <p:spPr/>
        <p:txBody>
          <a:bodyPr/>
          <a:lstStyle/>
          <a:p>
            <a:r>
              <a:rPr lang="en-US" sz="1400"/>
              <a:t>Phishing attacks often impersonate authority figures or trusted entities to establish credibility and reduce suspicion while making requests for sensitive information or login credentials.</a:t>
            </a:r>
          </a:p>
        </p:txBody>
      </p:sp>
      <p:sp>
        <p:nvSpPr>
          <p:cNvPr id="10" name="Text Placeholder 9">
            <a:extLst>
              <a:ext uri="{FF2B5EF4-FFF2-40B4-BE49-F238E27FC236}">
                <a16:creationId xmlns:a16="http://schemas.microsoft.com/office/drawing/2014/main" id="{950C641B-5BF6-FD9A-D349-4D03BA26E06F}"/>
              </a:ext>
            </a:extLst>
          </p:cNvPr>
          <p:cNvSpPr>
            <a:spLocks noGrp="1"/>
          </p:cNvSpPr>
          <p:nvPr>
            <p:ph type="body" sz="quarter" idx="20"/>
          </p:nvPr>
        </p:nvSpPr>
        <p:spPr/>
        <p:txBody>
          <a:bodyPr/>
          <a:lstStyle/>
          <a:p>
            <a:r>
              <a:rPr lang="en-US"/>
              <a:t>Photos provided by Unsplash</a:t>
            </a:r>
          </a:p>
        </p:txBody>
      </p:sp>
      <p:pic>
        <p:nvPicPr>
          <p:cNvPr id="14" name="Picture Placeholder 13" descr="A computer with a fishing hook and a red square&#10;&#10;Description automatically generated">
            <a:extLst>
              <a:ext uri="{FF2B5EF4-FFF2-40B4-BE49-F238E27FC236}">
                <a16:creationId xmlns:a16="http://schemas.microsoft.com/office/drawing/2014/main" id="{A7E5D113-9757-CA00-A82C-974F47E3E244}"/>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3121" r="23121"/>
          <a:stretch>
            <a:fillRect/>
          </a:stretch>
        </p:blipFill>
        <p:spPr/>
      </p:pic>
    </p:spTree>
    <p:extLst>
      <p:ext uri="{BB962C8B-B14F-4D97-AF65-F5344CB8AC3E}">
        <p14:creationId xmlns:p14="http://schemas.microsoft.com/office/powerpoint/2010/main" val="4905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62128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Practice</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0E0"/>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Description</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0E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Think Before Clicking</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Always verify the sender and URL before clicking on any links within emails or messages.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Hover Over Links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Hovering over links allows you to preview the destination URL, helping to identify potentially malicious websites.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Never Provide Sensitive Information via Email</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Avoid sharing sensitive information, such as passwords or financial details, via email or unsecured channels.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Report Suspicious Emails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Promptly report any suspicious or phishing emails to the IT/security team for investigation and response.</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4"/>
                  </a:ext>
                </a:extLst>
              </a:tr>
            </a:tbl>
          </a:graphicData>
        </a:graphic>
      </p:graphicFrame>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a:latin typeface="Poppins"/>
                <a:cs typeface="Poppins"/>
              </a:rPr>
              <a:t>Best Practices for Avoiding Phishing Attacks</a:t>
            </a:r>
            <a:endParaRPr lang="en-US" sz="4800" dirty="0">
              <a:latin typeface="Poppins"/>
              <a:cs typeface="Poppins"/>
            </a:endParaRPr>
          </a:p>
        </p:txBody>
      </p:sp>
      <p:sp>
        <p:nvSpPr>
          <p:cNvPr id="4" name="Text 1"/>
          <p:cNvSpPr/>
          <p:nvPr/>
        </p:nvSpPr>
        <p:spPr>
          <a:xfrm>
            <a:off x="0" y="0"/>
            <a:ext cx="9144000" cy="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050" dirty="0"/>
          </a:p>
        </p:txBody>
      </p:sp>
      <p:sp>
        <p:nvSpPr>
          <p:cNvPr id="5" name="Shape 2"/>
          <p:cNvSpPr/>
          <p:nvPr/>
        </p:nvSpPr>
        <p:spPr>
          <a:xfrm>
            <a:off x="1219200" y="1219200"/>
            <a:ext cx="1219200" cy="1219200"/>
          </a:xfrm>
          <a:prstGeom prst="line">
            <a:avLst/>
          </a:prstGeom>
          <a:noFill/>
          <a:ln/>
        </p:spPr>
        <p:txBody>
          <a:bodyPr/>
          <a:lstStyle/>
          <a:p>
            <a:endParaRPr lang="en-US"/>
          </a:p>
        </p:txBody>
      </p:sp>
    </p:spTree>
    <p:extLst>
      <p:ext uri="{BB962C8B-B14F-4D97-AF65-F5344CB8AC3E}">
        <p14:creationId xmlns:p14="http://schemas.microsoft.com/office/powerpoint/2010/main" val="39850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2855-7A51-2950-59EF-75A3D80FC531}"/>
              </a:ext>
            </a:extLst>
          </p:cNvPr>
          <p:cNvSpPr>
            <a:spLocks noGrp="1"/>
          </p:cNvSpPr>
          <p:nvPr>
            <p:ph type="title"/>
          </p:nvPr>
        </p:nvSpPr>
        <p:spPr/>
        <p:txBody>
          <a:bodyPr/>
          <a:lstStyle/>
          <a:p>
            <a:r>
              <a:rPr lang="en-US"/>
              <a:t>Phishing Simulation Exercises</a:t>
            </a:r>
          </a:p>
        </p:txBody>
      </p:sp>
      <p:sp>
        <p:nvSpPr>
          <p:cNvPr id="3" name="Text Placeholder 2">
            <a:extLst>
              <a:ext uri="{FF2B5EF4-FFF2-40B4-BE49-F238E27FC236}">
                <a16:creationId xmlns:a16="http://schemas.microsoft.com/office/drawing/2014/main" id="{87512003-B8A8-C7D6-9CA0-7278304781E3}"/>
              </a:ext>
            </a:extLst>
          </p:cNvPr>
          <p:cNvSpPr>
            <a:spLocks noGrp="1"/>
          </p:cNvSpPr>
          <p:nvPr>
            <p:ph type="body" idx="18"/>
          </p:nvPr>
        </p:nvSpPr>
        <p:spPr/>
        <p:txBody>
          <a:bodyPr/>
          <a:lstStyle/>
          <a:p>
            <a:r>
              <a:rPr lang="en-US"/>
              <a:t>Importance of Simulated Phishing Attacks</a:t>
            </a:r>
          </a:p>
        </p:txBody>
      </p:sp>
      <p:sp>
        <p:nvSpPr>
          <p:cNvPr id="4" name="Text Placeholder 3">
            <a:extLst>
              <a:ext uri="{FF2B5EF4-FFF2-40B4-BE49-F238E27FC236}">
                <a16:creationId xmlns:a16="http://schemas.microsoft.com/office/drawing/2014/main" id="{E633C2B1-8AA4-B695-72B3-DD1090D4F3D8}"/>
              </a:ext>
            </a:extLst>
          </p:cNvPr>
          <p:cNvSpPr>
            <a:spLocks noGrp="1"/>
          </p:cNvSpPr>
          <p:nvPr>
            <p:ph type="body" sz="half" idx="19"/>
          </p:nvPr>
        </p:nvSpPr>
        <p:spPr/>
        <p:txBody>
          <a:bodyPr/>
          <a:lstStyle/>
          <a:p>
            <a:r>
              <a:rPr lang="en-US" sz="1400"/>
              <a:t>Simulated phishing attacks provide hands-on training experiences that realistically emulate potential threats, allowing participants to develop practical skills in recognizing and responding to phishing attempts.</a:t>
            </a:r>
          </a:p>
        </p:txBody>
      </p:sp>
      <p:sp>
        <p:nvSpPr>
          <p:cNvPr id="5" name="Text Placeholder 4">
            <a:extLst>
              <a:ext uri="{FF2B5EF4-FFF2-40B4-BE49-F238E27FC236}">
                <a16:creationId xmlns:a16="http://schemas.microsoft.com/office/drawing/2014/main" id="{DB34C20F-81FC-58EC-038D-6B6D3113CC84}"/>
              </a:ext>
            </a:extLst>
          </p:cNvPr>
          <p:cNvSpPr>
            <a:spLocks noGrp="1"/>
          </p:cNvSpPr>
          <p:nvPr>
            <p:ph type="body" idx="21"/>
          </p:nvPr>
        </p:nvSpPr>
        <p:spPr/>
        <p:txBody>
          <a:bodyPr/>
          <a:lstStyle/>
          <a:p>
            <a:r>
              <a:rPr lang="en-US"/>
              <a:t>Benefits of Hands-on Training</a:t>
            </a:r>
          </a:p>
        </p:txBody>
      </p:sp>
      <p:sp>
        <p:nvSpPr>
          <p:cNvPr id="6" name="Text Placeholder 5">
            <a:extLst>
              <a:ext uri="{FF2B5EF4-FFF2-40B4-BE49-F238E27FC236}">
                <a16:creationId xmlns:a16="http://schemas.microsoft.com/office/drawing/2014/main" id="{838A4D66-4CC3-EFE7-EF20-AF3245A2C020}"/>
              </a:ext>
            </a:extLst>
          </p:cNvPr>
          <p:cNvSpPr>
            <a:spLocks noGrp="1"/>
          </p:cNvSpPr>
          <p:nvPr>
            <p:ph type="body" sz="half" idx="22"/>
          </p:nvPr>
        </p:nvSpPr>
        <p:spPr/>
        <p:txBody>
          <a:bodyPr/>
          <a:lstStyle/>
          <a:p>
            <a:r>
              <a:rPr lang="en-US" sz="1400"/>
              <a:t>Hands-on training enables participants to actively engage with phishing simulations, enhancing their understanding of real-world tactics and reinforcing the importance of vigilance in identifying suspicious communications.</a:t>
            </a:r>
          </a:p>
        </p:txBody>
      </p:sp>
      <p:sp>
        <p:nvSpPr>
          <p:cNvPr id="7" name="Text Placeholder 6">
            <a:extLst>
              <a:ext uri="{FF2B5EF4-FFF2-40B4-BE49-F238E27FC236}">
                <a16:creationId xmlns:a16="http://schemas.microsoft.com/office/drawing/2014/main" id="{21E00867-DC7D-60AD-2882-7FF33E5907DC}"/>
              </a:ext>
            </a:extLst>
          </p:cNvPr>
          <p:cNvSpPr>
            <a:spLocks noGrp="1"/>
          </p:cNvSpPr>
          <p:nvPr>
            <p:ph type="body" idx="24"/>
          </p:nvPr>
        </p:nvSpPr>
        <p:spPr/>
        <p:txBody>
          <a:bodyPr/>
          <a:lstStyle/>
          <a:p>
            <a:r>
              <a:rPr lang="en-US"/>
              <a:t>Examples of Simulated Phishing Emails</a:t>
            </a:r>
          </a:p>
        </p:txBody>
      </p:sp>
      <p:sp>
        <p:nvSpPr>
          <p:cNvPr id="8" name="Text Placeholder 7">
            <a:extLst>
              <a:ext uri="{FF2B5EF4-FFF2-40B4-BE49-F238E27FC236}">
                <a16:creationId xmlns:a16="http://schemas.microsoft.com/office/drawing/2014/main" id="{C9234949-E73C-4CA1-4B02-48DC5DB834F2}"/>
              </a:ext>
            </a:extLst>
          </p:cNvPr>
          <p:cNvSpPr>
            <a:spLocks noGrp="1"/>
          </p:cNvSpPr>
          <p:nvPr>
            <p:ph type="body" sz="half" idx="25"/>
          </p:nvPr>
        </p:nvSpPr>
        <p:spPr/>
        <p:txBody>
          <a:bodyPr/>
          <a:lstStyle/>
          <a:p>
            <a:r>
              <a:rPr lang="en-US" sz="1400"/>
              <a:t>By providing examples of simulated phishing emails, participants can familiarize themselves with common attack strategies and improve their ability to discern legitimate correspondence from fraudulent attempts.</a:t>
            </a:r>
          </a:p>
        </p:txBody>
      </p:sp>
      <p:pic>
        <p:nvPicPr>
          <p:cNvPr id="10" name="Picture Placeholder 9">
            <a:extLst>
              <a:ext uri="{FF2B5EF4-FFF2-40B4-BE49-F238E27FC236}">
                <a16:creationId xmlns:a16="http://schemas.microsoft.com/office/drawing/2014/main" id="{22B8D754-740F-2E25-113E-0488F20B60A7}"/>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168789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57D9-9AB0-FB04-DDAE-D3F10BFECBB2}"/>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7B77F328-B524-AD18-F690-B5D8CA4709A0}"/>
              </a:ext>
            </a:extLst>
          </p:cNvPr>
          <p:cNvSpPr>
            <a:spLocks noGrp="1"/>
          </p:cNvSpPr>
          <p:nvPr>
            <p:ph type="body" idx="1"/>
          </p:nvPr>
        </p:nvSpPr>
        <p:spPr/>
        <p:txBody>
          <a:bodyPr/>
          <a:lstStyle/>
          <a:p>
            <a:r>
              <a:rPr lang="en-US"/>
              <a:t>Recap Key Points</a:t>
            </a:r>
          </a:p>
        </p:txBody>
      </p:sp>
      <p:sp>
        <p:nvSpPr>
          <p:cNvPr id="4" name="Text Placeholder 3">
            <a:extLst>
              <a:ext uri="{FF2B5EF4-FFF2-40B4-BE49-F238E27FC236}">
                <a16:creationId xmlns:a16="http://schemas.microsoft.com/office/drawing/2014/main" id="{9F9B0795-EFA3-69FE-E0B1-12187307D3F3}"/>
              </a:ext>
            </a:extLst>
          </p:cNvPr>
          <p:cNvSpPr>
            <a:spLocks noGrp="1"/>
          </p:cNvSpPr>
          <p:nvPr>
            <p:ph type="body" sz="half" idx="2"/>
          </p:nvPr>
        </p:nvSpPr>
        <p:spPr/>
        <p:txBody>
          <a:bodyPr/>
          <a:lstStyle/>
          <a:p>
            <a:r>
              <a:rPr lang="en-US" sz="1400"/>
              <a:t>Reinforce the key principles and red flags associated with phishing attacks, ensuring that participants retain essential knowledge to protect themselves and their organizations against potential threats.</a:t>
            </a:r>
          </a:p>
        </p:txBody>
      </p:sp>
      <p:sp>
        <p:nvSpPr>
          <p:cNvPr id="6" name="Text Placeholder 5">
            <a:extLst>
              <a:ext uri="{FF2B5EF4-FFF2-40B4-BE49-F238E27FC236}">
                <a16:creationId xmlns:a16="http://schemas.microsoft.com/office/drawing/2014/main" id="{D47D0D40-7F58-AA1F-406C-40E98BD284AC}"/>
              </a:ext>
            </a:extLst>
          </p:cNvPr>
          <p:cNvSpPr>
            <a:spLocks noGrp="1"/>
          </p:cNvSpPr>
          <p:nvPr>
            <p:ph type="body" idx="18"/>
          </p:nvPr>
        </p:nvSpPr>
        <p:spPr/>
        <p:txBody>
          <a:bodyPr/>
          <a:lstStyle/>
          <a:p>
            <a:r>
              <a:rPr lang="en-US"/>
              <a:t>Encourage Ongoing Vigilance and Reporting</a:t>
            </a:r>
          </a:p>
        </p:txBody>
      </p:sp>
      <p:sp>
        <p:nvSpPr>
          <p:cNvPr id="7" name="Text Placeholder 6">
            <a:extLst>
              <a:ext uri="{FF2B5EF4-FFF2-40B4-BE49-F238E27FC236}">
                <a16:creationId xmlns:a16="http://schemas.microsoft.com/office/drawing/2014/main" id="{DDF6FB1D-F54F-2E63-EB3F-722C1641121E}"/>
              </a:ext>
            </a:extLst>
          </p:cNvPr>
          <p:cNvSpPr>
            <a:spLocks noGrp="1"/>
          </p:cNvSpPr>
          <p:nvPr>
            <p:ph type="body" sz="half" idx="19"/>
          </p:nvPr>
        </p:nvSpPr>
        <p:spPr/>
        <p:txBody>
          <a:bodyPr/>
          <a:lstStyle/>
          <a:p>
            <a:r>
              <a:rPr lang="en-US" sz="1400"/>
              <a:t>Promote a culture of continuous vigilance and proactive reporting, underlining the importance of remaining alert to evolving phishing tactics and promptly reporting any suspicious activity.</a:t>
            </a:r>
          </a:p>
        </p:txBody>
      </p:sp>
      <p:sp>
        <p:nvSpPr>
          <p:cNvPr id="8" name="Text Placeholder 7">
            <a:extLst>
              <a:ext uri="{FF2B5EF4-FFF2-40B4-BE49-F238E27FC236}">
                <a16:creationId xmlns:a16="http://schemas.microsoft.com/office/drawing/2014/main" id="{D95E6EA7-9663-D567-3107-6BFA1BA27399}"/>
              </a:ext>
            </a:extLst>
          </p:cNvPr>
          <p:cNvSpPr>
            <a:spLocks noGrp="1"/>
          </p:cNvSpPr>
          <p:nvPr>
            <p:ph type="body" idx="20"/>
          </p:nvPr>
        </p:nvSpPr>
        <p:spPr/>
        <p:txBody>
          <a:bodyPr/>
          <a:lstStyle/>
          <a:p>
            <a:r>
              <a:rPr lang="en-US"/>
              <a:t>Thank Participants</a:t>
            </a:r>
          </a:p>
        </p:txBody>
      </p:sp>
      <p:sp>
        <p:nvSpPr>
          <p:cNvPr id="9" name="Text Placeholder 8">
            <a:extLst>
              <a:ext uri="{FF2B5EF4-FFF2-40B4-BE49-F238E27FC236}">
                <a16:creationId xmlns:a16="http://schemas.microsoft.com/office/drawing/2014/main" id="{6FEFC14D-A3B1-B9D7-D289-E39C4FB2A37A}"/>
              </a:ext>
            </a:extLst>
          </p:cNvPr>
          <p:cNvSpPr>
            <a:spLocks noGrp="1"/>
          </p:cNvSpPr>
          <p:nvPr>
            <p:ph type="body" sz="half" idx="21"/>
          </p:nvPr>
        </p:nvSpPr>
        <p:spPr/>
        <p:txBody>
          <a:bodyPr/>
          <a:lstStyle/>
          <a:p>
            <a:r>
              <a:rPr lang="en-US" sz="1400"/>
              <a:t>Express gratitude to the participants for their attention and commitment to enhancing their awareness and preparedness in countering phishing threats.</a:t>
            </a:r>
          </a:p>
        </p:txBody>
      </p:sp>
      <p:sp>
        <p:nvSpPr>
          <p:cNvPr id="10" name="Text Placeholder 9">
            <a:extLst>
              <a:ext uri="{FF2B5EF4-FFF2-40B4-BE49-F238E27FC236}">
                <a16:creationId xmlns:a16="http://schemas.microsoft.com/office/drawing/2014/main" id="{003F4A62-7861-EE33-9639-2017B393C342}"/>
              </a:ext>
            </a:extLst>
          </p:cNvPr>
          <p:cNvSpPr>
            <a:spLocks noGrp="1"/>
          </p:cNvSpPr>
          <p:nvPr>
            <p:ph type="body" sz="quarter" idx="22"/>
          </p:nvPr>
        </p:nvSpPr>
        <p:spPr/>
        <p:txBody>
          <a:bodyPr/>
          <a:lstStyle/>
          <a:p>
            <a:r>
              <a:rPr lang="en-US"/>
              <a:t>Photos provided by Unsplash</a:t>
            </a:r>
          </a:p>
        </p:txBody>
      </p:sp>
      <p:pic>
        <p:nvPicPr>
          <p:cNvPr id="14" name="Picture Placeholder 13" descr="A computer with a fishing hook and a red square&#10;&#10;Description automatically generated">
            <a:extLst>
              <a:ext uri="{FF2B5EF4-FFF2-40B4-BE49-F238E27FC236}">
                <a16:creationId xmlns:a16="http://schemas.microsoft.com/office/drawing/2014/main" id="{FEF30428-0B8D-FAFD-A7C8-A3A86BBEB1CB}"/>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3121" r="23121"/>
          <a:stretch>
            <a:fillRect/>
          </a:stretch>
        </p:blipFill>
        <p:spPr/>
      </p:pic>
    </p:spTree>
    <p:extLst>
      <p:ext uri="{BB962C8B-B14F-4D97-AF65-F5344CB8AC3E}">
        <p14:creationId xmlns:p14="http://schemas.microsoft.com/office/powerpoint/2010/main" val="387874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88A6B63-1631-4DB3-A30C-2BB181F0899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TotalTime>
  <Words>838</Words>
  <Application>Microsoft Office PowerPoint</Application>
  <PresentationFormat>Widescreen</PresentationFormat>
  <Paragraphs>67</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Aptos</vt:lpstr>
      <vt:lpstr>Aptos Display</vt:lpstr>
      <vt:lpstr>Arial</vt:lpstr>
      <vt:lpstr>Calibri</vt:lpstr>
      <vt:lpstr>Poppins</vt:lpstr>
      <vt:lpstr>Poppins SemiBold</vt:lpstr>
      <vt:lpstr>Roboto</vt:lpstr>
      <vt:lpstr>Office Theme</vt:lpstr>
      <vt:lpstr>Drift</vt:lpstr>
      <vt:lpstr>Phishing Awareness Training</vt:lpstr>
      <vt:lpstr>Introduction to Phishing</vt:lpstr>
      <vt:lpstr>Common Phishing Techniques</vt:lpstr>
      <vt:lpstr>Characteristics of Phishing Emails</vt:lpstr>
      <vt:lpstr>Identifying Phishing Websites</vt:lpstr>
      <vt:lpstr>Recognizing Social Engineering Tactics</vt:lpstr>
      <vt:lpstr>PowerPoint Presentation</vt:lpstr>
      <vt:lpstr>Phishing Simulation Exercises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Mohamed195980</dc:creator>
  <cp:lastModifiedBy>Mohamed195980</cp:lastModifiedBy>
  <cp:revision>4</cp:revision>
  <dcterms:created xsi:type="dcterms:W3CDTF">2024-05-25T17:15:06Z</dcterms:created>
  <dcterms:modified xsi:type="dcterms:W3CDTF">2024-05-25T17:22:27Z</dcterms:modified>
</cp:coreProperties>
</file>