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02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22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5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0D93-4D01-48F8-A0C5-00947303B33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B26C77-E7EC-4462-9A68-A1E991F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ash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98" y="228124"/>
            <a:ext cx="3315729" cy="33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4105" y="3533623"/>
            <a:ext cx="539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Amazon Sales Data Analysis Project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420" y="4779836"/>
            <a:ext cx="49968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MOAMEN MONTASER</a:t>
            </a:r>
          </a:p>
        </p:txBody>
      </p:sp>
    </p:spTree>
    <p:extLst>
      <p:ext uri="{BB962C8B-B14F-4D97-AF65-F5344CB8AC3E}">
        <p14:creationId xmlns:p14="http://schemas.microsoft.com/office/powerpoint/2010/main" val="37552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2-Handling </a:t>
            </a:r>
            <a:r>
              <a:rPr lang="en-US" sz="2400" b="1" dirty="0">
                <a:solidFill>
                  <a:schemeClr val="accent3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Missing Values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52755" y="1930400"/>
            <a:ext cx="80849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Converted </a:t>
            </a:r>
            <a:r>
              <a:rPr lang="en-US" sz="2400" b="1" dirty="0" smtClean="0"/>
              <a:t>Date</a:t>
            </a:r>
            <a:r>
              <a:rPr lang="en-US" sz="2400" dirty="0" smtClean="0"/>
              <a:t> column to Date Type instead of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Amount column from string to number.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3478909"/>
            <a:ext cx="1406711" cy="2449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8" y="3478909"/>
            <a:ext cx="1068906" cy="25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3-Dealing with outliers</a:t>
            </a:r>
            <a:br>
              <a:rPr lang="en-US" b="1" dirty="0" smtClean="0">
                <a:solidFill>
                  <a:schemeClr val="accent3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464573"/>
            <a:ext cx="8298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second sheet of the file, I added two equations from the data, first is the average of amount, second is standard deviation…. That’s for using Z-Score method to get the outlier values from amount column.</a:t>
            </a:r>
            <a:endParaRPr lang="en-US" sz="2400" dirty="0"/>
          </a:p>
        </p:txBody>
      </p:sp>
      <p:sp>
        <p:nvSpPr>
          <p:cNvPr id="6" name="AutoShape 4" descr="‪Z-Score: Definition, Formula, Calculation &amp; Interpretation‬‏"/>
          <p:cNvSpPr>
            <a:spLocks noChangeAspect="1" noChangeArrowheads="1"/>
          </p:cNvSpPr>
          <p:nvPr/>
        </p:nvSpPr>
        <p:spPr bwMode="auto">
          <a:xfrm>
            <a:off x="5089884" y="7875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Z-Score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42" y="3034233"/>
            <a:ext cx="3143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0687" y="3364301"/>
            <a:ext cx="3122762" cy="197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hen, I added another column in the data describing if each Z-Score value higher than 3</a:t>
            </a:r>
            <a:r>
              <a:rPr lang="en-US" sz="2000" dirty="0"/>
              <a:t> </a:t>
            </a:r>
            <a:r>
              <a:rPr lang="en-US" sz="2000" dirty="0" smtClean="0"/>
              <a:t>if it is, it should be considered as outlier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20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Data Visualization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644" y="1759789"/>
            <a:ext cx="828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Pandas,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, </a:t>
            </a:r>
            <a:r>
              <a:rPr lang="en-US" sz="2400" dirty="0" err="1" smtClean="0"/>
              <a:t>Seaborn</a:t>
            </a:r>
            <a:r>
              <a:rPr lang="en-US" sz="2400" dirty="0" smtClean="0"/>
              <a:t> I implemented a python code to visualize insights, and statistics.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49" y="3178973"/>
            <a:ext cx="4908148" cy="11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12" y="690113"/>
            <a:ext cx="5855549" cy="2674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653" y="3795621"/>
            <a:ext cx="1205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part of the code that visualize count of different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1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57" y="362310"/>
            <a:ext cx="6937561" cy="46733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6937" y="5313871"/>
            <a:ext cx="671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many time e</a:t>
            </a:r>
            <a:r>
              <a:rPr lang="en-US" sz="2400" dirty="0" smtClean="0"/>
              <a:t>ach amount repeated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9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98" y="345057"/>
            <a:ext cx="6640445" cy="4450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6830" y="5037827"/>
            <a:ext cx="591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Count of order status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71" y="534837"/>
            <a:ext cx="8553272" cy="4273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8589" y="5313871"/>
            <a:ext cx="894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 amount over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3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2" y="672861"/>
            <a:ext cx="8231915" cy="451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5404" y="5572665"/>
            <a:ext cx="688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Monthly sales trends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77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43" y="422825"/>
            <a:ext cx="8792802" cy="4563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2656" y="5331125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Sales by category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33" y="559096"/>
            <a:ext cx="7738354" cy="4161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599" y="4848046"/>
            <a:ext cx="655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 10 cities by sales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7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Inspection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823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Index: which describe the index of each order.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Order ID: describe the ID of each order.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Date: describe of the date of each order.</a:t>
            </a:r>
          </a:p>
          <a:p>
            <a:r>
              <a:rPr lang="en-US" dirty="0" smtClean="0">
                <a:latin typeface="+mj-lt"/>
                <a:cs typeface="Andalus" panose="02020603050405020304" pitchFamily="18" charset="-78"/>
              </a:rPr>
              <a:t>Status: the status of each order as Cancelled, </a:t>
            </a:r>
            <a:r>
              <a:rPr lang="en-US" dirty="0">
                <a:latin typeface="+mj-lt"/>
                <a:cs typeface="Andalus" panose="02020603050405020304" pitchFamily="18" charset="-78"/>
              </a:rPr>
              <a:t>Shipped - Delivered to </a:t>
            </a:r>
            <a:r>
              <a:rPr lang="en-US" dirty="0" smtClean="0">
                <a:latin typeface="+mj-lt"/>
                <a:cs typeface="Andalus" panose="02020603050405020304" pitchFamily="18" charset="-78"/>
              </a:rPr>
              <a:t>Buyer,</a:t>
            </a:r>
            <a:r>
              <a:rPr lang="en-US" dirty="0">
                <a:latin typeface="+mj-lt"/>
                <a:cs typeface="Andalus" panose="02020603050405020304" pitchFamily="18" charset="-78"/>
              </a:rPr>
              <a:t> Shipped</a:t>
            </a:r>
            <a:r>
              <a:rPr lang="en-US" dirty="0">
                <a:latin typeface="+mj-lt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+mj-lt"/>
                <a:cs typeface="Andalus" panose="02020603050405020304" pitchFamily="18" charset="-78"/>
              </a:rPr>
              <a:t>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Fulfilment: Fulfilment by Merchant or Amazon.</a:t>
            </a:r>
          </a:p>
          <a:p>
            <a:r>
              <a:rPr lang="en-US" sz="2000" dirty="0">
                <a:latin typeface="+mj-lt"/>
                <a:cs typeface="Andalus" panose="02020603050405020304" pitchFamily="18" charset="-78"/>
              </a:rPr>
              <a:t>Sales </a:t>
            </a:r>
            <a:r>
              <a:rPr lang="en-US" sz="2000" dirty="0" smtClean="0">
                <a:latin typeface="+mj-lt"/>
                <a:cs typeface="Andalus" panose="02020603050405020304" pitchFamily="18" charset="-78"/>
              </a:rPr>
              <a:t>Channel: by amazon.</a:t>
            </a:r>
          </a:p>
          <a:p>
            <a:r>
              <a:rPr lang="en-US" sz="2000" dirty="0">
                <a:latin typeface="+mj-lt"/>
                <a:cs typeface="Andalus" panose="02020603050405020304" pitchFamily="18" charset="-78"/>
              </a:rPr>
              <a:t>S</a:t>
            </a:r>
            <a:r>
              <a:rPr lang="en-US" sz="2000" dirty="0" smtClean="0">
                <a:latin typeface="+mj-lt"/>
                <a:cs typeface="Andalus" panose="02020603050405020304" pitchFamily="18" charset="-78"/>
              </a:rPr>
              <a:t>hip-service-level</a:t>
            </a:r>
            <a:r>
              <a:rPr lang="en-US" sz="2000" dirty="0">
                <a:latin typeface="+mj-lt"/>
                <a:cs typeface="Andalus" panose="02020603050405020304" pitchFamily="18" charset="-78"/>
              </a:rPr>
              <a:t>: Standard, or </a:t>
            </a:r>
            <a:r>
              <a:rPr lang="en-US" sz="2000" dirty="0" smtClean="0">
                <a:latin typeface="+mj-lt"/>
                <a:cs typeface="Andalus" panose="02020603050405020304" pitchFamily="18" charset="-78"/>
              </a:rPr>
              <a:t>Expedited.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Style: the style of each order.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SKU: the code of each product.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Category: such as Set</a:t>
            </a:r>
            <a:r>
              <a:rPr lang="en-US" sz="2000" dirty="0">
                <a:latin typeface="+mj-lt"/>
                <a:cs typeface="Andalus" panose="02020603050405020304" pitchFamily="18" charset="-78"/>
              </a:rPr>
              <a:t>, Kurta, Top Western </a:t>
            </a:r>
            <a:r>
              <a:rPr lang="en-US" sz="2000" dirty="0" smtClean="0">
                <a:latin typeface="+mj-lt"/>
                <a:cs typeface="Andalus" panose="02020603050405020304" pitchFamily="18" charset="-78"/>
              </a:rPr>
              <a:t>Dress.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Size: the size of the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1491497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data contains several columns such 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Using Dashboard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193" y="1740618"/>
            <a:ext cx="8954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dash, </a:t>
            </a:r>
            <a:r>
              <a:rPr lang="en-US" sz="2800" dirty="0" err="1" smtClean="0"/>
              <a:t>plotly.express</a:t>
            </a:r>
            <a:r>
              <a:rPr lang="en-US" sz="2800" dirty="0" smtClean="0"/>
              <a:t> I implemented using the same Python file an html dashboard…. The dashboard visualize several insights with an interactive options.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10" y="3533497"/>
            <a:ext cx="6202880" cy="14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72" y="667565"/>
            <a:ext cx="8548831" cy="3524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7172" y="4433977"/>
            <a:ext cx="862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Back-End part of the code which runs on port </a:t>
            </a:r>
            <a:r>
              <a:rPr lang="en-US" sz="2400" b="1" dirty="0" smtClean="0"/>
              <a:t>http://127.0.0.1:8050/ </a:t>
            </a:r>
            <a:r>
              <a:rPr lang="en-US" sz="2400" dirty="0" smtClean="0"/>
              <a:t>please use this port after compiling while testing the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33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1521287"/>
            <a:ext cx="7815532" cy="2475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3751" y="4278703"/>
            <a:ext cx="671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screenshot shows monthly sales trends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7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17" y="862642"/>
            <a:ext cx="8165157" cy="382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415" y="3985404"/>
            <a:ext cx="770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Geographical map shows the sales distribution by city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2762" y="1500997"/>
            <a:ext cx="5589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83B33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END</a:t>
            </a:r>
            <a:endParaRPr lang="en-US" sz="6000" dirty="0">
              <a:solidFill>
                <a:srgbClr val="83B33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95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23" y="556076"/>
            <a:ext cx="8596668" cy="594824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  <a:cs typeface="Andalus" panose="02020603050405020304" pitchFamily="18" charset="-78"/>
              </a:rPr>
              <a:t>Courier </a:t>
            </a:r>
            <a:r>
              <a:rPr lang="en-US" sz="2000" dirty="0" smtClean="0">
                <a:latin typeface="+mj-lt"/>
                <a:cs typeface="Andalus" panose="02020603050405020304" pitchFamily="18" charset="-78"/>
              </a:rPr>
              <a:t>Status: Shipped, or Cancelled.</a:t>
            </a:r>
          </a:p>
          <a:p>
            <a:r>
              <a:rPr lang="en-US" sz="2000" dirty="0" err="1" smtClean="0">
                <a:latin typeface="+mj-lt"/>
                <a:cs typeface="Andalus" panose="02020603050405020304" pitchFamily="18" charset="-78"/>
              </a:rPr>
              <a:t>Qty</a:t>
            </a:r>
            <a:r>
              <a:rPr lang="en-US" sz="2000" dirty="0" smtClean="0">
                <a:latin typeface="+mj-lt"/>
                <a:cs typeface="Andalus" panose="02020603050405020304" pitchFamily="18" charset="-78"/>
              </a:rPr>
              <a:t>: the quantity of product.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Currency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Amount: the price of each.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Z-Score: this title is added for discovering the outlier and deal with them.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Outlier: describe if the price is outlier or not.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ship-city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ship-state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ship-postal-code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ship-country: India 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promotion-ids: if there is any. 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B2B</a:t>
            </a:r>
          </a:p>
          <a:p>
            <a:r>
              <a:rPr lang="en-US" sz="2000" dirty="0" smtClean="0">
                <a:latin typeface="+mj-lt"/>
                <a:cs typeface="Andalus" panose="02020603050405020304" pitchFamily="18" charset="-78"/>
              </a:rPr>
              <a:t>fulfilled-by: is it fulfilled by Easy Ship or not.</a:t>
            </a:r>
            <a:endParaRPr lang="en-US" sz="2000" dirty="0">
              <a:latin typeface="+mj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52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</a:t>
            </a:r>
            <a:r>
              <a:rPr lang="en-US" b="1" dirty="0" smtClean="0"/>
              <a:t>Statistics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270000"/>
            <a:ext cx="104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 the second shit of the </a:t>
            </a:r>
            <a:r>
              <a:rPr lang="en-US" sz="24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xlsx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file there is some statistics and pivot table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1665"/>
            <a:ext cx="6168836" cy="3457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5047" y="2220789"/>
            <a:ext cx="3009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ndalus" panose="02020603050405020304" pitchFamily="18" charset="-78"/>
              </a:rPr>
              <a:t>This pivot table shows status and fulfilment with their quantity, count, average of amount, min and max amounts</a:t>
            </a:r>
            <a:endParaRPr lang="en-US" sz="2400" dirty="0">
              <a:latin typeface="+mj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37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4" y="2165596"/>
            <a:ext cx="7288937" cy="3658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844" y="1173192"/>
            <a:ext cx="867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Here is a chart shows the average amount for each month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33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6599" y="880697"/>
            <a:ext cx="7930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chart shows how many times the status of every product shipped, and cancelled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96" y="2018583"/>
            <a:ext cx="7056408" cy="39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04" y="1673526"/>
            <a:ext cx="5692163" cy="3892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6598" y="880697"/>
            <a:ext cx="9409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How many times Merchant and Amazon fulfilled the order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98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0" y="1949570"/>
            <a:ext cx="5809442" cy="4124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6598" y="880697"/>
            <a:ext cx="9409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Standard VS Expedited count</a:t>
            </a:r>
          </a:p>
        </p:txBody>
      </p:sp>
    </p:spTree>
    <p:extLst>
      <p:ext uri="{BB962C8B-B14F-4D97-AF65-F5344CB8AC3E}">
        <p14:creationId xmlns:p14="http://schemas.microsoft.com/office/powerpoint/2010/main" val="11628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6425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Data </a:t>
            </a:r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Preprocessing</a:t>
            </a:r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ar-EG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ar-EG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ar-EG" sz="2400" b="1" dirty="0" smtClean="0">
                <a:solidFill>
                  <a:schemeClr val="accent3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</a:t>
            </a:r>
            <a:r>
              <a:rPr lang="en-US" sz="2400" b="1" dirty="0" smtClean="0">
                <a:solidFill>
                  <a:schemeClr val="accent3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-Handling Missing Values</a:t>
            </a:r>
            <a:endParaRPr lang="en-US" dirty="0">
              <a:solidFill>
                <a:schemeClr val="accent3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434" y="2173856"/>
            <a:ext cx="105242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Courier Status 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: Each cell filled just like the cell before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Currency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: Filled all of missing values with INR as I noticed that all the data from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Amount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: Filled with the mean value of the entire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Postal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 </a:t>
            </a: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Code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: removed all rows that have empty cell as in case of that we don’t know the postal code, we could never deliver it, so it’s not useful keeping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Ship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 </a:t>
            </a: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Country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: filled all empty cells with </a:t>
            </a:r>
            <a:r>
              <a:rPr lang="en-US" sz="2400" dirty="0">
                <a:latin typeface="+mj-lt"/>
                <a:cs typeface="Andalus" panose="02020603050405020304" pitchFamily="18" charset="-78"/>
              </a:rPr>
              <a:t>I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ndia, as I considered the entire data is collected for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Promotion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 </a:t>
            </a: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IDs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: filled the empty values with ‘Non’.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Fulfilled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 </a:t>
            </a:r>
            <a:r>
              <a:rPr lang="en-US" sz="2400" b="1" dirty="0" smtClean="0">
                <a:latin typeface="+mj-lt"/>
                <a:cs typeface="Andalus" panose="02020603050405020304" pitchFamily="18" charset="-78"/>
              </a:rPr>
              <a:t>by</a:t>
            </a:r>
            <a:r>
              <a:rPr lang="en-US" sz="2400" dirty="0" smtClean="0">
                <a:latin typeface="+mj-lt"/>
                <a:cs typeface="Andalus" panose="02020603050405020304" pitchFamily="18" charset="-78"/>
              </a:rPr>
              <a:t>: As I could not predict another company for Easy Ship, so I decided to fill them with ‘Not Easy Ship’.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17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627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Andalus</vt:lpstr>
      <vt:lpstr>Arial</vt:lpstr>
      <vt:lpstr>Trebuchet MS</vt:lpstr>
      <vt:lpstr>Wingdings 3</vt:lpstr>
      <vt:lpstr>Facet</vt:lpstr>
      <vt:lpstr>PowerPoint Presentation</vt:lpstr>
      <vt:lpstr>Data Inspection </vt:lpstr>
      <vt:lpstr>PowerPoint Presentation</vt:lpstr>
      <vt:lpstr>Summary Statistics </vt:lpstr>
      <vt:lpstr>PowerPoint Presentation</vt:lpstr>
      <vt:lpstr>PowerPoint Presentation</vt:lpstr>
      <vt:lpstr>PowerPoint Presentation</vt:lpstr>
      <vt:lpstr>PowerPoint Presentation</vt:lpstr>
      <vt:lpstr>Data Preprocessing  1-Handling Missing Values</vt:lpstr>
      <vt:lpstr>2-Handling Missing Values</vt:lpstr>
      <vt:lpstr>3-Dealing with outliers 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Visualizations Using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2024-06-22T15:25:15Z</dcterms:created>
  <dcterms:modified xsi:type="dcterms:W3CDTF">2024-06-22T17:54:33Z</dcterms:modified>
</cp:coreProperties>
</file>