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56" r:id="rId4"/>
    <p:sldId id="258" r:id="rId5"/>
    <p:sldId id="257" r:id="rId6"/>
    <p:sldId id="259" r:id="rId7"/>
    <p:sldId id="269" r:id="rId8"/>
    <p:sldId id="270" r:id="rId9"/>
    <p:sldId id="260" r:id="rId10"/>
    <p:sldId id="272" r:id="rId11"/>
    <p:sldId id="261" r:id="rId12"/>
    <p:sldId id="271" r:id="rId13"/>
    <p:sldId id="265" r:id="rId14"/>
    <p:sldId id="267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>
        <p:scale>
          <a:sx n="75" d="100"/>
          <a:sy n="75" d="100"/>
        </p:scale>
        <p:origin x="19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3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9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2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6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8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1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6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D394-D619-43E6-8AB6-E15A0961A69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22F0E-1579-4875-BB47-843890873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584F96-F5E7-58C9-EBF1-3C25B25BD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263951"/>
            <a:ext cx="11067068" cy="57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70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9BA8-040C-29F6-CEE6-39A96CDB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scatter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09874-E948-7DA5-CBAF-7ACEC8BAC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4954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Water Potability project, scatter plots help visualize relationships between features, identify patterns, detect outliers, and assess how well features separate potable from non-potable water, aiding in better data understanding and model improvement. </a:t>
            </a:r>
          </a:p>
        </p:txBody>
      </p:sp>
    </p:spTree>
    <p:extLst>
      <p:ext uri="{BB962C8B-B14F-4D97-AF65-F5344CB8AC3E}">
        <p14:creationId xmlns:p14="http://schemas.microsoft.com/office/powerpoint/2010/main" val="149609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693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and evaluation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7D612-3665-0709-73EB-29EC932AE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971" y="1722438"/>
            <a:ext cx="6483383" cy="4351337"/>
          </a:xfrm>
        </p:spPr>
      </p:pic>
    </p:spTree>
    <p:extLst>
      <p:ext uri="{BB962C8B-B14F-4D97-AF65-F5344CB8AC3E}">
        <p14:creationId xmlns:p14="http://schemas.microsoft.com/office/powerpoint/2010/main" val="90343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2F2-7E8F-949C-D9DD-A76AC4EA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model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187715-8579-EBDC-745F-BC5E85ADC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782094"/>
            <a:ext cx="6686550" cy="2438400"/>
          </a:xfrm>
        </p:spPr>
      </p:pic>
    </p:spTree>
    <p:extLst>
      <p:ext uri="{BB962C8B-B14F-4D97-AF65-F5344CB8AC3E}">
        <p14:creationId xmlns:p14="http://schemas.microsoft.com/office/powerpoint/2010/main" val="276275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0A3A-DE62-C3E8-2864-90DC3C17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A7FE-326B-D3D6-6E95-4CF23CCB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result clearly shows that the entered water parameters are unsafe, with the model predicting "NOT POTABLE" with 100% confidence.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9346F-3930-ED2C-D77A-376E6C6A6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2553758"/>
            <a:ext cx="8568267" cy="36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38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1921-BCA3-36F7-F8DD-0A4AA479E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28257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5C05-E339-BD7F-2557-3C7DF9AC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output shows a positive potability check, confirming the water is safe for 88% confidence.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F5FA7-8D62-3675-9EBF-91D59D28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66" y="2260599"/>
            <a:ext cx="9330267" cy="40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34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A074C-A651-E6E4-AC3E-3A563D631795}"/>
              </a:ext>
            </a:extLst>
          </p:cNvPr>
          <p:cNvSpPr txBox="1"/>
          <p:nvPr/>
        </p:nvSpPr>
        <p:spPr>
          <a:xfrm>
            <a:off x="2870200" y="1598768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RUKUNDO Jeannine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NUMBER: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25RP18144</a:t>
            </a:r>
          </a:p>
        </p:txBody>
      </p:sp>
    </p:spTree>
    <p:extLst>
      <p:ext uri="{BB962C8B-B14F-4D97-AF65-F5344CB8AC3E}">
        <p14:creationId xmlns:p14="http://schemas.microsoft.com/office/powerpoint/2010/main" val="412140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Potability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547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Predicting Water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Water Quality Parameters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 to safe drinking water is a fundamental human right and critical for public health. Contaminated water causes numerous waterborne diseases affecting millions globally. An automated system that can predict water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potability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basic chemical and physical measurements can help: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rapid water quality assessment in remote areas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laboratory testing costs and time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early warning systems for water contamination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 in water treatment process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2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Dataset</a:t>
            </a:r>
            <a:r>
              <a:rPr lang="en-US" dirty="0"/>
              <a:t>: Water </a:t>
            </a:r>
            <a:r>
              <a:rPr lang="en-US" dirty="0" err="1"/>
              <a:t>Potability</a:t>
            </a:r>
            <a:r>
              <a:rPr lang="en-US" dirty="0"/>
              <a:t> Classification Dataset</a:t>
            </a:r>
          </a:p>
          <a:p>
            <a:r>
              <a:rPr lang="en-US" b="1" dirty="0"/>
              <a:t>Source</a:t>
            </a:r>
            <a:r>
              <a:rPr lang="en-US" dirty="0"/>
              <a:t>: Provided dataset (typical of water quality datasets from </a:t>
            </a:r>
            <a:r>
              <a:rPr lang="en-US" dirty="0" err="1"/>
              <a:t>Kaggle</a:t>
            </a:r>
            <a:r>
              <a:rPr lang="en-US" dirty="0"/>
              <a:t>/UCI)</a:t>
            </a:r>
          </a:p>
          <a:p>
            <a:r>
              <a:rPr lang="en-US" b="1" dirty="0"/>
              <a:t>Size</a:t>
            </a:r>
            <a:r>
              <a:rPr lang="en-US" dirty="0"/>
              <a:t>: 3,276 samples with 10 features</a:t>
            </a:r>
          </a:p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</a:t>
            </a:r>
            <a:r>
              <a:rPr lang="en-US" dirty="0"/>
              <a:t>: pH value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/>
              <a:t> water</a:t>
            </a:r>
          </a:p>
          <a:p>
            <a:pPr lvl="1"/>
            <a:r>
              <a:rPr lang="en-US" dirty="0"/>
              <a:t>Hardness: Water hardness capacity</a:t>
            </a:r>
          </a:p>
          <a:p>
            <a:pPr lvl="1"/>
            <a:r>
              <a:rPr lang="en-US" dirty="0"/>
              <a:t>Solids: Total dissolved solids</a:t>
            </a:r>
          </a:p>
          <a:p>
            <a:pPr lvl="1"/>
            <a:r>
              <a:rPr lang="en-US" dirty="0"/>
              <a:t>Chloramines: Chloramines content</a:t>
            </a:r>
          </a:p>
          <a:p>
            <a:pPr lvl="1"/>
            <a:r>
              <a:rPr lang="en-US" dirty="0"/>
              <a:t>Sulfate: Sulfate concentration</a:t>
            </a:r>
          </a:p>
          <a:p>
            <a:pPr lvl="1"/>
            <a:r>
              <a:rPr lang="en-US" dirty="0"/>
              <a:t>Conductivity: Electrical conductivity</a:t>
            </a:r>
          </a:p>
          <a:p>
            <a:pPr lvl="1"/>
            <a:r>
              <a:rPr lang="en-US" dirty="0" err="1"/>
              <a:t>Organic_carbon</a:t>
            </a:r>
            <a:r>
              <a:rPr lang="en-US" dirty="0"/>
              <a:t>: Organic carbon content</a:t>
            </a:r>
          </a:p>
          <a:p>
            <a:pPr lvl="1"/>
            <a:r>
              <a:rPr lang="en-US" dirty="0" err="1"/>
              <a:t>Trihalomethanes</a:t>
            </a:r>
            <a:r>
              <a:rPr lang="en-US" dirty="0"/>
              <a:t>: </a:t>
            </a:r>
            <a:r>
              <a:rPr lang="en-US" dirty="0" err="1"/>
              <a:t>Trihalomethanes</a:t>
            </a:r>
            <a:r>
              <a:rPr lang="en-US" dirty="0"/>
              <a:t> concentration</a:t>
            </a:r>
          </a:p>
          <a:p>
            <a:pPr lvl="1"/>
            <a:r>
              <a:rPr lang="en-US" dirty="0"/>
              <a:t>Turbidity: Water turbidity</a:t>
            </a:r>
          </a:p>
          <a:p>
            <a:r>
              <a:rPr lang="en-US" b="1" dirty="0"/>
              <a:t>Target</a:t>
            </a:r>
            <a:r>
              <a:rPr lang="en-US" dirty="0"/>
              <a:t>: </a:t>
            </a:r>
            <a:r>
              <a:rPr lang="en-US" dirty="0" err="1"/>
              <a:t>Potability</a:t>
            </a:r>
            <a:r>
              <a:rPr lang="en-US" dirty="0"/>
              <a:t> (0 = Not potable, 1 = Potable)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7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Sulfate,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Trihalomethanes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significant missing values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Approximately 61% non-potable vs 39% potable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Present in several features like Solids and Conductivity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Weak correlations between features, suggesting independence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73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7D3D-DB9B-94FE-414F-D8306C91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Findings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DB5E6-8138-F12B-ADBB-FB6206C50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Bar chart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EBB19-9856-C47E-9B58-A93FBE74A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Scatter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24078C1-6A0A-0984-46FB-F988082EED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4733"/>
            <a:ext cx="5183188" cy="3295380"/>
          </a:xfrm>
        </p:spPr>
      </p:pic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AF58E86F-975B-59D2-9494-FFB9C4544C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322" y="2664625"/>
            <a:ext cx="5157787" cy="336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91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0FE2-0B56-3321-9A49-05471F3E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71ECBE-AFA1-4ED3-A169-E5831DD60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566" y="1825625"/>
            <a:ext cx="5294867" cy="4351338"/>
          </a:xfrm>
        </p:spPr>
      </p:pic>
    </p:spTree>
    <p:extLst>
      <p:ext uri="{BB962C8B-B14F-4D97-AF65-F5344CB8AC3E}">
        <p14:creationId xmlns:p14="http://schemas.microsoft.com/office/powerpoint/2010/main" val="10705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1271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steps applied and justification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414471"/>
              </p:ext>
            </p:extLst>
          </p:nvPr>
        </p:nvGraphicFramePr>
        <p:xfrm>
          <a:off x="2186610" y="2425147"/>
          <a:ext cx="9230799" cy="3517496"/>
        </p:xfrm>
        <a:graphic>
          <a:graphicData uri="http://schemas.openxmlformats.org/drawingml/2006/table">
            <a:tbl>
              <a:tblPr/>
              <a:tblGrid>
                <a:gridCol w="2229912">
                  <a:extLst>
                    <a:ext uri="{9D8B030D-6E8A-4147-A177-3AD203B41FA5}">
                      <a16:colId xmlns:a16="http://schemas.microsoft.com/office/drawing/2014/main" val="3473886580"/>
                    </a:ext>
                  </a:extLst>
                </a:gridCol>
                <a:gridCol w="2333629">
                  <a:extLst>
                    <a:ext uri="{9D8B030D-6E8A-4147-A177-3AD203B41FA5}">
                      <a16:colId xmlns:a16="http://schemas.microsoft.com/office/drawing/2014/main" val="2569860954"/>
                    </a:ext>
                  </a:extLst>
                </a:gridCol>
                <a:gridCol w="2333629">
                  <a:extLst>
                    <a:ext uri="{9D8B030D-6E8A-4147-A177-3AD203B41FA5}">
                      <a16:colId xmlns:a16="http://schemas.microsoft.com/office/drawing/2014/main" val="142450737"/>
                    </a:ext>
                  </a:extLst>
                </a:gridCol>
                <a:gridCol w="2333629">
                  <a:extLst>
                    <a:ext uri="{9D8B030D-6E8A-4147-A177-3AD203B41FA5}">
                      <a16:colId xmlns:a16="http://schemas.microsoft.com/office/drawing/2014/main" val="3529159575"/>
                    </a:ext>
                  </a:extLst>
                </a:gridCol>
              </a:tblGrid>
              <a:tr h="529497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quote-cjk-patch"/>
                        </a:rPr>
                        <a:t>Step</a:t>
                      </a:r>
                    </a:p>
                  </a:txBody>
                  <a:tcPr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quote-cjk-patch"/>
                        </a:rPr>
                        <a:t>Technique</a:t>
                      </a:r>
                    </a:p>
                  </a:txBody>
                  <a:tcPr marL="101600"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quote-cjk-patch"/>
                        </a:rPr>
                        <a:t>Purpose</a:t>
                      </a:r>
                    </a:p>
                  </a:txBody>
                  <a:tcPr marL="101600"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quote-cjk-patch"/>
                        </a:rPr>
                        <a:t>Impact</a:t>
                      </a:r>
                    </a:p>
                  </a:txBody>
                  <a:tcPr marL="101600"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29219"/>
                  </a:ext>
                </a:extLst>
              </a:tr>
              <a:tr h="891431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quote-cjk-patch"/>
                        </a:rPr>
                        <a:t>1</a:t>
                      </a:r>
                    </a:p>
                  </a:txBody>
                  <a:tcPr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Missing Value Imputation</a:t>
                      </a:r>
                    </a:p>
                  </a:txBody>
                  <a:tcPr marL="101600"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Handle incomplete data</a:t>
                      </a:r>
                    </a:p>
                  </a:txBody>
                  <a:tcPr marL="101600"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Prevent model errors</a:t>
                      </a:r>
                    </a:p>
                  </a:txBody>
                  <a:tcPr marL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467182"/>
                  </a:ext>
                </a:extLst>
              </a:tr>
              <a:tr h="529497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2</a:t>
                      </a:r>
                    </a:p>
                  </a:txBody>
                  <a:tcPr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Outlier Treatment</a:t>
                      </a:r>
                    </a:p>
                  </a:txBody>
                  <a:tcPr marL="101600"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Reduce noise in data</a:t>
                      </a:r>
                    </a:p>
                  </a:txBody>
                  <a:tcPr marL="101600"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Improve model stability</a:t>
                      </a:r>
                    </a:p>
                  </a:txBody>
                  <a:tcPr marL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607004"/>
                  </a:ext>
                </a:extLst>
              </a:tr>
              <a:tr h="891431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3</a:t>
                      </a:r>
                    </a:p>
                  </a:txBody>
                  <a:tcPr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Feature Scaling</a:t>
                      </a:r>
                    </a:p>
                  </a:txBody>
                  <a:tcPr marL="101600"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Normalize feature ranges</a:t>
                      </a:r>
                    </a:p>
                  </a:txBody>
                  <a:tcPr marL="101600"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Enhance algorithm performance</a:t>
                      </a:r>
                    </a:p>
                  </a:txBody>
                  <a:tcPr marL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276618"/>
                  </a:ext>
                </a:extLst>
              </a:tr>
              <a:tr h="529497"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4</a:t>
                      </a:r>
                    </a:p>
                  </a:txBody>
                  <a:tcPr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Feature Extraction</a:t>
                      </a:r>
                    </a:p>
                  </a:txBody>
                  <a:tcPr marL="101600"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>
                          <a:effectLst/>
                          <a:latin typeface="quote-cjk-patch"/>
                        </a:rPr>
                        <a:t>Reduce dimensionality</a:t>
                      </a:r>
                    </a:p>
                  </a:txBody>
                  <a:tcPr marL="101600" marR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  <a:latin typeface="quote-cjk-patch"/>
                        </a:rPr>
                        <a:t>Speed up training</a:t>
                      </a:r>
                    </a:p>
                  </a:txBody>
                  <a:tcPr marL="1016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35748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79513" y="3609764"/>
            <a:ext cx="65" cy="584679"/>
          </a:xfrm>
          <a:prstGeom prst="rect">
            <a:avLst/>
          </a:prstGeom>
          <a:solidFill>
            <a:srgbClr val="1515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18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401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quote-cjk-patch</vt:lpstr>
      <vt:lpstr>Times New Roman</vt:lpstr>
      <vt:lpstr>Office Theme</vt:lpstr>
      <vt:lpstr>PowerPoint Presentation</vt:lpstr>
      <vt:lpstr>PowerPoint Presentation</vt:lpstr>
      <vt:lpstr>Water Potability Prediction Using Machine Learning</vt:lpstr>
      <vt:lpstr>PROBLEM STATEMENT</vt:lpstr>
      <vt:lpstr> Dataset Description</vt:lpstr>
      <vt:lpstr>EDA Findings</vt:lpstr>
      <vt:lpstr>     EDA Findings</vt:lpstr>
      <vt:lpstr>      Correlation matrix</vt:lpstr>
      <vt:lpstr>Feature engineering steps applied and justification</vt:lpstr>
      <vt:lpstr>      Role of scatter plot </vt:lpstr>
      <vt:lpstr>Model building and evaluation process</vt:lpstr>
      <vt:lpstr>        Saving model </vt:lpstr>
      <vt:lpstr>     Model deployment</vt:lpstr>
      <vt:lpstr>    Model deployment</vt:lpstr>
      <vt:lpstr>                      Thank you!!!!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13</cp:revision>
  <dcterms:created xsi:type="dcterms:W3CDTF">2025-09-25T09:35:53Z</dcterms:created>
  <dcterms:modified xsi:type="dcterms:W3CDTF">2025-10-01T12:13:12Z</dcterms:modified>
</cp:coreProperties>
</file>