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66" r:id="rId3"/>
    <p:sldId id="259" r:id="rId4"/>
    <p:sldId id="257" r:id="rId5"/>
    <p:sldId id="258" r:id="rId6"/>
    <p:sldId id="260" r:id="rId7"/>
    <p:sldId id="261" r:id="rId8"/>
    <p:sldId id="262" r:id="rId9"/>
    <p:sldId id="263" r:id="rId10"/>
    <p:sldId id="264" r:id="rId11"/>
    <p:sldId id="265" r:id="rId12"/>
    <p:sldId id="267" r:id="rId13"/>
    <p:sldId id="269" r:id="rId14"/>
    <p:sldId id="268" r:id="rId15"/>
    <p:sldId id="273" r:id="rId16"/>
    <p:sldId id="272" r:id="rId17"/>
    <p:sldId id="274" r:id="rId18"/>
    <p:sldId id="270" r:id="rId19"/>
    <p:sldId id="271"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9417"/>
    <a:srgbClr val="D7B6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5" d="100"/>
          <a:sy n="85" d="100"/>
        </p:scale>
        <p:origin x="58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ohamed\Downloads\data\Analysis\sales_data.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ohamed\Downloads\data\Analysis\sales_data.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ohamed\Downloads\data\Analysis\sales_data.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ohamed\Downloads\data\Analysis\sales_data.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ohamed\Downloads\data\Analysis\sales_data.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ohamed\Downloads\data\Analysis\sales_data.xlsx" TargetMode="External"/><Relationship Id="rId2" Type="http://schemas.microsoft.com/office/2011/relationships/chartColorStyle" Target="colors7.xml"/><Relationship Id="rId1" Type="http://schemas.microsoft.com/office/2011/relationships/chartStyle" Target="style7.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mohamed\Downloads\data\Analysis\sales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[sales_data.xlsx]Descriptive analysis!PivotTable1</c:name>
    <c:fmtId val="9"/>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Agency FB" panose="020B0503020202020204" pitchFamily="34" charset="0"/>
                <a:ea typeface="+mn-ea"/>
                <a:cs typeface="+mn-cs"/>
              </a:defRPr>
            </a:pPr>
            <a:r>
              <a:rPr lang="en-US" sz="2000" b="1" i="0" dirty="0">
                <a:latin typeface="Agency FB" panose="020B0503020202020204" pitchFamily="34" charset="0"/>
              </a:rPr>
              <a:t>Total categories sales</a:t>
            </a:r>
            <a:r>
              <a:rPr lang="en-US" sz="2000" b="1" i="0" baseline="0" dirty="0">
                <a:latin typeface="Agency FB" panose="020B0503020202020204" pitchFamily="34" charset="0"/>
              </a:rPr>
              <a:t> processes</a:t>
            </a:r>
            <a:r>
              <a:rPr lang="en-US" sz="2000" b="1" i="0" dirty="0">
                <a:latin typeface="Agency FB" panose="020B0503020202020204" pitchFamily="34" charset="0"/>
              </a:rPr>
              <a:t> percentages </a:t>
            </a:r>
          </a:p>
        </c:rich>
      </c:tx>
      <c:layout>
        <c:manualLayout>
          <c:xMode val="edge"/>
          <c:yMode val="edge"/>
          <c:x val="0.15005547079305689"/>
          <c:y val="3.8732505615481451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Agency FB" panose="020B0503020202020204" pitchFamily="34" charset="0"/>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gency FB" panose="020B0503020202020204" pitchFamily="34" charset="0"/>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gency FB" panose="020B0503020202020204" pitchFamily="34" charset="0"/>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gency FB" panose="020B0503020202020204" pitchFamily="34" charset="0"/>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gency FB" panose="020B0503020202020204" pitchFamily="34" charset="0"/>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gency FB" panose="020B0503020202020204" pitchFamily="34" charset="0"/>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s>
    <c:plotArea>
      <c:layout/>
      <c:pieChart>
        <c:varyColors val="1"/>
        <c:ser>
          <c:idx val="0"/>
          <c:order val="0"/>
          <c:tx>
            <c:strRef>
              <c:f>'Descriptive analysis'!$L$6</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58E-4217-834F-5EFEDBBF9E0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58E-4217-834F-5EFEDBBF9E0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58E-4217-834F-5EFEDBBF9E0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58E-4217-834F-5EFEDBBF9E0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58E-4217-834F-5EFEDBBF9E08}"/>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Agency FB" panose="020B0503020202020204" pitchFamily="34" charset="0"/>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'Descriptive analysis'!$K$7:$K$12</c:f>
              <c:strCache>
                <c:ptCount val="5"/>
                <c:pt idx="0">
                  <c:v>Accessories</c:v>
                </c:pt>
                <c:pt idx="1">
                  <c:v>Bags</c:v>
                </c:pt>
                <c:pt idx="2">
                  <c:v>Clothing</c:v>
                </c:pt>
                <c:pt idx="3">
                  <c:v>Electronics</c:v>
                </c:pt>
                <c:pt idx="4">
                  <c:v>Shoes</c:v>
                </c:pt>
              </c:strCache>
            </c:strRef>
          </c:cat>
          <c:val>
            <c:numRef>
              <c:f>'Descriptive analysis'!$L$7:$L$12</c:f>
              <c:numCache>
                <c:formatCode>General</c:formatCode>
                <c:ptCount val="5"/>
                <c:pt idx="0">
                  <c:v>70</c:v>
                </c:pt>
                <c:pt idx="1">
                  <c:v>24</c:v>
                </c:pt>
                <c:pt idx="2">
                  <c:v>121</c:v>
                </c:pt>
                <c:pt idx="3">
                  <c:v>130</c:v>
                </c:pt>
                <c:pt idx="4">
                  <c:v>24</c:v>
                </c:pt>
              </c:numCache>
            </c:numRef>
          </c:val>
          <c:extLst>
            <c:ext xmlns:c16="http://schemas.microsoft.com/office/drawing/2014/chart" uri="{C3380CC4-5D6E-409C-BE32-E72D297353CC}">
              <c16:uniqueId val="{0000000A-F58E-4217-834F-5EFEDBBF9E08}"/>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8241087141954047"/>
          <c:y val="0.27659640115518475"/>
          <c:w val="0.21001339823784157"/>
          <c:h val="0.45547478587120183"/>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[sales_data.xlsx]Descriptive analysis!PivotTable2</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latin typeface="Agency FB" panose="020B0503020202020204" pitchFamily="34" charset="0"/>
              </a:rPr>
              <a:t>Average price for each category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Agency FB" panose="020B0503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Agency FB" panose="020B0503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Agency FB" panose="020B0503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728477545641018"/>
          <c:y val="0.20730657012589576"/>
          <c:w val="0.80905882586028777"/>
          <c:h val="0.79269342987410429"/>
        </c:manualLayout>
      </c:layout>
      <c:barChart>
        <c:barDir val="bar"/>
        <c:grouping val="clustered"/>
        <c:varyColors val="0"/>
        <c:ser>
          <c:idx val="0"/>
          <c:order val="0"/>
          <c:tx>
            <c:strRef>
              <c:f>'Descriptive analysis'!$L$30</c:f>
              <c:strCache>
                <c:ptCount val="1"/>
                <c:pt idx="0">
                  <c:v>Total</c:v>
                </c:pt>
              </c:strCache>
            </c:strRef>
          </c:tx>
          <c:spPr>
            <a:solidFill>
              <a:schemeClr val="accent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Agency FB"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'Descriptive analysis'!$K$31:$K$36</c:f>
              <c:strCache>
                <c:ptCount val="5"/>
                <c:pt idx="0">
                  <c:v>Bags</c:v>
                </c:pt>
                <c:pt idx="1">
                  <c:v>Clothing</c:v>
                </c:pt>
                <c:pt idx="2">
                  <c:v>Shoes</c:v>
                </c:pt>
                <c:pt idx="3">
                  <c:v>Accessories</c:v>
                </c:pt>
                <c:pt idx="4">
                  <c:v>Electronics</c:v>
                </c:pt>
              </c:strCache>
            </c:strRef>
          </c:cat>
          <c:val>
            <c:numRef>
              <c:f>'Descriptive analysis'!$L$31:$L$36</c:f>
              <c:numCache>
                <c:formatCode>"$"#,##0.00</c:formatCode>
                <c:ptCount val="5"/>
                <c:pt idx="0">
                  <c:v>50</c:v>
                </c:pt>
                <c:pt idx="1">
                  <c:v>53.057851239669418</c:v>
                </c:pt>
                <c:pt idx="2">
                  <c:v>80</c:v>
                </c:pt>
                <c:pt idx="3">
                  <c:v>155.42857142857142</c:v>
                </c:pt>
                <c:pt idx="4">
                  <c:v>440.76923076923077</c:v>
                </c:pt>
              </c:numCache>
            </c:numRef>
          </c:val>
          <c:extLst>
            <c:ext xmlns:c16="http://schemas.microsoft.com/office/drawing/2014/chart" uri="{C3380CC4-5D6E-409C-BE32-E72D297353CC}">
              <c16:uniqueId val="{00000000-EA43-4E91-BD6D-827B83D19C1E}"/>
            </c:ext>
          </c:extLst>
        </c:ser>
        <c:dLbls>
          <c:dLblPos val="outEnd"/>
          <c:showLegendKey val="0"/>
          <c:showVal val="1"/>
          <c:showCatName val="0"/>
          <c:showSerName val="0"/>
          <c:showPercent val="0"/>
          <c:showBubbleSize val="0"/>
        </c:dLbls>
        <c:gapWidth val="77"/>
        <c:axId val="1117156336"/>
        <c:axId val="1877539375"/>
      </c:barChart>
      <c:catAx>
        <c:axId val="1117156336"/>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877539375"/>
        <c:crosses val="autoZero"/>
        <c:auto val="1"/>
        <c:lblAlgn val="ctr"/>
        <c:lblOffset val="100"/>
        <c:noMultiLvlLbl val="0"/>
      </c:catAx>
      <c:valAx>
        <c:axId val="1877539375"/>
        <c:scaling>
          <c:orientation val="minMax"/>
        </c:scaling>
        <c:delete val="1"/>
        <c:axPos val="b"/>
        <c:majorGridlines>
          <c:spPr>
            <a:ln w="9525" cap="flat" cmpd="sng" algn="ctr">
              <a:noFill/>
              <a:round/>
            </a:ln>
            <a:effectLst/>
          </c:spPr>
        </c:majorGridlines>
        <c:numFmt formatCode="&quot;$&quot;#,##0" sourceLinked="0"/>
        <c:majorTickMark val="none"/>
        <c:minorTickMark val="none"/>
        <c:tickLblPos val="nextTo"/>
        <c:crossAx val="1117156336"/>
        <c:crosses val="autoZero"/>
        <c:crossBetween val="between"/>
      </c:valAx>
      <c:spPr>
        <a:noFill/>
        <a:ln>
          <a:noFill/>
        </a:ln>
        <a:effectLst>
          <a:softEdge rad="101600"/>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[sales_data.xlsx]Descriptive analysis!PivotTable4</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latin typeface="Agency FB" panose="020B0503020202020204" pitchFamily="34" charset="0"/>
              </a:rPr>
              <a:t>Top</a:t>
            </a:r>
            <a:r>
              <a:rPr lang="en-US" sz="2000" b="1" baseline="0" dirty="0">
                <a:latin typeface="Agency FB" panose="020B0503020202020204" pitchFamily="34" charset="0"/>
              </a:rPr>
              <a:t> 5 products generated orders </a:t>
            </a:r>
            <a:endParaRPr lang="en-US" sz="2000" b="1" dirty="0">
              <a:latin typeface="Agency FB" panose="020B0503020202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Agency FB" panose="020B0503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Agency FB" panose="020B0503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Agency FB" panose="020B0503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4384551888912569E-2"/>
          <c:y val="0.1975301187973327"/>
          <c:w val="0.95123089622217483"/>
          <c:h val="0.71306491017111595"/>
        </c:manualLayout>
      </c:layout>
      <c:barChart>
        <c:barDir val="col"/>
        <c:grouping val="clustered"/>
        <c:varyColors val="0"/>
        <c:ser>
          <c:idx val="0"/>
          <c:order val="0"/>
          <c:tx>
            <c:strRef>
              <c:f>'Descriptive analysis'!$U$6</c:f>
              <c:strCache>
                <c:ptCount val="1"/>
                <c:pt idx="0">
                  <c:v>Total</c:v>
                </c:pt>
              </c:strCache>
            </c:strRef>
          </c:tx>
          <c:spPr>
            <a:solidFill>
              <a:schemeClr val="accent5">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Agency FB"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'Descriptive analysis'!$T$7:$T$12</c:f>
              <c:strCache>
                <c:ptCount val="5"/>
                <c:pt idx="0">
                  <c:v>T-Shirt</c:v>
                </c:pt>
                <c:pt idx="1">
                  <c:v>Smartphone</c:v>
                </c:pt>
                <c:pt idx="2">
                  <c:v>Hoodie</c:v>
                </c:pt>
                <c:pt idx="3">
                  <c:v>Speaker</c:v>
                </c:pt>
                <c:pt idx="4">
                  <c:v>Wallet</c:v>
                </c:pt>
              </c:strCache>
            </c:strRef>
          </c:cat>
          <c:val>
            <c:numRef>
              <c:f>'Descriptive analysis'!$U$7:$U$12</c:f>
              <c:numCache>
                <c:formatCode>General</c:formatCode>
                <c:ptCount val="5"/>
                <c:pt idx="0">
                  <c:v>1005</c:v>
                </c:pt>
                <c:pt idx="1">
                  <c:v>725</c:v>
                </c:pt>
                <c:pt idx="2">
                  <c:v>525</c:v>
                </c:pt>
                <c:pt idx="3">
                  <c:v>496</c:v>
                </c:pt>
                <c:pt idx="4">
                  <c:v>440</c:v>
                </c:pt>
              </c:numCache>
            </c:numRef>
          </c:val>
          <c:extLst>
            <c:ext xmlns:c16="http://schemas.microsoft.com/office/drawing/2014/chart" uri="{C3380CC4-5D6E-409C-BE32-E72D297353CC}">
              <c16:uniqueId val="{00000000-257E-47B5-A114-16589CA9861D}"/>
            </c:ext>
          </c:extLst>
        </c:ser>
        <c:dLbls>
          <c:dLblPos val="outEnd"/>
          <c:showLegendKey val="0"/>
          <c:showVal val="1"/>
          <c:showCatName val="0"/>
          <c:showSerName val="0"/>
          <c:showPercent val="0"/>
          <c:showBubbleSize val="0"/>
        </c:dLbls>
        <c:gapWidth val="121"/>
        <c:overlap val="-27"/>
        <c:axId val="1871244511"/>
        <c:axId val="1516307135"/>
      </c:barChart>
      <c:catAx>
        <c:axId val="187124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516307135"/>
        <c:crosses val="autoZero"/>
        <c:auto val="1"/>
        <c:lblAlgn val="ctr"/>
        <c:lblOffset val="100"/>
        <c:noMultiLvlLbl val="0"/>
      </c:catAx>
      <c:valAx>
        <c:axId val="1516307135"/>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1871244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latin typeface="Agency FB" panose="020B0503020202020204" pitchFamily="34" charset="0"/>
              </a:rPr>
              <a:t>Total revenue for</a:t>
            </a:r>
            <a:r>
              <a:rPr lang="en-US" sz="1600" b="1" baseline="0">
                <a:latin typeface="Agency FB" panose="020B0503020202020204" pitchFamily="34" charset="0"/>
              </a:rPr>
              <a:t> total </a:t>
            </a:r>
            <a:r>
              <a:rPr lang="en-US" sz="1600" b="1">
                <a:latin typeface="Agency FB" panose="020B0503020202020204" pitchFamily="34" charset="0"/>
              </a:rPr>
              <a:t>categories prices </a:t>
            </a:r>
            <a:r>
              <a:rPr lang="en-US" sz="1600" b="1" baseline="0">
                <a:latin typeface="Agency FB" panose="020B0503020202020204" pitchFamily="34" charset="0"/>
              </a:rPr>
              <a:t> </a:t>
            </a:r>
            <a:endParaRPr lang="en-US" sz="1600" b="1">
              <a:latin typeface="Agency FB" panose="020B0503020202020204" pitchFamily="34" charset="0"/>
            </a:endParaRPr>
          </a:p>
        </c:rich>
      </c:tx>
      <c:layout>
        <c:manualLayout>
          <c:xMode val="edge"/>
          <c:yMode val="edge"/>
          <c:x val="0.32122815510180025"/>
          <c:y val="2.86516158156778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913086709002072"/>
          <c:y val="0.10789630451978549"/>
          <c:w val="0.83562034848332079"/>
          <c:h val="0.8087582078756097"/>
        </c:manualLayout>
      </c:layout>
      <c:bubbleChart>
        <c:varyColors val="0"/>
        <c:ser>
          <c:idx val="0"/>
          <c:order val="0"/>
          <c:tx>
            <c:strRef>
              <c:f>'Diaonsitic analysis'!$C$11</c:f>
              <c:strCache>
                <c:ptCount val="1"/>
                <c:pt idx="0">
                  <c:v>Sum of price</c:v>
                </c:pt>
              </c:strCache>
            </c:strRef>
          </c:tx>
          <c:spPr>
            <a:solidFill>
              <a:schemeClr val="accent1">
                <a:alpha val="75000"/>
              </a:schemeClr>
            </a:solidFill>
            <a:ln>
              <a:noFill/>
            </a:ln>
            <a:effectLst/>
          </c:spPr>
          <c:invertIfNegative val="0"/>
          <c:dPt>
            <c:idx val="0"/>
            <c:invertIfNegative val="0"/>
            <c:bubble3D val="0"/>
            <c:spPr>
              <a:solidFill>
                <a:schemeClr val="bg2">
                  <a:lumMod val="50000"/>
                </a:schemeClr>
              </a:solidFill>
              <a:ln>
                <a:noFill/>
              </a:ln>
              <a:effectLst/>
            </c:spPr>
            <c:extLst>
              <c:ext xmlns:c16="http://schemas.microsoft.com/office/drawing/2014/chart" uri="{C3380CC4-5D6E-409C-BE32-E72D297353CC}">
                <c16:uniqueId val="{00000001-64CB-47A6-B02F-4A63AB3592C9}"/>
              </c:ext>
            </c:extLst>
          </c:dPt>
          <c:dPt>
            <c:idx val="1"/>
            <c:invertIfNegative val="0"/>
            <c:bubble3D val="0"/>
            <c:spPr>
              <a:solidFill>
                <a:schemeClr val="accent6">
                  <a:lumMod val="75000"/>
                </a:schemeClr>
              </a:solidFill>
              <a:ln>
                <a:noFill/>
              </a:ln>
              <a:effectLst/>
            </c:spPr>
            <c:extLst>
              <c:ext xmlns:c16="http://schemas.microsoft.com/office/drawing/2014/chart" uri="{C3380CC4-5D6E-409C-BE32-E72D297353CC}">
                <c16:uniqueId val="{00000003-64CB-47A6-B02F-4A63AB3592C9}"/>
              </c:ext>
            </c:extLst>
          </c:dPt>
          <c:dPt>
            <c:idx val="2"/>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5-64CB-47A6-B02F-4A63AB3592C9}"/>
              </c:ext>
            </c:extLst>
          </c:dPt>
          <c:dPt>
            <c:idx val="3"/>
            <c:invertIfNegative val="0"/>
            <c:bubble3D val="0"/>
            <c:spPr>
              <a:solidFill>
                <a:schemeClr val="tx2">
                  <a:lumMod val="50000"/>
                  <a:lumOff val="50000"/>
                </a:schemeClr>
              </a:solidFill>
              <a:ln>
                <a:noFill/>
              </a:ln>
              <a:effectLst/>
            </c:spPr>
            <c:extLst>
              <c:ext xmlns:c16="http://schemas.microsoft.com/office/drawing/2014/chart" uri="{C3380CC4-5D6E-409C-BE32-E72D297353CC}">
                <c16:uniqueId val="{00000007-64CB-47A6-B02F-4A63AB3592C9}"/>
              </c:ext>
            </c:extLst>
          </c:dPt>
          <c:dPt>
            <c:idx val="4"/>
            <c:invertIfNegative val="0"/>
            <c:bubble3D val="0"/>
            <c:spPr>
              <a:solidFill>
                <a:schemeClr val="accent3">
                  <a:lumMod val="40000"/>
                  <a:lumOff val="60000"/>
                </a:schemeClr>
              </a:solidFill>
              <a:ln>
                <a:noFill/>
              </a:ln>
              <a:effectLst/>
            </c:spPr>
            <c:extLst>
              <c:ext xmlns:c16="http://schemas.microsoft.com/office/drawing/2014/chart" uri="{C3380CC4-5D6E-409C-BE32-E72D297353CC}">
                <c16:uniqueId val="{00000009-64CB-47A6-B02F-4A63AB3592C9}"/>
              </c:ext>
            </c:extLst>
          </c:dPt>
          <c:dLbls>
            <c:dLbl>
              <c:idx val="0"/>
              <c:layout>
                <c:manualLayout>
                  <c:x val="-8.5956879426863902E-3"/>
                  <c:y val="-3.7356585274740152E-2"/>
                </c:manualLayout>
              </c:layout>
              <c:tx>
                <c:rich>
                  <a:bodyPr/>
                  <a:lstStyle/>
                  <a:p>
                    <a:fld id="{8F52BEC5-E461-4E78-80A1-06CB4763B47A}"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64CB-47A6-B02F-4A63AB3592C9}"/>
                </c:ext>
              </c:extLst>
            </c:dLbl>
            <c:dLbl>
              <c:idx val="1"/>
              <c:layout>
                <c:manualLayout>
                  <c:x val="-5.9133736371325768E-2"/>
                  <c:y val="-5.9017863946512691E-2"/>
                </c:manualLayout>
              </c:layout>
              <c:tx>
                <c:rich>
                  <a:bodyPr/>
                  <a:lstStyle/>
                  <a:p>
                    <a:fld id="{C1051D26-AEA4-442C-9656-92F149F2901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64CB-47A6-B02F-4A63AB3592C9}"/>
                </c:ext>
              </c:extLst>
            </c:dLbl>
            <c:dLbl>
              <c:idx val="2"/>
              <c:layout>
                <c:manualLayout>
                  <c:x val="-8.8401780670079602E-2"/>
                  <c:y val="-0.12247117347347282"/>
                </c:manualLayout>
              </c:layout>
              <c:tx>
                <c:rich>
                  <a:bodyPr/>
                  <a:lstStyle/>
                  <a:p>
                    <a:fld id="{64ADB2A8-FBF8-4759-9014-F1603905BC25}"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64CB-47A6-B02F-4A63AB3592C9}"/>
                </c:ext>
              </c:extLst>
            </c:dLbl>
            <c:dLbl>
              <c:idx val="3"/>
              <c:layout>
                <c:manualLayout>
                  <c:x val="-0.20282358130939718"/>
                  <c:y val="-1.1139017558740617E-2"/>
                </c:manualLayout>
              </c:layout>
              <c:tx>
                <c:rich>
                  <a:bodyPr/>
                  <a:lstStyle/>
                  <a:p>
                    <a:fld id="{9478DAC3-0F97-47C8-ADF3-53B31212046A}"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64CB-47A6-B02F-4A63AB3592C9}"/>
                </c:ext>
              </c:extLst>
            </c:dLbl>
            <c:dLbl>
              <c:idx val="4"/>
              <c:layout>
                <c:manualLayout>
                  <c:x val="-1.2506611901829733E-2"/>
                  <c:y val="3.1155067449503537E-2"/>
                </c:manualLayout>
              </c:layout>
              <c:tx>
                <c:rich>
                  <a:bodyPr/>
                  <a:lstStyle/>
                  <a:p>
                    <a:fld id="{55E3ADCD-8085-434F-86B8-803D89DF447A}"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64CB-47A6-B02F-4A63AB3592C9}"/>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gency FB" panose="020B0503020202020204" pitchFamily="34" charset="0"/>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xVal>
            <c:numRef>
              <c:f>'Diaonsitic analysis'!$C$12:$C$16</c:f>
              <c:numCache>
                <c:formatCode>"$"#,##0</c:formatCode>
                <c:ptCount val="5"/>
                <c:pt idx="0">
                  <c:v>10880</c:v>
                </c:pt>
                <c:pt idx="1">
                  <c:v>1200</c:v>
                </c:pt>
                <c:pt idx="2">
                  <c:v>6420</c:v>
                </c:pt>
                <c:pt idx="3">
                  <c:v>56700</c:v>
                </c:pt>
                <c:pt idx="4">
                  <c:v>1920</c:v>
                </c:pt>
              </c:numCache>
            </c:numRef>
          </c:xVal>
          <c:yVal>
            <c:numRef>
              <c:f>'Diaonsitic analysis'!$D$12:$D$16</c:f>
              <c:numCache>
                <c:formatCode>"$"#,##0</c:formatCode>
                <c:ptCount val="5"/>
                <c:pt idx="0">
                  <c:v>108400</c:v>
                </c:pt>
                <c:pt idx="1">
                  <c:v>20400</c:v>
                </c:pt>
                <c:pt idx="2">
                  <c:v>95550</c:v>
                </c:pt>
                <c:pt idx="3">
                  <c:v>513680</c:v>
                </c:pt>
                <c:pt idx="4">
                  <c:v>21600</c:v>
                </c:pt>
              </c:numCache>
            </c:numRef>
          </c:yVal>
          <c:bubbleSize>
            <c:numRef>
              <c:f>'Diaonsitic analysis'!$O$12:$O$16</c:f>
              <c:numCache>
                <c:formatCode>General</c:formatCode>
                <c:ptCount val="5"/>
                <c:pt idx="0">
                  <c:v>70</c:v>
                </c:pt>
                <c:pt idx="1">
                  <c:v>24</c:v>
                </c:pt>
                <c:pt idx="2">
                  <c:v>121</c:v>
                </c:pt>
                <c:pt idx="3">
                  <c:v>130</c:v>
                </c:pt>
                <c:pt idx="4">
                  <c:v>24</c:v>
                </c:pt>
              </c:numCache>
            </c:numRef>
          </c:bubbleSize>
          <c:bubble3D val="0"/>
          <c:extLst>
            <c:ext xmlns:c15="http://schemas.microsoft.com/office/drawing/2012/chart" uri="{02D57815-91ED-43cb-92C2-25804820EDAC}">
              <c15:datalabelsRange>
                <c15:f>('Diaonsitic analysis'!$B$12,'Diaonsitic analysis'!$B$13:$B$16)</c15:f>
                <c15:dlblRangeCache>
                  <c:ptCount val="5"/>
                  <c:pt idx="0">
                    <c:v>Accessories</c:v>
                  </c:pt>
                  <c:pt idx="1">
                    <c:v>Bags</c:v>
                  </c:pt>
                  <c:pt idx="2">
                    <c:v>Clothing</c:v>
                  </c:pt>
                  <c:pt idx="3">
                    <c:v>Electronics</c:v>
                  </c:pt>
                  <c:pt idx="4">
                    <c:v>Shoes</c:v>
                  </c:pt>
                </c15:dlblRangeCache>
              </c15:datalabelsRange>
            </c:ext>
            <c:ext xmlns:c16="http://schemas.microsoft.com/office/drawing/2014/chart" uri="{C3380CC4-5D6E-409C-BE32-E72D297353CC}">
              <c16:uniqueId val="{0000000A-64CB-47A6-B02F-4A63AB3592C9}"/>
            </c:ext>
          </c:extLst>
        </c:ser>
        <c:dLbls>
          <c:showLegendKey val="0"/>
          <c:showVal val="0"/>
          <c:showCatName val="0"/>
          <c:showSerName val="0"/>
          <c:showPercent val="0"/>
          <c:showBubbleSize val="0"/>
        </c:dLbls>
        <c:bubbleScale val="100"/>
        <c:showNegBubbles val="0"/>
        <c:axId val="1812340112"/>
        <c:axId val="1818739264"/>
      </c:bubbleChart>
      <c:valAx>
        <c:axId val="1812340112"/>
        <c:scaling>
          <c:orientation val="minMax"/>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Price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8739264"/>
        <c:crosses val="autoZero"/>
        <c:crossBetween val="midCat"/>
      </c:valAx>
      <c:valAx>
        <c:axId val="1818739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a:t>
                </a:r>
              </a:p>
              <a:p>
                <a:pPr>
                  <a:defRPr/>
                </a:pPr>
                <a:r>
                  <a:rPr lang="en-US"/>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23401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latin typeface="Agency FB" panose="020B0503020202020204" pitchFamily="34" charset="0"/>
              </a:rPr>
              <a:t>Average quantity for average categories prices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2439596575403262E-2"/>
          <c:y val="0.12042969373007978"/>
          <c:w val="0.90682144282465382"/>
          <c:h val="0.7802185177046792"/>
        </c:manualLayout>
      </c:layout>
      <c:bubbleChart>
        <c:varyColors val="0"/>
        <c:ser>
          <c:idx val="0"/>
          <c:order val="0"/>
          <c:tx>
            <c:strRef>
              <c:f>'Diaonsitic analysis'!$M$11</c:f>
              <c:strCache>
                <c:ptCount val="1"/>
                <c:pt idx="0">
                  <c:v>Sum of quantity</c:v>
                </c:pt>
              </c:strCache>
            </c:strRef>
          </c:tx>
          <c:spPr>
            <a:solidFill>
              <a:schemeClr val="accent1">
                <a:alpha val="75000"/>
              </a:schemeClr>
            </a:solidFill>
            <a:ln>
              <a:noFill/>
            </a:ln>
            <a:effectLst/>
          </c:spPr>
          <c:invertIfNegative val="0"/>
          <c:dPt>
            <c:idx val="0"/>
            <c:invertIfNegative val="0"/>
            <c:bubble3D val="0"/>
            <c:spPr>
              <a:solidFill>
                <a:schemeClr val="bg2">
                  <a:lumMod val="50000"/>
                </a:schemeClr>
              </a:solidFill>
              <a:ln>
                <a:noFill/>
              </a:ln>
              <a:effectLst/>
            </c:spPr>
            <c:extLst>
              <c:ext xmlns:c16="http://schemas.microsoft.com/office/drawing/2014/chart" uri="{C3380CC4-5D6E-409C-BE32-E72D297353CC}">
                <c16:uniqueId val="{00000001-5AE7-4D40-865C-0877B1AE0608}"/>
              </c:ext>
            </c:extLst>
          </c:dPt>
          <c:dPt>
            <c:idx val="1"/>
            <c:invertIfNegative val="0"/>
            <c:bubble3D val="0"/>
            <c:spPr>
              <a:solidFill>
                <a:schemeClr val="accent6">
                  <a:lumMod val="75000"/>
                </a:schemeClr>
              </a:solidFill>
              <a:ln>
                <a:noFill/>
              </a:ln>
              <a:effectLst/>
            </c:spPr>
            <c:extLst>
              <c:ext xmlns:c16="http://schemas.microsoft.com/office/drawing/2014/chart" uri="{C3380CC4-5D6E-409C-BE32-E72D297353CC}">
                <c16:uniqueId val="{00000003-5AE7-4D40-865C-0877B1AE0608}"/>
              </c:ext>
            </c:extLst>
          </c:dPt>
          <c:dPt>
            <c:idx val="2"/>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5-5AE7-4D40-865C-0877B1AE0608}"/>
              </c:ext>
            </c:extLst>
          </c:dPt>
          <c:dPt>
            <c:idx val="3"/>
            <c:invertIfNegative val="0"/>
            <c:bubble3D val="0"/>
            <c:spPr>
              <a:solidFill>
                <a:schemeClr val="tx2">
                  <a:lumMod val="50000"/>
                  <a:lumOff val="50000"/>
                </a:schemeClr>
              </a:solidFill>
              <a:ln>
                <a:noFill/>
              </a:ln>
              <a:effectLst/>
            </c:spPr>
            <c:extLst>
              <c:ext xmlns:c16="http://schemas.microsoft.com/office/drawing/2014/chart" uri="{C3380CC4-5D6E-409C-BE32-E72D297353CC}">
                <c16:uniqueId val="{00000007-5AE7-4D40-865C-0877B1AE0608}"/>
              </c:ext>
            </c:extLst>
          </c:dPt>
          <c:dPt>
            <c:idx val="4"/>
            <c:invertIfNegative val="0"/>
            <c:bubble3D val="0"/>
            <c:spPr>
              <a:solidFill>
                <a:schemeClr val="accent3">
                  <a:lumMod val="40000"/>
                  <a:lumOff val="60000"/>
                </a:schemeClr>
              </a:solidFill>
              <a:ln>
                <a:noFill/>
              </a:ln>
              <a:effectLst/>
            </c:spPr>
            <c:extLst>
              <c:ext xmlns:c16="http://schemas.microsoft.com/office/drawing/2014/chart" uri="{C3380CC4-5D6E-409C-BE32-E72D297353CC}">
                <c16:uniqueId val="{00000009-5AE7-4D40-865C-0877B1AE0608}"/>
              </c:ext>
            </c:extLst>
          </c:dPt>
          <c:dLbls>
            <c:dLbl>
              <c:idx val="0"/>
              <c:layout>
                <c:manualLayout>
                  <c:x val="-2.1411106004134362E-2"/>
                  <c:y val="-0.10015315900131591"/>
                </c:manualLayout>
              </c:layout>
              <c:tx>
                <c:rich>
                  <a:bodyPr/>
                  <a:lstStyle/>
                  <a:p>
                    <a:fld id="{619F9330-9600-4FDB-9442-F5823C3626EF}"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5AE7-4D40-865C-0877B1AE0608}"/>
                </c:ext>
              </c:extLst>
            </c:dLbl>
            <c:dLbl>
              <c:idx val="1"/>
              <c:layout>
                <c:manualLayout>
                  <c:x val="-9.6860167825019411E-2"/>
                  <c:y val="8.5618661994832049E-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Agency FB" panose="020B0503020202020204" pitchFamily="34" charset="0"/>
                        <a:ea typeface="+mn-ea"/>
                        <a:cs typeface="+mn-cs"/>
                      </a:defRPr>
                    </a:pPr>
                    <a:fld id="{AC6B3D7B-5653-480F-80B9-67981CEF519E}" type="CELLRANGE">
                      <a:rPr lang="en-US"/>
                      <a:pPr>
                        <a:defRPr sz="1050" b="1">
                          <a:latin typeface="Agency FB" panose="020B0503020202020204" pitchFamily="34" charset="0"/>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Agency FB" panose="020B0503020202020204" pitchFamily="34" charset="0"/>
                      <a:ea typeface="+mn-ea"/>
                      <a:cs typeface="+mn-cs"/>
                    </a:defRPr>
                  </a:pPr>
                  <a:endParaRPr lang="en-US"/>
                </a:p>
              </c:txPr>
              <c:dLblPos val="r"/>
              <c:showLegendKey val="0"/>
              <c:showVal val="0"/>
              <c:showCatName val="0"/>
              <c:showSerName val="0"/>
              <c:showPercent val="0"/>
              <c:showBubbleSize val="0"/>
              <c:extLst>
                <c:ext xmlns:c15="http://schemas.microsoft.com/office/drawing/2012/chart" uri="{CE6537A1-D6FC-4f65-9D91-7224C49458BB}">
                  <c15:layout>
                    <c:manualLayout>
                      <c:w val="6.5868420391749227E-2"/>
                      <c:h val="5.4990314103402459E-2"/>
                    </c:manualLayout>
                  </c15:layout>
                  <c15:dlblFieldTable/>
                  <c15:showDataLabelsRange val="1"/>
                </c:ext>
                <c:ext xmlns:c16="http://schemas.microsoft.com/office/drawing/2014/chart" uri="{C3380CC4-5D6E-409C-BE32-E72D297353CC}">
                  <c16:uniqueId val="{00000003-5AE7-4D40-865C-0877B1AE0608}"/>
                </c:ext>
              </c:extLst>
            </c:dLbl>
            <c:dLbl>
              <c:idx val="2"/>
              <c:layout>
                <c:manualLayout>
                  <c:x val="-1.3150140114019262E-2"/>
                  <c:y val="-9.9815546660633345E-2"/>
                </c:manualLayout>
              </c:layout>
              <c:tx>
                <c:rich>
                  <a:bodyPr/>
                  <a:lstStyle/>
                  <a:p>
                    <a:fld id="{4A1A1C9B-44EB-45F9-8BFE-486812FD4881}"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5AE7-4D40-865C-0877B1AE0608}"/>
                </c:ext>
              </c:extLst>
            </c:dLbl>
            <c:dLbl>
              <c:idx val="3"/>
              <c:layout>
                <c:manualLayout>
                  <c:x val="-8.4531218960172613E-2"/>
                  <c:y val="-0.12768266131561679"/>
                </c:manualLayout>
              </c:layout>
              <c:tx>
                <c:rich>
                  <a:bodyPr/>
                  <a:lstStyle/>
                  <a:p>
                    <a:fld id="{C37C3A9B-EA8D-4E2D-BE9E-6035E7405FE6}"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5AE7-4D40-865C-0877B1AE0608}"/>
                </c:ext>
              </c:extLst>
            </c:dLbl>
            <c:dLbl>
              <c:idx val="4"/>
              <c:layout>
                <c:manualLayout>
                  <c:x val="-3.7328310783643621E-3"/>
                  <c:y val="4.583436477024487E-2"/>
                </c:manualLayout>
              </c:layout>
              <c:tx>
                <c:rich>
                  <a:bodyPr/>
                  <a:lstStyle/>
                  <a:p>
                    <a:fld id="{D3A9584A-B46F-4411-A5C8-4283D2298C60}"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5AE7-4D40-865C-0877B1AE0608}"/>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gency FB" panose="020B0503020202020204" pitchFamily="34" charset="0"/>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xVal>
            <c:numRef>
              <c:f>'Diaonsitic analysis'!$L$12:$L$16</c:f>
              <c:numCache>
                <c:formatCode>"$"#,##0.00</c:formatCode>
                <c:ptCount val="5"/>
                <c:pt idx="0">
                  <c:v>155.42857142857142</c:v>
                </c:pt>
                <c:pt idx="1">
                  <c:v>50</c:v>
                </c:pt>
                <c:pt idx="2">
                  <c:v>53.057851239669418</c:v>
                </c:pt>
                <c:pt idx="3">
                  <c:v>436.15384615384613</c:v>
                </c:pt>
                <c:pt idx="4">
                  <c:v>80</c:v>
                </c:pt>
              </c:numCache>
            </c:numRef>
          </c:xVal>
          <c:yVal>
            <c:numRef>
              <c:f>'Diaonsitic analysis'!$N$12:$N$16</c:f>
              <c:numCache>
                <c:formatCode>0</c:formatCode>
                <c:ptCount val="5"/>
                <c:pt idx="0">
                  <c:v>13.742857142857142</c:v>
                </c:pt>
                <c:pt idx="1">
                  <c:v>17</c:v>
                </c:pt>
                <c:pt idx="2">
                  <c:v>18.851239669421489</c:v>
                </c:pt>
                <c:pt idx="3">
                  <c:v>11.161538461538461</c:v>
                </c:pt>
                <c:pt idx="4">
                  <c:v>11.25</c:v>
                </c:pt>
              </c:numCache>
            </c:numRef>
          </c:yVal>
          <c:bubbleSize>
            <c:numRef>
              <c:f>'Diaonsitic analysis'!$O$12:$O$16</c:f>
              <c:numCache>
                <c:formatCode>General</c:formatCode>
                <c:ptCount val="5"/>
                <c:pt idx="0">
                  <c:v>70</c:v>
                </c:pt>
                <c:pt idx="1">
                  <c:v>24</c:v>
                </c:pt>
                <c:pt idx="2">
                  <c:v>121</c:v>
                </c:pt>
                <c:pt idx="3">
                  <c:v>130</c:v>
                </c:pt>
                <c:pt idx="4">
                  <c:v>24</c:v>
                </c:pt>
              </c:numCache>
            </c:numRef>
          </c:bubbleSize>
          <c:bubble3D val="0"/>
          <c:extLst>
            <c:ext xmlns:c15="http://schemas.microsoft.com/office/drawing/2012/chart" uri="{02D57815-91ED-43cb-92C2-25804820EDAC}">
              <c15:datalabelsRange>
                <c15:f>'Diaonsitic analysis'!$K$12:$K$16</c15:f>
                <c15:dlblRangeCache>
                  <c:ptCount val="5"/>
                  <c:pt idx="0">
                    <c:v>Accessories</c:v>
                  </c:pt>
                  <c:pt idx="1">
                    <c:v>Bags</c:v>
                  </c:pt>
                  <c:pt idx="2">
                    <c:v>Clothing</c:v>
                  </c:pt>
                  <c:pt idx="3">
                    <c:v>Electronics</c:v>
                  </c:pt>
                  <c:pt idx="4">
                    <c:v>Shoes</c:v>
                  </c:pt>
                </c15:dlblRangeCache>
              </c15:datalabelsRange>
            </c:ext>
            <c:ext xmlns:c16="http://schemas.microsoft.com/office/drawing/2014/chart" uri="{C3380CC4-5D6E-409C-BE32-E72D297353CC}">
              <c16:uniqueId val="{0000000A-5AE7-4D40-865C-0877B1AE0608}"/>
            </c:ext>
          </c:extLst>
        </c:ser>
        <c:dLbls>
          <c:dLblPos val="ctr"/>
          <c:showLegendKey val="0"/>
          <c:showVal val="1"/>
          <c:showCatName val="0"/>
          <c:showSerName val="0"/>
          <c:showPercent val="0"/>
          <c:showBubbleSize val="0"/>
        </c:dLbls>
        <c:bubbleScale val="90"/>
        <c:showNegBubbles val="0"/>
        <c:axId val="2089669535"/>
        <c:axId val="2084458719"/>
      </c:bubbleChart>
      <c:valAx>
        <c:axId val="2089669535"/>
        <c:scaling>
          <c:orientation val="minMax"/>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Price average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4458719"/>
        <c:crosses val="autoZero"/>
        <c:crossBetween val="midCat"/>
      </c:valAx>
      <c:valAx>
        <c:axId val="2084458719"/>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quantity average</a:t>
                </a:r>
                <a:endParaRPr lang="en-US" baseline="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966953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latin typeface="Agency FB" panose="020B0503020202020204" pitchFamily="34" charset="0"/>
              </a:rPr>
              <a:t>4 months forecasting</a:t>
            </a:r>
            <a:r>
              <a:rPr lang="en-US" sz="1600" b="1" baseline="0">
                <a:latin typeface="Agency FB" panose="020B0503020202020204" pitchFamily="34" charset="0"/>
              </a:rPr>
              <a:t> for the t</a:t>
            </a:r>
            <a:r>
              <a:rPr lang="en-US" sz="1600" b="1">
                <a:latin typeface="Agency FB" panose="020B0503020202020204" pitchFamily="34" charset="0"/>
              </a:rPr>
              <a:t>otal revenue </a:t>
            </a:r>
          </a:p>
        </c:rich>
      </c:tx>
      <c:layout>
        <c:manualLayout>
          <c:xMode val="edge"/>
          <c:yMode val="edge"/>
          <c:x val="0.28476074652272371"/>
          <c:y val="5.156476010502089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6055515404444662E-2"/>
          <c:y val="0.14655558382269684"/>
          <c:w val="0.90822503708775537"/>
          <c:h val="0.47861912262359818"/>
        </c:manualLayout>
      </c:layout>
      <c:lineChart>
        <c:grouping val="standard"/>
        <c:varyColors val="0"/>
        <c:ser>
          <c:idx val="0"/>
          <c:order val="0"/>
          <c:tx>
            <c:strRef>
              <c:f>'Forecasting model'!$B$1</c:f>
              <c:strCache>
                <c:ptCount val="1"/>
                <c:pt idx="0">
                  <c:v>Monthly sales avg</c:v>
                </c:pt>
              </c:strCache>
            </c:strRef>
          </c:tx>
          <c:spPr>
            <a:ln w="28575" cap="rnd">
              <a:solidFill>
                <a:schemeClr val="tx2">
                  <a:lumMod val="75000"/>
                </a:schemeClr>
              </a:solidFill>
              <a:round/>
            </a:ln>
            <a:effectLst/>
          </c:spPr>
          <c:marker>
            <c:symbol val="circle"/>
            <c:size val="4"/>
            <c:spPr>
              <a:solidFill>
                <a:schemeClr val="accent1"/>
              </a:solidFill>
              <a:ln w="9525">
                <a:solidFill>
                  <a:schemeClr val="tx2">
                    <a:lumMod val="75000"/>
                  </a:schemeClr>
                </a:solidFill>
              </a:ln>
              <a:effectLst/>
            </c:spPr>
          </c:marker>
          <c:dLbls>
            <c:dLbl>
              <c:idx val="1"/>
              <c:layout>
                <c:manualLayout>
                  <c:x val="-3.6902674573431118E-2"/>
                  <c:y val="5.2797664758392746E-2"/>
                </c:manualLayout>
              </c:layout>
              <c:tx>
                <c:rich>
                  <a:bodyPr rot="0" spcFirstLastPara="1" vertOverflow="ellipsis" vert="horz" wrap="square" lIns="38100" tIns="19050" rIns="38100" bIns="19050" anchor="ctr" anchorCtr="1">
                    <a:spAutoFit/>
                  </a:bodyPr>
                  <a:lstStyle/>
                  <a:p>
                    <a:pPr>
                      <a:defRPr sz="900" b="0" i="0" u="none" strike="noStrike" kern="1200" baseline="0">
                        <a:solidFill>
                          <a:srgbClr val="FF0000"/>
                        </a:solidFill>
                        <a:latin typeface="+mn-lt"/>
                        <a:ea typeface="+mn-ea"/>
                        <a:cs typeface="+mn-cs"/>
                      </a:defRPr>
                    </a:pPr>
                    <a:fld id="{3FB9E735-868D-44B9-9CFA-DE9D08F16920}" type="VALUE">
                      <a:rPr lang="en-US" sz="1050">
                        <a:solidFill>
                          <a:srgbClr val="FF0000"/>
                        </a:solidFill>
                        <a:latin typeface="ADLaM Display" panose="02010000000000000000" pitchFamily="2" charset="0"/>
                        <a:ea typeface="ADLaM Display" panose="02010000000000000000" pitchFamily="2" charset="0"/>
                        <a:cs typeface="ADLaM Display" panose="02010000000000000000" pitchFamily="2" charset="0"/>
                      </a:rPr>
                      <a:pPr>
                        <a:defRPr>
                          <a:solidFill>
                            <a:srgbClr val="FF0000"/>
                          </a:solidFill>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0000"/>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3831-4FAB-B632-4A361EB77CE2}"/>
                </c:ext>
              </c:extLst>
            </c:dLbl>
            <c:dLbl>
              <c:idx val="4"/>
              <c:tx>
                <c:rich>
                  <a:bodyPr rot="0" spcFirstLastPara="1" vertOverflow="ellipsis" vert="horz" wrap="square" lIns="38100" tIns="19050" rIns="38100" bIns="19050" anchor="ctr" anchorCtr="0">
                    <a:spAutoFit/>
                  </a:bodyPr>
                  <a:lstStyle/>
                  <a:p>
                    <a:pPr algn="ctr" rtl="0">
                      <a:defRPr lang="en-US" sz="1050" b="0" i="0" u="none" strike="noStrike" kern="1200" baseline="0">
                        <a:solidFill>
                          <a:srgbClr val="92D050"/>
                        </a:solidFill>
                        <a:latin typeface="ADLaM Display" panose="02010000000000000000" pitchFamily="2" charset="0"/>
                        <a:ea typeface="ADLaM Display" panose="02010000000000000000" pitchFamily="2" charset="0"/>
                        <a:cs typeface="ADLaM Display" panose="02010000000000000000" pitchFamily="2" charset="0"/>
                      </a:defRPr>
                    </a:pPr>
                    <a:fld id="{ACDC3B7B-027C-42E0-9501-272B75FA5CD6}" type="VALUE">
                      <a:rPr lang="en-US" sz="1050" b="0" i="0" u="none" strike="noStrike" kern="1200" baseline="0">
                        <a:solidFill>
                          <a:srgbClr val="50D34D"/>
                        </a:solidFill>
                        <a:latin typeface="ADLaM Display" panose="02010000000000000000" pitchFamily="2" charset="0"/>
                        <a:ea typeface="ADLaM Display" panose="02010000000000000000" pitchFamily="2" charset="0"/>
                        <a:cs typeface="ADLaM Display" panose="02010000000000000000" pitchFamily="2" charset="0"/>
                      </a:rPr>
                      <a:pPr algn="ctr" rtl="0">
                        <a:defRPr lang="en-US" sz="1050">
                          <a:solidFill>
                            <a:srgbClr val="92D050"/>
                          </a:solidFill>
                          <a:latin typeface="ADLaM Display" panose="02010000000000000000" pitchFamily="2" charset="0"/>
                          <a:ea typeface="ADLaM Display" panose="02010000000000000000" pitchFamily="2" charset="0"/>
                          <a:cs typeface="ADLaM Display" panose="02010000000000000000" pitchFamily="2" charset="0"/>
                        </a:defRPr>
                      </a:pPr>
                      <a:t>[VALUE]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050" b="0" i="0" u="none" strike="noStrike" kern="1200" baseline="0">
                      <a:solidFill>
                        <a:srgbClr val="92D050"/>
                      </a:solidFill>
                      <a:latin typeface="ADLaM Display" panose="02010000000000000000" pitchFamily="2" charset="0"/>
                      <a:ea typeface="ADLaM Display" panose="02010000000000000000" pitchFamily="2" charset="0"/>
                      <a:cs typeface="ADLaM Display" panose="02010000000000000000" pitchFamily="2"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3831-4FAB-B632-4A361EB77CE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25400" cap="rnd">
                <a:solidFill>
                  <a:schemeClr val="accent4">
                    <a:lumMod val="60000"/>
                    <a:lumOff val="40000"/>
                  </a:schemeClr>
                </a:solidFill>
                <a:prstDash val="sysDot"/>
              </a:ln>
              <a:effectLst/>
            </c:spPr>
            <c:trendlineType val="exp"/>
            <c:dispRSqr val="0"/>
            <c:dispEq val="0"/>
          </c:trendline>
          <c:val>
            <c:numRef>
              <c:f>'Forecasting model'!$B$2:$B$17</c:f>
              <c:numCache>
                <c:formatCode>"$"#,##0</c:formatCode>
                <c:ptCount val="16"/>
                <c:pt idx="0">
                  <c:v>65800</c:v>
                </c:pt>
                <c:pt idx="1">
                  <c:v>53740</c:v>
                </c:pt>
                <c:pt idx="2">
                  <c:v>62560</c:v>
                </c:pt>
                <c:pt idx="3">
                  <c:v>57800</c:v>
                </c:pt>
                <c:pt idx="4">
                  <c:v>70110</c:v>
                </c:pt>
                <c:pt idx="5">
                  <c:v>58660</c:v>
                </c:pt>
                <c:pt idx="6">
                  <c:v>68760</c:v>
                </c:pt>
                <c:pt idx="7">
                  <c:v>65260</c:v>
                </c:pt>
                <c:pt idx="8">
                  <c:v>62910</c:v>
                </c:pt>
                <c:pt idx="9">
                  <c:v>66460</c:v>
                </c:pt>
                <c:pt idx="10">
                  <c:v>66560</c:v>
                </c:pt>
                <c:pt idx="11">
                  <c:v>64010</c:v>
                </c:pt>
              </c:numCache>
            </c:numRef>
          </c:val>
          <c:smooth val="1"/>
          <c:extLst>
            <c:ext xmlns:c16="http://schemas.microsoft.com/office/drawing/2014/chart" uri="{C3380CC4-5D6E-409C-BE32-E72D297353CC}">
              <c16:uniqueId val="{00000002-3831-4FAB-B632-4A361EB77CE2}"/>
            </c:ext>
          </c:extLst>
        </c:ser>
        <c:ser>
          <c:idx val="1"/>
          <c:order val="1"/>
          <c:tx>
            <c:strRef>
              <c:f>'Forecasting model'!$C$1</c:f>
              <c:strCache>
                <c:ptCount val="1"/>
                <c:pt idx="0">
                  <c:v>Forecast(Monthly sales avg)</c:v>
                </c:pt>
              </c:strCache>
            </c:strRef>
          </c:tx>
          <c:spPr>
            <a:ln w="25400" cap="rnd">
              <a:solidFill>
                <a:schemeClr val="accent3">
                  <a:lumMod val="75000"/>
                </a:schemeClr>
              </a:solidFill>
              <a:round/>
            </a:ln>
            <a:effectLst/>
          </c:spPr>
          <c:marker>
            <c:symbol val="square"/>
            <c:size val="4"/>
            <c:spPr>
              <a:solidFill>
                <a:schemeClr val="accent2"/>
              </a:solidFill>
              <a:ln w="9525">
                <a:solidFill>
                  <a:schemeClr val="accent3">
                    <a:lumMod val="75000"/>
                  </a:schemeClr>
                </a:solidFill>
              </a:ln>
              <a:effectLst/>
            </c:spPr>
          </c:marker>
          <c:dLbls>
            <c:dLbl>
              <c:idx val="14"/>
              <c:layout>
                <c:manualLayout>
                  <c:x val="-4.5672577083718552E-2"/>
                  <c:y val="-8.6315287853809847E-2"/>
                </c:manualLayout>
              </c:layout>
              <c:tx>
                <c:rich>
                  <a:bodyPr/>
                  <a:lstStyle/>
                  <a:p>
                    <a:fld id="{02B3BD4E-5491-4922-A115-095A8BE19213}" type="VALUE">
                      <a:rPr lang="en-US" sz="900">
                        <a:solidFill>
                          <a:schemeClr val="bg2">
                            <a:lumMod val="50000"/>
                          </a:schemeClr>
                        </a:solidFill>
                        <a:latin typeface="ADLaM Display" panose="02010000000000000000" pitchFamily="2" charset="0"/>
                        <a:ea typeface="ADLaM Display" panose="02010000000000000000" pitchFamily="2" charset="0"/>
                        <a:cs typeface="ADLaM Display" panose="02010000000000000000" pitchFamily="2" charset="0"/>
                      </a:rPr>
                      <a:pPr/>
                      <a:t>[VALUE]</a:t>
                    </a:fld>
                    <a:endParaRPr lang="en-US"/>
                  </a:p>
                </c:rich>
              </c:tx>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3831-4FAB-B632-4A361EB77CE2}"/>
                </c:ext>
              </c:extLst>
            </c:dLbl>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'Forecasting model'!$A$2:$A$17</c:f>
              <c:numCache>
                <c:formatCode>m/d/yyyy</c:formatCode>
                <c:ptCount val="16"/>
                <c:pt idx="0">
                  <c:v>44592</c:v>
                </c:pt>
                <c:pt idx="1">
                  <c:v>44620</c:v>
                </c:pt>
                <c:pt idx="2">
                  <c:v>44651</c:v>
                </c:pt>
                <c:pt idx="3">
                  <c:v>44681</c:v>
                </c:pt>
                <c:pt idx="4">
                  <c:v>44712</c:v>
                </c:pt>
                <c:pt idx="5">
                  <c:v>44742</c:v>
                </c:pt>
                <c:pt idx="6">
                  <c:v>44773</c:v>
                </c:pt>
                <c:pt idx="7">
                  <c:v>44804</c:v>
                </c:pt>
                <c:pt idx="8">
                  <c:v>44834</c:v>
                </c:pt>
                <c:pt idx="9">
                  <c:v>44865</c:v>
                </c:pt>
                <c:pt idx="10">
                  <c:v>44895</c:v>
                </c:pt>
                <c:pt idx="11">
                  <c:v>44926</c:v>
                </c:pt>
                <c:pt idx="12">
                  <c:v>44957</c:v>
                </c:pt>
                <c:pt idx="13">
                  <c:v>44988</c:v>
                </c:pt>
                <c:pt idx="14">
                  <c:v>45016</c:v>
                </c:pt>
                <c:pt idx="15">
                  <c:v>45047</c:v>
                </c:pt>
              </c:numCache>
            </c:numRef>
          </c:cat>
          <c:val>
            <c:numRef>
              <c:f>'Forecasting model'!$C$2:$C$17</c:f>
              <c:numCache>
                <c:formatCode>General</c:formatCode>
                <c:ptCount val="16"/>
                <c:pt idx="11" formatCode="&quot;$&quot;#,##0">
                  <c:v>64010</c:v>
                </c:pt>
                <c:pt idx="12" formatCode="&quot;$&quot;#,##0">
                  <c:v>70658.853530630338</c:v>
                </c:pt>
                <c:pt idx="13" formatCode="&quot;$&quot;#,##0">
                  <c:v>66295.805760411778</c:v>
                </c:pt>
                <c:pt idx="14" formatCode="&quot;$&quot;#,##0">
                  <c:v>72053.854440767551</c:v>
                </c:pt>
                <c:pt idx="15" formatCode="&quot;$&quot;#,##0">
                  <c:v>67690.806670548991</c:v>
                </c:pt>
              </c:numCache>
            </c:numRef>
          </c:val>
          <c:smooth val="1"/>
          <c:extLst>
            <c:ext xmlns:c16="http://schemas.microsoft.com/office/drawing/2014/chart" uri="{C3380CC4-5D6E-409C-BE32-E72D297353CC}">
              <c16:uniqueId val="{00000004-3831-4FAB-B632-4A361EB77CE2}"/>
            </c:ext>
          </c:extLst>
        </c:ser>
        <c:ser>
          <c:idx val="2"/>
          <c:order val="2"/>
          <c:tx>
            <c:strRef>
              <c:f>'Forecasting model'!$D$1</c:f>
              <c:strCache>
                <c:ptCount val="1"/>
                <c:pt idx="0">
                  <c:v>Lower Confidence Bound(Monthly sales avg)</c:v>
                </c:pt>
              </c:strCache>
            </c:strRef>
          </c:tx>
          <c:spPr>
            <a:ln w="9525" cap="rnd">
              <a:solidFill>
                <a:srgbClr val="FFC000"/>
              </a:solidFill>
              <a:prstDash val="dash"/>
              <a:round/>
            </a:ln>
            <a:effectLst/>
          </c:spPr>
          <c:marker>
            <c:symbol val="none"/>
          </c:marker>
          <c:cat>
            <c:numRef>
              <c:f>'Forecasting model'!$A$2:$A$17</c:f>
              <c:numCache>
                <c:formatCode>m/d/yyyy</c:formatCode>
                <c:ptCount val="16"/>
                <c:pt idx="0">
                  <c:v>44592</c:v>
                </c:pt>
                <c:pt idx="1">
                  <c:v>44620</c:v>
                </c:pt>
                <c:pt idx="2">
                  <c:v>44651</c:v>
                </c:pt>
                <c:pt idx="3">
                  <c:v>44681</c:v>
                </c:pt>
                <c:pt idx="4">
                  <c:v>44712</c:v>
                </c:pt>
                <c:pt idx="5">
                  <c:v>44742</c:v>
                </c:pt>
                <c:pt idx="6">
                  <c:v>44773</c:v>
                </c:pt>
                <c:pt idx="7">
                  <c:v>44804</c:v>
                </c:pt>
                <c:pt idx="8">
                  <c:v>44834</c:v>
                </c:pt>
                <c:pt idx="9">
                  <c:v>44865</c:v>
                </c:pt>
                <c:pt idx="10">
                  <c:v>44895</c:v>
                </c:pt>
                <c:pt idx="11">
                  <c:v>44926</c:v>
                </c:pt>
                <c:pt idx="12">
                  <c:v>44957</c:v>
                </c:pt>
                <c:pt idx="13">
                  <c:v>44988</c:v>
                </c:pt>
                <c:pt idx="14">
                  <c:v>45016</c:v>
                </c:pt>
                <c:pt idx="15">
                  <c:v>45047</c:v>
                </c:pt>
              </c:numCache>
            </c:numRef>
          </c:cat>
          <c:val>
            <c:numRef>
              <c:f>'Forecasting model'!$D$2:$D$17</c:f>
              <c:numCache>
                <c:formatCode>General</c:formatCode>
                <c:ptCount val="16"/>
                <c:pt idx="11" formatCode="&quot;$&quot;#,##0">
                  <c:v>64010</c:v>
                </c:pt>
                <c:pt idx="12" formatCode="&quot;$&quot;#,##0">
                  <c:v>63676.651722796254</c:v>
                </c:pt>
                <c:pt idx="13" formatCode="&quot;$&quot;#,##0">
                  <c:v>59313.572532740254</c:v>
                </c:pt>
                <c:pt idx="14" formatCode="&quot;$&quot;#,##0">
                  <c:v>64849.910414862228</c:v>
                </c:pt>
                <c:pt idx="15" formatCode="&quot;$&quot;#,##0">
                  <c:v>60486.77805407827</c:v>
                </c:pt>
              </c:numCache>
            </c:numRef>
          </c:val>
          <c:smooth val="0"/>
          <c:extLst>
            <c:ext xmlns:c16="http://schemas.microsoft.com/office/drawing/2014/chart" uri="{C3380CC4-5D6E-409C-BE32-E72D297353CC}">
              <c16:uniqueId val="{00000005-3831-4FAB-B632-4A361EB77CE2}"/>
            </c:ext>
          </c:extLst>
        </c:ser>
        <c:ser>
          <c:idx val="3"/>
          <c:order val="3"/>
          <c:tx>
            <c:strRef>
              <c:f>'Forecasting model'!$E$1</c:f>
              <c:strCache>
                <c:ptCount val="1"/>
                <c:pt idx="0">
                  <c:v>Upper Confidence Bound(Monthly sales avg)</c:v>
                </c:pt>
              </c:strCache>
            </c:strRef>
          </c:tx>
          <c:spPr>
            <a:ln w="9525" cap="rnd">
              <a:solidFill>
                <a:srgbClr val="FFC000"/>
              </a:solidFill>
              <a:prstDash val="dash"/>
              <a:round/>
            </a:ln>
            <a:effectLst/>
          </c:spPr>
          <c:marker>
            <c:symbol val="none"/>
          </c:marker>
          <c:cat>
            <c:numRef>
              <c:f>'Forecasting model'!$A$2:$A$17</c:f>
              <c:numCache>
                <c:formatCode>m/d/yyyy</c:formatCode>
                <c:ptCount val="16"/>
                <c:pt idx="0">
                  <c:v>44592</c:v>
                </c:pt>
                <c:pt idx="1">
                  <c:v>44620</c:v>
                </c:pt>
                <c:pt idx="2">
                  <c:v>44651</c:v>
                </c:pt>
                <c:pt idx="3">
                  <c:v>44681</c:v>
                </c:pt>
                <c:pt idx="4">
                  <c:v>44712</c:v>
                </c:pt>
                <c:pt idx="5">
                  <c:v>44742</c:v>
                </c:pt>
                <c:pt idx="6">
                  <c:v>44773</c:v>
                </c:pt>
                <c:pt idx="7">
                  <c:v>44804</c:v>
                </c:pt>
                <c:pt idx="8">
                  <c:v>44834</c:v>
                </c:pt>
                <c:pt idx="9">
                  <c:v>44865</c:v>
                </c:pt>
                <c:pt idx="10">
                  <c:v>44895</c:v>
                </c:pt>
                <c:pt idx="11">
                  <c:v>44926</c:v>
                </c:pt>
                <c:pt idx="12">
                  <c:v>44957</c:v>
                </c:pt>
                <c:pt idx="13">
                  <c:v>44988</c:v>
                </c:pt>
                <c:pt idx="14">
                  <c:v>45016</c:v>
                </c:pt>
                <c:pt idx="15">
                  <c:v>45047</c:v>
                </c:pt>
              </c:numCache>
            </c:numRef>
          </c:cat>
          <c:val>
            <c:numRef>
              <c:f>'Forecasting model'!$E$2:$E$17</c:f>
              <c:numCache>
                <c:formatCode>General</c:formatCode>
                <c:ptCount val="16"/>
                <c:pt idx="11" formatCode="&quot;$&quot;#,##0">
                  <c:v>64010</c:v>
                </c:pt>
                <c:pt idx="12" formatCode="&quot;$&quot;#,##0">
                  <c:v>77641.05533846443</c:v>
                </c:pt>
                <c:pt idx="13" formatCode="&quot;$&quot;#,##0">
                  <c:v>73278.03898808331</c:v>
                </c:pt>
                <c:pt idx="14" formatCode="&quot;$&quot;#,##0">
                  <c:v>79257.798466672873</c:v>
                </c:pt>
                <c:pt idx="15" formatCode="&quot;$&quot;#,##0">
                  <c:v>74894.835287019712</c:v>
                </c:pt>
              </c:numCache>
            </c:numRef>
          </c:val>
          <c:smooth val="0"/>
          <c:extLst>
            <c:ext xmlns:c16="http://schemas.microsoft.com/office/drawing/2014/chart" uri="{C3380CC4-5D6E-409C-BE32-E72D297353CC}">
              <c16:uniqueId val="{00000006-3831-4FAB-B632-4A361EB77CE2}"/>
            </c:ext>
          </c:extLst>
        </c:ser>
        <c:dLbls>
          <c:showLegendKey val="0"/>
          <c:showVal val="0"/>
          <c:showCatName val="0"/>
          <c:showSerName val="0"/>
          <c:showPercent val="0"/>
          <c:showBubbleSize val="0"/>
        </c:dLbls>
        <c:marker val="1"/>
        <c:smooth val="0"/>
        <c:axId val="1829116448"/>
        <c:axId val="1833559104"/>
      </c:lineChart>
      <c:catAx>
        <c:axId val="1829116448"/>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559104"/>
        <c:crosses val="autoZero"/>
        <c:auto val="1"/>
        <c:lblAlgn val="ctr"/>
        <c:lblOffset val="100"/>
        <c:noMultiLvlLbl val="0"/>
      </c:catAx>
      <c:valAx>
        <c:axId val="183355910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9116448"/>
        <c:crosses val="autoZero"/>
        <c:crossBetween val="between"/>
      </c:valAx>
      <c:spPr>
        <a:noFill/>
        <a:ln>
          <a:noFill/>
        </a:ln>
        <a:effectLst/>
      </c:spPr>
    </c:plotArea>
    <c:legend>
      <c:legendPos val="b"/>
      <c:layout>
        <c:manualLayout>
          <c:xMode val="edge"/>
          <c:yMode val="edge"/>
          <c:x val="1.3657168716711153E-2"/>
          <c:y val="0.79241986381467744"/>
          <c:w val="0.82986707585935449"/>
          <c:h val="0.189690053137303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'Cleaned data'!$E$2:$E$370</cx:f>
        <cx:lvl ptCount="369" formatCode="General">
          <cx:pt idx="0">10</cx:pt>
          <cx:pt idx="1">5</cx:pt>
          <cx:pt idx="2">50</cx:pt>
          <cx:pt idx="3">20</cx:pt>
          <cx:pt idx="4">25</cx:pt>
          <cx:pt idx="5">10</cx:pt>
          <cx:pt idx="6">8</cx:pt>
          <cx:pt idx="7">5</cx:pt>
          <cx:pt idx="8">10</cx:pt>
          <cx:pt idx="9">12</cx:pt>
          <cx:pt idx="10">15</cx:pt>
          <cx:pt idx="11">20</cx:pt>
          <cx:pt idx="12">30</cx:pt>
          <cx:pt idx="13">12</cx:pt>
          <cx:pt idx="14">10</cx:pt>
          <cx:pt idx="15">40</cx:pt>
          <cx:pt idx="16">20</cx:pt>
          <cx:pt idx="17">5</cx:pt>
          <cx:pt idx="18">6</cx:pt>
          <cx:pt idx="19">8</cx:pt>
          <cx:pt idx="20">20</cx:pt>
          <cx:pt idx="21">15</cx:pt>
          <cx:pt idx="22">40</cx:pt>
          <cx:pt idx="23">7</cx:pt>
          <cx:pt idx="24">3</cx:pt>
          <cx:pt idx="25">15</cx:pt>
          <cx:pt idx="26">8</cx:pt>
          <cx:pt idx="27">12</cx:pt>
          <cx:pt idx="28">5</cx:pt>
          <cx:pt idx="29">8</cx:pt>
          <cx:pt idx="30">30</cx:pt>
          <cx:pt idx="31">9</cx:pt>
          <cx:pt idx="32">15</cx:pt>
          <cx:pt idx="33">35</cx:pt>
          <cx:pt idx="34">10</cx:pt>
          <cx:pt idx="35">25</cx:pt>
          <cx:pt idx="36">12</cx:pt>
          <cx:pt idx="37">8</cx:pt>
          <cx:pt idx="38">7</cx:pt>
          <cx:pt idx="39">18</cx:pt>
          <cx:pt idx="40">25</cx:pt>
          <cx:pt idx="41">6</cx:pt>
          <cx:pt idx="42">10</cx:pt>
          <cx:pt idx="43">20</cx:pt>
          <cx:pt idx="44">12</cx:pt>
          <cx:pt idx="45">8</cx:pt>
          <cx:pt idx="46">30</cx:pt>
          <cx:pt idx="47">4</cx:pt>
          <cx:pt idx="48">7</cx:pt>
          <cx:pt idx="49">6</cx:pt>
          <cx:pt idx="50">20</cx:pt>
          <cx:pt idx="51">12</cx:pt>
          <cx:pt idx="52">18</cx:pt>
          <cx:pt idx="53">5</cx:pt>
          <cx:pt idx="54">8</cx:pt>
          <cx:pt idx="55">6</cx:pt>
          <cx:pt idx="56">15</cx:pt>
          <cx:pt idx="57">10</cx:pt>
          <cx:pt idx="58">18</cx:pt>
          <cx:pt idx="59">9</cx:pt>
          <cx:pt idx="60">5</cx:pt>
          <cx:pt idx="61">40</cx:pt>
          <cx:pt idx="62">10</cx:pt>
          <cx:pt idx="63">15</cx:pt>
          <cx:pt idx="64">20</cx:pt>
          <cx:pt idx="65">12</cx:pt>
          <cx:pt idx="66">7</cx:pt>
          <cx:pt idx="67">10</cx:pt>
          <cx:pt idx="68">15</cx:pt>
          <cx:pt idx="69">25</cx:pt>
          <cx:pt idx="70">30</cx:pt>
          <cx:pt idx="71">10</cx:pt>
          <cx:pt idx="72">12</cx:pt>
          <cx:pt idx="73">15</cx:pt>
          <cx:pt idx="74">40</cx:pt>
          <cx:pt idx="75">5</cx:pt>
          <cx:pt idx="76">6</cx:pt>
          <cx:pt idx="77">8</cx:pt>
          <cx:pt idx="78">20</cx:pt>
          <cx:pt idx="79">10</cx:pt>
          <cx:pt idx="80">25</cx:pt>
          <cx:pt idx="81">3</cx:pt>
          <cx:pt idx="82">7</cx:pt>
          <cx:pt idx="83">12</cx:pt>
          <cx:pt idx="84">15</cx:pt>
          <cx:pt idx="85">8</cx:pt>
          <cx:pt idx="86">20</cx:pt>
          <cx:pt idx="87">9</cx:pt>
          <cx:pt idx="88">10</cx:pt>
          <cx:pt idx="89">5</cx:pt>
          <cx:pt idx="90">10</cx:pt>
          <cx:pt idx="91">11</cx:pt>
          <cx:pt idx="92">30</cx:pt>
          <cx:pt idx="93">10</cx:pt>
          <cx:pt idx="94">25</cx:pt>
          <cx:pt idx="95">15</cx:pt>
          <cx:pt idx="96">10</cx:pt>
          <cx:pt idx="97">7</cx:pt>
          <cx:pt idx="98">18</cx:pt>
          <cx:pt idx="99">35</cx:pt>
          <cx:pt idx="100">10</cx:pt>
          <cx:pt idx="101">12</cx:pt>
          <cx:pt idx="102">20</cx:pt>
          <cx:pt idx="103">12</cx:pt>
          <cx:pt idx="104">8</cx:pt>
          <cx:pt idx="105">30</cx:pt>
          <cx:pt idx="106">5</cx:pt>
          <cx:pt idx="107">6</cx:pt>
          <cx:pt idx="108">8</cx:pt>
          <cx:pt idx="109">20</cx:pt>
          <cx:pt idx="110">15</cx:pt>
          <cx:pt idx="111">20</cx:pt>
          <cx:pt idx="112">6</cx:pt>
          <cx:pt idx="113">7</cx:pt>
          <cx:pt idx="114">12</cx:pt>
          <cx:pt idx="115">25</cx:pt>
          <cx:pt idx="116">8</cx:pt>
          <cx:pt idx="117">15</cx:pt>
          <cx:pt idx="118">9</cx:pt>
          <cx:pt idx="119">10</cx:pt>
          <cx:pt idx="120">5</cx:pt>
          <cx:pt idx="121">15</cx:pt>
          <cx:pt idx="122">12</cx:pt>
          <cx:pt idx="123">20</cx:pt>
          <cx:pt idx="124">10</cx:pt>
          <cx:pt idx="125">22</cx:pt>
          <cx:pt idx="126">18</cx:pt>
          <cx:pt idx="127">12</cx:pt>
          <cx:pt idx="128">7</cx:pt>
          <cx:pt idx="129">20</cx:pt>
          <cx:pt idx="130">30</cx:pt>
          <cx:pt idx="131">25</cx:pt>
          <cx:pt idx="132">15</cx:pt>
          <cx:pt idx="133">15</cx:pt>
          <cx:pt idx="134">12</cx:pt>
          <cx:pt idx="135">8</cx:pt>
          <cx:pt idx="136">35</cx:pt>
          <cx:pt idx="137">9</cx:pt>
          <cx:pt idx="138">6</cx:pt>
          <cx:pt idx="139">8</cx:pt>
          <cx:pt idx="140">20</cx:pt>
          <cx:pt idx="141">15</cx:pt>
          <cx:pt idx="142">25</cx:pt>
          <cx:pt idx="143">7</cx:pt>
          <cx:pt idx="144">12</cx:pt>
          <cx:pt idx="145">15</cx:pt>
          <cx:pt idx="146">8</cx:pt>
          <cx:pt idx="147">20</cx:pt>
          <cx:pt idx="148">9</cx:pt>
          <cx:pt idx="149">5</cx:pt>
          <cx:pt idx="150">5</cx:pt>
          <cx:pt idx="151">10</cx:pt>
          <cx:pt idx="152">11</cx:pt>
          <cx:pt idx="153">30</cx:pt>
          <cx:pt idx="154">10</cx:pt>
          <cx:pt idx="155">25</cx:pt>
          <cx:pt idx="156">15</cx:pt>
          <cx:pt idx="157">10</cx:pt>
          <cx:pt idx="158">7</cx:pt>
          <cx:pt idx="159">18</cx:pt>
          <cx:pt idx="160">35</cx:pt>
          <cx:pt idx="161">10</cx:pt>
          <cx:pt idx="162">12</cx:pt>
          <cx:pt idx="163">20</cx:pt>
          <cx:pt idx="164">12</cx:pt>
          <cx:pt idx="165">15</cx:pt>
          <cx:pt idx="166">40</cx:pt>
          <cx:pt idx="167">5</cx:pt>
          <cx:pt idx="168">6</cx:pt>
          <cx:pt idx="169">8</cx:pt>
          <cx:pt idx="170">20</cx:pt>
          <cx:pt idx="171">15</cx:pt>
          <cx:pt idx="172">20</cx:pt>
          <cx:pt idx="173">6</cx:pt>
          <cx:pt idx="174">7</cx:pt>
          <cx:pt idx="175">12</cx:pt>
          <cx:pt idx="176">25</cx:pt>
          <cx:pt idx="177">8</cx:pt>
          <cx:pt idx="178">15</cx:pt>
          <cx:pt idx="179">9</cx:pt>
          <cx:pt idx="180">10</cx:pt>
          <cx:pt idx="181">5</cx:pt>
          <cx:pt idx="182">15</cx:pt>
          <cx:pt idx="183">11</cx:pt>
          <cx:pt idx="184">20</cx:pt>
          <cx:pt idx="185">10</cx:pt>
          <cx:pt idx="186">22</cx:pt>
          <cx:pt idx="187">18</cx:pt>
          <cx:pt idx="188">12</cx:pt>
          <cx:pt idx="189">7</cx:pt>
          <cx:pt idx="190">20</cx:pt>
          <cx:pt idx="191">30</cx:pt>
          <cx:pt idx="192">25</cx:pt>
          <cx:pt idx="193">15</cx:pt>
          <cx:pt idx="194">15</cx:pt>
          <cx:pt idx="195">12</cx:pt>
          <cx:pt idx="196">8</cx:pt>
          <cx:pt idx="197">35</cx:pt>
          <cx:pt idx="198">9</cx:pt>
          <cx:pt idx="199">6</cx:pt>
          <cx:pt idx="200">8</cx:pt>
          <cx:pt idx="201">20</cx:pt>
          <cx:pt idx="202">15</cx:pt>
          <cx:pt idx="203">25</cx:pt>
          <cx:pt idx="204">7</cx:pt>
          <cx:pt idx="205">12</cx:pt>
          <cx:pt idx="206">15</cx:pt>
          <cx:pt idx="207">8</cx:pt>
          <cx:pt idx="208">20</cx:pt>
          <cx:pt idx="209">9</cx:pt>
          <cx:pt idx="210">5</cx:pt>
          <cx:pt idx="211">5</cx:pt>
          <cx:pt idx="212">10</cx:pt>
          <cx:pt idx="213">11</cx:pt>
          <cx:pt idx="214">30</cx:pt>
          <cx:pt idx="215">10</cx:pt>
          <cx:pt idx="216">25</cx:pt>
          <cx:pt idx="217">15</cx:pt>
          <cx:pt idx="218">10</cx:pt>
          <cx:pt idx="219">7</cx:pt>
          <cx:pt idx="220">18</cx:pt>
          <cx:pt idx="221">35</cx:pt>
          <cx:pt idx="222">10</cx:pt>
          <cx:pt idx="223">12</cx:pt>
          <cx:pt idx="224">20</cx:pt>
          <cx:pt idx="225">12</cx:pt>
          <cx:pt idx="226">15</cx:pt>
          <cx:pt idx="227">40</cx:pt>
          <cx:pt idx="228">5</cx:pt>
          <cx:pt idx="229">6</cx:pt>
          <cx:pt idx="230">8</cx:pt>
          <cx:pt idx="231">20</cx:pt>
          <cx:pt idx="232">15</cx:pt>
          <cx:pt idx="233">20</cx:pt>
          <cx:pt idx="234">6</cx:pt>
          <cx:pt idx="235">7</cx:pt>
          <cx:pt idx="236">12</cx:pt>
          <cx:pt idx="237">25</cx:pt>
          <cx:pt idx="238">8</cx:pt>
          <cx:pt idx="239">15</cx:pt>
          <cx:pt idx="240">9</cx:pt>
          <cx:pt idx="241">10</cx:pt>
          <cx:pt idx="242">5</cx:pt>
          <cx:pt idx="243">15</cx:pt>
          <cx:pt idx="244">11</cx:pt>
          <cx:pt idx="245">20</cx:pt>
          <cx:pt idx="246">10</cx:pt>
          <cx:pt idx="247">22</cx:pt>
          <cx:pt idx="248">18</cx:pt>
          <cx:pt idx="249">12</cx:pt>
          <cx:pt idx="250">7</cx:pt>
          <cx:pt idx="251">20</cx:pt>
          <cx:pt idx="252">30</cx:pt>
          <cx:pt idx="253">25</cx:pt>
          <cx:pt idx="254">15</cx:pt>
          <cx:pt idx="255">15</cx:pt>
          <cx:pt idx="256">12</cx:pt>
          <cx:pt idx="257">8</cx:pt>
          <cx:pt idx="258">35</cx:pt>
          <cx:pt idx="259">9</cx:pt>
          <cx:pt idx="260">6</cx:pt>
          <cx:pt idx="261">8</cx:pt>
          <cx:pt idx="262">20</cx:pt>
          <cx:pt idx="263">15</cx:pt>
          <cx:pt idx="264">25</cx:pt>
          <cx:pt idx="265">7</cx:pt>
          <cx:pt idx="266">12</cx:pt>
          <cx:pt idx="267">15</cx:pt>
          <cx:pt idx="268">8</cx:pt>
          <cx:pt idx="269">20</cx:pt>
          <cx:pt idx="270">9</cx:pt>
          <cx:pt idx="271">5</cx:pt>
          <cx:pt idx="272">5</cx:pt>
          <cx:pt idx="273">10</cx:pt>
          <cx:pt idx="274">11</cx:pt>
          <cx:pt idx="275">30</cx:pt>
          <cx:pt idx="276">30</cx:pt>
          <cx:pt idx="277">10</cx:pt>
          <cx:pt idx="278">25</cx:pt>
          <cx:pt idx="279">15</cx:pt>
          <cx:pt idx="280">10</cx:pt>
          <cx:pt idx="281">7</cx:pt>
          <cx:pt idx="282">18</cx:pt>
          <cx:pt idx="283">35</cx:pt>
          <cx:pt idx="284">10</cx:pt>
          <cx:pt idx="285">12</cx:pt>
          <cx:pt idx="286">20</cx:pt>
          <cx:pt idx="287">12</cx:pt>
          <cx:pt idx="288">15</cx:pt>
          <cx:pt idx="289">40</cx:pt>
          <cx:pt idx="290">5</cx:pt>
          <cx:pt idx="291">6</cx:pt>
          <cx:pt idx="292">8</cx:pt>
          <cx:pt idx="293">20</cx:pt>
          <cx:pt idx="294">15</cx:pt>
          <cx:pt idx="295">20</cx:pt>
          <cx:pt idx="296">6</cx:pt>
          <cx:pt idx="297">7</cx:pt>
          <cx:pt idx="298">12</cx:pt>
          <cx:pt idx="299">25</cx:pt>
          <cx:pt idx="300">8</cx:pt>
          <cx:pt idx="301">15</cx:pt>
          <cx:pt idx="302">9</cx:pt>
          <cx:pt idx="303">10</cx:pt>
          <cx:pt idx="304">5</cx:pt>
          <cx:pt idx="305">15</cx:pt>
          <cx:pt idx="306">11</cx:pt>
          <cx:pt idx="307">20</cx:pt>
          <cx:pt idx="308">10</cx:pt>
          <cx:pt idx="309">22</cx:pt>
          <cx:pt idx="310">18</cx:pt>
          <cx:pt idx="311">12</cx:pt>
          <cx:pt idx="312">7</cx:pt>
          <cx:pt idx="313">20</cx:pt>
          <cx:pt idx="314">30</cx:pt>
          <cx:pt idx="315">25</cx:pt>
          <cx:pt idx="316">15</cx:pt>
          <cx:pt idx="317">15</cx:pt>
          <cx:pt idx="318">12</cx:pt>
          <cx:pt idx="319">8</cx:pt>
          <cx:pt idx="320">35</cx:pt>
          <cx:pt idx="321">9</cx:pt>
          <cx:pt idx="322">6</cx:pt>
          <cx:pt idx="323">8</cx:pt>
          <cx:pt idx="324">20</cx:pt>
          <cx:pt idx="325">15</cx:pt>
          <cx:pt idx="326">25</cx:pt>
          <cx:pt idx="327">7</cx:pt>
          <cx:pt idx="328">12</cx:pt>
          <cx:pt idx="329">15</cx:pt>
          <cx:pt idx="330">8</cx:pt>
          <cx:pt idx="331">20</cx:pt>
          <cx:pt idx="332">9</cx:pt>
          <cx:pt idx="333">5</cx:pt>
          <cx:pt idx="334">5</cx:pt>
          <cx:pt idx="335">10</cx:pt>
          <cx:pt idx="336">11</cx:pt>
          <cx:pt idx="337">30</cx:pt>
          <cx:pt idx="338">10</cx:pt>
          <cx:pt idx="339">25</cx:pt>
          <cx:pt idx="340">15</cx:pt>
          <cx:pt idx="341">10</cx:pt>
          <cx:pt idx="342">7</cx:pt>
          <cx:pt idx="343">18</cx:pt>
          <cx:pt idx="344">35</cx:pt>
          <cx:pt idx="345">10</cx:pt>
          <cx:pt idx="346">12</cx:pt>
          <cx:pt idx="347">20</cx:pt>
          <cx:pt idx="348">12</cx:pt>
          <cx:pt idx="349">15</cx:pt>
          <cx:pt idx="350">40</cx:pt>
          <cx:pt idx="351">5</cx:pt>
          <cx:pt idx="352">6</cx:pt>
          <cx:pt idx="353">8</cx:pt>
          <cx:pt idx="354">20</cx:pt>
          <cx:pt idx="355">15</cx:pt>
          <cx:pt idx="356">20</cx:pt>
          <cx:pt idx="357">6</cx:pt>
          <cx:pt idx="358">7</cx:pt>
          <cx:pt idx="359">12</cx:pt>
          <cx:pt idx="360">25</cx:pt>
          <cx:pt idx="361">8</cx:pt>
          <cx:pt idx="362">15</cx:pt>
          <cx:pt idx="363">9</cx:pt>
          <cx:pt idx="364">5</cx:pt>
          <cx:pt idx="365">5</cx:pt>
          <cx:pt idx="366">10</cx:pt>
          <cx:pt idx="367">11</cx:pt>
          <cx:pt idx="368">30</cx:pt>
        </cx:lvl>
      </cx:numDim>
    </cx:data>
  </cx:chartData>
  <cx:chart>
    <cx:title pos="t" align="ctr" overlay="0">
      <cx:tx>
        <cx:txData>
          <cx:v>Quantity distribution</cx:v>
        </cx:txData>
      </cx:tx>
      <cx:txPr>
        <a:bodyPr spcFirstLastPara="1" vertOverflow="ellipsis" horzOverflow="overflow" wrap="square" lIns="0" tIns="0" rIns="0" bIns="0" anchor="ctr" anchorCtr="1"/>
        <a:lstStyle/>
        <a:p>
          <a:pPr algn="ctr" rtl="0">
            <a:defRPr/>
          </a:pPr>
          <a:r>
            <a:rPr lang="en-US" sz="2000" b="1" i="0" u="none" strike="noStrike" baseline="0" dirty="0">
              <a:solidFill>
                <a:sysClr val="windowText" lastClr="000000">
                  <a:lumMod val="65000"/>
                  <a:lumOff val="35000"/>
                </a:sysClr>
              </a:solidFill>
              <a:latin typeface="Agency FB" panose="020B0503020202020204" pitchFamily="34" charset="0"/>
            </a:rPr>
            <a:t>Quantity distribution</a:t>
          </a:r>
        </a:p>
      </cx:txPr>
    </cx:title>
    <cx:plotArea>
      <cx:plotAreaRegion>
        <cx:series layoutId="clusteredColumn" uniqueId="{6F00C4A4-46AE-4BB0-B234-AF29BE605128}">
          <cx:spPr>
            <a:solidFill>
              <a:schemeClr val="accent3">
                <a:lumMod val="75000"/>
              </a:schemeClr>
            </a:solidFill>
          </cx:spPr>
          <cx:dataId val="0"/>
          <cx:layoutPr>
            <cx:binning intervalClosed="r">
              <cx:binSize val="5"/>
            </cx:binning>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CEF2C4-4284-4676-88E5-5361C8DE1D5B}"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9AF3E475-FC91-4594-B611-7B77B0939D50}" type="slidenum">
              <a:rPr lang="en-US" smtClean="0"/>
              <a:t>‹#›</a:t>
            </a:fld>
            <a:endParaRPr lang="en-US"/>
          </a:p>
        </p:txBody>
      </p:sp>
    </p:spTree>
    <p:extLst>
      <p:ext uri="{BB962C8B-B14F-4D97-AF65-F5344CB8AC3E}">
        <p14:creationId xmlns:p14="http://schemas.microsoft.com/office/powerpoint/2010/main" val="3320863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EF2C4-4284-4676-88E5-5361C8DE1D5B}"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3E475-FC91-4594-B611-7B77B0939D50}" type="slidenum">
              <a:rPr lang="en-US" smtClean="0"/>
              <a:t>‹#›</a:t>
            </a:fld>
            <a:endParaRPr lang="en-US"/>
          </a:p>
        </p:txBody>
      </p:sp>
    </p:spTree>
    <p:extLst>
      <p:ext uri="{BB962C8B-B14F-4D97-AF65-F5344CB8AC3E}">
        <p14:creationId xmlns:p14="http://schemas.microsoft.com/office/powerpoint/2010/main" val="137645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EF2C4-4284-4676-88E5-5361C8DE1D5B}"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3E475-FC91-4594-B611-7B77B0939D50}" type="slidenum">
              <a:rPr lang="en-US" smtClean="0"/>
              <a:t>‹#›</a:t>
            </a:fld>
            <a:endParaRPr lang="en-US"/>
          </a:p>
        </p:txBody>
      </p:sp>
    </p:spTree>
    <p:extLst>
      <p:ext uri="{BB962C8B-B14F-4D97-AF65-F5344CB8AC3E}">
        <p14:creationId xmlns:p14="http://schemas.microsoft.com/office/powerpoint/2010/main" val="2206257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EF2C4-4284-4676-88E5-5361C8DE1D5B}"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3E475-FC91-4594-B611-7B77B0939D50}" type="slidenum">
              <a:rPr lang="en-US" smtClean="0"/>
              <a:t>‹#›</a:t>
            </a:fld>
            <a:endParaRPr lang="en-US"/>
          </a:p>
        </p:txBody>
      </p:sp>
    </p:spTree>
    <p:extLst>
      <p:ext uri="{BB962C8B-B14F-4D97-AF65-F5344CB8AC3E}">
        <p14:creationId xmlns:p14="http://schemas.microsoft.com/office/powerpoint/2010/main" val="3461119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C4CEF2C4-4284-4676-88E5-5361C8DE1D5B}" type="datetimeFigureOut">
              <a:rPr lang="en-US" smtClean="0"/>
              <a:t>2/13/2024</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AF3E475-FC91-4594-B611-7B77B0939D50}" type="slidenum">
              <a:rPr lang="en-US" smtClean="0"/>
              <a:t>‹#›</a:t>
            </a:fld>
            <a:endParaRPr lang="en-US"/>
          </a:p>
        </p:txBody>
      </p:sp>
    </p:spTree>
    <p:extLst>
      <p:ext uri="{BB962C8B-B14F-4D97-AF65-F5344CB8AC3E}">
        <p14:creationId xmlns:p14="http://schemas.microsoft.com/office/powerpoint/2010/main" val="52942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CEF2C4-4284-4676-88E5-5361C8DE1D5B}"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F3E475-FC91-4594-B611-7B77B0939D50}" type="slidenum">
              <a:rPr lang="en-US" smtClean="0"/>
              <a:t>‹#›</a:t>
            </a:fld>
            <a:endParaRPr lang="en-US"/>
          </a:p>
        </p:txBody>
      </p:sp>
    </p:spTree>
    <p:extLst>
      <p:ext uri="{BB962C8B-B14F-4D97-AF65-F5344CB8AC3E}">
        <p14:creationId xmlns:p14="http://schemas.microsoft.com/office/powerpoint/2010/main" val="1051942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CEF2C4-4284-4676-88E5-5361C8DE1D5B}" type="datetimeFigureOut">
              <a:rPr lang="en-US" smtClean="0"/>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F3E475-FC91-4594-B611-7B77B0939D50}" type="slidenum">
              <a:rPr lang="en-US" smtClean="0"/>
              <a:t>‹#›</a:t>
            </a:fld>
            <a:endParaRPr lang="en-US"/>
          </a:p>
        </p:txBody>
      </p:sp>
    </p:spTree>
    <p:extLst>
      <p:ext uri="{BB962C8B-B14F-4D97-AF65-F5344CB8AC3E}">
        <p14:creationId xmlns:p14="http://schemas.microsoft.com/office/powerpoint/2010/main" val="211251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EF2C4-4284-4676-88E5-5361C8DE1D5B}" type="datetimeFigureOut">
              <a:rPr lang="en-US" smtClean="0"/>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F3E475-FC91-4594-B611-7B77B0939D50}" type="slidenum">
              <a:rPr lang="en-US" smtClean="0"/>
              <a:t>‹#›</a:t>
            </a:fld>
            <a:endParaRPr lang="en-US"/>
          </a:p>
        </p:txBody>
      </p:sp>
    </p:spTree>
    <p:extLst>
      <p:ext uri="{BB962C8B-B14F-4D97-AF65-F5344CB8AC3E}">
        <p14:creationId xmlns:p14="http://schemas.microsoft.com/office/powerpoint/2010/main" val="1312171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EF2C4-4284-4676-88E5-5361C8DE1D5B}" type="datetimeFigureOut">
              <a:rPr lang="en-US" smtClean="0"/>
              <a:t>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F3E475-FC91-4594-B611-7B77B0939D50}" type="slidenum">
              <a:rPr lang="en-US" smtClean="0"/>
              <a:t>‹#›</a:t>
            </a:fld>
            <a:endParaRPr lang="en-US"/>
          </a:p>
        </p:txBody>
      </p:sp>
    </p:spTree>
    <p:extLst>
      <p:ext uri="{BB962C8B-B14F-4D97-AF65-F5344CB8AC3E}">
        <p14:creationId xmlns:p14="http://schemas.microsoft.com/office/powerpoint/2010/main" val="3811961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CEF2C4-4284-4676-88E5-5361C8DE1D5B}"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AF3E475-FC91-4594-B611-7B77B0939D50}" type="slidenum">
              <a:rPr lang="en-US" smtClean="0"/>
              <a:t>‹#›</a:t>
            </a:fld>
            <a:endParaRPr lang="en-US"/>
          </a:p>
        </p:txBody>
      </p:sp>
    </p:spTree>
    <p:extLst>
      <p:ext uri="{BB962C8B-B14F-4D97-AF65-F5344CB8AC3E}">
        <p14:creationId xmlns:p14="http://schemas.microsoft.com/office/powerpoint/2010/main" val="372100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C4CEF2C4-4284-4676-88E5-5361C8DE1D5B}" type="datetimeFigureOut">
              <a:rPr lang="en-US" smtClean="0"/>
              <a:t>2/13/2024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AF3E475-FC91-4594-B611-7B77B0939D50}" type="slidenum">
              <a:rPr lang="en-US" smtClean="0"/>
              <a:t>‹#›</a:t>
            </a:fld>
            <a:endParaRPr lang="en-US"/>
          </a:p>
        </p:txBody>
      </p:sp>
    </p:spTree>
    <p:extLst>
      <p:ext uri="{BB962C8B-B14F-4D97-AF65-F5344CB8AC3E}">
        <p14:creationId xmlns:p14="http://schemas.microsoft.com/office/powerpoint/2010/main" val="1969874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C4CEF2C4-4284-4676-88E5-5361C8DE1D5B}" type="datetimeFigureOut">
              <a:rPr lang="en-US" smtClean="0"/>
              <a:t>2/13/2024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AF3E475-FC91-4594-B611-7B77B0939D50}" type="slidenum">
              <a:rPr lang="en-US" smtClean="0"/>
              <a:t>‹#›</a:t>
            </a:fld>
            <a:endParaRPr lang="en-US"/>
          </a:p>
        </p:txBody>
      </p:sp>
    </p:spTree>
    <p:extLst>
      <p:ext uri="{BB962C8B-B14F-4D97-AF65-F5344CB8AC3E}">
        <p14:creationId xmlns:p14="http://schemas.microsoft.com/office/powerpoint/2010/main" val="413111112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ABB6-6ECA-90BE-AF37-984A7A3F0DB9}"/>
              </a:ext>
            </a:extLst>
          </p:cNvPr>
          <p:cNvSpPr>
            <a:spLocks noGrp="1"/>
          </p:cNvSpPr>
          <p:nvPr>
            <p:ph type="ctrTitle"/>
          </p:nvPr>
        </p:nvSpPr>
        <p:spPr/>
        <p:txBody>
          <a:bodyPr/>
          <a:lstStyle/>
          <a:p>
            <a:r>
              <a:rPr lang="en-US" dirty="0"/>
              <a:t>Sales report</a:t>
            </a:r>
          </a:p>
        </p:txBody>
      </p:sp>
      <p:sp>
        <p:nvSpPr>
          <p:cNvPr id="3" name="Subtitle 2">
            <a:extLst>
              <a:ext uri="{FF2B5EF4-FFF2-40B4-BE49-F238E27FC236}">
                <a16:creationId xmlns:a16="http://schemas.microsoft.com/office/drawing/2014/main" id="{153DC854-ED5A-4B04-D37A-4C78AB85E7F3}"/>
              </a:ext>
            </a:extLst>
          </p:cNvPr>
          <p:cNvSpPr>
            <a:spLocks noGrp="1"/>
          </p:cNvSpPr>
          <p:nvPr>
            <p:ph type="subTitle" idx="1"/>
          </p:nvPr>
        </p:nvSpPr>
        <p:spPr/>
        <p:txBody>
          <a:bodyPr/>
          <a:lstStyle/>
          <a:p>
            <a:r>
              <a:rPr lang="en-US" dirty="0"/>
              <a:t>All Data analysis types</a:t>
            </a:r>
          </a:p>
          <a:p>
            <a:endParaRPr lang="en-US" dirty="0"/>
          </a:p>
        </p:txBody>
      </p:sp>
      <p:sp>
        <p:nvSpPr>
          <p:cNvPr id="4" name="TextBox 3">
            <a:extLst>
              <a:ext uri="{FF2B5EF4-FFF2-40B4-BE49-F238E27FC236}">
                <a16:creationId xmlns:a16="http://schemas.microsoft.com/office/drawing/2014/main" id="{B2E9A227-AD97-62C0-6263-CE7F3C1FDEE9}"/>
              </a:ext>
            </a:extLst>
          </p:cNvPr>
          <p:cNvSpPr txBox="1"/>
          <p:nvPr/>
        </p:nvSpPr>
        <p:spPr>
          <a:xfrm>
            <a:off x="848899" y="6122895"/>
            <a:ext cx="2492990" cy="400110"/>
          </a:xfrm>
          <a:prstGeom prst="rect">
            <a:avLst/>
          </a:prstGeom>
          <a:noFill/>
        </p:spPr>
        <p:txBody>
          <a:bodyPr wrap="none" rtlCol="0">
            <a:spAutoFit/>
          </a:bodyPr>
          <a:lstStyle/>
          <a:p>
            <a:r>
              <a:rPr lang="en-US" sz="2000" dirty="0">
                <a:latin typeface="Aldhabi" panose="01000000000000000000" pitchFamily="2" charset="-78"/>
                <a:cs typeface="Aldhabi" panose="01000000000000000000" pitchFamily="2" charset="-78"/>
              </a:rPr>
              <a:t>Prepared by Eng Mohamed Anwar</a:t>
            </a:r>
          </a:p>
        </p:txBody>
      </p:sp>
    </p:spTree>
    <p:extLst>
      <p:ext uri="{BB962C8B-B14F-4D97-AF65-F5344CB8AC3E}">
        <p14:creationId xmlns:p14="http://schemas.microsoft.com/office/powerpoint/2010/main" val="3892610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883A61-CE17-DEAD-3DE0-3786E99AF20E}"/>
              </a:ext>
            </a:extLst>
          </p:cNvPr>
          <p:cNvSpPr txBox="1"/>
          <p:nvPr/>
        </p:nvSpPr>
        <p:spPr>
          <a:xfrm>
            <a:off x="800972" y="783554"/>
            <a:ext cx="3687543" cy="523220"/>
          </a:xfrm>
          <a:prstGeom prst="rect">
            <a:avLst/>
          </a:prstGeom>
          <a:solidFill>
            <a:schemeClr val="tx2">
              <a:lumMod val="60000"/>
              <a:lumOff val="40000"/>
            </a:schemeClr>
          </a:solidFill>
        </p:spPr>
        <p:txBody>
          <a:bodyPr wrap="square" rtlCol="0">
            <a:spAutoFit/>
          </a:bodyPr>
          <a:lstStyle/>
          <a:p>
            <a:pPr algn="ctr"/>
            <a:r>
              <a:rPr lang="en-US" sz="2800" dirty="0">
                <a:latin typeface="29LT Bukra Bold Italic" panose="000B0903020204020204" pitchFamily="34" charset="-78"/>
                <a:cs typeface="29LT Bukra Bold Italic" panose="000B0903020204020204" pitchFamily="34" charset="-78"/>
              </a:rPr>
              <a:t>Product analysis</a:t>
            </a:r>
          </a:p>
        </p:txBody>
      </p:sp>
      <p:graphicFrame>
        <p:nvGraphicFramePr>
          <p:cNvPr id="5" name="Chart 4">
            <a:extLst>
              <a:ext uri="{FF2B5EF4-FFF2-40B4-BE49-F238E27FC236}">
                <a16:creationId xmlns:a16="http://schemas.microsoft.com/office/drawing/2014/main" id="{40A629C2-08CE-C369-E2D1-DD5AB9F3A25A}"/>
              </a:ext>
            </a:extLst>
          </p:cNvPr>
          <p:cNvGraphicFramePr>
            <a:graphicFrameLocks/>
          </p:cNvGraphicFramePr>
          <p:nvPr>
            <p:extLst>
              <p:ext uri="{D42A27DB-BD31-4B8C-83A1-F6EECF244321}">
                <p14:modId xmlns:p14="http://schemas.microsoft.com/office/powerpoint/2010/main" val="206430581"/>
              </p:ext>
            </p:extLst>
          </p:nvPr>
        </p:nvGraphicFramePr>
        <p:xfrm>
          <a:off x="800972" y="2287348"/>
          <a:ext cx="5729037" cy="314687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0D692E9C-B7D1-65DD-B938-E0B36CA271D8}"/>
              </a:ext>
            </a:extLst>
          </p:cNvPr>
          <p:cNvSpPr txBox="1"/>
          <p:nvPr/>
        </p:nvSpPr>
        <p:spPr>
          <a:xfrm>
            <a:off x="800972" y="1597006"/>
            <a:ext cx="8323978" cy="400110"/>
          </a:xfrm>
          <a:prstGeom prst="rect">
            <a:avLst/>
          </a:prstGeom>
          <a:noFill/>
        </p:spPr>
        <p:txBody>
          <a:bodyPr wrap="square" rtlCol="0">
            <a:spAutoFit/>
          </a:bodyPr>
          <a:lstStyle/>
          <a:p>
            <a:r>
              <a:rPr lang="en-US" sz="2000" b="1" dirty="0">
                <a:latin typeface="29LT Bukra Bold" panose="000B0903020204020204" pitchFamily="34" charset="-78"/>
                <a:cs typeface="29LT Bukra Bold" panose="000B0903020204020204" pitchFamily="34" charset="-78"/>
              </a:rPr>
              <a:t>1-What are the top 5 products that generated total orders?</a:t>
            </a:r>
          </a:p>
        </p:txBody>
      </p:sp>
      <p:sp>
        <p:nvSpPr>
          <p:cNvPr id="7" name="TextBox 6">
            <a:extLst>
              <a:ext uri="{FF2B5EF4-FFF2-40B4-BE49-F238E27FC236}">
                <a16:creationId xmlns:a16="http://schemas.microsoft.com/office/drawing/2014/main" id="{21201B80-D6EF-FF84-3F3A-DD3297A654A7}"/>
              </a:ext>
            </a:extLst>
          </p:cNvPr>
          <p:cNvSpPr txBox="1"/>
          <p:nvPr/>
        </p:nvSpPr>
        <p:spPr>
          <a:xfrm>
            <a:off x="6257363" y="2627783"/>
            <a:ext cx="5934637" cy="869790"/>
          </a:xfrm>
          <a:prstGeom prst="rect">
            <a:avLst/>
          </a:prstGeom>
          <a:noFill/>
        </p:spPr>
        <p:txBody>
          <a:bodyPr wrap="square" rtlCol="0">
            <a:spAutoFit/>
          </a:bodyPr>
          <a:lstStyle/>
          <a:p>
            <a:pPr>
              <a:lnSpc>
                <a:spcPct val="150000"/>
              </a:lnSpc>
            </a:pPr>
            <a:r>
              <a:rPr lang="ar-EG" sz="1600" dirty="0">
                <a:latin typeface="29LT Bukra" panose="000B0903020204020204" pitchFamily="34" charset="-78"/>
                <a:cs typeface="29LT Bukra" panose="000B0903020204020204" pitchFamily="34" charset="-78"/>
              </a:rPr>
              <a:t>-</a:t>
            </a:r>
            <a:r>
              <a:rPr lang="en-US"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We note that the </a:t>
            </a:r>
            <a:r>
              <a:rPr lang="en-US"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T-Shirt</a:t>
            </a:r>
            <a:r>
              <a:rPr lang="en-US"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product generates the highest orders by 1005 pieces.</a:t>
            </a:r>
            <a:endPar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endParaRPr>
          </a:p>
        </p:txBody>
      </p:sp>
      <p:sp>
        <p:nvSpPr>
          <p:cNvPr id="8" name="TextBox 7">
            <a:extLst>
              <a:ext uri="{FF2B5EF4-FFF2-40B4-BE49-F238E27FC236}">
                <a16:creationId xmlns:a16="http://schemas.microsoft.com/office/drawing/2014/main" id="{AAC05347-9C25-C2C4-19A7-D882789AFFA3}"/>
              </a:ext>
            </a:extLst>
          </p:cNvPr>
          <p:cNvSpPr txBox="1"/>
          <p:nvPr/>
        </p:nvSpPr>
        <p:spPr>
          <a:xfrm>
            <a:off x="6362916" y="3751638"/>
            <a:ext cx="5325037" cy="1285288"/>
          </a:xfrm>
          <a:prstGeom prst="rect">
            <a:avLst/>
          </a:prstGeom>
          <a:noFill/>
        </p:spPr>
        <p:txBody>
          <a:bodyPr wrap="square" rtlCol="0">
            <a:spAutoFit/>
          </a:bodyPr>
          <a:lstStyle/>
          <a:p>
            <a:pPr algn="r" rtl="1">
              <a:lnSpc>
                <a:spcPct val="150000"/>
              </a:lnSpc>
            </a:pPr>
            <a:r>
              <a:rPr lang="ar-EG"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منتج ال </a:t>
            </a:r>
            <a:r>
              <a:rPr lang="en-US"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T-Shirt</a:t>
            </a:r>
            <a:r>
              <a:rPr lang="en-US"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a:t>
            </a:r>
            <a:r>
              <a:rPr lang="ar-EG"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له أكبر عدد من الطلبات من بين افضل خمس منتجات لهم اكبر عدد من الطلبات بأجمالي 1005 قطعة "</a:t>
            </a:r>
            <a:endParaRPr lang="en-US"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endParaRPr>
          </a:p>
        </p:txBody>
      </p:sp>
      <p:sp>
        <p:nvSpPr>
          <p:cNvPr id="2" name="TextBox 1">
            <a:extLst>
              <a:ext uri="{FF2B5EF4-FFF2-40B4-BE49-F238E27FC236}">
                <a16:creationId xmlns:a16="http://schemas.microsoft.com/office/drawing/2014/main" id="{2A163144-C811-7D75-87AC-5C02B4C634BD}"/>
              </a:ext>
            </a:extLst>
          </p:cNvPr>
          <p:cNvSpPr txBox="1"/>
          <p:nvPr/>
        </p:nvSpPr>
        <p:spPr>
          <a:xfrm>
            <a:off x="848899" y="6122895"/>
            <a:ext cx="2492990" cy="400110"/>
          </a:xfrm>
          <a:prstGeom prst="rect">
            <a:avLst/>
          </a:prstGeom>
          <a:noFill/>
        </p:spPr>
        <p:txBody>
          <a:bodyPr wrap="none" rtlCol="0">
            <a:spAutoFit/>
          </a:bodyPr>
          <a:lstStyle/>
          <a:p>
            <a:r>
              <a:rPr lang="en-US" sz="2000" dirty="0">
                <a:latin typeface="Aldhabi" panose="01000000000000000000" pitchFamily="2" charset="-78"/>
                <a:cs typeface="Aldhabi" panose="01000000000000000000" pitchFamily="2" charset="-78"/>
              </a:rPr>
              <a:t>Prepared by Eng Mohamed Anwar</a:t>
            </a:r>
          </a:p>
        </p:txBody>
      </p:sp>
    </p:spTree>
    <p:extLst>
      <p:ext uri="{BB962C8B-B14F-4D97-AF65-F5344CB8AC3E}">
        <p14:creationId xmlns:p14="http://schemas.microsoft.com/office/powerpoint/2010/main" val="591289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B81E-EA21-E6FA-0CB7-4362E072A973}"/>
              </a:ext>
            </a:extLst>
          </p:cNvPr>
          <p:cNvSpPr>
            <a:spLocks noGrp="1"/>
          </p:cNvSpPr>
          <p:nvPr>
            <p:ph type="title"/>
          </p:nvPr>
        </p:nvSpPr>
        <p:spPr>
          <a:xfrm>
            <a:off x="1069848" y="94107"/>
            <a:ext cx="10058400" cy="1609344"/>
          </a:xfrm>
        </p:spPr>
        <p:txBody>
          <a:bodyPr/>
          <a:lstStyle/>
          <a:p>
            <a:r>
              <a:rPr lang="en-US"/>
              <a:t>Diagnostic analysis</a:t>
            </a:r>
            <a:endParaRPr lang="en-US" dirty="0"/>
          </a:p>
        </p:txBody>
      </p:sp>
      <p:sp>
        <p:nvSpPr>
          <p:cNvPr id="4" name="TextBox 3">
            <a:extLst>
              <a:ext uri="{FF2B5EF4-FFF2-40B4-BE49-F238E27FC236}">
                <a16:creationId xmlns:a16="http://schemas.microsoft.com/office/drawing/2014/main" id="{E82FCDF0-BEED-F277-13B7-E3478ACC2F27}"/>
              </a:ext>
            </a:extLst>
          </p:cNvPr>
          <p:cNvSpPr txBox="1"/>
          <p:nvPr/>
        </p:nvSpPr>
        <p:spPr>
          <a:xfrm>
            <a:off x="1063752" y="1554251"/>
            <a:ext cx="4241673" cy="523220"/>
          </a:xfrm>
          <a:prstGeom prst="rect">
            <a:avLst/>
          </a:prstGeom>
          <a:solidFill>
            <a:schemeClr val="tx2">
              <a:lumMod val="60000"/>
              <a:lumOff val="40000"/>
            </a:schemeClr>
          </a:solidFill>
        </p:spPr>
        <p:txBody>
          <a:bodyPr wrap="square" rtlCol="0">
            <a:spAutoFit/>
          </a:bodyPr>
          <a:lstStyle/>
          <a:p>
            <a:pPr algn="ctr"/>
            <a:r>
              <a:rPr lang="en-US" sz="2800">
                <a:latin typeface="29LT Bukra Bold Italic" panose="000B0903020204020204" pitchFamily="34" charset="-78"/>
                <a:cs typeface="29LT Bukra Bold Italic" panose="000B0903020204020204" pitchFamily="34" charset="-78"/>
              </a:rPr>
              <a:t>Correlation analysis</a:t>
            </a:r>
            <a:endParaRPr lang="en-US" sz="2800" dirty="0">
              <a:latin typeface="29LT Bukra Bold Italic" panose="000B0903020204020204" pitchFamily="34" charset="-78"/>
              <a:cs typeface="29LT Bukra Bold Italic" panose="000B0903020204020204" pitchFamily="34" charset="-78"/>
            </a:endParaRPr>
          </a:p>
        </p:txBody>
      </p:sp>
      <p:pic>
        <p:nvPicPr>
          <p:cNvPr id="7" name="Picture 6">
            <a:extLst>
              <a:ext uri="{FF2B5EF4-FFF2-40B4-BE49-F238E27FC236}">
                <a16:creationId xmlns:a16="http://schemas.microsoft.com/office/drawing/2014/main" id="{A90BF2BA-76D9-1CBF-D4B2-00F075CB8C2C}"/>
              </a:ext>
            </a:extLst>
          </p:cNvPr>
          <p:cNvPicPr>
            <a:picLocks noChangeAspect="1"/>
          </p:cNvPicPr>
          <p:nvPr/>
        </p:nvPicPr>
        <p:blipFill>
          <a:blip r:embed="rId2"/>
          <a:stretch>
            <a:fillRect/>
          </a:stretch>
        </p:blipFill>
        <p:spPr>
          <a:xfrm>
            <a:off x="1063752" y="2732943"/>
            <a:ext cx="5479923" cy="1609344"/>
          </a:xfrm>
          <a:prstGeom prst="rect">
            <a:avLst/>
          </a:prstGeom>
        </p:spPr>
      </p:pic>
      <p:sp>
        <p:nvSpPr>
          <p:cNvPr id="8" name="TextBox 7">
            <a:extLst>
              <a:ext uri="{FF2B5EF4-FFF2-40B4-BE49-F238E27FC236}">
                <a16:creationId xmlns:a16="http://schemas.microsoft.com/office/drawing/2014/main" id="{1D457F64-61C8-72F2-57EB-670480EC4753}"/>
              </a:ext>
            </a:extLst>
          </p:cNvPr>
          <p:cNvSpPr txBox="1"/>
          <p:nvPr/>
        </p:nvSpPr>
        <p:spPr>
          <a:xfrm>
            <a:off x="6710080" y="2077471"/>
            <a:ext cx="5688107" cy="1700787"/>
          </a:xfrm>
          <a:prstGeom prst="rect">
            <a:avLst/>
          </a:prstGeom>
          <a:noFill/>
        </p:spPr>
        <p:txBody>
          <a:bodyPr wrap="square" rtlCol="0">
            <a:spAutoFit/>
          </a:bodyPr>
          <a:lstStyle/>
          <a:p>
            <a:pPr>
              <a:lnSpc>
                <a:spcPct val="150000"/>
              </a:lnSpc>
            </a:pPr>
            <a:r>
              <a:rPr lang="en-US"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We note that the price and quantity have a moderate inverse linear relationship, and the price and total revenue have a strong positive relationship. </a:t>
            </a:r>
          </a:p>
        </p:txBody>
      </p:sp>
      <p:sp>
        <p:nvSpPr>
          <p:cNvPr id="9" name="TextBox 8">
            <a:extLst>
              <a:ext uri="{FF2B5EF4-FFF2-40B4-BE49-F238E27FC236}">
                <a16:creationId xmlns:a16="http://schemas.microsoft.com/office/drawing/2014/main" id="{6C7D03CA-1942-E57B-8E4E-A23FD7803CD9}"/>
              </a:ext>
            </a:extLst>
          </p:cNvPr>
          <p:cNvSpPr txBox="1"/>
          <p:nvPr/>
        </p:nvSpPr>
        <p:spPr>
          <a:xfrm>
            <a:off x="6943443" y="3873821"/>
            <a:ext cx="5010711" cy="1285288"/>
          </a:xfrm>
          <a:prstGeom prst="rect">
            <a:avLst/>
          </a:prstGeom>
          <a:noFill/>
        </p:spPr>
        <p:txBody>
          <a:bodyPr wrap="square" rtlCol="0">
            <a:spAutoFit/>
          </a:bodyPr>
          <a:lstStyle/>
          <a:p>
            <a:pPr algn="r" rtl="1">
              <a:lnSpc>
                <a:spcPct val="150000"/>
              </a:lnSpc>
            </a:pPr>
            <a:r>
              <a:rPr lang="ar-EG"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هناك علاقة خطية قوية طردية بين الاسعار و اجمالي الايرادات و علاقة خطية متوسطة عكسية بين الكميات و الاسعار "</a:t>
            </a:r>
            <a:endParaRPr lang="en-US"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endParaRPr>
          </a:p>
        </p:txBody>
      </p:sp>
      <p:sp>
        <p:nvSpPr>
          <p:cNvPr id="3" name="TextBox 2">
            <a:extLst>
              <a:ext uri="{FF2B5EF4-FFF2-40B4-BE49-F238E27FC236}">
                <a16:creationId xmlns:a16="http://schemas.microsoft.com/office/drawing/2014/main" id="{ABB5BFC1-70E3-F906-6872-AECA24CF4FF4}"/>
              </a:ext>
            </a:extLst>
          </p:cNvPr>
          <p:cNvSpPr txBox="1"/>
          <p:nvPr/>
        </p:nvSpPr>
        <p:spPr>
          <a:xfrm>
            <a:off x="848899" y="6122895"/>
            <a:ext cx="2492990" cy="400110"/>
          </a:xfrm>
          <a:prstGeom prst="rect">
            <a:avLst/>
          </a:prstGeom>
          <a:noFill/>
        </p:spPr>
        <p:txBody>
          <a:bodyPr wrap="none" rtlCol="0">
            <a:spAutoFit/>
          </a:bodyPr>
          <a:lstStyle/>
          <a:p>
            <a:r>
              <a:rPr lang="en-US" sz="2000" dirty="0">
                <a:latin typeface="Aldhabi" panose="01000000000000000000" pitchFamily="2" charset="-78"/>
                <a:cs typeface="Aldhabi" panose="01000000000000000000" pitchFamily="2" charset="-78"/>
              </a:rPr>
              <a:t>Prepared by Eng Mohamed Anwar</a:t>
            </a:r>
          </a:p>
        </p:txBody>
      </p:sp>
    </p:spTree>
    <p:extLst>
      <p:ext uri="{BB962C8B-B14F-4D97-AF65-F5344CB8AC3E}">
        <p14:creationId xmlns:p14="http://schemas.microsoft.com/office/powerpoint/2010/main" val="3041074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6109DD-78F3-31C0-4B5F-F072D08D197C}"/>
              </a:ext>
            </a:extLst>
          </p:cNvPr>
          <p:cNvSpPr txBox="1"/>
          <p:nvPr/>
        </p:nvSpPr>
        <p:spPr>
          <a:xfrm>
            <a:off x="360817" y="1064775"/>
            <a:ext cx="11068975" cy="400110"/>
          </a:xfrm>
          <a:prstGeom prst="rect">
            <a:avLst/>
          </a:prstGeom>
          <a:noFill/>
        </p:spPr>
        <p:txBody>
          <a:bodyPr wrap="square" rtlCol="0">
            <a:spAutoFit/>
          </a:bodyPr>
          <a:lstStyle/>
          <a:p>
            <a:r>
              <a:rPr lang="en-US" sz="2000" b="1" dirty="0">
                <a:latin typeface="29LT Bukra Bold" panose="000B0903020204020204" pitchFamily="34" charset="-78"/>
                <a:cs typeface="29LT Bukra Bold" panose="000B0903020204020204" pitchFamily="34" charset="-78"/>
              </a:rPr>
              <a:t>1- Why there is a strong linear relationship between price and total revenue?</a:t>
            </a:r>
          </a:p>
        </p:txBody>
      </p:sp>
      <p:sp>
        <p:nvSpPr>
          <p:cNvPr id="7" name="TextBox 6">
            <a:extLst>
              <a:ext uri="{FF2B5EF4-FFF2-40B4-BE49-F238E27FC236}">
                <a16:creationId xmlns:a16="http://schemas.microsoft.com/office/drawing/2014/main" id="{A69C2B59-7E64-9344-58C7-7994EEF6EE09}"/>
              </a:ext>
            </a:extLst>
          </p:cNvPr>
          <p:cNvSpPr txBox="1"/>
          <p:nvPr/>
        </p:nvSpPr>
        <p:spPr>
          <a:xfrm>
            <a:off x="7455084" y="1621763"/>
            <a:ext cx="4736916" cy="2358979"/>
          </a:xfrm>
          <a:prstGeom prst="rect">
            <a:avLst/>
          </a:prstGeom>
          <a:noFill/>
        </p:spPr>
        <p:txBody>
          <a:bodyPr wrap="square" rtlCol="0">
            <a:spAutoFit/>
          </a:bodyPr>
          <a:lstStyle/>
          <a:p>
            <a:pPr>
              <a:lnSpc>
                <a:spcPct val="150000"/>
              </a:lnSpc>
            </a:pP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a:t>
            </a:r>
            <a:r>
              <a:rPr lang="en-US" sz="14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Because when the sale processes increase then the demand for products increases then total revenue increases especially when the prices of the category’s products are high and have big orders like the Electronics category, clothing has the second-highest demand but its prices are cheap compared with Electronics. </a:t>
            </a:r>
            <a:endPar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endParaRPr>
          </a:p>
        </p:txBody>
      </p:sp>
      <p:sp>
        <p:nvSpPr>
          <p:cNvPr id="2" name="TextBox 1">
            <a:extLst>
              <a:ext uri="{FF2B5EF4-FFF2-40B4-BE49-F238E27FC236}">
                <a16:creationId xmlns:a16="http://schemas.microsoft.com/office/drawing/2014/main" id="{246A03CC-1FB9-D25D-75BC-15F68649F5AD}"/>
              </a:ext>
            </a:extLst>
          </p:cNvPr>
          <p:cNvSpPr txBox="1"/>
          <p:nvPr/>
        </p:nvSpPr>
        <p:spPr>
          <a:xfrm>
            <a:off x="7455084" y="3978870"/>
            <a:ext cx="4360032" cy="2260747"/>
          </a:xfrm>
          <a:prstGeom prst="rect">
            <a:avLst/>
          </a:prstGeom>
          <a:noFill/>
        </p:spPr>
        <p:txBody>
          <a:bodyPr wrap="square" rtlCol="0">
            <a:spAutoFit/>
          </a:bodyPr>
          <a:lstStyle/>
          <a:p>
            <a:pPr algn="r" rtl="1">
              <a:lnSpc>
                <a:spcPct val="150000"/>
              </a:lnSpc>
            </a:pP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لأن عند زيادة عمليات البيع يزداد الطلب على المنتجات فتزداد الايرادات وبالاخص عندما يكون سعر المنتج كبير ولها طلب كبير مثلا الالكترونيات, أما الملابس لها ثاني اكبر طلب ولكن اسعارها رخيصة مقارنة بأسعار الالكترونيات"</a:t>
            </a:r>
            <a:endParaRPr lang="en-US"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endParaRPr>
          </a:p>
        </p:txBody>
      </p:sp>
      <p:graphicFrame>
        <p:nvGraphicFramePr>
          <p:cNvPr id="3" name="Chart 2">
            <a:extLst>
              <a:ext uri="{FF2B5EF4-FFF2-40B4-BE49-F238E27FC236}">
                <a16:creationId xmlns:a16="http://schemas.microsoft.com/office/drawing/2014/main" id="{C5E5D960-4166-6632-55A0-89555BF83B97}"/>
              </a:ext>
            </a:extLst>
          </p:cNvPr>
          <p:cNvGraphicFramePr>
            <a:graphicFrameLocks/>
          </p:cNvGraphicFramePr>
          <p:nvPr>
            <p:extLst>
              <p:ext uri="{D42A27DB-BD31-4B8C-83A1-F6EECF244321}">
                <p14:modId xmlns:p14="http://schemas.microsoft.com/office/powerpoint/2010/main" val="2345467746"/>
              </p:ext>
            </p:extLst>
          </p:nvPr>
        </p:nvGraphicFramePr>
        <p:xfrm>
          <a:off x="188259" y="1623634"/>
          <a:ext cx="7535766" cy="425191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ACF8411C-04AE-458E-E1A4-7A7C9D458D1E}"/>
              </a:ext>
            </a:extLst>
          </p:cNvPr>
          <p:cNvSpPr txBox="1"/>
          <p:nvPr/>
        </p:nvSpPr>
        <p:spPr>
          <a:xfrm>
            <a:off x="420108" y="5849633"/>
            <a:ext cx="3350571" cy="369332"/>
          </a:xfrm>
          <a:prstGeom prst="rect">
            <a:avLst/>
          </a:prstGeom>
          <a:noFill/>
        </p:spPr>
        <p:txBody>
          <a:bodyPr wrap="square" rtlCol="0">
            <a:spAutoFit/>
          </a:bodyPr>
          <a:lstStyle/>
          <a:p>
            <a:r>
              <a:rPr lang="en-US" dirty="0">
                <a:solidFill>
                  <a:srgbClr val="FF0000"/>
                </a:solidFill>
                <a:latin typeface="Agency FB" panose="020B0503020202020204" pitchFamily="34" charset="0"/>
              </a:rPr>
              <a:t>-Total demand represent the bubble size</a:t>
            </a:r>
          </a:p>
        </p:txBody>
      </p:sp>
      <p:sp>
        <p:nvSpPr>
          <p:cNvPr id="8" name="TextBox 7">
            <a:extLst>
              <a:ext uri="{FF2B5EF4-FFF2-40B4-BE49-F238E27FC236}">
                <a16:creationId xmlns:a16="http://schemas.microsoft.com/office/drawing/2014/main" id="{427353B3-03CC-FDAB-E618-D7B1D743DB90}"/>
              </a:ext>
            </a:extLst>
          </p:cNvPr>
          <p:cNvSpPr txBox="1"/>
          <p:nvPr/>
        </p:nvSpPr>
        <p:spPr>
          <a:xfrm>
            <a:off x="848899" y="6122895"/>
            <a:ext cx="2492990" cy="400110"/>
          </a:xfrm>
          <a:prstGeom prst="rect">
            <a:avLst/>
          </a:prstGeom>
          <a:noFill/>
        </p:spPr>
        <p:txBody>
          <a:bodyPr wrap="none" rtlCol="0">
            <a:spAutoFit/>
          </a:bodyPr>
          <a:lstStyle/>
          <a:p>
            <a:r>
              <a:rPr lang="en-US" sz="2000" dirty="0">
                <a:latin typeface="Aldhabi" panose="01000000000000000000" pitchFamily="2" charset="-78"/>
                <a:cs typeface="Aldhabi" panose="01000000000000000000" pitchFamily="2" charset="-78"/>
              </a:rPr>
              <a:t>Prepared by Eng Mohamed Anwar</a:t>
            </a:r>
          </a:p>
        </p:txBody>
      </p:sp>
    </p:spTree>
    <p:extLst>
      <p:ext uri="{BB962C8B-B14F-4D97-AF65-F5344CB8AC3E}">
        <p14:creationId xmlns:p14="http://schemas.microsoft.com/office/powerpoint/2010/main" val="3663121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6109DD-78F3-31C0-4B5F-F072D08D197C}"/>
              </a:ext>
            </a:extLst>
          </p:cNvPr>
          <p:cNvSpPr txBox="1"/>
          <p:nvPr/>
        </p:nvSpPr>
        <p:spPr>
          <a:xfrm>
            <a:off x="360817" y="1006171"/>
            <a:ext cx="11068975" cy="400110"/>
          </a:xfrm>
          <a:prstGeom prst="rect">
            <a:avLst/>
          </a:prstGeom>
          <a:noFill/>
        </p:spPr>
        <p:txBody>
          <a:bodyPr wrap="square" rtlCol="0">
            <a:spAutoFit/>
          </a:bodyPr>
          <a:lstStyle/>
          <a:p>
            <a:r>
              <a:rPr lang="en-US" sz="2000" b="1" dirty="0">
                <a:latin typeface="29LT Bukra Bold" panose="000B0903020204020204" pitchFamily="34" charset="-78"/>
                <a:cs typeface="29LT Bukra Bold" panose="000B0903020204020204" pitchFamily="34" charset="-78"/>
              </a:rPr>
              <a:t>2- </a:t>
            </a:r>
            <a:r>
              <a:rPr lang="en-US" b="1" dirty="0">
                <a:latin typeface="29LT Bukra Bold" panose="000B0903020204020204" pitchFamily="34" charset="-78"/>
                <a:cs typeface="29LT Bukra Bold" panose="000B0903020204020204" pitchFamily="34" charset="-78"/>
              </a:rPr>
              <a:t>Why there is a moderate inverse linear relationship between price and quantity?</a:t>
            </a:r>
          </a:p>
        </p:txBody>
      </p:sp>
      <p:sp>
        <p:nvSpPr>
          <p:cNvPr id="7" name="TextBox 6">
            <a:extLst>
              <a:ext uri="{FF2B5EF4-FFF2-40B4-BE49-F238E27FC236}">
                <a16:creationId xmlns:a16="http://schemas.microsoft.com/office/drawing/2014/main" id="{A69C2B59-7E64-9344-58C7-7994EEF6EE09}"/>
              </a:ext>
            </a:extLst>
          </p:cNvPr>
          <p:cNvSpPr txBox="1"/>
          <p:nvPr/>
        </p:nvSpPr>
        <p:spPr>
          <a:xfrm>
            <a:off x="7634378" y="1628898"/>
            <a:ext cx="4445478" cy="2358979"/>
          </a:xfrm>
          <a:prstGeom prst="rect">
            <a:avLst/>
          </a:prstGeom>
          <a:noFill/>
        </p:spPr>
        <p:txBody>
          <a:bodyPr wrap="square" rtlCol="0">
            <a:spAutoFit/>
          </a:bodyPr>
          <a:lstStyle/>
          <a:p>
            <a:pPr>
              <a:lnSpc>
                <a:spcPct val="150000"/>
              </a:lnSpc>
            </a:pP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a:t>
            </a:r>
            <a:r>
              <a:rPr lang="en-US" sz="14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Because the price increases, the quantities taken for one product during the purchasing process decrease. Products with high prices are sold in smaller quantities, such as in electronics products. The total demand for products also affects the quantities sold at different prices.</a:t>
            </a:r>
            <a:endPar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endParaRPr>
          </a:p>
        </p:txBody>
      </p:sp>
      <p:sp>
        <p:nvSpPr>
          <p:cNvPr id="2" name="TextBox 1">
            <a:extLst>
              <a:ext uri="{FF2B5EF4-FFF2-40B4-BE49-F238E27FC236}">
                <a16:creationId xmlns:a16="http://schemas.microsoft.com/office/drawing/2014/main" id="{246A03CC-1FB9-D25D-75BC-15F68649F5AD}"/>
              </a:ext>
            </a:extLst>
          </p:cNvPr>
          <p:cNvSpPr txBox="1"/>
          <p:nvPr/>
        </p:nvSpPr>
        <p:spPr>
          <a:xfrm>
            <a:off x="7444906" y="3993924"/>
            <a:ext cx="4445478" cy="2260747"/>
          </a:xfrm>
          <a:prstGeom prst="rect">
            <a:avLst/>
          </a:prstGeom>
          <a:noFill/>
        </p:spPr>
        <p:txBody>
          <a:bodyPr wrap="square" rtlCol="0">
            <a:spAutoFit/>
          </a:bodyPr>
          <a:lstStyle/>
          <a:p>
            <a:pPr algn="r" rtl="1">
              <a:lnSpc>
                <a:spcPct val="150000"/>
              </a:lnSpc>
            </a:pP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لان بزيادة السعر تقل الكميات المأخوذة للمنتج الواحد اثناء عملية الشراء, فالمنتجات التي لها اسعار عالية تباع بكميات اقل كما في منتجات الالكترونيات, كما ان اجمالي الطلب على المنتجات يؤثر أيضا على الكميات المباعة باختلاف الاسعار "</a:t>
            </a:r>
            <a:endParaRPr lang="en-US"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endParaRPr>
          </a:p>
        </p:txBody>
      </p:sp>
      <p:graphicFrame>
        <p:nvGraphicFramePr>
          <p:cNvPr id="6" name="Chart 5">
            <a:extLst>
              <a:ext uri="{FF2B5EF4-FFF2-40B4-BE49-F238E27FC236}">
                <a16:creationId xmlns:a16="http://schemas.microsoft.com/office/drawing/2014/main" id="{F10013E6-6C8E-C588-F7C3-3908D98E8228}"/>
              </a:ext>
            </a:extLst>
          </p:cNvPr>
          <p:cNvGraphicFramePr>
            <a:graphicFrameLocks/>
          </p:cNvGraphicFramePr>
          <p:nvPr>
            <p:extLst>
              <p:ext uri="{D42A27DB-BD31-4B8C-83A1-F6EECF244321}">
                <p14:modId xmlns:p14="http://schemas.microsoft.com/office/powerpoint/2010/main" val="1360399145"/>
              </p:ext>
            </p:extLst>
          </p:nvPr>
        </p:nvGraphicFramePr>
        <p:xfrm>
          <a:off x="484461" y="1628898"/>
          <a:ext cx="7032533" cy="4222931"/>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8E355D13-CBEA-8E7C-8E86-9FB4CD1D8A97}"/>
              </a:ext>
            </a:extLst>
          </p:cNvPr>
          <p:cNvSpPr txBox="1"/>
          <p:nvPr/>
        </p:nvSpPr>
        <p:spPr>
          <a:xfrm>
            <a:off x="370802" y="5868584"/>
            <a:ext cx="3449183" cy="369332"/>
          </a:xfrm>
          <a:prstGeom prst="rect">
            <a:avLst/>
          </a:prstGeom>
          <a:noFill/>
        </p:spPr>
        <p:txBody>
          <a:bodyPr wrap="square" rtlCol="0">
            <a:spAutoFit/>
          </a:bodyPr>
          <a:lstStyle/>
          <a:p>
            <a:r>
              <a:rPr lang="en-US" dirty="0">
                <a:solidFill>
                  <a:srgbClr val="FF0000"/>
                </a:solidFill>
                <a:latin typeface="Agency FB" panose="020B0503020202020204" pitchFamily="34" charset="0"/>
              </a:rPr>
              <a:t>-Total demand represent the bubble size</a:t>
            </a:r>
          </a:p>
        </p:txBody>
      </p:sp>
      <p:sp>
        <p:nvSpPr>
          <p:cNvPr id="15" name="TextBox 14">
            <a:extLst>
              <a:ext uri="{FF2B5EF4-FFF2-40B4-BE49-F238E27FC236}">
                <a16:creationId xmlns:a16="http://schemas.microsoft.com/office/drawing/2014/main" id="{7A308857-539C-8446-867C-69648408E445}"/>
              </a:ext>
            </a:extLst>
          </p:cNvPr>
          <p:cNvSpPr txBox="1"/>
          <p:nvPr/>
        </p:nvSpPr>
        <p:spPr>
          <a:xfrm>
            <a:off x="848899" y="6122895"/>
            <a:ext cx="2492990" cy="400110"/>
          </a:xfrm>
          <a:prstGeom prst="rect">
            <a:avLst/>
          </a:prstGeom>
          <a:noFill/>
        </p:spPr>
        <p:txBody>
          <a:bodyPr wrap="none" rtlCol="0">
            <a:spAutoFit/>
          </a:bodyPr>
          <a:lstStyle/>
          <a:p>
            <a:r>
              <a:rPr lang="en-US" sz="2000" dirty="0">
                <a:latin typeface="Aldhabi" panose="01000000000000000000" pitchFamily="2" charset="-78"/>
                <a:cs typeface="Aldhabi" panose="01000000000000000000" pitchFamily="2" charset="-78"/>
              </a:rPr>
              <a:t>Prepared by Eng Mohamed Anwar</a:t>
            </a:r>
          </a:p>
        </p:txBody>
      </p:sp>
    </p:spTree>
    <p:extLst>
      <p:ext uri="{BB962C8B-B14F-4D97-AF65-F5344CB8AC3E}">
        <p14:creationId xmlns:p14="http://schemas.microsoft.com/office/powerpoint/2010/main" val="943951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C413-E1A7-38BB-0609-3E37BA6E4F09}"/>
              </a:ext>
            </a:extLst>
          </p:cNvPr>
          <p:cNvSpPr>
            <a:spLocks noGrp="1"/>
          </p:cNvSpPr>
          <p:nvPr>
            <p:ph type="title"/>
          </p:nvPr>
        </p:nvSpPr>
        <p:spPr>
          <a:xfrm>
            <a:off x="1075765" y="-379035"/>
            <a:ext cx="10058400" cy="1609344"/>
          </a:xfrm>
        </p:spPr>
        <p:txBody>
          <a:bodyPr/>
          <a:lstStyle/>
          <a:p>
            <a:r>
              <a:rPr lang="en-US" dirty="0"/>
              <a:t>Predictive analysis</a:t>
            </a:r>
          </a:p>
        </p:txBody>
      </p:sp>
      <p:sp>
        <p:nvSpPr>
          <p:cNvPr id="5" name="TextBox 4">
            <a:extLst>
              <a:ext uri="{FF2B5EF4-FFF2-40B4-BE49-F238E27FC236}">
                <a16:creationId xmlns:a16="http://schemas.microsoft.com/office/drawing/2014/main" id="{19FC5C78-175F-F98F-2DEA-AB6BFB7C66EE}"/>
              </a:ext>
            </a:extLst>
          </p:cNvPr>
          <p:cNvSpPr txBox="1"/>
          <p:nvPr/>
        </p:nvSpPr>
        <p:spPr>
          <a:xfrm>
            <a:off x="1066800" y="884738"/>
            <a:ext cx="4241673" cy="523220"/>
          </a:xfrm>
          <a:prstGeom prst="rect">
            <a:avLst/>
          </a:prstGeom>
          <a:solidFill>
            <a:schemeClr val="tx2">
              <a:lumMod val="60000"/>
              <a:lumOff val="40000"/>
            </a:schemeClr>
          </a:solidFill>
        </p:spPr>
        <p:txBody>
          <a:bodyPr wrap="square" rtlCol="0">
            <a:spAutoFit/>
          </a:bodyPr>
          <a:lstStyle/>
          <a:p>
            <a:pPr algn="ctr"/>
            <a:r>
              <a:rPr lang="en-US" sz="2800" dirty="0">
                <a:latin typeface="29LT Bukra Bold Italic" panose="000B0903020204020204" pitchFamily="34" charset="-78"/>
                <a:cs typeface="29LT Bukra Bold Italic" panose="000B0903020204020204" pitchFamily="34" charset="-78"/>
              </a:rPr>
              <a:t>Forecasting model</a:t>
            </a:r>
          </a:p>
        </p:txBody>
      </p:sp>
      <p:graphicFrame>
        <p:nvGraphicFramePr>
          <p:cNvPr id="7" name="Chart 6">
            <a:extLst>
              <a:ext uri="{FF2B5EF4-FFF2-40B4-BE49-F238E27FC236}">
                <a16:creationId xmlns:a16="http://schemas.microsoft.com/office/drawing/2014/main" id="{4862840D-B88C-5B6E-7869-7F9908B56BB1}"/>
              </a:ext>
            </a:extLst>
          </p:cNvPr>
          <p:cNvGraphicFramePr>
            <a:graphicFrameLocks/>
          </p:cNvGraphicFramePr>
          <p:nvPr>
            <p:extLst>
              <p:ext uri="{D42A27DB-BD31-4B8C-83A1-F6EECF244321}">
                <p14:modId xmlns:p14="http://schemas.microsoft.com/office/powerpoint/2010/main" val="1484398254"/>
              </p:ext>
            </p:extLst>
          </p:nvPr>
        </p:nvGraphicFramePr>
        <p:xfrm>
          <a:off x="813547" y="2029779"/>
          <a:ext cx="5513295" cy="4259343"/>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6307F38A-5B56-E9DD-CDE0-ACE07033DFAA}"/>
              </a:ext>
            </a:extLst>
          </p:cNvPr>
          <p:cNvSpPr txBox="1"/>
          <p:nvPr/>
        </p:nvSpPr>
        <p:spPr>
          <a:xfrm>
            <a:off x="6781799" y="2158154"/>
            <a:ext cx="5334000" cy="2081980"/>
          </a:xfrm>
          <a:prstGeom prst="rect">
            <a:avLst/>
          </a:prstGeom>
          <a:noFill/>
        </p:spPr>
        <p:txBody>
          <a:bodyPr wrap="square" rtlCol="0">
            <a:spAutoFit/>
          </a:bodyPr>
          <a:lstStyle/>
          <a:p>
            <a:pPr>
              <a:lnSpc>
                <a:spcPct val="150000"/>
              </a:lnSpc>
            </a:pPr>
            <a:r>
              <a:rPr lang="en-US" sz="14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We note that the total revenue will increase in the next 4 months and reach the highest total revenue by the end of March 2023, which means that the total revenue will increase by </a:t>
            </a:r>
            <a:r>
              <a:rPr lang="en-US" sz="1600"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2.8%</a:t>
            </a: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a:t>
            </a:r>
            <a:r>
              <a:rPr lang="en-US" sz="14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from the highest total revenue in May 2022 and increase by </a:t>
            </a:r>
            <a:r>
              <a:rPr lang="en-US" sz="1600"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34%</a:t>
            </a:r>
            <a:r>
              <a:rPr lang="en-US" sz="1400" b="1" dirty="0">
                <a:solidFill>
                  <a:srgbClr val="FF0000"/>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a:t>
            </a:r>
            <a:r>
              <a:rPr lang="en-US" sz="14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from the worst total revenue in Feb 2022.     </a:t>
            </a:r>
          </a:p>
        </p:txBody>
      </p:sp>
      <p:sp>
        <p:nvSpPr>
          <p:cNvPr id="9" name="TextBox 8">
            <a:extLst>
              <a:ext uri="{FF2B5EF4-FFF2-40B4-BE49-F238E27FC236}">
                <a16:creationId xmlns:a16="http://schemas.microsoft.com/office/drawing/2014/main" id="{E65ABD31-B879-DD55-B360-71991693C0F8}"/>
              </a:ext>
            </a:extLst>
          </p:cNvPr>
          <p:cNvSpPr txBox="1"/>
          <p:nvPr/>
        </p:nvSpPr>
        <p:spPr>
          <a:xfrm>
            <a:off x="6589059" y="4240134"/>
            <a:ext cx="5217884" cy="1891287"/>
          </a:xfrm>
          <a:prstGeom prst="rect">
            <a:avLst/>
          </a:prstGeom>
          <a:noFill/>
        </p:spPr>
        <p:txBody>
          <a:bodyPr wrap="square" rtlCol="0">
            <a:spAutoFit/>
          </a:bodyPr>
          <a:lstStyle/>
          <a:p>
            <a:pPr algn="r" rtl="1">
              <a:lnSpc>
                <a:spcPct val="150000"/>
              </a:lnSpc>
            </a:pP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سوف تزداد الايرادات في الاشهر الاربعة القادمة و تصل الى القيمة العظمى بنهاية شهر مارس 2023 وهذا يعني ان اجمالي الايرادات ستزداد بنسبة</a:t>
            </a:r>
            <a:r>
              <a:rPr lang="en-US"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a:t>
            </a:r>
            <a:r>
              <a:rPr lang="en-US" sz="1600"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2.8%</a:t>
            </a:r>
            <a:r>
              <a:rPr lang="en-US"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a:t>
            </a: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من اعلى ايرادات لدينا في شهر مايو 2022 و ستزداد بنسبة </a:t>
            </a:r>
            <a:r>
              <a:rPr lang="en-US" sz="1600"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34%</a:t>
            </a:r>
            <a:r>
              <a:rPr lang="ar-EG" sz="1600"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 </a:t>
            </a: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من اقل ايرادات التي بشهر فبراير 2022 "</a:t>
            </a:r>
            <a:endParaRPr lang="en-US"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endParaRPr>
          </a:p>
        </p:txBody>
      </p:sp>
      <p:sp>
        <p:nvSpPr>
          <p:cNvPr id="10" name="TextBox 9">
            <a:extLst>
              <a:ext uri="{FF2B5EF4-FFF2-40B4-BE49-F238E27FC236}">
                <a16:creationId xmlns:a16="http://schemas.microsoft.com/office/drawing/2014/main" id="{C8E1EAE1-8606-F641-511A-D5485E649D28}"/>
              </a:ext>
            </a:extLst>
          </p:cNvPr>
          <p:cNvSpPr txBox="1"/>
          <p:nvPr/>
        </p:nvSpPr>
        <p:spPr>
          <a:xfrm>
            <a:off x="813547" y="1640356"/>
            <a:ext cx="11068975"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29LT Bukra Bold" panose="000B0903020204020204" pitchFamily="34" charset="-78"/>
                <a:cs typeface="29LT Bukra Bold" panose="000B0903020204020204" pitchFamily="34" charset="-78"/>
              </a:rPr>
              <a:t>What will happen to the total revenue in the next 4 months? </a:t>
            </a:r>
            <a:endParaRPr lang="en-US" b="1" dirty="0">
              <a:latin typeface="29LT Bukra Bold" panose="000B0903020204020204" pitchFamily="34" charset="-78"/>
              <a:cs typeface="29LT Bukra Bold" panose="000B0903020204020204" pitchFamily="34" charset="-78"/>
            </a:endParaRPr>
          </a:p>
        </p:txBody>
      </p:sp>
      <p:sp>
        <p:nvSpPr>
          <p:cNvPr id="11" name="TextBox 10">
            <a:extLst>
              <a:ext uri="{FF2B5EF4-FFF2-40B4-BE49-F238E27FC236}">
                <a16:creationId xmlns:a16="http://schemas.microsoft.com/office/drawing/2014/main" id="{B94D1CD2-653A-BD5B-AB69-9D6DFECD00B7}"/>
              </a:ext>
            </a:extLst>
          </p:cNvPr>
          <p:cNvSpPr txBox="1"/>
          <p:nvPr/>
        </p:nvSpPr>
        <p:spPr>
          <a:xfrm>
            <a:off x="848899" y="6122895"/>
            <a:ext cx="2492990" cy="400110"/>
          </a:xfrm>
          <a:prstGeom prst="rect">
            <a:avLst/>
          </a:prstGeom>
          <a:noFill/>
        </p:spPr>
        <p:txBody>
          <a:bodyPr wrap="none" rtlCol="0">
            <a:spAutoFit/>
          </a:bodyPr>
          <a:lstStyle/>
          <a:p>
            <a:r>
              <a:rPr lang="en-US" sz="2000" dirty="0">
                <a:latin typeface="Aldhabi" panose="01000000000000000000" pitchFamily="2" charset="-78"/>
                <a:cs typeface="Aldhabi" panose="01000000000000000000" pitchFamily="2" charset="-78"/>
              </a:rPr>
              <a:t>Prepared by Eng Mohamed Anwar</a:t>
            </a:r>
          </a:p>
        </p:txBody>
      </p:sp>
    </p:spTree>
    <p:extLst>
      <p:ext uri="{BB962C8B-B14F-4D97-AF65-F5344CB8AC3E}">
        <p14:creationId xmlns:p14="http://schemas.microsoft.com/office/powerpoint/2010/main" val="139218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121C-F979-CC8D-690B-580B915D9541}"/>
              </a:ext>
            </a:extLst>
          </p:cNvPr>
          <p:cNvSpPr>
            <a:spLocks noGrp="1"/>
          </p:cNvSpPr>
          <p:nvPr>
            <p:ph type="title"/>
          </p:nvPr>
        </p:nvSpPr>
        <p:spPr/>
        <p:txBody>
          <a:bodyPr/>
          <a:lstStyle/>
          <a:p>
            <a:r>
              <a:rPr lang="en-US" dirty="0"/>
              <a:t>Prescriptive analysis</a:t>
            </a:r>
          </a:p>
        </p:txBody>
      </p:sp>
      <p:pic>
        <p:nvPicPr>
          <p:cNvPr id="5" name="Picture 4">
            <a:extLst>
              <a:ext uri="{FF2B5EF4-FFF2-40B4-BE49-F238E27FC236}">
                <a16:creationId xmlns:a16="http://schemas.microsoft.com/office/drawing/2014/main" id="{6085E54B-3E20-DE3C-A7F9-EDB78C527928}"/>
              </a:ext>
            </a:extLst>
          </p:cNvPr>
          <p:cNvPicPr>
            <a:picLocks noChangeAspect="1"/>
          </p:cNvPicPr>
          <p:nvPr/>
        </p:nvPicPr>
        <p:blipFill>
          <a:blip r:embed="rId2"/>
          <a:stretch>
            <a:fillRect/>
          </a:stretch>
        </p:blipFill>
        <p:spPr>
          <a:xfrm>
            <a:off x="1571871" y="2376386"/>
            <a:ext cx="9334499" cy="3819525"/>
          </a:xfrm>
          <a:prstGeom prst="rect">
            <a:avLst/>
          </a:prstGeom>
        </p:spPr>
      </p:pic>
      <p:sp>
        <p:nvSpPr>
          <p:cNvPr id="6" name="TextBox 5">
            <a:extLst>
              <a:ext uri="{FF2B5EF4-FFF2-40B4-BE49-F238E27FC236}">
                <a16:creationId xmlns:a16="http://schemas.microsoft.com/office/drawing/2014/main" id="{4520FC88-859B-19E1-085B-A9AC4124DB5A}"/>
              </a:ext>
            </a:extLst>
          </p:cNvPr>
          <p:cNvSpPr txBox="1"/>
          <p:nvPr/>
        </p:nvSpPr>
        <p:spPr>
          <a:xfrm>
            <a:off x="1159495" y="1893921"/>
            <a:ext cx="11068975"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29LT Bukra Bold" panose="000B0903020204020204" pitchFamily="34" charset="-78"/>
                <a:cs typeface="29LT Bukra Bold" panose="000B0903020204020204" pitchFamily="34" charset="-78"/>
              </a:rPr>
              <a:t>How can we simulate the best total revenue values for the products?</a:t>
            </a:r>
            <a:endParaRPr lang="en-US" b="1" dirty="0">
              <a:latin typeface="29LT Bukra Bold" panose="000B0903020204020204" pitchFamily="34" charset="-78"/>
              <a:cs typeface="29LT Bukra Bold" panose="000B0903020204020204" pitchFamily="34" charset="-78"/>
            </a:endParaRPr>
          </a:p>
        </p:txBody>
      </p:sp>
      <p:sp>
        <p:nvSpPr>
          <p:cNvPr id="7" name="TextBox 6">
            <a:extLst>
              <a:ext uri="{FF2B5EF4-FFF2-40B4-BE49-F238E27FC236}">
                <a16:creationId xmlns:a16="http://schemas.microsoft.com/office/drawing/2014/main" id="{64E433FD-2CC1-946D-584B-4D16D73D8D37}"/>
              </a:ext>
            </a:extLst>
          </p:cNvPr>
          <p:cNvSpPr txBox="1"/>
          <p:nvPr/>
        </p:nvSpPr>
        <p:spPr>
          <a:xfrm>
            <a:off x="848899" y="6122895"/>
            <a:ext cx="2492990" cy="400110"/>
          </a:xfrm>
          <a:prstGeom prst="rect">
            <a:avLst/>
          </a:prstGeom>
          <a:noFill/>
        </p:spPr>
        <p:txBody>
          <a:bodyPr wrap="none" rtlCol="0">
            <a:spAutoFit/>
          </a:bodyPr>
          <a:lstStyle/>
          <a:p>
            <a:r>
              <a:rPr lang="en-US" sz="2000" dirty="0">
                <a:latin typeface="Aldhabi" panose="01000000000000000000" pitchFamily="2" charset="-78"/>
                <a:cs typeface="Aldhabi" panose="01000000000000000000" pitchFamily="2" charset="-78"/>
              </a:rPr>
              <a:t>Prepared by Eng Mohamed Anwar</a:t>
            </a:r>
          </a:p>
        </p:txBody>
      </p:sp>
    </p:spTree>
    <p:extLst>
      <p:ext uri="{BB962C8B-B14F-4D97-AF65-F5344CB8AC3E}">
        <p14:creationId xmlns:p14="http://schemas.microsoft.com/office/powerpoint/2010/main" val="3537486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3497AF-783F-577B-0148-3EC6C3EBBFE6}"/>
              </a:ext>
            </a:extLst>
          </p:cNvPr>
          <p:cNvPicPr>
            <a:picLocks noChangeAspect="1"/>
          </p:cNvPicPr>
          <p:nvPr/>
        </p:nvPicPr>
        <p:blipFill>
          <a:blip r:embed="rId2"/>
          <a:stretch>
            <a:fillRect/>
          </a:stretch>
        </p:blipFill>
        <p:spPr>
          <a:xfrm>
            <a:off x="531219" y="1287594"/>
            <a:ext cx="5147920" cy="4938908"/>
          </a:xfrm>
          <a:prstGeom prst="rect">
            <a:avLst/>
          </a:prstGeom>
        </p:spPr>
      </p:pic>
      <p:sp>
        <p:nvSpPr>
          <p:cNvPr id="6" name="TextBox 5">
            <a:extLst>
              <a:ext uri="{FF2B5EF4-FFF2-40B4-BE49-F238E27FC236}">
                <a16:creationId xmlns:a16="http://schemas.microsoft.com/office/drawing/2014/main" id="{E0E27D78-D065-080C-D170-F319ADEDCF97}"/>
              </a:ext>
            </a:extLst>
          </p:cNvPr>
          <p:cNvSpPr txBox="1"/>
          <p:nvPr/>
        </p:nvSpPr>
        <p:spPr>
          <a:xfrm>
            <a:off x="531219" y="573597"/>
            <a:ext cx="7017064" cy="523220"/>
          </a:xfrm>
          <a:prstGeom prst="rect">
            <a:avLst/>
          </a:prstGeom>
          <a:solidFill>
            <a:schemeClr val="tx2">
              <a:lumMod val="60000"/>
              <a:lumOff val="40000"/>
            </a:schemeClr>
          </a:solidFill>
        </p:spPr>
        <p:txBody>
          <a:bodyPr wrap="square" rtlCol="0">
            <a:spAutoFit/>
          </a:bodyPr>
          <a:lstStyle/>
          <a:p>
            <a:pPr algn="ctr"/>
            <a:r>
              <a:rPr lang="en-US" sz="2800" dirty="0">
                <a:latin typeface="29LT Bukra Bold Italic" panose="000B0903020204020204" pitchFamily="34" charset="-78"/>
                <a:cs typeface="29LT Bukra Bold Italic" panose="000B0903020204020204" pitchFamily="34" charset="-78"/>
              </a:rPr>
              <a:t>The best scenario for total revenue</a:t>
            </a:r>
          </a:p>
        </p:txBody>
      </p:sp>
      <p:pic>
        <p:nvPicPr>
          <p:cNvPr id="8" name="Picture 7">
            <a:extLst>
              <a:ext uri="{FF2B5EF4-FFF2-40B4-BE49-F238E27FC236}">
                <a16:creationId xmlns:a16="http://schemas.microsoft.com/office/drawing/2014/main" id="{9E919CE3-91B7-5A27-5FC9-98E86C56864D}"/>
              </a:ext>
            </a:extLst>
          </p:cNvPr>
          <p:cNvPicPr>
            <a:picLocks noChangeAspect="1"/>
          </p:cNvPicPr>
          <p:nvPr/>
        </p:nvPicPr>
        <p:blipFill>
          <a:blip r:embed="rId3"/>
          <a:stretch>
            <a:fillRect/>
          </a:stretch>
        </p:blipFill>
        <p:spPr>
          <a:xfrm>
            <a:off x="5816289" y="1322569"/>
            <a:ext cx="5844491" cy="3348043"/>
          </a:xfrm>
          <a:prstGeom prst="rect">
            <a:avLst/>
          </a:prstGeom>
        </p:spPr>
      </p:pic>
      <p:sp>
        <p:nvSpPr>
          <p:cNvPr id="9" name="TextBox 8">
            <a:extLst>
              <a:ext uri="{FF2B5EF4-FFF2-40B4-BE49-F238E27FC236}">
                <a16:creationId xmlns:a16="http://schemas.microsoft.com/office/drawing/2014/main" id="{4E3C2CDF-5A9A-2EA1-2ACA-C6674FA663C2}"/>
              </a:ext>
            </a:extLst>
          </p:cNvPr>
          <p:cNvSpPr txBox="1"/>
          <p:nvPr/>
        </p:nvSpPr>
        <p:spPr>
          <a:xfrm>
            <a:off x="5679139" y="4838463"/>
            <a:ext cx="6512862" cy="783291"/>
          </a:xfrm>
          <a:prstGeom prst="rect">
            <a:avLst/>
          </a:prstGeom>
          <a:noFill/>
        </p:spPr>
        <p:txBody>
          <a:bodyPr wrap="square" rtlCol="0">
            <a:spAutoFit/>
          </a:bodyPr>
          <a:lstStyle/>
          <a:p>
            <a:pPr>
              <a:lnSpc>
                <a:spcPct val="150000"/>
              </a:lnSpc>
            </a:pPr>
            <a:r>
              <a:rPr lang="en-US" sz="1400"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a:t>
            </a:r>
            <a:r>
              <a:rPr lang="en-US" sz="14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Scenario 4 has the highest total revenue </a:t>
            </a:r>
            <a:r>
              <a:rPr lang="en-US" sz="1600"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$858,990 </a:t>
            </a:r>
            <a:r>
              <a:rPr lang="en-US" sz="14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which increased by </a:t>
            </a:r>
            <a:r>
              <a:rPr lang="en-US" sz="1600"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13% </a:t>
            </a:r>
            <a:r>
              <a:rPr lang="en-US" sz="14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from the old</a:t>
            </a:r>
            <a:r>
              <a:rPr lang="en-US" sz="1600"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 </a:t>
            </a:r>
            <a:r>
              <a:rPr lang="en-US" sz="14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total revenue.</a:t>
            </a:r>
          </a:p>
        </p:txBody>
      </p:sp>
      <p:sp>
        <p:nvSpPr>
          <p:cNvPr id="10" name="TextBox 9">
            <a:extLst>
              <a:ext uri="{FF2B5EF4-FFF2-40B4-BE49-F238E27FC236}">
                <a16:creationId xmlns:a16="http://schemas.microsoft.com/office/drawing/2014/main" id="{6539368F-8720-F006-3163-8AFC81FB3A66}"/>
              </a:ext>
            </a:extLst>
          </p:cNvPr>
          <p:cNvSpPr txBox="1"/>
          <p:nvPr/>
        </p:nvSpPr>
        <p:spPr>
          <a:xfrm>
            <a:off x="5602941" y="5664206"/>
            <a:ext cx="5791200" cy="783291"/>
          </a:xfrm>
          <a:prstGeom prst="rect">
            <a:avLst/>
          </a:prstGeom>
          <a:noFill/>
        </p:spPr>
        <p:txBody>
          <a:bodyPr wrap="square">
            <a:spAutoFit/>
          </a:bodyPr>
          <a:lstStyle/>
          <a:p>
            <a:pPr algn="r" rtl="1">
              <a:lnSpc>
                <a:spcPct val="150000"/>
              </a:lnSpc>
            </a:pP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السيناريو رقم 4 له افضل اجمالي ايرادات </a:t>
            </a:r>
            <a:r>
              <a:rPr lang="ar-EG" sz="1600"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858,990$</a:t>
            </a: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حيث ازدادت الايرادات بمعدل </a:t>
            </a:r>
            <a:r>
              <a:rPr lang="ar-EG" sz="1600"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13% </a:t>
            </a: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من الايرادات الاخيرة "</a:t>
            </a:r>
            <a:endParaRPr lang="en-US"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endParaRPr>
          </a:p>
        </p:txBody>
      </p:sp>
      <p:sp>
        <p:nvSpPr>
          <p:cNvPr id="11" name="TextBox 10">
            <a:extLst>
              <a:ext uri="{FF2B5EF4-FFF2-40B4-BE49-F238E27FC236}">
                <a16:creationId xmlns:a16="http://schemas.microsoft.com/office/drawing/2014/main" id="{E8D9CDAE-5731-A21A-A089-2126C4F342CE}"/>
              </a:ext>
            </a:extLst>
          </p:cNvPr>
          <p:cNvSpPr txBox="1"/>
          <p:nvPr/>
        </p:nvSpPr>
        <p:spPr>
          <a:xfrm>
            <a:off x="848899" y="6122895"/>
            <a:ext cx="2492990" cy="400110"/>
          </a:xfrm>
          <a:prstGeom prst="rect">
            <a:avLst/>
          </a:prstGeom>
          <a:noFill/>
        </p:spPr>
        <p:txBody>
          <a:bodyPr wrap="none" rtlCol="0">
            <a:spAutoFit/>
          </a:bodyPr>
          <a:lstStyle/>
          <a:p>
            <a:r>
              <a:rPr lang="en-US" sz="2000" dirty="0">
                <a:latin typeface="Aldhabi" panose="01000000000000000000" pitchFamily="2" charset="-78"/>
                <a:cs typeface="Aldhabi" panose="01000000000000000000" pitchFamily="2" charset="-78"/>
              </a:rPr>
              <a:t>Prepared by Eng Mohamed Anwar</a:t>
            </a:r>
          </a:p>
        </p:txBody>
      </p:sp>
    </p:spTree>
    <p:extLst>
      <p:ext uri="{BB962C8B-B14F-4D97-AF65-F5344CB8AC3E}">
        <p14:creationId xmlns:p14="http://schemas.microsoft.com/office/powerpoint/2010/main" val="2927136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E69C70-29D3-88F0-EAE1-97965B5F69A9}"/>
              </a:ext>
            </a:extLst>
          </p:cNvPr>
          <p:cNvSpPr txBox="1"/>
          <p:nvPr/>
        </p:nvSpPr>
        <p:spPr>
          <a:xfrm>
            <a:off x="554692" y="622535"/>
            <a:ext cx="7128062" cy="523220"/>
          </a:xfrm>
          <a:prstGeom prst="rect">
            <a:avLst/>
          </a:prstGeom>
          <a:solidFill>
            <a:schemeClr val="tx2">
              <a:lumMod val="60000"/>
              <a:lumOff val="40000"/>
            </a:schemeClr>
          </a:solidFill>
        </p:spPr>
        <p:txBody>
          <a:bodyPr wrap="square" rtlCol="0">
            <a:spAutoFit/>
          </a:bodyPr>
          <a:lstStyle/>
          <a:p>
            <a:pPr algn="ctr"/>
            <a:r>
              <a:rPr lang="en-US" sz="2800" dirty="0">
                <a:latin typeface="29LT Bukra Bold Italic" panose="000B0903020204020204" pitchFamily="34" charset="-78"/>
                <a:cs typeface="29LT Bukra Bold Italic" panose="000B0903020204020204" pitchFamily="34" charset="-78"/>
              </a:rPr>
              <a:t>The best scenarios for headphones</a:t>
            </a:r>
          </a:p>
        </p:txBody>
      </p:sp>
      <p:pic>
        <p:nvPicPr>
          <p:cNvPr id="6" name="Picture 5">
            <a:extLst>
              <a:ext uri="{FF2B5EF4-FFF2-40B4-BE49-F238E27FC236}">
                <a16:creationId xmlns:a16="http://schemas.microsoft.com/office/drawing/2014/main" id="{4FAEBCAE-CAA2-0F0F-E65B-11213B357B05}"/>
              </a:ext>
            </a:extLst>
          </p:cNvPr>
          <p:cNvPicPr>
            <a:picLocks noChangeAspect="1"/>
          </p:cNvPicPr>
          <p:nvPr/>
        </p:nvPicPr>
        <p:blipFill>
          <a:blip r:embed="rId2"/>
          <a:stretch>
            <a:fillRect/>
          </a:stretch>
        </p:blipFill>
        <p:spPr>
          <a:xfrm>
            <a:off x="941294" y="2680973"/>
            <a:ext cx="4787153" cy="878562"/>
          </a:xfrm>
          <a:prstGeom prst="rect">
            <a:avLst/>
          </a:prstGeom>
        </p:spPr>
      </p:pic>
      <p:sp>
        <p:nvSpPr>
          <p:cNvPr id="7" name="TextBox 6">
            <a:extLst>
              <a:ext uri="{FF2B5EF4-FFF2-40B4-BE49-F238E27FC236}">
                <a16:creationId xmlns:a16="http://schemas.microsoft.com/office/drawing/2014/main" id="{D3CF2A89-D20C-8B7E-EDDE-5D97B88F6D06}"/>
              </a:ext>
            </a:extLst>
          </p:cNvPr>
          <p:cNvSpPr txBox="1"/>
          <p:nvPr/>
        </p:nvSpPr>
        <p:spPr>
          <a:xfrm>
            <a:off x="797859" y="1553263"/>
            <a:ext cx="11394141"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29LT Bukra Bold" panose="000B0903020204020204" pitchFamily="34" charset="-78"/>
                <a:cs typeface="29LT Bukra Bold" panose="000B0903020204020204" pitchFamily="34" charset="-78"/>
              </a:rPr>
              <a:t>What is the best price and quantity can we simulate to achieve the highest total revenue for the </a:t>
            </a:r>
            <a:r>
              <a:rPr lang="en-US" sz="2000" b="1" dirty="0">
                <a:solidFill>
                  <a:srgbClr val="E99417"/>
                </a:solidFill>
                <a:latin typeface="29LT Bukra Bold" panose="000B0903020204020204" pitchFamily="34" charset="-78"/>
                <a:cs typeface="29LT Bukra Bold" panose="000B0903020204020204" pitchFamily="34" charset="-78"/>
              </a:rPr>
              <a:t>headphones</a:t>
            </a:r>
            <a:r>
              <a:rPr lang="en-US" sz="2000" b="1" dirty="0">
                <a:latin typeface="29LT Bukra Bold" panose="000B0903020204020204" pitchFamily="34" charset="-78"/>
                <a:cs typeface="29LT Bukra Bold" panose="000B0903020204020204" pitchFamily="34" charset="-78"/>
              </a:rPr>
              <a:t>?</a:t>
            </a:r>
            <a:endParaRPr lang="en-US" b="1" dirty="0">
              <a:latin typeface="29LT Bukra Bold" panose="000B0903020204020204" pitchFamily="34" charset="-78"/>
              <a:cs typeface="29LT Bukra Bold" panose="000B0903020204020204" pitchFamily="34" charset="-78"/>
            </a:endParaRPr>
          </a:p>
        </p:txBody>
      </p:sp>
      <p:pic>
        <p:nvPicPr>
          <p:cNvPr id="9" name="Picture 8">
            <a:extLst>
              <a:ext uri="{FF2B5EF4-FFF2-40B4-BE49-F238E27FC236}">
                <a16:creationId xmlns:a16="http://schemas.microsoft.com/office/drawing/2014/main" id="{BC2456C8-4FE6-64BA-3D25-120B9C0701D3}"/>
              </a:ext>
            </a:extLst>
          </p:cNvPr>
          <p:cNvPicPr>
            <a:picLocks noChangeAspect="1"/>
          </p:cNvPicPr>
          <p:nvPr/>
        </p:nvPicPr>
        <p:blipFill>
          <a:blip r:embed="rId3"/>
          <a:stretch>
            <a:fillRect/>
          </a:stretch>
        </p:blipFill>
        <p:spPr>
          <a:xfrm>
            <a:off x="941294" y="3931222"/>
            <a:ext cx="5898775" cy="1331259"/>
          </a:xfrm>
          <a:prstGeom prst="rect">
            <a:avLst/>
          </a:prstGeom>
        </p:spPr>
      </p:pic>
      <p:sp>
        <p:nvSpPr>
          <p:cNvPr id="10" name="TextBox 9">
            <a:extLst>
              <a:ext uri="{FF2B5EF4-FFF2-40B4-BE49-F238E27FC236}">
                <a16:creationId xmlns:a16="http://schemas.microsoft.com/office/drawing/2014/main" id="{3314874F-46B2-B296-C933-CDF1682211C8}"/>
              </a:ext>
            </a:extLst>
          </p:cNvPr>
          <p:cNvSpPr txBox="1"/>
          <p:nvPr/>
        </p:nvSpPr>
        <p:spPr>
          <a:xfrm>
            <a:off x="7252448" y="2205594"/>
            <a:ext cx="4589931" cy="2115516"/>
          </a:xfrm>
          <a:prstGeom prst="rect">
            <a:avLst/>
          </a:prstGeom>
          <a:noFill/>
        </p:spPr>
        <p:txBody>
          <a:bodyPr wrap="square" rtlCol="0">
            <a:spAutoFit/>
          </a:bodyPr>
          <a:lstStyle/>
          <a:p>
            <a:pPr>
              <a:lnSpc>
                <a:spcPct val="150000"/>
              </a:lnSpc>
            </a:pP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If we sell </a:t>
            </a:r>
            <a:r>
              <a:rPr lang="en-US"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290</a:t>
            </a: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pieces of headphones with a </a:t>
            </a:r>
            <a:r>
              <a:rPr lang="en-US"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$310 </a:t>
            </a: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price for each unit we will get the highest total revenue </a:t>
            </a:r>
            <a:r>
              <a:rPr lang="en-US"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$89,900 </a:t>
            </a: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which increased by </a:t>
            </a:r>
            <a:r>
              <a:rPr lang="en-US"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399.4% </a:t>
            </a: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from the old</a:t>
            </a:r>
            <a:r>
              <a:rPr lang="en-US"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 </a:t>
            </a: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total revenue.</a:t>
            </a:r>
          </a:p>
        </p:txBody>
      </p:sp>
      <p:sp>
        <p:nvSpPr>
          <p:cNvPr id="11" name="TextBox 10">
            <a:extLst>
              <a:ext uri="{FF2B5EF4-FFF2-40B4-BE49-F238E27FC236}">
                <a16:creationId xmlns:a16="http://schemas.microsoft.com/office/drawing/2014/main" id="{5E925DB1-41BE-9501-2B06-5F0D7F81D6D7}"/>
              </a:ext>
            </a:extLst>
          </p:cNvPr>
          <p:cNvSpPr txBox="1"/>
          <p:nvPr/>
        </p:nvSpPr>
        <p:spPr>
          <a:xfrm>
            <a:off x="7153835" y="4251717"/>
            <a:ext cx="4491317" cy="1983748"/>
          </a:xfrm>
          <a:prstGeom prst="rect">
            <a:avLst/>
          </a:prstGeom>
          <a:noFill/>
        </p:spPr>
        <p:txBody>
          <a:bodyPr wrap="square">
            <a:spAutoFit/>
          </a:bodyPr>
          <a:lstStyle/>
          <a:p>
            <a:pPr algn="r" rtl="1">
              <a:lnSpc>
                <a:spcPct val="150000"/>
              </a:lnSpc>
            </a:pP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أذا قمنا ببيع </a:t>
            </a:r>
            <a:r>
              <a:rPr lang="ar-EG"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290</a:t>
            </a: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قطعة من منتج</a:t>
            </a:r>
            <a:r>
              <a:rPr lang="en-US"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a:t>
            </a: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سماعات الرأس بسعر </a:t>
            </a:r>
            <a:r>
              <a:rPr lang="ar-EG"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310$ </a:t>
            </a: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لكل وحدة سنحصل على اعلى اجمالي ايرادات من بيع سماعات الرأس </a:t>
            </a:r>
            <a:r>
              <a:rPr lang="ar-EG" sz="1600"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89,990$</a:t>
            </a: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حيث ازدادت الايرادات بمعدل </a:t>
            </a:r>
            <a:r>
              <a:rPr lang="ar-EG" sz="1600"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399.4% </a:t>
            </a: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من الايرادات الاخيرة "</a:t>
            </a:r>
            <a:endParaRPr lang="en-US"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endParaRPr>
          </a:p>
        </p:txBody>
      </p:sp>
      <p:sp>
        <p:nvSpPr>
          <p:cNvPr id="12" name="TextBox 11">
            <a:extLst>
              <a:ext uri="{FF2B5EF4-FFF2-40B4-BE49-F238E27FC236}">
                <a16:creationId xmlns:a16="http://schemas.microsoft.com/office/drawing/2014/main" id="{9B3F8602-D521-30C9-2489-83DA9679188B}"/>
              </a:ext>
            </a:extLst>
          </p:cNvPr>
          <p:cNvSpPr txBox="1"/>
          <p:nvPr/>
        </p:nvSpPr>
        <p:spPr>
          <a:xfrm>
            <a:off x="848899" y="6131860"/>
            <a:ext cx="2492990" cy="400110"/>
          </a:xfrm>
          <a:prstGeom prst="rect">
            <a:avLst/>
          </a:prstGeom>
          <a:noFill/>
        </p:spPr>
        <p:txBody>
          <a:bodyPr wrap="none" rtlCol="0">
            <a:spAutoFit/>
          </a:bodyPr>
          <a:lstStyle/>
          <a:p>
            <a:r>
              <a:rPr lang="en-US" sz="2000" dirty="0">
                <a:latin typeface="Aldhabi" panose="01000000000000000000" pitchFamily="2" charset="-78"/>
                <a:cs typeface="Aldhabi" panose="01000000000000000000" pitchFamily="2" charset="-78"/>
              </a:rPr>
              <a:t>Prepared by Eng Mohamed Anwar</a:t>
            </a:r>
          </a:p>
        </p:txBody>
      </p:sp>
    </p:spTree>
    <p:extLst>
      <p:ext uri="{BB962C8B-B14F-4D97-AF65-F5344CB8AC3E}">
        <p14:creationId xmlns:p14="http://schemas.microsoft.com/office/powerpoint/2010/main" val="3875342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4E860D-C81C-A06C-E513-A53632575D11}"/>
              </a:ext>
            </a:extLst>
          </p:cNvPr>
          <p:cNvSpPr txBox="1"/>
          <p:nvPr/>
        </p:nvSpPr>
        <p:spPr>
          <a:xfrm>
            <a:off x="1200150" y="927334"/>
            <a:ext cx="2181225" cy="523220"/>
          </a:xfrm>
          <a:prstGeom prst="rect">
            <a:avLst/>
          </a:prstGeom>
          <a:solidFill>
            <a:schemeClr val="tx2">
              <a:lumMod val="60000"/>
              <a:lumOff val="40000"/>
            </a:schemeClr>
          </a:solidFill>
        </p:spPr>
        <p:txBody>
          <a:bodyPr wrap="square" rtlCol="0">
            <a:spAutoFit/>
          </a:bodyPr>
          <a:lstStyle/>
          <a:p>
            <a:pPr algn="ctr"/>
            <a:r>
              <a:rPr lang="en-US" sz="2800" dirty="0">
                <a:latin typeface="29LT Bukra Bold Italic" panose="000B0903020204020204" pitchFamily="34" charset="-78"/>
                <a:cs typeface="29LT Bukra Bold Italic" panose="000B0903020204020204" pitchFamily="34" charset="-78"/>
              </a:rPr>
              <a:t>Goal seek</a:t>
            </a:r>
          </a:p>
        </p:txBody>
      </p:sp>
      <p:sp>
        <p:nvSpPr>
          <p:cNvPr id="7" name="TextBox 6">
            <a:extLst>
              <a:ext uri="{FF2B5EF4-FFF2-40B4-BE49-F238E27FC236}">
                <a16:creationId xmlns:a16="http://schemas.microsoft.com/office/drawing/2014/main" id="{A5EC03FE-A1B8-F401-B135-117F0D280019}"/>
              </a:ext>
            </a:extLst>
          </p:cNvPr>
          <p:cNvSpPr txBox="1"/>
          <p:nvPr/>
        </p:nvSpPr>
        <p:spPr>
          <a:xfrm>
            <a:off x="1035423" y="1731491"/>
            <a:ext cx="10121153"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29LT Bukra Bold" panose="000B0903020204020204" pitchFamily="34" charset="-78"/>
                <a:cs typeface="29LT Bukra Bold" panose="000B0903020204020204" pitchFamily="34" charset="-78"/>
              </a:rPr>
              <a:t>We want to reach the goal of 15,000 total revenue from selling the </a:t>
            </a:r>
            <a:r>
              <a:rPr lang="en-US" sz="2000" b="1" dirty="0">
                <a:solidFill>
                  <a:srgbClr val="E99417"/>
                </a:solidFill>
                <a:latin typeface="29LT Bukra Bold" panose="000B0903020204020204" pitchFamily="34" charset="-78"/>
                <a:cs typeface="29LT Bukra Bold" panose="000B0903020204020204" pitchFamily="34" charset="-78"/>
              </a:rPr>
              <a:t>Laptops</a:t>
            </a:r>
            <a:r>
              <a:rPr lang="en-US" sz="2000" b="1" dirty="0">
                <a:latin typeface="29LT Bukra Bold" panose="000B0903020204020204" pitchFamily="34" charset="-78"/>
                <a:cs typeface="29LT Bukra Bold" panose="000B0903020204020204" pitchFamily="34" charset="-78"/>
              </a:rPr>
              <a:t>. How many quantities should we sell to achieve this target?</a:t>
            </a:r>
            <a:endParaRPr lang="en-US" b="1" dirty="0">
              <a:latin typeface="29LT Bukra Bold" panose="000B0903020204020204" pitchFamily="34" charset="-78"/>
              <a:cs typeface="29LT Bukra Bold" panose="000B0903020204020204" pitchFamily="34" charset="-78"/>
            </a:endParaRPr>
          </a:p>
        </p:txBody>
      </p:sp>
      <p:pic>
        <p:nvPicPr>
          <p:cNvPr id="9" name="Picture 8">
            <a:extLst>
              <a:ext uri="{FF2B5EF4-FFF2-40B4-BE49-F238E27FC236}">
                <a16:creationId xmlns:a16="http://schemas.microsoft.com/office/drawing/2014/main" id="{23FB8A7A-5BBD-C1A7-7C7B-E4D95ACC21EF}"/>
              </a:ext>
            </a:extLst>
          </p:cNvPr>
          <p:cNvPicPr>
            <a:picLocks noChangeAspect="1"/>
          </p:cNvPicPr>
          <p:nvPr/>
        </p:nvPicPr>
        <p:blipFill>
          <a:blip r:embed="rId2"/>
          <a:stretch>
            <a:fillRect/>
          </a:stretch>
        </p:blipFill>
        <p:spPr>
          <a:xfrm>
            <a:off x="1200150" y="2946253"/>
            <a:ext cx="5244353" cy="2208453"/>
          </a:xfrm>
          <a:prstGeom prst="rect">
            <a:avLst/>
          </a:prstGeom>
        </p:spPr>
      </p:pic>
      <p:sp>
        <p:nvSpPr>
          <p:cNvPr id="10" name="TextBox 9">
            <a:extLst>
              <a:ext uri="{FF2B5EF4-FFF2-40B4-BE49-F238E27FC236}">
                <a16:creationId xmlns:a16="http://schemas.microsoft.com/office/drawing/2014/main" id="{CEE90E32-D6D6-FA8F-BF91-379BDF493F06}"/>
              </a:ext>
            </a:extLst>
          </p:cNvPr>
          <p:cNvSpPr txBox="1"/>
          <p:nvPr/>
        </p:nvSpPr>
        <p:spPr>
          <a:xfrm>
            <a:off x="6736975" y="2752320"/>
            <a:ext cx="5334000" cy="1614416"/>
          </a:xfrm>
          <a:prstGeom prst="rect">
            <a:avLst/>
          </a:prstGeom>
          <a:noFill/>
        </p:spPr>
        <p:txBody>
          <a:bodyPr wrap="square" rtlCol="0">
            <a:spAutoFit/>
          </a:bodyPr>
          <a:lstStyle/>
          <a:p>
            <a:pPr>
              <a:lnSpc>
                <a:spcPct val="150000"/>
              </a:lnSpc>
            </a:pP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We should increase the quantity to sell </a:t>
            </a:r>
            <a:r>
              <a:rPr lang="en-US"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25</a:t>
            </a: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pieces to increase the old total revenue from selling laptops by </a:t>
            </a:r>
            <a:r>
              <a:rPr lang="en-US"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5 times </a:t>
            </a: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to achieve </a:t>
            </a:r>
            <a:r>
              <a:rPr lang="en-US"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$15,000 </a:t>
            </a: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total revenue.</a:t>
            </a:r>
          </a:p>
        </p:txBody>
      </p:sp>
      <p:sp>
        <p:nvSpPr>
          <p:cNvPr id="11" name="TextBox 10">
            <a:extLst>
              <a:ext uri="{FF2B5EF4-FFF2-40B4-BE49-F238E27FC236}">
                <a16:creationId xmlns:a16="http://schemas.microsoft.com/office/drawing/2014/main" id="{3E9A0EA9-984E-059F-DC74-97E1EA828D26}"/>
              </a:ext>
            </a:extLst>
          </p:cNvPr>
          <p:cNvSpPr txBox="1"/>
          <p:nvPr/>
        </p:nvSpPr>
        <p:spPr>
          <a:xfrm>
            <a:off x="6664977" y="4418623"/>
            <a:ext cx="5244353" cy="1285160"/>
          </a:xfrm>
          <a:prstGeom prst="rect">
            <a:avLst/>
          </a:prstGeom>
          <a:noFill/>
        </p:spPr>
        <p:txBody>
          <a:bodyPr wrap="square" rtlCol="0">
            <a:spAutoFit/>
          </a:bodyPr>
          <a:lstStyle/>
          <a:p>
            <a:pPr algn="r" rtl="1">
              <a:lnSpc>
                <a:spcPct val="150000"/>
              </a:lnSpc>
            </a:pPr>
            <a:r>
              <a:rPr lang="ar-EG"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يجب علينا زيادة كميات اللابتوب المباعة الى </a:t>
            </a:r>
            <a:r>
              <a:rPr lang="ar-EG"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25</a:t>
            </a:r>
            <a:r>
              <a:rPr lang="ar-EG"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قطعة لزيادة اجمالي الايرادات الى </a:t>
            </a:r>
            <a:r>
              <a:rPr lang="ar-EG"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5 اضعاف </a:t>
            </a:r>
            <a:r>
              <a:rPr lang="ar-EG"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قيمتها للوصول الى </a:t>
            </a:r>
            <a:r>
              <a:rPr lang="ar-EG"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15,000$ </a:t>
            </a:r>
            <a:r>
              <a:rPr lang="ar-EG"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اجمالي ايرادات "</a:t>
            </a:r>
            <a:endParaRPr lang="en-US"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endParaRPr>
          </a:p>
        </p:txBody>
      </p:sp>
      <p:sp>
        <p:nvSpPr>
          <p:cNvPr id="14" name="TextBox 13">
            <a:extLst>
              <a:ext uri="{FF2B5EF4-FFF2-40B4-BE49-F238E27FC236}">
                <a16:creationId xmlns:a16="http://schemas.microsoft.com/office/drawing/2014/main" id="{09CF698E-EC9F-2360-2DFE-C4F569E47185}"/>
              </a:ext>
            </a:extLst>
          </p:cNvPr>
          <p:cNvSpPr txBox="1"/>
          <p:nvPr/>
        </p:nvSpPr>
        <p:spPr>
          <a:xfrm>
            <a:off x="848899" y="6122895"/>
            <a:ext cx="2492990" cy="400110"/>
          </a:xfrm>
          <a:prstGeom prst="rect">
            <a:avLst/>
          </a:prstGeom>
          <a:noFill/>
        </p:spPr>
        <p:txBody>
          <a:bodyPr wrap="none" rtlCol="0">
            <a:spAutoFit/>
          </a:bodyPr>
          <a:lstStyle/>
          <a:p>
            <a:r>
              <a:rPr lang="en-US" sz="2000" dirty="0">
                <a:latin typeface="Aldhabi" panose="01000000000000000000" pitchFamily="2" charset="-78"/>
                <a:cs typeface="Aldhabi" panose="01000000000000000000" pitchFamily="2" charset="-78"/>
              </a:rPr>
              <a:t>Prepared by Eng Mohamed Anwar</a:t>
            </a:r>
          </a:p>
        </p:txBody>
      </p:sp>
    </p:spTree>
    <p:extLst>
      <p:ext uri="{BB962C8B-B14F-4D97-AF65-F5344CB8AC3E}">
        <p14:creationId xmlns:p14="http://schemas.microsoft.com/office/powerpoint/2010/main" val="4255664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A21FB8-17F1-FC93-2B85-FA2345EFD1E7}"/>
              </a:ext>
            </a:extLst>
          </p:cNvPr>
          <p:cNvSpPr txBox="1"/>
          <p:nvPr/>
        </p:nvSpPr>
        <p:spPr>
          <a:xfrm>
            <a:off x="493059" y="1210118"/>
            <a:ext cx="10694894"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29LT Bukra Bold" panose="000B0903020204020204" pitchFamily="34" charset="-78"/>
                <a:cs typeface="29LT Bukra Bold" panose="000B0903020204020204" pitchFamily="34" charset="-78"/>
              </a:rPr>
              <a:t>We want to reach the goal of 25,000 total revenue from selling the </a:t>
            </a:r>
            <a:r>
              <a:rPr lang="en-US" sz="2000" b="1" dirty="0">
                <a:solidFill>
                  <a:srgbClr val="E99417"/>
                </a:solidFill>
                <a:latin typeface="29LT Bukra Bold" panose="000B0903020204020204" pitchFamily="34" charset="-78"/>
                <a:cs typeface="29LT Bukra Bold" panose="000B0903020204020204" pitchFamily="34" charset="-78"/>
              </a:rPr>
              <a:t>Wallet</a:t>
            </a:r>
            <a:r>
              <a:rPr lang="en-US" sz="2000" b="1" dirty="0">
                <a:latin typeface="29LT Bukra Bold" panose="000B0903020204020204" pitchFamily="34" charset="-78"/>
                <a:cs typeface="29LT Bukra Bold" panose="000B0903020204020204" pitchFamily="34" charset="-78"/>
              </a:rPr>
              <a:t>. What is the price of the wallet should we set to achieve this target?</a:t>
            </a:r>
            <a:r>
              <a:rPr lang="ar-EG" sz="2000" b="1" dirty="0">
                <a:latin typeface="29LT Bukra Bold" panose="000B0903020204020204" pitchFamily="34" charset="-78"/>
                <a:cs typeface="29LT Bukra Bold" panose="000B0903020204020204" pitchFamily="34" charset="-78"/>
              </a:rPr>
              <a:t>the </a:t>
            </a:r>
            <a:endParaRPr lang="en-US" b="1" dirty="0">
              <a:latin typeface="29LT Bukra Bold" panose="000B0903020204020204" pitchFamily="34" charset="-78"/>
              <a:cs typeface="29LT Bukra Bold" panose="000B0903020204020204" pitchFamily="34" charset="-78"/>
            </a:endParaRPr>
          </a:p>
        </p:txBody>
      </p:sp>
      <p:pic>
        <p:nvPicPr>
          <p:cNvPr id="6" name="Picture 5">
            <a:extLst>
              <a:ext uri="{FF2B5EF4-FFF2-40B4-BE49-F238E27FC236}">
                <a16:creationId xmlns:a16="http://schemas.microsoft.com/office/drawing/2014/main" id="{8653D77E-BE0D-C1FB-94E2-E3695BF55EFB}"/>
              </a:ext>
            </a:extLst>
          </p:cNvPr>
          <p:cNvPicPr>
            <a:picLocks noChangeAspect="1"/>
          </p:cNvPicPr>
          <p:nvPr/>
        </p:nvPicPr>
        <p:blipFill>
          <a:blip r:embed="rId2"/>
          <a:stretch>
            <a:fillRect/>
          </a:stretch>
        </p:blipFill>
        <p:spPr>
          <a:xfrm>
            <a:off x="827971" y="2640094"/>
            <a:ext cx="5334001" cy="2093976"/>
          </a:xfrm>
          <a:prstGeom prst="rect">
            <a:avLst/>
          </a:prstGeom>
        </p:spPr>
      </p:pic>
      <p:sp>
        <p:nvSpPr>
          <p:cNvPr id="7" name="TextBox 6">
            <a:extLst>
              <a:ext uri="{FF2B5EF4-FFF2-40B4-BE49-F238E27FC236}">
                <a16:creationId xmlns:a16="http://schemas.microsoft.com/office/drawing/2014/main" id="{CE697803-CDFA-18AD-CF4E-C169F76D26D7}"/>
              </a:ext>
            </a:extLst>
          </p:cNvPr>
          <p:cNvSpPr txBox="1"/>
          <p:nvPr/>
        </p:nvSpPr>
        <p:spPr>
          <a:xfrm>
            <a:off x="6593539" y="2465271"/>
            <a:ext cx="5334000" cy="1614416"/>
          </a:xfrm>
          <a:prstGeom prst="rect">
            <a:avLst/>
          </a:prstGeom>
          <a:noFill/>
        </p:spPr>
        <p:txBody>
          <a:bodyPr wrap="square" rtlCol="0">
            <a:spAutoFit/>
          </a:bodyPr>
          <a:lstStyle/>
          <a:p>
            <a:pPr>
              <a:lnSpc>
                <a:spcPct val="150000"/>
              </a:lnSpc>
            </a:pP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We should increase the price to </a:t>
            </a:r>
            <a:r>
              <a:rPr lang="en-US"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$57 </a:t>
            </a: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to increase the old total revenue from selling wallets by </a:t>
            </a:r>
            <a:r>
              <a:rPr lang="en-US"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66.6% </a:t>
            </a: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to achieve </a:t>
            </a:r>
            <a:r>
              <a:rPr lang="en-US"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$25,000 </a:t>
            </a: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total revenue.</a:t>
            </a:r>
          </a:p>
        </p:txBody>
      </p:sp>
      <p:sp>
        <p:nvSpPr>
          <p:cNvPr id="9" name="TextBox 8">
            <a:extLst>
              <a:ext uri="{FF2B5EF4-FFF2-40B4-BE49-F238E27FC236}">
                <a16:creationId xmlns:a16="http://schemas.microsoft.com/office/drawing/2014/main" id="{D64CD701-341C-441D-ED03-E037C7A7E4D2}"/>
              </a:ext>
            </a:extLst>
          </p:cNvPr>
          <p:cNvSpPr txBox="1"/>
          <p:nvPr/>
        </p:nvSpPr>
        <p:spPr>
          <a:xfrm>
            <a:off x="6472517" y="4180876"/>
            <a:ext cx="5163671" cy="1285160"/>
          </a:xfrm>
          <a:prstGeom prst="rect">
            <a:avLst/>
          </a:prstGeom>
          <a:noFill/>
        </p:spPr>
        <p:txBody>
          <a:bodyPr wrap="square">
            <a:spAutoFit/>
          </a:bodyPr>
          <a:lstStyle/>
          <a:p>
            <a:pPr algn="r" rtl="1">
              <a:lnSpc>
                <a:spcPct val="150000"/>
              </a:lnSpc>
            </a:pPr>
            <a:r>
              <a:rPr lang="ar-EG"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يجب علينا زيادة سعر المحفظة الى </a:t>
            </a:r>
            <a:r>
              <a:rPr lang="ar-EG"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57$</a:t>
            </a:r>
            <a:r>
              <a:rPr lang="ar-EG"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لزيادة اجمالي الايرادات بمعدل </a:t>
            </a:r>
            <a:r>
              <a:rPr lang="ar-EG"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66.6% </a:t>
            </a:r>
            <a:r>
              <a:rPr lang="ar-EG"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للوصول الى </a:t>
            </a:r>
            <a:r>
              <a:rPr lang="ar-EG"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25,000$ </a:t>
            </a:r>
            <a:r>
              <a:rPr lang="ar-EG"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اجمالي ايرادات "</a:t>
            </a:r>
            <a:endParaRPr lang="en-US"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endParaRPr>
          </a:p>
        </p:txBody>
      </p:sp>
      <p:sp>
        <p:nvSpPr>
          <p:cNvPr id="10" name="TextBox 9">
            <a:extLst>
              <a:ext uri="{FF2B5EF4-FFF2-40B4-BE49-F238E27FC236}">
                <a16:creationId xmlns:a16="http://schemas.microsoft.com/office/drawing/2014/main" id="{5E1984A2-7BAB-C314-A87C-F7F19B94D3DD}"/>
              </a:ext>
            </a:extLst>
          </p:cNvPr>
          <p:cNvSpPr txBox="1"/>
          <p:nvPr/>
        </p:nvSpPr>
        <p:spPr>
          <a:xfrm>
            <a:off x="848899" y="6122895"/>
            <a:ext cx="2492990" cy="400110"/>
          </a:xfrm>
          <a:prstGeom prst="rect">
            <a:avLst/>
          </a:prstGeom>
          <a:noFill/>
        </p:spPr>
        <p:txBody>
          <a:bodyPr wrap="none" rtlCol="0">
            <a:spAutoFit/>
          </a:bodyPr>
          <a:lstStyle/>
          <a:p>
            <a:r>
              <a:rPr lang="en-US" sz="2000" dirty="0">
                <a:latin typeface="Aldhabi" panose="01000000000000000000" pitchFamily="2" charset="-78"/>
                <a:cs typeface="Aldhabi" panose="01000000000000000000" pitchFamily="2" charset="-78"/>
              </a:rPr>
              <a:t>Prepared by Eng Mohamed Anwar</a:t>
            </a:r>
          </a:p>
        </p:txBody>
      </p:sp>
    </p:spTree>
    <p:extLst>
      <p:ext uri="{BB962C8B-B14F-4D97-AF65-F5344CB8AC3E}">
        <p14:creationId xmlns:p14="http://schemas.microsoft.com/office/powerpoint/2010/main" val="149882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6A8266-2E68-FF71-C8CE-254C637BE4C7}"/>
              </a:ext>
            </a:extLst>
          </p:cNvPr>
          <p:cNvSpPr>
            <a:spLocks noGrp="1"/>
          </p:cNvSpPr>
          <p:nvPr>
            <p:ph idx="1"/>
          </p:nvPr>
        </p:nvSpPr>
        <p:spPr>
          <a:xfrm>
            <a:off x="841248" y="841628"/>
            <a:ext cx="10058400" cy="5379877"/>
          </a:xfrm>
        </p:spPr>
        <p:txBody>
          <a:bodyPr>
            <a:normAutofit fontScale="92500" lnSpcReduction="20000"/>
          </a:bodyPr>
          <a:lstStyle/>
          <a:p>
            <a:pPr marL="0" indent="0">
              <a:buNone/>
            </a:pPr>
            <a:r>
              <a:rPr lang="en-US" sz="2400" dirty="0">
                <a:solidFill>
                  <a:schemeClr val="accent5">
                    <a:lumMod val="75000"/>
                  </a:schemeClr>
                </a:solidFill>
                <a:latin typeface="29LT Bukra Bold Italic" panose="000B0903020204020204" pitchFamily="34" charset="-78"/>
                <a:cs typeface="29LT Bukra Bold Italic" panose="000B0903020204020204" pitchFamily="34" charset="-78"/>
              </a:rPr>
              <a:t>Contents :</a:t>
            </a:r>
          </a:p>
          <a:p>
            <a:r>
              <a:rPr lang="en-US" sz="1800" dirty="0">
                <a:latin typeface="29LT Bukra Bold Italic" panose="000B0903020204020204" pitchFamily="34" charset="-78"/>
                <a:cs typeface="29LT Bukra Bold Italic" panose="000B0903020204020204" pitchFamily="34" charset="-78"/>
              </a:rPr>
              <a:t>Executive summary</a:t>
            </a:r>
          </a:p>
          <a:p>
            <a:r>
              <a:rPr lang="en-US" sz="1800" dirty="0">
                <a:latin typeface="29LT Bukra Bold Italic" panose="000B0903020204020204" pitchFamily="34" charset="-78"/>
                <a:cs typeface="29LT Bukra Bold Italic" panose="000B0903020204020204" pitchFamily="34" charset="-78"/>
              </a:rPr>
              <a:t>Data Description</a:t>
            </a:r>
          </a:p>
          <a:p>
            <a:r>
              <a:rPr lang="en-US" sz="1800" dirty="0">
                <a:latin typeface="29LT Bukra Bold Italic" panose="000B0903020204020204" pitchFamily="34" charset="-78"/>
                <a:cs typeface="29LT Bukra Bold Italic" panose="000B0903020204020204" pitchFamily="34" charset="-78"/>
              </a:rPr>
              <a:t>Descriptive analysis </a:t>
            </a:r>
          </a:p>
          <a:p>
            <a:pPr marL="0" indent="0">
              <a:buNone/>
            </a:pPr>
            <a:r>
              <a:rPr lang="en-US" sz="1800" dirty="0">
                <a:latin typeface="29LT Bukra Bold Italic" panose="000B0903020204020204" pitchFamily="34" charset="-78"/>
                <a:cs typeface="29LT Bukra Bold Italic" panose="000B0903020204020204" pitchFamily="34" charset="-78"/>
              </a:rPr>
              <a:t>           </a:t>
            </a:r>
            <a:r>
              <a:rPr lang="en-US" sz="1800" dirty="0">
                <a:latin typeface="29LT Bukra Regular" panose="000B0903020204020204" pitchFamily="34" charset="-78"/>
                <a:cs typeface="29LT Bukra Regular" panose="000B0903020204020204" pitchFamily="34" charset="-78"/>
              </a:rPr>
              <a:t>-Summary statistics</a:t>
            </a:r>
          </a:p>
          <a:p>
            <a:pPr marL="0" indent="0">
              <a:buNone/>
            </a:pPr>
            <a:r>
              <a:rPr lang="en-US" sz="1800" dirty="0">
                <a:latin typeface="29LT Bukra Regular" panose="000B0903020204020204" pitchFamily="34" charset="-78"/>
                <a:cs typeface="29LT Bukra Regular" panose="000B0903020204020204" pitchFamily="34" charset="-78"/>
              </a:rPr>
              <a:t>          -Category analysis</a:t>
            </a:r>
          </a:p>
          <a:p>
            <a:pPr marL="0" indent="0">
              <a:buNone/>
            </a:pPr>
            <a:r>
              <a:rPr lang="en-US" sz="1800" dirty="0">
                <a:latin typeface="29LT Bukra Regular" panose="000B0903020204020204" pitchFamily="34" charset="-78"/>
                <a:cs typeface="29LT Bukra Regular" panose="000B0903020204020204" pitchFamily="34" charset="-78"/>
              </a:rPr>
              <a:t>          -Product analysis</a:t>
            </a:r>
            <a:endParaRPr lang="en-US" sz="1800" dirty="0">
              <a:latin typeface="29LT Bukra Bold Italic" panose="000B0903020204020204" pitchFamily="34" charset="-78"/>
              <a:cs typeface="29LT Bukra Bold Italic" panose="000B0903020204020204" pitchFamily="34" charset="-78"/>
            </a:endParaRPr>
          </a:p>
          <a:p>
            <a:r>
              <a:rPr lang="en-US" sz="1800" dirty="0">
                <a:latin typeface="29LT Bukra Bold Italic" panose="000B0903020204020204" pitchFamily="34" charset="-78"/>
                <a:cs typeface="29LT Bukra Bold Italic" panose="000B0903020204020204" pitchFamily="34" charset="-78"/>
              </a:rPr>
              <a:t>Diagnostic analysis</a:t>
            </a:r>
          </a:p>
          <a:p>
            <a:pPr marL="0" indent="0">
              <a:buNone/>
            </a:pPr>
            <a:r>
              <a:rPr lang="en-US" sz="1800" dirty="0">
                <a:latin typeface="29LT Bukra Bold Italic" panose="000B0903020204020204" pitchFamily="34" charset="-78"/>
                <a:cs typeface="29LT Bukra Bold Italic" panose="000B0903020204020204" pitchFamily="34" charset="-78"/>
              </a:rPr>
              <a:t>           </a:t>
            </a:r>
            <a:r>
              <a:rPr lang="en-US" sz="1800" dirty="0">
                <a:latin typeface="29LT Bukra Regular" panose="000B0903020204020204" pitchFamily="34" charset="-78"/>
                <a:cs typeface="29LT Bukra Regular" panose="000B0903020204020204" pitchFamily="34" charset="-78"/>
              </a:rPr>
              <a:t>-Correlation analysis</a:t>
            </a:r>
          </a:p>
          <a:p>
            <a:r>
              <a:rPr lang="en-US" sz="1800" dirty="0">
                <a:latin typeface="29LT Bukra Bold Italic" panose="000B0903020204020204" pitchFamily="34" charset="-78"/>
                <a:cs typeface="29LT Bukra Bold Italic" panose="000B0903020204020204" pitchFamily="34" charset="-78"/>
              </a:rPr>
              <a:t>Predictive analysis</a:t>
            </a:r>
          </a:p>
          <a:p>
            <a:pPr marL="0" indent="0">
              <a:buNone/>
            </a:pPr>
            <a:r>
              <a:rPr lang="en-US" sz="1800" dirty="0">
                <a:latin typeface="29LT Bukra Bold Italic" panose="000B0903020204020204" pitchFamily="34" charset="-78"/>
                <a:cs typeface="29LT Bukra Bold Italic" panose="000B0903020204020204" pitchFamily="34" charset="-78"/>
              </a:rPr>
              <a:t>           </a:t>
            </a:r>
            <a:r>
              <a:rPr lang="en-US" sz="1800" dirty="0">
                <a:latin typeface="29LT Bukra Regular" panose="000B0903020204020204" pitchFamily="34" charset="-78"/>
                <a:cs typeface="29LT Bukra Regular" panose="000B0903020204020204" pitchFamily="34" charset="-78"/>
              </a:rPr>
              <a:t>-Forecasting model</a:t>
            </a:r>
            <a:endParaRPr lang="en-US" sz="1800" dirty="0">
              <a:latin typeface="29LT Bukra Bold Italic" panose="000B0903020204020204" pitchFamily="34" charset="-78"/>
              <a:cs typeface="29LT Bukra Bold Italic" panose="000B0903020204020204" pitchFamily="34" charset="-78"/>
            </a:endParaRPr>
          </a:p>
          <a:p>
            <a:r>
              <a:rPr lang="en-US" sz="1800" dirty="0">
                <a:latin typeface="29LT Bukra Bold Italic" panose="000B0903020204020204" pitchFamily="34" charset="-78"/>
                <a:cs typeface="29LT Bukra Bold Italic" panose="000B0903020204020204" pitchFamily="34" charset="-78"/>
              </a:rPr>
              <a:t>Prescriptive analysis </a:t>
            </a:r>
          </a:p>
          <a:p>
            <a:pPr marL="0" indent="0">
              <a:buNone/>
            </a:pPr>
            <a:r>
              <a:rPr lang="en-US" sz="1800" dirty="0">
                <a:latin typeface="29LT Bukra Regular" panose="000B0903020204020204" pitchFamily="34" charset="-78"/>
                <a:cs typeface="29LT Bukra Regular" panose="000B0903020204020204" pitchFamily="34" charset="-78"/>
              </a:rPr>
              <a:t>          -Best scenario for total revenue </a:t>
            </a:r>
          </a:p>
          <a:p>
            <a:pPr marL="0" indent="0">
              <a:buNone/>
            </a:pPr>
            <a:r>
              <a:rPr lang="en-US" sz="1800" dirty="0">
                <a:latin typeface="29LT Bukra Regular" panose="000B0903020204020204" pitchFamily="34" charset="-78"/>
                <a:cs typeface="29LT Bukra Regular" panose="000B0903020204020204" pitchFamily="34" charset="-78"/>
              </a:rPr>
              <a:t>          -Best scenario for Headphones</a:t>
            </a:r>
          </a:p>
          <a:p>
            <a:pPr marL="0" indent="0">
              <a:buNone/>
            </a:pPr>
            <a:r>
              <a:rPr lang="en-US" sz="1800" dirty="0">
                <a:latin typeface="29LT Bukra Regular" panose="000B0903020204020204" pitchFamily="34" charset="-78"/>
                <a:cs typeface="29LT Bukra Regular" panose="000B0903020204020204" pitchFamily="34" charset="-78"/>
              </a:rPr>
              <a:t>          -Goal seek</a:t>
            </a:r>
          </a:p>
          <a:p>
            <a:pPr marL="0" indent="0">
              <a:buNone/>
            </a:pPr>
            <a:endParaRPr lang="en-US" sz="1800" dirty="0">
              <a:latin typeface="29LT Bukra Regular" panose="000B0903020204020204" pitchFamily="34" charset="-78"/>
              <a:cs typeface="29LT Bukra Regular" panose="000B0903020204020204" pitchFamily="34" charset="-78"/>
            </a:endParaRPr>
          </a:p>
          <a:p>
            <a:endParaRPr lang="en-US" sz="1800" dirty="0">
              <a:latin typeface="29LT Bukra Bold Italic" panose="000B0903020204020204" pitchFamily="34" charset="-78"/>
              <a:cs typeface="29LT Bukra Bold Italic" panose="000B0903020204020204" pitchFamily="34" charset="-78"/>
            </a:endParaRPr>
          </a:p>
        </p:txBody>
      </p:sp>
      <p:sp>
        <p:nvSpPr>
          <p:cNvPr id="2" name="TextBox 1">
            <a:extLst>
              <a:ext uri="{FF2B5EF4-FFF2-40B4-BE49-F238E27FC236}">
                <a16:creationId xmlns:a16="http://schemas.microsoft.com/office/drawing/2014/main" id="{8CB533A9-C796-FC89-7FA2-3C980F17A83B}"/>
              </a:ext>
            </a:extLst>
          </p:cNvPr>
          <p:cNvSpPr txBox="1"/>
          <p:nvPr/>
        </p:nvSpPr>
        <p:spPr>
          <a:xfrm>
            <a:off x="848899" y="6122895"/>
            <a:ext cx="2492990" cy="400110"/>
          </a:xfrm>
          <a:prstGeom prst="rect">
            <a:avLst/>
          </a:prstGeom>
          <a:noFill/>
        </p:spPr>
        <p:txBody>
          <a:bodyPr wrap="none" rtlCol="0">
            <a:spAutoFit/>
          </a:bodyPr>
          <a:lstStyle/>
          <a:p>
            <a:r>
              <a:rPr lang="en-US" sz="2000" dirty="0">
                <a:latin typeface="Aldhabi" panose="01000000000000000000" pitchFamily="2" charset="-78"/>
                <a:cs typeface="Aldhabi" panose="01000000000000000000" pitchFamily="2" charset="-78"/>
              </a:rPr>
              <a:t>Prepared by Eng Mohamed Anwar</a:t>
            </a:r>
          </a:p>
        </p:txBody>
      </p:sp>
    </p:spTree>
    <p:extLst>
      <p:ext uri="{BB962C8B-B14F-4D97-AF65-F5344CB8AC3E}">
        <p14:creationId xmlns:p14="http://schemas.microsoft.com/office/powerpoint/2010/main" val="35690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D43895-99E5-414D-4C5E-5E24023EE484}"/>
              </a:ext>
            </a:extLst>
          </p:cNvPr>
          <p:cNvSpPr txBox="1"/>
          <p:nvPr/>
        </p:nvSpPr>
        <p:spPr>
          <a:xfrm>
            <a:off x="2312894" y="2850776"/>
            <a:ext cx="7180729" cy="1015663"/>
          </a:xfrm>
          <a:prstGeom prst="rect">
            <a:avLst/>
          </a:prstGeom>
          <a:noFill/>
        </p:spPr>
        <p:txBody>
          <a:bodyPr wrap="square" rtlCol="0">
            <a:spAutoFit/>
          </a:bodyPr>
          <a:lstStyle/>
          <a:p>
            <a:pPr algn="ctr"/>
            <a:r>
              <a:rPr lang="en-US" sz="6000" dirty="0">
                <a:solidFill>
                  <a:srgbClr val="E99417"/>
                </a:solidFill>
                <a:latin typeface="Algerian" panose="04020705040A02060702" pitchFamily="82" charset="0"/>
              </a:rPr>
              <a:t>Thank You</a:t>
            </a:r>
          </a:p>
        </p:txBody>
      </p:sp>
      <p:sp>
        <p:nvSpPr>
          <p:cNvPr id="5" name="TextBox 4">
            <a:extLst>
              <a:ext uri="{FF2B5EF4-FFF2-40B4-BE49-F238E27FC236}">
                <a16:creationId xmlns:a16="http://schemas.microsoft.com/office/drawing/2014/main" id="{B31B0489-E7AC-F175-FF96-FFE84C0C5567}"/>
              </a:ext>
            </a:extLst>
          </p:cNvPr>
          <p:cNvSpPr txBox="1"/>
          <p:nvPr/>
        </p:nvSpPr>
        <p:spPr>
          <a:xfrm>
            <a:off x="848899" y="6122895"/>
            <a:ext cx="2492990" cy="400110"/>
          </a:xfrm>
          <a:prstGeom prst="rect">
            <a:avLst/>
          </a:prstGeom>
          <a:noFill/>
        </p:spPr>
        <p:txBody>
          <a:bodyPr wrap="none" rtlCol="0">
            <a:spAutoFit/>
          </a:bodyPr>
          <a:lstStyle/>
          <a:p>
            <a:r>
              <a:rPr lang="en-US" sz="2000" dirty="0">
                <a:latin typeface="Aldhabi" panose="01000000000000000000" pitchFamily="2" charset="-78"/>
                <a:cs typeface="Aldhabi" panose="01000000000000000000" pitchFamily="2" charset="-78"/>
              </a:rPr>
              <a:t>Prepared by Eng Mohamed Anwar</a:t>
            </a:r>
          </a:p>
        </p:txBody>
      </p:sp>
    </p:spTree>
    <p:extLst>
      <p:ext uri="{BB962C8B-B14F-4D97-AF65-F5344CB8AC3E}">
        <p14:creationId xmlns:p14="http://schemas.microsoft.com/office/powerpoint/2010/main" val="1292753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157F-2829-EB98-7783-C86EB4AC5A9F}"/>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181C93B7-417B-C95E-E927-0D06E08D28E7}"/>
              </a:ext>
            </a:extLst>
          </p:cNvPr>
          <p:cNvSpPr>
            <a:spLocks noGrp="1"/>
          </p:cNvSpPr>
          <p:nvPr>
            <p:ph idx="1"/>
          </p:nvPr>
        </p:nvSpPr>
        <p:spPr/>
        <p:txBody>
          <a:bodyPr/>
          <a:lstStyle/>
          <a:p>
            <a:r>
              <a:rPr lang="en-US" b="0" i="0" dirty="0">
                <a:solidFill>
                  <a:srgbClr val="141718"/>
                </a:solidFill>
                <a:effectLst>
                  <a:outerShdw blurRad="38100" dist="38100" dir="2700000" algn="tl">
                    <a:srgbClr val="000000">
                      <a:alpha val="43137"/>
                    </a:srgbClr>
                  </a:outerShdw>
                </a:effectLst>
                <a:latin typeface="Bahnschrift SemiLight" panose="020B0502040204020203" pitchFamily="34" charset="0"/>
                <a:cs typeface="29LT Bukra" panose="000B0903020204020204" pitchFamily="34" charset="-78"/>
              </a:rPr>
              <a:t>The sales dataset contains information about transactions, including the date, product details (name or identifier), category of the product, price per unit, quantity sold, total revenue generated, and the month in which the transaction occurred. This data set allows for analysis of sales performance, product popularity, revenue generation trends, and seasonal patterns over time. The data can be used to identify top-selling products, understand revenue distribution across product categories, and track sales trends on a monthly basis. Overall, the dataset provides valuable insights for decision-making and strategic planning within the business.</a:t>
            </a:r>
            <a:endParaRPr lang="en-US" dirty="0">
              <a:effectLst>
                <a:outerShdw blurRad="38100" dist="38100" dir="2700000" algn="tl">
                  <a:srgbClr val="000000">
                    <a:alpha val="43137"/>
                  </a:srgbClr>
                </a:outerShdw>
              </a:effectLst>
              <a:latin typeface="Bahnschrift SemiLight" panose="020B0502040204020203" pitchFamily="34" charset="0"/>
              <a:cs typeface="29LT Bukra" panose="000B0903020204020204" pitchFamily="34" charset="-78"/>
            </a:endParaRPr>
          </a:p>
        </p:txBody>
      </p:sp>
      <p:sp>
        <p:nvSpPr>
          <p:cNvPr id="4" name="TextBox 3">
            <a:extLst>
              <a:ext uri="{FF2B5EF4-FFF2-40B4-BE49-F238E27FC236}">
                <a16:creationId xmlns:a16="http://schemas.microsoft.com/office/drawing/2014/main" id="{5A369F59-1344-ECD4-40EE-0A149D05885F}"/>
              </a:ext>
            </a:extLst>
          </p:cNvPr>
          <p:cNvSpPr txBox="1"/>
          <p:nvPr/>
        </p:nvSpPr>
        <p:spPr>
          <a:xfrm>
            <a:off x="848899" y="6122895"/>
            <a:ext cx="2492990" cy="400110"/>
          </a:xfrm>
          <a:prstGeom prst="rect">
            <a:avLst/>
          </a:prstGeom>
          <a:noFill/>
        </p:spPr>
        <p:txBody>
          <a:bodyPr wrap="none" rtlCol="0">
            <a:spAutoFit/>
          </a:bodyPr>
          <a:lstStyle/>
          <a:p>
            <a:r>
              <a:rPr lang="en-US" sz="2000" dirty="0">
                <a:latin typeface="Aldhabi" panose="01000000000000000000" pitchFamily="2" charset="-78"/>
                <a:cs typeface="Aldhabi" panose="01000000000000000000" pitchFamily="2" charset="-78"/>
              </a:rPr>
              <a:t>Prepared by Eng Mohamed Anwar</a:t>
            </a:r>
          </a:p>
        </p:txBody>
      </p:sp>
    </p:spTree>
    <p:extLst>
      <p:ext uri="{BB962C8B-B14F-4D97-AF65-F5344CB8AC3E}">
        <p14:creationId xmlns:p14="http://schemas.microsoft.com/office/powerpoint/2010/main" val="179273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8F29-6C61-3F64-ACF0-7E8E722B4444}"/>
              </a:ext>
            </a:extLst>
          </p:cNvPr>
          <p:cNvSpPr>
            <a:spLocks noGrp="1"/>
          </p:cNvSpPr>
          <p:nvPr>
            <p:ph type="title"/>
          </p:nvPr>
        </p:nvSpPr>
        <p:spPr/>
        <p:txBody>
          <a:bodyPr/>
          <a:lstStyle/>
          <a:p>
            <a:r>
              <a:rPr lang="en-US" dirty="0"/>
              <a:t>Data Description</a:t>
            </a:r>
          </a:p>
        </p:txBody>
      </p:sp>
      <p:sp>
        <p:nvSpPr>
          <p:cNvPr id="6" name="Content Placeholder 5">
            <a:extLst>
              <a:ext uri="{FF2B5EF4-FFF2-40B4-BE49-F238E27FC236}">
                <a16:creationId xmlns:a16="http://schemas.microsoft.com/office/drawing/2014/main" id="{6BA200BD-4401-94F5-3F5E-A92930B46C1C}"/>
              </a:ext>
            </a:extLst>
          </p:cNvPr>
          <p:cNvSpPr>
            <a:spLocks noGrp="1"/>
          </p:cNvSpPr>
          <p:nvPr>
            <p:ph idx="1"/>
          </p:nvPr>
        </p:nvSpPr>
        <p:spPr>
          <a:xfrm>
            <a:off x="1063752" y="1830356"/>
            <a:ext cx="10058400" cy="4469860"/>
          </a:xfrm>
        </p:spPr>
        <p:txBody>
          <a:bodyPr>
            <a:normAutofit fontScale="47500" lnSpcReduction="20000"/>
          </a:bodyPr>
          <a:lstStyle/>
          <a:p>
            <a:pPr algn="l">
              <a:buFont typeface="+mj-lt"/>
              <a:buAutoNum type="arabicPeriod"/>
            </a:pPr>
            <a:r>
              <a:rPr lang="en-US" sz="4500" b="1" i="0" dirty="0">
                <a:solidFill>
                  <a:srgbClr val="141718"/>
                </a:solidFill>
                <a:effectLst/>
                <a:latin typeface="__Karla_555e8b"/>
              </a:rPr>
              <a:t>Date</a:t>
            </a:r>
            <a:r>
              <a:rPr lang="en-US" sz="4500" b="0" i="0" dirty="0">
                <a:solidFill>
                  <a:srgbClr val="141718"/>
                </a:solidFill>
                <a:effectLst/>
                <a:latin typeface="__Karla_555e8b"/>
              </a:rPr>
              <a:t>: This column represents the date on which the sale was made or the transaction occurred. It typically includes the day, month, and year of the transaction.</a:t>
            </a:r>
          </a:p>
          <a:p>
            <a:pPr algn="l">
              <a:buFont typeface="+mj-lt"/>
              <a:buAutoNum type="arabicPeriod"/>
            </a:pPr>
            <a:r>
              <a:rPr lang="en-US" sz="4500" b="1" i="0" dirty="0">
                <a:solidFill>
                  <a:srgbClr val="141718"/>
                </a:solidFill>
                <a:effectLst/>
                <a:latin typeface="__Karla_555e8b"/>
              </a:rPr>
              <a:t>Product</a:t>
            </a:r>
            <a:r>
              <a:rPr lang="en-US" sz="4500" b="0" i="0" dirty="0">
                <a:solidFill>
                  <a:srgbClr val="141718"/>
                </a:solidFill>
                <a:effectLst/>
                <a:latin typeface="__Karla_555e8b"/>
              </a:rPr>
              <a:t>: This column describes the specific product that was sold or involved in the transaction. It often includes details such as the product name, model number, or unique identifier.</a:t>
            </a:r>
          </a:p>
          <a:p>
            <a:pPr algn="l">
              <a:buFont typeface="+mj-lt"/>
              <a:buAutoNum type="arabicPeriod"/>
            </a:pPr>
            <a:r>
              <a:rPr lang="en-US" sz="4500" b="1" i="0" dirty="0">
                <a:solidFill>
                  <a:srgbClr val="141718"/>
                </a:solidFill>
                <a:effectLst/>
                <a:latin typeface="__Karla_555e8b"/>
              </a:rPr>
              <a:t>Category</a:t>
            </a:r>
            <a:r>
              <a:rPr lang="en-US" sz="4500" b="0" i="0" dirty="0">
                <a:solidFill>
                  <a:srgbClr val="141718"/>
                </a:solidFill>
                <a:effectLst/>
                <a:latin typeface="__Karla_555e8b"/>
              </a:rPr>
              <a:t>: This column categorizes the product into a specific group or classification based on its characteristics or type. It helps in organizing and analyzing sales data by product categories.</a:t>
            </a:r>
          </a:p>
          <a:p>
            <a:pPr algn="l">
              <a:buFont typeface="+mj-lt"/>
              <a:buAutoNum type="arabicPeriod"/>
            </a:pPr>
            <a:r>
              <a:rPr lang="en-US" sz="4500" b="1" i="0" dirty="0">
                <a:solidFill>
                  <a:srgbClr val="141718"/>
                </a:solidFill>
                <a:effectLst/>
                <a:latin typeface="__Karla_555e8b"/>
              </a:rPr>
              <a:t>Price</a:t>
            </a:r>
            <a:r>
              <a:rPr lang="en-US" sz="4500" b="0" i="0" dirty="0">
                <a:solidFill>
                  <a:srgbClr val="141718"/>
                </a:solidFill>
                <a:effectLst/>
                <a:latin typeface="__Karla_555e8b"/>
              </a:rPr>
              <a:t>: This column indicates the price at which the product was sold during the transaction. It represents the monetary value assigned to the product.</a:t>
            </a:r>
          </a:p>
          <a:p>
            <a:pPr algn="l">
              <a:buFont typeface="+mj-lt"/>
              <a:buAutoNum type="arabicPeriod"/>
            </a:pPr>
            <a:r>
              <a:rPr lang="en-US" sz="4500" b="1" i="0" dirty="0">
                <a:solidFill>
                  <a:srgbClr val="141718"/>
                </a:solidFill>
                <a:effectLst/>
                <a:latin typeface="__Karla_555e8b"/>
              </a:rPr>
              <a:t>Quantity</a:t>
            </a:r>
            <a:r>
              <a:rPr lang="en-US" sz="4500" b="0" i="0" dirty="0">
                <a:solidFill>
                  <a:srgbClr val="141718"/>
                </a:solidFill>
                <a:effectLst/>
                <a:latin typeface="__Karla_555e8b"/>
              </a:rPr>
              <a:t>: This column shows the number of units or items of the product that were sold in the transaction. It tells how many units of the product were involved in the sale.</a:t>
            </a:r>
          </a:p>
          <a:p>
            <a:pPr algn="l">
              <a:buFont typeface="+mj-lt"/>
              <a:buAutoNum type="arabicPeriod"/>
            </a:pPr>
            <a:r>
              <a:rPr lang="en-US" sz="4500" b="1" i="0" dirty="0">
                <a:solidFill>
                  <a:srgbClr val="141718"/>
                </a:solidFill>
                <a:effectLst/>
                <a:latin typeface="__Karla_555e8b"/>
              </a:rPr>
              <a:t>Total Revenue</a:t>
            </a:r>
            <a:r>
              <a:rPr lang="en-US" sz="4500" b="0" i="0" dirty="0">
                <a:solidFill>
                  <a:srgbClr val="141718"/>
                </a:solidFill>
                <a:effectLst/>
                <a:latin typeface="__Karla_555e8b"/>
              </a:rPr>
              <a:t>: This column calculates the total revenue generated from the sale of a specific product by multiplying the price per unit with the quantity sold. It represents the overall income from the sales transaction.</a:t>
            </a:r>
          </a:p>
          <a:p>
            <a:endParaRPr lang="en-US" dirty="0"/>
          </a:p>
        </p:txBody>
      </p:sp>
      <p:sp>
        <p:nvSpPr>
          <p:cNvPr id="3" name="TextBox 2">
            <a:extLst>
              <a:ext uri="{FF2B5EF4-FFF2-40B4-BE49-F238E27FC236}">
                <a16:creationId xmlns:a16="http://schemas.microsoft.com/office/drawing/2014/main" id="{F5B57671-8939-22DF-CE06-9F5F79978F85}"/>
              </a:ext>
            </a:extLst>
          </p:cNvPr>
          <p:cNvSpPr txBox="1"/>
          <p:nvPr/>
        </p:nvSpPr>
        <p:spPr>
          <a:xfrm>
            <a:off x="848899" y="6131860"/>
            <a:ext cx="2492990" cy="400110"/>
          </a:xfrm>
          <a:prstGeom prst="rect">
            <a:avLst/>
          </a:prstGeom>
          <a:noFill/>
        </p:spPr>
        <p:txBody>
          <a:bodyPr wrap="none" rtlCol="0">
            <a:spAutoFit/>
          </a:bodyPr>
          <a:lstStyle/>
          <a:p>
            <a:r>
              <a:rPr lang="en-US" sz="2000" dirty="0">
                <a:latin typeface="Aldhabi" panose="01000000000000000000" pitchFamily="2" charset="-78"/>
                <a:cs typeface="Aldhabi" panose="01000000000000000000" pitchFamily="2" charset="-78"/>
              </a:rPr>
              <a:t>Prepared by Eng Mohamed Anwar</a:t>
            </a:r>
          </a:p>
        </p:txBody>
      </p:sp>
    </p:spTree>
    <p:extLst>
      <p:ext uri="{BB962C8B-B14F-4D97-AF65-F5344CB8AC3E}">
        <p14:creationId xmlns:p14="http://schemas.microsoft.com/office/powerpoint/2010/main" val="427623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EC4C-56A1-5D6B-FDBD-38F53689609D}"/>
              </a:ext>
            </a:extLst>
          </p:cNvPr>
          <p:cNvSpPr>
            <a:spLocks noGrp="1"/>
          </p:cNvSpPr>
          <p:nvPr>
            <p:ph type="title"/>
          </p:nvPr>
        </p:nvSpPr>
        <p:spPr>
          <a:xfrm>
            <a:off x="663386" y="-230833"/>
            <a:ext cx="10058400" cy="1609344"/>
          </a:xfrm>
        </p:spPr>
        <p:txBody>
          <a:bodyPr/>
          <a:lstStyle/>
          <a:p>
            <a:r>
              <a:rPr lang="en-US" dirty="0"/>
              <a:t>Descriptive analysis </a:t>
            </a:r>
          </a:p>
        </p:txBody>
      </p:sp>
      <p:pic>
        <p:nvPicPr>
          <p:cNvPr id="8" name="Content Placeholder 7">
            <a:extLst>
              <a:ext uri="{FF2B5EF4-FFF2-40B4-BE49-F238E27FC236}">
                <a16:creationId xmlns:a16="http://schemas.microsoft.com/office/drawing/2014/main" id="{80E58DD4-7276-571B-5938-724E7056F5C7}"/>
              </a:ext>
            </a:extLst>
          </p:cNvPr>
          <p:cNvPicPr>
            <a:picLocks noGrp="1" noChangeAspect="1"/>
          </p:cNvPicPr>
          <p:nvPr>
            <p:ph idx="1"/>
          </p:nvPr>
        </p:nvPicPr>
        <p:blipFill>
          <a:blip r:embed="rId2"/>
          <a:stretch>
            <a:fillRect/>
          </a:stretch>
        </p:blipFill>
        <p:spPr>
          <a:xfrm>
            <a:off x="1069848" y="2280966"/>
            <a:ext cx="4296761" cy="3976400"/>
          </a:xfrm>
        </p:spPr>
      </p:pic>
      <p:sp>
        <p:nvSpPr>
          <p:cNvPr id="9" name="TextBox 8">
            <a:extLst>
              <a:ext uri="{FF2B5EF4-FFF2-40B4-BE49-F238E27FC236}">
                <a16:creationId xmlns:a16="http://schemas.microsoft.com/office/drawing/2014/main" id="{DC480736-B3FE-736C-CD95-534816301D25}"/>
              </a:ext>
            </a:extLst>
          </p:cNvPr>
          <p:cNvSpPr txBox="1"/>
          <p:nvPr/>
        </p:nvSpPr>
        <p:spPr>
          <a:xfrm>
            <a:off x="663386" y="1085703"/>
            <a:ext cx="4099114" cy="523220"/>
          </a:xfrm>
          <a:prstGeom prst="rect">
            <a:avLst/>
          </a:prstGeom>
          <a:solidFill>
            <a:schemeClr val="tx2">
              <a:lumMod val="60000"/>
              <a:lumOff val="40000"/>
            </a:schemeClr>
          </a:solidFill>
        </p:spPr>
        <p:txBody>
          <a:bodyPr wrap="square" rtlCol="0">
            <a:spAutoFit/>
          </a:bodyPr>
          <a:lstStyle/>
          <a:p>
            <a:pPr algn="ctr"/>
            <a:r>
              <a:rPr lang="en-US" sz="2800" dirty="0">
                <a:latin typeface="29LT Bukra Bold Italic" panose="000B0903020204020204" pitchFamily="34" charset="-78"/>
                <a:cs typeface="29LT Bukra Bold Italic" panose="000B0903020204020204" pitchFamily="34" charset="-78"/>
              </a:rPr>
              <a:t>Summary statistics</a:t>
            </a:r>
          </a:p>
        </p:txBody>
      </p:sp>
      <p:sp>
        <p:nvSpPr>
          <p:cNvPr id="4" name="TextBox 3">
            <a:extLst>
              <a:ext uri="{FF2B5EF4-FFF2-40B4-BE49-F238E27FC236}">
                <a16:creationId xmlns:a16="http://schemas.microsoft.com/office/drawing/2014/main" id="{92187CDC-9DCB-7C60-478C-3CCFF81DB3C3}"/>
              </a:ext>
            </a:extLst>
          </p:cNvPr>
          <p:cNvSpPr txBox="1"/>
          <p:nvPr/>
        </p:nvSpPr>
        <p:spPr>
          <a:xfrm>
            <a:off x="5862916" y="2523012"/>
            <a:ext cx="5934637" cy="1522083"/>
          </a:xfrm>
          <a:prstGeom prst="rect">
            <a:avLst/>
          </a:prstGeom>
          <a:noFill/>
        </p:spPr>
        <p:txBody>
          <a:bodyPr wrap="square" rtlCol="0">
            <a:spAutoFit/>
          </a:bodyPr>
          <a:lstStyle/>
          <a:p>
            <a:pPr>
              <a:lnSpc>
                <a:spcPct val="150000"/>
              </a:lnSpc>
            </a:pPr>
            <a:r>
              <a:rPr lang="ar-EG" sz="1600" dirty="0">
                <a:latin typeface="29LT Bukra" panose="000B0903020204020204" pitchFamily="34" charset="-78"/>
                <a:cs typeface="29LT Bukra" panose="000B0903020204020204" pitchFamily="34" charset="-78"/>
              </a:rPr>
              <a:t>-</a:t>
            </a: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The data in the column is right-skewed (skewness &gt; 0), with a relatively high mean compared to the median, a considerable standard deviation, and slightly peaked (positive kurtosis).</a:t>
            </a:r>
          </a:p>
        </p:txBody>
      </p:sp>
      <p:sp>
        <p:nvSpPr>
          <p:cNvPr id="5" name="TextBox 4">
            <a:extLst>
              <a:ext uri="{FF2B5EF4-FFF2-40B4-BE49-F238E27FC236}">
                <a16:creationId xmlns:a16="http://schemas.microsoft.com/office/drawing/2014/main" id="{187542BC-FCE9-4439-4807-B4E40543AF9A}"/>
              </a:ext>
            </a:extLst>
          </p:cNvPr>
          <p:cNvSpPr txBox="1"/>
          <p:nvPr/>
        </p:nvSpPr>
        <p:spPr>
          <a:xfrm>
            <a:off x="5970492" y="4135531"/>
            <a:ext cx="5504331" cy="1522083"/>
          </a:xfrm>
          <a:prstGeom prst="rect">
            <a:avLst/>
          </a:prstGeom>
          <a:noFill/>
        </p:spPr>
        <p:txBody>
          <a:bodyPr wrap="square" rtlCol="0">
            <a:spAutoFit/>
          </a:bodyPr>
          <a:lstStyle/>
          <a:p>
            <a:pPr algn="r" rtl="1">
              <a:lnSpc>
                <a:spcPct val="150000"/>
              </a:lnSpc>
            </a:pP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بيانات العامود لديها انحراف كبير ناحية اليمين و متوسط الايرادات كبير مقارنة بالوسيط مع معيار انحراف كبير الى حد ما بين قيم الايرادات والقيم لها توزيع متقارب "</a:t>
            </a:r>
            <a:endParaRPr lang="en-US"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endParaRPr>
          </a:p>
        </p:txBody>
      </p:sp>
      <p:sp>
        <p:nvSpPr>
          <p:cNvPr id="3" name="TextBox 2">
            <a:extLst>
              <a:ext uri="{FF2B5EF4-FFF2-40B4-BE49-F238E27FC236}">
                <a16:creationId xmlns:a16="http://schemas.microsoft.com/office/drawing/2014/main" id="{AA90C9B8-39E8-D948-A9CD-199D56908589}"/>
              </a:ext>
            </a:extLst>
          </p:cNvPr>
          <p:cNvSpPr txBox="1"/>
          <p:nvPr/>
        </p:nvSpPr>
        <p:spPr>
          <a:xfrm>
            <a:off x="952500" y="1699567"/>
            <a:ext cx="7639050" cy="400110"/>
          </a:xfrm>
          <a:prstGeom prst="rect">
            <a:avLst/>
          </a:prstGeom>
          <a:noFill/>
        </p:spPr>
        <p:txBody>
          <a:bodyPr wrap="square" rtlCol="0">
            <a:spAutoFit/>
          </a:bodyPr>
          <a:lstStyle/>
          <a:p>
            <a:r>
              <a:rPr lang="en-US" sz="2000" b="1" dirty="0">
                <a:latin typeface="29LT Bukra Bold" panose="000B0903020204020204" pitchFamily="34" charset="-78"/>
                <a:cs typeface="29LT Bukra Bold" panose="000B0903020204020204" pitchFamily="34" charset="-78"/>
              </a:rPr>
              <a:t>1- What are the summary statistics for total sales?</a:t>
            </a:r>
          </a:p>
        </p:txBody>
      </p:sp>
      <p:sp>
        <p:nvSpPr>
          <p:cNvPr id="6" name="TextBox 5">
            <a:extLst>
              <a:ext uri="{FF2B5EF4-FFF2-40B4-BE49-F238E27FC236}">
                <a16:creationId xmlns:a16="http://schemas.microsoft.com/office/drawing/2014/main" id="{6BAD7B89-82C7-7342-08CE-C821A5A4DDDC}"/>
              </a:ext>
            </a:extLst>
          </p:cNvPr>
          <p:cNvSpPr txBox="1"/>
          <p:nvPr/>
        </p:nvSpPr>
        <p:spPr>
          <a:xfrm>
            <a:off x="848899" y="6122895"/>
            <a:ext cx="2492990" cy="400110"/>
          </a:xfrm>
          <a:prstGeom prst="rect">
            <a:avLst/>
          </a:prstGeom>
          <a:noFill/>
        </p:spPr>
        <p:txBody>
          <a:bodyPr wrap="none" rtlCol="0">
            <a:spAutoFit/>
          </a:bodyPr>
          <a:lstStyle/>
          <a:p>
            <a:r>
              <a:rPr lang="en-US" sz="2000" dirty="0">
                <a:latin typeface="Aldhabi" panose="01000000000000000000" pitchFamily="2" charset="-78"/>
                <a:cs typeface="Aldhabi" panose="01000000000000000000" pitchFamily="2" charset="-78"/>
              </a:rPr>
              <a:t>Prepared by Eng Mohamed Anwar</a:t>
            </a:r>
          </a:p>
        </p:txBody>
      </p:sp>
    </p:spTree>
    <p:extLst>
      <p:ext uri="{BB962C8B-B14F-4D97-AF65-F5344CB8AC3E}">
        <p14:creationId xmlns:p14="http://schemas.microsoft.com/office/powerpoint/2010/main" val="3723109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69D1FBBB-706B-49A8-97ED-BCBB93CBFCF3}"/>
                  </a:ext>
                </a:extLst>
              </p:cNvPr>
              <p:cNvGraphicFramePr>
                <a:graphicFrameLocks noGrp="1"/>
              </p:cNvGraphicFramePr>
              <p:nvPr>
                <p:ph idx="1"/>
                <p:extLst>
                  <p:ext uri="{D42A27DB-BD31-4B8C-83A1-F6EECF244321}">
                    <p14:modId xmlns:p14="http://schemas.microsoft.com/office/powerpoint/2010/main" val="1065909287"/>
                  </p:ext>
                </p:extLst>
              </p:nvPr>
            </p:nvGraphicFramePr>
            <p:xfrm>
              <a:off x="591669" y="1476375"/>
              <a:ext cx="5312896" cy="449477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69D1FBBB-706B-49A8-97ED-BCBB93CBFCF3}"/>
                  </a:ext>
                </a:extLst>
              </p:cNvPr>
              <p:cNvPicPr>
                <a:picLocks noGrp="1" noRot="1" noChangeAspect="1" noMove="1" noResize="1" noEditPoints="1" noAdjustHandles="1" noChangeArrowheads="1" noChangeShapeType="1"/>
              </p:cNvPicPr>
              <p:nvPr/>
            </p:nvPicPr>
            <p:blipFill>
              <a:blip r:embed="rId3"/>
              <a:stretch>
                <a:fillRect/>
              </a:stretch>
            </p:blipFill>
            <p:spPr>
              <a:xfrm>
                <a:off x="591669" y="1476375"/>
                <a:ext cx="5312896" cy="4494779"/>
              </a:xfrm>
              <a:prstGeom prst="rect">
                <a:avLst/>
              </a:prstGeom>
            </p:spPr>
          </p:pic>
        </mc:Fallback>
      </mc:AlternateContent>
      <p:sp>
        <p:nvSpPr>
          <p:cNvPr id="5" name="TextBox 4">
            <a:extLst>
              <a:ext uri="{FF2B5EF4-FFF2-40B4-BE49-F238E27FC236}">
                <a16:creationId xmlns:a16="http://schemas.microsoft.com/office/drawing/2014/main" id="{A3AE9C94-4432-A479-818D-EA22CC142F13}"/>
              </a:ext>
            </a:extLst>
          </p:cNvPr>
          <p:cNvSpPr txBox="1"/>
          <p:nvPr/>
        </p:nvSpPr>
        <p:spPr>
          <a:xfrm>
            <a:off x="6096000" y="2039395"/>
            <a:ext cx="5934637" cy="1522083"/>
          </a:xfrm>
          <a:prstGeom prst="rect">
            <a:avLst/>
          </a:prstGeom>
          <a:noFill/>
        </p:spPr>
        <p:txBody>
          <a:bodyPr wrap="square" rtlCol="0">
            <a:spAutoFit/>
          </a:bodyPr>
          <a:lstStyle/>
          <a:p>
            <a:pPr>
              <a:lnSpc>
                <a:spcPct val="150000"/>
              </a:lnSpc>
            </a:pPr>
            <a:r>
              <a:rPr lang="ar-EG" sz="1600" dirty="0">
                <a:latin typeface="29LT Bukra" panose="000B0903020204020204" pitchFamily="34" charset="-78"/>
                <a:cs typeface="29LT Bukra" panose="000B0903020204020204" pitchFamily="34" charset="-78"/>
              </a:rPr>
              <a:t>-</a:t>
            </a: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The Quantity distribution is right-skewed, the most quantities that we sell are between </a:t>
            </a:r>
            <a:r>
              <a:rPr lang="en-US" sz="1600"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3</a:t>
            </a: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and </a:t>
            </a:r>
            <a:r>
              <a:rPr lang="en-US" sz="1600"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13</a:t>
            </a: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pieces for each transaction and High quantities have fewer orders. </a:t>
            </a:r>
          </a:p>
        </p:txBody>
      </p:sp>
      <p:sp>
        <p:nvSpPr>
          <p:cNvPr id="6" name="TextBox 5">
            <a:extLst>
              <a:ext uri="{FF2B5EF4-FFF2-40B4-BE49-F238E27FC236}">
                <a16:creationId xmlns:a16="http://schemas.microsoft.com/office/drawing/2014/main" id="{71C122D4-5AFB-311B-5B54-6531C6C23DD5}"/>
              </a:ext>
            </a:extLst>
          </p:cNvPr>
          <p:cNvSpPr txBox="1"/>
          <p:nvPr/>
        </p:nvSpPr>
        <p:spPr>
          <a:xfrm>
            <a:off x="6096000" y="3723764"/>
            <a:ext cx="5504331" cy="1522083"/>
          </a:xfrm>
          <a:prstGeom prst="rect">
            <a:avLst/>
          </a:prstGeom>
          <a:noFill/>
        </p:spPr>
        <p:txBody>
          <a:bodyPr wrap="square" rtlCol="0">
            <a:spAutoFit/>
          </a:bodyPr>
          <a:lstStyle/>
          <a:p>
            <a:pPr algn="r" rtl="1">
              <a:lnSpc>
                <a:spcPct val="150000"/>
              </a:lnSpc>
            </a:pP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توزيع الكميات المباعة له انحراف ناحية اليمين و معظم الكميات التي نبيعها تكون بين </a:t>
            </a:r>
            <a:r>
              <a:rPr lang="ar-EG" sz="1600"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3</a:t>
            </a: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و </a:t>
            </a:r>
            <a:r>
              <a:rPr lang="ar-EG" sz="1600"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13</a:t>
            </a: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قطعة لكل عملية شراء و الطلب على الكميات الكبيرة للمنتجات يكون اقل أثناء عملية الشراء "</a:t>
            </a:r>
            <a:endParaRPr lang="en-US"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endParaRPr>
          </a:p>
        </p:txBody>
      </p:sp>
      <p:sp>
        <p:nvSpPr>
          <p:cNvPr id="2" name="TextBox 1">
            <a:extLst>
              <a:ext uri="{FF2B5EF4-FFF2-40B4-BE49-F238E27FC236}">
                <a16:creationId xmlns:a16="http://schemas.microsoft.com/office/drawing/2014/main" id="{9AF62CB8-24B1-81D0-F16F-F29E179114ED}"/>
              </a:ext>
            </a:extLst>
          </p:cNvPr>
          <p:cNvSpPr txBox="1"/>
          <p:nvPr/>
        </p:nvSpPr>
        <p:spPr>
          <a:xfrm>
            <a:off x="591669" y="1076265"/>
            <a:ext cx="7639050" cy="400110"/>
          </a:xfrm>
          <a:prstGeom prst="rect">
            <a:avLst/>
          </a:prstGeom>
          <a:noFill/>
        </p:spPr>
        <p:txBody>
          <a:bodyPr wrap="square" rtlCol="0">
            <a:spAutoFit/>
          </a:bodyPr>
          <a:lstStyle/>
          <a:p>
            <a:r>
              <a:rPr lang="en-US" sz="2000" b="1" dirty="0">
                <a:latin typeface="29LT Bukra Bold" panose="000B0903020204020204" pitchFamily="34" charset="-78"/>
                <a:cs typeface="29LT Bukra Bold" panose="000B0903020204020204" pitchFamily="34" charset="-78"/>
              </a:rPr>
              <a:t>2-What is the quantity distribution?</a:t>
            </a:r>
          </a:p>
        </p:txBody>
      </p:sp>
      <p:sp>
        <p:nvSpPr>
          <p:cNvPr id="3" name="TextBox 2">
            <a:extLst>
              <a:ext uri="{FF2B5EF4-FFF2-40B4-BE49-F238E27FC236}">
                <a16:creationId xmlns:a16="http://schemas.microsoft.com/office/drawing/2014/main" id="{CA962267-62D5-0602-4B29-FAF3F0C2614B}"/>
              </a:ext>
            </a:extLst>
          </p:cNvPr>
          <p:cNvSpPr txBox="1"/>
          <p:nvPr/>
        </p:nvSpPr>
        <p:spPr>
          <a:xfrm>
            <a:off x="848899" y="6122895"/>
            <a:ext cx="2492990" cy="400110"/>
          </a:xfrm>
          <a:prstGeom prst="rect">
            <a:avLst/>
          </a:prstGeom>
          <a:noFill/>
        </p:spPr>
        <p:txBody>
          <a:bodyPr wrap="none" rtlCol="0">
            <a:spAutoFit/>
          </a:bodyPr>
          <a:lstStyle/>
          <a:p>
            <a:r>
              <a:rPr lang="en-US" sz="2000" dirty="0">
                <a:latin typeface="Aldhabi" panose="01000000000000000000" pitchFamily="2" charset="-78"/>
                <a:cs typeface="Aldhabi" panose="01000000000000000000" pitchFamily="2" charset="-78"/>
              </a:rPr>
              <a:t>Prepared by Eng Mohamed Anwar</a:t>
            </a:r>
          </a:p>
        </p:txBody>
      </p:sp>
    </p:spTree>
    <p:extLst>
      <p:ext uri="{BB962C8B-B14F-4D97-AF65-F5344CB8AC3E}">
        <p14:creationId xmlns:p14="http://schemas.microsoft.com/office/powerpoint/2010/main" val="98202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4DEE11A-31A8-8D77-23B4-D4D2B3059284}"/>
              </a:ext>
            </a:extLst>
          </p:cNvPr>
          <p:cNvGraphicFramePr>
            <a:graphicFrameLocks noGrp="1"/>
          </p:cNvGraphicFramePr>
          <p:nvPr>
            <p:ph idx="1"/>
            <p:extLst>
              <p:ext uri="{D42A27DB-BD31-4B8C-83A1-F6EECF244321}">
                <p14:modId xmlns:p14="http://schemas.microsoft.com/office/powerpoint/2010/main" val="3303021667"/>
              </p:ext>
            </p:extLst>
          </p:nvPr>
        </p:nvGraphicFramePr>
        <p:xfrm>
          <a:off x="254187" y="1729354"/>
          <a:ext cx="5841813" cy="40513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B9C73782-4A46-B9B3-E249-7CF7FB1BB557}"/>
              </a:ext>
            </a:extLst>
          </p:cNvPr>
          <p:cNvSpPr txBox="1"/>
          <p:nvPr/>
        </p:nvSpPr>
        <p:spPr>
          <a:xfrm>
            <a:off x="6391836" y="1943107"/>
            <a:ext cx="5800164" cy="1891415"/>
          </a:xfrm>
          <a:prstGeom prst="rect">
            <a:avLst/>
          </a:prstGeom>
          <a:noFill/>
        </p:spPr>
        <p:txBody>
          <a:bodyPr wrap="square" rtlCol="0">
            <a:spAutoFit/>
          </a:bodyPr>
          <a:lstStyle/>
          <a:p>
            <a:pPr>
              <a:lnSpc>
                <a:spcPct val="150000"/>
              </a:lnSpc>
            </a:pP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a:t>
            </a:r>
            <a:r>
              <a:rPr lang="ar-EG"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a:t>
            </a: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We note that </a:t>
            </a:r>
            <a:r>
              <a:rPr lang="en-US" sz="1600"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35%</a:t>
            </a: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of our sale processes are from the Electronics category, and </a:t>
            </a:r>
            <a:r>
              <a:rPr lang="en-US" sz="1600"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33%</a:t>
            </a: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from the Clothing category which means these two categories have more demand, and </a:t>
            </a:r>
            <a:r>
              <a:rPr lang="en-US" sz="1600"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6%</a:t>
            </a: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from Bags which indicates this category has fewer demand.</a:t>
            </a:r>
          </a:p>
        </p:txBody>
      </p:sp>
      <p:sp>
        <p:nvSpPr>
          <p:cNvPr id="6" name="TextBox 5">
            <a:extLst>
              <a:ext uri="{FF2B5EF4-FFF2-40B4-BE49-F238E27FC236}">
                <a16:creationId xmlns:a16="http://schemas.microsoft.com/office/drawing/2014/main" id="{FBC612B7-661D-1C92-EF95-064E59FDE006}"/>
              </a:ext>
            </a:extLst>
          </p:cNvPr>
          <p:cNvSpPr txBox="1"/>
          <p:nvPr/>
        </p:nvSpPr>
        <p:spPr>
          <a:xfrm>
            <a:off x="6487086" y="4027288"/>
            <a:ext cx="5325037" cy="1891415"/>
          </a:xfrm>
          <a:prstGeom prst="rect">
            <a:avLst/>
          </a:prstGeom>
          <a:noFill/>
        </p:spPr>
        <p:txBody>
          <a:bodyPr wrap="square" rtlCol="0">
            <a:spAutoFit/>
          </a:bodyPr>
          <a:lstStyle/>
          <a:p>
            <a:pPr algn="r" rtl="1">
              <a:lnSpc>
                <a:spcPct val="150000"/>
              </a:lnSpc>
            </a:pP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لدينا حوالي</a:t>
            </a:r>
            <a:r>
              <a:rPr lang="ar-EG" sz="1600"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 35% </a:t>
            </a: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نسبة عمليات بيع من فئة الالكترونيات و </a:t>
            </a:r>
            <a:r>
              <a:rPr lang="ar-EG" sz="1600"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33% </a:t>
            </a: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من فئة الملابس مما يعني ان معظم الطلب يكون على هاتان الفئتان و لدينا </a:t>
            </a:r>
            <a:r>
              <a:rPr lang="ar-EG" sz="1600"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6%</a:t>
            </a: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نسبة عمليات بيع لفئة الحقائب مما يعني ان الطلب عليها اقل "</a:t>
            </a:r>
            <a:endParaRPr lang="en-US"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endParaRPr>
          </a:p>
        </p:txBody>
      </p:sp>
      <p:sp>
        <p:nvSpPr>
          <p:cNvPr id="7" name="TextBox 6">
            <a:extLst>
              <a:ext uri="{FF2B5EF4-FFF2-40B4-BE49-F238E27FC236}">
                <a16:creationId xmlns:a16="http://schemas.microsoft.com/office/drawing/2014/main" id="{76B19DCB-0492-B615-C794-D8C862FEE260}"/>
              </a:ext>
            </a:extLst>
          </p:cNvPr>
          <p:cNvSpPr txBox="1"/>
          <p:nvPr/>
        </p:nvSpPr>
        <p:spPr>
          <a:xfrm>
            <a:off x="614081" y="658901"/>
            <a:ext cx="3687543" cy="523220"/>
          </a:xfrm>
          <a:prstGeom prst="rect">
            <a:avLst/>
          </a:prstGeom>
          <a:solidFill>
            <a:schemeClr val="tx2">
              <a:lumMod val="60000"/>
              <a:lumOff val="40000"/>
            </a:schemeClr>
          </a:solidFill>
        </p:spPr>
        <p:txBody>
          <a:bodyPr wrap="square" rtlCol="0">
            <a:spAutoFit/>
          </a:bodyPr>
          <a:lstStyle/>
          <a:p>
            <a:pPr algn="ctr"/>
            <a:r>
              <a:rPr lang="en-US" sz="2800" dirty="0">
                <a:latin typeface="29LT Bukra Bold Italic" panose="000B0903020204020204" pitchFamily="34" charset="-78"/>
                <a:cs typeface="29LT Bukra Bold Italic" panose="000B0903020204020204" pitchFamily="34" charset="-78"/>
              </a:rPr>
              <a:t>Category analysis</a:t>
            </a:r>
          </a:p>
        </p:txBody>
      </p:sp>
      <p:sp>
        <p:nvSpPr>
          <p:cNvPr id="2" name="TextBox 1">
            <a:extLst>
              <a:ext uri="{FF2B5EF4-FFF2-40B4-BE49-F238E27FC236}">
                <a16:creationId xmlns:a16="http://schemas.microsoft.com/office/drawing/2014/main" id="{2B054DAF-77D7-6FE8-0FDB-8C6E39A28853}"/>
              </a:ext>
            </a:extLst>
          </p:cNvPr>
          <p:cNvSpPr txBox="1"/>
          <p:nvPr/>
        </p:nvSpPr>
        <p:spPr>
          <a:xfrm>
            <a:off x="614081" y="1308629"/>
            <a:ext cx="8323731" cy="400110"/>
          </a:xfrm>
          <a:prstGeom prst="rect">
            <a:avLst/>
          </a:prstGeom>
          <a:noFill/>
        </p:spPr>
        <p:txBody>
          <a:bodyPr wrap="square" rtlCol="0">
            <a:spAutoFit/>
          </a:bodyPr>
          <a:lstStyle/>
          <a:p>
            <a:r>
              <a:rPr lang="en-US" sz="2000" b="1" dirty="0">
                <a:latin typeface="29LT Bukra Bold" panose="000B0903020204020204" pitchFamily="34" charset="-78"/>
                <a:cs typeface="29LT Bukra Bold" panose="000B0903020204020204" pitchFamily="34" charset="-78"/>
              </a:rPr>
              <a:t>1- What are the total sale processes for each category?</a:t>
            </a:r>
          </a:p>
        </p:txBody>
      </p:sp>
      <p:sp>
        <p:nvSpPr>
          <p:cNvPr id="3" name="TextBox 2">
            <a:extLst>
              <a:ext uri="{FF2B5EF4-FFF2-40B4-BE49-F238E27FC236}">
                <a16:creationId xmlns:a16="http://schemas.microsoft.com/office/drawing/2014/main" id="{ADC627F1-92E3-A90C-3A2E-B3AEA9C4F3EE}"/>
              </a:ext>
            </a:extLst>
          </p:cNvPr>
          <p:cNvSpPr txBox="1"/>
          <p:nvPr/>
        </p:nvSpPr>
        <p:spPr>
          <a:xfrm>
            <a:off x="848899" y="6122895"/>
            <a:ext cx="2492990" cy="400110"/>
          </a:xfrm>
          <a:prstGeom prst="rect">
            <a:avLst/>
          </a:prstGeom>
          <a:noFill/>
        </p:spPr>
        <p:txBody>
          <a:bodyPr wrap="none" rtlCol="0">
            <a:spAutoFit/>
          </a:bodyPr>
          <a:lstStyle/>
          <a:p>
            <a:r>
              <a:rPr lang="en-US" sz="2000" dirty="0">
                <a:latin typeface="Aldhabi" panose="01000000000000000000" pitchFamily="2" charset="-78"/>
                <a:cs typeface="Aldhabi" panose="01000000000000000000" pitchFamily="2" charset="-78"/>
              </a:rPr>
              <a:t>Prepared by Eng Mohamed Anwar</a:t>
            </a:r>
          </a:p>
        </p:txBody>
      </p:sp>
    </p:spTree>
    <p:extLst>
      <p:ext uri="{BB962C8B-B14F-4D97-AF65-F5344CB8AC3E}">
        <p14:creationId xmlns:p14="http://schemas.microsoft.com/office/powerpoint/2010/main" val="4219919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024E96A-B562-E1D0-0449-E3B790C7FA48}"/>
              </a:ext>
            </a:extLst>
          </p:cNvPr>
          <p:cNvGraphicFramePr>
            <a:graphicFrameLocks noGrp="1"/>
          </p:cNvGraphicFramePr>
          <p:nvPr>
            <p:ph idx="1"/>
            <p:extLst>
              <p:ext uri="{D42A27DB-BD31-4B8C-83A1-F6EECF244321}">
                <p14:modId xmlns:p14="http://schemas.microsoft.com/office/powerpoint/2010/main" val="2393604621"/>
              </p:ext>
            </p:extLst>
          </p:nvPr>
        </p:nvGraphicFramePr>
        <p:xfrm>
          <a:off x="504047" y="1499759"/>
          <a:ext cx="5905379" cy="336603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2B8E0875-1B9C-BA8D-33B2-3D6A15638770}"/>
              </a:ext>
            </a:extLst>
          </p:cNvPr>
          <p:cNvSpPr txBox="1"/>
          <p:nvPr/>
        </p:nvSpPr>
        <p:spPr>
          <a:xfrm>
            <a:off x="6409426" y="2606402"/>
            <a:ext cx="5934637" cy="1285288"/>
          </a:xfrm>
          <a:prstGeom prst="rect">
            <a:avLst/>
          </a:prstGeom>
          <a:noFill/>
        </p:spPr>
        <p:txBody>
          <a:bodyPr wrap="square" rtlCol="0">
            <a:spAutoFit/>
          </a:bodyPr>
          <a:lstStyle/>
          <a:p>
            <a:pPr>
              <a:lnSpc>
                <a:spcPct val="150000"/>
              </a:lnSpc>
            </a:pPr>
            <a:r>
              <a:rPr lang="ar-EG" dirty="0">
                <a:latin typeface="29LT Bukra" panose="000B0903020204020204" pitchFamily="34" charset="-78"/>
                <a:cs typeface="29LT Bukra" panose="000B0903020204020204" pitchFamily="34" charset="-78"/>
              </a:rPr>
              <a:t>-</a:t>
            </a:r>
            <a:r>
              <a:rPr lang="en-US"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The Electronics category has the highest average price </a:t>
            </a:r>
            <a:r>
              <a:rPr lang="en-US"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$440.77</a:t>
            </a:r>
            <a:r>
              <a:rPr lang="en-US" b="1" dirty="0">
                <a:solidFill>
                  <a:srgbClr val="C00000"/>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a:t>
            </a:r>
            <a:r>
              <a:rPr lang="en-US"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and the Bags category has the lowest average price </a:t>
            </a:r>
            <a:r>
              <a:rPr lang="en-US"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$50</a:t>
            </a:r>
            <a:r>
              <a:rPr lang="en-US"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a:t>
            </a:r>
          </a:p>
        </p:txBody>
      </p:sp>
      <p:sp>
        <p:nvSpPr>
          <p:cNvPr id="6" name="TextBox 5">
            <a:extLst>
              <a:ext uri="{FF2B5EF4-FFF2-40B4-BE49-F238E27FC236}">
                <a16:creationId xmlns:a16="http://schemas.microsoft.com/office/drawing/2014/main" id="{A4972483-33EE-2B31-761C-6690B780C19D}"/>
              </a:ext>
            </a:extLst>
          </p:cNvPr>
          <p:cNvSpPr txBox="1"/>
          <p:nvPr/>
        </p:nvSpPr>
        <p:spPr>
          <a:xfrm>
            <a:off x="6362916" y="4057178"/>
            <a:ext cx="5325037" cy="1285288"/>
          </a:xfrm>
          <a:prstGeom prst="rect">
            <a:avLst/>
          </a:prstGeom>
          <a:noFill/>
        </p:spPr>
        <p:txBody>
          <a:bodyPr wrap="square" rtlCol="0">
            <a:spAutoFit/>
          </a:bodyPr>
          <a:lstStyle/>
          <a:p>
            <a:pPr algn="r" rtl="1">
              <a:lnSpc>
                <a:spcPct val="150000"/>
              </a:lnSpc>
            </a:pPr>
            <a:r>
              <a:rPr lang="ar-EG"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فئة الالكترونيات لديها اكبر متوسط اسعار لمنتجاتها </a:t>
            </a:r>
            <a:r>
              <a:rPr lang="en-US"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440.77</a:t>
            </a:r>
            <a:r>
              <a:rPr lang="ar-EG"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a:t>
            </a:r>
            <a:r>
              <a:rPr lang="ar-EG" b="1" dirty="0">
                <a:solidFill>
                  <a:srgbClr val="C00000"/>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a:t>
            </a:r>
            <a:r>
              <a:rPr lang="ar-EG"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وفئة الحقائب لها اقل متوسط اسعار </a:t>
            </a:r>
            <a:r>
              <a:rPr lang="ar-EG" b="1" dirty="0">
                <a:solidFill>
                  <a:srgbClr val="C00000"/>
                </a:solidFill>
                <a:effectLst>
                  <a:outerShdw blurRad="38100" dist="38100" dir="2700000" algn="tl">
                    <a:srgbClr val="000000">
                      <a:alpha val="43137"/>
                    </a:srgbClr>
                  </a:outerShdw>
                </a:effectLst>
                <a:latin typeface="29LT Bukra Bold" panose="000B0903020204020204" pitchFamily="34" charset="-78"/>
                <a:cs typeface="29LT Bukra Bold" panose="000B0903020204020204" pitchFamily="34" charset="-78"/>
              </a:rPr>
              <a:t>50$ </a:t>
            </a:r>
            <a:r>
              <a:rPr lang="ar-EG"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a:t>
            </a:r>
            <a:endParaRPr lang="en-US"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endParaRPr>
          </a:p>
        </p:txBody>
      </p:sp>
      <p:sp>
        <p:nvSpPr>
          <p:cNvPr id="7" name="TextBox 6">
            <a:extLst>
              <a:ext uri="{FF2B5EF4-FFF2-40B4-BE49-F238E27FC236}">
                <a16:creationId xmlns:a16="http://schemas.microsoft.com/office/drawing/2014/main" id="{57A83F73-5C32-26D0-7FA6-D1D8D63E964F}"/>
              </a:ext>
            </a:extLst>
          </p:cNvPr>
          <p:cNvSpPr txBox="1"/>
          <p:nvPr/>
        </p:nvSpPr>
        <p:spPr>
          <a:xfrm>
            <a:off x="614081" y="1099649"/>
            <a:ext cx="9310969" cy="400110"/>
          </a:xfrm>
          <a:prstGeom prst="rect">
            <a:avLst/>
          </a:prstGeom>
          <a:noFill/>
        </p:spPr>
        <p:txBody>
          <a:bodyPr wrap="square" rtlCol="0">
            <a:spAutoFit/>
          </a:bodyPr>
          <a:lstStyle/>
          <a:p>
            <a:r>
              <a:rPr lang="en-US" sz="2000" b="1" dirty="0">
                <a:latin typeface="29LT Bukra Bold" panose="000B0903020204020204" pitchFamily="34" charset="-78"/>
                <a:cs typeface="29LT Bukra Bold" panose="000B0903020204020204" pitchFamily="34" charset="-78"/>
              </a:rPr>
              <a:t>2-How does the price average vary across different categories?</a:t>
            </a:r>
          </a:p>
        </p:txBody>
      </p:sp>
      <p:sp>
        <p:nvSpPr>
          <p:cNvPr id="2" name="TextBox 1">
            <a:extLst>
              <a:ext uri="{FF2B5EF4-FFF2-40B4-BE49-F238E27FC236}">
                <a16:creationId xmlns:a16="http://schemas.microsoft.com/office/drawing/2014/main" id="{E5A56F5D-DD04-A8D1-DAD4-09BE12CA6526}"/>
              </a:ext>
            </a:extLst>
          </p:cNvPr>
          <p:cNvSpPr txBox="1"/>
          <p:nvPr/>
        </p:nvSpPr>
        <p:spPr>
          <a:xfrm>
            <a:off x="848899" y="6122895"/>
            <a:ext cx="2492990" cy="400110"/>
          </a:xfrm>
          <a:prstGeom prst="rect">
            <a:avLst/>
          </a:prstGeom>
          <a:noFill/>
        </p:spPr>
        <p:txBody>
          <a:bodyPr wrap="none" rtlCol="0">
            <a:spAutoFit/>
          </a:bodyPr>
          <a:lstStyle/>
          <a:p>
            <a:r>
              <a:rPr lang="en-US" sz="2000" dirty="0">
                <a:latin typeface="Aldhabi" panose="01000000000000000000" pitchFamily="2" charset="-78"/>
                <a:cs typeface="Aldhabi" panose="01000000000000000000" pitchFamily="2" charset="-78"/>
              </a:rPr>
              <a:t>Prepared by Eng Mohamed Anwar</a:t>
            </a:r>
          </a:p>
        </p:txBody>
      </p:sp>
    </p:spTree>
    <p:extLst>
      <p:ext uri="{BB962C8B-B14F-4D97-AF65-F5344CB8AC3E}">
        <p14:creationId xmlns:p14="http://schemas.microsoft.com/office/powerpoint/2010/main" val="350553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spreadsheet&#10;&#10;Description automatically generated">
            <a:extLst>
              <a:ext uri="{FF2B5EF4-FFF2-40B4-BE49-F238E27FC236}">
                <a16:creationId xmlns:a16="http://schemas.microsoft.com/office/drawing/2014/main" id="{F08D7455-3E55-9FAD-920F-1E75E55F3A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906" y="1964756"/>
            <a:ext cx="5463992" cy="3357743"/>
          </a:xfrm>
        </p:spPr>
      </p:pic>
      <p:sp>
        <p:nvSpPr>
          <p:cNvPr id="5" name="TextBox 4">
            <a:extLst>
              <a:ext uri="{FF2B5EF4-FFF2-40B4-BE49-F238E27FC236}">
                <a16:creationId xmlns:a16="http://schemas.microsoft.com/office/drawing/2014/main" id="{60E9149A-892E-5BE3-FA68-253DC9FB5899}"/>
              </a:ext>
            </a:extLst>
          </p:cNvPr>
          <p:cNvSpPr txBox="1"/>
          <p:nvPr/>
        </p:nvSpPr>
        <p:spPr>
          <a:xfrm>
            <a:off x="737906" y="803445"/>
            <a:ext cx="9558619" cy="400110"/>
          </a:xfrm>
          <a:prstGeom prst="rect">
            <a:avLst/>
          </a:prstGeom>
          <a:noFill/>
        </p:spPr>
        <p:txBody>
          <a:bodyPr wrap="square" rtlCol="0">
            <a:spAutoFit/>
          </a:bodyPr>
          <a:lstStyle/>
          <a:p>
            <a:r>
              <a:rPr lang="en-US" sz="2000" b="1" dirty="0">
                <a:latin typeface="29LT Bukra Bold" panose="000B0903020204020204" pitchFamily="34" charset="-78"/>
                <a:cs typeface="29LT Bukra Bold" panose="000B0903020204020204" pitchFamily="34" charset="-78"/>
              </a:rPr>
              <a:t>3-How do total revenue vary across different categories over time?</a:t>
            </a:r>
          </a:p>
        </p:txBody>
      </p:sp>
      <p:sp>
        <p:nvSpPr>
          <p:cNvPr id="8" name="TextBox 7">
            <a:extLst>
              <a:ext uri="{FF2B5EF4-FFF2-40B4-BE49-F238E27FC236}">
                <a16:creationId xmlns:a16="http://schemas.microsoft.com/office/drawing/2014/main" id="{6100068B-935D-5380-7013-72880CE476D9}"/>
              </a:ext>
            </a:extLst>
          </p:cNvPr>
          <p:cNvSpPr txBox="1"/>
          <p:nvPr/>
        </p:nvSpPr>
        <p:spPr>
          <a:xfrm>
            <a:off x="6285379" y="1293631"/>
            <a:ext cx="5830422" cy="2999411"/>
          </a:xfrm>
          <a:prstGeom prst="rect">
            <a:avLst/>
          </a:prstGeom>
          <a:noFill/>
        </p:spPr>
        <p:txBody>
          <a:bodyPr wrap="square" rtlCol="0">
            <a:spAutoFit/>
          </a:bodyPr>
          <a:lstStyle/>
          <a:p>
            <a:pPr>
              <a:lnSpc>
                <a:spcPct val="150000"/>
              </a:lnSpc>
            </a:pPr>
            <a:r>
              <a:rPr lang="ar-EG" sz="1600"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a:t>
            </a: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All categories have the lowest total revenue in quarter 1 and increased in quarter 2 except the Bags category has the highest total revenue in quarter 1 and decreased in quarter 2. </a:t>
            </a:r>
          </a:p>
          <a:p>
            <a:pPr>
              <a:lnSpc>
                <a:spcPct val="150000"/>
              </a:lnSpc>
            </a:pP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-Electronics and Bags categories have the highest total revenue in quarter 3.</a:t>
            </a:r>
          </a:p>
          <a:p>
            <a:pPr>
              <a:lnSpc>
                <a:spcPct val="150000"/>
              </a:lnSpc>
            </a:pPr>
            <a:r>
              <a:rPr lang="en-US" sz="1600" b="1" dirty="0">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-Shoes, Clothing and Accessories have the highest total revenue in quarter 4. </a:t>
            </a:r>
          </a:p>
        </p:txBody>
      </p:sp>
      <p:sp>
        <p:nvSpPr>
          <p:cNvPr id="9" name="TextBox 8">
            <a:extLst>
              <a:ext uri="{FF2B5EF4-FFF2-40B4-BE49-F238E27FC236}">
                <a16:creationId xmlns:a16="http://schemas.microsoft.com/office/drawing/2014/main" id="{47F7CC3C-C180-304E-F6F1-45369616437B}"/>
              </a:ext>
            </a:extLst>
          </p:cNvPr>
          <p:cNvSpPr txBox="1"/>
          <p:nvPr/>
        </p:nvSpPr>
        <p:spPr>
          <a:xfrm>
            <a:off x="6096000" y="4290309"/>
            <a:ext cx="5830423" cy="2260747"/>
          </a:xfrm>
          <a:prstGeom prst="rect">
            <a:avLst/>
          </a:prstGeom>
          <a:noFill/>
        </p:spPr>
        <p:txBody>
          <a:bodyPr wrap="square" rtlCol="0">
            <a:spAutoFit/>
          </a:bodyPr>
          <a:lstStyle/>
          <a:p>
            <a:pPr algn="r" rtl="1">
              <a:lnSpc>
                <a:spcPct val="150000"/>
              </a:lnSpc>
            </a:pP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a:t>
            </a:r>
            <a:r>
              <a:rPr lang="en-US"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a:t>
            </a: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جميع الفئات لها اقل</a:t>
            </a:r>
            <a:r>
              <a:rPr lang="en-US"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 </a:t>
            </a:r>
            <a:r>
              <a:rPr lang="ar-EG" sz="1600" b="1" dirty="0">
                <a:solidFill>
                  <a:schemeClr val="accent5">
                    <a:lumMod val="75000"/>
                  </a:schemeClr>
                </a:solidFill>
                <a:effectLst>
                  <a:outerShdw blurRad="38100" dist="38100" dir="2700000" algn="tl">
                    <a:srgbClr val="000000">
                      <a:alpha val="43137"/>
                    </a:srgbClr>
                  </a:outerShdw>
                </a:effectLst>
                <a:latin typeface="29LT Bukra" panose="000B0903020204020204" pitchFamily="34" charset="-78"/>
                <a:cs typeface="29LT Bukra" panose="000B0903020204020204" pitchFamily="34" charset="-78"/>
              </a:rPr>
              <a:t>ايردات في الربع الاول من العام ثم تزداد اجمالي الاريادات في الربع التاني ما عدا فئة الحقائب يحدث لها العكس كما ان فئات الالكترونيات و الحقائب لهما اكبر ايرادات في الربع الثالث و الاكسسوارات و الاحذية والملابس لهم اكبر اجمالي ايرادات في اربع الرابع من العام </a:t>
            </a:r>
            <a:r>
              <a:rPr lang="en-US" sz="1600" dirty="0">
                <a:solidFill>
                  <a:schemeClr val="accent5">
                    <a:lumMod val="75000"/>
                  </a:schemeClr>
                </a:solidFill>
                <a:latin typeface="29LT Bukra" panose="000B0903020204020204" pitchFamily="34" charset="-78"/>
                <a:cs typeface="29LT Bukra" panose="000B0903020204020204" pitchFamily="34" charset="-78"/>
              </a:rPr>
              <a:t>“</a:t>
            </a:r>
          </a:p>
        </p:txBody>
      </p:sp>
      <p:sp>
        <p:nvSpPr>
          <p:cNvPr id="2" name="TextBox 1">
            <a:extLst>
              <a:ext uri="{FF2B5EF4-FFF2-40B4-BE49-F238E27FC236}">
                <a16:creationId xmlns:a16="http://schemas.microsoft.com/office/drawing/2014/main" id="{9922FB83-902E-100E-BB4E-8B70C22A9681}"/>
              </a:ext>
            </a:extLst>
          </p:cNvPr>
          <p:cNvSpPr txBox="1"/>
          <p:nvPr/>
        </p:nvSpPr>
        <p:spPr>
          <a:xfrm>
            <a:off x="848899" y="6122895"/>
            <a:ext cx="2492990" cy="400110"/>
          </a:xfrm>
          <a:prstGeom prst="rect">
            <a:avLst/>
          </a:prstGeom>
          <a:noFill/>
        </p:spPr>
        <p:txBody>
          <a:bodyPr wrap="none" rtlCol="0">
            <a:spAutoFit/>
          </a:bodyPr>
          <a:lstStyle/>
          <a:p>
            <a:r>
              <a:rPr lang="en-US" sz="2000" dirty="0">
                <a:latin typeface="Aldhabi" panose="01000000000000000000" pitchFamily="2" charset="-78"/>
                <a:cs typeface="Aldhabi" panose="01000000000000000000" pitchFamily="2" charset="-78"/>
              </a:rPr>
              <a:t>Prepared by Eng Mohamed Anwar</a:t>
            </a:r>
          </a:p>
        </p:txBody>
      </p:sp>
    </p:spTree>
    <p:extLst>
      <p:ext uri="{BB962C8B-B14F-4D97-AF65-F5344CB8AC3E}">
        <p14:creationId xmlns:p14="http://schemas.microsoft.com/office/powerpoint/2010/main" val="1276979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Wood Type</Template>
  <TotalTime>1519</TotalTime>
  <Words>1718</Words>
  <Application>Microsoft Office PowerPoint</Application>
  <PresentationFormat>Widescreen</PresentationFormat>
  <Paragraphs>129</Paragraphs>
  <Slides>20</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20</vt:i4>
      </vt:variant>
    </vt:vector>
  </HeadingPairs>
  <TitlesOfParts>
    <vt:vector size="35" baseType="lpstr">
      <vt:lpstr>__Karla_555e8b</vt:lpstr>
      <vt:lpstr>29LT Bukra</vt:lpstr>
      <vt:lpstr>29LT Bukra Bold</vt:lpstr>
      <vt:lpstr>29LT Bukra Bold Italic</vt:lpstr>
      <vt:lpstr>29LT Bukra Regular</vt:lpstr>
      <vt:lpstr>ADLaM Display</vt:lpstr>
      <vt:lpstr>Agency FB</vt:lpstr>
      <vt:lpstr>Aldhabi</vt:lpstr>
      <vt:lpstr>Algerian</vt:lpstr>
      <vt:lpstr>Arial</vt:lpstr>
      <vt:lpstr>Bahnschrift SemiLight</vt:lpstr>
      <vt:lpstr>Bookman Old Style</vt:lpstr>
      <vt:lpstr>Century Gothic</vt:lpstr>
      <vt:lpstr>Wingdings</vt:lpstr>
      <vt:lpstr>Wood Type</vt:lpstr>
      <vt:lpstr>Sales report</vt:lpstr>
      <vt:lpstr>PowerPoint Presentation</vt:lpstr>
      <vt:lpstr>Executive summary</vt:lpstr>
      <vt:lpstr>Data Description</vt:lpstr>
      <vt:lpstr>Descriptive analysis </vt:lpstr>
      <vt:lpstr>PowerPoint Presentation</vt:lpstr>
      <vt:lpstr>PowerPoint Presentation</vt:lpstr>
      <vt:lpstr>PowerPoint Presentation</vt:lpstr>
      <vt:lpstr>PowerPoint Presentation</vt:lpstr>
      <vt:lpstr>PowerPoint Presentation</vt:lpstr>
      <vt:lpstr>Diagnostic analysis</vt:lpstr>
      <vt:lpstr>PowerPoint Presentation</vt:lpstr>
      <vt:lpstr>PowerPoint Presentation</vt:lpstr>
      <vt:lpstr>Predictive analysis</vt:lpstr>
      <vt:lpstr>Prescriptive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report</dc:title>
  <dc:creator>محمد انور عبدالهادى محمد</dc:creator>
  <cp:lastModifiedBy>محمد انور عبدالهادى محمد</cp:lastModifiedBy>
  <cp:revision>19</cp:revision>
  <dcterms:created xsi:type="dcterms:W3CDTF">2024-02-09T12:53:20Z</dcterms:created>
  <dcterms:modified xsi:type="dcterms:W3CDTF">2024-02-13T22:26:05Z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2024-02-09T15:05:10Z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88750349-bc68-439c-bd03-99407e1e60c7</vt:lpwstr>
  </property>
  <property fmtid="{D5CDD505-2E9C-101B-9397-08002B2CF9AE}" pid="7" name="MSIP_Label_defa4170-0d19-0005-0004-bc88714345d2_ActionId">
    <vt:lpwstr>46ce964c-6a41-45f0-8262-9a3c7a8bdd95</vt:lpwstr>
  </property>
  <property fmtid="{D5CDD505-2E9C-101B-9397-08002B2CF9AE}" pid="8" name="MSIP_Label_defa4170-0d19-0005-0004-bc88714345d2_ContentBits">
    <vt:lpwstr>0</vt:lpwstr>
  </property>
</Properties>
</file>