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77" r:id="rId8"/>
    <p:sldId id="278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arc%20Marque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arc%20Marque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_Pro Bold" panose="00000800000000000000" pitchFamily="50" charset="-127"/>
                <a:ea typeface="Rix신고딕_Pro Bold" panose="00000800000000000000" pitchFamily="50" charset="-127"/>
                <a:cs typeface="+mn-cs"/>
              </a:defRPr>
            </a:pPr>
            <a:r>
              <a:rPr lang="en-US" altLang="ko-KR">
                <a:latin typeface="Rix신고딕_Pro Bold" panose="00000800000000000000" pitchFamily="50" charset="-127"/>
                <a:ea typeface="Rix신고딕_Pro Bold" panose="00000800000000000000" pitchFamily="50" charset="-127"/>
              </a:rPr>
              <a:t>2019,</a:t>
            </a:r>
            <a:r>
              <a:rPr lang="en-US" altLang="ko-KR" baseline="0">
                <a:latin typeface="Rix신고딕_Pro Bold" panose="00000800000000000000" pitchFamily="50" charset="-127"/>
                <a:ea typeface="Rix신고딕_Pro Bold" panose="00000800000000000000" pitchFamily="50" charset="-127"/>
              </a:rPr>
              <a:t> 2020 </a:t>
            </a:r>
            <a:r>
              <a:rPr lang="ko-KR" altLang="en-US" baseline="0">
                <a:latin typeface="Rix신고딕_Pro Bold" panose="00000800000000000000" pitchFamily="50" charset="-127"/>
                <a:ea typeface="Rix신고딕_Pro Bold" panose="00000800000000000000" pitchFamily="50" charset="-127"/>
              </a:rPr>
              <a:t>마르케즈 예상</a:t>
            </a:r>
            <a:endParaRPr lang="ko-KR">
              <a:latin typeface="Rix신고딕_Pro Bold" panose="00000800000000000000" pitchFamily="50" charset="-127"/>
              <a:ea typeface="Rix신고딕_Pro Bold" panose="000008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_Pro Bold" panose="00000800000000000000" pitchFamily="50" charset="-127"/>
              <a:ea typeface="Rix신고딕_Pro Bold" panose="000008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'최종 예측'!$A$2</c:f>
              <c:strCache>
                <c:ptCount val="1"/>
                <c:pt idx="0">
                  <c:v>2019 예상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_Pro Bold" panose="00000800000000000000" pitchFamily="50" charset="-127"/>
                    <a:ea typeface="Rix신고딕_Pro Bold" panose="00000800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'최종 예측'!$B$1:$H$1</c:f>
              <c:strCache>
                <c:ptCount val="7"/>
                <c:pt idx="0">
                  <c:v>Trend1</c:v>
                </c:pt>
                <c:pt idx="1">
                  <c:v>Trend2</c:v>
                </c:pt>
                <c:pt idx="2">
                  <c:v>Trend3</c:v>
                </c:pt>
                <c:pt idx="3">
                  <c:v>Trend4</c:v>
                </c:pt>
                <c:pt idx="4">
                  <c:v>Trend5</c:v>
                </c:pt>
                <c:pt idx="5">
                  <c:v>Trend6</c:v>
                </c:pt>
                <c:pt idx="6">
                  <c:v>Forecast</c:v>
                </c:pt>
              </c:strCache>
            </c:strRef>
          </c:cat>
          <c:val>
            <c:numRef>
              <c:f>'최종 예측'!$B$2:$H$2</c:f>
              <c:numCache>
                <c:formatCode>General</c:formatCode>
                <c:ptCount val="7"/>
                <c:pt idx="0">
                  <c:v>343.67568417946427</c:v>
                </c:pt>
                <c:pt idx="1">
                  <c:v>331.32342794514767</c:v>
                </c:pt>
                <c:pt idx="2">
                  <c:v>278.88289176909592</c:v>
                </c:pt>
                <c:pt idx="3">
                  <c:v>315.90334983719322</c:v>
                </c:pt>
                <c:pt idx="4">
                  <c:v>312.66093721220045</c:v>
                </c:pt>
                <c:pt idx="5">
                  <c:v>349.10342657299674</c:v>
                </c:pt>
                <c:pt idx="6">
                  <c:v>335.39233110398561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F-4494-A047-B724C800D8D2}"/>
            </c:ext>
          </c:extLst>
        </c:ser>
        <c:ser>
          <c:idx val="1"/>
          <c:order val="1"/>
          <c:tx>
            <c:strRef>
              <c:f>'최종 예측'!$A$3</c:f>
              <c:strCache>
                <c:ptCount val="1"/>
                <c:pt idx="0">
                  <c:v>2020 예상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_Pro Bold" panose="00000800000000000000" pitchFamily="50" charset="-127"/>
                    <a:ea typeface="Rix신고딕_Pro Bold" panose="00000800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'최종 예측'!$B$1:$H$1</c:f>
              <c:strCache>
                <c:ptCount val="7"/>
                <c:pt idx="0">
                  <c:v>Trend1</c:v>
                </c:pt>
                <c:pt idx="1">
                  <c:v>Trend2</c:v>
                </c:pt>
                <c:pt idx="2">
                  <c:v>Trend3</c:v>
                </c:pt>
                <c:pt idx="3">
                  <c:v>Trend4</c:v>
                </c:pt>
                <c:pt idx="4">
                  <c:v>Trend5</c:v>
                </c:pt>
                <c:pt idx="5">
                  <c:v>Trend6</c:v>
                </c:pt>
                <c:pt idx="6">
                  <c:v>Forecast</c:v>
                </c:pt>
              </c:strCache>
            </c:strRef>
          </c:cat>
          <c:val>
            <c:numRef>
              <c:f>'최종 예측'!$B$3:$H$3</c:f>
              <c:numCache>
                <c:formatCode>General</c:formatCode>
                <c:ptCount val="7"/>
                <c:pt idx="0">
                  <c:v>335.96542087580502</c:v>
                </c:pt>
                <c:pt idx="1">
                  <c:v>308.55055446728954</c:v>
                </c:pt>
                <c:pt idx="2">
                  <c:v>273.65139405948077</c:v>
                </c:pt>
                <c:pt idx="3">
                  <c:v>301.29968535838736</c:v>
                </c:pt>
                <c:pt idx="4">
                  <c:v>302.22145203640912</c:v>
                </c:pt>
                <c:pt idx="5">
                  <c:v>326.24078384821291</c:v>
                </c:pt>
                <c:pt idx="6">
                  <c:v>330.42100369047932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F-4494-A047-B724C800D8D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3412408"/>
        <c:axId val="503402568"/>
      </c:barChart>
      <c:catAx>
        <c:axId val="503412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_Pro Bold" panose="00000800000000000000" pitchFamily="50" charset="-127"/>
                <a:ea typeface="Rix신고딕_Pro Bold" panose="00000800000000000000" pitchFamily="50" charset="-127"/>
                <a:cs typeface="+mn-cs"/>
              </a:defRPr>
            </a:pPr>
            <a:endParaRPr lang="ko-KR"/>
          </a:p>
        </c:txPr>
        <c:crossAx val="503402568"/>
        <c:crosses val="autoZero"/>
        <c:auto val="1"/>
        <c:lblAlgn val="ctr"/>
        <c:lblOffset val="100"/>
        <c:noMultiLvlLbl val="0"/>
      </c:catAx>
      <c:valAx>
        <c:axId val="503402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41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_Pro Bold" panose="00000800000000000000" pitchFamily="50" charset="-127"/>
              <a:ea typeface="Rix신고딕_Pro Bold" panose="000008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_Pro Bold" panose="00000800000000000000" pitchFamily="50" charset="-127"/>
                <a:ea typeface="Rix신고딕_Pro Bold" panose="00000800000000000000" pitchFamily="50" charset="-127"/>
                <a:cs typeface="+mn-cs"/>
              </a:defRPr>
            </a:pPr>
            <a:r>
              <a:rPr lang="ko-KR"/>
              <a:t>마르케즈의 </a:t>
            </a:r>
            <a:r>
              <a:rPr lang="en-US"/>
              <a:t>2019, 2020 </a:t>
            </a:r>
            <a:r>
              <a:rPr lang="ko-KR"/>
              <a:t>예상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_Pro Bold" panose="00000800000000000000" pitchFamily="50" charset="-127"/>
              <a:ea typeface="Rix신고딕_Pro Bold" panose="000008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'마르케즈-최종예상'!$A$2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_Pro Bold" panose="00000800000000000000" pitchFamily="50" charset="-127"/>
                    <a:ea typeface="Rix신고딕_Pro Bold" panose="00000800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'마르케즈-최종예상'!$B$1:$L$1</c:f>
              <c:strCache>
                <c:ptCount val="11"/>
                <c:pt idx="0">
                  <c:v>Growth1</c:v>
                </c:pt>
                <c:pt idx="1">
                  <c:v>Growth2</c:v>
                </c:pt>
                <c:pt idx="2">
                  <c:v>Growth3</c:v>
                </c:pt>
                <c:pt idx="3">
                  <c:v>Growth4</c:v>
                </c:pt>
                <c:pt idx="4">
                  <c:v>Growth5</c:v>
                </c:pt>
                <c:pt idx="5">
                  <c:v>Trend7</c:v>
                </c:pt>
                <c:pt idx="6">
                  <c:v>Trend8</c:v>
                </c:pt>
                <c:pt idx="7">
                  <c:v>Trend9</c:v>
                </c:pt>
                <c:pt idx="8">
                  <c:v>Trend10</c:v>
                </c:pt>
                <c:pt idx="9">
                  <c:v>Trend11</c:v>
                </c:pt>
                <c:pt idx="10">
                  <c:v>Forecast2</c:v>
                </c:pt>
              </c:strCache>
            </c:strRef>
          </c:cat>
          <c:val>
            <c:numRef>
              <c:f>'마르케즈-최종예상'!$B$2:$L$2</c:f>
              <c:numCache>
                <c:formatCode>General</c:formatCode>
                <c:ptCount val="11"/>
                <c:pt idx="0">
                  <c:v>335.03262825023069</c:v>
                </c:pt>
                <c:pt idx="1">
                  <c:v>317.82869753733144</c:v>
                </c:pt>
                <c:pt idx="2">
                  <c:v>268.90642143540754</c:v>
                </c:pt>
                <c:pt idx="3">
                  <c:v>309.72598356747852</c:v>
                </c:pt>
                <c:pt idx="4">
                  <c:v>306.05096747693034</c:v>
                </c:pt>
                <c:pt idx="5">
                  <c:v>343.57693873078483</c:v>
                </c:pt>
                <c:pt idx="6">
                  <c:v>316.25259084842725</c:v>
                </c:pt>
                <c:pt idx="7">
                  <c:v>320.01974138289648</c:v>
                </c:pt>
                <c:pt idx="8">
                  <c:v>280.50525152394783</c:v>
                </c:pt>
                <c:pt idx="9">
                  <c:v>317.33646240749408</c:v>
                </c:pt>
                <c:pt idx="10">
                  <c:v>318.67234271942988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4-42C4-8AF3-0D873BBDC6DE}"/>
            </c:ext>
          </c:extLst>
        </c:ser>
        <c:ser>
          <c:idx val="1"/>
          <c:order val="1"/>
          <c:tx>
            <c:strRef>
              <c:f>'마르케즈-최종예상'!$A$3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_Pro Bold" panose="00000800000000000000" pitchFamily="50" charset="-127"/>
                    <a:ea typeface="Rix신고딕_Pro Bold" panose="00000800000000000000" pitchFamily="50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'마르케즈-최종예상'!$B$1:$L$1</c:f>
              <c:strCache>
                <c:ptCount val="11"/>
                <c:pt idx="0">
                  <c:v>Growth1</c:v>
                </c:pt>
                <c:pt idx="1">
                  <c:v>Growth2</c:v>
                </c:pt>
                <c:pt idx="2">
                  <c:v>Growth3</c:v>
                </c:pt>
                <c:pt idx="3">
                  <c:v>Growth4</c:v>
                </c:pt>
                <c:pt idx="4">
                  <c:v>Growth5</c:v>
                </c:pt>
                <c:pt idx="5">
                  <c:v>Trend7</c:v>
                </c:pt>
                <c:pt idx="6">
                  <c:v>Trend8</c:v>
                </c:pt>
                <c:pt idx="7">
                  <c:v>Trend9</c:v>
                </c:pt>
                <c:pt idx="8">
                  <c:v>Trend10</c:v>
                </c:pt>
                <c:pt idx="9">
                  <c:v>Trend11</c:v>
                </c:pt>
                <c:pt idx="10">
                  <c:v>Forecast2</c:v>
                </c:pt>
              </c:strCache>
            </c:strRef>
          </c:cat>
          <c:val>
            <c:numRef>
              <c:f>'마르케즈-최종예상'!$B$3:$L$3</c:f>
              <c:numCache>
                <c:formatCode>General</c:formatCode>
                <c:ptCount val="11"/>
                <c:pt idx="0">
                  <c:v>329.44589779849025</c:v>
                </c:pt>
                <c:pt idx="1">
                  <c:v>316.739306227339</c:v>
                </c:pt>
                <c:pt idx="2">
                  <c:v>284.70253178949787</c:v>
                </c:pt>
                <c:pt idx="3">
                  <c:v>315.33132296273442</c:v>
                </c:pt>
                <c:pt idx="4">
                  <c:v>316.5359668092288</c:v>
                </c:pt>
                <c:pt idx="5">
                  <c:v>336.74842947040742</c:v>
                </c:pt>
                <c:pt idx="6">
                  <c:v>319.50376981085094</c:v>
                </c:pt>
                <c:pt idx="7">
                  <c:v>310.25401624122048</c:v>
                </c:pt>
                <c:pt idx="8">
                  <c:v>300.24177465135256</c:v>
                </c:pt>
                <c:pt idx="9">
                  <c:v>292.02054732154505</c:v>
                </c:pt>
                <c:pt idx="10">
                  <c:v>380.15979945379655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34-42C4-8AF3-0D873BBDC6D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18348872"/>
        <c:axId val="518348544"/>
      </c:barChart>
      <c:catAx>
        <c:axId val="518348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_Pro Bold" panose="00000800000000000000" pitchFamily="50" charset="-127"/>
                <a:ea typeface="Rix신고딕_Pro Bold" panose="00000800000000000000" pitchFamily="50" charset="-127"/>
                <a:cs typeface="+mn-cs"/>
              </a:defRPr>
            </a:pPr>
            <a:endParaRPr lang="ko-KR"/>
          </a:p>
        </c:txPr>
        <c:crossAx val="518348544"/>
        <c:crosses val="autoZero"/>
        <c:auto val="1"/>
        <c:lblAlgn val="ctr"/>
        <c:lblOffset val="100"/>
        <c:noMultiLvlLbl val="0"/>
      </c:catAx>
      <c:valAx>
        <c:axId val="5183485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_Pro Bold" panose="00000800000000000000" pitchFamily="50" charset="-127"/>
                <a:ea typeface="Rix신고딕_Pro Bold" panose="00000800000000000000" pitchFamily="50" charset="-127"/>
                <a:cs typeface="+mn-cs"/>
              </a:defRPr>
            </a:pPr>
            <a:endParaRPr lang="ko-KR"/>
          </a:p>
        </c:txPr>
        <c:crossAx val="51834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_Pro Bold" panose="00000800000000000000" pitchFamily="50" charset="-127"/>
              <a:ea typeface="Rix신고딕_Pro Bold" panose="000008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Rix신고딕_Pro Bold" panose="00000800000000000000" pitchFamily="50" charset="-127"/>
          <a:ea typeface="Rix신고딕_Pro Bold" panose="00000800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CF38-FED6-4139-B7E4-E4E5E585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0644D-5708-43AD-927D-0A9E8E7D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82004-BBCF-4C03-9E5D-71F4E0A8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882EE-048E-4680-AA9D-865A45FA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B7131-2829-4111-88EB-795CD7B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23889-E239-4328-B95D-DB45ED2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0CFBB-810F-4F95-908F-69F5955C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A3C63-D671-4FF7-B68B-F4689A3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73DCA-43D7-4E0E-A4C3-078865C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6675B-9247-4810-8A3F-FED6AD80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1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3F998-1591-42CF-9768-11313EC9C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77DEC-92A0-4AD9-A760-63ACEFED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B59DC-E451-4F62-B963-4C246EB5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743B5-2C46-4A32-9B2C-0D922E3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75C01-F237-4F38-969D-1F166E32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A9C5-6919-4541-9178-531C6379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4C7A-4BBA-4B0B-A033-36BCC452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8738D-6B90-4A54-A1E3-2F66EC9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74FA3-BD2A-4DF9-85E0-F7CEB61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3D8C3-2CF0-4ABF-88B4-33B8BD64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C14CD-5155-4C20-85AC-96C5713F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32CCA-1D0E-4CBE-8B56-E36BBDB6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2F1B7-381F-46DE-A869-DFB12DA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F61BE-62DD-4C20-8428-ED2F8896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49F66-80B4-41A1-9FDD-B2C7BFD9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87589-ABC8-4988-BA05-46B5010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11A55-179A-4DA3-8317-DD1798D77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E9DF9-C4D2-4C72-A93E-D53DE3C9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417D3-0198-42C0-8DD2-AFFA16D1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BBD58-6C61-4E85-B8D0-FE62BD2E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81193-AEE1-41D3-B3BE-A1186255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B8BE-D365-49C0-A28B-C5ABF17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85231-835A-4E39-9F96-CB63835D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010F4-0D84-4786-BA14-47F645A3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C7A08-D9A3-4D3B-8FA8-BB5E014DD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94AA0E-6DC9-41A7-8B0B-EC640315B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F9985D-4246-4ECD-ABFB-E54023AF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02490-61C7-4771-857C-A967A3FC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9BE15-20CB-49E1-B5AF-D4C7D5E0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63B1-3E97-46D0-BC99-CD256DAC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71351-4CFE-4461-9E8A-386A2814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8F0C6-58A6-4570-8BC8-708736D3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80712-B88E-4240-93C5-21F2F02B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83317-DA86-4445-A198-52BA823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7E3546-C609-4BB9-86D3-6C5DC53D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847A1-BF95-4F1C-A99B-6E9037BD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8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C217A-9E87-4313-84F0-06973532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D0D4-16C1-44E9-8CB6-38DE7272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694AB-4315-4AEF-B8D9-DB29469F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2DD6B-8EA2-430F-9308-CC143A9B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78391-F5ED-4E4E-B22D-65874B4F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1B0B3-47B4-43EF-962C-3F93F82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2A07-C986-4EE3-8AAA-FE6CE16D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A0A22-2AF1-4B9C-A82C-756FFC29E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DE1D7-885D-4563-ABB5-A142387C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FE697-554A-45EE-BAA3-B24BCF8D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1CAA3-615E-496C-B781-86FB36C5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3723E-55C4-4094-9D6B-6D8E5015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BBFB9-724B-4015-B66F-DC082684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2F7B7-9D11-43F6-8D53-493854C1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042F1-2642-46C3-8266-DC518972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7B4B-B2B2-4E6C-9D44-1109E3CFE64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647A7-2CD6-4871-A2DA-CAC71E5A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3572-5CBF-41FF-A4AB-5E57C678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9898-2941-456E-A65C-5E61C26C1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38D2-9C4F-45E7-92B8-5905158DF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7973"/>
            <a:ext cx="9144000" cy="1270103"/>
          </a:xfrm>
        </p:spPr>
        <p:txBody>
          <a:bodyPr/>
          <a:lstStyle/>
          <a:p>
            <a:r>
              <a:rPr lang="en-US" altLang="ko-KR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Marc</a:t>
            </a:r>
            <a:r>
              <a:rPr lang="ko-KR" altLang="en-US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en-US" altLang="ko-KR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Marquez</a:t>
            </a:r>
            <a:r>
              <a:rPr lang="ko-KR" altLang="en-US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미래</a:t>
            </a:r>
            <a:r>
              <a:rPr lang="en-US" altLang="ko-KR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?</a:t>
            </a:r>
            <a:endParaRPr lang="ko-KR" altLang="en-US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67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1. About Marc Marquez..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75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1993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일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현재 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26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MotoGP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선수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월드 챔피언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: 125cc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부분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(2010), Moto2 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(2012), MotoGP 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</a:t>
            </a:r>
            <a:endParaRPr lang="en-US" altLang="ko-KR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(2013, 2014, 2016, 2017, 2018)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혼다 소속으로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우승 및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2020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계약함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위의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개를 요약하자면 현역 최고의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MotoGP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선수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이 선수를 고른 이유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?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현역 최고의 선수이자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역대 최고의 선수가 될 지도 모름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MotoGP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에서 최다 우승인 발렌티노 로시의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우승에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앞으로 다가왔고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또한 지아코모 아고스티니의 통산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Moto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전체 우승인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회 우승에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앞으로 다가왔음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28E18-9B20-4539-B835-01DFCCE3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959" y="1690687"/>
            <a:ext cx="2669841" cy="44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2. Marquez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미래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: TYPE A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2013~2020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그는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Repsol Honda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에서 뛰기 때문에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조건은 같음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2013~19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첫번째 대회까지의 성적으로 예측함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년은 향후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2020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또한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 성적으로 예측함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Forecast, Trend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함수를 사용함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단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Forecast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는 시계열 함수 반영</a:t>
            </a:r>
            <a:endParaRPr lang="en-US" altLang="ko-KR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  <a:p>
            <a:pPr marL="0" indent="0">
              <a:buNone/>
            </a:pP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최근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109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전체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91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제외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73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(14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제외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55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제외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37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(16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제외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제외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를 바탕으로 점수를 예측함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포인트 총 점수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즉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 최종합으로 예측함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시계열이 있는 건 시계열을 반영했음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시계열이 없는 건 시계열을 반영 안함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6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4. 2019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~ 2020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마르케즈 예상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?(Type A)</a:t>
            </a:r>
            <a:b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3167311-8CB8-4C91-816D-72E091D18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60312"/>
              </p:ext>
            </p:extLst>
          </p:nvPr>
        </p:nvGraphicFramePr>
        <p:xfrm>
          <a:off x="838199" y="1319169"/>
          <a:ext cx="10515599" cy="5022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8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5. TYPE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A Trend, Forecast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로 본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Marquez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우선 과거 전례로 봤을 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2013~2018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그가 챔피언을 놓친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242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득점을 기록했고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나머지 시즌엔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298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 이상을 거두었다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하지만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개의 레이스에서 거둔 성적이고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부턴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개의 레이스에서 거둔 성적을 봐야 하기 때문에 이 점수를 환산하자면 그는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레이스 기준으로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255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득점이 최저점이고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나머지 시즌엔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득점을 넘겼다고 볼 수 있다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년을 봤을 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Trend3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이후 가장 안 좋은 성적을 기록했지만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나머지 부분에선 최소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313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 이상을 기록해 못해도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2016, 2017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만큼의 성적을 보여줄 것이다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298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).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가장 뛰어난 때가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Trend6, Trend1, Trend2, Forecast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로 봤을 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330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 이상을 기록했을 때인데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321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득점을 기록한 것을 감안하면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만큼은 할 거다라고 보여줄 것이다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Trend6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같은 경우는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수준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334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352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에 가깝다라고 전망된다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결론적으로 보면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Trend3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을 제외하고 여전히 그는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년엔 월드챔피언일 가능성이 높다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그러나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2020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년엔 상황이 조금 다를 수도 있다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최저득점으로 우승을 했던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2016, 2017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만큼의 수준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못넘는 경우가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4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번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넘는 경우가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번이기 때문이다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호르헤 로렌조가 기록한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383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득점은 깨지 못할 것으로 전망된다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심지어 발렌티노 로시의 최전성기인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2002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2003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년인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355, 357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득점에도 미치지 못한다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9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6. Marquez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미래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: TYPE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B 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 씩으로 쪼개서 예측함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즉 시즌 절반을 나누고 그 점수를 바탕으로 패턴을 분석함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2013~2018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년까지 시즌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대회를 첫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–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나중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개로 쪼갠 다음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=&gt; 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예측을 하고 두개를 더한 다음에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을 나누고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를 곱한 값을 반영함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(ex) 1=2013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첫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12 = 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 마지막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개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2013~2018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2014~18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2015~18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2016~18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2017~18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년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Growth , Trend, Forecast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함수 반영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Forecast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중에서 사계열이 적용되는 경우는 사계열을 적용했음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6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6. Marquez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미래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: TYPE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B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예측 결과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F0B83F5-9DBB-405F-82ED-7C22483D5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12004"/>
              </p:ext>
            </p:extLst>
          </p:nvPr>
        </p:nvGraphicFramePr>
        <p:xfrm>
          <a:off x="838200" y="1418906"/>
          <a:ext cx="10358120" cy="492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1EB-6560-4ED1-A2DA-9969C87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6. Marquez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미래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: TYPE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B </a:t>
            </a:r>
            <a:r>
              <a:rPr lang="ko-KR" altLang="en-US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예측 결과</a:t>
            </a:r>
            <a:r>
              <a:rPr lang="en-US" altLang="ko-KR" sz="20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</a:t>
            </a:r>
            <a:endParaRPr lang="ko-KR" altLang="en-US" sz="20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F6FB9-8FAC-4135-B078-B974E22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Type A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같은 경우는 모든 예측 결과값이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2019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&gt; 2020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시즌이지만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Type B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같은 경우는 확실히 다르다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2020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보다 앞선 경우가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차례 나왔다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커리어 로우 지점이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242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득점을 기록한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시즌인데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 (19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255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 Growth3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같은 경우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2015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만큼이나 부진할 것이다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2018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321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338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만큼 기록한 시즌을 예측한 경우는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차례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(Trend7)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이 나왔으며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Forecast2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같은 경우는 마르케즈의 커리어 하이 시즌은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2014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362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환산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382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의 모습을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2020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시즌에 보여줄 것으로 전망된다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그럼에도 불구하고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2010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호르헤 로렌조가 기록한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18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383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득점을 넘지 못한 것은 물론이고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현역 선수 중에서 가장 뛰어난 퍼포먼스 발렌티노 로시의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2003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(16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357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)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은 총점만 넘길 것이다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로시의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2003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시즌을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19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레이스로 환산하면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424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득점에 이르기 때문이다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 </a:t>
            </a: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b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</a:b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*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예측을 뛰어넘는 결과를 얻고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, 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더 나아가서 기록을 경신하려면 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Repsol Honda</a:t>
            </a:r>
            <a:r>
              <a:rPr lang="ko-KR" altLang="en-US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가 그에게 더 많은 지원을 해야 되지 않을까</a:t>
            </a:r>
            <a:r>
              <a:rPr lang="en-US" altLang="ko-KR" sz="1600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? </a:t>
            </a:r>
            <a:endParaRPr lang="ko-KR" altLang="en-US" sz="1600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4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38D2-9C4F-45E7-92B8-5905158DF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7973"/>
            <a:ext cx="9144000" cy="1270103"/>
          </a:xfrm>
        </p:spPr>
        <p:txBody>
          <a:bodyPr/>
          <a:lstStyle/>
          <a:p>
            <a:r>
              <a:rPr lang="ko-KR" altLang="en-US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끝</a:t>
            </a:r>
            <a:r>
              <a:rPr lang="en-US" altLang="ko-KR">
                <a:latin typeface="Rix신고딕_Pro ExtraBold" panose="00000800000000000000" pitchFamily="50" charset="-127"/>
                <a:ea typeface="Rix신고딕_Pro ExtraBold" panose="00000800000000000000" pitchFamily="50" charset="-127"/>
              </a:rPr>
              <a:t>.</a:t>
            </a:r>
            <a:endParaRPr lang="ko-KR" altLang="en-US">
              <a:latin typeface="Rix신고딕_Pro ExtraBold" panose="00000800000000000000" pitchFamily="50" charset="-127"/>
              <a:ea typeface="Rix신고딕_Pro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2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245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Rix신고딕_Pro Bold</vt:lpstr>
      <vt:lpstr>Rix신고딕_Pro ExtraBold</vt:lpstr>
      <vt:lpstr>맑은 고딕</vt:lpstr>
      <vt:lpstr>Arial</vt:lpstr>
      <vt:lpstr>Office 테마</vt:lpstr>
      <vt:lpstr>Marc Marquez의 미래?</vt:lpstr>
      <vt:lpstr>1. About Marc Marquez..</vt:lpstr>
      <vt:lpstr>2. Marquez 의 미래 : TYPE A</vt:lpstr>
      <vt:lpstr>4. 2019년 ~ 2020년 마르케즈 예상?(Type A) </vt:lpstr>
      <vt:lpstr>5. TYPE A Trend, Forecast 로 본 Marquez</vt:lpstr>
      <vt:lpstr>6. Marquez 의 미래 : TYPE B </vt:lpstr>
      <vt:lpstr>6. Marquez 의 미래 : TYPE B 예측 결과 </vt:lpstr>
      <vt:lpstr>6. Marquez 의 미래 : TYPE B 예측 결과 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 Marquez의 미래?</dc:title>
  <dc:creator>Windows 사용자</dc:creator>
  <cp:lastModifiedBy>Windows 사용자</cp:lastModifiedBy>
  <cp:revision>17</cp:revision>
  <dcterms:created xsi:type="dcterms:W3CDTF">2019-03-19T07:00:15Z</dcterms:created>
  <dcterms:modified xsi:type="dcterms:W3CDTF">2019-03-22T23:49:43Z</dcterms:modified>
</cp:coreProperties>
</file>