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45936;&#51060;&#53552;&#47560;&#51060;&#45789;&#49892;&#51204;&#49324;&#47168;\companylis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45936;&#51060;&#53552;&#47560;&#51060;&#45789;&#49892;&#51204;&#49324;&#47168;\companylis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슈퍼컴퓨터 역사</a:t>
            </a:r>
            <a:r>
              <a:rPr lang="en-US" altLang="ko-KR"/>
              <a:t>(X</a:t>
            </a:r>
            <a:r>
              <a:rPr lang="ko-KR" altLang="en-US"/>
              <a:t>축은 턴</a:t>
            </a:r>
            <a:r>
              <a:rPr lang="en-US" altLang="ko-KR"/>
              <a:t>, Y</a:t>
            </a:r>
            <a:r>
              <a:rPr lang="ko-KR" altLang="en-US"/>
              <a:t>축은 </a:t>
            </a:r>
            <a:r>
              <a:rPr lang="en-US" altLang="ko-KR"/>
              <a:t>10^N</a:t>
            </a:r>
            <a:r>
              <a:rPr lang="en-US" altLang="ko-KR" baseline="0"/>
              <a:t> F</a:t>
            </a:r>
            <a:r>
              <a:rPr lang="en-US" altLang="ko-KR"/>
              <a:t>LOPS</a:t>
            </a:r>
            <a:r>
              <a:rPr lang="en-US" altLang="ko-KR" baseline="0"/>
              <a:t> / SEC</a:t>
            </a:r>
            <a:r>
              <a:rPr lang="en-US" altLang="ko-KR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슈퍼컴퓨터!$B$1</c:f>
              <c:strCache>
                <c:ptCount val="1"/>
                <c:pt idx="0">
                  <c:v>최대 속도 (10^n승)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슈퍼컴퓨터!$A$2:$A$53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슈퍼컴퓨터!$B$2:$B$53</c:f>
              <c:numCache>
                <c:formatCode>General</c:formatCode>
                <c:ptCount val="52"/>
                <c:pt idx="0">
                  <c:v>10.775974331129369</c:v>
                </c:pt>
                <c:pt idx="1">
                  <c:v>11.093421685162236</c:v>
                </c:pt>
                <c:pt idx="2">
                  <c:v>11.156549151331781</c:v>
                </c:pt>
                <c:pt idx="3">
                  <c:v>11.230448921378274</c:v>
                </c:pt>
                <c:pt idx="4">
                  <c:v>11.230448921378274</c:v>
                </c:pt>
                <c:pt idx="5">
                  <c:v>11.230448921378274</c:v>
                </c:pt>
                <c:pt idx="6">
                  <c:v>11.343211590179747</c:v>
                </c:pt>
                <c:pt idx="7">
                  <c:v>11.566083784167995</c:v>
                </c:pt>
                <c:pt idx="8">
                  <c:v>12.028571252692538</c:v>
                </c:pt>
                <c:pt idx="9">
                  <c:v>12.126456113431804</c:v>
                </c:pt>
                <c:pt idx="10">
                  <c:v>12.126456113431804</c:v>
                </c:pt>
                <c:pt idx="11">
                  <c:v>12.126456113431804</c:v>
                </c:pt>
                <c:pt idx="12">
                  <c:v>12.326540668516563</c:v>
                </c:pt>
                <c:pt idx="13">
                  <c:v>12.376394442037267</c:v>
                </c:pt>
                <c:pt idx="14">
                  <c:v>12.376394442037267</c:v>
                </c:pt>
                <c:pt idx="15">
                  <c:v>12.693551085595914</c:v>
                </c:pt>
                <c:pt idx="16">
                  <c:v>12.858897957232003</c:v>
                </c:pt>
                <c:pt idx="17">
                  <c:v>12.858897957232003</c:v>
                </c:pt>
                <c:pt idx="18">
                  <c:v>13.554610285226165</c:v>
                </c:pt>
                <c:pt idx="19">
                  <c:v>13.554610285226165</c:v>
                </c:pt>
                <c:pt idx="20">
                  <c:v>13.554610285226165</c:v>
                </c:pt>
                <c:pt idx="21">
                  <c:v>13.554610285226165</c:v>
                </c:pt>
                <c:pt idx="22">
                  <c:v>13.554610285226165</c:v>
                </c:pt>
                <c:pt idx="23">
                  <c:v>13.849542252005017</c:v>
                </c:pt>
                <c:pt idx="24">
                  <c:v>14.136086097384098</c:v>
                </c:pt>
                <c:pt idx="25">
                  <c:v>14.448087666692341</c:v>
                </c:pt>
                <c:pt idx="26">
                  <c:v>14.448087666692341</c:v>
                </c:pt>
                <c:pt idx="27">
                  <c:v>14.448087666692341</c:v>
                </c:pt>
                <c:pt idx="28">
                  <c:v>14.448087666692341</c:v>
                </c:pt>
                <c:pt idx="29">
                  <c:v>14.679609571779755</c:v>
                </c:pt>
                <c:pt idx="30">
                  <c:v>15.011147360775798</c:v>
                </c:pt>
                <c:pt idx="31">
                  <c:v>15.04336227802113</c:v>
                </c:pt>
                <c:pt idx="32">
                  <c:v>15.04336227802113</c:v>
                </c:pt>
                <c:pt idx="33">
                  <c:v>15.245265839457462</c:v>
                </c:pt>
                <c:pt idx="34">
                  <c:v>15.245265839457462</c:v>
                </c:pt>
                <c:pt idx="35">
                  <c:v>15.409256652038909</c:v>
                </c:pt>
                <c:pt idx="36">
                  <c:v>15.911796590437252</c:v>
                </c:pt>
                <c:pt idx="37">
                  <c:v>16.021602716028241</c:v>
                </c:pt>
                <c:pt idx="38">
                  <c:v>16.212847869308309</c:v>
                </c:pt>
                <c:pt idx="39">
                  <c:v>16.24526583945746</c:v>
                </c:pt>
                <c:pt idx="40">
                  <c:v>16.529721583080423</c:v>
                </c:pt>
                <c:pt idx="41">
                  <c:v>16.529721583080423</c:v>
                </c:pt>
                <c:pt idx="42">
                  <c:v>16.529721583080423</c:v>
                </c:pt>
                <c:pt idx="43">
                  <c:v>16.529721583080423</c:v>
                </c:pt>
                <c:pt idx="44">
                  <c:v>16.529721583080423</c:v>
                </c:pt>
                <c:pt idx="45">
                  <c:v>16.529721583080423</c:v>
                </c:pt>
                <c:pt idx="46">
                  <c:v>16.968551122766591</c:v>
                </c:pt>
                <c:pt idx="47">
                  <c:v>16.968551122766591</c:v>
                </c:pt>
                <c:pt idx="48">
                  <c:v>16.968551122766591</c:v>
                </c:pt>
                <c:pt idx="49">
                  <c:v>16.968551122766591</c:v>
                </c:pt>
                <c:pt idx="50">
                  <c:v>17.087426457036287</c:v>
                </c:pt>
                <c:pt idx="51">
                  <c:v>17.156851901070013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84B-4D64-BBE9-F8AC9AF5E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545472"/>
        <c:axId val="343544816"/>
      </c:scatterChart>
      <c:valAx>
        <c:axId val="343545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3544816"/>
        <c:crosses val="autoZero"/>
        <c:crossBetween val="midCat"/>
      </c:valAx>
      <c:valAx>
        <c:axId val="34354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3545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ix오늘의만화_Pro Bold" panose="02020603020101020101" pitchFamily="18" charset="-127"/>
                <a:ea typeface="Rix오늘의만화_Pro Bold" panose="02020603020101020101" pitchFamily="18" charset="-127"/>
                <a:cs typeface="+mn-cs"/>
              </a:defRPr>
            </a:pPr>
            <a:r>
              <a:rPr lang="en-US" sz="1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53~72</a:t>
            </a:r>
            <a:r>
              <a:rPr lang="ko-KR" sz="1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턴 </a:t>
            </a:r>
            <a:r>
              <a:rPr lang="en-US" sz="1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(2019</a:t>
            </a:r>
            <a:r>
              <a:rPr lang="ko-KR" sz="1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sz="1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6</a:t>
            </a:r>
            <a:r>
              <a:rPr lang="ko-KR" sz="1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 </a:t>
            </a:r>
            <a:r>
              <a:rPr lang="en-US" sz="1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~ 2028</a:t>
            </a:r>
            <a:r>
              <a:rPr lang="ko-KR" sz="1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sz="1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12</a:t>
            </a:r>
            <a:r>
              <a:rPr lang="ko-KR" sz="1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월까지 슈퍼컴퓨터 최대 속도 예측</a:t>
            </a:r>
            <a:r>
              <a:rPr lang="en-US" sz="1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)</a:t>
            </a:r>
            <a:endParaRPr lang="ko-KR" sz="1400">
              <a:latin typeface="Rix오늘의만화_Pro Bold" panose="02020603020101020101" pitchFamily="18" charset="-127"/>
              <a:ea typeface="Rix오늘의만화_Pro Bold" panose="02020603020101020101" pitchFamily="18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ix오늘의만화_Pro Bold" panose="02020603020101020101" pitchFamily="18" charset="-127"/>
              <a:ea typeface="Rix오늘의만화_Pro Bold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'Supercomputer Final'!$B$1</c:f>
              <c:strCache>
                <c:ptCount val="1"/>
                <c:pt idx="0">
                  <c:v>Forecast1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'Supercomputer Final'!$A$2:$A$21</c:f>
              <c:numCache>
                <c:formatCode>General</c:formatCode>
                <c:ptCount val="20"/>
                <c:pt idx="0">
                  <c:v>53</c:v>
                </c:pt>
                <c:pt idx="1">
                  <c:v>54</c:v>
                </c:pt>
                <c:pt idx="2">
                  <c:v>55</c:v>
                </c:pt>
                <c:pt idx="3">
                  <c:v>56</c:v>
                </c:pt>
                <c:pt idx="4">
                  <c:v>57</c:v>
                </c:pt>
                <c:pt idx="5">
                  <c:v>58</c:v>
                </c:pt>
                <c:pt idx="6">
                  <c:v>59</c:v>
                </c:pt>
                <c:pt idx="7">
                  <c:v>60</c:v>
                </c:pt>
                <c:pt idx="8">
                  <c:v>61</c:v>
                </c:pt>
                <c:pt idx="9">
                  <c:v>62</c:v>
                </c:pt>
                <c:pt idx="10">
                  <c:v>63</c:v>
                </c:pt>
                <c:pt idx="11">
                  <c:v>64</c:v>
                </c:pt>
                <c:pt idx="12">
                  <c:v>65</c:v>
                </c:pt>
                <c:pt idx="13">
                  <c:v>66</c:v>
                </c:pt>
                <c:pt idx="14">
                  <c:v>67</c:v>
                </c:pt>
                <c:pt idx="15">
                  <c:v>68</c:v>
                </c:pt>
                <c:pt idx="16">
                  <c:v>69</c:v>
                </c:pt>
                <c:pt idx="17">
                  <c:v>70</c:v>
                </c:pt>
                <c:pt idx="18">
                  <c:v>71</c:v>
                </c:pt>
                <c:pt idx="19">
                  <c:v>72</c:v>
                </c:pt>
              </c:numCache>
            </c:numRef>
          </c:cat>
          <c:val>
            <c:numRef>
              <c:f>'Supercomputer Final'!$B$2:$B$21</c:f>
              <c:numCache>
                <c:formatCode>General</c:formatCode>
                <c:ptCount val="20"/>
                <c:pt idx="0">
                  <c:v>17.736195021116156</c:v>
                </c:pt>
                <c:pt idx="1">
                  <c:v>17.870475047333208</c:v>
                </c:pt>
                <c:pt idx="2">
                  <c:v>18.004755073550257</c:v>
                </c:pt>
                <c:pt idx="3">
                  <c:v>18.139035099767309</c:v>
                </c:pt>
                <c:pt idx="4">
                  <c:v>18.273315125984357</c:v>
                </c:pt>
                <c:pt idx="5">
                  <c:v>18.407595152201406</c:v>
                </c:pt>
                <c:pt idx="6">
                  <c:v>18.541875178418458</c:v>
                </c:pt>
                <c:pt idx="7">
                  <c:v>18.676155204635506</c:v>
                </c:pt>
                <c:pt idx="8">
                  <c:v>18.810435230852555</c:v>
                </c:pt>
                <c:pt idx="9">
                  <c:v>18.944715257069607</c:v>
                </c:pt>
                <c:pt idx="10">
                  <c:v>19.078995283286655</c:v>
                </c:pt>
                <c:pt idx="11">
                  <c:v>19.213275309503707</c:v>
                </c:pt>
                <c:pt idx="12">
                  <c:v>19.347555335720756</c:v>
                </c:pt>
                <c:pt idx="13">
                  <c:v>19.481835361937804</c:v>
                </c:pt>
                <c:pt idx="14">
                  <c:v>19.616115388154856</c:v>
                </c:pt>
                <c:pt idx="15">
                  <c:v>19.750395414371905</c:v>
                </c:pt>
                <c:pt idx="16">
                  <c:v>19.884675440588957</c:v>
                </c:pt>
                <c:pt idx="17">
                  <c:v>20.018955466806005</c:v>
                </c:pt>
                <c:pt idx="18">
                  <c:v>20.153235493023054</c:v>
                </c:pt>
                <c:pt idx="19">
                  <c:v>20.287515519240106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64-43A7-A4BA-8AFF60EB7B51}"/>
            </c:ext>
          </c:extLst>
        </c:ser>
        <c:ser>
          <c:idx val="1"/>
          <c:order val="1"/>
          <c:tx>
            <c:strRef>
              <c:f>'Supercomputer Final'!$C$1</c:f>
              <c:strCache>
                <c:ptCount val="1"/>
                <c:pt idx="0">
                  <c:v>Forecast2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'Supercomputer Final'!$A$2:$A$21</c:f>
              <c:numCache>
                <c:formatCode>General</c:formatCode>
                <c:ptCount val="20"/>
                <c:pt idx="0">
                  <c:v>53</c:v>
                </c:pt>
                <c:pt idx="1">
                  <c:v>54</c:v>
                </c:pt>
                <c:pt idx="2">
                  <c:v>55</c:v>
                </c:pt>
                <c:pt idx="3">
                  <c:v>56</c:v>
                </c:pt>
                <c:pt idx="4">
                  <c:v>57</c:v>
                </c:pt>
                <c:pt idx="5">
                  <c:v>58</c:v>
                </c:pt>
                <c:pt idx="6">
                  <c:v>59</c:v>
                </c:pt>
                <c:pt idx="7">
                  <c:v>60</c:v>
                </c:pt>
                <c:pt idx="8">
                  <c:v>61</c:v>
                </c:pt>
                <c:pt idx="9">
                  <c:v>62</c:v>
                </c:pt>
                <c:pt idx="10">
                  <c:v>63</c:v>
                </c:pt>
                <c:pt idx="11">
                  <c:v>64</c:v>
                </c:pt>
                <c:pt idx="12">
                  <c:v>65</c:v>
                </c:pt>
                <c:pt idx="13">
                  <c:v>66</c:v>
                </c:pt>
                <c:pt idx="14">
                  <c:v>67</c:v>
                </c:pt>
                <c:pt idx="15">
                  <c:v>68</c:v>
                </c:pt>
                <c:pt idx="16">
                  <c:v>69</c:v>
                </c:pt>
                <c:pt idx="17">
                  <c:v>70</c:v>
                </c:pt>
                <c:pt idx="18">
                  <c:v>71</c:v>
                </c:pt>
                <c:pt idx="19">
                  <c:v>72</c:v>
                </c:pt>
              </c:numCache>
            </c:numRef>
          </c:cat>
          <c:val>
            <c:numRef>
              <c:f>'Supercomputer Final'!$C$2:$C$21</c:f>
              <c:numCache>
                <c:formatCode>General</c:formatCode>
                <c:ptCount val="20"/>
                <c:pt idx="0">
                  <c:v>17.287089311429018</c:v>
                </c:pt>
                <c:pt idx="1">
                  <c:v>17.417326721788022</c:v>
                </c:pt>
                <c:pt idx="2">
                  <c:v>17.547564132147027</c:v>
                </c:pt>
                <c:pt idx="3">
                  <c:v>17.677801542506028</c:v>
                </c:pt>
                <c:pt idx="4">
                  <c:v>17.808038952865033</c:v>
                </c:pt>
                <c:pt idx="5">
                  <c:v>17.938276363224038</c:v>
                </c:pt>
                <c:pt idx="6">
                  <c:v>18.068513773583042</c:v>
                </c:pt>
                <c:pt idx="7">
                  <c:v>18.198751183942047</c:v>
                </c:pt>
                <c:pt idx="8">
                  <c:v>18.328988594301052</c:v>
                </c:pt>
                <c:pt idx="9">
                  <c:v>18.459226004660056</c:v>
                </c:pt>
                <c:pt idx="10">
                  <c:v>18.589463415019058</c:v>
                </c:pt>
                <c:pt idx="11">
                  <c:v>18.719700825378062</c:v>
                </c:pt>
                <c:pt idx="12">
                  <c:v>18.849938235737067</c:v>
                </c:pt>
                <c:pt idx="13">
                  <c:v>18.980175646096072</c:v>
                </c:pt>
                <c:pt idx="14">
                  <c:v>19.110413056455076</c:v>
                </c:pt>
                <c:pt idx="15">
                  <c:v>19.240650466814081</c:v>
                </c:pt>
                <c:pt idx="16">
                  <c:v>19.370887877173086</c:v>
                </c:pt>
                <c:pt idx="17">
                  <c:v>19.501125287532091</c:v>
                </c:pt>
                <c:pt idx="18">
                  <c:v>19.631362697891092</c:v>
                </c:pt>
                <c:pt idx="19">
                  <c:v>19.761600108250096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64-43A7-A4BA-8AFF60EB7B51}"/>
            </c:ext>
          </c:extLst>
        </c:ser>
        <c:ser>
          <c:idx val="2"/>
          <c:order val="2"/>
          <c:tx>
            <c:strRef>
              <c:f>'Supercomputer Final'!$D$1</c:f>
              <c:strCache>
                <c:ptCount val="1"/>
                <c:pt idx="0">
                  <c:v>Forecast3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'Supercomputer Final'!$A$2:$A$21</c:f>
              <c:numCache>
                <c:formatCode>General</c:formatCode>
                <c:ptCount val="20"/>
                <c:pt idx="0">
                  <c:v>53</c:v>
                </c:pt>
                <c:pt idx="1">
                  <c:v>54</c:v>
                </c:pt>
                <c:pt idx="2">
                  <c:v>55</c:v>
                </c:pt>
                <c:pt idx="3">
                  <c:v>56</c:v>
                </c:pt>
                <c:pt idx="4">
                  <c:v>57</c:v>
                </c:pt>
                <c:pt idx="5">
                  <c:v>58</c:v>
                </c:pt>
                <c:pt idx="6">
                  <c:v>59</c:v>
                </c:pt>
                <c:pt idx="7">
                  <c:v>60</c:v>
                </c:pt>
                <c:pt idx="8">
                  <c:v>61</c:v>
                </c:pt>
                <c:pt idx="9">
                  <c:v>62</c:v>
                </c:pt>
                <c:pt idx="10">
                  <c:v>63</c:v>
                </c:pt>
                <c:pt idx="11">
                  <c:v>64</c:v>
                </c:pt>
                <c:pt idx="12">
                  <c:v>65</c:v>
                </c:pt>
                <c:pt idx="13">
                  <c:v>66</c:v>
                </c:pt>
                <c:pt idx="14">
                  <c:v>67</c:v>
                </c:pt>
                <c:pt idx="15">
                  <c:v>68</c:v>
                </c:pt>
                <c:pt idx="16">
                  <c:v>69</c:v>
                </c:pt>
                <c:pt idx="17">
                  <c:v>70</c:v>
                </c:pt>
                <c:pt idx="18">
                  <c:v>71</c:v>
                </c:pt>
                <c:pt idx="19">
                  <c:v>72</c:v>
                </c:pt>
              </c:numCache>
            </c:numRef>
          </c:cat>
          <c:val>
            <c:numRef>
              <c:f>'Supercomputer Final'!$D$2:$D$21</c:f>
              <c:numCache>
                <c:formatCode>General</c:formatCode>
                <c:ptCount val="20"/>
                <c:pt idx="0">
                  <c:v>17.276691483719652</c:v>
                </c:pt>
                <c:pt idx="1">
                  <c:v>17.396531066369292</c:v>
                </c:pt>
                <c:pt idx="2">
                  <c:v>17.516370649018931</c:v>
                </c:pt>
                <c:pt idx="3">
                  <c:v>17.636210231668567</c:v>
                </c:pt>
                <c:pt idx="4">
                  <c:v>17.756049814318207</c:v>
                </c:pt>
                <c:pt idx="5">
                  <c:v>17.875889396967846</c:v>
                </c:pt>
                <c:pt idx="6">
                  <c:v>17.995728979617486</c:v>
                </c:pt>
                <c:pt idx="7">
                  <c:v>18.115568562267125</c:v>
                </c:pt>
                <c:pt idx="8">
                  <c:v>18.235408144916764</c:v>
                </c:pt>
                <c:pt idx="9">
                  <c:v>18.3552477275664</c:v>
                </c:pt>
                <c:pt idx="10">
                  <c:v>18.47508731021604</c:v>
                </c:pt>
                <c:pt idx="11">
                  <c:v>18.594926892865679</c:v>
                </c:pt>
                <c:pt idx="12">
                  <c:v>18.714766475515319</c:v>
                </c:pt>
                <c:pt idx="13">
                  <c:v>18.834606058164958</c:v>
                </c:pt>
                <c:pt idx="14">
                  <c:v>18.954445640814598</c:v>
                </c:pt>
                <c:pt idx="15">
                  <c:v>19.074285223464233</c:v>
                </c:pt>
                <c:pt idx="16">
                  <c:v>19.194124806113873</c:v>
                </c:pt>
                <c:pt idx="17">
                  <c:v>19.313964388763512</c:v>
                </c:pt>
                <c:pt idx="18">
                  <c:v>19.433803971413152</c:v>
                </c:pt>
                <c:pt idx="19">
                  <c:v>19.553643554062791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64-43A7-A4BA-8AFF60EB7B51}"/>
            </c:ext>
          </c:extLst>
        </c:ser>
        <c:ser>
          <c:idx val="3"/>
          <c:order val="3"/>
          <c:tx>
            <c:strRef>
              <c:f>'Supercomputer Final'!$E$1</c:f>
              <c:strCache>
                <c:ptCount val="1"/>
                <c:pt idx="0">
                  <c:v>Forecast4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'Supercomputer Final'!$A$2:$A$21</c:f>
              <c:numCache>
                <c:formatCode>General</c:formatCode>
                <c:ptCount val="20"/>
                <c:pt idx="0">
                  <c:v>53</c:v>
                </c:pt>
                <c:pt idx="1">
                  <c:v>54</c:v>
                </c:pt>
                <c:pt idx="2">
                  <c:v>55</c:v>
                </c:pt>
                <c:pt idx="3">
                  <c:v>56</c:v>
                </c:pt>
                <c:pt idx="4">
                  <c:v>57</c:v>
                </c:pt>
                <c:pt idx="5">
                  <c:v>58</c:v>
                </c:pt>
                <c:pt idx="6">
                  <c:v>59</c:v>
                </c:pt>
                <c:pt idx="7">
                  <c:v>60</c:v>
                </c:pt>
                <c:pt idx="8">
                  <c:v>61</c:v>
                </c:pt>
                <c:pt idx="9">
                  <c:v>62</c:v>
                </c:pt>
                <c:pt idx="10">
                  <c:v>63</c:v>
                </c:pt>
                <c:pt idx="11">
                  <c:v>64</c:v>
                </c:pt>
                <c:pt idx="12">
                  <c:v>65</c:v>
                </c:pt>
                <c:pt idx="13">
                  <c:v>66</c:v>
                </c:pt>
                <c:pt idx="14">
                  <c:v>67</c:v>
                </c:pt>
                <c:pt idx="15">
                  <c:v>68</c:v>
                </c:pt>
                <c:pt idx="16">
                  <c:v>69</c:v>
                </c:pt>
                <c:pt idx="17">
                  <c:v>70</c:v>
                </c:pt>
                <c:pt idx="18">
                  <c:v>71</c:v>
                </c:pt>
                <c:pt idx="19">
                  <c:v>72</c:v>
                </c:pt>
              </c:numCache>
            </c:numRef>
          </c:cat>
          <c:val>
            <c:numRef>
              <c:f>'Supercomputer Final'!$E$2:$E$21</c:f>
              <c:numCache>
                <c:formatCode>General</c:formatCode>
                <c:ptCount val="20"/>
                <c:pt idx="0">
                  <c:v>17.261514078922627</c:v>
                </c:pt>
                <c:pt idx="1">
                  <c:v>17.363025388144369</c:v>
                </c:pt>
                <c:pt idx="2">
                  <c:v>17.464536697366107</c:v>
                </c:pt>
                <c:pt idx="3">
                  <c:v>17.566048006587845</c:v>
                </c:pt>
                <c:pt idx="4">
                  <c:v>17.667559315809584</c:v>
                </c:pt>
                <c:pt idx="5">
                  <c:v>17.769070625031326</c:v>
                </c:pt>
                <c:pt idx="6">
                  <c:v>17.870581934253064</c:v>
                </c:pt>
                <c:pt idx="7">
                  <c:v>17.972093243474802</c:v>
                </c:pt>
                <c:pt idx="8">
                  <c:v>18.073604552696544</c:v>
                </c:pt>
                <c:pt idx="9">
                  <c:v>18.175115861918282</c:v>
                </c:pt>
                <c:pt idx="10">
                  <c:v>18.276627171140021</c:v>
                </c:pt>
                <c:pt idx="11">
                  <c:v>18.378138480361763</c:v>
                </c:pt>
                <c:pt idx="12">
                  <c:v>18.479649789583501</c:v>
                </c:pt>
                <c:pt idx="13">
                  <c:v>18.581161098805239</c:v>
                </c:pt>
                <c:pt idx="14">
                  <c:v>18.682672408026978</c:v>
                </c:pt>
                <c:pt idx="15">
                  <c:v>18.78418371724872</c:v>
                </c:pt>
                <c:pt idx="16">
                  <c:v>18.885695026470458</c:v>
                </c:pt>
                <c:pt idx="17">
                  <c:v>18.987206335692196</c:v>
                </c:pt>
                <c:pt idx="18">
                  <c:v>19.088717644913935</c:v>
                </c:pt>
                <c:pt idx="19">
                  <c:v>19.190228954135677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64-43A7-A4BA-8AFF60EB7B51}"/>
            </c:ext>
          </c:extLst>
        </c:ser>
        <c:ser>
          <c:idx val="4"/>
          <c:order val="4"/>
          <c:tx>
            <c:strRef>
              <c:f>'Supercomputer Final'!$F$1</c:f>
              <c:strCache>
                <c:ptCount val="1"/>
                <c:pt idx="0">
                  <c:v>Forecast5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'Supercomputer Final'!$A$2:$A$21</c:f>
              <c:numCache>
                <c:formatCode>General</c:formatCode>
                <c:ptCount val="20"/>
                <c:pt idx="0">
                  <c:v>53</c:v>
                </c:pt>
                <c:pt idx="1">
                  <c:v>54</c:v>
                </c:pt>
                <c:pt idx="2">
                  <c:v>55</c:v>
                </c:pt>
                <c:pt idx="3">
                  <c:v>56</c:v>
                </c:pt>
                <c:pt idx="4">
                  <c:v>57</c:v>
                </c:pt>
                <c:pt idx="5">
                  <c:v>58</c:v>
                </c:pt>
                <c:pt idx="6">
                  <c:v>59</c:v>
                </c:pt>
                <c:pt idx="7">
                  <c:v>60</c:v>
                </c:pt>
                <c:pt idx="8">
                  <c:v>61</c:v>
                </c:pt>
                <c:pt idx="9">
                  <c:v>62</c:v>
                </c:pt>
                <c:pt idx="10">
                  <c:v>63</c:v>
                </c:pt>
                <c:pt idx="11">
                  <c:v>64</c:v>
                </c:pt>
                <c:pt idx="12">
                  <c:v>65</c:v>
                </c:pt>
                <c:pt idx="13">
                  <c:v>66</c:v>
                </c:pt>
                <c:pt idx="14">
                  <c:v>67</c:v>
                </c:pt>
                <c:pt idx="15">
                  <c:v>68</c:v>
                </c:pt>
                <c:pt idx="16">
                  <c:v>69</c:v>
                </c:pt>
                <c:pt idx="17">
                  <c:v>70</c:v>
                </c:pt>
                <c:pt idx="18">
                  <c:v>71</c:v>
                </c:pt>
                <c:pt idx="19">
                  <c:v>72</c:v>
                </c:pt>
              </c:numCache>
            </c:numRef>
          </c:cat>
          <c:val>
            <c:numRef>
              <c:f>'Supercomputer Final'!$F$2:$F$21</c:f>
              <c:numCache>
                <c:formatCode>General</c:formatCode>
                <c:ptCount val="20"/>
                <c:pt idx="0">
                  <c:v>17.287966227804478</c:v>
                </c:pt>
                <c:pt idx="1">
                  <c:v>17.372195334989016</c:v>
                </c:pt>
                <c:pt idx="2">
                  <c:v>17.456424442173557</c:v>
                </c:pt>
                <c:pt idx="3">
                  <c:v>17.540653549358098</c:v>
                </c:pt>
                <c:pt idx="4">
                  <c:v>17.624882656542638</c:v>
                </c:pt>
                <c:pt idx="5">
                  <c:v>17.709111763727179</c:v>
                </c:pt>
                <c:pt idx="6">
                  <c:v>17.793340870911717</c:v>
                </c:pt>
                <c:pt idx="7">
                  <c:v>17.877569978096258</c:v>
                </c:pt>
                <c:pt idx="8">
                  <c:v>17.961799085280798</c:v>
                </c:pt>
                <c:pt idx="9">
                  <c:v>18.046028192465336</c:v>
                </c:pt>
                <c:pt idx="10">
                  <c:v>18.130257299649877</c:v>
                </c:pt>
                <c:pt idx="11">
                  <c:v>18.214486406834418</c:v>
                </c:pt>
                <c:pt idx="12">
                  <c:v>18.298715514018959</c:v>
                </c:pt>
                <c:pt idx="13">
                  <c:v>18.382944621203499</c:v>
                </c:pt>
                <c:pt idx="14">
                  <c:v>18.467173728388037</c:v>
                </c:pt>
                <c:pt idx="15">
                  <c:v>18.551402835572578</c:v>
                </c:pt>
                <c:pt idx="16">
                  <c:v>18.635631942757119</c:v>
                </c:pt>
                <c:pt idx="17">
                  <c:v>18.719861049941656</c:v>
                </c:pt>
                <c:pt idx="18">
                  <c:v>18.804090157126197</c:v>
                </c:pt>
                <c:pt idx="19">
                  <c:v>18.888319264310738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964-43A7-A4BA-8AFF60EB7B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3967832"/>
        <c:axId val="1002620512"/>
      </c:lineChart>
      <c:catAx>
        <c:axId val="343967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Rix오늘의만화_Pro Bold" panose="02020603020101020101" pitchFamily="18" charset="-127"/>
                <a:ea typeface="Rix오늘의만화_Pro Bold" panose="02020603020101020101" pitchFamily="18" charset="-127"/>
                <a:cs typeface="+mn-cs"/>
              </a:defRPr>
            </a:pPr>
            <a:endParaRPr lang="ko-KR"/>
          </a:p>
        </c:txPr>
        <c:crossAx val="1002620512"/>
        <c:crosses val="autoZero"/>
        <c:auto val="1"/>
        <c:lblAlgn val="ctr"/>
        <c:lblOffset val="100"/>
        <c:noMultiLvlLbl val="0"/>
      </c:catAx>
      <c:valAx>
        <c:axId val="100262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Rix오늘의만화_Pro Bold" panose="02020603020101020101" pitchFamily="18" charset="-127"/>
                <a:ea typeface="Rix오늘의만화_Pro Bold" panose="02020603020101020101" pitchFamily="18" charset="-127"/>
                <a:cs typeface="+mn-cs"/>
              </a:defRPr>
            </a:pPr>
            <a:endParaRPr lang="ko-KR"/>
          </a:p>
        </c:txPr>
        <c:crossAx val="343967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Rix오늘의만화_Pro Bold" panose="02020603020101020101" pitchFamily="18" charset="-127"/>
              <a:ea typeface="Rix오늘의만화_Pro Bold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52CE6-7624-4794-BD0A-F04DBE4C3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CA8035-8529-4B3C-A491-A806EDB2F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856E3-B019-48B6-B4F6-DDD64F0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EA90-E172-4BC0-91C1-33C0C38801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56CBA-2C4A-445E-88AB-43D0D940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E9C39-E606-4C49-8921-B1EA2364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457-C098-4D9C-A841-B4040C40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6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D350F-A306-4362-BD29-5747EB79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02A70-8D33-403A-BC21-6BFC9A907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AB859-234D-4BFF-B94E-CEFA489F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EA90-E172-4BC0-91C1-33C0C38801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AA561-F312-436D-8331-DD62A9F1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1FF54-8516-4625-8FE2-4E1ABC70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457-C098-4D9C-A841-B4040C40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9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8D69CD-773E-4DF2-A3DC-006751176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D4136-E534-4A3C-B79B-5F3EEC897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5BE5E-C9DD-424F-9F50-1CA6232E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EA90-E172-4BC0-91C1-33C0C38801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F4E5A-39C5-4B40-B30A-0348F3C3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60309-B59B-4251-90B7-55895E05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457-C098-4D9C-A841-B4040C40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4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91C09-CB2C-4219-96E5-87E48C4D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8B4A1-CAA8-4EE4-9B0C-B2D3D2D65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EC6F2-6078-4BE4-8A69-320E1170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EA90-E172-4BC0-91C1-33C0C38801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A992A-F8B3-4CFD-805B-B797B706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F026D-E6FA-4D5E-8728-36016EC9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457-C098-4D9C-A841-B4040C40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6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EBC95-0C39-4601-AB8E-4EA57EF8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19053-EABE-4070-9099-C23AA83F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F78FB-60D6-48F2-954D-02DBB898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EA90-E172-4BC0-91C1-33C0C38801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4DF31-6747-4DE9-B1D7-2E33DCA8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49960-7C15-44D7-8D4A-163CBFC0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457-C098-4D9C-A841-B4040C40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2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F2BE7-0A31-441E-BFA7-4B4068E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F8B54-AC75-4A54-A917-2339C4195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C71605-C852-4475-98DA-D13C6025C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B909C-9B6C-4B9D-9787-EC684C0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EA90-E172-4BC0-91C1-33C0C38801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50FEE-6D79-4786-BBB0-384F1924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8C263-3253-402F-9B16-36C29859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457-C098-4D9C-A841-B4040C40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1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DB868-7FCC-4221-A811-C897A257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5DD9D-7962-460E-8D74-277A93D7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D96A2-639E-4A05-B5D6-A2C50C4D6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48D7B3-5C6C-4E3E-8F10-1DAD75D14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948D19-ED11-4843-8670-E3DE9316A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987DE7-EA9A-40C6-A6E0-4216B76E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EA90-E172-4BC0-91C1-33C0C38801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7AF2B0-087B-4EC6-9BF2-ABF0F0D5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F73C1-67ED-440B-BEC9-CFC7E391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457-C098-4D9C-A841-B4040C40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1737E-A0B1-4DE4-A2D8-0810FF5D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384197-1174-416A-9FB6-EF4AF4F0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EA90-E172-4BC0-91C1-33C0C38801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6F534E-C6A3-40C6-92EF-B601AB75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AA904C-E032-453A-86EF-F2A93906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457-C098-4D9C-A841-B4040C40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8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F5E8FA-9E90-4117-8FCC-A5BA1684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EA90-E172-4BC0-91C1-33C0C38801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AC963-914F-4886-8F05-A732206D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E26A96-5AF0-4879-96EC-B2AE1660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457-C098-4D9C-A841-B4040C40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41690-461F-41EC-880C-762FB432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A6C6C-FDDD-43C0-8447-29D10670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2A0886-313C-457F-9BC8-07767F945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1C9F6-D691-4A94-B297-F2B44CA5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EA90-E172-4BC0-91C1-33C0C38801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B39F3-9609-4530-B313-507853E0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4391C-9F30-455E-8161-70D4D4FD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457-C098-4D9C-A841-B4040C40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0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269F7-71A0-463B-8A9E-21B1753A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C730C-077E-4FBC-9BCC-0E377E12E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FD656-3AED-4482-8838-B4F25045E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92945-DE43-4F62-A5E4-851B9B06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EA90-E172-4BC0-91C1-33C0C38801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0766C-2008-4F72-AC34-A5BCB033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2FF64-198C-4629-96A3-3CE4DC36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457-C098-4D9C-A841-B4040C40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9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A918D3-B523-4837-A35E-9DEE69D8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19CA7-58A3-4300-B54D-42699B53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4E1B3-7918-43A0-85DB-915B91959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EA90-E172-4BC0-91C1-33C0C38801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720D0-920C-4549-95D3-4911216EB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59A03-4912-44BB-8E6C-E2307F8B3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18457-C098-4D9C-A841-B4040C40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0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aol85/tech_lv_absolute_infini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D92B4-11B1-4883-8566-DAA0A99FA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7583"/>
            <a:ext cx="9144000" cy="1551962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한국이 향후 </a:t>
            </a:r>
            <a:r>
              <a:rPr lang="en-US" altLang="ko-KR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10</a:t>
            </a:r>
            <a:r>
              <a:rPr lang="ko-KR" altLang="en-US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내로 슈퍼컴퓨터 </a:t>
            </a:r>
            <a:r>
              <a:rPr lang="en-US" altLang="ko-KR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</a:t>
            </a:r>
            <a:r>
              <a:rPr lang="ko-KR" altLang="en-US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위 국가가 되려면</a:t>
            </a:r>
            <a:r>
              <a:rPr lang="en-US" altLang="ko-KR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? </a:t>
            </a:r>
            <a:endParaRPr lang="ko-KR" altLang="en-US">
              <a:latin typeface="Rix오늘의만화_Pro Bold" panose="02020603020101020101" pitchFamily="18" charset="-127"/>
              <a:ea typeface="Rix오늘의만화_Pro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83791-CA20-4E01-BDEF-7DF2123C4413}"/>
              </a:ext>
            </a:extLst>
          </p:cNvPr>
          <p:cNvSpPr txBox="1"/>
          <p:nvPr/>
        </p:nvSpPr>
        <p:spPr>
          <a:xfrm>
            <a:off x="10083569" y="6417578"/>
            <a:ext cx="197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18200111 </a:t>
            </a:r>
            <a:r>
              <a:rPr lang="ko-KR" altLang="en-US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홍주형</a:t>
            </a:r>
            <a:endParaRPr lang="en-US" altLang="ko-KR">
              <a:latin typeface="Rix오늘의만화_Pro Bold" panose="02020603020101020101" pitchFamily="18" charset="-127"/>
              <a:ea typeface="Rix오늘의만화_Pro Bold" panose="02020603020101020101" pitchFamily="18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CBA54-74F2-434D-AD00-D17D58FA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1. </a:t>
            </a:r>
            <a:r>
              <a:rPr lang="ko-KR" altLang="en-US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슈퍼컴퓨터란</a:t>
            </a:r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?</a:t>
            </a:r>
            <a:endParaRPr lang="ko-KR" altLang="en-US" sz="2400">
              <a:latin typeface="Rix오늘의만화_Pro Bold" panose="02020603020101020101" pitchFamily="18" charset="-127"/>
              <a:ea typeface="Rix오늘의만화_Pro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DA773-D0EB-4926-A867-63213A66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말 그대로 대규모의 연산을 아주 빠르게 연산하는 컴퓨터임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</a:t>
            </a:r>
            <a:b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b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쓰임새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: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핵실험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동영상의 상업용 인코딩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시뮬레이션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3D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렌더링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워게임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과학 연산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날씨 예측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주가 예측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기술 시연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 (ex :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알파고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퀴즈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체스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)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에 쓸 수 있다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이 많은 것들은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Big Data </a:t>
            </a:r>
            <a:b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b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이 분야에 있어서도 중국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vs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미국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 vs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일본의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3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파전이 일어나고 있으며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2018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6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 현재 미국이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Summit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이라는 슈퍼컴퓨터로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위를 기록중이다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</a:t>
            </a:r>
            <a:b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b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한국은 누리온이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13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위에 있지만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위 것에 비하면 속도가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1/10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수준이다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</a:t>
            </a:r>
            <a:endParaRPr lang="ko-KR" altLang="en-US" sz="1600">
              <a:latin typeface="Rix오늘의만화_Pro Bold" panose="02020603020101020101" pitchFamily="18" charset="-127"/>
              <a:ea typeface="Rix오늘의만화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31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CBA54-74F2-434D-AD00-D17D58FA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2. 2019</a:t>
            </a:r>
            <a:r>
              <a:rPr lang="ko-KR" altLang="en-US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3</a:t>
            </a:r>
            <a:r>
              <a:rPr lang="ko-KR" altLang="en-US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 </a:t>
            </a:r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18</a:t>
            </a:r>
            <a:r>
              <a:rPr lang="ko-KR" altLang="en-US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일 현재 지금까지 가장 빠른 컴퓨터는</a:t>
            </a:r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?</a:t>
            </a:r>
            <a:endParaRPr lang="ko-KR" altLang="en-US" sz="2400">
              <a:latin typeface="Rix오늘의만화_Pro Bold" panose="02020603020101020101" pitchFamily="18" charset="-127"/>
              <a:ea typeface="Rix오늘의만화_Pro Bold" panose="0202060302010102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6C2909-FAB5-4736-A2C3-BD6A2F82C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2018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IBM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이 제작한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Summit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이라는 컴퓨터로 최고 속도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143.5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페타플롭스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/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초를 기록했다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즉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초에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14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경회 이상의 연산을 할 수 있는 능력을 가지고 있는 컴퓨터이다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</a:t>
            </a:r>
            <a:r>
              <a:rPr lang="ko-KR" altLang="en-US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밑의 사진이 </a:t>
            </a:r>
            <a: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Summit! </a:t>
            </a:r>
            <a:b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br>
              <a:rPr lang="en-US" altLang="ko-KR" sz="20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endParaRPr lang="en-US" altLang="ko-KR" sz="2000">
              <a:latin typeface="Rix오늘의만화_Pro Bold" panose="02020603020101020101" pitchFamily="18" charset="-127"/>
              <a:ea typeface="Rix오늘의만화_Pro Bold" panose="02020603020101020101" pitchFamily="18" charset="-127"/>
            </a:endParaRPr>
          </a:p>
        </p:txBody>
      </p:sp>
      <p:pic>
        <p:nvPicPr>
          <p:cNvPr id="7" name="Picture 2" descr="Red Hat reaches the Summit â a new top scientific supercomputer">
            <a:extLst>
              <a:ext uri="{FF2B5EF4-FFF2-40B4-BE49-F238E27FC236}">
                <a16:creationId xmlns:a16="http://schemas.microsoft.com/office/drawing/2014/main" id="{095A43BA-213D-4FA2-B030-32C3DC50D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73" y="2928472"/>
            <a:ext cx="4880613" cy="27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5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CBA54-74F2-434D-AD00-D17D58FA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3. </a:t>
            </a:r>
            <a:r>
              <a:rPr lang="ko-KR" altLang="en-US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슈퍼컴퓨터의 최고 속도 </a:t>
            </a:r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(Rmax) </a:t>
            </a:r>
            <a:r>
              <a:rPr lang="ko-KR" altLang="en-US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DA773-D0EB-4926-A867-63213A66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1993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6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월을 첫번째 턴으로 시작해서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11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2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번째 턴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1994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6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3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번째 턴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… 2018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11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52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번째 턴으로 했음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그 이유는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1993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부터 매년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6, 11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 발표를 했기 때문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</a:t>
            </a: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다음과 같은 최고 속도의 역사가 나옴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</a:t>
            </a: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endParaRPr lang="ko-KR" altLang="en-US" sz="1600">
              <a:latin typeface="Rix오늘의만화_Pro Bold" panose="02020603020101020101" pitchFamily="18" charset="-127"/>
              <a:ea typeface="Rix오늘의만화_Pro Bold" panose="02020603020101020101" pitchFamily="18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AFB8FF6-97F7-44C4-82BC-901D0A057F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194980"/>
              </p:ext>
            </p:extLst>
          </p:nvPr>
        </p:nvGraphicFramePr>
        <p:xfrm>
          <a:off x="940964" y="2955022"/>
          <a:ext cx="70872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80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CBA54-74F2-434D-AD00-D17D58FA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4. </a:t>
            </a:r>
            <a:r>
              <a:rPr lang="ko-KR" altLang="en-US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슈퍼컴퓨터의 미래 예측</a:t>
            </a:r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 (Forecast.ets </a:t>
            </a:r>
            <a:r>
              <a:rPr lang="ko-KR" altLang="en-US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함수</a:t>
            </a:r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)</a:t>
            </a:r>
            <a:endParaRPr lang="ko-KR" altLang="en-US" sz="2400">
              <a:latin typeface="Rix오늘의만화_Pro Bold" panose="02020603020101020101" pitchFamily="18" charset="-127"/>
              <a:ea typeface="Rix오늘의만화_Pro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DA773-D0EB-4926-A867-63213A66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Forecast.ets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함수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: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지수 평활법 알고리즘을 사용하여 기준 값을 기반으로 미래 값을 계산하거나 예측하는 것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</a:t>
            </a: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(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참조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: https://m.blog.naver.com/muzzincys/220357284238)</a:t>
            </a: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신뢰 구간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99.99%. </a:t>
            </a: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1993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6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(1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턴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) ~ 2018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11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(52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턴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)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기준으로 예상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 =&gt; Forecast1</a:t>
            </a: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2000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6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(15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턴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) ~ 2018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11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(52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턴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)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기준으로 예상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=&gt; Forecast2</a:t>
            </a: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2005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6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(25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턴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) ~ 2018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11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(52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턴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)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기준으로 예상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=&gt; Forecast3</a:t>
            </a: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2010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6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(35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턴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) ~ 2018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11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(52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턴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)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기준으로 예상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=&gt; Forecast4</a:t>
            </a: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2015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6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(45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턴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) ~ 2018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11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(52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턴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)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기준으로 예상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=&gt; Forecast5</a:t>
            </a:r>
            <a:endParaRPr lang="ko-KR" altLang="en-US" sz="1600">
              <a:latin typeface="Rix오늘의만화_Pro Bold" panose="02020603020101020101" pitchFamily="18" charset="-127"/>
              <a:ea typeface="Rix오늘의만화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81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CBA54-74F2-434D-AD00-D17D58FA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4.Forecast.ets </a:t>
            </a:r>
            <a:r>
              <a:rPr lang="ko-KR" altLang="en-US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함수로 본 결과 값</a:t>
            </a:r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 </a:t>
            </a:r>
            <a:endParaRPr lang="ko-KR" altLang="en-US" sz="2400">
              <a:latin typeface="Rix오늘의만화_Pro Bold" panose="02020603020101020101" pitchFamily="18" charset="-127"/>
              <a:ea typeface="Rix오늘의만화_Pro Bold" panose="02020603020101020101" pitchFamily="18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7780464-23FB-46EE-8FFD-A5E0172B23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027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CBA54-74F2-434D-AD00-D17D58FA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6. </a:t>
            </a:r>
            <a:r>
              <a:rPr lang="ko-KR" altLang="en-US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결론 </a:t>
            </a:r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:</a:t>
            </a:r>
            <a:r>
              <a:rPr lang="ko-KR" altLang="en-US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 슈퍼컴퓨터 </a:t>
            </a:r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</a:t>
            </a:r>
            <a:r>
              <a:rPr lang="ko-KR" altLang="en-US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위 국가가 되려면</a:t>
            </a:r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?</a:t>
            </a:r>
            <a:endParaRPr lang="ko-KR" altLang="en-US" sz="2400">
              <a:latin typeface="Rix오늘의만화_Pro Bold" panose="02020603020101020101" pitchFamily="18" charset="-127"/>
              <a:ea typeface="Rix오늘의만화_Pro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DA773-D0EB-4926-A867-63213A66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2028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년까지 한국이 슈퍼컴퓨터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위 국가가 되려면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? 10^18.88831926 =&gt;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약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7.73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엑사 플롭스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 ~ 193.87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엑사 플롭스급 컴퓨터를 만들던가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그 이상의 컴퓨터를 만들 필요가 있음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즉 누리온 보다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555.375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배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~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13924.599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배 빠른 컴퓨터를 만들어야 한다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그렇게 한다면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Budget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이 필요한데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한국의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2019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예산으로 충분히 가능하다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</a:t>
            </a: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누리온의 비용이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900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억으로 구입한게 이 정도 수준이고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참고로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Summit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의 예산이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3400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억원 수준인데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한국의 예산중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R&amp;D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예산만 하더라도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2019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기준으로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20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조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5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천억원 수준이라면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R&amp;D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부분에서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2%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부분만 떼어가도 충분히 만들어 낼 수 있지 않을까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?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적어도 빅데이터 시대라면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R&amp;D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예산의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10%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정도인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(2.05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조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)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까지 투자할 만하다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게다가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Summit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같은 경우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5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년에 걸쳐서 만들었다면 적어도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R&amp;D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예산이 해마다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19~21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조원 정도니까 그 안에서 슈퍼컴퓨터 프로젝트 예산을 만들어가는 것이 필요하다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</a:t>
            </a: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구글 트렌드 지수의 증가를 늘리기 위한 방법이 필요하다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문재인 정부 들어서 슈퍼컴퓨터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+ R&amp;D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지수는 평균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9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밖에 안돼는 상황이다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 (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이에 반해 통일은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20,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일자리는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35,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복지는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73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이다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.)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그만큼 문재인 정부 들어서 사람들은 복지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일자리에 관심을 가지고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정부도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R&amp;D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정책에 비해 복지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일자리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통일에 관심도를 높이는 이유로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R&amp;D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정책을 소홀히 하는 경우가 많이 있다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세계에서 가장 빠른 슈퍼컴퓨터를 만들고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,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발표를 기다리는 상황이 와야하지 않을까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?</a:t>
            </a:r>
            <a:endParaRPr lang="ko-KR" altLang="en-US" sz="1600">
              <a:latin typeface="Rix오늘의만화_Pro Bold" panose="02020603020101020101" pitchFamily="18" charset="-127"/>
              <a:ea typeface="Rix오늘의만화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45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CBA54-74F2-434D-AD00-D17D58FA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</a:t>
            </a:r>
            <a:r>
              <a:rPr lang="ko-KR" altLang="en-US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참고사항</a:t>
            </a:r>
            <a:r>
              <a:rPr lang="en-US" altLang="ko-KR" sz="24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</a:t>
            </a:r>
            <a:endParaRPr lang="ko-KR" altLang="en-US" sz="2400">
              <a:latin typeface="Rix오늘의만화_Pro Bold" panose="02020603020101020101" pitchFamily="18" charset="-127"/>
              <a:ea typeface="Rix오늘의만화_Pro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DA773-D0EB-4926-A867-63213A66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자료참조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: Top500.org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 에 있는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1993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6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~ 2018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년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12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월에 있는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Rmax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값을 활용했음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</a:t>
            </a: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b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</a:b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* 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  <a:hlinkClick r:id="rId2"/>
              </a:rPr>
              <a:t>https://github.com/moaol85/tech_lv_absolute_infinite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 : </a:t>
            </a:r>
            <a:r>
              <a:rPr lang="ko-KR" altLang="en-US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여기에 슈퍼컴퓨터 자료 올림</a:t>
            </a:r>
            <a:r>
              <a:rPr lang="en-US" altLang="ko-KR" sz="1600">
                <a:latin typeface="Rix오늘의만화_Pro Bold" panose="02020603020101020101" pitchFamily="18" charset="-127"/>
                <a:ea typeface="Rix오늘의만화_Pro Bold" panose="02020603020101020101" pitchFamily="18" charset="-127"/>
              </a:rPr>
              <a:t>.</a:t>
            </a:r>
            <a:endParaRPr lang="ko-KR" altLang="en-US" sz="1600">
              <a:latin typeface="Rix오늘의만화_Pro Bold" panose="02020603020101020101" pitchFamily="18" charset="-127"/>
              <a:ea typeface="Rix오늘의만화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08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1E117-858F-45CD-821C-5C96C93D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22ACB-ECA6-4930-A723-08622108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0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295</Words>
  <Application>Microsoft Office PowerPoint</Application>
  <PresentationFormat>와이드스크린</PresentationFormat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Rix오늘의만화_Pro Bold</vt:lpstr>
      <vt:lpstr>맑은 고딕</vt:lpstr>
      <vt:lpstr>Arial</vt:lpstr>
      <vt:lpstr>Office 테마</vt:lpstr>
      <vt:lpstr>한국이 향후 10년 내로 슈퍼컴퓨터 1위 국가가 되려면? </vt:lpstr>
      <vt:lpstr>1. 슈퍼컴퓨터란?</vt:lpstr>
      <vt:lpstr>2. 2019년 3월 18일 현재 지금까지 가장 빠른 컴퓨터는?</vt:lpstr>
      <vt:lpstr>3. 슈퍼컴퓨터의 최고 속도 (Rmax) 역사</vt:lpstr>
      <vt:lpstr>4. 슈퍼컴퓨터의 미래 예측 (Forecast.ets 함수)</vt:lpstr>
      <vt:lpstr>4.Forecast.ets 함수로 본 결과 값.  </vt:lpstr>
      <vt:lpstr>6. 결론 : 슈퍼컴퓨터 1위 국가가 되려면?</vt:lpstr>
      <vt:lpstr>* 참고사항.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슈퍼컴퓨터 vs 양자컴퓨터</dc:title>
  <dc:creator>Windows 사용자</dc:creator>
  <cp:lastModifiedBy>Windows 사용자</cp:lastModifiedBy>
  <cp:revision>16</cp:revision>
  <dcterms:created xsi:type="dcterms:W3CDTF">2019-03-18T01:41:59Z</dcterms:created>
  <dcterms:modified xsi:type="dcterms:W3CDTF">2019-03-18T04:38:50Z</dcterms:modified>
</cp:coreProperties>
</file>