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50696;&#52769;%20&#47784;&#45944;\James%20Hard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50696;&#52769;%20&#47784;&#45944;\James%20Hard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신고딕 Black" panose="00000A00000000000000" pitchFamily="2" charset="-127"/>
                <a:ea typeface="Rix신고딕 Black" panose="00000A00000000000000" pitchFamily="2" charset="-127"/>
                <a:cs typeface="+mn-cs"/>
              </a:defRPr>
            </a:pPr>
            <a:r>
              <a:rPr lang="en-US"/>
              <a:t>James Harden</a:t>
            </a:r>
            <a:r>
              <a:rPr lang="ko-KR"/>
              <a:t>의 총 추가 득점 예상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Rix신고딕 Black" panose="00000A00000000000000" pitchFamily="2" charset="-127"/>
              <a:ea typeface="Rix신고딕 Black" panose="00000A00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향후 335경기 총 득점</c:v>
                </c:pt>
              </c:strCache>
            </c:strRef>
          </c:tx>
          <c:spPr>
            <a:solidFill>
              <a:schemeClr val="tx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Rix신고딕 Black" panose="00000A00000000000000" pitchFamily="2" charset="-127"/>
                    <a:ea typeface="Rix신고딕 Black" panose="00000A00000000000000" pitchFamily="2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Sheet7!$A$2:$A$6</c:f>
              <c:strCache>
                <c:ptCount val="5"/>
                <c:pt idx="0">
                  <c:v>Forecast1</c:v>
                </c:pt>
                <c:pt idx="1">
                  <c:v>Forecast2</c:v>
                </c:pt>
                <c:pt idx="2">
                  <c:v>Forecast3</c:v>
                </c:pt>
                <c:pt idx="3">
                  <c:v>Forecast4</c:v>
                </c:pt>
                <c:pt idx="4">
                  <c:v>Forecast5</c:v>
                </c:pt>
              </c:strCache>
            </c:strRef>
          </c:cat>
          <c:val>
            <c:numRef>
              <c:f>Sheet7!$B$2:$B$6</c:f>
              <c:numCache>
                <c:formatCode>General</c:formatCode>
                <c:ptCount val="5"/>
                <c:pt idx="0">
                  <c:v>8810.5817160140377</c:v>
                </c:pt>
                <c:pt idx="1">
                  <c:v>9021.3486823004241</c:v>
                </c:pt>
                <c:pt idx="2">
                  <c:v>9071.2925591581661</c:v>
                </c:pt>
                <c:pt idx="3">
                  <c:v>9354.2606931169048</c:v>
                </c:pt>
                <c:pt idx="4">
                  <c:v>10219.108071748886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05-409F-A39A-73D179BEE4E7}"/>
            </c:ext>
          </c:extLst>
        </c:ser>
        <c:ser>
          <c:idx val="1"/>
          <c:order val="1"/>
          <c:tx>
            <c:strRef>
              <c:f>Sheet7!$C$1</c:f>
              <c:strCache>
                <c:ptCount val="1"/>
                <c:pt idx="0">
                  <c:v>향후 318경기 총 득점</c:v>
                </c:pt>
              </c:strCache>
            </c:strRef>
          </c:tx>
          <c:spPr>
            <a:solidFill>
              <a:srgbClr val="FF0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Rix신고딕 Black" panose="00000A00000000000000" pitchFamily="2" charset="-127"/>
                    <a:ea typeface="Rix신고딕 Black" panose="00000A00000000000000" pitchFamily="2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Sheet7!$A$2:$A$6</c:f>
              <c:strCache>
                <c:ptCount val="5"/>
                <c:pt idx="0">
                  <c:v>Forecast1</c:v>
                </c:pt>
                <c:pt idx="1">
                  <c:v>Forecast2</c:v>
                </c:pt>
                <c:pt idx="2">
                  <c:v>Forecast3</c:v>
                </c:pt>
                <c:pt idx="3">
                  <c:v>Forecast4</c:v>
                </c:pt>
                <c:pt idx="4">
                  <c:v>Forecast5</c:v>
                </c:pt>
              </c:strCache>
            </c:strRef>
          </c:cat>
          <c:val>
            <c:numRef>
              <c:f>Sheet7!$C$2:$C$6</c:f>
              <c:numCache>
                <c:formatCode>General</c:formatCode>
                <c:ptCount val="5"/>
                <c:pt idx="0">
                  <c:v>8363.477569231236</c:v>
                </c:pt>
                <c:pt idx="1">
                  <c:v>8563.5488984224921</c:v>
                </c:pt>
                <c:pt idx="2">
                  <c:v>8610.9583098874537</c:v>
                </c:pt>
                <c:pt idx="3">
                  <c:v>8879.5668668990329</c:v>
                </c:pt>
                <c:pt idx="4">
                  <c:v>9700.526468107897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05-409F-A39A-73D179BEE4E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86999152"/>
        <c:axId val="686997512"/>
      </c:barChart>
      <c:catAx>
        <c:axId val="686999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Rix신고딕 Black" panose="00000A00000000000000" pitchFamily="2" charset="-127"/>
                <a:ea typeface="Rix신고딕 Black" panose="00000A00000000000000" pitchFamily="2" charset="-127"/>
                <a:cs typeface="+mn-cs"/>
              </a:defRPr>
            </a:pPr>
            <a:endParaRPr lang="ko-KR"/>
          </a:p>
        </c:txPr>
        <c:crossAx val="686997512"/>
        <c:crosses val="autoZero"/>
        <c:auto val="1"/>
        <c:lblAlgn val="ctr"/>
        <c:lblOffset val="100"/>
        <c:noMultiLvlLbl val="0"/>
      </c:catAx>
      <c:valAx>
        <c:axId val="6869975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신고딕 Black" panose="00000A00000000000000" pitchFamily="2" charset="-127"/>
                <a:ea typeface="Rix신고딕 Black" panose="00000A00000000000000" pitchFamily="2" charset="-127"/>
                <a:cs typeface="+mn-cs"/>
              </a:defRPr>
            </a:pPr>
            <a:endParaRPr lang="ko-KR"/>
          </a:p>
        </c:txPr>
        <c:crossAx val="68699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Rix신고딕 Black" panose="00000A00000000000000" pitchFamily="2" charset="-127"/>
              <a:ea typeface="Rix신고딕 Black" panose="00000A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Rix신고딕 Black" panose="00000A00000000000000" pitchFamily="2" charset="-127"/>
          <a:ea typeface="Rix신고딕 Black" panose="00000A00000000000000" pitchFamily="2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신고딕 Black" panose="00000A00000000000000" pitchFamily="2" charset="-127"/>
                <a:ea typeface="Rix신고딕 Black" panose="00000A00000000000000" pitchFamily="2" charset="-127"/>
                <a:cs typeface="+mn-cs"/>
              </a:defRPr>
            </a:pPr>
            <a:r>
              <a:rPr lang="en-US" altLang="ko-KR"/>
              <a:t>James</a:t>
            </a:r>
            <a:r>
              <a:rPr lang="en-US" altLang="ko-KR" baseline="0"/>
              <a:t> Harden</a:t>
            </a:r>
            <a:r>
              <a:rPr lang="ko-KR" altLang="en-US" baseline="0"/>
              <a:t>의 로케츠 시절 총 득점 예상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Rix신고딕 Black" panose="00000A00000000000000" pitchFamily="2" charset="-127"/>
              <a:ea typeface="Rix신고딕 Black" panose="00000A00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Sheet7!$F$1</c:f>
              <c:strCache>
                <c:ptCount val="1"/>
                <c:pt idx="0">
                  <c:v>예상 총 득점 (873경기 출장)</c:v>
                </c:pt>
              </c:strCache>
            </c:strRef>
          </c:tx>
          <c:spPr>
            <a:solidFill>
              <a:schemeClr val="tx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Rix신고딕 Black" panose="00000A00000000000000" pitchFamily="2" charset="-127"/>
                    <a:ea typeface="Rix신고딕 Black" panose="00000A00000000000000" pitchFamily="2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Sheet7!$A$2:$A$6</c:f>
              <c:strCache>
                <c:ptCount val="5"/>
                <c:pt idx="0">
                  <c:v>Forecast1</c:v>
                </c:pt>
                <c:pt idx="1">
                  <c:v>Forecast2</c:v>
                </c:pt>
                <c:pt idx="2">
                  <c:v>Forecast3</c:v>
                </c:pt>
                <c:pt idx="3">
                  <c:v>Forecast4</c:v>
                </c:pt>
                <c:pt idx="4">
                  <c:v>Forecast5</c:v>
                </c:pt>
              </c:strCache>
            </c:strRef>
          </c:cat>
          <c:val>
            <c:numRef>
              <c:f>Sheet7!$F$2:$F$6</c:f>
              <c:numCache>
                <c:formatCode>General</c:formatCode>
                <c:ptCount val="5"/>
                <c:pt idx="0">
                  <c:v>24392.581716014036</c:v>
                </c:pt>
                <c:pt idx="1">
                  <c:v>24603.348682300424</c:v>
                </c:pt>
                <c:pt idx="2">
                  <c:v>24653.292559158166</c:v>
                </c:pt>
                <c:pt idx="3">
                  <c:v>24936.260693116907</c:v>
                </c:pt>
                <c:pt idx="4">
                  <c:v>25801.108071748888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78-489E-A313-B2E765E826D6}"/>
            </c:ext>
          </c:extLst>
        </c:ser>
        <c:ser>
          <c:idx val="1"/>
          <c:order val="1"/>
          <c:tx>
            <c:strRef>
              <c:f>Sheet7!$G$1</c:f>
              <c:strCache>
                <c:ptCount val="1"/>
                <c:pt idx="0">
                  <c:v>예상 총 득점 (855경기 출장)</c:v>
                </c:pt>
              </c:strCache>
            </c:strRef>
          </c:tx>
          <c:spPr>
            <a:solidFill>
              <a:srgbClr val="FF0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Rix신고딕 Black" panose="00000A00000000000000" pitchFamily="2" charset="-127"/>
                    <a:ea typeface="Rix신고딕 Black" panose="00000A00000000000000" pitchFamily="2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Sheet7!$A$2:$A$6</c:f>
              <c:strCache>
                <c:ptCount val="5"/>
                <c:pt idx="0">
                  <c:v>Forecast1</c:v>
                </c:pt>
                <c:pt idx="1">
                  <c:v>Forecast2</c:v>
                </c:pt>
                <c:pt idx="2">
                  <c:v>Forecast3</c:v>
                </c:pt>
                <c:pt idx="3">
                  <c:v>Forecast4</c:v>
                </c:pt>
                <c:pt idx="4">
                  <c:v>Forecast5</c:v>
                </c:pt>
              </c:strCache>
            </c:strRef>
          </c:cat>
          <c:val>
            <c:numRef>
              <c:f>Sheet7!$G$2:$G$6</c:f>
              <c:numCache>
                <c:formatCode>General</c:formatCode>
                <c:ptCount val="5"/>
                <c:pt idx="0">
                  <c:v>23945.477569231236</c:v>
                </c:pt>
                <c:pt idx="1">
                  <c:v>24145.548898422494</c:v>
                </c:pt>
                <c:pt idx="2">
                  <c:v>24192.958309887454</c:v>
                </c:pt>
                <c:pt idx="3">
                  <c:v>24461.566866899033</c:v>
                </c:pt>
                <c:pt idx="4">
                  <c:v>25282.526468107899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78-489E-A313-B2E765E826D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01850608"/>
        <c:axId val="557911184"/>
      </c:barChart>
      <c:catAx>
        <c:axId val="601850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Rix신고딕 Black" panose="00000A00000000000000" pitchFamily="2" charset="-127"/>
                <a:ea typeface="Rix신고딕 Black" panose="00000A00000000000000" pitchFamily="2" charset="-127"/>
                <a:cs typeface="+mn-cs"/>
              </a:defRPr>
            </a:pPr>
            <a:endParaRPr lang="ko-KR"/>
          </a:p>
        </c:txPr>
        <c:crossAx val="557911184"/>
        <c:crosses val="autoZero"/>
        <c:auto val="1"/>
        <c:lblAlgn val="ctr"/>
        <c:lblOffset val="100"/>
        <c:noMultiLvlLbl val="0"/>
      </c:catAx>
      <c:valAx>
        <c:axId val="557911184"/>
        <c:scaling>
          <c:orientation val="minMax"/>
          <c:max val="26000"/>
          <c:min val="2000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Rix신고딕 Black" panose="00000A00000000000000" pitchFamily="2" charset="-127"/>
                <a:ea typeface="Rix신고딕 Black" panose="00000A00000000000000" pitchFamily="2" charset="-127"/>
                <a:cs typeface="+mn-cs"/>
              </a:defRPr>
            </a:pPr>
            <a:endParaRPr lang="ko-KR"/>
          </a:p>
        </c:txPr>
        <c:crossAx val="60185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Rix신고딕 Black" panose="00000A00000000000000" pitchFamily="2" charset="-127"/>
              <a:ea typeface="Rix신고딕 Black" panose="00000A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Rix신고딕 Black" panose="00000A00000000000000" pitchFamily="2" charset="-127"/>
          <a:ea typeface="Rix신고딕 Black" panose="00000A00000000000000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A1A05-0753-4D82-9B39-ECEA4A713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CC78F1-7D59-4F28-A2D6-313D9396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CAF4B-3E63-4212-A5C5-FCF44FE2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4EE-7AA1-417D-901F-4C5C31BFC2E5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0F50F-4A3D-431B-82E1-455E5328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70C4C-F1DA-4618-979A-8B11C636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78A5-5A86-430A-80F4-A499D7E7A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5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2297C-ECB4-45AC-B3F7-55526BF2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1D3A51-4DCB-49CA-8CEE-5D2F43244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DDD0C-AF4C-4749-B51E-E0451FFA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4EE-7AA1-417D-901F-4C5C31BFC2E5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FC9FE-CFD7-42FF-9351-8A9C791A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8C27A-9C3F-4497-9B6F-03807BE6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78A5-5A86-430A-80F4-A499D7E7A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1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78666-2A59-4F26-871F-B9BF211FD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4F87A-29C5-439E-9526-E5B09D576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D3671-25B9-4042-9313-C2E04CBD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4EE-7AA1-417D-901F-4C5C31BFC2E5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ECBC3-C555-4CED-B7E0-414FB361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F9DC2-3045-4F59-80BA-8DA0DF54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78A5-5A86-430A-80F4-A499D7E7A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B3D43-2CFD-4A5E-9E0F-A3019309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555BC-C240-4597-828E-181441BE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9E67B-1360-4C74-8914-40836A95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4EE-7AA1-417D-901F-4C5C31BFC2E5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7D54C-B888-416E-B5A5-FBDF8672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C5AB2-3AB2-4B1E-9657-9FEF0AA1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78A5-5A86-430A-80F4-A499D7E7A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6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6EBA3-AF66-42B3-9491-CED53CC2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1FE71-BA86-48BE-B4F2-B2B68FD51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4273D-C7D1-4163-9E10-C7DE0C57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4EE-7AA1-417D-901F-4C5C31BFC2E5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4A709-0280-4E10-8B18-E7B7BFCA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53CEC-BE44-483B-A6A7-EBF409E9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78A5-5A86-430A-80F4-A499D7E7A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9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1FB1E-A6F2-423A-9E0C-790591A8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C1E26-A04A-4E5B-AF54-6B2258B60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AD113-550E-4B71-A6F9-3EC05C1FE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9AD35-E1F3-42A5-B9AC-6E4E88AB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4EE-7AA1-417D-901F-4C5C31BFC2E5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DDCD3-0979-4563-917F-A12C1C6F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9ADFE-4EAB-48EC-967B-62281517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78A5-5A86-430A-80F4-A499D7E7A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8EA88-0A44-4A11-A1DE-E4006C2C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AC937-5C11-4CA3-BE5B-D4ABE382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76E487-AD2D-4509-A29D-0337E4E6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25CB44-E821-45E7-A158-D1DE7DFEE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0FC0CB-C07D-4752-BF22-F650775A4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944E32-C8F7-4098-A899-00C15BC2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4EE-7AA1-417D-901F-4C5C31BFC2E5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78216A-F1A0-459F-918A-A4C8398D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78891A-C6B1-4E89-9631-9DDC5D5D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78A5-5A86-430A-80F4-A499D7E7A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7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1E50A-0EFE-422E-81D4-2CA335C7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C81D51-A50B-4CB4-AEA2-97704506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4EE-7AA1-417D-901F-4C5C31BFC2E5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EBC8EF-CFDF-4242-AA7E-68242A4A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458816-2BF7-4F86-A721-5D8C4D35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78A5-5A86-430A-80F4-A499D7E7A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9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3F26C3-98CD-40D3-8B29-1F48705E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4EE-7AA1-417D-901F-4C5C31BFC2E5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D646FD-316E-4F11-B679-9A2FB19A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4CEE4-162C-4DF8-BD76-05255A81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78A5-5A86-430A-80F4-A499D7E7A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2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A78E0-408C-48B1-928C-3439F147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7F328-FA8A-4FA8-B5C7-AAAED7DE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BAF7E8-6480-422E-A91E-FA39C9549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4FA57-C0CD-47E1-90EF-92141144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4EE-7AA1-417D-901F-4C5C31BFC2E5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F2D87-EFA2-4170-A73C-2010AC5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B20976-D72C-44CE-908A-C060F908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78A5-5A86-430A-80F4-A499D7E7A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9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7827F-1FA3-451B-BC1B-784DFC2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C2A2F9-1C35-4509-9338-101A45ED1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C3EDF1-37EA-4923-A833-9F83300A3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97D47-B505-4B19-AC28-5B512099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4EE-7AA1-417D-901F-4C5C31BFC2E5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18C7B-2E15-41C0-8A8B-69941F78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AB3FF-0CED-4304-ABB2-4CA464F8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78A5-5A86-430A-80F4-A499D7E7A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2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682A6C-4C6D-4963-93AF-A42865F9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CD3D8-1A25-46FA-90FC-2903EDDC0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8081-7C56-453E-9C45-034BB1ED1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A4EE-7AA1-417D-901F-4C5C31BFC2E5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5D023-B472-4F5B-BDDF-C8FDF6456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0CE04-0B55-47DF-AF66-8E99AF531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E78A5-5A86-430A-80F4-A499D7E7A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4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teams/HOU/leaders_career.html" TargetMode="External"/><Relationship Id="rId2" Type="http://schemas.openxmlformats.org/officeDocument/2006/relationships/hyperlink" Target="https://www.basketball-reference.com/players/h/hardeja0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3A827-DE9B-4C7C-808A-269971B7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5480"/>
            <a:ext cx="9144000" cy="959710"/>
          </a:xfrm>
        </p:spPr>
        <p:txBody>
          <a:bodyPr>
            <a:normAutofit fontScale="90000"/>
          </a:bodyPr>
          <a:lstStyle/>
          <a:p>
            <a:r>
              <a:rPr lang="en-US" altLang="ko-KR" sz="32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James Harden </a:t>
            </a:r>
            <a:r>
              <a:rPr lang="ko-KR" altLang="en-US" sz="32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은 앞으로 </a:t>
            </a:r>
            <a:r>
              <a:rPr lang="en-US" altLang="ko-KR" sz="32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4</a:t>
            </a:r>
            <a:r>
              <a:rPr lang="ko-KR" altLang="en-US" sz="32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년 동안 휴스턴 로케츠 역사상 통산 가장 많은 득점을 거둘 것인가</a:t>
            </a:r>
            <a:r>
              <a:rPr lang="en-US" altLang="ko-KR" sz="32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?</a:t>
            </a:r>
            <a:endParaRPr lang="ko-KR" altLang="en-US" sz="3200">
              <a:latin typeface="Rix신고딕_Pro Black" panose="00000A00000000000000" pitchFamily="50" charset="-127"/>
              <a:ea typeface="Rix신고딕_Pro Black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64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5E18-4D5E-4BA1-86FD-7C2463EC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1. </a:t>
            </a:r>
            <a:r>
              <a:rPr lang="ko-KR" altLang="en-US" sz="20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예측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A42E0-E7AE-478E-A99C-A103E7E9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*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프로그램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-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엑셀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2019 : Growth, Trend, Forecast.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*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제임스 하든의 공식 성적 홈페이지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: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  <a:hlinkClick r:id="rId2"/>
              </a:rPr>
              <a:t>https://www.basketball-reference.com/players/h/hardeja01.html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홈페이지는 현재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2019.03.27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까지 성적이 반영됨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.)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*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휴스턴 로케츠 기록 홈페이지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: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  <a:hlinkClick r:id="rId3"/>
              </a:rPr>
              <a:t>https://www.basketball-reference.com/teams/HOU/leaders_career.html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endParaRPr lang="ko-KR" altLang="en-US" sz="1600">
              <a:latin typeface="Rix신고딕_Pro Black" panose="00000A00000000000000" pitchFamily="50" charset="-127"/>
              <a:ea typeface="Rix신고딕_Pro Black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7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5E18-4D5E-4BA1-86FD-7C2463EC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3499" cy="1325563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2. James Harden</a:t>
            </a:r>
            <a:endParaRPr lang="ko-KR" altLang="en-US" sz="2000">
              <a:latin typeface="Rix신고딕_Pro Black" panose="00000A00000000000000" pitchFamily="50" charset="-127"/>
              <a:ea typeface="Rix신고딕_Pro Black" panose="00000A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A42E0-E7AE-478E-A99C-A103E7E90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056"/>
            <a:ext cx="4245528" cy="3635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*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로케츠의 역사상 가장 위대한 스코어러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 : 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- 2019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년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월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27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일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한국시간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)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까지 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성적은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538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15582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평균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29.0).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*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로케츠에서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7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년간 평균 득점은 다음과 같음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 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2012-13 : 78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 2023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평균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25.9)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2013-14 : 73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1851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평균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25.3)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2014-15 : 81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2217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평균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27.4)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2015-16 : 82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2376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평균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29.0)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2016-17 : 81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2356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평균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29.4)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2017-18 : 72</a:t>
            </a:r>
            <a:r>
              <a:rPr lang="ko-KR" altLang="en-US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 </a:t>
            </a:r>
            <a:r>
              <a:rPr lang="en-US" altLang="ko-KR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2191</a:t>
            </a:r>
            <a:r>
              <a:rPr lang="ko-KR" altLang="en-US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 </a:t>
            </a:r>
            <a:r>
              <a:rPr lang="en-US" altLang="ko-KR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</a:t>
            </a:r>
            <a:r>
              <a:rPr lang="ko-KR" altLang="en-US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평균 </a:t>
            </a:r>
            <a:r>
              <a:rPr lang="en-US" altLang="ko-KR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30.4)</a:t>
            </a:r>
            <a:br>
              <a:rPr lang="en-US" altLang="ko-KR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2018-19 : </a:t>
            </a:r>
            <a:r>
              <a:rPr lang="ko-KR" altLang="en-US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현재 </a:t>
            </a:r>
            <a:r>
              <a:rPr lang="en-US" altLang="ko-KR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71</a:t>
            </a:r>
            <a:r>
              <a:rPr lang="ko-KR" altLang="en-US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 </a:t>
            </a:r>
            <a:r>
              <a:rPr lang="en-US" altLang="ko-KR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2568</a:t>
            </a:r>
            <a:r>
              <a:rPr lang="ko-KR" altLang="en-US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 </a:t>
            </a:r>
            <a:r>
              <a:rPr lang="en-US" altLang="ko-KR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</a:t>
            </a:r>
            <a:r>
              <a:rPr lang="ko-KR" altLang="en-US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평균 </a:t>
            </a:r>
            <a:r>
              <a:rPr lang="en-US" altLang="ko-KR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36.2)</a:t>
            </a:r>
            <a:br>
              <a:rPr lang="en-US" altLang="ko-KR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=&gt; 2</a:t>
            </a:r>
            <a:r>
              <a:rPr lang="ko-KR" altLang="en-US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년 연속 평균 </a:t>
            </a:r>
            <a:r>
              <a:rPr lang="en-US" altLang="ko-KR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30</a:t>
            </a:r>
            <a:r>
              <a:rPr lang="ko-KR" altLang="en-US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 이상 및 로케츠 한 시즌 최다 득점 경신함</a:t>
            </a:r>
            <a:r>
              <a:rPr lang="en-US" altLang="ko-KR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</a:t>
            </a:r>
            <a:r>
              <a:rPr lang="ko-KR" altLang="en-US" sz="1600">
                <a:solidFill>
                  <a:srgbClr val="FF0000"/>
                </a:solidFill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 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* 1989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년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8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월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26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일 생으로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2019-20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시즌에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30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세 시즌이 시작됨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 </a:t>
            </a:r>
            <a:endParaRPr lang="ko-KR" altLang="en-US" sz="1600">
              <a:latin typeface="Rix신고딕_Pro Black" panose="00000A00000000000000" pitchFamily="50" charset="-127"/>
              <a:ea typeface="Rix신고딕_Pro Black" panose="00000A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7F508B-3791-4466-98D3-4A2B039ED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93" y="1825625"/>
            <a:ext cx="6140507" cy="371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1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5E18-4D5E-4BA1-86FD-7C2463EC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3. </a:t>
            </a:r>
            <a:r>
              <a:rPr lang="ko-KR" altLang="en-US" sz="20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기록 달성 여부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A42E0-E7AE-478E-A99C-A103E7E90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*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두 가지 버전으로 측정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: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향후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335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 전 경기 다 나왔을 때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,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지금 까지의 건강함 유지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평균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95%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가량 시즌 출장을 하니 향후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335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 중에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318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)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를 전제로 함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  318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경기는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335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 총 득점을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318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경기로 환산함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기록은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2019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년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월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27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일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한국시간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)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까지 성적으로 예측함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 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* Forecast : 2012-13 ~ 2018-19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시즌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(Forecast1), 2013-14 ~ 2018-19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시즌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(Forecast2), 2014-15 ~2018-19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시즌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(Forecast3), 2015-16 ~ 2018-19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시즌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(Forecast4), 2016-17 ~ 2018-19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시즌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(Forecast5)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까지 예측함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 Forecast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같은 경우는 신뢰구간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99.99%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설정함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사계열은 반영하지 않았음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 3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시즌 까지만 예측을 한 이유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,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즉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2017-18 ~ 2018-19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시즌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, 2018-19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시즌만 놓고 예측을 안한 이유는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basketball-reference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예측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모델인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Projection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모델은 최근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시즌까지 언급을 했었기 때문임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*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로케츠의 역사상 가장 많은 득점인 하킴 올라주원을 기준으로 함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올라주원은 통산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26511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득점을 기록했음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즉 이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Presentation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은 바로 하든은 로케츠에서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26512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 이상을 거둘 것인가라는 것과 같음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 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endParaRPr lang="ko-KR" altLang="en-US" sz="1600">
              <a:latin typeface="Rix신고딕_Pro Black" panose="00000A00000000000000" pitchFamily="50" charset="-127"/>
              <a:ea typeface="Rix신고딕_Pro Black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73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3A827-DE9B-4C7C-808A-269971B7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5314" y="2978092"/>
            <a:ext cx="3089945" cy="649318"/>
          </a:xfrm>
        </p:spPr>
        <p:txBody>
          <a:bodyPr>
            <a:normAutofit/>
          </a:bodyPr>
          <a:lstStyle/>
          <a:p>
            <a:r>
              <a:rPr lang="ko-KR" altLang="en-US" sz="32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결과는</a:t>
            </a:r>
            <a:r>
              <a:rPr lang="en-US" altLang="ko-KR" sz="32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?</a:t>
            </a:r>
            <a:endParaRPr lang="ko-KR" altLang="en-US" sz="3200">
              <a:latin typeface="Rix신고딕_Pro Black" panose="00000A00000000000000" pitchFamily="50" charset="-127"/>
              <a:ea typeface="Rix신고딕_Pro Black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75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5E18-4D5E-4BA1-86FD-7C2463EC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4. James Harden</a:t>
            </a:r>
            <a:r>
              <a:rPr lang="ko-KR" altLang="en-US" sz="20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의 총 추가 득점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508B5FD-5294-4D92-B6D2-A7CF1E077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9549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645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5E18-4D5E-4BA1-86FD-7C2463EC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4. James Harden</a:t>
            </a:r>
            <a:r>
              <a:rPr lang="ko-KR" altLang="en-US" sz="20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의 로케츠 시절 총 득점 예상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27105868-B18E-4547-94FD-1E730468E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9597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570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5E18-4D5E-4BA1-86FD-7C2463EC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4. </a:t>
            </a:r>
            <a:r>
              <a:rPr lang="ko-KR" altLang="en-US" sz="20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A42E0-E7AE-478E-A99C-A103E7E90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*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향후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2022-23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시즌까지는 로케츠 최다 득점 보유자는 안될 것이다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그러나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2022-23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시즌 끝나고 로케츠가 하든을 또 한번 계약을 연장한다면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(2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년 이상 묶을 때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)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아마도 이 기록은 깨질 것이다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단 어디까지나 건강함을 유지하거나 더 건강해지고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, 2018-19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시즌 이상의 모습을 보여준다면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335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 출장했을 때 최소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12115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득점이 더 추가가 되어 로케츠에서만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27674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득점으로 올라주원의 기록을 깨게 된다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 (318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 나왔을 때엔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 11500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추가로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27082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득점을 기록함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,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역시 기록은 경신됨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).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*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가장 오래된 기준이 아니라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,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최신 모델을 반영했을 때 가장 많은 득점을 거두었음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. Forecast5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가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1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위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 (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최대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25801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).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 최대치를 반영했을 때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(855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25801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)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평균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30.2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득점이 나오는데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,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한 팀에서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25000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 이상 및 평균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30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 이상인 역대 두 번째 선수가 됨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 (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마이클 조던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930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경기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29277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,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평균 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31.5 </a:t>
            </a:r>
            <a:r>
              <a:rPr lang="ko-KR" altLang="en-US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득점</a:t>
            </a:r>
            <a: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  <a:t>). </a:t>
            </a: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br>
              <a:rPr lang="en-US" altLang="ko-KR" sz="1600">
                <a:latin typeface="Rix신고딕_Pro Black" panose="00000A00000000000000" pitchFamily="50" charset="-127"/>
                <a:ea typeface="Rix신고딕_Pro Black" panose="00000A00000000000000" pitchFamily="50" charset="-127"/>
              </a:rPr>
            </a:br>
            <a:endParaRPr lang="ko-KR" altLang="en-US" sz="1600">
              <a:latin typeface="Rix신고딕_Pro Black" panose="00000A00000000000000" pitchFamily="50" charset="-127"/>
              <a:ea typeface="Rix신고딕_Pro Black" panose="00000A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82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228</Words>
  <Application>Microsoft Office PowerPoint</Application>
  <PresentationFormat>와이드스크린</PresentationFormat>
  <Paragraphs>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Rix신고딕 Black</vt:lpstr>
      <vt:lpstr>Rix신고딕_Pro Black</vt:lpstr>
      <vt:lpstr>맑은 고딕</vt:lpstr>
      <vt:lpstr>Arial</vt:lpstr>
      <vt:lpstr>Office 테마</vt:lpstr>
      <vt:lpstr>James Harden 은 앞으로 4년 동안 휴스턴 로케츠 역사상 통산 가장 많은 득점을 거둘 것인가?</vt:lpstr>
      <vt:lpstr>1. 예측 자료</vt:lpstr>
      <vt:lpstr>2. James Harden</vt:lpstr>
      <vt:lpstr>3. 기록 달성 여부</vt:lpstr>
      <vt:lpstr>결과는?</vt:lpstr>
      <vt:lpstr>4. James Harden의 총 추가 득점</vt:lpstr>
      <vt:lpstr>4. James Harden의 로케츠 시절 총 득점 예상</vt:lpstr>
      <vt:lpstr>4.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Harden 은 휴스턴 로케츠 역사상 가장 많은 득점을 거둘 것인가?</dc:title>
  <dc:creator>Windows 사용자</dc:creator>
  <cp:lastModifiedBy>Windows 사용자</cp:lastModifiedBy>
  <cp:revision>13</cp:revision>
  <dcterms:created xsi:type="dcterms:W3CDTF">2019-03-27T06:13:21Z</dcterms:created>
  <dcterms:modified xsi:type="dcterms:W3CDTF">2019-03-27T08:41:36Z</dcterms:modified>
</cp:coreProperties>
</file>