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15"/>
  </p:notesMasterIdLst>
  <p:sldIdLst>
    <p:sldId id="256" r:id="rId4"/>
    <p:sldId id="257" r:id="rId5"/>
    <p:sldId id="258" r:id="rId6"/>
    <p:sldId id="266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embeddedFontLst>
    <p:embeddedFont>
      <p:font typeface="Gill Sans" panose="020B0604020202020204" charset="0"/>
      <p:regular r:id="rId16"/>
      <p:bold r:id="rId17"/>
    </p:embeddedFont>
    <p:embeddedFont>
      <p:font typeface="Gill Sans MT" panose="020B050202010402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EA958E-E69E-4CF8-B355-D891C300CCEF}">
  <a:tblStyle styleId="{E6EA958E-E69E-4CF8-B355-D891C300CCEF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7"/>
          </a:solidFill>
        </a:fill>
      </a:tcStyle>
    </a:wholeTbl>
    <a:band1H>
      <a:tcTxStyle/>
      <a:tcStyle>
        <a:tcBdr/>
        <a:fill>
          <a:solidFill>
            <a:srgbClr val="FBDF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BDF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7FBCE2-A194-49F7-B4C4-81FCFBD19E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8436affb_2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a8436affb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bf29215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bf29215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aab284d8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aab284d8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a8436affb_2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7a8436affb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a8436affb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7a8436affb_2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Swim lane Business process diagram</a:t>
            </a:r>
            <a:endParaRPr/>
          </a:p>
        </p:txBody>
      </p:sp>
      <p:sp>
        <p:nvSpPr>
          <p:cNvPr id="154" name="Google Shape;154;g7a8436affb_2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a8436affb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7a8436affb_2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Swim lane Business process diagram</a:t>
            </a:r>
            <a:endParaRPr/>
          </a:p>
        </p:txBody>
      </p:sp>
      <p:sp>
        <p:nvSpPr>
          <p:cNvPr id="154" name="Google Shape;154;g7a8436affb_2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233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a8436affb_2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7a8436affb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a8436affb_2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a8436affb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a8436affb_2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7a8436affb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aacc92bf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7aacc92b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aacc92bfb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7aacc92bf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2021395" y="3264349"/>
            <a:ext cx="5101209" cy="94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1186434" y="1978533"/>
            <a:ext cx="3203828" cy="232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4753736" y="1978533"/>
            <a:ext cx="3202685" cy="232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1187577" y="2357438"/>
            <a:ext cx="3202686" cy="194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3"/>
          </p:nvPr>
        </p:nvSpPr>
        <p:spPr>
          <a:xfrm>
            <a:off x="4753737" y="2357438"/>
            <a:ext cx="3190113" cy="194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4"/>
          </p:nvPr>
        </p:nvSpPr>
        <p:spPr>
          <a:xfrm>
            <a:off x="475373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5052060" y="603504"/>
            <a:ext cx="3611880" cy="393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2"/>
          </p:nvPr>
        </p:nvSpPr>
        <p:spPr>
          <a:xfrm>
            <a:off x="836676" y="2662438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0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606392" y="1682871"/>
            <a:ext cx="3371248" cy="8509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>
            <a:spLocks noGrp="1"/>
          </p:cNvSpPr>
          <p:nvPr>
            <p:ph type="pic" idx="2"/>
          </p:nvPr>
        </p:nvSpPr>
        <p:spPr>
          <a:xfrm>
            <a:off x="4571999" y="0"/>
            <a:ext cx="4576573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836676" y="2662438"/>
            <a:ext cx="2846070" cy="164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 rot="5400000">
            <a:off x="3408756" y="243129"/>
            <a:ext cx="2326487" cy="579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 rot="5400000">
            <a:off x="5108007" y="2084772"/>
            <a:ext cx="3737610" cy="973956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 rot="5400000">
            <a:off x="2128980" y="247317"/>
            <a:ext cx="3737610" cy="464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</a:pPr>
            <a:r>
              <a:rPr lang="en" sz="1800" dirty="0" smtClean="0"/>
              <a:t>ONLINE DOCUMENT DISSEMINATION</a:t>
            </a:r>
            <a:endParaRPr sz="1800"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PH" sz="1100" dirty="0" smtClean="0"/>
              <a:t>An Online Document Management and Dissemination for West </a:t>
            </a:r>
            <a:r>
              <a:rPr lang="en-PH" sz="1100" dirty="0" err="1" smtClean="0"/>
              <a:t>Visayas</a:t>
            </a:r>
            <a:r>
              <a:rPr lang="en-PH" sz="1100" dirty="0" smtClean="0"/>
              <a:t> State University Medical Center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External View</a:t>
            </a:r>
            <a:endParaRPr sz="1400"/>
          </a:p>
        </p:txBody>
      </p:sp>
      <p:graphicFrame>
        <p:nvGraphicFramePr>
          <p:cNvPr id="253" name="Google Shape;253;p35"/>
          <p:cNvGraphicFramePr/>
          <p:nvPr/>
        </p:nvGraphicFramePr>
        <p:xfrm>
          <a:off x="952500" y="158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{B27FBCE2-A194-49F7-B4C4-81FCFBD19EF0}</a:tableStyleId>
              </a:tblPr>
              <a:tblGrid>
                <a:gridCol w="19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Table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Admin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RegularUser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Supervisor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View user account information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UserType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Can choose user type (Admin, Supervisor, User)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Employee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View all employee information</a:t>
                      </a:r>
                      <a:endParaRPr sz="12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View own information 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DocumentInformation</a:t>
                      </a:r>
                      <a:endParaRPr sz="1200"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View document information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Department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Select document source</a:t>
                      </a:r>
                      <a:endParaRPr sz="12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Select department designation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External View</a:t>
            </a:r>
            <a:endParaRPr sz="1400"/>
          </a:p>
        </p:txBody>
      </p:sp>
      <p:graphicFrame>
        <p:nvGraphicFramePr>
          <p:cNvPr id="259" name="Google Shape;259;p36"/>
          <p:cNvGraphicFramePr/>
          <p:nvPr/>
        </p:nvGraphicFramePr>
        <p:xfrm>
          <a:off x="952500" y="158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{B27FBCE2-A194-49F7-B4C4-81FCFBD19EF0}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Table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Admin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RegularUser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Supervisor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DocumentType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Select document type (Memorandum, Circular, etc.)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Select document type (Memorandum, Circular, etc.)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CommunicationInfo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Enter communication number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Enter communication number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INTRODUCTION</a:t>
            </a:r>
            <a:endParaRPr sz="1400"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 dirty="0"/>
              <a:t>A web-based system that will manage communication documents within an organization through a centralized document repository. </a:t>
            </a:r>
            <a:endParaRPr sz="1200" dirty="0"/>
          </a:p>
          <a:p>
            <a:pPr marL="17780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 sz="1200" dirty="0"/>
              <a:t>Can track effectively and efficiently all communication documents such as: Memorandum, Circulars, Administrative Order, etc.</a:t>
            </a:r>
            <a:endParaRPr sz="1200" dirty="0"/>
          </a:p>
          <a:p>
            <a:pPr marL="17780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 sz="1200" dirty="0"/>
              <a:t>A browser based application that can be accessed by all </a:t>
            </a:r>
            <a:r>
              <a:rPr lang="en" sz="1200" dirty="0" smtClean="0"/>
              <a:t>offices </a:t>
            </a:r>
            <a:r>
              <a:rPr lang="en" sz="1200" dirty="0"/>
              <a:t>connected </a:t>
            </a:r>
            <a:r>
              <a:rPr lang="en" sz="1200" dirty="0" smtClean="0"/>
              <a:t>within </a:t>
            </a:r>
            <a:r>
              <a:rPr lang="en" sz="1200" dirty="0"/>
              <a:t>the organization's intranet. With fast and easy retrieval of scanned documents.</a:t>
            </a:r>
            <a:endParaRPr sz="1200" dirty="0"/>
          </a:p>
          <a:p>
            <a:pPr marL="177800" lvl="0" indent="-165100" algn="l" rtl="0"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 sz="1200" dirty="0"/>
              <a:t>This will serve as a centralized filing system to properly managed all communication documents and to efficiently disseminate information through different users in real-time.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BUSINESS PROCESS</a:t>
            </a:r>
            <a:endParaRPr sz="1400"/>
          </a:p>
        </p:txBody>
      </p:sp>
      <p:graphicFrame>
        <p:nvGraphicFramePr>
          <p:cNvPr id="158" name="Google Shape;158;p29"/>
          <p:cNvGraphicFramePr/>
          <p:nvPr/>
        </p:nvGraphicFramePr>
        <p:xfrm>
          <a:off x="502920" y="2781655"/>
          <a:ext cx="7949550" cy="815650"/>
        </p:xfrm>
        <a:graphic>
          <a:graphicData uri="http://schemas.openxmlformats.org/drawingml/2006/table">
            <a:tbl>
              <a:tblPr firstRow="1" bandRow="1">
                <a:noFill/>
                <a:tableStyleId>{E6EA958E-E69E-4CF8-B355-D891C300CCEF}</a:tableStyleId>
              </a:tblPr>
              <a:tblGrid>
                <a:gridCol w="79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68600" marR="68600" marT="34300" marB="34300">
                    <a:solidFill>
                      <a:srgbClr val="C2C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Google Shape;159;p29"/>
          <p:cNvGraphicFramePr/>
          <p:nvPr>
            <p:extLst>
              <p:ext uri="{D42A27DB-BD31-4B8C-83A1-F6EECF244321}">
                <p14:modId xmlns:p14="http://schemas.microsoft.com/office/powerpoint/2010/main" val="3150290435"/>
              </p:ext>
            </p:extLst>
          </p:nvPr>
        </p:nvGraphicFramePr>
        <p:xfrm>
          <a:off x="502920" y="3597312"/>
          <a:ext cx="7949550" cy="815650"/>
        </p:xfrm>
        <a:graphic>
          <a:graphicData uri="http://schemas.openxmlformats.org/drawingml/2006/table">
            <a:tbl>
              <a:tblPr firstRow="1" bandRow="1">
                <a:noFill/>
                <a:tableStyleId>{E6EA958E-E69E-4CF8-B355-D891C300CCEF}</a:tableStyleId>
              </a:tblPr>
              <a:tblGrid>
                <a:gridCol w="79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68600" marR="68600" marT="34300" marB="34300">
                    <a:solidFill>
                      <a:srgbClr val="8D9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" name="Google Shape;161;p29"/>
          <p:cNvSpPr txBox="1"/>
          <p:nvPr/>
        </p:nvSpPr>
        <p:spPr>
          <a:xfrm>
            <a:off x="619613" y="2947109"/>
            <a:ext cx="942174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Admin</a:t>
            </a:r>
            <a:endParaRPr sz="11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619613" y="3756355"/>
            <a:ext cx="942174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User</a:t>
            </a:r>
            <a:endParaRPr sz="11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2486602" y="2932909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Approve requests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4" name="Google Shape;164;p29"/>
          <p:cNvCxnSpPr/>
          <p:nvPr/>
        </p:nvCxnSpPr>
        <p:spPr>
          <a:xfrm>
            <a:off x="1427735" y="2797897"/>
            <a:ext cx="12445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29"/>
          <p:cNvSpPr/>
          <p:nvPr/>
        </p:nvSpPr>
        <p:spPr>
          <a:xfrm>
            <a:off x="4303512" y="1738588"/>
            <a:ext cx="1002982" cy="666750"/>
          </a:xfrm>
          <a:prstGeom prst="flowChartDecision">
            <a:avLst/>
          </a:prstGeom>
          <a:solidFill>
            <a:srgbClr val="D8D8D8"/>
          </a:solidFill>
          <a:ln w="12700" cap="flat" cmpd="sng">
            <a:solidFill>
              <a:srgbClr val="964D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Documents approved?</a:t>
            </a:r>
            <a:endParaRPr sz="1100" dirty="0"/>
          </a:p>
        </p:txBody>
      </p:sp>
      <p:sp>
        <p:nvSpPr>
          <p:cNvPr id="167" name="Google Shape;167;p29"/>
          <p:cNvSpPr/>
          <p:nvPr/>
        </p:nvSpPr>
        <p:spPr>
          <a:xfrm>
            <a:off x="6590527" y="1862484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Fill out required fields to the system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6035040" y="2932910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Upload Records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6035040" y="3769975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Notification to users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3128329" y="2118224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Notification to document owner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7440924" y="3769975"/>
            <a:ext cx="837000" cy="526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View/download records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5623051" y="2450770"/>
            <a:ext cx="294916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5552459" y="3165004"/>
            <a:ext cx="294916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6938346" y="3980660"/>
            <a:ext cx="294916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29"/>
          <p:cNvSpPr/>
          <p:nvPr/>
        </p:nvSpPr>
        <p:spPr>
          <a:xfrm rot="5400000" flipH="1">
            <a:off x="5665393" y="2034348"/>
            <a:ext cx="135000" cy="752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29"/>
          <p:cNvSpPr/>
          <p:nvPr/>
        </p:nvSpPr>
        <p:spPr>
          <a:xfrm rot="5400000">
            <a:off x="5662982" y="2251447"/>
            <a:ext cx="135000" cy="752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3476150" y="2731900"/>
            <a:ext cx="3153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6056068" y="1937324"/>
            <a:ext cx="364407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Yes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163;p29"/>
          <p:cNvSpPr/>
          <p:nvPr/>
        </p:nvSpPr>
        <p:spPr>
          <a:xfrm>
            <a:off x="1651494" y="3741755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Register account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Bent-Up Arrow 1"/>
          <p:cNvSpPr/>
          <p:nvPr/>
        </p:nvSpPr>
        <p:spPr>
          <a:xfrm>
            <a:off x="2436839" y="3879188"/>
            <a:ext cx="324000" cy="108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Google Shape;173;p29"/>
          <p:cNvSpPr/>
          <p:nvPr/>
        </p:nvSpPr>
        <p:spPr>
          <a:xfrm>
            <a:off x="3295236" y="3182225"/>
            <a:ext cx="294916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170;p29"/>
          <p:cNvSpPr/>
          <p:nvPr/>
        </p:nvSpPr>
        <p:spPr>
          <a:xfrm>
            <a:off x="3709046" y="2932908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Notification to document owner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BUSINESS PROCESS</a:t>
            </a:r>
            <a:endParaRPr sz="1400"/>
          </a:p>
        </p:txBody>
      </p:sp>
      <p:graphicFrame>
        <p:nvGraphicFramePr>
          <p:cNvPr id="157" name="Google Shape;157;p29"/>
          <p:cNvGraphicFramePr/>
          <p:nvPr/>
        </p:nvGraphicFramePr>
        <p:xfrm>
          <a:off x="502920" y="1965999"/>
          <a:ext cx="7949550" cy="815650"/>
        </p:xfrm>
        <a:graphic>
          <a:graphicData uri="http://schemas.openxmlformats.org/drawingml/2006/table">
            <a:tbl>
              <a:tblPr firstRow="1" bandRow="1">
                <a:noFill/>
                <a:tableStyleId>{E6EA958E-E69E-4CF8-B355-D891C300CCEF}</a:tableStyleId>
              </a:tblPr>
              <a:tblGrid>
                <a:gridCol w="79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68600" marR="68600" marT="34300" marB="34300">
                    <a:gradFill>
                      <a:gsLst>
                        <a:gs pos="0">
                          <a:srgbClr val="B6BAA6"/>
                        </a:gs>
                        <a:gs pos="50000">
                          <a:srgbClr val="D0D4C8"/>
                        </a:gs>
                        <a:gs pos="100000">
                          <a:srgbClr val="E8E8E4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Google Shape;158;p29"/>
          <p:cNvGraphicFramePr/>
          <p:nvPr/>
        </p:nvGraphicFramePr>
        <p:xfrm>
          <a:off x="502920" y="2781655"/>
          <a:ext cx="7949550" cy="815650"/>
        </p:xfrm>
        <a:graphic>
          <a:graphicData uri="http://schemas.openxmlformats.org/drawingml/2006/table">
            <a:tbl>
              <a:tblPr firstRow="1" bandRow="1">
                <a:noFill/>
                <a:tableStyleId>{E6EA958E-E69E-4CF8-B355-D891C300CCEF}</a:tableStyleId>
              </a:tblPr>
              <a:tblGrid>
                <a:gridCol w="79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solidFill>
                      <a:srgbClr val="C2C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Google Shape;159;p29"/>
          <p:cNvGraphicFramePr/>
          <p:nvPr/>
        </p:nvGraphicFramePr>
        <p:xfrm>
          <a:off x="502920" y="3597312"/>
          <a:ext cx="7949550" cy="815650"/>
        </p:xfrm>
        <a:graphic>
          <a:graphicData uri="http://schemas.openxmlformats.org/drawingml/2006/table">
            <a:tbl>
              <a:tblPr firstRow="1" bandRow="1">
                <a:noFill/>
                <a:tableStyleId>{E6EA958E-E69E-4CF8-B355-D891C300CCEF}</a:tableStyleId>
              </a:tblPr>
              <a:tblGrid>
                <a:gridCol w="794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68600" marR="68600" marT="34300" marB="34300">
                    <a:solidFill>
                      <a:srgbClr val="8D9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0" name="Google Shape;160;p29"/>
          <p:cNvSpPr txBox="1"/>
          <p:nvPr/>
        </p:nvSpPr>
        <p:spPr>
          <a:xfrm>
            <a:off x="619613" y="2188341"/>
            <a:ext cx="94217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Document Owner</a:t>
            </a:r>
            <a:endParaRPr sz="11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619613" y="2947109"/>
            <a:ext cx="942174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Admin</a:t>
            </a:r>
            <a:endParaRPr sz="11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619613" y="3756355"/>
            <a:ext cx="942174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User</a:t>
            </a:r>
            <a:endParaRPr sz="11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1698947" y="2110448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4" name="Google Shape;164;p29"/>
          <p:cNvCxnSpPr/>
          <p:nvPr/>
        </p:nvCxnSpPr>
        <p:spPr>
          <a:xfrm>
            <a:off x="1427735" y="1965999"/>
            <a:ext cx="12445" cy="24469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29"/>
          <p:cNvSpPr/>
          <p:nvPr/>
        </p:nvSpPr>
        <p:spPr>
          <a:xfrm>
            <a:off x="1687517" y="2932910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Receive/Scans </a:t>
            </a:r>
            <a:r>
              <a:rPr lang="en" sz="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Documents</a:t>
            </a:r>
            <a:endParaRPr sz="7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2974658" y="2856109"/>
            <a:ext cx="1002982" cy="666750"/>
          </a:xfrm>
          <a:prstGeom prst="flowChartDecision">
            <a:avLst/>
          </a:prstGeom>
          <a:solidFill>
            <a:srgbClr val="D8D8D8"/>
          </a:solidFill>
          <a:ln w="12700" cap="flat" cmpd="sng">
            <a:solidFill>
              <a:srgbClr val="964D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Documents approved?</a:t>
            </a:r>
            <a:endParaRPr sz="1100"/>
          </a:p>
        </p:txBody>
      </p:sp>
      <p:sp>
        <p:nvSpPr>
          <p:cNvPr id="167" name="Google Shape;167;p29"/>
          <p:cNvSpPr/>
          <p:nvPr/>
        </p:nvSpPr>
        <p:spPr>
          <a:xfrm>
            <a:off x="4709160" y="2932910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Fill out required fields to the system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6035040" y="2932910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Upload Records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6035040" y="3769975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Notification to users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3128329" y="2118224"/>
            <a:ext cx="695638" cy="52675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Notification to document owner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7440924" y="3769975"/>
            <a:ext cx="837000" cy="526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924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View/download records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2576535" y="3159691"/>
            <a:ext cx="294916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4170224" y="3165004"/>
            <a:ext cx="294916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5552459" y="3165004"/>
            <a:ext cx="294916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6938346" y="3980660"/>
            <a:ext cx="294916" cy="72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29"/>
          <p:cNvSpPr/>
          <p:nvPr/>
        </p:nvSpPr>
        <p:spPr>
          <a:xfrm rot="5400000">
            <a:off x="1969429" y="2729442"/>
            <a:ext cx="135000" cy="752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29"/>
          <p:cNvSpPr/>
          <p:nvPr/>
        </p:nvSpPr>
        <p:spPr>
          <a:xfrm rot="5400000" flipH="1">
            <a:off x="3408648" y="2725655"/>
            <a:ext cx="135000" cy="752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29"/>
          <p:cNvSpPr/>
          <p:nvPr/>
        </p:nvSpPr>
        <p:spPr>
          <a:xfrm rot="5400000">
            <a:off x="6315359" y="3578527"/>
            <a:ext cx="135000" cy="752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7C07"/>
          </a:solidFill>
          <a:ln w="12700" cap="flat" cmpd="sng">
            <a:solidFill>
              <a:srgbClr val="C67C0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3476150" y="2731900"/>
            <a:ext cx="3153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3939105" y="3014588"/>
            <a:ext cx="264736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Yes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0458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DOCUMENTS</a:t>
            </a:r>
            <a:endParaRPr sz="1400"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 sz="1200"/>
              <a:t>Document Information</a:t>
            </a:r>
            <a:endParaRPr sz="120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Document name, document type, communication no., document source, etc.</a:t>
            </a:r>
            <a:endParaRPr/>
          </a:p>
          <a:p>
            <a:pPr marL="254000" lvl="0" indent="-241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 sz="1200"/>
              <a:t>Account details</a:t>
            </a:r>
            <a:endParaRPr sz="120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Employee name, email address, employee number, department.</a:t>
            </a:r>
            <a:endParaRPr/>
          </a:p>
          <a:p>
            <a:pPr marL="342900" lvl="1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63500" lvl="1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TASKS</a:t>
            </a:r>
            <a:endParaRPr sz="140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1673350" y="1591650"/>
            <a:ext cx="5797200" cy="30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 sz="1200"/>
              <a:t>Admin</a:t>
            </a:r>
            <a:endParaRPr sz="1200"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Assign user access type</a:t>
            </a:r>
            <a:endParaRPr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Approves user account</a:t>
            </a:r>
            <a:endParaRPr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Responsible for notifying users and uploading of documents</a:t>
            </a:r>
            <a:endParaRPr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Can add, edit, delete records in the system</a:t>
            </a:r>
            <a:endParaRPr/>
          </a:p>
          <a:p>
            <a:pPr marL="254000" lvl="0" indent="-254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 sz="1200"/>
              <a:t>User</a:t>
            </a:r>
            <a:endParaRPr sz="1200"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Register account</a:t>
            </a:r>
            <a:endParaRPr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Can view and download documents</a:t>
            </a:r>
            <a:endParaRPr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Can be notified of new communication documents through email</a:t>
            </a:r>
            <a:endParaRPr/>
          </a:p>
          <a:p>
            <a:pPr marL="254000" lvl="0" indent="-254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 sz="1200"/>
              <a:t>Document Owner</a:t>
            </a:r>
            <a:endParaRPr sz="1200"/>
          </a:p>
          <a:p>
            <a:pPr marL="431800" lvl="1" indent="-266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Gill Sans"/>
              <a:buAutoNum type="arabicPeriod"/>
            </a:pPr>
            <a:r>
              <a:rPr lang="en"/>
              <a:t>Submits documents to the Admin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1673352" y="342519"/>
            <a:ext cx="5797200" cy="891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INFORMATION FLOW DIAGRAM</a:t>
            </a:r>
            <a:endParaRPr sz="1400"/>
          </a:p>
        </p:txBody>
      </p:sp>
      <p:sp>
        <p:nvSpPr>
          <p:cNvPr id="198" name="Google Shape;198;p32"/>
          <p:cNvSpPr/>
          <p:nvPr/>
        </p:nvSpPr>
        <p:spPr>
          <a:xfrm>
            <a:off x="3308818" y="1833998"/>
            <a:ext cx="2534032" cy="2627757"/>
          </a:xfrm>
          <a:prstGeom prst="ellipse">
            <a:avLst/>
          </a:prstGeom>
          <a:solidFill>
            <a:srgbClr val="EAEEEF"/>
          </a:solidFill>
          <a:ln w="12700" cap="flat" cmpd="sng">
            <a:solidFill>
              <a:srgbClr val="0C0C0C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4431983" y="2954827"/>
            <a:ext cx="280035" cy="372446"/>
          </a:xfrm>
          <a:prstGeom prst="can">
            <a:avLst>
              <a:gd name="adj" fmla="val 25000"/>
            </a:avLst>
          </a:prstGeom>
          <a:solidFill>
            <a:srgbClr val="CCCCCC"/>
          </a:solidFill>
          <a:ln w="127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DB</a:t>
            </a:r>
            <a:endParaRPr sz="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3550601" y="2308899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Log In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4172559" y="1971309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Register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32"/>
          <p:cNvSpPr/>
          <p:nvPr/>
        </p:nvSpPr>
        <p:spPr>
          <a:xfrm>
            <a:off x="4901141" y="2307033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 Document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32"/>
          <p:cNvSpPr/>
          <p:nvPr/>
        </p:nvSpPr>
        <p:spPr>
          <a:xfrm>
            <a:off x="5051165" y="2927517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Edit Record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4920471" y="3521473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View Record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3375154" y="2964311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Download Record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3578484" y="3562417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View Users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4281454" y="3931140"/>
            <a:ext cx="678295" cy="399756"/>
          </a:xfrm>
          <a:prstGeom prst="ellipse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Send Email</a:t>
            </a:r>
            <a:endParaRPr sz="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2308350" y="2246631"/>
            <a:ext cx="570000" cy="2652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Login Form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3247875" y="1527052"/>
            <a:ext cx="777000" cy="2652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Registration Form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5885200" y="2175021"/>
            <a:ext cx="899400" cy="2463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Document Add Form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6125650" y="2858376"/>
            <a:ext cx="888600" cy="263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Document Edit Form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6094650" y="3487275"/>
            <a:ext cx="578400" cy="2463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Records List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1890800" y="2964095"/>
            <a:ext cx="874200" cy="2634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Downloaded Record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2124250" y="3524325"/>
            <a:ext cx="490800" cy="2463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Users List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2615050" y="4129229"/>
            <a:ext cx="732300" cy="2463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Send Email Form</a:t>
            </a:r>
            <a:endParaRPr sz="7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6" name="Google Shape;216;p32"/>
          <p:cNvCxnSpPr>
            <a:stCxn id="209" idx="2"/>
            <a:endCxn id="201" idx="1"/>
          </p:cNvCxnSpPr>
          <p:nvPr/>
        </p:nvCxnSpPr>
        <p:spPr>
          <a:xfrm>
            <a:off x="3636375" y="1792252"/>
            <a:ext cx="635400" cy="2376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7" name="Google Shape;217;p32"/>
          <p:cNvCxnSpPr>
            <a:stCxn id="208" idx="3"/>
            <a:endCxn id="200" idx="2"/>
          </p:cNvCxnSpPr>
          <p:nvPr/>
        </p:nvCxnSpPr>
        <p:spPr>
          <a:xfrm>
            <a:off x="2878350" y="2379231"/>
            <a:ext cx="672300" cy="1296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" name="Google Shape;218;p32"/>
          <p:cNvCxnSpPr>
            <a:stCxn id="205" idx="2"/>
            <a:endCxn id="213" idx="3"/>
          </p:cNvCxnSpPr>
          <p:nvPr/>
        </p:nvCxnSpPr>
        <p:spPr>
          <a:xfrm rot="10800000">
            <a:off x="2764954" y="3095789"/>
            <a:ext cx="610200" cy="684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32"/>
          <p:cNvCxnSpPr>
            <a:stCxn id="199" idx="2"/>
            <a:endCxn id="200" idx="5"/>
          </p:cNvCxnSpPr>
          <p:nvPr/>
        </p:nvCxnSpPr>
        <p:spPr>
          <a:xfrm rot="10800000">
            <a:off x="4129583" y="2650250"/>
            <a:ext cx="302400" cy="4908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p32"/>
          <p:cNvCxnSpPr>
            <a:stCxn id="201" idx="4"/>
            <a:endCxn id="199" idx="1"/>
          </p:cNvCxnSpPr>
          <p:nvPr/>
        </p:nvCxnSpPr>
        <p:spPr>
          <a:xfrm>
            <a:off x="4511706" y="2371065"/>
            <a:ext cx="60300" cy="5838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32"/>
          <p:cNvCxnSpPr>
            <a:stCxn id="210" idx="1"/>
            <a:endCxn id="202" idx="6"/>
          </p:cNvCxnSpPr>
          <p:nvPr/>
        </p:nvCxnSpPr>
        <p:spPr>
          <a:xfrm flipH="1">
            <a:off x="5579500" y="2298171"/>
            <a:ext cx="305700" cy="2088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p32"/>
          <p:cNvCxnSpPr>
            <a:stCxn id="202" idx="4"/>
            <a:endCxn id="199" idx="4"/>
          </p:cNvCxnSpPr>
          <p:nvPr/>
        </p:nvCxnSpPr>
        <p:spPr>
          <a:xfrm flipH="1">
            <a:off x="4711989" y="2706789"/>
            <a:ext cx="528300" cy="4344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3" name="Google Shape;223;p32"/>
          <p:cNvCxnSpPr>
            <a:stCxn id="211" idx="1"/>
            <a:endCxn id="203" idx="6"/>
          </p:cNvCxnSpPr>
          <p:nvPr/>
        </p:nvCxnSpPr>
        <p:spPr>
          <a:xfrm flipH="1">
            <a:off x="5729350" y="2990076"/>
            <a:ext cx="396300" cy="1374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32"/>
          <p:cNvCxnSpPr>
            <a:stCxn id="203" idx="2"/>
            <a:endCxn id="199" idx="4"/>
          </p:cNvCxnSpPr>
          <p:nvPr/>
        </p:nvCxnSpPr>
        <p:spPr>
          <a:xfrm flipH="1">
            <a:off x="4712165" y="3127395"/>
            <a:ext cx="339000" cy="138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" name="Google Shape;225;p32"/>
          <p:cNvCxnSpPr/>
          <p:nvPr/>
        </p:nvCxnSpPr>
        <p:spPr>
          <a:xfrm rot="10800000" flipH="1">
            <a:off x="4715861" y="3127394"/>
            <a:ext cx="339148" cy="13655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6" name="Google Shape;226;p32"/>
          <p:cNvCxnSpPr>
            <a:stCxn id="199" idx="3"/>
            <a:endCxn id="204" idx="2"/>
          </p:cNvCxnSpPr>
          <p:nvPr/>
        </p:nvCxnSpPr>
        <p:spPr>
          <a:xfrm>
            <a:off x="4572000" y="3327273"/>
            <a:ext cx="348600" cy="3942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7" name="Google Shape;227;p32"/>
          <p:cNvCxnSpPr>
            <a:endCxn id="212" idx="1"/>
          </p:cNvCxnSpPr>
          <p:nvPr/>
        </p:nvCxnSpPr>
        <p:spPr>
          <a:xfrm rot="10800000" flipH="1">
            <a:off x="5598750" y="3610425"/>
            <a:ext cx="495900" cy="741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8" name="Google Shape;228;p32"/>
          <p:cNvCxnSpPr>
            <a:stCxn id="215" idx="3"/>
            <a:endCxn id="207" idx="2"/>
          </p:cNvCxnSpPr>
          <p:nvPr/>
        </p:nvCxnSpPr>
        <p:spPr>
          <a:xfrm rot="10800000" flipH="1">
            <a:off x="3347350" y="4130879"/>
            <a:ext cx="934200" cy="1215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229;p32"/>
          <p:cNvCxnSpPr>
            <a:stCxn id="207" idx="0"/>
            <a:endCxn id="199" idx="3"/>
          </p:cNvCxnSpPr>
          <p:nvPr/>
        </p:nvCxnSpPr>
        <p:spPr>
          <a:xfrm rot="10800000">
            <a:off x="4572001" y="3327240"/>
            <a:ext cx="48600" cy="6039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0" name="Google Shape;230;p32"/>
          <p:cNvCxnSpPr/>
          <p:nvPr/>
        </p:nvCxnSpPr>
        <p:spPr>
          <a:xfrm>
            <a:off x="4573786" y="3327273"/>
            <a:ext cx="48602" cy="603867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1" name="Google Shape;231;p32"/>
          <p:cNvCxnSpPr>
            <a:stCxn id="199" idx="3"/>
            <a:endCxn id="206" idx="6"/>
          </p:cNvCxnSpPr>
          <p:nvPr/>
        </p:nvCxnSpPr>
        <p:spPr>
          <a:xfrm flipH="1">
            <a:off x="4256700" y="3327273"/>
            <a:ext cx="315300" cy="4350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" name="Google Shape;232;p32"/>
          <p:cNvCxnSpPr>
            <a:stCxn id="206" idx="2"/>
            <a:endCxn id="214" idx="3"/>
          </p:cNvCxnSpPr>
          <p:nvPr/>
        </p:nvCxnSpPr>
        <p:spPr>
          <a:xfrm rot="10800000">
            <a:off x="2615184" y="3647395"/>
            <a:ext cx="963300" cy="1149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3" name="Google Shape;233;p32"/>
          <p:cNvCxnSpPr>
            <a:stCxn id="199" idx="2"/>
            <a:endCxn id="205" idx="6"/>
          </p:cNvCxnSpPr>
          <p:nvPr/>
        </p:nvCxnSpPr>
        <p:spPr>
          <a:xfrm flipH="1">
            <a:off x="4053383" y="3141050"/>
            <a:ext cx="378600" cy="231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4" name="Google Shape;234;p32"/>
          <p:cNvCxnSpPr>
            <a:endCxn id="215" idx="3"/>
          </p:cNvCxnSpPr>
          <p:nvPr/>
        </p:nvCxnSpPr>
        <p:spPr>
          <a:xfrm flipH="1">
            <a:off x="3347350" y="4130879"/>
            <a:ext cx="934200" cy="1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32"/>
          <p:cNvCxnSpPr>
            <a:stCxn id="203" idx="6"/>
            <a:endCxn id="211" idx="1"/>
          </p:cNvCxnSpPr>
          <p:nvPr/>
        </p:nvCxnSpPr>
        <p:spPr>
          <a:xfrm rot="10800000" flipH="1">
            <a:off x="5729460" y="2989995"/>
            <a:ext cx="396300" cy="1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1673350" y="113924"/>
            <a:ext cx="5797200" cy="673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ENHANCED ENTITY-RELATIONSHIP DIAGRAM</a:t>
            </a:r>
            <a:endParaRPr sz="1400"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875" y="862425"/>
            <a:ext cx="50622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1673350" y="113924"/>
            <a:ext cx="5797200" cy="673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" sz="1400"/>
              <a:t>Conceptual Level</a:t>
            </a:r>
            <a:endParaRPr sz="1400"/>
          </a:p>
        </p:txBody>
      </p:sp>
      <p:pic>
        <p:nvPicPr>
          <p:cNvPr id="247" name="Google Shape;247;p34"/>
          <p:cNvPicPr preferRelativeResize="0"/>
          <p:nvPr/>
        </p:nvPicPr>
        <p:blipFill rotWithShape="1">
          <a:blip r:embed="rId3">
            <a:alphaModFix/>
          </a:blip>
          <a:srcRect t="1390"/>
          <a:stretch/>
        </p:blipFill>
        <p:spPr>
          <a:xfrm>
            <a:off x="1969525" y="853625"/>
            <a:ext cx="5204949" cy="421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384</Words>
  <Application>Microsoft Office PowerPoint</Application>
  <PresentationFormat>On-screen Show (16:9)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Gill Sans</vt:lpstr>
      <vt:lpstr>Gill Sans MT</vt:lpstr>
      <vt:lpstr>Arial</vt:lpstr>
      <vt:lpstr>Simple Light</vt:lpstr>
      <vt:lpstr>Parcel</vt:lpstr>
      <vt:lpstr>Parcel</vt:lpstr>
      <vt:lpstr>ONLINE DOCUMENT DISSEMINATION</vt:lpstr>
      <vt:lpstr>INTRODUCTION</vt:lpstr>
      <vt:lpstr>BUSINESS PROCESS</vt:lpstr>
      <vt:lpstr>BUSINESS PROCESS</vt:lpstr>
      <vt:lpstr>DOCUMENTS</vt:lpstr>
      <vt:lpstr>TASKS</vt:lpstr>
      <vt:lpstr>INFORMATION FLOW DIAGRAM</vt:lpstr>
      <vt:lpstr>ENHANCED ENTITY-RELATIONSHIP DIAGRAM</vt:lpstr>
      <vt:lpstr>Conceptual Level</vt:lpstr>
      <vt:lpstr>External View</vt:lpstr>
      <vt:lpstr>External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and TRACKING SYSTEM</dc:title>
  <dc:creator>DOH</dc:creator>
  <cp:lastModifiedBy>DOH</cp:lastModifiedBy>
  <cp:revision>5</cp:revision>
  <dcterms:modified xsi:type="dcterms:W3CDTF">2020-03-20T08:23:57Z</dcterms:modified>
</cp:coreProperties>
</file>