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0" r:id="rId4"/>
    <p:sldId id="272" r:id="rId5"/>
    <p:sldId id="271" r:id="rId6"/>
    <p:sldId id="283" r:id="rId7"/>
    <p:sldId id="273" r:id="rId8"/>
    <p:sldId id="276" r:id="rId9"/>
    <p:sldId id="278" r:id="rId10"/>
    <p:sldId id="279" r:id="rId11"/>
    <p:sldId id="280" r:id="rId12"/>
    <p:sldId id="26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18"/>
    <a:srgbClr val="1C6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/>
    <p:restoredTop sz="95788"/>
  </p:normalViewPr>
  <p:slideViewPr>
    <p:cSldViewPr snapToGrid="0">
      <p:cViewPr varScale="1">
        <p:scale>
          <a:sx n="107" d="100"/>
          <a:sy n="107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E7C77-8DF1-AA4D-9880-A931CA48BF01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B0122-FB6A-EC45-B148-516E91F44F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93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1. Start by reminding about different nucleotide. </a:t>
            </a:r>
            <a:r>
              <a:rPr lang="en-GB" dirty="0"/>
              <a:t>F</a:t>
            </a:r>
            <a:r>
              <a:rPr lang="en-NL" dirty="0"/>
              <a:t>or DNA: </a:t>
            </a:r>
            <a:r>
              <a:rPr lang="en-NL" b="1" i="1" dirty="0"/>
              <a:t>ATCG</a:t>
            </a:r>
            <a:r>
              <a:rPr lang="en-NL" dirty="0"/>
              <a:t>, and for RNA </a:t>
            </a:r>
            <a:r>
              <a:rPr lang="en-NL" b="1" i="1" dirty="0"/>
              <a:t>AUCG</a:t>
            </a:r>
          </a:p>
          <a:p>
            <a:r>
              <a:rPr lang="en-NL" dirty="0"/>
              <a:t>2. </a:t>
            </a:r>
            <a:r>
              <a:rPr lang="en-GB" dirty="0"/>
              <a:t>T</a:t>
            </a:r>
            <a:r>
              <a:rPr lang="en-NL" dirty="0"/>
              <a:t>he process of amino acid synthesis. (DNA to RNA)</a:t>
            </a:r>
          </a:p>
          <a:p>
            <a:r>
              <a:rPr lang="en-NL" dirty="0"/>
              <a:t>3. Ask to count how many (e.g., A) are included in this DNA? </a:t>
            </a:r>
          </a:p>
          <a:p>
            <a:r>
              <a:rPr lang="en-NL" dirty="0"/>
              <a:t>4. Ask to calculate the proportion(percentage) of this nucleotide.</a:t>
            </a:r>
          </a:p>
          <a:p>
            <a:r>
              <a:rPr lang="en-NL" dirty="0"/>
              <a:t>5. </a:t>
            </a:r>
            <a:r>
              <a:rPr lang="en-GB" dirty="0"/>
              <a:t>A</a:t>
            </a:r>
            <a:r>
              <a:rPr lang="en-NL" dirty="0"/>
              <a:t>sk the same question for the next slide (big DNA) .</a:t>
            </a:r>
          </a:p>
          <a:p>
            <a:r>
              <a:rPr lang="en-NL" dirty="0"/>
              <a:t>6. Ask how it is easy to make cDNA out of this DNA.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0122-FB6A-EC45-B148-516E91F44FD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2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B0122-FB6A-EC45-B148-516E91F44FD4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48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90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6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461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78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076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9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88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99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5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20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921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CF5E-227B-9E49-B12D-8DE3406AEA9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E50F-91E2-6D40-A51C-CC8FB726A7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9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904DC5-0F1D-C66D-A86F-C0811D1A5FE5}"/>
              </a:ext>
            </a:extLst>
          </p:cNvPr>
          <p:cNvSpPr txBox="1"/>
          <p:nvPr/>
        </p:nvSpPr>
        <p:spPr>
          <a:xfrm>
            <a:off x="1173011" y="505166"/>
            <a:ext cx="6717736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45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 Ready</a:t>
            </a:r>
          </a:p>
          <a:p>
            <a:pPr algn="ctr"/>
            <a:r>
              <a:rPr lang="en-GB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NL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NL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in </a:t>
            </a:r>
          </a:p>
          <a:p>
            <a:pPr algn="ctr"/>
            <a:r>
              <a:rPr lang="en-NL" sz="375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Molecular Biology and Oncology?</a:t>
            </a:r>
          </a:p>
        </p:txBody>
      </p:sp>
      <p:pic>
        <p:nvPicPr>
          <p:cNvPr id="3" name="Picture 2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C44CE671-1B59-15A8-8A2A-FD429BF3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44" y="3429000"/>
            <a:ext cx="3345656" cy="338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9EC3D-FEE1-24A3-9F16-7B88B73A61D7}"/>
              </a:ext>
            </a:extLst>
          </p:cNvPr>
          <p:cNvSpPr txBox="1"/>
          <p:nvPr/>
        </p:nvSpPr>
        <p:spPr>
          <a:xfrm>
            <a:off x="7471172" y="3511376"/>
            <a:ext cx="1020087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Tidyverse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9651B8B8-2FD0-551E-E41E-78D3637A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86" y="3021239"/>
            <a:ext cx="554658" cy="53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E112D99-7B44-4E04-202B-3123549C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06" y="411989"/>
            <a:ext cx="719966" cy="7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5211C1-8F25-73B3-74FF-ADF97DC40359}"/>
              </a:ext>
            </a:extLst>
          </p:cNvPr>
          <p:cNvGrpSpPr/>
          <p:nvPr/>
        </p:nvGrpSpPr>
        <p:grpSpPr>
          <a:xfrm>
            <a:off x="0" y="15029"/>
            <a:ext cx="9144000" cy="490137"/>
            <a:chOff x="0" y="-12598"/>
            <a:chExt cx="9144000" cy="4901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811FD-72C5-B691-2FF6-1748CBCADAA4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dirty="0"/>
            </a:p>
          </p:txBody>
        </p:sp>
        <p:pic>
          <p:nvPicPr>
            <p:cNvPr id="11" name="Picture 12" descr="Home | LUMC">
              <a:extLst>
                <a:ext uri="{FF2B5EF4-FFF2-40B4-BE49-F238E27FC236}">
                  <a16:creationId xmlns:a16="http://schemas.microsoft.com/office/drawing/2014/main" id="{845324DB-CAFB-F77C-E67C-5AD9A9594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351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2BB95A-D1BB-29D5-C326-5AB186734020}"/>
              </a:ext>
            </a:extLst>
          </p:cNvPr>
          <p:cNvSpPr txBox="1"/>
          <p:nvPr/>
        </p:nvSpPr>
        <p:spPr>
          <a:xfrm>
            <a:off x="4347148" y="-1708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9984791-745F-99FB-CF44-EDDD88323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27" y="3159209"/>
            <a:ext cx="2700389" cy="35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709060C4-6CB4-DEAB-40D7-A334ED5B4923}"/>
              </a:ext>
            </a:extLst>
          </p:cNvPr>
          <p:cNvSpPr txBox="1"/>
          <p:nvPr/>
        </p:nvSpPr>
        <p:spPr>
          <a:xfrm>
            <a:off x="303380" y="677856"/>
            <a:ext cx="3564694" cy="1323439"/>
          </a:xfrm>
          <a:custGeom>
            <a:avLst/>
            <a:gdLst>
              <a:gd name="connsiteX0" fmla="*/ 0 w 3564694"/>
              <a:gd name="connsiteY0" fmla="*/ 0 h 1323439"/>
              <a:gd name="connsiteX1" fmla="*/ 3564694 w 3564694"/>
              <a:gd name="connsiteY1" fmla="*/ 0 h 1323439"/>
              <a:gd name="connsiteX2" fmla="*/ 3564694 w 3564694"/>
              <a:gd name="connsiteY2" fmla="*/ 1323439 h 1323439"/>
              <a:gd name="connsiteX3" fmla="*/ 0 w 3564694"/>
              <a:gd name="connsiteY3" fmla="*/ 1323439 h 1323439"/>
              <a:gd name="connsiteX4" fmla="*/ 0 w 3564694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694" h="1323439" extrusionOk="0">
                <a:moveTo>
                  <a:pt x="0" y="0"/>
                </a:moveTo>
                <a:cubicBezTo>
                  <a:pt x="680369" y="118645"/>
                  <a:pt x="2015426" y="116012"/>
                  <a:pt x="3564694" y="0"/>
                </a:cubicBezTo>
                <a:cubicBezTo>
                  <a:pt x="3476879" y="535917"/>
                  <a:pt x="3652579" y="914339"/>
                  <a:pt x="3564694" y="1323439"/>
                </a:cubicBezTo>
                <a:cubicBezTo>
                  <a:pt x="2579318" y="1458039"/>
                  <a:pt x="412994" y="1166243"/>
                  <a:pt x="0" y="1323439"/>
                </a:cubicBezTo>
                <a:cubicBezTo>
                  <a:pt x="89067" y="1177433"/>
                  <a:pt x="13472" y="25153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DNA  and RNA nucleotide counting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cDNA creating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Transcription process (cDNA to RNA)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1600" dirty="0"/>
              <a:t>S</a:t>
            </a:r>
            <a:r>
              <a:rPr lang="en-NL" sz="1600" dirty="0"/>
              <a:t>imulate the RNA splicing process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NL" sz="1600" dirty="0"/>
              <a:t>Detecting coding RNA</a:t>
            </a:r>
          </a:p>
        </p:txBody>
      </p:sp>
      <p:graphicFrame>
        <p:nvGraphicFramePr>
          <p:cNvPr id="92" name="Table 4">
            <a:extLst>
              <a:ext uri="{FF2B5EF4-FFF2-40B4-BE49-F238E27FC236}">
                <a16:creationId xmlns:a16="http://schemas.microsoft.com/office/drawing/2014/main" id="{C265567A-E757-946F-8457-355356CB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78335"/>
              </p:ext>
            </p:extLst>
          </p:nvPr>
        </p:nvGraphicFramePr>
        <p:xfrm>
          <a:off x="429986" y="3547293"/>
          <a:ext cx="94161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4224607729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904470772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48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4644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9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141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0548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76813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3162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5636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9B63E00-83B8-A192-BF01-2BA43BA1F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89427"/>
              </p:ext>
            </p:extLst>
          </p:nvPr>
        </p:nvGraphicFramePr>
        <p:xfrm>
          <a:off x="1590763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400052938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9501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668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851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9618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466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500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641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77017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4D121C60-3DF2-7EFB-3059-2B021E96C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575"/>
              </p:ext>
            </p:extLst>
          </p:nvPr>
        </p:nvGraphicFramePr>
        <p:xfrm>
          <a:off x="3239948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2077854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331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3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6079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8396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773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899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0219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3477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8FF056D-B01E-D471-E4E0-53A42701B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22052"/>
              </p:ext>
            </p:extLst>
          </p:nvPr>
        </p:nvGraphicFramePr>
        <p:xfrm>
          <a:off x="2110557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202141670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402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055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4361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918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1593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159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73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23406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B2E15D2F-7DE4-28F1-DAC5-0A94D126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05667"/>
              </p:ext>
            </p:extLst>
          </p:nvPr>
        </p:nvGraphicFramePr>
        <p:xfrm>
          <a:off x="2714713" y="3547293"/>
          <a:ext cx="4708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400052938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9501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668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851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9618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466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50088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641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77017"/>
                  </a:ext>
                </a:extLst>
              </a:tr>
            </a:tbl>
          </a:graphicData>
        </a:graphic>
      </p:graphicFrame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9E7BDB1-1B59-7B41-3900-EF04F0A749F6}"/>
              </a:ext>
            </a:extLst>
          </p:cNvPr>
          <p:cNvSpPr/>
          <p:nvPr/>
        </p:nvSpPr>
        <p:spPr>
          <a:xfrm>
            <a:off x="2163389" y="3547293"/>
            <a:ext cx="386444" cy="2926080"/>
          </a:xfrm>
          <a:prstGeom prst="roundRect">
            <a:avLst/>
          </a:prstGeom>
          <a:solidFill>
            <a:srgbClr val="FF0000">
              <a:alpha val="1517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9D627DFD-0D2A-864A-5261-56A45049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21109"/>
              </p:ext>
            </p:extLst>
          </p:nvPr>
        </p:nvGraphicFramePr>
        <p:xfrm>
          <a:off x="3991132" y="3554213"/>
          <a:ext cx="87085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02141670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39909597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402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055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4361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918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1593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159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73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2340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32BAF3A2-78AB-9370-B59E-B10BD7E34935}"/>
              </a:ext>
            </a:extLst>
          </p:cNvPr>
          <p:cNvSpPr txBox="1"/>
          <p:nvPr/>
        </p:nvSpPr>
        <p:spPr>
          <a:xfrm>
            <a:off x="5779175" y="233068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EXPRESSION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C28CAF-DE1C-4B9A-8634-8CB1C0D369E5}"/>
              </a:ext>
            </a:extLst>
          </p:cNvPr>
          <p:cNvSpPr txBox="1"/>
          <p:nvPr/>
        </p:nvSpPr>
        <p:spPr>
          <a:xfrm>
            <a:off x="596062" y="317796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DNA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9A82FC-FDC6-CB75-3F6C-B5BCF6D37A66}"/>
              </a:ext>
            </a:extLst>
          </p:cNvPr>
          <p:cNvSpPr txBox="1"/>
          <p:nvPr/>
        </p:nvSpPr>
        <p:spPr>
          <a:xfrm>
            <a:off x="2355479" y="317796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</a:t>
            </a:r>
            <a:r>
              <a:rPr lang="en-NL" b="1" dirty="0">
                <a:solidFill>
                  <a:schemeClr val="accent1"/>
                </a:solidFill>
              </a:rPr>
              <a:t>DNA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6EA342-9012-79A9-A704-F167353E0A6B}"/>
              </a:ext>
            </a:extLst>
          </p:cNvPr>
          <p:cNvSpPr txBox="1"/>
          <p:nvPr/>
        </p:nvSpPr>
        <p:spPr>
          <a:xfrm>
            <a:off x="4339029" y="31848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mRNA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255E4B-C08F-9C60-3699-19FF6B585EA9}"/>
              </a:ext>
            </a:extLst>
          </p:cNvPr>
          <p:cNvSpPr txBox="1"/>
          <p:nvPr/>
        </p:nvSpPr>
        <p:spPr>
          <a:xfrm>
            <a:off x="5068493" y="33674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>
                    <a:lumMod val="50000"/>
                  </a:schemeClr>
                </a:solidFill>
              </a:rPr>
              <a:t>Splicing</a:t>
            </a:r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E62B7554-73FA-357F-5F5D-1E6C415C3C0E}"/>
              </a:ext>
            </a:extLst>
          </p:cNvPr>
          <p:cNvSpPr/>
          <p:nvPr/>
        </p:nvSpPr>
        <p:spPr>
          <a:xfrm>
            <a:off x="4780429" y="4831107"/>
            <a:ext cx="288064" cy="483633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C43DF5-91EB-E021-FE8E-6C77F7D854C1}"/>
              </a:ext>
            </a:extLst>
          </p:cNvPr>
          <p:cNvSpPr txBox="1"/>
          <p:nvPr/>
        </p:nvSpPr>
        <p:spPr>
          <a:xfrm>
            <a:off x="5188719" y="4890199"/>
            <a:ext cx="7728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NL" b="1" i="1" dirty="0">
                <a:solidFill>
                  <a:srgbClr val="C00000"/>
                </a:solidFill>
              </a:rPr>
              <a:t>Intron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89D4E76-232C-B7EF-3984-3ADF6B496E99}"/>
              </a:ext>
            </a:extLst>
          </p:cNvPr>
          <p:cNvSpPr/>
          <p:nvPr/>
        </p:nvSpPr>
        <p:spPr>
          <a:xfrm>
            <a:off x="4780429" y="5498403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00B050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F2C66CC5-797D-1078-40FD-23435EBEA51C}"/>
              </a:ext>
            </a:extLst>
          </p:cNvPr>
          <p:cNvSpPr/>
          <p:nvPr/>
        </p:nvSpPr>
        <p:spPr>
          <a:xfrm>
            <a:off x="4780429" y="3664992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AF2C5-1451-796E-2C92-DDC12847FA90}"/>
              </a:ext>
            </a:extLst>
          </p:cNvPr>
          <p:cNvSpPr txBox="1"/>
          <p:nvPr/>
        </p:nvSpPr>
        <p:spPr>
          <a:xfrm>
            <a:off x="5188719" y="5744394"/>
            <a:ext cx="6418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NL" b="1" i="1" dirty="0">
                <a:solidFill>
                  <a:srgbClr val="00B050"/>
                </a:solidFill>
              </a:rPr>
              <a:t>Exon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0E91E0-7ADA-851B-B707-BF28CD072A54}"/>
              </a:ext>
            </a:extLst>
          </p:cNvPr>
          <p:cNvSpPr txBox="1"/>
          <p:nvPr/>
        </p:nvSpPr>
        <p:spPr>
          <a:xfrm>
            <a:off x="5188719" y="3910983"/>
            <a:ext cx="6418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NL" b="1" i="1" dirty="0">
                <a:solidFill>
                  <a:srgbClr val="00B050"/>
                </a:solidFill>
              </a:rPr>
              <a:t>Exon</a:t>
            </a:r>
          </a:p>
        </p:txBody>
      </p: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75E3B06E-EFFF-F8FC-8B03-CD65D65B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9482"/>
              </p:ext>
            </p:extLst>
          </p:nvPr>
        </p:nvGraphicFramePr>
        <p:xfrm>
          <a:off x="6699543" y="3792919"/>
          <a:ext cx="4354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39909597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4029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055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4361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159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7336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23406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865EF65F-8485-7B7C-12FB-BE8A807C07D7}"/>
              </a:ext>
            </a:extLst>
          </p:cNvPr>
          <p:cNvSpPr txBox="1"/>
          <p:nvPr/>
        </p:nvSpPr>
        <p:spPr>
          <a:xfrm>
            <a:off x="4208656" y="2739352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Transcription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982798-E7A7-4D45-6123-787956692BC9}"/>
              </a:ext>
            </a:extLst>
          </p:cNvPr>
          <p:cNvSpPr txBox="1"/>
          <p:nvPr/>
        </p:nvSpPr>
        <p:spPr>
          <a:xfrm>
            <a:off x="6840189" y="2792335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Translation</a:t>
            </a: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CD23C988-15F8-3CDE-CE9E-841C01D0E7EF}"/>
              </a:ext>
            </a:extLst>
          </p:cNvPr>
          <p:cNvSpPr/>
          <p:nvPr/>
        </p:nvSpPr>
        <p:spPr>
          <a:xfrm flipH="1">
            <a:off x="6411479" y="3910983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00B050"/>
              </a:solidFill>
            </a:endParaRPr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276A80B4-679F-10D9-B842-A0A0278210CB}"/>
              </a:ext>
            </a:extLst>
          </p:cNvPr>
          <p:cNvSpPr/>
          <p:nvPr/>
        </p:nvSpPr>
        <p:spPr>
          <a:xfrm flipH="1">
            <a:off x="6420139" y="5067483"/>
            <a:ext cx="288064" cy="861315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3CB705-8256-4B76-CC9A-5FCD72877F8B}"/>
              </a:ext>
            </a:extLst>
          </p:cNvPr>
          <p:cNvSpPr txBox="1"/>
          <p:nvPr/>
        </p:nvSpPr>
        <p:spPr>
          <a:xfrm>
            <a:off x="6073380" y="3931592"/>
            <a:ext cx="461665" cy="8200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L" dirty="0">
                <a:solidFill>
                  <a:schemeClr val="accent6">
                    <a:lumMod val="75000"/>
                  </a:schemeClr>
                </a:solidFill>
              </a:rPr>
              <a:t>Codon1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CC6FE7-E00A-7138-8449-891AD6B723FF}"/>
              </a:ext>
            </a:extLst>
          </p:cNvPr>
          <p:cNvSpPr txBox="1"/>
          <p:nvPr/>
        </p:nvSpPr>
        <p:spPr>
          <a:xfrm>
            <a:off x="6105938" y="5091915"/>
            <a:ext cx="461665" cy="8200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L" dirty="0">
                <a:solidFill>
                  <a:schemeClr val="accent6">
                    <a:lumMod val="75000"/>
                  </a:schemeClr>
                </a:solidFill>
              </a:rPr>
              <a:t>Codon2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6D57C77-6EEB-5CBD-EB5E-CDBE7E7E5F4A}"/>
              </a:ext>
            </a:extLst>
          </p:cNvPr>
          <p:cNvSpPr/>
          <p:nvPr/>
        </p:nvSpPr>
        <p:spPr>
          <a:xfrm>
            <a:off x="8003953" y="3792919"/>
            <a:ext cx="843103" cy="6282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accent1">
                    <a:lumMod val="50000"/>
                  </a:schemeClr>
                </a:solidFill>
              </a:rPr>
              <a:t>AA1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E762F4E-B113-4623-09A2-500C777615C6}"/>
              </a:ext>
            </a:extLst>
          </p:cNvPr>
          <p:cNvSpPr/>
          <p:nvPr/>
        </p:nvSpPr>
        <p:spPr>
          <a:xfrm>
            <a:off x="8001797" y="5184025"/>
            <a:ext cx="843103" cy="6282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accent1">
                    <a:lumMod val="50000"/>
                  </a:schemeClr>
                </a:solidFill>
              </a:rPr>
              <a:t>AA2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2888FC-E23C-D51E-569C-677D465BB365}"/>
              </a:ext>
            </a:extLst>
          </p:cNvPr>
          <p:cNvSpPr txBox="1"/>
          <p:nvPr/>
        </p:nvSpPr>
        <p:spPr>
          <a:xfrm>
            <a:off x="7120568" y="318488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1"/>
                </a:solidFill>
              </a:rPr>
              <a:t>tRNA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65B9BDEE-4A52-71D2-9BDB-C8E2A9F65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7236"/>
              </p:ext>
            </p:extLst>
          </p:nvPr>
        </p:nvGraphicFramePr>
        <p:xfrm>
          <a:off x="7226207" y="3792919"/>
          <a:ext cx="4708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7">
                  <a:extLst>
                    <a:ext uri="{9D8B030D-6E8A-4147-A177-3AD203B41FA5}">
                      <a16:colId xmlns:a16="http://schemas.microsoft.com/office/drawing/2014/main" val="3207785445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3319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473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6079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83967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7737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algn="ctr"/>
                      <a:r>
                        <a:rPr lang="en-NL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8998"/>
                  </a:ext>
                </a:extLst>
              </a:tr>
            </a:tbl>
          </a:graphicData>
        </a:graphic>
      </p:graphicFrame>
      <p:sp>
        <p:nvSpPr>
          <p:cNvPr id="121" name="Right Arrow 120">
            <a:extLst>
              <a:ext uri="{FF2B5EF4-FFF2-40B4-BE49-F238E27FC236}">
                <a16:creationId xmlns:a16="http://schemas.microsoft.com/office/drawing/2014/main" id="{9D653FE2-26E9-E426-80D6-6A299BF2711A}"/>
              </a:ext>
            </a:extLst>
          </p:cNvPr>
          <p:cNvSpPr/>
          <p:nvPr/>
        </p:nvSpPr>
        <p:spPr>
          <a:xfrm>
            <a:off x="1385179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18B5E493-B0AC-5BB0-9663-8E22DD02F3E0}"/>
              </a:ext>
            </a:extLst>
          </p:cNvPr>
          <p:cNvSpPr/>
          <p:nvPr/>
        </p:nvSpPr>
        <p:spPr>
          <a:xfrm>
            <a:off x="3667846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42FEA400-2344-A30A-E9D6-ED5CF0245903}"/>
              </a:ext>
            </a:extLst>
          </p:cNvPr>
          <p:cNvSpPr/>
          <p:nvPr/>
        </p:nvSpPr>
        <p:spPr>
          <a:xfrm>
            <a:off x="5996324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2DF51A48-21BE-3B2F-F4CB-E2E98FD40522}"/>
              </a:ext>
            </a:extLst>
          </p:cNvPr>
          <p:cNvSpPr/>
          <p:nvPr/>
        </p:nvSpPr>
        <p:spPr>
          <a:xfrm>
            <a:off x="7820331" y="4627907"/>
            <a:ext cx="181466" cy="2622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51FD3AF-F4D3-147C-D8AA-44780963D90E}"/>
              </a:ext>
            </a:extLst>
          </p:cNvPr>
          <p:cNvSpPr/>
          <p:nvPr/>
        </p:nvSpPr>
        <p:spPr>
          <a:xfrm>
            <a:off x="427084" y="3148018"/>
            <a:ext cx="941615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56CE38A-E31F-F52E-5B15-C47AE66A3659}"/>
              </a:ext>
            </a:extLst>
          </p:cNvPr>
          <p:cNvSpPr/>
          <p:nvPr/>
        </p:nvSpPr>
        <p:spPr>
          <a:xfrm>
            <a:off x="1701533" y="3148017"/>
            <a:ext cx="1940854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C4D8915-3D67-1BAD-365D-7A0FE8D2DD9E}"/>
              </a:ext>
            </a:extLst>
          </p:cNvPr>
          <p:cNvSpPr/>
          <p:nvPr/>
        </p:nvSpPr>
        <p:spPr>
          <a:xfrm>
            <a:off x="3864029" y="3148016"/>
            <a:ext cx="2129342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1F15C453-294B-7F89-9489-0D48DB92FA45}"/>
              </a:ext>
            </a:extLst>
          </p:cNvPr>
          <p:cNvSpPr/>
          <p:nvPr/>
        </p:nvSpPr>
        <p:spPr>
          <a:xfrm>
            <a:off x="6207254" y="3148016"/>
            <a:ext cx="2637646" cy="343965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9" name="Bent Arrow 128">
            <a:extLst>
              <a:ext uri="{FF2B5EF4-FFF2-40B4-BE49-F238E27FC236}">
                <a16:creationId xmlns:a16="http://schemas.microsoft.com/office/drawing/2014/main" id="{3FFEFBAB-6023-5549-8EB3-C154989AB529}"/>
              </a:ext>
            </a:extLst>
          </p:cNvPr>
          <p:cNvSpPr/>
          <p:nvPr/>
        </p:nvSpPr>
        <p:spPr>
          <a:xfrm rot="5400000">
            <a:off x="3312180" y="2704492"/>
            <a:ext cx="116534" cy="1742245"/>
          </a:xfrm>
          <a:prstGeom prst="bentArrow">
            <a:avLst>
              <a:gd name="adj1" fmla="val 25000"/>
              <a:gd name="adj2" fmla="val 36962"/>
              <a:gd name="adj3" fmla="val 25000"/>
              <a:gd name="adj4" fmla="val 222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671944E-80E1-7E13-C26D-CE335D728315}"/>
              </a:ext>
            </a:extLst>
          </p:cNvPr>
          <p:cNvSpPr/>
          <p:nvPr/>
        </p:nvSpPr>
        <p:spPr>
          <a:xfrm>
            <a:off x="2618983" y="3420100"/>
            <a:ext cx="1029878" cy="3033458"/>
          </a:xfrm>
          <a:prstGeom prst="rect">
            <a:avLst/>
          </a:prstGeom>
          <a:solidFill>
            <a:schemeClr val="bg1">
              <a:alpha val="84021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24D4F-64D4-5790-0389-5835ADD7E4F6}"/>
              </a:ext>
            </a:extLst>
          </p:cNvPr>
          <p:cNvSpPr/>
          <p:nvPr/>
        </p:nvSpPr>
        <p:spPr>
          <a:xfrm>
            <a:off x="1736237" y="3460970"/>
            <a:ext cx="349490" cy="3033457"/>
          </a:xfrm>
          <a:prstGeom prst="rect">
            <a:avLst/>
          </a:prstGeom>
          <a:solidFill>
            <a:schemeClr val="bg1">
              <a:alpha val="84021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575DF4D-FB10-50FB-598B-E5516BA1081C}"/>
              </a:ext>
            </a:extLst>
          </p:cNvPr>
          <p:cNvSpPr txBox="1"/>
          <p:nvPr/>
        </p:nvSpPr>
        <p:spPr>
          <a:xfrm>
            <a:off x="897891" y="2330688"/>
            <a:ext cx="14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REPLICATION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DE0DF25-7178-A7A8-7FA3-B0F1ABB8A5D2}"/>
              </a:ext>
            </a:extLst>
          </p:cNvPr>
          <p:cNvGrpSpPr/>
          <p:nvPr/>
        </p:nvGrpSpPr>
        <p:grpSpPr>
          <a:xfrm>
            <a:off x="0" y="-13978"/>
            <a:ext cx="9144000" cy="490137"/>
            <a:chOff x="0" y="-12598"/>
            <a:chExt cx="9144000" cy="49013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8147F0E-34C5-975C-0068-A9049279497B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dirty="0"/>
                <a:t>At the end of course you will be able to:</a:t>
              </a:r>
            </a:p>
          </p:txBody>
        </p:sp>
        <p:pic>
          <p:nvPicPr>
            <p:cNvPr id="134" name="Picture 12" descr="Home | LUMC">
              <a:extLst>
                <a:ext uri="{FF2B5EF4-FFF2-40B4-BE49-F238E27FC236}">
                  <a16:creationId xmlns:a16="http://schemas.microsoft.com/office/drawing/2014/main" id="{ACDAFC48-849F-4686-1FED-F46969B55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98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triction Enzymes – Orbit Biotech">
            <a:extLst>
              <a:ext uri="{FF2B5EF4-FFF2-40B4-BE49-F238E27FC236}">
                <a16:creationId xmlns:a16="http://schemas.microsoft.com/office/drawing/2014/main" id="{64DCF25F-1895-0AB9-365F-12040EFC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021156"/>
            <a:ext cx="6438900" cy="43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62410-F790-EFC2-A97B-F6B4BA9B6EDA}"/>
              </a:ext>
            </a:extLst>
          </p:cNvPr>
          <p:cNvSpPr txBox="1"/>
          <p:nvPr/>
        </p:nvSpPr>
        <p:spPr>
          <a:xfrm>
            <a:off x="124710" y="1125466"/>
            <a:ext cx="662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 the cleaving of DNA into fragments by a </a:t>
            </a:r>
            <a:r>
              <a:rPr lang="en-GB" b="1" dirty="0"/>
              <a:t>restriction enzyme</a:t>
            </a:r>
            <a:r>
              <a:rPr lang="en-GB" dirty="0"/>
              <a:t>.</a:t>
            </a:r>
          </a:p>
        </p:txBody>
      </p:sp>
      <p:pic>
        <p:nvPicPr>
          <p:cNvPr id="46" name="Picture 12" descr="Home | LUMC">
            <a:extLst>
              <a:ext uri="{FF2B5EF4-FFF2-40B4-BE49-F238E27FC236}">
                <a16:creationId xmlns:a16="http://schemas.microsoft.com/office/drawing/2014/main" id="{829BC58C-F35C-378C-69FE-8595B67F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31642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9EF387-4E32-A32E-F95C-F6FA83C9441C}"/>
              </a:ext>
            </a:extLst>
          </p:cNvPr>
          <p:cNvGrpSpPr/>
          <p:nvPr/>
        </p:nvGrpSpPr>
        <p:grpSpPr>
          <a:xfrm>
            <a:off x="0" y="-13978"/>
            <a:ext cx="9144000" cy="490137"/>
            <a:chOff x="0" y="-12598"/>
            <a:chExt cx="9144000" cy="490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2B6078-1B39-B4F4-D358-B3C7F20D8849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dirty="0"/>
                <a:t>At the end of course you will be able to:</a:t>
              </a:r>
            </a:p>
          </p:txBody>
        </p:sp>
        <p:pic>
          <p:nvPicPr>
            <p:cNvPr id="49" name="Picture 12" descr="Home | LUMC">
              <a:extLst>
                <a:ext uri="{FF2B5EF4-FFF2-40B4-BE49-F238E27FC236}">
                  <a16:creationId xmlns:a16="http://schemas.microsoft.com/office/drawing/2014/main" id="{AF6ADBBC-16F5-48CF-07CD-1297C1307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37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97842-DEA3-D8C2-2F92-4784D0693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282"/>
              </p:ext>
            </p:extLst>
          </p:nvPr>
        </p:nvGraphicFramePr>
        <p:xfrm>
          <a:off x="132735" y="1049020"/>
          <a:ext cx="8878529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099">
                  <a:extLst>
                    <a:ext uri="{9D8B030D-6E8A-4147-A177-3AD203B41FA5}">
                      <a16:colId xmlns:a16="http://schemas.microsoft.com/office/drawing/2014/main" val="1405104950"/>
                    </a:ext>
                  </a:extLst>
                </a:gridCol>
                <a:gridCol w="1915301">
                  <a:extLst>
                    <a:ext uri="{9D8B030D-6E8A-4147-A177-3AD203B41FA5}">
                      <a16:colId xmlns:a16="http://schemas.microsoft.com/office/drawing/2014/main" val="2508171834"/>
                    </a:ext>
                  </a:extLst>
                </a:gridCol>
                <a:gridCol w="3564790">
                  <a:extLst>
                    <a:ext uri="{9D8B030D-6E8A-4147-A177-3AD203B41FA5}">
                      <a16:colId xmlns:a16="http://schemas.microsoft.com/office/drawing/2014/main" val="3731302919"/>
                    </a:ext>
                  </a:extLst>
                </a:gridCol>
                <a:gridCol w="2113339">
                  <a:extLst>
                    <a:ext uri="{9D8B030D-6E8A-4147-A177-3AD203B41FA5}">
                      <a16:colId xmlns:a16="http://schemas.microsoft.com/office/drawing/2014/main" val="290416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Time and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18.Jan.2023</a:t>
                      </a:r>
                    </a:p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11:15-13:00</a:t>
                      </a:r>
                    </a:p>
                    <a:p>
                      <a:pPr algn="ctr"/>
                      <a:r>
                        <a:rPr lang="en-NL" sz="1600" i="1" dirty="0">
                          <a:solidFill>
                            <a:schemeClr val="tx1"/>
                          </a:solidFill>
                        </a:rPr>
                        <a:t>CZ-4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Basic of Stringr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Calculate the nucleotides proportion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Create cDNA and RNA from DNA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1.1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1.2</a:t>
                      </a:r>
                    </a:p>
                    <a:p>
                      <a:pPr algn="l"/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Deadline: </a:t>
                      </a:r>
                    </a:p>
                    <a:p>
                      <a:pPr algn="l"/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23.Jan.2022</a:t>
                      </a:r>
                    </a:p>
                    <a:p>
                      <a:pPr algn="l"/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25.Jan.2023</a:t>
                      </a:r>
                    </a:p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n-NL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10:45-13:00</a:t>
                      </a:r>
                    </a:p>
                    <a:p>
                      <a:pPr algn="ctr"/>
                      <a:r>
                        <a:rPr lang="en-NL" sz="1600" i="1" dirty="0">
                          <a:solidFill>
                            <a:schemeClr val="tx1"/>
                          </a:solidFill>
                        </a:rPr>
                        <a:t>CZ-3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Selecting specific region of DNA and RNA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Splitting DNA and RNA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striction Enzyme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Splicing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2.1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Assignment 2.2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Deadline: </a:t>
                      </a:r>
                    </a:p>
                    <a:p>
                      <a:pPr algn="l"/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30. Jan.2022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b="1" dirty="0">
                          <a:solidFill>
                            <a:schemeClr val="tx1"/>
                          </a:solidFill>
                        </a:rPr>
                        <a:t>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24.Feb.2023</a:t>
                      </a:r>
                    </a:p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15:15-17:15</a:t>
                      </a:r>
                    </a:p>
                    <a:p>
                      <a:pPr algn="ctr"/>
                      <a:r>
                        <a:rPr lang="en-NL" sz="1600" i="1" dirty="0">
                          <a:solidFill>
                            <a:schemeClr val="tx1"/>
                          </a:solidFill>
                        </a:rPr>
                        <a:t>CZ-3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NL" sz="1600">
                          <a:solidFill>
                            <a:schemeClr val="tx1"/>
                          </a:solidFill>
                        </a:rPr>
                        <a:t>: 1hr</a:t>
                      </a:r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Discuss on Test solution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NL" sz="1600" dirty="0">
                          <a:solidFill>
                            <a:schemeClr val="tx1"/>
                          </a:solidFill>
                        </a:rPr>
                        <a:t>Q/A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B16B53C-CC23-9F5D-168C-2B8C995E7163}"/>
              </a:ext>
            </a:extLst>
          </p:cNvPr>
          <p:cNvGrpSpPr/>
          <p:nvPr/>
        </p:nvGrpSpPr>
        <p:grpSpPr>
          <a:xfrm>
            <a:off x="0" y="-13978"/>
            <a:ext cx="9144000" cy="490137"/>
            <a:chOff x="0" y="-12598"/>
            <a:chExt cx="9144000" cy="490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80C526-E2CC-391F-FE79-A5A9B25150D4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dirty="0"/>
                <a:t>R you ready?:</a:t>
              </a:r>
            </a:p>
          </p:txBody>
        </p:sp>
        <p:pic>
          <p:nvPicPr>
            <p:cNvPr id="7" name="Picture 12" descr="Home | LUMC">
              <a:extLst>
                <a:ext uri="{FF2B5EF4-FFF2-40B4-BE49-F238E27FC236}">
                  <a16:creationId xmlns:a16="http://schemas.microsoft.com/office/drawing/2014/main" id="{41EB6CA8-119D-4D4D-F5AF-58241B57A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31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CF18-AC59-5430-9442-CE40C63E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4FA3-AAAC-4B78-2A6D-80AA5337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69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F1BE7-7D4F-C9F5-2310-D3995557D51E}"/>
              </a:ext>
            </a:extLst>
          </p:cNvPr>
          <p:cNvSpPr txBox="1"/>
          <p:nvPr/>
        </p:nvSpPr>
        <p:spPr>
          <a:xfrm>
            <a:off x="3167517" y="1852707"/>
            <a:ext cx="5290231" cy="18783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What is DNA?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What is RNA?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What is the Nucleotide?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/>
              <a:t>The </a:t>
            </a:r>
            <a:r>
              <a:rPr lang="en-GB" sz="1313" b="1" dirty="0">
                <a:solidFill>
                  <a:srgbClr val="202124"/>
                </a:solidFill>
                <a:latin typeface="arial" panose="020B0604020202020204" pitchFamily="34" charset="0"/>
              </a:rPr>
              <a:t>transcription and translation process</a:t>
            </a:r>
            <a:r>
              <a:rPr lang="en-NL" sz="1313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in Molecular Biology.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What is splicing? (mRNA </a:t>
            </a: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  <a:sym typeface="Wingdings" pitchFamily="2" charset="2"/>
              </a:rPr>
              <a:t> spliced mRNA</a:t>
            </a: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NL" sz="1313" dirty="0">
                <a:solidFill>
                  <a:srgbClr val="202124"/>
                </a:solidFill>
                <a:latin typeface="arial" panose="020B0604020202020204" pitchFamily="34" charset="0"/>
              </a:rPr>
              <a:t>Restriction Enzyme function.</a:t>
            </a:r>
            <a:endParaRPr lang="en-NL" sz="13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C840A-D2F9-7BAD-8F36-9FC270242067}"/>
              </a:ext>
            </a:extLst>
          </p:cNvPr>
          <p:cNvSpPr txBox="1"/>
          <p:nvPr/>
        </p:nvSpPr>
        <p:spPr>
          <a:xfrm>
            <a:off x="1138340" y="4496832"/>
            <a:ext cx="2591863" cy="1879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What is the R?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What is the R-studio?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How to make an R-markdown? 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How to install packages in R?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Tidyvers library.</a:t>
            </a:r>
          </a:p>
          <a:p>
            <a:pPr marL="267891" indent="-26789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313" dirty="0"/>
              <a:t>How to assign a variable?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ACD90-D3B6-F8C1-AA6B-A71EE5D9BCBE}"/>
              </a:ext>
            </a:extLst>
          </p:cNvPr>
          <p:cNvSpPr/>
          <p:nvPr/>
        </p:nvSpPr>
        <p:spPr>
          <a:xfrm>
            <a:off x="1037848" y="3945746"/>
            <a:ext cx="2681667" cy="25911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8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A3DCF5-E0A5-1A01-8F0D-6C675C22D47C}"/>
              </a:ext>
            </a:extLst>
          </p:cNvPr>
          <p:cNvSpPr/>
          <p:nvPr/>
        </p:nvSpPr>
        <p:spPr>
          <a:xfrm>
            <a:off x="3071297" y="1617354"/>
            <a:ext cx="5288179" cy="21136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88"/>
          </a:p>
        </p:txBody>
      </p:sp>
      <p:pic>
        <p:nvPicPr>
          <p:cNvPr id="3084" name="Picture 12" descr="Home | LUMC">
            <a:extLst>
              <a:ext uri="{FF2B5EF4-FFF2-40B4-BE49-F238E27FC236}">
                <a16:creationId xmlns:a16="http://schemas.microsoft.com/office/drawing/2014/main" id="{0B0B3BA5-9BA4-8A00-AFBA-9EB47C288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46135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8FEBCEB7-75CF-1409-B3CA-B9FC7EE9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2" y="3105831"/>
            <a:ext cx="1207340" cy="11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CD5A5-6812-1D8F-A2E4-A2CAD1BEA79A}"/>
              </a:ext>
            </a:extLst>
          </p:cNvPr>
          <p:cNvSpPr txBox="1"/>
          <p:nvPr/>
        </p:nvSpPr>
        <p:spPr>
          <a:xfrm>
            <a:off x="1803615" y="39670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C65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L" b="1" dirty="0">
                <a:solidFill>
                  <a:srgbClr val="1C65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data science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7832ED-3BD1-C22A-5E57-CF8218F206C0}"/>
              </a:ext>
            </a:extLst>
          </p:cNvPr>
          <p:cNvGrpSpPr/>
          <p:nvPr/>
        </p:nvGrpSpPr>
        <p:grpSpPr>
          <a:xfrm>
            <a:off x="0" y="0"/>
            <a:ext cx="9144000" cy="490137"/>
            <a:chOff x="0" y="-12598"/>
            <a:chExt cx="9144000" cy="4901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7F6B1-221E-EC09-1D56-0735CEBE8808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L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All you </a:t>
              </a:r>
              <a:r>
                <a:rPr lang="en-NL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</a:t>
              </a:r>
              <a:r>
                <a:rPr lang="en-GB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NL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pic>
          <p:nvPicPr>
            <p:cNvPr id="8" name="Picture 12" descr="Home | LUMC">
              <a:extLst>
                <a:ext uri="{FF2B5EF4-FFF2-40B4-BE49-F238E27FC236}">
                  <a16:creationId xmlns:a16="http://schemas.microsoft.com/office/drawing/2014/main" id="{CD9AE12E-4C82-3FD0-7B1F-EB679A3B7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03F2731-53AE-D384-142F-9422B5101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51" y="511403"/>
            <a:ext cx="1210915" cy="15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ome | LUMC">
            <a:extLst>
              <a:ext uri="{FF2B5EF4-FFF2-40B4-BE49-F238E27FC236}">
                <a16:creationId xmlns:a16="http://schemas.microsoft.com/office/drawing/2014/main" id="{5DDAB12C-AF8C-56BB-FC35-0C4D3978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93635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1D992-BCEB-3858-0916-D010EE808BEC}"/>
              </a:ext>
            </a:extLst>
          </p:cNvPr>
          <p:cNvSpPr txBox="1"/>
          <p:nvPr/>
        </p:nvSpPr>
        <p:spPr>
          <a:xfrm>
            <a:off x="404043" y="2320980"/>
            <a:ext cx="833591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the R language, extended by 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package, can be used in Biology. 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course assumes prior Basic Biology and R programming knowledge.</a:t>
            </a:r>
          </a:p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D9CEB-A294-9995-A3C6-2D67FBB040FB}"/>
              </a:ext>
            </a:extLst>
          </p:cNvPr>
          <p:cNvGrpSpPr/>
          <p:nvPr/>
        </p:nvGrpSpPr>
        <p:grpSpPr>
          <a:xfrm>
            <a:off x="0" y="0"/>
            <a:ext cx="9144000" cy="490137"/>
            <a:chOff x="0" y="-12598"/>
            <a:chExt cx="9144000" cy="490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92ADC3-025F-19D4-CFEA-353C93BE2251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learning goal of the course:</a:t>
              </a:r>
            </a:p>
          </p:txBody>
        </p:sp>
        <p:pic>
          <p:nvPicPr>
            <p:cNvPr id="10" name="Picture 12" descr="Home | LUMC">
              <a:extLst>
                <a:ext uri="{FF2B5EF4-FFF2-40B4-BE49-F238E27FC236}">
                  <a16:creationId xmlns:a16="http://schemas.microsoft.com/office/drawing/2014/main" id="{B34E915D-E9F4-7C6A-7B13-F09952247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CDD829-AC74-0DDD-3A79-7485A7B75BE6}"/>
              </a:ext>
            </a:extLst>
          </p:cNvPr>
          <p:cNvGrpSpPr/>
          <p:nvPr/>
        </p:nvGrpSpPr>
        <p:grpSpPr>
          <a:xfrm>
            <a:off x="2869035" y="3862570"/>
            <a:ext cx="3242332" cy="3057423"/>
            <a:chOff x="2869035" y="3862570"/>
            <a:chExt cx="3242332" cy="3057423"/>
          </a:xfrm>
        </p:grpSpPr>
        <p:pic>
          <p:nvPicPr>
            <p:cNvPr id="2" name="Picture 1" descr="A picture containing outdoor object&#10;&#10;Description automatically generated">
              <a:extLst>
                <a:ext uri="{FF2B5EF4-FFF2-40B4-BE49-F238E27FC236}">
                  <a16:creationId xmlns:a16="http://schemas.microsoft.com/office/drawing/2014/main" id="{5C36C4FA-6FCB-4F88-6F3D-6BF7B107E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4810" y="3862571"/>
              <a:ext cx="2808761" cy="2838748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C9746D8-9826-C590-AF78-EF8788630AD8}"/>
                </a:ext>
              </a:extLst>
            </p:cNvPr>
            <p:cNvSpPr/>
            <p:nvPr/>
          </p:nvSpPr>
          <p:spPr>
            <a:xfrm>
              <a:off x="2869035" y="3862570"/>
              <a:ext cx="3242332" cy="2934287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pic>
          <p:nvPicPr>
            <p:cNvPr id="1028" name="Picture 4" descr="Simple, Consistent Wrappers for Common String Operations • stringr">
              <a:extLst>
                <a:ext uri="{FF2B5EF4-FFF2-40B4-BE49-F238E27FC236}">
                  <a16:creationId xmlns:a16="http://schemas.microsoft.com/office/drawing/2014/main" id="{3B7BC38A-A75A-D2DE-9F69-493B6CED3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594" y="5150840"/>
              <a:ext cx="854019" cy="989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BC0DDCDD-7BF2-3C56-A873-F6449A637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3121782" y="4749228"/>
              <a:ext cx="2170765" cy="217076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0B53A8-30C3-49F1-8B31-AD49A32FE31A}"/>
                </a:ext>
              </a:extLst>
            </p:cNvPr>
            <p:cNvSpPr txBox="1"/>
            <p:nvPr/>
          </p:nvSpPr>
          <p:spPr>
            <a:xfrm rot="18984511">
              <a:off x="3222744" y="6207648"/>
              <a:ext cx="7777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1100" b="1" dirty="0">
                  <a:solidFill>
                    <a:schemeClr val="bg1"/>
                  </a:solidFill>
                </a:rPr>
                <a:t>Molecular</a:t>
              </a:r>
            </a:p>
            <a:p>
              <a:pPr algn="ctr"/>
              <a:r>
                <a:rPr lang="en-NL" sz="1100" b="1" dirty="0">
                  <a:solidFill>
                    <a:schemeClr val="bg1"/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9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WONDERING QUESTION - Jane Jackson Career">
            <a:extLst>
              <a:ext uri="{FF2B5EF4-FFF2-40B4-BE49-F238E27FC236}">
                <a16:creationId xmlns:a16="http://schemas.microsoft.com/office/drawing/2014/main" id="{ACA83993-72CB-4BFC-8295-216A8F8A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59" y="653295"/>
            <a:ext cx="2840541" cy="18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E6CDBB6-1D09-0206-A80C-8F2AE10223AD}"/>
              </a:ext>
            </a:extLst>
          </p:cNvPr>
          <p:cNvGrpSpPr/>
          <p:nvPr/>
        </p:nvGrpSpPr>
        <p:grpSpPr>
          <a:xfrm>
            <a:off x="0" y="6415430"/>
            <a:ext cx="1879541" cy="438582"/>
            <a:chOff x="3873986" y="116990"/>
            <a:chExt cx="2004844" cy="4678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BBFD87-5AD9-9B2C-F4DD-3E8BAF181E0F}"/>
                </a:ext>
              </a:extLst>
            </p:cNvPr>
            <p:cNvSpPr txBox="1"/>
            <p:nvPr/>
          </p:nvSpPr>
          <p:spPr>
            <a:xfrm>
              <a:off x="4175935" y="116990"/>
              <a:ext cx="1702895" cy="46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2250" dirty="0">
                  <a:ln w="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you Ready?</a:t>
              </a:r>
            </a:p>
          </p:txBody>
        </p: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9D67010C-27FB-B8A1-C012-928DA2639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986" y="116990"/>
              <a:ext cx="37965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94F5ED-3157-B5EF-4809-6B99F01175E1}"/>
              </a:ext>
            </a:extLst>
          </p:cNvPr>
          <p:cNvSpPr txBox="1"/>
          <p:nvPr/>
        </p:nvSpPr>
        <p:spPr>
          <a:xfrm>
            <a:off x="194112" y="630955"/>
            <a:ext cx="52928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effectLst/>
              </a:rPr>
              <a:t>Why do we need to be skilled in string data analysis!?</a:t>
            </a:r>
            <a:endParaRPr lang="en-NL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Biomedical Scientist Job Description | AHP Jobs">
            <a:extLst>
              <a:ext uri="{FF2B5EF4-FFF2-40B4-BE49-F238E27FC236}">
                <a16:creationId xmlns:a16="http://schemas.microsoft.com/office/drawing/2014/main" id="{457730B5-A42E-5076-172F-5F323999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2" y="1746924"/>
            <a:ext cx="2640348" cy="17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50259C-D021-ADB0-16B7-5D6386389935}"/>
              </a:ext>
            </a:extLst>
          </p:cNvPr>
          <p:cNvSpPr/>
          <p:nvPr/>
        </p:nvSpPr>
        <p:spPr>
          <a:xfrm>
            <a:off x="2776631" y="2546989"/>
            <a:ext cx="3827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000" b="1" cap="none" spc="0" dirty="0">
                <a:ln w="13462">
                  <a:noFill/>
                  <a:prstDash val="solid"/>
                </a:ln>
                <a:solidFill>
                  <a:srgbClr val="1C65BA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wan to be a Biomedical Scientist!</a:t>
            </a:r>
          </a:p>
        </p:txBody>
      </p:sp>
      <p:pic>
        <p:nvPicPr>
          <p:cNvPr id="10" name="Picture 12" descr="Home | LUMC">
            <a:extLst>
              <a:ext uri="{FF2B5EF4-FFF2-40B4-BE49-F238E27FC236}">
                <a16:creationId xmlns:a16="http://schemas.microsoft.com/office/drawing/2014/main" id="{B8AD5CEC-6D32-E983-0AFF-FD3F288D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72" y="6393635"/>
            <a:ext cx="2114828" cy="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ccessful male scientist showing thumbs up Stock Photo | Adobe Stock">
            <a:extLst>
              <a:ext uri="{FF2B5EF4-FFF2-40B4-BE49-F238E27FC236}">
                <a16:creationId xmlns:a16="http://schemas.microsoft.com/office/drawing/2014/main" id="{285B5AD2-653A-BBA6-F5A9-E8B3271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03" y="4060792"/>
            <a:ext cx="3075777" cy="20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F551F-DF97-0983-4187-D7EF150C20B4}"/>
              </a:ext>
            </a:extLst>
          </p:cNvPr>
          <p:cNvSpPr txBox="1"/>
          <p:nvPr/>
        </p:nvSpPr>
        <p:spPr>
          <a:xfrm>
            <a:off x="3270120" y="3499760"/>
            <a:ext cx="2840541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L" sz="2800" b="1" dirty="0">
                <a:solidFill>
                  <a:srgbClr val="1C65BA"/>
                </a:solidFill>
              </a:rPr>
              <a:t>Cure Cancer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83E8CF-2073-B3C9-59C8-56B8A57F7885}"/>
              </a:ext>
            </a:extLst>
          </p:cNvPr>
          <p:cNvGrpSpPr/>
          <p:nvPr/>
        </p:nvGrpSpPr>
        <p:grpSpPr>
          <a:xfrm>
            <a:off x="0" y="0"/>
            <a:ext cx="9144000" cy="490137"/>
            <a:chOff x="0" y="-12598"/>
            <a:chExt cx="9144000" cy="4901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9A9FA7-106C-4739-1BA7-40FD54579EA6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Why we are here?</a:t>
              </a:r>
            </a:p>
          </p:txBody>
        </p:sp>
        <p:pic>
          <p:nvPicPr>
            <p:cNvPr id="9" name="Picture 12" descr="Home | LUMC">
              <a:extLst>
                <a:ext uri="{FF2B5EF4-FFF2-40B4-BE49-F238E27FC236}">
                  <a16:creationId xmlns:a16="http://schemas.microsoft.com/office/drawing/2014/main" id="{B743B6D6-1B4D-8662-C27F-797CB1757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7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334B89-3516-2DDC-2C76-69DA70F99C03}"/>
              </a:ext>
            </a:extLst>
          </p:cNvPr>
          <p:cNvGrpSpPr/>
          <p:nvPr/>
        </p:nvGrpSpPr>
        <p:grpSpPr>
          <a:xfrm>
            <a:off x="7331131" y="6398425"/>
            <a:ext cx="1879541" cy="438582"/>
            <a:chOff x="3873986" y="116990"/>
            <a:chExt cx="2004844" cy="4678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579E88-E2F4-9B54-8242-5EF856F40A2C}"/>
                </a:ext>
              </a:extLst>
            </p:cNvPr>
            <p:cNvSpPr txBox="1"/>
            <p:nvPr/>
          </p:nvSpPr>
          <p:spPr>
            <a:xfrm>
              <a:off x="4175935" y="116990"/>
              <a:ext cx="1702895" cy="46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2250" dirty="0">
                  <a:ln w="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you Ready?</a:t>
              </a:r>
            </a:p>
          </p:txBody>
        </p:sp>
        <p:pic>
          <p:nvPicPr>
            <p:cNvPr id="2" name="Picture 10">
              <a:extLst>
                <a:ext uri="{FF2B5EF4-FFF2-40B4-BE49-F238E27FC236}">
                  <a16:creationId xmlns:a16="http://schemas.microsoft.com/office/drawing/2014/main" id="{770377FA-0C31-81D2-3F13-CC1A502E0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986" y="116990"/>
              <a:ext cx="37965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6E79944-F145-5EC2-2B3C-53FAC0ADB03F}"/>
              </a:ext>
            </a:extLst>
          </p:cNvPr>
          <p:cNvSpPr txBox="1"/>
          <p:nvPr/>
        </p:nvSpPr>
        <p:spPr>
          <a:xfrm>
            <a:off x="2894950" y="586151"/>
            <a:ext cx="3104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400" dirty="0"/>
              <a:t>DNA includes four different nucleotides: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386D39-F798-83C2-F7A3-B9C96697594C}"/>
              </a:ext>
            </a:extLst>
          </p:cNvPr>
          <p:cNvGrpSpPr/>
          <p:nvPr/>
        </p:nvGrpSpPr>
        <p:grpSpPr>
          <a:xfrm>
            <a:off x="0" y="-12431"/>
            <a:ext cx="9144000" cy="490137"/>
            <a:chOff x="0" y="-12598"/>
            <a:chExt cx="9144000" cy="490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F095B3-DF59-FCBD-931C-32B8780B8C06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Do you remember?</a:t>
              </a:r>
              <a:endParaRPr lang="en-GB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" name="Picture 12" descr="Home | LUMC">
              <a:extLst>
                <a:ext uri="{FF2B5EF4-FFF2-40B4-BE49-F238E27FC236}">
                  <a16:creationId xmlns:a16="http://schemas.microsoft.com/office/drawing/2014/main" id="{6525326F-3D70-A854-68DC-7AB7649E0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203FAB23-4EF6-965F-CDEA-0688B5C97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887" y="3105534"/>
            <a:ext cx="4890225" cy="335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FE59B0-796A-9436-2520-1C88C7E64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059797"/>
            <a:ext cx="6096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21319B-063A-9155-41A6-D42D980F4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931" y="1038291"/>
            <a:ext cx="6350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F5C2A7-5773-5292-7A3B-0FCA03819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500" y="1361481"/>
            <a:ext cx="698500" cy="241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F70604-FA74-0376-2F04-FCC8EE7EFA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284" y="1335046"/>
            <a:ext cx="571500" cy="266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FED0DA-7980-1B06-2A19-664742869209}"/>
              </a:ext>
            </a:extLst>
          </p:cNvPr>
          <p:cNvSpPr txBox="1"/>
          <p:nvPr/>
        </p:nvSpPr>
        <p:spPr>
          <a:xfrm>
            <a:off x="3019840" y="1013858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1400" i="1" dirty="0"/>
              <a:t>Adenine</a:t>
            </a:r>
            <a:endParaRPr lang="en-N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1CADA0-22CE-EAD6-8927-26496A66C35F}"/>
              </a:ext>
            </a:extLst>
          </p:cNvPr>
          <p:cNvSpPr txBox="1"/>
          <p:nvPr/>
        </p:nvSpPr>
        <p:spPr>
          <a:xfrm>
            <a:off x="5009248" y="1003307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Thymine</a:t>
            </a:r>
            <a:endParaRPr lang="en-NL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7B147-876A-C035-4BAD-F84FA3F96CCE}"/>
              </a:ext>
            </a:extLst>
          </p:cNvPr>
          <p:cNvSpPr txBox="1"/>
          <p:nvPr/>
        </p:nvSpPr>
        <p:spPr>
          <a:xfrm>
            <a:off x="3020737" y="1314508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Cytosine</a:t>
            </a:r>
            <a:endParaRPr lang="en-N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F5A56-1DD9-827D-6730-07B414475D28}"/>
              </a:ext>
            </a:extLst>
          </p:cNvPr>
          <p:cNvSpPr txBox="1"/>
          <p:nvPr/>
        </p:nvSpPr>
        <p:spPr>
          <a:xfrm>
            <a:off x="5009248" y="1295004"/>
            <a:ext cx="989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Guanine</a:t>
            </a:r>
            <a:endParaRPr lang="en-NL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3ACAFD-B580-3BB3-66A0-7F2047A39807}"/>
              </a:ext>
            </a:extLst>
          </p:cNvPr>
          <p:cNvSpPr/>
          <p:nvPr/>
        </p:nvSpPr>
        <p:spPr>
          <a:xfrm>
            <a:off x="3083420" y="940062"/>
            <a:ext cx="2799559" cy="779681"/>
          </a:xfrm>
          <a:prstGeom prst="roundRect">
            <a:avLst>
              <a:gd name="adj" fmla="val 66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8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212BB-BFC1-6969-772E-65663B35D5E8}"/>
              </a:ext>
            </a:extLst>
          </p:cNvPr>
          <p:cNvSpPr txBox="1"/>
          <p:nvPr/>
        </p:nvSpPr>
        <p:spPr>
          <a:xfrm>
            <a:off x="285226" y="2020393"/>
            <a:ext cx="82715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(A Sequence of) DNA includes genetic information.</a:t>
            </a:r>
          </a:p>
          <a:p>
            <a:pPr algn="ctr"/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Measuring the number of nucleotides and genes in a sequence of DNA is the first (and critical) step in creating a better view of molecular-based conditions. </a:t>
            </a:r>
          </a:p>
          <a:p>
            <a:pPr algn="ctr"/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NL" sz="1200" dirty="0"/>
          </a:p>
        </p:txBody>
      </p:sp>
      <p:pic>
        <p:nvPicPr>
          <p:cNvPr id="39" name="Picture 38" descr="A picture containing chart&#10;&#10;Description automatically generated">
            <a:extLst>
              <a:ext uri="{FF2B5EF4-FFF2-40B4-BE49-F238E27FC236}">
                <a16:creationId xmlns:a16="http://schemas.microsoft.com/office/drawing/2014/main" id="{DCE48E9B-2E63-60DE-8500-0BA0B2C1E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4521" y="2954909"/>
            <a:ext cx="1244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7B78614-ADA7-6562-7FC1-F4DB931A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21" y="2954909"/>
            <a:ext cx="1244600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646D0-A457-28E8-6400-CA0C01B8B27C}"/>
              </a:ext>
            </a:extLst>
          </p:cNvPr>
          <p:cNvSpPr txBox="1"/>
          <p:nvPr/>
        </p:nvSpPr>
        <p:spPr>
          <a:xfrm>
            <a:off x="2004521" y="1337535"/>
            <a:ext cx="3755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percent of </a:t>
            </a:r>
            <a:r>
              <a:rPr lang="en-GB" b="1" dirty="0">
                <a:highlight>
                  <a:srgbClr val="FF0000"/>
                </a:highlight>
              </a:rPr>
              <a:t>C</a:t>
            </a:r>
            <a:r>
              <a:rPr lang="en-GB" dirty="0"/>
              <a:t> in the DNA.</a:t>
            </a:r>
          </a:p>
          <a:p>
            <a:r>
              <a:rPr lang="en-GB" sz="1400" i="1" dirty="0">
                <a:solidFill>
                  <a:srgbClr val="FF0000"/>
                </a:solidFill>
              </a:rPr>
              <a:t>You have 15 sec to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F36E4-13A1-034C-926B-B54C612B3AD2}"/>
              </a:ext>
            </a:extLst>
          </p:cNvPr>
          <p:cNvSpPr txBox="1"/>
          <p:nvPr/>
        </p:nvSpPr>
        <p:spPr>
          <a:xfrm>
            <a:off x="819138" y="322185"/>
            <a:ext cx="5481501" cy="567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How many </a:t>
            </a:r>
            <a:r>
              <a:rPr lang="en-GB" sz="1688" dirty="0"/>
              <a:t>T, A, C  and G are included in this DNA sequence?</a:t>
            </a:r>
          </a:p>
          <a:p>
            <a:r>
              <a:rPr lang="en-GB" sz="1400" i="1" dirty="0">
                <a:solidFill>
                  <a:srgbClr val="FF0000"/>
                </a:solidFill>
              </a:rPr>
              <a:t>You have 15 sec to answer.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1BC14-ECA1-E64E-E43B-98D018E20E9C}"/>
              </a:ext>
            </a:extLst>
          </p:cNvPr>
          <p:cNvSpPr txBox="1"/>
          <p:nvPr/>
        </p:nvSpPr>
        <p:spPr>
          <a:xfrm>
            <a:off x="5005803" y="2195358"/>
            <a:ext cx="163217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(2/8)*100 = 25%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06BD8-226A-6B1D-3745-AAD50C5756B3}"/>
              </a:ext>
            </a:extLst>
          </p:cNvPr>
          <p:cNvSpPr txBox="1"/>
          <p:nvPr/>
        </p:nvSpPr>
        <p:spPr>
          <a:xfrm>
            <a:off x="4330684" y="32142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highlight>
                  <a:srgbClr val="FFFF00"/>
                </a:highlight>
              </a:rPr>
              <a:t> A </a:t>
            </a:r>
            <a:r>
              <a:rPr lang="en-NL" sz="1800" dirty="0"/>
              <a:t> n.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33432-E355-6B94-C73B-F65ED649F755}"/>
              </a:ext>
            </a:extLst>
          </p:cNvPr>
          <p:cNvSpPr txBox="1"/>
          <p:nvPr/>
        </p:nvSpPr>
        <p:spPr>
          <a:xfrm>
            <a:off x="4742016" y="373677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solidFill>
                  <a:schemeClr val="bg1"/>
                </a:solidFill>
                <a:highlight>
                  <a:srgbClr val="008000"/>
                </a:highlight>
              </a:rPr>
              <a:t> T </a:t>
            </a:r>
            <a:r>
              <a:rPr lang="en-NL" sz="1800" b="1" dirty="0">
                <a:solidFill>
                  <a:srgbClr val="00B050"/>
                </a:solidFill>
              </a:rPr>
              <a:t> </a:t>
            </a:r>
            <a:r>
              <a:rPr lang="en-NL" sz="1800" dirty="0"/>
              <a:t>n.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A7B2F-3BD3-9550-E68C-08BCBF53FAC7}"/>
              </a:ext>
            </a:extLst>
          </p:cNvPr>
          <p:cNvSpPr txBox="1"/>
          <p:nvPr/>
        </p:nvSpPr>
        <p:spPr>
          <a:xfrm>
            <a:off x="4330684" y="425928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highlight>
                  <a:srgbClr val="FF0000"/>
                </a:highlight>
              </a:rPr>
              <a:t> C </a:t>
            </a:r>
            <a:r>
              <a:rPr lang="en-NL" sz="1800" b="1" dirty="0"/>
              <a:t> </a:t>
            </a:r>
            <a:r>
              <a:rPr lang="en-NL" sz="1800" dirty="0"/>
              <a:t>n.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4D597-8AF3-1EAC-F8EA-5EBC960020A0}"/>
              </a:ext>
            </a:extLst>
          </p:cNvPr>
          <p:cNvSpPr txBox="1"/>
          <p:nvPr/>
        </p:nvSpPr>
        <p:spPr>
          <a:xfrm>
            <a:off x="4796937" y="478180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>
                <a:solidFill>
                  <a:schemeClr val="bg1"/>
                </a:solidFill>
                <a:highlight>
                  <a:srgbClr val="000000"/>
                </a:highlight>
              </a:rPr>
              <a:t> G </a:t>
            </a:r>
            <a:r>
              <a:rPr lang="en-NL" sz="1800" dirty="0"/>
              <a:t> n.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3879A-D3AD-45C7-E32C-B64D51F17354}"/>
              </a:ext>
            </a:extLst>
          </p:cNvPr>
          <p:cNvSpPr txBox="1"/>
          <p:nvPr/>
        </p:nvSpPr>
        <p:spPr>
          <a:xfrm>
            <a:off x="4563887" y="5151133"/>
            <a:ext cx="8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 b="1" dirty="0"/>
              <a:t>Total: 8</a:t>
            </a:r>
          </a:p>
        </p:txBody>
      </p:sp>
    </p:spTree>
    <p:extLst>
      <p:ext uri="{BB962C8B-B14F-4D97-AF65-F5344CB8AC3E}">
        <p14:creationId xmlns:p14="http://schemas.microsoft.com/office/powerpoint/2010/main" val="27036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125 L -0.19775 -0.1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66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/>
      <p:bldP spid="10" grpId="0"/>
      <p:bldP spid="13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734EC-BF1B-8EBE-FB2C-80913862EE9F}"/>
              </a:ext>
            </a:extLst>
          </p:cNvPr>
          <p:cNvSpPr txBox="1"/>
          <p:nvPr/>
        </p:nvSpPr>
        <p:spPr>
          <a:xfrm>
            <a:off x="341880" y="914978"/>
            <a:ext cx="372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percent of </a:t>
            </a:r>
            <a:r>
              <a:rPr lang="en-GB" b="1" dirty="0"/>
              <a:t>T</a:t>
            </a:r>
            <a:r>
              <a:rPr lang="en-GB" dirty="0"/>
              <a:t> in the DNA.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6BBB-0E17-FEED-A19C-58B8F42D3DD8}"/>
              </a:ext>
            </a:extLst>
          </p:cNvPr>
          <p:cNvSpPr txBox="1"/>
          <p:nvPr/>
        </p:nvSpPr>
        <p:spPr>
          <a:xfrm>
            <a:off x="341880" y="562894"/>
            <a:ext cx="548150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How many </a:t>
            </a:r>
            <a:r>
              <a:rPr lang="en-GB" sz="1688" b="1" dirty="0"/>
              <a:t>T, A, C  </a:t>
            </a:r>
            <a:r>
              <a:rPr lang="en-GB" sz="1688" dirty="0"/>
              <a:t>and </a:t>
            </a:r>
            <a:r>
              <a:rPr lang="en-GB" sz="1688" b="1" dirty="0"/>
              <a:t>G</a:t>
            </a:r>
            <a:r>
              <a:rPr lang="en-GB" sz="1688" dirty="0"/>
              <a:t> are included in this DNA sequence?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938C7-93D8-61D8-C4B2-A115A6325642}"/>
              </a:ext>
            </a:extLst>
          </p:cNvPr>
          <p:cNvSpPr txBox="1"/>
          <p:nvPr/>
        </p:nvSpPr>
        <p:spPr>
          <a:xfrm>
            <a:off x="2206750" y="1599362"/>
            <a:ext cx="473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>
                <a:solidFill>
                  <a:srgbClr val="FF0000"/>
                </a:solidFill>
              </a:rPr>
              <a:t>How many second/minutes do you need?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E6E3C-91FC-01B8-57A3-D026A8764126}"/>
              </a:ext>
            </a:extLst>
          </p:cNvPr>
          <p:cNvSpPr txBox="1"/>
          <p:nvPr/>
        </p:nvSpPr>
        <p:spPr>
          <a:xfrm>
            <a:off x="797320" y="2105023"/>
            <a:ext cx="7549359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ATTTTTCCGGATCGCGACGGATTTCCGGATCGCGACGGATCATTTCCGGATCGCGACGGATCATTTCCGGATCGCGACGGATCATTTCCGGATCGCGACGGATCATTTCCGGATCGCGACGGATCATTTCCGGATCGCGACGGATCATCAT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25A57-667F-DA18-E761-7A29F5CC72F8}"/>
              </a:ext>
            </a:extLst>
          </p:cNvPr>
          <p:cNvSpPr txBox="1"/>
          <p:nvPr/>
        </p:nvSpPr>
        <p:spPr>
          <a:xfrm rot="16200000">
            <a:off x="102738" y="415173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 dirty="0"/>
              <a:t>DNA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D432D2-FBBD-96F3-39F8-D4BFD9DE7BCA}"/>
              </a:ext>
            </a:extLst>
          </p:cNvPr>
          <p:cNvGrpSpPr/>
          <p:nvPr/>
        </p:nvGrpSpPr>
        <p:grpSpPr>
          <a:xfrm>
            <a:off x="0" y="-12431"/>
            <a:ext cx="9144000" cy="490137"/>
            <a:chOff x="0" y="-12598"/>
            <a:chExt cx="9144000" cy="4901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33E7D1-5628-7902-E02F-7358D5ACED37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Picture 12" descr="Home | LUMC">
              <a:extLst>
                <a:ext uri="{FF2B5EF4-FFF2-40B4-BE49-F238E27FC236}">
                  <a16:creationId xmlns:a16="http://schemas.microsoft.com/office/drawing/2014/main" id="{2F202C6A-0E33-783B-6609-72963CAC8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04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734EC-BF1B-8EBE-FB2C-80913862EE9F}"/>
              </a:ext>
            </a:extLst>
          </p:cNvPr>
          <p:cNvSpPr txBox="1"/>
          <p:nvPr/>
        </p:nvSpPr>
        <p:spPr>
          <a:xfrm>
            <a:off x="390144" y="956632"/>
            <a:ext cx="372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percent of </a:t>
            </a:r>
            <a:r>
              <a:rPr lang="en-GB" b="1" dirty="0"/>
              <a:t>T</a:t>
            </a:r>
            <a:r>
              <a:rPr lang="en-GB" dirty="0"/>
              <a:t> in the DNA.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6BBB-0E17-FEED-A19C-58B8F42D3DD8}"/>
              </a:ext>
            </a:extLst>
          </p:cNvPr>
          <p:cNvSpPr txBox="1"/>
          <p:nvPr/>
        </p:nvSpPr>
        <p:spPr>
          <a:xfrm>
            <a:off x="390144" y="572597"/>
            <a:ext cx="548150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88" dirty="0"/>
              <a:t>How many </a:t>
            </a:r>
            <a:r>
              <a:rPr lang="en-GB" sz="1688" dirty="0"/>
              <a:t>T, A, C  and G are included in this DNA sequence?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E6E3C-91FC-01B8-57A3-D026A8764126}"/>
              </a:ext>
            </a:extLst>
          </p:cNvPr>
          <p:cNvSpPr txBox="1"/>
          <p:nvPr/>
        </p:nvSpPr>
        <p:spPr>
          <a:xfrm>
            <a:off x="797320" y="2105023"/>
            <a:ext cx="7549359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Miriam Fixed" panose="020B0509050101010101" pitchFamily="49" charset="-79"/>
                <a:cs typeface="Miriam Fixed" panose="020B0509050101010101" pitchFamily="49" charset="-79"/>
              </a:rPr>
              <a:t>ATTTTTCCGGATCGCGACGGATTTCCGGATCGCGACGGATCATTTCCGGATCGCGACGGATCATTTCCGGATCGCGACGGATCATTTCCGGATCGCGACGGATCATTTCCGGATCGCGACGGATCATTTCCGGATCGCGACGGATCATCAT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ATCATTTCCGGATCGCGACG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25A57-667F-DA18-E761-7A29F5CC72F8}"/>
              </a:ext>
            </a:extLst>
          </p:cNvPr>
          <p:cNvSpPr txBox="1"/>
          <p:nvPr/>
        </p:nvSpPr>
        <p:spPr>
          <a:xfrm rot="16200000">
            <a:off x="102738" y="415173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 dirty="0"/>
              <a:t>DNA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882020-E1B7-F465-3411-CE3B29AC8963}"/>
              </a:ext>
            </a:extLst>
          </p:cNvPr>
          <p:cNvGrpSpPr/>
          <p:nvPr/>
        </p:nvGrpSpPr>
        <p:grpSpPr>
          <a:xfrm>
            <a:off x="0" y="-12431"/>
            <a:ext cx="9144000" cy="490137"/>
            <a:chOff x="0" y="-12598"/>
            <a:chExt cx="9144000" cy="4901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7FA7CC-F2CA-CB02-C26B-782D91D4941A}"/>
                </a:ext>
              </a:extLst>
            </p:cNvPr>
            <p:cNvSpPr/>
            <p:nvPr/>
          </p:nvSpPr>
          <p:spPr>
            <a:xfrm>
              <a:off x="0" y="-12598"/>
              <a:ext cx="9144000" cy="4901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" name="Picture 12" descr="Home | LUMC">
              <a:extLst>
                <a:ext uri="{FF2B5EF4-FFF2-40B4-BE49-F238E27FC236}">
                  <a16:creationId xmlns:a16="http://schemas.microsoft.com/office/drawing/2014/main" id="{63F13D08-739A-DB64-D717-5D3DD5D3D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03" y="-12598"/>
              <a:ext cx="1969297" cy="490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F323E4-6901-8891-4F77-9AB3613C4F0E}"/>
              </a:ext>
            </a:extLst>
          </p:cNvPr>
          <p:cNvSpPr txBox="1"/>
          <p:nvPr/>
        </p:nvSpPr>
        <p:spPr>
          <a:xfrm>
            <a:off x="2206750" y="1599362"/>
            <a:ext cx="473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>
                <a:solidFill>
                  <a:srgbClr val="FF0000"/>
                </a:solidFill>
              </a:rPr>
              <a:t>How many second/minutes do you need?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DA0D5E-7D14-8B35-0274-BB4DB0DCC4B4}"/>
              </a:ext>
            </a:extLst>
          </p:cNvPr>
          <p:cNvGrpSpPr/>
          <p:nvPr/>
        </p:nvGrpSpPr>
        <p:grpSpPr>
          <a:xfrm>
            <a:off x="963575" y="1676362"/>
            <a:ext cx="7094220" cy="4729480"/>
            <a:chOff x="1123188" y="1281176"/>
            <a:chExt cx="7094220" cy="4729480"/>
          </a:xfrm>
        </p:grpSpPr>
        <p:pic>
          <p:nvPicPr>
            <p:cNvPr id="11" name="Picture 6" descr="5,642,494 Laptop Images, Stock Photos &amp; Vectors | Shutterstock">
              <a:extLst>
                <a:ext uri="{FF2B5EF4-FFF2-40B4-BE49-F238E27FC236}">
                  <a16:creationId xmlns:a16="http://schemas.microsoft.com/office/drawing/2014/main" id="{210E8EA7-103B-4898-572A-E2E9503A20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6" t="4314" r="8646" b="18885"/>
            <a:stretch/>
          </p:blipFill>
          <p:spPr bwMode="auto">
            <a:xfrm>
              <a:off x="1123188" y="1281176"/>
              <a:ext cx="7094220" cy="4729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7C0FA6-7560-D81A-95D0-A33FE8E5780E}"/>
                </a:ext>
              </a:extLst>
            </p:cNvPr>
            <p:cNvSpPr txBox="1"/>
            <p:nvPr/>
          </p:nvSpPr>
          <p:spPr>
            <a:xfrm>
              <a:off x="2400554" y="2459573"/>
              <a:ext cx="459613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&gt;DNA_Lenght &lt;-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str_length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(</a:t>
              </a:r>
              <a:r>
                <a:rPr lang="en-GB" dirty="0">
                  <a:solidFill>
                    <a:srgbClr val="0070C0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dna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)</a:t>
              </a:r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 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</a:t>
              </a:r>
              <a:r>
                <a:rPr lang="en-NL" dirty="0">
                  <a:highlight>
                    <a:srgbClr val="FFFF00"/>
                  </a:highlight>
                  <a:latin typeface="Miriam Fixed" panose="020B0509050101010101" pitchFamily="49" charset="-79"/>
                  <a:cs typeface="Miriam Fixed" panose="020B0509050101010101" pitchFamily="49" charset="-79"/>
                </a:rPr>
                <a:t>1449</a:t>
              </a:r>
              <a:endParaRPr lang="en-NL" dirty="0">
                <a:latin typeface="Miriam Fixed" panose="020B0509050101010101" pitchFamily="49" charset="-79"/>
                <a:cs typeface="Miriam Fixed" panose="020B0509050101010101" pitchFamily="49" charset="-79"/>
              </a:endParaRP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#number of T in dna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&gt;number_T &lt;- </a:t>
              </a:r>
              <a:r>
                <a:rPr lang="en-GB" dirty="0">
                  <a:solidFill>
                    <a:schemeClr val="accent6">
                      <a:lumMod val="75000"/>
                    </a:schemeClr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str_count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(</a:t>
              </a:r>
              <a:r>
                <a:rPr lang="en-GB" dirty="0">
                  <a:solidFill>
                    <a:srgbClr val="0070C0"/>
                  </a:solidFill>
                  <a:latin typeface="Miriam Fixed" panose="020B0509050101010101" pitchFamily="49" charset="-79"/>
                  <a:cs typeface="Miriam Fixed" panose="020B0509050101010101" pitchFamily="49" charset="-79"/>
                </a:rPr>
                <a:t>dna</a:t>
              </a:r>
              <a:r>
                <a:rPr lang="en-GB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, "T")</a:t>
              </a:r>
              <a:endParaRPr lang="en-NL" dirty="0">
                <a:latin typeface="Miriam Fixed" panose="020B0509050101010101" pitchFamily="49" charset="-79"/>
                <a:cs typeface="Miriam Fixed" panose="020B0509050101010101" pitchFamily="49" charset="-79"/>
              </a:endParaRP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</a:t>
              </a:r>
              <a:r>
                <a:rPr lang="en-NL" dirty="0">
                  <a:highlight>
                    <a:srgbClr val="FFFF00"/>
                  </a:highlight>
                  <a:latin typeface="Miriam Fixed" panose="020B0509050101010101" pitchFamily="49" charset="-79"/>
                  <a:cs typeface="Miriam Fixed" panose="020B0509050101010101" pitchFamily="49" charset="-79"/>
                </a:rPr>
                <a:t>347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 (347/1449)*100</a:t>
              </a:r>
            </a:p>
            <a:p>
              <a:r>
                <a:rPr lang="en-NL" dirty="0">
                  <a:latin typeface="Miriam Fixed" panose="020B0509050101010101" pitchFamily="49" charset="-79"/>
                  <a:cs typeface="Miriam Fixed" panose="020B0509050101010101" pitchFamily="49" charset="-79"/>
                </a:rPr>
                <a:t>&gt; </a:t>
              </a:r>
              <a:r>
                <a:rPr lang="en-NL" dirty="0">
                  <a:highlight>
                    <a:srgbClr val="FFFF00"/>
                  </a:highlight>
                  <a:latin typeface="Miriam Fixed" panose="020B0509050101010101" pitchFamily="49" charset="-79"/>
                  <a:cs typeface="Miriam Fixed" panose="020B0509050101010101" pitchFamily="49" charset="-79"/>
                </a:rPr>
                <a:t>24%</a:t>
              </a:r>
            </a:p>
          </p:txBody>
        </p:sp>
        <p:pic>
          <p:nvPicPr>
            <p:cNvPr id="21" name="Picture 2" descr="Download the RStudio IDE - RStudio">
              <a:extLst>
                <a:ext uri="{FF2B5EF4-FFF2-40B4-BE49-F238E27FC236}">
                  <a16:creationId xmlns:a16="http://schemas.microsoft.com/office/drawing/2014/main" id="{32642103-AB91-843F-88C3-7D5AA8C90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0" y="1828800"/>
              <a:ext cx="1241584" cy="43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2C42BF-2EC1-E02A-2A08-C43106B11896}"/>
              </a:ext>
            </a:extLst>
          </p:cNvPr>
          <p:cNvGrpSpPr/>
          <p:nvPr/>
        </p:nvGrpSpPr>
        <p:grpSpPr>
          <a:xfrm>
            <a:off x="6817542" y="690169"/>
            <a:ext cx="2052358" cy="1895387"/>
            <a:chOff x="7248613" y="847344"/>
            <a:chExt cx="2052358" cy="1895387"/>
          </a:xfrm>
        </p:grpSpPr>
        <p:pic>
          <p:nvPicPr>
            <p:cNvPr id="23" name="Picture 2" descr="Sail in a Moment | IDEA – Antistress &amp; Creativity Booster">
              <a:extLst>
                <a:ext uri="{FF2B5EF4-FFF2-40B4-BE49-F238E27FC236}">
                  <a16:creationId xmlns:a16="http://schemas.microsoft.com/office/drawing/2014/main" id="{CA753BD5-8C58-3D48-1E07-C6651D0E3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613" y="847344"/>
              <a:ext cx="2052358" cy="1895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6F7C0F-E76A-C182-0EE7-DAE1DEFAE5B5}"/>
                </a:ext>
              </a:extLst>
            </p:cNvPr>
            <p:cNvSpPr txBox="1"/>
            <p:nvPr/>
          </p:nvSpPr>
          <p:spPr>
            <a:xfrm>
              <a:off x="7889917" y="16685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b="1" dirty="0">
                  <a:solidFill>
                    <a:schemeClr val="accent4">
                      <a:lumMod val="50000"/>
                    </a:schemeClr>
                  </a:solidFill>
                </a:rPr>
                <a:t>10 sec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9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enes made Easy | East London Genes &amp; Health">
            <a:extLst>
              <a:ext uri="{FF2B5EF4-FFF2-40B4-BE49-F238E27FC236}">
                <a16:creationId xmlns:a16="http://schemas.microsoft.com/office/drawing/2014/main" id="{363FC990-FFBF-30CF-3066-4EF54731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40" y="1320800"/>
            <a:ext cx="304546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1240F-90D7-145A-7EFE-F1BC25B78521}"/>
              </a:ext>
            </a:extLst>
          </p:cNvPr>
          <p:cNvSpPr txBox="1"/>
          <p:nvPr/>
        </p:nvSpPr>
        <p:spPr>
          <a:xfrm>
            <a:off x="2210616" y="422440"/>
            <a:ext cx="472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Human DNA consists of about 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billion bases</a:t>
            </a:r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Humans have between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20,000 </a:t>
            </a:r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25,000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NL" sz="1600" b="1" dirty="0">
              <a:solidFill>
                <a:schemeClr val="bg1"/>
              </a:solidFill>
            </a:endParaRPr>
          </a:p>
        </p:txBody>
      </p:sp>
      <p:pic>
        <p:nvPicPr>
          <p:cNvPr id="7176" name="Picture 8" descr="PhD Bioinformatics | University of West London">
            <a:extLst>
              <a:ext uri="{FF2B5EF4-FFF2-40B4-BE49-F238E27FC236}">
                <a16:creationId xmlns:a16="http://schemas.microsoft.com/office/drawing/2014/main" id="{3CB6A2D2-F092-8AC3-0BEC-523C865A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3376"/>
            <a:ext cx="6098540" cy="311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26713-6E0D-F40F-9AC4-013E1EBED441}"/>
              </a:ext>
            </a:extLst>
          </p:cNvPr>
          <p:cNvSpPr txBox="1"/>
          <p:nvPr/>
        </p:nvSpPr>
        <p:spPr>
          <a:xfrm>
            <a:off x="909841" y="2226658"/>
            <a:ext cx="427886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2400" dirty="0">
                <a:solidFill>
                  <a:srgbClr val="FF0000"/>
                </a:solidFill>
              </a:rPr>
              <a:t>We need to be prepared for </a:t>
            </a:r>
          </a:p>
          <a:p>
            <a:pPr algn="ctr"/>
            <a:r>
              <a:rPr lang="en-NL" sz="2400" dirty="0">
                <a:solidFill>
                  <a:srgbClr val="FF0000"/>
                </a:solidFill>
              </a:rPr>
              <a:t>real world of biomedical science.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B0E1-CAD4-17DB-E7F3-C8ADF90236E5}"/>
              </a:ext>
            </a:extLst>
          </p:cNvPr>
          <p:cNvSpPr txBox="1"/>
          <p:nvPr/>
        </p:nvSpPr>
        <p:spPr>
          <a:xfrm>
            <a:off x="1627780" y="3415180"/>
            <a:ext cx="283536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NL" sz="2400" dirty="0">
                <a:solidFill>
                  <a:schemeClr val="bg1"/>
                </a:solidFill>
              </a:rPr>
              <a:t>Data science skills</a:t>
            </a:r>
          </a:p>
        </p:txBody>
      </p:sp>
    </p:spTree>
    <p:extLst>
      <p:ext uri="{BB962C8B-B14F-4D97-AF65-F5344CB8AC3E}">
        <p14:creationId xmlns:p14="http://schemas.microsoft.com/office/powerpoint/2010/main" val="28305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9943</TotalTime>
  <Words>787</Words>
  <Application>Microsoft Macintosh PowerPoint</Application>
  <PresentationFormat>On-screen Show (4:3)</PresentationFormat>
  <Paragraphs>223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Miriam Fixed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arkani</dc:creator>
  <cp:lastModifiedBy>mo arkani</cp:lastModifiedBy>
  <cp:revision>58</cp:revision>
  <dcterms:created xsi:type="dcterms:W3CDTF">2022-10-21T08:23:33Z</dcterms:created>
  <dcterms:modified xsi:type="dcterms:W3CDTF">2023-01-18T08:50:03Z</dcterms:modified>
</cp:coreProperties>
</file>