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3" r:id="rId5"/>
    <p:sldId id="264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0" d="100"/>
          <a:sy n="40" d="100"/>
        </p:scale>
        <p:origin x="36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A112D9-9546-4D4C-8584-159BACB6A4B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D8FCAD-7043-49B9-8DA0-9E51070E5F9D}">
      <dgm:prSet/>
      <dgm:spPr/>
      <dgm:t>
        <a:bodyPr/>
        <a:lstStyle/>
        <a:p>
          <a:pPr rtl="0"/>
          <a:r>
            <a:rPr lang="en-US" dirty="0" smtClean="0"/>
            <a:t>DATA</a:t>
          </a:r>
          <a:endParaRPr lang="en-US" dirty="0"/>
        </a:p>
      </dgm:t>
    </dgm:pt>
    <dgm:pt modelId="{52C870E7-DFC3-4D15-A2C6-C792F4197047}" type="parTrans" cxnId="{D3EDD38C-7CEB-46D6-B446-0D4D0EAF5625}">
      <dgm:prSet/>
      <dgm:spPr/>
      <dgm:t>
        <a:bodyPr/>
        <a:lstStyle/>
        <a:p>
          <a:endParaRPr lang="en-US"/>
        </a:p>
      </dgm:t>
    </dgm:pt>
    <dgm:pt modelId="{90E64230-A037-469C-9C33-A1BB6221D5B2}" type="sibTrans" cxnId="{D3EDD38C-7CEB-46D6-B446-0D4D0EAF5625}">
      <dgm:prSet/>
      <dgm:spPr/>
      <dgm:t>
        <a:bodyPr/>
        <a:lstStyle/>
        <a:p>
          <a:endParaRPr lang="en-US"/>
        </a:p>
      </dgm:t>
    </dgm:pt>
    <dgm:pt modelId="{76544D78-B493-4747-97DE-0E54B965A138}">
      <dgm:prSet/>
      <dgm:spPr/>
      <dgm:t>
        <a:bodyPr/>
        <a:lstStyle/>
        <a:p>
          <a:pPr rtl="0"/>
          <a:r>
            <a:rPr lang="en-US" dirty="0" smtClean="0"/>
            <a:t>NLP</a:t>
          </a:r>
          <a:endParaRPr lang="en-US" dirty="0"/>
        </a:p>
      </dgm:t>
    </dgm:pt>
    <dgm:pt modelId="{AE023B05-852B-4A96-B108-419CBE8382D5}" type="parTrans" cxnId="{1DE1C778-A607-4180-8F29-8782C1C09CB5}">
      <dgm:prSet/>
      <dgm:spPr/>
      <dgm:t>
        <a:bodyPr/>
        <a:lstStyle/>
        <a:p>
          <a:endParaRPr lang="en-US"/>
        </a:p>
      </dgm:t>
    </dgm:pt>
    <dgm:pt modelId="{EF4642EC-8AFB-475A-95AE-0BA738C6C7BE}" type="sibTrans" cxnId="{1DE1C778-A607-4180-8F29-8782C1C09CB5}">
      <dgm:prSet/>
      <dgm:spPr/>
      <dgm:t>
        <a:bodyPr/>
        <a:lstStyle/>
        <a:p>
          <a:endParaRPr lang="en-US"/>
        </a:p>
      </dgm:t>
    </dgm:pt>
    <dgm:pt modelId="{AFD60C73-9684-4873-B6CB-D7A775AE2886}">
      <dgm:prSet/>
      <dgm:spPr/>
      <dgm:t>
        <a:bodyPr/>
        <a:lstStyle/>
        <a:p>
          <a:pPr rtl="0"/>
          <a:r>
            <a:rPr lang="en-US" dirty="0" smtClean="0"/>
            <a:t>LSTM</a:t>
          </a:r>
          <a:endParaRPr lang="en-US" dirty="0"/>
        </a:p>
      </dgm:t>
    </dgm:pt>
    <dgm:pt modelId="{42536D9C-5454-4125-BB31-966C4ACE95C3}" type="parTrans" cxnId="{C7BBC9B9-EED4-4C97-9CD2-BF438F85BB93}">
      <dgm:prSet/>
      <dgm:spPr/>
      <dgm:t>
        <a:bodyPr/>
        <a:lstStyle/>
        <a:p>
          <a:endParaRPr lang="en-US"/>
        </a:p>
      </dgm:t>
    </dgm:pt>
    <dgm:pt modelId="{038CE737-3BAC-4D90-A173-2A579C171429}" type="sibTrans" cxnId="{C7BBC9B9-EED4-4C97-9CD2-BF438F85BB93}">
      <dgm:prSet/>
      <dgm:spPr/>
      <dgm:t>
        <a:bodyPr/>
        <a:lstStyle/>
        <a:p>
          <a:endParaRPr lang="en-US"/>
        </a:p>
      </dgm:t>
    </dgm:pt>
    <dgm:pt modelId="{44376177-049D-48D0-A0FE-76DB7F96CA9B}">
      <dgm:prSet/>
      <dgm:spPr/>
      <dgm:t>
        <a:bodyPr/>
        <a:lstStyle/>
        <a:p>
          <a:r>
            <a:rPr lang="en-US" dirty="0" smtClean="0"/>
            <a:t>APIs via </a:t>
          </a:r>
          <a:r>
            <a:rPr lang="en-US" dirty="0" err="1" smtClean="0"/>
            <a:t>quandl</a:t>
          </a:r>
          <a:r>
            <a:rPr lang="en-US" dirty="0" smtClean="0"/>
            <a:t>/alpaca/yahoo finance, </a:t>
          </a:r>
          <a:r>
            <a:rPr lang="en-US" dirty="0" err="1" smtClean="0"/>
            <a:t>reddit</a:t>
          </a:r>
          <a:r>
            <a:rPr lang="en-US" dirty="0" smtClean="0"/>
            <a:t> (Wall Street Bets), </a:t>
          </a:r>
          <a:r>
            <a:rPr lang="en-US" dirty="0" err="1" smtClean="0"/>
            <a:t>stocktwits</a:t>
          </a:r>
          <a:endParaRPr lang="en-US" dirty="0"/>
        </a:p>
      </dgm:t>
    </dgm:pt>
    <dgm:pt modelId="{E8C6C3B3-1231-4EA9-9C87-E747CFD7EC94}" type="parTrans" cxnId="{F46AAAF2-22DF-4B1F-8D19-2BFF8135653E}">
      <dgm:prSet/>
      <dgm:spPr/>
      <dgm:t>
        <a:bodyPr/>
        <a:lstStyle/>
        <a:p>
          <a:endParaRPr lang="en-US"/>
        </a:p>
      </dgm:t>
    </dgm:pt>
    <dgm:pt modelId="{9A35C4D9-B4B8-4CAF-8DB2-8D43642A0441}" type="sibTrans" cxnId="{F46AAAF2-22DF-4B1F-8D19-2BFF8135653E}">
      <dgm:prSet/>
      <dgm:spPr/>
      <dgm:t>
        <a:bodyPr/>
        <a:lstStyle/>
        <a:p>
          <a:endParaRPr lang="en-US"/>
        </a:p>
      </dgm:t>
    </dgm:pt>
    <dgm:pt modelId="{A8A1A299-103C-41EC-8DE4-3A20FF759CD0}">
      <dgm:prSet/>
      <dgm:spPr/>
      <dgm:t>
        <a:bodyPr/>
        <a:lstStyle/>
        <a:p>
          <a:r>
            <a:rPr lang="en-US" dirty="0" smtClean="0"/>
            <a:t>NLTK &amp; TEXTBLOB for ‘number of likes’ and sentiment scores</a:t>
          </a:r>
          <a:endParaRPr lang="en-US" dirty="0"/>
        </a:p>
      </dgm:t>
    </dgm:pt>
    <dgm:pt modelId="{A541AACD-21F5-4A5D-AE79-4018F9BAE520}" type="parTrans" cxnId="{79BE4045-0558-4BC1-BDEC-B102661AE496}">
      <dgm:prSet/>
      <dgm:spPr/>
      <dgm:t>
        <a:bodyPr/>
        <a:lstStyle/>
        <a:p>
          <a:endParaRPr lang="en-US"/>
        </a:p>
      </dgm:t>
    </dgm:pt>
    <dgm:pt modelId="{DFBF6E69-1F60-4CED-8217-618E352DE247}" type="sibTrans" cxnId="{79BE4045-0558-4BC1-BDEC-B102661AE496}">
      <dgm:prSet/>
      <dgm:spPr/>
      <dgm:t>
        <a:bodyPr/>
        <a:lstStyle/>
        <a:p>
          <a:endParaRPr lang="en-US"/>
        </a:p>
      </dgm:t>
    </dgm:pt>
    <dgm:pt modelId="{B23CDED6-A707-4FBE-AA0E-13D4C19969D9}">
      <dgm:prSet/>
      <dgm:spPr/>
      <dgm:t>
        <a:bodyPr/>
        <a:lstStyle/>
        <a:p>
          <a:r>
            <a:rPr lang="en-US" dirty="0" err="1" smtClean="0"/>
            <a:t>Tensorflow</a:t>
          </a:r>
          <a:r>
            <a:rPr lang="en-US" dirty="0" smtClean="0"/>
            <a:t>/</a:t>
          </a:r>
          <a:r>
            <a:rPr lang="en-US" dirty="0" err="1" smtClean="0"/>
            <a:t>Keras</a:t>
          </a:r>
          <a:r>
            <a:rPr lang="en-US" dirty="0" smtClean="0"/>
            <a:t> </a:t>
          </a:r>
          <a:r>
            <a:rPr lang="en-US" dirty="0" smtClean="0">
              <a:sym typeface="Wingdings" panose="05000000000000000000" pitchFamily="2" charset="2"/>
            </a:rPr>
            <a:t>LSTM RNN for stock price prediction, </a:t>
          </a:r>
          <a:endParaRPr lang="en-US" dirty="0"/>
        </a:p>
      </dgm:t>
    </dgm:pt>
    <dgm:pt modelId="{E8A8B8A9-2290-4FC9-A9D8-4F0D689AF917}" type="parTrans" cxnId="{74618FA4-F40B-4CE6-AC39-148EB6F45139}">
      <dgm:prSet/>
      <dgm:spPr/>
      <dgm:t>
        <a:bodyPr/>
        <a:lstStyle/>
        <a:p>
          <a:endParaRPr lang="en-US"/>
        </a:p>
      </dgm:t>
    </dgm:pt>
    <dgm:pt modelId="{AA38EA5C-E1AC-4B13-B093-587353A87E61}" type="sibTrans" cxnId="{74618FA4-F40B-4CE6-AC39-148EB6F45139}">
      <dgm:prSet/>
      <dgm:spPr/>
      <dgm:t>
        <a:bodyPr/>
        <a:lstStyle/>
        <a:p>
          <a:endParaRPr lang="en-US"/>
        </a:p>
      </dgm:t>
    </dgm:pt>
    <dgm:pt modelId="{E83289BD-8FFD-48F6-8F9E-40634487F837}">
      <dgm:prSet/>
      <dgm:spPr/>
      <dgm:t>
        <a:bodyPr/>
        <a:lstStyle/>
        <a:p>
          <a:r>
            <a:rPr lang="en-US" dirty="0" smtClean="0">
              <a:sym typeface="Wingdings" panose="05000000000000000000" pitchFamily="2" charset="2"/>
            </a:rPr>
            <a:t>3 feature model: 1. lagged prices &amp; 2 sentiment scores</a:t>
          </a:r>
          <a:endParaRPr lang="en-US" dirty="0"/>
        </a:p>
      </dgm:t>
    </dgm:pt>
    <dgm:pt modelId="{01E4359E-81B8-4E79-A068-1B60DC4310FF}" type="parTrans" cxnId="{7D8B7D94-305E-4E3C-A897-2F0BA547A693}">
      <dgm:prSet/>
      <dgm:spPr/>
      <dgm:t>
        <a:bodyPr/>
        <a:lstStyle/>
        <a:p>
          <a:endParaRPr lang="en-US"/>
        </a:p>
      </dgm:t>
    </dgm:pt>
    <dgm:pt modelId="{10A38A75-17D7-4BB6-A47B-A4B3FE6FF0DA}" type="sibTrans" cxnId="{7D8B7D94-305E-4E3C-A897-2F0BA547A693}">
      <dgm:prSet/>
      <dgm:spPr/>
      <dgm:t>
        <a:bodyPr/>
        <a:lstStyle/>
        <a:p>
          <a:endParaRPr lang="en-US"/>
        </a:p>
      </dgm:t>
    </dgm:pt>
    <dgm:pt modelId="{BF1380BD-E978-4925-8C20-691F13D31C22}">
      <dgm:prSet/>
      <dgm:spPr/>
      <dgm:t>
        <a:bodyPr/>
        <a:lstStyle/>
        <a:p>
          <a:r>
            <a:rPr lang="en-US" dirty="0" smtClean="0"/>
            <a:t>Two wrappers for </a:t>
          </a:r>
          <a:r>
            <a:rPr lang="en-US" dirty="0" err="1" smtClean="0"/>
            <a:t>reddit</a:t>
          </a:r>
          <a:r>
            <a:rPr lang="en-US" dirty="0" smtClean="0"/>
            <a:t> API, PRAW &amp; PSAW</a:t>
          </a:r>
          <a:endParaRPr lang="en-US" dirty="0"/>
        </a:p>
      </dgm:t>
    </dgm:pt>
    <dgm:pt modelId="{AF4C3015-7CD1-4D6A-A8A9-B33BF8DAB888}" type="parTrans" cxnId="{D6F8413B-7FDB-48CD-AE41-14522F639EC2}">
      <dgm:prSet/>
      <dgm:spPr/>
      <dgm:t>
        <a:bodyPr/>
        <a:lstStyle/>
        <a:p>
          <a:endParaRPr lang="en-US"/>
        </a:p>
      </dgm:t>
    </dgm:pt>
    <dgm:pt modelId="{30373053-ECA2-4DD1-A04B-42428E2D600C}" type="sibTrans" cxnId="{D6F8413B-7FDB-48CD-AE41-14522F639EC2}">
      <dgm:prSet/>
      <dgm:spPr/>
      <dgm:t>
        <a:bodyPr/>
        <a:lstStyle/>
        <a:p>
          <a:endParaRPr lang="en-US"/>
        </a:p>
      </dgm:t>
    </dgm:pt>
    <dgm:pt modelId="{BFEFFB06-2A97-48AA-B367-66F78353007D}" type="pres">
      <dgm:prSet presAssocID="{DDA112D9-9546-4D4C-8584-159BACB6A4B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AB1197-7F70-459E-AA95-8217526E4CD3}" type="pres">
      <dgm:prSet presAssocID="{2DD8FCAD-7043-49B9-8DA0-9E51070E5F9D}" presName="composite" presStyleCnt="0"/>
      <dgm:spPr/>
    </dgm:pt>
    <dgm:pt modelId="{4D0FEB6B-C78C-4E96-BC6C-1A65EF2AB822}" type="pres">
      <dgm:prSet presAssocID="{2DD8FCAD-7043-49B9-8DA0-9E51070E5F9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202EC5-C815-4F68-BBAF-E6C951C51051}" type="pres">
      <dgm:prSet presAssocID="{2DD8FCAD-7043-49B9-8DA0-9E51070E5F9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7A4C96-5AB6-4F01-897F-35EF9AE7A3BF}" type="pres">
      <dgm:prSet presAssocID="{90E64230-A037-469C-9C33-A1BB6221D5B2}" presName="sp" presStyleCnt="0"/>
      <dgm:spPr/>
    </dgm:pt>
    <dgm:pt modelId="{D5D13316-D40C-4B9E-8CAE-D9769146F93D}" type="pres">
      <dgm:prSet presAssocID="{76544D78-B493-4747-97DE-0E54B965A138}" presName="composite" presStyleCnt="0"/>
      <dgm:spPr/>
    </dgm:pt>
    <dgm:pt modelId="{652E2E02-64D8-43F8-B60E-B650FD48545B}" type="pres">
      <dgm:prSet presAssocID="{76544D78-B493-4747-97DE-0E54B965A13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E6D1C-55D7-481E-80CE-9E73A1844765}" type="pres">
      <dgm:prSet presAssocID="{76544D78-B493-4747-97DE-0E54B965A138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3D680A-4033-43E0-9522-E6B4C7492EEB}" type="pres">
      <dgm:prSet presAssocID="{EF4642EC-8AFB-475A-95AE-0BA738C6C7BE}" presName="sp" presStyleCnt="0"/>
      <dgm:spPr/>
    </dgm:pt>
    <dgm:pt modelId="{83AD1B53-54FB-4035-9978-767BC0B05DBB}" type="pres">
      <dgm:prSet presAssocID="{AFD60C73-9684-4873-B6CB-D7A775AE2886}" presName="composite" presStyleCnt="0"/>
      <dgm:spPr/>
    </dgm:pt>
    <dgm:pt modelId="{B00D53AF-438C-4DAF-8990-4B0098205261}" type="pres">
      <dgm:prSet presAssocID="{AFD60C73-9684-4873-B6CB-D7A775AE288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C6ABF-D282-42F9-8793-CA55A17EDD72}" type="pres">
      <dgm:prSet presAssocID="{AFD60C73-9684-4873-B6CB-D7A775AE2886}" presName="descendantText" presStyleLbl="alignAcc1" presStyleIdx="2" presStyleCnt="3" custLinFactNeighborX="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AB6116-26A7-4769-BB08-D40477FE575F}" type="presOf" srcId="{E83289BD-8FFD-48F6-8F9E-40634487F837}" destId="{96FC6ABF-D282-42F9-8793-CA55A17EDD72}" srcOrd="0" destOrd="1" presId="urn:microsoft.com/office/officeart/2005/8/layout/chevron2"/>
    <dgm:cxn modelId="{1DE1C778-A607-4180-8F29-8782C1C09CB5}" srcId="{DDA112D9-9546-4D4C-8584-159BACB6A4B3}" destId="{76544D78-B493-4747-97DE-0E54B965A138}" srcOrd="1" destOrd="0" parTransId="{AE023B05-852B-4A96-B108-419CBE8382D5}" sibTransId="{EF4642EC-8AFB-475A-95AE-0BA738C6C7BE}"/>
    <dgm:cxn modelId="{1288CEE8-D7A0-4B2A-8DF1-CB984A92B6D2}" type="presOf" srcId="{2DD8FCAD-7043-49B9-8DA0-9E51070E5F9D}" destId="{4D0FEB6B-C78C-4E96-BC6C-1A65EF2AB822}" srcOrd="0" destOrd="0" presId="urn:microsoft.com/office/officeart/2005/8/layout/chevron2"/>
    <dgm:cxn modelId="{A91477E3-59B3-4A66-A1BD-0CEFF18F5351}" type="presOf" srcId="{BF1380BD-E978-4925-8C20-691F13D31C22}" destId="{1C7E6D1C-55D7-481E-80CE-9E73A1844765}" srcOrd="0" destOrd="1" presId="urn:microsoft.com/office/officeart/2005/8/layout/chevron2"/>
    <dgm:cxn modelId="{F46AAAF2-22DF-4B1F-8D19-2BFF8135653E}" srcId="{2DD8FCAD-7043-49B9-8DA0-9E51070E5F9D}" destId="{44376177-049D-48D0-A0FE-76DB7F96CA9B}" srcOrd="0" destOrd="0" parTransId="{E8C6C3B3-1231-4EA9-9C87-E747CFD7EC94}" sibTransId="{9A35C4D9-B4B8-4CAF-8DB2-8D43642A0441}"/>
    <dgm:cxn modelId="{D3EDD38C-7CEB-46D6-B446-0D4D0EAF5625}" srcId="{DDA112D9-9546-4D4C-8584-159BACB6A4B3}" destId="{2DD8FCAD-7043-49B9-8DA0-9E51070E5F9D}" srcOrd="0" destOrd="0" parTransId="{52C870E7-DFC3-4D15-A2C6-C792F4197047}" sibTransId="{90E64230-A037-469C-9C33-A1BB6221D5B2}"/>
    <dgm:cxn modelId="{7D8B7D94-305E-4E3C-A897-2F0BA547A693}" srcId="{AFD60C73-9684-4873-B6CB-D7A775AE2886}" destId="{E83289BD-8FFD-48F6-8F9E-40634487F837}" srcOrd="1" destOrd="0" parTransId="{01E4359E-81B8-4E79-A068-1B60DC4310FF}" sibTransId="{10A38A75-17D7-4BB6-A47B-A4B3FE6FF0DA}"/>
    <dgm:cxn modelId="{C7BBC9B9-EED4-4C97-9CD2-BF438F85BB93}" srcId="{DDA112D9-9546-4D4C-8584-159BACB6A4B3}" destId="{AFD60C73-9684-4873-B6CB-D7A775AE2886}" srcOrd="2" destOrd="0" parTransId="{42536D9C-5454-4125-BB31-966C4ACE95C3}" sibTransId="{038CE737-3BAC-4D90-A173-2A579C171429}"/>
    <dgm:cxn modelId="{E8678B66-A3A7-483D-AB05-40EE8A834D56}" type="presOf" srcId="{44376177-049D-48D0-A0FE-76DB7F96CA9B}" destId="{96202EC5-C815-4F68-BBAF-E6C951C51051}" srcOrd="0" destOrd="0" presId="urn:microsoft.com/office/officeart/2005/8/layout/chevron2"/>
    <dgm:cxn modelId="{D6F8413B-7FDB-48CD-AE41-14522F639EC2}" srcId="{76544D78-B493-4747-97DE-0E54B965A138}" destId="{BF1380BD-E978-4925-8C20-691F13D31C22}" srcOrd="1" destOrd="0" parTransId="{AF4C3015-7CD1-4D6A-A8A9-B33BF8DAB888}" sibTransId="{30373053-ECA2-4DD1-A04B-42428E2D600C}"/>
    <dgm:cxn modelId="{74618FA4-F40B-4CE6-AC39-148EB6F45139}" srcId="{AFD60C73-9684-4873-B6CB-D7A775AE2886}" destId="{B23CDED6-A707-4FBE-AA0E-13D4C19969D9}" srcOrd="0" destOrd="0" parTransId="{E8A8B8A9-2290-4FC9-A9D8-4F0D689AF917}" sibTransId="{AA38EA5C-E1AC-4B13-B093-587353A87E61}"/>
    <dgm:cxn modelId="{5973CE59-9F45-495C-B3FC-E66E5F32D6C1}" type="presOf" srcId="{DDA112D9-9546-4D4C-8584-159BACB6A4B3}" destId="{BFEFFB06-2A97-48AA-B367-66F78353007D}" srcOrd="0" destOrd="0" presId="urn:microsoft.com/office/officeart/2005/8/layout/chevron2"/>
    <dgm:cxn modelId="{79BE4045-0558-4BC1-BDEC-B102661AE496}" srcId="{76544D78-B493-4747-97DE-0E54B965A138}" destId="{A8A1A299-103C-41EC-8DE4-3A20FF759CD0}" srcOrd="0" destOrd="0" parTransId="{A541AACD-21F5-4A5D-AE79-4018F9BAE520}" sibTransId="{DFBF6E69-1F60-4CED-8217-618E352DE247}"/>
    <dgm:cxn modelId="{0ECC0B54-AAB4-405A-AAFE-63940489D889}" type="presOf" srcId="{AFD60C73-9684-4873-B6CB-D7A775AE2886}" destId="{B00D53AF-438C-4DAF-8990-4B0098205261}" srcOrd="0" destOrd="0" presId="urn:microsoft.com/office/officeart/2005/8/layout/chevron2"/>
    <dgm:cxn modelId="{8622136E-2FB0-4BC8-8F97-196837366E51}" type="presOf" srcId="{76544D78-B493-4747-97DE-0E54B965A138}" destId="{652E2E02-64D8-43F8-B60E-B650FD48545B}" srcOrd="0" destOrd="0" presId="urn:microsoft.com/office/officeart/2005/8/layout/chevron2"/>
    <dgm:cxn modelId="{52DB4658-92B2-42F7-8B91-D5CEE8A824F6}" type="presOf" srcId="{A8A1A299-103C-41EC-8DE4-3A20FF759CD0}" destId="{1C7E6D1C-55D7-481E-80CE-9E73A1844765}" srcOrd="0" destOrd="0" presId="urn:microsoft.com/office/officeart/2005/8/layout/chevron2"/>
    <dgm:cxn modelId="{9E542FCC-0D39-4A31-8B25-56722F3E2E26}" type="presOf" srcId="{B23CDED6-A707-4FBE-AA0E-13D4C19969D9}" destId="{96FC6ABF-D282-42F9-8793-CA55A17EDD72}" srcOrd="0" destOrd="0" presId="urn:microsoft.com/office/officeart/2005/8/layout/chevron2"/>
    <dgm:cxn modelId="{2D267358-1F39-40F4-A313-8A6569A3D9C6}" type="presParOf" srcId="{BFEFFB06-2A97-48AA-B367-66F78353007D}" destId="{9BAB1197-7F70-459E-AA95-8217526E4CD3}" srcOrd="0" destOrd="0" presId="urn:microsoft.com/office/officeart/2005/8/layout/chevron2"/>
    <dgm:cxn modelId="{822E147B-D336-4B26-8426-EB56DCD418EB}" type="presParOf" srcId="{9BAB1197-7F70-459E-AA95-8217526E4CD3}" destId="{4D0FEB6B-C78C-4E96-BC6C-1A65EF2AB822}" srcOrd="0" destOrd="0" presId="urn:microsoft.com/office/officeart/2005/8/layout/chevron2"/>
    <dgm:cxn modelId="{D83FFF76-224C-4186-86D9-C426FD364162}" type="presParOf" srcId="{9BAB1197-7F70-459E-AA95-8217526E4CD3}" destId="{96202EC5-C815-4F68-BBAF-E6C951C51051}" srcOrd="1" destOrd="0" presId="urn:microsoft.com/office/officeart/2005/8/layout/chevron2"/>
    <dgm:cxn modelId="{4E94A44E-E67D-4AAE-A4DD-1996084896CB}" type="presParOf" srcId="{BFEFFB06-2A97-48AA-B367-66F78353007D}" destId="{D97A4C96-5AB6-4F01-897F-35EF9AE7A3BF}" srcOrd="1" destOrd="0" presId="urn:microsoft.com/office/officeart/2005/8/layout/chevron2"/>
    <dgm:cxn modelId="{30ADC9EB-ED09-441E-A28B-0356A846531C}" type="presParOf" srcId="{BFEFFB06-2A97-48AA-B367-66F78353007D}" destId="{D5D13316-D40C-4B9E-8CAE-D9769146F93D}" srcOrd="2" destOrd="0" presId="urn:microsoft.com/office/officeart/2005/8/layout/chevron2"/>
    <dgm:cxn modelId="{C059B548-FAAD-49F0-92DD-27216CAF81D3}" type="presParOf" srcId="{D5D13316-D40C-4B9E-8CAE-D9769146F93D}" destId="{652E2E02-64D8-43F8-B60E-B650FD48545B}" srcOrd="0" destOrd="0" presId="urn:microsoft.com/office/officeart/2005/8/layout/chevron2"/>
    <dgm:cxn modelId="{B47E5A2D-7402-42D9-8FBB-6B516F364660}" type="presParOf" srcId="{D5D13316-D40C-4B9E-8CAE-D9769146F93D}" destId="{1C7E6D1C-55D7-481E-80CE-9E73A1844765}" srcOrd="1" destOrd="0" presId="urn:microsoft.com/office/officeart/2005/8/layout/chevron2"/>
    <dgm:cxn modelId="{0F3467E1-845F-4727-8341-446DEB4604DD}" type="presParOf" srcId="{BFEFFB06-2A97-48AA-B367-66F78353007D}" destId="{AB3D680A-4033-43E0-9522-E6B4C7492EEB}" srcOrd="3" destOrd="0" presId="urn:microsoft.com/office/officeart/2005/8/layout/chevron2"/>
    <dgm:cxn modelId="{6B364C8F-98C7-4F76-905E-CCA007BA1BA4}" type="presParOf" srcId="{BFEFFB06-2A97-48AA-B367-66F78353007D}" destId="{83AD1B53-54FB-4035-9978-767BC0B05DBB}" srcOrd="4" destOrd="0" presId="urn:microsoft.com/office/officeart/2005/8/layout/chevron2"/>
    <dgm:cxn modelId="{6A55B988-0F13-4A0C-8EEA-C8A52CFB2BF0}" type="presParOf" srcId="{83AD1B53-54FB-4035-9978-767BC0B05DBB}" destId="{B00D53AF-438C-4DAF-8990-4B0098205261}" srcOrd="0" destOrd="0" presId="urn:microsoft.com/office/officeart/2005/8/layout/chevron2"/>
    <dgm:cxn modelId="{55E5AD7D-28C8-4D46-B493-85F26A0AC0DA}" type="presParOf" srcId="{83AD1B53-54FB-4035-9978-767BC0B05DBB}" destId="{96FC6ABF-D282-42F9-8793-CA55A17EDD7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0FEB6B-C78C-4E96-BC6C-1A65EF2AB822}">
      <dsp:nvSpPr>
        <dsp:cNvPr id="0" name=""/>
        <dsp:cNvSpPr/>
      </dsp:nvSpPr>
      <dsp:spPr>
        <a:xfrm rot="5400000">
          <a:off x="-208865" y="210733"/>
          <a:ext cx="1392439" cy="9747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DATA</a:t>
          </a:r>
          <a:endParaRPr lang="en-US" sz="2700" kern="1200" dirty="0"/>
        </a:p>
      </dsp:txBody>
      <dsp:txXfrm rot="-5400000">
        <a:off x="2" y="489221"/>
        <a:ext cx="974707" cy="417732"/>
      </dsp:txXfrm>
    </dsp:sp>
    <dsp:sp modelId="{96202EC5-C815-4F68-BBAF-E6C951C51051}">
      <dsp:nvSpPr>
        <dsp:cNvPr id="0" name=""/>
        <dsp:cNvSpPr/>
      </dsp:nvSpPr>
      <dsp:spPr>
        <a:xfrm rot="5400000">
          <a:off x="4991620" y="-4015045"/>
          <a:ext cx="905085" cy="89389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APIs via </a:t>
          </a:r>
          <a:r>
            <a:rPr lang="en-US" sz="2500" kern="1200" dirty="0" err="1" smtClean="0"/>
            <a:t>quandl</a:t>
          </a:r>
          <a:r>
            <a:rPr lang="en-US" sz="2500" kern="1200" dirty="0" smtClean="0"/>
            <a:t>/alpaca/yahoo finance, </a:t>
          </a:r>
          <a:r>
            <a:rPr lang="en-US" sz="2500" kern="1200" dirty="0" err="1" smtClean="0"/>
            <a:t>reddit</a:t>
          </a:r>
          <a:r>
            <a:rPr lang="en-US" sz="2500" kern="1200" dirty="0" smtClean="0"/>
            <a:t> (Wall Street Bets), </a:t>
          </a:r>
          <a:r>
            <a:rPr lang="en-US" sz="2500" kern="1200" dirty="0" err="1" smtClean="0"/>
            <a:t>stocktwits</a:t>
          </a:r>
          <a:endParaRPr lang="en-US" sz="2500" kern="1200" dirty="0"/>
        </a:p>
      </dsp:txBody>
      <dsp:txXfrm rot="-5400000">
        <a:off x="974708" y="46050"/>
        <a:ext cx="8894728" cy="816719"/>
      </dsp:txXfrm>
    </dsp:sp>
    <dsp:sp modelId="{652E2E02-64D8-43F8-B60E-B650FD48545B}">
      <dsp:nvSpPr>
        <dsp:cNvPr id="0" name=""/>
        <dsp:cNvSpPr/>
      </dsp:nvSpPr>
      <dsp:spPr>
        <a:xfrm rot="5400000">
          <a:off x="-208865" y="1406216"/>
          <a:ext cx="1392439" cy="9747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NLP</a:t>
          </a:r>
          <a:endParaRPr lang="en-US" sz="2700" kern="1200" dirty="0"/>
        </a:p>
      </dsp:txBody>
      <dsp:txXfrm rot="-5400000">
        <a:off x="2" y="1684704"/>
        <a:ext cx="974707" cy="417732"/>
      </dsp:txXfrm>
    </dsp:sp>
    <dsp:sp modelId="{1C7E6D1C-55D7-481E-80CE-9E73A1844765}">
      <dsp:nvSpPr>
        <dsp:cNvPr id="0" name=""/>
        <dsp:cNvSpPr/>
      </dsp:nvSpPr>
      <dsp:spPr>
        <a:xfrm rot="5400000">
          <a:off x="4991620" y="-2819562"/>
          <a:ext cx="905085" cy="89389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NLTK &amp; TEXTBLOB for ‘number of likes’ and sentiment scores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Two wrappers for </a:t>
          </a:r>
          <a:r>
            <a:rPr lang="en-US" sz="2500" kern="1200" dirty="0" err="1" smtClean="0"/>
            <a:t>reddit</a:t>
          </a:r>
          <a:r>
            <a:rPr lang="en-US" sz="2500" kern="1200" dirty="0" smtClean="0"/>
            <a:t> API, PRAW &amp; PSAW</a:t>
          </a:r>
          <a:endParaRPr lang="en-US" sz="2500" kern="1200" dirty="0"/>
        </a:p>
      </dsp:txBody>
      <dsp:txXfrm rot="-5400000">
        <a:off x="974708" y="1241533"/>
        <a:ext cx="8894728" cy="816719"/>
      </dsp:txXfrm>
    </dsp:sp>
    <dsp:sp modelId="{B00D53AF-438C-4DAF-8990-4B0098205261}">
      <dsp:nvSpPr>
        <dsp:cNvPr id="0" name=""/>
        <dsp:cNvSpPr/>
      </dsp:nvSpPr>
      <dsp:spPr>
        <a:xfrm rot="5400000">
          <a:off x="-208865" y="2601699"/>
          <a:ext cx="1392439" cy="97470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LSTM</a:t>
          </a:r>
          <a:endParaRPr lang="en-US" sz="2700" kern="1200" dirty="0"/>
        </a:p>
      </dsp:txBody>
      <dsp:txXfrm rot="-5400000">
        <a:off x="2" y="2880187"/>
        <a:ext cx="974707" cy="417732"/>
      </dsp:txXfrm>
    </dsp:sp>
    <dsp:sp modelId="{96FC6ABF-D282-42F9-8793-CA55A17EDD72}">
      <dsp:nvSpPr>
        <dsp:cNvPr id="0" name=""/>
        <dsp:cNvSpPr/>
      </dsp:nvSpPr>
      <dsp:spPr>
        <a:xfrm rot="5400000">
          <a:off x="4991620" y="-1624079"/>
          <a:ext cx="905085" cy="89389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err="1" smtClean="0"/>
            <a:t>Tensorflow</a:t>
          </a:r>
          <a:r>
            <a:rPr lang="en-US" sz="2500" kern="1200" dirty="0" smtClean="0"/>
            <a:t>/</a:t>
          </a:r>
          <a:r>
            <a:rPr lang="en-US" sz="2500" kern="1200" dirty="0" err="1" smtClean="0"/>
            <a:t>Keras</a:t>
          </a:r>
          <a:r>
            <a:rPr lang="en-US" sz="2500" kern="1200" dirty="0" smtClean="0"/>
            <a:t> </a:t>
          </a:r>
          <a:r>
            <a:rPr lang="en-US" sz="2500" kern="1200" dirty="0" smtClean="0">
              <a:sym typeface="Wingdings" panose="05000000000000000000" pitchFamily="2" charset="2"/>
            </a:rPr>
            <a:t>LSTM RNN for stock price prediction, 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>
              <a:sym typeface="Wingdings" panose="05000000000000000000" pitchFamily="2" charset="2"/>
            </a:rPr>
            <a:t>3 feature model: 1. lagged prices &amp; 2 sentiment scores</a:t>
          </a:r>
          <a:endParaRPr lang="en-US" sz="2500" kern="1200" dirty="0"/>
        </a:p>
      </dsp:txBody>
      <dsp:txXfrm rot="-5400000">
        <a:off x="974708" y="2437016"/>
        <a:ext cx="8894728" cy="816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rise of </a:t>
            </a:r>
            <a:r>
              <a:rPr lang="en-US" dirty="0" err="1" smtClean="0"/>
              <a:t>robinhood</a:t>
            </a:r>
            <a:r>
              <a:rPr lang="en-US" dirty="0" smtClean="0"/>
              <a:t>: </a:t>
            </a:r>
            <a:r>
              <a:rPr lang="en-US" sz="4400" dirty="0" smtClean="0"/>
              <a:t>can millennial money move the market?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Camillo </a:t>
            </a:r>
            <a:r>
              <a:rPr lang="en-US" dirty="0" err="1" smtClean="0"/>
              <a:t>D’orazio</a:t>
            </a:r>
            <a:r>
              <a:rPr lang="en-US" dirty="0" smtClean="0"/>
              <a:t>, Greg </a:t>
            </a:r>
            <a:r>
              <a:rPr lang="en-US" dirty="0" err="1" smtClean="0"/>
              <a:t>Terrinoni</a:t>
            </a:r>
            <a:r>
              <a:rPr lang="en-US" dirty="0" smtClean="0"/>
              <a:t>, Todd </a:t>
            </a:r>
            <a:r>
              <a:rPr lang="en-US" dirty="0" err="1" smtClean="0"/>
              <a:t>shevlin</a:t>
            </a:r>
            <a:r>
              <a:rPr lang="en-US" dirty="0" smtClean="0"/>
              <a:t>, Daniel singer</a:t>
            </a:r>
            <a:endParaRPr lang="en-US" dirty="0"/>
          </a:p>
        </p:txBody>
      </p:sp>
      <p:pic>
        <p:nvPicPr>
          <p:cNvPr id="1028" name="Picture 4" descr="r/WallStreetBets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31817">
            <a:off x="1760007" y="576897"/>
            <a:ext cx="3419475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obinhood's Outages on Two Historic Trading Days - Lawsuits - DailyAlts 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9400">
            <a:off x="192341" y="2078791"/>
            <a:ext cx="1534795" cy="153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ddit – Logos Downlo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33293">
            <a:off x="5669278" y="340698"/>
            <a:ext cx="2941321" cy="108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2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Q: Does social media chat impact momentum stock prices?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Stock basket – most popular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GME – Game stop</a:t>
            </a:r>
          </a:p>
          <a:p>
            <a:r>
              <a:rPr lang="en-US" dirty="0" smtClean="0"/>
              <a:t>TLSA – Tesla</a:t>
            </a:r>
          </a:p>
          <a:p>
            <a:r>
              <a:rPr lang="en-US" dirty="0" smtClean="0"/>
              <a:t>PLTR – </a:t>
            </a:r>
            <a:r>
              <a:rPr lang="en-US" dirty="0" err="1" smtClean="0"/>
              <a:t>PaLANTir</a:t>
            </a:r>
            <a:endParaRPr lang="en-US" dirty="0" smtClean="0"/>
          </a:p>
          <a:p>
            <a:r>
              <a:rPr lang="en-US" dirty="0" smtClean="0"/>
              <a:t>Plug – </a:t>
            </a:r>
            <a:r>
              <a:rPr lang="en-US" dirty="0" err="1" smtClean="0"/>
              <a:t>plugpower</a:t>
            </a:r>
            <a:endParaRPr lang="en-US" dirty="0" smtClean="0"/>
          </a:p>
          <a:p>
            <a:r>
              <a:rPr lang="en-US" dirty="0" err="1" smtClean="0"/>
              <a:t>Nio</a:t>
            </a:r>
            <a:r>
              <a:rPr lang="en-US" dirty="0" smtClean="0"/>
              <a:t> – </a:t>
            </a:r>
            <a:r>
              <a:rPr lang="en-US" dirty="0" err="1" smtClean="0"/>
              <a:t>nio</a:t>
            </a:r>
            <a:r>
              <a:rPr lang="en-US" dirty="0" smtClean="0"/>
              <a:t> </a:t>
            </a:r>
            <a:r>
              <a:rPr lang="en-US" dirty="0" err="1" smtClean="0"/>
              <a:t>inc.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35" y="4714347"/>
            <a:ext cx="1897439" cy="411735"/>
          </a:xfrm>
        </p:spPr>
      </p:pic>
      <p:pic>
        <p:nvPicPr>
          <p:cNvPr id="2052" name="Picture 4" descr="Team Envy - 2020 Call of Duty League Champ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35" y="2906991"/>
            <a:ext cx="1646369" cy="31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esla Logo Png - Free Transparent PNG Log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223" y="2610363"/>
            <a:ext cx="2423857" cy="1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inimal Logo Design Inspiration: Palanti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997" y="3223140"/>
            <a:ext cx="2389157" cy="143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File:Plug Power Logo.svg - Wikimedia Comm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374" y="4148437"/>
            <a:ext cx="1381126" cy="48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0" descr="The 2nd China Autonomous Vehicle Summit 2018"/>
          <p:cNvSpPr>
            <a:spLocks noChangeAspect="1" noChangeArrowheads="1"/>
          </p:cNvSpPr>
          <p:nvPr/>
        </p:nvSpPr>
        <p:spPr bwMode="auto">
          <a:xfrm>
            <a:off x="155574" y="-3397763"/>
            <a:ext cx="3558089" cy="355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Content Placeholder 3"/>
          <p:cNvSpPr txBox="1">
            <a:spLocks/>
          </p:cNvSpPr>
          <p:nvPr/>
        </p:nvSpPr>
        <p:spPr>
          <a:xfrm>
            <a:off x="6218191" y="2861733"/>
            <a:ext cx="5088712" cy="25128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Sentiment ( both positive and negative ) will have an observable impact on the movement of stock prices</a:t>
            </a:r>
          </a:p>
          <a:p>
            <a:r>
              <a:rPr lang="en-US" dirty="0" smtClean="0"/>
              <a:t>Increase in millennial stock investing via platforms like </a:t>
            </a:r>
            <a:r>
              <a:rPr lang="en-US" dirty="0" err="1" smtClean="0"/>
              <a:t>robinhood</a:t>
            </a:r>
            <a:r>
              <a:rPr lang="en-US" dirty="0" smtClean="0"/>
              <a:t> is a driver</a:t>
            </a:r>
          </a:p>
          <a:p>
            <a:endParaRPr lang="en-US" dirty="0" smtClean="0"/>
          </a:p>
        </p:txBody>
      </p:sp>
      <p:pic>
        <p:nvPicPr>
          <p:cNvPr id="2074" name="Picture 26" descr="Social Medi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35" y="1138099"/>
            <a:ext cx="3638397" cy="208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17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41960"/>
            <a:ext cx="10394707" cy="115814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Modelled with NLP &amp; neural network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37301674"/>
              </p:ext>
            </p:extLst>
          </p:nvPr>
        </p:nvGraphicFramePr>
        <p:xfrm>
          <a:off x="685800" y="1699260"/>
          <a:ext cx="9913619" cy="3787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967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27660"/>
            <a:ext cx="10394707" cy="1158140"/>
          </a:xfrm>
        </p:spPr>
        <p:txBody>
          <a:bodyPr/>
          <a:lstStyle/>
          <a:p>
            <a:r>
              <a:rPr lang="en-US" dirty="0" smtClean="0"/>
              <a:t>Data issues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496" y="1408076"/>
            <a:ext cx="4856158" cy="679994"/>
          </a:xfrm>
        </p:spPr>
        <p:txBody>
          <a:bodyPr/>
          <a:lstStyle/>
          <a:p>
            <a:r>
              <a:rPr lang="en-US" dirty="0"/>
              <a:t>Data Wrangling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237836"/>
            <a:ext cx="4358638" cy="3324763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 smtClean="0"/>
              <a:t>twitter had limited free access to </a:t>
            </a:r>
            <a:r>
              <a:rPr lang="en-US" dirty="0" err="1" smtClean="0"/>
              <a:t>twEEts</a:t>
            </a:r>
            <a:r>
              <a:rPr lang="en-US" dirty="0" smtClean="0"/>
              <a:t> (limit to most recent 100) per call</a:t>
            </a:r>
          </a:p>
          <a:p>
            <a:pPr lvl="0"/>
            <a:r>
              <a:rPr lang="en-US" dirty="0" smtClean="0"/>
              <a:t>STOCKTWITS BACKEND API NOT working, so had to access it through the front end</a:t>
            </a:r>
          </a:p>
          <a:p>
            <a:pPr lvl="0"/>
            <a:r>
              <a:rPr lang="en-US" dirty="0" smtClean="0"/>
              <a:t>only USED (30 </a:t>
            </a:r>
            <a:r>
              <a:rPr lang="en-US" dirty="0" err="1" smtClean="0"/>
              <a:t>twIts</a:t>
            </a:r>
            <a:r>
              <a:rPr lang="en-US" dirty="0" smtClean="0"/>
              <a:t>/day) over 3 months, ~we used 900 tweets total</a:t>
            </a:r>
            <a:endParaRPr lang="en-US" dirty="0"/>
          </a:p>
          <a:p>
            <a:pPr lvl="0"/>
            <a:r>
              <a:rPr lang="en-US" dirty="0" smtClean="0"/>
              <a:t>Ended </a:t>
            </a:r>
            <a:r>
              <a:rPr lang="en-US" dirty="0"/>
              <a:t>up creating CSV's as a work-around - in a prod environment we would use the API calls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12351" y="1408076"/>
            <a:ext cx="4864491" cy="679994"/>
          </a:xfrm>
        </p:spPr>
        <p:txBody>
          <a:bodyPr/>
          <a:lstStyle/>
          <a:p>
            <a:r>
              <a:rPr lang="en-US" dirty="0"/>
              <a:t>Data Structuring/Processing: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975860" y="2217420"/>
            <a:ext cx="6469379" cy="3345179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Had to modify join, merge, </a:t>
            </a:r>
            <a:r>
              <a:rPr lang="en-US" dirty="0" err="1"/>
              <a:t>etc</a:t>
            </a:r>
            <a:r>
              <a:rPr lang="en-US" dirty="0"/>
              <a:t>  - to get the data into a consistent format to read into the model. </a:t>
            </a:r>
          </a:p>
          <a:p>
            <a:pPr lvl="0"/>
            <a:r>
              <a:rPr lang="en-US" dirty="0"/>
              <a:t>Used NLTK and </a:t>
            </a:r>
            <a:r>
              <a:rPr lang="en-US" dirty="0" err="1"/>
              <a:t>TextBlob</a:t>
            </a:r>
            <a:r>
              <a:rPr lang="en-US" dirty="0"/>
              <a:t> to obtain sentiment - TB required some tuning to optimize the speed.</a:t>
            </a:r>
          </a:p>
          <a:p>
            <a:pPr lvl="0"/>
            <a:r>
              <a:rPr lang="en-US" dirty="0"/>
              <a:t>Built separate NLP import file to manage the differences in data structures, run the sentiment models, and output the </a:t>
            </a:r>
            <a:r>
              <a:rPr lang="en-US" dirty="0" err="1"/>
              <a:t>dataframes</a:t>
            </a:r>
            <a:endParaRPr lang="en-US" dirty="0"/>
          </a:p>
          <a:p>
            <a:pPr lvl="0"/>
            <a:r>
              <a:rPr lang="en-US" dirty="0"/>
              <a:t>Built separate import file to run the LSTM model, including multiple features (price, and both sentiments)</a:t>
            </a:r>
          </a:p>
          <a:p>
            <a:pPr lvl="0"/>
            <a:r>
              <a:rPr lang="en-US" dirty="0"/>
              <a:t>Ran parameter sweeps to optimize the LSTM </a:t>
            </a:r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6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27660"/>
            <a:ext cx="10394707" cy="1158140"/>
          </a:xfrm>
        </p:spPr>
        <p:txBody>
          <a:bodyPr/>
          <a:lstStyle/>
          <a:p>
            <a:r>
              <a:rPr lang="en-US" dirty="0" smtClean="0"/>
              <a:t>MODEL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176" y="1255676"/>
            <a:ext cx="5257799" cy="679994"/>
          </a:xfrm>
        </p:spPr>
        <p:txBody>
          <a:bodyPr/>
          <a:lstStyle/>
          <a:p>
            <a:r>
              <a:rPr lang="en-US" dirty="0" smtClean="0"/>
              <a:t>Process/document flowchart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7973" y="1255676"/>
            <a:ext cx="4864491" cy="679994"/>
          </a:xfrm>
        </p:spPr>
        <p:txBody>
          <a:bodyPr/>
          <a:lstStyle/>
          <a:p>
            <a:r>
              <a:rPr lang="en-US" dirty="0" smtClean="0"/>
              <a:t>Analytical method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004560" y="2217420"/>
            <a:ext cx="5440679" cy="3345179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Averaged </a:t>
            </a:r>
            <a:r>
              <a:rPr lang="en-US" dirty="0" err="1" smtClean="0"/>
              <a:t>nltk</a:t>
            </a:r>
            <a:r>
              <a:rPr lang="en-US" dirty="0" smtClean="0"/>
              <a:t> &amp; </a:t>
            </a:r>
            <a:r>
              <a:rPr lang="en-US" dirty="0" err="1" smtClean="0"/>
              <a:t>TexTblob</a:t>
            </a:r>
            <a:r>
              <a:rPr lang="en-US" dirty="0" smtClean="0"/>
              <a:t> scores separately, grouped by day, to generate sentiment score</a:t>
            </a:r>
          </a:p>
          <a:p>
            <a:pPr lvl="0"/>
            <a:r>
              <a:rPr lang="en-US" dirty="0" smtClean="0"/>
              <a:t>Given ‘Likes’, ‘</a:t>
            </a:r>
            <a:r>
              <a:rPr lang="en-US" dirty="0" err="1" smtClean="0"/>
              <a:t>upvote</a:t>
            </a:r>
            <a:r>
              <a:rPr lang="en-US" dirty="0" smtClean="0"/>
              <a:t> ratios’, ‘Bullish/bearish’ </a:t>
            </a:r>
            <a:r>
              <a:rPr lang="en-US" dirty="0" smtClean="0">
                <a:sym typeface="Wingdings" panose="05000000000000000000" pitchFamily="2" charset="2"/>
              </a:rPr>
              <a:t>plotted additional validation metrics</a:t>
            </a:r>
          </a:p>
          <a:p>
            <a:pPr lvl="0"/>
            <a:r>
              <a:rPr lang="en-US" dirty="0" smtClean="0"/>
              <a:t>Built 2 LSTM models, 1-feature (lagged price), and 3-feature (+2 sentiment scores) to determine whether sentiment improved prediction accuracy</a:t>
            </a:r>
          </a:p>
          <a:p>
            <a:pPr lvl="0"/>
            <a:r>
              <a:rPr lang="en-US" dirty="0" smtClean="0"/>
              <a:t>TRIAL &amp; ERROR: Epochs, batch-size, window size</a:t>
            </a:r>
            <a:endParaRPr lang="en-US" dirty="0"/>
          </a:p>
        </p:txBody>
      </p:sp>
      <p:pic>
        <p:nvPicPr>
          <p:cNvPr id="4098" name="Picture 2" descr="Flow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088070"/>
            <a:ext cx="525780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0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76" y="175260"/>
            <a:ext cx="10394707" cy="1158140"/>
          </a:xfrm>
        </p:spPr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020060"/>
            <a:ext cx="5257799" cy="679994"/>
          </a:xfrm>
        </p:spPr>
        <p:txBody>
          <a:bodyPr/>
          <a:lstStyle/>
          <a:p>
            <a:r>
              <a:rPr lang="en-US" dirty="0" smtClean="0"/>
              <a:t>MSE weaker for most stocks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40253" y="280316"/>
            <a:ext cx="4864491" cy="679994"/>
          </a:xfrm>
        </p:spPr>
        <p:txBody>
          <a:bodyPr/>
          <a:lstStyle/>
          <a:p>
            <a:r>
              <a:rPr lang="en-US" dirty="0" smtClean="0"/>
              <a:t>Results interpretation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140253" y="1255676"/>
            <a:ext cx="5440679" cy="43053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3-Feature model had sporadic </a:t>
            </a:r>
            <a:r>
              <a:rPr lang="en-US" dirty="0" smtClean="0"/>
              <a:t>improvement in some short term movements, but was overall hurting model performance</a:t>
            </a:r>
          </a:p>
          <a:p>
            <a:r>
              <a:rPr lang="en-US" dirty="0" smtClean="0"/>
              <a:t>Model was under fit (lack of other features like P/E Ratio), but not biased</a:t>
            </a:r>
          </a:p>
          <a:p>
            <a:r>
              <a:rPr lang="en-US" dirty="0" smtClean="0"/>
              <a:t>Training set too small due to data limitations (back to sept 2020], and only 30 tweets per day (hurt the score accuracy)</a:t>
            </a:r>
          </a:p>
          <a:p>
            <a:r>
              <a:rPr lang="en-US" dirty="0" smtClean="0"/>
              <a:t>The nomenclature on those websites is so driven by slang, the NLP can’t process it correctly</a:t>
            </a:r>
          </a:p>
          <a:p>
            <a:r>
              <a:rPr lang="en-US" dirty="0" smtClean="0"/>
              <a:t>Need to train on a large </a:t>
            </a:r>
            <a:r>
              <a:rPr lang="en-US" dirty="0" err="1" smtClean="0"/>
              <a:t>reddit</a:t>
            </a:r>
            <a:r>
              <a:rPr lang="en-US" dirty="0" smtClean="0"/>
              <a:t> corpus, also have to manually annotate the training data</a:t>
            </a:r>
          </a:p>
          <a:p>
            <a:r>
              <a:rPr lang="en-US" dirty="0" smtClean="0"/>
              <a:t>Not robust enough to draw conclusion of whether or not there is predictive power</a:t>
            </a:r>
            <a:endParaRPr lang="en-US" dirty="0"/>
          </a:p>
        </p:txBody>
      </p:sp>
      <p:pic>
        <p:nvPicPr>
          <p:cNvPr id="7" name="Picture 2" descr="mse_dif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700054"/>
            <a:ext cx="5315585" cy="237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sz="quarter" idx="14"/>
          </p:nvPr>
        </p:nvSpPr>
        <p:spPr>
          <a:xfrm>
            <a:off x="457201" y="4076859"/>
            <a:ext cx="5440679" cy="148411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STOCK SPECIFIC:</a:t>
            </a:r>
            <a:endParaRPr lang="en-US" dirty="0"/>
          </a:p>
          <a:p>
            <a:r>
              <a:rPr lang="en-US" dirty="0"/>
              <a:t>For GME, NIO, both models exhibited weak accuracy</a:t>
            </a:r>
          </a:p>
          <a:p>
            <a:r>
              <a:rPr lang="en-US" dirty="0"/>
              <a:t>For PLUG, the 3-feature model performed much worse than 1-feature</a:t>
            </a:r>
          </a:p>
          <a:p>
            <a:r>
              <a:rPr lang="en-US" dirty="0"/>
              <a:t>For PLTR, the 3-feature improved the accuracy of predicting the trend </a:t>
            </a:r>
          </a:p>
          <a:p>
            <a:r>
              <a:rPr lang="en-US" dirty="0"/>
              <a:t>TSLA, </a:t>
            </a:r>
            <a:r>
              <a:rPr lang="en-US" dirty="0" smtClean="0"/>
              <a:t>3-feature </a:t>
            </a:r>
            <a:r>
              <a:rPr lang="en-US" dirty="0"/>
              <a:t>improved </a:t>
            </a:r>
            <a:r>
              <a:rPr lang="en-US" dirty="0" smtClean="0"/>
              <a:t>short </a:t>
            </a:r>
            <a:r>
              <a:rPr lang="en-US" dirty="0"/>
              <a:t>term </a:t>
            </a:r>
            <a:r>
              <a:rPr lang="en-US" dirty="0" err="1" smtClean="0"/>
              <a:t>vol</a:t>
            </a:r>
            <a:r>
              <a:rPr lang="en-US" dirty="0" smtClean="0"/>
              <a:t> but WAS Weaker OVERALL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9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Post-MORTEM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referencing </a:t>
            </a:r>
            <a:r>
              <a:rPr lang="en-US" dirty="0" smtClean="0"/>
              <a:t>incorrect </a:t>
            </a:r>
            <a:r>
              <a:rPr lang="en-US" dirty="0" err="1" smtClean="0"/>
              <a:t>dataframe</a:t>
            </a:r>
            <a:r>
              <a:rPr lang="en-US" dirty="0" smtClean="0"/>
              <a:t>, overwriting one class with another</a:t>
            </a:r>
          </a:p>
          <a:p>
            <a:r>
              <a:rPr lang="en-US" dirty="0" smtClean="0"/>
              <a:t>API </a:t>
            </a:r>
            <a:r>
              <a:rPr lang="en-US" dirty="0" smtClean="0"/>
              <a:t>limitations ON RETRIEVING more data caused there to be insufficient data to train</a:t>
            </a:r>
          </a:p>
          <a:p>
            <a:r>
              <a:rPr lang="en-US" dirty="0" smtClean="0"/>
              <a:t>With 2 more weeks, would add more features, increase the comparisons to evaluate which features improve the model strength (e.g. PE Ratio, Institutional % ownership)</a:t>
            </a:r>
          </a:p>
          <a:p>
            <a:r>
              <a:rPr lang="en-US" dirty="0" smtClean="0"/>
              <a:t>Compare with other modelling approaches (e.g. logit)</a:t>
            </a:r>
          </a:p>
          <a:p>
            <a:r>
              <a:rPr lang="en-US" dirty="0" smtClean="0"/>
              <a:t>TWITTER more accurate than </a:t>
            </a:r>
            <a:r>
              <a:rPr lang="en-US" dirty="0" err="1" smtClean="0"/>
              <a:t>reddit</a:t>
            </a:r>
            <a:r>
              <a:rPr lang="en-US" dirty="0" smtClean="0"/>
              <a:t> because its more straightforward/Formal</a:t>
            </a:r>
          </a:p>
        </p:txBody>
      </p:sp>
    </p:spTree>
    <p:extLst>
      <p:ext uri="{BB962C8B-B14F-4D97-AF65-F5344CB8AC3E}">
        <p14:creationId xmlns:p14="http://schemas.microsoft.com/office/powerpoint/2010/main" val="21660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246</TotalTime>
  <Words>541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Impact</vt:lpstr>
      <vt:lpstr>Wingdings</vt:lpstr>
      <vt:lpstr>Main Event</vt:lpstr>
      <vt:lpstr>The rise of robinhood: can millennial money move the market?</vt:lpstr>
      <vt:lpstr>Q: Does social media chat impact momentum stock prices?</vt:lpstr>
      <vt:lpstr>Modelled with NLP &amp; neural network</vt:lpstr>
      <vt:lpstr>Data issues</vt:lpstr>
      <vt:lpstr>MODEL DEVELOPMENT</vt:lpstr>
      <vt:lpstr>MODEL EVALUATION</vt:lpstr>
      <vt:lpstr>Post-MORTEM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rise of robinhood: can millennial money move the market?</dc:title>
  <dc:creator>Daniel Singer</dc:creator>
  <cp:lastModifiedBy>Daniel Singer</cp:lastModifiedBy>
  <cp:revision>24</cp:revision>
  <dcterms:created xsi:type="dcterms:W3CDTF">2021-01-26T19:41:21Z</dcterms:created>
  <dcterms:modified xsi:type="dcterms:W3CDTF">2021-01-26T23:50:38Z</dcterms:modified>
</cp:coreProperties>
</file>