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4"/>
  </p:notesMasterIdLst>
  <p:sldIdLst>
    <p:sldId id="256" r:id="rId2"/>
    <p:sldId id="258" r:id="rId3"/>
    <p:sldId id="257"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4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75700-7D59-4207-B41C-C7DBF9D5BB70}" type="datetimeFigureOut">
              <a:rPr lang="en-US" smtClean="0"/>
              <a:t>6/19/2020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2D8D2-A1FE-441E-B909-206ABF72A8AD}" type="slidenum">
              <a:rPr lang="en-US" smtClean="0"/>
              <a:t>‹#›</a:t>
            </a:fld>
            <a:endParaRPr lang="en-US"/>
          </a:p>
        </p:txBody>
      </p:sp>
    </p:spTree>
    <p:extLst>
      <p:ext uri="{BB962C8B-B14F-4D97-AF65-F5344CB8AC3E}">
        <p14:creationId xmlns:p14="http://schemas.microsoft.com/office/powerpoint/2010/main" val="421348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aaaa</a:t>
            </a:r>
            <a:endParaRPr lang="en-US" dirty="0"/>
          </a:p>
        </p:txBody>
      </p:sp>
      <p:sp>
        <p:nvSpPr>
          <p:cNvPr id="4" name="Slide Number Placeholder 3"/>
          <p:cNvSpPr>
            <a:spLocks noGrp="1"/>
          </p:cNvSpPr>
          <p:nvPr>
            <p:ph type="sldNum" sz="quarter" idx="5"/>
          </p:nvPr>
        </p:nvSpPr>
        <p:spPr/>
        <p:txBody>
          <a:bodyPr/>
          <a:lstStyle/>
          <a:p>
            <a:fld id="{1BB2D8D2-A1FE-441E-B909-206ABF72A8AD}" type="slidenum">
              <a:rPr lang="en-US" smtClean="0"/>
              <a:t>4</a:t>
            </a:fld>
            <a:endParaRPr lang="en-US"/>
          </a:p>
        </p:txBody>
      </p:sp>
    </p:spTree>
    <p:extLst>
      <p:ext uri="{BB962C8B-B14F-4D97-AF65-F5344CB8AC3E}">
        <p14:creationId xmlns:p14="http://schemas.microsoft.com/office/powerpoint/2010/main" val="275488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170789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429321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9399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4177384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7633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2704071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150088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189255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174961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8C5CB-F402-4398-AA00-00183613657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273771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C8C5CB-F402-4398-AA00-00183613657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104340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C8C5CB-F402-4398-AA00-001836136570}"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27728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C8C5CB-F402-4398-AA00-001836136570}"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118234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8C5CB-F402-4398-AA00-001836136570}"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195830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C8C5CB-F402-4398-AA00-00183613657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154534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8C5CB-F402-4398-AA00-00183613657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5D0C-A4A2-4542-9AE4-06670933F7CF}" type="slidenum">
              <a:rPr lang="en-US" smtClean="0"/>
              <a:t>‹#›</a:t>
            </a:fld>
            <a:endParaRPr lang="en-US"/>
          </a:p>
        </p:txBody>
      </p:sp>
    </p:spTree>
    <p:extLst>
      <p:ext uri="{BB962C8B-B14F-4D97-AF65-F5344CB8AC3E}">
        <p14:creationId xmlns:p14="http://schemas.microsoft.com/office/powerpoint/2010/main" val="223653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C8C5CB-F402-4398-AA00-001836136570}" type="datetimeFigureOut">
              <a:rPr lang="en-US" smtClean="0"/>
              <a:t>6/19/2020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4D5D0C-A4A2-4542-9AE4-06670933F7CF}" type="slidenum">
              <a:rPr lang="en-US" smtClean="0"/>
              <a:t>‹#›</a:t>
            </a:fld>
            <a:endParaRPr lang="en-US"/>
          </a:p>
        </p:txBody>
      </p:sp>
    </p:spTree>
    <p:extLst>
      <p:ext uri="{BB962C8B-B14F-4D97-AF65-F5344CB8AC3E}">
        <p14:creationId xmlns:p14="http://schemas.microsoft.com/office/powerpoint/2010/main" val="2410617090"/>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pring.io/projects/spring-integ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service-bus-messaging/service-bus-messaging-over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microsoft.com/en-us/azure/event-hubs/event-hubs-abou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D98B-E5F6-45FD-A417-FAE100DC111D}"/>
              </a:ext>
            </a:extLst>
          </p:cNvPr>
          <p:cNvSpPr>
            <a:spLocks noGrp="1"/>
          </p:cNvSpPr>
          <p:nvPr>
            <p:ph type="ctrTitle"/>
          </p:nvPr>
        </p:nvSpPr>
        <p:spPr>
          <a:xfrm>
            <a:off x="886371" y="1684193"/>
            <a:ext cx="9178853" cy="2944457"/>
          </a:xfrm>
        </p:spPr>
        <p:txBody>
          <a:bodyPr anchor="ctr">
            <a:normAutofit/>
          </a:bodyPr>
          <a:lstStyle/>
          <a:p>
            <a:pPr algn="l"/>
            <a:r>
              <a:rPr lang="en-US" sz="5200" b="1" dirty="0">
                <a:solidFill>
                  <a:srgbClr val="000000"/>
                </a:solidFill>
              </a:rPr>
              <a:t>Development of</a:t>
            </a:r>
            <a:r>
              <a:rPr lang="en-US" altLang="zh-CN" sz="5200" b="1" dirty="0">
                <a:solidFill>
                  <a:srgbClr val="000000"/>
                </a:solidFill>
              </a:rPr>
              <a:t> </a:t>
            </a:r>
            <a:r>
              <a:rPr lang="en-US" sz="5200" b="1" dirty="0">
                <a:solidFill>
                  <a:srgbClr val="000000"/>
                </a:solidFill>
              </a:rPr>
              <a:t>Azure Service Bus application </a:t>
            </a:r>
            <a:r>
              <a:rPr lang="en-US" sz="5200" b="1">
                <a:solidFill>
                  <a:srgbClr val="000000"/>
                </a:solidFill>
              </a:rPr>
              <a:t>with </a:t>
            </a:r>
            <a:r>
              <a:rPr lang="en-US" altLang="zh-CN" sz="5200" b="1">
                <a:solidFill>
                  <a:srgbClr val="000000"/>
                </a:solidFill>
              </a:rPr>
              <a:t>b</a:t>
            </a:r>
            <a:r>
              <a:rPr lang="en-US" sz="5200" b="1">
                <a:solidFill>
                  <a:srgbClr val="000000"/>
                </a:solidFill>
              </a:rPr>
              <a:t>ase </a:t>
            </a:r>
            <a:r>
              <a:rPr lang="en-US" sz="5200" b="1" dirty="0">
                <a:solidFill>
                  <a:srgbClr val="000000"/>
                </a:solidFill>
              </a:rPr>
              <a:t>on Spring Integration</a:t>
            </a:r>
          </a:p>
        </p:txBody>
      </p:sp>
    </p:spTree>
    <p:extLst>
      <p:ext uri="{BB962C8B-B14F-4D97-AF65-F5344CB8AC3E}">
        <p14:creationId xmlns:p14="http://schemas.microsoft.com/office/powerpoint/2010/main" val="401944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10715466" cy="652820"/>
          </a:xfrm>
        </p:spPr>
        <p:txBody>
          <a:bodyPr>
            <a:normAutofit/>
          </a:bodyPr>
          <a:lstStyle/>
          <a:p>
            <a:r>
              <a:rPr lang="en-US" dirty="0"/>
              <a:t>Integrate Spring to connect to Service Bus</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8"/>
            <a:ext cx="9129067" cy="5522292"/>
          </a:xfrm>
        </p:spPr>
        <p:txBody>
          <a:bodyPr>
            <a:normAutofit/>
          </a:bodyPr>
          <a:lstStyle/>
          <a:p>
            <a:pPr marL="0" indent="0">
              <a:buNone/>
            </a:pPr>
            <a:r>
              <a:rPr lang="en-US" b="1" dirty="0"/>
              <a:t>Method 2: Introduction</a:t>
            </a:r>
          </a:p>
          <a:p>
            <a:pPr marL="0" indent="0">
              <a:buNone/>
            </a:pPr>
            <a:r>
              <a:rPr lang="en-US" dirty="0"/>
              <a:t>Azure Service Bus client library for Java, support Queue | Topic message process.</a:t>
            </a:r>
          </a:p>
          <a:p>
            <a:endParaRPr lang="en-US" dirty="0"/>
          </a:p>
          <a:p>
            <a:pPr marL="0" indent="0">
              <a:buNone/>
            </a:pPr>
            <a:r>
              <a:rPr lang="en-US" dirty="0"/>
              <a:t>Quick start for [azure-messaging-</a:t>
            </a:r>
            <a:r>
              <a:rPr lang="en-US" dirty="0" err="1"/>
              <a:t>servicebus</a:t>
            </a:r>
            <a:r>
              <a:rPr lang="en-US" dirty="0"/>
              <a:t>]:</a:t>
            </a:r>
          </a:p>
          <a:p>
            <a:pPr>
              <a:buFont typeface="Wingdings" panose="05000000000000000000" pitchFamily="2" charset="2"/>
              <a:buChar char="q"/>
            </a:pPr>
            <a:r>
              <a:rPr lang="en-US" dirty="0"/>
              <a:t>Create Service Bus, Queue | Topic resource in Azure cloud</a:t>
            </a:r>
          </a:p>
          <a:p>
            <a:pPr marL="0" indent="0">
              <a:buNone/>
            </a:pPr>
            <a:r>
              <a:rPr lang="en-US" dirty="0"/>
              <a:t>Create Namespace for Service Bus, then create entities(Queue or Topic)</a:t>
            </a:r>
          </a:p>
          <a:p>
            <a:pPr>
              <a:buFont typeface="Wingdings" panose="05000000000000000000" pitchFamily="2" charset="2"/>
              <a:buChar char="q"/>
            </a:pPr>
            <a:r>
              <a:rPr lang="en-US" dirty="0"/>
              <a:t>S</a:t>
            </a:r>
            <a:r>
              <a:rPr lang="en-US" altLang="zh-CN" dirty="0"/>
              <a:t>ample a</a:t>
            </a:r>
            <a:r>
              <a:rPr lang="en-US" dirty="0"/>
              <a:t>pp </a:t>
            </a:r>
            <a:r>
              <a:rPr lang="en-US" altLang="zh-CN" dirty="0"/>
              <a:t>properties</a:t>
            </a:r>
            <a:endParaRPr lang="en-US" dirty="0"/>
          </a:p>
          <a:p>
            <a:pPr lvl="1"/>
            <a:r>
              <a:rPr lang="en-US" u="sng" dirty="0" err="1"/>
              <a:t>azure.servicebus.connection</a:t>
            </a:r>
            <a:r>
              <a:rPr lang="en-US" u="sng" dirty="0"/>
              <a:t>-string</a:t>
            </a:r>
          </a:p>
          <a:p>
            <a:pPr lvl="1"/>
            <a:r>
              <a:rPr lang="en-US" u="sng" dirty="0" err="1"/>
              <a:t>azure.servicebus.queue</a:t>
            </a:r>
            <a:r>
              <a:rPr lang="en-US" u="sng" dirty="0"/>
              <a:t>-name</a:t>
            </a:r>
          </a:p>
          <a:p>
            <a:pPr lvl="1"/>
            <a:r>
              <a:rPr lang="en-US" u="sng" dirty="0" err="1"/>
              <a:t>azure.servicebus.queue</a:t>
            </a:r>
            <a:r>
              <a:rPr lang="en-US" u="sng" dirty="0"/>
              <a:t>-receive-mode</a:t>
            </a:r>
            <a:r>
              <a:rPr lang="en-US" dirty="0"/>
              <a:t> (Default: PEEK_LOCK)</a:t>
            </a:r>
            <a:endParaRPr lang="en-US" u="sng" dirty="0"/>
          </a:p>
          <a:p>
            <a:pPr lvl="1"/>
            <a:r>
              <a:rPr lang="en-US" u="sng" dirty="0" err="1"/>
              <a:t>azure.servicebus.topic</a:t>
            </a:r>
            <a:r>
              <a:rPr lang="en-US" u="sng" dirty="0"/>
              <a:t>-name</a:t>
            </a:r>
          </a:p>
          <a:p>
            <a:pPr lvl="1"/>
            <a:r>
              <a:rPr lang="en-US" u="sng" dirty="0" err="1"/>
              <a:t>azure.servicebus.subscription</a:t>
            </a:r>
            <a:r>
              <a:rPr lang="en-US" u="sng" dirty="0"/>
              <a:t>-name</a:t>
            </a:r>
          </a:p>
          <a:p>
            <a:pPr lvl="1"/>
            <a:r>
              <a:rPr lang="en-US" u="sng" dirty="0" err="1"/>
              <a:t>azure.servicebus.subscription</a:t>
            </a:r>
            <a:r>
              <a:rPr lang="en-US" u="sng" dirty="0"/>
              <a:t>-receive-mode</a:t>
            </a:r>
            <a:r>
              <a:rPr lang="en-US" dirty="0"/>
              <a:t>(Default: PEEK_LOCK)</a:t>
            </a:r>
          </a:p>
          <a:p>
            <a:pPr>
              <a:buFont typeface="Wingdings" panose="05000000000000000000" pitchFamily="2" charset="2"/>
              <a:buChar char="q"/>
            </a:pPr>
            <a:r>
              <a:rPr lang="en-US" dirty="0"/>
              <a:t>Configure the sending and receiving client beans separately</a:t>
            </a:r>
            <a:endParaRPr lang="en-US" altLang="zh-CN" dirty="0"/>
          </a:p>
          <a:p>
            <a:pPr>
              <a:buFont typeface="Wingdings" panose="05000000000000000000" pitchFamily="2" charset="2"/>
              <a:buChar char="q"/>
            </a:pPr>
            <a:endParaRPr lang="en-US" dirty="0"/>
          </a:p>
          <a:p>
            <a:endParaRPr lang="en-US" dirty="0"/>
          </a:p>
          <a:p>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339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10715466" cy="652820"/>
          </a:xfrm>
        </p:spPr>
        <p:txBody>
          <a:bodyPr>
            <a:normAutofit/>
          </a:bodyPr>
          <a:lstStyle/>
          <a:p>
            <a:r>
              <a:rPr lang="en-US" dirty="0"/>
              <a:t>Integrate Spring to connect to Service Bus</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7"/>
            <a:ext cx="9101288" cy="5465157"/>
          </a:xfrm>
        </p:spPr>
        <p:txBody>
          <a:bodyPr/>
          <a:lstStyle/>
          <a:p>
            <a:pPr marL="0" indent="0">
              <a:buNone/>
            </a:pPr>
            <a:r>
              <a:rPr lang="en-US" b="1" dirty="0"/>
              <a:t>Method 2: Source code analysis – Sample App</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8AE2C25-91EB-49F0-BFAC-CF57B3460BD8}"/>
              </a:ext>
            </a:extLst>
          </p:cNvPr>
          <p:cNvPicPr>
            <a:picLocks noChangeAspect="1"/>
          </p:cNvPicPr>
          <p:nvPr/>
        </p:nvPicPr>
        <p:blipFill>
          <a:blip r:embed="rId2"/>
          <a:stretch>
            <a:fillRect/>
          </a:stretch>
        </p:blipFill>
        <p:spPr>
          <a:xfrm>
            <a:off x="671520" y="1935709"/>
            <a:ext cx="10843146" cy="4039606"/>
          </a:xfrm>
          <a:prstGeom prst="rect">
            <a:avLst/>
          </a:prstGeom>
        </p:spPr>
      </p:pic>
    </p:spTree>
    <p:extLst>
      <p:ext uri="{BB962C8B-B14F-4D97-AF65-F5344CB8AC3E}">
        <p14:creationId xmlns:p14="http://schemas.microsoft.com/office/powerpoint/2010/main" val="83159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10715466" cy="652820"/>
          </a:xfrm>
        </p:spPr>
        <p:txBody>
          <a:bodyPr>
            <a:normAutofit/>
          </a:bodyPr>
          <a:lstStyle/>
          <a:p>
            <a:r>
              <a:rPr lang="en-US" dirty="0"/>
              <a:t>Integrate Spring to connect to Service Bus</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7"/>
            <a:ext cx="9101288" cy="5465157"/>
          </a:xfrm>
        </p:spPr>
        <p:txBody>
          <a:bodyPr/>
          <a:lstStyle/>
          <a:p>
            <a:pPr marL="0" indent="0">
              <a:buNone/>
            </a:pPr>
            <a:r>
              <a:rPr lang="en-US" b="1" dirty="0"/>
              <a:t>Method 2: Source code analysis – azure-messaging-</a:t>
            </a:r>
            <a:r>
              <a:rPr lang="en-US" b="1" dirty="0" err="1"/>
              <a:t>servicebus</a:t>
            </a:r>
            <a:endParaRPr lang="en-US" b="1" dirty="0"/>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539E72C-DCDF-4CD0-B432-A2224C630D8E}"/>
              </a:ext>
            </a:extLst>
          </p:cNvPr>
          <p:cNvPicPr>
            <a:picLocks noChangeAspect="1"/>
          </p:cNvPicPr>
          <p:nvPr/>
        </p:nvPicPr>
        <p:blipFill>
          <a:blip r:embed="rId2"/>
          <a:stretch>
            <a:fillRect/>
          </a:stretch>
        </p:blipFill>
        <p:spPr>
          <a:xfrm>
            <a:off x="698400" y="1676090"/>
            <a:ext cx="11016000" cy="4639776"/>
          </a:xfrm>
          <a:prstGeom prst="rect">
            <a:avLst/>
          </a:prstGeom>
        </p:spPr>
      </p:pic>
    </p:spTree>
    <p:extLst>
      <p:ext uri="{BB962C8B-B14F-4D97-AF65-F5344CB8AC3E}">
        <p14:creationId xmlns:p14="http://schemas.microsoft.com/office/powerpoint/2010/main" val="113439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C6DD-0AAE-4E8D-B1A5-F7D7B86AB1EC}"/>
              </a:ext>
            </a:extLst>
          </p:cNvPr>
          <p:cNvSpPr>
            <a:spLocks noGrp="1"/>
          </p:cNvSpPr>
          <p:nvPr>
            <p:ph type="title"/>
          </p:nvPr>
        </p:nvSpPr>
        <p:spPr>
          <a:xfrm>
            <a:off x="845565" y="568800"/>
            <a:ext cx="2498135" cy="535200"/>
          </a:xfrm>
        </p:spPr>
        <p:txBody>
          <a:bodyPr>
            <a:normAutofit fontScale="90000"/>
          </a:bodyPr>
          <a:lstStyle/>
          <a:p>
            <a:r>
              <a:rPr lang="en-US" dirty="0"/>
              <a:t>CONTENTS</a:t>
            </a:r>
          </a:p>
        </p:txBody>
      </p:sp>
      <p:sp>
        <p:nvSpPr>
          <p:cNvPr id="4" name="Rectangle 3">
            <a:extLst>
              <a:ext uri="{FF2B5EF4-FFF2-40B4-BE49-F238E27FC236}">
                <a16:creationId xmlns:a16="http://schemas.microsoft.com/office/drawing/2014/main" id="{6D480C0C-DC45-4642-909E-1F105FB2C8F3}"/>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3063F938-4C8C-4D48-9241-EBD63B9F6B67}"/>
              </a:ext>
            </a:extLst>
          </p:cNvPr>
          <p:cNvSpPr/>
          <p:nvPr/>
        </p:nvSpPr>
        <p:spPr>
          <a:xfrm>
            <a:off x="742414" y="2573112"/>
            <a:ext cx="763200" cy="535200"/>
          </a:xfrm>
          <a:prstGeom prst="round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Rounded Corners 5">
            <a:extLst>
              <a:ext uri="{FF2B5EF4-FFF2-40B4-BE49-F238E27FC236}">
                <a16:creationId xmlns:a16="http://schemas.microsoft.com/office/drawing/2014/main" id="{D9CEF7B0-B021-4E2A-8B54-101DBA58B298}"/>
              </a:ext>
            </a:extLst>
          </p:cNvPr>
          <p:cNvSpPr/>
          <p:nvPr/>
        </p:nvSpPr>
        <p:spPr>
          <a:xfrm>
            <a:off x="742414" y="3315312"/>
            <a:ext cx="763200" cy="535200"/>
          </a:xfrm>
          <a:prstGeom prst="round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Rounded Corners 6">
            <a:extLst>
              <a:ext uri="{FF2B5EF4-FFF2-40B4-BE49-F238E27FC236}">
                <a16:creationId xmlns:a16="http://schemas.microsoft.com/office/drawing/2014/main" id="{D28A3FB5-D261-4587-8A66-D1C0851553F2}"/>
              </a:ext>
            </a:extLst>
          </p:cNvPr>
          <p:cNvSpPr/>
          <p:nvPr/>
        </p:nvSpPr>
        <p:spPr>
          <a:xfrm>
            <a:off x="764014" y="4057512"/>
            <a:ext cx="763200" cy="535200"/>
          </a:xfrm>
          <a:prstGeom prst="round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56AD8F03-2F3C-4BAC-80C3-F1CA5E32A037}"/>
              </a:ext>
            </a:extLst>
          </p:cNvPr>
          <p:cNvSpPr/>
          <p:nvPr/>
        </p:nvSpPr>
        <p:spPr>
          <a:xfrm>
            <a:off x="1664972" y="2573112"/>
            <a:ext cx="7174342" cy="535200"/>
          </a:xfrm>
          <a:prstGeom prst="rect">
            <a:avLst/>
          </a:prstGeom>
          <a:solidFill>
            <a:schemeClr val="bg1">
              <a:lumMod val="85000"/>
              <a:alpha val="48000"/>
            </a:schemeClr>
          </a:solidFill>
          <a:ln cap="rnd">
            <a:miter lim="800000"/>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What is Spring Integration</a:t>
            </a:r>
          </a:p>
        </p:txBody>
      </p:sp>
      <p:sp>
        <p:nvSpPr>
          <p:cNvPr id="10" name="Rectangle 9">
            <a:extLst>
              <a:ext uri="{FF2B5EF4-FFF2-40B4-BE49-F238E27FC236}">
                <a16:creationId xmlns:a16="http://schemas.microsoft.com/office/drawing/2014/main" id="{C626DB21-78DC-4457-9BE9-82B6CCE9EAE4}"/>
              </a:ext>
            </a:extLst>
          </p:cNvPr>
          <p:cNvSpPr/>
          <p:nvPr/>
        </p:nvSpPr>
        <p:spPr>
          <a:xfrm>
            <a:off x="1664972" y="3315312"/>
            <a:ext cx="7174342" cy="535200"/>
          </a:xfrm>
          <a:prstGeom prst="rect">
            <a:avLst/>
          </a:prstGeom>
          <a:solidFill>
            <a:schemeClr val="bg1">
              <a:lumMod val="85000"/>
              <a:alpha val="48000"/>
            </a:schemeClr>
          </a:solidFill>
          <a:ln cap="rnd">
            <a:miter lim="800000"/>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Involving Azure services(Partial)</a:t>
            </a:r>
          </a:p>
        </p:txBody>
      </p:sp>
      <p:sp>
        <p:nvSpPr>
          <p:cNvPr id="11" name="Rectangle 10">
            <a:extLst>
              <a:ext uri="{FF2B5EF4-FFF2-40B4-BE49-F238E27FC236}">
                <a16:creationId xmlns:a16="http://schemas.microsoft.com/office/drawing/2014/main" id="{A59FEF09-68B0-4A5A-BBF5-966179948CA4}"/>
              </a:ext>
            </a:extLst>
          </p:cNvPr>
          <p:cNvSpPr/>
          <p:nvPr/>
        </p:nvSpPr>
        <p:spPr>
          <a:xfrm>
            <a:off x="1664971" y="4057512"/>
            <a:ext cx="7174343" cy="535200"/>
          </a:xfrm>
          <a:prstGeom prst="rect">
            <a:avLst/>
          </a:prstGeom>
          <a:solidFill>
            <a:schemeClr val="bg1">
              <a:lumMod val="85000"/>
              <a:alpha val="48000"/>
            </a:schemeClr>
          </a:solidFill>
          <a:ln cap="rnd">
            <a:miter lim="800000"/>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Integrate Spring to connect to Service Bus</a:t>
            </a:r>
          </a:p>
        </p:txBody>
      </p:sp>
    </p:spTree>
    <p:extLst>
      <p:ext uri="{BB962C8B-B14F-4D97-AF65-F5344CB8AC3E}">
        <p14:creationId xmlns:p14="http://schemas.microsoft.com/office/powerpoint/2010/main" val="96658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8474802" cy="652820"/>
          </a:xfrm>
        </p:spPr>
        <p:txBody>
          <a:bodyPr>
            <a:normAutofit/>
          </a:bodyPr>
          <a:lstStyle/>
          <a:p>
            <a:r>
              <a:rPr lang="en-US" dirty="0"/>
              <a:t>What is Spring Integration</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9"/>
            <a:ext cx="9087639" cy="5520518"/>
          </a:xfrm>
        </p:spPr>
        <p:txBody>
          <a:bodyPr/>
          <a:lstStyle/>
          <a:p>
            <a:r>
              <a:rPr lang="en-US" dirty="0"/>
              <a:t>Official Introduction</a:t>
            </a:r>
          </a:p>
          <a:p>
            <a:pPr marL="457200" lvl="1" indent="0">
              <a:buNone/>
            </a:pPr>
            <a:r>
              <a:rPr lang="en-US" dirty="0"/>
              <a:t>Extends the Spring programming model to support the well-known Enterprise Integration Patterns. Spring Integration enables lightweight messaging within Spring-based applications and supports integration with external systems via declarative adapters. Those adapters provide a higher-level of abstraction over Spring’s support for remoting, messaging, and scheduling. Spring Integration’s primary goal is to provide a simple model for building enterprise integration solutions while maintaining the separation of concerns that is essential for producing maintainable, testable code.</a:t>
            </a:r>
          </a:p>
          <a:p>
            <a:pPr marL="457200" lvl="1" indent="0">
              <a:buNone/>
            </a:pPr>
            <a:endParaRPr lang="en-US" dirty="0"/>
          </a:p>
          <a:p>
            <a:r>
              <a:rPr lang="en-US" dirty="0"/>
              <a:t>Important</a:t>
            </a:r>
          </a:p>
          <a:p>
            <a:pPr lvl="1"/>
            <a:r>
              <a:rPr lang="en-US" dirty="0"/>
              <a:t>Support enterprise integration patterns</a:t>
            </a:r>
          </a:p>
          <a:p>
            <a:pPr lvl="1"/>
            <a:r>
              <a:rPr lang="en-US" dirty="0"/>
              <a:t>Lightweight messaging within Spring-base apps</a:t>
            </a:r>
          </a:p>
          <a:p>
            <a:pPr lvl="1"/>
            <a:r>
              <a:rPr lang="en-US" dirty="0"/>
              <a:t>External system with declarative adapters(high-level abstraction)</a:t>
            </a:r>
          </a:p>
          <a:p>
            <a:pPr lvl="1"/>
            <a:r>
              <a:rPr lang="en-US" dirty="0"/>
              <a:t>Simple model</a:t>
            </a:r>
          </a:p>
          <a:p>
            <a:pPr lvl="1"/>
            <a:endParaRPr lang="en-US" dirty="0"/>
          </a:p>
          <a:p>
            <a:pPr lvl="1"/>
            <a:endParaRPr lang="en-US" dirty="0"/>
          </a:p>
          <a:p>
            <a:pPr marL="3657600" lvl="8" indent="0">
              <a:buNone/>
            </a:pPr>
            <a:r>
              <a:rPr lang="en-US" dirty="0"/>
              <a:t>		Refer links: </a:t>
            </a:r>
            <a:r>
              <a:rPr lang="en-US" dirty="0">
                <a:hlinkClick r:id="rId2"/>
              </a:rPr>
              <a:t>S</a:t>
            </a:r>
            <a:r>
              <a:rPr lang="en-US" altLang="zh-CN" dirty="0">
                <a:hlinkClick r:id="rId2"/>
              </a:rPr>
              <a:t>pring Integration</a:t>
            </a:r>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622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8474802" cy="652820"/>
          </a:xfrm>
        </p:spPr>
        <p:txBody>
          <a:bodyPr>
            <a:normAutofit/>
          </a:bodyPr>
          <a:lstStyle/>
          <a:p>
            <a:r>
              <a:rPr lang="en-US" dirty="0"/>
              <a:t>Involving Azure services(Partial)</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4" y="1173708"/>
            <a:ext cx="9080815" cy="5431807"/>
          </a:xfrm>
        </p:spPr>
        <p:txBody>
          <a:bodyPr>
            <a:normAutofit/>
          </a:bodyPr>
          <a:lstStyle/>
          <a:p>
            <a:r>
              <a:rPr lang="en-US" dirty="0"/>
              <a:t>Service Bus</a:t>
            </a:r>
          </a:p>
          <a:p>
            <a:pPr marL="457200" lvl="1" indent="0">
              <a:buNone/>
            </a:pPr>
            <a:r>
              <a:rPr lang="en-US" dirty="0"/>
              <a:t>Microsoft Azure Service Bus is a fully managed enterprise integration message broker. Service Bus can decouple applications and services. </a:t>
            </a:r>
          </a:p>
          <a:p>
            <a:pPr lvl="1"/>
            <a:r>
              <a:rPr lang="en-US" dirty="0"/>
              <a:t>Basic features:</a:t>
            </a:r>
            <a:r>
              <a:rPr lang="zh-CN" altLang="en-US" dirty="0"/>
              <a:t> </a:t>
            </a:r>
            <a:r>
              <a:rPr lang="en-US" dirty="0"/>
              <a:t>Topics and subscriptions</a:t>
            </a:r>
          </a:p>
          <a:p>
            <a:pPr lvl="1"/>
            <a:r>
              <a:rPr lang="en-US" dirty="0"/>
              <a:t>Advanced features: Message sessions, Auto forwarding,</a:t>
            </a:r>
            <a:r>
              <a:rPr lang="zh-CN" altLang="en-US" dirty="0"/>
              <a:t> </a:t>
            </a:r>
            <a:r>
              <a:rPr lang="en-US" dirty="0"/>
              <a:t>Dead-letter queue etc.</a:t>
            </a:r>
          </a:p>
          <a:p>
            <a:pPr marL="457200" lvl="1" indent="0">
              <a:buNone/>
            </a:pPr>
            <a:endParaRPr lang="en-US" dirty="0"/>
          </a:p>
          <a:p>
            <a:r>
              <a:rPr lang="en-US" dirty="0"/>
              <a:t>Event Hubs</a:t>
            </a:r>
          </a:p>
          <a:p>
            <a:pPr marL="457200" lvl="1" indent="0">
              <a:buNone/>
            </a:pPr>
            <a:r>
              <a:rPr lang="en-US" dirty="0"/>
              <a:t>Azure Event Hubs is a big data streaming platform and event ingestion service. It can receive and process millions of events per second. Data sent to an event hub can be transformed and stored by using any real-time analytics provider or batching/storage adapters.</a:t>
            </a:r>
          </a:p>
          <a:p>
            <a:pPr lvl="1">
              <a:buClr>
                <a:srgbClr val="90C226"/>
              </a:buClr>
            </a:pPr>
            <a:r>
              <a:rPr lang="en-US" dirty="0">
                <a:solidFill>
                  <a:prstClr val="black">
                    <a:lumMod val="75000"/>
                    <a:lumOff val="25000"/>
                  </a:prstClr>
                </a:solidFill>
              </a:rPr>
              <a:t>Support for real-time and batch processing</a:t>
            </a:r>
          </a:p>
          <a:p>
            <a:pPr lvl="1">
              <a:buClr>
                <a:srgbClr val="90C226"/>
              </a:buClr>
            </a:pPr>
            <a:r>
              <a:rPr lang="en-US" dirty="0"/>
              <a:t>Scalable(Auto-inflate)</a:t>
            </a:r>
          </a:p>
          <a:p>
            <a:pPr lvl="1">
              <a:buClr>
                <a:srgbClr val="90C226"/>
              </a:buClr>
            </a:pPr>
            <a:r>
              <a:rPr lang="en-US" dirty="0"/>
              <a:t>Rich ecosystem(Kafka)</a:t>
            </a:r>
          </a:p>
          <a:p>
            <a:pPr marL="0" indent="0">
              <a:buNone/>
            </a:pPr>
            <a:r>
              <a:rPr lang="en-US" sz="1600" dirty="0"/>
              <a:t>	</a:t>
            </a:r>
          </a:p>
          <a:p>
            <a:pPr marL="0" indent="0">
              <a:buNone/>
            </a:pPr>
            <a:r>
              <a:rPr lang="en-US" sz="1200" dirty="0"/>
              <a:t>										Refer links: </a:t>
            </a:r>
            <a:r>
              <a:rPr lang="en-US" sz="1200" dirty="0">
                <a:hlinkClick r:id="rId3"/>
              </a:rPr>
              <a:t>Azure Service Bus</a:t>
            </a:r>
            <a:r>
              <a:rPr lang="en-US" sz="1200" dirty="0"/>
              <a:t>	</a:t>
            </a:r>
            <a:r>
              <a:rPr lang="en-US" sz="1200" dirty="0">
                <a:hlinkClick r:id="rId4"/>
              </a:rPr>
              <a:t>Azure Event Hubs</a:t>
            </a:r>
            <a:endParaRPr lang="en-US" sz="1200"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007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10715466" cy="652820"/>
          </a:xfrm>
        </p:spPr>
        <p:txBody>
          <a:bodyPr>
            <a:normAutofit/>
          </a:bodyPr>
          <a:lstStyle/>
          <a:p>
            <a:r>
              <a:rPr lang="en-US" dirty="0"/>
              <a:t>Integrate Spring to connect to Service Bus</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7"/>
            <a:ext cx="9101288" cy="5465157"/>
          </a:xfrm>
        </p:spPr>
        <p:txBody>
          <a:bodyPr>
            <a:normAutofit/>
          </a:bodyPr>
          <a:lstStyle/>
          <a:p>
            <a:pPr marL="0" indent="0">
              <a:buNone/>
            </a:pPr>
            <a:r>
              <a:rPr lang="en-US" b="1" dirty="0"/>
              <a:t>Method 1: Introduction</a:t>
            </a:r>
          </a:p>
          <a:p>
            <a:pPr marL="0" indent="0">
              <a:buNone/>
            </a:pPr>
            <a:r>
              <a:rPr lang="en-US" dirty="0"/>
              <a:t>Interact with Spring JMS, use </a:t>
            </a:r>
            <a:r>
              <a:rPr lang="en-US" dirty="0" err="1"/>
              <a:t>JmsTemplate</a:t>
            </a:r>
            <a:r>
              <a:rPr lang="en-US" dirty="0"/>
              <a:t> to send message, and use JMS listener to listen the message.</a:t>
            </a:r>
          </a:p>
          <a:p>
            <a:endParaRPr lang="en-US" dirty="0"/>
          </a:p>
          <a:p>
            <a:pPr marL="0" indent="0">
              <a:buNone/>
            </a:pPr>
            <a:r>
              <a:rPr lang="en-US" dirty="0"/>
              <a:t>Quick start for [azure-</a:t>
            </a:r>
            <a:r>
              <a:rPr lang="en-US" dirty="0" err="1"/>
              <a:t>servicebus</a:t>
            </a:r>
            <a:r>
              <a:rPr lang="en-US" dirty="0"/>
              <a:t>-</a:t>
            </a:r>
            <a:r>
              <a:rPr lang="en-US" dirty="0" err="1"/>
              <a:t>jms</a:t>
            </a:r>
            <a:r>
              <a:rPr lang="en-US" dirty="0"/>
              <a:t>-spring-boot-starter]:</a:t>
            </a:r>
          </a:p>
          <a:p>
            <a:pPr>
              <a:buFont typeface="Wingdings" panose="05000000000000000000" pitchFamily="2" charset="2"/>
              <a:buChar char="q"/>
            </a:pPr>
            <a:r>
              <a:rPr lang="en-US" dirty="0"/>
              <a:t>Create Service Bus, Queue | Topic resource in Azure cloud</a:t>
            </a:r>
          </a:p>
          <a:p>
            <a:pPr marL="0" indent="0">
              <a:buNone/>
            </a:pPr>
            <a:r>
              <a:rPr lang="en-US" dirty="0"/>
              <a:t>Create Namespace for Service Bus, then create entities(Queue or Topic)</a:t>
            </a:r>
          </a:p>
          <a:p>
            <a:pPr>
              <a:buFont typeface="Wingdings" panose="05000000000000000000" pitchFamily="2" charset="2"/>
              <a:buChar char="q"/>
            </a:pPr>
            <a:r>
              <a:rPr lang="en-US" dirty="0"/>
              <a:t>S</a:t>
            </a:r>
            <a:r>
              <a:rPr lang="en-US" altLang="zh-CN" dirty="0"/>
              <a:t>ample a</a:t>
            </a:r>
            <a:r>
              <a:rPr lang="en-US" dirty="0"/>
              <a:t>pp </a:t>
            </a:r>
            <a:r>
              <a:rPr lang="en-US" altLang="zh-CN" dirty="0"/>
              <a:t>properties</a:t>
            </a:r>
            <a:endParaRPr lang="en-US" dirty="0"/>
          </a:p>
          <a:p>
            <a:pPr lvl="1"/>
            <a:r>
              <a:rPr lang="en-US" u="sng" dirty="0" err="1"/>
              <a:t>spring.jms.servicebus.connection</a:t>
            </a:r>
            <a:r>
              <a:rPr lang="en-US" u="sng" dirty="0"/>
              <a:t>-string</a:t>
            </a:r>
          </a:p>
          <a:p>
            <a:pPr marL="457200" lvl="1" indent="0">
              <a:buNone/>
            </a:pPr>
            <a:r>
              <a:rPr lang="en-US" dirty="0"/>
              <a:t>-- From namespace of service bus setting – Shared access policies – Primary Connection String</a:t>
            </a:r>
            <a:endParaRPr lang="en-US" u="sng" dirty="0"/>
          </a:p>
          <a:p>
            <a:pPr lvl="1"/>
            <a:r>
              <a:rPr lang="en-US" u="sng" dirty="0" err="1"/>
              <a:t>spring.jms.servicebus.idle</a:t>
            </a:r>
            <a:r>
              <a:rPr lang="en-US" u="sng" dirty="0"/>
              <a:t>-timeout</a:t>
            </a:r>
          </a:p>
          <a:p>
            <a:pPr marL="0" indent="0">
              <a:buNone/>
            </a:pPr>
            <a:r>
              <a:rPr lang="en-US" dirty="0"/>
              <a:t>	-- Millisecond value, default is 1800000</a:t>
            </a:r>
          </a:p>
          <a:p>
            <a:pPr>
              <a:buFont typeface="Wingdings" panose="05000000000000000000" pitchFamily="2" charset="2"/>
              <a:buChar char="q"/>
            </a:pPr>
            <a:r>
              <a:rPr lang="en-US" dirty="0"/>
              <a:t>I</a:t>
            </a:r>
            <a:r>
              <a:rPr lang="en-US" altLang="zh-CN" dirty="0"/>
              <a:t>nject </a:t>
            </a:r>
            <a:r>
              <a:rPr lang="en-US" altLang="zh-CN" dirty="0" err="1"/>
              <a:t>JmsTemplate</a:t>
            </a:r>
            <a:r>
              <a:rPr lang="en-US" altLang="zh-CN" dirty="0"/>
              <a:t> and use </a:t>
            </a:r>
            <a:r>
              <a:rPr lang="en-US" altLang="zh-CN" dirty="0" err="1"/>
              <a:t>JmsListener</a:t>
            </a:r>
            <a:r>
              <a:rPr lang="en-US" altLang="zh-CN" dirty="0"/>
              <a:t> annotation</a:t>
            </a:r>
            <a:endParaRPr lang="en-US" dirty="0"/>
          </a:p>
          <a:p>
            <a:pPr marL="0" indent="0">
              <a:buNone/>
            </a:pPr>
            <a:endParaRPr lang="en-US" dirty="0"/>
          </a:p>
          <a:p>
            <a:pPr marL="0" indent="0">
              <a:buNone/>
            </a:pPr>
            <a:endParaRPr lang="en-US" dirty="0"/>
          </a:p>
          <a:p>
            <a:endParaRPr lang="en-US" dirty="0"/>
          </a:p>
          <a:p>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2447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10715466" cy="652820"/>
          </a:xfrm>
        </p:spPr>
        <p:txBody>
          <a:bodyPr>
            <a:normAutofit/>
          </a:bodyPr>
          <a:lstStyle/>
          <a:p>
            <a:r>
              <a:rPr lang="en-US" dirty="0"/>
              <a:t>Integrate Spring to connect to Service Bus</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7"/>
            <a:ext cx="9101288" cy="5465157"/>
          </a:xfrm>
        </p:spPr>
        <p:txBody>
          <a:bodyPr/>
          <a:lstStyle/>
          <a:p>
            <a:pPr marL="0" indent="0">
              <a:buNone/>
            </a:pPr>
            <a:r>
              <a:rPr lang="en-US" b="1" dirty="0"/>
              <a:t>Method 1: Source code analysis – Sample App</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B12DD0E-BAF3-4A88-84C6-92C7CDA30EAC}"/>
              </a:ext>
            </a:extLst>
          </p:cNvPr>
          <p:cNvPicPr>
            <a:picLocks noChangeAspect="1"/>
          </p:cNvPicPr>
          <p:nvPr/>
        </p:nvPicPr>
        <p:blipFill>
          <a:blip r:embed="rId2"/>
          <a:stretch>
            <a:fillRect/>
          </a:stretch>
        </p:blipFill>
        <p:spPr>
          <a:xfrm>
            <a:off x="698400" y="1570793"/>
            <a:ext cx="9640800" cy="5190166"/>
          </a:xfrm>
          <a:prstGeom prst="rect">
            <a:avLst/>
          </a:prstGeom>
        </p:spPr>
      </p:pic>
    </p:spTree>
    <p:extLst>
      <p:ext uri="{BB962C8B-B14F-4D97-AF65-F5344CB8AC3E}">
        <p14:creationId xmlns:p14="http://schemas.microsoft.com/office/powerpoint/2010/main" val="65272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10715466" cy="652820"/>
          </a:xfrm>
        </p:spPr>
        <p:txBody>
          <a:bodyPr>
            <a:normAutofit/>
          </a:bodyPr>
          <a:lstStyle/>
          <a:p>
            <a:r>
              <a:rPr lang="en-US" dirty="0"/>
              <a:t>Integrate Spring to connect to Service Bus</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7"/>
            <a:ext cx="9101288" cy="5465157"/>
          </a:xfrm>
        </p:spPr>
        <p:txBody>
          <a:bodyPr/>
          <a:lstStyle/>
          <a:p>
            <a:pPr marL="0" indent="0">
              <a:buNone/>
            </a:pPr>
            <a:r>
              <a:rPr lang="en-US" b="1" dirty="0"/>
              <a:t>Method 1: Source code analysis – azure-</a:t>
            </a:r>
            <a:r>
              <a:rPr lang="en-US" b="1" dirty="0" err="1"/>
              <a:t>servicebus</a:t>
            </a:r>
            <a:r>
              <a:rPr lang="en-US" b="1" dirty="0"/>
              <a:t>-</a:t>
            </a:r>
            <a:r>
              <a:rPr lang="en-US" b="1" dirty="0" err="1"/>
              <a:t>jms</a:t>
            </a:r>
            <a:r>
              <a:rPr lang="en-US" b="1" dirty="0"/>
              <a:t>-spring-boot-starter</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54FD93D4-55F2-4D32-8731-1BD3DAE8A155}"/>
              </a:ext>
            </a:extLst>
          </p:cNvPr>
          <p:cNvPicPr>
            <a:picLocks noChangeAspect="1"/>
          </p:cNvPicPr>
          <p:nvPr/>
        </p:nvPicPr>
        <p:blipFill>
          <a:blip r:embed="rId2"/>
          <a:stretch>
            <a:fillRect/>
          </a:stretch>
        </p:blipFill>
        <p:spPr>
          <a:xfrm>
            <a:off x="705600" y="1506954"/>
            <a:ext cx="9640800" cy="5211461"/>
          </a:xfrm>
          <a:prstGeom prst="rect">
            <a:avLst/>
          </a:prstGeom>
        </p:spPr>
      </p:pic>
    </p:spTree>
    <p:extLst>
      <p:ext uri="{BB962C8B-B14F-4D97-AF65-F5344CB8AC3E}">
        <p14:creationId xmlns:p14="http://schemas.microsoft.com/office/powerpoint/2010/main" val="161307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10715466" cy="652820"/>
          </a:xfrm>
        </p:spPr>
        <p:txBody>
          <a:bodyPr>
            <a:normAutofit/>
          </a:bodyPr>
          <a:lstStyle/>
          <a:p>
            <a:r>
              <a:rPr lang="en-US" dirty="0"/>
              <a:t>Integrate Spring to connect to Service Bus</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7"/>
            <a:ext cx="9101288" cy="5465157"/>
          </a:xfrm>
        </p:spPr>
        <p:txBody>
          <a:bodyPr/>
          <a:lstStyle/>
          <a:p>
            <a:pPr marL="0" indent="0">
              <a:buNone/>
            </a:pPr>
            <a:r>
              <a:rPr lang="en-US" b="1" dirty="0"/>
              <a:t>Method 1: Source code analysis – azure-spring-boot</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57CD113E-85AD-42F3-8669-A8DC3F193AE0}"/>
              </a:ext>
            </a:extLst>
          </p:cNvPr>
          <p:cNvPicPr>
            <a:picLocks noChangeAspect="1"/>
          </p:cNvPicPr>
          <p:nvPr/>
        </p:nvPicPr>
        <p:blipFill>
          <a:blip r:embed="rId2"/>
          <a:stretch>
            <a:fillRect/>
          </a:stretch>
        </p:blipFill>
        <p:spPr>
          <a:xfrm>
            <a:off x="691733" y="1525314"/>
            <a:ext cx="9669067" cy="5207325"/>
          </a:xfrm>
          <a:prstGeom prst="rect">
            <a:avLst/>
          </a:prstGeom>
        </p:spPr>
      </p:pic>
    </p:spTree>
    <p:extLst>
      <p:ext uri="{BB962C8B-B14F-4D97-AF65-F5344CB8AC3E}">
        <p14:creationId xmlns:p14="http://schemas.microsoft.com/office/powerpoint/2010/main" val="403373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334-6FAC-4EFA-BED3-F8C652C0BAB7}"/>
              </a:ext>
            </a:extLst>
          </p:cNvPr>
          <p:cNvSpPr>
            <a:spLocks noGrp="1"/>
          </p:cNvSpPr>
          <p:nvPr>
            <p:ph type="title"/>
          </p:nvPr>
        </p:nvSpPr>
        <p:spPr>
          <a:xfrm>
            <a:off x="799200" y="520889"/>
            <a:ext cx="10715466" cy="652820"/>
          </a:xfrm>
        </p:spPr>
        <p:txBody>
          <a:bodyPr>
            <a:normAutofit/>
          </a:bodyPr>
          <a:lstStyle/>
          <a:p>
            <a:r>
              <a:rPr lang="en-US" dirty="0"/>
              <a:t>Integrate Spring to connect to Service Bus</a:t>
            </a:r>
          </a:p>
        </p:txBody>
      </p:sp>
      <p:sp>
        <p:nvSpPr>
          <p:cNvPr id="3" name="Content Placeholder 2">
            <a:extLst>
              <a:ext uri="{FF2B5EF4-FFF2-40B4-BE49-F238E27FC236}">
                <a16:creationId xmlns:a16="http://schemas.microsoft.com/office/drawing/2014/main" id="{1C4A1178-ACD3-4EE8-955F-AA21E4EF4EBC}"/>
              </a:ext>
            </a:extLst>
          </p:cNvPr>
          <p:cNvSpPr>
            <a:spLocks noGrp="1"/>
          </p:cNvSpPr>
          <p:nvPr>
            <p:ph idx="1"/>
          </p:nvPr>
        </p:nvSpPr>
        <p:spPr>
          <a:xfrm>
            <a:off x="677333" y="1173707"/>
            <a:ext cx="9101288" cy="5465157"/>
          </a:xfrm>
        </p:spPr>
        <p:txBody>
          <a:bodyPr/>
          <a:lstStyle/>
          <a:p>
            <a:pPr marL="0" indent="0">
              <a:buNone/>
            </a:pPr>
            <a:r>
              <a:rPr lang="en-US" b="1" dirty="0"/>
              <a:t>Method 1: Source code analysis – spring-</a:t>
            </a:r>
            <a:r>
              <a:rPr lang="en-US" altLang="zh-CN" b="1" dirty="0" err="1"/>
              <a:t>jms</a:t>
            </a:r>
            <a:endParaRPr lang="en-US" b="1" dirty="0"/>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
        <p:nvSpPr>
          <p:cNvPr id="5" name="Rectangle 4">
            <a:extLst>
              <a:ext uri="{FF2B5EF4-FFF2-40B4-BE49-F238E27FC236}">
                <a16:creationId xmlns:a16="http://schemas.microsoft.com/office/drawing/2014/main" id="{8E867969-8851-4D49-B838-9F7574C9CCCD}"/>
              </a:ext>
            </a:extLst>
          </p:cNvPr>
          <p:cNvSpPr/>
          <p:nvPr/>
        </p:nvSpPr>
        <p:spPr>
          <a:xfrm>
            <a:off x="698400" y="657512"/>
            <a:ext cx="100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948C451-659E-4EDB-87D0-D33992C29E69}"/>
              </a:ext>
            </a:extLst>
          </p:cNvPr>
          <p:cNvPicPr>
            <a:picLocks noChangeAspect="1"/>
          </p:cNvPicPr>
          <p:nvPr/>
        </p:nvPicPr>
        <p:blipFill>
          <a:blip r:embed="rId2"/>
          <a:stretch>
            <a:fillRect/>
          </a:stretch>
        </p:blipFill>
        <p:spPr>
          <a:xfrm>
            <a:off x="734400" y="1556205"/>
            <a:ext cx="9640800" cy="5168595"/>
          </a:xfrm>
          <a:prstGeom prst="rect">
            <a:avLst/>
          </a:prstGeom>
        </p:spPr>
      </p:pic>
    </p:spTree>
    <p:extLst>
      <p:ext uri="{BB962C8B-B14F-4D97-AF65-F5344CB8AC3E}">
        <p14:creationId xmlns:p14="http://schemas.microsoft.com/office/powerpoint/2010/main" val="40438766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838</TotalTime>
  <Words>601</Words>
  <Application>Microsoft Office PowerPoint</Application>
  <PresentationFormat>Widescreen</PresentationFormat>
  <Paragraphs>96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Development of Azure Service Bus application with base on Spring Integration</vt:lpstr>
      <vt:lpstr>CONTENTS</vt:lpstr>
      <vt:lpstr>What is Spring Integration</vt:lpstr>
      <vt:lpstr>Involving Azure services(Partial)</vt:lpstr>
      <vt:lpstr>Integrate Spring to connect to Service Bus</vt:lpstr>
      <vt:lpstr>Integrate Spring to connect to Service Bus</vt:lpstr>
      <vt:lpstr>Integrate Spring to connect to Service Bus</vt:lpstr>
      <vt:lpstr>Integrate Spring to connect to Service Bus</vt:lpstr>
      <vt:lpstr>Integrate Spring to connect to Service Bus</vt:lpstr>
      <vt:lpstr>Integrate Spring to connect to Service Bus</vt:lpstr>
      <vt:lpstr>Integrate Spring to connect to Service Bus</vt:lpstr>
      <vt:lpstr>Integrate Spring to connect to Service 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Service Bus with Spring Integration</dc:title>
  <dc:creator>Moary Chen</dc:creator>
  <cp:lastModifiedBy>Moary Chen</cp:lastModifiedBy>
  <cp:revision>59</cp:revision>
  <dcterms:created xsi:type="dcterms:W3CDTF">2020-06-17T04:05:04Z</dcterms:created>
  <dcterms:modified xsi:type="dcterms:W3CDTF">2020-06-19T06:51:17Z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2020-06-17T04:37:23Z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d1548cfa-5a23-4969-b2e0-536646fade57</vt:lpwstr>
  </property>
  <property fmtid="{D5CDD505-2E9C-101B-9397-08002B2CF9AE}" pid="8" name="MSIP_Label_f42aa342-8706-4288-bd11-ebb85995028c_ContentBits">
    <vt:lpwstr>0</vt:lpwstr>
  </property>
</Properties>
</file>