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4" r:id="rId3"/>
    <p:sldId id="265" r:id="rId4"/>
    <p:sldId id="269" r:id="rId5"/>
    <p:sldId id="264" r:id="rId6"/>
    <p:sldId id="266" r:id="rId7"/>
    <p:sldId id="268" r:id="rId8"/>
    <p:sldId id="270" r:id="rId9"/>
    <p:sldId id="271" r:id="rId10"/>
    <p:sldId id="262" r:id="rId11"/>
    <p:sldId id="272" r:id="rId12"/>
    <p:sldId id="273" r:id="rId13"/>
    <p:sldId id="277" r:id="rId14"/>
    <p:sldId id="280" r:id="rId15"/>
    <p:sldId id="276" r:id="rId16"/>
    <p:sldId id="275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319A20-74F4-4AC4-AD2B-ECE551A5B810}">
          <p14:sldIdLst>
            <p14:sldId id="263"/>
            <p14:sldId id="274"/>
            <p14:sldId id="265"/>
            <p14:sldId id="269"/>
            <p14:sldId id="264"/>
            <p14:sldId id="266"/>
          </p14:sldIdLst>
        </p14:section>
        <p14:section name="Untitled Section" id="{A3626FE7-27DA-4536-94E5-79FD053C3084}">
          <p14:sldIdLst>
            <p14:sldId id="268"/>
            <p14:sldId id="270"/>
            <p14:sldId id="271"/>
            <p14:sldId id="262"/>
            <p14:sldId id="272"/>
            <p14:sldId id="273"/>
            <p14:sldId id="277"/>
            <p14:sldId id="280"/>
            <p14:sldId id="276"/>
            <p14:sldId id="275"/>
            <p14:sldId id="27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EF0"/>
    <a:srgbClr val="2D86C0"/>
    <a:srgbClr val="9CC2E6"/>
    <a:srgbClr val="1EABA3"/>
    <a:srgbClr val="8ECF64"/>
    <a:srgbClr val="F9771D"/>
    <a:srgbClr val="FF1E06"/>
    <a:srgbClr val="ED2E72"/>
    <a:srgbClr val="C80813"/>
    <a:srgbClr val="8CC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6" autoAdjust="0"/>
    <p:restoredTop sz="95887" autoAdjust="0"/>
  </p:normalViewPr>
  <p:slideViewPr>
    <p:cSldViewPr snapToGrid="0">
      <p:cViewPr varScale="1">
        <p:scale>
          <a:sx n="93" d="100"/>
          <a:sy n="93" d="100"/>
        </p:scale>
        <p:origin x="91" y="226"/>
      </p:cViewPr>
      <p:guideLst>
        <p:guide orient="horz" pos="2160"/>
        <p:guide pos="21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53C9BB"/>
                </a:solidFill>
              </a:rPr>
              <a:t>OSHA (2020)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OSHA (2020)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728-40FA-9983-61B0A4E0BD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28-40FA-9983-61B0A4E0BD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728-40FA-9983-61B0A4E0BD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28-40FA-9983-61B0A4E0BD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28-40FA-9983-61B0A4E0BD19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287D047B-BF70-45E9-A93D-91F86FC709E2}" type="PERCENTAGE">
                      <a:rPr lang="en-US" sz="2800"/>
                      <a:pPr>
                        <a:defRPr/>
                      </a:pPr>
                      <a:t>[PERCENTAGE]</a:t>
                    </a:fld>
                    <a:endParaRPr lang="en-GB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148499015748013E-2"/>
                      <c:h val="8.961336801098868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728-40FA-9983-61B0A4E0BD19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10443D3-6FCB-45D6-8B15-40532860E7D8}" type="PERCENTAGE">
                      <a:rPr lang="en-US" sz="2800"/>
                      <a:pPr>
                        <a:defRPr/>
                      </a:pPr>
                      <a:t>[PERCENTAGE]</a:t>
                    </a:fld>
                    <a:endParaRPr lang="en-GB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339849901574802"/>
                      <c:h val="8.9613368010988681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728-40FA-9983-61B0A4E0BD19}"/>
                </c:ext>
              </c:extLst>
            </c:dLbl>
            <c:dLbl>
              <c:idx val="2"/>
              <c:layout>
                <c:manualLayout>
                  <c:x val="9.4610789862204669E-2"/>
                  <c:y val="0.177842354955563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5147CE7-058E-4CAE-8572-10FFF18F20D1}" type="PERCENTAGE">
                      <a:rPr lang="en-US" sz="2800" dirty="0"/>
                      <a:pPr>
                        <a:defRPr/>
                      </a:pPr>
                      <a:t>[PERCENTAGE]</a:t>
                    </a:fld>
                    <a:endParaRPr lang="en-GB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148499015748013E-2"/>
                      <c:h val="9.1957117866811142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728-40FA-9983-61B0A4E0BD19}"/>
                </c:ext>
              </c:extLst>
            </c:dLbl>
            <c:dLbl>
              <c:idx val="3"/>
              <c:layout>
                <c:manualLayout>
                  <c:x val="3.7991466592834956E-2"/>
                  <c:y val="0.2677844820804191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FE7C8F-B2A1-4EE1-A4BC-2814B3E1AFCD}" type="PERCENTAGE">
                      <a:rPr lang="en-US" sz="2800"/>
                      <a:pPr>
                        <a:defRPr/>
                      </a:pPr>
                      <a:t>[PERCENTAGE]</a:t>
                    </a:fld>
                    <a:endParaRPr lang="en-GB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1157268815591188E-2"/>
                      <c:h val="7.555084531352783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728-40FA-9983-61B0A4E0BD19}"/>
                </c:ext>
              </c:extLst>
            </c:dLbl>
            <c:dLbl>
              <c:idx val="4"/>
              <c:layout>
                <c:manualLayout>
                  <c:x val="3.1669906496062994E-2"/>
                  <c:y val="0.1550333319984416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33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1AC4E91-6C01-47A7-B5C9-A39CECEE3739}" type="PERCENTAGE">
                      <a:rPr lang="en-US" sz="2800"/>
                      <a:pPr>
                        <a:defRPr/>
                      </a:pPr>
                      <a:t>[PERCENTAGE]</a:t>
                    </a:fld>
                    <a:endParaRPr lang="en-GB"/>
                  </a:p>
                </c:rich>
              </c:tx>
              <c:spPr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33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6304749015748038E-2"/>
                      <c:h val="7.3207119020231359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728-40FA-9983-61B0A4E0BD19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Others</c:v>
                </c:pt>
                <c:pt idx="1">
                  <c:v>Falls</c:v>
                </c:pt>
                <c:pt idx="2">
                  <c:v>Struck By An Objects</c:v>
                </c:pt>
                <c:pt idx="3">
                  <c:v>CO Poisoning</c:v>
                </c:pt>
                <c:pt idx="4">
                  <c:v>LPG Poisoning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0.49</c:v>
                </c:pt>
                <c:pt idx="1">
                  <c:v>0.37</c:v>
                </c:pt>
                <c:pt idx="2">
                  <c:v>0.12</c:v>
                </c:pt>
                <c:pt idx="3">
                  <c:v>0.01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28-40FA-9983-61B0A4E0BD1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983283869629989"/>
          <c:y val="0.35744889793455259"/>
          <c:w val="0.27016716130370005"/>
          <c:h val="0.56477626038018025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AFFB-C358-4959-A645-BB6D79C5A2B7}" type="datetimeFigureOut">
              <a:rPr lang="en-GB" smtClean="0"/>
              <a:t>10/02/2024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60289-CF29-45A9-843A-87D833A94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11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60289-CF29-45A9-843A-87D833A949D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8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845-DA31-44B1-B0BF-B4BC5879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AD3A-0A77-4487-A369-5ADCACE7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4CDA-F36C-4972-AD98-4C0D0E18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B3E0-D5B6-4FC3-8811-25C57FA8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20073-3DD6-4A2C-998A-690C7B411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8262-1D32-42D0-8B17-9535E03D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627AF-74A1-4B9D-88DE-B5262F2B2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008C1-16CC-4953-BB7A-DCD8E94C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EA89-C47C-4C27-8D7A-16A3C618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1AFE-EF0E-4551-AB46-6913E147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67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4EEA9-8F0E-4183-AA58-F72497CB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599E1-F8BA-4B9A-A408-37C475F0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D3D16-091C-4C0D-8978-89B8FE680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4DC4D-6D74-44CA-8036-ECD1B9A3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E35B-3D94-4B00-BFEF-2C6AF199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5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9634-3FEE-402C-91B6-29ACD139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4724-7D72-46C1-A7E5-3EF7F0E5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8F22-A883-4B59-9536-2665FFC6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4BCF-4811-4E18-BBA1-4C1E40EC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C804D-DB87-4527-870A-86D1599E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650A-4C87-4FE6-8DDA-2EA60E0C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17A66-D07C-4496-82FD-4B5EE0B5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F6D1-D372-4D55-9B8B-0A1AB800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37FE-675C-449D-B28B-B40392D1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E4C56-4629-4CE5-A19A-107249EA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3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360-0C22-4E81-AB8C-94D470BC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BC63-8A02-4A5C-BC62-5B1FE39A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D6955-5235-4A26-AFE8-E9F96595E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B6CB-CF60-4C0A-B439-1F588424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EDE52-F281-4794-A5D8-36816357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D076-2635-4F64-9A20-4037685B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0B080-C534-4AA0-AB5F-8C5CB5D3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87115-54B1-4559-A6AB-0FAF7D8D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DFAD-0C2D-46A2-B978-435F34008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E03EF-6ADB-409D-AC36-DC730D49E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BC703-ED54-48C4-AF36-00ACE8B4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7CB46-5C36-4F9F-A89D-22D21F33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0315A-3CF3-4F5F-A8D6-2E316D43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6D4CA-54EF-45E1-ACE7-57D3B352F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B52B-1EC4-4F44-9281-340A304A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D3863-531B-4128-94C5-3D281D34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DB530-1F29-42B5-AAB0-DB94B8A0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93DF9-7921-4520-B1D6-0102D347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3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DB315-8686-4003-9C95-772D8159F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CE90D-6197-48F2-B328-A945F9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60837-C868-44F5-8B11-E35FFF1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73A1-167A-4728-A3CF-EAECC77F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E229-E5AB-4CFB-AE25-521B032D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5F0A-3C27-4EC1-B593-13B97721A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09E97-11E5-4BDD-97F3-74BF02C64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6C5E-5B3D-4F18-A8F5-250BF2EC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27E6-95BC-4874-BE1B-041C2C01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2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76277-BA18-44EF-9050-FCF3965D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21F51-2797-421E-9571-FEF9CEBB7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6930-EAA2-4A07-AD3D-F1EC7202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397A-D993-46D7-B5AB-1F93B28A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3ED94-FBEE-41DC-B8F7-877C2BD0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39ED1-1477-425A-A1D0-C017DFB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0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6348F-DCC7-445A-86CD-CAF114ED7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63D2D-6528-4ECB-93E2-F9AC1733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77B8C-DF74-41CC-9A95-C42605CC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020B-43C3-442E-B62B-57AACD0E5EC7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92B7A-35CA-4094-980A-2DF788FC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9AC30-04EE-4306-9C68-46E460C68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2E21-23DF-4FAD-8B98-DE368A03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9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493883" y="435831"/>
            <a:ext cx="76779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rgbClr val="FF5969"/>
                </a:solidFill>
                <a:latin typeface="Sunny Spells Basic" pitchFamily="2" charset="0"/>
              </a:rPr>
              <a:t>WELCOME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395282" y="2794803"/>
            <a:ext cx="79232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 smtClean="0">
                <a:solidFill>
                  <a:srgbClr val="52CBBE"/>
                </a:solidFill>
                <a:latin typeface="Sunny Spells Basic" pitchFamily="2" charset="0"/>
              </a:rPr>
              <a:t>Smart Safety Helmet Presentation</a:t>
            </a:r>
            <a:endParaRPr lang="en-US" sz="4100" dirty="0">
              <a:solidFill>
                <a:srgbClr val="52CBBE"/>
              </a:solidFill>
              <a:latin typeface="Sunny Spells Basic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800110" y="3522699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5D7373"/>
                </a:solidFill>
                <a:latin typeface="Sunny Spells Basic" pitchFamily="2" charset="0"/>
              </a:rPr>
              <a:t>DESIGNED </a:t>
            </a:r>
            <a:r>
              <a:rPr lang="en-US" sz="4000" dirty="0" smtClean="0">
                <a:solidFill>
                  <a:srgbClr val="5D7373"/>
                </a:solidFill>
                <a:latin typeface="Sunny Spells Basic" pitchFamily="2" charset="0"/>
              </a:rPr>
              <a:t>BY Fourth </a:t>
            </a:r>
            <a:r>
              <a:rPr lang="en-US" sz="4000" dirty="0">
                <a:solidFill>
                  <a:srgbClr val="5D7373"/>
                </a:solidFill>
                <a:latin typeface="Sunny Spells Basic" pitchFamily="2" charset="0"/>
              </a:rPr>
              <a:t>Y</a:t>
            </a:r>
            <a:r>
              <a:rPr lang="en-US" sz="4000" dirty="0" smtClean="0">
                <a:solidFill>
                  <a:srgbClr val="5D7373"/>
                </a:solidFill>
                <a:latin typeface="Sunny Spells Basic" pitchFamily="2" charset="0"/>
              </a:rPr>
              <a:t>ear Graduation </a:t>
            </a:r>
            <a:r>
              <a:rPr lang="en-GB" sz="4000" dirty="0" smtClean="0">
                <a:solidFill>
                  <a:srgbClr val="5D7373"/>
                </a:solidFill>
                <a:latin typeface="Sunny Spells Basic" pitchFamily="2" charset="0"/>
              </a:rPr>
              <a:t>Team</a:t>
            </a:r>
            <a:endParaRPr lang="en-US" sz="4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286460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0884026" y="0"/>
            <a:ext cx="12552593" cy="6858000"/>
            <a:chOff x="-308338" y="0"/>
            <a:chExt cx="12552593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30833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5047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83955" y="0"/>
            <a:ext cx="10014435" cy="6858000"/>
            <a:chOff x="491575" y="0"/>
            <a:chExt cx="10014435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86802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105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5488" y="4074634"/>
            <a:ext cx="4548332" cy="3410046"/>
          </a:xfrm>
          <a:prstGeom prst="rect">
            <a:avLst/>
          </a:prstGeom>
        </p:spPr>
      </p:pic>
      <p:pic>
        <p:nvPicPr>
          <p:cNvPr id="47" name="Picture 4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6779" y="130670"/>
            <a:ext cx="13620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35202" y="130670"/>
            <a:ext cx="15621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758607" y="4174820"/>
            <a:ext cx="3746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Project supervisor : DR /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Walaa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Mohamed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7596174" y="4169371"/>
            <a:ext cx="3874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Assistant Supervisor : DR /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Shimaa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Sami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28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34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 flipV="1">
            <a:off x="3395663" y="578069"/>
            <a:ext cx="1712365" cy="2850931"/>
          </a:xfrm>
          <a:prstGeom prst="line">
            <a:avLst/>
          </a:prstGeom>
          <a:ln w="57150">
            <a:solidFill>
              <a:srgbClr val="92D050"/>
            </a:solidFill>
          </a:ln>
          <a:effectLst>
            <a:outerShdw blurRad="127000" dist="1270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1800000" flipV="1">
            <a:off x="3969804" y="1215616"/>
            <a:ext cx="1712365" cy="2850931"/>
          </a:xfrm>
          <a:prstGeom prst="line">
            <a:avLst/>
          </a:prstGeom>
          <a:ln w="57150">
            <a:solidFill>
              <a:srgbClr val="EF3078"/>
            </a:solidFill>
          </a:ln>
          <a:effectLst>
            <a:outerShdw blurRad="127000" dist="1270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3600000" flipV="1">
            <a:off x="4218627" y="2032278"/>
            <a:ext cx="1712365" cy="2850931"/>
          </a:xfrm>
          <a:prstGeom prst="line">
            <a:avLst/>
          </a:prstGeom>
          <a:ln w="57150">
            <a:solidFill>
              <a:srgbClr val="03A1A4"/>
            </a:solidFill>
          </a:ln>
          <a:effectLst>
            <a:outerShdw blurRad="127000" dist="1270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V="1">
            <a:off x="3990148" y="2888771"/>
            <a:ext cx="1712365" cy="2850931"/>
          </a:xfrm>
          <a:prstGeom prst="line">
            <a:avLst/>
          </a:prstGeom>
          <a:ln w="57150">
            <a:solidFill>
              <a:srgbClr val="EE9524"/>
            </a:solidFill>
          </a:ln>
          <a:effectLst>
            <a:outerShdw blurRad="127000" dist="1270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7200000" flipV="1">
            <a:off x="3395663" y="3451882"/>
            <a:ext cx="1712365" cy="2850931"/>
          </a:xfrm>
          <a:prstGeom prst="line">
            <a:avLst/>
          </a:prstGeom>
          <a:ln w="57150">
            <a:solidFill>
              <a:srgbClr val="1C7CBB"/>
            </a:solidFill>
          </a:ln>
          <a:effectLst>
            <a:outerShdw blurRad="127000" dist="127000" dir="5400000" algn="t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5829141" y="170126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ounded Rectangle 28"/>
          <p:cNvSpPr/>
          <p:nvPr/>
        </p:nvSpPr>
        <p:spPr>
          <a:xfrm>
            <a:off x="6718227" y="1569888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F3078"/>
              </a:gs>
              <a:gs pos="100000">
                <a:srgbClr val="C0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7070117" y="3152492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3A1A4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6753956" y="4670637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E9524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5829140" y="5881213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C7CBB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lowchart: Connector 40"/>
          <p:cNvSpPr/>
          <p:nvPr/>
        </p:nvSpPr>
        <p:spPr>
          <a:xfrm>
            <a:off x="5914427" y="230958"/>
            <a:ext cx="609600" cy="6096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Connector 41"/>
          <p:cNvSpPr/>
          <p:nvPr/>
        </p:nvSpPr>
        <p:spPr>
          <a:xfrm>
            <a:off x="6767237" y="1637918"/>
            <a:ext cx="609600" cy="6096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Connector 42"/>
          <p:cNvSpPr/>
          <p:nvPr/>
        </p:nvSpPr>
        <p:spPr>
          <a:xfrm>
            <a:off x="7151082" y="3216778"/>
            <a:ext cx="609600" cy="6096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Connector 43"/>
          <p:cNvSpPr/>
          <p:nvPr/>
        </p:nvSpPr>
        <p:spPr>
          <a:xfrm>
            <a:off x="6856390" y="4744728"/>
            <a:ext cx="609600" cy="6096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Connector 44"/>
          <p:cNvSpPr/>
          <p:nvPr/>
        </p:nvSpPr>
        <p:spPr>
          <a:xfrm>
            <a:off x="5927286" y="5955304"/>
            <a:ext cx="609600" cy="609600"/>
          </a:xfrm>
          <a:prstGeom prst="flowChartConnector">
            <a:avLst/>
          </a:prstGeom>
          <a:solidFill>
            <a:schemeClr val="bg1"/>
          </a:soli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/>
          <p:cNvSpPr txBox="1"/>
          <p:nvPr/>
        </p:nvSpPr>
        <p:spPr>
          <a:xfrm>
            <a:off x="7230419" y="2947742"/>
            <a:ext cx="49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1D2"/>
                </a:solidFill>
                <a:latin typeface="Sunny Spells Basic" pitchFamily="2" charset="0"/>
              </a:rPr>
              <a:t>3</a:t>
            </a:r>
            <a:endParaRPr lang="en-GB" sz="5400" dirty="0">
              <a:solidFill>
                <a:srgbClr val="00B1D2"/>
              </a:solidFill>
              <a:latin typeface="Sunny Spells Basic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25391" y="-17973"/>
            <a:ext cx="49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rgbClr val="00B1D2"/>
                </a:solidFill>
                <a:latin typeface="Sunny Spells Basic" pitchFamily="2" charset="0"/>
              </a:rPr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46976" y="1377061"/>
            <a:ext cx="49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1D2"/>
                </a:solidFill>
                <a:latin typeface="Sunny Spells Basic" pitchFamily="2" charset="0"/>
              </a:rPr>
              <a:t>2</a:t>
            </a:r>
            <a:endParaRPr lang="en-GB" sz="5400" dirty="0">
              <a:solidFill>
                <a:srgbClr val="00B1D2"/>
              </a:solidFill>
              <a:latin typeface="Sunny Spells Basic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898609" y="4475845"/>
            <a:ext cx="49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1D2"/>
                </a:solidFill>
                <a:latin typeface="Sunny Spells Basic" pitchFamily="2" charset="0"/>
              </a:rPr>
              <a:t>4</a:t>
            </a:r>
            <a:endParaRPr lang="en-GB" sz="5400" dirty="0">
              <a:solidFill>
                <a:srgbClr val="00B1D2"/>
              </a:solidFill>
              <a:latin typeface="Sunny Spells Basic" pitchFamily="2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0570" y="5678014"/>
            <a:ext cx="496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 smtClean="0">
                <a:solidFill>
                  <a:srgbClr val="00B1D2"/>
                </a:solidFill>
                <a:latin typeface="Sunny Spells Basic" pitchFamily="2" charset="0"/>
              </a:rPr>
              <a:t>5</a:t>
            </a:r>
            <a:endParaRPr lang="en-GB" sz="5400" dirty="0">
              <a:solidFill>
                <a:srgbClr val="00B1D2"/>
              </a:solidFill>
              <a:latin typeface="Sunny Spells Basic" pitchFamily="2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467856" y="1382643"/>
            <a:ext cx="4339450" cy="4340624"/>
            <a:chOff x="949326" y="981339"/>
            <a:chExt cx="4892674" cy="4893998"/>
          </a:xfrm>
        </p:grpSpPr>
        <p:grpSp>
          <p:nvGrpSpPr>
            <p:cNvPr id="38" name="Group 37"/>
            <p:cNvGrpSpPr/>
            <p:nvPr/>
          </p:nvGrpSpPr>
          <p:grpSpPr>
            <a:xfrm>
              <a:off x="949326" y="981339"/>
              <a:ext cx="4892674" cy="4893998"/>
              <a:chOff x="949326" y="981339"/>
              <a:chExt cx="4892674" cy="4893998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949326" y="982663"/>
                <a:ext cx="4892674" cy="489267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27000" dist="1270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Pie 14"/>
              <p:cNvSpPr/>
              <p:nvPr/>
            </p:nvSpPr>
            <p:spPr>
              <a:xfrm>
                <a:off x="962173" y="1008369"/>
                <a:ext cx="4866968" cy="4866968"/>
              </a:xfrm>
              <a:prstGeom prst="pie">
                <a:avLst>
                  <a:gd name="adj1" fmla="val 2704627"/>
                  <a:gd name="adj2" fmla="val 4493178"/>
                </a:avLst>
              </a:prstGeom>
              <a:solidFill>
                <a:srgbClr val="1C7CB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ie 15"/>
              <p:cNvSpPr/>
              <p:nvPr/>
            </p:nvSpPr>
            <p:spPr>
              <a:xfrm rot="19805649">
                <a:off x="962174" y="1008369"/>
                <a:ext cx="4866968" cy="4866968"/>
              </a:xfrm>
              <a:prstGeom prst="pie">
                <a:avLst>
                  <a:gd name="adj1" fmla="val 2689654"/>
                  <a:gd name="adj2" fmla="val 4493192"/>
                </a:avLst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ie 16"/>
              <p:cNvSpPr/>
              <p:nvPr/>
            </p:nvSpPr>
            <p:spPr>
              <a:xfrm rot="18033603">
                <a:off x="968268" y="995516"/>
                <a:ext cx="4866968" cy="4866968"/>
              </a:xfrm>
              <a:prstGeom prst="pie">
                <a:avLst>
                  <a:gd name="adj1" fmla="val 2648188"/>
                  <a:gd name="adj2" fmla="val 4499091"/>
                </a:avLst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ie 17"/>
              <p:cNvSpPr/>
              <p:nvPr/>
            </p:nvSpPr>
            <p:spPr>
              <a:xfrm rot="16200000">
                <a:off x="962524" y="981339"/>
                <a:ext cx="4866968" cy="4866968"/>
              </a:xfrm>
              <a:prstGeom prst="pie">
                <a:avLst>
                  <a:gd name="adj1" fmla="val 2709216"/>
                  <a:gd name="adj2" fmla="val 4499091"/>
                </a:avLst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8"/>
              <p:cNvSpPr/>
              <p:nvPr/>
            </p:nvSpPr>
            <p:spPr>
              <a:xfrm rot="14382631">
                <a:off x="968274" y="989655"/>
                <a:ext cx="4866968" cy="4866968"/>
              </a:xfrm>
              <a:prstGeom prst="pie">
                <a:avLst>
                  <a:gd name="adj1" fmla="val 2709216"/>
                  <a:gd name="adj2" fmla="val 4499091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lowchart: Connector 19"/>
              <p:cNvSpPr/>
              <p:nvPr/>
            </p:nvSpPr>
            <p:spPr>
              <a:xfrm>
                <a:off x="1792606" y="1825943"/>
                <a:ext cx="3206114" cy="3206114"/>
              </a:xfrm>
              <a:prstGeom prst="flowChartConnector">
                <a:avLst/>
              </a:prstGeom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49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27000" dist="1270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" name="Flowchart: Connector 20"/>
            <p:cNvSpPr/>
            <p:nvPr/>
          </p:nvSpPr>
          <p:spPr>
            <a:xfrm>
              <a:off x="2216087" y="2249424"/>
              <a:ext cx="2359152" cy="2359152"/>
            </a:xfrm>
            <a:prstGeom prst="flowChartConnector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2548090" y="3074125"/>
            <a:ext cx="23112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200" dirty="0" smtClean="0">
                <a:solidFill>
                  <a:srgbClr val="00B1D2"/>
                </a:solidFill>
                <a:latin typeface="Sunny Spells Basic" pitchFamily="2" charset="0"/>
              </a:rPr>
              <a:t>functions</a:t>
            </a:r>
            <a:endParaRPr lang="en-GB" sz="5200" dirty="0">
              <a:solidFill>
                <a:srgbClr val="00B1D2"/>
              </a:solidFill>
              <a:latin typeface="Sunny Spells Basic" pitchFamily="2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536886" y="105211"/>
            <a:ext cx="293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Object Detection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463321" y="1515947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Gas Monitoring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86076" y="3002255"/>
            <a:ext cx="283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Temperature &amp; Humidity Monitoring</a:t>
            </a:r>
            <a:endParaRPr lang="en-GB" sz="28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66750" y="4624238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GPS Tracking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95268" y="5832817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Fall Detection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39769" y="49193"/>
            <a:ext cx="2893080" cy="830997"/>
            <a:chOff x="532007" y="68025"/>
            <a:chExt cx="4294636" cy="871616"/>
          </a:xfrm>
        </p:grpSpPr>
        <p:sp>
          <p:nvSpPr>
            <p:cNvPr id="57" name="TextBox 56"/>
            <p:cNvSpPr txBox="1"/>
            <p:nvPr/>
          </p:nvSpPr>
          <p:spPr>
            <a:xfrm>
              <a:off x="548571" y="68025"/>
              <a:ext cx="4266497" cy="871616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r>
                <a:rPr lang="en-GB" sz="4800" dirty="0" smtClean="0">
                  <a:solidFill>
                    <a:srgbClr val="00B1D2"/>
                  </a:solidFill>
                  <a:latin typeface="Sunny Spells Basic" pitchFamily="2" charset="0"/>
                </a:rPr>
                <a:t>Smart Helmet</a:t>
              </a:r>
              <a:endParaRPr lang="en-GB" sz="4800" dirty="0">
                <a:solidFill>
                  <a:srgbClr val="00B1D2"/>
                </a:solidFill>
                <a:latin typeface="Sunny Spells Basic" pitchFamily="2" charset="0"/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532007" y="905357"/>
              <a:ext cx="4294636" cy="0"/>
            </a:xfrm>
            <a:prstGeom prst="line">
              <a:avLst/>
            </a:prstGeom>
            <a:ln w="12700">
              <a:solidFill>
                <a:srgbClr val="00B1D2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6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8" grpId="0"/>
      <p:bldP spid="49" grpId="0"/>
      <p:bldP spid="50" grpId="0"/>
      <p:bldP spid="51" grpId="0"/>
      <p:bldP spid="40" grpId="0"/>
      <p:bldP spid="52" grpId="0"/>
      <p:bldP spid="53" grpId="0"/>
      <p:bldP spid="54" grpId="0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53597" y="162875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ounded Rectangle 29"/>
          <p:cNvSpPr/>
          <p:nvPr/>
        </p:nvSpPr>
        <p:spPr>
          <a:xfrm>
            <a:off x="3897093" y="6487827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3A1A4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/>
          <p:cNvSpPr/>
          <p:nvPr/>
        </p:nvSpPr>
        <p:spPr>
          <a:xfrm>
            <a:off x="3897093" y="6578002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E9524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/>
          <p:nvPr/>
        </p:nvSpPr>
        <p:spPr>
          <a:xfrm>
            <a:off x="3897093" y="6676886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C7CBB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1389621" y="94389"/>
            <a:ext cx="2939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Object Detection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1435" y="1093792"/>
            <a:ext cx="281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27B950"/>
                </a:solidFill>
              </a:rPr>
              <a:t>How Does It Work:</a:t>
            </a:r>
            <a:endParaRPr lang="en-GB" sz="2400" b="1" dirty="0">
              <a:solidFill>
                <a:srgbClr val="27B9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6665" y="1665076"/>
            <a:ext cx="5765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-Transmitter Sends an original signal </a:t>
            </a:r>
            <a:r>
              <a:rPr lang="en-GB" sz="1600" b="1" dirty="0">
                <a:solidFill>
                  <a:srgbClr val="5D7373"/>
                </a:solidFill>
              </a:rPr>
              <a:t>in the </a:t>
            </a:r>
            <a:r>
              <a:rPr lang="en-GB" sz="1600" b="1" dirty="0" smtClean="0">
                <a:solidFill>
                  <a:srgbClr val="5D7373"/>
                </a:solidFill>
              </a:rPr>
              <a:t>range from </a:t>
            </a:r>
            <a:r>
              <a:rPr lang="en-GB" sz="1600" b="1" dirty="0">
                <a:solidFill>
                  <a:srgbClr val="5D7373"/>
                </a:solidFill>
              </a:rPr>
              <a:t>2 – 400 cm</a:t>
            </a:r>
            <a:r>
              <a:rPr lang="en-GB" sz="1600" b="1" dirty="0" smtClean="0">
                <a:solidFill>
                  <a:srgbClr val="5D7373"/>
                </a:solidFill>
              </a:rPr>
              <a:t>. if there is an object in that range , the signal will be reflected and the sensor receives it through the Receiver .</a:t>
            </a:r>
          </a:p>
          <a:p>
            <a:r>
              <a:rPr lang="en-GB" sz="1600" b="1" dirty="0" smtClean="0">
                <a:solidFill>
                  <a:srgbClr val="5D7373"/>
                </a:solidFill>
              </a:rPr>
              <a:t>- In that moment , This range will be the distance between the object and the sensor.(the helmet) 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09454" y="132310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F3078"/>
              </a:gs>
              <a:gs pos="100000">
                <a:srgbClr val="C0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683714" y="94389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Gas Monitoring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7732" y="1434244"/>
            <a:ext cx="4057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D2122F"/>
                </a:solidFill>
              </a:rPr>
              <a:t>Liquefied Petroleum Gas (LPG)</a:t>
            </a:r>
            <a:endParaRPr lang="en-GB" sz="2400" b="1" dirty="0">
              <a:solidFill>
                <a:srgbClr val="D2122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49177" y="2394060"/>
            <a:ext cx="280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More than 180,000 GAS LEAKS.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49177" y="2984994"/>
            <a:ext cx="2806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About 3020 Fires &amp; Explosions.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21" name="Circular Arrow 20"/>
          <p:cNvSpPr/>
          <p:nvPr/>
        </p:nvSpPr>
        <p:spPr>
          <a:xfrm rot="15960981" flipH="1">
            <a:off x="6327919" y="2423365"/>
            <a:ext cx="842515" cy="901659"/>
          </a:xfrm>
          <a:prstGeom prst="circularArrow">
            <a:avLst/>
          </a:prstGeom>
          <a:noFill/>
          <a:ln w="19050">
            <a:solidFill>
              <a:srgbClr val="D21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078583" y="1665077"/>
            <a:ext cx="36" cy="2906923"/>
          </a:xfrm>
          <a:prstGeom prst="line">
            <a:avLst/>
          </a:prstGeom>
          <a:ln w="28575">
            <a:solidFill>
              <a:srgbClr val="D2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97170" y="3715783"/>
            <a:ext cx="1926453" cy="667"/>
          </a:xfrm>
          <a:prstGeom prst="line">
            <a:avLst/>
          </a:prstGeom>
          <a:ln w="28575">
            <a:solidFill>
              <a:srgbClr val="D2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83714" y="3963400"/>
            <a:ext cx="3129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D2122F"/>
                </a:solidFill>
              </a:rPr>
              <a:t>Carbon Monoxide (CO)</a:t>
            </a:r>
            <a:endParaRPr lang="en-GB" sz="2400" b="1" dirty="0">
              <a:solidFill>
                <a:srgbClr val="D2122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49177" y="4882702"/>
            <a:ext cx="2353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About 50,000 GAS LEAKS.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9177" y="5473636"/>
            <a:ext cx="1365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430 Fatalities.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36" name="Circular Arrow 35"/>
          <p:cNvSpPr/>
          <p:nvPr/>
        </p:nvSpPr>
        <p:spPr>
          <a:xfrm rot="15960981" flipH="1">
            <a:off x="6327919" y="4912007"/>
            <a:ext cx="842515" cy="901659"/>
          </a:xfrm>
          <a:prstGeom prst="circularArrow">
            <a:avLst/>
          </a:prstGeom>
          <a:noFill/>
          <a:ln w="19050">
            <a:solidFill>
              <a:srgbClr val="D212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70171" y="1911857"/>
            <a:ext cx="574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D2122F"/>
                </a:solidFill>
              </a:rPr>
              <a:t>* As per to OSHA the normal average of </a:t>
            </a:r>
            <a:r>
              <a:rPr lang="en-GB" sz="1600" b="1" dirty="0">
                <a:solidFill>
                  <a:srgbClr val="D2122F"/>
                </a:solidFill>
              </a:rPr>
              <a:t>LPG </a:t>
            </a:r>
            <a:r>
              <a:rPr lang="en-GB" sz="1600" b="1" dirty="0" smtClean="0">
                <a:solidFill>
                  <a:srgbClr val="D2122F"/>
                </a:solidFill>
              </a:rPr>
              <a:t>is 1000 ppm .</a:t>
            </a:r>
            <a:endParaRPr lang="en-GB" sz="1600" b="1" dirty="0">
              <a:solidFill>
                <a:srgbClr val="D2122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74856" y="4414486"/>
            <a:ext cx="5747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rgbClr val="D2122F"/>
                </a:solidFill>
              </a:rPr>
              <a:t>* As per to OSHA the normal average of CO is 50 ppm .</a:t>
            </a:r>
            <a:endParaRPr lang="en-GB" sz="1600" b="1" dirty="0">
              <a:solidFill>
                <a:srgbClr val="D2122F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1670417" y="3252863"/>
            <a:ext cx="2592843" cy="2433820"/>
            <a:chOff x="1670417" y="3252863"/>
            <a:chExt cx="2592843" cy="2433820"/>
          </a:xfrm>
        </p:grpSpPr>
        <p:sp>
          <p:nvSpPr>
            <p:cNvPr id="8" name="Rectangle 7"/>
            <p:cNvSpPr/>
            <p:nvPr/>
          </p:nvSpPr>
          <p:spPr>
            <a:xfrm rot="2602407">
              <a:off x="2298522" y="3252863"/>
              <a:ext cx="758199" cy="773454"/>
            </a:xfrm>
            <a:prstGeom prst="rect">
              <a:avLst/>
            </a:prstGeom>
            <a:gradFill>
              <a:gsLst>
                <a:gs pos="0">
                  <a:srgbClr val="22B650"/>
                </a:gs>
                <a:gs pos="100000">
                  <a:srgbClr val="8CCF5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670417" y="3274183"/>
              <a:ext cx="2592843" cy="2412500"/>
              <a:chOff x="1670417" y="3274183"/>
              <a:chExt cx="2592843" cy="2412500"/>
            </a:xfrm>
          </p:grpSpPr>
          <p:cxnSp>
            <p:nvCxnSpPr>
              <p:cNvPr id="4" name="Straight Arrow Connector 3"/>
              <p:cNvCxnSpPr/>
              <p:nvPr/>
            </p:nvCxnSpPr>
            <p:spPr>
              <a:xfrm>
                <a:off x="2683718" y="4834968"/>
                <a:ext cx="0" cy="380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2683719" y="4081779"/>
                <a:ext cx="0" cy="3801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Rounded Rectangle 1"/>
              <p:cNvSpPr/>
              <p:nvPr/>
            </p:nvSpPr>
            <p:spPr>
              <a:xfrm>
                <a:off x="1670417" y="4508989"/>
                <a:ext cx="2026602" cy="40228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22B650"/>
                  </a:gs>
                  <a:gs pos="100000">
                    <a:srgbClr val="8CCF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1670417" y="5284396"/>
                <a:ext cx="2026602" cy="40228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22B650"/>
                  </a:gs>
                  <a:gs pos="100000">
                    <a:srgbClr val="8CCF5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flipV="1">
                <a:off x="3218772" y="3604260"/>
                <a:ext cx="1036236" cy="45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255008" y="3607689"/>
                <a:ext cx="8252" cy="18752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H="1">
                <a:off x="3770696" y="5482897"/>
                <a:ext cx="4925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2150561" y="3461552"/>
                <a:ext cx="1115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 smtClean="0">
                    <a:solidFill>
                      <a:schemeClr val="bg1"/>
                    </a:solidFill>
                  </a:rPr>
                  <a:t>If 2&lt;D&lt;400</a:t>
                </a: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22179" y="4551376"/>
                <a:ext cx="1115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chemeClr val="bg1"/>
                    </a:solidFill>
                  </a:rPr>
                  <a:t>Alert</a:t>
                </a: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22179" y="5320580"/>
                <a:ext cx="11153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chemeClr val="bg1"/>
                    </a:solidFill>
                  </a:rPr>
                  <a:t>End</a:t>
                </a:r>
                <a:endParaRPr lang="en-GB" sz="16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97345" y="3274183"/>
                <a:ext cx="5733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yes</a:t>
                </a:r>
                <a:endParaRPr lang="en-GB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112140" y="4118224"/>
                <a:ext cx="4643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</a:t>
                </a:r>
                <a:endParaRPr lang="en-GB" sz="1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9836964" y="2263042"/>
            <a:ext cx="2333065" cy="989480"/>
            <a:chOff x="9836964" y="2263042"/>
            <a:chExt cx="2333065" cy="9894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10363149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11519789" y="2677802"/>
              <a:ext cx="650240" cy="3317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80813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1856795" y="2351195"/>
              <a:ext cx="75" cy="297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10133310" y="2343806"/>
              <a:ext cx="4317" cy="21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 rot="2602407">
              <a:off x="9881115" y="2588613"/>
              <a:ext cx="519522" cy="529975"/>
            </a:xfrm>
            <a:prstGeom prst="rect">
              <a:avLst/>
            </a:prstGeom>
            <a:gradFill>
              <a:gsLst>
                <a:gs pos="0">
                  <a:srgbClr val="C80813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1202461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ounded Rectangle 61"/>
            <p:cNvSpPr/>
            <p:nvPr/>
          </p:nvSpPr>
          <p:spPr>
            <a:xfrm>
              <a:off x="10709382" y="2687302"/>
              <a:ext cx="669703" cy="3317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00000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0133310" y="2343013"/>
              <a:ext cx="1723485" cy="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10720367" y="2665573"/>
              <a:ext cx="614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Alert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1576792" y="2670988"/>
              <a:ext cx="58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End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279549" y="2913968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yes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500860" y="2263042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9836964" y="2591167"/>
              <a:ext cx="614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If g &gt; 1000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355280" y="5215081"/>
            <a:ext cx="2333065" cy="989480"/>
            <a:chOff x="9836964" y="2263042"/>
            <a:chExt cx="2333065" cy="989480"/>
          </a:xfrm>
        </p:grpSpPr>
        <p:cxnSp>
          <p:nvCxnSpPr>
            <p:cNvPr id="96" name="Straight Arrow Connector 95"/>
            <p:cNvCxnSpPr/>
            <p:nvPr/>
          </p:nvCxnSpPr>
          <p:spPr>
            <a:xfrm>
              <a:off x="10363149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11519789" y="2677802"/>
              <a:ext cx="650240" cy="3317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80813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H="1">
              <a:off x="11856795" y="2351195"/>
              <a:ext cx="75" cy="297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10133310" y="2343806"/>
              <a:ext cx="4317" cy="21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 rot="2602407">
              <a:off x="9881115" y="2588613"/>
              <a:ext cx="519522" cy="529975"/>
            </a:xfrm>
            <a:prstGeom prst="rect">
              <a:avLst/>
            </a:prstGeom>
            <a:gradFill>
              <a:gsLst>
                <a:gs pos="0">
                  <a:srgbClr val="C80813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1202461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ounded Rectangle 101"/>
            <p:cNvSpPr/>
            <p:nvPr/>
          </p:nvSpPr>
          <p:spPr>
            <a:xfrm>
              <a:off x="10709382" y="2687302"/>
              <a:ext cx="669703" cy="331741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C00000"/>
                </a:gs>
                <a:gs pos="100000">
                  <a:srgbClr val="ED2E7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10133310" y="2343013"/>
              <a:ext cx="1723485" cy="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10720367" y="2665573"/>
              <a:ext cx="614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Alert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1576792" y="2670988"/>
              <a:ext cx="58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End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279549" y="2913968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yes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500860" y="2263042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9836964" y="2591167"/>
              <a:ext cx="6143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If c &gt; 50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41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0" grpId="0"/>
      <p:bldP spid="17" grpId="0"/>
      <p:bldP spid="19" grpId="0"/>
      <p:bldP spid="20" grpId="0"/>
      <p:bldP spid="21" grpId="0" animBg="1"/>
      <p:bldP spid="27" grpId="0"/>
      <p:bldP spid="34" grpId="0"/>
      <p:bldP spid="35" grpId="0"/>
      <p:bldP spid="36" grpId="0" animBg="1"/>
      <p:bldP spid="37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997140" y="-246582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ounded Rectangle 14"/>
          <p:cNvSpPr/>
          <p:nvPr/>
        </p:nvSpPr>
        <p:spPr>
          <a:xfrm>
            <a:off x="7203121" y="-251787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F3078"/>
              </a:gs>
              <a:gs pos="100000">
                <a:srgbClr val="C0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/>
          <p:cNvCxnSpPr/>
          <p:nvPr/>
        </p:nvCxnSpPr>
        <p:spPr>
          <a:xfrm flipH="1" flipV="1">
            <a:off x="6011345" y="1088742"/>
            <a:ext cx="8709" cy="2248383"/>
          </a:xfrm>
          <a:prstGeom prst="line">
            <a:avLst/>
          </a:prstGeom>
          <a:ln w="28575">
            <a:solidFill>
              <a:srgbClr val="D212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97140" y="66490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3A1A4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713099" y="-66329"/>
            <a:ext cx="283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Temperature &amp; Humidity Monitoring</a:t>
            </a:r>
            <a:endParaRPr lang="en-GB" sz="28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210080" y="83908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E9524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7907802" y="16900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GPS Tracking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939948" y="4345396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C7CBB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4584156" y="4301851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Fall Detection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6753" y="1200850"/>
            <a:ext cx="598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5D7373"/>
                </a:solidFill>
              </a:rPr>
              <a:t>* As per to OSHA , Humidity in workplace can be controlled between 20% and 60% .</a:t>
            </a:r>
            <a:endParaRPr lang="en-GB" b="1" dirty="0">
              <a:solidFill>
                <a:srgbClr val="5D7373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90792" y="1847181"/>
            <a:ext cx="281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D7373"/>
                </a:solidFill>
              </a:rPr>
              <a:t>How Does It Work:</a:t>
            </a:r>
            <a:endParaRPr lang="en-GB" sz="2400" b="1" dirty="0">
              <a:solidFill>
                <a:srgbClr val="5D7373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90792" y="2308846"/>
            <a:ext cx="5829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If the humidity is out of the mentioned range , helmet will send an alert to the system so supervisor will make arrangements to avoid any injuries 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139543" y="1064358"/>
            <a:ext cx="281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D7373"/>
                </a:solidFill>
              </a:rPr>
              <a:t>How Does It Work:</a:t>
            </a:r>
            <a:endParaRPr lang="en-GB" sz="2400" b="1" dirty="0">
              <a:solidFill>
                <a:srgbClr val="5D7373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39542" y="1526023"/>
            <a:ext cx="6052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helmet has tracking sensor so supervisor can see workers location on google maps throw the website or mobile app to know where they are if he needed any of them .</a:t>
            </a:r>
            <a:endParaRPr lang="en-GB" sz="1600" b="1" dirty="0">
              <a:solidFill>
                <a:srgbClr val="5D7373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0792" y="5225181"/>
            <a:ext cx="2817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rgbClr val="5D7373"/>
                </a:solidFill>
              </a:rPr>
              <a:t>How Does It Work:</a:t>
            </a:r>
            <a:endParaRPr lang="en-GB" sz="2400" b="1" dirty="0">
              <a:solidFill>
                <a:srgbClr val="5D7373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501" y="5686846"/>
            <a:ext cx="656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5D7373"/>
                </a:solidFill>
              </a:rPr>
              <a:t>helmet has drop detection sensor that detect any fall and send alert to system so supervisor will be contacted if one of workers fall</a:t>
            </a:r>
            <a:endParaRPr lang="en-GB" sz="1600" b="1" dirty="0">
              <a:solidFill>
                <a:srgbClr val="5D7373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502669" y="2293548"/>
            <a:ext cx="3947853" cy="2030076"/>
            <a:chOff x="7055629" y="2315320"/>
            <a:chExt cx="3947853" cy="2030076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7965895" y="3421210"/>
              <a:ext cx="5334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ounded Rectangle 19"/>
            <p:cNvSpPr/>
            <p:nvPr/>
          </p:nvSpPr>
          <p:spPr>
            <a:xfrm>
              <a:off x="9910349" y="3224754"/>
              <a:ext cx="1093133" cy="48103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1E06"/>
                </a:gs>
                <a:gs pos="100000">
                  <a:srgbClr val="F9771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0476897" y="2599023"/>
              <a:ext cx="126" cy="5008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7579508" y="2586601"/>
              <a:ext cx="7257" cy="368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2602407">
              <a:off x="7155537" y="2998152"/>
              <a:ext cx="873380" cy="890953"/>
            </a:xfrm>
            <a:prstGeom prst="rect">
              <a:avLst/>
            </a:prstGeom>
            <a:gradFill>
              <a:gsLst>
                <a:gs pos="0">
                  <a:srgbClr val="FF1E06"/>
                </a:gs>
                <a:gs pos="100000">
                  <a:srgbClr val="F9771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 flipV="1">
              <a:off x="7599135" y="4083487"/>
              <a:ext cx="1815" cy="261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/>
            <p:cNvSpPr/>
            <p:nvPr/>
          </p:nvSpPr>
          <p:spPr>
            <a:xfrm>
              <a:off x="8547956" y="3224754"/>
              <a:ext cx="1125853" cy="49700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1E06"/>
                </a:gs>
                <a:gs pos="100000">
                  <a:srgbClr val="F9771D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7579508" y="2585268"/>
              <a:ext cx="2897389" cy="13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610896" y="3269771"/>
              <a:ext cx="1032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track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67883" y="3269771"/>
              <a:ext cx="97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End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55555" y="3459700"/>
              <a:ext cx="963873" cy="56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yes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17425" y="2315320"/>
              <a:ext cx="963873" cy="56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55629" y="3150090"/>
              <a:ext cx="1032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bg1"/>
                  </a:solidFill>
                </a:rPr>
                <a:t>If status = on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>
            <a:xfrm flipV="1">
              <a:off x="7599135" y="4338460"/>
              <a:ext cx="1528120" cy="6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9127255" y="3766775"/>
              <a:ext cx="1" cy="575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270519" y="2779376"/>
            <a:ext cx="3730441" cy="1791260"/>
            <a:chOff x="9841450" y="2106940"/>
            <a:chExt cx="2328579" cy="111812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0363149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ounded Rectangle 46"/>
            <p:cNvSpPr/>
            <p:nvPr/>
          </p:nvSpPr>
          <p:spPr>
            <a:xfrm>
              <a:off x="11519789" y="2677802"/>
              <a:ext cx="650240" cy="27514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8ECF64"/>
                </a:gs>
                <a:gs pos="100000">
                  <a:srgbClr val="1EABA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1856795" y="2351195"/>
              <a:ext cx="75" cy="297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10133310" y="2343806"/>
              <a:ext cx="4317" cy="21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 rot="2602407">
              <a:off x="9936326" y="2638974"/>
              <a:ext cx="416492" cy="415711"/>
            </a:xfrm>
            <a:prstGeom prst="rect">
              <a:avLst/>
            </a:prstGeom>
            <a:gradFill>
              <a:gsLst>
                <a:gs pos="0">
                  <a:srgbClr val="8ECF64"/>
                </a:gs>
                <a:gs pos="100000">
                  <a:srgbClr val="1EABA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1202461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10709382" y="2687302"/>
              <a:ext cx="669703" cy="26564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8ECF64"/>
                </a:gs>
                <a:gs pos="100000">
                  <a:srgbClr val="1EABA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10133310" y="2343013"/>
              <a:ext cx="1723485" cy="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0729534" y="2723251"/>
              <a:ext cx="614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Alert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1558223" y="2718730"/>
              <a:ext cx="58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End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28673" y="2106940"/>
              <a:ext cx="573351" cy="23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yes</a:t>
              </a:r>
              <a:endPara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247197" y="2886508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841450" y="2726105"/>
              <a:ext cx="614303" cy="326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If 20% &lt;h &lt; 60%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808479" y="4831993"/>
            <a:ext cx="3730441" cy="1562898"/>
            <a:chOff x="9841450" y="2132393"/>
            <a:chExt cx="2328579" cy="975576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10363149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ounded Rectangle 64"/>
            <p:cNvSpPr/>
            <p:nvPr/>
          </p:nvSpPr>
          <p:spPr>
            <a:xfrm>
              <a:off x="11519789" y="2677802"/>
              <a:ext cx="650240" cy="27514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CC2E6"/>
                </a:gs>
                <a:gs pos="100000">
                  <a:srgbClr val="2D86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H="1">
              <a:off x="11856795" y="2351195"/>
              <a:ext cx="75" cy="2979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0133310" y="2343806"/>
              <a:ext cx="4317" cy="219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 rot="2602407">
              <a:off x="9936326" y="2638974"/>
              <a:ext cx="416492" cy="415711"/>
            </a:xfrm>
            <a:prstGeom prst="rect">
              <a:avLst/>
            </a:prstGeom>
            <a:gradFill>
              <a:gsLst>
                <a:gs pos="0">
                  <a:srgbClr val="9CC2E6"/>
                </a:gs>
                <a:gs pos="100000">
                  <a:srgbClr val="2D86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1202461" y="2840265"/>
              <a:ext cx="317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0709382" y="2687302"/>
              <a:ext cx="669703" cy="26564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9CC2E6"/>
                </a:gs>
                <a:gs pos="100000">
                  <a:srgbClr val="2D86C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0133310" y="2343013"/>
              <a:ext cx="1723485" cy="77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10729534" y="2723251"/>
              <a:ext cx="6143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Alert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1558223" y="2718730"/>
              <a:ext cx="581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bg1"/>
                  </a:solidFill>
                </a:rPr>
                <a:t>End</a:t>
              </a:r>
              <a:endParaRPr lang="en-GB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218758" y="2877428"/>
              <a:ext cx="573351" cy="230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yes</a:t>
              </a:r>
              <a:endPara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680477" y="2132393"/>
              <a:ext cx="5733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No</a:t>
              </a:r>
              <a:endParaRPr lang="en-GB" sz="1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841450" y="2726105"/>
              <a:ext cx="614303" cy="192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 smtClean="0">
                  <a:solidFill>
                    <a:schemeClr val="bg1"/>
                  </a:solidFill>
                </a:rPr>
                <a:t>If Drop</a:t>
              </a:r>
              <a:endParaRPr lang="en-GB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21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29" grpId="0"/>
      <p:bldP spid="37" grpId="0" animBg="1"/>
      <p:bldP spid="38" grpId="0"/>
      <p:bldP spid="39" grpId="0"/>
      <p:bldP spid="42" grpId="0"/>
      <p:bldP spid="46" grpId="0"/>
      <p:bldP spid="49" grpId="0"/>
      <p:bldP spid="50" grpId="0"/>
      <p:bldP spid="51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355120" y="-126442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E9524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484308" y="-138017"/>
            <a:ext cx="352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Structural diagrams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4621" y="646174"/>
            <a:ext cx="205976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bg2">
                    <a:lumMod val="50000"/>
                  </a:schemeClr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 . ERD diagram</a:t>
            </a:r>
            <a:endParaRPr lang="en-GB" sz="3000" dirty="0">
              <a:solidFill>
                <a:schemeClr val="bg2">
                  <a:lumMod val="50000"/>
                </a:schemeClr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86" y="974128"/>
            <a:ext cx="10225141" cy="582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9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355120" y="-126442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E9524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484308" y="-138017"/>
            <a:ext cx="3528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Structural diagrams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1472" y="712364"/>
            <a:ext cx="2256534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bg2">
                    <a:lumMod val="50000"/>
                  </a:schemeClr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 . Class diagram</a:t>
            </a:r>
            <a:endParaRPr lang="en-GB" sz="3000" dirty="0">
              <a:solidFill>
                <a:schemeClr val="bg2">
                  <a:lumMod val="50000"/>
                </a:schemeClr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28" y="1521940"/>
            <a:ext cx="10767266" cy="50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3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21024" y="-134536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3A1A4"/>
              </a:gs>
              <a:gs pos="100000">
                <a:srgbClr val="92D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179411" y="-134536"/>
            <a:ext cx="38698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Behavioural diagrams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236"/>
            <a:ext cx="5771874" cy="5266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91" y="1354236"/>
            <a:ext cx="5986652" cy="469353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903089" y="1053296"/>
            <a:ext cx="0" cy="556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2189" y="617961"/>
            <a:ext cx="271952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bg2">
                    <a:lumMod val="50000"/>
                  </a:schemeClr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 . Use case Diagram</a:t>
            </a:r>
            <a:endParaRPr lang="en-GB" sz="3000" dirty="0">
              <a:solidFill>
                <a:schemeClr val="bg2">
                  <a:lumMod val="50000"/>
                </a:schemeClr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86138" y="623247"/>
            <a:ext cx="202150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chemeClr val="bg2">
                    <a:lumMod val="50000"/>
                  </a:schemeClr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 . DFD Diagram</a:t>
            </a:r>
            <a:endParaRPr lang="en-GB" sz="3000" dirty="0">
              <a:solidFill>
                <a:schemeClr val="bg2">
                  <a:lumMod val="50000"/>
                </a:schemeClr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2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4221026" y="-111744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EF3078"/>
              </a:gs>
              <a:gs pos="100000">
                <a:srgbClr val="C0000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695286" y="-144696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Why us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8980" y="1252322"/>
            <a:ext cx="7751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- 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ideas on the market do not have many of the features found in our helmet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18978" y="1858605"/>
            <a:ext cx="8369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Most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of the existing ideas are directed at cyclists to protect them from road dangers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18980" y="2464888"/>
            <a:ext cx="836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- There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are some existing ideas that focus on the helmet as a basic entity in the idea, while we consider the helmet to be one of the entities present in the project.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18979" y="3348170"/>
            <a:ext cx="836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system in our project includes an electronic website and a phone application to ensure multiple use by supervisors or managers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18978" y="4231452"/>
            <a:ext cx="836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 have an alert and notification system and reports management system in Our software to ensure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heighest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performance and accuracy in the danger situations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978" y="5114734"/>
            <a:ext cx="8369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EG" dirty="0" smtClean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We have an alert and notification system and reports management system in Our software to ensure </a:t>
            </a:r>
            <a:r>
              <a:rPr lang="en-GB" dirty="0" err="1" smtClean="0">
                <a:solidFill>
                  <a:schemeClr val="tx2">
                    <a:lumMod val="75000"/>
                  </a:schemeClr>
                </a:solidFill>
              </a:rPr>
              <a:t>heighest</a:t>
            </a: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 performance and accuracy in the danger situations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7" grpId="0"/>
      <p:bldP spid="2" grpId="0"/>
      <p:bldP spid="78" grpId="0"/>
      <p:bldP spid="79" grpId="0"/>
      <p:bldP spid="80" grpId="0"/>
      <p:bldP spid="81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296237" y="-149325"/>
            <a:ext cx="3786621" cy="75778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  <a:tileRect/>
          </a:gradFill>
          <a:ln>
            <a:noFill/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/>
          <p:cNvSpPr txBox="1"/>
          <p:nvPr/>
        </p:nvSpPr>
        <p:spPr>
          <a:xfrm>
            <a:off x="4695286" y="-144696"/>
            <a:ext cx="2838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effectLst>
                  <a:outerShdw blurRad="127000" dist="101600" dir="8100000" algn="tr" rotWithShape="0">
                    <a:prstClr val="black">
                      <a:alpha val="50000"/>
                    </a:prstClr>
                  </a:outerShdw>
                </a:effectLst>
                <a:latin typeface="Sunny Spells Basic" pitchFamily="2" charset="0"/>
              </a:rPr>
              <a:t>Our progress</a:t>
            </a:r>
            <a:endParaRPr lang="en-GB" sz="4000" dirty="0">
              <a:solidFill>
                <a:schemeClr val="bg1"/>
              </a:solidFill>
              <a:effectLst>
                <a:outerShdw blurRad="127000" dist="101600" dir="8100000" algn="tr" rotWithShape="0">
                  <a:prstClr val="black">
                    <a:alpha val="50000"/>
                  </a:prstClr>
                </a:outerShdw>
              </a:effectLst>
              <a:latin typeface="Sunny Spells Basic" pitchFamily="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7108" y="3086298"/>
            <a:ext cx="249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database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1764" y="1344414"/>
            <a:ext cx="1111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(UI / UX) .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81764" y="4247554"/>
            <a:ext cx="3341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Interfaces of website (front-end) .</a:t>
            </a:r>
          </a:p>
        </p:txBody>
      </p:sp>
      <p:sp>
        <p:nvSpPr>
          <p:cNvPr id="6" name="Rectangle 5"/>
          <p:cNvSpPr/>
          <p:nvPr/>
        </p:nvSpPr>
        <p:spPr>
          <a:xfrm>
            <a:off x="981764" y="3666926"/>
            <a:ext cx="2070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Application .</a:t>
            </a:r>
          </a:p>
        </p:txBody>
      </p:sp>
      <p:sp>
        <p:nvSpPr>
          <p:cNvPr id="7" name="Rectangle 6"/>
          <p:cNvSpPr/>
          <p:nvPr/>
        </p:nvSpPr>
        <p:spPr>
          <a:xfrm>
            <a:off x="981764" y="2505670"/>
            <a:ext cx="1919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Diagrams. </a:t>
            </a:r>
          </a:p>
        </p:txBody>
      </p:sp>
      <p:sp>
        <p:nvSpPr>
          <p:cNvPr id="8" name="Rectangle 7"/>
          <p:cNvSpPr/>
          <p:nvPr/>
        </p:nvSpPr>
        <p:spPr>
          <a:xfrm>
            <a:off x="981764" y="1925042"/>
            <a:ext cx="1754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Documentation .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02464" y="1418967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ounded Rectangle 17"/>
          <p:cNvSpPr/>
          <p:nvPr/>
        </p:nvSpPr>
        <p:spPr>
          <a:xfrm>
            <a:off x="4902464" y="1999595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ounded Rectangle 18"/>
          <p:cNvSpPr/>
          <p:nvPr/>
        </p:nvSpPr>
        <p:spPr>
          <a:xfrm>
            <a:off x="4902464" y="2580223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4902464" y="3163450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902464" y="3746677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4902464" y="4322107"/>
            <a:ext cx="4302496" cy="22022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ounded Rectangle 22"/>
          <p:cNvSpPr/>
          <p:nvPr/>
        </p:nvSpPr>
        <p:spPr>
          <a:xfrm>
            <a:off x="4902464" y="1421448"/>
            <a:ext cx="4302496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8937045" y="1020802"/>
            <a:ext cx="69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GB" dirty="0"/>
          </a:p>
        </p:txBody>
      </p:sp>
      <p:sp>
        <p:nvSpPr>
          <p:cNvPr id="25" name="Rounded Rectangle 24"/>
          <p:cNvSpPr/>
          <p:nvPr/>
        </p:nvSpPr>
        <p:spPr>
          <a:xfrm>
            <a:off x="4907544" y="2004793"/>
            <a:ext cx="1902196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6809740" y="1632955"/>
            <a:ext cx="59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45%</a:t>
            </a:r>
            <a:endParaRPr lang="en-GB" dirty="0"/>
          </a:p>
        </p:txBody>
      </p:sp>
      <p:sp>
        <p:nvSpPr>
          <p:cNvPr id="27" name="Rounded Rectangle 26"/>
          <p:cNvSpPr/>
          <p:nvPr/>
        </p:nvSpPr>
        <p:spPr>
          <a:xfrm>
            <a:off x="4906274" y="2582178"/>
            <a:ext cx="4302496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8937044" y="2213725"/>
            <a:ext cx="69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GB" dirty="0"/>
          </a:p>
        </p:txBody>
      </p:sp>
      <p:sp>
        <p:nvSpPr>
          <p:cNvPr id="30" name="Rounded Rectangle 29"/>
          <p:cNvSpPr/>
          <p:nvPr/>
        </p:nvSpPr>
        <p:spPr>
          <a:xfrm>
            <a:off x="4908814" y="3167083"/>
            <a:ext cx="4299956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8937044" y="2800449"/>
            <a:ext cx="69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GB" dirty="0"/>
          </a:p>
        </p:txBody>
      </p:sp>
      <p:sp>
        <p:nvSpPr>
          <p:cNvPr id="33" name="Rounded Rectangle 32"/>
          <p:cNvSpPr/>
          <p:nvPr/>
        </p:nvSpPr>
        <p:spPr>
          <a:xfrm>
            <a:off x="4907544" y="3754186"/>
            <a:ext cx="2127240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/>
        </p:nvSpPr>
        <p:spPr>
          <a:xfrm>
            <a:off x="7034784" y="3392652"/>
            <a:ext cx="5910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50%</a:t>
            </a:r>
            <a:endParaRPr lang="en-GB" dirty="0"/>
          </a:p>
        </p:txBody>
      </p:sp>
      <p:sp>
        <p:nvSpPr>
          <p:cNvPr id="35" name="Rounded Rectangle 34"/>
          <p:cNvSpPr/>
          <p:nvPr/>
        </p:nvSpPr>
        <p:spPr>
          <a:xfrm>
            <a:off x="4905004" y="4323166"/>
            <a:ext cx="4299956" cy="220226"/>
          </a:xfrm>
          <a:prstGeom prst="roundRect">
            <a:avLst/>
          </a:prstGeom>
          <a:gradFill>
            <a:gsLst>
              <a:gs pos="0">
                <a:srgbClr val="92D050"/>
              </a:gs>
              <a:gs pos="100000">
                <a:srgbClr val="00B050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8937044" y="3983150"/>
            <a:ext cx="694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0"/>
                            </p:stCondLst>
                            <p:childTnLst>
                              <p:par>
                                <p:cTn id="8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9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7" grpId="0"/>
      <p:bldP spid="3" grpId="0"/>
      <p:bldP spid="4" grpId="0"/>
      <p:bldP spid="5" grpId="0"/>
      <p:bldP spid="6" grpId="0"/>
      <p:bldP spid="7" grpId="0"/>
      <p:bldP spid="8" grpId="0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 animBg="1"/>
      <p:bldP spid="28" grpId="0"/>
      <p:bldP spid="30" grpId="0" animBg="1"/>
      <p:bldP spid="32" grpId="0"/>
      <p:bldP spid="33" grpId="0" animBg="1"/>
      <p:bldP spid="34" grpId="0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49387" y="-3553607"/>
            <a:ext cx="7701691" cy="11000888"/>
            <a:chOff x="5949387" y="-3553607"/>
            <a:chExt cx="7701691" cy="11000888"/>
          </a:xfrm>
          <a:blipFill>
            <a:blip r:embed="rId2"/>
            <a:stretch>
              <a:fillRect l="-10000" t="15000" r="15000" b="-15000"/>
            </a:stretch>
          </a:blipFill>
        </p:grpSpPr>
        <p:grpSp>
          <p:nvGrpSpPr>
            <p:cNvPr id="4" name="Group 3"/>
            <p:cNvGrpSpPr/>
            <p:nvPr/>
          </p:nvGrpSpPr>
          <p:grpSpPr>
            <a:xfrm>
              <a:off x="8544559" y="-3553607"/>
              <a:ext cx="5106519" cy="11000888"/>
              <a:chOff x="8750257" y="-5118247"/>
              <a:chExt cx="6120022" cy="11000888"/>
            </a:xfrm>
            <a:grpFill/>
          </p:grpSpPr>
          <p:sp>
            <p:nvSpPr>
              <p:cNvPr id="3" name="Rounded Rectangle 2"/>
              <p:cNvSpPr/>
              <p:nvPr/>
            </p:nvSpPr>
            <p:spPr>
              <a:xfrm rot="18842267">
                <a:off x="4990258" y="615106"/>
                <a:ext cx="8463280" cy="943282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 rot="18842267">
                <a:off x="6550121" y="1164994"/>
                <a:ext cx="8463280" cy="972014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8842267">
                <a:off x="9079223" y="806120"/>
                <a:ext cx="8231996" cy="816000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 rot="18842267">
                <a:off x="10346281" y="1243001"/>
                <a:ext cx="8231996" cy="816000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 rot="18842267">
                <a:off x="5535169" y="-1410249"/>
                <a:ext cx="8231996" cy="816000"/>
              </a:xfrm>
              <a:prstGeom prst="roundRect">
                <a:avLst>
                  <a:gd name="adj" fmla="val 50000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949387" y="567159"/>
              <a:ext cx="1423686" cy="14236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/>
            <p:cNvSpPr/>
            <p:nvPr/>
          </p:nvSpPr>
          <p:spPr>
            <a:xfrm>
              <a:off x="8681013" y="6169306"/>
              <a:ext cx="466508" cy="46650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276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9286460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10884026" y="0"/>
            <a:ext cx="12552593" cy="6858000"/>
            <a:chOff x="-308338" y="0"/>
            <a:chExt cx="12552593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308338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925047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8883955" y="0"/>
            <a:ext cx="10014435" cy="6858000"/>
            <a:chOff x="491575" y="0"/>
            <a:chExt cx="10014435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86802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816105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5792" y="-357322"/>
            <a:ext cx="4548332" cy="34100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921118" y="3247473"/>
            <a:ext cx="30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Mohamed Ahmed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Abd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Elghany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917037" y="3647583"/>
            <a:ext cx="303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Mohamed Ahmed Asker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2921118" y="4047693"/>
            <a:ext cx="303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Amr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Sabri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Abd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Elmoneim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Amr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7917669" y="3247473"/>
            <a:ext cx="303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Rahma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Mohamed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Ebrahim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Salem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7917668" y="3647583"/>
            <a:ext cx="4017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Habiba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Essam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Mohamed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Abd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Eldaye</a:t>
            </a:r>
            <a:r>
              <a:rPr lang="en-GB" sz="2000" dirty="0" err="1">
                <a:solidFill>
                  <a:srgbClr val="5D7373"/>
                </a:solidFill>
                <a:latin typeface="Sunny Spells Basic" pitchFamily="2" charset="0"/>
              </a:rPr>
              <a:t>m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7917669" y="4047693"/>
            <a:ext cx="303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Alaa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Mohamed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Abdelsatar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Elattar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7913284" y="4447803"/>
            <a:ext cx="3032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Fatma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Hosafi</a:t>
            </a:r>
            <a:r>
              <a:rPr lang="en-GB" sz="2000" dirty="0" smtClean="0">
                <a:solidFill>
                  <a:srgbClr val="5D7373"/>
                </a:solidFill>
                <a:latin typeface="Sunny Spells Basic" pitchFamily="2" charset="0"/>
              </a:rPr>
              <a:t> Ibrahim </a:t>
            </a:r>
            <a:r>
              <a:rPr lang="en-GB" sz="2000" dirty="0" err="1" smtClean="0">
                <a:solidFill>
                  <a:srgbClr val="5D7373"/>
                </a:solidFill>
                <a:latin typeface="Sunny Spells Basic" pitchFamily="2" charset="0"/>
              </a:rPr>
              <a:t>Ageba</a:t>
            </a:r>
            <a:endParaRPr lang="en-US" sz="2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5276541" y="2504547"/>
            <a:ext cx="3028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 smtClean="0">
                <a:solidFill>
                  <a:srgbClr val="5D7373"/>
                </a:solidFill>
                <a:latin typeface="Sunny Spells Basic" pitchFamily="2" charset="0"/>
              </a:rPr>
              <a:t>WORKING TEAM</a:t>
            </a:r>
            <a:endParaRPr lang="en-US" sz="3000" dirty="0">
              <a:solidFill>
                <a:srgbClr val="5D7373"/>
              </a:solidFill>
              <a:latin typeface="Sunny Spells Bas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5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45" grpId="0"/>
      <p:bldP spid="46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731889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10871539" y="-17422"/>
            <a:ext cx="12552592" cy="6858000"/>
            <a:chOff x="-290920" y="-17418"/>
            <a:chExt cx="1255259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-17418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942464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8883971" y="0"/>
            <a:ext cx="10031853" cy="6858000"/>
            <a:chOff x="491575" y="0"/>
            <a:chExt cx="10031853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204220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61065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6652452" y="2241079"/>
            <a:ext cx="1805441" cy="1894017"/>
            <a:chOff x="6381342" y="2182683"/>
            <a:chExt cx="1805441" cy="1894017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2018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6836846" y="274673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4469093" y="2241079"/>
            <a:ext cx="1805441" cy="1894017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2017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39969" y="274673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29269" y="2241079"/>
            <a:ext cx="1805441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2014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3092" y="2737016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2436199" y="320164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4576023" y="320164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6759382" y="320164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D94F991-2744-4D5C-BE57-A0C261539D2C}"/>
              </a:ext>
            </a:extLst>
          </p:cNvPr>
          <p:cNvGrpSpPr/>
          <p:nvPr/>
        </p:nvGrpSpPr>
        <p:grpSpPr>
          <a:xfrm>
            <a:off x="2268474" y="3721543"/>
            <a:ext cx="1899416" cy="2189269"/>
            <a:chOff x="1173004" y="3744557"/>
            <a:chExt cx="1899416" cy="2189269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21CE74-40AC-4223-B129-B3A270C7429B}"/>
                </a:ext>
              </a:extLst>
            </p:cNvPr>
            <p:cNvSpPr txBox="1"/>
            <p:nvPr/>
          </p:nvSpPr>
          <p:spPr>
            <a:xfrm>
              <a:off x="1173004" y="3744557"/>
              <a:ext cx="1899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5969"/>
                  </a:solidFill>
                  <a:latin typeface="Tw Cen MT" panose="020B0602020104020603" pitchFamily="34" charset="0"/>
                </a:rPr>
                <a:t>60,000 Accident  round World</a:t>
              </a:r>
              <a:endParaRPr lang="en-US" b="1" dirty="0">
                <a:solidFill>
                  <a:srgbClr val="FF596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94FF53-E358-452A-A5CE-3296318ABBE9}"/>
                </a:ext>
              </a:extLst>
            </p:cNvPr>
            <p:cNvSpPr txBox="1"/>
            <p:nvPr/>
          </p:nvSpPr>
          <p:spPr>
            <a:xfrm>
              <a:off x="1287282" y="4764275"/>
              <a:ext cx="167085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That </a:t>
              </a:r>
              <a:r>
                <a:rPr lang="en-GB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is </a:t>
              </a:r>
              <a:r>
                <a:rPr lang="en-GB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 rate of 3.3 </a:t>
              </a:r>
              <a:r>
                <a:rPr lang="en-US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accident</a:t>
              </a:r>
              <a:r>
                <a:rPr lang="en-GB" sz="1400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GB" sz="1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per 100,000 full-time employed workers</a:t>
              </a:r>
              <a:endParaRPr lang="en-US" sz="1400" dirty="0">
                <a:solidFill>
                  <a:srgbClr val="5D7373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60A9D1F-EDAE-418D-A3C8-F8109A2B052A}"/>
              </a:ext>
            </a:extLst>
          </p:cNvPr>
          <p:cNvGrpSpPr/>
          <p:nvPr/>
        </p:nvGrpSpPr>
        <p:grpSpPr>
          <a:xfrm>
            <a:off x="4495149" y="3895838"/>
            <a:ext cx="1717970" cy="2230417"/>
            <a:chOff x="3910521" y="3837442"/>
            <a:chExt cx="1717970" cy="2230417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1705BAF-DCDA-4FDC-8DA1-1FBA870AE5C8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rgbClr val="52CBBE"/>
                  </a:solidFill>
                  <a:latin typeface="Tw Cen MT" panose="020B0602020104020603" pitchFamily="34" charset="0"/>
                </a:rPr>
                <a:t>Budget</a:t>
              </a:r>
              <a:endParaRPr lang="en-US" b="1" dirty="0">
                <a:solidFill>
                  <a:srgbClr val="52CBBE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BD17202-B0A7-4912-9A5D-8F55518824B3}"/>
                </a:ext>
              </a:extLst>
            </p:cNvPr>
            <p:cNvSpPr txBox="1"/>
            <p:nvPr/>
          </p:nvSpPr>
          <p:spPr>
            <a:xfrm>
              <a:off x="3910521" y="4467421"/>
              <a:ext cx="17179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 smtClean="0">
                  <a:solidFill>
                    <a:srgbClr val="5D7373"/>
                  </a:solidFill>
                  <a:latin typeface="Tw Cen MT" panose="020B0602020104020603"/>
                </a:rPr>
                <a:t>The Budget Of Occupational </a:t>
              </a:r>
              <a:r>
                <a:rPr lang="en-GB" sz="1400" dirty="0">
                  <a:solidFill>
                    <a:srgbClr val="5D7373"/>
                  </a:solidFill>
                  <a:latin typeface="Tw Cen MT" panose="020B0602020104020603"/>
                </a:rPr>
                <a:t>Safety and Health </a:t>
              </a:r>
              <a:r>
                <a:rPr lang="en-GB" sz="1400" dirty="0" smtClean="0">
                  <a:solidFill>
                    <a:srgbClr val="5D7373"/>
                  </a:solidFill>
                  <a:latin typeface="Tw Cen MT" panose="020B0602020104020603"/>
                </a:rPr>
                <a:t>Administration in USA Reached More Than $550,000,000</a:t>
              </a:r>
              <a:endParaRPr lang="en-GB" sz="1400" dirty="0">
                <a:solidFill>
                  <a:srgbClr val="5D7373"/>
                </a:solidFill>
                <a:latin typeface="Tw Cen MT" panose="020B0602020104020603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F66AC79-730F-4E07-974E-4F08542F2C4A}"/>
              </a:ext>
            </a:extLst>
          </p:cNvPr>
          <p:cNvGrpSpPr/>
          <p:nvPr/>
        </p:nvGrpSpPr>
        <p:grpSpPr>
          <a:xfrm>
            <a:off x="6698192" y="3895838"/>
            <a:ext cx="1722283" cy="1700542"/>
            <a:chOff x="6427082" y="3837442"/>
            <a:chExt cx="1722283" cy="1700542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25EBC6-5731-4D97-B58C-0E0C20D47817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EC630"/>
                  </a:solidFill>
                  <a:latin typeface="Tw Cen MT" panose="020B0602020104020603" pitchFamily="34" charset="0"/>
                </a:rPr>
                <a:t>Falls</a:t>
              </a:r>
              <a:endParaRPr lang="en-US" b="1" dirty="0">
                <a:solidFill>
                  <a:srgbClr val="FEC630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38973E8-8FEC-48EF-89C3-A1086AD31515}"/>
                </a:ext>
              </a:extLst>
            </p:cNvPr>
            <p:cNvSpPr txBox="1"/>
            <p:nvPr/>
          </p:nvSpPr>
          <p:spPr>
            <a:xfrm>
              <a:off x="6427082" y="4583877"/>
              <a:ext cx="172228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5D7373"/>
                  </a:solidFill>
                  <a:latin typeface="Tw Cen MT" panose="020B0602020104020603"/>
                </a:rPr>
                <a:t>338 out of 1,008 total deaths in construction (33.5%)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841588" y="314488"/>
            <a:ext cx="7240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52CDC0"/>
                </a:solidFill>
                <a:latin typeface="Tw Cen MT" panose="020B0602020104020603"/>
              </a:rPr>
              <a:t>Occupational Safety and Health Administration</a:t>
            </a:r>
            <a:endParaRPr lang="en-GB" sz="2400" b="1" dirty="0">
              <a:solidFill>
                <a:srgbClr val="52CDC0"/>
              </a:solidFill>
              <a:latin typeface="Tw Cen MT" panose="020B0602020104020603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31728" y="2260841"/>
            <a:ext cx="1805441" cy="1866900"/>
            <a:chOff x="8731728" y="1511199"/>
            <a:chExt cx="1805441" cy="1866900"/>
          </a:xfrm>
        </p:grpSpPr>
        <p:sp>
          <p:nvSpPr>
            <p:cNvPr id="59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8849174" y="1511199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8731728" y="1543952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E6E7E9"/>
                  </a:solidFill>
                  <a:latin typeface="Tw Cen MT" panose="020B0602020104020603" pitchFamily="34" charset="0"/>
                </a:rPr>
                <a:t>2021</a:t>
              </a:r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9146592" y="2026720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sp>
        <p:nvSpPr>
          <p:cNvPr id="57" name="Freeform: Shape 109">
            <a:extLst>
              <a:ext uri="{FF2B5EF4-FFF2-40B4-BE49-F238E27FC236}">
                <a16:creationId xmlns:a16="http://schemas.microsoft.com/office/drawing/2014/main" id="{B8C3E14B-EBB2-49A7-9A4E-9C6AFAF9A364}"/>
              </a:ext>
            </a:extLst>
          </p:cNvPr>
          <p:cNvSpPr/>
          <p:nvPr/>
        </p:nvSpPr>
        <p:spPr>
          <a:xfrm flipV="1">
            <a:off x="8849174" y="3182596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8973E8-8FEC-48EF-89C3-A1086AD31515}"/>
              </a:ext>
            </a:extLst>
          </p:cNvPr>
          <p:cNvSpPr txBox="1"/>
          <p:nvPr/>
        </p:nvSpPr>
        <p:spPr>
          <a:xfrm>
            <a:off x="8773008" y="4650129"/>
            <a:ext cx="1722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5D7373"/>
                </a:solidFill>
              </a:rPr>
              <a:t>2.6 million reported non-fatal workplace injuries in the private sector in 2021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8835812" y="3895838"/>
            <a:ext cx="15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  <a:latin typeface="Tw Cen MT" panose="020B0602020104020603" pitchFamily="34" charset="0"/>
              </a:rPr>
              <a:t>I</a:t>
            </a:r>
            <a:r>
              <a:rPr lang="en-GB" b="1" dirty="0" err="1" smtClean="0">
                <a:solidFill>
                  <a:schemeClr val="accent1"/>
                </a:solidFill>
              </a:rPr>
              <a:t>njuries</a:t>
            </a:r>
            <a:endParaRPr lang="en-US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907050" y="779601"/>
            <a:ext cx="7240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rgbClr val="5D7373"/>
                </a:solidFill>
              </a:rPr>
              <a:t>It's </a:t>
            </a:r>
            <a:r>
              <a:rPr lang="en-GB" sz="1600" dirty="0">
                <a:solidFill>
                  <a:srgbClr val="5D7373"/>
                </a:solidFill>
              </a:rPr>
              <a:t>a U.S. federal agency under the Department of </a:t>
            </a:r>
            <a:r>
              <a:rPr lang="en-GB" sz="1600" dirty="0" err="1">
                <a:solidFill>
                  <a:srgbClr val="5D7373"/>
                </a:solidFill>
              </a:rPr>
              <a:t>Labor</a:t>
            </a:r>
            <a:r>
              <a:rPr lang="en-GB" sz="1600" dirty="0">
                <a:solidFill>
                  <a:srgbClr val="5D7373"/>
                </a:solidFill>
              </a:rPr>
              <a:t> that was created in </a:t>
            </a:r>
            <a:r>
              <a:rPr lang="en-GB" sz="1600" dirty="0" smtClean="0">
                <a:solidFill>
                  <a:srgbClr val="5D7373"/>
                </a:solidFill>
              </a:rPr>
              <a:t>1970 . </a:t>
            </a:r>
            <a:r>
              <a:rPr lang="en-GB" sz="1600" dirty="0">
                <a:solidFill>
                  <a:srgbClr val="5D7373"/>
                </a:solidFill>
              </a:rPr>
              <a:t>Its main mission is to ensure safe and healthy working conditions for all American workers by setting and enforcing standards, providing training, outreach, education, and assistance. </a:t>
            </a:r>
            <a:endParaRPr lang="en-GB" sz="1600" b="1" dirty="0">
              <a:solidFill>
                <a:srgbClr val="5D7373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4057168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2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2" grpId="0"/>
      <p:bldP spid="57" grpId="0" animBg="1"/>
      <p:bldP spid="62" grpId="0"/>
      <p:bldP spid="63" grpId="0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784137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10889278" y="0"/>
            <a:ext cx="12552592" cy="6858000"/>
            <a:chOff x="-290920" y="0"/>
            <a:chExt cx="1255259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942464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8892668" y="0"/>
            <a:ext cx="10084098" cy="6858000"/>
            <a:chOff x="491575" y="0"/>
            <a:chExt cx="10084098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256465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8152350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3106648" y="545173"/>
            <a:ext cx="739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rgbClr val="52CDC0"/>
                </a:solidFill>
                <a:latin typeface="Arial Black" panose="020B0A04020102020204" pitchFamily="34" charset="0"/>
              </a:rPr>
              <a:t>Statistics Of Common Work Sites Hazards</a:t>
            </a:r>
            <a:endParaRPr lang="en-GB" sz="2400" dirty="0">
              <a:solidFill>
                <a:srgbClr val="52CDC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568573452"/>
              </p:ext>
            </p:extLst>
          </p:nvPr>
        </p:nvGraphicFramePr>
        <p:xfrm>
          <a:off x="2586948" y="1006838"/>
          <a:ext cx="8281288" cy="5335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989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745840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830848" y="0"/>
            <a:ext cx="12615251" cy="6858000"/>
            <a:chOff x="-290920" y="0"/>
            <a:chExt cx="12615251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1005123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8883966" y="0"/>
            <a:ext cx="10031850" cy="6858000"/>
            <a:chOff x="491575" y="0"/>
            <a:chExt cx="1003185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204217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8152348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4E1B91-C212-4889-8705-49BCDB383225}"/>
              </a:ext>
            </a:extLst>
          </p:cNvPr>
          <p:cNvGrpSpPr/>
          <p:nvPr/>
        </p:nvGrpSpPr>
        <p:grpSpPr>
          <a:xfrm>
            <a:off x="1787265" y="2464679"/>
            <a:ext cx="9105344" cy="3664839"/>
            <a:chOff x="2045606" y="2809384"/>
            <a:chExt cx="9105344" cy="366483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94C4F95-2EDE-46B0-8B26-C72D6D3C8DB3}"/>
                </a:ext>
              </a:extLst>
            </p:cNvPr>
            <p:cNvSpPr txBox="1"/>
            <p:nvPr/>
          </p:nvSpPr>
          <p:spPr>
            <a:xfrm>
              <a:off x="3454249" y="2809384"/>
              <a:ext cx="54738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dirty="0" smtClean="0">
                  <a:solidFill>
                    <a:srgbClr val="53C9BB"/>
                  </a:solidFill>
                  <a:latin typeface="Sunny Spells Basic" pitchFamily="2" charset="0"/>
                </a:rPr>
                <a:t>Why We Choose This Idea ?</a:t>
              </a:r>
              <a:endParaRPr lang="en-US" sz="4400" dirty="0">
                <a:solidFill>
                  <a:srgbClr val="53C9BB"/>
                </a:solidFill>
                <a:latin typeface="Sunny Spells Basic" pitchFamily="2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44799B2-E7B9-4C01-A37D-BB60C6C75D12}"/>
                </a:ext>
              </a:extLst>
            </p:cNvPr>
            <p:cNvSpPr txBox="1"/>
            <p:nvPr/>
          </p:nvSpPr>
          <p:spPr>
            <a:xfrm>
              <a:off x="2045606" y="3611901"/>
              <a:ext cx="910534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ar-EG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1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) To reduce the risk of injury while working on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construction sites</a:t>
              </a:r>
              <a:r>
                <a:rPr lang="ar-EG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.</a:t>
              </a:r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2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) To save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effort 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and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time.</a:t>
              </a:r>
            </a:p>
            <a:p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3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) Increase control over workers and increase performance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further</a:t>
              </a:r>
              <a:r>
                <a:rPr lang="ar-EG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.</a:t>
              </a:r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4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) Protect workers and avoid the risk of injury while performing their jobs</a:t>
              </a:r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endParaRPr lang="en-GB" dirty="0" smtClean="0">
                <a:solidFill>
                  <a:srgbClr val="5D7373"/>
                </a:solidFill>
                <a:latin typeface="Tw Cen MT" panose="020B0602020104020603" pitchFamily="34" charset="0"/>
              </a:endParaRPr>
            </a:p>
            <a:p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 5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) The possibility of following construction work through the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phone application </a:t>
              </a:r>
              <a:r>
                <a:rPr lang="en-GB" dirty="0">
                  <a:solidFill>
                    <a:srgbClr val="5D7373"/>
                  </a:solidFill>
                  <a:latin typeface="Tw Cen MT" panose="020B0602020104020603" pitchFamily="34" charset="0"/>
                </a:rPr>
                <a:t>or </a:t>
              </a:r>
              <a:r>
                <a:rPr lang="en-GB" dirty="0" smtClean="0">
                  <a:solidFill>
                    <a:srgbClr val="5D7373"/>
                  </a:solidFill>
                  <a:latin typeface="Tw Cen MT" panose="020B0602020104020603" pitchFamily="34" charset="0"/>
                </a:rPr>
                <a:t>website.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443" y="-58651"/>
            <a:ext cx="4573615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740595" y="-2"/>
            <a:ext cx="11517176" cy="6858000"/>
            <a:chOff x="213096" y="0"/>
            <a:chExt cx="11517176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411064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804733" y="0"/>
            <a:ext cx="12552592" cy="6858000"/>
            <a:chOff x="-290920" y="0"/>
            <a:chExt cx="12552592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942464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-16576" y="0"/>
            <a:ext cx="11161801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81436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2352139" y="355358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2141045" y="3448037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4499858" y="3553584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4319052" y="3448037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6436483" y="3448037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9582EE9-5831-4F6F-B29E-0BEB719C4F1E}"/>
              </a:ext>
            </a:extLst>
          </p:cNvPr>
          <p:cNvGrpSpPr/>
          <p:nvPr/>
        </p:nvGrpSpPr>
        <p:grpSpPr>
          <a:xfrm>
            <a:off x="1096659" y="4072487"/>
            <a:ext cx="2289049" cy="1382325"/>
            <a:chOff x="1514240" y="4816886"/>
            <a:chExt cx="2289049" cy="138232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5C2AE9-E6EE-4572-8B9B-0A1C8899D6FE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Getting ready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DC71A93-B148-4A8B-B0CA-4AD086FE8D7B}"/>
                </a:ext>
              </a:extLst>
            </p:cNvPr>
            <p:cNvSpPr txBox="1"/>
            <p:nvPr/>
          </p:nvSpPr>
          <p:spPr>
            <a:xfrm>
              <a:off x="1733898" y="5183548"/>
              <a:ext cx="18497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started to develop our skills to reach the required point that we need to implement the project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70B20FE2-BC47-4EB2-B7EA-CBE6F5B390D3}"/>
              </a:ext>
            </a:extLst>
          </p:cNvPr>
          <p:cNvSpPr txBox="1"/>
          <p:nvPr/>
        </p:nvSpPr>
        <p:spPr>
          <a:xfrm>
            <a:off x="1103418" y="3600192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OCT</a:t>
            </a:r>
            <a:r>
              <a:rPr lang="en-US" sz="2800" b="1" dirty="0" smtClean="0">
                <a:solidFill>
                  <a:srgbClr val="FF5969"/>
                </a:solidFill>
                <a:latin typeface="Tw Cen MT" panose="020B0602020104020603" pitchFamily="34" charset="0"/>
              </a:rPr>
              <a:t> 2023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EB19012-A13E-4E01-97E1-4BD9BE0B2C4A}"/>
              </a:ext>
            </a:extLst>
          </p:cNvPr>
          <p:cNvGrpSpPr/>
          <p:nvPr/>
        </p:nvGrpSpPr>
        <p:grpSpPr>
          <a:xfrm>
            <a:off x="3285569" y="4072487"/>
            <a:ext cx="2289049" cy="1382325"/>
            <a:chOff x="1514240" y="4816886"/>
            <a:chExt cx="2289049" cy="138232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F83314-6443-4064-B8AD-715FDF38C0B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Documentations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FB0129A-D09E-4693-96AE-20F4A2C31E42}"/>
                </a:ext>
              </a:extLst>
            </p:cNvPr>
            <p:cNvSpPr txBox="1"/>
            <p:nvPr/>
          </p:nvSpPr>
          <p:spPr>
            <a:xfrm>
              <a:off x="1645929" y="5183548"/>
              <a:ext cx="20533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started building our project documentations such as presentation &amp; ERD model &amp; use case model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3285569" y="363948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DEC</a:t>
            </a:r>
            <a:r>
              <a:rPr lang="en-US" sz="2800" b="1" dirty="0" smtClean="0">
                <a:solidFill>
                  <a:srgbClr val="52CBBE"/>
                </a:solidFill>
                <a:latin typeface="Tw Cen MT" panose="020B0602020104020603" pitchFamily="34" charset="0"/>
              </a:rPr>
              <a:t> 2023</a:t>
            </a:r>
            <a:endParaRPr lang="en-US" sz="2800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5414708" y="4072487"/>
            <a:ext cx="2289049" cy="1015398"/>
            <a:chOff x="1514240" y="4816886"/>
            <a:chExt cx="2289049" cy="1015398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721146" y="5185953"/>
              <a:ext cx="1849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started implementing the project as we planned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5414708" y="3639486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JAN</a:t>
            </a:r>
            <a:r>
              <a:rPr lang="en-US" sz="2800" b="1" dirty="0" smtClean="0">
                <a:solidFill>
                  <a:srgbClr val="FEC630"/>
                </a:solidFill>
                <a:latin typeface="Tw Cen MT" panose="020B0602020104020603" pitchFamily="34" charset="0"/>
              </a:rPr>
              <a:t> 2024</a:t>
            </a:r>
            <a:endParaRPr lang="en-US" sz="28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603343" y="1686245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3782663" y="1686245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5893404" y="1686245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6629108" y="3549226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8565733" y="3443679"/>
            <a:ext cx="211094" cy="211094"/>
            <a:chOff x="5973250" y="4248152"/>
            <a:chExt cx="211094" cy="211094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5D3786-3CB0-4D98-9C2D-11D4FBA5EAB9}"/>
              </a:ext>
            </a:extLst>
          </p:cNvPr>
          <p:cNvGrpSpPr/>
          <p:nvPr/>
        </p:nvGrpSpPr>
        <p:grpSpPr>
          <a:xfrm>
            <a:off x="7543958" y="4068129"/>
            <a:ext cx="2358129" cy="1026729"/>
            <a:chOff x="1514240" y="4816886"/>
            <a:chExt cx="2358129" cy="102672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72131EC-94E6-4982-85F7-903D6FA72171}"/>
                </a:ext>
              </a:extLst>
            </p:cNvPr>
            <p:cNvSpPr txBox="1"/>
            <p:nvPr/>
          </p:nvSpPr>
          <p:spPr>
            <a:xfrm>
              <a:off x="1514240" y="4816886"/>
              <a:ext cx="228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Implementation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60C2261-B057-44FB-B300-F0F52E3F90C0}"/>
                </a:ext>
              </a:extLst>
            </p:cNvPr>
            <p:cNvSpPr txBox="1"/>
            <p:nvPr/>
          </p:nvSpPr>
          <p:spPr>
            <a:xfrm>
              <a:off x="1623355" y="5197284"/>
              <a:ext cx="22490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We finished implementing website and mobile app as we planned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543958" y="3635128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FEB</a:t>
            </a:r>
            <a:r>
              <a:rPr lang="en-US" sz="2800" b="1" dirty="0" smtClean="0">
                <a:solidFill>
                  <a:schemeClr val="accent1"/>
                </a:solidFill>
                <a:latin typeface="Tw Cen MT" panose="020B0602020104020603" pitchFamily="34" charset="0"/>
              </a:rPr>
              <a:t> 2024</a:t>
            </a:r>
            <a:endParaRPr lang="en-US" sz="2800" b="1" dirty="0">
              <a:solidFill>
                <a:schemeClr val="accent1"/>
              </a:solidFill>
              <a:latin typeface="Tw Cen MT" panose="020B0602020104020603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22654" y="1681887"/>
            <a:ext cx="1275682" cy="1275682"/>
            <a:chOff x="8022654" y="1681887"/>
            <a:chExt cx="1275682" cy="1275682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A807BE1-996E-4364-AC05-CAC8C826377C}"/>
                </a:ext>
              </a:extLst>
            </p:cNvPr>
            <p:cNvGrpSpPr/>
            <p:nvPr/>
          </p:nvGrpSpPr>
          <p:grpSpPr>
            <a:xfrm>
              <a:off x="8022654" y="1681887"/>
              <a:ext cx="1275682" cy="1275682"/>
              <a:chOff x="7353181" y="1755914"/>
              <a:chExt cx="1275682" cy="1275682"/>
            </a:xfrm>
            <a:solidFill>
              <a:schemeClr val="accent1"/>
            </a:solidFill>
          </p:grpSpPr>
          <p:sp>
            <p:nvSpPr>
              <p:cNvPr id="90" name="Teardrop 89">
                <a:extLst>
                  <a:ext uri="{FF2B5EF4-FFF2-40B4-BE49-F238E27FC236}">
                    <a16:creationId xmlns:a16="http://schemas.microsoft.com/office/drawing/2014/main" id="{76257F1B-992C-4717-A6A2-EDE25A4F31C3}"/>
                  </a:ext>
                </a:extLst>
              </p:cNvPr>
              <p:cNvSpPr/>
              <p:nvPr/>
            </p:nvSpPr>
            <p:spPr>
              <a:xfrm rot="8100000">
                <a:off x="7353181" y="1755914"/>
                <a:ext cx="1275682" cy="1275682"/>
              </a:xfrm>
              <a:prstGeom prst="teardrop">
                <a:avLst>
                  <a:gd name="adj" fmla="val 109962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BB174F9-BA66-486F-BC62-F2720CED100C}"/>
                  </a:ext>
                </a:extLst>
              </p:cNvPr>
              <p:cNvSpPr/>
              <p:nvPr/>
            </p:nvSpPr>
            <p:spPr>
              <a:xfrm>
                <a:off x="7547530" y="1948912"/>
                <a:ext cx="889686" cy="8896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8208631" y="1884669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4118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750"/>
                            </p:stCondLst>
                            <p:childTnLst>
                              <p:par>
                                <p:cTn id="7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2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4" grpId="0"/>
      <p:bldP spid="118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70010" cy="6858000"/>
            <a:chOff x="-290920" y="0"/>
            <a:chExt cx="1257001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5988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17172" cy="6858000"/>
            <a:chOff x="213096" y="0"/>
            <a:chExt cx="11517172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411060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92810" cy="6858000"/>
            <a:chOff x="491575" y="0"/>
            <a:chExt cx="1009281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265177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179473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1390386" y="2995413"/>
            <a:ext cx="3314371" cy="1113751"/>
            <a:chOff x="764723" y="3420415"/>
            <a:chExt cx="3314371" cy="111375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764723" y="3555165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1435200" y="3420415"/>
              <a:ext cx="2643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Sensors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Starting programming sensors to make every sensor do its job and collecting data from these sensors 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48" y="3713190"/>
              <a:ext cx="346006" cy="346006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390386" y="1717392"/>
            <a:ext cx="3197225" cy="1113751"/>
            <a:chOff x="1390386" y="1717392"/>
            <a:chExt cx="3197225" cy="1113751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1FBA8A3-D6EF-42EC-AEC1-86283EED452E}"/>
                </a:ext>
              </a:extLst>
            </p:cNvPr>
            <p:cNvGrpSpPr/>
            <p:nvPr/>
          </p:nvGrpSpPr>
          <p:grpSpPr>
            <a:xfrm>
              <a:off x="1390386" y="1717392"/>
              <a:ext cx="3197225" cy="1113751"/>
              <a:chOff x="764723" y="2142394"/>
              <a:chExt cx="3197225" cy="1113751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40F3CBE7-0B7F-4BBC-932B-F8A1336F5066}"/>
                  </a:ext>
                </a:extLst>
              </p:cNvPr>
              <p:cNvSpPr/>
              <p:nvPr/>
            </p:nvSpPr>
            <p:spPr>
              <a:xfrm>
                <a:off x="764723" y="2277144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5766AE2-8191-4DD7-9F8B-FB3901844BFC}"/>
                  </a:ext>
                </a:extLst>
              </p:cNvPr>
              <p:cNvSpPr txBox="1"/>
              <p:nvPr/>
            </p:nvSpPr>
            <p:spPr>
              <a:xfrm>
                <a:off x="1435200" y="2142394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WebSite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76257E-DD5D-4C31-B2AC-F76DC9199544}"/>
                  </a:ext>
                </a:extLst>
              </p:cNvPr>
              <p:cNvSpPr txBox="1"/>
              <p:nvPr/>
            </p:nvSpPr>
            <p:spPr>
              <a:xfrm>
                <a:off x="1435200" y="2425148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 designed a responsive website with smooth and simple interface to ease using for supervisors or monitor.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8063" y="1988087"/>
              <a:ext cx="394137" cy="394137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5130290" y="1717392"/>
            <a:ext cx="3356131" cy="1298417"/>
            <a:chOff x="5130290" y="1717392"/>
            <a:chExt cx="3356131" cy="1298417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A922994-56F7-4E3F-BBC4-41F24AED21E0}"/>
                </a:ext>
              </a:extLst>
            </p:cNvPr>
            <p:cNvGrpSpPr/>
            <p:nvPr/>
          </p:nvGrpSpPr>
          <p:grpSpPr>
            <a:xfrm>
              <a:off x="5130290" y="1717392"/>
              <a:ext cx="3356131" cy="1298417"/>
              <a:chOff x="4504627" y="2142394"/>
              <a:chExt cx="3356131" cy="1298417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B44027A-8946-45E7-8F11-28B2EA7E8E3E}"/>
                  </a:ext>
                </a:extLst>
              </p:cNvPr>
              <p:cNvSpPr/>
              <p:nvPr/>
            </p:nvSpPr>
            <p:spPr>
              <a:xfrm>
                <a:off x="4504627" y="2277144"/>
                <a:ext cx="662056" cy="662056"/>
              </a:xfrm>
              <a:prstGeom prst="ellipse">
                <a:avLst/>
              </a:prstGeom>
              <a:solidFill>
                <a:srgbClr val="FF596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4EED872-529B-476D-A042-AF8799EED2BA}"/>
                  </a:ext>
                </a:extLst>
              </p:cNvPr>
              <p:cNvSpPr txBox="1"/>
              <p:nvPr/>
            </p:nvSpPr>
            <p:spPr>
              <a:xfrm>
                <a:off x="5175104" y="2142394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Mobile App 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46E35B1E-3A73-441C-8AB0-F2D52796F64F}"/>
                  </a:ext>
                </a:extLst>
              </p:cNvPr>
              <p:cNvSpPr txBox="1"/>
              <p:nvPr/>
            </p:nvSpPr>
            <p:spPr>
              <a:xfrm>
                <a:off x="5175103" y="2425148"/>
                <a:ext cx="268565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 designed a mobile application for supervisors and managers in case their </a:t>
                </a:r>
                <a:r>
                  <a:rPr lang="en-US" sz="120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labtops</a:t>
                </a:r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 are not available to use they can use this app.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1907" y="1979378"/>
              <a:ext cx="444867" cy="444867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5130290" y="2995413"/>
            <a:ext cx="3197225" cy="1113751"/>
            <a:chOff x="5130290" y="2995413"/>
            <a:chExt cx="3197225" cy="1113751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43BC266-D040-419D-B713-FBC99952FADF}"/>
                </a:ext>
              </a:extLst>
            </p:cNvPr>
            <p:cNvGrpSpPr/>
            <p:nvPr/>
          </p:nvGrpSpPr>
          <p:grpSpPr>
            <a:xfrm>
              <a:off x="5130290" y="2995413"/>
              <a:ext cx="3197225" cy="1113751"/>
              <a:chOff x="4504627" y="3420415"/>
              <a:chExt cx="3197225" cy="1113751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F70E9A6-B0EA-49B3-9490-7C7B09ACEE67}"/>
                  </a:ext>
                </a:extLst>
              </p:cNvPr>
              <p:cNvSpPr/>
              <p:nvPr/>
            </p:nvSpPr>
            <p:spPr>
              <a:xfrm>
                <a:off x="4504627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1C9AE74-6ECE-4642-85A1-879B902A0C00}"/>
                  </a:ext>
                </a:extLst>
              </p:cNvPr>
              <p:cNvSpPr txBox="1"/>
              <p:nvPr/>
            </p:nvSpPr>
            <p:spPr>
              <a:xfrm>
                <a:off x="5175104" y="3420415"/>
                <a:ext cx="2399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C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onnection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00EE840-57C5-45A8-AB89-BA57CE453AA8}"/>
                  </a:ext>
                </a:extLst>
              </p:cNvPr>
              <p:cNvSpPr txBox="1"/>
              <p:nvPr/>
            </p:nvSpPr>
            <p:spPr>
              <a:xfrm>
                <a:off x="5175104" y="3703169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Making connections between the sensors &amp; microcontroller to collect data and send this data to the server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663" y="3292881"/>
              <a:ext cx="346006" cy="346006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1390386" y="4273434"/>
            <a:ext cx="3197225" cy="1113751"/>
            <a:chOff x="1390386" y="4273434"/>
            <a:chExt cx="3197225" cy="111375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F9A856-B862-439D-AB2D-28527B3BC76B}"/>
                </a:ext>
              </a:extLst>
            </p:cNvPr>
            <p:cNvGrpSpPr/>
            <p:nvPr/>
          </p:nvGrpSpPr>
          <p:grpSpPr>
            <a:xfrm>
              <a:off x="1390386" y="4273434"/>
              <a:ext cx="3197225" cy="1113751"/>
              <a:chOff x="764723" y="4698436"/>
              <a:chExt cx="3197225" cy="1113751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B8AFB94-C2E3-487E-AE72-2D519C605F72}"/>
                  </a:ext>
                </a:extLst>
              </p:cNvPr>
              <p:cNvSpPr/>
              <p:nvPr/>
            </p:nvSpPr>
            <p:spPr>
              <a:xfrm>
                <a:off x="764723" y="4833186"/>
                <a:ext cx="662056" cy="662056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4E1E449-1505-4788-9575-E71478300712}"/>
                  </a:ext>
                </a:extLst>
              </p:cNvPr>
              <p:cNvSpPr txBox="1"/>
              <p:nvPr/>
            </p:nvSpPr>
            <p:spPr>
              <a:xfrm>
                <a:off x="1435200" y="4698436"/>
                <a:ext cx="1555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T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esting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EAC8E37-8B3C-4F8F-AC92-FAC65925ACC6}"/>
                  </a:ext>
                </a:extLst>
              </p:cNvPr>
              <p:cNvSpPr txBox="1"/>
              <p:nvPr/>
            </p:nvSpPr>
            <p:spPr>
              <a:xfrm>
                <a:off x="1435200" y="4981190"/>
                <a:ext cx="25267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Here </a:t>
                </a:r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we needed </a:t>
                </a:r>
                <a:r>
                  <a:rPr 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to </a:t>
                </a:r>
                <a:r>
                  <a:rPr lang="en-US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test the project and increasing the performance of sensors to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get </a:t>
                </a:r>
                <a:r>
                  <a:rPr lang="en-GB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highest </a:t>
                </a:r>
                <a:r>
                  <a:rPr lang="en-GB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accuracy </a:t>
                </a:r>
                <a:r>
                  <a:rPr lang="en-GB" sz="1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" panose="020B0602020104020603" pitchFamily="34" charset="0"/>
                  </a:rPr>
                  <a:t>rate.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8340" y="4508818"/>
              <a:ext cx="424155" cy="424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415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61300" cy="6858000"/>
            <a:chOff x="-290920" y="0"/>
            <a:chExt cx="1256130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5117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60715" cy="6858000"/>
            <a:chOff x="213096" y="0"/>
            <a:chExt cx="11560715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454603" y="3114543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49266" cy="6858000"/>
            <a:chOff x="491575" y="0"/>
            <a:chExt cx="1004926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221633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266559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" name="Group 5"/>
          <p:cNvGrpSpPr/>
          <p:nvPr/>
        </p:nvGrpSpPr>
        <p:grpSpPr>
          <a:xfrm>
            <a:off x="359338" y="219992"/>
            <a:ext cx="8890695" cy="1477328"/>
            <a:chOff x="5130290" y="3130163"/>
            <a:chExt cx="8223716" cy="147732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743BC266-D040-419D-B713-FBC99952FADF}"/>
                </a:ext>
              </a:extLst>
            </p:cNvPr>
            <p:cNvGrpSpPr/>
            <p:nvPr/>
          </p:nvGrpSpPr>
          <p:grpSpPr>
            <a:xfrm>
              <a:off x="5130290" y="3130163"/>
              <a:ext cx="8223716" cy="1477328"/>
              <a:chOff x="4504627" y="3555165"/>
              <a:chExt cx="8223716" cy="147732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1F70E9A6-B0EA-49B3-9490-7C7B09ACEE67}"/>
                  </a:ext>
                </a:extLst>
              </p:cNvPr>
              <p:cNvSpPr/>
              <p:nvPr/>
            </p:nvSpPr>
            <p:spPr>
              <a:xfrm>
                <a:off x="4504627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00EE840-57C5-45A8-AB89-BA57CE453AA8}"/>
                  </a:ext>
                </a:extLst>
              </p:cNvPr>
              <p:cNvSpPr txBox="1"/>
              <p:nvPr/>
            </p:nvSpPr>
            <p:spPr>
              <a:xfrm>
                <a:off x="5175104" y="3555165"/>
                <a:ext cx="75532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rgbClr val="53C9BB"/>
                    </a:solidFill>
                  </a:rPr>
                  <a:t>Introduction:</a:t>
                </a:r>
                <a:endParaRPr lang="en-US" dirty="0" smtClean="0">
                  <a:solidFill>
                    <a:srgbClr val="53C9BB"/>
                  </a:solidFill>
                </a:endParaRPr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project falls within the realm of wearable technology and </a:t>
                </a:r>
                <a:r>
                  <a:rPr lang="en-US" dirty="0" smtClean="0"/>
                  <a:t>IOT </a:t>
                </a:r>
                <a:r>
                  <a:rPr lang="en-US" dirty="0"/>
                  <a:t>devices in the construction industry. It combines elements of sensor technology, real-time data analysis, and communication systems to enhance worker safety and efficiency on construction sites.</a:t>
                </a:r>
                <a:endPara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endParaRPr>
              </a:p>
            </p:txBody>
          </p:sp>
        </p:grp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663" y="3292881"/>
              <a:ext cx="346006" cy="346006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357581" y="1860038"/>
            <a:ext cx="8890695" cy="1754326"/>
            <a:chOff x="5130290" y="3130163"/>
            <a:chExt cx="8223716" cy="175432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43BC266-D040-419D-B713-FBC99952FADF}"/>
                </a:ext>
              </a:extLst>
            </p:cNvPr>
            <p:cNvGrpSpPr/>
            <p:nvPr/>
          </p:nvGrpSpPr>
          <p:grpSpPr>
            <a:xfrm>
              <a:off x="5130290" y="3130163"/>
              <a:ext cx="8223716" cy="1754326"/>
              <a:chOff x="4504627" y="3555165"/>
              <a:chExt cx="8223716" cy="1754326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F70E9A6-B0EA-49B3-9490-7C7B09ACEE67}"/>
                  </a:ext>
                </a:extLst>
              </p:cNvPr>
              <p:cNvSpPr/>
              <p:nvPr/>
            </p:nvSpPr>
            <p:spPr>
              <a:xfrm>
                <a:off x="4504627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00EE840-57C5-45A8-AB89-BA57CE453AA8}"/>
                  </a:ext>
                </a:extLst>
              </p:cNvPr>
              <p:cNvSpPr txBox="1"/>
              <p:nvPr/>
            </p:nvSpPr>
            <p:spPr>
              <a:xfrm>
                <a:off x="5175104" y="3555165"/>
                <a:ext cx="755323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53C9BB"/>
                    </a:solidFill>
                  </a:rPr>
                  <a:t>Project </a:t>
                </a:r>
                <a:r>
                  <a:rPr lang="en-GB" dirty="0" smtClean="0">
                    <a:solidFill>
                      <a:srgbClr val="53C9BB"/>
                    </a:solidFill>
                  </a:rPr>
                  <a:t>Timeline: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The project will be executed in several phases, with an estimated timeline as follows:</a:t>
                </a:r>
              </a:p>
              <a:p>
                <a:r>
                  <a:rPr lang="en-GB" dirty="0"/>
                  <a:t>Phase 1: Requirement analysis and concept design (2 months)</a:t>
                </a:r>
              </a:p>
              <a:p>
                <a:r>
                  <a:rPr lang="en-GB" dirty="0"/>
                  <a:t>Phase 2: Hardware and software development </a:t>
                </a:r>
                <a:r>
                  <a:rPr lang="en-GB" dirty="0" smtClean="0"/>
                  <a:t>(4 </a:t>
                </a:r>
                <a:r>
                  <a:rPr lang="en-GB" dirty="0"/>
                  <a:t>months)</a:t>
                </a:r>
              </a:p>
              <a:p>
                <a:r>
                  <a:rPr lang="en-GB" dirty="0"/>
                  <a:t>Phase 3: Integration and testing </a:t>
                </a:r>
                <a:r>
                  <a:rPr lang="en-GB" dirty="0" smtClean="0"/>
                  <a:t>(1 </a:t>
                </a:r>
                <a:r>
                  <a:rPr lang="en-GB" dirty="0"/>
                  <a:t>months)</a:t>
                </a:r>
              </a:p>
              <a:p>
                <a:r>
                  <a:rPr lang="en-GB" dirty="0"/>
                  <a:t>Phase 4: Documentation, training, and finalization (1 month)</a:t>
                </a:r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663" y="3292881"/>
              <a:ext cx="346006" cy="346006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359339" y="3778071"/>
            <a:ext cx="9050252" cy="2585323"/>
            <a:chOff x="5130290" y="3130163"/>
            <a:chExt cx="8223716" cy="258532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3BC266-D040-419D-B713-FBC99952FADF}"/>
                </a:ext>
              </a:extLst>
            </p:cNvPr>
            <p:cNvGrpSpPr/>
            <p:nvPr/>
          </p:nvGrpSpPr>
          <p:grpSpPr>
            <a:xfrm>
              <a:off x="5130290" y="3130163"/>
              <a:ext cx="8223716" cy="2585323"/>
              <a:chOff x="4504627" y="3555165"/>
              <a:chExt cx="8223716" cy="258532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70E9A6-B0EA-49B3-9490-7C7B09ACEE67}"/>
                  </a:ext>
                </a:extLst>
              </p:cNvPr>
              <p:cNvSpPr/>
              <p:nvPr/>
            </p:nvSpPr>
            <p:spPr>
              <a:xfrm>
                <a:off x="4504627" y="3555165"/>
                <a:ext cx="662056" cy="662056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00EE840-57C5-45A8-AB89-BA57CE453AA8}"/>
                  </a:ext>
                </a:extLst>
              </p:cNvPr>
              <p:cNvSpPr txBox="1"/>
              <p:nvPr/>
            </p:nvSpPr>
            <p:spPr>
              <a:xfrm>
                <a:off x="5175104" y="3555165"/>
                <a:ext cx="7553239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53C9BB"/>
                    </a:solidFill>
                  </a:rPr>
                  <a:t>Features and </a:t>
                </a:r>
                <a:r>
                  <a:rPr lang="en-GB" dirty="0" smtClean="0">
                    <a:solidFill>
                      <a:srgbClr val="53C9BB"/>
                    </a:solidFill>
                  </a:rPr>
                  <a:t>Functionality:</a:t>
                </a:r>
              </a:p>
              <a:p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The smart safety helmet will include the following features and functionality:</a:t>
                </a:r>
              </a:p>
              <a:p>
                <a:r>
                  <a:rPr lang="en-GB" dirty="0" smtClean="0"/>
                  <a:t>- Impact </a:t>
                </a:r>
                <a:r>
                  <a:rPr lang="en-GB" dirty="0"/>
                  <a:t>detection: Sensors to detect impacts and collisions, triggering immediate alerts.</a:t>
                </a:r>
              </a:p>
              <a:p>
                <a:r>
                  <a:rPr lang="en-GB" dirty="0" smtClean="0"/>
                  <a:t>- Hazard </a:t>
                </a:r>
                <a:r>
                  <a:rPr lang="en-GB" dirty="0"/>
                  <a:t>monitoring: Sensors to monitor environmental factors such as temperature, </a:t>
                </a:r>
                <a:r>
                  <a:rPr lang="en-GB" dirty="0" smtClean="0"/>
                  <a:t>  humidity</a:t>
                </a:r>
                <a:r>
                  <a:rPr lang="en-GB" dirty="0"/>
                  <a:t>, and air quality.</a:t>
                </a:r>
              </a:p>
              <a:p>
                <a:r>
                  <a:rPr lang="en-GB" dirty="0" smtClean="0"/>
                  <a:t>- Fall </a:t>
                </a:r>
                <a:r>
                  <a:rPr lang="en-GB" dirty="0"/>
                  <a:t>detection: Accelerometers and gyroscopes to detect falls and initiate emergency protocols</a:t>
                </a:r>
                <a:r>
                  <a:rPr lang="en-GB" dirty="0" smtClean="0"/>
                  <a:t>.</a:t>
                </a:r>
                <a:endParaRPr lang="en-GB" dirty="0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8663" y="3292881"/>
              <a:ext cx="346006" cy="346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779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70006" cy="6858000"/>
            <a:chOff x="-290920" y="0"/>
            <a:chExt cx="12570006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59878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Why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534590" cy="6858000"/>
            <a:chOff x="213096" y="0"/>
            <a:chExt cx="1153459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428478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10040558" cy="6858000"/>
            <a:chOff x="491575" y="0"/>
            <a:chExt cx="10040558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212925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266553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Scope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272678" y="729041"/>
            <a:ext cx="9397285" cy="5728996"/>
            <a:chOff x="5158898" y="3792220"/>
            <a:chExt cx="8163308" cy="658241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43BC266-D040-419D-B713-FBC99952FADF}"/>
                </a:ext>
              </a:extLst>
            </p:cNvPr>
            <p:cNvGrpSpPr/>
            <p:nvPr/>
          </p:nvGrpSpPr>
          <p:grpSpPr>
            <a:xfrm>
              <a:off x="5158898" y="3792220"/>
              <a:ext cx="8163308" cy="6582415"/>
              <a:chOff x="4533235" y="4217222"/>
              <a:chExt cx="8163308" cy="6582415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F70E9A6-B0EA-49B3-9490-7C7B09ACEE67}"/>
                  </a:ext>
                </a:extLst>
              </p:cNvPr>
              <p:cNvSpPr/>
              <p:nvPr/>
            </p:nvSpPr>
            <p:spPr>
              <a:xfrm>
                <a:off x="4533235" y="4217222"/>
                <a:ext cx="447335" cy="601018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00EE840-57C5-45A8-AB89-BA57CE453AA8}"/>
                  </a:ext>
                </a:extLst>
              </p:cNvPr>
              <p:cNvSpPr txBox="1"/>
              <p:nvPr/>
            </p:nvSpPr>
            <p:spPr>
              <a:xfrm>
                <a:off x="5175105" y="4217222"/>
                <a:ext cx="7521438" cy="658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53C9BB"/>
                    </a:solidFill>
                  </a:rPr>
                  <a:t>Features and </a:t>
                </a:r>
                <a:r>
                  <a:rPr lang="en-GB" dirty="0" smtClean="0">
                    <a:solidFill>
                      <a:srgbClr val="53C9BB"/>
                    </a:solidFill>
                  </a:rPr>
                  <a:t>Functionality:</a:t>
                </a:r>
              </a:p>
              <a:p>
                <a:endParaRPr lang="en-GB" dirty="0" smtClean="0"/>
              </a:p>
              <a:p>
                <a:r>
                  <a:rPr lang="en-GB" dirty="0" smtClean="0"/>
                  <a:t>- </a:t>
                </a:r>
                <a:r>
                  <a:rPr lang="en-GB" dirty="0"/>
                  <a:t>GPS tracking: Integration of GPS technology to locate and track helmet wearers in real-time</a:t>
                </a:r>
                <a:r>
                  <a:rPr lang="en-GB" dirty="0" smtClean="0"/>
                  <a:t>.</a:t>
                </a:r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 smtClean="0"/>
                  <a:t>- Alert </a:t>
                </a:r>
                <a:r>
                  <a:rPr lang="en-GB" dirty="0"/>
                  <a:t>and notification system: Visual, auditory, and haptic alerts to warn the wearer and relevant personnel of potential dangers.</a:t>
                </a:r>
              </a:p>
              <a:p>
                <a:r>
                  <a:rPr lang="en-GB" dirty="0" smtClean="0"/>
                  <a:t>- Data </a:t>
                </a:r>
                <a:r>
                  <a:rPr lang="en-GB" dirty="0"/>
                  <a:t>logging and analysis: Capture and store data for future analysis and reporting.</a:t>
                </a:r>
              </a:p>
              <a:p>
                <a:r>
                  <a:rPr lang="en-GB" dirty="0" smtClean="0"/>
                  <a:t>- User </a:t>
                </a:r>
                <a:r>
                  <a:rPr lang="en-GB" dirty="0"/>
                  <a:t>interface: An intuitive interface for configuring settings, accessing data, and managing the helmet's functionalities</a:t>
                </a:r>
                <a:r>
                  <a:rPr lang="en-GB" dirty="0" smtClean="0"/>
                  <a:t>.</a:t>
                </a:r>
              </a:p>
              <a:p>
                <a:endParaRPr lang="en-GB" dirty="0">
                  <a:solidFill>
                    <a:srgbClr val="53C9BB"/>
                  </a:solidFill>
                </a:endParaRPr>
              </a:p>
              <a:p>
                <a:r>
                  <a:rPr lang="en-GB" dirty="0" smtClean="0">
                    <a:solidFill>
                      <a:srgbClr val="53C9BB"/>
                    </a:solidFill>
                  </a:rPr>
                  <a:t>Deliverables:</a:t>
                </a:r>
              </a:p>
              <a:p>
                <a:r>
                  <a:rPr lang="en-GB" dirty="0"/>
                  <a:t/>
                </a:r>
                <a:br>
                  <a:rPr lang="en-GB" dirty="0"/>
                </a:br>
                <a:r>
                  <a:rPr lang="en-GB" dirty="0"/>
                  <a:t>The project will deliver the following outcomes:</a:t>
                </a:r>
              </a:p>
              <a:p>
                <a:r>
                  <a:rPr lang="en-GB" dirty="0" smtClean="0"/>
                  <a:t>- Fully </a:t>
                </a:r>
                <a:r>
                  <a:rPr lang="en-GB" dirty="0"/>
                  <a:t>functional smart safety helmet prototype with all the specified features.</a:t>
                </a:r>
              </a:p>
              <a:p>
                <a:r>
                  <a:rPr lang="en-GB" dirty="0" smtClean="0"/>
                  <a:t>- User </a:t>
                </a:r>
                <a:r>
                  <a:rPr lang="en-GB" dirty="0"/>
                  <a:t>documentation and guidelines for operating and maintaining the helmet.</a:t>
                </a:r>
              </a:p>
              <a:p>
                <a:r>
                  <a:rPr lang="en-GB" dirty="0" smtClean="0"/>
                  <a:t>- Software </a:t>
                </a:r>
                <a:r>
                  <a:rPr lang="en-GB" dirty="0"/>
                  <a:t>applications for data analysis, configuration, and management.</a:t>
                </a:r>
              </a:p>
              <a:p>
                <a:r>
                  <a:rPr lang="en-GB" dirty="0" smtClean="0"/>
                  <a:t>- Testing </a:t>
                </a:r>
                <a:r>
                  <a:rPr lang="en-GB" dirty="0"/>
                  <a:t>and validation reports to ensure its reliability and compliance with safety standards.</a:t>
                </a:r>
              </a:p>
              <a:p>
                <a:r>
                  <a:rPr lang="en-GB" dirty="0" smtClean="0"/>
                  <a:t>- Training </a:t>
                </a:r>
                <a:r>
                  <a:rPr lang="en-GB" dirty="0"/>
                  <a:t>materials for end-users to understand the features and benefits of the smart safety </a:t>
                </a:r>
                <a:r>
                  <a:rPr lang="en-GB" dirty="0" smtClean="0"/>
                  <a:t> helmet</a:t>
                </a:r>
                <a:r>
                  <a:rPr lang="en-GB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GB" dirty="0"/>
              </a:p>
              <a:p>
                <a:endParaRPr lang="en-GB" dirty="0"/>
              </a:p>
            </p:txBody>
          </p:sp>
        </p:grp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978" y="3939873"/>
              <a:ext cx="305710" cy="3057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47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1061</Words>
  <Application>Microsoft Office PowerPoint</Application>
  <PresentationFormat>Widescreen</PresentationFormat>
  <Paragraphs>224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Sunny Spells Basic</vt:lpstr>
      <vt:lpstr>Times New Roman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mohamed abdelghany</cp:lastModifiedBy>
  <cp:revision>102</cp:revision>
  <dcterms:created xsi:type="dcterms:W3CDTF">2017-11-24T08:00:11Z</dcterms:created>
  <dcterms:modified xsi:type="dcterms:W3CDTF">2024-02-09T22:50:23Z</dcterms:modified>
</cp:coreProperties>
</file>