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4" r:id="rId18"/>
    <p:sldId id="275" r:id="rId19"/>
    <p:sldId id="276" r:id="rId20"/>
  </p:sldIdLst>
  <p:sldSz cx="18288000" cy="10287000"/>
  <p:notesSz cx="6858000" cy="9144000"/>
  <p:embeddedFontLst>
    <p:embeddedFont>
      <p:font typeface="Fira Sans Condensed SemiBold" panose="020B0603050000020004" pitchFamily="34" charset="0"/>
      <p:bold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Georgia Pro Cond" panose="02040506050405020303" pitchFamily="18" charset="0"/>
      <p:regular r:id="rId26"/>
      <p:bold r:id="rId27"/>
    </p:embeddedFont>
    <p:embeddedFont>
      <p:font typeface="Inter" panose="020B0604020202020204" charset="0"/>
      <p:regular r:id="rId28"/>
    </p:embeddedFont>
    <p:embeddedFont>
      <p:font typeface="Inter Bold" panose="020B0604020202020204" charset="0"/>
      <p:regular r:id="rId29"/>
      <p:bold r:id="rId30"/>
    </p:embeddedFont>
    <p:embeddedFont>
      <p:font typeface="Montserrat Classic" panose="020B0604020202020204" charset="0"/>
      <p:regular r:id="rId31"/>
    </p:embeddedFont>
    <p:embeddedFont>
      <p:font typeface="Montserrat Classic Bold" panose="020B0604020202020204" charset="0"/>
      <p:regular r:id="rId32"/>
      <p:bold r:id="rId33"/>
    </p:embeddedFont>
    <p:embeddedFont>
      <p:font typeface="Now Bold" panose="020B0604020202020204" charset="0"/>
      <p:regular r:id="rId34"/>
    </p:embeddedFont>
    <p:embeddedFont>
      <p:font typeface="Rosario Bold" panose="020B0604020202020204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2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D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515623"/>
            <a:ext cx="11414134" cy="4520211"/>
            <a:chOff x="0" y="0"/>
            <a:chExt cx="15218845" cy="6026948"/>
          </a:xfrm>
        </p:grpSpPr>
        <p:sp>
          <p:nvSpPr>
            <p:cNvPr id="3" name="TextBox 3"/>
            <p:cNvSpPr txBox="1"/>
            <p:nvPr/>
          </p:nvSpPr>
          <p:spPr>
            <a:xfrm>
              <a:off x="0" y="133350"/>
              <a:ext cx="15218845" cy="4468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94"/>
                </a:lnSpc>
              </a:pPr>
              <a:r>
                <a:rPr lang="en-US" sz="11921" b="1">
                  <a:solidFill>
                    <a:srgbClr val="000000"/>
                  </a:solidFill>
                  <a:latin typeface="Rosario Bold"/>
                  <a:ea typeface="Rosario Bold"/>
                  <a:cs typeface="Rosario Bold"/>
                  <a:sym typeface="Rosario Bold"/>
                </a:rPr>
                <a:t>Smart University Project Plan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72177"/>
              <a:ext cx="15218845" cy="954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43"/>
                </a:lnSpc>
              </a:pPr>
              <a:r>
                <a:rPr lang="en-US" sz="4245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Building the Future of Education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84888" y="-5151789"/>
            <a:ext cx="8275151" cy="18621426"/>
            <a:chOff x="0" y="0"/>
            <a:chExt cx="11033535" cy="24828568"/>
          </a:xfrm>
        </p:grpSpPr>
        <p:sp>
          <p:nvSpPr>
            <p:cNvPr id="6" name="Freeform 6"/>
            <p:cNvSpPr/>
            <p:nvPr/>
          </p:nvSpPr>
          <p:spPr>
            <a:xfrm>
              <a:off x="0" y="11208012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160028" y="438150"/>
            <a:ext cx="8406175" cy="10473094"/>
            <a:chOff x="0" y="0"/>
            <a:chExt cx="6089650" cy="7586980"/>
          </a:xfrm>
        </p:grpSpPr>
        <p:sp>
          <p:nvSpPr>
            <p:cNvPr id="9" name="Freeform 9"/>
            <p:cNvSpPr/>
            <p:nvPr/>
          </p:nvSpPr>
          <p:spPr>
            <a:xfrm>
              <a:off x="-121920" y="-120650"/>
              <a:ext cx="6333490" cy="7828280"/>
            </a:xfrm>
            <a:custGeom>
              <a:avLst/>
              <a:gdLst/>
              <a:ahLst/>
              <a:cxnLst/>
              <a:rect l="l" t="t" r="r" b="b"/>
              <a:pathLst>
                <a:path w="6333490" h="7828280">
                  <a:moveTo>
                    <a:pt x="6167120" y="4831080"/>
                  </a:moveTo>
                  <a:lnTo>
                    <a:pt x="6167120" y="4831080"/>
                  </a:lnTo>
                  <a:cubicBezTo>
                    <a:pt x="6333490" y="4287520"/>
                    <a:pt x="6027420" y="3710940"/>
                    <a:pt x="5482590" y="3544570"/>
                  </a:cubicBezTo>
                  <a:lnTo>
                    <a:pt x="4992370" y="3394710"/>
                  </a:lnTo>
                  <a:cubicBezTo>
                    <a:pt x="5501640" y="3489960"/>
                    <a:pt x="6012180" y="3190240"/>
                    <a:pt x="6167120" y="2683510"/>
                  </a:cubicBezTo>
                  <a:lnTo>
                    <a:pt x="6167120" y="2683510"/>
                  </a:lnTo>
                  <a:cubicBezTo>
                    <a:pt x="6333490" y="2139950"/>
                    <a:pt x="6027420" y="1563370"/>
                    <a:pt x="5482590" y="1397000"/>
                  </a:cubicBezTo>
                  <a:lnTo>
                    <a:pt x="1452880" y="166370"/>
                  </a:lnTo>
                  <a:cubicBezTo>
                    <a:pt x="909320" y="0"/>
                    <a:pt x="334010" y="306070"/>
                    <a:pt x="167640" y="849630"/>
                  </a:cubicBezTo>
                  <a:lnTo>
                    <a:pt x="167640" y="849630"/>
                  </a:lnTo>
                  <a:cubicBezTo>
                    <a:pt x="1270" y="1393190"/>
                    <a:pt x="307340" y="1969770"/>
                    <a:pt x="852170" y="2136140"/>
                  </a:cubicBezTo>
                  <a:lnTo>
                    <a:pt x="1341120" y="2286000"/>
                  </a:lnTo>
                  <a:cubicBezTo>
                    <a:pt x="831850" y="2190750"/>
                    <a:pt x="321310" y="2490470"/>
                    <a:pt x="166370" y="2997200"/>
                  </a:cubicBezTo>
                  <a:lnTo>
                    <a:pt x="166370" y="2997200"/>
                  </a:lnTo>
                  <a:cubicBezTo>
                    <a:pt x="0" y="3540760"/>
                    <a:pt x="306070" y="4117340"/>
                    <a:pt x="850900" y="4283710"/>
                  </a:cubicBezTo>
                  <a:lnTo>
                    <a:pt x="1341120" y="4433570"/>
                  </a:lnTo>
                  <a:cubicBezTo>
                    <a:pt x="831850" y="4338320"/>
                    <a:pt x="321310" y="4638040"/>
                    <a:pt x="166370" y="5144770"/>
                  </a:cubicBezTo>
                  <a:lnTo>
                    <a:pt x="166370" y="5144770"/>
                  </a:lnTo>
                  <a:cubicBezTo>
                    <a:pt x="0" y="5688330"/>
                    <a:pt x="306070" y="6264910"/>
                    <a:pt x="850900" y="6431280"/>
                  </a:cubicBezTo>
                  <a:lnTo>
                    <a:pt x="4880610" y="7661911"/>
                  </a:lnTo>
                  <a:cubicBezTo>
                    <a:pt x="5424170" y="7828280"/>
                    <a:pt x="6000750" y="7522211"/>
                    <a:pt x="6167120" y="6977380"/>
                  </a:cubicBezTo>
                  <a:lnTo>
                    <a:pt x="6167120" y="6977380"/>
                  </a:lnTo>
                  <a:cubicBezTo>
                    <a:pt x="6333490" y="6433820"/>
                    <a:pt x="6027420" y="5857240"/>
                    <a:pt x="5482590" y="5690870"/>
                  </a:cubicBezTo>
                  <a:lnTo>
                    <a:pt x="4992370" y="5541011"/>
                  </a:lnTo>
                  <a:cubicBezTo>
                    <a:pt x="5501640" y="5638800"/>
                    <a:pt x="6012180" y="5337810"/>
                    <a:pt x="6167120" y="4831080"/>
                  </a:cubicBezTo>
                  <a:close/>
                </a:path>
              </a:pathLst>
            </a:custGeom>
            <a:blipFill>
              <a:blip r:embed="rId4"/>
              <a:stretch>
                <a:fillRect t="-10146" b="-1014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22464" y="-678389"/>
            <a:ext cx="11443955" cy="10965389"/>
          </a:xfrm>
          <a:custGeom>
            <a:avLst/>
            <a:gdLst/>
            <a:ahLst/>
            <a:cxnLst/>
            <a:rect l="l" t="t" r="r" b="b"/>
            <a:pathLst>
              <a:path w="11443955" h="10965389">
                <a:moveTo>
                  <a:pt x="0" y="0"/>
                </a:moveTo>
                <a:lnTo>
                  <a:pt x="11443954" y="0"/>
                </a:lnTo>
                <a:lnTo>
                  <a:pt x="11443954" y="10965389"/>
                </a:lnTo>
                <a:lnTo>
                  <a:pt x="0" y="109653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111545"/>
            <a:ext cx="4128531" cy="4063913"/>
          </a:xfrm>
          <a:prstGeom prst="ellipse">
            <a:avLst/>
          </a:prstGeom>
          <a:solidFill>
            <a:srgbClr val="16A7CB"/>
          </a:solidFill>
          <a:ln w="174625" cmpd="thinThick">
            <a:solidFill>
              <a:srgbClr val="262626"/>
            </a:solidFill>
          </a:ln>
        </p:spPr>
        <p:txBody>
          <a:bodyPr vert="horz" lIns="137160" tIns="68580" rIns="137160" bIns="68580" rtlCol="0" anchor="ctr">
            <a:normAutofit/>
          </a:bodyPr>
          <a:lstStyle/>
          <a:p>
            <a:pPr algn="ctr"/>
            <a:r>
              <a:rPr lang="en-US" sz="3900" dirty="0">
                <a:solidFill>
                  <a:srgbClr val="FFFFFF"/>
                </a:solidFill>
              </a:rPr>
              <a:t>1. Risk Identification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57901" y="2187291"/>
          <a:ext cx="10782302" cy="5907341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2905017">
                  <a:extLst>
                    <a:ext uri="{9D8B030D-6E8A-4147-A177-3AD203B41FA5}">
                      <a16:colId xmlns:a16="http://schemas.microsoft.com/office/drawing/2014/main" val="1052220775"/>
                    </a:ext>
                  </a:extLst>
                </a:gridCol>
                <a:gridCol w="2524833">
                  <a:extLst>
                    <a:ext uri="{9D8B030D-6E8A-4147-A177-3AD203B41FA5}">
                      <a16:colId xmlns:a16="http://schemas.microsoft.com/office/drawing/2014/main" val="162253962"/>
                    </a:ext>
                  </a:extLst>
                </a:gridCol>
                <a:gridCol w="5352452">
                  <a:extLst>
                    <a:ext uri="{9D8B030D-6E8A-4147-A177-3AD203B41FA5}">
                      <a16:colId xmlns:a16="http://schemas.microsoft.com/office/drawing/2014/main" val="817297398"/>
                    </a:ext>
                  </a:extLst>
                </a:gridCol>
              </a:tblGrid>
              <a:tr h="1085789">
                <a:tc>
                  <a:txBody>
                    <a:bodyPr/>
                    <a:lstStyle/>
                    <a:p>
                      <a:pPr rtl="0"/>
                      <a:r>
                        <a:rPr lang="en-US" sz="3500" b="0" cap="none" spc="0" dirty="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 marL="97761" marR="97761" marT="290660" marB="1955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3500" b="0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7761" marR="97761" marT="290660" marB="1955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3500" b="0" cap="none" spc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7761" marR="97761" marT="290660" marB="1955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02966"/>
                  </a:ext>
                </a:extLst>
              </a:tr>
              <a:tr h="1346486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Data privacy breaches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Technical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Potential unauthorized access to student or staff data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96839"/>
                  </a:ext>
                </a:extLst>
              </a:tr>
              <a:tr h="1737533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 Limited faculty engagement with technology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Organizational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Faculty may resist or struggle with integrating technology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55802"/>
                  </a:ext>
                </a:extLst>
              </a:tr>
              <a:tr h="1737533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Network failures disrupting operations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External 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Connectivity issues may impact teaching and administrative work</a:t>
                      </a:r>
                    </a:p>
                  </a:txBody>
                  <a:tcPr marL="97761" marR="97761" marT="290660" marB="195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7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111545"/>
            <a:ext cx="4128531" cy="4063913"/>
          </a:xfrm>
          <a:prstGeom prst="ellipse">
            <a:avLst/>
          </a:prstGeom>
          <a:solidFill>
            <a:srgbClr val="16A7CB"/>
          </a:solidFill>
          <a:ln w="174625" cmpd="thinThick">
            <a:solidFill>
              <a:srgbClr val="262626"/>
            </a:solidFill>
          </a:ln>
        </p:spPr>
        <p:txBody>
          <a:bodyPr vert="horz" lIns="137160" tIns="68580" rIns="137160" bIns="68580" rtlCol="0" anchor="ctr">
            <a:normAutofit/>
          </a:bodyPr>
          <a:lstStyle/>
          <a:p>
            <a:pPr algn="ctr"/>
            <a:r>
              <a:rPr lang="en-US" sz="3900" dirty="0">
                <a:solidFill>
                  <a:srgbClr val="FFFFFF"/>
                </a:solidFill>
              </a:rPr>
              <a:t>2. Risk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57900" y="2044160"/>
          <a:ext cx="10782301" cy="619360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827955">
                  <a:extLst>
                    <a:ext uri="{9D8B030D-6E8A-4147-A177-3AD203B41FA5}">
                      <a16:colId xmlns:a16="http://schemas.microsoft.com/office/drawing/2014/main" val="1052220775"/>
                    </a:ext>
                  </a:extLst>
                </a:gridCol>
                <a:gridCol w="2675370">
                  <a:extLst>
                    <a:ext uri="{9D8B030D-6E8A-4147-A177-3AD203B41FA5}">
                      <a16:colId xmlns:a16="http://schemas.microsoft.com/office/drawing/2014/main" val="162253962"/>
                    </a:ext>
                  </a:extLst>
                </a:gridCol>
                <a:gridCol w="2018255">
                  <a:extLst>
                    <a:ext uri="{9D8B030D-6E8A-4147-A177-3AD203B41FA5}">
                      <a16:colId xmlns:a16="http://schemas.microsoft.com/office/drawing/2014/main" val="817297398"/>
                    </a:ext>
                  </a:extLst>
                </a:gridCol>
                <a:gridCol w="2260721">
                  <a:extLst>
                    <a:ext uri="{9D8B030D-6E8A-4147-A177-3AD203B41FA5}">
                      <a16:colId xmlns:a16="http://schemas.microsoft.com/office/drawing/2014/main" val="3642687483"/>
                    </a:ext>
                  </a:extLst>
                </a:gridCol>
              </a:tblGrid>
              <a:tr h="958052">
                <a:tc>
                  <a:txBody>
                    <a:bodyPr/>
                    <a:lstStyle/>
                    <a:p>
                      <a:pPr rtl="0"/>
                      <a:r>
                        <a:rPr lang="en-US" sz="3200" b="0" cap="none" spc="0" dirty="0">
                          <a:solidFill>
                            <a:schemeClr val="bg1"/>
                          </a:solidFill>
                        </a:rPr>
                        <a:t>Risk</a:t>
                      </a:r>
                    </a:p>
                  </a:txBody>
                  <a:tcPr marL="263127" marR="317208" marT="202406" marB="20240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3200" b="0" cap="none" spc="0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 marL="263127" marR="317208" marT="202406" marB="20240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3200" b="0" cap="none" spc="0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marL="263127" marR="317208" marT="202406" marB="20240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3200" b="0" cap="none" spc="0" dirty="0">
                          <a:solidFill>
                            <a:schemeClr val="bg1"/>
                          </a:solidFill>
                        </a:rPr>
                        <a:t>Severity</a:t>
                      </a:r>
                    </a:p>
                  </a:txBody>
                  <a:tcPr marL="263127" marR="317208" marT="202406" marB="20240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6A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02966"/>
                  </a:ext>
                </a:extLst>
              </a:tr>
              <a:tr h="1430331"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Data privacy breaches</a:t>
                      </a:r>
                    </a:p>
                  </a:txBody>
                  <a:tcPr marL="263127" marR="317208" marT="202406" marB="20240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96839"/>
                  </a:ext>
                </a:extLst>
              </a:tr>
              <a:tr h="1902609"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Limited faculty engagement with technology</a:t>
                      </a:r>
                    </a:p>
                  </a:txBody>
                  <a:tcPr marL="263127" marR="317208" marT="202406" marB="20240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55802"/>
                  </a:ext>
                </a:extLst>
              </a:tr>
              <a:tr h="1902609"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Network failures disrupting operations</a:t>
                      </a:r>
                    </a:p>
                  </a:txBody>
                  <a:tcPr marL="263127" marR="317208" marT="202406" marB="20240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cap="none" spc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263127" marR="317208" marT="202406" marB="20240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3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111545"/>
            <a:ext cx="4128531" cy="4063913"/>
          </a:xfrm>
          <a:prstGeom prst="ellipse">
            <a:avLst/>
          </a:prstGeom>
          <a:solidFill>
            <a:srgbClr val="16A7CB"/>
          </a:solidFill>
          <a:ln w="174625" cmpd="thinThick">
            <a:solidFill>
              <a:srgbClr val="262626"/>
            </a:solidFill>
          </a:ln>
        </p:spPr>
        <p:txBody>
          <a:bodyPr vert="horz" lIns="137160" tIns="68580" rIns="137160" bIns="68580" rtlCol="0" anchor="ctr">
            <a:normAutofit/>
          </a:bodyPr>
          <a:lstStyle/>
          <a:p>
            <a:pPr algn="ctr"/>
            <a:r>
              <a:rPr lang="en-US" sz="3900">
                <a:solidFill>
                  <a:srgbClr val="FFFFFF"/>
                </a:solidFill>
              </a:rPr>
              <a:t>3. Risk Response Planning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57900" y="2214793"/>
          <a:ext cx="10782301" cy="58523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42172">
                  <a:extLst>
                    <a:ext uri="{9D8B030D-6E8A-4147-A177-3AD203B41FA5}">
                      <a16:colId xmlns:a16="http://schemas.microsoft.com/office/drawing/2014/main" val="1052220775"/>
                    </a:ext>
                  </a:extLst>
                </a:gridCol>
                <a:gridCol w="5540129">
                  <a:extLst>
                    <a:ext uri="{9D8B030D-6E8A-4147-A177-3AD203B41FA5}">
                      <a16:colId xmlns:a16="http://schemas.microsoft.com/office/drawing/2014/main" val="3642687483"/>
                    </a:ext>
                  </a:extLst>
                </a:gridCol>
              </a:tblGrid>
              <a:tr h="755141">
                <a:tc>
                  <a:txBody>
                    <a:bodyPr/>
                    <a:lstStyle/>
                    <a:p>
                      <a:r>
                        <a:rPr lang="en-US" sz="2300" b="1" cap="all" spc="60" dirty="0">
                          <a:solidFill>
                            <a:schemeClr val="tx1"/>
                          </a:solidFill>
                        </a:rPr>
                        <a:t>Risk </a:t>
                      </a:r>
                    </a:p>
                  </a:txBody>
                  <a:tcPr marL="171590" marR="171590" marT="171623" marB="17162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cap="all" spc="60" dirty="0">
                          <a:solidFill>
                            <a:schemeClr val="tx1"/>
                          </a:solidFill>
                        </a:rPr>
                        <a:t>Response Plan</a:t>
                      </a:r>
                    </a:p>
                  </a:txBody>
                  <a:tcPr marL="171590" marR="171590" marT="171623" marB="17162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02966"/>
                  </a:ext>
                </a:extLst>
              </a:tr>
              <a:tr h="1699065">
                <a:tc>
                  <a:txBody>
                    <a:bodyPr/>
                    <a:lstStyle/>
                    <a:p>
                      <a:r>
                        <a:rPr lang="en-US" sz="3000" cap="none" spc="0">
                          <a:solidFill>
                            <a:schemeClr val="tx1"/>
                          </a:solidFill>
                        </a:rPr>
                        <a:t>Data privacy breaches</a:t>
                      </a:r>
                    </a:p>
                  </a:txBody>
                  <a:tcPr marL="171590" marR="171590" marT="85812" marB="17162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>
                          <a:solidFill>
                            <a:schemeClr val="tx1"/>
                          </a:solidFill>
                        </a:rPr>
                        <a:t>Implement strict access controls, regular audits, and encryption for sensitive data</a:t>
                      </a:r>
                    </a:p>
                  </a:txBody>
                  <a:tcPr marL="171590" marR="171590" marT="85812" marB="171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96839"/>
                  </a:ext>
                </a:extLst>
              </a:tr>
              <a:tr h="1699065">
                <a:tc>
                  <a:txBody>
                    <a:bodyPr/>
                    <a:lstStyle/>
                    <a:p>
                      <a:r>
                        <a:rPr lang="en-US" sz="3000" cap="none" spc="0">
                          <a:solidFill>
                            <a:schemeClr val="tx1"/>
                          </a:solidFill>
                        </a:rPr>
                        <a:t>Limited faculty engagement with technology</a:t>
                      </a:r>
                    </a:p>
                  </a:txBody>
                  <a:tcPr marL="171590" marR="171590" marT="85812" marB="171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>
                          <a:solidFill>
                            <a:schemeClr val="tx1"/>
                          </a:solidFill>
                        </a:rPr>
                        <a:t>Conduct technology training workshops, provide ongoing support, and collect feedback</a:t>
                      </a:r>
                    </a:p>
                  </a:txBody>
                  <a:tcPr marL="171590" marR="171590" marT="85812" marB="171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55802"/>
                  </a:ext>
                </a:extLst>
              </a:tr>
              <a:tr h="1699065">
                <a:tc>
                  <a:txBody>
                    <a:bodyPr/>
                    <a:lstStyle/>
                    <a:p>
                      <a:r>
                        <a:rPr lang="en-US" sz="3000" cap="none" spc="0">
                          <a:solidFill>
                            <a:schemeClr val="tx1"/>
                          </a:solidFill>
                        </a:rPr>
                        <a:t>Network failures disrupting operations</a:t>
                      </a:r>
                    </a:p>
                  </a:txBody>
                  <a:tcPr marL="171590" marR="171590" marT="85812" marB="17162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Establish backup internet solutions, and conduct regular network stability tests</a:t>
                      </a:r>
                    </a:p>
                  </a:txBody>
                  <a:tcPr marL="171590" marR="171590" marT="85812" marB="171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15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111545"/>
            <a:ext cx="4128531" cy="4063913"/>
          </a:xfrm>
          <a:prstGeom prst="ellipse">
            <a:avLst/>
          </a:prstGeom>
          <a:solidFill>
            <a:srgbClr val="16A7CB"/>
          </a:solidFill>
          <a:ln w="174625" cmpd="thinThick">
            <a:solidFill>
              <a:srgbClr val="262626"/>
            </a:solidFill>
          </a:ln>
        </p:spPr>
        <p:txBody>
          <a:bodyPr vert="horz" lIns="137160" tIns="68580" rIns="137160" bIns="68580" rtlCol="0" anchor="ctr">
            <a:normAutofit/>
          </a:bodyPr>
          <a:lstStyle/>
          <a:p>
            <a:pPr algn="ctr"/>
            <a:r>
              <a:rPr lang="en-US" sz="3900" dirty="0">
                <a:solidFill>
                  <a:srgbClr val="FFFFFF"/>
                </a:solidFill>
              </a:rPr>
              <a:t>4. Risk Monitoring and  Control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57900" y="1740104"/>
          <a:ext cx="10782301" cy="68017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39798">
                  <a:extLst>
                    <a:ext uri="{9D8B030D-6E8A-4147-A177-3AD203B41FA5}">
                      <a16:colId xmlns:a16="http://schemas.microsoft.com/office/drawing/2014/main" val="1052220775"/>
                    </a:ext>
                  </a:extLst>
                </a:gridCol>
                <a:gridCol w="3716511">
                  <a:extLst>
                    <a:ext uri="{9D8B030D-6E8A-4147-A177-3AD203B41FA5}">
                      <a16:colId xmlns:a16="http://schemas.microsoft.com/office/drawing/2014/main" val="162253962"/>
                    </a:ext>
                  </a:extLst>
                </a:gridCol>
                <a:gridCol w="3525992">
                  <a:extLst>
                    <a:ext uri="{9D8B030D-6E8A-4147-A177-3AD203B41FA5}">
                      <a16:colId xmlns:a16="http://schemas.microsoft.com/office/drawing/2014/main" val="817297398"/>
                    </a:ext>
                  </a:extLst>
                </a:gridCol>
              </a:tblGrid>
              <a:tr h="1388970">
                <a:tc>
                  <a:txBody>
                    <a:bodyPr/>
                    <a:lstStyle/>
                    <a:p>
                      <a:pPr rtl="0"/>
                      <a:r>
                        <a:rPr lang="en-US" sz="2900" b="0" cap="all" spc="150" dirty="0">
                          <a:solidFill>
                            <a:schemeClr val="lt1"/>
                          </a:solidFill>
                        </a:rPr>
                        <a:t>Risk</a:t>
                      </a:r>
                    </a:p>
                  </a:txBody>
                  <a:tcPr marL="238563" marR="238563" marT="238563" marB="2385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900" b="0" cap="all" spc="150" dirty="0">
                          <a:solidFill>
                            <a:schemeClr val="lt1"/>
                          </a:solidFill>
                        </a:rPr>
                        <a:t>Monitoring Mechanism</a:t>
                      </a:r>
                    </a:p>
                  </a:txBody>
                  <a:tcPr marL="238563" marR="238563" marT="238563" marB="2385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900" b="0" cap="all" spc="150" dirty="0">
                          <a:solidFill>
                            <a:schemeClr val="lt1"/>
                          </a:solidFill>
                        </a:rPr>
                        <a:t>Control Measures</a:t>
                      </a:r>
                    </a:p>
                  </a:txBody>
                  <a:tcPr marL="238563" marR="238563" marT="238563" marB="23856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16A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02966"/>
                  </a:ext>
                </a:extLst>
              </a:tr>
              <a:tr h="1574520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Data privacy breaches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Regular audits, real-time security monitoring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Implement multi-factor authentication, data encryption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96839"/>
                  </a:ext>
                </a:extLst>
              </a:tr>
              <a:tr h="19191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Limited faculty engagement with technology</a:t>
                      </a:r>
                    </a:p>
                    <a:p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Faculty feedback surveys, usage tracking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Offer continuous technical support and adaptive learning solutions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55802"/>
                  </a:ext>
                </a:extLst>
              </a:tr>
              <a:tr h="1919112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Network failures disrupting operations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Regular uptime monitoring, network performance analysis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Set up redundant network connections, improve IT response times</a:t>
                      </a:r>
                    </a:p>
                  </a:txBody>
                  <a:tcPr marL="238563" marR="238563" marT="238563" marB="238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6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111545"/>
            <a:ext cx="4128531" cy="4063913"/>
          </a:xfrm>
          <a:prstGeom prst="ellipse">
            <a:avLst/>
          </a:prstGeom>
          <a:solidFill>
            <a:srgbClr val="16A7CB"/>
          </a:solidFill>
          <a:ln w="174625" cmpd="thinThick">
            <a:solidFill>
              <a:srgbClr val="262626"/>
            </a:solidFill>
          </a:ln>
        </p:spPr>
        <p:txBody>
          <a:bodyPr vert="horz" lIns="137160" tIns="68580" rIns="137160" bIns="68580" rtlCol="0" anchor="ctr">
            <a:normAutofit/>
          </a:bodyPr>
          <a:lstStyle/>
          <a:p>
            <a:pPr algn="ctr"/>
            <a:r>
              <a:rPr lang="en-US" sz="3900" dirty="0">
                <a:solidFill>
                  <a:srgbClr val="FFFFFF"/>
                </a:solidFill>
              </a:rPr>
              <a:t>5. Contingency Planning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57900" y="1513377"/>
          <a:ext cx="10782301" cy="72551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29900">
                  <a:extLst>
                    <a:ext uri="{9D8B030D-6E8A-4147-A177-3AD203B41FA5}">
                      <a16:colId xmlns:a16="http://schemas.microsoft.com/office/drawing/2014/main" val="1052220775"/>
                    </a:ext>
                  </a:extLst>
                </a:gridCol>
                <a:gridCol w="5952401">
                  <a:extLst>
                    <a:ext uri="{9D8B030D-6E8A-4147-A177-3AD203B41FA5}">
                      <a16:colId xmlns:a16="http://schemas.microsoft.com/office/drawing/2014/main" val="162253962"/>
                    </a:ext>
                  </a:extLst>
                </a:gridCol>
              </a:tblGrid>
              <a:tr h="854315">
                <a:tc>
                  <a:txBody>
                    <a:bodyPr/>
                    <a:lstStyle/>
                    <a:p>
                      <a:pPr rtl="0"/>
                      <a:r>
                        <a:rPr lang="en-US" sz="2600" b="1" cap="all" spc="60" dirty="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 marL="135902" marR="135902" marT="194163" marB="194163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600" b="1" cap="all" spc="60" dirty="0">
                          <a:solidFill>
                            <a:schemeClr val="tx1"/>
                          </a:solidFill>
                        </a:rPr>
                        <a:t>Contingency Plan</a:t>
                      </a:r>
                    </a:p>
                  </a:txBody>
                  <a:tcPr marL="135902" marR="135902" marT="194163" marB="194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16A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02966"/>
                  </a:ext>
                </a:extLst>
              </a:tr>
              <a:tr h="2478794">
                <a:tc>
                  <a:txBody>
                    <a:bodyPr/>
                    <a:lstStyle/>
                    <a:p>
                      <a:r>
                        <a:rPr lang="en-US" sz="3500" cap="none" spc="0">
                          <a:solidFill>
                            <a:schemeClr val="tx1"/>
                          </a:solidFill>
                        </a:rPr>
                        <a:t>Data privacy breaches</a:t>
                      </a:r>
                    </a:p>
                  </a:txBody>
                  <a:tcPr marL="135902" marR="135902" marT="135902" marB="194163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cap="none" spc="0">
                          <a:solidFill>
                            <a:schemeClr val="tx1"/>
                          </a:solidFill>
                        </a:rPr>
                        <a:t>Initiate immediate response protocols, notify affected individuals, strengthen firewalls</a:t>
                      </a:r>
                    </a:p>
                  </a:txBody>
                  <a:tcPr marL="135902" marR="135902" marT="135902" marB="1941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96839"/>
                  </a:ext>
                </a:extLst>
              </a:tr>
              <a:tr h="1961028">
                <a:tc>
                  <a:txBody>
                    <a:bodyPr/>
                    <a:lstStyle/>
                    <a:p>
                      <a:r>
                        <a:rPr lang="en-US" sz="3500" cap="none" spc="0">
                          <a:solidFill>
                            <a:schemeClr val="tx1"/>
                          </a:solidFill>
                        </a:rPr>
                        <a:t>Limited faculty engagement with technology</a:t>
                      </a:r>
                    </a:p>
                  </a:txBody>
                  <a:tcPr marL="135902" marR="135902" marT="135902" marB="194163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cap="none" spc="0">
                          <a:solidFill>
                            <a:schemeClr val="tx1"/>
                          </a:solidFill>
                        </a:rPr>
                        <a:t>Develop alternative low-tech teaching options, provide personalized tech support</a:t>
                      </a:r>
                    </a:p>
                  </a:txBody>
                  <a:tcPr marL="135902" marR="135902" marT="135902" marB="1941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55802"/>
                  </a:ext>
                </a:extLst>
              </a:tr>
              <a:tr h="1961028">
                <a:tc>
                  <a:txBody>
                    <a:bodyPr/>
                    <a:lstStyle/>
                    <a:p>
                      <a:r>
                        <a:rPr lang="en-US" sz="3500" cap="none" spc="0">
                          <a:solidFill>
                            <a:schemeClr val="tx1"/>
                          </a:solidFill>
                        </a:rPr>
                        <a:t>Network failures disrupting operations</a:t>
                      </a:r>
                    </a:p>
                  </a:txBody>
                  <a:tcPr marL="135902" marR="135902" marT="135902" marB="194163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cap="none" spc="0" dirty="0">
                          <a:solidFill>
                            <a:schemeClr val="tx1"/>
                          </a:solidFill>
                        </a:rPr>
                        <a:t>Switch to backup network infrastructure, conduct classes via offline methods</a:t>
                      </a:r>
                    </a:p>
                  </a:txBody>
                  <a:tcPr marL="135902" marR="135902" marT="135902" marB="1941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3111545"/>
            <a:ext cx="4128531" cy="4063913"/>
          </a:xfrm>
          <a:prstGeom prst="ellipse">
            <a:avLst/>
          </a:prstGeom>
          <a:solidFill>
            <a:srgbClr val="16A7CB"/>
          </a:solidFill>
          <a:ln w="174625" cmpd="thinThick">
            <a:solidFill>
              <a:srgbClr val="262626"/>
            </a:solidFill>
          </a:ln>
        </p:spPr>
        <p:txBody>
          <a:bodyPr vert="horz" lIns="137160" tIns="68580" rIns="137160" bIns="68580" rtlCol="0" anchor="ctr">
            <a:normAutofit/>
          </a:bodyPr>
          <a:lstStyle/>
          <a:p>
            <a:pPr algn="ctr"/>
            <a:r>
              <a:rPr lang="en-US" sz="3300">
                <a:solidFill>
                  <a:srgbClr val="FFFFFF"/>
                </a:solidFill>
              </a:rPr>
              <a:t>6. Documentation and Reporting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98617" y="2902964"/>
          <a:ext cx="10500864" cy="4475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5657">
                  <a:extLst>
                    <a:ext uri="{9D8B030D-6E8A-4147-A177-3AD203B41FA5}">
                      <a16:colId xmlns:a16="http://schemas.microsoft.com/office/drawing/2014/main" val="1052220775"/>
                    </a:ext>
                  </a:extLst>
                </a:gridCol>
                <a:gridCol w="5355207">
                  <a:extLst>
                    <a:ext uri="{9D8B030D-6E8A-4147-A177-3AD203B41FA5}">
                      <a16:colId xmlns:a16="http://schemas.microsoft.com/office/drawing/2014/main" val="162253962"/>
                    </a:ext>
                  </a:extLst>
                </a:gridCol>
              </a:tblGrid>
              <a:tr h="1860804">
                <a:tc>
                  <a:txBody>
                    <a:bodyPr/>
                    <a:lstStyle/>
                    <a:p>
                      <a:pPr rtl="0"/>
                      <a:r>
                        <a:rPr lang="en-US" sz="5000" dirty="0"/>
                        <a:t>Documentation</a:t>
                      </a:r>
                    </a:p>
                  </a:txBody>
                  <a:tcPr marL="260793" marR="260793" marT="125730" marB="125730">
                    <a:solidFill>
                      <a:srgbClr val="16A7C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5000" dirty="0"/>
                        <a:t>Reporting Frequency</a:t>
                      </a:r>
                    </a:p>
                  </a:txBody>
                  <a:tcPr marL="260793" marR="260793" marT="125730" marB="125730">
                    <a:solidFill>
                      <a:srgbClr val="16A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02966"/>
                  </a:ext>
                </a:extLst>
              </a:tr>
              <a:tr h="2615184">
                <a:tc>
                  <a:txBody>
                    <a:bodyPr/>
                    <a:lstStyle/>
                    <a:p>
                      <a:r>
                        <a:rPr lang="en-US" sz="5000"/>
                        <a:t>Risk register, response plans</a:t>
                      </a:r>
                    </a:p>
                  </a:txBody>
                  <a:tcPr marL="260793" marR="260793" marT="125730" marB="125730"/>
                </a:tc>
                <a:tc>
                  <a:txBody>
                    <a:bodyPr/>
                    <a:lstStyle/>
                    <a:p>
                      <a:r>
                        <a:rPr lang="en-US" sz="5000" dirty="0"/>
                        <a:t>Weekly updates during project meetings</a:t>
                      </a:r>
                    </a:p>
                  </a:txBody>
                  <a:tcPr marL="260793" marR="260793" marT="125730" marB="125730"/>
                </a:tc>
                <a:extLst>
                  <a:ext uri="{0D108BD9-81ED-4DB2-BD59-A6C34878D82A}">
                    <a16:rowId xmlns:a16="http://schemas.microsoft.com/office/drawing/2014/main" val="375829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61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266603"/>
            <a:ext cx="4026840" cy="402039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27DC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29094" y="342900"/>
            <a:ext cx="8207703" cy="9601200"/>
          </a:xfrm>
          <a:custGeom>
            <a:avLst/>
            <a:gdLst/>
            <a:ahLst/>
            <a:cxnLst/>
            <a:rect l="l" t="t" r="r" b="b"/>
            <a:pathLst>
              <a:path w="8617798" h="10670497">
                <a:moveTo>
                  <a:pt x="0" y="0"/>
                </a:moveTo>
                <a:lnTo>
                  <a:pt x="8617798" y="0"/>
                </a:lnTo>
                <a:lnTo>
                  <a:pt x="8617798" y="10670498"/>
                </a:lnTo>
                <a:lnTo>
                  <a:pt x="0" y="1067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52400" y="114300"/>
            <a:ext cx="10820400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40"/>
              </a:lnSpc>
              <a:spcBef>
                <a:spcPct val="0"/>
              </a:spcBef>
            </a:pPr>
            <a:r>
              <a:rPr lang="en-US" sz="3700" b="1" dirty="0">
                <a:solidFill>
                  <a:srgbClr val="000000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Project Management Communication Plan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51905" y="1140631"/>
          <a:ext cx="17907000" cy="8617834"/>
        </p:xfrm>
        <a:graphic>
          <a:graphicData uri="http://schemas.openxmlformats.org/drawingml/2006/table">
            <a:tbl>
              <a:tblPr/>
              <a:tblGrid>
                <a:gridCol w="255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7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881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TEAM MEMBER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DELIVERABLE</a:t>
                      </a:r>
                      <a:endParaRPr lang="en-US" sz="14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SCHEDULE</a:t>
                      </a:r>
                      <a:endParaRPr lang="en-US" sz="14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CLIENT</a:t>
                      </a:r>
                      <a:endParaRPr lang="en-US" sz="14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PRIORITY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MEANS OF COMMUNICATION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NOTES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937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Ahmed</a:t>
                      </a:r>
                      <a:endParaRPr lang="en-US" sz="10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" panose="020B0502030000000004"/>
                          <a:sym typeface="Inter" panose="020B0502030000000004"/>
                        </a:rPr>
                        <a:t>Define Project Scope &amp; Research Solutions</a:t>
                      </a:r>
                      <a:endParaRPr lang="en-US" sz="10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End of Planning Phase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Team Meeting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All team members must report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937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Mahmoud</a:t>
                      </a:r>
                      <a:endParaRPr lang="en-US" sz="10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Research Smart University Technologies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End of Research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Email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Present relevant AI/</a:t>
                      </a:r>
                      <a:r>
                        <a:rPr lang="en-US" sz="1400" dirty="0" err="1">
                          <a:latin typeface="+mn-lt"/>
                        </a:rPr>
                        <a:t>IoT</a:t>
                      </a:r>
                      <a:r>
                        <a:rPr lang="en-US" sz="1400" dirty="0">
                          <a:latin typeface="+mn-lt"/>
                        </a:rPr>
                        <a:t> solutions, must be approved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953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Ali</a:t>
                      </a:r>
                      <a:endParaRPr lang="en-US" sz="10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Design System Architecture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During Design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Team Meeting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All team members must report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953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Mohammed</a:t>
                      </a:r>
                      <a:endParaRPr lang="en-US" sz="10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Develop UI/</a:t>
                      </a:r>
                      <a:r>
                        <a:rPr lang="en-US" sz="1400" baseline="0" dirty="0">
                          <a:latin typeface="+mn-lt"/>
                          <a:ea typeface="Inter Bold" panose="020B0604020202020204" charset="0"/>
                        </a:rPr>
                        <a:t>UX Design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End of Design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Email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Submit wireframes for approval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953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Joseph</a:t>
                      </a:r>
                      <a:endParaRPr lang="en-US" sz="10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Build Backend (cloud servers, databases, APIs, AI)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Start of Development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Email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Backend architecture must be reviewed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953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Motasem</a:t>
                      </a:r>
                      <a:endParaRPr lang="en-US" sz="10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Integrate </a:t>
                      </a:r>
                      <a:r>
                        <a:rPr lang="en-US" sz="1400" dirty="0" err="1">
                          <a:latin typeface="+mn-lt"/>
                          <a:ea typeface="Inter Bold" panose="020B0604020202020204" charset="0"/>
                        </a:rPr>
                        <a:t>IoT</a:t>
                      </a: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 Devices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Mid-Development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Team Meeting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Report progress on </a:t>
                      </a:r>
                      <a:r>
                        <a:rPr lang="en-US" sz="1400" dirty="0" err="1">
                          <a:latin typeface="+mn-lt"/>
                        </a:rPr>
                        <a:t>IoT</a:t>
                      </a:r>
                      <a:r>
                        <a:rPr lang="en-US" sz="1400" dirty="0">
                          <a:latin typeface="+mn-lt"/>
                        </a:rPr>
                        <a:t> integration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1953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Ziad</a:t>
                      </a:r>
                      <a:endParaRPr lang="en-US" sz="10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Conduct System Testing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Start of Testing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Email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Submit testing results before proceeding to next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1953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Shady</a:t>
                      </a:r>
                      <a:endParaRPr lang="en-US" sz="10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Perform User Acceptance Testing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Mid-Testing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Team Meeting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UAT feedback must be incorporated into the final product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1953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Mohammed</a:t>
                      </a:r>
                      <a:endParaRPr lang="en-US" sz="10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Deploy System in Select Departments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Deployment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Email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Provide deployment plan for approval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5937">
                <a:tc>
                  <a:txBody>
                    <a:bodyPr/>
                    <a:lstStyle/>
                    <a:p>
                      <a:pPr algn="just">
                        <a:lnSpc>
                          <a:spcPts val="294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Inter Bold" panose="020B0604020202020204" charset="0"/>
                          <a:cs typeface="Inter Bold" panose="020B0802030000000004"/>
                          <a:sym typeface="Inter Bold" panose="020B0802030000000004"/>
                        </a:rPr>
                        <a:t>Ahmed</a:t>
                      </a:r>
                      <a:endParaRPr lang="en-US" sz="100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Monitor System Performance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Post-Deployment 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  <a:ea typeface="Inter Bold" panose="020B0604020202020204" charset="0"/>
                        </a:rPr>
                        <a:t>Ricky Jones</a:t>
                      </a: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High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Email</a:t>
                      </a:r>
                      <a:endParaRPr lang="en-US" sz="1400" dirty="0">
                        <a:latin typeface="+mn-lt"/>
                        <a:ea typeface="Inter Bold" panose="020B0604020202020204" charset="0"/>
                      </a:endParaRPr>
                    </a:p>
                  </a:txBody>
                  <a:tcPr marL="152400" marR="152400" marT="152400" marB="1524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Report on performance and fix issues as needed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A55E99-5583-BF1C-B83B-09881C6E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21256"/>
            <a:ext cx="17754600" cy="653250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9A43F4F-3FA1-24EE-6179-2283B42C8055}"/>
              </a:ext>
            </a:extLst>
          </p:cNvPr>
          <p:cNvSpPr txBox="1"/>
          <p:nvPr/>
        </p:nvSpPr>
        <p:spPr>
          <a:xfrm>
            <a:off x="1577340" y="6493982"/>
            <a:ext cx="5308092" cy="2468880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sz="3000" b="1" dirty="0">
                <a:latin typeface="+mj-lt"/>
                <a:ea typeface="+mj-ea"/>
                <a:cs typeface="+mj-cs"/>
              </a:rPr>
              <a:t>Software Quality Assurance Plan (SQAP) </a:t>
            </a:r>
            <a:endParaRPr lang="ar-EG" sz="3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900"/>
              </a:spcAft>
            </a:pPr>
            <a:endParaRPr lang="ar-EG" sz="3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sz="3000" b="1" dirty="0">
                <a:latin typeface="+mj-lt"/>
                <a:ea typeface="+mj-ea"/>
                <a:cs typeface="+mj-cs"/>
              </a:rPr>
              <a:t>Date(s) of Assessment: </a:t>
            </a:r>
            <a:r>
              <a:rPr lang="en-US" sz="3000" dirty="0">
                <a:latin typeface="+mj-lt"/>
                <a:ea typeface="+mj-ea"/>
                <a:cs typeface="+mj-cs"/>
              </a:rPr>
              <a:t>September 16, 2024</a:t>
            </a:r>
          </a:p>
        </p:txBody>
      </p:sp>
      <p:pic>
        <p:nvPicPr>
          <p:cNvPr id="15" name="Picture 14" descr="A hand holding a pen and shading circles on a sheet">
            <a:extLst>
              <a:ext uri="{FF2B5EF4-FFF2-40B4-BE49-F238E27FC236}">
                <a16:creationId xmlns:a16="http://schemas.microsoft.com/office/drawing/2014/main" id="{DFBA8FDF-BD53-0EA1-680D-A0231C84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19" r="9448" b="-1"/>
          <a:stretch/>
        </p:blipFill>
        <p:spPr>
          <a:xfrm>
            <a:off x="1257300" y="650993"/>
            <a:ext cx="5080680" cy="52257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18B8BD-DA38-E128-FC01-68A4C4CE8B27}"/>
              </a:ext>
            </a:extLst>
          </p:cNvPr>
          <p:cNvSpPr txBox="1"/>
          <p:nvPr/>
        </p:nvSpPr>
        <p:spPr>
          <a:xfrm>
            <a:off x="8023860" y="6493982"/>
            <a:ext cx="9011412" cy="2468880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/>
          <a:p>
            <a:pPr indent="-342900">
              <a:lnSpc>
                <a:spcPct val="11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700" b="1"/>
              <a:t>Project:</a:t>
            </a:r>
            <a:r>
              <a:rPr lang="en-US" sz="2700"/>
              <a:t> Smart University Initiative for Future-Ready Education</a:t>
            </a:r>
          </a:p>
          <a:p>
            <a:pPr indent="-342900">
              <a:lnSpc>
                <a:spcPct val="11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700" b="1"/>
              <a:t>Assessor(s):</a:t>
            </a:r>
            <a:r>
              <a:rPr lang="en-US" sz="2700"/>
              <a:t> John Doe, QA Lead</a:t>
            </a:r>
          </a:p>
          <a:p>
            <a:pPr indent="-342900">
              <a:lnSpc>
                <a:spcPct val="11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700" b="1"/>
              <a:t>Document Examined:</a:t>
            </a:r>
            <a:r>
              <a:rPr lang="en-US" sz="2700"/>
              <a:t> Smart University QA Plan v1.0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249F4B-356E-7DE8-78FA-BF733EECDDC4}"/>
              </a:ext>
            </a:extLst>
          </p:cNvPr>
          <p:cNvGraphicFramePr>
            <a:graphicFrameLocks noGrp="1"/>
          </p:cNvGraphicFramePr>
          <p:nvPr/>
        </p:nvGraphicFramePr>
        <p:xfrm>
          <a:off x="7476308" y="228601"/>
          <a:ext cx="9972435" cy="56864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14984">
                  <a:extLst>
                    <a:ext uri="{9D8B030D-6E8A-4147-A177-3AD203B41FA5}">
                      <a16:colId xmlns:a16="http://schemas.microsoft.com/office/drawing/2014/main" val="757530970"/>
                    </a:ext>
                  </a:extLst>
                </a:gridCol>
                <a:gridCol w="1703148">
                  <a:extLst>
                    <a:ext uri="{9D8B030D-6E8A-4147-A177-3AD203B41FA5}">
                      <a16:colId xmlns:a16="http://schemas.microsoft.com/office/drawing/2014/main" val="2953837635"/>
                    </a:ext>
                  </a:extLst>
                </a:gridCol>
                <a:gridCol w="4554303">
                  <a:extLst>
                    <a:ext uri="{9D8B030D-6E8A-4147-A177-3AD203B41FA5}">
                      <a16:colId xmlns:a16="http://schemas.microsoft.com/office/drawing/2014/main" val="2321997513"/>
                    </a:ext>
                  </a:extLst>
                </a:gridCol>
              </a:tblGrid>
              <a:tr h="619296">
                <a:tc>
                  <a:txBody>
                    <a:bodyPr/>
                    <a:lstStyle/>
                    <a:p>
                      <a:pPr rtl="0"/>
                      <a:r>
                        <a:rPr lang="en-US" sz="1700" b="1" dirty="0"/>
                        <a:t>Criteria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700" b="1" dirty="0"/>
                        <a:t>Y, N, NA, F, O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700" b="1" dirty="0"/>
                        <a:t>Comments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1288109012"/>
                  </a:ext>
                </a:extLst>
              </a:tr>
              <a:tr h="707150">
                <a:tc>
                  <a:txBody>
                    <a:bodyPr/>
                    <a:lstStyle/>
                    <a:p>
                      <a:r>
                        <a:rPr lang="en-US" sz="1500" dirty="0"/>
                        <a:t>Have standards/guidelines been identified to define the work product?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ISO 27001 and ISO 9001 guidelines followed.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1644445859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r>
                        <a:rPr lang="en-US" sz="1500"/>
                        <a:t>Does the work product format conform to the specified standard/guideline (i.e., Template)?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Uses the official university QA template.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613270549"/>
                  </a:ext>
                </a:extLst>
              </a:tr>
              <a:tr h="990758">
                <a:tc>
                  <a:txBody>
                    <a:bodyPr/>
                    <a:lstStyle/>
                    <a:p>
                      <a:r>
                        <a:rPr lang="en-US" sz="1500" dirty="0"/>
                        <a:t>Were any deviations or waivers granted? (Please explain the extent of the deviation or waiver as an observation)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 deviations or waivers.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1903546062"/>
                  </a:ext>
                </a:extLst>
              </a:tr>
              <a:tr h="545003">
                <a:tc>
                  <a:txBody>
                    <a:bodyPr/>
                    <a:lstStyle/>
                    <a:p>
                      <a:r>
                        <a:rPr lang="en-US" sz="1500"/>
                        <a:t>Has project-specific criteria been added?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Criteria for data privacy and IoT security added.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2435595039"/>
                  </a:ext>
                </a:extLst>
              </a:tr>
              <a:tr h="545003">
                <a:tc>
                  <a:txBody>
                    <a:bodyPr/>
                    <a:lstStyle/>
                    <a:p>
                      <a:r>
                        <a:rPr lang="en-US" sz="1500"/>
                        <a:t>Have the following areas been addressed completely?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All areas addressed.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2573026696"/>
                  </a:ext>
                </a:extLst>
              </a:tr>
              <a:tr h="322125">
                <a:tc>
                  <a:txBody>
                    <a:bodyPr/>
                    <a:lstStyle/>
                    <a:p>
                      <a:r>
                        <a:rPr lang="en-US" sz="1500"/>
                        <a:t>Approval authority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QA Lead and IT Director approved.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1223244739"/>
                  </a:ext>
                </a:extLst>
              </a:tr>
              <a:tr h="322125">
                <a:tc>
                  <a:txBody>
                    <a:bodyPr/>
                    <a:lstStyle/>
                    <a:p>
                      <a:r>
                        <a:rPr lang="en-US" sz="1500"/>
                        <a:t>Revision approval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Version 1.0 approved by the project manager.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3612981691"/>
                  </a:ext>
                </a:extLst>
              </a:tr>
              <a:tr h="322125">
                <a:tc>
                  <a:txBody>
                    <a:bodyPr/>
                    <a:lstStyle/>
                    <a:p>
                      <a:r>
                        <a:rPr lang="en-US" sz="1500"/>
                        <a:t>Revision control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Revision log maintained in the project file.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3789355867"/>
                  </a:ext>
                </a:extLst>
              </a:tr>
              <a:tr h="545003">
                <a:tc>
                  <a:txBody>
                    <a:bodyPr/>
                    <a:lstStyle/>
                    <a:p>
                      <a:r>
                        <a:rPr lang="en-US" sz="1500" dirty="0"/>
                        <a:t>Was this assessment conducted as scheduled?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</a:t>
                      </a:r>
                    </a:p>
                  </a:txBody>
                  <a:tcPr marL="51716" marR="51716" marT="25859" marB="25859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Completed per the project plan timeline.</a:t>
                      </a:r>
                    </a:p>
                  </a:txBody>
                  <a:tcPr marL="51716" marR="51716" marT="25859" marB="25859" anchor="ctr"/>
                </a:tc>
                <a:extLst>
                  <a:ext uri="{0D108BD9-81ED-4DB2-BD59-A6C34878D82A}">
                    <a16:rowId xmlns:a16="http://schemas.microsoft.com/office/drawing/2014/main" val="920060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30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34039"/>
            <a:ext cx="18287998" cy="656119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63079" y="-5897762"/>
            <a:ext cx="6561836" cy="18288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05044" y="-5555802"/>
            <a:ext cx="6561192" cy="1760471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" y="-34035"/>
            <a:ext cx="12813727" cy="656118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8918146" y="-1548079"/>
            <a:ext cx="7485221" cy="6658696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B98AA-1D63-CD48-4F1D-5F4639B4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36" y="1102659"/>
            <a:ext cx="15080644" cy="4392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9776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1494" y="8323039"/>
            <a:ext cx="4723978" cy="472397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427DC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29033" y="-1509558"/>
            <a:ext cx="3957167" cy="395716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7D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408560" y="8871939"/>
            <a:ext cx="772722" cy="77272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7D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84892" y="-572198"/>
            <a:ext cx="1490773" cy="149077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7D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7174" y="3519079"/>
            <a:ext cx="17040442" cy="3410475"/>
            <a:chOff x="0" y="0"/>
            <a:chExt cx="22720590" cy="45472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91627" cy="2697011"/>
            </a:xfrm>
            <a:custGeom>
              <a:avLst/>
              <a:gdLst/>
              <a:ahLst/>
              <a:cxnLst/>
              <a:rect l="l" t="t" r="r" b="b"/>
              <a:pathLst>
                <a:path w="2691627" h="2697011">
                  <a:moveTo>
                    <a:pt x="0" y="0"/>
                  </a:moveTo>
                  <a:lnTo>
                    <a:pt x="2691627" y="0"/>
                  </a:lnTo>
                  <a:lnTo>
                    <a:pt x="2691627" y="2697011"/>
                  </a:lnTo>
                  <a:lnTo>
                    <a:pt x="0" y="269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2691627" y="1348505"/>
              <a:ext cx="1087264" cy="0"/>
            </a:xfrm>
            <a:prstGeom prst="line">
              <a:avLst/>
            </a:prstGeom>
            <a:ln w="65062" cap="rnd">
              <a:solidFill>
                <a:srgbClr val="000B5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3798550" y="0"/>
              <a:ext cx="2691627" cy="2697011"/>
            </a:xfrm>
            <a:custGeom>
              <a:avLst/>
              <a:gdLst/>
              <a:ahLst/>
              <a:cxnLst/>
              <a:rect l="l" t="t" r="r" b="b"/>
              <a:pathLst>
                <a:path w="2691627" h="2697011">
                  <a:moveTo>
                    <a:pt x="0" y="0"/>
                  </a:moveTo>
                  <a:lnTo>
                    <a:pt x="2691628" y="0"/>
                  </a:lnTo>
                  <a:lnTo>
                    <a:pt x="2691628" y="2697011"/>
                  </a:lnTo>
                  <a:lnTo>
                    <a:pt x="0" y="269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6490178" y="1348505"/>
              <a:ext cx="1087264" cy="0"/>
            </a:xfrm>
            <a:prstGeom prst="line">
              <a:avLst/>
            </a:prstGeom>
            <a:ln w="65062" cap="rnd">
              <a:solidFill>
                <a:srgbClr val="000B5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7599350" y="0"/>
              <a:ext cx="2691627" cy="2697011"/>
            </a:xfrm>
            <a:custGeom>
              <a:avLst/>
              <a:gdLst/>
              <a:ahLst/>
              <a:cxnLst/>
              <a:rect l="l" t="t" r="r" b="b"/>
              <a:pathLst>
                <a:path w="2691627" h="2697011">
                  <a:moveTo>
                    <a:pt x="0" y="0"/>
                  </a:moveTo>
                  <a:lnTo>
                    <a:pt x="2691628" y="0"/>
                  </a:lnTo>
                  <a:lnTo>
                    <a:pt x="2691628" y="2697011"/>
                  </a:lnTo>
                  <a:lnTo>
                    <a:pt x="0" y="269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10290978" y="1348505"/>
              <a:ext cx="1087264" cy="0"/>
            </a:xfrm>
            <a:prstGeom prst="line">
              <a:avLst/>
            </a:prstGeom>
            <a:ln w="65062" cap="rnd">
              <a:solidFill>
                <a:srgbClr val="000B5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397901" y="0"/>
              <a:ext cx="2691627" cy="2697011"/>
            </a:xfrm>
            <a:custGeom>
              <a:avLst/>
              <a:gdLst/>
              <a:ahLst/>
              <a:cxnLst/>
              <a:rect l="l" t="t" r="r" b="b"/>
              <a:pathLst>
                <a:path w="2691627" h="2697011">
                  <a:moveTo>
                    <a:pt x="0" y="0"/>
                  </a:moveTo>
                  <a:lnTo>
                    <a:pt x="2691627" y="0"/>
                  </a:lnTo>
                  <a:lnTo>
                    <a:pt x="2691627" y="2697011"/>
                  </a:lnTo>
                  <a:lnTo>
                    <a:pt x="0" y="269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14089528" y="1348505"/>
              <a:ext cx="1431365" cy="5546"/>
            </a:xfrm>
            <a:prstGeom prst="line">
              <a:avLst/>
            </a:prstGeom>
            <a:ln w="65062" cap="rnd">
              <a:solidFill>
                <a:srgbClr val="000B5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5520893" y="5546"/>
              <a:ext cx="2691627" cy="2697011"/>
            </a:xfrm>
            <a:custGeom>
              <a:avLst/>
              <a:gdLst/>
              <a:ahLst/>
              <a:cxnLst/>
              <a:rect l="l" t="t" r="r" b="b"/>
              <a:pathLst>
                <a:path w="2691627" h="2697011">
                  <a:moveTo>
                    <a:pt x="0" y="0"/>
                  </a:moveTo>
                  <a:lnTo>
                    <a:pt x="2691627" y="0"/>
                  </a:lnTo>
                  <a:lnTo>
                    <a:pt x="2691627" y="2697011"/>
                  </a:lnTo>
                  <a:lnTo>
                    <a:pt x="0" y="269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24"/>
            <p:cNvSpPr/>
            <p:nvPr/>
          </p:nvSpPr>
          <p:spPr>
            <a:xfrm flipV="1">
              <a:off x="17890328" y="1348505"/>
              <a:ext cx="1789933" cy="0"/>
            </a:xfrm>
            <a:prstGeom prst="line">
              <a:avLst/>
            </a:prstGeom>
            <a:ln w="65062" cap="rnd">
              <a:solidFill>
                <a:srgbClr val="000B5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9680262" y="0"/>
              <a:ext cx="2691627" cy="2697011"/>
            </a:xfrm>
            <a:custGeom>
              <a:avLst/>
              <a:gdLst/>
              <a:ahLst/>
              <a:cxnLst/>
              <a:rect l="l" t="t" r="r" b="b"/>
              <a:pathLst>
                <a:path w="2691627" h="2697011">
                  <a:moveTo>
                    <a:pt x="0" y="0"/>
                  </a:moveTo>
                  <a:lnTo>
                    <a:pt x="2691627" y="0"/>
                  </a:lnTo>
                  <a:lnTo>
                    <a:pt x="2691627" y="2697011"/>
                  </a:lnTo>
                  <a:lnTo>
                    <a:pt x="0" y="269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0486461" y="562371"/>
              <a:ext cx="1093959" cy="1583362"/>
            </a:xfrm>
            <a:custGeom>
              <a:avLst/>
              <a:gdLst/>
              <a:ahLst/>
              <a:cxnLst/>
              <a:rect l="l" t="t" r="r" b="b"/>
              <a:pathLst>
                <a:path w="1093959" h="1583362">
                  <a:moveTo>
                    <a:pt x="0" y="0"/>
                  </a:moveTo>
                  <a:lnTo>
                    <a:pt x="1093959" y="0"/>
                  </a:lnTo>
                  <a:lnTo>
                    <a:pt x="1093959" y="1583362"/>
                  </a:lnTo>
                  <a:lnTo>
                    <a:pt x="0" y="1583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278470" y="637041"/>
              <a:ext cx="1311478" cy="1434022"/>
            </a:xfrm>
            <a:custGeom>
              <a:avLst/>
              <a:gdLst/>
              <a:ahLst/>
              <a:cxnLst/>
              <a:rect l="l" t="t" r="r" b="b"/>
              <a:pathLst>
                <a:path w="1311478" h="1434022">
                  <a:moveTo>
                    <a:pt x="0" y="0"/>
                  </a:moveTo>
                  <a:lnTo>
                    <a:pt x="1311479" y="0"/>
                  </a:lnTo>
                  <a:lnTo>
                    <a:pt x="1311479" y="1434022"/>
                  </a:lnTo>
                  <a:lnTo>
                    <a:pt x="0" y="1434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1943345" y="715211"/>
              <a:ext cx="1600740" cy="1277681"/>
            </a:xfrm>
            <a:custGeom>
              <a:avLst/>
              <a:gdLst/>
              <a:ahLst/>
              <a:cxnLst/>
              <a:rect l="l" t="t" r="r" b="b"/>
              <a:pathLst>
                <a:path w="1600740" h="1277681">
                  <a:moveTo>
                    <a:pt x="0" y="0"/>
                  </a:moveTo>
                  <a:lnTo>
                    <a:pt x="1600739" y="0"/>
                  </a:lnTo>
                  <a:lnTo>
                    <a:pt x="1600739" y="1277681"/>
                  </a:lnTo>
                  <a:lnTo>
                    <a:pt x="0" y="1277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48506" y="562371"/>
              <a:ext cx="1924740" cy="1430522"/>
            </a:xfrm>
            <a:custGeom>
              <a:avLst/>
              <a:gdLst/>
              <a:ahLst/>
              <a:cxnLst/>
              <a:rect l="l" t="t" r="r" b="b"/>
              <a:pathLst>
                <a:path w="1924740" h="1430522">
                  <a:moveTo>
                    <a:pt x="0" y="0"/>
                  </a:moveTo>
                  <a:lnTo>
                    <a:pt x="1924740" y="0"/>
                  </a:lnTo>
                  <a:lnTo>
                    <a:pt x="1924740" y="1430521"/>
                  </a:lnTo>
                  <a:lnTo>
                    <a:pt x="0" y="1430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4432322" y="562371"/>
              <a:ext cx="1424084" cy="1582316"/>
            </a:xfrm>
            <a:custGeom>
              <a:avLst/>
              <a:gdLst/>
              <a:ahLst/>
              <a:cxnLst/>
              <a:rect l="l" t="t" r="r" b="b"/>
              <a:pathLst>
                <a:path w="1424084" h="1582316">
                  <a:moveTo>
                    <a:pt x="0" y="0"/>
                  </a:moveTo>
                  <a:lnTo>
                    <a:pt x="1424084" y="0"/>
                  </a:lnTo>
                  <a:lnTo>
                    <a:pt x="1424084" y="1582316"/>
                  </a:lnTo>
                  <a:lnTo>
                    <a:pt x="0" y="1582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6223689" y="695475"/>
              <a:ext cx="1333793" cy="1297417"/>
            </a:xfrm>
            <a:custGeom>
              <a:avLst/>
              <a:gdLst/>
              <a:ahLst/>
              <a:cxnLst/>
              <a:rect l="l" t="t" r="r" b="b"/>
              <a:pathLst>
                <a:path w="1333793" h="1297417">
                  <a:moveTo>
                    <a:pt x="0" y="0"/>
                  </a:moveTo>
                  <a:lnTo>
                    <a:pt x="1333793" y="0"/>
                  </a:lnTo>
                  <a:lnTo>
                    <a:pt x="1333793" y="1297417"/>
                  </a:lnTo>
                  <a:lnTo>
                    <a:pt x="0" y="1297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2972609"/>
              <a:ext cx="3191564" cy="1548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29"/>
                </a:lnSpc>
                <a:spcBef>
                  <a:spcPct val="0"/>
                </a:spcBef>
              </a:pPr>
              <a:r>
                <a:rPr lang="en-US" sz="3378" spc="152">
                  <a:solidFill>
                    <a:srgbClr val="2A2E3A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Project Charter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3325489" y="2995080"/>
              <a:ext cx="3191564" cy="1539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35"/>
                </a:lnSpc>
                <a:spcBef>
                  <a:spcPct val="0"/>
                </a:spcBef>
              </a:pPr>
              <a:r>
                <a:rPr lang="en-US" sz="3382" spc="152">
                  <a:solidFill>
                    <a:srgbClr val="2A2E3A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Project Timeline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297763" y="2988607"/>
              <a:ext cx="3191564" cy="1552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35"/>
                </a:lnSpc>
                <a:spcBef>
                  <a:spcPct val="0"/>
                </a:spcBef>
              </a:pPr>
              <a:r>
                <a:rPr lang="en-US" sz="3382" u="none" strike="noStrike" spc="152">
                  <a:solidFill>
                    <a:srgbClr val="2A2E3A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Resource Allocation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0732093" y="2995080"/>
              <a:ext cx="4631268" cy="1552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35"/>
                </a:lnSpc>
                <a:spcBef>
                  <a:spcPct val="0"/>
                </a:spcBef>
              </a:pPr>
              <a:r>
                <a:rPr lang="en-US" sz="3382" spc="152">
                  <a:solidFill>
                    <a:srgbClr val="2A2E3A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Risk Management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122099" y="3111605"/>
              <a:ext cx="5804917" cy="1435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57"/>
                </a:lnSpc>
                <a:spcBef>
                  <a:spcPct val="0"/>
                </a:spcBef>
              </a:pPr>
              <a:r>
                <a:rPr lang="en-US" sz="3183" spc="143">
                  <a:solidFill>
                    <a:srgbClr val="2A2E3A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Communication Plan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9529026" y="2982134"/>
              <a:ext cx="3191564" cy="1552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35"/>
                </a:lnSpc>
                <a:spcBef>
                  <a:spcPct val="0"/>
                </a:spcBef>
              </a:pPr>
              <a:r>
                <a:rPr lang="en-US" sz="3382" spc="152">
                  <a:solidFill>
                    <a:srgbClr val="2A2E3A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Quality Assurance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205938" y="1699804"/>
            <a:ext cx="5341121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94"/>
              </a:lnSpc>
              <a:spcBef>
                <a:spcPct val="0"/>
              </a:spcBef>
            </a:pPr>
            <a:r>
              <a:rPr lang="en-US" sz="6828" b="1" spc="245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Agenda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D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69534" y="76200"/>
            <a:ext cx="7078594" cy="1213089"/>
            <a:chOff x="0" y="0"/>
            <a:chExt cx="2524010" cy="432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0" cy="432550"/>
            </a:xfrm>
            <a:custGeom>
              <a:avLst/>
              <a:gdLst/>
              <a:ahLst/>
              <a:cxnLst/>
              <a:rect l="l" t="t" r="r" b="b"/>
              <a:pathLst>
                <a:path w="2524010" h="432550">
                  <a:moveTo>
                    <a:pt x="109371" y="0"/>
                  </a:moveTo>
                  <a:lnTo>
                    <a:pt x="2414639" y="0"/>
                  </a:lnTo>
                  <a:cubicBezTo>
                    <a:pt x="2443646" y="0"/>
                    <a:pt x="2471465" y="11523"/>
                    <a:pt x="2491976" y="32034"/>
                  </a:cubicBezTo>
                  <a:cubicBezTo>
                    <a:pt x="2512487" y="52545"/>
                    <a:pt x="2524010" y="80364"/>
                    <a:pt x="2524010" y="109371"/>
                  </a:cubicBezTo>
                  <a:lnTo>
                    <a:pt x="2524010" y="323180"/>
                  </a:lnTo>
                  <a:cubicBezTo>
                    <a:pt x="2524010" y="352186"/>
                    <a:pt x="2512487" y="380005"/>
                    <a:pt x="2491976" y="400516"/>
                  </a:cubicBezTo>
                  <a:cubicBezTo>
                    <a:pt x="2471465" y="421027"/>
                    <a:pt x="2443646" y="432550"/>
                    <a:pt x="2414639" y="432550"/>
                  </a:cubicBezTo>
                  <a:lnTo>
                    <a:pt x="109371" y="432550"/>
                  </a:lnTo>
                  <a:cubicBezTo>
                    <a:pt x="80364" y="432550"/>
                    <a:pt x="52545" y="421027"/>
                    <a:pt x="32034" y="400516"/>
                  </a:cubicBezTo>
                  <a:cubicBezTo>
                    <a:pt x="11523" y="380005"/>
                    <a:pt x="0" y="352186"/>
                    <a:pt x="0" y="323180"/>
                  </a:cubicBezTo>
                  <a:lnTo>
                    <a:pt x="0" y="109371"/>
                  </a:lnTo>
                  <a:cubicBezTo>
                    <a:pt x="0" y="80364"/>
                    <a:pt x="11523" y="52545"/>
                    <a:pt x="32034" y="32034"/>
                  </a:cubicBezTo>
                  <a:cubicBezTo>
                    <a:pt x="52545" y="11523"/>
                    <a:pt x="80364" y="0"/>
                    <a:pt x="109371" y="0"/>
                  </a:cubicBezTo>
                  <a:close/>
                </a:path>
              </a:pathLst>
            </a:custGeom>
            <a:solidFill>
              <a:srgbClr val="427DCE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24010" cy="470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74353" y="397833"/>
            <a:ext cx="8870905" cy="674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5"/>
              </a:lnSpc>
            </a:pPr>
            <a:r>
              <a:rPr lang="en-US" sz="515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PROJECT CHARTER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90500" y="1723872"/>
            <a:ext cx="11899956" cy="1075123"/>
            <a:chOff x="0" y="0"/>
            <a:chExt cx="3958384" cy="3576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58384" cy="357627"/>
            </a:xfrm>
            <a:custGeom>
              <a:avLst/>
              <a:gdLst/>
              <a:ahLst/>
              <a:cxnLst/>
              <a:rect l="l" t="t" r="r" b="b"/>
              <a:pathLst>
                <a:path w="3958384" h="357627">
                  <a:moveTo>
                    <a:pt x="65058" y="0"/>
                  </a:moveTo>
                  <a:lnTo>
                    <a:pt x="3893326" y="0"/>
                  </a:lnTo>
                  <a:cubicBezTo>
                    <a:pt x="3910580" y="0"/>
                    <a:pt x="3927128" y="6854"/>
                    <a:pt x="3939329" y="19055"/>
                  </a:cubicBezTo>
                  <a:cubicBezTo>
                    <a:pt x="3951530" y="31256"/>
                    <a:pt x="3958384" y="47804"/>
                    <a:pt x="3958384" y="65058"/>
                  </a:cubicBezTo>
                  <a:lnTo>
                    <a:pt x="3958384" y="292569"/>
                  </a:lnTo>
                  <a:cubicBezTo>
                    <a:pt x="3958384" y="309823"/>
                    <a:pt x="3951530" y="326371"/>
                    <a:pt x="3939329" y="338572"/>
                  </a:cubicBezTo>
                  <a:cubicBezTo>
                    <a:pt x="3927128" y="350773"/>
                    <a:pt x="3910580" y="357627"/>
                    <a:pt x="3893326" y="357627"/>
                  </a:cubicBezTo>
                  <a:lnTo>
                    <a:pt x="65058" y="357627"/>
                  </a:lnTo>
                  <a:cubicBezTo>
                    <a:pt x="47804" y="357627"/>
                    <a:pt x="31256" y="350773"/>
                    <a:pt x="19055" y="338572"/>
                  </a:cubicBezTo>
                  <a:cubicBezTo>
                    <a:pt x="6854" y="326371"/>
                    <a:pt x="0" y="309823"/>
                    <a:pt x="0" y="292569"/>
                  </a:cubicBezTo>
                  <a:lnTo>
                    <a:pt x="0" y="65058"/>
                  </a:lnTo>
                  <a:cubicBezTo>
                    <a:pt x="0" y="47804"/>
                    <a:pt x="6854" y="31256"/>
                    <a:pt x="19055" y="19055"/>
                  </a:cubicBezTo>
                  <a:cubicBezTo>
                    <a:pt x="31256" y="6854"/>
                    <a:pt x="47804" y="0"/>
                    <a:pt x="65058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958384" cy="395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59333" y="1774392"/>
            <a:ext cx="11316814" cy="85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555" b="1" spc="15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name</a:t>
            </a:r>
            <a:r>
              <a:rPr lang="en-US" sz="2555" spc="153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Smart University System for Enhanced Learning Experience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445501" y="8363405"/>
            <a:ext cx="3541139" cy="2659073"/>
          </a:xfrm>
          <a:custGeom>
            <a:avLst/>
            <a:gdLst/>
            <a:ahLst/>
            <a:cxnLst/>
            <a:rect l="l" t="t" r="r" b="b"/>
            <a:pathLst>
              <a:path w="3541139" h="2659073">
                <a:moveTo>
                  <a:pt x="0" y="0"/>
                </a:moveTo>
                <a:lnTo>
                  <a:pt x="3541139" y="0"/>
                </a:lnTo>
                <a:lnTo>
                  <a:pt x="3541139" y="2659074"/>
                </a:lnTo>
                <a:lnTo>
                  <a:pt x="0" y="265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7642230">
            <a:off x="-9812308" y="3575632"/>
            <a:ext cx="10700484" cy="11583745"/>
          </a:xfrm>
          <a:custGeom>
            <a:avLst/>
            <a:gdLst/>
            <a:ahLst/>
            <a:cxnLst/>
            <a:rect l="l" t="t" r="r" b="b"/>
            <a:pathLst>
              <a:path w="10700484" h="11583745">
                <a:moveTo>
                  <a:pt x="0" y="0"/>
                </a:moveTo>
                <a:lnTo>
                  <a:pt x="10700484" y="0"/>
                </a:lnTo>
                <a:lnTo>
                  <a:pt x="10700484" y="11583745"/>
                </a:lnTo>
                <a:lnTo>
                  <a:pt x="0" y="1158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2599511">
            <a:off x="16570251" y="-6053438"/>
            <a:ext cx="10700484" cy="11583745"/>
          </a:xfrm>
          <a:custGeom>
            <a:avLst/>
            <a:gdLst/>
            <a:ahLst/>
            <a:cxnLst/>
            <a:rect l="l" t="t" r="r" b="b"/>
            <a:pathLst>
              <a:path w="10700484" h="11583745">
                <a:moveTo>
                  <a:pt x="0" y="0"/>
                </a:moveTo>
                <a:lnTo>
                  <a:pt x="10700485" y="0"/>
                </a:lnTo>
                <a:lnTo>
                  <a:pt x="10700485" y="11583745"/>
                </a:lnTo>
                <a:lnTo>
                  <a:pt x="0" y="1158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2486227" y="1723872"/>
            <a:ext cx="4396429" cy="1075123"/>
            <a:chOff x="0" y="0"/>
            <a:chExt cx="1462421" cy="35762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62421" cy="357627"/>
            </a:xfrm>
            <a:custGeom>
              <a:avLst/>
              <a:gdLst/>
              <a:ahLst/>
              <a:cxnLst/>
              <a:rect l="l" t="t" r="r" b="b"/>
              <a:pathLst>
                <a:path w="1462421" h="357627">
                  <a:moveTo>
                    <a:pt x="176096" y="0"/>
                  </a:moveTo>
                  <a:lnTo>
                    <a:pt x="1286326" y="0"/>
                  </a:lnTo>
                  <a:cubicBezTo>
                    <a:pt x="1383581" y="0"/>
                    <a:pt x="1462421" y="78841"/>
                    <a:pt x="1462421" y="176096"/>
                  </a:cubicBezTo>
                  <a:lnTo>
                    <a:pt x="1462421" y="181532"/>
                  </a:lnTo>
                  <a:cubicBezTo>
                    <a:pt x="1462421" y="278786"/>
                    <a:pt x="1383581" y="357627"/>
                    <a:pt x="1286326" y="357627"/>
                  </a:cubicBezTo>
                  <a:lnTo>
                    <a:pt x="176096" y="357627"/>
                  </a:lnTo>
                  <a:cubicBezTo>
                    <a:pt x="129392" y="357627"/>
                    <a:pt x="84602" y="339074"/>
                    <a:pt x="51577" y="306050"/>
                  </a:cubicBezTo>
                  <a:cubicBezTo>
                    <a:pt x="18553" y="273026"/>
                    <a:pt x="0" y="228235"/>
                    <a:pt x="0" y="181532"/>
                  </a:cubicBezTo>
                  <a:lnTo>
                    <a:pt x="0" y="176096"/>
                  </a:lnTo>
                  <a:cubicBezTo>
                    <a:pt x="0" y="78841"/>
                    <a:pt x="78841" y="0"/>
                    <a:pt x="176096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62421" cy="395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731508" y="1942032"/>
            <a:ext cx="4760054" cy="52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59"/>
              </a:lnSpc>
              <a:spcBef>
                <a:spcPct val="0"/>
              </a:spcBef>
            </a:pPr>
            <a:r>
              <a:rPr lang="en-US" sz="3155" b="1" spc="18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Date: </a:t>
            </a:r>
            <a:r>
              <a:rPr lang="en-US" sz="3155" spc="18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09/17/2024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90500" y="3103556"/>
            <a:ext cx="7868274" cy="1189661"/>
            <a:chOff x="0" y="-38100"/>
            <a:chExt cx="2617291" cy="395727"/>
          </a:xfrm>
        </p:grpSpPr>
        <p:sp>
          <p:nvSpPr>
            <p:cNvPr id="18" name="Freeform 18"/>
            <p:cNvSpPr/>
            <p:nvPr/>
          </p:nvSpPr>
          <p:spPr>
            <a:xfrm>
              <a:off x="0" y="-18559"/>
              <a:ext cx="2617291" cy="357627"/>
            </a:xfrm>
            <a:custGeom>
              <a:avLst/>
              <a:gdLst/>
              <a:ahLst/>
              <a:cxnLst/>
              <a:rect l="l" t="t" r="r" b="b"/>
              <a:pathLst>
                <a:path w="2617291" h="357627">
                  <a:moveTo>
                    <a:pt x="98394" y="0"/>
                  </a:moveTo>
                  <a:lnTo>
                    <a:pt x="2518897" y="0"/>
                  </a:lnTo>
                  <a:cubicBezTo>
                    <a:pt x="2573238" y="0"/>
                    <a:pt x="2617291" y="44053"/>
                    <a:pt x="2617291" y="98394"/>
                  </a:cubicBezTo>
                  <a:lnTo>
                    <a:pt x="2617291" y="259233"/>
                  </a:lnTo>
                  <a:cubicBezTo>
                    <a:pt x="2617291" y="285329"/>
                    <a:pt x="2606925" y="310356"/>
                    <a:pt x="2588472" y="328808"/>
                  </a:cubicBezTo>
                  <a:cubicBezTo>
                    <a:pt x="2570019" y="347261"/>
                    <a:pt x="2544993" y="357627"/>
                    <a:pt x="2518897" y="357627"/>
                  </a:cubicBezTo>
                  <a:lnTo>
                    <a:pt x="98394" y="357627"/>
                  </a:lnTo>
                  <a:cubicBezTo>
                    <a:pt x="72298" y="357627"/>
                    <a:pt x="47271" y="347261"/>
                    <a:pt x="28819" y="328808"/>
                  </a:cubicBezTo>
                  <a:cubicBezTo>
                    <a:pt x="10366" y="310356"/>
                    <a:pt x="0" y="285329"/>
                    <a:pt x="0" y="259233"/>
                  </a:cubicBezTo>
                  <a:lnTo>
                    <a:pt x="0" y="98394"/>
                  </a:lnTo>
                  <a:cubicBezTo>
                    <a:pt x="0" y="72298"/>
                    <a:pt x="10366" y="47271"/>
                    <a:pt x="28819" y="28819"/>
                  </a:cubicBezTo>
                  <a:cubicBezTo>
                    <a:pt x="47271" y="10366"/>
                    <a:pt x="72298" y="0"/>
                    <a:pt x="98394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617291" cy="395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49808" y="3427645"/>
            <a:ext cx="7499441" cy="44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4"/>
              </a:lnSpc>
              <a:spcBef>
                <a:spcPct val="0"/>
              </a:spcBef>
            </a:pPr>
            <a:r>
              <a:rPr lang="en-US" sz="2855" b="1" spc="17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manager:</a:t>
            </a:r>
            <a:r>
              <a:rPr lang="en-US" sz="2855" spc="171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Karim Hassan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552090" y="3218095"/>
            <a:ext cx="8939472" cy="1075123"/>
            <a:chOff x="0" y="0"/>
            <a:chExt cx="2617291" cy="3576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617291" cy="357627"/>
            </a:xfrm>
            <a:custGeom>
              <a:avLst/>
              <a:gdLst/>
              <a:ahLst/>
              <a:cxnLst/>
              <a:rect l="l" t="t" r="r" b="b"/>
              <a:pathLst>
                <a:path w="2617291" h="357627">
                  <a:moveTo>
                    <a:pt x="98394" y="0"/>
                  </a:moveTo>
                  <a:lnTo>
                    <a:pt x="2518897" y="0"/>
                  </a:lnTo>
                  <a:cubicBezTo>
                    <a:pt x="2573238" y="0"/>
                    <a:pt x="2617291" y="44053"/>
                    <a:pt x="2617291" y="98394"/>
                  </a:cubicBezTo>
                  <a:lnTo>
                    <a:pt x="2617291" y="259233"/>
                  </a:lnTo>
                  <a:cubicBezTo>
                    <a:pt x="2617291" y="285329"/>
                    <a:pt x="2606925" y="310356"/>
                    <a:pt x="2588472" y="328808"/>
                  </a:cubicBezTo>
                  <a:cubicBezTo>
                    <a:pt x="2570019" y="347261"/>
                    <a:pt x="2544993" y="357627"/>
                    <a:pt x="2518897" y="357627"/>
                  </a:cubicBezTo>
                  <a:lnTo>
                    <a:pt x="98394" y="357627"/>
                  </a:lnTo>
                  <a:cubicBezTo>
                    <a:pt x="72298" y="357627"/>
                    <a:pt x="47271" y="347261"/>
                    <a:pt x="28819" y="328808"/>
                  </a:cubicBezTo>
                  <a:cubicBezTo>
                    <a:pt x="10366" y="310356"/>
                    <a:pt x="0" y="285329"/>
                    <a:pt x="0" y="259233"/>
                  </a:cubicBezTo>
                  <a:lnTo>
                    <a:pt x="0" y="98394"/>
                  </a:lnTo>
                  <a:cubicBezTo>
                    <a:pt x="0" y="72298"/>
                    <a:pt x="10366" y="47271"/>
                    <a:pt x="28819" y="28819"/>
                  </a:cubicBezTo>
                  <a:cubicBezTo>
                    <a:pt x="47271" y="10366"/>
                    <a:pt x="72298" y="0"/>
                    <a:pt x="98394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617291" cy="395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8911398" y="3427645"/>
            <a:ext cx="8580164" cy="446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54"/>
              </a:lnSpc>
              <a:spcBef>
                <a:spcPct val="0"/>
              </a:spcBef>
            </a:pPr>
            <a:r>
              <a:rPr lang="en-US" sz="2855" b="1" spc="17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sponsor:</a:t>
            </a:r>
            <a:r>
              <a:rPr lang="en-US" sz="2855" spc="171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Cairo Technology Center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14300" y="4550393"/>
            <a:ext cx="10611886" cy="2855002"/>
            <a:chOff x="0" y="0"/>
            <a:chExt cx="3529922" cy="94968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529922" cy="949684"/>
            </a:xfrm>
            <a:custGeom>
              <a:avLst/>
              <a:gdLst/>
              <a:ahLst/>
              <a:cxnLst/>
              <a:rect l="l" t="t" r="r" b="b"/>
              <a:pathLst>
                <a:path w="3529922" h="949684">
                  <a:moveTo>
                    <a:pt x="72955" y="0"/>
                  </a:moveTo>
                  <a:lnTo>
                    <a:pt x="3456967" y="0"/>
                  </a:lnTo>
                  <a:cubicBezTo>
                    <a:pt x="3497259" y="0"/>
                    <a:pt x="3529922" y="32663"/>
                    <a:pt x="3529922" y="72955"/>
                  </a:cubicBezTo>
                  <a:lnTo>
                    <a:pt x="3529922" y="876728"/>
                  </a:lnTo>
                  <a:cubicBezTo>
                    <a:pt x="3529922" y="917020"/>
                    <a:pt x="3497259" y="949684"/>
                    <a:pt x="3456967" y="949684"/>
                  </a:cubicBezTo>
                  <a:lnTo>
                    <a:pt x="72955" y="949684"/>
                  </a:lnTo>
                  <a:cubicBezTo>
                    <a:pt x="32663" y="949684"/>
                    <a:pt x="0" y="917020"/>
                    <a:pt x="0" y="876728"/>
                  </a:cubicBezTo>
                  <a:lnTo>
                    <a:pt x="0" y="72955"/>
                  </a:lnTo>
                  <a:cubicBezTo>
                    <a:pt x="0" y="32663"/>
                    <a:pt x="32663" y="0"/>
                    <a:pt x="72955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529922" cy="987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559333" y="4881849"/>
            <a:ext cx="9958411" cy="2139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5"/>
              </a:lnSpc>
              <a:spcBef>
                <a:spcPct val="0"/>
              </a:spcBef>
            </a:pPr>
            <a:r>
              <a:rPr lang="en-US" sz="2552" b="1" spc="15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Purpose </a:t>
            </a:r>
            <a:r>
              <a:rPr lang="en-US" sz="2552" spc="153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The purpose of the project is to implement a Smart University system that integrates advanced technologies (IoT, AI, etc.) to improve the learning experience, campus operations, and student engagement while reducing administrative overhead.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900067" y="4549190"/>
            <a:ext cx="7194037" cy="2852596"/>
            <a:chOff x="0" y="0"/>
            <a:chExt cx="3561083" cy="141204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561083" cy="1412049"/>
            </a:xfrm>
            <a:custGeom>
              <a:avLst/>
              <a:gdLst/>
              <a:ahLst/>
              <a:cxnLst/>
              <a:rect l="l" t="t" r="r" b="b"/>
              <a:pathLst>
                <a:path w="3561083" h="1412049">
                  <a:moveTo>
                    <a:pt x="107616" y="0"/>
                  </a:moveTo>
                  <a:lnTo>
                    <a:pt x="3453467" y="0"/>
                  </a:lnTo>
                  <a:cubicBezTo>
                    <a:pt x="3482008" y="0"/>
                    <a:pt x="3509381" y="11338"/>
                    <a:pt x="3529563" y="31520"/>
                  </a:cubicBezTo>
                  <a:cubicBezTo>
                    <a:pt x="3549745" y="51702"/>
                    <a:pt x="3561083" y="79074"/>
                    <a:pt x="3561083" y="107616"/>
                  </a:cubicBezTo>
                  <a:lnTo>
                    <a:pt x="3561083" y="1304433"/>
                  </a:lnTo>
                  <a:cubicBezTo>
                    <a:pt x="3561083" y="1363868"/>
                    <a:pt x="3512901" y="1412049"/>
                    <a:pt x="3453467" y="1412049"/>
                  </a:cubicBezTo>
                  <a:lnTo>
                    <a:pt x="107616" y="1412049"/>
                  </a:lnTo>
                  <a:cubicBezTo>
                    <a:pt x="79074" y="1412049"/>
                    <a:pt x="51702" y="1400711"/>
                    <a:pt x="31520" y="1380529"/>
                  </a:cubicBezTo>
                  <a:cubicBezTo>
                    <a:pt x="11338" y="1360347"/>
                    <a:pt x="0" y="1332975"/>
                    <a:pt x="0" y="1304433"/>
                  </a:cubicBezTo>
                  <a:lnTo>
                    <a:pt x="0" y="107616"/>
                  </a:lnTo>
                  <a:cubicBezTo>
                    <a:pt x="0" y="79074"/>
                    <a:pt x="11338" y="51702"/>
                    <a:pt x="31520" y="31520"/>
                  </a:cubicBezTo>
                  <a:cubicBezTo>
                    <a:pt x="51702" y="11338"/>
                    <a:pt x="79074" y="0"/>
                    <a:pt x="107616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561083" cy="1450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1232688" y="4845668"/>
            <a:ext cx="6833596" cy="222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30"/>
              </a:lnSpc>
              <a:spcBef>
                <a:spcPct val="0"/>
              </a:spcBef>
            </a:pPr>
            <a:r>
              <a:rPr lang="en-US" sz="2615" b="1" spc="15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Description </a:t>
            </a:r>
            <a:r>
              <a:rPr lang="en-US" sz="2615" spc="15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Design and develop a comprehensive Smart University system incorporating IoT-enabled classrooms, AI-powered administrative processes .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346023" y="7527611"/>
            <a:ext cx="10303463" cy="2502500"/>
            <a:chOff x="0" y="0"/>
            <a:chExt cx="3910102" cy="94968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910102" cy="949684"/>
            </a:xfrm>
            <a:custGeom>
              <a:avLst/>
              <a:gdLst/>
              <a:ahLst/>
              <a:cxnLst/>
              <a:rect l="l" t="t" r="r" b="b"/>
              <a:pathLst>
                <a:path w="3910102" h="949684">
                  <a:moveTo>
                    <a:pt x="75139" y="0"/>
                  </a:moveTo>
                  <a:lnTo>
                    <a:pt x="3834963" y="0"/>
                  </a:lnTo>
                  <a:cubicBezTo>
                    <a:pt x="3876461" y="0"/>
                    <a:pt x="3910102" y="33641"/>
                    <a:pt x="3910102" y="75139"/>
                  </a:cubicBezTo>
                  <a:lnTo>
                    <a:pt x="3910102" y="874545"/>
                  </a:lnTo>
                  <a:cubicBezTo>
                    <a:pt x="3910102" y="894473"/>
                    <a:pt x="3902185" y="913585"/>
                    <a:pt x="3888094" y="927676"/>
                  </a:cubicBezTo>
                  <a:cubicBezTo>
                    <a:pt x="3874003" y="941767"/>
                    <a:pt x="3854891" y="949684"/>
                    <a:pt x="3834963" y="949684"/>
                  </a:cubicBezTo>
                  <a:lnTo>
                    <a:pt x="75139" y="949684"/>
                  </a:lnTo>
                  <a:cubicBezTo>
                    <a:pt x="55211" y="949684"/>
                    <a:pt x="36099" y="941767"/>
                    <a:pt x="22008" y="927676"/>
                  </a:cubicBezTo>
                  <a:cubicBezTo>
                    <a:pt x="7916" y="913585"/>
                    <a:pt x="0" y="894473"/>
                    <a:pt x="0" y="874545"/>
                  </a:cubicBezTo>
                  <a:lnTo>
                    <a:pt x="0" y="75139"/>
                  </a:lnTo>
                  <a:cubicBezTo>
                    <a:pt x="0" y="55211"/>
                    <a:pt x="7916" y="36099"/>
                    <a:pt x="22008" y="22008"/>
                  </a:cubicBezTo>
                  <a:cubicBezTo>
                    <a:pt x="36099" y="7916"/>
                    <a:pt x="55211" y="0"/>
                    <a:pt x="75139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910102" cy="987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4879151" y="7745786"/>
            <a:ext cx="9522685" cy="195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</a:pPr>
            <a:r>
              <a:rPr lang="en-US" sz="2337" b="1" spc="14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Objective :</a:t>
            </a:r>
            <a:r>
              <a:rPr lang="en-US" sz="2337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  <a:p>
            <a:pPr marL="482988" lvl="1" indent="-241494" algn="l">
              <a:lnSpc>
                <a:spcPts val="3020"/>
              </a:lnSpc>
              <a:buFont typeface="Arial"/>
              <a:buChar char="•"/>
            </a:pPr>
            <a:r>
              <a:rPr lang="en-US" sz="2237" spc="13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automate administrative tasks and provide real-time access to campus resources.</a:t>
            </a:r>
          </a:p>
          <a:p>
            <a:pPr marL="504578" lvl="1" indent="-252289" algn="l">
              <a:lnSpc>
                <a:spcPts val="3155"/>
              </a:lnSpc>
              <a:buFont typeface="Arial"/>
              <a:buChar char="•"/>
            </a:pPr>
            <a:r>
              <a:rPr lang="en-US" sz="2337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improve student engagement and learning outcomes through AI-driven personalized education.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7D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69534" y="76200"/>
            <a:ext cx="7078594" cy="1213089"/>
            <a:chOff x="0" y="0"/>
            <a:chExt cx="2524010" cy="432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10" cy="432550"/>
            </a:xfrm>
            <a:custGeom>
              <a:avLst/>
              <a:gdLst/>
              <a:ahLst/>
              <a:cxnLst/>
              <a:rect l="l" t="t" r="r" b="b"/>
              <a:pathLst>
                <a:path w="2524010" h="432550">
                  <a:moveTo>
                    <a:pt x="109371" y="0"/>
                  </a:moveTo>
                  <a:lnTo>
                    <a:pt x="2414639" y="0"/>
                  </a:lnTo>
                  <a:cubicBezTo>
                    <a:pt x="2443646" y="0"/>
                    <a:pt x="2471465" y="11523"/>
                    <a:pt x="2491976" y="32034"/>
                  </a:cubicBezTo>
                  <a:cubicBezTo>
                    <a:pt x="2512487" y="52545"/>
                    <a:pt x="2524010" y="80364"/>
                    <a:pt x="2524010" y="109371"/>
                  </a:cubicBezTo>
                  <a:lnTo>
                    <a:pt x="2524010" y="323180"/>
                  </a:lnTo>
                  <a:cubicBezTo>
                    <a:pt x="2524010" y="352186"/>
                    <a:pt x="2512487" y="380005"/>
                    <a:pt x="2491976" y="400516"/>
                  </a:cubicBezTo>
                  <a:cubicBezTo>
                    <a:pt x="2471465" y="421027"/>
                    <a:pt x="2443646" y="432550"/>
                    <a:pt x="2414639" y="432550"/>
                  </a:cubicBezTo>
                  <a:lnTo>
                    <a:pt x="109371" y="432550"/>
                  </a:lnTo>
                  <a:cubicBezTo>
                    <a:pt x="80364" y="432550"/>
                    <a:pt x="52545" y="421027"/>
                    <a:pt x="32034" y="400516"/>
                  </a:cubicBezTo>
                  <a:cubicBezTo>
                    <a:pt x="11523" y="380005"/>
                    <a:pt x="0" y="352186"/>
                    <a:pt x="0" y="323180"/>
                  </a:cubicBezTo>
                  <a:lnTo>
                    <a:pt x="0" y="109371"/>
                  </a:lnTo>
                  <a:cubicBezTo>
                    <a:pt x="0" y="80364"/>
                    <a:pt x="11523" y="52545"/>
                    <a:pt x="32034" y="32034"/>
                  </a:cubicBezTo>
                  <a:cubicBezTo>
                    <a:pt x="52545" y="11523"/>
                    <a:pt x="80364" y="0"/>
                    <a:pt x="109371" y="0"/>
                  </a:cubicBezTo>
                  <a:close/>
                </a:path>
              </a:pathLst>
            </a:custGeom>
            <a:solidFill>
              <a:srgbClr val="427DCE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24010" cy="470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74353" y="397833"/>
            <a:ext cx="8870905" cy="674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5"/>
              </a:lnSpc>
            </a:pPr>
            <a:r>
              <a:rPr lang="en-US" sz="515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PROJECT CHARTER</a:t>
            </a:r>
          </a:p>
        </p:txBody>
      </p:sp>
      <p:sp>
        <p:nvSpPr>
          <p:cNvPr id="6" name="Freeform 6"/>
          <p:cNvSpPr/>
          <p:nvPr/>
        </p:nvSpPr>
        <p:spPr>
          <a:xfrm>
            <a:off x="15445501" y="8363405"/>
            <a:ext cx="3541139" cy="2659073"/>
          </a:xfrm>
          <a:custGeom>
            <a:avLst/>
            <a:gdLst/>
            <a:ahLst/>
            <a:cxnLst/>
            <a:rect l="l" t="t" r="r" b="b"/>
            <a:pathLst>
              <a:path w="3541139" h="2659073">
                <a:moveTo>
                  <a:pt x="0" y="0"/>
                </a:moveTo>
                <a:lnTo>
                  <a:pt x="3541139" y="0"/>
                </a:lnTo>
                <a:lnTo>
                  <a:pt x="3541139" y="2659074"/>
                </a:lnTo>
                <a:lnTo>
                  <a:pt x="0" y="265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7642230">
            <a:off x="-9812308" y="3575632"/>
            <a:ext cx="10700484" cy="11583745"/>
          </a:xfrm>
          <a:custGeom>
            <a:avLst/>
            <a:gdLst/>
            <a:ahLst/>
            <a:cxnLst/>
            <a:rect l="l" t="t" r="r" b="b"/>
            <a:pathLst>
              <a:path w="10700484" h="11583745">
                <a:moveTo>
                  <a:pt x="0" y="0"/>
                </a:moveTo>
                <a:lnTo>
                  <a:pt x="10700484" y="0"/>
                </a:lnTo>
                <a:lnTo>
                  <a:pt x="10700484" y="11583745"/>
                </a:lnTo>
                <a:lnTo>
                  <a:pt x="0" y="1158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2599511">
            <a:off x="16570251" y="-6053438"/>
            <a:ext cx="10700484" cy="11583745"/>
          </a:xfrm>
          <a:custGeom>
            <a:avLst/>
            <a:gdLst/>
            <a:ahLst/>
            <a:cxnLst/>
            <a:rect l="l" t="t" r="r" b="b"/>
            <a:pathLst>
              <a:path w="10700484" h="11583745">
                <a:moveTo>
                  <a:pt x="0" y="0"/>
                </a:moveTo>
                <a:lnTo>
                  <a:pt x="10700485" y="0"/>
                </a:lnTo>
                <a:lnTo>
                  <a:pt x="10700485" y="11583745"/>
                </a:lnTo>
                <a:lnTo>
                  <a:pt x="0" y="1158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288181" y="1694188"/>
            <a:ext cx="9352312" cy="3189580"/>
            <a:chOff x="0" y="0"/>
            <a:chExt cx="3110939" cy="10609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10939" cy="1060977"/>
            </a:xfrm>
            <a:custGeom>
              <a:avLst/>
              <a:gdLst/>
              <a:ahLst/>
              <a:cxnLst/>
              <a:rect l="l" t="t" r="r" b="b"/>
              <a:pathLst>
                <a:path w="3110939" h="1060977">
                  <a:moveTo>
                    <a:pt x="82781" y="0"/>
                  </a:moveTo>
                  <a:lnTo>
                    <a:pt x="3028158" y="0"/>
                  </a:lnTo>
                  <a:cubicBezTo>
                    <a:pt x="3073877" y="0"/>
                    <a:pt x="3110939" y="37062"/>
                    <a:pt x="3110939" y="82781"/>
                  </a:cubicBezTo>
                  <a:lnTo>
                    <a:pt x="3110939" y="978196"/>
                  </a:lnTo>
                  <a:cubicBezTo>
                    <a:pt x="3110939" y="1000151"/>
                    <a:pt x="3102218" y="1021207"/>
                    <a:pt x="3086693" y="1036731"/>
                  </a:cubicBezTo>
                  <a:cubicBezTo>
                    <a:pt x="3071169" y="1052256"/>
                    <a:pt x="3050113" y="1060977"/>
                    <a:pt x="3028158" y="1060977"/>
                  </a:cubicBezTo>
                  <a:lnTo>
                    <a:pt x="82781" y="1060977"/>
                  </a:lnTo>
                  <a:cubicBezTo>
                    <a:pt x="37062" y="1060977"/>
                    <a:pt x="0" y="1023915"/>
                    <a:pt x="0" y="978196"/>
                  </a:cubicBezTo>
                  <a:lnTo>
                    <a:pt x="0" y="82781"/>
                  </a:lnTo>
                  <a:cubicBezTo>
                    <a:pt x="0" y="37062"/>
                    <a:pt x="37062" y="0"/>
                    <a:pt x="82781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10939" cy="109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3215" y="2025644"/>
            <a:ext cx="8764540" cy="2570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5"/>
              </a:lnSpc>
            </a:pPr>
            <a:r>
              <a:rPr lang="en-US" sz="2552" b="1" spc="15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specification :</a:t>
            </a:r>
            <a:r>
              <a:rPr lang="en-US" sz="2552" spc="153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  <a:p>
            <a:pPr marL="551021" lvl="1" indent="-275511" algn="l">
              <a:lnSpc>
                <a:spcPts val="3445"/>
              </a:lnSpc>
              <a:buFont typeface="Arial"/>
              <a:buChar char="•"/>
            </a:pPr>
            <a:r>
              <a:rPr lang="en-US" sz="2552" spc="153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Implement smart classrooms with integrated digital learning tools.</a:t>
            </a:r>
          </a:p>
          <a:p>
            <a:pPr marL="551021" lvl="1" indent="-275511" algn="l">
              <a:lnSpc>
                <a:spcPts val="3445"/>
              </a:lnSpc>
              <a:buFont typeface="Arial"/>
              <a:buChar char="•"/>
            </a:pPr>
            <a:r>
              <a:rPr lang="en-US" sz="2552" spc="153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Automate administrative tasks such as attendance, scheduling, and resource allocation.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881516" y="1694188"/>
            <a:ext cx="7545329" cy="3449312"/>
            <a:chOff x="0" y="0"/>
            <a:chExt cx="3734974" cy="170742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734974" cy="1707426"/>
            </a:xfrm>
            <a:custGeom>
              <a:avLst/>
              <a:gdLst/>
              <a:ahLst/>
              <a:cxnLst/>
              <a:rect l="l" t="t" r="r" b="b"/>
              <a:pathLst>
                <a:path w="3734974" h="1707426">
                  <a:moveTo>
                    <a:pt x="102605" y="0"/>
                  </a:moveTo>
                  <a:lnTo>
                    <a:pt x="3632369" y="0"/>
                  </a:lnTo>
                  <a:cubicBezTo>
                    <a:pt x="3689036" y="0"/>
                    <a:pt x="3734974" y="45938"/>
                    <a:pt x="3734974" y="102605"/>
                  </a:cubicBezTo>
                  <a:lnTo>
                    <a:pt x="3734974" y="1604821"/>
                  </a:lnTo>
                  <a:cubicBezTo>
                    <a:pt x="3734974" y="1632033"/>
                    <a:pt x="3724164" y="1658131"/>
                    <a:pt x="3704922" y="1677374"/>
                  </a:cubicBezTo>
                  <a:cubicBezTo>
                    <a:pt x="3685679" y="1696616"/>
                    <a:pt x="3659581" y="1707426"/>
                    <a:pt x="3632369" y="1707426"/>
                  </a:cubicBezTo>
                  <a:lnTo>
                    <a:pt x="102605" y="1707426"/>
                  </a:lnTo>
                  <a:cubicBezTo>
                    <a:pt x="75393" y="1707426"/>
                    <a:pt x="49295" y="1696616"/>
                    <a:pt x="30052" y="1677374"/>
                  </a:cubicBezTo>
                  <a:cubicBezTo>
                    <a:pt x="10810" y="1658131"/>
                    <a:pt x="0" y="1632033"/>
                    <a:pt x="0" y="1604821"/>
                  </a:cubicBezTo>
                  <a:lnTo>
                    <a:pt x="0" y="102605"/>
                  </a:lnTo>
                  <a:cubicBezTo>
                    <a:pt x="0" y="75393"/>
                    <a:pt x="10810" y="49295"/>
                    <a:pt x="30052" y="30052"/>
                  </a:cubicBezTo>
                  <a:cubicBezTo>
                    <a:pt x="49295" y="10810"/>
                    <a:pt x="75393" y="0"/>
                    <a:pt x="102605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734974" cy="1745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96743" y="1857628"/>
            <a:ext cx="7092002" cy="3121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631" b="1" spc="157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Budget :</a:t>
            </a:r>
            <a:r>
              <a:rPr lang="en-US" sz="2631" spc="157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  <a:p>
            <a:pPr algn="l">
              <a:lnSpc>
                <a:spcPts val="3552"/>
              </a:lnSpc>
            </a:pPr>
            <a:r>
              <a:rPr lang="en-US" sz="2631" spc="157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project has a budget of $500,000, allocated as follows:</a:t>
            </a:r>
          </a:p>
          <a:p>
            <a:pPr marL="568132" lvl="1" indent="-284066" algn="l">
              <a:lnSpc>
                <a:spcPts val="3552"/>
              </a:lnSpc>
              <a:buFont typeface="Arial"/>
              <a:buChar char="•"/>
            </a:pPr>
            <a:r>
              <a:rPr lang="en-US" sz="2631" spc="157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$350,000 for infrastructure and technology upgrades.</a:t>
            </a:r>
          </a:p>
          <a:p>
            <a:pPr marL="568132" lvl="1" indent="-284066" algn="l">
              <a:lnSpc>
                <a:spcPts val="3552"/>
              </a:lnSpc>
              <a:buFont typeface="Arial"/>
              <a:buChar char="•"/>
            </a:pPr>
            <a:r>
              <a:rPr lang="en-US" sz="2631" spc="157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$150,000 for software development, training 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88181" y="5553075"/>
            <a:ext cx="10303463" cy="2502500"/>
            <a:chOff x="0" y="0"/>
            <a:chExt cx="3910102" cy="94968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910102" cy="949684"/>
            </a:xfrm>
            <a:custGeom>
              <a:avLst/>
              <a:gdLst/>
              <a:ahLst/>
              <a:cxnLst/>
              <a:rect l="l" t="t" r="r" b="b"/>
              <a:pathLst>
                <a:path w="3910102" h="949684">
                  <a:moveTo>
                    <a:pt x="75139" y="0"/>
                  </a:moveTo>
                  <a:lnTo>
                    <a:pt x="3834963" y="0"/>
                  </a:lnTo>
                  <a:cubicBezTo>
                    <a:pt x="3876461" y="0"/>
                    <a:pt x="3910102" y="33641"/>
                    <a:pt x="3910102" y="75139"/>
                  </a:cubicBezTo>
                  <a:lnTo>
                    <a:pt x="3910102" y="874545"/>
                  </a:lnTo>
                  <a:cubicBezTo>
                    <a:pt x="3910102" y="894473"/>
                    <a:pt x="3902185" y="913585"/>
                    <a:pt x="3888094" y="927676"/>
                  </a:cubicBezTo>
                  <a:cubicBezTo>
                    <a:pt x="3874003" y="941767"/>
                    <a:pt x="3854891" y="949684"/>
                    <a:pt x="3834963" y="949684"/>
                  </a:cubicBezTo>
                  <a:lnTo>
                    <a:pt x="75139" y="949684"/>
                  </a:lnTo>
                  <a:cubicBezTo>
                    <a:pt x="55211" y="949684"/>
                    <a:pt x="36099" y="941767"/>
                    <a:pt x="22008" y="927676"/>
                  </a:cubicBezTo>
                  <a:cubicBezTo>
                    <a:pt x="7916" y="913585"/>
                    <a:pt x="0" y="894473"/>
                    <a:pt x="0" y="874545"/>
                  </a:cubicBezTo>
                  <a:lnTo>
                    <a:pt x="0" y="75139"/>
                  </a:lnTo>
                  <a:cubicBezTo>
                    <a:pt x="0" y="55211"/>
                    <a:pt x="7916" y="36099"/>
                    <a:pt x="22008" y="22008"/>
                  </a:cubicBezTo>
                  <a:cubicBezTo>
                    <a:pt x="36099" y="7916"/>
                    <a:pt x="55211" y="0"/>
                    <a:pt x="75139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910102" cy="987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865131" y="5553075"/>
            <a:ext cx="7141835" cy="2666436"/>
            <a:chOff x="0" y="0"/>
            <a:chExt cx="2710283" cy="101189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710283" cy="1011896"/>
            </a:xfrm>
            <a:custGeom>
              <a:avLst/>
              <a:gdLst/>
              <a:ahLst/>
              <a:cxnLst/>
              <a:rect l="l" t="t" r="r" b="b"/>
              <a:pathLst>
                <a:path w="2710283" h="1011896">
                  <a:moveTo>
                    <a:pt x="108402" y="0"/>
                  </a:moveTo>
                  <a:lnTo>
                    <a:pt x="2601881" y="0"/>
                  </a:lnTo>
                  <a:cubicBezTo>
                    <a:pt x="2661750" y="0"/>
                    <a:pt x="2710283" y="48533"/>
                    <a:pt x="2710283" y="108402"/>
                  </a:cubicBezTo>
                  <a:lnTo>
                    <a:pt x="2710283" y="903494"/>
                  </a:lnTo>
                  <a:cubicBezTo>
                    <a:pt x="2710283" y="963363"/>
                    <a:pt x="2661750" y="1011896"/>
                    <a:pt x="2601881" y="1011896"/>
                  </a:cubicBezTo>
                  <a:lnTo>
                    <a:pt x="108402" y="1011896"/>
                  </a:lnTo>
                  <a:cubicBezTo>
                    <a:pt x="79652" y="1011896"/>
                    <a:pt x="52080" y="1000475"/>
                    <a:pt x="31750" y="980146"/>
                  </a:cubicBezTo>
                  <a:cubicBezTo>
                    <a:pt x="11421" y="959817"/>
                    <a:pt x="0" y="932244"/>
                    <a:pt x="0" y="903494"/>
                  </a:cubicBezTo>
                  <a:lnTo>
                    <a:pt x="0" y="108402"/>
                  </a:lnTo>
                  <a:cubicBezTo>
                    <a:pt x="0" y="48533"/>
                    <a:pt x="48533" y="0"/>
                    <a:pt x="108402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710283" cy="1049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02420" y="5676900"/>
            <a:ext cx="6390973" cy="243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2437" b="1" spc="14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 scope :</a:t>
            </a:r>
          </a:p>
          <a:p>
            <a:pPr marL="504578" lvl="1" indent="-252289" algn="l">
              <a:lnSpc>
                <a:spcPts val="3155"/>
              </a:lnSpc>
              <a:buFont typeface="Arial"/>
              <a:buChar char="•"/>
            </a:pPr>
            <a:r>
              <a:rPr lang="en-US" sz="2337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Development and deployment of IoT-enabled smart classrooms</a:t>
            </a:r>
            <a:r>
              <a:rPr lang="en-US" sz="2337" b="1" spc="14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.</a:t>
            </a:r>
          </a:p>
          <a:p>
            <a:pPr algn="l">
              <a:lnSpc>
                <a:spcPts val="3290"/>
              </a:lnSpc>
            </a:pPr>
            <a:r>
              <a:rPr lang="en-US" sz="2437" b="1" spc="14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Out of scope :</a:t>
            </a:r>
          </a:p>
          <a:p>
            <a:pPr marL="526167" lvl="1" indent="-263084" algn="l">
              <a:lnSpc>
                <a:spcPts val="3290"/>
              </a:lnSpc>
              <a:buFont typeface="Arial"/>
              <a:buChar char="•"/>
            </a:pPr>
            <a:r>
              <a:rPr lang="en-US" sz="2437" spc="14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Changes to the external network infrastructure.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3598628" y="8363405"/>
            <a:ext cx="10999280" cy="1634470"/>
            <a:chOff x="0" y="0"/>
            <a:chExt cx="5808385" cy="8631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808385" cy="863114"/>
            </a:xfrm>
            <a:custGeom>
              <a:avLst/>
              <a:gdLst/>
              <a:ahLst/>
              <a:cxnLst/>
              <a:rect l="l" t="t" r="r" b="b"/>
              <a:pathLst>
                <a:path w="5808385" h="863114">
                  <a:moveTo>
                    <a:pt x="70386" y="0"/>
                  </a:moveTo>
                  <a:lnTo>
                    <a:pt x="5737999" y="0"/>
                  </a:lnTo>
                  <a:cubicBezTo>
                    <a:pt x="5776872" y="0"/>
                    <a:pt x="5808385" y="31513"/>
                    <a:pt x="5808385" y="70386"/>
                  </a:cubicBezTo>
                  <a:lnTo>
                    <a:pt x="5808385" y="792728"/>
                  </a:lnTo>
                  <a:cubicBezTo>
                    <a:pt x="5808385" y="831601"/>
                    <a:pt x="5776872" y="863114"/>
                    <a:pt x="5737999" y="863114"/>
                  </a:cubicBezTo>
                  <a:lnTo>
                    <a:pt x="70386" y="863114"/>
                  </a:lnTo>
                  <a:cubicBezTo>
                    <a:pt x="31513" y="863114"/>
                    <a:pt x="0" y="831601"/>
                    <a:pt x="0" y="792728"/>
                  </a:cubicBezTo>
                  <a:lnTo>
                    <a:pt x="0" y="70386"/>
                  </a:lnTo>
                  <a:cubicBezTo>
                    <a:pt x="0" y="31513"/>
                    <a:pt x="31513" y="0"/>
                    <a:pt x="70386" y="0"/>
                  </a:cubicBezTo>
                  <a:close/>
                </a:path>
              </a:pathLst>
            </a:custGeom>
            <a:solidFill>
              <a:srgbClr val="E4DED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5808385" cy="901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167759" y="8542136"/>
            <a:ext cx="10268290" cy="122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551" b="1" spc="15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risk :</a:t>
            </a:r>
          </a:p>
          <a:p>
            <a:pPr algn="l">
              <a:lnSpc>
                <a:spcPts val="3212"/>
              </a:lnSpc>
            </a:pPr>
            <a:r>
              <a:rPr lang="en-US" sz="2379" spc="142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Potential delays in acquiring hardware and integrating it with existing systems.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73710" y="5923650"/>
            <a:ext cx="9522685" cy="2020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2437" b="1" spc="14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Deliverables :</a:t>
            </a:r>
          </a:p>
          <a:p>
            <a:pPr marL="504578" lvl="1" indent="-252289" algn="l">
              <a:lnSpc>
                <a:spcPts val="3155"/>
              </a:lnSpc>
              <a:buFont typeface="Arial"/>
              <a:buChar char="•"/>
            </a:pPr>
            <a:r>
              <a:rPr lang="en-US" sz="2337" spc="14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Fully functional Smart University system with core features deployed.</a:t>
            </a:r>
          </a:p>
          <a:p>
            <a:pPr marL="526167" lvl="1" indent="-263084" algn="l">
              <a:lnSpc>
                <a:spcPts val="3290"/>
              </a:lnSpc>
              <a:buFont typeface="Arial"/>
              <a:buChar char="•"/>
            </a:pPr>
            <a:r>
              <a:rPr lang="en-US" sz="2437" spc="14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User training and support documentation for students, faculty, and staff.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12783" y="-62667"/>
            <a:ext cx="12190979" cy="10540576"/>
          </a:xfrm>
          <a:custGeom>
            <a:avLst/>
            <a:gdLst/>
            <a:ahLst/>
            <a:cxnLst/>
            <a:rect l="l" t="t" r="r" b="b"/>
            <a:pathLst>
              <a:path w="12190979" h="10540576">
                <a:moveTo>
                  <a:pt x="0" y="0"/>
                </a:moveTo>
                <a:lnTo>
                  <a:pt x="12190979" y="0"/>
                </a:lnTo>
                <a:lnTo>
                  <a:pt x="12190979" y="10540576"/>
                </a:lnTo>
                <a:lnTo>
                  <a:pt x="0" y="10540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79197"/>
            <a:ext cx="1022652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599" b="1">
                <a:solidFill>
                  <a:srgbClr val="000000"/>
                </a:solidFill>
                <a:latin typeface="Rosario Bold"/>
                <a:ea typeface="Rosario Bold"/>
                <a:cs typeface="Rosario Bold"/>
                <a:sym typeface="Rosario Bold"/>
              </a:rPr>
              <a:t>Timeline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2122652" y="-2743008"/>
            <a:ext cx="8640569" cy="10698692"/>
          </a:xfrm>
          <a:custGeom>
            <a:avLst/>
            <a:gdLst/>
            <a:ahLst/>
            <a:cxnLst/>
            <a:rect l="l" t="t" r="r" b="b"/>
            <a:pathLst>
              <a:path w="8640569" h="10698692">
                <a:moveTo>
                  <a:pt x="8640569" y="0"/>
                </a:moveTo>
                <a:lnTo>
                  <a:pt x="0" y="0"/>
                </a:lnTo>
                <a:lnTo>
                  <a:pt x="0" y="10698692"/>
                </a:lnTo>
                <a:lnTo>
                  <a:pt x="8640569" y="10698692"/>
                </a:lnTo>
                <a:lnTo>
                  <a:pt x="86405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48634" y="1562429"/>
          <a:ext cx="17390730" cy="8191700"/>
        </p:xfrm>
        <a:graphic>
          <a:graphicData uri="http://schemas.openxmlformats.org/drawingml/2006/table">
            <a:tbl>
              <a:tblPr/>
              <a:tblGrid>
                <a:gridCol w="665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6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6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2569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TASKS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(2 WEEKS)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(3 WEEKS)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(4 WEEKS)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(3 WEEKS)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(2 WEEKS + ONGOING)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488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Planning &amp; Research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343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Design &amp; System Architecture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215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Development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349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Testing &amp; Integration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73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Deployment &amp; Monitoring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AutoShape 6"/>
          <p:cNvSpPr/>
          <p:nvPr/>
        </p:nvSpPr>
        <p:spPr>
          <a:xfrm>
            <a:off x="7640030" y="3406251"/>
            <a:ext cx="2257309" cy="0"/>
          </a:xfrm>
          <a:prstGeom prst="line">
            <a:avLst/>
          </a:prstGeom>
          <a:ln w="419100" cap="flat">
            <a:solidFill>
              <a:srgbClr val="427D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0221728" y="6563299"/>
            <a:ext cx="2889639" cy="0"/>
          </a:xfrm>
          <a:prstGeom prst="line">
            <a:avLst/>
          </a:prstGeom>
          <a:ln w="419100" cap="flat">
            <a:solidFill>
              <a:srgbClr val="427D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4005056" y="9258300"/>
            <a:ext cx="2948841" cy="0"/>
          </a:xfrm>
          <a:prstGeom prst="line">
            <a:avLst/>
          </a:prstGeom>
          <a:ln w="419100" cap="flat">
            <a:solidFill>
              <a:srgbClr val="427D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2189661" y="7955684"/>
            <a:ext cx="2583727" cy="0"/>
          </a:xfrm>
          <a:prstGeom prst="line">
            <a:avLst/>
          </a:prstGeom>
          <a:ln w="419100" cap="flat">
            <a:solidFill>
              <a:srgbClr val="427D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8966746" y="4998071"/>
            <a:ext cx="2288477" cy="0"/>
          </a:xfrm>
          <a:prstGeom prst="line">
            <a:avLst/>
          </a:prstGeom>
          <a:ln w="419100" cap="flat">
            <a:solidFill>
              <a:srgbClr val="427D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6" y="21736"/>
            <a:ext cx="2349451" cy="23494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28" y="5343451"/>
            <a:ext cx="2286767" cy="228676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762470"/>
            <a:ext cx="5425778" cy="1130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b="1" u="none">
                <a:solidFill>
                  <a:srgbClr val="000000"/>
                </a:solidFill>
                <a:latin typeface="Rosario Bold"/>
                <a:ea typeface="Rosario Bold"/>
                <a:cs typeface="Rosario Bold"/>
                <a:sym typeface="Rosario Bold"/>
              </a:rPr>
              <a:t>Status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721012" y="244649"/>
            <a:ext cx="8566988" cy="4765501"/>
            <a:chOff x="0" y="0"/>
            <a:chExt cx="11422650" cy="6354002"/>
          </a:xfrm>
        </p:grpSpPr>
        <p:sp>
          <p:nvSpPr>
            <p:cNvPr id="7" name="TextBox 7"/>
            <p:cNvSpPr txBox="1"/>
            <p:nvPr/>
          </p:nvSpPr>
          <p:spPr>
            <a:xfrm>
              <a:off x="0" y="903448"/>
              <a:ext cx="11422650" cy="1049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96"/>
                </a:lnSpc>
                <a:spcBef>
                  <a:spcPct val="0"/>
                </a:spcBef>
              </a:pPr>
              <a:r>
                <a:rPr lang="en-US" sz="51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100</a:t>
              </a:r>
              <a:r>
                <a:rPr lang="en-US" sz="5163" b="1" u="none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% done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1422650" cy="812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5168"/>
                </a:lnSpc>
                <a:spcBef>
                  <a:spcPct val="0"/>
                </a:spcBef>
              </a:pPr>
              <a:r>
                <a:rPr lang="en-US" sz="3717" b="1" u="none">
                  <a:solidFill>
                    <a:srgbClr val="000000"/>
                  </a:solidFill>
                  <a:latin typeface="Rosario Bold"/>
                  <a:ea typeface="Rosario Bold"/>
                  <a:cs typeface="Rosario Bold"/>
                  <a:sym typeface="Rosario Bold"/>
                </a:rPr>
                <a:t>Project Phase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40745"/>
              <a:ext cx="11422650" cy="4213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0"/>
                </a:lnSpc>
              </a:pPr>
              <a:r>
                <a:rPr lang="en-US" sz="2478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Task: Define Project Scope &amp; Research Solutions</a:t>
              </a:r>
            </a:p>
            <a:p>
              <a:pPr marL="557441" lvl="1" indent="-278721" algn="l">
                <a:lnSpc>
                  <a:spcPts val="3614"/>
                </a:lnSpc>
                <a:buFont typeface="Arial"/>
                <a:buChar char="•"/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Identify project goals (e.g., smart classrooms, automated attendance, etc.) </a:t>
              </a:r>
            </a:p>
            <a:p>
              <a:pPr algn="l">
                <a:lnSpc>
                  <a:spcPts val="3614"/>
                </a:lnSpc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Ahmed </a:t>
              </a:r>
            </a:p>
            <a:p>
              <a:pPr marL="557441" lvl="1" indent="-278721" algn="l">
                <a:lnSpc>
                  <a:spcPts val="3614"/>
                </a:lnSpc>
                <a:buFont typeface="Arial"/>
                <a:buChar char="•"/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Research relevant smart university technologies and AI/IoT solutions . </a:t>
              </a:r>
            </a:p>
            <a:p>
              <a:pPr algn="l">
                <a:lnSpc>
                  <a:spcPts val="3614"/>
                </a:lnSpc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Mahmoud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45306" y="5521459"/>
            <a:ext cx="7876716" cy="4600164"/>
            <a:chOff x="0" y="0"/>
            <a:chExt cx="10502289" cy="613355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070991"/>
              <a:ext cx="10502289" cy="4062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2"/>
                </a:lnSpc>
              </a:pPr>
              <a:r>
                <a:rPr lang="en-US" sz="248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Task: Create System Architecture &amp; UI Design</a:t>
              </a:r>
            </a:p>
            <a:p>
              <a:pPr marL="535433" lvl="1" indent="-267716" algn="l">
                <a:lnSpc>
                  <a:spcPts val="3472"/>
                </a:lnSpc>
                <a:buFont typeface="Arial"/>
                <a:buChar char="•"/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Design smart campus architecture (networking, IoT devices, AI integration)</a:t>
              </a:r>
            </a:p>
            <a:p>
              <a:pPr algn="l">
                <a:lnSpc>
                  <a:spcPts val="3472"/>
                </a:lnSpc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Ali</a:t>
              </a:r>
            </a:p>
            <a:p>
              <a:pPr marL="535433" lvl="1" indent="-267716" algn="l">
                <a:lnSpc>
                  <a:spcPts val="3472"/>
                </a:lnSpc>
                <a:buFont typeface="Arial"/>
                <a:buChar char="•"/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Develop UI/UX design for the user applications (students, faculty, admin)</a:t>
              </a:r>
            </a:p>
            <a:p>
              <a:pPr algn="l">
                <a:lnSpc>
                  <a:spcPts val="3472"/>
                </a:lnSpc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Mohammed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0502289" cy="789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5004"/>
                </a:lnSpc>
                <a:spcBef>
                  <a:spcPct val="0"/>
                </a:spcBef>
              </a:pPr>
              <a:r>
                <a:rPr lang="en-US" sz="3600" b="1" u="none">
                  <a:solidFill>
                    <a:srgbClr val="000000"/>
                  </a:solidFill>
                  <a:latin typeface="Rosario Bold"/>
                  <a:ea typeface="Rosario Bold"/>
                  <a:cs typeface="Rosario Bold"/>
                  <a:sym typeface="Rosario Bold"/>
                </a:rPr>
                <a:t>Project Phase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65251"/>
              <a:ext cx="10502289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00"/>
                </a:lnSpc>
                <a:spcBef>
                  <a:spcPct val="0"/>
                </a:spcBef>
              </a:pPr>
              <a:r>
                <a:rPr lang="en-US" sz="5000" b="1" u="none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80% done</a:t>
              </a:r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-2186091" y="-7701667"/>
            <a:ext cx="8640569" cy="10698692"/>
          </a:xfrm>
          <a:custGeom>
            <a:avLst/>
            <a:gdLst/>
            <a:ahLst/>
            <a:cxnLst/>
            <a:rect l="l" t="t" r="r" b="b"/>
            <a:pathLst>
              <a:path w="8640569" h="10698692">
                <a:moveTo>
                  <a:pt x="8640569" y="0"/>
                </a:moveTo>
                <a:lnTo>
                  <a:pt x="0" y="0"/>
                </a:lnTo>
                <a:lnTo>
                  <a:pt x="0" y="10698692"/>
                </a:lnTo>
                <a:lnTo>
                  <a:pt x="8640569" y="10698692"/>
                </a:lnTo>
                <a:lnTo>
                  <a:pt x="86405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476" y="21736"/>
            <a:ext cx="2349451" cy="23494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18" y="5343451"/>
            <a:ext cx="2286767" cy="228676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762470"/>
            <a:ext cx="5425778" cy="1130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b="1" u="none">
                <a:solidFill>
                  <a:srgbClr val="000000"/>
                </a:solidFill>
                <a:latin typeface="Rosario Bold"/>
                <a:ea typeface="Rosario Bold"/>
                <a:cs typeface="Rosario Bold"/>
                <a:sym typeface="Rosario Bold"/>
              </a:rPr>
              <a:t>Status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658102" y="244649"/>
            <a:ext cx="8566988" cy="4765501"/>
            <a:chOff x="0" y="0"/>
            <a:chExt cx="11422650" cy="6354002"/>
          </a:xfrm>
        </p:grpSpPr>
        <p:sp>
          <p:nvSpPr>
            <p:cNvPr id="7" name="TextBox 7"/>
            <p:cNvSpPr txBox="1"/>
            <p:nvPr/>
          </p:nvSpPr>
          <p:spPr>
            <a:xfrm>
              <a:off x="0" y="903448"/>
              <a:ext cx="11422650" cy="1049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96"/>
                </a:lnSpc>
                <a:spcBef>
                  <a:spcPct val="0"/>
                </a:spcBef>
              </a:pPr>
              <a:r>
                <a:rPr lang="en-US" sz="51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60</a:t>
              </a:r>
              <a:r>
                <a:rPr lang="en-US" sz="5163" b="1" u="none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% done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1422650" cy="812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5168"/>
                </a:lnSpc>
                <a:spcBef>
                  <a:spcPct val="0"/>
                </a:spcBef>
              </a:pPr>
              <a:r>
                <a:rPr lang="en-US" sz="3717" b="1" u="none">
                  <a:solidFill>
                    <a:srgbClr val="000000"/>
                  </a:solidFill>
                  <a:latin typeface="Rosario Bold"/>
                  <a:ea typeface="Rosario Bold"/>
                  <a:cs typeface="Rosario Bold"/>
                  <a:sym typeface="Rosario Bold"/>
                </a:rPr>
                <a:t>Project Phase 3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40745"/>
              <a:ext cx="11422650" cy="4213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0"/>
                </a:lnSpc>
              </a:pPr>
              <a:r>
                <a:rPr lang="en-US" sz="2478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Build Backend, Frontend &amp; Integrate IoT</a:t>
              </a:r>
            </a:p>
            <a:p>
              <a:pPr marL="557441" lvl="1" indent="-278721" algn="l">
                <a:lnSpc>
                  <a:spcPts val="3614"/>
                </a:lnSpc>
                <a:buFont typeface="Arial"/>
                <a:buChar char="•"/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Develop backend (cloud servers, databases, APIs, AI algorithms)</a:t>
              </a:r>
            </a:p>
            <a:p>
              <a:pPr algn="l">
                <a:lnSpc>
                  <a:spcPts val="3614"/>
                </a:lnSpc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Joseph</a:t>
              </a:r>
            </a:p>
            <a:p>
              <a:pPr marL="557441" lvl="1" indent="-278721" algn="l">
                <a:lnSpc>
                  <a:spcPts val="3614"/>
                </a:lnSpc>
                <a:buFont typeface="Arial"/>
                <a:buChar char="•"/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Build frontend apps and integrate IoT devices (sensors, smart cameras). </a:t>
              </a:r>
            </a:p>
            <a:p>
              <a:pPr algn="l">
                <a:lnSpc>
                  <a:spcPts val="3614"/>
                </a:lnSpc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Motasem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82396" y="5521459"/>
            <a:ext cx="8142694" cy="4600164"/>
            <a:chOff x="0" y="0"/>
            <a:chExt cx="10856925" cy="613355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070991"/>
              <a:ext cx="10856925" cy="4062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2"/>
                </a:lnSpc>
              </a:pPr>
              <a:r>
                <a:rPr lang="en-US" sz="248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Perform System Testing &amp; User Acceptance Testing </a:t>
              </a:r>
            </a:p>
            <a:p>
              <a:pPr marL="535433" lvl="1" indent="-267716" algn="l">
                <a:lnSpc>
                  <a:spcPts val="3472"/>
                </a:lnSpc>
                <a:buFont typeface="Arial"/>
                <a:buChar char="•"/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Conduct full system testing (individual components and integration)</a:t>
              </a:r>
            </a:p>
            <a:p>
              <a:pPr algn="l">
                <a:lnSpc>
                  <a:spcPts val="3472"/>
                </a:lnSpc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Ziad</a:t>
              </a:r>
            </a:p>
            <a:p>
              <a:pPr marL="535433" lvl="1" indent="-267716" algn="l">
                <a:lnSpc>
                  <a:spcPts val="3472"/>
                </a:lnSpc>
                <a:buFont typeface="Arial"/>
                <a:buChar char="•"/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Perform UAT with selected users (students and faculty) and gather feedback</a:t>
              </a:r>
            </a:p>
            <a:p>
              <a:pPr algn="l">
                <a:lnSpc>
                  <a:spcPts val="3472"/>
                </a:lnSpc>
              </a:pPr>
              <a:r>
                <a:rPr lang="en-US" sz="248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Shady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0856925" cy="789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5004"/>
                </a:lnSpc>
                <a:spcBef>
                  <a:spcPct val="0"/>
                </a:spcBef>
              </a:pPr>
              <a:r>
                <a:rPr lang="en-US" sz="3600" b="1" u="none">
                  <a:solidFill>
                    <a:srgbClr val="000000"/>
                  </a:solidFill>
                  <a:latin typeface="Rosario Bold"/>
                  <a:ea typeface="Rosario Bold"/>
                  <a:cs typeface="Rosario Bold"/>
                  <a:sym typeface="Rosario Bold"/>
                </a:rPr>
                <a:t>Project Phase 4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65251"/>
              <a:ext cx="10856925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0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50</a:t>
              </a:r>
              <a:r>
                <a:rPr lang="en-US" sz="5000" b="1" u="none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% done</a:t>
              </a:r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-2186091" y="-7701667"/>
            <a:ext cx="8640569" cy="10698692"/>
          </a:xfrm>
          <a:custGeom>
            <a:avLst/>
            <a:gdLst/>
            <a:ahLst/>
            <a:cxnLst/>
            <a:rect l="l" t="t" r="r" b="b"/>
            <a:pathLst>
              <a:path w="8640569" h="10698692">
                <a:moveTo>
                  <a:pt x="8640569" y="0"/>
                </a:moveTo>
                <a:lnTo>
                  <a:pt x="0" y="0"/>
                </a:lnTo>
                <a:lnTo>
                  <a:pt x="0" y="10698692"/>
                </a:lnTo>
                <a:lnTo>
                  <a:pt x="8640569" y="10698692"/>
                </a:lnTo>
                <a:lnTo>
                  <a:pt x="86405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26" y="2774267"/>
            <a:ext cx="2349451" cy="2349451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762470"/>
            <a:ext cx="5425778" cy="1130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b="1" u="none">
                <a:solidFill>
                  <a:srgbClr val="000000"/>
                </a:solidFill>
                <a:latin typeface="Rosario Bold"/>
                <a:ea typeface="Rosario Bold"/>
                <a:cs typeface="Rosario Bold"/>
                <a:sym typeface="Rosario Bold"/>
              </a:rPr>
              <a:t>Status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677152" y="2997180"/>
            <a:ext cx="8566988" cy="4765501"/>
            <a:chOff x="0" y="0"/>
            <a:chExt cx="11422650" cy="6354002"/>
          </a:xfrm>
        </p:grpSpPr>
        <p:sp>
          <p:nvSpPr>
            <p:cNvPr id="6" name="TextBox 6"/>
            <p:cNvSpPr txBox="1"/>
            <p:nvPr/>
          </p:nvSpPr>
          <p:spPr>
            <a:xfrm>
              <a:off x="0" y="903448"/>
              <a:ext cx="11422650" cy="1049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96"/>
                </a:lnSpc>
                <a:spcBef>
                  <a:spcPct val="0"/>
                </a:spcBef>
              </a:pPr>
              <a:r>
                <a:rPr lang="en-US" sz="51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30</a:t>
              </a:r>
              <a:r>
                <a:rPr lang="en-US" sz="5163" b="1" u="none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% done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1422650" cy="812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5168"/>
                </a:lnSpc>
                <a:spcBef>
                  <a:spcPct val="0"/>
                </a:spcBef>
              </a:pPr>
              <a:r>
                <a:rPr lang="en-US" sz="3717" b="1" u="none">
                  <a:solidFill>
                    <a:srgbClr val="000000"/>
                  </a:solidFill>
                  <a:latin typeface="Rosario Bold"/>
                  <a:ea typeface="Rosario Bold"/>
                  <a:cs typeface="Rosario Bold"/>
                  <a:sym typeface="Rosario Bold"/>
                </a:rPr>
                <a:t>Project Phase 5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140745"/>
              <a:ext cx="11422650" cy="4213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0"/>
                </a:lnSpc>
              </a:pPr>
              <a:r>
                <a:rPr lang="en-US" sz="2478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Task: Deploy System &amp; Monitor Performance</a:t>
              </a:r>
            </a:p>
            <a:p>
              <a:pPr marL="557441" lvl="1" indent="-278721" algn="l">
                <a:lnSpc>
                  <a:spcPts val="3614"/>
                </a:lnSpc>
                <a:buFont typeface="Arial"/>
                <a:buChar char="•"/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Deploy the system gradually, starting with a pilot launch in select departments .</a:t>
              </a:r>
            </a:p>
            <a:p>
              <a:pPr algn="l">
                <a:lnSpc>
                  <a:spcPts val="3614"/>
                </a:lnSpc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Mohammed</a:t>
              </a:r>
            </a:p>
            <a:p>
              <a:pPr marL="557441" lvl="1" indent="-278721" algn="l">
                <a:lnSpc>
                  <a:spcPts val="3614"/>
                </a:lnSpc>
                <a:buFont typeface="Arial"/>
                <a:buChar char="•"/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Monitor system performance, fix bugs, and provide user training .  </a:t>
              </a:r>
            </a:p>
            <a:p>
              <a:pPr algn="l">
                <a:lnSpc>
                  <a:spcPts val="3614"/>
                </a:lnSpc>
              </a:pPr>
              <a:r>
                <a:rPr lang="en-US" sz="258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  Assigned To : Ahmed </a:t>
              </a:r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-2186091" y="-7701667"/>
            <a:ext cx="8640569" cy="10698692"/>
          </a:xfrm>
          <a:custGeom>
            <a:avLst/>
            <a:gdLst/>
            <a:ahLst/>
            <a:cxnLst/>
            <a:rect l="l" t="t" r="r" b="b"/>
            <a:pathLst>
              <a:path w="8640569" h="10698692">
                <a:moveTo>
                  <a:pt x="8640569" y="0"/>
                </a:moveTo>
                <a:lnTo>
                  <a:pt x="0" y="0"/>
                </a:lnTo>
                <a:lnTo>
                  <a:pt x="0" y="10698692"/>
                </a:lnTo>
                <a:lnTo>
                  <a:pt x="8640569" y="10698692"/>
                </a:lnTo>
                <a:lnTo>
                  <a:pt x="86405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3" y="2115119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FB6E4-3756-4346-9522-DFC154E6343A}"/>
              </a:ext>
            </a:extLst>
          </p:cNvPr>
          <p:cNvSpPr txBox="1"/>
          <p:nvPr/>
        </p:nvSpPr>
        <p:spPr>
          <a:xfrm>
            <a:off x="879717" y="2525634"/>
            <a:ext cx="4672897" cy="3594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Presentation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44CDDDE-BCB6-44F2-9B5E-9A1CDC4076E8}"/>
              </a:ext>
            </a:extLst>
          </p:cNvPr>
          <p:cNvGrpSpPr/>
          <p:nvPr/>
        </p:nvGrpSpPr>
        <p:grpSpPr>
          <a:xfrm>
            <a:off x="8287832" y="3390900"/>
            <a:ext cx="7752580" cy="2961992"/>
            <a:chOff x="459058" y="1244514"/>
            <a:chExt cx="2785280" cy="1061936"/>
          </a:xfrm>
          <a:solidFill>
            <a:srgbClr val="16A7CB"/>
          </a:solidFill>
        </p:grpSpPr>
        <p:graphicFrame>
          <p:nvGraphicFramePr>
            <p:cNvPr id="8" name="Google Shape;1208;p44">
              <a:extLst>
                <a:ext uri="{FF2B5EF4-FFF2-40B4-BE49-F238E27FC236}">
                  <a16:creationId xmlns:a16="http://schemas.microsoft.com/office/drawing/2014/main" id="{E800A8BE-A2A6-44E3-9D47-96E4C9AA33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7976825"/>
                </p:ext>
              </p:extLst>
            </p:nvPr>
          </p:nvGraphicFramePr>
          <p:xfrm>
            <a:off x="459058" y="1244514"/>
            <a:ext cx="2508185" cy="1061936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6039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672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6255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6181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700221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2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110625" marR="110625" marT="110625" marB="110625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ea typeface="Fira Sans Condensed SemiBold"/>
                            <a:cs typeface="Fira Sans Condensed SemiBold"/>
                            <a:sym typeface="Fira Sans Condensed SemiBold"/>
                          </a:rPr>
                          <a:t>Risks</a:t>
                        </a:r>
                        <a:endParaRPr sz="1800" b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110625" marR="110625" marT="110625" marB="110625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ea typeface="Fira Sans Condensed SemiBold"/>
                            <a:cs typeface="Fira Sans Condensed SemiBold"/>
                            <a:sym typeface="Fira Sans Condensed SemiBold"/>
                          </a:rPr>
                          <a:t>Risk </a:t>
                        </a:r>
                        <a:r>
                          <a:rPr lang="en" sz="1800" b="1">
                            <a:latin typeface="Georgia" panose="02040502050405020303" pitchFamily="18" charset="0"/>
                            <a:ea typeface="Fira Sans Condensed SemiBold"/>
                            <a:cs typeface="Fira Sans Condensed SemiBold"/>
                            <a:sym typeface="Fira Sans Condensed SemiBold"/>
                          </a:rPr>
                          <a:t>l</a:t>
                        </a:r>
                        <a:r>
                          <a:rPr lang="en" sz="1800" b="1">
                            <a:solidFill>
                              <a:srgbClr val="000000"/>
                            </a:solidFill>
                            <a:latin typeface="Georgia" panose="02040502050405020303" pitchFamily="18" charset="0"/>
                            <a:ea typeface="Fira Sans Condensed SemiBold"/>
                            <a:cs typeface="Fira Sans Condensed SemiBold"/>
                            <a:sym typeface="Fira Sans Condensed SemiBold"/>
                          </a:rPr>
                          <a:t>evel</a:t>
                        </a:r>
                        <a:endParaRPr sz="1800" b="1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83127" marR="83127" marT="41564" marB="41564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00221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2000" b="1">
                            <a:solidFill>
                              <a:srgbClr val="FFFFFF"/>
                            </a:solidFill>
                            <a:latin typeface="Georgia Pro Cond" panose="02040506050405020303" pitchFamily="18" charset="0"/>
                            <a:ea typeface="Fira Sans Condensed SemiBold"/>
                            <a:cs typeface="Fira Sans Condensed SemiBold"/>
                            <a:sym typeface="Fira Sans Condensed SemiBold"/>
                          </a:rPr>
                          <a:t>1</a:t>
                        </a:r>
                        <a:endParaRPr sz="2000" b="1">
                          <a:solidFill>
                            <a:srgbClr val="FFFFFF"/>
                          </a:solidFill>
                          <a:latin typeface="Georgia Pro Cond" panose="02040506050405020303" pitchFamily="18" charset="0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110625" marR="110625" marT="110625" marB="110625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b="1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</a:rPr>
                          <a:t>Data privacy breaches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400">
                          <a:solidFill>
                            <a:schemeClr val="bg1"/>
                          </a:solidFill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110625" marR="110625" marT="110625" marB="110625" anchor="ctr">
                      <a:lnL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4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200"/>
                      </a:p>
                    </a:txBody>
                    <a:tcPr marL="110625" marR="110625" marT="110625" marB="110625">
                      <a:lnL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>
                          <a:solidFill>
                            <a:srgbClr val="000000"/>
                          </a:solidFill>
                          <a:latin typeface="Georgia Pro Cond" panose="02040506050405020303" pitchFamily="18" charset="0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10625" marR="110625" marT="110625" marB="110625" anchor="ctr">
                      <a:lnL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00221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2000" b="1">
                            <a:solidFill>
                              <a:srgbClr val="FFFFFF"/>
                            </a:solidFill>
                            <a:latin typeface="Georgia Pro Cond" panose="02040506050405020303" pitchFamily="18" charset="0"/>
                            <a:ea typeface="Fira Sans Condensed SemiBold"/>
                            <a:cs typeface="Fira Sans Condensed SemiBold"/>
                            <a:sym typeface="Fira Sans Condensed SemiBold"/>
                          </a:rPr>
                          <a:t>2</a:t>
                        </a:r>
                        <a:endParaRPr sz="2000" b="1">
                          <a:solidFill>
                            <a:srgbClr val="FFFFFF"/>
                          </a:solidFill>
                          <a:latin typeface="Georgia Pro Cond" panose="02040506050405020303" pitchFamily="18" charset="0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110625" marR="110625" marT="110625" marB="110625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b="1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</a:rPr>
                          <a:t>Limited faculty engagement with technology</a:t>
                        </a:r>
                      </a:p>
                    </a:txBody>
                    <a:tcPr marL="110625" marR="110625" marT="110625" marB="110625" anchor="ctr">
                      <a:lnL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200"/>
                      </a:p>
                    </a:txBody>
                    <a:tcPr marL="110625" marR="110625" marT="110625" marB="110625">
                      <a:lnL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>
                          <a:solidFill>
                            <a:srgbClr val="000000"/>
                          </a:solidFill>
                          <a:latin typeface="Georgia Pro Cond" panose="02040506050405020303" pitchFamily="18" charset="0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10625" marR="110625" marT="110625" marB="110625" anchor="ctr">
                      <a:lnL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00221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2000" b="1">
                            <a:solidFill>
                              <a:srgbClr val="FFFFFF"/>
                            </a:solidFill>
                            <a:latin typeface="Georgia Pro Cond" panose="02040506050405020303" pitchFamily="18" charset="0"/>
                            <a:ea typeface="Fira Sans Condensed SemiBold"/>
                            <a:cs typeface="Fira Sans Condensed SemiBold"/>
                            <a:sym typeface="Fira Sans Condensed SemiBold"/>
                          </a:rPr>
                          <a:t>3</a:t>
                        </a:r>
                        <a:endParaRPr sz="2000" b="1">
                          <a:solidFill>
                            <a:srgbClr val="FFFFFF"/>
                          </a:solidFill>
                          <a:latin typeface="Georgia Pro Cond" panose="02040506050405020303" pitchFamily="18" charset="0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110625" marR="110625" marT="110625" marB="110625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b="1" kern="1200" dirty="0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  <a:ea typeface="+mn-ea"/>
                            <a:cs typeface="+mn-cs"/>
                          </a:rPr>
                          <a:t>Network failures disrupting operations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400" dirty="0">
                          <a:solidFill>
                            <a:schemeClr val="bg1"/>
                          </a:solidFill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endParaRPr>
                      </a:p>
                    </a:txBody>
                    <a:tcPr marL="110625" marR="110625" marT="110625" marB="110625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3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200"/>
                      </a:p>
                    </a:txBody>
                    <a:tcPr marL="110625" marR="110625" marT="110625" marB="110625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dirty="0">
                          <a:solidFill>
                            <a:srgbClr val="000000"/>
                          </a:solidFill>
                          <a:latin typeface="Georgia Pro Cond" panose="02040506050405020303" pitchFamily="18" charset="0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10625" marR="110625" marT="110625" marB="110625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8CAA94-8B1B-4818-91F6-5FE16FC8D73E}"/>
                </a:ext>
              </a:extLst>
            </p:cNvPr>
            <p:cNvGrpSpPr/>
            <p:nvPr/>
          </p:nvGrpSpPr>
          <p:grpSpPr>
            <a:xfrm>
              <a:off x="2078253" y="1519271"/>
              <a:ext cx="1166085" cy="691793"/>
              <a:chOff x="2100555" y="1449365"/>
              <a:chExt cx="1166085" cy="691793"/>
            </a:xfrm>
            <a:grpFill/>
          </p:grpSpPr>
          <p:grpSp>
            <p:nvGrpSpPr>
              <p:cNvPr id="9" name="Google Shape;1209;p44">
                <a:extLst>
                  <a:ext uri="{FF2B5EF4-FFF2-40B4-BE49-F238E27FC236}">
                    <a16:creationId xmlns:a16="http://schemas.microsoft.com/office/drawing/2014/main" id="{FE1D0714-AD2E-401C-B304-D29993E30C0C}"/>
                  </a:ext>
                </a:extLst>
              </p:cNvPr>
              <p:cNvGrpSpPr/>
              <p:nvPr/>
            </p:nvGrpSpPr>
            <p:grpSpPr>
              <a:xfrm>
                <a:off x="2108723" y="1449365"/>
                <a:ext cx="1153800" cy="167401"/>
                <a:chOff x="1694569" y="1274527"/>
                <a:chExt cx="1153800" cy="167401"/>
              </a:xfrm>
              <a:grpFill/>
            </p:grpSpPr>
            <p:sp>
              <p:nvSpPr>
                <p:cNvPr id="40" name="Google Shape;1210;p44">
                  <a:extLst>
                    <a:ext uri="{FF2B5EF4-FFF2-40B4-BE49-F238E27FC236}">
                      <a16:creationId xmlns:a16="http://schemas.microsoft.com/office/drawing/2014/main" id="{2853F87F-210A-4518-8F44-A58BB7B2B1F3}"/>
                    </a:ext>
                  </a:extLst>
                </p:cNvPr>
                <p:cNvSpPr/>
                <p:nvPr/>
              </p:nvSpPr>
              <p:spPr>
                <a:xfrm>
                  <a:off x="1694569" y="1274528"/>
                  <a:ext cx="167400" cy="1674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41" name="Google Shape;1211;p44">
                  <a:extLst>
                    <a:ext uri="{FF2B5EF4-FFF2-40B4-BE49-F238E27FC236}">
                      <a16:creationId xmlns:a16="http://schemas.microsoft.com/office/drawing/2014/main" id="{5F831389-287F-4070-A144-73411F158D54}"/>
                    </a:ext>
                  </a:extLst>
                </p:cNvPr>
                <p:cNvSpPr/>
                <p:nvPr/>
              </p:nvSpPr>
              <p:spPr>
                <a:xfrm>
                  <a:off x="1941169" y="1274528"/>
                  <a:ext cx="167400" cy="1674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42" name="Google Shape;1212;p44">
                  <a:extLst>
                    <a:ext uri="{FF2B5EF4-FFF2-40B4-BE49-F238E27FC236}">
                      <a16:creationId xmlns:a16="http://schemas.microsoft.com/office/drawing/2014/main" id="{F0C5394E-B02B-40C4-8AA6-5CBFC6D47235}"/>
                    </a:ext>
                  </a:extLst>
                </p:cNvPr>
                <p:cNvSpPr/>
                <p:nvPr/>
              </p:nvSpPr>
              <p:spPr>
                <a:xfrm>
                  <a:off x="2187769" y="1274528"/>
                  <a:ext cx="167400" cy="1674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43" name="Google Shape;1213;p44">
                  <a:extLst>
                    <a:ext uri="{FF2B5EF4-FFF2-40B4-BE49-F238E27FC236}">
                      <a16:creationId xmlns:a16="http://schemas.microsoft.com/office/drawing/2014/main" id="{2F52C97C-E3EC-46D3-A13D-BC2CCBB4E76D}"/>
                    </a:ext>
                  </a:extLst>
                </p:cNvPr>
                <p:cNvSpPr/>
                <p:nvPr/>
              </p:nvSpPr>
              <p:spPr>
                <a:xfrm>
                  <a:off x="2434369" y="1274528"/>
                  <a:ext cx="167400" cy="1674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44" name="Google Shape;1214;p44">
                  <a:extLst>
                    <a:ext uri="{FF2B5EF4-FFF2-40B4-BE49-F238E27FC236}">
                      <a16:creationId xmlns:a16="http://schemas.microsoft.com/office/drawing/2014/main" id="{493D5806-D1B5-4C1E-BFE5-4D763CCE3E96}"/>
                    </a:ext>
                  </a:extLst>
                </p:cNvPr>
                <p:cNvSpPr/>
                <p:nvPr/>
              </p:nvSpPr>
              <p:spPr>
                <a:xfrm>
                  <a:off x="2680969" y="1274527"/>
                  <a:ext cx="167400" cy="1674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</p:grpSp>
          <p:grpSp>
            <p:nvGrpSpPr>
              <p:cNvPr id="11" name="Google Shape;1221;p44">
                <a:extLst>
                  <a:ext uri="{FF2B5EF4-FFF2-40B4-BE49-F238E27FC236}">
                    <a16:creationId xmlns:a16="http://schemas.microsoft.com/office/drawing/2014/main" id="{D8314CC1-B129-4A3F-AA83-1891F947B647}"/>
                  </a:ext>
                </a:extLst>
              </p:cNvPr>
              <p:cNvGrpSpPr/>
              <p:nvPr/>
            </p:nvGrpSpPr>
            <p:grpSpPr>
              <a:xfrm>
                <a:off x="2100555" y="1705576"/>
                <a:ext cx="1166085" cy="174503"/>
                <a:chOff x="1686401" y="897871"/>
                <a:chExt cx="1166085" cy="174503"/>
              </a:xfrm>
              <a:grpFill/>
            </p:grpSpPr>
            <p:sp>
              <p:nvSpPr>
                <p:cNvPr id="30" name="Google Shape;1222;p44">
                  <a:extLst>
                    <a:ext uri="{FF2B5EF4-FFF2-40B4-BE49-F238E27FC236}">
                      <a16:creationId xmlns:a16="http://schemas.microsoft.com/office/drawing/2014/main" id="{498B1D73-238A-4EE1-8D0A-AA09EA13D3E6}"/>
                    </a:ext>
                  </a:extLst>
                </p:cNvPr>
                <p:cNvSpPr/>
                <p:nvPr/>
              </p:nvSpPr>
              <p:spPr>
                <a:xfrm>
                  <a:off x="1686401" y="904974"/>
                  <a:ext cx="167400" cy="167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>
                  <a:solidFill>
                    <a:schemeClr val="accent6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31" name="Google Shape;1223;p44">
                  <a:extLst>
                    <a:ext uri="{FF2B5EF4-FFF2-40B4-BE49-F238E27FC236}">
                      <a16:creationId xmlns:a16="http://schemas.microsoft.com/office/drawing/2014/main" id="{9C835EFC-9299-422A-BCC5-9CF2D30F76A9}"/>
                    </a:ext>
                  </a:extLst>
                </p:cNvPr>
                <p:cNvSpPr/>
                <p:nvPr/>
              </p:nvSpPr>
              <p:spPr>
                <a:xfrm>
                  <a:off x="1942951" y="901635"/>
                  <a:ext cx="167400" cy="167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>
                  <a:solidFill>
                    <a:schemeClr val="accent6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32" name="Google Shape;1224;p44">
                  <a:extLst>
                    <a:ext uri="{FF2B5EF4-FFF2-40B4-BE49-F238E27FC236}">
                      <a16:creationId xmlns:a16="http://schemas.microsoft.com/office/drawing/2014/main" id="{9DE0E7AD-049B-4882-8013-D3066C74ED22}"/>
                    </a:ext>
                  </a:extLst>
                </p:cNvPr>
                <p:cNvSpPr/>
                <p:nvPr/>
              </p:nvSpPr>
              <p:spPr>
                <a:xfrm>
                  <a:off x="2190180" y="897871"/>
                  <a:ext cx="167400" cy="167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9525" cap="flat" cmpd="sng">
                  <a:solidFill>
                    <a:schemeClr val="accent6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33" name="Google Shape;1225;p44">
                  <a:extLst>
                    <a:ext uri="{FF2B5EF4-FFF2-40B4-BE49-F238E27FC236}">
                      <a16:creationId xmlns:a16="http://schemas.microsoft.com/office/drawing/2014/main" id="{167A373B-C28C-4B36-BCF2-12DA19094914}"/>
                    </a:ext>
                  </a:extLst>
                </p:cNvPr>
                <p:cNvSpPr/>
                <p:nvPr/>
              </p:nvSpPr>
              <p:spPr>
                <a:xfrm>
                  <a:off x="2428421" y="903870"/>
                  <a:ext cx="167400" cy="1674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accent6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  <p:sp>
              <p:nvSpPr>
                <p:cNvPr id="34" name="Google Shape;1226;p44">
                  <a:extLst>
                    <a:ext uri="{FF2B5EF4-FFF2-40B4-BE49-F238E27FC236}">
                      <a16:creationId xmlns:a16="http://schemas.microsoft.com/office/drawing/2014/main" id="{7EEAC7F9-74C8-4A69-AF7E-FCFCF0DAB5D8}"/>
                    </a:ext>
                  </a:extLst>
                </p:cNvPr>
                <p:cNvSpPr/>
                <p:nvPr/>
              </p:nvSpPr>
              <p:spPr>
                <a:xfrm>
                  <a:off x="2685086" y="901635"/>
                  <a:ext cx="167400" cy="1674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accent6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37138" tIns="137138" rIns="137138" bIns="137138" anchor="ctr" anchorCtr="0">
                  <a:noAutofit/>
                </a:bodyPr>
                <a:lstStyle/>
                <a:p>
                  <a:endParaRPr sz="2700"/>
                </a:p>
              </p:txBody>
            </p:sp>
          </p:grpSp>
          <p:sp>
            <p:nvSpPr>
              <p:cNvPr id="19" name="Google Shape;1244;p44">
                <a:extLst>
                  <a:ext uri="{FF2B5EF4-FFF2-40B4-BE49-F238E27FC236}">
                    <a16:creationId xmlns:a16="http://schemas.microsoft.com/office/drawing/2014/main" id="{E35DA659-1AFD-43ED-8773-77DC97A7CF3E}"/>
                  </a:ext>
                </a:extLst>
              </p:cNvPr>
              <p:cNvSpPr/>
              <p:nvPr/>
            </p:nvSpPr>
            <p:spPr>
              <a:xfrm>
                <a:off x="2842575" y="1973758"/>
                <a:ext cx="167400" cy="1674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7138" tIns="137138" rIns="137138" bIns="137138" anchor="ctr" anchorCtr="0">
                <a:noAutofit/>
              </a:bodyPr>
              <a:lstStyle/>
              <a:p>
                <a:endParaRPr sz="2700"/>
              </a:p>
            </p:txBody>
          </p:sp>
        </p:grpSp>
      </p:grpSp>
      <p:sp>
        <p:nvSpPr>
          <p:cNvPr id="2" name="Google Shape;1244;p44">
            <a:extLst>
              <a:ext uri="{FF2B5EF4-FFF2-40B4-BE49-F238E27FC236}">
                <a16:creationId xmlns:a16="http://schemas.microsoft.com/office/drawing/2014/main" id="{EF6EC242-5EBC-39A2-0A39-2BEA78A2C2E0}"/>
              </a:ext>
            </a:extLst>
          </p:cNvPr>
          <p:cNvSpPr/>
          <p:nvPr/>
        </p:nvSpPr>
        <p:spPr>
          <a:xfrm>
            <a:off x="12817452" y="5653787"/>
            <a:ext cx="465943" cy="4669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137138" rIns="137138" bIns="137138" anchor="ctr" anchorCtr="0">
            <a:noAutofit/>
          </a:bodyPr>
          <a:lstStyle/>
          <a:p>
            <a:endParaRPr sz="2700"/>
          </a:p>
        </p:txBody>
      </p:sp>
      <p:sp>
        <p:nvSpPr>
          <p:cNvPr id="7" name="Google Shape;1244;p44">
            <a:extLst>
              <a:ext uri="{FF2B5EF4-FFF2-40B4-BE49-F238E27FC236}">
                <a16:creationId xmlns:a16="http://schemas.microsoft.com/office/drawing/2014/main" id="{A3E87112-2832-6CB1-0902-40B32F957D9B}"/>
              </a:ext>
            </a:extLst>
          </p:cNvPr>
          <p:cNvSpPr/>
          <p:nvPr/>
        </p:nvSpPr>
        <p:spPr>
          <a:xfrm>
            <a:off x="14196942" y="5652587"/>
            <a:ext cx="465943" cy="4669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137138" rIns="137138" bIns="137138" anchor="ctr" anchorCtr="0">
            <a:noAutofit/>
          </a:bodyPr>
          <a:lstStyle/>
          <a:p>
            <a:endParaRPr sz="2700"/>
          </a:p>
        </p:txBody>
      </p:sp>
      <p:sp>
        <p:nvSpPr>
          <p:cNvPr id="12" name="Google Shape;1244;p44">
            <a:extLst>
              <a:ext uri="{FF2B5EF4-FFF2-40B4-BE49-F238E27FC236}">
                <a16:creationId xmlns:a16="http://schemas.microsoft.com/office/drawing/2014/main" id="{E279051E-05F0-38C1-C706-259FF5F98622}"/>
              </a:ext>
            </a:extLst>
          </p:cNvPr>
          <p:cNvSpPr/>
          <p:nvPr/>
        </p:nvSpPr>
        <p:spPr>
          <a:xfrm>
            <a:off x="13503841" y="5653787"/>
            <a:ext cx="465943" cy="4669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137138" rIns="137138" bIns="137138" anchor="ctr" anchorCtr="0">
            <a:noAutofit/>
          </a:bodyPr>
          <a:lstStyle/>
          <a:p>
            <a:endParaRPr sz="2700"/>
          </a:p>
        </p:txBody>
      </p:sp>
      <p:sp>
        <p:nvSpPr>
          <p:cNvPr id="13" name="Google Shape;1244;p44">
            <a:extLst>
              <a:ext uri="{FF2B5EF4-FFF2-40B4-BE49-F238E27FC236}">
                <a16:creationId xmlns:a16="http://schemas.microsoft.com/office/drawing/2014/main" id="{D9D54FAD-8DDA-FEAD-5CAA-14E33FDE9567}"/>
              </a:ext>
            </a:extLst>
          </p:cNvPr>
          <p:cNvSpPr/>
          <p:nvPr/>
        </p:nvSpPr>
        <p:spPr>
          <a:xfrm>
            <a:off x="15574469" y="5656525"/>
            <a:ext cx="465943" cy="46691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137138" rIns="137138" bIns="137138" anchor="ctr" anchorCtr="0">
            <a:noAutofit/>
          </a:bodyPr>
          <a:lstStyle/>
          <a:p>
            <a:endParaRPr sz="2700"/>
          </a:p>
        </p:txBody>
      </p:sp>
    </p:spTree>
    <p:extLst>
      <p:ext uri="{BB962C8B-B14F-4D97-AF65-F5344CB8AC3E}">
        <p14:creationId xmlns:p14="http://schemas.microsoft.com/office/powerpoint/2010/main" val="273537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1249</Words>
  <Application>Microsoft Office PowerPoint</Application>
  <PresentationFormat>Custom</PresentationFormat>
  <Paragraphs>276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Inter</vt:lpstr>
      <vt:lpstr>Montserrat Classic Bold</vt:lpstr>
      <vt:lpstr>Arial</vt:lpstr>
      <vt:lpstr>Calibri</vt:lpstr>
      <vt:lpstr>Fira Sans Condensed SemiBold</vt:lpstr>
      <vt:lpstr>Now Bold</vt:lpstr>
      <vt:lpstr>Georgia</vt:lpstr>
      <vt:lpstr>Montserrat Classic</vt:lpstr>
      <vt:lpstr>Georgia Pro Cond</vt:lpstr>
      <vt:lpstr>Inter Bold</vt:lpstr>
      <vt:lpstr>Rosario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Risk Identification </vt:lpstr>
      <vt:lpstr>2. Risk Analysis</vt:lpstr>
      <vt:lpstr>3. Risk Response Planning</vt:lpstr>
      <vt:lpstr>4. Risk Monitoring and  Control</vt:lpstr>
      <vt:lpstr>5. Contingency Planning</vt:lpstr>
      <vt:lpstr>6. Documentation and Reporting</vt:lpstr>
      <vt:lpstr>PowerPoint Presentation</vt:lpstr>
      <vt:lpstr>PowerPoint Presentation</vt:lpstr>
      <vt:lpstr>PowerPoint Presentation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White Corporate Geometric Project Plan Business Presentation</dc:title>
  <dc:creator>mo3tsm mo7med</dc:creator>
  <cp:lastModifiedBy>Muatasim Mohamed</cp:lastModifiedBy>
  <cp:revision>5</cp:revision>
  <dcterms:created xsi:type="dcterms:W3CDTF">2006-08-16T00:00:00Z</dcterms:created>
  <dcterms:modified xsi:type="dcterms:W3CDTF">2024-09-16T20:10:50Z</dcterms:modified>
  <dc:identifier>DAGQ2Rjpmbc</dc:identifier>
</cp:coreProperties>
</file>