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30275213" cy="42811700"/>
  <p:notesSz cx="6858000" cy="9144000"/>
  <p:defaultTextStyle>
    <a:defPPr>
      <a:defRPr lang="de-DE"/>
    </a:defPPr>
    <a:lvl1pPr marL="0" algn="l" defTabSz="208804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049" algn="l" defTabSz="208804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097" algn="l" defTabSz="208804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147" algn="l" defTabSz="208804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196" algn="l" defTabSz="208804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245" algn="l" defTabSz="208804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8293" algn="l" defTabSz="208804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6342" algn="l" defTabSz="208804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4392" algn="l" defTabSz="208804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766">
          <p15:clr>
            <a:srgbClr val="A4A3A4"/>
          </p15:clr>
        </p15:guide>
        <p15:guide id="2" pos="97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BF3"/>
    <a:srgbClr val="008ECA"/>
    <a:srgbClr val="0E79BE"/>
    <a:srgbClr val="798E1C"/>
    <a:srgbClr val="98B122"/>
    <a:srgbClr val="54758A"/>
    <a:srgbClr val="9C9E83"/>
    <a:srgbClr val="1B5587"/>
    <a:srgbClr val="2984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E845FE-0345-4FE1-A0AF-288DCB270AFC}" v="1" dt="2023-07-04T20:41:43.988"/>
    <p1510:client id="{D34CEE73-C3D3-4A25-9556-E155DB894829}" v="3" dt="2023-07-05T15:18:22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3766"/>
        <p:guide pos="974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Klaassen" userId="221c484b-abe1-42e8-9cb3-e9c1bae4b63d" providerId="ADAL" clId="{D34CEE73-C3D3-4A25-9556-E155DB894829}"/>
    <pc:docChg chg="modSld">
      <pc:chgData name="Moritz Klaassen" userId="221c484b-abe1-42e8-9cb3-e9c1bae4b63d" providerId="ADAL" clId="{D34CEE73-C3D3-4A25-9556-E155DB894829}" dt="2023-07-05T15:18:22.076" v="2" actId="20577"/>
      <pc:docMkLst>
        <pc:docMk/>
      </pc:docMkLst>
      <pc:sldChg chg="modSp mod">
        <pc:chgData name="Moritz Klaassen" userId="221c484b-abe1-42e8-9cb3-e9c1bae4b63d" providerId="ADAL" clId="{D34CEE73-C3D3-4A25-9556-E155DB894829}" dt="2023-07-05T15:18:22.076" v="2" actId="20577"/>
        <pc:sldMkLst>
          <pc:docMk/>
          <pc:sldMk cId="2222644468" sldId="257"/>
        </pc:sldMkLst>
        <pc:spChg chg="mod">
          <ac:chgData name="Moritz Klaassen" userId="221c484b-abe1-42e8-9cb3-e9c1bae4b63d" providerId="ADAL" clId="{D34CEE73-C3D3-4A25-9556-E155DB894829}" dt="2023-07-05T15:18:22.076" v="2" actId="20577"/>
          <ac:spMkLst>
            <pc:docMk/>
            <pc:sldMk cId="2222644468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82DD2-094D-3049-9B9F-CBB122008A4B}" type="datetimeFigureOut">
              <a:rPr lang="de-DE" smtClean="0"/>
              <a:pPr/>
              <a:t>05.07.2023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872A9-4D5D-604D-AFCD-868F6B8CD4F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029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804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049" algn="l" defTabSz="208804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097" algn="l" defTabSz="208804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147" algn="l" defTabSz="208804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196" algn="l" defTabSz="208804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0245" algn="l" defTabSz="208804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8293" algn="l" defTabSz="208804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6342" algn="l" defTabSz="208804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4392" algn="l" defTabSz="208804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467100" y="965200"/>
            <a:ext cx="26223913" cy="333191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0" b="1" i="0" baseline="0">
                <a:solidFill>
                  <a:srgbClr val="008ECA"/>
                </a:solidFill>
                <a:latin typeface="Rockwell Std"/>
              </a:defRPr>
            </a:lvl1pPr>
          </a:lstStyle>
          <a:p>
            <a:pPr lvl="0"/>
            <a:r>
              <a:rPr lang="de-DE"/>
              <a:t>Title</a:t>
            </a:r>
          </a:p>
        </p:txBody>
      </p:sp>
      <p:sp>
        <p:nvSpPr>
          <p:cNvPr id="11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517898" y="4398711"/>
            <a:ext cx="26223913" cy="233228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200" b="1" i="0" baseline="0">
                <a:latin typeface="Avenir LT Pro 55 Roman" charset="0"/>
                <a:ea typeface="Avenir LT Pro 55 Roman" charset="0"/>
                <a:cs typeface="Avenir LT Pro 55 Roman" charset="0"/>
              </a:defRPr>
            </a:lvl1pPr>
          </a:lstStyle>
          <a:p>
            <a:pPr lvl="0"/>
            <a:r>
              <a:rPr lang="de-DE"/>
              <a:t>Alexander Wolf1*), Maggy </a:t>
            </a:r>
            <a:r>
              <a:rPr lang="de-DE" err="1"/>
              <a:t>Nugues</a:t>
            </a:r>
            <a:r>
              <a:rPr lang="de-DE"/>
              <a:t> 1,2), Maximiliane Musterfrau, Maximilian Mustermann,</a:t>
            </a:r>
          </a:p>
          <a:p>
            <a:pPr lvl="0"/>
            <a:r>
              <a:rPr lang="de-DE"/>
              <a:t>Maximiliane Musterfrau, Maximilian Mustermann, Maximiliane Musterfrau, Maximilian Mustermann,</a:t>
            </a:r>
          </a:p>
          <a:p>
            <a:pPr lvl="0"/>
            <a:r>
              <a:rPr lang="de-DE"/>
              <a:t>Maximiliane Musterfrau, Maximilian Mustermann.</a:t>
            </a:r>
          </a:p>
        </p:txBody>
      </p:sp>
      <p:sp>
        <p:nvSpPr>
          <p:cNvPr id="12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3517900" y="6934200"/>
            <a:ext cx="26223913" cy="92447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500" baseline="0">
                <a:latin typeface="Avenir LT Pro 55 Roman"/>
              </a:defRPr>
            </a:lvl1pPr>
          </a:lstStyle>
          <a:p>
            <a:pPr lvl="0"/>
            <a:r>
              <a:rPr lang="de-DE"/>
              <a:t>1) </a:t>
            </a:r>
            <a:r>
              <a:rPr lang="de-DE" err="1"/>
              <a:t>Centre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Tropical Marine Research (ZMT), Fahrenheitstr. 6, 28359 Bremen, Germany   2) </a:t>
            </a:r>
            <a:r>
              <a:rPr lang="de-DE" err="1"/>
              <a:t>Centre</a:t>
            </a:r>
            <a:r>
              <a:rPr lang="de-DE"/>
              <a:t> de Recherche </a:t>
            </a:r>
            <a:r>
              <a:rPr lang="de-DE" err="1"/>
              <a:t>Insulaire</a:t>
            </a:r>
            <a:r>
              <a:rPr lang="de-DE"/>
              <a:t> er </a:t>
            </a:r>
            <a:r>
              <a:rPr lang="de-DE" err="1"/>
              <a:t>Observatoire</a:t>
            </a:r>
            <a:r>
              <a:rPr lang="de-DE"/>
              <a:t> de </a:t>
            </a:r>
            <a:r>
              <a:rPr lang="de-DE" err="1"/>
              <a:t>l‘Environnement</a:t>
            </a:r>
            <a:r>
              <a:rPr lang="de-DE"/>
              <a:t> (CBETM)</a:t>
            </a:r>
          </a:p>
        </p:txBody>
      </p:sp>
    </p:spTree>
    <p:extLst>
      <p:ext uri="{BB962C8B-B14F-4D97-AF65-F5344CB8AC3E}">
        <p14:creationId xmlns:p14="http://schemas.microsoft.com/office/powerpoint/2010/main" val="205333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896" y="39584544"/>
            <a:ext cx="2919366" cy="2409878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403" y="40439530"/>
            <a:ext cx="8958600" cy="862459"/>
          </a:xfrm>
          <a:prstGeom prst="rect">
            <a:avLst/>
          </a:prstGeom>
        </p:spPr>
      </p:pic>
      <p:sp>
        <p:nvSpPr>
          <p:cNvPr id="2" name="Rechteck 1"/>
          <p:cNvSpPr/>
          <p:nvPr userDrawn="1"/>
        </p:nvSpPr>
        <p:spPr>
          <a:xfrm>
            <a:off x="0" y="1"/>
            <a:ext cx="2396958" cy="42811700"/>
          </a:xfrm>
          <a:prstGeom prst="rect">
            <a:avLst/>
          </a:prstGeom>
          <a:solidFill>
            <a:srgbClr val="008EC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351" tIns="64676" rIns="129351" bIns="64676" rtlCol="0" anchor="ctr"/>
          <a:lstStyle/>
          <a:p>
            <a:pPr algn="ctr"/>
            <a:endParaRPr lang="de-DE"/>
          </a:p>
        </p:txBody>
      </p:sp>
      <p:pic>
        <p:nvPicPr>
          <p:cNvPr id="3" name="Bild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41913" y="1552664"/>
            <a:ext cx="1959473" cy="195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5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088049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037" indent="-1566037" algn="l" defTabSz="2088049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079" indent="-1305031" algn="l" defTabSz="2088049" rtl="0" eaLnBrk="1" latinLnBrk="0" hangingPunct="1">
        <a:spcBef>
          <a:spcPct val="20000"/>
        </a:spcBef>
        <a:buFont typeface="Arial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123" indent="-1044024" algn="l" defTabSz="2088049" rtl="0" eaLnBrk="1" latinLnBrk="0" hangingPunct="1">
        <a:spcBef>
          <a:spcPct val="20000"/>
        </a:spcBef>
        <a:buFont typeface="Arial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172" indent="-1044024" algn="l" defTabSz="2088049" rtl="0" eaLnBrk="1" latinLnBrk="0" hangingPunct="1">
        <a:spcBef>
          <a:spcPct val="20000"/>
        </a:spcBef>
        <a:buFont typeface="Arial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220" indent="-1044024" algn="l" defTabSz="2088049" rtl="0" eaLnBrk="1" latinLnBrk="0" hangingPunct="1">
        <a:spcBef>
          <a:spcPct val="20000"/>
        </a:spcBef>
        <a:buFont typeface="Arial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269" indent="-1044024" algn="l" defTabSz="2088049" rtl="0" eaLnBrk="1" latinLnBrk="0" hangingPunct="1">
        <a:spcBef>
          <a:spcPct val="20000"/>
        </a:spcBef>
        <a:buFont typeface="Arial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2317" indent="-1044024" algn="l" defTabSz="2088049" rtl="0" eaLnBrk="1" latinLnBrk="0" hangingPunct="1">
        <a:spcBef>
          <a:spcPct val="20000"/>
        </a:spcBef>
        <a:buFont typeface="Arial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0367" indent="-1044024" algn="l" defTabSz="2088049" rtl="0" eaLnBrk="1" latinLnBrk="0" hangingPunct="1">
        <a:spcBef>
          <a:spcPct val="20000"/>
        </a:spcBef>
        <a:buFont typeface="Arial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8416" indent="-1044024" algn="l" defTabSz="2088049" rtl="0" eaLnBrk="1" latinLnBrk="0" hangingPunct="1">
        <a:spcBef>
          <a:spcPct val="20000"/>
        </a:spcBef>
        <a:buFont typeface="Arial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804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049" algn="l" defTabSz="208804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097" algn="l" defTabSz="208804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147" algn="l" defTabSz="208804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196" algn="l" defTabSz="208804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245" algn="l" defTabSz="208804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293" algn="l" defTabSz="208804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6342" algn="l" defTabSz="208804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4392" algn="l" defTabSz="208804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life cycle&#10;&#10;Description automatically generated">
            <a:extLst>
              <a:ext uri="{FF2B5EF4-FFF2-40B4-BE49-F238E27FC236}">
                <a16:creationId xmlns:a16="http://schemas.microsoft.com/office/drawing/2014/main" id="{7F8D362D-0179-5166-6C5F-06599F7BC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358" y="6735708"/>
            <a:ext cx="16877604" cy="11878083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3766F3E9-1EF0-40EF-9B66-B70E7F5C9853}"/>
              </a:ext>
            </a:extLst>
          </p:cNvPr>
          <p:cNvSpPr txBox="1"/>
          <p:nvPr/>
        </p:nvSpPr>
        <p:spPr>
          <a:xfrm>
            <a:off x="3149700" y="34325497"/>
            <a:ext cx="12529308" cy="5081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800">
                <a:solidFill>
                  <a:srgbClr val="0070C0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Previous studies commonly reported higher CO</a:t>
            </a:r>
            <a:r>
              <a:rPr lang="en-US" sz="2800" baseline="-25000">
                <a:solidFill>
                  <a:srgbClr val="0070C0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800">
                <a:solidFill>
                  <a:srgbClr val="0070C0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fluxes in crab burrows; our findings contradict these observations: 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>
                <a:solidFill>
                  <a:srgbClr val="0070C0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Lower CO</a:t>
            </a:r>
            <a:r>
              <a:rPr lang="en-US" sz="2800" b="1" baseline="-25000">
                <a:solidFill>
                  <a:srgbClr val="0070C0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800" b="1">
                <a:solidFill>
                  <a:srgbClr val="0070C0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fluxes </a:t>
            </a:r>
            <a:r>
              <a:rPr lang="en-US" sz="2800">
                <a:solidFill>
                  <a:srgbClr val="0070C0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crabs present: </a:t>
            </a:r>
            <a:br>
              <a:rPr lang="en-US" sz="2800">
                <a:solidFill>
                  <a:srgbClr val="0070C0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>
                <a:solidFill>
                  <a:srgbClr val="0070C0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leaf fragments trapped inside sediment upon burial and burrow collapse, </a:t>
            </a:r>
            <a:br>
              <a:rPr lang="en-US" sz="2800">
                <a:solidFill>
                  <a:srgbClr val="0070C0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>
                <a:solidFill>
                  <a:srgbClr val="0070C0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reducing CO</a:t>
            </a:r>
            <a:r>
              <a:rPr lang="en-US" sz="2800" baseline="-25000">
                <a:solidFill>
                  <a:srgbClr val="0070C0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800">
                <a:solidFill>
                  <a:srgbClr val="0070C0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emission from the sediment-air interface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endParaRPr lang="en-US" sz="2800">
              <a:solidFill>
                <a:srgbClr val="0070C0"/>
              </a:solidFill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endParaRPr lang="en-US" sz="2800">
              <a:solidFill>
                <a:srgbClr val="0070C0"/>
              </a:solidFill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800">
                <a:solidFill>
                  <a:srgbClr val="0070C0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 temporal variability of </a:t>
            </a:r>
            <a:r>
              <a:rPr lang="en-US" sz="2800" b="1">
                <a:solidFill>
                  <a:srgbClr val="0070C0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burrow stability</a:t>
            </a:r>
            <a:r>
              <a:rPr lang="en-US" sz="2800">
                <a:solidFill>
                  <a:srgbClr val="0070C0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br>
              <a:rPr lang="en-US" sz="2800">
                <a:solidFill>
                  <a:srgbClr val="0070C0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>
                <a:solidFill>
                  <a:srgbClr val="0070C0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collapse can impact the positive coupling </a:t>
            </a:r>
            <a:br>
              <a:rPr lang="en-US" sz="2800">
                <a:solidFill>
                  <a:srgbClr val="0070C0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>
                <a:solidFill>
                  <a:srgbClr val="0070C0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between burrowing crabs and CO</a:t>
            </a:r>
            <a:r>
              <a:rPr lang="en-US" sz="2800" baseline="-25000">
                <a:solidFill>
                  <a:srgbClr val="0070C0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800">
                <a:solidFill>
                  <a:srgbClr val="0070C0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fluxes</a:t>
            </a:r>
            <a:endParaRPr lang="pt-PT" sz="2800">
              <a:solidFill>
                <a:srgbClr val="0070C0"/>
              </a:solidFill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text, drawing, diagram, sketch&#10;&#10;Description automatically generated">
            <a:extLst>
              <a:ext uri="{FF2B5EF4-FFF2-40B4-BE49-F238E27FC236}">
                <a16:creationId xmlns:a16="http://schemas.microsoft.com/office/drawing/2014/main" id="{24FA2678-4B2A-E5E3-6F0C-B68C8AE60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254" y="19054105"/>
            <a:ext cx="9982904" cy="7037525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/>
              <a:t>Combined effects of </a:t>
            </a:r>
            <a:br>
              <a:rPr lang="en-US"/>
            </a:br>
            <a:r>
              <a:rPr lang="en-US"/>
              <a:t>burrowing crabs and tides </a:t>
            </a:r>
            <a:br>
              <a:rPr lang="en-US"/>
            </a:br>
            <a:r>
              <a:rPr lang="en-US"/>
              <a:t>on carbon fluxes in sediments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517898" y="5776622"/>
            <a:ext cx="26223913" cy="2332289"/>
          </a:xfrm>
        </p:spPr>
        <p:txBody>
          <a:bodyPr/>
          <a:lstStyle/>
          <a:p>
            <a:pPr algn="ctr"/>
            <a:r>
              <a:rPr lang="en-US"/>
              <a:t>Moritz Klaassen</a:t>
            </a:r>
            <a:r>
              <a:rPr lang="en-US" baseline="30000"/>
              <a:t>1,2,3)</a:t>
            </a:r>
            <a:r>
              <a:rPr lang="en-US"/>
              <a:t> – Nils Moosdorf</a:t>
            </a:r>
            <a:r>
              <a:rPr lang="en-US" baseline="30000"/>
              <a:t>1,4)</a:t>
            </a:r>
            <a:r>
              <a:rPr lang="en-US"/>
              <a:t> – Martin Zimmer</a:t>
            </a:r>
            <a:r>
              <a:rPr lang="en-US" baseline="30000"/>
              <a:t>1,2)</a:t>
            </a:r>
            <a:endParaRPr lang="de-D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32B31C-750B-493E-83D4-420CDCF7921F}"/>
              </a:ext>
            </a:extLst>
          </p:cNvPr>
          <p:cNvSpPr txBox="1"/>
          <p:nvPr/>
        </p:nvSpPr>
        <p:spPr>
          <a:xfrm>
            <a:off x="2743200" y="8890701"/>
            <a:ext cx="10351464" cy="9140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The impact of burrowing crabs on carbon storage and stocks in mangrove systems is complex</a:t>
            </a:r>
            <a:r>
              <a:rPr lang="en-US" sz="3200">
                <a:solidFill>
                  <a:srgbClr val="0070C0"/>
                </a:solidFill>
                <a:latin typeface="Rockwell" panose="02060603020205020403" pitchFamily="18" charset="0"/>
              </a:rPr>
              <a:t>. </a:t>
            </a:r>
          </a:p>
          <a:p>
            <a:pPr algn="l"/>
            <a:endParaRPr lang="en-US" sz="3200" b="0" i="0">
              <a:solidFill>
                <a:srgbClr val="0070C0"/>
              </a:solidFill>
              <a:effectLst/>
              <a:latin typeface="Rockwell" panose="02060603020205020403" pitchFamily="18" charset="0"/>
            </a:endParaRPr>
          </a:p>
          <a:p>
            <a:pPr marL="457200" indent="-457200" algn="l">
              <a:buFontTx/>
              <a:buChar char="-"/>
            </a:pPr>
            <a:r>
              <a:rPr lang="en-US" sz="3200" b="0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The </a:t>
            </a:r>
            <a:r>
              <a:rPr lang="en-US" sz="3200" b="1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burial of leaves</a:t>
            </a:r>
            <a:r>
              <a:rPr lang="en-US" sz="3200" b="0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 by crabs may lead to enhanced carbon storage in mangroves (1). </a:t>
            </a:r>
          </a:p>
          <a:p>
            <a:pPr algn="l"/>
            <a:endParaRPr lang="en-US" sz="3200" b="0" i="0">
              <a:solidFill>
                <a:srgbClr val="0070C0"/>
              </a:solidFill>
              <a:effectLst/>
              <a:latin typeface="Rockwell" panose="02060603020205020403" pitchFamily="18" charset="0"/>
            </a:endParaRPr>
          </a:p>
          <a:p>
            <a:pPr marL="457200" indent="-457200" algn="l">
              <a:buFontTx/>
              <a:buChar char="-"/>
            </a:pPr>
            <a:r>
              <a:rPr lang="en-US" sz="3200" b="0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Burrows increase the sediment-air interface, </a:t>
            </a:r>
            <a:r>
              <a:rPr lang="en-US" sz="3200" b="1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enhancing CO</a:t>
            </a:r>
            <a:r>
              <a:rPr lang="en-US" sz="3200" b="1" i="0" baseline="-2500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2</a:t>
            </a:r>
            <a:r>
              <a:rPr lang="en-US" sz="3200" b="1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 fluxes </a:t>
            </a:r>
            <a:r>
              <a:rPr lang="en-US" sz="3200" b="0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from the sediment, potentially counteracting</a:t>
            </a:r>
            <a:r>
              <a:rPr lang="en-US" sz="3200">
                <a:solidFill>
                  <a:srgbClr val="0070C0"/>
                </a:solidFill>
                <a:latin typeface="Rockwell" panose="02060603020205020403" pitchFamily="18" charset="0"/>
              </a:rPr>
              <a:t> the effect of burial (2).</a:t>
            </a:r>
          </a:p>
          <a:p>
            <a:pPr algn="l"/>
            <a:endParaRPr lang="en-US" sz="3200">
              <a:solidFill>
                <a:srgbClr val="0070C0"/>
              </a:solidFill>
              <a:latin typeface="Rockwell" panose="02060603020205020403" pitchFamily="18" charset="0"/>
            </a:endParaRPr>
          </a:p>
          <a:p>
            <a:pPr marL="457200" indent="-457200" algn="l">
              <a:buFontTx/>
              <a:buChar char="-"/>
            </a:pPr>
            <a:r>
              <a:rPr lang="en-US" sz="3200">
                <a:solidFill>
                  <a:srgbClr val="0070C0"/>
                </a:solidFill>
                <a:latin typeface="Rockwell" panose="02060603020205020403" pitchFamily="18" charset="0"/>
              </a:rPr>
              <a:t>Further, b</a:t>
            </a:r>
            <a:r>
              <a:rPr lang="en-US" sz="3200" b="0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urrows can act as preferential flow paths, </a:t>
            </a:r>
            <a:r>
              <a:rPr lang="en-US" sz="3200" b="1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facilitating tidal export </a:t>
            </a:r>
            <a:r>
              <a:rPr lang="en-US" sz="3200" b="0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of carbon (3,4)</a:t>
            </a:r>
          </a:p>
          <a:p>
            <a:pPr marL="457200" indent="-457200" algn="l">
              <a:buFontTx/>
              <a:buChar char="-"/>
            </a:pPr>
            <a:endParaRPr lang="en-US" sz="3200" b="0" i="0">
              <a:solidFill>
                <a:srgbClr val="0070C0"/>
              </a:solidFill>
              <a:effectLst/>
              <a:latin typeface="Rockwell" panose="02060603020205020403" pitchFamily="18" charset="0"/>
            </a:endParaRPr>
          </a:p>
          <a:p>
            <a:pPr algn="l"/>
            <a:endParaRPr lang="en-US" sz="3200" b="0" i="0">
              <a:solidFill>
                <a:srgbClr val="0070C0"/>
              </a:solidFill>
              <a:effectLst/>
              <a:latin typeface="Rockwell" panose="02060603020205020403" pitchFamily="18" charset="0"/>
            </a:endParaRPr>
          </a:p>
          <a:p>
            <a:pPr algn="l"/>
            <a:endParaRPr lang="en-US" sz="3200">
              <a:solidFill>
                <a:srgbClr val="0070C0"/>
              </a:solidFill>
              <a:latin typeface="Rockwell" panose="02060603020205020403" pitchFamily="18" charset="0"/>
            </a:endParaRPr>
          </a:p>
          <a:p>
            <a:pPr algn="ctr"/>
            <a:r>
              <a:rPr lang="en-US" sz="3600" b="1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Objective</a:t>
            </a:r>
            <a:r>
              <a:rPr lang="en-US" sz="3600" b="0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: </a:t>
            </a:r>
          </a:p>
          <a:p>
            <a:pPr algn="ctr"/>
            <a:r>
              <a:rPr lang="en-US" sz="3600" b="0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Assess the combined impact of burrowing crabs and tides on carbon storage in mangroves. </a:t>
            </a:r>
            <a:endParaRPr lang="en-US" sz="4000" b="0" i="0">
              <a:solidFill>
                <a:srgbClr val="0070C0"/>
              </a:solidFill>
              <a:effectLst/>
              <a:latin typeface="Rockwell" panose="02060603020205020403" pitchFamily="18" charset="0"/>
            </a:endParaRPr>
          </a:p>
        </p:txBody>
      </p:sp>
      <p:pic>
        <p:nvPicPr>
          <p:cNvPr id="58" name="Graphic 57" descr="Microscope with solid fill">
            <a:extLst>
              <a:ext uri="{FF2B5EF4-FFF2-40B4-BE49-F238E27FC236}">
                <a16:creationId xmlns:a16="http://schemas.microsoft.com/office/drawing/2014/main" id="{C7CF757D-DE0A-46C1-8028-2F73A7B57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77607" y="19226782"/>
            <a:ext cx="915142" cy="91514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6B70386-E6E9-4C4C-8F3B-203EB8B1E6A5}"/>
              </a:ext>
            </a:extLst>
          </p:cNvPr>
          <p:cNvSpPr txBox="1"/>
          <p:nvPr/>
        </p:nvSpPr>
        <p:spPr>
          <a:xfrm>
            <a:off x="13591538" y="19172472"/>
            <a:ext cx="464865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0"/>
              </a:spcAft>
            </a:pPr>
            <a:r>
              <a:rPr lang="en-US" sz="6600"/>
              <a:t>  </a:t>
            </a:r>
            <a:r>
              <a:rPr lang="en-US" sz="6600" b="1">
                <a:solidFill>
                  <a:schemeClr val="accent1"/>
                </a:solidFill>
              </a:rPr>
              <a:t>APPROACH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331BD0-E6C8-4646-BB3E-1C0E33C49A99}"/>
              </a:ext>
            </a:extLst>
          </p:cNvPr>
          <p:cNvSpPr txBox="1"/>
          <p:nvPr/>
        </p:nvSpPr>
        <p:spPr>
          <a:xfrm>
            <a:off x="12685389" y="20724542"/>
            <a:ext cx="97344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Experimental Design:</a:t>
            </a:r>
          </a:p>
          <a:p>
            <a:pPr algn="ctr"/>
            <a:endParaRPr lang="en-US" sz="2800" b="1" i="0">
              <a:solidFill>
                <a:srgbClr val="0070C0"/>
              </a:solidFill>
              <a:effectLst/>
              <a:latin typeface="Rockwell" panose="02060603020205020403" pitchFamily="18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 fully crossed design to examine effects of crabs and tides </a:t>
            </a:r>
            <a:br>
              <a:rPr lang="en-US" sz="2800" b="0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</a:br>
            <a:r>
              <a:rPr lang="en-US" sz="2800" b="0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on dissolved organic carbon (DOC) and CO</a:t>
            </a:r>
            <a:r>
              <a:rPr lang="en-US" sz="2800" b="0" i="0" baseline="-2500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2</a:t>
            </a:r>
            <a:r>
              <a:rPr lang="en-US" sz="2800" b="0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 flux:</a:t>
            </a:r>
          </a:p>
          <a:p>
            <a:pPr algn="ctr"/>
            <a:endParaRPr lang="en-US" sz="2800" b="0" i="0">
              <a:solidFill>
                <a:srgbClr val="0070C0"/>
              </a:solidFill>
              <a:effectLst/>
              <a:latin typeface="Rockwell" panose="02060603020205020403" pitchFamily="18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800" b="0" i="1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 </a:t>
            </a:r>
            <a:r>
              <a:rPr lang="en-US" sz="2800" b="0" i="1" err="1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Neosarmatium</a:t>
            </a:r>
            <a:r>
              <a:rPr lang="en-US" sz="2800" b="0" i="1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 </a:t>
            </a:r>
            <a:r>
              <a:rPr lang="en-US" sz="2800" b="0" i="1" err="1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africanum</a:t>
            </a:r>
            <a:r>
              <a:rPr lang="en-US" sz="2800" b="0" i="1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 </a:t>
            </a:r>
            <a:r>
              <a:rPr lang="en-US" sz="2800" b="0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present </a:t>
            </a:r>
            <a:r>
              <a:rPr lang="en-US" sz="2800" b="0" i="1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vs</a:t>
            </a:r>
            <a:r>
              <a:rPr lang="en-US" sz="2800" b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. absent</a:t>
            </a:r>
          </a:p>
          <a:p>
            <a:pPr algn="ctr"/>
            <a:r>
              <a:rPr lang="en-US" sz="2800">
                <a:solidFill>
                  <a:srgbClr val="0070C0"/>
                </a:solidFill>
                <a:latin typeface="Rockwell" panose="02060603020205020403" pitchFamily="18" charset="0"/>
              </a:rPr>
              <a:t>under</a:t>
            </a:r>
            <a:endParaRPr lang="en-US" sz="2800" b="0">
              <a:solidFill>
                <a:srgbClr val="0070C0"/>
              </a:solidFill>
              <a:effectLst/>
              <a:latin typeface="Rockwell" panose="02060603020205020403" pitchFamily="18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 “mesotidal” </a:t>
            </a:r>
            <a:r>
              <a:rPr lang="en-US" sz="2800" b="0" i="1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vs.</a:t>
            </a:r>
            <a:r>
              <a:rPr lang="en-US" sz="2800" b="0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 “microtidal” regime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070C0"/>
              </a:solidFill>
              <a:effectLst/>
              <a:latin typeface="Rockwell" panose="02060603020205020403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923761C-B227-4F7E-8068-3537ACE097F9}"/>
              </a:ext>
            </a:extLst>
          </p:cNvPr>
          <p:cNvSpPr txBox="1"/>
          <p:nvPr/>
        </p:nvSpPr>
        <p:spPr>
          <a:xfrm>
            <a:off x="22501531" y="20719176"/>
            <a:ext cx="71664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Sampling </a:t>
            </a:r>
            <a:r>
              <a:rPr lang="en-US" sz="2800" b="1">
                <a:solidFill>
                  <a:srgbClr val="0070C0"/>
                </a:solidFill>
                <a:latin typeface="Rockwell" panose="02060603020205020403" pitchFamily="18" charset="0"/>
              </a:rPr>
              <a:t>&amp;</a:t>
            </a:r>
            <a:r>
              <a:rPr lang="en-US" sz="2800" b="1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 Analysis:</a:t>
            </a:r>
          </a:p>
          <a:p>
            <a:pPr algn="ctr"/>
            <a:endParaRPr lang="en-US" sz="2800" b="1" i="0">
              <a:solidFill>
                <a:srgbClr val="0070C0"/>
              </a:solidFill>
              <a:effectLst/>
              <a:latin typeface="Rockwell" panose="02060603020205020403" pitchFamily="18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 Pore-water samples collected and analyzed for DOC content</a:t>
            </a:r>
          </a:p>
          <a:p>
            <a:pPr algn="ctr"/>
            <a:endParaRPr lang="en-US" sz="2800" b="0" i="0">
              <a:solidFill>
                <a:srgbClr val="0070C0"/>
              </a:solidFill>
              <a:effectLst/>
              <a:latin typeface="Rockwell" panose="02060603020205020403" pitchFamily="18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 CO</a:t>
            </a:r>
            <a:r>
              <a:rPr lang="en-US" sz="2800" b="0" i="0" baseline="-2500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2</a:t>
            </a:r>
            <a:r>
              <a:rPr lang="en-US" sz="2800" b="0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 flux measured using NDIR sensors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52AE7B6-7624-4D83-8BD6-536BE89BDB57}"/>
              </a:ext>
            </a:extLst>
          </p:cNvPr>
          <p:cNvSpPr/>
          <p:nvPr/>
        </p:nvSpPr>
        <p:spPr>
          <a:xfrm>
            <a:off x="2743200" y="19027677"/>
            <a:ext cx="27308788" cy="6681156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highlight>
                <a:srgbClr val="2A67AB"/>
              </a:highligh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7710721-FE5F-4E8B-9252-D70FB82BB850}"/>
              </a:ext>
            </a:extLst>
          </p:cNvPr>
          <p:cNvSpPr txBox="1"/>
          <p:nvPr/>
        </p:nvSpPr>
        <p:spPr>
          <a:xfrm>
            <a:off x="6248154" y="26309465"/>
            <a:ext cx="124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98"/>
              </a:spcAft>
            </a:pPr>
            <a:r>
              <a:rPr lang="en-US" sz="4000" b="1">
                <a:solidFill>
                  <a:schemeClr val="accent1"/>
                </a:solidFill>
              </a:rPr>
              <a:t>DOC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4B1243-3C06-4124-8728-68DFDF5D74D4}"/>
              </a:ext>
            </a:extLst>
          </p:cNvPr>
          <p:cNvSpPr txBox="1"/>
          <p:nvPr/>
        </p:nvSpPr>
        <p:spPr>
          <a:xfrm>
            <a:off x="25536249" y="26309465"/>
            <a:ext cx="1098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98"/>
              </a:spcAft>
            </a:pPr>
            <a:r>
              <a:rPr lang="en-US" sz="4000" b="1">
                <a:solidFill>
                  <a:schemeClr val="accent1"/>
                </a:solidFill>
              </a:rPr>
              <a:t>CO</a:t>
            </a:r>
            <a:r>
              <a:rPr lang="en-US" sz="4000" b="1" baseline="-25000">
                <a:solidFill>
                  <a:schemeClr val="accent1"/>
                </a:solidFill>
              </a:rPr>
              <a:t>2</a:t>
            </a:r>
          </a:p>
        </p:txBody>
      </p:sp>
      <p:pic>
        <p:nvPicPr>
          <p:cNvPr id="70" name="Grafik 4" descr="Chart, line chart&#10;&#10;Description automatically generated">
            <a:extLst>
              <a:ext uri="{FF2B5EF4-FFF2-40B4-BE49-F238E27FC236}">
                <a16:creationId xmlns:a16="http://schemas.microsoft.com/office/drawing/2014/main" id="{50587AC9-16A7-438B-809E-9A3FC2DB9F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887" y="27098206"/>
            <a:ext cx="7889350" cy="493040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8295D4A-8AD0-403F-A4F6-3C3F0C8E5F2C}"/>
              </a:ext>
            </a:extLst>
          </p:cNvPr>
          <p:cNvSpPr txBox="1"/>
          <p:nvPr/>
        </p:nvSpPr>
        <p:spPr>
          <a:xfrm>
            <a:off x="11169967" y="27440648"/>
            <a:ext cx="577206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70C0"/>
                </a:solidFill>
                <a:latin typeface="Rockwell" panose="02060603020205020403" pitchFamily="18" charset="0"/>
              </a:rPr>
              <a:t> DOC concentrations (A,B) higher and increasing over time in mesotidal treatments 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sz="2800">
              <a:solidFill>
                <a:srgbClr val="0070C0"/>
              </a:solidFill>
              <a:latin typeface="Rockwell" panose="02060603020205020403" pitchFamily="18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70C0"/>
                </a:solidFill>
                <a:latin typeface="Rockwell" panose="02060603020205020403" pitchFamily="18" charset="0"/>
              </a:rPr>
              <a:t> Total outflowing </a:t>
            </a:r>
            <a:r>
              <a:rPr lang="en-US" sz="2800" b="0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DOC (C,D) increasing over time in both tidal treatments</a:t>
            </a:r>
          </a:p>
          <a:p>
            <a:pPr algn="ctr"/>
            <a:endParaRPr lang="en-US" sz="2800" b="0" i="0">
              <a:solidFill>
                <a:srgbClr val="0070C0"/>
              </a:solidFill>
              <a:effectLst/>
              <a:latin typeface="Rockwell" panose="02060603020205020403" pitchFamily="18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070C0"/>
                </a:solidFill>
                <a:effectLst/>
                <a:latin typeface="Rockwell" panose="02060603020205020403" pitchFamily="18" charset="0"/>
              </a:rPr>
              <a:t> No effects of crab presence on DOC dynamics and fluxes</a:t>
            </a:r>
          </a:p>
        </p:txBody>
      </p:sp>
      <p:pic>
        <p:nvPicPr>
          <p:cNvPr id="73" name="Grafik 8">
            <a:extLst>
              <a:ext uri="{FF2B5EF4-FFF2-40B4-BE49-F238E27FC236}">
                <a16:creationId xmlns:a16="http://schemas.microsoft.com/office/drawing/2014/main" id="{B4A8DA6F-AC2F-420B-90A6-6D35001E6E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970" y="27230385"/>
            <a:ext cx="7281304" cy="518438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AC4F420-62F7-42E2-BA3E-215F5DB3B2B3}"/>
              </a:ext>
            </a:extLst>
          </p:cNvPr>
          <p:cNvSpPr txBox="1"/>
          <p:nvPr/>
        </p:nvSpPr>
        <p:spPr>
          <a:xfrm>
            <a:off x="17347415" y="27454483"/>
            <a:ext cx="492509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>
              <a:buFont typeface="Arial" panose="020B0604020202020204" pitchFamily="34" charset="0"/>
              <a:buChar char="•"/>
              <a:defRPr sz="2800" b="0" i="0">
                <a:solidFill>
                  <a:srgbClr val="0070C0"/>
                </a:solidFill>
                <a:effectLst/>
                <a:latin typeface="Rockwell" panose="02060603020205020403" pitchFamily="18" charset="0"/>
              </a:defRPr>
            </a:lvl1pPr>
          </a:lstStyle>
          <a:p>
            <a:pPr algn="ctr"/>
            <a:r>
              <a:rPr lang="en-US"/>
              <a:t> CO</a:t>
            </a:r>
            <a:r>
              <a:rPr lang="en-US" baseline="-25000"/>
              <a:t>2</a:t>
            </a:r>
            <a:r>
              <a:rPr lang="en-US"/>
              <a:t> flux rates similar across tidal treatments</a:t>
            </a:r>
          </a:p>
          <a:p>
            <a:pPr algn="ctr"/>
            <a:endParaRPr lang="en-US"/>
          </a:p>
          <a:p>
            <a:pPr algn="ctr"/>
            <a:r>
              <a:rPr lang="en-US"/>
              <a:t> CO</a:t>
            </a:r>
            <a:r>
              <a:rPr lang="en-US" baseline="-25000"/>
              <a:t>2</a:t>
            </a:r>
            <a:r>
              <a:rPr lang="en-US"/>
              <a:t> flux rates significantly higher without crabs than with crabs in both tidal treatments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E4B09D0-5A5A-47D8-8AB4-7EDBD46DCE82}"/>
              </a:ext>
            </a:extLst>
          </p:cNvPr>
          <p:cNvSpPr/>
          <p:nvPr/>
        </p:nvSpPr>
        <p:spPr>
          <a:xfrm>
            <a:off x="2743199" y="26025433"/>
            <a:ext cx="27308789" cy="6681156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highlight>
                <a:srgbClr val="2A67AB"/>
              </a:highlight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69B4811-8095-452F-A382-818B39B68752}"/>
              </a:ext>
            </a:extLst>
          </p:cNvPr>
          <p:cNvSpPr/>
          <p:nvPr/>
        </p:nvSpPr>
        <p:spPr>
          <a:xfrm>
            <a:off x="2743199" y="33066672"/>
            <a:ext cx="27308790" cy="6513647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highlight>
                <a:srgbClr val="2A67AB"/>
              </a:highlight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401061-D6E5-4B2C-8C1C-D2DD8771D6E5}"/>
              </a:ext>
            </a:extLst>
          </p:cNvPr>
          <p:cNvSpPr txBox="1"/>
          <p:nvPr/>
        </p:nvSpPr>
        <p:spPr>
          <a:xfrm>
            <a:off x="13936352" y="33176601"/>
            <a:ext cx="49224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98"/>
              </a:spcAft>
            </a:pPr>
            <a:r>
              <a:rPr lang="en-US" sz="6600" b="1">
                <a:solidFill>
                  <a:schemeClr val="accent1"/>
                </a:solidFill>
              </a:rPr>
              <a:t>TAKE HOME</a:t>
            </a:r>
          </a:p>
        </p:txBody>
      </p:sp>
      <p:pic>
        <p:nvPicPr>
          <p:cNvPr id="80" name="Graphic 79" descr="Latte Cup with solid fill">
            <a:extLst>
              <a:ext uri="{FF2B5EF4-FFF2-40B4-BE49-F238E27FC236}">
                <a16:creationId xmlns:a16="http://schemas.microsoft.com/office/drawing/2014/main" id="{6E3D1BD6-AB14-48A7-819B-641A0B2071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743244" y="33277049"/>
            <a:ext cx="944228" cy="920556"/>
          </a:xfrm>
          <a:prstGeom prst="rect">
            <a:avLst/>
          </a:prstGeom>
        </p:spPr>
      </p:pic>
      <p:sp>
        <p:nvSpPr>
          <p:cNvPr id="81" name="Arc 80">
            <a:extLst>
              <a:ext uri="{FF2B5EF4-FFF2-40B4-BE49-F238E27FC236}">
                <a16:creationId xmlns:a16="http://schemas.microsoft.com/office/drawing/2014/main" id="{66F729D3-B7F9-4808-A8FA-DC1D51F42EF8}"/>
              </a:ext>
            </a:extLst>
          </p:cNvPr>
          <p:cNvSpPr/>
          <p:nvPr/>
        </p:nvSpPr>
        <p:spPr>
          <a:xfrm rot="18576980">
            <a:off x="9027405" y="36157099"/>
            <a:ext cx="773895" cy="3972824"/>
          </a:xfrm>
          <a:prstGeom prst="arc">
            <a:avLst>
              <a:gd name="adj1" fmla="val 16200000"/>
              <a:gd name="adj2" fmla="val 35452"/>
            </a:avLst>
          </a:prstGeom>
          <a:ln w="762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ECD89BC5-2E5E-47D2-AF79-1FFB5B89434B}"/>
              </a:ext>
            </a:extLst>
          </p:cNvPr>
          <p:cNvSpPr/>
          <p:nvPr/>
        </p:nvSpPr>
        <p:spPr>
          <a:xfrm rot="3976781">
            <a:off x="22418713" y="35459390"/>
            <a:ext cx="555171" cy="2365682"/>
          </a:xfrm>
          <a:prstGeom prst="arc">
            <a:avLst>
              <a:gd name="adj1" fmla="val 16200000"/>
              <a:gd name="adj2" fmla="val 35452"/>
            </a:avLst>
          </a:prstGeom>
          <a:ln w="762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7B6712-08C8-4B84-9E91-85FB169A190A}"/>
              </a:ext>
            </a:extLst>
          </p:cNvPr>
          <p:cNvSpPr txBox="1"/>
          <p:nvPr/>
        </p:nvSpPr>
        <p:spPr>
          <a:xfrm>
            <a:off x="16441037" y="34885935"/>
            <a:ext cx="13378412" cy="40569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 lvl="0" algn="ctr">
              <a:lnSpc>
                <a:spcPct val="107000"/>
              </a:lnSpc>
              <a:spcAft>
                <a:spcPts val="800"/>
              </a:spcAft>
              <a:defRPr sz="2800">
                <a:solidFill>
                  <a:srgbClr val="0070C0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Significant impact of tidal regime on </a:t>
            </a:r>
            <a:r>
              <a:rPr lang="en-US" b="1"/>
              <a:t>porewater DOC</a:t>
            </a:r>
            <a:r>
              <a:rPr lang="en-US"/>
              <a:t>: </a:t>
            </a:r>
            <a:br>
              <a:rPr lang="en-US"/>
            </a:br>
            <a:r>
              <a:rPr lang="en-US"/>
              <a:t>higher concentrations under microtidal conditions</a:t>
            </a:r>
          </a:p>
          <a:p>
            <a:endParaRPr lang="en-US"/>
          </a:p>
          <a:p>
            <a:r>
              <a:rPr lang="en-US"/>
              <a:t> </a:t>
            </a:r>
          </a:p>
          <a:p>
            <a:r>
              <a:rPr lang="en-US" b="1"/>
              <a:t>Duration of submergence of POM</a:t>
            </a:r>
            <a:r>
              <a:rPr lang="en-US"/>
              <a:t>: </a:t>
            </a:r>
            <a:br>
              <a:rPr lang="en-US"/>
            </a:br>
            <a:r>
              <a:rPr lang="en-US"/>
              <a:t>Higher tidal flushing under mesotidal conditions </a:t>
            </a:r>
            <a:br>
              <a:rPr lang="en-US"/>
            </a:br>
            <a:r>
              <a:rPr lang="en-US"/>
              <a:t>compensates for lower DOC concentrations, </a:t>
            </a:r>
            <a:br>
              <a:rPr lang="en-US"/>
            </a:br>
            <a:r>
              <a:rPr lang="en-US"/>
              <a:t>resulting in similar DOC export under different tidal regimes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AE4E6C7-0252-435B-815D-3418E3DBF44E}"/>
              </a:ext>
            </a:extLst>
          </p:cNvPr>
          <p:cNvCxnSpPr>
            <a:cxnSpLocks/>
          </p:cNvCxnSpPr>
          <p:nvPr/>
        </p:nvCxnSpPr>
        <p:spPr>
          <a:xfrm flipH="1" flipV="1">
            <a:off x="15029852" y="40073799"/>
            <a:ext cx="984" cy="3328"/>
          </a:xfrm>
          <a:prstGeom prst="line">
            <a:avLst/>
          </a:prstGeom>
          <a:ln w="444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6CD90B3-B2CA-4B95-BBC7-BF40054132CF}"/>
              </a:ext>
            </a:extLst>
          </p:cNvPr>
          <p:cNvSpPr txBox="1"/>
          <p:nvPr/>
        </p:nvSpPr>
        <p:spPr>
          <a:xfrm>
            <a:off x="13542274" y="26109410"/>
            <a:ext cx="53770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98"/>
              </a:spcAft>
            </a:pPr>
            <a:r>
              <a:rPr lang="en-US" sz="6600" b="1">
                <a:solidFill>
                  <a:schemeClr val="accent1"/>
                </a:solidFill>
              </a:rPr>
              <a:t>KEY FINDINGS</a:t>
            </a:r>
          </a:p>
        </p:txBody>
      </p:sp>
      <p:pic>
        <p:nvPicPr>
          <p:cNvPr id="67" name="Graphic 66" descr="Magnifying glass with solid fill">
            <a:extLst>
              <a:ext uri="{FF2B5EF4-FFF2-40B4-BE49-F238E27FC236}">
                <a16:creationId xmlns:a16="http://schemas.microsoft.com/office/drawing/2014/main" id="{20D74D0E-65BC-4B51-944E-E63B9243FA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242266" y="26243337"/>
            <a:ext cx="852398" cy="8524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3466882" y="6552264"/>
            <a:ext cx="26223913" cy="924477"/>
          </a:xfrm>
        </p:spPr>
        <p:txBody>
          <a:bodyPr/>
          <a:lstStyle/>
          <a:p>
            <a:pPr marL="457200" indent="-457200" algn="ctr">
              <a:buFont typeface="Arial"/>
              <a:buAutoNum type="arabicParenR"/>
            </a:pPr>
            <a:r>
              <a:rPr lang="en-US">
                <a:highlight>
                  <a:srgbClr val="FAFBF3"/>
                </a:highlight>
              </a:rPr>
              <a:t>Leibniz Centre for Tropical Marine Research, ZMT Bremen – 2) Universität Bremen, FB02 </a:t>
            </a:r>
            <a:r>
              <a:rPr lang="en-US" err="1">
                <a:highlight>
                  <a:srgbClr val="FAFBF3"/>
                </a:highlight>
              </a:rPr>
              <a:t>Biologie</a:t>
            </a:r>
            <a:r>
              <a:rPr lang="en-US">
                <a:highlight>
                  <a:srgbClr val="FAFBF3"/>
                </a:highlight>
              </a:rPr>
              <a:t>/</a:t>
            </a:r>
            <a:r>
              <a:rPr lang="en-US" err="1">
                <a:highlight>
                  <a:srgbClr val="FAFBF3"/>
                </a:highlight>
              </a:rPr>
              <a:t>Chemie</a:t>
            </a:r>
            <a:r>
              <a:rPr lang="en-US">
                <a:highlight>
                  <a:srgbClr val="FAFBF3"/>
                </a:highlight>
              </a:rPr>
              <a:t> – 3) current affiliation: </a:t>
            </a:r>
            <a:r>
              <a:rPr lang="pt-PT" b="0" i="0">
                <a:solidFill>
                  <a:srgbClr val="202124"/>
                </a:solidFill>
                <a:effectLst/>
                <a:highlight>
                  <a:srgbClr val="FAFBF3"/>
                </a:highlight>
                <a:latin typeface="Google Sans"/>
              </a:rPr>
              <a:t>Instituto Gulbenkian de Ciência, IGC Oeiras</a:t>
            </a:r>
            <a:r>
              <a:rPr lang="en-US" b="0" i="0">
                <a:solidFill>
                  <a:srgbClr val="202124"/>
                </a:solidFill>
                <a:effectLst/>
                <a:highlight>
                  <a:srgbClr val="FAFBF3"/>
                </a:highlight>
                <a:latin typeface="Google Sans"/>
              </a:rPr>
              <a:t> - </a:t>
            </a:r>
            <a:r>
              <a:rPr lang="en-US">
                <a:highlight>
                  <a:srgbClr val="FAFBF3"/>
                </a:highlight>
              </a:rPr>
              <a:t>4) Christian-</a:t>
            </a:r>
            <a:r>
              <a:rPr lang="en-US" err="1">
                <a:highlight>
                  <a:srgbClr val="FAFBF3"/>
                </a:highlight>
              </a:rPr>
              <a:t>Albrechts</a:t>
            </a:r>
            <a:r>
              <a:rPr lang="en-US">
                <a:highlight>
                  <a:srgbClr val="FAFBF3"/>
                </a:highlight>
              </a:rPr>
              <a:t>-Universität </a:t>
            </a:r>
            <a:r>
              <a:rPr lang="en-US" err="1">
                <a:highlight>
                  <a:srgbClr val="FAFBF3"/>
                </a:highlight>
              </a:rPr>
              <a:t>zu</a:t>
            </a:r>
            <a:r>
              <a:rPr lang="en-US">
                <a:highlight>
                  <a:srgbClr val="FAFBF3"/>
                </a:highlight>
              </a:rPr>
              <a:t> Kiel</a:t>
            </a:r>
          </a:p>
          <a:p>
            <a:pPr algn="ctr"/>
            <a:r>
              <a:rPr lang="en-US"/>
              <a:t>martin.zimmer@leibniz-zmt.de</a:t>
            </a:r>
            <a:endParaRPr lang="de-DE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4045987-F2AB-40C5-9780-2167A8523E97}"/>
              </a:ext>
            </a:extLst>
          </p:cNvPr>
          <p:cNvSpPr txBox="1"/>
          <p:nvPr/>
        </p:nvSpPr>
        <p:spPr>
          <a:xfrm>
            <a:off x="4280085" y="31922612"/>
            <a:ext cx="5334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mesotidal 	           m</a:t>
            </a:r>
            <a:r>
              <a:rPr lang="en-US" sz="3600">
                <a:sym typeface="Wingdings" panose="05000000000000000000" pitchFamily="2" charset="2"/>
              </a:rPr>
              <a:t>icrotidal</a:t>
            </a:r>
            <a:endParaRPr lang="de-DE" sz="36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C6425B1-F143-4F48-BD76-C30A55D52206}"/>
              </a:ext>
            </a:extLst>
          </p:cNvPr>
          <p:cNvSpPr txBox="1"/>
          <p:nvPr/>
        </p:nvSpPr>
        <p:spPr>
          <a:xfrm>
            <a:off x="23569573" y="31164887"/>
            <a:ext cx="533440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/>
              <a:t>mesotidal 	          m</a:t>
            </a:r>
            <a:r>
              <a:rPr lang="en-US" sz="3600">
                <a:sym typeface="Wingdings" panose="05000000000000000000" pitchFamily="2" charset="2"/>
              </a:rPr>
              <a:t>icrotidal</a:t>
            </a:r>
            <a:endParaRPr lang="de-DE" sz="3600"/>
          </a:p>
        </p:txBody>
      </p:sp>
    </p:spTree>
    <p:extLst>
      <p:ext uri="{BB962C8B-B14F-4D97-AF65-F5344CB8AC3E}">
        <p14:creationId xmlns:p14="http://schemas.microsoft.com/office/powerpoint/2010/main" val="2222644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3" id="{8AD22B3A-DA3B-184D-B31D-DB93515C38DF}" vid="{E0CFDE9D-ABCC-A44F-B1AA-E3B694F0525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ZMT_Poster_Template_A0_Portrait_ENG_181017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Office-Design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Zimmer</dc:creator>
  <cp:revision>1</cp:revision>
  <dcterms:created xsi:type="dcterms:W3CDTF">2023-06-14T11:20:32Z</dcterms:created>
  <dcterms:modified xsi:type="dcterms:W3CDTF">2023-07-05T15:19:00Z</dcterms:modified>
</cp:coreProperties>
</file>