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320" r:id="rId6"/>
    <p:sldId id="344" r:id="rId7"/>
    <p:sldId id="345" r:id="rId8"/>
    <p:sldId id="346" r:id="rId9"/>
    <p:sldId id="347" r:id="rId10"/>
    <p:sldId id="343" r:id="rId11"/>
    <p:sldId id="325" r:id="rId1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49371"/>
    <a:srgbClr val="19AD53"/>
    <a:srgbClr val="006CB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420"/>
    <p:restoredTop sz="86067"/>
  </p:normalViewPr>
  <p:slideViewPr>
    <p:cSldViewPr snapToGrid="0" snapToObjects="1">
      <p:cViewPr varScale="1">
        <p:scale>
          <a:sx n="89" d="100"/>
          <a:sy n="89" d="100"/>
        </p:scale>
        <p:origin x="-138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70ED0-E21C-5A4E-9D80-1ACB6D6850F8}" type="datetimeFigureOut">
              <a:rPr lang="es-AR" smtClean="0"/>
              <a:pPr/>
              <a:t>21/10/2024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8CBA4-CC9F-6B41-A66E-22F418F48DF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22467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1D6D112-B0BB-044D-BF05-388B9E13F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6A0265F-9C0B-1E4F-8DE0-DED7D155E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0656E17-EFBC-304F-97E1-F3640B48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21/10/2024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1889DA3-382B-A449-BAB1-DC11EF09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0D94B39-BE74-C540-9752-7133C941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6868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78745B0-D8FD-F24F-9A4D-E1B7547E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687AF567-B129-AD45-9523-42DDAA5FD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EB22391-3D8A-0544-828E-7A010166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21/10/2024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EA6CE5F-1418-8E45-880F-DF0A9E3B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34EE54D-F16A-9144-BB22-E284A35B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434786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4BEDCFE-DA35-1D49-A7E5-DDED67630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59F16C4B-EED4-D44F-B29A-ED86FBD73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D3EB6457-58B7-644C-844B-1E7F1186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21/10/2024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CBF8F9AA-E0CA-CB40-BEB3-FBF9BC1C7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93DD3BB9-6B3E-3A42-9F7D-72D1CCB8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377153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E35EE32-96C7-8641-B240-6B22BF93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AD46E58-40D7-B146-8B31-B0B63C79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E41916A8-DC69-3D45-9798-918C52D8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21/10/2024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37AD7CD-0CEC-2C41-A8A8-9224C4FAC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398CE2E3-6340-1444-8966-1BF2FAABF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39622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701450-3D2A-0248-8A62-DA828893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274C2E4-264A-9347-8CFA-954A01D30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0760AE51-4B66-E24E-98CB-5179A0273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21/10/2024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B228ED5-D364-4844-B7F6-2A948496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83E56BD-1316-5643-80FA-E8BEF436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5573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310C67A-DEAC-BC4B-84F1-57597003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3AFAA25A-6E4F-EA41-9F7E-A90FBEAF5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D0C53A23-CD98-274D-8E42-F2C8FCA871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AC06107-6067-8F4F-9614-DB483D58A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21/10/2024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C1BD556E-5C88-3D4D-8D58-C42297A7B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F3444F23-8198-1F4E-948A-E71716CB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92920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4682C84-832D-6D40-B79B-B5F47A03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9294758-4804-614F-9849-DC4EE0C75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9166F693-B716-9D4A-8488-664F1600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E20CA3BC-0543-E543-99C6-26F8B56E9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4E7CFF8C-6A22-BE49-A800-E1F8ACE11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127F0560-8B9D-1149-9A03-EF43149C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21/10/2024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4BFC60B1-32D7-9341-BC5B-846DA1C1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C8A6B013-3C64-A346-B390-DECB3BB3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13413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0439431-8B39-1C40-A31F-CC71501D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DABD83E2-1E7F-8E49-B835-600C16BC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21/10/2024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83A40D8A-0356-3A43-B089-8AB1995B5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42E356A-5D7B-8C4C-B7F7-2FE81933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6557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667936B9-E3BF-7F42-9C7F-A2ECC728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21/10/2024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42A594C6-60E0-3E42-B58C-5FA13C4B7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9E756B61-C8BD-E549-B956-9FAD3277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541302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2AFA15C-73D0-6149-B4C5-400E1FD4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E599F410-05C9-C440-B21E-C28048013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AAF37592-4B14-2A4B-94E2-7062B0C95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F15232E1-7E6A-934B-858E-BC5E6C1E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21/10/2024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F7D1DDF2-5D0E-584F-83CC-92F8BDD0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8927FC97-5AAC-894C-920E-167B76A7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15948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11A739-A882-BF4C-9609-C4CD20E43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FBA71880-976E-114C-B545-E30BA3C37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5FEB6229-75AB-5B47-9176-4D24E9457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5A59A65C-5321-2F4D-9554-D1404D00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C6767-45E2-434D-B75A-5A247CEE9971}" type="datetimeFigureOut">
              <a:rPr lang="es-AR" smtClean="0"/>
              <a:pPr/>
              <a:t>21/10/2024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F2F99FD-3218-DB49-93E2-908F29DA3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D10798C-BB0B-BD4B-B81E-0E6C92FF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374303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374A967A-DB23-EF4E-960C-8B5E506B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4A6A7984-FFCE-454F-AED1-377DB21AE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40E9454-98D6-114B-8DF2-BAAB433E2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C6767-45E2-434D-B75A-5A247CEE9971}" type="datetimeFigureOut">
              <a:rPr lang="es-AR" smtClean="0"/>
              <a:pPr/>
              <a:t>21/10/2024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13F4018-9E56-FB45-849B-079EA3F7B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D803106B-F297-D444-BC99-168AFAEB1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67AE1-A4C2-B04C-AFC6-46F6E86E3380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xmlns="" val="2669785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7C9272-0305-094E-873E-3FBAA2C1A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6590560" cy="2991416"/>
          </a:xfrm>
        </p:spPr>
        <p:txBody>
          <a:bodyPr anchor="b">
            <a:normAutofit/>
          </a:bodyPr>
          <a:lstStyle/>
          <a:p>
            <a:pPr algn="l"/>
            <a:r>
              <a:rPr lang="es-AR" b="1" dirty="0" err="1" smtClean="0">
                <a:solidFill>
                  <a:srgbClr val="149371"/>
                </a:solidFill>
              </a:rPr>
              <a:t>Triggers</a:t>
            </a:r>
            <a:endParaRPr lang="es-AR" b="1" dirty="0">
              <a:solidFill>
                <a:srgbClr val="14937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BC31C994-F7C9-554C-BE93-9DAAE1A3F8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5306704" cy="2163551"/>
          </a:xfrm>
        </p:spPr>
        <p:txBody>
          <a:bodyPr anchor="t">
            <a:normAutofit/>
          </a:bodyPr>
          <a:lstStyle/>
          <a:p>
            <a:pPr algn="l"/>
            <a:r>
              <a:rPr lang="es-AR" dirty="0" smtClean="0"/>
              <a:t>Base de Datos 2 – Gestión de Datos</a:t>
            </a:r>
            <a:endParaRPr lang="es-AR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:a16="http://schemas.microsoft.com/office/drawing/2014/main" xmlns="" id="{1B10AFF0-C589-FA4E-9927-1E9771ABD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31503" y="2749314"/>
            <a:ext cx="3217333" cy="1977319"/>
          </a:xfrm>
          <a:prstGeom prst="rect">
            <a:avLst/>
          </a:prstGeom>
          <a:noFill/>
        </p:spPr>
      </p:pic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:a16="http://schemas.microsoft.com/office/drawing/2014/main" xmlns="" id="{9A9FA357-E2D5-F44C-B734-0880CF53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90334" y="5716586"/>
            <a:ext cx="1464837" cy="9207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7199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847944-D700-484B-B852-496C8271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56" y="204395"/>
            <a:ext cx="10515600" cy="1325563"/>
          </a:xfrm>
        </p:spPr>
        <p:txBody>
          <a:bodyPr/>
          <a:lstStyle/>
          <a:p>
            <a:r>
              <a:rPr lang="es-AR" b="1" dirty="0" smtClean="0">
                <a:solidFill>
                  <a:srgbClr val="149371"/>
                </a:solidFill>
                <a:latin typeface="+mn-lt"/>
              </a:rPr>
              <a:t>Contenido</a:t>
            </a:r>
            <a:endParaRPr lang="es-AR" dirty="0">
              <a:latin typeface="+mn-lt"/>
            </a:endParaRPr>
          </a:p>
        </p:txBody>
      </p:sp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:a16="http://schemas.microsoft.com/office/drawing/2014/main" xmlns="" id="{F2FB444B-0674-C94B-988B-3F53CBFF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2156" y="5871134"/>
            <a:ext cx="1464837" cy="920754"/>
          </a:xfrm>
          <a:prstGeom prst="rect">
            <a:avLst/>
          </a:prstGeom>
          <a:noFill/>
        </p:spPr>
      </p:pic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:a16="http://schemas.microsoft.com/office/drawing/2014/main" xmlns="" id="{3E982B39-CC92-494C-BDF2-5F9A5338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8246" y="5871134"/>
            <a:ext cx="1306809" cy="847658"/>
          </a:xfrm>
          <a:prstGeom prst="rect">
            <a:avLst/>
          </a:prstGeom>
          <a:noFill/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237D0EAC-9605-E84C-9F99-D38A2A3C6B94}"/>
              </a:ext>
            </a:extLst>
          </p:cNvPr>
          <p:cNvSpPr/>
          <p:nvPr/>
        </p:nvSpPr>
        <p:spPr>
          <a:xfrm>
            <a:off x="958340" y="1333948"/>
            <a:ext cx="36244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smtClean="0"/>
              <a:t>Introducción</a:t>
            </a:r>
            <a:endParaRPr lang="es-AR" sz="3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err="1" smtClean="0"/>
              <a:t>Triggers</a:t>
            </a:r>
            <a:r>
              <a:rPr lang="es-AR" sz="3600" b="1" dirty="0" smtClean="0">
                <a:solidFill>
                  <a:srgbClr val="00B050"/>
                </a:solidFill>
              </a:rPr>
              <a:t> </a:t>
            </a:r>
            <a:r>
              <a:rPr lang="es-AR" sz="3600" b="1" dirty="0" smtClean="0"/>
              <a:t>DML: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INSTEAD OF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AFTER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s-A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b="1" dirty="0" err="1" smtClean="0"/>
              <a:t>Triggers</a:t>
            </a:r>
            <a:r>
              <a:rPr lang="es-AR" sz="3600" b="1" dirty="0" smtClean="0">
                <a:solidFill>
                  <a:srgbClr val="00B050"/>
                </a:solidFill>
              </a:rPr>
              <a:t> </a:t>
            </a:r>
            <a:r>
              <a:rPr lang="es-AR" sz="3600" b="1" dirty="0" smtClean="0"/>
              <a:t>DDL: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Base de Datos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s-AR" sz="2400" b="1" dirty="0" smtClean="0"/>
              <a:t>Servidor</a:t>
            </a:r>
            <a:endParaRPr lang="es-A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altLang="es-AR" sz="2400" dirty="0"/>
          </a:p>
        </p:txBody>
      </p:sp>
      <p:sp>
        <p:nvSpPr>
          <p:cNvPr id="10" name="9 Rectángulo"/>
          <p:cNvSpPr/>
          <p:nvPr/>
        </p:nvSpPr>
        <p:spPr>
          <a:xfrm rot="16200000">
            <a:off x="10546931" y="2220524"/>
            <a:ext cx="259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 Seguridad Base de Datos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xmlns="" val="28080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847944-D700-484B-B852-496C8271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56" y="204395"/>
            <a:ext cx="10515600" cy="1325563"/>
          </a:xfrm>
        </p:spPr>
        <p:txBody>
          <a:bodyPr/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s-AR" sz="3600" b="1" dirty="0" err="1" smtClean="0">
                <a:solidFill>
                  <a:srgbClr val="00B050"/>
                </a:solidFill>
              </a:rPr>
              <a:t>Triggers</a:t>
            </a:r>
            <a:r>
              <a:rPr lang="es-AR" sz="3600" b="1" dirty="0" smtClean="0">
                <a:solidFill>
                  <a:srgbClr val="00B050"/>
                </a:solidFill>
              </a:rPr>
              <a:t> </a:t>
            </a:r>
            <a:r>
              <a:rPr lang="es-AR" sz="3600" b="1" dirty="0" smtClean="0">
                <a:solidFill>
                  <a:srgbClr val="00B050"/>
                </a:solidFill>
              </a:rPr>
              <a:t>DML =&gt; </a:t>
            </a:r>
            <a:r>
              <a:rPr lang="es-AR" sz="3600" b="1" dirty="0" smtClean="0">
                <a:solidFill>
                  <a:srgbClr val="00B050"/>
                </a:solidFill>
              </a:rPr>
              <a:t>INSTEAD OF</a:t>
            </a:r>
            <a:r>
              <a:rPr lang="es-AR" sz="2400" b="1" dirty="0" smtClean="0"/>
              <a:t/>
            </a:r>
            <a:br>
              <a:rPr lang="es-AR" sz="2400" b="1" dirty="0" smtClean="0"/>
            </a:br>
            <a:endParaRPr lang="es-AR" dirty="0">
              <a:latin typeface="+mn-lt"/>
            </a:endParaRPr>
          </a:p>
        </p:txBody>
      </p:sp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:a16="http://schemas.microsoft.com/office/drawing/2014/main" xmlns="" id="{F2FB444B-0674-C94B-988B-3F53CBFF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2156" y="5871134"/>
            <a:ext cx="1464837" cy="920754"/>
          </a:xfrm>
          <a:prstGeom prst="rect">
            <a:avLst/>
          </a:prstGeom>
          <a:noFill/>
        </p:spPr>
      </p:pic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:a16="http://schemas.microsoft.com/office/drawing/2014/main" xmlns="" id="{3E982B39-CC92-494C-BDF2-5F9A5338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8246" y="5871134"/>
            <a:ext cx="1306809" cy="847658"/>
          </a:xfrm>
          <a:prstGeom prst="rect">
            <a:avLst/>
          </a:prstGeom>
          <a:noFill/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237D0EAC-9605-E84C-9F99-D38A2A3C6B94}"/>
              </a:ext>
            </a:extLst>
          </p:cNvPr>
          <p:cNvSpPr/>
          <p:nvPr/>
        </p:nvSpPr>
        <p:spPr>
          <a:xfrm>
            <a:off x="958340" y="1333948"/>
            <a:ext cx="36244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es-A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altLang="es-AR" sz="2400" dirty="0"/>
          </a:p>
        </p:txBody>
      </p:sp>
      <p:sp>
        <p:nvSpPr>
          <p:cNvPr id="10" name="9 Rectángulo"/>
          <p:cNvSpPr/>
          <p:nvPr/>
        </p:nvSpPr>
        <p:spPr>
          <a:xfrm rot="16200000">
            <a:off x="10546931" y="2220524"/>
            <a:ext cx="259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 Seguridad Base de Datos</a:t>
            </a:r>
            <a:endParaRPr lang="es-AR" b="1" dirty="0"/>
          </a:p>
        </p:txBody>
      </p:sp>
      <p:sp>
        <p:nvSpPr>
          <p:cNvPr id="7" name="6 Rectángulo"/>
          <p:cNvSpPr/>
          <p:nvPr/>
        </p:nvSpPr>
        <p:spPr>
          <a:xfrm>
            <a:off x="1186927" y="22696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smtClean="0"/>
              <a:t>CREATE TRIGGER </a:t>
            </a:r>
            <a:r>
              <a:rPr lang="es-AR" dirty="0" err="1" smtClean="0"/>
              <a:t>TR_BorradoSelectivo</a:t>
            </a:r>
            <a:r>
              <a:rPr lang="es-AR" dirty="0" smtClean="0"/>
              <a:t> </a:t>
            </a:r>
            <a:r>
              <a:rPr lang="es-AR" dirty="0" err="1" smtClean="0"/>
              <a:t>on</a:t>
            </a:r>
            <a:r>
              <a:rPr lang="es-AR" dirty="0" smtClean="0"/>
              <a:t> Clientes INSTEAD OF DELETE</a:t>
            </a:r>
            <a:br>
              <a:rPr lang="es-AR" dirty="0" smtClean="0"/>
            </a:br>
            <a:r>
              <a:rPr lang="es-AR" dirty="0" smtClean="0"/>
              <a:t>AS</a:t>
            </a:r>
            <a:br>
              <a:rPr lang="es-AR" dirty="0" smtClean="0"/>
            </a:br>
            <a:r>
              <a:rPr lang="es-AR" dirty="0" smtClean="0"/>
              <a:t>BEGIN</a:t>
            </a:r>
            <a:br>
              <a:rPr lang="es-AR" dirty="0" smtClean="0"/>
            </a:br>
            <a:r>
              <a:rPr lang="es-AR" dirty="0" smtClean="0"/>
              <a:t>   DELETE c</a:t>
            </a:r>
            <a:br>
              <a:rPr lang="es-AR" dirty="0" smtClean="0"/>
            </a:br>
            <a:r>
              <a:rPr lang="es-AR" dirty="0" smtClean="0"/>
              <a:t>   FROM Clientes C</a:t>
            </a:r>
            <a:br>
              <a:rPr lang="es-AR" dirty="0" smtClean="0"/>
            </a:br>
            <a:r>
              <a:rPr lang="es-AR" dirty="0" smtClean="0"/>
              <a:t>   INNER JOIN DELETED d</a:t>
            </a:r>
            <a:br>
              <a:rPr lang="es-AR" dirty="0" smtClean="0"/>
            </a:br>
            <a:r>
              <a:rPr lang="es-AR" dirty="0" smtClean="0"/>
              <a:t>      ON </a:t>
            </a:r>
            <a:r>
              <a:rPr lang="es-AR" dirty="0" err="1" smtClean="0"/>
              <a:t>C.idCliente</a:t>
            </a:r>
            <a:r>
              <a:rPr lang="es-AR" dirty="0" smtClean="0"/>
              <a:t>=</a:t>
            </a:r>
            <a:r>
              <a:rPr lang="es-AR" dirty="0" err="1" smtClean="0"/>
              <a:t>D.idCliente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   WHERE </a:t>
            </a:r>
            <a:r>
              <a:rPr lang="es-AR" dirty="0" err="1" smtClean="0"/>
              <a:t>C.CreditoTotal</a:t>
            </a:r>
            <a:r>
              <a:rPr lang="es-AR" dirty="0" smtClean="0"/>
              <a:t>=0</a:t>
            </a:r>
            <a:br>
              <a:rPr lang="es-AR" dirty="0" smtClean="0"/>
            </a:br>
            <a:r>
              <a:rPr lang="es-AR" dirty="0" smtClean="0"/>
              <a:t>END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8080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847944-D700-484B-B852-496C8271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56" y="204395"/>
            <a:ext cx="10515600" cy="1325563"/>
          </a:xfrm>
        </p:spPr>
        <p:txBody>
          <a:bodyPr/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s-AR" sz="3600" b="1" dirty="0" err="1" smtClean="0">
                <a:solidFill>
                  <a:srgbClr val="00B050"/>
                </a:solidFill>
              </a:rPr>
              <a:t>Triggers</a:t>
            </a:r>
            <a:r>
              <a:rPr lang="es-AR" sz="3600" b="1" dirty="0" smtClean="0">
                <a:solidFill>
                  <a:srgbClr val="00B050"/>
                </a:solidFill>
              </a:rPr>
              <a:t> </a:t>
            </a:r>
            <a:r>
              <a:rPr lang="es-AR" sz="3600" b="1" dirty="0" smtClean="0">
                <a:solidFill>
                  <a:srgbClr val="00B050"/>
                </a:solidFill>
              </a:rPr>
              <a:t>DML =&gt; </a:t>
            </a:r>
            <a:r>
              <a:rPr lang="es-AR" sz="3600" b="1" dirty="0">
                <a:solidFill>
                  <a:srgbClr val="00B050"/>
                </a:solidFill>
              </a:rPr>
              <a:t>AFTER</a:t>
            </a:r>
            <a:br>
              <a:rPr lang="es-AR" sz="3600" b="1" dirty="0">
                <a:solidFill>
                  <a:srgbClr val="00B050"/>
                </a:solidFill>
              </a:rPr>
            </a:br>
            <a:endParaRPr lang="es-AR" sz="3600" b="1" dirty="0">
              <a:solidFill>
                <a:srgbClr val="00B050"/>
              </a:solidFill>
            </a:endParaRPr>
          </a:p>
        </p:txBody>
      </p:sp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:a16="http://schemas.microsoft.com/office/drawing/2014/main" xmlns="" id="{F2FB444B-0674-C94B-988B-3F53CBFF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2156" y="5871134"/>
            <a:ext cx="1464837" cy="920754"/>
          </a:xfrm>
          <a:prstGeom prst="rect">
            <a:avLst/>
          </a:prstGeom>
          <a:noFill/>
        </p:spPr>
      </p:pic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:a16="http://schemas.microsoft.com/office/drawing/2014/main" xmlns="" id="{3E982B39-CC92-494C-BDF2-5F9A5338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8246" y="5871134"/>
            <a:ext cx="1306809" cy="847658"/>
          </a:xfrm>
          <a:prstGeom prst="rect">
            <a:avLst/>
          </a:prstGeom>
          <a:noFill/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237D0EAC-9605-E84C-9F99-D38A2A3C6B94}"/>
              </a:ext>
            </a:extLst>
          </p:cNvPr>
          <p:cNvSpPr/>
          <p:nvPr/>
        </p:nvSpPr>
        <p:spPr>
          <a:xfrm>
            <a:off x="958340" y="1333948"/>
            <a:ext cx="36244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es-A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altLang="es-AR" sz="2400" dirty="0"/>
          </a:p>
        </p:txBody>
      </p:sp>
      <p:sp>
        <p:nvSpPr>
          <p:cNvPr id="10" name="9 Rectángulo"/>
          <p:cNvSpPr/>
          <p:nvPr/>
        </p:nvSpPr>
        <p:spPr>
          <a:xfrm rot="16200000">
            <a:off x="10546931" y="2220524"/>
            <a:ext cx="259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 Seguridad Base de Datos</a:t>
            </a:r>
            <a:endParaRPr lang="es-AR" b="1" dirty="0"/>
          </a:p>
        </p:txBody>
      </p:sp>
      <p:sp>
        <p:nvSpPr>
          <p:cNvPr id="7" name="6 Rectángulo"/>
          <p:cNvSpPr/>
          <p:nvPr/>
        </p:nvSpPr>
        <p:spPr>
          <a:xfrm>
            <a:off x="1186926" y="948690"/>
            <a:ext cx="779570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CREATE TRIGGER </a:t>
            </a:r>
            <a:r>
              <a:rPr lang="es-AR" dirty="0" err="1" smtClean="0"/>
              <a:t>TR_CompruebaCreditoTotal</a:t>
            </a:r>
            <a:r>
              <a:rPr lang="es-AR" dirty="0" smtClean="0"/>
              <a:t> ON Clientes AFTER UPDATE</a:t>
            </a:r>
            <a:br>
              <a:rPr lang="es-AR" dirty="0" smtClean="0"/>
            </a:br>
            <a:r>
              <a:rPr lang="es-AR" dirty="0" smtClean="0"/>
              <a:t>AS</a:t>
            </a:r>
            <a:br>
              <a:rPr lang="es-AR" dirty="0" smtClean="0"/>
            </a:br>
            <a:r>
              <a:rPr lang="es-AR" dirty="0" smtClean="0"/>
              <a:t>BEGIN</a:t>
            </a:r>
            <a:br>
              <a:rPr lang="es-AR" dirty="0" smtClean="0"/>
            </a:br>
            <a:r>
              <a:rPr lang="es-AR" dirty="0" smtClean="0"/>
              <a:t>IF UPDATE(</a:t>
            </a:r>
            <a:r>
              <a:rPr lang="es-AR" dirty="0" err="1" smtClean="0"/>
              <a:t>CreditoTotal</a:t>
            </a:r>
            <a:r>
              <a:rPr lang="es-AR" dirty="0" smtClean="0"/>
              <a:t>)</a:t>
            </a:r>
            <a:br>
              <a:rPr lang="es-AR" dirty="0" smtClean="0"/>
            </a:br>
            <a:r>
              <a:rPr lang="es-AR" dirty="0" smtClean="0"/>
              <a:t>  -- Se está actualizando el campo crédito total, comprobemos</a:t>
            </a:r>
            <a:br>
              <a:rPr lang="es-AR" dirty="0" smtClean="0"/>
            </a:br>
            <a:r>
              <a:rPr lang="es-AR" dirty="0" smtClean="0"/>
              <a:t>  -- las restricciones.</a:t>
            </a:r>
            <a:br>
              <a:rPr lang="es-AR" dirty="0" smtClean="0"/>
            </a:br>
            <a:r>
              <a:rPr lang="es-AR" dirty="0" smtClean="0"/>
              <a:t>  BEGIN</a:t>
            </a:r>
            <a:br>
              <a:rPr lang="es-AR" dirty="0" smtClean="0"/>
            </a:br>
            <a:r>
              <a:rPr lang="es-AR" dirty="0" smtClean="0"/>
              <a:t>    IF EXISTS( SELECT </a:t>
            </a:r>
            <a:r>
              <a:rPr lang="es-AR" dirty="0" err="1" smtClean="0"/>
              <a:t>IdCliente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    FROM RECIBOS</a:t>
            </a:r>
            <a:br>
              <a:rPr lang="es-AR" dirty="0" smtClean="0"/>
            </a:br>
            <a:r>
              <a:rPr lang="es-AR" dirty="0" smtClean="0"/>
              <a:t>    WHERE Estado=’PEN’ AND </a:t>
            </a:r>
            <a:r>
              <a:rPr lang="es-AR" dirty="0" err="1" smtClean="0"/>
              <a:t>idCliente</a:t>
            </a:r>
            <a:r>
              <a:rPr lang="es-AR" dirty="0" smtClean="0"/>
              <a:t> IN (SELECT </a:t>
            </a:r>
            <a:r>
              <a:rPr lang="es-AR" dirty="0" err="1" smtClean="0"/>
              <a:t>idCliente</a:t>
            </a:r>
            <a:r>
              <a:rPr lang="es-AR" dirty="0" smtClean="0"/>
              <a:t> FROM DELETED)</a:t>
            </a:r>
            <a:br>
              <a:rPr lang="es-AR" dirty="0" smtClean="0"/>
            </a:br>
            <a:r>
              <a:rPr lang="es-AR" dirty="0" smtClean="0"/>
              <a:t>    )</a:t>
            </a:r>
            <a:br>
              <a:rPr lang="es-AR" dirty="0" smtClean="0"/>
            </a:br>
            <a:r>
              <a:rPr lang="es-AR" dirty="0" smtClean="0"/>
              <a:t>    BEGIN</a:t>
            </a:r>
            <a:br>
              <a:rPr lang="es-AR" dirty="0" smtClean="0"/>
            </a:br>
            <a:r>
              <a:rPr lang="es-AR" dirty="0" smtClean="0"/>
              <a:t>      ROLLBACK -- Deshacemos la transacción impidiendo que se </a:t>
            </a:r>
            <a:r>
              <a:rPr lang="es-AR" dirty="0" err="1" smtClean="0"/>
              <a:t>actualize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      RAISERROR (‘No se pueden actualizar el crédito de clientes con recibos pendientes’,16,1)</a:t>
            </a:r>
            <a:br>
              <a:rPr lang="es-AR" dirty="0" smtClean="0"/>
            </a:br>
            <a:r>
              <a:rPr lang="es-AR" dirty="0" smtClean="0"/>
              <a:t>    END</a:t>
            </a:r>
            <a:br>
              <a:rPr lang="es-AR" dirty="0" smtClean="0"/>
            </a:br>
            <a:r>
              <a:rPr lang="es-AR" dirty="0" smtClean="0"/>
              <a:t>  END</a:t>
            </a:r>
            <a:br>
              <a:rPr lang="es-AR" dirty="0" smtClean="0"/>
            </a:br>
            <a:r>
              <a:rPr lang="es-AR" dirty="0" smtClean="0"/>
              <a:t>END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8080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5847944-D700-484B-B852-496C8271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56" y="204395"/>
            <a:ext cx="10515600" cy="1129553"/>
          </a:xfrm>
        </p:spPr>
        <p:txBody>
          <a:bodyPr>
            <a:normAutofit/>
          </a:bodyPr>
          <a:lstStyle/>
          <a:p>
            <a:pPr lvl="2" algn="l" rtl="0">
              <a:lnSpc>
                <a:spcPct val="90000"/>
              </a:lnSpc>
              <a:spcBef>
                <a:spcPct val="0"/>
              </a:spcBef>
            </a:pPr>
            <a:r>
              <a:rPr lang="es-AR" sz="3600" b="1" dirty="0" err="1">
                <a:solidFill>
                  <a:srgbClr val="00B050"/>
                </a:solidFill>
              </a:rPr>
              <a:t>Triggers</a:t>
            </a:r>
            <a:r>
              <a:rPr lang="es-AR" sz="3600" b="1" dirty="0">
                <a:solidFill>
                  <a:srgbClr val="00B050"/>
                </a:solidFill>
              </a:rPr>
              <a:t> DDL: a nivel de base de </a:t>
            </a:r>
            <a:r>
              <a:rPr lang="es-AR" sz="3600" b="1" dirty="0" smtClean="0">
                <a:solidFill>
                  <a:srgbClr val="00B050"/>
                </a:solidFill>
              </a:rPr>
              <a:t>datos</a:t>
            </a:r>
            <a:r>
              <a:rPr lang="es-AR" sz="3600" b="1" dirty="0">
                <a:solidFill>
                  <a:srgbClr val="00B050"/>
                </a:solidFill>
              </a:rPr>
              <a:t/>
            </a:r>
            <a:br>
              <a:rPr lang="es-AR" sz="3600" b="1" dirty="0">
                <a:solidFill>
                  <a:srgbClr val="00B050"/>
                </a:solidFill>
              </a:rPr>
            </a:br>
            <a:endParaRPr lang="es-AR" sz="3600" b="1" dirty="0">
              <a:solidFill>
                <a:srgbClr val="00B050"/>
              </a:solidFill>
            </a:endParaRPr>
          </a:p>
        </p:txBody>
      </p:sp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:a16="http://schemas.microsoft.com/office/drawing/2014/main" xmlns="" id="{F2FB444B-0674-C94B-988B-3F53CBFF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2156" y="5871134"/>
            <a:ext cx="1464837" cy="920754"/>
          </a:xfrm>
          <a:prstGeom prst="rect">
            <a:avLst/>
          </a:prstGeom>
          <a:noFill/>
        </p:spPr>
      </p:pic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:a16="http://schemas.microsoft.com/office/drawing/2014/main" xmlns="" id="{3E982B39-CC92-494C-BDF2-5F9A5338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8246" y="5871134"/>
            <a:ext cx="1306809" cy="847658"/>
          </a:xfrm>
          <a:prstGeom prst="rect">
            <a:avLst/>
          </a:prstGeom>
          <a:noFill/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237D0EAC-9605-E84C-9F99-D38A2A3C6B94}"/>
              </a:ext>
            </a:extLst>
          </p:cNvPr>
          <p:cNvSpPr/>
          <p:nvPr/>
        </p:nvSpPr>
        <p:spPr>
          <a:xfrm>
            <a:off x="958340" y="2942741"/>
            <a:ext cx="36244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es-A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altLang="es-AR" sz="2400" dirty="0"/>
          </a:p>
        </p:txBody>
      </p:sp>
      <p:sp>
        <p:nvSpPr>
          <p:cNvPr id="10" name="9 Rectángulo"/>
          <p:cNvSpPr/>
          <p:nvPr/>
        </p:nvSpPr>
        <p:spPr>
          <a:xfrm rot="16200000">
            <a:off x="10546931" y="2220524"/>
            <a:ext cx="259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 Seguridad Base de Datos</a:t>
            </a:r>
            <a:endParaRPr lang="es-AR" b="1" dirty="0"/>
          </a:p>
        </p:txBody>
      </p:sp>
      <p:sp>
        <p:nvSpPr>
          <p:cNvPr id="9" name="8 Rectángulo"/>
          <p:cNvSpPr/>
          <p:nvPr/>
        </p:nvSpPr>
        <p:spPr>
          <a:xfrm>
            <a:off x="380103" y="948690"/>
            <a:ext cx="77957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dirty="0" smtClean="0"/>
              <a:t>CREATE / ALTER /DROP View </a:t>
            </a:r>
          </a:p>
          <a:p>
            <a:pPr lvl="0"/>
            <a:r>
              <a:rPr lang="es-AR" dirty="0" smtClean="0"/>
              <a:t>CREATE / ALTER /DROP </a:t>
            </a:r>
            <a:r>
              <a:rPr lang="es-AR" dirty="0" err="1" smtClean="0"/>
              <a:t>Table</a:t>
            </a:r>
            <a:r>
              <a:rPr lang="es-AR" dirty="0" smtClean="0"/>
              <a:t> </a:t>
            </a:r>
          </a:p>
          <a:p>
            <a:pPr lvl="0"/>
            <a:r>
              <a:rPr lang="es-AR" dirty="0" smtClean="0"/>
              <a:t>CREATE / ALTER /DROP </a:t>
            </a:r>
            <a:r>
              <a:rPr lang="es-AR" dirty="0" err="1" smtClean="0"/>
              <a:t>Schema</a:t>
            </a:r>
            <a:r>
              <a:rPr lang="es-AR" dirty="0" smtClean="0"/>
              <a:t> </a:t>
            </a:r>
          </a:p>
          <a:p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14" name="13 Rectángulo"/>
          <p:cNvSpPr/>
          <p:nvPr/>
        </p:nvSpPr>
        <p:spPr>
          <a:xfrm>
            <a:off x="4285129" y="948690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dirty="0" smtClean="0"/>
              <a:t>CREATE TRIGGER </a:t>
            </a:r>
            <a:r>
              <a:rPr lang="es-AR" dirty="0" err="1" smtClean="0"/>
              <a:t>TablasDocumentadas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ON DATABASE</a:t>
            </a:r>
            <a:br>
              <a:rPr lang="es-AR" dirty="0" smtClean="0"/>
            </a:br>
            <a:r>
              <a:rPr lang="es-AR" dirty="0" smtClean="0"/>
              <a:t>FOR CREATE_TABLE</a:t>
            </a:r>
            <a:br>
              <a:rPr lang="es-AR" dirty="0" smtClean="0"/>
            </a:br>
            <a:r>
              <a:rPr lang="es-AR" dirty="0" smtClean="0"/>
              <a:t>AS</a:t>
            </a:r>
            <a:br>
              <a:rPr lang="es-AR" dirty="0" smtClean="0"/>
            </a:br>
            <a:r>
              <a:rPr lang="es-AR" dirty="0" smtClean="0"/>
              <a:t>BEGIN</a:t>
            </a:r>
            <a:br>
              <a:rPr lang="es-AR" dirty="0" smtClean="0"/>
            </a:br>
            <a:r>
              <a:rPr lang="es-AR" dirty="0" smtClean="0"/>
              <a:t>  DECLARE @</a:t>
            </a:r>
            <a:r>
              <a:rPr lang="es-AR" dirty="0" err="1" smtClean="0"/>
              <a:t>TabName</a:t>
            </a:r>
            <a:r>
              <a:rPr lang="es-AR" dirty="0" smtClean="0"/>
              <a:t> </a:t>
            </a:r>
            <a:r>
              <a:rPr lang="es-AR" dirty="0" err="1" smtClean="0"/>
              <a:t>Sysname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  SELECT @</a:t>
            </a:r>
            <a:r>
              <a:rPr lang="es-AR" dirty="0" err="1" smtClean="0"/>
              <a:t>TabName</a:t>
            </a:r>
            <a:r>
              <a:rPr lang="es-AR" dirty="0" smtClean="0"/>
              <a:t>=</a:t>
            </a:r>
            <a:r>
              <a:rPr lang="es-AR" dirty="0" err="1" smtClean="0"/>
              <a:t>EventData</a:t>
            </a:r>
            <a:r>
              <a:rPr lang="es-AR" dirty="0" smtClean="0"/>
              <a:t>().</a:t>
            </a:r>
            <a:r>
              <a:rPr lang="es-AR" dirty="0" err="1" smtClean="0"/>
              <a:t>value</a:t>
            </a:r>
            <a:r>
              <a:rPr lang="es-AR" dirty="0" smtClean="0"/>
              <a:t>(‘(/EVENT_INSTANCE/</a:t>
            </a:r>
            <a:r>
              <a:rPr lang="es-AR" dirty="0" err="1" smtClean="0"/>
              <a:t>ObjectName</a:t>
            </a:r>
            <a:r>
              <a:rPr lang="es-AR" dirty="0" smtClean="0"/>
              <a:t>)[1]’,’</a:t>
            </a:r>
            <a:r>
              <a:rPr lang="es-AR" dirty="0" err="1" smtClean="0"/>
              <a:t>sysname</a:t>
            </a:r>
            <a:r>
              <a:rPr lang="es-AR" dirty="0" smtClean="0"/>
              <a:t>’)</a:t>
            </a:r>
            <a:br>
              <a:rPr lang="es-AR" dirty="0" smtClean="0"/>
            </a:br>
            <a:r>
              <a:rPr lang="es-AR" dirty="0" smtClean="0"/>
              <a:t>  IF NOT EXISTS(SELECT * FROM </a:t>
            </a:r>
            <a:r>
              <a:rPr lang="es-AR" dirty="0" err="1" smtClean="0"/>
              <a:t>TablasDocumentadas</a:t>
            </a:r>
            <a:r>
              <a:rPr lang="es-AR" dirty="0" smtClean="0"/>
              <a:t> WHERE </a:t>
            </a:r>
            <a:r>
              <a:rPr lang="es-AR" dirty="0" err="1" smtClean="0"/>
              <a:t>TableName</a:t>
            </a:r>
            <a:r>
              <a:rPr lang="es-AR" dirty="0" smtClean="0"/>
              <a:t>=@</a:t>
            </a:r>
            <a:r>
              <a:rPr lang="es-AR" dirty="0" err="1" smtClean="0"/>
              <a:t>TabName</a:t>
            </a:r>
            <a:r>
              <a:rPr lang="es-AR" dirty="0" smtClean="0"/>
              <a:t>)</a:t>
            </a:r>
            <a:br>
              <a:rPr lang="es-AR" dirty="0" smtClean="0"/>
            </a:br>
            <a:r>
              <a:rPr lang="es-AR" dirty="0" smtClean="0"/>
              <a:t>  BEGIN</a:t>
            </a:r>
            <a:br>
              <a:rPr lang="es-AR" dirty="0" smtClean="0"/>
            </a:br>
            <a:r>
              <a:rPr lang="es-AR" dirty="0" smtClean="0"/>
              <a:t>    ROLLBACK -- Deshacemos la transacción impidiendo que se </a:t>
            </a:r>
            <a:r>
              <a:rPr lang="es-AR" dirty="0" err="1" smtClean="0"/>
              <a:t>actualize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    RAISERROR (‘No se pueden crear tablas indocumentadas en nuestro sistema’,16,1)</a:t>
            </a:r>
            <a:br>
              <a:rPr lang="es-AR" dirty="0" smtClean="0"/>
            </a:br>
            <a:r>
              <a:rPr lang="es-AR" dirty="0" smtClean="0"/>
              <a:t>  END</a:t>
            </a:r>
            <a:br>
              <a:rPr lang="es-AR" dirty="0" smtClean="0"/>
            </a:br>
            <a:r>
              <a:rPr lang="es-AR" dirty="0" smtClean="0"/>
              <a:t>END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8080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:a16="http://schemas.microsoft.com/office/drawing/2014/main" xmlns="" id="{F2FB444B-0674-C94B-988B-3F53CBFFC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22156" y="5871134"/>
            <a:ext cx="1464837" cy="920754"/>
          </a:xfrm>
          <a:prstGeom prst="rect">
            <a:avLst/>
          </a:prstGeom>
          <a:noFill/>
        </p:spPr>
      </p:pic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:a16="http://schemas.microsoft.com/office/drawing/2014/main" xmlns="" id="{3E982B39-CC92-494C-BDF2-5F9A53388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08246" y="5871134"/>
            <a:ext cx="1306809" cy="847658"/>
          </a:xfrm>
          <a:prstGeom prst="rect">
            <a:avLst/>
          </a:prstGeom>
          <a:noFill/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237D0EAC-9605-E84C-9F99-D38A2A3C6B94}"/>
              </a:ext>
            </a:extLst>
          </p:cNvPr>
          <p:cNvSpPr/>
          <p:nvPr/>
        </p:nvSpPr>
        <p:spPr>
          <a:xfrm>
            <a:off x="958340" y="2942741"/>
            <a:ext cx="36244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endParaRPr lang="es-A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altLang="es-AR" sz="2400" dirty="0"/>
          </a:p>
        </p:txBody>
      </p:sp>
      <p:sp>
        <p:nvSpPr>
          <p:cNvPr id="10" name="9 Rectángulo"/>
          <p:cNvSpPr/>
          <p:nvPr/>
        </p:nvSpPr>
        <p:spPr>
          <a:xfrm rot="16200000">
            <a:off x="10546931" y="2220524"/>
            <a:ext cx="2591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/>
              <a:t> Seguridad Base de Datos</a:t>
            </a:r>
            <a:endParaRPr lang="es-AR" b="1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xmlns="" id="{55847944-D700-484B-B852-496C82716BD8}"/>
              </a:ext>
            </a:extLst>
          </p:cNvPr>
          <p:cNvSpPr txBox="1">
            <a:spLocks/>
          </p:cNvSpPr>
          <p:nvPr/>
        </p:nvSpPr>
        <p:spPr>
          <a:xfrm>
            <a:off x="251376" y="236668"/>
            <a:ext cx="10515600" cy="1129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2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sz="3600" b="1" dirty="0" err="1" smtClean="0">
                <a:solidFill>
                  <a:srgbClr val="00B050"/>
                </a:solidFill>
              </a:rPr>
              <a:t>Triggers</a:t>
            </a:r>
            <a:r>
              <a:rPr lang="es-AR" sz="3600" b="1" dirty="0" smtClean="0">
                <a:solidFill>
                  <a:srgbClr val="00B050"/>
                </a:solidFill>
              </a:rPr>
              <a:t> DDL: a nivel Servidor</a:t>
            </a:r>
            <a:br>
              <a:rPr lang="es-AR" sz="3600" b="1" dirty="0" smtClean="0">
                <a:solidFill>
                  <a:srgbClr val="00B050"/>
                </a:solidFill>
              </a:rPr>
            </a:br>
            <a:endParaRPr lang="es-AR" sz="3600" b="1" dirty="0">
              <a:solidFill>
                <a:srgbClr val="00B050"/>
              </a:solidFill>
            </a:endParaRPr>
          </a:p>
        </p:txBody>
      </p:sp>
      <p:sp>
        <p:nvSpPr>
          <p:cNvPr id="13" name="12 Rectángulo"/>
          <p:cNvSpPr/>
          <p:nvPr/>
        </p:nvSpPr>
        <p:spPr>
          <a:xfrm>
            <a:off x="684903" y="935915"/>
            <a:ext cx="77957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s-AR" dirty="0" smtClean="0"/>
              <a:t>CREATE </a:t>
            </a:r>
            <a:r>
              <a:rPr lang="es-AR" dirty="0" smtClean="0"/>
              <a:t>LOGIN</a:t>
            </a:r>
          </a:p>
          <a:p>
            <a:pPr lvl="0"/>
            <a:r>
              <a:rPr lang="es-AR" dirty="0" smtClean="0"/>
              <a:t> </a:t>
            </a:r>
            <a:r>
              <a:rPr lang="es-AR" dirty="0" smtClean="0"/>
              <a:t>CREATE/ALTER/DROP </a:t>
            </a:r>
            <a:endParaRPr lang="es-AR" dirty="0" smtClean="0"/>
          </a:p>
          <a:p>
            <a:r>
              <a:rPr lang="es-AR" dirty="0" smtClean="0"/>
              <a:t/>
            </a:r>
            <a:br>
              <a:rPr lang="es-AR" dirty="0" smtClean="0"/>
            </a:br>
            <a:endParaRPr lang="es-AR" dirty="0"/>
          </a:p>
        </p:txBody>
      </p:sp>
      <p:sp>
        <p:nvSpPr>
          <p:cNvPr id="14" name="13 Rectángulo"/>
          <p:cNvSpPr/>
          <p:nvPr/>
        </p:nvSpPr>
        <p:spPr>
          <a:xfrm>
            <a:off x="684903" y="1927078"/>
            <a:ext cx="862334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smtClean="0"/>
              <a:t>CREATE TRIGGER </a:t>
            </a:r>
            <a:r>
              <a:rPr lang="es-AR" dirty="0" err="1" smtClean="0"/>
              <a:t>LoginsConTresLetrasYGuionBajo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ON ALL SERVER</a:t>
            </a:r>
            <a:br>
              <a:rPr lang="es-AR" dirty="0" smtClean="0"/>
            </a:br>
            <a:r>
              <a:rPr lang="es-AR" dirty="0" smtClean="0"/>
              <a:t>FOR DDL_LOGIN_EVENTS</a:t>
            </a:r>
            <a:br>
              <a:rPr lang="es-AR" dirty="0" smtClean="0"/>
            </a:br>
            <a:r>
              <a:rPr lang="es-AR" dirty="0" smtClean="0"/>
              <a:t>AS</a:t>
            </a:r>
            <a:br>
              <a:rPr lang="es-AR" dirty="0" smtClean="0"/>
            </a:br>
            <a:r>
              <a:rPr lang="es-AR" dirty="0" smtClean="0"/>
              <a:t>BEGIN</a:t>
            </a:r>
            <a:br>
              <a:rPr lang="es-AR" dirty="0" smtClean="0"/>
            </a:br>
            <a:r>
              <a:rPr lang="es-AR" dirty="0" smtClean="0"/>
              <a:t>  DECLARE @</a:t>
            </a:r>
            <a:r>
              <a:rPr lang="es-AR" dirty="0" err="1" smtClean="0"/>
              <a:t>ObjName</a:t>
            </a:r>
            <a:r>
              <a:rPr lang="es-AR" dirty="0" smtClean="0"/>
              <a:t> </a:t>
            </a:r>
            <a:r>
              <a:rPr lang="es-AR" dirty="0" err="1" smtClean="0"/>
              <a:t>Sysname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 smtClean="0"/>
              <a:t>  SELECT @</a:t>
            </a:r>
            <a:r>
              <a:rPr lang="es-AR" dirty="0" err="1" smtClean="0"/>
              <a:t>ObjName</a:t>
            </a:r>
            <a:r>
              <a:rPr lang="es-AR" dirty="0" smtClean="0"/>
              <a:t>=</a:t>
            </a:r>
            <a:r>
              <a:rPr lang="es-AR" dirty="0" err="1" smtClean="0"/>
              <a:t>EventData</a:t>
            </a:r>
            <a:r>
              <a:rPr lang="es-AR" dirty="0" smtClean="0"/>
              <a:t>().</a:t>
            </a:r>
            <a:r>
              <a:rPr lang="es-AR" dirty="0" err="1" smtClean="0"/>
              <a:t>value</a:t>
            </a:r>
            <a:r>
              <a:rPr lang="es-AR" dirty="0" smtClean="0"/>
              <a:t>(‘(/EVENT_INSTANCE/</a:t>
            </a:r>
            <a:r>
              <a:rPr lang="es-AR" dirty="0" err="1" smtClean="0"/>
              <a:t>ObjectName</a:t>
            </a:r>
            <a:r>
              <a:rPr lang="es-AR" dirty="0" smtClean="0"/>
              <a:t>)[1]’,’</a:t>
            </a:r>
            <a:r>
              <a:rPr lang="es-AR" dirty="0" err="1" smtClean="0"/>
              <a:t>sysname</a:t>
            </a:r>
            <a:r>
              <a:rPr lang="es-AR" dirty="0" smtClean="0"/>
              <a:t>’)</a:t>
            </a:r>
            <a:br>
              <a:rPr lang="es-AR" dirty="0" smtClean="0"/>
            </a:br>
            <a:r>
              <a:rPr lang="es-AR" dirty="0" smtClean="0"/>
              <a:t>  IF NOT @</a:t>
            </a:r>
            <a:r>
              <a:rPr lang="es-AR" dirty="0" err="1" smtClean="0"/>
              <a:t>ObjName</a:t>
            </a:r>
            <a:r>
              <a:rPr lang="es-AR" dirty="0" smtClean="0"/>
              <a:t> LIKE ‘[A-Z][A-Z][A-Z][_]%’</a:t>
            </a:r>
            <a:br>
              <a:rPr lang="es-AR" dirty="0" smtClean="0"/>
            </a:br>
            <a:r>
              <a:rPr lang="es-AR" dirty="0" smtClean="0"/>
              <a:t>  BEGIN</a:t>
            </a:r>
            <a:br>
              <a:rPr lang="es-AR" dirty="0" smtClean="0"/>
            </a:br>
            <a:r>
              <a:rPr lang="es-AR" dirty="0" smtClean="0"/>
              <a:t>    ROLLBACK</a:t>
            </a:r>
            <a:br>
              <a:rPr lang="es-AR" dirty="0" smtClean="0"/>
            </a:br>
            <a:r>
              <a:rPr lang="es-AR" dirty="0" smtClean="0"/>
              <a:t>    RAISERROR (‘Todos los </a:t>
            </a:r>
            <a:r>
              <a:rPr lang="es-AR" dirty="0" err="1" smtClean="0"/>
              <a:t>logins</a:t>
            </a:r>
            <a:r>
              <a:rPr lang="es-AR" dirty="0" smtClean="0"/>
              <a:t> deben comenzar por tres letras y un guión bajo’,16,1)</a:t>
            </a:r>
            <a:br>
              <a:rPr lang="es-AR" dirty="0" smtClean="0"/>
            </a:br>
            <a:r>
              <a:rPr lang="es-AR" dirty="0" smtClean="0"/>
              <a:t>  END</a:t>
            </a:r>
            <a:br>
              <a:rPr lang="es-AR" dirty="0" smtClean="0"/>
            </a:br>
            <a:r>
              <a:rPr lang="es-AR" dirty="0" smtClean="0"/>
              <a:t>END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xmlns="" val="280801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29398BB-6F62-472B-88B2-8D942FEBFB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F076673-2450-47A0-8561-8A207DE17E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3983755" y="465674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7C9272-0305-094E-873E-3FBAA2C1A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988" y="561713"/>
            <a:ext cx="5376722" cy="2270144"/>
          </a:xfrm>
        </p:spPr>
        <p:txBody>
          <a:bodyPr anchor="b">
            <a:normAutofit/>
          </a:bodyPr>
          <a:lstStyle/>
          <a:p>
            <a:pPr algn="l"/>
            <a:r>
              <a:rPr lang="es-AR" sz="4800" b="1" dirty="0" smtClean="0"/>
              <a:t>¿Dudas?</a:t>
            </a:r>
            <a:endParaRPr lang="es-AR" sz="4800" b="1" dirty="0"/>
          </a:p>
        </p:txBody>
      </p:sp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:a16="http://schemas.microsoft.com/office/drawing/2014/main" xmlns="" id="{1B10AFF0-C589-FA4E-9927-1E9771ABD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52143" y="4270301"/>
            <a:ext cx="2229761" cy="1370373"/>
          </a:xfrm>
          <a:prstGeom prst="rect">
            <a:avLst/>
          </a:prstGeom>
          <a:noFill/>
        </p:spPr>
      </p:pic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:a16="http://schemas.microsoft.com/office/drawing/2014/main" xmlns="" id="{9A9FA357-E2D5-F44C-B734-0880CF53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863000" y="2215529"/>
            <a:ext cx="3030272" cy="22348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455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A29398BB-6F62-472B-88B2-8D942FEBFB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0F076673-2450-47A0-8561-8A207DE17E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3983755" y="465674"/>
            <a:ext cx="7775429" cy="6051730"/>
          </a:xfrm>
          <a:custGeom>
            <a:avLst/>
            <a:gdLst>
              <a:gd name="connsiteX0" fmla="*/ 6757888 w 7775429"/>
              <a:gd name="connsiteY0" fmla="*/ 3123835 h 6051730"/>
              <a:gd name="connsiteX1" fmla="*/ 5223007 w 7775429"/>
              <a:gd name="connsiteY1" fmla="*/ 3123835 h 6051730"/>
              <a:gd name="connsiteX2" fmla="*/ 5003739 w 7775429"/>
              <a:gd name="connsiteY2" fmla="*/ 3001951 h 6051730"/>
              <a:gd name="connsiteX3" fmla="*/ 4236300 w 7775429"/>
              <a:gd name="connsiteY3" fmla="*/ 1688315 h 6051730"/>
              <a:gd name="connsiteX4" fmla="*/ 4236300 w 7775429"/>
              <a:gd name="connsiteY4" fmla="*/ 1435519 h 6051730"/>
              <a:gd name="connsiteX5" fmla="*/ 5003739 w 7775429"/>
              <a:gd name="connsiteY5" fmla="*/ 121884 h 6051730"/>
              <a:gd name="connsiteX6" fmla="*/ 5223007 w 7775429"/>
              <a:gd name="connsiteY6" fmla="*/ 0 h 6051730"/>
              <a:gd name="connsiteX7" fmla="*/ 6757888 w 7775429"/>
              <a:gd name="connsiteY7" fmla="*/ 0 h 6051730"/>
              <a:gd name="connsiteX8" fmla="*/ 6977155 w 7775429"/>
              <a:gd name="connsiteY8" fmla="*/ 121884 h 6051730"/>
              <a:gd name="connsiteX9" fmla="*/ 7744595 w 7775429"/>
              <a:gd name="connsiteY9" fmla="*/ 1435519 h 6051730"/>
              <a:gd name="connsiteX10" fmla="*/ 7744595 w 7775429"/>
              <a:gd name="connsiteY10" fmla="*/ 1688315 h 6051730"/>
              <a:gd name="connsiteX11" fmla="*/ 6977155 w 7775429"/>
              <a:gd name="connsiteY11" fmla="*/ 3001951 h 6051730"/>
              <a:gd name="connsiteX12" fmla="*/ 6757888 w 7775429"/>
              <a:gd name="connsiteY12" fmla="*/ 3123835 h 6051730"/>
              <a:gd name="connsiteX13" fmla="*/ 3556238 w 7775429"/>
              <a:gd name="connsiteY13" fmla="*/ 5503115 h 6051730"/>
              <a:gd name="connsiteX14" fmla="*/ 3291436 w 7775429"/>
              <a:gd name="connsiteY14" fmla="*/ 5503115 h 6051730"/>
              <a:gd name="connsiteX15" fmla="*/ 3260544 w 7775429"/>
              <a:gd name="connsiteY15" fmla="*/ 5503115 h 6051730"/>
              <a:gd name="connsiteX16" fmla="*/ 3231067 w 7775429"/>
              <a:gd name="connsiteY16" fmla="*/ 5452355 h 6051730"/>
              <a:gd name="connsiteX17" fmla="*/ 3086688 w 7775429"/>
              <a:gd name="connsiteY17" fmla="*/ 5203722 h 6051730"/>
              <a:gd name="connsiteX18" fmla="*/ 3086688 w 7775429"/>
              <a:gd name="connsiteY18" fmla="*/ 5064553 h 6051730"/>
              <a:gd name="connsiteX19" fmla="*/ 3481893 w 7775429"/>
              <a:gd name="connsiteY19" fmla="*/ 4383983 h 6051730"/>
              <a:gd name="connsiteX20" fmla="*/ 3602840 w 7775429"/>
              <a:gd name="connsiteY20" fmla="*/ 4312701 h 6051730"/>
              <a:gd name="connsiteX21" fmla="*/ 4391548 w 7775429"/>
              <a:gd name="connsiteY21" fmla="*/ 4312701 h 6051730"/>
              <a:gd name="connsiteX22" fmla="*/ 4428679 w 7775429"/>
              <a:gd name="connsiteY22" fmla="*/ 4317633 h 6051730"/>
              <a:gd name="connsiteX23" fmla="*/ 4454216 w 7775429"/>
              <a:gd name="connsiteY23" fmla="*/ 4328340 h 6051730"/>
              <a:gd name="connsiteX24" fmla="*/ 4438609 w 7775429"/>
              <a:gd name="connsiteY24" fmla="*/ 4355333 h 6051730"/>
              <a:gd name="connsiteX25" fmla="*/ 3885668 w 7775429"/>
              <a:gd name="connsiteY25" fmla="*/ 5311656 h 6051730"/>
              <a:gd name="connsiteX26" fmla="*/ 3556238 w 7775429"/>
              <a:gd name="connsiteY26" fmla="*/ 5503115 h 6051730"/>
              <a:gd name="connsiteX27" fmla="*/ 4438254 w 7775429"/>
              <a:gd name="connsiteY27" fmla="*/ 6051730 h 6051730"/>
              <a:gd name="connsiteX28" fmla="*/ 3548595 w 7775429"/>
              <a:gd name="connsiteY28" fmla="*/ 6051730 h 6051730"/>
              <a:gd name="connsiteX29" fmla="*/ 3412169 w 7775429"/>
              <a:gd name="connsiteY29" fmla="*/ 5971324 h 6051730"/>
              <a:gd name="connsiteX30" fmla="*/ 3173058 w 7775429"/>
              <a:gd name="connsiteY30" fmla="*/ 5559560 h 6051730"/>
              <a:gd name="connsiteX31" fmla="*/ 3146046 w 7775429"/>
              <a:gd name="connsiteY31" fmla="*/ 5513043 h 6051730"/>
              <a:gd name="connsiteX32" fmla="*/ 3167300 w 7775429"/>
              <a:gd name="connsiteY32" fmla="*/ 5513043 h 6051730"/>
              <a:gd name="connsiteX33" fmla="*/ 3267756 w 7775429"/>
              <a:gd name="connsiteY33" fmla="*/ 5513043 h 6051730"/>
              <a:gd name="connsiteX34" fmla="*/ 3311396 w 7775429"/>
              <a:gd name="connsiteY34" fmla="*/ 5588194 h 6051730"/>
              <a:gd name="connsiteX35" fmla="*/ 3478124 w 7775429"/>
              <a:gd name="connsiteY35" fmla="*/ 5875309 h 6051730"/>
              <a:gd name="connsiteX36" fmla="*/ 3599071 w 7775429"/>
              <a:gd name="connsiteY36" fmla="*/ 5946592 h 6051730"/>
              <a:gd name="connsiteX37" fmla="*/ 4387779 w 7775429"/>
              <a:gd name="connsiteY37" fmla="*/ 5946592 h 6051730"/>
              <a:gd name="connsiteX38" fmla="*/ 4510428 w 7775429"/>
              <a:gd name="connsiteY38" fmla="*/ 5875309 h 6051730"/>
              <a:gd name="connsiteX39" fmla="*/ 4903930 w 7775429"/>
              <a:gd name="connsiteY39" fmla="*/ 5194740 h 6051730"/>
              <a:gd name="connsiteX40" fmla="*/ 4903930 w 7775429"/>
              <a:gd name="connsiteY40" fmla="*/ 5055570 h 6051730"/>
              <a:gd name="connsiteX41" fmla="*/ 4510428 w 7775429"/>
              <a:gd name="connsiteY41" fmla="*/ 4375000 h 6051730"/>
              <a:gd name="connsiteX42" fmla="*/ 4458686 w 7775429"/>
              <a:gd name="connsiteY42" fmla="*/ 4322811 h 6051730"/>
              <a:gd name="connsiteX43" fmla="*/ 4452698 w 7775429"/>
              <a:gd name="connsiteY43" fmla="*/ 4320302 h 6051730"/>
              <a:gd name="connsiteX44" fmla="*/ 4484794 w 7775429"/>
              <a:gd name="connsiteY44" fmla="*/ 4264792 h 6051730"/>
              <a:gd name="connsiteX45" fmla="*/ 4508664 w 7775429"/>
              <a:gd name="connsiteY45" fmla="*/ 4223507 h 6051730"/>
              <a:gd name="connsiteX46" fmla="*/ 4483907 w 7775429"/>
              <a:gd name="connsiteY46" fmla="*/ 4213126 h 6051730"/>
              <a:gd name="connsiteX47" fmla="*/ 4442024 w 7775429"/>
              <a:gd name="connsiteY47" fmla="*/ 4207562 h 6051730"/>
              <a:gd name="connsiteX48" fmla="*/ 3552365 w 7775429"/>
              <a:gd name="connsiteY48" fmla="*/ 4207562 h 6051730"/>
              <a:gd name="connsiteX49" fmla="*/ 3415938 w 7775429"/>
              <a:gd name="connsiteY49" fmla="*/ 4287967 h 6051730"/>
              <a:gd name="connsiteX50" fmla="*/ 2970149 w 7775429"/>
              <a:gd name="connsiteY50" fmla="*/ 5055647 h 6051730"/>
              <a:gd name="connsiteX51" fmla="*/ 2970149 w 7775429"/>
              <a:gd name="connsiteY51" fmla="*/ 5212628 h 6051730"/>
              <a:gd name="connsiteX52" fmla="*/ 3117294 w 7775429"/>
              <a:gd name="connsiteY52" fmla="*/ 5466022 h 6051730"/>
              <a:gd name="connsiteX53" fmla="*/ 3138834 w 7775429"/>
              <a:gd name="connsiteY53" fmla="*/ 5503115 h 6051730"/>
              <a:gd name="connsiteX54" fmla="*/ 3039048 w 7775429"/>
              <a:gd name="connsiteY54" fmla="*/ 5503115 h 6051730"/>
              <a:gd name="connsiteX55" fmla="*/ 1437823 w 7775429"/>
              <a:gd name="connsiteY55" fmla="*/ 5503115 h 6051730"/>
              <a:gd name="connsiteX56" fmla="*/ 1112968 w 7775429"/>
              <a:gd name="connsiteY56" fmla="*/ 5311656 h 6051730"/>
              <a:gd name="connsiteX57" fmla="*/ 51474 w 7775429"/>
              <a:gd name="connsiteY57" fmla="*/ 3483691 h 6051730"/>
              <a:gd name="connsiteX58" fmla="*/ 51474 w 7775429"/>
              <a:gd name="connsiteY58" fmla="*/ 3109892 h 6051730"/>
              <a:gd name="connsiteX59" fmla="*/ 1112968 w 7775429"/>
              <a:gd name="connsiteY59" fmla="*/ 1281925 h 6051730"/>
              <a:gd name="connsiteX60" fmla="*/ 1437823 w 7775429"/>
              <a:gd name="connsiteY60" fmla="*/ 1090467 h 6051730"/>
              <a:gd name="connsiteX61" fmla="*/ 3556238 w 7775429"/>
              <a:gd name="connsiteY61" fmla="*/ 1090467 h 6051730"/>
              <a:gd name="connsiteX62" fmla="*/ 3885668 w 7775429"/>
              <a:gd name="connsiteY62" fmla="*/ 1281925 h 6051730"/>
              <a:gd name="connsiteX63" fmla="*/ 4942588 w 7775429"/>
              <a:gd name="connsiteY63" fmla="*/ 3109892 h 6051730"/>
              <a:gd name="connsiteX64" fmla="*/ 4942588 w 7775429"/>
              <a:gd name="connsiteY64" fmla="*/ 3483691 h 6051730"/>
              <a:gd name="connsiteX65" fmla="*/ 4550147 w 7775429"/>
              <a:gd name="connsiteY65" fmla="*/ 4162428 h 6051730"/>
              <a:gd name="connsiteX66" fmla="*/ 4517072 w 7775429"/>
              <a:gd name="connsiteY66" fmla="*/ 4219628 h 6051730"/>
              <a:gd name="connsiteX67" fmla="*/ 4518236 w 7775429"/>
              <a:gd name="connsiteY67" fmla="*/ 4220116 h 6051730"/>
              <a:gd name="connsiteX68" fmla="*/ 4576603 w 7775429"/>
              <a:gd name="connsiteY68" fmla="*/ 4278984 h 6051730"/>
              <a:gd name="connsiteX69" fmla="*/ 5020470 w 7775429"/>
              <a:gd name="connsiteY69" fmla="*/ 5046664 h 6051730"/>
              <a:gd name="connsiteX70" fmla="*/ 5020470 w 7775429"/>
              <a:gd name="connsiteY70" fmla="*/ 5203646 h 6051730"/>
              <a:gd name="connsiteX71" fmla="*/ 4576603 w 7775429"/>
              <a:gd name="connsiteY71" fmla="*/ 5971324 h 6051730"/>
              <a:gd name="connsiteX72" fmla="*/ 4438254 w 7775429"/>
              <a:gd name="connsiteY72" fmla="*/ 6051730 h 6051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7775429" h="6051730">
                <a:moveTo>
                  <a:pt x="6757888" y="3123835"/>
                </a:moveTo>
                <a:cubicBezTo>
                  <a:pt x="5223007" y="3123835"/>
                  <a:pt x="5223007" y="3123835"/>
                  <a:pt x="5223007" y="3123835"/>
                </a:cubicBezTo>
                <a:cubicBezTo>
                  <a:pt x="5145351" y="3123835"/>
                  <a:pt x="5044851" y="3069664"/>
                  <a:pt x="5003739" y="3001951"/>
                </a:cubicBezTo>
                <a:cubicBezTo>
                  <a:pt x="4236300" y="1688315"/>
                  <a:pt x="4236300" y="1688315"/>
                  <a:pt x="4236300" y="1688315"/>
                </a:cubicBezTo>
                <a:cubicBezTo>
                  <a:pt x="4199755" y="1616088"/>
                  <a:pt x="4199755" y="1507747"/>
                  <a:pt x="4236300" y="1435519"/>
                </a:cubicBezTo>
                <a:cubicBezTo>
                  <a:pt x="5003739" y="121884"/>
                  <a:pt x="5003739" y="121884"/>
                  <a:pt x="5003739" y="121884"/>
                </a:cubicBezTo>
                <a:cubicBezTo>
                  <a:pt x="5044851" y="54170"/>
                  <a:pt x="5145351" y="0"/>
                  <a:pt x="5223007" y="0"/>
                </a:cubicBezTo>
                <a:lnTo>
                  <a:pt x="6757888" y="0"/>
                </a:lnTo>
                <a:cubicBezTo>
                  <a:pt x="6840113" y="0"/>
                  <a:pt x="6940611" y="54170"/>
                  <a:pt x="6977155" y="121884"/>
                </a:cubicBezTo>
                <a:cubicBezTo>
                  <a:pt x="7744595" y="1435519"/>
                  <a:pt x="7744595" y="1435519"/>
                  <a:pt x="7744595" y="1435519"/>
                </a:cubicBezTo>
                <a:cubicBezTo>
                  <a:pt x="7785708" y="1507747"/>
                  <a:pt x="7785708" y="1616088"/>
                  <a:pt x="7744595" y="1688315"/>
                </a:cubicBezTo>
                <a:cubicBezTo>
                  <a:pt x="6977155" y="3001951"/>
                  <a:pt x="6977155" y="3001951"/>
                  <a:pt x="6977155" y="3001951"/>
                </a:cubicBezTo>
                <a:cubicBezTo>
                  <a:pt x="6940611" y="3069664"/>
                  <a:pt x="6840113" y="3123835"/>
                  <a:pt x="6757888" y="3123835"/>
                </a:cubicBezTo>
                <a:close/>
                <a:moveTo>
                  <a:pt x="3556238" y="5503115"/>
                </a:moveTo>
                <a:cubicBezTo>
                  <a:pt x="3556238" y="5503115"/>
                  <a:pt x="3556238" y="5503115"/>
                  <a:pt x="3291436" y="5503115"/>
                </a:cubicBezTo>
                <a:lnTo>
                  <a:pt x="3260544" y="5503115"/>
                </a:lnTo>
                <a:lnTo>
                  <a:pt x="3231067" y="5452355"/>
                </a:lnTo>
                <a:cubicBezTo>
                  <a:pt x="3190023" y="5381674"/>
                  <a:pt x="3142263" y="5299428"/>
                  <a:pt x="3086688" y="5203722"/>
                </a:cubicBezTo>
                <a:cubicBezTo>
                  <a:pt x="3061136" y="5161292"/>
                  <a:pt x="3061136" y="5106983"/>
                  <a:pt x="3086688" y="5064553"/>
                </a:cubicBezTo>
                <a:cubicBezTo>
                  <a:pt x="3086688" y="5064553"/>
                  <a:pt x="3086688" y="5064553"/>
                  <a:pt x="3481893" y="4383983"/>
                </a:cubicBezTo>
                <a:cubicBezTo>
                  <a:pt x="3505743" y="4339856"/>
                  <a:pt x="3553439" y="4312701"/>
                  <a:pt x="3602840" y="4312701"/>
                </a:cubicBezTo>
                <a:cubicBezTo>
                  <a:pt x="3602840" y="4312701"/>
                  <a:pt x="3602840" y="4312701"/>
                  <a:pt x="4391548" y="4312701"/>
                </a:cubicBezTo>
                <a:cubicBezTo>
                  <a:pt x="4404323" y="4312701"/>
                  <a:pt x="4416781" y="4314398"/>
                  <a:pt x="4428679" y="4317633"/>
                </a:cubicBezTo>
                <a:lnTo>
                  <a:pt x="4454216" y="4328340"/>
                </a:lnTo>
                <a:lnTo>
                  <a:pt x="4438609" y="4355333"/>
                </a:lnTo>
                <a:cubicBezTo>
                  <a:pt x="4297495" y="4599392"/>
                  <a:pt x="4116869" y="4911789"/>
                  <a:pt x="3885668" y="5311656"/>
                </a:cubicBezTo>
                <a:cubicBezTo>
                  <a:pt x="3817038" y="5430178"/>
                  <a:pt x="3693500" y="5503115"/>
                  <a:pt x="3556238" y="5503115"/>
                </a:cubicBezTo>
                <a:close/>
                <a:moveTo>
                  <a:pt x="4438254" y="6051730"/>
                </a:moveTo>
                <a:cubicBezTo>
                  <a:pt x="4438254" y="6051730"/>
                  <a:pt x="4438254" y="6051730"/>
                  <a:pt x="3548595" y="6051730"/>
                </a:cubicBezTo>
                <a:cubicBezTo>
                  <a:pt x="3492871" y="6051730"/>
                  <a:pt x="3439071" y="6021098"/>
                  <a:pt x="3412169" y="5971324"/>
                </a:cubicBezTo>
                <a:cubicBezTo>
                  <a:pt x="3412169" y="5971324"/>
                  <a:pt x="3412169" y="5971324"/>
                  <a:pt x="3173058" y="5559560"/>
                </a:cubicBezTo>
                <a:lnTo>
                  <a:pt x="3146046" y="5513043"/>
                </a:lnTo>
                <a:lnTo>
                  <a:pt x="3167300" y="5513043"/>
                </a:lnTo>
                <a:lnTo>
                  <a:pt x="3267756" y="5513043"/>
                </a:lnTo>
                <a:lnTo>
                  <a:pt x="3311396" y="5588194"/>
                </a:lnTo>
                <a:cubicBezTo>
                  <a:pt x="3478124" y="5875309"/>
                  <a:pt x="3478124" y="5875309"/>
                  <a:pt x="3478124" y="5875309"/>
                </a:cubicBezTo>
                <a:cubicBezTo>
                  <a:pt x="3501973" y="5919436"/>
                  <a:pt x="3549670" y="5946592"/>
                  <a:pt x="3599071" y="5946592"/>
                </a:cubicBezTo>
                <a:cubicBezTo>
                  <a:pt x="4387779" y="5946592"/>
                  <a:pt x="4387779" y="5946592"/>
                  <a:pt x="4387779" y="5946592"/>
                </a:cubicBezTo>
                <a:cubicBezTo>
                  <a:pt x="4438882" y="5946592"/>
                  <a:pt x="4484876" y="5919436"/>
                  <a:pt x="4510428" y="5875309"/>
                </a:cubicBezTo>
                <a:cubicBezTo>
                  <a:pt x="4903930" y="5194740"/>
                  <a:pt x="4903930" y="5194740"/>
                  <a:pt x="4903930" y="5194740"/>
                </a:cubicBezTo>
                <a:cubicBezTo>
                  <a:pt x="4929483" y="5152309"/>
                  <a:pt x="4929483" y="5098000"/>
                  <a:pt x="4903930" y="5055570"/>
                </a:cubicBezTo>
                <a:cubicBezTo>
                  <a:pt x="4510428" y="4375000"/>
                  <a:pt x="4510428" y="4375000"/>
                  <a:pt x="4510428" y="4375000"/>
                </a:cubicBezTo>
                <a:cubicBezTo>
                  <a:pt x="4497651" y="4352936"/>
                  <a:pt x="4479766" y="4335115"/>
                  <a:pt x="4458686" y="4322811"/>
                </a:cubicBezTo>
                <a:lnTo>
                  <a:pt x="4452698" y="4320302"/>
                </a:lnTo>
                <a:lnTo>
                  <a:pt x="4484794" y="4264792"/>
                </a:lnTo>
                <a:lnTo>
                  <a:pt x="4508664" y="4223507"/>
                </a:lnTo>
                <a:lnTo>
                  <a:pt x="4483907" y="4213126"/>
                </a:lnTo>
                <a:cubicBezTo>
                  <a:pt x="4470485" y="4209476"/>
                  <a:pt x="4456434" y="4207562"/>
                  <a:pt x="4442024" y="4207562"/>
                </a:cubicBezTo>
                <a:cubicBezTo>
                  <a:pt x="3552365" y="4207562"/>
                  <a:pt x="3552365" y="4207562"/>
                  <a:pt x="3552365" y="4207562"/>
                </a:cubicBezTo>
                <a:cubicBezTo>
                  <a:pt x="3496641" y="4207562"/>
                  <a:pt x="3442841" y="4238192"/>
                  <a:pt x="3415938" y="4287967"/>
                </a:cubicBezTo>
                <a:cubicBezTo>
                  <a:pt x="2970149" y="5055647"/>
                  <a:pt x="2970149" y="5055647"/>
                  <a:pt x="2970149" y="5055647"/>
                </a:cubicBezTo>
                <a:cubicBezTo>
                  <a:pt x="2941326" y="5103506"/>
                  <a:pt x="2941326" y="5164767"/>
                  <a:pt x="2970149" y="5212628"/>
                </a:cubicBezTo>
                <a:cubicBezTo>
                  <a:pt x="3025872" y="5308588"/>
                  <a:pt x="3074630" y="5392553"/>
                  <a:pt x="3117294" y="5466022"/>
                </a:cubicBezTo>
                <a:lnTo>
                  <a:pt x="3138834" y="5503115"/>
                </a:lnTo>
                <a:lnTo>
                  <a:pt x="3039048" y="5503115"/>
                </a:lnTo>
                <a:cubicBezTo>
                  <a:pt x="2728732" y="5503115"/>
                  <a:pt x="2232229" y="5503115"/>
                  <a:pt x="1437823" y="5503115"/>
                </a:cubicBezTo>
                <a:cubicBezTo>
                  <a:pt x="1305136" y="5503115"/>
                  <a:pt x="1177024" y="5430178"/>
                  <a:pt x="1112968" y="5311656"/>
                </a:cubicBezTo>
                <a:cubicBezTo>
                  <a:pt x="1112968" y="5311656"/>
                  <a:pt x="1112968" y="5311656"/>
                  <a:pt x="51474" y="3483691"/>
                </a:cubicBezTo>
                <a:cubicBezTo>
                  <a:pt x="-17158" y="3369728"/>
                  <a:pt x="-17158" y="3223855"/>
                  <a:pt x="51474" y="3109892"/>
                </a:cubicBezTo>
                <a:cubicBezTo>
                  <a:pt x="51474" y="3109892"/>
                  <a:pt x="51474" y="3109892"/>
                  <a:pt x="1112968" y="1281925"/>
                </a:cubicBezTo>
                <a:cubicBezTo>
                  <a:pt x="1177024" y="1163403"/>
                  <a:pt x="1305136" y="1090467"/>
                  <a:pt x="1437823" y="1090467"/>
                </a:cubicBezTo>
                <a:cubicBezTo>
                  <a:pt x="1437823" y="1090467"/>
                  <a:pt x="1437823" y="1090467"/>
                  <a:pt x="3556238" y="1090467"/>
                </a:cubicBezTo>
                <a:cubicBezTo>
                  <a:pt x="3693500" y="1090467"/>
                  <a:pt x="3817038" y="1163403"/>
                  <a:pt x="3885668" y="1281925"/>
                </a:cubicBezTo>
                <a:cubicBezTo>
                  <a:pt x="3885668" y="1281925"/>
                  <a:pt x="3885668" y="1281925"/>
                  <a:pt x="4942588" y="3109892"/>
                </a:cubicBezTo>
                <a:cubicBezTo>
                  <a:pt x="5011220" y="3223855"/>
                  <a:pt x="5011220" y="3369728"/>
                  <a:pt x="4942588" y="3483691"/>
                </a:cubicBezTo>
                <a:cubicBezTo>
                  <a:pt x="4942588" y="3483691"/>
                  <a:pt x="4942588" y="3483691"/>
                  <a:pt x="4550147" y="4162428"/>
                </a:cubicBezTo>
                <a:lnTo>
                  <a:pt x="4517072" y="4219628"/>
                </a:lnTo>
                <a:lnTo>
                  <a:pt x="4518236" y="4220116"/>
                </a:lnTo>
                <a:cubicBezTo>
                  <a:pt x="4542015" y="4233996"/>
                  <a:pt x="4562190" y="4254096"/>
                  <a:pt x="4576603" y="4278984"/>
                </a:cubicBezTo>
                <a:cubicBezTo>
                  <a:pt x="4576603" y="4278984"/>
                  <a:pt x="4576603" y="4278984"/>
                  <a:pt x="5020470" y="5046664"/>
                </a:cubicBezTo>
                <a:cubicBezTo>
                  <a:pt x="5049294" y="5094524"/>
                  <a:pt x="5049294" y="5155785"/>
                  <a:pt x="5020470" y="5203646"/>
                </a:cubicBezTo>
                <a:cubicBezTo>
                  <a:pt x="5020470" y="5203646"/>
                  <a:pt x="5020470" y="5203646"/>
                  <a:pt x="4576603" y="5971324"/>
                </a:cubicBezTo>
                <a:cubicBezTo>
                  <a:pt x="4547780" y="6021098"/>
                  <a:pt x="4495898" y="6051730"/>
                  <a:pt x="4438254" y="60517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7C9272-0305-094E-873E-3FBAA2C1A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4988" y="561713"/>
            <a:ext cx="5376722" cy="2270144"/>
          </a:xfrm>
        </p:spPr>
        <p:txBody>
          <a:bodyPr anchor="b">
            <a:normAutofit/>
          </a:bodyPr>
          <a:lstStyle/>
          <a:p>
            <a:pPr algn="l"/>
            <a:r>
              <a:rPr lang="es-AR" sz="4800" b="1"/>
              <a:t>Muchas gracias</a:t>
            </a:r>
          </a:p>
        </p:txBody>
      </p:sp>
      <p:pic>
        <p:nvPicPr>
          <p:cNvPr id="5" name="Picture 3" descr="C:\Users\Roberto\Dropbox\UNLaM\Logos\Nora Gigante 2015\logo-01 -dos lineas.png">
            <a:extLst>
              <a:ext uri="{FF2B5EF4-FFF2-40B4-BE49-F238E27FC236}">
                <a16:creationId xmlns:a16="http://schemas.microsoft.com/office/drawing/2014/main" xmlns="" id="{1B10AFF0-C589-FA4E-9927-1E9771ABD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52143" y="4270301"/>
            <a:ext cx="2229761" cy="1370373"/>
          </a:xfrm>
          <a:prstGeom prst="rect">
            <a:avLst/>
          </a:prstGeom>
          <a:noFill/>
        </p:spPr>
      </p:pic>
      <p:pic>
        <p:nvPicPr>
          <p:cNvPr id="4" name="Picture 2" descr="C:\Users\Roberto\Dropbox\UNLaM\Logos\Nora Gigante 2015\logo-color.png">
            <a:extLst>
              <a:ext uri="{FF2B5EF4-FFF2-40B4-BE49-F238E27FC236}">
                <a16:creationId xmlns:a16="http://schemas.microsoft.com/office/drawing/2014/main" xmlns="" id="{9A9FA357-E2D5-F44C-B734-0880CF533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863000" y="2215529"/>
            <a:ext cx="3030272" cy="22348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45553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b002bd5-e723-43b5-b754-e154bb5f793b">
      <Terms xmlns="http://schemas.microsoft.com/office/infopath/2007/PartnerControls"/>
    </lcf76f155ced4ddcb4097134ff3c332f>
    <TaxCatchAll xmlns="591b9562-7750-46ff-82dd-d56f3e118a4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8D1BCD0BD9F714E9DD9B3694EDD0D35" ma:contentTypeVersion="17" ma:contentTypeDescription="Crear nuevo documento." ma:contentTypeScope="" ma:versionID="c8a0d1c822da9f229e32919427af3c63">
  <xsd:schema xmlns:xsd="http://www.w3.org/2001/XMLSchema" xmlns:xs="http://www.w3.org/2001/XMLSchema" xmlns:p="http://schemas.microsoft.com/office/2006/metadata/properties" xmlns:ns2="5b002bd5-e723-43b5-b754-e154bb5f793b" xmlns:ns3="591b9562-7750-46ff-82dd-d56f3e118a49" targetNamespace="http://schemas.microsoft.com/office/2006/metadata/properties" ma:root="true" ma:fieldsID="92df04e0b1f31833158e4ae772f74c93" ns2:_="" ns3:_="">
    <xsd:import namespace="5b002bd5-e723-43b5-b754-e154bb5f793b"/>
    <xsd:import namespace="591b9562-7750-46ff-82dd-d56f3e118a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002bd5-e723-43b5-b754-e154bb5f79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ffdddc8f-9e11-4d16-a65b-d3566ee968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1b9562-7750-46ff-82dd-d56f3e118a4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23c3b1a-410e-46ad-a348-137b3a977277}" ma:internalName="TaxCatchAll" ma:showField="CatchAllData" ma:web="591b9562-7750-46ff-82dd-d56f3e118a4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E26EAD-4838-44A2-AE96-B7258BE6E7E8}">
  <ds:schemaRefs>
    <ds:schemaRef ds:uri="http://schemas.microsoft.com/office/2006/metadata/properties"/>
    <ds:schemaRef ds:uri="http://schemas.microsoft.com/office/infopath/2007/PartnerControls"/>
    <ds:schemaRef ds:uri="5b002bd5-e723-43b5-b754-e154bb5f793b"/>
    <ds:schemaRef ds:uri="591b9562-7750-46ff-82dd-d56f3e118a49"/>
  </ds:schemaRefs>
</ds:datastoreItem>
</file>

<file path=customXml/itemProps2.xml><?xml version="1.0" encoding="utf-8"?>
<ds:datastoreItem xmlns:ds="http://schemas.openxmlformats.org/officeDocument/2006/customXml" ds:itemID="{077BB6C2-3276-46E9-B72A-7BC77725F8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6725FC-9E16-4A42-A649-FCD04475E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002bd5-e723-43b5-b754-e154bb5f793b"/>
    <ds:schemaRef ds:uri="591b9562-7750-46ff-82dd-d56f3e118a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2899</TotalTime>
  <Words>121</Words>
  <Application>Microsoft Office PowerPoint</Application>
  <PresentationFormat>Personalizado</PresentationFormat>
  <Paragraphs>33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Triggers</vt:lpstr>
      <vt:lpstr>Contenido</vt:lpstr>
      <vt:lpstr>Triggers DML =&gt; INSTEAD OF </vt:lpstr>
      <vt:lpstr>Triggers DML =&gt; AFTER </vt:lpstr>
      <vt:lpstr>Triggers DDL: a nivel de base de datos </vt:lpstr>
      <vt:lpstr>Diapositiva 6</vt:lpstr>
      <vt:lpstr>¿Dudas?</vt:lpstr>
      <vt:lpstr>Muchas gracias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Profesional Supervisada</dc:title>
  <dc:creator>Ardanaz Silvana</dc:creator>
  <cp:lastModifiedBy>Usuario</cp:lastModifiedBy>
  <cp:revision>248</cp:revision>
  <dcterms:created xsi:type="dcterms:W3CDTF">2020-03-24T00:51:17Z</dcterms:created>
  <dcterms:modified xsi:type="dcterms:W3CDTF">2024-10-21T23:19:28Z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0x01010098D1BCD0BD9F714E9DD9B3694EDD0D35</vt:lpwstr>
  </property>
</Properties>
</file>