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46" r:id="rId3"/>
    <p:sldId id="347" r:id="rId5"/>
    <p:sldId id="353" r:id="rId6"/>
    <p:sldId id="352" r:id="rId7"/>
    <p:sldId id="351" r:id="rId8"/>
    <p:sldId id="350" r:id="rId9"/>
    <p:sldId id="348" r:id="rId10"/>
    <p:sldId id="355" r:id="rId11"/>
    <p:sldId id="356" r:id="rId12"/>
    <p:sldId id="34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782"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D90BC4-AE32-44D0-8F06-90271D709938}"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EAE17-1A4A-40E2-9701-ACCEF8EF594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29704871-1723-4B08-A5F3-C2F7FC854A8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EECDEB-6BED-43FE-98DA-0A715A1165B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9704871-1723-4B08-A5F3-C2F7FC854A8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EECDEB-6BED-43FE-98DA-0A715A1165B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9704871-1723-4B08-A5F3-C2F7FC854A8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EECDEB-6BED-43FE-98DA-0A715A1165B6}"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09600" y="0"/>
            <a:ext cx="10972800" cy="822960"/>
          </a:xfrm>
        </p:spPr>
        <p:txBody>
          <a:bodyPr>
            <a:noAutofit/>
          </a:bodyPr>
          <a:lstStyle>
            <a:lvl1pPr algn="l">
              <a:defRPr sz="3200" baseline="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32pt Slide Title</a:t>
            </a:r>
            <a:endParaRPr lang="en-US" dirty="0"/>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D814DA60-3BEE-4BCE-BEDB-E433FD970963}" type="slidenum">
              <a:rPr lang="en-US" smtClean="0"/>
            </a:fld>
            <a:endParaRPr lang="en-US" dirty="0"/>
          </a:p>
        </p:txBody>
      </p:sp>
      <p:sp>
        <p:nvSpPr>
          <p:cNvPr id="6" name="Footer Placeholder 8"/>
          <p:cNvSpPr>
            <a:spLocks noGrp="1"/>
          </p:cNvSpPr>
          <p:nvPr>
            <p:ph type="ftr" sz="quarter" idx="11"/>
          </p:nvPr>
        </p:nvSpPr>
        <p:spPr>
          <a:xfrm>
            <a:off x="609600" y="6324601"/>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457200" indent="-457200">
              <a:buClr>
                <a:srgbClr val="0070C0"/>
              </a:buClr>
              <a:buFont typeface="Arial" panose="020B0604020202020204" pitchFamily="34" charset="0"/>
              <a:buChar char="•"/>
              <a:defRPr sz="2800" b="0">
                <a:latin typeface="Segoe UI" panose="020B0502040204020203" pitchFamily="34" charset="0"/>
                <a:ea typeface="Segoe UI" panose="020B0502040204020203" pitchFamily="34" charset="0"/>
                <a:cs typeface="Segoe UI" panose="020B0502040204020203" pitchFamily="34" charset="0"/>
              </a:defRPr>
            </a:lvl1pPr>
            <a:lvl2pPr marL="800100" indent="-342900">
              <a:buClr>
                <a:srgbClr val="0070C0"/>
              </a:buClr>
              <a:buFont typeface="Arial" panose="020B0604020202020204" pitchFamily="34" charset="0"/>
              <a:buChar char="•"/>
              <a:defRPr sz="2400" b="0">
                <a:latin typeface="Segoe UI" panose="020B0502040204020203" pitchFamily="34" charset="0"/>
                <a:ea typeface="Segoe UI" panose="020B0502040204020203" pitchFamily="34" charset="0"/>
                <a:cs typeface="Segoe UI" panose="020B0502040204020203" pitchFamily="34" charset="0"/>
              </a:defRPr>
            </a:lvl2pPr>
            <a:lvl3pPr marL="1257300" indent="-342900">
              <a:buClr>
                <a:srgbClr val="0070C0"/>
              </a:buClr>
              <a:buFont typeface="Arial" panose="020B0604020202020204" pitchFamily="34" charset="0"/>
              <a:buChar char="•"/>
              <a:defRPr sz="2000" b="0">
                <a:latin typeface="Segoe UI" panose="020B0502040204020203" pitchFamily="34" charset="0"/>
                <a:ea typeface="Segoe UI" panose="020B0502040204020203" pitchFamily="34" charset="0"/>
                <a:cs typeface="Segoe UI" panose="020B0502040204020203" pitchFamily="34" charset="0"/>
              </a:defRPr>
            </a:lvl3pPr>
            <a:lvl4pPr>
              <a:defRPr>
                <a:latin typeface="Segoe UI" panose="020B0502040204020203" pitchFamily="34" charset="0"/>
                <a:ea typeface="Segoe UI" panose="020B0502040204020203" pitchFamily="34" charset="0"/>
                <a:cs typeface="Segoe UI" panose="020B0502040204020203" pitchFamily="34" charset="0"/>
              </a:defRPr>
            </a:lvl4pPr>
            <a:lvl5pPr>
              <a:defRPr>
                <a:latin typeface="Segoe UI" panose="020B0502040204020203" pitchFamily="34" charset="0"/>
                <a:ea typeface="Segoe UI" panose="020B0502040204020203" pitchFamily="34" charset="0"/>
                <a:cs typeface="Segoe UI" panose="020B0502040204020203" pitchFamily="34"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9704871-1723-4B08-A5F3-C2F7FC854A8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EECDEB-6BED-43FE-98DA-0A715A1165B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9704871-1723-4B08-A5F3-C2F7FC854A8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EECDEB-6BED-43FE-98DA-0A715A1165B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29704871-1723-4B08-A5F3-C2F7FC854A8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EECDEB-6BED-43FE-98DA-0A715A1165B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29704871-1723-4B08-A5F3-C2F7FC854A85}"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EECDEB-6BED-43FE-98DA-0A715A1165B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29704871-1723-4B08-A5F3-C2F7FC854A85}"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EECDEB-6BED-43FE-98DA-0A715A1165B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704871-1723-4B08-A5F3-C2F7FC854A85}"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EECDEB-6BED-43FE-98DA-0A715A1165B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9704871-1723-4B08-A5F3-C2F7FC854A8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EECDEB-6BED-43FE-98DA-0A715A1165B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9704871-1723-4B08-A5F3-C2F7FC854A8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EECDEB-6BED-43FE-98DA-0A715A1165B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704871-1723-4B08-A5F3-C2F7FC854A85}"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EECDEB-6BED-43FE-98DA-0A715A1165B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822960"/>
          </a:xfrm>
          <a:solidFill>
            <a:srgbClr val="006600"/>
          </a:solidFill>
        </p:spPr>
        <p:txBody>
          <a:bodyPr/>
          <a:lstStyle/>
          <a:p>
            <a:r>
              <a:rPr lang="en-US" sz="3600" dirty="0"/>
              <a:t>Universidad Nacional de La Matanza</a:t>
            </a:r>
            <a:endParaRPr lang="en-US" sz="3600" dirty="0"/>
          </a:p>
        </p:txBody>
      </p:sp>
      <p:sp>
        <p:nvSpPr>
          <p:cNvPr id="3" name="Content Placeholder 2"/>
          <p:cNvSpPr>
            <a:spLocks noGrp="1"/>
          </p:cNvSpPr>
          <p:nvPr>
            <p:ph type="body" sz="quarter" idx="13"/>
          </p:nvPr>
        </p:nvSpPr>
        <p:spPr>
          <a:xfrm>
            <a:off x="1828800" y="1143000"/>
            <a:ext cx="8077200" cy="5181600"/>
          </a:xfrm>
          <a:prstGeom prst="rect">
            <a:avLst/>
          </a:prstGeom>
        </p:spPr>
        <p:txBody>
          <a:bodyPr>
            <a:normAutofit/>
          </a:bodyPr>
          <a:lstStyle/>
          <a:p>
            <a:pPr algn="ctr">
              <a:buNone/>
            </a:pPr>
            <a:endParaRPr lang="es-AR" sz="3200" b="1" dirty="0"/>
          </a:p>
          <a:p>
            <a:pPr algn="ctr">
              <a:buNone/>
            </a:pPr>
            <a:r>
              <a:rPr lang="en-US" sz="3200" dirty="0"/>
              <a:t>Tecnicatura en </a:t>
            </a:r>
            <a:r>
              <a:rPr lang="es-AR" sz="3200" dirty="0"/>
              <a:t>Desarrollo</a:t>
            </a:r>
            <a:r>
              <a:rPr lang="en-US" sz="3200" dirty="0"/>
              <a:t> Web</a:t>
            </a:r>
            <a:endParaRPr lang="es-AR" sz="3200" b="1" dirty="0"/>
          </a:p>
          <a:p>
            <a:pPr algn="ctr">
              <a:buNone/>
            </a:pPr>
            <a:r>
              <a:rPr lang="es-AR" sz="6600" b="1" dirty="0"/>
              <a:t>Base de Datos II</a:t>
            </a:r>
            <a:endParaRPr lang="es-AR" sz="6600" b="1" dirty="0"/>
          </a:p>
          <a:p>
            <a:pPr>
              <a:buNone/>
            </a:pPr>
            <a:endParaRPr lang="es-AR" sz="3200" b="1" dirty="0"/>
          </a:p>
          <a:p>
            <a:pPr>
              <a:buNone/>
            </a:pPr>
            <a:endParaRPr lang="es-AR" sz="3200" b="1" dirty="0"/>
          </a:p>
          <a:p>
            <a:pPr>
              <a:buNone/>
            </a:pPr>
            <a:endParaRPr lang="es-AR" sz="3200" b="1" dirty="0"/>
          </a:p>
          <a:p>
            <a:pPr>
              <a:buNone/>
            </a:pPr>
            <a:r>
              <a:rPr lang="es-AR" sz="2000" b="1" dirty="0"/>
              <a:t>Ing. Hernan Alejandro Osores</a:t>
            </a:r>
            <a:endParaRPr lang="es-AR" sz="2000" b="1" dirty="0"/>
          </a:p>
          <a:p>
            <a:pPr>
              <a:buNone/>
            </a:pPr>
            <a:endParaRPr lang="en-US" sz="3200" dirty="0"/>
          </a:p>
          <a:p>
            <a:pPr>
              <a:buFont typeface="Wingdings" panose="05000000000000000000" pitchFamily="2" charset="2"/>
              <a:buChar char="ü"/>
            </a:pPr>
            <a:endParaRPr 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822960"/>
          </a:xfrm>
          <a:solidFill>
            <a:srgbClr val="006600"/>
          </a:solidFill>
        </p:spPr>
        <p:txBody>
          <a:bodyPr/>
          <a:lstStyle/>
          <a:p>
            <a:r>
              <a:rPr lang="es-AR" sz="4800" dirty="0"/>
              <a:t>I</a:t>
            </a:r>
            <a:r>
              <a:rPr lang="en-US" sz="4800" dirty="0"/>
              <a:t>NSTRUCCIONES: EJEMPLO</a:t>
            </a:r>
            <a:endParaRPr lang="en-US" sz="4800" dirty="0"/>
          </a:p>
        </p:txBody>
      </p:sp>
      <p:sp>
        <p:nvSpPr>
          <p:cNvPr id="3" name="Content Placeholder 2"/>
          <p:cNvSpPr>
            <a:spLocks noGrp="1"/>
          </p:cNvSpPr>
          <p:nvPr>
            <p:ph type="body" sz="quarter" idx="13"/>
          </p:nvPr>
        </p:nvSpPr>
        <p:spPr>
          <a:xfrm>
            <a:off x="304800" y="933449"/>
            <a:ext cx="11582399" cy="5781675"/>
          </a:xfrm>
          <a:prstGeom prst="rect">
            <a:avLst/>
          </a:prstGeom>
        </p:spPr>
        <p:txBody>
          <a:bodyPr>
            <a:normAutofit fontScale="70000" lnSpcReduction="20000"/>
          </a:bodyPr>
          <a:lstStyle/>
          <a:p>
            <a:pPr marL="0" indent="0">
              <a:buNone/>
            </a:pPr>
            <a:r>
              <a:rPr lang="es-AR" sz="2600" dirty="0">
                <a:effectLst/>
                <a:latin typeface="Times New Roman" panose="02020603050405020304" pitchFamily="18" charset="0"/>
                <a:ea typeface="Times New Roman" panose="02020603050405020304" pitchFamily="18" charset="0"/>
              </a:rPr>
              <a:t>A continuación, juntaremos todos los pasos descriptos previamente y crearemos el ejemplo más simple de un cursor el cual recorrerá la tabla </a:t>
            </a:r>
            <a:r>
              <a:rPr lang="es-AR" sz="2600" dirty="0" err="1">
                <a:effectLst/>
                <a:latin typeface="Times New Roman" panose="02020603050405020304" pitchFamily="18" charset="0"/>
                <a:ea typeface="Times New Roman" panose="02020603050405020304" pitchFamily="18" charset="0"/>
              </a:rPr>
              <a:t>Production.ProductDescription</a:t>
            </a:r>
            <a:r>
              <a:rPr lang="es-AR" sz="2600" dirty="0">
                <a:effectLst/>
                <a:latin typeface="Times New Roman" panose="02020603050405020304" pitchFamily="18" charset="0"/>
                <a:ea typeface="Times New Roman" panose="02020603050405020304" pitchFamily="18" charset="0"/>
              </a:rPr>
              <a:t> de la base de datos </a:t>
            </a:r>
            <a:r>
              <a:rPr lang="es-AR" sz="2600" dirty="0" err="1">
                <a:effectLst/>
                <a:latin typeface="Times New Roman" panose="02020603050405020304" pitchFamily="18" charset="0"/>
                <a:ea typeface="Times New Roman" panose="02020603050405020304" pitchFamily="18" charset="0"/>
              </a:rPr>
              <a:t>AdventureWorks</a:t>
            </a:r>
            <a:r>
              <a:rPr lang="es-AR" sz="2600" dirty="0">
                <a:effectLst/>
                <a:latin typeface="Times New Roman" panose="02020603050405020304" pitchFamily="18" charset="0"/>
                <a:ea typeface="Times New Roman" panose="02020603050405020304" pitchFamily="18" charset="0"/>
              </a:rPr>
              <a:t> y mostrará por pantalla el valor del registro </a:t>
            </a:r>
            <a:r>
              <a:rPr lang="es-AR" sz="2600" dirty="0" err="1">
                <a:effectLst/>
                <a:latin typeface="Times New Roman" panose="02020603050405020304" pitchFamily="18" charset="0"/>
                <a:ea typeface="Times New Roman" panose="02020603050405020304" pitchFamily="18" charset="0"/>
              </a:rPr>
              <a:t>Description</a:t>
            </a:r>
            <a:r>
              <a:rPr lang="es-AR" sz="2600" dirty="0">
                <a:effectLst/>
                <a:latin typeface="Times New Roman" panose="02020603050405020304" pitchFamily="18" charset="0"/>
                <a:ea typeface="Times New Roman" panose="02020603050405020304" pitchFamily="18" charset="0"/>
              </a:rPr>
              <a:t> luego que el mismo ha sido copiado a la variable @Description.</a:t>
            </a:r>
            <a:endParaRPr lang="en-US" sz="2600" dirty="0">
              <a:effectLst/>
              <a:latin typeface="Times New Roman" panose="02020603050405020304" pitchFamily="18" charset="0"/>
              <a:ea typeface="Times New Roman" panose="02020603050405020304" pitchFamily="18" charset="0"/>
            </a:endParaRPr>
          </a:p>
          <a:p>
            <a:pPr marL="0" indent="0">
              <a:buNone/>
            </a:pPr>
            <a:endParaRPr lang="es-AR" altLang="es-ES" sz="3600" dirty="0"/>
          </a:p>
          <a:p>
            <a:pPr marL="0" indent="0">
              <a:buNone/>
            </a:pPr>
            <a:r>
              <a:rPr lang="es-AR" altLang="es-ES" sz="2900" dirty="0"/>
              <a:t>DECLARE @Description AS </a:t>
            </a:r>
            <a:r>
              <a:rPr lang="es-AR" altLang="es-ES" sz="2900" dirty="0" err="1"/>
              <a:t>nvarchar</a:t>
            </a:r>
            <a:r>
              <a:rPr lang="es-AR" altLang="es-ES" sz="2900" dirty="0"/>
              <a:t>(400) </a:t>
            </a:r>
            <a:endParaRPr lang="es-AR" altLang="es-ES" sz="2900" dirty="0"/>
          </a:p>
          <a:p>
            <a:pPr marL="0" indent="0">
              <a:buNone/>
            </a:pPr>
            <a:r>
              <a:rPr lang="es-AR" altLang="es-ES" sz="2900" dirty="0"/>
              <a:t>DECLARE </a:t>
            </a:r>
            <a:r>
              <a:rPr lang="es-AR" altLang="es-ES" sz="2900" dirty="0" err="1"/>
              <a:t>ProdInfo</a:t>
            </a:r>
            <a:r>
              <a:rPr lang="es-AR" altLang="es-ES" sz="2900" dirty="0"/>
              <a:t> CURSOR FOR SELECT [</a:t>
            </a:r>
            <a:r>
              <a:rPr lang="es-AR" altLang="es-ES" sz="2900" dirty="0" err="1"/>
              <a:t>Description</a:t>
            </a:r>
            <a:r>
              <a:rPr lang="es-AR" altLang="es-ES" sz="2900" dirty="0"/>
              <a:t>] FROM </a:t>
            </a:r>
            <a:r>
              <a:rPr lang="es-AR" altLang="es-ES" sz="2900" dirty="0" err="1"/>
              <a:t>Production.ProductDescription</a:t>
            </a:r>
            <a:r>
              <a:rPr lang="es-AR" altLang="es-ES" sz="2900" dirty="0"/>
              <a:t> </a:t>
            </a:r>
            <a:endParaRPr lang="es-AR" altLang="es-ES" sz="2900" dirty="0"/>
          </a:p>
          <a:p>
            <a:pPr marL="0" indent="0">
              <a:buNone/>
            </a:pPr>
            <a:r>
              <a:rPr lang="es-AR" altLang="es-ES" sz="2900" dirty="0"/>
              <a:t>OPEN </a:t>
            </a:r>
            <a:r>
              <a:rPr lang="es-AR" altLang="es-ES" sz="2900" dirty="0" err="1"/>
              <a:t>ProdInfo</a:t>
            </a:r>
            <a:endParaRPr lang="es-AR" altLang="es-ES" sz="2900" dirty="0"/>
          </a:p>
          <a:p>
            <a:pPr marL="0" indent="0">
              <a:buNone/>
            </a:pPr>
            <a:r>
              <a:rPr lang="es-AR" altLang="es-ES" sz="2900" dirty="0"/>
              <a:t>	FETCH NEXT FROM </a:t>
            </a:r>
            <a:r>
              <a:rPr lang="es-AR" altLang="es-ES" sz="2900" dirty="0" err="1"/>
              <a:t>ProdInfo</a:t>
            </a:r>
            <a:r>
              <a:rPr lang="es-AR" altLang="es-ES" sz="2900" dirty="0"/>
              <a:t> INTO @Description</a:t>
            </a:r>
            <a:endParaRPr lang="es-AR" altLang="es-ES" sz="2900" dirty="0"/>
          </a:p>
          <a:p>
            <a:pPr marL="0" indent="0">
              <a:buNone/>
            </a:pPr>
            <a:r>
              <a:rPr lang="es-AR" altLang="es-ES" sz="2900" dirty="0"/>
              <a:t>	WHILE @@fetch_status = 0</a:t>
            </a:r>
            <a:endParaRPr lang="es-AR" altLang="es-ES" sz="2900" dirty="0"/>
          </a:p>
          <a:p>
            <a:pPr marL="0" indent="0">
              <a:buNone/>
            </a:pPr>
            <a:r>
              <a:rPr lang="es-AR" altLang="es-ES" sz="2900" dirty="0"/>
              <a:t>	BEGIN</a:t>
            </a:r>
            <a:endParaRPr lang="es-AR" altLang="es-ES" sz="2900" dirty="0"/>
          </a:p>
          <a:p>
            <a:pPr marL="0" indent="0">
              <a:buNone/>
            </a:pPr>
            <a:r>
              <a:rPr lang="en-US" altLang="es-ES" sz="2900" dirty="0"/>
              <a:t>		    PRINT @Description</a:t>
            </a:r>
            <a:endParaRPr lang="en-US" altLang="es-ES" sz="2900" dirty="0"/>
          </a:p>
          <a:p>
            <a:pPr marL="0" indent="0">
              <a:buNone/>
            </a:pPr>
            <a:r>
              <a:rPr lang="en-US" altLang="es-ES" sz="2900" dirty="0"/>
              <a:t>	                FETCH NEXT FROM </a:t>
            </a:r>
            <a:r>
              <a:rPr lang="en-US" altLang="es-ES" sz="2900" dirty="0" err="1"/>
              <a:t>ProdInfo</a:t>
            </a:r>
            <a:r>
              <a:rPr lang="en-US" altLang="es-ES" sz="2900" dirty="0"/>
              <a:t> INTO @Description</a:t>
            </a:r>
            <a:endParaRPr lang="en-US" altLang="es-ES" sz="2900" dirty="0"/>
          </a:p>
          <a:p>
            <a:pPr marL="0" indent="0">
              <a:buNone/>
            </a:pPr>
            <a:r>
              <a:rPr lang="en-US" altLang="es-ES" sz="2900" dirty="0"/>
              <a:t>	END</a:t>
            </a:r>
            <a:endParaRPr lang="en-US" altLang="es-ES" sz="2900" dirty="0"/>
          </a:p>
          <a:p>
            <a:pPr marL="0" indent="0">
              <a:buNone/>
            </a:pPr>
            <a:r>
              <a:rPr lang="en-US" altLang="es-ES" sz="2900" dirty="0"/>
              <a:t>CLOSE </a:t>
            </a:r>
            <a:r>
              <a:rPr lang="en-US" altLang="es-ES" sz="2900" dirty="0" err="1"/>
              <a:t>ProdInfo</a:t>
            </a:r>
            <a:endParaRPr lang="en-US" altLang="es-ES" sz="2900" dirty="0"/>
          </a:p>
          <a:p>
            <a:pPr marL="0" indent="0">
              <a:buNone/>
            </a:pPr>
            <a:r>
              <a:rPr lang="en-US" altLang="es-ES" sz="2900" dirty="0"/>
              <a:t>DEALLOCATE </a:t>
            </a:r>
            <a:r>
              <a:rPr lang="en-US" altLang="es-ES" sz="2900" dirty="0" err="1"/>
              <a:t>ProdInfo</a:t>
            </a:r>
            <a:endParaRPr lang="en-US" altLang="es-ES" sz="2900" dirty="0"/>
          </a:p>
          <a:p>
            <a:pPr marL="0" indent="0">
              <a:buNone/>
            </a:pPr>
            <a:r>
              <a:rPr lang="es-AR" sz="2600" dirty="0">
                <a:latin typeface="Times New Roman" panose="02020603050405020304" pitchFamily="18" charset="0"/>
              </a:rPr>
              <a:t>En el ejemplo puede verse la utilización de la variable @@FETCH_STATUS para verificar la existencia de la fila leída, por otra parte la sentencia FETCH NEXT devolverá la próxima fila de datos, siempre que la misma exista.</a:t>
            </a:r>
            <a:br>
              <a:rPr lang="es-AR" sz="2600" dirty="0">
                <a:latin typeface="Times New Roman" panose="02020603050405020304" pitchFamily="18" charset="0"/>
              </a:rPr>
            </a:br>
            <a:endParaRPr lang="en-US" sz="2600" dirty="0">
              <a:latin typeface="Times New Roman" panose="02020603050405020304" pitchFamily="18" charset="0"/>
            </a:endParaRPr>
          </a:p>
          <a:p>
            <a:pPr marL="0" indent="0">
              <a:buNone/>
            </a:pPr>
            <a:endParaRPr lang="es-AR" altLang="es-ES" sz="3600" dirty="0"/>
          </a:p>
          <a:p>
            <a:pPr marL="0" indent="0">
              <a:buNone/>
            </a:pPr>
            <a:endParaRPr lang="es-AR" altLang="es-E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822960"/>
          </a:xfrm>
          <a:solidFill>
            <a:srgbClr val="006600"/>
          </a:solidFill>
        </p:spPr>
        <p:txBody>
          <a:bodyPr/>
          <a:lstStyle/>
          <a:p>
            <a:r>
              <a:rPr lang="en-US" sz="4800" dirty="0"/>
              <a:t>CURSORES</a:t>
            </a:r>
            <a:endParaRPr lang="en-US" sz="4800" dirty="0"/>
          </a:p>
        </p:txBody>
      </p:sp>
      <p:sp>
        <p:nvSpPr>
          <p:cNvPr id="3" name="Content Placeholder 2"/>
          <p:cNvSpPr>
            <a:spLocks noGrp="1"/>
          </p:cNvSpPr>
          <p:nvPr>
            <p:ph type="body" sz="quarter" idx="13"/>
          </p:nvPr>
        </p:nvSpPr>
        <p:spPr>
          <a:xfrm>
            <a:off x="1905000" y="1143000"/>
            <a:ext cx="8534400" cy="5257800"/>
          </a:xfrm>
          <a:prstGeom prst="rect">
            <a:avLst/>
          </a:prstGeom>
        </p:spPr>
        <p:txBody>
          <a:bodyPr/>
          <a:lstStyle/>
          <a:p>
            <a:pPr marL="0" indent="0">
              <a:buNone/>
            </a:pPr>
            <a:endParaRPr lang="es-AR" altLang="es-ES" sz="3600" dirty="0"/>
          </a:p>
          <a:p>
            <a:pPr marL="0" indent="0">
              <a:buNone/>
            </a:pPr>
            <a:r>
              <a:rPr lang="es-AR" altLang="es-ES" sz="3600" dirty="0"/>
              <a:t>En</a:t>
            </a:r>
            <a:r>
              <a:rPr lang="es-AR" altLang="es-ES" sz="3600" b="1" dirty="0"/>
              <a:t> </a:t>
            </a:r>
            <a:r>
              <a:rPr lang="es-AR" altLang="es-ES" sz="3600" b="1" dirty="0" err="1"/>
              <a:t>Sql</a:t>
            </a:r>
            <a:r>
              <a:rPr lang="es-AR" altLang="es-ES" sz="3600" b="1" dirty="0"/>
              <a:t> server </a:t>
            </a:r>
            <a:r>
              <a:rPr lang="es-ES" sz="3600" dirty="0"/>
              <a:t>un cursor es un objeto que permite recorrer filas de un conjunto de resultados (</a:t>
            </a:r>
            <a:r>
              <a:rPr lang="es-AR" sz="3600" dirty="0"/>
              <a:t>el resultado obtenido de una sentencia SELECT) </a:t>
            </a:r>
            <a:r>
              <a:rPr lang="es-ES" sz="3600" dirty="0"/>
              <a:t>) de manera secuencial. </a:t>
            </a:r>
            <a:endParaRPr lang="es-AR"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822960"/>
          </a:xfrm>
          <a:solidFill>
            <a:srgbClr val="006600"/>
          </a:solidFill>
        </p:spPr>
        <p:txBody>
          <a:bodyPr/>
          <a:lstStyle/>
          <a:p>
            <a:r>
              <a:rPr lang="en-US" sz="4800" dirty="0"/>
              <a:t>CURSORES</a:t>
            </a:r>
            <a:endParaRPr lang="en-US" sz="4800" dirty="0"/>
          </a:p>
        </p:txBody>
      </p:sp>
      <p:sp>
        <p:nvSpPr>
          <p:cNvPr id="3" name="Content Placeholder 2"/>
          <p:cNvSpPr>
            <a:spLocks noGrp="1"/>
          </p:cNvSpPr>
          <p:nvPr>
            <p:ph type="body" sz="quarter" idx="13"/>
          </p:nvPr>
        </p:nvSpPr>
        <p:spPr>
          <a:xfrm>
            <a:off x="428978" y="1143000"/>
            <a:ext cx="10010422" cy="5257800"/>
          </a:xfrm>
          <a:prstGeom prst="rect">
            <a:avLst/>
          </a:prstGeom>
        </p:spPr>
        <p:txBody>
          <a:bodyPr/>
          <a:lstStyle/>
          <a:p>
            <a:pPr marL="0" indent="0">
              <a:buNone/>
            </a:pPr>
            <a:r>
              <a:rPr lang="es-ES" sz="3600" dirty="0"/>
              <a:t>Los cursores </a:t>
            </a:r>
            <a:r>
              <a:rPr lang="es-AR" sz="3600" dirty="0"/>
              <a:t>son muy útiles si lo que queremos es realizar una acción si el código identificador de un registro es autonumérico y</a:t>
            </a:r>
            <a:endParaRPr lang="es-AR" sz="3600" dirty="0"/>
          </a:p>
          <a:p>
            <a:pPr marL="0" indent="0">
              <a:buNone/>
            </a:pPr>
            <a:r>
              <a:rPr lang="es-AR" sz="3600" dirty="0"/>
              <a:t>no lo conocemos hasta que </a:t>
            </a:r>
            <a:endParaRPr lang="es-AR" sz="3600" dirty="0"/>
          </a:p>
          <a:p>
            <a:pPr marL="0" indent="0">
              <a:buNone/>
            </a:pPr>
            <a:r>
              <a:rPr lang="es-AR" sz="3600" dirty="0"/>
              <a:t>se inserta el registro y queremos</a:t>
            </a:r>
            <a:endParaRPr lang="es-AR" sz="3600" dirty="0"/>
          </a:p>
          <a:p>
            <a:pPr marL="0" indent="0">
              <a:buNone/>
            </a:pPr>
            <a:r>
              <a:rPr lang="es-AR" sz="3600" dirty="0"/>
              <a:t>insertar ese identificador </a:t>
            </a:r>
            <a:endParaRPr lang="es-AR" sz="3600" dirty="0"/>
          </a:p>
          <a:p>
            <a:pPr marL="0" indent="0">
              <a:buNone/>
            </a:pPr>
            <a:r>
              <a:rPr lang="es-AR" sz="3600" dirty="0"/>
              <a:t>en cualquier otra tabla.</a:t>
            </a:r>
            <a:endParaRPr lang="es-AR" altLang="es-ES" sz="36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81333" y="2171418"/>
            <a:ext cx="4684889" cy="454942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822960"/>
          </a:xfrm>
          <a:solidFill>
            <a:srgbClr val="006600"/>
          </a:solidFill>
        </p:spPr>
        <p:txBody>
          <a:bodyPr/>
          <a:lstStyle/>
          <a:p>
            <a:r>
              <a:rPr lang="en-US" sz="4800" dirty="0"/>
              <a:t>CARACTERISTICAS</a:t>
            </a:r>
            <a:endParaRPr lang="en-US" sz="4800" dirty="0"/>
          </a:p>
        </p:txBody>
      </p:sp>
      <p:sp>
        <p:nvSpPr>
          <p:cNvPr id="3" name="Content Placeholder 2"/>
          <p:cNvSpPr>
            <a:spLocks noGrp="1"/>
          </p:cNvSpPr>
          <p:nvPr>
            <p:ph type="body" sz="quarter" idx="13"/>
          </p:nvPr>
        </p:nvSpPr>
        <p:spPr>
          <a:xfrm>
            <a:off x="982133" y="1143000"/>
            <a:ext cx="9457267" cy="5257800"/>
          </a:xfrm>
          <a:prstGeom prst="rect">
            <a:avLst/>
          </a:prstGeom>
        </p:spPr>
        <p:txBody>
          <a:bodyPr>
            <a:normAutofit fontScale="85000" lnSpcReduction="20000"/>
          </a:bodyPr>
          <a:lstStyle/>
          <a:p>
            <a:pPr>
              <a:lnSpc>
                <a:spcPct val="107000"/>
              </a:lnSpc>
              <a:spcAft>
                <a:spcPts val="800"/>
              </a:spcAft>
            </a:pPr>
            <a:r>
              <a:rPr lang="es-AR" sz="3600" dirty="0"/>
              <a:t>Las instrucciones de SQL Server producen un conjunto completo de resultados, pero hay ocasiones en que los resultados se procesan mejor de fila en fila. Abrir un cursor sobre un conjunto de resultados permite procesar el conjunto de resultados de fila en fila. Puede asignar un cursor a una variable o parámetro con un tipo de datos cursor.</a:t>
            </a:r>
            <a:endParaRPr lang="en-US" sz="3600" dirty="0"/>
          </a:p>
          <a:p>
            <a:pPr>
              <a:lnSpc>
                <a:spcPct val="107000"/>
              </a:lnSpc>
              <a:spcAft>
                <a:spcPts val="800"/>
              </a:spcAft>
            </a:pPr>
            <a:r>
              <a:rPr lang="es-AR" sz="3600" dirty="0"/>
              <a:t>Los cursores permiten operar individualmente registro por registro a partir de un resultado de una consulta.</a:t>
            </a:r>
            <a:endParaRPr lang="en-US" sz="3600" dirty="0"/>
          </a:p>
          <a:p>
            <a:pPr marL="0" indent="0">
              <a:buNone/>
            </a:pPr>
            <a:endParaRPr lang="es-AR" altLang="es-ES"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822960"/>
          </a:xfrm>
          <a:solidFill>
            <a:srgbClr val="006600"/>
          </a:solidFill>
        </p:spPr>
        <p:txBody>
          <a:bodyPr/>
          <a:lstStyle/>
          <a:p>
            <a:r>
              <a:rPr lang="es-AR" sz="4800" dirty="0"/>
              <a:t>I</a:t>
            </a:r>
            <a:r>
              <a:rPr lang="en-US" sz="4800" dirty="0"/>
              <a:t>NSTRUCCIONES</a:t>
            </a:r>
            <a:endParaRPr lang="en-US" sz="4800" dirty="0"/>
          </a:p>
        </p:txBody>
      </p:sp>
      <p:sp>
        <p:nvSpPr>
          <p:cNvPr id="3" name="Content Placeholder 2"/>
          <p:cNvSpPr>
            <a:spLocks noGrp="1"/>
          </p:cNvSpPr>
          <p:nvPr>
            <p:ph type="body" sz="quarter" idx="13"/>
          </p:nvPr>
        </p:nvSpPr>
        <p:spPr>
          <a:xfrm>
            <a:off x="1027288" y="822960"/>
            <a:ext cx="10984089" cy="5927796"/>
          </a:xfrm>
          <a:prstGeom prst="rect">
            <a:avLst/>
          </a:prstGeom>
        </p:spPr>
        <p:txBody>
          <a:bodyPr>
            <a:normAutofit fontScale="25000" lnSpcReduction="20000"/>
          </a:bodyPr>
          <a:lstStyle/>
          <a:p>
            <a:pPr marL="0" indent="0">
              <a:lnSpc>
                <a:spcPct val="107000"/>
              </a:lnSpc>
              <a:spcAft>
                <a:spcPts val="800"/>
              </a:spcAft>
              <a:buNone/>
            </a:pPr>
            <a:r>
              <a:rPr lang="es-AR" sz="9500" dirty="0"/>
              <a:t>DECLARE CURSOR </a:t>
            </a:r>
            <a:endParaRPr lang="es-AR" sz="9500" dirty="0"/>
          </a:p>
          <a:p>
            <a:pPr marL="0" indent="0">
              <a:lnSpc>
                <a:spcPct val="107000"/>
              </a:lnSpc>
              <a:spcAft>
                <a:spcPts val="800"/>
              </a:spcAft>
              <a:buNone/>
            </a:pPr>
            <a:r>
              <a:rPr lang="es-AR" sz="9500" dirty="0"/>
              <a:t>Define los atributos de un cursor de servidor de </a:t>
            </a:r>
            <a:r>
              <a:rPr lang="es-AR" sz="9500" dirty="0" err="1"/>
              <a:t>Transact</a:t>
            </a:r>
            <a:r>
              <a:rPr lang="es-AR" sz="9500" dirty="0"/>
              <a:t>-SQL, como su comportamiento de desplazamiento y la consulta utilizada para generar el conjunto de resultados sobre el que opera el cursor. </a:t>
            </a:r>
            <a:endParaRPr lang="es-AR" sz="9500" dirty="0"/>
          </a:p>
          <a:p>
            <a:pPr marL="0" indent="0">
              <a:lnSpc>
                <a:spcPct val="107000"/>
              </a:lnSpc>
              <a:spcAft>
                <a:spcPts val="800"/>
              </a:spcAft>
              <a:buNone/>
            </a:pPr>
            <a:r>
              <a:rPr lang="es-AR" sz="9500" dirty="0"/>
              <a:t>Sentencia OPEN </a:t>
            </a:r>
            <a:endParaRPr lang="es-AR" sz="9500" dirty="0"/>
          </a:p>
          <a:p>
            <a:pPr marL="0" indent="0">
              <a:lnSpc>
                <a:spcPct val="107000"/>
              </a:lnSpc>
              <a:spcAft>
                <a:spcPts val="800"/>
              </a:spcAft>
              <a:buNone/>
            </a:pPr>
            <a:r>
              <a:rPr lang="es-AR" sz="9600" dirty="0"/>
              <a:t>Abre un cursor del servidor </a:t>
            </a:r>
            <a:r>
              <a:rPr lang="es-AR" sz="9600" dirty="0" err="1"/>
              <a:t>Transact</a:t>
            </a:r>
            <a:r>
              <a:rPr lang="es-AR" sz="9600" dirty="0"/>
              <a:t>-SQL y lo llena ejecutando la instrucción </a:t>
            </a:r>
            <a:r>
              <a:rPr lang="es-AR" sz="9600" dirty="0" err="1"/>
              <a:t>Transact</a:t>
            </a:r>
            <a:r>
              <a:rPr lang="es-AR" sz="9600" dirty="0"/>
              <a:t>-SQL especificada en la instrucción DECLARE CURSOR o SET </a:t>
            </a:r>
            <a:r>
              <a:rPr lang="es-AR" sz="9600" dirty="0" err="1"/>
              <a:t>cursor_variable</a:t>
            </a:r>
            <a:r>
              <a:rPr lang="es-AR" sz="9600" dirty="0"/>
              <a:t>.</a:t>
            </a:r>
            <a:endParaRPr lang="en-US" sz="9600" dirty="0"/>
          </a:p>
          <a:p>
            <a:pPr marL="0" indent="0">
              <a:lnSpc>
                <a:spcPct val="107000"/>
              </a:lnSpc>
              <a:spcAft>
                <a:spcPts val="800"/>
              </a:spcAft>
              <a:buNone/>
            </a:pPr>
            <a:r>
              <a:rPr lang="es-AR" sz="9500" dirty="0"/>
              <a:t>Sentencia FETCH </a:t>
            </a:r>
            <a:endParaRPr lang="es-AR" sz="9500" dirty="0"/>
          </a:p>
          <a:p>
            <a:pPr marL="0" indent="0">
              <a:lnSpc>
                <a:spcPct val="107000"/>
              </a:lnSpc>
              <a:spcAft>
                <a:spcPts val="800"/>
              </a:spcAft>
              <a:buNone/>
            </a:pPr>
            <a:r>
              <a:rPr lang="es-AR" sz="9600" dirty="0"/>
              <a:t>Recupera una fila específica de un cursor de servidor de </a:t>
            </a:r>
            <a:r>
              <a:rPr lang="es-AR" sz="9600" dirty="0" err="1"/>
              <a:t>Transact</a:t>
            </a:r>
            <a:r>
              <a:rPr lang="es-AR" sz="9600" dirty="0"/>
              <a:t>-SQL. Esta sentencia se utiliza para leer los registros del cursor: Su sintaxis es la siguiente:</a:t>
            </a:r>
            <a:endParaRPr lang="en-US" sz="9600" dirty="0"/>
          </a:p>
          <a:p>
            <a:pPr marL="0" indent="0">
              <a:lnSpc>
                <a:spcPct val="107000"/>
              </a:lnSpc>
              <a:spcAft>
                <a:spcPts val="800"/>
              </a:spcAft>
              <a:buNone/>
            </a:pPr>
            <a:endParaRPr lang="es-AR" sz="9500" dirty="0"/>
          </a:p>
          <a:p>
            <a:pPr marL="0" indent="0">
              <a:buNone/>
            </a:pPr>
            <a:endParaRPr lang="es-AR" altLang="es-ES"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822960"/>
          </a:xfrm>
          <a:solidFill>
            <a:srgbClr val="006600"/>
          </a:solidFill>
        </p:spPr>
        <p:txBody>
          <a:bodyPr/>
          <a:lstStyle/>
          <a:p>
            <a:r>
              <a:rPr lang="es-AR" sz="4800" dirty="0"/>
              <a:t>I</a:t>
            </a:r>
            <a:r>
              <a:rPr lang="en-US" sz="4800" dirty="0"/>
              <a:t>NSTRUCCIONES</a:t>
            </a:r>
            <a:endParaRPr lang="en-US" sz="4800" dirty="0"/>
          </a:p>
        </p:txBody>
      </p:sp>
      <p:sp>
        <p:nvSpPr>
          <p:cNvPr id="3" name="Content Placeholder 2"/>
          <p:cNvSpPr>
            <a:spLocks noGrp="1"/>
          </p:cNvSpPr>
          <p:nvPr>
            <p:ph type="body" sz="quarter" idx="13"/>
          </p:nvPr>
        </p:nvSpPr>
        <p:spPr>
          <a:xfrm>
            <a:off x="474134" y="822960"/>
            <a:ext cx="10521244" cy="5329484"/>
          </a:xfrm>
          <a:prstGeom prst="rect">
            <a:avLst/>
          </a:prstGeom>
        </p:spPr>
        <p:txBody>
          <a:bodyPr>
            <a:normAutofit fontScale="70000" lnSpcReduction="20000"/>
          </a:bodyPr>
          <a:lstStyle/>
          <a:p>
            <a:pPr marL="0" indent="0">
              <a:lnSpc>
                <a:spcPct val="107000"/>
              </a:lnSpc>
              <a:spcAft>
                <a:spcPts val="800"/>
              </a:spcAft>
              <a:buNone/>
            </a:pPr>
            <a:r>
              <a:rPr lang="en-US" sz="3800" dirty="0"/>
              <a:t>FETCH </a:t>
            </a:r>
            <a:endParaRPr lang="en-US" sz="3800" dirty="0"/>
          </a:p>
          <a:p>
            <a:pPr marL="0" indent="0">
              <a:lnSpc>
                <a:spcPct val="107000"/>
              </a:lnSpc>
              <a:spcAft>
                <a:spcPts val="800"/>
              </a:spcAft>
              <a:buNone/>
            </a:pPr>
            <a:r>
              <a:rPr lang="en-US" sz="3800" dirty="0"/>
              <a:t>          [ [ NEXT | PRIOR | FIRST | LAST </a:t>
            </a:r>
            <a:endParaRPr lang="en-US" sz="3800" dirty="0"/>
          </a:p>
          <a:p>
            <a:pPr marL="0" indent="0">
              <a:lnSpc>
                <a:spcPct val="107000"/>
              </a:lnSpc>
              <a:spcAft>
                <a:spcPts val="800"/>
              </a:spcAft>
              <a:buNone/>
            </a:pPr>
            <a:r>
              <a:rPr lang="en-US" sz="3800" dirty="0"/>
              <a:t>                    | ABSOLUTE { n | @nvar } </a:t>
            </a:r>
            <a:endParaRPr lang="en-US" sz="3800" dirty="0"/>
          </a:p>
          <a:p>
            <a:pPr marL="0" indent="0">
              <a:lnSpc>
                <a:spcPct val="107000"/>
              </a:lnSpc>
              <a:spcAft>
                <a:spcPts val="800"/>
              </a:spcAft>
              <a:buNone/>
            </a:pPr>
            <a:r>
              <a:rPr lang="en-US" sz="3800" dirty="0"/>
              <a:t>                    | RELATIVE { n | @nvar } </a:t>
            </a:r>
            <a:endParaRPr lang="en-US" sz="3800" dirty="0"/>
          </a:p>
          <a:p>
            <a:pPr marL="0" indent="0">
              <a:lnSpc>
                <a:spcPct val="107000"/>
              </a:lnSpc>
              <a:spcAft>
                <a:spcPts val="800"/>
              </a:spcAft>
              <a:buNone/>
            </a:pPr>
            <a:r>
              <a:rPr lang="en-US" sz="3800" dirty="0"/>
              <a:t>               ] </a:t>
            </a:r>
            <a:endParaRPr lang="en-US" sz="3800" dirty="0"/>
          </a:p>
          <a:p>
            <a:pPr marL="0" indent="0">
              <a:lnSpc>
                <a:spcPct val="107000"/>
              </a:lnSpc>
              <a:spcAft>
                <a:spcPts val="800"/>
              </a:spcAft>
              <a:buNone/>
            </a:pPr>
            <a:r>
              <a:rPr lang="en-US" sz="3800" dirty="0"/>
              <a:t>               FROM </a:t>
            </a:r>
            <a:endParaRPr lang="en-US" sz="3800" dirty="0"/>
          </a:p>
          <a:p>
            <a:pPr marL="0" indent="0">
              <a:lnSpc>
                <a:spcPct val="107000"/>
              </a:lnSpc>
              <a:spcAft>
                <a:spcPts val="800"/>
              </a:spcAft>
              <a:buNone/>
            </a:pPr>
            <a:r>
              <a:rPr lang="en-US" sz="3800" dirty="0"/>
              <a:t>          ] </a:t>
            </a:r>
            <a:endParaRPr lang="en-US" sz="3800" dirty="0"/>
          </a:p>
          <a:p>
            <a:pPr marL="0" indent="0">
              <a:lnSpc>
                <a:spcPct val="107000"/>
              </a:lnSpc>
              <a:spcAft>
                <a:spcPts val="800"/>
              </a:spcAft>
              <a:buNone/>
            </a:pPr>
            <a:r>
              <a:rPr lang="en-US" sz="3800" dirty="0"/>
              <a:t>{ { [ GLOBAL ] </a:t>
            </a:r>
            <a:r>
              <a:rPr lang="en-US" sz="3800" dirty="0" err="1"/>
              <a:t>cursor_name</a:t>
            </a:r>
            <a:r>
              <a:rPr lang="en-US" sz="3800" dirty="0"/>
              <a:t> } | @cursor_variable_name } </a:t>
            </a:r>
            <a:endParaRPr lang="en-US" sz="3800" dirty="0"/>
          </a:p>
          <a:p>
            <a:pPr marL="0" indent="0">
              <a:lnSpc>
                <a:spcPct val="107000"/>
              </a:lnSpc>
              <a:spcAft>
                <a:spcPts val="800"/>
              </a:spcAft>
              <a:buNone/>
            </a:pPr>
            <a:r>
              <a:rPr lang="es-AR" sz="3800" dirty="0"/>
              <a:t>[ INTO @variable_name [ ,...n ] ] </a:t>
            </a:r>
            <a:endParaRPr lang="en-US" sz="3800" dirty="0"/>
          </a:p>
          <a:p>
            <a:pPr marL="0" indent="0">
              <a:lnSpc>
                <a:spcPct val="107000"/>
              </a:lnSpc>
              <a:spcAft>
                <a:spcPts val="800"/>
              </a:spcAft>
              <a:buNone/>
            </a:pPr>
            <a:endParaRPr lang="es-AR" sz="3600" dirty="0"/>
          </a:p>
          <a:p>
            <a:pPr marL="0" indent="0">
              <a:buNone/>
            </a:pPr>
            <a:endParaRPr lang="es-AR" altLang="es-ES"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822960"/>
          </a:xfrm>
          <a:solidFill>
            <a:srgbClr val="006600"/>
          </a:solidFill>
        </p:spPr>
        <p:txBody>
          <a:bodyPr/>
          <a:lstStyle/>
          <a:p>
            <a:r>
              <a:rPr lang="es-AR" sz="4800" dirty="0"/>
              <a:t>I</a:t>
            </a:r>
            <a:r>
              <a:rPr lang="en-US" sz="4800" dirty="0"/>
              <a:t>NSTRUCCIONES</a:t>
            </a:r>
            <a:endParaRPr lang="en-US" sz="4800" dirty="0"/>
          </a:p>
        </p:txBody>
      </p:sp>
      <p:sp>
        <p:nvSpPr>
          <p:cNvPr id="3" name="Content Placeholder 2"/>
          <p:cNvSpPr>
            <a:spLocks noGrp="1"/>
          </p:cNvSpPr>
          <p:nvPr>
            <p:ph type="body" sz="quarter" idx="13"/>
          </p:nvPr>
        </p:nvSpPr>
        <p:spPr>
          <a:xfrm>
            <a:off x="550333" y="822960"/>
            <a:ext cx="10772421" cy="5765800"/>
          </a:xfrm>
          <a:prstGeom prst="rect">
            <a:avLst/>
          </a:prstGeom>
        </p:spPr>
        <p:txBody>
          <a:bodyPr>
            <a:normAutofit fontScale="40000" lnSpcReduction="20000"/>
          </a:bodyPr>
          <a:lstStyle/>
          <a:p>
            <a:pPr>
              <a:lnSpc>
                <a:spcPct val="107000"/>
              </a:lnSpc>
              <a:spcAft>
                <a:spcPts val="800"/>
              </a:spcAft>
            </a:pPr>
            <a:endParaRPr lang="es-AR"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r>
              <a:rPr lang="es-AR" sz="5700" dirty="0"/>
              <a:t>Sus argumentos son:</a:t>
            </a:r>
            <a:endParaRPr lang="en-US" sz="5700" dirty="0"/>
          </a:p>
          <a:p>
            <a:pPr marL="0" indent="0">
              <a:lnSpc>
                <a:spcPct val="107000"/>
              </a:lnSpc>
              <a:spcAft>
                <a:spcPts val="800"/>
              </a:spcAft>
              <a:buNone/>
            </a:pPr>
            <a:r>
              <a:rPr lang="es-AR" sz="5700" dirty="0"/>
              <a:t>NEXT  </a:t>
            </a:r>
            <a:endParaRPr lang="en-US" sz="5700" dirty="0"/>
          </a:p>
          <a:p>
            <a:pPr marL="0" indent="0">
              <a:lnSpc>
                <a:spcPct val="107000"/>
              </a:lnSpc>
              <a:spcAft>
                <a:spcPts val="800"/>
              </a:spcAft>
              <a:buNone/>
            </a:pPr>
            <a:r>
              <a:rPr lang="es-AR" sz="5700" dirty="0"/>
              <a:t>Devuelve la fila de resultados inmediatamente después de la fila actual y se posiciona en la fila devuelta. </a:t>
            </a:r>
            <a:endParaRPr lang="en-US" sz="5700" dirty="0"/>
          </a:p>
          <a:p>
            <a:pPr marL="0" indent="0">
              <a:lnSpc>
                <a:spcPct val="107000"/>
              </a:lnSpc>
              <a:spcAft>
                <a:spcPts val="800"/>
              </a:spcAft>
              <a:buNone/>
            </a:pPr>
            <a:r>
              <a:rPr lang="es-AR" sz="5700" dirty="0"/>
              <a:t>PRIOR  </a:t>
            </a:r>
            <a:endParaRPr lang="en-US" sz="5700" dirty="0"/>
          </a:p>
          <a:p>
            <a:pPr marL="0" indent="0">
              <a:lnSpc>
                <a:spcPct val="107000"/>
              </a:lnSpc>
              <a:spcAft>
                <a:spcPts val="800"/>
              </a:spcAft>
              <a:buNone/>
            </a:pPr>
            <a:r>
              <a:rPr lang="es-AR" sz="5700" dirty="0"/>
              <a:t>Devuelve la fila de resultados inmediatamente anterior de la fila actual y se posiciona en la fila devuelta. </a:t>
            </a:r>
            <a:endParaRPr lang="en-US" sz="5700" dirty="0"/>
          </a:p>
          <a:p>
            <a:pPr marL="0" indent="0">
              <a:lnSpc>
                <a:spcPct val="107000"/>
              </a:lnSpc>
              <a:spcAft>
                <a:spcPts val="800"/>
              </a:spcAft>
              <a:buNone/>
            </a:pPr>
            <a:r>
              <a:rPr lang="es-AR" sz="5700" dirty="0"/>
              <a:t>FIRST  </a:t>
            </a:r>
            <a:endParaRPr lang="en-US" sz="5700" dirty="0"/>
          </a:p>
          <a:p>
            <a:pPr marL="0" indent="0">
              <a:lnSpc>
                <a:spcPct val="107000"/>
              </a:lnSpc>
              <a:spcAft>
                <a:spcPts val="800"/>
              </a:spcAft>
              <a:buNone/>
            </a:pPr>
            <a:r>
              <a:rPr lang="es-AR" sz="5700" dirty="0"/>
              <a:t>Devuelve la primera fila en el cursor y la convierte en la fila actual.</a:t>
            </a:r>
            <a:endParaRPr lang="es-AR" sz="5700" dirty="0"/>
          </a:p>
          <a:p>
            <a:pPr marL="0" indent="0">
              <a:lnSpc>
                <a:spcPct val="107000"/>
              </a:lnSpc>
              <a:spcAft>
                <a:spcPts val="800"/>
              </a:spcAft>
              <a:buNone/>
            </a:pPr>
            <a:r>
              <a:rPr lang="es-AR" sz="6000" dirty="0"/>
              <a:t>LAST  </a:t>
            </a:r>
            <a:endParaRPr lang="en-US" sz="6000" dirty="0"/>
          </a:p>
          <a:p>
            <a:pPr marL="0" indent="0">
              <a:lnSpc>
                <a:spcPct val="107000"/>
              </a:lnSpc>
              <a:spcAft>
                <a:spcPts val="800"/>
              </a:spcAft>
              <a:buNone/>
            </a:pPr>
            <a:r>
              <a:rPr lang="es-AR" sz="6000" dirty="0"/>
              <a:t>Devuelve la última  fila en el cursor y la convierte en la fila actual.</a:t>
            </a:r>
            <a:endParaRPr lang="en-US" sz="6000" dirty="0"/>
          </a:p>
          <a:p>
            <a:pPr marL="0" indent="0">
              <a:lnSpc>
                <a:spcPct val="107000"/>
              </a:lnSpc>
              <a:spcAft>
                <a:spcPts val="800"/>
              </a:spcAft>
              <a:buNone/>
            </a:pPr>
            <a:endParaRPr lang="en-US" sz="5700" dirty="0"/>
          </a:p>
          <a:p>
            <a:pPr marL="0" indent="0">
              <a:buNone/>
            </a:pPr>
            <a:endParaRPr lang="es-AR" altLang="es-ES"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822960"/>
          </a:xfrm>
          <a:solidFill>
            <a:srgbClr val="006600"/>
          </a:solidFill>
        </p:spPr>
        <p:txBody>
          <a:bodyPr/>
          <a:lstStyle/>
          <a:p>
            <a:r>
              <a:rPr lang="en-US" sz="4800" dirty="0"/>
              <a:t>INSTRUCCIONES</a:t>
            </a:r>
            <a:endParaRPr lang="en-US" sz="4800" dirty="0"/>
          </a:p>
        </p:txBody>
      </p:sp>
      <p:sp>
        <p:nvSpPr>
          <p:cNvPr id="3" name="Content Placeholder 2"/>
          <p:cNvSpPr>
            <a:spLocks noGrp="1"/>
          </p:cNvSpPr>
          <p:nvPr>
            <p:ph type="body" sz="quarter" idx="13"/>
          </p:nvPr>
        </p:nvSpPr>
        <p:spPr>
          <a:xfrm>
            <a:off x="474134" y="822960"/>
            <a:ext cx="10521244" cy="5329484"/>
          </a:xfrm>
          <a:prstGeom prst="rect">
            <a:avLst/>
          </a:prstGeom>
        </p:spPr>
        <p:txBody>
          <a:bodyPr>
            <a:normAutofit fontScale="32500" lnSpcReduction="20000"/>
          </a:bodyPr>
          <a:lstStyle/>
          <a:p>
            <a:pPr marL="0" indent="0">
              <a:lnSpc>
                <a:spcPct val="107000"/>
              </a:lnSpc>
              <a:spcAft>
                <a:spcPts val="800"/>
              </a:spcAft>
              <a:buNone/>
            </a:pPr>
            <a:r>
              <a:rPr lang="es-AR" sz="9600" dirty="0"/>
              <a:t>ABSOLUTE { n | @nvar}  </a:t>
            </a:r>
            <a:endParaRPr lang="en-US" sz="9600" dirty="0"/>
          </a:p>
          <a:p>
            <a:pPr marL="0" indent="0">
              <a:lnSpc>
                <a:spcPct val="107000"/>
              </a:lnSpc>
              <a:spcAft>
                <a:spcPts val="800"/>
              </a:spcAft>
              <a:buNone/>
            </a:pPr>
            <a:r>
              <a:rPr lang="es-AR" sz="9600" dirty="0"/>
              <a:t>Si n o @nvar es positivo, devuelve la fila n de del cursor y hace la fila devuelta la fila actual (o sea, se posiciona en la fila n). Si n o @ </a:t>
            </a:r>
            <a:r>
              <a:rPr lang="es-AR" sz="9600" dirty="0" err="1"/>
              <a:t>nvar</a:t>
            </a:r>
            <a:r>
              <a:rPr lang="es-AR" sz="9600" dirty="0"/>
              <a:t> es negativo, devuelve la fila n antes de que finalice el cursor y hace que la fila devuelta sea la fila actual. Si n o @ </a:t>
            </a:r>
            <a:r>
              <a:rPr lang="es-AR" sz="9600" dirty="0" err="1"/>
              <a:t>nvar</a:t>
            </a:r>
            <a:r>
              <a:rPr lang="es-AR" sz="9600" dirty="0"/>
              <a:t> es 0, no se devuelven filas. n debe ser una constante entera y @ </a:t>
            </a:r>
            <a:r>
              <a:rPr lang="es-AR" sz="9600" dirty="0" err="1"/>
              <a:t>nvar</a:t>
            </a:r>
            <a:r>
              <a:rPr lang="es-AR" sz="9600" dirty="0"/>
              <a:t> debe </a:t>
            </a:r>
            <a:r>
              <a:rPr lang="es-AR" sz="9600" dirty="0" err="1"/>
              <a:t>smallint</a:t>
            </a:r>
            <a:r>
              <a:rPr lang="es-AR" sz="9600" dirty="0"/>
              <a:t>, </a:t>
            </a:r>
            <a:r>
              <a:rPr lang="es-AR" sz="9600" dirty="0" err="1"/>
              <a:t>tinyint</a:t>
            </a:r>
            <a:r>
              <a:rPr lang="es-AR" sz="9600" dirty="0"/>
              <a:t> o </a:t>
            </a:r>
            <a:r>
              <a:rPr lang="es-AR" sz="9600" dirty="0" err="1"/>
              <a:t>int</a:t>
            </a:r>
            <a:r>
              <a:rPr lang="es-AR" sz="9600" dirty="0"/>
              <a:t>.</a:t>
            </a:r>
            <a:endParaRPr lang="en-US" sz="9600" dirty="0"/>
          </a:p>
          <a:p>
            <a:pPr marL="0" indent="0">
              <a:lnSpc>
                <a:spcPct val="107000"/>
              </a:lnSpc>
              <a:spcAft>
                <a:spcPts val="800"/>
              </a:spcAft>
              <a:buNone/>
            </a:pPr>
            <a:r>
              <a:rPr lang="es-AR" sz="9600" dirty="0"/>
              <a:t>RELATIVE { n | @nvar}  </a:t>
            </a:r>
            <a:endParaRPr lang="en-US" sz="9600" dirty="0"/>
          </a:p>
          <a:p>
            <a:pPr marL="0" indent="0">
              <a:lnSpc>
                <a:spcPct val="107000"/>
              </a:lnSpc>
              <a:spcAft>
                <a:spcPts val="800"/>
              </a:spcAft>
              <a:buNone/>
            </a:pPr>
            <a:r>
              <a:rPr lang="es-AR" sz="9600" dirty="0"/>
              <a:t>Trabaja similar a ABSOLUTE pero devuelve la fila n desde la fila actual donde esta posicionado el cursor.</a:t>
            </a:r>
            <a:endParaRPr lang="en-US" sz="9600" dirty="0"/>
          </a:p>
          <a:p>
            <a:pPr marL="0" indent="0">
              <a:lnSpc>
                <a:spcPct val="107000"/>
              </a:lnSpc>
              <a:spcAft>
                <a:spcPts val="800"/>
              </a:spcAft>
              <a:buNone/>
            </a:pPr>
            <a:endParaRPr lang="es-AR" sz="9600" dirty="0"/>
          </a:p>
          <a:p>
            <a:pPr marL="0" indent="0">
              <a:lnSpc>
                <a:spcPct val="107000"/>
              </a:lnSpc>
              <a:spcAft>
                <a:spcPts val="800"/>
              </a:spcAft>
              <a:buNone/>
            </a:pPr>
            <a:endParaRPr lang="es-AR" sz="3600" dirty="0"/>
          </a:p>
          <a:p>
            <a:pPr marL="0" indent="0">
              <a:buNone/>
            </a:pPr>
            <a:endParaRPr lang="es-AR" altLang="es-ES" sz="3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822960"/>
          </a:xfrm>
          <a:solidFill>
            <a:srgbClr val="006600"/>
          </a:solidFill>
        </p:spPr>
        <p:txBody>
          <a:bodyPr/>
          <a:lstStyle/>
          <a:p>
            <a:r>
              <a:rPr lang="en-US" sz="4800" dirty="0"/>
              <a:t>INSTRUCCIONES</a:t>
            </a:r>
            <a:endParaRPr lang="en-US" sz="4800" dirty="0"/>
          </a:p>
        </p:txBody>
      </p:sp>
      <p:sp>
        <p:nvSpPr>
          <p:cNvPr id="3" name="Content Placeholder 2"/>
          <p:cNvSpPr>
            <a:spLocks noGrp="1"/>
          </p:cNvSpPr>
          <p:nvPr>
            <p:ph type="body" sz="quarter" idx="13"/>
          </p:nvPr>
        </p:nvSpPr>
        <p:spPr>
          <a:xfrm>
            <a:off x="337947" y="1036969"/>
            <a:ext cx="10955866" cy="5821031"/>
          </a:xfrm>
          <a:prstGeom prst="rect">
            <a:avLst/>
          </a:prstGeom>
        </p:spPr>
        <p:txBody>
          <a:bodyPr>
            <a:normAutofit fontScale="62500" lnSpcReduction="20000"/>
          </a:bodyPr>
          <a:lstStyle/>
          <a:p>
            <a:pPr marL="0" indent="0">
              <a:lnSpc>
                <a:spcPct val="107000"/>
              </a:lnSpc>
              <a:spcAft>
                <a:spcPts val="800"/>
              </a:spcAft>
              <a:buNone/>
            </a:pPr>
            <a:r>
              <a:rPr lang="es-AR" sz="3100" dirty="0"/>
              <a:t>Sentencia CLOSE </a:t>
            </a:r>
            <a:endParaRPr lang="en-US" sz="3100" dirty="0"/>
          </a:p>
          <a:p>
            <a:pPr marL="0" indent="0">
              <a:lnSpc>
                <a:spcPct val="107000"/>
              </a:lnSpc>
              <a:spcAft>
                <a:spcPts val="800"/>
              </a:spcAft>
              <a:buNone/>
            </a:pPr>
            <a:r>
              <a:rPr lang="es-AR" sz="3100" dirty="0"/>
              <a:t>Cierra un cursor abierto mediante la liberación del conjunto actual de resultados y todos los bloqueos de cursor mantenidos en las filas en las que está colocado. </a:t>
            </a:r>
            <a:endParaRPr lang="en-US" sz="3100" dirty="0"/>
          </a:p>
          <a:p>
            <a:pPr marL="0" indent="0">
              <a:lnSpc>
                <a:spcPct val="107000"/>
              </a:lnSpc>
              <a:spcAft>
                <a:spcPts val="800"/>
              </a:spcAft>
              <a:buNone/>
            </a:pPr>
            <a:r>
              <a:rPr lang="es-AR" sz="3100" dirty="0"/>
              <a:t>CLOSE deja las estructuras de datos accesibles para que se puedan volver a abrir, pero las recuperaciones y las actualizaciones posicionadas no se permiten hasta que se vuelva a abrir el cursor. </a:t>
            </a:r>
            <a:endParaRPr lang="en-US" sz="3100" dirty="0"/>
          </a:p>
          <a:p>
            <a:pPr marL="0" indent="0">
              <a:lnSpc>
                <a:spcPct val="107000"/>
              </a:lnSpc>
              <a:spcAft>
                <a:spcPts val="800"/>
              </a:spcAft>
              <a:buNone/>
            </a:pPr>
            <a:r>
              <a:rPr lang="es-AR" sz="3100" dirty="0"/>
              <a:t>CLOSE debe ejecutarse en un cursor abierto, por lo que no se permite en cursores que sólo están declarados o que ya están cerrados.</a:t>
            </a:r>
            <a:endParaRPr lang="en-US" sz="3100" dirty="0"/>
          </a:p>
          <a:p>
            <a:pPr marL="0" indent="0">
              <a:lnSpc>
                <a:spcPct val="107000"/>
              </a:lnSpc>
              <a:spcAft>
                <a:spcPts val="800"/>
              </a:spcAft>
              <a:buNone/>
            </a:pPr>
            <a:r>
              <a:rPr lang="es-AR"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s-AR" sz="3100" dirty="0"/>
              <a:t>Sentencia DEALLOCATE </a:t>
            </a:r>
            <a:endParaRPr lang="en-US" sz="3100" dirty="0"/>
          </a:p>
          <a:p>
            <a:pPr marL="0" indent="0">
              <a:lnSpc>
                <a:spcPct val="107000"/>
              </a:lnSpc>
              <a:spcAft>
                <a:spcPts val="800"/>
              </a:spcAft>
              <a:buNone/>
            </a:pPr>
            <a:r>
              <a:rPr lang="es-AR" sz="3100" dirty="0"/>
              <a:t>Quita una referencia a un cursor. Cuando se ha quitado la última referencia al cursor, Microsoft SQL Server libera las estructuras de datos que componen el cursor.</a:t>
            </a:r>
            <a:endParaRPr lang="en-US" sz="3100" dirty="0"/>
          </a:p>
          <a:p>
            <a:pPr marL="0" indent="0">
              <a:lnSpc>
                <a:spcPct val="107000"/>
              </a:lnSpc>
              <a:spcAft>
                <a:spcPts val="800"/>
              </a:spcAft>
              <a:buNone/>
            </a:pPr>
            <a:r>
              <a:rPr lang="es-AR" sz="3100" dirty="0"/>
              <a:t> </a:t>
            </a:r>
            <a:endParaRPr lang="en-US" sz="3100" dirty="0"/>
          </a:p>
          <a:p>
            <a:pPr marL="0" indent="0">
              <a:lnSpc>
                <a:spcPct val="107000"/>
              </a:lnSpc>
              <a:spcAft>
                <a:spcPts val="800"/>
              </a:spcAft>
              <a:buNone/>
            </a:pPr>
            <a:r>
              <a:rPr lang="es-A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s-AR" sz="3600" dirty="0"/>
          </a:p>
          <a:p>
            <a:pPr marL="0" indent="0">
              <a:buNone/>
            </a:pPr>
            <a:endParaRPr lang="es-AR" altLang="es-ES" sz="3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4415</Words>
  <Application>WPS Presentation</Application>
  <PresentationFormat>Widescreen</PresentationFormat>
  <Paragraphs>111</Paragraphs>
  <Slides>10</Slides>
  <Notes>10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Segoe UI</vt:lpstr>
      <vt:lpstr>Times New Roman</vt:lpstr>
      <vt:lpstr>Calibri</vt:lpstr>
      <vt:lpstr>Microsoft YaHei</vt:lpstr>
      <vt:lpstr>Arial Unicode MS</vt:lpstr>
      <vt:lpstr>Calibri Light</vt:lpstr>
      <vt:lpstr>Office Theme</vt:lpstr>
      <vt:lpstr>Universidad Nacional de La Matanza</vt:lpstr>
      <vt:lpstr>CURSORES</vt:lpstr>
      <vt:lpstr>CURSORES</vt:lpstr>
      <vt:lpstr>CARACTERISTICAS</vt:lpstr>
      <vt:lpstr>INSTRUCCIONES</vt:lpstr>
      <vt:lpstr>INSTRUCCIONES</vt:lpstr>
      <vt:lpstr>INSTRUCCIONES</vt:lpstr>
      <vt:lpstr>INSTRUCCIONES</vt:lpstr>
      <vt:lpstr>INSTRUCCIONES</vt:lpstr>
      <vt:lpstr>INSTRUCCIONES: EJEMPLO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Nacional de La Matanza</dc:title>
  <dc:creator>Marcela Turconi</dc:creator>
  <cp:lastModifiedBy>marce</cp:lastModifiedBy>
  <cp:revision>3</cp:revision>
  <dcterms:created xsi:type="dcterms:W3CDTF">2024-03-25T14:23:00Z</dcterms:created>
  <dcterms:modified xsi:type="dcterms:W3CDTF">2025-06-19T22:52:04Z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D0DEEA8DC9334E81B6944FD404615345_13</vt:lpwstr>
  </property>
  <property fmtid="{D5CDD505-2E9C-101B-9397-08002B2CF9AE}" pid="3" name="KSOProductBuildVer">
    <vt:lpwstr>2058-12.2.0.21179</vt:lpwstr>
  </property>
</Properties>
</file>