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320" r:id="rId6"/>
    <p:sldId id="344" r:id="rId7"/>
    <p:sldId id="345" r:id="rId8"/>
    <p:sldId id="348" r:id="rId9"/>
    <p:sldId id="347" r:id="rId10"/>
    <p:sldId id="343" r:id="rId11"/>
    <p:sldId id="325"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9371"/>
    <a:srgbClr val="19AD53"/>
    <a:srgbClr val="006C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p:restoredTop sz="86067"/>
  </p:normalViewPr>
  <p:slideViewPr>
    <p:cSldViewPr snapToGrid="0" snapToObjects="1">
      <p:cViewPr varScale="1">
        <p:scale>
          <a:sx n="71" d="100"/>
          <a:sy n="71" d="100"/>
        </p:scale>
        <p:origin x="116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70ED0-E21C-5A4E-9D80-1ACB6D6850F8}" type="datetimeFigureOut">
              <a:rPr lang="es-AR" smtClean="0"/>
              <a:pPr/>
              <a:t>19/6/2025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8CBA4-CC9F-6B41-A66E-22F418F48DFA}" type="slidenum">
              <a:rPr lang="es-AR" smtClean="0"/>
              <a:pPr/>
              <a:t>‹Nº›</a:t>
            </a:fld>
            <a:endParaRPr lang="es-AR"/>
          </a:p>
        </p:txBody>
      </p:sp>
    </p:spTree>
    <p:extLst>
      <p:ext uri="{BB962C8B-B14F-4D97-AF65-F5344CB8AC3E}">
        <p14:creationId xmlns:p14="http://schemas.microsoft.com/office/powerpoint/2010/main" val="122467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6D112-B0BB-044D-BF05-388B9E13F56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26A0265F-9C0B-1E4F-8DE0-DED7D155E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C0656E17-EFBC-304F-97E1-F3640B48F721}"/>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5" name="Marcador de pie de página 4">
            <a:extLst>
              <a:ext uri="{FF2B5EF4-FFF2-40B4-BE49-F238E27FC236}">
                <a16:creationId xmlns:a16="http://schemas.microsoft.com/office/drawing/2014/main" id="{A1889DA3-382B-A449-BAB1-DC11EF096CE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0D94B39-BE74-C540-9752-7133C941E906}"/>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268688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745B0-D8FD-F24F-9A4D-E1B7547E1C9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87AF567-B129-AD45-9523-42DDAA5FD08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EB22391-3D8A-0544-828E-7A010166997F}"/>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5" name="Marcador de pie de página 4">
            <a:extLst>
              <a:ext uri="{FF2B5EF4-FFF2-40B4-BE49-F238E27FC236}">
                <a16:creationId xmlns:a16="http://schemas.microsoft.com/office/drawing/2014/main" id="{4EA6CE5F-1418-8E45-880F-DF0A9E3BBCE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34EE54D-F16A-9144-BB22-E284A35BEA38}"/>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243478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4BEDCFE-DA35-1D49-A7E5-DDED67630F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9F16C4B-EED4-D44F-B29A-ED86FBD7356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3EB6457-58B7-644C-844B-1E7F118645F9}"/>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5" name="Marcador de pie de página 4">
            <a:extLst>
              <a:ext uri="{FF2B5EF4-FFF2-40B4-BE49-F238E27FC236}">
                <a16:creationId xmlns:a16="http://schemas.microsoft.com/office/drawing/2014/main" id="{CBF8F9AA-E0CA-CB40-BEB3-FBF9BC1C710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3DD3BB9-6B3E-3A42-9F7D-72D1CCB886F9}"/>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337715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5EE32-96C7-8641-B240-6B22BF9371C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AD46E58-40D7-B146-8B31-B0B63C7917B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41916A8-DC69-3D45-9798-918C52D83E2D}"/>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5" name="Marcador de pie de página 4">
            <a:extLst>
              <a:ext uri="{FF2B5EF4-FFF2-40B4-BE49-F238E27FC236}">
                <a16:creationId xmlns:a16="http://schemas.microsoft.com/office/drawing/2014/main" id="{D37AD7CD-0CEC-2C41-A8A8-9224C4FAC53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98CE2E3-6340-1444-8966-1BF2FAABF297}"/>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139622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01450-3D2A-0248-8A62-DA82889341F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274C2E4-264A-9347-8CFA-954A01D30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760AE51-4B66-E24E-98CB-5179A0273982}"/>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5" name="Marcador de pie de página 4">
            <a:extLst>
              <a:ext uri="{FF2B5EF4-FFF2-40B4-BE49-F238E27FC236}">
                <a16:creationId xmlns:a16="http://schemas.microsoft.com/office/drawing/2014/main" id="{1B228ED5-D364-4844-B7F6-2A948496F4E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83E56BD-1316-5643-80FA-E8BEF4362327}"/>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35573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10C67A-DEAC-BC4B-84F1-575970032EC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AFAA25A-6E4F-EA41-9F7E-A90FBEAF57D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0C53A23-CD98-274D-8E42-F2C8FCA871C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5AC06107-6067-8F4F-9614-DB483D58A57D}"/>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6" name="Marcador de pie de página 5">
            <a:extLst>
              <a:ext uri="{FF2B5EF4-FFF2-40B4-BE49-F238E27FC236}">
                <a16:creationId xmlns:a16="http://schemas.microsoft.com/office/drawing/2014/main" id="{C1BD556E-5C88-3D4D-8D58-C42297A7B72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3444F23-8198-1F4E-948A-E71716CB660D}"/>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292920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82C84-832D-6D40-B79B-B5F47A03480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9294758-4804-614F-9849-DC4EE0C75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166F693-B716-9D4A-8488-664F16001BD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E20CA3BC-0543-E543-99C6-26F8B56E9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E7CFF8C-6A22-BE49-A800-E1F8ACE1116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27F0560-8B9D-1149-9A03-EF43149C4018}"/>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8" name="Marcador de pie de página 7">
            <a:extLst>
              <a:ext uri="{FF2B5EF4-FFF2-40B4-BE49-F238E27FC236}">
                <a16:creationId xmlns:a16="http://schemas.microsoft.com/office/drawing/2014/main" id="{4BFC60B1-32D7-9341-BC5B-846DA1C1AFE7}"/>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C8A6B013-3C64-A346-B390-DECB3BB3D5A3}"/>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31341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39431-8B39-1C40-A31F-CC71501DE83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ABD83E2-1E7F-8E49-B835-600C16BCE796}"/>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4" name="Marcador de pie de página 3">
            <a:extLst>
              <a:ext uri="{FF2B5EF4-FFF2-40B4-BE49-F238E27FC236}">
                <a16:creationId xmlns:a16="http://schemas.microsoft.com/office/drawing/2014/main" id="{83A40D8A-0356-3A43-B089-8AB1995B5616}"/>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42E356A-5D7B-8C4C-B7F7-2FE819336275}"/>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36557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67936B9-E3BF-7F42-9C7F-A2ECC7285EDE}"/>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3" name="Marcador de pie de página 2">
            <a:extLst>
              <a:ext uri="{FF2B5EF4-FFF2-40B4-BE49-F238E27FC236}">
                <a16:creationId xmlns:a16="http://schemas.microsoft.com/office/drawing/2014/main" id="{42A594C6-60E0-3E42-B58C-5FA13C4B7623}"/>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9E756B61-C8BD-E549-B956-9FAD3277CFB2}"/>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54130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FA15C-73D0-6149-B4C5-400E1FD48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599F410-05C9-C440-B21E-C28048013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AAF37592-4B14-2A4B-94E2-7062B0C95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15232E1-7E6A-934B-858E-BC5E6C1EEAF5}"/>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6" name="Marcador de pie de página 5">
            <a:extLst>
              <a:ext uri="{FF2B5EF4-FFF2-40B4-BE49-F238E27FC236}">
                <a16:creationId xmlns:a16="http://schemas.microsoft.com/office/drawing/2014/main" id="{F7D1DDF2-5D0E-584F-83CC-92F8BDD0841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927FC97-5AAC-894C-920E-167B76A77482}"/>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159489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1A739-A882-BF4C-9609-C4CD20E4368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FBA71880-976E-114C-B545-E30BA3C37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FEB6229-75AB-5B47-9176-4D24E9457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59A65C-5321-2F4D-9554-D1404D004E23}"/>
              </a:ext>
            </a:extLst>
          </p:cNvPr>
          <p:cNvSpPr>
            <a:spLocks noGrp="1"/>
          </p:cNvSpPr>
          <p:nvPr>
            <p:ph type="dt" sz="half" idx="10"/>
          </p:nvPr>
        </p:nvSpPr>
        <p:spPr/>
        <p:txBody>
          <a:bodyPr/>
          <a:lstStyle/>
          <a:p>
            <a:fld id="{393C6767-45E2-434D-B75A-5A247CEE9971}" type="datetimeFigureOut">
              <a:rPr lang="es-AR" smtClean="0"/>
              <a:pPr/>
              <a:t>19/6/2025</a:t>
            </a:fld>
            <a:endParaRPr lang="es-AR"/>
          </a:p>
        </p:txBody>
      </p:sp>
      <p:sp>
        <p:nvSpPr>
          <p:cNvPr id="6" name="Marcador de pie de página 5">
            <a:extLst>
              <a:ext uri="{FF2B5EF4-FFF2-40B4-BE49-F238E27FC236}">
                <a16:creationId xmlns:a16="http://schemas.microsoft.com/office/drawing/2014/main" id="{6F2F99FD-3218-DB49-93E2-908F29DA3A4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D10798C-BB0B-BD4B-B81E-0E6C92FF64B8}"/>
              </a:ext>
            </a:extLst>
          </p:cNvPr>
          <p:cNvSpPr>
            <a:spLocks noGrp="1"/>
          </p:cNvSpPr>
          <p:nvPr>
            <p:ph type="sldNum" sz="quarter" idx="12"/>
          </p:nvPr>
        </p:nvSpPr>
        <p:spPr/>
        <p:txBody>
          <a:bodyPr/>
          <a:lstStyle/>
          <a:p>
            <a:fld id="{F3667AE1-A4C2-B04C-AFC6-46F6E86E3380}" type="slidenum">
              <a:rPr lang="es-AR" smtClean="0"/>
              <a:pPr/>
              <a:t>‹Nº›</a:t>
            </a:fld>
            <a:endParaRPr lang="es-AR"/>
          </a:p>
        </p:txBody>
      </p:sp>
    </p:spTree>
    <p:extLst>
      <p:ext uri="{BB962C8B-B14F-4D97-AF65-F5344CB8AC3E}">
        <p14:creationId xmlns:p14="http://schemas.microsoft.com/office/powerpoint/2010/main" val="37430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4A967A-DB23-EF4E-960C-8B5E506B6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A6A7984-FFCE-454F-AED1-377DB21AE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0E9454-98D6-114B-8DF2-BAAB433E2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C6767-45E2-434D-B75A-5A247CEE9971}" type="datetimeFigureOut">
              <a:rPr lang="es-AR" smtClean="0"/>
              <a:pPr/>
              <a:t>19/6/2025</a:t>
            </a:fld>
            <a:endParaRPr lang="es-AR"/>
          </a:p>
        </p:txBody>
      </p:sp>
      <p:sp>
        <p:nvSpPr>
          <p:cNvPr id="5" name="Marcador de pie de página 4">
            <a:extLst>
              <a:ext uri="{FF2B5EF4-FFF2-40B4-BE49-F238E27FC236}">
                <a16:creationId xmlns:a16="http://schemas.microsoft.com/office/drawing/2014/main" id="{F13F4018-9E56-FB45-849B-079EA3F7B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803106B-F297-D444-BC99-168AFAEB1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67AE1-A4C2-B04C-AFC6-46F6E86E3380}" type="slidenum">
              <a:rPr lang="es-AR" smtClean="0"/>
              <a:pPr/>
              <a:t>‹Nº›</a:t>
            </a:fld>
            <a:endParaRPr lang="es-AR"/>
          </a:p>
        </p:txBody>
      </p:sp>
      <p:sp>
        <p:nvSpPr>
          <p:cNvPr id="8" name="CuadroTexto 7">
            <a:extLst>
              <a:ext uri="{FF2B5EF4-FFF2-40B4-BE49-F238E27FC236}">
                <a16:creationId xmlns:a16="http://schemas.microsoft.com/office/drawing/2014/main" id="{3BBFD0F7-BAAE-621F-718E-F373A9C5B69B}"/>
              </a:ext>
            </a:extLst>
          </p:cNvPr>
          <p:cNvSpPr txBox="1"/>
          <p:nvPr userDrawn="1">
            <p:extLst>
              <p:ext uri="{1162E1C5-73C7-4A58-AE30-91384D911F3F}">
                <p184:classification xmlns:p184="http://schemas.microsoft.com/office/powerpoint/2018/4/main" val="ftr"/>
              </p:ext>
            </p:extLst>
          </p:nvPr>
        </p:nvSpPr>
        <p:spPr>
          <a:xfrm>
            <a:off x="63500" y="6581140"/>
            <a:ext cx="2703513" cy="213360"/>
          </a:xfrm>
          <a:prstGeom prst="rect">
            <a:avLst/>
          </a:prstGeom>
        </p:spPr>
        <p:txBody>
          <a:bodyPr horzOverflow="overflow" lIns="0" tIns="0" rIns="0" bIns="0">
            <a:spAutoFit/>
          </a:bodyPr>
          <a:lstStyle/>
          <a:p>
            <a:pPr algn="l"/>
            <a:r>
              <a:rPr lang="es-AR" sz="7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***Este documento está clasificado como USO INTERNO por TELEFÓNICA.
***This document is classified as INTERNAL USE by TELEFÓNICA.</a:t>
            </a:r>
          </a:p>
        </p:txBody>
      </p:sp>
    </p:spTree>
    <p:extLst>
      <p:ext uri="{BB962C8B-B14F-4D97-AF65-F5344CB8AC3E}">
        <p14:creationId xmlns:p14="http://schemas.microsoft.com/office/powerpoint/2010/main" val="2669785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7C9272-0305-094E-873E-3FBAA2C1AB1B}"/>
              </a:ext>
            </a:extLst>
          </p:cNvPr>
          <p:cNvSpPr>
            <a:spLocks noGrp="1"/>
          </p:cNvSpPr>
          <p:nvPr>
            <p:ph type="ctrTitle"/>
          </p:nvPr>
        </p:nvSpPr>
        <p:spPr>
          <a:xfrm>
            <a:off x="911214" y="879435"/>
            <a:ext cx="7178537" cy="2991416"/>
          </a:xfrm>
        </p:spPr>
        <p:txBody>
          <a:bodyPr anchor="b">
            <a:normAutofit/>
          </a:bodyPr>
          <a:lstStyle/>
          <a:p>
            <a:pPr algn="l"/>
            <a:r>
              <a:rPr lang="es-AR" b="1" dirty="0">
                <a:solidFill>
                  <a:srgbClr val="149371"/>
                </a:solidFill>
              </a:rPr>
              <a:t>Niveles de Aislamiento</a:t>
            </a:r>
          </a:p>
        </p:txBody>
      </p:sp>
      <p:sp>
        <p:nvSpPr>
          <p:cNvPr id="3" name="Subtítulo 2">
            <a:extLst>
              <a:ext uri="{FF2B5EF4-FFF2-40B4-BE49-F238E27FC236}">
                <a16:creationId xmlns:a16="http://schemas.microsoft.com/office/drawing/2014/main" id="{BC31C994-F7C9-554C-BE93-9DAAE1A3F844}"/>
              </a:ext>
            </a:extLst>
          </p:cNvPr>
          <p:cNvSpPr>
            <a:spLocks noGrp="1"/>
          </p:cNvSpPr>
          <p:nvPr>
            <p:ph type="subTitle" idx="1"/>
          </p:nvPr>
        </p:nvSpPr>
        <p:spPr>
          <a:xfrm>
            <a:off x="1094096" y="3842932"/>
            <a:ext cx="5306704" cy="2163551"/>
          </a:xfrm>
        </p:spPr>
        <p:txBody>
          <a:bodyPr anchor="t">
            <a:normAutofit/>
          </a:bodyPr>
          <a:lstStyle/>
          <a:p>
            <a:pPr algn="l"/>
            <a:r>
              <a:rPr lang="es-AR" dirty="0"/>
              <a:t>Base de Datos 2 – Gestión de Datos</a:t>
            </a: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3" descr="C:\Users\Roberto\Dropbox\UNLaM\Logos\Nora Gigante 2015\logo-01 -dos lineas.png">
            <a:extLst>
              <a:ext uri="{FF2B5EF4-FFF2-40B4-BE49-F238E27FC236}">
                <a16:creationId xmlns:a16="http://schemas.microsoft.com/office/drawing/2014/main" id="{1B10AFF0-C589-FA4E-9927-1E9771ABD349}"/>
              </a:ext>
            </a:extLst>
          </p:cNvPr>
          <p:cNvPicPr>
            <a:picLocks noChangeAspect="1" noChangeArrowheads="1"/>
          </p:cNvPicPr>
          <p:nvPr/>
        </p:nvPicPr>
        <p:blipFill>
          <a:blip r:embed="rId2"/>
          <a:stretch>
            <a:fillRect/>
          </a:stretch>
        </p:blipFill>
        <p:spPr bwMode="auto">
          <a:xfrm>
            <a:off x="7531503" y="2749314"/>
            <a:ext cx="3217333" cy="1977319"/>
          </a:xfrm>
          <a:prstGeom prst="rect">
            <a:avLst/>
          </a:prstGeom>
          <a:noFill/>
        </p:spPr>
      </p:pic>
      <p:pic>
        <p:nvPicPr>
          <p:cNvPr id="4" name="Picture 2" descr="C:\Users\Roberto\Dropbox\UNLaM\Logos\Nora Gigante 2015\logo-color.png">
            <a:extLst>
              <a:ext uri="{FF2B5EF4-FFF2-40B4-BE49-F238E27FC236}">
                <a16:creationId xmlns:a16="http://schemas.microsoft.com/office/drawing/2014/main" id="{9A9FA357-E2D5-F44C-B734-0880CF533EA7}"/>
              </a:ext>
            </a:extLst>
          </p:cNvPr>
          <p:cNvPicPr>
            <a:picLocks noChangeAspect="1" noChangeArrowheads="1"/>
          </p:cNvPicPr>
          <p:nvPr/>
        </p:nvPicPr>
        <p:blipFill>
          <a:blip r:embed="rId3"/>
          <a:srcRect/>
          <a:stretch>
            <a:fillRect/>
          </a:stretch>
        </p:blipFill>
        <p:spPr bwMode="auto">
          <a:xfrm>
            <a:off x="10490334" y="5716586"/>
            <a:ext cx="1464837" cy="920754"/>
          </a:xfrm>
          <a:prstGeom prst="rect">
            <a:avLst/>
          </a:prstGeom>
          <a:noFill/>
        </p:spPr>
      </p:pic>
    </p:spTree>
    <p:extLst>
      <p:ext uri="{BB962C8B-B14F-4D97-AF65-F5344CB8AC3E}">
        <p14:creationId xmlns:p14="http://schemas.microsoft.com/office/powerpoint/2010/main" val="357199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47944-D700-484B-B852-496C82716BD8}"/>
              </a:ext>
            </a:extLst>
          </p:cNvPr>
          <p:cNvSpPr>
            <a:spLocks noGrp="1"/>
          </p:cNvSpPr>
          <p:nvPr>
            <p:ph type="title"/>
          </p:nvPr>
        </p:nvSpPr>
        <p:spPr>
          <a:xfrm>
            <a:off x="206556" y="204395"/>
            <a:ext cx="10515600" cy="1325563"/>
          </a:xfrm>
        </p:spPr>
        <p:txBody>
          <a:bodyPr/>
          <a:lstStyle/>
          <a:p>
            <a:r>
              <a:rPr lang="es-AR" b="1" dirty="0">
                <a:solidFill>
                  <a:srgbClr val="149371"/>
                </a:solidFill>
                <a:latin typeface="+mn-lt"/>
              </a:rPr>
              <a:t>Niveles de Aislamiento</a:t>
            </a:r>
            <a:endParaRPr lang="es-AR" dirty="0">
              <a:latin typeface="+mn-lt"/>
            </a:endParaRPr>
          </a:p>
        </p:txBody>
      </p:sp>
      <p:pic>
        <p:nvPicPr>
          <p:cNvPr id="4" name="Picture 2" descr="C:\Users\Roberto\Dropbox\UNLaM\Logos\Nora Gigante 2015\logo-color.png">
            <a:extLst>
              <a:ext uri="{FF2B5EF4-FFF2-40B4-BE49-F238E27FC236}">
                <a16:creationId xmlns:a16="http://schemas.microsoft.com/office/drawing/2014/main" id="{F2FB444B-0674-C94B-988B-3F53CBFFCA70}"/>
              </a:ext>
            </a:extLst>
          </p:cNvPr>
          <p:cNvPicPr>
            <a:picLocks noChangeAspect="1" noChangeArrowheads="1"/>
          </p:cNvPicPr>
          <p:nvPr/>
        </p:nvPicPr>
        <p:blipFill>
          <a:blip r:embed="rId2"/>
          <a:srcRect/>
          <a:stretch>
            <a:fillRect/>
          </a:stretch>
        </p:blipFill>
        <p:spPr bwMode="auto">
          <a:xfrm>
            <a:off x="10722156" y="5871134"/>
            <a:ext cx="1464837" cy="920754"/>
          </a:xfrm>
          <a:prstGeom prst="rect">
            <a:avLst/>
          </a:prstGeom>
          <a:noFill/>
        </p:spPr>
      </p:pic>
      <p:pic>
        <p:nvPicPr>
          <p:cNvPr id="5" name="Picture 3" descr="C:\Users\Roberto\Dropbox\UNLaM\Logos\Nora Gigante 2015\logo-01 -dos lineas.png">
            <a:extLst>
              <a:ext uri="{FF2B5EF4-FFF2-40B4-BE49-F238E27FC236}">
                <a16:creationId xmlns:a16="http://schemas.microsoft.com/office/drawing/2014/main" id="{3E982B39-CC92-494C-BDF2-5F9A533889FA}"/>
              </a:ext>
            </a:extLst>
          </p:cNvPr>
          <p:cNvPicPr>
            <a:picLocks noChangeAspect="1" noChangeArrowheads="1"/>
          </p:cNvPicPr>
          <p:nvPr/>
        </p:nvPicPr>
        <p:blipFill>
          <a:blip r:embed="rId3"/>
          <a:srcRect/>
          <a:stretch>
            <a:fillRect/>
          </a:stretch>
        </p:blipFill>
        <p:spPr bwMode="auto">
          <a:xfrm>
            <a:off x="9308246" y="5871134"/>
            <a:ext cx="1306809" cy="847658"/>
          </a:xfrm>
          <a:prstGeom prst="rect">
            <a:avLst/>
          </a:prstGeom>
          <a:noFill/>
        </p:spPr>
      </p:pic>
      <p:sp>
        <p:nvSpPr>
          <p:cNvPr id="8" name="Rectángulo 7">
            <a:extLst>
              <a:ext uri="{FF2B5EF4-FFF2-40B4-BE49-F238E27FC236}">
                <a16:creationId xmlns:a16="http://schemas.microsoft.com/office/drawing/2014/main" id="{237D0EAC-9605-E84C-9F99-D38A2A3C6B94}"/>
              </a:ext>
            </a:extLst>
          </p:cNvPr>
          <p:cNvSpPr/>
          <p:nvPr/>
        </p:nvSpPr>
        <p:spPr>
          <a:xfrm>
            <a:off x="958340" y="1333948"/>
            <a:ext cx="4710940" cy="2585323"/>
          </a:xfrm>
          <a:prstGeom prst="rect">
            <a:avLst/>
          </a:prstGeom>
        </p:spPr>
        <p:txBody>
          <a:bodyPr wrap="square">
            <a:spAutoFit/>
          </a:bodyPr>
          <a:lstStyle/>
          <a:p>
            <a:endParaRPr lang="es-AR" dirty="0"/>
          </a:p>
          <a:p>
            <a:pPr marL="1200150" lvl="2" indent="-285750">
              <a:buFont typeface="Arial" panose="020B0604020202020204" pitchFamily="34" charset="0"/>
              <a:buChar char="•"/>
            </a:pPr>
            <a:r>
              <a:rPr lang="es-AR" sz="2400" b="1" dirty="0"/>
              <a:t>READ UNCOMMITED </a:t>
            </a:r>
          </a:p>
          <a:p>
            <a:pPr marL="1200150" lvl="2" indent="-285750">
              <a:buFont typeface="Arial" panose="020B0604020202020204" pitchFamily="34" charset="0"/>
              <a:buChar char="•"/>
            </a:pPr>
            <a:r>
              <a:rPr lang="es-AR" sz="2400" b="1" dirty="0"/>
              <a:t>READ COMMITED </a:t>
            </a:r>
          </a:p>
          <a:p>
            <a:pPr marL="1200150" lvl="2" indent="-285750">
              <a:buFont typeface="Arial" panose="020B0604020202020204" pitchFamily="34" charset="0"/>
              <a:buChar char="•"/>
            </a:pPr>
            <a:r>
              <a:rPr lang="es-AR" sz="2400" b="1" dirty="0"/>
              <a:t>REPETEABLE READ </a:t>
            </a:r>
          </a:p>
          <a:p>
            <a:pPr marL="1200150" lvl="2" indent="-285750">
              <a:buFont typeface="Arial" panose="020B0604020202020204" pitchFamily="34" charset="0"/>
              <a:buChar char="•"/>
            </a:pPr>
            <a:r>
              <a:rPr lang="es-AR" sz="2400" b="1" dirty="0"/>
              <a:t>SERIALIZABLE </a:t>
            </a:r>
          </a:p>
          <a:p>
            <a:pPr marL="1200150" lvl="2" indent="-285750">
              <a:buFont typeface="Arial" panose="020B0604020202020204" pitchFamily="34" charset="0"/>
              <a:buChar char="•"/>
            </a:pPr>
            <a:endParaRPr lang="es-AR" sz="2400" b="1" dirty="0"/>
          </a:p>
          <a:p>
            <a:endParaRPr lang="es-AR" altLang="es-AR" sz="2400" dirty="0"/>
          </a:p>
        </p:txBody>
      </p:sp>
      <p:sp>
        <p:nvSpPr>
          <p:cNvPr id="10" name="9 Rectángulo"/>
          <p:cNvSpPr/>
          <p:nvPr/>
        </p:nvSpPr>
        <p:spPr>
          <a:xfrm rot="16200000">
            <a:off x="10546931" y="2220524"/>
            <a:ext cx="2591222" cy="369332"/>
          </a:xfrm>
          <a:prstGeom prst="rect">
            <a:avLst/>
          </a:prstGeom>
        </p:spPr>
        <p:txBody>
          <a:bodyPr wrap="none">
            <a:spAutoFit/>
          </a:bodyPr>
          <a:lstStyle/>
          <a:p>
            <a:r>
              <a:rPr lang="es-ES" b="1" dirty="0"/>
              <a:t> Seguridad Base de Datos</a:t>
            </a:r>
            <a:endParaRPr lang="es-AR" b="1" dirty="0"/>
          </a:p>
        </p:txBody>
      </p:sp>
    </p:spTree>
    <p:extLst>
      <p:ext uri="{BB962C8B-B14F-4D97-AF65-F5344CB8AC3E}">
        <p14:creationId xmlns:p14="http://schemas.microsoft.com/office/powerpoint/2010/main" val="280801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47944-D700-484B-B852-496C82716BD8}"/>
              </a:ext>
            </a:extLst>
          </p:cNvPr>
          <p:cNvSpPr>
            <a:spLocks noGrp="1"/>
          </p:cNvSpPr>
          <p:nvPr>
            <p:ph type="title"/>
          </p:nvPr>
        </p:nvSpPr>
        <p:spPr>
          <a:xfrm>
            <a:off x="206556" y="204395"/>
            <a:ext cx="10515600" cy="1325563"/>
          </a:xfrm>
        </p:spPr>
        <p:txBody>
          <a:bodyPr>
            <a:normAutofit/>
          </a:bodyPr>
          <a:lstStyle/>
          <a:p>
            <a:pPr lvl="2" algn="l" rtl="0">
              <a:lnSpc>
                <a:spcPct val="90000"/>
              </a:lnSpc>
              <a:spcBef>
                <a:spcPct val="0"/>
              </a:spcBef>
            </a:pPr>
            <a:r>
              <a:rPr lang="es-AR" sz="3600" b="1" dirty="0">
                <a:solidFill>
                  <a:srgbClr val="00B050"/>
                </a:solidFill>
              </a:rPr>
              <a:t>Introducción</a:t>
            </a:r>
            <a:br>
              <a:rPr lang="es-AR" sz="2400" b="1" dirty="0"/>
            </a:br>
            <a:endParaRPr lang="es-AR" dirty="0">
              <a:latin typeface="+mn-lt"/>
            </a:endParaRPr>
          </a:p>
        </p:txBody>
      </p:sp>
      <p:pic>
        <p:nvPicPr>
          <p:cNvPr id="4" name="Picture 2" descr="C:\Users\Roberto\Dropbox\UNLaM\Logos\Nora Gigante 2015\logo-color.png">
            <a:extLst>
              <a:ext uri="{FF2B5EF4-FFF2-40B4-BE49-F238E27FC236}">
                <a16:creationId xmlns:a16="http://schemas.microsoft.com/office/drawing/2014/main" id="{F2FB444B-0674-C94B-988B-3F53CBFFCA70}"/>
              </a:ext>
            </a:extLst>
          </p:cNvPr>
          <p:cNvPicPr>
            <a:picLocks noChangeAspect="1" noChangeArrowheads="1"/>
          </p:cNvPicPr>
          <p:nvPr/>
        </p:nvPicPr>
        <p:blipFill>
          <a:blip r:embed="rId2"/>
          <a:srcRect/>
          <a:stretch>
            <a:fillRect/>
          </a:stretch>
        </p:blipFill>
        <p:spPr bwMode="auto">
          <a:xfrm>
            <a:off x="10722156" y="5871134"/>
            <a:ext cx="1464837" cy="920754"/>
          </a:xfrm>
          <a:prstGeom prst="rect">
            <a:avLst/>
          </a:prstGeom>
          <a:noFill/>
        </p:spPr>
      </p:pic>
      <p:pic>
        <p:nvPicPr>
          <p:cNvPr id="5" name="Picture 3" descr="C:\Users\Roberto\Dropbox\UNLaM\Logos\Nora Gigante 2015\logo-01 -dos lineas.png">
            <a:extLst>
              <a:ext uri="{FF2B5EF4-FFF2-40B4-BE49-F238E27FC236}">
                <a16:creationId xmlns:a16="http://schemas.microsoft.com/office/drawing/2014/main" id="{3E982B39-CC92-494C-BDF2-5F9A533889FA}"/>
              </a:ext>
            </a:extLst>
          </p:cNvPr>
          <p:cNvPicPr>
            <a:picLocks noChangeAspect="1" noChangeArrowheads="1"/>
          </p:cNvPicPr>
          <p:nvPr/>
        </p:nvPicPr>
        <p:blipFill>
          <a:blip r:embed="rId3"/>
          <a:srcRect/>
          <a:stretch>
            <a:fillRect/>
          </a:stretch>
        </p:blipFill>
        <p:spPr bwMode="auto">
          <a:xfrm>
            <a:off x="9308246" y="5871134"/>
            <a:ext cx="1306809" cy="847658"/>
          </a:xfrm>
          <a:prstGeom prst="rect">
            <a:avLst/>
          </a:prstGeom>
          <a:noFill/>
        </p:spPr>
      </p:pic>
      <p:sp>
        <p:nvSpPr>
          <p:cNvPr id="8" name="Rectángulo 7">
            <a:extLst>
              <a:ext uri="{FF2B5EF4-FFF2-40B4-BE49-F238E27FC236}">
                <a16:creationId xmlns:a16="http://schemas.microsoft.com/office/drawing/2014/main" id="{237D0EAC-9605-E84C-9F99-D38A2A3C6B94}"/>
              </a:ext>
            </a:extLst>
          </p:cNvPr>
          <p:cNvSpPr/>
          <p:nvPr/>
        </p:nvSpPr>
        <p:spPr>
          <a:xfrm>
            <a:off x="958340" y="1333948"/>
            <a:ext cx="3624418" cy="830997"/>
          </a:xfrm>
          <a:prstGeom prst="rect">
            <a:avLst/>
          </a:prstGeom>
        </p:spPr>
        <p:txBody>
          <a:bodyPr wrap="square">
            <a:spAutoFit/>
          </a:bodyPr>
          <a:lstStyle/>
          <a:p>
            <a:pPr marL="1200150" lvl="2" indent="-285750">
              <a:buFont typeface="Arial" panose="020B0604020202020204" pitchFamily="34" charset="0"/>
              <a:buChar char="•"/>
            </a:pPr>
            <a:endParaRPr lang="es-AR" sz="2400" b="1" dirty="0"/>
          </a:p>
          <a:p>
            <a:pPr marL="285750" indent="-285750">
              <a:buFont typeface="Arial" panose="020B0604020202020204" pitchFamily="34" charset="0"/>
              <a:buChar char="•"/>
            </a:pPr>
            <a:endParaRPr lang="es-AR" altLang="es-AR" sz="2400" dirty="0"/>
          </a:p>
        </p:txBody>
      </p:sp>
      <p:sp>
        <p:nvSpPr>
          <p:cNvPr id="10" name="9 Rectángulo"/>
          <p:cNvSpPr/>
          <p:nvPr/>
        </p:nvSpPr>
        <p:spPr>
          <a:xfrm rot="16200000">
            <a:off x="10546931" y="2220524"/>
            <a:ext cx="2591222" cy="369332"/>
          </a:xfrm>
          <a:prstGeom prst="rect">
            <a:avLst/>
          </a:prstGeom>
        </p:spPr>
        <p:txBody>
          <a:bodyPr wrap="none">
            <a:spAutoFit/>
          </a:bodyPr>
          <a:lstStyle/>
          <a:p>
            <a:r>
              <a:rPr lang="es-ES" b="1" dirty="0"/>
              <a:t> Seguridad Base de Datos</a:t>
            </a:r>
            <a:endParaRPr lang="es-AR" b="1" dirty="0"/>
          </a:p>
        </p:txBody>
      </p:sp>
      <p:sp>
        <p:nvSpPr>
          <p:cNvPr id="7" name="6 Rectángulo"/>
          <p:cNvSpPr/>
          <p:nvPr/>
        </p:nvSpPr>
        <p:spPr>
          <a:xfrm>
            <a:off x="616770" y="1109579"/>
            <a:ext cx="10105385" cy="923330"/>
          </a:xfrm>
          <a:prstGeom prst="rect">
            <a:avLst/>
          </a:prstGeom>
        </p:spPr>
        <p:txBody>
          <a:bodyPr wrap="square">
            <a:spAutoFit/>
          </a:bodyPr>
          <a:lstStyle/>
          <a:p>
            <a:r>
              <a:rPr lang="es-AR" dirty="0"/>
              <a:t>Las cuatro propiedades ACID son Atomicidad, Consistencia, Aislamiento y Durabilidad. Estas cuatro propiedades definen las transacciones de la base de datos. Cuando se cumplen, garantizan su validez, incluso en caso de fallo, corte de energía u otros errores. </a:t>
            </a:r>
          </a:p>
        </p:txBody>
      </p:sp>
      <p:pic>
        <p:nvPicPr>
          <p:cNvPr id="6" name="Imagen 5">
            <a:extLst>
              <a:ext uri="{FF2B5EF4-FFF2-40B4-BE49-F238E27FC236}">
                <a16:creationId xmlns:a16="http://schemas.microsoft.com/office/drawing/2014/main" id="{B738CDAF-B16F-FE0D-1AE0-37C37B6CAB22}"/>
              </a:ext>
            </a:extLst>
          </p:cNvPr>
          <p:cNvPicPr>
            <a:picLocks noChangeAspect="1"/>
          </p:cNvPicPr>
          <p:nvPr/>
        </p:nvPicPr>
        <p:blipFill>
          <a:blip r:embed="rId4"/>
          <a:stretch>
            <a:fillRect/>
          </a:stretch>
        </p:blipFill>
        <p:spPr>
          <a:xfrm>
            <a:off x="1257941" y="2257279"/>
            <a:ext cx="8348637" cy="3613856"/>
          </a:xfrm>
          <a:prstGeom prst="rect">
            <a:avLst/>
          </a:prstGeom>
        </p:spPr>
      </p:pic>
    </p:spTree>
    <p:extLst>
      <p:ext uri="{BB962C8B-B14F-4D97-AF65-F5344CB8AC3E}">
        <p14:creationId xmlns:p14="http://schemas.microsoft.com/office/powerpoint/2010/main" val="280801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47944-D700-484B-B852-496C82716BD8}"/>
              </a:ext>
            </a:extLst>
          </p:cNvPr>
          <p:cNvSpPr>
            <a:spLocks noGrp="1"/>
          </p:cNvSpPr>
          <p:nvPr>
            <p:ph type="title"/>
          </p:nvPr>
        </p:nvSpPr>
        <p:spPr>
          <a:xfrm>
            <a:off x="164792" y="-202854"/>
            <a:ext cx="10515600" cy="1325563"/>
          </a:xfrm>
        </p:spPr>
        <p:txBody>
          <a:bodyPr/>
          <a:lstStyle/>
          <a:p>
            <a:pPr lvl="2" algn="l" rtl="0">
              <a:lnSpc>
                <a:spcPct val="90000"/>
              </a:lnSpc>
              <a:spcBef>
                <a:spcPct val="0"/>
              </a:spcBef>
            </a:pPr>
            <a:r>
              <a:rPr lang="es-AR" sz="3600" b="1" dirty="0">
                <a:solidFill>
                  <a:srgbClr val="00B050"/>
                </a:solidFill>
              </a:rPr>
              <a:t>Niveles </a:t>
            </a:r>
          </a:p>
        </p:txBody>
      </p:sp>
      <p:pic>
        <p:nvPicPr>
          <p:cNvPr id="4" name="Picture 2" descr="C:\Users\Roberto\Dropbox\UNLaM\Logos\Nora Gigante 2015\logo-color.png">
            <a:extLst>
              <a:ext uri="{FF2B5EF4-FFF2-40B4-BE49-F238E27FC236}">
                <a16:creationId xmlns:a16="http://schemas.microsoft.com/office/drawing/2014/main" id="{F2FB444B-0674-C94B-988B-3F53CBFFCA70}"/>
              </a:ext>
            </a:extLst>
          </p:cNvPr>
          <p:cNvPicPr>
            <a:picLocks noChangeAspect="1" noChangeArrowheads="1"/>
          </p:cNvPicPr>
          <p:nvPr/>
        </p:nvPicPr>
        <p:blipFill>
          <a:blip r:embed="rId2"/>
          <a:srcRect/>
          <a:stretch>
            <a:fillRect/>
          </a:stretch>
        </p:blipFill>
        <p:spPr bwMode="auto">
          <a:xfrm>
            <a:off x="10722156" y="5871134"/>
            <a:ext cx="1464837" cy="920754"/>
          </a:xfrm>
          <a:prstGeom prst="rect">
            <a:avLst/>
          </a:prstGeom>
          <a:noFill/>
        </p:spPr>
      </p:pic>
      <p:pic>
        <p:nvPicPr>
          <p:cNvPr id="5" name="Picture 3" descr="C:\Users\Roberto\Dropbox\UNLaM\Logos\Nora Gigante 2015\logo-01 -dos lineas.png">
            <a:extLst>
              <a:ext uri="{FF2B5EF4-FFF2-40B4-BE49-F238E27FC236}">
                <a16:creationId xmlns:a16="http://schemas.microsoft.com/office/drawing/2014/main" id="{3E982B39-CC92-494C-BDF2-5F9A533889FA}"/>
              </a:ext>
            </a:extLst>
          </p:cNvPr>
          <p:cNvPicPr>
            <a:picLocks noChangeAspect="1" noChangeArrowheads="1"/>
          </p:cNvPicPr>
          <p:nvPr/>
        </p:nvPicPr>
        <p:blipFill>
          <a:blip r:embed="rId3"/>
          <a:srcRect/>
          <a:stretch>
            <a:fillRect/>
          </a:stretch>
        </p:blipFill>
        <p:spPr bwMode="auto">
          <a:xfrm>
            <a:off x="9308246" y="5871134"/>
            <a:ext cx="1306809" cy="847658"/>
          </a:xfrm>
          <a:prstGeom prst="rect">
            <a:avLst/>
          </a:prstGeom>
          <a:noFill/>
        </p:spPr>
      </p:pic>
      <p:sp>
        <p:nvSpPr>
          <p:cNvPr id="8" name="Rectángulo 7">
            <a:extLst>
              <a:ext uri="{FF2B5EF4-FFF2-40B4-BE49-F238E27FC236}">
                <a16:creationId xmlns:a16="http://schemas.microsoft.com/office/drawing/2014/main" id="{237D0EAC-9605-E84C-9F99-D38A2A3C6B94}"/>
              </a:ext>
            </a:extLst>
          </p:cNvPr>
          <p:cNvSpPr/>
          <p:nvPr/>
        </p:nvSpPr>
        <p:spPr>
          <a:xfrm>
            <a:off x="958340" y="1333948"/>
            <a:ext cx="3624418" cy="830997"/>
          </a:xfrm>
          <a:prstGeom prst="rect">
            <a:avLst/>
          </a:prstGeom>
        </p:spPr>
        <p:txBody>
          <a:bodyPr wrap="square">
            <a:spAutoFit/>
          </a:bodyPr>
          <a:lstStyle/>
          <a:p>
            <a:pPr marL="1200150" lvl="2" indent="-285750">
              <a:buFont typeface="Arial" panose="020B0604020202020204" pitchFamily="34" charset="0"/>
              <a:buChar char="•"/>
            </a:pPr>
            <a:endParaRPr lang="es-AR" sz="2400" b="1" dirty="0"/>
          </a:p>
          <a:p>
            <a:pPr marL="285750" indent="-285750">
              <a:buFont typeface="Arial" panose="020B0604020202020204" pitchFamily="34" charset="0"/>
              <a:buChar char="•"/>
            </a:pPr>
            <a:endParaRPr lang="es-AR" altLang="es-AR" sz="2400" dirty="0"/>
          </a:p>
        </p:txBody>
      </p:sp>
      <p:sp>
        <p:nvSpPr>
          <p:cNvPr id="10" name="9 Rectángulo"/>
          <p:cNvSpPr/>
          <p:nvPr/>
        </p:nvSpPr>
        <p:spPr>
          <a:xfrm rot="16200000">
            <a:off x="10546931" y="2220524"/>
            <a:ext cx="2591222" cy="369332"/>
          </a:xfrm>
          <a:prstGeom prst="rect">
            <a:avLst/>
          </a:prstGeom>
        </p:spPr>
        <p:txBody>
          <a:bodyPr wrap="none">
            <a:spAutoFit/>
          </a:bodyPr>
          <a:lstStyle/>
          <a:p>
            <a:r>
              <a:rPr lang="es-ES" b="1" dirty="0"/>
              <a:t> Seguridad Base de Datos</a:t>
            </a:r>
            <a:endParaRPr lang="es-AR" b="1" dirty="0"/>
          </a:p>
        </p:txBody>
      </p:sp>
      <p:sp>
        <p:nvSpPr>
          <p:cNvPr id="7" name="6 Rectángulo"/>
          <p:cNvSpPr/>
          <p:nvPr/>
        </p:nvSpPr>
        <p:spPr>
          <a:xfrm>
            <a:off x="388432" y="746146"/>
            <a:ext cx="11269444" cy="5355312"/>
          </a:xfrm>
          <a:prstGeom prst="rect">
            <a:avLst/>
          </a:prstGeom>
        </p:spPr>
        <p:txBody>
          <a:bodyPr wrap="square">
            <a:spAutoFit/>
          </a:bodyPr>
          <a:lstStyle/>
          <a:p>
            <a:r>
              <a:rPr lang="es-AR" b="1" dirty="0"/>
              <a:t>READ UNCOMMITED: </a:t>
            </a:r>
            <a:r>
              <a:rPr lang="es-AR" dirty="0"/>
              <a:t>Lecturas no confirmadas, realmente lo que sucede en este nivel de aislamiento es que los usuarios pueden leer datos que aún no están confirmados.</a:t>
            </a:r>
            <a:endParaRPr lang="es-AR" b="1" dirty="0"/>
          </a:p>
          <a:p>
            <a:r>
              <a:rPr lang="es-AR" b="1" dirty="0"/>
              <a:t>Presenta los siguientes problemas:</a:t>
            </a:r>
          </a:p>
          <a:p>
            <a:pPr marL="742950" lvl="1" indent="-285750">
              <a:buFont typeface="Arial" panose="020B0604020202020204" pitchFamily="34" charset="0"/>
              <a:buChar char="•"/>
            </a:pPr>
            <a:r>
              <a:rPr lang="es-AR" dirty="0"/>
              <a:t>Lecturas sucias. </a:t>
            </a:r>
          </a:p>
          <a:p>
            <a:pPr marL="742950" lvl="1" indent="-285750">
              <a:buFont typeface="Arial" panose="020B0604020202020204" pitchFamily="34" charset="0"/>
              <a:buChar char="•"/>
            </a:pPr>
            <a:r>
              <a:rPr lang="es-AR" dirty="0"/>
              <a:t>Lecturas no repetibles. </a:t>
            </a:r>
          </a:p>
          <a:p>
            <a:pPr marL="742950" lvl="1" indent="-285750">
              <a:buFont typeface="Arial" panose="020B0604020202020204" pitchFamily="34" charset="0"/>
              <a:buChar char="•"/>
            </a:pPr>
            <a:r>
              <a:rPr lang="es-AR" dirty="0"/>
              <a:t>Datos fantasma. </a:t>
            </a:r>
          </a:p>
          <a:p>
            <a:endParaRPr lang="es-AR" b="1" dirty="0"/>
          </a:p>
          <a:p>
            <a:r>
              <a:rPr lang="es-AR" b="1" dirty="0"/>
              <a:t>READ COMMITED: </a:t>
            </a:r>
            <a:r>
              <a:rPr lang="es-AR" dirty="0"/>
              <a:t>No lee datos que no estén confirmados. Las lecturas solo se ven bloqueadas por las escrituras</a:t>
            </a:r>
            <a:endParaRPr lang="es-AR" b="1" dirty="0"/>
          </a:p>
          <a:p>
            <a:r>
              <a:rPr lang="es-AR" b="1" dirty="0"/>
              <a:t>Presenta los siguientes problemas:</a:t>
            </a:r>
          </a:p>
          <a:p>
            <a:pPr marL="742950" lvl="1" indent="-285750">
              <a:buFont typeface="Arial" panose="020B0604020202020204" pitchFamily="34" charset="0"/>
              <a:buChar char="•"/>
            </a:pPr>
            <a:r>
              <a:rPr lang="es-AR" dirty="0"/>
              <a:t>Lecturas no repetibles. </a:t>
            </a:r>
          </a:p>
          <a:p>
            <a:pPr marL="742950" lvl="1" indent="-285750">
              <a:buFont typeface="Arial" panose="020B0604020202020204" pitchFamily="34" charset="0"/>
              <a:buChar char="•"/>
            </a:pPr>
            <a:r>
              <a:rPr lang="es-AR" dirty="0"/>
              <a:t>Datos fantasma. </a:t>
            </a:r>
          </a:p>
          <a:p>
            <a:endParaRPr lang="es-AR" b="1" dirty="0"/>
          </a:p>
          <a:p>
            <a:r>
              <a:rPr lang="es-AR" b="1" dirty="0"/>
              <a:t>REPETEABLE READ: </a:t>
            </a:r>
            <a:r>
              <a:rPr lang="es-AR" dirty="0"/>
              <a:t>Garantiza que dos </a:t>
            </a:r>
            <a:r>
              <a:rPr lang="es-AR" dirty="0" err="1"/>
              <a:t>select</a:t>
            </a:r>
            <a:r>
              <a:rPr lang="es-AR" dirty="0"/>
              <a:t> consecutivas dentro de una transacción devolverán la misma información.</a:t>
            </a:r>
          </a:p>
          <a:p>
            <a:r>
              <a:rPr lang="es-AR" b="1" dirty="0"/>
              <a:t>Presenta los siguientes problemas:</a:t>
            </a:r>
          </a:p>
          <a:p>
            <a:pPr marL="742950" lvl="1" indent="-285750">
              <a:buFont typeface="Arial" panose="020B0604020202020204" pitchFamily="34" charset="0"/>
              <a:buChar char="•"/>
            </a:pPr>
            <a:r>
              <a:rPr lang="es-AR" dirty="0"/>
              <a:t>Datos fantasma. </a:t>
            </a:r>
          </a:p>
          <a:p>
            <a:endParaRPr lang="es-AR" b="1" dirty="0"/>
          </a:p>
          <a:p>
            <a:r>
              <a:rPr lang="es-AR" b="1" dirty="0"/>
              <a:t>SERIALIZABLE: </a:t>
            </a:r>
            <a:r>
              <a:rPr lang="es-AR" dirty="0"/>
              <a:t>Las lecturas solo se ven bloqueadas por las escrituras. Este es el nivel máximo de aislamiento y también genera el nivel máximo de bloqueos.</a:t>
            </a:r>
            <a:endParaRPr lang="es-AR" b="1" dirty="0"/>
          </a:p>
          <a:p>
            <a:endParaRPr lang="es-AR" b="1" dirty="0"/>
          </a:p>
        </p:txBody>
      </p:sp>
    </p:spTree>
    <p:extLst>
      <p:ext uri="{BB962C8B-B14F-4D97-AF65-F5344CB8AC3E}">
        <p14:creationId xmlns:p14="http://schemas.microsoft.com/office/powerpoint/2010/main" val="280801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E2F10-6E99-AE5D-4FD7-8F8202D16B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ADA444F-EEE1-993F-D934-4EE88B71FCDC}"/>
              </a:ext>
            </a:extLst>
          </p:cNvPr>
          <p:cNvSpPr>
            <a:spLocks noGrp="1"/>
          </p:cNvSpPr>
          <p:nvPr>
            <p:ph type="title"/>
          </p:nvPr>
        </p:nvSpPr>
        <p:spPr>
          <a:xfrm>
            <a:off x="164792" y="-202854"/>
            <a:ext cx="10515600" cy="1325563"/>
          </a:xfrm>
        </p:spPr>
        <p:txBody>
          <a:bodyPr/>
          <a:lstStyle/>
          <a:p>
            <a:pPr lvl="2" algn="l" rtl="0">
              <a:lnSpc>
                <a:spcPct val="90000"/>
              </a:lnSpc>
              <a:spcBef>
                <a:spcPct val="0"/>
              </a:spcBef>
            </a:pPr>
            <a:r>
              <a:rPr lang="es-AR" sz="3600" b="1" dirty="0">
                <a:solidFill>
                  <a:srgbClr val="00B050"/>
                </a:solidFill>
              </a:rPr>
              <a:t>Niveles – </a:t>
            </a:r>
            <a:r>
              <a:rPr lang="es-AR" sz="3600" b="1" dirty="0" err="1">
                <a:solidFill>
                  <a:srgbClr val="00B050"/>
                </a:solidFill>
              </a:rPr>
              <a:t>Comparacion</a:t>
            </a:r>
            <a:r>
              <a:rPr lang="es-AR" sz="3600" b="1" dirty="0">
                <a:solidFill>
                  <a:srgbClr val="00B050"/>
                </a:solidFill>
              </a:rPr>
              <a:t>  </a:t>
            </a:r>
          </a:p>
        </p:txBody>
      </p:sp>
      <p:pic>
        <p:nvPicPr>
          <p:cNvPr id="4" name="Picture 2" descr="C:\Users\Roberto\Dropbox\UNLaM\Logos\Nora Gigante 2015\logo-color.png">
            <a:extLst>
              <a:ext uri="{FF2B5EF4-FFF2-40B4-BE49-F238E27FC236}">
                <a16:creationId xmlns:a16="http://schemas.microsoft.com/office/drawing/2014/main" id="{9B9557B7-036A-FD34-F282-583713885B96}"/>
              </a:ext>
            </a:extLst>
          </p:cNvPr>
          <p:cNvPicPr>
            <a:picLocks noChangeAspect="1" noChangeArrowheads="1"/>
          </p:cNvPicPr>
          <p:nvPr/>
        </p:nvPicPr>
        <p:blipFill>
          <a:blip r:embed="rId2"/>
          <a:srcRect/>
          <a:stretch>
            <a:fillRect/>
          </a:stretch>
        </p:blipFill>
        <p:spPr bwMode="auto">
          <a:xfrm>
            <a:off x="10722156" y="5871134"/>
            <a:ext cx="1464837" cy="920754"/>
          </a:xfrm>
          <a:prstGeom prst="rect">
            <a:avLst/>
          </a:prstGeom>
          <a:noFill/>
        </p:spPr>
      </p:pic>
      <p:pic>
        <p:nvPicPr>
          <p:cNvPr id="5" name="Picture 3" descr="C:\Users\Roberto\Dropbox\UNLaM\Logos\Nora Gigante 2015\logo-01 -dos lineas.png">
            <a:extLst>
              <a:ext uri="{FF2B5EF4-FFF2-40B4-BE49-F238E27FC236}">
                <a16:creationId xmlns:a16="http://schemas.microsoft.com/office/drawing/2014/main" id="{8EBD0D94-225C-4F23-34C8-473F066CEA4D}"/>
              </a:ext>
            </a:extLst>
          </p:cNvPr>
          <p:cNvPicPr>
            <a:picLocks noChangeAspect="1" noChangeArrowheads="1"/>
          </p:cNvPicPr>
          <p:nvPr/>
        </p:nvPicPr>
        <p:blipFill>
          <a:blip r:embed="rId3"/>
          <a:srcRect/>
          <a:stretch>
            <a:fillRect/>
          </a:stretch>
        </p:blipFill>
        <p:spPr bwMode="auto">
          <a:xfrm>
            <a:off x="9308246" y="5871134"/>
            <a:ext cx="1306809" cy="847658"/>
          </a:xfrm>
          <a:prstGeom prst="rect">
            <a:avLst/>
          </a:prstGeom>
          <a:noFill/>
        </p:spPr>
      </p:pic>
      <p:sp>
        <p:nvSpPr>
          <p:cNvPr id="8" name="Rectángulo 7">
            <a:extLst>
              <a:ext uri="{FF2B5EF4-FFF2-40B4-BE49-F238E27FC236}">
                <a16:creationId xmlns:a16="http://schemas.microsoft.com/office/drawing/2014/main" id="{9FF5FA4E-63D1-13A1-AE92-40E13B68201A}"/>
              </a:ext>
            </a:extLst>
          </p:cNvPr>
          <p:cNvSpPr/>
          <p:nvPr/>
        </p:nvSpPr>
        <p:spPr>
          <a:xfrm>
            <a:off x="958340" y="1333948"/>
            <a:ext cx="3624418" cy="830997"/>
          </a:xfrm>
          <a:prstGeom prst="rect">
            <a:avLst/>
          </a:prstGeom>
        </p:spPr>
        <p:txBody>
          <a:bodyPr wrap="square">
            <a:spAutoFit/>
          </a:bodyPr>
          <a:lstStyle/>
          <a:p>
            <a:pPr marL="1200150" lvl="2" indent="-285750">
              <a:buFont typeface="Arial" panose="020B0604020202020204" pitchFamily="34" charset="0"/>
              <a:buChar char="•"/>
            </a:pPr>
            <a:endParaRPr lang="es-AR" sz="2400" b="1" dirty="0"/>
          </a:p>
          <a:p>
            <a:pPr marL="285750" indent="-285750">
              <a:buFont typeface="Arial" panose="020B0604020202020204" pitchFamily="34" charset="0"/>
              <a:buChar char="•"/>
            </a:pPr>
            <a:endParaRPr lang="es-AR" altLang="es-AR" sz="2400" dirty="0"/>
          </a:p>
        </p:txBody>
      </p:sp>
      <p:sp>
        <p:nvSpPr>
          <p:cNvPr id="10" name="9 Rectángulo">
            <a:extLst>
              <a:ext uri="{FF2B5EF4-FFF2-40B4-BE49-F238E27FC236}">
                <a16:creationId xmlns:a16="http://schemas.microsoft.com/office/drawing/2014/main" id="{D7EE4523-69E7-EE2C-C5DA-9B70A3BF1024}"/>
              </a:ext>
            </a:extLst>
          </p:cNvPr>
          <p:cNvSpPr/>
          <p:nvPr/>
        </p:nvSpPr>
        <p:spPr>
          <a:xfrm rot="16200000">
            <a:off x="10546931" y="2220524"/>
            <a:ext cx="2591222" cy="369332"/>
          </a:xfrm>
          <a:prstGeom prst="rect">
            <a:avLst/>
          </a:prstGeom>
        </p:spPr>
        <p:txBody>
          <a:bodyPr wrap="none">
            <a:spAutoFit/>
          </a:bodyPr>
          <a:lstStyle/>
          <a:p>
            <a:r>
              <a:rPr lang="es-ES" b="1" dirty="0"/>
              <a:t> Seguridad Base de Datos</a:t>
            </a:r>
            <a:endParaRPr lang="es-AR" b="1" dirty="0"/>
          </a:p>
        </p:txBody>
      </p:sp>
      <p:pic>
        <p:nvPicPr>
          <p:cNvPr id="11" name="Imagen 10">
            <a:extLst>
              <a:ext uri="{FF2B5EF4-FFF2-40B4-BE49-F238E27FC236}">
                <a16:creationId xmlns:a16="http://schemas.microsoft.com/office/drawing/2014/main" id="{5D33B742-4FB8-50B4-4957-27AEF7A5A007}"/>
              </a:ext>
            </a:extLst>
          </p:cNvPr>
          <p:cNvPicPr>
            <a:picLocks noChangeAspect="1"/>
          </p:cNvPicPr>
          <p:nvPr/>
        </p:nvPicPr>
        <p:blipFill>
          <a:blip r:embed="rId4"/>
          <a:stretch>
            <a:fillRect/>
          </a:stretch>
        </p:blipFill>
        <p:spPr>
          <a:xfrm>
            <a:off x="272339" y="930812"/>
            <a:ext cx="11385537" cy="4673922"/>
          </a:xfrm>
          <a:prstGeom prst="rect">
            <a:avLst/>
          </a:prstGeom>
        </p:spPr>
      </p:pic>
    </p:spTree>
    <p:extLst>
      <p:ext uri="{BB962C8B-B14F-4D97-AF65-F5344CB8AC3E}">
        <p14:creationId xmlns:p14="http://schemas.microsoft.com/office/powerpoint/2010/main" val="298892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Roberto\Dropbox\UNLaM\Logos\Nora Gigante 2015\logo-color.png">
            <a:extLst>
              <a:ext uri="{FF2B5EF4-FFF2-40B4-BE49-F238E27FC236}">
                <a16:creationId xmlns:a16="http://schemas.microsoft.com/office/drawing/2014/main" id="{F2FB444B-0674-C94B-988B-3F53CBFFCA70}"/>
              </a:ext>
            </a:extLst>
          </p:cNvPr>
          <p:cNvPicPr>
            <a:picLocks noChangeAspect="1" noChangeArrowheads="1"/>
          </p:cNvPicPr>
          <p:nvPr/>
        </p:nvPicPr>
        <p:blipFill>
          <a:blip r:embed="rId2"/>
          <a:srcRect/>
          <a:stretch>
            <a:fillRect/>
          </a:stretch>
        </p:blipFill>
        <p:spPr bwMode="auto">
          <a:xfrm>
            <a:off x="10722156" y="5871134"/>
            <a:ext cx="1464837" cy="920754"/>
          </a:xfrm>
          <a:prstGeom prst="rect">
            <a:avLst/>
          </a:prstGeom>
          <a:noFill/>
        </p:spPr>
      </p:pic>
      <p:pic>
        <p:nvPicPr>
          <p:cNvPr id="5" name="Picture 3" descr="C:\Users\Roberto\Dropbox\UNLaM\Logos\Nora Gigante 2015\logo-01 -dos lineas.png">
            <a:extLst>
              <a:ext uri="{FF2B5EF4-FFF2-40B4-BE49-F238E27FC236}">
                <a16:creationId xmlns:a16="http://schemas.microsoft.com/office/drawing/2014/main" id="{3E982B39-CC92-494C-BDF2-5F9A533889FA}"/>
              </a:ext>
            </a:extLst>
          </p:cNvPr>
          <p:cNvPicPr>
            <a:picLocks noChangeAspect="1" noChangeArrowheads="1"/>
          </p:cNvPicPr>
          <p:nvPr/>
        </p:nvPicPr>
        <p:blipFill>
          <a:blip r:embed="rId3"/>
          <a:srcRect/>
          <a:stretch>
            <a:fillRect/>
          </a:stretch>
        </p:blipFill>
        <p:spPr bwMode="auto">
          <a:xfrm>
            <a:off x="9308246" y="5871134"/>
            <a:ext cx="1306809" cy="847658"/>
          </a:xfrm>
          <a:prstGeom prst="rect">
            <a:avLst/>
          </a:prstGeom>
          <a:noFill/>
        </p:spPr>
      </p:pic>
      <p:sp>
        <p:nvSpPr>
          <p:cNvPr id="8" name="Rectángulo 7">
            <a:extLst>
              <a:ext uri="{FF2B5EF4-FFF2-40B4-BE49-F238E27FC236}">
                <a16:creationId xmlns:a16="http://schemas.microsoft.com/office/drawing/2014/main" id="{237D0EAC-9605-E84C-9F99-D38A2A3C6B94}"/>
              </a:ext>
            </a:extLst>
          </p:cNvPr>
          <p:cNvSpPr/>
          <p:nvPr/>
        </p:nvSpPr>
        <p:spPr>
          <a:xfrm>
            <a:off x="258184" y="1199996"/>
            <a:ext cx="11252497" cy="2769989"/>
          </a:xfrm>
          <a:prstGeom prst="rect">
            <a:avLst/>
          </a:prstGeom>
        </p:spPr>
        <p:txBody>
          <a:bodyPr wrap="square">
            <a:spAutoFit/>
          </a:bodyPr>
          <a:lstStyle/>
          <a:p>
            <a:pPr lvl="2"/>
            <a:r>
              <a:rPr lang="es-AR" dirty="0"/>
              <a:t>Esta estrategia permite evitar todos los problemas descritos, sin necesidad de bloquear las filas, de tal forma que una sentencia SELECT devolverá exactamente los mismos datos cada vez que se ejecute.</a:t>
            </a:r>
          </a:p>
          <a:p>
            <a:pPr marL="1200150" lvl="2" indent="-285750">
              <a:buFont typeface="Arial" panose="020B0604020202020204" pitchFamily="34" charset="0"/>
              <a:buChar char="•"/>
            </a:pPr>
            <a:endParaRPr lang="es-AR" sz="2400" b="1" dirty="0"/>
          </a:p>
          <a:p>
            <a:pPr marL="285750" indent="-285750">
              <a:buFont typeface="Arial" panose="020B0604020202020204" pitchFamily="34" charset="0"/>
              <a:buChar char="•"/>
            </a:pPr>
            <a:r>
              <a:rPr lang="es-AR" dirty="0"/>
              <a:t>SNAPSHOT ISOLATION</a:t>
            </a:r>
          </a:p>
          <a:p>
            <a:pPr marL="285750" indent="-285750">
              <a:buFont typeface="Arial" panose="020B0604020202020204" pitchFamily="34" charset="0"/>
              <a:buChar char="•"/>
            </a:pPr>
            <a:r>
              <a:rPr lang="es-AR" dirty="0"/>
              <a:t>READ COMMITTED SNAPSHOT</a:t>
            </a:r>
          </a:p>
          <a:p>
            <a:pPr marL="285750" indent="-285750">
              <a:buFont typeface="Arial" panose="020B0604020202020204" pitchFamily="34" charset="0"/>
              <a:buChar char="•"/>
            </a:pPr>
            <a:endParaRPr lang="es-AR" altLang="es-AR" sz="2400" dirty="0"/>
          </a:p>
          <a:p>
            <a:pPr marL="285750" indent="-285750">
              <a:buFont typeface="Arial" panose="020B0604020202020204" pitchFamily="34" charset="0"/>
              <a:buChar char="•"/>
            </a:pPr>
            <a:r>
              <a:rPr lang="es-AR" dirty="0"/>
              <a:t>Para habilitarlos debemos usar el comando:</a:t>
            </a:r>
          </a:p>
          <a:p>
            <a:r>
              <a:rPr lang="es-AR" dirty="0"/>
              <a:t>	ALTER DATABASE &lt;Base de Datos&gt; SET ALLOW_SNAPSHOT_ISOLATION ON</a:t>
            </a:r>
          </a:p>
          <a:p>
            <a:r>
              <a:rPr lang="es-AR" dirty="0"/>
              <a:t>	ALTER DATABASE &lt;Base de Datos&gt; SET READ_COMMITTED_SNAPSHOT ON.</a:t>
            </a:r>
            <a:endParaRPr lang="es-AR" altLang="es-AR" sz="2400" dirty="0"/>
          </a:p>
        </p:txBody>
      </p:sp>
      <p:sp>
        <p:nvSpPr>
          <p:cNvPr id="10" name="9 Rectángulo"/>
          <p:cNvSpPr/>
          <p:nvPr/>
        </p:nvSpPr>
        <p:spPr>
          <a:xfrm rot="16200000">
            <a:off x="10546931" y="2220524"/>
            <a:ext cx="2591222" cy="369332"/>
          </a:xfrm>
          <a:prstGeom prst="rect">
            <a:avLst/>
          </a:prstGeom>
        </p:spPr>
        <p:txBody>
          <a:bodyPr wrap="none">
            <a:spAutoFit/>
          </a:bodyPr>
          <a:lstStyle/>
          <a:p>
            <a:r>
              <a:rPr lang="es-ES" b="1" dirty="0"/>
              <a:t> Seguridad Base de Datos</a:t>
            </a:r>
            <a:endParaRPr lang="es-AR" b="1" dirty="0"/>
          </a:p>
        </p:txBody>
      </p:sp>
      <p:sp>
        <p:nvSpPr>
          <p:cNvPr id="12" name="Título 1">
            <a:extLst>
              <a:ext uri="{FF2B5EF4-FFF2-40B4-BE49-F238E27FC236}">
                <a16:creationId xmlns:a16="http://schemas.microsoft.com/office/drawing/2014/main" id="{55847944-D700-484B-B852-496C82716BD8}"/>
              </a:ext>
            </a:extLst>
          </p:cNvPr>
          <p:cNvSpPr txBox="1">
            <a:spLocks/>
          </p:cNvSpPr>
          <p:nvPr/>
        </p:nvSpPr>
        <p:spPr>
          <a:xfrm>
            <a:off x="412741" y="163245"/>
            <a:ext cx="10515600" cy="1129553"/>
          </a:xfrm>
          <a:prstGeom prst="rect">
            <a:avLst/>
          </a:prstGeom>
        </p:spPr>
        <p:txBody>
          <a:bodyPr vert="horz" lIns="91440" tIns="45720" rIns="91440" bIns="45720" rtlCol="0" anchor="ctr">
            <a:normAutofit fontScale="92500" lnSpcReduction="20000"/>
          </a:bodyPr>
          <a:lstStyle/>
          <a:p>
            <a:pPr marL="0" lvl="2">
              <a:lnSpc>
                <a:spcPct val="90000"/>
              </a:lnSpc>
              <a:spcBef>
                <a:spcPct val="0"/>
              </a:spcBef>
              <a:defRPr/>
            </a:pPr>
            <a:r>
              <a:rPr lang="es-AR" sz="3900" b="1" dirty="0">
                <a:solidFill>
                  <a:srgbClr val="00B050"/>
                </a:solidFill>
              </a:rPr>
              <a:t>Nuevo nivel de aislamiento de instantánea </a:t>
            </a:r>
          </a:p>
          <a:p>
            <a:pPr marL="0" lvl="2">
              <a:lnSpc>
                <a:spcPct val="90000"/>
              </a:lnSpc>
              <a:spcBef>
                <a:spcPct val="0"/>
              </a:spcBef>
              <a:defRPr/>
            </a:pPr>
            <a:br>
              <a:rPr lang="es-AR" sz="3600" b="1" dirty="0">
                <a:solidFill>
                  <a:srgbClr val="00B050"/>
                </a:solidFill>
              </a:rPr>
            </a:br>
            <a:r>
              <a:rPr lang="es-AR" b="1" dirty="0"/>
              <a:t>SNAPSHOT </a:t>
            </a:r>
            <a:r>
              <a:rPr lang="es-AR" b="1" dirty="0" err="1"/>
              <a:t>Isolation</a:t>
            </a:r>
            <a:r>
              <a:rPr lang="es-AR" b="1" dirty="0"/>
              <a:t> </a:t>
            </a:r>
            <a:r>
              <a:rPr lang="es-AR" b="1" dirty="0" err="1"/>
              <a:t>Level</a:t>
            </a:r>
            <a:endParaRPr lang="es-AR" sz="3600" b="1" dirty="0">
              <a:solidFill>
                <a:srgbClr val="00B050"/>
              </a:solidFill>
            </a:endParaRPr>
          </a:p>
        </p:txBody>
      </p:sp>
    </p:spTree>
    <p:extLst>
      <p:ext uri="{BB962C8B-B14F-4D97-AF65-F5344CB8AC3E}">
        <p14:creationId xmlns:p14="http://schemas.microsoft.com/office/powerpoint/2010/main" val="280801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F076673-2450-47A0-8561-8A207DE17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5" y="465674"/>
            <a:ext cx="7775429" cy="6051730"/>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57C9272-0305-094E-873E-3FBAA2C1AB1B}"/>
              </a:ext>
            </a:extLst>
          </p:cNvPr>
          <p:cNvSpPr>
            <a:spLocks noGrp="1"/>
          </p:cNvSpPr>
          <p:nvPr>
            <p:ph type="ctrTitle"/>
          </p:nvPr>
        </p:nvSpPr>
        <p:spPr>
          <a:xfrm>
            <a:off x="1144988" y="561713"/>
            <a:ext cx="5376722" cy="2270144"/>
          </a:xfrm>
        </p:spPr>
        <p:txBody>
          <a:bodyPr anchor="b">
            <a:normAutofit/>
          </a:bodyPr>
          <a:lstStyle/>
          <a:p>
            <a:pPr algn="l"/>
            <a:r>
              <a:rPr lang="es-AR" sz="4800" b="1" dirty="0"/>
              <a:t>¿Dudas?</a:t>
            </a:r>
          </a:p>
        </p:txBody>
      </p:sp>
      <p:pic>
        <p:nvPicPr>
          <p:cNvPr id="5" name="Picture 3" descr="C:\Users\Roberto\Dropbox\UNLaM\Logos\Nora Gigante 2015\logo-01 -dos lineas.png">
            <a:extLst>
              <a:ext uri="{FF2B5EF4-FFF2-40B4-BE49-F238E27FC236}">
                <a16:creationId xmlns:a16="http://schemas.microsoft.com/office/drawing/2014/main" id="{1B10AFF0-C589-FA4E-9927-1E9771ABD349}"/>
              </a:ext>
            </a:extLst>
          </p:cNvPr>
          <p:cNvPicPr>
            <a:picLocks noChangeAspect="1" noChangeArrowheads="1"/>
          </p:cNvPicPr>
          <p:nvPr/>
        </p:nvPicPr>
        <p:blipFill>
          <a:blip r:embed="rId2"/>
          <a:stretch>
            <a:fillRect/>
          </a:stretch>
        </p:blipFill>
        <p:spPr bwMode="auto">
          <a:xfrm>
            <a:off x="4652143" y="4270301"/>
            <a:ext cx="2229761" cy="1370373"/>
          </a:xfrm>
          <a:prstGeom prst="rect">
            <a:avLst/>
          </a:prstGeom>
          <a:noFill/>
        </p:spPr>
      </p:pic>
      <p:pic>
        <p:nvPicPr>
          <p:cNvPr id="4" name="Picture 2" descr="C:\Users\Roberto\Dropbox\UNLaM\Logos\Nora Gigante 2015\logo-color.png">
            <a:extLst>
              <a:ext uri="{FF2B5EF4-FFF2-40B4-BE49-F238E27FC236}">
                <a16:creationId xmlns:a16="http://schemas.microsoft.com/office/drawing/2014/main" id="{9A9FA357-E2D5-F44C-B734-0880CF533EA7}"/>
              </a:ext>
            </a:extLst>
          </p:cNvPr>
          <p:cNvPicPr>
            <a:picLocks noChangeAspect="1" noChangeArrowheads="1"/>
          </p:cNvPicPr>
          <p:nvPr/>
        </p:nvPicPr>
        <p:blipFill>
          <a:blip r:embed="rId3"/>
          <a:stretch>
            <a:fillRect/>
          </a:stretch>
        </p:blipFill>
        <p:spPr bwMode="auto">
          <a:xfrm>
            <a:off x="7863000" y="2215529"/>
            <a:ext cx="3030272" cy="2234865"/>
          </a:xfrm>
          <a:prstGeom prst="rect">
            <a:avLst/>
          </a:prstGeom>
          <a:noFill/>
        </p:spPr>
      </p:pic>
    </p:spTree>
    <p:extLst>
      <p:ext uri="{BB962C8B-B14F-4D97-AF65-F5344CB8AC3E}">
        <p14:creationId xmlns:p14="http://schemas.microsoft.com/office/powerpoint/2010/main" val="74455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F076673-2450-47A0-8561-8A207DE17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5" y="465674"/>
            <a:ext cx="7775429" cy="6051730"/>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57C9272-0305-094E-873E-3FBAA2C1AB1B}"/>
              </a:ext>
            </a:extLst>
          </p:cNvPr>
          <p:cNvSpPr>
            <a:spLocks noGrp="1"/>
          </p:cNvSpPr>
          <p:nvPr>
            <p:ph type="ctrTitle"/>
          </p:nvPr>
        </p:nvSpPr>
        <p:spPr>
          <a:xfrm>
            <a:off x="1144988" y="561713"/>
            <a:ext cx="5376722" cy="2270144"/>
          </a:xfrm>
        </p:spPr>
        <p:txBody>
          <a:bodyPr anchor="b">
            <a:normAutofit/>
          </a:bodyPr>
          <a:lstStyle/>
          <a:p>
            <a:pPr algn="l"/>
            <a:r>
              <a:rPr lang="es-AR" sz="4800" b="1"/>
              <a:t>Muchas gracias</a:t>
            </a:r>
          </a:p>
        </p:txBody>
      </p:sp>
      <p:pic>
        <p:nvPicPr>
          <p:cNvPr id="5" name="Picture 3" descr="C:\Users\Roberto\Dropbox\UNLaM\Logos\Nora Gigante 2015\logo-01 -dos lineas.png">
            <a:extLst>
              <a:ext uri="{FF2B5EF4-FFF2-40B4-BE49-F238E27FC236}">
                <a16:creationId xmlns:a16="http://schemas.microsoft.com/office/drawing/2014/main" id="{1B10AFF0-C589-FA4E-9927-1E9771ABD349}"/>
              </a:ext>
            </a:extLst>
          </p:cNvPr>
          <p:cNvPicPr>
            <a:picLocks noChangeAspect="1" noChangeArrowheads="1"/>
          </p:cNvPicPr>
          <p:nvPr/>
        </p:nvPicPr>
        <p:blipFill>
          <a:blip r:embed="rId2"/>
          <a:stretch>
            <a:fillRect/>
          </a:stretch>
        </p:blipFill>
        <p:spPr bwMode="auto">
          <a:xfrm>
            <a:off x="4652143" y="4270301"/>
            <a:ext cx="2229761" cy="1370373"/>
          </a:xfrm>
          <a:prstGeom prst="rect">
            <a:avLst/>
          </a:prstGeom>
          <a:noFill/>
        </p:spPr>
      </p:pic>
      <p:pic>
        <p:nvPicPr>
          <p:cNvPr id="4" name="Picture 2" descr="C:\Users\Roberto\Dropbox\UNLaM\Logos\Nora Gigante 2015\logo-color.png">
            <a:extLst>
              <a:ext uri="{FF2B5EF4-FFF2-40B4-BE49-F238E27FC236}">
                <a16:creationId xmlns:a16="http://schemas.microsoft.com/office/drawing/2014/main" id="{9A9FA357-E2D5-F44C-B734-0880CF533EA7}"/>
              </a:ext>
            </a:extLst>
          </p:cNvPr>
          <p:cNvPicPr>
            <a:picLocks noChangeAspect="1" noChangeArrowheads="1"/>
          </p:cNvPicPr>
          <p:nvPr/>
        </p:nvPicPr>
        <p:blipFill>
          <a:blip r:embed="rId3"/>
          <a:stretch>
            <a:fillRect/>
          </a:stretch>
        </p:blipFill>
        <p:spPr bwMode="auto">
          <a:xfrm>
            <a:off x="7863000" y="2215529"/>
            <a:ext cx="3030272" cy="2234865"/>
          </a:xfrm>
          <a:prstGeom prst="rect">
            <a:avLst/>
          </a:prstGeom>
          <a:noFill/>
        </p:spPr>
      </p:pic>
    </p:spTree>
    <p:extLst>
      <p:ext uri="{BB962C8B-B14F-4D97-AF65-F5344CB8AC3E}">
        <p14:creationId xmlns:p14="http://schemas.microsoft.com/office/powerpoint/2010/main" val="7445553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b002bd5-e723-43b5-b754-e154bb5f793b">
      <Terms xmlns="http://schemas.microsoft.com/office/infopath/2007/PartnerControls"/>
    </lcf76f155ced4ddcb4097134ff3c332f>
    <TaxCatchAll xmlns="591b9562-7750-46ff-82dd-d56f3e118a4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8D1BCD0BD9F714E9DD9B3694EDD0D35" ma:contentTypeVersion="17" ma:contentTypeDescription="Crear nuevo documento." ma:contentTypeScope="" ma:versionID="c8a0d1c822da9f229e32919427af3c63">
  <xsd:schema xmlns:xsd="http://www.w3.org/2001/XMLSchema" xmlns:xs="http://www.w3.org/2001/XMLSchema" xmlns:p="http://schemas.microsoft.com/office/2006/metadata/properties" xmlns:ns2="5b002bd5-e723-43b5-b754-e154bb5f793b" xmlns:ns3="591b9562-7750-46ff-82dd-d56f3e118a49" targetNamespace="http://schemas.microsoft.com/office/2006/metadata/properties" ma:root="true" ma:fieldsID="92df04e0b1f31833158e4ae772f74c93" ns2:_="" ns3:_="">
    <xsd:import namespace="5b002bd5-e723-43b5-b754-e154bb5f793b"/>
    <xsd:import namespace="591b9562-7750-46ff-82dd-d56f3e118a4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02bd5-e723-43b5-b754-e154bb5f7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Etiquetas de imagen" ma:readOnly="false" ma:fieldId="{5cf76f15-5ced-4ddc-b409-7134ff3c332f}" ma:taxonomyMulti="true" ma:sspId="ffdddc8f-9e11-4d16-a65b-d3566ee968e1"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91b9562-7750-46ff-82dd-d56f3e118a49"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923c3b1a-410e-46ad-a348-137b3a977277}" ma:internalName="TaxCatchAll" ma:showField="CatchAllData" ma:web="591b9562-7750-46ff-82dd-d56f3e118a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7BB6C2-3276-46E9-B72A-7BC77725F835}">
  <ds:schemaRefs>
    <ds:schemaRef ds:uri="http://schemas.microsoft.com/sharepoint/v3/contenttype/forms"/>
  </ds:schemaRefs>
</ds:datastoreItem>
</file>

<file path=customXml/itemProps2.xml><?xml version="1.0" encoding="utf-8"?>
<ds:datastoreItem xmlns:ds="http://schemas.openxmlformats.org/officeDocument/2006/customXml" ds:itemID="{DEE26EAD-4838-44A2-AE96-B7258BE6E7E8}">
  <ds:schemaRefs>
    <ds:schemaRef ds:uri="http://schemas.microsoft.com/office/2006/metadata/properties"/>
    <ds:schemaRef ds:uri="http://schemas.microsoft.com/office/infopath/2007/PartnerControls"/>
    <ds:schemaRef ds:uri="5b002bd5-e723-43b5-b754-e154bb5f793b"/>
    <ds:schemaRef ds:uri="591b9562-7750-46ff-82dd-d56f3e118a49"/>
  </ds:schemaRefs>
</ds:datastoreItem>
</file>

<file path=customXml/itemProps3.xml><?xml version="1.0" encoding="utf-8"?>
<ds:datastoreItem xmlns:ds="http://schemas.openxmlformats.org/officeDocument/2006/customXml" ds:itemID="{2A6725FC-9E16-4A42-A649-FCD04475E6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02bd5-e723-43b5-b754-e154bb5f793b"/>
    <ds:schemaRef ds:uri="591b9562-7750-46ff-82dd-d56f3e118a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27cb1b6-4159-4a38-a94b-cbd1c10c7376}" enabled="1" method="Standard" siteId="{9744600e-3e04-492e-baa1-25ec245c6f10}" contentBits="2" removed="0"/>
</clbl:labelList>
</file>

<file path=docProps/app.xml><?xml version="1.0" encoding="utf-8"?>
<Properties xmlns="http://schemas.openxmlformats.org/officeDocument/2006/extended-properties" xmlns:vt="http://schemas.openxmlformats.org/officeDocument/2006/docPropsVTypes">
  <TotalTime>3210</TotalTime>
  <Words>319</Words>
  <Application>Microsoft Office PowerPoint</Application>
  <PresentationFormat>Panorámica</PresentationFormat>
  <Paragraphs>45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Niveles de Aislamiento</vt:lpstr>
      <vt:lpstr>Niveles de Aislamiento</vt:lpstr>
      <vt:lpstr>Introducción </vt:lpstr>
      <vt:lpstr>Niveles </vt:lpstr>
      <vt:lpstr>Niveles – Comparacion  </vt:lpstr>
      <vt:lpstr>Presentación de PowerPoint</vt:lpstr>
      <vt:lpstr>¿Dudas?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Profesional Supervisada</dc:title>
  <dc:creator>Ardanaz Silvana</dc:creator>
  <cp:lastModifiedBy>Garcia Arias Diego Ezequiel Rodrigo</cp:lastModifiedBy>
  <cp:revision>251</cp:revision>
  <dcterms:created xsi:type="dcterms:W3CDTF">2020-03-24T00:51:17Z</dcterms:created>
  <dcterms:modified xsi:type="dcterms:W3CDTF">2025-06-19T21:51:52Z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0x01010098D1BCD0BD9F714E9DD9B3694EDD0D35</vt:lpwstr>
  </property>
  <property fmtid="{D5CDD505-2E9C-101B-9397-08002B2CF9AE}" pid="3" name="ClassificationContentMarkingFooterLocations">
    <vt:lpwstr>Tema de Office:8</vt:lpwstr>
  </property>
  <property fmtid="{D5CDD505-2E9C-101B-9397-08002B2CF9AE}" pid="4" name="ClassificationContentMarkingFooterText">
    <vt:lpwstr>***Este documento está clasificado como USO INTERNO por TELEFÓNICA.
***This document is classified as INTERNAL USE by TELEFÓNICA.</vt:lpwstr>
  </property>
</Properties>
</file>