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346" r:id="rId2"/>
    <p:sldId id="264" r:id="rId3"/>
    <p:sldId id="347" r:id="rId4"/>
    <p:sldId id="348" r:id="rId5"/>
    <p:sldId id="349" r:id="rId6"/>
    <p:sldId id="350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431" r:id="rId32"/>
    <p:sldId id="377" r:id="rId33"/>
    <p:sldId id="378" r:id="rId34"/>
    <p:sldId id="380" r:id="rId35"/>
    <p:sldId id="432" r:id="rId36"/>
    <p:sldId id="433" r:id="rId37"/>
    <p:sldId id="393" r:id="rId38"/>
    <p:sldId id="394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416" r:id="rId47"/>
    <p:sldId id="417" r:id="rId48"/>
    <p:sldId id="418" r:id="rId49"/>
    <p:sldId id="419" r:id="rId50"/>
    <p:sldId id="420" r:id="rId51"/>
    <p:sldId id="421" r:id="rId52"/>
    <p:sldId id="422" r:id="rId53"/>
    <p:sldId id="423" r:id="rId54"/>
    <p:sldId id="424" r:id="rId55"/>
    <p:sldId id="425" r:id="rId56"/>
    <p:sldId id="426" r:id="rId57"/>
    <p:sldId id="427" r:id="rId58"/>
    <p:sldId id="428" r:id="rId59"/>
    <p:sldId id="429" r:id="rId60"/>
    <p:sldId id="430" r:id="rId61"/>
  </p:sldIdLst>
  <p:sldSz cx="9144000" cy="6858000" type="screen4x3"/>
  <p:notesSz cx="6858000" cy="9144000"/>
  <p:custDataLst>
    <p:tags r:id="rId6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 Stasio" initials="J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381" autoAdjust="0"/>
    <p:restoredTop sz="93366" autoAdjust="0"/>
  </p:normalViewPr>
  <p:slideViewPr>
    <p:cSldViewPr>
      <p:cViewPr varScale="1">
        <p:scale>
          <a:sx n="103" d="100"/>
          <a:sy n="103" d="100"/>
        </p:scale>
        <p:origin x="2496" y="144"/>
      </p:cViewPr>
      <p:guideLst>
        <p:guide orient="horz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30"/>
    </p:cViewPr>
  </p:sorterViewPr>
  <p:notesViewPr>
    <p:cSldViewPr>
      <p:cViewPr varScale="1">
        <p:scale>
          <a:sx n="51" d="100"/>
          <a:sy n="51" d="100"/>
        </p:scale>
        <p:origin x="-2668" y="-96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handoutMaster" Target="handoutMasters/handout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an Osores" userId="S::hosores@unlam.edu.ar::1958587b-4a28-444c-bd07-646d0c4e7ef5" providerId="AD" clId="Web-{63381FA1-7C59-EFC1-26B3-67061B4A1CE9}"/>
    <pc:docChg chg="modSld">
      <pc:chgData name="Hernan Osores" userId="S::hosores@unlam.edu.ar::1958587b-4a28-444c-bd07-646d0c4e7ef5" providerId="AD" clId="Web-{63381FA1-7C59-EFC1-26B3-67061B4A1CE9}" dt="2018-08-30T17:34:49.370" v="150" actId="20577"/>
      <pc:docMkLst>
        <pc:docMk/>
      </pc:docMkLst>
      <pc:sldChg chg="modSp">
        <pc:chgData name="Hernan Osores" userId="S::hosores@unlam.edu.ar::1958587b-4a28-444c-bd07-646d0c4e7ef5" providerId="AD" clId="Web-{63381FA1-7C59-EFC1-26B3-67061B4A1CE9}" dt="2018-08-30T17:34:46.542" v="148" actId="20577"/>
        <pc:sldMkLst>
          <pc:docMk/>
          <pc:sldMk cId="3605804194" sldId="346"/>
        </pc:sldMkLst>
        <pc:spChg chg="mod">
          <ac:chgData name="Hernan Osores" userId="S::hosores@unlam.edu.ar::1958587b-4a28-444c-bd07-646d0c4e7ef5" providerId="AD" clId="Web-{63381FA1-7C59-EFC1-26B3-67061B4A1CE9}" dt="2018-08-30T17:34:46.542" v="148" actId="20577"/>
          <ac:spMkLst>
            <pc:docMk/>
            <pc:sldMk cId="3605804194" sldId="346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63381FA1-7C59-EFC1-26B3-67061B4A1CE9}" dt="2018-08-30T15:47:02.059" v="81" actId="20577"/>
        <pc:sldMkLst>
          <pc:docMk/>
          <pc:sldMk cId="3605804194" sldId="364"/>
        </pc:sldMkLst>
        <pc:spChg chg="mod">
          <ac:chgData name="Hernan Osores" userId="S::hosores@unlam.edu.ar::1958587b-4a28-444c-bd07-646d0c4e7ef5" providerId="AD" clId="Web-{63381FA1-7C59-EFC1-26B3-67061B4A1CE9}" dt="2018-08-30T15:47:02.059" v="81" actId="20577"/>
          <ac:spMkLst>
            <pc:docMk/>
            <pc:sldMk cId="3605804194" sldId="364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63381FA1-7C59-EFC1-26B3-67061B4A1CE9}" dt="2018-08-30T17:25:25.475" v="129" actId="20577"/>
        <pc:sldMkLst>
          <pc:docMk/>
          <pc:sldMk cId="3605804194" sldId="375"/>
        </pc:sldMkLst>
        <pc:spChg chg="mod">
          <ac:chgData name="Hernan Osores" userId="S::hosores@unlam.edu.ar::1958587b-4a28-444c-bd07-646d0c4e7ef5" providerId="AD" clId="Web-{63381FA1-7C59-EFC1-26B3-67061B4A1CE9}" dt="2018-08-30T17:25:25.475" v="129" actId="20577"/>
          <ac:spMkLst>
            <pc:docMk/>
            <pc:sldMk cId="3605804194" sldId="375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63381FA1-7C59-EFC1-26B3-67061B4A1CE9}" dt="2018-08-30T17:32:50.831" v="135" actId="20577"/>
        <pc:sldMkLst>
          <pc:docMk/>
          <pc:sldMk cId="3605804194" sldId="405"/>
        </pc:sldMkLst>
        <pc:spChg chg="mod">
          <ac:chgData name="Hernan Osores" userId="S::hosores@unlam.edu.ar::1958587b-4a28-444c-bd07-646d0c4e7ef5" providerId="AD" clId="Web-{63381FA1-7C59-EFC1-26B3-67061B4A1CE9}" dt="2018-08-30T17:32:50.831" v="135" actId="20577"/>
          <ac:spMkLst>
            <pc:docMk/>
            <pc:sldMk cId="3605804194" sldId="405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63381FA1-7C59-EFC1-26B3-67061B4A1CE9}" dt="2018-08-30T17:33:08.583" v="141" actId="20577"/>
        <pc:sldMkLst>
          <pc:docMk/>
          <pc:sldMk cId="3605804194" sldId="407"/>
        </pc:sldMkLst>
        <pc:spChg chg="mod">
          <ac:chgData name="Hernan Osores" userId="S::hosores@unlam.edu.ar::1958587b-4a28-444c-bd07-646d0c4e7ef5" providerId="AD" clId="Web-{63381FA1-7C59-EFC1-26B3-67061B4A1CE9}" dt="2018-08-30T17:33:08.583" v="141" actId="20577"/>
          <ac:spMkLst>
            <pc:docMk/>
            <pc:sldMk cId="3605804194" sldId="407"/>
            <ac:spMk id="3" creationId="{00000000-0000-0000-0000-000000000000}"/>
          </ac:spMkLst>
        </pc:spChg>
      </pc:sldChg>
    </pc:docChg>
  </pc:docChgLst>
  <pc:docChgLst>
    <pc:chgData name="Hernan Osores" userId="S::hosores@unlam.edu.ar::1958587b-4a28-444c-bd07-646d0c4e7ef5" providerId="AD" clId="Web-{327AC85B-B8A6-4933-A246-2CA2013038D3}"/>
    <pc:docChg chg="modSld">
      <pc:chgData name="Hernan Osores" userId="S::hosores@unlam.edu.ar::1958587b-4a28-444c-bd07-646d0c4e7ef5" providerId="AD" clId="Web-{327AC85B-B8A6-4933-A246-2CA2013038D3}" dt="2019-04-04T00:52:55.013" v="296" actId="20577"/>
      <pc:docMkLst>
        <pc:docMk/>
      </pc:docMkLst>
      <pc:sldChg chg="modSp">
        <pc:chgData name="Hernan Osores" userId="S::hosores@unlam.edu.ar::1958587b-4a28-444c-bd07-646d0c4e7ef5" providerId="AD" clId="Web-{327AC85B-B8A6-4933-A246-2CA2013038D3}" dt="2019-04-04T00:05:25.837" v="1" actId="20577"/>
        <pc:sldMkLst>
          <pc:docMk/>
          <pc:sldMk cId="3605804194" sldId="368"/>
        </pc:sldMkLst>
        <pc:spChg chg="mod">
          <ac:chgData name="Hernan Osores" userId="S::hosores@unlam.edu.ar::1958587b-4a28-444c-bd07-646d0c4e7ef5" providerId="AD" clId="Web-{327AC85B-B8A6-4933-A246-2CA2013038D3}" dt="2019-04-04T00:05:25.837" v="1" actId="20577"/>
          <ac:spMkLst>
            <pc:docMk/>
            <pc:sldMk cId="3605804194" sldId="368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327AC85B-B8A6-4933-A246-2CA2013038D3}" dt="2019-04-04T00:25:08.908" v="25" actId="20577"/>
        <pc:sldMkLst>
          <pc:docMk/>
          <pc:sldMk cId="3605804194" sldId="377"/>
        </pc:sldMkLst>
        <pc:spChg chg="mod">
          <ac:chgData name="Hernan Osores" userId="S::hosores@unlam.edu.ar::1958587b-4a28-444c-bd07-646d0c4e7ef5" providerId="AD" clId="Web-{327AC85B-B8A6-4933-A246-2CA2013038D3}" dt="2019-04-04T00:25:08.908" v="25" actId="20577"/>
          <ac:spMkLst>
            <pc:docMk/>
            <pc:sldMk cId="3605804194" sldId="377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327AC85B-B8A6-4933-A246-2CA2013038D3}" dt="2019-04-04T00:40:01.820" v="56" actId="20577"/>
        <pc:sldMkLst>
          <pc:docMk/>
          <pc:sldMk cId="3605804194" sldId="394"/>
        </pc:sldMkLst>
        <pc:spChg chg="mod">
          <ac:chgData name="Hernan Osores" userId="S::hosores@unlam.edu.ar::1958587b-4a28-444c-bd07-646d0c4e7ef5" providerId="AD" clId="Web-{327AC85B-B8A6-4933-A246-2CA2013038D3}" dt="2019-04-04T00:40:01.820" v="56" actId="20577"/>
          <ac:spMkLst>
            <pc:docMk/>
            <pc:sldMk cId="3605804194" sldId="394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327AC85B-B8A6-4933-A246-2CA2013038D3}" dt="2019-04-04T00:52:55.013" v="296" actId="20577"/>
        <pc:sldMkLst>
          <pc:docMk/>
          <pc:sldMk cId="3605804194" sldId="407"/>
        </pc:sldMkLst>
        <pc:spChg chg="mod">
          <ac:chgData name="Hernan Osores" userId="S::hosores@unlam.edu.ar::1958587b-4a28-444c-bd07-646d0c4e7ef5" providerId="AD" clId="Web-{327AC85B-B8A6-4933-A246-2CA2013038D3}" dt="2019-04-04T00:52:55.013" v="296" actId="20577"/>
          <ac:spMkLst>
            <pc:docMk/>
            <pc:sldMk cId="3605804194" sldId="407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327AC85B-B8A6-4933-A246-2CA2013038D3}" dt="2019-04-04T00:52:18.076" v="287" actId="20577"/>
        <pc:sldMkLst>
          <pc:docMk/>
          <pc:sldMk cId="3605804194" sldId="416"/>
        </pc:sldMkLst>
        <pc:spChg chg="mod">
          <ac:chgData name="Hernan Osores" userId="S::hosores@unlam.edu.ar::1958587b-4a28-444c-bd07-646d0c4e7ef5" providerId="AD" clId="Web-{327AC85B-B8A6-4933-A246-2CA2013038D3}" dt="2019-04-04T00:52:18.076" v="287" actId="20577"/>
          <ac:spMkLst>
            <pc:docMk/>
            <pc:sldMk cId="3605804194" sldId="416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327AC85B-B8A6-4933-A246-2CA2013038D3}" dt="2019-04-04T00:50:58.653" v="264" actId="20577"/>
        <pc:sldMkLst>
          <pc:docMk/>
          <pc:sldMk cId="3605804194" sldId="418"/>
        </pc:sldMkLst>
        <pc:spChg chg="mod">
          <ac:chgData name="Hernan Osores" userId="S::hosores@unlam.edu.ar::1958587b-4a28-444c-bd07-646d0c4e7ef5" providerId="AD" clId="Web-{327AC85B-B8A6-4933-A246-2CA2013038D3}" dt="2019-04-04T00:50:58.653" v="264" actId="20577"/>
          <ac:spMkLst>
            <pc:docMk/>
            <pc:sldMk cId="3605804194" sldId="418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327AC85B-B8A6-4933-A246-2CA2013038D3}" dt="2019-04-04T00:50:02.028" v="231" actId="20577"/>
        <pc:sldMkLst>
          <pc:docMk/>
          <pc:sldMk cId="3605804194" sldId="421"/>
        </pc:sldMkLst>
        <pc:spChg chg="mod">
          <ac:chgData name="Hernan Osores" userId="S::hosores@unlam.edu.ar::1958587b-4a28-444c-bd07-646d0c4e7ef5" providerId="AD" clId="Web-{327AC85B-B8A6-4933-A246-2CA2013038D3}" dt="2019-04-04T00:50:02.028" v="231" actId="20577"/>
          <ac:spMkLst>
            <pc:docMk/>
            <pc:sldMk cId="3605804194" sldId="421"/>
            <ac:spMk id="4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327AC85B-B8A6-4933-A246-2CA2013038D3}" dt="2019-04-04T00:45:06.104" v="129" actId="20577"/>
        <pc:sldMkLst>
          <pc:docMk/>
          <pc:sldMk cId="3605804194" sldId="424"/>
        </pc:sldMkLst>
        <pc:spChg chg="mod">
          <ac:chgData name="Hernan Osores" userId="S::hosores@unlam.edu.ar::1958587b-4a28-444c-bd07-646d0c4e7ef5" providerId="AD" clId="Web-{327AC85B-B8A6-4933-A246-2CA2013038D3}" dt="2019-04-04T00:45:06.104" v="129" actId="20577"/>
          <ac:spMkLst>
            <pc:docMk/>
            <pc:sldMk cId="3605804194" sldId="424"/>
            <ac:spMk id="4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327AC85B-B8A6-4933-A246-2CA2013038D3}" dt="2019-04-04T00:48:06.246" v="160" actId="20577"/>
        <pc:sldMkLst>
          <pc:docMk/>
          <pc:sldMk cId="3605804194" sldId="426"/>
        </pc:sldMkLst>
        <pc:spChg chg="mod">
          <ac:chgData name="Hernan Osores" userId="S::hosores@unlam.edu.ar::1958587b-4a28-444c-bd07-646d0c4e7ef5" providerId="AD" clId="Web-{327AC85B-B8A6-4933-A246-2CA2013038D3}" dt="2019-04-04T00:48:06.246" v="160" actId="20577"/>
          <ac:spMkLst>
            <pc:docMk/>
            <pc:sldMk cId="3605804194" sldId="426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327AC85B-B8A6-4933-A246-2CA2013038D3}" dt="2019-04-04T00:48:38.168" v="181" actId="20577"/>
        <pc:sldMkLst>
          <pc:docMk/>
          <pc:sldMk cId="3605804194" sldId="428"/>
        </pc:sldMkLst>
        <pc:spChg chg="mod">
          <ac:chgData name="Hernan Osores" userId="S::hosores@unlam.edu.ar::1958587b-4a28-444c-bd07-646d0c4e7ef5" providerId="AD" clId="Web-{327AC85B-B8A6-4933-A246-2CA2013038D3}" dt="2019-04-04T00:48:38.168" v="181" actId="20577"/>
          <ac:spMkLst>
            <pc:docMk/>
            <pc:sldMk cId="3605804194" sldId="428"/>
            <ac:spMk id="3" creationId="{00000000-0000-0000-0000-000000000000}"/>
          </ac:spMkLst>
        </pc:spChg>
      </pc:sldChg>
    </pc:docChg>
  </pc:docChgLst>
  <pc:docChgLst>
    <pc:chgData name="Hernan Osores" userId="S::hosores@unlam.edu.ar::1958587b-4a28-444c-bd07-646d0c4e7ef5" providerId="AD" clId="Web-{39CD69C0-B678-4C7F-A311-6B12C1DF4812}"/>
    <pc:docChg chg="modSld">
      <pc:chgData name="Hernan Osores" userId="S::hosores@unlam.edu.ar::1958587b-4a28-444c-bd07-646d0c4e7ef5" providerId="AD" clId="Web-{39CD69C0-B678-4C7F-A311-6B12C1DF4812}" dt="2018-08-29T22:16:01.523" v="2" actId="20577"/>
      <pc:docMkLst>
        <pc:docMk/>
      </pc:docMkLst>
      <pc:sldChg chg="modSp">
        <pc:chgData name="Hernan Osores" userId="S::hosores@unlam.edu.ar::1958587b-4a28-444c-bd07-646d0c4e7ef5" providerId="AD" clId="Web-{39CD69C0-B678-4C7F-A311-6B12C1DF4812}" dt="2018-08-29T22:14:58.819" v="1" actId="20577"/>
        <pc:sldMkLst>
          <pc:docMk/>
          <pc:sldMk cId="3605804194" sldId="367"/>
        </pc:sldMkLst>
        <pc:spChg chg="mod">
          <ac:chgData name="Hernan Osores" userId="S::hosores@unlam.edu.ar::1958587b-4a28-444c-bd07-646d0c4e7ef5" providerId="AD" clId="Web-{39CD69C0-B678-4C7F-A311-6B12C1DF4812}" dt="2018-08-29T22:14:58.819" v="1" actId="20577"/>
          <ac:spMkLst>
            <pc:docMk/>
            <pc:sldMk cId="3605804194" sldId="367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39CD69C0-B678-4C7F-A311-6B12C1DF4812}" dt="2018-08-29T22:16:01.523" v="2" actId="20577"/>
        <pc:sldMkLst>
          <pc:docMk/>
          <pc:sldMk cId="3605804194" sldId="377"/>
        </pc:sldMkLst>
        <pc:spChg chg="mod">
          <ac:chgData name="Hernan Osores" userId="S::hosores@unlam.edu.ar::1958587b-4a28-444c-bd07-646d0c4e7ef5" providerId="AD" clId="Web-{39CD69C0-B678-4C7F-A311-6B12C1DF4812}" dt="2018-08-29T22:16:01.523" v="2" actId="20577"/>
          <ac:spMkLst>
            <pc:docMk/>
            <pc:sldMk cId="3605804194" sldId="377"/>
            <ac:spMk id="3" creationId="{00000000-0000-0000-0000-000000000000}"/>
          </ac:spMkLst>
        </pc:spChg>
      </pc:sldChg>
    </pc:docChg>
  </pc:docChgLst>
  <pc:docChgLst>
    <pc:chgData name="Hernan Osores" userId="S::hosores@unlam.edu.ar::1958587b-4a28-444c-bd07-646d0c4e7ef5" providerId="AD" clId="Web-{0582A08D-0676-1CA9-4B44-74C391F0C47F}"/>
    <pc:docChg chg="modSld">
      <pc:chgData name="Hernan Osores" userId="S::hosores@unlam.edu.ar::1958587b-4a28-444c-bd07-646d0c4e7ef5" providerId="AD" clId="Web-{0582A08D-0676-1CA9-4B44-74C391F0C47F}" dt="2018-08-30T15:24:29.028" v="1" actId="20577"/>
      <pc:docMkLst>
        <pc:docMk/>
      </pc:docMkLst>
      <pc:sldChg chg="modSp">
        <pc:chgData name="Hernan Osores" userId="S::hosores@unlam.edu.ar::1958587b-4a28-444c-bd07-646d0c4e7ef5" providerId="AD" clId="Web-{0582A08D-0676-1CA9-4B44-74C391F0C47F}" dt="2018-08-30T15:24:29.028" v="1" actId="20577"/>
        <pc:sldMkLst>
          <pc:docMk/>
          <pc:sldMk cId="3605804194" sldId="354"/>
        </pc:sldMkLst>
        <pc:spChg chg="mod">
          <ac:chgData name="Hernan Osores" userId="S::hosores@unlam.edu.ar::1958587b-4a28-444c-bd07-646d0c4e7ef5" providerId="AD" clId="Web-{0582A08D-0676-1CA9-4B44-74C391F0C47F}" dt="2018-08-30T15:24:29.028" v="1" actId="20577"/>
          <ac:spMkLst>
            <pc:docMk/>
            <pc:sldMk cId="3605804194" sldId="354"/>
            <ac:spMk id="3" creationId="{00000000-0000-0000-0000-000000000000}"/>
          </ac:spMkLst>
        </pc:spChg>
      </pc:sldChg>
    </pc:docChg>
  </pc:docChgLst>
  <pc:docChgLst>
    <pc:chgData name="ELIANA PARDIEUX" userId="S::elpardieux@unlam.edu.ar::4dbfa1de-dc05-43e8-9297-e9ba3ed46ea8" providerId="AD" clId="Web-{B5BD4F67-52D4-4FB2-B064-A72B284E5EA7}"/>
    <pc:docChg chg="modSld">
      <pc:chgData name="ELIANA PARDIEUX" userId="S::elpardieux@unlam.edu.ar::4dbfa1de-dc05-43e8-9297-e9ba3ed46ea8" providerId="AD" clId="Web-{B5BD4F67-52D4-4FB2-B064-A72B284E5EA7}" dt="2019-03-29T23:36:10.439" v="0" actId="20577"/>
      <pc:docMkLst>
        <pc:docMk/>
      </pc:docMkLst>
      <pc:sldChg chg="modSp">
        <pc:chgData name="ELIANA PARDIEUX" userId="S::elpardieux@unlam.edu.ar::4dbfa1de-dc05-43e8-9297-e9ba3ed46ea8" providerId="AD" clId="Web-{B5BD4F67-52D4-4FB2-B064-A72B284E5EA7}" dt="2019-03-29T23:36:10.439" v="0" actId="20577"/>
        <pc:sldMkLst>
          <pc:docMk/>
          <pc:sldMk cId="3605804194" sldId="372"/>
        </pc:sldMkLst>
        <pc:spChg chg="mod">
          <ac:chgData name="ELIANA PARDIEUX" userId="S::elpardieux@unlam.edu.ar::4dbfa1de-dc05-43e8-9297-e9ba3ed46ea8" providerId="AD" clId="Web-{B5BD4F67-52D4-4FB2-B064-A72B284E5EA7}" dt="2019-03-29T23:36:10.439" v="0" actId="20577"/>
          <ac:spMkLst>
            <pc:docMk/>
            <pc:sldMk cId="3605804194" sldId="372"/>
            <ac:spMk id="3" creationId="{00000000-0000-0000-0000-000000000000}"/>
          </ac:spMkLst>
        </pc:spChg>
      </pc:sldChg>
    </pc:docChg>
  </pc:docChgLst>
  <pc:docChgLst>
    <pc:chgData name="Hernan Osores" userId="S::hosores@unlam.edu.ar::1958587b-4a28-444c-bd07-646d0c4e7ef5" providerId="AD" clId="Web-{2F1B48D5-4EF3-31A7-37CB-33CCA8488C8E}"/>
    <pc:docChg chg="addSld delSld modSld">
      <pc:chgData name="Hernan Osores" userId="S::hosores@unlam.edu.ar::1958587b-4a28-444c-bd07-646d0c4e7ef5" providerId="AD" clId="Web-{2F1B48D5-4EF3-31A7-37CB-33CCA8488C8E}" dt="2019-08-20T22:20:39.235" v="131" actId="1076"/>
      <pc:docMkLst>
        <pc:docMk/>
      </pc:docMkLst>
      <pc:sldChg chg="addSp delSp modSp">
        <pc:chgData name="Hernan Osores" userId="S::hosores@unlam.edu.ar::1958587b-4a28-444c-bd07-646d0c4e7ef5" providerId="AD" clId="Web-{2F1B48D5-4EF3-31A7-37CB-33CCA8488C8E}" dt="2019-08-20T21:50:04.235" v="23" actId="1076"/>
        <pc:sldMkLst>
          <pc:docMk/>
          <pc:sldMk cId="3605804194" sldId="375"/>
        </pc:sldMkLst>
        <pc:spChg chg="mod">
          <ac:chgData name="Hernan Osores" userId="S::hosores@unlam.edu.ar::1958587b-4a28-444c-bd07-646d0c4e7ef5" providerId="AD" clId="Web-{2F1B48D5-4EF3-31A7-37CB-33CCA8488C8E}" dt="2019-08-20T21:50:04.235" v="23" actId="1076"/>
          <ac:spMkLst>
            <pc:docMk/>
            <pc:sldMk cId="3605804194" sldId="375"/>
            <ac:spMk id="3" creationId="{00000000-0000-0000-0000-000000000000}"/>
          </ac:spMkLst>
        </pc:spChg>
        <pc:picChg chg="add mod">
          <ac:chgData name="Hernan Osores" userId="S::hosores@unlam.edu.ar::1958587b-4a28-444c-bd07-646d0c4e7ef5" providerId="AD" clId="Web-{2F1B48D5-4EF3-31A7-37CB-33CCA8488C8E}" dt="2019-08-20T21:49:59.032" v="22" actId="1076"/>
          <ac:picMkLst>
            <pc:docMk/>
            <pc:sldMk cId="3605804194" sldId="375"/>
            <ac:picMk id="4" creationId="{7CB44871-4C25-4421-96FC-65C2BDD94329}"/>
          </ac:picMkLst>
        </pc:picChg>
        <pc:picChg chg="add del mod">
          <ac:chgData name="Hernan Osores" userId="S::hosores@unlam.edu.ar::1958587b-4a28-444c-bd07-646d0c4e7ef5" providerId="AD" clId="Web-{2F1B48D5-4EF3-31A7-37CB-33CCA8488C8E}" dt="2019-08-20T21:49:47.219" v="19"/>
          <ac:picMkLst>
            <pc:docMk/>
            <pc:sldMk cId="3605804194" sldId="375"/>
            <ac:picMk id="6" creationId="{EB5DF6C9-0956-4E88-B4C2-897B16001EA2}"/>
          </ac:picMkLst>
        </pc:picChg>
      </pc:sldChg>
      <pc:sldChg chg="addSp delSp modSp">
        <pc:chgData name="Hernan Osores" userId="S::hosores@unlam.edu.ar::1958587b-4a28-444c-bd07-646d0c4e7ef5" providerId="AD" clId="Web-{2F1B48D5-4EF3-31A7-37CB-33CCA8488C8E}" dt="2019-08-20T21:51:13.798" v="37" actId="1076"/>
        <pc:sldMkLst>
          <pc:docMk/>
          <pc:sldMk cId="3605804194" sldId="378"/>
        </pc:sldMkLst>
        <pc:spChg chg="del">
          <ac:chgData name="Hernan Osores" userId="S::hosores@unlam.edu.ar::1958587b-4a28-444c-bd07-646d0c4e7ef5" providerId="AD" clId="Web-{2F1B48D5-4EF3-31A7-37CB-33CCA8488C8E}" dt="2019-08-20T21:50:51.251" v="32"/>
          <ac:spMkLst>
            <pc:docMk/>
            <pc:sldMk cId="3605804194" sldId="378"/>
            <ac:spMk id="3" creationId="{00000000-0000-0000-0000-000000000000}"/>
          </ac:spMkLst>
        </pc:spChg>
        <pc:spChg chg="add del mod">
          <ac:chgData name="Hernan Osores" userId="S::hosores@unlam.edu.ar::1958587b-4a28-444c-bd07-646d0c4e7ef5" providerId="AD" clId="Web-{2F1B48D5-4EF3-31A7-37CB-33CCA8488C8E}" dt="2019-08-20T21:50:56.517" v="34"/>
          <ac:spMkLst>
            <pc:docMk/>
            <pc:sldMk cId="3605804194" sldId="378"/>
            <ac:spMk id="7" creationId="{6EFC9F16-C54F-44CE-8FAD-CA02214D8521}"/>
          </ac:spMkLst>
        </pc:spChg>
        <pc:picChg chg="add mod">
          <ac:chgData name="Hernan Osores" userId="S::hosores@unlam.edu.ar::1958587b-4a28-444c-bd07-646d0c4e7ef5" providerId="AD" clId="Web-{2F1B48D5-4EF3-31A7-37CB-33CCA8488C8E}" dt="2019-08-20T21:51:13.798" v="37" actId="1076"/>
          <ac:picMkLst>
            <pc:docMk/>
            <pc:sldMk cId="3605804194" sldId="378"/>
            <ac:picMk id="4" creationId="{449FB53C-74B0-4FC0-90C8-D08489F8ECCD}"/>
          </ac:picMkLst>
        </pc:picChg>
        <pc:picChg chg="del">
          <ac:chgData name="Hernan Osores" userId="S::hosores@unlam.edu.ar::1958587b-4a28-444c-bd07-646d0c4e7ef5" providerId="AD" clId="Web-{2F1B48D5-4EF3-31A7-37CB-33CCA8488C8E}" dt="2019-08-20T21:50:48.595" v="31"/>
          <ac:picMkLst>
            <pc:docMk/>
            <pc:sldMk cId="3605804194" sldId="378"/>
            <ac:picMk id="2051" creationId="{00000000-0000-0000-0000-000000000000}"/>
          </ac:picMkLst>
        </pc:picChg>
      </pc:sldChg>
      <pc:sldChg chg="del">
        <pc:chgData name="Hernan Osores" userId="S::hosores@unlam.edu.ar::1958587b-4a28-444c-bd07-646d0c4e7ef5" providerId="AD" clId="Web-{2F1B48D5-4EF3-31A7-37CB-33CCA8488C8E}" dt="2019-08-20T22:15:01.115" v="63"/>
        <pc:sldMkLst>
          <pc:docMk/>
          <pc:sldMk cId="3605804194" sldId="379"/>
        </pc:sldMkLst>
      </pc:sldChg>
      <pc:sldChg chg="modSp">
        <pc:chgData name="Hernan Osores" userId="S::hosores@unlam.edu.ar::1958587b-4a28-444c-bd07-646d0c4e7ef5" providerId="AD" clId="Web-{2F1B48D5-4EF3-31A7-37CB-33CCA8488C8E}" dt="2019-08-20T22:19:55.858" v="124" actId="20577"/>
        <pc:sldMkLst>
          <pc:docMk/>
          <pc:sldMk cId="3605804194" sldId="380"/>
        </pc:sldMkLst>
        <pc:spChg chg="mod">
          <ac:chgData name="Hernan Osores" userId="S::hosores@unlam.edu.ar::1958587b-4a28-444c-bd07-646d0c4e7ef5" providerId="AD" clId="Web-{2F1B48D5-4EF3-31A7-37CB-33CCA8488C8E}" dt="2019-08-20T22:19:55.858" v="124" actId="20577"/>
          <ac:spMkLst>
            <pc:docMk/>
            <pc:sldMk cId="3605804194" sldId="380"/>
            <ac:spMk id="3" creationId="{00000000-0000-0000-0000-000000000000}"/>
          </ac:spMkLst>
        </pc:spChg>
      </pc:sldChg>
      <pc:sldChg chg="delSp modSp add replId modNotes">
        <pc:chgData name="Hernan Osores" userId="S::hosores@unlam.edu.ar::1958587b-4a28-444c-bd07-646d0c4e7ef5" providerId="AD" clId="Web-{2F1B48D5-4EF3-31A7-37CB-33CCA8488C8E}" dt="2019-08-20T22:13:47.862" v="62"/>
        <pc:sldMkLst>
          <pc:docMk/>
          <pc:sldMk cId="3147015666" sldId="431"/>
        </pc:sldMkLst>
        <pc:spChg chg="mod">
          <ac:chgData name="Hernan Osores" userId="S::hosores@unlam.edu.ar::1958587b-4a28-444c-bd07-646d0c4e7ef5" providerId="AD" clId="Web-{2F1B48D5-4EF3-31A7-37CB-33CCA8488C8E}" dt="2019-08-20T21:50:13.798" v="27" actId="20577"/>
          <ac:spMkLst>
            <pc:docMk/>
            <pc:sldMk cId="3147015666" sldId="431"/>
            <ac:spMk id="3" creationId="{00000000-0000-0000-0000-000000000000}"/>
          </ac:spMkLst>
        </pc:spChg>
        <pc:picChg chg="del">
          <ac:chgData name="Hernan Osores" userId="S::hosores@unlam.edu.ar::1958587b-4a28-444c-bd07-646d0c4e7ef5" providerId="AD" clId="Web-{2F1B48D5-4EF3-31A7-37CB-33CCA8488C8E}" dt="2019-08-20T21:50:09.673" v="24"/>
          <ac:picMkLst>
            <pc:docMk/>
            <pc:sldMk cId="3147015666" sldId="431"/>
            <ac:picMk id="4" creationId="{7CB44871-4C25-4421-96FC-65C2BDD94329}"/>
          </ac:picMkLst>
        </pc:picChg>
        <pc:picChg chg="mod">
          <ac:chgData name="Hernan Osores" userId="S::hosores@unlam.edu.ar::1958587b-4a28-444c-bd07-646d0c4e7ef5" providerId="AD" clId="Web-{2F1B48D5-4EF3-31A7-37CB-33CCA8488C8E}" dt="2019-08-20T21:50:21.032" v="29" actId="1076"/>
          <ac:picMkLst>
            <pc:docMk/>
            <pc:sldMk cId="3147015666" sldId="431"/>
            <ac:picMk id="6" creationId="{EB5DF6C9-0956-4E88-B4C2-897B16001EA2}"/>
          </ac:picMkLst>
        </pc:picChg>
      </pc:sldChg>
      <pc:sldChg chg="addSp modSp add replId">
        <pc:chgData name="Hernan Osores" userId="S::hosores@unlam.edu.ar::1958587b-4a28-444c-bd07-646d0c4e7ef5" providerId="AD" clId="Web-{2F1B48D5-4EF3-31A7-37CB-33CCA8488C8E}" dt="2019-08-20T22:15:50.772" v="69" actId="1076"/>
        <pc:sldMkLst>
          <pc:docMk/>
          <pc:sldMk cId="2311926195" sldId="432"/>
        </pc:sldMkLst>
        <pc:spChg chg="mod">
          <ac:chgData name="Hernan Osores" userId="S::hosores@unlam.edu.ar::1958587b-4a28-444c-bd07-646d0c4e7ef5" providerId="AD" clId="Web-{2F1B48D5-4EF3-31A7-37CB-33CCA8488C8E}" dt="2019-08-20T22:15:30.085" v="65" actId="20577"/>
          <ac:spMkLst>
            <pc:docMk/>
            <pc:sldMk cId="2311926195" sldId="432"/>
            <ac:spMk id="3" creationId="{00000000-0000-0000-0000-000000000000}"/>
          </ac:spMkLst>
        </pc:spChg>
        <pc:picChg chg="add mod">
          <ac:chgData name="Hernan Osores" userId="S::hosores@unlam.edu.ar::1958587b-4a28-444c-bd07-646d0c4e7ef5" providerId="AD" clId="Web-{2F1B48D5-4EF3-31A7-37CB-33CCA8488C8E}" dt="2019-08-20T22:15:50.772" v="69" actId="1076"/>
          <ac:picMkLst>
            <pc:docMk/>
            <pc:sldMk cId="2311926195" sldId="432"/>
            <ac:picMk id="4" creationId="{6B15A4F6-3476-4499-BF6F-794A08DCD09E}"/>
          </ac:picMkLst>
        </pc:picChg>
      </pc:sldChg>
      <pc:sldChg chg="addSp delSp modSp add replId">
        <pc:chgData name="Hernan Osores" userId="S::hosores@unlam.edu.ar::1958587b-4a28-444c-bd07-646d0c4e7ef5" providerId="AD" clId="Web-{2F1B48D5-4EF3-31A7-37CB-33CCA8488C8E}" dt="2019-08-20T22:20:39.235" v="131" actId="1076"/>
        <pc:sldMkLst>
          <pc:docMk/>
          <pc:sldMk cId="1044038575" sldId="433"/>
        </pc:sldMkLst>
        <pc:picChg chg="del">
          <ac:chgData name="Hernan Osores" userId="S::hosores@unlam.edu.ar::1958587b-4a28-444c-bd07-646d0c4e7ef5" providerId="AD" clId="Web-{2F1B48D5-4EF3-31A7-37CB-33CCA8488C8E}" dt="2019-08-20T22:20:07.796" v="126"/>
          <ac:picMkLst>
            <pc:docMk/>
            <pc:sldMk cId="1044038575" sldId="433"/>
            <ac:picMk id="4" creationId="{6B15A4F6-3476-4499-BF6F-794A08DCD09E}"/>
          </ac:picMkLst>
        </pc:picChg>
        <pc:picChg chg="add mod">
          <ac:chgData name="Hernan Osores" userId="S::hosores@unlam.edu.ar::1958587b-4a28-444c-bd07-646d0c4e7ef5" providerId="AD" clId="Web-{2F1B48D5-4EF3-31A7-37CB-33CCA8488C8E}" dt="2019-08-20T22:20:39.235" v="131" actId="1076"/>
          <ac:picMkLst>
            <pc:docMk/>
            <pc:sldMk cId="1044038575" sldId="433"/>
            <ac:picMk id="5" creationId="{40AA72B8-DCB4-4F35-942B-47C972B3A4C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65CA2D4-094E-48F7-9E06-42143F59D099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1E7E98C-E50F-40A2-A561-002C91555AD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467C250-A218-43FB-AD95-3331D2A81DF1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2FF7759-803D-4F76-9AEC-98B2D9A07B0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Descrip y precio dependen solo de Nro-art.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3923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476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927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3400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Microsoft</a:t>
            </a:r>
            <a:r>
              <a:rPr lang="en-US" baseline="100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®</a:t>
            </a: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Official Course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&lt;Number&gt;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Course title starts here</a:t>
            </a:r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758770"/>
            <a:ext cx="2590800" cy="95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&lt;Number&gt;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Course title starts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93478"/>
            <a:ext cx="4710223" cy="1016322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998843"/>
            <a:ext cx="1814119" cy="6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93914" y="-76200"/>
            <a:ext cx="9448800" cy="723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514600"/>
            <a:ext cx="6858000" cy="88174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90800" y="2514600"/>
            <a:ext cx="5638800" cy="8817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Module &lt;Number</a:t>
            </a:r>
            <a:r>
              <a:rPr lang="en-US" dirty="0"/>
              <a:t>&gt;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3505200"/>
            <a:ext cx="5624732" cy="1432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Module title starts here</a:t>
            </a:r>
          </a:p>
        </p:txBody>
      </p:sp>
    </p:spTree>
    <p:extLst>
      <p:ext uri="{BB962C8B-B14F-4D97-AF65-F5344CB8AC3E}">
        <p14:creationId xmlns:p14="http://schemas.microsoft.com/office/powerpoint/2010/main" val="20434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32pt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81723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pt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28 </a:t>
            </a:r>
            <a:r>
              <a:rPr lang="en-US" dirty="0" err="1"/>
              <a:t>pt</a:t>
            </a:r>
            <a:r>
              <a:rPr lang="en-US" dirty="0"/>
              <a:t> Slide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819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32pt Slide Title</a:t>
            </a:r>
          </a:p>
        </p:txBody>
      </p:sp>
    </p:spTree>
    <p:extLst>
      <p:ext uri="{BB962C8B-B14F-4D97-AF65-F5344CB8AC3E}">
        <p14:creationId xmlns:p14="http://schemas.microsoft.com/office/powerpoint/2010/main" val="414811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B7DB-8367-4EA5-BD31-DC3A1C807884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0" r:id="rId4"/>
    <p:sldLayoutId id="2147483661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Base_de_datos" TargetMode="External"/><Relationship Id="rId7" Type="http://schemas.openxmlformats.org/officeDocument/2006/relationships/hyperlink" Target="https://es.wikipedia.org/wiki/Integridad_de_dato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s.wikipedia.org/wiki/Redundancia" TargetMode="External"/><Relationship Id="rId5" Type="http://schemas.openxmlformats.org/officeDocument/2006/relationships/hyperlink" Target="https://es.wikipedia.org/wiki/Modelo_relacional" TargetMode="External"/><Relationship Id="rId4" Type="http://schemas.openxmlformats.org/officeDocument/2006/relationships/hyperlink" Target="https://es.wikipedia.org/wiki/Modelo_E-R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Primera_forma_norma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s.wikipedia.org/wiki/Clave_primaria" TargetMode="External"/><Relationship Id="rId4" Type="http://schemas.openxmlformats.org/officeDocument/2006/relationships/hyperlink" Target="https://es.wikipedia.org/wiki/Si_y_solo_si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Si_y_solo_si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s.wikipedia.org/wiki/Segunda_forma_norma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3600" dirty="0"/>
              <a:t>Universidad Nacional de La Matanza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143000"/>
            <a:ext cx="8077200" cy="51816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ctr">
              <a:buNone/>
            </a:pPr>
            <a:endParaRPr lang="es-AR" sz="3200" b="1" dirty="0"/>
          </a:p>
          <a:p>
            <a:pPr algn="ctr">
              <a:buNone/>
            </a:pPr>
            <a:r>
              <a:rPr lang="en-US" sz="3200" dirty="0"/>
              <a:t>Tecnicatura en </a:t>
            </a:r>
            <a:r>
              <a:rPr lang="es-AR" sz="3200" dirty="0"/>
              <a:t>Desarrollo</a:t>
            </a:r>
            <a:r>
              <a:rPr lang="en-US" sz="3200" dirty="0"/>
              <a:t> Web</a:t>
            </a:r>
            <a:endParaRPr lang="es-AR" sz="3200" b="1" dirty="0"/>
          </a:p>
          <a:p>
            <a:pPr algn="ctr">
              <a:buNone/>
            </a:pPr>
            <a:r>
              <a:rPr lang="es-AR" sz="6600" b="1" dirty="0"/>
              <a:t>Base de Datos II</a:t>
            </a:r>
          </a:p>
          <a:p>
            <a:pPr algn="ctr">
              <a:buNone/>
            </a:pPr>
            <a:endParaRPr lang="es-AR" sz="2400" b="1" dirty="0"/>
          </a:p>
          <a:p>
            <a:pPr algn="ctr">
              <a:buNone/>
            </a:pPr>
            <a:endParaRPr lang="es-AR" sz="2400" b="1" dirty="0"/>
          </a:p>
          <a:p>
            <a:pPr>
              <a:buNone/>
            </a:pPr>
            <a:endParaRPr lang="es-AR" sz="2000" b="1" dirty="0"/>
          </a:p>
          <a:p>
            <a:pPr>
              <a:buNone/>
            </a:pPr>
            <a:endParaRPr lang="es-AR" sz="3200" b="1" dirty="0"/>
          </a:p>
          <a:p>
            <a:pPr>
              <a:buNone/>
            </a:pPr>
            <a:r>
              <a:rPr lang="es-AR" sz="2000" b="1" dirty="0"/>
              <a:t>Ing. Hernan Alejandro Osores</a:t>
            </a:r>
          </a:p>
          <a:p>
            <a:pPr>
              <a:buNone/>
            </a:pPr>
            <a:endParaRPr lang="en-US" sz="3200" dirty="0"/>
          </a:p>
          <a:p>
            <a:pPr>
              <a:buFont typeface="Wingdings" pitchFamily="2" charset="2"/>
              <a:buChar char="ü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b="1" dirty="0"/>
              <a:t>DISEÑO DE LA BASE DE DATOS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659055" y="1600200"/>
            <a:ext cx="7164212" cy="4038600"/>
          </a:xfrm>
          <a:noFill/>
        </p:spPr>
      </p:pic>
      <p:pic>
        <p:nvPicPr>
          <p:cNvPr id="5" name="Text Placeholder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914400" y="1828800"/>
            <a:ext cx="7105074" cy="40386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4400" b="1" dirty="0"/>
              <a:t>ENTIDAD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1066800"/>
            <a:ext cx="8763000" cy="556260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ES" altLang="es-ES" sz="3200" dirty="0"/>
              <a:t>Una entidad es cualquier "objeto" discreto sobre el que se tiene información.</a:t>
            </a:r>
          </a:p>
          <a:p>
            <a:pPr>
              <a:buFont typeface="Wingdings" panose="05000000000000000000" pitchFamily="2" charset="2"/>
              <a:buChar char="ü"/>
            </a:pPr>
            <a:endParaRPr lang="es-ES" altLang="es-E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s-ES" altLang="es-ES" sz="3200" dirty="0"/>
              <a:t>Cada ejemplar de una entidad se denomina instancia.</a:t>
            </a:r>
          </a:p>
          <a:p>
            <a:pPr>
              <a:buFont typeface="Wingdings" panose="05000000000000000000" pitchFamily="2" charset="2"/>
              <a:buChar char="ü"/>
            </a:pPr>
            <a:endParaRPr lang="es-ES" altLang="es-E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s-ES" altLang="es-ES" sz="3200" dirty="0"/>
              <a:t>Las entidades son modeladas en la base de datos como </a:t>
            </a:r>
            <a:r>
              <a:rPr lang="es-ES" altLang="es-ES" sz="3200" b="1" dirty="0"/>
              <a:t>tablas.</a:t>
            </a:r>
          </a:p>
          <a:p>
            <a:pPr>
              <a:buFont typeface="Wingdings" pitchFamily="2" charset="2"/>
              <a:buChar char="q"/>
            </a:pPr>
            <a:r>
              <a:rPr lang="es-ES" altLang="es-ES" sz="3200" b="1" dirty="0"/>
              <a:t>Ver </a:t>
            </a:r>
            <a:r>
              <a:rPr lang="es-AR" altLang="es-ES" sz="3200" b="1" dirty="0"/>
              <a:t>0.Teoría de Base de Datos - Básico.doc </a:t>
            </a:r>
          </a:p>
          <a:p>
            <a:pPr>
              <a:buFont typeface="Wingdings" pitchFamily="2" charset="2"/>
              <a:buChar char="q"/>
            </a:pPr>
            <a:r>
              <a:rPr lang="es-AR" altLang="es-ES" sz="3200" b="1" dirty="0"/>
              <a:t>Pag 24</a:t>
            </a:r>
            <a:endParaRPr lang="es-ES" altLang="es-ES" sz="3200" b="1" dirty="0"/>
          </a:p>
          <a:p>
            <a:pPr marL="0" indent="0">
              <a:buNone/>
            </a:pPr>
            <a:endParaRPr lang="es-ES" altLang="es-ES" sz="3200" b="1" dirty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4800" b="1" dirty="0"/>
              <a:t>RELACIÓN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ES" altLang="es-ES" sz="3200" dirty="0"/>
              <a:t>Una relación describe cierta interdependencia (de cualquier tipo) entre una o más entidades.</a:t>
            </a:r>
          </a:p>
          <a:p>
            <a:pPr>
              <a:buFont typeface="Wingdings" panose="05000000000000000000" pitchFamily="2" charset="2"/>
              <a:buChar char="ü"/>
            </a:pPr>
            <a:endParaRPr lang="es-ES" altLang="es-E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s-ES" altLang="es-ES" sz="3200" dirty="0"/>
              <a:t>Una relación no tiene sentido sin las entidades que relaciona.</a:t>
            </a:r>
          </a:p>
          <a:p>
            <a:pPr>
              <a:buFont typeface="Wingdings" panose="05000000000000000000" pitchFamily="2" charset="2"/>
              <a:buChar char="ü"/>
            </a:pPr>
            <a:endParaRPr lang="es-ES" altLang="es-E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s-ES" altLang="es-ES" sz="3200" dirty="0"/>
              <a:t>Las relaciones son definidas con </a:t>
            </a:r>
            <a:r>
              <a:rPr lang="es-ES" altLang="es-ES" sz="3200" b="1" dirty="0"/>
              <a:t>claves primarias</a:t>
            </a:r>
            <a:r>
              <a:rPr lang="es-ES" altLang="es-ES" sz="3200" dirty="0"/>
              <a:t> y </a:t>
            </a:r>
            <a:r>
              <a:rPr lang="es-ES" altLang="es-ES" sz="3200" b="1" dirty="0"/>
              <a:t>claves foráneas</a:t>
            </a:r>
            <a:r>
              <a:rPr lang="es-ES" altLang="es-ES" sz="3200" dirty="0"/>
              <a:t>, manteniendo la </a:t>
            </a:r>
            <a:r>
              <a:rPr lang="es-ES" altLang="es-ES" sz="3200" b="1" dirty="0"/>
              <a:t>integridad referencial.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4000" b="1" dirty="0"/>
              <a:t>CARDINALIDAD DE LAS RELACIONES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90500" y="990600"/>
            <a:ext cx="8763000" cy="5638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ES" altLang="es-ES" dirty="0"/>
              <a:t>Una relación describe cierta interdependencia (de cualquier tipo) entre una o más entidades.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s-ES" altLang="es-E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ES" altLang="es-ES" dirty="0"/>
              <a:t>Relaciones de uno a uno: una instancia de la entidad a se relaciona con una y solamente una de la entidad b.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s-ES" altLang="es-E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ES" altLang="es-ES" dirty="0"/>
              <a:t>Relaciones de uno a muchos: cada instancia de la entidad a se relaciona con varias instancias de la entidad b.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s-ES" altLang="es-E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ES" altLang="es-ES" dirty="0"/>
              <a:t>Relaciones de muchos a muchos: cualquier instancia de la entidad a se relaciona con cualquier instancia de la entidad b</a:t>
            </a:r>
          </a:p>
          <a:p>
            <a:pPr>
              <a:buNone/>
            </a:pPr>
            <a:endParaRPr lang="es-ES" altLang="es-ES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4000" b="1" dirty="0"/>
              <a:t>RELACION UNO A UNO</a:t>
            </a:r>
            <a:endParaRPr lang="en-US" sz="4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685800" y="52578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 CADA AUTOR LE CORRESPONDE UNA Y SOLO UNA FOTO, LA RELACION ES ENTRE ID (Autor), CLAVE PRIMARIA Y </a:t>
            </a:r>
            <a:r>
              <a:rPr lang="es-ES" b="1" dirty="0" err="1"/>
              <a:t>IdAutor</a:t>
            </a:r>
            <a:r>
              <a:rPr lang="es-ES" b="1" dirty="0"/>
              <a:t>(</a:t>
            </a:r>
            <a:r>
              <a:rPr lang="es-ES" b="1" dirty="0" err="1"/>
              <a:t>FotoAutor</a:t>
            </a:r>
            <a:r>
              <a:rPr lang="es-ES" b="1" dirty="0"/>
              <a:t>), CLAVE PRIMARIA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ED9E93-0B99-47A1-18AA-57738D7C1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52600"/>
            <a:ext cx="67341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4000" b="1" dirty="0"/>
              <a:t>RELACION UNO A MUCHOS</a:t>
            </a:r>
            <a:endParaRPr lang="en-US" sz="4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81000" y="52578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CADA GENERO TIENE 1 A MUCHOS LIBROS ASOCIADOS, LA RELACION ES ENTRE Id (Genero), CLAVE PRIMARIA Y </a:t>
            </a:r>
            <a:r>
              <a:rPr lang="es-ES" b="1" dirty="0" err="1"/>
              <a:t>IdGenero</a:t>
            </a:r>
            <a:r>
              <a:rPr lang="es-ES" b="1" dirty="0"/>
              <a:t>(Libro), CLAVE FORANEA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2B7C83-3B62-31D8-EF66-19740F9C0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2033587"/>
            <a:ext cx="70866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4000" b="1" dirty="0"/>
              <a:t>RELACION MUCHOS A MUCHOS</a:t>
            </a:r>
            <a:endParaRPr lang="en-US" sz="4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81000" y="52578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CADA LIBRO PUEDE SER ESCRITO POR MUCHOS AUTORES Y CADA AUTOR PUEDE ESCRIBIR MUCHOS LIBROS, PARA ELLO SE AGREGA UNA TABLA AUXILIAR (</a:t>
            </a:r>
            <a:r>
              <a:rPr lang="es-ES" b="1" dirty="0" err="1"/>
              <a:t>LibroAutor</a:t>
            </a:r>
            <a:r>
              <a:rPr lang="es-ES" b="1" dirty="0"/>
              <a:t>), COMO SE VE EN EL DIAGRAMA.</a:t>
            </a:r>
          </a:p>
          <a:p>
            <a:pPr algn="ctr"/>
            <a:r>
              <a:rPr lang="es-ES" b="1" dirty="0"/>
              <a:t>EN </a:t>
            </a:r>
            <a:r>
              <a:rPr lang="es-ES" b="1" dirty="0" err="1"/>
              <a:t>LibroAutor</a:t>
            </a:r>
            <a:r>
              <a:rPr lang="es-ES" b="1" dirty="0"/>
              <a:t>, LA COMBINACION DE LOS 2 CAMPOS ES CLAVE PRIMARIA, PERO INDIVIDUALMENTE SON CADA UNA CLAVES FORANEAS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1CA2A75-6E03-2989-7982-585219E36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295400"/>
            <a:ext cx="67151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4000" b="1" dirty="0"/>
              <a:t>ATRIBUTOS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1295400"/>
            <a:ext cx="8763000" cy="525780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ES" altLang="es-ES" sz="3200" dirty="0"/>
              <a:t>Las entidades tienen atributos. Un atributo de una entidad representa alguna propiedad que nos interesa almacenar.</a:t>
            </a:r>
          </a:p>
          <a:p>
            <a:pPr>
              <a:buFont typeface="Wingdings" panose="05000000000000000000" pitchFamily="2" charset="2"/>
              <a:buChar char="ü"/>
            </a:pPr>
            <a:endParaRPr lang="es-ES" altLang="es-E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s-ES" altLang="es-ES" sz="3200" dirty="0"/>
              <a:t>En el modelo de bases de datos, los atributos son almacenados como columnas o </a:t>
            </a:r>
            <a:r>
              <a:rPr lang="es-ES" altLang="es-ES" sz="3200" b="1" dirty="0"/>
              <a:t>campos</a:t>
            </a:r>
            <a:r>
              <a:rPr lang="es-ES" altLang="es-ES" sz="3200" dirty="0"/>
              <a:t> de una </a:t>
            </a:r>
            <a:r>
              <a:rPr lang="es-ES" altLang="es-ES" sz="3200" b="1" dirty="0"/>
              <a:t>tabla.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3600" b="1" dirty="0"/>
              <a:t>MODELADO DE ELEMENTOS DE DATOS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763000" cy="5257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ES" sz="2400" b="1" dirty="0"/>
              <a:t>SQL</a:t>
            </a:r>
            <a:r>
              <a:rPr lang="es-ES" altLang="es-ES" sz="2400" dirty="0"/>
              <a:t> emplea </a:t>
            </a:r>
            <a:r>
              <a:rPr lang="es-ES" altLang="es-ES" sz="2400" b="1" u="sng" dirty="0"/>
              <a:t>tablas</a:t>
            </a:r>
            <a:r>
              <a:rPr lang="es-ES" altLang="es-ES" sz="2400" dirty="0"/>
              <a:t> como objetos de almacenamiento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ES" sz="2400" dirty="0"/>
              <a:t>de datos, que los usuarios manipulan a través de sus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ES" sz="2400" dirty="0"/>
              <a:t>aplicaciones.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ES" sz="2400" dirty="0"/>
              <a:t>Las tablas son objetos compuestos por una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ES" sz="2400" dirty="0"/>
              <a:t>estructura (conjunto de columnas) que almacenan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ES" sz="2400" dirty="0"/>
              <a:t>información interrelacionada (filas) acerca de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ES" sz="2400" dirty="0"/>
              <a:t>algún objeto en general. Características: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ES" altLang="es-ES" sz="2400" dirty="0"/>
              <a:t>las tablas tienen un </a:t>
            </a:r>
            <a:r>
              <a:rPr lang="es-ES" altLang="es-ES" sz="2400" b="1" dirty="0"/>
              <a:t>solo nombre </a:t>
            </a:r>
            <a:r>
              <a:rPr lang="es-ES" altLang="es-ES" sz="2400" dirty="0"/>
              <a:t>y es </a:t>
            </a:r>
            <a:r>
              <a:rPr lang="es-ES" altLang="es-ES" sz="2400" b="1" dirty="0"/>
              <a:t>único</a:t>
            </a:r>
            <a:r>
              <a:rPr lang="es-ES" altLang="es-ES" sz="2400" dirty="0"/>
              <a:t> en toda la base datos.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ES" altLang="es-ES" sz="2400" dirty="0"/>
              <a:t>están compuestas por </a:t>
            </a:r>
            <a:r>
              <a:rPr lang="es-ES" altLang="es-ES" sz="2400" b="1" dirty="0"/>
              <a:t>registros y campos</a:t>
            </a:r>
            <a:r>
              <a:rPr lang="es-ES" altLang="es-ES" sz="2400" dirty="0"/>
              <a:t>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ES" altLang="es-ES" sz="2400" dirty="0"/>
              <a:t>los </a:t>
            </a:r>
            <a:r>
              <a:rPr lang="es-ES" altLang="es-ES" sz="2400" b="1" dirty="0"/>
              <a:t>registros y campos </a:t>
            </a:r>
            <a:r>
              <a:rPr lang="es-ES" altLang="es-ES" sz="2400" dirty="0"/>
              <a:t>pueden estar en diferentes órdenes.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ES" altLang="es-ES" sz="2400" dirty="0"/>
              <a:t>una base de datos contiene muchas tablas. cada </a:t>
            </a:r>
            <a:r>
              <a:rPr lang="es-ES" altLang="es-ES" sz="2400" b="1" dirty="0"/>
              <a:t>tabla</a:t>
            </a:r>
            <a:r>
              <a:rPr lang="es-ES" altLang="es-ES" sz="2400" dirty="0"/>
              <a:t> almacena información.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3600" b="1" dirty="0"/>
              <a:t>RESTRICCIONES DE LAS TABLA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1676400"/>
            <a:ext cx="8763000" cy="4495800"/>
          </a:xfrm>
          <a:prstGeom prst="rect">
            <a:avLst/>
          </a:prstGeom>
        </p:spPr>
        <p:txBody>
          <a:bodyPr anchor="t"/>
          <a:lstStyle/>
          <a:p>
            <a:pPr>
              <a:buFont typeface="Wingdings" panose="05000000000000000000" pitchFamily="2" charset="2"/>
              <a:buChar char="ü"/>
            </a:pPr>
            <a:r>
              <a:rPr lang="es-ES" altLang="es-ES" sz="3200" dirty="0"/>
              <a:t>Los </a:t>
            </a:r>
            <a:r>
              <a:rPr lang="es-ES" altLang="es-ES" sz="3200" b="1" dirty="0"/>
              <a:t>nombres</a:t>
            </a:r>
            <a:r>
              <a:rPr lang="es-ES" altLang="es-ES" sz="3200" dirty="0"/>
              <a:t> de las tablas deben ser </a:t>
            </a:r>
            <a:r>
              <a:rPr lang="es-ES" altLang="es-ES" sz="3200" b="1" dirty="0"/>
              <a:t>únicos</a:t>
            </a:r>
            <a:r>
              <a:rPr lang="es-ES" altLang="es-ES" sz="3200" dirty="0"/>
              <a:t> en la base de datos.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altLang="es-ES" sz="3200" dirty="0"/>
              <a:t>Los </a:t>
            </a:r>
            <a:r>
              <a:rPr lang="es-ES" altLang="es-ES" sz="3200" b="1" dirty="0"/>
              <a:t>nombres</a:t>
            </a:r>
            <a:r>
              <a:rPr lang="es-ES" altLang="es-ES" sz="3200" dirty="0"/>
              <a:t> de las </a:t>
            </a:r>
            <a:r>
              <a:rPr lang="es-ES" altLang="es-ES" sz="3200" b="1" dirty="0"/>
              <a:t>columnas</a:t>
            </a:r>
            <a:r>
              <a:rPr lang="es-ES" altLang="es-ES" sz="3200" dirty="0"/>
              <a:t> deben ser </a:t>
            </a:r>
            <a:r>
              <a:rPr lang="es-ES" altLang="es-ES" sz="3200" b="1" dirty="0"/>
              <a:t>únicos</a:t>
            </a:r>
            <a:r>
              <a:rPr lang="es-ES" altLang="es-ES" sz="3200" dirty="0"/>
              <a:t> en la tabla.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altLang="es-ES" sz="3200" b="1" dirty="0"/>
              <a:t>No</a:t>
            </a:r>
            <a:r>
              <a:rPr lang="es-ES" altLang="es-ES" sz="3200" dirty="0"/>
              <a:t> puede haber </a:t>
            </a:r>
            <a:r>
              <a:rPr lang="es-ES" altLang="es-ES" sz="3200" b="1" dirty="0"/>
              <a:t>dos registros </a:t>
            </a:r>
            <a:r>
              <a:rPr lang="es-ES" altLang="es-ES" sz="3200" dirty="0"/>
              <a:t>con el </a:t>
            </a:r>
            <a:r>
              <a:rPr lang="es-ES" altLang="es-ES" sz="3200" b="1" dirty="0"/>
              <a:t>mismo valor </a:t>
            </a:r>
            <a:r>
              <a:rPr lang="es-ES" altLang="es-ES" sz="3200" dirty="0"/>
              <a:t>de la </a:t>
            </a:r>
            <a:r>
              <a:rPr lang="es-ES" altLang="es-ES" sz="3200" b="1" dirty="0"/>
              <a:t>clave primaria</a:t>
            </a:r>
            <a:r>
              <a:rPr lang="es-ES" altLang="es-ES" sz="3200" dirty="0"/>
              <a:t>.</a:t>
            </a:r>
          </a:p>
          <a:p>
            <a:pPr marL="0" indent="0">
              <a:buNone/>
            </a:pPr>
            <a:r>
              <a:rPr lang="es-ES" altLang="es-ES" sz="3200" dirty="0"/>
              <a:t>    (</a:t>
            </a:r>
            <a:r>
              <a:rPr lang="es-ES" altLang="es-ES" sz="3200" dirty="0" err="1"/>
              <a:t>Primary</a:t>
            </a:r>
            <a:r>
              <a:rPr lang="es-ES" altLang="es-ES" sz="3200" dirty="0"/>
              <a:t> </a:t>
            </a:r>
            <a:r>
              <a:rPr lang="es-ES" altLang="es-ES" sz="3200" dirty="0" err="1"/>
              <a:t>key</a:t>
            </a:r>
            <a:r>
              <a:rPr lang="es-ES" altLang="es-ES" sz="3200" dirty="0"/>
              <a:t> – </a:t>
            </a:r>
            <a:r>
              <a:rPr lang="es-ES" altLang="es-ES" sz="3200" dirty="0" err="1"/>
              <a:t>pk</a:t>
            </a:r>
            <a:r>
              <a:rPr lang="es-ES" altLang="es-ES" sz="3200" dirty="0"/>
              <a:t> – clave principal)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066800"/>
            <a:ext cx="9144000" cy="5105400"/>
          </a:xfrm>
          <a:prstGeom prst="rect">
            <a:avLst/>
          </a:prstGeom>
        </p:spPr>
        <p:txBody>
          <a:bodyPr/>
          <a:lstStyle/>
          <a:p>
            <a:pPr algn="ctr">
              <a:buNone/>
            </a:pPr>
            <a:r>
              <a:rPr lang="es-AR" sz="6000" b="1"/>
              <a:t>Programación </a:t>
            </a:r>
            <a:r>
              <a:rPr lang="es-AR" sz="6000" b="1" dirty="0"/>
              <a:t>en SQL Server</a:t>
            </a:r>
          </a:p>
          <a:p>
            <a:pPr algn="ctr">
              <a:buNone/>
            </a:pPr>
            <a:r>
              <a:rPr lang="es-AR" sz="6000" b="1" dirty="0"/>
              <a:t>Introducción</a:t>
            </a:r>
          </a:p>
          <a:p>
            <a:pPr algn="ctr">
              <a:buNone/>
            </a:pPr>
            <a:r>
              <a:rPr lang="es-AR" sz="6000" b="1" dirty="0"/>
              <a:t>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3600" b="1" dirty="0"/>
              <a:t>RESTRICCIONES EN LOS CAMPOS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1676400"/>
            <a:ext cx="8763000" cy="4495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s-ES" altLang="es-ES" sz="3200" dirty="0"/>
              <a:t>    Dentro de las restricciones que podemos establecer desde el diseño de los campos, además del tipo de datos son:</a:t>
            </a:r>
          </a:p>
          <a:p>
            <a:pPr>
              <a:lnSpc>
                <a:spcPct val="80000"/>
              </a:lnSpc>
              <a:buNone/>
            </a:pPr>
            <a:endParaRPr lang="es-ES" altLang="es-ES" sz="32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ES" altLang="es-ES" sz="3200" dirty="0"/>
              <a:t>NO ADMITA VALORES NULOS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ES" altLang="es-ES" sz="3200" dirty="0"/>
              <a:t>NO ADMITA VALORES DUPLICADOS</a:t>
            </a:r>
          </a:p>
          <a:p>
            <a:pPr marL="0" indent="0">
              <a:lnSpc>
                <a:spcPct val="90000"/>
              </a:lnSpc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3600" b="1" dirty="0"/>
              <a:t>CLAVE PRIMARIA (PRIMARY KEY)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14300" y="1447800"/>
            <a:ext cx="9029700" cy="50292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ES" altLang="es-ES" dirty="0"/>
              <a:t>Es un campo o un grupo de campos que fuerzan la 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integridad de los datos en la tabla, asegurándose que cada registro en la tabla es único.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Solo puede haber una sola clave primaria por tabla.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La clave primaria no permite valores nulos o duplicados.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Se crea un índice al definir una clave primaria.</a:t>
            </a:r>
          </a:p>
          <a:p>
            <a:pPr>
              <a:lnSpc>
                <a:spcPct val="9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3600" b="1" dirty="0"/>
              <a:t>CLAVE FORANEA (FOREIGN KEY)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915400" cy="5029200"/>
          </a:xfrm>
          <a:prstGeom prst="rect">
            <a:avLst/>
          </a:prstGeom>
        </p:spPr>
        <p:txBody>
          <a:bodyPr anchor="t"/>
          <a:lstStyle/>
          <a:p>
            <a:pPr>
              <a:buNone/>
            </a:pPr>
            <a:r>
              <a:rPr lang="es-ES" altLang="es-ES" dirty="0"/>
              <a:t>Es un campo que permite establecer un vínculo entre las tablas, en general , se ubican en las tablas del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lado de “muchos”, ya que este campo se puede repetir.</a:t>
            </a:r>
          </a:p>
          <a:p>
            <a:pPr>
              <a:buFont typeface="Wingdings" pitchFamily="2" charset="2"/>
              <a:buNone/>
            </a:pPr>
            <a:endParaRPr lang="es-ES" dirty="0"/>
          </a:p>
          <a:p>
            <a:pPr>
              <a:buFont typeface="Wingdings" pitchFamily="2" charset="2"/>
              <a:buNone/>
            </a:pPr>
            <a:r>
              <a:rPr lang="es-ES" dirty="0"/>
              <a:t>Ej. de claves foráneas:</a:t>
            </a:r>
          </a:p>
          <a:p>
            <a:pPr>
              <a:buFont typeface="Wingdings" pitchFamily="2" charset="2"/>
              <a:buNone/>
            </a:pPr>
            <a:r>
              <a:rPr lang="es-ES" dirty="0"/>
              <a:t>CUIT de cliente en tabla de facturas.</a:t>
            </a:r>
          </a:p>
          <a:p>
            <a:pPr>
              <a:buFont typeface="Wingdings" pitchFamily="2" charset="2"/>
              <a:buNone/>
            </a:pPr>
            <a:r>
              <a:rPr lang="es-ES" dirty="0"/>
              <a:t>Legajo de empleado en recibos de sueldo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3600" b="1" dirty="0"/>
              <a:t>ACCESO A LAS BASES DE DATOS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990600"/>
            <a:ext cx="8915400" cy="5334000"/>
          </a:xfrm>
          <a:prstGeom prst="rect">
            <a:avLst/>
          </a:prstGeom>
        </p:spPr>
        <p:txBody>
          <a:bodyPr anchor="t"/>
          <a:lstStyle/>
          <a:p>
            <a:pPr>
              <a:buFont typeface="Wingdings" pitchFamily="2" charset="2"/>
              <a:buNone/>
            </a:pPr>
            <a:r>
              <a:rPr lang="es-ES" altLang="es-ES" dirty="0"/>
              <a:t>El acceso para trabajar con las bases de </a:t>
            </a:r>
          </a:p>
          <a:p>
            <a:pPr>
              <a:buNone/>
            </a:pPr>
            <a:r>
              <a:rPr lang="es-ES" altLang="es-ES" dirty="0">
                <a:latin typeface="Segoe UI"/>
                <a:cs typeface="Segoe UI"/>
              </a:rPr>
              <a:t>datos, en nuestro caso </a:t>
            </a:r>
            <a:r>
              <a:rPr lang="es-ES" altLang="es-ES" dirty="0" err="1">
                <a:latin typeface="Segoe UI"/>
                <a:cs typeface="Segoe UI"/>
              </a:rPr>
              <a:t>sql</a:t>
            </a:r>
            <a:r>
              <a:rPr lang="es-ES" altLang="es-ES" dirty="0">
                <a:latin typeface="Segoe UI"/>
                <a:cs typeface="Segoe UI"/>
              </a:rPr>
              <a:t> </a:t>
            </a:r>
            <a:r>
              <a:rPr lang="es-ES" altLang="es-ES" dirty="0" err="1">
                <a:latin typeface="Segoe UI"/>
                <a:cs typeface="Segoe UI"/>
              </a:rPr>
              <a:t>sever</a:t>
            </a:r>
            <a:r>
              <a:rPr lang="es-ES" altLang="es-ES" dirty="0">
                <a:latin typeface="Segoe UI"/>
                <a:cs typeface="Segoe UI"/>
              </a:rPr>
              <a:t>, debemos, </a:t>
            </a:r>
            <a:endParaRPr lang="es-ES" altLang="es-ES" dirty="0"/>
          </a:p>
          <a:p>
            <a:pPr>
              <a:buFont typeface="Wingdings" pitchFamily="2" charset="2"/>
              <a:buNone/>
            </a:pPr>
            <a:r>
              <a:rPr lang="es-ES" altLang="es-ES" dirty="0" err="1"/>
              <a:t>ademas</a:t>
            </a:r>
            <a:r>
              <a:rPr lang="es-ES" altLang="es-ES" dirty="0"/>
              <a:t> del motor, tener instalado un IDE para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el manejo de los datos, nosotros tenemos 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instalado el </a:t>
            </a:r>
            <a:r>
              <a:rPr lang="es-ES" altLang="es-ES" b="1" dirty="0" err="1"/>
              <a:t>sql</a:t>
            </a:r>
            <a:r>
              <a:rPr lang="es-ES" altLang="es-ES" b="1" dirty="0"/>
              <a:t> server </a:t>
            </a:r>
            <a:r>
              <a:rPr lang="es-ES" altLang="es-ES" b="1" dirty="0" err="1"/>
              <a:t>managment</a:t>
            </a:r>
            <a:r>
              <a:rPr lang="es-ES" altLang="es-ES" b="1" dirty="0"/>
              <a:t> </a:t>
            </a:r>
            <a:r>
              <a:rPr lang="es-ES" altLang="es-ES" b="1" dirty="0" err="1"/>
              <a:t>studio</a:t>
            </a:r>
            <a:endParaRPr lang="es-ES" altLang="es-ES" b="1" dirty="0"/>
          </a:p>
          <a:p>
            <a:pPr>
              <a:buFont typeface="Wingdings" pitchFamily="2" charset="2"/>
              <a:buNone/>
            </a:pPr>
            <a:r>
              <a:rPr lang="es-ES" altLang="es-ES" b="1" dirty="0" err="1"/>
              <a:t>express</a:t>
            </a:r>
            <a:r>
              <a:rPr lang="es-ES" altLang="es-ES" b="1" dirty="0"/>
              <a:t> </a:t>
            </a:r>
            <a:r>
              <a:rPr lang="es-ES" altLang="es-ES" dirty="0"/>
              <a:t>( gratuito) para sencillas aplicaciones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y educación.</a:t>
            </a:r>
          </a:p>
        </p:txBody>
      </p:sp>
      <p:pic>
        <p:nvPicPr>
          <p:cNvPr id="4" name="3 Imagen" descr="SQL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352" y="437056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3600" b="1" dirty="0"/>
              <a:t>ACCESO A LAS BASES DE DATOS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990600"/>
            <a:ext cx="8915400" cy="53340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ES" altLang="es-ES" dirty="0"/>
              <a:t>Para acceder al motor de </a:t>
            </a:r>
            <a:r>
              <a:rPr lang="es-ES" altLang="es-ES" dirty="0" err="1"/>
              <a:t>sql</a:t>
            </a:r>
            <a:r>
              <a:rPr lang="es-ES" altLang="es-ES" dirty="0"/>
              <a:t> y sus bases de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datos existen 2 maneras:</a:t>
            </a:r>
          </a:p>
          <a:p>
            <a:pPr>
              <a:buFont typeface="Wingdings" pitchFamily="2" charset="2"/>
              <a:buNone/>
            </a:pPr>
            <a:endParaRPr lang="es-ES" altLang="es-ES" dirty="0"/>
          </a:p>
          <a:p>
            <a:pPr marL="514350" indent="-514350">
              <a:buFont typeface="Wingdings" pitchFamily="2" charset="2"/>
              <a:buAutoNum type="arabicPeriod"/>
            </a:pPr>
            <a:r>
              <a:rPr lang="es-ES" dirty="0"/>
              <a:t>Con credenciales de Windows (S.O.)</a:t>
            </a:r>
          </a:p>
          <a:p>
            <a:pPr marL="514350" indent="-514350">
              <a:buFont typeface="Wingdings" pitchFamily="2" charset="2"/>
              <a:buAutoNum type="arabicPeriod"/>
            </a:pPr>
            <a:r>
              <a:rPr lang="es-ES" dirty="0"/>
              <a:t>Con credenciales de </a:t>
            </a:r>
            <a:r>
              <a:rPr lang="es-ES" dirty="0" err="1"/>
              <a:t>sql</a:t>
            </a:r>
            <a:r>
              <a:rPr lang="es-ES" dirty="0"/>
              <a:t> server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pPr marL="514350" indent="-514350"/>
            <a:r>
              <a:rPr lang="es-ES" sz="3600" dirty="0"/>
              <a:t>CON CREDENCIALES DE WINDOWS (S.O.)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990600"/>
            <a:ext cx="8915400" cy="53340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ES" altLang="es-ES" dirty="0"/>
              <a:t>Este tipo de acceso se denomina “integrado 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con </a:t>
            </a:r>
            <a:r>
              <a:rPr lang="es-ES" altLang="es-ES" dirty="0" err="1"/>
              <a:t>windows</a:t>
            </a:r>
            <a:r>
              <a:rPr lang="es-ES" altLang="es-ES" dirty="0"/>
              <a:t>” o </a:t>
            </a:r>
            <a:r>
              <a:rPr lang="es-ES" altLang="es-ES" dirty="0" err="1"/>
              <a:t>autenticacion</a:t>
            </a:r>
            <a:r>
              <a:rPr lang="es-ES" altLang="es-ES" dirty="0"/>
              <a:t> de </a:t>
            </a:r>
            <a:r>
              <a:rPr lang="es-ES" altLang="es-ES" dirty="0" err="1"/>
              <a:t>windows</a:t>
            </a:r>
            <a:r>
              <a:rPr lang="es-ES" altLang="es-ES" dirty="0"/>
              <a:t>”, y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no requiere usuario y </a:t>
            </a:r>
            <a:r>
              <a:rPr lang="es-ES" altLang="es-ES" dirty="0" err="1"/>
              <a:t>password</a:t>
            </a:r>
            <a:r>
              <a:rPr lang="es-ES" altLang="es-ES" dirty="0"/>
              <a:t>.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743200"/>
            <a:ext cx="554414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pPr marL="514350" indent="-514350"/>
            <a:r>
              <a:rPr lang="es-ES" sz="3600" dirty="0"/>
              <a:t>CON CREDENCIALES DE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990600"/>
            <a:ext cx="8915400" cy="53340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ES" altLang="es-ES" dirty="0"/>
              <a:t>Este tipo de acceso se denomina autenticación de </a:t>
            </a:r>
            <a:r>
              <a:rPr lang="es-ES" altLang="es-ES" dirty="0" err="1"/>
              <a:t>sql</a:t>
            </a:r>
            <a:r>
              <a:rPr lang="es-ES" altLang="es-ES" dirty="0"/>
              <a:t> server ”, y requiere un usuario de </a:t>
            </a:r>
            <a:r>
              <a:rPr lang="es-ES" altLang="es-ES" dirty="0" err="1"/>
              <a:t>sql</a:t>
            </a:r>
            <a:r>
              <a:rPr lang="es-ES" altLang="es-ES" dirty="0"/>
              <a:t> registrado y una contraseña.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667000"/>
            <a:ext cx="548281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NORMALIZACION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1447800"/>
            <a:ext cx="8077200" cy="4953000"/>
          </a:xfrm>
          <a:prstGeom prst="rect">
            <a:avLst/>
          </a:prstGeom>
        </p:spPr>
        <p:txBody>
          <a:bodyPr anchor="t"/>
          <a:lstStyle/>
          <a:p>
            <a:pPr algn="ctr">
              <a:buNone/>
            </a:pPr>
            <a:endParaRPr lang="en-US" sz="6000" b="1" dirty="0"/>
          </a:p>
          <a:p>
            <a:pPr algn="ctr">
              <a:buNone/>
            </a:pPr>
            <a:r>
              <a:rPr lang="en-US" sz="6000" b="1" dirty="0">
                <a:latin typeface="Segoe UI"/>
                <a:cs typeface="Segoe UI"/>
              </a:rPr>
              <a:t>FORMAS NORMALES EN LAS BASES DE DATOS</a:t>
            </a:r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DEFINCIONES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sz="2400" dirty="0"/>
              <a:t>La </a:t>
            </a:r>
            <a:r>
              <a:rPr lang="es-ES" sz="2400" b="1" dirty="0"/>
              <a:t>normalización</a:t>
            </a:r>
            <a:r>
              <a:rPr lang="es-ES" sz="2400" dirty="0"/>
              <a:t> de </a:t>
            </a:r>
            <a:r>
              <a:rPr lang="es-ES" sz="2400" dirty="0">
                <a:hlinkClick r:id="rId3" tooltip="Base de datos"/>
              </a:rPr>
              <a:t>bases de datos</a:t>
            </a:r>
            <a:r>
              <a:rPr lang="es-ES" sz="2400" dirty="0"/>
              <a:t> es un proceso que consiste en designar y aplicar una serie de reglas a las relaciones obtenidas  tras el paso del</a:t>
            </a:r>
            <a:r>
              <a:rPr lang="es-ES" dirty="0"/>
              <a:t> </a:t>
            </a:r>
            <a:r>
              <a:rPr lang="es-ES" sz="2000" dirty="0">
                <a:hlinkClick r:id="rId4" tooltip="Modelo E-R"/>
              </a:rPr>
              <a:t>modelo entidad-relación</a:t>
            </a:r>
            <a:r>
              <a:rPr lang="es-ES" sz="2000" dirty="0"/>
              <a:t> al </a:t>
            </a:r>
            <a:r>
              <a:rPr lang="es-ES" sz="2000" dirty="0">
                <a:hlinkClick r:id="rId5" tooltip="Modelo relacional"/>
              </a:rPr>
              <a:t>modelo relacional</a:t>
            </a:r>
            <a:r>
              <a:rPr lang="es-ES" sz="2000" dirty="0"/>
              <a:t>.</a:t>
            </a:r>
          </a:p>
          <a:p>
            <a:pPr>
              <a:buNone/>
            </a:pPr>
            <a:endParaRPr lang="es-ES" sz="2000" dirty="0"/>
          </a:p>
          <a:p>
            <a:pPr>
              <a:buNone/>
            </a:pPr>
            <a:r>
              <a:rPr lang="es-ES" dirty="0"/>
              <a:t>Las bases de datos relacionales se normalizan para:</a:t>
            </a:r>
          </a:p>
          <a:p>
            <a:r>
              <a:rPr lang="es-ES" dirty="0"/>
              <a:t>Evitar la </a:t>
            </a:r>
            <a:r>
              <a:rPr lang="es-ES" dirty="0">
                <a:hlinkClick r:id="rId6" tooltip="Redundancia"/>
              </a:rPr>
              <a:t>redundancia</a:t>
            </a:r>
            <a:r>
              <a:rPr lang="es-ES" dirty="0"/>
              <a:t> de los datos.</a:t>
            </a:r>
          </a:p>
          <a:p>
            <a:r>
              <a:rPr lang="es-ES" dirty="0"/>
              <a:t>Disminuir problemas de actualización de los datos en las tablas.</a:t>
            </a:r>
          </a:p>
          <a:p>
            <a:r>
              <a:rPr lang="es-ES" dirty="0"/>
              <a:t>Proteger la </a:t>
            </a:r>
            <a:r>
              <a:rPr lang="es-ES" dirty="0">
                <a:hlinkClick r:id="rId7" tooltip="Integridad de datos"/>
              </a:rPr>
              <a:t>integridad</a:t>
            </a:r>
            <a:r>
              <a:rPr lang="es-ES" dirty="0"/>
              <a:t> de los datos.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FORMAS NORMALES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1129553"/>
            <a:ext cx="8839200" cy="571500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Las formas normales son aplicadas a las tablas de una base de datos. Decir que una base de datos está en la forma normal </a:t>
            </a:r>
            <a:r>
              <a:rPr lang="es-ES" b="1" dirty="0"/>
              <a:t>N</a:t>
            </a:r>
            <a:r>
              <a:rPr lang="es-ES" dirty="0"/>
              <a:t> es decir que todas sus tablas están en la forma normal </a:t>
            </a:r>
            <a:r>
              <a:rPr lang="es-ES" b="1" dirty="0"/>
              <a:t>N</a:t>
            </a:r>
            <a:r>
              <a:rPr lang="es-E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Diagrama de inclusión de todas las formas normales.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En general, las primeras tres formas normales son suficientes para cubrir las necesidades de la mayoría de las bases de datos. El creador de estas 3 primeras formas normales (o reglas) fue Edgar F. </a:t>
            </a:r>
            <a:r>
              <a:rPr lang="es-ES" dirty="0" err="1"/>
              <a:t>Codd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DEFINCIONES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1143000"/>
            <a:ext cx="8534400" cy="52578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s-AR" altLang="es-ES" sz="36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s-AR" altLang="es-ES" sz="3600" b="1" dirty="0" err="1"/>
              <a:t>Sql</a:t>
            </a:r>
            <a:r>
              <a:rPr lang="es-AR" altLang="es-ES" sz="3600" b="1" dirty="0"/>
              <a:t> server </a:t>
            </a:r>
            <a:r>
              <a:rPr lang="es-AR" altLang="es-ES" sz="3600" dirty="0"/>
              <a:t>es un sistema administrador para bases de datos relacionales basados en la arquitectura cliente-servidor.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s-AR" altLang="es-ES" sz="36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s-AR" altLang="es-ES" sz="3600" dirty="0"/>
              <a:t>La finalidad de </a:t>
            </a:r>
            <a:r>
              <a:rPr lang="es-AR" altLang="es-ES" sz="3600" dirty="0" err="1"/>
              <a:t>sql</a:t>
            </a:r>
            <a:r>
              <a:rPr lang="es-AR" altLang="es-ES" sz="3600" dirty="0"/>
              <a:t> server es registrar, administrar y analizar datos</a:t>
            </a:r>
            <a:r>
              <a:rPr lang="es-AR" altLang="es-ES" sz="3200" b="1" dirty="0"/>
              <a:t>.</a:t>
            </a:r>
          </a:p>
          <a:p>
            <a:pPr>
              <a:buNone/>
            </a:pPr>
            <a:endParaRPr lang="es-AR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400" b="1" dirty="0"/>
              <a:t>PRIMERA FORMA NORMAL (1FN)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1021773"/>
            <a:ext cx="8839200" cy="5715000"/>
          </a:xfrm>
          <a:prstGeom prst="rect">
            <a:avLst/>
          </a:prstGeom>
        </p:spPr>
        <p:txBody>
          <a:bodyPr anchor="t"/>
          <a:lstStyle/>
          <a:p>
            <a:r>
              <a:rPr lang="en-US" sz="2400" b="1" dirty="0">
                <a:latin typeface="Segoe UI"/>
                <a:cs typeface="Segoe UI"/>
              </a:rPr>
              <a:t>Se </a:t>
            </a:r>
            <a:r>
              <a:rPr lang="en-US" sz="2400" b="1" err="1">
                <a:latin typeface="Segoe UI"/>
                <a:cs typeface="Segoe UI"/>
              </a:rPr>
              <a:t>encuentra</a:t>
            </a:r>
            <a:r>
              <a:rPr lang="en-US" sz="2400" b="1" dirty="0">
                <a:latin typeface="Segoe UI"/>
                <a:cs typeface="Segoe UI"/>
              </a:rPr>
              <a:t> en 1FN </a:t>
            </a:r>
            <a:r>
              <a:rPr lang="en-US" sz="2400" b="1" err="1">
                <a:latin typeface="Segoe UI"/>
                <a:cs typeface="Segoe UI"/>
              </a:rPr>
              <a:t>si</a:t>
            </a:r>
            <a:r>
              <a:rPr lang="en-US" sz="2400" b="1" dirty="0">
                <a:latin typeface="Segoe UI"/>
                <a:cs typeface="Segoe UI"/>
              </a:rPr>
              <a:t> </a:t>
            </a:r>
            <a:r>
              <a:rPr lang="en-US" sz="2400" b="1" err="1">
                <a:latin typeface="Segoe UI"/>
                <a:cs typeface="Segoe UI"/>
              </a:rPr>
              <a:t>todo</a:t>
            </a:r>
            <a:r>
              <a:rPr lang="en-US" sz="2400" b="1" dirty="0">
                <a:latin typeface="Segoe UI"/>
                <a:cs typeface="Segoe UI"/>
              </a:rPr>
              <a:t> </a:t>
            </a:r>
            <a:r>
              <a:rPr lang="en-US" sz="2400" b="1" err="1">
                <a:latin typeface="Segoe UI"/>
                <a:cs typeface="Segoe UI"/>
              </a:rPr>
              <a:t>atributo</a:t>
            </a:r>
            <a:r>
              <a:rPr lang="en-US" sz="2400" b="1" dirty="0">
                <a:latin typeface="Segoe UI"/>
                <a:cs typeface="Segoe UI"/>
              </a:rPr>
              <a:t> </a:t>
            </a:r>
            <a:r>
              <a:rPr lang="en-US" sz="2400" b="1" err="1">
                <a:latin typeface="Segoe UI"/>
                <a:cs typeface="Segoe UI"/>
              </a:rPr>
              <a:t>contiene</a:t>
            </a:r>
            <a:r>
              <a:rPr lang="en-US" sz="2400" b="1" dirty="0">
                <a:latin typeface="Segoe UI"/>
                <a:cs typeface="Segoe UI"/>
              </a:rPr>
              <a:t> un valor indivisible o </a:t>
            </a:r>
            <a:r>
              <a:rPr lang="en-US" sz="2400" b="1" err="1">
                <a:latin typeface="Segoe UI"/>
                <a:cs typeface="Segoe UI"/>
              </a:rPr>
              <a:t>atomico</a:t>
            </a:r>
            <a:r>
              <a:rPr lang="en-US" sz="2400" b="1" dirty="0">
                <a:latin typeface="Segoe UI"/>
                <a:cs typeface="Segoe UI"/>
              </a:rPr>
              <a:t> (</a:t>
            </a:r>
            <a:r>
              <a:rPr lang="en-US" sz="2400" b="1" err="1">
                <a:latin typeface="Segoe UI"/>
                <a:cs typeface="Segoe UI"/>
              </a:rPr>
              <a:t>ausencia</a:t>
            </a:r>
            <a:r>
              <a:rPr lang="en-US" sz="2400" b="1" dirty="0">
                <a:latin typeface="Segoe UI"/>
                <a:cs typeface="Segoe UI"/>
              </a:rPr>
              <a:t> de </a:t>
            </a:r>
            <a:r>
              <a:rPr lang="en-US" sz="2400" b="1" err="1">
                <a:latin typeface="Segoe UI"/>
                <a:cs typeface="Segoe UI"/>
              </a:rPr>
              <a:t>grupos</a:t>
            </a:r>
            <a:r>
              <a:rPr lang="en-US" sz="2400" b="1" dirty="0">
                <a:latin typeface="Segoe UI"/>
                <a:cs typeface="Segoe UI"/>
              </a:rPr>
              <a:t> </a:t>
            </a:r>
            <a:r>
              <a:rPr lang="en-US" sz="2400" b="1" err="1">
                <a:latin typeface="Segoe UI"/>
                <a:cs typeface="Segoe UI"/>
              </a:rPr>
              <a:t>repetitivos</a:t>
            </a:r>
            <a:r>
              <a:rPr lang="en-US" sz="2400" b="1" dirty="0">
                <a:latin typeface="Segoe UI"/>
                <a:cs typeface="Segoe UI"/>
              </a:rPr>
              <a:t>).</a:t>
            </a:r>
            <a:endParaRPr lang="es-AR" sz="2400" dirty="0">
              <a:latin typeface="Segoe UI"/>
              <a:cs typeface="Segoe UI"/>
            </a:endParaRP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</p:txBody>
      </p:sp>
      <p:pic>
        <p:nvPicPr>
          <p:cNvPr id="4" name="Imagen 4" descr="Imagen que contiene captura de pantalla, texto&#10;&#10;Descripción generada con confianza alta">
            <a:extLst>
              <a:ext uri="{FF2B5EF4-FFF2-40B4-BE49-F238E27FC236}">
                <a16:creationId xmlns:a16="http://schemas.microsoft.com/office/drawing/2014/main" id="{7CB44871-4C25-4421-96FC-65C2BDD94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37" y="2546771"/>
            <a:ext cx="7699662" cy="209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400" b="1" dirty="0"/>
              <a:t>PRIMERA FORMA NORMAL (1FN)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876300"/>
            <a:ext cx="8839200" cy="5715000"/>
          </a:xfrm>
          <a:prstGeom prst="rect">
            <a:avLst/>
          </a:prstGeom>
        </p:spPr>
        <p:txBody>
          <a:bodyPr anchor="t"/>
          <a:lstStyle/>
          <a:p>
            <a:pPr marL="0" indent="0">
              <a:buNone/>
            </a:pPr>
            <a:endParaRPr lang="en-US" sz="2200" b="1" dirty="0">
              <a:cs typeface="Segoe UI"/>
            </a:endParaRP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</p:txBody>
      </p:sp>
      <p:pic>
        <p:nvPicPr>
          <p:cNvPr id="6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EB5DF6C9-0956-4E88-B4C2-897B16001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3" y="1319367"/>
            <a:ext cx="7699663" cy="42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15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000" b="1" dirty="0"/>
              <a:t>SEGUNDA FORMA NORMAL (2FN)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 anchor="t"/>
          <a:lstStyle/>
          <a:p>
            <a:pPr>
              <a:buNone/>
            </a:pPr>
            <a:r>
              <a:rPr lang="es-ES" dirty="0"/>
              <a:t>Una tabla que está en la </a:t>
            </a:r>
            <a:r>
              <a:rPr lang="es-ES" dirty="0">
                <a:hlinkClick r:id="rId3" tooltip="Primera forma normal"/>
              </a:rPr>
              <a:t>primera forma normal</a:t>
            </a:r>
            <a:r>
              <a:rPr lang="es-ES" dirty="0"/>
              <a:t> (1NF)</a:t>
            </a:r>
          </a:p>
          <a:p>
            <a:pPr>
              <a:buNone/>
            </a:pPr>
            <a:r>
              <a:rPr lang="es-ES" dirty="0"/>
              <a:t>debe satisfacer criterios adicionales para calificar para </a:t>
            </a:r>
          </a:p>
          <a:p>
            <a:pPr>
              <a:buNone/>
            </a:pPr>
            <a:r>
              <a:rPr lang="es-ES" dirty="0"/>
              <a:t>la segunda forma normal. 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/>
              <a:t>Específicamente: una tabla 1NF está en 2NF </a:t>
            </a:r>
            <a:r>
              <a:rPr lang="es-ES" dirty="0">
                <a:hlinkClick r:id="rId4" tooltip="Si y solo si"/>
              </a:rPr>
              <a:t>si y solo si</a:t>
            </a:r>
            <a:r>
              <a:rPr lang="es-ES" dirty="0"/>
              <a:t>,</a:t>
            </a:r>
          </a:p>
          <a:p>
            <a:pPr>
              <a:buNone/>
            </a:pPr>
            <a:r>
              <a:rPr lang="es-ES" dirty="0"/>
              <a:t>dada una </a:t>
            </a:r>
            <a:r>
              <a:rPr lang="es-ES" dirty="0">
                <a:hlinkClick r:id="rId5" tooltip="Clave primaria"/>
              </a:rPr>
              <a:t>clave primaria</a:t>
            </a:r>
            <a:r>
              <a:rPr lang="es-ES" dirty="0"/>
              <a:t> y cualquier campo que no sea</a:t>
            </a:r>
          </a:p>
          <a:p>
            <a:pPr>
              <a:buNone/>
            </a:pPr>
            <a:r>
              <a:rPr lang="es-ES" dirty="0"/>
              <a:t>un constituyente de la </a:t>
            </a:r>
            <a:r>
              <a:rPr lang="es-ES" dirty="0">
                <a:hlinkClick r:id="rId5" tooltip="Clave primaria"/>
              </a:rPr>
              <a:t>clave primaria</a:t>
            </a:r>
            <a:r>
              <a:rPr lang="es-ES" dirty="0"/>
              <a:t>, el campo NO</a:t>
            </a:r>
          </a:p>
          <a:p>
            <a:pPr>
              <a:buNone/>
            </a:pPr>
            <a:r>
              <a:rPr lang="es-ES" dirty="0">
                <a:latin typeface="Segoe UI"/>
                <a:cs typeface="Segoe UI"/>
              </a:rPr>
              <a:t>clave depende de toda la </a:t>
            </a:r>
            <a:r>
              <a:rPr lang="es-ES" dirty="0">
                <a:latin typeface="Segoe UI"/>
                <a:cs typeface="Segoe UI"/>
                <a:hlinkClick r:id="rId5" tooltip="Clave primaria"/>
              </a:rPr>
              <a:t>clave primaria</a:t>
            </a:r>
            <a:r>
              <a:rPr lang="es-ES" dirty="0">
                <a:latin typeface="Segoe UI"/>
                <a:cs typeface="Segoe UI"/>
              </a:rPr>
              <a:t> y no solo de una parte.</a:t>
            </a:r>
            <a:endParaRPr lang="es-ES" dirty="0">
              <a:cs typeface="Segoe UI"/>
            </a:endParaRP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000" b="1" dirty="0"/>
              <a:t>SEGUNDA FORMA NORMAL (2FN)</a:t>
            </a:r>
          </a:p>
        </p:txBody>
      </p:sp>
      <p:pic>
        <p:nvPicPr>
          <p:cNvPr id="4" name="Imagen 4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449FB53C-74B0-4FC0-90C8-D08489F8E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264" y="1289439"/>
            <a:ext cx="5704608" cy="457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000" b="1" dirty="0"/>
              <a:t>TERCERA FORMA NORMAL (3FN)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 anchor="t"/>
          <a:lstStyle/>
          <a:p>
            <a:pPr>
              <a:buNone/>
            </a:pPr>
            <a:r>
              <a:rPr lang="es-ES" dirty="0">
                <a:latin typeface="Segoe UI"/>
                <a:cs typeface="Segoe UI"/>
              </a:rPr>
              <a:t> La definición de </a:t>
            </a:r>
            <a:r>
              <a:rPr lang="es-ES" err="1">
                <a:latin typeface="Segoe UI"/>
                <a:cs typeface="Segoe UI"/>
              </a:rPr>
              <a:t>Codd</a:t>
            </a:r>
            <a:r>
              <a:rPr lang="es-ES" dirty="0">
                <a:latin typeface="Segoe UI"/>
                <a:cs typeface="Segoe UI"/>
              </a:rPr>
              <a:t> indica que una tabla está en </a:t>
            </a:r>
            <a:endParaRPr lang="es-ES" dirty="0"/>
          </a:p>
          <a:p>
            <a:pPr>
              <a:buNone/>
            </a:pPr>
            <a:r>
              <a:rPr lang="es-ES" dirty="0"/>
              <a:t>3NF </a:t>
            </a:r>
            <a:r>
              <a:rPr lang="es-ES" dirty="0">
                <a:hlinkClick r:id="rId3" tooltip="Si y solo si"/>
              </a:rPr>
              <a:t>si y solo si</a:t>
            </a:r>
            <a:r>
              <a:rPr lang="es-ES" dirty="0"/>
              <a:t> las tres condiciones siguientes se</a:t>
            </a:r>
          </a:p>
          <a:p>
            <a:pPr>
              <a:buNone/>
            </a:pPr>
            <a:r>
              <a:rPr lang="es-ES" dirty="0"/>
              <a:t>cumplen:</a:t>
            </a:r>
          </a:p>
          <a:p>
            <a:pPr>
              <a:buNone/>
            </a:pPr>
            <a:endParaRPr lang="es-ES" dirty="0"/>
          </a:p>
          <a:p>
            <a:pPr>
              <a:buFont typeface="Wingdings" pitchFamily="2" charset="2"/>
              <a:buChar char="q"/>
            </a:pPr>
            <a:r>
              <a:rPr lang="es-ES" dirty="0"/>
              <a:t>La tabla está en la </a:t>
            </a:r>
            <a:r>
              <a:rPr lang="es-ES" dirty="0">
                <a:hlinkClick r:id="rId4" tooltip="Segunda forma normal"/>
              </a:rPr>
              <a:t>segunda forma normal</a:t>
            </a:r>
            <a:r>
              <a:rPr lang="es-ES" dirty="0"/>
              <a:t> (2NF)</a:t>
            </a:r>
          </a:p>
          <a:p>
            <a:pPr>
              <a:buFont typeface="Wingdings" pitchFamily="2" charset="2"/>
              <a:buChar char="q"/>
            </a:pPr>
            <a:r>
              <a:rPr lang="es-ES">
                <a:latin typeface="Segoe UI"/>
                <a:cs typeface="Segoe UI"/>
              </a:rPr>
              <a:t>Ningún atributo no clave depende de otro no clave (dependencia transitiva).</a:t>
            </a:r>
            <a:endParaRPr lang="es-ES"/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000" b="1" dirty="0"/>
              <a:t>TERCERA FORMA NORMAL (3FN)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 anchor="t"/>
          <a:lstStyle/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n-US" b="1" dirty="0"/>
          </a:p>
        </p:txBody>
      </p:sp>
      <p:pic>
        <p:nvPicPr>
          <p:cNvPr id="4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6B15A4F6-3476-4499-BF6F-794A08DCD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519" y="1101980"/>
            <a:ext cx="6889171" cy="448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26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000" b="1" dirty="0"/>
              <a:t>TERCERA FORMA NORMAL (3FN)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 anchor="t"/>
          <a:lstStyle/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n-US" b="1" dirty="0"/>
          </a:p>
        </p:txBody>
      </p:sp>
      <p:pic>
        <p:nvPicPr>
          <p:cNvPr id="5" name="Imagen 5" descr="Imagen que contiene texto, captura de pantalla, recibo&#10;&#10;Descripción generada con confianza alta">
            <a:extLst>
              <a:ext uri="{FF2B5EF4-FFF2-40B4-BE49-F238E27FC236}">
                <a16:creationId xmlns:a16="http://schemas.microsoft.com/office/drawing/2014/main" id="{40AA72B8-DCB4-4F35-942B-47C972B3A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591" y="1024847"/>
            <a:ext cx="5060372" cy="549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38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SENTENCIAS T-SQL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295400"/>
            <a:ext cx="8077200" cy="4953000"/>
          </a:xfrm>
          <a:prstGeom prst="rect">
            <a:avLst/>
          </a:prstGeom>
        </p:spPr>
        <p:txBody>
          <a:bodyPr/>
          <a:lstStyle/>
          <a:p>
            <a:pPr algn="ctr">
              <a:buNone/>
            </a:pPr>
            <a:endParaRPr lang="en-US" sz="6000" b="1" dirty="0"/>
          </a:p>
          <a:p>
            <a:pPr algn="ctr">
              <a:buNone/>
            </a:pPr>
            <a:r>
              <a:rPr lang="en-US" sz="6000" b="1" dirty="0"/>
              <a:t>RECUPERANDO DATOS DE TABLAS</a:t>
            </a:r>
          </a:p>
          <a:p>
            <a:pPr algn="ctr">
              <a:buNone/>
            </a:pPr>
            <a:r>
              <a:rPr lang="en-US" sz="6000" b="1" u="sng" dirty="0"/>
              <a:t>SELECT</a:t>
            </a:r>
            <a:r>
              <a:rPr lang="en-US" sz="6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INICIO: CREAR LA BD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 anchor="t"/>
          <a:lstStyle/>
          <a:p>
            <a:pPr>
              <a:buNone/>
            </a:pPr>
            <a:r>
              <a:rPr lang="es-ES" sz="2400" dirty="0"/>
              <a:t>UNA VEZ ABIERTO EL IDE, SQL MANAGMENT STUDIO EXPRESS,</a:t>
            </a:r>
          </a:p>
          <a:p>
            <a:pPr>
              <a:buNone/>
            </a:pPr>
            <a:endParaRPr lang="es-ES" sz="2400" dirty="0"/>
          </a:p>
          <a:p>
            <a:pPr>
              <a:buNone/>
            </a:pPr>
            <a:r>
              <a:rPr lang="es-ES" sz="2400" dirty="0">
                <a:latin typeface="Segoe UI"/>
                <a:cs typeface="Segoe UI"/>
              </a:rPr>
              <a:t>Ejecutar Script </a:t>
            </a:r>
            <a:r>
              <a:rPr lang="es-ES" sz="2400" dirty="0" err="1">
                <a:latin typeface="Segoe UI"/>
                <a:cs typeface="Segoe UI"/>
              </a:rPr>
              <a:t>Northwin.sql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>
                <a:latin typeface="Segoe UI"/>
                <a:cs typeface="Segoe UI"/>
              </a:rPr>
              <a:t>Ver diagramas y tablas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SENTENCIA :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1524000"/>
            <a:ext cx="8458200" cy="4419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b="1" dirty="0"/>
              <a:t>Sintaxis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SELECT </a:t>
            </a:r>
            <a:r>
              <a:rPr lang="es-ES" altLang="es-ES" sz="3200" dirty="0" err="1"/>
              <a:t>listaCampos</a:t>
            </a: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[ INTO </a:t>
            </a:r>
            <a:r>
              <a:rPr lang="es-ES" altLang="es-ES" sz="3200" dirty="0" err="1"/>
              <a:t>nuevaTabla</a:t>
            </a:r>
            <a:r>
              <a:rPr lang="es-ES" altLang="es-ES" sz="3200" dirty="0"/>
              <a:t> 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FROM </a:t>
            </a:r>
            <a:r>
              <a:rPr lang="es-ES" altLang="es-ES" sz="3200" dirty="0" err="1"/>
              <a:t>tablaOrigen</a:t>
            </a: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[ WHERE </a:t>
            </a:r>
            <a:r>
              <a:rPr lang="es-ES" altLang="es-ES" sz="3200" dirty="0" err="1"/>
              <a:t>condicionFiltro</a:t>
            </a:r>
            <a:r>
              <a:rPr lang="es-ES" altLang="es-ES" sz="3200" dirty="0"/>
              <a:t> 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[ GROUP BY </a:t>
            </a:r>
            <a:r>
              <a:rPr lang="es-ES" altLang="es-ES" sz="3200" dirty="0" err="1"/>
              <a:t>campoGrupo</a:t>
            </a:r>
            <a:r>
              <a:rPr lang="es-ES" altLang="es-ES" sz="3200" dirty="0"/>
              <a:t> 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[ HAVING </a:t>
            </a:r>
            <a:r>
              <a:rPr lang="es-ES" altLang="es-ES" sz="3200" dirty="0" err="1"/>
              <a:t>filtroGrupo</a:t>
            </a:r>
            <a:r>
              <a:rPr lang="es-ES" altLang="es-ES" sz="3200" dirty="0"/>
              <a:t> 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[ ORDER BY campo/s [ ASC | DESC ] ]</a:t>
            </a:r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4800" b="1" dirty="0"/>
              <a:t>¿ QUE ES UN MOTOR DE BD?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1219200"/>
            <a:ext cx="8763000" cy="5410200"/>
          </a:xfrm>
          <a:prstGeom prst="rect">
            <a:avLst/>
          </a:prstGeo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s-ES" altLang="es-ES" dirty="0"/>
              <a:t>Es el componente principal que se instala como un servicio en sistemas operativos para almacenar, </a:t>
            </a:r>
          </a:p>
          <a:p>
            <a:pPr algn="ctr">
              <a:buFont typeface="Wingdings" pitchFamily="2" charset="2"/>
              <a:buNone/>
            </a:pPr>
            <a:r>
              <a:rPr lang="es-ES" altLang="es-ES" dirty="0"/>
              <a:t>procesar y proteger los datos.</a:t>
            </a:r>
          </a:p>
          <a:p>
            <a:pPr algn="ctr">
              <a:buFont typeface="Wingdings" pitchFamily="2" charset="2"/>
              <a:buNone/>
            </a:pPr>
            <a:r>
              <a:rPr lang="es-ES" altLang="es-ES" dirty="0"/>
              <a:t>Proporciona acceso controlado y procesamiento</a:t>
            </a:r>
          </a:p>
          <a:p>
            <a:pPr algn="ctr">
              <a:buFont typeface="Wingdings" pitchFamily="2" charset="2"/>
              <a:buNone/>
            </a:pPr>
            <a:r>
              <a:rPr lang="es-ES" altLang="es-ES" dirty="0"/>
              <a:t>rápido de transacciones para cumplir los</a:t>
            </a:r>
          </a:p>
          <a:p>
            <a:pPr algn="ctr">
              <a:buFont typeface="Wingdings" pitchFamily="2" charset="2"/>
              <a:buNone/>
            </a:pPr>
            <a:r>
              <a:rPr lang="es-ES" altLang="es-ES" dirty="0"/>
              <a:t>requisitos de las aplicaciones consumidoras</a:t>
            </a:r>
          </a:p>
          <a:p>
            <a:pPr algn="ctr">
              <a:buFont typeface="Wingdings" pitchFamily="2" charset="2"/>
              <a:buNone/>
            </a:pPr>
            <a:r>
              <a:rPr lang="es-ES" altLang="es-ES" dirty="0"/>
              <a:t>de datos más exigentes de la empresa.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SENTENCIA :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990600"/>
            <a:ext cx="8458200" cy="5410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Practica1: mostrar todos los campos y todos los registros de la tabla </a:t>
            </a:r>
            <a:r>
              <a:rPr lang="es-ES" altLang="es-ES" sz="3200" dirty="0" err="1"/>
              <a:t>products</a:t>
            </a:r>
            <a:r>
              <a:rPr lang="es-ES" altLang="es-ES" sz="3200" dirty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			  SELECT * FROM </a:t>
            </a:r>
            <a:r>
              <a:rPr lang="es-ES" altLang="es-ES" sz="3200" dirty="0" err="1"/>
              <a:t>Products</a:t>
            </a: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n-US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828800" y="4724400"/>
            <a:ext cx="2478627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s-ES" b="1" dirty="0"/>
              <a:t>TODOS LOS CAMPOS</a:t>
            </a:r>
          </a:p>
        </p:txBody>
      </p:sp>
      <p:cxnSp>
        <p:nvCxnSpPr>
          <p:cNvPr id="6" name="5 Conector recto de flecha"/>
          <p:cNvCxnSpPr>
            <a:stCxn id="4" idx="0"/>
          </p:cNvCxnSpPr>
          <p:nvPr/>
        </p:nvCxnSpPr>
        <p:spPr>
          <a:xfrm flipV="1">
            <a:off x="3068114" y="3505200"/>
            <a:ext cx="741886" cy="1219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5867400" y="4724400"/>
            <a:ext cx="266977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none" rtlCol="0">
            <a:spAutoFit/>
          </a:bodyPr>
          <a:lstStyle/>
          <a:p>
            <a:r>
              <a:rPr lang="es-ES" b="1" dirty="0"/>
              <a:t>NOMBRE DE LA TABLA</a:t>
            </a:r>
          </a:p>
        </p:txBody>
      </p:sp>
      <p:cxnSp>
        <p:nvCxnSpPr>
          <p:cNvPr id="10" name="9 Conector recto de flecha"/>
          <p:cNvCxnSpPr>
            <a:stCxn id="8" idx="0"/>
          </p:cNvCxnSpPr>
          <p:nvPr/>
        </p:nvCxnSpPr>
        <p:spPr>
          <a:xfrm flipH="1" flipV="1">
            <a:off x="5943600" y="3657600"/>
            <a:ext cx="1258685" cy="1066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RESULTADO DEL SELECT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3188"/>
            <a:ext cx="8532813" cy="411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SENTENCIA :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990600"/>
            <a:ext cx="8458200" cy="571500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Personalizando el </a:t>
            </a:r>
            <a:r>
              <a:rPr lang="es-ES" altLang="es-ES" sz="3200" err="1"/>
              <a:t>select</a:t>
            </a:r>
            <a:r>
              <a:rPr lang="es-ES" altLang="es-ES" sz="3200" dirty="0"/>
              <a:t> anterior, solo queremos id, nombre y precio de los productos: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 marL="0" indent="0">
              <a:buNone/>
            </a:pPr>
            <a:r>
              <a:rPr lang="es-AR" sz="3200"/>
              <a:t>SELECT ProductID,ProductName,UnitPrice</a:t>
            </a:r>
          </a:p>
          <a:p>
            <a:pPr marL="0" indent="0">
              <a:buNone/>
            </a:pPr>
            <a:r>
              <a:rPr lang="es-AR" sz="3200"/>
              <a:t>FROM Products</a:t>
            </a:r>
            <a:endParaRPr lang="es-AR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SENTENCIA : SELECT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4876800" cy="4377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SENTENCIA :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990600"/>
            <a:ext cx="8458200" cy="533400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Personalizando el </a:t>
            </a:r>
            <a:r>
              <a:rPr lang="es-ES" altLang="es-ES" sz="3200" err="1"/>
              <a:t>select</a:t>
            </a:r>
            <a:r>
              <a:rPr lang="es-ES" altLang="es-ES" sz="3200" dirty="0"/>
              <a:t> anterior,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en lugar de id, queremos asignar un alias ( </a:t>
            </a:r>
            <a:r>
              <a:rPr lang="es-ES" altLang="es-ES" sz="3200" err="1"/>
              <a:t>codigo</a:t>
            </a:r>
            <a:r>
              <a:rPr lang="es-ES" altLang="es-ES" sz="3200" dirty="0"/>
              <a:t>) + </a:t>
            </a:r>
            <a:r>
              <a:rPr lang="es-ES" altLang="es-ES" sz="3200" err="1"/>
              <a:t>descripcion</a:t>
            </a:r>
            <a:r>
              <a:rPr lang="es-ES" altLang="es-ES" sz="3200" dirty="0"/>
              <a:t> y precio: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 marL="0" indent="0">
              <a:buNone/>
            </a:pPr>
            <a:r>
              <a:rPr lang="es-AR" sz="3200" dirty="0">
                <a:latin typeface="Segoe UI"/>
                <a:cs typeface="Segoe UI"/>
              </a:rPr>
              <a:t>SELECT </a:t>
            </a:r>
          </a:p>
          <a:p>
            <a:pPr marL="0" indent="0">
              <a:buNone/>
            </a:pPr>
            <a:r>
              <a:rPr lang="es-AR" sz="3200" err="1"/>
              <a:t>ProductID</a:t>
            </a:r>
            <a:r>
              <a:rPr lang="es-AR" sz="3200" dirty="0"/>
              <a:t> as </a:t>
            </a:r>
            <a:r>
              <a:rPr lang="es-AR" sz="3200" err="1"/>
              <a:t>Codigo</a:t>
            </a:r>
            <a:r>
              <a:rPr lang="es-AR" sz="3200" dirty="0"/>
              <a:t>,</a:t>
            </a:r>
          </a:p>
          <a:p>
            <a:pPr marL="0" indent="0">
              <a:buNone/>
            </a:pPr>
            <a:r>
              <a:rPr lang="es-AR" sz="3200" err="1"/>
              <a:t>ProductName</a:t>
            </a:r>
            <a:r>
              <a:rPr lang="es-AR" sz="3200" dirty="0"/>
              <a:t> as </a:t>
            </a:r>
            <a:r>
              <a:rPr lang="es-AR" sz="3200" err="1"/>
              <a:t>Descripcion</a:t>
            </a:r>
            <a:r>
              <a:rPr lang="es-AR" sz="3200" dirty="0"/>
              <a:t>,</a:t>
            </a:r>
          </a:p>
          <a:p>
            <a:pPr marL="0" indent="0">
              <a:buNone/>
            </a:pPr>
            <a:r>
              <a:rPr lang="es-AR" sz="3200" err="1"/>
              <a:t>UnitPrice</a:t>
            </a:r>
            <a:r>
              <a:rPr lang="es-AR" sz="3200" dirty="0"/>
              <a:t> as Precio</a:t>
            </a:r>
          </a:p>
          <a:p>
            <a:pPr marL="0" indent="0">
              <a:buNone/>
            </a:pPr>
            <a:r>
              <a:rPr lang="es-AR" sz="3200" dirty="0">
                <a:latin typeface="Segoe UI"/>
                <a:cs typeface="Segoe UI"/>
              </a:rPr>
              <a:t>FROM </a:t>
            </a:r>
            <a:r>
              <a:rPr lang="es-AR" sz="3200" dirty="0" err="1">
                <a:latin typeface="Segoe UI"/>
                <a:cs typeface="Segoe UI"/>
              </a:rPr>
              <a:t>Products</a:t>
            </a:r>
            <a:endParaRPr lang="es-AR" sz="3200" dirty="0">
              <a:latin typeface="Segoe UI"/>
              <a:cs typeface="Segoe UI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n-US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3886200" y="2590800"/>
            <a:ext cx="10668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ALIAS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flipH="1">
            <a:off x="3657600" y="2971800"/>
            <a:ext cx="60960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4648200" y="2971800"/>
            <a:ext cx="76200" cy="1371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SENTENCIA : SELECT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19200"/>
            <a:ext cx="4527550" cy="4483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FILTRANDO DATOS:WHERE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8305800" cy="5638800"/>
          </a:xfrm>
          <a:prstGeom prst="rect">
            <a:avLst/>
          </a:prstGeom>
        </p:spPr>
        <p:txBody>
          <a:bodyPr anchor="t"/>
          <a:lstStyle/>
          <a:p>
            <a:pPr>
              <a:buNone/>
            </a:pPr>
            <a:r>
              <a:rPr lang="es-ES" sz="3200" dirty="0">
                <a:latin typeface="Segoe UI"/>
                <a:cs typeface="Segoe UI"/>
              </a:rPr>
              <a:t>La clausula WHERE nos permite filtrar registros según una condición.</a:t>
            </a:r>
          </a:p>
          <a:p>
            <a:pPr>
              <a:buNone/>
            </a:pPr>
            <a:r>
              <a:rPr lang="es-ES" sz="3200" dirty="0"/>
              <a:t>EJ. MOSTRAR SOLO LOS PRODUCTOS CON STOCK :</a:t>
            </a:r>
          </a:p>
          <a:p>
            <a:pPr marL="0" indent="0">
              <a:buNone/>
            </a:pPr>
            <a:r>
              <a:rPr lang="es-AR" sz="2400" b="1" dirty="0">
                <a:latin typeface="Segoe UI"/>
                <a:cs typeface="Segoe UI"/>
              </a:rPr>
              <a:t>SELECT </a:t>
            </a:r>
            <a:r>
              <a:rPr lang="es-AR" sz="2400" b="1" dirty="0" err="1">
                <a:latin typeface="Segoe UI"/>
                <a:cs typeface="Segoe UI"/>
              </a:rPr>
              <a:t>ProductID</a:t>
            </a:r>
            <a:r>
              <a:rPr lang="es-AR" sz="2400" b="1" dirty="0">
                <a:latin typeface="Segoe UI"/>
                <a:cs typeface="Segoe UI"/>
              </a:rPr>
              <a:t> as </a:t>
            </a:r>
            <a:r>
              <a:rPr lang="es-AR" sz="2400" b="1" dirty="0" err="1">
                <a:latin typeface="Segoe UI"/>
                <a:cs typeface="Segoe UI"/>
              </a:rPr>
              <a:t>Codigo,ProductName</a:t>
            </a:r>
            <a:r>
              <a:rPr lang="es-AR" sz="2400" b="1" dirty="0">
                <a:latin typeface="Segoe UI"/>
                <a:cs typeface="Segoe UI"/>
              </a:rPr>
              <a:t> as </a:t>
            </a:r>
            <a:r>
              <a:rPr lang="es-AR" sz="2400" b="1" dirty="0" err="1">
                <a:latin typeface="Segoe UI"/>
                <a:cs typeface="Segoe UI"/>
              </a:rPr>
              <a:t>Descripcion,UnitPrice</a:t>
            </a:r>
            <a:r>
              <a:rPr lang="es-AR" sz="2400" b="1" dirty="0">
                <a:latin typeface="Segoe UI"/>
                <a:cs typeface="Segoe UI"/>
              </a:rPr>
              <a:t> as Precio</a:t>
            </a:r>
          </a:p>
          <a:p>
            <a:pPr marL="0" indent="0">
              <a:buNone/>
            </a:pPr>
            <a:r>
              <a:rPr lang="es-AR" sz="2400" b="1" dirty="0">
                <a:latin typeface="Segoe UI"/>
                <a:cs typeface="Segoe UI"/>
              </a:rPr>
              <a:t>FROM </a:t>
            </a:r>
            <a:r>
              <a:rPr lang="es-AR" sz="2400" b="1" dirty="0" err="1">
                <a:latin typeface="Segoe UI"/>
                <a:cs typeface="Segoe UI"/>
              </a:rPr>
              <a:t>Products</a:t>
            </a:r>
            <a:endParaRPr lang="es-AR" sz="2400" b="1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s-AR" sz="2400" b="1" dirty="0">
                <a:latin typeface="Segoe UI"/>
                <a:cs typeface="Segoe UI"/>
              </a:rPr>
              <a:t>WHERE </a:t>
            </a:r>
            <a:r>
              <a:rPr lang="es-AR" sz="2400" b="1" dirty="0" err="1">
                <a:latin typeface="Segoe UI"/>
                <a:cs typeface="Segoe UI"/>
              </a:rPr>
              <a:t>UnitsInStock</a:t>
            </a:r>
            <a:r>
              <a:rPr lang="es-AR" sz="2400" b="1" dirty="0">
                <a:latin typeface="Segoe UI"/>
                <a:cs typeface="Segoe UI"/>
              </a:rPr>
              <a:t>&gt;0</a:t>
            </a:r>
          </a:p>
          <a:p>
            <a:pPr>
              <a:buNone/>
            </a:pPr>
            <a:endParaRPr lang="es-ES" sz="1400" dirty="0"/>
          </a:p>
          <a:p>
            <a:pPr>
              <a:lnSpc>
                <a:spcPct val="90000"/>
              </a:lnSpc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None/>
            </a:pPr>
            <a:r>
              <a:rPr lang="es-ES" altLang="es-ES" sz="3200" dirty="0"/>
              <a:t>		</a:t>
            </a:r>
          </a:p>
          <a:p>
            <a:pPr>
              <a:lnSpc>
                <a:spcPct val="90000"/>
              </a:lnSpc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RESULTADO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8305800" cy="5638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s-ES" sz="1400" dirty="0"/>
          </a:p>
          <a:p>
            <a:pPr>
              <a:lnSpc>
                <a:spcPct val="90000"/>
              </a:lnSpc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None/>
            </a:pPr>
            <a:r>
              <a:rPr lang="es-ES" altLang="es-ES" sz="3200" dirty="0"/>
              <a:t>		</a:t>
            </a:r>
          </a:p>
          <a:p>
            <a:pPr>
              <a:lnSpc>
                <a:spcPct val="90000"/>
              </a:lnSpc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n-US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5791200" cy="480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ORDENANDO DATOS:ORDER BY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8305800" cy="5638800"/>
          </a:xfrm>
          <a:prstGeom prst="rect">
            <a:avLst/>
          </a:prstGeom>
        </p:spPr>
        <p:txBody>
          <a:bodyPr anchor="t"/>
          <a:lstStyle/>
          <a:p>
            <a:pPr>
              <a:buNone/>
            </a:pPr>
            <a:r>
              <a:rPr lang="es-ES" dirty="0"/>
              <a:t>MOSTRAR LOS productos ORDENADOS POR</a:t>
            </a:r>
          </a:p>
          <a:p>
            <a:pPr>
              <a:buNone/>
            </a:pPr>
            <a:r>
              <a:rPr lang="es-ES" dirty="0"/>
              <a:t>precio:</a:t>
            </a:r>
          </a:p>
          <a:p>
            <a:pPr lvl="1">
              <a:buNone/>
            </a:pPr>
            <a:endParaRPr lang="es-ES" sz="1400" dirty="0"/>
          </a:p>
          <a:p>
            <a:pPr marL="0" indent="0">
              <a:buNone/>
            </a:pPr>
            <a:r>
              <a:rPr lang="es-AR" dirty="0">
                <a:solidFill>
                  <a:srgbClr val="0000FF"/>
                </a:solidFill>
                <a:latin typeface="Consolas"/>
                <a:cs typeface="Segoe UI"/>
              </a:rPr>
              <a:t>SELECT </a:t>
            </a:r>
            <a:r>
              <a:rPr lang="es-AR" dirty="0" err="1">
                <a:latin typeface="Consolas"/>
                <a:cs typeface="Segoe UI"/>
              </a:rPr>
              <a:t>ProductID</a:t>
            </a:r>
            <a:r>
              <a:rPr lang="es-AR" dirty="0">
                <a:latin typeface="Consolas"/>
                <a:cs typeface="Segoe UI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/>
                <a:cs typeface="Segoe UI"/>
              </a:rPr>
              <a:t>as</a:t>
            </a:r>
            <a:r>
              <a:rPr lang="es-AR" dirty="0">
                <a:latin typeface="Consolas"/>
                <a:cs typeface="Segoe UI"/>
              </a:rPr>
              <a:t> </a:t>
            </a:r>
            <a:r>
              <a:rPr lang="es-AR" dirty="0" err="1">
                <a:latin typeface="Consolas"/>
                <a:cs typeface="Segoe UI"/>
              </a:rPr>
              <a:t>Codigo</a:t>
            </a:r>
            <a:r>
              <a:rPr lang="es-AR" dirty="0">
                <a:solidFill>
                  <a:srgbClr val="808080"/>
                </a:solidFill>
                <a:latin typeface="Consolas"/>
                <a:cs typeface="Segoe UI"/>
              </a:rPr>
              <a:t>,</a:t>
            </a:r>
            <a:endParaRPr lang="es-AR" dirty="0">
              <a:latin typeface="Consolas"/>
              <a:cs typeface="Segoe UI"/>
            </a:endParaRPr>
          </a:p>
          <a:p>
            <a:pPr marL="0" indent="0">
              <a:buNone/>
            </a:pPr>
            <a:r>
              <a:rPr lang="es-AR" dirty="0" err="1">
                <a:latin typeface="Consolas"/>
                <a:cs typeface="Segoe UI"/>
              </a:rPr>
              <a:t>ProductName</a:t>
            </a:r>
            <a:r>
              <a:rPr lang="es-AR" dirty="0">
                <a:latin typeface="Consolas"/>
                <a:cs typeface="Segoe UI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/>
                <a:cs typeface="Segoe UI"/>
              </a:rPr>
              <a:t>as</a:t>
            </a:r>
            <a:r>
              <a:rPr lang="es-AR" dirty="0">
                <a:latin typeface="Consolas"/>
                <a:cs typeface="Segoe UI"/>
              </a:rPr>
              <a:t> </a:t>
            </a:r>
            <a:r>
              <a:rPr lang="es-AR" dirty="0" err="1">
                <a:latin typeface="Consolas"/>
                <a:cs typeface="Segoe UI"/>
              </a:rPr>
              <a:t>Descripcion</a:t>
            </a:r>
            <a:r>
              <a:rPr lang="es-AR" dirty="0">
                <a:solidFill>
                  <a:srgbClr val="808080"/>
                </a:solidFill>
                <a:latin typeface="Consolas"/>
                <a:cs typeface="Segoe UI"/>
              </a:rPr>
              <a:t>,</a:t>
            </a:r>
          </a:p>
          <a:p>
            <a:pPr marL="0" indent="0">
              <a:buNone/>
            </a:pPr>
            <a:r>
              <a:rPr lang="es-AR" dirty="0" err="1">
                <a:latin typeface="Consolas"/>
                <a:cs typeface="Segoe UI"/>
              </a:rPr>
              <a:t>UnitPrice</a:t>
            </a:r>
            <a:r>
              <a:rPr lang="es-AR" dirty="0">
                <a:latin typeface="Consolas"/>
                <a:cs typeface="Segoe UI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/>
                <a:cs typeface="Segoe UI"/>
              </a:rPr>
              <a:t>as</a:t>
            </a:r>
            <a:r>
              <a:rPr lang="es-AR" dirty="0">
                <a:latin typeface="Consolas"/>
                <a:cs typeface="Segoe UI"/>
              </a:rPr>
              <a:t> Precio</a:t>
            </a:r>
            <a:endParaRPr lang="es-AR"/>
          </a:p>
          <a:p>
            <a:pPr marL="0" indent="0">
              <a:buNone/>
            </a:pPr>
            <a:r>
              <a:rPr lang="es-AR" dirty="0">
                <a:solidFill>
                  <a:srgbClr val="0000FF"/>
                </a:solidFill>
                <a:latin typeface="Consolas"/>
                <a:cs typeface="Segoe UI"/>
              </a:rPr>
              <a:t>FROM</a:t>
            </a:r>
            <a:r>
              <a:rPr lang="es-AR" dirty="0">
                <a:latin typeface="Consolas"/>
                <a:cs typeface="Segoe UI"/>
              </a:rPr>
              <a:t> </a:t>
            </a:r>
            <a:r>
              <a:rPr lang="es-AR" dirty="0" err="1">
                <a:latin typeface="Consolas"/>
                <a:cs typeface="Segoe UI"/>
              </a:rPr>
              <a:t>Products</a:t>
            </a:r>
            <a:endParaRPr lang="es-AR" dirty="0">
              <a:latin typeface="Consolas"/>
              <a:cs typeface="Segoe UI"/>
            </a:endParaRPr>
          </a:p>
          <a:p>
            <a:pPr marL="0" indent="0">
              <a:buNone/>
            </a:pPr>
            <a:r>
              <a:rPr lang="es-AR" dirty="0">
                <a:solidFill>
                  <a:srgbClr val="0000FF"/>
                </a:solidFill>
                <a:latin typeface="Consolas"/>
                <a:cs typeface="Segoe UI"/>
              </a:rPr>
              <a:t>WHERE</a:t>
            </a:r>
            <a:r>
              <a:rPr lang="es-AR" dirty="0">
                <a:latin typeface="Consolas"/>
                <a:cs typeface="Segoe UI"/>
              </a:rPr>
              <a:t> </a:t>
            </a:r>
            <a:r>
              <a:rPr lang="es-AR" dirty="0" err="1">
                <a:latin typeface="Consolas"/>
                <a:cs typeface="Segoe UI"/>
              </a:rPr>
              <a:t>UnitsInStock</a:t>
            </a:r>
            <a:r>
              <a:rPr lang="es-AR" dirty="0">
                <a:solidFill>
                  <a:srgbClr val="808080"/>
                </a:solidFill>
                <a:latin typeface="Consolas"/>
                <a:cs typeface="Segoe UI"/>
              </a:rPr>
              <a:t>&gt;</a:t>
            </a:r>
            <a:r>
              <a:rPr lang="es-AR" dirty="0">
                <a:latin typeface="Consolas"/>
                <a:cs typeface="Segoe UI"/>
              </a:rPr>
              <a:t>0</a:t>
            </a:r>
          </a:p>
          <a:p>
            <a:pPr marL="0" indent="0">
              <a:buNone/>
            </a:pPr>
            <a:r>
              <a:rPr lang="es-AR" dirty="0">
                <a:solidFill>
                  <a:srgbClr val="0000FF"/>
                </a:solidFill>
                <a:latin typeface="Consolas"/>
                <a:cs typeface="Segoe UI"/>
              </a:rPr>
              <a:t>ORDER BY</a:t>
            </a:r>
            <a:r>
              <a:rPr lang="es-AR" dirty="0">
                <a:latin typeface="Consolas"/>
                <a:cs typeface="Segoe UI"/>
              </a:rPr>
              <a:t> Precio </a:t>
            </a:r>
            <a:r>
              <a:rPr lang="es-AR" dirty="0" err="1">
                <a:solidFill>
                  <a:srgbClr val="0000FF"/>
                </a:solidFill>
                <a:latin typeface="Consolas"/>
                <a:cs typeface="Segoe UI"/>
              </a:rPr>
              <a:t>desc</a:t>
            </a:r>
            <a:endParaRPr lang="es-AR" dirty="0">
              <a:solidFill>
                <a:srgbClr val="0000FF"/>
              </a:solidFill>
              <a:latin typeface="Consolas"/>
              <a:cs typeface="Segoe UI"/>
            </a:endParaRPr>
          </a:p>
          <a:p>
            <a:pPr>
              <a:buNone/>
            </a:pPr>
            <a:endParaRPr lang="es-ES" dirty="0"/>
          </a:p>
          <a:p>
            <a:pPr>
              <a:lnSpc>
                <a:spcPct val="90000"/>
              </a:lnSpc>
              <a:buNone/>
            </a:pPr>
            <a:endParaRPr lang="es-ES" altLang="es-ES" dirty="0"/>
          </a:p>
          <a:p>
            <a:pPr>
              <a:lnSpc>
                <a:spcPct val="90000"/>
              </a:lnSpc>
              <a:buNone/>
            </a:pPr>
            <a:r>
              <a:rPr lang="es-ES" altLang="es-ES" dirty="0"/>
              <a:t>		</a:t>
            </a:r>
          </a:p>
          <a:p>
            <a:pPr>
              <a:lnSpc>
                <a:spcPct val="90000"/>
              </a:lnSpc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381000" y="60198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FORMA PREDETERMINADA EL ORDEN ES ASCENDENTE, </a:t>
            </a:r>
          </a:p>
          <a:p>
            <a:r>
              <a:rPr lang="es-ES" dirty="0"/>
              <a:t>SINO SE DEBE AGREGAR </a:t>
            </a:r>
            <a:r>
              <a:rPr lang="es-ES" b="1" dirty="0"/>
              <a:t>DESC </a:t>
            </a:r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ORDER BY:RESULTADOS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8305800" cy="5638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s-ES" dirty="0"/>
          </a:p>
          <a:p>
            <a:pPr>
              <a:lnSpc>
                <a:spcPct val="90000"/>
              </a:lnSpc>
              <a:buNone/>
            </a:pPr>
            <a:endParaRPr lang="es-ES" altLang="es-ES" dirty="0"/>
          </a:p>
          <a:p>
            <a:pPr>
              <a:lnSpc>
                <a:spcPct val="90000"/>
              </a:lnSpc>
              <a:buNone/>
            </a:pPr>
            <a:r>
              <a:rPr lang="es-ES" altLang="es-ES" dirty="0"/>
              <a:t>		</a:t>
            </a:r>
          </a:p>
          <a:p>
            <a:pPr>
              <a:lnSpc>
                <a:spcPct val="90000"/>
              </a:lnSpc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5504015" cy="386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4800" b="1" dirty="0"/>
              <a:t>TRANSACT-SQL</a:t>
            </a:r>
            <a:r>
              <a:rPr lang="es-ES" altLang="es-ES" sz="4800" dirty="0"/>
              <a:t>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0" y="1219200"/>
            <a:ext cx="9144000" cy="5806440"/>
          </a:xfrm>
          <a:prstGeom prst="rect">
            <a:avLst/>
          </a:prstGeo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s-ES" altLang="es-ES" sz="3200" dirty="0"/>
              <a:t>Es el lenguaje de programación que se emplea para mandar peticiones entre el cliente y el</a:t>
            </a:r>
          </a:p>
          <a:p>
            <a:pPr algn="ctr">
              <a:buFont typeface="Wingdings" pitchFamily="2" charset="2"/>
              <a:buNone/>
            </a:pPr>
            <a:r>
              <a:rPr lang="es-ES" altLang="es-ES" sz="3200" dirty="0"/>
              <a:t>servidor. Es un lenguaje exclusivo de SQL Server, pero basado en el lenguaje SQL estándar</a:t>
            </a:r>
          </a:p>
          <a:p>
            <a:pPr algn="ctr">
              <a:buFont typeface="Wingdings" pitchFamily="2" charset="2"/>
              <a:buNone/>
            </a:pPr>
            <a:r>
              <a:rPr lang="es-ES" altLang="es-ES" sz="3200" dirty="0"/>
              <a:t> (ANSI SQL), utilizado por casi todos los tipos de bases de datos relacionales que existen.</a:t>
            </a:r>
          </a:p>
          <a:p>
            <a:pPr algn="ctr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OPERADORES LOGICOS:AND</a:t>
            </a:r>
            <a:endParaRPr lang="en-US" sz="4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066799" y="1000125"/>
          <a:ext cx="670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A AND B</a:t>
                      </a:r>
                    </a:p>
                    <a:p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OPERADORES LOGICOS:AND</a:t>
            </a:r>
            <a:endParaRPr lang="en-US" sz="4800" dirty="0"/>
          </a:p>
        </p:txBody>
      </p:sp>
      <p:sp>
        <p:nvSpPr>
          <p:cNvPr id="4" name="3 Rectángulo"/>
          <p:cNvSpPr/>
          <p:nvPr/>
        </p:nvSpPr>
        <p:spPr>
          <a:xfrm>
            <a:off x="457200" y="1066801"/>
            <a:ext cx="8305800" cy="452431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None/>
            </a:pPr>
            <a:r>
              <a:rPr lang="es-ES" sz="3200" dirty="0"/>
              <a:t>EJEMPLO: MOSTRAR LOS PRODUCTOS CON PRECIOS MAYORES A $ 20 DE LA CATEGORIA 2.</a:t>
            </a:r>
          </a:p>
          <a:p>
            <a:pPr>
              <a:buNone/>
            </a:pPr>
            <a:endParaRPr lang="es-ES" altLang="es-ES" sz="3200" b="1" dirty="0"/>
          </a:p>
          <a:p>
            <a:r>
              <a:rPr lang="es-AR" sz="3200" dirty="0">
                <a:cs typeface="Segoe UI"/>
              </a:rPr>
              <a:t>SELECT </a:t>
            </a:r>
            <a:r>
              <a:rPr lang="es-AR" sz="3200" dirty="0" err="1">
                <a:cs typeface="Segoe UI"/>
              </a:rPr>
              <a:t>ProductID</a:t>
            </a:r>
            <a:r>
              <a:rPr lang="es-AR" sz="3200" dirty="0"/>
              <a:t> as </a:t>
            </a:r>
            <a:r>
              <a:rPr lang="es-AR" sz="3200" dirty="0" err="1"/>
              <a:t>Codigo,ProductName</a:t>
            </a:r>
            <a:r>
              <a:rPr lang="es-AR" sz="3200" dirty="0"/>
              <a:t> as </a:t>
            </a:r>
            <a:r>
              <a:rPr lang="es-AR" sz="3200" dirty="0" err="1"/>
              <a:t>Descripcion,UnitPrice</a:t>
            </a:r>
            <a:r>
              <a:rPr lang="es-AR" sz="3200" dirty="0"/>
              <a:t> as Precio</a:t>
            </a:r>
            <a:endParaRPr lang="es-AR">
              <a:cs typeface="Segoe UI"/>
            </a:endParaRPr>
          </a:p>
          <a:p>
            <a:r>
              <a:rPr lang="es-AR" sz="3200" dirty="0"/>
              <a:t>FROM </a:t>
            </a:r>
            <a:r>
              <a:rPr lang="es-AR" sz="3200" dirty="0" err="1"/>
              <a:t>Products</a:t>
            </a:r>
            <a:endParaRPr lang="es-AR" sz="3200" dirty="0"/>
          </a:p>
          <a:p>
            <a:r>
              <a:rPr lang="es-AR" sz="3200" dirty="0"/>
              <a:t>WHERE </a:t>
            </a:r>
            <a:r>
              <a:rPr lang="es-AR" sz="3200" dirty="0" err="1"/>
              <a:t>UnitPrice</a:t>
            </a:r>
            <a:r>
              <a:rPr lang="es-AR" sz="3200" dirty="0"/>
              <a:t>&gt;20 AND </a:t>
            </a:r>
            <a:r>
              <a:rPr lang="es-AR" sz="3200" dirty="0" err="1"/>
              <a:t>CategoryID</a:t>
            </a:r>
            <a:r>
              <a:rPr lang="es-AR" sz="3200" dirty="0"/>
              <a:t>=2</a:t>
            </a:r>
          </a:p>
          <a:p>
            <a:pPr>
              <a:buNone/>
            </a:pPr>
            <a:endParaRPr lang="es-ES" alt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OPERADORES LOGICOS:AND</a:t>
            </a:r>
            <a:endParaRPr lang="en-US" sz="4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447800"/>
            <a:ext cx="656823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OPERADORES LOGICOS:OR</a:t>
            </a:r>
            <a:endParaRPr lang="en-US" sz="48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285875" y="1000125"/>
          <a:ext cx="60960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A OR B</a:t>
                      </a:r>
                    </a:p>
                    <a:p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OPERADORES LOGICOS:OR</a:t>
            </a:r>
            <a:endParaRPr lang="en-US" sz="4800" dirty="0"/>
          </a:p>
        </p:txBody>
      </p:sp>
      <p:sp>
        <p:nvSpPr>
          <p:cNvPr id="4" name="3 Rectángulo"/>
          <p:cNvSpPr/>
          <p:nvPr/>
        </p:nvSpPr>
        <p:spPr>
          <a:xfrm>
            <a:off x="457200" y="1066801"/>
            <a:ext cx="8305800" cy="36009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None/>
            </a:pPr>
            <a:r>
              <a:rPr lang="es-ES" sz="2400" dirty="0"/>
              <a:t>EJEMPLO: MOSTRAR LOS PRODUCTOS DE PROVEEDORES 5 Y 8.</a:t>
            </a:r>
          </a:p>
          <a:p>
            <a:endParaRPr lang="es-ES" sz="2400" dirty="0"/>
          </a:p>
          <a:p>
            <a:r>
              <a:rPr lang="es-AR" sz="2400" dirty="0"/>
              <a:t>SELECT </a:t>
            </a:r>
            <a:r>
              <a:rPr lang="es-AR" sz="2400" dirty="0" err="1"/>
              <a:t>ProductID</a:t>
            </a:r>
            <a:r>
              <a:rPr lang="es-AR" sz="2400" dirty="0"/>
              <a:t> as </a:t>
            </a:r>
            <a:r>
              <a:rPr lang="es-AR" sz="2400" dirty="0" err="1"/>
              <a:t>Codigo</a:t>
            </a:r>
            <a:r>
              <a:rPr lang="es-AR" sz="2400" dirty="0"/>
              <a:t>, </a:t>
            </a:r>
            <a:r>
              <a:rPr lang="es-AR" sz="2400" dirty="0" err="1"/>
              <a:t>ProductName</a:t>
            </a:r>
            <a:r>
              <a:rPr lang="es-AR" sz="2400" dirty="0"/>
              <a:t> as </a:t>
            </a:r>
            <a:r>
              <a:rPr lang="es-AR" sz="2400" dirty="0" err="1"/>
              <a:t>Descripcion</a:t>
            </a:r>
            <a:r>
              <a:rPr lang="es-AR" sz="2400" dirty="0"/>
              <a:t>, </a:t>
            </a:r>
            <a:r>
              <a:rPr lang="es-AR" sz="2400" dirty="0" err="1"/>
              <a:t>UnitPrice</a:t>
            </a:r>
            <a:r>
              <a:rPr lang="es-AR" sz="2400" dirty="0"/>
              <a:t> as Precio, </a:t>
            </a:r>
            <a:r>
              <a:rPr lang="es-AR" sz="2400" dirty="0" err="1"/>
              <a:t>SupplierID</a:t>
            </a:r>
            <a:r>
              <a:rPr lang="es-AR" sz="2400" dirty="0"/>
              <a:t> as Proveedor </a:t>
            </a:r>
            <a:endParaRPr lang="es-AR"/>
          </a:p>
          <a:p>
            <a:endParaRPr lang="es-AR">
              <a:cs typeface="Segoe UI"/>
            </a:endParaRPr>
          </a:p>
          <a:p>
            <a:r>
              <a:rPr lang="es-AR" sz="2400" dirty="0"/>
              <a:t>FROM </a:t>
            </a:r>
            <a:r>
              <a:rPr lang="es-AR" sz="2400" dirty="0" err="1"/>
              <a:t>Products</a:t>
            </a:r>
            <a:r>
              <a:rPr lang="es-AR" sz="2400" dirty="0"/>
              <a:t> </a:t>
            </a:r>
            <a:endParaRPr lang="es-AR"/>
          </a:p>
          <a:p>
            <a:endParaRPr lang="es-AR"/>
          </a:p>
          <a:p>
            <a:r>
              <a:rPr lang="es-AR" sz="2400" dirty="0"/>
              <a:t>WHERE </a:t>
            </a:r>
            <a:r>
              <a:rPr lang="es-AR" sz="2400" dirty="0" err="1"/>
              <a:t>SupplierID</a:t>
            </a:r>
            <a:r>
              <a:rPr lang="es-AR" sz="2400" dirty="0"/>
              <a:t>=5 </a:t>
            </a:r>
            <a:r>
              <a:rPr lang="es-AR" sz="2400" dirty="0" err="1"/>
              <a:t>or</a:t>
            </a:r>
            <a:r>
              <a:rPr lang="es-AR" sz="2400" dirty="0"/>
              <a:t> </a:t>
            </a:r>
            <a:r>
              <a:rPr lang="es-AR" sz="2400" dirty="0" err="1"/>
              <a:t>SupplierID</a:t>
            </a:r>
            <a:r>
              <a:rPr lang="es-AR" sz="2400" dirty="0"/>
              <a:t>=8 </a:t>
            </a:r>
            <a:endParaRPr lang="es-AR"/>
          </a:p>
          <a:p>
            <a:pPr>
              <a:buNone/>
            </a:pPr>
            <a:endParaRPr lang="es-ES" alt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OPERADORES LOGICOS:OR</a:t>
            </a:r>
            <a:endParaRPr lang="en-US" sz="4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55002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CLAUSULA: BETWEEN(ENTRE)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8305800" cy="5638800"/>
          </a:xfrm>
          <a:prstGeom prst="rect">
            <a:avLst/>
          </a:prstGeom>
        </p:spPr>
        <p:txBody>
          <a:bodyPr anchor="t"/>
          <a:lstStyle/>
          <a:p>
            <a:pPr>
              <a:buNone/>
            </a:pPr>
            <a:r>
              <a:rPr lang="es-ES" altLang="es-ES" sz="2400" b="1" dirty="0"/>
              <a:t>MOSTRAR LOS productos con stock entre 20 y 50 unidades</a:t>
            </a:r>
          </a:p>
          <a:p>
            <a:pPr>
              <a:buNone/>
            </a:pPr>
            <a:endParaRPr lang="es-ES" altLang="es-ES" sz="2400" b="1" dirty="0"/>
          </a:p>
          <a:p>
            <a:pPr>
              <a:buNone/>
            </a:pPr>
            <a:endParaRPr lang="es-ES" sz="2400" b="1" dirty="0"/>
          </a:p>
          <a:p>
            <a:pPr>
              <a:buNone/>
            </a:pPr>
            <a:r>
              <a:rPr lang="en-US" sz="2400" dirty="0">
                <a:latin typeface="Segoe UI"/>
                <a:cs typeface="Segoe UI"/>
              </a:rPr>
              <a:t>SELECT	</a:t>
            </a:r>
            <a:r>
              <a:rPr lang="en-US" sz="2400" dirty="0" err="1">
                <a:latin typeface="Segoe UI"/>
                <a:cs typeface="Segoe UI"/>
              </a:rPr>
              <a:t>ProductID</a:t>
            </a:r>
            <a:r>
              <a:rPr lang="en-US" sz="2400" dirty="0">
                <a:latin typeface="Segoe UI"/>
                <a:cs typeface="Segoe UI"/>
              </a:rPr>
              <a:t> as </a:t>
            </a:r>
            <a:r>
              <a:rPr lang="en-US" sz="2400" dirty="0" err="1">
                <a:latin typeface="Segoe UI"/>
                <a:cs typeface="Segoe UI"/>
              </a:rPr>
              <a:t>Codigo</a:t>
            </a:r>
            <a:r>
              <a:rPr lang="en-US" sz="2400" dirty="0">
                <a:latin typeface="Segoe UI"/>
                <a:cs typeface="Segoe UI"/>
              </a:rPr>
              <a:t>,	ProductName as </a:t>
            </a:r>
            <a:r>
              <a:rPr lang="en-US" sz="2400" dirty="0" err="1">
                <a:latin typeface="Segoe UI"/>
                <a:cs typeface="Segoe UI"/>
              </a:rPr>
              <a:t>Descripcion</a:t>
            </a:r>
            <a:r>
              <a:rPr lang="en-US" sz="2400" dirty="0">
                <a:latin typeface="Segoe UI"/>
                <a:cs typeface="Segoe UI"/>
              </a:rPr>
              <a:t>,</a:t>
            </a:r>
            <a:endParaRPr lang="en-US" sz="2400">
              <a:latin typeface="Segoe UI"/>
              <a:cs typeface="Segoe UI"/>
            </a:endParaRP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UnitPrice</a:t>
            </a:r>
            <a:r>
              <a:rPr lang="en-US" sz="2400" dirty="0"/>
              <a:t> as </a:t>
            </a:r>
            <a:r>
              <a:rPr lang="en-US" sz="2400" dirty="0" err="1"/>
              <a:t>Precio</a:t>
            </a:r>
            <a:r>
              <a:rPr lang="en-US" sz="2400" dirty="0"/>
              <a:t>,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UnitsInStock</a:t>
            </a:r>
            <a:r>
              <a:rPr lang="en-US" sz="2400" dirty="0"/>
              <a:t> as Stock</a:t>
            </a:r>
          </a:p>
          <a:p>
            <a:pPr>
              <a:buNone/>
            </a:pPr>
            <a:r>
              <a:rPr lang="en-US" sz="2400" dirty="0">
                <a:latin typeface="Segoe UI"/>
                <a:cs typeface="Segoe UI"/>
              </a:rPr>
              <a:t>FROM Products</a:t>
            </a:r>
            <a:endParaRPr lang="en-US" sz="2400" dirty="0"/>
          </a:p>
          <a:p>
            <a:pPr>
              <a:buNone/>
            </a:pPr>
            <a:r>
              <a:rPr lang="en-US" sz="2400" dirty="0">
                <a:latin typeface="Segoe UI"/>
                <a:cs typeface="Segoe UI"/>
              </a:rPr>
              <a:t>WHERE </a:t>
            </a:r>
            <a:r>
              <a:rPr lang="en-US" sz="2400" dirty="0" err="1">
                <a:latin typeface="Segoe UI"/>
                <a:cs typeface="Segoe UI"/>
              </a:rPr>
              <a:t>UnitsInStock</a:t>
            </a:r>
            <a:r>
              <a:rPr lang="en-US" sz="2400" dirty="0">
                <a:latin typeface="Segoe UI"/>
                <a:cs typeface="Segoe UI"/>
              </a:rPr>
              <a:t> BETWEEN 30 and 40 </a:t>
            </a:r>
            <a:endParaRPr lang="es-ES" sz="2400" dirty="0"/>
          </a:p>
          <a:p>
            <a:pPr>
              <a:lnSpc>
                <a:spcPct val="90000"/>
              </a:lnSpc>
              <a:buNone/>
            </a:pPr>
            <a:endParaRPr lang="es-ES" altLang="es-ES" sz="2400" dirty="0"/>
          </a:p>
          <a:p>
            <a:pPr>
              <a:lnSpc>
                <a:spcPct val="90000"/>
              </a:lnSpc>
              <a:buNone/>
            </a:pPr>
            <a:r>
              <a:rPr lang="es-ES" altLang="es-ES" sz="2400" dirty="0"/>
              <a:t>		</a:t>
            </a:r>
          </a:p>
          <a:p>
            <a:pPr>
              <a:lnSpc>
                <a:spcPct val="90000"/>
              </a:lnSpc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CLAUSULA: BETWEEN(ENTRE)</a:t>
            </a:r>
            <a:endParaRPr lang="en-US" sz="4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6705600" cy="459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CLAUSULA: IN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8305800" cy="5638800"/>
          </a:xfrm>
          <a:prstGeom prst="rect">
            <a:avLst/>
          </a:prstGeom>
        </p:spPr>
        <p:txBody>
          <a:bodyPr anchor="t"/>
          <a:lstStyle/>
          <a:p>
            <a:pPr>
              <a:buNone/>
            </a:pPr>
            <a:r>
              <a:rPr lang="es-ES" altLang="es-ES" sz="2400" b="1" dirty="0"/>
              <a:t>MOSTRAR LOS CLIENTES(CUSTOMERS) DE ARGENTINA, USA Y ESPAÑA</a:t>
            </a:r>
          </a:p>
          <a:p>
            <a:pPr>
              <a:buNone/>
            </a:pPr>
            <a:endParaRPr lang="es-ES" altLang="es-ES" sz="2400" b="1" dirty="0"/>
          </a:p>
          <a:p>
            <a:pPr>
              <a:buNone/>
            </a:pPr>
            <a:endParaRPr lang="es-ES" altLang="es-ES" sz="2400" b="1" dirty="0"/>
          </a:p>
          <a:p>
            <a:pPr>
              <a:buNone/>
            </a:pPr>
            <a:r>
              <a:rPr lang="en-US" altLang="es-ES" sz="2400" b="1" dirty="0">
                <a:latin typeface="Segoe UI"/>
                <a:cs typeface="Segoe UI"/>
              </a:rPr>
              <a:t>SELECT *</a:t>
            </a:r>
            <a:endParaRPr lang="en-US" altLang="es-ES" sz="2400" b="1" dirty="0"/>
          </a:p>
          <a:p>
            <a:pPr>
              <a:buNone/>
            </a:pPr>
            <a:r>
              <a:rPr lang="en-US" altLang="es-ES" sz="2400" b="1" dirty="0">
                <a:latin typeface="Segoe UI"/>
                <a:cs typeface="Segoe UI"/>
              </a:rPr>
              <a:t>FROM Customers</a:t>
            </a:r>
          </a:p>
          <a:p>
            <a:pPr>
              <a:buNone/>
            </a:pPr>
            <a:r>
              <a:rPr lang="en-US" altLang="es-ES" sz="2400" b="1" dirty="0">
                <a:latin typeface="Segoe UI"/>
                <a:cs typeface="Segoe UI"/>
              </a:rPr>
              <a:t>WHERE Country in('</a:t>
            </a:r>
            <a:r>
              <a:rPr lang="en-US" altLang="es-ES" sz="2400" b="1" dirty="0" err="1">
                <a:latin typeface="Segoe UI"/>
                <a:cs typeface="Segoe UI"/>
              </a:rPr>
              <a:t>Argentina','Spain','USA</a:t>
            </a:r>
            <a:r>
              <a:rPr lang="en-US" altLang="es-ES" sz="2400" b="1" dirty="0">
                <a:latin typeface="Segoe UI"/>
                <a:cs typeface="Segoe UI"/>
              </a:rPr>
              <a:t>') </a:t>
            </a:r>
            <a:endParaRPr lang="es-ES" altLang="es-ES" sz="2400" b="1" dirty="0"/>
          </a:p>
          <a:p>
            <a:pPr>
              <a:buNone/>
            </a:pPr>
            <a:endParaRPr lang="es-ES" sz="2400" b="1" dirty="0"/>
          </a:p>
          <a:p>
            <a:pPr>
              <a:buNone/>
            </a:pPr>
            <a:endParaRPr lang="es-ES" sz="2400" dirty="0"/>
          </a:p>
          <a:p>
            <a:pPr>
              <a:lnSpc>
                <a:spcPct val="90000"/>
              </a:lnSpc>
              <a:buNone/>
            </a:pPr>
            <a:endParaRPr lang="es-ES" altLang="es-ES" sz="2400" dirty="0"/>
          </a:p>
          <a:p>
            <a:pPr>
              <a:lnSpc>
                <a:spcPct val="90000"/>
              </a:lnSpc>
              <a:buNone/>
            </a:pPr>
            <a:r>
              <a:rPr lang="es-ES" altLang="es-ES" sz="2400" dirty="0"/>
              <a:t>		</a:t>
            </a:r>
          </a:p>
          <a:p>
            <a:pPr>
              <a:lnSpc>
                <a:spcPct val="90000"/>
              </a:lnSpc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CLAUSULA: IN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8305800" cy="5638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s-ES" altLang="es-ES" sz="2400" b="1" dirty="0"/>
          </a:p>
          <a:p>
            <a:pPr>
              <a:buNone/>
            </a:pPr>
            <a:endParaRPr lang="es-ES" altLang="es-ES" sz="2400" b="1" dirty="0"/>
          </a:p>
          <a:p>
            <a:pPr>
              <a:buNone/>
            </a:pPr>
            <a:endParaRPr lang="es-ES" altLang="es-ES" sz="2400" b="1" dirty="0"/>
          </a:p>
          <a:p>
            <a:pPr>
              <a:buNone/>
            </a:pPr>
            <a:endParaRPr lang="es-ES" sz="2400" b="1" dirty="0"/>
          </a:p>
          <a:p>
            <a:pPr>
              <a:buNone/>
            </a:pPr>
            <a:endParaRPr lang="es-ES" sz="2400" dirty="0"/>
          </a:p>
          <a:p>
            <a:pPr>
              <a:lnSpc>
                <a:spcPct val="90000"/>
              </a:lnSpc>
              <a:buNone/>
            </a:pPr>
            <a:endParaRPr lang="es-ES" altLang="es-ES" sz="2400" dirty="0"/>
          </a:p>
          <a:p>
            <a:pPr>
              <a:lnSpc>
                <a:spcPct val="90000"/>
              </a:lnSpc>
              <a:buNone/>
            </a:pPr>
            <a:r>
              <a:rPr lang="es-ES" altLang="es-ES" sz="2400" dirty="0"/>
              <a:t>		</a:t>
            </a:r>
          </a:p>
          <a:p>
            <a:pPr>
              <a:lnSpc>
                <a:spcPct val="90000"/>
              </a:lnSpc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85213" cy="464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4800" b="1" dirty="0"/>
              <a:t>CARACTERISTICAS DE SQL</a:t>
            </a:r>
            <a:r>
              <a:rPr lang="es-ES" altLang="es-ES" sz="4800" dirty="0"/>
              <a:t> 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763000" cy="56388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SQL proporciona dos tipos de sentencias diferentes: 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1.Especificar el esquema relacional: </a:t>
            </a:r>
            <a:r>
              <a:rPr lang="es-ES" altLang="es-ES" sz="3200" b="1" dirty="0"/>
              <a:t>DDL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(</a:t>
            </a:r>
            <a:r>
              <a:rPr lang="es-ES" altLang="es-ES" sz="3200" b="1" dirty="0"/>
              <a:t>DATA DEFINITION LANGUAGE)</a:t>
            </a:r>
            <a:endParaRPr lang="es-ES" altLang="es-ES" sz="3200" dirty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2.Expresar las consultas y 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actualizaciones de la base de datos: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b="1" dirty="0"/>
              <a:t>DML(DATA MANIPULATION LANGUAGE)</a:t>
            </a:r>
            <a:endParaRPr lang="es-ES" altLang="es-ES" sz="3600" dirty="0"/>
          </a:p>
          <a:p>
            <a:pPr algn="ctr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RESUMEN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8305800" cy="5638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dirty="0"/>
              <a:t>COMO RESUMEN DEL SELECT, ES IMPORTANTE </a:t>
            </a:r>
          </a:p>
          <a:p>
            <a:pPr>
              <a:buNone/>
            </a:pPr>
            <a:r>
              <a:rPr lang="es-ES" dirty="0"/>
              <a:t>RECORDAR EL ORDEN DE LA SINTAXIS DE LA</a:t>
            </a:r>
          </a:p>
          <a:p>
            <a:pPr>
              <a:buNone/>
            </a:pPr>
            <a:r>
              <a:rPr lang="es-ES" dirty="0"/>
              <a:t>SENTENCIA SELECT: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b="1" dirty="0"/>
              <a:t>SELECT </a:t>
            </a:r>
            <a:r>
              <a:rPr lang="es-ES" altLang="es-ES" sz="3200" b="1" dirty="0" err="1"/>
              <a:t>listaCampos</a:t>
            </a:r>
            <a:endParaRPr lang="es-ES" altLang="es-ES" sz="3200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b="1" dirty="0"/>
              <a:t>FROM </a:t>
            </a:r>
            <a:r>
              <a:rPr lang="es-ES" altLang="es-ES" sz="3200" b="1" dirty="0" err="1"/>
              <a:t>tablaOrigen</a:t>
            </a:r>
            <a:endParaRPr lang="es-ES" altLang="es-ES" sz="3200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b="1" dirty="0"/>
              <a:t>[ WHERE </a:t>
            </a:r>
            <a:r>
              <a:rPr lang="es-ES" altLang="es-ES" sz="3200" b="1" dirty="0" err="1"/>
              <a:t>condicionFiltro</a:t>
            </a:r>
            <a:r>
              <a:rPr lang="es-ES" altLang="es-ES" sz="3200" b="1" dirty="0"/>
              <a:t> 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b="1" dirty="0"/>
              <a:t>[ ORDER BY campo/s [ ASC | DESC ] ]</a:t>
            </a:r>
          </a:p>
          <a:p>
            <a:pPr>
              <a:buNone/>
            </a:pPr>
            <a:endParaRPr lang="es-ES" sz="3200" b="1" dirty="0"/>
          </a:p>
          <a:p>
            <a:pPr>
              <a:buNone/>
            </a:pPr>
            <a:endParaRPr lang="es-ES" dirty="0"/>
          </a:p>
          <a:p>
            <a:pPr>
              <a:lnSpc>
                <a:spcPct val="90000"/>
              </a:lnSpc>
              <a:buNone/>
            </a:pPr>
            <a:endParaRPr lang="es-ES" altLang="es-ES" dirty="0"/>
          </a:p>
          <a:p>
            <a:pPr>
              <a:lnSpc>
                <a:spcPct val="90000"/>
              </a:lnSpc>
              <a:buNone/>
            </a:pPr>
            <a:r>
              <a:rPr lang="es-ES" altLang="es-ES" dirty="0"/>
              <a:t>		</a:t>
            </a:r>
          </a:p>
          <a:p>
            <a:pPr>
              <a:lnSpc>
                <a:spcPct val="90000"/>
              </a:lnSpc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b="1" dirty="0"/>
              <a:t>SENTENCIAS DE DEFINICIÓN DE DATOS 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1066800"/>
            <a:ext cx="8763000" cy="5562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Creación de objetos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(</a:t>
            </a:r>
            <a:r>
              <a:rPr lang="es-ES" altLang="es-ES" sz="3200" b="1" dirty="0"/>
              <a:t>CREATE</a:t>
            </a:r>
            <a:r>
              <a:rPr lang="es-ES" altLang="es-ES" sz="32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Modificación de objetos existentes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(</a:t>
            </a:r>
            <a:r>
              <a:rPr lang="es-ES" altLang="es-ES" sz="3200" b="1" dirty="0"/>
              <a:t>ALTER</a:t>
            </a:r>
            <a:r>
              <a:rPr lang="es-ES" altLang="es-ES" sz="32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Eliminación de objetos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(</a:t>
            </a:r>
            <a:r>
              <a:rPr lang="es-ES" altLang="es-ES" sz="3200" b="1" dirty="0"/>
              <a:t>DROP</a:t>
            </a:r>
            <a:r>
              <a:rPr lang="es-ES" altLang="es-ES" sz="32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Permisos (</a:t>
            </a:r>
            <a:r>
              <a:rPr lang="es-ES" altLang="es-ES" sz="3200" b="1" dirty="0"/>
              <a:t>GRANT Y REVOKE</a:t>
            </a:r>
            <a:r>
              <a:rPr lang="es-ES" altLang="es-ES" sz="3200" dirty="0"/>
              <a:t>)</a:t>
            </a:r>
          </a:p>
          <a:p>
            <a:pPr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pPr algn="ctr"/>
            <a:r>
              <a:rPr lang="es-ES" altLang="es-ES" sz="2800" b="1" dirty="0"/>
              <a:t>LENGUAJE DE MANIPULACIÓN DE DATOS DML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1066800"/>
            <a:ext cx="8763000" cy="5562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Recuperación de información (</a:t>
            </a:r>
            <a:r>
              <a:rPr lang="es-ES" altLang="es-ES" sz="3200" b="1" dirty="0"/>
              <a:t>SELECT</a:t>
            </a:r>
            <a:r>
              <a:rPr lang="es-ES" altLang="es-ES" sz="32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Inserción de nueva información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(</a:t>
            </a:r>
            <a:r>
              <a:rPr lang="es-ES" altLang="es-ES" sz="3200" b="1" dirty="0"/>
              <a:t>INSERT</a:t>
            </a:r>
            <a:r>
              <a:rPr lang="es-ES" altLang="es-ES" sz="3200" dirty="0"/>
              <a:t>).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Modificación de información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almacenada (</a:t>
            </a:r>
            <a:r>
              <a:rPr lang="es-ES" altLang="es-ES" sz="3200" b="1" dirty="0"/>
              <a:t>UPDATE</a:t>
            </a:r>
            <a:r>
              <a:rPr lang="es-ES" altLang="es-ES" sz="3200" dirty="0"/>
              <a:t>).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Eliminación (borrado) de información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existente (</a:t>
            </a:r>
            <a:r>
              <a:rPr lang="es-ES" altLang="es-ES" sz="3200" b="1" dirty="0"/>
              <a:t>DELETE</a:t>
            </a:r>
            <a:r>
              <a:rPr lang="es-ES" altLang="es-ES" sz="3200" dirty="0"/>
              <a:t>).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b="1" dirty="0"/>
              <a:t>DISEÑO DE LA BASE DE 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0" y="1143000"/>
            <a:ext cx="8915400" cy="556260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    Cuando se utiliza una base de datos para gestionar información, se está plasmando una parte del mundo real en una serie de tablas, registros y campos ubicados en una computadora, creándose un modelo parcial de la realidad. </a:t>
            </a:r>
          </a:p>
          <a:p>
            <a:pPr>
              <a:lnSpc>
                <a:spcPct val="90000"/>
              </a:lnSpc>
              <a:buNone/>
            </a:pPr>
            <a:r>
              <a:rPr lang="es-ES" altLang="es-ES" sz="3200" dirty="0"/>
              <a:t>    Antes de crear físicamente estas tablas se debe realizar un modelo de datos, llamado de </a:t>
            </a:r>
            <a:r>
              <a:rPr lang="es-ES" altLang="es-ES" sz="3200" b="1" dirty="0"/>
              <a:t>entidad-relación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ule 0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C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0 Template</Template>
  <TotalTime>6985</TotalTime>
  <Words>2136</Words>
  <Application>Microsoft Office PowerPoint</Application>
  <PresentationFormat>Presentación en pantalla (4:3)</PresentationFormat>
  <Paragraphs>503</Paragraphs>
  <Slides>60</Slides>
  <Notes>60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7" baseType="lpstr">
      <vt:lpstr>Arial</vt:lpstr>
      <vt:lpstr>Calibri</vt:lpstr>
      <vt:lpstr>Consolas</vt:lpstr>
      <vt:lpstr>Segoe UI</vt:lpstr>
      <vt:lpstr>Segoe UI Light</vt:lpstr>
      <vt:lpstr>Wingdings</vt:lpstr>
      <vt:lpstr>Module 0 Template</vt:lpstr>
      <vt:lpstr>Universidad Nacional de La Matanza</vt:lpstr>
      <vt:lpstr>Presentación de PowerPoint</vt:lpstr>
      <vt:lpstr>DEFINCIONES</vt:lpstr>
      <vt:lpstr>¿ QUE ES UN MOTOR DE BD?</vt:lpstr>
      <vt:lpstr>TRANSACT-SQL </vt:lpstr>
      <vt:lpstr>CARACTERISTICAS DE SQL  </vt:lpstr>
      <vt:lpstr>SENTENCIAS DE DEFINICIÓN DE DATOS DDL</vt:lpstr>
      <vt:lpstr>LENGUAJE DE MANIPULACIÓN DE DATOS DML</vt:lpstr>
      <vt:lpstr>DISEÑO DE LA BASE DE DATOS</vt:lpstr>
      <vt:lpstr>DISEÑO DE LA BASE DE DATOS</vt:lpstr>
      <vt:lpstr>ENTIDAD</vt:lpstr>
      <vt:lpstr>RELACIÓN</vt:lpstr>
      <vt:lpstr>CARDINALIDAD DE LAS RELACIONES</vt:lpstr>
      <vt:lpstr>RELACION UNO A UNO</vt:lpstr>
      <vt:lpstr>RELACION UNO A MUCHOS</vt:lpstr>
      <vt:lpstr>RELACION MUCHOS A MUCHOS</vt:lpstr>
      <vt:lpstr>ATRIBUTOS</vt:lpstr>
      <vt:lpstr>MODELADO DE ELEMENTOS DE DATOS</vt:lpstr>
      <vt:lpstr>RESTRICCIONES DE LAS TABLA</vt:lpstr>
      <vt:lpstr>RESTRICCIONES EN LOS CAMPOS</vt:lpstr>
      <vt:lpstr>CLAVE PRIMARIA (PRIMARY KEY)</vt:lpstr>
      <vt:lpstr>CLAVE FORANEA (FOREIGN KEY)</vt:lpstr>
      <vt:lpstr>ACCESO A LAS BASES DE DATOS</vt:lpstr>
      <vt:lpstr>ACCESO A LAS BASES DE DATOS</vt:lpstr>
      <vt:lpstr>CON CREDENCIALES DE WINDOWS (S.O.)</vt:lpstr>
      <vt:lpstr>CON CREDENCIALES DE SQL SERVER</vt:lpstr>
      <vt:lpstr>NORMALIZACION</vt:lpstr>
      <vt:lpstr>DEFINCIONES</vt:lpstr>
      <vt:lpstr>FORMAS NORMALES</vt:lpstr>
      <vt:lpstr>PRIMERA FORMA NORMAL (1FN)</vt:lpstr>
      <vt:lpstr>PRIMERA FORMA NORMAL (1FN)</vt:lpstr>
      <vt:lpstr>SEGUNDA FORMA NORMAL (2FN)</vt:lpstr>
      <vt:lpstr>SEGUNDA FORMA NORMAL (2FN)</vt:lpstr>
      <vt:lpstr>TERCERA FORMA NORMAL (3FN)</vt:lpstr>
      <vt:lpstr>TERCERA FORMA NORMAL (3FN)</vt:lpstr>
      <vt:lpstr>TERCERA FORMA NORMAL (3FN)</vt:lpstr>
      <vt:lpstr>SENTENCIAS T-SQL</vt:lpstr>
      <vt:lpstr>INICIO: CREAR LA BD</vt:lpstr>
      <vt:lpstr>SENTENCIA : SELECT</vt:lpstr>
      <vt:lpstr>SENTENCIA : SELECT</vt:lpstr>
      <vt:lpstr>RESULTADO DEL SELECT</vt:lpstr>
      <vt:lpstr>SENTENCIA : SELECT</vt:lpstr>
      <vt:lpstr>SENTENCIA : SELECT</vt:lpstr>
      <vt:lpstr>SENTENCIA : SELECT</vt:lpstr>
      <vt:lpstr>SENTENCIA : SELECT</vt:lpstr>
      <vt:lpstr>FILTRANDO DATOS:WHERE</vt:lpstr>
      <vt:lpstr>RESULTADO</vt:lpstr>
      <vt:lpstr>ORDENANDO DATOS:ORDER BY</vt:lpstr>
      <vt:lpstr>ORDER BY:RESULTADOS</vt:lpstr>
      <vt:lpstr>OPERADORES LOGICOS:AND</vt:lpstr>
      <vt:lpstr>OPERADORES LOGICOS:AND</vt:lpstr>
      <vt:lpstr>OPERADORES LOGICOS:AND</vt:lpstr>
      <vt:lpstr>OPERADORES LOGICOS:OR</vt:lpstr>
      <vt:lpstr>OPERADORES LOGICOS:OR</vt:lpstr>
      <vt:lpstr>OPERADORES LOGICOS:OR</vt:lpstr>
      <vt:lpstr>CLAUSULA: BETWEEN(ENTRE)</vt:lpstr>
      <vt:lpstr>CLAUSULA: BETWEEN(ENTRE)</vt:lpstr>
      <vt:lpstr>CLAUSULA: IN</vt:lpstr>
      <vt:lpstr>CLAUSULA: IN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UMA-PC</dc:creator>
  <cp:lastModifiedBy>Hernan Osores</cp:lastModifiedBy>
  <cp:revision>296</cp:revision>
  <cp:lastPrinted>2012-08-28T00:39:50Z</cp:lastPrinted>
  <dcterms:created xsi:type="dcterms:W3CDTF">2013-03-06T12:06:20Z</dcterms:created>
  <dcterms:modified xsi:type="dcterms:W3CDTF">2023-04-13T19:08:27Z</dcterms:modified>
</cp:coreProperties>
</file>