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73" r:id="rId6"/>
    <p:sldId id="263" r:id="rId7"/>
    <p:sldId id="264" r:id="rId8"/>
    <p:sldId id="260" r:id="rId9"/>
    <p:sldId id="261" r:id="rId10"/>
    <p:sldId id="262" r:id="rId11"/>
    <p:sldId id="269" r:id="rId12"/>
    <p:sldId id="267" r:id="rId13"/>
    <p:sldId id="270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5833" autoAdjust="0"/>
  </p:normalViewPr>
  <p:slideViewPr>
    <p:cSldViewPr snapToGrid="0" snapToObjects="1">
      <p:cViewPr varScale="1">
        <p:scale>
          <a:sx n="86" d="100"/>
          <a:sy n="86" d="100"/>
        </p:scale>
        <p:origin x="81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22.07.2021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84432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778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4295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90767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71604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83814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66776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33403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86830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025512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50114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80514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548738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103615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296477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071359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419607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79376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723639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570548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130723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209398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714692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861428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741765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2144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70144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84476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41492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69812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80913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2821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2.gif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7C9B26EF-E97A-B145-A472-6D90EC796E9C}"/>
              </a:ext>
            </a:extLst>
          </p:cNvPr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Bild 6" descr="HSHL_Logo_horizontal_RGB_Sequenz_Animation.gif">
            <a:extLst>
              <a:ext uri="{FF2B5EF4-FFF2-40B4-BE49-F238E27FC236}">
                <a16:creationId xmlns:a16="http://schemas.microsoft.com/office/drawing/2014/main" id="{1B5382C3-916B-4E47-A59C-39BFBF8E686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9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0632CC-6A2E-4240-8F4A-D6CEBD3131D6}"/>
              </a:ext>
            </a:extLst>
          </p:cNvPr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Bild 6" descr="HSHL_Logo_horizontal_RGB_Sequenz_Animation.gif">
            <a:extLst>
              <a:ext uri="{FF2B5EF4-FFF2-40B4-BE49-F238E27FC236}">
                <a16:creationId xmlns:a16="http://schemas.microsoft.com/office/drawing/2014/main" id="{49E4BBFD-3C5C-4736-9BCF-5416FF63E01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93585" y="1920020"/>
            <a:ext cx="10027213" cy="1200329"/>
          </a:xfrm>
        </p:spPr>
        <p:txBody>
          <a:bodyPr/>
          <a:lstStyle/>
          <a:p>
            <a:r>
              <a:rPr lang="de-DE" sz="4000" dirty="0">
                <a:solidFill>
                  <a:schemeClr val="tx2"/>
                </a:solidFill>
              </a:rPr>
              <a:t>Message Queing Telemetary </a:t>
            </a:r>
            <a:r>
              <a:rPr lang="en-US" sz="4000" dirty="0">
                <a:solidFill>
                  <a:schemeClr val="tx2"/>
                </a:solidFill>
              </a:rPr>
              <a:t>Transport</a:t>
            </a:r>
            <a:endParaRPr lang="de-DE" sz="4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36DA7-7E9E-5A48-AB56-C1B89726AD5A}"/>
              </a:ext>
            </a:extLst>
          </p:cNvPr>
          <p:cNvSpPr txBox="1"/>
          <p:nvPr/>
        </p:nvSpPr>
        <p:spPr>
          <a:xfrm>
            <a:off x="8196144" y="5205862"/>
            <a:ext cx="290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Muhammad </a:t>
            </a:r>
            <a:r>
              <a:rPr lang="en-US" dirty="0" err="1">
                <a:solidFill>
                  <a:schemeClr val="bg2"/>
                </a:solidFill>
              </a:rPr>
              <a:t>Moaz</a:t>
            </a:r>
            <a:r>
              <a:rPr lang="en-US" dirty="0">
                <a:solidFill>
                  <a:schemeClr val="bg2"/>
                </a:solidFill>
              </a:rPr>
              <a:t> Amin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Luis David Cabezas </a:t>
            </a:r>
          </a:p>
          <a:p>
            <a:r>
              <a:rPr lang="en-US" dirty="0" err="1">
                <a:solidFill>
                  <a:schemeClr val="bg2"/>
                </a:solidFill>
              </a:rPr>
              <a:t>Dawar</a:t>
            </a:r>
            <a:r>
              <a:rPr lang="en-US" dirty="0">
                <a:solidFill>
                  <a:schemeClr val="bg2"/>
                </a:solidFill>
              </a:rPr>
              <a:t> Zaman</a:t>
            </a:r>
            <a:endParaRPr lang="en-DE" dirty="0">
              <a:solidFill>
                <a:schemeClr val="bg2"/>
              </a:solidFill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EFE-E3AE-4631-8215-B2692BC5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13064"/>
            <a:ext cx="11288972" cy="1225119"/>
          </a:xfrm>
        </p:spPr>
        <p:txBody>
          <a:bodyPr/>
          <a:lstStyle/>
          <a:p>
            <a:r>
              <a:rPr lang="en-US" dirty="0"/>
              <a:t>Applicability Over Various Protocol(s) / Supported Network Protocol(s)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364D-BA30-4B09-8433-1BD7553A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34" y="2142388"/>
            <a:ext cx="10554574" cy="3636511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general communication TCP/IP is used and for secured communication SSL/TLS is used.</a:t>
            </a:r>
            <a:endParaRPr lang="de-DE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TCP/IP setting the client initiates the connection with the broker whereas in a SSL/TLS setting both the client and the broker send and receive certificates from each other and unless these certificates are validated from each side the connection does not take place.</a:t>
            </a:r>
            <a:endParaRPr lang="de-DE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SSL/TLS is not a lightweight encryption protocol therefore using it with MQTT completely defeats the purpose of using MQTT in the first place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E7999-5F04-4D3C-9EE3-03D3389E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EA3A-FD19-4229-B0A1-B26E0F00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8F8-98EE-43C5-9257-2A3977CC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1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181E-E8FF-4C97-AB75-FCDA3D98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vs HTTP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5BC58-31A4-40AB-B961-8D1DB2B1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E0A5-F099-4488-BFD0-CA49CDD8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91A3-43FE-4373-9CFC-D73468D6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850EB6-A29D-44B2-B0FA-FB5020DAB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3143" y="2178472"/>
            <a:ext cx="5608409" cy="3629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EB598-39F4-4777-8FC3-7CF1388D7B7B}"/>
              </a:ext>
            </a:extLst>
          </p:cNvPr>
          <p:cNvSpPr txBox="1"/>
          <p:nvPr/>
        </p:nvSpPr>
        <p:spPr>
          <a:xfrm>
            <a:off x="451514" y="2467992"/>
            <a:ext cx="5096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What is HTTP?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HTTP protocol uses a request/response model, which is currently the most common message exchange protocol. MQTT uses a publish/subscribe pattern.</a:t>
            </a:r>
            <a:endParaRPr lang="de-DE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5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4179-5424-407A-9E8D-DDF6C0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17" y="279023"/>
            <a:ext cx="10571998" cy="970450"/>
          </a:xfrm>
        </p:spPr>
        <p:txBody>
          <a:bodyPr/>
          <a:lstStyle/>
          <a:p>
            <a:r>
              <a:rPr lang="de-DE" dirty="0"/>
              <a:t>WEB OF THINGS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C085-5598-4E08-9440-535E135A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13" y="1432455"/>
            <a:ext cx="8440238" cy="2449509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things is an expansion to the existing Internet of Things Architecture</a:t>
            </a:r>
            <a:endParaRPr lang="de-DE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115B-8687-4CA4-87A0-1A3F2330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181D-4767-474D-90B9-4BBDF320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1BFA-2690-4F78-A89D-3589D696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4514D-6372-4858-ABB3-C926218AD5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9004" y="2816774"/>
            <a:ext cx="9317355" cy="295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6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0718-B4B7-4B5C-B335-B00EB8E5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Commonly used Protocol(s)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D87E-C97A-48FB-B0AD-4A8A17A7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16640"/>
            <a:ext cx="10554574" cy="3636511"/>
          </a:xfrm>
        </p:spPr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Constrained Application Protocol (CoAP).</a:t>
            </a:r>
            <a:endParaRPr lang="de-DE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Message Queuing Protocol (AMQP). </a:t>
            </a:r>
            <a:endParaRPr lang="de-DE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Simple/Streaming Text Oriented Messaging Protocol (STOMP). </a:t>
            </a:r>
            <a:endParaRPr lang="de-DE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Media Control Protocol (SMCP). </a:t>
            </a:r>
            <a:endParaRPr lang="de-DE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 (Simple Sensor Interface). </a:t>
            </a:r>
            <a:endParaRPr lang="de-DE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Distribution Service (DDS). </a:t>
            </a:r>
            <a:endParaRPr lang="de-DE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FF18-C18B-4CF5-B548-79016A4D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916B-0C62-46FE-BB53-E7C1936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7B16-8045-4FC2-857E-27D8332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16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69EB-51AC-4739-9709-202AD3C4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86102"/>
            <a:ext cx="10571998" cy="856772"/>
          </a:xfrm>
        </p:spPr>
        <p:txBody>
          <a:bodyPr/>
          <a:lstStyle/>
          <a:p>
            <a:r>
              <a:rPr lang="en-US" dirty="0"/>
              <a:t>Conclusion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64A9-6ABB-4890-8E3B-1E73E873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246050"/>
            <a:ext cx="10554574" cy="3494741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is a well-suited protocol for IoT related applications.</a:t>
            </a:r>
            <a:endParaRPr lang="de-DE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terms of a big picture MQTT is adapting and advancing as the world of IoT is advancing and expanding so it will bring change on all levels. </a:t>
            </a:r>
            <a:endParaRPr lang="de-DE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Things Architecture is an expanded version of IoT, and it also supports MQTT.</a:t>
            </a:r>
            <a:endParaRPr lang="de-DE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Newer MQTT versions (i.e., MQTT 5) have greatly improved than the previous versions.</a:t>
            </a:r>
            <a:endParaRPr lang="de-DE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C7A4C-5176-4BE7-A070-CF0A655C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EB20-6381-48A0-85CF-BE4FF1B1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309C-ECD9-4A5E-958F-B01220FF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13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7F0DD-38F8-4BAC-985D-14764F6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F58CF-AAAF-4309-B1F1-1E331CAB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306743"/>
            <a:ext cx="8644320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92E6-98A5-4AF2-B490-A3F3B33B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306743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2E91965-D069-4BD7-BD9B-AD3146D99A70}" type="datetime1">
              <a:rPr lang="en-US" smtClean="0"/>
              <a:pPr>
                <a:spcAft>
                  <a:spcPts val="600"/>
                </a:spcAft>
              </a:pPr>
              <a:t>7/22/2021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B357-2356-48BE-BFAA-B24132E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181269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24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7AFFB-C457-4BB1-A6D8-3ABC409E7CC8}"/>
              </a:ext>
            </a:extLst>
          </p:cNvPr>
          <p:cNvSpPr txBox="1"/>
          <p:nvPr/>
        </p:nvSpPr>
        <p:spPr>
          <a:xfrm>
            <a:off x="913774" y="1967597"/>
            <a:ext cx="5855415" cy="384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cap="all" dirty="0"/>
              <a:t>Billions of devices…..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 dirty="0"/>
              <a:t>The idea of an Internet of Things carries with it a central problem: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cap="all" dirty="0"/>
              <a:t>How are </a:t>
            </a:r>
            <a:r>
              <a:rPr lang="en-US" cap="all" dirty="0"/>
              <a:t>these </a:t>
            </a:r>
            <a:r>
              <a:rPr lang="en-US" b="0" i="0" cap="all" dirty="0"/>
              <a:t>of devices - with different performance capability, some mobile and some stationary, often connected over unreliable lines and with high latency times - communicate with each other so reliably and efficiently?</a:t>
            </a:r>
          </a:p>
          <a:p>
            <a:pPr marL="5715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endParaRPr lang="en-US" cap="all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/>
              <a:t>Simply HOW….?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8F749-B865-40F5-9B9A-9D64B71D3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18" y="4298284"/>
            <a:ext cx="2325038" cy="1916252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3D562D-A483-42D4-B651-1BD6AEA69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90" y="1027867"/>
            <a:ext cx="4851517" cy="3077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514011" y="6310311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7BE1CCD-89A0-CC45-BF3E-2A331A7F0490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78737" y="631031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A038FC8-964D-4DE3-8EA3-4D6FD235CB42}" type="datetime1">
              <a:rPr lang="en-US" smtClean="0"/>
              <a:pPr defTabSz="914400">
                <a:spcAft>
                  <a:spcPts val="600"/>
                </a:spcAft>
              </a:pPr>
              <a:t>7/22/2021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3774" y="6310311"/>
            <a:ext cx="6672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2430" y="537838"/>
            <a:ext cx="5855416" cy="1010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C2290F0-E45D-41DB-B296-10FEC3519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23">
            <a:extLst>
              <a:ext uri="{FF2B5EF4-FFF2-40B4-BE49-F238E27FC236}">
                <a16:creationId xmlns:a16="http://schemas.microsoft.com/office/drawing/2014/main" id="{42F5B9E6-0E39-45C4-A238-A7F0FA66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AB1D9-F77B-8242-AA9F-D51D6532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70" y="141796"/>
            <a:ext cx="6097955" cy="9324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MQTT?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B3093-6BDD-A147-921F-BEAAABF80455}"/>
              </a:ext>
            </a:extLst>
          </p:cNvPr>
          <p:cNvSpPr txBox="1"/>
          <p:nvPr/>
        </p:nvSpPr>
        <p:spPr>
          <a:xfrm>
            <a:off x="818712" y="1706287"/>
            <a:ext cx="6075179" cy="388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700" dirty="0">
                <a:solidFill>
                  <a:srgbClr val="FFFFFF"/>
                </a:solidFill>
              </a:rPr>
              <a:t>Communication between devices and other internet services is possible due to the presence of various communication protocols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700" dirty="0">
                <a:solidFill>
                  <a:srgbClr val="FFFFFF"/>
                </a:solidFill>
              </a:rPr>
              <a:t>Message Queuing Telemetry Transport is an extremely simple and lightweight open messaging protocol.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700" dirty="0">
                <a:solidFill>
                  <a:srgbClr val="FFFFFF"/>
                </a:solidFill>
              </a:rPr>
              <a:t>Its main purpose is to collect process, describe and evaluate data.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700" dirty="0">
                <a:solidFill>
                  <a:srgbClr val="FFFFFF"/>
                </a:solidFill>
              </a:rPr>
              <a:t>MQTT minimizes network bandwidth and device resource requirements while attempting to ensure reliability and delivery. 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700" dirty="0">
                <a:solidFill>
                  <a:srgbClr val="FFFFFF"/>
                </a:solidFill>
              </a:rPr>
              <a:t>MQTT allows bi-directional communication between interconnected devices.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80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45FA6EA-C0FF-4ED1-AD18-EF377E91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759" y="2297269"/>
            <a:ext cx="3311777" cy="245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86D3-D929-F143-939A-5564C168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565718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endParaRPr lang="en-US" sz="900" kern="1200">
              <a:solidFill>
                <a:srgbClr val="FEFEF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C352-59AC-F24D-A9CB-47E08E2D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2E91965-D069-4BD7-BD9B-AD3146D99A70}" type="datetime1">
              <a:rPr lang="en-US"/>
              <a:pPr defTabSz="914400">
                <a:spcAft>
                  <a:spcPts val="600"/>
                </a:spcAft>
              </a:pPr>
              <a:t>7/22/2021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794C-F32E-1D48-9EB6-DF0A1E47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7BE1CCD-89A0-CC45-BF3E-2A331A7F0490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1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8AB03-DBFC-4FDD-857B-60CFA4E5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80" y="158382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Historical Background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EA40-BAB5-4D83-A3C3-7CFB5CC7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72" y="1377382"/>
            <a:ext cx="7954627" cy="4212467"/>
          </a:xfrm>
          <a:effectLst/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MQTT was invented by Dr Andy Stanford- Clark of IBM and Arlen Nipper of </a:t>
            </a:r>
            <a:r>
              <a:rPr lang="en-US" sz="2400" dirty="0" err="1">
                <a:solidFill>
                  <a:srgbClr val="FFFFFF"/>
                </a:solidFill>
              </a:rPr>
              <a:t>Arcom</a:t>
            </a:r>
            <a:r>
              <a:rPr lang="en-US" sz="2400" dirty="0">
                <a:solidFill>
                  <a:srgbClr val="FFFFFF"/>
                </a:solidFill>
              </a:rPr>
              <a:t> (now Eurotech), in 1999.</a:t>
            </a:r>
          </a:p>
          <a:p>
            <a:pPr marL="285750" indent="-285750">
              <a:lnSpc>
                <a:spcPct val="90000"/>
              </a:lnSpc>
            </a:pPr>
            <a:r>
              <a:rPr lang="en-AU" sz="2400" dirty="0">
                <a:solidFill>
                  <a:srgbClr val="FFFFFF"/>
                </a:solidFill>
              </a:rPr>
              <a:t>MQTT is in the process of undergoing standardisation at OASIS</a:t>
            </a:r>
            <a:endParaRPr lang="en-US" sz="2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</a:pPr>
            <a:r>
              <a:rPr lang="en-AU" sz="2400" dirty="0">
                <a:solidFill>
                  <a:srgbClr val="FFFFFF"/>
                </a:solidFill>
              </a:rPr>
              <a:t>The protocol specification is openly published and royalty-free</a:t>
            </a:r>
            <a:endParaRPr lang="en-US" sz="2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</a:pPr>
            <a:r>
              <a:rPr lang="en-AU" sz="2400" dirty="0">
                <a:solidFill>
                  <a:srgbClr val="FFFFFF"/>
                </a:solidFill>
              </a:rPr>
              <a:t>TCP/IP port 1883 is reserved with IANA for MQTT</a:t>
            </a:r>
            <a:endParaRPr lang="en-US" sz="2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</a:pPr>
            <a:r>
              <a:rPr lang="en-AU" sz="2400" dirty="0">
                <a:solidFill>
                  <a:srgbClr val="FFFFFF"/>
                </a:solidFill>
              </a:rPr>
              <a:t>TCP/IP port 8883 is also reserved for MQTT over SSL/Web</a:t>
            </a:r>
            <a:endParaRPr lang="en-US" sz="2400" dirty="0">
              <a:solidFill>
                <a:srgbClr val="FFFFFF"/>
              </a:solidFill>
            </a:endParaRPr>
          </a:p>
          <a:p>
            <a:endParaRPr lang="de-DE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C1CD-9010-4E26-B7CF-F904ED53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0F02-077A-4DC2-9C97-16534912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E91965-D069-4BD7-BD9B-AD3146D99A70}" type="datetime1">
              <a:rPr lang="de-DE" smtClean="0"/>
              <a:pPr>
                <a:spcAft>
                  <a:spcPts val="600"/>
                </a:spcAft>
              </a:pPr>
              <a:t>22.07.2021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18ADA-BB60-40DA-8595-D4A83DB3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0C014-93EC-40CF-9CB5-9850CD06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73" y="3199174"/>
            <a:ext cx="3247053" cy="22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7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AC2290F0-E45D-41DB-B296-10FEC3519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2F5B9E6-0E39-45C4-A238-A7F0FA66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FCFFA-4A4F-4843-A0A1-B93968AF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10" y="33094"/>
            <a:ext cx="6097955" cy="9255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How MQTT works?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8A06F-1077-479E-A5A2-70F7F191ADA7}"/>
              </a:ext>
            </a:extLst>
          </p:cNvPr>
          <p:cNvSpPr txBox="1"/>
          <p:nvPr/>
        </p:nvSpPr>
        <p:spPr>
          <a:xfrm>
            <a:off x="738881" y="1623981"/>
            <a:ext cx="6075179" cy="3962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Basic principle works on the mechanism of publishing messages and subscribing.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Main entities involved are Client and Broker.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Client comprises of 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Publisher = it sends the message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Subscriber = it receives the message from the broker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Broker is the one which is central. It takes data from publisher and sends to the Subscriber.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02E7996-7734-43F2-9785-FDCD3245D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487" y="2394561"/>
            <a:ext cx="2735071" cy="20581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9D04-3FA6-4330-AC4A-4907D3D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565718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endParaRPr lang="en-US" sz="900" kern="1200">
              <a:solidFill>
                <a:srgbClr val="FEFEF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CF69-657A-4095-9F56-0DFB70A7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2E91965-D069-4BD7-BD9B-AD3146D99A70}" type="datetime1">
              <a:rPr lang="en-US" smtClean="0"/>
              <a:pPr defTabSz="914400">
                <a:spcAft>
                  <a:spcPts val="600"/>
                </a:spcAft>
              </a:pPr>
              <a:t>7/22/2021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D6A3-079F-4339-B51A-37F82CFF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7BE1CCD-89A0-CC45-BF3E-2A331A7F0490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7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2D99-1E7A-4047-8070-C062F28C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MQTT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89CB-2A77-4539-9157-12720F5E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69" y="2016498"/>
            <a:ext cx="10491439" cy="3636511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2"/>
                </a:solidFill>
              </a:rPr>
              <a:t>The agreement between the sender of the message and the receiver of a message which defines the deliverance guarantee for a specific message is Quality of Service(QoS).</a:t>
            </a:r>
          </a:p>
          <a:p>
            <a:r>
              <a:rPr lang="en-AU" dirty="0">
                <a:solidFill>
                  <a:schemeClr val="bg2"/>
                </a:solidFill>
              </a:rPr>
              <a:t>QoS 0</a:t>
            </a:r>
          </a:p>
          <a:p>
            <a:r>
              <a:rPr lang="en-AU" dirty="0">
                <a:solidFill>
                  <a:schemeClr val="bg2"/>
                </a:solidFill>
              </a:rPr>
              <a:t>QoS 1</a:t>
            </a:r>
          </a:p>
          <a:p>
            <a:r>
              <a:rPr lang="en-AU" dirty="0">
                <a:solidFill>
                  <a:schemeClr val="bg2"/>
                </a:solidFill>
              </a:rPr>
              <a:t>QoS 2</a:t>
            </a:r>
          </a:p>
          <a:p>
            <a:pPr marL="0" indent="0">
              <a:buNone/>
            </a:pPr>
            <a:r>
              <a:rPr lang="en-AU" dirty="0">
                <a:solidFill>
                  <a:schemeClr val="bg2"/>
                </a:solidFill>
              </a:rPr>
              <a:t>Two sides of message delivery</a:t>
            </a:r>
          </a:p>
          <a:p>
            <a:pPr lvl="1">
              <a:buFont typeface="+mj-lt"/>
              <a:buAutoNum type="arabicPeriod"/>
            </a:pPr>
            <a:r>
              <a:rPr lang="en-AU" dirty="0">
                <a:solidFill>
                  <a:srgbClr val="333333"/>
                </a:solidFill>
                <a:latin typeface="roboto" panose="02000000000000000000" pitchFamily="2" charset="0"/>
              </a:rPr>
              <a:t>P</a:t>
            </a:r>
            <a:r>
              <a:rPr lang="en-A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ublishing client to the broker.</a:t>
            </a:r>
            <a:endParaRPr lang="en-AU" b="0" i="0" dirty="0">
              <a:solidFill>
                <a:schemeClr val="bg2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+mj-lt"/>
              <a:buAutoNum type="arabicPeriod"/>
            </a:pPr>
            <a:r>
              <a:rPr lang="en-AU" dirty="0">
                <a:solidFill>
                  <a:srgbClr val="333333"/>
                </a:solidFill>
                <a:latin typeface="roboto" panose="02000000000000000000" pitchFamily="2" charset="0"/>
              </a:rPr>
              <a:t>B</a:t>
            </a:r>
            <a:r>
              <a:rPr lang="en-A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roker to the subscribing client.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1429-0F7C-46E2-8CC0-8E4E7D04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1965-D069-4BD7-BD9B-AD3146D99A70}" type="datetime1">
              <a:rPr lang="de-DE" smtClean="0"/>
              <a:t>22.07.2021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F3D2-5154-4FC1-836B-91CB66AD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FBD8-1D4E-4DB5-8C49-F3C6C783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AF547A3-317C-4068-8B42-B67156DF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76" y="2774287"/>
            <a:ext cx="6458732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2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70A41-A14A-0C45-9EA5-5E079A3E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QoS 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3F1E-4CEE-2F41-8505-E08B6F4F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3444211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endParaRPr lang="en-US" sz="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EF03-4F1D-AE46-B0BA-7CE01F21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2E91965-D069-4BD7-BD9B-AD3146D99A70}" type="datetime1">
              <a:rPr lang="en-US" smtClean="0"/>
              <a:pPr defTabSz="914400">
                <a:spcAft>
                  <a:spcPts val="600"/>
                </a:spcAft>
              </a:pPr>
              <a:t>7/22/2021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A0C5-AB4A-3443-808D-DB291CF8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7BE1CCD-89A0-CC45-BF3E-2A331A7F0490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45AD99-2522-1E41-A3A0-1093F268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2261173"/>
            <a:ext cx="6268062" cy="21624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5687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6B413-A2B2-1B4A-B59A-4B8643DB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QoS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44C5-4906-6D4D-BAC3-3B3DFB2A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3444211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endParaRPr lang="en-US" sz="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AEB4-FE47-D842-AE5F-2F257451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2E91965-D069-4BD7-BD9B-AD3146D99A70}" type="datetime1">
              <a:rPr lang="en-US" smtClean="0"/>
              <a:pPr defTabSz="914400">
                <a:spcAft>
                  <a:spcPts val="600"/>
                </a:spcAft>
              </a:pPr>
              <a:t>7/22/2021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76D5-FE73-E14E-93B6-6AD16EE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7BE1CCD-89A0-CC45-BF3E-2A331A7F0490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616DA1-AF3A-DE4F-8F0E-8A22D445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2316018"/>
            <a:ext cx="6268062" cy="205279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466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DFD55-C932-B94E-8B34-8D468236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QoS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B4F3-96C5-864B-87D0-0025236C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3444211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endParaRPr lang="en-US" sz="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A073-3570-DA42-82F4-75A1F666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2E91965-D069-4BD7-BD9B-AD3146D99A70}" type="datetime1">
              <a:rPr lang="en-US" smtClean="0"/>
              <a:pPr defTabSz="914400">
                <a:spcAft>
                  <a:spcPts val="600"/>
                </a:spcAft>
              </a:pPr>
              <a:t>7/22/2021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688B-B850-344F-9D15-95BA717D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7BE1CCD-89A0-CC45-BF3E-2A331A7F0490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49D958AD-8AB8-FB42-8145-5BFF50EC2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2206327"/>
            <a:ext cx="6268062" cy="22721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12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{6BC32814-D34E-134E-A295-3003E0E0E868}tf10001121_mac</Template>
  <TotalTime>0</TotalTime>
  <Words>649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Calibri</vt:lpstr>
      <vt:lpstr>Century Gothic</vt:lpstr>
      <vt:lpstr>roboto</vt:lpstr>
      <vt:lpstr>Symbol</vt:lpstr>
      <vt:lpstr>Tw Cen MT</vt:lpstr>
      <vt:lpstr>Wingdings 2</vt:lpstr>
      <vt:lpstr>Quotable</vt:lpstr>
      <vt:lpstr>Droplet</vt:lpstr>
      <vt:lpstr>Message Queing Telemetary Transport</vt:lpstr>
      <vt:lpstr>MOTIVATION</vt:lpstr>
      <vt:lpstr>WHAT IS MQTT?</vt:lpstr>
      <vt:lpstr>Historical Background</vt:lpstr>
      <vt:lpstr>How MQTT works?</vt:lpstr>
      <vt:lpstr>Levels of MQTT</vt:lpstr>
      <vt:lpstr>QoS 0</vt:lpstr>
      <vt:lpstr>QoS 1</vt:lpstr>
      <vt:lpstr>QoS 2</vt:lpstr>
      <vt:lpstr>Applicability Over Various Protocol(s) / Supported Network Protocol(s)</vt:lpstr>
      <vt:lpstr>MQTT vs HTTP</vt:lpstr>
      <vt:lpstr>WEB OF THINGS ARCHITECTURE </vt:lpstr>
      <vt:lpstr>Similar Commonly used Protocol(s)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LUIS CABEZAS</dc:creator>
  <cp:lastModifiedBy>Muhammad Moaz Amin</cp:lastModifiedBy>
  <cp:revision>5</cp:revision>
  <dcterms:created xsi:type="dcterms:W3CDTF">2021-07-21T21:19:52Z</dcterms:created>
  <dcterms:modified xsi:type="dcterms:W3CDTF">2021-07-22T11:45:00Z</dcterms:modified>
</cp:coreProperties>
</file>