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65" r:id="rId2"/>
    <p:sldId id="366" r:id="rId3"/>
    <p:sldId id="289" r:id="rId4"/>
    <p:sldId id="384" r:id="rId5"/>
    <p:sldId id="368" r:id="rId6"/>
    <p:sldId id="278" r:id="rId7"/>
    <p:sldId id="376" r:id="rId8"/>
    <p:sldId id="370" r:id="rId9"/>
    <p:sldId id="379" r:id="rId10"/>
    <p:sldId id="378" r:id="rId11"/>
    <p:sldId id="377" r:id="rId12"/>
    <p:sldId id="369" r:id="rId13"/>
    <p:sldId id="372" r:id="rId14"/>
    <p:sldId id="373" r:id="rId15"/>
    <p:sldId id="375" r:id="rId16"/>
    <p:sldId id="380" r:id="rId17"/>
    <p:sldId id="382" r:id="rId18"/>
    <p:sldId id="38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FF5969"/>
    <a:srgbClr val="E0DFDD"/>
    <a:srgbClr val="00A0A8"/>
    <a:srgbClr val="5D7373"/>
    <a:srgbClr val="92D050"/>
    <a:srgbClr val="F0EEF0"/>
    <a:srgbClr val="52C9BD"/>
    <a:srgbClr val="FFC730"/>
    <a:srgbClr val="C8C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04A6B-EDC4-407C-83A7-0397C8A6634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9AE1F-A0EB-4939-8048-4216F1C7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hdphoto" Target="../media/hdphoto8.wdp"/><Relationship Id="rId10" Type="http://schemas.openxmlformats.org/officeDocument/2006/relationships/image" Target="../media/image1.png"/><Relationship Id="rId4" Type="http://schemas.openxmlformats.org/officeDocument/2006/relationships/image" Target="../media/image25.png"/><Relationship Id="rId9" Type="http://schemas.microsoft.com/office/2007/relationships/hdphoto" Target="../media/hdphoto10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2.wdp"/><Relationship Id="rId5" Type="http://schemas.openxmlformats.org/officeDocument/2006/relationships/image" Target="../media/image29.png"/><Relationship Id="rId4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564828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1801198"/>
              <a:ext cx="1168400" cy="356599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026393" y="0"/>
            <a:ext cx="12482922" cy="6858000"/>
            <a:chOff x="-290920" y="0"/>
            <a:chExt cx="1248292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793254"/>
              <a:ext cx="1168400" cy="35739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061702" y="3277223"/>
              <a:ext cx="3614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Exploration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77108" y="-7685"/>
            <a:ext cx="11703348" cy="6858000"/>
            <a:chOff x="213096" y="0"/>
            <a:chExt cx="11447501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1800939"/>
              <a:ext cx="1168400" cy="357394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583799" y="3246157"/>
              <a:ext cx="3507273" cy="63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 Cleansing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35999" y="8209"/>
            <a:ext cx="10211315" cy="6858000"/>
            <a:chOff x="491575" y="0"/>
            <a:chExt cx="9961092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1792989"/>
              <a:ext cx="1168400" cy="360632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309880" y="3280771"/>
              <a:ext cx="3606588" cy="63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 Modeling 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808" y="-15895"/>
            <a:ext cx="11230981" cy="6858000"/>
            <a:chOff x="-9349518" y="-1"/>
            <a:chExt cx="9926202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49518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91716" y="1817092"/>
              <a:ext cx="1168400" cy="356599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211706" y="3283318"/>
              <a:ext cx="2939468" cy="571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625358" y="324433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0EEF0"/>
                </a:solidFill>
                <a:latin typeface="Tw Cen MT" panose="020B0602020104020603" pitchFamily="34" charset="0"/>
              </a:rPr>
              <a:t>Agenda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09481" y="1323774"/>
            <a:ext cx="82825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980463" y="4593170"/>
            <a:ext cx="4140553" cy="451824"/>
            <a:chOff x="4679586" y="878988"/>
            <a:chExt cx="1745757" cy="1905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33526" y="2996219"/>
            <a:ext cx="825847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 our project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77426" y="3792064"/>
            <a:ext cx="82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TMBD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</a:rPr>
              <a:t>5000 </a:t>
            </a:r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Movies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</a:rPr>
              <a:t>D</a:t>
            </a:r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ataset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pic>
        <p:nvPicPr>
          <p:cNvPr id="94" name="Graphic 97" descr="Presentation with pie chart">
            <a:extLst>
              <a:ext uri="{FF2B5EF4-FFF2-40B4-BE49-F238E27FC236}">
                <a16:creationId xmlns:a16="http://schemas.microsoft.com/office/drawing/2014/main" id="{DEC24B35-08EC-4D29-AB9E-02E688BAA8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xmlns:lc="http://schemas.openxmlformats.org/drawingml/2006/lockedCanvas" r:embed="rId4"/>
              </a:ext>
            </a:extLst>
          </a:blip>
          <a:stretch>
            <a:fillRect/>
          </a:stretch>
        </p:blipFill>
        <p:spPr>
          <a:xfrm>
            <a:off x="7210397" y="5303216"/>
            <a:ext cx="1680685" cy="16806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-306724" y="3333332"/>
            <a:ext cx="360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DAX 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0009710" y="-15895"/>
            <a:ext cx="11227928" cy="6858000"/>
            <a:chOff x="-9939004" y="-13088"/>
            <a:chExt cx="11227928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939004" y="-13088"/>
              <a:ext cx="11227928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6210" y="1867676"/>
              <a:ext cx="1168400" cy="3541489"/>
              <a:chOff x="106210" y="1867676"/>
              <a:chExt cx="1168400" cy="3541489"/>
            </a:xfrm>
          </p:grpSpPr>
          <p:sp>
            <p:nvSpPr>
              <p:cNvPr id="48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106210" y="1867676"/>
                <a:ext cx="1168400" cy="3541489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-795351" y="3262281"/>
                <a:ext cx="3435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Insights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40036" y="3247473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95" name="Freeform 94"/>
          <p:cNvSpPr/>
          <p:nvPr/>
        </p:nvSpPr>
        <p:spPr>
          <a:xfrm>
            <a:off x="-19292" y="-52270"/>
            <a:ext cx="4374245" cy="977605"/>
          </a:xfrm>
          <a:custGeom>
            <a:avLst/>
            <a:gdLst>
              <a:gd name="connsiteX0" fmla="*/ 0 w 2412781"/>
              <a:gd name="connsiteY0" fmla="*/ 116342 h 2714625"/>
              <a:gd name="connsiteX1" fmla="*/ 2175561 w 2412781"/>
              <a:gd name="connsiteY1" fmla="*/ 116342 h 2714625"/>
              <a:gd name="connsiteX2" fmla="*/ 2175560 w 2412781"/>
              <a:gd name="connsiteY2" fmla="*/ 2598285 h 2714625"/>
              <a:gd name="connsiteX3" fmla="*/ 0 w 2412781"/>
              <a:gd name="connsiteY3" fmla="*/ 2598285 h 2714625"/>
              <a:gd name="connsiteX4" fmla="*/ 2294170 w 2412781"/>
              <a:gd name="connsiteY4" fmla="*/ 0 h 2714625"/>
              <a:gd name="connsiteX5" fmla="*/ 2294171 w 2412781"/>
              <a:gd name="connsiteY5" fmla="*/ 0 h 2714625"/>
              <a:gd name="connsiteX6" fmla="*/ 2412781 w 2412781"/>
              <a:gd name="connsiteY6" fmla="*/ 29652 h 2714625"/>
              <a:gd name="connsiteX7" fmla="*/ 2412780 w 2412781"/>
              <a:gd name="connsiteY7" fmla="*/ 2684973 h 2714625"/>
              <a:gd name="connsiteX8" fmla="*/ 2294170 w 2412781"/>
              <a:gd name="connsiteY8" fmla="*/ 2714625 h 2714625"/>
              <a:gd name="connsiteX9" fmla="*/ 2175560 w 2412781"/>
              <a:gd name="connsiteY9" fmla="*/ 2684973 h 2714625"/>
              <a:gd name="connsiteX10" fmla="*/ 2175560 w 2412781"/>
              <a:gd name="connsiteY10" fmla="*/ 2598285 h 2714625"/>
              <a:gd name="connsiteX11" fmla="*/ 2189849 w 2412781"/>
              <a:gd name="connsiteY11" fmla="*/ 2598285 h 2714625"/>
              <a:gd name="connsiteX12" fmla="*/ 2189849 w 2412781"/>
              <a:gd name="connsiteY12" fmla="*/ 116342 h 2714625"/>
              <a:gd name="connsiteX13" fmla="*/ 2175561 w 2412781"/>
              <a:gd name="connsiteY13" fmla="*/ 116342 h 2714625"/>
              <a:gd name="connsiteX14" fmla="*/ 2175561 w 2412781"/>
              <a:gd name="connsiteY14" fmla="*/ 29653 h 2714625"/>
              <a:gd name="connsiteX15" fmla="*/ 2175560 w 2412781"/>
              <a:gd name="connsiteY15" fmla="*/ 29652 h 2714625"/>
              <a:gd name="connsiteX16" fmla="*/ 2294170 w 2412781"/>
              <a:gd name="connsiteY16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2781" h="2714625">
                <a:moveTo>
                  <a:pt x="0" y="116342"/>
                </a:moveTo>
                <a:lnTo>
                  <a:pt x="2175561" y="116342"/>
                </a:lnTo>
                <a:lnTo>
                  <a:pt x="2175560" y="2598285"/>
                </a:lnTo>
                <a:lnTo>
                  <a:pt x="0" y="2598285"/>
                </a:lnTo>
                <a:close/>
                <a:moveTo>
                  <a:pt x="2294170" y="0"/>
                </a:moveTo>
                <a:lnTo>
                  <a:pt x="2294171" y="0"/>
                </a:lnTo>
                <a:cubicBezTo>
                  <a:pt x="2359677" y="0"/>
                  <a:pt x="2412781" y="13276"/>
                  <a:pt x="2412781" y="29652"/>
                </a:cubicBezTo>
                <a:cubicBezTo>
                  <a:pt x="2412781" y="914759"/>
                  <a:pt x="2412780" y="1799866"/>
                  <a:pt x="2412780" y="2684973"/>
                </a:cubicBezTo>
                <a:cubicBezTo>
                  <a:pt x="2412780" y="2701349"/>
                  <a:pt x="2359676" y="2714625"/>
                  <a:pt x="2294170" y="2714625"/>
                </a:cubicBezTo>
                <a:cubicBezTo>
                  <a:pt x="2228664" y="2714625"/>
                  <a:pt x="2175560" y="2701349"/>
                  <a:pt x="2175560" y="2684973"/>
                </a:cubicBezTo>
                <a:lnTo>
                  <a:pt x="2175560" y="2598285"/>
                </a:lnTo>
                <a:lnTo>
                  <a:pt x="2189849" y="2598285"/>
                </a:lnTo>
                <a:lnTo>
                  <a:pt x="2189849" y="116342"/>
                </a:lnTo>
                <a:lnTo>
                  <a:pt x="2175561" y="116342"/>
                </a:lnTo>
                <a:lnTo>
                  <a:pt x="2175561" y="29653"/>
                </a:lnTo>
                <a:lnTo>
                  <a:pt x="2175560" y="29652"/>
                </a:lnTo>
                <a:cubicBezTo>
                  <a:pt x="2175560" y="13276"/>
                  <a:pt x="2228664" y="0"/>
                  <a:pt x="2294170" y="0"/>
                </a:cubicBezTo>
                <a:close/>
              </a:path>
            </a:pathLst>
          </a:custGeom>
          <a:solidFill>
            <a:srgbClr val="52C9B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r>
              <a:rPr lang="en-US" sz="4000" b="1" dirty="0">
                <a:solidFill>
                  <a:srgbClr val="F0EEF0"/>
                </a:solidFill>
                <a:latin typeface="Tw Cen MT" panose="020B06020201040206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93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2" grpId="0"/>
      <p:bldP spid="93" grpId="0"/>
      <p:bldP spid="9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0920" y="0"/>
            <a:ext cx="12482920" cy="6858000"/>
          </a:xfrm>
          <a:prstGeom prst="rect">
            <a:avLst/>
          </a:prstGeom>
          <a:solidFill>
            <a:srgbClr val="E0DFD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51">
            <a:extLst>
              <a:ext uri="{FF2B5EF4-FFF2-40B4-BE49-F238E27FC236}">
                <a16:creationId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023600" y="1712687"/>
            <a:ext cx="1168400" cy="3599537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025523" y="3145745"/>
            <a:ext cx="36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Modeling 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9999" y="3189416"/>
            <a:ext cx="530600" cy="53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90922" y="0"/>
            <a:ext cx="1248292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EC630"/>
                </a:solidFill>
              </a:rPr>
              <a:t>Second Try</a:t>
            </a:r>
            <a:endParaRPr lang="en-US" sz="3200" b="1" dirty="0">
              <a:solidFill>
                <a:srgbClr val="FEC63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23" y="584775"/>
            <a:ext cx="11314521" cy="62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0" y="1339258"/>
            <a:ext cx="121919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DAX</a:t>
            </a:r>
            <a:endParaRPr lang="en-US" sz="11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127545" y="4573520"/>
            <a:ext cx="3936907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0" y="34752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</a:rPr>
              <a:t>TMBD 5000 Movies Dataset</a:t>
            </a:r>
          </a:p>
        </p:txBody>
      </p:sp>
    </p:spTree>
    <p:extLst>
      <p:ext uri="{BB962C8B-B14F-4D97-AF65-F5344CB8AC3E}">
        <p14:creationId xmlns:p14="http://schemas.microsoft.com/office/powerpoint/2010/main" val="20579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2" cy="6858000"/>
            <a:chOff x="-290920" y="0"/>
            <a:chExt cx="12482922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1683658"/>
              <a:ext cx="1168400" cy="383177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9931181" y="3240092"/>
              <a:ext cx="3875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Manipulation 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6E35B1E-3A73-441C-8AB0-F2D52796F64F}"/>
              </a:ext>
            </a:extLst>
          </p:cNvPr>
          <p:cNvSpPr txBox="1"/>
          <p:nvPr/>
        </p:nvSpPr>
        <p:spPr>
          <a:xfrm>
            <a:off x="7595494" y="3070794"/>
            <a:ext cx="3064338" cy="48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endParaRPr lang="en-US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298590" y="154745"/>
            <a:ext cx="1249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5D7373"/>
                </a:solidFill>
              </a:rPr>
              <a:t>New Columns</a:t>
            </a:r>
            <a:endParaRPr lang="en-US" sz="3600" b="1" dirty="0">
              <a:solidFill>
                <a:srgbClr val="5D737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45" y="1083212"/>
            <a:ext cx="66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Profit: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4745" y="2655285"/>
            <a:ext cx="66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 run time per hours: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8" y="4999059"/>
            <a:ext cx="9965055" cy="825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8" y="1631134"/>
            <a:ext cx="9965055" cy="582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7" y="3254704"/>
            <a:ext cx="9965055" cy="523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6" y="4142672"/>
            <a:ext cx="9965055" cy="4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8590" y="0"/>
            <a:ext cx="12482920" cy="6858000"/>
            <a:chOff x="-290920" y="14514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14514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003750" y="3225578"/>
              <a:ext cx="373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Vote Rate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5084" y="731526"/>
            <a:ext cx="10381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can use the average ratings of the movie as the score but using this won't be fair </a:t>
            </a:r>
            <a:r>
              <a:rPr lang="en-US" sz="2800" dirty="0" smtClean="0"/>
              <a:t>enough.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So</a:t>
            </a:r>
            <a:r>
              <a:rPr lang="en-US" sz="2800" dirty="0"/>
              <a:t>, </a:t>
            </a:r>
            <a:r>
              <a:rPr lang="en-US" sz="2800" dirty="0" smtClean="0"/>
              <a:t>we'll </a:t>
            </a:r>
            <a:r>
              <a:rPr lang="en-US" sz="2800" dirty="0"/>
              <a:t>be using IMDB's weighted rating </a:t>
            </a:r>
            <a:r>
              <a:rPr lang="en-US" sz="2800" dirty="0" smtClean="0"/>
              <a:t>(WR) </a:t>
            </a:r>
            <a:r>
              <a:rPr lang="en-US" sz="2800" dirty="0"/>
              <a:t>which is given </a:t>
            </a:r>
            <a:r>
              <a:rPr lang="en-US" sz="2800" dirty="0" smtClean="0"/>
              <a:t>as: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25084" y="4010356"/>
            <a:ext cx="10381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 v </a:t>
            </a:r>
            <a:r>
              <a:rPr lang="en-US" sz="2800" dirty="0"/>
              <a:t>is the number of votes for the </a:t>
            </a:r>
            <a:r>
              <a:rPr lang="en-US" sz="2800" dirty="0" smtClean="0"/>
              <a:t>movie.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 </a:t>
            </a:r>
            <a:r>
              <a:rPr lang="en-US" sz="2800" dirty="0"/>
              <a:t>is the minimum votes required to be listed in the </a:t>
            </a:r>
            <a:r>
              <a:rPr lang="en-US" sz="2800" dirty="0" smtClean="0"/>
              <a:t>chart.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is the average rating of the </a:t>
            </a:r>
            <a:r>
              <a:rPr lang="en-US" sz="2800" dirty="0" smtClean="0"/>
              <a:t>movie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 is the mean vote across the whole </a:t>
            </a:r>
            <a:r>
              <a:rPr lang="en-US" sz="2800" dirty="0" smtClean="0"/>
              <a:t>report.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-298590" y="154745"/>
            <a:ext cx="1249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5D7373"/>
                </a:solidFill>
              </a:rPr>
              <a:t>Vote Rate</a:t>
            </a:r>
            <a:endParaRPr lang="en-US" sz="3600" b="1" dirty="0">
              <a:solidFill>
                <a:srgbClr val="5D7373"/>
              </a:solidFill>
            </a:endParaRPr>
          </a:p>
        </p:txBody>
      </p:sp>
      <p:sp>
        <p:nvSpPr>
          <p:cNvPr id="62" name="Freeform: Shape 51">
            <a:extLst>
              <a:ext uri="{FF2B5EF4-FFF2-40B4-BE49-F238E27FC236}">
                <a16:creationId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023600" y="1683658"/>
            <a:ext cx="1168400" cy="3831772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9931181" y="3240092"/>
            <a:ext cx="387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Data </a:t>
            </a:r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Manipulation 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9999" y="3247473"/>
            <a:ext cx="530600" cy="53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9" y="2461846"/>
            <a:ext cx="7019778" cy="9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859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956606"/>
            <a:ext cx="10227213" cy="766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5" y="2998371"/>
            <a:ext cx="10227213" cy="728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7" y="2126647"/>
            <a:ext cx="10227213" cy="467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8" y="4130775"/>
            <a:ext cx="10227213" cy="1660609"/>
          </a:xfrm>
          <a:prstGeom prst="rect">
            <a:avLst/>
          </a:prstGeom>
        </p:spPr>
      </p:pic>
      <p:sp>
        <p:nvSpPr>
          <p:cNvPr id="14" name="Freeform: Shape 51">
            <a:extLst>
              <a:ext uri="{FF2B5EF4-FFF2-40B4-BE49-F238E27FC236}">
                <a16:creationId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023600" y="1683658"/>
            <a:ext cx="1168400" cy="3831772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9931181" y="3240092"/>
            <a:ext cx="387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Data </a:t>
            </a:r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Manipulation 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9999" y="3247473"/>
            <a:ext cx="530600" cy="530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298590" y="154745"/>
            <a:ext cx="1249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5D7373"/>
                </a:solidFill>
              </a:rPr>
              <a:t>Vote Rate Measures</a:t>
            </a:r>
            <a:endParaRPr lang="en-US" sz="3600" b="1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2" cy="6858000"/>
            <a:chOff x="-290920" y="0"/>
            <a:chExt cx="12482922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1683658"/>
              <a:ext cx="1168400" cy="3831772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9931181" y="3240092"/>
              <a:ext cx="3875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Manipulation 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6E35B1E-3A73-441C-8AB0-F2D52796F64F}"/>
              </a:ext>
            </a:extLst>
          </p:cNvPr>
          <p:cNvSpPr txBox="1"/>
          <p:nvPr/>
        </p:nvSpPr>
        <p:spPr>
          <a:xfrm>
            <a:off x="7595494" y="3070794"/>
            <a:ext cx="3064338" cy="48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endParaRPr lang="en-US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298590" y="154745"/>
            <a:ext cx="1249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5D7373"/>
                </a:solidFill>
              </a:rPr>
              <a:t>Measures</a:t>
            </a:r>
            <a:endParaRPr lang="en-US" sz="3600" b="1" dirty="0">
              <a:solidFill>
                <a:srgbClr val="5D737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45" y="1083212"/>
            <a:ext cx="66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Budget: to calculate only distinct values.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4745" y="2655285"/>
            <a:ext cx="66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 Revenue: to calculate only distinct values.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5" y="1574361"/>
            <a:ext cx="9841890" cy="8589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5" y="3141910"/>
            <a:ext cx="9841890" cy="8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0" y="1339258"/>
            <a:ext cx="121919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Insights</a:t>
            </a:r>
            <a:endParaRPr lang="en-US" sz="11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127545" y="4573520"/>
            <a:ext cx="3936907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0" y="34752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</a:rPr>
              <a:t>TMBD 5000 Movies Dataset</a:t>
            </a:r>
          </a:p>
        </p:txBody>
      </p:sp>
    </p:spTree>
    <p:extLst>
      <p:ext uri="{BB962C8B-B14F-4D97-AF65-F5344CB8AC3E}">
        <p14:creationId xmlns:p14="http://schemas.microsoft.com/office/powerpoint/2010/main" val="33301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8590" y="0"/>
            <a:ext cx="12482920" cy="6858000"/>
            <a:chOff x="-290920" y="14514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14514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1770744"/>
              <a:ext cx="1168400" cy="359953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003750" y="3225578"/>
              <a:ext cx="373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 Exploration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445143" y="1673858"/>
            <a:ext cx="4889358" cy="830997"/>
            <a:chOff x="764723" y="2142394"/>
            <a:chExt cx="3604571" cy="83099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934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Average Run time decreasing over the </a:t>
              </a:r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years.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441086" y="3044612"/>
            <a:ext cx="4778740" cy="914063"/>
            <a:chOff x="843925" y="3420415"/>
            <a:chExt cx="3523020" cy="91406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843925" y="3555165"/>
              <a:ext cx="6571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007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501082" y="3503481"/>
              <a:ext cx="2865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The most country producing movies is USA.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445143" y="4498432"/>
            <a:ext cx="4774683" cy="830997"/>
            <a:chOff x="764723" y="4698436"/>
            <a:chExt cx="3508532" cy="83099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838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Drama is The most genres has movies.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67372" y="3080409"/>
            <a:ext cx="4902227" cy="1200329"/>
            <a:chOff x="4504625" y="3331595"/>
            <a:chExt cx="4463938" cy="120032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5" y="3555165"/>
              <a:ext cx="859172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355166" y="3331595"/>
              <a:ext cx="36133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Woman Director is the most common keyword in the movies.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608920" cy="415236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70587" y="4498432"/>
            <a:ext cx="4893416" cy="830997"/>
            <a:chOff x="4504627" y="2142394"/>
            <a:chExt cx="3433617" cy="830997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7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2763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2009 has the highest number of movies (247).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23761" y="1650991"/>
            <a:ext cx="5083920" cy="830997"/>
            <a:chOff x="4504627" y="2142394"/>
            <a:chExt cx="3567290" cy="8309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25470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2896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Warner Bros has the highest number of movies.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4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8590" y="0"/>
            <a:ext cx="12482920" cy="6858000"/>
            <a:chOff x="-290920" y="14514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14514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1770744"/>
              <a:ext cx="1168400" cy="359953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003750" y="3225578"/>
              <a:ext cx="373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 Exploration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445143" y="1398083"/>
            <a:ext cx="4774684" cy="830997"/>
            <a:chOff x="764723" y="2142394"/>
            <a:chExt cx="3520030" cy="83099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8495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Carlos movie has the highest Running time.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441086" y="2970451"/>
            <a:ext cx="5150928" cy="871094"/>
            <a:chOff x="843925" y="3420415"/>
            <a:chExt cx="3797407" cy="87109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843925" y="3555165"/>
              <a:ext cx="6571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007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501082" y="3460512"/>
              <a:ext cx="31402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Samuel L. Jackson is most actor appeared in movies.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445143" y="4582915"/>
            <a:ext cx="4997227" cy="830997"/>
            <a:chOff x="764723" y="4698436"/>
            <a:chExt cx="3672062" cy="83099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199" y="4698436"/>
              <a:ext cx="30015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Steven Spielberg is the highest director has movies.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67372" y="2973395"/>
            <a:ext cx="4873199" cy="830997"/>
            <a:chOff x="4504625" y="3404165"/>
            <a:chExt cx="4437506" cy="8309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5" y="3555165"/>
              <a:ext cx="859172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328734" y="3404165"/>
              <a:ext cx="3613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Avatar is the highest revenue and Profit movie.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608920" cy="415236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867373" y="4571574"/>
            <a:ext cx="4723555" cy="830997"/>
            <a:chOff x="4504627" y="4669781"/>
            <a:chExt cx="3314430" cy="83099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7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69781"/>
              <a:ext cx="26439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Minions </a:t>
              </a:r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is the most </a:t>
              </a:r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popular</a:t>
              </a:r>
            </a:p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Movie.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23761" y="1375216"/>
            <a:ext cx="5083920" cy="830997"/>
            <a:chOff x="4504627" y="2142394"/>
            <a:chExt cx="3567290" cy="8309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25470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2896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Pirates </a:t>
              </a:r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of the </a:t>
              </a:r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Caribbean has the highest budget.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7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92043" y="3259001"/>
              <a:ext cx="1992086" cy="507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5489" y="1676437"/>
            <a:ext cx="2644771" cy="3115182"/>
            <a:chOff x="1291488" y="1458725"/>
            <a:chExt cx="2644771" cy="311518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1291488" y="4112242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Moaz Abdulfattah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90156" y="1458725"/>
              <a:ext cx="2017224" cy="2182064"/>
              <a:chOff x="1590156" y="1458725"/>
              <a:chExt cx="2017224" cy="2182064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A4AD62D-BD7E-415D-B725-6AC37487928F}"/>
                  </a:ext>
                </a:extLst>
              </p:cNvPr>
              <p:cNvSpPr/>
              <p:nvPr/>
            </p:nvSpPr>
            <p:spPr>
              <a:xfrm>
                <a:off x="1590156" y="1623565"/>
                <a:ext cx="2017224" cy="2017224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FFECBB9F-A6DA-4867-8BFF-1EB9CC0E78D3}"/>
                  </a:ext>
                </a:extLst>
              </p:cNvPr>
              <p:cNvGrpSpPr/>
              <p:nvPr/>
            </p:nvGrpSpPr>
            <p:grpSpPr>
              <a:xfrm>
                <a:off x="1598673" y="1458725"/>
                <a:ext cx="662608" cy="523220"/>
                <a:chOff x="668600" y="2123782"/>
                <a:chExt cx="662608" cy="523220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58FFA05-60D3-49D7-AD33-70C14A462582}"/>
                    </a:ext>
                  </a:extLst>
                </p:cNvPr>
                <p:cNvSpPr/>
                <p:nvPr/>
              </p:nvSpPr>
              <p:spPr>
                <a:xfrm>
                  <a:off x="732304" y="2123782"/>
                  <a:ext cx="523220" cy="523220"/>
                </a:xfrm>
                <a:prstGeom prst="ellipse">
                  <a:avLst/>
                </a:prstGeom>
                <a:solidFill>
                  <a:srgbClr val="FF5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F674720-AA72-463C-A9F5-CC05A31FD455}"/>
                    </a:ext>
                  </a:extLst>
                </p:cNvPr>
                <p:cNvSpPr txBox="1"/>
                <p:nvPr/>
              </p:nvSpPr>
              <p:spPr>
                <a:xfrm>
                  <a:off x="668600" y="2154559"/>
                  <a:ext cx="6626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02</a:t>
                  </a:r>
                  <a:endPara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672" y="1734848"/>
                <a:ext cx="1783372" cy="1788534"/>
              </a:xfrm>
              <a:prstGeom prst="rect">
                <a:avLst/>
              </a:prstGeom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5560509" y="1698525"/>
            <a:ext cx="2644771" cy="3093094"/>
            <a:chOff x="6779705" y="1480813"/>
            <a:chExt cx="2644771" cy="309309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779705" y="4112242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Mostafa EL-</a:t>
              </a:r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araby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057250" y="1480813"/>
              <a:ext cx="2085652" cy="2194190"/>
              <a:chOff x="7057250" y="1480813"/>
              <a:chExt cx="2085652" cy="2194190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EA41108-70F3-44FD-9476-BB5FCAD01852}"/>
                  </a:ext>
                </a:extLst>
              </p:cNvPr>
              <p:cNvSpPr/>
              <p:nvPr/>
            </p:nvSpPr>
            <p:spPr>
              <a:xfrm>
                <a:off x="7057250" y="1589351"/>
                <a:ext cx="2085652" cy="2085652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99227E9-EB21-4059-B513-140E8EB32283}"/>
                  </a:ext>
                </a:extLst>
              </p:cNvPr>
              <p:cNvGrpSpPr/>
              <p:nvPr/>
            </p:nvGrpSpPr>
            <p:grpSpPr>
              <a:xfrm>
                <a:off x="7084350" y="1480813"/>
                <a:ext cx="662608" cy="508072"/>
                <a:chOff x="662610" y="2131356"/>
                <a:chExt cx="662608" cy="508072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16BFFE64-6C8E-4F76-92AF-FE854A15A057}"/>
                    </a:ext>
                  </a:extLst>
                </p:cNvPr>
                <p:cNvSpPr/>
                <p:nvPr/>
              </p:nvSpPr>
              <p:spPr>
                <a:xfrm>
                  <a:off x="739878" y="2131356"/>
                  <a:ext cx="508072" cy="508072"/>
                </a:xfrm>
                <a:prstGeom prst="ellipse">
                  <a:avLst/>
                </a:prstGeom>
                <a:solidFill>
                  <a:srgbClr val="5D73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560E021-6D3E-44E0-9017-02F6FD846B8E}"/>
                    </a:ext>
                  </a:extLst>
                </p:cNvPr>
                <p:cNvSpPr txBox="1"/>
                <p:nvPr/>
              </p:nvSpPr>
              <p:spPr>
                <a:xfrm>
                  <a:off x="662610" y="2154558"/>
                  <a:ext cx="6626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03</a:t>
                  </a:r>
                </a:p>
              </p:txBody>
            </p:sp>
          </p:grp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8385" y="1755977"/>
                <a:ext cx="1783382" cy="1810421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8304950" y="1698525"/>
            <a:ext cx="2644771" cy="3115182"/>
            <a:chOff x="8304950" y="1698525"/>
            <a:chExt cx="2644771" cy="3115182"/>
          </a:xfrm>
        </p:grpSpPr>
        <p:grpSp>
          <p:nvGrpSpPr>
            <p:cNvPr id="93" name="Group 92"/>
            <p:cNvGrpSpPr/>
            <p:nvPr/>
          </p:nvGrpSpPr>
          <p:grpSpPr>
            <a:xfrm>
              <a:off x="8304950" y="1698525"/>
              <a:ext cx="2644771" cy="3115182"/>
              <a:chOff x="1291488" y="1458725"/>
              <a:chExt cx="2644771" cy="31151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7D438D1-4A2C-457A-A675-A2FFD11F8FC1}"/>
                  </a:ext>
                </a:extLst>
              </p:cNvPr>
              <p:cNvSpPr txBox="1"/>
              <p:nvPr/>
            </p:nvSpPr>
            <p:spPr>
              <a:xfrm>
                <a:off x="1291488" y="4112242"/>
                <a:ext cx="2644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EC630"/>
                    </a:solidFill>
                    <a:latin typeface="Tw Cen MT" panose="020B0602020104020603" pitchFamily="34" charset="0"/>
                  </a:rPr>
                  <a:t>Ibrahim </a:t>
                </a:r>
                <a:r>
                  <a:rPr lang="en-US" sz="2400" dirty="0" err="1" smtClean="0">
                    <a:solidFill>
                      <a:srgbClr val="FEC630"/>
                    </a:solidFill>
                    <a:latin typeface="Tw Cen MT" panose="020B0602020104020603" pitchFamily="34" charset="0"/>
                  </a:rPr>
                  <a:t>Emara</a:t>
                </a:r>
                <a:endParaRPr lang="en-US" sz="2400" dirty="0">
                  <a:solidFill>
                    <a:srgbClr val="FEC630"/>
                  </a:solidFill>
                  <a:latin typeface="Tw Cen MT" panose="020B0602020104020603" pitchFamily="34" charset="0"/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1590156" y="1458725"/>
                <a:ext cx="2017224" cy="2182064"/>
                <a:chOff x="1590156" y="1458725"/>
                <a:chExt cx="2017224" cy="2182064"/>
              </a:xfrm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8A4AD62D-BD7E-415D-B725-6AC37487928F}"/>
                    </a:ext>
                  </a:extLst>
                </p:cNvPr>
                <p:cNvSpPr/>
                <p:nvPr/>
              </p:nvSpPr>
              <p:spPr>
                <a:xfrm>
                  <a:off x="1590156" y="1623565"/>
                  <a:ext cx="2017224" cy="2017224"/>
                </a:xfrm>
                <a:prstGeom prst="ellipse">
                  <a:avLst/>
                </a:prstGeom>
                <a:solidFill>
                  <a:srgbClr val="FEC6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FFECBB9F-A6DA-4867-8BFF-1EB9CC0E78D3}"/>
                    </a:ext>
                  </a:extLst>
                </p:cNvPr>
                <p:cNvGrpSpPr/>
                <p:nvPr/>
              </p:nvGrpSpPr>
              <p:grpSpPr>
                <a:xfrm>
                  <a:off x="1590156" y="1458725"/>
                  <a:ext cx="662608" cy="523220"/>
                  <a:chOff x="660083" y="2123782"/>
                  <a:chExt cx="662608" cy="523220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758FFA05-60D3-49D7-AD33-70C14A462582}"/>
                      </a:ext>
                    </a:extLst>
                  </p:cNvPr>
                  <p:cNvSpPr/>
                  <p:nvPr/>
                </p:nvSpPr>
                <p:spPr>
                  <a:xfrm>
                    <a:off x="732304" y="2123782"/>
                    <a:ext cx="523220" cy="523220"/>
                  </a:xfrm>
                  <a:prstGeom prst="ellipse">
                    <a:avLst/>
                  </a:prstGeom>
                  <a:solidFill>
                    <a:srgbClr val="FEC63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F674720-AA72-463C-A9F5-CC05A31FD4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0083" y="2139613"/>
                    <a:ext cx="6626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dirty="0" smtClean="0">
                        <a:solidFill>
                          <a:srgbClr val="E6E7E9"/>
                        </a:solidFill>
                        <a:latin typeface="Tw Cen MT" panose="020B0602020104020603" pitchFamily="34" charset="0"/>
                      </a:rPr>
                      <a:t>04</a:t>
                    </a:r>
                    <a:endParaRPr lang="en-US" sz="24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endParaRPr>
                  </a:p>
                </p:txBody>
              </p:sp>
            </p:grpSp>
          </p:grpSp>
        </p:grp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925" y="1988203"/>
              <a:ext cx="1713220" cy="1804384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158082" y="1707214"/>
            <a:ext cx="2644771" cy="3115182"/>
            <a:chOff x="4007798" y="1458725"/>
            <a:chExt cx="2644771" cy="311518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4007798" y="4112242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Marwan </a:t>
              </a:r>
              <a:r>
                <a:rPr lang="en-US" sz="2400" dirty="0" err="1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Diab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4257450" y="1458725"/>
              <a:ext cx="2105717" cy="2211127"/>
              <a:chOff x="4257450" y="1458725"/>
              <a:chExt cx="2105717" cy="2211127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106C475-63FF-4B88-9037-7D4296DCF408}"/>
                  </a:ext>
                </a:extLst>
              </p:cNvPr>
              <p:cNvSpPr/>
              <p:nvPr/>
            </p:nvSpPr>
            <p:spPr>
              <a:xfrm>
                <a:off x="4287817" y="1594502"/>
                <a:ext cx="2075350" cy="207535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148DB69-DF3E-4C33-B538-AF9F73BD860D}"/>
                  </a:ext>
                </a:extLst>
              </p:cNvPr>
              <p:cNvGrpSpPr/>
              <p:nvPr/>
            </p:nvGrpSpPr>
            <p:grpSpPr>
              <a:xfrm>
                <a:off x="4257450" y="1458725"/>
                <a:ext cx="662608" cy="523220"/>
                <a:chOff x="662610" y="2123782"/>
                <a:chExt cx="662608" cy="523220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AECF5359-B27A-4EA4-9470-E15A636740F1}"/>
                    </a:ext>
                  </a:extLst>
                </p:cNvPr>
                <p:cNvSpPr/>
                <p:nvPr/>
              </p:nvSpPr>
              <p:spPr>
                <a:xfrm>
                  <a:off x="732304" y="2123782"/>
                  <a:ext cx="523220" cy="523220"/>
                </a:xfrm>
                <a:prstGeom prst="ellipse">
                  <a:avLst/>
                </a:prstGeom>
                <a:solidFill>
                  <a:srgbClr val="03A1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5730238-5131-470C-B8FC-1D599D94B747}"/>
                    </a:ext>
                  </a:extLst>
                </p:cNvPr>
                <p:cNvSpPr txBox="1"/>
                <p:nvPr/>
              </p:nvSpPr>
              <p:spPr>
                <a:xfrm>
                  <a:off x="662610" y="2154559"/>
                  <a:ext cx="6626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01</a:t>
                  </a:r>
                  <a:endPara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1370" y="1717919"/>
                <a:ext cx="1783371" cy="1822392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2F9D37B-DE70-4087-8A7F-BBA0BAF5B6CF}"/>
              </a:ext>
            </a:extLst>
          </p:cNvPr>
          <p:cNvSpPr txBox="1"/>
          <p:nvPr/>
        </p:nvSpPr>
        <p:spPr>
          <a:xfrm rot="16200000">
            <a:off x="10865226" y="3189610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0EEF0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Freeform: Shape 72">
            <a:extLst>
              <a:ext uri="{FF2B5EF4-FFF2-40B4-BE49-F238E27FC236}">
                <a16:creationId xmlns:a16="http://schemas.microsoft.com/office/drawing/2014/main" id="{A3C6C4A9-8B6A-429B-980E-26CD0C3A573E}"/>
              </a:ext>
            </a:extLst>
          </p:cNvPr>
          <p:cNvSpPr/>
          <p:nvPr/>
        </p:nvSpPr>
        <p:spPr>
          <a:xfrm>
            <a:off x="11016032" y="1834408"/>
            <a:ext cx="1168400" cy="3207657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16200000">
            <a:off x="10257441" y="3115070"/>
            <a:ext cx="320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DF2E944-82FA-495B-8A5C-9BDE2635538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14068" y="3122453"/>
            <a:ext cx="530600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260102" y="1339258"/>
            <a:ext cx="109318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I</a:t>
            </a:r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ntroduction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757596" y="4629173"/>
            <a:ext cx="3936907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1250770" y="3475289"/>
            <a:ext cx="1094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</a:rPr>
              <a:t>TMBD 5000 Movies Dataset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222819" y="0"/>
            <a:ext cx="12482921" cy="6858000"/>
            <a:chOff x="-290920" y="0"/>
            <a:chExt cx="12482921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1867676"/>
              <a:ext cx="1168400" cy="354148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151066" y="3262281"/>
              <a:ext cx="3435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 Exploration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8590" y="0"/>
            <a:ext cx="12482920" cy="6858000"/>
            <a:chOff x="-290920" y="14514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14514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1770744"/>
              <a:ext cx="1168400" cy="359953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003750" y="3225578"/>
              <a:ext cx="373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 Exploration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445143" y="744940"/>
            <a:ext cx="4431657" cy="987141"/>
            <a:chOff x="764723" y="2142394"/>
            <a:chExt cx="3267141" cy="98714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2033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199" y="2483204"/>
              <a:ext cx="2596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TMBD 5000 Movies and TMBD 5000 Credits.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425475" y="2153834"/>
            <a:ext cx="4556522" cy="1005844"/>
            <a:chOff x="764723" y="3420415"/>
            <a:chExt cx="3359195" cy="100584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007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Movies table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79928"/>
              <a:ext cx="2688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(4804 rows, 20 </a:t>
              </a:r>
              <a:r>
                <a:rPr lang="en-US" dirty="0" smtClean="0">
                  <a:latin typeface="Tw Cen MT" panose="020B0602020104020603" pitchFamily="34" charset="0"/>
                </a:rPr>
                <a:t>columns) and (id) column is unique.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445143" y="3581431"/>
            <a:ext cx="4571454" cy="1089194"/>
            <a:chOff x="764723" y="4698436"/>
            <a:chExt cx="3359195" cy="108919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007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Credits table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199" y="5141299"/>
              <a:ext cx="26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/>
              <a:r>
                <a:rPr lang="en-US" dirty="0">
                  <a:latin typeface="Tw Cen MT" panose="020B0602020104020603" pitchFamily="34" charset="0"/>
                </a:rPr>
                <a:t>(</a:t>
              </a:r>
              <a:r>
                <a:rPr lang="en-US" dirty="0" smtClean="0">
                  <a:latin typeface="Tw Cen MT" panose="020B0602020104020603" pitchFamily="34" charset="0"/>
                </a:rPr>
                <a:t>4814 rows</a:t>
              </a:r>
              <a:r>
                <a:rPr lang="en-US" dirty="0">
                  <a:latin typeface="Tw Cen MT" panose="020B0602020104020603" pitchFamily="34" charset="0"/>
                </a:rPr>
                <a:t>, 5 columns</a:t>
              </a:r>
              <a:r>
                <a:rPr lang="en-US" dirty="0" smtClean="0">
                  <a:latin typeface="Tw Cen MT" panose="020B0602020104020603" pitchFamily="34" charset="0"/>
                </a:rPr>
                <a:t>) and (movie id) column is unique.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67372" y="2153834"/>
            <a:ext cx="4556523" cy="1365806"/>
            <a:chOff x="4504625" y="3317081"/>
            <a:chExt cx="4149143" cy="136580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5" y="3555165"/>
              <a:ext cx="859172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328734" y="3317081"/>
              <a:ext cx="1604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ZEROS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328735" y="3759557"/>
              <a:ext cx="3325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w Cen MT" panose="020B0602020104020603" pitchFamily="34" charset="0"/>
                </a:rPr>
                <a:t>Revenue (90), Run time (35) many of them are 0 in all columns, Vote </a:t>
              </a:r>
              <a:r>
                <a:rPr lang="en-US" dirty="0" err="1" smtClean="0">
                  <a:latin typeface="Tw Cen MT" panose="020B0602020104020603" pitchFamily="34" charset="0"/>
                </a:rPr>
                <a:t>avg</a:t>
              </a:r>
              <a:r>
                <a:rPr lang="en-US" dirty="0" smtClean="0">
                  <a:latin typeface="Tw Cen MT" panose="020B0602020104020603" pitchFamily="34" charset="0"/>
                </a:rPr>
                <a:t> (63), Vote Count (62).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608920" cy="415236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867374" y="3570090"/>
            <a:ext cx="4556521" cy="1014716"/>
            <a:chOff x="4504627" y="4669781"/>
            <a:chExt cx="3197225" cy="101471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7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69781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General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5038166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w Cen MT" panose="020B0602020104020603" pitchFamily="34" charset="0"/>
                </a:rPr>
                <a:t>Revenue (90) – (1449 &lt; 1000</a:t>
              </a:r>
              <a:r>
                <a:rPr lang="en-US" dirty="0" smtClean="0">
                  <a:latin typeface="Tw Cen MT" panose="020B0602020104020603" pitchFamily="34" charset="0"/>
                </a:rPr>
                <a:t>$), 2017 only have one movie.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5823761" y="781800"/>
            <a:ext cx="4571454" cy="1032711"/>
            <a:chOff x="764723" y="3420415"/>
            <a:chExt cx="3267141" cy="103271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007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Null Columns</a:t>
              </a:r>
              <a:endParaRPr lang="en-US" sz="24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392164" y="3806795"/>
              <a:ext cx="263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w Cen MT" panose="020B0602020104020603" pitchFamily="34" charset="0"/>
                </a:rPr>
                <a:t>Movie id, crew, Home Page, overview, Release date, run time, tag line.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4301005" y="5109700"/>
            <a:ext cx="4556522" cy="822533"/>
            <a:chOff x="4504627" y="2142394"/>
            <a:chExt cx="3197225" cy="82253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7" cy="662056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881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Time Frame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80948"/>
              <a:ext cx="2526748" cy="4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60000"/>
                </a:lnSpc>
              </a:pPr>
              <a:r>
                <a:rPr lang="en-US" dirty="0">
                  <a:latin typeface="Tw Cen MT" panose="020B0602020104020603" pitchFamily="34" charset="0"/>
                  <a:cs typeface="Times New Roman" pitchFamily="18" charset="0"/>
                </a:rPr>
                <a:t>From 1916 : 2017.</a:t>
              </a: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0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0" y="1339258"/>
            <a:ext cx="121919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Data Cleansing</a:t>
            </a:r>
            <a:endParaRPr lang="en-US" sz="11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127545" y="4573520"/>
            <a:ext cx="3936907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0" y="34752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</a:rPr>
              <a:t>TMBD 5000 Movies Dataset</a:t>
            </a:r>
          </a:p>
        </p:txBody>
      </p:sp>
    </p:spTree>
    <p:extLst>
      <p:ext uri="{BB962C8B-B14F-4D97-AF65-F5344CB8AC3E}">
        <p14:creationId xmlns:p14="http://schemas.microsoft.com/office/powerpoint/2010/main" val="9758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1770744"/>
              <a:ext cx="1168400" cy="3599537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025523" y="3203802"/>
              <a:ext cx="3686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 Cleansing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1482837" y="945693"/>
            <a:ext cx="2969265" cy="2956857"/>
            <a:chOff x="1494518" y="2209800"/>
            <a:chExt cx="1591582" cy="1866900"/>
          </a:xfrm>
        </p:grpSpPr>
        <p:sp>
          <p:nvSpPr>
            <p:cNvPr id="42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3" y="227961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4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1466773" y="2230613"/>
            <a:ext cx="2989809" cy="373444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00" y="5020958"/>
            <a:ext cx="894354" cy="894352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6406270" y="944148"/>
            <a:ext cx="2849724" cy="2862137"/>
            <a:chOff x="6488272" y="2209800"/>
            <a:chExt cx="1591582" cy="1866900"/>
          </a:xfrm>
        </p:grpSpPr>
        <p:sp>
          <p:nvSpPr>
            <p:cNvPr id="59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321218"/>
              <a:ext cx="894432" cy="66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6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6396805" y="2170375"/>
            <a:ext cx="2861827" cy="373444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88" y="4988310"/>
            <a:ext cx="1209669" cy="90748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4EED872-529B-476D-A042-AF8799EED2BA}"/>
              </a:ext>
            </a:extLst>
          </p:cNvPr>
          <p:cNvSpPr txBox="1"/>
          <p:nvPr/>
        </p:nvSpPr>
        <p:spPr>
          <a:xfrm>
            <a:off x="6448133" y="2707467"/>
            <a:ext cx="297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Drop </a:t>
            </a:r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C</a:t>
            </a:r>
            <a:r>
              <a:rPr lang="en-US" sz="24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olumns</a:t>
            </a:r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E35B1E-3A73-441C-8AB0-F2D52796F64F}"/>
              </a:ext>
            </a:extLst>
          </p:cNvPr>
          <p:cNvSpPr txBox="1"/>
          <p:nvPr/>
        </p:nvSpPr>
        <p:spPr>
          <a:xfrm>
            <a:off x="6357539" y="3070794"/>
            <a:ext cx="306433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dirty="0" smtClean="0">
                <a:latin typeface="Tw Cen MT" panose="020B0602020104020603" pitchFamily="34" charset="0"/>
                <a:cs typeface="Times New Roman" pitchFamily="18" charset="0"/>
              </a:rPr>
              <a:t>Home Page (3091 nulls</a:t>
            </a:r>
            <a:r>
              <a:rPr lang="en-US" dirty="0" smtClean="0">
                <a:latin typeface="Tw Cen MT" panose="020B0602020104020603" pitchFamily="34" charset="0"/>
                <a:cs typeface="Times New Roman" pitchFamily="18" charset="0"/>
              </a:rPr>
              <a:t>), original title,</a:t>
            </a:r>
            <a:r>
              <a:rPr lang="ar-EG" dirty="0" smtClean="0">
                <a:latin typeface="Tw Cen MT" panose="020B0602020104020603" pitchFamily="34" charset="0"/>
                <a:cs typeface="Times New Roman" pitchFamily="18" charset="0"/>
              </a:rPr>
              <a:t>  </a:t>
            </a:r>
            <a:r>
              <a:rPr lang="en-US" dirty="0" smtClean="0">
                <a:latin typeface="Tw Cen MT" panose="020B0602020104020603" pitchFamily="34" charset="0"/>
                <a:cs typeface="Times New Roman" pitchFamily="18" charset="0"/>
              </a:rPr>
              <a:t>character, credit id, gender, department .</a:t>
            </a:r>
            <a:endParaRPr lang="en-US" dirty="0">
              <a:latin typeface="Tw Cen MT" panose="020B0602020104020603" pitchFamily="34" charset="0"/>
              <a:cs typeface="Times New Roman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20E0D6-EFA2-4A08-BFE2-DD70F47E6C48}"/>
              </a:ext>
            </a:extLst>
          </p:cNvPr>
          <p:cNvSpPr txBox="1"/>
          <p:nvPr/>
        </p:nvSpPr>
        <p:spPr>
          <a:xfrm>
            <a:off x="4060812" y="3169132"/>
            <a:ext cx="29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552214" y="2744698"/>
            <a:ext cx="283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Error !</a:t>
            </a:r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20E0D6-EFA2-4A08-BFE2-DD70F47E6C48}"/>
              </a:ext>
            </a:extLst>
          </p:cNvPr>
          <p:cNvSpPr txBox="1"/>
          <p:nvPr/>
        </p:nvSpPr>
        <p:spPr>
          <a:xfrm>
            <a:off x="1490525" y="3044785"/>
            <a:ext cx="2943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w Cen MT" panose="020B0602020104020603" pitchFamily="34" charset="0"/>
              </a:rPr>
              <a:t>Appeared in 3-rows, the problem is overview column, we Split it from the table, and add it with id in a separate column,</a:t>
            </a:r>
            <a:r>
              <a:rPr lang="ar-EG" dirty="0">
                <a:latin typeface="Tw Cen MT" panose="020B0602020104020603" pitchFamily="34" charset="0"/>
              </a:rPr>
              <a:t> </a:t>
            </a:r>
            <a:r>
              <a:rPr lang="en-US" dirty="0" smtClean="0">
                <a:latin typeface="Tw Cen MT" panose="020B0602020104020603" pitchFamily="34" charset="0"/>
              </a:rPr>
              <a:t>then merge it with the fact with id.</a:t>
            </a:r>
          </a:p>
        </p:txBody>
      </p:sp>
    </p:spTree>
    <p:extLst>
      <p:ext uri="{BB962C8B-B14F-4D97-AF65-F5344CB8AC3E}">
        <p14:creationId xmlns:p14="http://schemas.microsoft.com/office/powerpoint/2010/main" val="8545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6" grpId="0" animBg="1"/>
      <p:bldP spid="69" grpId="0"/>
      <p:bldP spid="71" grpId="0"/>
      <p:bldP spid="73" grpId="0"/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0" y="1339258"/>
            <a:ext cx="121919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Data Modeling</a:t>
            </a:r>
            <a:endParaRPr lang="en-US" sz="11800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127545" y="4573520"/>
            <a:ext cx="3936907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0" y="34752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</a:rPr>
              <a:t>TMBD 5000 Movies Dataset</a:t>
            </a:r>
          </a:p>
        </p:txBody>
      </p:sp>
    </p:spTree>
    <p:extLst>
      <p:ext uri="{BB962C8B-B14F-4D97-AF65-F5344CB8AC3E}">
        <p14:creationId xmlns:p14="http://schemas.microsoft.com/office/powerpoint/2010/main" val="4459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0920" y="0"/>
            <a:ext cx="12482920" cy="6858000"/>
          </a:xfrm>
          <a:prstGeom prst="rect">
            <a:avLst/>
          </a:prstGeom>
          <a:solidFill>
            <a:srgbClr val="E0DFD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51">
            <a:extLst>
              <a:ext uri="{FF2B5EF4-FFF2-40B4-BE49-F238E27FC236}">
                <a16:creationId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023600" y="1712687"/>
            <a:ext cx="1168400" cy="3599537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025523" y="3145745"/>
            <a:ext cx="36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Modeling 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9999" y="3189416"/>
            <a:ext cx="530600" cy="53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7" y="584775"/>
            <a:ext cx="10848442" cy="5978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90922" y="0"/>
            <a:ext cx="1248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EC630"/>
                </a:solidFill>
              </a:rPr>
              <a:t>Default Model</a:t>
            </a:r>
            <a:endParaRPr lang="en-US" sz="3200" b="1" dirty="0">
              <a:solidFill>
                <a:srgbClr val="FEC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0920" y="0"/>
            <a:ext cx="12482920" cy="6858000"/>
          </a:xfrm>
          <a:prstGeom prst="rect">
            <a:avLst/>
          </a:prstGeom>
          <a:solidFill>
            <a:srgbClr val="E0DFD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51">
            <a:extLst>
              <a:ext uri="{FF2B5EF4-FFF2-40B4-BE49-F238E27FC236}">
                <a16:creationId xmlns:a16="http://schemas.microsoft.com/office/drawing/2014/main" id="{8F99D053-FB83-41F1-B2CB-C10918BC99BC}"/>
              </a:ext>
            </a:extLst>
          </p:cNvPr>
          <p:cNvSpPr/>
          <p:nvPr/>
        </p:nvSpPr>
        <p:spPr>
          <a:xfrm>
            <a:off x="11023600" y="1712687"/>
            <a:ext cx="1168400" cy="3599537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10025523" y="3145745"/>
            <a:ext cx="36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Modeling 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9999" y="3189416"/>
            <a:ext cx="530600" cy="53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29"/>
          <a:stretch/>
        </p:blipFill>
        <p:spPr>
          <a:xfrm>
            <a:off x="78261" y="584774"/>
            <a:ext cx="10925125" cy="6273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90922" y="0"/>
            <a:ext cx="1248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EC630"/>
                </a:solidFill>
              </a:rPr>
              <a:t>First Try</a:t>
            </a:r>
            <a:endParaRPr lang="en-US" sz="3200" b="1" dirty="0">
              <a:solidFill>
                <a:srgbClr val="FEC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489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Moaz Abdulfattah</cp:lastModifiedBy>
  <cp:revision>176</cp:revision>
  <dcterms:created xsi:type="dcterms:W3CDTF">2017-01-05T13:17:27Z</dcterms:created>
  <dcterms:modified xsi:type="dcterms:W3CDTF">2022-06-21T07:42:42Z</dcterms:modified>
</cp:coreProperties>
</file>