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17" r:id="rId5"/>
    <p:sldId id="307" r:id="rId6"/>
    <p:sldId id="318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30" r:id="rId16"/>
    <p:sldId id="328" r:id="rId17"/>
    <p:sldId id="331" r:id="rId18"/>
    <p:sldId id="332" r:id="rId19"/>
    <p:sldId id="32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66624B-84B8-496A-B67D-7A331CE34D8E}">
          <p14:sldIdLst>
            <p14:sldId id="317"/>
            <p14:sldId id="307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28"/>
            <p14:sldId id="331"/>
            <p14:sldId id="332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000" autoAdjust="0"/>
  </p:normalViewPr>
  <p:slideViewPr>
    <p:cSldViewPr snapToGrid="0">
      <p:cViewPr varScale="1">
        <p:scale>
          <a:sx n="57" d="100"/>
          <a:sy n="57" d="100"/>
        </p:scale>
        <p:origin x="1260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44C8B-6ADA-3C26-778B-BDEE0886B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06713-C222-DC0A-9829-04466D381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A93954-96B7-6613-F9E2-BAD0F6E3A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Speaker Notes:</a:t>
            </a:r>
          </a:p>
          <a:p>
            <a:r>
              <a:rPr lang="en-US" dirty="0"/>
              <a:t>This validates the pipeline is functioning end-to-end, from raw data ingestion to staged, modeled data.</a:t>
            </a:r>
          </a:p>
          <a:p>
            <a:r>
              <a:rPr lang="en-US" dirty="0"/>
              <a:t>The incremental nature of the models ensures efficiency during subsequent runs.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65E5-B225-D921-5518-0C4D9A8AB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238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92177-8E41-0D75-8C30-F61591C51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47342A-1ACF-06ED-13ED-076A3E2DC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43E180-986C-683D-7ECF-FE3E94D4C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7614C-ADDB-4338-6330-3C197F62B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626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32F62-513F-B724-7706-A0C8AC5B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50875-79D0-441D-E968-1DF6B1F8AB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DD5FFE-CFD9-504D-F987-44CD69AEE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Speaker Notes:</a:t>
            </a:r>
          </a:p>
          <a:p>
            <a:r>
              <a:rPr lang="en-US" dirty="0"/>
              <a:t>The Star Schema enables these complex joins to run quickly.</a:t>
            </a:r>
          </a:p>
          <a:p>
            <a:r>
              <a:rPr lang="en-US" dirty="0"/>
              <a:t>By creating views like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CUSTOMER_SEGMENTATION</a:t>
            </a:r>
            <a:r>
              <a:rPr lang="en-US" dirty="0"/>
              <a:t>, we provide pre-aggregated, easy-to-use data for the BI team, speeding up report development significantly.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9D157-5E37-6C4B-E64F-3D9DFA6BA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984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C525B-7C33-DF0B-FC6D-247B3EF9F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E4898-D398-1C12-8594-5F29F9EBF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A8A751-41CA-D83C-01D0-1C4F1B591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5F652-9270-F117-7CBD-8287D1909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610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A132A-6656-E1C9-C964-8CF3C0A30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A61C28-25D7-D1EF-16E2-596222104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74F944-6BB0-20D0-3372-F4AFF33B6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C1E62-065B-46CF-1601-BBC1FA996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182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5A060-68DF-3109-A661-0BCD7380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A851D2-119E-41ED-62DA-802850FCD7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4021DC-43FF-42A4-ADC3-482AC24B7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30560-CACA-27A9-AD13-50A8DDCE1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2067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FFCE9-2F37-6D3B-A449-F68F76825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177203-6D2B-3931-B273-63F835528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53FB4F-8EE7-BD53-1057-C524ABA49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AB0E1-461E-F0E5-AA9C-137301277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88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8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Speaker Notes:</a:t>
            </a:r>
          </a:p>
          <a:p>
            <a:r>
              <a:rPr lang="en-US" dirty="0"/>
              <a:t>The raw data tables are first defined 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RAW_DATA</a:t>
            </a:r>
            <a:r>
              <a:rPr lang="en-US" dirty="0"/>
              <a:t> schema.</a:t>
            </a:r>
          </a:p>
          <a:p>
            <a:r>
              <a:rPr lang="en-US" dirty="0"/>
              <a:t>The stored procedure is designed to be flexible: it can load all six tables or a single specified table, referencing the S3 stage directly.</a:t>
            </a:r>
          </a:p>
          <a:p>
            <a:r>
              <a:rPr lang="en-US" dirty="0"/>
              <a:t>The procedure ensures all data lands in the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RAW_DATA</a:t>
            </a:r>
            <a:r>
              <a:rPr lang="en-US" dirty="0"/>
              <a:t> schema, ready for the next transformation layer.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989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FD588-B9D9-CAEE-4237-697A60447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036DA-C776-7C9B-F903-EC516EBA39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1B47DE-56A5-45C5-EB4F-DF129E987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Speaker Notes:</a:t>
            </a:r>
          </a:p>
          <a:p>
            <a:r>
              <a:rPr lang="en-US" dirty="0"/>
              <a:t>This diagram reflects the relational structure of the raw source data (OLTP style).</a:t>
            </a:r>
          </a:p>
          <a:p>
            <a:r>
              <a:rPr lang="en-US" dirty="0"/>
              <a:t>The goal of the next step (</a:t>
            </a:r>
            <a:r>
              <a:rPr lang="en-US" b="1" dirty="0"/>
              <a:t>Transformation</a:t>
            </a:r>
            <a:r>
              <a:rPr lang="en-US" dirty="0"/>
              <a:t>) is to convert this structure into a simplified </a:t>
            </a:r>
            <a:r>
              <a:rPr lang="en-US" b="1" dirty="0"/>
              <a:t>Star Schema</a:t>
            </a:r>
            <a:r>
              <a:rPr lang="en-US" dirty="0"/>
              <a:t> that is optimized for analytical queries.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56354-F73C-7D2F-AB20-AA10E4B72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0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66591-711E-2CDA-F5EA-6F41E8CE7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4C958-90CD-3427-8E7A-8168659435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F17F5D-8A19-EC5B-78C6-D545F8F0C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/>
              <a:t>Includes explicit </a:t>
            </a:r>
            <a:r>
              <a:rPr lang="en-US" b="1" dirty="0"/>
              <a:t>Surrogate Keys</a:t>
            </a:r>
            <a:r>
              <a:rPr lang="en-US" dirty="0"/>
              <a:t> (*_key), and </a:t>
            </a:r>
            <a:r>
              <a:rPr lang="en-US" b="1" dirty="0"/>
              <a:t>SCD Type 2 fields</a:t>
            </a:r>
            <a:r>
              <a:rPr lang="en-US" dirty="0"/>
              <a:t> (</a:t>
            </a:r>
            <a:r>
              <a:rPr lang="en-US" dirty="0" err="1"/>
              <a:t>valid_from_date</a:t>
            </a:r>
            <a:r>
              <a:rPr lang="en-US" dirty="0"/>
              <a:t>, </a:t>
            </a:r>
            <a:r>
              <a:rPr lang="en-US" dirty="0" err="1"/>
              <a:t>valid_to_date</a:t>
            </a:r>
            <a:r>
              <a:rPr lang="en-US" dirty="0"/>
              <a:t>, </a:t>
            </a:r>
            <a:r>
              <a:rPr lang="en-US" dirty="0" err="1"/>
              <a:t>is_current</a:t>
            </a:r>
            <a:r>
              <a:rPr lang="en-US" dirty="0"/>
              <a:t>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/>
              <a:t>Fact tables link to the new Dimension tables via their Surrogate Keys (</a:t>
            </a:r>
            <a:r>
              <a:rPr lang="en-US" dirty="0" err="1"/>
              <a:t>customer_key</a:t>
            </a:r>
            <a:r>
              <a:rPr lang="en-US" dirty="0"/>
              <a:t>, </a:t>
            </a:r>
            <a:r>
              <a:rPr lang="en-US" dirty="0" err="1"/>
              <a:t>product_key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0BE60-2C4F-B4DF-1B62-8B6C270D6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57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C5F7E-5715-BD7D-2F3D-ED7ADCEAD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563A23-6461-9C64-E0E3-5903C1702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513257-2E1F-84B2-F33B-D73897819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40E21-28A1-793C-3A06-DAFAD26CE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315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6EEE5-9244-B61C-7CD1-1FF15EDEC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5C56B8-0AF7-2801-24E0-F7FE354B6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D483E-99AF-9B80-B618-7356307B3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Speaker Notes:</a:t>
            </a:r>
          </a:p>
          <a:p>
            <a:r>
              <a:rPr lang="en-US" dirty="0" err="1"/>
              <a:t>dbt</a:t>
            </a:r>
            <a:r>
              <a:rPr lang="en-US" dirty="0"/>
              <a:t> provides governance, version control, and testing for all transformation logic.</a:t>
            </a:r>
          </a:p>
          <a:p>
            <a:r>
              <a:rPr lang="en-US" dirty="0"/>
              <a:t>The use of GitHub Secrets ensures secure handling of production credentials for Snowflake access.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5E71E-E016-6C15-64BC-A179166A1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76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A5565-2F5F-10A7-5977-F5DC5F556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751D20-B6F1-C113-04BE-DB3A73FF5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493186-E719-F5A9-CDFB-0C103D12F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CD39-DE53-CC25-1A3C-CCCFF8DB87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375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azla877-commits/data-warehouse-scrip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moazla877-commits/dbt-transform-ne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4351867"/>
          </a:xfrm>
        </p:spPr>
        <p:txBody>
          <a:bodyPr anchor="ctr"/>
          <a:lstStyle/>
          <a:p>
            <a:r>
              <a:rPr lang="en-US" b="1" dirty="0"/>
              <a:t>Data Warehouse Development Project</a:t>
            </a:r>
            <a:br>
              <a:rPr lang="en-US" b="1" dirty="0"/>
            </a:br>
            <a:r>
              <a:rPr lang="en-US" sz="2000" b="1" dirty="0"/>
              <a:t>Building an Analytics Platform on Snowflake and </a:t>
            </a:r>
            <a:r>
              <a:rPr lang="en-US" sz="2000" b="1" dirty="0" err="1"/>
              <a:t>dbt</a:t>
            </a:r>
            <a:br>
              <a:rPr lang="en-US" b="1" dirty="0"/>
            </a:br>
            <a:r>
              <a:rPr lang="en-US" b="1" dirty="0"/>
              <a:t>Presenter: [Put your name]</a:t>
            </a:r>
            <a:br>
              <a:rPr lang="en-US" b="1" dirty="0"/>
            </a:br>
            <a:r>
              <a:rPr lang="en-US" b="1" dirty="0"/>
              <a:t>Date: [Current Date]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C9164-A7B8-69FF-8569-84ECE309B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080932"/>
            <a:ext cx="11463867" cy="27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A31A6-1627-030A-BA7F-631F6BB77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C0BEDD-7DDB-9CCF-097D-38171D94B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6E2CA-8F9A-B9E4-1021-0600A4311395}"/>
              </a:ext>
            </a:extLst>
          </p:cNvPr>
          <p:cNvSpPr txBox="1"/>
          <p:nvPr/>
        </p:nvSpPr>
        <p:spPr>
          <a:xfrm>
            <a:off x="1257300" y="600076"/>
            <a:ext cx="8672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Successful Data Transformation</a:t>
            </a:r>
          </a:p>
          <a:p>
            <a:pPr algn="ctr"/>
            <a:r>
              <a:rPr lang="en-US" sz="1600" b="1" dirty="0"/>
              <a:t>Incrementally Building the Star 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D4CC0-9720-2D4D-D968-1E36DF6FB0A1}"/>
              </a:ext>
            </a:extLst>
          </p:cNvPr>
          <p:cNvSpPr txBox="1"/>
          <p:nvPr/>
        </p:nvSpPr>
        <p:spPr>
          <a:xfrm>
            <a:off x="954616" y="1764616"/>
            <a:ext cx="4159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Proof: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/>
              <a:t>dbt</a:t>
            </a:r>
            <a:r>
              <a:rPr lang="en-US" b="1" dirty="0"/>
              <a:t> Run Log:</a:t>
            </a:r>
            <a:r>
              <a:rPr lang="en-US" dirty="0"/>
              <a:t> Successful execution of 6 incremental models (DIM/FACT tables) and 3 analytic views.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Target Tables:</a:t>
            </a:r>
            <a:r>
              <a:rPr lang="en-US" dirty="0"/>
              <a:t> Confirmation that the 6 Dimension and Fact tables were created in the TRANSFORM_DATA schema.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0B7A87-A2FE-F256-23FB-39A909EF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21867" y="2115129"/>
            <a:ext cx="6096000" cy="4058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2BEC3B-FBA9-752D-E01D-29E7639A52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4113" y="4047908"/>
            <a:ext cx="4674450" cy="21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7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7557C-A8F4-5A89-244F-8BF3A810B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E8421D-15F2-362E-8F1A-E1F6AADE7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6AB15-D309-BCDC-B84D-5F8AA85FCF09}"/>
              </a:ext>
            </a:extLst>
          </p:cNvPr>
          <p:cNvSpPr txBox="1"/>
          <p:nvPr/>
        </p:nvSpPr>
        <p:spPr>
          <a:xfrm>
            <a:off x="1257300" y="600076"/>
            <a:ext cx="8672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Enabling Business Intelligence</a:t>
            </a:r>
          </a:p>
          <a:p>
            <a:pPr algn="ctr"/>
            <a:r>
              <a:rPr lang="en-US" sz="1600" b="1" dirty="0"/>
              <a:t>Production of Key Analytical 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1B4FF-758A-5A5A-2B8C-FC288C17B18D}"/>
              </a:ext>
            </a:extLst>
          </p:cNvPr>
          <p:cNvSpPr txBox="1"/>
          <p:nvPr/>
        </p:nvSpPr>
        <p:spPr>
          <a:xfrm>
            <a:off x="954616" y="1764616"/>
            <a:ext cx="41592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Analytics Views (Built on top of DIM/FACT tables):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CUSTOMER_SEGMENTATION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MONTHLY_SALES_BY_WAREHOUSE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TOP_PRODUCTS_BY_REVENUE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r>
              <a:rPr lang="en-US" b="1" dirty="0"/>
              <a:t>Key Business Value: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Self-Service BI:</a:t>
            </a:r>
            <a:r>
              <a:rPr lang="en-US" dirty="0"/>
              <a:t> These views simplify complex joins, making data consumption easy for analysts and BI tools.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Performance:</a:t>
            </a:r>
            <a:r>
              <a:rPr lang="en-US" dirty="0"/>
              <a:t> Queries hit the optimized Star Schema, ensuring fast report generation.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Metrics Consistency:</a:t>
            </a:r>
            <a:r>
              <a:rPr lang="en-US" dirty="0"/>
              <a:t> Centralizing logic in </a:t>
            </a:r>
            <a:r>
              <a:rPr lang="en-US" dirty="0" err="1"/>
              <a:t>dbt</a:t>
            </a:r>
            <a:r>
              <a:rPr lang="en-US" dirty="0"/>
              <a:t> and these final views guarantees consistent definition of core business metrics.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EA908-F7BA-3C02-B1C0-72C60F88A8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21867" y="1764617"/>
            <a:ext cx="6096000" cy="429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1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55101-369A-689E-0C80-AD515B048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B09DDA-80F2-5731-4DDE-040EFBFD1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BFE64-83DB-6145-67AF-9AF337653497}"/>
              </a:ext>
            </a:extLst>
          </p:cNvPr>
          <p:cNvSpPr txBox="1"/>
          <p:nvPr/>
        </p:nvSpPr>
        <p:spPr>
          <a:xfrm>
            <a:off x="1257300" y="600076"/>
            <a:ext cx="867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Enabling Business Intelligence &amp; Value</a:t>
            </a:r>
          </a:p>
          <a:p>
            <a:pPr algn="ctr"/>
            <a:r>
              <a:rPr lang="en-US" sz="1600" b="1" dirty="0"/>
              <a:t>Real-World Use Cases for the Modeled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6053D-7ADD-BDD4-A14E-3AAA69F0010E}"/>
              </a:ext>
            </a:extLst>
          </p:cNvPr>
          <p:cNvSpPr txBox="1"/>
          <p:nvPr/>
        </p:nvSpPr>
        <p:spPr>
          <a:xfrm>
            <a:off x="954616" y="1764616"/>
            <a:ext cx="1106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Business Use Cases:</a:t>
            </a:r>
          </a:p>
          <a:p>
            <a:r>
              <a:rPr lang="en-US" b="1" dirty="0"/>
              <a:t>Sales Performance Tracking:</a:t>
            </a:r>
            <a:endParaRPr lang="en-US" dirty="0"/>
          </a:p>
          <a:p>
            <a:pPr lvl="1"/>
            <a:r>
              <a:rPr lang="en-US" b="1" dirty="0"/>
              <a:t>Objective:</a:t>
            </a:r>
            <a:r>
              <a:rPr lang="en-US" dirty="0"/>
              <a:t> Analyze trends, identify top-performing regions, and measure sales cycle efficiency.</a:t>
            </a:r>
          </a:p>
          <a:p>
            <a:pPr lvl="1"/>
            <a:r>
              <a:rPr lang="en-US" b="1" dirty="0"/>
              <a:t>Query Example:</a:t>
            </a:r>
            <a:r>
              <a:rPr lang="en-US" dirty="0"/>
              <a:t> </a:t>
            </a:r>
            <a:r>
              <a:rPr lang="en-US" i="1" dirty="0"/>
              <a:t>Calculate Monthly Sales Revenue by Region and Customer Type.</a:t>
            </a:r>
            <a:endParaRPr lang="en-US" dirty="0"/>
          </a:p>
          <a:p>
            <a:r>
              <a:rPr lang="en-US" b="1" dirty="0"/>
              <a:t>Customer Segmentation &amp; Targeting:</a:t>
            </a:r>
            <a:endParaRPr lang="en-US" dirty="0"/>
          </a:p>
          <a:p>
            <a:pPr lvl="1"/>
            <a:r>
              <a:rPr lang="en-US" b="1" dirty="0"/>
              <a:t>Objective:</a:t>
            </a:r>
            <a:r>
              <a:rPr lang="en-US" dirty="0"/>
              <a:t> Group customers based on purchasing behavior to optimize marketing campaigns.</a:t>
            </a:r>
          </a:p>
          <a:p>
            <a:pPr lvl="1"/>
            <a:r>
              <a:rPr lang="en-US" b="1" dirty="0"/>
              <a:t>Query Example:</a:t>
            </a:r>
            <a:r>
              <a:rPr lang="en-US" dirty="0"/>
              <a:t> </a:t>
            </a:r>
            <a:r>
              <a:rPr lang="en-US" i="1" dirty="0"/>
              <a:t>Identify the top 10% of customers by lifetime spend (LTV) or by recent purchase frequency.</a:t>
            </a:r>
            <a:endParaRPr lang="en-US" dirty="0"/>
          </a:p>
          <a:p>
            <a:r>
              <a:rPr lang="en-US" b="1" dirty="0"/>
              <a:t>Inventory Optimization &amp; Forecasting:</a:t>
            </a:r>
            <a:endParaRPr lang="en-US" dirty="0"/>
          </a:p>
          <a:p>
            <a:pPr lvl="1"/>
            <a:r>
              <a:rPr lang="en-US" b="1" dirty="0"/>
              <a:t>Objective:</a:t>
            </a:r>
            <a:r>
              <a:rPr lang="en-US" dirty="0"/>
              <a:t> Reduce stockouts and minimize carrying costs.</a:t>
            </a:r>
          </a:p>
          <a:p>
            <a:pPr lvl="1"/>
            <a:r>
              <a:rPr lang="en-US" b="1" dirty="0"/>
              <a:t>Query Example:</a:t>
            </a:r>
            <a:r>
              <a:rPr lang="en-US" dirty="0"/>
              <a:t> </a:t>
            </a:r>
            <a:r>
              <a:rPr lang="en-US" i="1" dirty="0"/>
              <a:t>Determine which products in which warehouses are currently below the </a:t>
            </a:r>
            <a:r>
              <a:rPr lang="en-US" i="1" dirty="0" err="1"/>
              <a:t>lowstock</a:t>
            </a:r>
            <a:r>
              <a:rPr lang="en-US" i="1" dirty="0"/>
              <a:t> threshold and require reorder.</a:t>
            </a:r>
            <a:endParaRPr lang="en-US" dirty="0"/>
          </a:p>
          <a:p>
            <a:r>
              <a:rPr lang="en-US" b="1" dirty="0"/>
              <a:t>Product Profitability Analysis:</a:t>
            </a:r>
            <a:endParaRPr lang="en-US" dirty="0"/>
          </a:p>
          <a:p>
            <a:pPr lvl="1"/>
            <a:r>
              <a:rPr lang="en-US" b="1" dirty="0"/>
              <a:t>Objective:</a:t>
            </a:r>
            <a:r>
              <a:rPr lang="en-US" dirty="0"/>
              <a:t> Evaluate the margin and performance of product categories and individual SKUs.</a:t>
            </a:r>
          </a:p>
          <a:p>
            <a:pPr lvl="1"/>
            <a:r>
              <a:rPr lang="en-US" b="1" dirty="0"/>
              <a:t>Query Example:</a:t>
            </a:r>
            <a:r>
              <a:rPr lang="en-US" dirty="0"/>
              <a:t> </a:t>
            </a:r>
            <a:r>
              <a:rPr lang="en-US" i="1" dirty="0"/>
              <a:t>Calculate the gross profit margin (Unit Price - Unit Cost) by Manufacturer and Product Category.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1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27538-400A-0CD3-7CD4-7EFEA3881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D8187F-5B57-500B-66C9-A66F015CF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10072-25F7-6F21-39FA-A523053CBAF7}"/>
              </a:ext>
            </a:extLst>
          </p:cNvPr>
          <p:cNvSpPr txBox="1"/>
          <p:nvPr/>
        </p:nvSpPr>
        <p:spPr>
          <a:xfrm>
            <a:off x="1257300" y="600076"/>
            <a:ext cx="8672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Project Summary</a:t>
            </a:r>
          </a:p>
          <a:p>
            <a:pPr algn="ctr"/>
            <a:r>
              <a:rPr lang="en-US" sz="1600" b="1" dirty="0"/>
              <a:t>Completed Scope &amp; Future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AA34B-8617-9038-5C6C-A67C283E260A}"/>
              </a:ext>
            </a:extLst>
          </p:cNvPr>
          <p:cNvSpPr txBox="1"/>
          <p:nvPr/>
        </p:nvSpPr>
        <p:spPr>
          <a:xfrm>
            <a:off x="954615" y="1764616"/>
            <a:ext cx="100859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Accomplished:</a:t>
            </a:r>
          </a:p>
          <a:p>
            <a:r>
              <a:rPr lang="en-US" dirty="0"/>
              <a:t>✅ Established Snowflake environment (SALES_DB, RAW_DATA, TRANSFORM_DATA schemas).</a:t>
            </a:r>
          </a:p>
          <a:p>
            <a:r>
              <a:rPr lang="en-US" dirty="0"/>
              <a:t>✅ Implemented secure S3 Stage and automated COPY INTO procedure.</a:t>
            </a:r>
          </a:p>
          <a:p>
            <a:r>
              <a:rPr lang="en-US" dirty="0"/>
              <a:t>✅ Successfully modeled and deployed a Star Schema (6 DIM/FACT tables) using </a:t>
            </a:r>
            <a:r>
              <a:rPr lang="en-US" dirty="0" err="1"/>
              <a:t>dbt</a:t>
            </a:r>
            <a:r>
              <a:rPr lang="en-US" dirty="0"/>
              <a:t>.</a:t>
            </a:r>
          </a:p>
          <a:p>
            <a:r>
              <a:rPr lang="en-US" dirty="0"/>
              <a:t>✅ Created 3 core analytical views for BI consumption.</a:t>
            </a:r>
          </a:p>
          <a:p>
            <a:r>
              <a:rPr lang="en-US" b="1" dirty="0"/>
              <a:t>Next Steps: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Implement full </a:t>
            </a:r>
            <a:r>
              <a:rPr lang="en-US" b="1" dirty="0"/>
              <a:t>SCD Type 2 logic</a:t>
            </a:r>
            <a:r>
              <a:rPr lang="en-US" dirty="0"/>
              <a:t> in </a:t>
            </a:r>
            <a:r>
              <a:rPr lang="en-US" dirty="0" err="1"/>
              <a:t>dbt</a:t>
            </a:r>
            <a:r>
              <a:rPr lang="en-US" dirty="0"/>
              <a:t> dimension models.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Integrate data quality checks (</a:t>
            </a:r>
            <a:r>
              <a:rPr lang="en-US" dirty="0" err="1"/>
              <a:t>dbt</a:t>
            </a:r>
            <a:r>
              <a:rPr lang="en-US" dirty="0"/>
              <a:t> tests) across all models.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Connect BI tool (e.g., Tableau, Power BI) to the analytical views.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Implement task scheduling for automated end-to-end pipeline execution.</a:t>
            </a:r>
          </a:p>
        </p:txBody>
      </p:sp>
    </p:spTree>
    <p:extLst>
      <p:ext uri="{BB962C8B-B14F-4D97-AF65-F5344CB8AC3E}">
        <p14:creationId xmlns:p14="http://schemas.microsoft.com/office/powerpoint/2010/main" val="307869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D350A-E08D-AC26-AD8F-D33C8A5D6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CAEAA5-CA00-166D-1C94-F91E80852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944D-2055-2622-C076-F31FE0011BE6}"/>
              </a:ext>
            </a:extLst>
          </p:cNvPr>
          <p:cNvSpPr txBox="1"/>
          <p:nvPr/>
        </p:nvSpPr>
        <p:spPr>
          <a:xfrm>
            <a:off x="1257300" y="600076"/>
            <a:ext cx="8672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Project Challenges &amp; Mitigation</a:t>
            </a:r>
          </a:p>
          <a:p>
            <a:pPr algn="ctr"/>
            <a:r>
              <a:rPr lang="en-US" sz="1600" b="1" dirty="0"/>
              <a:t>Navigating Data Quality, Transformation, and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164D0-45C8-9728-CBBC-20F2D09F99E7}"/>
              </a:ext>
            </a:extLst>
          </p:cNvPr>
          <p:cNvSpPr txBox="1"/>
          <p:nvPr/>
        </p:nvSpPr>
        <p:spPr>
          <a:xfrm>
            <a:off x="954616" y="1764616"/>
            <a:ext cx="1106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Challenges and Solutions:</a:t>
            </a:r>
          </a:p>
          <a:p>
            <a:r>
              <a:rPr lang="en-US" b="1" dirty="0"/>
              <a:t>Inconsistent Source Data (S3 CSVs):</a:t>
            </a:r>
            <a:endParaRPr lang="en-US" dirty="0"/>
          </a:p>
          <a:p>
            <a:pPr lvl="1"/>
            <a:r>
              <a:rPr lang="en-US" b="1" dirty="0"/>
              <a:t>Challenge:</a:t>
            </a:r>
            <a:r>
              <a:rPr lang="en-US" dirty="0"/>
              <a:t> Raw CSV files often contained mixed data types, unexpected NULLs, or formatting errors which could halt the COPY INTO process.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Configured the Snowflake File Format with options like EMPTY_FIELD_AS_NULL = TRUE and used the ON_ERROR = ABORT_STATEMENT' clause during staging. For </a:t>
            </a:r>
            <a:r>
              <a:rPr lang="en-US" dirty="0" err="1"/>
              <a:t>dbt</a:t>
            </a:r>
            <a:r>
              <a:rPr lang="en-US" dirty="0"/>
              <a:t> transformation, we implemented </a:t>
            </a:r>
            <a:r>
              <a:rPr lang="en-US" b="1" dirty="0"/>
              <a:t>TRY_CAST</a:t>
            </a:r>
            <a:r>
              <a:rPr lang="en-US" dirty="0"/>
              <a:t> functions to handle unexpected non-numeric data gracefully. </a:t>
            </a:r>
          </a:p>
          <a:p>
            <a:r>
              <a:rPr lang="en-US" b="1" dirty="0"/>
              <a:t>Complexity of SCD Implementation:</a:t>
            </a:r>
            <a:endParaRPr lang="en-US" dirty="0"/>
          </a:p>
          <a:p>
            <a:pPr lvl="1"/>
            <a:r>
              <a:rPr lang="en-US" b="1" dirty="0"/>
              <a:t>Challenge:</a:t>
            </a:r>
            <a:r>
              <a:rPr lang="en-US" dirty="0"/>
              <a:t> Managing Slowly Changing Dimensions (SCD Type 2) for tables like DIM_CUSTOMERS required complex update logic to track historical changes without relying on external tools.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Leveraged </a:t>
            </a:r>
            <a:r>
              <a:rPr lang="en-US" b="1" dirty="0" err="1"/>
              <a:t>dbt's</a:t>
            </a:r>
            <a:r>
              <a:rPr lang="en-US" b="1" dirty="0"/>
              <a:t> incremental models</a:t>
            </a:r>
            <a:r>
              <a:rPr lang="en-US" dirty="0"/>
              <a:t> and specific SQL logic to compare new vs. old records, setting </a:t>
            </a:r>
            <a:r>
              <a:rPr lang="en-US" dirty="0" err="1"/>
              <a:t>valid_to_date</a:t>
            </a:r>
            <a:r>
              <a:rPr lang="en-US" dirty="0"/>
              <a:t> and </a:t>
            </a:r>
            <a:r>
              <a:rPr lang="en-US" dirty="0" err="1"/>
              <a:t>is_current</a:t>
            </a:r>
            <a:r>
              <a:rPr lang="en-US" dirty="0"/>
              <a:t> flags accurately within Snowflake.</a:t>
            </a:r>
          </a:p>
        </p:txBody>
      </p:sp>
    </p:spTree>
    <p:extLst>
      <p:ext uri="{BB962C8B-B14F-4D97-AF65-F5344CB8AC3E}">
        <p14:creationId xmlns:p14="http://schemas.microsoft.com/office/powerpoint/2010/main" val="165637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FAAD8-2E79-8CC5-7B1A-42223D8C3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4F258-0EAE-7044-C9D2-CA7FBD276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7DA7A-D698-75E9-E118-59613DE7FB31}"/>
              </a:ext>
            </a:extLst>
          </p:cNvPr>
          <p:cNvSpPr txBox="1"/>
          <p:nvPr/>
        </p:nvSpPr>
        <p:spPr>
          <a:xfrm>
            <a:off x="1257300" y="600076"/>
            <a:ext cx="8672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Project Challenges &amp; Mitigation</a:t>
            </a:r>
          </a:p>
          <a:p>
            <a:pPr algn="ctr"/>
            <a:r>
              <a:rPr lang="en-US" sz="1600" b="1" dirty="0"/>
              <a:t>Navigating Data Quality, Transformation, and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EBED9-8F46-676A-1D7B-DE24BA92AAD8}"/>
              </a:ext>
            </a:extLst>
          </p:cNvPr>
          <p:cNvSpPr txBox="1"/>
          <p:nvPr/>
        </p:nvSpPr>
        <p:spPr>
          <a:xfrm>
            <a:off x="954616" y="1764616"/>
            <a:ext cx="1106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Challenges and Solutions:</a:t>
            </a:r>
          </a:p>
          <a:p>
            <a:r>
              <a:rPr lang="en-US" b="1" dirty="0"/>
              <a:t>Snowflake Cost and Performance:</a:t>
            </a:r>
            <a:endParaRPr lang="en-US" dirty="0"/>
          </a:p>
          <a:p>
            <a:pPr lvl="1"/>
            <a:r>
              <a:rPr lang="en-US" b="1" dirty="0"/>
              <a:t>Challenge:</a:t>
            </a:r>
            <a:r>
              <a:rPr lang="en-US" dirty="0"/>
              <a:t> Running full table transformations on large data sets resulted in high query costs and long runtimes.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Prioritized </a:t>
            </a:r>
            <a:r>
              <a:rPr lang="en-US" b="1" dirty="0"/>
              <a:t>incremental materialization</a:t>
            </a:r>
            <a:r>
              <a:rPr lang="en-US" dirty="0"/>
              <a:t> for all fact and dimension tables where appropriate. We also established a dedicated, rightsized </a:t>
            </a:r>
            <a:r>
              <a:rPr lang="en-US" b="1" dirty="0"/>
              <a:t>Snowflake Virtual Warehouse</a:t>
            </a:r>
            <a:r>
              <a:rPr lang="en-US" dirty="0"/>
              <a:t> for the </a:t>
            </a:r>
            <a:r>
              <a:rPr lang="en-US" dirty="0" err="1"/>
              <a:t>dbt</a:t>
            </a:r>
            <a:r>
              <a:rPr lang="en-US" dirty="0"/>
              <a:t> job to manage performance and cost visibility.</a:t>
            </a:r>
          </a:p>
          <a:p>
            <a:r>
              <a:rPr lang="en-US" b="1" dirty="0"/>
              <a:t>CI/CD Security and Stability:</a:t>
            </a:r>
            <a:endParaRPr lang="en-US" dirty="0"/>
          </a:p>
          <a:p>
            <a:pPr lvl="1"/>
            <a:r>
              <a:rPr lang="en-US" b="1" dirty="0"/>
              <a:t>Challenge:</a:t>
            </a:r>
            <a:r>
              <a:rPr lang="en-US" dirty="0"/>
              <a:t> Safely storing and injecting highly sensitive Snowflake credentials into the GitHub Actions workflow.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Stored all sensitive information (keys, passwords, account IDs) exclusively in </a:t>
            </a:r>
            <a:r>
              <a:rPr lang="en-US" b="1" dirty="0"/>
              <a:t>GitHub Repository Secrets</a:t>
            </a:r>
            <a:r>
              <a:rPr lang="en-US" dirty="0"/>
              <a:t> (Visual: github_repo_secrets.png) which are masked in logs and securely passed as environment variables to the </a:t>
            </a:r>
            <a:r>
              <a:rPr lang="en-US" dirty="0" err="1"/>
              <a:t>dbt</a:t>
            </a:r>
            <a:r>
              <a:rPr lang="en-US" dirty="0"/>
              <a:t> execution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193473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B1230-2354-FF84-B66F-2C87EB662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42356A-55E7-6578-EC8A-2D1650F77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04148-44B8-E574-DF72-1BE2121570E9}"/>
              </a:ext>
            </a:extLst>
          </p:cNvPr>
          <p:cNvSpPr txBox="1"/>
          <p:nvPr/>
        </p:nvSpPr>
        <p:spPr>
          <a:xfrm>
            <a:off x="901700" y="1133901"/>
            <a:ext cx="86725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Thank You</a:t>
            </a:r>
          </a:p>
          <a:p>
            <a:pPr algn="ctr"/>
            <a:r>
              <a:rPr lang="en-US" sz="2800" b="1" dirty="0"/>
              <a:t>Questions and 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6E7DF-46A5-2B42-DF95-FCF5A02A2662}"/>
              </a:ext>
            </a:extLst>
          </p:cNvPr>
          <p:cNvSpPr txBox="1"/>
          <p:nvPr/>
        </p:nvSpPr>
        <p:spPr>
          <a:xfrm>
            <a:off x="1250422" y="3911600"/>
            <a:ext cx="8672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Repo URLs: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https://github.com/moazla877-commits/data-warehouse-scripts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linkClick r:id="rId4"/>
              </a:rPr>
              <a:t>https://github.com/moazla877-commits/dbt-transform-new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5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134" y="414343"/>
            <a:ext cx="2486800" cy="11684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73357"/>
              </p:ext>
            </p:extLst>
          </p:nvPr>
        </p:nvGraphicFramePr>
        <p:xfrm>
          <a:off x="5614987" y="414343"/>
          <a:ext cx="5359401" cy="4606091"/>
        </p:xfrm>
        <a:graphic>
          <a:graphicData uri="http://schemas.openxmlformats.org/drawingml/2006/table">
            <a:tbl>
              <a:tblPr firstRow="1" bandRow="1"/>
              <a:tblGrid>
                <a:gridCol w="5359401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41923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Project Overview &amp; Objectives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4192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Staging &amp; Loading (E &amp; L)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4192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Architecture - Raw Layer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7546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Warehouse Design (T - Transformation)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4192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 Pipeline (</a:t>
                      </a:r>
                      <a:r>
                        <a:rPr lang="fr-FR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dbt</a:t>
                      </a:r>
                      <a:r>
                        <a:rPr lang="fr-FR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 CI/CD)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419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 Results &amp; Validation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933298"/>
                  </a:ext>
                </a:extLst>
              </a:tr>
              <a:tr h="419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Analytics Layer &amp; Use Cases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870758"/>
                  </a:ext>
                </a:extLst>
              </a:tr>
              <a:tr h="419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Summary &amp; Next Steps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86089"/>
                  </a:ext>
                </a:extLst>
              </a:tr>
              <a:tr h="5827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Q&amp;A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679393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D530718-8DC0-312E-DF96-03787B2D5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0" y="2584510"/>
            <a:ext cx="5120747" cy="229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D3EB9D-6019-9C4F-2667-A8AF2E19A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60AD8-FAEC-B256-46FA-29AFEF8D12E1}"/>
              </a:ext>
            </a:extLst>
          </p:cNvPr>
          <p:cNvSpPr txBox="1"/>
          <p:nvPr/>
        </p:nvSpPr>
        <p:spPr>
          <a:xfrm>
            <a:off x="1257300" y="600076"/>
            <a:ext cx="86725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Project Goal: Unified Data for Analytics</a:t>
            </a:r>
          </a:p>
          <a:p>
            <a:pPr algn="ctr"/>
            <a:r>
              <a:rPr lang="en-US" sz="1600" b="1" dirty="0"/>
              <a:t>Delivering a Kimball-style Star Schema DW</a:t>
            </a:r>
          </a:p>
          <a:p>
            <a:pPr algn="ctr"/>
            <a:endParaRPr lang="en-US" sz="3200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A9660-882F-B29A-4059-2D1F654E9E80}"/>
              </a:ext>
            </a:extLst>
          </p:cNvPr>
          <p:cNvSpPr txBox="1"/>
          <p:nvPr/>
        </p:nvSpPr>
        <p:spPr>
          <a:xfrm>
            <a:off x="952500" y="2200514"/>
            <a:ext cx="10401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Points: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Goal:</a:t>
            </a:r>
            <a:r>
              <a:rPr lang="en-US" dirty="0"/>
              <a:t> Establish a robust, scalable, and governed </a:t>
            </a:r>
            <a:r>
              <a:rPr lang="en-US" b="1" dirty="0"/>
              <a:t>Data Warehouse (DW)</a:t>
            </a:r>
            <a:r>
              <a:rPr lang="en-US" dirty="0"/>
              <a:t> to support Sales and Inventory analytics.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Technology Stack:</a:t>
            </a:r>
            <a:r>
              <a:rPr lang="en-US" dirty="0"/>
              <a:t> </a:t>
            </a:r>
            <a:r>
              <a:rPr lang="en-US" b="1" dirty="0"/>
              <a:t>Snowflake</a:t>
            </a:r>
            <a:r>
              <a:rPr lang="en-US" dirty="0"/>
              <a:t> (Cloud DW), </a:t>
            </a:r>
            <a:r>
              <a:rPr lang="en-US" b="1" dirty="0"/>
              <a:t>AWS S3</a:t>
            </a:r>
            <a:r>
              <a:rPr lang="en-US" dirty="0"/>
              <a:t> (Staging), </a:t>
            </a:r>
            <a:r>
              <a:rPr lang="en-US" b="1" dirty="0" err="1"/>
              <a:t>dbt</a:t>
            </a:r>
            <a:r>
              <a:rPr lang="en-US" dirty="0"/>
              <a:t> (Transformation), </a:t>
            </a:r>
            <a:r>
              <a:rPr lang="en-US" b="1" dirty="0"/>
              <a:t>GitHub Actions</a:t>
            </a:r>
            <a:r>
              <a:rPr lang="en-US" dirty="0"/>
              <a:t> (CI/CD).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Methodology:</a:t>
            </a:r>
            <a:r>
              <a:rPr lang="en-US" dirty="0"/>
              <a:t> </a:t>
            </a:r>
            <a:r>
              <a:rPr lang="en-US" b="1" dirty="0"/>
              <a:t>ELT (Extract, Load, Transform)</a:t>
            </a:r>
            <a:r>
              <a:rPr lang="en-US" dirty="0"/>
              <a:t>—leveraging Snowflake's compute power for transformations using </a:t>
            </a:r>
            <a:r>
              <a:rPr lang="en-US" dirty="0" err="1"/>
              <a:t>dbt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Source Data:</a:t>
            </a:r>
            <a:r>
              <a:rPr lang="en-US" dirty="0"/>
              <a:t> CSV files ingested from external systems.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17123-6299-9188-EE76-59F437540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4295775"/>
            <a:ext cx="9749367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9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2B01A-F017-AD54-A56C-526E53EFA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AE0FC-E089-765C-2463-61F81C4FD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8B269-18D8-FB4C-1AF4-BBCA2B37F0C4}"/>
              </a:ext>
            </a:extLst>
          </p:cNvPr>
          <p:cNvSpPr txBox="1"/>
          <p:nvPr/>
        </p:nvSpPr>
        <p:spPr>
          <a:xfrm>
            <a:off x="1257300" y="600076"/>
            <a:ext cx="86725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Ingestion: AWS S3 to Snowflake</a:t>
            </a:r>
          </a:p>
          <a:p>
            <a:pPr algn="ctr"/>
            <a:r>
              <a:rPr lang="en-US" sz="1600" b="1" dirty="0"/>
              <a:t>Automating Raw Data Loading</a:t>
            </a:r>
          </a:p>
          <a:p>
            <a:pPr algn="ctr"/>
            <a:endParaRPr lang="en-US" sz="3200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4B06C-9468-60ED-D065-15FEC7AA462E}"/>
              </a:ext>
            </a:extLst>
          </p:cNvPr>
          <p:cNvSpPr txBox="1"/>
          <p:nvPr/>
        </p:nvSpPr>
        <p:spPr>
          <a:xfrm>
            <a:off x="971550" y="2231292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Details: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Source Location:</a:t>
            </a:r>
            <a:r>
              <a:rPr lang="en-US" dirty="0"/>
              <a:t> All raw CSV files are stored in the designated S3 bucket.</a:t>
            </a:r>
          </a:p>
          <a:p>
            <a:pPr lvl="1"/>
            <a:r>
              <a:rPr lang="en-US" b="1" dirty="0"/>
              <a:t>S3 Bucket Path:</a:t>
            </a:r>
            <a:r>
              <a:rPr lang="en-US" dirty="0"/>
              <a:t> s3://etl-data-csv-s3-bucket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Snowflake Integration:</a:t>
            </a:r>
            <a:r>
              <a:rPr lang="en-US" dirty="0"/>
              <a:t> An </a:t>
            </a:r>
            <a:r>
              <a:rPr lang="en-US" b="1" dirty="0"/>
              <a:t>External Stage</a:t>
            </a:r>
            <a:r>
              <a:rPr lang="en-US" dirty="0"/>
              <a:t> is defined in Snowflake's COMMON_DATA schema to read directly from S3. (See </a:t>
            </a:r>
            <a:r>
              <a:rPr lang="en-US" dirty="0" err="1"/>
              <a:t>raw_tbl_def.sql</a:t>
            </a:r>
            <a:r>
              <a:rPr lang="en-US" dirty="0"/>
              <a:t> for DDL)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Loading Mechanism:</a:t>
            </a:r>
            <a:r>
              <a:rPr lang="en-US" dirty="0"/>
              <a:t> A JavaScript-based </a:t>
            </a:r>
            <a:r>
              <a:rPr lang="en-US" b="1" dirty="0"/>
              <a:t>Snowflake Stored Procedure</a:t>
            </a:r>
            <a:r>
              <a:rPr lang="en-US" dirty="0"/>
              <a:t> handles the bulk COPY INTO operation.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A1D1A-5B2D-0F88-2DC4-79F479A3C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888" y="1814330"/>
            <a:ext cx="6117188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3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BF446-7344-C73A-DAD1-5FEACF391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A7A71-DDCF-9624-022C-6B0AF8EF3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F409D-F340-57AF-4478-4A96EB55DDA4}"/>
              </a:ext>
            </a:extLst>
          </p:cNvPr>
          <p:cNvSpPr txBox="1"/>
          <p:nvPr/>
        </p:nvSpPr>
        <p:spPr>
          <a:xfrm>
            <a:off x="1257300" y="600076"/>
            <a:ext cx="86725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Source &amp; Raw Data Model</a:t>
            </a:r>
          </a:p>
          <a:p>
            <a:pPr algn="ctr"/>
            <a:r>
              <a:rPr lang="en-US" sz="1600" b="1" dirty="0"/>
              <a:t>Foundation of the Data Warehouse</a:t>
            </a:r>
          </a:p>
          <a:p>
            <a:pPr algn="ctr"/>
            <a:endParaRPr lang="en-US" sz="3200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62C5E-6A64-6BAD-1CA2-8B87F2E5A596}"/>
              </a:ext>
            </a:extLst>
          </p:cNvPr>
          <p:cNvSpPr txBox="1"/>
          <p:nvPr/>
        </p:nvSpPr>
        <p:spPr>
          <a:xfrm>
            <a:off x="971550" y="2231292"/>
            <a:ext cx="4159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Entities (RAW_DATA Schema):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manufacturers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products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customers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inventory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sales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/>
              <a:t>sales_line_items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328713-265A-E873-B2DC-1A666604F2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21867" y="1712732"/>
            <a:ext cx="6096000" cy="44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ADB02-096B-DA1C-6D17-92E665B0C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24B43-08F5-B5E8-1E35-C9DA6F06A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B39C1-765D-7C0F-D9C6-95E3C954D631}"/>
              </a:ext>
            </a:extLst>
          </p:cNvPr>
          <p:cNvSpPr txBox="1"/>
          <p:nvPr/>
        </p:nvSpPr>
        <p:spPr>
          <a:xfrm>
            <a:off x="1257300" y="600076"/>
            <a:ext cx="86725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Star Schema Design</a:t>
            </a:r>
          </a:p>
          <a:p>
            <a:pPr algn="ctr"/>
            <a:r>
              <a:rPr lang="en-US" sz="1600" b="1" dirty="0"/>
              <a:t>Converting OLTP to DW using </a:t>
            </a:r>
            <a:r>
              <a:rPr lang="en-US" sz="1600" b="1" dirty="0" err="1"/>
              <a:t>dbt</a:t>
            </a:r>
            <a:endParaRPr lang="en-US" sz="1600" b="1" dirty="0"/>
          </a:p>
          <a:p>
            <a:pPr algn="ctr"/>
            <a:endParaRPr lang="en-US" sz="3200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23879-C770-041E-063B-B138162F00C7}"/>
              </a:ext>
            </a:extLst>
          </p:cNvPr>
          <p:cNvSpPr txBox="1"/>
          <p:nvPr/>
        </p:nvSpPr>
        <p:spPr>
          <a:xfrm>
            <a:off x="954616" y="1764616"/>
            <a:ext cx="4159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Transformation Concepts:</a:t>
            </a:r>
          </a:p>
          <a:p>
            <a:r>
              <a:rPr lang="en-US" b="1" dirty="0"/>
              <a:t>Schema:</a:t>
            </a:r>
            <a:r>
              <a:rPr lang="en-US" dirty="0"/>
              <a:t> TRANSFORM_DATA</a:t>
            </a:r>
          </a:p>
          <a:p>
            <a:r>
              <a:rPr lang="en-US" b="1" dirty="0"/>
              <a:t>Dimension Tables (SCD Type 1/2 Ready):</a:t>
            </a:r>
            <a:endParaRPr lang="en-US" dirty="0"/>
          </a:p>
          <a:p>
            <a:pPr lvl="1"/>
            <a:r>
              <a:rPr lang="en-US" dirty="0"/>
              <a:t>DIM_MANUFACTURERS, DIM_PRODUCTS, DIM_CUSTOMERS, DIM_INVENTORY</a:t>
            </a:r>
          </a:p>
          <a:p>
            <a:r>
              <a:rPr lang="en-US" b="1" dirty="0"/>
              <a:t>Fact Tables:</a:t>
            </a:r>
            <a:endParaRPr lang="en-US" dirty="0"/>
          </a:p>
          <a:p>
            <a:pPr lvl="1"/>
            <a:r>
              <a:rPr lang="en-US" dirty="0"/>
              <a:t>FACT_SALES, FACT_SALES_LINE_ITEMS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E36735-EEA4-8C0C-1E57-265867DBCC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21867" y="1769804"/>
            <a:ext cx="6096000" cy="43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1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40039-43C9-0D40-A59F-EE0F69113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36CE7-36C0-E4E1-47AD-52A12E607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6BBFF-D639-FD59-D778-2024F3E29FA4}"/>
              </a:ext>
            </a:extLst>
          </p:cNvPr>
          <p:cNvSpPr txBox="1"/>
          <p:nvPr/>
        </p:nvSpPr>
        <p:spPr>
          <a:xfrm>
            <a:off x="1257300" y="600076"/>
            <a:ext cx="86725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Star Schema Design</a:t>
            </a:r>
          </a:p>
          <a:p>
            <a:pPr algn="ctr"/>
            <a:r>
              <a:rPr lang="en-US" sz="1600" b="1" dirty="0"/>
              <a:t>Converting OLTP to DW using </a:t>
            </a:r>
            <a:r>
              <a:rPr lang="en-US" sz="1600" b="1" dirty="0" err="1"/>
              <a:t>dbt</a:t>
            </a:r>
            <a:endParaRPr lang="en-US" sz="1600" b="1" dirty="0"/>
          </a:p>
          <a:p>
            <a:pPr algn="ctr"/>
            <a:endParaRPr lang="en-US" sz="3200" b="1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4BAEB5-86DF-25E0-E588-6F7936FBF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43600" y="1769804"/>
            <a:ext cx="5033453" cy="43294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92C8B5-F44D-7255-996C-A0639F38B3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3400" y="1769805"/>
            <a:ext cx="5033453" cy="43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EA05E-4E56-A1FE-F94C-34949CF5F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D445C-5F81-2427-DE3D-616951FAC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9E83B-089A-8E18-A6DA-9B09934265F7}"/>
              </a:ext>
            </a:extLst>
          </p:cNvPr>
          <p:cNvSpPr txBox="1"/>
          <p:nvPr/>
        </p:nvSpPr>
        <p:spPr>
          <a:xfrm>
            <a:off x="1257300" y="600076"/>
            <a:ext cx="867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Transformation Automation with </a:t>
            </a:r>
            <a:r>
              <a:rPr lang="en-US" sz="3200" b="1" dirty="0" err="1"/>
              <a:t>dbt</a:t>
            </a:r>
            <a:endParaRPr lang="en-US" sz="3200" b="1" dirty="0"/>
          </a:p>
          <a:p>
            <a:pPr algn="ctr"/>
            <a:r>
              <a:rPr lang="en-US" sz="1600" b="1" dirty="0"/>
              <a:t>Git-Native Data Modeling and CI/CD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45F40-0C29-BB40-0291-C608EE47B4FB}"/>
              </a:ext>
            </a:extLst>
          </p:cNvPr>
          <p:cNvSpPr txBox="1"/>
          <p:nvPr/>
        </p:nvSpPr>
        <p:spPr>
          <a:xfrm>
            <a:off x="954616" y="1764616"/>
            <a:ext cx="4159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Pipeline Components: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/>
              <a:t>dbt</a:t>
            </a:r>
            <a:r>
              <a:rPr lang="en-US" b="1" dirty="0"/>
              <a:t> Project:</a:t>
            </a:r>
            <a:r>
              <a:rPr lang="en-US" dirty="0"/>
              <a:t> Hosted in a GitHub Repository (</a:t>
            </a:r>
            <a:r>
              <a:rPr lang="en-US" dirty="0" err="1"/>
              <a:t>dbt</a:t>
            </a:r>
            <a:r>
              <a:rPr lang="en-US" dirty="0"/>
              <a:t>-transform).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Configuration:</a:t>
            </a:r>
            <a:r>
              <a:rPr lang="en-US" dirty="0"/>
              <a:t> Snowflake credentials and environment variables are secured using GitHub Repository Secrets.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CI/CD:</a:t>
            </a:r>
            <a:r>
              <a:rPr lang="en-US" dirty="0"/>
              <a:t> GitHub Actions triggers </a:t>
            </a:r>
            <a:r>
              <a:rPr lang="en-US" dirty="0" err="1"/>
              <a:t>dbt</a:t>
            </a:r>
            <a:r>
              <a:rPr lang="en-US" dirty="0"/>
              <a:t> run to deploy changes automatically upon commits/merges.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20FAAD-D9ED-59F2-3DBA-43CB067802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21867" y="2528491"/>
            <a:ext cx="6096000" cy="302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3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E199E-375D-22B1-CE56-9BAF4D72D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57540F-3BBB-703C-F4AF-AD06426DC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D5994-0BDB-BD2E-0821-D78771AA8C51}"/>
              </a:ext>
            </a:extLst>
          </p:cNvPr>
          <p:cNvSpPr txBox="1"/>
          <p:nvPr/>
        </p:nvSpPr>
        <p:spPr>
          <a:xfrm>
            <a:off x="1257300" y="600076"/>
            <a:ext cx="867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Transformation Automation with </a:t>
            </a:r>
            <a:r>
              <a:rPr lang="en-US" sz="3200" b="1" dirty="0" err="1"/>
              <a:t>dbt</a:t>
            </a:r>
            <a:endParaRPr lang="en-US" sz="3200" b="1" dirty="0"/>
          </a:p>
          <a:p>
            <a:pPr algn="ctr"/>
            <a:r>
              <a:rPr lang="en-US" sz="1600" b="1" dirty="0"/>
              <a:t>Git-Native Data Modeling and CI/CD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C65A7-A06E-2269-2CDC-55647C3198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21867" y="2197262"/>
            <a:ext cx="6096000" cy="36825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66B1D3-1356-F6A8-C8A4-19929FC91C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197262"/>
            <a:ext cx="5324518" cy="36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181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{CF383188-F792-466F-B95B-C669651A34E8}TF1ed9553b-00c4-4092-846a-c8f7f2908f3beecd942f_win32-8e33096c3cfc</Template>
  <TotalTime>154</TotalTime>
  <Words>1475</Words>
  <Application>Microsoft Office PowerPoint</Application>
  <PresentationFormat>Widescreen</PresentationFormat>
  <Paragraphs>166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Data Warehouse Development Project Building an Analytics Platform on Snowflake and dbt Presenter: [Put your name] Date: [Current Date] 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Sadrul Alom</dc:creator>
  <cp:lastModifiedBy>Sadrul Alom</cp:lastModifiedBy>
  <cp:revision>14</cp:revision>
  <dcterms:created xsi:type="dcterms:W3CDTF">2025-10-21T01:51:06Z</dcterms:created>
  <dcterms:modified xsi:type="dcterms:W3CDTF">2025-10-23T02:22:38Z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