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6" r:id="rId6"/>
    <p:sldId id="295" r:id="rId7"/>
    <p:sldId id="293" r:id="rId8"/>
    <p:sldId id="292" r:id="rId9"/>
    <p:sldId id="296" r:id="rId10"/>
    <p:sldId id="301" r:id="rId11"/>
    <p:sldId id="299" r:id="rId12"/>
    <p:sldId id="300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az Mohamed" initials="MM" lastIdx="1" clrIdx="0">
    <p:extLst>
      <p:ext uri="{19B8F6BF-5375-455C-9EA6-DF929625EA0E}">
        <p15:presenceInfo xmlns:p15="http://schemas.microsoft.com/office/powerpoint/2012/main" userId="S::Moaz.Mohamed@istnetworks.com::61272b4c-133e-4b52-84c4-0003172bfc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5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8283C-C57E-23C1-0F7E-9ABE04449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6C4AAC-F65C-3870-E41A-3EEF2DC07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2523B9-59D3-80BD-1148-9CB787D94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7F94E-38A7-5F51-2726-6D72009FA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39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1F84C-26A7-D68B-0A37-89FFFA379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2BE4D-8449-26C3-BDA1-64268DA9B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C4DF7-9905-D3C8-5393-C1E235C46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8AFB6-CD97-5B4C-4271-99D92A91F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6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8ACD3-CA78-B57D-53B4-CC459D005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54484-9A11-5BEB-90DE-7CEDBD8C4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18EAE-0D76-A4D9-FF45-0124C38E9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1F8A2-E7B0-9A10-3434-2CF5D5AAD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9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sz="2800" dirty="0"/>
              <a:t>Introduction to </a:t>
            </a:r>
            <a:r>
              <a:rPr lang="en-US" b="1" dirty="0"/>
              <a:t>Contact Center</a:t>
            </a:r>
            <a:br>
              <a:rPr lang="en-US" b="1" dirty="0"/>
            </a:br>
            <a:r>
              <a:rPr lang="en-US" sz="1400" dirty="0"/>
              <a:t>How Companies Talk to Their Customers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E9C8-FFB4-92BD-B6FB-460FFF3A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C15-D9E4-7A0A-F8E2-060261C2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94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CD51-1D02-553C-794B-5C8DE8850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400000" cy="152473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BAE0B-268F-4848-AA16-49D4C82BD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8" y="3238103"/>
            <a:ext cx="5400000" cy="28501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Contact Center?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Functions of Contact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Industries &amp; Companies Using Contact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Center</a:t>
            </a:r>
            <a:r>
              <a:rPr lang="en-US" i="1" dirty="0"/>
              <a:t> vs. </a:t>
            </a:r>
            <a:r>
              <a:rPr lang="en-US" dirty="0"/>
              <a:t>Contact Center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A95CB-B744-B8B5-CC43-285168FF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B10D-5E6F-7EF3-900F-29AADFA9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</a:t>
            </a:r>
            <a:br>
              <a:rPr lang="en-US" dirty="0"/>
            </a:br>
            <a:r>
              <a:rPr lang="en-US" b="1" dirty="0"/>
              <a:t>Contact Center?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A96E2-134B-9FE5-5431-05E11C80F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60000"/>
          </a:xfrm>
        </p:spPr>
        <p:txBody>
          <a:bodyPr/>
          <a:lstStyle/>
          <a:p>
            <a:r>
              <a:rPr lang="en-US" dirty="0"/>
              <a:t>Definition: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D9A64-55C4-FA9B-0332-81C7A2AA8AE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338400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Center</a:t>
            </a:r>
            <a:r>
              <a:rPr lang="en-US" dirty="0"/>
              <a:t> is a place where a company talks to its customers, or vice versa.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CAA14-471F-6CD3-4437-385F17D34CC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777548" y="2960877"/>
            <a:ext cx="5516880" cy="360000"/>
          </a:xfrm>
        </p:spPr>
        <p:txBody>
          <a:bodyPr/>
          <a:lstStyle/>
          <a:p>
            <a:r>
              <a:rPr lang="en-US" dirty="0"/>
              <a:t>The Communication Happens Through: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9C7A7-3EEB-76E9-3CAD-B1D047C2C2D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777548" y="3392036"/>
            <a:ext cx="5506720" cy="2907164"/>
          </a:xfrm>
        </p:spPr>
        <p:txBody>
          <a:bodyPr/>
          <a:lstStyle/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dirty="0"/>
              <a:t>📧	</a:t>
            </a:r>
            <a:r>
              <a:rPr lang="en-US" b="1" dirty="0"/>
              <a:t>Emails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dirty="0"/>
              <a:t>📞	</a:t>
            </a:r>
            <a:r>
              <a:rPr lang="en-US" b="1" dirty="0"/>
              <a:t>Phone Calls </a:t>
            </a:r>
            <a:r>
              <a:rPr lang="en-US" dirty="0"/>
              <a:t>(Inbound/Outbound)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dirty="0"/>
              <a:t>🤖	</a:t>
            </a:r>
            <a:r>
              <a:rPr lang="en-US" b="1" dirty="0"/>
              <a:t>Chat Bots </a:t>
            </a:r>
            <a:r>
              <a:rPr lang="en-US" dirty="0"/>
              <a:t>(Mobile App, Web Site, …)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dirty="0"/>
              <a:t>📱	</a:t>
            </a:r>
            <a:r>
              <a:rPr lang="en-US" b="1" dirty="0"/>
              <a:t>Social Media </a:t>
            </a:r>
            <a:r>
              <a:rPr lang="en-US" dirty="0"/>
              <a:t>(WhatsApp, Facebook, ...)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F1DB2-3C68-CA57-DF38-0050C22525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0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78993-7F33-5FE6-4CFB-FEAA81283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A06695E-6E03-C518-2B14-01E2B6AD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b="1" dirty="0"/>
              <a:t>Key Functions</a:t>
            </a:r>
            <a:br>
              <a:rPr lang="en-US" dirty="0"/>
            </a:br>
            <a:r>
              <a:rPr lang="en-US" sz="2400" dirty="0"/>
              <a:t>of Contact Center</a:t>
            </a:r>
            <a:endParaRPr lang="en-US" dirty="0"/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26A85F69-7190-083C-44A3-20343C81198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9561069"/>
              </p:ext>
            </p:extLst>
          </p:nvPr>
        </p:nvGraphicFramePr>
        <p:xfrm>
          <a:off x="838200" y="2111375"/>
          <a:ext cx="10476000" cy="396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240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41760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417600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IT MEANS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REAL-LIFE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customers use or manage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Recharging your mobile balance by calling customer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a problem with a product or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Getting help to fix your home internet connection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Complaints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Listen to problems and find solutions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customer complains about a wrong bill and the agent fixes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products or services to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Vodafone agent calls to offer you a new phone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 customers for their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get a call asking about your recent visit to a café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1ABF45-3B70-166E-2660-CBB2F229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6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E1BE-0E52-8768-56AC-6F078D11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00" b="1" dirty="0"/>
              <a:t>industries &amp; Companies</a:t>
            </a:r>
            <a:br>
              <a:rPr lang="en-US" sz="1800" b="1" dirty="0"/>
            </a:br>
            <a:r>
              <a:rPr lang="en-US" sz="1500" dirty="0"/>
              <a:t>Using Contact Center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C3ED8-88A7-2260-97EC-281DA8A2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5" name="Table Placeholder 14">
            <a:extLst>
              <a:ext uri="{FF2B5EF4-FFF2-40B4-BE49-F238E27FC236}">
                <a16:creationId xmlns:a16="http://schemas.microsoft.com/office/drawing/2014/main" id="{F1B481C8-F867-6740-A648-B898FF0E26D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87860639"/>
              </p:ext>
            </p:extLst>
          </p:nvPr>
        </p:nvGraphicFramePr>
        <p:xfrm>
          <a:off x="4216399" y="895350"/>
          <a:ext cx="7137400" cy="5184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8700">
                  <a:extLst>
                    <a:ext uri="{9D8B030D-6E8A-4147-A177-3AD203B41FA5}">
                      <a16:colId xmlns:a16="http://schemas.microsoft.com/office/drawing/2014/main" val="696880649"/>
                    </a:ext>
                  </a:extLst>
                </a:gridCol>
                <a:gridCol w="3568700">
                  <a:extLst>
                    <a:ext uri="{9D8B030D-6E8A-4147-A177-3AD203B41FA5}">
                      <a16:colId xmlns:a16="http://schemas.microsoft.com/office/drawing/2014/main" val="277711681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INDUSTRY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COMPANIES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23256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📱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Vodafone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Etisalat by e&amp;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6058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CIB</a:t>
                      </a:r>
                    </a:p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Banque Misr</a:t>
                      </a:r>
                    </a:p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25526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🛒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E-Commerce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Amazon.eg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556629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✈️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EgyptAir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Emirates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Qatar Airways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9857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🍔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Bazooka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McDonald’s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Pizza Hut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04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3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30008-FD2A-2E08-190F-4EC5C1CE8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9E124721-4395-5B5B-436E-13C39A53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b="1" dirty="0"/>
              <a:t>Call Center </a:t>
            </a:r>
            <a:r>
              <a:rPr lang="en-US" sz="2000" b="1" i="1" dirty="0"/>
              <a:t>vs. </a:t>
            </a:r>
            <a:r>
              <a:rPr lang="en-US" b="1" dirty="0"/>
              <a:t>Contact Center</a:t>
            </a:r>
            <a:endParaRPr lang="en-US" dirty="0"/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BF8B066B-1328-7420-DED4-EB4FCBF248E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414726318"/>
              </p:ext>
            </p:extLst>
          </p:nvPr>
        </p:nvGraphicFramePr>
        <p:xfrm>
          <a:off x="838200" y="2111375"/>
          <a:ext cx="10477104" cy="201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251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41760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417600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CENTER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CONTACT CENTER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Older, more 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Newer, uses more tools and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phone calls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Phone, chat, email, social media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6290F8-26FF-891E-42D8-E27CE103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2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C139-1A90-6AA4-3191-087A83131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Quiz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2D3380-BC0B-8A79-A2A2-F1F12BF4C002}"/>
              </a:ext>
            </a:extLst>
          </p:cNvPr>
          <p:cNvSpPr/>
          <p:nvPr/>
        </p:nvSpPr>
        <p:spPr>
          <a:xfrm>
            <a:off x="-9525" y="-19050"/>
            <a:ext cx="6562725" cy="6877050"/>
          </a:xfrm>
          <a:custGeom>
            <a:avLst/>
            <a:gdLst>
              <a:gd name="connsiteX0" fmla="*/ 3638550 w 6562725"/>
              <a:gd name="connsiteY0" fmla="*/ 0 h 6877050"/>
              <a:gd name="connsiteX1" fmla="*/ 6562725 w 6562725"/>
              <a:gd name="connsiteY1" fmla="*/ 6877050 h 6877050"/>
              <a:gd name="connsiteX2" fmla="*/ 0 w 6562725"/>
              <a:gd name="connsiteY2" fmla="*/ 6877050 h 6877050"/>
              <a:gd name="connsiteX3" fmla="*/ 0 w 6562725"/>
              <a:gd name="connsiteY3" fmla="*/ 19050 h 6877050"/>
              <a:gd name="connsiteX4" fmla="*/ 3638550 w 656272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2725" h="6877050">
                <a:moveTo>
                  <a:pt x="3638550" y="0"/>
                </a:moveTo>
                <a:lnTo>
                  <a:pt x="6562725" y="6877050"/>
                </a:lnTo>
                <a:lnTo>
                  <a:pt x="0" y="6877050"/>
                </a:lnTo>
                <a:lnTo>
                  <a:pt x="0" y="19050"/>
                </a:lnTo>
                <a:lnTo>
                  <a:pt x="3638550" y="0"/>
                </a:lnTo>
                <a:close/>
              </a:path>
            </a:pathLst>
          </a:custGeom>
          <a:blipFill>
            <a:blip r:embed="rId2"/>
            <a:stretch>
              <a:fillRect l="-60000" t="-184" b="-184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52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1C0C-F3AC-8988-7D29-27790C8621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 call center only uses phone calls.</a:t>
            </a:r>
          </a:p>
          <a:p>
            <a:pPr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Contact centers can help people through twitter.</a:t>
            </a:r>
          </a:p>
          <a:p>
            <a:pPr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 call center is older than a contact center.</a:t>
            </a:r>
          </a:p>
          <a:p>
            <a:pPr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Contact centers are used only for technical problems.</a:t>
            </a:r>
          </a:p>
          <a:p>
            <a:pPr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17536-87E6-9E34-47C2-E9DB647F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38880F-631E-A394-6687-3E0E31513A86}"/>
              </a:ext>
            </a:extLst>
          </p:cNvPr>
          <p:cNvSpPr txBox="1">
            <a:spLocks/>
          </p:cNvSpPr>
          <p:nvPr/>
        </p:nvSpPr>
        <p:spPr>
          <a:xfrm>
            <a:off x="1341120" y="558801"/>
            <a:ext cx="9953308" cy="1780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Quiz</a:t>
            </a:r>
            <a:br>
              <a:rPr lang="en-US" b="1"/>
            </a:br>
            <a:r>
              <a:rPr lang="en-US" b="1"/>
              <a:t>True </a:t>
            </a:r>
            <a:r>
              <a:rPr lang="en-US" sz="2000" b="1"/>
              <a:t>or</a:t>
            </a:r>
            <a:r>
              <a:rPr lang="en-US" b="1"/>
              <a:t> False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BAB3-C7EA-5E52-B95E-F81D1C9F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Quiz</a:t>
            </a:r>
            <a:br>
              <a:rPr lang="en-US" b="1" dirty="0"/>
            </a:br>
            <a:r>
              <a:rPr lang="en-US" b="1" dirty="0"/>
              <a:t>Matching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08C0A-DB8A-6C74-924A-5DD124E33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4680000" cy="360000"/>
          </a:xfrm>
        </p:spPr>
        <p:txBody>
          <a:bodyPr/>
          <a:lstStyle/>
          <a:p>
            <a:r>
              <a:rPr lang="en-US" dirty="0"/>
              <a:t>SITUATION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ABE12-269C-C984-BE33-A1FD1E06096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5400000" cy="288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Fixing a customer’s internet problem       </a:t>
            </a:r>
          </a:p>
          <a:p>
            <a:pPr>
              <a:lnSpc>
                <a:spcPct val="150000"/>
              </a:lnSpc>
            </a:pPr>
            <a:r>
              <a:rPr lang="en-US" dirty="0"/>
              <a:t>Recharging a customer’s mobile balance     </a:t>
            </a:r>
          </a:p>
          <a:p>
            <a:pPr>
              <a:lnSpc>
                <a:spcPct val="150000"/>
              </a:lnSpc>
            </a:pPr>
            <a:r>
              <a:rPr lang="en-US" dirty="0"/>
              <a:t>Asking customers to rate a new product     </a:t>
            </a:r>
          </a:p>
          <a:p>
            <a:pPr>
              <a:lnSpc>
                <a:spcPct val="150000"/>
              </a:lnSpc>
            </a:pPr>
            <a:r>
              <a:rPr lang="en-US" dirty="0"/>
              <a:t>Calling customers to offer a new phone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3BF6D-BA76-FCE2-315E-64CF8FF644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694428" y="2960877"/>
            <a:ext cx="3600000" cy="360000"/>
          </a:xfrm>
        </p:spPr>
        <p:txBody>
          <a:bodyPr/>
          <a:lstStyle/>
          <a:p>
            <a:r>
              <a:rPr lang="en-US" dirty="0"/>
              <a:t>FUNCTION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CE934-FAE0-3A84-C483-2145AEDB2EE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94428" y="3392035"/>
            <a:ext cx="3600000" cy="288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A) Survey/Feedback  </a:t>
            </a:r>
          </a:p>
          <a:p>
            <a:pPr>
              <a:lnSpc>
                <a:spcPct val="150000"/>
              </a:lnSpc>
            </a:pPr>
            <a:r>
              <a:rPr lang="en-US" dirty="0"/>
              <a:t>B) Provide Services </a:t>
            </a:r>
          </a:p>
          <a:p>
            <a:pPr>
              <a:lnSpc>
                <a:spcPct val="150000"/>
              </a:lnSpc>
            </a:pPr>
            <a:r>
              <a:rPr lang="en-US" dirty="0"/>
              <a:t>C) Technical Support</a:t>
            </a:r>
          </a:p>
          <a:p>
            <a:pPr>
              <a:lnSpc>
                <a:spcPct val="150000"/>
              </a:lnSpc>
            </a:pPr>
            <a:r>
              <a:rPr lang="en-US" dirty="0"/>
              <a:t>D) Sales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B4CB4-CFB5-92E5-34AD-6391B41B3C5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66D2B6-52F1-172C-2321-2B0CE3BC0E28}"/>
              </a:ext>
            </a:extLst>
          </p:cNvPr>
          <p:cNvCxnSpPr>
            <a:cxnSpLocks/>
          </p:cNvCxnSpPr>
          <p:nvPr/>
        </p:nvCxnSpPr>
        <p:spPr>
          <a:xfrm>
            <a:off x="5820794" y="3705225"/>
            <a:ext cx="1797434" cy="9334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255E0A-08E5-1C5F-5E45-E92E4F2B0804}"/>
              </a:ext>
            </a:extLst>
          </p:cNvPr>
          <p:cNvCxnSpPr>
            <a:cxnSpLocks/>
          </p:cNvCxnSpPr>
          <p:nvPr/>
        </p:nvCxnSpPr>
        <p:spPr>
          <a:xfrm>
            <a:off x="6106228" y="4200525"/>
            <a:ext cx="151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342F5A-433E-7CE9-AB6E-34FF55D0A365}"/>
              </a:ext>
            </a:extLst>
          </p:cNvPr>
          <p:cNvCxnSpPr>
            <a:cxnSpLocks/>
          </p:cNvCxnSpPr>
          <p:nvPr/>
        </p:nvCxnSpPr>
        <p:spPr>
          <a:xfrm flipV="1">
            <a:off x="6106228" y="3619500"/>
            <a:ext cx="1512000" cy="10477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7E2BB9-6C90-329E-BCD9-B308645AD4A6}"/>
              </a:ext>
            </a:extLst>
          </p:cNvPr>
          <p:cNvCxnSpPr>
            <a:cxnSpLocks/>
          </p:cNvCxnSpPr>
          <p:nvPr/>
        </p:nvCxnSpPr>
        <p:spPr>
          <a:xfrm>
            <a:off x="6538228" y="5257800"/>
            <a:ext cx="1080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339</TotalTime>
  <Words>385</Words>
  <Application>Microsoft Office PowerPoint</Application>
  <PresentationFormat>Widescreen</PresentationFormat>
  <Paragraphs>106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Introduction to Contact Center How Companies Talk to Their Customers</vt:lpstr>
      <vt:lpstr>AGENDA</vt:lpstr>
      <vt:lpstr>What is Contact Center?</vt:lpstr>
      <vt:lpstr>Key Functions of Contact Center</vt:lpstr>
      <vt:lpstr>industries &amp; Companies Using Contact Center</vt:lpstr>
      <vt:lpstr>Call Center vs. Contact Center</vt:lpstr>
      <vt:lpstr>Quiz</vt:lpstr>
      <vt:lpstr>PowerPoint Presentation</vt:lpstr>
      <vt:lpstr>Quiz Matching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Moaz Mohamed</dc:creator>
  <cp:lastModifiedBy>Moaz Mohamed</cp:lastModifiedBy>
  <cp:revision>106</cp:revision>
  <dcterms:created xsi:type="dcterms:W3CDTF">2025-08-08T12:42:57Z</dcterms:created>
  <dcterms:modified xsi:type="dcterms:W3CDTF">2025-08-11T06:46:44Z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