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6395" autoAdjust="0"/>
  </p:normalViewPr>
  <p:slideViewPr>
    <p:cSldViewPr snapToGrid="0">
      <p:cViewPr>
        <p:scale>
          <a:sx n="110" d="100"/>
          <a:sy n="110" d="100"/>
        </p:scale>
        <p:origin x="6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58 </a:t>
            </a:r>
            <a:r>
              <a:rPr lang="en-US" baseline="0" dirty="0" smtClean="0"/>
              <a:t>= Thin Forest</a:t>
            </a:r>
          </a:p>
          <a:p>
            <a:r>
              <a:rPr lang="en-US" baseline="0" dirty="0" smtClean="0"/>
              <a:t>77 = Forest</a:t>
            </a:r>
          </a:p>
          <a:p>
            <a:r>
              <a:rPr lang="en-US" baseline="0" dirty="0" smtClean="0"/>
              <a:t>100 = Water </a:t>
            </a:r>
          </a:p>
          <a:p>
            <a:r>
              <a:rPr lang="en-US" baseline="0" dirty="0" smtClean="0"/>
              <a:t>81 =urban area.</a:t>
            </a:r>
          </a:p>
          <a:p>
            <a:r>
              <a:rPr lang="en-US" baseline="0" dirty="0" smtClean="0"/>
              <a:t> 83 = Range land and grain crops</a:t>
            </a:r>
          </a:p>
          <a:p>
            <a:r>
              <a:rPr lang="en-US" baseline="0" dirty="0" smtClean="0"/>
              <a:t>0 = no runoff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4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Hydrologic modeling for Yakima River Watershed using HEC-HMS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sz="2400" dirty="0" err="1" smtClean="0"/>
              <a:t>Moazzam</a:t>
            </a:r>
            <a:r>
              <a:rPr lang="en-US" dirty="0" smtClean="0"/>
              <a:t> Ali Rind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8" b="24549"/>
          <a:stretch/>
        </p:blipFill>
        <p:spPr>
          <a:xfrm>
            <a:off x="0" y="5818909"/>
            <a:ext cx="4244407" cy="1039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3469" y="4738255"/>
            <a:ext cx="462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CE-550 </a:t>
            </a:r>
            <a:r>
              <a:rPr lang="en-US" sz="2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Hydrclimatology</a:t>
            </a:r>
            <a:endParaRPr lang="en-US" sz="2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Semester Project 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28900"/>
            <a:ext cx="241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Applications</a:t>
            </a:r>
            <a:endParaRPr lang="en-US" sz="24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04706" y="714375"/>
            <a:ext cx="8124825" cy="506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Can be used to predict changes in stream flows due to climate change.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Planning and operations of hydraulic structures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Impact of snow melt season change on water resources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Guide for new water allocation policies.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Impacts of land-use changes on water resources.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Planning of location and capacity of new hydraulic structures.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Revision of current water policies in the area.</a:t>
            </a:r>
          </a:p>
        </p:txBody>
      </p:sp>
    </p:spTree>
    <p:extLst>
      <p:ext uri="{BB962C8B-B14F-4D97-AF65-F5344CB8AC3E}">
        <p14:creationId xmlns:p14="http://schemas.microsoft.com/office/powerpoint/2010/main" val="1828358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740" y="2628900"/>
            <a:ext cx="218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Future</a:t>
            </a:r>
            <a:r>
              <a:rPr lang="en-US" sz="2400" b="1" i="1" dirty="0" smtClean="0"/>
              <a:t> 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4706" y="160284"/>
            <a:ext cx="8653944" cy="639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 smtClean="0"/>
              <a:t>Calibration and validation of the model is pending.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 smtClean="0"/>
              <a:t>There are two many diversions in the watershed and its difficult to select a single location for calibration and validation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 smtClean="0"/>
              <a:t>Snow melt analysis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 smtClean="0"/>
              <a:t>Base flow </a:t>
            </a:r>
            <a:r>
              <a:rPr lang="en-US" sz="2100" dirty="0" smtClean="0"/>
              <a:t>induction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 smtClean="0"/>
              <a:t>Parameters used in some of the methods need calibration at sub-watershed level.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 smtClean="0"/>
              <a:t>This model can be expanded to include future precipitation and temperature prediction and estimate the runoff under different scenarios.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 smtClean="0"/>
              <a:t>Currently stuck with application of gridded temperature and precipitation data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084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8284" y="600381"/>
            <a:ext cx="791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Happy to answer your questions??</a:t>
            </a:r>
            <a:endParaRPr lang="en-US" sz="3200" b="1" dirty="0"/>
          </a:p>
        </p:txBody>
      </p:sp>
      <p:pic>
        <p:nvPicPr>
          <p:cNvPr id="1026" name="Picture 2" descr="Watersheds | Lake County, 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15" y="1498312"/>
            <a:ext cx="5934853" cy="519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990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859" y="252982"/>
            <a:ext cx="5212591" cy="660501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Stream flow input is necessary for Water Resource Management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Gauge measurements are time and space limited.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Yakima River Basin is a huge watershed located in Central Washington, USA.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Key agricultural basin of Washington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Approx.1000 sq. miles fertile land.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Roughly 300,000 people are linked to Yakima River Basin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75% of nation’s hop annual production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Also famous for apples, cherries, pears, wine, grapes, hay, beef cattle and dairy production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676" y="2628900"/>
            <a:ext cx="23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Importance</a:t>
            </a:r>
          </a:p>
        </p:txBody>
      </p:sp>
      <p:pic>
        <p:nvPicPr>
          <p:cNvPr id="2050" name="Picture 2" descr="https://s3.wp.wsu.edu/uploads/sites/2392/2019/05/withinset-396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1590675"/>
            <a:ext cx="3886201" cy="39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72475" y="5492114"/>
            <a:ext cx="3990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https://transect-of-the-americas.wsu.edu/yakima/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706" y="1295315"/>
            <a:ext cx="8215794" cy="371361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Number of hydraulic structures (reservoirs, canals, water supply, etc.) are located in the basin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For optimal operations, estimation of stream flows is keen.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Changes in Weather by Climate change and variation in land-use practices had made the system water yield susceptible.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Therefore, its necessary to develop a rainfall-runoff model which can accept all those changes and predicts the outflow of the system </a:t>
            </a:r>
            <a:r>
              <a:rPr lang="en-US" sz="2400" b="1" dirty="0" smtClean="0"/>
              <a:t>(Objective)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7740" y="2628900"/>
            <a:ext cx="218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27603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276" y="2770216"/>
            <a:ext cx="165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Methods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43424" y="319732"/>
            <a:ext cx="6315075" cy="5996132"/>
            <a:chOff x="4543424" y="319732"/>
            <a:chExt cx="6315075" cy="599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424" y="319732"/>
              <a:ext cx="6315075" cy="599613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810625" y="885825"/>
              <a:ext cx="12573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ArcGIS</a:t>
              </a:r>
              <a:endPara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9234" y="6371488"/>
            <a:ext cx="742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Ntoanidis</a:t>
            </a:r>
            <a:r>
              <a:rPr lang="en-US" sz="1200" i="1" dirty="0"/>
              <a:t>, </a:t>
            </a:r>
            <a:r>
              <a:rPr lang="en-US" sz="1200" i="1" dirty="0" err="1"/>
              <a:t>Lazaros</a:t>
            </a:r>
            <a:r>
              <a:rPr lang="en-US" sz="1200" i="1" dirty="0"/>
              <a:t>. (2015). INTERCOMPARISON OF THE LUMPED VERSUS SEMI-DISTRIBUTED HEC - HMS HYDROLOGICAL MODEL IN THE KALAMAS RIVER BASIN. 10.13140/RG.2.1.3428.7526</a:t>
            </a:r>
          </a:p>
        </p:txBody>
      </p:sp>
    </p:spTree>
    <p:extLst>
      <p:ext uri="{BB962C8B-B14F-4D97-AF65-F5344CB8AC3E}">
        <p14:creationId xmlns:p14="http://schemas.microsoft.com/office/powerpoint/2010/main" val="191314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69" y="314325"/>
            <a:ext cx="7454077" cy="643889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Data Inputs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Digital Elevation Model (SRTM 30 m)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Soil data  (USDA- NRCS)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Land-use (NLCD 2019)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Precipitation  (gridded daily data from PRISM)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Temperature (gridded daily data from PRISM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Methods used: </a:t>
            </a:r>
            <a:endParaRPr lang="en-US" sz="2400" b="1" dirty="0" smtClean="0"/>
          </a:p>
          <a:p>
            <a:pPr>
              <a:lnSpc>
                <a:spcPct val="100000"/>
              </a:lnSpc>
            </a:pPr>
            <a:r>
              <a:rPr lang="en-US" sz="2000" dirty="0"/>
              <a:t>Loss: SCS-Curve number 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dirty="0" smtClean="0"/>
              <a:t>Transform: SCS-Unit hydrograph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/>
              <a:t>Baseflow</a:t>
            </a:r>
            <a:r>
              <a:rPr lang="en-US" sz="2000" dirty="0" smtClean="0"/>
              <a:t>: Constant monthly (calibration parameter)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Routing: Muskingum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Process ignored: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Evaporation and transmission losses.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Simulation: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Daily time-step computation for a water year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WY 2017 as used for Calibration and WY 2018 for Validation (pending)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576" y="2736965"/>
            <a:ext cx="1685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Method</a:t>
            </a: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185187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740" y="2628900"/>
            <a:ext cx="218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132" y="125004"/>
            <a:ext cx="3947293" cy="493201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t="13250" r="801" b="933"/>
          <a:stretch/>
        </p:blipFill>
        <p:spPr bwMode="auto">
          <a:xfrm>
            <a:off x="7829165" y="2171701"/>
            <a:ext cx="4010410" cy="45624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5488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740" y="2628900"/>
            <a:ext cx="218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Results</a:t>
            </a: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644133" y="633073"/>
            <a:ext cx="7814442" cy="537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68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8231" y="466664"/>
            <a:ext cx="463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Expected Results</a:t>
            </a:r>
            <a:endParaRPr lang="en-US" sz="2400" b="1" i="1" dirty="0" smtClean="0"/>
          </a:p>
        </p:txBody>
      </p:sp>
      <p:pic>
        <p:nvPicPr>
          <p:cNvPr id="1026" name="Picture 2" descr="Graph showing the observed and HEC HMS hydrologic model simulated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33" y="928329"/>
            <a:ext cx="8388865" cy="517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0140" y="2781300"/>
            <a:ext cx="218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1135" y="6167388"/>
            <a:ext cx="4639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Just for illustration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607092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740" y="2628900"/>
            <a:ext cx="218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30" y="602232"/>
            <a:ext cx="3568812" cy="2881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5664" y="6457890"/>
            <a:ext cx="4639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Just for illustration</a:t>
            </a:r>
            <a:endParaRPr lang="en-US" sz="20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888398" y="140566"/>
            <a:ext cx="463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Expected Results</a:t>
            </a:r>
            <a:endParaRPr lang="en-US" sz="2400" b="1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77" y="3691152"/>
            <a:ext cx="5622579" cy="2559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8046" y="714103"/>
            <a:ext cx="3709851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the moment results for my study are in the 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base model has been developed but it requires some tuning to crunch the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generated at the moment doesn’t make sense.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25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1077070-9532-4d19-b5a5-76589b65e79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11D9A44129940B43B40CA3D85CEDF" ma:contentTypeVersion="14" ma:contentTypeDescription="Create a new document." ma:contentTypeScope="" ma:versionID="e5158863fa5f3fbc79b856b445ff4aab">
  <xsd:schema xmlns:xsd="http://www.w3.org/2001/XMLSchema" xmlns:xs="http://www.w3.org/2001/XMLSchema" xmlns:p="http://schemas.microsoft.com/office/2006/metadata/properties" xmlns:ns3="11077070-9532-4d19-b5a5-76589b65e791" xmlns:ns4="29526449-8d9b-479d-b23d-932bfbbd0f70" targetNamespace="http://schemas.microsoft.com/office/2006/metadata/properties" ma:root="true" ma:fieldsID="0a3b93f8a514934726edb288e162eca2" ns3:_="" ns4:_="">
    <xsd:import namespace="11077070-9532-4d19-b5a5-76589b65e791"/>
    <xsd:import namespace="29526449-8d9b-479d-b23d-932bfbbd0f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77070-9532-4d19-b5a5-76589b65e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26449-8d9b-479d-b23d-932bfbbd0f7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purl.org/dc/dcmitype/"/>
    <ds:schemaRef ds:uri="11077070-9532-4d19-b5a5-76589b65e791"/>
    <ds:schemaRef ds:uri="29526449-8d9b-479d-b23d-932bfbbd0f70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A96AA7-F055-48AD-9614-F1656EBEEC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077070-9532-4d19-b5a5-76589b65e791"/>
    <ds:schemaRef ds:uri="29526449-8d9b-479d-b23d-932bfbbd0f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531</Words>
  <Application>Microsoft Office PowerPoint</Application>
  <PresentationFormat>Widescreen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Vapor Trail</vt:lpstr>
      <vt:lpstr>Hydrologic modeling for Yakima River Watershed using HEC-HMS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2021-12-02T09:37:19Z</dcterms:created>
  <dcterms:modified xsi:type="dcterms:W3CDTF">2021-12-02T19:37:16Z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0x01010023011D9A44129940B43B40CA3D85CEDF</vt:lpwstr>
  </property>
</Properties>
</file>