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sldIdLst>
    <p:sldId id="257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75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57AC8-D250-2F43-96A8-933352037D95}" type="datetime4">
              <a:rPr lang="en-US" smtClean="0"/>
              <a:t>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VariQ Strategic Plan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72E8-DFAB-C54E-9776-C3C8869B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5792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57AC8-D250-2F43-96A8-933352037D95}" type="datetime4">
              <a:rPr lang="en-US" smtClean="0"/>
              <a:t>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VariQ Strategic Plan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72E8-DFAB-C54E-9776-C3C8869B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2206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57AC8-D250-2F43-96A8-933352037D95}" type="datetime4">
              <a:rPr lang="en-US" smtClean="0"/>
              <a:t>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VariQ Strategic Plan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72E8-DFAB-C54E-9776-C3C8869B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815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57AC8-D250-2F43-96A8-933352037D95}" type="datetime4">
              <a:rPr lang="en-US" smtClean="0"/>
              <a:t>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VariQ Strategic Plan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72E8-DFAB-C54E-9776-C3C8869B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6150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57AC8-D250-2F43-96A8-933352037D95}" type="datetime4">
              <a:rPr lang="en-US" smtClean="0"/>
              <a:t>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VariQ Strategic Plan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72E8-DFAB-C54E-9776-C3C8869B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7369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57AC8-D250-2F43-96A8-933352037D95}" type="datetime4">
              <a:rPr lang="en-US" smtClean="0"/>
              <a:t>May 25,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VariQ Strategic Plan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72E8-DFAB-C54E-9776-C3C8869B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2069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57AC8-D250-2F43-96A8-933352037D95}" type="datetime4">
              <a:rPr lang="en-US" smtClean="0"/>
              <a:t>May 25,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VariQ Strategic Plan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72E8-DFAB-C54E-9776-C3C8869B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0550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57AC8-D250-2F43-96A8-933352037D95}" type="datetime4">
              <a:rPr lang="en-US" smtClean="0"/>
              <a:t>May 25,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VariQ Strategic Plan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72E8-DFAB-C54E-9776-C3C8869B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6487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D3EB-2261-4EFC-B0F9-4F60B963B87B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FCB7-EBDF-42D4-8F81-9F40C224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9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57AC8-D250-2F43-96A8-933352037D95}" type="datetime4">
              <a:rPr lang="en-US" smtClean="0"/>
              <a:t>May 25,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VariQ Strategic Plan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72E8-DFAB-C54E-9776-C3C8869B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0161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57AC8-D250-2F43-96A8-933352037D95}" type="datetime4">
              <a:rPr lang="en-US" smtClean="0"/>
              <a:t>May 25,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VariQ Strategic Plan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72E8-DFAB-C54E-9776-C3C8869B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2696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57AC8-D250-2F43-96A8-933352037D95}" type="datetime4">
              <a:rPr lang="en-US" smtClean="0"/>
              <a:t>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VariQ Strategic Plan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772E8-DFAB-C54E-9776-C3C8869B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3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53910" y="0"/>
            <a:ext cx="11914359" cy="6260175"/>
            <a:chOff x="561315" y="231162"/>
            <a:chExt cx="11416421" cy="6260175"/>
          </a:xfrm>
        </p:grpSpPr>
        <p:cxnSp>
          <p:nvCxnSpPr>
            <p:cNvPr id="214" name="Straight Connector 213"/>
            <p:cNvCxnSpPr/>
            <p:nvPr/>
          </p:nvCxnSpPr>
          <p:spPr>
            <a:xfrm>
              <a:off x="10137186" y="321915"/>
              <a:ext cx="0" cy="608546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607563" y="752318"/>
              <a:ext cx="29223" cy="573901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8230084" y="405872"/>
              <a:ext cx="0" cy="608546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587723" y="600707"/>
              <a:ext cx="1139760" cy="701192"/>
            </a:xfrm>
            <a:prstGeom prst="rect">
              <a:avLst/>
            </a:prstGeom>
            <a:solidFill>
              <a:srgbClr val="B4C1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907921" y="2109970"/>
              <a:ext cx="1139760" cy="701192"/>
            </a:xfrm>
            <a:prstGeom prst="rect">
              <a:avLst/>
            </a:prstGeom>
            <a:solidFill>
              <a:srgbClr val="B4C1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1315" y="231162"/>
              <a:ext cx="1245137" cy="336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Gate 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52011" y="231162"/>
              <a:ext cx="1232640" cy="336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Gate 2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832072" y="399561"/>
              <a:ext cx="0" cy="608546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19016" y="399561"/>
              <a:ext cx="0" cy="608546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059195" y="5217663"/>
              <a:ext cx="3259663" cy="11897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41655" y="5491954"/>
              <a:ext cx="1304213" cy="824373"/>
            </a:xfrm>
            <a:prstGeom prst="rect">
              <a:avLst/>
            </a:prstGeom>
            <a:solidFill>
              <a:srgbClr val="B4C1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90369" y="5488300"/>
              <a:ext cx="1667428" cy="824373"/>
            </a:xfrm>
            <a:prstGeom prst="rect">
              <a:avLst/>
            </a:prstGeom>
            <a:solidFill>
              <a:srgbClr val="B4C1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09157" y="1260222"/>
              <a:ext cx="2003511" cy="1291831"/>
            </a:xfrm>
            <a:prstGeom prst="rect">
              <a:avLst/>
            </a:prstGeom>
            <a:solidFill>
              <a:srgbClr val="B4C1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48539" y="3201044"/>
              <a:ext cx="3636814" cy="13335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02859" y="3925782"/>
              <a:ext cx="1688546" cy="4734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79375" y="3925782"/>
              <a:ext cx="1678942" cy="4648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83774" y="3413642"/>
              <a:ext cx="3413630" cy="454185"/>
            </a:xfrm>
            <a:prstGeom prst="rect">
              <a:avLst/>
            </a:prstGeom>
            <a:solidFill>
              <a:srgbClr val="B4C1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60705" y="236673"/>
              <a:ext cx="5076702" cy="336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Gate 3 / 4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08359" y="5192483"/>
              <a:ext cx="2740329" cy="12148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68458" y="5476591"/>
              <a:ext cx="1470480" cy="824373"/>
            </a:xfrm>
            <a:prstGeom prst="rect">
              <a:avLst/>
            </a:prstGeom>
            <a:solidFill>
              <a:srgbClr val="B4C1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314193" y="5470459"/>
              <a:ext cx="1055609" cy="824373"/>
            </a:xfrm>
            <a:prstGeom prst="rect">
              <a:avLst/>
            </a:prstGeom>
            <a:solidFill>
              <a:srgbClr val="B4C1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598198" y="1544432"/>
              <a:ext cx="3363739" cy="16096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683478" y="1844499"/>
              <a:ext cx="1670335" cy="659549"/>
            </a:xfrm>
            <a:prstGeom prst="rect">
              <a:avLst/>
            </a:prstGeom>
            <a:solidFill>
              <a:srgbClr val="B4C1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75316" y="4556176"/>
              <a:ext cx="5367796" cy="498599"/>
            </a:xfrm>
            <a:prstGeom prst="rect">
              <a:avLst/>
            </a:prstGeom>
            <a:solidFill>
              <a:srgbClr val="B4C1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427489" y="1860512"/>
              <a:ext cx="1433912" cy="64178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347755" y="3393681"/>
              <a:ext cx="2300082" cy="486506"/>
            </a:xfrm>
            <a:prstGeom prst="rect">
              <a:avLst/>
            </a:prstGeom>
            <a:solidFill>
              <a:srgbClr val="B4C1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61643" y="231162"/>
              <a:ext cx="1875542" cy="336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Gate 5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3293" y="2999024"/>
              <a:ext cx="1190388" cy="34521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Key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6505" y="3283970"/>
              <a:ext cx="985176" cy="7266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064351" y="567959"/>
              <a:ext cx="1277544" cy="7839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68416" y="563650"/>
              <a:ext cx="1320548" cy="6567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6573994" y="567960"/>
              <a:ext cx="1368932" cy="803639"/>
            </a:xfrm>
            <a:prstGeom prst="rect">
              <a:avLst/>
            </a:prstGeom>
            <a:solidFill>
              <a:srgbClr val="B4C1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5297879" y="1639731"/>
              <a:ext cx="1138092" cy="656765"/>
            </a:xfrm>
            <a:prstGeom prst="rect">
              <a:avLst/>
            </a:prstGeom>
            <a:solidFill>
              <a:srgbClr val="B4C1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271248" y="3823172"/>
              <a:ext cx="136351" cy="12835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1473665" y="3827404"/>
              <a:ext cx="136351" cy="12835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98745" y="4082082"/>
              <a:ext cx="985176" cy="7060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1291829" y="4626742"/>
              <a:ext cx="136351" cy="12835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1488208" y="4626742"/>
              <a:ext cx="136351" cy="128356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02824" y="4904031"/>
              <a:ext cx="985176" cy="7036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>
              <a:off x="1302220" y="5407488"/>
              <a:ext cx="136351" cy="12835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1500451" y="5407489"/>
              <a:ext cx="136351" cy="128356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735476" y="5901044"/>
              <a:ext cx="136351" cy="12835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743072" y="6166048"/>
              <a:ext cx="136351" cy="12835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1536773" y="1108139"/>
              <a:ext cx="136351" cy="12835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7753965" y="1208307"/>
              <a:ext cx="136351" cy="12835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6493761" y="4231400"/>
              <a:ext cx="136351" cy="12835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4749283" y="4196650"/>
              <a:ext cx="136351" cy="12835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5041651" y="2373907"/>
              <a:ext cx="136351" cy="12835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7046466" y="6122306"/>
              <a:ext cx="136351" cy="12835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5027919" y="4829806"/>
              <a:ext cx="136351" cy="12835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2854936" y="2634070"/>
              <a:ext cx="136351" cy="12835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4858192" y="2373907"/>
              <a:ext cx="136351" cy="12835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9446268" y="3698865"/>
              <a:ext cx="136351" cy="12835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8177820" y="6114421"/>
              <a:ext cx="136351" cy="12835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6855575" y="6122306"/>
              <a:ext cx="136351" cy="12835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3273056" y="6137418"/>
              <a:ext cx="136351" cy="128356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7970005" y="2334444"/>
              <a:ext cx="136351" cy="128356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8172030" y="2334444"/>
              <a:ext cx="136351" cy="12835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6308529" y="4231400"/>
              <a:ext cx="136351" cy="12835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4570459" y="4196650"/>
              <a:ext cx="136351" cy="12835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3084652" y="6137418"/>
              <a:ext cx="136351" cy="128356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4663850" y="2373907"/>
              <a:ext cx="136351" cy="128356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6114397" y="4231400"/>
              <a:ext cx="136351" cy="128356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4387198" y="4196650"/>
              <a:ext cx="136351" cy="128356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6665297" y="6122306"/>
              <a:ext cx="136351" cy="128356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7983504" y="6114420"/>
              <a:ext cx="136351" cy="128356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093026" y="3699104"/>
              <a:ext cx="541556" cy="128356"/>
              <a:chOff x="5931487" y="3802952"/>
              <a:chExt cx="577656" cy="140755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6363703" y="3802952"/>
                <a:ext cx="145440" cy="14075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144780" y="3802952"/>
                <a:ext cx="145440" cy="140755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5931487" y="3802952"/>
                <a:ext cx="145440" cy="140755"/>
              </a:xfrm>
              <a:prstGeom prst="ellips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4" name="Oval 223"/>
            <p:cNvSpPr/>
            <p:nvPr/>
          </p:nvSpPr>
          <p:spPr>
            <a:xfrm>
              <a:off x="9250443" y="3698865"/>
              <a:ext cx="136351" cy="128356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905356" y="3399643"/>
              <a:ext cx="1139760" cy="701192"/>
            </a:xfrm>
            <a:prstGeom prst="rect">
              <a:avLst/>
            </a:prstGeom>
            <a:solidFill>
              <a:srgbClr val="B4C1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0" name="Oval 229"/>
            <p:cNvSpPr/>
            <p:nvPr/>
          </p:nvSpPr>
          <p:spPr>
            <a:xfrm>
              <a:off x="2892530" y="3921457"/>
              <a:ext cx="136351" cy="12835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5293613" y="950347"/>
              <a:ext cx="1142358" cy="6567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167167" y="2603076"/>
              <a:ext cx="6694234" cy="218394"/>
            </a:xfrm>
            <a:prstGeom prst="rect">
              <a:avLst/>
            </a:prstGeom>
            <a:solidFill>
              <a:srgbClr val="B4C1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6" name="Oval 205"/>
            <p:cNvSpPr/>
            <p:nvPr/>
          </p:nvSpPr>
          <p:spPr>
            <a:xfrm>
              <a:off x="7775017" y="2334444"/>
              <a:ext cx="136351" cy="128356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6262840" y="2124931"/>
              <a:ext cx="136351" cy="12835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10137186" y="263911"/>
              <a:ext cx="1798007" cy="336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Post Submission</a:t>
              </a:r>
              <a:endParaRPr lang="en-US" b="1" dirty="0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0255910" y="1440005"/>
              <a:ext cx="1551847" cy="700702"/>
            </a:xfrm>
            <a:prstGeom prst="rect">
              <a:avLst/>
            </a:prstGeom>
            <a:solidFill>
              <a:srgbClr val="B4C1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10256297" y="2598211"/>
              <a:ext cx="1551461" cy="685759"/>
            </a:xfrm>
            <a:prstGeom prst="rect">
              <a:avLst/>
            </a:prstGeom>
            <a:solidFill>
              <a:srgbClr val="B4C1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8448689" y="1878108"/>
              <a:ext cx="1403999" cy="618048"/>
            </a:xfrm>
            <a:prstGeom prst="triangle">
              <a:avLst>
                <a:gd name="adj" fmla="val 100000"/>
              </a:avLst>
            </a:prstGeom>
            <a:solidFill>
              <a:srgbClr val="B4C1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9670066" y="2321430"/>
              <a:ext cx="136351" cy="12835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817748" y="1177962"/>
              <a:ext cx="496038" cy="128356"/>
              <a:chOff x="8837840" y="1038263"/>
              <a:chExt cx="529104" cy="140755"/>
            </a:xfrm>
          </p:grpSpPr>
          <p:sp>
            <p:nvSpPr>
              <p:cNvPr id="252" name="Oval 251"/>
              <p:cNvSpPr/>
              <p:nvPr/>
            </p:nvSpPr>
            <p:spPr>
              <a:xfrm>
                <a:off x="9221504" y="1038263"/>
                <a:ext cx="145440" cy="14075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/>
              <p:cNvSpPr/>
              <p:nvPr/>
            </p:nvSpPr>
            <p:spPr>
              <a:xfrm>
                <a:off x="9031360" y="1038263"/>
                <a:ext cx="145440" cy="14075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8837840" y="1038263"/>
                <a:ext cx="145440" cy="14075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6" name="Oval 255"/>
            <p:cNvSpPr/>
            <p:nvPr/>
          </p:nvSpPr>
          <p:spPr>
            <a:xfrm>
              <a:off x="11619699" y="1968113"/>
              <a:ext cx="136351" cy="12835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11625608" y="3089883"/>
              <a:ext cx="136351" cy="12835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170827" y="2875731"/>
              <a:ext cx="6694234" cy="2343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9660445" y="2649346"/>
              <a:ext cx="136351" cy="12835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9673052" y="2920499"/>
              <a:ext cx="136351" cy="12835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497089" y="5901943"/>
              <a:ext cx="2480647" cy="3367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4973117" y="6148081"/>
              <a:ext cx="136351" cy="128356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784713" y="6148081"/>
              <a:ext cx="136351" cy="128356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3234008" y="1040813"/>
              <a:ext cx="496038" cy="128356"/>
              <a:chOff x="8837840" y="1038263"/>
              <a:chExt cx="529104" cy="140755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9221504" y="1038263"/>
                <a:ext cx="145440" cy="14075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9031360" y="1038263"/>
                <a:ext cx="145440" cy="14075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8837840" y="1038263"/>
                <a:ext cx="145440" cy="14075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893497" y="1437844"/>
              <a:ext cx="496038" cy="128356"/>
              <a:chOff x="8837840" y="1038263"/>
              <a:chExt cx="529104" cy="140755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9221504" y="1038263"/>
                <a:ext cx="145440" cy="14075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9031360" y="1038263"/>
                <a:ext cx="145440" cy="14075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8837840" y="1038263"/>
                <a:ext cx="145440" cy="14075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9521409" y="5100594"/>
              <a:ext cx="2456327" cy="7858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sz="1000" dirty="0" smtClean="0"/>
            </a:p>
            <a:p>
              <a:endParaRPr lang="en-US" sz="1000" dirty="0"/>
            </a:p>
            <a:p>
              <a:endParaRPr lang="en-US" sz="1000" dirty="0" smtClean="0"/>
            </a:p>
            <a:p>
              <a:endParaRPr lang="en-US" sz="1000" dirty="0"/>
            </a:p>
            <a:p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694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>
            <a:off x="9536528" y="94603"/>
            <a:ext cx="0" cy="66733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357739" y="94603"/>
            <a:ext cx="0" cy="66733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8781" y="1939165"/>
            <a:ext cx="2193003" cy="904009"/>
          </a:xfrm>
          <a:prstGeom prst="rect">
            <a:avLst/>
          </a:prstGeom>
          <a:solidFill>
            <a:srgbClr val="B4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8781" y="1229939"/>
            <a:ext cx="2541855" cy="6221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Proposal Roles and Assignments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>
                <a:solidFill>
                  <a:schemeClr val="tx1"/>
                </a:solidFill>
              </a:rPr>
              <a:t>BDOM)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59198" y="3161599"/>
            <a:ext cx="2469603" cy="3621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Pre-RFP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38080" y="4067310"/>
            <a:ext cx="2357232" cy="4707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Draft Management Response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smtClean="0">
                <a:solidFill>
                  <a:schemeClr val="tx1"/>
                </a:solidFill>
              </a:rPr>
              <a:t>BDOS)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35536" y="3465202"/>
            <a:ext cx="1152947" cy="6021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Draft Outline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smtClean="0">
                <a:solidFill>
                  <a:schemeClr val="tx1"/>
                </a:solidFill>
              </a:rPr>
              <a:t>BDOS)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08716" y="3475766"/>
            <a:ext cx="1171466" cy="599247"/>
          </a:xfrm>
          <a:prstGeom prst="rect">
            <a:avLst/>
          </a:prstGeom>
          <a:solidFill>
            <a:srgbClr val="B4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Preliminary Win Themes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(SL)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68995" y="0"/>
            <a:ext cx="260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Gate 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63831" y="0"/>
            <a:ext cx="557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Gate 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0" y="0"/>
            <a:ext cx="134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Gate 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538079" y="4537845"/>
            <a:ext cx="2357233" cy="5090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Draft Technical Response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(LOB)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538079" y="5054385"/>
            <a:ext cx="2357233" cy="6026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Draft Past Performance Response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smtClean="0">
                <a:solidFill>
                  <a:schemeClr val="tx1"/>
                </a:solidFill>
              </a:rPr>
              <a:t>BDOS)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78799" y="2010867"/>
            <a:ext cx="1671491" cy="662315"/>
          </a:xfrm>
          <a:prstGeom prst="rect">
            <a:avLst/>
          </a:prstGeom>
          <a:solidFill>
            <a:srgbClr val="B4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Kickoff Meeting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smtClean="0">
                <a:solidFill>
                  <a:schemeClr val="tx1"/>
                </a:solidFill>
              </a:rPr>
              <a:t>BDOS/SL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044796" y="3565423"/>
            <a:ext cx="1423597" cy="7072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Proposal Outline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smtClean="0">
                <a:solidFill>
                  <a:schemeClr val="tx1"/>
                </a:solidFill>
              </a:rPr>
              <a:t>BDOS)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44796" y="2770596"/>
            <a:ext cx="1423597" cy="7084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Compliance Matrix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smtClean="0">
                <a:solidFill>
                  <a:schemeClr val="tx1"/>
                </a:solidFill>
              </a:rPr>
              <a:t>BDOS)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521648" y="627510"/>
            <a:ext cx="2028585" cy="3910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Content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572180" y="979176"/>
            <a:ext cx="1935556" cy="953586"/>
          </a:xfrm>
          <a:prstGeom prst="rect">
            <a:avLst/>
          </a:prstGeom>
          <a:solidFill>
            <a:srgbClr val="B4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585218" y="2670888"/>
            <a:ext cx="1895376" cy="5090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Technical Response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(LOB)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585218" y="3217505"/>
            <a:ext cx="1895376" cy="6026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Past Performance Response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smtClean="0">
                <a:solidFill>
                  <a:schemeClr val="tx1"/>
                </a:solidFill>
              </a:rPr>
              <a:t>BDOS)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585218" y="1986443"/>
            <a:ext cx="1905240" cy="627015"/>
          </a:xfrm>
          <a:prstGeom prst="rect">
            <a:avLst/>
          </a:prstGeom>
          <a:solidFill>
            <a:srgbClr val="B4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578029" y="3880395"/>
            <a:ext cx="1899801" cy="6026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Graphics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smtClean="0">
                <a:solidFill>
                  <a:schemeClr val="tx1"/>
                </a:solidFill>
              </a:rPr>
              <a:t>BDOS)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36562" y="2159842"/>
            <a:ext cx="1834981" cy="652573"/>
          </a:xfrm>
          <a:prstGeom prst="rect">
            <a:avLst/>
          </a:prstGeom>
          <a:solidFill>
            <a:srgbClr val="A8E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 Green Review(s)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(Finance)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017718" y="5316172"/>
            <a:ext cx="3983448" cy="5154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Manage Schedule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smtClean="0">
                <a:solidFill>
                  <a:schemeClr val="tx1"/>
                </a:solidFill>
              </a:rPr>
              <a:t>BDOS)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36562" y="1450964"/>
            <a:ext cx="1834982" cy="602690"/>
          </a:xfrm>
          <a:prstGeom prst="rect">
            <a:avLst/>
          </a:prstGeom>
          <a:solidFill>
            <a:srgbClr val="A8E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Price Volume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(Finance)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572181" y="4604727"/>
            <a:ext cx="1918277" cy="5996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 Pink / Red/ Gold / White Reviews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smtClean="0">
                <a:solidFill>
                  <a:schemeClr val="tx1"/>
                </a:solidFill>
              </a:rPr>
              <a:t>BDOS)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636562" y="2918603"/>
            <a:ext cx="1834982" cy="5245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Production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smtClean="0">
                <a:solidFill>
                  <a:schemeClr val="tx1"/>
                </a:solidFill>
              </a:rPr>
              <a:t>BDOS)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644371" y="3549342"/>
            <a:ext cx="1834982" cy="711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Independent Compliance Check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(BDOM)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39872" y="4386688"/>
            <a:ext cx="1424291" cy="7072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Proposal Q&amp;A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smtClean="0">
                <a:solidFill>
                  <a:schemeClr val="tx1"/>
                </a:solidFill>
              </a:rPr>
              <a:t>BDOS)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9549976" y="5261666"/>
            <a:ext cx="2620067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G1: Opportunity Identification</a:t>
            </a:r>
          </a:p>
          <a:p>
            <a:r>
              <a:rPr lang="en-US" sz="1000" dirty="0"/>
              <a:t>G2: Opportunity Assessment</a:t>
            </a:r>
          </a:p>
          <a:p>
            <a:r>
              <a:rPr lang="en-US" sz="1000" dirty="0"/>
              <a:t>G3: Positioning/Capture Planning; Bid Decision</a:t>
            </a:r>
          </a:p>
          <a:p>
            <a:r>
              <a:rPr lang="en-US" sz="1000" dirty="0"/>
              <a:t>G4: Pre-RFP Proposal </a:t>
            </a:r>
            <a:r>
              <a:rPr lang="en-US" sz="1000" dirty="0" smtClean="0"/>
              <a:t>Development</a:t>
            </a:r>
            <a:endParaRPr lang="en-US" sz="1000" dirty="0"/>
          </a:p>
          <a:p>
            <a:r>
              <a:rPr lang="en-US" sz="1000" dirty="0"/>
              <a:t>G5: </a:t>
            </a:r>
            <a:r>
              <a:rPr lang="en-US" sz="1000" dirty="0" smtClean="0"/>
              <a:t>Post-RFP through Submission</a:t>
            </a:r>
            <a:endParaRPr lang="en-US" sz="1000" dirty="0"/>
          </a:p>
        </p:txBody>
      </p:sp>
      <p:sp>
        <p:nvSpPr>
          <p:cNvPr id="167" name="Rectangle 166"/>
          <p:cNvSpPr/>
          <p:nvPr/>
        </p:nvSpPr>
        <p:spPr>
          <a:xfrm>
            <a:off x="43805" y="3035243"/>
            <a:ext cx="1269740" cy="3785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164564" y="3347716"/>
            <a:ext cx="1050848" cy="79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Opportunities</a:t>
            </a:r>
          </a:p>
        </p:txBody>
      </p:sp>
      <p:sp>
        <p:nvSpPr>
          <p:cNvPr id="169" name="Oval 168"/>
          <p:cNvSpPr/>
          <p:nvPr/>
        </p:nvSpPr>
        <p:spPr>
          <a:xfrm>
            <a:off x="802636" y="3945673"/>
            <a:ext cx="145440" cy="14075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004197" y="3943646"/>
            <a:ext cx="145440" cy="14075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177620" y="4222927"/>
            <a:ext cx="1050848" cy="774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Strategic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Opportunities</a:t>
            </a:r>
          </a:p>
        </p:txBody>
      </p:sp>
      <p:sp>
        <p:nvSpPr>
          <p:cNvPr id="173" name="Oval 172"/>
          <p:cNvSpPr/>
          <p:nvPr/>
        </p:nvSpPr>
        <p:spPr>
          <a:xfrm>
            <a:off x="818400" y="4797447"/>
            <a:ext cx="145440" cy="14075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023434" y="4803920"/>
            <a:ext cx="145440" cy="140755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81971" y="5124278"/>
            <a:ext cx="1050848" cy="7715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Rebids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13808" y="5664845"/>
            <a:ext cx="145440" cy="14075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1013054" y="5674905"/>
            <a:ext cx="145440" cy="14075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216456" y="6217604"/>
            <a:ext cx="145440" cy="1407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206458" y="6499189"/>
            <a:ext cx="145440" cy="1407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382122" y="6123440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Informal</a:t>
            </a:r>
            <a:endParaRPr lang="en-US" sz="1400" dirty="0"/>
          </a:p>
        </p:txBody>
      </p:sp>
      <p:sp>
        <p:nvSpPr>
          <p:cNvPr id="183" name="TextBox 182"/>
          <p:cNvSpPr txBox="1"/>
          <p:nvPr/>
        </p:nvSpPr>
        <p:spPr>
          <a:xfrm>
            <a:off x="375029" y="6424698"/>
            <a:ext cx="691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</a:t>
            </a:r>
            <a:r>
              <a:rPr lang="en-US" sz="1400" dirty="0" smtClean="0"/>
              <a:t>ormal</a:t>
            </a:r>
            <a:endParaRPr lang="en-US" sz="1400" dirty="0"/>
          </a:p>
        </p:txBody>
      </p:sp>
      <p:sp>
        <p:nvSpPr>
          <p:cNvPr id="185" name="Rectangle 184"/>
          <p:cNvSpPr/>
          <p:nvPr/>
        </p:nvSpPr>
        <p:spPr>
          <a:xfrm>
            <a:off x="3272985" y="435462"/>
            <a:ext cx="1185404" cy="7132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Confirm Bid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(CEO)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13808" y="440670"/>
            <a:ext cx="1117448" cy="7202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Bid Decision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(CEO)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1549422" y="5664594"/>
            <a:ext cx="2339188" cy="602690"/>
          </a:xfrm>
          <a:prstGeom prst="rect">
            <a:avLst/>
          </a:prstGeom>
          <a:solidFill>
            <a:srgbClr val="B4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Draft </a:t>
            </a:r>
            <a:r>
              <a:rPr lang="en-US" sz="1400" dirty="0" smtClean="0">
                <a:solidFill>
                  <a:schemeClr val="tx1"/>
                </a:solidFill>
              </a:rPr>
              <a:t>Key Personnel </a:t>
            </a:r>
            <a:r>
              <a:rPr lang="en-US" sz="1400" dirty="0">
                <a:solidFill>
                  <a:schemeClr val="tx1"/>
                </a:solidFill>
              </a:rPr>
              <a:t>Response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(SL)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7278924" y="4296268"/>
            <a:ext cx="145440" cy="14075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7289241" y="3623317"/>
            <a:ext cx="145440" cy="14075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7293328" y="2988389"/>
            <a:ext cx="145440" cy="14075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5262773" y="3255187"/>
            <a:ext cx="145440" cy="14075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5261548" y="4074149"/>
            <a:ext cx="145440" cy="14075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5258521" y="4901764"/>
            <a:ext cx="145440" cy="14075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7815535" y="5641087"/>
            <a:ext cx="145440" cy="14075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7288105" y="5000753"/>
            <a:ext cx="145440" cy="14075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3603616" y="1224288"/>
            <a:ext cx="1815614" cy="7084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Establish Schedule and Final Assignments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smtClean="0">
                <a:solidFill>
                  <a:schemeClr val="tx1"/>
                </a:solidFill>
              </a:rPr>
              <a:t>BDOS)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5230104" y="1738448"/>
            <a:ext cx="145440" cy="14075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3720247" y="6585709"/>
            <a:ext cx="145440" cy="140755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1591969" y="6382728"/>
            <a:ext cx="145440" cy="140755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1589372" y="6585708"/>
            <a:ext cx="145440" cy="14075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41125" y="6314607"/>
            <a:ext cx="1273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 Draft RFP Exists</a:t>
            </a:r>
            <a:endParaRPr lang="en-US" sz="1200" dirty="0"/>
          </a:p>
        </p:txBody>
      </p:sp>
      <p:sp>
        <p:nvSpPr>
          <p:cNvPr id="247" name="TextBox 246"/>
          <p:cNvSpPr txBox="1"/>
          <p:nvPr/>
        </p:nvSpPr>
        <p:spPr>
          <a:xfrm>
            <a:off x="1725077" y="6539199"/>
            <a:ext cx="1105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 No Draft RFP</a:t>
            </a:r>
            <a:endParaRPr lang="en-US" sz="1200" dirty="0"/>
          </a:p>
        </p:txBody>
      </p:sp>
      <p:cxnSp>
        <p:nvCxnSpPr>
          <p:cNvPr id="253" name="Straight Connector 252"/>
          <p:cNvCxnSpPr/>
          <p:nvPr/>
        </p:nvCxnSpPr>
        <p:spPr>
          <a:xfrm>
            <a:off x="3975088" y="260859"/>
            <a:ext cx="0" cy="66733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7" name="Rectangle 256"/>
          <p:cNvSpPr/>
          <p:nvPr/>
        </p:nvSpPr>
        <p:spPr>
          <a:xfrm>
            <a:off x="9681644" y="1610019"/>
            <a:ext cx="2110860" cy="5090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Lessons Learned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(BDOM)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9681643" y="672908"/>
            <a:ext cx="2110861" cy="627015"/>
          </a:xfrm>
          <a:prstGeom prst="rect">
            <a:avLst/>
          </a:prstGeom>
          <a:solidFill>
            <a:srgbClr val="B4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Attend Debrief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smtClean="0">
                <a:solidFill>
                  <a:schemeClr val="tx1"/>
                </a:solidFill>
              </a:rPr>
              <a:t>SL)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Oval 262"/>
          <p:cNvSpPr/>
          <p:nvPr/>
        </p:nvSpPr>
        <p:spPr>
          <a:xfrm>
            <a:off x="11606315" y="1924626"/>
            <a:ext cx="145440" cy="14075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1606315" y="1110845"/>
            <a:ext cx="145440" cy="14075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9692934" y="2455752"/>
            <a:ext cx="2099571" cy="27283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Proposal Closeout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9770621" y="2844299"/>
            <a:ext cx="1935556" cy="8136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Archive Materials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(BDOS)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9783659" y="4396121"/>
            <a:ext cx="1922518" cy="680428"/>
          </a:xfrm>
          <a:prstGeom prst="rect">
            <a:avLst/>
          </a:prstGeom>
          <a:solidFill>
            <a:srgbClr val="B4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Update CRM/BCOE Status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(SL)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9783659" y="3711676"/>
            <a:ext cx="1905240" cy="627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IT Security of BCOE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(IT)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11514841" y="4874298"/>
            <a:ext cx="145440" cy="14075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11514841" y="4155256"/>
            <a:ext cx="145440" cy="14075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11501900" y="3464777"/>
            <a:ext cx="145440" cy="14075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/>
          <p:cNvSpPr txBox="1"/>
          <p:nvPr/>
        </p:nvSpPr>
        <p:spPr>
          <a:xfrm>
            <a:off x="9536529" y="0"/>
            <a:ext cx="261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Post Proposal</a:t>
            </a:r>
            <a:endParaRPr lang="en-US" b="1" dirty="0"/>
          </a:p>
        </p:txBody>
      </p:sp>
      <p:sp>
        <p:nvSpPr>
          <p:cNvPr id="8" name="Isosceles Triangle 7"/>
          <p:cNvSpPr/>
          <p:nvPr/>
        </p:nvSpPr>
        <p:spPr>
          <a:xfrm>
            <a:off x="5572180" y="960935"/>
            <a:ext cx="1905650" cy="987913"/>
          </a:xfrm>
          <a:prstGeom prst="triangle">
            <a:avLst>
              <a:gd name="adj" fmla="val 10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72180" y="965997"/>
            <a:ext cx="20003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Management Response</a:t>
            </a:r>
          </a:p>
          <a:p>
            <a:pPr algn="ctr"/>
            <a:r>
              <a:rPr lang="en-US" sz="1400" dirty="0"/>
              <a:t>(BDOS – source</a:t>
            </a:r>
          </a:p>
          <a:p>
            <a:pPr algn="ctr"/>
            <a:r>
              <a:rPr lang="en-US" sz="1400" dirty="0"/>
              <a:t>SL – Make Customer Specific)</a:t>
            </a:r>
          </a:p>
          <a:p>
            <a:endParaRPr lang="en-US" sz="1400" dirty="0"/>
          </a:p>
        </p:txBody>
      </p:sp>
      <p:sp>
        <p:nvSpPr>
          <p:cNvPr id="208" name="Oval 207"/>
          <p:cNvSpPr/>
          <p:nvPr/>
        </p:nvSpPr>
        <p:spPr>
          <a:xfrm>
            <a:off x="7288937" y="1769681"/>
            <a:ext cx="145440" cy="14075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598497" y="1986442"/>
            <a:ext cx="1879929" cy="627015"/>
          </a:xfrm>
          <a:prstGeom prst="triangle">
            <a:avLst>
              <a:gd name="adj" fmla="val 10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19812" y="1939507"/>
            <a:ext cx="1825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Key Personnel /</a:t>
            </a:r>
          </a:p>
          <a:p>
            <a:pPr algn="ctr"/>
            <a:r>
              <a:rPr lang="en-US" sz="1400" dirty="0"/>
              <a:t>Staffing Response</a:t>
            </a:r>
          </a:p>
          <a:p>
            <a:pPr algn="ctr"/>
            <a:r>
              <a:rPr lang="en-US" sz="1400" dirty="0"/>
              <a:t>(SL with LOB)</a:t>
            </a:r>
          </a:p>
          <a:p>
            <a:endParaRPr lang="en-US" sz="1400" dirty="0"/>
          </a:p>
        </p:txBody>
      </p:sp>
      <p:sp>
        <p:nvSpPr>
          <p:cNvPr id="207" name="Oval 206"/>
          <p:cNvSpPr/>
          <p:nvPr/>
        </p:nvSpPr>
        <p:spPr>
          <a:xfrm>
            <a:off x="7289241" y="2416398"/>
            <a:ext cx="145440" cy="14075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285440" y="1949165"/>
            <a:ext cx="2196344" cy="891215"/>
          </a:xfrm>
          <a:prstGeom prst="triangle">
            <a:avLst>
              <a:gd name="adj" fmla="val 10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7279" y="1909514"/>
            <a:ext cx="22245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RFI Response</a:t>
            </a:r>
          </a:p>
          <a:p>
            <a:pPr algn="ctr"/>
            <a:r>
              <a:rPr lang="en-US" sz="1400" dirty="0"/>
              <a:t>(SL or BDOS depending on availability)</a:t>
            </a:r>
          </a:p>
          <a:p>
            <a:endParaRPr lang="en-US" sz="1400" dirty="0"/>
          </a:p>
        </p:txBody>
      </p:sp>
      <p:sp>
        <p:nvSpPr>
          <p:cNvPr id="202" name="Oval 201"/>
          <p:cNvSpPr/>
          <p:nvPr/>
        </p:nvSpPr>
        <p:spPr>
          <a:xfrm>
            <a:off x="2282566" y="2659353"/>
            <a:ext cx="145440" cy="14075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9536529" y="6187591"/>
            <a:ext cx="2655472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Proposal Management Detail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3888610" y="960935"/>
            <a:ext cx="529104" cy="140755"/>
            <a:chOff x="8837840" y="1038263"/>
            <a:chExt cx="529104" cy="140755"/>
          </a:xfrm>
        </p:grpSpPr>
        <p:sp>
          <p:nvSpPr>
            <p:cNvPr id="106" name="Oval 105"/>
            <p:cNvSpPr/>
            <p:nvPr/>
          </p:nvSpPr>
          <p:spPr>
            <a:xfrm>
              <a:off x="9221504" y="1038263"/>
              <a:ext cx="145440" cy="14075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9031360" y="1038263"/>
              <a:ext cx="145440" cy="14075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8837840" y="1038263"/>
              <a:ext cx="145440" cy="14075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368995" y="987939"/>
            <a:ext cx="529104" cy="140755"/>
            <a:chOff x="8837840" y="1038263"/>
            <a:chExt cx="529104" cy="140755"/>
          </a:xfrm>
        </p:grpSpPr>
        <p:sp>
          <p:nvSpPr>
            <p:cNvPr id="110" name="Oval 109"/>
            <p:cNvSpPr/>
            <p:nvPr/>
          </p:nvSpPr>
          <p:spPr>
            <a:xfrm>
              <a:off x="9221504" y="1038263"/>
              <a:ext cx="145440" cy="14075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9031360" y="1038263"/>
              <a:ext cx="145440" cy="14075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8837840" y="1038263"/>
              <a:ext cx="145440" cy="14075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227843" y="1651217"/>
            <a:ext cx="577656" cy="140755"/>
            <a:chOff x="5931487" y="3802952"/>
            <a:chExt cx="577656" cy="140755"/>
          </a:xfrm>
        </p:grpSpPr>
        <p:sp>
          <p:nvSpPr>
            <p:cNvPr id="114" name="Oval 113"/>
            <p:cNvSpPr/>
            <p:nvPr/>
          </p:nvSpPr>
          <p:spPr>
            <a:xfrm>
              <a:off x="6363703" y="3802952"/>
              <a:ext cx="145440" cy="14075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6144780" y="3802952"/>
              <a:ext cx="145440" cy="140755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931487" y="3802952"/>
              <a:ext cx="145440" cy="140755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841574" y="2491400"/>
            <a:ext cx="577656" cy="140755"/>
            <a:chOff x="5931487" y="3802952"/>
            <a:chExt cx="577656" cy="140755"/>
          </a:xfrm>
        </p:grpSpPr>
        <p:sp>
          <p:nvSpPr>
            <p:cNvPr id="118" name="Oval 117"/>
            <p:cNvSpPr/>
            <p:nvPr/>
          </p:nvSpPr>
          <p:spPr>
            <a:xfrm>
              <a:off x="6363703" y="3802952"/>
              <a:ext cx="145440" cy="14075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6144780" y="3802952"/>
              <a:ext cx="145440" cy="140755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931487" y="3802952"/>
              <a:ext cx="145440" cy="140755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8852893" y="2621071"/>
            <a:ext cx="577656" cy="140755"/>
            <a:chOff x="5931487" y="3802952"/>
            <a:chExt cx="577656" cy="140755"/>
          </a:xfrm>
        </p:grpSpPr>
        <p:sp>
          <p:nvSpPr>
            <p:cNvPr id="122" name="Oval 121"/>
            <p:cNvSpPr/>
            <p:nvPr/>
          </p:nvSpPr>
          <p:spPr>
            <a:xfrm>
              <a:off x="6363703" y="3802952"/>
              <a:ext cx="145440" cy="14075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6144780" y="3802952"/>
              <a:ext cx="145440" cy="140755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5931487" y="3802952"/>
              <a:ext cx="145440" cy="140755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Oval 124"/>
          <p:cNvSpPr/>
          <p:nvPr/>
        </p:nvSpPr>
        <p:spPr>
          <a:xfrm>
            <a:off x="9282709" y="1868787"/>
            <a:ext cx="145440" cy="14075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9285109" y="3266920"/>
            <a:ext cx="145440" cy="14075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9277036" y="4075448"/>
            <a:ext cx="145440" cy="14075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4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345F4B64D7B54EBBC833B25F39DFE6" ma:contentTypeVersion="0" ma:contentTypeDescription="Create a new document." ma:contentTypeScope="" ma:versionID="431b0f52869b1cf6ff22baafb64850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34f8c0c0eabdc6c42b2f987c760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67EF9E-79E1-45A9-8395-381D838883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0453AF5-93CD-41F5-A712-059A0493F2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641F94-9468-40B4-A6DE-24C93F1F6C9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11018</TotalTime>
  <Words>265</Words>
  <Application>Microsoft Office PowerPoint</Application>
  <PresentationFormat>Widescreen</PresentationFormat>
  <Paragraphs>96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>VariQ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 Org Deck_Capture - Proposal Process.v6</dc:title>
  <dc:creator>Craig Heizer</dc:creator>
  <dc:description/>
  <cp:lastModifiedBy>Mitch Belmer</cp:lastModifiedBy>
  <cp:revision>133</cp:revision>
  <cp:lastPrinted>2017-05-17T12:44:47Z</cp:lastPrinted>
  <dcterms:created xsi:type="dcterms:W3CDTF">2017-05-09T02:13:18Z</dcterms:created>
  <dcterms:modified xsi:type="dcterms:W3CDTF">2017-05-25T14:25:32Z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0x0101003B345F4B64D7B54EBBC833B25F39DFE6</vt:lpwstr>
  </property>
  <property fmtid="{D5CDD505-2E9C-101B-9397-08002B2CF9AE}" pid="3" name="Presentation">
    <vt:lpwstr>BD Org Deck_Capture - Proposal Process.v6</vt:lpwstr>
  </property>
  <property fmtid="{D5CDD505-2E9C-101B-9397-08002B2CF9AE}" pid="4" name="SlideDescription">
    <vt:lpwstr/>
  </property>
</Properties>
</file>