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0287000" cx="18288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Poppins SemiBold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0" roundtripDataSignature="AMtx7mh8sK+/XLfmuVUFtjh/a2VMjcu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PoppinsSemiBold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PoppinsSemiBold-italic.fntdata"/><Relationship Id="rId43" Type="http://schemas.openxmlformats.org/officeDocument/2006/relationships/font" Target="fonts/PoppinsSemiBold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e7510b5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e7510b5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e6184e89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e6184e890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e3fdd7a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4e3fdd7ad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e3fdd7a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4e3fdd7ad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e3fdd7a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e3fdd7ad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e3fdd7a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4e3fdd7ad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e3fdd7a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4e3fdd7ad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e3fdd7ad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4e3fdd7ad4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9014b7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4e9014b7b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e63473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4e63473f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63473f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4e63473f3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e63473f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4e63473f3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e63473f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4e63473f3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e3fdd7a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4e3fdd7ad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9014b7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4e9014b7b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e6184e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4e6184e8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/c_arrays.php" TargetMode="External"/><Relationship Id="rId4" Type="http://schemas.openxmlformats.org/officeDocument/2006/relationships/hyperlink" Target="https://www.w3schools.com/c/c_arrays.php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8.jpg"/><Relationship Id="rId5" Type="http://schemas.openxmlformats.org/officeDocument/2006/relationships/image" Target="../media/image24.jpg"/><Relationship Id="rId6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9051" l="1675" r="1472" t="9255"/>
          <a:stretch/>
        </p:blipFill>
        <p:spPr>
          <a:xfrm>
            <a:off x="-25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988086" y="6786976"/>
            <a:ext cx="4478072" cy="449814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6406641" y="-579074"/>
            <a:ext cx="2518343" cy="252963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398905" y="605025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5300860" y="7427174"/>
            <a:ext cx="2644778" cy="265663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5900431" y="944937"/>
            <a:ext cx="1001134" cy="100562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707375" y="605025"/>
            <a:ext cx="108732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341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 Generator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816150" y="3629321"/>
            <a:ext cx="106557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There are 20 students in your class. Input the marks of all subjects and show the grade of students after required calculation. Subjects and credit are shown below.</a:t>
            </a:r>
            <a:br>
              <a:rPr lang="en-US" sz="2500"/>
            </a:br>
            <a:r>
              <a:rPr b="1" lang="en-US" sz="2500" u="sng"/>
              <a:t>Requirement and specification:</a:t>
            </a:r>
            <a:endParaRPr b="1" sz="2500" u="sng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• Input the marks against all subjects.</a:t>
            </a:r>
            <a:endParaRPr sz="25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• Do required calculation </a:t>
            </a:r>
            <a:endParaRPr sz="25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• Show the students ID and the grade </a:t>
            </a:r>
            <a:endParaRPr sz="25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• Sort the students according to the grade</a:t>
            </a:r>
            <a:endParaRPr sz="25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• Count how much students got which grade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5F9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e7510b546_2_0"/>
          <p:cNvSpPr/>
          <p:nvPr/>
        </p:nvSpPr>
        <p:spPr>
          <a:xfrm>
            <a:off x="16631360" y="-370101"/>
            <a:ext cx="3619153" cy="3635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e7510b546_2_0"/>
          <p:cNvSpPr/>
          <p:nvPr/>
        </p:nvSpPr>
        <p:spPr>
          <a:xfrm>
            <a:off x="-351672" y="8207984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e7510b546_2_0"/>
          <p:cNvSpPr/>
          <p:nvPr/>
        </p:nvSpPr>
        <p:spPr>
          <a:xfrm>
            <a:off x="16625493" y="1955750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4e7510b546_2_0"/>
          <p:cNvSpPr txBox="1"/>
          <p:nvPr/>
        </p:nvSpPr>
        <p:spPr>
          <a:xfrm>
            <a:off x="10214903" y="3804751"/>
            <a:ext cx="66051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Masud Rana Nayeem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16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 presentation topic is :</a:t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 Show the students ID and the grade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g24e7510b546_2_0"/>
          <p:cNvSpPr/>
          <p:nvPr/>
        </p:nvSpPr>
        <p:spPr>
          <a:xfrm>
            <a:off x="1032146" y="1903806"/>
            <a:ext cx="1533004" cy="1539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24e7510b546_2_0"/>
          <p:cNvPicPr preferRelativeResize="0"/>
          <p:nvPr/>
        </p:nvPicPr>
        <p:blipFill rotWithShape="1">
          <a:blip r:embed="rId3">
            <a:alphaModFix/>
          </a:blip>
          <a:srcRect b="31449" l="400" r="-400" t="20159"/>
          <a:stretch/>
        </p:blipFill>
        <p:spPr>
          <a:xfrm>
            <a:off x="3471888" y="2996100"/>
            <a:ext cx="58410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6184e890_1_12"/>
          <p:cNvSpPr/>
          <p:nvPr/>
        </p:nvSpPr>
        <p:spPr>
          <a:xfrm>
            <a:off x="-944582" y="8067526"/>
            <a:ext cx="3160832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4e6184e890_1_12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e6184e890_1_12"/>
          <p:cNvSpPr/>
          <p:nvPr/>
        </p:nvSpPr>
        <p:spPr>
          <a:xfrm>
            <a:off x="17063656" y="466095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4e6184e890_1_12"/>
          <p:cNvSpPr txBox="1"/>
          <p:nvPr/>
        </p:nvSpPr>
        <p:spPr>
          <a:xfrm>
            <a:off x="4384254" y="1958506"/>
            <a:ext cx="8964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79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HOW </a:t>
            </a: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TO WORK STRUCTURE</a:t>
            </a:r>
            <a:endParaRPr/>
          </a:p>
        </p:txBody>
      </p:sp>
      <p:sp>
        <p:nvSpPr>
          <p:cNvPr id="211" name="Google Shape;211;g24e6184e890_1_12"/>
          <p:cNvSpPr txBox="1"/>
          <p:nvPr/>
        </p:nvSpPr>
        <p:spPr>
          <a:xfrm>
            <a:off x="2346179" y="7476025"/>
            <a:ext cx="59808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4" u="none" cap="none" strike="noStrike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01</a:t>
            </a:r>
            <a:endParaRPr b="1" i="0" sz="2184" u="none" cap="none" strike="noStrike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Create a structure variable</a:t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Once the structure has been defined, you can create a structure variable. This is done by using the struct keyword followed by the name of the structure. The syntax for creating a structure variable is as follows</a:t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g24e6184e890_1_12"/>
          <p:cNvSpPr txBox="1"/>
          <p:nvPr/>
        </p:nvSpPr>
        <p:spPr>
          <a:xfrm>
            <a:off x="11013575" y="7476025"/>
            <a:ext cx="46194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4" u="none" cap="none" strike="noStrike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02</a:t>
            </a:r>
            <a:endParaRPr b="1" i="0" sz="2184" u="none" cap="none" strike="noStrike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Define the structure</a:t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first step is to define the structure. This is done using the struct keyword. The syntax for defining a structure is as follows..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3" name="Google Shape;213;g24e6184e890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400" y="3599900"/>
            <a:ext cx="64517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4e6184e890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75" y="3703525"/>
            <a:ext cx="7871275" cy="349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447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414128" y="328232"/>
            <a:ext cx="11489101" cy="9630532"/>
          </a:xfrm>
          <a:custGeom>
            <a:rect b="b" l="l" r="r" t="t"/>
            <a:pathLst>
              <a:path extrusionOk="0" h="3257736" w="3886437">
                <a:moveTo>
                  <a:pt x="0" y="0"/>
                </a:moveTo>
                <a:lnTo>
                  <a:pt x="3886437" y="0"/>
                </a:lnTo>
                <a:lnTo>
                  <a:pt x="3886437" y="3257736"/>
                </a:lnTo>
                <a:lnTo>
                  <a:pt x="0" y="3257736"/>
                </a:lnTo>
                <a:close/>
              </a:path>
            </a:pathLst>
          </a:custGeom>
          <a:solidFill>
            <a:srgbClr val="FFFCF7"/>
          </a:solidFill>
          <a:ln>
            <a:noFill/>
          </a:ln>
        </p:spPr>
      </p:sp>
      <p:sp>
        <p:nvSpPr>
          <p:cNvPr id="220" name="Google Shape;220;p5"/>
          <p:cNvSpPr txBox="1"/>
          <p:nvPr/>
        </p:nvSpPr>
        <p:spPr>
          <a:xfrm>
            <a:off x="1952068" y="2058418"/>
            <a:ext cx="5571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79" u="none" cap="none" strike="noStrike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MY PROJECTS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1952075" y="3702075"/>
            <a:ext cx="59433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 my project .I use</a:t>
            </a:r>
            <a:r>
              <a:rPr b="1" lang="en-US" sz="34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two major parts in here.</a:t>
            </a:r>
            <a:r>
              <a:rPr b="1" lang="en-US" sz="30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b="1" sz="30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1.Structure.</a:t>
            </a:r>
            <a:endParaRPr sz="249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2.Condition.</a:t>
            </a:r>
            <a:endParaRPr sz="249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3.Loop.</a:t>
            </a:r>
            <a:endParaRPr sz="249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6399971" y="8406988"/>
            <a:ext cx="2471127" cy="248220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8682067" y="0"/>
            <a:ext cx="1208796" cy="121421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6046760" y="8897885"/>
            <a:ext cx="746856" cy="75020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450" y="456825"/>
            <a:ext cx="8201025" cy="9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5F9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e3fdd7ad4_0_9"/>
          <p:cNvSpPr/>
          <p:nvPr/>
        </p:nvSpPr>
        <p:spPr>
          <a:xfrm>
            <a:off x="16631360" y="-370101"/>
            <a:ext cx="3619153" cy="3635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e3fdd7ad4_0_9"/>
          <p:cNvSpPr/>
          <p:nvPr/>
        </p:nvSpPr>
        <p:spPr>
          <a:xfrm>
            <a:off x="-351672" y="8207984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e3fdd7ad4_0_9"/>
          <p:cNvSpPr/>
          <p:nvPr/>
        </p:nvSpPr>
        <p:spPr>
          <a:xfrm>
            <a:off x="16625493" y="1955750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4e3fdd7ad4_0_9"/>
          <p:cNvSpPr txBox="1"/>
          <p:nvPr/>
        </p:nvSpPr>
        <p:spPr>
          <a:xfrm>
            <a:off x="10214903" y="3804751"/>
            <a:ext cx="66051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84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4979" u="sng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MD. MUBARAK HOSSAIN RAZWAN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16">
              <a:solidFill>
                <a:srgbClr val="100F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g24e3fdd7ad4_0_9"/>
          <p:cNvSpPr/>
          <p:nvPr/>
        </p:nvSpPr>
        <p:spPr>
          <a:xfrm>
            <a:off x="1032146" y="1903806"/>
            <a:ext cx="1533004" cy="1539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24e3fdd7ad4_0_9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3471900" y="2996100"/>
            <a:ext cx="42948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36" name="Google Shape;236;g24e3fdd7ad4_0_9"/>
          <p:cNvSpPr txBox="1"/>
          <p:nvPr/>
        </p:nvSpPr>
        <p:spPr>
          <a:xfrm>
            <a:off x="10377025" y="6145200"/>
            <a:ext cx="64431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16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 topic is :</a:t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00F0D"/>
                </a:solidFill>
              </a:rPr>
              <a:t> </a:t>
            </a:r>
            <a:r>
              <a:rPr lang="en-US" sz="2999">
                <a:solidFill>
                  <a:srgbClr val="100F0D"/>
                </a:solidFill>
              </a:rPr>
              <a:t>Sort the students according to the grade</a:t>
            </a:r>
            <a:r>
              <a:rPr lang="en-US" sz="2999">
                <a:solidFill>
                  <a:srgbClr val="100F0D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e3fdd7ad4_0_19"/>
          <p:cNvSpPr/>
          <p:nvPr/>
        </p:nvSpPr>
        <p:spPr>
          <a:xfrm>
            <a:off x="-944582" y="8067526"/>
            <a:ext cx="3160832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4e3fdd7ad4_0_19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4e3fdd7ad4_0_19"/>
          <p:cNvSpPr/>
          <p:nvPr/>
        </p:nvSpPr>
        <p:spPr>
          <a:xfrm>
            <a:off x="17063656" y="466095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4e3fdd7ad4_0_19"/>
          <p:cNvSpPr txBox="1"/>
          <p:nvPr/>
        </p:nvSpPr>
        <p:spPr>
          <a:xfrm>
            <a:off x="4384254" y="1958506"/>
            <a:ext cx="896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In This Part </a:t>
            </a:r>
            <a:r>
              <a:rPr b="1" lang="en-US" sz="4700">
                <a:solidFill>
                  <a:schemeClr val="dk1"/>
                </a:solidFill>
              </a:rPr>
              <a:t>, I’ve Used</a:t>
            </a:r>
            <a:endParaRPr b="1" sz="4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24e3fdd7ad4_0_19"/>
          <p:cNvSpPr txBox="1"/>
          <p:nvPr/>
        </p:nvSpPr>
        <p:spPr>
          <a:xfrm>
            <a:off x="11094000" y="7476025"/>
            <a:ext cx="461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g24e3fdd7ad4_0_19"/>
          <p:cNvSpPr/>
          <p:nvPr/>
        </p:nvSpPr>
        <p:spPr>
          <a:xfrm>
            <a:off x="5695475" y="3346624"/>
            <a:ext cx="5236976" cy="1163696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❏"/>
            </a:pPr>
            <a:r>
              <a:rPr lang="en-US" sz="6000">
                <a:solidFill>
                  <a:schemeClr val="dk1"/>
                </a:solidFill>
              </a:rPr>
              <a:t>Function</a:t>
            </a:r>
            <a:endParaRPr/>
          </a:p>
        </p:txBody>
      </p:sp>
      <p:sp>
        <p:nvSpPr>
          <p:cNvPr id="247" name="Google Shape;247;g24e3fdd7ad4_0_19"/>
          <p:cNvSpPr/>
          <p:nvPr/>
        </p:nvSpPr>
        <p:spPr>
          <a:xfrm>
            <a:off x="5695475" y="4860375"/>
            <a:ext cx="5236976" cy="1163696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❏"/>
            </a:pPr>
            <a:r>
              <a:rPr lang="en-US" sz="6000">
                <a:solidFill>
                  <a:schemeClr val="dk1"/>
                </a:solidFill>
              </a:rPr>
              <a:t>Structure</a:t>
            </a:r>
            <a:endParaRPr/>
          </a:p>
        </p:txBody>
      </p:sp>
      <p:sp>
        <p:nvSpPr>
          <p:cNvPr id="248" name="Google Shape;248;g24e3fdd7ad4_0_19"/>
          <p:cNvSpPr/>
          <p:nvPr/>
        </p:nvSpPr>
        <p:spPr>
          <a:xfrm>
            <a:off x="5695475" y="6374125"/>
            <a:ext cx="5236976" cy="1163696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❏"/>
            </a:pPr>
            <a:r>
              <a:rPr lang="en-US" sz="6000">
                <a:solidFill>
                  <a:schemeClr val="dk1"/>
                </a:solidFill>
              </a:rPr>
              <a:t>For Loop</a:t>
            </a:r>
            <a:endParaRPr/>
          </a:p>
        </p:txBody>
      </p:sp>
      <p:sp>
        <p:nvSpPr>
          <p:cNvPr id="249" name="Google Shape;249;g24e3fdd7ad4_0_19"/>
          <p:cNvSpPr/>
          <p:nvPr/>
        </p:nvSpPr>
        <p:spPr>
          <a:xfrm>
            <a:off x="5695475" y="8067525"/>
            <a:ext cx="5236976" cy="1163696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❏"/>
            </a:pPr>
            <a:r>
              <a:rPr lang="en-US" sz="6000">
                <a:solidFill>
                  <a:schemeClr val="dk1"/>
                </a:solidFill>
              </a:rPr>
              <a:t>Condition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e3fdd7ad4_0_32"/>
          <p:cNvSpPr/>
          <p:nvPr/>
        </p:nvSpPr>
        <p:spPr>
          <a:xfrm>
            <a:off x="16096068" y="-1574149"/>
            <a:ext cx="3160833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4e3fdd7ad4_0_32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4e3fdd7ad4_0_32"/>
          <p:cNvSpPr/>
          <p:nvPr/>
        </p:nvSpPr>
        <p:spPr>
          <a:xfrm>
            <a:off x="15713406" y="819150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4e3fdd7ad4_0_32"/>
          <p:cNvSpPr txBox="1"/>
          <p:nvPr/>
        </p:nvSpPr>
        <p:spPr>
          <a:xfrm>
            <a:off x="4662004" y="405331"/>
            <a:ext cx="896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600" u="sng">
                <a:solidFill>
                  <a:schemeClr val="dk1"/>
                </a:solidFill>
              </a:rPr>
              <a:t>Function</a:t>
            </a:r>
            <a:endParaRPr b="1" sz="9579" u="sng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24e3fdd7ad4_0_32"/>
          <p:cNvSpPr txBox="1"/>
          <p:nvPr/>
        </p:nvSpPr>
        <p:spPr>
          <a:xfrm>
            <a:off x="11094000" y="7476025"/>
            <a:ext cx="461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g24e3fdd7ad4_0_32"/>
          <p:cNvSpPr txBox="1"/>
          <p:nvPr/>
        </p:nvSpPr>
        <p:spPr>
          <a:xfrm>
            <a:off x="517750" y="2373200"/>
            <a:ext cx="14073300" cy="6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r>
              <a:rPr b="1" lang="en-US" sz="3000"/>
              <a:t>Functions in C programming are like reusable tools that perform specific tasks.</a:t>
            </a:r>
            <a:endParaRPr b="1"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They help break down complex problems into smaller, manageable pieces.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Functions have a name and can accept inputs (arguments).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Functions can return a value back to the code that called them.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Using functions makes code more organized and easier to read.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Functions can be used multiple times in different parts of a program.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They make it easier to debug and maintain code.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 Functions allow for code reusability and promote efficient programming practices.</a:t>
            </a:r>
            <a:endParaRPr sz="3000"/>
          </a:p>
        </p:txBody>
      </p:sp>
      <p:pic>
        <p:nvPicPr>
          <p:cNvPr id="260" name="Google Shape;260;g24e3fdd7ad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75" y="4149300"/>
            <a:ext cx="6182867" cy="3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e3fdd7ad4_0_45"/>
          <p:cNvSpPr/>
          <p:nvPr/>
        </p:nvSpPr>
        <p:spPr>
          <a:xfrm>
            <a:off x="16096068" y="-1574149"/>
            <a:ext cx="3160833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4e3fdd7ad4_0_45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4e3fdd7ad4_0_45"/>
          <p:cNvSpPr/>
          <p:nvPr/>
        </p:nvSpPr>
        <p:spPr>
          <a:xfrm>
            <a:off x="15713406" y="819150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e3fdd7ad4_0_45"/>
          <p:cNvSpPr txBox="1"/>
          <p:nvPr/>
        </p:nvSpPr>
        <p:spPr>
          <a:xfrm>
            <a:off x="4662004" y="607581"/>
            <a:ext cx="896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600" u="sng">
                <a:solidFill>
                  <a:schemeClr val="dk1"/>
                </a:solidFill>
              </a:rPr>
              <a:t>Structure</a:t>
            </a:r>
            <a:endParaRPr b="1" sz="9579" u="sng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g24e3fdd7ad4_0_45"/>
          <p:cNvSpPr txBox="1"/>
          <p:nvPr/>
        </p:nvSpPr>
        <p:spPr>
          <a:xfrm>
            <a:off x="11094000" y="7476025"/>
            <a:ext cx="461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g24e3fdd7ad4_0_45"/>
          <p:cNvSpPr txBox="1"/>
          <p:nvPr/>
        </p:nvSpPr>
        <p:spPr>
          <a:xfrm>
            <a:off x="914275" y="2814188"/>
            <a:ext cx="12002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Structures (also called structs) are a way to group several related variables into one place. Each variable in the structure is known as a </a:t>
            </a:r>
            <a:r>
              <a:rPr b="1" lang="en-US" sz="3000">
                <a:solidFill>
                  <a:schemeClr val="dk1"/>
                </a:solidFill>
              </a:rPr>
              <a:t>member</a:t>
            </a:r>
            <a:r>
              <a:rPr lang="en-US" sz="3000">
                <a:solidFill>
                  <a:schemeClr val="dk1"/>
                </a:solidFill>
              </a:rPr>
              <a:t> of the structure.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Unlike an</a:t>
            </a:r>
            <a:r>
              <a:rPr lang="en-US" sz="3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array</a:t>
            </a:r>
            <a:r>
              <a:rPr lang="en-US" sz="3000">
                <a:solidFill>
                  <a:schemeClr val="dk1"/>
                </a:solidFill>
              </a:rPr>
              <a:t>, a structure can contain many different data types (int, float, char, etc.).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1" name="Google Shape;271;g24e3fdd7ad4_0_45"/>
          <p:cNvSpPr txBox="1"/>
          <p:nvPr/>
        </p:nvSpPr>
        <p:spPr>
          <a:xfrm>
            <a:off x="914275" y="6311500"/>
            <a:ext cx="880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3000">
                <a:solidFill>
                  <a:schemeClr val="dk1"/>
                </a:solidFill>
              </a:rPr>
              <a:t>You can create a structure by using the (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struct)</a:t>
            </a:r>
            <a:r>
              <a:rPr lang="en-US" sz="3000">
                <a:solidFill>
                  <a:schemeClr val="dk1"/>
                </a:solidFill>
              </a:rPr>
              <a:t> keyword and declare each of its members inside curly braces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/>
          </a:p>
        </p:txBody>
      </p:sp>
      <p:pic>
        <p:nvPicPr>
          <p:cNvPr id="272" name="Google Shape;272;g24e3fdd7ad4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0375" y="3187725"/>
            <a:ext cx="3976650" cy="27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4e3fdd7ad4_0_45"/>
          <p:cNvSpPr txBox="1"/>
          <p:nvPr/>
        </p:nvSpPr>
        <p:spPr>
          <a:xfrm>
            <a:off x="914275" y="8191500"/>
            <a:ext cx="11443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>
                <a:solidFill>
                  <a:schemeClr val="dk1"/>
                </a:solidFill>
              </a:rPr>
              <a:t>When a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 sz="3000">
                <a:solidFill>
                  <a:schemeClr val="dk1"/>
                </a:solidFill>
              </a:rPr>
              <a:t> type is declared, no storage or memory is allocated. To allocate memory of a given structure type and work with it, we need to create variables.</a:t>
            </a:r>
            <a:endParaRPr sz="3300"/>
          </a:p>
        </p:txBody>
      </p:sp>
      <p:pic>
        <p:nvPicPr>
          <p:cNvPr id="274" name="Google Shape;274;g24e3fdd7ad4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15171" y="6621625"/>
            <a:ext cx="5731830" cy="2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e3fdd7ad4_0_66"/>
          <p:cNvSpPr/>
          <p:nvPr/>
        </p:nvSpPr>
        <p:spPr>
          <a:xfrm>
            <a:off x="16096068" y="-1574149"/>
            <a:ext cx="3160833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4e3fdd7ad4_0_66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4e3fdd7ad4_0_66"/>
          <p:cNvSpPr/>
          <p:nvPr/>
        </p:nvSpPr>
        <p:spPr>
          <a:xfrm>
            <a:off x="297381" y="842430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4e3fdd7ad4_0_66"/>
          <p:cNvSpPr txBox="1"/>
          <p:nvPr/>
        </p:nvSpPr>
        <p:spPr>
          <a:xfrm>
            <a:off x="4662004" y="607931"/>
            <a:ext cx="896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600" u="sng">
                <a:solidFill>
                  <a:schemeClr val="dk1"/>
                </a:solidFill>
              </a:rPr>
              <a:t>For Loop</a:t>
            </a:r>
            <a:endParaRPr b="1" sz="9579" u="sng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g24e3fdd7ad4_0_66"/>
          <p:cNvSpPr txBox="1"/>
          <p:nvPr/>
        </p:nvSpPr>
        <p:spPr>
          <a:xfrm>
            <a:off x="11094000" y="7476025"/>
            <a:ext cx="461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4" name="Google Shape;284;g24e3fdd7ad4_0_66"/>
          <p:cNvSpPr txBox="1"/>
          <p:nvPr/>
        </p:nvSpPr>
        <p:spPr>
          <a:xfrm>
            <a:off x="860125" y="2425300"/>
            <a:ext cx="13609200" cy="5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How for loop works?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The initialization statement is executed only once.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Then, the test expression is evaluated. If the test expression is evaluated to false, the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3000">
                <a:solidFill>
                  <a:schemeClr val="dk1"/>
                </a:solidFill>
              </a:rPr>
              <a:t> loop is terminated.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However, if the test expression is evaluated to true, statements                inside the body of the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3000">
                <a:solidFill>
                  <a:schemeClr val="dk1"/>
                </a:solidFill>
              </a:rPr>
              <a:t> loop are executed, and the update expression is updated.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Again the test expression is evaluated.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This process goes on until the test expression is false. When the test expression is false, the loop terminates.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85" name="Google Shape;285;g24e3fdd7ad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675" y="8059925"/>
            <a:ext cx="10881225" cy="1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5F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e3fdd7ad4_0_83"/>
          <p:cNvSpPr/>
          <p:nvPr/>
        </p:nvSpPr>
        <p:spPr>
          <a:xfrm>
            <a:off x="16631360" y="-370101"/>
            <a:ext cx="3619153" cy="3635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4e3fdd7ad4_0_83"/>
          <p:cNvSpPr/>
          <p:nvPr/>
        </p:nvSpPr>
        <p:spPr>
          <a:xfrm>
            <a:off x="-351672" y="8207984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4e3fdd7ad4_0_83"/>
          <p:cNvSpPr/>
          <p:nvPr/>
        </p:nvSpPr>
        <p:spPr>
          <a:xfrm>
            <a:off x="17292343" y="9286875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e3fdd7ad4_0_83"/>
          <p:cNvSpPr/>
          <p:nvPr/>
        </p:nvSpPr>
        <p:spPr>
          <a:xfrm>
            <a:off x="-75104" y="-122069"/>
            <a:ext cx="1533004" cy="1539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g24e3fdd7ad4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150" y="6576375"/>
            <a:ext cx="9684726" cy="3635375"/>
          </a:xfrm>
          <a:prstGeom prst="rect">
            <a:avLst/>
          </a:prstGeom>
          <a:noFill/>
          <a:ln cap="flat" cmpd="sng" w="1143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g24e3fdd7ad4_0_83"/>
          <p:cNvSpPr txBox="1"/>
          <p:nvPr/>
        </p:nvSpPr>
        <p:spPr>
          <a:xfrm>
            <a:off x="10156413" y="2849700"/>
            <a:ext cx="693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Here I have used For Loop,Structure and Condition to sort merit list serially .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6" name="Google Shape;296;g24e3fdd7ad4_0_83"/>
          <p:cNvSpPr txBox="1"/>
          <p:nvPr/>
        </p:nvSpPr>
        <p:spPr>
          <a:xfrm>
            <a:off x="1227000" y="7624000"/>
            <a:ext cx="669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Here I have used loop,condition,printf to sort merit list &amp; print.</a:t>
            </a:r>
            <a:endParaRPr b="1" sz="3000"/>
          </a:p>
        </p:txBody>
      </p:sp>
      <p:pic>
        <p:nvPicPr>
          <p:cNvPr id="297" name="Google Shape;297;g24e3fdd7ad4_0_83"/>
          <p:cNvPicPr preferRelativeResize="0"/>
          <p:nvPr/>
        </p:nvPicPr>
        <p:blipFill rotWithShape="1">
          <a:blip r:embed="rId4">
            <a:alphaModFix/>
          </a:blip>
          <a:srcRect b="-1760" l="0" r="0" t="1760"/>
          <a:stretch/>
        </p:blipFill>
        <p:spPr>
          <a:xfrm>
            <a:off x="495225" y="1367737"/>
            <a:ext cx="9278649" cy="5102625"/>
          </a:xfrm>
          <a:prstGeom prst="rect">
            <a:avLst/>
          </a:prstGeom>
          <a:noFill/>
          <a:ln cap="flat" cmpd="sng" w="1143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g24e3fdd7ad4_0_83"/>
          <p:cNvSpPr txBox="1"/>
          <p:nvPr/>
        </p:nvSpPr>
        <p:spPr>
          <a:xfrm>
            <a:off x="6107025" y="32625"/>
            <a:ext cx="5875200" cy="1000500"/>
          </a:xfrm>
          <a:prstGeom prst="rect">
            <a:avLst/>
          </a:prstGeom>
          <a:solidFill>
            <a:srgbClr val="FFFC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 u="sng">
                <a:latin typeface="Calibri"/>
                <a:ea typeface="Calibri"/>
                <a:cs typeface="Calibri"/>
                <a:sym typeface="Calibri"/>
              </a:rPr>
              <a:t>Using Function</a:t>
            </a:r>
            <a:endParaRPr b="1" sz="53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4e3fdd7ad4_0_83"/>
          <p:cNvSpPr/>
          <p:nvPr/>
        </p:nvSpPr>
        <p:spPr>
          <a:xfrm>
            <a:off x="5615701" y="-122075"/>
            <a:ext cx="1122096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 b="9055" l="1673" r="1476" t="9253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0"/>
          <p:cNvSpPr/>
          <p:nvPr/>
        </p:nvSpPr>
        <p:spPr>
          <a:xfrm>
            <a:off x="6469001" y="2456512"/>
            <a:ext cx="5349997" cy="5373977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-988086" y="6786976"/>
            <a:ext cx="4478072" cy="449814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16406641" y="-579074"/>
            <a:ext cx="2518343" cy="252963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4082480" y="1028700"/>
            <a:ext cx="1339509" cy="134551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15300860" y="7427174"/>
            <a:ext cx="2644778" cy="265663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15900431" y="944937"/>
            <a:ext cx="1001134" cy="100562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25" y="854875"/>
            <a:ext cx="11029125" cy="876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0"/>
          <p:cNvSpPr txBox="1"/>
          <p:nvPr/>
        </p:nvSpPr>
        <p:spPr>
          <a:xfrm>
            <a:off x="12087800" y="3028475"/>
            <a:ext cx="5857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In this main function I called the user define function and printed the received data.</a:t>
            </a:r>
            <a:endParaRPr b="1" sz="4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014b7ba_0_22"/>
          <p:cNvSpPr/>
          <p:nvPr/>
        </p:nvSpPr>
        <p:spPr>
          <a:xfrm>
            <a:off x="16096068" y="-1574149"/>
            <a:ext cx="3160833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e9014b7ba_0_22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e9014b7ba_0_22"/>
          <p:cNvSpPr/>
          <p:nvPr/>
        </p:nvSpPr>
        <p:spPr>
          <a:xfrm>
            <a:off x="15713406" y="819150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4e9014b7ba_0_22"/>
          <p:cNvSpPr txBox="1"/>
          <p:nvPr/>
        </p:nvSpPr>
        <p:spPr>
          <a:xfrm>
            <a:off x="1017450" y="1744525"/>
            <a:ext cx="15171900" cy="7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400">
                <a:solidFill>
                  <a:srgbClr val="254229"/>
                </a:solidFill>
                <a:latin typeface="Calibri"/>
                <a:ea typeface="Calibri"/>
                <a:cs typeface="Calibri"/>
                <a:sym typeface="Calibri"/>
              </a:rPr>
              <a:t>PROJECT SUBMISSION</a:t>
            </a:r>
            <a:endParaRPr b="1" sz="6400">
              <a:solidFill>
                <a:srgbClr val="254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400">
              <a:solidFill>
                <a:srgbClr val="25422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254229"/>
                </a:solidFill>
                <a:latin typeface="Poppins"/>
                <a:ea typeface="Poppins"/>
                <a:cs typeface="Poppins"/>
                <a:sym typeface="Poppins"/>
              </a:rPr>
              <a:t>Course Title : </a:t>
            </a:r>
            <a:r>
              <a:rPr b="1" lang="en-US" sz="3500">
                <a:solidFill>
                  <a:srgbClr val="254229"/>
                </a:solidFill>
                <a:latin typeface="Poppins"/>
                <a:ea typeface="Poppins"/>
                <a:cs typeface="Poppins"/>
                <a:sym typeface="Poppins"/>
              </a:rPr>
              <a:t>Programming and Problem Solving/LAB</a:t>
            </a:r>
            <a:endParaRPr b="1" sz="3500">
              <a:solidFill>
                <a:srgbClr val="2542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254229"/>
                </a:solidFill>
                <a:latin typeface="Poppins"/>
                <a:ea typeface="Poppins"/>
                <a:cs typeface="Poppins"/>
                <a:sym typeface="Poppins"/>
              </a:rPr>
              <a:t>Course Code : </a:t>
            </a:r>
            <a:r>
              <a:rPr b="1" lang="en-US" sz="3500">
                <a:solidFill>
                  <a:srgbClr val="254229"/>
                </a:solidFill>
                <a:latin typeface="Poppins"/>
                <a:ea typeface="Poppins"/>
                <a:cs typeface="Poppins"/>
                <a:sym typeface="Poppins"/>
              </a:rPr>
              <a:t>CSE-113/114</a:t>
            </a:r>
            <a:endParaRPr b="1" sz="3500">
              <a:solidFill>
                <a:srgbClr val="2542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700">
              <a:solidFill>
                <a:srgbClr val="2542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Course Tutor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254229"/>
                </a:solidFill>
                <a:latin typeface="Poppins"/>
                <a:ea typeface="Poppins"/>
                <a:cs typeface="Poppins"/>
                <a:sym typeface="Poppins"/>
              </a:rPr>
              <a:t>DR. SHEAK RASHED HAIDER NOORI</a:t>
            </a:r>
            <a:endParaRPr b="1" sz="3400">
              <a:solidFill>
                <a:srgbClr val="2542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PROFESSOR &amp; ASSOCIATE HEAD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Department of COMPUTER SCIENCE AND ENGINEERING 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2542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DE6B4D"/>
              </a:solidFill>
            </a:endParaRPr>
          </a:p>
        </p:txBody>
      </p:sp>
      <p:sp>
        <p:nvSpPr>
          <p:cNvPr id="100" name="Google Shape;100;g24e9014b7ba_0_22"/>
          <p:cNvSpPr txBox="1"/>
          <p:nvPr/>
        </p:nvSpPr>
        <p:spPr>
          <a:xfrm>
            <a:off x="11094000" y="7476025"/>
            <a:ext cx="461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5F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e63473f3f_0_0"/>
          <p:cNvSpPr/>
          <p:nvPr/>
        </p:nvSpPr>
        <p:spPr>
          <a:xfrm>
            <a:off x="16631360" y="-370101"/>
            <a:ext cx="3619153" cy="3635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4e63473f3f_0_0"/>
          <p:cNvSpPr/>
          <p:nvPr/>
        </p:nvSpPr>
        <p:spPr>
          <a:xfrm>
            <a:off x="-351672" y="8207984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4e63473f3f_0_0"/>
          <p:cNvSpPr/>
          <p:nvPr/>
        </p:nvSpPr>
        <p:spPr>
          <a:xfrm>
            <a:off x="16625493" y="1955750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e63473f3f_0_0"/>
          <p:cNvSpPr txBox="1"/>
          <p:nvPr/>
        </p:nvSpPr>
        <p:spPr>
          <a:xfrm>
            <a:off x="10214903" y="3804751"/>
            <a:ext cx="66051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S M Sadman Al Siam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16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 presentation topic is :</a:t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 Count how much students got which grade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g24e63473f3f_0_0"/>
          <p:cNvSpPr/>
          <p:nvPr/>
        </p:nvSpPr>
        <p:spPr>
          <a:xfrm>
            <a:off x="1032146" y="1903806"/>
            <a:ext cx="1533004" cy="1539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g24e63473f3f_0_0"/>
          <p:cNvPicPr preferRelativeResize="0"/>
          <p:nvPr/>
        </p:nvPicPr>
        <p:blipFill rotWithShape="1">
          <a:blip r:embed="rId3">
            <a:alphaModFix/>
          </a:blip>
          <a:srcRect b="18958" l="0" r="0" t="25896"/>
          <a:stretch/>
        </p:blipFill>
        <p:spPr>
          <a:xfrm>
            <a:off x="3471888" y="2996100"/>
            <a:ext cx="58410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447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e63473f3f_0_26"/>
          <p:cNvSpPr/>
          <p:nvPr/>
        </p:nvSpPr>
        <p:spPr>
          <a:xfrm>
            <a:off x="0" y="0"/>
            <a:ext cx="11484421" cy="10286301"/>
          </a:xfrm>
          <a:custGeom>
            <a:rect b="b" l="l" r="r" t="t"/>
            <a:pathLst>
              <a:path extrusionOk="0" h="3257736" w="3886437">
                <a:moveTo>
                  <a:pt x="0" y="0"/>
                </a:moveTo>
                <a:lnTo>
                  <a:pt x="3886437" y="0"/>
                </a:lnTo>
                <a:lnTo>
                  <a:pt x="3886437" y="3257736"/>
                </a:lnTo>
                <a:lnTo>
                  <a:pt x="0" y="3257736"/>
                </a:lnTo>
                <a:close/>
              </a:path>
            </a:pathLst>
          </a:custGeom>
          <a:solidFill>
            <a:srgbClr val="FFFCF7"/>
          </a:solidFill>
          <a:ln>
            <a:noFill/>
          </a:ln>
        </p:spPr>
      </p:sp>
      <p:sp>
        <p:nvSpPr>
          <p:cNvPr id="328" name="Google Shape;328;g24e63473f3f_0_26"/>
          <p:cNvSpPr txBox="1"/>
          <p:nvPr/>
        </p:nvSpPr>
        <p:spPr>
          <a:xfrm>
            <a:off x="1952075" y="2058430"/>
            <a:ext cx="5571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Count how much students got which grade</a:t>
            </a:r>
            <a:endParaRPr b="1"/>
          </a:p>
        </p:txBody>
      </p:sp>
      <p:sp>
        <p:nvSpPr>
          <p:cNvPr id="329" name="Google Shape;329;g24e63473f3f_0_26"/>
          <p:cNvSpPr txBox="1"/>
          <p:nvPr/>
        </p:nvSpPr>
        <p:spPr>
          <a:xfrm>
            <a:off x="1952068" y="3702087"/>
            <a:ext cx="54726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Use Three major parts in here.</a:t>
            </a: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b="1" sz="2184">
              <a:solidFill>
                <a:srgbClr val="FFD2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g24e63473f3f_0_26"/>
          <p:cNvSpPr/>
          <p:nvPr/>
        </p:nvSpPr>
        <p:spPr>
          <a:xfrm>
            <a:off x="16399971" y="8406988"/>
            <a:ext cx="2465449" cy="2476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4e63473f3f_0_26"/>
          <p:cNvSpPr/>
          <p:nvPr/>
        </p:nvSpPr>
        <p:spPr>
          <a:xfrm>
            <a:off x="8682067" y="0"/>
            <a:ext cx="1201116" cy="1206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4e63473f3f_0_26"/>
          <p:cNvSpPr/>
          <p:nvPr/>
        </p:nvSpPr>
        <p:spPr>
          <a:xfrm>
            <a:off x="16046760" y="8897885"/>
            <a:ext cx="742796" cy="746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4e63473f3f_0_26"/>
          <p:cNvSpPr txBox="1"/>
          <p:nvPr/>
        </p:nvSpPr>
        <p:spPr>
          <a:xfrm>
            <a:off x="1952075" y="4837939"/>
            <a:ext cx="62445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1.Array.</a:t>
            </a:r>
            <a:endParaRPr sz="2800"/>
          </a:p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2.For loop.</a:t>
            </a:r>
            <a:endParaRPr sz="2800"/>
          </a:p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3.Condition.</a:t>
            </a:r>
            <a:endParaRPr sz="2800"/>
          </a:p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g24e63473f3f_0_26"/>
          <p:cNvPicPr preferRelativeResize="0"/>
          <p:nvPr/>
        </p:nvPicPr>
        <p:blipFill rotWithShape="1">
          <a:blip r:embed="rId3">
            <a:alphaModFix/>
          </a:blip>
          <a:srcRect b="25576" l="16310" r="37272" t="25576"/>
          <a:stretch/>
        </p:blipFill>
        <p:spPr>
          <a:xfrm>
            <a:off x="9346100" y="0"/>
            <a:ext cx="87788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e63473f3f_0_11"/>
          <p:cNvSpPr/>
          <p:nvPr/>
        </p:nvSpPr>
        <p:spPr>
          <a:xfrm>
            <a:off x="-944582" y="8067526"/>
            <a:ext cx="3160832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4e63473f3f_0_11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4e63473f3f_0_11"/>
          <p:cNvSpPr/>
          <p:nvPr/>
        </p:nvSpPr>
        <p:spPr>
          <a:xfrm>
            <a:off x="17063656" y="4660955"/>
            <a:ext cx="2086149" cy="209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4e63473f3f_0_11"/>
          <p:cNvSpPr txBox="1"/>
          <p:nvPr/>
        </p:nvSpPr>
        <p:spPr>
          <a:xfrm>
            <a:off x="4662004" y="1349381"/>
            <a:ext cx="8964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320040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/>
          </a:p>
        </p:txBody>
      </p:sp>
      <p:sp>
        <p:nvSpPr>
          <p:cNvPr id="343" name="Google Shape;343;g24e63473f3f_0_11"/>
          <p:cNvSpPr txBox="1"/>
          <p:nvPr/>
        </p:nvSpPr>
        <p:spPr>
          <a:xfrm>
            <a:off x="918946" y="2712081"/>
            <a:ext cx="308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4" u="none" cap="none" strike="noStrike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01</a:t>
            </a:r>
            <a:endParaRPr/>
          </a:p>
        </p:txBody>
      </p:sp>
      <p:sp>
        <p:nvSpPr>
          <p:cNvPr id="344" name="Google Shape;344;g24e63473f3f_0_11"/>
          <p:cNvSpPr txBox="1"/>
          <p:nvPr/>
        </p:nvSpPr>
        <p:spPr>
          <a:xfrm>
            <a:off x="918941" y="5200106"/>
            <a:ext cx="308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4" u="none" cap="none" strike="noStrike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02</a:t>
            </a:r>
            <a:endParaRPr/>
          </a:p>
        </p:txBody>
      </p:sp>
      <p:sp>
        <p:nvSpPr>
          <p:cNvPr id="345" name="Google Shape;345;g24e63473f3f_0_11"/>
          <p:cNvSpPr txBox="1"/>
          <p:nvPr/>
        </p:nvSpPr>
        <p:spPr>
          <a:xfrm>
            <a:off x="918953" y="7887806"/>
            <a:ext cx="308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4e63473f3f_0_11"/>
          <p:cNvSpPr txBox="1"/>
          <p:nvPr/>
        </p:nvSpPr>
        <p:spPr>
          <a:xfrm>
            <a:off x="1865820" y="3248826"/>
            <a:ext cx="365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 Declaration:</a:t>
            </a:r>
            <a:endParaRPr sz="2000"/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Data_type_array_name[array</a:t>
            </a:r>
            <a:r>
              <a:rPr lang="en-US" sz="2000"/>
              <a:t>-si</a:t>
            </a:r>
            <a:r>
              <a:rPr lang="en-US" sz="2000"/>
              <a:t>ze];</a:t>
            </a:r>
            <a:endParaRPr sz="2000"/>
          </a:p>
        </p:txBody>
      </p:sp>
      <p:sp>
        <p:nvSpPr>
          <p:cNvPr id="347" name="Google Shape;347;g24e63473f3f_0_11"/>
          <p:cNvSpPr txBox="1"/>
          <p:nvPr/>
        </p:nvSpPr>
        <p:spPr>
          <a:xfrm>
            <a:off x="2561016" y="5965651"/>
            <a:ext cx="3655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1">
                <a:solidFill>
                  <a:srgbClr val="100F0D"/>
                </a:solidFill>
              </a:rPr>
              <a:t>Array initialization:</a:t>
            </a:r>
            <a:endParaRPr sz="2141">
              <a:solidFill>
                <a:srgbClr val="100F0D"/>
              </a:solidFill>
            </a:endParaRPr>
          </a:p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1">
                <a:solidFill>
                  <a:srgbClr val="100F0D"/>
                </a:solidFill>
              </a:rPr>
              <a:t>int marks[3]</a:t>
            </a:r>
            <a:endParaRPr sz="2141">
              <a:solidFill>
                <a:srgbClr val="100F0D"/>
              </a:solidFill>
            </a:endParaRPr>
          </a:p>
        </p:txBody>
      </p:sp>
      <p:sp>
        <p:nvSpPr>
          <p:cNvPr id="348" name="Google Shape;348;g24e63473f3f_0_11"/>
          <p:cNvSpPr txBox="1"/>
          <p:nvPr/>
        </p:nvSpPr>
        <p:spPr>
          <a:xfrm>
            <a:off x="2878677" y="7610701"/>
            <a:ext cx="36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80			65			90</a:t>
            </a:r>
            <a:endParaRPr sz="2100"/>
          </a:p>
        </p:txBody>
      </p:sp>
      <p:pic>
        <p:nvPicPr>
          <p:cNvPr id="349" name="Google Shape;349;g24e63473f3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700" y="2505681"/>
            <a:ext cx="9525000" cy="381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g24e63473f3f_0_11"/>
          <p:cNvCxnSpPr>
            <a:endCxn id="347" idx="3"/>
          </p:cNvCxnSpPr>
          <p:nvPr/>
        </p:nvCxnSpPr>
        <p:spPr>
          <a:xfrm flipH="1" rot="10800000">
            <a:off x="5163816" y="6361051"/>
            <a:ext cx="1052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g24e63473f3f_0_11"/>
          <p:cNvSpPr txBox="1"/>
          <p:nvPr/>
        </p:nvSpPr>
        <p:spPr>
          <a:xfrm>
            <a:off x="6446325" y="6115650"/>
            <a:ext cx="295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 size_5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4e63473f3f_0_11"/>
          <p:cNvSpPr txBox="1"/>
          <p:nvPr/>
        </p:nvSpPr>
        <p:spPr>
          <a:xfrm>
            <a:off x="2715400" y="7075825"/>
            <a:ext cx="80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marks[0]    marks[1]    marks[2]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4e63473f3f_0_11"/>
          <p:cNvSpPr txBox="1"/>
          <p:nvPr/>
        </p:nvSpPr>
        <p:spPr>
          <a:xfrm>
            <a:off x="7718850" y="8318425"/>
            <a:ext cx="10601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marks[0] = 80;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marks[1] = 65;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marks[2] = 90;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e63473f3f_0_43"/>
          <p:cNvSpPr/>
          <p:nvPr/>
        </p:nvSpPr>
        <p:spPr>
          <a:xfrm>
            <a:off x="-944582" y="8067526"/>
            <a:ext cx="3160832" cy="3175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4e63473f3f_0_43"/>
          <p:cNvSpPr/>
          <p:nvPr/>
        </p:nvSpPr>
        <p:spPr>
          <a:xfrm>
            <a:off x="4872880" y="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4e63473f3f_0_43"/>
          <p:cNvSpPr txBox="1"/>
          <p:nvPr/>
        </p:nvSpPr>
        <p:spPr>
          <a:xfrm>
            <a:off x="4662004" y="1984206"/>
            <a:ext cx="8964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For loop &amp; Conditions</a:t>
            </a:r>
            <a:endParaRPr/>
          </a:p>
        </p:txBody>
      </p:sp>
      <p:sp>
        <p:nvSpPr>
          <p:cNvPr id="361" name="Google Shape;361;g24e63473f3f_0_43"/>
          <p:cNvSpPr txBox="1"/>
          <p:nvPr/>
        </p:nvSpPr>
        <p:spPr>
          <a:xfrm>
            <a:off x="3117696" y="7476031"/>
            <a:ext cx="308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4e63473f3f_0_43"/>
          <p:cNvSpPr txBox="1"/>
          <p:nvPr/>
        </p:nvSpPr>
        <p:spPr>
          <a:xfrm>
            <a:off x="7599766" y="7476031"/>
            <a:ext cx="308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4e63473f3f_0_43"/>
          <p:cNvSpPr txBox="1"/>
          <p:nvPr/>
        </p:nvSpPr>
        <p:spPr>
          <a:xfrm>
            <a:off x="7316391" y="8038951"/>
            <a:ext cx="365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4e63473f3f_0_43"/>
          <p:cNvSpPr txBox="1"/>
          <p:nvPr/>
        </p:nvSpPr>
        <p:spPr>
          <a:xfrm>
            <a:off x="13626000" y="5083029"/>
            <a:ext cx="36552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(test expression1) {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statement(s)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(test expression2) {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statement(s)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(test expression3) {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statement(s)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>
                <a:solidFill>
                  <a:srgbClr val="FFDDB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statement(s)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997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4e63473f3f_0_43"/>
          <p:cNvSpPr txBox="1"/>
          <p:nvPr/>
        </p:nvSpPr>
        <p:spPr>
          <a:xfrm>
            <a:off x="1839400" y="2901749"/>
            <a:ext cx="10193100" cy="5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FOR LOOP-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repeating the same process multiple times until a specific condition satisfies.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(initial value; condition; incrementation or decrementation ) </a:t>
            </a:r>
            <a:endParaRPr sz="2000">
              <a:solidFill>
                <a:srgbClr val="22222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2000">
              <a:solidFill>
                <a:srgbClr val="22222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statements;</a:t>
            </a:r>
            <a:endParaRPr sz="2000">
              <a:solidFill>
                <a:srgbClr val="22222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159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2000">
              <a:solidFill>
                <a:srgbClr val="22222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CONDITIONS-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if to specUse if to specify a block of code to be executed, if a specified condition is true.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2EEFF"/>
              </a:solidFill>
            </a:endParaRPr>
          </a:p>
        </p:txBody>
      </p:sp>
      <p:cxnSp>
        <p:nvCxnSpPr>
          <p:cNvPr id="366" name="Google Shape;366;g24e63473f3f_0_43"/>
          <p:cNvCxnSpPr/>
          <p:nvPr/>
        </p:nvCxnSpPr>
        <p:spPr>
          <a:xfrm>
            <a:off x="10241775" y="4725850"/>
            <a:ext cx="25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g24e63473f3f_0_43"/>
          <p:cNvSpPr txBox="1"/>
          <p:nvPr/>
        </p:nvSpPr>
        <p:spPr>
          <a:xfrm>
            <a:off x="12937950" y="4409475"/>
            <a:ext cx="365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for(i=0;i&lt;n;i++)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4e63473f3f_0_43"/>
          <p:cNvSpPr txBox="1"/>
          <p:nvPr/>
        </p:nvSpPr>
        <p:spPr>
          <a:xfrm>
            <a:off x="12937950" y="3705025"/>
            <a:ext cx="222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(Syntax)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24e3fdd7ad4_0_100"/>
          <p:cNvPicPr preferRelativeResize="0"/>
          <p:nvPr/>
        </p:nvPicPr>
        <p:blipFill rotWithShape="1">
          <a:blip r:embed="rId3">
            <a:alphaModFix/>
          </a:blip>
          <a:srcRect b="9051" l="1675" r="1472" t="9255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4e3fdd7ad4_0_100"/>
          <p:cNvSpPr/>
          <p:nvPr/>
        </p:nvSpPr>
        <p:spPr>
          <a:xfrm>
            <a:off x="6469001" y="2456512"/>
            <a:ext cx="5357611" cy="538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4e3fdd7ad4_0_100"/>
          <p:cNvSpPr txBox="1"/>
          <p:nvPr/>
        </p:nvSpPr>
        <p:spPr>
          <a:xfrm>
            <a:off x="5002211" y="3134766"/>
            <a:ext cx="82836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756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9300"/>
          </a:p>
        </p:txBody>
      </p:sp>
      <p:sp>
        <p:nvSpPr>
          <p:cNvPr id="376" name="Google Shape;376;g24e3fdd7ad4_0_100"/>
          <p:cNvSpPr/>
          <p:nvPr/>
        </p:nvSpPr>
        <p:spPr>
          <a:xfrm>
            <a:off x="-988086" y="6786976"/>
            <a:ext cx="4472578" cy="4492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4e3fdd7ad4_0_100"/>
          <p:cNvSpPr/>
          <p:nvPr/>
        </p:nvSpPr>
        <p:spPr>
          <a:xfrm>
            <a:off x="16406641" y="-579074"/>
            <a:ext cx="2512862" cy="2524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4e3fdd7ad4_0_100"/>
          <p:cNvSpPr/>
          <p:nvPr/>
        </p:nvSpPr>
        <p:spPr>
          <a:xfrm>
            <a:off x="4082480" y="1028700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4e3fdd7ad4_0_100"/>
          <p:cNvSpPr/>
          <p:nvPr/>
        </p:nvSpPr>
        <p:spPr>
          <a:xfrm>
            <a:off x="15300860" y="7427174"/>
            <a:ext cx="2639295" cy="2651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4e3fdd7ad4_0_100"/>
          <p:cNvSpPr/>
          <p:nvPr/>
        </p:nvSpPr>
        <p:spPr>
          <a:xfrm>
            <a:off x="15900431" y="944937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4e9014b7ba_0_11"/>
          <p:cNvPicPr preferRelativeResize="0"/>
          <p:nvPr/>
        </p:nvPicPr>
        <p:blipFill rotWithShape="1">
          <a:blip r:embed="rId3">
            <a:alphaModFix/>
          </a:blip>
          <a:srcRect b="9051" l="1675" r="1472" t="9255"/>
          <a:stretch/>
        </p:blipFill>
        <p:spPr>
          <a:xfrm>
            <a:off x="-25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4e9014b7ba_0_11"/>
          <p:cNvSpPr/>
          <p:nvPr/>
        </p:nvSpPr>
        <p:spPr>
          <a:xfrm>
            <a:off x="-988086" y="6786976"/>
            <a:ext cx="4472578" cy="4492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e9014b7ba_0_11"/>
          <p:cNvSpPr/>
          <p:nvPr/>
        </p:nvSpPr>
        <p:spPr>
          <a:xfrm>
            <a:off x="16406641" y="-579074"/>
            <a:ext cx="2512862" cy="2524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4e9014b7ba_0_11"/>
          <p:cNvSpPr/>
          <p:nvPr/>
        </p:nvSpPr>
        <p:spPr>
          <a:xfrm>
            <a:off x="1398905" y="605025"/>
            <a:ext cx="1343354" cy="134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4e9014b7ba_0_11"/>
          <p:cNvSpPr/>
          <p:nvPr/>
        </p:nvSpPr>
        <p:spPr>
          <a:xfrm>
            <a:off x="15300860" y="7427174"/>
            <a:ext cx="2639295" cy="2651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e9014b7ba_0_11"/>
          <p:cNvSpPr/>
          <p:nvPr/>
        </p:nvSpPr>
        <p:spPr>
          <a:xfrm>
            <a:off x="15900431" y="944937"/>
            <a:ext cx="995662" cy="100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4e9014b7ba_0_11"/>
          <p:cNvSpPr txBox="1"/>
          <p:nvPr/>
        </p:nvSpPr>
        <p:spPr>
          <a:xfrm>
            <a:off x="3707375" y="605025"/>
            <a:ext cx="108732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341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 Generator</a:t>
            </a:r>
            <a:endParaRPr/>
          </a:p>
        </p:txBody>
      </p:sp>
      <p:sp>
        <p:nvSpPr>
          <p:cNvPr id="112" name="Google Shape;112;g24e9014b7ba_0_11"/>
          <p:cNvSpPr txBox="1"/>
          <p:nvPr/>
        </p:nvSpPr>
        <p:spPr>
          <a:xfrm>
            <a:off x="3816150" y="3899446"/>
            <a:ext cx="10655700" cy="7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We have used: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1.File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2.Structure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3.Function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4.String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5.Loop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6.Condition</a:t>
            </a:r>
            <a:endParaRPr b="1" sz="2700"/>
          </a:p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7</a:t>
            </a:r>
            <a:r>
              <a:rPr b="1" lang="en-US" sz="2700">
                <a:solidFill>
                  <a:schemeClr val="dk1"/>
                </a:solidFill>
              </a:rPr>
              <a:t>.Array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8.Mathematical Expression</a:t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6184e890_0_0"/>
          <p:cNvSpPr/>
          <p:nvPr/>
        </p:nvSpPr>
        <p:spPr>
          <a:xfrm>
            <a:off x="-816409" y="8900562"/>
            <a:ext cx="1833283" cy="1841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e6184e890_0_0"/>
          <p:cNvSpPr/>
          <p:nvPr/>
        </p:nvSpPr>
        <p:spPr>
          <a:xfrm>
            <a:off x="-813135" y="-1007180"/>
            <a:ext cx="3303070" cy="3317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e6184e890_0_0"/>
          <p:cNvSpPr/>
          <p:nvPr/>
        </p:nvSpPr>
        <p:spPr>
          <a:xfrm>
            <a:off x="16885872" y="8267595"/>
            <a:ext cx="742796" cy="746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4e6184e890_0_0"/>
          <p:cNvSpPr txBox="1"/>
          <p:nvPr/>
        </p:nvSpPr>
        <p:spPr>
          <a:xfrm>
            <a:off x="806561" y="7492686"/>
            <a:ext cx="330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Masud Rana Nayeem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1" name="Google Shape;121;g24e6184e890_0_0"/>
          <p:cNvSpPr txBox="1"/>
          <p:nvPr/>
        </p:nvSpPr>
        <p:spPr>
          <a:xfrm>
            <a:off x="5116150" y="7483825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chemeClr val="accent2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MD. SAZZADUL ISLAM SHAON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122" name="Google Shape;122;g24e6184e890_0_0"/>
          <p:cNvSpPr txBox="1"/>
          <p:nvPr/>
        </p:nvSpPr>
        <p:spPr>
          <a:xfrm>
            <a:off x="14524641" y="7156373"/>
            <a:ext cx="330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 M </a:t>
            </a:r>
            <a:r>
              <a:rPr b="1" lang="en-US" sz="2184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Sadman</a:t>
            </a:r>
            <a:r>
              <a:rPr b="1" lang="en-US" sz="2184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Al Siam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3" name="Google Shape;123;g24e6184e890_0_0"/>
          <p:cNvSpPr txBox="1"/>
          <p:nvPr/>
        </p:nvSpPr>
        <p:spPr>
          <a:xfrm>
            <a:off x="702836" y="7895024"/>
            <a:ext cx="330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ID : 0242310005101849</a:t>
            </a:r>
            <a:endParaRPr/>
          </a:p>
        </p:txBody>
      </p:sp>
      <p:sp>
        <p:nvSpPr>
          <p:cNvPr id="124" name="Google Shape;124;g24e6184e890_0_0"/>
          <p:cNvSpPr txBox="1"/>
          <p:nvPr/>
        </p:nvSpPr>
        <p:spPr>
          <a:xfrm>
            <a:off x="5562138" y="8031899"/>
            <a:ext cx="330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ID : 0242310005101028</a:t>
            </a:r>
            <a:endParaRPr/>
          </a:p>
        </p:txBody>
      </p:sp>
      <p:sp>
        <p:nvSpPr>
          <p:cNvPr id="125" name="Google Shape;125;g24e6184e890_0_0"/>
          <p:cNvSpPr txBox="1"/>
          <p:nvPr/>
        </p:nvSpPr>
        <p:spPr>
          <a:xfrm>
            <a:off x="14216041" y="7703137"/>
            <a:ext cx="330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ID : 0242310005101123</a:t>
            </a:r>
            <a:endParaRPr/>
          </a:p>
        </p:txBody>
      </p:sp>
      <p:sp>
        <p:nvSpPr>
          <p:cNvPr id="126" name="Google Shape;126;g24e6184e890_0_0"/>
          <p:cNvSpPr txBox="1"/>
          <p:nvPr/>
        </p:nvSpPr>
        <p:spPr>
          <a:xfrm>
            <a:off x="2147611" y="8659508"/>
            <a:ext cx="3306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24e6184e890_0_0"/>
          <p:cNvPicPr preferRelativeResize="0"/>
          <p:nvPr/>
        </p:nvPicPr>
        <p:blipFill rotWithShape="1">
          <a:blip r:embed="rId3">
            <a:alphaModFix/>
          </a:blip>
          <a:srcRect b="31449" l="400" r="-400" t="20159"/>
          <a:stretch/>
        </p:blipFill>
        <p:spPr>
          <a:xfrm>
            <a:off x="393450" y="2582075"/>
            <a:ext cx="41322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28" name="Google Shape;128;g24e6184e890_0_0"/>
          <p:cNvPicPr preferRelativeResize="0"/>
          <p:nvPr/>
        </p:nvPicPr>
        <p:blipFill rotWithShape="1">
          <a:blip r:embed="rId4">
            <a:alphaModFix/>
          </a:blip>
          <a:srcRect b="4371" l="0" r="0" t="4362"/>
          <a:stretch/>
        </p:blipFill>
        <p:spPr>
          <a:xfrm>
            <a:off x="4978538" y="2498650"/>
            <a:ext cx="41322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29" name="Google Shape;129;g24e6184e890_0_0"/>
          <p:cNvPicPr preferRelativeResize="0"/>
          <p:nvPr/>
        </p:nvPicPr>
        <p:blipFill rotWithShape="1">
          <a:blip r:embed="rId5">
            <a:alphaModFix/>
          </a:blip>
          <a:srcRect b="11029" l="0" r="0" t="11021"/>
          <a:stretch/>
        </p:blipFill>
        <p:spPr>
          <a:xfrm>
            <a:off x="9390750" y="2498650"/>
            <a:ext cx="41322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30" name="Google Shape;130;g24e6184e890_0_0"/>
          <p:cNvPicPr preferRelativeResize="0"/>
          <p:nvPr/>
        </p:nvPicPr>
        <p:blipFill rotWithShape="1">
          <a:blip r:embed="rId6">
            <a:alphaModFix/>
          </a:blip>
          <a:srcRect b="11029" l="0" r="0" t="11021"/>
          <a:stretch/>
        </p:blipFill>
        <p:spPr>
          <a:xfrm>
            <a:off x="13802950" y="2498650"/>
            <a:ext cx="41322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31" name="Google Shape;131;g24e6184e890_0_0"/>
          <p:cNvSpPr txBox="1"/>
          <p:nvPr/>
        </p:nvSpPr>
        <p:spPr>
          <a:xfrm>
            <a:off x="5985450" y="1092750"/>
            <a:ext cx="6317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56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Team : Sign_In</a:t>
            </a:r>
            <a:endParaRPr/>
          </a:p>
        </p:txBody>
      </p:sp>
      <p:sp>
        <p:nvSpPr>
          <p:cNvPr id="132" name="Google Shape;132;g24e6184e890_0_0"/>
          <p:cNvSpPr txBox="1"/>
          <p:nvPr/>
        </p:nvSpPr>
        <p:spPr>
          <a:xfrm>
            <a:off x="9919650" y="7267250"/>
            <a:ext cx="396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MD. Mubarak Hossain Razwan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ID:0242310005101027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5F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16631360" y="-370101"/>
            <a:ext cx="3619473" cy="3635696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-351672" y="8207984"/>
            <a:ext cx="2091259" cy="210063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16625493" y="1955750"/>
            <a:ext cx="1001134" cy="100562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10214903" y="3804751"/>
            <a:ext cx="66051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4">
                <a:solidFill>
                  <a:srgbClr val="FFD2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MD. SAZZADUL ISLAM SHAON</a:t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79">
              <a:solidFill>
                <a:srgbClr val="100F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16">
                <a:solidFill>
                  <a:srgbClr val="100F0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 topic is :</a:t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 TAKE INPUT AGAINST ALL SUBJECT AND DO REQUIRED CALCULATIONS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16">
              <a:solidFill>
                <a:srgbClr val="100F0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032146" y="1903806"/>
            <a:ext cx="1537739" cy="154463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6094" l="0" r="0" t="6094"/>
          <a:stretch/>
        </p:blipFill>
        <p:spPr>
          <a:xfrm>
            <a:off x="3471900" y="2996100"/>
            <a:ext cx="4294800" cy="4294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3308961" y="3488552"/>
            <a:ext cx="5230733" cy="2129598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9567144" y="3487284"/>
            <a:ext cx="5236976" cy="2132140"/>
          </a:xfrm>
          <a:custGeom>
            <a:rect b="b" l="l" r="r" t="t"/>
            <a:pathLst>
              <a:path extrusionOk="0" h="3124015" w="7673225">
                <a:moveTo>
                  <a:pt x="7368425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819215"/>
                </a:lnTo>
                <a:cubicBezTo>
                  <a:pt x="0" y="2988125"/>
                  <a:pt x="135890" y="3124015"/>
                  <a:pt x="304800" y="3124015"/>
                </a:cubicBezTo>
                <a:lnTo>
                  <a:pt x="7368425" y="3124015"/>
                </a:lnTo>
                <a:cubicBezTo>
                  <a:pt x="7537335" y="3124015"/>
                  <a:pt x="7673225" y="2988125"/>
                  <a:pt x="7673225" y="2819215"/>
                </a:cubicBezTo>
                <a:lnTo>
                  <a:pt x="7673225" y="304800"/>
                </a:lnTo>
                <a:cubicBezTo>
                  <a:pt x="7673225" y="135890"/>
                  <a:pt x="7537335" y="0"/>
                  <a:pt x="7368425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3894941" y="4276583"/>
            <a:ext cx="553702" cy="590616"/>
          </a:xfrm>
          <a:custGeom>
            <a:rect b="b" l="l" r="r" t="t"/>
            <a:pathLst>
              <a:path extrusionOk="0" h="590616" w="553702">
                <a:moveTo>
                  <a:pt x="0" y="0"/>
                </a:moveTo>
                <a:lnTo>
                  <a:pt x="553702" y="0"/>
                </a:lnTo>
                <a:lnTo>
                  <a:pt x="553702" y="590615"/>
                </a:lnTo>
                <a:lnTo>
                  <a:pt x="0" y="590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9"/>
          <p:cNvSpPr txBox="1"/>
          <p:nvPr/>
        </p:nvSpPr>
        <p:spPr>
          <a:xfrm>
            <a:off x="4806069" y="4327000"/>
            <a:ext cx="3301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4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CONDITIONS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11172920" y="4345538"/>
            <a:ext cx="3072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41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CALCULATIONS</a:t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10006366" y="4253032"/>
            <a:ext cx="655583" cy="637704"/>
          </a:xfrm>
          <a:custGeom>
            <a:rect b="b" l="l" r="r" t="t"/>
            <a:pathLst>
              <a:path extrusionOk="0" h="637704" w="655583">
                <a:moveTo>
                  <a:pt x="0" y="0"/>
                </a:moveTo>
                <a:lnTo>
                  <a:pt x="655583" y="0"/>
                </a:lnTo>
                <a:lnTo>
                  <a:pt x="655583" y="637704"/>
                </a:lnTo>
                <a:lnTo>
                  <a:pt x="0" y="637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9"/>
          <p:cNvSpPr txBox="1"/>
          <p:nvPr/>
        </p:nvSpPr>
        <p:spPr>
          <a:xfrm>
            <a:off x="4223750" y="1517459"/>
            <a:ext cx="1077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/>
              <a:t>IN MY PART , I’VE USED</a:t>
            </a:r>
            <a:endParaRPr b="1" sz="4700"/>
          </a:p>
        </p:txBody>
      </p:sp>
      <p:sp>
        <p:nvSpPr>
          <p:cNvPr id="154" name="Google Shape;154;p9"/>
          <p:cNvSpPr/>
          <p:nvPr/>
        </p:nvSpPr>
        <p:spPr>
          <a:xfrm>
            <a:off x="16888324" y="6686054"/>
            <a:ext cx="1840983" cy="184923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-1510098" y="703930"/>
            <a:ext cx="3301917" cy="3316717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16885872" y="2116145"/>
            <a:ext cx="746856" cy="75020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-944582" y="8067526"/>
            <a:ext cx="3156980" cy="317113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4872880" y="0"/>
            <a:ext cx="1339509" cy="134551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7063656" y="4660955"/>
            <a:ext cx="2091290" cy="210066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4661929" y="1660431"/>
            <a:ext cx="8964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CONDITIONS</a:t>
            </a:r>
            <a:endParaRPr sz="5379"/>
          </a:p>
        </p:txBody>
      </p:sp>
      <p:pic>
        <p:nvPicPr>
          <p:cNvPr id="165" name="Google Shape;1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923" y="1381168"/>
            <a:ext cx="6031680" cy="752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1174300" y="2993025"/>
            <a:ext cx="10167600" cy="6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25265E"/>
                </a:solidFill>
                <a:highlight>
                  <a:srgbClr val="F9FAFC"/>
                </a:highlight>
              </a:rPr>
              <a:t>How if statement works?</a:t>
            </a:r>
            <a:endParaRPr b="1" sz="29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lang="en-US" sz="2150">
                <a:solidFill>
                  <a:srgbClr val="188038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 statement evaluates the test expression inside the parenthesis </a:t>
            </a:r>
            <a:r>
              <a:rPr lang="en-US" sz="2150">
                <a:solidFill>
                  <a:srgbClr val="188038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.</a:t>
            </a:r>
            <a:endParaRPr sz="24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If the test expression is evaluated to true, statements inside the body of </a:t>
            </a:r>
            <a:r>
              <a:rPr lang="en-US" sz="2150">
                <a:solidFill>
                  <a:srgbClr val="188038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 are executed.</a:t>
            </a:r>
            <a:endParaRPr sz="24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If the test expression is evaluated to false, statements inside the body of </a:t>
            </a:r>
            <a:r>
              <a:rPr lang="en-US" sz="2150">
                <a:solidFill>
                  <a:srgbClr val="188038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50">
                <a:solidFill>
                  <a:schemeClr val="dk1"/>
                </a:solidFill>
                <a:highlight>
                  <a:srgbClr val="F9FAFC"/>
                </a:highlight>
              </a:rPr>
              <a:t> are not executed.</a:t>
            </a:r>
            <a:endParaRPr sz="24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11706" l="2984" r="4502" t="10187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-814997" y="8267595"/>
            <a:ext cx="2471127" cy="248220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16246500" y="484957"/>
            <a:ext cx="2402233" cy="2413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-811451" y="-1007180"/>
            <a:ext cx="4053590" cy="407175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386650" y="2529975"/>
            <a:ext cx="7470600" cy="766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00" y="2725450"/>
            <a:ext cx="6993249" cy="71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/>
          <p:nvPr/>
        </p:nvSpPr>
        <p:spPr>
          <a:xfrm>
            <a:off x="8244625" y="2529975"/>
            <a:ext cx="9828000" cy="7290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7075" y="2725450"/>
            <a:ext cx="9353550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2510875" y="978575"/>
            <a:ext cx="1412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oppins SemiBold"/>
                <a:ea typeface="Poppins SemiBold"/>
                <a:cs typeface="Poppins SemiBold"/>
                <a:sym typeface="Poppins SemiBold"/>
              </a:rPr>
              <a:t>HERE I’VE USED IF-ELSE CONDITIONS TO GET THE PROPER OUTPUT AFTER THE CGPA CALCULATIONS</a:t>
            </a:r>
            <a:endParaRPr sz="3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-814997" y="8267595"/>
            <a:ext cx="2471127" cy="248220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D34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-811451" y="-1007180"/>
            <a:ext cx="4053590" cy="407175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5245425" y="6169195"/>
            <a:ext cx="6288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9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CALCULATIONS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16885872" y="8267595"/>
            <a:ext cx="746856" cy="75020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D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8525550" y="859250"/>
            <a:ext cx="9547200" cy="3627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15232" l="0" r="15232" t="0"/>
          <a:stretch/>
        </p:blipFill>
        <p:spPr>
          <a:xfrm>
            <a:off x="8873325" y="1153452"/>
            <a:ext cx="8889199" cy="30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649200" y="802300"/>
            <a:ext cx="7255800" cy="494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 b="0" l="0" r="24219" t="0"/>
          <a:stretch/>
        </p:blipFill>
        <p:spPr>
          <a:xfrm>
            <a:off x="855650" y="1153450"/>
            <a:ext cx="6721675" cy="4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2397100" y="7852475"/>
            <a:ext cx="1374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Poppins SemiBold"/>
                <a:ea typeface="Poppins SemiBold"/>
                <a:cs typeface="Poppins SemiBold"/>
                <a:sym typeface="Poppins SemiBold"/>
              </a:rPr>
              <a:t>IN THIS PART I TOOK THE INPUT FROM THE USER IN FORM OF INTEGERS  AND CALCULATE THE CGPA USING MATHEMATICAL EXPRESSIONS .</a:t>
            </a:r>
            <a:endParaRPr sz="2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