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8.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9.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notesSlides/notesSlide32.xml" ContentType="application/vnd.openxmlformats-officedocument.presentationml.notesSlide+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notesSlides/notesSlide44.xml" ContentType="application/vnd.openxmlformats-officedocument.presentationml.notesSlide+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notesSlides/notesSlide45.xml" ContentType="application/vnd.openxmlformats-officedocument.presentationml.notesSlide+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64" r:id="rId1"/>
  </p:sldMasterIdLst>
  <p:notesMasterIdLst>
    <p:notesMasterId r:id="rId146"/>
  </p:notesMasterIdLst>
  <p:sldIdLst>
    <p:sldId id="1071" r:id="rId2"/>
    <p:sldId id="620" r:id="rId3"/>
    <p:sldId id="1085" r:id="rId4"/>
    <p:sldId id="604" r:id="rId5"/>
    <p:sldId id="503" r:id="rId6"/>
    <p:sldId id="345" r:id="rId7"/>
    <p:sldId id="504" r:id="rId8"/>
    <p:sldId id="1103" r:id="rId9"/>
    <p:sldId id="506" r:id="rId10"/>
    <p:sldId id="507" r:id="rId11"/>
    <p:sldId id="605" r:id="rId12"/>
    <p:sldId id="1061" r:id="rId13"/>
    <p:sldId id="1086" r:id="rId14"/>
    <p:sldId id="979" r:id="rId15"/>
    <p:sldId id="980" r:id="rId16"/>
    <p:sldId id="1044" r:id="rId17"/>
    <p:sldId id="1073" r:id="rId18"/>
    <p:sldId id="1091" r:id="rId19"/>
    <p:sldId id="606" r:id="rId20"/>
    <p:sldId id="608" r:id="rId21"/>
    <p:sldId id="1089" r:id="rId22"/>
    <p:sldId id="1088" r:id="rId23"/>
    <p:sldId id="1090" r:id="rId24"/>
    <p:sldId id="607" r:id="rId25"/>
    <p:sldId id="1092" r:id="rId26"/>
    <p:sldId id="509" r:id="rId27"/>
    <p:sldId id="510" r:id="rId28"/>
    <p:sldId id="1093" r:id="rId29"/>
    <p:sldId id="526" r:id="rId30"/>
    <p:sldId id="514" r:id="rId31"/>
    <p:sldId id="1094" r:id="rId32"/>
    <p:sldId id="1095" r:id="rId33"/>
    <p:sldId id="1087" r:id="rId34"/>
    <p:sldId id="1096" r:id="rId35"/>
    <p:sldId id="1097" r:id="rId36"/>
    <p:sldId id="517" r:id="rId37"/>
    <p:sldId id="518" r:id="rId38"/>
    <p:sldId id="1098" r:id="rId39"/>
    <p:sldId id="1099" r:id="rId40"/>
    <p:sldId id="1101" r:id="rId41"/>
    <p:sldId id="1102" r:id="rId42"/>
    <p:sldId id="997" r:id="rId43"/>
    <p:sldId id="998" r:id="rId44"/>
    <p:sldId id="519" r:id="rId45"/>
    <p:sldId id="615" r:id="rId46"/>
    <p:sldId id="520" r:id="rId47"/>
    <p:sldId id="358" r:id="rId48"/>
    <p:sldId id="445" r:id="rId49"/>
    <p:sldId id="466" r:id="rId50"/>
    <p:sldId id="616" r:id="rId51"/>
    <p:sldId id="618" r:id="rId52"/>
    <p:sldId id="521" r:id="rId53"/>
    <p:sldId id="529" r:id="rId54"/>
    <p:sldId id="528" r:id="rId55"/>
    <p:sldId id="450" r:id="rId56"/>
    <p:sldId id="409" r:id="rId57"/>
    <p:sldId id="581" r:id="rId58"/>
    <p:sldId id="421" r:id="rId59"/>
    <p:sldId id="522" r:id="rId60"/>
    <p:sldId id="523" r:id="rId61"/>
    <p:sldId id="1045" r:id="rId62"/>
    <p:sldId id="784" r:id="rId63"/>
    <p:sldId id="1104" r:id="rId64"/>
    <p:sldId id="785" r:id="rId65"/>
    <p:sldId id="792" r:id="rId66"/>
    <p:sldId id="1106" r:id="rId67"/>
    <p:sldId id="1105" r:id="rId68"/>
    <p:sldId id="790" r:id="rId69"/>
    <p:sldId id="1000" r:id="rId70"/>
    <p:sldId id="1052" r:id="rId71"/>
    <p:sldId id="1053" r:id="rId72"/>
    <p:sldId id="1107" r:id="rId73"/>
    <p:sldId id="1109" r:id="rId74"/>
    <p:sldId id="1110" r:id="rId75"/>
    <p:sldId id="1111" r:id="rId76"/>
    <p:sldId id="1112" r:id="rId77"/>
    <p:sldId id="1074" r:id="rId78"/>
    <p:sldId id="373" r:id="rId79"/>
    <p:sldId id="374" r:id="rId80"/>
    <p:sldId id="364" r:id="rId81"/>
    <p:sldId id="410" r:id="rId82"/>
    <p:sldId id="422" r:id="rId83"/>
    <p:sldId id="423" r:id="rId84"/>
    <p:sldId id="1114" r:id="rId85"/>
    <p:sldId id="1116" r:id="rId86"/>
    <p:sldId id="1117" r:id="rId87"/>
    <p:sldId id="1113" r:id="rId88"/>
    <p:sldId id="1115" r:id="rId89"/>
    <p:sldId id="982" r:id="rId90"/>
    <p:sldId id="940" r:id="rId91"/>
    <p:sldId id="941" r:id="rId92"/>
    <p:sldId id="1118" r:id="rId93"/>
    <p:sldId id="1119" r:id="rId94"/>
    <p:sldId id="1120" r:id="rId95"/>
    <p:sldId id="1121" r:id="rId96"/>
    <p:sldId id="1122" r:id="rId97"/>
    <p:sldId id="943" r:id="rId98"/>
    <p:sldId id="412" r:id="rId99"/>
    <p:sldId id="415" r:id="rId100"/>
    <p:sldId id="414" r:id="rId101"/>
    <p:sldId id="895" r:id="rId102"/>
    <p:sldId id="623" r:id="rId103"/>
    <p:sldId id="624" r:id="rId104"/>
    <p:sldId id="625" r:id="rId105"/>
    <p:sldId id="931" r:id="rId106"/>
    <p:sldId id="429" r:id="rId107"/>
    <p:sldId id="1046" r:id="rId108"/>
    <p:sldId id="962" r:id="rId109"/>
    <p:sldId id="1127" r:id="rId110"/>
    <p:sldId id="1126" r:id="rId111"/>
    <p:sldId id="370" r:id="rId112"/>
    <p:sldId id="378" r:id="rId113"/>
    <p:sldId id="470" r:id="rId114"/>
    <p:sldId id="1128" r:id="rId115"/>
    <p:sldId id="1129" r:id="rId116"/>
    <p:sldId id="679" r:id="rId117"/>
    <p:sldId id="1130" r:id="rId118"/>
    <p:sldId id="673" r:id="rId119"/>
    <p:sldId id="674" r:id="rId120"/>
    <p:sldId id="675" r:id="rId121"/>
    <p:sldId id="1131" r:id="rId122"/>
    <p:sldId id="680" r:id="rId123"/>
    <p:sldId id="682" r:id="rId124"/>
    <p:sldId id="933" r:id="rId125"/>
    <p:sldId id="559" r:id="rId126"/>
    <p:sldId id="560" r:id="rId127"/>
    <p:sldId id="1132" r:id="rId128"/>
    <p:sldId id="1133" r:id="rId129"/>
    <p:sldId id="1134" r:id="rId130"/>
    <p:sldId id="1135" r:id="rId131"/>
    <p:sldId id="728" r:id="rId132"/>
    <p:sldId id="1136" r:id="rId133"/>
    <p:sldId id="969" r:id="rId134"/>
    <p:sldId id="564" r:id="rId135"/>
    <p:sldId id="565" r:id="rId136"/>
    <p:sldId id="567" r:id="rId137"/>
    <p:sldId id="730" r:id="rId138"/>
    <p:sldId id="569" r:id="rId139"/>
    <p:sldId id="731" r:id="rId140"/>
    <p:sldId id="732" r:id="rId141"/>
    <p:sldId id="734" r:id="rId142"/>
    <p:sldId id="1068" r:id="rId143"/>
    <p:sldId id="885" r:id="rId144"/>
    <p:sldId id="886" r:id="rId145"/>
  </p:sldIdLst>
  <p:sldSz cx="12192000" cy="6858000"/>
  <p:notesSz cx="6858000" cy="9144000"/>
  <p:defaultTextStyle>
    <a:defPPr>
      <a:defRPr lang="en-US"/>
    </a:defPPr>
    <a:lvl1pPr algn="l" rtl="0" fontAlgn="base">
      <a:spcBef>
        <a:spcPct val="0"/>
      </a:spcBef>
      <a:spcAft>
        <a:spcPct val="0"/>
      </a:spcAft>
      <a:defRPr sz="2000" b="1"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2000" b="1"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2000" b="1"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2000" b="1"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2000" b="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000" b="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000" b="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000" b="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000" b="1"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8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75CC"/>
    <a:srgbClr val="004F8A"/>
    <a:srgbClr val="3055F0"/>
    <a:srgbClr val="CCECFF"/>
    <a:srgbClr val="66CCFF"/>
    <a:srgbClr val="150A3C"/>
    <a:srgbClr val="4409C7"/>
    <a:srgbClr val="005A9E"/>
    <a:srgbClr val="3E13B9"/>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中度样式 1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6" autoAdjust="0"/>
    <p:restoredTop sz="83216" autoAdjust="0"/>
  </p:normalViewPr>
  <p:slideViewPr>
    <p:cSldViewPr>
      <p:cViewPr varScale="1">
        <p:scale>
          <a:sx n="87" d="100"/>
          <a:sy n="87" d="100"/>
        </p:scale>
        <p:origin x="681" y="33"/>
      </p:cViewPr>
      <p:guideLst>
        <p:guide orient="horz" pos="2180"/>
        <p:guide pos="3840"/>
      </p:guideLst>
    </p:cSldViewPr>
  </p:slideViewPr>
  <p:outlineViewPr>
    <p:cViewPr>
      <p:scale>
        <a:sx n="33" d="100"/>
        <a:sy n="33" d="100"/>
      </p:scale>
      <p:origin x="0" y="12749"/>
    </p:cViewPr>
  </p:outlineViewPr>
  <p:notesTextViewPr>
    <p:cViewPr>
      <p:scale>
        <a:sx n="100" d="100"/>
        <a:sy n="100" d="100"/>
      </p:scale>
      <p:origin x="0" y="0"/>
    </p:cViewPr>
  </p:notesTextViewPr>
  <p:sorterViewPr>
    <p:cViewPr>
      <p:scale>
        <a:sx n="66" d="100"/>
        <a:sy n="66" d="100"/>
      </p:scale>
      <p:origin x="0" y="6427"/>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theme" Target="theme/theme1.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diagrams/_rels/data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image" Target="../media/image19.png"/></Relationships>
</file>

<file path=ppt/diagrams/_rels/drawing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image" Target="../media/image1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0E09D8-1364-4D42-9442-5334E69F1A7A}" type="doc">
      <dgm:prSet loTypeId="urn:microsoft.com/office/officeart/2005/8/layout/radial1" loCatId="relationship" qsTypeId="urn:microsoft.com/office/officeart/2005/8/quickstyle/simple1" qsCatId="simple" csTypeId="urn:microsoft.com/office/officeart/2005/8/colors/accent1_2" csCatId="accent1" phldr="1"/>
      <dgm:spPr/>
      <dgm:t>
        <a:bodyPr/>
        <a:lstStyle/>
        <a:p>
          <a:endParaRPr lang="zh-CN" altLang="en-US"/>
        </a:p>
      </dgm:t>
    </dgm:pt>
    <dgm:pt modelId="{F03C78A0-5CA6-45BE-A3E9-54E0AABEE1FF}">
      <dgm:prSet phldrT="[文本]" custT="1"/>
      <dgm:spPr>
        <a:solidFill>
          <a:srgbClr val="002060"/>
        </a:solidFill>
      </dgm:spPr>
      <dgm:t>
        <a:bodyPr/>
        <a:lstStyle/>
        <a:p>
          <a:r>
            <a:rPr lang="zh-CN" altLang="en-US" sz="2400" b="1" dirty="0">
              <a:latin typeface="微软雅黑" pitchFamily="34" charset="-122"/>
              <a:ea typeface="微软雅黑" pitchFamily="34" charset="-122"/>
            </a:rPr>
            <a:t>共享数据</a:t>
          </a:r>
        </a:p>
      </dgm:t>
    </dgm:pt>
    <dgm:pt modelId="{61825DD0-8366-4CB7-B626-0D2295A31C7F}" type="parTrans" cxnId="{16065BB7-F948-47D2-B40F-1EFF5BCC0258}">
      <dgm:prSet/>
      <dgm:spPr/>
      <dgm:t>
        <a:bodyPr/>
        <a:lstStyle/>
        <a:p>
          <a:endParaRPr lang="zh-CN" altLang="en-US"/>
        </a:p>
      </dgm:t>
    </dgm:pt>
    <dgm:pt modelId="{D77AEF1E-F2A0-41CC-ABFB-9A504D52C623}" type="sibTrans" cxnId="{16065BB7-F948-47D2-B40F-1EFF5BCC0258}">
      <dgm:prSet/>
      <dgm:spPr/>
      <dgm:t>
        <a:bodyPr/>
        <a:lstStyle/>
        <a:p>
          <a:endParaRPr lang="zh-CN" altLang="en-US"/>
        </a:p>
      </dgm:t>
    </dgm:pt>
    <dgm:pt modelId="{97C69630-B6EB-4421-9694-7012938A56E5}">
      <dgm:prSet phldrT="[文本]"/>
      <dgm:spPr>
        <a:solidFill>
          <a:srgbClr val="6699FF"/>
        </a:solidFill>
      </dgm:spPr>
      <dgm:t>
        <a:bodyPr/>
        <a:lstStyle/>
        <a:p>
          <a:r>
            <a:rPr lang="zh-CN" altLang="en-US" b="1" dirty="0">
              <a:latin typeface="微软雅黑" pitchFamily="34" charset="-122"/>
              <a:ea typeface="微软雅黑" pitchFamily="34" charset="-122"/>
            </a:rPr>
            <a:t>读者</a:t>
          </a:r>
          <a:r>
            <a:rPr lang="en-US" altLang="zh-CN" b="1" dirty="0">
              <a:latin typeface="微软雅黑" pitchFamily="34" charset="-122"/>
              <a:ea typeface="微软雅黑" pitchFamily="34" charset="-122"/>
            </a:rPr>
            <a:t>1</a:t>
          </a:r>
          <a:endParaRPr lang="zh-CN" altLang="en-US" b="1" dirty="0">
            <a:latin typeface="微软雅黑" pitchFamily="34" charset="-122"/>
            <a:ea typeface="微软雅黑" pitchFamily="34" charset="-122"/>
          </a:endParaRPr>
        </a:p>
      </dgm:t>
    </dgm:pt>
    <dgm:pt modelId="{512904B3-8FA9-4F69-B408-27224F771A26}" type="parTrans" cxnId="{CC493B7D-F234-4D00-A40A-D459C88DEE48}">
      <dgm:prSet/>
      <dgm:spPr/>
      <dgm:t>
        <a:bodyPr/>
        <a:lstStyle/>
        <a:p>
          <a:endParaRPr lang="zh-CN" altLang="en-US"/>
        </a:p>
      </dgm:t>
    </dgm:pt>
    <dgm:pt modelId="{36A7D431-A397-42A5-8672-367854746237}" type="sibTrans" cxnId="{CC493B7D-F234-4D00-A40A-D459C88DEE48}">
      <dgm:prSet/>
      <dgm:spPr/>
      <dgm:t>
        <a:bodyPr/>
        <a:lstStyle/>
        <a:p>
          <a:endParaRPr lang="zh-CN" altLang="en-US"/>
        </a:p>
      </dgm:t>
    </dgm:pt>
    <dgm:pt modelId="{EF093A50-77C8-4C1E-AFFD-D356008738E2}">
      <dgm:prSet phldrT="[文本]"/>
      <dgm:spPr>
        <a:solidFill>
          <a:srgbClr val="6699FF"/>
        </a:solidFill>
      </dgm:spPr>
      <dgm:t>
        <a:bodyPr/>
        <a:lstStyle/>
        <a:p>
          <a:r>
            <a:rPr lang="zh-CN" altLang="en-US" b="1" dirty="0">
              <a:latin typeface="微软雅黑" pitchFamily="34" charset="-122"/>
              <a:ea typeface="微软雅黑" pitchFamily="34" charset="-122"/>
            </a:rPr>
            <a:t>读者</a:t>
          </a:r>
          <a:r>
            <a:rPr lang="en-US" altLang="zh-CN" b="1" dirty="0">
              <a:latin typeface="微软雅黑" pitchFamily="34" charset="-122"/>
              <a:ea typeface="微软雅黑" pitchFamily="34" charset="-122"/>
            </a:rPr>
            <a:t>2</a:t>
          </a:r>
          <a:endParaRPr lang="zh-CN" altLang="en-US" b="1" dirty="0">
            <a:latin typeface="微软雅黑" pitchFamily="34" charset="-122"/>
            <a:ea typeface="微软雅黑" pitchFamily="34" charset="-122"/>
          </a:endParaRPr>
        </a:p>
      </dgm:t>
    </dgm:pt>
    <dgm:pt modelId="{D6B7C5B6-3749-4415-8296-182000B3D8FB}" type="parTrans" cxnId="{C35FA7BD-4EF1-444D-90C6-BA505363E558}">
      <dgm:prSet/>
      <dgm:spPr/>
      <dgm:t>
        <a:bodyPr/>
        <a:lstStyle/>
        <a:p>
          <a:endParaRPr lang="zh-CN" altLang="en-US"/>
        </a:p>
      </dgm:t>
    </dgm:pt>
    <dgm:pt modelId="{146C0B27-0A53-405D-8659-9B871A44A7C6}" type="sibTrans" cxnId="{C35FA7BD-4EF1-444D-90C6-BA505363E558}">
      <dgm:prSet/>
      <dgm:spPr/>
      <dgm:t>
        <a:bodyPr/>
        <a:lstStyle/>
        <a:p>
          <a:endParaRPr lang="zh-CN" altLang="en-US"/>
        </a:p>
      </dgm:t>
    </dgm:pt>
    <dgm:pt modelId="{DBFCD7A2-728C-40BC-94AE-4D5FD9995179}">
      <dgm:prSet phldrT="[文本]"/>
      <dgm:spPr>
        <a:solidFill>
          <a:srgbClr val="6699FF"/>
        </a:solidFill>
      </dgm:spPr>
      <dgm:t>
        <a:bodyPr/>
        <a:lstStyle/>
        <a:p>
          <a:r>
            <a:rPr lang="zh-CN" altLang="en-US" b="1" dirty="0">
              <a:latin typeface="微软雅黑" pitchFamily="34" charset="-122"/>
              <a:ea typeface="微软雅黑" pitchFamily="34" charset="-122"/>
            </a:rPr>
            <a:t>读者</a:t>
          </a:r>
          <a:r>
            <a:rPr lang="en-US" altLang="zh-CN" b="1">
              <a:latin typeface="微软雅黑" pitchFamily="34" charset="-122"/>
              <a:ea typeface="微软雅黑" pitchFamily="34" charset="-122"/>
            </a:rPr>
            <a:t>m</a:t>
          </a:r>
          <a:endParaRPr lang="zh-CN" altLang="en-US" b="1" dirty="0">
            <a:latin typeface="微软雅黑" pitchFamily="34" charset="-122"/>
            <a:ea typeface="微软雅黑" pitchFamily="34" charset="-122"/>
          </a:endParaRPr>
        </a:p>
      </dgm:t>
    </dgm:pt>
    <dgm:pt modelId="{CE475FC3-CA7D-4F0C-9AE8-7B45A17E8C9D}" type="parTrans" cxnId="{83FAA193-DEA3-4902-9CB5-E65F20397EDB}">
      <dgm:prSet/>
      <dgm:spPr/>
      <dgm:t>
        <a:bodyPr/>
        <a:lstStyle/>
        <a:p>
          <a:endParaRPr lang="zh-CN" altLang="en-US"/>
        </a:p>
      </dgm:t>
    </dgm:pt>
    <dgm:pt modelId="{29F2244D-4746-4F01-8A56-89942A7703A6}" type="sibTrans" cxnId="{83FAA193-DEA3-4902-9CB5-E65F20397EDB}">
      <dgm:prSet/>
      <dgm:spPr/>
      <dgm:t>
        <a:bodyPr/>
        <a:lstStyle/>
        <a:p>
          <a:endParaRPr lang="zh-CN" altLang="en-US"/>
        </a:p>
      </dgm:t>
    </dgm:pt>
    <dgm:pt modelId="{D993C12F-2916-46E3-8B95-9B7506B81BE6}">
      <dgm:prSet phldrT="[文本]"/>
      <dgm:spPr>
        <a:solidFill>
          <a:schemeClr val="accent6">
            <a:lumMod val="75000"/>
          </a:schemeClr>
        </a:solidFill>
      </dgm:spPr>
      <dgm:t>
        <a:bodyPr/>
        <a:lstStyle/>
        <a:p>
          <a:r>
            <a:rPr lang="zh-CN" altLang="en-US" b="1" dirty="0">
              <a:latin typeface="微软雅黑" pitchFamily="34" charset="-122"/>
              <a:ea typeface="微软雅黑" pitchFamily="34" charset="-122"/>
            </a:rPr>
            <a:t>写者</a:t>
          </a:r>
          <a:r>
            <a:rPr lang="en-US" altLang="zh-CN" b="1" dirty="0">
              <a:latin typeface="微软雅黑" pitchFamily="34" charset="-122"/>
              <a:ea typeface="微软雅黑" pitchFamily="34" charset="-122"/>
            </a:rPr>
            <a:t>1</a:t>
          </a:r>
          <a:endParaRPr lang="zh-CN" altLang="en-US" b="1" dirty="0">
            <a:latin typeface="微软雅黑" pitchFamily="34" charset="-122"/>
            <a:ea typeface="微软雅黑" pitchFamily="34" charset="-122"/>
          </a:endParaRPr>
        </a:p>
      </dgm:t>
    </dgm:pt>
    <dgm:pt modelId="{259386B7-9DA1-4F11-A7FD-EDEF27F68BBE}" type="parTrans" cxnId="{A71337CE-02F3-4A37-8DF7-2120471A18C6}">
      <dgm:prSet/>
      <dgm:spPr/>
      <dgm:t>
        <a:bodyPr/>
        <a:lstStyle/>
        <a:p>
          <a:endParaRPr lang="zh-CN" altLang="en-US"/>
        </a:p>
      </dgm:t>
    </dgm:pt>
    <dgm:pt modelId="{4A43319D-E30B-4D1A-83F6-8EC99103BF10}" type="sibTrans" cxnId="{A71337CE-02F3-4A37-8DF7-2120471A18C6}">
      <dgm:prSet/>
      <dgm:spPr/>
      <dgm:t>
        <a:bodyPr/>
        <a:lstStyle/>
        <a:p>
          <a:endParaRPr lang="zh-CN" altLang="en-US"/>
        </a:p>
      </dgm:t>
    </dgm:pt>
    <dgm:pt modelId="{AFBD9A64-7634-4D23-814A-8F3B77F0EEB6}">
      <dgm:prSet phldrT="[文本]"/>
      <dgm:spPr>
        <a:solidFill>
          <a:schemeClr val="accent6">
            <a:lumMod val="75000"/>
          </a:schemeClr>
        </a:solidFill>
      </dgm:spPr>
      <dgm:t>
        <a:bodyPr/>
        <a:lstStyle/>
        <a:p>
          <a:r>
            <a:rPr lang="zh-CN" altLang="en-US" b="1" dirty="0">
              <a:latin typeface="微软雅黑" pitchFamily="34" charset="-122"/>
              <a:ea typeface="微软雅黑" pitchFamily="34" charset="-122"/>
            </a:rPr>
            <a:t>写者</a:t>
          </a:r>
          <a:r>
            <a:rPr lang="en-US" altLang="zh-CN" b="1" dirty="0">
              <a:latin typeface="微软雅黑" pitchFamily="34" charset="-122"/>
              <a:ea typeface="微软雅黑" pitchFamily="34" charset="-122"/>
            </a:rPr>
            <a:t>2</a:t>
          </a:r>
          <a:endParaRPr lang="zh-CN" altLang="en-US" b="1" dirty="0">
            <a:latin typeface="微软雅黑" pitchFamily="34" charset="-122"/>
            <a:ea typeface="微软雅黑" pitchFamily="34" charset="-122"/>
          </a:endParaRPr>
        </a:p>
      </dgm:t>
    </dgm:pt>
    <dgm:pt modelId="{863D007E-07B1-4D2B-A397-62C9CC5DBAAD}" type="parTrans" cxnId="{F122D072-94D5-42CF-BEE7-432770B0B0EF}">
      <dgm:prSet/>
      <dgm:spPr/>
      <dgm:t>
        <a:bodyPr/>
        <a:lstStyle/>
        <a:p>
          <a:endParaRPr lang="zh-CN" altLang="en-US"/>
        </a:p>
      </dgm:t>
    </dgm:pt>
    <dgm:pt modelId="{33D1CAB5-47B0-4E74-83FE-48884B506797}" type="sibTrans" cxnId="{F122D072-94D5-42CF-BEE7-432770B0B0EF}">
      <dgm:prSet/>
      <dgm:spPr/>
      <dgm:t>
        <a:bodyPr/>
        <a:lstStyle/>
        <a:p>
          <a:endParaRPr lang="zh-CN" altLang="en-US"/>
        </a:p>
      </dgm:t>
    </dgm:pt>
    <dgm:pt modelId="{63C2065A-2DAA-4293-AE13-CC4DBF38C339}">
      <dgm:prSet phldrT="[文本]"/>
      <dgm:spPr>
        <a:solidFill>
          <a:schemeClr val="accent6">
            <a:lumMod val="75000"/>
          </a:schemeClr>
        </a:solidFill>
      </dgm:spPr>
      <dgm:t>
        <a:bodyPr/>
        <a:lstStyle/>
        <a:p>
          <a:r>
            <a:rPr lang="zh-CN" altLang="en-US" b="1" dirty="0">
              <a:latin typeface="微软雅黑" pitchFamily="34" charset="-122"/>
              <a:ea typeface="微软雅黑" pitchFamily="34" charset="-122"/>
            </a:rPr>
            <a:t>写者</a:t>
          </a:r>
          <a:r>
            <a:rPr lang="en-US" altLang="zh-CN" b="1" dirty="0">
              <a:latin typeface="微软雅黑" pitchFamily="34" charset="-122"/>
              <a:ea typeface="微软雅黑" pitchFamily="34" charset="-122"/>
            </a:rPr>
            <a:t>n</a:t>
          </a:r>
          <a:endParaRPr lang="zh-CN" altLang="en-US" b="1" dirty="0">
            <a:latin typeface="微软雅黑" pitchFamily="34" charset="-122"/>
            <a:ea typeface="微软雅黑" pitchFamily="34" charset="-122"/>
          </a:endParaRPr>
        </a:p>
      </dgm:t>
    </dgm:pt>
    <dgm:pt modelId="{60C06347-6BDD-4A1C-B6BD-14163F840CF8}" type="parTrans" cxnId="{2602E9B1-01C0-4305-B43D-C4A7F15261E9}">
      <dgm:prSet/>
      <dgm:spPr/>
      <dgm:t>
        <a:bodyPr/>
        <a:lstStyle/>
        <a:p>
          <a:endParaRPr lang="zh-CN" altLang="en-US"/>
        </a:p>
      </dgm:t>
    </dgm:pt>
    <dgm:pt modelId="{B9C19B51-A67D-4AE9-B31D-12549D3D6312}" type="sibTrans" cxnId="{2602E9B1-01C0-4305-B43D-C4A7F15261E9}">
      <dgm:prSet/>
      <dgm:spPr/>
      <dgm:t>
        <a:bodyPr/>
        <a:lstStyle/>
        <a:p>
          <a:endParaRPr lang="zh-CN" altLang="en-US"/>
        </a:p>
      </dgm:t>
    </dgm:pt>
    <dgm:pt modelId="{F25E16F2-AF0D-4313-8F82-22D705686573}" type="pres">
      <dgm:prSet presAssocID="{8D0E09D8-1364-4D42-9442-5334E69F1A7A}" presName="cycle" presStyleCnt="0">
        <dgm:presLayoutVars>
          <dgm:chMax val="1"/>
          <dgm:dir/>
          <dgm:animLvl val="ctr"/>
          <dgm:resizeHandles val="exact"/>
        </dgm:presLayoutVars>
      </dgm:prSet>
      <dgm:spPr/>
    </dgm:pt>
    <dgm:pt modelId="{43E36F70-5C82-4E57-B56F-D988FC707D88}" type="pres">
      <dgm:prSet presAssocID="{F03C78A0-5CA6-45BE-A3E9-54E0AABEE1FF}" presName="centerShape" presStyleLbl="node0" presStyleIdx="0" presStyleCnt="1"/>
      <dgm:spPr/>
    </dgm:pt>
    <dgm:pt modelId="{C138D19C-6FEC-41B2-945F-67B8C3813FB3}" type="pres">
      <dgm:prSet presAssocID="{512904B3-8FA9-4F69-B408-27224F771A26}" presName="Name9" presStyleLbl="parChTrans1D2" presStyleIdx="0" presStyleCnt="6"/>
      <dgm:spPr/>
    </dgm:pt>
    <dgm:pt modelId="{52489F69-0BD4-4B13-8D9A-19833CB73906}" type="pres">
      <dgm:prSet presAssocID="{512904B3-8FA9-4F69-B408-27224F771A26}" presName="connTx" presStyleLbl="parChTrans1D2" presStyleIdx="0" presStyleCnt="6"/>
      <dgm:spPr/>
    </dgm:pt>
    <dgm:pt modelId="{0C97DC5B-9E3D-4C04-ACE4-36541B414482}" type="pres">
      <dgm:prSet presAssocID="{97C69630-B6EB-4421-9694-7012938A56E5}" presName="node" presStyleLbl="node1" presStyleIdx="0" presStyleCnt="6">
        <dgm:presLayoutVars>
          <dgm:bulletEnabled val="1"/>
        </dgm:presLayoutVars>
      </dgm:prSet>
      <dgm:spPr/>
    </dgm:pt>
    <dgm:pt modelId="{26A2B37B-3CE6-4882-A86D-B982D295E441}" type="pres">
      <dgm:prSet presAssocID="{D6B7C5B6-3749-4415-8296-182000B3D8FB}" presName="Name9" presStyleLbl="parChTrans1D2" presStyleIdx="1" presStyleCnt="6"/>
      <dgm:spPr/>
    </dgm:pt>
    <dgm:pt modelId="{7E5BDF01-71BF-463C-A152-D47027DFE204}" type="pres">
      <dgm:prSet presAssocID="{D6B7C5B6-3749-4415-8296-182000B3D8FB}" presName="connTx" presStyleLbl="parChTrans1D2" presStyleIdx="1" presStyleCnt="6"/>
      <dgm:spPr/>
    </dgm:pt>
    <dgm:pt modelId="{17114EC0-B933-431B-85EC-561973C0C315}" type="pres">
      <dgm:prSet presAssocID="{EF093A50-77C8-4C1E-AFFD-D356008738E2}" presName="node" presStyleLbl="node1" presStyleIdx="1" presStyleCnt="6">
        <dgm:presLayoutVars>
          <dgm:bulletEnabled val="1"/>
        </dgm:presLayoutVars>
      </dgm:prSet>
      <dgm:spPr/>
    </dgm:pt>
    <dgm:pt modelId="{D59E9928-5AE8-4B33-8E04-65FD03B22DF3}" type="pres">
      <dgm:prSet presAssocID="{CE475FC3-CA7D-4F0C-9AE8-7B45A17E8C9D}" presName="Name9" presStyleLbl="parChTrans1D2" presStyleIdx="2" presStyleCnt="6"/>
      <dgm:spPr/>
    </dgm:pt>
    <dgm:pt modelId="{C85C53B3-991D-4AEA-86F5-28B9C9B2F0F3}" type="pres">
      <dgm:prSet presAssocID="{CE475FC3-CA7D-4F0C-9AE8-7B45A17E8C9D}" presName="connTx" presStyleLbl="parChTrans1D2" presStyleIdx="2" presStyleCnt="6"/>
      <dgm:spPr/>
    </dgm:pt>
    <dgm:pt modelId="{74A27A1B-0B14-4F7B-8795-9B133F93E1A4}" type="pres">
      <dgm:prSet presAssocID="{DBFCD7A2-728C-40BC-94AE-4D5FD9995179}" presName="node" presStyleLbl="node1" presStyleIdx="2" presStyleCnt="6">
        <dgm:presLayoutVars>
          <dgm:bulletEnabled val="1"/>
        </dgm:presLayoutVars>
      </dgm:prSet>
      <dgm:spPr/>
    </dgm:pt>
    <dgm:pt modelId="{3D553153-7A6B-4F7C-B6D2-E2D16D1AB6C1}" type="pres">
      <dgm:prSet presAssocID="{259386B7-9DA1-4F11-A7FD-EDEF27F68BBE}" presName="Name9" presStyleLbl="parChTrans1D2" presStyleIdx="3" presStyleCnt="6"/>
      <dgm:spPr/>
    </dgm:pt>
    <dgm:pt modelId="{A2637438-9269-4F0F-96FB-DD693810124E}" type="pres">
      <dgm:prSet presAssocID="{259386B7-9DA1-4F11-A7FD-EDEF27F68BBE}" presName="connTx" presStyleLbl="parChTrans1D2" presStyleIdx="3" presStyleCnt="6"/>
      <dgm:spPr/>
    </dgm:pt>
    <dgm:pt modelId="{B50A971F-4A67-4FD9-B52C-49F95BCC3727}" type="pres">
      <dgm:prSet presAssocID="{D993C12F-2916-46E3-8B95-9B7506B81BE6}" presName="node" presStyleLbl="node1" presStyleIdx="3" presStyleCnt="6">
        <dgm:presLayoutVars>
          <dgm:bulletEnabled val="1"/>
        </dgm:presLayoutVars>
      </dgm:prSet>
      <dgm:spPr/>
    </dgm:pt>
    <dgm:pt modelId="{CEA8F6CE-8E9B-4B3A-9FD8-B64739DF627B}" type="pres">
      <dgm:prSet presAssocID="{863D007E-07B1-4D2B-A397-62C9CC5DBAAD}" presName="Name9" presStyleLbl="parChTrans1D2" presStyleIdx="4" presStyleCnt="6"/>
      <dgm:spPr/>
    </dgm:pt>
    <dgm:pt modelId="{A2760946-255D-4599-9196-4EE8C7969DD1}" type="pres">
      <dgm:prSet presAssocID="{863D007E-07B1-4D2B-A397-62C9CC5DBAAD}" presName="connTx" presStyleLbl="parChTrans1D2" presStyleIdx="4" presStyleCnt="6"/>
      <dgm:spPr/>
    </dgm:pt>
    <dgm:pt modelId="{1731DE11-E065-4640-894E-8D8D84C5F6C2}" type="pres">
      <dgm:prSet presAssocID="{AFBD9A64-7634-4D23-814A-8F3B77F0EEB6}" presName="node" presStyleLbl="node1" presStyleIdx="4" presStyleCnt="6">
        <dgm:presLayoutVars>
          <dgm:bulletEnabled val="1"/>
        </dgm:presLayoutVars>
      </dgm:prSet>
      <dgm:spPr/>
    </dgm:pt>
    <dgm:pt modelId="{F24A2597-66F8-43F7-B7A2-F1987ED767CD}" type="pres">
      <dgm:prSet presAssocID="{60C06347-6BDD-4A1C-B6BD-14163F840CF8}" presName="Name9" presStyleLbl="parChTrans1D2" presStyleIdx="5" presStyleCnt="6"/>
      <dgm:spPr/>
    </dgm:pt>
    <dgm:pt modelId="{E2972D78-F200-4DA8-8343-508A8451CB60}" type="pres">
      <dgm:prSet presAssocID="{60C06347-6BDD-4A1C-B6BD-14163F840CF8}" presName="connTx" presStyleLbl="parChTrans1D2" presStyleIdx="5" presStyleCnt="6"/>
      <dgm:spPr/>
    </dgm:pt>
    <dgm:pt modelId="{27351556-4BB6-4385-A0B4-8812344F5748}" type="pres">
      <dgm:prSet presAssocID="{63C2065A-2DAA-4293-AE13-CC4DBF38C339}" presName="node" presStyleLbl="node1" presStyleIdx="5" presStyleCnt="6">
        <dgm:presLayoutVars>
          <dgm:bulletEnabled val="1"/>
        </dgm:presLayoutVars>
      </dgm:prSet>
      <dgm:spPr/>
    </dgm:pt>
  </dgm:ptLst>
  <dgm:cxnLst>
    <dgm:cxn modelId="{A04AF104-E0C2-497B-9934-1917EAB3D5A4}" type="presOf" srcId="{97C69630-B6EB-4421-9694-7012938A56E5}" destId="{0C97DC5B-9E3D-4C04-ACE4-36541B414482}" srcOrd="0" destOrd="0" presId="urn:microsoft.com/office/officeart/2005/8/layout/radial1"/>
    <dgm:cxn modelId="{9805A007-A090-404D-9430-B57F676B84B0}" type="presOf" srcId="{512904B3-8FA9-4F69-B408-27224F771A26}" destId="{52489F69-0BD4-4B13-8D9A-19833CB73906}" srcOrd="1" destOrd="0" presId="urn:microsoft.com/office/officeart/2005/8/layout/radial1"/>
    <dgm:cxn modelId="{EA8E1F24-8972-45AD-8DD0-D856EE5B2F40}" type="presOf" srcId="{CE475FC3-CA7D-4F0C-9AE8-7B45A17E8C9D}" destId="{C85C53B3-991D-4AEA-86F5-28B9C9B2F0F3}" srcOrd="1" destOrd="0" presId="urn:microsoft.com/office/officeart/2005/8/layout/radial1"/>
    <dgm:cxn modelId="{6E636F3E-8932-4848-B2B6-652A53573C15}" type="presOf" srcId="{259386B7-9DA1-4F11-A7FD-EDEF27F68BBE}" destId="{A2637438-9269-4F0F-96FB-DD693810124E}" srcOrd="1" destOrd="0" presId="urn:microsoft.com/office/officeart/2005/8/layout/radial1"/>
    <dgm:cxn modelId="{4BDA6A5E-D6AE-4C00-BB25-817956D2EE4A}" type="presOf" srcId="{F03C78A0-5CA6-45BE-A3E9-54E0AABEE1FF}" destId="{43E36F70-5C82-4E57-B56F-D988FC707D88}" srcOrd="0" destOrd="0" presId="urn:microsoft.com/office/officeart/2005/8/layout/radial1"/>
    <dgm:cxn modelId="{3DCAEC47-29CA-44C8-AAF0-BEDDEAD82C3D}" type="presOf" srcId="{AFBD9A64-7634-4D23-814A-8F3B77F0EEB6}" destId="{1731DE11-E065-4640-894E-8D8D84C5F6C2}" srcOrd="0" destOrd="0" presId="urn:microsoft.com/office/officeart/2005/8/layout/radial1"/>
    <dgm:cxn modelId="{F122D072-94D5-42CF-BEE7-432770B0B0EF}" srcId="{F03C78A0-5CA6-45BE-A3E9-54E0AABEE1FF}" destId="{AFBD9A64-7634-4D23-814A-8F3B77F0EEB6}" srcOrd="4" destOrd="0" parTransId="{863D007E-07B1-4D2B-A397-62C9CC5DBAAD}" sibTransId="{33D1CAB5-47B0-4E74-83FE-48884B506797}"/>
    <dgm:cxn modelId="{02AA8057-50CB-474E-8D6C-E2FF8B8F869B}" type="presOf" srcId="{D6B7C5B6-3749-4415-8296-182000B3D8FB}" destId="{26A2B37B-3CE6-4882-A86D-B982D295E441}" srcOrd="0" destOrd="0" presId="urn:microsoft.com/office/officeart/2005/8/layout/radial1"/>
    <dgm:cxn modelId="{680DC078-7C9D-4084-AE47-3CE26DDD8CE2}" type="presOf" srcId="{60C06347-6BDD-4A1C-B6BD-14163F840CF8}" destId="{E2972D78-F200-4DA8-8343-508A8451CB60}" srcOrd="1" destOrd="0" presId="urn:microsoft.com/office/officeart/2005/8/layout/radial1"/>
    <dgm:cxn modelId="{CC493B7D-F234-4D00-A40A-D459C88DEE48}" srcId="{F03C78A0-5CA6-45BE-A3E9-54E0AABEE1FF}" destId="{97C69630-B6EB-4421-9694-7012938A56E5}" srcOrd="0" destOrd="0" parTransId="{512904B3-8FA9-4F69-B408-27224F771A26}" sibTransId="{36A7D431-A397-42A5-8672-367854746237}"/>
    <dgm:cxn modelId="{54615A92-F093-43B8-A708-A43D81786D76}" type="presOf" srcId="{863D007E-07B1-4D2B-A397-62C9CC5DBAAD}" destId="{CEA8F6CE-8E9B-4B3A-9FD8-B64739DF627B}" srcOrd="0" destOrd="0" presId="urn:microsoft.com/office/officeart/2005/8/layout/radial1"/>
    <dgm:cxn modelId="{83FAA193-DEA3-4902-9CB5-E65F20397EDB}" srcId="{F03C78A0-5CA6-45BE-A3E9-54E0AABEE1FF}" destId="{DBFCD7A2-728C-40BC-94AE-4D5FD9995179}" srcOrd="2" destOrd="0" parTransId="{CE475FC3-CA7D-4F0C-9AE8-7B45A17E8C9D}" sibTransId="{29F2244D-4746-4F01-8A56-89942A7703A6}"/>
    <dgm:cxn modelId="{24B5EB93-2FF5-465E-A379-50D289891F85}" type="presOf" srcId="{60C06347-6BDD-4A1C-B6BD-14163F840CF8}" destId="{F24A2597-66F8-43F7-B7A2-F1987ED767CD}" srcOrd="0" destOrd="0" presId="urn:microsoft.com/office/officeart/2005/8/layout/radial1"/>
    <dgm:cxn modelId="{C5B6D79B-C1CF-40BC-B3C5-63D0EFC6C4AB}" type="presOf" srcId="{CE475FC3-CA7D-4F0C-9AE8-7B45A17E8C9D}" destId="{D59E9928-5AE8-4B33-8E04-65FD03B22DF3}" srcOrd="0" destOrd="0" presId="urn:microsoft.com/office/officeart/2005/8/layout/radial1"/>
    <dgm:cxn modelId="{70BBAFA5-423C-4685-8A19-32643737F5EB}" type="presOf" srcId="{863D007E-07B1-4D2B-A397-62C9CC5DBAAD}" destId="{A2760946-255D-4599-9196-4EE8C7969DD1}" srcOrd="1" destOrd="0" presId="urn:microsoft.com/office/officeart/2005/8/layout/radial1"/>
    <dgm:cxn modelId="{2602E9B1-01C0-4305-B43D-C4A7F15261E9}" srcId="{F03C78A0-5CA6-45BE-A3E9-54E0AABEE1FF}" destId="{63C2065A-2DAA-4293-AE13-CC4DBF38C339}" srcOrd="5" destOrd="0" parTransId="{60C06347-6BDD-4A1C-B6BD-14163F840CF8}" sibTransId="{B9C19B51-A67D-4AE9-B31D-12549D3D6312}"/>
    <dgm:cxn modelId="{9B892EB3-F018-433D-A1B8-0E13AF853546}" type="presOf" srcId="{D6B7C5B6-3749-4415-8296-182000B3D8FB}" destId="{7E5BDF01-71BF-463C-A152-D47027DFE204}" srcOrd="1" destOrd="0" presId="urn:microsoft.com/office/officeart/2005/8/layout/radial1"/>
    <dgm:cxn modelId="{22B6B5B4-C88A-4245-9EC1-982683C377B5}" type="presOf" srcId="{8D0E09D8-1364-4D42-9442-5334E69F1A7A}" destId="{F25E16F2-AF0D-4313-8F82-22D705686573}" srcOrd="0" destOrd="0" presId="urn:microsoft.com/office/officeart/2005/8/layout/radial1"/>
    <dgm:cxn modelId="{16065BB7-F948-47D2-B40F-1EFF5BCC0258}" srcId="{8D0E09D8-1364-4D42-9442-5334E69F1A7A}" destId="{F03C78A0-5CA6-45BE-A3E9-54E0AABEE1FF}" srcOrd="0" destOrd="0" parTransId="{61825DD0-8366-4CB7-B626-0D2295A31C7F}" sibTransId="{D77AEF1E-F2A0-41CC-ABFB-9A504D52C623}"/>
    <dgm:cxn modelId="{C35FA7BD-4EF1-444D-90C6-BA505363E558}" srcId="{F03C78A0-5CA6-45BE-A3E9-54E0AABEE1FF}" destId="{EF093A50-77C8-4C1E-AFFD-D356008738E2}" srcOrd="1" destOrd="0" parTransId="{D6B7C5B6-3749-4415-8296-182000B3D8FB}" sibTransId="{146C0B27-0A53-405D-8659-9B871A44A7C6}"/>
    <dgm:cxn modelId="{02FCE5C9-6865-487B-9E7E-3A4370496EAF}" type="presOf" srcId="{512904B3-8FA9-4F69-B408-27224F771A26}" destId="{C138D19C-6FEC-41B2-945F-67B8C3813FB3}" srcOrd="0" destOrd="0" presId="urn:microsoft.com/office/officeart/2005/8/layout/radial1"/>
    <dgm:cxn modelId="{A71337CE-02F3-4A37-8DF7-2120471A18C6}" srcId="{F03C78A0-5CA6-45BE-A3E9-54E0AABEE1FF}" destId="{D993C12F-2916-46E3-8B95-9B7506B81BE6}" srcOrd="3" destOrd="0" parTransId="{259386B7-9DA1-4F11-A7FD-EDEF27F68BBE}" sibTransId="{4A43319D-E30B-4D1A-83F6-8EC99103BF10}"/>
    <dgm:cxn modelId="{D99DB2D0-9FD0-4BD7-BB4D-AA480F147C84}" type="presOf" srcId="{259386B7-9DA1-4F11-A7FD-EDEF27F68BBE}" destId="{3D553153-7A6B-4F7C-B6D2-E2D16D1AB6C1}" srcOrd="0" destOrd="0" presId="urn:microsoft.com/office/officeart/2005/8/layout/radial1"/>
    <dgm:cxn modelId="{2871C3D8-A710-48D2-B496-00A0620E564F}" type="presOf" srcId="{D993C12F-2916-46E3-8B95-9B7506B81BE6}" destId="{B50A971F-4A67-4FD9-B52C-49F95BCC3727}" srcOrd="0" destOrd="0" presId="urn:microsoft.com/office/officeart/2005/8/layout/radial1"/>
    <dgm:cxn modelId="{DE16E1F0-F575-4CBA-8522-072C7D913A27}" type="presOf" srcId="{DBFCD7A2-728C-40BC-94AE-4D5FD9995179}" destId="{74A27A1B-0B14-4F7B-8795-9B133F93E1A4}" srcOrd="0" destOrd="0" presId="urn:microsoft.com/office/officeart/2005/8/layout/radial1"/>
    <dgm:cxn modelId="{DA2495FB-8F6B-41BD-9BB9-AB8E945B60A7}" type="presOf" srcId="{63C2065A-2DAA-4293-AE13-CC4DBF38C339}" destId="{27351556-4BB6-4385-A0B4-8812344F5748}" srcOrd="0" destOrd="0" presId="urn:microsoft.com/office/officeart/2005/8/layout/radial1"/>
    <dgm:cxn modelId="{2497D9FF-28FE-47C9-9D9D-983695861641}" type="presOf" srcId="{EF093A50-77C8-4C1E-AFFD-D356008738E2}" destId="{17114EC0-B933-431B-85EC-561973C0C315}" srcOrd="0" destOrd="0" presId="urn:microsoft.com/office/officeart/2005/8/layout/radial1"/>
    <dgm:cxn modelId="{C8F680FF-48FC-4198-8741-18AA55793CC3}" type="presParOf" srcId="{F25E16F2-AF0D-4313-8F82-22D705686573}" destId="{43E36F70-5C82-4E57-B56F-D988FC707D88}" srcOrd="0" destOrd="0" presId="urn:microsoft.com/office/officeart/2005/8/layout/radial1"/>
    <dgm:cxn modelId="{81F590BF-C96D-45DF-B6AA-FC8569D80675}" type="presParOf" srcId="{F25E16F2-AF0D-4313-8F82-22D705686573}" destId="{C138D19C-6FEC-41B2-945F-67B8C3813FB3}" srcOrd="1" destOrd="0" presId="urn:microsoft.com/office/officeart/2005/8/layout/radial1"/>
    <dgm:cxn modelId="{E9628C29-ECFF-47E6-9EFE-8C57DE0119C5}" type="presParOf" srcId="{C138D19C-6FEC-41B2-945F-67B8C3813FB3}" destId="{52489F69-0BD4-4B13-8D9A-19833CB73906}" srcOrd="0" destOrd="0" presId="urn:microsoft.com/office/officeart/2005/8/layout/radial1"/>
    <dgm:cxn modelId="{E1F36356-EBCE-4AFC-9144-472435485EEC}" type="presParOf" srcId="{F25E16F2-AF0D-4313-8F82-22D705686573}" destId="{0C97DC5B-9E3D-4C04-ACE4-36541B414482}" srcOrd="2" destOrd="0" presId="urn:microsoft.com/office/officeart/2005/8/layout/radial1"/>
    <dgm:cxn modelId="{5B05F677-D160-47DF-97BC-9DA1340CCAC9}" type="presParOf" srcId="{F25E16F2-AF0D-4313-8F82-22D705686573}" destId="{26A2B37B-3CE6-4882-A86D-B982D295E441}" srcOrd="3" destOrd="0" presId="urn:microsoft.com/office/officeart/2005/8/layout/radial1"/>
    <dgm:cxn modelId="{2C59040C-DC03-4C94-8E91-C286F01F7CEE}" type="presParOf" srcId="{26A2B37B-3CE6-4882-A86D-B982D295E441}" destId="{7E5BDF01-71BF-463C-A152-D47027DFE204}" srcOrd="0" destOrd="0" presId="urn:microsoft.com/office/officeart/2005/8/layout/radial1"/>
    <dgm:cxn modelId="{7B3C60E4-3F25-4C56-BAE1-01B4B593F587}" type="presParOf" srcId="{F25E16F2-AF0D-4313-8F82-22D705686573}" destId="{17114EC0-B933-431B-85EC-561973C0C315}" srcOrd="4" destOrd="0" presId="urn:microsoft.com/office/officeart/2005/8/layout/radial1"/>
    <dgm:cxn modelId="{9C7D4414-7B05-4C33-8C68-8222504E5E3B}" type="presParOf" srcId="{F25E16F2-AF0D-4313-8F82-22D705686573}" destId="{D59E9928-5AE8-4B33-8E04-65FD03B22DF3}" srcOrd="5" destOrd="0" presId="urn:microsoft.com/office/officeart/2005/8/layout/radial1"/>
    <dgm:cxn modelId="{CB6CE0FF-DAA4-43A9-8F66-24AF3F8282FA}" type="presParOf" srcId="{D59E9928-5AE8-4B33-8E04-65FD03B22DF3}" destId="{C85C53B3-991D-4AEA-86F5-28B9C9B2F0F3}" srcOrd="0" destOrd="0" presId="urn:microsoft.com/office/officeart/2005/8/layout/radial1"/>
    <dgm:cxn modelId="{600B13DF-CD04-482A-AA8B-AA744F612EA1}" type="presParOf" srcId="{F25E16F2-AF0D-4313-8F82-22D705686573}" destId="{74A27A1B-0B14-4F7B-8795-9B133F93E1A4}" srcOrd="6" destOrd="0" presId="urn:microsoft.com/office/officeart/2005/8/layout/radial1"/>
    <dgm:cxn modelId="{D33783B4-1605-4ED0-A6EF-C2E2E43BB834}" type="presParOf" srcId="{F25E16F2-AF0D-4313-8F82-22D705686573}" destId="{3D553153-7A6B-4F7C-B6D2-E2D16D1AB6C1}" srcOrd="7" destOrd="0" presId="urn:microsoft.com/office/officeart/2005/8/layout/radial1"/>
    <dgm:cxn modelId="{9578C76B-8A1C-4663-BEB0-F11BF2B61672}" type="presParOf" srcId="{3D553153-7A6B-4F7C-B6D2-E2D16D1AB6C1}" destId="{A2637438-9269-4F0F-96FB-DD693810124E}" srcOrd="0" destOrd="0" presId="urn:microsoft.com/office/officeart/2005/8/layout/radial1"/>
    <dgm:cxn modelId="{2731B524-7B2C-4D01-BB31-75D12F3D046C}" type="presParOf" srcId="{F25E16F2-AF0D-4313-8F82-22D705686573}" destId="{B50A971F-4A67-4FD9-B52C-49F95BCC3727}" srcOrd="8" destOrd="0" presId="urn:microsoft.com/office/officeart/2005/8/layout/radial1"/>
    <dgm:cxn modelId="{F0389B9B-6023-4567-81C7-F79A41483603}" type="presParOf" srcId="{F25E16F2-AF0D-4313-8F82-22D705686573}" destId="{CEA8F6CE-8E9B-4B3A-9FD8-B64739DF627B}" srcOrd="9" destOrd="0" presId="urn:microsoft.com/office/officeart/2005/8/layout/radial1"/>
    <dgm:cxn modelId="{86680B11-DE97-421D-85DB-36CC564C74E2}" type="presParOf" srcId="{CEA8F6CE-8E9B-4B3A-9FD8-B64739DF627B}" destId="{A2760946-255D-4599-9196-4EE8C7969DD1}" srcOrd="0" destOrd="0" presId="urn:microsoft.com/office/officeart/2005/8/layout/radial1"/>
    <dgm:cxn modelId="{A9826AA2-666D-4251-BE04-884603B4B8A6}" type="presParOf" srcId="{F25E16F2-AF0D-4313-8F82-22D705686573}" destId="{1731DE11-E065-4640-894E-8D8D84C5F6C2}" srcOrd="10" destOrd="0" presId="urn:microsoft.com/office/officeart/2005/8/layout/radial1"/>
    <dgm:cxn modelId="{74881F70-8D73-483D-AA25-2518CDAA67AE}" type="presParOf" srcId="{F25E16F2-AF0D-4313-8F82-22D705686573}" destId="{F24A2597-66F8-43F7-B7A2-F1987ED767CD}" srcOrd="11" destOrd="0" presId="urn:microsoft.com/office/officeart/2005/8/layout/radial1"/>
    <dgm:cxn modelId="{EA144A05-BD93-4814-91C2-5889DA8033C9}" type="presParOf" srcId="{F24A2597-66F8-43F7-B7A2-F1987ED767CD}" destId="{E2972D78-F200-4DA8-8343-508A8451CB60}" srcOrd="0" destOrd="0" presId="urn:microsoft.com/office/officeart/2005/8/layout/radial1"/>
    <dgm:cxn modelId="{BC97DDC9-0603-42FE-AC5B-32C4F00336DC}" type="presParOf" srcId="{F25E16F2-AF0D-4313-8F82-22D705686573}" destId="{27351556-4BB6-4385-A0B4-8812344F5748}" srcOrd="12"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8C99AC3-FEBC-4F47-B65F-98345032B4DF}" type="doc">
      <dgm:prSet loTypeId="urn:microsoft.com/office/officeart/2005/8/layout/vList4#2" loCatId="list" qsTypeId="urn:microsoft.com/office/officeart/2005/8/quickstyle/simple1" qsCatId="simple" csTypeId="urn:microsoft.com/office/officeart/2005/8/colors/accent1_2" csCatId="accent1" phldr="1"/>
      <dgm:spPr/>
      <dgm:t>
        <a:bodyPr/>
        <a:lstStyle/>
        <a:p>
          <a:endParaRPr lang="zh-CN" altLang="en-US"/>
        </a:p>
      </dgm:t>
    </dgm:pt>
    <dgm:pt modelId="{824C224C-0B83-40B5-B42D-5D19E109A853}">
      <dgm:prSet phldrT="[文本]" custT="1"/>
      <dgm:spPr>
        <a:solidFill>
          <a:srgbClr val="002060"/>
        </a:solidFill>
      </dgm:spPr>
      <dgm:t>
        <a:bodyPr/>
        <a:lstStyle/>
        <a:p>
          <a:r>
            <a:rPr lang="en-US" altLang="zh-CN" sz="3600" b="1" dirty="0">
              <a:latin typeface="微软雅黑" pitchFamily="34" charset="-122"/>
              <a:ea typeface="微软雅黑" pitchFamily="34" charset="-122"/>
            </a:rPr>
            <a:t>1. </a:t>
          </a:r>
          <a:r>
            <a:rPr lang="zh-CN" altLang="en-US" sz="3600" b="1" dirty="0">
              <a:latin typeface="微软雅黑" pitchFamily="34" charset="-122"/>
              <a:ea typeface="微软雅黑" pitchFamily="34" charset="-122"/>
            </a:rPr>
            <a:t>进程通信类型</a:t>
          </a:r>
        </a:p>
      </dgm:t>
    </dgm:pt>
    <dgm:pt modelId="{C7157D5F-7228-498D-A39C-718F7601D531}" type="parTrans" cxnId="{411C7822-1FA0-48B4-8AA6-438D2FABECD3}">
      <dgm:prSet/>
      <dgm:spPr/>
      <dgm:t>
        <a:bodyPr/>
        <a:lstStyle/>
        <a:p>
          <a:endParaRPr lang="zh-CN" altLang="en-US"/>
        </a:p>
      </dgm:t>
    </dgm:pt>
    <dgm:pt modelId="{F0C62ED9-053B-4BFC-B12F-33A258F8D461}" type="sibTrans" cxnId="{411C7822-1FA0-48B4-8AA6-438D2FABECD3}">
      <dgm:prSet/>
      <dgm:spPr/>
      <dgm:t>
        <a:bodyPr/>
        <a:lstStyle/>
        <a:p>
          <a:endParaRPr lang="zh-CN" altLang="en-US"/>
        </a:p>
      </dgm:t>
    </dgm:pt>
    <dgm:pt modelId="{C9AE2B08-6580-4445-91FB-AFF821B13E56}">
      <dgm:prSet phldrT="[文本]" custT="1"/>
      <dgm:spPr>
        <a:solidFill>
          <a:srgbClr val="002060"/>
        </a:solidFill>
      </dgm:spPr>
      <dgm:t>
        <a:bodyPr/>
        <a:lstStyle/>
        <a:p>
          <a:r>
            <a:rPr lang="zh-CN" altLang="en-US" sz="2800" b="1" dirty="0">
              <a:latin typeface="+mn-ea"/>
              <a:ea typeface="+mn-ea"/>
            </a:rPr>
            <a:t>共享存储器系统通信</a:t>
          </a:r>
        </a:p>
      </dgm:t>
    </dgm:pt>
    <dgm:pt modelId="{26E45AFB-260B-42DB-8B38-DBB07A8E83BC}" type="parTrans" cxnId="{E18E1782-1911-4D28-B0B1-F2F452397A1A}">
      <dgm:prSet/>
      <dgm:spPr/>
      <dgm:t>
        <a:bodyPr/>
        <a:lstStyle/>
        <a:p>
          <a:endParaRPr lang="zh-CN" altLang="en-US"/>
        </a:p>
      </dgm:t>
    </dgm:pt>
    <dgm:pt modelId="{84A090E6-EF00-48ED-9FF3-CF9D78440E27}" type="sibTrans" cxnId="{E18E1782-1911-4D28-B0B1-F2F452397A1A}">
      <dgm:prSet/>
      <dgm:spPr/>
      <dgm:t>
        <a:bodyPr/>
        <a:lstStyle/>
        <a:p>
          <a:endParaRPr lang="zh-CN" altLang="en-US"/>
        </a:p>
      </dgm:t>
    </dgm:pt>
    <dgm:pt modelId="{27306311-1734-4891-B85E-DF40AC1427BA}">
      <dgm:prSet phldrT="[文本]" custT="1"/>
      <dgm:spPr>
        <a:solidFill>
          <a:srgbClr val="002060"/>
        </a:solidFill>
      </dgm:spPr>
      <dgm:t>
        <a:bodyPr/>
        <a:lstStyle/>
        <a:p>
          <a:r>
            <a:rPr lang="en-US" altLang="zh-CN" sz="2800" b="1" dirty="0">
              <a:latin typeface="微软雅黑" pitchFamily="34" charset="-122"/>
              <a:ea typeface="微软雅黑" pitchFamily="34" charset="-122"/>
            </a:rPr>
            <a:t>2. </a:t>
          </a:r>
          <a:r>
            <a:rPr lang="zh-CN" altLang="en-US" sz="2800" b="1" dirty="0">
              <a:latin typeface="微软雅黑" pitchFamily="34" charset="-122"/>
              <a:ea typeface="微软雅黑" pitchFamily="34" charset="-122"/>
            </a:rPr>
            <a:t>消息缓冲队列通信机制</a:t>
          </a:r>
        </a:p>
      </dgm:t>
    </dgm:pt>
    <dgm:pt modelId="{429AFB77-1A2F-4EB2-8283-3DE23C5FA5BF}" type="parTrans" cxnId="{ADCE419D-534C-4393-8D4A-E1FE8C3B46F4}">
      <dgm:prSet/>
      <dgm:spPr/>
      <dgm:t>
        <a:bodyPr/>
        <a:lstStyle/>
        <a:p>
          <a:endParaRPr lang="zh-CN" altLang="en-US"/>
        </a:p>
      </dgm:t>
    </dgm:pt>
    <dgm:pt modelId="{86FBEBE6-C84D-4463-80CE-F30829742DAA}" type="sibTrans" cxnId="{ADCE419D-534C-4393-8D4A-E1FE8C3B46F4}">
      <dgm:prSet/>
      <dgm:spPr/>
      <dgm:t>
        <a:bodyPr/>
        <a:lstStyle/>
        <a:p>
          <a:endParaRPr lang="zh-CN" altLang="en-US"/>
        </a:p>
      </dgm:t>
    </dgm:pt>
    <dgm:pt modelId="{E8EEDF53-BE69-4A59-965F-0E02880C3471}">
      <dgm:prSet phldrT="[文本]" custT="1"/>
      <dgm:spPr>
        <a:solidFill>
          <a:srgbClr val="002060"/>
        </a:solidFill>
      </dgm:spPr>
      <dgm:t>
        <a:bodyPr/>
        <a:lstStyle/>
        <a:p>
          <a:r>
            <a:rPr lang="zh-CN" altLang="en-US" sz="2800" b="1" dirty="0">
              <a:latin typeface="+mn-ea"/>
              <a:ea typeface="+mn-ea"/>
            </a:rPr>
            <a:t>管道通信</a:t>
          </a:r>
        </a:p>
      </dgm:t>
    </dgm:pt>
    <dgm:pt modelId="{CC506B9F-D1CE-45A1-B585-A5DD4C387395}" type="parTrans" cxnId="{B46BDF3E-24EF-4D60-A07B-925951A5A74E}">
      <dgm:prSet/>
      <dgm:spPr/>
      <dgm:t>
        <a:bodyPr/>
        <a:lstStyle/>
        <a:p>
          <a:endParaRPr lang="zh-CN" altLang="en-US"/>
        </a:p>
      </dgm:t>
    </dgm:pt>
    <dgm:pt modelId="{8968C838-F7C3-4D8F-A3D2-21D04F4B517B}" type="sibTrans" cxnId="{B46BDF3E-24EF-4D60-A07B-925951A5A74E}">
      <dgm:prSet/>
      <dgm:spPr/>
      <dgm:t>
        <a:bodyPr/>
        <a:lstStyle/>
        <a:p>
          <a:endParaRPr lang="zh-CN" altLang="en-US"/>
        </a:p>
      </dgm:t>
    </dgm:pt>
    <dgm:pt modelId="{AD77C597-9D57-4A2F-86F0-9F7E40B4DE3D}">
      <dgm:prSet phldrT="[文本]" custT="1"/>
      <dgm:spPr>
        <a:solidFill>
          <a:srgbClr val="002060"/>
        </a:solidFill>
      </dgm:spPr>
      <dgm:t>
        <a:bodyPr/>
        <a:lstStyle/>
        <a:p>
          <a:r>
            <a:rPr lang="zh-CN" altLang="en-US" sz="2800" b="1" dirty="0">
              <a:latin typeface="+mn-ea"/>
              <a:ea typeface="+mn-ea"/>
            </a:rPr>
            <a:t>消息传递系统通信</a:t>
          </a:r>
        </a:p>
      </dgm:t>
    </dgm:pt>
    <dgm:pt modelId="{CFE9432B-46A1-446D-9541-D2193A87F0A5}" type="parTrans" cxnId="{F9E3CEE2-E817-4302-876A-00C740523A6A}">
      <dgm:prSet/>
      <dgm:spPr/>
      <dgm:t>
        <a:bodyPr/>
        <a:lstStyle/>
        <a:p>
          <a:endParaRPr lang="zh-CN" altLang="en-US"/>
        </a:p>
      </dgm:t>
    </dgm:pt>
    <dgm:pt modelId="{C89F2C02-94C2-4F9B-9F78-547932A4D4CC}" type="sibTrans" cxnId="{F9E3CEE2-E817-4302-876A-00C740523A6A}">
      <dgm:prSet/>
      <dgm:spPr/>
      <dgm:t>
        <a:bodyPr/>
        <a:lstStyle/>
        <a:p>
          <a:endParaRPr lang="zh-CN" altLang="en-US"/>
        </a:p>
      </dgm:t>
    </dgm:pt>
    <dgm:pt modelId="{B985438E-2F55-4C00-AC49-A55964826F65}">
      <dgm:prSet phldrT="[文本]" custT="1"/>
      <dgm:spPr>
        <a:solidFill>
          <a:srgbClr val="002060"/>
        </a:solidFill>
      </dgm:spPr>
      <dgm:t>
        <a:bodyPr/>
        <a:lstStyle/>
        <a:p>
          <a:r>
            <a:rPr lang="zh-CN" altLang="en-US" sz="2800" b="1" dirty="0">
              <a:latin typeface="+mn-ea"/>
              <a:ea typeface="+mn-ea"/>
            </a:rPr>
            <a:t>客户</a:t>
          </a:r>
          <a:r>
            <a:rPr lang="en-US" altLang="zh-CN" sz="2800" b="1" dirty="0">
              <a:latin typeface="+mn-ea"/>
              <a:ea typeface="+mn-ea"/>
            </a:rPr>
            <a:t>-</a:t>
          </a:r>
          <a:r>
            <a:rPr lang="zh-CN" altLang="en-US" sz="2800" b="1" dirty="0">
              <a:latin typeface="+mn-ea"/>
              <a:ea typeface="+mn-ea"/>
            </a:rPr>
            <a:t>服务器系统通信</a:t>
          </a:r>
        </a:p>
      </dgm:t>
    </dgm:pt>
    <dgm:pt modelId="{7A6FE4EA-4066-4103-8E4A-2E1E151A0590}" type="parTrans" cxnId="{3A7F0871-0020-4EDD-9839-866B58D30A41}">
      <dgm:prSet/>
      <dgm:spPr/>
      <dgm:t>
        <a:bodyPr/>
        <a:lstStyle/>
        <a:p>
          <a:endParaRPr lang="zh-CN" altLang="en-US"/>
        </a:p>
      </dgm:t>
    </dgm:pt>
    <dgm:pt modelId="{0E87F15B-2016-4F43-9315-4ABCA0378075}" type="sibTrans" cxnId="{3A7F0871-0020-4EDD-9839-866B58D30A41}">
      <dgm:prSet/>
      <dgm:spPr/>
      <dgm:t>
        <a:bodyPr/>
        <a:lstStyle/>
        <a:p>
          <a:endParaRPr lang="zh-CN" altLang="en-US"/>
        </a:p>
      </dgm:t>
    </dgm:pt>
    <dgm:pt modelId="{B37A5253-9134-41A8-8D22-4D3133EDE5B2}" type="pres">
      <dgm:prSet presAssocID="{28C99AC3-FEBC-4F47-B65F-98345032B4DF}" presName="linear" presStyleCnt="0">
        <dgm:presLayoutVars>
          <dgm:dir/>
          <dgm:resizeHandles val="exact"/>
        </dgm:presLayoutVars>
      </dgm:prSet>
      <dgm:spPr/>
    </dgm:pt>
    <dgm:pt modelId="{B481CCA5-12E1-45C4-9C86-95385528499C}" type="pres">
      <dgm:prSet presAssocID="{824C224C-0B83-40B5-B42D-5D19E109A853}" presName="comp" presStyleCnt="0"/>
      <dgm:spPr/>
    </dgm:pt>
    <dgm:pt modelId="{4540BA33-E31D-4458-84DA-0D1008160700}" type="pres">
      <dgm:prSet presAssocID="{824C224C-0B83-40B5-B42D-5D19E109A853}" presName="box" presStyleLbl="node1" presStyleIdx="0" presStyleCnt="2" custScaleY="529037" custLinFactNeighborY="-10103"/>
      <dgm:spPr/>
    </dgm:pt>
    <dgm:pt modelId="{BFF1FF98-1129-43A8-8C5F-814F8509802B}" type="pres">
      <dgm:prSet presAssocID="{824C224C-0B83-40B5-B42D-5D19E109A853}" presName="img" presStyleLbl="fgImgPlace1" presStyleIdx="0" presStyleCnt="2" custScaleY="609137"/>
      <dgm:spPr>
        <a:blipFill rotWithShape="0">
          <a:blip xmlns:r="http://schemas.openxmlformats.org/officeDocument/2006/relationships" r:embed="rId1"/>
          <a:stretch>
            <a:fillRect/>
          </a:stretch>
        </a:blipFill>
      </dgm:spPr>
    </dgm:pt>
    <dgm:pt modelId="{4CE785D9-A4A5-4418-9F4A-474325458172}" type="pres">
      <dgm:prSet presAssocID="{824C224C-0B83-40B5-B42D-5D19E109A853}" presName="text" presStyleLbl="node1" presStyleIdx="0" presStyleCnt="2">
        <dgm:presLayoutVars>
          <dgm:bulletEnabled val="1"/>
        </dgm:presLayoutVars>
      </dgm:prSet>
      <dgm:spPr/>
    </dgm:pt>
    <dgm:pt modelId="{271B9976-CCFB-4FAC-A922-5539DE5B2C8C}" type="pres">
      <dgm:prSet presAssocID="{F0C62ED9-053B-4BFC-B12F-33A258F8D461}" presName="spacer" presStyleCnt="0"/>
      <dgm:spPr/>
    </dgm:pt>
    <dgm:pt modelId="{096B4953-F402-42AD-AAFC-5C461F05F375}" type="pres">
      <dgm:prSet presAssocID="{27306311-1734-4891-B85E-DF40AC1427BA}" presName="comp" presStyleCnt="0"/>
      <dgm:spPr/>
    </dgm:pt>
    <dgm:pt modelId="{B03676A8-AD6C-41DA-8428-124550376253}" type="pres">
      <dgm:prSet presAssocID="{27306311-1734-4891-B85E-DF40AC1427BA}" presName="box" presStyleLbl="node1" presStyleIdx="1" presStyleCnt="2" custScaleY="163286"/>
      <dgm:spPr/>
    </dgm:pt>
    <dgm:pt modelId="{4835CF79-5CBB-4A3E-8361-56699F331CBF}" type="pres">
      <dgm:prSet presAssocID="{27306311-1734-4891-B85E-DF40AC1427BA}" presName="img" presStyleLbl="fgImgPlace1" presStyleIdx="1" presStyleCnt="2" custScaleY="153845"/>
      <dgm:spPr>
        <a:blipFill rotWithShape="0">
          <a:blip xmlns:r="http://schemas.openxmlformats.org/officeDocument/2006/relationships" r:embed="rId2"/>
          <a:stretch>
            <a:fillRect/>
          </a:stretch>
        </a:blipFill>
      </dgm:spPr>
    </dgm:pt>
    <dgm:pt modelId="{0B1A5415-999F-4BC6-AC1C-45080DF18B4D}" type="pres">
      <dgm:prSet presAssocID="{27306311-1734-4891-B85E-DF40AC1427BA}" presName="text" presStyleLbl="node1" presStyleIdx="1" presStyleCnt="2">
        <dgm:presLayoutVars>
          <dgm:bulletEnabled val="1"/>
        </dgm:presLayoutVars>
      </dgm:prSet>
      <dgm:spPr/>
    </dgm:pt>
  </dgm:ptLst>
  <dgm:cxnLst>
    <dgm:cxn modelId="{772D6F0F-B758-44D0-B967-E64DB2435F75}" type="presOf" srcId="{C9AE2B08-6580-4445-91FB-AFF821B13E56}" destId="{4CE785D9-A4A5-4418-9F4A-474325458172}" srcOrd="1" destOrd="1" presId="urn:microsoft.com/office/officeart/2005/8/layout/vList4#2"/>
    <dgm:cxn modelId="{5375E420-6A58-4708-BDEE-BE0CD99471F6}" type="presOf" srcId="{B985438E-2F55-4C00-AC49-A55964826F65}" destId="{4CE785D9-A4A5-4418-9F4A-474325458172}" srcOrd="1" destOrd="4" presId="urn:microsoft.com/office/officeart/2005/8/layout/vList4#2"/>
    <dgm:cxn modelId="{411C7822-1FA0-48B4-8AA6-438D2FABECD3}" srcId="{28C99AC3-FEBC-4F47-B65F-98345032B4DF}" destId="{824C224C-0B83-40B5-B42D-5D19E109A853}" srcOrd="0" destOrd="0" parTransId="{C7157D5F-7228-498D-A39C-718F7601D531}" sibTransId="{F0C62ED9-053B-4BFC-B12F-33A258F8D461}"/>
    <dgm:cxn modelId="{25A2632B-DA57-4887-A7B3-FAC5D3BF3CA2}" type="presOf" srcId="{E8EEDF53-BE69-4A59-965F-0E02880C3471}" destId="{4CE785D9-A4A5-4418-9F4A-474325458172}" srcOrd="1" destOrd="2" presId="urn:microsoft.com/office/officeart/2005/8/layout/vList4#2"/>
    <dgm:cxn modelId="{B46BDF3E-24EF-4D60-A07B-925951A5A74E}" srcId="{824C224C-0B83-40B5-B42D-5D19E109A853}" destId="{E8EEDF53-BE69-4A59-965F-0E02880C3471}" srcOrd="1" destOrd="0" parTransId="{CC506B9F-D1CE-45A1-B585-A5DD4C387395}" sibTransId="{8968C838-F7C3-4D8F-A3D2-21D04F4B517B}"/>
    <dgm:cxn modelId="{32632944-BD4B-4188-80F3-14B8D4FC948D}" type="presOf" srcId="{27306311-1734-4891-B85E-DF40AC1427BA}" destId="{B03676A8-AD6C-41DA-8428-124550376253}" srcOrd="0" destOrd="0" presId="urn:microsoft.com/office/officeart/2005/8/layout/vList4#2"/>
    <dgm:cxn modelId="{3A7F0871-0020-4EDD-9839-866B58D30A41}" srcId="{824C224C-0B83-40B5-B42D-5D19E109A853}" destId="{B985438E-2F55-4C00-AC49-A55964826F65}" srcOrd="3" destOrd="0" parTransId="{7A6FE4EA-4066-4103-8E4A-2E1E151A0590}" sibTransId="{0E87F15B-2016-4F43-9315-4ABCA0378075}"/>
    <dgm:cxn modelId="{E18E1782-1911-4D28-B0B1-F2F452397A1A}" srcId="{824C224C-0B83-40B5-B42D-5D19E109A853}" destId="{C9AE2B08-6580-4445-91FB-AFF821B13E56}" srcOrd="0" destOrd="0" parTransId="{26E45AFB-260B-42DB-8B38-DBB07A8E83BC}" sibTransId="{84A090E6-EF00-48ED-9FF3-CF9D78440E27}"/>
    <dgm:cxn modelId="{7DCB6F87-1BB6-4E76-88D9-BECD84316631}" type="presOf" srcId="{27306311-1734-4891-B85E-DF40AC1427BA}" destId="{0B1A5415-999F-4BC6-AC1C-45080DF18B4D}" srcOrd="1" destOrd="0" presId="urn:microsoft.com/office/officeart/2005/8/layout/vList4#2"/>
    <dgm:cxn modelId="{508EFF8A-56FF-4D70-8837-4CE2D073B43E}" type="presOf" srcId="{AD77C597-9D57-4A2F-86F0-9F7E40B4DE3D}" destId="{4540BA33-E31D-4458-84DA-0D1008160700}" srcOrd="0" destOrd="3" presId="urn:microsoft.com/office/officeart/2005/8/layout/vList4#2"/>
    <dgm:cxn modelId="{62E3F18C-CD32-4617-81AE-C175081360D6}" type="presOf" srcId="{B985438E-2F55-4C00-AC49-A55964826F65}" destId="{4540BA33-E31D-4458-84DA-0D1008160700}" srcOrd="0" destOrd="4" presId="urn:microsoft.com/office/officeart/2005/8/layout/vList4#2"/>
    <dgm:cxn modelId="{20F64098-6C77-47E9-9EF7-41F70246E428}" type="presOf" srcId="{C9AE2B08-6580-4445-91FB-AFF821B13E56}" destId="{4540BA33-E31D-4458-84DA-0D1008160700}" srcOrd="0" destOrd="1" presId="urn:microsoft.com/office/officeart/2005/8/layout/vList4#2"/>
    <dgm:cxn modelId="{ADCE419D-534C-4393-8D4A-E1FE8C3B46F4}" srcId="{28C99AC3-FEBC-4F47-B65F-98345032B4DF}" destId="{27306311-1734-4891-B85E-DF40AC1427BA}" srcOrd="1" destOrd="0" parTransId="{429AFB77-1A2F-4EB2-8283-3DE23C5FA5BF}" sibTransId="{86FBEBE6-C84D-4463-80CE-F30829742DAA}"/>
    <dgm:cxn modelId="{FEDB82AA-3D17-4D3E-979D-E02EF40C4C51}" type="presOf" srcId="{824C224C-0B83-40B5-B42D-5D19E109A853}" destId="{4540BA33-E31D-4458-84DA-0D1008160700}" srcOrd="0" destOrd="0" presId="urn:microsoft.com/office/officeart/2005/8/layout/vList4#2"/>
    <dgm:cxn modelId="{EF6CE1AF-9F7A-4557-901C-6B118E8F6B3E}" type="presOf" srcId="{AD77C597-9D57-4A2F-86F0-9F7E40B4DE3D}" destId="{4CE785D9-A4A5-4418-9F4A-474325458172}" srcOrd="1" destOrd="3" presId="urn:microsoft.com/office/officeart/2005/8/layout/vList4#2"/>
    <dgm:cxn modelId="{73E28CC4-DF8D-4F3E-B1E5-061B9BB41240}" type="presOf" srcId="{28C99AC3-FEBC-4F47-B65F-98345032B4DF}" destId="{B37A5253-9134-41A8-8D22-4D3133EDE5B2}" srcOrd="0" destOrd="0" presId="urn:microsoft.com/office/officeart/2005/8/layout/vList4#2"/>
    <dgm:cxn modelId="{452B27D2-72AD-4D59-B4EF-7F2FBC0B8DFC}" type="presOf" srcId="{E8EEDF53-BE69-4A59-965F-0E02880C3471}" destId="{4540BA33-E31D-4458-84DA-0D1008160700}" srcOrd="0" destOrd="2" presId="urn:microsoft.com/office/officeart/2005/8/layout/vList4#2"/>
    <dgm:cxn modelId="{6E7204D6-2FC9-4F23-9B39-B45A85BC3793}" type="presOf" srcId="{824C224C-0B83-40B5-B42D-5D19E109A853}" destId="{4CE785D9-A4A5-4418-9F4A-474325458172}" srcOrd="1" destOrd="0" presId="urn:microsoft.com/office/officeart/2005/8/layout/vList4#2"/>
    <dgm:cxn modelId="{F9E3CEE2-E817-4302-876A-00C740523A6A}" srcId="{824C224C-0B83-40B5-B42D-5D19E109A853}" destId="{AD77C597-9D57-4A2F-86F0-9F7E40B4DE3D}" srcOrd="2" destOrd="0" parTransId="{CFE9432B-46A1-446D-9541-D2193A87F0A5}" sibTransId="{C89F2C02-94C2-4F9B-9F78-547932A4D4CC}"/>
    <dgm:cxn modelId="{48B6A594-D1B2-4A96-88F2-422CEAF41D42}" type="presParOf" srcId="{B37A5253-9134-41A8-8D22-4D3133EDE5B2}" destId="{B481CCA5-12E1-45C4-9C86-95385528499C}" srcOrd="0" destOrd="0" presId="urn:microsoft.com/office/officeart/2005/8/layout/vList4#2"/>
    <dgm:cxn modelId="{7C45F6F9-04EA-41F5-9148-E17328159003}" type="presParOf" srcId="{B481CCA5-12E1-45C4-9C86-95385528499C}" destId="{4540BA33-E31D-4458-84DA-0D1008160700}" srcOrd="0" destOrd="0" presId="urn:microsoft.com/office/officeart/2005/8/layout/vList4#2"/>
    <dgm:cxn modelId="{041B7FF0-A600-453C-9BBD-FA46163D2966}" type="presParOf" srcId="{B481CCA5-12E1-45C4-9C86-95385528499C}" destId="{BFF1FF98-1129-43A8-8C5F-814F8509802B}" srcOrd="1" destOrd="0" presId="urn:microsoft.com/office/officeart/2005/8/layout/vList4#2"/>
    <dgm:cxn modelId="{4FD05717-6CAA-42D6-8CF7-E221DE4F7F81}" type="presParOf" srcId="{B481CCA5-12E1-45C4-9C86-95385528499C}" destId="{4CE785D9-A4A5-4418-9F4A-474325458172}" srcOrd="2" destOrd="0" presId="urn:microsoft.com/office/officeart/2005/8/layout/vList4#2"/>
    <dgm:cxn modelId="{065DECFD-80A2-4989-BFB4-970D8018BD3F}" type="presParOf" srcId="{B37A5253-9134-41A8-8D22-4D3133EDE5B2}" destId="{271B9976-CCFB-4FAC-A922-5539DE5B2C8C}" srcOrd="1" destOrd="0" presId="urn:microsoft.com/office/officeart/2005/8/layout/vList4#2"/>
    <dgm:cxn modelId="{64A7B43E-6B8C-42E7-9DB5-6C550C54D346}" type="presParOf" srcId="{B37A5253-9134-41A8-8D22-4D3133EDE5B2}" destId="{096B4953-F402-42AD-AAFC-5C461F05F375}" srcOrd="2" destOrd="0" presId="urn:microsoft.com/office/officeart/2005/8/layout/vList4#2"/>
    <dgm:cxn modelId="{E09E75D4-F349-482C-8BB4-8858D748E8F7}" type="presParOf" srcId="{096B4953-F402-42AD-AAFC-5C461F05F375}" destId="{B03676A8-AD6C-41DA-8428-124550376253}" srcOrd="0" destOrd="0" presId="urn:microsoft.com/office/officeart/2005/8/layout/vList4#2"/>
    <dgm:cxn modelId="{0CA64ED8-5B2A-40B4-B028-AA3EDD72FD32}" type="presParOf" srcId="{096B4953-F402-42AD-AAFC-5C461F05F375}" destId="{4835CF79-5CBB-4A3E-8361-56699F331CBF}" srcOrd="1" destOrd="0" presId="urn:microsoft.com/office/officeart/2005/8/layout/vList4#2"/>
    <dgm:cxn modelId="{87D134D8-5DC0-4A61-9C69-250383028319}" type="presParOf" srcId="{096B4953-F402-42AD-AAFC-5C461F05F375}" destId="{0B1A5415-999F-4BC6-AC1C-45080DF18B4D}" srcOrd="2" destOrd="0" presId="urn:microsoft.com/office/officeart/2005/8/layout/vList4#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E36F70-5C82-4E57-B56F-D988FC707D88}">
      <dsp:nvSpPr>
        <dsp:cNvPr id="0" name=""/>
        <dsp:cNvSpPr/>
      </dsp:nvSpPr>
      <dsp:spPr>
        <a:xfrm>
          <a:off x="2909186" y="1520806"/>
          <a:ext cx="1166403" cy="1166403"/>
        </a:xfrm>
        <a:prstGeom prst="ellipse">
          <a:avLst/>
        </a:prstGeom>
        <a:solidFill>
          <a:srgbClr val="00206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b="1" kern="1200" dirty="0">
              <a:latin typeface="微软雅黑" pitchFamily="34" charset="-122"/>
              <a:ea typeface="微软雅黑" pitchFamily="34" charset="-122"/>
            </a:rPr>
            <a:t>共享数据</a:t>
          </a:r>
        </a:p>
      </dsp:txBody>
      <dsp:txXfrm>
        <a:off x="3080002" y="1691622"/>
        <a:ext cx="824771" cy="824771"/>
      </dsp:txXfrm>
    </dsp:sp>
    <dsp:sp modelId="{C138D19C-6FEC-41B2-945F-67B8C3813FB3}">
      <dsp:nvSpPr>
        <dsp:cNvPr id="0" name=""/>
        <dsp:cNvSpPr/>
      </dsp:nvSpPr>
      <dsp:spPr>
        <a:xfrm rot="16200000">
          <a:off x="3317316" y="1330705"/>
          <a:ext cx="350143" cy="30058"/>
        </a:xfrm>
        <a:custGeom>
          <a:avLst/>
          <a:gdLst/>
          <a:ahLst/>
          <a:cxnLst/>
          <a:rect l="0" t="0" r="0" b="0"/>
          <a:pathLst>
            <a:path>
              <a:moveTo>
                <a:pt x="0" y="15029"/>
              </a:moveTo>
              <a:lnTo>
                <a:pt x="350143" y="1502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483634" y="1336981"/>
        <a:ext cx="17507" cy="17507"/>
      </dsp:txXfrm>
    </dsp:sp>
    <dsp:sp modelId="{0C97DC5B-9E3D-4C04-ACE4-36541B414482}">
      <dsp:nvSpPr>
        <dsp:cNvPr id="0" name=""/>
        <dsp:cNvSpPr/>
      </dsp:nvSpPr>
      <dsp:spPr>
        <a:xfrm>
          <a:off x="2909186" y="4260"/>
          <a:ext cx="1166403" cy="1166403"/>
        </a:xfrm>
        <a:prstGeom prst="ellipse">
          <a:avLst/>
        </a:prstGeom>
        <a:solidFill>
          <a:srgbClr val="6699F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zh-CN" altLang="en-US" sz="2100" b="1" kern="1200" dirty="0">
              <a:latin typeface="微软雅黑" pitchFamily="34" charset="-122"/>
              <a:ea typeface="微软雅黑" pitchFamily="34" charset="-122"/>
            </a:rPr>
            <a:t>读者</a:t>
          </a:r>
          <a:r>
            <a:rPr lang="en-US" altLang="zh-CN" sz="2100" b="1" kern="1200" dirty="0">
              <a:latin typeface="微软雅黑" pitchFamily="34" charset="-122"/>
              <a:ea typeface="微软雅黑" pitchFamily="34" charset="-122"/>
            </a:rPr>
            <a:t>1</a:t>
          </a:r>
          <a:endParaRPr lang="zh-CN" altLang="en-US" sz="2100" b="1" kern="1200" dirty="0">
            <a:latin typeface="微软雅黑" pitchFamily="34" charset="-122"/>
            <a:ea typeface="微软雅黑" pitchFamily="34" charset="-122"/>
          </a:endParaRPr>
        </a:p>
      </dsp:txBody>
      <dsp:txXfrm>
        <a:off x="3080002" y="175076"/>
        <a:ext cx="824771" cy="824771"/>
      </dsp:txXfrm>
    </dsp:sp>
    <dsp:sp modelId="{26A2B37B-3CE6-4882-A86D-B982D295E441}">
      <dsp:nvSpPr>
        <dsp:cNvPr id="0" name=""/>
        <dsp:cNvSpPr/>
      </dsp:nvSpPr>
      <dsp:spPr>
        <a:xfrm rot="19800000">
          <a:off x="3974000" y="1709842"/>
          <a:ext cx="350143" cy="30058"/>
        </a:xfrm>
        <a:custGeom>
          <a:avLst/>
          <a:gdLst/>
          <a:ahLst/>
          <a:cxnLst/>
          <a:rect l="0" t="0" r="0" b="0"/>
          <a:pathLst>
            <a:path>
              <a:moveTo>
                <a:pt x="0" y="15029"/>
              </a:moveTo>
              <a:lnTo>
                <a:pt x="350143" y="1502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140318" y="1716117"/>
        <a:ext cx="17507" cy="17507"/>
      </dsp:txXfrm>
    </dsp:sp>
    <dsp:sp modelId="{17114EC0-B933-431B-85EC-561973C0C315}">
      <dsp:nvSpPr>
        <dsp:cNvPr id="0" name=""/>
        <dsp:cNvSpPr/>
      </dsp:nvSpPr>
      <dsp:spPr>
        <a:xfrm>
          <a:off x="4222554" y="762533"/>
          <a:ext cx="1166403" cy="1166403"/>
        </a:xfrm>
        <a:prstGeom prst="ellipse">
          <a:avLst/>
        </a:prstGeom>
        <a:solidFill>
          <a:srgbClr val="6699F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zh-CN" altLang="en-US" sz="2100" b="1" kern="1200" dirty="0">
              <a:latin typeface="微软雅黑" pitchFamily="34" charset="-122"/>
              <a:ea typeface="微软雅黑" pitchFamily="34" charset="-122"/>
            </a:rPr>
            <a:t>读者</a:t>
          </a:r>
          <a:r>
            <a:rPr lang="en-US" altLang="zh-CN" sz="2100" b="1" kern="1200" dirty="0">
              <a:latin typeface="微软雅黑" pitchFamily="34" charset="-122"/>
              <a:ea typeface="微软雅黑" pitchFamily="34" charset="-122"/>
            </a:rPr>
            <a:t>2</a:t>
          </a:r>
          <a:endParaRPr lang="zh-CN" altLang="en-US" sz="2100" b="1" kern="1200" dirty="0">
            <a:latin typeface="微软雅黑" pitchFamily="34" charset="-122"/>
            <a:ea typeface="微软雅黑" pitchFamily="34" charset="-122"/>
          </a:endParaRPr>
        </a:p>
      </dsp:txBody>
      <dsp:txXfrm>
        <a:off x="4393370" y="933349"/>
        <a:ext cx="824771" cy="824771"/>
      </dsp:txXfrm>
    </dsp:sp>
    <dsp:sp modelId="{D59E9928-5AE8-4B33-8E04-65FD03B22DF3}">
      <dsp:nvSpPr>
        <dsp:cNvPr id="0" name=""/>
        <dsp:cNvSpPr/>
      </dsp:nvSpPr>
      <dsp:spPr>
        <a:xfrm rot="1800000">
          <a:off x="3974000" y="2468115"/>
          <a:ext cx="350143" cy="30058"/>
        </a:xfrm>
        <a:custGeom>
          <a:avLst/>
          <a:gdLst/>
          <a:ahLst/>
          <a:cxnLst/>
          <a:rect l="0" t="0" r="0" b="0"/>
          <a:pathLst>
            <a:path>
              <a:moveTo>
                <a:pt x="0" y="15029"/>
              </a:moveTo>
              <a:lnTo>
                <a:pt x="350143" y="1502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140318" y="2474390"/>
        <a:ext cx="17507" cy="17507"/>
      </dsp:txXfrm>
    </dsp:sp>
    <dsp:sp modelId="{74A27A1B-0B14-4F7B-8795-9B133F93E1A4}">
      <dsp:nvSpPr>
        <dsp:cNvPr id="0" name=""/>
        <dsp:cNvSpPr/>
      </dsp:nvSpPr>
      <dsp:spPr>
        <a:xfrm>
          <a:off x="4222554" y="2279079"/>
          <a:ext cx="1166403" cy="1166403"/>
        </a:xfrm>
        <a:prstGeom prst="ellipse">
          <a:avLst/>
        </a:prstGeom>
        <a:solidFill>
          <a:srgbClr val="6699F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zh-CN" altLang="en-US" sz="2100" b="1" kern="1200" dirty="0">
              <a:latin typeface="微软雅黑" pitchFamily="34" charset="-122"/>
              <a:ea typeface="微软雅黑" pitchFamily="34" charset="-122"/>
            </a:rPr>
            <a:t>读者</a:t>
          </a:r>
          <a:r>
            <a:rPr lang="en-US" altLang="zh-CN" sz="2100" b="1" kern="1200">
              <a:latin typeface="微软雅黑" pitchFamily="34" charset="-122"/>
              <a:ea typeface="微软雅黑" pitchFamily="34" charset="-122"/>
            </a:rPr>
            <a:t>m</a:t>
          </a:r>
          <a:endParaRPr lang="zh-CN" altLang="en-US" sz="2100" b="1" kern="1200" dirty="0">
            <a:latin typeface="微软雅黑" pitchFamily="34" charset="-122"/>
            <a:ea typeface="微软雅黑" pitchFamily="34" charset="-122"/>
          </a:endParaRPr>
        </a:p>
      </dsp:txBody>
      <dsp:txXfrm>
        <a:off x="4393370" y="2449895"/>
        <a:ext cx="824771" cy="824771"/>
      </dsp:txXfrm>
    </dsp:sp>
    <dsp:sp modelId="{3D553153-7A6B-4F7C-B6D2-E2D16D1AB6C1}">
      <dsp:nvSpPr>
        <dsp:cNvPr id="0" name=""/>
        <dsp:cNvSpPr/>
      </dsp:nvSpPr>
      <dsp:spPr>
        <a:xfrm rot="5400000">
          <a:off x="3317316" y="2847251"/>
          <a:ext cx="350143" cy="30058"/>
        </a:xfrm>
        <a:custGeom>
          <a:avLst/>
          <a:gdLst/>
          <a:ahLst/>
          <a:cxnLst/>
          <a:rect l="0" t="0" r="0" b="0"/>
          <a:pathLst>
            <a:path>
              <a:moveTo>
                <a:pt x="0" y="15029"/>
              </a:moveTo>
              <a:lnTo>
                <a:pt x="350143" y="1502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483634" y="2853527"/>
        <a:ext cx="17507" cy="17507"/>
      </dsp:txXfrm>
    </dsp:sp>
    <dsp:sp modelId="{B50A971F-4A67-4FD9-B52C-49F95BCC3727}">
      <dsp:nvSpPr>
        <dsp:cNvPr id="0" name=""/>
        <dsp:cNvSpPr/>
      </dsp:nvSpPr>
      <dsp:spPr>
        <a:xfrm>
          <a:off x="2909186" y="3037352"/>
          <a:ext cx="1166403" cy="1166403"/>
        </a:xfrm>
        <a:prstGeom prst="ellipse">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zh-CN" altLang="en-US" sz="2100" b="1" kern="1200" dirty="0">
              <a:latin typeface="微软雅黑" pitchFamily="34" charset="-122"/>
              <a:ea typeface="微软雅黑" pitchFamily="34" charset="-122"/>
            </a:rPr>
            <a:t>写者</a:t>
          </a:r>
          <a:r>
            <a:rPr lang="en-US" altLang="zh-CN" sz="2100" b="1" kern="1200" dirty="0">
              <a:latin typeface="微软雅黑" pitchFamily="34" charset="-122"/>
              <a:ea typeface="微软雅黑" pitchFamily="34" charset="-122"/>
            </a:rPr>
            <a:t>1</a:t>
          </a:r>
          <a:endParaRPr lang="zh-CN" altLang="en-US" sz="2100" b="1" kern="1200" dirty="0">
            <a:latin typeface="微软雅黑" pitchFamily="34" charset="-122"/>
            <a:ea typeface="微软雅黑" pitchFamily="34" charset="-122"/>
          </a:endParaRPr>
        </a:p>
      </dsp:txBody>
      <dsp:txXfrm>
        <a:off x="3080002" y="3208168"/>
        <a:ext cx="824771" cy="824771"/>
      </dsp:txXfrm>
    </dsp:sp>
    <dsp:sp modelId="{CEA8F6CE-8E9B-4B3A-9FD8-B64739DF627B}">
      <dsp:nvSpPr>
        <dsp:cNvPr id="0" name=""/>
        <dsp:cNvSpPr/>
      </dsp:nvSpPr>
      <dsp:spPr>
        <a:xfrm rot="9000000">
          <a:off x="2660632" y="2468115"/>
          <a:ext cx="350143" cy="30058"/>
        </a:xfrm>
        <a:custGeom>
          <a:avLst/>
          <a:gdLst/>
          <a:ahLst/>
          <a:cxnLst/>
          <a:rect l="0" t="0" r="0" b="0"/>
          <a:pathLst>
            <a:path>
              <a:moveTo>
                <a:pt x="0" y="15029"/>
              </a:moveTo>
              <a:lnTo>
                <a:pt x="350143" y="1502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2826950" y="2474390"/>
        <a:ext cx="17507" cy="17507"/>
      </dsp:txXfrm>
    </dsp:sp>
    <dsp:sp modelId="{1731DE11-E065-4640-894E-8D8D84C5F6C2}">
      <dsp:nvSpPr>
        <dsp:cNvPr id="0" name=""/>
        <dsp:cNvSpPr/>
      </dsp:nvSpPr>
      <dsp:spPr>
        <a:xfrm>
          <a:off x="1595818" y="2279079"/>
          <a:ext cx="1166403" cy="1166403"/>
        </a:xfrm>
        <a:prstGeom prst="ellipse">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zh-CN" altLang="en-US" sz="2100" b="1" kern="1200" dirty="0">
              <a:latin typeface="微软雅黑" pitchFamily="34" charset="-122"/>
              <a:ea typeface="微软雅黑" pitchFamily="34" charset="-122"/>
            </a:rPr>
            <a:t>写者</a:t>
          </a:r>
          <a:r>
            <a:rPr lang="en-US" altLang="zh-CN" sz="2100" b="1" kern="1200" dirty="0">
              <a:latin typeface="微软雅黑" pitchFamily="34" charset="-122"/>
              <a:ea typeface="微软雅黑" pitchFamily="34" charset="-122"/>
            </a:rPr>
            <a:t>2</a:t>
          </a:r>
          <a:endParaRPr lang="zh-CN" altLang="en-US" sz="2100" b="1" kern="1200" dirty="0">
            <a:latin typeface="微软雅黑" pitchFamily="34" charset="-122"/>
            <a:ea typeface="微软雅黑" pitchFamily="34" charset="-122"/>
          </a:endParaRPr>
        </a:p>
      </dsp:txBody>
      <dsp:txXfrm>
        <a:off x="1766634" y="2449895"/>
        <a:ext cx="824771" cy="824771"/>
      </dsp:txXfrm>
    </dsp:sp>
    <dsp:sp modelId="{F24A2597-66F8-43F7-B7A2-F1987ED767CD}">
      <dsp:nvSpPr>
        <dsp:cNvPr id="0" name=""/>
        <dsp:cNvSpPr/>
      </dsp:nvSpPr>
      <dsp:spPr>
        <a:xfrm rot="12600000">
          <a:off x="2660632" y="1709842"/>
          <a:ext cx="350143" cy="30058"/>
        </a:xfrm>
        <a:custGeom>
          <a:avLst/>
          <a:gdLst/>
          <a:ahLst/>
          <a:cxnLst/>
          <a:rect l="0" t="0" r="0" b="0"/>
          <a:pathLst>
            <a:path>
              <a:moveTo>
                <a:pt x="0" y="15029"/>
              </a:moveTo>
              <a:lnTo>
                <a:pt x="350143" y="1502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2826950" y="1716117"/>
        <a:ext cx="17507" cy="17507"/>
      </dsp:txXfrm>
    </dsp:sp>
    <dsp:sp modelId="{27351556-4BB6-4385-A0B4-8812344F5748}">
      <dsp:nvSpPr>
        <dsp:cNvPr id="0" name=""/>
        <dsp:cNvSpPr/>
      </dsp:nvSpPr>
      <dsp:spPr>
        <a:xfrm>
          <a:off x="1595818" y="762533"/>
          <a:ext cx="1166403" cy="1166403"/>
        </a:xfrm>
        <a:prstGeom prst="ellipse">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zh-CN" altLang="en-US" sz="2100" b="1" kern="1200" dirty="0">
              <a:latin typeface="微软雅黑" pitchFamily="34" charset="-122"/>
              <a:ea typeface="微软雅黑" pitchFamily="34" charset="-122"/>
            </a:rPr>
            <a:t>写者</a:t>
          </a:r>
          <a:r>
            <a:rPr lang="en-US" altLang="zh-CN" sz="2100" b="1" kern="1200" dirty="0">
              <a:latin typeface="微软雅黑" pitchFamily="34" charset="-122"/>
              <a:ea typeface="微软雅黑" pitchFamily="34" charset="-122"/>
            </a:rPr>
            <a:t>n</a:t>
          </a:r>
          <a:endParaRPr lang="zh-CN" altLang="en-US" sz="2100" b="1" kern="1200" dirty="0">
            <a:latin typeface="微软雅黑" pitchFamily="34" charset="-122"/>
            <a:ea typeface="微软雅黑" pitchFamily="34" charset="-122"/>
          </a:endParaRPr>
        </a:p>
      </dsp:txBody>
      <dsp:txXfrm>
        <a:off x="1766634" y="933349"/>
        <a:ext cx="824771" cy="8247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40BA33-E31D-4458-84DA-0D1008160700}">
      <dsp:nvSpPr>
        <dsp:cNvPr id="0" name=""/>
        <dsp:cNvSpPr/>
      </dsp:nvSpPr>
      <dsp:spPr>
        <a:xfrm>
          <a:off x="0" y="0"/>
          <a:ext cx="8280920" cy="3644752"/>
        </a:xfrm>
        <a:prstGeom prst="roundRect">
          <a:avLst>
            <a:gd name="adj" fmla="val 10000"/>
          </a:avLst>
        </a:prstGeom>
        <a:solidFill>
          <a:srgbClr val="00206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altLang="zh-CN" sz="3600" b="1" kern="1200" dirty="0">
              <a:latin typeface="微软雅黑" pitchFamily="34" charset="-122"/>
              <a:ea typeface="微软雅黑" pitchFamily="34" charset="-122"/>
            </a:rPr>
            <a:t>1. </a:t>
          </a:r>
          <a:r>
            <a:rPr lang="zh-CN" altLang="en-US" sz="3600" b="1" kern="1200" dirty="0">
              <a:latin typeface="微软雅黑" pitchFamily="34" charset="-122"/>
              <a:ea typeface="微软雅黑" pitchFamily="34" charset="-122"/>
            </a:rPr>
            <a:t>进程通信类型</a:t>
          </a:r>
        </a:p>
        <a:p>
          <a:pPr marL="285750" lvl="1" indent="-285750" algn="l" defTabSz="1244600">
            <a:lnSpc>
              <a:spcPct val="90000"/>
            </a:lnSpc>
            <a:spcBef>
              <a:spcPct val="0"/>
            </a:spcBef>
            <a:spcAft>
              <a:spcPct val="15000"/>
            </a:spcAft>
            <a:buChar char="•"/>
          </a:pPr>
          <a:r>
            <a:rPr lang="zh-CN" altLang="en-US" sz="2800" b="1" kern="1200" dirty="0">
              <a:latin typeface="+mn-ea"/>
              <a:ea typeface="+mn-ea"/>
            </a:rPr>
            <a:t>共享存储器系统通信</a:t>
          </a:r>
        </a:p>
        <a:p>
          <a:pPr marL="285750" lvl="1" indent="-285750" algn="l" defTabSz="1244600">
            <a:lnSpc>
              <a:spcPct val="90000"/>
            </a:lnSpc>
            <a:spcBef>
              <a:spcPct val="0"/>
            </a:spcBef>
            <a:spcAft>
              <a:spcPct val="15000"/>
            </a:spcAft>
            <a:buChar char="•"/>
          </a:pPr>
          <a:r>
            <a:rPr lang="zh-CN" altLang="en-US" sz="2800" b="1" kern="1200" dirty="0">
              <a:latin typeface="+mn-ea"/>
              <a:ea typeface="+mn-ea"/>
            </a:rPr>
            <a:t>管道通信</a:t>
          </a:r>
        </a:p>
        <a:p>
          <a:pPr marL="285750" lvl="1" indent="-285750" algn="l" defTabSz="1244600">
            <a:lnSpc>
              <a:spcPct val="90000"/>
            </a:lnSpc>
            <a:spcBef>
              <a:spcPct val="0"/>
            </a:spcBef>
            <a:spcAft>
              <a:spcPct val="15000"/>
            </a:spcAft>
            <a:buChar char="•"/>
          </a:pPr>
          <a:r>
            <a:rPr lang="zh-CN" altLang="en-US" sz="2800" b="1" kern="1200" dirty="0">
              <a:latin typeface="+mn-ea"/>
              <a:ea typeface="+mn-ea"/>
            </a:rPr>
            <a:t>消息传递系统通信</a:t>
          </a:r>
        </a:p>
        <a:p>
          <a:pPr marL="285750" lvl="1" indent="-285750" algn="l" defTabSz="1244600">
            <a:lnSpc>
              <a:spcPct val="90000"/>
            </a:lnSpc>
            <a:spcBef>
              <a:spcPct val="0"/>
            </a:spcBef>
            <a:spcAft>
              <a:spcPct val="15000"/>
            </a:spcAft>
            <a:buChar char="•"/>
          </a:pPr>
          <a:r>
            <a:rPr lang="zh-CN" altLang="en-US" sz="2800" b="1" kern="1200" dirty="0">
              <a:latin typeface="+mn-ea"/>
              <a:ea typeface="+mn-ea"/>
            </a:rPr>
            <a:t>客户</a:t>
          </a:r>
          <a:r>
            <a:rPr lang="en-US" altLang="zh-CN" sz="2800" b="1" kern="1200" dirty="0">
              <a:latin typeface="+mn-ea"/>
              <a:ea typeface="+mn-ea"/>
            </a:rPr>
            <a:t>-</a:t>
          </a:r>
          <a:r>
            <a:rPr lang="zh-CN" altLang="en-US" sz="2800" b="1" kern="1200" dirty="0">
              <a:latin typeface="+mn-ea"/>
              <a:ea typeface="+mn-ea"/>
            </a:rPr>
            <a:t>服务器系统通信</a:t>
          </a:r>
        </a:p>
      </dsp:txBody>
      <dsp:txXfrm>
        <a:off x="1725078" y="0"/>
        <a:ext cx="6555841" cy="3644752"/>
      </dsp:txXfrm>
    </dsp:sp>
    <dsp:sp modelId="{BFF1FF98-1129-43A8-8C5F-814F8509802B}">
      <dsp:nvSpPr>
        <dsp:cNvPr id="0" name=""/>
        <dsp:cNvSpPr/>
      </dsp:nvSpPr>
      <dsp:spPr>
        <a:xfrm>
          <a:off x="68894" y="143738"/>
          <a:ext cx="1656184" cy="3357275"/>
        </a:xfrm>
        <a:prstGeom prst="roundRect">
          <a:avLst>
            <a:gd name="adj" fmla="val 10000"/>
          </a:avLst>
        </a:prstGeom>
        <a:blipFill rotWithShape="0">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03676A8-AD6C-41DA-8428-124550376253}">
      <dsp:nvSpPr>
        <dsp:cNvPr id="0" name=""/>
        <dsp:cNvSpPr/>
      </dsp:nvSpPr>
      <dsp:spPr>
        <a:xfrm>
          <a:off x="0" y="3713646"/>
          <a:ext cx="8280920" cy="1124944"/>
        </a:xfrm>
        <a:prstGeom prst="roundRect">
          <a:avLst>
            <a:gd name="adj" fmla="val 10000"/>
          </a:avLst>
        </a:prstGeom>
        <a:solidFill>
          <a:srgbClr val="00206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altLang="zh-CN" sz="2800" b="1" kern="1200" dirty="0">
              <a:latin typeface="微软雅黑" pitchFamily="34" charset="-122"/>
              <a:ea typeface="微软雅黑" pitchFamily="34" charset="-122"/>
            </a:rPr>
            <a:t>2. </a:t>
          </a:r>
          <a:r>
            <a:rPr lang="zh-CN" altLang="en-US" sz="2800" b="1" kern="1200" dirty="0">
              <a:latin typeface="微软雅黑" pitchFamily="34" charset="-122"/>
              <a:ea typeface="微软雅黑" pitchFamily="34" charset="-122"/>
            </a:rPr>
            <a:t>消息缓冲队列通信机制</a:t>
          </a:r>
        </a:p>
      </dsp:txBody>
      <dsp:txXfrm>
        <a:off x="1725078" y="3713646"/>
        <a:ext cx="6555841" cy="1124944"/>
      </dsp:txXfrm>
    </dsp:sp>
    <dsp:sp modelId="{4835CF79-5CBB-4A3E-8361-56699F331CBF}">
      <dsp:nvSpPr>
        <dsp:cNvPr id="0" name=""/>
        <dsp:cNvSpPr/>
      </dsp:nvSpPr>
      <dsp:spPr>
        <a:xfrm>
          <a:off x="68894" y="3852157"/>
          <a:ext cx="1656184" cy="847920"/>
        </a:xfrm>
        <a:prstGeom prst="roundRect">
          <a:avLst>
            <a:gd name="adj" fmla="val 10000"/>
          </a:avLst>
        </a:prstGeom>
        <a:blipFill rotWithShape="0">
          <a:blip xmlns:r="http://schemas.openxmlformats.org/officeDocument/2006/relationships" r:embed="rId2"/>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4#2">
  <dgm:title val=""/>
  <dgm:desc val=""/>
  <dgm:catLst>
    <dgm:cat type="list"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eaLnBrk="1" hangingPunct="1">
              <a:spcBef>
                <a:spcPct val="0"/>
              </a:spcBef>
              <a:defRPr sz="1200" b="0">
                <a:latin typeface="Arial" charset="0"/>
              </a:defRPr>
            </a:lvl1pPr>
          </a:lstStyle>
          <a:p>
            <a:pPr>
              <a:defRPr/>
            </a:pPr>
            <a:endParaRPr lang="zh-CN" alt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eaLnBrk="1" hangingPunct="1">
              <a:spcBef>
                <a:spcPct val="0"/>
              </a:spcBef>
              <a:defRPr sz="1200" b="0">
                <a:latin typeface="Arial" charset="0"/>
              </a:defRPr>
            </a:lvl1pPr>
          </a:lstStyle>
          <a:p>
            <a:pPr>
              <a:defRPr/>
            </a:pPr>
            <a:endParaRPr lang="zh-CN" altLang="en-US"/>
          </a:p>
        </p:txBody>
      </p:sp>
      <p:sp>
        <p:nvSpPr>
          <p:cNvPr id="373764" name="Rectangle 4"/>
          <p:cNvSpPr>
            <a:spLocks noGrp="1" noRot="1" noChangeAspect="1" noChangeArrowheads="1"/>
          </p:cNvSpPr>
          <p:nvPr>
            <p:ph type="sldImg" idx="2"/>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p:spPr>
        <p:txBody>
          <a:bodyPr vert="horz" wrap="square" lIns="91440" tIns="45720" rIns="91440" bIns="45720" numCol="1" anchor="ctr"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eaLnBrk="1" hangingPunct="1">
              <a:spcBef>
                <a:spcPct val="0"/>
              </a:spcBef>
              <a:defRPr sz="1200" b="0">
                <a:latin typeface="Arial" charset="0"/>
              </a:defRPr>
            </a:lvl1pPr>
          </a:lstStyle>
          <a:p>
            <a:pPr>
              <a:defRPr/>
            </a:pPr>
            <a:endParaRPr lang="zh-CN" alt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lgn="r">
              <a:defRPr sz="1200" b="0"/>
            </a:lvl1pPr>
          </a:lstStyle>
          <a:p>
            <a:fld id="{2A74788B-FD48-405D-AEA0-933790A71A96}" type="slidenum">
              <a:rPr lang="zh-CN" altLang="en-US"/>
              <a:pPr/>
              <a:t>‹#›</a:t>
            </a:fld>
            <a:endParaRPr lang="en-US" altLang="zh-CN"/>
          </a:p>
        </p:txBody>
      </p:sp>
    </p:spTree>
    <p:extLst>
      <p:ext uri="{BB962C8B-B14F-4D97-AF65-F5344CB8AC3E}">
        <p14:creationId xmlns:p14="http://schemas.microsoft.com/office/powerpoint/2010/main" val="41871756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74788B-FD48-405D-AEA0-933790A71A96}" type="slidenum">
              <a:rPr lang="zh-CN" altLang="en-US" smtClean="0"/>
              <a:pPr/>
              <a:t>2</a:t>
            </a:fld>
            <a:endParaRPr lang="en-US" altLang="zh-CN"/>
          </a:p>
        </p:txBody>
      </p:sp>
    </p:spTree>
    <p:extLst>
      <p:ext uri="{BB962C8B-B14F-4D97-AF65-F5344CB8AC3E}">
        <p14:creationId xmlns:p14="http://schemas.microsoft.com/office/powerpoint/2010/main" val="38508011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74788B-FD48-405D-AEA0-933790A71A96}" type="slidenum">
              <a:rPr lang="zh-CN" altLang="en-US" smtClean="0"/>
              <a:pPr/>
              <a:t>17</a:t>
            </a:fld>
            <a:endParaRPr lang="en-US" altLang="zh-CN"/>
          </a:p>
        </p:txBody>
      </p:sp>
    </p:spTree>
    <p:extLst>
      <p:ext uri="{BB962C8B-B14F-4D97-AF65-F5344CB8AC3E}">
        <p14:creationId xmlns:p14="http://schemas.microsoft.com/office/powerpoint/2010/main" val="457607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i="0" dirty="0">
              <a:solidFill>
                <a:srgbClr val="191B1F"/>
              </a:solidFill>
              <a:effectLst/>
              <a:latin typeface="-apple-system"/>
            </a:endParaRPr>
          </a:p>
        </p:txBody>
      </p:sp>
      <p:sp>
        <p:nvSpPr>
          <p:cNvPr id="4" name="灯片编号占位符 3"/>
          <p:cNvSpPr>
            <a:spLocks noGrp="1"/>
          </p:cNvSpPr>
          <p:nvPr>
            <p:ph type="sldNum" sz="quarter" idx="5"/>
          </p:nvPr>
        </p:nvSpPr>
        <p:spPr/>
        <p:txBody>
          <a:bodyPr/>
          <a:lstStyle/>
          <a:p>
            <a:fld id="{2A74788B-FD48-405D-AEA0-933790A71A96}" type="slidenum">
              <a:rPr lang="zh-CN" altLang="en-US" smtClean="0"/>
              <a:pPr/>
              <a:t>18</a:t>
            </a:fld>
            <a:endParaRPr lang="en-US" altLang="zh-CN"/>
          </a:p>
        </p:txBody>
      </p:sp>
    </p:spTree>
    <p:extLst>
      <p:ext uri="{BB962C8B-B14F-4D97-AF65-F5344CB8AC3E}">
        <p14:creationId xmlns:p14="http://schemas.microsoft.com/office/powerpoint/2010/main" val="2414589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利用</a:t>
            </a:r>
            <a:r>
              <a:rPr lang="en-US" altLang="zh-CN" dirty="0"/>
              <a:t>"</a:t>
            </a:r>
            <a:r>
              <a:rPr lang="zh-CN" altLang="en-US" dirty="0"/>
              <a:t>开</a:t>
            </a:r>
            <a:r>
              <a:rPr lang="en-US" altLang="zh-CN" dirty="0"/>
              <a:t>/</a:t>
            </a:r>
            <a:r>
              <a:rPr lang="zh-CN" altLang="en-US" dirty="0"/>
              <a:t>关中断指令</a:t>
            </a:r>
            <a:r>
              <a:rPr lang="en-US" altLang="zh-CN" dirty="0"/>
              <a:t>"</a:t>
            </a:r>
            <a:r>
              <a:rPr lang="zh-CN" altLang="en-US" dirty="0"/>
              <a:t>实现。        与原语的实现思想相同，即在某进程开始访问临界区道结束访问位置都不允许被中断，也就不能发生进程切换，因此也不可能发生两个同时访问临界区的情况。    关中断：不允许当前进程被中断，也必然不会发生进程切换。    开中断：直到当前进程访问完临界区，再执行开中断指令，才有可能有别的进程上处理机并访问临界区。</a:t>
            </a:r>
            <a:endParaRPr lang="en-US" altLang="zh-CN" dirty="0"/>
          </a:p>
          <a:p>
            <a:endParaRPr lang="en-US" altLang="zh-CN" dirty="0"/>
          </a:p>
          <a:p>
            <a:pPr algn="l"/>
            <a:r>
              <a:rPr lang="zh-CN" altLang="en-US" b="0" i="0" dirty="0">
                <a:solidFill>
                  <a:srgbClr val="191B1F"/>
                </a:solidFill>
                <a:effectLst/>
                <a:latin typeface="-apple-system"/>
              </a:rPr>
              <a:t>缺点：</a:t>
            </a:r>
            <a:endParaRPr lang="en-US" altLang="zh-CN" b="0" i="0" dirty="0">
              <a:solidFill>
                <a:srgbClr val="191B1F"/>
              </a:solidFill>
              <a:effectLst/>
              <a:latin typeface="-apple-system"/>
            </a:endParaRPr>
          </a:p>
          <a:p>
            <a:pPr algn="l"/>
            <a:r>
              <a:rPr lang="en-US" altLang="zh-CN" b="0" i="0" dirty="0">
                <a:solidFill>
                  <a:srgbClr val="191B1F"/>
                </a:solidFill>
                <a:effectLst/>
                <a:latin typeface="-apple-system"/>
              </a:rPr>
              <a:t>1.</a:t>
            </a:r>
            <a:r>
              <a:rPr lang="zh-CN" altLang="en-US" sz="1800" b="0" i="0" u="none" strike="noStrike" baseline="0" dirty="0">
                <a:latin typeface="楷体" panose="02010609060101010101" pitchFamily="49" charset="-122"/>
                <a:ea typeface="楷体" panose="02010609060101010101" pitchFamily="49" charset="-122"/>
              </a:rPr>
              <a:t> </a:t>
            </a:r>
            <a:r>
              <a:rPr lang="zh-CN" altLang="en-US" b="0" i="0" dirty="0">
                <a:solidFill>
                  <a:srgbClr val="191B1F"/>
                </a:solidFill>
                <a:effectLst/>
                <a:latin typeface="-apple-system"/>
              </a:rPr>
              <a:t>只适用于操作系统内核进程，不适用于用户进程；因为开</a:t>
            </a:r>
            <a:r>
              <a:rPr lang="en-US" altLang="zh-CN" b="0" i="0" dirty="0">
                <a:solidFill>
                  <a:srgbClr val="191B1F"/>
                </a:solidFill>
                <a:effectLst/>
                <a:latin typeface="-apple-system"/>
              </a:rPr>
              <a:t>/</a:t>
            </a:r>
            <a:r>
              <a:rPr lang="zh-CN" altLang="en-US" b="0" i="0" dirty="0">
                <a:solidFill>
                  <a:srgbClr val="191B1F"/>
                </a:solidFill>
                <a:effectLst/>
                <a:latin typeface="-apple-system"/>
              </a:rPr>
              <a:t>关中断指令只能运行在内核态，这组指令如果能让用户随意使用会很危险</a:t>
            </a:r>
            <a:r>
              <a:rPr lang="en-US" altLang="zh-CN" b="0" i="0" dirty="0">
                <a:solidFill>
                  <a:srgbClr val="191B1F"/>
                </a:solidFill>
                <a:effectLst/>
                <a:latin typeface="-apple-system"/>
              </a:rPr>
              <a:t>,</a:t>
            </a:r>
            <a:r>
              <a:rPr lang="zh-CN" altLang="en-US" sz="1200" b="0" i="0" u="none" strike="noStrike" baseline="0" dirty="0">
                <a:latin typeface="楷体" panose="02010609060101010101" pitchFamily="49" charset="-122"/>
                <a:ea typeface="楷体" panose="02010609060101010101" pitchFamily="49" charset="-122"/>
              </a:rPr>
              <a:t>滥用关中断权力可能导致严重后果。</a:t>
            </a:r>
            <a:endParaRPr lang="en-US" altLang="zh-CN" b="0" i="0" dirty="0">
              <a:solidFill>
                <a:srgbClr val="191B1F"/>
              </a:solidFill>
              <a:effectLst/>
              <a:latin typeface="-apple-system"/>
            </a:endParaRPr>
          </a:p>
          <a:p>
            <a:pPr algn="l"/>
            <a:r>
              <a:rPr lang="en-US" altLang="zh-CN" b="0" i="0" dirty="0">
                <a:solidFill>
                  <a:srgbClr val="191B1F"/>
                </a:solidFill>
                <a:effectLst/>
                <a:latin typeface="-apple-system"/>
              </a:rPr>
              <a:t>2.</a:t>
            </a:r>
            <a:r>
              <a:rPr lang="zh-CN" altLang="en-US" b="0" i="0" dirty="0">
                <a:solidFill>
                  <a:srgbClr val="191B1F"/>
                </a:solidFill>
                <a:effectLst/>
                <a:latin typeface="-apple-system"/>
              </a:rPr>
              <a:t>不适合用于多处理机；因为中断是针对单处理机而言的，你关了中断，只是关了这一个处理机上的中断，</a:t>
            </a:r>
            <a:r>
              <a:rPr lang="zh-CN" altLang="en-US" b="1" i="0" dirty="0">
                <a:solidFill>
                  <a:srgbClr val="191B1F"/>
                </a:solidFill>
                <a:effectLst/>
                <a:latin typeface="-apple-system"/>
              </a:rPr>
              <a:t>而其它处理机是可以访问这个临界区的</a:t>
            </a:r>
            <a:r>
              <a:rPr lang="zh-CN" altLang="en-US" b="0" i="0" dirty="0">
                <a:solidFill>
                  <a:srgbClr val="191B1F"/>
                </a:solidFill>
                <a:effectLst/>
                <a:latin typeface="-apple-system"/>
              </a:rPr>
              <a:t>。</a:t>
            </a:r>
          </a:p>
        </p:txBody>
      </p:sp>
      <p:sp>
        <p:nvSpPr>
          <p:cNvPr id="4" name="灯片编号占位符 3"/>
          <p:cNvSpPr>
            <a:spLocks noGrp="1"/>
          </p:cNvSpPr>
          <p:nvPr>
            <p:ph type="sldNum" sz="quarter" idx="5"/>
          </p:nvPr>
        </p:nvSpPr>
        <p:spPr/>
        <p:txBody>
          <a:bodyPr/>
          <a:lstStyle/>
          <a:p>
            <a:fld id="{2A74788B-FD48-405D-AEA0-933790A71A96}" type="slidenum">
              <a:rPr lang="zh-CN" altLang="en-US" smtClean="0"/>
              <a:pPr/>
              <a:t>19</a:t>
            </a:fld>
            <a:endParaRPr lang="en-US" altLang="zh-CN"/>
          </a:p>
        </p:txBody>
      </p:sp>
    </p:spTree>
    <p:extLst>
      <p:ext uri="{BB962C8B-B14F-4D97-AF65-F5344CB8AC3E}">
        <p14:creationId xmlns:p14="http://schemas.microsoft.com/office/powerpoint/2010/main" val="30506174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err="1">
                <a:solidFill>
                  <a:srgbClr val="191B1F"/>
                </a:solidFill>
                <a:effectLst/>
                <a:latin typeface="-apple-system"/>
              </a:rPr>
              <a:t>TestAndSet</a:t>
            </a:r>
            <a:r>
              <a:rPr lang="zh-CN" altLang="en-US" b="0" i="0" dirty="0">
                <a:solidFill>
                  <a:srgbClr val="191B1F"/>
                </a:solidFill>
                <a:effectLst/>
                <a:latin typeface="-apple-system"/>
              </a:rPr>
              <a:t>，简称</a:t>
            </a:r>
            <a:r>
              <a:rPr lang="en-US" altLang="zh-CN" b="0" i="0" dirty="0">
                <a:solidFill>
                  <a:srgbClr val="191B1F"/>
                </a:solidFill>
                <a:effectLst/>
                <a:latin typeface="-apple-system"/>
              </a:rPr>
              <a:t>TS</a:t>
            </a:r>
            <a:r>
              <a:rPr lang="zh-CN" altLang="en-US" b="0" i="0" dirty="0">
                <a:solidFill>
                  <a:srgbClr val="191B1F"/>
                </a:solidFill>
                <a:effectLst/>
                <a:latin typeface="-apple-system"/>
              </a:rPr>
              <a:t>指令，也有地方称为</a:t>
            </a:r>
            <a:r>
              <a:rPr lang="en-US" altLang="zh-CN" b="0" i="0" dirty="0" err="1">
                <a:solidFill>
                  <a:srgbClr val="191B1F"/>
                </a:solidFill>
                <a:effectLst/>
                <a:latin typeface="-apple-system"/>
              </a:rPr>
              <a:t>TestAndSetLock</a:t>
            </a:r>
            <a:r>
              <a:rPr lang="zh-CN" altLang="en-US" b="0" i="0" dirty="0">
                <a:solidFill>
                  <a:srgbClr val="191B1F"/>
                </a:solidFill>
                <a:effectLst/>
                <a:latin typeface="-apple-system"/>
              </a:rPr>
              <a:t>指令，或</a:t>
            </a:r>
            <a:r>
              <a:rPr lang="en-US" altLang="zh-CN" b="0" i="0" dirty="0">
                <a:solidFill>
                  <a:srgbClr val="191B1F"/>
                </a:solidFill>
                <a:effectLst/>
                <a:latin typeface="-apple-system"/>
              </a:rPr>
              <a:t>TSL</a:t>
            </a:r>
            <a:r>
              <a:rPr lang="zh-CN" altLang="en-US" b="0" i="0" dirty="0">
                <a:solidFill>
                  <a:srgbClr val="191B1F"/>
                </a:solidFill>
                <a:effectLst/>
                <a:latin typeface="-apple-system"/>
              </a:rPr>
              <a:t>指令。</a:t>
            </a:r>
            <a:r>
              <a:rPr lang="en-US" altLang="zh-CN" b="0" i="0" dirty="0">
                <a:solidFill>
                  <a:srgbClr val="191B1F"/>
                </a:solidFill>
                <a:effectLst/>
                <a:latin typeface="-apple-system"/>
              </a:rPr>
              <a:t>TSL</a:t>
            </a:r>
            <a:r>
              <a:rPr lang="zh-CN" altLang="en-US" b="0" i="0" dirty="0">
                <a:solidFill>
                  <a:srgbClr val="191B1F"/>
                </a:solidFill>
                <a:effectLst/>
                <a:latin typeface="-apple-system"/>
              </a:rPr>
              <a:t>指令是用硬件实现的，该指令是一条原语，执行的过程不允许被中断，只能一气呵成。</a:t>
            </a:r>
            <a:endParaRPr lang="zh-CN" altLang="en-US" dirty="0"/>
          </a:p>
        </p:txBody>
      </p:sp>
      <p:sp>
        <p:nvSpPr>
          <p:cNvPr id="4" name="灯片编号占位符 3"/>
          <p:cNvSpPr>
            <a:spLocks noGrp="1"/>
          </p:cNvSpPr>
          <p:nvPr>
            <p:ph type="sldNum" sz="quarter" idx="5"/>
          </p:nvPr>
        </p:nvSpPr>
        <p:spPr/>
        <p:txBody>
          <a:bodyPr/>
          <a:lstStyle/>
          <a:p>
            <a:fld id="{2A74788B-FD48-405D-AEA0-933790A71A96}" type="slidenum">
              <a:rPr lang="zh-CN" altLang="en-US" smtClean="0"/>
              <a:pPr/>
              <a:t>20</a:t>
            </a:fld>
            <a:endParaRPr lang="en-US" altLang="zh-CN"/>
          </a:p>
        </p:txBody>
      </p:sp>
    </p:spTree>
    <p:extLst>
      <p:ext uri="{BB962C8B-B14F-4D97-AF65-F5344CB8AC3E}">
        <p14:creationId xmlns:p14="http://schemas.microsoft.com/office/powerpoint/2010/main" val="36620143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91B1F"/>
                </a:solidFill>
                <a:effectLst/>
                <a:latin typeface="-apple-system"/>
              </a:rPr>
              <a:t>若刚开始</a:t>
            </a:r>
            <a:r>
              <a:rPr lang="en-US" altLang="zh-CN" b="0" i="0" dirty="0">
                <a:solidFill>
                  <a:srgbClr val="191B1F"/>
                </a:solidFill>
                <a:effectLst/>
                <a:latin typeface="-apple-system"/>
              </a:rPr>
              <a:t>lock</a:t>
            </a:r>
            <a:r>
              <a:rPr lang="zh-CN" altLang="en-US" b="0" i="0" dirty="0">
                <a:solidFill>
                  <a:srgbClr val="191B1F"/>
                </a:solidFill>
                <a:effectLst/>
                <a:latin typeface="-apple-system"/>
              </a:rPr>
              <a:t>是</a:t>
            </a:r>
            <a:r>
              <a:rPr lang="en-US" altLang="zh-CN" b="0" i="0" dirty="0">
                <a:solidFill>
                  <a:srgbClr val="191B1F"/>
                </a:solidFill>
                <a:effectLst/>
                <a:latin typeface="-apple-system"/>
              </a:rPr>
              <a:t>false,</a:t>
            </a:r>
            <a:r>
              <a:rPr lang="zh-CN" altLang="en-US" b="0" i="0" dirty="0">
                <a:solidFill>
                  <a:srgbClr val="191B1F"/>
                </a:solidFill>
                <a:effectLst/>
                <a:latin typeface="-apple-system"/>
              </a:rPr>
              <a:t>则</a:t>
            </a:r>
            <a:r>
              <a:rPr lang="en-US" altLang="zh-CN" b="0" i="0" dirty="0">
                <a:solidFill>
                  <a:srgbClr val="191B1F"/>
                </a:solidFill>
                <a:effectLst/>
                <a:latin typeface="-apple-system"/>
              </a:rPr>
              <a:t>TSL</a:t>
            </a:r>
            <a:r>
              <a:rPr lang="zh-CN" altLang="en-US" b="0" i="0" dirty="0">
                <a:solidFill>
                  <a:srgbClr val="191B1F"/>
                </a:solidFill>
                <a:effectLst/>
                <a:latin typeface="-apple-system"/>
              </a:rPr>
              <a:t>返回的</a:t>
            </a:r>
            <a:r>
              <a:rPr lang="en-US" altLang="zh-CN" b="0" i="0" dirty="0">
                <a:solidFill>
                  <a:srgbClr val="191B1F"/>
                </a:solidFill>
                <a:effectLst/>
                <a:latin typeface="-apple-system"/>
              </a:rPr>
              <a:t>temp</a:t>
            </a:r>
            <a:r>
              <a:rPr lang="zh-CN" altLang="en-US" b="0" i="0" dirty="0">
                <a:solidFill>
                  <a:srgbClr val="191B1F"/>
                </a:solidFill>
                <a:effectLst/>
                <a:latin typeface="-apple-system"/>
              </a:rPr>
              <a:t>值为</a:t>
            </a:r>
            <a:r>
              <a:rPr lang="en-US" altLang="zh-CN" b="0" i="0" dirty="0">
                <a:solidFill>
                  <a:srgbClr val="191B1F"/>
                </a:solidFill>
                <a:effectLst/>
                <a:latin typeface="-apple-system"/>
              </a:rPr>
              <a:t>false, while </a:t>
            </a:r>
            <a:r>
              <a:rPr lang="zh-CN" altLang="en-US" b="0" i="0" dirty="0">
                <a:solidFill>
                  <a:srgbClr val="191B1F"/>
                </a:solidFill>
                <a:effectLst/>
                <a:latin typeface="-apple-system"/>
              </a:rPr>
              <a:t>循环条件不满足，直接跳过循环，进入临界区。若刚开始</a:t>
            </a:r>
            <a:r>
              <a:rPr lang="en-US" altLang="zh-CN" b="0" i="0" dirty="0">
                <a:solidFill>
                  <a:srgbClr val="191B1F"/>
                </a:solidFill>
                <a:effectLst/>
                <a:latin typeface="-apple-system"/>
              </a:rPr>
              <a:t>lock</a:t>
            </a:r>
            <a:r>
              <a:rPr lang="zh-CN" altLang="en-US" b="0" i="0" dirty="0">
                <a:solidFill>
                  <a:srgbClr val="191B1F"/>
                </a:solidFill>
                <a:effectLst/>
                <a:latin typeface="-apple-system"/>
              </a:rPr>
              <a:t>是</a:t>
            </a:r>
            <a:r>
              <a:rPr lang="en-US" altLang="zh-CN" b="0" i="0" dirty="0">
                <a:solidFill>
                  <a:srgbClr val="191B1F"/>
                </a:solidFill>
                <a:effectLst/>
                <a:latin typeface="-apple-system"/>
              </a:rPr>
              <a:t>true,</a:t>
            </a:r>
            <a:r>
              <a:rPr lang="zh-CN" altLang="en-US" b="0" i="0" dirty="0">
                <a:solidFill>
                  <a:srgbClr val="191B1F"/>
                </a:solidFill>
                <a:effectLst/>
                <a:latin typeface="-apple-system"/>
              </a:rPr>
              <a:t>则执行</a:t>
            </a:r>
            <a:r>
              <a:rPr lang="en-US" altLang="zh-CN" b="0" i="0" dirty="0">
                <a:solidFill>
                  <a:srgbClr val="191B1F"/>
                </a:solidFill>
                <a:effectLst/>
                <a:latin typeface="-apple-system"/>
              </a:rPr>
              <a:t>TLS</a:t>
            </a:r>
            <a:r>
              <a:rPr lang="zh-CN" altLang="en-US" b="0" i="0" dirty="0">
                <a:solidFill>
                  <a:srgbClr val="191B1F"/>
                </a:solidFill>
                <a:effectLst/>
                <a:latin typeface="-apple-system"/>
              </a:rPr>
              <a:t>后</a:t>
            </a:r>
            <a:r>
              <a:rPr lang="en-US" altLang="zh-CN" b="0" i="0" dirty="0">
                <a:solidFill>
                  <a:srgbClr val="191B1F"/>
                </a:solidFill>
                <a:effectLst/>
                <a:latin typeface="-apple-system"/>
              </a:rPr>
              <a:t>old</a:t>
            </a:r>
            <a:r>
              <a:rPr lang="zh-CN" altLang="en-US" b="0" i="0" dirty="0">
                <a:solidFill>
                  <a:srgbClr val="191B1F"/>
                </a:solidFill>
                <a:effectLst/>
                <a:latin typeface="-apple-system"/>
              </a:rPr>
              <a:t>返回的值为</a:t>
            </a:r>
            <a:r>
              <a:rPr lang="en-US" altLang="zh-CN" b="0" i="0" dirty="0">
                <a:solidFill>
                  <a:srgbClr val="191B1F"/>
                </a:solidFill>
                <a:effectLst/>
                <a:latin typeface="-apple-system"/>
              </a:rPr>
              <a:t>true, while </a:t>
            </a:r>
            <a:r>
              <a:rPr lang="zh-CN" altLang="en-US" b="0" i="0" dirty="0">
                <a:solidFill>
                  <a:srgbClr val="191B1F"/>
                </a:solidFill>
                <a:effectLst/>
                <a:latin typeface="-apple-system"/>
              </a:rPr>
              <a:t>循环条件满足，会一直循环，直到当前访问临界区的进程在退出区进行“解锁”。</a:t>
            </a:r>
            <a:endParaRPr lang="zh-CN" altLang="en-US" dirty="0"/>
          </a:p>
        </p:txBody>
      </p:sp>
      <p:sp>
        <p:nvSpPr>
          <p:cNvPr id="4" name="灯片编号占位符 3"/>
          <p:cNvSpPr>
            <a:spLocks noGrp="1"/>
          </p:cNvSpPr>
          <p:nvPr>
            <p:ph type="sldNum" sz="quarter" idx="5"/>
          </p:nvPr>
        </p:nvSpPr>
        <p:spPr/>
        <p:txBody>
          <a:bodyPr/>
          <a:lstStyle/>
          <a:p>
            <a:fld id="{2A74788B-FD48-405D-AEA0-933790A71A96}" type="slidenum">
              <a:rPr lang="zh-CN" altLang="en-US" smtClean="0"/>
              <a:pPr/>
              <a:t>21</a:t>
            </a:fld>
            <a:endParaRPr lang="en-US" altLang="zh-CN"/>
          </a:p>
        </p:txBody>
      </p:sp>
    </p:spTree>
    <p:extLst>
      <p:ext uri="{BB962C8B-B14F-4D97-AF65-F5344CB8AC3E}">
        <p14:creationId xmlns:p14="http://schemas.microsoft.com/office/powerpoint/2010/main" val="26337273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sz="1200" b="1" i="0" dirty="0">
                <a:effectLst/>
                <a:latin typeface="-apple-system"/>
              </a:rPr>
              <a:t>优点：</a:t>
            </a:r>
          </a:p>
          <a:p>
            <a:pPr algn="l">
              <a:buFont typeface="Arial" panose="020B0604020202020204" pitchFamily="34" charset="0"/>
              <a:buChar char="•"/>
            </a:pPr>
            <a:r>
              <a:rPr lang="zh-CN" altLang="en-US" sz="1200" b="0" i="0" dirty="0">
                <a:solidFill>
                  <a:srgbClr val="05073B"/>
                </a:solidFill>
                <a:effectLst/>
                <a:latin typeface="PingFang-SC-Regular"/>
              </a:rPr>
              <a:t>实现简单：</a:t>
            </a:r>
            <a:r>
              <a:rPr lang="en-US" altLang="zh-CN" sz="1200" b="0" i="0" dirty="0">
                <a:solidFill>
                  <a:srgbClr val="05073B"/>
                </a:solidFill>
                <a:effectLst/>
                <a:latin typeface="PingFang-SC-Regular"/>
              </a:rPr>
              <a:t>Test-and-Set</a:t>
            </a:r>
            <a:r>
              <a:rPr lang="zh-CN" altLang="en-US" sz="1200" b="0" i="0" dirty="0">
                <a:solidFill>
                  <a:srgbClr val="05073B"/>
                </a:solidFill>
                <a:effectLst/>
                <a:latin typeface="PingFang-SC-Regular"/>
              </a:rPr>
              <a:t>指令通常直接由硬件支持，因此实现起来相对简单。</a:t>
            </a:r>
          </a:p>
          <a:p>
            <a:pPr algn="l">
              <a:buFont typeface="Arial" panose="020B0604020202020204" pitchFamily="34" charset="0"/>
              <a:buChar char="•"/>
            </a:pPr>
            <a:r>
              <a:rPr lang="zh-CN" altLang="en-US" sz="1200" b="0" i="0" dirty="0">
                <a:solidFill>
                  <a:srgbClr val="05073B"/>
                </a:solidFill>
                <a:effectLst/>
                <a:latin typeface="PingFang-SC-Regular"/>
              </a:rPr>
              <a:t>适用于多种环境：无论是单核还是多核处理器，</a:t>
            </a:r>
            <a:r>
              <a:rPr lang="en-US" altLang="zh-CN" sz="1200" b="0" i="0" dirty="0">
                <a:solidFill>
                  <a:srgbClr val="05073B"/>
                </a:solidFill>
                <a:effectLst/>
                <a:latin typeface="PingFang-SC-Regular"/>
              </a:rPr>
              <a:t>Test-and-Set</a:t>
            </a:r>
            <a:r>
              <a:rPr lang="zh-CN" altLang="en-US" sz="1200" b="0" i="0" dirty="0">
                <a:solidFill>
                  <a:srgbClr val="05073B"/>
                </a:solidFill>
                <a:effectLst/>
                <a:latin typeface="PingFang-SC-Regular"/>
              </a:rPr>
              <a:t>指令都可以有效地实现互斥。</a:t>
            </a:r>
          </a:p>
          <a:p>
            <a:pPr algn="l"/>
            <a:r>
              <a:rPr lang="zh-CN" altLang="en-US" sz="1200" b="1" i="0" dirty="0">
                <a:effectLst/>
                <a:latin typeface="-apple-system"/>
              </a:rPr>
              <a:t>缺点：</a:t>
            </a:r>
          </a:p>
          <a:p>
            <a:pPr algn="l">
              <a:buFont typeface="Arial" panose="020B0604020202020204" pitchFamily="34" charset="0"/>
              <a:buChar char="•"/>
            </a:pPr>
            <a:r>
              <a:rPr lang="zh-CN" altLang="en-US" sz="1200" b="0" i="0" dirty="0">
                <a:solidFill>
                  <a:srgbClr val="05073B"/>
                </a:solidFill>
                <a:effectLst/>
                <a:latin typeface="PingFang-SC-Regular"/>
              </a:rPr>
              <a:t>忙等待：如果多个进程或线程同时尝试获取锁，它们会不断地执行</a:t>
            </a:r>
            <a:r>
              <a:rPr lang="en-US" altLang="zh-CN" sz="1200" b="0" i="0" dirty="0">
                <a:solidFill>
                  <a:srgbClr val="05073B"/>
                </a:solidFill>
                <a:effectLst/>
                <a:latin typeface="PingFang-SC-Regular"/>
              </a:rPr>
              <a:t>Test-and-Set</a:t>
            </a:r>
            <a:r>
              <a:rPr lang="zh-CN" altLang="en-US" sz="1200" b="0" i="0" dirty="0">
                <a:solidFill>
                  <a:srgbClr val="05073B"/>
                </a:solidFill>
                <a:effectLst/>
                <a:latin typeface="PingFang-SC-Regular"/>
              </a:rPr>
              <a:t>指令，这会导致</a:t>
            </a:r>
            <a:r>
              <a:rPr lang="en-US" altLang="zh-CN" sz="1200" b="0" i="0" dirty="0">
                <a:solidFill>
                  <a:srgbClr val="05073B"/>
                </a:solidFill>
                <a:effectLst/>
                <a:latin typeface="PingFang-SC-Regular"/>
              </a:rPr>
              <a:t>CPU</a:t>
            </a:r>
            <a:r>
              <a:rPr lang="zh-CN" altLang="en-US" sz="1200" b="0" i="0" dirty="0">
                <a:solidFill>
                  <a:srgbClr val="05073B"/>
                </a:solidFill>
                <a:effectLst/>
                <a:latin typeface="PingFang-SC-Regular"/>
              </a:rPr>
              <a:t>资源的浪费（忙等待）。</a:t>
            </a:r>
          </a:p>
          <a:p>
            <a:pPr algn="l">
              <a:buFont typeface="Arial" panose="020B0604020202020204" pitchFamily="34" charset="0"/>
              <a:buChar char="•"/>
            </a:pPr>
            <a:r>
              <a:rPr lang="zh-CN" altLang="en-US" sz="1200" b="0" i="0" dirty="0">
                <a:solidFill>
                  <a:srgbClr val="05073B"/>
                </a:solidFill>
                <a:effectLst/>
                <a:latin typeface="PingFang-SC-Regular"/>
              </a:rPr>
              <a:t>不适用于长时间等待：由于忙等待的存在，</a:t>
            </a:r>
            <a:r>
              <a:rPr lang="en-US" altLang="zh-CN" sz="1200" b="0" i="0" dirty="0">
                <a:solidFill>
                  <a:srgbClr val="05073B"/>
                </a:solidFill>
                <a:effectLst/>
                <a:latin typeface="PingFang-SC-Regular"/>
              </a:rPr>
              <a:t>Test-and-Set</a:t>
            </a:r>
            <a:r>
              <a:rPr lang="zh-CN" altLang="en-US" sz="1200" b="0" i="0" dirty="0">
                <a:solidFill>
                  <a:srgbClr val="05073B"/>
                </a:solidFill>
                <a:effectLst/>
                <a:latin typeface="PingFang-SC-Regular"/>
              </a:rPr>
              <a:t>方法不适合用于需要长时间等待的情况。</a:t>
            </a:r>
          </a:p>
        </p:txBody>
      </p:sp>
      <p:sp>
        <p:nvSpPr>
          <p:cNvPr id="4" name="灯片编号占位符 3"/>
          <p:cNvSpPr>
            <a:spLocks noGrp="1"/>
          </p:cNvSpPr>
          <p:nvPr>
            <p:ph type="sldNum" sz="quarter" idx="5"/>
          </p:nvPr>
        </p:nvSpPr>
        <p:spPr/>
        <p:txBody>
          <a:bodyPr/>
          <a:lstStyle/>
          <a:p>
            <a:fld id="{2A74788B-FD48-405D-AEA0-933790A71A96}" type="slidenum">
              <a:rPr lang="zh-CN" altLang="en-US" smtClean="0"/>
              <a:pPr/>
              <a:t>22</a:t>
            </a:fld>
            <a:endParaRPr lang="en-US" altLang="zh-CN"/>
          </a:p>
        </p:txBody>
      </p:sp>
    </p:spTree>
    <p:extLst>
      <p:ext uri="{BB962C8B-B14F-4D97-AF65-F5344CB8AC3E}">
        <p14:creationId xmlns:p14="http://schemas.microsoft.com/office/powerpoint/2010/main" val="36914832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i="0" dirty="0">
                <a:solidFill>
                  <a:srgbClr val="4D4D4D"/>
                </a:solidFill>
                <a:effectLst/>
                <a:latin typeface="-apple-system"/>
              </a:rPr>
              <a:t>两个进程在访问完临界区后会把使用临界区的权限交给另一个进程。也就是说每个进程进入临界区的权限只能被另一个进程赋予。</a:t>
            </a:r>
            <a:endParaRPr lang="en-US" altLang="zh-CN" b="1" i="0" dirty="0">
              <a:solidFill>
                <a:srgbClr val="4D4D4D"/>
              </a:solidFill>
              <a:effectLst/>
              <a:latin typeface="-apple-system"/>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turn </a:t>
            </a:r>
            <a:r>
              <a:rPr lang="zh-CN" altLang="en-US" dirty="0"/>
              <a:t>的初值为</a:t>
            </a:r>
            <a:r>
              <a:rPr lang="en-US" altLang="zh-CN" dirty="0"/>
              <a:t>0</a:t>
            </a:r>
            <a:r>
              <a:rPr lang="zh-CN" altLang="en-US" dirty="0"/>
              <a:t>，即刚开始只允许</a:t>
            </a:r>
            <a:r>
              <a:rPr lang="en-US" altLang="zh-CN" dirty="0"/>
              <a:t>0</a:t>
            </a:r>
            <a:r>
              <a:rPr lang="zh-CN" altLang="en-US" dirty="0"/>
              <a:t>号进程进入临界区。若</a:t>
            </a:r>
            <a:r>
              <a:rPr lang="en-US" altLang="zh-CN" dirty="0"/>
              <a:t>P1</a:t>
            </a:r>
            <a:r>
              <a:rPr lang="zh-CN" altLang="en-US" dirty="0"/>
              <a:t>先运行，则会一直卡在</a:t>
            </a:r>
            <a:r>
              <a:rPr kumimoji="1" lang="en-US" altLang="zh-CN" sz="1200" dirty="0">
                <a:solidFill>
                  <a:srgbClr val="000000"/>
                </a:solidFill>
                <a:latin typeface="宋体" panose="02010600030101010101" pitchFamily="2" charset="-122"/>
              </a:rPr>
              <a:t>while (turn != 1);</a:t>
            </a:r>
            <a:r>
              <a:rPr lang="zh-CN" altLang="en-US" dirty="0"/>
              <a:t>。直到</a:t>
            </a:r>
            <a:r>
              <a:rPr lang="en-US" altLang="zh-CN" dirty="0"/>
              <a:t>P1</a:t>
            </a:r>
            <a:r>
              <a:rPr lang="zh-CN" altLang="en-US" dirty="0"/>
              <a:t>的时间片用完，发生调度，切换</a:t>
            </a:r>
            <a:r>
              <a:rPr lang="en-US" altLang="zh-CN" dirty="0"/>
              <a:t>P0</a:t>
            </a:r>
            <a:r>
              <a:rPr lang="zh-CN" altLang="en-US" dirty="0"/>
              <a:t>上处理运行。</a:t>
            </a:r>
            <a:r>
              <a:rPr kumimoji="1" lang="en-US" altLang="zh-CN" sz="1200" dirty="0">
                <a:solidFill>
                  <a:srgbClr val="000000"/>
                </a:solidFill>
                <a:latin typeface="宋体" panose="02010600030101010101" pitchFamily="2" charset="-122"/>
              </a:rPr>
              <a:t>while (turn != 0);</a:t>
            </a:r>
            <a:r>
              <a:rPr lang="zh-CN" altLang="en-US" dirty="0"/>
              <a:t>不会卡住</a:t>
            </a:r>
            <a:r>
              <a:rPr lang="en-US" altLang="zh-CN" dirty="0"/>
              <a:t>P0</a:t>
            </a:r>
            <a:r>
              <a:rPr lang="zh-CN" altLang="en-US" dirty="0"/>
              <a:t>，</a:t>
            </a:r>
            <a:r>
              <a:rPr lang="en-US" altLang="zh-CN" dirty="0"/>
              <a:t>P0</a:t>
            </a:r>
            <a:r>
              <a:rPr lang="zh-CN" altLang="en-US" dirty="0"/>
              <a:t>可以正常访问临界区</a:t>
            </a:r>
            <a:r>
              <a:rPr lang="en-US" altLang="zh-CN" dirty="0"/>
              <a:t>.</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在</a:t>
            </a:r>
            <a:r>
              <a:rPr lang="en-US" altLang="zh-CN" dirty="0"/>
              <a:t>P0</a:t>
            </a:r>
            <a:r>
              <a:rPr lang="zh-CN" altLang="en-US" dirty="0"/>
              <a:t>访问临界区期间即使切换回</a:t>
            </a:r>
            <a:r>
              <a:rPr lang="en-US" altLang="zh-CN" dirty="0"/>
              <a:t>P1</a:t>
            </a:r>
            <a:r>
              <a:rPr lang="zh-CN" altLang="en-US" dirty="0"/>
              <a:t>，</a:t>
            </a:r>
            <a:r>
              <a:rPr lang="en-US" altLang="zh-CN" dirty="0"/>
              <a:t>P1</a:t>
            </a:r>
            <a:r>
              <a:rPr lang="zh-CN" altLang="en-US" dirty="0"/>
              <a:t>依然会卡在</a:t>
            </a:r>
            <a:r>
              <a:rPr kumimoji="1" lang="en-US" altLang="zh-CN" sz="1200" dirty="0">
                <a:solidFill>
                  <a:srgbClr val="000000"/>
                </a:solidFill>
                <a:latin typeface="宋体" panose="02010600030101010101" pitchFamily="2" charset="-122"/>
              </a:rPr>
              <a:t>while (turn != 1);</a:t>
            </a:r>
            <a:r>
              <a:rPr lang="en-US" altLang="zh-CN" dirty="0"/>
              <a:t> </a:t>
            </a:r>
            <a:r>
              <a:rPr lang="zh-CN" altLang="en-US" dirty="0"/>
              <a:t>。因此，该算法可以实现</a:t>
            </a:r>
            <a:r>
              <a:rPr lang="en-US" altLang="zh-CN" dirty="0"/>
              <a:t>"</a:t>
            </a:r>
            <a:r>
              <a:rPr lang="zh-CN" altLang="en-US" dirty="0"/>
              <a:t>同一时刻最多只允许一个进程访问临界区</a:t>
            </a:r>
            <a:r>
              <a:rPr lang="en-US" altLang="zh-CN" dirty="0"/>
              <a:t>"</a:t>
            </a:r>
            <a:r>
              <a:rPr lang="zh-CN" altLang="en-US" dirty="0"/>
              <a:t>。</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turn </a:t>
            </a:r>
            <a:r>
              <a:rPr lang="zh-CN" altLang="en-US" dirty="0"/>
              <a:t>表示当前允许进入临界区的进程号，而只有当前允许进入临界区的进程在访问了临界区之后，才会修改 </a:t>
            </a:r>
            <a:r>
              <a:rPr lang="en-US" altLang="zh-CN" dirty="0"/>
              <a:t>turn </a:t>
            </a:r>
            <a:r>
              <a:rPr lang="zh-CN" altLang="en-US" dirty="0"/>
              <a:t>的值。</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也就是说，对于临界区的访问，一定是按</a:t>
            </a:r>
            <a:r>
              <a:rPr lang="en-US" altLang="zh-CN" dirty="0"/>
              <a:t>P0 -&gt;P1 -&gt; P0 -&gt;P1 ......</a:t>
            </a:r>
            <a:r>
              <a:rPr lang="zh-CN" altLang="en-US" dirty="0"/>
              <a:t>这样轮流访问。</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这种必须</a:t>
            </a:r>
            <a:r>
              <a:rPr lang="en-US" altLang="zh-CN" dirty="0"/>
              <a:t>“</a:t>
            </a:r>
            <a:r>
              <a:rPr lang="zh-CN" altLang="en-US" dirty="0"/>
              <a:t>轮流访问</a:t>
            </a:r>
            <a:r>
              <a:rPr lang="en-US" altLang="zh-CN" dirty="0"/>
              <a:t>”</a:t>
            </a:r>
            <a:r>
              <a:rPr lang="zh-CN" altLang="en-US" dirty="0"/>
              <a:t>带来的问题是，如果此时允许进入临界区的进程是</a:t>
            </a:r>
            <a:r>
              <a:rPr lang="en-US" altLang="zh-CN" dirty="0"/>
              <a:t>P0</a:t>
            </a:r>
            <a:r>
              <a:rPr lang="zh-CN" altLang="en-US" dirty="0"/>
              <a:t>，而</a:t>
            </a:r>
            <a:r>
              <a:rPr lang="en-US" altLang="zh-CN" dirty="0"/>
              <a:t>P0</a:t>
            </a:r>
            <a:r>
              <a:rPr lang="zh-CN" altLang="en-US" dirty="0"/>
              <a:t>一直不访问临界区，那么虽然此时临界区空闲，但是并不允许</a:t>
            </a:r>
            <a:r>
              <a:rPr lang="en-US" altLang="zh-CN" dirty="0"/>
              <a:t>P1</a:t>
            </a:r>
            <a:r>
              <a:rPr lang="zh-CN" altLang="en-US" dirty="0"/>
              <a:t>访问。因此，单标志法存在的主要问题是：违背</a:t>
            </a:r>
            <a:r>
              <a:rPr lang="en-US" altLang="zh-CN" dirty="0"/>
              <a:t>“</a:t>
            </a:r>
            <a:r>
              <a:rPr lang="zh-CN" altLang="en-US" dirty="0"/>
              <a:t>空闲让进</a:t>
            </a:r>
            <a:r>
              <a:rPr lang="en-US" altLang="zh-CN" dirty="0"/>
              <a:t>”</a:t>
            </a:r>
            <a:r>
              <a:rPr lang="zh-CN" altLang="en-US" dirty="0"/>
              <a:t>原则。而且没有释放</a:t>
            </a:r>
            <a:r>
              <a:rPr lang="en-US" altLang="zh-CN" dirty="0"/>
              <a:t>CPU</a:t>
            </a:r>
            <a:r>
              <a:rPr lang="zh-CN" altLang="en-US" dirty="0"/>
              <a:t>，所以也 违背了“让权等待”</a:t>
            </a:r>
          </a:p>
        </p:txBody>
      </p:sp>
      <p:sp>
        <p:nvSpPr>
          <p:cNvPr id="4" name="灯片编号占位符 3"/>
          <p:cNvSpPr>
            <a:spLocks noGrp="1"/>
          </p:cNvSpPr>
          <p:nvPr>
            <p:ph type="sldNum" sz="quarter" idx="5"/>
          </p:nvPr>
        </p:nvSpPr>
        <p:spPr/>
        <p:txBody>
          <a:bodyPr/>
          <a:lstStyle/>
          <a:p>
            <a:fld id="{2A74788B-FD48-405D-AEA0-933790A71A96}" type="slidenum">
              <a:rPr lang="zh-CN" altLang="en-US" smtClean="0"/>
              <a:pPr/>
              <a:t>26</a:t>
            </a:fld>
            <a:endParaRPr lang="en-US" altLang="zh-CN"/>
          </a:p>
        </p:txBody>
      </p:sp>
    </p:spTree>
    <p:extLst>
      <p:ext uri="{BB962C8B-B14F-4D97-AF65-F5344CB8AC3E}">
        <p14:creationId xmlns:p14="http://schemas.microsoft.com/office/powerpoint/2010/main" val="5614135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D8D8D8"/>
                </a:solidFill>
                <a:effectLst/>
                <a:latin typeface="Lato" panose="020F0502020204030203" pitchFamily="34" charset="0"/>
              </a:rPr>
              <a:t>比如</a:t>
            </a:r>
            <a:r>
              <a:rPr lang="en-US" altLang="zh-CN" b="0" i="0" dirty="0">
                <a:solidFill>
                  <a:srgbClr val="D8D8D8"/>
                </a:solidFill>
                <a:effectLst/>
                <a:latin typeface="Lato" panose="020F0502020204030203" pitchFamily="34" charset="0"/>
              </a:rPr>
              <a:t>flag[0]=0</a:t>
            </a:r>
            <a:r>
              <a:rPr lang="zh-CN" altLang="en-US" b="0" i="0" dirty="0">
                <a:solidFill>
                  <a:srgbClr val="D8D8D8"/>
                </a:solidFill>
                <a:effectLst/>
                <a:latin typeface="Lato" panose="020F0502020204030203" pitchFamily="34" charset="0"/>
              </a:rPr>
              <a:t>意味着</a:t>
            </a:r>
            <a:r>
              <a:rPr lang="en-US" altLang="zh-CN" b="0" i="0" dirty="0">
                <a:solidFill>
                  <a:srgbClr val="D8D8D8"/>
                </a:solidFill>
                <a:effectLst/>
                <a:latin typeface="Lato" panose="020F0502020204030203" pitchFamily="34" charset="0"/>
              </a:rPr>
              <a:t>0</a:t>
            </a:r>
            <a:r>
              <a:rPr lang="zh-CN" altLang="en-US" b="0" i="0" dirty="0">
                <a:solidFill>
                  <a:srgbClr val="D8D8D8"/>
                </a:solidFill>
                <a:effectLst/>
                <a:latin typeface="Lato" panose="020F0502020204030203" pitchFamily="34" charset="0"/>
              </a:rPr>
              <a:t>号进程想要进入临界区。</a:t>
            </a:r>
            <a:endParaRPr lang="en-US" altLang="zh-CN" b="0" i="0" dirty="0">
              <a:solidFill>
                <a:srgbClr val="D8D8D8"/>
              </a:solidFill>
              <a:effectLst/>
              <a:latin typeface="Lato" panose="020F0502020204030203" pitchFamily="34" charset="0"/>
            </a:endParaRPr>
          </a:p>
          <a:p>
            <a:r>
              <a:rPr lang="zh-CN" altLang="en-US" b="0" i="0" dirty="0">
                <a:solidFill>
                  <a:srgbClr val="D8D8D8"/>
                </a:solidFill>
                <a:effectLst/>
                <a:latin typeface="Lato" panose="020F0502020204030203" pitchFamily="34" charset="0"/>
              </a:rPr>
              <a:t>如果按照</a:t>
            </a:r>
            <a:endParaRPr lang="en-US" altLang="zh-CN" b="0" i="0" dirty="0">
              <a:solidFill>
                <a:srgbClr val="D8D8D8"/>
              </a:solidFill>
              <a:effectLst/>
              <a:latin typeface="Lato" panose="020F0502020204030203" pitchFamily="34" charset="0"/>
            </a:endParaRPr>
          </a:p>
          <a:p>
            <a:r>
              <a:rPr lang="en-US" altLang="zh-CN" b="0" i="0" dirty="0">
                <a:solidFill>
                  <a:srgbClr val="D8D8D8"/>
                </a:solidFill>
                <a:effectLst/>
                <a:latin typeface="Lato" panose="020F0502020204030203" pitchFamily="34" charset="0"/>
              </a:rPr>
              <a:t>P1 </a:t>
            </a:r>
            <a:r>
              <a:rPr lang="en-US" altLang="zh-CN" sz="1200" dirty="0">
                <a:ea typeface="仿宋_GB2312" pitchFamily="49" charset="-122"/>
              </a:rPr>
              <a:t>while (flag[1]);</a:t>
            </a:r>
          </a:p>
          <a:p>
            <a:r>
              <a:rPr lang="en-US" altLang="zh-CN" sz="1200" b="0" i="0" dirty="0">
                <a:solidFill>
                  <a:srgbClr val="D8D8D8"/>
                </a:solidFill>
                <a:effectLst/>
                <a:latin typeface="Lato" panose="020F0502020204030203" pitchFamily="34" charset="0"/>
                <a:ea typeface="仿宋_GB2312" pitchFamily="49" charset="-122"/>
              </a:rPr>
              <a:t>P2 </a:t>
            </a:r>
            <a:r>
              <a:rPr lang="en-US" altLang="zh-CN" sz="1200" dirty="0">
                <a:ea typeface="仿宋_GB2312" pitchFamily="49" charset="-122"/>
              </a:rPr>
              <a:t>while (flag[0]);</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a:ea typeface="仿宋_GB2312" pitchFamily="49" charset="-122"/>
              </a:rPr>
              <a:t>P1 flag[0]=1;</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b="0" i="0" dirty="0">
                <a:solidFill>
                  <a:srgbClr val="D8D8D8"/>
                </a:solidFill>
                <a:effectLst/>
                <a:latin typeface="Lato" panose="020F0502020204030203" pitchFamily="34" charset="0"/>
              </a:rPr>
              <a:t>P2 </a:t>
            </a:r>
            <a:r>
              <a:rPr lang="en-US" altLang="zh-CN" sz="1200" dirty="0">
                <a:ea typeface="仿宋_GB2312" pitchFamily="49" charset="-122"/>
              </a:rPr>
              <a:t>flag[1]=1;</a:t>
            </a:r>
            <a:endParaRPr lang="en-US" altLang="zh-CN" b="0" i="0" dirty="0">
              <a:solidFill>
                <a:srgbClr val="D8D8D8"/>
              </a:solidFill>
              <a:effectLst/>
              <a:latin typeface="Lato" panose="020F0502020204030203" pitchFamily="34" charset="0"/>
            </a:endParaRPr>
          </a:p>
          <a:p>
            <a:r>
              <a:rPr lang="zh-CN" altLang="en-US" b="0" i="0" dirty="0">
                <a:solidFill>
                  <a:srgbClr val="D8D8D8"/>
                </a:solidFill>
                <a:effectLst/>
                <a:latin typeface="Lato" panose="020F0502020204030203" pitchFamily="34" charset="0"/>
              </a:rPr>
              <a:t>的顺序执行</a:t>
            </a:r>
            <a:r>
              <a:rPr lang="en-US" altLang="zh-CN" b="0" i="0" dirty="0">
                <a:solidFill>
                  <a:srgbClr val="D8D8D8"/>
                </a:solidFill>
                <a:effectLst/>
                <a:latin typeface="Lato" panose="020F0502020204030203" pitchFamily="34" charset="0"/>
              </a:rPr>
              <a:t>,P0</a:t>
            </a:r>
            <a:r>
              <a:rPr lang="zh-CN" altLang="en-US" b="0" i="0" dirty="0">
                <a:solidFill>
                  <a:srgbClr val="D8D8D8"/>
                </a:solidFill>
                <a:effectLst/>
                <a:latin typeface="Lato" panose="020F0502020204030203" pitchFamily="34" charset="0"/>
              </a:rPr>
              <a:t>和</a:t>
            </a:r>
            <a:r>
              <a:rPr lang="en-US" altLang="zh-CN" b="0" i="0" dirty="0">
                <a:solidFill>
                  <a:srgbClr val="D8D8D8"/>
                </a:solidFill>
                <a:effectLst/>
                <a:latin typeface="Lato" panose="020F0502020204030203" pitchFamily="34" charset="0"/>
              </a:rPr>
              <a:t>P1</a:t>
            </a:r>
            <a:r>
              <a:rPr lang="zh-CN" altLang="en-US" b="0" i="0" dirty="0">
                <a:solidFill>
                  <a:srgbClr val="D8D8D8"/>
                </a:solidFill>
                <a:effectLst/>
                <a:latin typeface="Lato" panose="020F0502020204030203" pitchFamily="34" charset="0"/>
              </a:rPr>
              <a:t>会同时访问临界区。</a:t>
            </a:r>
            <a:endParaRPr lang="en-US" altLang="zh-CN" b="0" i="0" dirty="0">
              <a:solidFill>
                <a:srgbClr val="D8D8D8"/>
              </a:solidFill>
              <a:effectLst/>
              <a:latin typeface="Lato" panose="020F0502020204030203" pitchFamily="34" charset="0"/>
            </a:endParaRPr>
          </a:p>
          <a:p>
            <a:r>
              <a:rPr lang="zh-CN" altLang="en-US" b="0" i="0" dirty="0">
                <a:solidFill>
                  <a:srgbClr val="D8D8D8"/>
                </a:solidFill>
                <a:effectLst/>
                <a:latin typeface="Lato" panose="020F0502020204030203" pitchFamily="34" charset="0"/>
              </a:rPr>
              <a:t>因为进入区的检查和上锁两个处理不是一气呵成的。检查后，上锁前可发生进程切换，导致两个进程会同时访问临界区，违反</a:t>
            </a:r>
            <a:r>
              <a:rPr lang="en-US" altLang="zh-CN" b="0" i="0" dirty="0">
                <a:solidFill>
                  <a:srgbClr val="D8D8D8"/>
                </a:solidFill>
                <a:effectLst/>
                <a:latin typeface="Lato" panose="020F0502020204030203" pitchFamily="34" charset="0"/>
              </a:rPr>
              <a:t>"</a:t>
            </a:r>
            <a:r>
              <a:rPr lang="zh-CN" altLang="en-US" b="0" i="0" dirty="0">
                <a:solidFill>
                  <a:srgbClr val="D8D8D8"/>
                </a:solidFill>
                <a:effectLst/>
                <a:latin typeface="Lato" panose="020F0502020204030203" pitchFamily="34" charset="0"/>
              </a:rPr>
              <a:t>忙则等待</a:t>
            </a:r>
            <a:r>
              <a:rPr lang="en-US" altLang="zh-CN" b="0" i="0" dirty="0">
                <a:solidFill>
                  <a:srgbClr val="D8D8D8"/>
                </a:solidFill>
                <a:effectLst/>
                <a:latin typeface="Lato" panose="020F0502020204030203" pitchFamily="34" charset="0"/>
              </a:rPr>
              <a:t>"</a:t>
            </a:r>
            <a:r>
              <a:rPr lang="zh-CN" altLang="en-US" b="0" i="0" dirty="0">
                <a:solidFill>
                  <a:srgbClr val="D8D8D8"/>
                </a:solidFill>
                <a:effectLst/>
                <a:latin typeface="Lato" panose="020F0502020204030203" pitchFamily="34" charset="0"/>
              </a:rPr>
              <a:t>原则。</a:t>
            </a:r>
            <a:endParaRPr lang="zh-CN" altLang="en-US" dirty="0"/>
          </a:p>
        </p:txBody>
      </p:sp>
      <p:sp>
        <p:nvSpPr>
          <p:cNvPr id="4" name="灯片编号占位符 3"/>
          <p:cNvSpPr>
            <a:spLocks noGrp="1"/>
          </p:cNvSpPr>
          <p:nvPr>
            <p:ph type="sldNum" sz="quarter" idx="5"/>
          </p:nvPr>
        </p:nvSpPr>
        <p:spPr/>
        <p:txBody>
          <a:bodyPr/>
          <a:lstStyle/>
          <a:p>
            <a:fld id="{2A74788B-FD48-405D-AEA0-933790A71A96}" type="slidenum">
              <a:rPr lang="zh-CN" altLang="en-US" smtClean="0"/>
              <a:pPr/>
              <a:t>27</a:t>
            </a:fld>
            <a:endParaRPr lang="en-US" altLang="zh-CN"/>
          </a:p>
        </p:txBody>
      </p:sp>
    </p:spTree>
    <p:extLst>
      <p:ext uri="{BB962C8B-B14F-4D97-AF65-F5344CB8AC3E}">
        <p14:creationId xmlns:p14="http://schemas.microsoft.com/office/powerpoint/2010/main" val="22808752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D8D8D8"/>
                </a:solidFill>
                <a:effectLst/>
                <a:latin typeface="Lato" panose="020F0502020204030203" pitchFamily="34" charset="0"/>
              </a:rPr>
              <a:t>双标志先检查的改版，前一个算法是先检查，后上锁，但是两个操作又无法一气呵成，因此导致了两个进程同时进入临界区的问题。因此，人们又想到了先上锁后检查的方法，来避免上述问题。</a:t>
            </a:r>
            <a:endParaRPr lang="en-US" altLang="zh-CN" b="0" i="0" dirty="0">
              <a:solidFill>
                <a:srgbClr val="D8D8D8"/>
              </a:solidFill>
              <a:effectLst/>
              <a:latin typeface="Lato" panose="020F0502020204030203" pitchFamily="34" charset="0"/>
            </a:endParaRPr>
          </a:p>
          <a:p>
            <a:r>
              <a:rPr lang="zh-CN" altLang="en-US" b="0" i="0" dirty="0">
                <a:solidFill>
                  <a:srgbClr val="D8D8D8"/>
                </a:solidFill>
                <a:effectLst/>
                <a:latin typeface="Lato" panose="020F0502020204030203" pitchFamily="34" charset="0"/>
              </a:rPr>
              <a:t>若按照①⑤②⑥</a:t>
            </a:r>
            <a:endParaRPr lang="en-US" altLang="zh-CN" b="0" i="0" dirty="0">
              <a:solidFill>
                <a:srgbClr val="D8D8D8"/>
              </a:solidFill>
              <a:effectLst/>
              <a:latin typeface="Lato" panose="020F0502020204030203" pitchFamily="34" charset="0"/>
            </a:endParaRPr>
          </a:p>
          <a:p>
            <a:r>
              <a:rPr lang="en-US" altLang="zh-CN" b="0" i="0" dirty="0">
                <a:solidFill>
                  <a:srgbClr val="D8D8D8"/>
                </a:solidFill>
                <a:effectLst/>
                <a:latin typeface="Lato" panose="020F0502020204030203" pitchFamily="34" charset="0"/>
              </a:rPr>
              <a:t>P1 </a:t>
            </a:r>
            <a:r>
              <a:rPr lang="en-US" altLang="zh-CN" sz="1200" dirty="0">
                <a:ea typeface="仿宋_GB2312" pitchFamily="49" charset="-122"/>
              </a:rPr>
              <a:t>flag[0]=1; </a:t>
            </a:r>
          </a:p>
          <a:p>
            <a:r>
              <a:rPr lang="en-US" altLang="zh-CN" sz="1200" b="0" i="0" dirty="0">
                <a:solidFill>
                  <a:srgbClr val="D8D8D8"/>
                </a:solidFill>
                <a:effectLst/>
                <a:latin typeface="Lato" panose="020F0502020204030203" pitchFamily="34" charset="0"/>
                <a:ea typeface="仿宋_GB2312" pitchFamily="49" charset="-122"/>
              </a:rPr>
              <a:t>P2 </a:t>
            </a:r>
            <a:r>
              <a:rPr lang="en-US" altLang="zh-CN" sz="1200" dirty="0">
                <a:ea typeface="仿宋_GB2312" pitchFamily="49" charset="-122"/>
              </a:rPr>
              <a:t>flag[1]=1; </a:t>
            </a:r>
          </a:p>
          <a:p>
            <a:r>
              <a:rPr lang="en-US" altLang="zh-CN" sz="1200" dirty="0">
                <a:ea typeface="仿宋_GB2312" pitchFamily="49" charset="-122"/>
              </a:rPr>
              <a:t>P1 while (flag[1]);</a:t>
            </a:r>
          </a:p>
          <a:p>
            <a:r>
              <a:rPr lang="en-US" altLang="zh-CN" b="0" i="0" dirty="0">
                <a:solidFill>
                  <a:srgbClr val="D8D8D8"/>
                </a:solidFill>
                <a:effectLst/>
                <a:latin typeface="Lato" panose="020F0502020204030203" pitchFamily="34" charset="0"/>
              </a:rPr>
              <a:t>P2 </a:t>
            </a:r>
            <a:r>
              <a:rPr lang="en-US" altLang="zh-CN" sz="1200" dirty="0">
                <a:ea typeface="仿宋_GB2312" pitchFamily="49" charset="-122"/>
              </a:rPr>
              <a:t>while (flag[0]);</a:t>
            </a:r>
            <a:endParaRPr lang="en-US" altLang="zh-CN" b="0" i="0" dirty="0">
              <a:solidFill>
                <a:srgbClr val="D8D8D8"/>
              </a:solidFill>
              <a:effectLst/>
              <a:latin typeface="Lato" panose="020F0502020204030203" pitchFamily="34" charset="0"/>
            </a:endParaRPr>
          </a:p>
          <a:p>
            <a:r>
              <a:rPr lang="zh-CN" altLang="en-US" b="0" i="0" dirty="0">
                <a:solidFill>
                  <a:srgbClr val="D8D8D8"/>
                </a:solidFill>
                <a:effectLst/>
                <a:latin typeface="Lato" panose="020F0502020204030203" pitchFamily="34" charset="0"/>
              </a:rPr>
              <a:t>的顺序执行</a:t>
            </a:r>
            <a:r>
              <a:rPr lang="en-US" altLang="zh-CN" b="0" i="0" dirty="0">
                <a:solidFill>
                  <a:srgbClr val="D8D8D8"/>
                </a:solidFill>
                <a:effectLst/>
                <a:latin typeface="Lato" panose="020F0502020204030203" pitchFamily="34" charset="0"/>
              </a:rPr>
              <a:t>,P0</a:t>
            </a:r>
            <a:r>
              <a:rPr lang="zh-CN" altLang="en-US" b="0" i="0" dirty="0">
                <a:solidFill>
                  <a:srgbClr val="D8D8D8"/>
                </a:solidFill>
                <a:effectLst/>
                <a:latin typeface="Lato" panose="020F0502020204030203" pitchFamily="34" charset="0"/>
              </a:rPr>
              <a:t>和</a:t>
            </a:r>
            <a:r>
              <a:rPr lang="en-US" altLang="zh-CN" b="0" i="0" dirty="0">
                <a:solidFill>
                  <a:srgbClr val="D8D8D8"/>
                </a:solidFill>
                <a:effectLst/>
                <a:latin typeface="Lato" panose="020F0502020204030203" pitchFamily="34" charset="0"/>
              </a:rPr>
              <a:t>P1</a:t>
            </a:r>
            <a:r>
              <a:rPr lang="zh-CN" altLang="en-US" b="0" i="0" dirty="0">
                <a:solidFill>
                  <a:srgbClr val="D8D8D8"/>
                </a:solidFill>
                <a:effectLst/>
                <a:latin typeface="Lato" panose="020F0502020204030203" pitchFamily="34" charset="0"/>
              </a:rPr>
              <a:t>都将无法进入临界区。</a:t>
            </a:r>
            <a:endParaRPr lang="zh-CN" altLang="en-US" dirty="0"/>
          </a:p>
        </p:txBody>
      </p:sp>
      <p:sp>
        <p:nvSpPr>
          <p:cNvPr id="4" name="灯片编号占位符 3"/>
          <p:cNvSpPr>
            <a:spLocks noGrp="1"/>
          </p:cNvSpPr>
          <p:nvPr>
            <p:ph type="sldNum" sz="quarter" idx="5"/>
          </p:nvPr>
        </p:nvSpPr>
        <p:spPr/>
        <p:txBody>
          <a:bodyPr/>
          <a:lstStyle/>
          <a:p>
            <a:fld id="{2A74788B-FD48-405D-AEA0-933790A71A96}" type="slidenum">
              <a:rPr lang="zh-CN" altLang="en-US" smtClean="0"/>
              <a:pPr/>
              <a:t>28</a:t>
            </a:fld>
            <a:endParaRPr lang="en-US" altLang="zh-CN"/>
          </a:p>
        </p:txBody>
      </p:sp>
    </p:spTree>
    <p:extLst>
      <p:ext uri="{BB962C8B-B14F-4D97-AF65-F5344CB8AC3E}">
        <p14:creationId xmlns:p14="http://schemas.microsoft.com/office/powerpoint/2010/main" val="3557720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D8D8D8"/>
                </a:solidFill>
                <a:effectLst/>
                <a:latin typeface="Lato" panose="020F0502020204030203" pitchFamily="34" charset="0"/>
              </a:rPr>
              <a:t>如果双方都想着进入临界区</a:t>
            </a:r>
            <a:r>
              <a:rPr lang="en-US" altLang="zh-CN" b="0" i="0" dirty="0">
                <a:solidFill>
                  <a:srgbClr val="D8D8D8"/>
                </a:solidFill>
                <a:effectLst/>
                <a:latin typeface="Lato" panose="020F0502020204030203" pitchFamily="34" charset="0"/>
              </a:rPr>
              <a:t>,</a:t>
            </a:r>
            <a:r>
              <a:rPr lang="zh-CN" altLang="en-US" b="0" i="0" dirty="0">
                <a:solidFill>
                  <a:srgbClr val="D8D8D8"/>
                </a:solidFill>
                <a:effectLst/>
                <a:latin typeface="Lato" panose="020F0502020204030203" pitchFamily="34" charset="0"/>
              </a:rPr>
              <a:t>可以让进程采用孔融让梨，主动让对方先使用临界区。</a:t>
            </a:r>
            <a:endParaRPr lang="en-US" altLang="zh-CN" b="0" i="0" dirty="0">
              <a:solidFill>
                <a:srgbClr val="D8D8D8"/>
              </a:solidFill>
              <a:effectLst/>
              <a:latin typeface="Lato" panose="020F0502020204030203" pitchFamily="34" charset="0"/>
            </a:endParaRPr>
          </a:p>
          <a:p>
            <a:pPr algn="l"/>
            <a:r>
              <a:rPr lang="en-US" altLang="zh-CN" b="0" i="0" dirty="0">
                <a:solidFill>
                  <a:srgbClr val="D8D8D8"/>
                </a:solidFill>
                <a:effectLst/>
                <a:latin typeface="Lato" panose="020F0502020204030203" pitchFamily="34" charset="0"/>
              </a:rPr>
              <a:t>Turn=1 </a:t>
            </a:r>
            <a:r>
              <a:rPr lang="en-US" altLang="zh-CN" dirty="0"/>
              <a:t>//</a:t>
            </a:r>
            <a:r>
              <a:rPr lang="zh-CN" altLang="en-US" dirty="0"/>
              <a:t>可以优先让</a:t>
            </a:r>
            <a:r>
              <a:rPr lang="en-US" altLang="zh-CN" dirty="0"/>
              <a:t>P1</a:t>
            </a:r>
            <a:r>
              <a:rPr lang="zh-CN" altLang="en-US" dirty="0"/>
              <a:t>进入临界区</a:t>
            </a:r>
            <a:endParaRPr lang="en-US" altLang="zh-CN" dirty="0"/>
          </a:p>
          <a:p>
            <a:pPr algn="l"/>
            <a:r>
              <a:rPr lang="en-US" altLang="zh-CN" b="0" i="0" dirty="0">
                <a:solidFill>
                  <a:srgbClr val="D8D8D8"/>
                </a:solidFill>
                <a:effectLst/>
                <a:latin typeface="Consolas" panose="020B0609020204030204" pitchFamily="49" charset="0"/>
              </a:rPr>
              <a:t>while(flag[1]&amp;&amp;turn==1);//</a:t>
            </a:r>
            <a:r>
              <a:rPr lang="zh-CN" altLang="en-US" b="0" i="0" dirty="0">
                <a:solidFill>
                  <a:srgbClr val="D8D8D8"/>
                </a:solidFill>
                <a:effectLst/>
                <a:latin typeface="Consolas" panose="020B0609020204030204" pitchFamily="49" charset="0"/>
              </a:rPr>
              <a:t>对方相近</a:t>
            </a:r>
            <a:r>
              <a:rPr lang="en-US" altLang="zh-CN" b="0" i="0" dirty="0">
                <a:solidFill>
                  <a:srgbClr val="D8D8D8"/>
                </a:solidFill>
                <a:effectLst/>
                <a:latin typeface="Consolas" panose="020B0609020204030204" pitchFamily="49" charset="0"/>
              </a:rPr>
              <a:t>,</a:t>
            </a:r>
            <a:r>
              <a:rPr lang="zh-CN" altLang="en-US" b="0" i="0" dirty="0">
                <a:solidFill>
                  <a:srgbClr val="D8D8D8"/>
                </a:solidFill>
                <a:effectLst/>
                <a:latin typeface="Consolas" panose="020B0609020204030204" pitchFamily="49" charset="0"/>
              </a:rPr>
              <a:t>且最后一次是自己让梨</a:t>
            </a:r>
            <a:r>
              <a:rPr lang="en-US" altLang="zh-CN" b="0" i="0" dirty="0">
                <a:solidFill>
                  <a:srgbClr val="D8D8D8"/>
                </a:solidFill>
                <a:effectLst/>
                <a:latin typeface="Consolas" panose="020B0609020204030204" pitchFamily="49" charset="0"/>
              </a:rPr>
              <a:t>,</a:t>
            </a:r>
            <a:r>
              <a:rPr lang="zh-CN" altLang="en-US" b="0" i="0" dirty="0">
                <a:solidFill>
                  <a:srgbClr val="D8D8D8"/>
                </a:solidFill>
                <a:effectLst/>
                <a:latin typeface="Consolas" panose="020B0609020204030204" pitchFamily="49" charset="0"/>
              </a:rPr>
              <a:t>那自己就循环等待</a:t>
            </a:r>
            <a:r>
              <a:rPr lang="en-US" altLang="zh-CN" b="0" i="0" dirty="0">
                <a:solidFill>
                  <a:srgbClr val="D8D8D8"/>
                </a:solidFill>
                <a:effectLst/>
                <a:latin typeface="Consolas" panose="020B0609020204030204" pitchFamily="49" charset="0"/>
              </a:rPr>
              <a:t>.</a:t>
            </a:r>
            <a:endParaRPr lang="zh-CN" altLang="en-US" b="0" i="0" dirty="0">
              <a:solidFill>
                <a:srgbClr val="D8D8D8"/>
              </a:solidFill>
              <a:effectLst/>
              <a:latin typeface="Lato" panose="020F0502020204030203" pitchFamily="34" charset="0"/>
            </a:endParaRPr>
          </a:p>
          <a:p>
            <a:r>
              <a:rPr lang="zh-CN" altLang="en-US" b="0" i="0" dirty="0">
                <a:solidFill>
                  <a:srgbClr val="D8D8D8"/>
                </a:solidFill>
                <a:effectLst/>
                <a:latin typeface="Lato" panose="020F0502020204030203" pitchFamily="34" charset="0"/>
              </a:rPr>
              <a:t>遵循了空闲让进、忙则等待、有限等待，但是没有设置一些阻塞队列，没有遵循让权等待方法，仍然会发生忙等</a:t>
            </a:r>
            <a:br>
              <a:rPr lang="zh-CN" altLang="en-US" dirty="0"/>
            </a:br>
            <a:endParaRPr lang="zh-CN" altLang="en-US" dirty="0"/>
          </a:p>
        </p:txBody>
      </p:sp>
      <p:sp>
        <p:nvSpPr>
          <p:cNvPr id="4" name="灯片编号占位符 3"/>
          <p:cNvSpPr>
            <a:spLocks noGrp="1"/>
          </p:cNvSpPr>
          <p:nvPr>
            <p:ph type="sldNum" sz="quarter" idx="5"/>
          </p:nvPr>
        </p:nvSpPr>
        <p:spPr/>
        <p:txBody>
          <a:bodyPr/>
          <a:lstStyle/>
          <a:p>
            <a:fld id="{2A74788B-FD48-405D-AEA0-933790A71A96}" type="slidenum">
              <a:rPr lang="zh-CN" altLang="en-US" smtClean="0"/>
              <a:pPr/>
              <a:t>29</a:t>
            </a:fld>
            <a:endParaRPr lang="en-US" altLang="zh-CN"/>
          </a:p>
        </p:txBody>
      </p:sp>
    </p:spTree>
    <p:extLst>
      <p:ext uri="{BB962C8B-B14F-4D97-AF65-F5344CB8AC3E}">
        <p14:creationId xmlns:p14="http://schemas.microsoft.com/office/powerpoint/2010/main" val="1024620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fld id="{666A5981-F57A-4BFC-94FE-98EF39427FD4}" type="slidenum">
              <a:rPr lang="en-US" altLang="zh-CN" sz="1200" b="0"/>
              <a:pPr eaLnBrk="1" hangingPunct="1"/>
              <a:t>5</a:t>
            </a:fld>
            <a:endParaRPr lang="en-US" altLang="zh-CN" sz="1200" b="0"/>
          </a:p>
        </p:txBody>
      </p:sp>
      <p:sp>
        <p:nvSpPr>
          <p:cNvPr id="416771" name="Rectangle 2"/>
          <p:cNvSpPr>
            <a:spLocks noGrp="1" noRot="1" noChangeAspect="1" noChangeArrowheads="1" noTextEdit="1"/>
          </p:cNvSpPr>
          <p:nvPr>
            <p:ph type="sldImg"/>
          </p:nvPr>
        </p:nvSpPr>
        <p:spPr>
          <a:xfrm>
            <a:off x="381000" y="685800"/>
            <a:ext cx="6096000" cy="3429000"/>
          </a:xfrm>
        </p:spPr>
      </p:sp>
      <p:sp>
        <p:nvSpPr>
          <p:cNvPr id="4167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extLst>
      <p:ext uri="{BB962C8B-B14F-4D97-AF65-F5344CB8AC3E}">
        <p14:creationId xmlns:p14="http://schemas.microsoft.com/office/powerpoint/2010/main" val="31028269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74788B-FD48-405D-AEA0-933790A71A96}" type="slidenum">
              <a:rPr lang="zh-CN" altLang="en-US" smtClean="0"/>
              <a:pPr/>
              <a:t>30</a:t>
            </a:fld>
            <a:endParaRPr lang="en-US" altLang="zh-CN"/>
          </a:p>
        </p:txBody>
      </p:sp>
    </p:spTree>
    <p:extLst>
      <p:ext uri="{BB962C8B-B14F-4D97-AF65-F5344CB8AC3E}">
        <p14:creationId xmlns:p14="http://schemas.microsoft.com/office/powerpoint/2010/main" val="8817550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幻灯片图像占位符 1"/>
          <p:cNvSpPr>
            <a:spLocks noGrp="1" noRot="1" noChangeAspect="1" noTextEdit="1"/>
          </p:cNvSpPr>
          <p:nvPr>
            <p:ph type="sldImg"/>
          </p:nvPr>
        </p:nvSpPr>
        <p:spPr>
          <a:xfrm>
            <a:off x="381000" y="685800"/>
            <a:ext cx="6096000" cy="3429000"/>
          </a:xfrm>
        </p:spPr>
      </p:sp>
      <p:sp>
        <p:nvSpPr>
          <p:cNvPr id="41779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41779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fld id="{C36B90BA-469B-4764-A940-E78A3D19498B}" type="slidenum">
              <a:rPr lang="zh-CN" altLang="en-US" sz="1200" b="0"/>
              <a:pPr eaLnBrk="1" hangingPunct="1"/>
              <a:t>31</a:t>
            </a:fld>
            <a:endParaRPr lang="en-US" altLang="zh-CN" sz="1200" b="0"/>
          </a:p>
        </p:txBody>
      </p:sp>
    </p:spTree>
    <p:extLst>
      <p:ext uri="{BB962C8B-B14F-4D97-AF65-F5344CB8AC3E}">
        <p14:creationId xmlns:p14="http://schemas.microsoft.com/office/powerpoint/2010/main" val="10212421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幻灯片图像占位符 1"/>
          <p:cNvSpPr>
            <a:spLocks noGrp="1" noRot="1" noChangeAspect="1" noTextEdit="1"/>
          </p:cNvSpPr>
          <p:nvPr>
            <p:ph type="sldImg"/>
          </p:nvPr>
        </p:nvSpPr>
        <p:spPr>
          <a:xfrm>
            <a:off x="381000" y="685800"/>
            <a:ext cx="6096000" cy="3429000"/>
          </a:xfrm>
        </p:spPr>
      </p:sp>
      <p:sp>
        <p:nvSpPr>
          <p:cNvPr id="41779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41779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fld id="{C36B90BA-469B-4764-A940-E78A3D19498B}" type="slidenum">
              <a:rPr lang="zh-CN" altLang="en-US" sz="1200" b="0"/>
              <a:pPr eaLnBrk="1" hangingPunct="1"/>
              <a:t>32</a:t>
            </a:fld>
            <a:endParaRPr lang="en-US" altLang="zh-CN" sz="1200" b="0"/>
          </a:p>
        </p:txBody>
      </p:sp>
    </p:spTree>
    <p:extLst>
      <p:ext uri="{BB962C8B-B14F-4D97-AF65-F5344CB8AC3E}">
        <p14:creationId xmlns:p14="http://schemas.microsoft.com/office/powerpoint/2010/main" val="8157521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幻灯片图像占位符 1"/>
          <p:cNvSpPr>
            <a:spLocks noGrp="1" noRot="1" noChangeAspect="1" noTextEdit="1"/>
          </p:cNvSpPr>
          <p:nvPr>
            <p:ph type="sldImg"/>
          </p:nvPr>
        </p:nvSpPr>
        <p:spPr>
          <a:xfrm>
            <a:off x="381000" y="685800"/>
            <a:ext cx="6096000" cy="3429000"/>
          </a:xfrm>
        </p:spPr>
      </p:sp>
      <p:sp>
        <p:nvSpPr>
          <p:cNvPr id="41779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信号量</a:t>
            </a:r>
            <a:r>
              <a:rPr lang="en-US" altLang="zh-CN" dirty="0">
                <a:latin typeface="Arial" panose="020B0604020202020204" pitchFamily="34" charset="0"/>
              </a:rPr>
              <a:t>S</a:t>
            </a:r>
            <a:r>
              <a:rPr lang="zh-CN" altLang="en-US" dirty="0">
                <a:latin typeface="Arial" panose="020B0604020202020204" pitchFamily="34" charset="0"/>
              </a:rPr>
              <a:t>是一个整型量，用于表示某类共享资源的数量，除了初始化外，仅能通过两个原子操作</a:t>
            </a:r>
            <a:r>
              <a:rPr lang="en-US" altLang="zh-CN" dirty="0">
                <a:latin typeface="Arial" panose="020B0604020202020204" pitchFamily="34" charset="0"/>
              </a:rPr>
              <a:t>wait(S)</a:t>
            </a:r>
            <a:r>
              <a:rPr lang="zh-CN" altLang="en-US" dirty="0">
                <a:latin typeface="Arial" panose="020B0604020202020204" pitchFamily="34" charset="0"/>
              </a:rPr>
              <a:t>和</a:t>
            </a:r>
            <a:r>
              <a:rPr lang="en-US" altLang="zh-CN" dirty="0">
                <a:latin typeface="Arial" panose="020B0604020202020204" pitchFamily="34" charset="0"/>
              </a:rPr>
              <a:t>signal</a:t>
            </a:r>
            <a:r>
              <a:rPr lang="zh-CN" altLang="en-US" dirty="0">
                <a:latin typeface="Arial" panose="020B0604020202020204" pitchFamily="34" charset="0"/>
              </a:rPr>
              <a:t>（</a:t>
            </a:r>
            <a:r>
              <a:rPr lang="en-US" altLang="zh-CN" dirty="0">
                <a:latin typeface="Arial" panose="020B0604020202020204" pitchFamily="34" charset="0"/>
              </a:rPr>
              <a:t>S</a:t>
            </a:r>
            <a:r>
              <a:rPr lang="zh-CN" altLang="en-US" dirty="0">
                <a:latin typeface="Arial" panose="020B0604020202020204" pitchFamily="34" charset="0"/>
              </a:rPr>
              <a:t>）来访问。</a:t>
            </a:r>
            <a:endParaRPr lang="en-US" altLang="zh-CN" dirty="0">
              <a:latin typeface="Arial" panose="020B0604020202020204" pitchFamily="34" charset="0"/>
            </a:endParaRPr>
          </a:p>
          <a:p>
            <a:pPr algn="l"/>
            <a:r>
              <a:rPr lang="en-US" altLang="zh-CN" b="0" i="0" dirty="0">
                <a:solidFill>
                  <a:srgbClr val="000000"/>
                </a:solidFill>
                <a:effectLst/>
                <a:latin typeface="PingFang SC"/>
              </a:rPr>
              <a:t>p</a:t>
            </a:r>
            <a:r>
              <a:rPr lang="zh-CN" altLang="en-US" b="0" i="0" dirty="0">
                <a:solidFill>
                  <a:srgbClr val="000000"/>
                </a:solidFill>
                <a:effectLst/>
                <a:latin typeface="PingFang SC"/>
              </a:rPr>
              <a:t>操作（</a:t>
            </a:r>
            <a:r>
              <a:rPr lang="en-US" altLang="zh-CN" b="0" i="0" dirty="0">
                <a:solidFill>
                  <a:srgbClr val="000000"/>
                </a:solidFill>
                <a:effectLst/>
                <a:latin typeface="PingFang SC"/>
              </a:rPr>
              <a:t>wait</a:t>
            </a:r>
            <a:r>
              <a:rPr lang="zh-CN" altLang="en-US" b="0" i="0" dirty="0">
                <a:solidFill>
                  <a:srgbClr val="000000"/>
                </a:solidFill>
                <a:effectLst/>
                <a:latin typeface="PingFang SC"/>
              </a:rPr>
              <a:t>）：申请一个单位资源，进程进入</a:t>
            </a:r>
          </a:p>
          <a:p>
            <a:pPr algn="l"/>
            <a:r>
              <a:rPr lang="en-US" altLang="zh-CN" b="0" i="0" dirty="0">
                <a:solidFill>
                  <a:srgbClr val="000000"/>
                </a:solidFill>
                <a:effectLst/>
                <a:latin typeface="PingFang SC"/>
              </a:rPr>
              <a:t>v</a:t>
            </a:r>
            <a:r>
              <a:rPr lang="zh-CN" altLang="en-US" b="0" i="0" dirty="0">
                <a:solidFill>
                  <a:srgbClr val="000000"/>
                </a:solidFill>
                <a:effectLst/>
                <a:latin typeface="PingFang SC"/>
              </a:rPr>
              <a:t>操作（</a:t>
            </a:r>
            <a:r>
              <a:rPr lang="en-US" altLang="zh-CN" b="0" i="0" dirty="0">
                <a:solidFill>
                  <a:srgbClr val="000000"/>
                </a:solidFill>
                <a:effectLst/>
                <a:latin typeface="PingFang SC"/>
              </a:rPr>
              <a:t>signal</a:t>
            </a:r>
            <a:r>
              <a:rPr lang="zh-CN" altLang="en-US" b="0" i="0" dirty="0">
                <a:solidFill>
                  <a:srgbClr val="000000"/>
                </a:solidFill>
                <a:effectLst/>
                <a:latin typeface="PingFang SC"/>
              </a:rPr>
              <a:t>）：释放一个单位资源，进程出来</a:t>
            </a:r>
          </a:p>
          <a:p>
            <a:pPr algn="l"/>
            <a:r>
              <a:rPr lang="en-US" altLang="zh-CN" b="0" i="0" dirty="0">
                <a:solidFill>
                  <a:srgbClr val="000000"/>
                </a:solidFill>
                <a:effectLst/>
                <a:latin typeface="PingFang SC"/>
              </a:rPr>
              <a:t>PV</a:t>
            </a:r>
            <a:r>
              <a:rPr lang="zh-CN" altLang="en-US" b="0" i="0" dirty="0">
                <a:solidFill>
                  <a:srgbClr val="000000"/>
                </a:solidFill>
                <a:effectLst/>
                <a:latin typeface="PingFang SC"/>
              </a:rPr>
              <a:t>操作的含义：</a:t>
            </a:r>
            <a:r>
              <a:rPr lang="en-US" altLang="zh-CN" b="0" i="0" dirty="0">
                <a:solidFill>
                  <a:srgbClr val="000000"/>
                </a:solidFill>
                <a:effectLst/>
                <a:latin typeface="PingFang SC"/>
              </a:rPr>
              <a:t>PV</a:t>
            </a:r>
            <a:r>
              <a:rPr lang="zh-CN" altLang="en-US" b="0" i="0" dirty="0">
                <a:solidFill>
                  <a:srgbClr val="000000"/>
                </a:solidFill>
                <a:effectLst/>
                <a:latin typeface="PingFang SC"/>
              </a:rPr>
              <a:t>操作由</a:t>
            </a:r>
            <a:r>
              <a:rPr lang="en-US" altLang="zh-CN" b="0" i="0" dirty="0">
                <a:solidFill>
                  <a:srgbClr val="000000"/>
                </a:solidFill>
                <a:effectLst/>
                <a:latin typeface="PingFang SC"/>
              </a:rPr>
              <a:t>P</a:t>
            </a:r>
            <a:r>
              <a:rPr lang="zh-CN" altLang="en-US" b="0" i="0" dirty="0">
                <a:solidFill>
                  <a:srgbClr val="000000"/>
                </a:solidFill>
                <a:effectLst/>
                <a:latin typeface="PingFang SC"/>
              </a:rPr>
              <a:t>操作原语和</a:t>
            </a:r>
            <a:r>
              <a:rPr lang="en-US" altLang="zh-CN" b="0" i="0" dirty="0">
                <a:solidFill>
                  <a:srgbClr val="000000"/>
                </a:solidFill>
                <a:effectLst/>
                <a:latin typeface="PingFang SC"/>
              </a:rPr>
              <a:t>V</a:t>
            </a:r>
            <a:r>
              <a:rPr lang="zh-CN" altLang="en-US" b="0" i="0" dirty="0">
                <a:solidFill>
                  <a:srgbClr val="000000"/>
                </a:solidFill>
                <a:effectLst/>
                <a:latin typeface="PingFang SC"/>
              </a:rPr>
              <a:t>操作原语组成（原语是不可中断的过程），对信号量进行操作，具体定义如下：</a:t>
            </a:r>
            <a:br>
              <a:rPr lang="zh-CN" altLang="en-US" b="0" i="0" dirty="0">
                <a:solidFill>
                  <a:srgbClr val="000000"/>
                </a:solidFill>
                <a:effectLst/>
                <a:latin typeface="PingFang SC"/>
              </a:rPr>
            </a:br>
            <a:r>
              <a:rPr lang="zh-CN" altLang="en-US" b="0" i="0" dirty="0">
                <a:solidFill>
                  <a:srgbClr val="000000"/>
                </a:solidFill>
                <a:effectLst/>
                <a:latin typeface="PingFang SC"/>
              </a:rPr>
              <a:t>    </a:t>
            </a:r>
            <a:r>
              <a:rPr lang="en-US" altLang="zh-CN" b="0" i="0" dirty="0">
                <a:solidFill>
                  <a:srgbClr val="000000"/>
                </a:solidFill>
                <a:effectLst/>
                <a:latin typeface="PingFang SC"/>
              </a:rPr>
              <a:t>P</a:t>
            </a:r>
            <a:r>
              <a:rPr lang="zh-CN" altLang="en-US" b="0" i="0" dirty="0">
                <a:solidFill>
                  <a:srgbClr val="000000"/>
                </a:solidFill>
                <a:effectLst/>
                <a:latin typeface="PingFang SC"/>
              </a:rPr>
              <a:t>（</a:t>
            </a:r>
            <a:r>
              <a:rPr lang="en-US" altLang="zh-CN" b="0" i="0" dirty="0">
                <a:solidFill>
                  <a:srgbClr val="000000"/>
                </a:solidFill>
                <a:effectLst/>
                <a:latin typeface="PingFang SC"/>
              </a:rPr>
              <a:t>S</a:t>
            </a:r>
            <a:r>
              <a:rPr lang="zh-CN" altLang="en-US" b="0" i="0" dirty="0">
                <a:solidFill>
                  <a:srgbClr val="000000"/>
                </a:solidFill>
                <a:effectLst/>
                <a:latin typeface="PingFang SC"/>
              </a:rPr>
              <a:t>）：①将信号量</a:t>
            </a:r>
            <a:r>
              <a:rPr lang="en-US" altLang="zh-CN" b="0" i="0" dirty="0">
                <a:solidFill>
                  <a:srgbClr val="000000"/>
                </a:solidFill>
                <a:effectLst/>
                <a:latin typeface="PingFang SC"/>
              </a:rPr>
              <a:t>S</a:t>
            </a:r>
            <a:r>
              <a:rPr lang="zh-CN" altLang="en-US" b="0" i="0" dirty="0">
                <a:solidFill>
                  <a:srgbClr val="000000"/>
                </a:solidFill>
                <a:effectLst/>
                <a:latin typeface="PingFang SC"/>
              </a:rPr>
              <a:t>的值减</a:t>
            </a:r>
            <a:r>
              <a:rPr lang="en-US" altLang="zh-CN" b="0" i="0" dirty="0">
                <a:solidFill>
                  <a:srgbClr val="000000"/>
                </a:solidFill>
                <a:effectLst/>
                <a:latin typeface="PingFang SC"/>
              </a:rPr>
              <a:t>1</a:t>
            </a:r>
            <a:r>
              <a:rPr lang="zh-CN" altLang="en-US" b="0" i="0" dirty="0">
                <a:solidFill>
                  <a:srgbClr val="000000"/>
                </a:solidFill>
                <a:effectLst/>
                <a:latin typeface="PingFang SC"/>
              </a:rPr>
              <a:t>，即</a:t>
            </a:r>
            <a:r>
              <a:rPr lang="en-US" altLang="zh-CN" b="0" i="0" dirty="0">
                <a:solidFill>
                  <a:srgbClr val="000000"/>
                </a:solidFill>
                <a:effectLst/>
                <a:latin typeface="PingFang SC"/>
              </a:rPr>
              <a:t>S=S-1</a:t>
            </a:r>
            <a:r>
              <a:rPr lang="zh-CN" altLang="en-US" b="0" i="0" dirty="0">
                <a:solidFill>
                  <a:srgbClr val="000000"/>
                </a:solidFill>
                <a:effectLst/>
                <a:latin typeface="PingFang SC"/>
              </a:rPr>
              <a:t>；</a:t>
            </a:r>
            <a:br>
              <a:rPr lang="zh-CN" altLang="en-US" b="0" i="0" dirty="0">
                <a:solidFill>
                  <a:srgbClr val="000000"/>
                </a:solidFill>
                <a:effectLst/>
                <a:latin typeface="PingFang SC"/>
              </a:rPr>
            </a:br>
            <a:r>
              <a:rPr lang="zh-CN" altLang="en-US" b="0" i="0" dirty="0">
                <a:solidFill>
                  <a:srgbClr val="000000"/>
                </a:solidFill>
                <a:effectLst/>
                <a:latin typeface="PingFang SC"/>
              </a:rPr>
              <a:t>           ②如果</a:t>
            </a:r>
            <a:r>
              <a:rPr lang="en-US" altLang="zh-CN" b="0" i="0" dirty="0">
                <a:solidFill>
                  <a:srgbClr val="000000"/>
                </a:solidFill>
                <a:effectLst/>
                <a:latin typeface="PingFang SC"/>
              </a:rPr>
              <a:t>S&lt;=0</a:t>
            </a:r>
            <a:r>
              <a:rPr lang="zh-CN" altLang="en-US" b="0" i="0" dirty="0">
                <a:solidFill>
                  <a:srgbClr val="000000"/>
                </a:solidFill>
                <a:effectLst/>
                <a:latin typeface="PingFang SC"/>
              </a:rPr>
              <a:t>，则该进程继续执行；否则该进程置为等待状态，排入等待队列。</a:t>
            </a:r>
            <a:br>
              <a:rPr lang="zh-CN" altLang="en-US" b="0" i="0" dirty="0">
                <a:solidFill>
                  <a:srgbClr val="000000"/>
                </a:solidFill>
                <a:effectLst/>
                <a:latin typeface="PingFang SC"/>
              </a:rPr>
            </a:br>
            <a:r>
              <a:rPr lang="zh-CN" altLang="en-US" b="0" i="0" dirty="0">
                <a:solidFill>
                  <a:srgbClr val="000000"/>
                </a:solidFill>
                <a:effectLst/>
                <a:latin typeface="PingFang SC"/>
              </a:rPr>
              <a:t>    </a:t>
            </a:r>
            <a:r>
              <a:rPr lang="en-US" altLang="zh-CN" b="0" i="0" dirty="0">
                <a:solidFill>
                  <a:srgbClr val="000000"/>
                </a:solidFill>
                <a:effectLst/>
                <a:latin typeface="PingFang SC"/>
              </a:rPr>
              <a:t>V</a:t>
            </a:r>
            <a:r>
              <a:rPr lang="zh-CN" altLang="en-US" b="0" i="0" dirty="0">
                <a:solidFill>
                  <a:srgbClr val="000000"/>
                </a:solidFill>
                <a:effectLst/>
                <a:latin typeface="PingFang SC"/>
              </a:rPr>
              <a:t>（</a:t>
            </a:r>
            <a:r>
              <a:rPr lang="en-US" altLang="zh-CN" b="0" i="0" dirty="0">
                <a:solidFill>
                  <a:srgbClr val="000000"/>
                </a:solidFill>
                <a:effectLst/>
                <a:latin typeface="PingFang SC"/>
              </a:rPr>
              <a:t>S</a:t>
            </a:r>
            <a:r>
              <a:rPr lang="zh-CN" altLang="en-US" b="0" i="0" dirty="0">
                <a:solidFill>
                  <a:srgbClr val="000000"/>
                </a:solidFill>
                <a:effectLst/>
                <a:latin typeface="PingFang SC"/>
              </a:rPr>
              <a:t>）：①将信号量</a:t>
            </a:r>
            <a:r>
              <a:rPr lang="en-US" altLang="zh-CN" b="0" i="0" dirty="0">
                <a:solidFill>
                  <a:srgbClr val="000000"/>
                </a:solidFill>
                <a:effectLst/>
                <a:latin typeface="PingFang SC"/>
              </a:rPr>
              <a:t>S</a:t>
            </a:r>
            <a:r>
              <a:rPr lang="zh-CN" altLang="en-US" b="0" i="0" dirty="0">
                <a:solidFill>
                  <a:srgbClr val="000000"/>
                </a:solidFill>
                <a:effectLst/>
                <a:latin typeface="PingFang SC"/>
              </a:rPr>
              <a:t>的值加</a:t>
            </a:r>
            <a:r>
              <a:rPr lang="en-US" altLang="zh-CN" b="0" i="0" dirty="0">
                <a:solidFill>
                  <a:srgbClr val="000000"/>
                </a:solidFill>
                <a:effectLst/>
                <a:latin typeface="PingFang SC"/>
              </a:rPr>
              <a:t>1</a:t>
            </a:r>
            <a:r>
              <a:rPr lang="zh-CN" altLang="en-US" b="0" i="0" dirty="0">
                <a:solidFill>
                  <a:srgbClr val="000000"/>
                </a:solidFill>
                <a:effectLst/>
                <a:latin typeface="PingFang SC"/>
              </a:rPr>
              <a:t>，即</a:t>
            </a:r>
            <a:r>
              <a:rPr lang="en-US" altLang="zh-CN" b="0" i="0" dirty="0">
                <a:solidFill>
                  <a:srgbClr val="000000"/>
                </a:solidFill>
                <a:effectLst/>
                <a:latin typeface="PingFang SC"/>
              </a:rPr>
              <a:t>S=S+1</a:t>
            </a:r>
            <a:r>
              <a:rPr lang="zh-CN" altLang="en-US" b="0" i="0" dirty="0">
                <a:solidFill>
                  <a:srgbClr val="000000"/>
                </a:solidFill>
                <a:effectLst/>
                <a:latin typeface="PingFang SC"/>
              </a:rPr>
              <a:t>；</a:t>
            </a:r>
            <a:br>
              <a:rPr lang="zh-CN" altLang="en-US" b="0" i="0" dirty="0">
                <a:solidFill>
                  <a:srgbClr val="000000"/>
                </a:solidFill>
                <a:effectLst/>
                <a:latin typeface="PingFang SC"/>
              </a:rPr>
            </a:br>
            <a:r>
              <a:rPr lang="zh-CN" altLang="en-US" b="0" i="0" dirty="0">
                <a:solidFill>
                  <a:srgbClr val="000000"/>
                </a:solidFill>
                <a:effectLst/>
                <a:latin typeface="PingFang SC"/>
              </a:rPr>
              <a:t>           ②如果</a:t>
            </a:r>
            <a:r>
              <a:rPr lang="en-US" altLang="zh-CN" b="0" i="0" dirty="0">
                <a:solidFill>
                  <a:srgbClr val="000000"/>
                </a:solidFill>
                <a:effectLst/>
                <a:latin typeface="PingFang SC"/>
              </a:rPr>
              <a:t>S&gt;0</a:t>
            </a:r>
            <a:r>
              <a:rPr lang="zh-CN" altLang="en-US" b="0" i="0" dirty="0">
                <a:solidFill>
                  <a:srgbClr val="000000"/>
                </a:solidFill>
                <a:effectLst/>
                <a:latin typeface="PingFang SC"/>
              </a:rPr>
              <a:t>，则该进程继续执行；否则释放队列中第一个等待信号量的进程。</a:t>
            </a:r>
          </a:p>
          <a:p>
            <a:endParaRPr lang="zh-CN" altLang="en-US" dirty="0">
              <a:latin typeface="Arial" panose="020B0604020202020204" pitchFamily="34" charset="0"/>
            </a:endParaRPr>
          </a:p>
        </p:txBody>
      </p:sp>
      <p:sp>
        <p:nvSpPr>
          <p:cNvPr id="41779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fld id="{C36B90BA-469B-4764-A940-E78A3D19498B}" type="slidenum">
              <a:rPr lang="zh-CN" altLang="en-US" sz="1200" b="0"/>
              <a:pPr eaLnBrk="1" hangingPunct="1"/>
              <a:t>33</a:t>
            </a:fld>
            <a:endParaRPr lang="en-US" altLang="zh-CN" sz="1200" b="0"/>
          </a:p>
        </p:txBody>
      </p:sp>
    </p:spTree>
    <p:extLst>
      <p:ext uri="{BB962C8B-B14F-4D97-AF65-F5344CB8AC3E}">
        <p14:creationId xmlns:p14="http://schemas.microsoft.com/office/powerpoint/2010/main" val="6722737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幻灯片图像占位符 1"/>
          <p:cNvSpPr>
            <a:spLocks noGrp="1" noRot="1" noChangeAspect="1" noTextEdit="1"/>
          </p:cNvSpPr>
          <p:nvPr>
            <p:ph type="sldImg"/>
          </p:nvPr>
        </p:nvSpPr>
        <p:spPr>
          <a:xfrm>
            <a:off x="381000" y="685800"/>
            <a:ext cx="6096000" cy="3429000"/>
          </a:xfrm>
        </p:spPr>
      </p:sp>
      <p:sp>
        <p:nvSpPr>
          <p:cNvPr id="41779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41779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fld id="{C36B90BA-469B-4764-A940-E78A3D19498B}" type="slidenum">
              <a:rPr lang="zh-CN" altLang="en-US" sz="1200" b="0"/>
              <a:pPr eaLnBrk="1" hangingPunct="1"/>
              <a:t>34</a:t>
            </a:fld>
            <a:endParaRPr lang="en-US" altLang="zh-CN" sz="1200" b="0"/>
          </a:p>
        </p:txBody>
      </p:sp>
    </p:spTree>
    <p:extLst>
      <p:ext uri="{BB962C8B-B14F-4D97-AF65-F5344CB8AC3E}">
        <p14:creationId xmlns:p14="http://schemas.microsoft.com/office/powerpoint/2010/main" val="36635223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幻灯片图像占位符 1"/>
          <p:cNvSpPr>
            <a:spLocks noGrp="1" noRot="1" noChangeAspect="1" noTextEdit="1"/>
          </p:cNvSpPr>
          <p:nvPr>
            <p:ph type="sldImg"/>
          </p:nvPr>
        </p:nvSpPr>
        <p:spPr>
          <a:xfrm>
            <a:off x="381000" y="685800"/>
            <a:ext cx="6096000" cy="3429000"/>
          </a:xfrm>
        </p:spPr>
      </p:sp>
      <p:sp>
        <p:nvSpPr>
          <p:cNvPr id="41779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41779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fld id="{C36B90BA-469B-4764-A940-E78A3D19498B}" type="slidenum">
              <a:rPr lang="zh-CN" altLang="en-US" sz="1200" b="0"/>
              <a:pPr eaLnBrk="1" hangingPunct="1"/>
              <a:t>35</a:t>
            </a:fld>
            <a:endParaRPr lang="en-US" altLang="zh-CN" sz="1200" b="0"/>
          </a:p>
        </p:txBody>
      </p:sp>
    </p:spTree>
    <p:extLst>
      <p:ext uri="{BB962C8B-B14F-4D97-AF65-F5344CB8AC3E}">
        <p14:creationId xmlns:p14="http://schemas.microsoft.com/office/powerpoint/2010/main" val="18882596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幻灯片图像占位符 1"/>
          <p:cNvSpPr>
            <a:spLocks noGrp="1" noRot="1" noChangeAspect="1" noTextEdit="1"/>
          </p:cNvSpPr>
          <p:nvPr>
            <p:ph type="sldImg"/>
          </p:nvPr>
        </p:nvSpPr>
        <p:spPr>
          <a:xfrm>
            <a:off x="381000" y="685800"/>
            <a:ext cx="6096000" cy="3429000"/>
          </a:xfrm>
        </p:spPr>
      </p:sp>
      <p:sp>
        <p:nvSpPr>
          <p:cNvPr id="41881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整型信号量，</a:t>
            </a:r>
            <a:r>
              <a:rPr lang="en-US" altLang="zh-CN" dirty="0">
                <a:latin typeface="Arial" panose="020B0604020202020204" pitchFamily="34" charset="0"/>
              </a:rPr>
              <a:t>while</a:t>
            </a:r>
            <a:r>
              <a:rPr lang="zh-CN" altLang="en-US" dirty="0">
                <a:latin typeface="Arial" panose="020B0604020202020204" pitchFamily="34" charset="0"/>
              </a:rPr>
              <a:t>循环，不满足让权等待。</a:t>
            </a:r>
          </a:p>
        </p:txBody>
      </p:sp>
      <p:sp>
        <p:nvSpPr>
          <p:cNvPr id="41882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fld id="{778FD0F6-160C-43FC-B08C-2E802CDCDDE5}" type="slidenum">
              <a:rPr lang="zh-CN" altLang="en-US" sz="1200" b="0"/>
              <a:pPr eaLnBrk="1" hangingPunct="1"/>
              <a:t>36</a:t>
            </a:fld>
            <a:endParaRPr lang="en-US" altLang="zh-CN" sz="1200" b="0"/>
          </a:p>
        </p:txBody>
      </p:sp>
    </p:spTree>
    <p:extLst>
      <p:ext uri="{BB962C8B-B14F-4D97-AF65-F5344CB8AC3E}">
        <p14:creationId xmlns:p14="http://schemas.microsoft.com/office/powerpoint/2010/main" val="6849927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dirty="0"/>
              <a:t>阻塞</a:t>
            </a:r>
            <a:br>
              <a:rPr lang="en-US" altLang="zh-CN" dirty="0"/>
            </a:br>
            <a:r>
              <a:rPr lang="en-US" altLang="zh-CN" dirty="0"/>
              <a:t>wait</a:t>
            </a:r>
            <a:r>
              <a:rPr lang="zh-CN" altLang="en-US" dirty="0"/>
              <a:t>中可不可以是 小于等于 </a:t>
            </a:r>
            <a:r>
              <a:rPr lang="en-US" altLang="zh-CN" dirty="0"/>
              <a:t>0 </a:t>
            </a:r>
            <a:r>
              <a:rPr lang="zh-CN" altLang="en-US" dirty="0"/>
              <a:t>？为什么？如果有</a:t>
            </a:r>
            <a:r>
              <a:rPr lang="en-US" altLang="zh-CN" dirty="0"/>
              <a:t>1</a:t>
            </a:r>
            <a:r>
              <a:rPr lang="zh-CN" altLang="en-US" dirty="0"/>
              <a:t>个资源可用，那么</a:t>
            </a:r>
            <a:r>
              <a:rPr lang="en-US" altLang="zh-CN" dirty="0"/>
              <a:t>value=1</a:t>
            </a:r>
            <a:r>
              <a:rPr lang="zh-CN" altLang="en-US" dirty="0"/>
              <a:t>，表示有资源可用，不会挂起。而</a:t>
            </a:r>
            <a:r>
              <a:rPr lang="en-US" altLang="zh-CN" dirty="0"/>
              <a:t>value</a:t>
            </a:r>
            <a:r>
              <a:rPr lang="zh-CN" altLang="en-US" dirty="0"/>
              <a:t>的值减之后是</a:t>
            </a:r>
            <a:r>
              <a:rPr lang="en-US" altLang="zh-CN" dirty="0"/>
              <a:t>0</a:t>
            </a:r>
            <a:r>
              <a:rPr lang="zh-CN" altLang="en-US" dirty="0"/>
              <a:t>，而这里如果是小于等于</a:t>
            </a:r>
            <a:r>
              <a:rPr lang="en-US" altLang="zh-CN" dirty="0"/>
              <a:t>0</a:t>
            </a:r>
            <a:r>
              <a:rPr lang="zh-CN" altLang="en-US" dirty="0"/>
              <a:t>，则会阻塞该进程，所以是不合理的。</a:t>
            </a:r>
            <a:br>
              <a:rPr lang="en-US" altLang="zh-CN" dirty="0"/>
            </a:br>
            <a:r>
              <a:rPr lang="zh-CN" altLang="en-US" b="0" i="0" dirty="0">
                <a:solidFill>
                  <a:srgbClr val="24292F"/>
                </a:solidFill>
                <a:effectLst/>
                <a:latin typeface="-apple-system"/>
              </a:rPr>
              <a:t>当执行</a:t>
            </a:r>
            <a:r>
              <a:rPr lang="en-US" altLang="zh-CN" b="0" i="0" dirty="0">
                <a:solidFill>
                  <a:srgbClr val="24292F"/>
                </a:solidFill>
                <a:effectLst/>
                <a:latin typeface="-apple-system"/>
              </a:rPr>
              <a:t>S-&gt;value++</a:t>
            </a:r>
            <a:r>
              <a:rPr lang="zh-CN" altLang="en-US" b="0" i="0" dirty="0">
                <a:solidFill>
                  <a:srgbClr val="24292F"/>
                </a:solidFill>
                <a:effectLst/>
                <a:latin typeface="-apple-system"/>
              </a:rPr>
              <a:t>后，如果</a:t>
            </a:r>
            <a:r>
              <a:rPr lang="en-US" altLang="zh-CN" b="0" i="0" dirty="0">
                <a:solidFill>
                  <a:srgbClr val="24292F"/>
                </a:solidFill>
                <a:effectLst/>
                <a:latin typeface="-apple-system"/>
              </a:rPr>
              <a:t>S-&gt;value≤0</a:t>
            </a:r>
            <a:r>
              <a:rPr lang="zh-CN" altLang="en-US" b="0" i="0" dirty="0">
                <a:solidFill>
                  <a:srgbClr val="24292F"/>
                </a:solidFill>
                <a:effectLst/>
                <a:latin typeface="-apple-system"/>
              </a:rPr>
              <a:t>，则意味着原来可能有进程在等待资源，现在有新的资源可用，需要唤醒阻塞队列中的进程，由阻塞态转变为就绪态。因此，</a:t>
            </a:r>
            <a:r>
              <a:rPr lang="en-US" altLang="zh-CN" b="0" i="0" dirty="0">
                <a:solidFill>
                  <a:srgbClr val="24292F"/>
                </a:solidFill>
                <a:effectLst/>
                <a:latin typeface="-apple-system"/>
              </a:rPr>
              <a:t>if</a:t>
            </a:r>
            <a:r>
              <a:rPr lang="zh-CN" altLang="en-US" b="0" i="0" dirty="0">
                <a:solidFill>
                  <a:srgbClr val="24292F"/>
                </a:solidFill>
                <a:effectLst/>
                <a:latin typeface="-apple-system"/>
              </a:rPr>
              <a:t>判断语句应该是</a:t>
            </a:r>
            <a:r>
              <a:rPr lang="en-US" altLang="zh-CN" b="0" i="0" dirty="0">
                <a:solidFill>
                  <a:srgbClr val="24292F"/>
                </a:solidFill>
                <a:effectLst/>
                <a:latin typeface="-apple-system"/>
              </a:rPr>
              <a:t>S-&gt;value≤0</a:t>
            </a:r>
            <a:r>
              <a:rPr lang="zh-CN" altLang="en-US" b="0" i="0" dirty="0">
                <a:solidFill>
                  <a:srgbClr val="24292F"/>
                </a:solidFill>
                <a:effectLst/>
                <a:latin typeface="-apple-system"/>
              </a:rPr>
              <a:t>，而不是</a:t>
            </a:r>
            <a:r>
              <a:rPr lang="en-US" altLang="zh-CN" b="0" i="0" dirty="0">
                <a:solidFill>
                  <a:srgbClr val="24292F"/>
                </a:solidFill>
                <a:effectLst/>
                <a:latin typeface="-apple-system"/>
              </a:rPr>
              <a:t>S-&gt;value&gt;=1</a:t>
            </a:r>
            <a:r>
              <a:rPr lang="zh-CN" altLang="en-US" b="0" i="0" dirty="0">
                <a:solidFill>
                  <a:srgbClr val="24292F"/>
                </a:solidFill>
                <a:effectLst/>
                <a:latin typeface="-apple-system"/>
              </a:rPr>
              <a:t>。</a:t>
            </a:r>
          </a:p>
          <a:p>
            <a:pPr algn="l"/>
            <a:r>
              <a:rPr lang="zh-CN" altLang="en-US" b="0" i="0" dirty="0">
                <a:solidFill>
                  <a:srgbClr val="24292F"/>
                </a:solidFill>
                <a:effectLst/>
                <a:latin typeface="-apple-system"/>
              </a:rPr>
              <a:t>简而言之，</a:t>
            </a:r>
            <a:r>
              <a:rPr lang="en-US" altLang="zh-CN" b="0" i="0" dirty="0">
                <a:solidFill>
                  <a:srgbClr val="24292F"/>
                </a:solidFill>
                <a:effectLst/>
                <a:latin typeface="-apple-system"/>
              </a:rPr>
              <a:t>S-&gt;value≤0</a:t>
            </a:r>
            <a:r>
              <a:rPr lang="zh-CN" altLang="en-US" b="0" i="0" dirty="0">
                <a:solidFill>
                  <a:srgbClr val="24292F"/>
                </a:solidFill>
                <a:effectLst/>
                <a:latin typeface="-apple-system"/>
              </a:rPr>
              <a:t>代表当前资源不足，需要唤醒等待队列中的进程。</a:t>
            </a:r>
          </a:p>
          <a:p>
            <a:pPr algn="l"/>
            <a:br>
              <a:rPr lang="en-US" altLang="zh-CN" dirty="0"/>
            </a:br>
            <a:r>
              <a:rPr lang="zh-CN" altLang="en-US" b="0" i="0" dirty="0">
                <a:solidFill>
                  <a:srgbClr val="000000"/>
                </a:solidFill>
                <a:effectLst/>
                <a:latin typeface="Helvetica Neue"/>
              </a:rPr>
              <a:t>问：</a:t>
            </a:r>
            <a:r>
              <a:rPr lang="zh-CN" altLang="en-US" b="1" i="0" dirty="0">
                <a:solidFill>
                  <a:srgbClr val="000000"/>
                </a:solidFill>
                <a:effectLst/>
                <a:latin typeface="Helvetica Neue"/>
              </a:rPr>
              <a:t>信号量的值 等于 </a:t>
            </a:r>
            <a:r>
              <a:rPr lang="en-US" altLang="zh-CN" b="1" i="0" dirty="0">
                <a:solidFill>
                  <a:srgbClr val="000000"/>
                </a:solidFill>
                <a:effectLst/>
                <a:latin typeface="Helvetica Neue"/>
              </a:rPr>
              <a:t>0 </a:t>
            </a:r>
            <a:r>
              <a:rPr lang="zh-CN" altLang="en-US" b="1" i="0" dirty="0">
                <a:solidFill>
                  <a:srgbClr val="000000"/>
                </a:solidFill>
                <a:effectLst/>
                <a:latin typeface="Helvetica Neue"/>
              </a:rPr>
              <a:t>的时候表示没有临界资源可供使用，为什么还要唤醒进程</a:t>
            </a:r>
            <a:r>
              <a:rPr lang="zh-CN" altLang="en-US" b="0" i="0" dirty="0">
                <a:solidFill>
                  <a:srgbClr val="000000"/>
                </a:solidFill>
                <a:effectLst/>
                <a:latin typeface="Helvetica Neue"/>
              </a:rPr>
              <a:t>？</a:t>
            </a:r>
          </a:p>
          <a:p>
            <a:pPr algn="l"/>
            <a:r>
              <a:rPr lang="zh-CN" altLang="en-US" b="0" i="0" dirty="0">
                <a:solidFill>
                  <a:srgbClr val="000000"/>
                </a:solidFill>
                <a:effectLst/>
                <a:latin typeface="Helvetica Neue"/>
              </a:rPr>
              <a:t>答：</a:t>
            </a:r>
            <a:r>
              <a:rPr lang="en-US" altLang="zh-CN" b="0" i="0" dirty="0">
                <a:solidFill>
                  <a:srgbClr val="000000"/>
                </a:solidFill>
                <a:effectLst/>
                <a:latin typeface="Helvetica Neue"/>
              </a:rPr>
              <a:t>V </a:t>
            </a:r>
            <a:r>
              <a:rPr lang="zh-CN" altLang="en-US" b="0" i="0" dirty="0">
                <a:solidFill>
                  <a:srgbClr val="000000"/>
                </a:solidFill>
                <a:effectLst/>
                <a:latin typeface="Helvetica Neue"/>
              </a:rPr>
              <a:t>操作是先执行信号量值加 </a:t>
            </a:r>
            <a:r>
              <a:rPr lang="en-US" altLang="zh-CN" b="0" i="0" dirty="0">
                <a:solidFill>
                  <a:srgbClr val="000000"/>
                </a:solidFill>
                <a:effectLst/>
                <a:latin typeface="Helvetica Neue"/>
              </a:rPr>
              <a:t>1 </a:t>
            </a:r>
            <a:r>
              <a:rPr lang="zh-CN" altLang="en-US" b="0" i="0" dirty="0">
                <a:solidFill>
                  <a:srgbClr val="000000"/>
                </a:solidFill>
                <a:effectLst/>
                <a:latin typeface="Helvetica Neue"/>
              </a:rPr>
              <a:t>的，也就是说，把信号量的值加 </a:t>
            </a:r>
            <a:r>
              <a:rPr lang="en-US" altLang="zh-CN" b="0" i="0" dirty="0">
                <a:solidFill>
                  <a:srgbClr val="000000"/>
                </a:solidFill>
                <a:effectLst/>
                <a:latin typeface="Helvetica Neue"/>
              </a:rPr>
              <a:t>1 </a:t>
            </a:r>
            <a:r>
              <a:rPr lang="zh-CN" altLang="en-US" b="0" i="0" dirty="0">
                <a:solidFill>
                  <a:srgbClr val="000000"/>
                </a:solidFill>
                <a:effectLst/>
                <a:latin typeface="Helvetica Neue"/>
              </a:rPr>
              <a:t>后才变成了 </a:t>
            </a:r>
            <a:r>
              <a:rPr lang="en-US" altLang="zh-CN" b="0" i="0" dirty="0">
                <a:solidFill>
                  <a:srgbClr val="000000"/>
                </a:solidFill>
                <a:effectLst/>
                <a:latin typeface="Helvetica Neue"/>
              </a:rPr>
              <a:t>0</a:t>
            </a:r>
            <a:r>
              <a:rPr lang="zh-CN" altLang="en-US" b="0" i="0" dirty="0">
                <a:solidFill>
                  <a:srgbClr val="000000"/>
                </a:solidFill>
                <a:effectLst/>
                <a:latin typeface="Helvetica Neue"/>
              </a:rPr>
              <a:t>，在此之前，信号量的值是 </a:t>
            </a:r>
            <a:r>
              <a:rPr lang="en-US" altLang="zh-CN" b="0" i="0" dirty="0">
                <a:solidFill>
                  <a:srgbClr val="000000"/>
                </a:solidFill>
                <a:effectLst/>
                <a:latin typeface="Helvetica Neue"/>
              </a:rPr>
              <a:t>-1</a:t>
            </a:r>
            <a:r>
              <a:rPr lang="zh-CN" altLang="en-US" b="0" i="0" dirty="0">
                <a:solidFill>
                  <a:srgbClr val="000000"/>
                </a:solidFill>
                <a:effectLst/>
                <a:latin typeface="Helvetica Neue"/>
              </a:rPr>
              <a:t>，即有一个进程正在等待这个临界资源，我们需要唤醒它。</a:t>
            </a:r>
          </a:p>
          <a:p>
            <a:endParaRPr lang="en-US" altLang="zh-CN" dirty="0"/>
          </a:p>
        </p:txBody>
      </p:sp>
      <p:sp>
        <p:nvSpPr>
          <p:cNvPr id="4" name="灯片编号占位符 3"/>
          <p:cNvSpPr>
            <a:spLocks noGrp="1"/>
          </p:cNvSpPr>
          <p:nvPr>
            <p:ph type="sldNum" sz="quarter" idx="5"/>
          </p:nvPr>
        </p:nvSpPr>
        <p:spPr/>
        <p:txBody>
          <a:bodyPr/>
          <a:lstStyle/>
          <a:p>
            <a:fld id="{2A74788B-FD48-405D-AEA0-933790A71A96}" type="slidenum">
              <a:rPr lang="zh-CN" altLang="en-US" smtClean="0"/>
              <a:pPr/>
              <a:t>37</a:t>
            </a:fld>
            <a:endParaRPr lang="en-US" altLang="zh-CN"/>
          </a:p>
        </p:txBody>
      </p:sp>
    </p:spTree>
    <p:extLst>
      <p:ext uri="{BB962C8B-B14F-4D97-AF65-F5344CB8AC3E}">
        <p14:creationId xmlns:p14="http://schemas.microsoft.com/office/powerpoint/2010/main" val="21201651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2A74788B-FD48-405D-AEA0-933790A71A96}" type="slidenum">
              <a:rPr lang="zh-CN" altLang="en-US" smtClean="0"/>
              <a:pPr/>
              <a:t>38</a:t>
            </a:fld>
            <a:endParaRPr lang="en-US" altLang="zh-CN"/>
          </a:p>
        </p:txBody>
      </p:sp>
    </p:spTree>
    <p:extLst>
      <p:ext uri="{BB962C8B-B14F-4D97-AF65-F5344CB8AC3E}">
        <p14:creationId xmlns:p14="http://schemas.microsoft.com/office/powerpoint/2010/main" val="6339855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2A74788B-FD48-405D-AEA0-933790A71A96}" type="slidenum">
              <a:rPr lang="zh-CN" altLang="en-US" smtClean="0"/>
              <a:pPr/>
              <a:t>39</a:t>
            </a:fld>
            <a:endParaRPr lang="en-US" altLang="zh-CN"/>
          </a:p>
        </p:txBody>
      </p:sp>
    </p:spTree>
    <p:extLst>
      <p:ext uri="{BB962C8B-B14F-4D97-AF65-F5344CB8AC3E}">
        <p14:creationId xmlns:p14="http://schemas.microsoft.com/office/powerpoint/2010/main" val="2704377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800" b="0" i="0" u="none" strike="noStrike" baseline="0" dirty="0">
                <a:solidFill>
                  <a:srgbClr val="000000"/>
                </a:solidFill>
                <a:latin typeface="楷体" panose="02010609060101010101" pitchFamily="49" charset="-122"/>
                <a:ea typeface="楷体" panose="02010609060101010101" pitchFamily="49" charset="-122"/>
              </a:rPr>
              <a:t>设置</a:t>
            </a:r>
            <a:r>
              <a:rPr lang="zh-CN" altLang="en-US" sz="1800" b="0" i="0" u="none" strike="noStrike" baseline="0" dirty="0">
                <a:solidFill>
                  <a:srgbClr val="0066FF"/>
                </a:solidFill>
                <a:latin typeface="楷体" panose="02010609060101010101" pitchFamily="49" charset="-122"/>
                <a:ea typeface="楷体" panose="02010609060101010101" pitchFamily="49" charset="-122"/>
              </a:rPr>
              <a:t>进入区</a:t>
            </a:r>
            <a:r>
              <a:rPr lang="zh-CN" altLang="en-US" sz="1800" b="0" i="0" u="none" strike="noStrike" baseline="0" dirty="0">
                <a:solidFill>
                  <a:srgbClr val="000000"/>
                </a:solidFill>
                <a:latin typeface="楷体" panose="02010609060101010101" pitchFamily="49" charset="-122"/>
                <a:ea typeface="楷体" panose="02010609060101010101" pitchFamily="49" charset="-122"/>
              </a:rPr>
              <a:t>（检查是否正在访问、设置访问标志）</a:t>
            </a:r>
            <a:endParaRPr lang="en-US" altLang="zh-CN" sz="1800" b="0" i="0" u="none" strike="noStrike" baseline="0" dirty="0">
              <a:solidFill>
                <a:srgbClr val="000000"/>
              </a:solidFill>
              <a:latin typeface="楷体" panose="02010609060101010101" pitchFamily="49" charset="-122"/>
              <a:ea typeface="楷体" panose="02010609060101010101" pitchFamily="49" charset="-122"/>
            </a:endParaRPr>
          </a:p>
          <a:p>
            <a:r>
              <a:rPr lang="zh-CN" altLang="en-US" sz="1800" b="0" i="0" u="none" strike="noStrike" baseline="0" dirty="0">
                <a:solidFill>
                  <a:srgbClr val="000000"/>
                </a:solidFill>
                <a:latin typeface="楷体" panose="02010609060101010101" pitchFamily="49" charset="-122"/>
                <a:ea typeface="楷体" panose="02010609060101010101" pitchFamily="49" charset="-122"/>
              </a:rPr>
              <a:t>设置</a:t>
            </a:r>
            <a:r>
              <a:rPr lang="zh-CN" altLang="en-US" sz="1800" b="0" i="0" u="none" strike="noStrike" baseline="0" dirty="0">
                <a:solidFill>
                  <a:srgbClr val="0066FF"/>
                </a:solidFill>
                <a:latin typeface="楷体" panose="02010609060101010101" pitchFamily="49" charset="-122"/>
                <a:ea typeface="楷体" panose="02010609060101010101" pitchFamily="49" charset="-122"/>
              </a:rPr>
              <a:t>退出区</a:t>
            </a:r>
            <a:r>
              <a:rPr lang="zh-CN" altLang="en-US" sz="1800" b="0" i="0" u="none" strike="noStrike" baseline="0" dirty="0">
                <a:solidFill>
                  <a:srgbClr val="000000"/>
                </a:solidFill>
                <a:latin typeface="楷体" panose="02010609060101010101" pitchFamily="49" charset="-122"/>
                <a:ea typeface="楷体" panose="02010609060101010101" pitchFamily="49" charset="-122"/>
              </a:rPr>
              <a:t>（访问标志复位）</a:t>
            </a:r>
            <a:endParaRPr lang="en-US" altLang="zh-CN" sz="1800" b="0" i="0" u="none" strike="noStrike" baseline="0" dirty="0">
              <a:solidFill>
                <a:srgbClr val="000000"/>
              </a:solidFill>
              <a:latin typeface="楷体" panose="02010609060101010101" pitchFamily="49" charset="-122"/>
              <a:ea typeface="楷体" panose="02010609060101010101" pitchFamily="49" charset="-122"/>
            </a:endParaRPr>
          </a:p>
          <a:p>
            <a:r>
              <a:rPr lang="en-US" altLang="zh-CN" sz="1800" b="1" i="0" u="none" strike="noStrike" baseline="0" dirty="0">
                <a:latin typeface="Times New Roman Bold" panose="02020803070505020304" pitchFamily="18" charset="0"/>
              </a:rPr>
              <a:t>remainder section </a:t>
            </a:r>
            <a:r>
              <a:rPr lang="zh-CN" altLang="en-US" sz="1800" b="0" i="0" u="none" strike="noStrike" baseline="0" dirty="0">
                <a:latin typeface="楷体" panose="02010609060101010101" pitchFamily="49" charset="-122"/>
                <a:ea typeface="楷体" panose="02010609060101010101" pitchFamily="49" charset="-122"/>
              </a:rPr>
              <a:t>（剩余区、非临界区）</a:t>
            </a:r>
            <a:endParaRPr lang="zh-CN" altLang="en-US" dirty="0"/>
          </a:p>
        </p:txBody>
      </p:sp>
      <p:sp>
        <p:nvSpPr>
          <p:cNvPr id="4" name="灯片编号占位符 3"/>
          <p:cNvSpPr>
            <a:spLocks noGrp="1"/>
          </p:cNvSpPr>
          <p:nvPr>
            <p:ph type="sldNum" sz="quarter" idx="5"/>
          </p:nvPr>
        </p:nvSpPr>
        <p:spPr/>
        <p:txBody>
          <a:bodyPr/>
          <a:lstStyle/>
          <a:p>
            <a:fld id="{2A74788B-FD48-405D-AEA0-933790A71A96}" type="slidenum">
              <a:rPr lang="zh-CN" altLang="en-US" smtClean="0"/>
              <a:pPr/>
              <a:t>7</a:t>
            </a:fld>
            <a:endParaRPr lang="en-US" altLang="zh-CN"/>
          </a:p>
        </p:txBody>
      </p:sp>
    </p:spTree>
    <p:extLst>
      <p:ext uri="{BB962C8B-B14F-4D97-AF65-F5344CB8AC3E}">
        <p14:creationId xmlns:p14="http://schemas.microsoft.com/office/powerpoint/2010/main" val="17748511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幻灯片图像占位符 1"/>
          <p:cNvSpPr>
            <a:spLocks noGrp="1" noRot="1" noChangeAspect="1" noTextEdit="1"/>
          </p:cNvSpPr>
          <p:nvPr>
            <p:ph type="sldImg"/>
          </p:nvPr>
        </p:nvSpPr>
        <p:spPr>
          <a:xfrm>
            <a:off x="381000" y="685800"/>
            <a:ext cx="6096000" cy="3429000"/>
          </a:xfrm>
        </p:spPr>
      </p:sp>
      <p:sp>
        <p:nvSpPr>
          <p:cNvPr id="41881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t>= 0</a:t>
            </a:r>
            <a:r>
              <a:rPr lang="zh-CN" altLang="en-US" b="0" i="0" dirty="0">
                <a:solidFill>
                  <a:srgbClr val="37373A"/>
                </a:solidFill>
                <a:effectLst/>
                <a:latin typeface="-apple-system"/>
              </a:rPr>
              <a:t>表示共享资源正在被占用，其他进程挂起等待。</a:t>
            </a:r>
            <a:endParaRPr lang="en-US" altLang="zh-CN" b="0" i="0" dirty="0">
              <a:solidFill>
                <a:srgbClr val="37373A"/>
              </a:solidFill>
              <a:effectLst/>
              <a:latin typeface="-apple-system"/>
            </a:endParaRPr>
          </a:p>
          <a:p>
            <a:r>
              <a:rPr lang="en-US" altLang="zh-CN" dirty="0"/>
              <a:t>= 1</a:t>
            </a:r>
            <a:r>
              <a:rPr lang="zh-CN" altLang="en-US" b="0" i="0" dirty="0">
                <a:solidFill>
                  <a:srgbClr val="37373A"/>
                </a:solidFill>
                <a:effectLst/>
                <a:latin typeface="-apple-system"/>
              </a:rPr>
              <a:t>表示共享资源空闲，可以被进程使用。</a:t>
            </a:r>
            <a:endParaRPr lang="zh-CN" altLang="en-US" dirty="0">
              <a:latin typeface="Arial" panose="020B0604020202020204" pitchFamily="34" charset="0"/>
            </a:endParaRPr>
          </a:p>
        </p:txBody>
      </p:sp>
      <p:sp>
        <p:nvSpPr>
          <p:cNvPr id="41882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fld id="{778FD0F6-160C-43FC-B08C-2E802CDCDDE5}" type="slidenum">
              <a:rPr lang="zh-CN" altLang="en-US" sz="1200" b="0"/>
              <a:pPr eaLnBrk="1" hangingPunct="1"/>
              <a:t>40</a:t>
            </a:fld>
            <a:endParaRPr lang="en-US" altLang="zh-CN" sz="1200" b="0"/>
          </a:p>
        </p:txBody>
      </p:sp>
    </p:spTree>
    <p:extLst>
      <p:ext uri="{BB962C8B-B14F-4D97-AF65-F5344CB8AC3E}">
        <p14:creationId xmlns:p14="http://schemas.microsoft.com/office/powerpoint/2010/main" val="21148469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与整型的类似，资源的状态只有两种状态，可用和不可用</a:t>
            </a:r>
            <a:endParaRPr lang="en-US" altLang="zh-CN" dirty="0"/>
          </a:p>
        </p:txBody>
      </p:sp>
      <p:sp>
        <p:nvSpPr>
          <p:cNvPr id="4" name="灯片编号占位符 3"/>
          <p:cNvSpPr>
            <a:spLocks noGrp="1"/>
          </p:cNvSpPr>
          <p:nvPr>
            <p:ph type="sldNum" sz="quarter" idx="5"/>
          </p:nvPr>
        </p:nvSpPr>
        <p:spPr/>
        <p:txBody>
          <a:bodyPr/>
          <a:lstStyle/>
          <a:p>
            <a:fld id="{2A74788B-FD48-405D-AEA0-933790A71A96}" type="slidenum">
              <a:rPr lang="zh-CN" altLang="en-US" smtClean="0"/>
              <a:pPr/>
              <a:t>41</a:t>
            </a:fld>
            <a:endParaRPr lang="en-US" altLang="zh-CN"/>
          </a:p>
        </p:txBody>
      </p:sp>
    </p:spTree>
    <p:extLst>
      <p:ext uri="{BB962C8B-B14F-4D97-AF65-F5344CB8AC3E}">
        <p14:creationId xmlns:p14="http://schemas.microsoft.com/office/powerpoint/2010/main" val="7218874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如果有</a:t>
            </a:r>
            <a:r>
              <a:rPr lang="en-US" altLang="zh-CN" dirty="0"/>
              <a:t>1</a:t>
            </a:r>
            <a:r>
              <a:rPr lang="zh-CN" altLang="en-US" dirty="0"/>
              <a:t>个资源可用，那么</a:t>
            </a:r>
            <a:r>
              <a:rPr lang="en-US" altLang="zh-CN" dirty="0"/>
              <a:t>x=1</a:t>
            </a:r>
            <a:r>
              <a:rPr lang="zh-CN" altLang="en-US" dirty="0"/>
              <a:t>，表示有资源可用，不会挂起。而</a:t>
            </a:r>
            <a:r>
              <a:rPr lang="en-US" altLang="zh-CN" dirty="0"/>
              <a:t>value</a:t>
            </a:r>
            <a:r>
              <a:rPr lang="zh-CN" altLang="en-US" dirty="0"/>
              <a:t>的值减之后是</a:t>
            </a:r>
            <a:r>
              <a:rPr lang="en-US" altLang="zh-CN" dirty="0"/>
              <a:t>0</a:t>
            </a:r>
            <a:r>
              <a:rPr lang="zh-CN" altLang="en-US" dirty="0"/>
              <a:t>，而这里如果是小于等于</a:t>
            </a:r>
            <a:r>
              <a:rPr lang="en-US" altLang="zh-CN" dirty="0"/>
              <a:t>0</a:t>
            </a:r>
            <a:r>
              <a:rPr lang="zh-CN" altLang="en-US" dirty="0"/>
              <a:t>，则会阻塞该进程，所以是不合理的。</a:t>
            </a:r>
            <a:br>
              <a:rPr lang="en-US" altLang="zh-CN" dirty="0"/>
            </a:br>
            <a:endParaRPr lang="zh-CN" altLang="en-US" dirty="0"/>
          </a:p>
        </p:txBody>
      </p:sp>
      <p:sp>
        <p:nvSpPr>
          <p:cNvPr id="4" name="灯片编号占位符 3"/>
          <p:cNvSpPr>
            <a:spLocks noGrp="1"/>
          </p:cNvSpPr>
          <p:nvPr>
            <p:ph type="sldNum" sz="quarter" idx="5"/>
          </p:nvPr>
        </p:nvSpPr>
        <p:spPr/>
        <p:txBody>
          <a:bodyPr/>
          <a:lstStyle/>
          <a:p>
            <a:fld id="{2A74788B-FD48-405D-AEA0-933790A71A96}" type="slidenum">
              <a:rPr lang="zh-CN" altLang="en-US" smtClean="0"/>
              <a:pPr/>
              <a:t>42</a:t>
            </a:fld>
            <a:endParaRPr lang="en-US" altLang="zh-CN"/>
          </a:p>
        </p:txBody>
      </p:sp>
    </p:spTree>
    <p:extLst>
      <p:ext uri="{BB962C8B-B14F-4D97-AF65-F5344CB8AC3E}">
        <p14:creationId xmlns:p14="http://schemas.microsoft.com/office/powerpoint/2010/main" val="20705878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Else </a:t>
            </a:r>
            <a:r>
              <a:rPr lang="zh-CN" altLang="en-US" dirty="0"/>
              <a:t>中没有</a:t>
            </a:r>
            <a:r>
              <a:rPr lang="en-US" altLang="zh-CN" dirty="0"/>
              <a:t>signal</a:t>
            </a:r>
            <a:endParaRPr lang="zh-CN" altLang="en-US" dirty="0"/>
          </a:p>
        </p:txBody>
      </p:sp>
      <p:sp>
        <p:nvSpPr>
          <p:cNvPr id="4" name="灯片编号占位符 3"/>
          <p:cNvSpPr>
            <a:spLocks noGrp="1"/>
          </p:cNvSpPr>
          <p:nvPr>
            <p:ph type="sldNum" sz="quarter" idx="5"/>
          </p:nvPr>
        </p:nvSpPr>
        <p:spPr/>
        <p:txBody>
          <a:bodyPr/>
          <a:lstStyle/>
          <a:p>
            <a:fld id="{2A74788B-FD48-405D-AEA0-933790A71A96}" type="slidenum">
              <a:rPr lang="zh-CN" altLang="en-US" smtClean="0"/>
              <a:pPr/>
              <a:t>48</a:t>
            </a:fld>
            <a:endParaRPr lang="en-US" altLang="zh-CN"/>
          </a:p>
        </p:txBody>
      </p:sp>
    </p:spTree>
    <p:extLst>
      <p:ext uri="{BB962C8B-B14F-4D97-AF65-F5344CB8AC3E}">
        <p14:creationId xmlns:p14="http://schemas.microsoft.com/office/powerpoint/2010/main" val="14266631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Grp="1" noRot="1" noChangeAspect="1" noChangeArrowheads="1" noTextEdit="1"/>
          </p:cNvSpPr>
          <p:nvPr>
            <p:ph type="sldImg"/>
          </p:nvPr>
        </p:nvSpPr>
        <p:spPr>
          <a:xfrm>
            <a:off x="381000" y="685800"/>
            <a:ext cx="6096000" cy="3429000"/>
          </a:xfrm>
        </p:spPr>
      </p:sp>
      <p:sp>
        <p:nvSpPr>
          <p:cNvPr id="42189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公交车司机活动顺序：启动车辆，正常行车，到站停车；售票员活动顺序：关车门，售票，开车门。现在假设初始状态为司机和售票员都在车上，汽车处于停止状态。在汽车不断地到站，停车，行驶过程中，请用信号量的</a:t>
            </a:r>
            <a:r>
              <a:rPr lang="en-US" altLang="zh-CN">
                <a:latin typeface="Arial" panose="020B0604020202020204" pitchFamily="34" charset="0"/>
              </a:rPr>
              <a:t>pv</a:t>
            </a:r>
            <a:r>
              <a:rPr lang="zh-CN" altLang="en-US">
                <a:latin typeface="Arial" panose="020B0604020202020204" pitchFamily="34" charset="0"/>
              </a:rPr>
              <a:t>操作施行司机和售票员之间的同步关系。</a:t>
            </a:r>
          </a:p>
        </p:txBody>
      </p:sp>
    </p:spTree>
    <p:extLst>
      <p:ext uri="{BB962C8B-B14F-4D97-AF65-F5344CB8AC3E}">
        <p14:creationId xmlns:p14="http://schemas.microsoft.com/office/powerpoint/2010/main" val="34486939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2"/>
          <p:cNvSpPr>
            <a:spLocks noGrp="1" noRot="1" noChangeAspect="1" noChangeArrowheads="1" noTextEdit="1"/>
          </p:cNvSpPr>
          <p:nvPr>
            <p:ph type="sldImg"/>
          </p:nvPr>
        </p:nvSpPr>
        <p:spPr>
          <a:xfrm>
            <a:off x="381000" y="685800"/>
            <a:ext cx="6096000" cy="3429000"/>
          </a:xfrm>
        </p:spPr>
      </p:sp>
      <p:sp>
        <p:nvSpPr>
          <p:cNvPr id="42291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公交车司机活动顺序：启动车辆，正常行车，到站停车；售票员活动顺序：关车门，售票，开车门。现在假设初始状态为司机和售票员都在车上，汽车处于停止状态。在汽车不断地到站，停车，行驶过程中，请用信号量的</a:t>
            </a:r>
            <a:r>
              <a:rPr lang="en-US" altLang="zh-CN">
                <a:latin typeface="Arial" panose="020B0604020202020204" pitchFamily="34" charset="0"/>
              </a:rPr>
              <a:t>pv</a:t>
            </a:r>
            <a:r>
              <a:rPr lang="zh-CN" altLang="en-US">
                <a:latin typeface="Arial" panose="020B0604020202020204" pitchFamily="34" charset="0"/>
              </a:rPr>
              <a:t>操作施行司机和售票员之间的同步关系。</a:t>
            </a:r>
          </a:p>
        </p:txBody>
      </p:sp>
    </p:spTree>
    <p:extLst>
      <p:ext uri="{BB962C8B-B14F-4D97-AF65-F5344CB8AC3E}">
        <p14:creationId xmlns:p14="http://schemas.microsoft.com/office/powerpoint/2010/main" val="28538659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fld id="{4BA30A47-C6B2-466F-8467-00DA7ACABD17}" type="slidenum">
              <a:rPr lang="en-US" altLang="zh-CN" sz="1200" b="0"/>
              <a:pPr eaLnBrk="1" hangingPunct="1"/>
              <a:t>60</a:t>
            </a:fld>
            <a:endParaRPr lang="en-US" altLang="zh-CN" sz="1200" b="0"/>
          </a:p>
        </p:txBody>
      </p:sp>
      <p:sp>
        <p:nvSpPr>
          <p:cNvPr id="423939" name="Rectangle 2"/>
          <p:cNvSpPr>
            <a:spLocks noGrp="1" noRot="1" noChangeAspect="1" noChangeArrowheads="1" noTextEdit="1"/>
          </p:cNvSpPr>
          <p:nvPr>
            <p:ph type="sldImg"/>
          </p:nvPr>
        </p:nvSpPr>
        <p:spPr>
          <a:xfrm>
            <a:off x="381000" y="685800"/>
            <a:ext cx="6096000" cy="3429000"/>
          </a:xfrm>
        </p:spPr>
      </p:sp>
      <p:sp>
        <p:nvSpPr>
          <p:cNvPr id="4239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extLst>
      <p:ext uri="{BB962C8B-B14F-4D97-AF65-F5344CB8AC3E}">
        <p14:creationId xmlns:p14="http://schemas.microsoft.com/office/powerpoint/2010/main" val="28107692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sz="1800" b="0" i="0" u="none" strike="noStrike" baseline="0" dirty="0">
                <a:solidFill>
                  <a:srgbClr val="0000FF"/>
                </a:solidFill>
                <a:latin typeface="楷体" panose="02010609060101010101" pitchFamily="49" charset="-122"/>
                <a:ea typeface="楷体" panose="02010609060101010101" pitchFamily="49" charset="-122"/>
              </a:rPr>
              <a:t>１</a:t>
            </a:r>
            <a:r>
              <a:rPr lang="en-US" altLang="zh-CN" sz="1800" b="1" i="0" u="none" strike="noStrike" baseline="0" dirty="0">
                <a:solidFill>
                  <a:srgbClr val="0000FF"/>
                </a:solidFill>
                <a:latin typeface="Times New Roman Bold" panose="02020803070505020304" pitchFamily="18" charset="0"/>
                <a:ea typeface="楷体" panose="02010609060101010101" pitchFamily="49" charset="-122"/>
              </a:rPr>
              <a:t>&gt; </a:t>
            </a:r>
            <a:r>
              <a:rPr lang="zh-CN" altLang="en-US" sz="1800" b="0" i="0" u="none" strike="noStrike" baseline="0" dirty="0">
                <a:solidFill>
                  <a:srgbClr val="0000FF"/>
                </a:solidFill>
                <a:latin typeface="楷体" panose="02010609060101010101" pitchFamily="49" charset="-122"/>
                <a:ea typeface="楷体" panose="02010609060101010101" pitchFamily="49" charset="-122"/>
              </a:rPr>
              <a:t>可读性差：</a:t>
            </a:r>
            <a:r>
              <a:rPr lang="zh-CN" altLang="en-US" sz="1800" b="0" i="0" u="none" strike="noStrike" baseline="0" dirty="0">
                <a:solidFill>
                  <a:srgbClr val="000000"/>
                </a:solidFill>
                <a:latin typeface="楷体" panose="02010609060101010101" pitchFamily="49" charset="-122"/>
                <a:ea typeface="楷体" panose="02010609060101010101" pitchFamily="49" charset="-122"/>
              </a:rPr>
              <a:t>要了解对于一组共享变量及信号量的操作是否正确，则必须通读整个系统或者并发程序。</a:t>
            </a:r>
          </a:p>
          <a:p>
            <a:pPr algn="l"/>
            <a:r>
              <a:rPr lang="zh-CN" altLang="en-US" sz="1800" b="0" i="0" u="none" strike="noStrike" baseline="0" dirty="0">
                <a:solidFill>
                  <a:srgbClr val="0000FF"/>
                </a:solidFill>
                <a:latin typeface="楷体" panose="02010609060101010101" pitchFamily="49" charset="-122"/>
                <a:ea typeface="楷体" panose="02010609060101010101" pitchFamily="49" charset="-122"/>
              </a:rPr>
              <a:t>２</a:t>
            </a:r>
            <a:r>
              <a:rPr lang="en-US" altLang="zh-CN" sz="1800" b="1" i="0" u="none" strike="noStrike" baseline="0" dirty="0">
                <a:solidFill>
                  <a:srgbClr val="0000FF"/>
                </a:solidFill>
                <a:latin typeface="Times New Roman Bold" panose="02020803070505020304" pitchFamily="18" charset="0"/>
                <a:ea typeface="楷体" panose="02010609060101010101" pitchFamily="49" charset="-122"/>
              </a:rPr>
              <a:t>&gt; </a:t>
            </a:r>
            <a:r>
              <a:rPr lang="zh-CN" altLang="en-US" sz="1800" b="0" i="0" u="none" strike="noStrike" baseline="0" dirty="0">
                <a:solidFill>
                  <a:srgbClr val="0000FF"/>
                </a:solidFill>
                <a:latin typeface="楷体" panose="02010609060101010101" pitchFamily="49" charset="-122"/>
                <a:ea typeface="楷体" panose="02010609060101010101" pitchFamily="49" charset="-122"/>
              </a:rPr>
              <a:t>不利于修改和维护：</a:t>
            </a:r>
            <a:r>
              <a:rPr lang="zh-CN" altLang="en-US" sz="1800" b="0" i="0" u="none" strike="noStrike" baseline="0" dirty="0">
                <a:solidFill>
                  <a:srgbClr val="000000"/>
                </a:solidFill>
                <a:latin typeface="楷体" panose="02010609060101010101" pitchFamily="49" charset="-122"/>
                <a:ea typeface="楷体" panose="02010609060101010101" pitchFamily="49" charset="-122"/>
              </a:rPr>
              <a:t>程序的局部性很差，所以任一组变量或一段代码的修改都可能影响全局。</a:t>
            </a:r>
          </a:p>
          <a:p>
            <a:pPr algn="l"/>
            <a:r>
              <a:rPr lang="zh-CN" altLang="en-US" sz="1800" b="0" i="0" u="none" strike="noStrike" baseline="0" dirty="0">
                <a:solidFill>
                  <a:srgbClr val="0000FF"/>
                </a:solidFill>
                <a:latin typeface="楷体" panose="02010609060101010101" pitchFamily="49" charset="-122"/>
                <a:ea typeface="楷体" panose="02010609060101010101" pitchFamily="49" charset="-122"/>
              </a:rPr>
              <a:t>３</a:t>
            </a:r>
            <a:r>
              <a:rPr lang="en-US" altLang="zh-CN" sz="1800" b="1" i="0" u="none" strike="noStrike" baseline="0" dirty="0">
                <a:solidFill>
                  <a:srgbClr val="0000FF"/>
                </a:solidFill>
                <a:latin typeface="Times New Roman Bold" panose="02020803070505020304" pitchFamily="18" charset="0"/>
                <a:ea typeface="楷体" panose="02010609060101010101" pitchFamily="49" charset="-122"/>
              </a:rPr>
              <a:t>&gt; </a:t>
            </a:r>
            <a:r>
              <a:rPr lang="zh-CN" altLang="en-US" sz="1800" b="0" i="0" u="none" strike="noStrike" baseline="0" dirty="0">
                <a:solidFill>
                  <a:srgbClr val="0000FF"/>
                </a:solidFill>
                <a:latin typeface="楷体" panose="02010609060101010101" pitchFamily="49" charset="-122"/>
                <a:ea typeface="楷体" panose="02010609060101010101" pitchFamily="49" charset="-122"/>
              </a:rPr>
              <a:t>正确性难以保证：</a:t>
            </a:r>
            <a:r>
              <a:rPr lang="zh-CN" altLang="en-US" sz="1800" b="0" i="0" u="none" strike="noStrike" baseline="0" dirty="0">
                <a:solidFill>
                  <a:srgbClr val="000000"/>
                </a:solidFill>
                <a:latin typeface="楷体" panose="02010609060101010101" pitchFamily="49" charset="-122"/>
                <a:ea typeface="楷体" panose="02010609060101010101" pitchFamily="49" charset="-122"/>
              </a:rPr>
              <a:t>操作系统或并发程序通常很大，要保证在一个复杂的系统中没有逻辑错误是很难的。</a:t>
            </a:r>
            <a:endParaRPr lang="zh-CN" altLang="en-US" dirty="0"/>
          </a:p>
        </p:txBody>
      </p:sp>
      <p:sp>
        <p:nvSpPr>
          <p:cNvPr id="4" name="灯片编号占位符 3"/>
          <p:cNvSpPr>
            <a:spLocks noGrp="1"/>
          </p:cNvSpPr>
          <p:nvPr>
            <p:ph type="sldNum" sz="quarter" idx="5"/>
          </p:nvPr>
        </p:nvSpPr>
        <p:spPr/>
        <p:txBody>
          <a:bodyPr/>
          <a:lstStyle/>
          <a:p>
            <a:fld id="{2A74788B-FD48-405D-AEA0-933790A71A96}" type="slidenum">
              <a:rPr lang="zh-CN" altLang="en-US" smtClean="0"/>
              <a:pPr/>
              <a:t>62</a:t>
            </a:fld>
            <a:endParaRPr lang="en-US" altLang="zh-CN"/>
          </a:p>
        </p:txBody>
      </p:sp>
    </p:spTree>
    <p:extLst>
      <p:ext uri="{BB962C8B-B14F-4D97-AF65-F5344CB8AC3E}">
        <p14:creationId xmlns:p14="http://schemas.microsoft.com/office/powerpoint/2010/main" val="30024144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sz="1800" b="0" i="0" u="none" strike="noStrike" baseline="0" dirty="0">
                <a:solidFill>
                  <a:srgbClr val="000000"/>
                </a:solidFill>
                <a:latin typeface="楷体" panose="02010609060101010101" pitchFamily="49" charset="-122"/>
                <a:ea typeface="楷体" panose="02010609060101010101" pitchFamily="49" charset="-122"/>
              </a:rPr>
              <a:t>基于信号量机制存在的问题，</a:t>
            </a:r>
            <a:r>
              <a:rPr lang="en-US" altLang="zh-CN" sz="1800" b="1" i="0" u="none" strike="noStrike" baseline="0" dirty="0">
                <a:solidFill>
                  <a:srgbClr val="000000"/>
                </a:solidFill>
                <a:latin typeface="Times New Roman Bold" panose="02020803070505020304" pitchFamily="18" charset="0"/>
                <a:ea typeface="楷体" panose="02010609060101010101" pitchFamily="49" charset="-122"/>
              </a:rPr>
              <a:t>Dijkstra</a:t>
            </a:r>
            <a:r>
              <a:rPr lang="zh-CN" altLang="en-US" sz="1800" b="0" i="0" u="none" strike="noStrike" baseline="0" dirty="0">
                <a:solidFill>
                  <a:srgbClr val="000000"/>
                </a:solidFill>
                <a:latin typeface="楷体" panose="02010609060101010101" pitchFamily="49" charset="-122"/>
                <a:ea typeface="楷体" panose="02010609060101010101" pitchFamily="49" charset="-122"/>
              </a:rPr>
              <a:t>于</a:t>
            </a:r>
            <a:r>
              <a:rPr lang="en-US" altLang="zh-CN" sz="1800" b="1" i="0" u="none" strike="noStrike" baseline="0" dirty="0">
                <a:solidFill>
                  <a:srgbClr val="000000"/>
                </a:solidFill>
                <a:latin typeface="Times New Roman Bold" panose="02020803070505020304" pitchFamily="18" charset="0"/>
                <a:ea typeface="楷体" panose="02010609060101010101" pitchFamily="49" charset="-122"/>
              </a:rPr>
              <a:t>1971</a:t>
            </a:r>
            <a:r>
              <a:rPr lang="zh-CN" altLang="en-US" sz="1800" b="0" i="0" u="none" strike="noStrike" baseline="0" dirty="0">
                <a:solidFill>
                  <a:srgbClr val="000000"/>
                </a:solidFill>
                <a:latin typeface="楷体" panose="02010609060101010101" pitchFamily="49" charset="-122"/>
                <a:ea typeface="楷体" panose="02010609060101010101" pitchFamily="49" charset="-122"/>
              </a:rPr>
              <a:t>年提出，</a:t>
            </a:r>
            <a:r>
              <a:rPr lang="zh-CN" altLang="en-US" sz="1800" b="0" i="0" u="none" strike="noStrike" baseline="0" dirty="0">
                <a:solidFill>
                  <a:srgbClr val="FF0066"/>
                </a:solidFill>
                <a:latin typeface="楷体" panose="02010609060101010101" pitchFamily="49" charset="-122"/>
                <a:ea typeface="楷体" panose="02010609060101010101" pitchFamily="49" charset="-122"/>
              </a:rPr>
              <a:t>把分散在各进程中的临界区集中起来进行管理，并把系统中的共享资源用数据结构抽象地表示出来</a:t>
            </a:r>
            <a:r>
              <a:rPr lang="zh-CN" altLang="en-US" sz="1800" b="0" i="0" u="none" strike="noStrike" baseline="0" dirty="0">
                <a:solidFill>
                  <a:srgbClr val="000000"/>
                </a:solidFill>
                <a:latin typeface="楷体" panose="02010609060101010101" pitchFamily="49" charset="-122"/>
                <a:ea typeface="楷体" panose="02010609060101010101" pitchFamily="49" charset="-122"/>
              </a:rPr>
              <a:t>。</a:t>
            </a:r>
            <a:endParaRPr lang="en-US" altLang="zh-CN" sz="1800" b="0" i="0" u="none" strike="noStrike" baseline="0" dirty="0">
              <a:solidFill>
                <a:srgbClr val="000000"/>
              </a:solidFill>
              <a:latin typeface="楷体" panose="02010609060101010101" pitchFamily="49" charset="-122"/>
              <a:ea typeface="楷体" panose="02010609060101010101" pitchFamily="49" charset="-122"/>
            </a:endParaRPr>
          </a:p>
          <a:p>
            <a:pPr algn="l"/>
            <a:endParaRPr lang="en-US" altLang="zh-CN" sz="1800" b="0" i="0" u="none" strike="noStrike" baseline="0" dirty="0">
              <a:solidFill>
                <a:srgbClr val="000000"/>
              </a:solidFill>
              <a:latin typeface="楷体" panose="02010609060101010101" pitchFamily="49" charset="-122"/>
              <a:ea typeface="楷体" panose="02010609060101010101" pitchFamily="49" charset="-122"/>
            </a:endParaRPr>
          </a:p>
          <a:p>
            <a:pPr algn="l"/>
            <a:r>
              <a:rPr lang="zh-CN" altLang="en-US" sz="1800" b="0" i="0" u="none" strike="noStrike" baseline="0" dirty="0">
                <a:solidFill>
                  <a:srgbClr val="000000"/>
                </a:solidFill>
                <a:latin typeface="楷体" panose="02010609060101010101" pitchFamily="49" charset="-122"/>
                <a:ea typeface="楷体" panose="02010609060101010101" pitchFamily="49" charset="-122"/>
              </a:rPr>
              <a:t>由于临界区是访问临界资源的代码段，建立一个</a:t>
            </a:r>
            <a:r>
              <a:rPr lang="zh-CN" altLang="en-US" sz="1800" b="0" i="0" u="none" strike="noStrike" baseline="0" dirty="0">
                <a:solidFill>
                  <a:srgbClr val="0000FF"/>
                </a:solidFill>
                <a:latin typeface="楷体" panose="02010609060101010101" pitchFamily="49" charset="-122"/>
                <a:ea typeface="楷体" panose="02010609060101010101" pitchFamily="49" charset="-122"/>
              </a:rPr>
              <a:t>“秘书”程序</a:t>
            </a:r>
            <a:r>
              <a:rPr lang="zh-CN" altLang="en-US" sz="1800" b="0" i="0" u="none" strike="noStrike" baseline="0" dirty="0">
                <a:solidFill>
                  <a:srgbClr val="000000"/>
                </a:solidFill>
                <a:latin typeface="楷体" panose="02010609060101010101" pitchFamily="49" charset="-122"/>
                <a:ea typeface="楷体" panose="02010609060101010101" pitchFamily="49" charset="-122"/>
              </a:rPr>
              <a:t>管理到来的访问。“秘书”每次仅让一个进程来访，这样</a:t>
            </a:r>
            <a:r>
              <a:rPr lang="zh-CN" altLang="en-US" sz="1800" b="0" i="0" u="none" strike="noStrike" baseline="0" dirty="0">
                <a:latin typeface="楷体" panose="02010609060101010101" pitchFamily="49" charset="-122"/>
                <a:ea typeface="楷体" panose="02010609060101010101" pitchFamily="49" charset="-122"/>
              </a:rPr>
              <a:t>既便于对临界资源的管理，又实现了互斥访问。</a:t>
            </a:r>
            <a:endParaRPr lang="en-US" altLang="zh-CN" sz="1800" b="0" i="0" u="none" strike="noStrike" baseline="0" dirty="0">
              <a:latin typeface="楷体" panose="02010609060101010101" pitchFamily="49" charset="-122"/>
              <a:ea typeface="楷体" panose="02010609060101010101" pitchFamily="49" charset="-122"/>
            </a:endParaRPr>
          </a:p>
          <a:p>
            <a:pPr algn="l"/>
            <a:endParaRPr lang="en-US" altLang="zh-CN" sz="1800" b="0" i="0" u="none" strike="noStrike" baseline="0" dirty="0">
              <a:latin typeface="楷体" panose="02010609060101010101" pitchFamily="49" charset="-122"/>
              <a:ea typeface="楷体" panose="02010609060101010101" pitchFamily="49" charset="-122"/>
            </a:endParaRPr>
          </a:p>
          <a:p>
            <a:pPr algn="l"/>
            <a:r>
              <a:rPr lang="en-US" altLang="zh-CN" sz="1800" b="1" i="0" u="none" strike="noStrike" baseline="0" dirty="0">
                <a:solidFill>
                  <a:srgbClr val="000000"/>
                </a:solidFill>
                <a:latin typeface="Times New Roman Bold" panose="02020803070505020304" pitchFamily="18" charset="0"/>
              </a:rPr>
              <a:t>1973</a:t>
            </a:r>
            <a:r>
              <a:rPr lang="zh-CN" altLang="en-US" sz="1800" b="0" i="0" u="none" strike="noStrike" baseline="0" dirty="0">
                <a:solidFill>
                  <a:srgbClr val="000000"/>
                </a:solidFill>
                <a:latin typeface="楷体" panose="02010609060101010101" pitchFamily="49" charset="-122"/>
                <a:ea typeface="楷体" panose="02010609060101010101" pitchFamily="49" charset="-122"/>
              </a:rPr>
              <a:t>年</a:t>
            </a:r>
            <a:r>
              <a:rPr lang="en-US" altLang="zh-CN" sz="1800" b="1" i="0" u="none" strike="noStrike" baseline="0" dirty="0">
                <a:solidFill>
                  <a:srgbClr val="000000"/>
                </a:solidFill>
                <a:latin typeface="Times New Roman Bold" panose="02020803070505020304" pitchFamily="18" charset="0"/>
                <a:ea typeface="楷体" panose="02010609060101010101" pitchFamily="49" charset="-122"/>
              </a:rPr>
              <a:t>Hansan</a:t>
            </a:r>
            <a:r>
              <a:rPr lang="zh-CN" altLang="en-US" sz="1800" b="0" i="0" u="none" strike="noStrike" baseline="0" dirty="0">
                <a:solidFill>
                  <a:srgbClr val="000000"/>
                </a:solidFill>
                <a:latin typeface="楷体" panose="02010609060101010101" pitchFamily="49" charset="-122"/>
                <a:ea typeface="楷体" panose="02010609060101010101" pitchFamily="49" charset="-122"/>
              </a:rPr>
              <a:t>和</a:t>
            </a:r>
            <a:r>
              <a:rPr lang="en-US" altLang="zh-CN" sz="1800" b="1" i="0" u="none" strike="noStrike" baseline="0" dirty="0">
                <a:solidFill>
                  <a:srgbClr val="000000"/>
                </a:solidFill>
                <a:latin typeface="Times New Roman Bold" panose="02020803070505020304" pitchFamily="18" charset="0"/>
                <a:ea typeface="楷体" panose="02010609060101010101" pitchFamily="49" charset="-122"/>
              </a:rPr>
              <a:t>Hoare</a:t>
            </a:r>
            <a:r>
              <a:rPr lang="zh-CN" altLang="en-US" sz="1800" b="0" i="0" u="none" strike="noStrike" baseline="0" dirty="0">
                <a:solidFill>
                  <a:srgbClr val="000000"/>
                </a:solidFill>
                <a:latin typeface="楷体" panose="02010609060101010101" pitchFamily="49" charset="-122"/>
                <a:ea typeface="楷体" panose="02010609060101010101" pitchFamily="49" charset="-122"/>
              </a:rPr>
              <a:t>又把”秘书”进程思想发展为</a:t>
            </a:r>
            <a:r>
              <a:rPr lang="zh-CN" altLang="en-US" sz="1800" b="0" i="0" u="none" strike="noStrike" baseline="0" dirty="0">
                <a:solidFill>
                  <a:srgbClr val="FF0066"/>
                </a:solidFill>
                <a:latin typeface="楷体" panose="02010609060101010101" pitchFamily="49" charset="-122"/>
                <a:ea typeface="楷体" panose="02010609060101010101" pitchFamily="49" charset="-122"/>
              </a:rPr>
              <a:t>管程</a:t>
            </a:r>
            <a:r>
              <a:rPr lang="zh-CN" altLang="en-US" sz="1800" b="0" i="0" u="none" strike="noStrike" baseline="0" dirty="0">
                <a:solidFill>
                  <a:srgbClr val="000000"/>
                </a:solidFill>
                <a:latin typeface="楷体" panose="02010609060101010101" pitchFamily="49" charset="-122"/>
                <a:ea typeface="楷体" panose="02010609060101010101" pitchFamily="49" charset="-122"/>
              </a:rPr>
              <a:t>概念。</a:t>
            </a:r>
            <a:r>
              <a:rPr lang="zh-CN" altLang="en-US" sz="1800" b="0" i="0" u="none" strike="noStrike" baseline="0" dirty="0">
                <a:latin typeface="楷体" panose="02010609060101010101" pitchFamily="49" charset="-122"/>
                <a:ea typeface="楷体" panose="02010609060101010101" pitchFamily="49" charset="-122"/>
              </a:rPr>
              <a:t>采用这种方法，对共享资源的管理就可借助数据结构及在其上实施操作的若干过程来进行</a:t>
            </a:r>
            <a:endParaRPr lang="zh-CN" altLang="en-US" dirty="0"/>
          </a:p>
        </p:txBody>
      </p:sp>
      <p:sp>
        <p:nvSpPr>
          <p:cNvPr id="4" name="灯片编号占位符 3"/>
          <p:cNvSpPr>
            <a:spLocks noGrp="1"/>
          </p:cNvSpPr>
          <p:nvPr>
            <p:ph type="sldNum" sz="quarter" idx="5"/>
          </p:nvPr>
        </p:nvSpPr>
        <p:spPr/>
        <p:txBody>
          <a:bodyPr/>
          <a:lstStyle/>
          <a:p>
            <a:fld id="{2A74788B-FD48-405D-AEA0-933790A71A96}" type="slidenum">
              <a:rPr lang="zh-CN" altLang="en-US" smtClean="0"/>
              <a:pPr/>
              <a:t>63</a:t>
            </a:fld>
            <a:endParaRPr lang="en-US" altLang="zh-CN"/>
          </a:p>
        </p:txBody>
      </p:sp>
    </p:spTree>
    <p:extLst>
      <p:ext uri="{BB962C8B-B14F-4D97-AF65-F5344CB8AC3E}">
        <p14:creationId xmlns:p14="http://schemas.microsoft.com/office/powerpoint/2010/main" val="90779294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1" i="0" dirty="0">
                <a:solidFill>
                  <a:srgbClr val="05073B"/>
                </a:solidFill>
                <a:effectLst/>
                <a:latin typeface="-apple-system"/>
              </a:rPr>
              <a:t>共享资源的数据结构</a:t>
            </a:r>
            <a:r>
              <a:rPr lang="zh-CN" altLang="en-US" b="0" i="0" dirty="0">
                <a:solidFill>
                  <a:srgbClr val="05073B"/>
                </a:solidFill>
                <a:effectLst/>
                <a:latin typeface="PingFang-SC-Regular"/>
              </a:rPr>
              <a:t>：管程内部包含了一组共享的数据结构，这些数据结构可能包括变量、数组、列表等，它们是被多个进程所共享的资源。</a:t>
            </a:r>
            <a:endParaRPr lang="en-US" altLang="zh-CN" dirty="0"/>
          </a:p>
          <a:p>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1" i="0" dirty="0">
                <a:solidFill>
                  <a:srgbClr val="05073B"/>
                </a:solidFill>
                <a:effectLst/>
                <a:latin typeface="-apple-system"/>
              </a:rPr>
              <a:t>对数据结构进行操作的一组过程</a:t>
            </a:r>
            <a:r>
              <a:rPr lang="zh-CN" altLang="en-US" b="0" i="0" dirty="0">
                <a:solidFill>
                  <a:srgbClr val="05073B"/>
                </a:solidFill>
                <a:effectLst/>
                <a:latin typeface="PingFang-SC-Regular"/>
              </a:rPr>
              <a:t>：除了共享数据，管程还包含了一组对这些数据进行操作的过程或方法。这些过程可以包括读取数据、写入数据、修改数据等。</a:t>
            </a:r>
          </a:p>
          <a:p>
            <a:br>
              <a:rPr lang="en-US" altLang="zh-CN" dirty="0"/>
            </a:br>
            <a:r>
              <a:rPr lang="en-US" altLang="zh-CN" dirty="0"/>
              <a:t>1.</a:t>
            </a:r>
            <a:r>
              <a:rPr lang="zh-CN" altLang="en-US" b="0" i="0" dirty="0">
                <a:solidFill>
                  <a:srgbClr val="05073B"/>
                </a:solidFill>
                <a:effectLst/>
                <a:latin typeface="-apple-system"/>
              </a:rPr>
              <a:t>管程的名字是一个标识符，用于唯一地标识和引用这个管程。</a:t>
            </a:r>
            <a:br>
              <a:rPr lang="en-US" altLang="zh-CN" b="0" i="0" dirty="0">
                <a:solidFill>
                  <a:srgbClr val="05073B"/>
                </a:solidFill>
                <a:effectLst/>
                <a:latin typeface="-apple-system"/>
              </a:rPr>
            </a:br>
            <a:r>
              <a:rPr lang="en-US" altLang="zh-CN" b="0" i="0" dirty="0">
                <a:solidFill>
                  <a:srgbClr val="05073B"/>
                </a:solidFill>
                <a:effectLst/>
                <a:latin typeface="-apple-system"/>
              </a:rPr>
              <a:t>2.</a:t>
            </a:r>
            <a:r>
              <a:rPr lang="zh-CN" altLang="en-US" b="1" i="0" dirty="0">
                <a:solidFill>
                  <a:srgbClr val="05073B"/>
                </a:solidFill>
                <a:effectLst/>
                <a:latin typeface="-apple-system"/>
              </a:rPr>
              <a:t>局部于管程的共享变量的说明</a:t>
            </a:r>
            <a:r>
              <a:rPr lang="zh-CN" altLang="en-US" b="0" i="0" dirty="0">
                <a:solidFill>
                  <a:srgbClr val="05073B"/>
                </a:solidFill>
                <a:effectLst/>
                <a:latin typeface="-apple-system"/>
              </a:rPr>
              <a:t>：这些变量是局部于管程的，即它们只存在于管程的作用域内，其他部分的代码无法直接访问这些变量。这些变量的类型、初始值以及作用域都应在管程的定义中明确说明。</a:t>
            </a:r>
            <a:br>
              <a:rPr lang="en-US" altLang="zh-CN" b="0" i="0" dirty="0">
                <a:solidFill>
                  <a:srgbClr val="05073B"/>
                </a:solidFill>
                <a:effectLst/>
                <a:latin typeface="-apple-system"/>
              </a:rPr>
            </a:br>
            <a:r>
              <a:rPr lang="en-US" altLang="zh-CN" b="0" i="0" dirty="0">
                <a:solidFill>
                  <a:srgbClr val="05073B"/>
                </a:solidFill>
                <a:effectLst/>
                <a:latin typeface="-apple-system"/>
              </a:rPr>
              <a:t>3.</a:t>
            </a:r>
            <a:r>
              <a:rPr lang="zh-CN" altLang="en-US" b="0" i="0" dirty="0">
                <a:solidFill>
                  <a:srgbClr val="05073B"/>
                </a:solidFill>
                <a:effectLst/>
                <a:latin typeface="-apple-system"/>
              </a:rPr>
              <a:t>管程定义了一组过程或方法，用于对管程内部的共享变量进行操作。这些过程通常包括初始化管程状态、修改共享变量值、检查变量状态等。</a:t>
            </a:r>
            <a:endParaRPr lang="en-US" altLang="zh-CN" b="0" i="0" dirty="0">
              <a:solidFill>
                <a:srgbClr val="05073B"/>
              </a:solidFill>
              <a:effectLst/>
              <a:latin typeface="-apple-system"/>
            </a:endParaRPr>
          </a:p>
          <a:p>
            <a:r>
              <a:rPr lang="en-US" altLang="zh-CN" b="0" i="0" dirty="0">
                <a:solidFill>
                  <a:srgbClr val="05073B"/>
                </a:solidFill>
                <a:effectLst/>
                <a:latin typeface="-apple-system"/>
              </a:rPr>
              <a:t>4.</a:t>
            </a:r>
            <a:r>
              <a:rPr lang="zh-CN" altLang="en-US" b="0" i="0" dirty="0">
                <a:solidFill>
                  <a:srgbClr val="05073B"/>
                </a:solidFill>
                <a:effectLst/>
                <a:latin typeface="-apple-system"/>
              </a:rPr>
              <a:t>管程通常包含一些初始化语句，用于在管程首次被使用时设置共享变量的初始状态。</a:t>
            </a:r>
            <a:endParaRPr lang="zh-CN" altLang="en-US" dirty="0"/>
          </a:p>
        </p:txBody>
      </p:sp>
      <p:sp>
        <p:nvSpPr>
          <p:cNvPr id="4" name="灯片编号占位符 3"/>
          <p:cNvSpPr>
            <a:spLocks noGrp="1"/>
          </p:cNvSpPr>
          <p:nvPr>
            <p:ph type="sldNum" sz="quarter" idx="5"/>
          </p:nvPr>
        </p:nvSpPr>
        <p:spPr/>
        <p:txBody>
          <a:bodyPr/>
          <a:lstStyle/>
          <a:p>
            <a:fld id="{2A74788B-FD48-405D-AEA0-933790A71A96}" type="slidenum">
              <a:rPr lang="zh-CN" altLang="en-US" smtClean="0"/>
              <a:pPr/>
              <a:t>64</a:t>
            </a:fld>
            <a:endParaRPr lang="en-US" altLang="zh-CN"/>
          </a:p>
        </p:txBody>
      </p:sp>
    </p:spTree>
    <p:extLst>
      <p:ext uri="{BB962C8B-B14F-4D97-AF65-F5344CB8AC3E}">
        <p14:creationId xmlns:p14="http://schemas.microsoft.com/office/powerpoint/2010/main" val="2530986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74788B-FD48-405D-AEA0-933790A71A96}" type="slidenum">
              <a:rPr lang="zh-CN" altLang="en-US" smtClean="0"/>
              <a:pPr/>
              <a:t>8</a:t>
            </a:fld>
            <a:endParaRPr lang="en-US" altLang="zh-CN"/>
          </a:p>
        </p:txBody>
      </p:sp>
    </p:spTree>
    <p:extLst>
      <p:ext uri="{BB962C8B-B14F-4D97-AF65-F5344CB8AC3E}">
        <p14:creationId xmlns:p14="http://schemas.microsoft.com/office/powerpoint/2010/main" val="339102996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sz="1800" b="0" i="0" u="none" strike="noStrike" baseline="0" dirty="0">
                <a:solidFill>
                  <a:srgbClr val="33339A"/>
                </a:solidFill>
                <a:latin typeface="楷体" panose="02010609060101010101" pitchFamily="49" charset="-122"/>
                <a:ea typeface="楷体" panose="02010609060101010101" pitchFamily="49" charset="-122"/>
              </a:rPr>
              <a:t>管程的特性</a:t>
            </a:r>
          </a:p>
          <a:p>
            <a:pPr algn="l"/>
            <a:r>
              <a:rPr lang="zh-CN" altLang="en-US" sz="1800" b="0" i="0" u="none" strike="noStrike" baseline="0" dirty="0">
                <a:solidFill>
                  <a:srgbClr val="1F05E4"/>
                </a:solidFill>
                <a:latin typeface="Times New Roman" panose="02020603050405020304" pitchFamily="18" charset="0"/>
                <a:ea typeface="楷体" panose="02010609060101010101" pitchFamily="49" charset="-122"/>
              </a:rPr>
              <a:t>▪ </a:t>
            </a:r>
            <a:r>
              <a:rPr lang="en-US" altLang="zh-CN" sz="1800" b="1" i="0" u="none" strike="noStrike" baseline="0" dirty="0">
                <a:solidFill>
                  <a:srgbClr val="0000FF"/>
                </a:solidFill>
                <a:latin typeface="Times New Roman Bold" panose="02020803070505020304" pitchFamily="18" charset="0"/>
                <a:ea typeface="楷体" panose="02010609060101010101" pitchFamily="49" charset="-122"/>
              </a:rPr>
              <a:t>1&gt; </a:t>
            </a:r>
            <a:r>
              <a:rPr lang="zh-CN" altLang="en-US" sz="1800" b="0" i="0" u="none" strike="noStrike" baseline="0" dirty="0">
                <a:solidFill>
                  <a:srgbClr val="0000FF"/>
                </a:solidFill>
                <a:latin typeface="楷体" panose="02010609060101010101" pitchFamily="49" charset="-122"/>
                <a:ea typeface="楷体" panose="02010609060101010101" pitchFamily="49" charset="-122"/>
              </a:rPr>
              <a:t>模块化</a:t>
            </a:r>
          </a:p>
          <a:p>
            <a:pPr algn="l"/>
            <a:r>
              <a:rPr lang="en-US" altLang="zh-CN" sz="1800" b="0" i="0" u="none" strike="noStrike" baseline="0" dirty="0">
                <a:solidFill>
                  <a:srgbClr val="000000"/>
                </a:solidFill>
                <a:latin typeface="楷体" panose="02010609060101010101" pitchFamily="49" charset="-122"/>
                <a:ea typeface="楷体" panose="02010609060101010101" pitchFamily="49" charset="-122"/>
              </a:rPr>
              <a:t>–</a:t>
            </a:r>
            <a:r>
              <a:rPr lang="zh-CN" altLang="en-US" sz="1800" b="0" i="0" u="none" strike="noStrike" baseline="0" dirty="0">
                <a:solidFill>
                  <a:srgbClr val="000000"/>
                </a:solidFill>
                <a:latin typeface="楷体" panose="02010609060101010101" pitchFamily="49" charset="-122"/>
                <a:ea typeface="楷体" panose="02010609060101010101" pitchFamily="49" charset="-122"/>
              </a:rPr>
              <a:t>管程将进程的</a:t>
            </a:r>
            <a:r>
              <a:rPr lang="zh-CN" altLang="en-US" sz="1800" b="0" i="0" u="none" strike="noStrike" baseline="0" dirty="0">
                <a:solidFill>
                  <a:srgbClr val="FF3300"/>
                </a:solidFill>
                <a:latin typeface="楷体" panose="02010609060101010101" pitchFamily="49" charset="-122"/>
                <a:ea typeface="楷体" panose="02010609060101010101" pitchFamily="49" charset="-122"/>
              </a:rPr>
              <a:t>同步操作机制</a:t>
            </a:r>
            <a:r>
              <a:rPr lang="zh-CN" altLang="en-US" sz="1800" b="0" i="0" u="none" strike="noStrike" baseline="0" dirty="0">
                <a:solidFill>
                  <a:srgbClr val="000000"/>
                </a:solidFill>
                <a:latin typeface="楷体" panose="02010609060101010101" pitchFamily="49" charset="-122"/>
                <a:ea typeface="楷体" panose="02010609060101010101" pitchFamily="49" charset="-122"/>
              </a:rPr>
              <a:t>和</a:t>
            </a:r>
            <a:r>
              <a:rPr lang="zh-CN" altLang="en-US" sz="1800" b="0" i="0" u="none" strike="noStrike" baseline="0" dirty="0">
                <a:solidFill>
                  <a:srgbClr val="FF3300"/>
                </a:solidFill>
                <a:latin typeface="楷体" panose="02010609060101010101" pitchFamily="49" charset="-122"/>
                <a:ea typeface="楷体" panose="02010609060101010101" pitchFamily="49" charset="-122"/>
              </a:rPr>
              <a:t>临界资源</a:t>
            </a:r>
            <a:r>
              <a:rPr lang="zh-CN" altLang="en-US" sz="1800" b="0" i="0" u="none" strike="noStrike" baseline="0" dirty="0">
                <a:solidFill>
                  <a:srgbClr val="000000"/>
                </a:solidFill>
                <a:latin typeface="楷体" panose="02010609060101010101" pitchFamily="49" charset="-122"/>
                <a:ea typeface="楷体" panose="02010609060101010101" pitchFamily="49" charset="-122"/>
              </a:rPr>
              <a:t>结合到一起。</a:t>
            </a:r>
          </a:p>
          <a:p>
            <a:pPr algn="l"/>
            <a:r>
              <a:rPr lang="en-US" altLang="zh-CN" sz="1800" b="0" i="0" u="none" strike="noStrike" baseline="0" dirty="0">
                <a:solidFill>
                  <a:srgbClr val="000000"/>
                </a:solidFill>
                <a:latin typeface="宋体" panose="02010600030101010101" pitchFamily="2" charset="-122"/>
                <a:ea typeface="宋体" panose="02010600030101010101" pitchFamily="2" charset="-122"/>
              </a:rPr>
              <a:t>–</a:t>
            </a:r>
            <a:r>
              <a:rPr lang="zh-CN" altLang="en-US" sz="1800" b="0" i="0" u="none" strike="noStrike" baseline="0" dirty="0">
                <a:solidFill>
                  <a:srgbClr val="000000"/>
                </a:solidFill>
                <a:latin typeface="楷体" panose="02010609060101010101" pitchFamily="49" charset="-122"/>
                <a:ea typeface="楷体" panose="02010609060101010101" pitchFamily="49" charset="-122"/>
              </a:rPr>
              <a:t>一个管程是一个基本程序单位，可以单独编译。</a:t>
            </a:r>
          </a:p>
          <a:p>
            <a:pPr algn="l"/>
            <a:r>
              <a:rPr lang="zh-CN" altLang="en-US" sz="1800" b="0" i="0" u="none" strike="noStrike" baseline="0" dirty="0">
                <a:solidFill>
                  <a:srgbClr val="1F05E4"/>
                </a:solidFill>
                <a:latin typeface="Times New Roman" panose="02020603050405020304" pitchFamily="18" charset="0"/>
                <a:ea typeface="楷体" panose="02010609060101010101" pitchFamily="49" charset="-122"/>
              </a:rPr>
              <a:t>▪ </a:t>
            </a:r>
            <a:r>
              <a:rPr lang="en-US" altLang="zh-CN" sz="1800" b="1" i="0" u="none" strike="noStrike" baseline="0" dirty="0">
                <a:solidFill>
                  <a:srgbClr val="0000FF"/>
                </a:solidFill>
                <a:latin typeface="Times New Roman Bold" panose="02020803070505020304" pitchFamily="18" charset="0"/>
                <a:ea typeface="楷体" panose="02010609060101010101" pitchFamily="49" charset="-122"/>
              </a:rPr>
              <a:t>2&gt;</a:t>
            </a:r>
            <a:r>
              <a:rPr lang="zh-CN" altLang="en-US" sz="1800" b="0" i="0" u="none" strike="noStrike" baseline="0" dirty="0">
                <a:solidFill>
                  <a:srgbClr val="0000FF"/>
                </a:solidFill>
                <a:latin typeface="楷体" panose="02010609060101010101" pitchFamily="49" charset="-122"/>
                <a:ea typeface="楷体" panose="02010609060101010101" pitchFamily="49" charset="-122"/>
              </a:rPr>
              <a:t>抽象性</a:t>
            </a:r>
            <a:r>
              <a:rPr lang="zh-CN" altLang="en-US" sz="1800" b="0" i="0" u="none" strike="noStrike" baseline="0" dirty="0">
                <a:solidFill>
                  <a:srgbClr val="000000"/>
                </a:solidFill>
                <a:latin typeface="楷体" panose="02010609060101010101" pitchFamily="49" charset="-122"/>
                <a:ea typeface="楷体" panose="02010609060101010101" pitchFamily="49" charset="-122"/>
              </a:rPr>
              <a:t>（抽象数据类型）</a:t>
            </a:r>
            <a:endParaRPr lang="en-US" altLang="zh-CN" sz="1800" b="0" i="0" u="none" strike="noStrike" baseline="0" dirty="0">
              <a:solidFill>
                <a:srgbClr val="000000"/>
              </a:solidFill>
              <a:latin typeface="楷体" panose="02010609060101010101" pitchFamily="49" charset="-122"/>
              <a:ea typeface="楷体" panose="02010609060101010101" pitchFamily="49" charset="-122"/>
            </a:endParaRPr>
          </a:p>
          <a:p>
            <a:pPr algn="l"/>
            <a:r>
              <a:rPr lang="en-US" altLang="zh-CN" sz="1800" b="0" i="0" u="none" strike="noStrike" baseline="0" dirty="0">
                <a:solidFill>
                  <a:srgbClr val="000000"/>
                </a:solidFill>
                <a:latin typeface="宋体" panose="02010600030101010101" pitchFamily="2" charset="-122"/>
                <a:ea typeface="宋体" panose="02010600030101010101" pitchFamily="2" charset="-122"/>
              </a:rPr>
              <a:t>–</a:t>
            </a:r>
            <a:r>
              <a:rPr lang="zh-CN" altLang="en-US" sz="1800" b="0" i="0" u="none" strike="noStrike" baseline="0" dirty="0">
                <a:solidFill>
                  <a:srgbClr val="000000"/>
                </a:solidFill>
                <a:latin typeface="楷体" panose="02010609060101010101" pitchFamily="49" charset="-122"/>
                <a:ea typeface="楷体" panose="02010609060101010101" pitchFamily="49" charset="-122"/>
              </a:rPr>
              <a:t>管程内的共享数据结构抽象地表示系统中的共享资源。</a:t>
            </a:r>
          </a:p>
          <a:p>
            <a:pPr algn="l"/>
            <a:r>
              <a:rPr lang="zh-CN" altLang="en-US" sz="1800" b="0" i="0" u="none" strike="noStrike" baseline="0" dirty="0">
                <a:solidFill>
                  <a:srgbClr val="1F05E4"/>
                </a:solidFill>
                <a:latin typeface="Times New Roman" panose="02020603050405020304" pitchFamily="18" charset="0"/>
                <a:ea typeface="宋体" panose="02010600030101010101" pitchFamily="2" charset="-122"/>
              </a:rPr>
              <a:t>▪ </a:t>
            </a:r>
            <a:r>
              <a:rPr lang="en-US" altLang="zh-CN" sz="1800" b="1" i="0" u="none" strike="noStrike" baseline="0" dirty="0">
                <a:solidFill>
                  <a:srgbClr val="0000FF"/>
                </a:solidFill>
                <a:latin typeface="Times New Roman Bold" panose="02020803070505020304" pitchFamily="18" charset="0"/>
                <a:ea typeface="宋体" panose="02010600030101010101" pitchFamily="2" charset="-122"/>
              </a:rPr>
              <a:t>3&gt;</a:t>
            </a:r>
            <a:r>
              <a:rPr lang="zh-CN" altLang="en-US" sz="1800" b="0" i="0" u="none" strike="noStrike" baseline="0" dirty="0">
                <a:solidFill>
                  <a:srgbClr val="0000FF"/>
                </a:solidFill>
                <a:latin typeface="楷体" panose="02010609060101010101" pitchFamily="49" charset="-122"/>
                <a:ea typeface="楷体" panose="02010609060101010101" pitchFamily="49" charset="-122"/>
              </a:rPr>
              <a:t>安全性</a:t>
            </a:r>
            <a:r>
              <a:rPr lang="zh-CN" altLang="en-US" sz="1800" b="0" i="0" u="none" strike="noStrike" baseline="0" dirty="0">
                <a:solidFill>
                  <a:srgbClr val="000000"/>
                </a:solidFill>
                <a:latin typeface="楷体" panose="02010609060101010101" pitchFamily="49" charset="-122"/>
                <a:ea typeface="楷体" panose="02010609060101010101" pitchFamily="49" charset="-122"/>
              </a:rPr>
              <a:t>（信息掩蔽）</a:t>
            </a:r>
          </a:p>
          <a:p>
            <a:pPr algn="l"/>
            <a:r>
              <a:rPr lang="en-US" altLang="zh-CN" sz="1800" b="0" i="0" u="none" strike="noStrike" baseline="0" dirty="0">
                <a:solidFill>
                  <a:srgbClr val="000000"/>
                </a:solidFill>
                <a:latin typeface="宋体" panose="02010600030101010101" pitchFamily="2" charset="-122"/>
                <a:ea typeface="宋体" panose="02010600030101010101" pitchFamily="2" charset="-122"/>
              </a:rPr>
              <a:t>–</a:t>
            </a:r>
            <a:r>
              <a:rPr lang="zh-CN" altLang="en-US" sz="1800" b="0" i="0" u="none" strike="noStrike" baseline="0" dirty="0">
                <a:solidFill>
                  <a:srgbClr val="000000"/>
                </a:solidFill>
                <a:latin typeface="楷体" panose="02010609060101010101" pitchFamily="49" charset="-122"/>
                <a:ea typeface="楷体" panose="02010609060101010101" pitchFamily="49" charset="-122"/>
              </a:rPr>
              <a:t>管程中的数据结构只能被管程内部的过程访问；虽然有部分管程内的过程可供其它外部模块调用，但管程中的数据结构以及过程的实现对外部模块来说是不可见的。</a:t>
            </a:r>
            <a:endParaRPr lang="zh-CN" altLang="en-US" dirty="0"/>
          </a:p>
        </p:txBody>
      </p:sp>
      <p:sp>
        <p:nvSpPr>
          <p:cNvPr id="4" name="灯片编号占位符 3"/>
          <p:cNvSpPr>
            <a:spLocks noGrp="1"/>
          </p:cNvSpPr>
          <p:nvPr>
            <p:ph type="sldNum" sz="quarter" idx="5"/>
          </p:nvPr>
        </p:nvSpPr>
        <p:spPr/>
        <p:txBody>
          <a:bodyPr/>
          <a:lstStyle/>
          <a:p>
            <a:fld id="{2A74788B-FD48-405D-AEA0-933790A71A96}" type="slidenum">
              <a:rPr lang="zh-CN" altLang="en-US" smtClean="0"/>
              <a:pPr/>
              <a:t>65</a:t>
            </a:fld>
            <a:endParaRPr lang="en-US" altLang="zh-CN"/>
          </a:p>
        </p:txBody>
      </p:sp>
    </p:spTree>
    <p:extLst>
      <p:ext uri="{BB962C8B-B14F-4D97-AF65-F5344CB8AC3E}">
        <p14:creationId xmlns:p14="http://schemas.microsoft.com/office/powerpoint/2010/main" val="267185142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sz="1800" b="1" i="0" u="none" strike="noStrike" baseline="0" dirty="0">
                <a:solidFill>
                  <a:srgbClr val="0000FF"/>
                </a:solidFill>
                <a:latin typeface="Times New Roman Bold" panose="02020803070505020304" pitchFamily="18" charset="0"/>
              </a:rPr>
              <a:t>4&gt; </a:t>
            </a:r>
            <a:r>
              <a:rPr lang="zh-CN" altLang="en-US" sz="1800" b="0" i="0" u="none" strike="noStrike" baseline="0" dirty="0">
                <a:solidFill>
                  <a:srgbClr val="0000FF"/>
                </a:solidFill>
                <a:latin typeface="楷体" panose="02010609060101010101" pitchFamily="49" charset="-122"/>
                <a:ea typeface="楷体" panose="02010609060101010101" pitchFamily="49" charset="-122"/>
              </a:rPr>
              <a:t>互斥性</a:t>
            </a:r>
          </a:p>
          <a:p>
            <a:pPr algn="l"/>
            <a:r>
              <a:rPr lang="en-US" altLang="zh-CN" sz="1800" b="0" i="0" u="none" strike="noStrike" baseline="0" dirty="0">
                <a:solidFill>
                  <a:srgbClr val="FF3300"/>
                </a:solidFill>
                <a:latin typeface="宋体" panose="02010600030101010101" pitchFamily="2" charset="-122"/>
                <a:ea typeface="宋体" panose="02010600030101010101" pitchFamily="2" charset="-122"/>
              </a:rPr>
              <a:t>–</a:t>
            </a:r>
            <a:r>
              <a:rPr lang="zh-CN" altLang="en-US" sz="1800" b="0" i="0" u="none" strike="noStrike" baseline="0" dirty="0">
                <a:solidFill>
                  <a:srgbClr val="FF3300"/>
                </a:solidFill>
                <a:latin typeface="楷体" panose="02010609060101010101" pitchFamily="49" charset="-122"/>
                <a:ea typeface="楷体" panose="02010609060101010101" pitchFamily="49" charset="-122"/>
              </a:rPr>
              <a:t>在任一时刻，最多只能有一个共享资源的进程能真正地进入管程</a:t>
            </a:r>
            <a:r>
              <a:rPr lang="zh-CN" altLang="en-US" sz="1800" b="0" i="0" u="none" strike="noStrike" baseline="0" dirty="0">
                <a:solidFill>
                  <a:srgbClr val="000000"/>
                </a:solidFill>
                <a:latin typeface="楷体" panose="02010609060101010101" pitchFamily="49" charset="-122"/>
                <a:ea typeface="楷体" panose="02010609060101010101" pitchFamily="49" charset="-122"/>
              </a:rPr>
              <a:t>，而任何其他调用者必须等待，直到访问者退出。</a:t>
            </a:r>
          </a:p>
          <a:p>
            <a:pPr algn="l"/>
            <a:r>
              <a:rPr lang="zh-CN" altLang="en-US" sz="1800" b="0" i="0" u="none" strike="noStrike" baseline="0" dirty="0">
                <a:solidFill>
                  <a:srgbClr val="1F05E4"/>
                </a:solidFill>
                <a:latin typeface="Times New Roman" panose="02020603050405020304" pitchFamily="18" charset="0"/>
              </a:rPr>
              <a:t>▪ </a:t>
            </a:r>
            <a:r>
              <a:rPr lang="en-US" altLang="zh-CN" sz="1800" b="1" i="0" u="none" strike="noStrike" baseline="0" dirty="0">
                <a:solidFill>
                  <a:srgbClr val="0000FF"/>
                </a:solidFill>
                <a:latin typeface="Times New Roman Bold" panose="02020803070505020304" pitchFamily="18" charset="0"/>
              </a:rPr>
              <a:t>5&gt; </a:t>
            </a:r>
            <a:r>
              <a:rPr lang="zh-CN" altLang="en-US" sz="1800" b="0" i="0" u="none" strike="noStrike" baseline="0" dirty="0">
                <a:solidFill>
                  <a:srgbClr val="0000FF"/>
                </a:solidFill>
                <a:latin typeface="楷体" panose="02010609060101010101" pitchFamily="49" charset="-122"/>
                <a:ea typeface="楷体" panose="02010609060101010101" pitchFamily="49" charset="-122"/>
              </a:rPr>
              <a:t>共享性</a:t>
            </a:r>
          </a:p>
          <a:p>
            <a:pPr algn="l"/>
            <a:r>
              <a:rPr lang="en-US" altLang="zh-CN" sz="1800" b="0" i="0" u="none" strike="noStrike" baseline="0" dirty="0">
                <a:solidFill>
                  <a:srgbClr val="000000"/>
                </a:solidFill>
                <a:latin typeface="宋体" panose="02010600030101010101" pitchFamily="2" charset="-122"/>
                <a:ea typeface="宋体" panose="02010600030101010101" pitchFamily="2" charset="-122"/>
              </a:rPr>
              <a:t>–</a:t>
            </a:r>
            <a:r>
              <a:rPr lang="zh-CN" altLang="en-US" sz="1800" b="0" i="0" u="none" strike="noStrike" baseline="0" dirty="0">
                <a:latin typeface="楷体" panose="02010609060101010101" pitchFamily="49" charset="-122"/>
                <a:ea typeface="楷体" panose="02010609060101010101" pitchFamily="49" charset="-122"/>
              </a:rPr>
              <a:t>管程中的过程可被所有需调用管程的进程所共享，进程通过调用管程中的过程而进入管程。</a:t>
            </a:r>
            <a:endParaRPr lang="en-US" altLang="zh-CN" sz="1800" b="0" i="0" u="none" strike="noStrike" baseline="0" dirty="0">
              <a:latin typeface="楷体" panose="02010609060101010101" pitchFamily="49" charset="-122"/>
              <a:ea typeface="楷体" panose="02010609060101010101" pitchFamily="49" charset="-122"/>
            </a:endParaRPr>
          </a:p>
          <a:p>
            <a:pPr algn="l"/>
            <a:r>
              <a:rPr lang="en-US" altLang="zh-CN" sz="1800" b="1" i="0" u="none" strike="noStrike" baseline="0" dirty="0">
                <a:solidFill>
                  <a:srgbClr val="0000FF"/>
                </a:solidFill>
                <a:latin typeface="Times New Roman Bold" panose="02020803070505020304" pitchFamily="18" charset="0"/>
              </a:rPr>
              <a:t>6&gt; </a:t>
            </a:r>
            <a:r>
              <a:rPr lang="zh-CN" altLang="en-US" sz="1800" b="0" i="0" u="none" strike="noStrike" baseline="0" dirty="0">
                <a:solidFill>
                  <a:srgbClr val="0000FF"/>
                </a:solidFill>
                <a:latin typeface="楷体" panose="02010609060101010101" pitchFamily="49" charset="-122"/>
                <a:ea typeface="楷体" panose="02010609060101010101" pitchFamily="49" charset="-122"/>
              </a:rPr>
              <a:t>集中性</a:t>
            </a:r>
          </a:p>
          <a:p>
            <a:pPr algn="l"/>
            <a:r>
              <a:rPr lang="en-US" altLang="zh-CN" sz="1800" b="0" i="0" u="none" strike="noStrike" baseline="0" dirty="0">
                <a:solidFill>
                  <a:srgbClr val="000000"/>
                </a:solidFill>
                <a:latin typeface="宋体" panose="02010600030101010101" pitchFamily="2" charset="-122"/>
                <a:ea typeface="宋体" panose="02010600030101010101" pitchFamily="2" charset="-122"/>
              </a:rPr>
              <a:t>–</a:t>
            </a:r>
            <a:r>
              <a:rPr lang="zh-CN" altLang="en-US" sz="1800" b="0" i="0" u="none" strike="noStrike" baseline="0" dirty="0">
                <a:solidFill>
                  <a:srgbClr val="000000"/>
                </a:solidFill>
                <a:latin typeface="楷体" panose="02010609060101010101" pitchFamily="49" charset="-122"/>
                <a:ea typeface="楷体" panose="02010609060101010101" pitchFamily="49" charset="-122"/>
              </a:rPr>
              <a:t>管程把分散在各个进程中那些需互斥访问的临界区集中了起来。</a:t>
            </a:r>
            <a:endParaRPr lang="zh-CN" altLang="en-US" dirty="0"/>
          </a:p>
        </p:txBody>
      </p:sp>
      <p:sp>
        <p:nvSpPr>
          <p:cNvPr id="4" name="灯片编号占位符 3"/>
          <p:cNvSpPr>
            <a:spLocks noGrp="1"/>
          </p:cNvSpPr>
          <p:nvPr>
            <p:ph type="sldNum" sz="quarter" idx="5"/>
          </p:nvPr>
        </p:nvSpPr>
        <p:spPr/>
        <p:txBody>
          <a:bodyPr/>
          <a:lstStyle/>
          <a:p>
            <a:fld id="{2A74788B-FD48-405D-AEA0-933790A71A96}" type="slidenum">
              <a:rPr lang="zh-CN" altLang="en-US" smtClean="0"/>
              <a:pPr/>
              <a:t>66</a:t>
            </a:fld>
            <a:endParaRPr lang="en-US" altLang="zh-CN"/>
          </a:p>
        </p:txBody>
      </p:sp>
    </p:spTree>
    <p:extLst>
      <p:ext uri="{BB962C8B-B14F-4D97-AF65-F5344CB8AC3E}">
        <p14:creationId xmlns:p14="http://schemas.microsoft.com/office/powerpoint/2010/main" val="272283121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2A74788B-FD48-405D-AEA0-933790A71A96}" type="slidenum">
              <a:rPr lang="zh-CN" altLang="en-US" smtClean="0"/>
              <a:pPr/>
              <a:t>67</a:t>
            </a:fld>
            <a:endParaRPr lang="en-US" altLang="zh-CN"/>
          </a:p>
        </p:txBody>
      </p:sp>
    </p:spTree>
    <p:extLst>
      <p:ext uri="{BB962C8B-B14F-4D97-AF65-F5344CB8AC3E}">
        <p14:creationId xmlns:p14="http://schemas.microsoft.com/office/powerpoint/2010/main" val="181622953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161209"/>
                </a:solidFill>
                <a:effectLst/>
                <a:latin typeface="system-ui"/>
              </a:rPr>
              <a:t>signal</a:t>
            </a:r>
            <a:r>
              <a:rPr lang="zh-CN" altLang="en-US" b="0" i="0" dirty="0">
                <a:solidFill>
                  <a:srgbClr val="161209"/>
                </a:solidFill>
                <a:effectLst/>
                <a:latin typeface="system-ui"/>
              </a:rPr>
              <a:t>操作可能不在管程过程的最后</a:t>
            </a:r>
            <a:endParaRPr lang="zh-CN" altLang="en-US" dirty="0"/>
          </a:p>
        </p:txBody>
      </p:sp>
      <p:sp>
        <p:nvSpPr>
          <p:cNvPr id="4" name="灯片编号占位符 3"/>
          <p:cNvSpPr>
            <a:spLocks noGrp="1"/>
          </p:cNvSpPr>
          <p:nvPr>
            <p:ph type="sldNum" sz="quarter" idx="5"/>
          </p:nvPr>
        </p:nvSpPr>
        <p:spPr/>
        <p:txBody>
          <a:bodyPr/>
          <a:lstStyle/>
          <a:p>
            <a:fld id="{2A74788B-FD48-405D-AEA0-933790A71A96}" type="slidenum">
              <a:rPr lang="zh-CN" altLang="en-US" smtClean="0"/>
              <a:pPr/>
              <a:t>68</a:t>
            </a:fld>
            <a:endParaRPr lang="en-US" altLang="zh-CN"/>
          </a:p>
        </p:txBody>
      </p:sp>
    </p:spTree>
    <p:extLst>
      <p:ext uri="{BB962C8B-B14F-4D97-AF65-F5344CB8AC3E}">
        <p14:creationId xmlns:p14="http://schemas.microsoft.com/office/powerpoint/2010/main" val="14671751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24292F"/>
                </a:solidFill>
                <a:effectLst/>
                <a:latin typeface="-apple-system"/>
              </a:rPr>
              <a:t>在管程中，</a:t>
            </a:r>
            <a:r>
              <a:rPr lang="en-US" altLang="zh-CN" b="0" i="0" dirty="0">
                <a:solidFill>
                  <a:srgbClr val="24292F"/>
                </a:solidFill>
                <a:effectLst/>
                <a:latin typeface="-apple-system"/>
              </a:rPr>
              <a:t>signal</a:t>
            </a:r>
            <a:r>
              <a:rPr lang="zh-CN" altLang="en-US" b="0" i="0" dirty="0">
                <a:solidFill>
                  <a:srgbClr val="24292F"/>
                </a:solidFill>
                <a:effectLst/>
                <a:latin typeface="-apple-system"/>
              </a:rPr>
              <a:t>是针对某一个条件变量的，用于唤醒等待队列中的进程，使其可以进入管程执行；而在信号量机制中，</a:t>
            </a:r>
            <a:r>
              <a:rPr lang="en-US" altLang="zh-CN" b="0" i="0" dirty="0">
                <a:solidFill>
                  <a:srgbClr val="24292F"/>
                </a:solidFill>
                <a:effectLst/>
                <a:latin typeface="-apple-system"/>
              </a:rPr>
              <a:t>V</a:t>
            </a:r>
            <a:r>
              <a:rPr lang="zh-CN" altLang="en-US" b="0" i="0" dirty="0">
                <a:solidFill>
                  <a:srgbClr val="24292F"/>
                </a:solidFill>
                <a:effectLst/>
                <a:latin typeface="-apple-system"/>
              </a:rPr>
              <a:t>操作是释放资源的操作，用于增加信号量的值。</a:t>
            </a:r>
            <a:endParaRPr lang="zh-CN" altLang="en-US" dirty="0"/>
          </a:p>
        </p:txBody>
      </p:sp>
      <p:sp>
        <p:nvSpPr>
          <p:cNvPr id="4" name="灯片编号占位符 3"/>
          <p:cNvSpPr>
            <a:spLocks noGrp="1"/>
          </p:cNvSpPr>
          <p:nvPr>
            <p:ph type="sldNum" sz="quarter" idx="5"/>
          </p:nvPr>
        </p:nvSpPr>
        <p:spPr/>
        <p:txBody>
          <a:bodyPr/>
          <a:lstStyle/>
          <a:p>
            <a:fld id="{2A74788B-FD48-405D-AEA0-933790A71A96}" type="slidenum">
              <a:rPr lang="zh-CN" altLang="en-US" smtClean="0"/>
              <a:pPr/>
              <a:t>69</a:t>
            </a:fld>
            <a:endParaRPr lang="en-US" altLang="zh-CN"/>
          </a:p>
        </p:txBody>
      </p:sp>
    </p:spTree>
    <p:extLst>
      <p:ext uri="{BB962C8B-B14F-4D97-AF65-F5344CB8AC3E}">
        <p14:creationId xmlns:p14="http://schemas.microsoft.com/office/powerpoint/2010/main" val="30123725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24292F"/>
                </a:solidFill>
                <a:effectLst/>
                <a:latin typeface="-apple-system"/>
              </a:rPr>
              <a:t>管程不是一种系统调用，而是一种编程语言成分。它是一种用于控制共享资源访问的高级同步机制，提供了更为方便和结构化的方式来处理并发编程中的同步和互斥问题。</a:t>
            </a:r>
            <a:endParaRPr lang="zh-CN" altLang="en-US" dirty="0"/>
          </a:p>
        </p:txBody>
      </p:sp>
      <p:sp>
        <p:nvSpPr>
          <p:cNvPr id="4" name="灯片编号占位符 3"/>
          <p:cNvSpPr>
            <a:spLocks noGrp="1"/>
          </p:cNvSpPr>
          <p:nvPr>
            <p:ph type="sldNum" sz="quarter" idx="5"/>
          </p:nvPr>
        </p:nvSpPr>
        <p:spPr/>
        <p:txBody>
          <a:bodyPr/>
          <a:lstStyle/>
          <a:p>
            <a:fld id="{2A74788B-FD48-405D-AEA0-933790A71A96}" type="slidenum">
              <a:rPr lang="zh-CN" altLang="en-US" smtClean="0"/>
              <a:pPr/>
              <a:t>70</a:t>
            </a:fld>
            <a:endParaRPr lang="en-US" altLang="zh-CN"/>
          </a:p>
        </p:txBody>
      </p:sp>
    </p:spTree>
    <p:extLst>
      <p:ext uri="{BB962C8B-B14F-4D97-AF65-F5344CB8AC3E}">
        <p14:creationId xmlns:p14="http://schemas.microsoft.com/office/powerpoint/2010/main" val="323472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24292F"/>
                </a:solidFill>
                <a:effectLst/>
                <a:latin typeface="-apple-system"/>
              </a:rPr>
              <a:t>管程内部定义的过程（也称为条件变量）才能访问共享资源，从而确保了对临界资源的互斥访问。</a:t>
            </a:r>
            <a:endParaRPr lang="zh-CN" altLang="en-US" dirty="0"/>
          </a:p>
        </p:txBody>
      </p:sp>
      <p:sp>
        <p:nvSpPr>
          <p:cNvPr id="4" name="灯片编号占位符 3"/>
          <p:cNvSpPr>
            <a:spLocks noGrp="1"/>
          </p:cNvSpPr>
          <p:nvPr>
            <p:ph type="sldNum" sz="quarter" idx="5"/>
          </p:nvPr>
        </p:nvSpPr>
        <p:spPr/>
        <p:txBody>
          <a:bodyPr/>
          <a:lstStyle/>
          <a:p>
            <a:fld id="{2A74788B-FD48-405D-AEA0-933790A71A96}" type="slidenum">
              <a:rPr lang="zh-CN" altLang="en-US" smtClean="0"/>
              <a:pPr/>
              <a:t>71</a:t>
            </a:fld>
            <a:endParaRPr lang="en-US" altLang="zh-CN"/>
          </a:p>
        </p:txBody>
      </p:sp>
    </p:spTree>
    <p:extLst>
      <p:ext uri="{BB962C8B-B14F-4D97-AF65-F5344CB8AC3E}">
        <p14:creationId xmlns:p14="http://schemas.microsoft.com/office/powerpoint/2010/main" val="52413046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幻灯片图像占位符 1"/>
          <p:cNvSpPr>
            <a:spLocks noGrp="1" noRot="1" noChangeAspect="1" noTextEdit="1"/>
          </p:cNvSpPr>
          <p:nvPr>
            <p:ph type="sldImg"/>
          </p:nvPr>
        </p:nvSpPr>
        <p:spPr>
          <a:xfrm>
            <a:off x="381000" y="685800"/>
            <a:ext cx="6096000" cy="3429000"/>
          </a:xfrm>
        </p:spPr>
      </p:sp>
      <p:sp>
        <p:nvSpPr>
          <p:cNvPr id="41881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41882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fld id="{778FD0F6-160C-43FC-B08C-2E802CDCDDE5}" type="slidenum">
              <a:rPr lang="zh-CN" altLang="en-US" sz="1200" b="0"/>
              <a:pPr eaLnBrk="1" hangingPunct="1"/>
              <a:t>73</a:t>
            </a:fld>
            <a:endParaRPr lang="en-US" altLang="zh-CN" sz="1200" b="0"/>
          </a:p>
        </p:txBody>
      </p:sp>
    </p:spTree>
    <p:extLst>
      <p:ext uri="{BB962C8B-B14F-4D97-AF65-F5344CB8AC3E}">
        <p14:creationId xmlns:p14="http://schemas.microsoft.com/office/powerpoint/2010/main" val="336100336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幻灯片图像占位符 1"/>
          <p:cNvSpPr>
            <a:spLocks noGrp="1" noRot="1" noChangeAspect="1" noTextEdit="1"/>
          </p:cNvSpPr>
          <p:nvPr>
            <p:ph type="sldImg"/>
          </p:nvPr>
        </p:nvSpPr>
        <p:spPr>
          <a:xfrm>
            <a:off x="381000" y="685800"/>
            <a:ext cx="6096000" cy="3429000"/>
          </a:xfrm>
        </p:spPr>
      </p:sp>
      <p:sp>
        <p:nvSpPr>
          <p:cNvPr id="41881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41882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fld id="{778FD0F6-160C-43FC-B08C-2E802CDCDDE5}" type="slidenum">
              <a:rPr lang="zh-CN" altLang="en-US" sz="1200" b="0"/>
              <a:pPr eaLnBrk="1" hangingPunct="1"/>
              <a:t>74</a:t>
            </a:fld>
            <a:endParaRPr lang="en-US" altLang="zh-CN" sz="1200" b="0"/>
          </a:p>
        </p:txBody>
      </p:sp>
    </p:spTree>
    <p:extLst>
      <p:ext uri="{BB962C8B-B14F-4D97-AF65-F5344CB8AC3E}">
        <p14:creationId xmlns:p14="http://schemas.microsoft.com/office/powerpoint/2010/main" val="375169865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幻灯片图像占位符 1"/>
          <p:cNvSpPr>
            <a:spLocks noGrp="1" noRot="1" noChangeAspect="1" noTextEdit="1"/>
          </p:cNvSpPr>
          <p:nvPr>
            <p:ph type="sldImg"/>
          </p:nvPr>
        </p:nvSpPr>
        <p:spPr>
          <a:xfrm>
            <a:off x="381000" y="685800"/>
            <a:ext cx="6096000" cy="3429000"/>
          </a:xfrm>
        </p:spPr>
      </p:sp>
      <p:sp>
        <p:nvSpPr>
          <p:cNvPr id="41881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41882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fld id="{778FD0F6-160C-43FC-B08C-2E802CDCDDE5}" type="slidenum">
              <a:rPr lang="zh-CN" altLang="en-US" sz="1200" b="0"/>
              <a:pPr eaLnBrk="1" hangingPunct="1"/>
              <a:t>75</a:t>
            </a:fld>
            <a:endParaRPr lang="en-US" altLang="zh-CN" sz="1200" b="0"/>
          </a:p>
        </p:txBody>
      </p:sp>
    </p:spTree>
    <p:extLst>
      <p:ext uri="{BB962C8B-B14F-4D97-AF65-F5344CB8AC3E}">
        <p14:creationId xmlns:p14="http://schemas.microsoft.com/office/powerpoint/2010/main" val="17854170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74788B-FD48-405D-AEA0-933790A71A96}" type="slidenum">
              <a:rPr lang="zh-CN" altLang="en-US" smtClean="0"/>
              <a:pPr/>
              <a:t>10</a:t>
            </a:fld>
            <a:endParaRPr lang="en-US" altLang="zh-CN"/>
          </a:p>
        </p:txBody>
      </p:sp>
    </p:spTree>
    <p:extLst>
      <p:ext uri="{BB962C8B-B14F-4D97-AF65-F5344CB8AC3E}">
        <p14:creationId xmlns:p14="http://schemas.microsoft.com/office/powerpoint/2010/main" val="61713738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幻灯片图像占位符 1"/>
          <p:cNvSpPr>
            <a:spLocks noGrp="1" noRot="1" noChangeAspect="1" noTextEdit="1"/>
          </p:cNvSpPr>
          <p:nvPr>
            <p:ph type="sldImg"/>
          </p:nvPr>
        </p:nvSpPr>
        <p:spPr>
          <a:xfrm>
            <a:off x="381000" y="685800"/>
            <a:ext cx="6096000" cy="3429000"/>
          </a:xfrm>
        </p:spPr>
      </p:sp>
      <p:sp>
        <p:nvSpPr>
          <p:cNvPr id="41881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41882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fld id="{778FD0F6-160C-43FC-B08C-2E802CDCDDE5}" type="slidenum">
              <a:rPr lang="zh-CN" altLang="en-US" sz="1200" b="0"/>
              <a:pPr eaLnBrk="1" hangingPunct="1"/>
              <a:t>76</a:t>
            </a:fld>
            <a:endParaRPr lang="en-US" altLang="zh-CN" sz="1200" b="0"/>
          </a:p>
        </p:txBody>
      </p:sp>
    </p:spTree>
    <p:extLst>
      <p:ext uri="{BB962C8B-B14F-4D97-AF65-F5344CB8AC3E}">
        <p14:creationId xmlns:p14="http://schemas.microsoft.com/office/powerpoint/2010/main" val="120436232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74788B-FD48-405D-AEA0-933790A71A96}" type="slidenum">
              <a:rPr lang="zh-CN" altLang="en-US" smtClean="0"/>
              <a:pPr/>
              <a:t>77</a:t>
            </a:fld>
            <a:endParaRPr lang="en-US" altLang="zh-CN"/>
          </a:p>
        </p:txBody>
      </p:sp>
    </p:spTree>
    <p:extLst>
      <p:ext uri="{BB962C8B-B14F-4D97-AF65-F5344CB8AC3E}">
        <p14:creationId xmlns:p14="http://schemas.microsoft.com/office/powerpoint/2010/main" val="116028985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b="0" i="0" dirty="0">
                <a:solidFill>
                  <a:srgbClr val="24292F"/>
                </a:solidFill>
                <a:effectLst/>
                <a:latin typeface="-apple-system"/>
              </a:rPr>
              <a:t>wait(count);</a:t>
            </a:r>
            <a:r>
              <a:rPr lang="zh-CN" altLang="en-US" b="0" i="0" dirty="0">
                <a:solidFill>
                  <a:srgbClr val="24292F"/>
                </a:solidFill>
                <a:effectLst/>
                <a:latin typeface="-apple-system"/>
              </a:rPr>
              <a:t>：等待</a:t>
            </a:r>
            <a:r>
              <a:rPr lang="en-US" altLang="zh-CN" b="0" i="0" dirty="0">
                <a:solidFill>
                  <a:srgbClr val="24292F"/>
                </a:solidFill>
                <a:effectLst/>
                <a:latin typeface="-apple-system"/>
              </a:rPr>
              <a:t>count</a:t>
            </a:r>
            <a:r>
              <a:rPr lang="zh-CN" altLang="en-US" b="0" i="0" dirty="0">
                <a:solidFill>
                  <a:srgbClr val="24292F"/>
                </a:solidFill>
                <a:effectLst/>
                <a:latin typeface="-apple-system"/>
              </a:rPr>
              <a:t>信号量，限制同时进餐的哲学家数量。</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b="0" i="0" dirty="0">
                <a:solidFill>
                  <a:srgbClr val="24292F"/>
                </a:solidFill>
                <a:effectLst/>
                <a:latin typeface="-apple-system"/>
              </a:rPr>
              <a:t>signal(count);</a:t>
            </a:r>
            <a:r>
              <a:rPr lang="zh-CN" altLang="en-US" b="0" i="0" dirty="0">
                <a:solidFill>
                  <a:srgbClr val="24292F"/>
                </a:solidFill>
                <a:effectLst/>
                <a:latin typeface="-apple-system"/>
              </a:rPr>
              <a:t>：释放</a:t>
            </a:r>
            <a:r>
              <a:rPr lang="en-US" altLang="zh-CN" b="0" i="0" dirty="0">
                <a:solidFill>
                  <a:srgbClr val="24292F"/>
                </a:solidFill>
                <a:effectLst/>
                <a:latin typeface="-apple-system"/>
              </a:rPr>
              <a:t>count</a:t>
            </a:r>
            <a:r>
              <a:rPr lang="zh-CN" altLang="en-US" b="0" i="0" dirty="0">
                <a:solidFill>
                  <a:srgbClr val="24292F"/>
                </a:solidFill>
                <a:effectLst/>
                <a:latin typeface="-apple-system"/>
              </a:rPr>
              <a:t>信号量，表示哲学家结束进餐，让其他哲学家有机会继续进餐。</a:t>
            </a:r>
          </a:p>
          <a:p>
            <a:endParaRPr lang="zh-CN" altLang="en-US" dirty="0"/>
          </a:p>
        </p:txBody>
      </p:sp>
      <p:sp>
        <p:nvSpPr>
          <p:cNvPr id="4" name="灯片编号占位符 3"/>
          <p:cNvSpPr>
            <a:spLocks noGrp="1"/>
          </p:cNvSpPr>
          <p:nvPr>
            <p:ph type="sldNum" sz="quarter" idx="5"/>
          </p:nvPr>
        </p:nvSpPr>
        <p:spPr/>
        <p:txBody>
          <a:bodyPr/>
          <a:lstStyle/>
          <a:p>
            <a:fld id="{2A74788B-FD48-405D-AEA0-933790A71A96}" type="slidenum">
              <a:rPr lang="zh-CN" altLang="en-US" smtClean="0"/>
              <a:pPr/>
              <a:t>94</a:t>
            </a:fld>
            <a:endParaRPr lang="en-US" altLang="zh-CN"/>
          </a:p>
        </p:txBody>
      </p:sp>
    </p:spTree>
    <p:extLst>
      <p:ext uri="{BB962C8B-B14F-4D97-AF65-F5344CB8AC3E}">
        <p14:creationId xmlns:p14="http://schemas.microsoft.com/office/powerpoint/2010/main" val="220914843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74788B-FD48-405D-AEA0-933790A71A96}" type="slidenum">
              <a:rPr lang="zh-CN" altLang="en-US" smtClean="0"/>
              <a:pPr/>
              <a:t>95</a:t>
            </a:fld>
            <a:endParaRPr lang="en-US" altLang="zh-CN"/>
          </a:p>
        </p:txBody>
      </p:sp>
    </p:spTree>
    <p:extLst>
      <p:ext uri="{BB962C8B-B14F-4D97-AF65-F5344CB8AC3E}">
        <p14:creationId xmlns:p14="http://schemas.microsoft.com/office/powerpoint/2010/main" val="156675201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74788B-FD48-405D-AEA0-933790A71A96}" type="slidenum">
              <a:rPr lang="zh-CN" altLang="en-US" smtClean="0"/>
              <a:pPr/>
              <a:t>96</a:t>
            </a:fld>
            <a:endParaRPr lang="en-US" altLang="zh-CN"/>
          </a:p>
        </p:txBody>
      </p:sp>
    </p:spTree>
    <p:extLst>
      <p:ext uri="{BB962C8B-B14F-4D97-AF65-F5344CB8AC3E}">
        <p14:creationId xmlns:p14="http://schemas.microsoft.com/office/powerpoint/2010/main" val="8435800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幻灯片图像占位符 1"/>
          <p:cNvSpPr>
            <a:spLocks noGrp="1" noRot="1" noChangeAspect="1" noTextEdit="1"/>
          </p:cNvSpPr>
          <p:nvPr>
            <p:ph type="sldImg"/>
          </p:nvPr>
        </p:nvSpPr>
        <p:spPr>
          <a:xfrm>
            <a:off x="381000" y="685800"/>
            <a:ext cx="6096000" cy="3429000"/>
          </a:xfrm>
        </p:spPr>
      </p:sp>
      <p:sp>
        <p:nvSpPr>
          <p:cNvPr id="50483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50483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fld id="{CFB7A3A8-CCBB-4D5F-AFBA-5EF048D97092}" type="slidenum">
              <a:rPr lang="zh-CN" altLang="en-US" sz="1200" b="0"/>
              <a:pPr eaLnBrk="1" hangingPunct="1"/>
              <a:t>108</a:t>
            </a:fld>
            <a:endParaRPr lang="en-US" altLang="zh-CN" sz="1200" b="0"/>
          </a:p>
        </p:txBody>
      </p:sp>
    </p:spTree>
    <p:extLst>
      <p:ext uri="{BB962C8B-B14F-4D97-AF65-F5344CB8AC3E}">
        <p14:creationId xmlns:p14="http://schemas.microsoft.com/office/powerpoint/2010/main" val="13412229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幻灯片图像占位符 1"/>
          <p:cNvSpPr>
            <a:spLocks noGrp="1" noRot="1" noChangeAspect="1" noTextEdit="1"/>
          </p:cNvSpPr>
          <p:nvPr>
            <p:ph type="sldImg"/>
          </p:nvPr>
        </p:nvSpPr>
        <p:spPr>
          <a:xfrm>
            <a:off x="381000" y="685800"/>
            <a:ext cx="6096000" cy="3429000"/>
          </a:xfrm>
        </p:spPr>
      </p:sp>
      <p:sp>
        <p:nvSpPr>
          <p:cNvPr id="50585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50586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fld id="{0BFAA7B9-4AC2-4A7E-BB22-36272C232949}" type="slidenum">
              <a:rPr lang="zh-CN" altLang="en-US" sz="1200" b="0"/>
              <a:pPr eaLnBrk="1" hangingPunct="1"/>
              <a:t>109</a:t>
            </a:fld>
            <a:endParaRPr lang="en-US" altLang="zh-CN" sz="1200" b="0"/>
          </a:p>
        </p:txBody>
      </p:sp>
    </p:spTree>
    <p:extLst>
      <p:ext uri="{BB962C8B-B14F-4D97-AF65-F5344CB8AC3E}">
        <p14:creationId xmlns:p14="http://schemas.microsoft.com/office/powerpoint/2010/main" val="332858325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幻灯片图像占位符 1"/>
          <p:cNvSpPr>
            <a:spLocks noGrp="1" noRot="1" noChangeAspect="1" noTextEdit="1"/>
          </p:cNvSpPr>
          <p:nvPr>
            <p:ph type="sldImg"/>
          </p:nvPr>
        </p:nvSpPr>
        <p:spPr>
          <a:xfrm>
            <a:off x="381000" y="685800"/>
            <a:ext cx="6096000" cy="3429000"/>
          </a:xfrm>
        </p:spPr>
      </p:sp>
      <p:sp>
        <p:nvSpPr>
          <p:cNvPr id="50585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50586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fld id="{0BFAA7B9-4AC2-4A7E-BB22-36272C232949}" type="slidenum">
              <a:rPr lang="zh-CN" altLang="en-US" sz="1200" b="0"/>
              <a:pPr eaLnBrk="1" hangingPunct="1"/>
              <a:t>110</a:t>
            </a:fld>
            <a:endParaRPr lang="en-US" altLang="zh-CN" sz="1200" b="0"/>
          </a:p>
        </p:txBody>
      </p:sp>
    </p:spTree>
    <p:extLst>
      <p:ext uri="{BB962C8B-B14F-4D97-AF65-F5344CB8AC3E}">
        <p14:creationId xmlns:p14="http://schemas.microsoft.com/office/powerpoint/2010/main" val="313274376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幻灯片图像占位符 1"/>
          <p:cNvSpPr>
            <a:spLocks noGrp="1" noRot="1" noChangeAspect="1" noTextEdit="1"/>
          </p:cNvSpPr>
          <p:nvPr>
            <p:ph type="sldImg"/>
          </p:nvPr>
        </p:nvSpPr>
        <p:spPr>
          <a:xfrm>
            <a:off x="381000" y="685800"/>
            <a:ext cx="6096000" cy="3429000"/>
          </a:xfrm>
        </p:spPr>
      </p:sp>
      <p:sp>
        <p:nvSpPr>
          <p:cNvPr id="50688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r>
              <a:rPr lang="zh-CN" altLang="en-US" sz="1800" b="1" i="0" u="none" strike="noStrike" baseline="0" dirty="0">
                <a:solidFill>
                  <a:srgbClr val="000000"/>
                </a:solidFill>
                <a:latin typeface="Times New Roman Bold" panose="02020803070505020304" pitchFamily="18" charset="0"/>
              </a:rPr>
              <a:t>操作系统</a:t>
            </a:r>
            <a:r>
              <a:rPr lang="zh-CN" altLang="en-US" sz="1800" b="0" i="0" u="none" strike="noStrike" baseline="0" dirty="0">
                <a:solidFill>
                  <a:srgbClr val="000000"/>
                </a:solidFill>
                <a:latin typeface="楷体" panose="02010609060101010101" pitchFamily="49" charset="-122"/>
                <a:ea typeface="楷体" panose="02010609060101010101" pitchFamily="49" charset="-122"/>
              </a:rPr>
              <a:t>在存储器中划出一块</a:t>
            </a:r>
            <a:r>
              <a:rPr lang="zh-CN" altLang="en-US" sz="1800" b="0" i="0" u="none" strike="noStrike" baseline="0" dirty="0">
                <a:solidFill>
                  <a:srgbClr val="CD00CD"/>
                </a:solidFill>
                <a:latin typeface="楷体" panose="02010609060101010101" pitchFamily="49" charset="-122"/>
                <a:ea typeface="楷体" panose="02010609060101010101" pitchFamily="49" charset="-122"/>
              </a:rPr>
              <a:t>共享存储区</a:t>
            </a:r>
            <a:r>
              <a:rPr lang="zh-CN" altLang="en-US" sz="1800" b="0" i="0" u="none" strike="noStrike" baseline="0" dirty="0">
                <a:solidFill>
                  <a:srgbClr val="000000"/>
                </a:solidFill>
                <a:latin typeface="楷体" panose="02010609060101010101" pitchFamily="49" charset="-122"/>
                <a:ea typeface="楷体" panose="02010609060101010101" pitchFamily="49" charset="-122"/>
              </a:rPr>
              <a:t>，多个进程通过对共享存储区中的数据读写来实现通信，</a:t>
            </a:r>
            <a:r>
              <a:rPr lang="zh-CN" altLang="en-US" sz="1800" b="0" i="0" u="none" strike="noStrike" baseline="0" dirty="0">
                <a:solidFill>
                  <a:srgbClr val="CD0000"/>
                </a:solidFill>
                <a:latin typeface="楷体" panose="02010609060101010101" pitchFamily="49" charset="-122"/>
                <a:ea typeface="楷体" panose="02010609060101010101" pitchFamily="49" charset="-122"/>
              </a:rPr>
              <a:t>数据的形式和位置甚至访问控制都由进程负责，而不是</a:t>
            </a:r>
            <a:r>
              <a:rPr lang="zh-CN" altLang="en-US" sz="1800" b="1" i="0" u="none" strike="noStrike" baseline="0" dirty="0">
                <a:solidFill>
                  <a:srgbClr val="CD0000"/>
                </a:solidFill>
                <a:latin typeface="Times New Roman Bold" panose="02020803070505020304" pitchFamily="18" charset="0"/>
                <a:ea typeface="楷体" panose="02010609060101010101" pitchFamily="49" charset="-122"/>
              </a:rPr>
              <a:t>操作系统</a:t>
            </a:r>
            <a:r>
              <a:rPr lang="zh-CN" altLang="en-US" sz="1800" b="0" i="0" u="none" strike="noStrike" baseline="0" dirty="0">
                <a:solidFill>
                  <a:srgbClr val="CD0000"/>
                </a:solidFill>
                <a:latin typeface="楷体" panose="02010609060101010101" pitchFamily="49" charset="-122"/>
                <a:ea typeface="楷体" panose="02010609060101010101" pitchFamily="49" charset="-122"/>
              </a:rPr>
              <a:t>。</a:t>
            </a:r>
            <a:endParaRPr lang="en-US" altLang="zh-CN" sz="1800" b="0" i="0" u="none" strike="noStrike" baseline="0" dirty="0">
              <a:solidFill>
                <a:srgbClr val="CD0000"/>
              </a:solidFill>
              <a:latin typeface="楷体" panose="02010609060101010101" pitchFamily="49" charset="-122"/>
              <a:ea typeface="楷体" panose="02010609060101010101" pitchFamily="49" charset="-122"/>
            </a:endParaRPr>
          </a:p>
          <a:p>
            <a:pPr algn="l"/>
            <a:endParaRPr lang="en-US" altLang="zh-CN" sz="1800" b="0" i="0" u="none" strike="noStrike" baseline="0" dirty="0">
              <a:solidFill>
                <a:srgbClr val="CD0000"/>
              </a:solidFill>
              <a:latin typeface="楷体" panose="02010609060101010101" pitchFamily="49" charset="-122"/>
              <a:ea typeface="楷体" panose="02010609060101010101" pitchFamily="49" charset="-122"/>
            </a:endParaRPr>
          </a:p>
          <a:p>
            <a:pPr algn="l"/>
            <a:r>
              <a:rPr lang="zh-CN" altLang="en-US" sz="1800" b="0" i="0" u="none" strike="noStrike" baseline="0" dirty="0">
                <a:latin typeface="楷体" panose="02010609060101010101" pitchFamily="49" charset="-122"/>
                <a:ea typeface="楷体" panose="02010609060101010101" pitchFamily="49" charset="-122"/>
              </a:rPr>
              <a:t>高效、速度快，适合传送大量数据。</a:t>
            </a:r>
            <a:endParaRPr lang="zh-CN" altLang="en-US" dirty="0">
              <a:latin typeface="Arial" panose="020B0604020202020204" pitchFamily="34" charset="0"/>
            </a:endParaRPr>
          </a:p>
        </p:txBody>
      </p:sp>
      <p:sp>
        <p:nvSpPr>
          <p:cNvPr id="50688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fld id="{25B1A0DF-9063-42AB-9650-FD9F593291B5}" type="slidenum">
              <a:rPr lang="zh-CN" altLang="en-US" sz="1200" b="0"/>
              <a:pPr eaLnBrk="1" hangingPunct="1"/>
              <a:t>111</a:t>
            </a:fld>
            <a:endParaRPr lang="en-US" altLang="zh-CN" sz="1200" b="0"/>
          </a:p>
        </p:txBody>
      </p:sp>
    </p:spTree>
    <p:extLst>
      <p:ext uri="{BB962C8B-B14F-4D97-AF65-F5344CB8AC3E}">
        <p14:creationId xmlns:p14="http://schemas.microsoft.com/office/powerpoint/2010/main" val="51097725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99CC00"/>
                </a:solidFill>
                <a:effectLst/>
                <a:latin typeface="PingFang SC"/>
              </a:rPr>
              <a:t>返回接收到该消息进程的标识符</a:t>
            </a:r>
            <a:endParaRPr lang="zh-CN" altLang="en-US" dirty="0"/>
          </a:p>
        </p:txBody>
      </p:sp>
      <p:sp>
        <p:nvSpPr>
          <p:cNvPr id="4" name="灯片编号占位符 3"/>
          <p:cNvSpPr>
            <a:spLocks noGrp="1"/>
          </p:cNvSpPr>
          <p:nvPr>
            <p:ph type="sldNum" sz="quarter" idx="5"/>
          </p:nvPr>
        </p:nvSpPr>
        <p:spPr/>
        <p:txBody>
          <a:bodyPr/>
          <a:lstStyle/>
          <a:p>
            <a:fld id="{2A74788B-FD48-405D-AEA0-933790A71A96}" type="slidenum">
              <a:rPr lang="zh-CN" altLang="en-US" smtClean="0"/>
              <a:pPr/>
              <a:t>113</a:t>
            </a:fld>
            <a:endParaRPr lang="en-US" altLang="zh-CN"/>
          </a:p>
        </p:txBody>
      </p:sp>
    </p:spTree>
    <p:extLst>
      <p:ext uri="{BB962C8B-B14F-4D97-AF65-F5344CB8AC3E}">
        <p14:creationId xmlns:p14="http://schemas.microsoft.com/office/powerpoint/2010/main" val="24697444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sz="4000" b="0" i="0" dirty="0">
              <a:solidFill>
                <a:srgbClr val="05073B"/>
              </a:solidFill>
              <a:effectLst/>
              <a:latin typeface="PingFang-SC-Regular"/>
            </a:endParaRPr>
          </a:p>
        </p:txBody>
      </p:sp>
      <p:sp>
        <p:nvSpPr>
          <p:cNvPr id="4" name="灯片编号占位符 3"/>
          <p:cNvSpPr>
            <a:spLocks noGrp="1"/>
          </p:cNvSpPr>
          <p:nvPr>
            <p:ph type="sldNum" sz="quarter" idx="5"/>
          </p:nvPr>
        </p:nvSpPr>
        <p:spPr/>
        <p:txBody>
          <a:bodyPr/>
          <a:lstStyle/>
          <a:p>
            <a:fld id="{2A74788B-FD48-405D-AEA0-933790A71A96}" type="slidenum">
              <a:rPr lang="zh-CN" altLang="en-US" smtClean="0"/>
              <a:pPr/>
              <a:t>11</a:t>
            </a:fld>
            <a:endParaRPr lang="en-US" altLang="zh-CN"/>
          </a:p>
        </p:txBody>
      </p:sp>
    </p:spTree>
    <p:extLst>
      <p:ext uri="{BB962C8B-B14F-4D97-AF65-F5344CB8AC3E}">
        <p14:creationId xmlns:p14="http://schemas.microsoft.com/office/powerpoint/2010/main" val="63002782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99CC00"/>
                </a:solidFill>
                <a:effectLst/>
                <a:latin typeface="PingFang SC"/>
              </a:rPr>
              <a:t>返回接收到该消息进程的标识符</a:t>
            </a:r>
            <a:endParaRPr lang="zh-CN" altLang="en-US" dirty="0"/>
          </a:p>
        </p:txBody>
      </p:sp>
      <p:sp>
        <p:nvSpPr>
          <p:cNvPr id="4" name="灯片编号占位符 3"/>
          <p:cNvSpPr>
            <a:spLocks noGrp="1"/>
          </p:cNvSpPr>
          <p:nvPr>
            <p:ph type="sldNum" sz="quarter" idx="5"/>
          </p:nvPr>
        </p:nvSpPr>
        <p:spPr/>
        <p:txBody>
          <a:bodyPr/>
          <a:lstStyle/>
          <a:p>
            <a:fld id="{2A74788B-FD48-405D-AEA0-933790A71A96}" type="slidenum">
              <a:rPr lang="zh-CN" altLang="en-US" smtClean="0"/>
              <a:pPr/>
              <a:t>114</a:t>
            </a:fld>
            <a:endParaRPr lang="en-US" altLang="zh-CN"/>
          </a:p>
        </p:txBody>
      </p:sp>
    </p:spTree>
    <p:extLst>
      <p:ext uri="{BB962C8B-B14F-4D97-AF65-F5344CB8AC3E}">
        <p14:creationId xmlns:p14="http://schemas.microsoft.com/office/powerpoint/2010/main" val="341272551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latinLnBrk="1">
              <a:buFont typeface="Arial" panose="020B0604020202020204" pitchFamily="34" charset="0"/>
              <a:buChar char="•"/>
            </a:pPr>
            <a:r>
              <a:rPr lang="zh-CN" altLang="en-US" b="0" i="0" dirty="0">
                <a:solidFill>
                  <a:srgbClr val="393939"/>
                </a:solidFill>
                <a:effectLst/>
                <a:latin typeface="PingFang SC"/>
              </a:rPr>
              <a:t>发送和接收进程同时阻塞（无消息要传递时）</a:t>
            </a:r>
          </a:p>
          <a:p>
            <a:pPr algn="l" latinLnBrk="1">
              <a:buFont typeface="Arial" panose="020B0604020202020204" pitchFamily="34" charset="0"/>
              <a:buChar char="•"/>
            </a:pPr>
            <a:r>
              <a:rPr lang="zh-CN" altLang="en-US" b="0" i="0" dirty="0">
                <a:solidFill>
                  <a:srgbClr val="393939"/>
                </a:solidFill>
                <a:effectLst/>
                <a:latin typeface="PingFang SC"/>
              </a:rPr>
              <a:t>发送进程的状态不限制（有则发，没有也不阻塞），接收进程通常处于阻塞状态</a:t>
            </a:r>
          </a:p>
          <a:p>
            <a:pPr algn="l" latinLnBrk="1">
              <a:buFont typeface="Arial" panose="020B0604020202020204" pitchFamily="34" charset="0"/>
              <a:buChar char="•"/>
            </a:pPr>
            <a:r>
              <a:rPr lang="zh-CN" altLang="en-US" b="0" i="0" dirty="0">
                <a:solidFill>
                  <a:srgbClr val="393939"/>
                </a:solidFill>
                <a:effectLst/>
                <a:latin typeface="PingFang SC"/>
              </a:rPr>
              <a:t>发送和接收进程都不阻塞，在发送进程和接收进程之间设一个消息队列；这种机制是一种常见的进程同步形式，也即</a:t>
            </a:r>
            <a:r>
              <a:rPr lang="zh-CN" altLang="en-US" b="0" i="0" dirty="0">
                <a:solidFill>
                  <a:srgbClr val="FF0000"/>
                </a:solidFill>
                <a:effectLst/>
                <a:latin typeface="PingFang SC"/>
              </a:rPr>
              <a:t>消息缓冲队列通信机制</a:t>
            </a:r>
            <a:r>
              <a:rPr lang="zh-CN" altLang="en-US" b="0" i="0" dirty="0">
                <a:solidFill>
                  <a:srgbClr val="393939"/>
                </a:solidFill>
                <a:effectLst/>
                <a:latin typeface="PingFang SC"/>
              </a:rPr>
              <a:t>。</a:t>
            </a:r>
          </a:p>
        </p:txBody>
      </p:sp>
      <p:sp>
        <p:nvSpPr>
          <p:cNvPr id="4" name="灯片编号占位符 3"/>
          <p:cNvSpPr>
            <a:spLocks noGrp="1"/>
          </p:cNvSpPr>
          <p:nvPr>
            <p:ph type="sldNum" sz="quarter" idx="5"/>
          </p:nvPr>
        </p:nvSpPr>
        <p:spPr/>
        <p:txBody>
          <a:bodyPr/>
          <a:lstStyle/>
          <a:p>
            <a:fld id="{2A74788B-FD48-405D-AEA0-933790A71A96}" type="slidenum">
              <a:rPr lang="zh-CN" altLang="en-US" smtClean="0"/>
              <a:pPr/>
              <a:t>115</a:t>
            </a:fld>
            <a:endParaRPr lang="en-US" altLang="zh-CN"/>
          </a:p>
        </p:txBody>
      </p:sp>
    </p:spTree>
    <p:extLst>
      <p:ext uri="{BB962C8B-B14F-4D97-AF65-F5344CB8AC3E}">
        <p14:creationId xmlns:p14="http://schemas.microsoft.com/office/powerpoint/2010/main" val="2414932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sz="1800" b="0" i="0" u="none" strike="noStrike" baseline="0" dirty="0">
                <a:solidFill>
                  <a:srgbClr val="FF3300"/>
                </a:solidFill>
                <a:latin typeface="楷体" panose="02010609060101010101" pitchFamily="49" charset="-122"/>
                <a:ea typeface="楷体" panose="02010609060101010101" pitchFamily="49" charset="-122"/>
              </a:rPr>
              <a:t>间接通信</a:t>
            </a:r>
            <a:r>
              <a:rPr lang="zh-CN" altLang="en-US" sz="1800" b="0" i="0" u="none" strike="noStrike" baseline="0" dirty="0">
                <a:solidFill>
                  <a:srgbClr val="000000"/>
                </a:solidFill>
                <a:latin typeface="楷体" panose="02010609060101010101" pitchFamily="49" charset="-122"/>
                <a:ea typeface="楷体" panose="02010609060101010101" pitchFamily="49" charset="-122"/>
              </a:rPr>
              <a:t>是指进程之间的通信需通过</a:t>
            </a:r>
            <a:r>
              <a:rPr lang="zh-CN" altLang="en-US" sz="1800" b="0" i="0" u="none" strike="noStrike" baseline="0" dirty="0">
                <a:solidFill>
                  <a:srgbClr val="0000FF"/>
                </a:solidFill>
                <a:latin typeface="楷体" panose="02010609060101010101" pitchFamily="49" charset="-122"/>
                <a:ea typeface="楷体" panose="02010609060101010101" pitchFamily="49" charset="-122"/>
              </a:rPr>
              <a:t>信箱（中间实体）</a:t>
            </a:r>
            <a:r>
              <a:rPr lang="zh-CN" altLang="en-US" sz="1800" b="0" i="0" u="none" strike="noStrike" baseline="0" dirty="0">
                <a:solidFill>
                  <a:srgbClr val="000000"/>
                </a:solidFill>
                <a:latin typeface="楷体" panose="02010609060101010101" pitchFamily="49" charset="-122"/>
                <a:ea typeface="楷体" panose="02010609060101010101" pitchFamily="49" charset="-122"/>
              </a:rPr>
              <a:t>作为媒介来进行通信，即发送进程将消息发往信箱暂存，接收进程则从信箱中取出对方发给自己的消息。</a:t>
            </a:r>
            <a:endParaRPr lang="en-US" altLang="zh-CN" sz="1800" b="0" i="0" u="none" strike="noStrike" baseline="0" dirty="0">
              <a:solidFill>
                <a:srgbClr val="000000"/>
              </a:solidFill>
              <a:latin typeface="楷体" panose="02010609060101010101" pitchFamily="49" charset="-122"/>
              <a:ea typeface="楷体" panose="02010609060101010101" pitchFamily="49" charset="-122"/>
            </a:endParaRPr>
          </a:p>
          <a:p>
            <a:pPr algn="l"/>
            <a:endParaRPr lang="en-US" altLang="zh-CN" sz="1800" b="0" i="0" u="none" strike="noStrike" baseline="0" dirty="0">
              <a:solidFill>
                <a:srgbClr val="000000"/>
              </a:solidFill>
              <a:latin typeface="楷体" panose="02010609060101010101" pitchFamily="49" charset="-122"/>
              <a:ea typeface="楷体" panose="02010609060101010101" pitchFamily="49" charset="-122"/>
            </a:endParaRPr>
          </a:p>
          <a:p>
            <a:pPr algn="l"/>
            <a:r>
              <a:rPr lang="zh-CN" altLang="en-US" sz="1800" b="0" i="0" u="none" strike="noStrike" baseline="0" dirty="0">
                <a:latin typeface="楷体" panose="02010609060101010101" pitchFamily="49" charset="-122"/>
                <a:ea typeface="楷体" panose="02010609060101010101" pitchFamily="49" charset="-122"/>
              </a:rPr>
              <a:t>既可实现实时通信，又可实现非实时通信。</a:t>
            </a:r>
            <a:endParaRPr lang="en-US" altLang="zh-CN" sz="1800" b="0" i="0" u="none" strike="noStrike" baseline="0" dirty="0">
              <a:latin typeface="楷体" panose="02010609060101010101" pitchFamily="49" charset="-122"/>
              <a:ea typeface="楷体" panose="02010609060101010101" pitchFamily="49" charset="-122"/>
            </a:endParaRPr>
          </a:p>
          <a:p>
            <a:pPr algn="l"/>
            <a:endParaRPr lang="en-US" altLang="zh-CN" sz="1800" b="0" i="0" u="none" strike="noStrike" baseline="0" dirty="0">
              <a:latin typeface="楷体" panose="02010609060101010101" pitchFamily="49" charset="-122"/>
              <a:ea typeface="楷体" panose="02010609060101010101" pitchFamily="49" charset="-122"/>
            </a:endParaRPr>
          </a:p>
          <a:p>
            <a:pPr algn="l" latinLnBrk="1">
              <a:buFont typeface="Arial" panose="020B0604020202020204" pitchFamily="34" charset="0"/>
              <a:buChar char="•"/>
            </a:pPr>
            <a:r>
              <a:rPr lang="zh-CN" altLang="en-US" b="0" i="0" dirty="0">
                <a:solidFill>
                  <a:srgbClr val="393939"/>
                </a:solidFill>
                <a:effectLst/>
                <a:latin typeface="PingFang SC"/>
              </a:rPr>
              <a:t>私用信箱 （由用户进程创建的，私有的）</a:t>
            </a:r>
          </a:p>
          <a:p>
            <a:pPr algn="l" latinLnBrk="1">
              <a:buFont typeface="Arial" panose="020B0604020202020204" pitchFamily="34" charset="0"/>
              <a:buChar char="•"/>
            </a:pPr>
            <a:r>
              <a:rPr lang="zh-CN" altLang="en-US" b="0" i="0" dirty="0">
                <a:solidFill>
                  <a:srgbClr val="393939"/>
                </a:solidFill>
                <a:effectLst/>
                <a:latin typeface="PingFang SC"/>
              </a:rPr>
              <a:t>公用信箱 （由操作系统创建的，共享的）</a:t>
            </a:r>
          </a:p>
          <a:p>
            <a:pPr algn="l" latinLnBrk="1">
              <a:buFont typeface="Arial" panose="020B0604020202020204" pitchFamily="34" charset="0"/>
              <a:buChar char="•"/>
            </a:pPr>
            <a:r>
              <a:rPr lang="zh-CN" altLang="en-US" b="0" i="0" dirty="0">
                <a:solidFill>
                  <a:srgbClr val="393939"/>
                </a:solidFill>
                <a:effectLst/>
                <a:latin typeface="PingFang SC"/>
              </a:rPr>
              <a:t>共享信箱 （由某个进程创建的，并指明其共享的进程）</a:t>
            </a:r>
          </a:p>
          <a:p>
            <a:pPr algn="l"/>
            <a:endParaRPr lang="zh-CN" altLang="en-US" dirty="0"/>
          </a:p>
        </p:txBody>
      </p:sp>
      <p:sp>
        <p:nvSpPr>
          <p:cNvPr id="4" name="灯片编号占位符 3"/>
          <p:cNvSpPr>
            <a:spLocks noGrp="1"/>
          </p:cNvSpPr>
          <p:nvPr>
            <p:ph type="sldNum" sz="quarter" idx="5"/>
          </p:nvPr>
        </p:nvSpPr>
        <p:spPr/>
        <p:txBody>
          <a:bodyPr/>
          <a:lstStyle/>
          <a:p>
            <a:fld id="{2A74788B-FD48-405D-AEA0-933790A71A96}" type="slidenum">
              <a:rPr lang="zh-CN" altLang="en-US" smtClean="0"/>
              <a:pPr/>
              <a:t>116</a:t>
            </a:fld>
            <a:endParaRPr lang="en-US" altLang="zh-CN"/>
          </a:p>
        </p:txBody>
      </p:sp>
    </p:spTree>
    <p:extLst>
      <p:ext uri="{BB962C8B-B14F-4D97-AF65-F5344CB8AC3E}">
        <p14:creationId xmlns:p14="http://schemas.microsoft.com/office/powerpoint/2010/main" val="364900886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2A74788B-FD48-405D-AEA0-933790A71A96}" type="slidenum">
              <a:rPr lang="zh-CN" altLang="en-US" smtClean="0"/>
              <a:pPr/>
              <a:t>117</a:t>
            </a:fld>
            <a:endParaRPr lang="en-US" altLang="zh-CN"/>
          </a:p>
        </p:txBody>
      </p:sp>
    </p:spTree>
    <p:extLst>
      <p:ext uri="{BB962C8B-B14F-4D97-AF65-F5344CB8AC3E}">
        <p14:creationId xmlns:p14="http://schemas.microsoft.com/office/powerpoint/2010/main" val="142955594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PingFang SC"/>
              </a:rPr>
              <a:t>命名管道（</a:t>
            </a:r>
            <a:r>
              <a:rPr lang="en-US" altLang="zh-CN" b="0" i="0" dirty="0">
                <a:solidFill>
                  <a:srgbClr val="000000"/>
                </a:solidFill>
                <a:effectLst/>
                <a:latin typeface="PingFang SC"/>
              </a:rPr>
              <a:t>FIFO</a:t>
            </a:r>
            <a:r>
              <a:rPr lang="zh-CN" altLang="en-US" b="0" i="0" dirty="0">
                <a:solidFill>
                  <a:srgbClr val="000000"/>
                </a:solidFill>
                <a:effectLst/>
                <a:latin typeface="PingFang SC"/>
              </a:rPr>
              <a:t>）不同于无名管道之处在于它提供了一个路径名与之关联，以 </a:t>
            </a:r>
            <a:r>
              <a:rPr lang="en-US" altLang="zh-CN" b="0" i="0" dirty="0">
                <a:solidFill>
                  <a:srgbClr val="000000"/>
                </a:solidFill>
                <a:effectLst/>
                <a:latin typeface="PingFang SC"/>
              </a:rPr>
              <a:t>FIFO </a:t>
            </a:r>
            <a:r>
              <a:rPr lang="zh-CN" altLang="en-US" b="0" i="0" dirty="0">
                <a:solidFill>
                  <a:srgbClr val="000000"/>
                </a:solidFill>
                <a:effectLst/>
                <a:latin typeface="PingFang SC"/>
              </a:rPr>
              <a:t>的文件形式存在于文件系统中，这样，即使与 </a:t>
            </a:r>
            <a:r>
              <a:rPr lang="en-US" altLang="zh-CN" b="0" i="0" dirty="0">
                <a:solidFill>
                  <a:srgbClr val="000000"/>
                </a:solidFill>
                <a:effectLst/>
                <a:latin typeface="PingFang SC"/>
              </a:rPr>
              <a:t>FIFO </a:t>
            </a:r>
            <a:r>
              <a:rPr lang="zh-CN" altLang="en-US" b="0" i="0" dirty="0">
                <a:solidFill>
                  <a:srgbClr val="000000"/>
                </a:solidFill>
                <a:effectLst/>
                <a:latin typeface="PingFang SC"/>
              </a:rPr>
              <a:t>的创建进程不存在亲缘关系的进程，只要可以访问该路径，就能够彼此通过 </a:t>
            </a:r>
            <a:r>
              <a:rPr lang="en-US" altLang="zh-CN" b="0" i="0" dirty="0">
                <a:solidFill>
                  <a:srgbClr val="000000"/>
                </a:solidFill>
                <a:effectLst/>
                <a:latin typeface="PingFang SC"/>
              </a:rPr>
              <a:t>FIFO </a:t>
            </a:r>
            <a:r>
              <a:rPr lang="zh-CN" altLang="en-US" b="0" i="0" dirty="0">
                <a:solidFill>
                  <a:srgbClr val="000000"/>
                </a:solidFill>
                <a:effectLst/>
                <a:latin typeface="PingFang SC"/>
              </a:rPr>
              <a:t>相互通信，因此，通过 </a:t>
            </a:r>
            <a:r>
              <a:rPr lang="en-US" altLang="zh-CN" b="0" i="0" dirty="0">
                <a:solidFill>
                  <a:srgbClr val="000000"/>
                </a:solidFill>
                <a:effectLst/>
                <a:latin typeface="PingFang SC"/>
              </a:rPr>
              <a:t>FIFO </a:t>
            </a:r>
            <a:r>
              <a:rPr lang="zh-CN" altLang="en-US" b="0" i="0" dirty="0">
                <a:solidFill>
                  <a:srgbClr val="000000"/>
                </a:solidFill>
                <a:effectLst/>
                <a:latin typeface="PingFang SC"/>
              </a:rPr>
              <a:t>不相关的进程也能交换数据。</a:t>
            </a:r>
            <a:endParaRPr lang="zh-CN" altLang="en-US" dirty="0"/>
          </a:p>
        </p:txBody>
      </p:sp>
      <p:sp>
        <p:nvSpPr>
          <p:cNvPr id="4" name="灯片编号占位符 3"/>
          <p:cNvSpPr>
            <a:spLocks noGrp="1"/>
          </p:cNvSpPr>
          <p:nvPr>
            <p:ph type="sldNum" sz="quarter" idx="5"/>
          </p:nvPr>
        </p:nvSpPr>
        <p:spPr/>
        <p:txBody>
          <a:bodyPr/>
          <a:lstStyle/>
          <a:p>
            <a:fld id="{2A74788B-FD48-405D-AEA0-933790A71A96}" type="slidenum">
              <a:rPr lang="zh-CN" altLang="en-US" smtClean="0"/>
              <a:pPr/>
              <a:t>119</a:t>
            </a:fld>
            <a:endParaRPr lang="en-US" altLang="zh-CN"/>
          </a:p>
        </p:txBody>
      </p:sp>
    </p:spTree>
    <p:extLst>
      <p:ext uri="{BB962C8B-B14F-4D97-AF65-F5344CB8AC3E}">
        <p14:creationId xmlns:p14="http://schemas.microsoft.com/office/powerpoint/2010/main" val="207313040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mj-lt"/>
              <a:buAutoNum type="arabicPeriod"/>
            </a:pPr>
            <a:r>
              <a:rPr lang="zh-CN" altLang="en-US" b="0" i="0" dirty="0">
                <a:effectLst/>
                <a:latin typeface="__Roboto_0db11f"/>
              </a:rPr>
              <a:t>管道只能采用</a:t>
            </a:r>
            <a:r>
              <a:rPr lang="zh-CN" altLang="en-US" b="1" i="0" dirty="0">
                <a:effectLst/>
                <a:latin typeface="__Roboto_0db11f"/>
              </a:rPr>
              <a:t>半双工通信</a:t>
            </a:r>
            <a:r>
              <a:rPr lang="zh-CN" altLang="en-US" b="0" i="0" dirty="0">
                <a:effectLst/>
                <a:latin typeface="__Roboto_0db11f"/>
              </a:rPr>
              <a:t>，某一时刻内只能实现单向的传输。如果要实现</a:t>
            </a:r>
            <a:r>
              <a:rPr lang="zh-CN" altLang="en-US" b="1" i="0" dirty="0">
                <a:effectLst/>
                <a:latin typeface="__Roboto_0db11f"/>
              </a:rPr>
              <a:t>双向同时通信</a:t>
            </a:r>
            <a:r>
              <a:rPr lang="zh-CN" altLang="en-US" b="0" i="0" dirty="0">
                <a:effectLst/>
                <a:latin typeface="__Roboto_0db11f"/>
              </a:rPr>
              <a:t>，则需要设置</a:t>
            </a:r>
            <a:r>
              <a:rPr lang="zh-CN" altLang="en-US" b="1" i="0" dirty="0">
                <a:effectLst/>
                <a:latin typeface="__Roboto_0db11f"/>
              </a:rPr>
              <a:t>两个管道</a:t>
            </a:r>
            <a:endParaRPr lang="zh-CN" altLang="en-US" b="0" i="0" dirty="0">
              <a:effectLst/>
              <a:latin typeface="__Roboto_0db11f"/>
            </a:endParaRPr>
          </a:p>
          <a:p>
            <a:pPr algn="l">
              <a:buFont typeface="+mj-lt"/>
              <a:buAutoNum type="arabicPeriod" startAt="2"/>
            </a:pPr>
            <a:r>
              <a:rPr lang="zh-CN" altLang="en-US" b="0" i="0" dirty="0">
                <a:effectLst/>
                <a:latin typeface="__Roboto_0db11f"/>
              </a:rPr>
              <a:t>各进程要</a:t>
            </a:r>
            <a:r>
              <a:rPr lang="zh-CN" altLang="en-US" b="1" i="0" dirty="0">
                <a:effectLst/>
                <a:latin typeface="__Roboto_0db11f"/>
              </a:rPr>
              <a:t>互斥</a:t>
            </a:r>
            <a:r>
              <a:rPr lang="zh-CN" altLang="en-US" b="0" i="0" dirty="0">
                <a:effectLst/>
                <a:latin typeface="__Roboto_0db11f"/>
              </a:rPr>
              <a:t>地访问管道</a:t>
            </a:r>
          </a:p>
          <a:p>
            <a:pPr algn="l">
              <a:buFont typeface="+mj-lt"/>
              <a:buAutoNum type="arabicPeriod" startAt="3"/>
            </a:pPr>
            <a:r>
              <a:rPr lang="zh-CN" altLang="en-US" b="0" i="0" dirty="0">
                <a:effectLst/>
                <a:latin typeface="__Roboto_0db11f"/>
              </a:rPr>
              <a:t>数据以字符流的形式写入管道，当</a:t>
            </a:r>
            <a:r>
              <a:rPr lang="zh-CN" altLang="en-US" b="1" i="0" dirty="0">
                <a:effectLst/>
                <a:latin typeface="__Roboto_0db11f"/>
              </a:rPr>
              <a:t>管道写满</a:t>
            </a:r>
            <a:r>
              <a:rPr lang="zh-CN" altLang="en-US" b="0" i="0" dirty="0">
                <a:effectLst/>
                <a:latin typeface="__Roboto_0db11f"/>
              </a:rPr>
              <a:t>时，</a:t>
            </a:r>
            <a:r>
              <a:rPr lang="zh-CN" altLang="en-US" b="1" i="0" dirty="0">
                <a:effectLst/>
                <a:latin typeface="__Roboto_0db11f"/>
              </a:rPr>
              <a:t>写进程</a:t>
            </a:r>
            <a:r>
              <a:rPr lang="zh-CN" altLang="en-US" b="0" i="0" dirty="0">
                <a:effectLst/>
                <a:latin typeface="__Roboto_0db11f"/>
              </a:rPr>
              <a:t>的 </a:t>
            </a:r>
            <a:r>
              <a:rPr lang="en-US" altLang="zh-CN" b="0" i="0" dirty="0">
                <a:effectLst/>
                <a:latin typeface="__Roboto_0db11f"/>
              </a:rPr>
              <a:t>write() </a:t>
            </a:r>
            <a:r>
              <a:rPr lang="zh-CN" altLang="en-US" b="0" i="0" dirty="0">
                <a:effectLst/>
                <a:latin typeface="__Roboto_0db11f"/>
              </a:rPr>
              <a:t>系统调用将被</a:t>
            </a:r>
            <a:r>
              <a:rPr lang="zh-CN" altLang="en-US" b="1" i="0" dirty="0">
                <a:effectLst/>
                <a:latin typeface="__Roboto_0db11f"/>
              </a:rPr>
              <a:t>阻塞</a:t>
            </a:r>
            <a:r>
              <a:rPr lang="zh-CN" altLang="en-US" b="0" i="0" dirty="0">
                <a:effectLst/>
                <a:latin typeface="__Roboto_0db11f"/>
              </a:rPr>
              <a:t>，等待读进程将数据取走。当读进程将数据全部取走后，</a:t>
            </a:r>
            <a:r>
              <a:rPr lang="zh-CN" altLang="en-US" b="1" i="0" dirty="0">
                <a:effectLst/>
                <a:latin typeface="__Roboto_0db11f"/>
              </a:rPr>
              <a:t>管道变空</a:t>
            </a:r>
            <a:r>
              <a:rPr lang="zh-CN" altLang="en-US" b="0" i="0" dirty="0">
                <a:effectLst/>
                <a:latin typeface="__Roboto_0db11f"/>
              </a:rPr>
              <a:t>，此时</a:t>
            </a:r>
            <a:r>
              <a:rPr lang="zh-CN" altLang="en-US" b="1" i="0" dirty="0">
                <a:effectLst/>
                <a:latin typeface="__Roboto_0db11f"/>
              </a:rPr>
              <a:t>读进程</a:t>
            </a:r>
            <a:r>
              <a:rPr lang="zh-CN" altLang="en-US" b="0" i="0" dirty="0">
                <a:effectLst/>
                <a:latin typeface="__Roboto_0db11f"/>
              </a:rPr>
              <a:t>的 </a:t>
            </a:r>
            <a:r>
              <a:rPr lang="en-US" altLang="zh-CN" b="0" i="0" dirty="0">
                <a:effectLst/>
                <a:latin typeface="__Roboto_0db11f"/>
              </a:rPr>
              <a:t>read() </a:t>
            </a:r>
            <a:r>
              <a:rPr lang="zh-CN" altLang="en-US" b="0" i="0" dirty="0">
                <a:effectLst/>
                <a:latin typeface="__Roboto_0db11f"/>
              </a:rPr>
              <a:t>系统调用将被</a:t>
            </a:r>
            <a:r>
              <a:rPr lang="zh-CN" altLang="en-US" b="1" i="0" dirty="0">
                <a:effectLst/>
                <a:latin typeface="__Roboto_0db11f"/>
              </a:rPr>
              <a:t>阻塞</a:t>
            </a:r>
            <a:endParaRPr lang="zh-CN" altLang="en-US" b="0" i="0" dirty="0">
              <a:effectLst/>
              <a:latin typeface="__Roboto_0db11f"/>
            </a:endParaRPr>
          </a:p>
          <a:p>
            <a:pPr algn="l">
              <a:buFont typeface="+mj-lt"/>
              <a:buAutoNum type="arabicPeriod" startAt="4"/>
            </a:pPr>
            <a:r>
              <a:rPr lang="zh-CN" altLang="en-US" b="0" i="0" dirty="0">
                <a:effectLst/>
                <a:latin typeface="__Roboto_0db11f"/>
              </a:rPr>
              <a:t>如果</a:t>
            </a:r>
            <a:r>
              <a:rPr lang="zh-CN" altLang="en-US" b="1" i="0" dirty="0">
                <a:effectLst/>
                <a:latin typeface="__Roboto_0db11f"/>
              </a:rPr>
              <a:t>没写满</a:t>
            </a:r>
            <a:r>
              <a:rPr lang="zh-CN" altLang="en-US" b="0" i="0" dirty="0">
                <a:effectLst/>
                <a:latin typeface="__Roboto_0db11f"/>
              </a:rPr>
              <a:t>，就</a:t>
            </a:r>
            <a:r>
              <a:rPr lang="zh-CN" altLang="en-US" b="1" i="0" dirty="0">
                <a:effectLst/>
                <a:latin typeface="__Roboto_0db11f"/>
              </a:rPr>
              <a:t>不允许读</a:t>
            </a:r>
            <a:r>
              <a:rPr lang="zh-CN" altLang="en-US" b="0" i="0" dirty="0">
                <a:effectLst/>
                <a:latin typeface="__Roboto_0db11f"/>
              </a:rPr>
              <a:t>；如果</a:t>
            </a:r>
            <a:r>
              <a:rPr lang="zh-CN" altLang="en-US" b="1" i="0" dirty="0">
                <a:effectLst/>
                <a:latin typeface="__Roboto_0db11f"/>
              </a:rPr>
              <a:t>没读空</a:t>
            </a:r>
            <a:r>
              <a:rPr lang="zh-CN" altLang="en-US" b="0" i="0" dirty="0">
                <a:effectLst/>
                <a:latin typeface="__Roboto_0db11f"/>
              </a:rPr>
              <a:t>，就</a:t>
            </a:r>
            <a:r>
              <a:rPr lang="zh-CN" altLang="en-US" b="1" i="0" dirty="0">
                <a:effectLst/>
                <a:latin typeface="__Roboto_0db11f"/>
              </a:rPr>
              <a:t>不允许写</a:t>
            </a:r>
            <a:endParaRPr lang="zh-CN" altLang="en-US" b="0" i="0" dirty="0">
              <a:effectLst/>
              <a:latin typeface="__Roboto_0db11f"/>
            </a:endParaRPr>
          </a:p>
          <a:p>
            <a:pPr algn="l">
              <a:buFont typeface="+mj-lt"/>
              <a:buAutoNum type="arabicPeriod" startAt="5"/>
            </a:pPr>
            <a:r>
              <a:rPr lang="zh-CN" altLang="en-US" b="0" i="0" dirty="0">
                <a:effectLst/>
                <a:latin typeface="__Roboto_0db11f"/>
              </a:rPr>
              <a:t>数据一旦被读出，就从管道中被抛弃，这就意味着</a:t>
            </a:r>
            <a:r>
              <a:rPr lang="zh-CN" altLang="en-US" b="1" i="0" dirty="0">
                <a:effectLst/>
                <a:latin typeface="__Roboto_0db11f"/>
              </a:rPr>
              <a:t>读进程最多只能有一个</a:t>
            </a:r>
            <a:r>
              <a:rPr lang="zh-CN" altLang="en-US" b="0" i="0" dirty="0">
                <a:effectLst/>
                <a:latin typeface="__Roboto_0db11f"/>
              </a:rPr>
              <a:t>，否则可能会有读错数据的情况</a:t>
            </a:r>
          </a:p>
          <a:p>
            <a:endParaRPr lang="zh-CN" altLang="en-US" dirty="0"/>
          </a:p>
        </p:txBody>
      </p:sp>
      <p:sp>
        <p:nvSpPr>
          <p:cNvPr id="4" name="灯片编号占位符 3"/>
          <p:cNvSpPr>
            <a:spLocks noGrp="1"/>
          </p:cNvSpPr>
          <p:nvPr>
            <p:ph type="sldNum" sz="quarter" idx="5"/>
          </p:nvPr>
        </p:nvSpPr>
        <p:spPr/>
        <p:txBody>
          <a:bodyPr/>
          <a:lstStyle/>
          <a:p>
            <a:fld id="{2A74788B-FD48-405D-AEA0-933790A71A96}" type="slidenum">
              <a:rPr lang="zh-CN" altLang="en-US" smtClean="0"/>
              <a:pPr/>
              <a:t>120</a:t>
            </a:fld>
            <a:endParaRPr lang="en-US" altLang="zh-CN"/>
          </a:p>
        </p:txBody>
      </p:sp>
    </p:spTree>
    <p:extLst>
      <p:ext uri="{BB962C8B-B14F-4D97-AF65-F5344CB8AC3E}">
        <p14:creationId xmlns:p14="http://schemas.microsoft.com/office/powerpoint/2010/main" val="38508668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74788B-FD48-405D-AEA0-933790A71A96}" type="slidenum">
              <a:rPr lang="zh-CN" altLang="en-US" smtClean="0"/>
              <a:pPr/>
              <a:t>121</a:t>
            </a:fld>
            <a:endParaRPr lang="en-US" altLang="zh-CN"/>
          </a:p>
        </p:txBody>
      </p:sp>
    </p:spTree>
    <p:extLst>
      <p:ext uri="{BB962C8B-B14F-4D97-AF65-F5344CB8AC3E}">
        <p14:creationId xmlns:p14="http://schemas.microsoft.com/office/powerpoint/2010/main" val="419243034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en-US" altLang="zh-CN" sz="1800" b="0" i="0" u="none" strike="noStrike" baseline="0" dirty="0">
              <a:solidFill>
                <a:srgbClr val="000000"/>
              </a:solidFill>
              <a:latin typeface="楷体" panose="02010609060101010101" pitchFamily="49" charset="-122"/>
              <a:ea typeface="楷体" panose="02010609060101010101" pitchFamily="49" charset="-122"/>
            </a:endParaRPr>
          </a:p>
          <a:p>
            <a:pPr algn="l"/>
            <a:r>
              <a:rPr lang="zh-CN" altLang="en-US" dirty="0"/>
              <a:t>一种解决方法是让服务器作为单个进程运行以便接收请求。当服务器收到请求时，它会创建另一个进程以便处理请求。事实上，这种进程创建方法在线程流行之前很常见。不过进程创建很耗时间和资源。如果新进程与原进程执行同样的任务，那么为什么要承担所有这些开销</a:t>
            </a:r>
            <a:r>
              <a:rPr lang="en-US" altLang="zh-CN" dirty="0"/>
              <a:t>?</a:t>
            </a:r>
            <a:r>
              <a:rPr lang="zh-CN" altLang="en-US" dirty="0"/>
              <a:t> </a:t>
            </a:r>
            <a:endParaRPr lang="en-US" altLang="zh-CN" dirty="0"/>
          </a:p>
          <a:p>
            <a:pPr algn="l"/>
            <a:endParaRPr lang="en-US" altLang="zh-CN" dirty="0"/>
          </a:p>
          <a:p>
            <a:pPr algn="l"/>
            <a:r>
              <a:rPr lang="zh-CN" altLang="en-US" sz="1200" b="0" i="0" u="none" strike="noStrike" baseline="0" dirty="0">
                <a:solidFill>
                  <a:srgbClr val="0000FF"/>
                </a:solidFill>
                <a:latin typeface="楷体" panose="02010609060101010101" pitchFamily="49" charset="-122"/>
                <a:ea typeface="楷体" panose="02010609060101010101" pitchFamily="49" charset="-122"/>
              </a:rPr>
              <a:t>传统</a:t>
            </a:r>
            <a:r>
              <a:rPr lang="en-US" altLang="zh-CN" sz="1200" b="1" i="0" u="none" strike="noStrike" baseline="0" dirty="0">
                <a:solidFill>
                  <a:srgbClr val="0000FF"/>
                </a:solidFill>
                <a:latin typeface="Times New Roman Bold" panose="02020803070505020304" pitchFamily="18" charset="0"/>
                <a:ea typeface="楷体" panose="02010609060101010101" pitchFamily="49" charset="-122"/>
              </a:rPr>
              <a:t>OS</a:t>
            </a:r>
            <a:r>
              <a:rPr lang="zh-CN" altLang="en-US" sz="1200" b="0" i="0" u="none" strike="noStrike" baseline="0" dirty="0">
                <a:solidFill>
                  <a:srgbClr val="0000FF"/>
                </a:solidFill>
                <a:latin typeface="楷体" panose="02010609060101010101" pitchFamily="49" charset="-122"/>
                <a:ea typeface="楷体" panose="02010609060101010101" pitchFamily="49" charset="-122"/>
              </a:rPr>
              <a:t>中进程是一个可拥有资源的独立单位，同时又是一个可独立调度和分配的基本单位</a:t>
            </a:r>
            <a:r>
              <a:rPr lang="zh-CN" altLang="en-US" sz="1200" b="0" i="0" u="none" strike="noStrike" baseline="0" dirty="0">
                <a:solidFill>
                  <a:srgbClr val="000000"/>
                </a:solidFill>
                <a:latin typeface="楷体" panose="02010609060101010101" pitchFamily="49" charset="-122"/>
                <a:ea typeface="楷体" panose="02010609060101010101" pitchFamily="49" charset="-122"/>
              </a:rPr>
              <a:t>。由于进程是一个资源的拥有者，因而在创建、撤消和切换中，系统必须为之付出较大的时空开销。</a:t>
            </a:r>
            <a:endParaRPr lang="en-US" altLang="zh-CN" sz="1200" b="0" i="0" u="none" strike="noStrike" baseline="0" dirty="0">
              <a:solidFill>
                <a:srgbClr val="000000"/>
              </a:solidFill>
              <a:latin typeface="楷体" panose="02010609060101010101" pitchFamily="49" charset="-122"/>
              <a:ea typeface="楷体" panose="02010609060101010101" pitchFamily="49" charset="-122"/>
            </a:endParaRPr>
          </a:p>
          <a:p>
            <a:pPr algn="l"/>
            <a:endParaRPr lang="en-US" altLang="zh-CN" sz="1200" b="0" i="0" u="none" strike="noStrike" baseline="0" dirty="0">
              <a:solidFill>
                <a:srgbClr val="000000"/>
              </a:solidFill>
              <a:latin typeface="楷体" panose="02010609060101010101" pitchFamily="49" charset="-122"/>
              <a:ea typeface="楷体" panose="02010609060101010101" pitchFamily="49" charset="-122"/>
            </a:endParaRPr>
          </a:p>
          <a:p>
            <a:pPr algn="l"/>
            <a:r>
              <a:rPr lang="zh-CN" altLang="en-US" sz="1200" b="0" i="0" u="none" strike="noStrike" baseline="0" dirty="0">
                <a:solidFill>
                  <a:srgbClr val="000000"/>
                </a:solidFill>
                <a:latin typeface="楷体" panose="02010609060101010101" pitchFamily="49" charset="-122"/>
                <a:ea typeface="楷体" panose="02010609060101010101" pitchFamily="49" charset="-122"/>
              </a:rPr>
              <a:t>若能</a:t>
            </a:r>
            <a:r>
              <a:rPr lang="zh-CN" altLang="en-US" sz="1200" b="0" i="0" u="none" strike="noStrike" baseline="0" dirty="0">
                <a:solidFill>
                  <a:srgbClr val="0000FF"/>
                </a:solidFill>
                <a:latin typeface="楷体" panose="02010609060101010101" pitchFamily="49" charset="-122"/>
                <a:ea typeface="楷体" panose="02010609060101010101" pitchFamily="49" charset="-122"/>
              </a:rPr>
              <a:t>将进程的两个属性分开，由操作系统分开处理</a:t>
            </a:r>
            <a:r>
              <a:rPr lang="zh-CN" altLang="en-US" sz="1200" b="0" i="0" u="none" strike="noStrike" baseline="0" dirty="0">
                <a:solidFill>
                  <a:srgbClr val="000000"/>
                </a:solidFill>
                <a:latin typeface="楷体" panose="02010609060101010101" pitchFamily="49" charset="-122"/>
                <a:ea typeface="楷体" panose="02010609060101010101" pitchFamily="49" charset="-122"/>
              </a:rPr>
              <a:t>：</a:t>
            </a:r>
          </a:p>
          <a:p>
            <a:pPr algn="l"/>
            <a:r>
              <a:rPr lang="zh-CN" altLang="en-US" sz="1200" b="0" i="0" u="none" strike="noStrike" baseline="0" dirty="0">
                <a:solidFill>
                  <a:srgbClr val="000000"/>
                </a:solidFill>
                <a:latin typeface="楷体" panose="02010609060101010101" pitchFamily="49" charset="-122"/>
                <a:ea typeface="楷体" panose="02010609060101010101" pitchFamily="49" charset="-122"/>
              </a:rPr>
              <a:t>作为调度和分派的基本单位时，不同时作为拥有资源的单位，以做到“轻装上阵”；</a:t>
            </a:r>
            <a:endParaRPr lang="en-US" altLang="zh-CN" sz="1200" b="0" i="0" u="none" strike="noStrike" baseline="0" dirty="0">
              <a:solidFill>
                <a:srgbClr val="000000"/>
              </a:solidFill>
              <a:latin typeface="楷体" panose="02010609060101010101" pitchFamily="49" charset="-122"/>
              <a:ea typeface="楷体" panose="02010609060101010101" pitchFamily="49" charset="-122"/>
            </a:endParaRPr>
          </a:p>
          <a:p>
            <a:pPr algn="l"/>
            <a:r>
              <a:rPr lang="zh-CN" altLang="en-US" sz="1200" b="0" i="0" u="none" strike="noStrike" baseline="0" dirty="0">
                <a:solidFill>
                  <a:srgbClr val="000000"/>
                </a:solidFill>
                <a:latin typeface="楷体" panose="02010609060101010101" pitchFamily="49" charset="-122"/>
                <a:ea typeface="楷体" panose="02010609060101010101" pitchFamily="49" charset="-122"/>
              </a:rPr>
              <a:t>而对于拥有资源的基本单位，又不对之进行频繁的切换。正是在这种思想的指导下，形成了线程的概念。</a:t>
            </a:r>
            <a:endParaRPr lang="en-US" altLang="zh-CN" sz="1200" b="0" i="0" u="none" strike="noStrike" baseline="0" dirty="0">
              <a:solidFill>
                <a:srgbClr val="000000"/>
              </a:solidFill>
              <a:latin typeface="楷体" panose="02010609060101010101" pitchFamily="49" charset="-122"/>
              <a:ea typeface="楷体" panose="02010609060101010101" pitchFamily="49" charset="-122"/>
            </a:endParaRPr>
          </a:p>
          <a:p>
            <a:pPr algn="l"/>
            <a:endParaRPr lang="en-US" altLang="zh-CN" sz="1200" b="0" i="0" u="none" strike="noStrike" baseline="0" dirty="0">
              <a:solidFill>
                <a:srgbClr val="000000"/>
              </a:solidFill>
              <a:latin typeface="楷体" panose="02010609060101010101" pitchFamily="49" charset="-122"/>
              <a:ea typeface="楷体" panose="02010609060101010101" pitchFamily="49"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如果服务器进程是多线程的，那么这种服务器可以创建一个单独线程，以便监听客户请求。当有请求时，服务器不是创建进程而是创建线程以处理请求。</a:t>
            </a:r>
            <a:endParaRPr lang="en-US" altLang="zh-CN" dirty="0"/>
          </a:p>
          <a:p>
            <a:pPr algn="l"/>
            <a:endParaRPr lang="en-US" altLang="zh-CN" sz="1200" b="0" i="0" u="none" strike="noStrike" baseline="0" dirty="0">
              <a:solidFill>
                <a:srgbClr val="000000"/>
              </a:solidFill>
              <a:latin typeface="楷体" panose="02010609060101010101" pitchFamily="49" charset="-122"/>
              <a:ea typeface="楷体" panose="02010609060101010101" pitchFamily="49" charset="-122"/>
            </a:endParaRPr>
          </a:p>
          <a:p>
            <a:pPr algn="l"/>
            <a:endParaRPr lang="zh-CN" altLang="en-US" dirty="0"/>
          </a:p>
        </p:txBody>
      </p:sp>
      <p:sp>
        <p:nvSpPr>
          <p:cNvPr id="4" name="灯片编号占位符 3"/>
          <p:cNvSpPr>
            <a:spLocks noGrp="1"/>
          </p:cNvSpPr>
          <p:nvPr>
            <p:ph type="sldNum" sz="quarter" idx="5"/>
          </p:nvPr>
        </p:nvSpPr>
        <p:spPr/>
        <p:txBody>
          <a:bodyPr/>
          <a:lstStyle/>
          <a:p>
            <a:fld id="{2A74788B-FD48-405D-AEA0-933790A71A96}" type="slidenum">
              <a:rPr lang="zh-CN" altLang="en-US" smtClean="0"/>
              <a:pPr/>
              <a:t>125</a:t>
            </a:fld>
            <a:endParaRPr lang="en-US" altLang="zh-CN"/>
          </a:p>
        </p:txBody>
      </p:sp>
    </p:spTree>
    <p:extLst>
      <p:ext uri="{BB962C8B-B14F-4D97-AF65-F5344CB8AC3E}">
        <p14:creationId xmlns:p14="http://schemas.microsoft.com/office/powerpoint/2010/main" val="400819682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寄存器状态，包括程序计数器和堆栈指针中的内容</a:t>
            </a:r>
            <a:endParaRPr lang="en-US" altLang="zh-CN" dirty="0"/>
          </a:p>
          <a:p>
            <a:r>
              <a:rPr lang="zh-CN" altLang="en-US" dirty="0"/>
              <a:t>线程专有存储器，用于保存线程自己的局部变量复制</a:t>
            </a:r>
            <a:endParaRPr lang="en-US" altLang="zh-CN" dirty="0"/>
          </a:p>
          <a:p>
            <a:r>
              <a:rPr lang="zh-CN" altLang="en-US" dirty="0"/>
              <a:t>堆栈，一般用于保存局部变量和返回地址</a:t>
            </a:r>
          </a:p>
        </p:txBody>
      </p:sp>
      <p:sp>
        <p:nvSpPr>
          <p:cNvPr id="4" name="灯片编号占位符 3"/>
          <p:cNvSpPr>
            <a:spLocks noGrp="1"/>
          </p:cNvSpPr>
          <p:nvPr>
            <p:ph type="sldNum" sz="quarter" idx="5"/>
          </p:nvPr>
        </p:nvSpPr>
        <p:spPr/>
        <p:txBody>
          <a:bodyPr/>
          <a:lstStyle/>
          <a:p>
            <a:fld id="{2A74788B-FD48-405D-AEA0-933790A71A96}" type="slidenum">
              <a:rPr lang="zh-CN" altLang="en-US" smtClean="0"/>
              <a:pPr/>
              <a:t>128</a:t>
            </a:fld>
            <a:endParaRPr lang="en-US" altLang="zh-CN"/>
          </a:p>
        </p:txBody>
      </p:sp>
    </p:spTree>
    <p:extLst>
      <p:ext uri="{BB962C8B-B14F-4D97-AF65-F5344CB8AC3E}">
        <p14:creationId xmlns:p14="http://schemas.microsoft.com/office/powerpoint/2010/main" val="103670926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寄存器状态，包括程序计数器和堆栈指针中的内容</a:t>
            </a:r>
            <a:endParaRPr lang="en-US" altLang="zh-CN" dirty="0"/>
          </a:p>
          <a:p>
            <a:r>
              <a:rPr lang="zh-CN" altLang="en-US" dirty="0"/>
              <a:t>线程专有存储器，用于保存线程自己的局部变量复制</a:t>
            </a:r>
            <a:endParaRPr lang="en-US" altLang="zh-CN" dirty="0"/>
          </a:p>
          <a:p>
            <a:r>
              <a:rPr lang="zh-CN" altLang="en-US" dirty="0"/>
              <a:t>堆栈，一般用于保存局部变量和返回地址</a:t>
            </a:r>
          </a:p>
        </p:txBody>
      </p:sp>
      <p:sp>
        <p:nvSpPr>
          <p:cNvPr id="4" name="灯片编号占位符 3"/>
          <p:cNvSpPr>
            <a:spLocks noGrp="1"/>
          </p:cNvSpPr>
          <p:nvPr>
            <p:ph type="sldNum" sz="quarter" idx="5"/>
          </p:nvPr>
        </p:nvSpPr>
        <p:spPr/>
        <p:txBody>
          <a:bodyPr/>
          <a:lstStyle/>
          <a:p>
            <a:fld id="{2A74788B-FD48-405D-AEA0-933790A71A96}" type="slidenum">
              <a:rPr lang="zh-CN" altLang="en-US" smtClean="0"/>
              <a:pPr/>
              <a:t>129</a:t>
            </a:fld>
            <a:endParaRPr lang="en-US" altLang="zh-CN"/>
          </a:p>
        </p:txBody>
      </p:sp>
    </p:spTree>
    <p:extLst>
      <p:ext uri="{BB962C8B-B14F-4D97-AF65-F5344CB8AC3E}">
        <p14:creationId xmlns:p14="http://schemas.microsoft.com/office/powerpoint/2010/main" val="40846874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5073B"/>
                </a:solidFill>
                <a:effectLst/>
                <a:latin typeface="-apple-system"/>
              </a:rPr>
              <a:t>通常不会将磁盘存储介质本身视为临界资源，而是将存储在其中的特定数据或数据结构（如文件或数据库记录）视为可能需要同步的共享资源。</a:t>
            </a:r>
            <a:endParaRPr lang="en-US" altLang="zh-CN" b="0" i="0" dirty="0">
              <a:solidFill>
                <a:srgbClr val="05073B"/>
              </a:solidFill>
              <a:effectLst/>
              <a:latin typeface="-apple-system"/>
            </a:endParaRPr>
          </a:p>
          <a:p>
            <a:r>
              <a:rPr lang="zh-CN" altLang="en-US" b="0" i="0" dirty="0">
                <a:solidFill>
                  <a:srgbClr val="05073B"/>
                </a:solidFill>
                <a:effectLst/>
                <a:latin typeface="-apple-system"/>
              </a:rPr>
              <a:t>这是一个典型的临界资源。当多个进程或线程需要向队列中添加或从中移除元素时，必须确保每次只有一个进程或线程能够执行这些操作，以避免数据不一致或其他并发问题。</a:t>
            </a:r>
            <a:endParaRPr lang="en-US" altLang="zh-CN" b="0" i="0" dirty="0">
              <a:solidFill>
                <a:srgbClr val="05073B"/>
              </a:solidFill>
              <a:effectLst/>
              <a:latin typeface="-apple-system"/>
            </a:endParaRPr>
          </a:p>
          <a:p>
            <a:r>
              <a:rPr lang="zh-CN" altLang="en-US" b="0" i="0" dirty="0">
                <a:solidFill>
                  <a:srgbClr val="05073B"/>
                </a:solidFill>
                <a:effectLst/>
                <a:latin typeface="-apple-system"/>
              </a:rPr>
              <a:t>私用数据是指只被一个进程或线程使用的数据。它通常不需要同步，因此不被视为临界资源。</a:t>
            </a:r>
            <a:endParaRPr lang="en-US" altLang="zh-CN" b="0" i="0" dirty="0">
              <a:solidFill>
                <a:srgbClr val="05073B"/>
              </a:solidFill>
              <a:effectLst/>
              <a:latin typeface="-apple-system"/>
            </a:endParaRPr>
          </a:p>
          <a:p>
            <a:r>
              <a:rPr lang="zh-CN" altLang="en-US" b="0" i="0" dirty="0">
                <a:solidFill>
                  <a:srgbClr val="05073B"/>
                </a:solidFill>
                <a:effectLst/>
                <a:latin typeface="-apple-system"/>
              </a:rPr>
              <a:t>程序代码本身不是资源，而是执行指令的集合。多个进程或线程可以同时执行相同的代码，而不需要同步。因此，程序代码不是临界资源。</a:t>
            </a:r>
            <a:endParaRPr lang="zh-CN" altLang="en-US" dirty="0"/>
          </a:p>
        </p:txBody>
      </p:sp>
      <p:sp>
        <p:nvSpPr>
          <p:cNvPr id="4" name="灯片编号占位符 3"/>
          <p:cNvSpPr>
            <a:spLocks noGrp="1"/>
          </p:cNvSpPr>
          <p:nvPr>
            <p:ph type="sldNum" sz="quarter" idx="5"/>
          </p:nvPr>
        </p:nvSpPr>
        <p:spPr/>
        <p:txBody>
          <a:bodyPr/>
          <a:lstStyle/>
          <a:p>
            <a:fld id="{2A74788B-FD48-405D-AEA0-933790A71A96}" type="slidenum">
              <a:rPr lang="zh-CN" altLang="en-US" smtClean="0"/>
              <a:pPr/>
              <a:t>12</a:t>
            </a:fld>
            <a:endParaRPr lang="en-US" altLang="zh-CN"/>
          </a:p>
        </p:txBody>
      </p:sp>
    </p:spTree>
    <p:extLst>
      <p:ext uri="{BB962C8B-B14F-4D97-AF65-F5344CB8AC3E}">
        <p14:creationId xmlns:p14="http://schemas.microsoft.com/office/powerpoint/2010/main" val="353993657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寄存器状态，包括程序计数器和堆栈指针中的内容</a:t>
            </a:r>
            <a:endParaRPr lang="en-US" altLang="zh-CN" dirty="0"/>
          </a:p>
          <a:p>
            <a:r>
              <a:rPr lang="zh-CN" altLang="en-US" dirty="0"/>
              <a:t>线程专有存储器，用于保存线程自己的局部变量复制</a:t>
            </a:r>
            <a:endParaRPr lang="en-US" altLang="zh-CN" dirty="0"/>
          </a:p>
          <a:p>
            <a:r>
              <a:rPr lang="zh-CN" altLang="en-US" dirty="0"/>
              <a:t>堆栈，一般用于保存局部变量和返回地址</a:t>
            </a:r>
          </a:p>
        </p:txBody>
      </p:sp>
      <p:sp>
        <p:nvSpPr>
          <p:cNvPr id="4" name="灯片编号占位符 3"/>
          <p:cNvSpPr>
            <a:spLocks noGrp="1"/>
          </p:cNvSpPr>
          <p:nvPr>
            <p:ph type="sldNum" sz="quarter" idx="5"/>
          </p:nvPr>
        </p:nvSpPr>
        <p:spPr/>
        <p:txBody>
          <a:bodyPr/>
          <a:lstStyle/>
          <a:p>
            <a:fld id="{2A74788B-FD48-405D-AEA0-933790A71A96}" type="slidenum">
              <a:rPr lang="zh-CN" altLang="en-US" smtClean="0"/>
              <a:pPr/>
              <a:t>130</a:t>
            </a:fld>
            <a:endParaRPr lang="en-US" altLang="zh-CN"/>
          </a:p>
        </p:txBody>
      </p:sp>
    </p:spTree>
    <p:extLst>
      <p:ext uri="{BB962C8B-B14F-4D97-AF65-F5344CB8AC3E}">
        <p14:creationId xmlns:p14="http://schemas.microsoft.com/office/powerpoint/2010/main" val="21733122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sz="1800" b="0" i="0" u="none" strike="noStrike" baseline="0" dirty="0">
                <a:solidFill>
                  <a:srgbClr val="33339A"/>
                </a:solidFill>
                <a:latin typeface="楷体" panose="02010609060101010101" pitchFamily="49" charset="-122"/>
                <a:ea typeface="楷体" panose="02010609060101010101" pitchFamily="49" charset="-122"/>
              </a:rPr>
              <a:t>调度性：</a:t>
            </a:r>
            <a:r>
              <a:rPr lang="zh-CN" altLang="en-US" sz="1800" b="0" i="0" u="none" strike="noStrike" baseline="0" dirty="0">
                <a:solidFill>
                  <a:srgbClr val="000000"/>
                </a:solidFill>
                <a:latin typeface="楷体" panose="02010609060101010101" pitchFamily="49" charset="-122"/>
                <a:ea typeface="楷体" panose="02010609060101010101" pitchFamily="49" charset="-122"/>
              </a:rPr>
              <a:t>在传统</a:t>
            </a:r>
            <a:r>
              <a:rPr lang="en-US" altLang="zh-CN" sz="1800" b="1" i="0" u="none" strike="noStrike" baseline="0" dirty="0">
                <a:solidFill>
                  <a:srgbClr val="000000"/>
                </a:solidFill>
                <a:latin typeface="Times New Roman Bold" panose="02020803070505020304" pitchFamily="18" charset="0"/>
                <a:ea typeface="楷体" panose="02010609060101010101" pitchFamily="49" charset="-122"/>
              </a:rPr>
              <a:t>OS</a:t>
            </a:r>
            <a:r>
              <a:rPr lang="zh-CN" altLang="en-US" sz="1800" b="0" i="0" u="none" strike="noStrike" baseline="0" dirty="0">
                <a:solidFill>
                  <a:srgbClr val="000000"/>
                </a:solidFill>
                <a:latin typeface="楷体" panose="02010609060101010101" pitchFamily="49" charset="-122"/>
                <a:ea typeface="楷体" panose="02010609060101010101" pitchFamily="49" charset="-122"/>
              </a:rPr>
              <a:t>中，作为拥有资源的基本单位和独立调度、分派的基本单位都是进程。而在引入线程的操作系统中，则把线程作为调度和分派的基本单位，而进程作</a:t>
            </a:r>
            <a:r>
              <a:rPr lang="zh-CN" altLang="en-US" sz="1800" b="0" i="0" u="none" strike="noStrike" baseline="0" dirty="0">
                <a:latin typeface="楷体" panose="02010609060101010101" pitchFamily="49" charset="-122"/>
                <a:ea typeface="楷体" panose="02010609060101010101" pitchFamily="49" charset="-122"/>
              </a:rPr>
              <a:t>为资源拥有的基本单位。</a:t>
            </a:r>
            <a:endParaRPr lang="en-US" altLang="zh-CN" sz="1800" b="0" i="0" u="none" strike="noStrike" baseline="0" dirty="0">
              <a:latin typeface="楷体" panose="02010609060101010101" pitchFamily="49" charset="-122"/>
              <a:ea typeface="楷体" panose="02010609060101010101" pitchFamily="49" charset="-122"/>
            </a:endParaRPr>
          </a:p>
          <a:p>
            <a:pPr algn="l"/>
            <a:endParaRPr lang="en-US" altLang="zh-CN" sz="1800" b="0" i="0" u="none" strike="noStrike" baseline="0" dirty="0">
              <a:latin typeface="楷体" panose="02010609060101010101" pitchFamily="49" charset="-122"/>
              <a:ea typeface="楷体" panose="02010609060101010101" pitchFamily="49" charset="-122"/>
            </a:endParaRPr>
          </a:p>
          <a:p>
            <a:pPr algn="l"/>
            <a:r>
              <a:rPr lang="zh-CN" altLang="en-US" sz="1800" b="0" i="0" u="none" strike="noStrike" baseline="0" dirty="0">
                <a:solidFill>
                  <a:srgbClr val="33339A"/>
                </a:solidFill>
                <a:latin typeface="楷体" panose="02010609060101010101" pitchFamily="49" charset="-122"/>
                <a:ea typeface="楷体" panose="02010609060101010101" pitchFamily="49" charset="-122"/>
              </a:rPr>
              <a:t>并发性：</a:t>
            </a:r>
            <a:r>
              <a:rPr lang="zh-CN" altLang="en-US" sz="1800" b="0" i="0" u="none" strike="noStrike" baseline="0" dirty="0">
                <a:solidFill>
                  <a:srgbClr val="000000"/>
                </a:solidFill>
                <a:latin typeface="楷体" panose="02010609060101010101" pitchFamily="49" charset="-122"/>
                <a:ea typeface="楷体" panose="02010609060101010101" pitchFamily="49" charset="-122"/>
              </a:rPr>
              <a:t>在引入线程的操作系统中，不仅进程之间可以并发执行，而且在一个进程中的多个线程之间亦可并发执行，因此多线程</a:t>
            </a:r>
            <a:r>
              <a:rPr lang="en-US" altLang="zh-CN" sz="1800" b="1" i="0" u="none" strike="noStrike" baseline="0" dirty="0">
                <a:solidFill>
                  <a:srgbClr val="000000"/>
                </a:solidFill>
                <a:latin typeface="Times New Roman Bold" panose="02020803070505020304" pitchFamily="18" charset="0"/>
                <a:ea typeface="楷体" panose="02010609060101010101" pitchFamily="49" charset="-122"/>
              </a:rPr>
              <a:t>OS</a:t>
            </a:r>
            <a:r>
              <a:rPr lang="zh-CN" altLang="en-US" sz="1800" b="0" i="0" u="none" strike="noStrike" baseline="0" dirty="0">
                <a:solidFill>
                  <a:srgbClr val="000000"/>
                </a:solidFill>
                <a:latin typeface="楷体" panose="02010609060101010101" pitchFamily="49" charset="-122"/>
                <a:ea typeface="楷体" panose="02010609060101010101" pitchFamily="49" charset="-122"/>
              </a:rPr>
              <a:t>具有更好的并发性。</a:t>
            </a:r>
            <a:endParaRPr lang="en-US" altLang="zh-CN" sz="1800" b="0" i="0" u="none" strike="noStrike" baseline="0" dirty="0">
              <a:solidFill>
                <a:srgbClr val="000000"/>
              </a:solidFill>
              <a:latin typeface="楷体" panose="02010609060101010101" pitchFamily="49" charset="-122"/>
              <a:ea typeface="楷体" panose="02010609060101010101" pitchFamily="49" charset="-122"/>
            </a:endParaRPr>
          </a:p>
          <a:p>
            <a:pPr algn="l"/>
            <a:endParaRPr lang="en-US" altLang="zh-CN" sz="1800" b="0" i="0" u="none" strike="noStrike" baseline="0" dirty="0">
              <a:solidFill>
                <a:srgbClr val="000000"/>
              </a:solidFill>
              <a:latin typeface="楷体" panose="02010609060101010101" pitchFamily="49" charset="-122"/>
              <a:ea typeface="楷体" panose="02010609060101010101" pitchFamily="49" charset="-122"/>
            </a:endParaRPr>
          </a:p>
          <a:p>
            <a:pPr algn="l"/>
            <a:r>
              <a:rPr lang="zh-CN" altLang="en-US" sz="1800" b="0" i="0" u="none" strike="noStrike" baseline="0" dirty="0">
                <a:solidFill>
                  <a:srgbClr val="33339A"/>
                </a:solidFill>
                <a:latin typeface="楷体" panose="02010609060101010101" pitchFamily="49" charset="-122"/>
                <a:ea typeface="楷体" panose="02010609060101010101" pitchFamily="49" charset="-122"/>
              </a:rPr>
              <a:t>拥有资源：</a:t>
            </a:r>
            <a:r>
              <a:rPr lang="zh-CN" altLang="en-US" sz="1800" b="0" i="0" u="none" strike="noStrike" baseline="0" dirty="0">
                <a:solidFill>
                  <a:srgbClr val="000000"/>
                </a:solidFill>
                <a:latin typeface="楷体" panose="02010609060101010101" pitchFamily="49" charset="-122"/>
                <a:ea typeface="楷体" panose="02010609060101010101" pitchFamily="49" charset="-122"/>
              </a:rPr>
              <a:t>进程不论是在传统</a:t>
            </a:r>
            <a:r>
              <a:rPr lang="en-US" altLang="zh-CN" sz="1800" b="1" i="0" u="none" strike="noStrike" baseline="0" dirty="0">
                <a:solidFill>
                  <a:srgbClr val="000000"/>
                </a:solidFill>
                <a:latin typeface="Times New Roman Bold" panose="02020803070505020304" pitchFamily="18" charset="0"/>
                <a:ea typeface="楷体" panose="02010609060101010101" pitchFamily="49" charset="-122"/>
              </a:rPr>
              <a:t>OS</a:t>
            </a:r>
            <a:r>
              <a:rPr lang="zh-CN" altLang="en-US" sz="1800" b="0" i="0" u="none" strike="noStrike" baseline="0" dirty="0">
                <a:solidFill>
                  <a:srgbClr val="000000"/>
                </a:solidFill>
                <a:latin typeface="楷体" panose="02010609060101010101" pitchFamily="49" charset="-122"/>
                <a:ea typeface="楷体" panose="02010609060101010101" pitchFamily="49" charset="-122"/>
              </a:rPr>
              <a:t>还是在多线程</a:t>
            </a:r>
            <a:r>
              <a:rPr lang="en-US" altLang="zh-CN" sz="1800" b="1" i="0" u="none" strike="noStrike" baseline="0" dirty="0">
                <a:solidFill>
                  <a:srgbClr val="000000"/>
                </a:solidFill>
                <a:latin typeface="Times New Roman Bold" panose="02020803070505020304" pitchFamily="18" charset="0"/>
                <a:ea typeface="楷体" panose="02010609060101010101" pitchFamily="49" charset="-122"/>
              </a:rPr>
              <a:t>OS</a:t>
            </a:r>
            <a:r>
              <a:rPr lang="zh-CN" altLang="en-US" sz="1800" b="0" i="0" u="none" strike="noStrike" baseline="0" dirty="0">
                <a:solidFill>
                  <a:srgbClr val="000000"/>
                </a:solidFill>
                <a:latin typeface="楷体" panose="02010609060101010101" pitchFamily="49" charset="-122"/>
                <a:ea typeface="楷体" panose="02010609060101010101" pitchFamily="49" charset="-122"/>
              </a:rPr>
              <a:t>中都是一个拥有资源的基本单位；线程基本上自己不拥有系统资源</a:t>
            </a:r>
            <a:r>
              <a:rPr lang="en-US" altLang="zh-CN" sz="1800" b="1" i="0" u="none" strike="noStrike" baseline="0" dirty="0">
                <a:solidFill>
                  <a:srgbClr val="000000"/>
                </a:solidFill>
                <a:latin typeface="Times New Roman Bold" panose="02020803070505020304" pitchFamily="18" charset="0"/>
                <a:ea typeface="楷体" panose="02010609060101010101" pitchFamily="49" charset="-122"/>
              </a:rPr>
              <a:t>(</a:t>
            </a:r>
            <a:r>
              <a:rPr lang="zh-CN" altLang="en-US" sz="1800" b="0" i="0" u="none" strike="noStrike" baseline="0" dirty="0">
                <a:solidFill>
                  <a:srgbClr val="000000"/>
                </a:solidFill>
                <a:latin typeface="楷体" panose="02010609060101010101" pitchFamily="49" charset="-122"/>
                <a:ea typeface="楷体" panose="02010609060101010101" pitchFamily="49" charset="-122"/>
              </a:rPr>
              <a:t>只有一点必不可少的资源</a:t>
            </a:r>
            <a:r>
              <a:rPr lang="en-US" altLang="zh-CN" sz="1800" b="1" i="0" u="none" strike="noStrike" baseline="0" dirty="0">
                <a:solidFill>
                  <a:srgbClr val="000000"/>
                </a:solidFill>
                <a:latin typeface="Times New Roman Bold" panose="02020803070505020304" pitchFamily="18" charset="0"/>
                <a:ea typeface="楷体" panose="02010609060101010101" pitchFamily="49" charset="-122"/>
              </a:rPr>
              <a:t>)</a:t>
            </a:r>
            <a:r>
              <a:rPr lang="zh-CN" altLang="en-US" sz="1800" b="0" i="0" u="none" strike="noStrike" baseline="0" dirty="0">
                <a:solidFill>
                  <a:srgbClr val="000000"/>
                </a:solidFill>
                <a:latin typeface="楷体" panose="02010609060101010101" pitchFamily="49" charset="-122"/>
                <a:ea typeface="楷体" panose="02010609060101010101" pitchFamily="49" charset="-122"/>
              </a:rPr>
              <a:t>，但它可以访问其所属进程的资源。</a:t>
            </a:r>
            <a:endParaRPr lang="en-US" altLang="zh-CN" sz="1800" b="0" i="0" u="none" strike="noStrike" baseline="0" dirty="0">
              <a:solidFill>
                <a:srgbClr val="000000"/>
              </a:solidFill>
              <a:latin typeface="楷体" panose="02010609060101010101" pitchFamily="49" charset="-122"/>
              <a:ea typeface="楷体" panose="02010609060101010101" pitchFamily="49" charset="-122"/>
            </a:endParaRPr>
          </a:p>
          <a:p>
            <a:pPr algn="l"/>
            <a:endParaRPr lang="en-US" altLang="zh-CN" sz="1800" b="0" i="0" u="none" strike="noStrike" baseline="0" dirty="0">
              <a:solidFill>
                <a:srgbClr val="000000"/>
              </a:solidFill>
              <a:latin typeface="楷体" panose="02010609060101010101" pitchFamily="49" charset="-122"/>
              <a:ea typeface="楷体" panose="02010609060101010101" pitchFamily="49" charset="-122"/>
            </a:endParaRPr>
          </a:p>
          <a:p>
            <a:pPr algn="l"/>
            <a:r>
              <a:rPr lang="zh-CN" altLang="en-US" sz="1800" b="0" i="0" u="none" strike="noStrike" baseline="0" dirty="0">
                <a:solidFill>
                  <a:srgbClr val="000000"/>
                </a:solidFill>
                <a:latin typeface="楷体" panose="02010609060101010101" pitchFamily="49" charset="-122"/>
                <a:ea typeface="楷体" panose="02010609060101010101" pitchFamily="49" charset="-122"/>
              </a:rPr>
              <a:t>系统开销：</a:t>
            </a:r>
            <a:r>
              <a:rPr lang="zh-CN" altLang="en-US" sz="1800" b="0" i="0" u="none" strike="noStrike" baseline="0" dirty="0">
                <a:latin typeface="楷体" panose="02010609060101010101" pitchFamily="49" charset="-122"/>
                <a:ea typeface="楷体" panose="02010609060101010101" pitchFamily="49" charset="-122"/>
              </a:rPr>
              <a:t>在创建或撤消进程时，系统都要为之创建和回收进程控制块，分配或回收资源，</a:t>
            </a:r>
            <a:r>
              <a:rPr lang="en-US" altLang="zh-CN" sz="1800" b="1" i="0" u="none" strike="noStrike" baseline="0" dirty="0">
                <a:latin typeface="Times New Roman Bold" panose="02020803070505020304" pitchFamily="18" charset="0"/>
                <a:ea typeface="楷体" panose="02010609060101010101" pitchFamily="49" charset="-122"/>
              </a:rPr>
              <a:t>OS</a:t>
            </a:r>
            <a:r>
              <a:rPr lang="zh-CN" altLang="en-US" sz="1800" b="0" i="0" u="none" strike="noStrike" baseline="0" dirty="0">
                <a:latin typeface="楷体" panose="02010609060101010101" pitchFamily="49" charset="-122"/>
                <a:ea typeface="楷体" panose="02010609060101010101" pitchFamily="49" charset="-122"/>
              </a:rPr>
              <a:t>所付出的开销明显大于线程创建或撤消时的开销。</a:t>
            </a:r>
            <a:endParaRPr lang="en-US" altLang="zh-CN" sz="1800" b="0" i="0" u="none" strike="noStrike" baseline="0" dirty="0">
              <a:latin typeface="楷体" panose="02010609060101010101" pitchFamily="49" charset="-122"/>
              <a:ea typeface="楷体" panose="02010609060101010101" pitchFamily="49" charset="-122"/>
            </a:endParaRPr>
          </a:p>
          <a:p>
            <a:pPr algn="l"/>
            <a:r>
              <a:rPr lang="zh-CN" altLang="en-US" sz="1800" b="0" i="0" u="none" strike="noStrike" baseline="0" dirty="0">
                <a:solidFill>
                  <a:srgbClr val="FF3300"/>
                </a:solidFill>
                <a:latin typeface="楷体" panose="02010609060101010101" pitchFamily="49" charset="-122"/>
                <a:ea typeface="楷体" panose="02010609060101010101" pitchFamily="49" charset="-122"/>
              </a:rPr>
              <a:t>由于一个进程中的多个线程具有相同的地址空间，在同步和通信的实现方面线程也比进程容易</a:t>
            </a:r>
            <a:r>
              <a:rPr lang="zh-CN" altLang="en-US" sz="1800" b="0" i="0" u="none" strike="noStrike" baseline="0" dirty="0">
                <a:solidFill>
                  <a:srgbClr val="000000"/>
                </a:solidFill>
                <a:latin typeface="楷体" panose="02010609060101010101" pitchFamily="49" charset="-122"/>
                <a:ea typeface="楷体" panose="02010609060101010101" pitchFamily="49" charset="-122"/>
              </a:rPr>
              <a:t>。在一些操作系统中，</a:t>
            </a:r>
            <a:r>
              <a:rPr lang="zh-CN" altLang="en-US" sz="1800" b="0" i="0" u="none" strike="noStrike" baseline="0" dirty="0">
                <a:solidFill>
                  <a:srgbClr val="0000FF"/>
                </a:solidFill>
                <a:latin typeface="楷体" panose="02010609060101010101" pitchFamily="49" charset="-122"/>
                <a:ea typeface="楷体" panose="02010609060101010101" pitchFamily="49" charset="-122"/>
              </a:rPr>
              <a:t>用户级线程</a:t>
            </a:r>
            <a:r>
              <a:rPr lang="zh-CN" altLang="en-US" sz="1800" b="0" i="0" u="none" strike="noStrike" baseline="0" dirty="0">
                <a:solidFill>
                  <a:srgbClr val="000000"/>
                </a:solidFill>
                <a:latin typeface="楷体" panose="02010609060101010101" pitchFamily="49" charset="-122"/>
                <a:ea typeface="楷体" panose="02010609060101010101" pitchFamily="49" charset="-122"/>
              </a:rPr>
              <a:t>的切换、同步和通信都无须操作系统内核的干预。</a:t>
            </a:r>
            <a:endParaRPr lang="zh-CN" altLang="en-US" dirty="0"/>
          </a:p>
        </p:txBody>
      </p:sp>
      <p:sp>
        <p:nvSpPr>
          <p:cNvPr id="4" name="灯片编号占位符 3"/>
          <p:cNvSpPr>
            <a:spLocks noGrp="1"/>
          </p:cNvSpPr>
          <p:nvPr>
            <p:ph type="sldNum" sz="quarter" idx="5"/>
          </p:nvPr>
        </p:nvSpPr>
        <p:spPr/>
        <p:txBody>
          <a:bodyPr/>
          <a:lstStyle/>
          <a:p>
            <a:fld id="{2A74788B-FD48-405D-AEA0-933790A71A96}" type="slidenum">
              <a:rPr lang="zh-CN" altLang="en-US" smtClean="0"/>
              <a:pPr/>
              <a:t>131</a:t>
            </a:fld>
            <a:endParaRPr lang="en-US" altLang="zh-CN"/>
          </a:p>
        </p:txBody>
      </p:sp>
    </p:spTree>
    <p:extLst>
      <p:ext uri="{BB962C8B-B14F-4D97-AF65-F5344CB8AC3E}">
        <p14:creationId xmlns:p14="http://schemas.microsoft.com/office/powerpoint/2010/main" val="236732135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sz="1800" b="0" i="0" u="none" strike="noStrike" baseline="0" dirty="0">
                <a:solidFill>
                  <a:srgbClr val="000000"/>
                </a:solidFill>
                <a:latin typeface="楷体" panose="02010609060101010101" pitchFamily="49" charset="-122"/>
                <a:ea typeface="楷体" panose="02010609060101010101" pitchFamily="49" charset="-122"/>
              </a:rPr>
              <a:t>独立性：不同进程之间具有较高的独立性，除了共享的全局变量之外，每个进程内的地址空间和其它资源不允许别的进程访问。</a:t>
            </a:r>
          </a:p>
          <a:p>
            <a:pPr algn="l"/>
            <a:r>
              <a:rPr lang="zh-CN" altLang="en-US" sz="1800" b="0" i="0" u="none" strike="noStrike" baseline="0" dirty="0">
                <a:solidFill>
                  <a:srgbClr val="1F05E4"/>
                </a:solidFill>
                <a:latin typeface="Times New Roman" panose="02020603050405020304" pitchFamily="18" charset="0"/>
                <a:ea typeface="楷体" panose="02010609060101010101" pitchFamily="49" charset="-122"/>
              </a:rPr>
              <a:t>▪ </a:t>
            </a:r>
            <a:r>
              <a:rPr lang="zh-CN" altLang="en-US" sz="1800" b="0" i="0" u="none" strike="noStrike" baseline="0" dirty="0">
                <a:solidFill>
                  <a:srgbClr val="000000"/>
                </a:solidFill>
                <a:latin typeface="楷体" panose="02010609060101010101" pitchFamily="49" charset="-122"/>
                <a:ea typeface="楷体" panose="02010609060101010101" pitchFamily="49" charset="-122"/>
              </a:rPr>
              <a:t>同一进程内的线程独立性要比不同进程之间的独立性低很多，可共享所属进程的资源，一个线程的堆栈也可被其它线程读、写。</a:t>
            </a:r>
            <a:endParaRPr lang="zh-CN" altLang="en-US" dirty="0"/>
          </a:p>
        </p:txBody>
      </p:sp>
      <p:sp>
        <p:nvSpPr>
          <p:cNvPr id="4" name="灯片编号占位符 3"/>
          <p:cNvSpPr>
            <a:spLocks noGrp="1"/>
          </p:cNvSpPr>
          <p:nvPr>
            <p:ph type="sldNum" sz="quarter" idx="5"/>
          </p:nvPr>
        </p:nvSpPr>
        <p:spPr/>
        <p:txBody>
          <a:bodyPr/>
          <a:lstStyle/>
          <a:p>
            <a:fld id="{2A74788B-FD48-405D-AEA0-933790A71A96}" type="slidenum">
              <a:rPr lang="zh-CN" altLang="en-US" smtClean="0"/>
              <a:pPr/>
              <a:t>132</a:t>
            </a:fld>
            <a:endParaRPr lang="en-US" altLang="zh-CN"/>
          </a:p>
        </p:txBody>
      </p:sp>
    </p:spTree>
    <p:extLst>
      <p:ext uri="{BB962C8B-B14F-4D97-AF65-F5344CB8AC3E}">
        <p14:creationId xmlns:p14="http://schemas.microsoft.com/office/powerpoint/2010/main" val="61638790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有些事用户级线程，有些是内核级线程，还有的是两者结合的组合方式</a:t>
            </a:r>
          </a:p>
        </p:txBody>
      </p:sp>
      <p:sp>
        <p:nvSpPr>
          <p:cNvPr id="4" name="灯片编号占位符 3"/>
          <p:cNvSpPr>
            <a:spLocks noGrp="1"/>
          </p:cNvSpPr>
          <p:nvPr>
            <p:ph type="sldNum" sz="quarter" idx="5"/>
          </p:nvPr>
        </p:nvSpPr>
        <p:spPr/>
        <p:txBody>
          <a:bodyPr/>
          <a:lstStyle/>
          <a:p>
            <a:fld id="{2A74788B-FD48-405D-AEA0-933790A71A96}" type="slidenum">
              <a:rPr lang="zh-CN" altLang="en-US" smtClean="0"/>
              <a:pPr/>
              <a:t>133</a:t>
            </a:fld>
            <a:endParaRPr lang="en-US" altLang="zh-CN"/>
          </a:p>
        </p:txBody>
      </p:sp>
    </p:spTree>
    <p:extLst>
      <p:ext uri="{BB962C8B-B14F-4D97-AF65-F5344CB8AC3E}">
        <p14:creationId xmlns:p14="http://schemas.microsoft.com/office/powerpoint/2010/main" val="408123366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91B1F"/>
                </a:solidFill>
                <a:effectLst/>
                <a:latin typeface="-apple-system"/>
              </a:rPr>
              <a:t>在如上图所示，在用户空间中创建一个通信服务器，其中包含线程管理程序（实现对线程的管理）；操作系统只为该通信服务器创建一个通信服务器进程，操作系统调度这个进程的运行，也就是为这个进程分配</a:t>
            </a:r>
            <a:r>
              <a:rPr lang="en-US" altLang="zh-CN" b="0" i="0" dirty="0">
                <a:solidFill>
                  <a:srgbClr val="191B1F"/>
                </a:solidFill>
                <a:effectLst/>
                <a:latin typeface="-apple-system"/>
              </a:rPr>
              <a:t>CPU</a:t>
            </a:r>
            <a:r>
              <a:rPr lang="zh-CN" altLang="en-US" b="0" i="0" dirty="0">
                <a:solidFill>
                  <a:srgbClr val="191B1F"/>
                </a:solidFill>
                <a:effectLst/>
                <a:latin typeface="-apple-system"/>
              </a:rPr>
              <a:t>和布置现场。当该通信服务器获得</a:t>
            </a:r>
            <a:r>
              <a:rPr lang="en-US" altLang="zh-CN" b="0" i="0" dirty="0">
                <a:solidFill>
                  <a:srgbClr val="191B1F"/>
                </a:solidFill>
                <a:effectLst/>
                <a:latin typeface="-apple-system"/>
              </a:rPr>
              <a:t>CPU</a:t>
            </a:r>
            <a:r>
              <a:rPr lang="zh-CN" altLang="en-US" b="0" i="0" dirty="0">
                <a:solidFill>
                  <a:srgbClr val="191B1F"/>
                </a:solidFill>
                <a:effectLst/>
                <a:latin typeface="-apple-system"/>
              </a:rPr>
              <a:t>的使用权后，会运行线程管理程序，创建多个用户级线程，让这些线程共享操作系统分配的</a:t>
            </a:r>
            <a:r>
              <a:rPr lang="en-US" altLang="zh-CN" b="0" i="0" dirty="0">
                <a:solidFill>
                  <a:srgbClr val="191B1F"/>
                </a:solidFill>
                <a:effectLst/>
                <a:latin typeface="-apple-system"/>
              </a:rPr>
              <a:t>CPU</a:t>
            </a:r>
            <a:r>
              <a:rPr lang="zh-CN" altLang="en-US" b="0" i="0" dirty="0">
                <a:solidFill>
                  <a:srgbClr val="191B1F"/>
                </a:solidFill>
                <a:effectLst/>
                <a:latin typeface="-apple-system"/>
              </a:rPr>
              <a:t>，实现多线程功能。</a:t>
            </a:r>
            <a:endParaRPr lang="zh-CN" altLang="en-US" dirty="0"/>
          </a:p>
        </p:txBody>
      </p:sp>
      <p:sp>
        <p:nvSpPr>
          <p:cNvPr id="4" name="灯片编号占位符 3"/>
          <p:cNvSpPr>
            <a:spLocks noGrp="1"/>
          </p:cNvSpPr>
          <p:nvPr>
            <p:ph type="sldNum" sz="quarter" idx="5"/>
          </p:nvPr>
        </p:nvSpPr>
        <p:spPr/>
        <p:txBody>
          <a:bodyPr/>
          <a:lstStyle/>
          <a:p>
            <a:fld id="{2A74788B-FD48-405D-AEA0-933790A71A96}" type="slidenum">
              <a:rPr lang="zh-CN" altLang="en-US" smtClean="0"/>
              <a:pPr/>
              <a:t>134</a:t>
            </a:fld>
            <a:endParaRPr lang="en-US" altLang="zh-CN"/>
          </a:p>
        </p:txBody>
      </p:sp>
    </p:spTree>
    <p:extLst>
      <p:ext uri="{BB962C8B-B14F-4D97-AF65-F5344CB8AC3E}">
        <p14:creationId xmlns:p14="http://schemas.microsoft.com/office/powerpoint/2010/main" val="124522199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sz="1800" b="0" i="0" u="none" strike="noStrike" baseline="0" dirty="0">
                <a:solidFill>
                  <a:srgbClr val="33339A"/>
                </a:solidFill>
                <a:latin typeface="楷体" panose="02010609060101010101" pitchFamily="49" charset="-122"/>
                <a:ea typeface="楷体" panose="02010609060101010101" pitchFamily="49" charset="-122"/>
              </a:rPr>
              <a:t>用户级线程</a:t>
            </a:r>
            <a:r>
              <a:rPr lang="en-US" altLang="zh-CN" sz="1800" b="1" i="0" u="none" strike="noStrike" baseline="0" dirty="0">
                <a:solidFill>
                  <a:srgbClr val="33339A"/>
                </a:solidFill>
                <a:latin typeface="Times New Roman Bold" panose="02020803070505020304" pitchFamily="18" charset="0"/>
                <a:ea typeface="楷体" panose="02010609060101010101" pitchFamily="49" charset="-122"/>
              </a:rPr>
              <a:t>(</a:t>
            </a:r>
            <a:r>
              <a:rPr lang="en-US" altLang="zh-CN" sz="1800" b="1" i="0" u="none" strike="noStrike" baseline="0" dirty="0">
                <a:solidFill>
                  <a:srgbClr val="000000"/>
                </a:solidFill>
                <a:latin typeface="Times New Roman Bold" panose="02020803070505020304" pitchFamily="18" charset="0"/>
                <a:ea typeface="楷体" panose="02010609060101010101" pitchFamily="49" charset="-122"/>
              </a:rPr>
              <a:t>ULT, User Level Threads)</a:t>
            </a:r>
            <a:r>
              <a:rPr lang="zh-CN" altLang="en-US" sz="1800" b="0" i="0" u="none" strike="noStrike" baseline="0" dirty="0">
                <a:solidFill>
                  <a:srgbClr val="000000"/>
                </a:solidFill>
                <a:latin typeface="楷体" panose="02010609060101010101" pitchFamily="49" charset="-122"/>
                <a:ea typeface="楷体" panose="02010609060101010101" pitchFamily="49" charset="-122"/>
              </a:rPr>
              <a:t>：</a:t>
            </a:r>
            <a:r>
              <a:rPr lang="zh-CN" altLang="en-US" sz="1800" b="0" i="0" u="none" strike="noStrike" baseline="0" dirty="0">
                <a:solidFill>
                  <a:srgbClr val="FF3300"/>
                </a:solidFill>
                <a:latin typeface="楷体" panose="02010609060101010101" pitchFamily="49" charset="-122"/>
                <a:ea typeface="楷体" panose="02010609060101010101" pitchFamily="49" charset="-122"/>
              </a:rPr>
              <a:t>仅存在于用户空间中</a:t>
            </a:r>
            <a:r>
              <a:rPr lang="zh-CN" altLang="en-US" sz="1800" b="0" i="0" u="none" strike="noStrike" baseline="0" dirty="0">
                <a:solidFill>
                  <a:srgbClr val="000000"/>
                </a:solidFill>
                <a:latin typeface="楷体" panose="02010609060101010101" pitchFamily="49" charset="-122"/>
                <a:ea typeface="楷体" panose="02010609060101010101" pitchFamily="49" charset="-122"/>
              </a:rPr>
              <a:t>，其创建、撤消、切换、线程之间的同步与通信等功能都无须内核的支持。</a:t>
            </a:r>
            <a:endParaRPr lang="en-US" altLang="zh-CN" sz="1800" b="0" i="0" u="none" strike="noStrike" baseline="0" dirty="0">
              <a:solidFill>
                <a:srgbClr val="000000"/>
              </a:solidFill>
              <a:latin typeface="楷体" panose="02010609060101010101" pitchFamily="49" charset="-122"/>
              <a:ea typeface="楷体" panose="02010609060101010101" pitchFamily="49" charset="-122"/>
            </a:endParaRPr>
          </a:p>
          <a:p>
            <a:pPr algn="l"/>
            <a:endParaRPr lang="en-US" altLang="zh-CN" sz="1800" b="0" i="0" u="none" strike="noStrike" baseline="0" dirty="0">
              <a:solidFill>
                <a:srgbClr val="000000"/>
              </a:solidFill>
              <a:latin typeface="楷体" panose="02010609060101010101" pitchFamily="49" charset="-122"/>
              <a:ea typeface="楷体" panose="02010609060101010101" pitchFamily="49" charset="-122"/>
            </a:endParaRPr>
          </a:p>
          <a:p>
            <a:pPr algn="l"/>
            <a:r>
              <a:rPr lang="zh-CN" altLang="en-US" sz="1800" b="0" i="0" u="none" strike="noStrike" baseline="0" dirty="0">
                <a:solidFill>
                  <a:srgbClr val="33339A"/>
                </a:solidFill>
                <a:latin typeface="楷体" panose="02010609060101010101" pitchFamily="49" charset="-122"/>
                <a:ea typeface="楷体" panose="02010609060101010101" pitchFamily="49" charset="-122"/>
              </a:rPr>
              <a:t>用户级线程</a:t>
            </a:r>
            <a:r>
              <a:rPr lang="en-US" altLang="zh-CN" sz="1800" b="1" i="0" u="none" strike="noStrike" baseline="0" dirty="0">
                <a:solidFill>
                  <a:srgbClr val="33339A"/>
                </a:solidFill>
                <a:latin typeface="Times New Roman Bold" panose="02020803070505020304" pitchFamily="18" charset="0"/>
                <a:ea typeface="楷体" panose="02010609060101010101" pitchFamily="49" charset="-122"/>
              </a:rPr>
              <a:t>TCB</a:t>
            </a:r>
            <a:r>
              <a:rPr lang="zh-CN" altLang="en-US" sz="1800" b="0" i="0" u="none" strike="noStrike" baseline="0" dirty="0">
                <a:solidFill>
                  <a:srgbClr val="000000"/>
                </a:solidFill>
                <a:latin typeface="楷体" panose="02010609060101010101" pitchFamily="49" charset="-122"/>
                <a:ea typeface="楷体" panose="02010609060101010101" pitchFamily="49" charset="-122"/>
              </a:rPr>
              <a:t>：设置在用户空间，</a:t>
            </a:r>
            <a:r>
              <a:rPr lang="zh-CN" altLang="en-US" sz="1800" b="0" i="0" u="none" strike="noStrike" baseline="0" dirty="0">
                <a:solidFill>
                  <a:srgbClr val="CD0000"/>
                </a:solidFill>
                <a:latin typeface="楷体" panose="02010609060101010101" pitchFamily="49" charset="-122"/>
                <a:ea typeface="楷体" panose="02010609060101010101" pitchFamily="49" charset="-122"/>
              </a:rPr>
              <a:t>内核完全不知道用户级线程的存在</a:t>
            </a:r>
            <a:r>
              <a:rPr lang="zh-CN" altLang="en-US" sz="1800" b="0" i="0" u="none" strike="noStrike" baseline="0" dirty="0">
                <a:solidFill>
                  <a:srgbClr val="000000"/>
                </a:solidFill>
                <a:latin typeface="楷体" panose="02010609060101010101" pitchFamily="49" charset="-122"/>
                <a:ea typeface="楷体" panose="02010609060101010101" pitchFamily="49" charset="-122"/>
              </a:rPr>
              <a:t>，也不参与线程的调度。</a:t>
            </a:r>
            <a:endParaRPr lang="zh-CN" altLang="en-US" dirty="0"/>
          </a:p>
        </p:txBody>
      </p:sp>
      <p:sp>
        <p:nvSpPr>
          <p:cNvPr id="4" name="灯片编号占位符 3"/>
          <p:cNvSpPr>
            <a:spLocks noGrp="1"/>
          </p:cNvSpPr>
          <p:nvPr>
            <p:ph type="sldNum" sz="quarter" idx="5"/>
          </p:nvPr>
        </p:nvSpPr>
        <p:spPr/>
        <p:txBody>
          <a:bodyPr/>
          <a:lstStyle/>
          <a:p>
            <a:fld id="{2A74788B-FD48-405D-AEA0-933790A71A96}" type="slidenum">
              <a:rPr lang="zh-CN" altLang="en-US" smtClean="0"/>
              <a:pPr/>
              <a:t>135</a:t>
            </a:fld>
            <a:endParaRPr lang="en-US" altLang="zh-CN"/>
          </a:p>
        </p:txBody>
      </p:sp>
    </p:spTree>
    <p:extLst>
      <p:ext uri="{BB962C8B-B14F-4D97-AF65-F5344CB8AC3E}">
        <p14:creationId xmlns:p14="http://schemas.microsoft.com/office/powerpoint/2010/main" val="271627157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24292F"/>
                </a:solidFill>
                <a:effectLst/>
                <a:latin typeface="-apple-system"/>
              </a:rPr>
              <a:t>在这个示例中，我们首先定义了两个函数 </a:t>
            </a:r>
            <a:r>
              <a:rPr lang="en-US" altLang="zh-CN" dirty="0"/>
              <a:t>threadFunction1</a:t>
            </a:r>
            <a:r>
              <a:rPr lang="en-US" altLang="zh-CN" b="0" i="0" dirty="0">
                <a:solidFill>
                  <a:srgbClr val="24292F"/>
                </a:solidFill>
                <a:effectLst/>
                <a:latin typeface="-apple-system"/>
              </a:rPr>
              <a:t> </a:t>
            </a:r>
            <a:r>
              <a:rPr lang="zh-CN" altLang="en-US" b="0" i="0" dirty="0">
                <a:solidFill>
                  <a:srgbClr val="24292F"/>
                </a:solidFill>
                <a:effectLst/>
                <a:latin typeface="-apple-system"/>
              </a:rPr>
              <a:t>和 </a:t>
            </a:r>
            <a:r>
              <a:rPr lang="en-US" altLang="zh-CN" dirty="0"/>
              <a:t>threadFunction2</a:t>
            </a:r>
            <a:r>
              <a:rPr lang="zh-CN" altLang="en-US" b="0" i="0" dirty="0">
                <a:solidFill>
                  <a:srgbClr val="24292F"/>
                </a:solidFill>
                <a:effectLst/>
                <a:latin typeface="-apple-system"/>
              </a:rPr>
              <a:t>，分别作为两个线程的执行函数。然后在 </a:t>
            </a:r>
            <a:r>
              <a:rPr lang="en-US" altLang="zh-CN" dirty="0"/>
              <a:t>main</a:t>
            </a:r>
            <a:r>
              <a:rPr lang="en-US" altLang="zh-CN" b="0" i="0" dirty="0">
                <a:solidFill>
                  <a:srgbClr val="24292F"/>
                </a:solidFill>
                <a:effectLst/>
                <a:latin typeface="-apple-system"/>
              </a:rPr>
              <a:t> </a:t>
            </a:r>
            <a:r>
              <a:rPr lang="zh-CN" altLang="en-US" b="0" i="0" dirty="0">
                <a:solidFill>
                  <a:srgbClr val="24292F"/>
                </a:solidFill>
                <a:effectLst/>
                <a:latin typeface="-apple-system"/>
              </a:rPr>
              <a:t>函数中使用 </a:t>
            </a:r>
            <a:r>
              <a:rPr lang="en-US" altLang="zh-CN" dirty="0" err="1"/>
              <a:t>pthread_create</a:t>
            </a:r>
            <a:r>
              <a:rPr lang="en-US" altLang="zh-CN" b="0" i="0" dirty="0">
                <a:solidFill>
                  <a:srgbClr val="24292F"/>
                </a:solidFill>
                <a:effectLst/>
                <a:latin typeface="-apple-system"/>
              </a:rPr>
              <a:t> </a:t>
            </a:r>
            <a:r>
              <a:rPr lang="zh-CN" altLang="en-US" b="0" i="0" dirty="0">
                <a:solidFill>
                  <a:srgbClr val="24292F"/>
                </a:solidFill>
                <a:effectLst/>
                <a:latin typeface="-apple-system"/>
              </a:rPr>
              <a:t>创建了两个线程，并将这两个函数作为线程的执行函数。接着使用 </a:t>
            </a:r>
            <a:r>
              <a:rPr lang="en-US" altLang="zh-CN" dirty="0" err="1"/>
              <a:t>pthread_join</a:t>
            </a:r>
            <a:r>
              <a:rPr lang="en-US" altLang="zh-CN" b="0" i="0" dirty="0">
                <a:solidFill>
                  <a:srgbClr val="24292F"/>
                </a:solidFill>
                <a:effectLst/>
                <a:latin typeface="-apple-system"/>
              </a:rPr>
              <a:t> </a:t>
            </a:r>
            <a:r>
              <a:rPr lang="zh-CN" altLang="en-US" b="0" i="0" dirty="0">
                <a:solidFill>
                  <a:srgbClr val="24292F"/>
                </a:solidFill>
                <a:effectLst/>
                <a:latin typeface="-apple-system"/>
              </a:rPr>
              <a:t>等待这两个线程执行完毕并回收资源。</a:t>
            </a:r>
            <a:endParaRPr lang="zh-CN" altLang="en-US" dirty="0"/>
          </a:p>
        </p:txBody>
      </p:sp>
      <p:sp>
        <p:nvSpPr>
          <p:cNvPr id="4" name="灯片编号占位符 3"/>
          <p:cNvSpPr>
            <a:spLocks noGrp="1"/>
          </p:cNvSpPr>
          <p:nvPr>
            <p:ph type="sldNum" sz="quarter" idx="5"/>
          </p:nvPr>
        </p:nvSpPr>
        <p:spPr/>
        <p:txBody>
          <a:bodyPr/>
          <a:lstStyle/>
          <a:p>
            <a:fld id="{2A74788B-FD48-405D-AEA0-933790A71A96}" type="slidenum">
              <a:rPr lang="zh-CN" altLang="en-US" smtClean="0"/>
              <a:pPr/>
              <a:t>136</a:t>
            </a:fld>
            <a:endParaRPr lang="en-US" altLang="zh-CN"/>
          </a:p>
        </p:txBody>
      </p:sp>
    </p:spTree>
    <p:extLst>
      <p:ext uri="{BB962C8B-B14F-4D97-AF65-F5344CB8AC3E}">
        <p14:creationId xmlns:p14="http://schemas.microsoft.com/office/powerpoint/2010/main" val="146151329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sz="1800" b="0" i="0" u="none" strike="noStrike" baseline="0" dirty="0">
                <a:latin typeface="楷体" panose="02010609060101010101" pitchFamily="49" charset="-122"/>
                <a:ea typeface="楷体" panose="02010609060101010101" pitchFamily="49" charset="-122"/>
              </a:rPr>
              <a:t>优点：</a:t>
            </a:r>
            <a:endParaRPr lang="en-US" altLang="zh-CN" sz="1800" b="0" i="0" u="none" strike="noStrike" baseline="0" dirty="0">
              <a:latin typeface="楷体" panose="02010609060101010101" pitchFamily="49" charset="-122"/>
              <a:ea typeface="楷体" panose="02010609060101010101" pitchFamily="49" charset="-122"/>
            </a:endParaRPr>
          </a:p>
          <a:p>
            <a:pPr marL="342900" indent="-342900" algn="l">
              <a:buAutoNum type="arabicPeriod"/>
            </a:pPr>
            <a:r>
              <a:rPr lang="zh-CN" altLang="en-US" sz="1800" b="0" i="0" u="none" strike="noStrike" baseline="0" dirty="0">
                <a:latin typeface="楷体" panose="02010609060101010101" pitchFamily="49" charset="-122"/>
                <a:ea typeface="楷体" panose="02010609060101010101" pitchFamily="49" charset="-122"/>
              </a:rPr>
              <a:t>线程切换不需要转换到内核空间，从而节省了模式切换的开销，也节省了内核的宝贵资源。</a:t>
            </a:r>
            <a:endParaRPr lang="en-US" altLang="zh-CN" sz="1800" b="0" i="0" u="none" strike="noStrike" baseline="0" dirty="0">
              <a:latin typeface="楷体" panose="02010609060101010101" pitchFamily="49" charset="-122"/>
              <a:ea typeface="楷体" panose="02010609060101010101" pitchFamily="49" charset="-122"/>
            </a:endParaRPr>
          </a:p>
          <a:p>
            <a:pPr marL="342900" indent="-342900" algn="l">
              <a:buAutoNum type="arabicPeriod"/>
            </a:pPr>
            <a:r>
              <a:rPr lang="zh-CN" altLang="en-US" sz="1800" b="0" i="0" u="none" strike="noStrike" baseline="0" dirty="0">
                <a:latin typeface="楷体" panose="02010609060101010101" pitchFamily="49" charset="-122"/>
                <a:ea typeface="楷体" panose="02010609060101010101" pitchFamily="49" charset="-122"/>
              </a:rPr>
              <a:t>线程调度由所属进程完成。进程可以根据自身需要，选择相应调度算法对自己的线程进行管理和调度，与</a:t>
            </a:r>
            <a:r>
              <a:rPr lang="en-US" altLang="zh-CN" sz="1800" b="1" i="0" u="none" strike="noStrike" baseline="0" dirty="0">
                <a:latin typeface="Times New Roman Bold" panose="02020803070505020304" pitchFamily="18" charset="0"/>
                <a:ea typeface="楷体" panose="02010609060101010101" pitchFamily="49" charset="-122"/>
              </a:rPr>
              <a:t>OS</a:t>
            </a:r>
            <a:r>
              <a:rPr lang="zh-CN" altLang="en-US" sz="1800" b="0" i="0" u="none" strike="noStrike" baseline="0" dirty="0">
                <a:latin typeface="楷体" panose="02010609060101010101" pitchFamily="49" charset="-122"/>
                <a:ea typeface="楷体" panose="02010609060101010101" pitchFamily="49" charset="-122"/>
              </a:rPr>
              <a:t>无关。</a:t>
            </a:r>
            <a:endParaRPr lang="en-US" altLang="zh-CN" sz="1800" b="0" i="0" u="none" strike="noStrike" baseline="0" dirty="0">
              <a:latin typeface="楷体" panose="02010609060101010101" pitchFamily="49" charset="-122"/>
              <a:ea typeface="楷体" panose="02010609060101010101" pitchFamily="49" charset="-122"/>
            </a:endParaRPr>
          </a:p>
          <a:p>
            <a:pPr marL="342900" indent="-342900" algn="l">
              <a:buAutoNum type="arabicPeriod"/>
            </a:pPr>
            <a:r>
              <a:rPr lang="zh-CN" altLang="en-US" sz="1800" b="0" i="0" u="none" strike="noStrike" baseline="0" dirty="0">
                <a:latin typeface="楷体" panose="02010609060101010101" pitchFamily="49" charset="-122"/>
                <a:ea typeface="楷体" panose="02010609060101010101" pitchFamily="49" charset="-122"/>
              </a:rPr>
              <a:t>用户级线程的实现与操作系统平台无关，其运行、管理、调度均在用户态。因此，用户级线程甚至可以在不支持线程机制的操作系统平台上实现。</a:t>
            </a:r>
            <a:endParaRPr lang="en-US" altLang="zh-CN" sz="1800" b="0" i="0" u="none" strike="noStrike" baseline="0" dirty="0">
              <a:latin typeface="楷体" panose="02010609060101010101" pitchFamily="49" charset="-122"/>
              <a:ea typeface="楷体" panose="02010609060101010101" pitchFamily="49" charset="-122"/>
            </a:endParaRPr>
          </a:p>
          <a:p>
            <a:pPr marL="342900" indent="-342900" algn="l">
              <a:buAutoNum type="arabicPeriod"/>
            </a:pPr>
            <a:endParaRPr lang="en-US" altLang="zh-CN" sz="1800" b="0" i="0" u="none" strike="noStrike" baseline="0" dirty="0">
              <a:latin typeface="楷体" panose="02010609060101010101" pitchFamily="49" charset="-122"/>
              <a:ea typeface="楷体" panose="02010609060101010101" pitchFamily="49" charset="-122"/>
            </a:endParaRPr>
          </a:p>
          <a:p>
            <a:pPr marL="0" indent="0" algn="l">
              <a:buNone/>
            </a:pPr>
            <a:r>
              <a:rPr lang="zh-CN" altLang="en-US" sz="1800" b="0" i="0" u="none" strike="noStrike" baseline="0" dirty="0">
                <a:latin typeface="楷体" panose="02010609060101010101" pitchFamily="49" charset="-122"/>
                <a:ea typeface="楷体" panose="02010609060101010101" pitchFamily="49" charset="-122"/>
              </a:rPr>
              <a:t>缺点：</a:t>
            </a:r>
            <a:endParaRPr lang="en-US" altLang="zh-CN" sz="1800" b="0" i="0" u="none" strike="noStrike" baseline="0" dirty="0">
              <a:latin typeface="楷体" panose="02010609060101010101" pitchFamily="49" charset="-122"/>
              <a:ea typeface="楷体" panose="02010609060101010101" pitchFamily="49" charset="-122"/>
            </a:endParaRPr>
          </a:p>
          <a:p>
            <a:pPr marL="228600" indent="-228600" algn="l">
              <a:buAutoNum type="arabicPeriod"/>
            </a:pPr>
            <a:r>
              <a:rPr lang="zh-CN" altLang="en-US" b="0" i="0" dirty="0">
                <a:solidFill>
                  <a:srgbClr val="24292F"/>
                </a:solidFill>
                <a:effectLst/>
                <a:latin typeface="-apple-system"/>
              </a:rPr>
              <a:t>在用户级线程模型中，线程的创建、调度和管理完全由用户空间的线程库实现，而操作系统内核对于这些线程是无感知的。当一个用户级线程执行系统调用时，整个进程都会被阻塞，因为内核只能感知到进程级别的操作，无法感知到用户级线程的状态。操作系统内核以进程为调度单位，对于内核而言，它只有进程上下文的概念，因此无法针对单个用户级线程进行调度。当一个用户级线程执行系统调用时，内核会将整个进程挂起，以确保内核能够正确处理系统调用请求。</a:t>
            </a:r>
            <a:endParaRPr lang="en-US" altLang="zh-CN" b="0" i="0" dirty="0">
              <a:solidFill>
                <a:srgbClr val="24292F"/>
              </a:solidFill>
              <a:effectLst/>
              <a:latin typeface="-apple-system"/>
            </a:endParaRPr>
          </a:p>
          <a:p>
            <a:pPr marL="228600" indent="-228600" algn="l">
              <a:buAutoNum type="arabicPeriod"/>
            </a:pPr>
            <a:r>
              <a:rPr lang="zh-CN" altLang="en-US" sz="1800" b="0" i="0" u="none" strike="noStrike" baseline="0" dirty="0">
                <a:latin typeface="楷体" panose="02010609060101010101" pitchFamily="49" charset="-122"/>
                <a:ea typeface="楷体" panose="02010609060101010101" pitchFamily="49" charset="-122"/>
              </a:rPr>
              <a:t>内核每次分配给一个进程仅有一个</a:t>
            </a:r>
            <a:r>
              <a:rPr lang="en-US" altLang="zh-CN" sz="1800" b="1" i="0" u="none" strike="noStrike" baseline="0" dirty="0">
                <a:latin typeface="Times New Roman Bold" panose="02020803070505020304" pitchFamily="18" charset="0"/>
                <a:ea typeface="楷体" panose="02010609060101010101" pitchFamily="49" charset="-122"/>
              </a:rPr>
              <a:t>CPU</a:t>
            </a:r>
            <a:r>
              <a:rPr lang="zh-CN" altLang="en-US" sz="1800" b="0" i="0" u="none" strike="noStrike" baseline="0" dirty="0">
                <a:latin typeface="楷体" panose="02010609060101010101" pitchFamily="49" charset="-122"/>
                <a:ea typeface="楷体" panose="02010609060101010101" pitchFamily="49" charset="-122"/>
              </a:rPr>
              <a:t>，因此进程中仅有一个线程能执行，在该线程放弃</a:t>
            </a:r>
            <a:r>
              <a:rPr lang="en-US" altLang="zh-CN" sz="1800" b="1" i="0" u="none" strike="noStrike" baseline="0" dirty="0">
                <a:latin typeface="Times New Roman Bold" panose="02020803070505020304" pitchFamily="18" charset="0"/>
                <a:ea typeface="楷体" panose="02010609060101010101" pitchFamily="49" charset="-122"/>
              </a:rPr>
              <a:t>CPU</a:t>
            </a:r>
            <a:r>
              <a:rPr lang="zh-CN" altLang="en-US" sz="1800" b="0" i="0" u="none" strike="noStrike" baseline="0" dirty="0">
                <a:latin typeface="楷体" panose="02010609060101010101" pitchFamily="49" charset="-122"/>
                <a:ea typeface="楷体" panose="02010609060101010101" pitchFamily="49" charset="-122"/>
              </a:rPr>
              <a:t>之前，其它线程只能等待。</a:t>
            </a:r>
            <a:endParaRPr lang="zh-CN" altLang="en-US" dirty="0"/>
          </a:p>
        </p:txBody>
      </p:sp>
      <p:sp>
        <p:nvSpPr>
          <p:cNvPr id="4" name="灯片编号占位符 3"/>
          <p:cNvSpPr>
            <a:spLocks noGrp="1"/>
          </p:cNvSpPr>
          <p:nvPr>
            <p:ph type="sldNum" sz="quarter" idx="5"/>
          </p:nvPr>
        </p:nvSpPr>
        <p:spPr/>
        <p:txBody>
          <a:bodyPr/>
          <a:lstStyle/>
          <a:p>
            <a:fld id="{2A74788B-FD48-405D-AEA0-933790A71A96}" type="slidenum">
              <a:rPr lang="zh-CN" altLang="en-US" smtClean="0"/>
              <a:pPr/>
              <a:t>137</a:t>
            </a:fld>
            <a:endParaRPr lang="en-US" altLang="zh-CN"/>
          </a:p>
        </p:txBody>
      </p:sp>
    </p:spTree>
    <p:extLst>
      <p:ext uri="{BB962C8B-B14F-4D97-AF65-F5344CB8AC3E}">
        <p14:creationId xmlns:p14="http://schemas.microsoft.com/office/powerpoint/2010/main" val="348442266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sz="1800" b="0" i="0" u="none" strike="noStrike" baseline="0" dirty="0">
                <a:solidFill>
                  <a:srgbClr val="33339A"/>
                </a:solidFill>
                <a:latin typeface="楷体" panose="02010609060101010101" pitchFamily="49" charset="-122"/>
                <a:ea typeface="楷体" panose="02010609060101010101" pitchFamily="49" charset="-122"/>
              </a:rPr>
              <a:t>内核级线程</a:t>
            </a:r>
            <a:r>
              <a:rPr lang="en-US" altLang="zh-CN" sz="1800" b="1" i="0" u="none" strike="noStrike" baseline="0" dirty="0">
                <a:solidFill>
                  <a:srgbClr val="33339A"/>
                </a:solidFill>
                <a:latin typeface="Times New Roman Bold" panose="02020803070505020304" pitchFamily="18" charset="0"/>
                <a:ea typeface="楷体" panose="02010609060101010101" pitchFamily="49" charset="-122"/>
              </a:rPr>
              <a:t>TCB</a:t>
            </a:r>
            <a:r>
              <a:rPr lang="zh-CN" altLang="en-US" sz="1800" b="0" i="0" u="none" strike="noStrike" baseline="0" dirty="0">
                <a:solidFill>
                  <a:srgbClr val="33339A"/>
                </a:solidFill>
                <a:latin typeface="楷体" panose="02010609060101010101" pitchFamily="49" charset="-122"/>
                <a:ea typeface="楷体" panose="02010609060101010101" pitchFamily="49" charset="-122"/>
              </a:rPr>
              <a:t>：</a:t>
            </a:r>
            <a:r>
              <a:rPr lang="zh-CN" altLang="en-US" sz="1800" b="0" i="0" u="none" strike="noStrike" baseline="0" dirty="0">
                <a:solidFill>
                  <a:srgbClr val="000000"/>
                </a:solidFill>
                <a:latin typeface="楷体" panose="02010609060101010101" pitchFamily="49" charset="-122"/>
                <a:ea typeface="楷体" panose="02010609060101010101" pitchFamily="49" charset="-122"/>
              </a:rPr>
              <a:t>在内核空间还为每一个内核级线程</a:t>
            </a:r>
            <a:r>
              <a:rPr lang="zh-CN" altLang="en-US" sz="1800" b="0" i="0" u="none" strike="noStrike" baseline="0" dirty="0">
                <a:latin typeface="楷体" panose="02010609060101010101" pitchFamily="49" charset="-122"/>
                <a:ea typeface="楷体" panose="02010609060101010101" pitchFamily="49" charset="-122"/>
              </a:rPr>
              <a:t>设置了一个线程控制块（</a:t>
            </a:r>
            <a:r>
              <a:rPr lang="en-US" altLang="zh-CN" sz="1800" b="1" i="0" u="none" strike="noStrike" baseline="0" dirty="0">
                <a:latin typeface="Times New Roman Bold" panose="02020803070505020304" pitchFamily="18" charset="0"/>
                <a:ea typeface="楷体" panose="02010609060101010101" pitchFamily="49" charset="-122"/>
              </a:rPr>
              <a:t>TCB</a:t>
            </a:r>
            <a:r>
              <a:rPr lang="zh-CN" altLang="en-US" sz="1800" b="0" i="0" u="none" strike="noStrike" baseline="0" dirty="0">
                <a:latin typeface="楷体" panose="02010609060101010101" pitchFamily="49" charset="-122"/>
                <a:ea typeface="楷体" panose="02010609060101010101" pitchFamily="49" charset="-122"/>
              </a:rPr>
              <a:t>），内核根据该控制块而感知某线程的存在，并对其加以控制。</a:t>
            </a:r>
            <a:endParaRPr lang="en-US" altLang="zh-CN" sz="1800" b="0" i="0" u="none" strike="noStrike" baseline="0" dirty="0">
              <a:latin typeface="楷体" panose="02010609060101010101" pitchFamily="49" charset="-122"/>
              <a:ea typeface="楷体" panose="02010609060101010101" pitchFamily="49" charset="-122"/>
            </a:endParaRPr>
          </a:p>
          <a:p>
            <a:pPr algn="l"/>
            <a:endParaRPr lang="en-US" altLang="zh-CN" sz="1800" b="0" i="0" u="none" strike="noStrike" baseline="0" dirty="0">
              <a:latin typeface="楷体" panose="02010609060101010101" pitchFamily="49" charset="-122"/>
              <a:ea typeface="楷体" panose="02010609060101010101" pitchFamily="49" charset="-122"/>
            </a:endParaRPr>
          </a:p>
          <a:p>
            <a:pPr algn="l"/>
            <a:r>
              <a:rPr lang="zh-CN" altLang="en-US" sz="1800" b="0" i="0" u="none" strike="noStrike" baseline="0" dirty="0">
                <a:latin typeface="楷体" panose="02010609060101010101" pitchFamily="49" charset="-122"/>
                <a:ea typeface="楷体" panose="02010609060101010101" pitchFamily="49" charset="-122"/>
              </a:rPr>
              <a:t>优点：</a:t>
            </a:r>
            <a:endParaRPr lang="en-US" altLang="zh-CN" sz="1800" b="0" i="0" u="none" strike="noStrike" baseline="0" dirty="0">
              <a:latin typeface="楷体" panose="02010609060101010101" pitchFamily="49" charset="-122"/>
              <a:ea typeface="楷体" panose="02010609060101010101" pitchFamily="49" charset="-122"/>
            </a:endParaRPr>
          </a:p>
          <a:p>
            <a:pPr algn="l"/>
            <a:r>
              <a:rPr lang="en-US" altLang="zh-CN" sz="1800" b="0" i="0" u="none" strike="noStrike" baseline="0" dirty="0">
                <a:latin typeface="楷体" panose="02010609060101010101" pitchFamily="49" charset="-122"/>
                <a:ea typeface="楷体" panose="02010609060101010101" pitchFamily="49" charset="-122"/>
              </a:rPr>
              <a:t>1.</a:t>
            </a:r>
            <a:r>
              <a:rPr lang="zh-CN" altLang="en-US" sz="1800" b="0" i="0" u="none" strike="noStrike" baseline="0" dirty="0">
                <a:latin typeface="楷体" panose="02010609060101010101" pitchFamily="49" charset="-122"/>
                <a:ea typeface="楷体" panose="02010609060101010101" pitchFamily="49" charset="-122"/>
              </a:rPr>
              <a:t>在多处理器系统中，内核能够同时调度同一进程中多个线程并行执行。</a:t>
            </a:r>
            <a:endParaRPr lang="en-US" altLang="zh-CN" sz="1800" b="0" i="0" u="none" strike="noStrike" baseline="0" dirty="0">
              <a:latin typeface="楷体" panose="02010609060101010101" pitchFamily="49" charset="-122"/>
              <a:ea typeface="楷体" panose="02010609060101010101" pitchFamily="49" charset="-122"/>
            </a:endParaRPr>
          </a:p>
          <a:p>
            <a:pPr algn="l"/>
            <a:r>
              <a:rPr lang="en-US" altLang="zh-CN" sz="1800" b="0" i="0" u="none" strike="noStrike" baseline="0" dirty="0">
                <a:latin typeface="楷体" panose="02010609060101010101" pitchFamily="49" charset="-122"/>
                <a:ea typeface="楷体" panose="02010609060101010101" pitchFamily="49" charset="-122"/>
              </a:rPr>
              <a:t>2. </a:t>
            </a:r>
            <a:r>
              <a:rPr lang="zh-CN" altLang="en-US" sz="1800" b="0" i="0" u="none" strike="noStrike" baseline="0" dirty="0">
                <a:latin typeface="楷体" panose="02010609060101010101" pitchFamily="49" charset="-122"/>
                <a:ea typeface="楷体" panose="02010609060101010101" pitchFamily="49" charset="-122"/>
              </a:rPr>
              <a:t>如果某进程中的一个内核级线程被阻塞了，内核可以调度该进程中的其它线程占有处理器运行，也可以运行其它进程中的线程。</a:t>
            </a:r>
            <a:endParaRPr lang="en-US" altLang="zh-CN" sz="1800" b="0" i="0" u="none" strike="noStrike" baseline="0" dirty="0">
              <a:latin typeface="楷体" panose="02010609060101010101" pitchFamily="49" charset="-122"/>
              <a:ea typeface="楷体" panose="02010609060101010101" pitchFamily="49" charset="-122"/>
            </a:endParaRPr>
          </a:p>
          <a:p>
            <a:pPr algn="l"/>
            <a:endParaRPr lang="en-US" altLang="zh-CN" sz="1800" b="0" i="0" u="none" strike="noStrike" baseline="0" dirty="0">
              <a:latin typeface="楷体" panose="02010609060101010101" pitchFamily="49" charset="-122"/>
              <a:ea typeface="楷体" panose="02010609060101010101" pitchFamily="49" charset="-122"/>
            </a:endParaRPr>
          </a:p>
          <a:p>
            <a:pPr algn="l"/>
            <a:r>
              <a:rPr lang="zh-CN" altLang="en-US" dirty="0"/>
              <a:t>缺点：</a:t>
            </a:r>
            <a:endParaRPr lang="en-US" altLang="zh-CN" dirty="0"/>
          </a:p>
          <a:p>
            <a:pPr algn="l"/>
            <a:r>
              <a:rPr lang="zh-CN" altLang="en-US" sz="1800" b="0" i="0" u="none" strike="noStrike" baseline="0" dirty="0">
                <a:solidFill>
                  <a:srgbClr val="000000"/>
                </a:solidFill>
                <a:latin typeface="楷体" panose="02010609060101010101" pitchFamily="49" charset="-122"/>
                <a:ea typeface="楷体" panose="02010609060101010101" pitchFamily="49" charset="-122"/>
              </a:rPr>
              <a:t>对于</a:t>
            </a:r>
            <a:r>
              <a:rPr lang="zh-CN" altLang="en-US" sz="1800" b="0" i="0" u="none" strike="noStrike" baseline="0" dirty="0">
                <a:solidFill>
                  <a:srgbClr val="CD0000"/>
                </a:solidFill>
                <a:latin typeface="楷体" panose="02010609060101010101" pitchFamily="49" charset="-122"/>
                <a:ea typeface="楷体" panose="02010609060101010101" pitchFamily="49" charset="-122"/>
              </a:rPr>
              <a:t>用户进程的内核级线程</a:t>
            </a:r>
            <a:r>
              <a:rPr lang="zh-CN" altLang="en-US" sz="1800" b="0" i="0" u="none" strike="noStrike" baseline="0" dirty="0">
                <a:solidFill>
                  <a:srgbClr val="000000"/>
                </a:solidFill>
                <a:latin typeface="楷体" panose="02010609060101010101" pitchFamily="49" charset="-122"/>
                <a:ea typeface="楷体" panose="02010609060101010101" pitchFamily="49" charset="-122"/>
              </a:rPr>
              <a:t>切换而言，其模式切换开销较大（</a:t>
            </a:r>
            <a:r>
              <a:rPr lang="zh-CN" altLang="en-US" sz="1800" b="0" i="0" u="none" strike="noStrike" baseline="0" dirty="0">
                <a:solidFill>
                  <a:srgbClr val="FF3300"/>
                </a:solidFill>
                <a:latin typeface="楷体" panose="02010609060101010101" pitchFamily="49" charset="-122"/>
                <a:ea typeface="楷体" panose="02010609060101010101" pitchFamily="49" charset="-122"/>
              </a:rPr>
              <a:t>原因：</a:t>
            </a:r>
            <a:r>
              <a:rPr lang="zh-CN" altLang="en-US" sz="1800" b="0" i="0" u="none" strike="noStrike" baseline="0" dirty="0">
                <a:solidFill>
                  <a:srgbClr val="000000"/>
                </a:solidFill>
                <a:latin typeface="楷体" panose="02010609060101010101" pitchFamily="49" charset="-122"/>
                <a:ea typeface="楷体" panose="02010609060101010101" pitchFamily="49" charset="-122"/>
              </a:rPr>
              <a:t>因为用户的线程一般运行在用户态，其调度和管理由内核负责，需从用户态到内核态切换）</a:t>
            </a:r>
            <a:endParaRPr lang="zh-CN" altLang="en-US" dirty="0"/>
          </a:p>
        </p:txBody>
      </p:sp>
      <p:sp>
        <p:nvSpPr>
          <p:cNvPr id="4" name="灯片编号占位符 3"/>
          <p:cNvSpPr>
            <a:spLocks noGrp="1"/>
          </p:cNvSpPr>
          <p:nvPr>
            <p:ph type="sldNum" sz="quarter" idx="5"/>
          </p:nvPr>
        </p:nvSpPr>
        <p:spPr/>
        <p:txBody>
          <a:bodyPr/>
          <a:lstStyle/>
          <a:p>
            <a:fld id="{2A74788B-FD48-405D-AEA0-933790A71A96}" type="slidenum">
              <a:rPr lang="zh-CN" altLang="en-US" smtClean="0"/>
              <a:pPr/>
              <a:t>138</a:t>
            </a:fld>
            <a:endParaRPr lang="en-US" altLang="zh-CN"/>
          </a:p>
        </p:txBody>
      </p:sp>
    </p:spTree>
    <p:extLst>
      <p:ext uri="{BB962C8B-B14F-4D97-AF65-F5344CB8AC3E}">
        <p14:creationId xmlns:p14="http://schemas.microsoft.com/office/powerpoint/2010/main" val="284530611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sz="1800" b="0" i="0" u="none" strike="noStrike" baseline="0" dirty="0">
                <a:solidFill>
                  <a:srgbClr val="0000FF"/>
                </a:solidFill>
                <a:latin typeface="楷体" panose="02010609060101010101" pitchFamily="49" charset="-122"/>
                <a:ea typeface="楷体" panose="02010609060101010101" pitchFamily="49" charset="-122"/>
              </a:rPr>
              <a:t>组合式线程</a:t>
            </a:r>
            <a:r>
              <a:rPr lang="zh-CN" altLang="en-US" sz="1800" b="0" i="0" u="none" strike="noStrike" baseline="0" dirty="0">
                <a:solidFill>
                  <a:srgbClr val="000000"/>
                </a:solidFill>
                <a:latin typeface="楷体" panose="02010609060101010101" pitchFamily="49" charset="-122"/>
                <a:ea typeface="楷体" panose="02010609060101010101" pitchFamily="49" charset="-122"/>
              </a:rPr>
              <a:t>是将用户级和内核级线程两种方式进行组合。</a:t>
            </a:r>
            <a:endParaRPr lang="en-US" altLang="zh-CN" sz="1800" b="0" i="0" u="none" strike="noStrike" baseline="0" dirty="0">
              <a:solidFill>
                <a:srgbClr val="000000"/>
              </a:solidFill>
              <a:latin typeface="楷体" panose="02010609060101010101" pitchFamily="49" charset="-122"/>
              <a:ea typeface="楷体" panose="02010609060101010101" pitchFamily="49" charset="-122"/>
            </a:endParaRPr>
          </a:p>
          <a:p>
            <a:pPr algn="l"/>
            <a:endParaRPr lang="en-US" altLang="zh-CN" sz="1800" b="0" i="0" u="none" strike="noStrike" baseline="0" dirty="0">
              <a:solidFill>
                <a:srgbClr val="000000"/>
              </a:solidFill>
              <a:latin typeface="楷体" panose="02010609060101010101" pitchFamily="49" charset="-122"/>
              <a:ea typeface="楷体" panose="02010609060101010101" pitchFamily="49" charset="-122"/>
            </a:endParaRPr>
          </a:p>
          <a:p>
            <a:pPr algn="l"/>
            <a:r>
              <a:rPr lang="en-US" altLang="zh-CN" sz="1800" b="0" i="0" u="none" strike="noStrike" baseline="0" dirty="0">
                <a:solidFill>
                  <a:srgbClr val="0066FF"/>
                </a:solidFill>
                <a:latin typeface="Times New Roman" panose="02020603050405020304" pitchFamily="18" charset="0"/>
                <a:ea typeface="楷体" panose="02010609060101010101" pitchFamily="49" charset="-122"/>
              </a:rPr>
              <a:t>٭ </a:t>
            </a:r>
            <a:r>
              <a:rPr lang="zh-CN" altLang="en-US" sz="1800" b="0" i="0" u="none" strike="noStrike" baseline="0" dirty="0">
                <a:solidFill>
                  <a:srgbClr val="000000"/>
                </a:solidFill>
                <a:latin typeface="楷体" panose="02010609060101010101" pitchFamily="49" charset="-122"/>
                <a:ea typeface="楷体" panose="02010609060101010101" pitchFamily="49" charset="-122"/>
              </a:rPr>
              <a:t>在组合式线程系统中：</a:t>
            </a:r>
            <a:r>
              <a:rPr lang="zh-CN" altLang="en-US" sz="1800" b="0" i="0" u="none" strike="noStrike" baseline="0" dirty="0">
                <a:solidFill>
                  <a:srgbClr val="0000FF"/>
                </a:solidFill>
                <a:latin typeface="楷体" panose="02010609060101010101" pitchFamily="49" charset="-122"/>
                <a:ea typeface="楷体" panose="02010609060101010101" pitchFamily="49" charset="-122"/>
              </a:rPr>
              <a:t>内核</a:t>
            </a:r>
            <a:r>
              <a:rPr lang="zh-CN" altLang="en-US" sz="1800" b="0" i="0" u="none" strike="noStrike" baseline="0" dirty="0">
                <a:solidFill>
                  <a:srgbClr val="000000"/>
                </a:solidFill>
                <a:latin typeface="楷体" panose="02010609060101010101" pitchFamily="49" charset="-122"/>
                <a:ea typeface="楷体" panose="02010609060101010101" pitchFamily="49" charset="-122"/>
              </a:rPr>
              <a:t>支持内核级线程的建立、调度和管理，</a:t>
            </a:r>
            <a:r>
              <a:rPr lang="zh-CN" altLang="en-US" sz="1800" b="0" i="0" u="none" strike="noStrike" baseline="0" dirty="0">
                <a:solidFill>
                  <a:srgbClr val="0000FF"/>
                </a:solidFill>
                <a:latin typeface="楷体" panose="02010609060101010101" pitchFamily="49" charset="-122"/>
                <a:ea typeface="楷体" panose="02010609060101010101" pitchFamily="49" charset="-122"/>
              </a:rPr>
              <a:t>用户应用程序</a:t>
            </a:r>
            <a:r>
              <a:rPr lang="zh-CN" altLang="en-US" sz="1800" b="0" i="0" u="none" strike="noStrike" baseline="0" dirty="0">
                <a:solidFill>
                  <a:srgbClr val="000000"/>
                </a:solidFill>
                <a:latin typeface="楷体" panose="02010609060101010101" pitchFamily="49" charset="-122"/>
                <a:ea typeface="楷体" panose="02010609060101010101" pitchFamily="49" charset="-122"/>
              </a:rPr>
              <a:t>建立、调度和管理用户级线程。</a:t>
            </a:r>
            <a:endParaRPr lang="en-US" altLang="zh-CN" sz="1800" b="0" i="0" u="none" strike="noStrike" baseline="0" dirty="0">
              <a:solidFill>
                <a:srgbClr val="000000"/>
              </a:solidFill>
              <a:latin typeface="楷体" panose="02010609060101010101" pitchFamily="49" charset="-122"/>
              <a:ea typeface="楷体" panose="02010609060101010101" pitchFamily="49" charset="-122"/>
            </a:endParaRPr>
          </a:p>
          <a:p>
            <a:pPr algn="l"/>
            <a:endParaRPr lang="en-US" altLang="zh-CN" sz="1800" b="0" i="0" u="none" strike="noStrike" baseline="0" dirty="0">
              <a:solidFill>
                <a:srgbClr val="000000"/>
              </a:solidFill>
              <a:latin typeface="楷体" panose="02010609060101010101" pitchFamily="49" charset="-122"/>
              <a:ea typeface="楷体" panose="02010609060101010101" pitchFamily="49" charset="-122"/>
            </a:endParaRPr>
          </a:p>
          <a:p>
            <a:pPr algn="l"/>
            <a:r>
              <a:rPr lang="zh-CN" altLang="en-US" sz="1800" b="0" i="0" u="none" strike="noStrike" baseline="0" dirty="0">
                <a:solidFill>
                  <a:srgbClr val="FF3300"/>
                </a:solidFill>
                <a:latin typeface="楷体" panose="02010609060101010101" pitchFamily="49" charset="-122"/>
                <a:ea typeface="楷体" panose="02010609060101010101" pitchFamily="49" charset="-122"/>
              </a:rPr>
              <a:t>一些内核级线程对应多个用户级线程</a:t>
            </a:r>
            <a:r>
              <a:rPr lang="zh-CN" altLang="en-US" sz="1800" b="0" i="0" u="none" strike="noStrike" baseline="0" dirty="0">
                <a:solidFill>
                  <a:srgbClr val="000000"/>
                </a:solidFill>
                <a:latin typeface="楷体" panose="02010609060101010101" pitchFamily="49" charset="-122"/>
                <a:ea typeface="楷体" panose="02010609060101010101" pitchFamily="49" charset="-122"/>
              </a:rPr>
              <a:t>，程序员可按应用需要和机器配置对内核支持线程数目进行调整，以达到较好的效果。</a:t>
            </a:r>
            <a:endParaRPr lang="en-US" altLang="zh-CN" sz="1800" b="0" i="0" u="none" strike="noStrike" baseline="0" dirty="0">
              <a:solidFill>
                <a:srgbClr val="000000"/>
              </a:solidFill>
              <a:latin typeface="楷体" panose="02010609060101010101" pitchFamily="49" charset="-122"/>
              <a:ea typeface="楷体" panose="02010609060101010101" pitchFamily="49" charset="-122"/>
            </a:endParaRPr>
          </a:p>
          <a:p>
            <a:pPr algn="l"/>
            <a:endParaRPr lang="en-US" altLang="zh-CN" sz="1800" b="0" i="0" u="none" strike="noStrike" baseline="0" dirty="0">
              <a:solidFill>
                <a:srgbClr val="000000"/>
              </a:solidFill>
              <a:latin typeface="楷体" panose="02010609060101010101" pitchFamily="49" charset="-122"/>
              <a:ea typeface="楷体" panose="02010609060101010101" pitchFamily="49" charset="-122"/>
            </a:endParaRPr>
          </a:p>
          <a:p>
            <a:pPr algn="l"/>
            <a:r>
              <a:rPr lang="zh-CN" altLang="en-US" sz="1800" b="0" i="0" u="none" strike="noStrike" baseline="0" dirty="0">
                <a:solidFill>
                  <a:srgbClr val="000000"/>
                </a:solidFill>
                <a:latin typeface="楷体" panose="02010609060101010101" pitchFamily="49" charset="-122"/>
                <a:ea typeface="楷体" panose="02010609060101010101" pitchFamily="49" charset="-122"/>
              </a:rPr>
              <a:t>组合方式有多种，第一种就是多对一的形式，就是将多个用户级线程映射到一个内核级线程。</a:t>
            </a:r>
            <a:endParaRPr lang="en-US" altLang="zh-CN" sz="1800" b="0" i="0" u="none" strike="noStrike" baseline="0" dirty="0">
              <a:solidFill>
                <a:srgbClr val="000000"/>
              </a:solidFill>
              <a:latin typeface="楷体" panose="02010609060101010101" pitchFamily="49" charset="-122"/>
              <a:ea typeface="楷体" panose="02010609060101010101" pitchFamily="49" charset="-122"/>
            </a:endParaRPr>
          </a:p>
          <a:p>
            <a:pPr algn="l"/>
            <a:endParaRPr lang="en-US" altLang="zh-CN" sz="1800" b="0" i="0" u="none" strike="noStrike" baseline="0" dirty="0">
              <a:solidFill>
                <a:srgbClr val="000000"/>
              </a:solidFill>
              <a:latin typeface="楷体" panose="02010609060101010101" pitchFamily="49" charset="-122"/>
              <a:ea typeface="楷体" panose="02010609060101010101" pitchFamily="49" charset="-122"/>
            </a:endParaRPr>
          </a:p>
          <a:p>
            <a:pPr algn="l"/>
            <a:r>
              <a:rPr lang="zh-CN" altLang="en-US" sz="1800" b="0" i="0" u="none" strike="noStrike" baseline="0" dirty="0">
                <a:solidFill>
                  <a:srgbClr val="000000"/>
                </a:solidFill>
                <a:latin typeface="楷体" panose="02010609060101010101" pitchFamily="49" charset="-122"/>
                <a:ea typeface="楷体" panose="02010609060101010101" pitchFamily="49" charset="-122"/>
              </a:rPr>
              <a:t>优点：</a:t>
            </a:r>
            <a:r>
              <a:rPr lang="zh-CN" altLang="en-US" sz="2800" b="0" i="0" dirty="0">
                <a:solidFill>
                  <a:srgbClr val="24292F"/>
                </a:solidFill>
                <a:effectLst/>
                <a:latin typeface="-apple-system"/>
              </a:rPr>
              <a:t>多对一的映射方式通常需要更少的内核级线程数目。这样可以减少内核级线程管理的开销，节省系统资源。</a:t>
            </a:r>
            <a:endParaRPr lang="en-US" altLang="zh-CN" sz="1800" b="0" i="0" u="none" strike="noStrike" baseline="0" dirty="0">
              <a:solidFill>
                <a:srgbClr val="000000"/>
              </a:solidFill>
              <a:latin typeface="楷体" panose="02010609060101010101" pitchFamily="49" charset="-122"/>
              <a:ea typeface="楷体" panose="02010609060101010101" pitchFamily="49" charset="-122"/>
            </a:endParaRPr>
          </a:p>
          <a:p>
            <a:pPr algn="l"/>
            <a:endParaRPr lang="zh-CN" altLang="en-US" dirty="0"/>
          </a:p>
        </p:txBody>
      </p:sp>
      <p:sp>
        <p:nvSpPr>
          <p:cNvPr id="4" name="灯片编号占位符 3"/>
          <p:cNvSpPr>
            <a:spLocks noGrp="1"/>
          </p:cNvSpPr>
          <p:nvPr>
            <p:ph type="sldNum" sz="quarter" idx="5"/>
          </p:nvPr>
        </p:nvSpPr>
        <p:spPr/>
        <p:txBody>
          <a:bodyPr/>
          <a:lstStyle/>
          <a:p>
            <a:fld id="{2A74788B-FD48-405D-AEA0-933790A71A96}" type="slidenum">
              <a:rPr lang="zh-CN" altLang="en-US" smtClean="0"/>
              <a:pPr/>
              <a:t>139</a:t>
            </a:fld>
            <a:endParaRPr lang="en-US" altLang="zh-CN"/>
          </a:p>
        </p:txBody>
      </p:sp>
    </p:spTree>
    <p:extLst>
      <p:ext uri="{BB962C8B-B14F-4D97-AF65-F5344CB8AC3E}">
        <p14:creationId xmlns:p14="http://schemas.microsoft.com/office/powerpoint/2010/main" val="2227835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Char char="•"/>
            </a:pPr>
            <a:r>
              <a:rPr lang="zh-CN" altLang="en-US" b="1" i="0" dirty="0">
                <a:solidFill>
                  <a:srgbClr val="24292F"/>
                </a:solidFill>
                <a:effectLst/>
                <a:latin typeface="-apple-system"/>
              </a:rPr>
              <a:t>互斥关系</a:t>
            </a:r>
            <a:r>
              <a:rPr lang="zh-CN" altLang="en-US" b="0" i="0" dirty="0">
                <a:solidFill>
                  <a:srgbClr val="24292F"/>
                </a:solidFill>
                <a:effectLst/>
                <a:latin typeface="-apple-system"/>
              </a:rPr>
              <a:t>：因为它们需要访问共享缓冲区，所以进程</a:t>
            </a:r>
            <a:r>
              <a:rPr lang="en-US" altLang="zh-CN" b="0" i="0" dirty="0">
                <a:solidFill>
                  <a:srgbClr val="24292F"/>
                </a:solidFill>
                <a:effectLst/>
                <a:latin typeface="-apple-system"/>
              </a:rPr>
              <a:t>A</a:t>
            </a:r>
            <a:r>
              <a:rPr lang="zh-CN" altLang="en-US" b="0" i="0" dirty="0">
                <a:solidFill>
                  <a:srgbClr val="24292F"/>
                </a:solidFill>
                <a:effectLst/>
                <a:latin typeface="-apple-system"/>
              </a:rPr>
              <a:t>和进程</a:t>
            </a:r>
            <a:r>
              <a:rPr lang="en-US" altLang="zh-CN" b="0" i="0" dirty="0">
                <a:solidFill>
                  <a:srgbClr val="24292F"/>
                </a:solidFill>
                <a:effectLst/>
                <a:latin typeface="-apple-system"/>
              </a:rPr>
              <a:t>B</a:t>
            </a:r>
            <a:r>
              <a:rPr lang="zh-CN" altLang="en-US" b="0" i="0" dirty="0">
                <a:solidFill>
                  <a:srgbClr val="24292F"/>
                </a:solidFill>
                <a:effectLst/>
                <a:latin typeface="-apple-system"/>
              </a:rPr>
              <a:t>之间存在互斥关系，即同一时间只能有一个进程访问缓冲区，避免数据混乱。</a:t>
            </a:r>
          </a:p>
          <a:p>
            <a:pPr algn="l">
              <a:buFont typeface="Arial" panose="020B0604020202020204" pitchFamily="34" charset="0"/>
              <a:buChar char="•"/>
            </a:pPr>
            <a:r>
              <a:rPr lang="zh-CN" altLang="en-US" b="1" i="0" dirty="0">
                <a:solidFill>
                  <a:srgbClr val="24292F"/>
                </a:solidFill>
                <a:effectLst/>
                <a:latin typeface="-apple-system"/>
              </a:rPr>
              <a:t>同步关系</a:t>
            </a:r>
            <a:r>
              <a:rPr lang="zh-CN" altLang="en-US" b="0" i="0" dirty="0">
                <a:solidFill>
                  <a:srgbClr val="24292F"/>
                </a:solidFill>
                <a:effectLst/>
                <a:latin typeface="-apple-system"/>
              </a:rPr>
              <a:t>：进程</a:t>
            </a:r>
            <a:r>
              <a:rPr lang="en-US" altLang="zh-CN" b="0" i="0" dirty="0">
                <a:solidFill>
                  <a:srgbClr val="24292F"/>
                </a:solidFill>
                <a:effectLst/>
                <a:latin typeface="-apple-system"/>
              </a:rPr>
              <a:t>A</a:t>
            </a:r>
            <a:r>
              <a:rPr lang="zh-CN" altLang="en-US" b="0" i="0" dirty="0">
                <a:solidFill>
                  <a:srgbClr val="24292F"/>
                </a:solidFill>
                <a:effectLst/>
                <a:latin typeface="-apple-system"/>
              </a:rPr>
              <a:t>负责往缓冲区中放入数据，进程</a:t>
            </a:r>
            <a:r>
              <a:rPr lang="en-US" altLang="zh-CN" b="0" i="0" dirty="0">
                <a:solidFill>
                  <a:srgbClr val="24292F"/>
                </a:solidFill>
                <a:effectLst/>
                <a:latin typeface="-apple-system"/>
              </a:rPr>
              <a:t>B</a:t>
            </a:r>
            <a:r>
              <a:rPr lang="zh-CN" altLang="en-US" b="0" i="0" dirty="0">
                <a:solidFill>
                  <a:srgbClr val="24292F"/>
                </a:solidFill>
                <a:effectLst/>
                <a:latin typeface="-apple-system"/>
              </a:rPr>
              <a:t>负责从缓冲区中读取数据，它们之间需要同步操作，确保进程</a:t>
            </a:r>
            <a:r>
              <a:rPr lang="en-US" altLang="zh-CN" b="0" i="0" dirty="0">
                <a:solidFill>
                  <a:srgbClr val="24292F"/>
                </a:solidFill>
                <a:effectLst/>
                <a:latin typeface="-apple-system"/>
              </a:rPr>
              <a:t>B</a:t>
            </a:r>
            <a:r>
              <a:rPr lang="zh-CN" altLang="en-US" b="0" i="0" dirty="0">
                <a:solidFill>
                  <a:srgbClr val="24292F"/>
                </a:solidFill>
                <a:effectLst/>
                <a:latin typeface="-apple-system"/>
              </a:rPr>
              <a:t>在缓冲区有数据可读时才进行读取操作，避免读取到无效数据或空数据。</a:t>
            </a:r>
          </a:p>
          <a:p>
            <a:endParaRPr lang="zh-CN" altLang="en-US" dirty="0"/>
          </a:p>
        </p:txBody>
      </p:sp>
      <p:sp>
        <p:nvSpPr>
          <p:cNvPr id="4" name="灯片编号占位符 3"/>
          <p:cNvSpPr>
            <a:spLocks noGrp="1"/>
          </p:cNvSpPr>
          <p:nvPr>
            <p:ph type="sldNum" sz="quarter" idx="5"/>
          </p:nvPr>
        </p:nvSpPr>
        <p:spPr/>
        <p:txBody>
          <a:bodyPr/>
          <a:lstStyle/>
          <a:p>
            <a:fld id="{2A74788B-FD48-405D-AEA0-933790A71A96}" type="slidenum">
              <a:rPr lang="zh-CN" altLang="en-US" smtClean="0"/>
              <a:pPr/>
              <a:t>13</a:t>
            </a:fld>
            <a:endParaRPr lang="en-US" altLang="zh-CN"/>
          </a:p>
        </p:txBody>
      </p:sp>
    </p:spTree>
    <p:extLst>
      <p:ext uri="{BB962C8B-B14F-4D97-AF65-F5344CB8AC3E}">
        <p14:creationId xmlns:p14="http://schemas.microsoft.com/office/powerpoint/2010/main" val="407566928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缺点：</a:t>
            </a:r>
            <a:r>
              <a:rPr lang="zh-CN" altLang="en-US" b="0" i="0" dirty="0">
                <a:solidFill>
                  <a:srgbClr val="24292F"/>
                </a:solidFill>
                <a:effectLst/>
                <a:latin typeface="-apple-system"/>
              </a:rPr>
              <a:t>一对一映射方式通常需要为每个用户级线程创建一个对应的内核级线程。这会导致系统资源的浪费，因为每个内核级线程都需要分配一定的内存空间和其他资源，并且内核级线程的创建和销毁都需要开销较大。</a:t>
            </a:r>
            <a:endParaRPr lang="zh-CN" altLang="en-US" dirty="0"/>
          </a:p>
        </p:txBody>
      </p:sp>
      <p:sp>
        <p:nvSpPr>
          <p:cNvPr id="4" name="灯片编号占位符 3"/>
          <p:cNvSpPr>
            <a:spLocks noGrp="1"/>
          </p:cNvSpPr>
          <p:nvPr>
            <p:ph type="sldNum" sz="quarter" idx="5"/>
          </p:nvPr>
        </p:nvSpPr>
        <p:spPr/>
        <p:txBody>
          <a:bodyPr/>
          <a:lstStyle/>
          <a:p>
            <a:fld id="{2A74788B-FD48-405D-AEA0-933790A71A96}" type="slidenum">
              <a:rPr lang="zh-CN" altLang="en-US" smtClean="0"/>
              <a:pPr/>
              <a:t>140</a:t>
            </a:fld>
            <a:endParaRPr lang="en-US" altLang="zh-CN"/>
          </a:p>
        </p:txBody>
      </p:sp>
    </p:spTree>
    <p:extLst>
      <p:ext uri="{BB962C8B-B14F-4D97-AF65-F5344CB8AC3E}">
        <p14:creationId xmlns:p14="http://schemas.microsoft.com/office/powerpoint/2010/main" val="385243520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mj-lt"/>
              <a:buAutoNum type="arabicPeriod"/>
            </a:pPr>
            <a:r>
              <a:rPr lang="zh-CN" altLang="en-US" b="1" i="0" dirty="0">
                <a:solidFill>
                  <a:srgbClr val="24292F"/>
                </a:solidFill>
                <a:effectLst/>
                <a:latin typeface="-apple-system"/>
              </a:rPr>
              <a:t>系统调用时仅阻塞相关线程：</a:t>
            </a:r>
            <a:r>
              <a:rPr lang="zh-CN" altLang="en-US" b="0" i="0" dirty="0">
                <a:solidFill>
                  <a:srgbClr val="24292F"/>
                </a:solidFill>
                <a:effectLst/>
                <a:latin typeface="-apple-system"/>
              </a:rPr>
              <a:t> 当某个线程执行系统调用需要阻塞时，只会影响到该线程对应的内核级线程，而不会影响到其他线程的执行。</a:t>
            </a:r>
            <a:endParaRPr lang="en-US" altLang="zh-CN" b="0" i="0" dirty="0">
              <a:solidFill>
                <a:srgbClr val="24292F"/>
              </a:solidFill>
              <a:effectLst/>
              <a:latin typeface="-apple-system"/>
            </a:endParaRPr>
          </a:p>
          <a:p>
            <a:pPr algn="l">
              <a:buFont typeface="+mj-lt"/>
              <a:buAutoNum type="arabicPeriod"/>
            </a:pPr>
            <a:r>
              <a:rPr lang="zh-CN" altLang="en-US" b="1" i="0" dirty="0">
                <a:solidFill>
                  <a:srgbClr val="24292F"/>
                </a:solidFill>
                <a:effectLst/>
                <a:latin typeface="-apple-system"/>
              </a:rPr>
              <a:t>能获得多处理器的好处：</a:t>
            </a:r>
            <a:r>
              <a:rPr lang="zh-CN" altLang="en-US" b="0" i="0" dirty="0">
                <a:solidFill>
                  <a:srgbClr val="24292F"/>
                </a:solidFill>
                <a:effectLst/>
                <a:latin typeface="-apple-system"/>
              </a:rPr>
              <a:t> 多对多的线程模型可以更好地利用多处理器系统的优势，因为不同的用户级线程可以同时映射到不同的内核级线程上，在多处理器系统中可以实现真正的并行执行，提高系统的整体性能。</a:t>
            </a:r>
          </a:p>
          <a:p>
            <a:pPr algn="l">
              <a:buFont typeface="+mj-lt"/>
              <a:buAutoNum type="arabicPeriod"/>
            </a:pPr>
            <a:r>
              <a:rPr lang="zh-CN" altLang="en-US" b="1" i="0" dirty="0">
                <a:solidFill>
                  <a:srgbClr val="24292F"/>
                </a:solidFill>
                <a:effectLst/>
                <a:latin typeface="-apple-system"/>
              </a:rPr>
              <a:t>线程管理开销不至于增加太大：</a:t>
            </a:r>
            <a:r>
              <a:rPr lang="zh-CN" altLang="en-US" b="0" i="0" dirty="0">
                <a:solidFill>
                  <a:srgbClr val="24292F"/>
                </a:solidFill>
                <a:effectLst/>
                <a:latin typeface="-apple-system"/>
              </a:rPr>
              <a:t> 虽然多对多的线程模型需要管理更多的线程，但相比一对一的映射方式，由于可以动态地将多个用户级线程映射到少量的内核级线程上，线程管理的开销可以得到一定程度的控制，避免资源浪费和性能下降。</a:t>
            </a:r>
          </a:p>
          <a:p>
            <a:endParaRPr lang="zh-CN" altLang="en-US" dirty="0"/>
          </a:p>
        </p:txBody>
      </p:sp>
      <p:sp>
        <p:nvSpPr>
          <p:cNvPr id="4" name="灯片编号占位符 3"/>
          <p:cNvSpPr>
            <a:spLocks noGrp="1"/>
          </p:cNvSpPr>
          <p:nvPr>
            <p:ph type="sldNum" sz="quarter" idx="5"/>
          </p:nvPr>
        </p:nvSpPr>
        <p:spPr/>
        <p:txBody>
          <a:bodyPr/>
          <a:lstStyle/>
          <a:p>
            <a:fld id="{2A74788B-FD48-405D-AEA0-933790A71A96}" type="slidenum">
              <a:rPr lang="zh-CN" altLang="en-US" smtClean="0"/>
              <a:pPr/>
              <a:t>141</a:t>
            </a:fld>
            <a:endParaRPr lang="en-US" altLang="zh-CN"/>
          </a:p>
        </p:txBody>
      </p:sp>
    </p:spTree>
    <p:extLst>
      <p:ext uri="{BB962C8B-B14F-4D97-AF65-F5344CB8AC3E}">
        <p14:creationId xmlns:p14="http://schemas.microsoft.com/office/powerpoint/2010/main" val="7486751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05073B"/>
                </a:solidFill>
                <a:effectLst/>
                <a:latin typeface="+mn-ea"/>
                <a:ea typeface="+mn-ea"/>
              </a:rPr>
              <a:t>考虑这个被中断的进程：</a:t>
            </a:r>
          </a:p>
          <a:p>
            <a:pPr algn="l">
              <a:buFont typeface="Arial" panose="020B0604020202020204" pitchFamily="34" charset="0"/>
              <a:buChar char="•"/>
            </a:pPr>
            <a:r>
              <a:rPr lang="zh-CN" altLang="en-US" b="0" i="0" dirty="0">
                <a:solidFill>
                  <a:srgbClr val="05073B"/>
                </a:solidFill>
                <a:effectLst/>
                <a:latin typeface="+mn-ea"/>
                <a:ea typeface="+mn-ea"/>
              </a:rPr>
              <a:t>它已经开始访问临界资源，但还没有完成。</a:t>
            </a:r>
          </a:p>
          <a:p>
            <a:pPr algn="l">
              <a:buFont typeface="Arial" panose="020B0604020202020204" pitchFamily="34" charset="0"/>
              <a:buChar char="•"/>
            </a:pPr>
            <a:r>
              <a:rPr lang="zh-CN" altLang="en-US" b="0" i="0" dirty="0">
                <a:solidFill>
                  <a:srgbClr val="05073B"/>
                </a:solidFill>
                <a:effectLst/>
                <a:latin typeface="+mn-ea"/>
                <a:ea typeface="+mn-ea"/>
              </a:rPr>
              <a:t>由于</a:t>
            </a:r>
            <a:r>
              <a:rPr lang="en-US" altLang="zh-CN" b="0" i="0" dirty="0">
                <a:solidFill>
                  <a:srgbClr val="05073B"/>
                </a:solidFill>
                <a:effectLst/>
                <a:latin typeface="+mn-ea"/>
                <a:ea typeface="+mn-ea"/>
              </a:rPr>
              <a:t>I/O</a:t>
            </a:r>
            <a:r>
              <a:rPr lang="zh-CN" altLang="en-US" b="0" i="0" dirty="0">
                <a:solidFill>
                  <a:srgbClr val="05073B"/>
                </a:solidFill>
                <a:effectLst/>
                <a:latin typeface="+mn-ea"/>
                <a:ea typeface="+mn-ea"/>
              </a:rPr>
              <a:t>操作而被中断，这意味着它暂时不能继续执行。</a:t>
            </a:r>
          </a:p>
          <a:p>
            <a:r>
              <a:rPr lang="en-US" altLang="zh-CN" b="1" dirty="0">
                <a:latin typeface="+mn-ea"/>
                <a:ea typeface="+mn-ea"/>
              </a:rPr>
              <a:t>A </a:t>
            </a:r>
            <a:r>
              <a:rPr lang="zh-CN" altLang="en-US" b="0" i="0" dirty="0">
                <a:solidFill>
                  <a:srgbClr val="05073B"/>
                </a:solidFill>
                <a:effectLst/>
                <a:latin typeface="+mn-ea"/>
                <a:ea typeface="+mn-ea"/>
              </a:rPr>
              <a:t>这是不安全的，因为原始进程尚未完成其对临界资源的访问。</a:t>
            </a:r>
            <a:endParaRPr lang="en-US" altLang="zh-CN" b="0" i="0" dirty="0">
              <a:solidFill>
                <a:srgbClr val="05073B"/>
              </a:solidFill>
              <a:effectLst/>
              <a:latin typeface="+mn-ea"/>
              <a:ea typeface="+mn-ea"/>
            </a:endParaRPr>
          </a:p>
          <a:p>
            <a:r>
              <a:rPr lang="en-US" altLang="zh-CN" b="1" i="0" dirty="0">
                <a:solidFill>
                  <a:srgbClr val="05073B"/>
                </a:solidFill>
                <a:effectLst/>
                <a:latin typeface="+mn-ea"/>
                <a:ea typeface="+mn-ea"/>
              </a:rPr>
              <a:t>B </a:t>
            </a:r>
            <a:r>
              <a:rPr lang="zh-CN" altLang="en-US" b="0" i="0" dirty="0">
                <a:solidFill>
                  <a:srgbClr val="05073B"/>
                </a:solidFill>
                <a:effectLst/>
                <a:latin typeface="+mn-ea"/>
                <a:ea typeface="+mn-ea"/>
              </a:rPr>
              <a:t>其他与当前进程无关的临界区可能并没有被占用。</a:t>
            </a:r>
            <a:endParaRPr lang="en-US" altLang="zh-CN" b="0" i="0" dirty="0">
              <a:solidFill>
                <a:srgbClr val="05073B"/>
              </a:solidFill>
              <a:effectLst/>
              <a:latin typeface="+mn-ea"/>
              <a:ea typeface="+mn-ea"/>
            </a:endParaRPr>
          </a:p>
          <a:p>
            <a:r>
              <a:rPr lang="en-US" altLang="zh-CN" b="1" i="0" dirty="0">
                <a:solidFill>
                  <a:srgbClr val="05073B"/>
                </a:solidFill>
                <a:effectLst/>
                <a:latin typeface="+mn-ea"/>
                <a:ea typeface="+mn-ea"/>
              </a:rPr>
              <a:t>C </a:t>
            </a:r>
            <a:r>
              <a:rPr lang="zh-CN" altLang="en-US" b="0" i="0" dirty="0">
                <a:solidFill>
                  <a:srgbClr val="05073B"/>
                </a:solidFill>
                <a:effectLst/>
                <a:latin typeface="+mn-ea"/>
                <a:ea typeface="+mn-ea"/>
              </a:rPr>
              <a:t>其他进程可以执行，但它们不能进入与当前被中断进程相关的临界区，因为这可能导致数据不一致。</a:t>
            </a:r>
            <a:endParaRPr lang="en-US" altLang="zh-CN" b="0" i="0" dirty="0">
              <a:solidFill>
                <a:srgbClr val="05073B"/>
              </a:solidFill>
              <a:effectLst/>
              <a:latin typeface="+mn-ea"/>
              <a:ea typeface="+mn-ea"/>
            </a:endParaRPr>
          </a:p>
          <a:p>
            <a:r>
              <a:rPr lang="en-US" altLang="zh-CN" b="1" i="0" dirty="0">
                <a:solidFill>
                  <a:srgbClr val="05073B"/>
                </a:solidFill>
                <a:effectLst/>
                <a:latin typeface="+mn-ea"/>
                <a:ea typeface="+mn-ea"/>
              </a:rPr>
              <a:t>D </a:t>
            </a:r>
            <a:r>
              <a:rPr lang="zh-CN" altLang="en-US" b="0" i="0" dirty="0">
                <a:solidFill>
                  <a:srgbClr val="05073B"/>
                </a:solidFill>
                <a:effectLst/>
                <a:latin typeface="+mn-ea"/>
                <a:ea typeface="+mn-ea"/>
              </a:rPr>
              <a:t>这会导致处理器资源的浪费，因为当前进程在等待</a:t>
            </a:r>
            <a:r>
              <a:rPr lang="en-US" altLang="zh-CN" b="0" i="0" dirty="0">
                <a:solidFill>
                  <a:srgbClr val="05073B"/>
                </a:solidFill>
                <a:effectLst/>
                <a:latin typeface="+mn-ea"/>
                <a:ea typeface="+mn-ea"/>
              </a:rPr>
              <a:t>I/O</a:t>
            </a:r>
            <a:r>
              <a:rPr lang="zh-CN" altLang="en-US" b="0" i="0" dirty="0">
                <a:solidFill>
                  <a:srgbClr val="05073B"/>
                </a:solidFill>
                <a:effectLst/>
                <a:latin typeface="+mn-ea"/>
                <a:ea typeface="+mn-ea"/>
              </a:rPr>
              <a:t>操作，而其他进程可能处于就绪状态并等待执行。</a:t>
            </a:r>
            <a:endParaRPr lang="zh-CN" altLang="en-US" b="1" dirty="0">
              <a:latin typeface="+mn-ea"/>
              <a:ea typeface="+mn-ea"/>
            </a:endParaRPr>
          </a:p>
        </p:txBody>
      </p:sp>
      <p:sp>
        <p:nvSpPr>
          <p:cNvPr id="4" name="灯片编号占位符 3"/>
          <p:cNvSpPr>
            <a:spLocks noGrp="1"/>
          </p:cNvSpPr>
          <p:nvPr>
            <p:ph type="sldNum" sz="quarter" idx="5"/>
          </p:nvPr>
        </p:nvSpPr>
        <p:spPr/>
        <p:txBody>
          <a:bodyPr/>
          <a:lstStyle/>
          <a:p>
            <a:fld id="{2A74788B-FD48-405D-AEA0-933790A71A96}" type="slidenum">
              <a:rPr lang="zh-CN" altLang="en-US" smtClean="0"/>
              <a:pPr/>
              <a:t>14</a:t>
            </a:fld>
            <a:endParaRPr lang="en-US" altLang="zh-CN"/>
          </a:p>
        </p:txBody>
      </p:sp>
    </p:spTree>
    <p:extLst>
      <p:ext uri="{BB962C8B-B14F-4D97-AF65-F5344CB8AC3E}">
        <p14:creationId xmlns:p14="http://schemas.microsoft.com/office/powerpoint/2010/main" val="314996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7"/>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D99D9946-1759-4852-91C4-539FBAE3970D}" type="slidenum">
              <a:rPr lang="zh-CN" altLang="en-US"/>
              <a:pPr/>
              <a:t>‹#›</a:t>
            </a:fld>
            <a:fld id="{2EE8D4D5-FEB8-45D8-B17E-C09DAFAB0EFA}" type="slidenum">
              <a:rPr lang="en-US" altLang="zh-CN"/>
              <a:pPr/>
              <a:t>‹#›</a:t>
            </a:fld>
            <a:endParaRPr lang="en-US" altLang="zh-CN"/>
          </a:p>
        </p:txBody>
      </p:sp>
    </p:spTree>
    <p:extLst>
      <p:ext uri="{BB962C8B-B14F-4D97-AF65-F5344CB8AC3E}">
        <p14:creationId xmlns:p14="http://schemas.microsoft.com/office/powerpoint/2010/main" val="3047368912"/>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BCE8CCFE-D5DB-4695-A774-92E7D99DAB35}" type="slidenum">
              <a:rPr lang="zh-CN" altLang="en-US"/>
              <a:pPr/>
              <a:t>‹#›</a:t>
            </a:fld>
            <a:fld id="{041CEC1B-1145-42B5-845B-6C1494DD7B94}" type="slidenum">
              <a:rPr lang="en-US" altLang="zh-CN"/>
              <a:pPr/>
              <a:t>‹#›</a:t>
            </a:fld>
            <a:endParaRPr lang="en-US" altLang="zh-CN"/>
          </a:p>
        </p:txBody>
      </p:sp>
    </p:spTree>
    <p:extLst>
      <p:ext uri="{BB962C8B-B14F-4D97-AF65-F5344CB8AC3E}">
        <p14:creationId xmlns:p14="http://schemas.microsoft.com/office/powerpoint/2010/main" val="41883926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325440"/>
            <a:ext cx="2743200" cy="58007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325440"/>
            <a:ext cx="8026400" cy="58007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0B8AA68C-8E81-48D2-AC1E-CFA6D6DFABA9}" type="slidenum">
              <a:rPr lang="zh-CN" altLang="en-US"/>
              <a:pPr/>
              <a:t>‹#›</a:t>
            </a:fld>
            <a:fld id="{277EA93A-B841-49EC-B1C0-0DB2FC2C160E}" type="slidenum">
              <a:rPr lang="en-US" altLang="zh-CN"/>
              <a:pPr/>
              <a:t>‹#›</a:t>
            </a:fld>
            <a:endParaRPr lang="en-US" altLang="zh-CN"/>
          </a:p>
        </p:txBody>
      </p:sp>
    </p:spTree>
    <p:extLst>
      <p:ext uri="{BB962C8B-B14F-4D97-AF65-F5344CB8AC3E}">
        <p14:creationId xmlns:p14="http://schemas.microsoft.com/office/powerpoint/2010/main" val="127326965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325439"/>
            <a:ext cx="10972800" cy="9271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2"/>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2"/>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ln/>
        </p:spPr>
        <p:txBody>
          <a:bodyPr/>
          <a:lstStyle>
            <a:lvl1pPr>
              <a:defRPr/>
            </a:lvl1pPr>
          </a:lstStyle>
          <a:p>
            <a:fld id="{360F3E58-F771-4BDE-843D-CC4DE9311AF3}" type="slidenum">
              <a:rPr lang="zh-CN" altLang="en-US"/>
              <a:pPr/>
              <a:t>‹#›</a:t>
            </a:fld>
            <a:fld id="{1AB9F5E4-1A7E-42BE-B742-EA4046994EC1}" type="slidenum">
              <a:rPr lang="en-US" altLang="zh-CN"/>
              <a:pPr/>
              <a:t>‹#›</a:t>
            </a:fld>
            <a:endParaRPr lang="en-US" altLang="zh-CN"/>
          </a:p>
        </p:txBody>
      </p:sp>
    </p:spTree>
    <p:extLst>
      <p:ext uri="{BB962C8B-B14F-4D97-AF65-F5344CB8AC3E}">
        <p14:creationId xmlns:p14="http://schemas.microsoft.com/office/powerpoint/2010/main" val="249488865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84718" y="595313"/>
            <a:ext cx="11207749" cy="342265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52958859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C474C21A-B490-462D-8DC9-B8384B4BB312}" type="slidenum">
              <a:rPr lang="zh-CN" altLang="en-US"/>
              <a:pPr/>
              <a:t>‹#›</a:t>
            </a:fld>
            <a:fld id="{5926BB88-0870-488C-BDCB-D157F02ECB32}" type="slidenum">
              <a:rPr lang="en-US" altLang="zh-CN"/>
              <a:pPr/>
              <a:t>‹#›</a:t>
            </a:fld>
            <a:endParaRPr lang="en-US" altLang="zh-CN"/>
          </a:p>
        </p:txBody>
      </p:sp>
    </p:spTree>
    <p:extLst>
      <p:ext uri="{BB962C8B-B14F-4D97-AF65-F5344CB8AC3E}">
        <p14:creationId xmlns:p14="http://schemas.microsoft.com/office/powerpoint/2010/main" val="120282000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2"/>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D9F680E1-6C82-42E8-945E-1E6A0BF600A0}" type="slidenum">
              <a:rPr lang="zh-CN" altLang="en-US"/>
              <a:pPr/>
              <a:t>‹#›</a:t>
            </a:fld>
            <a:fld id="{5D9317A5-1ED5-4549-A281-295B217CB750}" type="slidenum">
              <a:rPr lang="en-US" altLang="zh-CN"/>
              <a:pPr/>
              <a:t>‹#›</a:t>
            </a:fld>
            <a:endParaRPr lang="en-US" altLang="zh-CN"/>
          </a:p>
        </p:txBody>
      </p:sp>
    </p:spTree>
    <p:extLst>
      <p:ext uri="{BB962C8B-B14F-4D97-AF65-F5344CB8AC3E}">
        <p14:creationId xmlns:p14="http://schemas.microsoft.com/office/powerpoint/2010/main" val="269549710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ln/>
        </p:spPr>
        <p:txBody>
          <a:bodyPr/>
          <a:lstStyle>
            <a:lvl1pPr>
              <a:defRPr/>
            </a:lvl1pPr>
          </a:lstStyle>
          <a:p>
            <a:fld id="{59B52BB1-C924-4966-BDB0-41D282313A0C}" type="slidenum">
              <a:rPr lang="zh-CN" altLang="en-US"/>
              <a:pPr/>
              <a:t>‹#›</a:t>
            </a:fld>
            <a:fld id="{560981DD-D9A4-4184-A084-7947485A84BF}" type="slidenum">
              <a:rPr lang="en-US" altLang="zh-CN"/>
              <a:pPr/>
              <a:t>‹#›</a:t>
            </a:fld>
            <a:endParaRPr lang="en-US" altLang="zh-CN"/>
          </a:p>
        </p:txBody>
      </p:sp>
    </p:spTree>
    <p:extLst>
      <p:ext uri="{BB962C8B-B14F-4D97-AF65-F5344CB8AC3E}">
        <p14:creationId xmlns:p14="http://schemas.microsoft.com/office/powerpoint/2010/main" val="316295601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7"/>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4"/>
            <a:ext cx="5386917"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70" y="1535114"/>
            <a:ext cx="5389033"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70"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zh-CN"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9" name="Rectangle 6"/>
          <p:cNvSpPr>
            <a:spLocks noGrp="1" noChangeArrowheads="1"/>
          </p:cNvSpPr>
          <p:nvPr>
            <p:ph type="sldNum" sz="quarter" idx="12"/>
          </p:nvPr>
        </p:nvSpPr>
        <p:spPr>
          <a:ln/>
        </p:spPr>
        <p:txBody>
          <a:bodyPr/>
          <a:lstStyle>
            <a:lvl1pPr>
              <a:defRPr/>
            </a:lvl1pPr>
          </a:lstStyle>
          <a:p>
            <a:fld id="{4D8B4FAB-052B-4311-8287-F61F1042A8AE}" type="slidenum">
              <a:rPr lang="zh-CN" altLang="en-US"/>
              <a:pPr/>
              <a:t>‹#›</a:t>
            </a:fld>
            <a:fld id="{15C7AEE0-2C83-4374-91B0-FA51DAF61151}" type="slidenum">
              <a:rPr lang="en-US" altLang="zh-CN"/>
              <a:pPr/>
              <a:t>‹#›</a:t>
            </a:fld>
            <a:endParaRPr lang="en-US" altLang="zh-CN"/>
          </a:p>
        </p:txBody>
      </p:sp>
    </p:spTree>
    <p:extLst>
      <p:ext uri="{BB962C8B-B14F-4D97-AF65-F5344CB8AC3E}">
        <p14:creationId xmlns:p14="http://schemas.microsoft.com/office/powerpoint/2010/main" val="354849728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zh-CN"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5" name="Rectangle 6"/>
          <p:cNvSpPr>
            <a:spLocks noGrp="1" noChangeArrowheads="1"/>
          </p:cNvSpPr>
          <p:nvPr>
            <p:ph type="sldNum" sz="quarter" idx="12"/>
          </p:nvPr>
        </p:nvSpPr>
        <p:spPr>
          <a:ln/>
        </p:spPr>
        <p:txBody>
          <a:bodyPr/>
          <a:lstStyle>
            <a:lvl1pPr>
              <a:defRPr/>
            </a:lvl1pPr>
          </a:lstStyle>
          <a:p>
            <a:fld id="{9AB48A79-2071-4FB0-87EE-A0EF551E09ED}" type="slidenum">
              <a:rPr lang="zh-CN" altLang="en-US"/>
              <a:pPr/>
              <a:t>‹#›</a:t>
            </a:fld>
            <a:fld id="{F69E32A7-AD13-465D-991D-3B07038E6D79}" type="slidenum">
              <a:rPr lang="en-US" altLang="zh-CN"/>
              <a:pPr/>
              <a:t>‹#›</a:t>
            </a:fld>
            <a:endParaRPr lang="en-US" altLang="zh-CN"/>
          </a:p>
        </p:txBody>
      </p:sp>
    </p:spTree>
    <p:extLst>
      <p:ext uri="{BB962C8B-B14F-4D97-AF65-F5344CB8AC3E}">
        <p14:creationId xmlns:p14="http://schemas.microsoft.com/office/powerpoint/2010/main" val="289078679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zh-CN"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4" name="Rectangle 6"/>
          <p:cNvSpPr>
            <a:spLocks noGrp="1" noChangeArrowheads="1"/>
          </p:cNvSpPr>
          <p:nvPr>
            <p:ph type="sldNum" sz="quarter" idx="12"/>
          </p:nvPr>
        </p:nvSpPr>
        <p:spPr>
          <a:ln/>
        </p:spPr>
        <p:txBody>
          <a:bodyPr/>
          <a:lstStyle>
            <a:lvl1pPr>
              <a:defRPr/>
            </a:lvl1pPr>
          </a:lstStyle>
          <a:p>
            <a:fld id="{80B25DF8-0D65-486F-84AF-60A61EFEE5BA}" type="slidenum">
              <a:rPr lang="zh-CN" altLang="en-US"/>
              <a:pPr/>
              <a:t>‹#›</a:t>
            </a:fld>
            <a:fld id="{042A6064-CE92-49F3-9140-9EEC0C4E5DC1}" type="slidenum">
              <a:rPr lang="en-US" altLang="zh-CN"/>
              <a:pPr/>
              <a:t>‹#›</a:t>
            </a:fld>
            <a:endParaRPr lang="en-US" altLang="zh-CN"/>
          </a:p>
        </p:txBody>
      </p:sp>
    </p:spTree>
    <p:extLst>
      <p:ext uri="{BB962C8B-B14F-4D97-AF65-F5344CB8AC3E}">
        <p14:creationId xmlns:p14="http://schemas.microsoft.com/office/powerpoint/2010/main" val="293429892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3" y="273050"/>
            <a:ext cx="4011084" cy="1162051"/>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ln/>
        </p:spPr>
        <p:txBody>
          <a:bodyPr/>
          <a:lstStyle>
            <a:lvl1pPr>
              <a:defRPr/>
            </a:lvl1pPr>
          </a:lstStyle>
          <a:p>
            <a:fld id="{02261EF8-D4F8-4FDE-95B1-3852F04A9C42}" type="slidenum">
              <a:rPr lang="zh-CN" altLang="en-US"/>
              <a:pPr/>
              <a:t>‹#›</a:t>
            </a:fld>
            <a:fld id="{B4182841-190C-44C7-9786-D6120445F882}" type="slidenum">
              <a:rPr lang="en-US" altLang="zh-CN"/>
              <a:pPr/>
              <a:t>‹#›</a:t>
            </a:fld>
            <a:endParaRPr lang="en-US" altLang="zh-CN"/>
          </a:p>
        </p:txBody>
      </p:sp>
    </p:spTree>
    <p:extLst>
      <p:ext uri="{BB962C8B-B14F-4D97-AF65-F5344CB8AC3E}">
        <p14:creationId xmlns:p14="http://schemas.microsoft.com/office/powerpoint/2010/main" val="166493156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1"/>
            <a:ext cx="7315200" cy="566739"/>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9"/>
            <a:ext cx="73152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ln/>
        </p:spPr>
        <p:txBody>
          <a:bodyPr/>
          <a:lstStyle>
            <a:lvl1pPr>
              <a:defRPr/>
            </a:lvl1pPr>
          </a:lstStyle>
          <a:p>
            <a:fld id="{5625C1BF-BA2E-4FE6-A6AF-27FDF0140F58}" type="slidenum">
              <a:rPr lang="zh-CN" altLang="en-US"/>
              <a:pPr/>
              <a:t>‹#›</a:t>
            </a:fld>
            <a:fld id="{822502DA-C19C-4257-A4E3-43155B186715}" type="slidenum">
              <a:rPr lang="en-US" altLang="zh-CN"/>
              <a:pPr/>
              <a:t>‹#›</a:t>
            </a:fld>
            <a:endParaRPr lang="en-US" altLang="zh-CN"/>
          </a:p>
        </p:txBody>
      </p:sp>
    </p:spTree>
    <p:extLst>
      <p:ext uri="{BB962C8B-B14F-4D97-AF65-F5344CB8AC3E}">
        <p14:creationId xmlns:p14="http://schemas.microsoft.com/office/powerpoint/2010/main" val="73928502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26" name="Freeform 7"/>
          <p:cNvSpPr>
            <a:spLocks noChangeArrowheads="1"/>
          </p:cNvSpPr>
          <p:nvPr/>
        </p:nvSpPr>
        <p:spPr bwMode="auto">
          <a:xfrm>
            <a:off x="-8466" y="-6350"/>
            <a:ext cx="12204700" cy="6862763"/>
          </a:xfrm>
          <a:custGeom>
            <a:avLst/>
            <a:gdLst>
              <a:gd name="T0" fmla="*/ 2147483647 w 5768"/>
              <a:gd name="T1" fmla="*/ 2147483647 h 4325"/>
              <a:gd name="T2" fmla="*/ 2147483647 w 5768"/>
              <a:gd name="T3" fmla="*/ 2147483647 h 4325"/>
              <a:gd name="T4" fmla="*/ 2147483647 w 5768"/>
              <a:gd name="T5" fmla="*/ 2147483647 h 4325"/>
              <a:gd name="T6" fmla="*/ 2147483647 w 5768"/>
              <a:gd name="T7" fmla="*/ 2147483647 h 4325"/>
              <a:gd name="T8" fmla="*/ 0 w 5768"/>
              <a:gd name="T9" fmla="*/ 0 h 4325"/>
              <a:gd name="T10" fmla="*/ 2147483647 w 5768"/>
              <a:gd name="T11" fmla="*/ 2147483647 h 4325"/>
              <a:gd name="T12" fmla="*/ 2147483647 w 5768"/>
              <a:gd name="T13" fmla="*/ 2147483647 h 4325"/>
              <a:gd name="T14" fmla="*/ 0 60000 65536"/>
              <a:gd name="T15" fmla="*/ 0 60000 65536"/>
              <a:gd name="T16" fmla="*/ 0 60000 65536"/>
              <a:gd name="T17" fmla="*/ 0 60000 65536"/>
              <a:gd name="T18" fmla="*/ 0 60000 65536"/>
              <a:gd name="T19" fmla="*/ 0 60000 65536"/>
              <a:gd name="T20" fmla="*/ 0 60000 65536"/>
              <a:gd name="T21" fmla="*/ 0 w 5768"/>
              <a:gd name="T22" fmla="*/ 0 h 4325"/>
              <a:gd name="T23" fmla="*/ 5768 w 5768"/>
              <a:gd name="T24" fmla="*/ 4325 h 43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768" h="4325">
                <a:moveTo>
                  <a:pt x="5766" y="605"/>
                </a:moveTo>
                <a:cubicBezTo>
                  <a:pt x="5767" y="2464"/>
                  <a:pt x="5768" y="4325"/>
                  <a:pt x="5768" y="4325"/>
                </a:cubicBezTo>
                <a:cubicBezTo>
                  <a:pt x="5768" y="4325"/>
                  <a:pt x="3549" y="4325"/>
                  <a:pt x="1331" y="4325"/>
                </a:cubicBezTo>
                <a:cubicBezTo>
                  <a:pt x="499" y="3811"/>
                  <a:pt x="0" y="3109"/>
                  <a:pt x="4" y="3111"/>
                </a:cubicBezTo>
                <a:lnTo>
                  <a:pt x="0" y="0"/>
                </a:lnTo>
                <a:lnTo>
                  <a:pt x="2428" y="7"/>
                </a:lnTo>
                <a:cubicBezTo>
                  <a:pt x="2428" y="12"/>
                  <a:pt x="3096" y="401"/>
                  <a:pt x="5766" y="605"/>
                </a:cubicBezTo>
                <a:close/>
              </a:path>
            </a:pathLst>
          </a:custGeom>
          <a:gradFill rotWithShape="1">
            <a:gsLst>
              <a:gs pos="0">
                <a:srgbClr val="FFFFFB"/>
              </a:gs>
              <a:gs pos="100000">
                <a:srgbClr val="FDF58D">
                  <a:alpha val="70000"/>
                </a:srgbClr>
              </a:gs>
            </a:gsLst>
            <a:lin ang="2700000" scaled="1"/>
          </a:gradFill>
          <a:ln w="9525">
            <a:noFill/>
            <a:miter lim="800000"/>
            <a:headEnd/>
            <a:tailEnd/>
          </a:ln>
        </p:spPr>
        <p:txBody>
          <a:bodyPr/>
          <a:lstStyle/>
          <a:p>
            <a:pPr eaLnBrk="0" hangingPunct="0">
              <a:spcBef>
                <a:spcPct val="20000"/>
              </a:spcBef>
              <a:defRPr/>
            </a:pPr>
            <a:endParaRPr lang="zh-CN" altLang="en-US" sz="2000">
              <a:latin typeface="Arial" charset="0"/>
            </a:endParaRPr>
          </a:p>
        </p:txBody>
      </p:sp>
      <p:sp>
        <p:nvSpPr>
          <p:cNvPr id="1027" name="Freeform 9"/>
          <p:cNvSpPr>
            <a:spLocks noChangeArrowheads="1"/>
          </p:cNvSpPr>
          <p:nvPr/>
        </p:nvSpPr>
        <p:spPr bwMode="auto">
          <a:xfrm>
            <a:off x="8467" y="5113338"/>
            <a:ext cx="2470151" cy="1746250"/>
          </a:xfrm>
          <a:custGeom>
            <a:avLst/>
            <a:gdLst>
              <a:gd name="T0" fmla="*/ 0 w 1089"/>
              <a:gd name="T1" fmla="*/ 0 h 1100"/>
              <a:gd name="T2" fmla="*/ 0 w 1089"/>
              <a:gd name="T3" fmla="*/ 2147483647 h 1100"/>
              <a:gd name="T4" fmla="*/ 2147483647 w 1089"/>
              <a:gd name="T5" fmla="*/ 2147483647 h 1100"/>
              <a:gd name="T6" fmla="*/ 0 w 1089"/>
              <a:gd name="T7" fmla="*/ 0 h 1100"/>
              <a:gd name="T8" fmla="*/ 0 60000 65536"/>
              <a:gd name="T9" fmla="*/ 0 60000 65536"/>
              <a:gd name="T10" fmla="*/ 0 60000 65536"/>
              <a:gd name="T11" fmla="*/ 0 60000 65536"/>
              <a:gd name="T12" fmla="*/ 0 w 1089"/>
              <a:gd name="T13" fmla="*/ 0 h 1100"/>
              <a:gd name="T14" fmla="*/ 1089 w 1089"/>
              <a:gd name="T15" fmla="*/ 1100 h 1100"/>
            </a:gdLst>
            <a:ahLst/>
            <a:cxnLst>
              <a:cxn ang="T8">
                <a:pos x="T0" y="T1"/>
              </a:cxn>
              <a:cxn ang="T9">
                <a:pos x="T2" y="T3"/>
              </a:cxn>
              <a:cxn ang="T10">
                <a:pos x="T4" y="T5"/>
              </a:cxn>
              <a:cxn ang="T11">
                <a:pos x="T6" y="T7"/>
              </a:cxn>
            </a:cxnLst>
            <a:rect l="T12" t="T13" r="T14" b="T15"/>
            <a:pathLst>
              <a:path w="1089" h="1100">
                <a:moveTo>
                  <a:pt x="0" y="0"/>
                </a:moveTo>
                <a:cubicBezTo>
                  <a:pt x="0" y="550"/>
                  <a:pt x="0" y="1100"/>
                  <a:pt x="0" y="1100"/>
                </a:cubicBezTo>
                <a:lnTo>
                  <a:pt x="1089" y="1100"/>
                </a:lnTo>
                <a:cubicBezTo>
                  <a:pt x="1089" y="1100"/>
                  <a:pt x="596" y="865"/>
                  <a:pt x="0" y="0"/>
                </a:cubicBezTo>
                <a:close/>
              </a:path>
            </a:pathLst>
          </a:custGeom>
          <a:solidFill>
            <a:schemeClr val="folHlink"/>
          </a:solidFill>
          <a:ln w="9525">
            <a:noFill/>
            <a:miter lim="800000"/>
            <a:headEnd/>
            <a:tailEnd/>
          </a:ln>
        </p:spPr>
        <p:txBody>
          <a:bodyPr/>
          <a:lstStyle/>
          <a:p>
            <a:pPr eaLnBrk="0" hangingPunct="0">
              <a:spcBef>
                <a:spcPct val="20000"/>
              </a:spcBef>
              <a:defRPr/>
            </a:pPr>
            <a:endParaRPr lang="zh-CN" altLang="en-US" sz="2000">
              <a:latin typeface="Arial" charset="0"/>
            </a:endParaRPr>
          </a:p>
        </p:txBody>
      </p:sp>
      <p:grpSp>
        <p:nvGrpSpPr>
          <p:cNvPr id="12292" name="Group 4"/>
          <p:cNvGrpSpPr>
            <a:grpSpLocks/>
          </p:cNvGrpSpPr>
          <p:nvPr/>
        </p:nvGrpSpPr>
        <p:grpSpPr bwMode="auto">
          <a:xfrm>
            <a:off x="0" y="0"/>
            <a:ext cx="12208933" cy="6875463"/>
            <a:chOff x="0" y="0"/>
            <a:chExt cx="5768" cy="4331"/>
          </a:xfrm>
        </p:grpSpPr>
        <p:grpSp>
          <p:nvGrpSpPr>
            <p:cNvPr id="12309" name="Group 5"/>
            <p:cNvGrpSpPr>
              <a:grpSpLocks/>
            </p:cNvGrpSpPr>
            <p:nvPr/>
          </p:nvGrpSpPr>
          <p:grpSpPr bwMode="auto">
            <a:xfrm>
              <a:off x="332" y="0"/>
              <a:ext cx="5080" cy="4331"/>
              <a:chOff x="0" y="0"/>
              <a:chExt cx="5080" cy="4331"/>
            </a:xfrm>
          </p:grpSpPr>
          <p:sp>
            <p:nvSpPr>
              <p:cNvPr id="1053" name="Line 13"/>
              <p:cNvSpPr>
                <a:spLocks noChangeShapeType="1"/>
              </p:cNvSpPr>
              <p:nvPr/>
            </p:nvSpPr>
            <p:spPr bwMode="auto">
              <a:xfrm>
                <a:off x="0" y="0"/>
                <a:ext cx="0" cy="3510"/>
              </a:xfrm>
              <a:prstGeom prst="line">
                <a:avLst/>
              </a:prstGeom>
              <a:noFill/>
              <a:ln w="9525">
                <a:solidFill>
                  <a:srgbClr val="FFFFFF">
                    <a:alpha val="50195"/>
                  </a:srgbClr>
                </a:solidFill>
                <a:round/>
                <a:headEnd/>
                <a:tailEnd/>
              </a:ln>
              <a:effectLst>
                <a:outerShdw dist="17961" dir="2700000" algn="ctr" rotWithShape="0">
                  <a:srgbClr val="FFCC00">
                    <a:alpha val="34000"/>
                  </a:srgbClr>
                </a:outerShdw>
              </a:effectLst>
            </p:spPr>
            <p:txBody>
              <a:bodyPr/>
              <a:lstStyle/>
              <a:p>
                <a:pPr eaLnBrk="0" hangingPunct="0">
                  <a:spcBef>
                    <a:spcPct val="20000"/>
                  </a:spcBef>
                  <a:defRPr/>
                </a:pPr>
                <a:endParaRPr lang="zh-CN" altLang="en-US" sz="2000">
                  <a:latin typeface="Arial" charset="0"/>
                </a:endParaRPr>
              </a:p>
            </p:txBody>
          </p:sp>
          <p:sp>
            <p:nvSpPr>
              <p:cNvPr id="1054" name="Line 14"/>
              <p:cNvSpPr>
                <a:spLocks noChangeShapeType="1"/>
              </p:cNvSpPr>
              <p:nvPr/>
            </p:nvSpPr>
            <p:spPr bwMode="auto">
              <a:xfrm>
                <a:off x="725" y="0"/>
                <a:ext cx="0" cy="4142"/>
              </a:xfrm>
              <a:prstGeom prst="line">
                <a:avLst/>
              </a:prstGeom>
              <a:noFill/>
              <a:ln w="9525">
                <a:solidFill>
                  <a:srgbClr val="FFFFFF">
                    <a:alpha val="50195"/>
                  </a:srgbClr>
                </a:solidFill>
                <a:round/>
                <a:headEnd/>
                <a:tailEnd/>
              </a:ln>
              <a:effectLst>
                <a:outerShdw dist="17961" dir="2700000" algn="ctr" rotWithShape="0">
                  <a:srgbClr val="FFCC00">
                    <a:alpha val="34000"/>
                  </a:srgbClr>
                </a:outerShdw>
              </a:effectLst>
            </p:spPr>
            <p:txBody>
              <a:bodyPr/>
              <a:lstStyle/>
              <a:p>
                <a:pPr eaLnBrk="0" hangingPunct="0">
                  <a:spcBef>
                    <a:spcPct val="20000"/>
                  </a:spcBef>
                  <a:defRPr/>
                </a:pPr>
                <a:endParaRPr lang="zh-CN" altLang="en-US" sz="2000">
                  <a:latin typeface="Arial" charset="0"/>
                </a:endParaRPr>
              </a:p>
            </p:txBody>
          </p:sp>
          <p:sp>
            <p:nvSpPr>
              <p:cNvPr id="1055" name="Line 15"/>
              <p:cNvSpPr>
                <a:spLocks noChangeShapeType="1"/>
              </p:cNvSpPr>
              <p:nvPr/>
            </p:nvSpPr>
            <p:spPr bwMode="auto">
              <a:xfrm>
                <a:off x="1451" y="0"/>
                <a:ext cx="0" cy="4322"/>
              </a:xfrm>
              <a:prstGeom prst="line">
                <a:avLst/>
              </a:prstGeom>
              <a:noFill/>
              <a:ln w="9525">
                <a:solidFill>
                  <a:srgbClr val="FFFFFF">
                    <a:alpha val="50195"/>
                  </a:srgbClr>
                </a:solidFill>
                <a:round/>
                <a:headEnd/>
                <a:tailEnd/>
              </a:ln>
              <a:effectLst>
                <a:outerShdw dist="17961" dir="2700000" algn="ctr" rotWithShape="0">
                  <a:srgbClr val="FFCC00">
                    <a:alpha val="34000"/>
                  </a:srgbClr>
                </a:outerShdw>
              </a:effectLst>
            </p:spPr>
            <p:txBody>
              <a:bodyPr/>
              <a:lstStyle/>
              <a:p>
                <a:pPr eaLnBrk="0" hangingPunct="0">
                  <a:spcBef>
                    <a:spcPct val="20000"/>
                  </a:spcBef>
                  <a:defRPr/>
                </a:pPr>
                <a:endParaRPr lang="zh-CN" altLang="en-US" sz="2000">
                  <a:latin typeface="Arial" charset="0"/>
                </a:endParaRPr>
              </a:p>
            </p:txBody>
          </p:sp>
          <p:sp>
            <p:nvSpPr>
              <p:cNvPr id="1056" name="Line 16"/>
              <p:cNvSpPr>
                <a:spLocks noChangeShapeType="1"/>
              </p:cNvSpPr>
              <p:nvPr/>
            </p:nvSpPr>
            <p:spPr bwMode="auto">
              <a:xfrm>
                <a:off x="2177" y="0"/>
                <a:ext cx="0" cy="4331"/>
              </a:xfrm>
              <a:prstGeom prst="line">
                <a:avLst/>
              </a:prstGeom>
              <a:noFill/>
              <a:ln w="9525">
                <a:solidFill>
                  <a:srgbClr val="FFFFFF">
                    <a:alpha val="50195"/>
                  </a:srgbClr>
                </a:solidFill>
                <a:round/>
                <a:headEnd/>
                <a:tailEnd/>
              </a:ln>
              <a:effectLst>
                <a:outerShdw dist="17961" dir="2700000" algn="ctr" rotWithShape="0">
                  <a:srgbClr val="FFCC00">
                    <a:alpha val="34000"/>
                  </a:srgbClr>
                </a:outerShdw>
              </a:effectLst>
            </p:spPr>
            <p:txBody>
              <a:bodyPr/>
              <a:lstStyle/>
              <a:p>
                <a:pPr eaLnBrk="0" hangingPunct="0">
                  <a:spcBef>
                    <a:spcPct val="20000"/>
                  </a:spcBef>
                  <a:defRPr/>
                </a:pPr>
                <a:endParaRPr lang="zh-CN" altLang="en-US" sz="2000">
                  <a:latin typeface="Arial" charset="0"/>
                </a:endParaRPr>
              </a:p>
            </p:txBody>
          </p:sp>
          <p:sp>
            <p:nvSpPr>
              <p:cNvPr id="1057" name="Line 17"/>
              <p:cNvSpPr>
                <a:spLocks noChangeShapeType="1"/>
              </p:cNvSpPr>
              <p:nvPr/>
            </p:nvSpPr>
            <p:spPr bwMode="auto">
              <a:xfrm>
                <a:off x="2902" y="245"/>
                <a:ext cx="0" cy="4086"/>
              </a:xfrm>
              <a:prstGeom prst="line">
                <a:avLst/>
              </a:prstGeom>
              <a:noFill/>
              <a:ln w="9525">
                <a:solidFill>
                  <a:srgbClr val="FFFFFF">
                    <a:alpha val="50195"/>
                  </a:srgbClr>
                </a:solidFill>
                <a:round/>
                <a:headEnd/>
                <a:tailEnd/>
              </a:ln>
              <a:effectLst>
                <a:outerShdw dist="17961" dir="2700000" algn="ctr" rotWithShape="0">
                  <a:srgbClr val="FFCC00">
                    <a:alpha val="34000"/>
                  </a:srgbClr>
                </a:outerShdw>
              </a:effectLst>
            </p:spPr>
            <p:txBody>
              <a:bodyPr/>
              <a:lstStyle/>
              <a:p>
                <a:pPr eaLnBrk="0" hangingPunct="0">
                  <a:spcBef>
                    <a:spcPct val="20000"/>
                  </a:spcBef>
                  <a:defRPr/>
                </a:pPr>
                <a:endParaRPr lang="zh-CN" altLang="en-US" sz="2000">
                  <a:latin typeface="Arial" charset="0"/>
                </a:endParaRPr>
              </a:p>
            </p:txBody>
          </p:sp>
          <p:sp>
            <p:nvSpPr>
              <p:cNvPr id="1058" name="Line 18"/>
              <p:cNvSpPr>
                <a:spLocks noChangeShapeType="1"/>
              </p:cNvSpPr>
              <p:nvPr/>
            </p:nvSpPr>
            <p:spPr bwMode="auto">
              <a:xfrm>
                <a:off x="3628" y="390"/>
                <a:ext cx="0" cy="3941"/>
              </a:xfrm>
              <a:prstGeom prst="line">
                <a:avLst/>
              </a:prstGeom>
              <a:noFill/>
              <a:ln w="9525">
                <a:solidFill>
                  <a:srgbClr val="FFFFFF">
                    <a:alpha val="50195"/>
                  </a:srgbClr>
                </a:solidFill>
                <a:round/>
                <a:headEnd/>
                <a:tailEnd/>
              </a:ln>
              <a:effectLst>
                <a:outerShdw dist="17961" dir="2700000" algn="ctr" rotWithShape="0">
                  <a:srgbClr val="FFCC00">
                    <a:alpha val="34000"/>
                  </a:srgbClr>
                </a:outerShdw>
              </a:effectLst>
            </p:spPr>
            <p:txBody>
              <a:bodyPr/>
              <a:lstStyle/>
              <a:p>
                <a:pPr eaLnBrk="0" hangingPunct="0">
                  <a:spcBef>
                    <a:spcPct val="20000"/>
                  </a:spcBef>
                  <a:defRPr/>
                </a:pPr>
                <a:endParaRPr lang="zh-CN" altLang="en-US" sz="2000">
                  <a:latin typeface="Arial" charset="0"/>
                </a:endParaRPr>
              </a:p>
            </p:txBody>
          </p:sp>
          <p:sp>
            <p:nvSpPr>
              <p:cNvPr id="1059" name="Line 19"/>
              <p:cNvSpPr>
                <a:spLocks noChangeShapeType="1"/>
              </p:cNvSpPr>
              <p:nvPr/>
            </p:nvSpPr>
            <p:spPr bwMode="auto">
              <a:xfrm>
                <a:off x="4354" y="487"/>
                <a:ext cx="0" cy="3844"/>
              </a:xfrm>
              <a:prstGeom prst="line">
                <a:avLst/>
              </a:prstGeom>
              <a:noFill/>
              <a:ln w="9525">
                <a:solidFill>
                  <a:srgbClr val="FFFFFF">
                    <a:alpha val="50195"/>
                  </a:srgbClr>
                </a:solidFill>
                <a:round/>
                <a:headEnd/>
                <a:tailEnd/>
              </a:ln>
              <a:effectLst>
                <a:outerShdw dist="17961" dir="2700000" algn="ctr" rotWithShape="0">
                  <a:srgbClr val="FFCC00">
                    <a:alpha val="34000"/>
                  </a:srgbClr>
                </a:outerShdw>
              </a:effectLst>
            </p:spPr>
            <p:txBody>
              <a:bodyPr/>
              <a:lstStyle/>
              <a:p>
                <a:pPr eaLnBrk="0" hangingPunct="0">
                  <a:spcBef>
                    <a:spcPct val="20000"/>
                  </a:spcBef>
                  <a:defRPr/>
                </a:pPr>
                <a:endParaRPr lang="zh-CN" altLang="en-US" sz="2000">
                  <a:latin typeface="Arial" charset="0"/>
                </a:endParaRPr>
              </a:p>
            </p:txBody>
          </p:sp>
          <p:sp>
            <p:nvSpPr>
              <p:cNvPr id="1060" name="Line 20"/>
              <p:cNvSpPr>
                <a:spLocks noChangeShapeType="1"/>
              </p:cNvSpPr>
              <p:nvPr/>
            </p:nvSpPr>
            <p:spPr bwMode="auto">
              <a:xfrm>
                <a:off x="5080" y="567"/>
                <a:ext cx="0" cy="3764"/>
              </a:xfrm>
              <a:prstGeom prst="line">
                <a:avLst/>
              </a:prstGeom>
              <a:noFill/>
              <a:ln w="9525">
                <a:solidFill>
                  <a:srgbClr val="FFFFFF">
                    <a:alpha val="50195"/>
                  </a:srgbClr>
                </a:solidFill>
                <a:round/>
                <a:headEnd/>
                <a:tailEnd/>
              </a:ln>
              <a:effectLst>
                <a:outerShdw dist="17961" dir="2700000" algn="ctr" rotWithShape="0">
                  <a:srgbClr val="FFCC00">
                    <a:alpha val="34000"/>
                  </a:srgbClr>
                </a:outerShdw>
              </a:effectLst>
            </p:spPr>
            <p:txBody>
              <a:bodyPr/>
              <a:lstStyle/>
              <a:p>
                <a:pPr eaLnBrk="0" hangingPunct="0">
                  <a:spcBef>
                    <a:spcPct val="20000"/>
                  </a:spcBef>
                  <a:defRPr/>
                </a:pPr>
                <a:endParaRPr lang="zh-CN" altLang="en-US" sz="2000">
                  <a:latin typeface="Arial" charset="0"/>
                </a:endParaRPr>
              </a:p>
            </p:txBody>
          </p:sp>
        </p:grpSp>
        <p:grpSp>
          <p:nvGrpSpPr>
            <p:cNvPr id="12310" name="Group 14"/>
            <p:cNvGrpSpPr>
              <a:grpSpLocks/>
            </p:cNvGrpSpPr>
            <p:nvPr/>
          </p:nvGrpSpPr>
          <p:grpSpPr bwMode="auto">
            <a:xfrm>
              <a:off x="0" y="264"/>
              <a:ext cx="5768" cy="3538"/>
              <a:chOff x="0" y="0"/>
              <a:chExt cx="5768" cy="3538"/>
            </a:xfrm>
          </p:grpSpPr>
          <p:sp>
            <p:nvSpPr>
              <p:cNvPr id="1047" name="Line 22"/>
              <p:cNvSpPr>
                <a:spLocks noChangeShapeType="1"/>
              </p:cNvSpPr>
              <p:nvPr/>
            </p:nvSpPr>
            <p:spPr bwMode="auto">
              <a:xfrm rot="5400000">
                <a:off x="1635" y="-1635"/>
                <a:ext cx="0" cy="3270"/>
              </a:xfrm>
              <a:prstGeom prst="line">
                <a:avLst/>
              </a:prstGeom>
              <a:noFill/>
              <a:ln w="9525">
                <a:solidFill>
                  <a:srgbClr val="FFFFFF">
                    <a:alpha val="50195"/>
                  </a:srgbClr>
                </a:solidFill>
                <a:round/>
                <a:headEnd/>
                <a:tailEnd/>
              </a:ln>
              <a:effectLst>
                <a:outerShdw dist="17961" dir="2700000" algn="ctr" rotWithShape="0">
                  <a:srgbClr val="FFCC00">
                    <a:alpha val="34000"/>
                  </a:srgbClr>
                </a:outerShdw>
              </a:effectLst>
            </p:spPr>
            <p:txBody>
              <a:bodyPr/>
              <a:lstStyle/>
              <a:p>
                <a:pPr eaLnBrk="0" hangingPunct="0">
                  <a:spcBef>
                    <a:spcPct val="20000"/>
                  </a:spcBef>
                  <a:defRPr/>
                </a:pPr>
                <a:endParaRPr lang="zh-CN" altLang="en-US" sz="2000">
                  <a:latin typeface="Arial" charset="0"/>
                </a:endParaRPr>
              </a:p>
            </p:txBody>
          </p:sp>
          <p:sp>
            <p:nvSpPr>
              <p:cNvPr id="1048" name="Line 23"/>
              <p:cNvSpPr>
                <a:spLocks noChangeShapeType="1"/>
              </p:cNvSpPr>
              <p:nvPr/>
            </p:nvSpPr>
            <p:spPr bwMode="auto">
              <a:xfrm rot="5400000">
                <a:off x="2884" y="-2177"/>
                <a:ext cx="0" cy="5768"/>
              </a:xfrm>
              <a:prstGeom prst="line">
                <a:avLst/>
              </a:prstGeom>
              <a:noFill/>
              <a:ln w="9525">
                <a:solidFill>
                  <a:srgbClr val="FFFFFF">
                    <a:alpha val="50195"/>
                  </a:srgbClr>
                </a:solidFill>
                <a:round/>
                <a:headEnd/>
                <a:tailEnd/>
              </a:ln>
              <a:effectLst>
                <a:outerShdw dist="17961" dir="2700000" algn="ctr" rotWithShape="0">
                  <a:srgbClr val="FFCC00">
                    <a:alpha val="34000"/>
                  </a:srgbClr>
                </a:outerShdw>
              </a:effectLst>
            </p:spPr>
            <p:txBody>
              <a:bodyPr/>
              <a:lstStyle/>
              <a:p>
                <a:pPr eaLnBrk="0" hangingPunct="0">
                  <a:spcBef>
                    <a:spcPct val="20000"/>
                  </a:spcBef>
                  <a:defRPr/>
                </a:pPr>
                <a:endParaRPr lang="zh-CN" altLang="en-US" sz="2000">
                  <a:latin typeface="Arial" charset="0"/>
                </a:endParaRPr>
              </a:p>
            </p:txBody>
          </p:sp>
          <p:sp>
            <p:nvSpPr>
              <p:cNvPr id="1049" name="Line 24"/>
              <p:cNvSpPr>
                <a:spLocks noChangeShapeType="1"/>
              </p:cNvSpPr>
              <p:nvPr/>
            </p:nvSpPr>
            <p:spPr bwMode="auto">
              <a:xfrm rot="5400000">
                <a:off x="2884" y="-1469"/>
                <a:ext cx="0" cy="5768"/>
              </a:xfrm>
              <a:prstGeom prst="line">
                <a:avLst/>
              </a:prstGeom>
              <a:noFill/>
              <a:ln w="9525">
                <a:solidFill>
                  <a:srgbClr val="FFFFFF">
                    <a:alpha val="50195"/>
                  </a:srgbClr>
                </a:solidFill>
                <a:round/>
                <a:headEnd/>
                <a:tailEnd/>
              </a:ln>
              <a:effectLst>
                <a:outerShdw dist="17961" dir="2700000" algn="ctr" rotWithShape="0">
                  <a:srgbClr val="FFCC00">
                    <a:alpha val="34000"/>
                  </a:srgbClr>
                </a:outerShdw>
              </a:effectLst>
            </p:spPr>
            <p:txBody>
              <a:bodyPr/>
              <a:lstStyle/>
              <a:p>
                <a:pPr eaLnBrk="0" hangingPunct="0">
                  <a:spcBef>
                    <a:spcPct val="20000"/>
                  </a:spcBef>
                  <a:defRPr/>
                </a:pPr>
                <a:endParaRPr lang="zh-CN" altLang="en-US" sz="2000">
                  <a:latin typeface="Arial" charset="0"/>
                </a:endParaRPr>
              </a:p>
            </p:txBody>
          </p:sp>
          <p:sp>
            <p:nvSpPr>
              <p:cNvPr id="1050" name="Line 25"/>
              <p:cNvSpPr>
                <a:spLocks noChangeShapeType="1"/>
              </p:cNvSpPr>
              <p:nvPr/>
            </p:nvSpPr>
            <p:spPr bwMode="auto">
              <a:xfrm rot="5400000">
                <a:off x="2885" y="-761"/>
                <a:ext cx="0" cy="5766"/>
              </a:xfrm>
              <a:prstGeom prst="line">
                <a:avLst/>
              </a:prstGeom>
              <a:noFill/>
              <a:ln w="9525">
                <a:solidFill>
                  <a:srgbClr val="FFFFFF">
                    <a:alpha val="50195"/>
                  </a:srgbClr>
                </a:solidFill>
                <a:round/>
                <a:headEnd/>
                <a:tailEnd/>
              </a:ln>
              <a:effectLst>
                <a:outerShdw dist="17961" dir="2700000" algn="ctr" rotWithShape="0">
                  <a:srgbClr val="FFCC00">
                    <a:alpha val="34000"/>
                  </a:srgbClr>
                </a:outerShdw>
              </a:effectLst>
            </p:spPr>
            <p:txBody>
              <a:bodyPr/>
              <a:lstStyle/>
              <a:p>
                <a:pPr eaLnBrk="0" hangingPunct="0">
                  <a:spcBef>
                    <a:spcPct val="20000"/>
                  </a:spcBef>
                  <a:defRPr/>
                </a:pPr>
                <a:endParaRPr lang="zh-CN" altLang="en-US" sz="2000">
                  <a:latin typeface="Arial" charset="0"/>
                </a:endParaRPr>
              </a:p>
            </p:txBody>
          </p:sp>
          <p:sp>
            <p:nvSpPr>
              <p:cNvPr id="1051" name="Line 26"/>
              <p:cNvSpPr>
                <a:spLocks noChangeShapeType="1"/>
              </p:cNvSpPr>
              <p:nvPr/>
            </p:nvSpPr>
            <p:spPr bwMode="auto">
              <a:xfrm rot="5400000">
                <a:off x="2885" y="-53"/>
                <a:ext cx="0" cy="5766"/>
              </a:xfrm>
              <a:prstGeom prst="line">
                <a:avLst/>
              </a:prstGeom>
              <a:noFill/>
              <a:ln w="9525">
                <a:solidFill>
                  <a:srgbClr val="FFFFFF">
                    <a:alpha val="50195"/>
                  </a:srgbClr>
                </a:solidFill>
                <a:round/>
                <a:headEnd/>
                <a:tailEnd/>
              </a:ln>
              <a:effectLst>
                <a:outerShdw dist="17961" dir="2700000" algn="ctr" rotWithShape="0">
                  <a:srgbClr val="FFCC00">
                    <a:alpha val="34000"/>
                  </a:srgbClr>
                </a:outerShdw>
              </a:effectLst>
            </p:spPr>
            <p:txBody>
              <a:bodyPr/>
              <a:lstStyle/>
              <a:p>
                <a:pPr eaLnBrk="0" hangingPunct="0">
                  <a:spcBef>
                    <a:spcPct val="20000"/>
                  </a:spcBef>
                  <a:defRPr/>
                </a:pPr>
                <a:endParaRPr lang="zh-CN" altLang="en-US" sz="2000">
                  <a:latin typeface="Arial" charset="0"/>
                </a:endParaRPr>
              </a:p>
            </p:txBody>
          </p:sp>
          <p:sp>
            <p:nvSpPr>
              <p:cNvPr id="1052" name="Line 27"/>
              <p:cNvSpPr>
                <a:spLocks noChangeShapeType="1"/>
              </p:cNvSpPr>
              <p:nvPr/>
            </p:nvSpPr>
            <p:spPr bwMode="auto">
              <a:xfrm rot="5400000">
                <a:off x="3192" y="987"/>
                <a:ext cx="0" cy="5102"/>
              </a:xfrm>
              <a:prstGeom prst="line">
                <a:avLst/>
              </a:prstGeom>
              <a:noFill/>
              <a:ln w="9525">
                <a:solidFill>
                  <a:srgbClr val="FFFFFF">
                    <a:alpha val="50195"/>
                  </a:srgbClr>
                </a:solidFill>
                <a:round/>
                <a:headEnd/>
                <a:tailEnd/>
              </a:ln>
              <a:effectLst>
                <a:outerShdw dist="17961" dir="2700000" algn="ctr" rotWithShape="0">
                  <a:srgbClr val="FFCC00">
                    <a:alpha val="34000"/>
                  </a:srgbClr>
                </a:outerShdw>
              </a:effectLst>
            </p:spPr>
            <p:txBody>
              <a:bodyPr/>
              <a:lstStyle/>
              <a:p>
                <a:pPr eaLnBrk="0" hangingPunct="0">
                  <a:spcBef>
                    <a:spcPct val="20000"/>
                  </a:spcBef>
                  <a:defRPr/>
                </a:pPr>
                <a:endParaRPr lang="zh-CN" altLang="en-US" sz="2000">
                  <a:latin typeface="Arial" charset="0"/>
                </a:endParaRPr>
              </a:p>
            </p:txBody>
          </p:sp>
        </p:grpSp>
      </p:grpSp>
      <p:sp>
        <p:nvSpPr>
          <p:cNvPr id="1029" name="Rectangle 28"/>
          <p:cNvSpPr>
            <a:spLocks noChangeArrowheads="1"/>
          </p:cNvSpPr>
          <p:nvPr/>
        </p:nvSpPr>
        <p:spPr bwMode="auto">
          <a:xfrm>
            <a:off x="5340351" y="2692400"/>
            <a:ext cx="1504949" cy="1079500"/>
          </a:xfrm>
          <a:prstGeom prst="rect">
            <a:avLst/>
          </a:prstGeom>
          <a:solidFill>
            <a:srgbClr val="FFFFFF">
              <a:alpha val="25098"/>
            </a:srgbClr>
          </a:solidFill>
          <a:ln w="9525">
            <a:noFill/>
            <a:miter lim="800000"/>
            <a:headEnd/>
            <a:tailEnd/>
          </a:ln>
        </p:spPr>
        <p:txBody>
          <a:bodyPr wrap="none" anchor="ctr"/>
          <a:lstStyle/>
          <a:p>
            <a:pPr>
              <a:spcBef>
                <a:spcPct val="50000"/>
              </a:spcBef>
              <a:buClr>
                <a:schemeClr val="tx1"/>
              </a:buClr>
              <a:defRPr/>
            </a:pPr>
            <a:endParaRPr lang="zh-CN" altLang="en-US" sz="2400">
              <a:latin typeface="Arial" charset="0"/>
            </a:endParaRPr>
          </a:p>
        </p:txBody>
      </p:sp>
      <p:sp>
        <p:nvSpPr>
          <p:cNvPr id="1030" name="Rectangle 29"/>
          <p:cNvSpPr>
            <a:spLocks noChangeArrowheads="1"/>
          </p:cNvSpPr>
          <p:nvPr/>
        </p:nvSpPr>
        <p:spPr bwMode="auto">
          <a:xfrm>
            <a:off x="9946218" y="4937125"/>
            <a:ext cx="1494367" cy="1079500"/>
          </a:xfrm>
          <a:prstGeom prst="rect">
            <a:avLst/>
          </a:prstGeom>
          <a:solidFill>
            <a:srgbClr val="FFFFFF">
              <a:alpha val="29803"/>
            </a:srgbClr>
          </a:solidFill>
          <a:ln w="9525">
            <a:noFill/>
            <a:miter lim="800000"/>
            <a:headEnd/>
            <a:tailEnd/>
          </a:ln>
        </p:spPr>
        <p:txBody>
          <a:bodyPr wrap="none" anchor="ctr"/>
          <a:lstStyle/>
          <a:p>
            <a:pPr>
              <a:spcBef>
                <a:spcPct val="50000"/>
              </a:spcBef>
              <a:buClr>
                <a:schemeClr val="tx1"/>
              </a:buClr>
              <a:defRPr/>
            </a:pPr>
            <a:endParaRPr lang="zh-CN" altLang="en-US" sz="2400">
              <a:latin typeface="Arial" charset="0"/>
            </a:endParaRPr>
          </a:p>
        </p:txBody>
      </p:sp>
      <p:sp>
        <p:nvSpPr>
          <p:cNvPr id="1031" name="Rectangle 30"/>
          <p:cNvSpPr>
            <a:spLocks noChangeArrowheads="1"/>
          </p:cNvSpPr>
          <p:nvPr/>
        </p:nvSpPr>
        <p:spPr bwMode="auto">
          <a:xfrm>
            <a:off x="732367" y="3808413"/>
            <a:ext cx="1504951" cy="1079500"/>
          </a:xfrm>
          <a:prstGeom prst="rect">
            <a:avLst/>
          </a:prstGeom>
          <a:solidFill>
            <a:srgbClr val="FFFFFF">
              <a:alpha val="20000"/>
            </a:srgbClr>
          </a:solidFill>
          <a:ln w="9525">
            <a:noFill/>
            <a:miter lim="800000"/>
            <a:headEnd/>
            <a:tailEnd/>
          </a:ln>
        </p:spPr>
        <p:txBody>
          <a:bodyPr wrap="none" anchor="ctr"/>
          <a:lstStyle/>
          <a:p>
            <a:pPr>
              <a:spcBef>
                <a:spcPct val="50000"/>
              </a:spcBef>
              <a:buClr>
                <a:schemeClr val="tx1"/>
              </a:buClr>
              <a:defRPr/>
            </a:pPr>
            <a:endParaRPr lang="zh-CN" altLang="en-US" sz="2400">
              <a:latin typeface="Arial" charset="0"/>
            </a:endParaRPr>
          </a:p>
        </p:txBody>
      </p:sp>
      <p:sp>
        <p:nvSpPr>
          <p:cNvPr id="1032" name="Rectangle 31"/>
          <p:cNvSpPr>
            <a:spLocks noChangeArrowheads="1"/>
          </p:cNvSpPr>
          <p:nvPr/>
        </p:nvSpPr>
        <p:spPr bwMode="auto">
          <a:xfrm>
            <a:off x="8409518" y="6064251"/>
            <a:ext cx="1504949" cy="796925"/>
          </a:xfrm>
          <a:prstGeom prst="rect">
            <a:avLst/>
          </a:prstGeom>
          <a:solidFill>
            <a:srgbClr val="FFFFFF">
              <a:alpha val="20000"/>
            </a:srgbClr>
          </a:solidFill>
          <a:ln w="9525">
            <a:noFill/>
            <a:miter lim="800000"/>
            <a:headEnd/>
            <a:tailEnd/>
          </a:ln>
        </p:spPr>
        <p:txBody>
          <a:bodyPr wrap="none" anchor="ctr"/>
          <a:lstStyle/>
          <a:p>
            <a:pPr>
              <a:spcBef>
                <a:spcPct val="50000"/>
              </a:spcBef>
              <a:buClr>
                <a:schemeClr val="tx1"/>
              </a:buClr>
              <a:defRPr/>
            </a:pPr>
            <a:endParaRPr lang="zh-CN" altLang="en-US" sz="2400">
              <a:latin typeface="Arial" charset="0"/>
            </a:endParaRPr>
          </a:p>
        </p:txBody>
      </p:sp>
      <p:sp>
        <p:nvSpPr>
          <p:cNvPr id="1033" name="Rectangle 32"/>
          <p:cNvSpPr>
            <a:spLocks noChangeArrowheads="1"/>
          </p:cNvSpPr>
          <p:nvPr/>
        </p:nvSpPr>
        <p:spPr bwMode="auto">
          <a:xfrm>
            <a:off x="3795184" y="1"/>
            <a:ext cx="1504949" cy="404813"/>
          </a:xfrm>
          <a:prstGeom prst="rect">
            <a:avLst/>
          </a:prstGeom>
          <a:solidFill>
            <a:srgbClr val="FFFFFF">
              <a:alpha val="39999"/>
            </a:srgbClr>
          </a:solidFill>
          <a:ln w="9525">
            <a:noFill/>
            <a:miter lim="800000"/>
            <a:headEnd/>
            <a:tailEnd/>
          </a:ln>
        </p:spPr>
        <p:txBody>
          <a:bodyPr wrap="none" anchor="ctr"/>
          <a:lstStyle/>
          <a:p>
            <a:pPr>
              <a:spcBef>
                <a:spcPct val="50000"/>
              </a:spcBef>
              <a:buClr>
                <a:schemeClr val="tx1"/>
              </a:buClr>
              <a:defRPr/>
            </a:pPr>
            <a:endParaRPr lang="zh-CN" altLang="en-US" sz="2400">
              <a:latin typeface="Arial" charset="0"/>
            </a:endParaRPr>
          </a:p>
        </p:txBody>
      </p:sp>
      <p:sp>
        <p:nvSpPr>
          <p:cNvPr id="1034" name="Rectangle 33"/>
          <p:cNvSpPr>
            <a:spLocks noChangeArrowheads="1"/>
          </p:cNvSpPr>
          <p:nvPr/>
        </p:nvSpPr>
        <p:spPr bwMode="auto">
          <a:xfrm>
            <a:off x="3803651" y="4938713"/>
            <a:ext cx="1494367" cy="1079500"/>
          </a:xfrm>
          <a:prstGeom prst="rect">
            <a:avLst/>
          </a:prstGeom>
          <a:solidFill>
            <a:srgbClr val="FFFFFF">
              <a:alpha val="29803"/>
            </a:srgbClr>
          </a:solidFill>
          <a:ln w="9525">
            <a:noFill/>
            <a:miter lim="800000"/>
            <a:headEnd/>
            <a:tailEnd/>
          </a:ln>
        </p:spPr>
        <p:txBody>
          <a:bodyPr wrap="none" anchor="ctr"/>
          <a:lstStyle/>
          <a:p>
            <a:pPr>
              <a:spcBef>
                <a:spcPct val="50000"/>
              </a:spcBef>
              <a:buClr>
                <a:schemeClr val="tx1"/>
              </a:buClr>
              <a:defRPr/>
            </a:pPr>
            <a:endParaRPr lang="zh-CN" altLang="en-US" sz="2400">
              <a:latin typeface="Arial" charset="0"/>
            </a:endParaRPr>
          </a:p>
        </p:txBody>
      </p:sp>
      <p:sp>
        <p:nvSpPr>
          <p:cNvPr id="1035" name="Rectangle 34"/>
          <p:cNvSpPr>
            <a:spLocks noChangeArrowheads="1"/>
          </p:cNvSpPr>
          <p:nvPr/>
        </p:nvSpPr>
        <p:spPr bwMode="auto">
          <a:xfrm>
            <a:off x="8401051" y="1566863"/>
            <a:ext cx="1494367" cy="1079500"/>
          </a:xfrm>
          <a:prstGeom prst="rect">
            <a:avLst/>
          </a:prstGeom>
          <a:solidFill>
            <a:srgbClr val="FFFFFF">
              <a:alpha val="29803"/>
            </a:srgbClr>
          </a:solidFill>
          <a:ln w="9525">
            <a:noFill/>
            <a:miter lim="800000"/>
            <a:headEnd/>
            <a:tailEnd/>
          </a:ln>
        </p:spPr>
        <p:txBody>
          <a:bodyPr wrap="none" anchor="ctr"/>
          <a:lstStyle/>
          <a:p>
            <a:pPr>
              <a:spcBef>
                <a:spcPct val="50000"/>
              </a:spcBef>
              <a:buClr>
                <a:schemeClr val="tx1"/>
              </a:buClr>
              <a:defRPr/>
            </a:pPr>
            <a:endParaRPr lang="zh-CN" altLang="en-US" sz="2400">
              <a:latin typeface="Arial" charset="0"/>
            </a:endParaRPr>
          </a:p>
        </p:txBody>
      </p:sp>
      <p:sp>
        <p:nvSpPr>
          <p:cNvPr id="12300" name="Rectangle 3"/>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19165" name="Rectangle 4"/>
          <p:cNvSpPr>
            <a:spLocks noGrp="1" noChangeArrowheads="1"/>
          </p:cNvSpPr>
          <p:nvPr>
            <p:ph type="dt" sz="half" idx="2"/>
          </p:nvPr>
        </p:nvSpPr>
        <p:spPr bwMode="auto">
          <a:xfrm>
            <a:off x="609600" y="6245225"/>
            <a:ext cx="2844800" cy="476250"/>
          </a:xfrm>
          <a:prstGeom prst="rect">
            <a:avLst/>
          </a:prstGeom>
          <a:noFill/>
          <a:ln>
            <a:noFill/>
          </a:ln>
        </p:spPr>
        <p:txBody>
          <a:bodyPr vert="horz" wrap="square" lIns="91440" tIns="45720" rIns="91440" bIns="45720" numCol="1" anchor="t" anchorCtr="0" compatLnSpc="1">
            <a:prstTxWarp prst="textNoShape">
              <a:avLst/>
            </a:prstTxWarp>
          </a:bodyPr>
          <a:lstStyle>
            <a:lvl1pPr eaLnBrk="1" hangingPunct="1">
              <a:spcBef>
                <a:spcPct val="0"/>
              </a:spcBef>
              <a:defRPr sz="1400" b="0">
                <a:latin typeface="Arial" charset="0"/>
              </a:defRPr>
            </a:lvl1pPr>
          </a:lstStyle>
          <a:p>
            <a:pPr>
              <a:defRPr/>
            </a:pPr>
            <a:endParaRPr lang="zh-CN" altLang="en-US"/>
          </a:p>
        </p:txBody>
      </p:sp>
      <p:sp>
        <p:nvSpPr>
          <p:cNvPr id="219166" name="Rectangle 5"/>
          <p:cNvSpPr>
            <a:spLocks noGrp="1" noChangeArrowheads="1"/>
          </p:cNvSpPr>
          <p:nvPr>
            <p:ph type="ftr" sz="quarter" idx="3"/>
          </p:nvPr>
        </p:nvSpPr>
        <p:spPr bwMode="auto">
          <a:xfrm>
            <a:off x="4165600" y="6245225"/>
            <a:ext cx="3860800" cy="476250"/>
          </a:xfrm>
          <a:prstGeom prst="rect">
            <a:avLst/>
          </a:prstGeom>
          <a:noFill/>
          <a:ln>
            <a:noFill/>
          </a:ln>
        </p:spPr>
        <p:txBody>
          <a:bodyPr vert="horz" wrap="square" lIns="91440" tIns="45720" rIns="91440" bIns="45720" numCol="1" anchor="t" anchorCtr="0" compatLnSpc="1">
            <a:prstTxWarp prst="textNoShape">
              <a:avLst/>
            </a:prstTxWarp>
          </a:bodyPr>
          <a:lstStyle>
            <a:lvl1pPr algn="ctr" eaLnBrk="1" hangingPunct="1">
              <a:spcBef>
                <a:spcPct val="0"/>
              </a:spcBef>
              <a:defRPr sz="1400" b="0">
                <a:latin typeface="Arial" charset="0"/>
              </a:defRPr>
            </a:lvl1pPr>
          </a:lstStyle>
          <a:p>
            <a:pPr>
              <a:defRPr/>
            </a:pPr>
            <a:endParaRPr lang="zh-CN" altLang="en-US"/>
          </a:p>
        </p:txBody>
      </p:sp>
      <p:sp>
        <p:nvSpPr>
          <p:cNvPr id="219167" name="Rectangle 6"/>
          <p:cNvSpPr>
            <a:spLocks noGrp="1" noChangeArrowheads="1"/>
          </p:cNvSpPr>
          <p:nvPr>
            <p:ph type="sldNum" sz="quarter" idx="4"/>
          </p:nvPr>
        </p:nvSpPr>
        <p:spPr bwMode="auto">
          <a:xfrm>
            <a:off x="8737600" y="6245225"/>
            <a:ext cx="2844800" cy="476250"/>
          </a:xfrm>
          <a:prstGeom prst="rect">
            <a:avLst/>
          </a:prstGeom>
          <a:noFill/>
          <a:ln>
            <a:noFill/>
          </a:ln>
        </p:spPr>
        <p:txBody>
          <a:bodyPr vert="horz" wrap="square" lIns="91440" tIns="45720" rIns="91440" bIns="45720" numCol="1" anchor="t" anchorCtr="0" compatLnSpc="1">
            <a:prstTxWarp prst="textNoShape">
              <a:avLst/>
            </a:prstTxWarp>
          </a:bodyPr>
          <a:lstStyle>
            <a:lvl1pPr algn="r">
              <a:defRPr sz="1400" b="0"/>
            </a:lvl1pPr>
          </a:lstStyle>
          <a:p>
            <a:fld id="{B7A5CE1B-183F-41D0-956A-56F66D65CFA1}" type="slidenum">
              <a:rPr lang="zh-CN" altLang="en-US"/>
              <a:pPr/>
              <a:t>‹#›</a:t>
            </a:fld>
            <a:fld id="{7753601E-2024-4BB3-895F-BE5F7C99A76B}" type="slidenum">
              <a:rPr lang="en-US" altLang="zh-CN"/>
              <a:pPr/>
              <a:t>‹#›</a:t>
            </a:fld>
            <a:endParaRPr lang="en-US" altLang="zh-CN"/>
          </a:p>
        </p:txBody>
      </p:sp>
      <p:sp>
        <p:nvSpPr>
          <p:cNvPr id="219168" name="Rectangle 2"/>
          <p:cNvSpPr>
            <a:spLocks noGrp="1" noChangeArrowheads="1"/>
          </p:cNvSpPr>
          <p:nvPr>
            <p:ph type="title"/>
          </p:nvPr>
        </p:nvSpPr>
        <p:spPr bwMode="auto">
          <a:xfrm>
            <a:off x="609600" y="325438"/>
            <a:ext cx="10972800" cy="927100"/>
          </a:xfrm>
          <a:prstGeom prst="rect">
            <a:avLst/>
          </a:prstGeom>
          <a:noFill/>
          <a:ln w="9525">
            <a:noFill/>
            <a:miter lim="800000"/>
            <a:headEnd/>
            <a:tailEnd/>
          </a:ln>
          <a:effectLst>
            <a:outerShdw dist="35921" dir="2700000" algn="ctr" rotWithShape="0">
              <a:srgbClr val="FFFFFF">
                <a:alpha val="73000"/>
              </a:srgbClr>
            </a:outerShdw>
          </a:effec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Tree>
  </p:cSld>
  <p:clrMap bg1="lt1" tx1="dk1" bg2="lt2" tx2="dk2" accent1="accent1" accent2="accent2" accent3="accent3" accent4="accent4" accent5="accent5" accent6="accent6" hlink="hlink" folHlink="folHlink"/>
  <p:sldLayoutIdLst>
    <p:sldLayoutId id="2147484379" r:id="rId1"/>
    <p:sldLayoutId id="2147484380" r:id="rId2"/>
    <p:sldLayoutId id="2147484381" r:id="rId3"/>
    <p:sldLayoutId id="2147484382" r:id="rId4"/>
    <p:sldLayoutId id="2147484383" r:id="rId5"/>
    <p:sldLayoutId id="2147484384" r:id="rId6"/>
    <p:sldLayoutId id="2147484385" r:id="rId7"/>
    <p:sldLayoutId id="2147484386" r:id="rId8"/>
    <p:sldLayoutId id="2147484387" r:id="rId9"/>
    <p:sldLayoutId id="2147484388" r:id="rId10"/>
    <p:sldLayoutId id="2147484389" r:id="rId11"/>
    <p:sldLayoutId id="2147484390" r:id="rId12"/>
    <p:sldLayoutId id="2147484391" r:id="rId13"/>
  </p:sldLayoutIdLst>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1" fill="hold">
                                          <p:stCondLst>
                                            <p:cond delay="0"/>
                                          </p:stCondLst>
                                        </p:cTn>
                                        <p:tgtEl>
                                          <p:spTgt spid="219168"/>
                                        </p:tgtEl>
                                        <p:attrNameLst>
                                          <p:attrName>style.visibility</p:attrName>
                                        </p:attrNameLst>
                                      </p:cBhvr>
                                      <p:to>
                                        <p:strVal val="visible"/>
                                      </p:to>
                                    </p:set>
                                    <p:anim calcmode="lin" valueType="num">
                                      <p:cBhvr>
                                        <p:cTn id="7" dur="500" fill="hold"/>
                                        <p:tgtEl>
                                          <p:spTgt spid="219168"/>
                                        </p:tgtEl>
                                        <p:attrNameLst>
                                          <p:attrName>ppt_x</p:attrName>
                                        </p:attrNameLst>
                                      </p:cBhvr>
                                      <p:tavLst>
                                        <p:tav tm="0">
                                          <p:val>
                                            <p:strVal val="#ppt_x-.2"/>
                                          </p:val>
                                        </p:tav>
                                        <p:tav tm="100000">
                                          <p:val>
                                            <p:strVal val="#ppt_x"/>
                                          </p:val>
                                        </p:tav>
                                      </p:tavLst>
                                    </p:anim>
                                    <p:anim calcmode="lin" valueType="num">
                                      <p:cBhvr>
                                        <p:cTn id="8" dur="500" fill="hold"/>
                                        <p:tgtEl>
                                          <p:spTgt spid="219168"/>
                                        </p:tgtEl>
                                        <p:attrNameLst>
                                          <p:attrName>ppt_y</p:attrName>
                                        </p:attrNameLst>
                                      </p:cBhvr>
                                      <p:tavLst>
                                        <p:tav tm="0">
                                          <p:val>
                                            <p:strVal val="#ppt_y"/>
                                          </p:val>
                                        </p:tav>
                                        <p:tav tm="100000">
                                          <p:val>
                                            <p:strVal val="#ppt_y"/>
                                          </p:val>
                                        </p:tav>
                                      </p:tavLst>
                                    </p:anim>
                                    <p:animEffect transition="in" filter="wipe(right)" prLst="gradientSize: 0.1">
                                      <p:cBhvr>
                                        <p:cTn id="9" dur="500"/>
                                        <p:tgtEl>
                                          <p:spTgt spid="2191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68" grpId="0" autoUpdateAnimBg="0"/>
    </p:bldLst>
  </p:timing>
  <p:txStyles>
    <p:title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Arial" charset="0"/>
          <a:ea typeface="MS PGothic" pitchFamily="34" charset="-128"/>
        </a:defRPr>
      </a:lvl2pPr>
      <a:lvl3pPr algn="l" rtl="0" eaLnBrk="0" fontAlgn="base" hangingPunct="0">
        <a:spcBef>
          <a:spcPct val="0"/>
        </a:spcBef>
        <a:spcAft>
          <a:spcPct val="0"/>
        </a:spcAft>
        <a:defRPr sz="4400" b="1">
          <a:solidFill>
            <a:schemeClr val="tx2"/>
          </a:solidFill>
          <a:latin typeface="Arial" charset="0"/>
          <a:ea typeface="MS PGothic" pitchFamily="34" charset="-128"/>
        </a:defRPr>
      </a:lvl3pPr>
      <a:lvl4pPr algn="l" rtl="0" eaLnBrk="0" fontAlgn="base" hangingPunct="0">
        <a:spcBef>
          <a:spcPct val="0"/>
        </a:spcBef>
        <a:spcAft>
          <a:spcPct val="0"/>
        </a:spcAft>
        <a:defRPr sz="4400" b="1">
          <a:solidFill>
            <a:schemeClr val="tx2"/>
          </a:solidFill>
          <a:latin typeface="Arial" charset="0"/>
          <a:ea typeface="MS PGothic" pitchFamily="34" charset="-128"/>
        </a:defRPr>
      </a:lvl4pPr>
      <a:lvl5pPr algn="l" rtl="0" eaLnBrk="0" fontAlgn="base" hangingPunct="0">
        <a:spcBef>
          <a:spcPct val="0"/>
        </a:spcBef>
        <a:spcAft>
          <a:spcPct val="0"/>
        </a:spcAft>
        <a:defRPr sz="4400" b="1">
          <a:solidFill>
            <a:schemeClr val="tx2"/>
          </a:solidFill>
          <a:latin typeface="Arial" charset="0"/>
          <a:ea typeface="MS PGothic" pitchFamily="34" charset="-128"/>
        </a:defRPr>
      </a:lvl5pPr>
      <a:lvl6pPr marL="457200" algn="l" rtl="0" eaLnBrk="0" fontAlgn="base" hangingPunct="0">
        <a:spcBef>
          <a:spcPct val="0"/>
        </a:spcBef>
        <a:spcAft>
          <a:spcPct val="0"/>
        </a:spcAft>
        <a:defRPr sz="4400" b="1">
          <a:solidFill>
            <a:schemeClr val="tx2"/>
          </a:solidFill>
          <a:latin typeface="Arial" charset="0"/>
          <a:ea typeface="MS PGothic" pitchFamily="34" charset="-128"/>
        </a:defRPr>
      </a:lvl6pPr>
      <a:lvl7pPr marL="914400" algn="l" rtl="0" eaLnBrk="0" fontAlgn="base" hangingPunct="0">
        <a:spcBef>
          <a:spcPct val="0"/>
        </a:spcBef>
        <a:spcAft>
          <a:spcPct val="0"/>
        </a:spcAft>
        <a:defRPr sz="4400" b="1">
          <a:solidFill>
            <a:schemeClr val="tx2"/>
          </a:solidFill>
          <a:latin typeface="Arial" charset="0"/>
          <a:ea typeface="MS PGothic" pitchFamily="34" charset="-128"/>
        </a:defRPr>
      </a:lvl7pPr>
      <a:lvl8pPr marL="1371600" algn="l" rtl="0" eaLnBrk="0" fontAlgn="base" hangingPunct="0">
        <a:spcBef>
          <a:spcPct val="0"/>
        </a:spcBef>
        <a:spcAft>
          <a:spcPct val="0"/>
        </a:spcAft>
        <a:defRPr sz="4400" b="1">
          <a:solidFill>
            <a:schemeClr val="tx2"/>
          </a:solidFill>
          <a:latin typeface="Arial" charset="0"/>
          <a:ea typeface="MS PGothic" pitchFamily="34" charset="-128"/>
        </a:defRPr>
      </a:lvl8pPr>
      <a:lvl9pPr marL="1828800" algn="l" rtl="0" eaLnBrk="0" fontAlgn="base" hangingPunct="0">
        <a:spcBef>
          <a:spcPct val="0"/>
        </a:spcBef>
        <a:spcAft>
          <a:spcPct val="0"/>
        </a:spcAft>
        <a:defRPr sz="4400" b="1">
          <a:solidFill>
            <a:schemeClr val="tx2"/>
          </a:solidFill>
          <a:latin typeface="Arial" charset="0"/>
          <a:ea typeface="MS PGothic" pitchFamily="34" charset="-128"/>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5.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notesSlide" Target="../notesSlides/notesSlide7.xml"/><Relationship Id="rId5" Type="http://schemas.openxmlformats.org/officeDocument/2006/relationships/tags" Target="../tags/tag5.xml"/><Relationship Id="rId10" Type="http://schemas.openxmlformats.org/officeDocument/2006/relationships/slideLayout" Target="../slideLayouts/slideLayout7.xml"/><Relationship Id="rId4" Type="http://schemas.openxmlformats.org/officeDocument/2006/relationships/tags" Target="../tags/tag4.xml"/><Relationship Id="rId9" Type="http://schemas.openxmlformats.org/officeDocument/2006/relationships/tags" Target="../tags/tag9.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6.xml"/><Relationship Id="rId1" Type="http://schemas.openxmlformats.org/officeDocument/2006/relationships/slideLayout" Target="../slideLayouts/slideLayout7.xml"/><Relationship Id="rId4" Type="http://schemas.openxmlformats.org/officeDocument/2006/relationships/image" Target="../media/image24.svg"/></Relationships>
</file>

<file path=ppt/slides/_rels/slide1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3" Type="http://schemas.openxmlformats.org/officeDocument/2006/relationships/slide" Target="slide109.xml"/><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oleObject" Target="../embeddings/oleObject3.bin"/><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tags" Target="../tags/tag17.xml"/><Relationship Id="rId13" Type="http://schemas.openxmlformats.org/officeDocument/2006/relationships/tags" Target="../tags/tag22.xml"/><Relationship Id="rId3" Type="http://schemas.openxmlformats.org/officeDocument/2006/relationships/tags" Target="../tags/tag12.xml"/><Relationship Id="rId7" Type="http://schemas.openxmlformats.org/officeDocument/2006/relationships/tags" Target="../tags/tag16.xml"/><Relationship Id="rId12" Type="http://schemas.openxmlformats.org/officeDocument/2006/relationships/tags" Target="../tags/tag21.xml"/><Relationship Id="rId2" Type="http://schemas.openxmlformats.org/officeDocument/2006/relationships/tags" Target="../tags/tag11.xml"/><Relationship Id="rId16" Type="http://schemas.openxmlformats.org/officeDocument/2006/relationships/notesSlide" Target="../notesSlides/notesSlide8.xml"/><Relationship Id="rId1" Type="http://schemas.openxmlformats.org/officeDocument/2006/relationships/tags" Target="../tags/tag10.xml"/><Relationship Id="rId6" Type="http://schemas.openxmlformats.org/officeDocument/2006/relationships/tags" Target="../tags/tag15.xml"/><Relationship Id="rId11" Type="http://schemas.openxmlformats.org/officeDocument/2006/relationships/tags" Target="../tags/tag20.xml"/><Relationship Id="rId5" Type="http://schemas.openxmlformats.org/officeDocument/2006/relationships/tags" Target="../tags/tag14.xml"/><Relationship Id="rId15" Type="http://schemas.openxmlformats.org/officeDocument/2006/relationships/slideLayout" Target="../slideLayouts/slideLayout7.xml"/><Relationship Id="rId10" Type="http://schemas.openxmlformats.org/officeDocument/2006/relationships/tags" Target="../tags/tag19.xml"/><Relationship Id="rId4" Type="http://schemas.openxmlformats.org/officeDocument/2006/relationships/tags" Target="../tags/tag13.xml"/><Relationship Id="rId9" Type="http://schemas.openxmlformats.org/officeDocument/2006/relationships/tags" Target="../tags/tag18.xml"/><Relationship Id="rId14" Type="http://schemas.openxmlformats.org/officeDocument/2006/relationships/tags" Target="../tags/tag23.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7.xml"/><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hyperlink" Target="https://image.baidu.com/search/detail?ct=503316480&amp;z=&amp;tn=baiduimagedetail&amp;ipn=d&amp;word=%E4%B8%BE%E6%89%8B%E5%9B%BE%E7%89%87&amp;step_word=&amp;ie=utf-8&amp;in=&amp;cl=2&amp;lm=-1&amp;st=-1&amp;hd=&amp;latest=&amp;copyright=&amp;cs=2092925944,3646464223&amp;os=1819709537,2000030423&amp;simid=0,0&amp;pn=5&amp;rn=1&amp;di=88770&amp;ln=596&amp;fr=&amp;fmq=1603683449487_R&amp;ic=&amp;s=undefined&amp;se=&amp;sme=&amp;tab=0&amp;width=&amp;height=&amp;face=undefined&amp;is=0,0&amp;istype=2&amp;ist=&amp;jit=&amp;bdtype=0&amp;spn=0&amp;pi=0&amp;gsm=0&amp;objurl=http://img.jf258.com/i/5a1992690155x3904695154b27.jpg&amp;rpstart=0&amp;rpnum=0&amp;adpicid=0&amp;force=undefined" TargetMode="External"/></Relationships>
</file>

<file path=ppt/slides/_rels/slide1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tags" Target="../tags/tag31.xml"/><Relationship Id="rId13" Type="http://schemas.openxmlformats.org/officeDocument/2006/relationships/tags" Target="../tags/tag36.xml"/><Relationship Id="rId3" Type="http://schemas.openxmlformats.org/officeDocument/2006/relationships/tags" Target="../tags/tag26.xml"/><Relationship Id="rId7" Type="http://schemas.openxmlformats.org/officeDocument/2006/relationships/tags" Target="../tags/tag30.xml"/><Relationship Id="rId12" Type="http://schemas.openxmlformats.org/officeDocument/2006/relationships/tags" Target="../tags/tag35.xml"/><Relationship Id="rId2" Type="http://schemas.openxmlformats.org/officeDocument/2006/relationships/tags" Target="../tags/tag25.xml"/><Relationship Id="rId16" Type="http://schemas.openxmlformats.org/officeDocument/2006/relationships/notesSlide" Target="../notesSlides/notesSlide9.xml"/><Relationship Id="rId1" Type="http://schemas.openxmlformats.org/officeDocument/2006/relationships/tags" Target="../tags/tag24.xml"/><Relationship Id="rId6" Type="http://schemas.openxmlformats.org/officeDocument/2006/relationships/tags" Target="../tags/tag29.xml"/><Relationship Id="rId11" Type="http://schemas.openxmlformats.org/officeDocument/2006/relationships/tags" Target="../tags/tag34.xml"/><Relationship Id="rId5" Type="http://schemas.openxmlformats.org/officeDocument/2006/relationships/tags" Target="../tags/tag28.xml"/><Relationship Id="rId15" Type="http://schemas.openxmlformats.org/officeDocument/2006/relationships/slideLayout" Target="../slideLayouts/slideLayout7.xml"/><Relationship Id="rId10" Type="http://schemas.openxmlformats.org/officeDocument/2006/relationships/tags" Target="../tags/tag33.xml"/><Relationship Id="rId4" Type="http://schemas.openxmlformats.org/officeDocument/2006/relationships/tags" Target="../tags/tag27.xml"/><Relationship Id="rId9" Type="http://schemas.openxmlformats.org/officeDocument/2006/relationships/tags" Target="../tags/tag32.xml"/><Relationship Id="rId14" Type="http://schemas.openxmlformats.org/officeDocument/2006/relationships/tags" Target="../tags/tag37.xml"/></Relationships>
</file>

<file path=ppt/slides/_rels/slide1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tags" Target="../tags/tag45.xml"/><Relationship Id="rId13" Type="http://schemas.openxmlformats.org/officeDocument/2006/relationships/tags" Target="../tags/tag50.xml"/><Relationship Id="rId3" Type="http://schemas.openxmlformats.org/officeDocument/2006/relationships/tags" Target="../tags/tag40.xml"/><Relationship Id="rId7" Type="http://schemas.openxmlformats.org/officeDocument/2006/relationships/tags" Target="../tags/tag44.xml"/><Relationship Id="rId12" Type="http://schemas.openxmlformats.org/officeDocument/2006/relationships/tags" Target="../tags/tag49.xml"/><Relationship Id="rId17" Type="http://schemas.openxmlformats.org/officeDocument/2006/relationships/slideLayout" Target="../slideLayouts/slideLayout7.xml"/><Relationship Id="rId2" Type="http://schemas.openxmlformats.org/officeDocument/2006/relationships/tags" Target="../tags/tag39.xml"/><Relationship Id="rId16" Type="http://schemas.openxmlformats.org/officeDocument/2006/relationships/tags" Target="../tags/tag53.xml"/><Relationship Id="rId1" Type="http://schemas.openxmlformats.org/officeDocument/2006/relationships/tags" Target="../tags/tag38.xml"/><Relationship Id="rId6" Type="http://schemas.openxmlformats.org/officeDocument/2006/relationships/tags" Target="../tags/tag43.xml"/><Relationship Id="rId11" Type="http://schemas.openxmlformats.org/officeDocument/2006/relationships/tags" Target="../tags/tag48.xml"/><Relationship Id="rId5" Type="http://schemas.openxmlformats.org/officeDocument/2006/relationships/tags" Target="../tags/tag42.xml"/><Relationship Id="rId15" Type="http://schemas.openxmlformats.org/officeDocument/2006/relationships/tags" Target="../tags/tag52.xml"/><Relationship Id="rId10" Type="http://schemas.openxmlformats.org/officeDocument/2006/relationships/tags" Target="../tags/tag47.xml"/><Relationship Id="rId4" Type="http://schemas.openxmlformats.org/officeDocument/2006/relationships/tags" Target="../tags/tag41.xml"/><Relationship Id="rId9" Type="http://schemas.openxmlformats.org/officeDocument/2006/relationships/tags" Target="../tags/tag46.xml"/><Relationship Id="rId14" Type="http://schemas.openxmlformats.org/officeDocument/2006/relationships/tags" Target="../tags/tag5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8" Type="http://schemas.openxmlformats.org/officeDocument/2006/relationships/tags" Target="../tags/tag61.xml"/><Relationship Id="rId13" Type="http://schemas.openxmlformats.org/officeDocument/2006/relationships/tags" Target="../tags/tag66.xml"/><Relationship Id="rId3" Type="http://schemas.openxmlformats.org/officeDocument/2006/relationships/tags" Target="../tags/tag56.xml"/><Relationship Id="rId7" Type="http://schemas.openxmlformats.org/officeDocument/2006/relationships/tags" Target="../tags/tag60.xml"/><Relationship Id="rId12" Type="http://schemas.openxmlformats.org/officeDocument/2006/relationships/tags" Target="../tags/tag65.xml"/><Relationship Id="rId2" Type="http://schemas.openxmlformats.org/officeDocument/2006/relationships/tags" Target="../tags/tag55.xml"/><Relationship Id="rId16" Type="http://schemas.openxmlformats.org/officeDocument/2006/relationships/notesSlide" Target="../notesSlides/notesSlide32.xml"/><Relationship Id="rId1" Type="http://schemas.openxmlformats.org/officeDocument/2006/relationships/tags" Target="../tags/tag54.xml"/><Relationship Id="rId6" Type="http://schemas.openxmlformats.org/officeDocument/2006/relationships/tags" Target="../tags/tag59.xml"/><Relationship Id="rId11" Type="http://schemas.openxmlformats.org/officeDocument/2006/relationships/tags" Target="../tags/tag64.xml"/><Relationship Id="rId5" Type="http://schemas.openxmlformats.org/officeDocument/2006/relationships/tags" Target="../tags/tag58.xml"/><Relationship Id="rId15" Type="http://schemas.openxmlformats.org/officeDocument/2006/relationships/slideLayout" Target="../slideLayouts/slideLayout7.xml"/><Relationship Id="rId10" Type="http://schemas.openxmlformats.org/officeDocument/2006/relationships/tags" Target="../tags/tag63.xml"/><Relationship Id="rId4" Type="http://schemas.openxmlformats.org/officeDocument/2006/relationships/tags" Target="../tags/tag57.xml"/><Relationship Id="rId9" Type="http://schemas.openxmlformats.org/officeDocument/2006/relationships/tags" Target="../tags/tag62.xml"/><Relationship Id="rId14" Type="http://schemas.openxmlformats.org/officeDocument/2006/relationships/tags" Target="../tags/tag67.xml"/></Relationships>
</file>

<file path=ppt/slides/_rels/slide43.xml.rels><?xml version="1.0" encoding="UTF-8" standalone="yes"?>
<Relationships xmlns="http://schemas.openxmlformats.org/package/2006/relationships"><Relationship Id="rId8" Type="http://schemas.openxmlformats.org/officeDocument/2006/relationships/tags" Target="../tags/tag75.xml"/><Relationship Id="rId13" Type="http://schemas.openxmlformats.org/officeDocument/2006/relationships/tags" Target="../tags/tag80.xml"/><Relationship Id="rId3" Type="http://schemas.openxmlformats.org/officeDocument/2006/relationships/tags" Target="../tags/tag70.xml"/><Relationship Id="rId7" Type="http://schemas.openxmlformats.org/officeDocument/2006/relationships/tags" Target="../tags/tag74.xml"/><Relationship Id="rId12" Type="http://schemas.openxmlformats.org/officeDocument/2006/relationships/tags" Target="../tags/tag79.xml"/><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tags" Target="../tags/tag73.xml"/><Relationship Id="rId11" Type="http://schemas.openxmlformats.org/officeDocument/2006/relationships/tags" Target="../tags/tag78.xml"/><Relationship Id="rId5" Type="http://schemas.openxmlformats.org/officeDocument/2006/relationships/tags" Target="../tags/tag72.xml"/><Relationship Id="rId15" Type="http://schemas.openxmlformats.org/officeDocument/2006/relationships/slideLayout" Target="../slideLayouts/slideLayout7.xml"/><Relationship Id="rId10" Type="http://schemas.openxmlformats.org/officeDocument/2006/relationships/tags" Target="../tags/tag77.xml"/><Relationship Id="rId4" Type="http://schemas.openxmlformats.org/officeDocument/2006/relationships/tags" Target="../tags/tag71.xml"/><Relationship Id="rId9" Type="http://schemas.openxmlformats.org/officeDocument/2006/relationships/tags" Target="../tags/tag76.xml"/><Relationship Id="rId14" Type="http://schemas.openxmlformats.org/officeDocument/2006/relationships/tags" Target="../tags/tag8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43.xml"/><Relationship Id="rId1" Type="http://schemas.openxmlformats.org/officeDocument/2006/relationships/slideLayout" Target="../slideLayouts/slideLayout7.xml"/><Relationship Id="rId4" Type="http://schemas.openxmlformats.org/officeDocument/2006/relationships/image" Target="../media/image10.emf"/></Relationships>
</file>

<file path=ppt/slides/_rels/slide69.xml.rels><?xml version="1.0" encoding="UTF-8" standalone="yes"?>
<Relationships xmlns="http://schemas.openxmlformats.org/package/2006/relationships"><Relationship Id="rId8" Type="http://schemas.openxmlformats.org/officeDocument/2006/relationships/tags" Target="../tags/tag89.xml"/><Relationship Id="rId13" Type="http://schemas.openxmlformats.org/officeDocument/2006/relationships/tags" Target="../tags/tag94.xml"/><Relationship Id="rId3" Type="http://schemas.openxmlformats.org/officeDocument/2006/relationships/tags" Target="../tags/tag84.xml"/><Relationship Id="rId7" Type="http://schemas.openxmlformats.org/officeDocument/2006/relationships/tags" Target="../tags/tag88.xml"/><Relationship Id="rId12" Type="http://schemas.openxmlformats.org/officeDocument/2006/relationships/tags" Target="../tags/tag93.xml"/><Relationship Id="rId2" Type="http://schemas.openxmlformats.org/officeDocument/2006/relationships/tags" Target="../tags/tag83.xml"/><Relationship Id="rId16" Type="http://schemas.openxmlformats.org/officeDocument/2006/relationships/notesSlide" Target="../notesSlides/notesSlide44.xml"/><Relationship Id="rId1" Type="http://schemas.openxmlformats.org/officeDocument/2006/relationships/tags" Target="../tags/tag82.xml"/><Relationship Id="rId6" Type="http://schemas.openxmlformats.org/officeDocument/2006/relationships/tags" Target="../tags/tag87.xml"/><Relationship Id="rId11" Type="http://schemas.openxmlformats.org/officeDocument/2006/relationships/tags" Target="../tags/tag92.xml"/><Relationship Id="rId5" Type="http://schemas.openxmlformats.org/officeDocument/2006/relationships/tags" Target="../tags/tag86.xml"/><Relationship Id="rId15" Type="http://schemas.openxmlformats.org/officeDocument/2006/relationships/slideLayout" Target="../slideLayouts/slideLayout7.xml"/><Relationship Id="rId10" Type="http://schemas.openxmlformats.org/officeDocument/2006/relationships/tags" Target="../tags/tag91.xml"/><Relationship Id="rId4" Type="http://schemas.openxmlformats.org/officeDocument/2006/relationships/tags" Target="../tags/tag85.xml"/><Relationship Id="rId9" Type="http://schemas.openxmlformats.org/officeDocument/2006/relationships/tags" Target="../tags/tag90.xml"/><Relationship Id="rId14" Type="http://schemas.openxmlformats.org/officeDocument/2006/relationships/tags" Target="../tags/tag9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8" Type="http://schemas.openxmlformats.org/officeDocument/2006/relationships/tags" Target="../tags/tag103.xml"/><Relationship Id="rId3" Type="http://schemas.openxmlformats.org/officeDocument/2006/relationships/tags" Target="../tags/tag98.xml"/><Relationship Id="rId7" Type="http://schemas.openxmlformats.org/officeDocument/2006/relationships/tags" Target="../tags/tag102.xml"/><Relationship Id="rId2" Type="http://schemas.openxmlformats.org/officeDocument/2006/relationships/tags" Target="../tags/tag97.xml"/><Relationship Id="rId1" Type="http://schemas.openxmlformats.org/officeDocument/2006/relationships/tags" Target="../tags/tag96.xml"/><Relationship Id="rId6" Type="http://schemas.openxmlformats.org/officeDocument/2006/relationships/tags" Target="../tags/tag101.xml"/><Relationship Id="rId11" Type="http://schemas.openxmlformats.org/officeDocument/2006/relationships/notesSlide" Target="../notesSlides/notesSlide45.xml"/><Relationship Id="rId5" Type="http://schemas.openxmlformats.org/officeDocument/2006/relationships/tags" Target="../tags/tag100.xml"/><Relationship Id="rId10" Type="http://schemas.openxmlformats.org/officeDocument/2006/relationships/slideLayout" Target="../slideLayouts/slideLayout7.xml"/><Relationship Id="rId4" Type="http://schemas.openxmlformats.org/officeDocument/2006/relationships/tags" Target="../tags/tag99.xml"/><Relationship Id="rId9" Type="http://schemas.openxmlformats.org/officeDocument/2006/relationships/tags" Target="../tags/tag104.xml"/></Relationships>
</file>

<file path=ppt/slides/_rels/slide71.xml.rels><?xml version="1.0" encoding="UTF-8" standalone="yes"?>
<Relationships xmlns="http://schemas.openxmlformats.org/package/2006/relationships"><Relationship Id="rId8" Type="http://schemas.openxmlformats.org/officeDocument/2006/relationships/tags" Target="../tags/tag112.xml"/><Relationship Id="rId3" Type="http://schemas.openxmlformats.org/officeDocument/2006/relationships/tags" Target="../tags/tag107.xml"/><Relationship Id="rId7" Type="http://schemas.openxmlformats.org/officeDocument/2006/relationships/tags" Target="../tags/tag111.xml"/><Relationship Id="rId2" Type="http://schemas.openxmlformats.org/officeDocument/2006/relationships/tags" Target="../tags/tag106.xml"/><Relationship Id="rId1" Type="http://schemas.openxmlformats.org/officeDocument/2006/relationships/tags" Target="../tags/tag105.xml"/><Relationship Id="rId6" Type="http://schemas.openxmlformats.org/officeDocument/2006/relationships/tags" Target="../tags/tag110.xml"/><Relationship Id="rId11" Type="http://schemas.openxmlformats.org/officeDocument/2006/relationships/notesSlide" Target="../notesSlides/notesSlide46.xml"/><Relationship Id="rId5" Type="http://schemas.openxmlformats.org/officeDocument/2006/relationships/tags" Target="../tags/tag109.xml"/><Relationship Id="rId10" Type="http://schemas.openxmlformats.org/officeDocument/2006/relationships/slideLayout" Target="../slideLayouts/slideLayout7.xml"/><Relationship Id="rId4" Type="http://schemas.openxmlformats.org/officeDocument/2006/relationships/tags" Target="../tags/tag108.xml"/><Relationship Id="rId9" Type="http://schemas.openxmlformats.org/officeDocument/2006/relationships/tags" Target="../tags/tag1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oleObject" Target="../embeddings/oleObject2.bin"/><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8" Type="http://schemas.openxmlformats.org/officeDocument/2006/relationships/tags" Target="../tags/tag121.xml"/><Relationship Id="rId13" Type="http://schemas.openxmlformats.org/officeDocument/2006/relationships/tags" Target="../tags/tag126.xml"/><Relationship Id="rId3" Type="http://schemas.openxmlformats.org/officeDocument/2006/relationships/tags" Target="../tags/tag116.xml"/><Relationship Id="rId7" Type="http://schemas.openxmlformats.org/officeDocument/2006/relationships/tags" Target="../tags/tag120.xml"/><Relationship Id="rId12" Type="http://schemas.openxmlformats.org/officeDocument/2006/relationships/tags" Target="../tags/tag125.xml"/><Relationship Id="rId2" Type="http://schemas.openxmlformats.org/officeDocument/2006/relationships/tags" Target="../tags/tag115.xml"/><Relationship Id="rId1" Type="http://schemas.openxmlformats.org/officeDocument/2006/relationships/tags" Target="../tags/tag114.xml"/><Relationship Id="rId6" Type="http://schemas.openxmlformats.org/officeDocument/2006/relationships/tags" Target="../tags/tag119.xml"/><Relationship Id="rId11" Type="http://schemas.openxmlformats.org/officeDocument/2006/relationships/tags" Target="../tags/tag124.xml"/><Relationship Id="rId5" Type="http://schemas.openxmlformats.org/officeDocument/2006/relationships/tags" Target="../tags/tag118.xml"/><Relationship Id="rId15" Type="http://schemas.openxmlformats.org/officeDocument/2006/relationships/slideLayout" Target="../slideLayouts/slideLayout7.xml"/><Relationship Id="rId10" Type="http://schemas.openxmlformats.org/officeDocument/2006/relationships/tags" Target="../tags/tag123.xml"/><Relationship Id="rId4" Type="http://schemas.openxmlformats.org/officeDocument/2006/relationships/tags" Target="../tags/tag117.xml"/><Relationship Id="rId9" Type="http://schemas.openxmlformats.org/officeDocument/2006/relationships/tags" Target="../tags/tag122.xml"/><Relationship Id="rId14" Type="http://schemas.openxmlformats.org/officeDocument/2006/relationships/tags" Target="../tags/tag12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svg"/></Relationships>
</file>

<file path=ppt/slides/_rels/slide9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5086BAD3-7A7F-4DA0-AC6F-0FA8C7FFA847}"/>
              </a:ext>
            </a:extLst>
          </p:cNvPr>
          <p:cNvSpPr txBox="1">
            <a:spLocks noChangeArrowheads="1"/>
          </p:cNvSpPr>
          <p:nvPr/>
        </p:nvSpPr>
        <p:spPr bwMode="auto">
          <a:xfrm>
            <a:off x="3935760" y="2236683"/>
            <a:ext cx="7680853" cy="4170179"/>
          </a:xfrm>
          <a:prstGeom prst="rect">
            <a:avLst/>
          </a:prstGeom>
          <a:noFill/>
          <a:ln w="9525">
            <a:noFill/>
            <a:miter lim="800000"/>
            <a:headEnd/>
            <a:tailEnd/>
          </a:ln>
          <a:effectLst>
            <a:outerShdw dist="35921" dir="2700000" algn="ctr" rotWithShape="0">
              <a:srgbClr val="FFFFFF">
                <a:alpha val="73000"/>
              </a:srgbClr>
            </a:outerShdw>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Arial" charset="0"/>
                <a:ea typeface="MS PGothic" pitchFamily="34" charset="-128"/>
              </a:defRPr>
            </a:lvl2pPr>
            <a:lvl3pPr algn="l" rtl="0" eaLnBrk="0" fontAlgn="base" hangingPunct="0">
              <a:spcBef>
                <a:spcPct val="0"/>
              </a:spcBef>
              <a:spcAft>
                <a:spcPct val="0"/>
              </a:spcAft>
              <a:defRPr sz="4400" b="1">
                <a:solidFill>
                  <a:schemeClr val="tx2"/>
                </a:solidFill>
                <a:latin typeface="Arial" charset="0"/>
                <a:ea typeface="MS PGothic" pitchFamily="34" charset="-128"/>
              </a:defRPr>
            </a:lvl3pPr>
            <a:lvl4pPr algn="l" rtl="0" eaLnBrk="0" fontAlgn="base" hangingPunct="0">
              <a:spcBef>
                <a:spcPct val="0"/>
              </a:spcBef>
              <a:spcAft>
                <a:spcPct val="0"/>
              </a:spcAft>
              <a:defRPr sz="4400" b="1">
                <a:solidFill>
                  <a:schemeClr val="tx2"/>
                </a:solidFill>
                <a:latin typeface="Arial" charset="0"/>
                <a:ea typeface="MS PGothic" pitchFamily="34" charset="-128"/>
              </a:defRPr>
            </a:lvl4pPr>
            <a:lvl5pPr algn="l" rtl="0" eaLnBrk="0" fontAlgn="base" hangingPunct="0">
              <a:spcBef>
                <a:spcPct val="0"/>
              </a:spcBef>
              <a:spcAft>
                <a:spcPct val="0"/>
              </a:spcAft>
              <a:defRPr sz="4400" b="1">
                <a:solidFill>
                  <a:schemeClr val="tx2"/>
                </a:solidFill>
                <a:latin typeface="Arial" charset="0"/>
                <a:ea typeface="MS PGothic" pitchFamily="34" charset="-128"/>
              </a:defRPr>
            </a:lvl5pPr>
            <a:lvl6pPr marL="457200" algn="l" rtl="0" eaLnBrk="0" fontAlgn="base" hangingPunct="0">
              <a:spcBef>
                <a:spcPct val="0"/>
              </a:spcBef>
              <a:spcAft>
                <a:spcPct val="0"/>
              </a:spcAft>
              <a:defRPr sz="4400" b="1">
                <a:solidFill>
                  <a:schemeClr val="tx2"/>
                </a:solidFill>
                <a:latin typeface="Arial" charset="0"/>
                <a:ea typeface="MS PGothic" pitchFamily="34" charset="-128"/>
              </a:defRPr>
            </a:lvl6pPr>
            <a:lvl7pPr marL="914400" algn="l" rtl="0" eaLnBrk="0" fontAlgn="base" hangingPunct="0">
              <a:spcBef>
                <a:spcPct val="0"/>
              </a:spcBef>
              <a:spcAft>
                <a:spcPct val="0"/>
              </a:spcAft>
              <a:defRPr sz="4400" b="1">
                <a:solidFill>
                  <a:schemeClr val="tx2"/>
                </a:solidFill>
                <a:latin typeface="Arial" charset="0"/>
                <a:ea typeface="MS PGothic" pitchFamily="34" charset="-128"/>
              </a:defRPr>
            </a:lvl7pPr>
            <a:lvl8pPr marL="1371600" algn="l" rtl="0" eaLnBrk="0" fontAlgn="base" hangingPunct="0">
              <a:spcBef>
                <a:spcPct val="0"/>
              </a:spcBef>
              <a:spcAft>
                <a:spcPct val="0"/>
              </a:spcAft>
              <a:defRPr sz="4400" b="1">
                <a:solidFill>
                  <a:schemeClr val="tx2"/>
                </a:solidFill>
                <a:latin typeface="Arial" charset="0"/>
                <a:ea typeface="MS PGothic" pitchFamily="34" charset="-128"/>
              </a:defRPr>
            </a:lvl8pPr>
            <a:lvl9pPr marL="1828800" algn="l" rtl="0" eaLnBrk="0" fontAlgn="base" hangingPunct="0">
              <a:spcBef>
                <a:spcPct val="0"/>
              </a:spcBef>
              <a:spcAft>
                <a:spcPct val="0"/>
              </a:spcAft>
              <a:defRPr sz="4400" b="1">
                <a:solidFill>
                  <a:schemeClr val="tx2"/>
                </a:solidFill>
                <a:latin typeface="Arial" charset="0"/>
                <a:ea typeface="MS PGothic" pitchFamily="34" charset="-128"/>
              </a:defRPr>
            </a:lvl9pPr>
          </a:lstStyle>
          <a:p>
            <a:pPr marL="457189" indent="-457189" eaLnBrk="1" hangingPunct="1">
              <a:lnSpc>
                <a:spcPct val="150000"/>
              </a:lnSpc>
              <a:buFont typeface="+mj-lt"/>
              <a:buAutoNum type="arabicPeriod"/>
              <a:defRPr/>
            </a:pPr>
            <a:r>
              <a:rPr lang="zh-CN" altLang="en-US" sz="2400" kern="0" dirty="0">
                <a:solidFill>
                  <a:schemeClr val="tx1">
                    <a:lumMod val="75000"/>
                    <a:lumOff val="25000"/>
                  </a:schemeClr>
                </a:solidFill>
                <a:latin typeface="微软雅黑" pitchFamily="34" charset="-122"/>
                <a:ea typeface="微软雅黑" pitchFamily="34" charset="-122"/>
              </a:rPr>
              <a:t>引起进程创建的典型事件</a:t>
            </a:r>
            <a:endParaRPr lang="en-US" altLang="zh-CN" sz="2400" kern="0" dirty="0">
              <a:solidFill>
                <a:schemeClr val="tx1">
                  <a:lumMod val="75000"/>
                  <a:lumOff val="25000"/>
                </a:schemeClr>
              </a:solidFill>
              <a:latin typeface="微软雅黑" pitchFamily="34" charset="-122"/>
              <a:ea typeface="微软雅黑" pitchFamily="34" charset="-122"/>
            </a:endParaRPr>
          </a:p>
          <a:p>
            <a:pPr marL="457189" indent="-457189" eaLnBrk="1" hangingPunct="1">
              <a:lnSpc>
                <a:spcPct val="150000"/>
              </a:lnSpc>
              <a:buFont typeface="+mj-lt"/>
              <a:buAutoNum type="arabicPeriod"/>
              <a:defRPr/>
            </a:pPr>
            <a:r>
              <a:rPr lang="zh-CN" altLang="en-US" sz="2400" kern="0" dirty="0">
                <a:solidFill>
                  <a:schemeClr val="tx1">
                    <a:lumMod val="75000"/>
                    <a:lumOff val="25000"/>
                  </a:schemeClr>
                </a:solidFill>
                <a:latin typeface="微软雅黑" pitchFamily="34" charset="-122"/>
                <a:ea typeface="微软雅黑" pitchFamily="34" charset="-122"/>
              </a:rPr>
              <a:t>创建进程原语要完成的工作</a:t>
            </a:r>
            <a:endParaRPr lang="en-US" altLang="zh-CN" sz="2400" kern="0" dirty="0">
              <a:solidFill>
                <a:schemeClr val="tx1">
                  <a:lumMod val="75000"/>
                  <a:lumOff val="25000"/>
                </a:schemeClr>
              </a:solidFill>
              <a:latin typeface="微软雅黑" pitchFamily="34" charset="-122"/>
              <a:ea typeface="微软雅黑" pitchFamily="34" charset="-122"/>
            </a:endParaRPr>
          </a:p>
          <a:p>
            <a:pPr marL="457189" indent="-457189" eaLnBrk="1" hangingPunct="1">
              <a:lnSpc>
                <a:spcPct val="150000"/>
              </a:lnSpc>
              <a:buFont typeface="+mj-lt"/>
              <a:buAutoNum type="arabicPeriod"/>
              <a:defRPr/>
            </a:pPr>
            <a:r>
              <a:rPr lang="zh-CN" altLang="en-US" sz="2400" kern="0" dirty="0">
                <a:solidFill>
                  <a:schemeClr val="tx1">
                    <a:lumMod val="75000"/>
                    <a:lumOff val="25000"/>
                  </a:schemeClr>
                </a:solidFill>
                <a:latin typeface="微软雅黑" pitchFamily="34" charset="-122"/>
                <a:ea typeface="微软雅黑" pitchFamily="34" charset="-122"/>
              </a:rPr>
              <a:t>引起进程撤销的典型事件</a:t>
            </a:r>
            <a:endParaRPr lang="en-US" altLang="zh-CN" sz="2400" kern="0" dirty="0">
              <a:solidFill>
                <a:schemeClr val="tx1">
                  <a:lumMod val="75000"/>
                  <a:lumOff val="25000"/>
                </a:schemeClr>
              </a:solidFill>
              <a:latin typeface="微软雅黑" pitchFamily="34" charset="-122"/>
              <a:ea typeface="微软雅黑" pitchFamily="34" charset="-122"/>
            </a:endParaRPr>
          </a:p>
          <a:p>
            <a:pPr marL="457189" indent="-457189" eaLnBrk="1" hangingPunct="1">
              <a:lnSpc>
                <a:spcPct val="150000"/>
              </a:lnSpc>
              <a:buFont typeface="+mj-lt"/>
              <a:buAutoNum type="arabicPeriod"/>
              <a:defRPr/>
            </a:pPr>
            <a:r>
              <a:rPr lang="zh-CN" altLang="en-US" sz="2400" kern="0" dirty="0">
                <a:solidFill>
                  <a:schemeClr val="tx1">
                    <a:lumMod val="75000"/>
                    <a:lumOff val="25000"/>
                  </a:schemeClr>
                </a:solidFill>
                <a:latin typeface="微软雅黑" pitchFamily="34" charset="-122"/>
                <a:ea typeface="微软雅黑" pitchFamily="34" charset="-122"/>
              </a:rPr>
              <a:t>撤销进程原语要完成的工作</a:t>
            </a:r>
            <a:endParaRPr lang="en-US" altLang="zh-CN" sz="2400" kern="0" dirty="0">
              <a:solidFill>
                <a:schemeClr val="tx1">
                  <a:lumMod val="75000"/>
                  <a:lumOff val="25000"/>
                </a:schemeClr>
              </a:solidFill>
              <a:latin typeface="微软雅黑" pitchFamily="34" charset="-122"/>
              <a:ea typeface="微软雅黑" pitchFamily="34" charset="-122"/>
            </a:endParaRPr>
          </a:p>
          <a:p>
            <a:pPr marL="457189" indent="-457189" eaLnBrk="1" hangingPunct="1">
              <a:lnSpc>
                <a:spcPct val="150000"/>
              </a:lnSpc>
              <a:buFont typeface="+mj-lt"/>
              <a:buAutoNum type="arabicPeriod"/>
              <a:defRPr/>
            </a:pPr>
            <a:r>
              <a:rPr lang="zh-CN" altLang="en-US" sz="2400" kern="0" dirty="0">
                <a:solidFill>
                  <a:schemeClr val="tx1">
                    <a:lumMod val="75000"/>
                    <a:lumOff val="25000"/>
                  </a:schemeClr>
                </a:solidFill>
                <a:latin typeface="微软雅黑" pitchFamily="34" charset="-122"/>
                <a:ea typeface="微软雅黑" pitchFamily="34" charset="-122"/>
              </a:rPr>
              <a:t>引起进程阻塞与唤醒的典型事件</a:t>
            </a:r>
            <a:endParaRPr lang="en-US" altLang="zh-CN" sz="2400" kern="0" dirty="0">
              <a:solidFill>
                <a:schemeClr val="tx1">
                  <a:lumMod val="75000"/>
                  <a:lumOff val="25000"/>
                </a:schemeClr>
              </a:solidFill>
              <a:latin typeface="微软雅黑" pitchFamily="34" charset="-122"/>
              <a:ea typeface="微软雅黑" pitchFamily="34" charset="-122"/>
            </a:endParaRPr>
          </a:p>
          <a:p>
            <a:pPr marL="457189" indent="-457189" eaLnBrk="1" hangingPunct="1">
              <a:lnSpc>
                <a:spcPct val="150000"/>
              </a:lnSpc>
              <a:buFont typeface="+mj-lt"/>
              <a:buAutoNum type="arabicPeriod"/>
              <a:defRPr/>
            </a:pPr>
            <a:r>
              <a:rPr lang="zh-CN" altLang="en-US" sz="2400" kern="0" dirty="0">
                <a:solidFill>
                  <a:schemeClr val="tx1">
                    <a:lumMod val="75000"/>
                    <a:lumOff val="25000"/>
                  </a:schemeClr>
                </a:solidFill>
                <a:latin typeface="微软雅黑" pitchFamily="34" charset="-122"/>
                <a:ea typeface="微软雅黑" pitchFamily="34" charset="-122"/>
              </a:rPr>
              <a:t>阻塞进程原语要完成的工作</a:t>
            </a:r>
            <a:endParaRPr lang="en-US" altLang="zh-CN" sz="2400" kern="0" dirty="0">
              <a:solidFill>
                <a:schemeClr val="tx1">
                  <a:lumMod val="75000"/>
                  <a:lumOff val="25000"/>
                </a:schemeClr>
              </a:solidFill>
              <a:latin typeface="微软雅黑" pitchFamily="34" charset="-122"/>
              <a:ea typeface="微软雅黑" pitchFamily="34" charset="-122"/>
            </a:endParaRPr>
          </a:p>
          <a:p>
            <a:pPr marL="457189" indent="-457189" eaLnBrk="1" hangingPunct="1">
              <a:lnSpc>
                <a:spcPct val="150000"/>
              </a:lnSpc>
              <a:buFont typeface="+mj-lt"/>
              <a:buAutoNum type="arabicPeriod"/>
              <a:defRPr/>
            </a:pPr>
            <a:r>
              <a:rPr lang="zh-CN" altLang="en-US" sz="2400" kern="0" dirty="0">
                <a:solidFill>
                  <a:schemeClr val="tx1">
                    <a:lumMod val="75000"/>
                    <a:lumOff val="25000"/>
                  </a:schemeClr>
                </a:solidFill>
                <a:latin typeface="微软雅黑" pitchFamily="34" charset="-122"/>
                <a:ea typeface="微软雅黑" pitchFamily="34" charset="-122"/>
              </a:rPr>
              <a:t>唤醒进程原语要完成的工作</a:t>
            </a:r>
            <a:endParaRPr lang="en-US" altLang="zh-CN" sz="2400" kern="0" dirty="0">
              <a:solidFill>
                <a:schemeClr val="tx1">
                  <a:lumMod val="75000"/>
                  <a:lumOff val="25000"/>
                </a:schemeClr>
              </a:solidFill>
              <a:latin typeface="微软雅黑" pitchFamily="34" charset="-122"/>
              <a:ea typeface="微软雅黑" pitchFamily="34" charset="-122"/>
            </a:endParaRPr>
          </a:p>
        </p:txBody>
      </p:sp>
      <p:sp>
        <p:nvSpPr>
          <p:cNvPr id="5" name="圆角矩形 10">
            <a:extLst>
              <a:ext uri="{FF2B5EF4-FFF2-40B4-BE49-F238E27FC236}">
                <a16:creationId xmlns:a16="http://schemas.microsoft.com/office/drawing/2014/main" id="{F9EEE047-7AB5-4CA0-AAA2-301A85152D5E}"/>
              </a:ext>
            </a:extLst>
          </p:cNvPr>
          <p:cNvSpPr/>
          <p:nvPr/>
        </p:nvSpPr>
        <p:spPr>
          <a:xfrm>
            <a:off x="3719736" y="1283272"/>
            <a:ext cx="4608513" cy="902519"/>
          </a:xfrm>
          <a:prstGeom prst="roundRect">
            <a:avLst/>
          </a:prstGeom>
          <a:solidFill>
            <a:srgbClr val="0070C0"/>
          </a:solidFill>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600" dirty="0"/>
          </a:p>
        </p:txBody>
      </p:sp>
      <p:sp>
        <p:nvSpPr>
          <p:cNvPr id="6" name="文本框 5">
            <a:extLst>
              <a:ext uri="{FF2B5EF4-FFF2-40B4-BE49-F238E27FC236}">
                <a16:creationId xmlns:a16="http://schemas.microsoft.com/office/drawing/2014/main" id="{BE83D907-CA00-46D7-A280-7E71F121544F}"/>
              </a:ext>
            </a:extLst>
          </p:cNvPr>
          <p:cNvSpPr txBox="1">
            <a:spLocks noChangeArrowheads="1"/>
          </p:cNvSpPr>
          <p:nvPr/>
        </p:nvSpPr>
        <p:spPr bwMode="auto">
          <a:xfrm>
            <a:off x="4198144" y="1334164"/>
            <a:ext cx="3795712" cy="670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spcBef>
                <a:spcPct val="0"/>
              </a:spcBef>
              <a:buFontTx/>
              <a:buNone/>
            </a:pPr>
            <a:r>
              <a:rPr lang="zh-CN" altLang="en-US" dirty="0">
                <a:solidFill>
                  <a:schemeClr val="bg1"/>
                </a:solidFill>
                <a:latin typeface="微软雅黑" panose="020B0503020204020204" pitchFamily="34" charset="-122"/>
                <a:ea typeface="微软雅黑" panose="020B0503020204020204" pitchFamily="34" charset="-122"/>
              </a:rPr>
              <a:t>知识回顾</a:t>
            </a:r>
          </a:p>
        </p:txBody>
      </p:sp>
    </p:spTree>
    <p:extLst>
      <p:ext uri="{BB962C8B-B14F-4D97-AF65-F5344CB8AC3E}">
        <p14:creationId xmlns:p14="http://schemas.microsoft.com/office/powerpoint/2010/main" val="20147764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2" name="Rectangle 4"/>
          <p:cNvSpPr>
            <a:spLocks noChangeArrowheads="1"/>
          </p:cNvSpPr>
          <p:nvPr/>
        </p:nvSpPr>
        <p:spPr bwMode="auto">
          <a:xfrm>
            <a:off x="1704973" y="1938741"/>
            <a:ext cx="8496300" cy="1225550"/>
          </a:xfrm>
          <a:prstGeom prst="rect">
            <a:avLst/>
          </a:prstGeom>
          <a:noFill/>
          <a:ln>
            <a:noFill/>
          </a:ln>
          <a:effectLst/>
        </p:spPr>
        <p:txBody>
          <a:bodyPr/>
          <a:lstStyle/>
          <a:p>
            <a:pPr eaLnBrk="0" hangingPunct="0">
              <a:lnSpc>
                <a:spcPct val="130000"/>
              </a:lnSpc>
              <a:spcBef>
                <a:spcPct val="30000"/>
              </a:spcBef>
              <a:defRPr/>
            </a:pPr>
            <a:r>
              <a:rPr lang="zh-CN" altLang="en-US" sz="2400" dirty="0">
                <a:solidFill>
                  <a:schemeClr val="accent6">
                    <a:lumMod val="50000"/>
                  </a:schemeClr>
                </a:solidFill>
                <a:latin typeface="宋体" pitchFamily="2" charset="-122"/>
                <a:ea typeface="仿宋_GB2312" pitchFamily="49" charset="-122"/>
              </a:rPr>
              <a:t>例</a:t>
            </a:r>
            <a:r>
              <a:rPr lang="en-US" altLang="zh-CN" sz="2400" dirty="0">
                <a:solidFill>
                  <a:schemeClr val="accent6">
                    <a:lumMod val="50000"/>
                  </a:schemeClr>
                </a:solidFill>
                <a:latin typeface="宋体" pitchFamily="2" charset="-122"/>
                <a:ea typeface="仿宋_GB2312" pitchFamily="49" charset="-122"/>
              </a:rPr>
              <a:t>2</a:t>
            </a:r>
            <a:r>
              <a:rPr lang="zh-CN" altLang="en-US" sz="2400" dirty="0">
                <a:solidFill>
                  <a:schemeClr val="accent6">
                    <a:lumMod val="50000"/>
                  </a:schemeClr>
                </a:solidFill>
                <a:latin typeface="宋体" pitchFamily="2" charset="-122"/>
                <a:ea typeface="仿宋_GB2312" pitchFamily="49" charset="-122"/>
              </a:rPr>
              <a:t>：</a:t>
            </a:r>
            <a:r>
              <a:rPr lang="zh-CN" altLang="en-US" sz="2400" dirty="0">
                <a:solidFill>
                  <a:schemeClr val="accent6">
                    <a:lumMod val="50000"/>
                  </a:schemeClr>
                </a:solidFill>
                <a:latin typeface="Times New Roman" pitchFamily="18" charset="0"/>
              </a:rPr>
              <a:t>共享缓冲区的计算进程与打印进程的相互协作</a:t>
            </a:r>
            <a:r>
              <a:rPr lang="zh-CN" altLang="en-US" sz="2400" b="0" dirty="0">
                <a:solidFill>
                  <a:schemeClr val="accent6">
                    <a:lumMod val="50000"/>
                  </a:schemeClr>
                </a:solidFill>
                <a:latin typeface="Times New Roman" pitchFamily="18" charset="0"/>
              </a:rPr>
              <a:t>     </a:t>
            </a:r>
            <a:endParaRPr lang="en-US" altLang="zh-CN" sz="2400" b="0" dirty="0">
              <a:solidFill>
                <a:schemeClr val="accent6">
                  <a:lumMod val="50000"/>
                </a:schemeClr>
              </a:solidFill>
              <a:latin typeface="Times New Roman" pitchFamily="18" charset="0"/>
            </a:endParaRPr>
          </a:p>
          <a:p>
            <a:pPr marL="533400" indent="-533400" eaLnBrk="0" hangingPunct="0">
              <a:lnSpc>
                <a:spcPct val="130000"/>
              </a:lnSpc>
              <a:spcBef>
                <a:spcPct val="30000"/>
              </a:spcBef>
              <a:defRPr/>
            </a:pPr>
            <a:r>
              <a:rPr lang="en-US" altLang="zh-CN" sz="2400" b="0" dirty="0">
                <a:latin typeface="Times New Roman" pitchFamily="18" charset="0"/>
              </a:rPr>
              <a:t>         </a:t>
            </a:r>
            <a:r>
              <a:rPr lang="zh-CN" altLang="en-US" sz="2400" b="0" dirty="0">
                <a:latin typeface="Times New Roman" pitchFamily="18" charset="0"/>
              </a:rPr>
              <a:t>  </a:t>
            </a:r>
            <a:r>
              <a:rPr lang="zh-CN" altLang="en-US" sz="2400" dirty="0">
                <a:latin typeface="Times New Roman" pitchFamily="18" charset="0"/>
              </a:rPr>
              <a:t>计算进程 </a:t>
            </a:r>
            <a:r>
              <a:rPr lang="en-US" altLang="zh-CN" sz="2400" dirty="0" err="1">
                <a:latin typeface="Times New Roman" pitchFamily="18" charset="0"/>
              </a:rPr>
              <a:t>cp</a:t>
            </a:r>
            <a:r>
              <a:rPr lang="zh-CN" altLang="en-US" sz="2400" dirty="0">
                <a:latin typeface="Times New Roman" pitchFamily="18" charset="0"/>
              </a:rPr>
              <a:t>和打印进程 </a:t>
            </a:r>
            <a:r>
              <a:rPr lang="en-US" altLang="zh-CN" sz="2400" dirty="0">
                <a:latin typeface="Times New Roman" pitchFamily="18" charset="0"/>
              </a:rPr>
              <a:t>op</a:t>
            </a:r>
            <a:r>
              <a:rPr lang="zh-CN" altLang="en-US" sz="2400" dirty="0">
                <a:latin typeface="Times New Roman" pitchFamily="18" charset="0"/>
              </a:rPr>
              <a:t>公用一个单缓冲</a:t>
            </a:r>
            <a:endParaRPr lang="zh-CN" altLang="en-US" sz="2400" dirty="0">
              <a:latin typeface="宋体" pitchFamily="2" charset="-122"/>
            </a:endParaRPr>
          </a:p>
        </p:txBody>
      </p:sp>
      <p:sp>
        <p:nvSpPr>
          <p:cNvPr id="101379" name="Text Box 6"/>
          <p:cNvSpPr txBox="1">
            <a:spLocks noChangeArrowheads="1"/>
          </p:cNvSpPr>
          <p:nvPr/>
        </p:nvSpPr>
        <p:spPr bwMode="auto">
          <a:xfrm>
            <a:off x="4511675" y="4495328"/>
            <a:ext cx="1582738" cy="647700"/>
          </a:xfrm>
          <a:prstGeom prst="rect">
            <a:avLst/>
          </a:prstGeom>
          <a:solidFill>
            <a:srgbClr val="CCECFF"/>
          </a:solidFill>
          <a:ln w="9525">
            <a:solidFill>
              <a:srgbClr val="000000"/>
            </a:solidFill>
            <a:miter lim="800000"/>
            <a:headEnd/>
            <a:tailEnd/>
          </a:ln>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just">
              <a:lnSpc>
                <a:spcPct val="150000"/>
              </a:lnSpc>
              <a:spcBef>
                <a:spcPct val="50000"/>
              </a:spcBef>
            </a:pPr>
            <a:r>
              <a:rPr kumimoji="1" lang="en-US" altLang="zh-CN" sz="2400" b="0">
                <a:latin typeface="Times New Roman" panose="02020603050405020304" pitchFamily="18" charset="0"/>
              </a:rPr>
              <a:t>   </a:t>
            </a:r>
            <a:r>
              <a:rPr kumimoji="1" lang="zh-CN" altLang="en-US" sz="2400">
                <a:latin typeface="Times New Roman" panose="02020603050405020304" pitchFamily="18" charset="0"/>
              </a:rPr>
              <a:t>单缓冲</a:t>
            </a:r>
            <a:endParaRPr kumimoji="1" lang="en-US" altLang="zh-CN" sz="2400">
              <a:latin typeface="Times New Roman" panose="02020603050405020304" pitchFamily="18" charset="0"/>
            </a:endParaRPr>
          </a:p>
        </p:txBody>
      </p:sp>
      <p:sp>
        <p:nvSpPr>
          <p:cNvPr id="101380" name="Oval 7"/>
          <p:cNvSpPr>
            <a:spLocks noChangeArrowheads="1"/>
          </p:cNvSpPr>
          <p:nvPr/>
        </p:nvSpPr>
        <p:spPr bwMode="auto">
          <a:xfrm>
            <a:off x="6024564" y="3241204"/>
            <a:ext cx="860425" cy="798513"/>
          </a:xfrm>
          <a:prstGeom prst="ellipse">
            <a:avLst/>
          </a:prstGeom>
          <a:solidFill>
            <a:srgbClr val="CCECFF"/>
          </a:solidFill>
          <a:ln w="9525">
            <a:solidFill>
              <a:srgbClr val="000000"/>
            </a:solidFill>
            <a:round/>
            <a:headEnd/>
            <a:tailEnd/>
          </a:ln>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just">
              <a:spcBef>
                <a:spcPct val="20000"/>
              </a:spcBef>
            </a:pPr>
            <a:r>
              <a:rPr kumimoji="1" lang="en-US" altLang="zh-CN" sz="2800">
                <a:latin typeface="Times New Roman" panose="02020603050405020304" pitchFamily="18" charset="0"/>
              </a:rPr>
              <a:t>op</a:t>
            </a:r>
            <a:endParaRPr kumimoji="1" lang="en-US" altLang="zh-CN" sz="2800" b="0">
              <a:latin typeface="Times New Roman" panose="02020603050405020304" pitchFamily="18" charset="0"/>
            </a:endParaRPr>
          </a:p>
        </p:txBody>
      </p:sp>
      <p:sp>
        <p:nvSpPr>
          <p:cNvPr id="101381" name="Oval 8"/>
          <p:cNvSpPr>
            <a:spLocks noChangeArrowheads="1"/>
          </p:cNvSpPr>
          <p:nvPr/>
        </p:nvSpPr>
        <p:spPr bwMode="auto">
          <a:xfrm>
            <a:off x="3575050" y="3312642"/>
            <a:ext cx="788988" cy="750887"/>
          </a:xfrm>
          <a:prstGeom prst="ellipse">
            <a:avLst/>
          </a:prstGeom>
          <a:solidFill>
            <a:srgbClr val="CCECFF"/>
          </a:solidFill>
          <a:ln w="9525">
            <a:solidFill>
              <a:srgbClr val="000000"/>
            </a:solidFill>
            <a:round/>
            <a:headEnd/>
            <a:tailEnd/>
          </a:ln>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just">
              <a:spcBef>
                <a:spcPct val="20000"/>
              </a:spcBef>
            </a:pPr>
            <a:r>
              <a:rPr kumimoji="1" lang="en-US" altLang="zh-CN" sz="2800">
                <a:latin typeface="Times New Roman" panose="02020603050405020304" pitchFamily="18" charset="0"/>
              </a:rPr>
              <a:t>cp</a:t>
            </a:r>
            <a:endParaRPr kumimoji="1" lang="en-US" altLang="zh-CN" sz="2800" b="0">
              <a:latin typeface="Times New Roman" panose="02020603050405020304" pitchFamily="18" charset="0"/>
            </a:endParaRPr>
          </a:p>
        </p:txBody>
      </p:sp>
      <p:sp>
        <p:nvSpPr>
          <p:cNvPr id="101382" name="Line 9"/>
          <p:cNvSpPr>
            <a:spLocks noChangeShapeType="1"/>
          </p:cNvSpPr>
          <p:nvPr/>
        </p:nvSpPr>
        <p:spPr bwMode="auto">
          <a:xfrm>
            <a:off x="4224338" y="3990504"/>
            <a:ext cx="647700" cy="504825"/>
          </a:xfrm>
          <a:prstGeom prst="line">
            <a:avLst/>
          </a:prstGeom>
          <a:noFill/>
          <a:ln w="38100">
            <a:solidFill>
              <a:srgbClr val="FF0000"/>
            </a:solidFill>
            <a:round/>
            <a:headEnd/>
            <a:tailEnd type="triangle" w="sm"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01383" name="Line 10"/>
          <p:cNvSpPr>
            <a:spLocks noChangeShapeType="1"/>
          </p:cNvSpPr>
          <p:nvPr/>
        </p:nvSpPr>
        <p:spPr bwMode="auto">
          <a:xfrm flipV="1">
            <a:off x="5519738" y="3919067"/>
            <a:ext cx="647700" cy="568325"/>
          </a:xfrm>
          <a:prstGeom prst="line">
            <a:avLst/>
          </a:prstGeom>
          <a:noFill/>
          <a:ln w="38100">
            <a:solidFill>
              <a:srgbClr val="FF0000"/>
            </a:solidFill>
            <a:round/>
            <a:headEnd/>
            <a:tailEnd type="triangle" w="sm"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3" name="Text Box 11"/>
          <p:cNvSpPr txBox="1">
            <a:spLocks noChangeArrowheads="1"/>
          </p:cNvSpPr>
          <p:nvPr/>
        </p:nvSpPr>
        <p:spPr bwMode="auto">
          <a:xfrm>
            <a:off x="2697163" y="3846041"/>
            <a:ext cx="9207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a:latin typeface="Times New Roman" panose="02020603050405020304" pitchFamily="18" charset="0"/>
              </a:rPr>
              <a:t>A</a:t>
            </a:r>
          </a:p>
        </p:txBody>
      </p:sp>
      <p:sp>
        <p:nvSpPr>
          <p:cNvPr id="14" name="Text Box 12"/>
          <p:cNvSpPr txBox="1">
            <a:spLocks noChangeArrowheads="1"/>
          </p:cNvSpPr>
          <p:nvPr/>
        </p:nvSpPr>
        <p:spPr bwMode="auto">
          <a:xfrm>
            <a:off x="2709863" y="4207991"/>
            <a:ext cx="9207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a:latin typeface="Times New Roman" panose="02020603050405020304" pitchFamily="18" charset="0"/>
              </a:rPr>
              <a:t>B</a:t>
            </a:r>
          </a:p>
        </p:txBody>
      </p:sp>
      <p:sp>
        <p:nvSpPr>
          <p:cNvPr id="15" name="Text Box 13"/>
          <p:cNvSpPr txBox="1">
            <a:spLocks noChangeArrowheads="1"/>
          </p:cNvSpPr>
          <p:nvPr/>
        </p:nvSpPr>
        <p:spPr bwMode="auto">
          <a:xfrm>
            <a:off x="2713038" y="4582641"/>
            <a:ext cx="9207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a:latin typeface="Times New Roman" panose="02020603050405020304" pitchFamily="18" charset="0"/>
              </a:rPr>
              <a:t>C</a:t>
            </a:r>
          </a:p>
        </p:txBody>
      </p:sp>
      <p:sp>
        <p:nvSpPr>
          <p:cNvPr id="16" name="Text Box 14"/>
          <p:cNvSpPr txBox="1">
            <a:spLocks noChangeArrowheads="1"/>
          </p:cNvSpPr>
          <p:nvPr/>
        </p:nvSpPr>
        <p:spPr bwMode="auto">
          <a:xfrm>
            <a:off x="2727325" y="4973166"/>
            <a:ext cx="9207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a:latin typeface="Times New Roman" panose="02020603050405020304" pitchFamily="18" charset="0"/>
              </a:rPr>
              <a:t>D</a:t>
            </a:r>
          </a:p>
        </p:txBody>
      </p:sp>
      <p:sp>
        <p:nvSpPr>
          <p:cNvPr id="17" name="Text Box 15"/>
          <p:cNvSpPr txBox="1">
            <a:spLocks noChangeArrowheads="1"/>
          </p:cNvSpPr>
          <p:nvPr/>
        </p:nvSpPr>
        <p:spPr bwMode="auto">
          <a:xfrm>
            <a:off x="8775700" y="4814416"/>
            <a:ext cx="704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a:latin typeface="Times New Roman" panose="02020603050405020304" pitchFamily="18" charset="0"/>
              </a:rPr>
              <a:t>A</a:t>
            </a:r>
          </a:p>
        </p:txBody>
      </p:sp>
      <p:sp>
        <p:nvSpPr>
          <p:cNvPr id="18" name="Text Box 16"/>
          <p:cNvSpPr txBox="1">
            <a:spLocks noChangeArrowheads="1"/>
          </p:cNvSpPr>
          <p:nvPr/>
        </p:nvSpPr>
        <p:spPr bwMode="auto">
          <a:xfrm>
            <a:off x="8199438" y="4814416"/>
            <a:ext cx="9207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a:latin typeface="Times New Roman" panose="02020603050405020304" pitchFamily="18" charset="0"/>
              </a:rPr>
              <a:t>B</a:t>
            </a:r>
          </a:p>
        </p:txBody>
      </p:sp>
      <p:sp>
        <p:nvSpPr>
          <p:cNvPr id="19" name="Text Box 17"/>
          <p:cNvSpPr txBox="1">
            <a:spLocks noChangeArrowheads="1"/>
          </p:cNvSpPr>
          <p:nvPr/>
        </p:nvSpPr>
        <p:spPr bwMode="auto">
          <a:xfrm>
            <a:off x="7632700" y="4814416"/>
            <a:ext cx="9207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a:latin typeface="Times New Roman" panose="02020603050405020304" pitchFamily="18" charset="0"/>
              </a:rPr>
              <a:t>C</a:t>
            </a:r>
          </a:p>
        </p:txBody>
      </p:sp>
      <p:sp>
        <p:nvSpPr>
          <p:cNvPr id="20" name="Text Box 18"/>
          <p:cNvSpPr txBox="1">
            <a:spLocks noChangeArrowheads="1"/>
          </p:cNvSpPr>
          <p:nvPr/>
        </p:nvSpPr>
        <p:spPr bwMode="auto">
          <a:xfrm>
            <a:off x="7099300" y="4814416"/>
            <a:ext cx="9207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a:latin typeface="Times New Roman" panose="02020603050405020304" pitchFamily="18" charset="0"/>
              </a:rPr>
              <a:t>D</a:t>
            </a:r>
          </a:p>
        </p:txBody>
      </p:sp>
      <p:sp>
        <p:nvSpPr>
          <p:cNvPr id="101393" name="矩形 22"/>
          <p:cNvSpPr>
            <a:spLocks noChangeArrowheads="1"/>
          </p:cNvSpPr>
          <p:nvPr/>
        </p:nvSpPr>
        <p:spPr bwMode="auto">
          <a:xfrm>
            <a:off x="911424" y="772844"/>
            <a:ext cx="8497888" cy="119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nSpc>
                <a:spcPct val="110000"/>
              </a:lnSpc>
              <a:spcBef>
                <a:spcPct val="20000"/>
              </a:spcBef>
            </a:pPr>
            <a:r>
              <a:rPr lang="en-US" altLang="zh-CN" sz="3200" dirty="0">
                <a:solidFill>
                  <a:srgbClr val="3333CC"/>
                </a:solidFill>
                <a:latin typeface="微软雅黑" panose="020B0503020204020204" pitchFamily="34" charset="-122"/>
                <a:ea typeface="微软雅黑" panose="020B0503020204020204" pitchFamily="34" charset="-122"/>
              </a:rPr>
              <a:t>3.4.1 </a:t>
            </a:r>
            <a:r>
              <a:rPr lang="zh-CN" altLang="en-US" sz="3200" dirty="0">
                <a:solidFill>
                  <a:srgbClr val="3333CC"/>
                </a:solidFill>
                <a:latin typeface="微软雅黑" panose="020B0503020204020204" pitchFamily="34" charset="-122"/>
                <a:ea typeface="微软雅黑" panose="020B0503020204020204" pitchFamily="34" charset="-122"/>
              </a:rPr>
              <a:t>进程同步的基本概念</a:t>
            </a:r>
            <a:endParaRPr lang="en-US" altLang="zh-CN" sz="3200" dirty="0">
              <a:solidFill>
                <a:srgbClr val="3333CC"/>
              </a:solidFill>
              <a:latin typeface="微软雅黑" panose="020B0503020204020204" pitchFamily="34" charset="-122"/>
              <a:ea typeface="微软雅黑" panose="020B0503020204020204" pitchFamily="34" charset="-122"/>
            </a:endParaRPr>
          </a:p>
          <a:p>
            <a:pPr>
              <a:lnSpc>
                <a:spcPct val="110000"/>
              </a:lnSpc>
              <a:spcBef>
                <a:spcPct val="20000"/>
              </a:spcBef>
            </a:pPr>
            <a:r>
              <a:rPr lang="en-US" altLang="zh-CN" sz="2800" dirty="0">
                <a:solidFill>
                  <a:schemeClr val="tx2"/>
                </a:solidFill>
                <a:latin typeface="微软雅黑" panose="020B0503020204020204" pitchFamily="34" charset="-122"/>
                <a:ea typeface="微软雅黑" panose="020B0503020204020204" pitchFamily="34" charset="-122"/>
              </a:rPr>
              <a:t>2. </a:t>
            </a:r>
            <a:r>
              <a:rPr lang="zh-CN" altLang="en-US" sz="2800" dirty="0">
                <a:solidFill>
                  <a:schemeClr val="tx2"/>
                </a:solidFill>
                <a:latin typeface="微软雅黑" panose="020B0503020204020204" pitchFamily="34" charset="-122"/>
                <a:ea typeface="微软雅黑" panose="020B0503020204020204" pitchFamily="34" charset="-122"/>
              </a:rPr>
              <a:t>直接制约关系与进程同步</a:t>
            </a:r>
            <a:r>
              <a:rPr lang="zh-CN" altLang="en-US" sz="2800" dirty="0">
                <a:solidFill>
                  <a:schemeClr val="tx2"/>
                </a:solidFill>
                <a:latin typeface="宋体" panose="02010600030101010101" pitchFamily="2" charset="-122"/>
              </a:rPr>
              <a:t>：</a:t>
            </a:r>
            <a:r>
              <a:rPr lang="zh-CN" altLang="en-US" sz="2400" dirty="0">
                <a:latin typeface="宋体" panose="02010600030101010101" pitchFamily="2" charset="-122"/>
              </a:rPr>
              <a:t>相互协作</a:t>
            </a:r>
            <a:endParaRPr lang="en-US" altLang="zh-CN" sz="2400" dirty="0">
              <a:latin typeface="宋体" panose="02010600030101010101" pitchFamily="2" charset="-122"/>
            </a:endParaRPr>
          </a:p>
        </p:txBody>
      </p:sp>
      <p:sp>
        <p:nvSpPr>
          <p:cNvPr id="24" name="矩形 23"/>
          <p:cNvSpPr/>
          <p:nvPr/>
        </p:nvSpPr>
        <p:spPr>
          <a:xfrm>
            <a:off x="1774825" y="5464176"/>
            <a:ext cx="8642350" cy="1000980"/>
          </a:xfrm>
          <a:prstGeom prst="rect">
            <a:avLst/>
          </a:prstGeom>
        </p:spPr>
        <p:txBody>
          <a:bodyPr>
            <a:spAutoFit/>
          </a:bodyPr>
          <a:lstStyle/>
          <a:p>
            <a:pPr eaLnBrk="0" hangingPunct="0">
              <a:lnSpc>
                <a:spcPct val="130000"/>
              </a:lnSpc>
              <a:spcBef>
                <a:spcPct val="20000"/>
              </a:spcBef>
              <a:defRPr/>
            </a:pPr>
            <a:r>
              <a:rPr lang="zh-CN" altLang="en-US" sz="2400" dirty="0">
                <a:solidFill>
                  <a:srgbClr val="C00000"/>
                </a:solidFill>
                <a:latin typeface="微软雅黑" panose="020B0503020204020204" pitchFamily="34" charset="-122"/>
                <a:ea typeface="微软雅黑" panose="020B0503020204020204" pitchFamily="34" charset="-122"/>
              </a:rPr>
              <a:t>进程同步</a:t>
            </a:r>
            <a:r>
              <a:rPr lang="zh-CN" altLang="en-US" sz="2400" dirty="0">
                <a:solidFill>
                  <a:srgbClr val="C00000"/>
                </a:solidFill>
                <a:latin typeface="Times New Roman" pitchFamily="18" charset="0"/>
              </a:rPr>
              <a:t>：</a:t>
            </a:r>
            <a:r>
              <a:rPr lang="zh-CN" altLang="en-US" sz="2400" dirty="0">
                <a:latin typeface="Times New Roman" pitchFamily="18" charset="0"/>
              </a:rPr>
              <a:t> 并发进程在一些关键点上可能需要互相等待或互通消息， 这种相互制约的等待或互通消息称为进程同步。</a:t>
            </a:r>
            <a:r>
              <a:rPr lang="zh-CN" altLang="en-US" sz="2400" dirty="0">
                <a:effectLst>
                  <a:outerShdw blurRad="38100" dist="38100" dir="2700000" algn="tl">
                    <a:srgbClr val="C0C0C0"/>
                  </a:outerShdw>
                </a:effectLst>
                <a:latin typeface="Times New Roman" pitchFamily="18" charset="0"/>
              </a:rPr>
              <a:t> </a:t>
            </a:r>
            <a:endParaRPr lang="en-US" altLang="zh-CN" sz="2400" dirty="0">
              <a:effectLst>
                <a:outerShdw blurRad="38100" dist="38100" dir="2700000" algn="tl">
                  <a:srgbClr val="C0C0C0"/>
                </a:outerShdw>
              </a:effectLst>
              <a:latin typeface="Times New Roman" pitchFamily="18" charset="0"/>
            </a:endParaRPr>
          </a:p>
        </p:txBody>
      </p:sp>
      <p:sp>
        <p:nvSpPr>
          <p:cNvPr id="21" name="圆角矩形标注 20"/>
          <p:cNvSpPr/>
          <p:nvPr/>
        </p:nvSpPr>
        <p:spPr bwMode="auto">
          <a:xfrm>
            <a:off x="7608888" y="3198342"/>
            <a:ext cx="2735262" cy="1368425"/>
          </a:xfrm>
          <a:prstGeom prst="wedgeRoundRectCallout">
            <a:avLst>
              <a:gd name="adj1" fmla="val -87111"/>
              <a:gd name="adj2" fmla="val 10146"/>
              <a:gd name="adj3" fmla="val 16667"/>
            </a:avLst>
          </a:prstGeom>
          <a:solidFill>
            <a:schemeClr val="accent6">
              <a:lumMod val="60000"/>
              <a:lumOff val="40000"/>
            </a:schemeClr>
          </a:solidFill>
          <a:ln>
            <a:noFill/>
          </a:ln>
          <a:effectLst/>
        </p:spPr>
        <p:txBody>
          <a:bodyPr/>
          <a:lstStyle/>
          <a:p>
            <a:pPr eaLnBrk="0" hangingPunct="0">
              <a:spcBef>
                <a:spcPct val="20000"/>
              </a:spcBef>
              <a:defRPr/>
            </a:pPr>
            <a:r>
              <a:rPr lang="en-US" altLang="zh-CN" sz="2400" dirty="0">
                <a:latin typeface="Arial" charset="0"/>
              </a:rPr>
              <a:t>CP</a:t>
            </a:r>
            <a:r>
              <a:rPr lang="zh-CN" altLang="en-US" sz="2400" dirty="0">
                <a:latin typeface="Arial" charset="0"/>
              </a:rPr>
              <a:t>与</a:t>
            </a:r>
            <a:r>
              <a:rPr lang="en-US" altLang="zh-CN" sz="2400" dirty="0">
                <a:latin typeface="Arial" charset="0"/>
              </a:rPr>
              <a:t>OP</a:t>
            </a:r>
            <a:r>
              <a:rPr lang="zh-CN" altLang="en-US" sz="2400" dirty="0">
                <a:latin typeface="Arial" charset="0"/>
              </a:rPr>
              <a:t>两个进程有哪些前驱后继关系？</a:t>
            </a:r>
          </a:p>
        </p:txBody>
      </p:sp>
      <p:sp>
        <p:nvSpPr>
          <p:cNvPr id="23" name="Rectangle 2"/>
          <p:cNvSpPr txBox="1">
            <a:spLocks noChangeArrowheads="1"/>
          </p:cNvSpPr>
          <p:nvPr/>
        </p:nvSpPr>
        <p:spPr bwMode="auto">
          <a:xfrm>
            <a:off x="4303817" y="59788"/>
            <a:ext cx="4392613" cy="765175"/>
          </a:xfrm>
          <a:prstGeom prst="rect">
            <a:avLst/>
          </a:prstGeom>
          <a:noFill/>
          <a:ln w="9525">
            <a:noFill/>
            <a:miter lim="800000"/>
            <a:headEnd/>
            <a:tailEnd/>
          </a:ln>
          <a:effectLst>
            <a:outerShdw dist="35921" dir="2700000" algn="ctr" rotWithShape="0">
              <a:srgbClr val="FFFFFF">
                <a:alpha val="73000"/>
              </a:srgbClr>
            </a:outerShdw>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Arial" charset="0"/>
                <a:ea typeface="MS PGothic" pitchFamily="34" charset="-128"/>
              </a:defRPr>
            </a:lvl2pPr>
            <a:lvl3pPr algn="l" rtl="0" eaLnBrk="0" fontAlgn="base" hangingPunct="0">
              <a:spcBef>
                <a:spcPct val="0"/>
              </a:spcBef>
              <a:spcAft>
                <a:spcPct val="0"/>
              </a:spcAft>
              <a:defRPr sz="4400" b="1">
                <a:solidFill>
                  <a:schemeClr val="tx2"/>
                </a:solidFill>
                <a:latin typeface="Arial" charset="0"/>
                <a:ea typeface="MS PGothic" pitchFamily="34" charset="-128"/>
              </a:defRPr>
            </a:lvl3pPr>
            <a:lvl4pPr algn="l" rtl="0" eaLnBrk="0" fontAlgn="base" hangingPunct="0">
              <a:spcBef>
                <a:spcPct val="0"/>
              </a:spcBef>
              <a:spcAft>
                <a:spcPct val="0"/>
              </a:spcAft>
              <a:defRPr sz="4400" b="1">
                <a:solidFill>
                  <a:schemeClr val="tx2"/>
                </a:solidFill>
                <a:latin typeface="Arial" charset="0"/>
                <a:ea typeface="MS PGothic" pitchFamily="34" charset="-128"/>
              </a:defRPr>
            </a:lvl4pPr>
            <a:lvl5pPr algn="l" rtl="0" eaLnBrk="0" fontAlgn="base" hangingPunct="0">
              <a:spcBef>
                <a:spcPct val="0"/>
              </a:spcBef>
              <a:spcAft>
                <a:spcPct val="0"/>
              </a:spcAft>
              <a:defRPr sz="4400" b="1">
                <a:solidFill>
                  <a:schemeClr val="tx2"/>
                </a:solidFill>
                <a:latin typeface="Arial" charset="0"/>
                <a:ea typeface="MS PGothic" pitchFamily="34" charset="-128"/>
              </a:defRPr>
            </a:lvl5pPr>
            <a:lvl6pPr marL="457200" algn="l" rtl="0" eaLnBrk="0" fontAlgn="base" hangingPunct="0">
              <a:spcBef>
                <a:spcPct val="0"/>
              </a:spcBef>
              <a:spcAft>
                <a:spcPct val="0"/>
              </a:spcAft>
              <a:defRPr sz="4400" b="1">
                <a:solidFill>
                  <a:schemeClr val="tx2"/>
                </a:solidFill>
                <a:latin typeface="Arial" charset="0"/>
                <a:ea typeface="MS PGothic" pitchFamily="34" charset="-128"/>
              </a:defRPr>
            </a:lvl6pPr>
            <a:lvl7pPr marL="914400" algn="l" rtl="0" eaLnBrk="0" fontAlgn="base" hangingPunct="0">
              <a:spcBef>
                <a:spcPct val="0"/>
              </a:spcBef>
              <a:spcAft>
                <a:spcPct val="0"/>
              </a:spcAft>
              <a:defRPr sz="4400" b="1">
                <a:solidFill>
                  <a:schemeClr val="tx2"/>
                </a:solidFill>
                <a:latin typeface="Arial" charset="0"/>
                <a:ea typeface="MS PGothic" pitchFamily="34" charset="-128"/>
              </a:defRPr>
            </a:lvl7pPr>
            <a:lvl8pPr marL="1371600" algn="l" rtl="0" eaLnBrk="0" fontAlgn="base" hangingPunct="0">
              <a:spcBef>
                <a:spcPct val="0"/>
              </a:spcBef>
              <a:spcAft>
                <a:spcPct val="0"/>
              </a:spcAft>
              <a:defRPr sz="4400" b="1">
                <a:solidFill>
                  <a:schemeClr val="tx2"/>
                </a:solidFill>
                <a:latin typeface="Arial" charset="0"/>
                <a:ea typeface="MS PGothic" pitchFamily="34" charset="-128"/>
              </a:defRPr>
            </a:lvl8pPr>
            <a:lvl9pPr marL="1828800" algn="l" rtl="0" eaLnBrk="0" fontAlgn="base" hangingPunct="0">
              <a:spcBef>
                <a:spcPct val="0"/>
              </a:spcBef>
              <a:spcAft>
                <a:spcPct val="0"/>
              </a:spcAft>
              <a:defRPr sz="4400" b="1">
                <a:solidFill>
                  <a:schemeClr val="tx2"/>
                </a:solidFill>
                <a:latin typeface="Arial" charset="0"/>
                <a:ea typeface="MS PGothic" pitchFamily="34" charset="-128"/>
              </a:defRPr>
            </a:lvl9pPr>
          </a:lstStyle>
          <a:p>
            <a:pPr algn="ctr" eaLnBrk="1" hangingPunct="1">
              <a:defRPr/>
            </a:pPr>
            <a:r>
              <a:rPr lang="en-US" altLang="zh-CN" sz="4000" kern="0" dirty="0">
                <a:solidFill>
                  <a:srgbClr val="FF0000"/>
                </a:solidFill>
                <a:latin typeface="微软雅黑" panose="020B0503020204020204" pitchFamily="34" charset="-122"/>
                <a:ea typeface="微软雅黑" panose="020B0503020204020204" pitchFamily="34" charset="-122"/>
              </a:rPr>
              <a:t>3.4 </a:t>
            </a:r>
            <a:r>
              <a:rPr lang="zh-CN" altLang="en-US" sz="4000" kern="0" dirty="0">
                <a:solidFill>
                  <a:srgbClr val="FF0000"/>
                </a:solidFill>
                <a:latin typeface="微软雅黑" panose="020B0503020204020204" pitchFamily="34" charset="-122"/>
                <a:ea typeface="微软雅黑" panose="020B0503020204020204" pitchFamily="34" charset="-122"/>
              </a:rPr>
              <a:t>进程同步</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ox(in)">
                                      <p:cBhvr>
                                        <p:cTn id="7" dur="500"/>
                                        <p:tgtEl>
                                          <p:spTgt spid="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ppt_x"/>
                                          </p:val>
                                        </p:tav>
                                        <p:tav tm="100000">
                                          <p:val>
                                            <p:strVal val="#ppt_x"/>
                                          </p:val>
                                        </p:tav>
                                      </p:tavLst>
                                    </p:anim>
                                    <p:anim calcmode="lin" valueType="num">
                                      <p:cBhvr additive="base">
                                        <p:cTn id="1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anim calcmode="lin" valueType="num">
                                      <p:cBhvr additive="base">
                                        <p:cTn id="18" dur="500" fill="hold"/>
                                        <p:tgtEl>
                                          <p:spTgt spid="17"/>
                                        </p:tgtEl>
                                        <p:attrNameLst>
                                          <p:attrName>ppt_x</p:attrName>
                                        </p:attrNameLst>
                                      </p:cBhvr>
                                      <p:tavLst>
                                        <p:tav tm="0">
                                          <p:val>
                                            <p:strVal val="#ppt_x"/>
                                          </p:val>
                                        </p:tav>
                                        <p:tav tm="100000">
                                          <p:val>
                                            <p:strVal val="#ppt_x"/>
                                          </p:val>
                                        </p:tav>
                                      </p:tavLst>
                                    </p:anim>
                                    <p:anim calcmode="lin" valueType="num">
                                      <p:cBhvr additive="base">
                                        <p:cTn id="19"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additive="base">
                                        <p:cTn id="24" dur="500" fill="hold"/>
                                        <p:tgtEl>
                                          <p:spTgt spid="14"/>
                                        </p:tgtEl>
                                        <p:attrNameLst>
                                          <p:attrName>ppt_x</p:attrName>
                                        </p:attrNameLst>
                                      </p:cBhvr>
                                      <p:tavLst>
                                        <p:tav tm="0">
                                          <p:val>
                                            <p:strVal val="#ppt_x"/>
                                          </p:val>
                                        </p:tav>
                                        <p:tav tm="100000">
                                          <p:val>
                                            <p:strVal val="#ppt_x"/>
                                          </p:val>
                                        </p:tav>
                                      </p:tavLst>
                                    </p:anim>
                                    <p:anim calcmode="lin" valueType="num">
                                      <p:cBhvr additive="base">
                                        <p:cTn id="25"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8"/>
                                        </p:tgtEl>
                                        <p:attrNameLst>
                                          <p:attrName>style.visibility</p:attrName>
                                        </p:attrNameLst>
                                      </p:cBhvr>
                                      <p:to>
                                        <p:strVal val="visible"/>
                                      </p:to>
                                    </p:set>
                                    <p:anim calcmode="lin" valueType="num">
                                      <p:cBhvr additive="base">
                                        <p:cTn id="30" dur="500" fill="hold"/>
                                        <p:tgtEl>
                                          <p:spTgt spid="18"/>
                                        </p:tgtEl>
                                        <p:attrNameLst>
                                          <p:attrName>ppt_x</p:attrName>
                                        </p:attrNameLst>
                                      </p:cBhvr>
                                      <p:tavLst>
                                        <p:tav tm="0">
                                          <p:val>
                                            <p:strVal val="#ppt_x"/>
                                          </p:val>
                                        </p:tav>
                                        <p:tav tm="100000">
                                          <p:val>
                                            <p:strVal val="#ppt_x"/>
                                          </p:val>
                                        </p:tav>
                                      </p:tavLst>
                                    </p:anim>
                                    <p:anim calcmode="lin" valueType="num">
                                      <p:cBhvr additive="base">
                                        <p:cTn id="31"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fill="hold"/>
                                        <p:tgtEl>
                                          <p:spTgt spid="15"/>
                                        </p:tgtEl>
                                        <p:attrNameLst>
                                          <p:attrName>ppt_x</p:attrName>
                                        </p:attrNameLst>
                                      </p:cBhvr>
                                      <p:tavLst>
                                        <p:tav tm="0">
                                          <p:val>
                                            <p:strVal val="#ppt_x"/>
                                          </p:val>
                                        </p:tav>
                                        <p:tav tm="100000">
                                          <p:val>
                                            <p:strVal val="#ppt_x"/>
                                          </p:val>
                                        </p:tav>
                                      </p:tavLst>
                                    </p:anim>
                                    <p:anim calcmode="lin" valueType="num">
                                      <p:cBhvr additive="base">
                                        <p:cTn id="37"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anim calcmode="lin" valueType="num">
                                      <p:cBhvr additive="base">
                                        <p:cTn id="42" dur="500" fill="hold"/>
                                        <p:tgtEl>
                                          <p:spTgt spid="19"/>
                                        </p:tgtEl>
                                        <p:attrNameLst>
                                          <p:attrName>ppt_x</p:attrName>
                                        </p:attrNameLst>
                                      </p:cBhvr>
                                      <p:tavLst>
                                        <p:tav tm="0">
                                          <p:val>
                                            <p:strVal val="#ppt_x"/>
                                          </p:val>
                                        </p:tav>
                                        <p:tav tm="100000">
                                          <p:val>
                                            <p:strVal val="#ppt_x"/>
                                          </p:val>
                                        </p:tav>
                                      </p:tavLst>
                                    </p:anim>
                                    <p:anim calcmode="lin" valueType="num">
                                      <p:cBhvr additive="base">
                                        <p:cTn id="43"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16"/>
                                        </p:tgtEl>
                                        <p:attrNameLst>
                                          <p:attrName>style.visibility</p:attrName>
                                        </p:attrNameLst>
                                      </p:cBhvr>
                                      <p:to>
                                        <p:strVal val="visible"/>
                                      </p:to>
                                    </p:set>
                                    <p:anim calcmode="lin" valueType="num">
                                      <p:cBhvr additive="base">
                                        <p:cTn id="48" dur="500" fill="hold"/>
                                        <p:tgtEl>
                                          <p:spTgt spid="16"/>
                                        </p:tgtEl>
                                        <p:attrNameLst>
                                          <p:attrName>ppt_x</p:attrName>
                                        </p:attrNameLst>
                                      </p:cBhvr>
                                      <p:tavLst>
                                        <p:tav tm="0">
                                          <p:val>
                                            <p:strVal val="#ppt_x"/>
                                          </p:val>
                                        </p:tav>
                                        <p:tav tm="100000">
                                          <p:val>
                                            <p:strVal val="#ppt_x"/>
                                          </p:val>
                                        </p:tav>
                                      </p:tavLst>
                                    </p:anim>
                                    <p:anim calcmode="lin" valueType="num">
                                      <p:cBhvr additive="base">
                                        <p:cTn id="49"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20"/>
                                        </p:tgtEl>
                                        <p:attrNameLst>
                                          <p:attrName>style.visibility</p:attrName>
                                        </p:attrNameLst>
                                      </p:cBhvr>
                                      <p:to>
                                        <p:strVal val="visible"/>
                                      </p:to>
                                    </p:set>
                                    <p:anim calcmode="lin" valueType="num">
                                      <p:cBhvr additive="base">
                                        <p:cTn id="54" dur="500" fill="hold"/>
                                        <p:tgtEl>
                                          <p:spTgt spid="20"/>
                                        </p:tgtEl>
                                        <p:attrNameLst>
                                          <p:attrName>ppt_x</p:attrName>
                                        </p:attrNameLst>
                                      </p:cBhvr>
                                      <p:tavLst>
                                        <p:tav tm="0">
                                          <p:val>
                                            <p:strVal val="#ppt_x"/>
                                          </p:val>
                                        </p:tav>
                                        <p:tav tm="100000">
                                          <p:val>
                                            <p:strVal val="#ppt_x"/>
                                          </p:val>
                                        </p:tav>
                                      </p:tavLst>
                                    </p:anim>
                                    <p:anim calcmode="lin" valueType="num">
                                      <p:cBhvr additive="base">
                                        <p:cTn id="55"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4" presetClass="entr" presetSubtype="16" fill="hold" grpId="0" nodeType="click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box(in)">
                                      <p:cBhvr>
                                        <p:cTn id="6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p:bldP spid="18" grpId="0"/>
      <p:bldP spid="19" grpId="0"/>
      <p:bldP spid="20" grpId="0"/>
      <p:bldP spid="24" grpId="0"/>
      <p:bldP spid="21"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ChangeArrowheads="1"/>
          </p:cNvSpPr>
          <p:nvPr/>
        </p:nvSpPr>
        <p:spPr bwMode="auto">
          <a:xfrm>
            <a:off x="6312024" y="800100"/>
            <a:ext cx="6985000" cy="594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tx1"/>
              </a:buClr>
            </a:pPr>
            <a:r>
              <a:rPr kumimoji="1" lang="en-US" altLang="zh-CN" dirty="0">
                <a:solidFill>
                  <a:schemeClr val="tx2"/>
                </a:solidFill>
              </a:rPr>
              <a:t>void </a:t>
            </a:r>
            <a:r>
              <a:rPr kumimoji="1" lang="en-US" altLang="zh-CN" dirty="0" err="1">
                <a:solidFill>
                  <a:schemeClr val="tx2"/>
                </a:solidFill>
              </a:rPr>
              <a:t>reader</a:t>
            </a:r>
            <a:r>
              <a:rPr kumimoji="1" lang="en-US" altLang="zh-CN" baseline="-25000" dirty="0" err="1">
                <a:solidFill>
                  <a:schemeClr val="tx2"/>
                </a:solidFill>
              </a:rPr>
              <a:t>j</a:t>
            </a:r>
            <a:r>
              <a:rPr kumimoji="1" lang="en-US" altLang="zh-CN" baseline="-25000" dirty="0">
                <a:solidFill>
                  <a:schemeClr val="tx2"/>
                </a:solidFill>
              </a:rPr>
              <a:t> </a:t>
            </a:r>
            <a:r>
              <a:rPr kumimoji="1" lang="en-US" altLang="zh-CN" dirty="0"/>
              <a:t>{</a:t>
            </a:r>
          </a:p>
          <a:p>
            <a:pPr eaLnBrk="1" hangingPunct="1">
              <a:spcBef>
                <a:spcPct val="50000"/>
              </a:spcBef>
              <a:buClr>
                <a:schemeClr val="tx1"/>
              </a:buClr>
            </a:pPr>
            <a:r>
              <a:rPr kumimoji="1" lang="en-US" altLang="zh-CN" dirty="0"/>
              <a:t>      while(1) {</a:t>
            </a:r>
          </a:p>
          <a:p>
            <a:pPr eaLnBrk="1" hangingPunct="1">
              <a:spcBef>
                <a:spcPct val="50000"/>
              </a:spcBef>
              <a:buClr>
                <a:schemeClr val="tx1"/>
              </a:buClr>
            </a:pPr>
            <a:r>
              <a:rPr kumimoji="1" lang="en-US" altLang="zh-CN" dirty="0"/>
              <a:t>              </a:t>
            </a:r>
            <a:r>
              <a:rPr kumimoji="1" lang="en-US" altLang="zh-CN" dirty="0">
                <a:solidFill>
                  <a:srgbClr val="FF0000"/>
                </a:solidFill>
              </a:rPr>
              <a:t>wait</a:t>
            </a:r>
            <a:r>
              <a:rPr kumimoji="1" lang="en-US" altLang="zh-CN" dirty="0">
                <a:solidFill>
                  <a:schemeClr val="accent1"/>
                </a:solidFill>
              </a:rPr>
              <a:t>(</a:t>
            </a:r>
            <a:r>
              <a:rPr kumimoji="1" lang="en-US" altLang="zh-CN" dirty="0" err="1">
                <a:solidFill>
                  <a:schemeClr val="accent1"/>
                </a:solidFill>
              </a:rPr>
              <a:t>rmutex</a:t>
            </a:r>
            <a:r>
              <a:rPr kumimoji="1" lang="en-US" altLang="zh-CN" dirty="0">
                <a:solidFill>
                  <a:schemeClr val="accent1"/>
                </a:solidFill>
              </a:rPr>
              <a:t>)</a:t>
            </a:r>
          </a:p>
          <a:p>
            <a:pPr eaLnBrk="1" hangingPunct="1">
              <a:spcBef>
                <a:spcPct val="50000"/>
              </a:spcBef>
              <a:buClr>
                <a:schemeClr val="tx1"/>
              </a:buClr>
            </a:pPr>
            <a:r>
              <a:rPr kumimoji="1" lang="en-US" altLang="zh-CN" dirty="0"/>
              <a:t>              if </a:t>
            </a:r>
            <a:r>
              <a:rPr kumimoji="1" lang="en-US" altLang="zh-CN" dirty="0" err="1"/>
              <a:t>readcount</a:t>
            </a:r>
            <a:r>
              <a:rPr kumimoji="1" lang="en-US" altLang="zh-CN" dirty="0"/>
              <a:t>==0 then  </a:t>
            </a:r>
            <a:r>
              <a:rPr kumimoji="1" lang="en-US" altLang="zh-CN" dirty="0">
                <a:solidFill>
                  <a:srgbClr val="FF0000"/>
                </a:solidFill>
              </a:rPr>
              <a:t>wait</a:t>
            </a:r>
            <a:r>
              <a:rPr kumimoji="1" lang="en-US" altLang="zh-CN" dirty="0"/>
              <a:t> </a:t>
            </a:r>
            <a:r>
              <a:rPr kumimoji="1" lang="en-US" altLang="zh-CN" dirty="0">
                <a:solidFill>
                  <a:schemeClr val="accent1"/>
                </a:solidFill>
              </a:rPr>
              <a:t>(</a:t>
            </a:r>
            <a:r>
              <a:rPr kumimoji="1" lang="en-US" altLang="zh-CN" dirty="0" err="1">
                <a:solidFill>
                  <a:schemeClr val="accent1"/>
                </a:solidFill>
              </a:rPr>
              <a:t>wmutex</a:t>
            </a:r>
            <a:r>
              <a:rPr kumimoji="1" lang="en-US" altLang="zh-CN" dirty="0">
                <a:solidFill>
                  <a:schemeClr val="accent1"/>
                </a:solidFill>
              </a:rPr>
              <a:t>);</a:t>
            </a:r>
          </a:p>
          <a:p>
            <a:pPr eaLnBrk="1" hangingPunct="1">
              <a:spcBef>
                <a:spcPct val="50000"/>
              </a:spcBef>
              <a:buClr>
                <a:schemeClr val="tx1"/>
              </a:buClr>
            </a:pPr>
            <a:r>
              <a:rPr kumimoji="1" lang="en-US" altLang="zh-CN" dirty="0"/>
              <a:t>              </a:t>
            </a:r>
            <a:r>
              <a:rPr kumimoji="1" lang="en-US" altLang="zh-CN" dirty="0" err="1"/>
              <a:t>readcount</a:t>
            </a:r>
            <a:r>
              <a:rPr kumimoji="1" lang="en-US" altLang="zh-CN" dirty="0"/>
              <a:t>++;</a:t>
            </a:r>
          </a:p>
          <a:p>
            <a:pPr eaLnBrk="1" hangingPunct="1">
              <a:spcBef>
                <a:spcPct val="50000"/>
              </a:spcBef>
              <a:buClr>
                <a:schemeClr val="tx1"/>
              </a:buClr>
            </a:pPr>
            <a:r>
              <a:rPr kumimoji="1" lang="en-US" altLang="zh-CN" dirty="0">
                <a:solidFill>
                  <a:schemeClr val="accent1"/>
                </a:solidFill>
              </a:rPr>
              <a:t>              signal (</a:t>
            </a:r>
            <a:r>
              <a:rPr kumimoji="1" lang="en-US" altLang="zh-CN" dirty="0" err="1">
                <a:solidFill>
                  <a:schemeClr val="accent1"/>
                </a:solidFill>
              </a:rPr>
              <a:t>rmutex</a:t>
            </a:r>
            <a:r>
              <a:rPr kumimoji="1" lang="en-US" altLang="zh-CN" dirty="0">
                <a:solidFill>
                  <a:schemeClr val="accent1"/>
                </a:solidFill>
              </a:rPr>
              <a:t>);</a:t>
            </a:r>
            <a:r>
              <a:rPr kumimoji="1" lang="en-US" altLang="zh-CN" dirty="0"/>
              <a:t>      </a:t>
            </a:r>
            <a:endParaRPr kumimoji="1" lang="zh-CN" altLang="en-US" dirty="0"/>
          </a:p>
          <a:p>
            <a:pPr eaLnBrk="1" hangingPunct="1">
              <a:spcBef>
                <a:spcPct val="50000"/>
              </a:spcBef>
              <a:buClr>
                <a:schemeClr val="tx1"/>
              </a:buClr>
            </a:pPr>
            <a:r>
              <a:rPr kumimoji="1" lang="zh-CN" altLang="en-US" dirty="0"/>
              <a:t>              </a:t>
            </a:r>
            <a:r>
              <a:rPr kumimoji="1" lang="en-US" altLang="zh-CN" dirty="0"/>
              <a:t>reading…</a:t>
            </a:r>
          </a:p>
          <a:p>
            <a:pPr eaLnBrk="1" hangingPunct="1">
              <a:spcBef>
                <a:spcPct val="50000"/>
              </a:spcBef>
              <a:buClr>
                <a:schemeClr val="tx1"/>
              </a:buClr>
            </a:pPr>
            <a:r>
              <a:rPr kumimoji="1" lang="en-US" altLang="zh-CN" dirty="0">
                <a:solidFill>
                  <a:schemeClr val="accent1"/>
                </a:solidFill>
              </a:rPr>
              <a:t>              </a:t>
            </a:r>
            <a:r>
              <a:rPr kumimoji="1" lang="en-US" altLang="zh-CN" dirty="0">
                <a:solidFill>
                  <a:srgbClr val="FF0000"/>
                </a:solidFill>
              </a:rPr>
              <a:t>wait</a:t>
            </a:r>
            <a:r>
              <a:rPr kumimoji="1" lang="en-US" altLang="zh-CN" dirty="0"/>
              <a:t> </a:t>
            </a:r>
            <a:r>
              <a:rPr kumimoji="1" lang="en-US" altLang="zh-CN" dirty="0">
                <a:solidFill>
                  <a:schemeClr val="accent1"/>
                </a:solidFill>
              </a:rPr>
              <a:t>(</a:t>
            </a:r>
            <a:r>
              <a:rPr kumimoji="1" lang="en-US" altLang="zh-CN" dirty="0" err="1">
                <a:solidFill>
                  <a:schemeClr val="accent1"/>
                </a:solidFill>
              </a:rPr>
              <a:t>rmutex</a:t>
            </a:r>
            <a:r>
              <a:rPr kumimoji="1" lang="en-US" altLang="zh-CN" dirty="0">
                <a:solidFill>
                  <a:schemeClr val="accent1"/>
                </a:solidFill>
              </a:rPr>
              <a:t>);</a:t>
            </a:r>
          </a:p>
          <a:p>
            <a:pPr eaLnBrk="1" hangingPunct="1">
              <a:spcBef>
                <a:spcPct val="50000"/>
              </a:spcBef>
              <a:buClr>
                <a:schemeClr val="tx1"/>
              </a:buClr>
            </a:pPr>
            <a:r>
              <a:rPr kumimoji="1" lang="en-US" altLang="zh-CN" dirty="0"/>
              <a:t>              </a:t>
            </a:r>
            <a:r>
              <a:rPr kumimoji="1" lang="en-US" altLang="zh-CN" dirty="0" err="1"/>
              <a:t>readcount</a:t>
            </a:r>
            <a:r>
              <a:rPr kumimoji="1" lang="en-US" altLang="zh-CN" dirty="0"/>
              <a:t>--;</a:t>
            </a:r>
          </a:p>
          <a:p>
            <a:pPr eaLnBrk="1" hangingPunct="1">
              <a:spcBef>
                <a:spcPct val="50000"/>
              </a:spcBef>
              <a:buClr>
                <a:schemeClr val="tx1"/>
              </a:buClr>
            </a:pPr>
            <a:r>
              <a:rPr kumimoji="1" lang="en-US" altLang="zh-CN" dirty="0"/>
              <a:t>              if </a:t>
            </a:r>
            <a:r>
              <a:rPr kumimoji="1" lang="en-US" altLang="zh-CN" dirty="0" err="1"/>
              <a:t>readcount</a:t>
            </a:r>
            <a:r>
              <a:rPr kumimoji="1" lang="en-US" altLang="zh-CN" dirty="0"/>
              <a:t>==0 then </a:t>
            </a:r>
            <a:r>
              <a:rPr kumimoji="1" lang="en-US" altLang="zh-CN" dirty="0">
                <a:solidFill>
                  <a:schemeClr val="accent1"/>
                </a:solidFill>
              </a:rPr>
              <a:t>signal(</a:t>
            </a:r>
            <a:r>
              <a:rPr kumimoji="1" lang="en-US" altLang="zh-CN" dirty="0" err="1">
                <a:solidFill>
                  <a:schemeClr val="accent1"/>
                </a:solidFill>
              </a:rPr>
              <a:t>wmutex</a:t>
            </a:r>
            <a:r>
              <a:rPr kumimoji="1" lang="en-US" altLang="zh-CN" dirty="0">
                <a:solidFill>
                  <a:schemeClr val="accent1"/>
                </a:solidFill>
              </a:rPr>
              <a:t>);</a:t>
            </a:r>
          </a:p>
          <a:p>
            <a:pPr eaLnBrk="1" hangingPunct="1">
              <a:spcBef>
                <a:spcPct val="50000"/>
              </a:spcBef>
              <a:buClr>
                <a:schemeClr val="tx1"/>
              </a:buClr>
            </a:pPr>
            <a:r>
              <a:rPr kumimoji="1" lang="en-US" altLang="zh-CN" dirty="0">
                <a:solidFill>
                  <a:schemeClr val="accent1"/>
                </a:solidFill>
              </a:rPr>
              <a:t>             signal(</a:t>
            </a:r>
            <a:r>
              <a:rPr kumimoji="1" lang="en-US" altLang="zh-CN" dirty="0" err="1">
                <a:solidFill>
                  <a:schemeClr val="accent1"/>
                </a:solidFill>
              </a:rPr>
              <a:t>rmutex</a:t>
            </a:r>
            <a:r>
              <a:rPr kumimoji="1" lang="en-US" altLang="zh-CN" dirty="0">
                <a:solidFill>
                  <a:schemeClr val="accent1"/>
                </a:solidFill>
              </a:rPr>
              <a:t>);</a:t>
            </a:r>
          </a:p>
          <a:p>
            <a:pPr eaLnBrk="1" hangingPunct="1">
              <a:spcBef>
                <a:spcPct val="50000"/>
              </a:spcBef>
              <a:buClr>
                <a:schemeClr val="tx1"/>
              </a:buClr>
            </a:pPr>
            <a:r>
              <a:rPr kumimoji="1" lang="en-US" altLang="zh-CN" dirty="0"/>
              <a:t>      }</a:t>
            </a:r>
          </a:p>
          <a:p>
            <a:pPr eaLnBrk="1" hangingPunct="1">
              <a:spcBef>
                <a:spcPct val="50000"/>
              </a:spcBef>
              <a:buClr>
                <a:schemeClr val="tx1"/>
              </a:buClr>
            </a:pPr>
            <a:r>
              <a:rPr kumimoji="1" lang="en-US" altLang="zh-CN" dirty="0"/>
              <a:t>}</a:t>
            </a:r>
          </a:p>
        </p:txBody>
      </p:sp>
      <p:sp>
        <p:nvSpPr>
          <p:cNvPr id="149507" name="Rectangle 2"/>
          <p:cNvSpPr>
            <a:spLocks noChangeArrowheads="1"/>
          </p:cNvSpPr>
          <p:nvPr/>
        </p:nvSpPr>
        <p:spPr bwMode="auto">
          <a:xfrm>
            <a:off x="5232400" y="7938"/>
            <a:ext cx="3455988"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r>
              <a:rPr lang="en-US" altLang="zh-CN" sz="2800" dirty="0">
                <a:solidFill>
                  <a:srgbClr val="C00000"/>
                </a:solidFill>
                <a:latin typeface="微软雅黑" panose="020B0503020204020204" pitchFamily="34" charset="-122"/>
                <a:ea typeface="微软雅黑" panose="020B0503020204020204" pitchFamily="34" charset="-122"/>
              </a:rPr>
              <a:t>3. </a:t>
            </a:r>
            <a:r>
              <a:rPr lang="zh-CN" altLang="en-US" sz="2800" dirty="0">
                <a:solidFill>
                  <a:srgbClr val="C00000"/>
                </a:solidFill>
                <a:latin typeface="微软雅黑" panose="020B0503020204020204" pitchFamily="34" charset="-122"/>
                <a:ea typeface="微软雅黑" panose="020B0503020204020204" pitchFamily="34" charset="-122"/>
              </a:rPr>
              <a:t>读者－写者问题</a:t>
            </a:r>
            <a:endParaRPr lang="en-US" altLang="zh-CN" sz="2800" dirty="0">
              <a:solidFill>
                <a:srgbClr val="C00000"/>
              </a:solidFill>
              <a:latin typeface="微软雅黑" panose="020B0503020204020204" pitchFamily="34" charset="-122"/>
              <a:ea typeface="微软雅黑" panose="020B0503020204020204" pitchFamily="34" charset="-122"/>
            </a:endParaRPr>
          </a:p>
        </p:txBody>
      </p:sp>
      <p:sp>
        <p:nvSpPr>
          <p:cNvPr id="2" name="TextBox 7">
            <a:extLst>
              <a:ext uri="{FF2B5EF4-FFF2-40B4-BE49-F238E27FC236}">
                <a16:creationId xmlns:a16="http://schemas.microsoft.com/office/drawing/2014/main" id="{CA222188-E20B-C94A-634B-7E4B4935398E}"/>
              </a:ext>
            </a:extLst>
          </p:cNvPr>
          <p:cNvSpPr txBox="1">
            <a:spLocks noChangeArrowheads="1"/>
          </p:cNvSpPr>
          <p:nvPr/>
        </p:nvSpPr>
        <p:spPr bwMode="auto">
          <a:xfrm>
            <a:off x="1097781" y="3572992"/>
            <a:ext cx="3816350" cy="3563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spcBef>
                <a:spcPct val="20000"/>
              </a:spcBef>
            </a:pPr>
            <a:r>
              <a:rPr lang="en-US" altLang="zh-CN" sz="2400" dirty="0"/>
              <a:t>void </a:t>
            </a:r>
            <a:r>
              <a:rPr lang="en-US" altLang="zh-CN" sz="2400" dirty="0" err="1"/>
              <a:t>writer</a:t>
            </a:r>
            <a:r>
              <a:rPr lang="en-US" altLang="zh-CN" sz="2400" baseline="-25000" dirty="0" err="1"/>
              <a:t>i</a:t>
            </a:r>
            <a:r>
              <a:rPr lang="en-US" altLang="zh-CN" sz="2400" dirty="0"/>
              <a:t> {</a:t>
            </a:r>
          </a:p>
          <a:p>
            <a:pPr>
              <a:spcBef>
                <a:spcPct val="20000"/>
              </a:spcBef>
            </a:pPr>
            <a:r>
              <a:rPr lang="en-US" altLang="zh-CN" sz="2400" dirty="0"/>
              <a:t>    while(1){</a:t>
            </a:r>
          </a:p>
          <a:p>
            <a:pPr>
              <a:spcBef>
                <a:spcPct val="20000"/>
              </a:spcBef>
            </a:pPr>
            <a:r>
              <a:rPr lang="en-US" altLang="zh-CN" sz="2400" dirty="0"/>
              <a:t>	</a:t>
            </a:r>
            <a:endParaRPr lang="en-US" altLang="zh-CN" sz="2400" dirty="0">
              <a:solidFill>
                <a:srgbClr val="FF0000"/>
              </a:solidFill>
            </a:endParaRPr>
          </a:p>
          <a:p>
            <a:pPr>
              <a:spcBef>
                <a:spcPct val="20000"/>
              </a:spcBef>
            </a:pPr>
            <a:r>
              <a:rPr lang="en-US" altLang="zh-CN" sz="2400" dirty="0"/>
              <a:t>	writing…</a:t>
            </a:r>
          </a:p>
          <a:p>
            <a:pPr>
              <a:spcBef>
                <a:spcPct val="20000"/>
              </a:spcBef>
            </a:pPr>
            <a:r>
              <a:rPr lang="en-US" altLang="zh-CN" sz="2400" dirty="0"/>
              <a:t>	</a:t>
            </a:r>
            <a:endParaRPr lang="en-US" altLang="zh-CN" sz="2400" dirty="0">
              <a:solidFill>
                <a:srgbClr val="FF0000"/>
              </a:solidFill>
            </a:endParaRPr>
          </a:p>
          <a:p>
            <a:pPr>
              <a:spcBef>
                <a:spcPct val="20000"/>
              </a:spcBef>
            </a:pPr>
            <a:r>
              <a:rPr lang="en-US" altLang="zh-CN" sz="2400" dirty="0"/>
              <a:t>     }</a:t>
            </a:r>
          </a:p>
          <a:p>
            <a:pPr>
              <a:spcBef>
                <a:spcPct val="20000"/>
              </a:spcBef>
            </a:pPr>
            <a:r>
              <a:rPr lang="en-US" altLang="zh-CN" sz="2400" dirty="0"/>
              <a:t>}</a:t>
            </a:r>
          </a:p>
          <a:p>
            <a:pPr>
              <a:spcBef>
                <a:spcPct val="20000"/>
              </a:spcBef>
            </a:pPr>
            <a:endParaRPr lang="zh-CN" altLang="en-US" sz="2400" dirty="0"/>
          </a:p>
        </p:txBody>
      </p:sp>
      <p:sp>
        <p:nvSpPr>
          <p:cNvPr id="3" name="矩形 2">
            <a:extLst>
              <a:ext uri="{FF2B5EF4-FFF2-40B4-BE49-F238E27FC236}">
                <a16:creationId xmlns:a16="http://schemas.microsoft.com/office/drawing/2014/main" id="{1C647EAA-D158-2C88-7D90-175ED0442842}"/>
              </a:ext>
            </a:extLst>
          </p:cNvPr>
          <p:cNvSpPr>
            <a:spLocks noChangeArrowheads="1"/>
          </p:cNvSpPr>
          <p:nvPr/>
        </p:nvSpPr>
        <p:spPr bwMode="auto">
          <a:xfrm>
            <a:off x="1970906" y="4438179"/>
            <a:ext cx="22367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spcBef>
                <a:spcPct val="20000"/>
              </a:spcBef>
            </a:pPr>
            <a:r>
              <a:rPr lang="en-US" altLang="zh-CN" sz="2400" dirty="0">
                <a:solidFill>
                  <a:srgbClr val="FF0000"/>
                </a:solidFill>
              </a:rPr>
              <a:t>wait(</a:t>
            </a:r>
            <a:r>
              <a:rPr lang="en-US" altLang="zh-CN" sz="2400" dirty="0" err="1">
                <a:solidFill>
                  <a:srgbClr val="FF0000"/>
                </a:solidFill>
              </a:rPr>
              <a:t>wmutex</a:t>
            </a:r>
            <a:r>
              <a:rPr lang="en-US" altLang="zh-CN" sz="2400" dirty="0">
                <a:solidFill>
                  <a:srgbClr val="FF0000"/>
                </a:solidFill>
              </a:rPr>
              <a:t>);</a:t>
            </a:r>
            <a:endParaRPr lang="zh-CN" altLang="en-US" sz="2400" dirty="0"/>
          </a:p>
        </p:txBody>
      </p:sp>
      <p:sp>
        <p:nvSpPr>
          <p:cNvPr id="4" name="矩形 3">
            <a:extLst>
              <a:ext uri="{FF2B5EF4-FFF2-40B4-BE49-F238E27FC236}">
                <a16:creationId xmlns:a16="http://schemas.microsoft.com/office/drawing/2014/main" id="{24C7F246-DE3A-13FE-635F-2E3DC3D0FDC7}"/>
              </a:ext>
            </a:extLst>
          </p:cNvPr>
          <p:cNvSpPr>
            <a:spLocks noChangeArrowheads="1"/>
          </p:cNvSpPr>
          <p:nvPr/>
        </p:nvSpPr>
        <p:spPr bwMode="auto">
          <a:xfrm>
            <a:off x="1991544" y="5373216"/>
            <a:ext cx="25257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spcBef>
                <a:spcPct val="20000"/>
              </a:spcBef>
            </a:pPr>
            <a:r>
              <a:rPr lang="en-US" altLang="zh-CN" sz="2400" dirty="0">
                <a:solidFill>
                  <a:srgbClr val="FF0000"/>
                </a:solidFill>
              </a:rPr>
              <a:t>signal(</a:t>
            </a:r>
            <a:r>
              <a:rPr lang="en-US" altLang="zh-CN" sz="2400" dirty="0" err="1">
                <a:solidFill>
                  <a:srgbClr val="FF0000"/>
                </a:solidFill>
              </a:rPr>
              <a:t>wmutex</a:t>
            </a:r>
            <a:r>
              <a:rPr lang="en-US" altLang="zh-CN" sz="2400" dirty="0">
                <a:solidFill>
                  <a:srgbClr val="FF0000"/>
                </a:solidFill>
              </a:rPr>
              <a:t>);</a:t>
            </a:r>
            <a:endParaRPr lang="zh-CN" altLang="en-US" sz="2400" dirty="0"/>
          </a:p>
        </p:txBody>
      </p:sp>
      <p:sp>
        <p:nvSpPr>
          <p:cNvPr id="7" name="文本框 6">
            <a:extLst>
              <a:ext uri="{FF2B5EF4-FFF2-40B4-BE49-F238E27FC236}">
                <a16:creationId xmlns:a16="http://schemas.microsoft.com/office/drawing/2014/main" id="{F59B3D48-E96E-C9D0-045D-A8C2A8500273}"/>
              </a:ext>
            </a:extLst>
          </p:cNvPr>
          <p:cNvSpPr txBox="1"/>
          <p:nvPr/>
        </p:nvSpPr>
        <p:spPr>
          <a:xfrm>
            <a:off x="191344" y="761879"/>
            <a:ext cx="6048672" cy="2573782"/>
          </a:xfrm>
          <a:prstGeom prst="rect">
            <a:avLst/>
          </a:prstGeom>
          <a:noFill/>
        </p:spPr>
        <p:txBody>
          <a:bodyPr wrap="square">
            <a:spAutoFit/>
          </a:bodyPr>
          <a:lstStyle/>
          <a:p>
            <a:pPr lvl="1">
              <a:lnSpc>
                <a:spcPct val="130000"/>
              </a:lnSpc>
              <a:spcBef>
                <a:spcPct val="20000"/>
              </a:spcBef>
              <a:buFontTx/>
              <a:buChar char="–"/>
            </a:pPr>
            <a:r>
              <a:rPr lang="zh-CN" altLang="en-US" sz="2000" dirty="0">
                <a:latin typeface="宋体" panose="02010600030101010101" pitchFamily="2" charset="-122"/>
                <a:ea typeface="仿宋_GB2312" pitchFamily="49" charset="-122"/>
              </a:rPr>
              <a:t>信号量</a:t>
            </a:r>
            <a:r>
              <a:rPr lang="en-US" altLang="zh-CN" sz="2000" dirty="0" err="1">
                <a:solidFill>
                  <a:schemeClr val="accent1"/>
                </a:solidFill>
                <a:latin typeface="宋体" panose="02010600030101010101" pitchFamily="2" charset="-122"/>
                <a:ea typeface="仿宋_GB2312" pitchFamily="49" charset="-122"/>
              </a:rPr>
              <a:t>wmutex</a:t>
            </a:r>
            <a:r>
              <a:rPr lang="zh-CN" altLang="en-US" sz="2000" dirty="0">
                <a:latin typeface="宋体" panose="02010600030101010101" pitchFamily="2" charset="-122"/>
                <a:ea typeface="仿宋_GB2312" pitchFamily="49" charset="-122"/>
              </a:rPr>
              <a:t>表示</a:t>
            </a:r>
            <a:r>
              <a:rPr lang="en-US" altLang="zh-CN" sz="2000" dirty="0">
                <a:latin typeface="宋体" panose="02010600030101010101" pitchFamily="2" charset="-122"/>
                <a:ea typeface="仿宋_GB2312" pitchFamily="49" charset="-122"/>
              </a:rPr>
              <a:t>“</a:t>
            </a:r>
            <a:r>
              <a:rPr lang="zh-CN" altLang="en-US" sz="2000" dirty="0">
                <a:latin typeface="宋体" panose="02010600030101010101" pitchFamily="2" charset="-122"/>
                <a:ea typeface="仿宋_GB2312" pitchFamily="49" charset="-122"/>
              </a:rPr>
              <a:t>允许写</a:t>
            </a:r>
            <a:r>
              <a:rPr lang="en-US" altLang="zh-CN" sz="2000" dirty="0">
                <a:latin typeface="宋体" panose="02010600030101010101" pitchFamily="2" charset="-122"/>
                <a:ea typeface="仿宋_GB2312" pitchFamily="49" charset="-122"/>
              </a:rPr>
              <a:t>”</a:t>
            </a:r>
            <a:r>
              <a:rPr lang="zh-CN" altLang="en-US" sz="2000" dirty="0">
                <a:latin typeface="宋体" panose="02010600030101010101" pitchFamily="2" charset="-122"/>
                <a:ea typeface="仿宋_GB2312" pitchFamily="49" charset="-122"/>
              </a:rPr>
              <a:t>，写者与其他进程互斥使用数据</a:t>
            </a:r>
          </a:p>
          <a:p>
            <a:pPr lvl="1">
              <a:lnSpc>
                <a:spcPct val="130000"/>
              </a:lnSpc>
              <a:spcBef>
                <a:spcPct val="20000"/>
              </a:spcBef>
              <a:buFontTx/>
              <a:buChar char="–"/>
            </a:pPr>
            <a:r>
              <a:rPr lang="zh-CN" altLang="en-US" sz="2000" dirty="0">
                <a:latin typeface="宋体" panose="02010600030101010101" pitchFamily="2" charset="-122"/>
                <a:ea typeface="仿宋_GB2312" pitchFamily="49" charset="-122"/>
              </a:rPr>
              <a:t>公共整形变量</a:t>
            </a:r>
            <a:r>
              <a:rPr lang="en-US" altLang="zh-CN" sz="2000" dirty="0" err="1">
                <a:solidFill>
                  <a:schemeClr val="accent1"/>
                </a:solidFill>
                <a:latin typeface="宋体" panose="02010600030101010101" pitchFamily="2" charset="-122"/>
                <a:ea typeface="仿宋_GB2312" pitchFamily="49" charset="-122"/>
              </a:rPr>
              <a:t>readcount</a:t>
            </a:r>
            <a:r>
              <a:rPr lang="zh-CN" altLang="en-US" sz="2000" dirty="0">
                <a:latin typeface="宋体" panose="02010600030101010101" pitchFamily="2" charset="-122"/>
                <a:ea typeface="仿宋_GB2312" pitchFamily="49" charset="-122"/>
              </a:rPr>
              <a:t>表示“正在读”的读者数</a:t>
            </a:r>
          </a:p>
          <a:p>
            <a:pPr lvl="1">
              <a:lnSpc>
                <a:spcPct val="130000"/>
              </a:lnSpc>
              <a:spcBef>
                <a:spcPct val="20000"/>
              </a:spcBef>
              <a:buFontTx/>
              <a:buChar char="–"/>
            </a:pPr>
            <a:r>
              <a:rPr lang="zh-CN" altLang="en-US" sz="2000" dirty="0">
                <a:latin typeface="宋体" panose="02010600030101010101" pitchFamily="2" charset="-122"/>
                <a:ea typeface="仿宋_GB2312" pitchFamily="49" charset="-122"/>
              </a:rPr>
              <a:t>信号量</a:t>
            </a:r>
            <a:r>
              <a:rPr lang="en-US" altLang="zh-CN" sz="2000" dirty="0" err="1">
                <a:solidFill>
                  <a:schemeClr val="accent1"/>
                </a:solidFill>
                <a:latin typeface="宋体" panose="02010600030101010101" pitchFamily="2" charset="-122"/>
                <a:ea typeface="仿宋_GB2312" pitchFamily="49" charset="-122"/>
              </a:rPr>
              <a:t>rmutex</a:t>
            </a:r>
            <a:r>
              <a:rPr lang="zh-CN" altLang="en-US" sz="2000" dirty="0">
                <a:latin typeface="宋体" panose="02010600030101010101" pitchFamily="2" charset="-122"/>
                <a:ea typeface="仿宋_GB2312" pitchFamily="49" charset="-122"/>
              </a:rPr>
              <a:t>：实现多个读者对</a:t>
            </a:r>
            <a:r>
              <a:rPr lang="en-US" altLang="zh-CN" sz="2000" dirty="0" err="1">
                <a:latin typeface="宋体" panose="02010600030101010101" pitchFamily="2" charset="-122"/>
                <a:ea typeface="仿宋_GB2312" pitchFamily="49" charset="-122"/>
              </a:rPr>
              <a:t>readcount</a:t>
            </a:r>
            <a:r>
              <a:rPr lang="zh-CN" altLang="en-US" sz="2000" dirty="0">
                <a:latin typeface="宋体" panose="02010600030101010101" pitchFamily="2" charset="-122"/>
                <a:ea typeface="仿宋_GB2312" pitchFamily="49" charset="-122"/>
              </a:rPr>
              <a:t>的互斥操作</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79202">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9202">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9202">
                                            <p:txEl>
                                              <p:pRg st="1" end="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9202">
                                            <p:txEl>
                                              <p:pRg st="11" end="1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79202">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9202">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79202">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79202">
                                            <p:txEl>
                                              <p:pRg st="3" end="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79202">
                                            <p:txEl>
                                              <p:pRg st="2" end="2"/>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79202">
                                            <p:txEl>
                                              <p:pRg st="5" end="5"/>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79202">
                                            <p:txEl>
                                              <p:pRg st="9" end="9"/>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79202">
                                            <p:txEl>
                                              <p:pRg st="7" end="7"/>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7920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ChangeArrowheads="1"/>
          </p:cNvSpPr>
          <p:nvPr/>
        </p:nvSpPr>
        <p:spPr bwMode="auto">
          <a:xfrm>
            <a:off x="2063751" y="765175"/>
            <a:ext cx="5040313"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tx1"/>
              </a:buClr>
            </a:pPr>
            <a:r>
              <a:rPr kumimoji="1" lang="zh-CN" altLang="en-US" sz="2800">
                <a:solidFill>
                  <a:srgbClr val="0000FF"/>
                </a:solidFill>
              </a:rPr>
              <a:t>读者优先的读者</a:t>
            </a:r>
            <a:r>
              <a:rPr kumimoji="1" lang="en-US" altLang="zh-CN" sz="2800">
                <a:solidFill>
                  <a:srgbClr val="0000FF"/>
                </a:solidFill>
              </a:rPr>
              <a:t>-</a:t>
            </a:r>
            <a:r>
              <a:rPr kumimoji="1" lang="zh-CN" altLang="en-US" sz="2800">
                <a:solidFill>
                  <a:srgbClr val="0000FF"/>
                </a:solidFill>
              </a:rPr>
              <a:t>写者算法：</a:t>
            </a:r>
            <a:endParaRPr kumimoji="1" lang="en-US" altLang="zh-CN" sz="2800">
              <a:solidFill>
                <a:srgbClr val="0000FF"/>
              </a:solidFill>
            </a:endParaRPr>
          </a:p>
        </p:txBody>
      </p:sp>
      <p:sp>
        <p:nvSpPr>
          <p:cNvPr id="150531" name="Rectangle 2"/>
          <p:cNvSpPr>
            <a:spLocks noChangeArrowheads="1"/>
          </p:cNvSpPr>
          <p:nvPr/>
        </p:nvSpPr>
        <p:spPr bwMode="auto">
          <a:xfrm>
            <a:off x="4151784" y="7938"/>
            <a:ext cx="4536604" cy="684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r>
              <a:rPr lang="en-US" altLang="zh-CN" sz="3200" dirty="0">
                <a:solidFill>
                  <a:srgbClr val="C00000"/>
                </a:solidFill>
                <a:latin typeface="微软雅黑" pitchFamily="34" charset="-122"/>
                <a:ea typeface="微软雅黑" pitchFamily="34" charset="-122"/>
              </a:rPr>
              <a:t>3. </a:t>
            </a:r>
            <a:r>
              <a:rPr lang="zh-CN" altLang="en-US" sz="3200" dirty="0">
                <a:solidFill>
                  <a:srgbClr val="C00000"/>
                </a:solidFill>
                <a:latin typeface="微软雅黑" pitchFamily="34" charset="-122"/>
                <a:ea typeface="微软雅黑" pitchFamily="34" charset="-122"/>
              </a:rPr>
              <a:t>读者－写者问题</a:t>
            </a:r>
            <a:endParaRPr lang="en-US" altLang="zh-CN" sz="3200" dirty="0">
              <a:solidFill>
                <a:srgbClr val="C00000"/>
              </a:solidFill>
              <a:latin typeface="微软雅黑" pitchFamily="34" charset="-122"/>
              <a:ea typeface="微软雅黑" pitchFamily="34" charset="-122"/>
            </a:endParaRPr>
          </a:p>
        </p:txBody>
      </p:sp>
      <p:sp>
        <p:nvSpPr>
          <p:cNvPr id="4" name="椭圆 3"/>
          <p:cNvSpPr/>
          <p:nvPr/>
        </p:nvSpPr>
        <p:spPr bwMode="auto">
          <a:xfrm>
            <a:off x="1774826" y="1484314"/>
            <a:ext cx="4752975" cy="2232025"/>
          </a:xfrm>
          <a:prstGeom prst="ellipse">
            <a:avLst/>
          </a:prstGeom>
          <a:solidFill>
            <a:schemeClr val="accent6">
              <a:lumMod val="40000"/>
              <a:lumOff val="60000"/>
            </a:schemeClr>
          </a:solidFill>
          <a:ln w="38100">
            <a:solidFill>
              <a:srgbClr val="FF0000"/>
            </a:solidFill>
          </a:ln>
          <a:effectLst/>
        </p:spPr>
        <p:txBody>
          <a:bodyPr/>
          <a:lstStyle/>
          <a:p>
            <a:pPr marL="609600" indent="-609600" eaLnBrk="0" hangingPunct="0">
              <a:spcBef>
                <a:spcPct val="20000"/>
              </a:spcBef>
              <a:defRPr/>
            </a:pPr>
            <a:endParaRPr lang="zh-CN" altLang="en-US">
              <a:latin typeface="Arial" charset="0"/>
            </a:endParaRPr>
          </a:p>
        </p:txBody>
      </p:sp>
      <p:sp>
        <p:nvSpPr>
          <p:cNvPr id="150533" name="TextBox 4"/>
          <p:cNvSpPr txBox="1">
            <a:spLocks noChangeArrowheads="1"/>
          </p:cNvSpPr>
          <p:nvPr/>
        </p:nvSpPr>
        <p:spPr bwMode="auto">
          <a:xfrm>
            <a:off x="3432176" y="1700213"/>
            <a:ext cx="14398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spcBef>
                <a:spcPct val="20000"/>
              </a:spcBef>
            </a:pPr>
            <a:r>
              <a:rPr lang="zh-CN" altLang="en-US" sz="2400"/>
              <a:t>共享数据</a:t>
            </a:r>
          </a:p>
        </p:txBody>
      </p:sp>
      <p:sp>
        <p:nvSpPr>
          <p:cNvPr id="150534" name="TextBox 5"/>
          <p:cNvSpPr txBox="1">
            <a:spLocks noChangeArrowheads="1"/>
          </p:cNvSpPr>
          <p:nvPr/>
        </p:nvSpPr>
        <p:spPr bwMode="auto">
          <a:xfrm>
            <a:off x="2424113" y="2420938"/>
            <a:ext cx="576262" cy="4000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spcBef>
                <a:spcPct val="20000"/>
              </a:spcBef>
            </a:pPr>
            <a:r>
              <a:rPr lang="en-US" altLang="zh-CN"/>
              <a:t>R1</a:t>
            </a:r>
            <a:endParaRPr lang="zh-CN" altLang="en-US"/>
          </a:p>
        </p:txBody>
      </p:sp>
      <p:sp>
        <p:nvSpPr>
          <p:cNvPr id="7" name="TextBox 6"/>
          <p:cNvSpPr txBox="1">
            <a:spLocks noChangeArrowheads="1"/>
          </p:cNvSpPr>
          <p:nvPr/>
        </p:nvSpPr>
        <p:spPr bwMode="auto">
          <a:xfrm>
            <a:off x="7175501" y="2452688"/>
            <a:ext cx="576263" cy="4000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spcBef>
                <a:spcPct val="20000"/>
              </a:spcBef>
            </a:pPr>
            <a:r>
              <a:rPr lang="en-US" altLang="zh-CN"/>
              <a:t>W1</a:t>
            </a:r>
            <a:endParaRPr lang="zh-CN" altLang="en-US"/>
          </a:p>
        </p:txBody>
      </p:sp>
      <p:cxnSp>
        <p:nvCxnSpPr>
          <p:cNvPr id="9" name="直接箭头连接符 8"/>
          <p:cNvCxnSpPr>
            <a:cxnSpLocks noChangeShapeType="1"/>
          </p:cNvCxnSpPr>
          <p:nvPr/>
        </p:nvCxnSpPr>
        <p:spPr bwMode="auto">
          <a:xfrm flipH="1">
            <a:off x="6600826" y="2636838"/>
            <a:ext cx="574675" cy="0"/>
          </a:xfrm>
          <a:prstGeom prst="straightConnector1">
            <a:avLst/>
          </a:prstGeom>
          <a:noFill/>
          <a:ln w="38100">
            <a:solidFill>
              <a:srgbClr val="0000FF"/>
            </a:solidFill>
            <a:round/>
            <a:headEnd/>
            <a:tailEnd type="arrow" w="med" len="med"/>
          </a:ln>
          <a:extLst>
            <a:ext uri="{909E8E84-426E-40DD-AFC4-6F175D3DCCD1}">
              <a14:hiddenFill xmlns:a14="http://schemas.microsoft.com/office/drawing/2010/main">
                <a:noFill/>
              </a14:hiddenFill>
            </a:ext>
          </a:extLst>
        </p:spPr>
      </p:cxnSp>
      <p:sp>
        <p:nvSpPr>
          <p:cNvPr id="12" name="TextBox 11"/>
          <p:cNvSpPr txBox="1">
            <a:spLocks noChangeArrowheads="1"/>
          </p:cNvSpPr>
          <p:nvPr/>
        </p:nvSpPr>
        <p:spPr bwMode="auto">
          <a:xfrm>
            <a:off x="8040688" y="2420938"/>
            <a:ext cx="576262" cy="4000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spcBef>
                <a:spcPct val="20000"/>
              </a:spcBef>
            </a:pPr>
            <a:r>
              <a:rPr lang="en-US" altLang="zh-CN"/>
              <a:t>R2</a:t>
            </a:r>
            <a:endParaRPr lang="zh-CN" altLang="en-US"/>
          </a:p>
        </p:txBody>
      </p:sp>
      <p:sp>
        <p:nvSpPr>
          <p:cNvPr id="13" name="TextBox 12"/>
          <p:cNvSpPr txBox="1">
            <a:spLocks noChangeArrowheads="1"/>
          </p:cNvSpPr>
          <p:nvPr/>
        </p:nvSpPr>
        <p:spPr bwMode="auto">
          <a:xfrm>
            <a:off x="8328026" y="2420938"/>
            <a:ext cx="576263" cy="4000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spcBef>
                <a:spcPct val="20000"/>
              </a:spcBef>
            </a:pPr>
            <a:r>
              <a:rPr lang="en-US" altLang="zh-CN"/>
              <a:t>R3</a:t>
            </a:r>
            <a:endParaRPr lang="zh-CN" altLang="en-US"/>
          </a:p>
        </p:txBody>
      </p:sp>
      <p:sp>
        <p:nvSpPr>
          <p:cNvPr id="14" name="Rectangle 2"/>
          <p:cNvSpPr>
            <a:spLocks noChangeArrowheads="1"/>
          </p:cNvSpPr>
          <p:nvPr/>
        </p:nvSpPr>
        <p:spPr bwMode="auto">
          <a:xfrm>
            <a:off x="1919288" y="4130675"/>
            <a:ext cx="504031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tx1"/>
              </a:buClr>
            </a:pPr>
            <a:r>
              <a:rPr kumimoji="1" lang="zh-CN" altLang="en-US" sz="2800">
                <a:solidFill>
                  <a:srgbClr val="0000FF"/>
                </a:solidFill>
              </a:rPr>
              <a:t>写者优先的读者</a:t>
            </a:r>
            <a:r>
              <a:rPr kumimoji="1" lang="en-US" altLang="zh-CN" sz="2800">
                <a:solidFill>
                  <a:srgbClr val="0000FF"/>
                </a:solidFill>
              </a:rPr>
              <a:t>-</a:t>
            </a:r>
            <a:r>
              <a:rPr kumimoji="1" lang="zh-CN" altLang="en-US" sz="2800">
                <a:solidFill>
                  <a:srgbClr val="0000FF"/>
                </a:solidFill>
              </a:rPr>
              <a:t>写者算法：</a:t>
            </a:r>
            <a:endParaRPr kumimoji="1" lang="en-US" altLang="zh-CN" sz="2800">
              <a:solidFill>
                <a:srgbClr val="0000FF"/>
              </a:solidFill>
            </a:endParaRPr>
          </a:p>
        </p:txBody>
      </p:sp>
      <p:sp>
        <p:nvSpPr>
          <p:cNvPr id="15" name="矩形 14"/>
          <p:cNvSpPr>
            <a:spLocks noChangeArrowheads="1"/>
          </p:cNvSpPr>
          <p:nvPr/>
        </p:nvSpPr>
        <p:spPr bwMode="auto">
          <a:xfrm>
            <a:off x="1919289" y="4727575"/>
            <a:ext cx="7921625"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lvl="1">
              <a:spcBef>
                <a:spcPct val="20000"/>
              </a:spcBef>
              <a:buFontTx/>
              <a:buChar char="–"/>
            </a:pPr>
            <a:r>
              <a:rPr lang="zh-CN" altLang="en-US" sz="2200"/>
              <a:t>写进程与其他所有进程互斥</a:t>
            </a:r>
            <a:endParaRPr lang="en-US" altLang="zh-CN" sz="2200"/>
          </a:p>
          <a:p>
            <a:pPr lvl="1">
              <a:spcBef>
                <a:spcPct val="20000"/>
              </a:spcBef>
              <a:buFontTx/>
              <a:buChar char="–"/>
            </a:pPr>
            <a:r>
              <a:rPr lang="zh-CN" altLang="en-US" sz="2200"/>
              <a:t>允许多个读者同时读</a:t>
            </a:r>
            <a:r>
              <a:rPr lang="zh-CN" altLang="en-US" sz="2200" b="0"/>
              <a:t> </a:t>
            </a:r>
            <a:endParaRPr lang="zh-CN" altLang="en-US" sz="2200">
              <a:latin typeface="仿宋_GB2312" pitchFamily="49" charset="-122"/>
              <a:ea typeface="仿宋_GB2312" pitchFamily="49" charset="-122"/>
            </a:endParaRPr>
          </a:p>
          <a:p>
            <a:pPr lvl="1">
              <a:spcBef>
                <a:spcPct val="20000"/>
              </a:spcBef>
              <a:buFontTx/>
              <a:buChar char="–"/>
            </a:pPr>
            <a:r>
              <a:rPr lang="zh-CN" altLang="en-US" sz="2200"/>
              <a:t>写者优先于读者（一旦有写者，则后续读者必须等待；若同时有读者和写者在等待，唤醒时优先考虑写者）</a:t>
            </a:r>
            <a:r>
              <a:rPr lang="zh-CN" altLang="en-US" sz="2200" b="0"/>
              <a:t> </a:t>
            </a:r>
            <a:endParaRPr lang="zh-CN" altLang="en-US" sz="2200">
              <a:latin typeface="仿宋_GB2312" pitchFamily="49" charset="-122"/>
              <a:ea typeface="仿宋_GB2312" pitchFamily="49" charset="-122"/>
            </a:endParaRPr>
          </a:p>
        </p:txBody>
      </p:sp>
      <p:sp>
        <p:nvSpPr>
          <p:cNvPr id="16" name="圆角矩形标注 15"/>
          <p:cNvSpPr>
            <a:spLocks noChangeArrowheads="1"/>
          </p:cNvSpPr>
          <p:nvPr/>
        </p:nvSpPr>
        <p:spPr bwMode="auto">
          <a:xfrm>
            <a:off x="6959600" y="836614"/>
            <a:ext cx="1944688" cy="936625"/>
          </a:xfrm>
          <a:prstGeom prst="wedgeRoundRectCallout">
            <a:avLst>
              <a:gd name="adj1" fmla="val -28671"/>
              <a:gd name="adj2" fmla="val 113375"/>
              <a:gd name="adj3" fmla="val 16667"/>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spcBef>
                <a:spcPct val="20000"/>
              </a:spcBef>
            </a:pPr>
            <a:r>
              <a:rPr lang="zh-CN" altLang="en-US" dirty="0"/>
              <a:t>此时</a:t>
            </a:r>
            <a:r>
              <a:rPr lang="en-US" altLang="zh-CN" dirty="0"/>
              <a:t>W1</a:t>
            </a:r>
            <a:r>
              <a:rPr lang="zh-CN" altLang="en-US" dirty="0"/>
              <a:t>能去写共享数据吗？</a:t>
            </a:r>
          </a:p>
        </p:txBody>
      </p:sp>
      <p:sp>
        <p:nvSpPr>
          <p:cNvPr id="17" name="圆角矩形标注 16"/>
          <p:cNvSpPr>
            <a:spLocks noChangeArrowheads="1"/>
          </p:cNvSpPr>
          <p:nvPr/>
        </p:nvSpPr>
        <p:spPr bwMode="auto">
          <a:xfrm>
            <a:off x="7824788" y="3644901"/>
            <a:ext cx="1943100" cy="936625"/>
          </a:xfrm>
          <a:prstGeom prst="wedgeRoundRectCallout">
            <a:avLst>
              <a:gd name="adj1" fmla="val -29653"/>
              <a:gd name="adj2" fmla="val -122690"/>
              <a:gd name="adj3" fmla="val 16667"/>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spcBef>
                <a:spcPct val="20000"/>
              </a:spcBef>
            </a:pPr>
            <a:r>
              <a:rPr lang="zh-CN" altLang="en-US"/>
              <a:t>此时</a:t>
            </a:r>
            <a:r>
              <a:rPr lang="en-US" altLang="zh-CN"/>
              <a:t>R2</a:t>
            </a:r>
            <a:r>
              <a:rPr lang="zh-CN" altLang="en-US"/>
              <a:t>能去读共享数据吗？</a:t>
            </a:r>
          </a:p>
        </p:txBody>
      </p:sp>
      <p:pic>
        <p:nvPicPr>
          <p:cNvPr id="206849" name="Picture 1"/>
          <p:cNvPicPr>
            <a:picLocks noChangeAspect="1" noChangeArrowheads="1"/>
          </p:cNvPicPr>
          <p:nvPr/>
        </p:nvPicPr>
        <p:blipFill>
          <a:blip r:embed="rId2" cstate="print"/>
          <a:srcRect/>
          <a:stretch>
            <a:fillRect/>
          </a:stretch>
        </p:blipFill>
        <p:spPr bwMode="auto">
          <a:xfrm>
            <a:off x="1487488" y="1340768"/>
            <a:ext cx="9180512" cy="2736304"/>
          </a:xfrm>
          <a:prstGeom prst="rect">
            <a:avLst/>
          </a:prstGeom>
          <a:noFill/>
          <a:ln w="9525">
            <a:noFill/>
            <a:miter lim="800000"/>
            <a:headEnd/>
            <a:tailEnd/>
          </a:ln>
        </p:spPr>
      </p:pic>
      <p:grpSp>
        <p:nvGrpSpPr>
          <p:cNvPr id="6" name="组合 5">
            <a:extLst>
              <a:ext uri="{FF2B5EF4-FFF2-40B4-BE49-F238E27FC236}">
                <a16:creationId xmlns:a16="http://schemas.microsoft.com/office/drawing/2014/main" id="{7CD9E6BE-0490-D63B-C121-2BCB3A18FEA8}"/>
              </a:ext>
            </a:extLst>
          </p:cNvPr>
          <p:cNvGrpSpPr/>
          <p:nvPr/>
        </p:nvGrpSpPr>
        <p:grpSpPr>
          <a:xfrm>
            <a:off x="9624964" y="4509120"/>
            <a:ext cx="2016224" cy="1363093"/>
            <a:chOff x="9912996" y="4181759"/>
            <a:chExt cx="2016224" cy="1363093"/>
          </a:xfrm>
        </p:grpSpPr>
        <p:sp>
          <p:nvSpPr>
            <p:cNvPr id="5" name="思想气泡: 云 4">
              <a:extLst>
                <a:ext uri="{FF2B5EF4-FFF2-40B4-BE49-F238E27FC236}">
                  <a16:creationId xmlns:a16="http://schemas.microsoft.com/office/drawing/2014/main" id="{06E041EA-7CB3-FFB3-3D02-B2F53314AFE4}"/>
                </a:ext>
              </a:extLst>
            </p:cNvPr>
            <p:cNvSpPr/>
            <p:nvPr/>
          </p:nvSpPr>
          <p:spPr>
            <a:xfrm>
              <a:off x="9912996" y="4181759"/>
              <a:ext cx="2016224" cy="1363093"/>
            </a:xfrm>
            <a:prstGeom prst="cloudCallout">
              <a:avLst>
                <a:gd name="adj1" fmla="val -55255"/>
                <a:gd name="adj2" fmla="val 51641"/>
              </a:avLst>
            </a:prstGeom>
            <a:solidFill>
              <a:schemeClr val="accent2">
                <a:lumMod val="75000"/>
              </a:schemeClr>
            </a:solidFill>
          </p:spPr>
          <p:txBody>
            <a:bodyPr wrap="square" rtlCol="0" anchor="ctr">
              <a:spAutoFit/>
            </a:bodyPr>
            <a:lstStyle/>
            <a:p>
              <a:pPr algn="ctr">
                <a:lnSpc>
                  <a:spcPct val="130000"/>
                </a:lnSpc>
                <a:spcBef>
                  <a:spcPct val="20000"/>
                </a:spcBef>
              </a:pPr>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B1127D72-FB33-3FA5-76DF-7DE33988BD55}"/>
                </a:ext>
              </a:extLst>
            </p:cNvPr>
            <p:cNvSpPr txBox="1"/>
            <p:nvPr/>
          </p:nvSpPr>
          <p:spPr>
            <a:xfrm>
              <a:off x="10045352" y="4601695"/>
              <a:ext cx="1800200" cy="523220"/>
            </a:xfrm>
            <a:prstGeom prst="rect">
              <a:avLst/>
            </a:prstGeom>
            <a:noFill/>
          </p:spPr>
          <p:txBody>
            <a:bodyPr wrap="square" rtlCol="0">
              <a:spAutoFit/>
            </a:bodyPr>
            <a:lstStyle/>
            <a:p>
              <a:r>
                <a:rPr lang="zh-CN" altLang="en-US" sz="2800" dirty="0">
                  <a:solidFill>
                    <a:srgbClr val="FF0000"/>
                  </a:solidFill>
                </a:rPr>
                <a:t>课后思考</a:t>
              </a: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par>
                                <p:cTn id="8" presetID="4" presetClass="entr" presetSubtype="16"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ox(in)">
                                      <p:cBhvr>
                                        <p:cTn id="10" dur="500"/>
                                        <p:tgtEl>
                                          <p:spTgt spid="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box(in)">
                                      <p:cBhvr>
                                        <p:cTn id="15" dur="500"/>
                                        <p:tgtEl>
                                          <p:spTgt spid="1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grpId="1"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box(in)">
                                      <p:cBhvr>
                                        <p:cTn id="20" dur="500"/>
                                        <p:tgtEl>
                                          <p:spTgt spid="1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box(in)">
                                      <p:cBhvr>
                                        <p:cTn id="25" dur="500"/>
                                        <p:tgtEl>
                                          <p:spTgt spid="1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0" presetClass="path" presetSubtype="0" accel="50000" decel="50000" fill="hold" grpId="0" nodeType="clickEffect">
                                  <p:stCondLst>
                                    <p:cond delay="0"/>
                                  </p:stCondLst>
                                  <p:childTnLst>
                                    <p:animMotion origin="layout" path="M -6.38889E-6 -8.14815E-6 L -0.51199 -8.14815E-6 " pathEditMode="relative" ptsTypes="AA">
                                      <p:cBhvr>
                                        <p:cTn id="29" dur="2000" fill="hold"/>
                                        <p:tgtEl>
                                          <p:spTgt spid="12"/>
                                        </p:tgtEl>
                                        <p:attrNameLst>
                                          <p:attrName>ppt_x</p:attrName>
                                          <p:attrName>ppt_y</p:attrName>
                                        </p:attrNameLst>
                                      </p:cBhvr>
                                    </p:animMotion>
                                  </p:childTnLst>
                                </p:cTn>
                              </p:par>
                            </p:childTnLst>
                          </p:cTn>
                        </p:par>
                      </p:childTnLst>
                    </p:cTn>
                  </p:par>
                  <p:par>
                    <p:cTn id="30" fill="hold" nodeType="clickPar">
                      <p:stCondLst>
                        <p:cond delay="indefinite"/>
                      </p:stCondLst>
                      <p:childTnLst>
                        <p:par>
                          <p:cTn id="31" fill="hold" nodeType="withGroup">
                            <p:stCondLst>
                              <p:cond delay="0"/>
                            </p:stCondLst>
                            <p:childTnLst>
                              <p:par>
                                <p:cTn id="32" presetID="4" presetClass="entr" presetSubtype="16" fill="hold" grpId="1"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box(in)">
                                      <p:cBhvr>
                                        <p:cTn id="34" dur="500"/>
                                        <p:tgtEl>
                                          <p:spTgt spid="13"/>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0" presetClass="path" presetSubtype="0" accel="50000" decel="50000" fill="hold" grpId="0" nodeType="clickEffect">
                                  <p:stCondLst>
                                    <p:cond delay="0"/>
                                  </p:stCondLst>
                                  <p:childTnLst>
                                    <p:animMotion origin="layout" path="M -8.33333E-7 0 L -0.43299 0.00231 " pathEditMode="relative" rAng="0" ptsTypes="AA">
                                      <p:cBhvr>
                                        <p:cTn id="38" dur="2000" fill="hold"/>
                                        <p:tgtEl>
                                          <p:spTgt spid="13"/>
                                        </p:tgtEl>
                                        <p:attrNameLst>
                                          <p:attrName>ppt_x</p:attrName>
                                          <p:attrName>ppt_y</p:attrName>
                                        </p:attrNameLst>
                                      </p:cBhvr>
                                      <p:rCtr x="-2160000" y="10000"/>
                                    </p:animMotion>
                                  </p:childTnLst>
                                </p:cTn>
                              </p:par>
                            </p:childTnLst>
                          </p:cTn>
                        </p:par>
                      </p:childTnLst>
                    </p:cTn>
                  </p:par>
                  <p:par>
                    <p:cTn id="39" fill="hold" nodeType="clickPar">
                      <p:stCondLst>
                        <p:cond delay="indefinite"/>
                      </p:stCondLst>
                      <p:childTnLst>
                        <p:par>
                          <p:cTn id="40" fill="hold" nodeType="withGroup">
                            <p:stCondLst>
                              <p:cond delay="0"/>
                            </p:stCondLst>
                            <p:childTnLst>
                              <p:par>
                                <p:cTn id="41" presetID="4" presetClass="exit" presetSubtype="16" fill="hold" grpId="1" nodeType="clickEffect">
                                  <p:stCondLst>
                                    <p:cond delay="0"/>
                                  </p:stCondLst>
                                  <p:childTnLst>
                                    <p:animEffect transition="out" filter="box(in)">
                                      <p:cBhvr>
                                        <p:cTn id="42" dur="500"/>
                                        <p:tgtEl>
                                          <p:spTgt spid="16"/>
                                        </p:tgtEl>
                                      </p:cBhvr>
                                    </p:animEffect>
                                    <p:set>
                                      <p:cBhvr>
                                        <p:cTn id="43" dur="1" fill="hold">
                                          <p:stCondLst>
                                            <p:cond delay="499"/>
                                          </p:stCondLst>
                                        </p:cTn>
                                        <p:tgtEl>
                                          <p:spTgt spid="16"/>
                                        </p:tgtEl>
                                        <p:attrNameLst>
                                          <p:attrName>style.visibility</p:attrName>
                                        </p:attrNameLst>
                                      </p:cBhvr>
                                      <p:to>
                                        <p:strVal val="hidden"/>
                                      </p:to>
                                    </p:set>
                                  </p:childTnLst>
                                </p:cTn>
                              </p:par>
                              <p:par>
                                <p:cTn id="44" presetID="4" presetClass="exit" presetSubtype="16" fill="hold" grpId="1" nodeType="withEffect">
                                  <p:stCondLst>
                                    <p:cond delay="0"/>
                                  </p:stCondLst>
                                  <p:childTnLst>
                                    <p:animEffect transition="out" filter="box(in)">
                                      <p:cBhvr>
                                        <p:cTn id="45" dur="500"/>
                                        <p:tgtEl>
                                          <p:spTgt spid="17"/>
                                        </p:tgtEl>
                                      </p:cBhvr>
                                    </p:animEffect>
                                    <p:set>
                                      <p:cBhvr>
                                        <p:cTn id="46" dur="1" fill="hold">
                                          <p:stCondLst>
                                            <p:cond delay="499"/>
                                          </p:stCondLst>
                                        </p:cTn>
                                        <p:tgtEl>
                                          <p:spTgt spid="17"/>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4" presetClass="entr" presetSubtype="16"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box(in)">
                                      <p:cBhvr>
                                        <p:cTn id="51" dur="500"/>
                                        <p:tgtEl>
                                          <p:spTgt spid="14"/>
                                        </p:tgtEl>
                                      </p:cBhvr>
                                    </p:animEffect>
                                  </p:childTnLst>
                                </p:cTn>
                              </p:par>
                            </p:childTnLst>
                          </p:cTn>
                        </p:par>
                      </p:childTnLst>
                    </p:cTn>
                  </p:par>
                  <p:par>
                    <p:cTn id="52" fill="hold">
                      <p:stCondLst>
                        <p:cond delay="indefinite"/>
                      </p:stCondLst>
                      <p:childTnLst>
                        <p:par>
                          <p:cTn id="53" fill="hold">
                            <p:stCondLst>
                              <p:cond delay="0"/>
                            </p:stCondLst>
                            <p:childTnLst>
                              <p:par>
                                <p:cTn id="54" presetID="4" presetClass="entr" presetSubtype="16" fill="hold" grpId="0" nodeType="click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box(in)">
                                      <p:cBhvr>
                                        <p:cTn id="56" dur="500"/>
                                        <p:tgtEl>
                                          <p:spTgt spid="15"/>
                                        </p:tgtEl>
                                      </p:cBhvr>
                                    </p:animEffect>
                                  </p:childTnLst>
                                </p:cTn>
                              </p:par>
                            </p:childTnLst>
                          </p:cTn>
                        </p:par>
                      </p:childTnLst>
                    </p:cTn>
                  </p:par>
                  <p:par>
                    <p:cTn id="57" fill="hold">
                      <p:stCondLst>
                        <p:cond delay="indefinite"/>
                      </p:stCondLst>
                      <p:childTnLst>
                        <p:par>
                          <p:cTn id="58" fill="hold">
                            <p:stCondLst>
                              <p:cond delay="0"/>
                            </p:stCondLst>
                            <p:childTnLst>
                              <p:par>
                                <p:cTn id="59" presetID="4" presetClass="entr" presetSubtype="16" fill="hold" nodeType="clickEffect">
                                  <p:stCondLst>
                                    <p:cond delay="0"/>
                                  </p:stCondLst>
                                  <p:childTnLst>
                                    <p:set>
                                      <p:cBhvr>
                                        <p:cTn id="60" dur="1" fill="hold">
                                          <p:stCondLst>
                                            <p:cond delay="0"/>
                                          </p:stCondLst>
                                        </p:cTn>
                                        <p:tgtEl>
                                          <p:spTgt spid="206849"/>
                                        </p:tgtEl>
                                        <p:attrNameLst>
                                          <p:attrName>style.visibility</p:attrName>
                                        </p:attrNameLst>
                                      </p:cBhvr>
                                      <p:to>
                                        <p:strVal val="visible"/>
                                      </p:to>
                                    </p:set>
                                    <p:animEffect transition="in" filter="box(in)">
                                      <p:cBhvr>
                                        <p:cTn id="61" dur="500"/>
                                        <p:tgtEl>
                                          <p:spTgt spid="206849"/>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animBg="1"/>
      <p:bldP spid="12" grpId="1" animBg="1"/>
      <p:bldP spid="13" grpId="0" animBg="1"/>
      <p:bldP spid="13" grpId="1" animBg="1"/>
      <p:bldP spid="14" grpId="0"/>
      <p:bldP spid="15" grpId="0"/>
      <p:bldP spid="16" grpId="0" animBg="1"/>
      <p:bldP spid="16" grpId="1" animBg="1"/>
      <p:bldP spid="17" grpId="0" animBg="1"/>
      <p:bldP spid="17" grpId="1"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ChangeArrowheads="1"/>
          </p:cNvSpPr>
          <p:nvPr/>
        </p:nvSpPr>
        <p:spPr bwMode="auto">
          <a:xfrm>
            <a:off x="882319" y="634398"/>
            <a:ext cx="302418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r>
              <a:rPr lang="en-US" altLang="zh-CN" sz="2800" dirty="0">
                <a:solidFill>
                  <a:srgbClr val="C00000"/>
                </a:solidFill>
                <a:latin typeface="微软雅黑" panose="020B0503020204020204" pitchFamily="34" charset="-122"/>
                <a:ea typeface="微软雅黑" panose="020B0503020204020204" pitchFamily="34" charset="-122"/>
              </a:rPr>
              <a:t>4. </a:t>
            </a:r>
            <a:r>
              <a:rPr lang="zh-CN" altLang="en-US" sz="2800" dirty="0">
                <a:solidFill>
                  <a:srgbClr val="C00000"/>
                </a:solidFill>
                <a:latin typeface="微软雅黑" panose="020B0503020204020204" pitchFamily="34" charset="-122"/>
                <a:ea typeface="微软雅黑" panose="020B0503020204020204" pitchFamily="34" charset="-122"/>
              </a:rPr>
              <a:t>理发师问题</a:t>
            </a:r>
            <a:endParaRPr lang="en-US" altLang="zh-CN" sz="2800" dirty="0">
              <a:solidFill>
                <a:srgbClr val="C00000"/>
              </a:solidFill>
              <a:latin typeface="微软雅黑" panose="020B0503020204020204" pitchFamily="34" charset="-122"/>
              <a:ea typeface="微软雅黑" panose="020B0503020204020204" pitchFamily="34" charset="-122"/>
            </a:endParaRPr>
          </a:p>
        </p:txBody>
      </p:sp>
      <p:sp>
        <p:nvSpPr>
          <p:cNvPr id="154627" name="Rectangle 3"/>
          <p:cNvSpPr>
            <a:spLocks noChangeArrowheads="1"/>
          </p:cNvSpPr>
          <p:nvPr/>
        </p:nvSpPr>
        <p:spPr bwMode="auto">
          <a:xfrm>
            <a:off x="882319" y="1262708"/>
            <a:ext cx="9937303"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nSpc>
                <a:spcPct val="130000"/>
              </a:lnSpc>
              <a:spcBef>
                <a:spcPct val="20000"/>
              </a:spcBef>
              <a:buFont typeface="Wingdings" panose="05000000000000000000" pitchFamily="2" charset="2"/>
              <a:buChar char="n"/>
            </a:pPr>
            <a:r>
              <a:rPr lang="zh-CN" altLang="en-US" sz="2800" dirty="0">
                <a:solidFill>
                  <a:srgbClr val="7030A0"/>
                </a:solidFill>
                <a:latin typeface="微软雅黑" panose="020B0503020204020204" pitchFamily="34" charset="-122"/>
                <a:ea typeface="微软雅黑" panose="020B0503020204020204" pitchFamily="34" charset="-122"/>
              </a:rPr>
              <a:t>问题描述：</a:t>
            </a:r>
            <a:endParaRPr lang="en-US" altLang="zh-CN" sz="2800" dirty="0">
              <a:solidFill>
                <a:srgbClr val="7030A0"/>
              </a:solidFill>
              <a:latin typeface="微软雅黑" panose="020B0503020204020204" pitchFamily="34" charset="-122"/>
              <a:ea typeface="微软雅黑" panose="020B0503020204020204" pitchFamily="34" charset="-122"/>
            </a:endParaRPr>
          </a:p>
          <a:p>
            <a:pPr>
              <a:lnSpc>
                <a:spcPct val="130000"/>
              </a:lnSpc>
              <a:spcBef>
                <a:spcPct val="20000"/>
              </a:spcBef>
            </a:pPr>
            <a:r>
              <a:rPr lang="en-US" altLang="zh-CN" sz="2200" dirty="0"/>
              <a:t>            </a:t>
            </a:r>
            <a:r>
              <a:rPr lang="zh-CN" altLang="zh-CN" sz="2200" dirty="0"/>
              <a:t>理发店里有一位理发师、一把理发椅和</a:t>
            </a:r>
            <a:r>
              <a:rPr lang="en-US" altLang="zh-CN" sz="2200" dirty="0"/>
              <a:t>n</a:t>
            </a:r>
            <a:r>
              <a:rPr lang="zh-CN" altLang="zh-CN" sz="2200" dirty="0"/>
              <a:t>把供等候理发的顾客坐的椅子（等候椅）。如果没有顾客，理发师便在理发椅上睡觉；第一个顾客到来时，他必须叫醒理发师；</a:t>
            </a:r>
            <a:r>
              <a:rPr lang="zh-CN" altLang="en-US" sz="2200" dirty="0"/>
              <a:t>理发结束后离开理发店；</a:t>
            </a:r>
            <a:r>
              <a:rPr lang="zh-CN" altLang="zh-CN" sz="2200" dirty="0"/>
              <a:t>若顾客到达</a:t>
            </a:r>
            <a:r>
              <a:rPr lang="zh-CN" altLang="en-US" sz="2200" dirty="0"/>
              <a:t>时</a:t>
            </a:r>
            <a:r>
              <a:rPr lang="zh-CN" altLang="zh-CN" sz="2200" dirty="0"/>
              <a:t>理发师正在理发时，则如果有空等候椅，顾客就坐下来等待，如果满座了就离开理发店。</a:t>
            </a:r>
            <a:endParaRPr lang="en-US" altLang="zh-CN" sz="2200" dirty="0"/>
          </a:p>
          <a:p>
            <a:pPr>
              <a:lnSpc>
                <a:spcPct val="130000"/>
              </a:lnSpc>
              <a:spcBef>
                <a:spcPct val="20000"/>
              </a:spcBef>
            </a:pPr>
            <a:r>
              <a:rPr lang="en-US" altLang="zh-CN" sz="2200" dirty="0"/>
              <a:t>            </a:t>
            </a:r>
            <a:r>
              <a:rPr lang="zh-CN" altLang="zh-CN" sz="2200" dirty="0"/>
              <a:t>理发店问题经常被用来模拟各种排队情形。</a:t>
            </a:r>
            <a:endParaRPr lang="zh-CN" altLang="en-US" sz="2200" dirty="0">
              <a:latin typeface="仿宋_GB2312" pitchFamily="49" charset="-122"/>
              <a:ea typeface="仿宋_GB2312" pitchFamily="49" charset="-122"/>
            </a:endParaRPr>
          </a:p>
        </p:txBody>
      </p:sp>
      <p:sp>
        <p:nvSpPr>
          <p:cNvPr id="6" name="矩形 5"/>
          <p:cNvSpPr/>
          <p:nvPr/>
        </p:nvSpPr>
        <p:spPr>
          <a:xfrm>
            <a:off x="4151784" y="128844"/>
            <a:ext cx="4824412" cy="584200"/>
          </a:xfrm>
          <a:prstGeom prst="rect">
            <a:avLst/>
          </a:prstGeom>
        </p:spPr>
        <p:txBody>
          <a:bodyPr>
            <a:spAutoFit/>
          </a:bodyPr>
          <a:lstStyle/>
          <a:p>
            <a:pPr algn="dist" eaLnBrk="0" hangingPunct="0">
              <a:spcBef>
                <a:spcPct val="20000"/>
              </a:spcBef>
              <a:defRPr/>
            </a:pPr>
            <a:r>
              <a:rPr lang="en-US" altLang="zh-CN" sz="3200" kern="0" dirty="0">
                <a:solidFill>
                  <a:srgbClr val="0000FF"/>
                </a:solidFill>
                <a:latin typeface="微软雅黑" pitchFamily="34" charset="-122"/>
                <a:ea typeface="微软雅黑" pitchFamily="34" charset="-122"/>
              </a:rPr>
              <a:t>3.4.4 </a:t>
            </a:r>
            <a:r>
              <a:rPr lang="zh-CN" altLang="en-US" sz="3200" kern="0" dirty="0">
                <a:solidFill>
                  <a:srgbClr val="0000FF"/>
                </a:solidFill>
                <a:latin typeface="微软雅黑" pitchFamily="34" charset="-122"/>
                <a:ea typeface="微软雅黑" pitchFamily="34" charset="-122"/>
              </a:rPr>
              <a:t>经典进程同步问题</a:t>
            </a:r>
            <a:endParaRPr lang="zh-CN" altLang="en-US" sz="3200" dirty="0">
              <a:latin typeface="微软雅黑" pitchFamily="34" charset="-122"/>
              <a:ea typeface="微软雅黑" pitchFamily="34" charset="-122"/>
            </a:endParaRPr>
          </a:p>
        </p:txBody>
      </p:sp>
      <p:pic>
        <p:nvPicPr>
          <p:cNvPr id="154630" name="Picture 4" descr="https://timgsa.baidu.com/timg?image&amp;quality=80&amp;size=b9999_10000&amp;sec=1599925411736&amp;di=f29158e05c7ab49383d31961b03230f7&amp;imgtype=0&amp;src=http%3A%2F%2Fdpic.tiankong.com%2Fvw%2Fmx%2FQJ8383311769.jpg"/>
          <p:cNvPicPr>
            <a:picLocks noChangeAspect="1" noChangeArrowheads="1"/>
          </p:cNvPicPr>
          <p:nvPr/>
        </p:nvPicPr>
        <p:blipFill>
          <a:blip r:embed="rId2" cstate="print">
            <a:clrChange>
              <a:clrFrom>
                <a:srgbClr val="738EBD"/>
              </a:clrFrom>
              <a:clrTo>
                <a:srgbClr val="738EBD">
                  <a:alpha val="0"/>
                </a:srgbClr>
              </a:clrTo>
            </a:clrChange>
            <a:extLst>
              <a:ext uri="{28A0092B-C50C-407E-A947-70E740481C1C}">
                <a14:useLocalDpi xmlns:a14="http://schemas.microsoft.com/office/drawing/2010/main" val="0"/>
              </a:ext>
            </a:extLst>
          </a:blip>
          <a:srcRect l="12903" t="12903" r="16129" b="12904"/>
          <a:stretch>
            <a:fillRect/>
          </a:stretch>
        </p:blipFill>
        <p:spPr bwMode="auto">
          <a:xfrm>
            <a:off x="1844070" y="4354736"/>
            <a:ext cx="2232025" cy="194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631" name="Picture 6" descr="https://timgsa.baidu.com/timg?image&amp;quality=80&amp;size=b9999_10000&amp;sec=1599925590087&amp;di=4809b63c136839e56700c6d5317b0d4d&amp;imgtype=0&amp;src=http%3A%2F%2F103.user.51sole.com%2FftbImg_Product%2Fszbw68001%2Fimage%2F20150503%2F20150503184411_4891.jpg"/>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51784" y="4590281"/>
            <a:ext cx="3190769" cy="1656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圆角矩形标注 7"/>
          <p:cNvSpPr/>
          <p:nvPr/>
        </p:nvSpPr>
        <p:spPr bwMode="auto">
          <a:xfrm>
            <a:off x="5015880" y="206305"/>
            <a:ext cx="6192837" cy="1584325"/>
          </a:xfrm>
          <a:prstGeom prst="wedgeRoundRectCallout">
            <a:avLst>
              <a:gd name="adj1" fmla="val -59060"/>
              <a:gd name="adj2" fmla="val 51106"/>
              <a:gd name="adj3" fmla="val 16667"/>
            </a:avLst>
          </a:prstGeom>
          <a:solidFill>
            <a:schemeClr val="accent2">
              <a:lumMod val="60000"/>
              <a:lumOff val="40000"/>
            </a:schemeClr>
          </a:solidFill>
          <a:ln>
            <a:noFill/>
          </a:ln>
          <a:effectLst/>
        </p:spPr>
        <p:txBody>
          <a:bodyPr/>
          <a:lstStyle/>
          <a:p>
            <a:pPr eaLnBrk="0" hangingPunct="0">
              <a:spcBef>
                <a:spcPct val="20000"/>
              </a:spcBef>
              <a:defRPr/>
            </a:pPr>
            <a:r>
              <a:rPr lang="zh-CN" altLang="en-US" sz="2400" dirty="0">
                <a:latin typeface="Arial" charset="0"/>
              </a:rPr>
              <a:t>这个问题中进程间有哪些同步互斥关系呢？</a:t>
            </a:r>
            <a:endParaRPr lang="en-US" altLang="zh-CN" sz="2400" dirty="0">
              <a:latin typeface="Arial" charset="0"/>
            </a:endParaRPr>
          </a:p>
          <a:p>
            <a:pPr eaLnBrk="0" hangingPunct="0">
              <a:spcBef>
                <a:spcPct val="20000"/>
              </a:spcBef>
              <a:buFont typeface="Wingdings" pitchFamily="2" charset="2"/>
              <a:buChar char="l"/>
              <a:defRPr/>
            </a:pPr>
            <a:r>
              <a:rPr lang="en-US" altLang="zh-CN" sz="2400" dirty="0">
                <a:latin typeface="Arial" charset="0"/>
              </a:rPr>
              <a:t> </a:t>
            </a:r>
            <a:r>
              <a:rPr lang="zh-CN" altLang="en-US" sz="2400" dirty="0">
                <a:latin typeface="Arial" charset="0"/>
              </a:rPr>
              <a:t>理发师与顾客之间？</a:t>
            </a:r>
            <a:endParaRPr lang="en-US" altLang="zh-CN" sz="2400" dirty="0">
              <a:latin typeface="Arial" charset="0"/>
            </a:endParaRPr>
          </a:p>
          <a:p>
            <a:pPr eaLnBrk="0" hangingPunct="0">
              <a:spcBef>
                <a:spcPct val="20000"/>
              </a:spcBef>
              <a:buFont typeface="Wingdings" pitchFamily="2" charset="2"/>
              <a:buChar char="l"/>
              <a:defRPr/>
            </a:pPr>
            <a:r>
              <a:rPr lang="en-US" altLang="zh-CN" sz="2400" dirty="0">
                <a:latin typeface="Arial" charset="0"/>
              </a:rPr>
              <a:t> </a:t>
            </a:r>
            <a:r>
              <a:rPr lang="zh-CN" altLang="en-US" sz="2400" dirty="0">
                <a:latin typeface="Arial" charset="0"/>
              </a:rPr>
              <a:t>顾客与顾客之间？</a:t>
            </a:r>
            <a:endParaRPr lang="en-US" altLang="zh-CN" sz="2400" dirty="0">
              <a:latin typeface="Arial" charset="0"/>
            </a:endParaRPr>
          </a:p>
        </p:txBody>
      </p:sp>
      <p:sp>
        <p:nvSpPr>
          <p:cNvPr id="7" name="圆角矩形标注 6"/>
          <p:cNvSpPr/>
          <p:nvPr/>
        </p:nvSpPr>
        <p:spPr bwMode="auto">
          <a:xfrm>
            <a:off x="7608168" y="4781968"/>
            <a:ext cx="4392636" cy="1843386"/>
          </a:xfrm>
          <a:prstGeom prst="wedgeRoundRectCallout">
            <a:avLst>
              <a:gd name="adj1" fmla="val -47187"/>
              <a:gd name="adj2" fmla="val -98696"/>
              <a:gd name="adj3" fmla="val 16667"/>
            </a:avLst>
          </a:prstGeom>
          <a:solidFill>
            <a:schemeClr val="accent1">
              <a:lumMod val="60000"/>
              <a:lumOff val="40000"/>
            </a:schemeClr>
          </a:solidFill>
          <a:ln>
            <a:noFill/>
          </a:ln>
          <a:effectLst/>
        </p:spPr>
        <p:txBody>
          <a:bodyPr/>
          <a:lstStyle/>
          <a:p>
            <a:pPr marL="285750" indent="-285750" eaLnBrk="0" hangingPunct="0">
              <a:spcBef>
                <a:spcPct val="20000"/>
              </a:spcBef>
              <a:buFont typeface="Wingdings" pitchFamily="2" charset="2"/>
              <a:buChar char="l"/>
              <a:defRPr/>
            </a:pPr>
            <a:r>
              <a:rPr lang="zh-CN" altLang="en-US" sz="1600" dirty="0">
                <a:latin typeface="Arial" charset="0"/>
              </a:rPr>
              <a:t>理发师与顾客之间：</a:t>
            </a:r>
            <a:endParaRPr lang="en-US" altLang="zh-CN" sz="1600" dirty="0">
              <a:latin typeface="Arial" charset="0"/>
            </a:endParaRPr>
          </a:p>
          <a:p>
            <a:pPr eaLnBrk="0" hangingPunct="0">
              <a:spcBef>
                <a:spcPct val="20000"/>
              </a:spcBef>
              <a:defRPr/>
            </a:pPr>
            <a:r>
              <a:rPr lang="zh-CN" altLang="en-US" sz="1600" dirty="0">
                <a:latin typeface="Arial" charset="0"/>
              </a:rPr>
              <a:t>     有顾客到了，理发师才工作；理发师理完发，顾客才能离开。</a:t>
            </a:r>
            <a:endParaRPr lang="en-US" altLang="zh-CN" sz="1600" dirty="0">
              <a:latin typeface="Arial" charset="0"/>
            </a:endParaRPr>
          </a:p>
          <a:p>
            <a:pPr eaLnBrk="0" hangingPunct="0">
              <a:spcBef>
                <a:spcPct val="20000"/>
              </a:spcBef>
              <a:buFont typeface="Wingdings" pitchFamily="2" charset="2"/>
              <a:buChar char="l"/>
              <a:defRPr/>
            </a:pPr>
            <a:r>
              <a:rPr lang="en-US" altLang="zh-CN" sz="1600" dirty="0">
                <a:latin typeface="Arial" charset="0"/>
              </a:rPr>
              <a:t> </a:t>
            </a:r>
            <a:r>
              <a:rPr lang="zh-CN" altLang="en-US" sz="1600" dirty="0">
                <a:latin typeface="Arial" charset="0"/>
              </a:rPr>
              <a:t>顾客与顾客之间：</a:t>
            </a:r>
            <a:endParaRPr lang="en-US" altLang="zh-CN" sz="1600" dirty="0">
              <a:latin typeface="Arial" charset="0"/>
            </a:endParaRPr>
          </a:p>
          <a:p>
            <a:pPr eaLnBrk="0" hangingPunct="0">
              <a:spcBef>
                <a:spcPct val="20000"/>
              </a:spcBef>
              <a:defRPr/>
            </a:pPr>
            <a:r>
              <a:rPr lang="en-US" altLang="zh-CN" sz="1600" dirty="0">
                <a:latin typeface="Arial" charset="0"/>
              </a:rPr>
              <a:t>      </a:t>
            </a:r>
            <a:r>
              <a:rPr lang="zh-CN" altLang="en-US" sz="1600" dirty="0">
                <a:latin typeface="Arial" charset="0"/>
              </a:rPr>
              <a:t>有等候椅顾客才能坐下等待，否则离开；互斥使用理发椅</a:t>
            </a:r>
            <a:endParaRPr lang="en-US" altLang="zh-CN" sz="1600" dirty="0">
              <a:latin typeface="Arial"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ox(in)">
                                      <p:cBhvr>
                                        <p:cTn id="1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ChangeArrowheads="1"/>
          </p:cNvSpPr>
          <p:nvPr/>
        </p:nvSpPr>
        <p:spPr bwMode="auto">
          <a:xfrm>
            <a:off x="1127448" y="531019"/>
            <a:ext cx="396081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r>
              <a:rPr lang="en-US" altLang="zh-CN" sz="2800" dirty="0">
                <a:solidFill>
                  <a:srgbClr val="C00000"/>
                </a:solidFill>
                <a:latin typeface="微软雅黑" pitchFamily="34" charset="-122"/>
                <a:ea typeface="微软雅黑" pitchFamily="34" charset="-122"/>
              </a:rPr>
              <a:t>4. </a:t>
            </a:r>
            <a:r>
              <a:rPr lang="zh-CN" altLang="en-US" sz="2800" dirty="0">
                <a:solidFill>
                  <a:srgbClr val="C00000"/>
                </a:solidFill>
                <a:latin typeface="微软雅黑" pitchFamily="34" charset="-122"/>
                <a:ea typeface="微软雅黑" pitchFamily="34" charset="-122"/>
              </a:rPr>
              <a:t>理发师问题</a:t>
            </a:r>
            <a:endParaRPr lang="en-US" altLang="zh-CN" sz="2800" dirty="0">
              <a:solidFill>
                <a:srgbClr val="C00000"/>
              </a:solidFill>
              <a:latin typeface="微软雅黑" pitchFamily="34" charset="-122"/>
              <a:ea typeface="微软雅黑" pitchFamily="34" charset="-122"/>
            </a:endParaRPr>
          </a:p>
        </p:txBody>
      </p:sp>
      <p:sp>
        <p:nvSpPr>
          <p:cNvPr id="81923" name="Rectangle 3"/>
          <p:cNvSpPr>
            <a:spLocks noChangeArrowheads="1"/>
          </p:cNvSpPr>
          <p:nvPr/>
        </p:nvSpPr>
        <p:spPr bwMode="auto">
          <a:xfrm>
            <a:off x="1379537" y="1229801"/>
            <a:ext cx="8569325" cy="5111750"/>
          </a:xfrm>
          <a:prstGeom prst="rect">
            <a:avLst/>
          </a:prstGeom>
          <a:noFill/>
          <a:ln w="9525">
            <a:noFill/>
            <a:miter lim="800000"/>
            <a:headEnd/>
            <a:tailEnd/>
          </a:ln>
        </p:spPr>
        <p:txBody>
          <a:bodyPr/>
          <a:lstStyle/>
          <a:p>
            <a:pPr marL="342900" indent="-342900" eaLnBrk="0" hangingPunct="0">
              <a:lnSpc>
                <a:spcPct val="130000"/>
              </a:lnSpc>
              <a:spcBef>
                <a:spcPct val="20000"/>
              </a:spcBef>
              <a:buFont typeface="Wingdings" pitchFamily="2" charset="2"/>
              <a:buChar char="n"/>
              <a:defRPr/>
            </a:pPr>
            <a:r>
              <a:rPr lang="zh-CN" altLang="en-US" sz="2400" dirty="0">
                <a:solidFill>
                  <a:srgbClr val="7030A0"/>
                </a:solidFill>
                <a:latin typeface="仿宋_GB2312" pitchFamily="49" charset="-122"/>
                <a:ea typeface="仿宋_GB2312" pitchFamily="49" charset="-122"/>
              </a:rPr>
              <a:t>算法描述：</a:t>
            </a:r>
            <a:endParaRPr lang="en-US" altLang="zh-CN" sz="2400" dirty="0">
              <a:solidFill>
                <a:srgbClr val="7030A0"/>
              </a:solidFill>
              <a:latin typeface="仿宋_GB2312" pitchFamily="49" charset="-122"/>
              <a:ea typeface="仿宋_GB2312" pitchFamily="49" charset="-122"/>
            </a:endParaRPr>
          </a:p>
          <a:p>
            <a:pPr marL="342900" indent="-342900" eaLnBrk="0" hangingPunct="0">
              <a:lnSpc>
                <a:spcPct val="130000"/>
              </a:lnSpc>
              <a:spcBef>
                <a:spcPct val="20000"/>
              </a:spcBef>
              <a:defRPr/>
            </a:pPr>
            <a:r>
              <a:rPr lang="en-US" altLang="zh-CN" sz="2400" dirty="0">
                <a:latin typeface="Arial" charset="0"/>
              </a:rPr>
              <a:t>        </a:t>
            </a:r>
            <a:r>
              <a:rPr lang="en-US" altLang="zh-CN" sz="2400" dirty="0" err="1">
                <a:latin typeface="Arial" charset="0"/>
              </a:rPr>
              <a:t>int</a:t>
            </a:r>
            <a:r>
              <a:rPr lang="en-US" altLang="zh-CN" sz="2400" dirty="0">
                <a:latin typeface="Arial" charset="0"/>
              </a:rPr>
              <a:t>  waiting;</a:t>
            </a:r>
          </a:p>
          <a:p>
            <a:pPr marL="342900" indent="-342900" eaLnBrk="0" hangingPunct="0">
              <a:lnSpc>
                <a:spcPct val="130000"/>
              </a:lnSpc>
              <a:spcBef>
                <a:spcPct val="20000"/>
              </a:spcBef>
              <a:defRPr/>
            </a:pPr>
            <a:r>
              <a:rPr lang="en-US" altLang="zh-CN" sz="2400" dirty="0">
                <a:latin typeface="Arial" charset="0"/>
              </a:rPr>
              <a:t>        semaphore </a:t>
            </a:r>
            <a:r>
              <a:rPr lang="en-US" altLang="zh-CN" sz="2400" dirty="0" err="1">
                <a:latin typeface="Arial" charset="0"/>
              </a:rPr>
              <a:t>cust_ready,finished,mutex,chair</a:t>
            </a:r>
            <a:r>
              <a:rPr lang="en-US" altLang="zh-CN" sz="2400" dirty="0">
                <a:latin typeface="Arial" charset="0"/>
              </a:rPr>
              <a:t>;</a:t>
            </a:r>
          </a:p>
          <a:p>
            <a:pPr marL="342900" indent="-342900" eaLnBrk="0" hangingPunct="0">
              <a:lnSpc>
                <a:spcPct val="130000"/>
              </a:lnSpc>
              <a:spcBef>
                <a:spcPct val="20000"/>
              </a:spcBef>
              <a:defRPr/>
            </a:pPr>
            <a:endParaRPr lang="en-US" altLang="zh-CN" sz="2400" dirty="0">
              <a:latin typeface="Arial" charset="0"/>
            </a:endParaRPr>
          </a:p>
          <a:p>
            <a:pPr marL="342900" indent="-342900" eaLnBrk="0" hangingPunct="0">
              <a:lnSpc>
                <a:spcPct val="130000"/>
              </a:lnSpc>
              <a:spcBef>
                <a:spcPct val="20000"/>
              </a:spcBef>
              <a:defRPr/>
            </a:pPr>
            <a:r>
              <a:rPr lang="en-US" altLang="zh-CN" sz="2400" dirty="0">
                <a:latin typeface="Arial" charset="0"/>
              </a:rPr>
              <a:t>        void main() {</a:t>
            </a:r>
          </a:p>
          <a:p>
            <a:pPr marL="342900" indent="-342900" eaLnBrk="0" hangingPunct="0">
              <a:lnSpc>
                <a:spcPct val="130000"/>
              </a:lnSpc>
              <a:spcBef>
                <a:spcPct val="20000"/>
              </a:spcBef>
              <a:defRPr/>
            </a:pPr>
            <a:r>
              <a:rPr lang="en-US" altLang="zh-CN" sz="2400" dirty="0">
                <a:latin typeface="Arial" charset="0"/>
              </a:rPr>
              <a:t>              waiting=0;</a:t>
            </a:r>
          </a:p>
          <a:p>
            <a:pPr eaLnBrk="0" hangingPunct="0">
              <a:spcBef>
                <a:spcPct val="20000"/>
              </a:spcBef>
              <a:defRPr/>
            </a:pPr>
            <a:r>
              <a:rPr lang="en-US" altLang="zh-CN" sz="2400" dirty="0">
                <a:latin typeface="Arial" charset="0"/>
              </a:rPr>
              <a:t>             </a:t>
            </a:r>
            <a:r>
              <a:rPr lang="en-US" altLang="zh-CN" sz="2400" dirty="0" err="1">
                <a:latin typeface="Arial" charset="0"/>
              </a:rPr>
              <a:t>cust_ready</a:t>
            </a:r>
            <a:r>
              <a:rPr lang="en-US" altLang="zh-CN" sz="2400" dirty="0">
                <a:latin typeface="Arial" charset="0"/>
              </a:rPr>
              <a:t>=finished=0;</a:t>
            </a:r>
            <a:endParaRPr lang="zh-CN" altLang="zh-CN" sz="2400" dirty="0">
              <a:latin typeface="Arial" charset="0"/>
            </a:endParaRPr>
          </a:p>
          <a:p>
            <a:pPr eaLnBrk="0" hangingPunct="0">
              <a:spcBef>
                <a:spcPct val="20000"/>
              </a:spcBef>
              <a:defRPr/>
            </a:pPr>
            <a:r>
              <a:rPr lang="en-US" altLang="zh-CN" sz="2400" dirty="0">
                <a:latin typeface="Arial" charset="0"/>
              </a:rPr>
              <a:t>             </a:t>
            </a:r>
            <a:r>
              <a:rPr lang="en-US" altLang="zh-CN" sz="2400" dirty="0" err="1">
                <a:latin typeface="Arial" charset="0"/>
              </a:rPr>
              <a:t>mutex</a:t>
            </a:r>
            <a:r>
              <a:rPr lang="en-US" altLang="zh-CN" sz="2400" dirty="0">
                <a:latin typeface="Arial" charset="0"/>
              </a:rPr>
              <a:t>= chair=1;</a:t>
            </a:r>
            <a:endParaRPr lang="zh-CN" altLang="zh-CN" sz="2400" dirty="0">
              <a:latin typeface="Arial" charset="0"/>
            </a:endParaRPr>
          </a:p>
          <a:p>
            <a:pPr eaLnBrk="0" hangingPunct="0">
              <a:spcBef>
                <a:spcPct val="20000"/>
              </a:spcBef>
              <a:defRPr/>
            </a:pPr>
            <a:r>
              <a:rPr lang="en-US" altLang="zh-CN" sz="2400" dirty="0">
                <a:latin typeface="Arial" charset="0"/>
              </a:rPr>
              <a:t>             </a:t>
            </a:r>
            <a:r>
              <a:rPr lang="en-US" altLang="zh-CN" sz="2400" dirty="0" err="1">
                <a:solidFill>
                  <a:srgbClr val="FF0000"/>
                </a:solidFill>
                <a:latin typeface="Arial" charset="0"/>
              </a:rPr>
              <a:t>parbegin</a:t>
            </a:r>
            <a:r>
              <a:rPr lang="en-US" altLang="zh-CN" sz="2400" dirty="0">
                <a:latin typeface="Arial" charset="0"/>
              </a:rPr>
              <a:t>(</a:t>
            </a:r>
            <a:r>
              <a:rPr lang="en-US" altLang="zh-CN" sz="2400" dirty="0" err="1">
                <a:latin typeface="Arial" charset="0"/>
              </a:rPr>
              <a:t>barber,customer-i</a:t>
            </a:r>
            <a:r>
              <a:rPr lang="en-US" altLang="zh-CN" sz="2400" dirty="0">
                <a:latin typeface="Arial" charset="0"/>
              </a:rPr>
              <a:t>);</a:t>
            </a:r>
            <a:endParaRPr lang="zh-CN" altLang="zh-CN" sz="2400" dirty="0">
              <a:latin typeface="Arial" charset="0"/>
            </a:endParaRPr>
          </a:p>
          <a:p>
            <a:pPr eaLnBrk="0" hangingPunct="0">
              <a:spcBef>
                <a:spcPct val="20000"/>
              </a:spcBef>
              <a:defRPr/>
            </a:pPr>
            <a:r>
              <a:rPr lang="en-US" altLang="zh-CN" sz="2400" dirty="0">
                <a:latin typeface="Arial" charset="0"/>
              </a:rPr>
              <a:t>}</a:t>
            </a:r>
          </a:p>
          <a:p>
            <a:pPr marL="342900" indent="-342900" eaLnBrk="0" hangingPunct="0">
              <a:lnSpc>
                <a:spcPct val="130000"/>
              </a:lnSpc>
              <a:spcBef>
                <a:spcPct val="20000"/>
              </a:spcBef>
              <a:defRPr/>
            </a:pPr>
            <a:r>
              <a:rPr lang="en-US" altLang="zh-CN" sz="2400" dirty="0">
                <a:latin typeface="仿宋_GB2312" pitchFamily="49" charset="-122"/>
                <a:ea typeface="仿宋_GB2312" pitchFamily="49" charset="-122"/>
              </a:rPr>
              <a:t>    </a:t>
            </a:r>
            <a:endParaRPr lang="zh-CN" altLang="en-US" sz="2400" dirty="0">
              <a:latin typeface="仿宋_GB2312" pitchFamily="49" charset="-122"/>
              <a:ea typeface="仿宋_GB2312" pitchFamily="49" charset="-122"/>
            </a:endParaRPr>
          </a:p>
        </p:txBody>
      </p:sp>
      <p:sp>
        <p:nvSpPr>
          <p:cNvPr id="6" name="矩形 5"/>
          <p:cNvSpPr/>
          <p:nvPr/>
        </p:nvSpPr>
        <p:spPr>
          <a:xfrm>
            <a:off x="5664200" y="0"/>
            <a:ext cx="5003800" cy="584200"/>
          </a:xfrm>
          <a:prstGeom prst="rect">
            <a:avLst/>
          </a:prstGeom>
        </p:spPr>
        <p:txBody>
          <a:bodyPr>
            <a:spAutoFit/>
          </a:bodyPr>
          <a:lstStyle/>
          <a:p>
            <a:pPr eaLnBrk="0" hangingPunct="0">
              <a:spcBef>
                <a:spcPct val="20000"/>
              </a:spcBef>
              <a:defRPr/>
            </a:pPr>
            <a:r>
              <a:rPr lang="en-US" altLang="zh-CN" sz="3200" kern="0" dirty="0">
                <a:solidFill>
                  <a:srgbClr val="0000FF"/>
                </a:solidFill>
                <a:latin typeface="微软雅黑" pitchFamily="34" charset="-122"/>
                <a:ea typeface="微软雅黑" pitchFamily="34" charset="-122"/>
              </a:rPr>
              <a:t>3.4.4 </a:t>
            </a:r>
            <a:r>
              <a:rPr lang="zh-CN" altLang="en-US" sz="3200" kern="0" dirty="0">
                <a:solidFill>
                  <a:srgbClr val="0000FF"/>
                </a:solidFill>
                <a:latin typeface="微软雅黑" pitchFamily="34" charset="-122"/>
                <a:ea typeface="微软雅黑" pitchFamily="34" charset="-122"/>
              </a:rPr>
              <a:t>经典进程同步问题</a:t>
            </a:r>
            <a:endParaRPr lang="zh-CN" altLang="en-US" sz="3200" dirty="0">
              <a:latin typeface="微软雅黑" pitchFamily="34" charset="-122"/>
              <a:ea typeface="微软雅黑" pitchFamily="34" charset="-122"/>
            </a:endParaRPr>
          </a:p>
        </p:txBody>
      </p:sp>
      <p:sp>
        <p:nvSpPr>
          <p:cNvPr id="7" name="圆角矩形标注 6"/>
          <p:cNvSpPr/>
          <p:nvPr/>
        </p:nvSpPr>
        <p:spPr bwMode="auto">
          <a:xfrm>
            <a:off x="6523571" y="3068960"/>
            <a:ext cx="4176018" cy="1584325"/>
          </a:xfrm>
          <a:prstGeom prst="wedgeRoundRectCallout">
            <a:avLst>
              <a:gd name="adj1" fmla="val -68242"/>
              <a:gd name="adj2" fmla="val -67032"/>
              <a:gd name="adj3" fmla="val 16667"/>
            </a:avLst>
          </a:prstGeom>
          <a:solidFill>
            <a:schemeClr val="accent5"/>
          </a:solidFill>
          <a:ln>
            <a:noFill/>
          </a:ln>
          <a:effectLst/>
        </p:spPr>
        <p:txBody>
          <a:bodyPr/>
          <a:lstStyle/>
          <a:p>
            <a:pPr marL="609600" indent="-609600" eaLnBrk="0" hangingPunct="0">
              <a:spcBef>
                <a:spcPct val="20000"/>
              </a:spcBef>
              <a:defRPr/>
            </a:pPr>
            <a:r>
              <a:rPr lang="en-US" altLang="zh-CN" dirty="0" err="1">
                <a:latin typeface="Arial" charset="0"/>
              </a:rPr>
              <a:t>Cust_ready</a:t>
            </a:r>
            <a:r>
              <a:rPr lang="en-US" altLang="zh-CN" dirty="0">
                <a:latin typeface="Arial" charset="0"/>
              </a:rPr>
              <a:t>:</a:t>
            </a:r>
            <a:r>
              <a:rPr lang="zh-CN" altLang="en-US" dirty="0">
                <a:latin typeface="Arial" charset="0"/>
              </a:rPr>
              <a:t>理发师等待顾客到达</a:t>
            </a:r>
            <a:endParaRPr lang="en-US" altLang="zh-CN" dirty="0">
              <a:latin typeface="Arial" charset="0"/>
            </a:endParaRPr>
          </a:p>
          <a:p>
            <a:pPr marL="609600" indent="-609600" eaLnBrk="0" hangingPunct="0">
              <a:spcBef>
                <a:spcPct val="20000"/>
              </a:spcBef>
              <a:defRPr/>
            </a:pPr>
            <a:r>
              <a:rPr lang="en-US" altLang="zh-CN" dirty="0">
                <a:latin typeface="Arial" charset="0"/>
              </a:rPr>
              <a:t>Finished:</a:t>
            </a:r>
            <a:r>
              <a:rPr lang="zh-CN" altLang="en-US" dirty="0">
                <a:latin typeface="Arial" charset="0"/>
              </a:rPr>
              <a:t>顾客是否已完成理发</a:t>
            </a:r>
            <a:endParaRPr lang="en-US" altLang="zh-CN" dirty="0">
              <a:latin typeface="Arial" charset="0"/>
            </a:endParaRPr>
          </a:p>
          <a:p>
            <a:pPr marL="609600" indent="-609600" eaLnBrk="0" hangingPunct="0">
              <a:spcBef>
                <a:spcPct val="20000"/>
              </a:spcBef>
              <a:defRPr/>
            </a:pPr>
            <a:r>
              <a:rPr lang="en-US" altLang="zh-CN" dirty="0" err="1">
                <a:latin typeface="Arial" charset="0"/>
              </a:rPr>
              <a:t>mutex</a:t>
            </a:r>
            <a:r>
              <a:rPr lang="en-US" altLang="zh-CN" dirty="0">
                <a:latin typeface="Arial" charset="0"/>
              </a:rPr>
              <a:t>:</a:t>
            </a:r>
            <a:r>
              <a:rPr lang="zh-CN" altLang="en-US" dirty="0">
                <a:latin typeface="Arial" charset="0"/>
              </a:rPr>
              <a:t>互斥访问</a:t>
            </a:r>
            <a:r>
              <a:rPr lang="en-US" altLang="zh-CN" dirty="0">
                <a:latin typeface="Arial" charset="0"/>
              </a:rPr>
              <a:t>waiting</a:t>
            </a:r>
          </a:p>
          <a:p>
            <a:pPr marL="609600" indent="-609600" eaLnBrk="0" hangingPunct="0">
              <a:spcBef>
                <a:spcPct val="20000"/>
              </a:spcBef>
              <a:defRPr/>
            </a:pPr>
            <a:r>
              <a:rPr lang="en-US" altLang="zh-CN" dirty="0">
                <a:latin typeface="Arial" charset="0"/>
              </a:rPr>
              <a:t>chair:</a:t>
            </a:r>
            <a:r>
              <a:rPr lang="zh-CN" altLang="en-US" dirty="0">
                <a:latin typeface="Arial" charset="0"/>
              </a:rPr>
              <a:t>理发椅的互斥使用</a:t>
            </a:r>
          </a:p>
        </p:txBody>
      </p:sp>
      <p:sp>
        <p:nvSpPr>
          <p:cNvPr id="8" name="圆角矩形标注 7"/>
          <p:cNvSpPr/>
          <p:nvPr/>
        </p:nvSpPr>
        <p:spPr bwMode="auto">
          <a:xfrm>
            <a:off x="6096000" y="1196976"/>
            <a:ext cx="3600450" cy="576263"/>
          </a:xfrm>
          <a:prstGeom prst="wedgeRoundRectCallout">
            <a:avLst>
              <a:gd name="adj1" fmla="val -109854"/>
              <a:gd name="adj2" fmla="val 112369"/>
              <a:gd name="adj3" fmla="val 16667"/>
            </a:avLst>
          </a:prstGeom>
          <a:solidFill>
            <a:schemeClr val="accent5"/>
          </a:solidFill>
          <a:ln>
            <a:noFill/>
          </a:ln>
          <a:effectLst/>
        </p:spPr>
        <p:txBody>
          <a:bodyPr/>
          <a:lstStyle/>
          <a:p>
            <a:pPr marL="609600" indent="-609600" eaLnBrk="0" hangingPunct="0">
              <a:spcBef>
                <a:spcPct val="20000"/>
              </a:spcBef>
              <a:defRPr/>
            </a:pPr>
            <a:r>
              <a:rPr lang="zh-CN" altLang="en-US" dirty="0">
                <a:latin typeface="Arial" charset="0"/>
              </a:rPr>
              <a:t>表示</a:t>
            </a:r>
            <a:r>
              <a:rPr lang="zh-CN" altLang="zh-CN" dirty="0">
                <a:latin typeface="Arial" charset="0"/>
              </a:rPr>
              <a:t>坐在等候椅上的顾客数</a:t>
            </a:r>
            <a:endParaRPr lang="zh-CN" altLang="en-US" dirty="0">
              <a:latin typeface="Arial"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ox(in)">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3"/>
          <p:cNvSpPr>
            <a:spLocks noChangeArrowheads="1"/>
          </p:cNvSpPr>
          <p:nvPr/>
        </p:nvSpPr>
        <p:spPr bwMode="auto">
          <a:xfrm>
            <a:off x="1971502" y="980540"/>
            <a:ext cx="3024187" cy="3815879"/>
          </a:xfrm>
          <a:prstGeom prst="rect">
            <a:avLst/>
          </a:prstGeom>
          <a:noFill/>
          <a:ln w="9525">
            <a:noFill/>
            <a:miter lim="800000"/>
            <a:headEnd/>
            <a:tailEnd/>
          </a:ln>
        </p:spPr>
        <p:txBody>
          <a:bodyPr/>
          <a:lstStyle/>
          <a:p>
            <a:pPr eaLnBrk="0" hangingPunct="0">
              <a:lnSpc>
                <a:spcPct val="120000"/>
              </a:lnSpc>
              <a:spcBef>
                <a:spcPct val="20000"/>
              </a:spcBef>
              <a:defRPr/>
            </a:pPr>
            <a:r>
              <a:rPr lang="en-US" altLang="zh-CN" dirty="0">
                <a:latin typeface="Arial" charset="0"/>
              </a:rPr>
              <a:t>void  barber() {</a:t>
            </a:r>
            <a:endParaRPr lang="zh-CN" altLang="zh-CN" dirty="0">
              <a:latin typeface="Arial" charset="0"/>
            </a:endParaRPr>
          </a:p>
          <a:p>
            <a:pPr eaLnBrk="0" hangingPunct="0">
              <a:lnSpc>
                <a:spcPct val="120000"/>
              </a:lnSpc>
              <a:spcBef>
                <a:spcPct val="20000"/>
              </a:spcBef>
              <a:defRPr/>
            </a:pPr>
            <a:r>
              <a:rPr lang="en-US" altLang="zh-CN" dirty="0">
                <a:latin typeface="Arial" charset="0"/>
              </a:rPr>
              <a:t>  do {</a:t>
            </a:r>
            <a:endParaRPr lang="zh-CN" altLang="zh-CN" dirty="0">
              <a:latin typeface="Arial" charset="0"/>
            </a:endParaRPr>
          </a:p>
          <a:p>
            <a:pPr eaLnBrk="0" hangingPunct="0">
              <a:spcBef>
                <a:spcPct val="20000"/>
              </a:spcBef>
              <a:defRPr/>
            </a:pPr>
            <a:r>
              <a:rPr lang="en-US" altLang="zh-CN" dirty="0">
                <a:latin typeface="Arial" charset="0"/>
              </a:rPr>
              <a:t>     wait(</a:t>
            </a:r>
            <a:r>
              <a:rPr lang="en-US" altLang="zh-CN" dirty="0" err="1">
                <a:latin typeface="Arial" charset="0"/>
              </a:rPr>
              <a:t>cust_ready</a:t>
            </a:r>
            <a:r>
              <a:rPr lang="en-US" altLang="zh-CN" dirty="0">
                <a:latin typeface="Arial" charset="0"/>
              </a:rPr>
              <a:t>);</a:t>
            </a:r>
            <a:endParaRPr lang="zh-CN" altLang="zh-CN" dirty="0">
              <a:latin typeface="Arial" charset="0"/>
            </a:endParaRPr>
          </a:p>
          <a:p>
            <a:pPr eaLnBrk="0" hangingPunct="0">
              <a:spcBef>
                <a:spcPct val="20000"/>
              </a:spcBef>
              <a:defRPr/>
            </a:pPr>
            <a:r>
              <a:rPr lang="en-US" altLang="zh-CN" dirty="0">
                <a:latin typeface="Arial" charset="0"/>
              </a:rPr>
              <a:t>     </a:t>
            </a:r>
            <a:r>
              <a:rPr lang="en-US" altLang="zh-CN" dirty="0" err="1">
                <a:latin typeface="Arial" charset="0"/>
              </a:rPr>
              <a:t>cut_hair</a:t>
            </a:r>
            <a:r>
              <a:rPr lang="en-US" altLang="zh-CN" dirty="0">
                <a:latin typeface="Arial" charset="0"/>
              </a:rPr>
              <a:t>;</a:t>
            </a:r>
            <a:endParaRPr lang="zh-CN" altLang="zh-CN" dirty="0">
              <a:latin typeface="Arial" charset="0"/>
            </a:endParaRPr>
          </a:p>
          <a:p>
            <a:pPr eaLnBrk="0" hangingPunct="0">
              <a:spcBef>
                <a:spcPct val="20000"/>
              </a:spcBef>
              <a:defRPr/>
            </a:pPr>
            <a:r>
              <a:rPr lang="en-US" altLang="zh-CN" dirty="0">
                <a:latin typeface="Arial" charset="0"/>
              </a:rPr>
              <a:t>     signal</a:t>
            </a:r>
            <a:r>
              <a:rPr lang="zh-CN" altLang="zh-CN" dirty="0">
                <a:latin typeface="Arial" charset="0"/>
              </a:rPr>
              <a:t>（</a:t>
            </a:r>
            <a:r>
              <a:rPr lang="en-US" altLang="zh-CN" dirty="0">
                <a:latin typeface="Arial" charset="0"/>
              </a:rPr>
              <a:t>finished);</a:t>
            </a:r>
            <a:endParaRPr lang="zh-CN" altLang="zh-CN" dirty="0">
              <a:latin typeface="Arial" charset="0"/>
            </a:endParaRPr>
          </a:p>
          <a:p>
            <a:pPr eaLnBrk="0" hangingPunct="0">
              <a:lnSpc>
                <a:spcPct val="120000"/>
              </a:lnSpc>
              <a:spcBef>
                <a:spcPct val="20000"/>
              </a:spcBef>
              <a:defRPr/>
            </a:pPr>
            <a:r>
              <a:rPr lang="en-US" altLang="zh-CN" dirty="0">
                <a:latin typeface="Arial" charset="0"/>
              </a:rPr>
              <a:t>  }while(1);</a:t>
            </a:r>
            <a:endParaRPr lang="zh-CN" altLang="zh-CN" dirty="0">
              <a:latin typeface="Arial" charset="0"/>
            </a:endParaRPr>
          </a:p>
          <a:p>
            <a:pPr eaLnBrk="0" hangingPunct="0">
              <a:lnSpc>
                <a:spcPct val="120000"/>
              </a:lnSpc>
              <a:spcBef>
                <a:spcPct val="20000"/>
              </a:spcBef>
              <a:defRPr/>
            </a:pPr>
            <a:r>
              <a:rPr lang="en-US" altLang="zh-CN" dirty="0">
                <a:latin typeface="Arial" charset="0"/>
              </a:rPr>
              <a:t>}</a:t>
            </a:r>
            <a:endParaRPr lang="zh-CN" altLang="en-US" dirty="0">
              <a:latin typeface="仿宋_GB2312" pitchFamily="49" charset="-122"/>
              <a:ea typeface="仿宋_GB2312" pitchFamily="49" charset="-122"/>
            </a:endParaRPr>
          </a:p>
        </p:txBody>
      </p:sp>
      <p:sp>
        <p:nvSpPr>
          <p:cNvPr id="9" name="Rectangle 3"/>
          <p:cNvSpPr>
            <a:spLocks noChangeArrowheads="1"/>
          </p:cNvSpPr>
          <p:nvPr/>
        </p:nvSpPr>
        <p:spPr bwMode="auto">
          <a:xfrm>
            <a:off x="7032104" y="232661"/>
            <a:ext cx="3240088" cy="6626225"/>
          </a:xfrm>
          <a:prstGeom prst="rect">
            <a:avLst/>
          </a:prstGeom>
          <a:noFill/>
          <a:ln w="9525">
            <a:noFill/>
            <a:miter lim="800000"/>
            <a:headEnd/>
            <a:tailEnd/>
          </a:ln>
        </p:spPr>
        <p:txBody>
          <a:bodyPr/>
          <a:lstStyle/>
          <a:p>
            <a:pPr eaLnBrk="0" hangingPunct="0">
              <a:lnSpc>
                <a:spcPct val="80000"/>
              </a:lnSpc>
              <a:spcBef>
                <a:spcPct val="20000"/>
              </a:spcBef>
              <a:defRPr/>
            </a:pPr>
            <a:r>
              <a:rPr lang="en-US" altLang="zh-CN" sz="1800" dirty="0">
                <a:latin typeface="+mn-lt"/>
                <a:ea typeface="+mn-ea"/>
              </a:rPr>
              <a:t>void  customer</a:t>
            </a:r>
            <a:r>
              <a:rPr lang="en-US" altLang="zh-CN" sz="1800" baseline="-25000" dirty="0">
                <a:latin typeface="+mn-lt"/>
                <a:ea typeface="+mn-ea"/>
              </a:rPr>
              <a:t>i</a:t>
            </a:r>
            <a:r>
              <a:rPr lang="en-US" altLang="zh-CN" sz="1800" dirty="0">
                <a:latin typeface="+mn-lt"/>
                <a:ea typeface="+mn-ea"/>
              </a:rPr>
              <a:t> ()  {</a:t>
            </a:r>
            <a:endParaRPr lang="zh-CN" altLang="zh-CN" sz="1800" dirty="0">
              <a:latin typeface="+mn-lt"/>
              <a:ea typeface="+mn-ea"/>
            </a:endParaRPr>
          </a:p>
          <a:p>
            <a:pPr eaLnBrk="0" hangingPunct="0">
              <a:spcBef>
                <a:spcPct val="20000"/>
              </a:spcBef>
              <a:defRPr/>
            </a:pPr>
            <a:r>
              <a:rPr lang="en-US" altLang="zh-CN" sz="1800" dirty="0">
                <a:latin typeface="Arial" charset="0"/>
              </a:rPr>
              <a:t>    wait(mutex)</a:t>
            </a:r>
            <a:r>
              <a:rPr lang="zh-CN" altLang="zh-CN" sz="1800" dirty="0">
                <a:latin typeface="Arial" charset="0"/>
              </a:rPr>
              <a:t>；</a:t>
            </a:r>
          </a:p>
          <a:p>
            <a:pPr eaLnBrk="0" hangingPunct="0">
              <a:spcBef>
                <a:spcPct val="20000"/>
              </a:spcBef>
              <a:defRPr/>
            </a:pPr>
            <a:r>
              <a:rPr lang="en-US" altLang="zh-CN" sz="1800" dirty="0">
                <a:latin typeface="Arial" charset="0"/>
              </a:rPr>
              <a:t>    if( waiting &lt; n) {</a:t>
            </a:r>
            <a:endParaRPr lang="zh-CN" altLang="zh-CN" sz="1800" dirty="0">
              <a:latin typeface="Arial" charset="0"/>
            </a:endParaRPr>
          </a:p>
          <a:p>
            <a:pPr eaLnBrk="0" hangingPunct="0">
              <a:spcBef>
                <a:spcPct val="20000"/>
              </a:spcBef>
              <a:defRPr/>
            </a:pPr>
            <a:r>
              <a:rPr lang="en-US" altLang="zh-CN" sz="1800" dirty="0">
                <a:latin typeface="Arial" charset="0"/>
              </a:rPr>
              <a:t>        waiting=waiting+1;</a:t>
            </a:r>
            <a:endParaRPr lang="zh-CN" altLang="zh-CN" sz="1800" dirty="0">
              <a:latin typeface="Arial" charset="0"/>
            </a:endParaRPr>
          </a:p>
          <a:p>
            <a:pPr eaLnBrk="0" hangingPunct="0">
              <a:spcBef>
                <a:spcPct val="20000"/>
              </a:spcBef>
              <a:defRPr/>
            </a:pPr>
            <a:r>
              <a:rPr lang="en-US" altLang="zh-CN" sz="1800" dirty="0">
                <a:latin typeface="Arial" charset="0"/>
              </a:rPr>
              <a:t>        signal(mutex); }</a:t>
            </a:r>
            <a:endParaRPr lang="zh-CN" altLang="zh-CN" sz="1800" dirty="0">
              <a:latin typeface="Arial" charset="0"/>
            </a:endParaRPr>
          </a:p>
          <a:p>
            <a:pPr eaLnBrk="0" hangingPunct="0">
              <a:spcBef>
                <a:spcPct val="20000"/>
              </a:spcBef>
              <a:defRPr/>
            </a:pPr>
            <a:r>
              <a:rPr lang="en-US" altLang="zh-CN" sz="1800" dirty="0">
                <a:latin typeface="Arial" charset="0"/>
              </a:rPr>
              <a:t>     else {</a:t>
            </a:r>
            <a:endParaRPr lang="zh-CN" altLang="zh-CN" sz="1800" dirty="0">
              <a:latin typeface="Arial" charset="0"/>
            </a:endParaRPr>
          </a:p>
          <a:p>
            <a:pPr eaLnBrk="0" hangingPunct="0">
              <a:spcBef>
                <a:spcPct val="20000"/>
              </a:spcBef>
              <a:defRPr/>
            </a:pPr>
            <a:r>
              <a:rPr lang="en-US" altLang="zh-CN" sz="1800" dirty="0">
                <a:latin typeface="Arial" charset="0"/>
              </a:rPr>
              <a:t>        signal(</a:t>
            </a:r>
            <a:r>
              <a:rPr lang="en-US" altLang="zh-CN" sz="1800" dirty="0" err="1">
                <a:latin typeface="Arial" charset="0"/>
              </a:rPr>
              <a:t>mutex</a:t>
            </a:r>
            <a:r>
              <a:rPr lang="en-US" altLang="zh-CN" sz="1800" dirty="0">
                <a:latin typeface="Arial" charset="0"/>
              </a:rPr>
              <a:t>)</a:t>
            </a:r>
            <a:r>
              <a:rPr lang="zh-CN" altLang="zh-CN" sz="1800" dirty="0">
                <a:latin typeface="Arial" charset="0"/>
              </a:rPr>
              <a:t>；</a:t>
            </a:r>
          </a:p>
          <a:p>
            <a:pPr eaLnBrk="0" hangingPunct="0">
              <a:spcBef>
                <a:spcPct val="20000"/>
              </a:spcBef>
              <a:defRPr/>
            </a:pPr>
            <a:r>
              <a:rPr lang="en-US" altLang="zh-CN" sz="1800" dirty="0">
                <a:latin typeface="Arial" charset="0"/>
              </a:rPr>
              <a:t>        </a:t>
            </a:r>
            <a:r>
              <a:rPr lang="zh-CN" altLang="zh-CN" sz="1800" dirty="0">
                <a:latin typeface="Arial" charset="0"/>
              </a:rPr>
              <a:t>离开理发店；</a:t>
            </a:r>
          </a:p>
          <a:p>
            <a:pPr eaLnBrk="0" hangingPunct="0">
              <a:spcBef>
                <a:spcPct val="20000"/>
              </a:spcBef>
              <a:defRPr/>
            </a:pPr>
            <a:r>
              <a:rPr lang="en-US" altLang="zh-CN" sz="1800" dirty="0">
                <a:latin typeface="Arial" charset="0"/>
              </a:rPr>
              <a:t>        return; }</a:t>
            </a:r>
            <a:endParaRPr lang="zh-CN" altLang="zh-CN" sz="1800" dirty="0">
              <a:latin typeface="Arial" charset="0"/>
            </a:endParaRPr>
          </a:p>
          <a:p>
            <a:pPr eaLnBrk="0" hangingPunct="0">
              <a:spcBef>
                <a:spcPct val="20000"/>
              </a:spcBef>
              <a:defRPr/>
            </a:pPr>
            <a:r>
              <a:rPr lang="en-US" altLang="zh-CN" sz="1800" dirty="0">
                <a:latin typeface="Arial" charset="0"/>
              </a:rPr>
              <a:t>     wait(chair);</a:t>
            </a:r>
            <a:endParaRPr lang="zh-CN" altLang="zh-CN" sz="1800" dirty="0">
              <a:latin typeface="Arial" charset="0"/>
            </a:endParaRPr>
          </a:p>
          <a:p>
            <a:pPr eaLnBrk="0" hangingPunct="0">
              <a:spcBef>
                <a:spcPct val="20000"/>
              </a:spcBef>
              <a:defRPr/>
            </a:pPr>
            <a:r>
              <a:rPr lang="en-US" altLang="zh-CN" sz="1800" dirty="0">
                <a:latin typeface="Arial" charset="0"/>
              </a:rPr>
              <a:t>     </a:t>
            </a:r>
            <a:r>
              <a:rPr lang="en-US" altLang="zh-CN" sz="1800" dirty="0" err="1">
                <a:latin typeface="Arial" charset="0"/>
              </a:rPr>
              <a:t>sit_in_chair</a:t>
            </a:r>
            <a:r>
              <a:rPr lang="en-US" altLang="zh-CN" sz="1800" dirty="0">
                <a:latin typeface="Arial" charset="0"/>
              </a:rPr>
              <a:t>;</a:t>
            </a:r>
            <a:endParaRPr lang="zh-CN" altLang="zh-CN" sz="1800" dirty="0">
              <a:latin typeface="Arial" charset="0"/>
            </a:endParaRPr>
          </a:p>
          <a:p>
            <a:pPr eaLnBrk="0" hangingPunct="0">
              <a:spcBef>
                <a:spcPct val="20000"/>
              </a:spcBef>
              <a:defRPr/>
            </a:pPr>
            <a:r>
              <a:rPr lang="en-US" altLang="zh-CN" sz="1800" dirty="0">
                <a:latin typeface="Arial" charset="0"/>
              </a:rPr>
              <a:t>     wait(</a:t>
            </a:r>
            <a:r>
              <a:rPr lang="en-US" altLang="zh-CN" sz="1800" dirty="0" err="1">
                <a:latin typeface="Arial" charset="0"/>
              </a:rPr>
              <a:t>mutex</a:t>
            </a:r>
            <a:r>
              <a:rPr lang="en-US" altLang="zh-CN" sz="1800" dirty="0">
                <a:latin typeface="Arial" charset="0"/>
              </a:rPr>
              <a:t>)</a:t>
            </a:r>
            <a:r>
              <a:rPr lang="zh-CN" altLang="zh-CN" sz="1800" dirty="0">
                <a:latin typeface="Arial" charset="0"/>
              </a:rPr>
              <a:t>；</a:t>
            </a:r>
          </a:p>
          <a:p>
            <a:pPr eaLnBrk="0" hangingPunct="0">
              <a:spcBef>
                <a:spcPct val="20000"/>
              </a:spcBef>
              <a:defRPr/>
            </a:pPr>
            <a:r>
              <a:rPr lang="en-US" altLang="zh-CN" sz="1800" dirty="0">
                <a:latin typeface="Arial" charset="0"/>
              </a:rPr>
              <a:t>     waiting=waiting-1;</a:t>
            </a:r>
            <a:endParaRPr lang="zh-CN" altLang="zh-CN" sz="1800" dirty="0">
              <a:latin typeface="Arial" charset="0"/>
            </a:endParaRPr>
          </a:p>
          <a:p>
            <a:pPr eaLnBrk="0" hangingPunct="0">
              <a:spcBef>
                <a:spcPct val="20000"/>
              </a:spcBef>
              <a:defRPr/>
            </a:pPr>
            <a:r>
              <a:rPr lang="en-US" altLang="zh-CN" sz="1800" dirty="0">
                <a:latin typeface="Arial" charset="0"/>
              </a:rPr>
              <a:t>     signal(</a:t>
            </a:r>
            <a:r>
              <a:rPr lang="en-US" altLang="zh-CN" sz="1800" dirty="0" err="1">
                <a:latin typeface="Arial" charset="0"/>
              </a:rPr>
              <a:t>mutex</a:t>
            </a:r>
            <a:r>
              <a:rPr lang="en-US" altLang="zh-CN" sz="1800" dirty="0">
                <a:latin typeface="Arial" charset="0"/>
              </a:rPr>
              <a:t>);     </a:t>
            </a:r>
            <a:endParaRPr lang="zh-CN" altLang="zh-CN" sz="1800" dirty="0">
              <a:latin typeface="Arial" charset="0"/>
            </a:endParaRPr>
          </a:p>
          <a:p>
            <a:pPr eaLnBrk="0" hangingPunct="0">
              <a:spcBef>
                <a:spcPct val="20000"/>
              </a:spcBef>
              <a:defRPr/>
            </a:pPr>
            <a:r>
              <a:rPr lang="en-US" altLang="zh-CN" sz="1800" dirty="0">
                <a:latin typeface="Arial" charset="0"/>
              </a:rPr>
              <a:t>     signal(</a:t>
            </a:r>
            <a:r>
              <a:rPr lang="en-US" altLang="zh-CN" sz="1800" dirty="0" err="1">
                <a:latin typeface="Arial" charset="0"/>
              </a:rPr>
              <a:t>cust_ready</a:t>
            </a:r>
            <a:r>
              <a:rPr lang="en-US" altLang="zh-CN" sz="1800" dirty="0">
                <a:latin typeface="Arial" charset="0"/>
              </a:rPr>
              <a:t>);</a:t>
            </a:r>
            <a:endParaRPr lang="zh-CN" altLang="zh-CN" sz="1800" dirty="0">
              <a:latin typeface="Arial" charset="0"/>
            </a:endParaRPr>
          </a:p>
          <a:p>
            <a:pPr eaLnBrk="0" hangingPunct="0">
              <a:spcBef>
                <a:spcPct val="20000"/>
              </a:spcBef>
              <a:defRPr/>
            </a:pPr>
            <a:r>
              <a:rPr lang="en-US" altLang="zh-CN" sz="1800" dirty="0">
                <a:latin typeface="Arial" charset="0"/>
              </a:rPr>
              <a:t>     get-haircut;</a:t>
            </a:r>
            <a:endParaRPr lang="zh-CN" altLang="zh-CN" sz="1800" dirty="0">
              <a:latin typeface="Arial" charset="0"/>
            </a:endParaRPr>
          </a:p>
          <a:p>
            <a:pPr eaLnBrk="0" hangingPunct="0">
              <a:spcBef>
                <a:spcPct val="20000"/>
              </a:spcBef>
              <a:defRPr/>
            </a:pPr>
            <a:r>
              <a:rPr lang="en-US" altLang="zh-CN" sz="1800" dirty="0">
                <a:latin typeface="Arial" charset="0"/>
              </a:rPr>
              <a:t>     wait(finished);</a:t>
            </a:r>
            <a:endParaRPr lang="zh-CN" altLang="zh-CN" sz="1800" dirty="0">
              <a:latin typeface="Arial" charset="0"/>
            </a:endParaRPr>
          </a:p>
          <a:p>
            <a:pPr eaLnBrk="0" hangingPunct="0">
              <a:spcBef>
                <a:spcPct val="20000"/>
              </a:spcBef>
              <a:defRPr/>
            </a:pPr>
            <a:r>
              <a:rPr lang="en-US" altLang="zh-CN" sz="1800" dirty="0">
                <a:latin typeface="Arial" charset="0"/>
              </a:rPr>
              <a:t>     </a:t>
            </a:r>
            <a:r>
              <a:rPr lang="en-US" altLang="zh-CN" sz="1800" dirty="0" err="1">
                <a:latin typeface="Arial" charset="0"/>
              </a:rPr>
              <a:t>stand_from_chair</a:t>
            </a:r>
            <a:r>
              <a:rPr lang="en-US" altLang="zh-CN" sz="1800" dirty="0">
                <a:latin typeface="Arial" charset="0"/>
              </a:rPr>
              <a:t>;</a:t>
            </a:r>
            <a:endParaRPr lang="zh-CN" altLang="zh-CN" sz="1800" dirty="0">
              <a:latin typeface="Arial" charset="0"/>
            </a:endParaRPr>
          </a:p>
          <a:p>
            <a:pPr eaLnBrk="0" hangingPunct="0">
              <a:spcBef>
                <a:spcPct val="20000"/>
              </a:spcBef>
              <a:defRPr/>
            </a:pPr>
            <a:r>
              <a:rPr lang="en-US" altLang="zh-CN" sz="1800" dirty="0">
                <a:latin typeface="Arial" charset="0"/>
              </a:rPr>
              <a:t>     signal(chair);</a:t>
            </a:r>
            <a:endParaRPr lang="zh-CN" altLang="zh-CN" sz="1800" dirty="0">
              <a:latin typeface="+mn-lt"/>
              <a:ea typeface="+mn-ea"/>
            </a:endParaRPr>
          </a:p>
          <a:p>
            <a:pPr eaLnBrk="0" hangingPunct="0">
              <a:lnSpc>
                <a:spcPct val="80000"/>
              </a:lnSpc>
              <a:spcBef>
                <a:spcPct val="20000"/>
              </a:spcBef>
              <a:defRPr/>
            </a:pPr>
            <a:r>
              <a:rPr lang="en-US" altLang="zh-CN" sz="1800" dirty="0">
                <a:latin typeface="+mn-lt"/>
                <a:ea typeface="+mn-ea"/>
              </a:rPr>
              <a:t>  }</a:t>
            </a:r>
          </a:p>
        </p:txBody>
      </p:sp>
      <p:cxnSp>
        <p:nvCxnSpPr>
          <p:cNvPr id="156678" name="直接连接符 10"/>
          <p:cNvCxnSpPr>
            <a:cxnSpLocks noChangeShapeType="1"/>
          </p:cNvCxnSpPr>
          <p:nvPr/>
        </p:nvCxnSpPr>
        <p:spPr bwMode="auto">
          <a:xfrm>
            <a:off x="6023992" y="549176"/>
            <a:ext cx="0" cy="5761038"/>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10" name="双波形 44"/>
          <p:cNvSpPr>
            <a:spLocks noChangeArrowheads="1"/>
          </p:cNvSpPr>
          <p:nvPr/>
        </p:nvSpPr>
        <p:spPr bwMode="auto">
          <a:xfrm>
            <a:off x="1558031" y="89785"/>
            <a:ext cx="3602338" cy="863600"/>
          </a:xfrm>
          <a:prstGeom prst="doubleWave">
            <a:avLst>
              <a:gd name="adj1" fmla="val 6250"/>
              <a:gd name="adj2" fmla="val 0"/>
            </a:avLst>
          </a:prstGeom>
          <a:solidFill>
            <a:srgbClr val="0020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spcBef>
                <a:spcPct val="20000"/>
              </a:spcBef>
            </a:pPr>
            <a:endParaRPr lang="zh-CN" altLang="en-US"/>
          </a:p>
        </p:txBody>
      </p:sp>
      <p:sp>
        <p:nvSpPr>
          <p:cNvPr id="11" name="TextBox 18"/>
          <p:cNvSpPr txBox="1">
            <a:spLocks noChangeArrowheads="1"/>
          </p:cNvSpPr>
          <p:nvPr/>
        </p:nvSpPr>
        <p:spPr bwMode="auto">
          <a:xfrm>
            <a:off x="1775520" y="232661"/>
            <a:ext cx="352762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r>
              <a:rPr lang="en-US" altLang="zh-CN" sz="2800" dirty="0">
                <a:solidFill>
                  <a:schemeClr val="bg1"/>
                </a:solidFill>
                <a:latin typeface="微软雅黑" panose="020B0503020204020204" pitchFamily="34" charset="-122"/>
                <a:ea typeface="微软雅黑" panose="020B0503020204020204" pitchFamily="34" charset="-122"/>
              </a:rPr>
              <a:t>4</a:t>
            </a:r>
            <a:r>
              <a:rPr lang="zh-CN" altLang="en-US" sz="2800" dirty="0">
                <a:solidFill>
                  <a:schemeClr val="bg1"/>
                </a:solidFill>
                <a:latin typeface="微软雅黑" panose="020B0503020204020204" pitchFamily="34" charset="-122"/>
                <a:ea typeface="微软雅黑" panose="020B0503020204020204" pitchFamily="34" charset="-122"/>
              </a:rPr>
              <a:t>、理发师问题</a:t>
            </a:r>
          </a:p>
        </p:txBody>
      </p:sp>
      <p:sp>
        <p:nvSpPr>
          <p:cNvPr id="2" name="圆角矩形标注 6">
            <a:extLst>
              <a:ext uri="{FF2B5EF4-FFF2-40B4-BE49-F238E27FC236}">
                <a16:creationId xmlns:a16="http://schemas.microsoft.com/office/drawing/2014/main" id="{63EF6196-A370-A323-2FBF-6F6F9217CAFF}"/>
              </a:ext>
            </a:extLst>
          </p:cNvPr>
          <p:cNvSpPr/>
          <p:nvPr/>
        </p:nvSpPr>
        <p:spPr bwMode="auto">
          <a:xfrm>
            <a:off x="1107331" y="4077072"/>
            <a:ext cx="4752527" cy="2060848"/>
          </a:xfrm>
          <a:prstGeom prst="wedgeRoundRectCallout">
            <a:avLst>
              <a:gd name="adj1" fmla="val -49417"/>
              <a:gd name="adj2" fmla="val -32361"/>
              <a:gd name="adj3" fmla="val 16667"/>
            </a:avLst>
          </a:prstGeom>
          <a:solidFill>
            <a:schemeClr val="accent5"/>
          </a:solidFill>
          <a:ln>
            <a:noFill/>
          </a:ln>
          <a:effectLst/>
        </p:spPr>
        <p:txBody>
          <a:bodyPr/>
          <a:lstStyle/>
          <a:p>
            <a:pPr marL="609600" indent="-609600" eaLnBrk="0" hangingPunct="0">
              <a:spcBef>
                <a:spcPct val="20000"/>
              </a:spcBef>
              <a:defRPr/>
            </a:pPr>
            <a:r>
              <a:rPr lang="en-US" altLang="zh-CN" dirty="0">
                <a:latin typeface="Arial" charset="0"/>
              </a:rPr>
              <a:t>waiting=0:</a:t>
            </a:r>
            <a:r>
              <a:rPr lang="zh-CN" altLang="en-US" dirty="0">
                <a:latin typeface="Arial" charset="0"/>
              </a:rPr>
              <a:t>表示</a:t>
            </a:r>
            <a:r>
              <a:rPr lang="zh-CN" altLang="zh-CN" dirty="0">
                <a:latin typeface="Arial" charset="0"/>
              </a:rPr>
              <a:t>坐在等候椅上的顾客数</a:t>
            </a:r>
            <a:endParaRPr lang="en-US" altLang="zh-CN" dirty="0">
              <a:latin typeface="Arial" charset="0"/>
            </a:endParaRPr>
          </a:p>
          <a:p>
            <a:pPr marL="609600" indent="-609600" eaLnBrk="0" hangingPunct="0">
              <a:spcBef>
                <a:spcPct val="20000"/>
              </a:spcBef>
              <a:defRPr/>
            </a:pPr>
            <a:r>
              <a:rPr lang="en-US" altLang="zh-CN" dirty="0" err="1">
                <a:solidFill>
                  <a:srgbClr val="7030A0"/>
                </a:solidFill>
                <a:latin typeface="Arial" charset="0"/>
              </a:rPr>
              <a:t>cust_ready</a:t>
            </a:r>
            <a:r>
              <a:rPr lang="en-US" altLang="zh-CN" dirty="0">
                <a:solidFill>
                  <a:srgbClr val="7030A0"/>
                </a:solidFill>
                <a:latin typeface="Arial" charset="0"/>
              </a:rPr>
              <a:t>=0:</a:t>
            </a:r>
            <a:r>
              <a:rPr lang="zh-CN" altLang="en-US" dirty="0">
                <a:solidFill>
                  <a:srgbClr val="7030A0"/>
                </a:solidFill>
                <a:latin typeface="Arial" charset="0"/>
              </a:rPr>
              <a:t>理发师等待顾客到达</a:t>
            </a:r>
            <a:endParaRPr lang="en-US" altLang="zh-CN" dirty="0">
              <a:solidFill>
                <a:srgbClr val="7030A0"/>
              </a:solidFill>
              <a:latin typeface="Arial" charset="0"/>
            </a:endParaRPr>
          </a:p>
          <a:p>
            <a:pPr marL="609600" indent="-609600" eaLnBrk="0" hangingPunct="0">
              <a:spcBef>
                <a:spcPct val="20000"/>
              </a:spcBef>
              <a:defRPr/>
            </a:pPr>
            <a:r>
              <a:rPr lang="en-US" altLang="zh-CN" dirty="0">
                <a:solidFill>
                  <a:srgbClr val="7030A0"/>
                </a:solidFill>
                <a:latin typeface="Arial" charset="0"/>
              </a:rPr>
              <a:t>finished=0:</a:t>
            </a:r>
            <a:r>
              <a:rPr lang="zh-CN" altLang="en-US" dirty="0">
                <a:solidFill>
                  <a:srgbClr val="7030A0"/>
                </a:solidFill>
                <a:latin typeface="Arial" charset="0"/>
              </a:rPr>
              <a:t>顾客是否已完成理发</a:t>
            </a:r>
            <a:endParaRPr lang="en-US" altLang="zh-CN" dirty="0">
              <a:solidFill>
                <a:srgbClr val="7030A0"/>
              </a:solidFill>
              <a:latin typeface="Arial" charset="0"/>
            </a:endParaRPr>
          </a:p>
          <a:p>
            <a:pPr marL="609600" indent="-609600" eaLnBrk="0" hangingPunct="0">
              <a:spcBef>
                <a:spcPct val="20000"/>
              </a:spcBef>
              <a:defRPr/>
            </a:pPr>
            <a:r>
              <a:rPr lang="en-US" altLang="zh-CN" dirty="0">
                <a:solidFill>
                  <a:srgbClr val="7030A0"/>
                </a:solidFill>
                <a:latin typeface="Arial" charset="0"/>
              </a:rPr>
              <a:t>mutex=1:</a:t>
            </a:r>
            <a:r>
              <a:rPr lang="zh-CN" altLang="en-US" dirty="0">
                <a:solidFill>
                  <a:srgbClr val="7030A0"/>
                </a:solidFill>
                <a:latin typeface="Arial" charset="0"/>
              </a:rPr>
              <a:t>互斥访问</a:t>
            </a:r>
            <a:r>
              <a:rPr lang="en-US" altLang="zh-CN" dirty="0">
                <a:solidFill>
                  <a:srgbClr val="7030A0"/>
                </a:solidFill>
                <a:latin typeface="Arial" charset="0"/>
              </a:rPr>
              <a:t>waiting</a:t>
            </a:r>
          </a:p>
          <a:p>
            <a:pPr marL="609600" indent="-609600" eaLnBrk="0" hangingPunct="0">
              <a:spcBef>
                <a:spcPct val="20000"/>
              </a:spcBef>
              <a:defRPr/>
            </a:pPr>
            <a:r>
              <a:rPr lang="en-US" altLang="zh-CN" dirty="0">
                <a:solidFill>
                  <a:srgbClr val="7030A0"/>
                </a:solidFill>
                <a:latin typeface="Arial" charset="0"/>
              </a:rPr>
              <a:t>chair=0:</a:t>
            </a:r>
            <a:r>
              <a:rPr lang="zh-CN" altLang="en-US" dirty="0">
                <a:solidFill>
                  <a:srgbClr val="7030A0"/>
                </a:solidFill>
                <a:latin typeface="Arial" charset="0"/>
              </a:rPr>
              <a:t>理发椅的互斥使用</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2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2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192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192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192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xEl>
                                              <p:pRg st="15" end="1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9">
                                            <p:txEl>
                                              <p:pRg st="1" end="1"/>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9">
                                            <p:txEl>
                                              <p:pRg st="4" end="4"/>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9">
                                            <p:txEl>
                                              <p:pRg st="17" end="17"/>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9">
                                            <p:txEl>
                                              <p:pRg st="18" end="18"/>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9">
                                            <p:txEl>
                                              <p:pRg st="11" end="11"/>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
                                            <p:txEl>
                                              <p:pRg st="13" end="13"/>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9">
                                            <p:txEl>
                                              <p:pRg st="14" end="14"/>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9">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ChangeArrowheads="1"/>
          </p:cNvSpPr>
          <p:nvPr/>
        </p:nvSpPr>
        <p:spPr bwMode="auto">
          <a:xfrm>
            <a:off x="3935538" y="115888"/>
            <a:ext cx="5184799"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r>
              <a:rPr lang="en-US" altLang="zh-CN" sz="3600" dirty="0">
                <a:solidFill>
                  <a:srgbClr val="FF0000"/>
                </a:solidFill>
                <a:latin typeface="微软雅黑" pitchFamily="34" charset="-122"/>
                <a:ea typeface="微软雅黑" pitchFamily="34" charset="-122"/>
              </a:rPr>
              <a:t>3.4 </a:t>
            </a:r>
            <a:r>
              <a:rPr lang="zh-CN" altLang="en-US" sz="3600" dirty="0">
                <a:solidFill>
                  <a:srgbClr val="FF0000"/>
                </a:solidFill>
                <a:latin typeface="微软雅黑" pitchFamily="34" charset="-122"/>
                <a:ea typeface="微软雅黑" pitchFamily="34" charset="-122"/>
              </a:rPr>
              <a:t>经典进程同步问题</a:t>
            </a:r>
            <a:endParaRPr lang="en-US" altLang="zh-CN" sz="3600" dirty="0">
              <a:solidFill>
                <a:srgbClr val="FF0000"/>
              </a:solidFill>
              <a:latin typeface="微软雅黑" pitchFamily="34" charset="-122"/>
              <a:ea typeface="微软雅黑" pitchFamily="34" charset="-122"/>
            </a:endParaRPr>
          </a:p>
        </p:txBody>
      </p:sp>
      <p:sp>
        <p:nvSpPr>
          <p:cNvPr id="9" name="Rectangle 2"/>
          <p:cNvSpPr txBox="1">
            <a:spLocks noChangeArrowheads="1"/>
          </p:cNvSpPr>
          <p:nvPr/>
        </p:nvSpPr>
        <p:spPr bwMode="auto">
          <a:xfrm>
            <a:off x="1199456" y="1125539"/>
            <a:ext cx="9865095" cy="2014537"/>
          </a:xfrm>
          <a:prstGeom prst="rect">
            <a:avLst/>
          </a:prstGeom>
          <a:noFill/>
          <a:ln w="9525">
            <a:noFill/>
            <a:miter lim="800000"/>
            <a:headEnd/>
            <a:tailEnd/>
          </a:ln>
        </p:spPr>
        <p:txBody>
          <a:bodyPr/>
          <a:lstStyle/>
          <a:p>
            <a:pPr eaLnBrk="0" hangingPunct="0">
              <a:lnSpc>
                <a:spcPct val="130000"/>
              </a:lnSpc>
              <a:spcBef>
                <a:spcPct val="20000"/>
              </a:spcBef>
              <a:defRPr/>
            </a:pPr>
            <a:r>
              <a:rPr lang="zh-CN" altLang="en-US" sz="2400" kern="0" dirty="0">
                <a:solidFill>
                  <a:schemeClr val="tx2"/>
                </a:solidFill>
                <a:latin typeface="宋体" pitchFamily="2" charset="-122"/>
                <a:ea typeface="+mn-ea"/>
              </a:rPr>
              <a:t>例</a:t>
            </a:r>
            <a:r>
              <a:rPr lang="en-US" altLang="zh-CN" sz="2400" kern="0" dirty="0">
                <a:solidFill>
                  <a:schemeClr val="tx2"/>
                </a:solidFill>
                <a:latin typeface="+mn-lt"/>
                <a:ea typeface="+mn-ea"/>
              </a:rPr>
              <a:t>1</a:t>
            </a:r>
            <a:r>
              <a:rPr lang="zh-CN" altLang="en-US" kern="0" dirty="0">
                <a:solidFill>
                  <a:schemeClr val="tx2"/>
                </a:solidFill>
                <a:latin typeface="+mn-lt"/>
                <a:ea typeface="+mn-ea"/>
              </a:rPr>
              <a:t>：</a:t>
            </a:r>
            <a:r>
              <a:rPr lang="zh-CN" altLang="en-US" sz="2200" kern="0" dirty="0">
                <a:solidFill>
                  <a:schemeClr val="tx2"/>
                </a:solidFill>
                <a:latin typeface="+mn-lt"/>
                <a:ea typeface="+mn-ea"/>
              </a:rPr>
              <a:t> </a:t>
            </a:r>
            <a:r>
              <a:rPr lang="zh-CN" altLang="en-US" sz="2200" kern="0" dirty="0">
                <a:latin typeface="宋体" pitchFamily="2" charset="-122"/>
                <a:ea typeface="+mn-ea"/>
              </a:rPr>
              <a:t>桌上有个只能盛得下一个水果的空盘子。爸爸可向盘中放苹果或桔子，儿子专等吃盘中的桔子，女儿专等吃盘中的苹果。规定：当盘子空时，一次只能放入一个水果供吃者取用。试用信号量的</a:t>
            </a:r>
            <a:r>
              <a:rPr lang="en-US" altLang="zh-CN" sz="2200" kern="0" dirty="0">
                <a:latin typeface="+mn-lt"/>
                <a:ea typeface="+mn-ea"/>
              </a:rPr>
              <a:t>P</a:t>
            </a:r>
            <a:r>
              <a:rPr lang="zh-CN" altLang="en-US" sz="2200" kern="0" dirty="0">
                <a:latin typeface="+mn-lt"/>
                <a:ea typeface="+mn-ea"/>
              </a:rPr>
              <a:t>、</a:t>
            </a:r>
            <a:r>
              <a:rPr lang="en-US" altLang="zh-CN" sz="2200" kern="0" dirty="0">
                <a:latin typeface="+mn-lt"/>
                <a:ea typeface="+mn-ea"/>
              </a:rPr>
              <a:t>V</a:t>
            </a:r>
            <a:r>
              <a:rPr lang="zh-CN" altLang="en-US" sz="2200" kern="0" dirty="0">
                <a:latin typeface="宋体" pitchFamily="2" charset="-122"/>
                <a:ea typeface="+mn-ea"/>
              </a:rPr>
              <a:t>操作实现爸爸、儿子和女儿这三个循环进程之间的同步。</a:t>
            </a:r>
            <a:r>
              <a:rPr lang="zh-CN" altLang="en-US" sz="2200" kern="0" dirty="0">
                <a:latin typeface="+mn-lt"/>
                <a:ea typeface="+mn-ea"/>
              </a:rPr>
              <a:t> </a:t>
            </a:r>
          </a:p>
        </p:txBody>
      </p:sp>
      <p:sp>
        <p:nvSpPr>
          <p:cNvPr id="10" name="圆角矩形标注 9"/>
          <p:cNvSpPr/>
          <p:nvPr/>
        </p:nvSpPr>
        <p:spPr bwMode="auto">
          <a:xfrm>
            <a:off x="5807968" y="2780506"/>
            <a:ext cx="3744912" cy="1296987"/>
          </a:xfrm>
          <a:prstGeom prst="wedgeRoundRectCallout">
            <a:avLst>
              <a:gd name="adj1" fmla="val -69191"/>
              <a:gd name="adj2" fmla="val -56752"/>
              <a:gd name="adj3" fmla="val 16667"/>
            </a:avLst>
          </a:prstGeom>
          <a:solidFill>
            <a:schemeClr val="accent2">
              <a:lumMod val="60000"/>
              <a:lumOff val="40000"/>
            </a:schemeClr>
          </a:solidFill>
          <a:ln>
            <a:noFill/>
          </a:ln>
          <a:effectLst/>
        </p:spPr>
        <p:txBody>
          <a:bodyPr/>
          <a:lstStyle/>
          <a:p>
            <a:pPr eaLnBrk="0" hangingPunct="0">
              <a:spcBef>
                <a:spcPct val="20000"/>
              </a:spcBef>
              <a:defRPr/>
            </a:pPr>
            <a:r>
              <a:rPr lang="zh-CN" altLang="en-US" sz="2400" dirty="0">
                <a:latin typeface="Arial" charset="0"/>
              </a:rPr>
              <a:t>这个问题中有哪些进程？进程间有哪些同步互斥关系呢？</a:t>
            </a:r>
            <a:endParaRPr lang="en-US" altLang="zh-CN" sz="2400" dirty="0">
              <a:latin typeface="Arial" charset="0"/>
            </a:endParaRPr>
          </a:p>
        </p:txBody>
      </p:sp>
      <p:sp>
        <p:nvSpPr>
          <p:cNvPr id="7" name="矩形 6"/>
          <p:cNvSpPr/>
          <p:nvPr/>
        </p:nvSpPr>
        <p:spPr>
          <a:xfrm>
            <a:off x="1919536" y="4221088"/>
            <a:ext cx="8569325" cy="2332946"/>
          </a:xfrm>
          <a:prstGeom prst="rect">
            <a:avLst/>
          </a:prstGeom>
        </p:spPr>
        <p:txBody>
          <a:bodyPr>
            <a:spAutoFit/>
          </a:bodyPr>
          <a:lstStyle/>
          <a:p>
            <a:pPr eaLnBrk="0" hangingPunct="0">
              <a:lnSpc>
                <a:spcPct val="130000"/>
              </a:lnSpc>
              <a:spcBef>
                <a:spcPct val="20000"/>
              </a:spcBef>
              <a:defRPr/>
            </a:pPr>
            <a:r>
              <a:rPr lang="zh-CN" altLang="en-US" sz="2400" dirty="0">
                <a:solidFill>
                  <a:srgbClr val="7030A0"/>
                </a:solidFill>
                <a:latin typeface="宋体" pitchFamily="2" charset="-122"/>
              </a:rPr>
              <a:t> </a:t>
            </a:r>
            <a:r>
              <a:rPr lang="zh-CN" altLang="en-US" sz="2200" dirty="0">
                <a:solidFill>
                  <a:srgbClr val="7030A0"/>
                </a:solidFill>
                <a:latin typeface="宋体" pitchFamily="2" charset="-122"/>
              </a:rPr>
              <a:t>所用信号量设置如下：</a:t>
            </a:r>
            <a:br>
              <a:rPr lang="en-US" altLang="zh-CN" sz="2200" dirty="0">
                <a:solidFill>
                  <a:srgbClr val="0000FF"/>
                </a:solidFill>
                <a:latin typeface="宋体" pitchFamily="2" charset="-122"/>
              </a:rPr>
            </a:br>
            <a:r>
              <a:rPr lang="en-US" altLang="zh-CN" sz="2200" dirty="0">
                <a:latin typeface="+mn-ea"/>
              </a:rPr>
              <a:t>Ⅰ</a:t>
            </a:r>
            <a:r>
              <a:rPr lang="zh-CN" altLang="en-US" sz="2200" dirty="0">
                <a:latin typeface="+mn-ea"/>
              </a:rPr>
              <a:t>）信号量</a:t>
            </a:r>
            <a:r>
              <a:rPr lang="en-US" altLang="zh-CN" sz="2200" dirty="0">
                <a:latin typeface="+mn-ea"/>
                <a:cs typeface="Times New Roman" pitchFamily="18" charset="0"/>
              </a:rPr>
              <a:t>empty</a:t>
            </a:r>
            <a:r>
              <a:rPr lang="zh-CN" altLang="en-US" sz="2200" dirty="0">
                <a:latin typeface="+mn-ea"/>
                <a:cs typeface="Times New Roman" pitchFamily="18" charset="0"/>
              </a:rPr>
              <a:t>，</a:t>
            </a:r>
            <a:r>
              <a:rPr lang="zh-CN" altLang="en-US" sz="2200" dirty="0">
                <a:latin typeface="+mn-ea"/>
              </a:rPr>
              <a:t>初值为</a:t>
            </a:r>
            <a:r>
              <a:rPr lang="en-US" altLang="zh-CN" sz="2200" dirty="0">
                <a:latin typeface="+mn-ea"/>
                <a:cs typeface="Times New Roman" pitchFamily="18" charset="0"/>
              </a:rPr>
              <a:t>1</a:t>
            </a:r>
            <a:r>
              <a:rPr lang="zh-CN" altLang="en-US" sz="2200" dirty="0">
                <a:latin typeface="+mn-ea"/>
              </a:rPr>
              <a:t>，表示盘子是空的，即儿子或女儿已把盘中的水果取走。</a:t>
            </a:r>
            <a:r>
              <a:rPr lang="zh-CN" altLang="en-US" sz="2200" dirty="0">
                <a:latin typeface="+mn-ea"/>
                <a:cs typeface="Times New Roman" pitchFamily="18" charset="0"/>
              </a:rPr>
              <a:t> </a:t>
            </a:r>
            <a:br>
              <a:rPr lang="zh-CN" altLang="en-US" sz="2200" dirty="0">
                <a:latin typeface="+mn-ea"/>
                <a:cs typeface="Times New Roman" pitchFamily="18" charset="0"/>
              </a:rPr>
            </a:br>
            <a:r>
              <a:rPr lang="en-US" altLang="zh-CN" sz="2200" dirty="0">
                <a:latin typeface="+mn-ea"/>
              </a:rPr>
              <a:t>Ⅱ</a:t>
            </a:r>
            <a:r>
              <a:rPr lang="zh-CN" altLang="en-US" sz="2200" dirty="0">
                <a:latin typeface="+mn-ea"/>
              </a:rPr>
              <a:t>）信号量</a:t>
            </a:r>
            <a:r>
              <a:rPr lang="en-US" altLang="zh-CN" sz="2200" dirty="0">
                <a:latin typeface="+mn-ea"/>
                <a:cs typeface="Times New Roman" pitchFamily="18" charset="0"/>
              </a:rPr>
              <a:t>orange</a:t>
            </a:r>
            <a:r>
              <a:rPr lang="zh-CN" altLang="en-US" sz="2200" dirty="0">
                <a:latin typeface="+mn-ea"/>
              </a:rPr>
              <a:t>，初值为</a:t>
            </a:r>
            <a:r>
              <a:rPr lang="en-US" altLang="zh-CN" sz="2200" dirty="0">
                <a:latin typeface="+mn-ea"/>
                <a:cs typeface="Times New Roman" pitchFamily="18" charset="0"/>
              </a:rPr>
              <a:t>0</a:t>
            </a:r>
            <a:r>
              <a:rPr lang="zh-CN" altLang="en-US" sz="2200" dirty="0">
                <a:latin typeface="+mn-ea"/>
              </a:rPr>
              <a:t>，表示爸爸尚未把桔子放入盘中。</a:t>
            </a:r>
            <a:br>
              <a:rPr lang="zh-CN" altLang="en-US" sz="2200" dirty="0">
                <a:latin typeface="+mn-ea"/>
                <a:cs typeface="Times New Roman" pitchFamily="18" charset="0"/>
              </a:rPr>
            </a:br>
            <a:r>
              <a:rPr lang="en-US" altLang="zh-CN" sz="2200" dirty="0">
                <a:latin typeface="+mn-ea"/>
              </a:rPr>
              <a:t>Ⅲ</a:t>
            </a:r>
            <a:r>
              <a:rPr lang="zh-CN" altLang="en-US" sz="2200" dirty="0">
                <a:latin typeface="+mn-ea"/>
              </a:rPr>
              <a:t>）信号量</a:t>
            </a:r>
            <a:r>
              <a:rPr lang="en-US" altLang="zh-CN" sz="2200" dirty="0">
                <a:latin typeface="+mn-ea"/>
              </a:rPr>
              <a:t>apple</a:t>
            </a:r>
            <a:r>
              <a:rPr lang="zh-CN" altLang="en-US" sz="2200" dirty="0">
                <a:latin typeface="+mn-ea"/>
              </a:rPr>
              <a:t>，初值为</a:t>
            </a:r>
            <a:r>
              <a:rPr lang="en-US" altLang="zh-CN" sz="2200" dirty="0">
                <a:latin typeface="+mn-ea"/>
              </a:rPr>
              <a:t>0</a:t>
            </a:r>
            <a:r>
              <a:rPr lang="zh-CN" altLang="en-US" sz="2200" dirty="0">
                <a:latin typeface="+mn-ea"/>
              </a:rPr>
              <a:t>，表示爸爸尚未把苹果放入盘中。 </a:t>
            </a:r>
            <a:endParaRPr lang="zh-CN" altLang="en-US" sz="2200" dirty="0">
              <a:latin typeface="Arial"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1197173" y="836639"/>
            <a:ext cx="4679950" cy="792162"/>
          </a:xfrm>
        </p:spPr>
        <p:txBody>
          <a:bodyPr/>
          <a:lstStyle/>
          <a:p>
            <a:pPr>
              <a:buFont typeface="Wingdings" pitchFamily="2" charset="2"/>
              <a:buChar char="n"/>
              <a:defRPr/>
            </a:pPr>
            <a:r>
              <a:rPr lang="zh-CN" altLang="en-US" sz="2800" dirty="0">
                <a:solidFill>
                  <a:srgbClr val="0000FF"/>
                </a:solidFill>
                <a:latin typeface="微软雅黑" pitchFamily="34" charset="-122"/>
                <a:ea typeface="微软雅黑" pitchFamily="34" charset="-122"/>
              </a:rPr>
              <a:t> </a:t>
            </a:r>
            <a:r>
              <a:rPr lang="zh-CN" altLang="en-US" sz="2800" dirty="0">
                <a:solidFill>
                  <a:srgbClr val="7030A0"/>
                </a:solidFill>
                <a:latin typeface="微软雅黑" pitchFamily="34" charset="-122"/>
                <a:ea typeface="微软雅黑" pitchFamily="34" charset="-122"/>
              </a:rPr>
              <a:t>算法同步描述： </a:t>
            </a:r>
          </a:p>
        </p:txBody>
      </p:sp>
      <p:sp>
        <p:nvSpPr>
          <p:cNvPr id="158723" name="Rectangle 3"/>
          <p:cNvSpPr>
            <a:spLocks noGrp="1" noChangeArrowheads="1"/>
          </p:cNvSpPr>
          <p:nvPr>
            <p:ph type="body" idx="1"/>
          </p:nvPr>
        </p:nvSpPr>
        <p:spPr>
          <a:xfrm>
            <a:off x="1703388" y="1700237"/>
            <a:ext cx="8458200" cy="3671888"/>
          </a:xfrm>
        </p:spPr>
        <p:txBody>
          <a:bodyPr/>
          <a:lstStyle/>
          <a:p>
            <a:pPr>
              <a:lnSpc>
                <a:spcPct val="130000"/>
              </a:lnSpc>
              <a:buFontTx/>
              <a:buNone/>
            </a:pPr>
            <a:r>
              <a:rPr lang="zh-CN" altLang="en-US" sz="2400" b="1" dirty="0">
                <a:solidFill>
                  <a:schemeClr val="tx2"/>
                </a:solidFill>
                <a:latin typeface="宋体" panose="02010600030101010101" pitchFamily="2" charset="-122"/>
              </a:rPr>
              <a:t> 爸爸进程（</a:t>
            </a:r>
            <a:r>
              <a:rPr lang="en-US" altLang="zh-CN" sz="2400" b="1" dirty="0">
                <a:solidFill>
                  <a:schemeClr val="tx2"/>
                </a:solidFill>
                <a:latin typeface="宋体" panose="02010600030101010101" pitchFamily="2" charset="-122"/>
              </a:rPr>
              <a:t>P</a:t>
            </a:r>
            <a:r>
              <a:rPr lang="zh-CN" altLang="en-US" sz="2400" b="1" dirty="0">
                <a:solidFill>
                  <a:schemeClr val="tx2"/>
                </a:solidFill>
                <a:latin typeface="宋体" panose="02010600030101010101" pitchFamily="2" charset="-122"/>
              </a:rPr>
              <a:t>）：</a:t>
            </a:r>
            <a:r>
              <a:rPr lang="zh-CN" altLang="en-US" sz="2400" b="1" dirty="0">
                <a:solidFill>
                  <a:srgbClr val="FFFF00"/>
                </a:solidFill>
                <a:latin typeface="宋体" panose="02010600030101010101" pitchFamily="2" charset="-122"/>
              </a:rPr>
              <a:t>  </a:t>
            </a:r>
            <a:r>
              <a:rPr lang="zh-CN" altLang="en-US" sz="2400" b="1" dirty="0">
                <a:solidFill>
                  <a:schemeClr val="accent1"/>
                </a:solidFill>
                <a:latin typeface="宋体" panose="02010600030101010101" pitchFamily="2" charset="-122"/>
              </a:rPr>
              <a:t>儿子进程（</a:t>
            </a:r>
            <a:r>
              <a:rPr lang="en-US" altLang="zh-CN" sz="2400" b="1" dirty="0">
                <a:solidFill>
                  <a:schemeClr val="accent1"/>
                </a:solidFill>
                <a:latin typeface="宋体" panose="02010600030101010101" pitchFamily="2" charset="-122"/>
              </a:rPr>
              <a:t>C1</a:t>
            </a:r>
            <a:r>
              <a:rPr lang="zh-CN" altLang="en-US" sz="2400" b="1" dirty="0">
                <a:solidFill>
                  <a:schemeClr val="accent1"/>
                </a:solidFill>
                <a:latin typeface="宋体" panose="02010600030101010101" pitchFamily="2" charset="-122"/>
              </a:rPr>
              <a:t>）：</a:t>
            </a:r>
            <a:r>
              <a:rPr lang="zh-CN" altLang="en-US" sz="2400" b="1" dirty="0">
                <a:solidFill>
                  <a:srgbClr val="FFFF00"/>
                </a:solidFill>
                <a:latin typeface="宋体" panose="02010600030101010101" pitchFamily="2" charset="-122"/>
                <a:cs typeface="Times New Roman" panose="02020603050405020304" pitchFamily="18" charset="0"/>
              </a:rPr>
              <a:t>   </a:t>
            </a:r>
            <a:r>
              <a:rPr lang="zh-CN" altLang="en-US" sz="2400" b="1" dirty="0">
                <a:solidFill>
                  <a:srgbClr val="FF0000"/>
                </a:solidFill>
                <a:latin typeface="宋体" panose="02010600030101010101" pitchFamily="2" charset="-122"/>
              </a:rPr>
              <a:t>女儿进程（</a:t>
            </a:r>
            <a:r>
              <a:rPr lang="en-US" altLang="zh-CN" sz="2400" b="1" dirty="0">
                <a:solidFill>
                  <a:srgbClr val="FF0000"/>
                </a:solidFill>
                <a:latin typeface="宋体" panose="02010600030101010101" pitchFamily="2" charset="-122"/>
              </a:rPr>
              <a:t>C2</a:t>
            </a:r>
            <a:r>
              <a:rPr lang="zh-CN" altLang="en-US" sz="2400" b="1" dirty="0">
                <a:solidFill>
                  <a:srgbClr val="FF0000"/>
                </a:solidFill>
                <a:latin typeface="宋体" panose="02010600030101010101" pitchFamily="2" charset="-122"/>
              </a:rPr>
              <a:t>）</a:t>
            </a:r>
            <a:r>
              <a:rPr lang="zh-CN" altLang="en-US" sz="2400" b="1" dirty="0">
                <a:solidFill>
                  <a:srgbClr val="FFFF00"/>
                </a:solidFill>
                <a:latin typeface="宋体" panose="02010600030101010101" pitchFamily="2" charset="-122"/>
              </a:rPr>
              <a:t>：</a:t>
            </a:r>
            <a:endParaRPr lang="zh-CN" altLang="en-US" sz="2400" b="1" dirty="0">
              <a:solidFill>
                <a:srgbClr val="FFFF00"/>
              </a:solidFill>
              <a:latin typeface="宋体" panose="02010600030101010101" pitchFamily="2" charset="-122"/>
              <a:cs typeface="Times New Roman" panose="02020603050405020304" pitchFamily="18" charset="0"/>
            </a:endParaRPr>
          </a:p>
          <a:p>
            <a:pPr>
              <a:lnSpc>
                <a:spcPct val="130000"/>
              </a:lnSpc>
              <a:buFontTx/>
              <a:buNone/>
            </a:pPr>
            <a:r>
              <a:rPr lang="en-US" altLang="zh-CN" sz="2400" b="1" dirty="0">
                <a:solidFill>
                  <a:srgbClr val="008AF2"/>
                </a:solidFill>
                <a:latin typeface="宋体" panose="02010600030101010101" pitchFamily="2" charset="-122"/>
                <a:cs typeface="Times New Roman" panose="02020603050405020304" pitchFamily="18" charset="0"/>
              </a:rPr>
              <a:t>P</a:t>
            </a:r>
            <a:r>
              <a:rPr lang="zh-CN" altLang="en-US" sz="2400" b="1" dirty="0">
                <a:solidFill>
                  <a:srgbClr val="008AF2"/>
                </a:solidFill>
                <a:latin typeface="宋体" panose="02010600030101010101" pitchFamily="2" charset="-122"/>
              </a:rPr>
              <a:t>（</a:t>
            </a:r>
            <a:r>
              <a:rPr lang="en-US" altLang="zh-CN" sz="2400" b="1" dirty="0">
                <a:solidFill>
                  <a:srgbClr val="008AF2"/>
                </a:solidFill>
                <a:latin typeface="宋体" panose="02010600030101010101" pitchFamily="2" charset="-122"/>
                <a:cs typeface="Times New Roman" panose="02020603050405020304" pitchFamily="18" charset="0"/>
              </a:rPr>
              <a:t>empty</a:t>
            </a:r>
            <a:r>
              <a:rPr lang="zh-CN" altLang="en-US" sz="2400" b="1" dirty="0">
                <a:solidFill>
                  <a:srgbClr val="008AF2"/>
                </a:solidFill>
                <a:latin typeface="宋体" panose="02010600030101010101" pitchFamily="2" charset="-122"/>
              </a:rPr>
              <a:t>）；</a:t>
            </a:r>
            <a:r>
              <a:rPr lang="zh-CN" altLang="en-US" sz="2400" b="1" dirty="0">
                <a:latin typeface="宋体" panose="02010600030101010101" pitchFamily="2" charset="-122"/>
                <a:cs typeface="Times New Roman" panose="02020603050405020304" pitchFamily="18" charset="0"/>
              </a:rPr>
              <a:t>      </a:t>
            </a:r>
            <a:r>
              <a:rPr lang="en-US" altLang="zh-CN" sz="2400" b="1" dirty="0">
                <a:latin typeface="宋体" panose="02010600030101010101" pitchFamily="2" charset="-122"/>
                <a:cs typeface="Times New Roman" panose="02020603050405020304" pitchFamily="18" charset="0"/>
              </a:rPr>
              <a:t>P</a:t>
            </a:r>
            <a:r>
              <a:rPr lang="zh-CN" altLang="en-US" sz="2400" b="1" dirty="0">
                <a:latin typeface="宋体" panose="02010600030101010101" pitchFamily="2" charset="-122"/>
              </a:rPr>
              <a:t>（</a:t>
            </a:r>
            <a:r>
              <a:rPr lang="en-US" altLang="zh-CN" sz="2400" b="1" dirty="0">
                <a:latin typeface="宋体" panose="02010600030101010101" pitchFamily="2" charset="-122"/>
                <a:cs typeface="Times New Roman" panose="02020603050405020304" pitchFamily="18" charset="0"/>
              </a:rPr>
              <a:t>orange </a:t>
            </a:r>
            <a:r>
              <a:rPr lang="zh-CN" altLang="en-US" sz="2400" b="1" dirty="0">
                <a:latin typeface="宋体" panose="02010600030101010101" pitchFamily="2" charset="-122"/>
              </a:rPr>
              <a:t>）</a:t>
            </a:r>
            <a:r>
              <a:rPr lang="zh-CN" altLang="en-US" sz="2400" b="1" dirty="0">
                <a:solidFill>
                  <a:srgbClr val="137325"/>
                </a:solidFill>
                <a:latin typeface="宋体" panose="02010600030101010101" pitchFamily="2" charset="-122"/>
              </a:rPr>
              <a:t>；</a:t>
            </a:r>
            <a:r>
              <a:rPr lang="zh-CN" altLang="en-US" sz="2400" b="1" dirty="0">
                <a:solidFill>
                  <a:srgbClr val="137325"/>
                </a:solidFill>
                <a:latin typeface="宋体" panose="02010600030101010101" pitchFamily="2" charset="-122"/>
                <a:cs typeface="Times New Roman" panose="02020603050405020304" pitchFamily="18" charset="0"/>
              </a:rPr>
              <a:t>      </a:t>
            </a:r>
            <a:r>
              <a:rPr lang="en-US" altLang="zh-CN" sz="2400" b="1" dirty="0">
                <a:solidFill>
                  <a:srgbClr val="137325"/>
                </a:solidFill>
                <a:latin typeface="宋体" panose="02010600030101010101" pitchFamily="2" charset="-122"/>
                <a:cs typeface="Times New Roman" panose="02020603050405020304" pitchFamily="18" charset="0"/>
              </a:rPr>
              <a:t>P</a:t>
            </a:r>
            <a:r>
              <a:rPr lang="zh-CN" altLang="en-US" sz="2400" b="1" dirty="0">
                <a:solidFill>
                  <a:srgbClr val="137325"/>
                </a:solidFill>
                <a:latin typeface="宋体" panose="02010600030101010101" pitchFamily="2" charset="-122"/>
              </a:rPr>
              <a:t>（</a:t>
            </a:r>
            <a:r>
              <a:rPr lang="en-US" altLang="zh-CN" sz="2400" b="1" dirty="0">
                <a:solidFill>
                  <a:srgbClr val="137325"/>
                </a:solidFill>
                <a:latin typeface="宋体" panose="02010600030101010101" pitchFamily="2" charset="-122"/>
                <a:cs typeface="Times New Roman" panose="02020603050405020304" pitchFamily="18" charset="0"/>
              </a:rPr>
              <a:t>apple</a:t>
            </a:r>
            <a:r>
              <a:rPr lang="zh-CN" altLang="en-US" sz="2400" b="1" dirty="0">
                <a:solidFill>
                  <a:srgbClr val="137325"/>
                </a:solidFill>
                <a:latin typeface="宋体" panose="02010600030101010101" pitchFamily="2" charset="-122"/>
              </a:rPr>
              <a:t>）；</a:t>
            </a:r>
            <a:endParaRPr lang="zh-CN" altLang="en-US" sz="2400" b="1" dirty="0">
              <a:solidFill>
                <a:srgbClr val="137325"/>
              </a:solidFill>
              <a:latin typeface="宋体" panose="02010600030101010101" pitchFamily="2" charset="-122"/>
              <a:cs typeface="Times New Roman" panose="02020603050405020304" pitchFamily="18" charset="0"/>
            </a:endParaRPr>
          </a:p>
          <a:p>
            <a:pPr>
              <a:lnSpc>
                <a:spcPct val="130000"/>
              </a:lnSpc>
              <a:buFontTx/>
              <a:buNone/>
            </a:pPr>
            <a:r>
              <a:rPr lang="zh-CN" altLang="en-US" sz="2400" b="1" dirty="0">
                <a:solidFill>
                  <a:srgbClr val="008AF2"/>
                </a:solidFill>
                <a:latin typeface="宋体" panose="02010600030101010101" pitchFamily="2" charset="-122"/>
                <a:cs typeface="Times New Roman" panose="02020603050405020304" pitchFamily="18" charset="0"/>
              </a:rPr>
              <a:t>将水果放入盘中；</a:t>
            </a:r>
            <a:r>
              <a:rPr lang="zh-CN" altLang="en-US" sz="2400" b="1" dirty="0">
                <a:latin typeface="宋体" panose="02010600030101010101" pitchFamily="2" charset="-122"/>
                <a:cs typeface="Times New Roman" panose="02020603050405020304" pitchFamily="18" charset="0"/>
              </a:rPr>
              <a:t>  </a:t>
            </a:r>
            <a:r>
              <a:rPr lang="zh-CN" altLang="en-US" sz="2400" b="1" dirty="0">
                <a:latin typeface="宋体" panose="02010600030101010101" pitchFamily="2" charset="-122"/>
              </a:rPr>
              <a:t>从盘中取出桔子；</a:t>
            </a:r>
            <a:r>
              <a:rPr lang="zh-CN" altLang="en-US" sz="2400" b="1" dirty="0">
                <a:latin typeface="宋体" panose="02010600030101010101" pitchFamily="2" charset="-122"/>
                <a:cs typeface="Times New Roman" panose="02020603050405020304" pitchFamily="18" charset="0"/>
              </a:rPr>
              <a:t>   </a:t>
            </a:r>
            <a:r>
              <a:rPr lang="zh-CN" altLang="en-US" sz="2400" b="1" dirty="0">
                <a:solidFill>
                  <a:srgbClr val="137325"/>
                </a:solidFill>
                <a:latin typeface="宋体" panose="02010600030101010101" pitchFamily="2" charset="-122"/>
                <a:cs typeface="Times New Roman" panose="02020603050405020304" pitchFamily="18" charset="0"/>
              </a:rPr>
              <a:t>从盘中取出苹果；</a:t>
            </a:r>
          </a:p>
          <a:p>
            <a:pPr>
              <a:lnSpc>
                <a:spcPct val="130000"/>
              </a:lnSpc>
              <a:buFontTx/>
              <a:buNone/>
            </a:pPr>
            <a:r>
              <a:rPr lang="zh-CN" altLang="en-US" sz="2400" b="1" dirty="0">
                <a:solidFill>
                  <a:srgbClr val="008AF2"/>
                </a:solidFill>
                <a:latin typeface="宋体" panose="02010600030101010101" pitchFamily="2" charset="-122"/>
                <a:cs typeface="Times New Roman" panose="02020603050405020304" pitchFamily="18" charset="0"/>
              </a:rPr>
              <a:t>若放入的是桔子，</a:t>
            </a:r>
            <a:r>
              <a:rPr lang="zh-CN" altLang="en-US" sz="2400" b="1" dirty="0">
                <a:latin typeface="宋体" panose="02010600030101010101" pitchFamily="2" charset="-122"/>
                <a:cs typeface="Times New Roman" panose="02020603050405020304" pitchFamily="18" charset="0"/>
              </a:rPr>
              <a:t>   </a:t>
            </a:r>
            <a:r>
              <a:rPr lang="en-US" altLang="zh-CN" sz="2400" b="1" dirty="0">
                <a:latin typeface="宋体" panose="02010600030101010101" pitchFamily="2" charset="-122"/>
                <a:cs typeface="Times New Roman" panose="02020603050405020304" pitchFamily="18" charset="0"/>
              </a:rPr>
              <a:t>V</a:t>
            </a:r>
            <a:r>
              <a:rPr lang="zh-CN" altLang="en-US" sz="2400" b="1" dirty="0">
                <a:latin typeface="宋体" panose="02010600030101010101" pitchFamily="2" charset="-122"/>
              </a:rPr>
              <a:t>（</a:t>
            </a:r>
            <a:r>
              <a:rPr lang="en-US" altLang="zh-CN" sz="2400" b="1" dirty="0">
                <a:latin typeface="宋体" panose="02010600030101010101" pitchFamily="2" charset="-122"/>
                <a:cs typeface="Times New Roman" panose="02020603050405020304" pitchFamily="18" charset="0"/>
              </a:rPr>
              <a:t>empty</a:t>
            </a:r>
            <a:r>
              <a:rPr lang="zh-CN" altLang="en-US" sz="2400" b="1" dirty="0">
                <a:latin typeface="宋体" panose="02010600030101010101" pitchFamily="2" charset="-122"/>
              </a:rPr>
              <a:t>）；</a:t>
            </a:r>
            <a:r>
              <a:rPr lang="zh-CN" altLang="en-US" sz="2400" b="1" dirty="0">
                <a:latin typeface="宋体" panose="02010600030101010101" pitchFamily="2" charset="-122"/>
                <a:cs typeface="Times New Roman" panose="02020603050405020304" pitchFamily="18" charset="0"/>
              </a:rPr>
              <a:t>       </a:t>
            </a:r>
            <a:r>
              <a:rPr lang="en-US" altLang="zh-CN" sz="2400" b="1" dirty="0">
                <a:solidFill>
                  <a:srgbClr val="137325"/>
                </a:solidFill>
                <a:latin typeface="宋体" panose="02010600030101010101" pitchFamily="2" charset="-122"/>
                <a:cs typeface="Times New Roman" panose="02020603050405020304" pitchFamily="18" charset="0"/>
              </a:rPr>
              <a:t>V</a:t>
            </a:r>
            <a:r>
              <a:rPr lang="zh-CN" altLang="en-US" sz="2400" b="1" dirty="0">
                <a:solidFill>
                  <a:srgbClr val="137325"/>
                </a:solidFill>
                <a:latin typeface="宋体" panose="02010600030101010101" pitchFamily="2" charset="-122"/>
                <a:cs typeface="Times New Roman" panose="02020603050405020304" pitchFamily="18" charset="0"/>
              </a:rPr>
              <a:t>（</a:t>
            </a:r>
            <a:r>
              <a:rPr lang="en-US" altLang="zh-CN" sz="2400" b="1" dirty="0">
                <a:solidFill>
                  <a:srgbClr val="137325"/>
                </a:solidFill>
                <a:latin typeface="宋体" panose="02010600030101010101" pitchFamily="2" charset="-122"/>
                <a:cs typeface="Times New Roman" panose="02020603050405020304" pitchFamily="18" charset="0"/>
              </a:rPr>
              <a:t>empty</a:t>
            </a:r>
            <a:r>
              <a:rPr lang="zh-CN" altLang="en-US" sz="2400" b="1" dirty="0">
                <a:solidFill>
                  <a:srgbClr val="137325"/>
                </a:solidFill>
                <a:latin typeface="宋体" panose="02010600030101010101" pitchFamily="2" charset="-122"/>
                <a:cs typeface="Times New Roman" panose="02020603050405020304" pitchFamily="18" charset="0"/>
              </a:rPr>
              <a:t>）；</a:t>
            </a:r>
          </a:p>
          <a:p>
            <a:pPr>
              <a:lnSpc>
                <a:spcPct val="130000"/>
              </a:lnSpc>
              <a:buFontTx/>
              <a:buNone/>
            </a:pPr>
            <a:r>
              <a:rPr lang="zh-CN" altLang="en-US" sz="2400" b="1" dirty="0">
                <a:solidFill>
                  <a:srgbClr val="008AF2"/>
                </a:solidFill>
                <a:latin typeface="宋体" panose="02010600030101010101" pitchFamily="2" charset="-122"/>
                <a:cs typeface="Times New Roman" panose="02020603050405020304" pitchFamily="18" charset="0"/>
              </a:rPr>
              <a:t>则</a:t>
            </a:r>
            <a:r>
              <a:rPr lang="en-US" altLang="zh-CN" sz="2400" b="1" dirty="0">
                <a:solidFill>
                  <a:srgbClr val="008AF2"/>
                </a:solidFill>
                <a:latin typeface="宋体" panose="02010600030101010101" pitchFamily="2" charset="-122"/>
                <a:cs typeface="Times New Roman" panose="02020603050405020304" pitchFamily="18" charset="0"/>
              </a:rPr>
              <a:t>V</a:t>
            </a:r>
            <a:r>
              <a:rPr lang="zh-CN" altLang="en-US" sz="2400" b="1" dirty="0">
                <a:solidFill>
                  <a:srgbClr val="008AF2"/>
                </a:solidFill>
                <a:latin typeface="宋体" panose="02010600030101010101" pitchFamily="2" charset="-122"/>
                <a:cs typeface="Times New Roman" panose="02020603050405020304" pitchFamily="18" charset="0"/>
              </a:rPr>
              <a:t>（</a:t>
            </a:r>
            <a:r>
              <a:rPr lang="en-US" altLang="zh-CN" sz="2400" b="1" dirty="0">
                <a:solidFill>
                  <a:srgbClr val="008AF2"/>
                </a:solidFill>
                <a:latin typeface="宋体" panose="02010600030101010101" pitchFamily="2" charset="-122"/>
                <a:cs typeface="Times New Roman" panose="02020603050405020304" pitchFamily="18" charset="0"/>
              </a:rPr>
              <a:t>orange</a:t>
            </a:r>
            <a:r>
              <a:rPr lang="zh-CN" altLang="en-US" sz="2400" b="1" dirty="0">
                <a:solidFill>
                  <a:srgbClr val="008AF2"/>
                </a:solidFill>
                <a:latin typeface="宋体" panose="02010600030101010101" pitchFamily="2" charset="-122"/>
                <a:cs typeface="Times New Roman" panose="02020603050405020304" pitchFamily="18" charset="0"/>
              </a:rPr>
              <a:t>）；</a:t>
            </a:r>
            <a:r>
              <a:rPr lang="zh-CN" altLang="en-US" sz="2400" b="1" dirty="0">
                <a:latin typeface="宋体" panose="02010600030101010101" pitchFamily="2" charset="-122"/>
              </a:rPr>
              <a:t>     吃桔子；</a:t>
            </a:r>
            <a:r>
              <a:rPr lang="zh-CN" altLang="en-US" sz="2400" b="1" dirty="0">
                <a:latin typeface="宋体" panose="02010600030101010101" pitchFamily="2" charset="-122"/>
                <a:cs typeface="Times New Roman" panose="02020603050405020304" pitchFamily="18" charset="0"/>
              </a:rPr>
              <a:t>          </a:t>
            </a:r>
            <a:r>
              <a:rPr lang="zh-CN" altLang="en-US" sz="2400" b="1" dirty="0">
                <a:solidFill>
                  <a:srgbClr val="137325"/>
                </a:solidFill>
                <a:latin typeface="宋体" panose="02010600030101010101" pitchFamily="2" charset="-122"/>
                <a:cs typeface="Times New Roman" panose="02020603050405020304" pitchFamily="18" charset="0"/>
              </a:rPr>
              <a:t>吃苹果；</a:t>
            </a:r>
          </a:p>
          <a:p>
            <a:pPr algn="just">
              <a:lnSpc>
                <a:spcPct val="130000"/>
              </a:lnSpc>
              <a:buFontTx/>
              <a:buNone/>
            </a:pPr>
            <a:r>
              <a:rPr lang="zh-CN" altLang="en-US" sz="2400" b="1" dirty="0">
                <a:solidFill>
                  <a:srgbClr val="008AF2"/>
                </a:solidFill>
                <a:latin typeface="宋体" panose="02010600030101010101" pitchFamily="2" charset="-122"/>
                <a:cs typeface="Times New Roman" panose="02020603050405020304" pitchFamily="18" charset="0"/>
              </a:rPr>
              <a:t>否则，</a:t>
            </a:r>
            <a:r>
              <a:rPr lang="en-US" altLang="zh-CN" sz="2400" b="1" dirty="0">
                <a:solidFill>
                  <a:srgbClr val="008AF2"/>
                </a:solidFill>
                <a:latin typeface="宋体" panose="02010600030101010101" pitchFamily="2" charset="-122"/>
                <a:cs typeface="Times New Roman" panose="02020603050405020304" pitchFamily="18" charset="0"/>
              </a:rPr>
              <a:t>V</a:t>
            </a:r>
            <a:r>
              <a:rPr lang="zh-CN" altLang="en-US" sz="2400" b="1" dirty="0">
                <a:solidFill>
                  <a:srgbClr val="008AF2"/>
                </a:solidFill>
                <a:latin typeface="宋体" panose="02010600030101010101" pitchFamily="2" charset="-122"/>
                <a:cs typeface="Times New Roman" panose="02020603050405020304" pitchFamily="18" charset="0"/>
              </a:rPr>
              <a:t>（</a:t>
            </a:r>
            <a:r>
              <a:rPr lang="en-US" altLang="zh-CN" sz="2400" b="1" dirty="0">
                <a:solidFill>
                  <a:srgbClr val="008AF2"/>
                </a:solidFill>
                <a:latin typeface="宋体" panose="02010600030101010101" pitchFamily="2" charset="-122"/>
                <a:cs typeface="Times New Roman" panose="02020603050405020304" pitchFamily="18" charset="0"/>
              </a:rPr>
              <a:t>apple</a:t>
            </a:r>
            <a:r>
              <a:rPr lang="zh-CN" altLang="en-US" sz="2400" b="1" dirty="0">
                <a:solidFill>
                  <a:srgbClr val="008AF2"/>
                </a:solidFill>
                <a:latin typeface="宋体" panose="02010600030101010101" pitchFamily="2" charset="-122"/>
                <a:cs typeface="Times New Roman" panose="02020603050405020304" pitchFamily="18" charset="0"/>
              </a:rPr>
              <a:t>）；</a:t>
            </a:r>
          </a:p>
          <a:p>
            <a:pPr>
              <a:lnSpc>
                <a:spcPct val="130000"/>
              </a:lnSpc>
            </a:pPr>
            <a:endParaRPr lang="zh-CN" altLang="en-US" sz="2400" b="1" dirty="0">
              <a:solidFill>
                <a:srgbClr val="00FFFF"/>
              </a:solidFill>
            </a:endParaRPr>
          </a:p>
        </p:txBody>
      </p:sp>
      <p:sp>
        <p:nvSpPr>
          <p:cNvPr id="196627" name="Line 19"/>
          <p:cNvSpPr>
            <a:spLocks noChangeShapeType="1"/>
          </p:cNvSpPr>
          <p:nvPr/>
        </p:nvSpPr>
        <p:spPr bwMode="auto">
          <a:xfrm>
            <a:off x="4367213" y="1628801"/>
            <a:ext cx="0" cy="3671887"/>
          </a:xfrm>
          <a:prstGeom prst="line">
            <a:avLst/>
          </a:prstGeom>
          <a:noFill/>
          <a:ln w="12700">
            <a:solidFill>
              <a:schemeClr val="tx1"/>
            </a:solidFill>
            <a:round/>
            <a:headEnd/>
            <a:tailEnd/>
          </a:ln>
          <a:effectLst>
            <a:outerShdw dist="17961" dir="2700000" algn="ctr" rotWithShape="0">
              <a:schemeClr val="tx1">
                <a:gamma/>
                <a:shade val="60000"/>
                <a:invGamma/>
                <a:alpha val="50000"/>
              </a:schemeClr>
            </a:outerShdw>
          </a:effectLst>
        </p:spPr>
        <p:txBody>
          <a:bodyPr>
            <a:spAutoFit/>
          </a:bodyPr>
          <a:lstStyle/>
          <a:p>
            <a:pPr eaLnBrk="0" hangingPunct="0">
              <a:spcBef>
                <a:spcPct val="20000"/>
              </a:spcBef>
              <a:defRPr/>
            </a:pPr>
            <a:endParaRPr lang="zh-CN" altLang="en-US">
              <a:latin typeface="Arial" charset="0"/>
            </a:endParaRPr>
          </a:p>
        </p:txBody>
      </p:sp>
      <p:sp>
        <p:nvSpPr>
          <p:cNvPr id="196628" name="Line 20"/>
          <p:cNvSpPr>
            <a:spLocks noChangeShapeType="1"/>
          </p:cNvSpPr>
          <p:nvPr/>
        </p:nvSpPr>
        <p:spPr bwMode="auto">
          <a:xfrm>
            <a:off x="7104063" y="1628801"/>
            <a:ext cx="0" cy="3527425"/>
          </a:xfrm>
          <a:prstGeom prst="line">
            <a:avLst/>
          </a:prstGeom>
          <a:noFill/>
          <a:ln w="12700">
            <a:solidFill>
              <a:schemeClr val="tx1"/>
            </a:solidFill>
            <a:round/>
            <a:headEnd/>
            <a:tailEnd/>
          </a:ln>
          <a:effectLst>
            <a:outerShdw dist="17961" dir="2700000" algn="ctr" rotWithShape="0">
              <a:schemeClr val="tx1">
                <a:gamma/>
                <a:shade val="60000"/>
                <a:invGamma/>
                <a:alpha val="50000"/>
              </a:schemeClr>
            </a:outerShdw>
          </a:effectLst>
        </p:spPr>
        <p:txBody>
          <a:bodyPr>
            <a:spAutoFit/>
          </a:bodyPr>
          <a:lstStyle/>
          <a:p>
            <a:pPr eaLnBrk="0" hangingPunct="0">
              <a:spcBef>
                <a:spcPct val="20000"/>
              </a:spcBef>
              <a:defRPr/>
            </a:pPr>
            <a:endParaRPr lang="zh-CN" altLang="en-US">
              <a:latin typeface="Arial" charset="0"/>
            </a:endParaRPr>
          </a:p>
        </p:txBody>
      </p:sp>
      <p:sp>
        <p:nvSpPr>
          <p:cNvPr id="158726" name="Rectangle 2"/>
          <p:cNvSpPr>
            <a:spLocks noChangeArrowheads="1"/>
          </p:cNvSpPr>
          <p:nvPr/>
        </p:nvSpPr>
        <p:spPr bwMode="auto">
          <a:xfrm>
            <a:off x="3719514" y="115888"/>
            <a:ext cx="597693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r>
              <a:rPr lang="en-US" altLang="zh-CN" sz="3600" dirty="0">
                <a:solidFill>
                  <a:srgbClr val="FF0000"/>
                </a:solidFill>
                <a:latin typeface="微软雅黑" pitchFamily="34" charset="-122"/>
                <a:ea typeface="微软雅黑" pitchFamily="34" charset="-122"/>
              </a:rPr>
              <a:t>3.4 </a:t>
            </a:r>
            <a:r>
              <a:rPr lang="zh-CN" altLang="en-US" sz="3600" dirty="0">
                <a:solidFill>
                  <a:srgbClr val="FF0000"/>
                </a:solidFill>
                <a:latin typeface="微软雅黑" pitchFamily="34" charset="-122"/>
                <a:ea typeface="微软雅黑" pitchFamily="34" charset="-122"/>
              </a:rPr>
              <a:t>经典进程同步问题</a:t>
            </a:r>
            <a:endParaRPr lang="en-US" altLang="zh-CN" sz="3600" dirty="0">
              <a:solidFill>
                <a:srgbClr val="FF0000"/>
              </a:solidFill>
              <a:latin typeface="微软雅黑" pitchFamily="34" charset="-122"/>
              <a:ea typeface="微软雅黑" pitchFamily="34" charset="-122"/>
            </a:endParaRPr>
          </a:p>
        </p:txBody>
      </p:sp>
    </p:spTree>
  </p:cSld>
  <p:clrMapOvr>
    <a:masterClrMapping/>
  </p:clrMapOvr>
  <p:transition>
    <p:fade/>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7"/>
          <p:cNvSpPr>
            <a:spLocks noChangeArrowheads="1"/>
          </p:cNvSpPr>
          <p:nvPr/>
        </p:nvSpPr>
        <p:spPr bwMode="auto">
          <a:xfrm>
            <a:off x="3143673" y="333003"/>
            <a:ext cx="6912767" cy="748988"/>
          </a:xfrm>
          <a:prstGeom prst="rect">
            <a:avLst/>
          </a:prstGeom>
          <a:noFill/>
          <a:ln>
            <a:noFill/>
          </a:ln>
          <a:effectLst/>
        </p:spPr>
        <p:txBody>
          <a:bodyPr wrap="square">
            <a:spAutoFit/>
          </a:bodyPr>
          <a:lstStyle/>
          <a:p>
            <a:pPr>
              <a:defRPr/>
            </a:pPr>
            <a:r>
              <a:rPr kumimoji="1" lang="en-US" altLang="zh-CN" sz="4267"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3.4.4 </a:t>
            </a:r>
            <a:r>
              <a:rPr kumimoji="1" lang="zh-CN" altLang="en-US" sz="4267"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经典进程同步问题</a:t>
            </a:r>
          </a:p>
        </p:txBody>
      </p:sp>
      <p:sp>
        <p:nvSpPr>
          <p:cNvPr id="4" name="Rectangle 2">
            <a:extLst>
              <a:ext uri="{FF2B5EF4-FFF2-40B4-BE49-F238E27FC236}">
                <a16:creationId xmlns:a16="http://schemas.microsoft.com/office/drawing/2014/main" id="{5086BAD3-7A7F-4DA0-AC6F-0FA8C7FFA847}"/>
              </a:ext>
            </a:extLst>
          </p:cNvPr>
          <p:cNvSpPr txBox="1">
            <a:spLocks noChangeArrowheads="1"/>
          </p:cNvSpPr>
          <p:nvPr/>
        </p:nvSpPr>
        <p:spPr bwMode="auto">
          <a:xfrm>
            <a:off x="4223792" y="2420888"/>
            <a:ext cx="7297768" cy="3763488"/>
          </a:xfrm>
          <a:prstGeom prst="rect">
            <a:avLst/>
          </a:prstGeom>
          <a:noFill/>
          <a:ln w="9525">
            <a:noFill/>
            <a:miter lim="800000"/>
            <a:headEnd/>
            <a:tailEnd/>
          </a:ln>
          <a:effectLst>
            <a:outerShdw dist="35921" dir="2700000" algn="ctr" rotWithShape="0">
              <a:srgbClr val="FFFFFF">
                <a:alpha val="73000"/>
              </a:srgbClr>
            </a:outerShdw>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Arial" charset="0"/>
                <a:ea typeface="MS PGothic" pitchFamily="34" charset="-128"/>
              </a:defRPr>
            </a:lvl2pPr>
            <a:lvl3pPr algn="l" rtl="0" eaLnBrk="0" fontAlgn="base" hangingPunct="0">
              <a:spcBef>
                <a:spcPct val="0"/>
              </a:spcBef>
              <a:spcAft>
                <a:spcPct val="0"/>
              </a:spcAft>
              <a:defRPr sz="4400" b="1">
                <a:solidFill>
                  <a:schemeClr val="tx2"/>
                </a:solidFill>
                <a:latin typeface="Arial" charset="0"/>
                <a:ea typeface="MS PGothic" pitchFamily="34" charset="-128"/>
              </a:defRPr>
            </a:lvl3pPr>
            <a:lvl4pPr algn="l" rtl="0" eaLnBrk="0" fontAlgn="base" hangingPunct="0">
              <a:spcBef>
                <a:spcPct val="0"/>
              </a:spcBef>
              <a:spcAft>
                <a:spcPct val="0"/>
              </a:spcAft>
              <a:defRPr sz="4400" b="1">
                <a:solidFill>
                  <a:schemeClr val="tx2"/>
                </a:solidFill>
                <a:latin typeface="Arial" charset="0"/>
                <a:ea typeface="MS PGothic" pitchFamily="34" charset="-128"/>
              </a:defRPr>
            </a:lvl4pPr>
            <a:lvl5pPr algn="l" rtl="0" eaLnBrk="0" fontAlgn="base" hangingPunct="0">
              <a:spcBef>
                <a:spcPct val="0"/>
              </a:spcBef>
              <a:spcAft>
                <a:spcPct val="0"/>
              </a:spcAft>
              <a:defRPr sz="4400" b="1">
                <a:solidFill>
                  <a:schemeClr val="tx2"/>
                </a:solidFill>
                <a:latin typeface="Arial" charset="0"/>
                <a:ea typeface="MS PGothic" pitchFamily="34" charset="-128"/>
              </a:defRPr>
            </a:lvl5pPr>
            <a:lvl6pPr marL="457200" algn="l" rtl="0" eaLnBrk="0" fontAlgn="base" hangingPunct="0">
              <a:spcBef>
                <a:spcPct val="0"/>
              </a:spcBef>
              <a:spcAft>
                <a:spcPct val="0"/>
              </a:spcAft>
              <a:defRPr sz="4400" b="1">
                <a:solidFill>
                  <a:schemeClr val="tx2"/>
                </a:solidFill>
                <a:latin typeface="Arial" charset="0"/>
                <a:ea typeface="MS PGothic" pitchFamily="34" charset="-128"/>
              </a:defRPr>
            </a:lvl6pPr>
            <a:lvl7pPr marL="914400" algn="l" rtl="0" eaLnBrk="0" fontAlgn="base" hangingPunct="0">
              <a:spcBef>
                <a:spcPct val="0"/>
              </a:spcBef>
              <a:spcAft>
                <a:spcPct val="0"/>
              </a:spcAft>
              <a:defRPr sz="4400" b="1">
                <a:solidFill>
                  <a:schemeClr val="tx2"/>
                </a:solidFill>
                <a:latin typeface="Arial" charset="0"/>
                <a:ea typeface="MS PGothic" pitchFamily="34" charset="-128"/>
              </a:defRPr>
            </a:lvl7pPr>
            <a:lvl8pPr marL="1371600" algn="l" rtl="0" eaLnBrk="0" fontAlgn="base" hangingPunct="0">
              <a:spcBef>
                <a:spcPct val="0"/>
              </a:spcBef>
              <a:spcAft>
                <a:spcPct val="0"/>
              </a:spcAft>
              <a:defRPr sz="4400" b="1">
                <a:solidFill>
                  <a:schemeClr val="tx2"/>
                </a:solidFill>
                <a:latin typeface="Arial" charset="0"/>
                <a:ea typeface="MS PGothic" pitchFamily="34" charset="-128"/>
              </a:defRPr>
            </a:lvl8pPr>
            <a:lvl9pPr marL="1828800" algn="l" rtl="0" eaLnBrk="0" fontAlgn="base" hangingPunct="0">
              <a:spcBef>
                <a:spcPct val="0"/>
              </a:spcBef>
              <a:spcAft>
                <a:spcPct val="0"/>
              </a:spcAft>
              <a:defRPr sz="4400" b="1">
                <a:solidFill>
                  <a:schemeClr val="tx2"/>
                </a:solidFill>
                <a:latin typeface="Arial" charset="0"/>
                <a:ea typeface="MS PGothic" pitchFamily="34" charset="-128"/>
              </a:defRPr>
            </a:lvl9pPr>
          </a:lstStyle>
          <a:p>
            <a:pPr marL="457189" indent="-457189" eaLnBrk="1" hangingPunct="1">
              <a:lnSpc>
                <a:spcPct val="150000"/>
              </a:lnSpc>
              <a:buFont typeface="+mj-lt"/>
              <a:buAutoNum type="arabicPeriod"/>
              <a:defRPr/>
            </a:pPr>
            <a:r>
              <a:rPr lang="zh-CN" altLang="en-US" sz="2400" kern="0" dirty="0">
                <a:solidFill>
                  <a:schemeClr val="tx1">
                    <a:lumMod val="75000"/>
                    <a:lumOff val="25000"/>
                  </a:schemeClr>
                </a:solidFill>
                <a:latin typeface="微软雅黑" pitchFamily="34" charset="-122"/>
                <a:ea typeface="微软雅黑" pitchFamily="34" charset="-122"/>
              </a:rPr>
              <a:t>生产者</a:t>
            </a:r>
            <a:r>
              <a:rPr lang="en-US" altLang="zh-CN" sz="2400" kern="0" dirty="0">
                <a:solidFill>
                  <a:schemeClr val="tx1">
                    <a:lumMod val="75000"/>
                    <a:lumOff val="25000"/>
                  </a:schemeClr>
                </a:solidFill>
                <a:latin typeface="微软雅黑" pitchFamily="34" charset="-122"/>
                <a:ea typeface="微软雅黑" pitchFamily="34" charset="-122"/>
              </a:rPr>
              <a:t>-</a:t>
            </a:r>
            <a:r>
              <a:rPr lang="zh-CN" altLang="en-US" sz="2400" kern="0" dirty="0">
                <a:solidFill>
                  <a:schemeClr val="tx1">
                    <a:lumMod val="75000"/>
                    <a:lumOff val="25000"/>
                  </a:schemeClr>
                </a:solidFill>
                <a:latin typeface="微软雅黑" pitchFamily="34" charset="-122"/>
                <a:ea typeface="微软雅黑" pitchFamily="34" charset="-122"/>
              </a:rPr>
              <a:t>消费者问题解决方法</a:t>
            </a:r>
            <a:endParaRPr lang="en-US" altLang="zh-CN" sz="2400" kern="0" dirty="0">
              <a:solidFill>
                <a:schemeClr val="tx1">
                  <a:lumMod val="75000"/>
                  <a:lumOff val="25000"/>
                </a:schemeClr>
              </a:solidFill>
              <a:latin typeface="微软雅黑" pitchFamily="34" charset="-122"/>
              <a:ea typeface="微软雅黑" pitchFamily="34" charset="-122"/>
            </a:endParaRPr>
          </a:p>
          <a:p>
            <a:pPr marL="457189" indent="-457189" eaLnBrk="1" hangingPunct="1">
              <a:lnSpc>
                <a:spcPct val="150000"/>
              </a:lnSpc>
              <a:buFont typeface="+mj-lt"/>
              <a:buAutoNum type="arabicPeriod"/>
              <a:defRPr/>
            </a:pPr>
            <a:r>
              <a:rPr lang="zh-CN" altLang="en-US" sz="2400" kern="0" dirty="0">
                <a:solidFill>
                  <a:schemeClr val="tx1">
                    <a:lumMod val="75000"/>
                    <a:lumOff val="25000"/>
                  </a:schemeClr>
                </a:solidFill>
                <a:latin typeface="微软雅黑" pitchFamily="34" charset="-122"/>
                <a:ea typeface="微软雅黑" pitchFamily="34" charset="-122"/>
              </a:rPr>
              <a:t>哲学家进餐问题解决方法</a:t>
            </a:r>
            <a:endParaRPr lang="en-US" altLang="zh-CN" sz="2400" kern="0" dirty="0">
              <a:solidFill>
                <a:schemeClr val="tx1">
                  <a:lumMod val="75000"/>
                  <a:lumOff val="25000"/>
                </a:schemeClr>
              </a:solidFill>
              <a:latin typeface="微软雅黑" pitchFamily="34" charset="-122"/>
              <a:ea typeface="微软雅黑" pitchFamily="34" charset="-122"/>
            </a:endParaRPr>
          </a:p>
          <a:p>
            <a:pPr marL="457189" indent="-457189" eaLnBrk="1" hangingPunct="1">
              <a:lnSpc>
                <a:spcPct val="150000"/>
              </a:lnSpc>
              <a:buFont typeface="+mj-lt"/>
              <a:buAutoNum type="arabicPeriod"/>
              <a:defRPr/>
            </a:pPr>
            <a:r>
              <a:rPr lang="zh-CN" altLang="en-US" sz="2400" kern="0" dirty="0">
                <a:solidFill>
                  <a:schemeClr val="tx1">
                    <a:lumMod val="75000"/>
                    <a:lumOff val="25000"/>
                  </a:schemeClr>
                </a:solidFill>
                <a:latin typeface="微软雅黑" pitchFamily="34" charset="-122"/>
                <a:ea typeface="微软雅黑" pitchFamily="34" charset="-122"/>
              </a:rPr>
              <a:t>读者</a:t>
            </a:r>
            <a:r>
              <a:rPr lang="en-US" altLang="zh-CN" sz="2400" kern="0" dirty="0">
                <a:solidFill>
                  <a:schemeClr val="tx1">
                    <a:lumMod val="75000"/>
                    <a:lumOff val="25000"/>
                  </a:schemeClr>
                </a:solidFill>
                <a:latin typeface="微软雅黑" pitchFamily="34" charset="-122"/>
                <a:ea typeface="微软雅黑" pitchFamily="34" charset="-122"/>
              </a:rPr>
              <a:t>-</a:t>
            </a:r>
            <a:r>
              <a:rPr lang="zh-CN" altLang="en-US" sz="2400" kern="0" dirty="0">
                <a:solidFill>
                  <a:schemeClr val="tx1">
                    <a:lumMod val="75000"/>
                    <a:lumOff val="25000"/>
                  </a:schemeClr>
                </a:solidFill>
                <a:latin typeface="微软雅黑" pitchFamily="34" charset="-122"/>
                <a:ea typeface="微软雅黑" pitchFamily="34" charset="-122"/>
              </a:rPr>
              <a:t>写者问题解决方法</a:t>
            </a:r>
            <a:endParaRPr lang="en-US" altLang="zh-CN" sz="2400" kern="0" dirty="0">
              <a:solidFill>
                <a:schemeClr val="tx1">
                  <a:lumMod val="75000"/>
                  <a:lumOff val="25000"/>
                </a:schemeClr>
              </a:solidFill>
              <a:latin typeface="微软雅黑" pitchFamily="34" charset="-122"/>
              <a:ea typeface="微软雅黑" pitchFamily="34" charset="-122"/>
            </a:endParaRPr>
          </a:p>
          <a:p>
            <a:pPr marL="457189" indent="-457189" eaLnBrk="1" hangingPunct="1">
              <a:lnSpc>
                <a:spcPct val="150000"/>
              </a:lnSpc>
              <a:buFont typeface="+mj-lt"/>
              <a:buAutoNum type="arabicPeriod"/>
              <a:defRPr/>
            </a:pPr>
            <a:r>
              <a:rPr lang="en-US" altLang="zh-CN" sz="2400" kern="0" dirty="0">
                <a:solidFill>
                  <a:schemeClr val="tx1">
                    <a:lumMod val="75000"/>
                    <a:lumOff val="25000"/>
                  </a:schemeClr>
                </a:solidFill>
                <a:latin typeface="微软雅黑" pitchFamily="34" charset="-122"/>
                <a:ea typeface="微软雅黑" pitchFamily="34" charset="-122"/>
              </a:rPr>
              <a:t> </a:t>
            </a:r>
            <a:r>
              <a:rPr lang="zh-CN" altLang="en-US" sz="2400" kern="0" dirty="0">
                <a:solidFill>
                  <a:schemeClr val="tx1">
                    <a:lumMod val="75000"/>
                    <a:lumOff val="25000"/>
                  </a:schemeClr>
                </a:solidFill>
                <a:latin typeface="微软雅黑" pitchFamily="34" charset="-122"/>
                <a:ea typeface="微软雅黑" pitchFamily="34" charset="-122"/>
              </a:rPr>
              <a:t>理发师问题解决方法</a:t>
            </a:r>
            <a:endParaRPr lang="en-US" altLang="zh-CN" sz="2400" kern="0" dirty="0">
              <a:solidFill>
                <a:schemeClr val="tx1">
                  <a:lumMod val="75000"/>
                  <a:lumOff val="25000"/>
                </a:schemeClr>
              </a:solidFill>
              <a:latin typeface="微软雅黑" pitchFamily="34" charset="-122"/>
              <a:ea typeface="微软雅黑" pitchFamily="34" charset="-122"/>
            </a:endParaRPr>
          </a:p>
          <a:p>
            <a:pPr marL="457189" indent="-457189" eaLnBrk="1" hangingPunct="1">
              <a:lnSpc>
                <a:spcPct val="150000"/>
              </a:lnSpc>
              <a:buFont typeface="+mj-lt"/>
              <a:buAutoNum type="arabicPeriod"/>
              <a:defRPr/>
            </a:pPr>
            <a:endParaRPr lang="zh-CN" altLang="en-US" sz="2400" kern="0" dirty="0">
              <a:solidFill>
                <a:schemeClr val="tx1">
                  <a:lumMod val="75000"/>
                  <a:lumOff val="25000"/>
                </a:schemeClr>
              </a:solidFill>
              <a:latin typeface="微软雅黑" pitchFamily="34" charset="-122"/>
              <a:ea typeface="微软雅黑" pitchFamily="34" charset="-122"/>
            </a:endParaRPr>
          </a:p>
        </p:txBody>
      </p:sp>
      <p:sp>
        <p:nvSpPr>
          <p:cNvPr id="5" name="圆角矩形 10">
            <a:extLst>
              <a:ext uri="{FF2B5EF4-FFF2-40B4-BE49-F238E27FC236}">
                <a16:creationId xmlns:a16="http://schemas.microsoft.com/office/drawing/2014/main" id="{F9EEE047-7AB5-4CA0-AAA2-301A85152D5E}"/>
              </a:ext>
            </a:extLst>
          </p:cNvPr>
          <p:cNvSpPr/>
          <p:nvPr/>
        </p:nvSpPr>
        <p:spPr>
          <a:xfrm>
            <a:off x="3143673" y="1302345"/>
            <a:ext cx="4608513" cy="902519"/>
          </a:xfrm>
          <a:prstGeom prst="roundRect">
            <a:avLst/>
          </a:prstGeom>
          <a:solidFill>
            <a:srgbClr val="0070C0"/>
          </a:solidFill>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600" dirty="0"/>
          </a:p>
        </p:txBody>
      </p:sp>
      <p:sp>
        <p:nvSpPr>
          <p:cNvPr id="6" name="文本框 5">
            <a:extLst>
              <a:ext uri="{FF2B5EF4-FFF2-40B4-BE49-F238E27FC236}">
                <a16:creationId xmlns:a16="http://schemas.microsoft.com/office/drawing/2014/main" id="{BE83D907-CA00-46D7-A280-7E71F121544F}"/>
              </a:ext>
            </a:extLst>
          </p:cNvPr>
          <p:cNvSpPr txBox="1">
            <a:spLocks noChangeArrowheads="1"/>
          </p:cNvSpPr>
          <p:nvPr/>
        </p:nvSpPr>
        <p:spPr bwMode="auto">
          <a:xfrm>
            <a:off x="3570040" y="1388865"/>
            <a:ext cx="3795712" cy="670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spcBef>
                <a:spcPct val="0"/>
              </a:spcBef>
              <a:buFontTx/>
              <a:buNone/>
            </a:pPr>
            <a:r>
              <a:rPr lang="zh-CN" altLang="en-US" dirty="0">
                <a:solidFill>
                  <a:schemeClr val="bg1"/>
                </a:solidFill>
                <a:latin typeface="微软雅黑" panose="020B0503020204020204" pitchFamily="34" charset="-122"/>
                <a:ea typeface="微软雅黑" panose="020B0503020204020204" pitchFamily="34" charset="-122"/>
              </a:rPr>
              <a:t>本节知识小结</a:t>
            </a:r>
          </a:p>
        </p:txBody>
      </p:sp>
    </p:spTree>
    <p:extLst>
      <p:ext uri="{BB962C8B-B14F-4D97-AF65-F5344CB8AC3E}">
        <p14:creationId xmlns:p14="http://schemas.microsoft.com/office/powerpoint/2010/main" val="7657067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ChangeArrowheads="1"/>
          </p:cNvSpPr>
          <p:nvPr/>
        </p:nvSpPr>
        <p:spPr bwMode="auto">
          <a:xfrm>
            <a:off x="4068764" y="125414"/>
            <a:ext cx="3756025" cy="782637"/>
          </a:xfrm>
          <a:prstGeom prst="rect">
            <a:avLst/>
          </a:prstGeom>
          <a:noFill/>
          <a:ln w="9525">
            <a:noFill/>
            <a:miter lim="800000"/>
            <a:headEnd/>
            <a:tailEnd/>
          </a:ln>
          <a:effectLst>
            <a:outerShdw dist="35921" dir="2700000" algn="ctr" rotWithShape="0">
              <a:srgbClr val="FFFFFF">
                <a:alpha val="73000"/>
              </a:srgbClr>
            </a:outerShdw>
          </a:effectLst>
        </p:spPr>
        <p:txBody>
          <a:bodyPr anchor="ctr"/>
          <a:lstStyle/>
          <a:p>
            <a:pPr>
              <a:defRPr/>
            </a:pPr>
            <a:r>
              <a:rPr lang="en-US" altLang="zh-CN" sz="4000" dirty="0">
                <a:solidFill>
                  <a:srgbClr val="FF0000"/>
                </a:solidFill>
                <a:latin typeface="微软雅黑" pitchFamily="34" charset="-122"/>
                <a:ea typeface="微软雅黑" pitchFamily="34" charset="-122"/>
              </a:rPr>
              <a:t>3.5 </a:t>
            </a:r>
            <a:r>
              <a:rPr lang="zh-CN" altLang="en-US" sz="4000" dirty="0">
                <a:solidFill>
                  <a:srgbClr val="FF0000"/>
                </a:solidFill>
                <a:latin typeface="微软雅黑" pitchFamily="34" charset="-122"/>
                <a:ea typeface="微软雅黑" pitchFamily="34" charset="-122"/>
              </a:rPr>
              <a:t>进程通信 </a:t>
            </a:r>
          </a:p>
        </p:txBody>
      </p:sp>
      <p:graphicFrame>
        <p:nvGraphicFramePr>
          <p:cNvPr id="4" name="图示 3"/>
          <p:cNvGraphicFramePr/>
          <p:nvPr>
            <p:extLst>
              <p:ext uri="{D42A27DB-BD31-4B8C-83A1-F6EECF244321}">
                <p14:modId xmlns:p14="http://schemas.microsoft.com/office/powerpoint/2010/main" val="3957556348"/>
              </p:ext>
            </p:extLst>
          </p:nvPr>
        </p:nvGraphicFramePr>
        <p:xfrm>
          <a:off x="1847528" y="1268760"/>
          <a:ext cx="8280920" cy="48403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ChangeArrowheads="1"/>
          </p:cNvSpPr>
          <p:nvPr/>
        </p:nvSpPr>
        <p:spPr bwMode="auto">
          <a:xfrm>
            <a:off x="3647728" y="44624"/>
            <a:ext cx="3756025" cy="782638"/>
          </a:xfrm>
          <a:prstGeom prst="rect">
            <a:avLst/>
          </a:prstGeom>
          <a:noFill/>
          <a:ln w="9525">
            <a:noFill/>
            <a:miter lim="800000"/>
            <a:headEnd/>
            <a:tailEnd/>
          </a:ln>
          <a:effectLst>
            <a:outerShdw dist="35921" dir="2700000" algn="ctr" rotWithShape="0">
              <a:srgbClr val="FFFFFF">
                <a:alpha val="73000"/>
              </a:srgbClr>
            </a:outerShdw>
          </a:effectLst>
        </p:spPr>
        <p:txBody>
          <a:bodyPr anchor="ctr"/>
          <a:lstStyle/>
          <a:p>
            <a:pPr>
              <a:defRPr/>
            </a:pPr>
            <a:r>
              <a:rPr lang="en-US" altLang="zh-CN" sz="4000" dirty="0">
                <a:solidFill>
                  <a:srgbClr val="FF0000"/>
                </a:solidFill>
                <a:latin typeface="微软雅黑" pitchFamily="34" charset="-122"/>
                <a:ea typeface="微软雅黑" pitchFamily="34" charset="-122"/>
              </a:rPr>
              <a:t>3.5 </a:t>
            </a:r>
            <a:r>
              <a:rPr lang="zh-CN" altLang="en-US" sz="4000" dirty="0">
                <a:solidFill>
                  <a:srgbClr val="FF0000"/>
                </a:solidFill>
                <a:latin typeface="微软雅黑" pitchFamily="34" charset="-122"/>
                <a:ea typeface="微软雅黑" pitchFamily="34" charset="-122"/>
              </a:rPr>
              <a:t>进程通信 </a:t>
            </a:r>
          </a:p>
        </p:txBody>
      </p:sp>
      <p:sp>
        <p:nvSpPr>
          <p:cNvPr id="257031" name="矩形 6"/>
          <p:cNvSpPr>
            <a:spLocks noChangeArrowheads="1"/>
          </p:cNvSpPr>
          <p:nvPr/>
        </p:nvSpPr>
        <p:spPr bwMode="auto">
          <a:xfrm>
            <a:off x="551384" y="980728"/>
            <a:ext cx="44640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r>
              <a:rPr lang="en-US" altLang="zh-CN" sz="3200" dirty="0">
                <a:solidFill>
                  <a:srgbClr val="0000FF"/>
                </a:solidFill>
                <a:latin typeface="微软雅黑" pitchFamily="34" charset="-122"/>
                <a:ea typeface="微软雅黑" pitchFamily="34" charset="-122"/>
              </a:rPr>
              <a:t>3.5.1 </a:t>
            </a:r>
            <a:r>
              <a:rPr lang="zh-CN" altLang="en-US" sz="3200" dirty="0">
                <a:solidFill>
                  <a:srgbClr val="0000FF"/>
                </a:solidFill>
                <a:latin typeface="微软雅黑" pitchFamily="34" charset="-122"/>
                <a:ea typeface="微软雅黑" pitchFamily="34" charset="-122"/>
              </a:rPr>
              <a:t>进程通信类型</a:t>
            </a:r>
            <a:endParaRPr lang="en-US" altLang="zh-CN" sz="3200" dirty="0">
              <a:solidFill>
                <a:srgbClr val="0000FF"/>
              </a:solidFill>
              <a:latin typeface="微软雅黑" pitchFamily="34" charset="-122"/>
              <a:ea typeface="微软雅黑" pitchFamily="34" charset="-122"/>
            </a:endParaRPr>
          </a:p>
        </p:txBody>
      </p:sp>
      <p:sp>
        <p:nvSpPr>
          <p:cNvPr id="257027" name="Text Box 8"/>
          <p:cNvSpPr txBox="1">
            <a:spLocks noChangeArrowheads="1"/>
          </p:cNvSpPr>
          <p:nvPr/>
        </p:nvSpPr>
        <p:spPr bwMode="auto">
          <a:xfrm>
            <a:off x="1199456" y="1564928"/>
            <a:ext cx="9649072" cy="467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buSzPct val="85000"/>
            </a:pPr>
            <a:r>
              <a:rPr kumimoji="1" lang="zh-CN" altLang="en-US" sz="2800" dirty="0">
                <a:latin typeface="微软雅黑" panose="020B0503020204020204" pitchFamily="34" charset="-122"/>
                <a:ea typeface="微软雅黑" panose="020B0503020204020204" pitchFamily="34" charset="-122"/>
              </a:rPr>
              <a:t>基本概念：</a:t>
            </a:r>
            <a:endParaRPr kumimoji="1" lang="en-US" altLang="zh-CN" sz="2800" dirty="0">
              <a:latin typeface="微软雅黑" panose="020B0503020204020204" pitchFamily="34" charset="-122"/>
              <a:ea typeface="微软雅黑" panose="020B0503020204020204" pitchFamily="34" charset="-122"/>
            </a:endParaRPr>
          </a:p>
          <a:p>
            <a:pPr algn="l"/>
            <a:r>
              <a:rPr lang="zh-CN" altLang="en-US" sz="2400" i="0" u="none" strike="noStrike" baseline="0" dirty="0">
                <a:solidFill>
                  <a:srgbClr val="FF3300"/>
                </a:solidFill>
                <a:latin typeface="微软雅黑" panose="020B0503020204020204" pitchFamily="34" charset="-122"/>
                <a:ea typeface="微软雅黑" panose="020B0503020204020204" pitchFamily="34" charset="-122"/>
              </a:rPr>
              <a:t>       </a:t>
            </a:r>
            <a:r>
              <a:rPr lang="zh-CN" altLang="en-US" sz="2800" i="0" u="none" strike="noStrike" baseline="0" dirty="0">
                <a:solidFill>
                  <a:srgbClr val="FF3300"/>
                </a:solidFill>
                <a:latin typeface="微软雅黑" panose="020B0503020204020204" pitchFamily="34" charset="-122"/>
                <a:ea typeface="微软雅黑" panose="020B0503020204020204" pitchFamily="34" charset="-122"/>
              </a:rPr>
              <a:t>进程通信</a:t>
            </a:r>
            <a:r>
              <a:rPr lang="zh-CN" altLang="en-US" sz="2800" i="0" u="none" strike="noStrike" baseline="0" dirty="0">
                <a:solidFill>
                  <a:srgbClr val="000000"/>
                </a:solidFill>
                <a:latin typeface="微软雅黑" panose="020B0503020204020204" pitchFamily="34" charset="-122"/>
                <a:ea typeface="微软雅黑" panose="020B0503020204020204" pitchFamily="34" charset="-122"/>
              </a:rPr>
              <a:t>是指进程之间的信息交换，根据</a:t>
            </a:r>
            <a:r>
              <a:rPr lang="zh-CN" altLang="en-US" sz="2800" i="0" u="none" strike="noStrike" baseline="0" dirty="0">
                <a:solidFill>
                  <a:srgbClr val="0000FF"/>
                </a:solidFill>
                <a:latin typeface="微软雅黑" panose="020B0503020204020204" pitchFamily="34" charset="-122"/>
                <a:ea typeface="微软雅黑" panose="020B0503020204020204" pitchFamily="34" charset="-122"/>
              </a:rPr>
              <a:t>效率高低</a:t>
            </a:r>
            <a:r>
              <a:rPr lang="zh-CN" altLang="en-US" sz="2800" i="0" u="none" strike="noStrike" baseline="0" dirty="0">
                <a:solidFill>
                  <a:srgbClr val="000000"/>
                </a:solidFill>
                <a:latin typeface="微软雅黑" panose="020B0503020204020204" pitchFamily="34" charset="-122"/>
                <a:ea typeface="微软雅黑" panose="020B0503020204020204" pitchFamily="34" charset="-122"/>
              </a:rPr>
              <a:t>分为两大类：</a:t>
            </a:r>
          </a:p>
          <a:p>
            <a:pPr marL="342900" indent="-342900" algn="l">
              <a:spcBef>
                <a:spcPts val="1200"/>
              </a:spcBef>
              <a:spcAft>
                <a:spcPts val="1200"/>
              </a:spcAft>
              <a:buFont typeface="Wingdings" panose="05000000000000000000" pitchFamily="2" charset="2"/>
              <a:buChar char="p"/>
            </a:pPr>
            <a:r>
              <a:rPr lang="zh-CN" altLang="en-US" sz="2400" i="0" u="none" strike="noStrike" baseline="0" dirty="0">
                <a:solidFill>
                  <a:srgbClr val="FF3300"/>
                </a:solidFill>
                <a:latin typeface="微软雅黑" panose="020B0503020204020204" pitchFamily="34" charset="-122"/>
                <a:ea typeface="微软雅黑" panose="020B0503020204020204" pitchFamily="34" charset="-122"/>
              </a:rPr>
              <a:t>低级进程通信：</a:t>
            </a:r>
            <a:r>
              <a:rPr lang="zh-CN" altLang="en-US" sz="2400" i="0" u="none" strike="noStrike" baseline="0" dirty="0">
                <a:solidFill>
                  <a:srgbClr val="000000"/>
                </a:solidFill>
                <a:latin typeface="微软雅黑" panose="020B0503020204020204" pitchFamily="34" charset="-122"/>
                <a:ea typeface="微软雅黑" panose="020B0503020204020204" pitchFamily="34" charset="-122"/>
              </a:rPr>
              <a:t>一次仅能</a:t>
            </a:r>
            <a:r>
              <a:rPr lang="zh-CN" altLang="en-US" sz="2400" i="0" u="none" strike="noStrike" baseline="0" dirty="0">
                <a:solidFill>
                  <a:srgbClr val="FF00FF"/>
                </a:solidFill>
                <a:latin typeface="微软雅黑" panose="020B0503020204020204" pitchFamily="34" charset="-122"/>
                <a:ea typeface="微软雅黑" panose="020B0503020204020204" pitchFamily="34" charset="-122"/>
              </a:rPr>
              <a:t>交换少量信息</a:t>
            </a:r>
            <a:r>
              <a:rPr lang="zh-CN" altLang="en-US" sz="2400" i="0" u="none" strike="noStrike" baseline="0" dirty="0">
                <a:solidFill>
                  <a:srgbClr val="000000"/>
                </a:solidFill>
                <a:latin typeface="微软雅黑" panose="020B0503020204020204" pitchFamily="34" charset="-122"/>
                <a:ea typeface="微软雅黑" panose="020B0503020204020204" pitchFamily="34" charset="-122"/>
              </a:rPr>
              <a:t>，通常基于共享数据结构进行通信。主要用于传递一些控制信息。</a:t>
            </a:r>
            <a:endParaRPr lang="en-US" altLang="zh-CN" sz="2400" i="0" u="none" strike="noStrike" baseline="0" dirty="0">
              <a:solidFill>
                <a:srgbClr val="000000"/>
              </a:solidFill>
              <a:latin typeface="微软雅黑" panose="020B0503020204020204" pitchFamily="34" charset="-122"/>
              <a:ea typeface="微软雅黑" panose="020B0503020204020204" pitchFamily="34" charset="-122"/>
            </a:endParaRPr>
          </a:p>
          <a:p>
            <a:pPr marL="1085850" lvl="1" indent="-342900">
              <a:buFont typeface="Arial" panose="020B0604020202020204" pitchFamily="34" charset="0"/>
              <a:buChar char="•"/>
            </a:pPr>
            <a:r>
              <a:rPr lang="zh-CN" altLang="en-US" sz="2400" b="0" i="0" u="none" strike="noStrike" baseline="0" dirty="0">
                <a:solidFill>
                  <a:srgbClr val="000000"/>
                </a:solidFill>
                <a:latin typeface="微软雅黑" panose="020B0503020204020204" pitchFamily="34" charset="-122"/>
                <a:ea typeface="微软雅黑" panose="020B0503020204020204" pitchFamily="34" charset="-122"/>
              </a:rPr>
              <a:t>缺点：效率低，通信对用户</a:t>
            </a:r>
            <a:r>
              <a:rPr lang="zh-CN" altLang="en-US" sz="2400" b="0" i="0" u="none" strike="noStrike" baseline="0" dirty="0">
                <a:solidFill>
                  <a:srgbClr val="0000FF"/>
                </a:solidFill>
                <a:latin typeface="微软雅黑" panose="020B0503020204020204" pitchFamily="34" charset="-122"/>
                <a:ea typeface="微软雅黑" panose="020B0503020204020204" pitchFamily="34" charset="-122"/>
              </a:rPr>
              <a:t>不透明</a:t>
            </a:r>
            <a:r>
              <a:rPr lang="zh-CN" altLang="en-US" sz="2400" b="0" i="0" u="none" strike="noStrike" baseline="0" dirty="0">
                <a:solidFill>
                  <a:srgbClr val="000000"/>
                </a:solidFill>
                <a:latin typeface="微软雅黑" panose="020B0503020204020204" pitchFamily="34" charset="-122"/>
                <a:ea typeface="微软雅黑" panose="020B0503020204020204" pitchFamily="34" charset="-122"/>
              </a:rPr>
              <a:t>，使用不便。</a:t>
            </a:r>
            <a:endParaRPr lang="en-US" altLang="zh-CN" sz="2400" b="0" dirty="0">
              <a:solidFill>
                <a:srgbClr val="000000"/>
              </a:solidFill>
              <a:latin typeface="微软雅黑" panose="020B0503020204020204" pitchFamily="34" charset="-122"/>
              <a:ea typeface="微软雅黑" panose="020B0503020204020204" pitchFamily="34" charset="-122"/>
            </a:endParaRPr>
          </a:p>
          <a:p>
            <a:pPr marL="1085850" lvl="1" indent="-342900">
              <a:buFont typeface="Arial" panose="020B0604020202020204" pitchFamily="34" charset="0"/>
              <a:buChar char="•"/>
            </a:pPr>
            <a:r>
              <a:rPr lang="zh-CN" altLang="en-US" sz="2400" b="0" i="0" u="none" strike="noStrike" baseline="0" dirty="0">
                <a:latin typeface="微软雅黑" panose="020B0503020204020204" pitchFamily="34" charset="-122"/>
                <a:ea typeface="微软雅黑" panose="020B0503020204020204" pitchFamily="34" charset="-122"/>
              </a:rPr>
              <a:t>例如信号量机制中的</a:t>
            </a:r>
            <a:r>
              <a:rPr lang="en-US" altLang="zh-CN" sz="2400" b="1" i="0" u="none" strike="noStrike" baseline="0" dirty="0">
                <a:latin typeface="微软雅黑" panose="020B0503020204020204" pitchFamily="34" charset="-122"/>
                <a:ea typeface="微软雅黑" panose="020B0503020204020204" pitchFamily="34" charset="-122"/>
              </a:rPr>
              <a:t>P</a:t>
            </a:r>
            <a:r>
              <a:rPr lang="zh-CN" altLang="en-US" sz="2400" b="0" i="0" u="none" strike="noStrike" baseline="0" dirty="0">
                <a:latin typeface="微软雅黑" panose="020B0503020204020204" pitchFamily="34" charset="-122"/>
                <a:ea typeface="微软雅黑" panose="020B0503020204020204" pitchFamily="34" charset="-122"/>
              </a:rPr>
              <a:t>、</a:t>
            </a:r>
            <a:r>
              <a:rPr lang="en-US" altLang="zh-CN" sz="2400" b="1" i="0" u="none" strike="noStrike" baseline="0" dirty="0">
                <a:latin typeface="微软雅黑" panose="020B0503020204020204" pitchFamily="34" charset="-122"/>
                <a:ea typeface="微软雅黑" panose="020B0503020204020204" pitchFamily="34" charset="-122"/>
              </a:rPr>
              <a:t>V</a:t>
            </a:r>
            <a:r>
              <a:rPr lang="zh-CN" altLang="en-US" sz="2400" b="0" i="0" u="none" strike="noStrike" baseline="0" dirty="0">
                <a:latin typeface="微软雅黑" panose="020B0503020204020204" pitchFamily="34" charset="-122"/>
                <a:ea typeface="微软雅黑" panose="020B0503020204020204" pitchFamily="34" charset="-122"/>
              </a:rPr>
              <a:t>操作就是两条低级通信原语。</a:t>
            </a:r>
            <a:endParaRPr lang="en-US" altLang="zh-CN" sz="3200" i="0" u="none" strike="noStrike" baseline="0" dirty="0">
              <a:solidFill>
                <a:srgbClr val="000000"/>
              </a:solidFill>
              <a:latin typeface="微软雅黑" panose="020B0503020204020204" pitchFamily="34" charset="-122"/>
              <a:ea typeface="微软雅黑" panose="020B0503020204020204" pitchFamily="34" charset="-122"/>
            </a:endParaRPr>
          </a:p>
          <a:p>
            <a:pPr marL="342900" indent="-342900" algn="l">
              <a:spcBef>
                <a:spcPts val="1200"/>
              </a:spcBef>
              <a:spcAft>
                <a:spcPts val="1200"/>
              </a:spcAft>
              <a:buFont typeface="Wingdings" panose="05000000000000000000" pitchFamily="2" charset="2"/>
              <a:buChar char="p"/>
            </a:pPr>
            <a:r>
              <a:rPr lang="zh-CN" altLang="en-US" sz="2400" i="0" u="none" strike="noStrike" baseline="0" dirty="0">
                <a:solidFill>
                  <a:srgbClr val="FF3300"/>
                </a:solidFill>
                <a:latin typeface="微软雅黑" panose="020B0503020204020204" pitchFamily="34" charset="-122"/>
                <a:ea typeface="微软雅黑" panose="020B0503020204020204" pitchFamily="34" charset="-122"/>
              </a:rPr>
              <a:t>高级进程通信</a:t>
            </a:r>
            <a:r>
              <a:rPr lang="zh-CN" altLang="en-US" sz="2400" i="0" u="none" strike="noStrike" baseline="0" dirty="0">
                <a:solidFill>
                  <a:srgbClr val="000000"/>
                </a:solidFill>
                <a:latin typeface="微软雅黑" panose="020B0503020204020204" pitchFamily="34" charset="-122"/>
                <a:ea typeface="微软雅黑" panose="020B0503020204020204" pitchFamily="34" charset="-122"/>
              </a:rPr>
              <a:t>：是指用户直接利用</a:t>
            </a:r>
            <a:r>
              <a:rPr lang="en-US" altLang="zh-CN" sz="2400" i="0" u="none" strike="noStrike" baseline="0" dirty="0">
                <a:solidFill>
                  <a:srgbClr val="000000"/>
                </a:solidFill>
                <a:latin typeface="微软雅黑" panose="020B0503020204020204" pitchFamily="34" charset="-122"/>
                <a:ea typeface="微软雅黑" panose="020B0503020204020204" pitchFamily="34" charset="-122"/>
              </a:rPr>
              <a:t>OS</a:t>
            </a:r>
            <a:r>
              <a:rPr lang="zh-CN" altLang="en-US" sz="2400" i="0" u="none" strike="noStrike" baseline="0" dirty="0">
                <a:solidFill>
                  <a:srgbClr val="000000"/>
                </a:solidFill>
                <a:latin typeface="微软雅黑" panose="020B0503020204020204" pitchFamily="34" charset="-122"/>
                <a:ea typeface="微软雅黑" panose="020B0503020204020204" pitchFamily="34" charset="-122"/>
              </a:rPr>
              <a:t>提供的通信命令（原语）高效地</a:t>
            </a:r>
            <a:r>
              <a:rPr lang="zh-CN" altLang="en-US" sz="2400" i="0" u="none" strike="noStrike" baseline="0" dirty="0">
                <a:solidFill>
                  <a:srgbClr val="FF00FF"/>
                </a:solidFill>
                <a:latin typeface="微软雅黑" panose="020B0503020204020204" pitchFamily="34" charset="-122"/>
                <a:ea typeface="微软雅黑" panose="020B0503020204020204" pitchFamily="34" charset="-122"/>
              </a:rPr>
              <a:t>传送大量数据</a:t>
            </a:r>
            <a:r>
              <a:rPr lang="zh-CN" altLang="en-US" sz="2400" i="0" u="none" strike="noStrike" baseline="0" dirty="0">
                <a:solidFill>
                  <a:srgbClr val="000000"/>
                </a:solidFill>
                <a:latin typeface="微软雅黑" panose="020B0503020204020204" pitchFamily="34" charset="-122"/>
                <a:ea typeface="微软雅黑" panose="020B0503020204020204" pitchFamily="34" charset="-122"/>
              </a:rPr>
              <a:t>的一种通信方式。</a:t>
            </a:r>
            <a:endParaRPr lang="en-US" altLang="zh-CN" sz="2400" i="0" u="none" strike="noStrike" baseline="0" dirty="0">
              <a:solidFill>
                <a:srgbClr val="000000"/>
              </a:solidFill>
              <a:latin typeface="微软雅黑" panose="020B0503020204020204" pitchFamily="34" charset="-122"/>
              <a:ea typeface="微软雅黑" panose="020B0503020204020204" pitchFamily="34" charset="-122"/>
            </a:endParaRPr>
          </a:p>
          <a:p>
            <a:pPr marL="1028700" lvl="1">
              <a:buFont typeface="Arial" panose="020B0604020202020204" pitchFamily="34" charset="0"/>
              <a:buChar char="•"/>
            </a:pPr>
            <a:r>
              <a:rPr lang="zh-CN" altLang="en-US" sz="2400" b="0" i="0" u="none" strike="noStrike" baseline="0" dirty="0">
                <a:solidFill>
                  <a:srgbClr val="000000"/>
                </a:solidFill>
                <a:latin typeface="微软雅黑" panose="020B0503020204020204" pitchFamily="34" charset="-122"/>
                <a:ea typeface="微软雅黑" panose="020B0503020204020204" pitchFamily="34" charset="-122"/>
              </a:rPr>
              <a:t>优点：效率高，通信实现细节对用户</a:t>
            </a:r>
            <a:r>
              <a:rPr lang="zh-CN" altLang="en-US" sz="2400" b="0" i="0" u="none" strike="noStrike" baseline="0" dirty="0">
                <a:solidFill>
                  <a:srgbClr val="0000FF"/>
                </a:solidFill>
                <a:latin typeface="微软雅黑" panose="020B0503020204020204" pitchFamily="34" charset="-122"/>
                <a:ea typeface="微软雅黑" panose="020B0503020204020204" pitchFamily="34" charset="-122"/>
              </a:rPr>
              <a:t>透明</a:t>
            </a:r>
            <a:r>
              <a:rPr lang="zh-CN" altLang="en-US" sz="2400" b="0" i="0" u="none" strike="noStrike" baseline="0" dirty="0">
                <a:solidFill>
                  <a:srgbClr val="000000"/>
                </a:solidFill>
                <a:latin typeface="微软雅黑" panose="020B0503020204020204" pitchFamily="34" charset="-122"/>
                <a:ea typeface="微软雅黑" panose="020B0503020204020204" pitchFamily="34" charset="-122"/>
              </a:rPr>
              <a:t>，使用便利。</a:t>
            </a:r>
            <a:endParaRPr kumimoji="1" lang="zh-CN" altLang="en-US" sz="4400" dirty="0">
              <a:latin typeface="微软雅黑" panose="020B0503020204020204" pitchFamily="34" charset="-122"/>
              <a:ea typeface="微软雅黑" panose="020B0503020204020204" pitchFamily="34" charset="-122"/>
            </a:endParaRPr>
          </a:p>
        </p:txBody>
      </p:sp>
      <p:pic>
        <p:nvPicPr>
          <p:cNvPr id="1026" name="Picture 2">
            <a:extLst>
              <a:ext uri="{FF2B5EF4-FFF2-40B4-BE49-F238E27FC236}">
                <a16:creationId xmlns:a16="http://schemas.microsoft.com/office/drawing/2014/main" id="{8885699A-58C5-2CD4-5B15-CE76D557B1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9330" y="44624"/>
            <a:ext cx="4061814" cy="1937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329673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4295776" y="1"/>
            <a:ext cx="4392613" cy="765175"/>
          </a:xfrm>
        </p:spPr>
        <p:txBody>
          <a:bodyPr/>
          <a:lstStyle/>
          <a:p>
            <a:pPr algn="ctr" eaLnBrk="1" hangingPunct="1">
              <a:defRPr/>
            </a:pPr>
            <a:r>
              <a:rPr lang="en-US" altLang="zh-CN" sz="4000" dirty="0">
                <a:solidFill>
                  <a:srgbClr val="FF0000"/>
                </a:solidFill>
                <a:latin typeface="微软雅黑" panose="020B0503020204020204" pitchFamily="34" charset="-122"/>
                <a:ea typeface="微软雅黑" panose="020B0503020204020204" pitchFamily="34" charset="-122"/>
              </a:rPr>
              <a:t>3.4 </a:t>
            </a:r>
            <a:r>
              <a:rPr lang="zh-CN" altLang="en-US" sz="4000" dirty="0">
                <a:solidFill>
                  <a:srgbClr val="FF0000"/>
                </a:solidFill>
                <a:latin typeface="微软雅黑" panose="020B0503020204020204" pitchFamily="34" charset="-122"/>
                <a:ea typeface="微软雅黑" panose="020B0503020204020204" pitchFamily="34" charset="-122"/>
              </a:rPr>
              <a:t>进程同步</a:t>
            </a:r>
          </a:p>
        </p:txBody>
      </p:sp>
      <p:sp>
        <p:nvSpPr>
          <p:cNvPr id="43012" name="Rectangle 4"/>
          <p:cNvSpPr>
            <a:spLocks noChangeArrowheads="1"/>
          </p:cNvSpPr>
          <p:nvPr/>
        </p:nvSpPr>
        <p:spPr bwMode="auto">
          <a:xfrm>
            <a:off x="525994" y="706560"/>
            <a:ext cx="8712200" cy="1943100"/>
          </a:xfrm>
          <a:prstGeom prst="rect">
            <a:avLst/>
          </a:prstGeom>
          <a:noFill/>
          <a:ln>
            <a:noFill/>
          </a:ln>
          <a:effectLst/>
        </p:spPr>
        <p:txBody>
          <a:bodyPr/>
          <a:lstStyle/>
          <a:p>
            <a:pPr marL="360000" eaLnBrk="0" hangingPunct="0">
              <a:lnSpc>
                <a:spcPct val="130000"/>
              </a:lnSpc>
              <a:spcBef>
                <a:spcPct val="20000"/>
              </a:spcBef>
              <a:defRPr/>
            </a:pPr>
            <a:r>
              <a:rPr lang="en-US" altLang="zh-CN" sz="3200" dirty="0">
                <a:solidFill>
                  <a:srgbClr val="0000FF"/>
                </a:solidFill>
                <a:latin typeface="微软雅黑" panose="020B0503020204020204" pitchFamily="34" charset="-122"/>
                <a:ea typeface="微软雅黑" panose="020B0503020204020204" pitchFamily="34" charset="-122"/>
              </a:rPr>
              <a:t>3.4.1</a:t>
            </a:r>
            <a:r>
              <a:rPr lang="zh-CN" altLang="en-US" sz="3200" dirty="0">
                <a:solidFill>
                  <a:srgbClr val="0000FF"/>
                </a:solidFill>
                <a:latin typeface="微软雅黑" panose="020B0503020204020204" pitchFamily="34" charset="-122"/>
                <a:ea typeface="微软雅黑" panose="020B0503020204020204" pitchFamily="34" charset="-122"/>
              </a:rPr>
              <a:t>进程同步的基本概念</a:t>
            </a:r>
            <a:endParaRPr lang="en-US" altLang="zh-CN" sz="3200" dirty="0">
              <a:solidFill>
                <a:srgbClr val="0000FF"/>
              </a:solidFill>
              <a:latin typeface="微软雅黑" panose="020B0503020204020204" pitchFamily="34" charset="-122"/>
              <a:ea typeface="微软雅黑" panose="020B0503020204020204" pitchFamily="34" charset="-122"/>
            </a:endParaRPr>
          </a:p>
          <a:p>
            <a:pPr marL="360000" eaLnBrk="0" hangingPunct="0">
              <a:lnSpc>
                <a:spcPct val="130000"/>
              </a:lnSpc>
              <a:spcBef>
                <a:spcPct val="20000"/>
              </a:spcBef>
              <a:defRPr/>
            </a:pPr>
            <a:r>
              <a:rPr lang="en-US" altLang="zh-CN" sz="2800" dirty="0">
                <a:solidFill>
                  <a:schemeClr val="tx2"/>
                </a:solidFill>
                <a:latin typeface="微软雅黑" panose="020B0503020204020204" pitchFamily="34" charset="-122"/>
                <a:ea typeface="微软雅黑" panose="020B0503020204020204" pitchFamily="34" charset="-122"/>
              </a:rPr>
              <a:t>3.</a:t>
            </a:r>
            <a:r>
              <a:rPr lang="zh-CN" altLang="en-US" sz="2800" dirty="0">
                <a:solidFill>
                  <a:schemeClr val="tx2"/>
                </a:solidFill>
                <a:latin typeface="微软雅黑" panose="020B0503020204020204" pitchFamily="34" charset="-122"/>
                <a:ea typeface="微软雅黑" panose="020B0503020204020204" pitchFamily="34" charset="-122"/>
              </a:rPr>
              <a:t>多进程共享临界区应遵循的原则</a:t>
            </a:r>
            <a:endParaRPr lang="en-US" altLang="zh-CN" sz="2800" dirty="0">
              <a:solidFill>
                <a:schemeClr val="tx2"/>
              </a:solidFill>
              <a:latin typeface="微软雅黑" panose="020B0503020204020204" pitchFamily="34" charset="-122"/>
              <a:ea typeface="微软雅黑" panose="020B0503020204020204" pitchFamily="34" charset="-122"/>
            </a:endParaRPr>
          </a:p>
        </p:txBody>
      </p:sp>
      <p:sp>
        <p:nvSpPr>
          <p:cNvPr id="4" name="Rectangle 4"/>
          <p:cNvSpPr>
            <a:spLocks noChangeArrowheads="1"/>
          </p:cNvSpPr>
          <p:nvPr/>
        </p:nvSpPr>
        <p:spPr bwMode="auto">
          <a:xfrm>
            <a:off x="1281694" y="2341219"/>
            <a:ext cx="7200800" cy="3168650"/>
          </a:xfrm>
          <a:prstGeom prst="rect">
            <a:avLst/>
          </a:prstGeom>
          <a:noFill/>
          <a:ln>
            <a:noFill/>
          </a:ln>
          <a:effectLst/>
        </p:spPr>
        <p:txBody>
          <a:bodyPr/>
          <a:lstStyle/>
          <a:p>
            <a:pPr eaLnBrk="0" hangingPunct="0">
              <a:lnSpc>
                <a:spcPct val="150000"/>
              </a:lnSpc>
              <a:spcBef>
                <a:spcPct val="20000"/>
              </a:spcBef>
              <a:buFont typeface="Wingdings" pitchFamily="2" charset="2"/>
              <a:buChar char="l"/>
              <a:defRPr/>
            </a:pPr>
            <a:r>
              <a:rPr lang="zh-CN" altLang="en-US" sz="2400" dirty="0">
                <a:latin typeface="微软雅黑" panose="020B0503020204020204" pitchFamily="34" charset="-122"/>
                <a:ea typeface="微软雅黑" panose="020B0503020204020204" pitchFamily="34" charset="-122"/>
              </a:rPr>
              <a:t>  空闲让进</a:t>
            </a:r>
            <a:r>
              <a:rPr lang="zh-CN" altLang="en-US" sz="2200" dirty="0">
                <a:latin typeface="Times New Roman" pitchFamily="18" charset="0"/>
              </a:rPr>
              <a:t>：</a:t>
            </a:r>
            <a:r>
              <a:rPr lang="zh-CN" altLang="en-US" sz="2200" dirty="0">
                <a:latin typeface="Arial" charset="0"/>
              </a:rPr>
              <a:t>其他进程均不处于临界区；</a:t>
            </a:r>
            <a:endParaRPr lang="en-US" altLang="zh-CN" sz="2200" dirty="0">
              <a:latin typeface="Times New Roman" pitchFamily="18" charset="0"/>
            </a:endParaRPr>
          </a:p>
          <a:p>
            <a:pPr eaLnBrk="0" hangingPunct="0">
              <a:lnSpc>
                <a:spcPct val="150000"/>
              </a:lnSpc>
              <a:spcBef>
                <a:spcPct val="20000"/>
              </a:spcBef>
              <a:buFont typeface="Wingdings" pitchFamily="2" charset="2"/>
              <a:buChar char="l"/>
              <a:defRPr/>
            </a:pPr>
            <a:r>
              <a:rPr lang="zh-CN" altLang="en-US" sz="2200" dirty="0">
                <a:latin typeface="Times New Roman" pitchFamily="18" charset="0"/>
              </a:rPr>
              <a:t>  </a:t>
            </a:r>
            <a:r>
              <a:rPr lang="zh-CN" altLang="en-US" sz="2400" dirty="0">
                <a:latin typeface="微软雅黑" panose="020B0503020204020204" pitchFamily="34" charset="-122"/>
                <a:ea typeface="微软雅黑" panose="020B0503020204020204" pitchFamily="34" charset="-122"/>
              </a:rPr>
              <a:t>忙则等待</a:t>
            </a:r>
            <a:r>
              <a:rPr lang="zh-CN" altLang="en-US" sz="2200" dirty="0">
                <a:latin typeface="Times New Roman" pitchFamily="18" charset="0"/>
              </a:rPr>
              <a:t>：</a:t>
            </a:r>
            <a:r>
              <a:rPr lang="zh-CN" altLang="en-US" sz="2200" dirty="0">
                <a:latin typeface="Arial" charset="0"/>
              </a:rPr>
              <a:t>已有进程处于其临界区；</a:t>
            </a:r>
            <a:endParaRPr lang="en-US" altLang="zh-CN" sz="2200" dirty="0">
              <a:latin typeface="Times New Roman" pitchFamily="18" charset="0"/>
            </a:endParaRPr>
          </a:p>
          <a:p>
            <a:pPr eaLnBrk="0" hangingPunct="0">
              <a:lnSpc>
                <a:spcPct val="150000"/>
              </a:lnSpc>
              <a:spcBef>
                <a:spcPct val="20000"/>
              </a:spcBef>
              <a:buFont typeface="Wingdings" pitchFamily="2" charset="2"/>
              <a:buChar char="l"/>
              <a:defRPr/>
            </a:pPr>
            <a:r>
              <a:rPr lang="en-US" altLang="zh-CN" sz="2200" dirty="0">
                <a:latin typeface="Times New Roman" pitchFamily="18" charset="0"/>
              </a:rPr>
              <a:t>  </a:t>
            </a:r>
            <a:r>
              <a:rPr lang="zh-CN" altLang="en-US" sz="2400" dirty="0">
                <a:latin typeface="微软雅黑" panose="020B0503020204020204" pitchFamily="34" charset="-122"/>
                <a:ea typeface="微软雅黑" panose="020B0503020204020204" pitchFamily="34" charset="-122"/>
              </a:rPr>
              <a:t>有限等待</a:t>
            </a:r>
            <a:r>
              <a:rPr lang="zh-CN" altLang="en-US" sz="2200" dirty="0">
                <a:latin typeface="Times New Roman" pitchFamily="18" charset="0"/>
              </a:rPr>
              <a:t>：</a:t>
            </a:r>
            <a:r>
              <a:rPr lang="zh-CN" altLang="en-US" sz="2200" dirty="0">
                <a:latin typeface="Arial" charset="0"/>
              </a:rPr>
              <a:t>等待进入临界区的进程不能</a:t>
            </a:r>
            <a:r>
              <a:rPr lang="en-US" altLang="zh-CN" sz="2200" dirty="0">
                <a:latin typeface="Arial" charset="0"/>
              </a:rPr>
              <a:t>"</a:t>
            </a:r>
            <a:r>
              <a:rPr lang="zh-CN" altLang="en-US" sz="2200" dirty="0">
                <a:latin typeface="Arial" charset="0"/>
              </a:rPr>
              <a:t>死等</a:t>
            </a:r>
            <a:r>
              <a:rPr lang="en-US" altLang="zh-CN" sz="2200" dirty="0">
                <a:latin typeface="Arial" charset="0"/>
              </a:rPr>
              <a:t>"</a:t>
            </a:r>
            <a:r>
              <a:rPr lang="zh-CN" altLang="en-US" sz="2200" dirty="0">
                <a:latin typeface="Arial" charset="0"/>
              </a:rPr>
              <a:t>；</a:t>
            </a:r>
            <a:endParaRPr lang="en-US" altLang="zh-CN" sz="2200" dirty="0">
              <a:latin typeface="Times New Roman" pitchFamily="18" charset="0"/>
            </a:endParaRPr>
          </a:p>
          <a:p>
            <a:pPr eaLnBrk="0" hangingPunct="0">
              <a:lnSpc>
                <a:spcPct val="150000"/>
              </a:lnSpc>
              <a:spcBef>
                <a:spcPct val="20000"/>
              </a:spcBef>
              <a:buFont typeface="Wingdings" pitchFamily="2" charset="2"/>
              <a:buChar char="l"/>
              <a:defRPr/>
            </a:pPr>
            <a:r>
              <a:rPr lang="en-US" altLang="zh-CN" sz="2200" dirty="0">
                <a:latin typeface="Times New Roman" pitchFamily="18" charset="0"/>
              </a:rPr>
              <a:t>  </a:t>
            </a:r>
            <a:r>
              <a:rPr lang="zh-CN" altLang="en-US" sz="2400" dirty="0">
                <a:latin typeface="微软雅黑" panose="020B0503020204020204" pitchFamily="34" charset="-122"/>
                <a:ea typeface="微软雅黑" panose="020B0503020204020204" pitchFamily="34" charset="-122"/>
              </a:rPr>
              <a:t>让权等待</a:t>
            </a:r>
            <a:r>
              <a:rPr lang="zh-CN" altLang="en-US" sz="2200" dirty="0">
                <a:latin typeface="Times New Roman" pitchFamily="18" charset="0"/>
              </a:rPr>
              <a:t>：</a:t>
            </a:r>
            <a:r>
              <a:rPr lang="zh-CN" altLang="en-US" sz="2200" dirty="0">
                <a:latin typeface="Arial" charset="0"/>
              </a:rPr>
              <a:t>不能进入临界区的进程，应释放</a:t>
            </a:r>
            <a:r>
              <a:rPr lang="en-US" altLang="zh-CN" sz="2200" dirty="0">
                <a:latin typeface="Arial" charset="0"/>
              </a:rPr>
              <a:t>CPU</a:t>
            </a:r>
          </a:p>
          <a:p>
            <a:pPr eaLnBrk="0" hangingPunct="0">
              <a:lnSpc>
                <a:spcPct val="150000"/>
              </a:lnSpc>
              <a:spcBef>
                <a:spcPct val="20000"/>
              </a:spcBef>
              <a:defRPr/>
            </a:pPr>
            <a:r>
              <a:rPr lang="en-US" altLang="zh-CN" sz="2200" dirty="0">
                <a:latin typeface="Arial" charset="0"/>
              </a:rPr>
              <a:t>                      </a:t>
            </a:r>
            <a:r>
              <a:rPr lang="zh-CN" altLang="en-US" sz="2200" dirty="0">
                <a:latin typeface="Arial" charset="0"/>
              </a:rPr>
              <a:t>（如转换到阻塞状态）</a:t>
            </a:r>
            <a:endParaRPr lang="zh-CN" altLang="en-US" sz="2200" dirty="0">
              <a:latin typeface="Times New Roman" pitchFamily="18" charset="0"/>
            </a:endParaRPr>
          </a:p>
          <a:p>
            <a:pPr eaLnBrk="0" hangingPunct="0">
              <a:lnSpc>
                <a:spcPct val="90000"/>
              </a:lnSpc>
              <a:spcBef>
                <a:spcPct val="20000"/>
              </a:spcBef>
              <a:defRPr/>
            </a:pPr>
            <a:endParaRPr lang="en-US" altLang="zh-CN" sz="2400" dirty="0">
              <a:latin typeface="Times New Roman" pitchFamily="18" charset="0"/>
            </a:endParaRPr>
          </a:p>
          <a:p>
            <a:pPr marL="457200" indent="-457200" eaLnBrk="0" hangingPunct="0">
              <a:lnSpc>
                <a:spcPct val="90000"/>
              </a:lnSpc>
              <a:spcBef>
                <a:spcPct val="20000"/>
              </a:spcBef>
              <a:buFont typeface="Wingdings" pitchFamily="2" charset="2"/>
              <a:buChar char="Ø"/>
              <a:defRPr/>
            </a:pPr>
            <a:endParaRPr lang="zh-CN" altLang="en-US" sz="2400" dirty="0">
              <a:latin typeface="宋体" pitchFamily="2" charset="-122"/>
            </a:endParaRPr>
          </a:p>
        </p:txBody>
      </p:sp>
    </p:spTree>
    <p:extLst>
      <p:ext uri="{BB962C8B-B14F-4D97-AF65-F5344CB8AC3E}">
        <p14:creationId xmlns:p14="http://schemas.microsoft.com/office/powerpoint/2010/main" val="2312620688"/>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1" fill="hold">
                                          <p:stCondLst>
                                            <p:cond delay="0"/>
                                          </p:stCondLst>
                                        </p:cTn>
                                        <p:tgtEl>
                                          <p:spTgt spid="37890"/>
                                        </p:tgtEl>
                                        <p:attrNameLst>
                                          <p:attrName>style.visibility</p:attrName>
                                        </p:attrNameLst>
                                      </p:cBhvr>
                                      <p:to>
                                        <p:strVal val="visible"/>
                                      </p:to>
                                    </p:set>
                                    <p:anim calcmode="lin" valueType="num">
                                      <p:cBhvr>
                                        <p:cTn id="7" dur="500" fill="hold"/>
                                        <p:tgtEl>
                                          <p:spTgt spid="37890"/>
                                        </p:tgtEl>
                                        <p:attrNameLst>
                                          <p:attrName>ppt_x</p:attrName>
                                        </p:attrNameLst>
                                      </p:cBhvr>
                                      <p:tavLst>
                                        <p:tav tm="0">
                                          <p:val>
                                            <p:strVal val="#ppt_x-.2"/>
                                          </p:val>
                                        </p:tav>
                                        <p:tav tm="100000">
                                          <p:val>
                                            <p:strVal val="#ppt_x"/>
                                          </p:val>
                                        </p:tav>
                                      </p:tavLst>
                                    </p:anim>
                                    <p:anim calcmode="lin" valueType="num">
                                      <p:cBhvr>
                                        <p:cTn id="8" dur="500" fill="hold"/>
                                        <p:tgtEl>
                                          <p:spTgt spid="37890"/>
                                        </p:tgtEl>
                                        <p:attrNameLst>
                                          <p:attrName>ppt_y</p:attrName>
                                        </p:attrNameLst>
                                      </p:cBhvr>
                                      <p:tavLst>
                                        <p:tav tm="0">
                                          <p:val>
                                            <p:strVal val="#ppt_y"/>
                                          </p:val>
                                        </p:tav>
                                        <p:tav tm="100000">
                                          <p:val>
                                            <p:strVal val="#ppt_y"/>
                                          </p:val>
                                        </p:tav>
                                      </p:tavLst>
                                    </p:anim>
                                    <p:animEffect transition="in" filter="wipe(right)" prLst="gradientSize: 0.1">
                                      <p:cBhvr>
                                        <p:cTn id="9" dur="500"/>
                                        <p:tgtEl>
                                          <p:spTgt spid="37890"/>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 presetClass="entr" presetSubtype="16"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ox(in)">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autoUpdateAnimBg="0"/>
      <p:bldP spid="4" grpId="0" autoUpdateAnimBg="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ChangeArrowheads="1"/>
          </p:cNvSpPr>
          <p:nvPr/>
        </p:nvSpPr>
        <p:spPr bwMode="auto">
          <a:xfrm>
            <a:off x="3647728" y="44624"/>
            <a:ext cx="3756025" cy="782638"/>
          </a:xfrm>
          <a:prstGeom prst="rect">
            <a:avLst/>
          </a:prstGeom>
          <a:noFill/>
          <a:ln w="9525">
            <a:noFill/>
            <a:miter lim="800000"/>
            <a:headEnd/>
            <a:tailEnd/>
          </a:ln>
          <a:effectLst>
            <a:outerShdw dist="35921" dir="2700000" algn="ctr" rotWithShape="0">
              <a:srgbClr val="FFFFFF">
                <a:alpha val="73000"/>
              </a:srgbClr>
            </a:outerShdw>
          </a:effectLst>
        </p:spPr>
        <p:txBody>
          <a:bodyPr anchor="ctr"/>
          <a:lstStyle/>
          <a:p>
            <a:pPr>
              <a:defRPr/>
            </a:pPr>
            <a:r>
              <a:rPr lang="en-US" altLang="zh-CN" sz="4000" dirty="0">
                <a:solidFill>
                  <a:srgbClr val="FF0000"/>
                </a:solidFill>
                <a:latin typeface="微软雅黑" pitchFamily="34" charset="-122"/>
                <a:ea typeface="微软雅黑" pitchFamily="34" charset="-122"/>
              </a:rPr>
              <a:t>3.5 </a:t>
            </a:r>
            <a:r>
              <a:rPr lang="zh-CN" altLang="en-US" sz="4000" dirty="0">
                <a:solidFill>
                  <a:srgbClr val="FF0000"/>
                </a:solidFill>
                <a:latin typeface="微软雅黑" pitchFamily="34" charset="-122"/>
                <a:ea typeface="微软雅黑" pitchFamily="34" charset="-122"/>
              </a:rPr>
              <a:t>进程通信 </a:t>
            </a:r>
          </a:p>
        </p:txBody>
      </p:sp>
      <p:sp>
        <p:nvSpPr>
          <p:cNvPr id="257031" name="矩形 6"/>
          <p:cNvSpPr>
            <a:spLocks noChangeArrowheads="1"/>
          </p:cNvSpPr>
          <p:nvPr/>
        </p:nvSpPr>
        <p:spPr bwMode="auto">
          <a:xfrm>
            <a:off x="551384" y="980728"/>
            <a:ext cx="44640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r>
              <a:rPr lang="en-US" altLang="zh-CN" sz="3200" dirty="0">
                <a:solidFill>
                  <a:srgbClr val="0000FF"/>
                </a:solidFill>
                <a:latin typeface="微软雅黑" pitchFamily="34" charset="-122"/>
                <a:ea typeface="微软雅黑" pitchFamily="34" charset="-122"/>
              </a:rPr>
              <a:t>3.5.1 </a:t>
            </a:r>
            <a:r>
              <a:rPr lang="zh-CN" altLang="en-US" sz="3200" dirty="0">
                <a:solidFill>
                  <a:srgbClr val="0000FF"/>
                </a:solidFill>
                <a:latin typeface="微软雅黑" pitchFamily="34" charset="-122"/>
                <a:ea typeface="微软雅黑" pitchFamily="34" charset="-122"/>
              </a:rPr>
              <a:t>进程通信类型</a:t>
            </a:r>
            <a:endParaRPr lang="en-US" altLang="zh-CN" sz="3200" dirty="0">
              <a:solidFill>
                <a:srgbClr val="0000FF"/>
              </a:solidFill>
              <a:latin typeface="微软雅黑" pitchFamily="34" charset="-122"/>
              <a:ea typeface="微软雅黑" pitchFamily="34" charset="-122"/>
            </a:endParaRPr>
          </a:p>
        </p:txBody>
      </p:sp>
      <p:sp>
        <p:nvSpPr>
          <p:cNvPr id="257027" name="Text Box 8"/>
          <p:cNvSpPr txBox="1">
            <a:spLocks noChangeArrowheads="1"/>
          </p:cNvSpPr>
          <p:nvPr/>
        </p:nvSpPr>
        <p:spPr bwMode="auto">
          <a:xfrm>
            <a:off x="1199456" y="1564928"/>
            <a:ext cx="9649072" cy="565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buSzPct val="85000"/>
            </a:pPr>
            <a:r>
              <a:rPr lang="zh-CN" altLang="en-US" sz="2800" i="0" u="none" strike="noStrike" baseline="0" dirty="0">
                <a:solidFill>
                  <a:srgbClr val="CD3300"/>
                </a:solidFill>
                <a:latin typeface="微软雅黑" panose="020B0503020204020204" pitchFamily="34" charset="-122"/>
                <a:ea typeface="微软雅黑" panose="020B0503020204020204" pitchFamily="34" charset="-122"/>
              </a:rPr>
              <a:t>高级进程通信的类型</a:t>
            </a:r>
            <a:r>
              <a:rPr kumimoji="1" lang="zh-CN" altLang="en-US" sz="2800" dirty="0">
                <a:latin typeface="微软雅黑" panose="020B0503020204020204" pitchFamily="34" charset="-122"/>
                <a:ea typeface="微软雅黑" panose="020B0503020204020204" pitchFamily="34" charset="-122"/>
              </a:rPr>
              <a:t>：</a:t>
            </a:r>
            <a:endParaRPr kumimoji="1" lang="en-US" altLang="zh-CN" sz="2800" dirty="0">
              <a:latin typeface="微软雅黑" panose="020B0503020204020204" pitchFamily="34" charset="-122"/>
              <a:ea typeface="微软雅黑" panose="020B0503020204020204" pitchFamily="34" charset="-122"/>
            </a:endParaRPr>
          </a:p>
        </p:txBody>
      </p:sp>
      <p:sp>
        <p:nvSpPr>
          <p:cNvPr id="2" name="Text Box 8">
            <a:extLst>
              <a:ext uri="{FF2B5EF4-FFF2-40B4-BE49-F238E27FC236}">
                <a16:creationId xmlns:a16="http://schemas.microsoft.com/office/drawing/2014/main" id="{E3258824-6FFD-7691-4A0F-4FA918625F8D}"/>
              </a:ext>
            </a:extLst>
          </p:cNvPr>
          <p:cNvSpPr txBox="1">
            <a:spLocks noChangeArrowheads="1"/>
          </p:cNvSpPr>
          <p:nvPr/>
        </p:nvSpPr>
        <p:spPr bwMode="auto">
          <a:xfrm>
            <a:off x="1559496" y="2149128"/>
            <a:ext cx="9073008" cy="4117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buSzPct val="85000"/>
            </a:pPr>
            <a:r>
              <a:rPr kumimoji="1" lang="en-US" altLang="zh-CN" sz="2400" dirty="0">
                <a:latin typeface="微软雅黑" panose="020B0503020204020204" pitchFamily="34" charset="-122"/>
                <a:ea typeface="微软雅黑" panose="020B0503020204020204" pitchFamily="34" charset="-122"/>
              </a:rPr>
              <a:t>1.</a:t>
            </a:r>
            <a:r>
              <a:rPr kumimoji="1" lang="zh-CN" altLang="en-US" sz="2400" dirty="0">
                <a:latin typeface="微软雅黑" panose="020B0503020204020204" pitchFamily="34" charset="-122"/>
                <a:ea typeface="微软雅黑" panose="020B0503020204020204" pitchFamily="34" charset="-122"/>
              </a:rPr>
              <a:t> 共享存储器系统</a:t>
            </a:r>
            <a:endParaRPr kumimoji="1" lang="en-US" altLang="zh-CN" sz="2400" dirty="0">
              <a:latin typeface="微软雅黑" panose="020B0503020204020204" pitchFamily="34" charset="-122"/>
              <a:ea typeface="微软雅黑" panose="020B0503020204020204" pitchFamily="34" charset="-122"/>
            </a:endParaRPr>
          </a:p>
          <a:p>
            <a:pPr eaLnBrk="1" hangingPunct="1">
              <a:lnSpc>
                <a:spcPct val="120000"/>
              </a:lnSpc>
              <a:spcBef>
                <a:spcPct val="20000"/>
              </a:spcBef>
              <a:buSzPct val="85000"/>
            </a:pPr>
            <a:r>
              <a:rPr kumimoji="1" lang="en-US" altLang="zh-CN" sz="2400" dirty="0">
                <a:latin typeface="微软雅黑" panose="020B0503020204020204" pitchFamily="34" charset="-122"/>
                <a:ea typeface="微软雅黑" panose="020B0503020204020204" pitchFamily="34" charset="-122"/>
              </a:rPr>
              <a:t>2.</a:t>
            </a:r>
            <a:r>
              <a:rPr kumimoji="1" lang="zh-CN" altLang="en-US" sz="2400" dirty="0">
                <a:latin typeface="微软雅黑" panose="020B0503020204020204" pitchFamily="34" charset="-122"/>
                <a:ea typeface="微软雅黑" panose="020B0503020204020204" pitchFamily="34" charset="-122"/>
              </a:rPr>
              <a:t> 消息传递系统</a:t>
            </a:r>
            <a:endParaRPr kumimoji="1" lang="en-US" altLang="zh-CN" sz="2400" dirty="0">
              <a:latin typeface="微软雅黑" panose="020B0503020204020204" pitchFamily="34" charset="-122"/>
              <a:ea typeface="微软雅黑" panose="020B0503020204020204" pitchFamily="34" charset="-122"/>
            </a:endParaRPr>
          </a:p>
          <a:p>
            <a:pPr eaLnBrk="1" hangingPunct="1">
              <a:lnSpc>
                <a:spcPct val="120000"/>
              </a:lnSpc>
              <a:spcBef>
                <a:spcPct val="20000"/>
              </a:spcBef>
              <a:buSzPct val="85000"/>
            </a:pPr>
            <a:r>
              <a:rPr kumimoji="1" lang="zh-CN" altLang="en-US" sz="2400" dirty="0">
                <a:latin typeface="微软雅黑" panose="020B0503020204020204" pitchFamily="34" charset="-122"/>
                <a:ea typeface="微软雅黑" panose="020B0503020204020204" pitchFamily="34" charset="-122"/>
              </a:rPr>
              <a:t>（</a:t>
            </a:r>
            <a:r>
              <a:rPr kumimoji="1" lang="en-US" altLang="zh-CN" sz="2400" dirty="0">
                <a:latin typeface="微软雅黑" panose="020B0503020204020204" pitchFamily="34" charset="-122"/>
                <a:ea typeface="微软雅黑" panose="020B0503020204020204" pitchFamily="34" charset="-122"/>
              </a:rPr>
              <a:t>1</a:t>
            </a:r>
            <a:r>
              <a:rPr kumimoji="1" lang="zh-CN" altLang="en-US" sz="2400" dirty="0">
                <a:latin typeface="微软雅黑" panose="020B0503020204020204" pitchFamily="34" charset="-122"/>
                <a:ea typeface="微软雅黑" panose="020B0503020204020204" pitchFamily="34" charset="-122"/>
              </a:rPr>
              <a:t>）直接通信（</a:t>
            </a:r>
            <a:r>
              <a:rPr kumimoji="1" lang="en-US" altLang="zh-CN" sz="2400" dirty="0">
                <a:latin typeface="微软雅黑" panose="020B0503020204020204" pitchFamily="34" charset="-122"/>
                <a:ea typeface="微软雅黑" panose="020B0503020204020204" pitchFamily="34" charset="-122"/>
              </a:rPr>
              <a:t>2</a:t>
            </a:r>
            <a:r>
              <a:rPr kumimoji="1" lang="zh-CN" altLang="en-US" sz="2400" dirty="0">
                <a:latin typeface="微软雅黑" panose="020B0503020204020204" pitchFamily="34" charset="-122"/>
                <a:ea typeface="微软雅黑" panose="020B0503020204020204" pitchFamily="34" charset="-122"/>
              </a:rPr>
              <a:t>）间接通信概念</a:t>
            </a:r>
            <a:endParaRPr kumimoji="1" lang="en-US" altLang="zh-CN" sz="2400" dirty="0">
              <a:latin typeface="微软雅黑" panose="020B0503020204020204" pitchFamily="34" charset="-122"/>
              <a:ea typeface="微软雅黑" panose="020B0503020204020204" pitchFamily="34" charset="-122"/>
            </a:endParaRPr>
          </a:p>
          <a:p>
            <a:pPr eaLnBrk="1" hangingPunct="1">
              <a:lnSpc>
                <a:spcPct val="120000"/>
              </a:lnSpc>
              <a:spcBef>
                <a:spcPct val="20000"/>
              </a:spcBef>
              <a:buSzPct val="85000"/>
            </a:pPr>
            <a:r>
              <a:rPr kumimoji="1" lang="en-US" altLang="zh-CN" sz="2400" dirty="0">
                <a:latin typeface="微软雅黑" panose="020B0503020204020204" pitchFamily="34" charset="-122"/>
                <a:ea typeface="微软雅黑" panose="020B0503020204020204" pitchFamily="34" charset="-122"/>
              </a:rPr>
              <a:t>3.</a:t>
            </a:r>
            <a:r>
              <a:rPr kumimoji="1" lang="zh-CN" altLang="en-US" sz="2400" dirty="0">
                <a:latin typeface="微软雅黑" panose="020B0503020204020204" pitchFamily="34" charset="-122"/>
                <a:ea typeface="微软雅黑" panose="020B0503020204020204" pitchFamily="34" charset="-122"/>
              </a:rPr>
              <a:t> 管道通信</a:t>
            </a:r>
            <a:endParaRPr kumimoji="1" lang="en-US" altLang="zh-CN" sz="2400" dirty="0">
              <a:latin typeface="微软雅黑" panose="020B0503020204020204" pitchFamily="34" charset="-122"/>
              <a:ea typeface="微软雅黑" panose="020B0503020204020204" pitchFamily="34" charset="-122"/>
            </a:endParaRPr>
          </a:p>
          <a:p>
            <a:pPr eaLnBrk="1" hangingPunct="1">
              <a:lnSpc>
                <a:spcPct val="120000"/>
              </a:lnSpc>
              <a:spcBef>
                <a:spcPct val="20000"/>
              </a:spcBef>
              <a:buSzPct val="85000"/>
            </a:pPr>
            <a:r>
              <a:rPr kumimoji="1" lang="zh-CN" altLang="en-US" sz="2400" dirty="0">
                <a:latin typeface="微软雅黑" panose="020B0503020204020204" pitchFamily="34" charset="-122"/>
                <a:ea typeface="微软雅黑" panose="020B0503020204020204" pitchFamily="34" charset="-122"/>
              </a:rPr>
              <a:t>（</a:t>
            </a:r>
            <a:r>
              <a:rPr kumimoji="1" lang="en-US" altLang="zh-CN" sz="2400" dirty="0">
                <a:latin typeface="微软雅黑" panose="020B0503020204020204" pitchFamily="34" charset="-122"/>
                <a:ea typeface="微软雅黑" panose="020B0503020204020204" pitchFamily="34" charset="-122"/>
              </a:rPr>
              <a:t>1</a:t>
            </a:r>
            <a:r>
              <a:rPr kumimoji="1" lang="zh-CN" altLang="en-US" sz="2400" dirty="0">
                <a:latin typeface="微软雅黑" panose="020B0503020204020204" pitchFamily="34" charset="-122"/>
                <a:ea typeface="微软雅黑" panose="020B0503020204020204" pitchFamily="34" charset="-122"/>
              </a:rPr>
              <a:t>）无名管道（</a:t>
            </a:r>
            <a:r>
              <a:rPr kumimoji="1" lang="en-US" altLang="zh-CN" sz="2400" dirty="0">
                <a:latin typeface="微软雅黑" panose="020B0503020204020204" pitchFamily="34" charset="-122"/>
                <a:ea typeface="微软雅黑" panose="020B0503020204020204" pitchFamily="34" charset="-122"/>
              </a:rPr>
              <a:t>2</a:t>
            </a:r>
            <a:r>
              <a:rPr kumimoji="1" lang="zh-CN" altLang="en-US" sz="2400" dirty="0">
                <a:latin typeface="微软雅黑" panose="020B0503020204020204" pitchFamily="34" charset="-122"/>
                <a:ea typeface="微软雅黑" panose="020B0503020204020204" pitchFamily="34" charset="-122"/>
              </a:rPr>
              <a:t>）有名管道</a:t>
            </a:r>
            <a:endParaRPr kumimoji="1" lang="en-US" altLang="zh-CN" sz="2400" dirty="0">
              <a:latin typeface="微软雅黑" panose="020B0503020204020204" pitchFamily="34" charset="-122"/>
              <a:ea typeface="微软雅黑" panose="020B0503020204020204" pitchFamily="34" charset="-122"/>
            </a:endParaRPr>
          </a:p>
          <a:p>
            <a:pPr eaLnBrk="1" hangingPunct="1">
              <a:lnSpc>
                <a:spcPct val="120000"/>
              </a:lnSpc>
              <a:spcBef>
                <a:spcPct val="20000"/>
              </a:spcBef>
              <a:buSzPct val="85000"/>
            </a:pPr>
            <a:r>
              <a:rPr kumimoji="1" lang="en-US" altLang="zh-CN" sz="2400" dirty="0">
                <a:latin typeface="微软雅黑" panose="020B0503020204020204" pitchFamily="34" charset="-122"/>
                <a:ea typeface="微软雅黑" panose="020B0503020204020204" pitchFamily="34" charset="-122"/>
              </a:rPr>
              <a:t>4.</a:t>
            </a:r>
            <a:r>
              <a:rPr kumimoji="1" lang="zh-CN" altLang="en-US" sz="2400" dirty="0">
                <a:latin typeface="微软雅黑" panose="020B0503020204020204" pitchFamily="34" charset="-122"/>
                <a:ea typeface="微软雅黑" panose="020B0503020204020204" pitchFamily="34" charset="-122"/>
              </a:rPr>
              <a:t>客户</a:t>
            </a:r>
            <a:r>
              <a:rPr kumimoji="1" lang="en-US" altLang="zh-CN" sz="2400" dirty="0">
                <a:latin typeface="微软雅黑" panose="020B0503020204020204" pitchFamily="34" charset="-122"/>
                <a:ea typeface="微软雅黑" panose="020B0503020204020204" pitchFamily="34" charset="-122"/>
              </a:rPr>
              <a:t>/</a:t>
            </a:r>
            <a:r>
              <a:rPr kumimoji="1" lang="zh-CN" altLang="en-US" sz="2400" dirty="0">
                <a:latin typeface="微软雅黑" panose="020B0503020204020204" pitchFamily="34" charset="-122"/>
                <a:ea typeface="微软雅黑" panose="020B0503020204020204" pitchFamily="34" charset="-122"/>
              </a:rPr>
              <a:t>服务器系统通信</a:t>
            </a:r>
            <a:r>
              <a:rPr kumimoji="1" lang="zh-CN" altLang="en-US" sz="2400" dirty="0">
                <a:latin typeface="微软雅黑" panose="020B0503020204020204" pitchFamily="34" charset="-122"/>
                <a:ea typeface="微软雅黑" panose="020B0503020204020204" pitchFamily="34" charset="-122"/>
                <a:sym typeface="Wingdings" panose="05000000000000000000" pitchFamily="2" charset="2"/>
              </a:rPr>
              <a:t>（自学）</a:t>
            </a:r>
            <a:endParaRPr kumimoji="1" lang="en-US" altLang="zh-CN" sz="2400" dirty="0">
              <a:latin typeface="微软雅黑" panose="020B0503020204020204" pitchFamily="34" charset="-122"/>
              <a:ea typeface="微软雅黑" panose="020B0503020204020204" pitchFamily="34" charset="-122"/>
            </a:endParaRPr>
          </a:p>
          <a:p>
            <a:pPr eaLnBrk="1" hangingPunct="1">
              <a:lnSpc>
                <a:spcPct val="120000"/>
              </a:lnSpc>
              <a:spcBef>
                <a:spcPct val="20000"/>
              </a:spcBef>
              <a:buSzPct val="85000"/>
            </a:pPr>
            <a:r>
              <a:rPr kumimoji="1" lang="zh-CN" altLang="en-US" sz="2400" dirty="0">
                <a:latin typeface="微软雅黑" panose="020B0503020204020204" pitchFamily="34" charset="-122"/>
                <a:ea typeface="微软雅黑" panose="020B0503020204020204" pitchFamily="34" charset="-122"/>
              </a:rPr>
              <a:t>（</a:t>
            </a:r>
            <a:r>
              <a:rPr kumimoji="1" lang="en-US" altLang="zh-CN" sz="2400" dirty="0">
                <a:latin typeface="微软雅黑" panose="020B0503020204020204" pitchFamily="34" charset="-122"/>
                <a:ea typeface="微软雅黑" panose="020B0503020204020204" pitchFamily="34" charset="-122"/>
              </a:rPr>
              <a:t>1</a:t>
            </a:r>
            <a:r>
              <a:rPr kumimoji="1" lang="zh-CN" altLang="en-US" sz="2400" dirty="0">
                <a:latin typeface="微软雅黑" panose="020B0503020204020204" pitchFamily="34" charset="-122"/>
                <a:ea typeface="微软雅黑" panose="020B0503020204020204" pitchFamily="34" charset="-122"/>
              </a:rPr>
              <a:t>）</a:t>
            </a:r>
            <a:r>
              <a:rPr kumimoji="1" lang="en-US" altLang="zh-CN" sz="2400" dirty="0">
                <a:latin typeface="微软雅黑" panose="020B0503020204020204" pitchFamily="34" charset="-122"/>
                <a:ea typeface="微软雅黑" panose="020B0503020204020204" pitchFamily="34" charset="-122"/>
              </a:rPr>
              <a:t>socket</a:t>
            </a:r>
            <a:r>
              <a:rPr kumimoji="1" lang="zh-CN" altLang="en-US" sz="2400" dirty="0">
                <a:latin typeface="微软雅黑" panose="020B0503020204020204" pitchFamily="34" charset="-122"/>
                <a:ea typeface="微软雅黑" panose="020B0503020204020204" pitchFamily="34" charset="-122"/>
              </a:rPr>
              <a:t>概念及通信流程</a:t>
            </a:r>
            <a:endParaRPr kumimoji="1" lang="en-US" altLang="zh-CN" sz="2400" dirty="0">
              <a:latin typeface="微软雅黑" panose="020B0503020204020204" pitchFamily="34" charset="-122"/>
              <a:ea typeface="微软雅黑" panose="020B0503020204020204" pitchFamily="34" charset="-122"/>
            </a:endParaRPr>
          </a:p>
          <a:p>
            <a:pPr eaLnBrk="1" hangingPunct="1">
              <a:lnSpc>
                <a:spcPct val="120000"/>
              </a:lnSpc>
              <a:spcBef>
                <a:spcPct val="20000"/>
              </a:spcBef>
              <a:buSzPct val="85000"/>
            </a:pPr>
            <a:r>
              <a:rPr kumimoji="1" lang="zh-CN" altLang="en-US" sz="2400" dirty="0">
                <a:latin typeface="微软雅黑" panose="020B0503020204020204" pitchFamily="34" charset="-122"/>
                <a:ea typeface="微软雅黑" panose="020B0503020204020204" pitchFamily="34" charset="-122"/>
              </a:rPr>
              <a:t>（</a:t>
            </a:r>
            <a:r>
              <a:rPr kumimoji="1" lang="en-US" altLang="zh-CN" sz="2400" dirty="0">
                <a:latin typeface="微软雅黑" panose="020B0503020204020204" pitchFamily="34" charset="-122"/>
                <a:ea typeface="微软雅黑" panose="020B0503020204020204" pitchFamily="34" charset="-122"/>
              </a:rPr>
              <a:t>2</a:t>
            </a:r>
            <a:r>
              <a:rPr kumimoji="1" lang="zh-CN" altLang="en-US" sz="2400" dirty="0">
                <a:latin typeface="微软雅黑" panose="020B0503020204020204" pitchFamily="34" charset="-122"/>
                <a:ea typeface="微软雅黑" panose="020B0503020204020204" pitchFamily="34" charset="-122"/>
              </a:rPr>
              <a:t>）远程过程调用概念及流程</a:t>
            </a:r>
          </a:p>
        </p:txBody>
      </p:sp>
    </p:spTree>
    <p:extLst>
      <p:ext uri="{BB962C8B-B14F-4D97-AF65-F5344CB8AC3E}">
        <p14:creationId xmlns:p14="http://schemas.microsoft.com/office/powerpoint/2010/main" val="13205499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ChangeArrowheads="1"/>
          </p:cNvSpPr>
          <p:nvPr/>
        </p:nvSpPr>
        <p:spPr bwMode="auto">
          <a:xfrm>
            <a:off x="4068764" y="-26988"/>
            <a:ext cx="3756025" cy="782638"/>
          </a:xfrm>
          <a:prstGeom prst="rect">
            <a:avLst/>
          </a:prstGeom>
          <a:noFill/>
          <a:ln w="9525">
            <a:noFill/>
            <a:miter lim="800000"/>
            <a:headEnd/>
            <a:tailEnd/>
          </a:ln>
          <a:effectLst>
            <a:outerShdw dist="35921" dir="2700000" algn="ctr" rotWithShape="0">
              <a:srgbClr val="FFFFFF">
                <a:alpha val="73000"/>
              </a:srgbClr>
            </a:outerShdw>
          </a:effectLst>
        </p:spPr>
        <p:txBody>
          <a:bodyPr anchor="ctr"/>
          <a:lstStyle/>
          <a:p>
            <a:pPr>
              <a:defRPr/>
            </a:pPr>
            <a:r>
              <a:rPr lang="en-US" altLang="zh-CN" sz="4000" dirty="0">
                <a:solidFill>
                  <a:srgbClr val="FF0000"/>
                </a:solidFill>
                <a:latin typeface="微软雅黑" panose="020B0503020204020204" pitchFamily="34" charset="-122"/>
                <a:ea typeface="微软雅黑" panose="020B0503020204020204" pitchFamily="34" charset="-122"/>
              </a:rPr>
              <a:t>3.5 </a:t>
            </a:r>
            <a:r>
              <a:rPr lang="zh-CN" altLang="en-US" sz="4000" dirty="0">
                <a:solidFill>
                  <a:srgbClr val="FF0000"/>
                </a:solidFill>
                <a:latin typeface="微软雅黑" panose="020B0503020204020204" pitchFamily="34" charset="-122"/>
                <a:ea typeface="微软雅黑" panose="020B0503020204020204" pitchFamily="34" charset="-122"/>
              </a:rPr>
              <a:t>进程通信 </a:t>
            </a:r>
          </a:p>
        </p:txBody>
      </p:sp>
      <p:sp>
        <p:nvSpPr>
          <p:cNvPr id="104452" name="Rectangle 4"/>
          <p:cNvSpPr>
            <a:spLocks noChangeArrowheads="1"/>
          </p:cNvSpPr>
          <p:nvPr/>
        </p:nvSpPr>
        <p:spPr bwMode="auto">
          <a:xfrm>
            <a:off x="821979" y="850558"/>
            <a:ext cx="4392488" cy="684212"/>
          </a:xfrm>
          <a:prstGeom prst="rect">
            <a:avLst/>
          </a:prstGeom>
          <a:noFill/>
          <a:ln>
            <a:noFill/>
          </a:ln>
          <a:effectLst/>
        </p:spPr>
        <p:txBody>
          <a:bodyPr anchor="ctr"/>
          <a:lstStyle/>
          <a:p>
            <a:pPr eaLnBrk="0" hangingPunct="0">
              <a:defRPr/>
            </a:pPr>
            <a:r>
              <a:rPr lang="en-US" altLang="zh-CN" sz="3200" dirty="0">
                <a:solidFill>
                  <a:srgbClr val="0000FF"/>
                </a:solidFill>
                <a:latin typeface="微软雅黑" panose="020B0503020204020204" pitchFamily="34" charset="-122"/>
                <a:ea typeface="微软雅黑" panose="020B0503020204020204" pitchFamily="34" charset="-122"/>
              </a:rPr>
              <a:t>3.5.1 </a:t>
            </a:r>
            <a:r>
              <a:rPr lang="zh-CN" altLang="en-US" sz="3200" dirty="0">
                <a:solidFill>
                  <a:srgbClr val="0000FF"/>
                </a:solidFill>
                <a:latin typeface="微软雅黑" panose="020B0503020204020204" pitchFamily="34" charset="-122"/>
                <a:ea typeface="微软雅黑" panose="020B0503020204020204" pitchFamily="34" charset="-122"/>
              </a:rPr>
              <a:t>进程通信类型</a:t>
            </a:r>
            <a:endParaRPr lang="en-US" altLang="zh-CN" sz="3200" dirty="0">
              <a:solidFill>
                <a:srgbClr val="0000FF"/>
              </a:solidFill>
              <a:latin typeface="微软雅黑" panose="020B0503020204020204" pitchFamily="34" charset="-122"/>
              <a:ea typeface="微软雅黑" panose="020B0503020204020204" pitchFamily="34" charset="-122"/>
            </a:endParaRPr>
          </a:p>
        </p:txBody>
      </p:sp>
      <p:sp>
        <p:nvSpPr>
          <p:cNvPr id="258052" name="Rectangle 3" descr="Large confetti"/>
          <p:cNvSpPr>
            <a:spLocks noChangeArrowheads="1"/>
          </p:cNvSpPr>
          <p:nvPr/>
        </p:nvSpPr>
        <p:spPr bwMode="auto">
          <a:xfrm>
            <a:off x="821979" y="1577830"/>
            <a:ext cx="5553075"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r>
              <a:rPr lang="en-US" altLang="zh-CN" sz="2800" dirty="0">
                <a:solidFill>
                  <a:srgbClr val="C00000"/>
                </a:solidFill>
                <a:latin typeface="微软雅黑" panose="020B0503020204020204" pitchFamily="34" charset="-122"/>
                <a:ea typeface="微软雅黑" panose="020B0503020204020204" pitchFamily="34" charset="-122"/>
              </a:rPr>
              <a:t>1. </a:t>
            </a:r>
            <a:r>
              <a:rPr lang="zh-CN" altLang="en-US" sz="2800" dirty="0">
                <a:solidFill>
                  <a:srgbClr val="C00000"/>
                </a:solidFill>
                <a:latin typeface="微软雅黑" panose="020B0503020204020204" pitchFamily="34" charset="-122"/>
                <a:ea typeface="微软雅黑" panose="020B0503020204020204" pitchFamily="34" charset="-122"/>
              </a:rPr>
              <a:t>共享存储器系统通信</a:t>
            </a:r>
          </a:p>
        </p:txBody>
      </p:sp>
      <p:sp>
        <p:nvSpPr>
          <p:cNvPr id="6" name="Text Box 6"/>
          <p:cNvSpPr txBox="1">
            <a:spLocks noChangeArrowheads="1"/>
          </p:cNvSpPr>
          <p:nvPr/>
        </p:nvSpPr>
        <p:spPr bwMode="auto">
          <a:xfrm>
            <a:off x="695400" y="2159369"/>
            <a:ext cx="69135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marL="457200" indent="-457200"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dirty="0">
                <a:latin typeface="Times New Roman" panose="02020603050405020304" pitchFamily="18" charset="0"/>
              </a:rPr>
              <a:t>   通过</a:t>
            </a:r>
            <a:r>
              <a:rPr kumimoji="1" lang="zh-CN" altLang="en-US" sz="2400" dirty="0">
                <a:solidFill>
                  <a:srgbClr val="FF0000"/>
                </a:solidFill>
                <a:latin typeface="Times New Roman" panose="02020603050405020304" pitchFamily="18" charset="0"/>
              </a:rPr>
              <a:t>共享存储分区</a:t>
            </a:r>
            <a:r>
              <a:rPr kumimoji="1" lang="zh-CN" altLang="en-US" sz="2400" dirty="0">
                <a:latin typeface="Times New Roman" panose="02020603050405020304" pitchFamily="18" charset="0"/>
              </a:rPr>
              <a:t>实现进程之间的信息交换</a:t>
            </a:r>
          </a:p>
        </p:txBody>
      </p:sp>
      <p:sp>
        <p:nvSpPr>
          <p:cNvPr id="7" name="Text Box 11"/>
          <p:cNvSpPr txBox="1">
            <a:spLocks noChangeArrowheads="1"/>
          </p:cNvSpPr>
          <p:nvPr/>
        </p:nvSpPr>
        <p:spPr bwMode="auto">
          <a:xfrm>
            <a:off x="1055241" y="2606666"/>
            <a:ext cx="3600450" cy="275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marL="457200" indent="-457200"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lnSpc>
                <a:spcPct val="120000"/>
              </a:lnSpc>
              <a:buFont typeface="Wingdings" panose="05000000000000000000" pitchFamily="2" charset="2"/>
              <a:buChar char="n"/>
            </a:pPr>
            <a:r>
              <a:rPr kumimoji="1" lang="zh-CN" altLang="en-US" sz="2400" dirty="0">
                <a:solidFill>
                  <a:srgbClr val="7030A0"/>
                </a:solidFill>
                <a:latin typeface="Times New Roman" panose="02020603050405020304" pitchFamily="18" charset="0"/>
              </a:rPr>
              <a:t>通信过程：</a:t>
            </a:r>
            <a:r>
              <a:rPr kumimoji="1" lang="en-US" altLang="zh-CN" sz="2400" dirty="0">
                <a:solidFill>
                  <a:srgbClr val="7030A0"/>
                </a:solidFill>
                <a:latin typeface="Times New Roman" panose="02020603050405020304" pitchFamily="18" charset="0"/>
              </a:rPr>
              <a:t>   </a:t>
            </a:r>
            <a:r>
              <a:rPr kumimoji="1" lang="zh-CN" altLang="en-US" sz="2400" dirty="0">
                <a:solidFill>
                  <a:srgbClr val="7030A0"/>
                </a:solidFill>
                <a:latin typeface="Times New Roman" panose="02020603050405020304" pitchFamily="18" charset="0"/>
              </a:rPr>
              <a:t>                    </a:t>
            </a:r>
            <a:endParaRPr kumimoji="1" lang="zh-CN" altLang="en-US" sz="2400" dirty="0">
              <a:solidFill>
                <a:srgbClr val="008AF2"/>
              </a:solidFill>
              <a:latin typeface="Times New Roman" panose="02020603050405020304" pitchFamily="18" charset="0"/>
            </a:endParaRPr>
          </a:p>
          <a:p>
            <a:pPr eaLnBrk="1" hangingPunct="1">
              <a:lnSpc>
                <a:spcPct val="120000"/>
              </a:lnSpc>
              <a:buFont typeface="Wingdings" panose="05000000000000000000" pitchFamily="2" charset="2"/>
              <a:buNone/>
            </a:pPr>
            <a:r>
              <a:rPr kumimoji="1" lang="zh-CN" altLang="en-US" dirty="0">
                <a:latin typeface="Times New Roman" panose="02020603050405020304" pitchFamily="18" charset="0"/>
              </a:rPr>
              <a:t>（</a:t>
            </a:r>
            <a:r>
              <a:rPr kumimoji="1" lang="en-US" altLang="zh-CN" dirty="0">
                <a:latin typeface="Times New Roman" panose="02020603050405020304" pitchFamily="18" charset="0"/>
              </a:rPr>
              <a:t>1</a:t>
            </a:r>
            <a:r>
              <a:rPr kumimoji="1" lang="zh-CN" altLang="en-US" dirty="0">
                <a:latin typeface="Times New Roman" panose="02020603050405020304" pitchFamily="18" charset="0"/>
              </a:rPr>
              <a:t>）申请共享存储分区；           </a:t>
            </a:r>
            <a:endParaRPr kumimoji="1" lang="en-US" altLang="zh-CN" dirty="0">
              <a:latin typeface="Times New Roman" panose="02020603050405020304" pitchFamily="18" charset="0"/>
            </a:endParaRPr>
          </a:p>
          <a:p>
            <a:pPr eaLnBrk="1" hangingPunct="1">
              <a:lnSpc>
                <a:spcPct val="120000"/>
              </a:lnSpc>
              <a:buFont typeface="Wingdings" panose="05000000000000000000" pitchFamily="2" charset="2"/>
              <a:buNone/>
            </a:pPr>
            <a:r>
              <a:rPr kumimoji="1" lang="zh-CN" altLang="en-US" dirty="0">
                <a:latin typeface="Times New Roman" panose="02020603050405020304" pitchFamily="18" charset="0"/>
              </a:rPr>
              <a:t>（</a:t>
            </a:r>
            <a:r>
              <a:rPr kumimoji="1" lang="en-US" altLang="zh-CN" dirty="0">
                <a:latin typeface="Times New Roman" panose="02020603050405020304" pitchFamily="18" charset="0"/>
              </a:rPr>
              <a:t>2</a:t>
            </a:r>
            <a:r>
              <a:rPr kumimoji="1" lang="zh-CN" altLang="en-US" dirty="0">
                <a:latin typeface="Times New Roman" panose="02020603050405020304" pitchFamily="18" charset="0"/>
              </a:rPr>
              <a:t>）将共享存储分区映射到         </a:t>
            </a:r>
          </a:p>
          <a:p>
            <a:pPr eaLnBrk="1" hangingPunct="1">
              <a:lnSpc>
                <a:spcPct val="120000"/>
              </a:lnSpc>
              <a:buFont typeface="Wingdings" panose="05000000000000000000" pitchFamily="2" charset="2"/>
              <a:buNone/>
            </a:pPr>
            <a:r>
              <a:rPr kumimoji="1" lang="zh-CN" altLang="en-US" dirty="0">
                <a:latin typeface="Times New Roman" panose="02020603050405020304" pitchFamily="18" charset="0"/>
              </a:rPr>
              <a:t>          本进程地址空间中；</a:t>
            </a:r>
          </a:p>
          <a:p>
            <a:pPr eaLnBrk="1" hangingPunct="1">
              <a:lnSpc>
                <a:spcPct val="120000"/>
              </a:lnSpc>
              <a:buFont typeface="Wingdings" panose="05000000000000000000" pitchFamily="2" charset="2"/>
              <a:buNone/>
            </a:pPr>
            <a:r>
              <a:rPr kumimoji="1" lang="zh-CN" altLang="en-US" dirty="0">
                <a:latin typeface="Times New Roman" panose="02020603050405020304" pitchFamily="18" charset="0"/>
              </a:rPr>
              <a:t>（</a:t>
            </a:r>
            <a:r>
              <a:rPr kumimoji="1" lang="en-US" altLang="zh-CN" dirty="0">
                <a:latin typeface="Times New Roman" panose="02020603050405020304" pitchFamily="18" charset="0"/>
              </a:rPr>
              <a:t>3</a:t>
            </a:r>
            <a:r>
              <a:rPr kumimoji="1" lang="zh-CN" altLang="en-US" dirty="0">
                <a:latin typeface="Times New Roman" panose="02020603050405020304" pitchFamily="18" charset="0"/>
              </a:rPr>
              <a:t>）进行数据读写；</a:t>
            </a:r>
          </a:p>
          <a:p>
            <a:pPr eaLnBrk="1" hangingPunct="1">
              <a:lnSpc>
                <a:spcPct val="120000"/>
              </a:lnSpc>
              <a:buFont typeface="Wingdings" panose="05000000000000000000" pitchFamily="2" charset="2"/>
              <a:buNone/>
            </a:pPr>
            <a:r>
              <a:rPr kumimoji="1" lang="zh-CN" altLang="en-US" dirty="0">
                <a:latin typeface="Times New Roman" panose="02020603050405020304" pitchFamily="18" charset="0"/>
              </a:rPr>
              <a:t>（</a:t>
            </a:r>
            <a:r>
              <a:rPr kumimoji="1" lang="en-US" altLang="zh-CN" dirty="0">
                <a:latin typeface="Times New Roman" panose="02020603050405020304" pitchFamily="18" charset="0"/>
              </a:rPr>
              <a:t>4</a:t>
            </a:r>
            <a:r>
              <a:rPr kumimoji="1" lang="zh-CN" altLang="en-US" dirty="0">
                <a:latin typeface="Times New Roman" panose="02020603050405020304" pitchFamily="18" charset="0"/>
              </a:rPr>
              <a:t>）解除共享存储分区映射；            </a:t>
            </a:r>
          </a:p>
          <a:p>
            <a:pPr eaLnBrk="1" hangingPunct="1">
              <a:lnSpc>
                <a:spcPct val="120000"/>
              </a:lnSpc>
              <a:buFont typeface="Wingdings" panose="05000000000000000000" pitchFamily="2" charset="2"/>
              <a:buNone/>
            </a:pPr>
            <a:r>
              <a:rPr kumimoji="1" lang="zh-CN" altLang="en-US" dirty="0">
                <a:latin typeface="Times New Roman" panose="02020603050405020304" pitchFamily="18" charset="0"/>
              </a:rPr>
              <a:t>（</a:t>
            </a:r>
            <a:r>
              <a:rPr kumimoji="1" lang="en-US" altLang="zh-CN" dirty="0">
                <a:latin typeface="Times New Roman" panose="02020603050405020304" pitchFamily="18" charset="0"/>
              </a:rPr>
              <a:t>5</a:t>
            </a:r>
            <a:r>
              <a:rPr kumimoji="1" lang="zh-CN" altLang="en-US" dirty="0">
                <a:latin typeface="Times New Roman" panose="02020603050405020304" pitchFamily="18" charset="0"/>
              </a:rPr>
              <a:t>）删除共享存储分区：    </a:t>
            </a:r>
          </a:p>
        </p:txBody>
      </p:sp>
      <p:sp>
        <p:nvSpPr>
          <p:cNvPr id="8" name="矩形 7"/>
          <p:cNvSpPr/>
          <p:nvPr/>
        </p:nvSpPr>
        <p:spPr bwMode="auto">
          <a:xfrm>
            <a:off x="8903889" y="2492598"/>
            <a:ext cx="1223962" cy="3168650"/>
          </a:xfrm>
          <a:prstGeom prst="rect">
            <a:avLst/>
          </a:prstGeom>
          <a:solidFill>
            <a:schemeClr val="accent2">
              <a:lumMod val="60000"/>
              <a:lumOff val="40000"/>
            </a:schemeClr>
          </a:solidFill>
          <a:ln>
            <a:noFill/>
          </a:ln>
          <a:effectLst/>
        </p:spPr>
        <p:txBody>
          <a:bodyPr/>
          <a:lstStyle/>
          <a:p>
            <a:pPr marL="609600" indent="-609600" eaLnBrk="0" hangingPunct="0">
              <a:spcBef>
                <a:spcPct val="20000"/>
              </a:spcBef>
              <a:defRPr/>
            </a:pPr>
            <a:endParaRPr lang="zh-CN" altLang="en-US">
              <a:latin typeface="Arial" charset="0"/>
            </a:endParaRPr>
          </a:p>
        </p:txBody>
      </p:sp>
      <p:sp>
        <p:nvSpPr>
          <p:cNvPr id="9" name="TextBox 8"/>
          <p:cNvSpPr txBox="1">
            <a:spLocks noChangeArrowheads="1"/>
          </p:cNvSpPr>
          <p:nvPr/>
        </p:nvSpPr>
        <p:spPr bwMode="auto">
          <a:xfrm>
            <a:off x="8903889" y="2637061"/>
            <a:ext cx="12239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a:spcBef>
                <a:spcPct val="20000"/>
              </a:spcBef>
            </a:pPr>
            <a:r>
              <a:rPr lang="zh-CN" altLang="en-US" sz="1600"/>
              <a:t>内核</a:t>
            </a:r>
            <a:endParaRPr lang="en-US" altLang="zh-CN" sz="1600"/>
          </a:p>
          <a:p>
            <a:pPr algn="ctr">
              <a:spcBef>
                <a:spcPct val="20000"/>
              </a:spcBef>
            </a:pPr>
            <a:r>
              <a:rPr lang="zh-CN" altLang="en-US" sz="1600"/>
              <a:t>共享存储区</a:t>
            </a:r>
          </a:p>
        </p:txBody>
      </p:sp>
      <p:sp>
        <p:nvSpPr>
          <p:cNvPr id="10" name="TextBox 9"/>
          <p:cNvSpPr txBox="1">
            <a:spLocks noChangeArrowheads="1"/>
          </p:cNvSpPr>
          <p:nvPr/>
        </p:nvSpPr>
        <p:spPr bwMode="auto">
          <a:xfrm>
            <a:off x="8903889" y="3730848"/>
            <a:ext cx="1223962" cy="635000"/>
          </a:xfrm>
          <a:prstGeom prst="rect">
            <a:avLst/>
          </a:prstGeom>
          <a:solidFill>
            <a:srgbClr val="D8E8EA"/>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a:spcBef>
                <a:spcPct val="20000"/>
              </a:spcBef>
            </a:pPr>
            <a:r>
              <a:rPr lang="zh-CN" altLang="en-US" sz="1600"/>
              <a:t>共享存储</a:t>
            </a:r>
            <a:endParaRPr lang="en-US" altLang="zh-CN" sz="1600"/>
          </a:p>
          <a:p>
            <a:pPr algn="ctr">
              <a:spcBef>
                <a:spcPct val="20000"/>
              </a:spcBef>
            </a:pPr>
            <a:r>
              <a:rPr lang="zh-CN" altLang="en-US" sz="1600"/>
              <a:t>分区</a:t>
            </a:r>
          </a:p>
        </p:txBody>
      </p:sp>
      <p:sp>
        <p:nvSpPr>
          <p:cNvPr id="11" name="矩形 10"/>
          <p:cNvSpPr/>
          <p:nvPr/>
        </p:nvSpPr>
        <p:spPr bwMode="auto">
          <a:xfrm>
            <a:off x="7103664" y="2492598"/>
            <a:ext cx="1223962" cy="3168650"/>
          </a:xfrm>
          <a:prstGeom prst="rect">
            <a:avLst/>
          </a:prstGeom>
          <a:solidFill>
            <a:schemeClr val="bg2">
              <a:lumMod val="40000"/>
              <a:lumOff val="60000"/>
            </a:schemeClr>
          </a:solidFill>
          <a:ln>
            <a:noFill/>
          </a:ln>
          <a:effectLst/>
        </p:spPr>
        <p:txBody>
          <a:bodyPr/>
          <a:lstStyle/>
          <a:p>
            <a:pPr marL="609600" indent="-609600" eaLnBrk="0" hangingPunct="0">
              <a:spcBef>
                <a:spcPct val="20000"/>
              </a:spcBef>
              <a:defRPr/>
            </a:pPr>
            <a:endParaRPr lang="zh-CN" altLang="en-US">
              <a:latin typeface="Arial" charset="0"/>
            </a:endParaRPr>
          </a:p>
        </p:txBody>
      </p:sp>
      <p:sp>
        <p:nvSpPr>
          <p:cNvPr id="12" name="TextBox 11"/>
          <p:cNvSpPr txBox="1">
            <a:spLocks noChangeArrowheads="1"/>
          </p:cNvSpPr>
          <p:nvPr/>
        </p:nvSpPr>
        <p:spPr bwMode="auto">
          <a:xfrm>
            <a:off x="7103664" y="2637061"/>
            <a:ext cx="122396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a:spcBef>
                <a:spcPct val="20000"/>
              </a:spcBef>
            </a:pPr>
            <a:r>
              <a:rPr lang="zh-CN" altLang="en-US" sz="1600"/>
              <a:t>进程</a:t>
            </a:r>
            <a:r>
              <a:rPr lang="en-US" altLang="zh-CN" sz="1600"/>
              <a:t>1</a:t>
            </a:r>
          </a:p>
          <a:p>
            <a:pPr algn="ctr">
              <a:spcBef>
                <a:spcPct val="20000"/>
              </a:spcBef>
            </a:pPr>
            <a:r>
              <a:rPr lang="zh-CN" altLang="en-US" sz="1600"/>
              <a:t>地址空间</a:t>
            </a:r>
          </a:p>
        </p:txBody>
      </p:sp>
      <p:sp>
        <p:nvSpPr>
          <p:cNvPr id="13" name="TextBox 12"/>
          <p:cNvSpPr txBox="1">
            <a:spLocks noChangeArrowheads="1"/>
          </p:cNvSpPr>
          <p:nvPr/>
        </p:nvSpPr>
        <p:spPr bwMode="auto">
          <a:xfrm>
            <a:off x="7103664" y="3730848"/>
            <a:ext cx="1223962" cy="635000"/>
          </a:xfrm>
          <a:prstGeom prst="rect">
            <a:avLst/>
          </a:prstGeom>
          <a:solidFill>
            <a:srgbClr val="D8E8EA"/>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a:spcBef>
                <a:spcPct val="20000"/>
              </a:spcBef>
            </a:pPr>
            <a:r>
              <a:rPr lang="zh-CN" altLang="en-US" sz="1600"/>
              <a:t>共享内存</a:t>
            </a:r>
            <a:endParaRPr lang="en-US" altLang="zh-CN" sz="1600"/>
          </a:p>
          <a:p>
            <a:pPr algn="ctr">
              <a:spcBef>
                <a:spcPct val="20000"/>
              </a:spcBef>
            </a:pPr>
            <a:r>
              <a:rPr lang="zh-CN" altLang="en-US" sz="1600"/>
              <a:t>映射区</a:t>
            </a:r>
          </a:p>
        </p:txBody>
      </p:sp>
      <p:sp>
        <p:nvSpPr>
          <p:cNvPr id="14" name="左箭头 13"/>
          <p:cNvSpPr/>
          <p:nvPr/>
        </p:nvSpPr>
        <p:spPr bwMode="auto">
          <a:xfrm>
            <a:off x="8400651" y="4005486"/>
            <a:ext cx="431800" cy="144463"/>
          </a:xfrm>
          <a:prstGeom prst="leftArrow">
            <a:avLst/>
          </a:prstGeom>
          <a:solidFill>
            <a:schemeClr val="accent1">
              <a:lumMod val="75000"/>
            </a:schemeClr>
          </a:solidFill>
          <a:ln>
            <a:noFill/>
          </a:ln>
          <a:effectLst/>
        </p:spPr>
        <p:txBody>
          <a:bodyPr/>
          <a:lstStyle/>
          <a:p>
            <a:pPr marL="609600" indent="-609600" eaLnBrk="0" hangingPunct="0">
              <a:spcBef>
                <a:spcPct val="20000"/>
              </a:spcBef>
              <a:defRPr/>
            </a:pPr>
            <a:endParaRPr lang="zh-CN" altLang="en-US">
              <a:latin typeface="Arial" charset="0"/>
            </a:endParaRPr>
          </a:p>
        </p:txBody>
      </p:sp>
      <p:sp>
        <p:nvSpPr>
          <p:cNvPr id="15" name="矩形 14"/>
          <p:cNvSpPr>
            <a:spLocks noChangeArrowheads="1"/>
          </p:cNvSpPr>
          <p:nvPr/>
        </p:nvSpPr>
        <p:spPr bwMode="auto">
          <a:xfrm>
            <a:off x="10632677" y="2492598"/>
            <a:ext cx="1223963" cy="3168650"/>
          </a:xfrm>
          <a:prstGeom prst="rect">
            <a:avLst/>
          </a:prstGeom>
          <a:solidFill>
            <a:srgbClr val="6699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spcBef>
                <a:spcPct val="20000"/>
              </a:spcBef>
            </a:pPr>
            <a:endParaRPr lang="zh-CN" altLang="en-US"/>
          </a:p>
        </p:txBody>
      </p:sp>
      <p:sp>
        <p:nvSpPr>
          <p:cNvPr id="16" name="TextBox 15"/>
          <p:cNvSpPr txBox="1">
            <a:spLocks noChangeArrowheads="1"/>
          </p:cNvSpPr>
          <p:nvPr/>
        </p:nvSpPr>
        <p:spPr bwMode="auto">
          <a:xfrm>
            <a:off x="10632677" y="2637061"/>
            <a:ext cx="1223963"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a:spcBef>
                <a:spcPct val="20000"/>
              </a:spcBef>
            </a:pPr>
            <a:r>
              <a:rPr lang="zh-CN" altLang="en-US" sz="1600"/>
              <a:t>进程</a:t>
            </a:r>
            <a:r>
              <a:rPr lang="en-US" altLang="zh-CN" sz="1600"/>
              <a:t>2</a:t>
            </a:r>
          </a:p>
          <a:p>
            <a:pPr algn="ctr">
              <a:spcBef>
                <a:spcPct val="20000"/>
              </a:spcBef>
            </a:pPr>
            <a:r>
              <a:rPr lang="zh-CN" altLang="en-US" sz="1600"/>
              <a:t>地址空间</a:t>
            </a:r>
          </a:p>
        </p:txBody>
      </p:sp>
      <p:sp>
        <p:nvSpPr>
          <p:cNvPr id="17" name="TextBox 16"/>
          <p:cNvSpPr txBox="1">
            <a:spLocks noChangeArrowheads="1"/>
          </p:cNvSpPr>
          <p:nvPr/>
        </p:nvSpPr>
        <p:spPr bwMode="auto">
          <a:xfrm>
            <a:off x="10632677" y="3730848"/>
            <a:ext cx="1223963" cy="635000"/>
          </a:xfrm>
          <a:prstGeom prst="rect">
            <a:avLst/>
          </a:prstGeom>
          <a:solidFill>
            <a:srgbClr val="D8E8EA"/>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a:spcBef>
                <a:spcPct val="20000"/>
              </a:spcBef>
            </a:pPr>
            <a:r>
              <a:rPr lang="zh-CN" altLang="en-US" sz="1600"/>
              <a:t>共享内存</a:t>
            </a:r>
            <a:endParaRPr lang="en-US" altLang="zh-CN" sz="1600"/>
          </a:p>
          <a:p>
            <a:pPr algn="ctr">
              <a:spcBef>
                <a:spcPct val="20000"/>
              </a:spcBef>
            </a:pPr>
            <a:r>
              <a:rPr lang="zh-CN" altLang="en-US" sz="1600"/>
              <a:t>映射区</a:t>
            </a:r>
          </a:p>
        </p:txBody>
      </p:sp>
      <p:sp>
        <p:nvSpPr>
          <p:cNvPr id="19" name="右箭头 18"/>
          <p:cNvSpPr/>
          <p:nvPr/>
        </p:nvSpPr>
        <p:spPr bwMode="auto">
          <a:xfrm>
            <a:off x="10127852" y="4005486"/>
            <a:ext cx="504825" cy="144463"/>
          </a:xfrm>
          <a:prstGeom prst="rightArrow">
            <a:avLst/>
          </a:prstGeom>
          <a:solidFill>
            <a:schemeClr val="accent1">
              <a:lumMod val="75000"/>
            </a:schemeClr>
          </a:solidFill>
          <a:ln>
            <a:noFill/>
          </a:ln>
          <a:effectLst/>
        </p:spPr>
        <p:txBody>
          <a:bodyPr/>
          <a:lstStyle/>
          <a:p>
            <a:pPr marL="609600" indent="-609600" eaLnBrk="0" hangingPunct="0">
              <a:spcBef>
                <a:spcPct val="20000"/>
              </a:spcBef>
              <a:defRPr/>
            </a:pPr>
            <a:endParaRPr lang="zh-CN" altLang="en-US">
              <a:latin typeface="Arial" charset="0"/>
            </a:endParaRPr>
          </a:p>
        </p:txBody>
      </p:sp>
      <p:sp>
        <p:nvSpPr>
          <p:cNvPr id="20" name="Text Box 3"/>
          <p:cNvSpPr txBox="1">
            <a:spLocks noChangeArrowheads="1"/>
          </p:cNvSpPr>
          <p:nvPr/>
        </p:nvSpPr>
        <p:spPr bwMode="auto">
          <a:xfrm>
            <a:off x="1071257" y="5375121"/>
            <a:ext cx="6059798" cy="1350242"/>
          </a:xfrm>
          <a:prstGeom prst="rect">
            <a:avLst/>
          </a:prstGeom>
          <a:noFill/>
          <a:ln>
            <a:noFill/>
          </a:ln>
          <a:effectLst/>
        </p:spPr>
        <p:txBody>
          <a:bodyPr wrap="square" lIns="90000" tIns="46800" rIns="90000" bIns="46800">
            <a:spAutoFit/>
          </a:bodyPr>
          <a:lstStyle>
            <a:lvl1pPr marL="457200" indent="-457200">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eaLnBrk="0" fontAlgn="base" hangingPunct="0">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spcBef>
                <a:spcPct val="20000"/>
              </a:spcBef>
              <a:spcAft>
                <a:spcPct val="0"/>
              </a:spcAft>
              <a:defRPr sz="2000" b="1">
                <a:solidFill>
                  <a:schemeClr val="tx1"/>
                </a:solidFill>
                <a:latin typeface="Arial" charset="0"/>
                <a:ea typeface="宋体" pitchFamily="2" charset="-122"/>
              </a:defRPr>
            </a:lvl9pPr>
          </a:lstStyle>
          <a:p>
            <a:pPr>
              <a:lnSpc>
                <a:spcPct val="120000"/>
              </a:lnSpc>
              <a:buFont typeface="Wingdings" pitchFamily="2" charset="2"/>
              <a:buChar char="n"/>
              <a:defRPr/>
            </a:pPr>
            <a:r>
              <a:rPr kumimoji="1" lang="zh-CN" altLang="en-US" sz="2400" dirty="0">
                <a:solidFill>
                  <a:srgbClr val="7030A0"/>
                </a:solidFill>
              </a:rPr>
              <a:t>共享存储器系统通信方式的特点：</a:t>
            </a:r>
          </a:p>
          <a:p>
            <a:pPr>
              <a:lnSpc>
                <a:spcPct val="120000"/>
              </a:lnSpc>
              <a:defRPr/>
            </a:pPr>
            <a:r>
              <a:rPr kumimoji="1" lang="zh-CN" altLang="en-US" sz="2400" dirty="0">
                <a:latin typeface="+mn-ea"/>
                <a:ea typeface="+mn-ea"/>
              </a:rPr>
              <a:t> </a:t>
            </a:r>
            <a:r>
              <a:rPr kumimoji="1" lang="zh-CN" altLang="en-US" dirty="0">
                <a:latin typeface="+mn-ea"/>
                <a:ea typeface="+mn-ea"/>
              </a:rPr>
              <a:t>（</a:t>
            </a:r>
            <a:r>
              <a:rPr kumimoji="1" lang="en-US" altLang="zh-CN" dirty="0">
                <a:latin typeface="+mn-ea"/>
                <a:ea typeface="+mn-ea"/>
              </a:rPr>
              <a:t>1</a:t>
            </a:r>
            <a:r>
              <a:rPr kumimoji="1" lang="zh-CN" altLang="en-US" dirty="0">
                <a:latin typeface="+mn-ea"/>
                <a:ea typeface="+mn-ea"/>
              </a:rPr>
              <a:t>）</a:t>
            </a:r>
            <a:r>
              <a:rPr kumimoji="1" lang="zh-CN" altLang="en-US" dirty="0"/>
              <a:t>最大的特点是没有中间环节，通信直接快速</a:t>
            </a:r>
          </a:p>
          <a:p>
            <a:pPr marL="0" indent="0">
              <a:lnSpc>
                <a:spcPct val="120000"/>
              </a:lnSpc>
              <a:defRPr/>
            </a:pPr>
            <a:r>
              <a:rPr kumimoji="1" lang="zh-CN" altLang="en-US" dirty="0"/>
              <a:t>  （</a:t>
            </a:r>
            <a:r>
              <a:rPr kumimoji="1" lang="en-US" altLang="zh-CN" dirty="0"/>
              <a:t>2</a:t>
            </a:r>
            <a:r>
              <a:rPr kumimoji="1" lang="zh-CN" altLang="en-US" dirty="0"/>
              <a:t>）该通信机制</a:t>
            </a:r>
            <a:r>
              <a:rPr kumimoji="1" lang="zh-CN" altLang="en-US" dirty="0">
                <a:solidFill>
                  <a:schemeClr val="tx2"/>
                </a:solidFill>
              </a:rPr>
              <a:t>没有</a:t>
            </a:r>
            <a:r>
              <a:rPr kumimoji="1" lang="zh-CN" altLang="en-US" dirty="0"/>
              <a:t>提供进程同步机制。</a:t>
            </a:r>
            <a:endParaRPr kumimoji="1" lang="zh-CN" altLang="en-US" b="0" dirty="0">
              <a:latin typeface="Times New Roman"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box(in)">
                                      <p:cBhvr>
                                        <p:cTn id="13" dur="500"/>
                                        <p:tgtEl>
                                          <p:spTgt spid="7">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nodeType="click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Effect transition="in" filter="box(in)">
                                      <p:cBhvr>
                                        <p:cTn id="18" dur="500"/>
                                        <p:tgtEl>
                                          <p:spTgt spid="7">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ox(in)">
                                      <p:cBhvr>
                                        <p:cTn id="23" dur="500"/>
                                        <p:tgtEl>
                                          <p:spTgt spid="8"/>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box(in)">
                                      <p:cBhvr>
                                        <p:cTn id="26" dur="500"/>
                                        <p:tgtEl>
                                          <p:spTgt spid="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box(in)">
                                      <p:cBhvr>
                                        <p:cTn id="31" dur="500"/>
                                        <p:tgtEl>
                                          <p:spTgt spid="1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4" presetClass="entr" presetSubtype="16" fill="hold" nodeType="clickEffect">
                                  <p:stCondLst>
                                    <p:cond delay="0"/>
                                  </p:stCondLst>
                                  <p:childTnLst>
                                    <p:set>
                                      <p:cBhvr>
                                        <p:cTn id="35" dur="1" fill="hold">
                                          <p:stCondLst>
                                            <p:cond delay="0"/>
                                          </p:stCondLst>
                                        </p:cTn>
                                        <p:tgtEl>
                                          <p:spTgt spid="7">
                                            <p:txEl>
                                              <p:pRg st="2" end="2"/>
                                            </p:txEl>
                                          </p:spTgt>
                                        </p:tgtEl>
                                        <p:attrNameLst>
                                          <p:attrName>style.visibility</p:attrName>
                                        </p:attrNameLst>
                                      </p:cBhvr>
                                      <p:to>
                                        <p:strVal val="visible"/>
                                      </p:to>
                                    </p:set>
                                    <p:animEffect transition="in" filter="box(in)">
                                      <p:cBhvr>
                                        <p:cTn id="36" dur="500"/>
                                        <p:tgtEl>
                                          <p:spTgt spid="7">
                                            <p:txEl>
                                              <p:pRg st="2" end="2"/>
                                            </p:txEl>
                                          </p:spTgt>
                                        </p:tgtEl>
                                      </p:cBhvr>
                                    </p:animEffect>
                                  </p:childTnLst>
                                </p:cTn>
                              </p:par>
                              <p:par>
                                <p:cTn id="37" presetID="4" presetClass="entr" presetSubtype="16" fill="hold" nodeType="withEffect">
                                  <p:stCondLst>
                                    <p:cond delay="0"/>
                                  </p:stCondLst>
                                  <p:childTnLst>
                                    <p:set>
                                      <p:cBhvr>
                                        <p:cTn id="38" dur="1" fill="hold">
                                          <p:stCondLst>
                                            <p:cond delay="0"/>
                                          </p:stCondLst>
                                        </p:cTn>
                                        <p:tgtEl>
                                          <p:spTgt spid="7">
                                            <p:txEl>
                                              <p:pRg st="3" end="3"/>
                                            </p:txEl>
                                          </p:spTgt>
                                        </p:tgtEl>
                                        <p:attrNameLst>
                                          <p:attrName>style.visibility</p:attrName>
                                        </p:attrNameLst>
                                      </p:cBhvr>
                                      <p:to>
                                        <p:strVal val="visible"/>
                                      </p:to>
                                    </p:set>
                                    <p:animEffect transition="in" filter="box(in)">
                                      <p:cBhvr>
                                        <p:cTn id="39" dur="500"/>
                                        <p:tgtEl>
                                          <p:spTgt spid="7">
                                            <p:txEl>
                                              <p:pRg st="3" end="3"/>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4" presetClass="entr" presetSubtype="16" fill="hold" grpId="0" nodeType="click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box(in)">
                                      <p:cBhvr>
                                        <p:cTn id="44" dur="500"/>
                                        <p:tgtEl>
                                          <p:spTgt spid="11"/>
                                        </p:tgtEl>
                                      </p:cBhvr>
                                    </p:animEffect>
                                  </p:childTnLst>
                                </p:cTn>
                              </p:par>
                              <p:par>
                                <p:cTn id="45" presetID="4" presetClass="entr" presetSubtype="16"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box(in)">
                                      <p:cBhvr>
                                        <p:cTn id="47" dur="500"/>
                                        <p:tgtEl>
                                          <p:spTgt spid="1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box(in)">
                                      <p:cBhvr>
                                        <p:cTn id="52" dur="500"/>
                                        <p:tgtEl>
                                          <p:spTgt spid="13"/>
                                        </p:tgtEl>
                                      </p:cBhvr>
                                    </p:animEffect>
                                  </p:childTnLst>
                                </p:cTn>
                              </p:par>
                              <p:par>
                                <p:cTn id="53" presetID="4" presetClass="entr" presetSubtype="16"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box(in)">
                                      <p:cBhvr>
                                        <p:cTn id="55" dur="500"/>
                                        <p:tgtEl>
                                          <p:spTgt spid="14"/>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4" presetClass="entr" presetSubtype="16" fill="hold" nodeType="clickEffect">
                                  <p:stCondLst>
                                    <p:cond delay="0"/>
                                  </p:stCondLst>
                                  <p:childTnLst>
                                    <p:set>
                                      <p:cBhvr>
                                        <p:cTn id="59" dur="1" fill="hold">
                                          <p:stCondLst>
                                            <p:cond delay="0"/>
                                          </p:stCondLst>
                                        </p:cTn>
                                        <p:tgtEl>
                                          <p:spTgt spid="7">
                                            <p:txEl>
                                              <p:pRg st="4" end="4"/>
                                            </p:txEl>
                                          </p:spTgt>
                                        </p:tgtEl>
                                        <p:attrNameLst>
                                          <p:attrName>style.visibility</p:attrName>
                                        </p:attrNameLst>
                                      </p:cBhvr>
                                      <p:to>
                                        <p:strVal val="visible"/>
                                      </p:to>
                                    </p:set>
                                    <p:animEffect transition="in" filter="box(in)">
                                      <p:cBhvr>
                                        <p:cTn id="60" dur="500"/>
                                        <p:tgtEl>
                                          <p:spTgt spid="7">
                                            <p:txEl>
                                              <p:pRg st="4" end="4"/>
                                            </p:txEl>
                                          </p:spTgt>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4" presetClass="entr" presetSubtype="16" fill="hold" nodeType="clickEffect">
                                  <p:stCondLst>
                                    <p:cond delay="0"/>
                                  </p:stCondLst>
                                  <p:childTnLst>
                                    <p:set>
                                      <p:cBhvr>
                                        <p:cTn id="64" dur="1" fill="hold">
                                          <p:stCondLst>
                                            <p:cond delay="0"/>
                                          </p:stCondLst>
                                        </p:cTn>
                                        <p:tgtEl>
                                          <p:spTgt spid="7">
                                            <p:txEl>
                                              <p:pRg st="5" end="5"/>
                                            </p:txEl>
                                          </p:spTgt>
                                        </p:tgtEl>
                                        <p:attrNameLst>
                                          <p:attrName>style.visibility</p:attrName>
                                        </p:attrNameLst>
                                      </p:cBhvr>
                                      <p:to>
                                        <p:strVal val="visible"/>
                                      </p:to>
                                    </p:set>
                                    <p:animEffect transition="in" filter="box(in)">
                                      <p:cBhvr>
                                        <p:cTn id="65" dur="500"/>
                                        <p:tgtEl>
                                          <p:spTgt spid="7">
                                            <p:txEl>
                                              <p:pRg st="5" end="5"/>
                                            </p:txEl>
                                          </p:spTgt>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 presetClass="exit" presetSubtype="4" fill="hold" grpId="1" nodeType="clickEffect">
                                  <p:stCondLst>
                                    <p:cond delay="0"/>
                                  </p:stCondLst>
                                  <p:childTnLst>
                                    <p:anim calcmode="lin" valueType="num">
                                      <p:cBhvr additive="base">
                                        <p:cTn id="69" dur="500"/>
                                        <p:tgtEl>
                                          <p:spTgt spid="13"/>
                                        </p:tgtEl>
                                        <p:attrNameLst>
                                          <p:attrName>ppt_x</p:attrName>
                                        </p:attrNameLst>
                                      </p:cBhvr>
                                      <p:tavLst>
                                        <p:tav tm="0">
                                          <p:val>
                                            <p:strVal val="ppt_x"/>
                                          </p:val>
                                        </p:tav>
                                        <p:tav tm="100000">
                                          <p:val>
                                            <p:strVal val="ppt_x"/>
                                          </p:val>
                                        </p:tav>
                                      </p:tavLst>
                                    </p:anim>
                                    <p:anim calcmode="lin" valueType="num">
                                      <p:cBhvr additive="base">
                                        <p:cTn id="70" dur="500"/>
                                        <p:tgtEl>
                                          <p:spTgt spid="13"/>
                                        </p:tgtEl>
                                        <p:attrNameLst>
                                          <p:attrName>ppt_y</p:attrName>
                                        </p:attrNameLst>
                                      </p:cBhvr>
                                      <p:tavLst>
                                        <p:tav tm="0">
                                          <p:val>
                                            <p:strVal val="ppt_y"/>
                                          </p:val>
                                        </p:tav>
                                        <p:tav tm="100000">
                                          <p:val>
                                            <p:strVal val="1+ppt_h/2"/>
                                          </p:val>
                                        </p:tav>
                                      </p:tavLst>
                                    </p:anim>
                                    <p:set>
                                      <p:cBhvr>
                                        <p:cTn id="71" dur="1" fill="hold">
                                          <p:stCondLst>
                                            <p:cond delay="499"/>
                                          </p:stCondLst>
                                        </p:cTn>
                                        <p:tgtEl>
                                          <p:spTgt spid="13"/>
                                        </p:tgtEl>
                                        <p:attrNameLst>
                                          <p:attrName>style.visibility</p:attrName>
                                        </p:attrNameLst>
                                      </p:cBhvr>
                                      <p:to>
                                        <p:strVal val="hidden"/>
                                      </p:to>
                                    </p:set>
                                  </p:childTnLst>
                                </p:cTn>
                              </p:par>
                              <p:par>
                                <p:cTn id="72" presetID="2" presetClass="exit" presetSubtype="4" fill="hold" grpId="1" nodeType="withEffect">
                                  <p:stCondLst>
                                    <p:cond delay="0"/>
                                  </p:stCondLst>
                                  <p:childTnLst>
                                    <p:anim calcmode="lin" valueType="num">
                                      <p:cBhvr additive="base">
                                        <p:cTn id="73" dur="500"/>
                                        <p:tgtEl>
                                          <p:spTgt spid="14"/>
                                        </p:tgtEl>
                                        <p:attrNameLst>
                                          <p:attrName>ppt_x</p:attrName>
                                        </p:attrNameLst>
                                      </p:cBhvr>
                                      <p:tavLst>
                                        <p:tav tm="0">
                                          <p:val>
                                            <p:strVal val="ppt_x"/>
                                          </p:val>
                                        </p:tav>
                                        <p:tav tm="100000">
                                          <p:val>
                                            <p:strVal val="ppt_x"/>
                                          </p:val>
                                        </p:tav>
                                      </p:tavLst>
                                    </p:anim>
                                    <p:anim calcmode="lin" valueType="num">
                                      <p:cBhvr additive="base">
                                        <p:cTn id="74" dur="500"/>
                                        <p:tgtEl>
                                          <p:spTgt spid="14"/>
                                        </p:tgtEl>
                                        <p:attrNameLst>
                                          <p:attrName>ppt_y</p:attrName>
                                        </p:attrNameLst>
                                      </p:cBhvr>
                                      <p:tavLst>
                                        <p:tav tm="0">
                                          <p:val>
                                            <p:strVal val="ppt_y"/>
                                          </p:val>
                                        </p:tav>
                                        <p:tav tm="100000">
                                          <p:val>
                                            <p:strVal val="1+ppt_h/2"/>
                                          </p:val>
                                        </p:tav>
                                      </p:tavLst>
                                    </p:anim>
                                    <p:set>
                                      <p:cBhvr>
                                        <p:cTn id="75" dur="1" fill="hold">
                                          <p:stCondLst>
                                            <p:cond delay="499"/>
                                          </p:stCondLst>
                                        </p:cTn>
                                        <p:tgtEl>
                                          <p:spTgt spid="14"/>
                                        </p:tgtEl>
                                        <p:attrNameLst>
                                          <p:attrName>style.visibility</p:attrName>
                                        </p:attrNameLst>
                                      </p:cBhvr>
                                      <p:to>
                                        <p:strVal val="hidden"/>
                                      </p:to>
                                    </p:set>
                                  </p:childTnLst>
                                </p:cTn>
                              </p:par>
                            </p:childTnLst>
                          </p:cTn>
                        </p:par>
                      </p:childTnLst>
                    </p:cTn>
                  </p:par>
                  <p:par>
                    <p:cTn id="76" fill="hold" nodeType="clickPar">
                      <p:stCondLst>
                        <p:cond delay="indefinite"/>
                      </p:stCondLst>
                      <p:childTnLst>
                        <p:par>
                          <p:cTn id="77" fill="hold" nodeType="withGroup">
                            <p:stCondLst>
                              <p:cond delay="0"/>
                            </p:stCondLst>
                            <p:childTnLst>
                              <p:par>
                                <p:cTn id="78" presetID="4" presetClass="entr" presetSubtype="16" fill="hold" grpId="0" nodeType="clickEffect">
                                  <p:stCondLst>
                                    <p:cond delay="0"/>
                                  </p:stCondLst>
                                  <p:childTnLst>
                                    <p:set>
                                      <p:cBhvr>
                                        <p:cTn id="79" dur="1" fill="hold">
                                          <p:stCondLst>
                                            <p:cond delay="0"/>
                                          </p:stCondLst>
                                        </p:cTn>
                                        <p:tgtEl>
                                          <p:spTgt spid="15"/>
                                        </p:tgtEl>
                                        <p:attrNameLst>
                                          <p:attrName>style.visibility</p:attrName>
                                        </p:attrNameLst>
                                      </p:cBhvr>
                                      <p:to>
                                        <p:strVal val="visible"/>
                                      </p:to>
                                    </p:set>
                                    <p:animEffect transition="in" filter="box(in)">
                                      <p:cBhvr>
                                        <p:cTn id="80" dur="500"/>
                                        <p:tgtEl>
                                          <p:spTgt spid="15"/>
                                        </p:tgtEl>
                                      </p:cBhvr>
                                    </p:animEffect>
                                  </p:childTnLst>
                                </p:cTn>
                              </p:par>
                              <p:par>
                                <p:cTn id="81" presetID="4" presetClass="entr" presetSubtype="16" fill="hold" grpId="0" nodeType="withEffect">
                                  <p:stCondLst>
                                    <p:cond delay="0"/>
                                  </p:stCondLst>
                                  <p:childTnLst>
                                    <p:set>
                                      <p:cBhvr>
                                        <p:cTn id="82" dur="1" fill="hold">
                                          <p:stCondLst>
                                            <p:cond delay="0"/>
                                          </p:stCondLst>
                                        </p:cTn>
                                        <p:tgtEl>
                                          <p:spTgt spid="16"/>
                                        </p:tgtEl>
                                        <p:attrNameLst>
                                          <p:attrName>style.visibility</p:attrName>
                                        </p:attrNameLst>
                                      </p:cBhvr>
                                      <p:to>
                                        <p:strVal val="visible"/>
                                      </p:to>
                                    </p:set>
                                    <p:animEffect transition="in" filter="box(in)">
                                      <p:cBhvr>
                                        <p:cTn id="83" dur="500"/>
                                        <p:tgtEl>
                                          <p:spTgt spid="16"/>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4" presetClass="entr" presetSubtype="16" fill="hold" grpId="0" nodeType="clickEffect">
                                  <p:stCondLst>
                                    <p:cond delay="0"/>
                                  </p:stCondLst>
                                  <p:childTnLst>
                                    <p:set>
                                      <p:cBhvr>
                                        <p:cTn id="87" dur="1" fill="hold">
                                          <p:stCondLst>
                                            <p:cond delay="0"/>
                                          </p:stCondLst>
                                        </p:cTn>
                                        <p:tgtEl>
                                          <p:spTgt spid="17"/>
                                        </p:tgtEl>
                                        <p:attrNameLst>
                                          <p:attrName>style.visibility</p:attrName>
                                        </p:attrNameLst>
                                      </p:cBhvr>
                                      <p:to>
                                        <p:strVal val="visible"/>
                                      </p:to>
                                    </p:set>
                                    <p:animEffect transition="in" filter="box(in)">
                                      <p:cBhvr>
                                        <p:cTn id="88" dur="500"/>
                                        <p:tgtEl>
                                          <p:spTgt spid="17"/>
                                        </p:tgtEl>
                                      </p:cBhvr>
                                    </p:animEffect>
                                  </p:childTnLst>
                                </p:cTn>
                              </p:par>
                              <p:par>
                                <p:cTn id="89" presetID="4" presetClass="entr" presetSubtype="16" fill="hold" grpId="0" nodeType="withEffect">
                                  <p:stCondLst>
                                    <p:cond delay="0"/>
                                  </p:stCondLst>
                                  <p:childTnLst>
                                    <p:set>
                                      <p:cBhvr>
                                        <p:cTn id="90" dur="1" fill="hold">
                                          <p:stCondLst>
                                            <p:cond delay="0"/>
                                          </p:stCondLst>
                                        </p:cTn>
                                        <p:tgtEl>
                                          <p:spTgt spid="19"/>
                                        </p:tgtEl>
                                        <p:attrNameLst>
                                          <p:attrName>style.visibility</p:attrName>
                                        </p:attrNameLst>
                                      </p:cBhvr>
                                      <p:to>
                                        <p:strVal val="visible"/>
                                      </p:to>
                                    </p:set>
                                    <p:animEffect transition="in" filter="box(in)">
                                      <p:cBhvr>
                                        <p:cTn id="91" dur="500"/>
                                        <p:tgtEl>
                                          <p:spTgt spid="19"/>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2" presetClass="exit" presetSubtype="4" fill="hold" grpId="1" nodeType="clickEffect">
                                  <p:stCondLst>
                                    <p:cond delay="0"/>
                                  </p:stCondLst>
                                  <p:childTnLst>
                                    <p:anim calcmode="lin" valueType="num">
                                      <p:cBhvr additive="base">
                                        <p:cTn id="95" dur="500"/>
                                        <p:tgtEl>
                                          <p:spTgt spid="17"/>
                                        </p:tgtEl>
                                        <p:attrNameLst>
                                          <p:attrName>ppt_x</p:attrName>
                                        </p:attrNameLst>
                                      </p:cBhvr>
                                      <p:tavLst>
                                        <p:tav tm="0">
                                          <p:val>
                                            <p:strVal val="ppt_x"/>
                                          </p:val>
                                        </p:tav>
                                        <p:tav tm="100000">
                                          <p:val>
                                            <p:strVal val="ppt_x"/>
                                          </p:val>
                                        </p:tav>
                                      </p:tavLst>
                                    </p:anim>
                                    <p:anim calcmode="lin" valueType="num">
                                      <p:cBhvr additive="base">
                                        <p:cTn id="96" dur="500"/>
                                        <p:tgtEl>
                                          <p:spTgt spid="17"/>
                                        </p:tgtEl>
                                        <p:attrNameLst>
                                          <p:attrName>ppt_y</p:attrName>
                                        </p:attrNameLst>
                                      </p:cBhvr>
                                      <p:tavLst>
                                        <p:tav tm="0">
                                          <p:val>
                                            <p:strVal val="ppt_y"/>
                                          </p:val>
                                        </p:tav>
                                        <p:tav tm="100000">
                                          <p:val>
                                            <p:strVal val="1+ppt_h/2"/>
                                          </p:val>
                                        </p:tav>
                                      </p:tavLst>
                                    </p:anim>
                                    <p:set>
                                      <p:cBhvr>
                                        <p:cTn id="97" dur="1" fill="hold">
                                          <p:stCondLst>
                                            <p:cond delay="499"/>
                                          </p:stCondLst>
                                        </p:cTn>
                                        <p:tgtEl>
                                          <p:spTgt spid="17"/>
                                        </p:tgtEl>
                                        <p:attrNameLst>
                                          <p:attrName>style.visibility</p:attrName>
                                        </p:attrNameLst>
                                      </p:cBhvr>
                                      <p:to>
                                        <p:strVal val="hidden"/>
                                      </p:to>
                                    </p:set>
                                  </p:childTnLst>
                                </p:cTn>
                              </p:par>
                              <p:par>
                                <p:cTn id="98" presetID="2" presetClass="exit" presetSubtype="4" fill="hold" grpId="1" nodeType="withEffect">
                                  <p:stCondLst>
                                    <p:cond delay="0"/>
                                  </p:stCondLst>
                                  <p:childTnLst>
                                    <p:anim calcmode="lin" valueType="num">
                                      <p:cBhvr additive="base">
                                        <p:cTn id="99" dur="500"/>
                                        <p:tgtEl>
                                          <p:spTgt spid="19"/>
                                        </p:tgtEl>
                                        <p:attrNameLst>
                                          <p:attrName>ppt_x</p:attrName>
                                        </p:attrNameLst>
                                      </p:cBhvr>
                                      <p:tavLst>
                                        <p:tav tm="0">
                                          <p:val>
                                            <p:strVal val="ppt_x"/>
                                          </p:val>
                                        </p:tav>
                                        <p:tav tm="100000">
                                          <p:val>
                                            <p:strVal val="ppt_x"/>
                                          </p:val>
                                        </p:tav>
                                      </p:tavLst>
                                    </p:anim>
                                    <p:anim calcmode="lin" valueType="num">
                                      <p:cBhvr additive="base">
                                        <p:cTn id="100" dur="500"/>
                                        <p:tgtEl>
                                          <p:spTgt spid="19"/>
                                        </p:tgtEl>
                                        <p:attrNameLst>
                                          <p:attrName>ppt_y</p:attrName>
                                        </p:attrNameLst>
                                      </p:cBhvr>
                                      <p:tavLst>
                                        <p:tav tm="0">
                                          <p:val>
                                            <p:strVal val="ppt_y"/>
                                          </p:val>
                                        </p:tav>
                                        <p:tav tm="100000">
                                          <p:val>
                                            <p:strVal val="1+ppt_h/2"/>
                                          </p:val>
                                        </p:tav>
                                      </p:tavLst>
                                    </p:anim>
                                    <p:set>
                                      <p:cBhvr>
                                        <p:cTn id="101" dur="1" fill="hold">
                                          <p:stCondLst>
                                            <p:cond delay="499"/>
                                          </p:stCondLst>
                                        </p:cTn>
                                        <p:tgtEl>
                                          <p:spTgt spid="19"/>
                                        </p:tgtEl>
                                        <p:attrNameLst>
                                          <p:attrName>style.visibility</p:attrName>
                                        </p:attrNameLst>
                                      </p:cBhvr>
                                      <p:to>
                                        <p:strVal val="hidden"/>
                                      </p:to>
                                    </p:se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4" presetClass="entr" presetSubtype="16" fill="hold" nodeType="clickEffect">
                                  <p:stCondLst>
                                    <p:cond delay="0"/>
                                  </p:stCondLst>
                                  <p:childTnLst>
                                    <p:set>
                                      <p:cBhvr>
                                        <p:cTn id="105" dur="1" fill="hold">
                                          <p:stCondLst>
                                            <p:cond delay="0"/>
                                          </p:stCondLst>
                                        </p:cTn>
                                        <p:tgtEl>
                                          <p:spTgt spid="7">
                                            <p:txEl>
                                              <p:pRg st="6" end="6"/>
                                            </p:txEl>
                                          </p:spTgt>
                                        </p:tgtEl>
                                        <p:attrNameLst>
                                          <p:attrName>style.visibility</p:attrName>
                                        </p:attrNameLst>
                                      </p:cBhvr>
                                      <p:to>
                                        <p:strVal val="visible"/>
                                      </p:to>
                                    </p:set>
                                    <p:animEffect transition="in" filter="box(in)">
                                      <p:cBhvr>
                                        <p:cTn id="106" dur="500"/>
                                        <p:tgtEl>
                                          <p:spTgt spid="7">
                                            <p:txEl>
                                              <p:pRg st="6" end="6"/>
                                            </p:txEl>
                                          </p:spTgt>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2" presetClass="exit" presetSubtype="4" fill="hold" grpId="1" nodeType="clickEffect">
                                  <p:stCondLst>
                                    <p:cond delay="0"/>
                                  </p:stCondLst>
                                  <p:childTnLst>
                                    <p:anim calcmode="lin" valueType="num">
                                      <p:cBhvr additive="base">
                                        <p:cTn id="110" dur="500"/>
                                        <p:tgtEl>
                                          <p:spTgt spid="10"/>
                                        </p:tgtEl>
                                        <p:attrNameLst>
                                          <p:attrName>ppt_x</p:attrName>
                                        </p:attrNameLst>
                                      </p:cBhvr>
                                      <p:tavLst>
                                        <p:tav tm="0">
                                          <p:val>
                                            <p:strVal val="ppt_x"/>
                                          </p:val>
                                        </p:tav>
                                        <p:tav tm="100000">
                                          <p:val>
                                            <p:strVal val="ppt_x"/>
                                          </p:val>
                                        </p:tav>
                                      </p:tavLst>
                                    </p:anim>
                                    <p:anim calcmode="lin" valueType="num">
                                      <p:cBhvr additive="base">
                                        <p:cTn id="111" dur="500"/>
                                        <p:tgtEl>
                                          <p:spTgt spid="10"/>
                                        </p:tgtEl>
                                        <p:attrNameLst>
                                          <p:attrName>ppt_y</p:attrName>
                                        </p:attrNameLst>
                                      </p:cBhvr>
                                      <p:tavLst>
                                        <p:tav tm="0">
                                          <p:val>
                                            <p:strVal val="ppt_y"/>
                                          </p:val>
                                        </p:tav>
                                        <p:tav tm="100000">
                                          <p:val>
                                            <p:strVal val="1+ppt_h/2"/>
                                          </p:val>
                                        </p:tav>
                                      </p:tavLst>
                                    </p:anim>
                                    <p:set>
                                      <p:cBhvr>
                                        <p:cTn id="112" dur="1" fill="hold">
                                          <p:stCondLst>
                                            <p:cond delay="499"/>
                                          </p:stCondLst>
                                        </p:cTn>
                                        <p:tgtEl>
                                          <p:spTgt spid="10"/>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8" grpId="0" animBg="1"/>
      <p:bldP spid="9" grpId="0"/>
      <p:bldP spid="10" grpId="0" animBg="1"/>
      <p:bldP spid="10" grpId="1" animBg="1"/>
      <p:bldP spid="11" grpId="0" animBg="1"/>
      <p:bldP spid="12" grpId="0"/>
      <p:bldP spid="13" grpId="0" animBg="1"/>
      <p:bldP spid="13" grpId="1" animBg="1"/>
      <p:bldP spid="14" grpId="0" animBg="1"/>
      <p:bldP spid="14" grpId="1" animBg="1"/>
      <p:bldP spid="15" grpId="0" animBg="1"/>
      <p:bldP spid="16" grpId="0"/>
      <p:bldP spid="17" grpId="0" animBg="1"/>
      <p:bldP spid="17" grpId="1" animBg="1"/>
      <p:bldP spid="19" grpId="0" animBg="1"/>
      <p:bldP spid="19" grpId="1" animBg="1"/>
      <p:bldP spid="20"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bwMode="auto">
          <a:xfrm>
            <a:off x="1919536" y="4292947"/>
            <a:ext cx="1511300" cy="1512888"/>
          </a:xfrm>
          <a:prstGeom prst="rect">
            <a:avLst/>
          </a:prstGeom>
          <a:solidFill>
            <a:schemeClr val="accent6">
              <a:lumMod val="60000"/>
              <a:lumOff val="40000"/>
            </a:schemeClr>
          </a:solidFill>
          <a:ln>
            <a:noFill/>
          </a:ln>
          <a:effectLst/>
        </p:spPr>
        <p:txBody>
          <a:bodyPr/>
          <a:lstStyle/>
          <a:p>
            <a:pPr marL="609600" indent="-609600" eaLnBrk="0" hangingPunct="0">
              <a:spcBef>
                <a:spcPct val="20000"/>
              </a:spcBef>
              <a:defRPr/>
            </a:pPr>
            <a:endParaRPr lang="zh-CN" altLang="en-US">
              <a:latin typeface="Arial" charset="0"/>
            </a:endParaRPr>
          </a:p>
        </p:txBody>
      </p:sp>
      <p:sp>
        <p:nvSpPr>
          <p:cNvPr id="108547" name="Rectangle 3"/>
          <p:cNvSpPr>
            <a:spLocks noChangeArrowheads="1"/>
          </p:cNvSpPr>
          <p:nvPr/>
        </p:nvSpPr>
        <p:spPr bwMode="auto">
          <a:xfrm>
            <a:off x="911424" y="1996605"/>
            <a:ext cx="9360594" cy="1219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nSpc>
                <a:spcPct val="150000"/>
              </a:lnSpc>
              <a:spcBef>
                <a:spcPct val="20000"/>
              </a:spcBef>
            </a:pPr>
            <a:r>
              <a:rPr lang="zh-CN" altLang="en-US" sz="2400" dirty="0"/>
              <a:t>       程序员直接利用</a:t>
            </a:r>
            <a:r>
              <a:rPr lang="en-US" altLang="zh-CN" sz="2400" dirty="0"/>
              <a:t>OS</a:t>
            </a:r>
            <a:r>
              <a:rPr lang="zh-CN" altLang="en-US" sz="2400" dirty="0"/>
              <a:t>提供的一组</a:t>
            </a:r>
            <a:r>
              <a:rPr lang="zh-CN" altLang="en-US" sz="2400" dirty="0">
                <a:solidFill>
                  <a:srgbClr val="FF0000"/>
                </a:solidFill>
              </a:rPr>
              <a:t>通信命令</a:t>
            </a:r>
            <a:r>
              <a:rPr lang="en-US" altLang="zh-CN" sz="2400" dirty="0">
                <a:solidFill>
                  <a:srgbClr val="FF0000"/>
                </a:solidFill>
              </a:rPr>
              <a:t>(</a:t>
            </a:r>
            <a:r>
              <a:rPr lang="zh-CN" altLang="en-US" sz="2400" dirty="0">
                <a:solidFill>
                  <a:srgbClr val="FF0000"/>
                </a:solidFill>
              </a:rPr>
              <a:t>原语</a:t>
            </a:r>
            <a:r>
              <a:rPr lang="en-US" altLang="zh-CN" sz="2400" dirty="0">
                <a:solidFill>
                  <a:srgbClr val="FF0000"/>
                </a:solidFill>
              </a:rPr>
              <a:t>)</a:t>
            </a:r>
            <a:r>
              <a:rPr lang="zh-CN" altLang="en-US" sz="2400" dirty="0"/>
              <a:t>实现大量数据的传递，进程间的数据交换以格式化的</a:t>
            </a:r>
            <a:r>
              <a:rPr lang="zh-CN" altLang="en-US" sz="2400" dirty="0">
                <a:solidFill>
                  <a:srgbClr val="FF0000"/>
                </a:solidFill>
              </a:rPr>
              <a:t>消息</a:t>
            </a:r>
            <a:r>
              <a:rPr lang="en-US" altLang="zh-CN" sz="2400" dirty="0">
                <a:solidFill>
                  <a:srgbClr val="FF0000"/>
                </a:solidFill>
              </a:rPr>
              <a:t>(message)</a:t>
            </a:r>
            <a:r>
              <a:rPr lang="zh-CN" altLang="en-US" sz="2400" dirty="0"/>
              <a:t>为单位。</a:t>
            </a:r>
            <a:endParaRPr lang="zh-CN" altLang="en-US" sz="2400" dirty="0">
              <a:sym typeface="Wingdings 2" panose="05020102010507070707" pitchFamily="18" charset="2"/>
            </a:endParaRPr>
          </a:p>
        </p:txBody>
      </p:sp>
      <p:sp>
        <p:nvSpPr>
          <p:cNvPr id="108548" name="Rectangle 4"/>
          <p:cNvSpPr>
            <a:spLocks noChangeArrowheads="1"/>
          </p:cNvSpPr>
          <p:nvPr/>
        </p:nvSpPr>
        <p:spPr bwMode="auto">
          <a:xfrm>
            <a:off x="1255333" y="3236058"/>
            <a:ext cx="2735263" cy="427037"/>
          </a:xfrm>
          <a:prstGeom prst="rect">
            <a:avLst/>
          </a:prstGeom>
          <a:noFill/>
          <a:ln>
            <a:noFill/>
          </a:ln>
          <a:effectLst/>
        </p:spPr>
        <p:txBody>
          <a:bodyPr lIns="90000" tIns="46800" rIns="90000" bIns="46800">
            <a:spAutoFit/>
          </a:bodyPr>
          <a:lstStyle/>
          <a:p>
            <a:pPr>
              <a:lnSpc>
                <a:spcPct val="90000"/>
              </a:lnSpc>
              <a:spcBef>
                <a:spcPct val="50000"/>
              </a:spcBef>
              <a:buSzPct val="85000"/>
              <a:buFont typeface="Wingdings" pitchFamily="2" charset="2"/>
              <a:buChar char="n"/>
              <a:defRPr/>
            </a:pPr>
            <a:r>
              <a:rPr kumimoji="1" lang="en-US" altLang="zh-CN" sz="2400" dirty="0">
                <a:solidFill>
                  <a:srgbClr val="7030A0"/>
                </a:solidFill>
                <a:latin typeface="+mn-ea"/>
                <a:ea typeface="+mn-ea"/>
                <a:sym typeface="Wingdings 2" pitchFamily="18" charset="2"/>
              </a:rPr>
              <a:t> </a:t>
            </a:r>
            <a:r>
              <a:rPr kumimoji="1" lang="zh-CN" altLang="en-US" sz="2400" dirty="0">
                <a:solidFill>
                  <a:srgbClr val="7030A0"/>
                </a:solidFill>
                <a:latin typeface="+mn-ea"/>
                <a:ea typeface="+mn-ea"/>
                <a:sym typeface="Wingdings 2" pitchFamily="18" charset="2"/>
              </a:rPr>
              <a:t>消息格式：</a:t>
            </a:r>
            <a:endParaRPr kumimoji="1" lang="zh-CN" altLang="en-US" sz="2400" dirty="0">
              <a:solidFill>
                <a:srgbClr val="7030A0"/>
              </a:solidFill>
              <a:latin typeface="+mn-ea"/>
              <a:ea typeface="+mn-ea"/>
            </a:endParaRPr>
          </a:p>
        </p:txBody>
      </p:sp>
      <p:sp>
        <p:nvSpPr>
          <p:cNvPr id="108553" name="Text Box 9"/>
          <p:cNvSpPr txBox="1">
            <a:spLocks noChangeArrowheads="1"/>
          </p:cNvSpPr>
          <p:nvPr/>
        </p:nvSpPr>
        <p:spPr bwMode="auto">
          <a:xfrm>
            <a:off x="1919536" y="3934172"/>
            <a:ext cx="1511300" cy="400050"/>
          </a:xfrm>
          <a:prstGeom prst="rect">
            <a:avLst/>
          </a:prstGeom>
          <a:solidFill>
            <a:srgbClr val="6699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a:t> 消息头 </a:t>
            </a:r>
          </a:p>
        </p:txBody>
      </p:sp>
      <p:sp>
        <p:nvSpPr>
          <p:cNvPr id="108554" name="Text Box 10"/>
          <p:cNvSpPr txBox="1">
            <a:spLocks noChangeArrowheads="1"/>
          </p:cNvSpPr>
          <p:nvPr/>
        </p:nvSpPr>
        <p:spPr bwMode="auto">
          <a:xfrm>
            <a:off x="2063999" y="4685060"/>
            <a:ext cx="12239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dirty="0"/>
              <a:t>消息体</a:t>
            </a:r>
          </a:p>
        </p:txBody>
      </p:sp>
      <p:sp>
        <p:nvSpPr>
          <p:cNvPr id="108555" name="Text Box 11"/>
          <p:cNvSpPr txBox="1">
            <a:spLocks noChangeArrowheads="1"/>
          </p:cNvSpPr>
          <p:nvPr/>
        </p:nvSpPr>
        <p:spPr bwMode="auto">
          <a:xfrm>
            <a:off x="4078536" y="3862736"/>
            <a:ext cx="6841999"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r>
              <a:rPr lang="zh-CN" altLang="en-US" sz="2400" dirty="0">
                <a:solidFill>
                  <a:schemeClr val="tx2"/>
                </a:solidFill>
              </a:rPr>
              <a:t>消息头：</a:t>
            </a:r>
            <a:r>
              <a:rPr lang="zh-CN" altLang="en-US" dirty="0"/>
              <a:t>存放消息传输时所需的</a:t>
            </a:r>
            <a:r>
              <a:rPr lang="zh-CN" altLang="en-US" dirty="0">
                <a:solidFill>
                  <a:srgbClr val="FF0000"/>
                </a:solidFill>
              </a:rPr>
              <a:t>控制信息</a:t>
            </a:r>
            <a:r>
              <a:rPr lang="zh-CN" altLang="en-US" dirty="0"/>
              <a:t>。如：源进程名、目标进程名、消息长度、消息类型、消息编号、发送时间</a:t>
            </a:r>
          </a:p>
        </p:txBody>
      </p:sp>
      <p:sp>
        <p:nvSpPr>
          <p:cNvPr id="12" name="Rectangle 2"/>
          <p:cNvSpPr>
            <a:spLocks noChangeArrowheads="1"/>
          </p:cNvSpPr>
          <p:nvPr/>
        </p:nvSpPr>
        <p:spPr bwMode="auto">
          <a:xfrm>
            <a:off x="4187137" y="80962"/>
            <a:ext cx="3756025" cy="782638"/>
          </a:xfrm>
          <a:prstGeom prst="rect">
            <a:avLst/>
          </a:prstGeom>
          <a:noFill/>
          <a:ln w="9525">
            <a:noFill/>
            <a:miter lim="800000"/>
            <a:headEnd/>
            <a:tailEnd/>
          </a:ln>
          <a:effectLst>
            <a:outerShdw dist="35921" dir="2700000" algn="ctr" rotWithShape="0">
              <a:srgbClr val="FFFFFF">
                <a:alpha val="73000"/>
              </a:srgbClr>
            </a:outerShdw>
          </a:effectLst>
        </p:spPr>
        <p:txBody>
          <a:bodyPr anchor="ctr"/>
          <a:lstStyle/>
          <a:p>
            <a:pPr>
              <a:defRPr/>
            </a:pPr>
            <a:r>
              <a:rPr lang="en-US" altLang="zh-CN" sz="4000" dirty="0">
                <a:solidFill>
                  <a:srgbClr val="FF0000"/>
                </a:solidFill>
                <a:latin typeface="微软雅黑" panose="020B0503020204020204" pitchFamily="34" charset="-122"/>
                <a:ea typeface="微软雅黑" panose="020B0503020204020204" pitchFamily="34" charset="-122"/>
              </a:rPr>
              <a:t>3.5 </a:t>
            </a:r>
            <a:r>
              <a:rPr lang="zh-CN" altLang="en-US" sz="4000" dirty="0">
                <a:solidFill>
                  <a:srgbClr val="FF0000"/>
                </a:solidFill>
                <a:latin typeface="微软雅黑" panose="020B0503020204020204" pitchFamily="34" charset="-122"/>
                <a:ea typeface="微软雅黑" panose="020B0503020204020204" pitchFamily="34" charset="-122"/>
              </a:rPr>
              <a:t>进程通信 </a:t>
            </a:r>
          </a:p>
        </p:txBody>
      </p:sp>
      <p:sp>
        <p:nvSpPr>
          <p:cNvPr id="261129" name="Rectangle 4"/>
          <p:cNvSpPr>
            <a:spLocks noChangeArrowheads="1"/>
          </p:cNvSpPr>
          <p:nvPr/>
        </p:nvSpPr>
        <p:spPr bwMode="auto">
          <a:xfrm>
            <a:off x="857408" y="765844"/>
            <a:ext cx="5113337"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r>
              <a:rPr lang="en-US" altLang="zh-CN" sz="3200" dirty="0">
                <a:solidFill>
                  <a:srgbClr val="0000FF"/>
                </a:solidFill>
                <a:latin typeface="微软雅黑" panose="020B0503020204020204" pitchFamily="34" charset="-122"/>
                <a:ea typeface="微软雅黑" panose="020B0503020204020204" pitchFamily="34" charset="-122"/>
              </a:rPr>
              <a:t>3.5.1 </a:t>
            </a:r>
            <a:r>
              <a:rPr lang="zh-CN" altLang="en-US" sz="3200" dirty="0">
                <a:solidFill>
                  <a:srgbClr val="0000FF"/>
                </a:solidFill>
                <a:latin typeface="微软雅黑" panose="020B0503020204020204" pitchFamily="34" charset="-122"/>
                <a:ea typeface="微软雅黑" panose="020B0503020204020204" pitchFamily="34" charset="-122"/>
              </a:rPr>
              <a:t>进程通信类型</a:t>
            </a:r>
            <a:endParaRPr lang="en-US" altLang="zh-CN" sz="3200" dirty="0">
              <a:solidFill>
                <a:srgbClr val="0000FF"/>
              </a:solidFill>
              <a:latin typeface="微软雅黑" panose="020B0503020204020204" pitchFamily="34" charset="-122"/>
              <a:ea typeface="微软雅黑" panose="020B0503020204020204" pitchFamily="34" charset="-122"/>
            </a:endParaRPr>
          </a:p>
        </p:txBody>
      </p:sp>
      <p:sp>
        <p:nvSpPr>
          <p:cNvPr id="261130" name="Rectangle 3" descr="Large confetti"/>
          <p:cNvSpPr>
            <a:spLocks noChangeArrowheads="1"/>
          </p:cNvSpPr>
          <p:nvPr/>
        </p:nvSpPr>
        <p:spPr bwMode="auto">
          <a:xfrm>
            <a:off x="983432" y="1473993"/>
            <a:ext cx="4103688"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r>
              <a:rPr lang="en-US" altLang="zh-CN" sz="2800">
                <a:solidFill>
                  <a:srgbClr val="C00000"/>
                </a:solidFill>
                <a:latin typeface="仿宋_GB2312" pitchFamily="49" charset="-122"/>
                <a:ea typeface="仿宋_GB2312" pitchFamily="49" charset="-122"/>
              </a:rPr>
              <a:t>2.</a:t>
            </a:r>
            <a:r>
              <a:rPr lang="zh-CN" altLang="en-US" sz="2800">
                <a:solidFill>
                  <a:srgbClr val="C00000"/>
                </a:solidFill>
                <a:latin typeface="仿宋_GB2312" pitchFamily="49" charset="-122"/>
                <a:ea typeface="仿宋_GB2312" pitchFamily="49" charset="-122"/>
              </a:rPr>
              <a:t>消息传递系统通信</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08547">
                                            <p:txEl>
                                              <p:pRg st="0" end="0"/>
                                            </p:txEl>
                                          </p:spTgt>
                                        </p:tgtEl>
                                        <p:attrNameLst>
                                          <p:attrName>style.visibility</p:attrName>
                                        </p:attrNameLst>
                                      </p:cBhvr>
                                      <p:to>
                                        <p:strVal val="visible"/>
                                      </p:to>
                                    </p:set>
                                    <p:animEffect transition="in" filter="barn(outVertical)">
                                      <p:cBhvr>
                                        <p:cTn id="7" dur="500"/>
                                        <p:tgtEl>
                                          <p:spTgt spid="1085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8548"/>
                                        </p:tgtEl>
                                        <p:attrNameLst>
                                          <p:attrName>style.visibility</p:attrName>
                                        </p:attrNameLst>
                                      </p:cBhvr>
                                      <p:to>
                                        <p:strVal val="visible"/>
                                      </p:to>
                                    </p:set>
                                    <p:animEffect transition="in" filter="box(in)">
                                      <p:cBhvr>
                                        <p:cTn id="12" dur="500"/>
                                        <p:tgtEl>
                                          <p:spTgt spid="1085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box(in)">
                                      <p:cBhvr>
                                        <p:cTn id="17" dur="500"/>
                                        <p:tgtEl>
                                          <p:spTgt spid="17"/>
                                        </p:tgtEl>
                                      </p:cBhvr>
                                    </p:animEffect>
                                  </p:childTnLst>
                                </p:cTn>
                              </p:par>
                              <p:par>
                                <p:cTn id="18" presetID="4" presetClass="entr" presetSubtype="16" fill="hold" grpId="0" nodeType="withEffect">
                                  <p:stCondLst>
                                    <p:cond delay="0"/>
                                  </p:stCondLst>
                                  <p:childTnLst>
                                    <p:set>
                                      <p:cBhvr>
                                        <p:cTn id="19" dur="1" fill="hold">
                                          <p:stCondLst>
                                            <p:cond delay="0"/>
                                          </p:stCondLst>
                                        </p:cTn>
                                        <p:tgtEl>
                                          <p:spTgt spid="108553"/>
                                        </p:tgtEl>
                                        <p:attrNameLst>
                                          <p:attrName>style.visibility</p:attrName>
                                        </p:attrNameLst>
                                      </p:cBhvr>
                                      <p:to>
                                        <p:strVal val="visible"/>
                                      </p:to>
                                    </p:set>
                                    <p:animEffect transition="in" filter="box(in)">
                                      <p:cBhvr>
                                        <p:cTn id="20" dur="500"/>
                                        <p:tgtEl>
                                          <p:spTgt spid="108553"/>
                                        </p:tgtEl>
                                      </p:cBhvr>
                                    </p:animEffect>
                                  </p:childTnLst>
                                </p:cTn>
                              </p:par>
                              <p:par>
                                <p:cTn id="21" presetID="4" presetClass="entr" presetSubtype="16" fill="hold" grpId="0" nodeType="withEffect">
                                  <p:stCondLst>
                                    <p:cond delay="0"/>
                                  </p:stCondLst>
                                  <p:childTnLst>
                                    <p:set>
                                      <p:cBhvr>
                                        <p:cTn id="22" dur="1" fill="hold">
                                          <p:stCondLst>
                                            <p:cond delay="0"/>
                                          </p:stCondLst>
                                        </p:cTn>
                                        <p:tgtEl>
                                          <p:spTgt spid="108554"/>
                                        </p:tgtEl>
                                        <p:attrNameLst>
                                          <p:attrName>style.visibility</p:attrName>
                                        </p:attrNameLst>
                                      </p:cBhvr>
                                      <p:to>
                                        <p:strVal val="visible"/>
                                      </p:to>
                                    </p:set>
                                    <p:animEffect transition="in" filter="box(in)">
                                      <p:cBhvr>
                                        <p:cTn id="23" dur="500"/>
                                        <p:tgtEl>
                                          <p:spTgt spid="10855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108555"/>
                                        </p:tgtEl>
                                        <p:attrNameLst>
                                          <p:attrName>style.visibility</p:attrName>
                                        </p:attrNameLst>
                                      </p:cBhvr>
                                      <p:to>
                                        <p:strVal val="visible"/>
                                      </p:to>
                                    </p:set>
                                    <p:animEffect transition="in" filter="box(in)">
                                      <p:cBhvr>
                                        <p:cTn id="28" dur="500"/>
                                        <p:tgtEl>
                                          <p:spTgt spid="1085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08547" grpId="0" build="p" autoUpdateAnimBg="0"/>
      <p:bldP spid="108548" grpId="0"/>
      <p:bldP spid="108553" grpId="0" animBg="1"/>
      <p:bldP spid="108554" grpId="0"/>
      <p:bldP spid="108555"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3"/>
          <p:cNvSpPr>
            <a:spLocks noChangeArrowheads="1"/>
          </p:cNvSpPr>
          <p:nvPr/>
        </p:nvSpPr>
        <p:spPr bwMode="auto">
          <a:xfrm>
            <a:off x="767408" y="404664"/>
            <a:ext cx="4487169" cy="482600"/>
          </a:xfrm>
          <a:prstGeom prst="rect">
            <a:avLst/>
          </a:prstGeom>
          <a:noFill/>
          <a:ln>
            <a:noFill/>
          </a:ln>
          <a:effectLst/>
        </p:spPr>
        <p:txBody>
          <a:bodyPr wrap="square" lIns="90000" tIns="46800" rIns="90000" bIns="46800">
            <a:spAutoFit/>
          </a:bodyPr>
          <a:lstStyle/>
          <a:p>
            <a:pPr>
              <a:lnSpc>
                <a:spcPct val="90000"/>
              </a:lnSpc>
              <a:spcBef>
                <a:spcPct val="50000"/>
              </a:spcBef>
              <a:buSzPct val="85000"/>
              <a:defRPr/>
            </a:pPr>
            <a:r>
              <a:rPr kumimoji="1" lang="en-US" altLang="zh-CN" sz="2800" dirty="0">
                <a:solidFill>
                  <a:srgbClr val="C00000"/>
                </a:solidFill>
                <a:latin typeface="微软雅黑" panose="020B0503020204020204" pitchFamily="34" charset="-122"/>
                <a:ea typeface="微软雅黑" panose="020B0503020204020204" pitchFamily="34" charset="-122"/>
                <a:sym typeface="Wingdings 2" pitchFamily="18" charset="2"/>
              </a:rPr>
              <a:t>2.</a:t>
            </a:r>
            <a:r>
              <a:rPr kumimoji="1" lang="zh-CN" altLang="en-US" sz="2800" dirty="0">
                <a:solidFill>
                  <a:srgbClr val="C00000"/>
                </a:solidFill>
                <a:latin typeface="微软雅黑" panose="020B0503020204020204" pitchFamily="34" charset="-122"/>
                <a:ea typeface="微软雅黑" panose="020B0503020204020204" pitchFamily="34" charset="-122"/>
                <a:sym typeface="Wingdings 2" pitchFamily="18" charset="2"/>
              </a:rPr>
              <a:t>消息传递系统通信</a:t>
            </a:r>
            <a:endParaRPr kumimoji="1" lang="zh-CN" altLang="en-US" sz="2800" dirty="0">
              <a:solidFill>
                <a:srgbClr val="C00000"/>
              </a:solidFill>
              <a:latin typeface="微软雅黑" panose="020B0503020204020204" pitchFamily="34" charset="-122"/>
              <a:ea typeface="微软雅黑" panose="020B0503020204020204" pitchFamily="34" charset="-122"/>
            </a:endParaRPr>
          </a:p>
        </p:txBody>
      </p:sp>
      <p:sp>
        <p:nvSpPr>
          <p:cNvPr id="31" name="Rectangle 4"/>
          <p:cNvSpPr>
            <a:spLocks noChangeArrowheads="1"/>
          </p:cNvSpPr>
          <p:nvPr/>
        </p:nvSpPr>
        <p:spPr bwMode="auto">
          <a:xfrm>
            <a:off x="787396" y="1124744"/>
            <a:ext cx="7596906" cy="425450"/>
          </a:xfrm>
          <a:prstGeom prst="rect">
            <a:avLst/>
          </a:prstGeom>
          <a:noFill/>
          <a:ln>
            <a:noFill/>
          </a:ln>
          <a:effectLst/>
        </p:spPr>
        <p:txBody>
          <a:bodyPr wrap="square" lIns="90000" tIns="46800" rIns="90000" bIns="46800">
            <a:spAutoFit/>
          </a:bodyPr>
          <a:lstStyle/>
          <a:p>
            <a:pPr>
              <a:lnSpc>
                <a:spcPct val="90000"/>
              </a:lnSpc>
              <a:spcBef>
                <a:spcPct val="50000"/>
              </a:spcBef>
              <a:buSzPct val="85000"/>
              <a:buFont typeface="Wingdings" pitchFamily="2" charset="2"/>
              <a:buChar char="n"/>
              <a:defRPr/>
            </a:pPr>
            <a:r>
              <a:rPr kumimoji="1" lang="en-US" altLang="zh-CN" sz="2400" dirty="0">
                <a:solidFill>
                  <a:srgbClr val="7030A0"/>
                </a:solidFill>
                <a:latin typeface="微软雅黑" panose="020B0503020204020204" pitchFamily="34" charset="-122"/>
                <a:ea typeface="微软雅黑" panose="020B0503020204020204" pitchFamily="34" charset="-122"/>
                <a:sym typeface="Wingdings 2" pitchFamily="18" charset="2"/>
              </a:rPr>
              <a:t> </a:t>
            </a:r>
            <a:r>
              <a:rPr kumimoji="1" lang="zh-CN" altLang="en-US" sz="2400" dirty="0">
                <a:solidFill>
                  <a:srgbClr val="7030A0"/>
                </a:solidFill>
                <a:latin typeface="微软雅黑" panose="020B0503020204020204" pitchFamily="34" charset="-122"/>
                <a:ea typeface="微软雅黑" panose="020B0503020204020204" pitchFamily="34" charset="-122"/>
                <a:sym typeface="Wingdings 2" pitchFamily="18" charset="2"/>
              </a:rPr>
              <a:t>消息传递系统实现类型：</a:t>
            </a:r>
            <a:r>
              <a:rPr kumimoji="1" lang="zh-CN" altLang="en-US" sz="2400" dirty="0">
                <a:solidFill>
                  <a:srgbClr val="FF0000"/>
                </a:solidFill>
                <a:latin typeface="微软雅黑" panose="020B0503020204020204" pitchFamily="34" charset="-122"/>
                <a:ea typeface="微软雅黑" panose="020B0503020204020204" pitchFamily="34" charset="-122"/>
                <a:sym typeface="Wingdings 2" pitchFamily="18" charset="2"/>
              </a:rPr>
              <a:t>直接通信</a:t>
            </a:r>
            <a:endParaRPr kumimoji="1" lang="zh-CN" altLang="en-US" sz="2400" dirty="0">
              <a:solidFill>
                <a:srgbClr val="FF0000"/>
              </a:solidFill>
              <a:latin typeface="微软雅黑" panose="020B0503020204020204" pitchFamily="34" charset="-122"/>
              <a:ea typeface="微软雅黑" panose="020B0503020204020204" pitchFamily="34" charset="-122"/>
            </a:endParaRPr>
          </a:p>
        </p:txBody>
      </p:sp>
      <p:sp>
        <p:nvSpPr>
          <p:cNvPr id="34" name="Rectangle 4"/>
          <p:cNvSpPr>
            <a:spLocks noChangeArrowheads="1"/>
          </p:cNvSpPr>
          <p:nvPr/>
        </p:nvSpPr>
        <p:spPr bwMode="auto">
          <a:xfrm>
            <a:off x="787396" y="1760451"/>
            <a:ext cx="10057646" cy="833178"/>
          </a:xfrm>
          <a:prstGeom prst="rect">
            <a:avLst/>
          </a:prstGeom>
          <a:noFill/>
          <a:ln>
            <a:noFill/>
          </a:ln>
          <a:effectLst/>
        </p:spPr>
        <p:txBody>
          <a:bodyPr wrap="square" lIns="90000" tIns="46800" rIns="90000" bIns="46800">
            <a:spAutoFit/>
          </a:bodyPr>
          <a:lstStyle/>
          <a:p>
            <a:r>
              <a:rPr lang="zh-CN" altLang="en-US" sz="2400" dirty="0"/>
              <a:t>       直接通信是指发送进程利用</a:t>
            </a:r>
            <a:r>
              <a:rPr lang="en-US" altLang="zh-CN" sz="2400" dirty="0"/>
              <a:t>OS</a:t>
            </a:r>
            <a:r>
              <a:rPr lang="zh-CN" altLang="en-US" sz="2400" dirty="0"/>
              <a:t>所提供的发送命令，</a:t>
            </a:r>
            <a:r>
              <a:rPr lang="zh-CN" altLang="en-US" sz="2400" dirty="0">
                <a:solidFill>
                  <a:srgbClr val="FF0000"/>
                </a:solidFill>
              </a:rPr>
              <a:t>直接把消息发送给目标进程</a:t>
            </a:r>
            <a:r>
              <a:rPr lang="zh-CN" altLang="en-US" sz="2400" dirty="0"/>
              <a:t>。</a:t>
            </a:r>
            <a:endParaRPr kumimoji="1" lang="en-US" altLang="zh-CN" sz="2400" dirty="0">
              <a:latin typeface="微软雅黑" panose="020B0503020204020204" pitchFamily="34" charset="-122"/>
              <a:ea typeface="微软雅黑" panose="020B0503020204020204" pitchFamily="34" charset="-122"/>
              <a:sym typeface="Wingdings 2" pitchFamily="18" charset="2"/>
            </a:endParaRPr>
          </a:p>
        </p:txBody>
      </p:sp>
      <p:sp>
        <p:nvSpPr>
          <p:cNvPr id="3" name="文本框 2">
            <a:extLst>
              <a:ext uri="{FF2B5EF4-FFF2-40B4-BE49-F238E27FC236}">
                <a16:creationId xmlns:a16="http://schemas.microsoft.com/office/drawing/2014/main" id="{DBD45E4F-1021-B0C6-F865-12FD849FCE72}"/>
              </a:ext>
            </a:extLst>
          </p:cNvPr>
          <p:cNvSpPr txBox="1"/>
          <p:nvPr/>
        </p:nvSpPr>
        <p:spPr>
          <a:xfrm>
            <a:off x="895470" y="2806692"/>
            <a:ext cx="6117928" cy="461665"/>
          </a:xfrm>
          <a:prstGeom prst="rect">
            <a:avLst/>
          </a:prstGeom>
          <a:noFill/>
        </p:spPr>
        <p:txBody>
          <a:bodyPr wrap="square">
            <a:spAutoFit/>
          </a:bodyPr>
          <a:lstStyle/>
          <a:p>
            <a:pPr algn="l"/>
            <a:r>
              <a:rPr lang="zh-CN" altLang="en-US" sz="2400" b="0" i="0" u="none" strike="noStrike" baseline="0" dirty="0">
                <a:solidFill>
                  <a:srgbClr val="CD3300"/>
                </a:solidFill>
                <a:latin typeface="微软雅黑" panose="020B0503020204020204" pitchFamily="34" charset="-122"/>
                <a:ea typeface="微软雅黑" panose="020B0503020204020204" pitchFamily="34" charset="-122"/>
              </a:rPr>
              <a:t>直接通信原语</a:t>
            </a:r>
            <a:r>
              <a:rPr lang="zh-CN" altLang="en-US" sz="2400" b="0" i="0" u="none" strike="noStrike" baseline="0" dirty="0">
                <a:solidFill>
                  <a:srgbClr val="33339A"/>
                </a:solidFill>
                <a:latin typeface="微软雅黑" panose="020B0503020204020204" pitchFamily="34" charset="-122"/>
                <a:ea typeface="微软雅黑" panose="020B0503020204020204" pitchFamily="34" charset="-122"/>
              </a:rPr>
              <a:t>（</a:t>
            </a:r>
            <a:r>
              <a:rPr lang="en-US" altLang="zh-CN" sz="2400" b="1" i="0" u="none" strike="noStrike" baseline="0" dirty="0">
                <a:solidFill>
                  <a:srgbClr val="33339A"/>
                </a:solidFill>
                <a:latin typeface="微软雅黑" panose="020B0503020204020204" pitchFamily="34" charset="-122"/>
                <a:ea typeface="微软雅黑" panose="020B0503020204020204" pitchFamily="34" charset="-122"/>
              </a:rPr>
              <a:t>OS</a:t>
            </a:r>
            <a:r>
              <a:rPr lang="zh-CN" altLang="en-US" sz="2400" b="0" i="0" u="none" strike="noStrike" baseline="0" dirty="0">
                <a:solidFill>
                  <a:srgbClr val="33339A"/>
                </a:solidFill>
                <a:latin typeface="微软雅黑" panose="020B0503020204020204" pitchFamily="34" charset="-122"/>
                <a:ea typeface="微软雅黑" panose="020B0503020204020204" pitchFamily="34" charset="-122"/>
              </a:rPr>
              <a:t>提供）</a:t>
            </a:r>
            <a:endParaRPr lang="zh-CN" altLang="en-US" sz="2400" b="0" i="0" u="none" strike="noStrike" baseline="0" dirty="0">
              <a:solidFill>
                <a:srgbClr val="CD3300"/>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BF4BF956-AC84-81FA-2C72-61535ABC7D02}"/>
              </a:ext>
            </a:extLst>
          </p:cNvPr>
          <p:cNvSpPr txBox="1"/>
          <p:nvPr/>
        </p:nvSpPr>
        <p:spPr>
          <a:xfrm>
            <a:off x="1487488" y="3356992"/>
            <a:ext cx="7992888" cy="1261884"/>
          </a:xfrm>
          <a:prstGeom prst="rect">
            <a:avLst/>
          </a:prstGeom>
          <a:noFill/>
        </p:spPr>
        <p:txBody>
          <a:bodyPr wrap="square">
            <a:spAutoFit/>
          </a:bodyPr>
          <a:lstStyle/>
          <a:p>
            <a:pPr algn="l"/>
            <a:r>
              <a:rPr lang="en-US" altLang="zh-CN" sz="2800" i="0" u="none" strike="noStrike" baseline="0" dirty="0">
                <a:solidFill>
                  <a:srgbClr val="000000"/>
                </a:solidFill>
                <a:latin typeface="Times New Roman Bold" panose="02020803070505020304" pitchFamily="18" charset="0"/>
              </a:rPr>
              <a:t>1&gt; </a:t>
            </a:r>
            <a:r>
              <a:rPr lang="zh-CN" altLang="en-US" sz="2800" i="0" u="none" strike="noStrike" baseline="0" dirty="0">
                <a:solidFill>
                  <a:srgbClr val="000000"/>
                </a:solidFill>
                <a:latin typeface="楷体" panose="02010609060101010101" pitchFamily="49" charset="-122"/>
                <a:ea typeface="楷体" panose="02010609060101010101" pitchFamily="49" charset="-122"/>
              </a:rPr>
              <a:t>对称寻址方式</a:t>
            </a:r>
          </a:p>
          <a:p>
            <a:pPr algn="l"/>
            <a:r>
              <a:rPr lang="en-US" altLang="zh-CN" sz="2400" i="0" u="none" strike="noStrike" baseline="0" dirty="0">
                <a:solidFill>
                  <a:srgbClr val="000000"/>
                </a:solidFill>
                <a:latin typeface="Times New Roman" panose="02020603050405020304" pitchFamily="18" charset="0"/>
              </a:rPr>
              <a:t>– </a:t>
            </a:r>
            <a:r>
              <a:rPr lang="en-US" altLang="zh-CN" sz="2400" i="0" u="none" strike="noStrike" baseline="0" dirty="0">
                <a:solidFill>
                  <a:srgbClr val="000000"/>
                </a:solidFill>
                <a:latin typeface="Times New Roman Bold" panose="02020803070505020304" pitchFamily="18" charset="0"/>
              </a:rPr>
              <a:t>Send(</a:t>
            </a:r>
            <a:r>
              <a:rPr lang="en-US" altLang="zh-CN" sz="2400" i="0" u="none" strike="noStrike" baseline="0" dirty="0">
                <a:solidFill>
                  <a:srgbClr val="FF3300"/>
                </a:solidFill>
                <a:latin typeface="Times New Roman Bold" panose="02020803070505020304" pitchFamily="18" charset="0"/>
              </a:rPr>
              <a:t>Receiver</a:t>
            </a:r>
            <a:r>
              <a:rPr lang="en-US" altLang="zh-CN" sz="2400" i="0" u="none" strike="noStrike" baseline="0" dirty="0">
                <a:solidFill>
                  <a:srgbClr val="000000"/>
                </a:solidFill>
                <a:latin typeface="Times New Roman Bold" panose="02020803070505020304" pitchFamily="18" charset="0"/>
              </a:rPr>
              <a:t>, message); //</a:t>
            </a:r>
            <a:r>
              <a:rPr lang="zh-CN" altLang="en-US" sz="2400" i="0" u="none" strike="noStrike" baseline="0" dirty="0">
                <a:solidFill>
                  <a:srgbClr val="000000"/>
                </a:solidFill>
                <a:latin typeface="楷体" panose="02010609060101010101" pitchFamily="49" charset="-122"/>
                <a:ea typeface="楷体" panose="02010609060101010101" pitchFamily="49" charset="-122"/>
              </a:rPr>
              <a:t>发送一个消息给接收进程</a:t>
            </a:r>
          </a:p>
          <a:p>
            <a:pPr algn="l"/>
            <a:r>
              <a:rPr lang="en-US" altLang="zh-CN" sz="2400" i="0" u="none" strike="noStrike" baseline="0" dirty="0">
                <a:solidFill>
                  <a:srgbClr val="000000"/>
                </a:solidFill>
                <a:latin typeface="Times New Roman" panose="02020603050405020304" pitchFamily="18" charset="0"/>
              </a:rPr>
              <a:t>– </a:t>
            </a:r>
            <a:r>
              <a:rPr lang="en-US" altLang="zh-CN" sz="2400" i="0" u="none" strike="noStrike" baseline="0" dirty="0">
                <a:solidFill>
                  <a:srgbClr val="000000"/>
                </a:solidFill>
                <a:latin typeface="Times New Roman Bold" panose="02020803070505020304" pitchFamily="18" charset="0"/>
              </a:rPr>
              <a:t>Receive(</a:t>
            </a:r>
            <a:r>
              <a:rPr lang="en-US" altLang="zh-CN" sz="2400" i="0" u="none" strike="noStrike" baseline="0" dirty="0">
                <a:solidFill>
                  <a:srgbClr val="FF3300"/>
                </a:solidFill>
                <a:latin typeface="Times New Roman Bold" panose="02020803070505020304" pitchFamily="18" charset="0"/>
              </a:rPr>
              <a:t>Sender</a:t>
            </a:r>
            <a:r>
              <a:rPr lang="en-US" altLang="zh-CN" sz="2400" i="0" u="none" strike="noStrike" baseline="0" dirty="0">
                <a:solidFill>
                  <a:srgbClr val="000000"/>
                </a:solidFill>
                <a:latin typeface="Times New Roman Bold" panose="02020803070505020304" pitchFamily="18" charset="0"/>
              </a:rPr>
              <a:t>, message); //</a:t>
            </a:r>
            <a:r>
              <a:rPr lang="zh-CN" altLang="en-US" sz="2400" i="0" u="none" strike="noStrike" baseline="0" dirty="0">
                <a:solidFill>
                  <a:srgbClr val="000000"/>
                </a:solidFill>
                <a:latin typeface="楷体" panose="02010609060101010101" pitchFamily="49" charset="-122"/>
                <a:ea typeface="楷体" panose="02010609060101010101" pitchFamily="49" charset="-122"/>
              </a:rPr>
              <a:t>接收</a:t>
            </a:r>
            <a:r>
              <a:rPr lang="en-US" altLang="zh-CN" sz="2400" i="0" u="none" strike="noStrike" baseline="0" dirty="0">
                <a:solidFill>
                  <a:srgbClr val="000000"/>
                </a:solidFill>
                <a:latin typeface="Times New Roman Bold" panose="02020803070505020304" pitchFamily="18" charset="0"/>
                <a:ea typeface="楷体" panose="02010609060101010101" pitchFamily="49" charset="-122"/>
              </a:rPr>
              <a:t>Sender</a:t>
            </a:r>
            <a:r>
              <a:rPr lang="zh-CN" altLang="en-US" sz="2400" i="0" u="none" strike="noStrike" baseline="0" dirty="0">
                <a:solidFill>
                  <a:srgbClr val="000000"/>
                </a:solidFill>
                <a:latin typeface="楷体" panose="02010609060101010101" pitchFamily="49" charset="-122"/>
                <a:ea typeface="楷体" panose="02010609060101010101" pitchFamily="49" charset="-122"/>
              </a:rPr>
              <a:t>进程发来的消息</a:t>
            </a:r>
            <a:endParaRPr lang="zh-CN" altLang="en-US" sz="2400" dirty="0"/>
          </a:p>
        </p:txBody>
      </p:sp>
      <p:sp>
        <p:nvSpPr>
          <p:cNvPr id="7" name="文本框 6">
            <a:extLst>
              <a:ext uri="{FF2B5EF4-FFF2-40B4-BE49-F238E27FC236}">
                <a16:creationId xmlns:a16="http://schemas.microsoft.com/office/drawing/2014/main" id="{8EBDE253-0C4E-E6F7-2865-DB8ACA3D3669}"/>
              </a:ext>
            </a:extLst>
          </p:cNvPr>
          <p:cNvSpPr txBox="1"/>
          <p:nvPr/>
        </p:nvSpPr>
        <p:spPr>
          <a:xfrm>
            <a:off x="1471140" y="4797152"/>
            <a:ext cx="10057645" cy="1631216"/>
          </a:xfrm>
          <a:prstGeom prst="rect">
            <a:avLst/>
          </a:prstGeom>
          <a:noFill/>
        </p:spPr>
        <p:txBody>
          <a:bodyPr wrap="square">
            <a:spAutoFit/>
          </a:bodyPr>
          <a:lstStyle/>
          <a:p>
            <a:pPr algn="l"/>
            <a:r>
              <a:rPr lang="en-US" altLang="zh-CN" sz="2800" i="0" u="none" strike="noStrike" baseline="0" dirty="0">
                <a:solidFill>
                  <a:srgbClr val="000000"/>
                </a:solidFill>
                <a:latin typeface="Times New Roman Bold" panose="02020803070505020304" pitchFamily="18" charset="0"/>
              </a:rPr>
              <a:t>2&gt; </a:t>
            </a:r>
            <a:r>
              <a:rPr lang="zh-CN" altLang="en-US" sz="2800" i="0" u="none" strike="noStrike" baseline="0" dirty="0">
                <a:solidFill>
                  <a:srgbClr val="000000"/>
                </a:solidFill>
                <a:latin typeface="楷体" panose="02010609060101010101" pitchFamily="49" charset="-122"/>
                <a:ea typeface="楷体" panose="02010609060101010101" pitchFamily="49" charset="-122"/>
              </a:rPr>
              <a:t>非对称寻址方式</a:t>
            </a:r>
          </a:p>
          <a:p>
            <a:pPr algn="l"/>
            <a:r>
              <a:rPr lang="en-US" altLang="zh-CN" sz="2400" i="0" u="none" strike="noStrike" baseline="0" dirty="0">
                <a:solidFill>
                  <a:srgbClr val="000000"/>
                </a:solidFill>
                <a:latin typeface="Times New Roman" panose="02020603050405020304" pitchFamily="18" charset="0"/>
              </a:rPr>
              <a:t>– </a:t>
            </a:r>
            <a:r>
              <a:rPr lang="en-US" altLang="zh-CN" sz="2400" i="0" u="none" strike="noStrike" baseline="0" dirty="0">
                <a:solidFill>
                  <a:srgbClr val="000000"/>
                </a:solidFill>
                <a:latin typeface="Times New Roman Bold" panose="02020803070505020304" pitchFamily="18" charset="0"/>
              </a:rPr>
              <a:t>Send(</a:t>
            </a:r>
            <a:r>
              <a:rPr lang="en-US" altLang="zh-CN" sz="2400" i="0" u="none" strike="noStrike" baseline="0" dirty="0">
                <a:solidFill>
                  <a:srgbClr val="FF3300"/>
                </a:solidFill>
                <a:latin typeface="Times New Roman Bold" panose="02020803070505020304" pitchFamily="18" charset="0"/>
              </a:rPr>
              <a:t>P</a:t>
            </a:r>
            <a:r>
              <a:rPr lang="en-US" altLang="zh-CN" sz="2400" i="0" u="none" strike="noStrike" baseline="0" dirty="0">
                <a:solidFill>
                  <a:srgbClr val="000000"/>
                </a:solidFill>
                <a:latin typeface="Times New Roman Bold" panose="02020803070505020304" pitchFamily="18" charset="0"/>
              </a:rPr>
              <a:t>, message); //</a:t>
            </a:r>
            <a:r>
              <a:rPr lang="zh-CN" altLang="en-US" sz="2400" i="0" u="none" strike="noStrike" baseline="0" dirty="0">
                <a:solidFill>
                  <a:srgbClr val="000000"/>
                </a:solidFill>
                <a:latin typeface="楷体" panose="02010609060101010101" pitchFamily="49" charset="-122"/>
                <a:ea typeface="楷体" panose="02010609060101010101" pitchFamily="49" charset="-122"/>
              </a:rPr>
              <a:t>发送一个消息给接收进程</a:t>
            </a:r>
            <a:r>
              <a:rPr lang="en-US" altLang="zh-CN" sz="2400" i="0" u="none" strike="noStrike" baseline="0" dirty="0">
                <a:solidFill>
                  <a:srgbClr val="000000"/>
                </a:solidFill>
                <a:latin typeface="Times New Roman Bold" panose="02020803070505020304" pitchFamily="18" charset="0"/>
                <a:ea typeface="楷体" panose="02010609060101010101" pitchFamily="49" charset="-122"/>
              </a:rPr>
              <a:t>P</a:t>
            </a:r>
          </a:p>
          <a:p>
            <a:pPr algn="l"/>
            <a:r>
              <a:rPr lang="en-US" altLang="zh-CN" sz="2400" i="0" u="none" strike="noStrike" baseline="0" dirty="0">
                <a:solidFill>
                  <a:srgbClr val="000000"/>
                </a:solidFill>
                <a:latin typeface="Times New Roman" panose="02020603050405020304" pitchFamily="18" charset="0"/>
              </a:rPr>
              <a:t>– </a:t>
            </a:r>
            <a:r>
              <a:rPr lang="en-US" altLang="zh-CN" sz="2400" i="0" u="none" strike="noStrike" baseline="0" dirty="0">
                <a:solidFill>
                  <a:srgbClr val="000000"/>
                </a:solidFill>
                <a:latin typeface="Times New Roman Bold" panose="02020803070505020304" pitchFamily="18" charset="0"/>
              </a:rPr>
              <a:t>Receive(</a:t>
            </a:r>
            <a:r>
              <a:rPr lang="en-US" altLang="zh-CN" sz="2400" i="0" u="none" strike="noStrike" baseline="0" dirty="0">
                <a:solidFill>
                  <a:srgbClr val="FF3300"/>
                </a:solidFill>
                <a:latin typeface="Times New Roman Bold" panose="02020803070505020304" pitchFamily="18" charset="0"/>
              </a:rPr>
              <a:t>id</a:t>
            </a:r>
            <a:r>
              <a:rPr lang="en-US" altLang="zh-CN" sz="2400" i="0" u="none" strike="noStrike" baseline="0" dirty="0">
                <a:solidFill>
                  <a:srgbClr val="000000"/>
                </a:solidFill>
                <a:latin typeface="Times New Roman Bold" panose="02020803070505020304" pitchFamily="18" charset="0"/>
              </a:rPr>
              <a:t>, message); //</a:t>
            </a:r>
            <a:r>
              <a:rPr lang="zh-CN" altLang="en-US" sz="2400" i="0" u="none" strike="noStrike" baseline="0" dirty="0">
                <a:solidFill>
                  <a:srgbClr val="000000"/>
                </a:solidFill>
                <a:latin typeface="楷体" panose="02010609060101010101" pitchFamily="49" charset="-122"/>
                <a:ea typeface="楷体" panose="02010609060101010101" pitchFamily="49" charset="-122"/>
              </a:rPr>
              <a:t>接收任何进程发来的消息</a:t>
            </a:r>
            <a:r>
              <a:rPr lang="en-US" altLang="zh-CN" sz="2400" i="0" u="none" strike="noStrike" baseline="0" dirty="0">
                <a:solidFill>
                  <a:srgbClr val="000000"/>
                </a:solidFill>
                <a:latin typeface="Times New Roman Bold" panose="02020803070505020304" pitchFamily="18" charset="0"/>
                <a:ea typeface="楷体" panose="02010609060101010101" pitchFamily="49" charset="-122"/>
              </a:rPr>
              <a:t>,id</a:t>
            </a:r>
            <a:r>
              <a:rPr lang="zh-CN" altLang="en-US" sz="2400" i="0" u="none" strike="noStrike" baseline="0" dirty="0">
                <a:solidFill>
                  <a:srgbClr val="000000"/>
                </a:solidFill>
                <a:latin typeface="楷体" panose="02010609060101010101" pitchFamily="49" charset="-122"/>
                <a:ea typeface="楷体" panose="02010609060101010101" pitchFamily="49" charset="-122"/>
              </a:rPr>
              <a:t>为发送进程的参数，即完成通信后的返回值</a:t>
            </a:r>
            <a:endParaRPr lang="zh-CN" altLang="en-US" sz="2400" dirty="0"/>
          </a:p>
        </p:txBody>
      </p:sp>
      <p:grpSp>
        <p:nvGrpSpPr>
          <p:cNvPr id="14" name="组合 13">
            <a:extLst>
              <a:ext uri="{FF2B5EF4-FFF2-40B4-BE49-F238E27FC236}">
                <a16:creationId xmlns:a16="http://schemas.microsoft.com/office/drawing/2014/main" id="{C6F8DEEA-3FCD-8115-7DF4-5E1AFB59A875}"/>
              </a:ext>
            </a:extLst>
          </p:cNvPr>
          <p:cNvGrpSpPr/>
          <p:nvPr/>
        </p:nvGrpSpPr>
        <p:grpSpPr>
          <a:xfrm>
            <a:off x="5296014" y="2327239"/>
            <a:ext cx="3464281" cy="1426478"/>
            <a:chOff x="5296014" y="2327239"/>
            <a:chExt cx="3464281" cy="1426478"/>
          </a:xfrm>
        </p:grpSpPr>
        <p:sp>
          <p:nvSpPr>
            <p:cNvPr id="10" name="思想气泡: 云 9">
              <a:extLst>
                <a:ext uri="{FF2B5EF4-FFF2-40B4-BE49-F238E27FC236}">
                  <a16:creationId xmlns:a16="http://schemas.microsoft.com/office/drawing/2014/main" id="{8E25935E-65EF-5986-06DE-4CEE75BBAB39}"/>
                </a:ext>
              </a:extLst>
            </p:cNvPr>
            <p:cNvSpPr/>
            <p:nvPr/>
          </p:nvSpPr>
          <p:spPr>
            <a:xfrm>
              <a:off x="5296014" y="2327239"/>
              <a:ext cx="3464281" cy="1426478"/>
            </a:xfrm>
            <a:prstGeom prst="cloudCallout">
              <a:avLst>
                <a:gd name="adj1" fmla="val -73165"/>
                <a:gd name="adj2" fmla="val 50319"/>
              </a:avLst>
            </a:prstGeom>
            <a:solidFill>
              <a:schemeClr val="accent6">
                <a:lumMod val="60000"/>
                <a:lumOff val="40000"/>
              </a:schemeClr>
            </a:solidFill>
          </p:spPr>
          <p:txBody>
            <a:bodyPr wrap="square" rtlCol="0" anchor="ctr">
              <a:spAutoFit/>
            </a:bodyPr>
            <a:lstStyle/>
            <a:p>
              <a:pPr algn="ctr">
                <a:lnSpc>
                  <a:spcPct val="130000"/>
                </a:lnSpc>
                <a:spcBef>
                  <a:spcPct val="20000"/>
                </a:spcBef>
              </a:pPr>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B53A865D-7A67-9C6D-3DAB-03B555411315}"/>
                </a:ext>
              </a:extLst>
            </p:cNvPr>
            <p:cNvSpPr txBox="1"/>
            <p:nvPr/>
          </p:nvSpPr>
          <p:spPr>
            <a:xfrm>
              <a:off x="5789262" y="2492896"/>
              <a:ext cx="2448272" cy="1015663"/>
            </a:xfrm>
            <a:prstGeom prst="rect">
              <a:avLst/>
            </a:prstGeom>
            <a:noFill/>
          </p:spPr>
          <p:txBody>
            <a:bodyPr wrap="square">
              <a:spAutoFit/>
            </a:bodyPr>
            <a:lstStyle/>
            <a:p>
              <a:pPr algn="l"/>
              <a:r>
                <a:rPr lang="zh-CN" altLang="en-US" sz="2000" b="0" i="0" u="none" strike="noStrike" baseline="0" dirty="0">
                  <a:solidFill>
                    <a:srgbClr val="0000FF"/>
                  </a:solidFill>
                  <a:latin typeface="楷体" panose="02010609060101010101" pitchFamily="49" charset="-122"/>
                  <a:ea typeface="楷体" panose="02010609060101010101" pitchFamily="49" charset="-122"/>
                </a:rPr>
                <a:t>要求发送进程和接收进程都以</a:t>
              </a:r>
              <a:r>
                <a:rPr lang="zh-CN" altLang="en-US" sz="2000" b="0" i="0" u="none" strike="noStrike" baseline="0" dirty="0">
                  <a:solidFill>
                    <a:srgbClr val="FF3300"/>
                  </a:solidFill>
                  <a:latin typeface="楷体" panose="02010609060101010101" pitchFamily="49" charset="-122"/>
                  <a:ea typeface="楷体" panose="02010609060101010101" pitchFamily="49" charset="-122"/>
                </a:rPr>
                <a:t>显式方式</a:t>
              </a:r>
              <a:r>
                <a:rPr lang="zh-CN" altLang="en-US" sz="2000" b="0" i="0" u="none" strike="noStrike" baseline="0" dirty="0">
                  <a:solidFill>
                    <a:srgbClr val="0000FF"/>
                  </a:solidFill>
                  <a:latin typeface="楷体" panose="02010609060101010101" pitchFamily="49" charset="-122"/>
                  <a:ea typeface="楷体" panose="02010609060101010101" pitchFamily="49" charset="-122"/>
                </a:rPr>
                <a:t>提</a:t>
              </a:r>
              <a:r>
                <a:rPr lang="zh-CN" altLang="en-US" sz="1800" b="0" i="0" u="none" strike="noStrike" baseline="0" dirty="0">
                  <a:solidFill>
                    <a:srgbClr val="0000FF"/>
                  </a:solidFill>
                  <a:latin typeface="楷体" panose="02010609060101010101" pitchFamily="49" charset="-122"/>
                  <a:ea typeface="楷体" panose="02010609060101010101" pitchFamily="49" charset="-122"/>
                </a:rPr>
                <a:t>供对方的标识符。</a:t>
              </a:r>
              <a:endParaRPr lang="zh-CN" altLang="en-US" dirty="0"/>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down)">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7">
                                            <p:txEl>
                                              <p:pRg st="1" end="1"/>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3"/>
          <p:cNvSpPr>
            <a:spLocks noChangeArrowheads="1"/>
          </p:cNvSpPr>
          <p:nvPr/>
        </p:nvSpPr>
        <p:spPr bwMode="auto">
          <a:xfrm>
            <a:off x="767408" y="404664"/>
            <a:ext cx="4487169" cy="482600"/>
          </a:xfrm>
          <a:prstGeom prst="rect">
            <a:avLst/>
          </a:prstGeom>
          <a:noFill/>
          <a:ln>
            <a:noFill/>
          </a:ln>
          <a:effectLst/>
        </p:spPr>
        <p:txBody>
          <a:bodyPr wrap="square" lIns="90000" tIns="46800" rIns="90000" bIns="46800">
            <a:spAutoFit/>
          </a:bodyPr>
          <a:lstStyle/>
          <a:p>
            <a:pPr>
              <a:lnSpc>
                <a:spcPct val="90000"/>
              </a:lnSpc>
              <a:spcBef>
                <a:spcPct val="50000"/>
              </a:spcBef>
              <a:buSzPct val="85000"/>
              <a:defRPr/>
            </a:pPr>
            <a:r>
              <a:rPr kumimoji="1" lang="en-US" altLang="zh-CN" sz="2800" dirty="0">
                <a:solidFill>
                  <a:srgbClr val="C00000"/>
                </a:solidFill>
                <a:latin typeface="微软雅黑" panose="020B0503020204020204" pitchFamily="34" charset="-122"/>
                <a:ea typeface="微软雅黑" panose="020B0503020204020204" pitchFamily="34" charset="-122"/>
                <a:sym typeface="Wingdings 2" pitchFamily="18" charset="2"/>
              </a:rPr>
              <a:t>2.</a:t>
            </a:r>
            <a:r>
              <a:rPr kumimoji="1" lang="zh-CN" altLang="en-US" sz="2800" dirty="0">
                <a:solidFill>
                  <a:srgbClr val="C00000"/>
                </a:solidFill>
                <a:latin typeface="微软雅黑" panose="020B0503020204020204" pitchFamily="34" charset="-122"/>
                <a:ea typeface="微软雅黑" panose="020B0503020204020204" pitchFamily="34" charset="-122"/>
                <a:sym typeface="Wingdings 2" pitchFamily="18" charset="2"/>
              </a:rPr>
              <a:t>消息传递系统通信</a:t>
            </a:r>
            <a:endParaRPr kumimoji="1" lang="zh-CN" altLang="en-US" sz="2800" dirty="0">
              <a:solidFill>
                <a:srgbClr val="C00000"/>
              </a:solidFill>
              <a:latin typeface="微软雅黑" panose="020B0503020204020204" pitchFamily="34" charset="-122"/>
              <a:ea typeface="微软雅黑" panose="020B0503020204020204" pitchFamily="34" charset="-122"/>
            </a:endParaRPr>
          </a:p>
        </p:txBody>
      </p:sp>
      <p:sp>
        <p:nvSpPr>
          <p:cNvPr id="31" name="Rectangle 4"/>
          <p:cNvSpPr>
            <a:spLocks noChangeArrowheads="1"/>
          </p:cNvSpPr>
          <p:nvPr/>
        </p:nvSpPr>
        <p:spPr bwMode="auto">
          <a:xfrm>
            <a:off x="787396" y="1124744"/>
            <a:ext cx="7596906" cy="425450"/>
          </a:xfrm>
          <a:prstGeom prst="rect">
            <a:avLst/>
          </a:prstGeom>
          <a:noFill/>
          <a:ln>
            <a:noFill/>
          </a:ln>
          <a:effectLst/>
        </p:spPr>
        <p:txBody>
          <a:bodyPr wrap="square" lIns="90000" tIns="46800" rIns="90000" bIns="46800">
            <a:spAutoFit/>
          </a:bodyPr>
          <a:lstStyle/>
          <a:p>
            <a:pPr>
              <a:lnSpc>
                <a:spcPct val="90000"/>
              </a:lnSpc>
              <a:spcBef>
                <a:spcPct val="50000"/>
              </a:spcBef>
              <a:buSzPct val="85000"/>
              <a:buFont typeface="Wingdings" pitchFamily="2" charset="2"/>
              <a:buChar char="n"/>
              <a:defRPr/>
            </a:pPr>
            <a:r>
              <a:rPr kumimoji="1" lang="en-US" altLang="zh-CN" sz="2400" dirty="0">
                <a:solidFill>
                  <a:srgbClr val="7030A0"/>
                </a:solidFill>
                <a:latin typeface="微软雅黑" panose="020B0503020204020204" pitchFamily="34" charset="-122"/>
                <a:ea typeface="微软雅黑" panose="020B0503020204020204" pitchFamily="34" charset="-122"/>
                <a:sym typeface="Wingdings 2" pitchFamily="18" charset="2"/>
              </a:rPr>
              <a:t> </a:t>
            </a:r>
            <a:r>
              <a:rPr kumimoji="1" lang="zh-CN" altLang="en-US" sz="2400" dirty="0">
                <a:solidFill>
                  <a:srgbClr val="7030A0"/>
                </a:solidFill>
                <a:latin typeface="微软雅黑" panose="020B0503020204020204" pitchFamily="34" charset="-122"/>
                <a:ea typeface="微软雅黑" panose="020B0503020204020204" pitchFamily="34" charset="-122"/>
                <a:sym typeface="Wingdings 2" pitchFamily="18" charset="2"/>
              </a:rPr>
              <a:t>消息传递系统实现类型：</a:t>
            </a:r>
            <a:r>
              <a:rPr kumimoji="1" lang="zh-CN" altLang="en-US" sz="2400" dirty="0">
                <a:solidFill>
                  <a:srgbClr val="FF0000"/>
                </a:solidFill>
                <a:latin typeface="微软雅黑" panose="020B0503020204020204" pitchFamily="34" charset="-122"/>
                <a:ea typeface="微软雅黑" panose="020B0503020204020204" pitchFamily="34" charset="-122"/>
                <a:sym typeface="Wingdings 2" pitchFamily="18" charset="2"/>
              </a:rPr>
              <a:t>直接通信</a:t>
            </a:r>
            <a:endParaRPr kumimoji="1" lang="zh-CN" altLang="en-US" sz="2400" dirty="0">
              <a:solidFill>
                <a:srgbClr val="FF0000"/>
              </a:solidFill>
              <a:latin typeface="微软雅黑" panose="020B0503020204020204" pitchFamily="34" charset="-122"/>
              <a:ea typeface="微软雅黑" panose="020B0503020204020204" pitchFamily="34" charset="-122"/>
            </a:endParaRPr>
          </a:p>
        </p:txBody>
      </p:sp>
      <p:sp>
        <p:nvSpPr>
          <p:cNvPr id="34" name="Rectangle 4"/>
          <p:cNvSpPr>
            <a:spLocks noChangeArrowheads="1"/>
          </p:cNvSpPr>
          <p:nvPr/>
        </p:nvSpPr>
        <p:spPr bwMode="auto">
          <a:xfrm>
            <a:off x="787396" y="1760451"/>
            <a:ext cx="10057646" cy="833178"/>
          </a:xfrm>
          <a:prstGeom prst="rect">
            <a:avLst/>
          </a:prstGeom>
          <a:noFill/>
          <a:ln>
            <a:noFill/>
          </a:ln>
          <a:effectLst/>
        </p:spPr>
        <p:txBody>
          <a:bodyPr wrap="square" lIns="90000" tIns="46800" rIns="90000" bIns="46800">
            <a:spAutoFit/>
          </a:bodyPr>
          <a:lstStyle/>
          <a:p>
            <a:r>
              <a:rPr lang="zh-CN" altLang="en-US" sz="2400" dirty="0"/>
              <a:t>       直接通信是指发送进程利用</a:t>
            </a:r>
            <a:r>
              <a:rPr lang="en-US" altLang="zh-CN" sz="2400" dirty="0"/>
              <a:t>OS</a:t>
            </a:r>
            <a:r>
              <a:rPr lang="zh-CN" altLang="en-US" sz="2400" dirty="0"/>
              <a:t>所提供的发送命令，</a:t>
            </a:r>
            <a:r>
              <a:rPr lang="zh-CN" altLang="en-US" sz="2400" dirty="0">
                <a:solidFill>
                  <a:srgbClr val="FF0000"/>
                </a:solidFill>
              </a:rPr>
              <a:t>直接把消息发送给目标进程</a:t>
            </a:r>
            <a:r>
              <a:rPr lang="zh-CN" altLang="en-US" sz="2400" dirty="0"/>
              <a:t>。</a:t>
            </a:r>
            <a:endParaRPr kumimoji="1" lang="en-US" altLang="zh-CN" sz="2400" dirty="0">
              <a:latin typeface="微软雅黑" panose="020B0503020204020204" pitchFamily="34" charset="-122"/>
              <a:ea typeface="微软雅黑" panose="020B0503020204020204" pitchFamily="34" charset="-122"/>
              <a:sym typeface="Wingdings 2" pitchFamily="18" charset="2"/>
            </a:endParaRPr>
          </a:p>
        </p:txBody>
      </p:sp>
      <p:sp>
        <p:nvSpPr>
          <p:cNvPr id="3" name="文本框 2">
            <a:extLst>
              <a:ext uri="{FF2B5EF4-FFF2-40B4-BE49-F238E27FC236}">
                <a16:creationId xmlns:a16="http://schemas.microsoft.com/office/drawing/2014/main" id="{DBD45E4F-1021-B0C6-F865-12FD849FCE72}"/>
              </a:ext>
            </a:extLst>
          </p:cNvPr>
          <p:cNvSpPr txBox="1"/>
          <p:nvPr/>
        </p:nvSpPr>
        <p:spPr>
          <a:xfrm>
            <a:off x="816127" y="2708920"/>
            <a:ext cx="6117928" cy="461665"/>
          </a:xfrm>
          <a:prstGeom prst="rect">
            <a:avLst/>
          </a:prstGeom>
          <a:noFill/>
        </p:spPr>
        <p:txBody>
          <a:bodyPr wrap="square">
            <a:spAutoFit/>
          </a:bodyPr>
          <a:lstStyle/>
          <a:p>
            <a:r>
              <a:rPr lang="zh-CN" altLang="en-US" sz="2400" dirty="0">
                <a:latin typeface="微软雅黑" panose="020B0503020204020204" pitchFamily="34" charset="-122"/>
                <a:ea typeface="微软雅黑" panose="020B0503020204020204" pitchFamily="34" charset="-122"/>
              </a:rPr>
              <a:t>用直接通信方式解决生产</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消费问题</a:t>
            </a:r>
            <a:r>
              <a:rPr lang="en-US" altLang="zh-CN" sz="2400" dirty="0">
                <a:latin typeface="微软雅黑" panose="020B0503020204020204" pitchFamily="34" charset="-122"/>
                <a:ea typeface="微软雅黑" panose="020B0503020204020204" pitchFamily="34" charset="-122"/>
              </a:rPr>
              <a:t>:</a:t>
            </a:r>
            <a:endParaRPr lang="zh-CN" altLang="en-US" sz="2800" i="0" u="none" strike="noStrike" baseline="0" dirty="0">
              <a:solidFill>
                <a:srgbClr val="CD3300"/>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857EBC52-188C-5B1A-ED68-5B4C41057A9C}"/>
              </a:ext>
            </a:extLst>
          </p:cNvPr>
          <p:cNvSpPr txBox="1"/>
          <p:nvPr/>
        </p:nvSpPr>
        <p:spPr>
          <a:xfrm>
            <a:off x="1055440" y="3501008"/>
            <a:ext cx="4824536" cy="1938992"/>
          </a:xfrm>
          <a:prstGeom prst="rect">
            <a:avLst/>
          </a:prstGeom>
          <a:noFill/>
        </p:spPr>
        <p:txBody>
          <a:bodyPr wrap="square">
            <a:spAutoFit/>
          </a:bodyPr>
          <a:lstStyle/>
          <a:p>
            <a:pPr algn="l"/>
            <a:r>
              <a:rPr lang="en-US" altLang="zh-CN" sz="2400" b="1" i="0" u="none" strike="noStrike" baseline="0" dirty="0">
                <a:solidFill>
                  <a:srgbClr val="FF0066"/>
                </a:solidFill>
                <a:latin typeface="Times New Roman Bold" panose="02020803070505020304" pitchFamily="18" charset="0"/>
              </a:rPr>
              <a:t>producer(</a:t>
            </a:r>
            <a:r>
              <a:rPr lang="en-US" altLang="zh-CN" sz="2400" b="1" i="0" u="none" strike="noStrike" baseline="0" dirty="0" err="1">
                <a:solidFill>
                  <a:srgbClr val="FF0066"/>
                </a:solidFill>
                <a:latin typeface="Times New Roman Bold" panose="02020803070505020304" pitchFamily="18" charset="0"/>
              </a:rPr>
              <a:t>i</a:t>
            </a:r>
            <a:r>
              <a:rPr lang="en-US" altLang="zh-CN" sz="2400" b="1" i="0" u="none" strike="noStrike" baseline="0" dirty="0">
                <a:solidFill>
                  <a:srgbClr val="FF0066"/>
                </a:solidFill>
                <a:latin typeface="Times New Roman Bold" panose="02020803070505020304" pitchFamily="18" charset="0"/>
              </a:rPr>
              <a:t>)</a:t>
            </a:r>
          </a:p>
          <a:p>
            <a:pPr algn="l"/>
            <a:r>
              <a:rPr lang="en-US" altLang="zh-CN" sz="2400" dirty="0">
                <a:solidFill>
                  <a:srgbClr val="000000"/>
                </a:solidFill>
                <a:latin typeface="Times New Roman Bold" panose="02020803070505020304" pitchFamily="18" charset="0"/>
              </a:rPr>
              <a:t>    </a:t>
            </a:r>
            <a:r>
              <a:rPr lang="en-US" altLang="zh-CN" sz="2400" b="1" i="0" u="none" strike="noStrike" baseline="0" dirty="0">
                <a:solidFill>
                  <a:srgbClr val="000000"/>
                </a:solidFill>
                <a:latin typeface="Times New Roman Bold" panose="02020803070505020304" pitchFamily="18" charset="0"/>
              </a:rPr>
              <a:t>repeat</a:t>
            </a:r>
          </a:p>
          <a:p>
            <a:pPr algn="l"/>
            <a:r>
              <a:rPr lang="en-US" altLang="zh-CN" sz="2400" b="1" i="0" u="none" strike="noStrike" baseline="0" dirty="0">
                <a:solidFill>
                  <a:srgbClr val="000000"/>
                </a:solidFill>
                <a:latin typeface="Times New Roman Bold" panose="02020803070505020304" pitchFamily="18" charset="0"/>
              </a:rPr>
              <a:t>        produce an item in </a:t>
            </a:r>
            <a:r>
              <a:rPr lang="en-US" altLang="zh-CN" sz="2400" b="1" i="0" u="none" strike="noStrike" baseline="0" dirty="0" err="1">
                <a:solidFill>
                  <a:srgbClr val="000000"/>
                </a:solidFill>
                <a:latin typeface="Times New Roman Bold" panose="02020803070505020304" pitchFamily="18" charset="0"/>
              </a:rPr>
              <a:t>nextp</a:t>
            </a:r>
            <a:r>
              <a:rPr lang="zh-CN" altLang="en-US" sz="2400" b="0" i="0" u="none" strike="noStrike" baseline="0" dirty="0">
                <a:solidFill>
                  <a:srgbClr val="000000"/>
                </a:solidFill>
                <a:latin typeface="楷体" panose="02010609060101010101" pitchFamily="49" charset="-122"/>
                <a:ea typeface="楷体" panose="02010609060101010101" pitchFamily="49" charset="-122"/>
              </a:rPr>
              <a:t>；</a:t>
            </a:r>
          </a:p>
          <a:p>
            <a:pPr algn="l"/>
            <a:r>
              <a:rPr lang="en-US" altLang="zh-CN" sz="2400" b="1" i="0" u="none" strike="noStrike" baseline="0" dirty="0">
                <a:solidFill>
                  <a:srgbClr val="0000FF"/>
                </a:solidFill>
                <a:latin typeface="Times New Roman Bold" panose="02020803070505020304" pitchFamily="18" charset="0"/>
              </a:rPr>
              <a:t>        send(consumer(j)</a:t>
            </a:r>
            <a:r>
              <a:rPr lang="zh-CN" altLang="en-US" sz="2400" b="0" i="0" u="none" strike="noStrike" baseline="0" dirty="0">
                <a:solidFill>
                  <a:srgbClr val="0000FF"/>
                </a:solidFill>
                <a:latin typeface="楷体" panose="02010609060101010101" pitchFamily="49" charset="-122"/>
                <a:ea typeface="楷体" panose="02010609060101010101" pitchFamily="49" charset="-122"/>
              </a:rPr>
              <a:t>，</a:t>
            </a:r>
            <a:r>
              <a:rPr lang="en-US" altLang="zh-CN" sz="2400" b="1" i="0" u="none" strike="noStrike" baseline="0" dirty="0" err="1">
                <a:solidFill>
                  <a:srgbClr val="0000FF"/>
                </a:solidFill>
                <a:latin typeface="Times New Roman Bold" panose="02020803070505020304" pitchFamily="18" charset="0"/>
                <a:ea typeface="楷体" panose="02010609060101010101" pitchFamily="49" charset="-122"/>
              </a:rPr>
              <a:t>nextp</a:t>
            </a:r>
            <a:r>
              <a:rPr lang="en-US" altLang="zh-CN" sz="2400" b="1" i="0" u="none" strike="noStrike" baseline="0" dirty="0">
                <a:solidFill>
                  <a:srgbClr val="0000FF"/>
                </a:solidFill>
                <a:latin typeface="Times New Roman Bold" panose="02020803070505020304" pitchFamily="18" charset="0"/>
                <a:ea typeface="楷体" panose="02010609060101010101" pitchFamily="49" charset="-122"/>
              </a:rPr>
              <a:t>)</a:t>
            </a:r>
            <a:r>
              <a:rPr lang="zh-CN" altLang="en-US" sz="2400" b="0" i="0" u="none" strike="noStrike" baseline="0" dirty="0">
                <a:solidFill>
                  <a:srgbClr val="0000FF"/>
                </a:solidFill>
                <a:latin typeface="楷体" panose="02010609060101010101" pitchFamily="49" charset="-122"/>
                <a:ea typeface="楷体" panose="02010609060101010101" pitchFamily="49" charset="-122"/>
              </a:rPr>
              <a:t>；</a:t>
            </a:r>
          </a:p>
          <a:p>
            <a:pPr algn="l"/>
            <a:r>
              <a:rPr lang="en-US" altLang="zh-CN" sz="2400" b="1" i="0" u="none" strike="noStrike" baseline="0" dirty="0">
                <a:solidFill>
                  <a:srgbClr val="000000"/>
                </a:solidFill>
                <a:latin typeface="Times New Roman Bold" panose="02020803070505020304" pitchFamily="18" charset="0"/>
              </a:rPr>
              <a:t>    until false</a:t>
            </a:r>
            <a:r>
              <a:rPr lang="zh-CN" altLang="en-US" sz="2400" b="0" i="0" u="none" strike="noStrike" baseline="0" dirty="0">
                <a:solidFill>
                  <a:srgbClr val="000000"/>
                </a:solidFill>
                <a:latin typeface="楷体" panose="02010609060101010101" pitchFamily="49" charset="-122"/>
                <a:ea typeface="楷体" panose="02010609060101010101" pitchFamily="49" charset="-122"/>
              </a:rPr>
              <a:t>；</a:t>
            </a:r>
            <a:endParaRPr lang="zh-CN" altLang="en-US" sz="2400" dirty="0"/>
          </a:p>
        </p:txBody>
      </p:sp>
      <p:sp>
        <p:nvSpPr>
          <p:cNvPr id="8" name="文本框 7">
            <a:extLst>
              <a:ext uri="{FF2B5EF4-FFF2-40B4-BE49-F238E27FC236}">
                <a16:creationId xmlns:a16="http://schemas.microsoft.com/office/drawing/2014/main" id="{6FEFBCDD-BB70-9E02-5D17-F17B9AD17CD9}"/>
              </a:ext>
            </a:extLst>
          </p:cNvPr>
          <p:cNvSpPr txBox="1"/>
          <p:nvPr/>
        </p:nvSpPr>
        <p:spPr>
          <a:xfrm>
            <a:off x="6672064" y="3515722"/>
            <a:ext cx="4536504" cy="1938992"/>
          </a:xfrm>
          <a:prstGeom prst="rect">
            <a:avLst/>
          </a:prstGeom>
          <a:noFill/>
        </p:spPr>
        <p:txBody>
          <a:bodyPr wrap="square">
            <a:spAutoFit/>
          </a:bodyPr>
          <a:lstStyle/>
          <a:p>
            <a:pPr algn="l"/>
            <a:r>
              <a:rPr lang="en-US" altLang="zh-CN" sz="2400" b="1" i="0" u="none" strike="noStrike" baseline="0" dirty="0">
                <a:solidFill>
                  <a:srgbClr val="FF0066"/>
                </a:solidFill>
                <a:latin typeface="Times New Roman Bold" panose="02020803070505020304" pitchFamily="18" charset="0"/>
              </a:rPr>
              <a:t>consumer(j)</a:t>
            </a:r>
          </a:p>
          <a:p>
            <a:pPr algn="l"/>
            <a:r>
              <a:rPr lang="en-US" altLang="zh-CN" sz="2400" b="1" i="0" u="none" strike="noStrike" baseline="0" dirty="0">
                <a:solidFill>
                  <a:srgbClr val="000000"/>
                </a:solidFill>
                <a:latin typeface="Times New Roman Bold" panose="02020803070505020304" pitchFamily="18" charset="0"/>
              </a:rPr>
              <a:t>    repeat</a:t>
            </a:r>
          </a:p>
          <a:p>
            <a:pPr algn="l"/>
            <a:r>
              <a:rPr lang="en-US" altLang="zh-CN" sz="2400" b="1" i="0" u="none" strike="noStrike" baseline="0" dirty="0">
                <a:solidFill>
                  <a:srgbClr val="0000FF"/>
                </a:solidFill>
                <a:latin typeface="Times New Roman Bold" panose="02020803070505020304" pitchFamily="18" charset="0"/>
              </a:rPr>
              <a:t>        receive(producer(</a:t>
            </a:r>
            <a:r>
              <a:rPr lang="en-US" altLang="zh-CN" sz="2400" b="1" i="0" u="none" strike="noStrike" baseline="0" dirty="0" err="1">
                <a:solidFill>
                  <a:srgbClr val="0000FF"/>
                </a:solidFill>
                <a:latin typeface="Times New Roman Bold" panose="02020803070505020304" pitchFamily="18" charset="0"/>
              </a:rPr>
              <a:t>i</a:t>
            </a:r>
            <a:r>
              <a:rPr lang="en-US" altLang="zh-CN" sz="2400" b="1" i="0" u="none" strike="noStrike" baseline="0" dirty="0">
                <a:solidFill>
                  <a:srgbClr val="0000FF"/>
                </a:solidFill>
                <a:latin typeface="Times New Roman Bold" panose="02020803070505020304" pitchFamily="18" charset="0"/>
              </a:rPr>
              <a:t>)</a:t>
            </a:r>
            <a:r>
              <a:rPr lang="zh-CN" altLang="en-US" sz="2400" b="0" i="0" u="none" strike="noStrike" baseline="0" dirty="0">
                <a:solidFill>
                  <a:srgbClr val="0000FF"/>
                </a:solidFill>
                <a:latin typeface="楷体" panose="02010609060101010101" pitchFamily="49" charset="-122"/>
                <a:ea typeface="楷体" panose="02010609060101010101" pitchFamily="49" charset="-122"/>
              </a:rPr>
              <a:t>，</a:t>
            </a:r>
            <a:r>
              <a:rPr lang="en-US" altLang="zh-CN" sz="2400" b="1" i="0" u="none" strike="noStrike" baseline="0" dirty="0" err="1">
                <a:solidFill>
                  <a:srgbClr val="0000FF"/>
                </a:solidFill>
                <a:latin typeface="Times New Roman Bold" panose="02020803070505020304" pitchFamily="18" charset="0"/>
                <a:ea typeface="楷体" panose="02010609060101010101" pitchFamily="49" charset="-122"/>
              </a:rPr>
              <a:t>nextc</a:t>
            </a:r>
            <a:r>
              <a:rPr lang="en-US" altLang="zh-CN" sz="2400" b="1" i="0" u="none" strike="noStrike" baseline="0" dirty="0">
                <a:solidFill>
                  <a:srgbClr val="0000FF"/>
                </a:solidFill>
                <a:latin typeface="Times New Roman Bold" panose="02020803070505020304" pitchFamily="18" charset="0"/>
                <a:ea typeface="楷体" panose="02010609060101010101" pitchFamily="49" charset="-122"/>
              </a:rPr>
              <a:t>)</a:t>
            </a:r>
            <a:r>
              <a:rPr lang="zh-CN" altLang="en-US" sz="2400" b="0" i="0" u="none" strike="noStrike" baseline="0" dirty="0">
                <a:solidFill>
                  <a:srgbClr val="0000FF"/>
                </a:solidFill>
                <a:latin typeface="楷体" panose="02010609060101010101" pitchFamily="49" charset="-122"/>
                <a:ea typeface="楷体" panose="02010609060101010101" pitchFamily="49" charset="-122"/>
              </a:rPr>
              <a:t>；</a:t>
            </a:r>
          </a:p>
          <a:p>
            <a:pPr algn="l"/>
            <a:r>
              <a:rPr lang="en-US" altLang="zh-CN" sz="2400" b="1" i="0" u="none" strike="noStrike" baseline="0" dirty="0">
                <a:solidFill>
                  <a:srgbClr val="000000"/>
                </a:solidFill>
                <a:latin typeface="Times New Roman Bold" panose="02020803070505020304" pitchFamily="18" charset="0"/>
              </a:rPr>
              <a:t>        consumer the item in </a:t>
            </a:r>
            <a:r>
              <a:rPr lang="en-US" altLang="zh-CN" sz="2400" b="1" i="0" u="none" strike="noStrike" baseline="0" dirty="0" err="1">
                <a:solidFill>
                  <a:srgbClr val="000000"/>
                </a:solidFill>
                <a:latin typeface="Times New Roman Bold" panose="02020803070505020304" pitchFamily="18" charset="0"/>
              </a:rPr>
              <a:t>nextc</a:t>
            </a:r>
            <a:r>
              <a:rPr lang="zh-CN" altLang="en-US" sz="2400" b="0" i="0" u="none" strike="noStrike" baseline="0" dirty="0">
                <a:solidFill>
                  <a:srgbClr val="000000"/>
                </a:solidFill>
                <a:latin typeface="楷体" panose="02010609060101010101" pitchFamily="49" charset="-122"/>
                <a:ea typeface="楷体" panose="02010609060101010101" pitchFamily="49" charset="-122"/>
              </a:rPr>
              <a:t>；</a:t>
            </a:r>
          </a:p>
          <a:p>
            <a:pPr algn="l"/>
            <a:r>
              <a:rPr lang="en-US" altLang="zh-CN" sz="2400" b="1" i="0" u="none" strike="noStrike" baseline="0" dirty="0">
                <a:solidFill>
                  <a:srgbClr val="000000"/>
                </a:solidFill>
                <a:latin typeface="Times New Roman Bold" panose="02020803070505020304" pitchFamily="18" charset="0"/>
              </a:rPr>
              <a:t>    until false</a:t>
            </a:r>
            <a:r>
              <a:rPr lang="zh-CN" altLang="en-US" sz="2400" b="0" i="0" u="none" strike="noStrike" baseline="0" dirty="0">
                <a:solidFill>
                  <a:srgbClr val="000000"/>
                </a:solidFill>
                <a:latin typeface="楷体" panose="02010609060101010101" pitchFamily="49" charset="-122"/>
                <a:ea typeface="楷体" panose="02010609060101010101" pitchFamily="49" charset="-122"/>
              </a:rPr>
              <a:t>；</a:t>
            </a:r>
            <a:endParaRPr lang="zh-CN" altLang="en-US" sz="2400" dirty="0"/>
          </a:p>
        </p:txBody>
      </p:sp>
    </p:spTree>
    <p:extLst>
      <p:ext uri="{BB962C8B-B14F-4D97-AF65-F5344CB8AC3E}">
        <p14:creationId xmlns:p14="http://schemas.microsoft.com/office/powerpoint/2010/main" val="9929518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3"/>
          <p:cNvSpPr>
            <a:spLocks noChangeArrowheads="1"/>
          </p:cNvSpPr>
          <p:nvPr/>
        </p:nvSpPr>
        <p:spPr bwMode="auto">
          <a:xfrm>
            <a:off x="767408" y="404664"/>
            <a:ext cx="4487169" cy="482600"/>
          </a:xfrm>
          <a:prstGeom prst="rect">
            <a:avLst/>
          </a:prstGeom>
          <a:noFill/>
          <a:ln>
            <a:noFill/>
          </a:ln>
          <a:effectLst/>
        </p:spPr>
        <p:txBody>
          <a:bodyPr wrap="square" lIns="90000" tIns="46800" rIns="90000" bIns="46800">
            <a:spAutoFit/>
          </a:bodyPr>
          <a:lstStyle/>
          <a:p>
            <a:pPr>
              <a:lnSpc>
                <a:spcPct val="90000"/>
              </a:lnSpc>
              <a:spcBef>
                <a:spcPct val="50000"/>
              </a:spcBef>
              <a:buSzPct val="85000"/>
              <a:defRPr/>
            </a:pPr>
            <a:r>
              <a:rPr kumimoji="1" lang="en-US" altLang="zh-CN" sz="2800" dirty="0">
                <a:solidFill>
                  <a:srgbClr val="C00000"/>
                </a:solidFill>
                <a:latin typeface="微软雅黑" panose="020B0503020204020204" pitchFamily="34" charset="-122"/>
                <a:ea typeface="微软雅黑" panose="020B0503020204020204" pitchFamily="34" charset="-122"/>
                <a:sym typeface="Wingdings 2" pitchFamily="18" charset="2"/>
              </a:rPr>
              <a:t>2.</a:t>
            </a:r>
            <a:r>
              <a:rPr kumimoji="1" lang="zh-CN" altLang="en-US" sz="2800" dirty="0">
                <a:solidFill>
                  <a:srgbClr val="C00000"/>
                </a:solidFill>
                <a:latin typeface="微软雅黑" panose="020B0503020204020204" pitchFamily="34" charset="-122"/>
                <a:ea typeface="微软雅黑" panose="020B0503020204020204" pitchFamily="34" charset="-122"/>
                <a:sym typeface="Wingdings 2" pitchFamily="18" charset="2"/>
              </a:rPr>
              <a:t>消息传递系统通信</a:t>
            </a:r>
            <a:endParaRPr kumimoji="1" lang="zh-CN" altLang="en-US" sz="2800" dirty="0">
              <a:solidFill>
                <a:srgbClr val="C00000"/>
              </a:solidFill>
              <a:latin typeface="微软雅黑" panose="020B0503020204020204" pitchFamily="34" charset="-122"/>
              <a:ea typeface="微软雅黑" panose="020B0503020204020204" pitchFamily="34" charset="-122"/>
            </a:endParaRPr>
          </a:p>
        </p:txBody>
      </p:sp>
      <p:sp>
        <p:nvSpPr>
          <p:cNvPr id="31" name="Rectangle 4"/>
          <p:cNvSpPr>
            <a:spLocks noChangeArrowheads="1"/>
          </p:cNvSpPr>
          <p:nvPr/>
        </p:nvSpPr>
        <p:spPr bwMode="auto">
          <a:xfrm>
            <a:off x="787396" y="1124744"/>
            <a:ext cx="7596906" cy="425450"/>
          </a:xfrm>
          <a:prstGeom prst="rect">
            <a:avLst/>
          </a:prstGeom>
          <a:noFill/>
          <a:ln>
            <a:noFill/>
          </a:ln>
          <a:effectLst/>
        </p:spPr>
        <p:txBody>
          <a:bodyPr wrap="square" lIns="90000" tIns="46800" rIns="90000" bIns="46800">
            <a:spAutoFit/>
          </a:bodyPr>
          <a:lstStyle/>
          <a:p>
            <a:pPr>
              <a:lnSpc>
                <a:spcPct val="90000"/>
              </a:lnSpc>
              <a:spcBef>
                <a:spcPct val="50000"/>
              </a:spcBef>
              <a:buSzPct val="85000"/>
              <a:buFont typeface="Wingdings" pitchFamily="2" charset="2"/>
              <a:buChar char="n"/>
              <a:defRPr/>
            </a:pPr>
            <a:r>
              <a:rPr kumimoji="1" lang="en-US" altLang="zh-CN" sz="2400" dirty="0">
                <a:solidFill>
                  <a:srgbClr val="7030A0"/>
                </a:solidFill>
                <a:latin typeface="微软雅黑" panose="020B0503020204020204" pitchFamily="34" charset="-122"/>
                <a:ea typeface="微软雅黑" panose="020B0503020204020204" pitchFamily="34" charset="-122"/>
                <a:sym typeface="Wingdings 2" pitchFamily="18" charset="2"/>
              </a:rPr>
              <a:t> </a:t>
            </a:r>
            <a:r>
              <a:rPr kumimoji="1" lang="zh-CN" altLang="en-US" sz="2400" dirty="0">
                <a:solidFill>
                  <a:srgbClr val="7030A0"/>
                </a:solidFill>
                <a:latin typeface="微软雅黑" panose="020B0503020204020204" pitchFamily="34" charset="-122"/>
                <a:ea typeface="微软雅黑" panose="020B0503020204020204" pitchFamily="34" charset="-122"/>
                <a:sym typeface="Wingdings 2" pitchFamily="18" charset="2"/>
              </a:rPr>
              <a:t>进程同步方式（分析进程通信前后的状态）</a:t>
            </a:r>
            <a:endParaRPr kumimoji="1" lang="zh-CN" altLang="en-US" sz="2400" dirty="0">
              <a:solidFill>
                <a:srgbClr val="FF0000"/>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32866808-E476-7C8D-4CAE-1D9E5993DEB5}"/>
              </a:ext>
            </a:extLst>
          </p:cNvPr>
          <p:cNvSpPr txBox="1"/>
          <p:nvPr/>
        </p:nvSpPr>
        <p:spPr>
          <a:xfrm>
            <a:off x="983432" y="1628800"/>
            <a:ext cx="10585176" cy="4524315"/>
          </a:xfrm>
          <a:prstGeom prst="rect">
            <a:avLst/>
          </a:prstGeom>
          <a:noFill/>
        </p:spPr>
        <p:txBody>
          <a:bodyPr wrap="square">
            <a:spAutoFit/>
          </a:bodyPr>
          <a:lstStyle/>
          <a:p>
            <a:pPr algn="l">
              <a:spcBef>
                <a:spcPts val="1200"/>
              </a:spcBef>
              <a:spcAft>
                <a:spcPts val="1200"/>
              </a:spcAft>
            </a:pPr>
            <a:r>
              <a:rPr lang="en-US" altLang="zh-CN" sz="2800" i="0" u="none" strike="noStrike" baseline="0" dirty="0">
                <a:solidFill>
                  <a:srgbClr val="33339A"/>
                </a:solidFill>
                <a:latin typeface="Times New Roman Bold" panose="02020803070505020304" pitchFamily="18" charset="0"/>
              </a:rPr>
              <a:t>1&gt; </a:t>
            </a:r>
            <a:r>
              <a:rPr lang="zh-CN" altLang="en-US" sz="2800" i="0" u="none" strike="noStrike" baseline="0" dirty="0">
                <a:solidFill>
                  <a:srgbClr val="33339A"/>
                </a:solidFill>
                <a:latin typeface="楷体" panose="02010609060101010101" pitchFamily="49" charset="-122"/>
                <a:ea typeface="楷体" panose="02010609060101010101" pitchFamily="49" charset="-122"/>
              </a:rPr>
              <a:t>发送进程阻塞、接收进程阻塞</a:t>
            </a:r>
            <a:r>
              <a:rPr lang="zh-CN" altLang="en-US" sz="2400" i="0" u="none" strike="noStrike" baseline="0" dirty="0">
                <a:solidFill>
                  <a:srgbClr val="FF3300"/>
                </a:solidFill>
                <a:latin typeface="楷体" panose="02010609060101010101" pitchFamily="49" charset="-122"/>
                <a:ea typeface="楷体" panose="02010609060101010101" pitchFamily="49" charset="-122"/>
              </a:rPr>
              <a:t>（汇合</a:t>
            </a:r>
            <a:r>
              <a:rPr lang="en-US" altLang="zh-CN" sz="2400" i="0" u="none" strike="noStrike" baseline="0" dirty="0" err="1">
                <a:solidFill>
                  <a:srgbClr val="FF3300"/>
                </a:solidFill>
                <a:latin typeface="楷体" panose="02010609060101010101" pitchFamily="49" charset="-122"/>
                <a:ea typeface="楷体" panose="02010609060101010101" pitchFamily="49" charset="-122"/>
              </a:rPr>
              <a:t>rendezrous</a:t>
            </a:r>
            <a:r>
              <a:rPr lang="zh-CN" altLang="en-US" sz="2400" i="0" u="none" strike="noStrike" baseline="0" dirty="0">
                <a:solidFill>
                  <a:srgbClr val="FF3300"/>
                </a:solidFill>
                <a:latin typeface="楷体" panose="02010609060101010101" pitchFamily="49" charset="-122"/>
                <a:ea typeface="楷体" panose="02010609060101010101" pitchFamily="49" charset="-122"/>
              </a:rPr>
              <a:t>）</a:t>
            </a:r>
          </a:p>
          <a:p>
            <a:pPr algn="l">
              <a:spcBef>
                <a:spcPts val="600"/>
              </a:spcBef>
            </a:pPr>
            <a:r>
              <a:rPr lang="zh-CN" altLang="en-US" sz="2400" i="0" u="none" strike="noStrike" baseline="0" dirty="0">
                <a:solidFill>
                  <a:srgbClr val="1F05E4"/>
                </a:solidFill>
                <a:latin typeface="Times New Roman" panose="02020603050405020304" pitchFamily="18" charset="0"/>
              </a:rPr>
              <a:t>▪ </a:t>
            </a:r>
            <a:r>
              <a:rPr lang="zh-CN" altLang="en-US" sz="2400" i="0" u="none" strike="noStrike" baseline="0" dirty="0">
                <a:solidFill>
                  <a:srgbClr val="000000"/>
                </a:solidFill>
                <a:latin typeface="楷体" panose="02010609060101010101" pitchFamily="49" charset="-122"/>
                <a:ea typeface="楷体" panose="02010609060101010101" pitchFamily="49" charset="-122"/>
              </a:rPr>
              <a:t>直到有消息要传递时发、收进程才解除阻塞。</a:t>
            </a:r>
          </a:p>
          <a:p>
            <a:pPr algn="l">
              <a:spcBef>
                <a:spcPts val="600"/>
              </a:spcBef>
            </a:pPr>
            <a:r>
              <a:rPr lang="zh-CN" altLang="en-US" sz="2400" i="0" u="none" strike="noStrike" baseline="0" dirty="0">
                <a:solidFill>
                  <a:srgbClr val="1F05E4"/>
                </a:solidFill>
                <a:latin typeface="Times New Roman" panose="02020603050405020304" pitchFamily="18" charset="0"/>
              </a:rPr>
              <a:t>▪ </a:t>
            </a:r>
            <a:r>
              <a:rPr lang="zh-CN" altLang="en-US" sz="2400" i="0" u="none" strike="noStrike" baseline="0" dirty="0">
                <a:solidFill>
                  <a:srgbClr val="000000"/>
                </a:solidFill>
                <a:latin typeface="楷体" panose="02010609060101010101" pitchFamily="49" charset="-122"/>
                <a:ea typeface="楷体" panose="02010609060101010101" pitchFamily="49" charset="-122"/>
              </a:rPr>
              <a:t>主要用于进程之间紧密同步，发送和接收进程之间无缓冲时。</a:t>
            </a:r>
          </a:p>
          <a:p>
            <a:pPr algn="l">
              <a:spcBef>
                <a:spcPts val="1200"/>
              </a:spcBef>
              <a:spcAft>
                <a:spcPts val="1200"/>
              </a:spcAft>
            </a:pPr>
            <a:r>
              <a:rPr lang="en-US" altLang="zh-CN" sz="2800" i="0" u="none" strike="noStrike" baseline="0" dirty="0">
                <a:solidFill>
                  <a:srgbClr val="33339A"/>
                </a:solidFill>
                <a:latin typeface="Times New Roman Bold" panose="02020803070505020304" pitchFamily="18" charset="0"/>
              </a:rPr>
              <a:t>2&gt; </a:t>
            </a:r>
            <a:r>
              <a:rPr lang="zh-CN" altLang="en-US" sz="2800" i="0" u="none" strike="noStrike" baseline="0" dirty="0">
                <a:solidFill>
                  <a:srgbClr val="33339A"/>
                </a:solidFill>
                <a:latin typeface="楷体" panose="02010609060101010101" pitchFamily="49" charset="-122"/>
                <a:ea typeface="楷体" panose="02010609060101010101" pitchFamily="49" charset="-122"/>
              </a:rPr>
              <a:t>发送进程不阻塞、接收进程阻塞</a:t>
            </a:r>
          </a:p>
          <a:p>
            <a:pPr algn="l"/>
            <a:r>
              <a:rPr lang="zh-CN" altLang="en-US" sz="2400" i="0" u="none" strike="noStrike" baseline="0" dirty="0">
                <a:solidFill>
                  <a:srgbClr val="1F05E4"/>
                </a:solidFill>
                <a:latin typeface="Times New Roman" panose="02020603050405020304" pitchFamily="18" charset="0"/>
              </a:rPr>
              <a:t>▪ </a:t>
            </a:r>
            <a:r>
              <a:rPr lang="zh-CN" altLang="en-US" sz="2400" i="0" u="none" strike="noStrike" baseline="0" dirty="0">
                <a:solidFill>
                  <a:srgbClr val="000000"/>
                </a:solidFill>
                <a:latin typeface="楷体" panose="02010609060101010101" pitchFamily="49" charset="-122"/>
                <a:ea typeface="楷体" panose="02010609060101010101" pitchFamily="49" charset="-122"/>
              </a:rPr>
              <a:t>相当于接收进程（可能是多个）一直等待发送进程，直到有消息发送来为止。</a:t>
            </a:r>
          </a:p>
          <a:p>
            <a:pPr algn="l"/>
            <a:r>
              <a:rPr lang="zh-CN" altLang="en-US" i="0" u="none" strike="noStrike" baseline="0" dirty="0">
                <a:solidFill>
                  <a:srgbClr val="1F05E4"/>
                </a:solidFill>
                <a:latin typeface="Times New Roman" panose="02020603050405020304" pitchFamily="18" charset="0"/>
                <a:ea typeface="楷体" panose="02010609060101010101" pitchFamily="49" charset="-122"/>
              </a:rPr>
              <a:t>▪</a:t>
            </a:r>
            <a:r>
              <a:rPr lang="zh-CN" altLang="en-US" sz="2400" i="0" u="none" strike="noStrike" baseline="0" dirty="0">
                <a:solidFill>
                  <a:srgbClr val="1F05E4"/>
                </a:solidFill>
                <a:latin typeface="Times New Roman" panose="02020603050405020304" pitchFamily="18" charset="0"/>
                <a:ea typeface="楷体" panose="02010609060101010101" pitchFamily="49" charset="-122"/>
              </a:rPr>
              <a:t> </a:t>
            </a:r>
            <a:r>
              <a:rPr lang="zh-CN" altLang="en-US" sz="2400" i="0" u="none" strike="noStrike" baseline="0" dirty="0">
                <a:solidFill>
                  <a:srgbClr val="FF3300"/>
                </a:solidFill>
                <a:latin typeface="楷体" panose="02010609060101010101" pitchFamily="49" charset="-122"/>
                <a:ea typeface="楷体" panose="02010609060101010101" pitchFamily="49" charset="-122"/>
              </a:rPr>
              <a:t>是应用最多</a:t>
            </a:r>
            <a:r>
              <a:rPr lang="zh-CN" altLang="en-US" sz="2400" i="0" u="none" strike="noStrike" baseline="0" dirty="0">
                <a:solidFill>
                  <a:srgbClr val="000000"/>
                </a:solidFill>
                <a:latin typeface="楷体" panose="02010609060101010101" pitchFamily="49" charset="-122"/>
                <a:ea typeface="楷体" panose="02010609060101010101" pitchFamily="49" charset="-122"/>
              </a:rPr>
              <a:t>的一种进程同步方式，如服务器上的</a:t>
            </a:r>
            <a:r>
              <a:rPr lang="zh-CN" altLang="en-US" sz="2400" i="0" u="none" strike="noStrike" baseline="0" dirty="0">
                <a:solidFill>
                  <a:srgbClr val="0000FF"/>
                </a:solidFill>
                <a:latin typeface="楷体" panose="02010609060101010101" pitchFamily="49" charset="-122"/>
                <a:ea typeface="楷体" panose="02010609060101010101" pitchFamily="49" charset="-122"/>
              </a:rPr>
              <a:t>打印服务</a:t>
            </a:r>
            <a:r>
              <a:rPr lang="zh-CN" altLang="en-US" sz="2400" i="0" u="none" strike="noStrike" baseline="0" dirty="0">
                <a:solidFill>
                  <a:srgbClr val="000000"/>
                </a:solidFill>
                <a:latin typeface="楷体" panose="02010609060101010101" pitchFamily="49" charset="-122"/>
                <a:ea typeface="楷体" panose="02010609060101010101" pitchFamily="49" charset="-122"/>
              </a:rPr>
              <a:t>。</a:t>
            </a:r>
          </a:p>
          <a:p>
            <a:pPr algn="l">
              <a:spcBef>
                <a:spcPts val="1200"/>
              </a:spcBef>
              <a:spcAft>
                <a:spcPts val="1200"/>
              </a:spcAft>
            </a:pPr>
            <a:r>
              <a:rPr lang="en-US" altLang="zh-CN" sz="2800" i="0" u="none" strike="noStrike" baseline="0" dirty="0">
                <a:solidFill>
                  <a:srgbClr val="33339A"/>
                </a:solidFill>
                <a:latin typeface="Times New Roman Bold" panose="02020803070505020304" pitchFamily="18" charset="0"/>
              </a:rPr>
              <a:t>3&gt; </a:t>
            </a:r>
            <a:r>
              <a:rPr lang="zh-CN" altLang="en-US" sz="2800" dirty="0">
                <a:solidFill>
                  <a:srgbClr val="33339A"/>
                </a:solidFill>
                <a:latin typeface="楷体" panose="02010609060101010101" pitchFamily="49" charset="-122"/>
                <a:ea typeface="楷体" panose="02010609060101010101" pitchFamily="49" charset="-122"/>
              </a:rPr>
              <a:t>发送进程和接收进程均不阻塞</a:t>
            </a:r>
          </a:p>
          <a:p>
            <a:pPr algn="l"/>
            <a:r>
              <a:rPr lang="zh-CN" altLang="en-US" sz="2400" i="0" u="none" strike="noStrike" baseline="0" dirty="0">
                <a:solidFill>
                  <a:srgbClr val="1F05E4"/>
                </a:solidFill>
                <a:latin typeface="Times New Roman" panose="02020603050405020304" pitchFamily="18" charset="0"/>
                <a:ea typeface="楷体" panose="02010609060101010101" pitchFamily="49" charset="-122"/>
              </a:rPr>
              <a:t>▪ </a:t>
            </a:r>
            <a:r>
              <a:rPr lang="zh-CN" altLang="en-US" sz="2400" i="0" u="none" strike="noStrike" baseline="0" dirty="0">
                <a:solidFill>
                  <a:srgbClr val="000000"/>
                </a:solidFill>
                <a:latin typeface="楷体" panose="02010609060101010101" pitchFamily="49" charset="-122"/>
                <a:ea typeface="楷体" panose="02010609060101010101" pitchFamily="49" charset="-122"/>
              </a:rPr>
              <a:t>发送进程与接收进程平时都在忙自己的事情，仅当发生某事使它无法运行时才把自己阻塞起来等待，</a:t>
            </a:r>
            <a:r>
              <a:rPr lang="zh-CN" altLang="en-US" sz="2400" i="0" u="none" strike="noStrike" baseline="0" dirty="0">
                <a:solidFill>
                  <a:srgbClr val="FF3300"/>
                </a:solidFill>
                <a:latin typeface="楷体" panose="02010609060101010101" pitchFamily="49" charset="-122"/>
                <a:ea typeface="楷体" panose="02010609060101010101" pitchFamily="49" charset="-122"/>
              </a:rPr>
              <a:t>一般在发、收进程间有多个缓冲区时使用</a:t>
            </a:r>
            <a:r>
              <a:rPr lang="zh-CN" altLang="en-US" sz="2400" i="0" u="none" strike="noStrike" baseline="0" dirty="0">
                <a:solidFill>
                  <a:srgbClr val="000000"/>
                </a:solidFill>
                <a:latin typeface="楷体" panose="02010609060101010101" pitchFamily="49" charset="-122"/>
                <a:ea typeface="楷体" panose="02010609060101010101" pitchFamily="49" charset="-122"/>
              </a:rPr>
              <a:t>。</a:t>
            </a:r>
            <a:endParaRPr lang="zh-CN" altLang="en-US" sz="2800" dirty="0"/>
          </a:p>
        </p:txBody>
      </p:sp>
    </p:spTree>
    <p:extLst>
      <p:ext uri="{BB962C8B-B14F-4D97-AF65-F5344CB8AC3E}">
        <p14:creationId xmlns:p14="http://schemas.microsoft.com/office/powerpoint/2010/main" val="863472565"/>
      </p:ext>
    </p:extLst>
  </p:cSld>
  <p:clrMapOvr>
    <a:masterClrMapping/>
  </p:clrMapOvr>
  <p:transition>
    <p:fade/>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3"/>
          <p:cNvSpPr>
            <a:spLocks noChangeArrowheads="1"/>
          </p:cNvSpPr>
          <p:nvPr/>
        </p:nvSpPr>
        <p:spPr bwMode="auto">
          <a:xfrm>
            <a:off x="4008438" y="44450"/>
            <a:ext cx="4679950" cy="537712"/>
          </a:xfrm>
          <a:prstGeom prst="rect">
            <a:avLst/>
          </a:prstGeom>
          <a:noFill/>
          <a:ln>
            <a:noFill/>
          </a:ln>
          <a:effectLst/>
        </p:spPr>
        <p:txBody>
          <a:bodyPr lIns="90000" tIns="46800" rIns="90000" bIns="46800">
            <a:spAutoFit/>
          </a:bodyPr>
          <a:lstStyle/>
          <a:p>
            <a:pPr>
              <a:lnSpc>
                <a:spcPct val="90000"/>
              </a:lnSpc>
              <a:spcBef>
                <a:spcPct val="50000"/>
              </a:spcBef>
              <a:buSzPct val="85000"/>
              <a:defRPr/>
            </a:pPr>
            <a:r>
              <a:rPr kumimoji="1" lang="en-US" altLang="zh-CN" sz="3200" dirty="0">
                <a:solidFill>
                  <a:srgbClr val="C00000"/>
                </a:solidFill>
                <a:latin typeface="微软雅黑" panose="020B0503020204020204" pitchFamily="34" charset="-122"/>
                <a:ea typeface="微软雅黑" panose="020B0503020204020204" pitchFamily="34" charset="-122"/>
                <a:sym typeface="Wingdings 2" pitchFamily="18" charset="2"/>
              </a:rPr>
              <a:t>2.</a:t>
            </a:r>
            <a:r>
              <a:rPr kumimoji="1" lang="zh-CN" altLang="en-US" sz="3200" dirty="0">
                <a:solidFill>
                  <a:srgbClr val="C00000"/>
                </a:solidFill>
                <a:latin typeface="微软雅黑" panose="020B0503020204020204" pitchFamily="34" charset="-122"/>
                <a:ea typeface="微软雅黑" panose="020B0503020204020204" pitchFamily="34" charset="-122"/>
                <a:sym typeface="Wingdings 2" pitchFamily="18" charset="2"/>
              </a:rPr>
              <a:t>消息传递系统通信</a:t>
            </a:r>
            <a:endParaRPr kumimoji="1" lang="zh-CN" altLang="en-US" sz="3200" dirty="0">
              <a:solidFill>
                <a:srgbClr val="C00000"/>
              </a:solidFill>
              <a:latin typeface="微软雅黑" panose="020B0503020204020204" pitchFamily="34" charset="-122"/>
              <a:ea typeface="微软雅黑" panose="020B0503020204020204" pitchFamily="34" charset="-122"/>
            </a:endParaRPr>
          </a:p>
        </p:txBody>
      </p:sp>
      <p:sp>
        <p:nvSpPr>
          <p:cNvPr id="31" name="Rectangle 4"/>
          <p:cNvSpPr>
            <a:spLocks noChangeArrowheads="1"/>
          </p:cNvSpPr>
          <p:nvPr/>
        </p:nvSpPr>
        <p:spPr bwMode="auto">
          <a:xfrm>
            <a:off x="1012667" y="751161"/>
            <a:ext cx="6186770" cy="426913"/>
          </a:xfrm>
          <a:prstGeom prst="rect">
            <a:avLst/>
          </a:prstGeom>
          <a:noFill/>
          <a:ln>
            <a:noFill/>
          </a:ln>
          <a:effectLst/>
        </p:spPr>
        <p:txBody>
          <a:bodyPr wrap="square" lIns="90000" tIns="46800" rIns="90000" bIns="46800">
            <a:spAutoFit/>
          </a:bodyPr>
          <a:lstStyle/>
          <a:p>
            <a:pPr>
              <a:lnSpc>
                <a:spcPct val="90000"/>
              </a:lnSpc>
              <a:spcBef>
                <a:spcPct val="50000"/>
              </a:spcBef>
              <a:buSzPct val="85000"/>
              <a:buFont typeface="Wingdings" pitchFamily="2" charset="2"/>
              <a:buChar char="n"/>
              <a:defRPr/>
            </a:pPr>
            <a:r>
              <a:rPr kumimoji="1" lang="en-US" altLang="zh-CN" sz="2400" dirty="0">
                <a:solidFill>
                  <a:srgbClr val="7030A0"/>
                </a:solidFill>
                <a:latin typeface="+mn-ea"/>
                <a:ea typeface="+mn-ea"/>
                <a:sym typeface="Wingdings 2" pitchFamily="18" charset="2"/>
              </a:rPr>
              <a:t> </a:t>
            </a:r>
            <a:r>
              <a:rPr kumimoji="1" lang="zh-CN" altLang="en-US" sz="2400" dirty="0">
                <a:solidFill>
                  <a:srgbClr val="7030A0"/>
                </a:solidFill>
                <a:latin typeface="微软雅黑" panose="020B0503020204020204" pitchFamily="34" charset="-122"/>
                <a:ea typeface="微软雅黑" panose="020B0503020204020204" pitchFamily="34" charset="-122"/>
                <a:sym typeface="Wingdings 2" pitchFamily="18" charset="2"/>
              </a:rPr>
              <a:t>消息传递系统实现类型：</a:t>
            </a:r>
            <a:r>
              <a:rPr kumimoji="1" lang="zh-CN" altLang="en-US" sz="2400" dirty="0">
                <a:solidFill>
                  <a:srgbClr val="FF0000"/>
                </a:solidFill>
                <a:latin typeface="微软雅黑" panose="020B0503020204020204" pitchFamily="34" charset="-122"/>
                <a:ea typeface="微软雅黑" panose="020B0503020204020204" pitchFamily="34" charset="-122"/>
                <a:sym typeface="Wingdings 2" pitchFamily="18" charset="2"/>
              </a:rPr>
              <a:t>间接通信</a:t>
            </a:r>
            <a:endParaRPr kumimoji="1" lang="zh-CN" altLang="en-US" sz="2400" dirty="0">
              <a:solidFill>
                <a:srgbClr val="FF0000"/>
              </a:solidFill>
              <a:latin typeface="微软雅黑" panose="020B0503020204020204" pitchFamily="34" charset="-122"/>
              <a:ea typeface="微软雅黑" panose="020B0503020204020204" pitchFamily="34" charset="-122"/>
            </a:endParaRPr>
          </a:p>
        </p:txBody>
      </p:sp>
      <p:sp>
        <p:nvSpPr>
          <p:cNvPr id="34" name="Rectangle 4"/>
          <p:cNvSpPr>
            <a:spLocks noChangeArrowheads="1"/>
          </p:cNvSpPr>
          <p:nvPr/>
        </p:nvSpPr>
        <p:spPr bwMode="auto">
          <a:xfrm>
            <a:off x="1019543" y="1293937"/>
            <a:ext cx="9224994" cy="426913"/>
          </a:xfrm>
          <a:prstGeom prst="rect">
            <a:avLst/>
          </a:prstGeom>
          <a:noFill/>
          <a:ln>
            <a:noFill/>
          </a:ln>
          <a:effectLst/>
        </p:spPr>
        <p:txBody>
          <a:bodyPr wrap="square" lIns="90000" tIns="46800" rIns="90000" bIns="46800">
            <a:spAutoFit/>
          </a:bodyPr>
          <a:lstStyle/>
          <a:p>
            <a:pPr>
              <a:lnSpc>
                <a:spcPct val="90000"/>
              </a:lnSpc>
              <a:spcBef>
                <a:spcPct val="50000"/>
              </a:spcBef>
              <a:buSzPct val="85000"/>
              <a:buFont typeface="Wingdings" pitchFamily="2" charset="2"/>
              <a:buChar char="l"/>
              <a:defRPr/>
            </a:pPr>
            <a:r>
              <a:rPr kumimoji="1" lang="en-US" altLang="zh-CN" sz="2400" dirty="0">
                <a:solidFill>
                  <a:srgbClr val="FF0000"/>
                </a:solidFill>
                <a:latin typeface="+mn-ea"/>
                <a:ea typeface="+mn-ea"/>
                <a:sym typeface="Wingdings 2" pitchFamily="18" charset="2"/>
              </a:rPr>
              <a:t> </a:t>
            </a:r>
            <a:r>
              <a:rPr kumimoji="1" lang="zh-CN" altLang="en-US" sz="2400" dirty="0">
                <a:solidFill>
                  <a:srgbClr val="FF0000"/>
                </a:solidFill>
                <a:latin typeface="+mn-ea"/>
                <a:ea typeface="+mn-ea"/>
                <a:sym typeface="Wingdings 2" pitchFamily="18" charset="2"/>
              </a:rPr>
              <a:t>间接通信：</a:t>
            </a:r>
            <a:r>
              <a:rPr lang="en-US" altLang="zh-CN" dirty="0">
                <a:latin typeface="Arial" charset="0"/>
              </a:rPr>
              <a:t>  </a:t>
            </a:r>
            <a:r>
              <a:rPr lang="zh-CN" altLang="en-US" dirty="0">
                <a:latin typeface="Arial" charset="0"/>
              </a:rPr>
              <a:t>通信双方利用</a:t>
            </a:r>
            <a:r>
              <a:rPr lang="zh-CN" altLang="zh-CN" dirty="0">
                <a:latin typeface="Arial" charset="0"/>
              </a:rPr>
              <a:t>一个共享的称为信箱的中间实体</a:t>
            </a:r>
            <a:r>
              <a:rPr lang="zh-CN" altLang="en-US" dirty="0">
                <a:latin typeface="Arial" charset="0"/>
              </a:rPr>
              <a:t>实现信息交换。</a:t>
            </a:r>
            <a:endParaRPr kumimoji="1" lang="en-US" altLang="zh-CN" dirty="0">
              <a:latin typeface="+mn-ea"/>
              <a:ea typeface="+mn-ea"/>
              <a:sym typeface="Wingdings 2" pitchFamily="18" charset="2"/>
            </a:endParaRPr>
          </a:p>
        </p:txBody>
      </p:sp>
      <p:sp>
        <p:nvSpPr>
          <p:cNvPr id="14" name="Oval 2"/>
          <p:cNvSpPr>
            <a:spLocks noChangeArrowheads="1"/>
          </p:cNvSpPr>
          <p:nvPr/>
        </p:nvSpPr>
        <p:spPr bwMode="auto">
          <a:xfrm>
            <a:off x="1703512" y="2273573"/>
            <a:ext cx="1371600" cy="1295400"/>
          </a:xfrm>
          <a:prstGeom prst="ellipse">
            <a:avLst/>
          </a:prstGeom>
          <a:gradFill rotWithShape="0">
            <a:gsLst>
              <a:gs pos="0">
                <a:srgbClr val="0000FF"/>
              </a:gs>
              <a:gs pos="100000">
                <a:schemeClr val="accent2"/>
              </a:gs>
            </a:gsLst>
            <a:lin ang="5400000" scaled="1"/>
          </a:gradFill>
          <a:ln w="9525">
            <a:solidFill>
              <a:schemeClr val="tx1"/>
            </a:solidFill>
            <a:round/>
            <a:headEnd/>
            <a:tailEnd/>
          </a:ln>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a:solidFill>
                  <a:schemeClr val="bg1"/>
                </a:solidFill>
                <a:latin typeface="幼圆" panose="02010509060101010101" pitchFamily="49" charset="-122"/>
                <a:ea typeface="幼圆" panose="02010509060101010101" pitchFamily="49" charset="-122"/>
              </a:rPr>
              <a:t>发送进程</a:t>
            </a:r>
          </a:p>
          <a:p>
            <a:pPr algn="ctr" eaLnBrk="1" hangingPunct="1"/>
            <a:r>
              <a:rPr kumimoji="1" lang="en-US" altLang="zh-CN">
                <a:solidFill>
                  <a:schemeClr val="bg1"/>
                </a:solidFill>
                <a:latin typeface="幼圆" panose="02010509060101010101" pitchFamily="49" charset="-122"/>
                <a:ea typeface="幼圆" panose="02010509060101010101" pitchFamily="49" charset="-122"/>
              </a:rPr>
              <a:t>A</a:t>
            </a:r>
          </a:p>
        </p:txBody>
      </p:sp>
      <p:graphicFrame>
        <p:nvGraphicFramePr>
          <p:cNvPr id="15" name="Group 3"/>
          <p:cNvGraphicFramePr>
            <a:graphicFrameLocks noGrp="1"/>
          </p:cNvGraphicFramePr>
          <p:nvPr/>
        </p:nvGraphicFramePr>
        <p:xfrm>
          <a:off x="4370513" y="2060848"/>
          <a:ext cx="2879725" cy="1236662"/>
        </p:xfrm>
        <a:graphic>
          <a:graphicData uri="http://schemas.openxmlformats.org/drawingml/2006/table">
            <a:tbl>
              <a:tblPr/>
              <a:tblGrid>
                <a:gridCol w="2879725">
                  <a:extLst>
                    <a:ext uri="{9D8B030D-6E8A-4147-A177-3AD203B41FA5}">
                      <a16:colId xmlns:a16="http://schemas.microsoft.com/office/drawing/2014/main" val="20000"/>
                    </a:ext>
                  </a:extLst>
                </a:gridCol>
              </a:tblGrid>
              <a:tr h="49466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000" b="1" i="0" u="none" strike="noStrike" cap="none" normalizeH="0" baseline="0" dirty="0">
                          <a:ln>
                            <a:noFill/>
                          </a:ln>
                          <a:solidFill>
                            <a:schemeClr val="bg1"/>
                          </a:solidFill>
                          <a:effectLst/>
                          <a:latin typeface="Arial" charset="0"/>
                          <a:ea typeface="宋体" pitchFamily="2" charset="-122"/>
                        </a:rPr>
                        <a:t>            信箱头</a:t>
                      </a:r>
                    </a:p>
                  </a:txBody>
                  <a:tcPr marL="91421" marR="91421" marT="45746" marB="4574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74199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000" b="0" i="0" u="none" strike="noStrike" cap="none" normalizeH="0" baseline="0" dirty="0">
                          <a:ln>
                            <a:noFill/>
                          </a:ln>
                          <a:solidFill>
                            <a:schemeClr val="bg1"/>
                          </a:solidFill>
                          <a:effectLst/>
                          <a:latin typeface="Arial" charset="0"/>
                          <a:ea typeface="宋体" pitchFamily="2" charset="-122"/>
                        </a:rPr>
                        <a:t>                     </a:t>
                      </a:r>
                      <a:r>
                        <a:rPr kumimoji="0" lang="en-US" altLang="zh-CN" sz="2000" b="1" i="0" u="none" strike="noStrike" cap="none" normalizeH="0" baseline="0" dirty="0">
                          <a:ln>
                            <a:noFill/>
                          </a:ln>
                          <a:solidFill>
                            <a:schemeClr val="bg1"/>
                          </a:solidFill>
                          <a:effectLst/>
                          <a:latin typeface="宋体"/>
                          <a:ea typeface="宋体" pitchFamily="2" charset="-122"/>
                        </a:rPr>
                        <a:t>…</a:t>
                      </a:r>
                      <a:r>
                        <a:rPr kumimoji="0" lang="zh-CN" altLang="en-US" sz="2000" b="1" i="0" u="none" strike="noStrike" cap="none" normalizeH="0" baseline="0" dirty="0">
                          <a:ln>
                            <a:noFill/>
                          </a:ln>
                          <a:solidFill>
                            <a:schemeClr val="bg1"/>
                          </a:solidFill>
                          <a:effectLst/>
                          <a:latin typeface="宋体"/>
                          <a:ea typeface="宋体" pitchFamily="2" charset="-122"/>
                        </a:rPr>
                        <a:t>信</a:t>
                      </a:r>
                      <a:r>
                        <a:rPr kumimoji="0" lang="zh-CN" altLang="en-US" sz="2000" b="1" i="0" u="none" strike="noStrike" cap="none" normalizeH="0" baseline="0" dirty="0">
                          <a:ln>
                            <a:noFill/>
                          </a:ln>
                          <a:solidFill>
                            <a:schemeClr val="bg1"/>
                          </a:solidFill>
                          <a:effectLst/>
                          <a:latin typeface="Arial" charset="0"/>
                          <a:ea typeface="宋体" pitchFamily="2" charset="-122"/>
                        </a:rPr>
                        <a:t>箱体</a:t>
                      </a:r>
                    </a:p>
                  </a:txBody>
                  <a:tcPr marL="91421" marR="91421" marT="45746" marB="4574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chemeClr val="accent1"/>
                        </a:gs>
                        <a:gs pos="100000">
                          <a:schemeClr val="accent1">
                            <a:gamma/>
                            <a:shade val="46275"/>
                            <a:invGamma/>
                          </a:schemeClr>
                        </a:gs>
                      </a:gsLst>
                      <a:lin ang="5400000" scaled="1"/>
                    </a:gradFill>
                  </a:tcPr>
                </a:tc>
                <a:extLst>
                  <a:ext uri="{0D108BD9-81ED-4DB2-BD59-A6C34878D82A}">
                    <a16:rowId xmlns:a16="http://schemas.microsoft.com/office/drawing/2014/main" val="10001"/>
                  </a:ext>
                </a:extLst>
              </a:tr>
            </a:tbl>
          </a:graphicData>
        </a:graphic>
      </p:graphicFrame>
      <p:sp>
        <p:nvSpPr>
          <p:cNvPr id="16" name="Line 11"/>
          <p:cNvSpPr>
            <a:spLocks noChangeShapeType="1"/>
          </p:cNvSpPr>
          <p:nvPr/>
        </p:nvSpPr>
        <p:spPr bwMode="auto">
          <a:xfrm>
            <a:off x="5119126" y="2571229"/>
            <a:ext cx="7812" cy="7064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Line 13"/>
          <p:cNvSpPr>
            <a:spLocks noChangeShapeType="1"/>
          </p:cNvSpPr>
          <p:nvPr/>
        </p:nvSpPr>
        <p:spPr bwMode="auto">
          <a:xfrm flipV="1">
            <a:off x="3075112" y="2924448"/>
            <a:ext cx="1295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 name="Oval 14"/>
          <p:cNvSpPr>
            <a:spLocks noChangeArrowheads="1"/>
          </p:cNvSpPr>
          <p:nvPr/>
        </p:nvSpPr>
        <p:spPr bwMode="auto">
          <a:xfrm>
            <a:off x="8494837" y="2205311"/>
            <a:ext cx="1417638" cy="1363663"/>
          </a:xfrm>
          <a:prstGeom prst="ellipse">
            <a:avLst/>
          </a:prstGeom>
          <a:gradFill rotWithShape="0">
            <a:gsLst>
              <a:gs pos="0">
                <a:srgbClr val="0000FF"/>
              </a:gs>
              <a:gs pos="100000">
                <a:schemeClr val="accent2"/>
              </a:gs>
            </a:gsLst>
            <a:lin ang="5400000" scaled="1"/>
          </a:gradFill>
          <a:ln w="9525">
            <a:solidFill>
              <a:schemeClr val="tx1"/>
            </a:solidFill>
            <a:round/>
            <a:headEnd/>
            <a:tailEnd/>
          </a:ln>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a:solidFill>
                  <a:schemeClr val="bg1"/>
                </a:solidFill>
                <a:latin typeface="幼圆" panose="02010509060101010101" pitchFamily="49" charset="-122"/>
                <a:ea typeface="幼圆" panose="02010509060101010101" pitchFamily="49" charset="-122"/>
              </a:rPr>
              <a:t>接收进程</a:t>
            </a:r>
          </a:p>
          <a:p>
            <a:pPr algn="ctr" eaLnBrk="1" hangingPunct="1"/>
            <a:r>
              <a:rPr kumimoji="1" lang="en-US" altLang="zh-CN">
                <a:solidFill>
                  <a:schemeClr val="bg1"/>
                </a:solidFill>
                <a:latin typeface="幼圆" panose="02010509060101010101" pitchFamily="49" charset="-122"/>
                <a:ea typeface="幼圆" panose="02010509060101010101" pitchFamily="49" charset="-122"/>
              </a:rPr>
              <a:t>B</a:t>
            </a:r>
          </a:p>
        </p:txBody>
      </p:sp>
      <p:sp>
        <p:nvSpPr>
          <p:cNvPr id="19" name="Text Box 15"/>
          <p:cNvSpPr txBox="1">
            <a:spLocks noChangeArrowheads="1"/>
          </p:cNvSpPr>
          <p:nvPr/>
        </p:nvSpPr>
        <p:spPr bwMode="auto">
          <a:xfrm>
            <a:off x="3046538" y="2467248"/>
            <a:ext cx="13239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a:latin typeface="Times New Roman" panose="02020603050405020304" pitchFamily="18" charset="0"/>
              </a:rPr>
              <a:t>send(m)</a:t>
            </a:r>
          </a:p>
        </p:txBody>
      </p:sp>
      <p:sp>
        <p:nvSpPr>
          <p:cNvPr id="20" name="Line 16"/>
          <p:cNvSpPr>
            <a:spLocks noChangeShapeType="1"/>
          </p:cNvSpPr>
          <p:nvPr/>
        </p:nvSpPr>
        <p:spPr bwMode="auto">
          <a:xfrm>
            <a:off x="7275637" y="2883173"/>
            <a:ext cx="12192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 name="Text Box 17"/>
          <p:cNvSpPr txBox="1">
            <a:spLocks noChangeArrowheads="1"/>
          </p:cNvSpPr>
          <p:nvPr/>
        </p:nvSpPr>
        <p:spPr bwMode="auto">
          <a:xfrm>
            <a:off x="7199437" y="2492648"/>
            <a:ext cx="1447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rPr>
              <a:t>receive(m)</a:t>
            </a:r>
          </a:p>
        </p:txBody>
      </p:sp>
      <p:sp>
        <p:nvSpPr>
          <p:cNvPr id="22" name="Text Box 18"/>
          <p:cNvSpPr txBox="1">
            <a:spLocks noChangeArrowheads="1"/>
          </p:cNvSpPr>
          <p:nvPr/>
        </p:nvSpPr>
        <p:spPr bwMode="auto">
          <a:xfrm>
            <a:off x="4659437" y="3327673"/>
            <a:ext cx="25923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dirty="0">
                <a:latin typeface="宋体" panose="02010600030101010101" pitchFamily="2" charset="-122"/>
              </a:rPr>
              <a:t>邮箱通信结构</a:t>
            </a:r>
          </a:p>
        </p:txBody>
      </p:sp>
      <p:sp>
        <p:nvSpPr>
          <p:cNvPr id="23" name="Line 11"/>
          <p:cNvSpPr>
            <a:spLocks noChangeShapeType="1"/>
          </p:cNvSpPr>
          <p:nvPr/>
        </p:nvSpPr>
        <p:spPr bwMode="auto">
          <a:xfrm>
            <a:off x="4730876" y="2565674"/>
            <a:ext cx="4511" cy="7064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Line 11"/>
          <p:cNvSpPr>
            <a:spLocks noChangeShapeType="1"/>
          </p:cNvSpPr>
          <p:nvPr/>
        </p:nvSpPr>
        <p:spPr bwMode="auto">
          <a:xfrm>
            <a:off x="5502401" y="2565674"/>
            <a:ext cx="20637" cy="7064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Text Box 19"/>
          <p:cNvSpPr txBox="1">
            <a:spLocks noChangeArrowheads="1"/>
          </p:cNvSpPr>
          <p:nvPr/>
        </p:nvSpPr>
        <p:spPr bwMode="auto">
          <a:xfrm>
            <a:off x="1203140" y="3968296"/>
            <a:ext cx="10293460"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dirty="0">
                <a:solidFill>
                  <a:srgbClr val="0000FF"/>
                </a:solidFill>
                <a:latin typeface="Times New Roman" panose="02020603050405020304" pitchFamily="18" charset="0"/>
              </a:rPr>
              <a:t>信箱头</a:t>
            </a:r>
            <a:r>
              <a:rPr kumimoji="1" lang="zh-CN" altLang="en-US" dirty="0">
                <a:latin typeface="Times New Roman" panose="02020603050405020304" pitchFamily="18" charset="0"/>
              </a:rPr>
              <a:t>：信箱标识符、信箱拥有者、信箱口令、信箱大小、存取信件指针、信件数量等</a:t>
            </a:r>
          </a:p>
        </p:txBody>
      </p:sp>
      <p:sp>
        <p:nvSpPr>
          <p:cNvPr id="26" name="Text Box 20"/>
          <p:cNvSpPr txBox="1">
            <a:spLocks noChangeArrowheads="1"/>
          </p:cNvSpPr>
          <p:nvPr/>
        </p:nvSpPr>
        <p:spPr bwMode="auto">
          <a:xfrm>
            <a:off x="1203140" y="4407240"/>
            <a:ext cx="7556686"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dirty="0">
                <a:solidFill>
                  <a:srgbClr val="0000FF"/>
                </a:solidFill>
                <a:latin typeface="Times New Roman" panose="02020603050405020304" pitchFamily="18" charset="0"/>
              </a:rPr>
              <a:t>信箱体</a:t>
            </a:r>
            <a:r>
              <a:rPr kumimoji="1" lang="zh-CN" altLang="en-US" b="0" dirty="0">
                <a:solidFill>
                  <a:srgbClr val="0000FF"/>
                </a:solidFill>
                <a:latin typeface="Times New Roman" panose="02020603050405020304" pitchFamily="18" charset="0"/>
              </a:rPr>
              <a:t>：</a:t>
            </a:r>
            <a:r>
              <a:rPr kumimoji="1" lang="zh-CN" altLang="en-US" dirty="0">
                <a:latin typeface="Times New Roman" panose="02020603050405020304" pitchFamily="18" charset="0"/>
              </a:rPr>
              <a:t>由若干个可以存放消息的信箱格组成</a:t>
            </a:r>
          </a:p>
        </p:txBody>
      </p:sp>
      <p:sp>
        <p:nvSpPr>
          <p:cNvPr id="27" name="TextBox 26"/>
          <p:cNvSpPr txBox="1">
            <a:spLocks noChangeArrowheads="1"/>
          </p:cNvSpPr>
          <p:nvPr/>
        </p:nvSpPr>
        <p:spPr bwMode="auto">
          <a:xfrm>
            <a:off x="3142934" y="5476875"/>
            <a:ext cx="49244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spcBef>
                <a:spcPct val="20000"/>
              </a:spcBef>
            </a:pPr>
            <a:r>
              <a:rPr lang="zh-CN" altLang="en-US">
                <a:solidFill>
                  <a:srgbClr val="0000FF"/>
                </a:solidFill>
              </a:rPr>
              <a:t>信箱</a:t>
            </a:r>
          </a:p>
        </p:txBody>
      </p:sp>
      <p:cxnSp>
        <p:nvCxnSpPr>
          <p:cNvPr id="28" name="直接箭头连接符 27"/>
          <p:cNvCxnSpPr/>
          <p:nvPr/>
        </p:nvCxnSpPr>
        <p:spPr bwMode="auto">
          <a:xfrm>
            <a:off x="3575050" y="5773738"/>
            <a:ext cx="1512888" cy="0"/>
          </a:xfrm>
          <a:prstGeom prst="straightConnector1">
            <a:avLst/>
          </a:prstGeom>
          <a:noFill/>
          <a:ln w="28575">
            <a:solidFill>
              <a:schemeClr val="accent1">
                <a:lumMod val="75000"/>
              </a:schemeClr>
            </a:solidFill>
            <a:tailEnd type="arrow"/>
          </a:ln>
          <a:effectLst/>
        </p:spPr>
      </p:cxnSp>
      <p:sp>
        <p:nvSpPr>
          <p:cNvPr id="29" name="TextBox 28"/>
          <p:cNvSpPr txBox="1">
            <a:spLocks noChangeArrowheads="1"/>
          </p:cNvSpPr>
          <p:nvPr/>
        </p:nvSpPr>
        <p:spPr bwMode="auto">
          <a:xfrm>
            <a:off x="3719513" y="5413375"/>
            <a:ext cx="1008062"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a:spcBef>
                <a:spcPct val="20000"/>
              </a:spcBef>
            </a:pPr>
            <a:r>
              <a:rPr lang="zh-CN" altLang="en-US"/>
              <a:t>信箱</a:t>
            </a:r>
            <a:endParaRPr lang="en-US" altLang="zh-CN"/>
          </a:p>
          <a:p>
            <a:pPr algn="ctr">
              <a:spcBef>
                <a:spcPct val="20000"/>
              </a:spcBef>
            </a:pPr>
            <a:r>
              <a:rPr lang="zh-CN" altLang="en-US"/>
              <a:t>创建者</a:t>
            </a:r>
          </a:p>
        </p:txBody>
      </p:sp>
      <p:sp>
        <p:nvSpPr>
          <p:cNvPr id="30" name="TextBox 29"/>
          <p:cNvSpPr txBox="1"/>
          <p:nvPr/>
        </p:nvSpPr>
        <p:spPr>
          <a:xfrm>
            <a:off x="5664201" y="4941888"/>
            <a:ext cx="3095625" cy="400050"/>
          </a:xfrm>
          <a:prstGeom prst="rect">
            <a:avLst/>
          </a:prstGeom>
          <a:solidFill>
            <a:schemeClr val="accent2">
              <a:lumMod val="60000"/>
              <a:lumOff val="40000"/>
            </a:schemeClr>
          </a:solidFill>
        </p:spPr>
        <p:txBody>
          <a:bodyPr>
            <a:spAutoFit/>
          </a:bodyPr>
          <a:lstStyle/>
          <a:p>
            <a:pPr eaLnBrk="0" hangingPunct="0">
              <a:spcBef>
                <a:spcPct val="20000"/>
              </a:spcBef>
              <a:defRPr/>
            </a:pPr>
            <a:r>
              <a:rPr lang="zh-CN" altLang="en-US" dirty="0">
                <a:latin typeface="Arial" charset="0"/>
              </a:rPr>
              <a:t>私用信箱：用户进程</a:t>
            </a:r>
          </a:p>
        </p:txBody>
      </p:sp>
      <p:sp>
        <p:nvSpPr>
          <p:cNvPr id="36" name="TextBox 35"/>
          <p:cNvSpPr txBox="1"/>
          <p:nvPr/>
        </p:nvSpPr>
        <p:spPr>
          <a:xfrm>
            <a:off x="5664201" y="5589588"/>
            <a:ext cx="3095625" cy="400050"/>
          </a:xfrm>
          <a:prstGeom prst="rect">
            <a:avLst/>
          </a:prstGeom>
          <a:solidFill>
            <a:schemeClr val="accent2">
              <a:lumMod val="60000"/>
              <a:lumOff val="40000"/>
            </a:schemeClr>
          </a:solidFill>
        </p:spPr>
        <p:txBody>
          <a:bodyPr>
            <a:spAutoFit/>
          </a:bodyPr>
          <a:lstStyle/>
          <a:p>
            <a:pPr eaLnBrk="0" hangingPunct="0">
              <a:spcBef>
                <a:spcPct val="20000"/>
              </a:spcBef>
              <a:defRPr/>
            </a:pPr>
            <a:r>
              <a:rPr lang="zh-CN" altLang="en-US" dirty="0">
                <a:latin typeface="Arial" charset="0"/>
              </a:rPr>
              <a:t>公用信箱：操作系统</a:t>
            </a:r>
          </a:p>
        </p:txBody>
      </p:sp>
      <p:sp>
        <p:nvSpPr>
          <p:cNvPr id="43" name="TextBox 42"/>
          <p:cNvSpPr txBox="1"/>
          <p:nvPr/>
        </p:nvSpPr>
        <p:spPr>
          <a:xfrm>
            <a:off x="5664201" y="6205538"/>
            <a:ext cx="3095625" cy="400050"/>
          </a:xfrm>
          <a:prstGeom prst="rect">
            <a:avLst/>
          </a:prstGeom>
          <a:solidFill>
            <a:schemeClr val="accent2">
              <a:lumMod val="60000"/>
              <a:lumOff val="40000"/>
            </a:schemeClr>
          </a:solidFill>
        </p:spPr>
        <p:txBody>
          <a:bodyPr>
            <a:spAutoFit/>
          </a:bodyPr>
          <a:lstStyle/>
          <a:p>
            <a:pPr eaLnBrk="0" hangingPunct="0">
              <a:spcBef>
                <a:spcPct val="20000"/>
              </a:spcBef>
              <a:defRPr/>
            </a:pPr>
            <a:r>
              <a:rPr lang="zh-CN" altLang="en-US" dirty="0">
                <a:latin typeface="Arial" charset="0"/>
              </a:rPr>
              <a:t>共享信箱：用户进程</a:t>
            </a:r>
          </a:p>
        </p:txBody>
      </p:sp>
      <p:sp>
        <p:nvSpPr>
          <p:cNvPr id="44" name="左大括号 43"/>
          <p:cNvSpPr>
            <a:spLocks/>
          </p:cNvSpPr>
          <p:nvPr/>
        </p:nvSpPr>
        <p:spPr bwMode="auto">
          <a:xfrm>
            <a:off x="5087938" y="5053013"/>
            <a:ext cx="360362" cy="1439862"/>
          </a:xfrm>
          <a:prstGeom prst="leftBrace">
            <a:avLst>
              <a:gd name="adj1" fmla="val 8324"/>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marL="609600" indent="-609600"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spcBef>
                <a:spcPct val="20000"/>
              </a:spcBef>
            </a:pPr>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box(in)">
                                      <p:cBhvr>
                                        <p:cTn id="7" dur="500"/>
                                        <p:tgtEl>
                                          <p:spTgt spid="34"/>
                                        </p:tgtEl>
                                      </p:cBhvr>
                                    </p:animEffect>
                                  </p:childTnLst>
                                </p:cTn>
                              </p:par>
                            </p:childTnLst>
                          </p:cTn>
                        </p:par>
                        <p:par>
                          <p:cTn id="8" fill="hold" nodeType="afterGroup">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checkerboard(across)">
                                      <p:cBhvr>
                                        <p:cTn id="11" dur="500"/>
                                        <p:tgtEl>
                                          <p:spTgt spid="14"/>
                                        </p:tgtEl>
                                      </p:cBhvr>
                                    </p:animEffect>
                                  </p:childTnLst>
                                </p:cTn>
                              </p:par>
                            </p:childTnLst>
                          </p:cTn>
                        </p:par>
                        <p:par>
                          <p:cTn id="12" fill="hold" nodeType="afterGroup">
                            <p:stCondLst>
                              <p:cond delay="1000"/>
                            </p:stCondLst>
                            <p:childTnLst>
                              <p:par>
                                <p:cTn id="13" presetID="5" presetClass="entr" presetSubtype="10"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checkerboard(across)">
                                      <p:cBhvr>
                                        <p:cTn id="15" dur="500"/>
                                        <p:tgtEl>
                                          <p:spTgt spid="15"/>
                                        </p:tgtEl>
                                      </p:cBhvr>
                                    </p:animEffect>
                                  </p:childTnLst>
                                </p:cTn>
                              </p:par>
                            </p:childTnLst>
                          </p:cTn>
                        </p:par>
                        <p:par>
                          <p:cTn id="16" fill="hold" nodeType="afterGroup">
                            <p:stCondLst>
                              <p:cond delay="1500"/>
                            </p:stCondLst>
                            <p:childTnLst>
                              <p:par>
                                <p:cTn id="17" presetID="5" presetClass="entr" presetSubtype="1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checkerboard(across)">
                                      <p:cBhvr>
                                        <p:cTn id="19" dur="500"/>
                                        <p:tgtEl>
                                          <p:spTgt spid="16"/>
                                        </p:tgtEl>
                                      </p:cBhvr>
                                    </p:animEffect>
                                  </p:childTnLst>
                                </p:cTn>
                              </p:par>
                            </p:childTnLst>
                          </p:cTn>
                        </p:par>
                        <p:par>
                          <p:cTn id="20" fill="hold" nodeType="afterGroup">
                            <p:stCondLst>
                              <p:cond delay="2000"/>
                            </p:stCondLst>
                            <p:childTnLst>
                              <p:par>
                                <p:cTn id="21" presetID="5" presetClass="entr" presetSubtype="10"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checkerboard(across)">
                                      <p:cBhvr>
                                        <p:cTn id="23" dur="500"/>
                                        <p:tgtEl>
                                          <p:spTgt spid="17"/>
                                        </p:tgtEl>
                                      </p:cBhvr>
                                    </p:animEffect>
                                  </p:childTnLst>
                                </p:cTn>
                              </p:par>
                            </p:childTnLst>
                          </p:cTn>
                        </p:par>
                        <p:par>
                          <p:cTn id="24" fill="hold" nodeType="afterGroup">
                            <p:stCondLst>
                              <p:cond delay="2500"/>
                            </p:stCondLst>
                            <p:childTnLst>
                              <p:par>
                                <p:cTn id="25" presetID="5" presetClass="entr" presetSubtype="10"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checkerboard(across)">
                                      <p:cBhvr>
                                        <p:cTn id="27" dur="500"/>
                                        <p:tgtEl>
                                          <p:spTgt spid="18"/>
                                        </p:tgtEl>
                                      </p:cBhvr>
                                    </p:animEffect>
                                  </p:childTnLst>
                                </p:cTn>
                              </p:par>
                            </p:childTnLst>
                          </p:cTn>
                        </p:par>
                        <p:par>
                          <p:cTn id="28" fill="hold" nodeType="afterGroup">
                            <p:stCondLst>
                              <p:cond delay="3000"/>
                            </p:stCondLst>
                            <p:childTnLst>
                              <p:par>
                                <p:cTn id="29" presetID="5" presetClass="entr" presetSubtype="10"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checkerboard(across)">
                                      <p:cBhvr>
                                        <p:cTn id="31" dur="500"/>
                                        <p:tgtEl>
                                          <p:spTgt spid="19"/>
                                        </p:tgtEl>
                                      </p:cBhvr>
                                    </p:animEffect>
                                  </p:childTnLst>
                                </p:cTn>
                              </p:par>
                            </p:childTnLst>
                          </p:cTn>
                        </p:par>
                        <p:par>
                          <p:cTn id="32" fill="hold" nodeType="afterGroup">
                            <p:stCondLst>
                              <p:cond delay="3500"/>
                            </p:stCondLst>
                            <p:childTnLst>
                              <p:par>
                                <p:cTn id="33" presetID="5" presetClass="entr" presetSubtype="10" fill="hold" grpId="0" nodeType="after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checkerboard(across)">
                                      <p:cBhvr>
                                        <p:cTn id="35" dur="500"/>
                                        <p:tgtEl>
                                          <p:spTgt spid="20"/>
                                        </p:tgtEl>
                                      </p:cBhvr>
                                    </p:animEffect>
                                  </p:childTnLst>
                                </p:cTn>
                              </p:par>
                            </p:childTnLst>
                          </p:cTn>
                        </p:par>
                        <p:par>
                          <p:cTn id="36" fill="hold" nodeType="afterGroup">
                            <p:stCondLst>
                              <p:cond delay="4000"/>
                            </p:stCondLst>
                            <p:childTnLst>
                              <p:par>
                                <p:cTn id="37" presetID="5" presetClass="entr" presetSubtype="10" fill="hold" grpId="0" nodeType="after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checkerboard(across)">
                                      <p:cBhvr>
                                        <p:cTn id="39" dur="500"/>
                                        <p:tgtEl>
                                          <p:spTgt spid="21"/>
                                        </p:tgtEl>
                                      </p:cBhvr>
                                    </p:animEffect>
                                  </p:childTnLst>
                                </p:cTn>
                              </p:par>
                            </p:childTnLst>
                          </p:cTn>
                        </p:par>
                        <p:par>
                          <p:cTn id="40" fill="hold" nodeType="afterGroup">
                            <p:stCondLst>
                              <p:cond delay="4500"/>
                            </p:stCondLst>
                            <p:childTnLst>
                              <p:par>
                                <p:cTn id="41" presetID="5" presetClass="entr" presetSubtype="10" fill="hold" grpId="0" nodeType="after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checkerboard(across)">
                                      <p:cBhvr>
                                        <p:cTn id="43" dur="500"/>
                                        <p:tgtEl>
                                          <p:spTgt spid="22"/>
                                        </p:tgtEl>
                                      </p:cBhvr>
                                    </p:animEffect>
                                  </p:childTnLst>
                                </p:cTn>
                              </p:par>
                            </p:childTnLst>
                          </p:cTn>
                        </p:par>
                        <p:par>
                          <p:cTn id="44" fill="hold" nodeType="afterGroup">
                            <p:stCondLst>
                              <p:cond delay="5000"/>
                            </p:stCondLst>
                            <p:childTnLst>
                              <p:par>
                                <p:cTn id="45" presetID="5" presetClass="entr" presetSubtype="10" fill="hold" grpId="0" nodeType="after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checkerboard(across)">
                                      <p:cBhvr>
                                        <p:cTn id="47" dur="500"/>
                                        <p:tgtEl>
                                          <p:spTgt spid="23"/>
                                        </p:tgtEl>
                                      </p:cBhvr>
                                    </p:animEffect>
                                  </p:childTnLst>
                                </p:cTn>
                              </p:par>
                            </p:childTnLst>
                          </p:cTn>
                        </p:par>
                        <p:par>
                          <p:cTn id="48" fill="hold" nodeType="afterGroup">
                            <p:stCondLst>
                              <p:cond delay="5500"/>
                            </p:stCondLst>
                            <p:childTnLst>
                              <p:par>
                                <p:cTn id="49" presetID="5" presetClass="entr" presetSubtype="10" fill="hold" grpId="0" nodeType="after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checkerboard(across)">
                                      <p:cBhvr>
                                        <p:cTn id="51" dur="500"/>
                                        <p:tgtEl>
                                          <p:spTgt spid="24"/>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 presetClass="entr" presetSubtype="8" fill="hold" grpId="0" nodeType="clickEffect">
                                  <p:stCondLst>
                                    <p:cond delay="0"/>
                                  </p:stCondLst>
                                  <p:childTnLst>
                                    <p:set>
                                      <p:cBhvr>
                                        <p:cTn id="55" dur="1" fill="hold">
                                          <p:stCondLst>
                                            <p:cond delay="0"/>
                                          </p:stCondLst>
                                        </p:cTn>
                                        <p:tgtEl>
                                          <p:spTgt spid="25"/>
                                        </p:tgtEl>
                                        <p:attrNameLst>
                                          <p:attrName>style.visibility</p:attrName>
                                        </p:attrNameLst>
                                      </p:cBhvr>
                                      <p:to>
                                        <p:strVal val="visible"/>
                                      </p:to>
                                    </p:set>
                                    <p:anim calcmode="lin" valueType="num">
                                      <p:cBhvr additive="base">
                                        <p:cTn id="56" dur="500" fill="hold"/>
                                        <p:tgtEl>
                                          <p:spTgt spid="25"/>
                                        </p:tgtEl>
                                        <p:attrNameLst>
                                          <p:attrName>ppt_x</p:attrName>
                                        </p:attrNameLst>
                                      </p:cBhvr>
                                      <p:tavLst>
                                        <p:tav tm="0">
                                          <p:val>
                                            <p:strVal val="0-#ppt_w/2"/>
                                          </p:val>
                                        </p:tav>
                                        <p:tav tm="100000">
                                          <p:val>
                                            <p:strVal val="#ppt_x"/>
                                          </p:val>
                                        </p:tav>
                                      </p:tavLst>
                                    </p:anim>
                                    <p:anim calcmode="lin" valueType="num">
                                      <p:cBhvr additive="base">
                                        <p:cTn id="57"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58" fill="hold" nodeType="clickPar">
                      <p:stCondLst>
                        <p:cond delay="indefinite"/>
                      </p:stCondLst>
                      <p:childTnLst>
                        <p:par>
                          <p:cTn id="59" fill="hold" nodeType="withGroup">
                            <p:stCondLst>
                              <p:cond delay="0"/>
                            </p:stCondLst>
                            <p:childTnLst>
                              <p:par>
                                <p:cTn id="60" presetID="2" presetClass="entr" presetSubtype="8" fill="hold" grpId="0" nodeType="clickEffect">
                                  <p:stCondLst>
                                    <p:cond delay="0"/>
                                  </p:stCondLst>
                                  <p:childTnLst>
                                    <p:set>
                                      <p:cBhvr>
                                        <p:cTn id="61" dur="1" fill="hold">
                                          <p:stCondLst>
                                            <p:cond delay="0"/>
                                          </p:stCondLst>
                                        </p:cTn>
                                        <p:tgtEl>
                                          <p:spTgt spid="26"/>
                                        </p:tgtEl>
                                        <p:attrNameLst>
                                          <p:attrName>style.visibility</p:attrName>
                                        </p:attrNameLst>
                                      </p:cBhvr>
                                      <p:to>
                                        <p:strVal val="visible"/>
                                      </p:to>
                                    </p:set>
                                    <p:anim calcmode="lin" valueType="num">
                                      <p:cBhvr additive="base">
                                        <p:cTn id="62" dur="500" fill="hold"/>
                                        <p:tgtEl>
                                          <p:spTgt spid="26"/>
                                        </p:tgtEl>
                                        <p:attrNameLst>
                                          <p:attrName>ppt_x</p:attrName>
                                        </p:attrNameLst>
                                      </p:cBhvr>
                                      <p:tavLst>
                                        <p:tav tm="0">
                                          <p:val>
                                            <p:strVal val="0-#ppt_w/2"/>
                                          </p:val>
                                        </p:tav>
                                        <p:tav tm="100000">
                                          <p:val>
                                            <p:strVal val="#ppt_x"/>
                                          </p:val>
                                        </p:tav>
                                      </p:tavLst>
                                    </p:anim>
                                    <p:anim calcmode="lin" valueType="num">
                                      <p:cBhvr additive="base">
                                        <p:cTn id="63"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4" presetClass="entr" presetSubtype="16" fill="hold" grpId="0" nodeType="clickEffect">
                                  <p:stCondLst>
                                    <p:cond delay="0"/>
                                  </p:stCondLst>
                                  <p:childTnLst>
                                    <p:set>
                                      <p:cBhvr>
                                        <p:cTn id="67" dur="1" fill="hold">
                                          <p:stCondLst>
                                            <p:cond delay="0"/>
                                          </p:stCondLst>
                                        </p:cTn>
                                        <p:tgtEl>
                                          <p:spTgt spid="27"/>
                                        </p:tgtEl>
                                        <p:attrNameLst>
                                          <p:attrName>style.visibility</p:attrName>
                                        </p:attrNameLst>
                                      </p:cBhvr>
                                      <p:to>
                                        <p:strVal val="visible"/>
                                      </p:to>
                                    </p:set>
                                    <p:animEffect transition="in" filter="box(in)">
                                      <p:cBhvr>
                                        <p:cTn id="68" dur="500"/>
                                        <p:tgtEl>
                                          <p:spTgt spid="27"/>
                                        </p:tgtEl>
                                      </p:cBhvr>
                                    </p:animEffect>
                                  </p:childTnLst>
                                </p:cTn>
                              </p:par>
                              <p:par>
                                <p:cTn id="69" presetID="4" presetClass="entr" presetSubtype="16" fill="hold" nodeType="with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box(in)">
                                      <p:cBhvr>
                                        <p:cTn id="71" dur="500"/>
                                        <p:tgtEl>
                                          <p:spTgt spid="28"/>
                                        </p:tgtEl>
                                      </p:cBhvr>
                                    </p:animEffect>
                                  </p:childTnLst>
                                </p:cTn>
                              </p:par>
                              <p:par>
                                <p:cTn id="72" presetID="4" presetClass="entr" presetSubtype="16" fill="hold" grpId="0" nodeType="with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box(in)">
                                      <p:cBhvr>
                                        <p:cTn id="74" dur="500"/>
                                        <p:tgtEl>
                                          <p:spTgt spid="29"/>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4" presetClass="entr" presetSubtype="16" fill="hold" grpId="0" nodeType="clickEffect">
                                  <p:stCondLst>
                                    <p:cond delay="0"/>
                                  </p:stCondLst>
                                  <p:childTnLst>
                                    <p:set>
                                      <p:cBhvr>
                                        <p:cTn id="78" dur="1" fill="hold">
                                          <p:stCondLst>
                                            <p:cond delay="0"/>
                                          </p:stCondLst>
                                        </p:cTn>
                                        <p:tgtEl>
                                          <p:spTgt spid="30"/>
                                        </p:tgtEl>
                                        <p:attrNameLst>
                                          <p:attrName>style.visibility</p:attrName>
                                        </p:attrNameLst>
                                      </p:cBhvr>
                                      <p:to>
                                        <p:strVal val="visible"/>
                                      </p:to>
                                    </p:set>
                                    <p:animEffect transition="in" filter="box(in)">
                                      <p:cBhvr>
                                        <p:cTn id="79" dur="500"/>
                                        <p:tgtEl>
                                          <p:spTgt spid="30"/>
                                        </p:tgtEl>
                                      </p:cBhvr>
                                    </p:animEffect>
                                  </p:childTnLst>
                                </p:cTn>
                              </p:par>
                              <p:par>
                                <p:cTn id="80" presetID="4" presetClass="entr" presetSubtype="16" fill="hold" grpId="0" nodeType="withEffect">
                                  <p:stCondLst>
                                    <p:cond delay="0"/>
                                  </p:stCondLst>
                                  <p:childTnLst>
                                    <p:set>
                                      <p:cBhvr>
                                        <p:cTn id="81" dur="1" fill="hold">
                                          <p:stCondLst>
                                            <p:cond delay="0"/>
                                          </p:stCondLst>
                                        </p:cTn>
                                        <p:tgtEl>
                                          <p:spTgt spid="36"/>
                                        </p:tgtEl>
                                        <p:attrNameLst>
                                          <p:attrName>style.visibility</p:attrName>
                                        </p:attrNameLst>
                                      </p:cBhvr>
                                      <p:to>
                                        <p:strVal val="visible"/>
                                      </p:to>
                                    </p:set>
                                    <p:animEffect transition="in" filter="box(in)">
                                      <p:cBhvr>
                                        <p:cTn id="82" dur="500"/>
                                        <p:tgtEl>
                                          <p:spTgt spid="36"/>
                                        </p:tgtEl>
                                      </p:cBhvr>
                                    </p:animEffect>
                                  </p:childTnLst>
                                </p:cTn>
                              </p:par>
                              <p:par>
                                <p:cTn id="83" presetID="4" presetClass="entr" presetSubtype="16" fill="hold" grpId="0" nodeType="withEffect">
                                  <p:stCondLst>
                                    <p:cond delay="0"/>
                                  </p:stCondLst>
                                  <p:childTnLst>
                                    <p:set>
                                      <p:cBhvr>
                                        <p:cTn id="84" dur="1" fill="hold">
                                          <p:stCondLst>
                                            <p:cond delay="0"/>
                                          </p:stCondLst>
                                        </p:cTn>
                                        <p:tgtEl>
                                          <p:spTgt spid="43"/>
                                        </p:tgtEl>
                                        <p:attrNameLst>
                                          <p:attrName>style.visibility</p:attrName>
                                        </p:attrNameLst>
                                      </p:cBhvr>
                                      <p:to>
                                        <p:strVal val="visible"/>
                                      </p:to>
                                    </p:set>
                                    <p:animEffect transition="in" filter="box(in)">
                                      <p:cBhvr>
                                        <p:cTn id="85" dur="500"/>
                                        <p:tgtEl>
                                          <p:spTgt spid="43"/>
                                        </p:tgtEl>
                                      </p:cBhvr>
                                    </p:animEffect>
                                  </p:childTnLst>
                                </p:cTn>
                              </p:par>
                              <p:par>
                                <p:cTn id="86" presetID="4" presetClass="entr" presetSubtype="16" fill="hold" grpId="0" nodeType="withEffect">
                                  <p:stCondLst>
                                    <p:cond delay="0"/>
                                  </p:stCondLst>
                                  <p:childTnLst>
                                    <p:set>
                                      <p:cBhvr>
                                        <p:cTn id="87" dur="1" fill="hold">
                                          <p:stCondLst>
                                            <p:cond delay="0"/>
                                          </p:stCondLst>
                                        </p:cTn>
                                        <p:tgtEl>
                                          <p:spTgt spid="44"/>
                                        </p:tgtEl>
                                        <p:attrNameLst>
                                          <p:attrName>style.visibility</p:attrName>
                                        </p:attrNameLst>
                                      </p:cBhvr>
                                      <p:to>
                                        <p:strVal val="visible"/>
                                      </p:to>
                                    </p:set>
                                    <p:animEffect transition="in" filter="box(in)">
                                      <p:cBhvr>
                                        <p:cTn id="88"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14" grpId="0" animBg="1" autoUpdateAnimBg="0"/>
      <p:bldP spid="16" grpId="0" animBg="1"/>
      <p:bldP spid="17" grpId="0" animBg="1"/>
      <p:bldP spid="18" grpId="0" animBg="1" autoUpdateAnimBg="0"/>
      <p:bldP spid="19" grpId="0" autoUpdateAnimBg="0"/>
      <p:bldP spid="20" grpId="0" animBg="1"/>
      <p:bldP spid="21" grpId="0" autoUpdateAnimBg="0"/>
      <p:bldP spid="22" grpId="0" autoUpdateAnimBg="0"/>
      <p:bldP spid="23" grpId="0" animBg="1"/>
      <p:bldP spid="24" grpId="0" animBg="1"/>
      <p:bldP spid="25" grpId="0" autoUpdateAnimBg="0"/>
      <p:bldP spid="26" grpId="0" autoUpdateAnimBg="0"/>
      <p:bldP spid="27" grpId="0"/>
      <p:bldP spid="29" grpId="0"/>
      <p:bldP spid="30" grpId="0" animBg="1"/>
      <p:bldP spid="36" grpId="0" animBg="1"/>
      <p:bldP spid="43" grpId="0" animBg="1"/>
      <p:bldP spid="44" grpId="0" animBg="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3"/>
          <p:cNvSpPr>
            <a:spLocks noChangeArrowheads="1"/>
          </p:cNvSpPr>
          <p:nvPr/>
        </p:nvSpPr>
        <p:spPr bwMode="auto">
          <a:xfrm>
            <a:off x="4008438" y="44450"/>
            <a:ext cx="4679950" cy="537712"/>
          </a:xfrm>
          <a:prstGeom prst="rect">
            <a:avLst/>
          </a:prstGeom>
          <a:noFill/>
          <a:ln>
            <a:noFill/>
          </a:ln>
          <a:effectLst/>
        </p:spPr>
        <p:txBody>
          <a:bodyPr lIns="90000" tIns="46800" rIns="90000" bIns="46800">
            <a:spAutoFit/>
          </a:bodyPr>
          <a:lstStyle/>
          <a:p>
            <a:pPr>
              <a:lnSpc>
                <a:spcPct val="90000"/>
              </a:lnSpc>
              <a:spcBef>
                <a:spcPct val="50000"/>
              </a:spcBef>
              <a:buSzPct val="85000"/>
              <a:defRPr/>
            </a:pPr>
            <a:r>
              <a:rPr kumimoji="1" lang="en-US" altLang="zh-CN" sz="3200" dirty="0">
                <a:solidFill>
                  <a:srgbClr val="C00000"/>
                </a:solidFill>
                <a:latin typeface="微软雅黑" panose="020B0503020204020204" pitchFamily="34" charset="-122"/>
                <a:ea typeface="微软雅黑" panose="020B0503020204020204" pitchFamily="34" charset="-122"/>
                <a:sym typeface="Wingdings 2" pitchFamily="18" charset="2"/>
              </a:rPr>
              <a:t>2.</a:t>
            </a:r>
            <a:r>
              <a:rPr kumimoji="1" lang="zh-CN" altLang="en-US" sz="3200" dirty="0">
                <a:solidFill>
                  <a:srgbClr val="C00000"/>
                </a:solidFill>
                <a:latin typeface="微软雅黑" panose="020B0503020204020204" pitchFamily="34" charset="-122"/>
                <a:ea typeface="微软雅黑" panose="020B0503020204020204" pitchFamily="34" charset="-122"/>
                <a:sym typeface="Wingdings 2" pitchFamily="18" charset="2"/>
              </a:rPr>
              <a:t>消息传递系统通信</a:t>
            </a:r>
            <a:endParaRPr kumimoji="1" lang="zh-CN" altLang="en-US" sz="3200" dirty="0">
              <a:solidFill>
                <a:srgbClr val="C00000"/>
              </a:solidFill>
              <a:latin typeface="微软雅黑" panose="020B0503020204020204" pitchFamily="34" charset="-122"/>
              <a:ea typeface="微软雅黑" panose="020B0503020204020204" pitchFamily="34" charset="-122"/>
            </a:endParaRPr>
          </a:p>
        </p:txBody>
      </p:sp>
      <p:sp>
        <p:nvSpPr>
          <p:cNvPr id="31" name="Rectangle 4"/>
          <p:cNvSpPr>
            <a:spLocks noChangeArrowheads="1"/>
          </p:cNvSpPr>
          <p:nvPr/>
        </p:nvSpPr>
        <p:spPr bwMode="auto">
          <a:xfrm>
            <a:off x="1012666" y="751161"/>
            <a:ext cx="8179677" cy="426913"/>
          </a:xfrm>
          <a:prstGeom prst="rect">
            <a:avLst/>
          </a:prstGeom>
          <a:noFill/>
          <a:ln>
            <a:noFill/>
          </a:ln>
          <a:effectLst/>
        </p:spPr>
        <p:txBody>
          <a:bodyPr wrap="square" lIns="90000" tIns="46800" rIns="90000" bIns="46800">
            <a:spAutoFit/>
          </a:bodyPr>
          <a:lstStyle/>
          <a:p>
            <a:pPr>
              <a:lnSpc>
                <a:spcPct val="90000"/>
              </a:lnSpc>
              <a:spcBef>
                <a:spcPct val="50000"/>
              </a:spcBef>
              <a:buSzPct val="85000"/>
              <a:buFont typeface="Wingdings" pitchFamily="2" charset="2"/>
              <a:buChar char="n"/>
              <a:defRPr/>
            </a:pPr>
            <a:r>
              <a:rPr kumimoji="1" lang="en-US" altLang="zh-CN" sz="2400" dirty="0">
                <a:solidFill>
                  <a:srgbClr val="7030A0"/>
                </a:solidFill>
                <a:latin typeface="+mn-ea"/>
                <a:ea typeface="+mn-ea"/>
                <a:sym typeface="Wingdings 2" pitchFamily="18" charset="2"/>
              </a:rPr>
              <a:t> </a:t>
            </a:r>
            <a:r>
              <a:rPr kumimoji="1" lang="zh-CN" altLang="en-US" sz="2400" dirty="0">
                <a:solidFill>
                  <a:srgbClr val="7030A0"/>
                </a:solidFill>
                <a:latin typeface="微软雅黑" panose="020B0503020204020204" pitchFamily="34" charset="-122"/>
                <a:ea typeface="微软雅黑" panose="020B0503020204020204" pitchFamily="34" charset="-122"/>
                <a:sym typeface="Wingdings 2" pitchFamily="18" charset="2"/>
              </a:rPr>
              <a:t>消息传递系统实现类型：</a:t>
            </a:r>
            <a:r>
              <a:rPr kumimoji="1" lang="zh-CN" altLang="en-US" sz="2400" dirty="0">
                <a:solidFill>
                  <a:srgbClr val="FF0000"/>
                </a:solidFill>
                <a:latin typeface="微软雅黑" panose="020B0503020204020204" pitchFamily="34" charset="-122"/>
                <a:ea typeface="微软雅黑" panose="020B0503020204020204" pitchFamily="34" charset="-122"/>
                <a:sym typeface="Wingdings 2" pitchFamily="18" charset="2"/>
              </a:rPr>
              <a:t>间接通信（信箱通信方式）</a:t>
            </a:r>
            <a:endParaRPr kumimoji="1" lang="zh-CN" altLang="en-US" sz="2400" dirty="0">
              <a:solidFill>
                <a:srgbClr val="FF0000"/>
              </a:solidFill>
              <a:latin typeface="微软雅黑" panose="020B0503020204020204" pitchFamily="34" charset="-122"/>
              <a:ea typeface="微软雅黑" panose="020B0503020204020204" pitchFamily="34" charset="-122"/>
            </a:endParaRPr>
          </a:p>
        </p:txBody>
      </p:sp>
      <p:sp>
        <p:nvSpPr>
          <p:cNvPr id="34" name="Rectangle 4"/>
          <p:cNvSpPr>
            <a:spLocks noChangeArrowheads="1"/>
          </p:cNvSpPr>
          <p:nvPr/>
        </p:nvSpPr>
        <p:spPr bwMode="auto">
          <a:xfrm>
            <a:off x="1127448" y="1556792"/>
            <a:ext cx="9224994" cy="426913"/>
          </a:xfrm>
          <a:prstGeom prst="rect">
            <a:avLst/>
          </a:prstGeom>
          <a:noFill/>
          <a:ln>
            <a:noFill/>
          </a:ln>
          <a:effectLst/>
        </p:spPr>
        <p:txBody>
          <a:bodyPr wrap="square" lIns="90000" tIns="46800" rIns="90000" bIns="46800">
            <a:spAutoFit/>
          </a:bodyPr>
          <a:lstStyle/>
          <a:p>
            <a:pPr>
              <a:lnSpc>
                <a:spcPct val="90000"/>
              </a:lnSpc>
              <a:spcBef>
                <a:spcPct val="50000"/>
              </a:spcBef>
              <a:buSzPct val="85000"/>
              <a:defRPr/>
            </a:pPr>
            <a:r>
              <a:rPr lang="zh-CN" altLang="en-US" sz="2400" dirty="0">
                <a:latin typeface="微软雅黑" panose="020B0503020204020204" pitchFamily="34" charset="-122"/>
                <a:ea typeface="微软雅黑" panose="020B0503020204020204" pitchFamily="34" charset="-122"/>
              </a:rPr>
              <a:t>信箱通信中发送进程与接收进程的对应关系：</a:t>
            </a:r>
            <a:endParaRPr kumimoji="1" lang="en-US" altLang="zh-CN" sz="2400" dirty="0">
              <a:latin typeface="微软雅黑" panose="020B0503020204020204" pitchFamily="34" charset="-122"/>
              <a:ea typeface="微软雅黑" panose="020B0503020204020204" pitchFamily="34" charset="-122"/>
              <a:sym typeface="Wingdings 2" pitchFamily="18" charset="2"/>
            </a:endParaRPr>
          </a:p>
        </p:txBody>
      </p:sp>
      <p:sp>
        <p:nvSpPr>
          <p:cNvPr id="3" name="文本框 2">
            <a:extLst>
              <a:ext uri="{FF2B5EF4-FFF2-40B4-BE49-F238E27FC236}">
                <a16:creationId xmlns:a16="http://schemas.microsoft.com/office/drawing/2014/main" id="{E29A51A7-E093-A86F-C917-C8412A505226}"/>
              </a:ext>
            </a:extLst>
          </p:cNvPr>
          <p:cNvSpPr txBox="1"/>
          <p:nvPr/>
        </p:nvSpPr>
        <p:spPr>
          <a:xfrm>
            <a:off x="2043540" y="2102601"/>
            <a:ext cx="6117928" cy="4004238"/>
          </a:xfrm>
          <a:prstGeom prst="rect">
            <a:avLst/>
          </a:prstGeom>
          <a:noFill/>
        </p:spPr>
        <p:txBody>
          <a:bodyPr wrap="square">
            <a:spAutoFit/>
          </a:bodyPr>
          <a:lstStyle/>
          <a:p>
            <a:pPr algn="l">
              <a:lnSpc>
                <a:spcPct val="150000"/>
              </a:lnSpc>
            </a:pPr>
            <a:r>
              <a:rPr lang="en-US" altLang="zh-CN" sz="2400" b="1" i="0" u="none" strike="noStrike" baseline="0" dirty="0">
                <a:solidFill>
                  <a:srgbClr val="FF3300"/>
                </a:solidFill>
                <a:latin typeface="Times New Roman Bold" panose="02020803070505020304" pitchFamily="18" charset="0"/>
              </a:rPr>
              <a:t>1&gt; </a:t>
            </a:r>
            <a:r>
              <a:rPr lang="zh-CN" altLang="en-US" sz="2400" b="0" i="0" u="none" strike="noStrike" baseline="0" dirty="0">
                <a:solidFill>
                  <a:srgbClr val="FF3300"/>
                </a:solidFill>
                <a:latin typeface="楷体" panose="02010609060101010101" pitchFamily="49" charset="-122"/>
                <a:ea typeface="楷体" panose="02010609060101010101" pitchFamily="49" charset="-122"/>
              </a:rPr>
              <a:t>一对一关系</a:t>
            </a:r>
          </a:p>
          <a:p>
            <a:pPr algn="l">
              <a:lnSpc>
                <a:spcPct val="150000"/>
              </a:lnSpc>
            </a:pPr>
            <a:r>
              <a:rPr lang="en-US" altLang="zh-CN" sz="2400" b="0" i="0" u="none" strike="noStrike" baseline="0" dirty="0">
                <a:solidFill>
                  <a:srgbClr val="000000"/>
                </a:solidFill>
                <a:latin typeface="Times New Roman" panose="02020603050405020304" pitchFamily="18" charset="0"/>
              </a:rPr>
              <a:t>– </a:t>
            </a:r>
            <a:r>
              <a:rPr lang="zh-CN" altLang="en-US" sz="2400" b="0" i="0" u="none" strike="noStrike" baseline="0" dirty="0">
                <a:solidFill>
                  <a:srgbClr val="000000"/>
                </a:solidFill>
                <a:latin typeface="楷体" panose="02010609060101010101" pitchFamily="49" charset="-122"/>
                <a:ea typeface="楷体" panose="02010609060101010101" pitchFamily="49" charset="-122"/>
              </a:rPr>
              <a:t>点对点通信</a:t>
            </a:r>
          </a:p>
          <a:p>
            <a:pPr algn="l">
              <a:lnSpc>
                <a:spcPct val="150000"/>
              </a:lnSpc>
            </a:pPr>
            <a:r>
              <a:rPr lang="en-US" altLang="zh-CN" sz="2400" b="1" i="0" u="none" strike="noStrike" baseline="0" dirty="0">
                <a:solidFill>
                  <a:srgbClr val="FF3300"/>
                </a:solidFill>
                <a:latin typeface="Times New Roman Bold" panose="02020803070505020304" pitchFamily="18" charset="0"/>
              </a:rPr>
              <a:t>2&gt; </a:t>
            </a:r>
            <a:r>
              <a:rPr lang="zh-CN" altLang="en-US" sz="2400" b="0" i="0" u="none" strike="noStrike" baseline="0" dirty="0">
                <a:solidFill>
                  <a:srgbClr val="FF3300"/>
                </a:solidFill>
                <a:latin typeface="楷体" panose="02010609060101010101" pitchFamily="49" charset="-122"/>
                <a:ea typeface="楷体" panose="02010609060101010101" pitchFamily="49" charset="-122"/>
              </a:rPr>
              <a:t>多对一关系</a:t>
            </a:r>
          </a:p>
          <a:p>
            <a:pPr algn="l">
              <a:lnSpc>
                <a:spcPct val="150000"/>
              </a:lnSpc>
            </a:pPr>
            <a:r>
              <a:rPr lang="en-US" altLang="zh-CN" b="0" i="0" u="none" strike="noStrike" baseline="0" dirty="0">
                <a:solidFill>
                  <a:srgbClr val="000000"/>
                </a:solidFill>
                <a:latin typeface="Times New Roman" panose="02020603050405020304" pitchFamily="18" charset="0"/>
              </a:rPr>
              <a:t>– </a:t>
            </a:r>
            <a:r>
              <a:rPr lang="zh-CN" altLang="en-US" b="0" i="0" u="none" strike="noStrike" baseline="0" dirty="0">
                <a:solidFill>
                  <a:srgbClr val="000000"/>
                </a:solidFill>
                <a:latin typeface="楷体" panose="02010609060101010101" pitchFamily="49" charset="-122"/>
                <a:ea typeface="楷体" panose="02010609060101010101" pitchFamily="49" charset="-122"/>
              </a:rPr>
              <a:t>客户机</a:t>
            </a:r>
            <a:r>
              <a:rPr lang="en-US" altLang="zh-CN" b="1" i="0" u="none" strike="noStrike" baseline="0" dirty="0">
                <a:solidFill>
                  <a:srgbClr val="000000"/>
                </a:solidFill>
                <a:latin typeface="Times New Roman Bold" panose="02020803070505020304" pitchFamily="18" charset="0"/>
                <a:ea typeface="楷体" panose="02010609060101010101" pitchFamily="49" charset="-122"/>
              </a:rPr>
              <a:t>/ </a:t>
            </a:r>
            <a:r>
              <a:rPr lang="zh-CN" altLang="en-US" b="0" i="0" u="none" strike="noStrike" baseline="0" dirty="0">
                <a:solidFill>
                  <a:srgbClr val="000000"/>
                </a:solidFill>
                <a:latin typeface="楷体" panose="02010609060101010101" pitchFamily="49" charset="-122"/>
                <a:ea typeface="楷体" panose="02010609060101010101" pitchFamily="49" charset="-122"/>
              </a:rPr>
              <a:t>服务器交互</a:t>
            </a:r>
            <a:endParaRPr lang="en-US" altLang="zh-CN" b="0" i="0" u="none" strike="noStrike" baseline="0" dirty="0">
              <a:solidFill>
                <a:srgbClr val="000000"/>
              </a:solidFill>
              <a:latin typeface="楷体" panose="02010609060101010101" pitchFamily="49" charset="-122"/>
              <a:ea typeface="楷体" panose="02010609060101010101" pitchFamily="49" charset="-122"/>
            </a:endParaRPr>
          </a:p>
          <a:p>
            <a:pPr algn="l">
              <a:lnSpc>
                <a:spcPct val="150000"/>
              </a:lnSpc>
            </a:pPr>
            <a:r>
              <a:rPr lang="en-US" altLang="zh-CN" b="1" i="0" u="none" strike="noStrike" baseline="0" dirty="0">
                <a:solidFill>
                  <a:srgbClr val="FF3300"/>
                </a:solidFill>
                <a:latin typeface="Times New Roman Bold" panose="02020803070505020304" pitchFamily="18" charset="0"/>
              </a:rPr>
              <a:t>3&gt; </a:t>
            </a:r>
            <a:r>
              <a:rPr lang="zh-CN" altLang="en-US" b="0" i="0" u="none" strike="noStrike" baseline="0" dirty="0">
                <a:solidFill>
                  <a:srgbClr val="FF3300"/>
                </a:solidFill>
                <a:latin typeface="楷体" panose="02010609060101010101" pitchFamily="49" charset="-122"/>
                <a:ea typeface="楷体" panose="02010609060101010101" pitchFamily="49" charset="-122"/>
              </a:rPr>
              <a:t>一对多关系</a:t>
            </a:r>
          </a:p>
          <a:p>
            <a:pPr algn="l">
              <a:lnSpc>
                <a:spcPct val="150000"/>
              </a:lnSpc>
            </a:pPr>
            <a:r>
              <a:rPr lang="en-US" altLang="zh-CN" b="0" i="0" u="none" strike="noStrike" baseline="0" dirty="0">
                <a:solidFill>
                  <a:srgbClr val="000000"/>
                </a:solidFill>
                <a:latin typeface="Times New Roman" panose="02020603050405020304" pitchFamily="18" charset="0"/>
              </a:rPr>
              <a:t>– </a:t>
            </a:r>
            <a:r>
              <a:rPr lang="zh-CN" altLang="en-US" b="0" i="0" u="none" strike="noStrike" baseline="0" dirty="0">
                <a:solidFill>
                  <a:srgbClr val="000000"/>
                </a:solidFill>
                <a:latin typeface="楷体" panose="02010609060101010101" pitchFamily="49" charset="-122"/>
                <a:ea typeface="楷体" panose="02010609060101010101" pitchFamily="49" charset="-122"/>
              </a:rPr>
              <a:t>广播方式</a:t>
            </a:r>
          </a:p>
          <a:p>
            <a:pPr algn="l">
              <a:lnSpc>
                <a:spcPct val="150000"/>
              </a:lnSpc>
            </a:pPr>
            <a:r>
              <a:rPr lang="en-US" altLang="zh-CN" b="1" i="0" u="none" strike="noStrike" baseline="0" dirty="0">
                <a:solidFill>
                  <a:srgbClr val="FF3300"/>
                </a:solidFill>
                <a:latin typeface="Times New Roman Bold" panose="02020803070505020304" pitchFamily="18" charset="0"/>
              </a:rPr>
              <a:t>4&gt; </a:t>
            </a:r>
            <a:r>
              <a:rPr lang="zh-CN" altLang="en-US" b="0" i="0" u="none" strike="noStrike" baseline="0" dirty="0">
                <a:solidFill>
                  <a:srgbClr val="FF3300"/>
                </a:solidFill>
                <a:latin typeface="楷体" panose="02010609060101010101" pitchFamily="49" charset="-122"/>
                <a:ea typeface="楷体" panose="02010609060101010101" pitchFamily="49" charset="-122"/>
              </a:rPr>
              <a:t>多对多关系</a:t>
            </a:r>
          </a:p>
          <a:p>
            <a:pPr algn="l">
              <a:lnSpc>
                <a:spcPct val="150000"/>
              </a:lnSpc>
            </a:pPr>
            <a:r>
              <a:rPr lang="en-US" altLang="zh-CN" b="0" i="0" u="none" strike="noStrike" baseline="0" dirty="0">
                <a:solidFill>
                  <a:srgbClr val="000000"/>
                </a:solidFill>
                <a:latin typeface="Times New Roman" panose="02020603050405020304" pitchFamily="18" charset="0"/>
              </a:rPr>
              <a:t>– </a:t>
            </a:r>
            <a:r>
              <a:rPr lang="zh-CN" altLang="en-US" b="0" i="0" u="none" strike="noStrike" baseline="0" dirty="0">
                <a:solidFill>
                  <a:srgbClr val="000000"/>
                </a:solidFill>
                <a:latin typeface="楷体" panose="02010609060101010101" pitchFamily="49" charset="-122"/>
                <a:ea typeface="楷体" panose="02010609060101010101" pitchFamily="49" charset="-122"/>
              </a:rPr>
              <a:t>设置公用信箱实现</a:t>
            </a:r>
            <a:endParaRPr lang="zh-CN" altLang="en-US" sz="2400" dirty="0"/>
          </a:p>
        </p:txBody>
      </p:sp>
    </p:spTree>
    <p:extLst>
      <p:ext uri="{BB962C8B-B14F-4D97-AF65-F5344CB8AC3E}">
        <p14:creationId xmlns:p14="http://schemas.microsoft.com/office/powerpoint/2010/main" val="1484443755"/>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box(in)">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Text Box 2"/>
          <p:cNvSpPr txBox="1">
            <a:spLocks noChangeArrowheads="1"/>
          </p:cNvSpPr>
          <p:nvPr/>
        </p:nvSpPr>
        <p:spPr bwMode="auto">
          <a:xfrm>
            <a:off x="1164694" y="1881364"/>
            <a:ext cx="9787999"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lnSpc>
                <a:spcPct val="125000"/>
              </a:lnSpc>
              <a:buFont typeface="Wingdings" panose="05000000000000000000" pitchFamily="2" charset="2"/>
              <a:buChar char="n"/>
            </a:pPr>
            <a:r>
              <a:rPr kumimoji="1" lang="en-US" altLang="zh-CN" sz="2400" dirty="0">
                <a:solidFill>
                  <a:srgbClr val="7030A0"/>
                </a:solidFill>
                <a:latin typeface="微软雅黑" panose="020B0503020204020204" pitchFamily="34" charset="-122"/>
                <a:ea typeface="微软雅黑" panose="020B0503020204020204" pitchFamily="34" charset="-122"/>
              </a:rPr>
              <a:t>  </a:t>
            </a:r>
            <a:r>
              <a:rPr kumimoji="1" lang="zh-CN" altLang="en-US" sz="2400" dirty="0">
                <a:solidFill>
                  <a:srgbClr val="7030A0"/>
                </a:solidFill>
                <a:latin typeface="微软雅黑" panose="020B0503020204020204" pitchFamily="34" charset="-122"/>
                <a:ea typeface="微软雅黑" panose="020B0503020204020204" pitchFamily="34" charset="-122"/>
              </a:rPr>
              <a:t>管道通信概念：</a:t>
            </a:r>
            <a:endParaRPr kumimoji="1" lang="en-US" altLang="zh-CN" sz="2400" dirty="0">
              <a:solidFill>
                <a:srgbClr val="7030A0"/>
              </a:solidFill>
              <a:latin typeface="微软雅黑" panose="020B0503020204020204" pitchFamily="34" charset="-122"/>
              <a:ea typeface="微软雅黑" panose="020B0503020204020204" pitchFamily="34" charset="-122"/>
            </a:endParaRPr>
          </a:p>
          <a:p>
            <a:pPr eaLnBrk="1" hangingPunct="1">
              <a:lnSpc>
                <a:spcPct val="125000"/>
              </a:lnSpc>
            </a:pPr>
            <a:r>
              <a:rPr kumimoji="1" lang="zh-CN" altLang="en-US" sz="2400" dirty="0">
                <a:solidFill>
                  <a:srgbClr val="008AF2"/>
                </a:solidFill>
                <a:latin typeface="Times New Roman" panose="02020603050405020304" pitchFamily="18" charset="0"/>
              </a:rPr>
              <a:t>管道：</a:t>
            </a:r>
            <a:r>
              <a:rPr kumimoji="1" lang="zh-CN" altLang="en-US" sz="2400" dirty="0">
                <a:latin typeface="Times New Roman" panose="02020603050405020304" pitchFamily="18" charset="0"/>
              </a:rPr>
              <a:t>用于连接一个发送进程和一个接收进程，以实现它们之间通信的</a:t>
            </a:r>
            <a:r>
              <a:rPr kumimoji="1" lang="zh-CN" altLang="en-US" sz="2400" dirty="0">
                <a:solidFill>
                  <a:schemeClr val="accent1"/>
                </a:solidFill>
                <a:latin typeface="Times New Roman" panose="02020603050405020304" pitchFamily="18" charset="0"/>
              </a:rPr>
              <a:t>共享文件</a:t>
            </a:r>
            <a:r>
              <a:rPr kumimoji="1" lang="zh-CN" altLang="en-US" sz="2400" dirty="0">
                <a:latin typeface="Times New Roman" panose="02020603050405020304" pitchFamily="18" charset="0"/>
              </a:rPr>
              <a:t>（</a:t>
            </a:r>
            <a:r>
              <a:rPr kumimoji="1" lang="en-US" altLang="zh-CN" sz="2400" dirty="0">
                <a:latin typeface="Times New Roman" panose="02020603050405020304" pitchFamily="18" charset="0"/>
              </a:rPr>
              <a:t>pipe</a:t>
            </a:r>
            <a:r>
              <a:rPr kumimoji="1" lang="zh-CN" altLang="en-US" sz="2400" dirty="0">
                <a:latin typeface="Times New Roman" panose="02020603050405020304" pitchFamily="18" charset="0"/>
              </a:rPr>
              <a:t>文件，又称为</a:t>
            </a:r>
            <a:r>
              <a:rPr kumimoji="1" lang="en-US" altLang="zh-CN" sz="2400" dirty="0">
                <a:latin typeface="Times New Roman" panose="02020603050405020304" pitchFamily="18" charset="0"/>
              </a:rPr>
              <a:t>FIFO</a:t>
            </a:r>
            <a:r>
              <a:rPr kumimoji="1" lang="zh-CN" altLang="en-US" sz="2400" dirty="0">
                <a:latin typeface="Times New Roman" panose="02020603050405020304" pitchFamily="18" charset="0"/>
              </a:rPr>
              <a:t>文件）         </a:t>
            </a:r>
            <a:endParaRPr kumimoji="1" lang="zh-CN" altLang="en-US" sz="2400" dirty="0">
              <a:solidFill>
                <a:schemeClr val="hlink"/>
              </a:solidFill>
              <a:latin typeface="Times New Roman" panose="02020603050405020304" pitchFamily="18" charset="0"/>
            </a:endParaRPr>
          </a:p>
        </p:txBody>
      </p:sp>
      <p:sp>
        <p:nvSpPr>
          <p:cNvPr id="227337" name="Text Box 9"/>
          <p:cNvSpPr txBox="1">
            <a:spLocks noChangeArrowheads="1"/>
          </p:cNvSpPr>
          <p:nvPr/>
        </p:nvSpPr>
        <p:spPr bwMode="auto">
          <a:xfrm>
            <a:off x="1239838" y="3376799"/>
            <a:ext cx="10184754" cy="553998"/>
          </a:xfrm>
          <a:prstGeom prst="rect">
            <a:avLst/>
          </a:prstGeom>
          <a:noFill/>
          <a:ln>
            <a:noFill/>
          </a:ln>
          <a:effectLst/>
        </p:spPr>
        <p:txBody>
          <a:bodyPr wrap="square">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eaLnBrk="0" fontAlgn="base" hangingPunct="0">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spcBef>
                <a:spcPct val="20000"/>
              </a:spcBef>
              <a:spcAft>
                <a:spcPct val="0"/>
              </a:spcAft>
              <a:defRPr sz="2000" b="1">
                <a:solidFill>
                  <a:schemeClr val="tx1"/>
                </a:solidFill>
                <a:latin typeface="Arial" charset="0"/>
                <a:ea typeface="宋体" pitchFamily="2" charset="-122"/>
              </a:defRPr>
            </a:lvl9pPr>
          </a:lstStyle>
          <a:p>
            <a:pPr>
              <a:lnSpc>
                <a:spcPct val="125000"/>
              </a:lnSpc>
              <a:defRPr/>
            </a:pPr>
            <a:r>
              <a:rPr kumimoji="1" lang="en-US" altLang="zh-CN" sz="2400" dirty="0">
                <a:solidFill>
                  <a:srgbClr val="008AF2"/>
                </a:solidFill>
                <a:latin typeface="+mn-ea"/>
                <a:ea typeface="+mn-ea"/>
              </a:rPr>
              <a:t>FIFO</a:t>
            </a:r>
            <a:r>
              <a:rPr kumimoji="1" lang="zh-CN" altLang="en-US" sz="2400" dirty="0">
                <a:solidFill>
                  <a:srgbClr val="008AF2"/>
                </a:solidFill>
                <a:latin typeface="+mn-ea"/>
                <a:ea typeface="+mn-ea"/>
              </a:rPr>
              <a:t>文件的写入和读出 ：</a:t>
            </a:r>
            <a:r>
              <a:rPr kumimoji="1" lang="zh-CN" altLang="en-US" sz="2400" dirty="0">
                <a:latin typeface="+mn-ea"/>
                <a:ea typeface="+mn-ea"/>
              </a:rPr>
              <a:t>严格遵循先进先出 ，不支持文件定位操作。</a:t>
            </a:r>
          </a:p>
        </p:txBody>
      </p:sp>
      <p:grpSp>
        <p:nvGrpSpPr>
          <p:cNvPr id="264196" name="Group 10"/>
          <p:cNvGrpSpPr>
            <a:grpSpLocks/>
          </p:cNvGrpSpPr>
          <p:nvPr/>
        </p:nvGrpSpPr>
        <p:grpSpPr bwMode="auto">
          <a:xfrm>
            <a:off x="2279651" y="4684714"/>
            <a:ext cx="4818063" cy="733425"/>
            <a:chOff x="1090" y="2612"/>
            <a:chExt cx="3035" cy="462"/>
          </a:xfrm>
        </p:grpSpPr>
        <p:sp>
          <p:nvSpPr>
            <p:cNvPr id="227339" name="AutoShape 11"/>
            <p:cNvSpPr>
              <a:spLocks noChangeArrowheads="1"/>
            </p:cNvSpPr>
            <p:nvPr/>
          </p:nvSpPr>
          <p:spPr bwMode="auto">
            <a:xfrm rot="-5400000">
              <a:off x="2468" y="2196"/>
              <a:ext cx="384" cy="1372"/>
            </a:xfrm>
            <a:prstGeom prst="can">
              <a:avLst>
                <a:gd name="adj" fmla="val 36970"/>
              </a:avLst>
            </a:prstGeom>
            <a:gradFill rotWithShape="0">
              <a:gsLst>
                <a:gs pos="0">
                  <a:schemeClr val="accent1">
                    <a:gamma/>
                    <a:shade val="46275"/>
                    <a:invGamma/>
                  </a:schemeClr>
                </a:gs>
                <a:gs pos="50000">
                  <a:schemeClr val="accent1"/>
                </a:gs>
                <a:gs pos="100000">
                  <a:schemeClr val="accent1">
                    <a:gamma/>
                    <a:shade val="46275"/>
                    <a:invGamma/>
                  </a:schemeClr>
                </a:gs>
              </a:gsLst>
              <a:lin ang="5400000" scaled="1"/>
            </a:gradFill>
            <a:ln>
              <a:noFill/>
            </a:ln>
            <a:effectLst/>
          </p:spPr>
          <p:txBody>
            <a:bodyPr wrap="none" anchor="ctr"/>
            <a:lstStyle/>
            <a:p>
              <a:pPr eaLnBrk="0" hangingPunct="0">
                <a:spcBef>
                  <a:spcPct val="20000"/>
                </a:spcBef>
                <a:defRPr/>
              </a:pPr>
              <a:endParaRPr lang="zh-CN" altLang="en-US">
                <a:latin typeface="Arial" charset="0"/>
              </a:endParaRPr>
            </a:p>
          </p:txBody>
        </p:sp>
        <p:sp>
          <p:nvSpPr>
            <p:cNvPr id="264205" name="Line 12"/>
            <p:cNvSpPr>
              <a:spLocks noChangeShapeType="1"/>
            </p:cNvSpPr>
            <p:nvPr/>
          </p:nvSpPr>
          <p:spPr bwMode="auto">
            <a:xfrm>
              <a:off x="1254" y="2882"/>
              <a:ext cx="76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4206" name="Line 13"/>
            <p:cNvSpPr>
              <a:spLocks noChangeShapeType="1"/>
            </p:cNvSpPr>
            <p:nvPr/>
          </p:nvSpPr>
          <p:spPr bwMode="auto">
            <a:xfrm>
              <a:off x="3346" y="2882"/>
              <a:ext cx="72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4207" name="Text Box 14"/>
            <p:cNvSpPr txBox="1">
              <a:spLocks noChangeArrowheads="1"/>
            </p:cNvSpPr>
            <p:nvPr/>
          </p:nvSpPr>
          <p:spPr bwMode="auto">
            <a:xfrm>
              <a:off x="3278" y="2637"/>
              <a:ext cx="84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latin typeface="Times New Roman" panose="02020603050405020304" pitchFamily="18" charset="0"/>
                  <a:ea typeface="仿宋_GB2312" pitchFamily="49" charset="-122"/>
                </a:rPr>
                <a:t>进程2读出</a:t>
              </a:r>
            </a:p>
          </p:txBody>
        </p:sp>
        <p:sp>
          <p:nvSpPr>
            <p:cNvPr id="264208" name="Text Box 15"/>
            <p:cNvSpPr txBox="1">
              <a:spLocks noChangeArrowheads="1"/>
            </p:cNvSpPr>
            <p:nvPr/>
          </p:nvSpPr>
          <p:spPr bwMode="auto">
            <a:xfrm>
              <a:off x="1090" y="2612"/>
              <a:ext cx="84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latin typeface="Times New Roman" panose="02020603050405020304" pitchFamily="18" charset="0"/>
                  <a:ea typeface="仿宋_GB2312" pitchFamily="49" charset="-122"/>
                </a:rPr>
                <a:t>进程1写入</a:t>
              </a:r>
            </a:p>
          </p:txBody>
        </p:sp>
      </p:grpSp>
      <p:sp>
        <p:nvSpPr>
          <p:cNvPr id="12" name="Rectangle 2"/>
          <p:cNvSpPr>
            <a:spLocks noChangeArrowheads="1"/>
          </p:cNvSpPr>
          <p:nvPr/>
        </p:nvSpPr>
        <p:spPr bwMode="auto">
          <a:xfrm>
            <a:off x="4068764" y="-26988"/>
            <a:ext cx="3756025" cy="782638"/>
          </a:xfrm>
          <a:prstGeom prst="rect">
            <a:avLst/>
          </a:prstGeom>
          <a:noFill/>
          <a:ln w="9525">
            <a:noFill/>
            <a:miter lim="800000"/>
            <a:headEnd/>
            <a:tailEnd/>
          </a:ln>
          <a:effectLst>
            <a:outerShdw dist="35921" dir="2700000" algn="ctr" rotWithShape="0">
              <a:srgbClr val="FFFFFF">
                <a:alpha val="73000"/>
              </a:srgbClr>
            </a:outerShdw>
          </a:effectLst>
        </p:spPr>
        <p:txBody>
          <a:bodyPr anchor="ctr"/>
          <a:lstStyle/>
          <a:p>
            <a:pPr>
              <a:defRPr/>
            </a:pPr>
            <a:r>
              <a:rPr lang="en-US" altLang="zh-CN" sz="4000" dirty="0">
                <a:solidFill>
                  <a:srgbClr val="FF0000"/>
                </a:solidFill>
                <a:latin typeface="微软雅黑" panose="020B0503020204020204" pitchFamily="34" charset="-122"/>
                <a:ea typeface="微软雅黑" panose="020B0503020204020204" pitchFamily="34" charset="-122"/>
              </a:rPr>
              <a:t>3.5 </a:t>
            </a:r>
            <a:r>
              <a:rPr lang="zh-CN" altLang="en-US" sz="4000" dirty="0">
                <a:solidFill>
                  <a:srgbClr val="FF0000"/>
                </a:solidFill>
                <a:latin typeface="微软雅黑" panose="020B0503020204020204" pitchFamily="34" charset="-122"/>
                <a:ea typeface="微软雅黑" panose="020B0503020204020204" pitchFamily="34" charset="-122"/>
              </a:rPr>
              <a:t>进程通信 </a:t>
            </a:r>
          </a:p>
        </p:txBody>
      </p:sp>
      <p:sp>
        <p:nvSpPr>
          <p:cNvPr id="264198" name="Rectangle 4"/>
          <p:cNvSpPr>
            <a:spLocks noChangeArrowheads="1"/>
          </p:cNvSpPr>
          <p:nvPr/>
        </p:nvSpPr>
        <p:spPr bwMode="auto">
          <a:xfrm>
            <a:off x="896336" y="595224"/>
            <a:ext cx="5113337"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r>
              <a:rPr lang="en-US" altLang="zh-CN" sz="3200" dirty="0">
                <a:solidFill>
                  <a:srgbClr val="0000FF"/>
                </a:solidFill>
                <a:latin typeface="微软雅黑" panose="020B0503020204020204" pitchFamily="34" charset="-122"/>
                <a:ea typeface="微软雅黑" panose="020B0503020204020204" pitchFamily="34" charset="-122"/>
              </a:rPr>
              <a:t>3.5.1 </a:t>
            </a:r>
            <a:r>
              <a:rPr lang="zh-CN" altLang="en-US" sz="3200" dirty="0">
                <a:solidFill>
                  <a:srgbClr val="0000FF"/>
                </a:solidFill>
                <a:latin typeface="微软雅黑" panose="020B0503020204020204" pitchFamily="34" charset="-122"/>
                <a:ea typeface="微软雅黑" panose="020B0503020204020204" pitchFamily="34" charset="-122"/>
              </a:rPr>
              <a:t>进程通信类型</a:t>
            </a:r>
            <a:endParaRPr lang="en-US" altLang="zh-CN" sz="3200" dirty="0">
              <a:solidFill>
                <a:srgbClr val="0000FF"/>
              </a:solidFill>
              <a:latin typeface="微软雅黑" panose="020B0503020204020204" pitchFamily="34" charset="-122"/>
              <a:ea typeface="微软雅黑" panose="020B0503020204020204" pitchFamily="34" charset="-122"/>
            </a:endParaRPr>
          </a:p>
        </p:txBody>
      </p:sp>
      <p:sp>
        <p:nvSpPr>
          <p:cNvPr id="14" name="Rectangle 3" descr="Large confetti"/>
          <p:cNvSpPr>
            <a:spLocks noChangeArrowheads="1"/>
          </p:cNvSpPr>
          <p:nvPr/>
        </p:nvSpPr>
        <p:spPr bwMode="auto">
          <a:xfrm>
            <a:off x="1097757" y="1257212"/>
            <a:ext cx="4103688" cy="493713"/>
          </a:xfrm>
          <a:prstGeom prst="rect">
            <a:avLst/>
          </a:prstGeom>
          <a:noFill/>
          <a:ln w="9525">
            <a:noFill/>
            <a:miter lim="800000"/>
            <a:headEnd/>
            <a:tailEnd/>
          </a:ln>
        </p:spPr>
        <p:txBody>
          <a:bodyPr anchor="b"/>
          <a:lstStyle/>
          <a:p>
            <a:pPr eaLnBrk="0" hangingPunct="0">
              <a:defRPr/>
            </a:pPr>
            <a:r>
              <a:rPr lang="en-US" altLang="zh-CN" sz="2800" dirty="0">
                <a:solidFill>
                  <a:srgbClr val="C00000"/>
                </a:solidFill>
                <a:latin typeface="微软雅黑" panose="020B0503020204020204" pitchFamily="34" charset="-122"/>
                <a:ea typeface="微软雅黑" panose="020B0503020204020204" pitchFamily="34" charset="-122"/>
              </a:rPr>
              <a:t>3.</a:t>
            </a:r>
            <a:r>
              <a:rPr lang="zh-CN" altLang="en-US" sz="2800" dirty="0">
                <a:solidFill>
                  <a:srgbClr val="C00000"/>
                </a:solidFill>
                <a:latin typeface="微软雅黑" panose="020B0503020204020204" pitchFamily="34" charset="-122"/>
                <a:ea typeface="微软雅黑" panose="020B0503020204020204" pitchFamily="34" charset="-122"/>
              </a:rPr>
              <a:t>管道（</a:t>
            </a:r>
            <a:r>
              <a:rPr lang="en-US" altLang="zh-CN" sz="2800" dirty="0">
                <a:solidFill>
                  <a:srgbClr val="C00000"/>
                </a:solidFill>
                <a:latin typeface="微软雅黑" panose="020B0503020204020204" pitchFamily="34" charset="-122"/>
                <a:ea typeface="微软雅黑" panose="020B0503020204020204" pitchFamily="34" charset="-122"/>
              </a:rPr>
              <a:t>pipe</a:t>
            </a:r>
            <a:r>
              <a:rPr lang="zh-CN" altLang="en-US" sz="2800" dirty="0">
                <a:solidFill>
                  <a:srgbClr val="C00000"/>
                </a:solidFill>
                <a:latin typeface="微软雅黑" panose="020B0503020204020204" pitchFamily="34" charset="-122"/>
                <a:ea typeface="微软雅黑" panose="020B0503020204020204" pitchFamily="34" charset="-122"/>
              </a:rPr>
              <a:t>）通信</a:t>
            </a:r>
          </a:p>
        </p:txBody>
      </p:sp>
      <p:sp>
        <p:nvSpPr>
          <p:cNvPr id="15" name="Text Box 15"/>
          <p:cNvSpPr txBox="1">
            <a:spLocks noChangeArrowheads="1"/>
          </p:cNvSpPr>
          <p:nvPr/>
        </p:nvSpPr>
        <p:spPr bwMode="auto">
          <a:xfrm>
            <a:off x="2579688" y="5084763"/>
            <a:ext cx="7096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latin typeface="Times New Roman" panose="02020603050405020304" pitchFamily="18" charset="0"/>
                <a:ea typeface="仿宋_GB2312" pitchFamily="49" charset="-122"/>
              </a:rPr>
              <a:t>fd[1]</a:t>
            </a:r>
            <a:endParaRPr kumimoji="1" lang="zh-CN" altLang="en-US">
              <a:latin typeface="Times New Roman" panose="02020603050405020304" pitchFamily="18" charset="0"/>
              <a:ea typeface="仿宋_GB2312" pitchFamily="49" charset="-122"/>
            </a:endParaRPr>
          </a:p>
        </p:txBody>
      </p:sp>
      <p:sp>
        <p:nvSpPr>
          <p:cNvPr id="16" name="Text Box 15"/>
          <p:cNvSpPr txBox="1">
            <a:spLocks noChangeArrowheads="1"/>
          </p:cNvSpPr>
          <p:nvPr/>
        </p:nvSpPr>
        <p:spPr bwMode="auto">
          <a:xfrm>
            <a:off x="6026151" y="5084763"/>
            <a:ext cx="7096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latin typeface="Times New Roman" panose="02020603050405020304" pitchFamily="18" charset="0"/>
                <a:ea typeface="仿宋_GB2312" pitchFamily="49" charset="-122"/>
              </a:rPr>
              <a:t>fd[0]</a:t>
            </a:r>
            <a:endParaRPr kumimoji="1" lang="zh-CN" altLang="en-US">
              <a:latin typeface="Times New Roman" panose="02020603050405020304" pitchFamily="18" charset="0"/>
              <a:ea typeface="仿宋_GB2312" pitchFamily="49" charset="-122"/>
            </a:endParaRPr>
          </a:p>
        </p:txBody>
      </p:sp>
      <p:pic>
        <p:nvPicPr>
          <p:cNvPr id="259088" name="Picture 16"/>
          <p:cNvPicPr>
            <a:picLocks noChangeAspect="1" noChangeArrowheads="1"/>
          </p:cNvPicPr>
          <p:nvPr/>
        </p:nvPicPr>
        <p:blipFill>
          <a:blip r:embed="rId2" cstate="print">
            <a:clrChange>
              <a:clrFrom>
                <a:srgbClr val="EEEEEE"/>
              </a:clrFrom>
              <a:clrTo>
                <a:srgbClr val="EEEEEE">
                  <a:alpha val="0"/>
                </a:srgbClr>
              </a:clrTo>
            </a:clrChange>
            <a:extLst>
              <a:ext uri="{28A0092B-C50C-407E-A947-70E740481C1C}">
                <a14:useLocalDpi xmlns:a14="http://schemas.microsoft.com/office/drawing/2010/main" val="0"/>
              </a:ext>
            </a:extLst>
          </a:blip>
          <a:srcRect/>
          <a:stretch>
            <a:fillRect/>
          </a:stretch>
        </p:blipFill>
        <p:spPr bwMode="auto">
          <a:xfrm>
            <a:off x="7621679" y="3997737"/>
            <a:ext cx="2152650" cy="2513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27330">
                                            <p:txEl>
                                              <p:pRg st="1" end="1"/>
                                            </p:txEl>
                                          </p:spTgt>
                                        </p:tgtEl>
                                        <p:attrNameLst>
                                          <p:attrName>style.visibility</p:attrName>
                                        </p:attrNameLst>
                                      </p:cBhvr>
                                      <p:to>
                                        <p:strVal val="visible"/>
                                      </p:to>
                                    </p:set>
                                    <p:anim calcmode="lin" valueType="num">
                                      <p:cBhvr additive="base">
                                        <p:cTn id="7" dur="500" fill="hold"/>
                                        <p:tgtEl>
                                          <p:spTgt spid="22733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733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box(in)">
                                      <p:cBhvr>
                                        <p:cTn id="13" dur="500"/>
                                        <p:tgtEl>
                                          <p:spTgt spid="15"/>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box(in)">
                                      <p:cBhvr>
                                        <p:cTn id="16" dur="500"/>
                                        <p:tgtEl>
                                          <p:spTgt spid="1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16" fill="hold" nodeType="clickEffect">
                                  <p:stCondLst>
                                    <p:cond delay="0"/>
                                  </p:stCondLst>
                                  <p:childTnLst>
                                    <p:set>
                                      <p:cBhvr>
                                        <p:cTn id="20" dur="1" fill="hold">
                                          <p:stCondLst>
                                            <p:cond delay="0"/>
                                          </p:stCondLst>
                                        </p:cTn>
                                        <p:tgtEl>
                                          <p:spTgt spid="259088"/>
                                        </p:tgtEl>
                                        <p:attrNameLst>
                                          <p:attrName>style.visibility</p:attrName>
                                        </p:attrNameLst>
                                      </p:cBhvr>
                                      <p:to>
                                        <p:strVal val="visible"/>
                                      </p:to>
                                    </p:set>
                                    <p:animEffect transition="in" filter="box(in)">
                                      <p:cBhvr>
                                        <p:cTn id="21" dur="500"/>
                                        <p:tgtEl>
                                          <p:spTgt spid="25908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227337"/>
                                        </p:tgtEl>
                                        <p:attrNameLst>
                                          <p:attrName>style.visibility</p:attrName>
                                        </p:attrNameLst>
                                      </p:cBhvr>
                                      <p:to>
                                        <p:strVal val="visible"/>
                                      </p:to>
                                    </p:set>
                                    <p:animEffect transition="in" filter="box(in)">
                                      <p:cBhvr>
                                        <p:cTn id="26" dur="500"/>
                                        <p:tgtEl>
                                          <p:spTgt spid="2273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7" grpId="0"/>
      <p:bldP spid="15" grpId="0"/>
      <p:bldP spid="16"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9" name="Rectangle 3"/>
          <p:cNvSpPr>
            <a:spLocks noChangeArrowheads="1"/>
          </p:cNvSpPr>
          <p:nvPr/>
        </p:nvSpPr>
        <p:spPr bwMode="auto">
          <a:xfrm>
            <a:off x="1703388" y="2565400"/>
            <a:ext cx="8640762" cy="3511550"/>
          </a:xfrm>
          <a:prstGeom prst="rect">
            <a:avLst/>
          </a:prstGeom>
          <a:noFill/>
          <a:ln>
            <a:noFill/>
          </a:ln>
          <a:effectLst/>
        </p:spPr>
        <p:txBody>
          <a:bodyPr>
            <a:spAutoFit/>
          </a:bodyPr>
          <a:lstStyle/>
          <a:p>
            <a:pPr>
              <a:lnSpc>
                <a:spcPct val="110000"/>
              </a:lnSpc>
              <a:defRPr/>
            </a:pPr>
            <a:r>
              <a:rPr kumimoji="1" lang="zh-CN" altLang="en-US" sz="2400" dirty="0">
                <a:solidFill>
                  <a:srgbClr val="008AF2"/>
                </a:solidFill>
                <a:latin typeface="+mn-ea"/>
                <a:ea typeface="+mn-ea"/>
              </a:rPr>
              <a:t>（</a:t>
            </a:r>
            <a:r>
              <a:rPr kumimoji="1" lang="en-US" altLang="zh-CN" sz="2400" dirty="0">
                <a:solidFill>
                  <a:srgbClr val="008AF2"/>
                </a:solidFill>
                <a:latin typeface="+mn-ea"/>
                <a:ea typeface="+mn-ea"/>
              </a:rPr>
              <a:t>1</a:t>
            </a:r>
            <a:r>
              <a:rPr kumimoji="1" lang="zh-CN" altLang="en-US" sz="2400" dirty="0">
                <a:solidFill>
                  <a:srgbClr val="008AF2"/>
                </a:solidFill>
                <a:latin typeface="+mn-ea"/>
                <a:ea typeface="+mn-ea"/>
              </a:rPr>
              <a:t>）无名管道：  </a:t>
            </a:r>
            <a:r>
              <a:rPr kumimoji="1" lang="en-US" altLang="zh-CN" sz="2400" dirty="0" err="1">
                <a:latin typeface="+mn-ea"/>
                <a:ea typeface="+mn-ea"/>
              </a:rPr>
              <a:t>int</a:t>
            </a:r>
            <a:r>
              <a:rPr kumimoji="1" lang="en-US" altLang="zh-CN" sz="2400" dirty="0">
                <a:latin typeface="+mn-ea"/>
                <a:ea typeface="+mn-ea"/>
              </a:rPr>
              <a:t> pipe(</a:t>
            </a:r>
            <a:r>
              <a:rPr kumimoji="1" lang="en-US" altLang="zh-CN" sz="2400" dirty="0" err="1">
                <a:latin typeface="+mn-ea"/>
                <a:ea typeface="+mn-ea"/>
              </a:rPr>
              <a:t>int</a:t>
            </a:r>
            <a:r>
              <a:rPr kumimoji="1" lang="en-US" altLang="zh-CN" sz="2400" dirty="0">
                <a:latin typeface="+mn-ea"/>
                <a:ea typeface="+mn-ea"/>
              </a:rPr>
              <a:t> </a:t>
            </a:r>
            <a:r>
              <a:rPr kumimoji="1" lang="en-US" altLang="zh-CN" sz="2400" dirty="0" err="1">
                <a:latin typeface="+mn-ea"/>
                <a:ea typeface="+mn-ea"/>
              </a:rPr>
              <a:t>fd</a:t>
            </a:r>
            <a:r>
              <a:rPr kumimoji="1" lang="en-US" altLang="zh-CN" sz="2400" dirty="0">
                <a:latin typeface="+mn-ea"/>
                <a:ea typeface="+mn-ea"/>
              </a:rPr>
              <a:t>[2])</a:t>
            </a:r>
          </a:p>
          <a:p>
            <a:pPr>
              <a:lnSpc>
                <a:spcPct val="110000"/>
              </a:lnSpc>
              <a:defRPr/>
            </a:pPr>
            <a:r>
              <a:rPr kumimoji="1" lang="en-US" altLang="zh-CN" sz="2200" dirty="0">
                <a:latin typeface="Times New Roman" pitchFamily="18" charset="0"/>
              </a:rPr>
              <a:t>             </a:t>
            </a:r>
            <a:r>
              <a:rPr kumimoji="1" lang="zh-CN" altLang="zh-CN" sz="2200" dirty="0">
                <a:latin typeface="Times New Roman" pitchFamily="18" charset="0"/>
              </a:rPr>
              <a:t>fd[1]为写入端， fd[0]为读出端。</a:t>
            </a:r>
            <a:r>
              <a:rPr kumimoji="1" lang="zh-CN" altLang="en-US" sz="2200" dirty="0">
                <a:latin typeface="Times New Roman" pitchFamily="18" charset="0"/>
              </a:rPr>
              <a:t>用于父子或兄弟进程间通信</a:t>
            </a:r>
          </a:p>
          <a:p>
            <a:pPr>
              <a:lnSpc>
                <a:spcPct val="110000"/>
              </a:lnSpc>
              <a:defRPr/>
            </a:pPr>
            <a:endParaRPr kumimoji="1" lang="zh-CN" altLang="en-US" sz="2400" dirty="0">
              <a:latin typeface="Times New Roman" pitchFamily="18" charset="0"/>
            </a:endParaRPr>
          </a:p>
          <a:p>
            <a:pPr>
              <a:lnSpc>
                <a:spcPct val="110000"/>
              </a:lnSpc>
              <a:defRPr/>
            </a:pPr>
            <a:endParaRPr kumimoji="1" lang="zh-CN" altLang="en-US" sz="2400" dirty="0">
              <a:latin typeface="Times New Roman" pitchFamily="18" charset="0"/>
            </a:endParaRPr>
          </a:p>
          <a:p>
            <a:pPr>
              <a:lnSpc>
                <a:spcPct val="110000"/>
              </a:lnSpc>
              <a:defRPr/>
            </a:pPr>
            <a:endParaRPr kumimoji="1" lang="zh-CN" altLang="en-US" sz="2400" dirty="0">
              <a:latin typeface="Times New Roman" pitchFamily="18" charset="0"/>
            </a:endParaRPr>
          </a:p>
          <a:p>
            <a:pPr>
              <a:lnSpc>
                <a:spcPct val="110000"/>
              </a:lnSpc>
              <a:defRPr/>
            </a:pPr>
            <a:endParaRPr kumimoji="1" lang="zh-CN" altLang="en-US" sz="1200" dirty="0">
              <a:latin typeface="Times New Roman" pitchFamily="18" charset="0"/>
            </a:endParaRPr>
          </a:p>
          <a:p>
            <a:pPr>
              <a:lnSpc>
                <a:spcPct val="110000"/>
              </a:lnSpc>
              <a:defRPr/>
            </a:pPr>
            <a:r>
              <a:rPr kumimoji="1" lang="zh-CN" altLang="en-US" sz="2400" dirty="0">
                <a:solidFill>
                  <a:srgbClr val="008AF2"/>
                </a:solidFill>
                <a:latin typeface="Times New Roman" pitchFamily="18" charset="0"/>
              </a:rPr>
              <a:t>（</a:t>
            </a:r>
            <a:r>
              <a:rPr kumimoji="1" lang="en-US" altLang="zh-CN" sz="2400" dirty="0">
                <a:solidFill>
                  <a:srgbClr val="008AF2"/>
                </a:solidFill>
                <a:latin typeface="Times New Roman" pitchFamily="18" charset="0"/>
              </a:rPr>
              <a:t>2</a:t>
            </a:r>
            <a:r>
              <a:rPr kumimoji="1" lang="zh-CN" altLang="en-US" sz="2400" dirty="0">
                <a:solidFill>
                  <a:srgbClr val="008AF2"/>
                </a:solidFill>
                <a:latin typeface="Times New Roman" pitchFamily="18" charset="0"/>
              </a:rPr>
              <a:t>）有名管道：</a:t>
            </a:r>
            <a:endParaRPr kumimoji="1" lang="en-US" altLang="zh-CN" sz="2400" dirty="0">
              <a:solidFill>
                <a:srgbClr val="008AF2"/>
              </a:solidFill>
              <a:latin typeface="Times New Roman" pitchFamily="18" charset="0"/>
            </a:endParaRPr>
          </a:p>
          <a:p>
            <a:pPr>
              <a:lnSpc>
                <a:spcPct val="110000"/>
              </a:lnSpc>
              <a:defRPr/>
            </a:pPr>
            <a:r>
              <a:rPr kumimoji="1" lang="en-US" altLang="zh-CN" sz="2400" dirty="0">
                <a:latin typeface="Times New Roman" pitchFamily="18" charset="0"/>
              </a:rPr>
              <a:t>         </a:t>
            </a:r>
            <a:r>
              <a:rPr kumimoji="1" lang="en-US" altLang="zh-CN" sz="2400" dirty="0">
                <a:latin typeface="Arial" charset="0"/>
              </a:rPr>
              <a:t> </a:t>
            </a:r>
            <a:r>
              <a:rPr kumimoji="1" lang="en-US" altLang="zh-CN" sz="2400" dirty="0" err="1">
                <a:latin typeface="Times New Roman" pitchFamily="18" charset="0"/>
              </a:rPr>
              <a:t>int</a:t>
            </a:r>
            <a:r>
              <a:rPr kumimoji="1" lang="en-US" altLang="zh-CN" sz="2400" dirty="0">
                <a:latin typeface="Times New Roman" pitchFamily="18" charset="0"/>
              </a:rPr>
              <a:t> </a:t>
            </a:r>
            <a:r>
              <a:rPr kumimoji="1" lang="en-US" altLang="zh-CN" sz="2400" dirty="0" err="1">
                <a:latin typeface="Times New Roman" pitchFamily="18" charset="0"/>
              </a:rPr>
              <a:t>mkfifo</a:t>
            </a:r>
            <a:r>
              <a:rPr kumimoji="1" lang="en-US" altLang="zh-CN" sz="2400" dirty="0">
                <a:latin typeface="Times New Roman" pitchFamily="18" charset="0"/>
              </a:rPr>
              <a:t>(</a:t>
            </a:r>
            <a:r>
              <a:rPr kumimoji="1" lang="en-US" altLang="zh-CN" sz="2400" dirty="0" err="1">
                <a:latin typeface="Times New Roman" pitchFamily="18" charset="0"/>
              </a:rPr>
              <a:t>const</a:t>
            </a:r>
            <a:r>
              <a:rPr kumimoji="1" lang="en-US" altLang="zh-CN" sz="2400" dirty="0">
                <a:latin typeface="Times New Roman" pitchFamily="18" charset="0"/>
              </a:rPr>
              <a:t> char * pathname,       </a:t>
            </a:r>
            <a:r>
              <a:rPr kumimoji="1" lang="en-US" altLang="zh-CN" sz="2400" dirty="0" err="1">
                <a:latin typeface="Times New Roman" pitchFamily="18" charset="0"/>
              </a:rPr>
              <a:t>mode_t</a:t>
            </a:r>
            <a:r>
              <a:rPr kumimoji="1" lang="en-US" altLang="zh-CN" sz="2400" dirty="0">
                <a:latin typeface="Times New Roman" pitchFamily="18" charset="0"/>
              </a:rPr>
              <a:t> mode)</a:t>
            </a:r>
          </a:p>
          <a:p>
            <a:pPr>
              <a:lnSpc>
                <a:spcPct val="110000"/>
              </a:lnSpc>
              <a:defRPr/>
            </a:pPr>
            <a:r>
              <a:rPr kumimoji="1" lang="zh-CN" altLang="en-US" sz="2400" dirty="0">
                <a:latin typeface="Times New Roman" pitchFamily="18" charset="0"/>
              </a:rPr>
              <a:t>          用于任意进程间通信（又称</a:t>
            </a:r>
            <a:r>
              <a:rPr kumimoji="1" lang="en-US" altLang="zh-CN" sz="2400" dirty="0">
                <a:latin typeface="Times New Roman" pitchFamily="18" charset="0"/>
              </a:rPr>
              <a:t>FIFO </a:t>
            </a:r>
            <a:r>
              <a:rPr kumimoji="1" lang="zh-CN" altLang="en-US" sz="2400" dirty="0">
                <a:latin typeface="Times New Roman" pitchFamily="18" charset="0"/>
              </a:rPr>
              <a:t>通信）</a:t>
            </a:r>
          </a:p>
        </p:txBody>
      </p:sp>
      <p:sp>
        <p:nvSpPr>
          <p:cNvPr id="109572" name="Rectangle 5"/>
          <p:cNvSpPr>
            <a:spLocks noChangeArrowheads="1"/>
          </p:cNvSpPr>
          <p:nvPr/>
        </p:nvSpPr>
        <p:spPr bwMode="auto">
          <a:xfrm>
            <a:off x="1199456" y="1821811"/>
            <a:ext cx="3382962" cy="523220"/>
          </a:xfrm>
          <a:prstGeom prst="rect">
            <a:avLst/>
          </a:prstGeom>
          <a:noFill/>
          <a:ln>
            <a:noFill/>
          </a:ln>
          <a:effectLst/>
        </p:spPr>
        <p:txBody>
          <a:bodyPr>
            <a:spAutoFit/>
          </a:bodyPr>
          <a:lstStyle/>
          <a:p>
            <a:pPr eaLnBrk="0" hangingPunct="0">
              <a:buFont typeface="Wingdings" pitchFamily="2" charset="2"/>
              <a:buChar char="n"/>
              <a:defRPr/>
            </a:pPr>
            <a:r>
              <a:rPr kumimoji="1" lang="en-US" altLang="zh-CN" sz="2800" dirty="0">
                <a:solidFill>
                  <a:srgbClr val="7030A0"/>
                </a:solidFill>
                <a:latin typeface="微软雅黑" panose="020B0503020204020204" pitchFamily="34" charset="-122"/>
                <a:ea typeface="微软雅黑" panose="020B0503020204020204" pitchFamily="34" charset="-122"/>
              </a:rPr>
              <a:t> </a:t>
            </a:r>
            <a:r>
              <a:rPr kumimoji="1" lang="zh-CN" altLang="en-US" sz="2800" dirty="0">
                <a:solidFill>
                  <a:srgbClr val="7030A0"/>
                </a:solidFill>
                <a:latin typeface="微软雅黑" panose="020B0503020204020204" pitchFamily="34" charset="-122"/>
                <a:ea typeface="微软雅黑" panose="020B0503020204020204" pitchFamily="34" charset="-122"/>
              </a:rPr>
              <a:t>两种实现机制：</a:t>
            </a:r>
          </a:p>
        </p:txBody>
      </p:sp>
      <p:grpSp>
        <p:nvGrpSpPr>
          <p:cNvPr id="2" name="Group 7"/>
          <p:cNvGrpSpPr>
            <a:grpSpLocks/>
          </p:cNvGrpSpPr>
          <p:nvPr/>
        </p:nvGrpSpPr>
        <p:grpSpPr bwMode="auto">
          <a:xfrm>
            <a:off x="1727200" y="3382964"/>
            <a:ext cx="8591550" cy="1341437"/>
            <a:chOff x="206" y="1151"/>
            <a:chExt cx="5213" cy="845"/>
          </a:xfrm>
        </p:grpSpPr>
        <p:sp>
          <p:nvSpPr>
            <p:cNvPr id="265225" name="AutoShape 8"/>
            <p:cNvSpPr>
              <a:spLocks noChangeArrowheads="1"/>
            </p:cNvSpPr>
            <p:nvPr/>
          </p:nvSpPr>
          <p:spPr bwMode="auto">
            <a:xfrm>
              <a:off x="2160" y="1458"/>
              <a:ext cx="1440" cy="432"/>
            </a:xfrm>
            <a:prstGeom prst="flowChartMagneticDrum">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spcBef>
                  <a:spcPct val="20000"/>
                </a:spcBef>
              </a:pPr>
              <a:endParaRPr lang="zh-CN" altLang="en-US"/>
            </a:p>
          </p:txBody>
        </p:sp>
        <p:sp>
          <p:nvSpPr>
            <p:cNvPr id="265226" name="Line 9"/>
            <p:cNvSpPr>
              <a:spLocks noChangeShapeType="1"/>
            </p:cNvSpPr>
            <p:nvPr/>
          </p:nvSpPr>
          <p:spPr bwMode="auto">
            <a:xfrm>
              <a:off x="538" y="1698"/>
              <a:ext cx="162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5227" name="Line 10"/>
            <p:cNvSpPr>
              <a:spLocks noChangeShapeType="1"/>
            </p:cNvSpPr>
            <p:nvPr/>
          </p:nvSpPr>
          <p:spPr bwMode="auto">
            <a:xfrm>
              <a:off x="3360" y="1698"/>
              <a:ext cx="179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5228" name="Text Box 11"/>
            <p:cNvSpPr txBox="1">
              <a:spLocks noChangeArrowheads="1"/>
            </p:cNvSpPr>
            <p:nvPr/>
          </p:nvSpPr>
          <p:spPr bwMode="auto">
            <a:xfrm>
              <a:off x="206" y="1559"/>
              <a:ext cx="317"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nchor="ct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2200">
                  <a:latin typeface="Times New Roman" panose="02020603050405020304" pitchFamily="18" charset="0"/>
                </a:rPr>
                <a:t>写端</a:t>
              </a:r>
            </a:p>
          </p:txBody>
        </p:sp>
        <p:sp>
          <p:nvSpPr>
            <p:cNvPr id="265229" name="Text Box 12"/>
            <p:cNvSpPr txBox="1">
              <a:spLocks noChangeArrowheads="1"/>
            </p:cNvSpPr>
            <p:nvPr/>
          </p:nvSpPr>
          <p:spPr bwMode="auto">
            <a:xfrm>
              <a:off x="5102" y="1458"/>
              <a:ext cx="317"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2200">
                  <a:latin typeface="Times New Roman" panose="02020603050405020304" pitchFamily="18" charset="0"/>
                </a:rPr>
                <a:t>读端</a:t>
              </a:r>
            </a:p>
          </p:txBody>
        </p:sp>
        <p:sp>
          <p:nvSpPr>
            <p:cNvPr id="265230" name="Text Box 13"/>
            <p:cNvSpPr txBox="1">
              <a:spLocks noChangeArrowheads="1"/>
            </p:cNvSpPr>
            <p:nvPr/>
          </p:nvSpPr>
          <p:spPr bwMode="auto">
            <a:xfrm>
              <a:off x="1134" y="1433"/>
              <a:ext cx="49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400">
                  <a:latin typeface="Times New Roman" panose="02020603050405020304" pitchFamily="18" charset="0"/>
                </a:rPr>
                <a:t>fd[1]</a:t>
              </a:r>
            </a:p>
          </p:txBody>
        </p:sp>
        <p:sp>
          <p:nvSpPr>
            <p:cNvPr id="265231" name="Text Box 14"/>
            <p:cNvSpPr txBox="1">
              <a:spLocks noChangeArrowheads="1"/>
            </p:cNvSpPr>
            <p:nvPr/>
          </p:nvSpPr>
          <p:spPr bwMode="auto">
            <a:xfrm>
              <a:off x="4034" y="1421"/>
              <a:ext cx="49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400">
                  <a:latin typeface="Times New Roman" panose="02020603050405020304" pitchFamily="18" charset="0"/>
                </a:rPr>
                <a:t>fd[0]</a:t>
              </a:r>
            </a:p>
          </p:txBody>
        </p:sp>
        <p:sp>
          <p:nvSpPr>
            <p:cNvPr id="265232" name="Text Box 15"/>
            <p:cNvSpPr txBox="1">
              <a:spLocks noChangeArrowheads="1"/>
            </p:cNvSpPr>
            <p:nvPr/>
          </p:nvSpPr>
          <p:spPr bwMode="auto">
            <a:xfrm>
              <a:off x="424" y="1697"/>
              <a:ext cx="168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400">
                  <a:latin typeface="Times New Roman" panose="02020603050405020304" pitchFamily="18" charset="0"/>
                </a:rPr>
                <a:t>write(fd[1],buf,size)</a:t>
              </a:r>
            </a:p>
          </p:txBody>
        </p:sp>
        <p:sp>
          <p:nvSpPr>
            <p:cNvPr id="265233" name="Text Box 16"/>
            <p:cNvSpPr txBox="1">
              <a:spLocks noChangeArrowheads="1"/>
            </p:cNvSpPr>
            <p:nvPr/>
          </p:nvSpPr>
          <p:spPr bwMode="auto">
            <a:xfrm>
              <a:off x="3515" y="1697"/>
              <a:ext cx="163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400">
                  <a:latin typeface="Times New Roman" panose="02020603050405020304" pitchFamily="18" charset="0"/>
                </a:rPr>
                <a:t>read(fd[0],buf,size)</a:t>
              </a:r>
            </a:p>
          </p:txBody>
        </p:sp>
        <p:sp>
          <p:nvSpPr>
            <p:cNvPr id="265234" name="Text Box 17"/>
            <p:cNvSpPr txBox="1">
              <a:spLocks noChangeArrowheads="1"/>
            </p:cNvSpPr>
            <p:nvPr/>
          </p:nvSpPr>
          <p:spPr bwMode="auto">
            <a:xfrm>
              <a:off x="2390" y="1151"/>
              <a:ext cx="83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400">
                  <a:latin typeface="Times New Roman" panose="02020603050405020304" pitchFamily="18" charset="0"/>
                </a:rPr>
                <a:t>pipe( fd )</a:t>
              </a:r>
              <a:endParaRPr kumimoji="1" lang="en-US" altLang="zh-CN" sz="2400" b="0">
                <a:latin typeface="Times New Roman" panose="02020603050405020304" pitchFamily="18" charset="0"/>
              </a:endParaRPr>
            </a:p>
          </p:txBody>
        </p:sp>
      </p:grpSp>
      <p:sp>
        <p:nvSpPr>
          <p:cNvPr id="19" name="Rectangle 2"/>
          <p:cNvSpPr>
            <a:spLocks noChangeArrowheads="1"/>
          </p:cNvSpPr>
          <p:nvPr/>
        </p:nvSpPr>
        <p:spPr bwMode="auto">
          <a:xfrm>
            <a:off x="4068764" y="-26988"/>
            <a:ext cx="3756025" cy="782638"/>
          </a:xfrm>
          <a:prstGeom prst="rect">
            <a:avLst/>
          </a:prstGeom>
          <a:noFill/>
          <a:ln w="9525">
            <a:noFill/>
            <a:miter lim="800000"/>
            <a:headEnd/>
            <a:tailEnd/>
          </a:ln>
          <a:effectLst>
            <a:outerShdw dist="35921" dir="2700000" algn="ctr" rotWithShape="0">
              <a:srgbClr val="FFFFFF">
                <a:alpha val="73000"/>
              </a:srgbClr>
            </a:outerShdw>
          </a:effectLst>
        </p:spPr>
        <p:txBody>
          <a:bodyPr anchor="ctr"/>
          <a:lstStyle/>
          <a:p>
            <a:pPr>
              <a:defRPr/>
            </a:pPr>
            <a:r>
              <a:rPr lang="en-US" altLang="zh-CN" sz="4000" dirty="0">
                <a:solidFill>
                  <a:srgbClr val="FF0000"/>
                </a:solidFill>
                <a:latin typeface="微软雅黑" panose="020B0503020204020204" pitchFamily="34" charset="-122"/>
                <a:ea typeface="微软雅黑" panose="020B0503020204020204" pitchFamily="34" charset="-122"/>
              </a:rPr>
              <a:t>3.5 </a:t>
            </a:r>
            <a:r>
              <a:rPr lang="zh-CN" altLang="en-US" sz="4000" dirty="0">
                <a:solidFill>
                  <a:srgbClr val="FF0000"/>
                </a:solidFill>
                <a:latin typeface="微软雅黑" panose="020B0503020204020204" pitchFamily="34" charset="-122"/>
                <a:ea typeface="微软雅黑" panose="020B0503020204020204" pitchFamily="34" charset="-122"/>
              </a:rPr>
              <a:t>进程通信 </a:t>
            </a:r>
          </a:p>
        </p:txBody>
      </p:sp>
      <p:sp>
        <p:nvSpPr>
          <p:cNvPr id="21" name="Rectangle 4"/>
          <p:cNvSpPr>
            <a:spLocks noChangeArrowheads="1"/>
          </p:cNvSpPr>
          <p:nvPr/>
        </p:nvSpPr>
        <p:spPr bwMode="auto">
          <a:xfrm>
            <a:off x="896336" y="595224"/>
            <a:ext cx="5113337"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r>
              <a:rPr lang="en-US" altLang="zh-CN" sz="3200" dirty="0">
                <a:solidFill>
                  <a:srgbClr val="0000FF"/>
                </a:solidFill>
                <a:latin typeface="微软雅黑" panose="020B0503020204020204" pitchFamily="34" charset="-122"/>
                <a:ea typeface="微软雅黑" panose="020B0503020204020204" pitchFamily="34" charset="-122"/>
              </a:rPr>
              <a:t>3.5.1 </a:t>
            </a:r>
            <a:r>
              <a:rPr lang="zh-CN" altLang="en-US" sz="3200" dirty="0">
                <a:solidFill>
                  <a:srgbClr val="0000FF"/>
                </a:solidFill>
                <a:latin typeface="微软雅黑" panose="020B0503020204020204" pitchFamily="34" charset="-122"/>
                <a:ea typeface="微软雅黑" panose="020B0503020204020204" pitchFamily="34" charset="-122"/>
              </a:rPr>
              <a:t>进程通信类型</a:t>
            </a:r>
            <a:endParaRPr lang="en-US" altLang="zh-CN" sz="3200" dirty="0">
              <a:solidFill>
                <a:srgbClr val="0000FF"/>
              </a:solidFill>
              <a:latin typeface="微软雅黑" panose="020B0503020204020204" pitchFamily="34" charset="-122"/>
              <a:ea typeface="微软雅黑" panose="020B0503020204020204" pitchFamily="34" charset="-122"/>
            </a:endParaRPr>
          </a:p>
        </p:txBody>
      </p:sp>
      <p:sp>
        <p:nvSpPr>
          <p:cNvPr id="22" name="Rectangle 3" descr="Large confetti"/>
          <p:cNvSpPr>
            <a:spLocks noChangeArrowheads="1"/>
          </p:cNvSpPr>
          <p:nvPr/>
        </p:nvSpPr>
        <p:spPr bwMode="auto">
          <a:xfrm>
            <a:off x="1097757" y="1257212"/>
            <a:ext cx="4103688" cy="493713"/>
          </a:xfrm>
          <a:prstGeom prst="rect">
            <a:avLst/>
          </a:prstGeom>
          <a:noFill/>
          <a:ln w="9525">
            <a:noFill/>
            <a:miter lim="800000"/>
            <a:headEnd/>
            <a:tailEnd/>
          </a:ln>
        </p:spPr>
        <p:txBody>
          <a:bodyPr anchor="b"/>
          <a:lstStyle/>
          <a:p>
            <a:pPr eaLnBrk="0" hangingPunct="0">
              <a:defRPr/>
            </a:pPr>
            <a:r>
              <a:rPr lang="en-US" altLang="zh-CN" sz="2800" dirty="0">
                <a:solidFill>
                  <a:srgbClr val="C00000"/>
                </a:solidFill>
                <a:latin typeface="微软雅黑" panose="020B0503020204020204" pitchFamily="34" charset="-122"/>
                <a:ea typeface="微软雅黑" panose="020B0503020204020204" pitchFamily="34" charset="-122"/>
              </a:rPr>
              <a:t>3.</a:t>
            </a:r>
            <a:r>
              <a:rPr lang="zh-CN" altLang="en-US" sz="2800" dirty="0">
                <a:solidFill>
                  <a:srgbClr val="C00000"/>
                </a:solidFill>
                <a:latin typeface="微软雅黑" panose="020B0503020204020204" pitchFamily="34" charset="-122"/>
                <a:ea typeface="微软雅黑" panose="020B0503020204020204" pitchFamily="34" charset="-122"/>
              </a:rPr>
              <a:t>管道（</a:t>
            </a:r>
            <a:r>
              <a:rPr lang="en-US" altLang="zh-CN" sz="2800" dirty="0">
                <a:solidFill>
                  <a:srgbClr val="C00000"/>
                </a:solidFill>
                <a:latin typeface="微软雅黑" panose="020B0503020204020204" pitchFamily="34" charset="-122"/>
                <a:ea typeface="微软雅黑" panose="020B0503020204020204" pitchFamily="34" charset="-122"/>
              </a:rPr>
              <a:t>pipe</a:t>
            </a:r>
            <a:r>
              <a:rPr lang="zh-CN" altLang="en-US" sz="2800" dirty="0">
                <a:solidFill>
                  <a:srgbClr val="C00000"/>
                </a:solidFill>
                <a:latin typeface="微软雅黑" panose="020B0503020204020204" pitchFamily="34" charset="-122"/>
                <a:ea typeface="微软雅黑" panose="020B0503020204020204" pitchFamily="34" charset="-122"/>
              </a:rPr>
              <a:t>）通信</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95939">
                                            <p:txEl>
                                              <p:pRg st="0" end="0"/>
                                            </p:txEl>
                                          </p:spTgt>
                                        </p:tgtEl>
                                        <p:attrNameLst>
                                          <p:attrName>style.visibility</p:attrName>
                                        </p:attrNameLst>
                                      </p:cBhvr>
                                      <p:to>
                                        <p:strVal val="visible"/>
                                      </p:to>
                                    </p:set>
                                    <p:animEffect transition="in" filter="box(in)">
                                      <p:cBhvr>
                                        <p:cTn id="7" dur="500"/>
                                        <p:tgtEl>
                                          <p:spTgt spid="295939">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295939">
                                            <p:txEl>
                                              <p:pRg st="1" end="1"/>
                                            </p:txEl>
                                          </p:spTgt>
                                        </p:tgtEl>
                                        <p:attrNameLst>
                                          <p:attrName>style.visibility</p:attrName>
                                        </p:attrNameLst>
                                      </p:cBhvr>
                                      <p:to>
                                        <p:strVal val="visible"/>
                                      </p:to>
                                    </p:set>
                                    <p:animEffect transition="in" filter="box(in)">
                                      <p:cBhvr>
                                        <p:cTn id="10" dur="500"/>
                                        <p:tgtEl>
                                          <p:spTgt spid="295939">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ox(in)">
                                      <p:cBhvr>
                                        <p:cTn id="15" dur="500"/>
                                        <p:tgtEl>
                                          <p:spTgt spid="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nodeType="clickEffect">
                                  <p:stCondLst>
                                    <p:cond delay="0"/>
                                  </p:stCondLst>
                                  <p:childTnLst>
                                    <p:set>
                                      <p:cBhvr>
                                        <p:cTn id="19" dur="1" fill="hold">
                                          <p:stCondLst>
                                            <p:cond delay="0"/>
                                          </p:stCondLst>
                                        </p:cTn>
                                        <p:tgtEl>
                                          <p:spTgt spid="295939">
                                            <p:txEl>
                                              <p:pRg st="6" end="6"/>
                                            </p:txEl>
                                          </p:spTgt>
                                        </p:tgtEl>
                                        <p:attrNameLst>
                                          <p:attrName>style.visibility</p:attrName>
                                        </p:attrNameLst>
                                      </p:cBhvr>
                                      <p:to>
                                        <p:strVal val="visible"/>
                                      </p:to>
                                    </p:set>
                                    <p:animEffect transition="in" filter="box(in)">
                                      <p:cBhvr>
                                        <p:cTn id="20" dur="500"/>
                                        <p:tgtEl>
                                          <p:spTgt spid="295939">
                                            <p:txEl>
                                              <p:pRg st="6" end="6"/>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295939">
                                            <p:txEl>
                                              <p:pRg st="7" end="7"/>
                                            </p:txEl>
                                          </p:spTgt>
                                        </p:tgtEl>
                                        <p:attrNameLst>
                                          <p:attrName>style.visibility</p:attrName>
                                        </p:attrNameLst>
                                      </p:cBhvr>
                                      <p:to>
                                        <p:strVal val="visible"/>
                                      </p:to>
                                    </p:set>
                                    <p:animEffect transition="in" filter="box(in)">
                                      <p:cBhvr>
                                        <p:cTn id="23" dur="500"/>
                                        <p:tgtEl>
                                          <p:spTgt spid="295939">
                                            <p:txEl>
                                              <p:pRg st="7" end="7"/>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295939">
                                            <p:txEl>
                                              <p:pRg st="8" end="8"/>
                                            </p:txEl>
                                          </p:spTgt>
                                        </p:tgtEl>
                                        <p:attrNameLst>
                                          <p:attrName>style.visibility</p:attrName>
                                        </p:attrNameLst>
                                      </p:cBhvr>
                                      <p:to>
                                        <p:strVal val="visible"/>
                                      </p:to>
                                    </p:set>
                                    <p:animEffect transition="in" filter="box(in)">
                                      <p:cBhvr>
                                        <p:cTn id="26" dur="500"/>
                                        <p:tgtEl>
                                          <p:spTgt spid="29593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74A8C7C-289E-40E6-B0B1-6EC74239FB22}"/>
              </a:ext>
            </a:extLst>
          </p:cNvPr>
          <p:cNvSpPr/>
          <p:nvPr/>
        </p:nvSpPr>
        <p:spPr>
          <a:xfrm>
            <a:off x="1736167" y="1501015"/>
            <a:ext cx="4132799" cy="453457"/>
          </a:xfrm>
          <a:prstGeom prst="rect">
            <a:avLst/>
          </a:prstGeom>
          <a:noFill/>
          <a:ln w="12700">
            <a:noFill/>
          </a:ln>
          <a:extLst>
            <a:ext uri="{909E8E84-426E-40DD-AFC4-6F175D3DCCD1}">
              <a14:hiddenFill xmlns:a14="http://schemas.microsoft.com/office/drawing/2010/main">
                <a:solidFill>
                  <a:srgbClr val="FFFFFF"/>
                </a:solidFill>
              </a14:hiddenFill>
            </a:ext>
          </a:extLst>
        </p:spPr>
        <p:txBody>
          <a:bodyPr wrap="none" rtlCol="0" anchor="ctr">
            <a:noAutofit/>
          </a:bodyPr>
          <a:lstStyle/>
          <a:p>
            <a:pPr>
              <a:lnSpc>
                <a:spcPct val="130000"/>
              </a:lnSpc>
              <a:spcBef>
                <a:spcPct val="20000"/>
              </a:spcBef>
            </a:pPr>
            <a:r>
              <a:rPr lang="zh-CN" altLang="en-US" sz="2600" dirty="0">
                <a:solidFill>
                  <a:srgbClr val="000000"/>
                </a:solidFill>
                <a:latin typeface="微软雅黑" panose="020B0503020204020204" pitchFamily="34" charset="-122"/>
                <a:ea typeface="微软雅黑" panose="020B0503020204020204" pitchFamily="34" charset="-122"/>
              </a:rPr>
              <a:t>以下（    ）属于临界资源</a:t>
            </a:r>
          </a:p>
        </p:txBody>
      </p:sp>
      <p:sp>
        <p:nvSpPr>
          <p:cNvPr id="3" name="矩形 2">
            <a:extLst>
              <a:ext uri="{FF2B5EF4-FFF2-40B4-BE49-F238E27FC236}">
                <a16:creationId xmlns:a16="http://schemas.microsoft.com/office/drawing/2014/main" id="{EB4E4FD0-CC9E-4314-8E72-209EFAC8CC80}"/>
              </a:ext>
            </a:extLst>
          </p:cNvPr>
          <p:cNvSpPr/>
          <p:nvPr/>
        </p:nvSpPr>
        <p:spPr>
          <a:xfrm>
            <a:off x="2657731" y="2462220"/>
            <a:ext cx="3942325" cy="453457"/>
          </a:xfrm>
          <a:prstGeom prst="rect">
            <a:avLst/>
          </a:prstGeom>
          <a:noFill/>
          <a:ln w="12700">
            <a:noFill/>
          </a:ln>
          <a:extLst>
            <a:ext uri="{909E8E84-426E-40DD-AFC4-6F175D3DCCD1}">
              <a14:hiddenFill xmlns:a14="http://schemas.microsoft.com/office/drawing/2010/main">
                <a:solidFill>
                  <a:srgbClr val="FFFFFF"/>
                </a:solidFill>
              </a14:hiddenFill>
            </a:ext>
          </a:extLst>
        </p:spPr>
        <p:txBody>
          <a:bodyPr wrap="none" rtlCol="0" anchor="ctr">
            <a:noAutofit/>
          </a:bodyPr>
          <a:lstStyle/>
          <a:p>
            <a:pPr>
              <a:lnSpc>
                <a:spcPct val="130000"/>
              </a:lnSpc>
              <a:spcBef>
                <a:spcPct val="20000"/>
              </a:spcBef>
            </a:pPr>
            <a:r>
              <a:rPr lang="zh-CN" altLang="en-US" sz="2600" dirty="0">
                <a:solidFill>
                  <a:srgbClr val="000000"/>
                </a:solidFill>
                <a:latin typeface="微软雅黑" panose="020B0503020204020204" pitchFamily="34" charset="-122"/>
                <a:ea typeface="微软雅黑" panose="020B0503020204020204" pitchFamily="34" charset="-122"/>
              </a:rPr>
              <a:t>磁盘存储介质</a:t>
            </a:r>
          </a:p>
        </p:txBody>
      </p:sp>
      <p:sp>
        <p:nvSpPr>
          <p:cNvPr id="4" name="矩形 3">
            <a:extLst>
              <a:ext uri="{FF2B5EF4-FFF2-40B4-BE49-F238E27FC236}">
                <a16:creationId xmlns:a16="http://schemas.microsoft.com/office/drawing/2014/main" id="{F99CF5AF-E575-415B-9055-6C66E569942B}"/>
              </a:ext>
            </a:extLst>
          </p:cNvPr>
          <p:cNvSpPr/>
          <p:nvPr/>
        </p:nvSpPr>
        <p:spPr>
          <a:xfrm>
            <a:off x="2657731" y="3319470"/>
            <a:ext cx="3942325" cy="453457"/>
          </a:xfrm>
          <a:prstGeom prst="rect">
            <a:avLst/>
          </a:prstGeom>
          <a:noFill/>
          <a:ln w="12700">
            <a:noFill/>
          </a:ln>
          <a:extLst>
            <a:ext uri="{909E8E84-426E-40DD-AFC4-6F175D3DCCD1}">
              <a14:hiddenFill xmlns:a14="http://schemas.microsoft.com/office/drawing/2010/main">
                <a:solidFill>
                  <a:srgbClr val="FFFFFF"/>
                </a:solidFill>
              </a14:hiddenFill>
            </a:ext>
          </a:extLst>
        </p:spPr>
        <p:txBody>
          <a:bodyPr wrap="none" rtlCol="0" anchor="ctr">
            <a:noAutofit/>
          </a:bodyPr>
          <a:lstStyle/>
          <a:p>
            <a:pPr>
              <a:lnSpc>
                <a:spcPct val="130000"/>
              </a:lnSpc>
              <a:spcBef>
                <a:spcPct val="20000"/>
              </a:spcBef>
            </a:pPr>
            <a:r>
              <a:rPr lang="zh-CN" altLang="en-US" sz="2600" dirty="0">
                <a:solidFill>
                  <a:srgbClr val="000000"/>
                </a:solidFill>
                <a:latin typeface="微软雅黑" panose="020B0503020204020204" pitchFamily="34" charset="-122"/>
                <a:ea typeface="微软雅黑" panose="020B0503020204020204" pitchFamily="34" charset="-122"/>
              </a:rPr>
              <a:t>公用队列</a:t>
            </a:r>
          </a:p>
        </p:txBody>
      </p:sp>
      <p:sp>
        <p:nvSpPr>
          <p:cNvPr id="5" name="矩形 4">
            <a:extLst>
              <a:ext uri="{FF2B5EF4-FFF2-40B4-BE49-F238E27FC236}">
                <a16:creationId xmlns:a16="http://schemas.microsoft.com/office/drawing/2014/main" id="{F1ED369F-E5E6-4A02-80E4-EAF6D5CD6812}"/>
              </a:ext>
            </a:extLst>
          </p:cNvPr>
          <p:cNvSpPr/>
          <p:nvPr/>
        </p:nvSpPr>
        <p:spPr>
          <a:xfrm flipH="1">
            <a:off x="2657732" y="4176720"/>
            <a:ext cx="3757594" cy="453457"/>
          </a:xfrm>
          <a:prstGeom prst="rect">
            <a:avLst/>
          </a:prstGeom>
          <a:noFill/>
          <a:ln w="12700">
            <a:noFill/>
          </a:ln>
          <a:extLst>
            <a:ext uri="{909E8E84-426E-40DD-AFC4-6F175D3DCCD1}">
              <a14:hiddenFill xmlns:a14="http://schemas.microsoft.com/office/drawing/2010/main">
                <a:solidFill>
                  <a:srgbClr val="FFFFFF"/>
                </a:solidFill>
              </a14:hiddenFill>
            </a:ext>
          </a:extLst>
        </p:spPr>
        <p:txBody>
          <a:bodyPr wrap="none" rtlCol="0" anchor="ctr">
            <a:noAutofit/>
          </a:bodyPr>
          <a:lstStyle/>
          <a:p>
            <a:pPr>
              <a:lnSpc>
                <a:spcPct val="130000"/>
              </a:lnSpc>
              <a:spcBef>
                <a:spcPct val="20000"/>
              </a:spcBef>
            </a:pPr>
            <a:r>
              <a:rPr lang="zh-CN" altLang="en-US" sz="2600" dirty="0">
                <a:solidFill>
                  <a:srgbClr val="000000"/>
                </a:solidFill>
                <a:latin typeface="微软雅黑" panose="020B0503020204020204" pitchFamily="34" charset="-122"/>
                <a:ea typeface="微软雅黑" panose="020B0503020204020204" pitchFamily="34" charset="-122"/>
              </a:rPr>
              <a:t>私用数据</a:t>
            </a:r>
          </a:p>
        </p:txBody>
      </p:sp>
      <p:sp>
        <p:nvSpPr>
          <p:cNvPr id="6" name="矩形 5">
            <a:extLst>
              <a:ext uri="{FF2B5EF4-FFF2-40B4-BE49-F238E27FC236}">
                <a16:creationId xmlns:a16="http://schemas.microsoft.com/office/drawing/2014/main" id="{A8DA9174-53BB-4A22-A15C-4B5B4F79186B}"/>
              </a:ext>
            </a:extLst>
          </p:cNvPr>
          <p:cNvSpPr/>
          <p:nvPr/>
        </p:nvSpPr>
        <p:spPr>
          <a:xfrm>
            <a:off x="2657731" y="5033970"/>
            <a:ext cx="3942325" cy="453457"/>
          </a:xfrm>
          <a:prstGeom prst="rect">
            <a:avLst/>
          </a:prstGeom>
          <a:noFill/>
          <a:ln w="12700">
            <a:noFill/>
          </a:ln>
          <a:extLst>
            <a:ext uri="{909E8E84-426E-40DD-AFC4-6F175D3DCCD1}">
              <a14:hiddenFill xmlns:a14="http://schemas.microsoft.com/office/drawing/2010/main">
                <a:solidFill>
                  <a:srgbClr val="FFFFFF"/>
                </a:solidFill>
              </a14:hiddenFill>
            </a:ext>
          </a:extLst>
        </p:spPr>
        <p:txBody>
          <a:bodyPr wrap="none" rtlCol="0" anchor="ctr">
            <a:noAutofit/>
          </a:bodyPr>
          <a:lstStyle/>
          <a:p>
            <a:pPr>
              <a:lnSpc>
                <a:spcPct val="130000"/>
              </a:lnSpc>
              <a:spcBef>
                <a:spcPct val="20000"/>
              </a:spcBef>
            </a:pPr>
            <a:r>
              <a:rPr lang="zh-CN" altLang="en-US" sz="2600" dirty="0">
                <a:solidFill>
                  <a:srgbClr val="000000"/>
                </a:solidFill>
                <a:latin typeface="微软雅黑" panose="020B0503020204020204" pitchFamily="34" charset="-122"/>
                <a:ea typeface="微软雅黑" panose="020B0503020204020204" pitchFamily="34" charset="-122"/>
              </a:rPr>
              <a:t>可重用的程序代码</a:t>
            </a:r>
          </a:p>
        </p:txBody>
      </p:sp>
      <p:sp>
        <p:nvSpPr>
          <p:cNvPr id="7" name="椭圆 6">
            <a:extLst>
              <a:ext uri="{FF2B5EF4-FFF2-40B4-BE49-F238E27FC236}">
                <a16:creationId xmlns:a16="http://schemas.microsoft.com/office/drawing/2014/main" id="{DC20701C-32A8-4CC1-9361-044970629B03}"/>
              </a:ext>
            </a:extLst>
          </p:cNvPr>
          <p:cNvSpPr>
            <a:spLocks noChangeAspect="1"/>
          </p:cNvSpPr>
          <p:nvPr>
            <p:custDataLst>
              <p:tags r:id="rId2"/>
            </p:custDataLst>
          </p:nvPr>
        </p:nvSpPr>
        <p:spPr>
          <a:xfrm>
            <a:off x="1733269" y="2420888"/>
            <a:ext cx="556873" cy="536121"/>
          </a:xfrm>
          <a:prstGeom prst="ellipse">
            <a:avLst/>
          </a:prstGeom>
          <a:solidFill>
            <a:srgbClr val="808080"/>
          </a:solidFill>
          <a:ln w="12700">
            <a:solidFill>
              <a:srgbClr val="000000"/>
            </a:solidFill>
          </a:ln>
        </p:spPr>
        <p:txBody>
          <a:bodyPr wrap="square" rtlCol="0" anchor="ctr">
            <a:spAutoFit/>
          </a:bodyPr>
          <a:lstStyle/>
          <a:p>
            <a:pPr algn="ctr">
              <a:lnSpc>
                <a:spcPct val="130000"/>
              </a:lnSpc>
              <a:spcBef>
                <a:spcPct val="20000"/>
              </a:spcBef>
            </a:pPr>
            <a:r>
              <a:rPr lang="en-US" altLang="zh-CN" sz="1600">
                <a:solidFill>
                  <a:srgbClr val="FFFFFF"/>
                </a:solidFill>
                <a:latin typeface="微软雅黑" panose="020B0503020204020204" pitchFamily="34" charset="-122"/>
                <a:ea typeface="微软雅黑" panose="020B0503020204020204" pitchFamily="34" charset="-122"/>
              </a:rPr>
              <a:t>A</a:t>
            </a:r>
            <a:endParaRPr lang="zh-CN" altLang="en-US" sz="1600" dirty="0">
              <a:solidFill>
                <a:srgbClr val="FFFFFF"/>
              </a:solidFill>
              <a:latin typeface="微软雅黑" panose="020B0503020204020204" pitchFamily="34" charset="-122"/>
              <a:ea typeface="微软雅黑" panose="020B0503020204020204" pitchFamily="34" charset="-122"/>
            </a:endParaRPr>
          </a:p>
        </p:txBody>
      </p:sp>
      <p:sp>
        <p:nvSpPr>
          <p:cNvPr id="8" name="椭圆 7">
            <a:extLst>
              <a:ext uri="{FF2B5EF4-FFF2-40B4-BE49-F238E27FC236}">
                <a16:creationId xmlns:a16="http://schemas.microsoft.com/office/drawing/2014/main" id="{A80E7DC0-B382-48C5-AE30-116FC3C9C4D6}"/>
              </a:ext>
            </a:extLst>
          </p:cNvPr>
          <p:cNvSpPr>
            <a:spLocks noChangeAspect="1"/>
          </p:cNvSpPr>
          <p:nvPr>
            <p:custDataLst>
              <p:tags r:id="rId3"/>
            </p:custDataLst>
          </p:nvPr>
        </p:nvSpPr>
        <p:spPr>
          <a:xfrm>
            <a:off x="1742284" y="3278138"/>
            <a:ext cx="535779" cy="536121"/>
          </a:xfrm>
          <a:prstGeom prst="ellipse">
            <a:avLst/>
          </a:prstGeom>
          <a:solidFill>
            <a:srgbClr val="808080"/>
          </a:solidFill>
          <a:ln w="12700">
            <a:solidFill>
              <a:srgbClr val="000000"/>
            </a:solidFill>
          </a:ln>
        </p:spPr>
        <p:txBody>
          <a:bodyPr wrap="square" rtlCol="0" anchor="ctr">
            <a:spAutoFit/>
          </a:bodyPr>
          <a:lstStyle/>
          <a:p>
            <a:pPr algn="ctr">
              <a:lnSpc>
                <a:spcPct val="130000"/>
              </a:lnSpc>
              <a:spcBef>
                <a:spcPct val="20000"/>
              </a:spcBef>
            </a:pPr>
            <a:r>
              <a:rPr lang="en-US" altLang="zh-CN" sz="1600">
                <a:solidFill>
                  <a:srgbClr val="FFFFFF"/>
                </a:solidFill>
                <a:latin typeface="微软雅黑" panose="020B0503020204020204" pitchFamily="34" charset="-122"/>
                <a:ea typeface="微软雅黑" panose="020B0503020204020204" pitchFamily="34" charset="-122"/>
              </a:rPr>
              <a:t>B</a:t>
            </a:r>
            <a:endParaRPr lang="zh-CN" altLang="en-US" sz="1600" dirty="0">
              <a:solidFill>
                <a:srgbClr val="FFFFFF"/>
              </a:solidFill>
              <a:latin typeface="微软雅黑" panose="020B0503020204020204" pitchFamily="34" charset="-122"/>
              <a:ea typeface="微软雅黑" panose="020B0503020204020204" pitchFamily="34" charset="-122"/>
            </a:endParaRPr>
          </a:p>
        </p:txBody>
      </p:sp>
      <p:sp>
        <p:nvSpPr>
          <p:cNvPr id="9" name="椭圆 8">
            <a:extLst>
              <a:ext uri="{FF2B5EF4-FFF2-40B4-BE49-F238E27FC236}">
                <a16:creationId xmlns:a16="http://schemas.microsoft.com/office/drawing/2014/main" id="{3202B7A5-A993-4178-A67C-1D1914461E9B}"/>
              </a:ext>
            </a:extLst>
          </p:cNvPr>
          <p:cNvSpPr>
            <a:spLocks noChangeAspect="1"/>
          </p:cNvSpPr>
          <p:nvPr>
            <p:custDataLst>
              <p:tags r:id="rId4"/>
            </p:custDataLst>
          </p:nvPr>
        </p:nvSpPr>
        <p:spPr>
          <a:xfrm>
            <a:off x="1744538" y="4135388"/>
            <a:ext cx="530508" cy="536121"/>
          </a:xfrm>
          <a:prstGeom prst="ellipse">
            <a:avLst/>
          </a:prstGeom>
          <a:solidFill>
            <a:srgbClr val="808080"/>
          </a:solidFill>
          <a:ln w="12700">
            <a:solidFill>
              <a:srgbClr val="000000"/>
            </a:solidFill>
          </a:ln>
        </p:spPr>
        <p:txBody>
          <a:bodyPr wrap="square" rtlCol="0" anchor="ctr">
            <a:spAutoFit/>
          </a:bodyPr>
          <a:lstStyle/>
          <a:p>
            <a:pPr algn="ctr">
              <a:lnSpc>
                <a:spcPct val="130000"/>
              </a:lnSpc>
              <a:spcBef>
                <a:spcPct val="20000"/>
              </a:spcBef>
            </a:pPr>
            <a:r>
              <a:rPr lang="en-US" altLang="zh-CN" sz="1600">
                <a:solidFill>
                  <a:srgbClr val="FFFFFF"/>
                </a:solidFill>
                <a:latin typeface="微软雅黑" panose="020B0503020204020204" pitchFamily="34" charset="-122"/>
                <a:ea typeface="微软雅黑" panose="020B0503020204020204" pitchFamily="34" charset="-122"/>
              </a:rPr>
              <a:t>C</a:t>
            </a:r>
            <a:endParaRPr lang="zh-CN" altLang="en-US" sz="1600" dirty="0">
              <a:solidFill>
                <a:srgbClr val="FFFFFF"/>
              </a:solidFill>
              <a:latin typeface="微软雅黑" panose="020B0503020204020204" pitchFamily="34" charset="-122"/>
              <a:ea typeface="微软雅黑" panose="020B0503020204020204" pitchFamily="34" charset="-122"/>
            </a:endParaRPr>
          </a:p>
        </p:txBody>
      </p:sp>
      <p:sp>
        <p:nvSpPr>
          <p:cNvPr id="10" name="椭圆 9">
            <a:extLst>
              <a:ext uri="{FF2B5EF4-FFF2-40B4-BE49-F238E27FC236}">
                <a16:creationId xmlns:a16="http://schemas.microsoft.com/office/drawing/2014/main" id="{0E0FEB45-846A-4C07-85BC-025FD8C23922}"/>
              </a:ext>
            </a:extLst>
          </p:cNvPr>
          <p:cNvSpPr>
            <a:spLocks noChangeAspect="1"/>
          </p:cNvSpPr>
          <p:nvPr>
            <p:custDataLst>
              <p:tags r:id="rId5"/>
            </p:custDataLst>
          </p:nvPr>
        </p:nvSpPr>
        <p:spPr>
          <a:xfrm>
            <a:off x="1727633" y="4992638"/>
            <a:ext cx="570058" cy="536121"/>
          </a:xfrm>
          <a:prstGeom prst="ellipse">
            <a:avLst/>
          </a:prstGeom>
          <a:solidFill>
            <a:srgbClr val="808080"/>
          </a:solidFill>
          <a:ln w="12700">
            <a:solidFill>
              <a:srgbClr val="000000"/>
            </a:solidFill>
          </a:ln>
        </p:spPr>
        <p:txBody>
          <a:bodyPr wrap="square" rtlCol="0" anchor="ctr">
            <a:spAutoFit/>
          </a:bodyPr>
          <a:lstStyle/>
          <a:p>
            <a:pPr algn="ctr">
              <a:lnSpc>
                <a:spcPct val="130000"/>
              </a:lnSpc>
              <a:spcBef>
                <a:spcPct val="20000"/>
              </a:spcBef>
            </a:pPr>
            <a:r>
              <a:rPr lang="en-US" altLang="zh-CN" sz="1600">
                <a:solidFill>
                  <a:srgbClr val="FFFFFF"/>
                </a:solidFill>
                <a:latin typeface="微软雅黑" panose="020B0503020204020204" pitchFamily="34" charset="-122"/>
                <a:ea typeface="微软雅黑" panose="020B0503020204020204" pitchFamily="34" charset="-122"/>
              </a:rPr>
              <a:t>D</a:t>
            </a:r>
            <a:endParaRPr lang="zh-CN" altLang="en-US" sz="1600" dirty="0">
              <a:solidFill>
                <a:srgbClr val="FFFFFF"/>
              </a:solidFill>
              <a:latin typeface="微软雅黑" panose="020B0503020204020204" pitchFamily="34" charset="-122"/>
              <a:ea typeface="微软雅黑" panose="020B0503020204020204" pitchFamily="34" charset="-122"/>
            </a:endParaRPr>
          </a:p>
        </p:txBody>
      </p:sp>
      <p:grpSp>
        <p:nvGrpSpPr>
          <p:cNvPr id="18" name="组合 17">
            <a:extLst>
              <a:ext uri="{FF2B5EF4-FFF2-40B4-BE49-F238E27FC236}">
                <a16:creationId xmlns:a16="http://schemas.microsoft.com/office/drawing/2014/main" id="{FD9BC4C8-5EB3-4486-B558-6BCF2B4CB429}"/>
              </a:ext>
            </a:extLst>
          </p:cNvPr>
          <p:cNvGrpSpPr/>
          <p:nvPr>
            <p:custDataLst>
              <p:tags r:id="rId6"/>
            </p:custDataLst>
          </p:nvPr>
        </p:nvGrpSpPr>
        <p:grpSpPr>
          <a:xfrm>
            <a:off x="0" y="0"/>
            <a:ext cx="12192000" cy="635000"/>
            <a:chOff x="0" y="0"/>
            <a:chExt cx="12192000" cy="635000"/>
          </a:xfrm>
        </p:grpSpPr>
        <p:sp>
          <p:nvSpPr>
            <p:cNvPr id="14" name="TitleBackground">
              <a:extLst>
                <a:ext uri="{FF2B5EF4-FFF2-40B4-BE49-F238E27FC236}">
                  <a16:creationId xmlns:a16="http://schemas.microsoft.com/office/drawing/2014/main" id="{334AE565-13F3-4273-A38F-918987C9DF98}"/>
                </a:ext>
              </a:extLst>
            </p:cNvPr>
            <p:cNvSpPr/>
            <p:nvPr>
              <p:custDataLst>
                <p:tags r:id="rId7"/>
              </p:custDataLst>
            </p:nvPr>
          </p:nvSpPr>
          <p:spPr>
            <a:xfrm>
              <a:off x="0" y="0"/>
              <a:ext cx="12192000" cy="635000"/>
            </a:xfrm>
            <a:prstGeom prst="rect">
              <a:avLst/>
            </a:prstGeom>
            <a:solidFill>
              <a:srgbClr val="F6F7F8"/>
            </a:solidFill>
          </p:spPr>
          <p:txBody>
            <a:bodyPr wrap="none" rtlCol="0" anchor="ctr">
              <a:spAutoFit/>
            </a:bodyPr>
            <a:lstStyle/>
            <a:p>
              <a:pPr algn="ctr">
                <a:lnSpc>
                  <a:spcPct val="130000"/>
                </a:lnSpc>
                <a:spcBef>
                  <a:spcPct val="20000"/>
                </a:spcBef>
              </a:pPr>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15" name="ColorBlock">
              <a:extLst>
                <a:ext uri="{FF2B5EF4-FFF2-40B4-BE49-F238E27FC236}">
                  <a16:creationId xmlns:a16="http://schemas.microsoft.com/office/drawing/2014/main" id="{E2FE94DF-2731-47F7-A85E-A16C2E188360}"/>
                </a:ext>
              </a:extLst>
            </p:cNvPr>
            <p:cNvSpPr/>
            <p:nvPr>
              <p:custDataLst>
                <p:tags r:id="rId8"/>
              </p:custDataLst>
            </p:nvPr>
          </p:nvSpPr>
          <p:spPr>
            <a:xfrm>
              <a:off x="0" y="0"/>
              <a:ext cx="190500" cy="635000"/>
            </a:xfrm>
            <a:prstGeom prst="rect">
              <a:avLst/>
            </a:prstGeom>
            <a:solidFill>
              <a:srgbClr val="639EF4"/>
            </a:solidFill>
          </p:spPr>
          <p:txBody>
            <a:bodyPr wrap="none" rtlCol="0" anchor="ctr">
              <a:spAutoFit/>
            </a:bodyPr>
            <a:lstStyle/>
            <a:p>
              <a:pPr algn="ctr">
                <a:lnSpc>
                  <a:spcPct val="130000"/>
                </a:lnSpc>
                <a:spcBef>
                  <a:spcPct val="20000"/>
                </a:spcBef>
              </a:pPr>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16" name="TypeText">
              <a:extLst>
                <a:ext uri="{FF2B5EF4-FFF2-40B4-BE49-F238E27FC236}">
                  <a16:creationId xmlns:a16="http://schemas.microsoft.com/office/drawing/2014/main" id="{93F98AA6-3151-4D3E-90F7-FC658BD77F5B}"/>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grpSp>
      <p:sp>
        <p:nvSpPr>
          <p:cNvPr id="20" name="文本框 19">
            <a:extLst>
              <a:ext uri="{FF2B5EF4-FFF2-40B4-BE49-F238E27FC236}">
                <a16:creationId xmlns:a16="http://schemas.microsoft.com/office/drawing/2014/main" id="{159EFECA-A695-B50A-078D-022C4C7CA043}"/>
              </a:ext>
            </a:extLst>
          </p:cNvPr>
          <p:cNvSpPr txBox="1"/>
          <p:nvPr/>
        </p:nvSpPr>
        <p:spPr>
          <a:xfrm>
            <a:off x="2783632" y="1511172"/>
            <a:ext cx="504056" cy="523220"/>
          </a:xfrm>
          <a:prstGeom prst="rect">
            <a:avLst/>
          </a:prstGeom>
          <a:noFill/>
        </p:spPr>
        <p:txBody>
          <a:bodyPr wrap="square">
            <a:spAutoFit/>
          </a:bodyPr>
          <a:lstStyle/>
          <a:p>
            <a:r>
              <a:rPr lang="en-US" altLang="zh-CN" sz="2800" dirty="0">
                <a:solidFill>
                  <a:srgbClr val="FF0000"/>
                </a:solidFill>
                <a:latin typeface="微软雅黑" panose="020B0503020204020204" pitchFamily="34" charset="-122"/>
                <a:ea typeface="微软雅黑" panose="020B0503020204020204" pitchFamily="34" charset="-122"/>
              </a:rPr>
              <a:t>B</a:t>
            </a:r>
            <a:endParaRPr lang="zh-CN" altLang="en-US" sz="2800" dirty="0">
              <a:solidFill>
                <a:srgbClr val="FF0000"/>
              </a:solidFill>
            </a:endParaRPr>
          </a:p>
        </p:txBody>
      </p:sp>
    </p:spTree>
    <p:custDataLst>
      <p:tags r:id="rId1"/>
    </p:custDataLst>
    <p:extLst>
      <p:ext uri="{BB962C8B-B14F-4D97-AF65-F5344CB8AC3E}">
        <p14:creationId xmlns:p14="http://schemas.microsoft.com/office/powerpoint/2010/main" val="25727173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2" name="Rectangle 5"/>
          <p:cNvSpPr>
            <a:spLocks noChangeArrowheads="1"/>
          </p:cNvSpPr>
          <p:nvPr/>
        </p:nvSpPr>
        <p:spPr bwMode="auto">
          <a:xfrm>
            <a:off x="1343472" y="3176722"/>
            <a:ext cx="6048375" cy="461963"/>
          </a:xfrm>
          <a:prstGeom prst="rect">
            <a:avLst/>
          </a:prstGeom>
          <a:noFill/>
          <a:ln>
            <a:noFill/>
          </a:ln>
          <a:effectLst/>
        </p:spPr>
        <p:txBody>
          <a:bodyPr>
            <a:spAutoFit/>
          </a:bodyPr>
          <a:lstStyle/>
          <a:p>
            <a:pPr eaLnBrk="0" hangingPunct="0">
              <a:buFont typeface="Wingdings" pitchFamily="2" charset="2"/>
              <a:buChar char="n"/>
              <a:defRPr/>
            </a:pPr>
            <a:r>
              <a:rPr kumimoji="1" lang="en-US" altLang="zh-CN" sz="2400" dirty="0">
                <a:solidFill>
                  <a:srgbClr val="7030A0"/>
                </a:solidFill>
                <a:latin typeface="+mn-ea"/>
                <a:ea typeface="+mn-ea"/>
              </a:rPr>
              <a:t> </a:t>
            </a:r>
            <a:r>
              <a:rPr kumimoji="1" lang="zh-CN" altLang="en-US" sz="2400" dirty="0">
                <a:solidFill>
                  <a:srgbClr val="7030A0"/>
                </a:solidFill>
                <a:latin typeface="+mn-ea"/>
                <a:ea typeface="+mn-ea"/>
              </a:rPr>
              <a:t>管道通信应注意的问题</a:t>
            </a:r>
            <a:r>
              <a:rPr kumimoji="1" lang="zh-CN" altLang="en-US" sz="2400" dirty="0">
                <a:solidFill>
                  <a:srgbClr val="7030A0"/>
                </a:solidFill>
                <a:latin typeface="Arial" charset="0"/>
              </a:rPr>
              <a:t>：</a:t>
            </a:r>
            <a:endParaRPr kumimoji="1" lang="zh-CN" altLang="en-US" sz="2400" dirty="0">
              <a:latin typeface="Arial" charset="0"/>
            </a:endParaRPr>
          </a:p>
        </p:txBody>
      </p:sp>
      <p:grpSp>
        <p:nvGrpSpPr>
          <p:cNvPr id="266243" name="Group 7"/>
          <p:cNvGrpSpPr>
            <a:grpSpLocks/>
          </p:cNvGrpSpPr>
          <p:nvPr/>
        </p:nvGrpSpPr>
        <p:grpSpPr bwMode="auto">
          <a:xfrm>
            <a:off x="1839914" y="1751014"/>
            <a:ext cx="8345487" cy="1252537"/>
            <a:chOff x="201" y="1137"/>
            <a:chExt cx="5223" cy="864"/>
          </a:xfrm>
        </p:grpSpPr>
        <p:sp>
          <p:nvSpPr>
            <p:cNvPr id="266249" name="AutoShape 8"/>
            <p:cNvSpPr>
              <a:spLocks noChangeArrowheads="1"/>
            </p:cNvSpPr>
            <p:nvPr/>
          </p:nvSpPr>
          <p:spPr bwMode="auto">
            <a:xfrm>
              <a:off x="2160" y="1458"/>
              <a:ext cx="1440" cy="432"/>
            </a:xfrm>
            <a:prstGeom prst="flowChartMagneticDrum">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spcBef>
                  <a:spcPct val="20000"/>
                </a:spcBef>
              </a:pPr>
              <a:endParaRPr lang="zh-CN" altLang="en-US"/>
            </a:p>
          </p:txBody>
        </p:sp>
        <p:sp>
          <p:nvSpPr>
            <p:cNvPr id="266250" name="Line 9"/>
            <p:cNvSpPr>
              <a:spLocks noChangeShapeType="1"/>
            </p:cNvSpPr>
            <p:nvPr/>
          </p:nvSpPr>
          <p:spPr bwMode="auto">
            <a:xfrm>
              <a:off x="538" y="1698"/>
              <a:ext cx="162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251" name="Line 10"/>
            <p:cNvSpPr>
              <a:spLocks noChangeShapeType="1"/>
            </p:cNvSpPr>
            <p:nvPr/>
          </p:nvSpPr>
          <p:spPr bwMode="auto">
            <a:xfrm>
              <a:off x="3360" y="1698"/>
              <a:ext cx="179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252" name="Text Box 11"/>
            <p:cNvSpPr txBox="1">
              <a:spLocks noChangeArrowheads="1"/>
            </p:cNvSpPr>
            <p:nvPr/>
          </p:nvSpPr>
          <p:spPr bwMode="auto">
            <a:xfrm>
              <a:off x="201" y="1540"/>
              <a:ext cx="327"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nchor="ct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2200">
                  <a:latin typeface="Times New Roman" panose="02020603050405020304" pitchFamily="18" charset="0"/>
                </a:rPr>
                <a:t>写端</a:t>
              </a:r>
            </a:p>
          </p:txBody>
        </p:sp>
        <p:sp>
          <p:nvSpPr>
            <p:cNvPr id="266253" name="Text Box 12"/>
            <p:cNvSpPr txBox="1">
              <a:spLocks noChangeArrowheads="1"/>
            </p:cNvSpPr>
            <p:nvPr/>
          </p:nvSpPr>
          <p:spPr bwMode="auto">
            <a:xfrm>
              <a:off x="5097" y="1458"/>
              <a:ext cx="327"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2200">
                  <a:latin typeface="Times New Roman" panose="02020603050405020304" pitchFamily="18" charset="0"/>
                </a:rPr>
                <a:t>读端</a:t>
              </a:r>
            </a:p>
          </p:txBody>
        </p:sp>
        <p:sp>
          <p:nvSpPr>
            <p:cNvPr id="266254" name="Text Box 13"/>
            <p:cNvSpPr txBox="1">
              <a:spLocks noChangeArrowheads="1"/>
            </p:cNvSpPr>
            <p:nvPr/>
          </p:nvSpPr>
          <p:spPr bwMode="auto">
            <a:xfrm>
              <a:off x="1127" y="1419"/>
              <a:ext cx="512"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400">
                  <a:latin typeface="Times New Roman" panose="02020603050405020304" pitchFamily="18" charset="0"/>
                </a:rPr>
                <a:t>fd[1]</a:t>
              </a:r>
            </a:p>
          </p:txBody>
        </p:sp>
        <p:sp>
          <p:nvSpPr>
            <p:cNvPr id="266255" name="Text Box 14"/>
            <p:cNvSpPr txBox="1">
              <a:spLocks noChangeArrowheads="1"/>
            </p:cNvSpPr>
            <p:nvPr/>
          </p:nvSpPr>
          <p:spPr bwMode="auto">
            <a:xfrm>
              <a:off x="4027" y="1407"/>
              <a:ext cx="512"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400">
                  <a:latin typeface="Times New Roman" panose="02020603050405020304" pitchFamily="18" charset="0"/>
                </a:rPr>
                <a:t>fd[0]</a:t>
              </a:r>
            </a:p>
          </p:txBody>
        </p:sp>
        <p:sp>
          <p:nvSpPr>
            <p:cNvPr id="266256" name="Text Box 15"/>
            <p:cNvSpPr txBox="1">
              <a:spLocks noChangeArrowheads="1"/>
            </p:cNvSpPr>
            <p:nvPr/>
          </p:nvSpPr>
          <p:spPr bwMode="auto">
            <a:xfrm>
              <a:off x="398" y="1683"/>
              <a:ext cx="1742"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400">
                  <a:latin typeface="Times New Roman" panose="02020603050405020304" pitchFamily="18" charset="0"/>
                </a:rPr>
                <a:t>write(fd[1],buf,size)</a:t>
              </a:r>
            </a:p>
          </p:txBody>
        </p:sp>
        <p:sp>
          <p:nvSpPr>
            <p:cNvPr id="266257" name="Text Box 16"/>
            <p:cNvSpPr txBox="1">
              <a:spLocks noChangeArrowheads="1"/>
            </p:cNvSpPr>
            <p:nvPr/>
          </p:nvSpPr>
          <p:spPr bwMode="auto">
            <a:xfrm>
              <a:off x="3489" y="1683"/>
              <a:ext cx="1685"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400">
                  <a:latin typeface="Times New Roman" panose="02020603050405020304" pitchFamily="18" charset="0"/>
                </a:rPr>
                <a:t>read(fd[0],buf,size)</a:t>
              </a:r>
            </a:p>
          </p:txBody>
        </p:sp>
        <p:sp>
          <p:nvSpPr>
            <p:cNvPr id="266258" name="Text Box 17"/>
            <p:cNvSpPr txBox="1">
              <a:spLocks noChangeArrowheads="1"/>
            </p:cNvSpPr>
            <p:nvPr/>
          </p:nvSpPr>
          <p:spPr bwMode="auto">
            <a:xfrm>
              <a:off x="2377" y="1137"/>
              <a:ext cx="865"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400">
                  <a:latin typeface="Times New Roman" panose="02020603050405020304" pitchFamily="18" charset="0"/>
                </a:rPr>
                <a:t>pipe( fd )</a:t>
              </a:r>
              <a:endParaRPr kumimoji="1" lang="en-US" altLang="zh-CN" sz="2400" b="0">
                <a:latin typeface="Times New Roman" panose="02020603050405020304" pitchFamily="18" charset="0"/>
              </a:endParaRPr>
            </a:p>
          </p:txBody>
        </p:sp>
      </p:grpSp>
      <p:sp>
        <p:nvSpPr>
          <p:cNvPr id="21" name="Rectangle 5"/>
          <p:cNvSpPr>
            <a:spLocks noChangeArrowheads="1"/>
          </p:cNvSpPr>
          <p:nvPr/>
        </p:nvSpPr>
        <p:spPr bwMode="auto">
          <a:xfrm>
            <a:off x="1855390" y="3685565"/>
            <a:ext cx="6048375"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nSpc>
                <a:spcPct val="150000"/>
              </a:lnSpc>
              <a:buFont typeface="Wingdings" panose="05000000000000000000" pitchFamily="2" charset="2"/>
              <a:buChar char="l"/>
            </a:pPr>
            <a:r>
              <a:rPr lang="en-US" altLang="zh-CN" sz="2400" dirty="0"/>
              <a:t> </a:t>
            </a:r>
            <a:r>
              <a:rPr lang="zh-CN" altLang="zh-CN" sz="2400" dirty="0"/>
              <a:t>对管道的读写操作必须</a:t>
            </a:r>
            <a:r>
              <a:rPr lang="zh-CN" altLang="zh-CN" sz="2400" dirty="0">
                <a:solidFill>
                  <a:srgbClr val="FF0000"/>
                </a:solidFill>
              </a:rPr>
              <a:t>互斥</a:t>
            </a:r>
            <a:r>
              <a:rPr lang="zh-CN" altLang="zh-CN" sz="2400" dirty="0"/>
              <a:t>进行</a:t>
            </a:r>
            <a:endParaRPr lang="en-US" altLang="zh-CN" sz="2400" dirty="0"/>
          </a:p>
          <a:p>
            <a:pPr>
              <a:lnSpc>
                <a:spcPct val="150000"/>
              </a:lnSpc>
              <a:buFont typeface="Wingdings" panose="05000000000000000000" pitchFamily="2" charset="2"/>
              <a:buChar char="l"/>
            </a:pPr>
            <a:r>
              <a:rPr lang="en-US" altLang="zh-CN" sz="2400" dirty="0"/>
              <a:t> </a:t>
            </a:r>
            <a:r>
              <a:rPr lang="zh-CN" altLang="zh-CN" sz="2400" dirty="0"/>
              <a:t>对管道的读写操作必须</a:t>
            </a:r>
            <a:r>
              <a:rPr lang="zh-CN" altLang="zh-CN" sz="2400" dirty="0">
                <a:solidFill>
                  <a:srgbClr val="FF0000"/>
                </a:solidFill>
              </a:rPr>
              <a:t>同步</a:t>
            </a:r>
            <a:r>
              <a:rPr lang="zh-CN" altLang="zh-CN" sz="2400" dirty="0"/>
              <a:t>进行</a:t>
            </a:r>
            <a:endParaRPr lang="en-US" altLang="zh-CN" sz="2400" dirty="0"/>
          </a:p>
          <a:p>
            <a:pPr>
              <a:lnSpc>
                <a:spcPct val="150000"/>
              </a:lnSpc>
              <a:buFont typeface="Wingdings" panose="05000000000000000000" pitchFamily="2" charset="2"/>
              <a:buChar char="l"/>
            </a:pPr>
            <a:r>
              <a:rPr lang="zh-CN" altLang="en-US" sz="2400" dirty="0"/>
              <a:t> 通信双方必须同时存在：有名管道</a:t>
            </a:r>
            <a:endParaRPr lang="en-US" altLang="zh-CN" sz="2400" dirty="0"/>
          </a:p>
          <a:p>
            <a:pPr>
              <a:lnSpc>
                <a:spcPct val="150000"/>
              </a:lnSpc>
              <a:buFont typeface="Wingdings" panose="05000000000000000000" pitchFamily="2" charset="2"/>
              <a:buChar char="l"/>
            </a:pPr>
            <a:r>
              <a:rPr kumimoji="1" lang="zh-CN" altLang="en-US" sz="2400" dirty="0"/>
              <a:t> 管道常用于单向通信</a:t>
            </a:r>
          </a:p>
        </p:txBody>
      </p:sp>
      <p:sp>
        <p:nvSpPr>
          <p:cNvPr id="19" name="Rectangle 2"/>
          <p:cNvSpPr>
            <a:spLocks noChangeArrowheads="1"/>
          </p:cNvSpPr>
          <p:nvPr/>
        </p:nvSpPr>
        <p:spPr bwMode="auto">
          <a:xfrm>
            <a:off x="4068764" y="-26988"/>
            <a:ext cx="3756025" cy="782638"/>
          </a:xfrm>
          <a:prstGeom prst="rect">
            <a:avLst/>
          </a:prstGeom>
          <a:noFill/>
          <a:ln w="9525">
            <a:noFill/>
            <a:miter lim="800000"/>
            <a:headEnd/>
            <a:tailEnd/>
          </a:ln>
          <a:effectLst>
            <a:outerShdw dist="35921" dir="2700000" algn="ctr" rotWithShape="0">
              <a:srgbClr val="FFFFFF">
                <a:alpha val="73000"/>
              </a:srgbClr>
            </a:outerShdw>
          </a:effectLst>
        </p:spPr>
        <p:txBody>
          <a:bodyPr anchor="ctr"/>
          <a:lstStyle/>
          <a:p>
            <a:pPr>
              <a:defRPr/>
            </a:pPr>
            <a:r>
              <a:rPr lang="en-US" altLang="zh-CN" sz="4000" dirty="0">
                <a:solidFill>
                  <a:srgbClr val="FF0000"/>
                </a:solidFill>
                <a:latin typeface="微软雅黑" panose="020B0503020204020204" pitchFamily="34" charset="-122"/>
                <a:ea typeface="微软雅黑" panose="020B0503020204020204" pitchFamily="34" charset="-122"/>
              </a:rPr>
              <a:t>3.5 </a:t>
            </a:r>
            <a:r>
              <a:rPr lang="zh-CN" altLang="en-US" sz="4000" dirty="0">
                <a:solidFill>
                  <a:srgbClr val="FF0000"/>
                </a:solidFill>
                <a:latin typeface="微软雅黑" panose="020B0503020204020204" pitchFamily="34" charset="-122"/>
                <a:ea typeface="微软雅黑" panose="020B0503020204020204" pitchFamily="34" charset="-122"/>
              </a:rPr>
              <a:t>进程通信 </a:t>
            </a:r>
          </a:p>
        </p:txBody>
      </p:sp>
      <p:sp>
        <p:nvSpPr>
          <p:cNvPr id="22" name="Rectangle 4"/>
          <p:cNvSpPr>
            <a:spLocks noChangeArrowheads="1"/>
          </p:cNvSpPr>
          <p:nvPr/>
        </p:nvSpPr>
        <p:spPr bwMode="auto">
          <a:xfrm>
            <a:off x="896336" y="595224"/>
            <a:ext cx="5113337"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r>
              <a:rPr lang="en-US" altLang="zh-CN" sz="3200" dirty="0">
                <a:solidFill>
                  <a:srgbClr val="0000FF"/>
                </a:solidFill>
                <a:latin typeface="微软雅黑" panose="020B0503020204020204" pitchFamily="34" charset="-122"/>
                <a:ea typeface="微软雅黑" panose="020B0503020204020204" pitchFamily="34" charset="-122"/>
              </a:rPr>
              <a:t>3.5.1 </a:t>
            </a:r>
            <a:r>
              <a:rPr lang="zh-CN" altLang="en-US" sz="3200" dirty="0">
                <a:solidFill>
                  <a:srgbClr val="0000FF"/>
                </a:solidFill>
                <a:latin typeface="微软雅黑" panose="020B0503020204020204" pitchFamily="34" charset="-122"/>
                <a:ea typeface="微软雅黑" panose="020B0503020204020204" pitchFamily="34" charset="-122"/>
              </a:rPr>
              <a:t>进程通信类型</a:t>
            </a:r>
            <a:endParaRPr lang="en-US" altLang="zh-CN" sz="3200" dirty="0">
              <a:solidFill>
                <a:srgbClr val="0000FF"/>
              </a:solidFill>
              <a:latin typeface="微软雅黑" panose="020B0503020204020204" pitchFamily="34" charset="-122"/>
              <a:ea typeface="微软雅黑" panose="020B0503020204020204" pitchFamily="34" charset="-122"/>
            </a:endParaRPr>
          </a:p>
        </p:txBody>
      </p:sp>
      <p:sp>
        <p:nvSpPr>
          <p:cNvPr id="23" name="Rectangle 3" descr="Large confetti"/>
          <p:cNvSpPr>
            <a:spLocks noChangeArrowheads="1"/>
          </p:cNvSpPr>
          <p:nvPr/>
        </p:nvSpPr>
        <p:spPr bwMode="auto">
          <a:xfrm>
            <a:off x="1039748" y="1388566"/>
            <a:ext cx="4103688" cy="493713"/>
          </a:xfrm>
          <a:prstGeom prst="rect">
            <a:avLst/>
          </a:prstGeom>
          <a:noFill/>
          <a:ln w="9525">
            <a:noFill/>
            <a:miter lim="800000"/>
            <a:headEnd/>
            <a:tailEnd/>
          </a:ln>
        </p:spPr>
        <p:txBody>
          <a:bodyPr anchor="b"/>
          <a:lstStyle/>
          <a:p>
            <a:pPr eaLnBrk="0" hangingPunct="0">
              <a:defRPr/>
            </a:pPr>
            <a:r>
              <a:rPr lang="en-US" altLang="zh-CN" sz="2800" dirty="0">
                <a:solidFill>
                  <a:srgbClr val="C00000"/>
                </a:solidFill>
                <a:latin typeface="微软雅黑" panose="020B0503020204020204" pitchFamily="34" charset="-122"/>
                <a:ea typeface="微软雅黑" panose="020B0503020204020204" pitchFamily="34" charset="-122"/>
              </a:rPr>
              <a:t>3.</a:t>
            </a:r>
            <a:r>
              <a:rPr lang="zh-CN" altLang="en-US" sz="2800" dirty="0">
                <a:solidFill>
                  <a:srgbClr val="C00000"/>
                </a:solidFill>
                <a:latin typeface="微软雅黑" panose="020B0503020204020204" pitchFamily="34" charset="-122"/>
                <a:ea typeface="微软雅黑" panose="020B0503020204020204" pitchFamily="34" charset="-122"/>
              </a:rPr>
              <a:t>管道（</a:t>
            </a:r>
            <a:r>
              <a:rPr lang="en-US" altLang="zh-CN" sz="2800" dirty="0">
                <a:solidFill>
                  <a:srgbClr val="C00000"/>
                </a:solidFill>
                <a:latin typeface="微软雅黑" panose="020B0503020204020204" pitchFamily="34" charset="-122"/>
                <a:ea typeface="微软雅黑" panose="020B0503020204020204" pitchFamily="34" charset="-122"/>
              </a:rPr>
              <a:t>pipe</a:t>
            </a:r>
            <a:r>
              <a:rPr lang="zh-CN" altLang="en-US" sz="2800" dirty="0">
                <a:solidFill>
                  <a:srgbClr val="C00000"/>
                </a:solidFill>
                <a:latin typeface="微软雅黑" panose="020B0503020204020204" pitchFamily="34" charset="-122"/>
                <a:ea typeface="微软雅黑" panose="020B0503020204020204" pitchFamily="34" charset="-122"/>
              </a:rPr>
              <a:t>）通信</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box(in)">
                                      <p:cBhvr>
                                        <p:cTn id="7" dur="500"/>
                                        <p:tgtEl>
                                          <p:spTgt spid="2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1">
                                            <p:txEl>
                                              <p:pRg st="1" end="1"/>
                                            </p:txEl>
                                          </p:spTgt>
                                        </p:tgtEl>
                                        <p:attrNameLst>
                                          <p:attrName>style.visibility</p:attrName>
                                        </p:attrNameLst>
                                      </p:cBhvr>
                                      <p:to>
                                        <p:strVal val="visible"/>
                                      </p:to>
                                    </p:set>
                                    <p:animEffect transition="in" filter="box(in)">
                                      <p:cBhvr>
                                        <p:cTn id="12" dur="500"/>
                                        <p:tgtEl>
                                          <p:spTgt spid="2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21">
                                            <p:txEl>
                                              <p:pRg st="2" end="2"/>
                                            </p:txEl>
                                          </p:spTgt>
                                        </p:tgtEl>
                                        <p:attrNameLst>
                                          <p:attrName>style.visibility</p:attrName>
                                        </p:attrNameLst>
                                      </p:cBhvr>
                                      <p:to>
                                        <p:strVal val="visible"/>
                                      </p:to>
                                    </p:set>
                                    <p:animEffect transition="in" filter="box(in)">
                                      <p:cBhvr>
                                        <p:cTn id="17" dur="500"/>
                                        <p:tgtEl>
                                          <p:spTgt spid="2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21">
                                            <p:txEl>
                                              <p:pRg st="3" end="3"/>
                                            </p:txEl>
                                          </p:spTgt>
                                        </p:tgtEl>
                                        <p:attrNameLst>
                                          <p:attrName>style.visibility</p:attrName>
                                        </p:attrNameLst>
                                      </p:cBhvr>
                                      <p:to>
                                        <p:strVal val="visible"/>
                                      </p:to>
                                    </p:set>
                                    <p:animEffect transition="in" filter="box(in)">
                                      <p:cBhvr>
                                        <p:cTn id="22" dur="500"/>
                                        <p:tgtEl>
                                          <p:spTgt spid="2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2"/>
          <p:cNvSpPr>
            <a:spLocks noChangeArrowheads="1"/>
          </p:cNvSpPr>
          <p:nvPr/>
        </p:nvSpPr>
        <p:spPr bwMode="auto">
          <a:xfrm>
            <a:off x="4068764" y="-26988"/>
            <a:ext cx="3756025" cy="782638"/>
          </a:xfrm>
          <a:prstGeom prst="rect">
            <a:avLst/>
          </a:prstGeom>
          <a:noFill/>
          <a:ln w="9525">
            <a:noFill/>
            <a:miter lim="800000"/>
            <a:headEnd/>
            <a:tailEnd/>
          </a:ln>
          <a:effectLst>
            <a:outerShdw dist="35921" dir="2700000" algn="ctr" rotWithShape="0">
              <a:srgbClr val="FFFFFF">
                <a:alpha val="73000"/>
              </a:srgbClr>
            </a:outerShdw>
          </a:effectLst>
        </p:spPr>
        <p:txBody>
          <a:bodyPr anchor="ctr"/>
          <a:lstStyle/>
          <a:p>
            <a:pPr>
              <a:defRPr/>
            </a:pPr>
            <a:r>
              <a:rPr lang="en-US" altLang="zh-CN" sz="4000" dirty="0">
                <a:solidFill>
                  <a:srgbClr val="FF0000"/>
                </a:solidFill>
                <a:latin typeface="微软雅黑" panose="020B0503020204020204" pitchFamily="34" charset="-122"/>
                <a:ea typeface="微软雅黑" panose="020B0503020204020204" pitchFamily="34" charset="-122"/>
              </a:rPr>
              <a:t>3.5 </a:t>
            </a:r>
            <a:r>
              <a:rPr lang="zh-CN" altLang="en-US" sz="4000" dirty="0">
                <a:solidFill>
                  <a:srgbClr val="FF0000"/>
                </a:solidFill>
                <a:latin typeface="微软雅黑" panose="020B0503020204020204" pitchFamily="34" charset="-122"/>
                <a:ea typeface="微软雅黑" panose="020B0503020204020204" pitchFamily="34" charset="-122"/>
              </a:rPr>
              <a:t>进程通信 </a:t>
            </a:r>
          </a:p>
        </p:txBody>
      </p:sp>
      <p:pic>
        <p:nvPicPr>
          <p:cNvPr id="4" name="图形 3">
            <a:extLst>
              <a:ext uri="{FF2B5EF4-FFF2-40B4-BE49-F238E27FC236}">
                <a16:creationId xmlns:a16="http://schemas.microsoft.com/office/drawing/2014/main" id="{CA255107-F57F-D60C-50AB-C53051E0871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71464" y="332656"/>
            <a:ext cx="8909914" cy="6890469"/>
          </a:xfrm>
          <a:prstGeom prst="rect">
            <a:avLst/>
          </a:prstGeom>
        </p:spPr>
      </p:pic>
    </p:spTree>
    <p:extLst>
      <p:ext uri="{BB962C8B-B14F-4D97-AF65-F5344CB8AC3E}">
        <p14:creationId xmlns:p14="http://schemas.microsoft.com/office/powerpoint/2010/main" val="3386181246"/>
      </p:ext>
    </p:extLst>
  </p:cSld>
  <p:clrMapOvr>
    <a:masterClrMapping/>
  </p:clrMapOvr>
  <p:transition>
    <p:fade/>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Text Box 2"/>
          <p:cNvSpPr txBox="1">
            <a:spLocks noChangeArrowheads="1"/>
          </p:cNvSpPr>
          <p:nvPr/>
        </p:nvSpPr>
        <p:spPr bwMode="auto">
          <a:xfrm>
            <a:off x="921179" y="2037144"/>
            <a:ext cx="5688012"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lnSpc>
                <a:spcPct val="125000"/>
              </a:lnSpc>
            </a:pPr>
            <a:r>
              <a:rPr kumimoji="1" lang="zh-CN" altLang="en-US" sz="2400" dirty="0">
                <a:latin typeface="Times New Roman" panose="02020603050405020304" pitchFamily="18" charset="0"/>
              </a:rPr>
              <a:t>客户端提出请求，服务器提供服务</a:t>
            </a:r>
          </a:p>
        </p:txBody>
      </p:sp>
      <p:sp>
        <p:nvSpPr>
          <p:cNvPr id="12" name="Rectangle 2"/>
          <p:cNvSpPr>
            <a:spLocks noChangeArrowheads="1"/>
          </p:cNvSpPr>
          <p:nvPr/>
        </p:nvSpPr>
        <p:spPr bwMode="auto">
          <a:xfrm>
            <a:off x="4068764" y="-26988"/>
            <a:ext cx="3756025" cy="782638"/>
          </a:xfrm>
          <a:prstGeom prst="rect">
            <a:avLst/>
          </a:prstGeom>
          <a:noFill/>
          <a:ln w="9525">
            <a:noFill/>
            <a:miter lim="800000"/>
            <a:headEnd/>
            <a:tailEnd/>
          </a:ln>
          <a:effectLst>
            <a:outerShdw dist="35921" dir="2700000" algn="ctr" rotWithShape="0">
              <a:srgbClr val="FFFFFF">
                <a:alpha val="73000"/>
              </a:srgbClr>
            </a:outerShdw>
          </a:effectLst>
        </p:spPr>
        <p:txBody>
          <a:bodyPr anchor="ctr"/>
          <a:lstStyle/>
          <a:p>
            <a:pPr>
              <a:defRPr/>
            </a:pPr>
            <a:r>
              <a:rPr lang="en-US" altLang="zh-CN" sz="4000" dirty="0">
                <a:solidFill>
                  <a:srgbClr val="FF0000"/>
                </a:solidFill>
                <a:latin typeface="微软雅黑" panose="020B0503020204020204" pitchFamily="34" charset="-122"/>
                <a:ea typeface="微软雅黑" panose="020B0503020204020204" pitchFamily="34" charset="-122"/>
              </a:rPr>
              <a:t>3.5 </a:t>
            </a:r>
            <a:r>
              <a:rPr lang="zh-CN" altLang="en-US" sz="4000" dirty="0">
                <a:solidFill>
                  <a:srgbClr val="FF0000"/>
                </a:solidFill>
                <a:latin typeface="微软雅黑" panose="020B0503020204020204" pitchFamily="34" charset="-122"/>
                <a:ea typeface="微软雅黑" panose="020B0503020204020204" pitchFamily="34" charset="-122"/>
              </a:rPr>
              <a:t>进程通信 </a:t>
            </a:r>
          </a:p>
        </p:txBody>
      </p:sp>
      <p:sp>
        <p:nvSpPr>
          <p:cNvPr id="270340" name="Rectangle 4"/>
          <p:cNvSpPr>
            <a:spLocks noChangeArrowheads="1"/>
          </p:cNvSpPr>
          <p:nvPr/>
        </p:nvSpPr>
        <p:spPr bwMode="auto">
          <a:xfrm>
            <a:off x="658440" y="639544"/>
            <a:ext cx="5113338"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r>
              <a:rPr lang="en-US" altLang="zh-CN" sz="3200" dirty="0">
                <a:solidFill>
                  <a:srgbClr val="0000FF"/>
                </a:solidFill>
                <a:ea typeface="仿宋_GB2312" pitchFamily="49" charset="-122"/>
              </a:rPr>
              <a:t>3.5.1 </a:t>
            </a:r>
            <a:r>
              <a:rPr lang="zh-CN" altLang="en-US" sz="3200" dirty="0">
                <a:solidFill>
                  <a:srgbClr val="0000FF"/>
                </a:solidFill>
                <a:ea typeface="仿宋_GB2312" pitchFamily="49" charset="-122"/>
              </a:rPr>
              <a:t>进程通信类型</a:t>
            </a:r>
            <a:endParaRPr lang="en-US" altLang="zh-CN" sz="3200" dirty="0">
              <a:solidFill>
                <a:srgbClr val="0000FF"/>
              </a:solidFill>
              <a:ea typeface="仿宋_GB2312" pitchFamily="49" charset="-122"/>
            </a:endParaRPr>
          </a:p>
        </p:txBody>
      </p:sp>
      <p:sp>
        <p:nvSpPr>
          <p:cNvPr id="270341" name="Rectangle 3" descr="Large confetti"/>
          <p:cNvSpPr>
            <a:spLocks noChangeArrowheads="1"/>
          </p:cNvSpPr>
          <p:nvPr/>
        </p:nvSpPr>
        <p:spPr bwMode="auto">
          <a:xfrm>
            <a:off x="695400" y="1452851"/>
            <a:ext cx="655320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r>
              <a:rPr lang="en-US" altLang="zh-CN" sz="2800" dirty="0">
                <a:solidFill>
                  <a:srgbClr val="C00000"/>
                </a:solidFill>
                <a:latin typeface="仿宋_GB2312" pitchFamily="49" charset="-122"/>
                <a:ea typeface="仿宋_GB2312" pitchFamily="49" charset="-122"/>
              </a:rPr>
              <a:t>4.</a:t>
            </a:r>
            <a:r>
              <a:rPr lang="zh-CN" altLang="en-US" sz="2800" dirty="0">
                <a:solidFill>
                  <a:srgbClr val="C00000"/>
                </a:solidFill>
                <a:latin typeface="仿宋_GB2312" pitchFamily="49" charset="-122"/>
                <a:ea typeface="仿宋_GB2312" pitchFamily="49" charset="-122"/>
              </a:rPr>
              <a:t>客户</a:t>
            </a:r>
            <a:r>
              <a:rPr lang="en-US" altLang="zh-CN" sz="2800" dirty="0">
                <a:solidFill>
                  <a:srgbClr val="C00000"/>
                </a:solidFill>
                <a:latin typeface="仿宋_GB2312" pitchFamily="49" charset="-122"/>
                <a:ea typeface="仿宋_GB2312" pitchFamily="49" charset="-122"/>
              </a:rPr>
              <a:t>-</a:t>
            </a:r>
            <a:r>
              <a:rPr lang="zh-CN" altLang="en-US" sz="2800" dirty="0">
                <a:solidFill>
                  <a:srgbClr val="C00000"/>
                </a:solidFill>
                <a:latin typeface="仿宋_GB2312" pitchFamily="49" charset="-122"/>
                <a:ea typeface="仿宋_GB2312" pitchFamily="49" charset="-122"/>
              </a:rPr>
              <a:t>服务器系统通信（</a:t>
            </a:r>
            <a:r>
              <a:rPr lang="en-US" altLang="zh-CN" sz="2800" dirty="0">
                <a:solidFill>
                  <a:srgbClr val="C00000"/>
                </a:solidFill>
                <a:latin typeface="仿宋_GB2312" pitchFamily="49" charset="-122"/>
                <a:ea typeface="仿宋_GB2312" pitchFamily="49" charset="-122"/>
              </a:rPr>
              <a:t>C/S</a:t>
            </a:r>
            <a:r>
              <a:rPr lang="zh-CN" altLang="en-US" sz="2800" dirty="0">
                <a:solidFill>
                  <a:srgbClr val="C00000"/>
                </a:solidFill>
                <a:latin typeface="仿宋_GB2312" pitchFamily="49" charset="-122"/>
                <a:ea typeface="仿宋_GB2312" pitchFamily="49" charset="-122"/>
              </a:rPr>
              <a:t>模式）</a:t>
            </a:r>
          </a:p>
        </p:txBody>
      </p:sp>
      <p:sp>
        <p:nvSpPr>
          <p:cNvPr id="270342" name="Text Box 2"/>
          <p:cNvSpPr txBox="1">
            <a:spLocks noChangeArrowheads="1"/>
          </p:cNvSpPr>
          <p:nvPr/>
        </p:nvSpPr>
        <p:spPr bwMode="auto">
          <a:xfrm>
            <a:off x="906699" y="2698035"/>
            <a:ext cx="5549341"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lnSpc>
                <a:spcPct val="125000"/>
              </a:lnSpc>
              <a:buFont typeface="Wingdings" panose="05000000000000000000" pitchFamily="2" charset="2"/>
              <a:buChar char="n"/>
            </a:pPr>
            <a:r>
              <a:rPr kumimoji="1" lang="zh-CN" altLang="en-US" sz="2400" dirty="0">
                <a:solidFill>
                  <a:srgbClr val="7030A0"/>
                </a:solidFill>
                <a:latin typeface="Times New Roman" panose="02020603050405020304" pitchFamily="18" charset="0"/>
              </a:rPr>
              <a:t> 套接字（</a:t>
            </a:r>
            <a:r>
              <a:rPr kumimoji="1" lang="en-US" altLang="zh-CN" sz="2400" dirty="0">
                <a:solidFill>
                  <a:srgbClr val="7030A0"/>
                </a:solidFill>
                <a:latin typeface="Times New Roman" panose="02020603050405020304" pitchFamily="18" charset="0"/>
              </a:rPr>
              <a:t>Socket</a:t>
            </a:r>
            <a:r>
              <a:rPr kumimoji="1" lang="zh-CN" altLang="en-US" sz="2400" dirty="0">
                <a:solidFill>
                  <a:srgbClr val="7030A0"/>
                </a:solidFill>
                <a:latin typeface="Times New Roman" panose="02020603050405020304" pitchFamily="18" charset="0"/>
              </a:rPr>
              <a:t>）</a:t>
            </a:r>
            <a:endParaRPr kumimoji="1" lang="en-US" altLang="zh-CN" sz="2400" dirty="0">
              <a:solidFill>
                <a:srgbClr val="7030A0"/>
              </a:solidFill>
              <a:latin typeface="Times New Roman" panose="02020603050405020304" pitchFamily="18" charset="0"/>
            </a:endParaRPr>
          </a:p>
          <a:p>
            <a:pPr eaLnBrk="1" hangingPunct="1">
              <a:lnSpc>
                <a:spcPct val="125000"/>
              </a:lnSpc>
            </a:pPr>
            <a:r>
              <a:rPr lang="en-US" altLang="zh-CN" dirty="0"/>
              <a:t>Socket</a:t>
            </a:r>
            <a:r>
              <a:rPr lang="zh-CN" altLang="zh-CN" dirty="0"/>
              <a:t>又称为套接字或插口，是一条通信线路两头端口的抽象表示。</a:t>
            </a:r>
            <a:endParaRPr kumimoji="1" lang="zh-CN" altLang="en-US" dirty="0">
              <a:latin typeface="Times New Roman" panose="02020603050405020304" pitchFamily="18" charset="0"/>
            </a:endParaRPr>
          </a:p>
        </p:txBody>
      </p:sp>
      <p:sp>
        <p:nvSpPr>
          <p:cNvPr id="7" name="TextBox 6"/>
          <p:cNvSpPr txBox="1"/>
          <p:nvPr/>
        </p:nvSpPr>
        <p:spPr>
          <a:xfrm>
            <a:off x="839416" y="4900513"/>
            <a:ext cx="1152525" cy="400050"/>
          </a:xfrm>
          <a:prstGeom prst="rect">
            <a:avLst/>
          </a:prstGeom>
          <a:solidFill>
            <a:schemeClr val="tx2">
              <a:lumMod val="60000"/>
              <a:lumOff val="40000"/>
            </a:schemeClr>
          </a:solidFill>
        </p:spPr>
        <p:txBody>
          <a:bodyPr>
            <a:spAutoFit/>
          </a:bodyPr>
          <a:lstStyle/>
          <a:p>
            <a:pPr eaLnBrk="0" hangingPunct="0">
              <a:spcBef>
                <a:spcPct val="20000"/>
              </a:spcBef>
              <a:defRPr/>
            </a:pPr>
            <a:r>
              <a:rPr lang="en-US" altLang="zh-CN" dirty="0">
                <a:latin typeface="Arial" charset="0"/>
              </a:rPr>
              <a:t>Socket</a:t>
            </a:r>
            <a:endParaRPr lang="zh-CN" altLang="en-US" dirty="0">
              <a:latin typeface="Arial" charset="0"/>
            </a:endParaRPr>
          </a:p>
        </p:txBody>
      </p:sp>
      <p:sp>
        <p:nvSpPr>
          <p:cNvPr id="8" name="TextBox 7"/>
          <p:cNvSpPr txBox="1"/>
          <p:nvPr/>
        </p:nvSpPr>
        <p:spPr>
          <a:xfrm>
            <a:off x="2568203" y="4148038"/>
            <a:ext cx="1584325" cy="400050"/>
          </a:xfrm>
          <a:prstGeom prst="rect">
            <a:avLst/>
          </a:prstGeom>
          <a:solidFill>
            <a:schemeClr val="accent2">
              <a:lumMod val="60000"/>
              <a:lumOff val="40000"/>
            </a:schemeClr>
          </a:solidFill>
        </p:spPr>
        <p:txBody>
          <a:bodyPr>
            <a:spAutoFit/>
          </a:bodyPr>
          <a:lstStyle/>
          <a:p>
            <a:pPr algn="ctr" eaLnBrk="0" hangingPunct="0">
              <a:spcBef>
                <a:spcPct val="20000"/>
              </a:spcBef>
              <a:defRPr/>
            </a:pPr>
            <a:r>
              <a:rPr lang="zh-CN" altLang="zh-CN" dirty="0">
                <a:latin typeface="Arial" charset="0"/>
              </a:rPr>
              <a:t>网络地址</a:t>
            </a:r>
            <a:endParaRPr lang="zh-CN" altLang="en-US" dirty="0">
              <a:latin typeface="Arial" charset="0"/>
            </a:endParaRPr>
          </a:p>
        </p:txBody>
      </p:sp>
      <p:sp>
        <p:nvSpPr>
          <p:cNvPr id="9" name="TextBox 8"/>
          <p:cNvSpPr txBox="1"/>
          <p:nvPr/>
        </p:nvSpPr>
        <p:spPr>
          <a:xfrm>
            <a:off x="2568203" y="4900513"/>
            <a:ext cx="1584325" cy="400050"/>
          </a:xfrm>
          <a:prstGeom prst="rect">
            <a:avLst/>
          </a:prstGeom>
          <a:solidFill>
            <a:schemeClr val="accent1">
              <a:lumMod val="60000"/>
              <a:lumOff val="40000"/>
            </a:schemeClr>
          </a:solidFill>
        </p:spPr>
        <p:txBody>
          <a:bodyPr>
            <a:spAutoFit/>
          </a:bodyPr>
          <a:lstStyle/>
          <a:p>
            <a:pPr algn="ctr" eaLnBrk="0" hangingPunct="0">
              <a:spcBef>
                <a:spcPct val="20000"/>
              </a:spcBef>
              <a:defRPr/>
            </a:pPr>
            <a:r>
              <a:rPr lang="zh-CN" altLang="en-US" dirty="0">
                <a:latin typeface="Arial" charset="0"/>
              </a:rPr>
              <a:t>连接类型</a:t>
            </a:r>
          </a:p>
        </p:txBody>
      </p:sp>
      <p:sp>
        <p:nvSpPr>
          <p:cNvPr id="10" name="TextBox 9"/>
          <p:cNvSpPr txBox="1">
            <a:spLocks noChangeArrowheads="1"/>
          </p:cNvSpPr>
          <p:nvPr/>
        </p:nvSpPr>
        <p:spPr bwMode="auto">
          <a:xfrm>
            <a:off x="2568203" y="5621238"/>
            <a:ext cx="1584325" cy="400050"/>
          </a:xfrm>
          <a:prstGeom prst="rect">
            <a:avLst/>
          </a:prstGeom>
          <a:solidFill>
            <a:srgbClr val="D8E8EA"/>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a:spcBef>
                <a:spcPct val="20000"/>
              </a:spcBef>
            </a:pPr>
            <a:r>
              <a:rPr lang="zh-CN" altLang="en-US"/>
              <a:t>网络规程</a:t>
            </a:r>
          </a:p>
        </p:txBody>
      </p:sp>
      <p:sp>
        <p:nvSpPr>
          <p:cNvPr id="11" name="TextBox 10"/>
          <p:cNvSpPr txBox="1"/>
          <p:nvPr/>
        </p:nvSpPr>
        <p:spPr>
          <a:xfrm>
            <a:off x="4655766" y="4581425"/>
            <a:ext cx="2232025" cy="400050"/>
          </a:xfrm>
          <a:prstGeom prst="rect">
            <a:avLst/>
          </a:prstGeom>
          <a:solidFill>
            <a:schemeClr val="accent2">
              <a:lumMod val="75000"/>
            </a:schemeClr>
          </a:solidFill>
        </p:spPr>
        <p:txBody>
          <a:bodyPr>
            <a:spAutoFit/>
          </a:bodyPr>
          <a:lstStyle/>
          <a:p>
            <a:pPr algn="ctr" eaLnBrk="0" hangingPunct="0">
              <a:spcBef>
                <a:spcPct val="20000"/>
              </a:spcBef>
              <a:defRPr/>
            </a:pPr>
            <a:r>
              <a:rPr lang="zh-CN" altLang="zh-CN" dirty="0">
                <a:latin typeface="Arial" charset="0"/>
              </a:rPr>
              <a:t>有连接（</a:t>
            </a:r>
            <a:r>
              <a:rPr lang="en-US" altLang="zh-CN" dirty="0">
                <a:latin typeface="Arial" charset="0"/>
              </a:rPr>
              <a:t>TCP</a:t>
            </a:r>
            <a:r>
              <a:rPr lang="zh-CN" altLang="zh-CN" dirty="0">
                <a:latin typeface="Arial" charset="0"/>
              </a:rPr>
              <a:t>）</a:t>
            </a:r>
            <a:endParaRPr lang="zh-CN" altLang="en-US" dirty="0">
              <a:latin typeface="Arial" charset="0"/>
            </a:endParaRPr>
          </a:p>
        </p:txBody>
      </p:sp>
      <p:sp>
        <p:nvSpPr>
          <p:cNvPr id="16" name="TextBox 15"/>
          <p:cNvSpPr txBox="1">
            <a:spLocks noChangeArrowheads="1"/>
          </p:cNvSpPr>
          <p:nvPr/>
        </p:nvSpPr>
        <p:spPr bwMode="auto">
          <a:xfrm>
            <a:off x="4655766" y="5229125"/>
            <a:ext cx="2232025" cy="400050"/>
          </a:xfrm>
          <a:prstGeom prst="rect">
            <a:avLst/>
          </a:prstGeom>
          <a:solidFill>
            <a:srgbClr val="6699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a:spcBef>
                <a:spcPct val="20000"/>
              </a:spcBef>
            </a:pPr>
            <a:r>
              <a:rPr lang="zh-CN" altLang="zh-CN" dirty="0"/>
              <a:t>无连接（</a:t>
            </a:r>
            <a:r>
              <a:rPr lang="en-US" altLang="zh-CN" dirty="0"/>
              <a:t>UDP</a:t>
            </a:r>
            <a:r>
              <a:rPr lang="zh-CN" altLang="zh-CN" dirty="0"/>
              <a:t>）</a:t>
            </a:r>
            <a:endParaRPr lang="zh-CN" altLang="en-US" dirty="0"/>
          </a:p>
        </p:txBody>
      </p:sp>
      <p:sp>
        <p:nvSpPr>
          <p:cNvPr id="17" name="左大括号 16"/>
          <p:cNvSpPr>
            <a:spLocks/>
          </p:cNvSpPr>
          <p:nvPr/>
        </p:nvSpPr>
        <p:spPr bwMode="auto">
          <a:xfrm>
            <a:off x="2136402" y="4292501"/>
            <a:ext cx="287338" cy="1584325"/>
          </a:xfrm>
          <a:prstGeom prst="leftBrace">
            <a:avLst>
              <a:gd name="adj1" fmla="val 8347"/>
              <a:gd name="adj2" fmla="val 50000"/>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marL="609600" indent="-609600"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spcBef>
                <a:spcPct val="20000"/>
              </a:spcBef>
            </a:pPr>
            <a:endParaRPr lang="zh-CN" altLang="en-US"/>
          </a:p>
        </p:txBody>
      </p:sp>
      <p:sp>
        <p:nvSpPr>
          <p:cNvPr id="18" name="左大括号 17"/>
          <p:cNvSpPr>
            <a:spLocks/>
          </p:cNvSpPr>
          <p:nvPr/>
        </p:nvSpPr>
        <p:spPr bwMode="auto">
          <a:xfrm>
            <a:off x="4296991" y="4581425"/>
            <a:ext cx="287337" cy="1079500"/>
          </a:xfrm>
          <a:prstGeom prst="leftBrace">
            <a:avLst>
              <a:gd name="adj1" fmla="val 8349"/>
              <a:gd name="adj2" fmla="val 50000"/>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marL="609600" indent="-609600"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spcBef>
                <a:spcPct val="20000"/>
              </a:spcBef>
            </a:pPr>
            <a:endParaRPr lang="zh-CN" altLang="en-US"/>
          </a:p>
        </p:txBody>
      </p:sp>
      <p:pic>
        <p:nvPicPr>
          <p:cNvPr id="1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74197" y="1619969"/>
            <a:ext cx="5070475" cy="490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圆角矩形 10"/>
          <p:cNvSpPr/>
          <p:nvPr/>
        </p:nvSpPr>
        <p:spPr>
          <a:xfrm>
            <a:off x="8184232" y="698520"/>
            <a:ext cx="3000857" cy="830510"/>
          </a:xfrm>
          <a:prstGeom prst="roundRect">
            <a:avLst/>
          </a:prstGeom>
          <a:solidFill>
            <a:srgbClr val="0070C0"/>
          </a:solidFill>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600" dirty="0"/>
          </a:p>
        </p:txBody>
      </p:sp>
      <p:sp>
        <p:nvSpPr>
          <p:cNvPr id="22" name="文本框 5"/>
          <p:cNvSpPr txBox="1">
            <a:spLocks noChangeArrowheads="1"/>
          </p:cNvSpPr>
          <p:nvPr/>
        </p:nvSpPr>
        <p:spPr bwMode="auto">
          <a:xfrm>
            <a:off x="8279590" y="785039"/>
            <a:ext cx="2519066" cy="652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spcBef>
                <a:spcPct val="0"/>
              </a:spcBef>
              <a:buFontTx/>
              <a:buNone/>
            </a:pPr>
            <a:r>
              <a:rPr lang="zh-CN" altLang="en-US" sz="2800" dirty="0">
                <a:solidFill>
                  <a:schemeClr val="bg1"/>
                </a:solidFill>
                <a:latin typeface="微软雅黑" panose="020B0503020204020204" pitchFamily="34" charset="-122"/>
                <a:ea typeface="微软雅黑" panose="020B0503020204020204" pitchFamily="34" charset="-122"/>
              </a:rPr>
              <a:t>通信流程</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ox(in)">
                                      <p:cBhvr>
                                        <p:cTn id="12" dur="500"/>
                                        <p:tgtEl>
                                          <p:spTgt spid="8"/>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ox(in)">
                                      <p:cBhvr>
                                        <p:cTn id="15" dur="500"/>
                                        <p:tgtEl>
                                          <p:spTgt spid="9"/>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ox(in)">
                                      <p:cBhvr>
                                        <p:cTn id="18" dur="500"/>
                                        <p:tgtEl>
                                          <p:spTgt spid="10"/>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box(in)">
                                      <p:cBhvr>
                                        <p:cTn id="21" dur="500"/>
                                        <p:tgtEl>
                                          <p:spTgt spid="1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box(in)">
                                      <p:cBhvr>
                                        <p:cTn id="26" dur="500"/>
                                        <p:tgtEl>
                                          <p:spTgt spid="11"/>
                                        </p:tgtEl>
                                      </p:cBhvr>
                                    </p:animEffect>
                                  </p:childTnLst>
                                </p:cTn>
                              </p:par>
                              <p:par>
                                <p:cTn id="27" presetID="4" presetClass="entr" presetSubtype="16"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box(in)">
                                      <p:cBhvr>
                                        <p:cTn id="29" dur="500"/>
                                        <p:tgtEl>
                                          <p:spTgt spid="16"/>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box(in)">
                                      <p:cBhvr>
                                        <p:cTn id="3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6" grpId="0" animBg="1"/>
      <p:bldP spid="17" grpId="0" animBg="1"/>
      <p:bldP spid="18" grpId="0"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Text Box 2"/>
          <p:cNvSpPr txBox="1">
            <a:spLocks noChangeArrowheads="1"/>
          </p:cNvSpPr>
          <p:nvPr/>
        </p:nvSpPr>
        <p:spPr bwMode="auto">
          <a:xfrm>
            <a:off x="983432" y="1985964"/>
            <a:ext cx="5688012"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lnSpc>
                <a:spcPct val="125000"/>
              </a:lnSpc>
            </a:pPr>
            <a:r>
              <a:rPr kumimoji="1" lang="zh-CN" altLang="en-US" sz="2400" dirty="0">
                <a:latin typeface="Times New Roman" panose="02020603050405020304" pitchFamily="18" charset="0"/>
              </a:rPr>
              <a:t>客户端提出请求，服务器提供服务</a:t>
            </a:r>
          </a:p>
        </p:txBody>
      </p:sp>
      <p:sp>
        <p:nvSpPr>
          <p:cNvPr id="12" name="Rectangle 2"/>
          <p:cNvSpPr>
            <a:spLocks noChangeArrowheads="1"/>
          </p:cNvSpPr>
          <p:nvPr/>
        </p:nvSpPr>
        <p:spPr bwMode="auto">
          <a:xfrm>
            <a:off x="4126612" y="80962"/>
            <a:ext cx="3756025" cy="782638"/>
          </a:xfrm>
          <a:prstGeom prst="rect">
            <a:avLst/>
          </a:prstGeom>
          <a:noFill/>
          <a:ln w="9525">
            <a:noFill/>
            <a:miter lim="800000"/>
            <a:headEnd/>
            <a:tailEnd/>
          </a:ln>
          <a:effectLst>
            <a:outerShdw dist="35921" dir="2700000" algn="ctr" rotWithShape="0">
              <a:srgbClr val="FFFFFF">
                <a:alpha val="73000"/>
              </a:srgbClr>
            </a:outerShdw>
          </a:effectLst>
        </p:spPr>
        <p:txBody>
          <a:bodyPr anchor="ctr"/>
          <a:lstStyle/>
          <a:p>
            <a:pPr>
              <a:defRPr/>
            </a:pPr>
            <a:r>
              <a:rPr lang="en-US" altLang="zh-CN" sz="4000" dirty="0">
                <a:solidFill>
                  <a:srgbClr val="FF0000"/>
                </a:solidFill>
                <a:latin typeface="微软雅黑" panose="020B0503020204020204" pitchFamily="34" charset="-122"/>
                <a:ea typeface="微软雅黑" panose="020B0503020204020204" pitchFamily="34" charset="-122"/>
              </a:rPr>
              <a:t>3.5 </a:t>
            </a:r>
            <a:r>
              <a:rPr lang="zh-CN" altLang="en-US" sz="4000" dirty="0">
                <a:solidFill>
                  <a:srgbClr val="FF0000"/>
                </a:solidFill>
                <a:latin typeface="微软雅黑" panose="020B0503020204020204" pitchFamily="34" charset="-122"/>
                <a:ea typeface="微软雅黑" panose="020B0503020204020204" pitchFamily="34" charset="-122"/>
              </a:rPr>
              <a:t>进程通信 </a:t>
            </a:r>
          </a:p>
        </p:txBody>
      </p:sp>
      <p:sp>
        <p:nvSpPr>
          <p:cNvPr id="272388" name="Rectangle 4"/>
          <p:cNvSpPr>
            <a:spLocks noChangeArrowheads="1"/>
          </p:cNvSpPr>
          <p:nvPr/>
        </p:nvSpPr>
        <p:spPr bwMode="auto">
          <a:xfrm>
            <a:off x="728673" y="764383"/>
            <a:ext cx="5113337"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r>
              <a:rPr lang="en-US" altLang="zh-CN" sz="3200" dirty="0">
                <a:solidFill>
                  <a:srgbClr val="0000FF"/>
                </a:solidFill>
                <a:latin typeface="微软雅黑" panose="020B0503020204020204" pitchFamily="34" charset="-122"/>
                <a:ea typeface="微软雅黑" panose="020B0503020204020204" pitchFamily="34" charset="-122"/>
              </a:rPr>
              <a:t>3.5.1 </a:t>
            </a:r>
            <a:r>
              <a:rPr lang="zh-CN" altLang="en-US" sz="3200" dirty="0">
                <a:solidFill>
                  <a:srgbClr val="0000FF"/>
                </a:solidFill>
                <a:latin typeface="微软雅黑" panose="020B0503020204020204" pitchFamily="34" charset="-122"/>
                <a:ea typeface="微软雅黑" panose="020B0503020204020204" pitchFamily="34" charset="-122"/>
              </a:rPr>
              <a:t>进程通信类型</a:t>
            </a:r>
            <a:endParaRPr lang="en-US" altLang="zh-CN" sz="3200" dirty="0">
              <a:solidFill>
                <a:srgbClr val="0000FF"/>
              </a:solidFill>
              <a:latin typeface="微软雅黑" panose="020B0503020204020204" pitchFamily="34" charset="-122"/>
              <a:ea typeface="微软雅黑" panose="020B0503020204020204" pitchFamily="34" charset="-122"/>
            </a:endParaRPr>
          </a:p>
        </p:txBody>
      </p:sp>
      <p:sp>
        <p:nvSpPr>
          <p:cNvPr id="272389" name="Rectangle 3" descr="Large confetti"/>
          <p:cNvSpPr>
            <a:spLocks noChangeArrowheads="1"/>
          </p:cNvSpPr>
          <p:nvPr/>
        </p:nvSpPr>
        <p:spPr bwMode="auto">
          <a:xfrm>
            <a:off x="983432" y="1489474"/>
            <a:ext cx="65516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r>
              <a:rPr lang="en-US" altLang="zh-CN" sz="2800" dirty="0">
                <a:solidFill>
                  <a:srgbClr val="C00000"/>
                </a:solidFill>
                <a:latin typeface="仿宋_GB2312" pitchFamily="49" charset="-122"/>
                <a:ea typeface="仿宋_GB2312" pitchFamily="49" charset="-122"/>
              </a:rPr>
              <a:t>4.</a:t>
            </a:r>
            <a:r>
              <a:rPr lang="zh-CN" altLang="en-US" sz="2800" dirty="0">
                <a:solidFill>
                  <a:srgbClr val="C00000"/>
                </a:solidFill>
                <a:latin typeface="仿宋_GB2312" pitchFamily="49" charset="-122"/>
                <a:ea typeface="仿宋_GB2312" pitchFamily="49" charset="-122"/>
              </a:rPr>
              <a:t>客户</a:t>
            </a:r>
            <a:r>
              <a:rPr lang="en-US" altLang="zh-CN" sz="2800" dirty="0">
                <a:solidFill>
                  <a:srgbClr val="C00000"/>
                </a:solidFill>
                <a:latin typeface="仿宋_GB2312" pitchFamily="49" charset="-122"/>
                <a:ea typeface="仿宋_GB2312" pitchFamily="49" charset="-122"/>
              </a:rPr>
              <a:t>-</a:t>
            </a:r>
            <a:r>
              <a:rPr lang="zh-CN" altLang="en-US" sz="2800" dirty="0">
                <a:solidFill>
                  <a:srgbClr val="C00000"/>
                </a:solidFill>
                <a:latin typeface="仿宋_GB2312" pitchFamily="49" charset="-122"/>
                <a:ea typeface="仿宋_GB2312" pitchFamily="49" charset="-122"/>
              </a:rPr>
              <a:t>服务器系统通信（</a:t>
            </a:r>
            <a:r>
              <a:rPr lang="en-US" altLang="zh-CN" sz="2800" dirty="0">
                <a:solidFill>
                  <a:srgbClr val="C00000"/>
                </a:solidFill>
                <a:latin typeface="仿宋_GB2312" pitchFamily="49" charset="-122"/>
                <a:ea typeface="仿宋_GB2312" pitchFamily="49" charset="-122"/>
              </a:rPr>
              <a:t>C/S</a:t>
            </a:r>
            <a:r>
              <a:rPr lang="zh-CN" altLang="en-US" sz="2800" dirty="0">
                <a:solidFill>
                  <a:srgbClr val="C00000"/>
                </a:solidFill>
                <a:latin typeface="仿宋_GB2312" pitchFamily="49" charset="-122"/>
                <a:ea typeface="仿宋_GB2312" pitchFamily="49" charset="-122"/>
              </a:rPr>
              <a:t>模式）</a:t>
            </a:r>
          </a:p>
        </p:txBody>
      </p:sp>
      <p:sp>
        <p:nvSpPr>
          <p:cNvPr id="272390" name="Text Box 2"/>
          <p:cNvSpPr txBox="1">
            <a:spLocks noChangeArrowheads="1"/>
          </p:cNvSpPr>
          <p:nvPr/>
        </p:nvSpPr>
        <p:spPr bwMode="auto">
          <a:xfrm>
            <a:off x="983433" y="2490788"/>
            <a:ext cx="7920037" cy="938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lnSpc>
                <a:spcPct val="125000"/>
              </a:lnSpc>
              <a:buFont typeface="Wingdings" panose="05000000000000000000" pitchFamily="2" charset="2"/>
              <a:buChar char="n"/>
            </a:pPr>
            <a:r>
              <a:rPr kumimoji="1" lang="zh-CN" altLang="en-US" sz="2400">
                <a:solidFill>
                  <a:srgbClr val="7030A0"/>
                </a:solidFill>
                <a:latin typeface="Times New Roman" panose="02020603050405020304" pitchFamily="18" charset="0"/>
              </a:rPr>
              <a:t> 远程过程调用（</a:t>
            </a:r>
            <a:r>
              <a:rPr kumimoji="1" lang="en-US" altLang="zh-CN" sz="2400">
                <a:solidFill>
                  <a:srgbClr val="7030A0"/>
                </a:solidFill>
                <a:latin typeface="Times New Roman" panose="02020603050405020304" pitchFamily="18" charset="0"/>
              </a:rPr>
              <a:t>RPC</a:t>
            </a:r>
            <a:r>
              <a:rPr kumimoji="1" lang="zh-CN" altLang="en-US" sz="2400">
                <a:solidFill>
                  <a:srgbClr val="7030A0"/>
                </a:solidFill>
                <a:latin typeface="Times New Roman" panose="02020603050405020304" pitchFamily="18" charset="0"/>
              </a:rPr>
              <a:t>）</a:t>
            </a:r>
            <a:endParaRPr kumimoji="1" lang="en-US" altLang="zh-CN" sz="2400">
              <a:solidFill>
                <a:srgbClr val="7030A0"/>
              </a:solidFill>
              <a:latin typeface="Times New Roman" panose="02020603050405020304" pitchFamily="18" charset="0"/>
            </a:endParaRPr>
          </a:p>
          <a:p>
            <a:pPr eaLnBrk="1" hangingPunct="1">
              <a:lnSpc>
                <a:spcPct val="125000"/>
              </a:lnSpc>
            </a:pPr>
            <a:r>
              <a:rPr lang="en-US" altLang="zh-CN"/>
              <a:t>RPC</a:t>
            </a:r>
            <a:r>
              <a:rPr lang="zh-CN" altLang="zh-CN"/>
              <a:t>允许客户机上的进程通过网络调用位于远程主机上的过程。</a:t>
            </a:r>
            <a:endParaRPr kumimoji="1" lang="zh-CN" altLang="en-US">
              <a:latin typeface="Times New Roman" panose="02020603050405020304" pitchFamily="18" charset="0"/>
            </a:endParaRPr>
          </a:p>
        </p:txBody>
      </p:sp>
      <p:pic>
        <p:nvPicPr>
          <p:cNvPr id="263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75276" y="3429000"/>
            <a:ext cx="3686175" cy="324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圆角矩形标注 18"/>
          <p:cNvSpPr/>
          <p:nvPr/>
        </p:nvSpPr>
        <p:spPr bwMode="auto">
          <a:xfrm>
            <a:off x="2135189" y="3933825"/>
            <a:ext cx="2592387" cy="1511300"/>
          </a:xfrm>
          <a:prstGeom prst="wedgeRoundRectCallout">
            <a:avLst>
              <a:gd name="adj1" fmla="val 79110"/>
              <a:gd name="adj2" fmla="val 5248"/>
              <a:gd name="adj3" fmla="val 16667"/>
            </a:avLst>
          </a:prstGeom>
          <a:solidFill>
            <a:schemeClr val="accent1">
              <a:lumMod val="40000"/>
              <a:lumOff val="60000"/>
            </a:schemeClr>
          </a:solidFill>
          <a:ln>
            <a:noFill/>
          </a:ln>
          <a:effectLst/>
        </p:spPr>
        <p:txBody>
          <a:bodyPr/>
          <a:lstStyle/>
          <a:p>
            <a:pPr marL="180000" eaLnBrk="0" hangingPunct="0">
              <a:spcBef>
                <a:spcPct val="20000"/>
              </a:spcBef>
              <a:defRPr/>
            </a:pPr>
            <a:r>
              <a:rPr lang="zh-CN" altLang="en-US" dirty="0">
                <a:latin typeface="Arial" charset="0"/>
              </a:rPr>
              <a:t>按照系统规定的消息结构将调用过程的标识符及参数打包成消息</a:t>
            </a:r>
          </a:p>
        </p:txBody>
      </p:sp>
      <p:sp>
        <p:nvSpPr>
          <p:cNvPr id="272393" name="动作按钮: 后退或前一项 8">
            <a:hlinkClick r:id="rId3" action="ppaction://hlinksldjump" highlightClick="1"/>
          </p:cNvPr>
          <p:cNvSpPr>
            <a:spLocks noChangeArrowheads="1"/>
          </p:cNvSpPr>
          <p:nvPr/>
        </p:nvSpPr>
        <p:spPr bwMode="auto">
          <a:xfrm>
            <a:off x="11280576" y="256381"/>
            <a:ext cx="504825" cy="215900"/>
          </a:xfrm>
          <a:prstGeom prst="actionButtonBackPrevious">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spcBef>
                <a:spcPct val="20000"/>
              </a:spcBef>
            </a:pPr>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63170"/>
                                        </p:tgtEl>
                                        <p:attrNameLst>
                                          <p:attrName>style.visibility</p:attrName>
                                        </p:attrNameLst>
                                      </p:cBhvr>
                                      <p:to>
                                        <p:strVal val="visible"/>
                                      </p:to>
                                    </p:set>
                                    <p:animEffect transition="in" filter="box(in)">
                                      <p:cBhvr>
                                        <p:cTn id="7" dur="500"/>
                                        <p:tgtEl>
                                          <p:spTgt spid="2631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ox(in)">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Text Box 2"/>
          <p:cNvSpPr txBox="1">
            <a:spLocks noChangeArrowheads="1"/>
          </p:cNvSpPr>
          <p:nvPr/>
        </p:nvSpPr>
        <p:spPr bwMode="auto">
          <a:xfrm>
            <a:off x="4079875" y="273051"/>
            <a:ext cx="36004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4000" dirty="0">
                <a:solidFill>
                  <a:srgbClr val="FF0000"/>
                </a:solidFill>
                <a:latin typeface="微软雅黑" panose="020B0503020204020204" pitchFamily="34" charset="-122"/>
                <a:ea typeface="微软雅黑" panose="020B0503020204020204" pitchFamily="34" charset="-122"/>
              </a:rPr>
              <a:t>3.6 </a:t>
            </a:r>
            <a:r>
              <a:rPr kumimoji="1" lang="zh-CN" altLang="en-US" sz="4000" dirty="0">
                <a:solidFill>
                  <a:srgbClr val="FF0000"/>
                </a:solidFill>
                <a:latin typeface="微软雅黑" panose="020B0503020204020204" pitchFamily="34" charset="-122"/>
                <a:ea typeface="微软雅黑" panose="020B0503020204020204" pitchFamily="34" charset="-122"/>
              </a:rPr>
              <a:t>线程机制</a:t>
            </a:r>
          </a:p>
        </p:txBody>
      </p:sp>
      <p:grpSp>
        <p:nvGrpSpPr>
          <p:cNvPr id="2" name="组合 1">
            <a:extLst>
              <a:ext uri="{FF2B5EF4-FFF2-40B4-BE49-F238E27FC236}">
                <a16:creationId xmlns:a16="http://schemas.microsoft.com/office/drawing/2014/main" id="{98BF37EF-E612-81E5-F676-F2DADE407C07}"/>
              </a:ext>
            </a:extLst>
          </p:cNvPr>
          <p:cNvGrpSpPr/>
          <p:nvPr/>
        </p:nvGrpSpPr>
        <p:grpSpPr>
          <a:xfrm>
            <a:off x="3413446" y="1916832"/>
            <a:ext cx="4856119" cy="2048918"/>
            <a:chOff x="4691087" y="2054075"/>
            <a:chExt cx="4856119" cy="2048918"/>
          </a:xfrm>
        </p:grpSpPr>
        <p:sp>
          <p:nvSpPr>
            <p:cNvPr id="4" name="任意多边形: 形状 3">
              <a:extLst>
                <a:ext uri="{FF2B5EF4-FFF2-40B4-BE49-F238E27FC236}">
                  <a16:creationId xmlns:a16="http://schemas.microsoft.com/office/drawing/2014/main" id="{AA455EE0-7212-37B2-D1E4-09A00C962AD7}"/>
                </a:ext>
              </a:extLst>
            </p:cNvPr>
            <p:cNvSpPr/>
            <p:nvPr/>
          </p:nvSpPr>
          <p:spPr>
            <a:xfrm>
              <a:off x="4691087" y="2054075"/>
              <a:ext cx="4847230" cy="962025"/>
            </a:xfrm>
            <a:custGeom>
              <a:avLst/>
              <a:gdLst>
                <a:gd name="connsiteX0" fmla="*/ 0 w 4847230"/>
                <a:gd name="connsiteY0" fmla="*/ 160341 h 962025"/>
                <a:gd name="connsiteX1" fmla="*/ 160341 w 4847230"/>
                <a:gd name="connsiteY1" fmla="*/ 0 h 962025"/>
                <a:gd name="connsiteX2" fmla="*/ 4686889 w 4847230"/>
                <a:gd name="connsiteY2" fmla="*/ 0 h 962025"/>
                <a:gd name="connsiteX3" fmla="*/ 4847230 w 4847230"/>
                <a:gd name="connsiteY3" fmla="*/ 160341 h 962025"/>
                <a:gd name="connsiteX4" fmla="*/ 4847230 w 4847230"/>
                <a:gd name="connsiteY4" fmla="*/ 801684 h 962025"/>
                <a:gd name="connsiteX5" fmla="*/ 4686889 w 4847230"/>
                <a:gd name="connsiteY5" fmla="*/ 962025 h 962025"/>
                <a:gd name="connsiteX6" fmla="*/ 160341 w 4847230"/>
                <a:gd name="connsiteY6" fmla="*/ 962025 h 962025"/>
                <a:gd name="connsiteX7" fmla="*/ 0 w 4847230"/>
                <a:gd name="connsiteY7" fmla="*/ 801684 h 962025"/>
                <a:gd name="connsiteX8" fmla="*/ 0 w 4847230"/>
                <a:gd name="connsiteY8" fmla="*/ 160341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47230" h="962025">
                  <a:moveTo>
                    <a:pt x="0" y="160341"/>
                  </a:moveTo>
                  <a:cubicBezTo>
                    <a:pt x="0" y="71787"/>
                    <a:pt x="71787" y="0"/>
                    <a:pt x="160341" y="0"/>
                  </a:cubicBezTo>
                  <a:lnTo>
                    <a:pt x="4686889" y="0"/>
                  </a:lnTo>
                  <a:cubicBezTo>
                    <a:pt x="4775443" y="0"/>
                    <a:pt x="4847230" y="71787"/>
                    <a:pt x="4847230" y="160341"/>
                  </a:cubicBezTo>
                  <a:lnTo>
                    <a:pt x="4847230" y="801684"/>
                  </a:lnTo>
                  <a:cubicBezTo>
                    <a:pt x="4847230" y="890238"/>
                    <a:pt x="4775443" y="962025"/>
                    <a:pt x="4686889" y="962025"/>
                  </a:cubicBezTo>
                  <a:lnTo>
                    <a:pt x="160341" y="962025"/>
                  </a:lnTo>
                  <a:cubicBezTo>
                    <a:pt x="71787" y="962025"/>
                    <a:pt x="0" y="890238"/>
                    <a:pt x="0" y="801684"/>
                  </a:cubicBezTo>
                  <a:lnTo>
                    <a:pt x="0" y="160341"/>
                  </a:lnTo>
                  <a:close/>
                </a:path>
              </a:pathLst>
            </a:custGeom>
            <a:solidFill>
              <a:srgbClr val="002060">
                <a:alpha val="90000"/>
              </a:srgbClr>
            </a:solidFill>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57452" tIns="157452" rIns="157452" bIns="157452" numCol="1" spcCol="1270" anchor="ctr" anchorCtr="0">
              <a:noAutofit/>
            </a:bodyPr>
            <a:lstStyle/>
            <a:p>
              <a:pPr marL="0" lvl="0" indent="0" algn="ctr" defTabSz="1289050">
                <a:lnSpc>
                  <a:spcPct val="90000"/>
                </a:lnSpc>
                <a:spcBef>
                  <a:spcPct val="0"/>
                </a:spcBef>
                <a:spcAft>
                  <a:spcPct val="35000"/>
                </a:spcAft>
                <a:buNone/>
              </a:pPr>
              <a:r>
                <a:rPr lang="zh-CN" altLang="en-US" sz="2900" b="1" kern="1200" dirty="0">
                  <a:solidFill>
                    <a:schemeClr val="bg1"/>
                  </a:solidFill>
                  <a:latin typeface="微软雅黑" panose="020B0503020204020204" pitchFamily="34" charset="-122"/>
                  <a:ea typeface="微软雅黑" panose="020B0503020204020204" pitchFamily="34" charset="-122"/>
                </a:rPr>
                <a:t>线程基本概念</a:t>
              </a:r>
            </a:p>
          </p:txBody>
        </p:sp>
        <p:sp>
          <p:nvSpPr>
            <p:cNvPr id="5" name="任意多边形: 形状 4">
              <a:extLst>
                <a:ext uri="{FF2B5EF4-FFF2-40B4-BE49-F238E27FC236}">
                  <a16:creationId xmlns:a16="http://schemas.microsoft.com/office/drawing/2014/main" id="{6B6E7F72-8685-4955-4C34-53603603F7B7}"/>
                </a:ext>
              </a:extLst>
            </p:cNvPr>
            <p:cNvSpPr/>
            <p:nvPr/>
          </p:nvSpPr>
          <p:spPr>
            <a:xfrm>
              <a:off x="4713792" y="3140968"/>
              <a:ext cx="4833414" cy="962025"/>
            </a:xfrm>
            <a:custGeom>
              <a:avLst/>
              <a:gdLst>
                <a:gd name="connsiteX0" fmla="*/ 0 w 4833414"/>
                <a:gd name="connsiteY0" fmla="*/ 160341 h 962025"/>
                <a:gd name="connsiteX1" fmla="*/ 160341 w 4833414"/>
                <a:gd name="connsiteY1" fmla="*/ 0 h 962025"/>
                <a:gd name="connsiteX2" fmla="*/ 4673073 w 4833414"/>
                <a:gd name="connsiteY2" fmla="*/ 0 h 962025"/>
                <a:gd name="connsiteX3" fmla="*/ 4833414 w 4833414"/>
                <a:gd name="connsiteY3" fmla="*/ 160341 h 962025"/>
                <a:gd name="connsiteX4" fmla="*/ 4833414 w 4833414"/>
                <a:gd name="connsiteY4" fmla="*/ 801684 h 962025"/>
                <a:gd name="connsiteX5" fmla="*/ 4673073 w 4833414"/>
                <a:gd name="connsiteY5" fmla="*/ 962025 h 962025"/>
                <a:gd name="connsiteX6" fmla="*/ 160341 w 4833414"/>
                <a:gd name="connsiteY6" fmla="*/ 962025 h 962025"/>
                <a:gd name="connsiteX7" fmla="*/ 0 w 4833414"/>
                <a:gd name="connsiteY7" fmla="*/ 801684 h 962025"/>
                <a:gd name="connsiteX8" fmla="*/ 0 w 4833414"/>
                <a:gd name="connsiteY8" fmla="*/ 160341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3414" h="962025">
                  <a:moveTo>
                    <a:pt x="0" y="160341"/>
                  </a:moveTo>
                  <a:cubicBezTo>
                    <a:pt x="0" y="71787"/>
                    <a:pt x="71787" y="0"/>
                    <a:pt x="160341" y="0"/>
                  </a:cubicBezTo>
                  <a:lnTo>
                    <a:pt x="4673073" y="0"/>
                  </a:lnTo>
                  <a:cubicBezTo>
                    <a:pt x="4761627" y="0"/>
                    <a:pt x="4833414" y="71787"/>
                    <a:pt x="4833414" y="160341"/>
                  </a:cubicBezTo>
                  <a:lnTo>
                    <a:pt x="4833414" y="801684"/>
                  </a:lnTo>
                  <a:cubicBezTo>
                    <a:pt x="4833414" y="890238"/>
                    <a:pt x="4761627" y="962025"/>
                    <a:pt x="4673073" y="962025"/>
                  </a:cubicBezTo>
                  <a:lnTo>
                    <a:pt x="160341" y="962025"/>
                  </a:lnTo>
                  <a:cubicBezTo>
                    <a:pt x="71787" y="962025"/>
                    <a:pt x="0" y="890238"/>
                    <a:pt x="0" y="801684"/>
                  </a:cubicBezTo>
                  <a:lnTo>
                    <a:pt x="0" y="160341"/>
                  </a:lnTo>
                  <a:close/>
                </a:path>
              </a:pathLst>
            </a:custGeom>
            <a:solidFill>
              <a:srgbClr val="002060">
                <a:alpha val="90000"/>
              </a:srgbClr>
            </a:solidFill>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57452" tIns="157452" rIns="157452" bIns="157452" numCol="1" spcCol="1270" anchor="ctr" anchorCtr="0">
              <a:noAutofit/>
            </a:bodyPr>
            <a:lstStyle/>
            <a:p>
              <a:pPr marL="0" lvl="0" indent="0" algn="ctr" defTabSz="1289050">
                <a:lnSpc>
                  <a:spcPct val="90000"/>
                </a:lnSpc>
                <a:spcBef>
                  <a:spcPct val="0"/>
                </a:spcBef>
                <a:spcAft>
                  <a:spcPct val="35000"/>
                </a:spcAft>
                <a:buNone/>
              </a:pPr>
              <a:r>
                <a:rPr lang="zh-CN" altLang="en-US" sz="2900" b="1" kern="1200" baseline="0" dirty="0">
                  <a:solidFill>
                    <a:schemeClr val="bg1"/>
                  </a:solidFill>
                  <a:latin typeface="微软雅黑" panose="020B0503020204020204" pitchFamily="34" charset="-122"/>
                  <a:ea typeface="微软雅黑" panose="020B0503020204020204" pitchFamily="34" charset="-122"/>
                </a:rPr>
                <a:t>线程实现机制</a:t>
              </a:r>
            </a:p>
          </p:txBody>
        </p:sp>
      </p:gr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 Box 2"/>
          <p:cNvSpPr txBox="1">
            <a:spLocks noChangeArrowheads="1"/>
          </p:cNvSpPr>
          <p:nvPr/>
        </p:nvSpPr>
        <p:spPr bwMode="auto">
          <a:xfrm>
            <a:off x="4079875" y="1"/>
            <a:ext cx="3600450" cy="708025"/>
          </a:xfrm>
          <a:prstGeom prst="rect">
            <a:avLst/>
          </a:prstGeom>
          <a:noFill/>
          <a:ln w="9525">
            <a:noFill/>
            <a:miter lim="800000"/>
            <a:headEnd/>
            <a:tailEnd/>
          </a:ln>
          <a:effectLst/>
        </p:spPr>
        <p:txBody>
          <a:bodyPr>
            <a:spAutoFit/>
          </a:bodyPr>
          <a:lstStyle/>
          <a:p>
            <a:pPr>
              <a:defRPr/>
            </a:pPr>
            <a:r>
              <a:rPr kumimoji="1" lang="en-US" altLang="zh-CN" sz="4000" dirty="0">
                <a:solidFill>
                  <a:srgbClr val="FF0000"/>
                </a:solidFill>
                <a:latin typeface="微软雅黑" pitchFamily="34" charset="-122"/>
                <a:ea typeface="微软雅黑" pitchFamily="34" charset="-122"/>
              </a:rPr>
              <a:t>3.6 </a:t>
            </a:r>
            <a:r>
              <a:rPr kumimoji="1" lang="zh-CN" altLang="en-US" sz="4000" dirty="0">
                <a:solidFill>
                  <a:srgbClr val="FF0000"/>
                </a:solidFill>
                <a:latin typeface="微软雅黑" pitchFamily="34" charset="-122"/>
                <a:ea typeface="微软雅黑" pitchFamily="34" charset="-122"/>
              </a:rPr>
              <a:t>线程机制</a:t>
            </a:r>
          </a:p>
        </p:txBody>
      </p:sp>
      <p:sp>
        <p:nvSpPr>
          <p:cNvPr id="222211" name="Text Box 3"/>
          <p:cNvSpPr txBox="1">
            <a:spLocks noChangeArrowheads="1"/>
          </p:cNvSpPr>
          <p:nvPr/>
        </p:nvSpPr>
        <p:spPr bwMode="auto">
          <a:xfrm>
            <a:off x="1343472" y="1412875"/>
            <a:ext cx="9865096" cy="3532188"/>
          </a:xfrm>
          <a:prstGeom prst="rect">
            <a:avLst/>
          </a:prstGeom>
          <a:noFill/>
          <a:ln w="9525">
            <a:noFill/>
            <a:miter lim="800000"/>
            <a:headEnd/>
            <a:tailEnd/>
          </a:ln>
        </p:spPr>
        <p:txBody>
          <a:bodyPr wrap="square" lIns="87273" tIns="43636" rIns="87273" bIns="43636">
            <a:spAutoFit/>
          </a:bodyPr>
          <a:lstStyle/>
          <a:p>
            <a:pPr marL="609600" indent="-609600" algn="just" defTabSz="873125">
              <a:spcBef>
                <a:spcPct val="50000"/>
              </a:spcBef>
              <a:defRPr/>
            </a:pPr>
            <a:r>
              <a:rPr kumimoji="1" lang="en-US" altLang="zh-CN" sz="2800" dirty="0">
                <a:solidFill>
                  <a:srgbClr val="C00000"/>
                </a:solidFill>
                <a:latin typeface="微软雅黑" panose="020B0503020204020204" pitchFamily="34" charset="-122"/>
                <a:ea typeface="微软雅黑" panose="020B0503020204020204" pitchFamily="34" charset="-122"/>
              </a:rPr>
              <a:t>1. </a:t>
            </a:r>
            <a:r>
              <a:rPr kumimoji="1" lang="zh-CN" altLang="en-US" sz="2800" dirty="0">
                <a:solidFill>
                  <a:srgbClr val="C00000"/>
                </a:solidFill>
                <a:latin typeface="微软雅黑" panose="020B0503020204020204" pitchFamily="34" charset="-122"/>
                <a:ea typeface="微软雅黑" panose="020B0503020204020204" pitchFamily="34" charset="-122"/>
              </a:rPr>
              <a:t>线程的引入</a:t>
            </a:r>
          </a:p>
          <a:p>
            <a:pPr marL="360000" algn="just" defTabSz="873125">
              <a:spcBef>
                <a:spcPct val="50000"/>
              </a:spcBef>
              <a:buFont typeface="Wingdings" pitchFamily="2" charset="2"/>
              <a:buChar char="n"/>
              <a:defRPr/>
            </a:pPr>
            <a:r>
              <a:rPr kumimoji="1" lang="zh-CN" altLang="en-US" sz="2400" dirty="0">
                <a:solidFill>
                  <a:srgbClr val="7030A0"/>
                </a:solidFill>
                <a:latin typeface="Times New Roman" pitchFamily="18" charset="0"/>
              </a:rPr>
              <a:t> </a:t>
            </a:r>
            <a:r>
              <a:rPr lang="zh-CN" altLang="zh-CN" sz="2400" dirty="0">
                <a:solidFill>
                  <a:srgbClr val="7030A0"/>
                </a:solidFill>
                <a:latin typeface="Arial" charset="0"/>
              </a:rPr>
              <a:t>“基于同数据区的同时多请求”问题</a:t>
            </a:r>
            <a:r>
              <a:rPr lang="zh-CN" altLang="en-US" sz="2400" dirty="0">
                <a:solidFill>
                  <a:srgbClr val="7030A0"/>
                </a:solidFill>
                <a:latin typeface="Arial" charset="0"/>
              </a:rPr>
              <a:t>的解决思路：</a:t>
            </a:r>
            <a:endParaRPr kumimoji="1" lang="en-US" altLang="zh-CN" sz="2400" dirty="0">
              <a:solidFill>
                <a:srgbClr val="7030A0"/>
              </a:solidFill>
              <a:latin typeface="Times New Roman" pitchFamily="18" charset="0"/>
            </a:endParaRPr>
          </a:p>
          <a:p>
            <a:pPr marL="609600" algn="just" defTabSz="873125">
              <a:lnSpc>
                <a:spcPct val="120000"/>
              </a:lnSpc>
              <a:spcBef>
                <a:spcPct val="50000"/>
              </a:spcBef>
              <a:defRPr/>
            </a:pPr>
            <a:r>
              <a:rPr kumimoji="1" lang="zh-CN" altLang="en-US" sz="2200" dirty="0">
                <a:latin typeface="Times New Roman" pitchFamily="18" charset="0"/>
              </a:rPr>
              <a:t>例：数据库服务器需要同时处理来自多个客户端的数据查询请求，这些请求都是针对同一数据库的数据的。</a:t>
            </a:r>
          </a:p>
          <a:p>
            <a:pPr marL="609600" indent="-609600" algn="just" defTabSz="873125">
              <a:spcBef>
                <a:spcPct val="50000"/>
              </a:spcBef>
              <a:defRPr/>
            </a:pPr>
            <a:r>
              <a:rPr kumimoji="1" lang="zh-CN" altLang="en-US" sz="2400" b="0" dirty="0">
                <a:solidFill>
                  <a:srgbClr val="008AF2"/>
                </a:solidFill>
                <a:latin typeface="Times New Roman" pitchFamily="18" charset="0"/>
              </a:rPr>
              <a:t>        </a:t>
            </a:r>
            <a:r>
              <a:rPr kumimoji="1" lang="zh-CN" altLang="en-US" sz="2400" dirty="0">
                <a:solidFill>
                  <a:srgbClr val="008AF2"/>
                </a:solidFill>
                <a:latin typeface="Times New Roman" pitchFamily="18" charset="0"/>
              </a:rPr>
              <a:t>基于进程的解决思路</a:t>
            </a:r>
            <a:r>
              <a:rPr kumimoji="1" lang="zh-CN" altLang="en-US" sz="2400" dirty="0">
                <a:solidFill>
                  <a:srgbClr val="008AF2"/>
                </a:solidFill>
                <a:latin typeface="Times New Roman" pitchFamily="18" charset="0"/>
                <a:sym typeface="Wingdings" pitchFamily="2" charset="2"/>
              </a:rPr>
              <a:t>：</a:t>
            </a:r>
          </a:p>
          <a:p>
            <a:pPr marL="609600" indent="-609600" algn="just" defTabSz="873125">
              <a:spcBef>
                <a:spcPct val="50000"/>
              </a:spcBef>
              <a:defRPr/>
            </a:pPr>
            <a:r>
              <a:rPr kumimoji="1" lang="zh-CN" altLang="en-US" dirty="0">
                <a:latin typeface="Times New Roman" pitchFamily="18" charset="0"/>
                <a:sym typeface="Wingdings" pitchFamily="2" charset="2"/>
              </a:rPr>
              <a:t>        （</a:t>
            </a:r>
            <a:r>
              <a:rPr kumimoji="1" lang="en-US" altLang="zh-CN" dirty="0">
                <a:latin typeface="Times New Roman" pitchFamily="18" charset="0"/>
                <a:sym typeface="Wingdings" pitchFamily="2" charset="2"/>
              </a:rPr>
              <a:t>1</a:t>
            </a:r>
            <a:r>
              <a:rPr kumimoji="1" lang="zh-CN" altLang="en-US" dirty="0">
                <a:latin typeface="Times New Roman" pitchFamily="18" charset="0"/>
                <a:sym typeface="Wingdings" pitchFamily="2" charset="2"/>
              </a:rPr>
              <a:t>）设置一个进程顺序处理所有请求；</a:t>
            </a:r>
          </a:p>
          <a:p>
            <a:pPr marL="609600" indent="-609600" algn="just" defTabSz="873125">
              <a:spcBef>
                <a:spcPct val="50000"/>
              </a:spcBef>
              <a:defRPr/>
            </a:pPr>
            <a:r>
              <a:rPr kumimoji="1" lang="zh-CN" altLang="en-US" dirty="0">
                <a:latin typeface="Times New Roman" pitchFamily="18" charset="0"/>
                <a:sym typeface="Wingdings" pitchFamily="2" charset="2"/>
              </a:rPr>
              <a:t>        （</a:t>
            </a:r>
            <a:r>
              <a:rPr kumimoji="1" lang="en-US" altLang="zh-CN" dirty="0">
                <a:latin typeface="Times New Roman" pitchFamily="18" charset="0"/>
                <a:sym typeface="Wingdings" pitchFamily="2" charset="2"/>
              </a:rPr>
              <a:t>2</a:t>
            </a:r>
            <a:r>
              <a:rPr kumimoji="1" lang="zh-CN" altLang="en-US" dirty="0">
                <a:latin typeface="Times New Roman" pitchFamily="18" charset="0"/>
                <a:sym typeface="Wingdings" pitchFamily="2" charset="2"/>
              </a:rPr>
              <a:t>）设置多个进程分别处理多个请求；</a:t>
            </a:r>
          </a:p>
        </p:txBody>
      </p:sp>
      <p:sp>
        <p:nvSpPr>
          <p:cNvPr id="222251" name="Rectangle 43"/>
          <p:cNvSpPr>
            <a:spLocks noChangeArrowheads="1"/>
          </p:cNvSpPr>
          <p:nvPr/>
        </p:nvSpPr>
        <p:spPr bwMode="auto">
          <a:xfrm>
            <a:off x="6456363" y="620714"/>
            <a:ext cx="4176712"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spcBef>
                <a:spcPct val="20000"/>
              </a:spcBef>
            </a:pPr>
            <a:endParaRPr lang="zh-CN" altLang="en-US"/>
          </a:p>
        </p:txBody>
      </p:sp>
      <p:sp>
        <p:nvSpPr>
          <p:cNvPr id="7" name="Rectangle 2"/>
          <p:cNvSpPr>
            <a:spLocks noChangeArrowheads="1"/>
          </p:cNvSpPr>
          <p:nvPr/>
        </p:nvSpPr>
        <p:spPr bwMode="auto">
          <a:xfrm>
            <a:off x="1124509" y="660399"/>
            <a:ext cx="4176712" cy="647700"/>
          </a:xfrm>
          <a:prstGeom prst="rect">
            <a:avLst/>
          </a:prstGeom>
          <a:noFill/>
          <a:ln w="9525">
            <a:noFill/>
            <a:miter lim="800000"/>
            <a:headEnd/>
            <a:tailEnd/>
          </a:ln>
          <a:effectLst>
            <a:outerShdw dist="35921" dir="2700000" algn="ctr" rotWithShape="0">
              <a:srgbClr val="FFFFFF">
                <a:alpha val="73000"/>
              </a:srgbClr>
            </a:outerShdw>
          </a:effectLst>
        </p:spPr>
        <p:txBody>
          <a:bodyPr anchor="ctr"/>
          <a:lstStyle/>
          <a:p>
            <a:pPr>
              <a:defRPr/>
            </a:pPr>
            <a:r>
              <a:rPr lang="en-US" altLang="zh-CN" sz="3200" dirty="0">
                <a:solidFill>
                  <a:srgbClr val="0000FF"/>
                </a:solidFill>
                <a:latin typeface="微软雅黑" panose="020B0503020204020204" pitchFamily="34" charset="-122"/>
                <a:ea typeface="微软雅黑" panose="020B0503020204020204" pitchFamily="34" charset="-122"/>
              </a:rPr>
              <a:t>3.6.1 </a:t>
            </a:r>
            <a:r>
              <a:rPr lang="zh-CN" altLang="en-US" sz="3200" dirty="0">
                <a:solidFill>
                  <a:srgbClr val="0000FF"/>
                </a:solidFill>
                <a:latin typeface="微软雅黑" panose="020B0503020204020204" pitchFamily="34" charset="-122"/>
                <a:ea typeface="微软雅黑" panose="020B0503020204020204" pitchFamily="34" charset="-122"/>
              </a:rPr>
              <a:t>线程基本概念</a:t>
            </a:r>
          </a:p>
        </p:txBody>
      </p:sp>
      <p:sp>
        <p:nvSpPr>
          <p:cNvPr id="8" name="矩形 7"/>
          <p:cNvSpPr>
            <a:spLocks noChangeArrowheads="1"/>
          </p:cNvSpPr>
          <p:nvPr/>
        </p:nvSpPr>
        <p:spPr bwMode="auto">
          <a:xfrm>
            <a:off x="3287714" y="5445126"/>
            <a:ext cx="2447925"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873125" eaLnBrk="0" hangingPunct="0">
              <a:defRPr sz="2000" b="1">
                <a:solidFill>
                  <a:schemeClr val="tx1"/>
                </a:solidFill>
                <a:latin typeface="Arial" panose="020B0604020202020204" pitchFamily="34" charset="0"/>
                <a:ea typeface="宋体" panose="02010600030101010101" pitchFamily="2" charset="-122"/>
              </a:defRPr>
            </a:lvl1pPr>
            <a:lvl2pPr marL="742950" indent="-285750" defTabSz="873125" eaLnBrk="0" hangingPunct="0">
              <a:defRPr sz="2000" b="1">
                <a:solidFill>
                  <a:schemeClr val="tx1"/>
                </a:solidFill>
                <a:latin typeface="Arial" panose="020B0604020202020204" pitchFamily="34" charset="0"/>
                <a:ea typeface="宋体" panose="02010600030101010101" pitchFamily="2" charset="-122"/>
              </a:defRPr>
            </a:lvl2pPr>
            <a:lvl3pPr marL="1143000" indent="-228600" defTabSz="873125" eaLnBrk="0" hangingPunct="0">
              <a:defRPr sz="2000" b="1">
                <a:solidFill>
                  <a:schemeClr val="tx1"/>
                </a:solidFill>
                <a:latin typeface="Arial" panose="020B0604020202020204" pitchFamily="34" charset="0"/>
                <a:ea typeface="宋体" panose="02010600030101010101" pitchFamily="2" charset="-122"/>
              </a:defRPr>
            </a:lvl3pPr>
            <a:lvl4pPr marL="1600200" indent="-228600" defTabSz="873125" eaLnBrk="0" hangingPunct="0">
              <a:defRPr sz="2000" b="1">
                <a:solidFill>
                  <a:schemeClr val="tx1"/>
                </a:solidFill>
                <a:latin typeface="Arial" panose="020B0604020202020204" pitchFamily="34" charset="0"/>
                <a:ea typeface="宋体" panose="02010600030101010101" pitchFamily="2" charset="-122"/>
              </a:defRPr>
            </a:lvl4pPr>
            <a:lvl5pPr marL="2057400" indent="-228600" defTabSz="873125" eaLnBrk="0" hangingPunct="0">
              <a:defRPr sz="2000" b="1">
                <a:solidFill>
                  <a:schemeClr val="tx1"/>
                </a:solidFill>
                <a:latin typeface="Arial" panose="020B0604020202020204" pitchFamily="34" charset="0"/>
                <a:ea typeface="宋体" panose="02010600030101010101" pitchFamily="2" charset="-122"/>
              </a:defRPr>
            </a:lvl5pPr>
            <a:lvl6pPr marL="2514600" indent="-228600" defTabSz="873125"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defTabSz="873125"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defTabSz="873125"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defTabSz="873125"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Font typeface="Wingdings" panose="05000000000000000000" pitchFamily="2" charset="2"/>
              <a:buChar char="l"/>
            </a:pPr>
            <a:r>
              <a:rPr kumimoji="1" lang="zh-CN" altLang="en-US">
                <a:latin typeface="Times New Roman" panose="02020603050405020304" pitchFamily="18" charset="0"/>
                <a:sym typeface="Wingdings" panose="05000000000000000000" pitchFamily="2" charset="2"/>
              </a:rPr>
              <a:t>  进程同步复杂；</a:t>
            </a:r>
          </a:p>
          <a:p>
            <a:pPr algn="just" eaLnBrk="1" hangingPunct="1">
              <a:spcBef>
                <a:spcPct val="50000"/>
              </a:spcBef>
              <a:buFont typeface="Wingdings" panose="05000000000000000000" pitchFamily="2" charset="2"/>
              <a:buChar char="l"/>
            </a:pPr>
            <a:r>
              <a:rPr kumimoji="1" lang="zh-CN" altLang="en-US">
                <a:latin typeface="Times New Roman" panose="02020603050405020304" pitchFamily="18" charset="0"/>
                <a:sym typeface="Wingdings" panose="05000000000000000000" pitchFamily="2" charset="2"/>
              </a:rPr>
              <a:t>  系统开销大。</a:t>
            </a:r>
            <a:endParaRPr lang="zh-CN" altLang="en-US"/>
          </a:p>
        </p:txBody>
      </p:sp>
      <p:sp>
        <p:nvSpPr>
          <p:cNvPr id="9" name="下箭头 8"/>
          <p:cNvSpPr>
            <a:spLocks noChangeArrowheads="1"/>
          </p:cNvSpPr>
          <p:nvPr/>
        </p:nvSpPr>
        <p:spPr bwMode="auto">
          <a:xfrm>
            <a:off x="4151313" y="4868864"/>
            <a:ext cx="144462" cy="504825"/>
          </a:xfrm>
          <a:prstGeom prst="downArrow">
            <a:avLst>
              <a:gd name="adj1" fmla="val 50000"/>
              <a:gd name="adj2" fmla="val 49926"/>
            </a:avLst>
          </a:prstGeom>
          <a:solidFill>
            <a:schemeClr val="accent1"/>
          </a:solidFill>
          <a:ln w="9525">
            <a:solidFill>
              <a:srgbClr val="FF0000"/>
            </a:solidFill>
            <a:miter lim="800000"/>
            <a:headEnd/>
            <a:tailEnd/>
          </a:ln>
        </p:spPr>
        <p:txBody>
          <a:bodyPr/>
          <a:lstStyle>
            <a:lvl1pPr marL="609600" indent="-609600"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spcBef>
                <a:spcPct val="20000"/>
              </a:spcBef>
            </a:pPr>
            <a:endParaRPr lang="zh-CN" altLang="en-US"/>
          </a:p>
        </p:txBody>
      </p:sp>
      <p:sp>
        <p:nvSpPr>
          <p:cNvPr id="10" name="矩形 9"/>
          <p:cNvSpPr>
            <a:spLocks noChangeArrowheads="1"/>
          </p:cNvSpPr>
          <p:nvPr/>
        </p:nvSpPr>
        <p:spPr bwMode="auto">
          <a:xfrm>
            <a:off x="2566989" y="4973638"/>
            <a:ext cx="15398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609600" indent="-609600" defTabSz="873125" eaLnBrk="0" hangingPunct="0">
              <a:defRPr sz="2000" b="1">
                <a:solidFill>
                  <a:schemeClr val="tx1"/>
                </a:solidFill>
                <a:latin typeface="Arial" panose="020B0604020202020204" pitchFamily="34" charset="0"/>
                <a:ea typeface="宋体" panose="02010600030101010101" pitchFamily="2" charset="-122"/>
              </a:defRPr>
            </a:lvl1pPr>
            <a:lvl2pPr marL="742950" indent="-285750" defTabSz="873125" eaLnBrk="0" hangingPunct="0">
              <a:defRPr sz="2000" b="1">
                <a:solidFill>
                  <a:schemeClr val="tx1"/>
                </a:solidFill>
                <a:latin typeface="Arial" panose="020B0604020202020204" pitchFamily="34" charset="0"/>
                <a:ea typeface="宋体" panose="02010600030101010101" pitchFamily="2" charset="-122"/>
              </a:defRPr>
            </a:lvl2pPr>
            <a:lvl3pPr marL="1143000" indent="-228600" defTabSz="873125" eaLnBrk="0" hangingPunct="0">
              <a:defRPr sz="2000" b="1">
                <a:solidFill>
                  <a:schemeClr val="tx1"/>
                </a:solidFill>
                <a:latin typeface="Arial" panose="020B0604020202020204" pitchFamily="34" charset="0"/>
                <a:ea typeface="宋体" panose="02010600030101010101" pitchFamily="2" charset="-122"/>
              </a:defRPr>
            </a:lvl3pPr>
            <a:lvl4pPr marL="1600200" indent="-228600" defTabSz="873125" eaLnBrk="0" hangingPunct="0">
              <a:defRPr sz="2000" b="1">
                <a:solidFill>
                  <a:schemeClr val="tx1"/>
                </a:solidFill>
                <a:latin typeface="Arial" panose="020B0604020202020204" pitchFamily="34" charset="0"/>
                <a:ea typeface="宋体" panose="02010600030101010101" pitchFamily="2" charset="-122"/>
              </a:defRPr>
            </a:lvl4pPr>
            <a:lvl5pPr marL="2057400" indent="-228600" defTabSz="873125" eaLnBrk="0" hangingPunct="0">
              <a:defRPr sz="2000" b="1">
                <a:solidFill>
                  <a:schemeClr val="tx1"/>
                </a:solidFill>
                <a:latin typeface="Arial" panose="020B0604020202020204" pitchFamily="34" charset="0"/>
                <a:ea typeface="宋体" panose="02010600030101010101" pitchFamily="2" charset="-122"/>
              </a:defRPr>
            </a:lvl5pPr>
            <a:lvl6pPr marL="2514600" indent="-228600" defTabSz="873125"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defTabSz="873125"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defTabSz="873125"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defTabSz="873125"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pPr>
            <a:r>
              <a:rPr kumimoji="1" lang="zh-CN" altLang="en-US">
                <a:solidFill>
                  <a:srgbClr val="C00000"/>
                </a:solidFill>
                <a:latin typeface="Times New Roman" panose="02020603050405020304" pitchFamily="18" charset="0"/>
                <a:sym typeface="Wingdings" panose="05000000000000000000" pitchFamily="2" charset="2"/>
              </a:rPr>
              <a:t> 存在的问题</a:t>
            </a:r>
          </a:p>
        </p:txBody>
      </p:sp>
      <p:sp>
        <p:nvSpPr>
          <p:cNvPr id="11" name="圆角矩形标注 10"/>
          <p:cNvSpPr/>
          <p:nvPr/>
        </p:nvSpPr>
        <p:spPr bwMode="auto">
          <a:xfrm>
            <a:off x="7175500" y="3933826"/>
            <a:ext cx="3312988" cy="2087563"/>
          </a:xfrm>
          <a:prstGeom prst="wedgeRoundRectCallout">
            <a:avLst>
              <a:gd name="adj1" fmla="val -115065"/>
              <a:gd name="adj2" fmla="val 50823"/>
              <a:gd name="adj3" fmla="val 16667"/>
            </a:avLst>
          </a:prstGeom>
          <a:solidFill>
            <a:schemeClr val="accent6">
              <a:lumMod val="60000"/>
              <a:lumOff val="40000"/>
            </a:schemeClr>
          </a:solidFill>
          <a:ln>
            <a:noFill/>
          </a:ln>
          <a:effectLst/>
        </p:spPr>
        <p:txBody>
          <a:bodyPr/>
          <a:lstStyle/>
          <a:p>
            <a:pPr>
              <a:spcBef>
                <a:spcPct val="50000"/>
              </a:spcBef>
              <a:buClr>
                <a:schemeClr val="tx1"/>
              </a:buClr>
              <a:defRPr/>
            </a:pPr>
            <a:r>
              <a:rPr lang="zh-CN" altLang="en-US" dirty="0">
                <a:solidFill>
                  <a:schemeClr val="accent1">
                    <a:lumMod val="75000"/>
                  </a:schemeClr>
                </a:solidFill>
                <a:latin typeface="Arial" charset="0"/>
              </a:rPr>
              <a:t>进程的两个属性：</a:t>
            </a:r>
          </a:p>
          <a:p>
            <a:pPr>
              <a:spcBef>
                <a:spcPct val="50000"/>
              </a:spcBef>
              <a:buClr>
                <a:schemeClr val="tx1"/>
              </a:buClr>
              <a:defRPr/>
            </a:pPr>
            <a:r>
              <a:rPr lang="zh-CN" altLang="en-US" dirty="0">
                <a:latin typeface="Arial" charset="0"/>
              </a:rPr>
              <a:t>（</a:t>
            </a:r>
            <a:r>
              <a:rPr lang="en-US" altLang="zh-CN" dirty="0">
                <a:latin typeface="Arial" charset="0"/>
              </a:rPr>
              <a:t>1</a:t>
            </a:r>
            <a:r>
              <a:rPr lang="zh-CN" altLang="en-US" dirty="0">
                <a:latin typeface="Arial" charset="0"/>
              </a:rPr>
              <a:t>）进程是系统拥有资源的独立单位；</a:t>
            </a:r>
          </a:p>
          <a:p>
            <a:pPr>
              <a:spcBef>
                <a:spcPct val="50000"/>
              </a:spcBef>
              <a:buClr>
                <a:schemeClr val="tx1"/>
              </a:buClr>
              <a:defRPr/>
            </a:pPr>
            <a:r>
              <a:rPr lang="zh-CN" altLang="en-US" dirty="0">
                <a:latin typeface="Arial" charset="0"/>
              </a:rPr>
              <a:t>（</a:t>
            </a:r>
            <a:r>
              <a:rPr lang="en-US" altLang="zh-CN" dirty="0">
                <a:latin typeface="Arial" charset="0"/>
              </a:rPr>
              <a:t>2</a:t>
            </a:r>
            <a:r>
              <a:rPr lang="zh-CN" altLang="en-US" dirty="0">
                <a:latin typeface="Arial" charset="0"/>
              </a:rPr>
              <a:t>）进程是独立调度和分派的基本单位；</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22211">
                                            <p:txEl>
                                              <p:pRg st="4" end="4"/>
                                            </p:txEl>
                                          </p:spTgt>
                                        </p:tgtEl>
                                        <p:attrNameLst>
                                          <p:attrName>style.visibility</p:attrName>
                                        </p:attrNameLst>
                                      </p:cBhvr>
                                      <p:to>
                                        <p:strVal val="visible"/>
                                      </p:to>
                                    </p:set>
                                    <p:animEffect transition="in" filter="box(in)">
                                      <p:cBhvr>
                                        <p:cTn id="7" dur="500"/>
                                        <p:tgtEl>
                                          <p:spTgt spid="222211">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22211">
                                            <p:txEl>
                                              <p:pRg st="5" end="5"/>
                                            </p:txEl>
                                          </p:spTgt>
                                        </p:tgtEl>
                                        <p:attrNameLst>
                                          <p:attrName>style.visibility</p:attrName>
                                        </p:attrNameLst>
                                      </p:cBhvr>
                                      <p:to>
                                        <p:strVal val="visible"/>
                                      </p:to>
                                    </p:set>
                                    <p:animEffect transition="in" filter="box(in)">
                                      <p:cBhvr>
                                        <p:cTn id="12" dur="500"/>
                                        <p:tgtEl>
                                          <p:spTgt spid="222211">
                                            <p:txEl>
                                              <p:pRg st="5" end="5"/>
                                            </p:txEl>
                                          </p:spTgt>
                                        </p:tgtEl>
                                      </p:cBhvr>
                                    </p:animEffect>
                                  </p:childTnLst>
                                </p:cTn>
                              </p:par>
                              <p:par>
                                <p:cTn id="13" presetID="4" presetClass="entr" presetSubtype="16" fill="hold" grpId="0" nodeType="withEffect" nodePh="1">
                                  <p:stCondLst>
                                    <p:cond delay="0"/>
                                  </p:stCondLst>
                                  <p:endCondLst>
                                    <p:cond evt="begin" delay="0">
                                      <p:tn val="13"/>
                                    </p:cond>
                                  </p:endCondLst>
                                  <p:childTnLst>
                                    <p:set>
                                      <p:cBhvr>
                                        <p:cTn id="14" dur="1" fill="hold">
                                          <p:stCondLst>
                                            <p:cond delay="0"/>
                                          </p:stCondLst>
                                        </p:cTn>
                                        <p:tgtEl>
                                          <p:spTgt spid="222251"/>
                                        </p:tgtEl>
                                        <p:attrNameLst>
                                          <p:attrName>style.visibility</p:attrName>
                                        </p:attrNameLst>
                                      </p:cBhvr>
                                      <p:to>
                                        <p:strVal val="visible"/>
                                      </p:to>
                                    </p:set>
                                    <p:animEffect transition="in" filter="box(in)">
                                      <p:cBhvr>
                                        <p:cTn id="15" dur="500"/>
                                        <p:tgtEl>
                                          <p:spTgt spid="22225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ox(in)">
                                      <p:cBhvr>
                                        <p:cTn id="20" dur="500"/>
                                        <p:tgtEl>
                                          <p:spTgt spid="9"/>
                                        </p:tgtEl>
                                      </p:cBhvr>
                                    </p:animEffect>
                                  </p:childTnLst>
                                </p:cTn>
                              </p:par>
                              <p:par>
                                <p:cTn id="21" presetID="4" presetClass="entr" presetSubtype="16"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ox(in)">
                                      <p:cBhvr>
                                        <p:cTn id="23" dur="500"/>
                                        <p:tgtEl>
                                          <p:spTgt spid="1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box(in)">
                                      <p:cBhvr>
                                        <p:cTn id="28" dur="500"/>
                                        <p:tgtEl>
                                          <p:spTgt spid="8"/>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16"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box(in)">
                                      <p:cBhvr>
                                        <p:cTn id="3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51" grpId="0"/>
      <p:bldP spid="8" grpId="0"/>
      <p:bldP spid="9" grpId="0" animBg="1"/>
      <p:bldP spid="10" grpId="0"/>
      <p:bldP spid="11" grpId="0" animBg="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p:cNvSpPr txBox="1">
            <a:spLocks noChangeArrowheads="1"/>
          </p:cNvSpPr>
          <p:nvPr/>
        </p:nvSpPr>
        <p:spPr bwMode="auto">
          <a:xfrm>
            <a:off x="4295750" y="56679"/>
            <a:ext cx="3600450" cy="708025"/>
          </a:xfrm>
          <a:prstGeom prst="rect">
            <a:avLst/>
          </a:prstGeom>
          <a:noFill/>
          <a:ln w="9525">
            <a:noFill/>
            <a:miter lim="800000"/>
            <a:headEnd/>
            <a:tailEnd/>
          </a:ln>
          <a:effectLst/>
        </p:spPr>
        <p:txBody>
          <a:bodyPr>
            <a:spAutoFit/>
          </a:bodyPr>
          <a:lstStyle/>
          <a:p>
            <a:pPr>
              <a:defRPr/>
            </a:pPr>
            <a:r>
              <a:rPr kumimoji="1" lang="en-US" altLang="zh-CN" sz="4000" dirty="0">
                <a:solidFill>
                  <a:srgbClr val="FF0000"/>
                </a:solidFill>
                <a:latin typeface="微软雅黑" panose="020B0503020204020204" pitchFamily="34" charset="-122"/>
                <a:ea typeface="微软雅黑" panose="020B0503020204020204" pitchFamily="34" charset="-122"/>
              </a:rPr>
              <a:t>3.6 </a:t>
            </a:r>
            <a:r>
              <a:rPr kumimoji="1" lang="zh-CN" altLang="en-US" sz="4000" dirty="0">
                <a:solidFill>
                  <a:srgbClr val="FF0000"/>
                </a:solidFill>
                <a:latin typeface="微软雅黑" panose="020B0503020204020204" pitchFamily="34" charset="-122"/>
                <a:ea typeface="微软雅黑" panose="020B0503020204020204" pitchFamily="34" charset="-122"/>
              </a:rPr>
              <a:t>线程机制</a:t>
            </a:r>
          </a:p>
        </p:txBody>
      </p:sp>
      <p:sp>
        <p:nvSpPr>
          <p:cNvPr id="7" name="Rectangle 2"/>
          <p:cNvSpPr>
            <a:spLocks noChangeArrowheads="1"/>
          </p:cNvSpPr>
          <p:nvPr/>
        </p:nvSpPr>
        <p:spPr bwMode="auto">
          <a:xfrm>
            <a:off x="1199456" y="693738"/>
            <a:ext cx="4176712" cy="647700"/>
          </a:xfrm>
          <a:prstGeom prst="rect">
            <a:avLst/>
          </a:prstGeom>
          <a:noFill/>
          <a:ln w="9525">
            <a:noFill/>
            <a:miter lim="800000"/>
            <a:headEnd/>
            <a:tailEnd/>
          </a:ln>
          <a:effectLst>
            <a:outerShdw dist="35921" dir="2700000" algn="ctr" rotWithShape="0">
              <a:srgbClr val="FFFFFF">
                <a:alpha val="73000"/>
              </a:srgbClr>
            </a:outerShdw>
          </a:effectLst>
        </p:spPr>
        <p:txBody>
          <a:bodyPr anchor="ctr"/>
          <a:lstStyle/>
          <a:p>
            <a:pPr>
              <a:defRPr/>
            </a:pPr>
            <a:r>
              <a:rPr lang="en-US" altLang="zh-CN" sz="3200" dirty="0">
                <a:solidFill>
                  <a:srgbClr val="0000FF"/>
                </a:solidFill>
                <a:latin typeface="微软雅黑" panose="020B0503020204020204" pitchFamily="34" charset="-122"/>
                <a:ea typeface="微软雅黑" panose="020B0503020204020204" pitchFamily="34" charset="-122"/>
              </a:rPr>
              <a:t>3.6.1 </a:t>
            </a:r>
            <a:r>
              <a:rPr lang="zh-CN" altLang="en-US" sz="3200" dirty="0">
                <a:solidFill>
                  <a:srgbClr val="0000FF"/>
                </a:solidFill>
                <a:latin typeface="微软雅黑" panose="020B0503020204020204" pitchFamily="34" charset="-122"/>
                <a:ea typeface="微软雅黑" panose="020B0503020204020204" pitchFamily="34" charset="-122"/>
              </a:rPr>
              <a:t>线程基本概念</a:t>
            </a:r>
          </a:p>
        </p:txBody>
      </p:sp>
      <p:sp>
        <p:nvSpPr>
          <p:cNvPr id="8" name="矩形 7"/>
          <p:cNvSpPr/>
          <p:nvPr/>
        </p:nvSpPr>
        <p:spPr>
          <a:xfrm>
            <a:off x="1343993" y="1341438"/>
            <a:ext cx="3671887" cy="523875"/>
          </a:xfrm>
          <a:prstGeom prst="rect">
            <a:avLst/>
          </a:prstGeom>
        </p:spPr>
        <p:txBody>
          <a:bodyPr>
            <a:spAutoFit/>
          </a:bodyPr>
          <a:lstStyle/>
          <a:p>
            <a:pPr marL="609600" indent="-609600" algn="just" defTabSz="873125">
              <a:spcBef>
                <a:spcPct val="50000"/>
              </a:spcBef>
              <a:defRPr/>
            </a:pPr>
            <a:r>
              <a:rPr kumimoji="1" lang="en-US" altLang="zh-CN" sz="2800" dirty="0">
                <a:solidFill>
                  <a:srgbClr val="C00000"/>
                </a:solidFill>
                <a:latin typeface="微软雅黑" panose="020B0503020204020204" pitchFamily="34" charset="-122"/>
                <a:ea typeface="微软雅黑" panose="020B0503020204020204" pitchFamily="34" charset="-122"/>
              </a:rPr>
              <a:t>2. </a:t>
            </a:r>
            <a:r>
              <a:rPr kumimoji="1" lang="zh-CN" altLang="en-US" sz="2800" dirty="0">
                <a:solidFill>
                  <a:srgbClr val="C00000"/>
                </a:solidFill>
                <a:latin typeface="微软雅黑" panose="020B0503020204020204" pitchFamily="34" charset="-122"/>
                <a:ea typeface="微软雅黑" panose="020B0503020204020204" pitchFamily="34" charset="-122"/>
              </a:rPr>
              <a:t>什么是线程</a:t>
            </a:r>
          </a:p>
        </p:txBody>
      </p:sp>
      <p:sp>
        <p:nvSpPr>
          <p:cNvPr id="344070" name="矩形 8"/>
          <p:cNvSpPr>
            <a:spLocks noChangeArrowheads="1"/>
          </p:cNvSpPr>
          <p:nvPr/>
        </p:nvSpPr>
        <p:spPr bwMode="auto">
          <a:xfrm>
            <a:off x="1307443" y="1946753"/>
            <a:ext cx="95770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spcBef>
                <a:spcPct val="20000"/>
              </a:spcBef>
            </a:pPr>
            <a:r>
              <a:rPr lang="zh-CN" altLang="zh-CN" sz="2400" dirty="0"/>
              <a:t>线程是隶属于进程的一个实体，是比进程</a:t>
            </a:r>
            <a:r>
              <a:rPr lang="zh-CN" altLang="en-US" sz="2400" dirty="0"/>
              <a:t>“</a:t>
            </a:r>
            <a:r>
              <a:rPr lang="zh-CN" altLang="zh-CN" sz="2400" dirty="0"/>
              <a:t>更小</a:t>
            </a:r>
            <a:r>
              <a:rPr lang="zh-CN" altLang="en-US" sz="2400" dirty="0"/>
              <a:t>”</a:t>
            </a:r>
            <a:r>
              <a:rPr lang="zh-CN" altLang="zh-CN" sz="2400" dirty="0"/>
              <a:t> 的一个运行单位。</a:t>
            </a:r>
            <a:endParaRPr lang="zh-CN" altLang="en-US" sz="2400" dirty="0"/>
          </a:p>
        </p:txBody>
      </p:sp>
      <p:graphicFrame>
        <p:nvGraphicFramePr>
          <p:cNvPr id="4" name="图片占位符 66562">
            <a:extLst>
              <a:ext uri="{FF2B5EF4-FFF2-40B4-BE49-F238E27FC236}">
                <a16:creationId xmlns:a16="http://schemas.microsoft.com/office/drawing/2014/main" id="{A7345B13-0FA2-26CF-0844-C054D11CC349}"/>
              </a:ext>
            </a:extLst>
          </p:cNvPr>
          <p:cNvGraphicFramePr>
            <a:graphicFrameLocks/>
          </p:cNvGraphicFramePr>
          <p:nvPr>
            <p:extLst>
              <p:ext uri="{D42A27DB-BD31-4B8C-83A1-F6EECF244321}">
                <p14:modId xmlns:p14="http://schemas.microsoft.com/office/powerpoint/2010/main" val="3476005868"/>
              </p:ext>
            </p:extLst>
          </p:nvPr>
        </p:nvGraphicFramePr>
        <p:xfrm>
          <a:off x="2855640" y="2633823"/>
          <a:ext cx="7416824" cy="4154302"/>
        </p:xfrm>
        <a:graphic>
          <a:graphicData uri="http://schemas.openxmlformats.org/presentationml/2006/ole">
            <mc:AlternateContent xmlns:mc="http://schemas.openxmlformats.org/markup-compatibility/2006">
              <mc:Choice xmlns:v="urn:schemas-microsoft-com:vml" Requires="v">
                <p:oleObj r:id="rId2" imgW="7061200" imgH="3855720" progId="Visio.Drawing.5">
                  <p:embed/>
                </p:oleObj>
              </mc:Choice>
              <mc:Fallback>
                <p:oleObj r:id="rId2" imgW="7061200" imgH="3855720" progId="Visio.Drawing.5">
                  <p:embed/>
                  <p:pic>
                    <p:nvPicPr>
                      <p:cNvPr id="29698" name="图片占位符 66562"/>
                      <p:cNvPicPr/>
                      <p:nvPr/>
                    </p:nvPicPr>
                    <p:blipFill>
                      <a:blip r:embed="rId3"/>
                      <a:stretch>
                        <a:fillRect/>
                      </a:stretch>
                    </p:blipFill>
                    <p:spPr>
                      <a:xfrm>
                        <a:off x="2855640" y="2633823"/>
                        <a:ext cx="7416824" cy="4154302"/>
                      </a:xfrm>
                      <a:prstGeom prst="rect">
                        <a:avLst/>
                      </a:prstGeom>
                      <a:noFill/>
                      <a:ln w="38100">
                        <a:miter/>
                      </a:ln>
                    </p:spPr>
                  </p:pic>
                </p:oleObj>
              </mc:Fallback>
            </mc:AlternateContent>
          </a:graphicData>
        </a:graphic>
      </p:graphicFrame>
    </p:spTree>
  </p:cSld>
  <p:clrMapOvr>
    <a:masterClrMapping/>
  </p:clrMapOvr>
  <p:transition>
    <p:fade/>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p:cNvSpPr txBox="1">
            <a:spLocks noChangeArrowheads="1"/>
          </p:cNvSpPr>
          <p:nvPr/>
        </p:nvSpPr>
        <p:spPr bwMode="auto">
          <a:xfrm>
            <a:off x="4295750" y="56679"/>
            <a:ext cx="3600450" cy="708025"/>
          </a:xfrm>
          <a:prstGeom prst="rect">
            <a:avLst/>
          </a:prstGeom>
          <a:noFill/>
          <a:ln w="9525">
            <a:noFill/>
            <a:miter lim="800000"/>
            <a:headEnd/>
            <a:tailEnd/>
          </a:ln>
          <a:effectLst/>
        </p:spPr>
        <p:txBody>
          <a:bodyPr>
            <a:spAutoFit/>
          </a:bodyPr>
          <a:lstStyle/>
          <a:p>
            <a:pPr>
              <a:defRPr/>
            </a:pPr>
            <a:r>
              <a:rPr kumimoji="1" lang="en-US" altLang="zh-CN" sz="4000" dirty="0">
                <a:solidFill>
                  <a:srgbClr val="FF0000"/>
                </a:solidFill>
                <a:latin typeface="微软雅黑" panose="020B0503020204020204" pitchFamily="34" charset="-122"/>
                <a:ea typeface="微软雅黑" panose="020B0503020204020204" pitchFamily="34" charset="-122"/>
              </a:rPr>
              <a:t>3.6 </a:t>
            </a:r>
            <a:r>
              <a:rPr kumimoji="1" lang="zh-CN" altLang="en-US" sz="4000" dirty="0">
                <a:solidFill>
                  <a:srgbClr val="FF0000"/>
                </a:solidFill>
                <a:latin typeface="微软雅黑" panose="020B0503020204020204" pitchFamily="34" charset="-122"/>
                <a:ea typeface="微软雅黑" panose="020B0503020204020204" pitchFamily="34" charset="-122"/>
              </a:rPr>
              <a:t>线程机制</a:t>
            </a:r>
          </a:p>
        </p:txBody>
      </p:sp>
      <p:sp>
        <p:nvSpPr>
          <p:cNvPr id="7" name="Rectangle 2"/>
          <p:cNvSpPr>
            <a:spLocks noChangeArrowheads="1"/>
          </p:cNvSpPr>
          <p:nvPr/>
        </p:nvSpPr>
        <p:spPr bwMode="auto">
          <a:xfrm>
            <a:off x="1199456" y="693738"/>
            <a:ext cx="4176712" cy="647700"/>
          </a:xfrm>
          <a:prstGeom prst="rect">
            <a:avLst/>
          </a:prstGeom>
          <a:noFill/>
          <a:ln w="9525">
            <a:noFill/>
            <a:miter lim="800000"/>
            <a:headEnd/>
            <a:tailEnd/>
          </a:ln>
          <a:effectLst>
            <a:outerShdw dist="35921" dir="2700000" algn="ctr" rotWithShape="0">
              <a:srgbClr val="FFFFFF">
                <a:alpha val="73000"/>
              </a:srgbClr>
            </a:outerShdw>
          </a:effectLst>
        </p:spPr>
        <p:txBody>
          <a:bodyPr anchor="ctr"/>
          <a:lstStyle/>
          <a:p>
            <a:pPr>
              <a:defRPr/>
            </a:pPr>
            <a:r>
              <a:rPr lang="en-US" altLang="zh-CN" sz="3200" dirty="0">
                <a:solidFill>
                  <a:srgbClr val="0000FF"/>
                </a:solidFill>
                <a:latin typeface="微软雅黑" panose="020B0503020204020204" pitchFamily="34" charset="-122"/>
                <a:ea typeface="微软雅黑" panose="020B0503020204020204" pitchFamily="34" charset="-122"/>
              </a:rPr>
              <a:t>3.6.1 </a:t>
            </a:r>
            <a:r>
              <a:rPr lang="zh-CN" altLang="en-US" sz="3200" dirty="0">
                <a:solidFill>
                  <a:srgbClr val="0000FF"/>
                </a:solidFill>
                <a:latin typeface="微软雅黑" panose="020B0503020204020204" pitchFamily="34" charset="-122"/>
                <a:ea typeface="微软雅黑" panose="020B0503020204020204" pitchFamily="34" charset="-122"/>
              </a:rPr>
              <a:t>线程基本概念</a:t>
            </a:r>
          </a:p>
        </p:txBody>
      </p:sp>
      <p:sp>
        <p:nvSpPr>
          <p:cNvPr id="8" name="矩形 7"/>
          <p:cNvSpPr/>
          <p:nvPr/>
        </p:nvSpPr>
        <p:spPr>
          <a:xfrm>
            <a:off x="1343993" y="1341438"/>
            <a:ext cx="3671887" cy="523875"/>
          </a:xfrm>
          <a:prstGeom prst="rect">
            <a:avLst/>
          </a:prstGeom>
        </p:spPr>
        <p:txBody>
          <a:bodyPr>
            <a:spAutoFit/>
          </a:bodyPr>
          <a:lstStyle/>
          <a:p>
            <a:pPr marL="609600" indent="-609600" algn="just" defTabSz="873125">
              <a:spcBef>
                <a:spcPct val="50000"/>
              </a:spcBef>
              <a:defRPr/>
            </a:pPr>
            <a:r>
              <a:rPr kumimoji="1" lang="en-US" altLang="zh-CN" sz="2800" dirty="0">
                <a:solidFill>
                  <a:srgbClr val="C00000"/>
                </a:solidFill>
                <a:latin typeface="微软雅黑" panose="020B0503020204020204" pitchFamily="34" charset="-122"/>
                <a:ea typeface="微软雅黑" panose="020B0503020204020204" pitchFamily="34" charset="-122"/>
              </a:rPr>
              <a:t>2. </a:t>
            </a:r>
            <a:r>
              <a:rPr kumimoji="1" lang="zh-CN" altLang="en-US" sz="2800" dirty="0">
                <a:solidFill>
                  <a:srgbClr val="C00000"/>
                </a:solidFill>
                <a:latin typeface="微软雅黑" panose="020B0503020204020204" pitchFamily="34" charset="-122"/>
                <a:ea typeface="微软雅黑" panose="020B0503020204020204" pitchFamily="34" charset="-122"/>
              </a:rPr>
              <a:t>线程属性</a:t>
            </a:r>
          </a:p>
        </p:txBody>
      </p:sp>
      <p:sp>
        <p:nvSpPr>
          <p:cNvPr id="3" name="文本框 2">
            <a:extLst>
              <a:ext uri="{FF2B5EF4-FFF2-40B4-BE49-F238E27FC236}">
                <a16:creationId xmlns:a16="http://schemas.microsoft.com/office/drawing/2014/main" id="{083145DC-8315-4D1B-6B18-27AE6853AC06}"/>
              </a:ext>
            </a:extLst>
          </p:cNvPr>
          <p:cNvSpPr txBox="1"/>
          <p:nvPr/>
        </p:nvSpPr>
        <p:spPr>
          <a:xfrm>
            <a:off x="1341486" y="1778834"/>
            <a:ext cx="9867082" cy="3594382"/>
          </a:xfrm>
          <a:prstGeom prst="rect">
            <a:avLst/>
          </a:prstGeom>
          <a:noFill/>
        </p:spPr>
        <p:txBody>
          <a:bodyPr wrap="square">
            <a:spAutoFit/>
          </a:bodyPr>
          <a:lstStyle/>
          <a:p>
            <a:pPr algn="l">
              <a:lnSpc>
                <a:spcPct val="150000"/>
              </a:lnSpc>
            </a:pPr>
            <a:r>
              <a:rPr lang="en-US" altLang="zh-CN" sz="2400" i="0" u="none" strike="noStrike" baseline="0" dirty="0">
                <a:solidFill>
                  <a:srgbClr val="33339A"/>
                </a:solidFill>
                <a:latin typeface="华文楷体" panose="02010600040101010101" pitchFamily="2" charset="-122"/>
                <a:ea typeface="华文楷体" panose="02010600040101010101" pitchFamily="2" charset="-122"/>
              </a:rPr>
              <a:t>1&gt; </a:t>
            </a:r>
            <a:r>
              <a:rPr lang="zh-CN" altLang="en-US" sz="2400" i="0" u="none" strike="noStrike" baseline="0" dirty="0">
                <a:solidFill>
                  <a:srgbClr val="33339A"/>
                </a:solidFill>
                <a:latin typeface="华文楷体" panose="02010600040101010101" pitchFamily="2" charset="-122"/>
                <a:ea typeface="华文楷体" panose="02010600040101010101" pitchFamily="2" charset="-122"/>
              </a:rPr>
              <a:t>轻型实体</a:t>
            </a:r>
          </a:p>
          <a:p>
            <a:pPr algn="l">
              <a:lnSpc>
                <a:spcPct val="150000"/>
              </a:lnSpc>
            </a:pPr>
            <a:r>
              <a:rPr lang="zh-CN" altLang="en-US" sz="2000" i="0" u="none" strike="noStrike" baseline="0" dirty="0">
                <a:solidFill>
                  <a:srgbClr val="1F05E4"/>
                </a:solidFill>
                <a:latin typeface="华文楷体" panose="02010600040101010101" pitchFamily="2" charset="-122"/>
                <a:ea typeface="华文楷体" panose="02010600040101010101" pitchFamily="2" charset="-122"/>
              </a:rPr>
              <a:t>▪ </a:t>
            </a:r>
            <a:r>
              <a:rPr lang="zh-CN" altLang="en-US" sz="2000" i="0" u="none" strike="noStrike" baseline="0" dirty="0">
                <a:solidFill>
                  <a:srgbClr val="000000"/>
                </a:solidFill>
                <a:latin typeface="华文楷体" panose="02010600040101010101" pitchFamily="2" charset="-122"/>
                <a:ea typeface="华文楷体" panose="02010600040101010101" pitchFamily="2" charset="-122"/>
              </a:rPr>
              <a:t>线程中的实体基本上不拥有系统资源，只是有一点必不可少的、能保证其独立运行的资源（线程控制块</a:t>
            </a:r>
            <a:r>
              <a:rPr lang="en-US" altLang="zh-CN" sz="2000" i="0" u="none" strike="noStrike" baseline="0" dirty="0">
                <a:solidFill>
                  <a:srgbClr val="000000"/>
                </a:solidFill>
                <a:latin typeface="华文楷体" panose="02010600040101010101" pitchFamily="2" charset="-122"/>
                <a:ea typeface="华文楷体" panose="02010600040101010101" pitchFamily="2" charset="-122"/>
              </a:rPr>
              <a:t>TCB</a:t>
            </a:r>
            <a:r>
              <a:rPr lang="zh-CN" altLang="en-US" sz="2000" i="0" u="none" strike="noStrike" baseline="0" dirty="0">
                <a:solidFill>
                  <a:srgbClr val="000000"/>
                </a:solidFill>
                <a:latin typeface="华文楷体" panose="02010600040101010101" pitchFamily="2" charset="-122"/>
                <a:ea typeface="华文楷体" panose="02010600040101010101" pitchFamily="2" charset="-122"/>
              </a:rPr>
              <a:t>、程序计数器、寄存器和堆栈）</a:t>
            </a:r>
          </a:p>
          <a:p>
            <a:pPr algn="l">
              <a:lnSpc>
                <a:spcPct val="150000"/>
              </a:lnSpc>
            </a:pPr>
            <a:r>
              <a:rPr lang="en-US" altLang="zh-CN" sz="2400" i="0" u="none" strike="noStrike" baseline="0" dirty="0">
                <a:solidFill>
                  <a:srgbClr val="33339A"/>
                </a:solidFill>
                <a:latin typeface="华文楷体" panose="02010600040101010101" pitchFamily="2" charset="-122"/>
                <a:ea typeface="华文楷体" panose="02010600040101010101" pitchFamily="2" charset="-122"/>
              </a:rPr>
              <a:t>2&gt; </a:t>
            </a:r>
            <a:r>
              <a:rPr lang="zh-CN" altLang="en-US" sz="2400" i="0" u="none" strike="noStrike" baseline="0" dirty="0">
                <a:solidFill>
                  <a:srgbClr val="33339A"/>
                </a:solidFill>
                <a:latin typeface="华文楷体" panose="02010600040101010101" pitchFamily="2" charset="-122"/>
                <a:ea typeface="华文楷体" panose="02010600040101010101" pitchFamily="2" charset="-122"/>
              </a:rPr>
              <a:t>独立调度和分派的基本单位</a:t>
            </a:r>
            <a:endParaRPr lang="en-US" altLang="zh-CN" sz="2400" i="0" u="none" strike="noStrike" baseline="0" dirty="0">
              <a:solidFill>
                <a:srgbClr val="33339A"/>
              </a:solidFill>
              <a:latin typeface="华文楷体" panose="02010600040101010101" pitchFamily="2" charset="-122"/>
              <a:ea typeface="华文楷体" panose="02010600040101010101" pitchFamily="2" charset="-122"/>
            </a:endParaRPr>
          </a:p>
          <a:p>
            <a:pPr algn="l">
              <a:lnSpc>
                <a:spcPct val="150000"/>
              </a:lnSpc>
            </a:pPr>
            <a:r>
              <a:rPr lang="zh-CN" altLang="en-US" sz="1800" i="0" u="none" strike="noStrike" baseline="0" dirty="0">
                <a:solidFill>
                  <a:srgbClr val="1F05E4"/>
                </a:solidFill>
                <a:latin typeface="华文楷体" panose="02010600040101010101" pitchFamily="2" charset="-122"/>
                <a:ea typeface="华文楷体" panose="02010600040101010101" pitchFamily="2" charset="-122"/>
              </a:rPr>
              <a:t>▪</a:t>
            </a:r>
            <a:r>
              <a:rPr lang="zh-CN" altLang="en-US" sz="1800" i="0" u="none" strike="noStrike" baseline="0" dirty="0">
                <a:solidFill>
                  <a:srgbClr val="000000"/>
                </a:solidFill>
                <a:latin typeface="华文楷体" panose="02010600040101010101" pitchFamily="2" charset="-122"/>
                <a:ea typeface="华文楷体" panose="02010600040101010101" pitchFamily="2" charset="-122"/>
              </a:rPr>
              <a:t>在多线程</a:t>
            </a:r>
            <a:r>
              <a:rPr lang="en-US" altLang="zh-CN" sz="1800" i="0" u="none" strike="noStrike" baseline="0" dirty="0">
                <a:solidFill>
                  <a:srgbClr val="000000"/>
                </a:solidFill>
                <a:latin typeface="华文楷体" panose="02010600040101010101" pitchFamily="2" charset="-122"/>
                <a:ea typeface="华文楷体" panose="02010600040101010101" pitchFamily="2" charset="-122"/>
              </a:rPr>
              <a:t>OS</a:t>
            </a:r>
            <a:r>
              <a:rPr lang="zh-CN" altLang="en-US" sz="1800" i="0" u="none" strike="noStrike" baseline="0" dirty="0">
                <a:solidFill>
                  <a:srgbClr val="000000"/>
                </a:solidFill>
                <a:latin typeface="华文楷体" panose="02010600040101010101" pitchFamily="2" charset="-122"/>
                <a:ea typeface="华文楷体" panose="02010600040101010101" pitchFamily="2" charset="-122"/>
              </a:rPr>
              <a:t>中，线程是能独立运行的基本单位。</a:t>
            </a:r>
          </a:p>
          <a:p>
            <a:pPr algn="l">
              <a:lnSpc>
                <a:spcPct val="150000"/>
              </a:lnSpc>
            </a:pPr>
            <a:r>
              <a:rPr lang="en-US" altLang="zh-CN" sz="2400" dirty="0">
                <a:solidFill>
                  <a:srgbClr val="33339A"/>
                </a:solidFill>
                <a:latin typeface="华文楷体" panose="02010600040101010101" pitchFamily="2" charset="-122"/>
                <a:ea typeface="华文楷体" panose="02010600040101010101" pitchFamily="2" charset="-122"/>
              </a:rPr>
              <a:t>3&gt;</a:t>
            </a:r>
            <a:r>
              <a:rPr lang="zh-CN" altLang="en-US" sz="2400" dirty="0">
                <a:solidFill>
                  <a:srgbClr val="33339A"/>
                </a:solidFill>
                <a:latin typeface="华文楷体" panose="02010600040101010101" pitchFamily="2" charset="-122"/>
                <a:ea typeface="华文楷体" panose="02010600040101010101" pitchFamily="2" charset="-122"/>
              </a:rPr>
              <a:t>可并发执行</a:t>
            </a:r>
          </a:p>
          <a:p>
            <a:pPr algn="l">
              <a:lnSpc>
                <a:spcPct val="150000"/>
              </a:lnSpc>
            </a:pPr>
            <a:r>
              <a:rPr lang="en-US" altLang="zh-CN" sz="2400" dirty="0">
                <a:solidFill>
                  <a:srgbClr val="33339A"/>
                </a:solidFill>
                <a:latin typeface="华文楷体" panose="02010600040101010101" pitchFamily="2" charset="-122"/>
                <a:ea typeface="华文楷体" panose="02010600040101010101" pitchFamily="2" charset="-122"/>
              </a:rPr>
              <a:t>4&gt; </a:t>
            </a:r>
            <a:r>
              <a:rPr lang="zh-CN" altLang="en-US" sz="2400" dirty="0">
                <a:solidFill>
                  <a:srgbClr val="33339A"/>
                </a:solidFill>
                <a:latin typeface="华文楷体" panose="02010600040101010101" pitchFamily="2" charset="-122"/>
                <a:ea typeface="华文楷体" panose="02010600040101010101" pitchFamily="2" charset="-122"/>
              </a:rPr>
              <a:t>共享所属进程的资源</a:t>
            </a:r>
          </a:p>
        </p:txBody>
      </p:sp>
      <p:sp>
        <p:nvSpPr>
          <p:cNvPr id="9" name="文本框 8">
            <a:extLst>
              <a:ext uri="{FF2B5EF4-FFF2-40B4-BE49-F238E27FC236}">
                <a16:creationId xmlns:a16="http://schemas.microsoft.com/office/drawing/2014/main" id="{B9974DF7-5B67-F461-5921-95E882841BD0}"/>
              </a:ext>
            </a:extLst>
          </p:cNvPr>
          <p:cNvSpPr txBox="1"/>
          <p:nvPr/>
        </p:nvSpPr>
        <p:spPr>
          <a:xfrm>
            <a:off x="659644" y="5516562"/>
            <a:ext cx="10764948" cy="830997"/>
          </a:xfrm>
          <a:prstGeom prst="rect">
            <a:avLst/>
          </a:prstGeom>
          <a:noFill/>
        </p:spPr>
        <p:txBody>
          <a:bodyPr wrap="square">
            <a:spAutoFit/>
          </a:bodyPr>
          <a:lstStyle/>
          <a:p>
            <a:pPr algn="l"/>
            <a:r>
              <a:rPr lang="zh-CN" altLang="en-US" sz="2400" i="0" u="none" strike="noStrike" baseline="0" dirty="0">
                <a:solidFill>
                  <a:srgbClr val="FF3300"/>
                </a:solidFill>
                <a:latin typeface="楷体" panose="02010609060101010101" pitchFamily="49" charset="-122"/>
                <a:ea typeface="楷体" panose="02010609060101010101" pitchFamily="49" charset="-122"/>
              </a:rPr>
              <a:t>线程定义：</a:t>
            </a:r>
            <a:r>
              <a:rPr lang="zh-CN" altLang="en-US" sz="2400" i="0" u="none" strike="noStrike" baseline="0" dirty="0">
                <a:solidFill>
                  <a:srgbClr val="000000"/>
                </a:solidFill>
                <a:latin typeface="楷体" panose="02010609060101010101" pitchFamily="49" charset="-122"/>
                <a:ea typeface="楷体" panose="02010609060101010101" pitchFamily="49" charset="-122"/>
              </a:rPr>
              <a:t>线程是</a:t>
            </a:r>
            <a:r>
              <a:rPr lang="en-US" altLang="zh-CN" sz="2400" i="0" u="none" strike="noStrike" baseline="0" dirty="0">
                <a:solidFill>
                  <a:srgbClr val="000000"/>
                </a:solidFill>
                <a:latin typeface="Times New Roman Bold" panose="02020803070505020304" pitchFamily="18" charset="0"/>
                <a:ea typeface="楷体" panose="02010609060101010101" pitchFamily="49" charset="-122"/>
              </a:rPr>
              <a:t>OS</a:t>
            </a:r>
            <a:r>
              <a:rPr lang="zh-CN" altLang="en-US" sz="2400" i="0" u="none" strike="noStrike" baseline="0" dirty="0">
                <a:solidFill>
                  <a:srgbClr val="000000"/>
                </a:solidFill>
                <a:latin typeface="楷体" panose="02010609060101010101" pitchFamily="49" charset="-122"/>
                <a:ea typeface="楷体" panose="02010609060101010101" pitchFamily="49" charset="-122"/>
              </a:rPr>
              <a:t>中可并发执行的轻型实体，其基本上不拥有系统资源，但共享其所属进程所拥有的全部资源，</a:t>
            </a:r>
            <a:r>
              <a:rPr lang="zh-CN" altLang="en-US" sz="2400" i="0" u="none" strike="noStrike" baseline="0" dirty="0">
                <a:solidFill>
                  <a:srgbClr val="FF3300"/>
                </a:solidFill>
                <a:latin typeface="楷体" panose="02010609060101010101" pitchFamily="49" charset="-122"/>
                <a:ea typeface="楷体" panose="02010609060101010101" pitchFamily="49" charset="-122"/>
              </a:rPr>
              <a:t>是</a:t>
            </a:r>
            <a:r>
              <a:rPr lang="en-US" altLang="zh-CN" sz="2400" i="0" u="none" strike="noStrike" baseline="0" dirty="0">
                <a:solidFill>
                  <a:srgbClr val="FF3300"/>
                </a:solidFill>
                <a:latin typeface="Times New Roman Bold" panose="02020803070505020304" pitchFamily="18" charset="0"/>
                <a:ea typeface="楷体" panose="02010609060101010101" pitchFamily="49" charset="-122"/>
              </a:rPr>
              <a:t>OS</a:t>
            </a:r>
            <a:r>
              <a:rPr lang="zh-CN" altLang="en-US" sz="2400" i="0" u="none" strike="noStrike" baseline="0" dirty="0">
                <a:solidFill>
                  <a:srgbClr val="FF3300"/>
                </a:solidFill>
                <a:latin typeface="楷体" panose="02010609060101010101" pitchFamily="49" charset="-122"/>
                <a:ea typeface="楷体" panose="02010609060101010101" pitchFamily="49" charset="-122"/>
              </a:rPr>
              <a:t>独立调度和分派的基本单位</a:t>
            </a:r>
            <a:r>
              <a:rPr lang="zh-CN" altLang="en-US" sz="2400" i="0" u="none" strike="noStrike" baseline="0" dirty="0">
                <a:solidFill>
                  <a:srgbClr val="000000"/>
                </a:solidFill>
                <a:latin typeface="楷体" panose="02010609060101010101" pitchFamily="49" charset="-122"/>
                <a:ea typeface="楷体" panose="02010609060101010101" pitchFamily="49" charset="-122"/>
              </a:rPr>
              <a:t>。</a:t>
            </a:r>
            <a:endParaRPr lang="zh-CN" altLang="en-US" sz="2400" dirty="0"/>
          </a:p>
        </p:txBody>
      </p:sp>
    </p:spTree>
    <p:extLst>
      <p:ext uri="{BB962C8B-B14F-4D97-AF65-F5344CB8AC3E}">
        <p14:creationId xmlns:p14="http://schemas.microsoft.com/office/powerpoint/2010/main" val="4142016043"/>
      </p:ext>
    </p:extLst>
  </p:cSld>
  <p:clrMapOvr>
    <a:masterClrMapping/>
  </p:clrMapOvr>
  <p:transition>
    <p:fade/>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p:cNvSpPr txBox="1">
            <a:spLocks noChangeArrowheads="1"/>
          </p:cNvSpPr>
          <p:nvPr/>
        </p:nvSpPr>
        <p:spPr bwMode="auto">
          <a:xfrm>
            <a:off x="4295750" y="56679"/>
            <a:ext cx="3600450" cy="708025"/>
          </a:xfrm>
          <a:prstGeom prst="rect">
            <a:avLst/>
          </a:prstGeom>
          <a:noFill/>
          <a:ln w="9525">
            <a:noFill/>
            <a:miter lim="800000"/>
            <a:headEnd/>
            <a:tailEnd/>
          </a:ln>
          <a:effectLst/>
        </p:spPr>
        <p:txBody>
          <a:bodyPr>
            <a:spAutoFit/>
          </a:bodyPr>
          <a:lstStyle/>
          <a:p>
            <a:pPr>
              <a:defRPr/>
            </a:pPr>
            <a:r>
              <a:rPr kumimoji="1" lang="en-US" altLang="zh-CN" sz="4000" dirty="0">
                <a:solidFill>
                  <a:srgbClr val="FF0000"/>
                </a:solidFill>
                <a:latin typeface="微软雅黑" panose="020B0503020204020204" pitchFamily="34" charset="-122"/>
                <a:ea typeface="微软雅黑" panose="020B0503020204020204" pitchFamily="34" charset="-122"/>
              </a:rPr>
              <a:t>3.8 </a:t>
            </a:r>
            <a:r>
              <a:rPr kumimoji="1" lang="zh-CN" altLang="en-US" sz="4000" dirty="0">
                <a:solidFill>
                  <a:srgbClr val="FF0000"/>
                </a:solidFill>
                <a:latin typeface="微软雅黑" panose="020B0503020204020204" pitchFamily="34" charset="-122"/>
                <a:ea typeface="微软雅黑" panose="020B0503020204020204" pitchFamily="34" charset="-122"/>
              </a:rPr>
              <a:t>线程机制</a:t>
            </a:r>
          </a:p>
        </p:txBody>
      </p:sp>
      <p:sp>
        <p:nvSpPr>
          <p:cNvPr id="7" name="Rectangle 2"/>
          <p:cNvSpPr>
            <a:spLocks noChangeArrowheads="1"/>
          </p:cNvSpPr>
          <p:nvPr/>
        </p:nvSpPr>
        <p:spPr bwMode="auto">
          <a:xfrm>
            <a:off x="479376" y="620688"/>
            <a:ext cx="4176712" cy="647700"/>
          </a:xfrm>
          <a:prstGeom prst="rect">
            <a:avLst/>
          </a:prstGeom>
          <a:noFill/>
          <a:ln w="9525">
            <a:noFill/>
            <a:miter lim="800000"/>
            <a:headEnd/>
            <a:tailEnd/>
          </a:ln>
          <a:effectLst>
            <a:outerShdw dist="35921" dir="2700000" algn="ctr" rotWithShape="0">
              <a:srgbClr val="FFFFFF">
                <a:alpha val="73000"/>
              </a:srgbClr>
            </a:outerShdw>
          </a:effectLst>
        </p:spPr>
        <p:txBody>
          <a:bodyPr anchor="ctr"/>
          <a:lstStyle/>
          <a:p>
            <a:pPr>
              <a:defRPr/>
            </a:pPr>
            <a:r>
              <a:rPr lang="en-US" altLang="zh-CN" sz="3200" dirty="0">
                <a:solidFill>
                  <a:srgbClr val="0000FF"/>
                </a:solidFill>
                <a:latin typeface="微软雅黑" panose="020B0503020204020204" pitchFamily="34" charset="-122"/>
                <a:ea typeface="微软雅黑" panose="020B0503020204020204" pitchFamily="34" charset="-122"/>
              </a:rPr>
              <a:t>3.8.1 </a:t>
            </a:r>
            <a:r>
              <a:rPr lang="zh-CN" altLang="en-US" sz="3200" dirty="0">
                <a:solidFill>
                  <a:srgbClr val="0000FF"/>
                </a:solidFill>
                <a:latin typeface="微软雅黑" panose="020B0503020204020204" pitchFamily="34" charset="-122"/>
                <a:ea typeface="微软雅黑" panose="020B0503020204020204" pitchFamily="34" charset="-122"/>
              </a:rPr>
              <a:t>线程基本概念</a:t>
            </a:r>
          </a:p>
        </p:txBody>
      </p:sp>
      <p:sp>
        <p:nvSpPr>
          <p:cNvPr id="8" name="矩形 7"/>
          <p:cNvSpPr/>
          <p:nvPr/>
        </p:nvSpPr>
        <p:spPr>
          <a:xfrm>
            <a:off x="479376" y="1279999"/>
            <a:ext cx="3671887" cy="523875"/>
          </a:xfrm>
          <a:prstGeom prst="rect">
            <a:avLst/>
          </a:prstGeom>
        </p:spPr>
        <p:txBody>
          <a:bodyPr>
            <a:spAutoFit/>
          </a:bodyPr>
          <a:lstStyle/>
          <a:p>
            <a:pPr marL="609600" indent="-609600" algn="just" defTabSz="873125">
              <a:spcBef>
                <a:spcPct val="50000"/>
              </a:spcBef>
              <a:defRPr/>
            </a:pPr>
            <a:r>
              <a:rPr kumimoji="1" lang="en-US" altLang="zh-CN" sz="2800" dirty="0">
                <a:solidFill>
                  <a:srgbClr val="C00000"/>
                </a:solidFill>
                <a:latin typeface="微软雅黑" panose="020B0503020204020204" pitchFamily="34" charset="-122"/>
                <a:ea typeface="微软雅黑" panose="020B0503020204020204" pitchFamily="34" charset="-122"/>
              </a:rPr>
              <a:t>3. </a:t>
            </a:r>
            <a:r>
              <a:rPr kumimoji="1" lang="zh-CN" altLang="en-US" sz="2800" dirty="0">
                <a:solidFill>
                  <a:srgbClr val="C00000"/>
                </a:solidFill>
                <a:latin typeface="微软雅黑" panose="020B0503020204020204" pitchFamily="34" charset="-122"/>
                <a:ea typeface="微软雅黑" panose="020B0503020204020204" pitchFamily="34" charset="-122"/>
              </a:rPr>
              <a:t>线程控制块</a:t>
            </a:r>
          </a:p>
        </p:txBody>
      </p:sp>
      <p:sp>
        <p:nvSpPr>
          <p:cNvPr id="4" name="文本框 3">
            <a:extLst>
              <a:ext uri="{FF2B5EF4-FFF2-40B4-BE49-F238E27FC236}">
                <a16:creationId xmlns:a16="http://schemas.microsoft.com/office/drawing/2014/main" id="{0323D1DE-F012-1F19-645D-A999FC00F775}"/>
              </a:ext>
            </a:extLst>
          </p:cNvPr>
          <p:cNvSpPr txBox="1"/>
          <p:nvPr/>
        </p:nvSpPr>
        <p:spPr>
          <a:xfrm>
            <a:off x="889128" y="1887770"/>
            <a:ext cx="10413694" cy="954107"/>
          </a:xfrm>
          <a:prstGeom prst="rect">
            <a:avLst/>
          </a:prstGeom>
          <a:noFill/>
        </p:spPr>
        <p:txBody>
          <a:bodyPr wrap="square">
            <a:spAutoFit/>
          </a:bodyPr>
          <a:lstStyle/>
          <a:p>
            <a:pPr algn="l"/>
            <a:r>
              <a:rPr lang="zh-CN" altLang="en-US" sz="2800" i="0" u="none" strike="noStrike" baseline="0" dirty="0">
                <a:latin typeface="楷体" panose="02010609060101010101" pitchFamily="49" charset="-122"/>
                <a:ea typeface="楷体" panose="02010609060101010101" pitchFamily="49" charset="-122"/>
              </a:rPr>
              <a:t>① 线程标识符；②寄存器状态；     ③ 线程运行状态；</a:t>
            </a:r>
            <a:endParaRPr lang="en-US" altLang="zh-CN" sz="2800" i="0" u="none" strike="noStrike" baseline="0" dirty="0">
              <a:latin typeface="楷体" panose="02010609060101010101" pitchFamily="49" charset="-122"/>
              <a:ea typeface="楷体" panose="02010609060101010101" pitchFamily="49" charset="-122"/>
            </a:endParaRPr>
          </a:p>
          <a:p>
            <a:pPr algn="l"/>
            <a:r>
              <a:rPr lang="zh-CN" altLang="en-US" sz="2800" i="0" u="none" strike="noStrike" baseline="0" dirty="0">
                <a:latin typeface="楷体" panose="02010609060101010101" pitchFamily="49" charset="-122"/>
                <a:ea typeface="楷体" panose="02010609060101010101" pitchFamily="49" charset="-122"/>
              </a:rPr>
              <a:t>④ 优先级；    ⑤ 线程专有存储器；⑥ 信号屏蔽；    ⑦堆栈。</a:t>
            </a:r>
            <a:endParaRPr lang="zh-CN" altLang="en-US" sz="2800" dirty="0"/>
          </a:p>
        </p:txBody>
      </p:sp>
      <p:sp>
        <p:nvSpPr>
          <p:cNvPr id="5" name="矩形 4">
            <a:extLst>
              <a:ext uri="{FF2B5EF4-FFF2-40B4-BE49-F238E27FC236}">
                <a16:creationId xmlns:a16="http://schemas.microsoft.com/office/drawing/2014/main" id="{4ED7AF5B-4E0C-D898-5FA8-19D64B9DA062}"/>
              </a:ext>
            </a:extLst>
          </p:cNvPr>
          <p:cNvSpPr/>
          <p:nvPr/>
        </p:nvSpPr>
        <p:spPr>
          <a:xfrm>
            <a:off x="551384" y="3199321"/>
            <a:ext cx="3671887" cy="523875"/>
          </a:xfrm>
          <a:prstGeom prst="rect">
            <a:avLst/>
          </a:prstGeom>
        </p:spPr>
        <p:txBody>
          <a:bodyPr>
            <a:spAutoFit/>
          </a:bodyPr>
          <a:lstStyle/>
          <a:p>
            <a:pPr marL="609600" indent="-609600" algn="just" defTabSz="873125">
              <a:spcBef>
                <a:spcPct val="50000"/>
              </a:spcBef>
              <a:defRPr/>
            </a:pPr>
            <a:r>
              <a:rPr kumimoji="1" lang="en-US" altLang="zh-CN" sz="2800" dirty="0">
                <a:solidFill>
                  <a:srgbClr val="C00000"/>
                </a:solidFill>
                <a:latin typeface="微软雅黑" panose="020B0503020204020204" pitchFamily="34" charset="-122"/>
                <a:ea typeface="微软雅黑" panose="020B0503020204020204" pitchFamily="34" charset="-122"/>
              </a:rPr>
              <a:t>4. </a:t>
            </a:r>
            <a:r>
              <a:rPr kumimoji="1" lang="zh-CN" altLang="en-US" sz="2800" dirty="0">
                <a:solidFill>
                  <a:srgbClr val="C00000"/>
                </a:solidFill>
                <a:latin typeface="微软雅黑" panose="020B0503020204020204" pitchFamily="34" charset="-122"/>
                <a:ea typeface="微软雅黑" panose="020B0503020204020204" pitchFamily="34" charset="-122"/>
              </a:rPr>
              <a:t>线程控制块</a:t>
            </a:r>
          </a:p>
        </p:txBody>
      </p:sp>
      <p:sp>
        <p:nvSpPr>
          <p:cNvPr id="11" name="文本框 10">
            <a:extLst>
              <a:ext uri="{FF2B5EF4-FFF2-40B4-BE49-F238E27FC236}">
                <a16:creationId xmlns:a16="http://schemas.microsoft.com/office/drawing/2014/main" id="{FCCBB309-4100-5279-A3C7-6BE5B88C1A7A}"/>
              </a:ext>
            </a:extLst>
          </p:cNvPr>
          <p:cNvSpPr txBox="1"/>
          <p:nvPr/>
        </p:nvSpPr>
        <p:spPr>
          <a:xfrm>
            <a:off x="767408" y="3861048"/>
            <a:ext cx="10765222" cy="1569660"/>
          </a:xfrm>
          <a:prstGeom prst="rect">
            <a:avLst/>
          </a:prstGeom>
          <a:noFill/>
        </p:spPr>
        <p:txBody>
          <a:bodyPr wrap="square">
            <a:spAutoFit/>
          </a:bodyPr>
          <a:lstStyle/>
          <a:p>
            <a:pPr algn="l"/>
            <a:r>
              <a:rPr lang="zh-CN" altLang="en-US" sz="2400" i="0" u="none" strike="noStrike" baseline="0" dirty="0">
                <a:solidFill>
                  <a:srgbClr val="33339A"/>
                </a:solidFill>
                <a:latin typeface="楷体" panose="02010609060101010101" pitchFamily="49" charset="-122"/>
                <a:ea typeface="楷体" panose="02010609060101010101" pitchFamily="49" charset="-122"/>
              </a:rPr>
              <a:t>线程的三种基本状态</a:t>
            </a:r>
          </a:p>
          <a:p>
            <a:pPr algn="l"/>
            <a:r>
              <a:rPr lang="zh-CN" altLang="en-US" sz="2400" i="0" u="none" strike="noStrike" baseline="0" dirty="0">
                <a:solidFill>
                  <a:srgbClr val="1F05E4"/>
                </a:solidFill>
                <a:latin typeface="Times New Roman" panose="02020603050405020304" pitchFamily="18" charset="0"/>
                <a:ea typeface="楷体" panose="02010609060101010101" pitchFamily="49" charset="-122"/>
              </a:rPr>
              <a:t>▪ </a:t>
            </a:r>
            <a:r>
              <a:rPr lang="zh-CN" altLang="en-US" sz="2400" i="0" u="none" strike="noStrike" baseline="0" dirty="0">
                <a:solidFill>
                  <a:srgbClr val="FF3300"/>
                </a:solidFill>
                <a:latin typeface="楷体" panose="02010609060101010101" pitchFamily="49" charset="-122"/>
                <a:ea typeface="楷体" panose="02010609060101010101" pitchFamily="49" charset="-122"/>
              </a:rPr>
              <a:t>① 执行状态</a:t>
            </a:r>
            <a:r>
              <a:rPr lang="zh-CN" altLang="en-US" sz="2400" i="0" u="none" strike="noStrike" baseline="0" dirty="0">
                <a:solidFill>
                  <a:srgbClr val="000000"/>
                </a:solidFill>
                <a:latin typeface="楷体" panose="02010609060101010101" pitchFamily="49" charset="-122"/>
                <a:ea typeface="楷体" panose="02010609060101010101" pitchFamily="49" charset="-122"/>
              </a:rPr>
              <a:t>：表示线程正获得处理机而运行</a:t>
            </a:r>
          </a:p>
          <a:p>
            <a:pPr algn="l"/>
            <a:r>
              <a:rPr lang="zh-CN" altLang="en-US" sz="2400" i="0" u="none" strike="noStrike" baseline="0" dirty="0">
                <a:solidFill>
                  <a:srgbClr val="1F05E4"/>
                </a:solidFill>
                <a:latin typeface="Times New Roman" panose="02020603050405020304" pitchFamily="18" charset="0"/>
                <a:ea typeface="楷体" panose="02010609060101010101" pitchFamily="49" charset="-122"/>
              </a:rPr>
              <a:t>▪ </a:t>
            </a:r>
            <a:r>
              <a:rPr lang="zh-CN" altLang="en-US" sz="2400" i="0" u="none" strike="noStrike" baseline="0" dirty="0">
                <a:solidFill>
                  <a:srgbClr val="FF3300"/>
                </a:solidFill>
                <a:latin typeface="楷体" panose="02010609060101010101" pitchFamily="49" charset="-122"/>
                <a:ea typeface="楷体" panose="02010609060101010101" pitchFamily="49" charset="-122"/>
              </a:rPr>
              <a:t>② 就绪状态</a:t>
            </a:r>
            <a:r>
              <a:rPr lang="zh-CN" altLang="en-US" sz="2400" i="0" u="none" strike="noStrike" baseline="0" dirty="0">
                <a:solidFill>
                  <a:srgbClr val="000000"/>
                </a:solidFill>
                <a:latin typeface="楷体" panose="02010609060101010101" pitchFamily="49" charset="-122"/>
                <a:ea typeface="楷体" panose="02010609060101010101" pitchFamily="49" charset="-122"/>
              </a:rPr>
              <a:t>：指线程已具备了各种执行条件，一旦获得</a:t>
            </a:r>
            <a:r>
              <a:rPr lang="en-US" altLang="zh-CN" sz="2400" i="0" u="none" strike="noStrike" baseline="0" dirty="0">
                <a:solidFill>
                  <a:srgbClr val="000000"/>
                </a:solidFill>
                <a:latin typeface="Times New Roman Bold" panose="02020803070505020304" pitchFamily="18" charset="0"/>
                <a:ea typeface="楷体" panose="02010609060101010101" pitchFamily="49" charset="-122"/>
              </a:rPr>
              <a:t>CPU</a:t>
            </a:r>
            <a:r>
              <a:rPr lang="zh-CN" altLang="en-US" sz="2400" i="0" u="none" strike="noStrike" baseline="0" dirty="0">
                <a:solidFill>
                  <a:srgbClr val="000000"/>
                </a:solidFill>
                <a:latin typeface="楷体" panose="02010609060101010101" pitchFamily="49" charset="-122"/>
                <a:ea typeface="楷体" panose="02010609060101010101" pitchFamily="49" charset="-122"/>
              </a:rPr>
              <a:t>便可执行的状态</a:t>
            </a:r>
          </a:p>
          <a:p>
            <a:pPr algn="l"/>
            <a:r>
              <a:rPr lang="zh-CN" altLang="en-US" sz="2400" i="0" u="none" strike="noStrike" baseline="0" dirty="0">
                <a:solidFill>
                  <a:srgbClr val="1F05E4"/>
                </a:solidFill>
                <a:latin typeface="Times New Roman" panose="02020603050405020304" pitchFamily="18" charset="0"/>
                <a:ea typeface="楷体" panose="02010609060101010101" pitchFamily="49" charset="-122"/>
              </a:rPr>
              <a:t>▪ </a:t>
            </a:r>
            <a:r>
              <a:rPr lang="zh-CN" altLang="en-US" sz="2400" i="0" u="none" strike="noStrike" baseline="0" dirty="0">
                <a:solidFill>
                  <a:srgbClr val="FF3300"/>
                </a:solidFill>
                <a:latin typeface="楷体" panose="02010609060101010101" pitchFamily="49" charset="-122"/>
                <a:ea typeface="楷体" panose="02010609060101010101" pitchFamily="49" charset="-122"/>
              </a:rPr>
              <a:t>③ 阻塞状态</a:t>
            </a:r>
            <a:r>
              <a:rPr lang="zh-CN" altLang="en-US" sz="2400" i="0" u="none" strike="noStrike" baseline="0" dirty="0">
                <a:solidFill>
                  <a:srgbClr val="000000"/>
                </a:solidFill>
                <a:latin typeface="楷体" panose="02010609060101010101" pitchFamily="49" charset="-122"/>
                <a:ea typeface="楷体" panose="02010609060101010101" pitchFamily="49" charset="-122"/>
              </a:rPr>
              <a:t>：指线程在执行中因某事件而受阻，处于暂停执行时的状态</a:t>
            </a:r>
            <a:endParaRPr lang="zh-CN" altLang="en-US" sz="2400" dirty="0"/>
          </a:p>
        </p:txBody>
      </p:sp>
    </p:spTree>
    <p:extLst>
      <p:ext uri="{BB962C8B-B14F-4D97-AF65-F5344CB8AC3E}">
        <p14:creationId xmlns:p14="http://schemas.microsoft.com/office/powerpoint/2010/main" val="3134873589"/>
      </p:ext>
    </p:extLst>
  </p:cSld>
  <p:clrMapOvr>
    <a:masterClrMapping/>
  </p:clrMapOvr>
  <p:transition>
    <p:fade/>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p:cNvSpPr txBox="1">
            <a:spLocks noChangeArrowheads="1"/>
          </p:cNvSpPr>
          <p:nvPr/>
        </p:nvSpPr>
        <p:spPr bwMode="auto">
          <a:xfrm>
            <a:off x="4295750" y="56679"/>
            <a:ext cx="3600450" cy="708025"/>
          </a:xfrm>
          <a:prstGeom prst="rect">
            <a:avLst/>
          </a:prstGeom>
          <a:noFill/>
          <a:ln w="9525">
            <a:noFill/>
            <a:miter lim="800000"/>
            <a:headEnd/>
            <a:tailEnd/>
          </a:ln>
          <a:effectLst/>
        </p:spPr>
        <p:txBody>
          <a:bodyPr>
            <a:spAutoFit/>
          </a:bodyPr>
          <a:lstStyle/>
          <a:p>
            <a:pPr>
              <a:defRPr/>
            </a:pPr>
            <a:r>
              <a:rPr kumimoji="1" lang="en-US" altLang="zh-CN" sz="4000" dirty="0">
                <a:solidFill>
                  <a:srgbClr val="FF0000"/>
                </a:solidFill>
                <a:latin typeface="微软雅黑" panose="020B0503020204020204" pitchFamily="34" charset="-122"/>
                <a:ea typeface="微软雅黑" panose="020B0503020204020204" pitchFamily="34" charset="-122"/>
              </a:rPr>
              <a:t>3.6 </a:t>
            </a:r>
            <a:r>
              <a:rPr kumimoji="1" lang="zh-CN" altLang="en-US" sz="4000" dirty="0">
                <a:solidFill>
                  <a:srgbClr val="FF0000"/>
                </a:solidFill>
                <a:latin typeface="微软雅黑" panose="020B0503020204020204" pitchFamily="34" charset="-122"/>
                <a:ea typeface="微软雅黑" panose="020B0503020204020204" pitchFamily="34" charset="-122"/>
              </a:rPr>
              <a:t>线程机制</a:t>
            </a:r>
          </a:p>
        </p:txBody>
      </p:sp>
      <p:sp>
        <p:nvSpPr>
          <p:cNvPr id="7" name="Rectangle 2"/>
          <p:cNvSpPr>
            <a:spLocks noChangeArrowheads="1"/>
          </p:cNvSpPr>
          <p:nvPr/>
        </p:nvSpPr>
        <p:spPr bwMode="auto">
          <a:xfrm>
            <a:off x="479376" y="620688"/>
            <a:ext cx="4176712" cy="647700"/>
          </a:xfrm>
          <a:prstGeom prst="rect">
            <a:avLst/>
          </a:prstGeom>
          <a:noFill/>
          <a:ln w="9525">
            <a:noFill/>
            <a:miter lim="800000"/>
            <a:headEnd/>
            <a:tailEnd/>
          </a:ln>
          <a:effectLst>
            <a:outerShdw dist="35921" dir="2700000" algn="ctr" rotWithShape="0">
              <a:srgbClr val="FFFFFF">
                <a:alpha val="73000"/>
              </a:srgbClr>
            </a:outerShdw>
          </a:effectLst>
        </p:spPr>
        <p:txBody>
          <a:bodyPr anchor="ctr"/>
          <a:lstStyle/>
          <a:p>
            <a:pPr>
              <a:defRPr/>
            </a:pPr>
            <a:r>
              <a:rPr lang="en-US" altLang="zh-CN" sz="3200" dirty="0">
                <a:solidFill>
                  <a:srgbClr val="0000FF"/>
                </a:solidFill>
                <a:latin typeface="微软雅黑" panose="020B0503020204020204" pitchFamily="34" charset="-122"/>
                <a:ea typeface="微软雅黑" panose="020B0503020204020204" pitchFamily="34" charset="-122"/>
              </a:rPr>
              <a:t>3.6.1 </a:t>
            </a:r>
            <a:r>
              <a:rPr lang="zh-CN" altLang="en-US" sz="3200" dirty="0">
                <a:solidFill>
                  <a:srgbClr val="0000FF"/>
                </a:solidFill>
                <a:latin typeface="微软雅黑" panose="020B0503020204020204" pitchFamily="34" charset="-122"/>
                <a:ea typeface="微软雅黑" panose="020B0503020204020204" pitchFamily="34" charset="-122"/>
              </a:rPr>
              <a:t>线程基本概念</a:t>
            </a:r>
          </a:p>
        </p:txBody>
      </p:sp>
      <p:sp>
        <p:nvSpPr>
          <p:cNvPr id="8" name="矩形 7"/>
          <p:cNvSpPr/>
          <p:nvPr/>
        </p:nvSpPr>
        <p:spPr>
          <a:xfrm>
            <a:off x="479376" y="1279999"/>
            <a:ext cx="3671887" cy="523875"/>
          </a:xfrm>
          <a:prstGeom prst="rect">
            <a:avLst/>
          </a:prstGeom>
        </p:spPr>
        <p:txBody>
          <a:bodyPr>
            <a:spAutoFit/>
          </a:bodyPr>
          <a:lstStyle/>
          <a:p>
            <a:pPr marL="609600" indent="-609600" algn="just" defTabSz="873125">
              <a:spcBef>
                <a:spcPct val="50000"/>
              </a:spcBef>
              <a:defRPr/>
            </a:pPr>
            <a:r>
              <a:rPr kumimoji="1" lang="en-US" altLang="zh-CN" sz="2800" dirty="0">
                <a:solidFill>
                  <a:srgbClr val="C00000"/>
                </a:solidFill>
                <a:latin typeface="微软雅黑" panose="020B0503020204020204" pitchFamily="34" charset="-122"/>
                <a:ea typeface="微软雅黑" panose="020B0503020204020204" pitchFamily="34" charset="-122"/>
              </a:rPr>
              <a:t>5. </a:t>
            </a:r>
            <a:r>
              <a:rPr kumimoji="1" lang="zh-CN" altLang="en-US" sz="2800" dirty="0">
                <a:solidFill>
                  <a:srgbClr val="C00000"/>
                </a:solidFill>
                <a:latin typeface="微软雅黑" panose="020B0503020204020204" pitchFamily="34" charset="-122"/>
                <a:ea typeface="微软雅黑" panose="020B0503020204020204" pitchFamily="34" charset="-122"/>
              </a:rPr>
              <a:t>线程的创建和终止</a:t>
            </a:r>
          </a:p>
        </p:txBody>
      </p:sp>
      <p:sp>
        <p:nvSpPr>
          <p:cNvPr id="3" name="文本框 2">
            <a:extLst>
              <a:ext uri="{FF2B5EF4-FFF2-40B4-BE49-F238E27FC236}">
                <a16:creationId xmlns:a16="http://schemas.microsoft.com/office/drawing/2014/main" id="{BFE1F940-455E-34B0-473C-781E6462F9A9}"/>
              </a:ext>
            </a:extLst>
          </p:cNvPr>
          <p:cNvSpPr txBox="1"/>
          <p:nvPr/>
        </p:nvSpPr>
        <p:spPr>
          <a:xfrm>
            <a:off x="695400" y="1628800"/>
            <a:ext cx="11089232" cy="4524315"/>
          </a:xfrm>
          <a:prstGeom prst="rect">
            <a:avLst/>
          </a:prstGeom>
          <a:noFill/>
        </p:spPr>
        <p:txBody>
          <a:bodyPr wrap="square">
            <a:spAutoFit/>
          </a:bodyPr>
          <a:lstStyle/>
          <a:p>
            <a:pPr marL="342900" indent="-342900" algn="l">
              <a:lnSpc>
                <a:spcPct val="150000"/>
              </a:lnSpc>
              <a:buFont typeface="Wingdings" panose="05000000000000000000" pitchFamily="2" charset="2"/>
              <a:buChar char="p"/>
            </a:pPr>
            <a:r>
              <a:rPr lang="zh-CN" altLang="en-US" sz="2800" b="0" i="0" u="none" strike="noStrike" baseline="0" dirty="0">
                <a:solidFill>
                  <a:srgbClr val="33339A"/>
                </a:solidFill>
                <a:latin typeface="楷体" panose="02010609060101010101" pitchFamily="49" charset="-122"/>
                <a:ea typeface="楷体" panose="02010609060101010101" pitchFamily="49" charset="-122"/>
              </a:rPr>
              <a:t>线程的创建</a:t>
            </a:r>
          </a:p>
          <a:p>
            <a:pPr algn="l"/>
            <a:r>
              <a:rPr lang="zh-CN" altLang="en-US" sz="2400" b="0" i="0" u="none" strike="noStrike" baseline="0" dirty="0">
                <a:solidFill>
                  <a:srgbClr val="1F05E4"/>
                </a:solidFill>
                <a:latin typeface="Times New Roman" panose="02020603050405020304" pitchFamily="18" charset="0"/>
                <a:ea typeface="楷体" panose="02010609060101010101" pitchFamily="49" charset="-122"/>
              </a:rPr>
              <a:t>▪ </a:t>
            </a:r>
            <a:r>
              <a:rPr lang="zh-CN" altLang="en-US" sz="2400" b="0" i="0" u="none" strike="noStrike" baseline="0" dirty="0">
                <a:solidFill>
                  <a:srgbClr val="000000"/>
                </a:solidFill>
                <a:latin typeface="楷体" panose="02010609060101010101" pitchFamily="49" charset="-122"/>
                <a:ea typeface="楷体" panose="02010609060101010101" pitchFamily="49" charset="-122"/>
              </a:rPr>
              <a:t>在多线程</a:t>
            </a:r>
            <a:r>
              <a:rPr lang="en-US" altLang="zh-CN" sz="2400" b="1" i="0" u="none" strike="noStrike" baseline="0" dirty="0">
                <a:solidFill>
                  <a:srgbClr val="000000"/>
                </a:solidFill>
                <a:latin typeface="Times New Roman Bold" panose="02020803070505020304" pitchFamily="18" charset="0"/>
                <a:ea typeface="楷体" panose="02010609060101010101" pitchFamily="49" charset="-122"/>
              </a:rPr>
              <a:t>OS</a:t>
            </a:r>
            <a:r>
              <a:rPr lang="zh-CN" altLang="en-US" sz="2400" b="0" i="0" u="none" strike="noStrike" baseline="0" dirty="0">
                <a:solidFill>
                  <a:srgbClr val="000000"/>
                </a:solidFill>
                <a:latin typeface="楷体" panose="02010609060101010101" pitchFamily="49" charset="-122"/>
                <a:ea typeface="楷体" panose="02010609060101010101" pitchFamily="49" charset="-122"/>
              </a:rPr>
              <a:t>环境下，应用程序启动时通常仅有一个线程在执行，该线程被称为“</a:t>
            </a:r>
            <a:r>
              <a:rPr lang="zh-CN" altLang="en-US" sz="2400" b="0" i="0" u="none" strike="noStrike" baseline="0" dirty="0">
                <a:solidFill>
                  <a:srgbClr val="FF3300"/>
                </a:solidFill>
                <a:latin typeface="楷体" panose="02010609060101010101" pitchFamily="49" charset="-122"/>
                <a:ea typeface="楷体" panose="02010609060101010101" pitchFamily="49" charset="-122"/>
              </a:rPr>
              <a:t>初始化线程</a:t>
            </a:r>
            <a:r>
              <a:rPr lang="zh-CN" altLang="en-US" sz="2400" b="0" i="0" u="none" strike="noStrike" baseline="0" dirty="0">
                <a:solidFill>
                  <a:srgbClr val="000000"/>
                </a:solidFill>
                <a:latin typeface="楷体" panose="02010609060101010101" pitchFamily="49" charset="-122"/>
                <a:ea typeface="楷体" panose="02010609060101010101" pitchFamily="49" charset="-122"/>
              </a:rPr>
              <a:t>”或“</a:t>
            </a:r>
            <a:r>
              <a:rPr lang="zh-CN" altLang="en-US" sz="2400" b="0" i="0" u="none" strike="noStrike" baseline="0" dirty="0">
                <a:solidFill>
                  <a:srgbClr val="FF3300"/>
                </a:solidFill>
                <a:latin typeface="楷体" panose="02010609060101010101" pitchFamily="49" charset="-122"/>
                <a:ea typeface="楷体" panose="02010609060101010101" pitchFamily="49" charset="-122"/>
              </a:rPr>
              <a:t>主线程</a:t>
            </a:r>
            <a:r>
              <a:rPr lang="zh-CN" altLang="en-US" sz="2400" b="0" i="0" u="none" strike="noStrike" baseline="0" dirty="0">
                <a:solidFill>
                  <a:srgbClr val="000000"/>
                </a:solidFill>
                <a:latin typeface="楷体" panose="02010609060101010101" pitchFamily="49" charset="-122"/>
                <a:ea typeface="楷体" panose="02010609060101010101" pitchFamily="49" charset="-122"/>
              </a:rPr>
              <a:t>”，它可根据需要再去创建若干个线程。</a:t>
            </a:r>
          </a:p>
          <a:p>
            <a:pPr marL="342900" indent="-342900" algn="l">
              <a:lnSpc>
                <a:spcPct val="150000"/>
              </a:lnSpc>
              <a:buFont typeface="Wingdings" panose="05000000000000000000" pitchFamily="2" charset="2"/>
              <a:buChar char="p"/>
            </a:pPr>
            <a:r>
              <a:rPr lang="zh-CN" altLang="en-US" sz="2800" b="0" i="0" u="none" strike="noStrike" baseline="0" dirty="0">
                <a:solidFill>
                  <a:srgbClr val="33339A"/>
                </a:solidFill>
                <a:latin typeface="楷体" panose="02010609060101010101" pitchFamily="49" charset="-122"/>
                <a:ea typeface="楷体" panose="02010609060101010101" pitchFamily="49" charset="-122"/>
              </a:rPr>
              <a:t>线程的终止</a:t>
            </a:r>
            <a:endParaRPr lang="en-US" altLang="zh-CN" sz="2800" b="0" i="0" u="none" strike="noStrike" baseline="0" dirty="0">
              <a:solidFill>
                <a:srgbClr val="33339A"/>
              </a:solidFill>
              <a:latin typeface="楷体" panose="02010609060101010101" pitchFamily="49" charset="-122"/>
              <a:ea typeface="楷体" panose="02010609060101010101" pitchFamily="49" charset="-122"/>
            </a:endParaRPr>
          </a:p>
          <a:p>
            <a:pPr algn="l">
              <a:lnSpc>
                <a:spcPct val="150000"/>
              </a:lnSpc>
            </a:pPr>
            <a:r>
              <a:rPr lang="zh-CN" altLang="en-US" sz="2400" b="0" i="0" u="none" strike="noStrike" baseline="0" dirty="0">
                <a:solidFill>
                  <a:srgbClr val="000000"/>
                </a:solidFill>
                <a:latin typeface="楷体" panose="02010609060101010101" pitchFamily="49" charset="-122"/>
                <a:ea typeface="楷体" panose="02010609060101010101" pitchFamily="49" charset="-122"/>
              </a:rPr>
              <a:t>线程的终止方式有两种：</a:t>
            </a:r>
            <a:r>
              <a:rPr lang="zh-CN" altLang="en-US" sz="2400" b="0" i="0" u="none" strike="noStrike" baseline="0" dirty="0">
                <a:solidFill>
                  <a:srgbClr val="FF3300"/>
                </a:solidFill>
                <a:latin typeface="楷体" panose="02010609060101010101" pitchFamily="49" charset="-122"/>
                <a:ea typeface="楷体" panose="02010609060101010101" pitchFamily="49" charset="-122"/>
              </a:rPr>
              <a:t>自愿退出、异常终止</a:t>
            </a:r>
            <a:r>
              <a:rPr lang="zh-CN" altLang="en-US" sz="2400" b="0" i="0" u="none" strike="noStrike" baseline="0" dirty="0">
                <a:solidFill>
                  <a:srgbClr val="000000"/>
                </a:solidFill>
                <a:latin typeface="楷体" panose="02010609060101010101" pitchFamily="49" charset="-122"/>
                <a:ea typeface="楷体" panose="02010609060101010101" pitchFamily="49" charset="-122"/>
              </a:rPr>
              <a:t>。</a:t>
            </a:r>
          </a:p>
          <a:p>
            <a:pPr algn="l"/>
            <a:r>
              <a:rPr lang="zh-CN" altLang="en-US" sz="2400" b="0" i="0" u="none" strike="noStrike" baseline="0" dirty="0">
                <a:solidFill>
                  <a:srgbClr val="1F05E4"/>
                </a:solidFill>
                <a:latin typeface="Times New Roman" panose="02020603050405020304" pitchFamily="18" charset="0"/>
                <a:ea typeface="楷体" panose="02010609060101010101" pitchFamily="49" charset="-122"/>
              </a:rPr>
              <a:t>▪ </a:t>
            </a:r>
            <a:r>
              <a:rPr lang="zh-CN" altLang="en-US" sz="2400" b="0" i="0" u="none" strike="noStrike" baseline="0" dirty="0">
                <a:solidFill>
                  <a:srgbClr val="000000"/>
                </a:solidFill>
                <a:latin typeface="楷体" panose="02010609060101010101" pitchFamily="49" charset="-122"/>
                <a:ea typeface="楷体" panose="02010609060101010101" pitchFamily="49" charset="-122"/>
              </a:rPr>
              <a:t>有些线程</a:t>
            </a:r>
            <a:r>
              <a:rPr lang="en-US" altLang="zh-CN" sz="2400" b="1" i="0" u="none" strike="noStrike" baseline="0" dirty="0">
                <a:solidFill>
                  <a:srgbClr val="000000"/>
                </a:solidFill>
                <a:latin typeface="Times New Roman Bold" panose="02020803070505020304" pitchFamily="18" charset="0"/>
                <a:ea typeface="楷体" panose="02010609060101010101" pitchFamily="49" charset="-122"/>
              </a:rPr>
              <a:t>(</a:t>
            </a:r>
            <a:r>
              <a:rPr lang="zh-CN" altLang="en-US" sz="2400" b="0" i="0" u="none" strike="noStrike" baseline="0" dirty="0">
                <a:solidFill>
                  <a:srgbClr val="000000"/>
                </a:solidFill>
                <a:latin typeface="楷体" panose="02010609060101010101" pitchFamily="49" charset="-122"/>
                <a:ea typeface="楷体" panose="02010609060101010101" pitchFamily="49" charset="-122"/>
              </a:rPr>
              <a:t>主要是系统线程</a:t>
            </a:r>
            <a:r>
              <a:rPr lang="en-US" altLang="zh-CN" sz="2400" b="1" i="0" u="none" strike="noStrike" baseline="0" dirty="0">
                <a:solidFill>
                  <a:srgbClr val="000000"/>
                </a:solidFill>
                <a:latin typeface="Times New Roman Bold" panose="02020803070505020304" pitchFamily="18" charset="0"/>
                <a:ea typeface="楷体" panose="02010609060101010101" pitchFamily="49" charset="-122"/>
              </a:rPr>
              <a:t>) </a:t>
            </a:r>
            <a:r>
              <a:rPr lang="zh-CN" altLang="en-US" sz="2400" b="0" i="0" u="none" strike="noStrike" baseline="0" dirty="0">
                <a:solidFill>
                  <a:srgbClr val="000000"/>
                </a:solidFill>
                <a:latin typeface="楷体" panose="02010609060101010101" pitchFamily="49" charset="-122"/>
                <a:ea typeface="楷体" panose="02010609060101010101" pitchFamily="49" charset="-122"/>
              </a:rPr>
              <a:t>一旦被建立便不再被终止。</a:t>
            </a:r>
          </a:p>
          <a:p>
            <a:pPr algn="l"/>
            <a:r>
              <a:rPr lang="zh-CN" altLang="en-US" sz="2400" b="0" i="0" u="none" strike="noStrike" baseline="0" dirty="0">
                <a:solidFill>
                  <a:srgbClr val="1F05E4"/>
                </a:solidFill>
                <a:latin typeface="Times New Roman" panose="02020603050405020304" pitchFamily="18" charset="0"/>
                <a:ea typeface="楷体" panose="02010609060101010101" pitchFamily="49" charset="-122"/>
              </a:rPr>
              <a:t>▪ </a:t>
            </a:r>
            <a:r>
              <a:rPr lang="zh-CN" altLang="en-US" sz="2400" b="0" i="0" u="none" strike="noStrike" baseline="0" dirty="0">
                <a:solidFill>
                  <a:srgbClr val="000000"/>
                </a:solidFill>
                <a:latin typeface="楷体" panose="02010609060101010101" pitchFamily="49" charset="-122"/>
                <a:ea typeface="楷体" panose="02010609060101010101" pitchFamily="49" charset="-122"/>
              </a:rPr>
              <a:t>在大多数的</a:t>
            </a:r>
            <a:r>
              <a:rPr lang="en-US" altLang="zh-CN" sz="2400" b="1" i="0" u="none" strike="noStrike" baseline="0" dirty="0">
                <a:solidFill>
                  <a:srgbClr val="000000"/>
                </a:solidFill>
                <a:latin typeface="Times New Roman Bold" panose="02020803070505020304" pitchFamily="18" charset="0"/>
                <a:ea typeface="楷体" panose="02010609060101010101" pitchFamily="49" charset="-122"/>
              </a:rPr>
              <a:t>OS</a:t>
            </a:r>
            <a:r>
              <a:rPr lang="zh-CN" altLang="en-US" sz="2400" b="0" i="0" u="none" strike="noStrike" baseline="0" dirty="0">
                <a:solidFill>
                  <a:srgbClr val="000000"/>
                </a:solidFill>
                <a:latin typeface="楷体" panose="02010609060101010101" pitchFamily="49" charset="-122"/>
                <a:ea typeface="楷体" panose="02010609060101010101" pitchFamily="49" charset="-122"/>
              </a:rPr>
              <a:t>中，线程被中止后</a:t>
            </a:r>
            <a:r>
              <a:rPr lang="zh-CN" altLang="en-US" sz="2400" b="0" i="0" u="none" strike="noStrike" baseline="0" dirty="0">
                <a:solidFill>
                  <a:srgbClr val="FF0000"/>
                </a:solidFill>
                <a:latin typeface="楷体" panose="02010609060101010101" pitchFamily="49" charset="-122"/>
                <a:ea typeface="楷体" panose="02010609060101010101" pitchFamily="49" charset="-122"/>
              </a:rPr>
              <a:t>并不立即释放</a:t>
            </a:r>
            <a:r>
              <a:rPr lang="zh-CN" altLang="en-US" sz="2400" b="0" i="0" u="none" strike="noStrike" baseline="0" dirty="0">
                <a:solidFill>
                  <a:srgbClr val="000000"/>
                </a:solidFill>
                <a:latin typeface="楷体" panose="02010609060101010101" pitchFamily="49" charset="-122"/>
                <a:ea typeface="楷体" panose="02010609060101010101" pitchFamily="49" charset="-122"/>
              </a:rPr>
              <a:t>它所占有的资源，只有当进程中的其它线程执行了分离函数后，被终止的线程才与资源分离，此时的资源才能被其它线程利用。</a:t>
            </a:r>
            <a:r>
              <a:rPr lang="zh-CN" altLang="en-US" sz="2400" b="0" dirty="0">
                <a:solidFill>
                  <a:srgbClr val="000000"/>
                </a:solidFill>
                <a:latin typeface="楷体" panose="02010609060101010101" pitchFamily="49" charset="-122"/>
                <a:ea typeface="楷体" panose="02010609060101010101" pitchFamily="49" charset="-122"/>
              </a:rPr>
              <a:t>（取决于线程的实现方式和垃圾回收机制）</a:t>
            </a:r>
          </a:p>
          <a:p>
            <a:pPr algn="l"/>
            <a:r>
              <a:rPr lang="zh-CN" altLang="en-US" sz="2400" b="0" i="0" u="none" strike="noStrike" baseline="0" dirty="0">
                <a:solidFill>
                  <a:srgbClr val="1F05E4"/>
                </a:solidFill>
                <a:latin typeface="Times New Roman" panose="02020603050405020304" pitchFamily="18" charset="0"/>
                <a:ea typeface="楷体" panose="02010609060101010101" pitchFamily="49" charset="-122"/>
              </a:rPr>
              <a:t>▪ </a:t>
            </a:r>
            <a:r>
              <a:rPr lang="zh-CN" altLang="en-US" sz="2400" b="0" i="0" u="none" strike="noStrike" baseline="0" dirty="0">
                <a:solidFill>
                  <a:srgbClr val="CD0000"/>
                </a:solidFill>
                <a:latin typeface="楷体" panose="02010609060101010101" pitchFamily="49" charset="-122"/>
                <a:ea typeface="楷体" panose="02010609060101010101" pitchFamily="49" charset="-122"/>
              </a:rPr>
              <a:t>虽被终止但尚未释放资源的线程，仍可以被需要它的线程调用而重新恢复运行</a:t>
            </a:r>
            <a:r>
              <a:rPr lang="zh-CN" altLang="en-US" sz="2400" b="0" i="0" u="none" strike="noStrike" baseline="0" dirty="0">
                <a:solidFill>
                  <a:srgbClr val="000000"/>
                </a:solidFill>
                <a:latin typeface="楷体" panose="02010609060101010101" pitchFamily="49" charset="-122"/>
                <a:ea typeface="楷体" panose="02010609060101010101" pitchFamily="49" charset="-122"/>
              </a:rPr>
              <a:t>。</a:t>
            </a:r>
            <a:endParaRPr lang="en-US" altLang="zh-CN" sz="3200" b="0" dirty="0">
              <a:solidFill>
                <a:srgbClr val="33339A"/>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74234456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4E8D740-F232-4B57-9FF1-77290DAD0FCD}"/>
              </a:ext>
            </a:extLst>
          </p:cNvPr>
          <p:cNvSpPr txBox="1"/>
          <p:nvPr>
            <p:custDataLst>
              <p:tags r:id="rId2"/>
            </p:custDataLst>
          </p:nvPr>
        </p:nvSpPr>
        <p:spPr>
          <a:xfrm>
            <a:off x="1525905" y="635001"/>
            <a:ext cx="9116695"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进程</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和进程</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通过共享缓冲区协作完成数据处理，进程</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负责产生数据并放入缓冲区，进程</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从缓冲区读数据并输出。进程</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和</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之间的制约关系是（   ）</a:t>
            </a:r>
          </a:p>
        </p:txBody>
      </p:sp>
      <p:sp>
        <p:nvSpPr>
          <p:cNvPr id="5" name="文本框 4">
            <a:extLst>
              <a:ext uri="{FF2B5EF4-FFF2-40B4-BE49-F238E27FC236}">
                <a16:creationId xmlns:a16="http://schemas.microsoft.com/office/drawing/2014/main" id="{AD620D06-A013-423F-85E0-08B97024F1CF}"/>
              </a:ext>
            </a:extLst>
          </p:cNvPr>
          <p:cNvSpPr txBox="1"/>
          <p:nvPr>
            <p:custDataLst>
              <p:tags r:id="rId3"/>
            </p:custDataLst>
          </p:nvPr>
        </p:nvSpPr>
        <p:spPr>
          <a:xfrm>
            <a:off x="2489895" y="27860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互斥关系</a:t>
            </a:r>
          </a:p>
        </p:txBody>
      </p:sp>
      <p:sp>
        <p:nvSpPr>
          <p:cNvPr id="6" name="文本框 5">
            <a:extLst>
              <a:ext uri="{FF2B5EF4-FFF2-40B4-BE49-F238E27FC236}">
                <a16:creationId xmlns:a16="http://schemas.microsoft.com/office/drawing/2014/main" id="{8AEE7D7A-B908-436B-B047-3AE923224FCC}"/>
              </a:ext>
            </a:extLst>
          </p:cNvPr>
          <p:cNvSpPr txBox="1"/>
          <p:nvPr>
            <p:custDataLst>
              <p:tags r:id="rId4"/>
            </p:custDataLst>
          </p:nvPr>
        </p:nvSpPr>
        <p:spPr>
          <a:xfrm>
            <a:off x="2489895" y="36433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同步关系</a:t>
            </a:r>
          </a:p>
        </p:txBody>
      </p:sp>
      <p:sp>
        <p:nvSpPr>
          <p:cNvPr id="7" name="文本框 6">
            <a:extLst>
              <a:ext uri="{FF2B5EF4-FFF2-40B4-BE49-F238E27FC236}">
                <a16:creationId xmlns:a16="http://schemas.microsoft.com/office/drawing/2014/main" id="{8D37F921-CD37-46A4-A4A8-FEA6868B7AE4}"/>
              </a:ext>
            </a:extLst>
          </p:cNvPr>
          <p:cNvSpPr txBox="1"/>
          <p:nvPr>
            <p:custDataLst>
              <p:tags r:id="rId5"/>
            </p:custDataLst>
          </p:nvPr>
        </p:nvSpPr>
        <p:spPr>
          <a:xfrm>
            <a:off x="2489895" y="45005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互斥和同步关系</a:t>
            </a:r>
          </a:p>
        </p:txBody>
      </p:sp>
      <p:sp>
        <p:nvSpPr>
          <p:cNvPr id="8" name="文本框 7">
            <a:extLst>
              <a:ext uri="{FF2B5EF4-FFF2-40B4-BE49-F238E27FC236}">
                <a16:creationId xmlns:a16="http://schemas.microsoft.com/office/drawing/2014/main" id="{C97B2869-6ECA-408F-8AEC-8E170F063237}"/>
              </a:ext>
            </a:extLst>
          </p:cNvPr>
          <p:cNvSpPr txBox="1"/>
          <p:nvPr>
            <p:custDataLst>
              <p:tags r:id="rId6"/>
            </p:custDataLst>
          </p:nvPr>
        </p:nvSpPr>
        <p:spPr>
          <a:xfrm>
            <a:off x="2489895" y="53578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无制约关系</a:t>
            </a:r>
          </a:p>
        </p:txBody>
      </p:sp>
      <p:sp>
        <p:nvSpPr>
          <p:cNvPr id="9" name="椭圆 8">
            <a:extLst>
              <a:ext uri="{FF2B5EF4-FFF2-40B4-BE49-F238E27FC236}">
                <a16:creationId xmlns:a16="http://schemas.microsoft.com/office/drawing/2014/main" id="{3BF07DA2-FA28-4653-AC64-EB29B5F5FDE5}"/>
              </a:ext>
            </a:extLst>
          </p:cNvPr>
          <p:cNvSpPr>
            <a:spLocks noChangeAspect="1"/>
          </p:cNvSpPr>
          <p:nvPr>
            <p:custDataLst>
              <p:tags r:id="rId7"/>
            </p:custDataLst>
          </p:nvPr>
        </p:nvSpPr>
        <p:spPr bwMode="auto">
          <a:xfrm>
            <a:off x="1775520" y="28503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ctr" anchorCtr="1" compatLnSpc="1">
            <a:prstTxWarp prst="textNoShape">
              <a:avLst/>
            </a:prstTxWarp>
          </a:bodyPr>
          <a:lstStyle/>
          <a:p>
            <a:pPr marL="609600" indent="-609600" eaLnBrk="0" hangingPunct="0">
              <a:spcBef>
                <a:spcPct val="20000"/>
              </a:spcBef>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A03841FE-457B-4B32-A596-F2F5127625E5}"/>
              </a:ext>
            </a:extLst>
          </p:cNvPr>
          <p:cNvSpPr>
            <a:spLocks noChangeAspect="1"/>
          </p:cNvSpPr>
          <p:nvPr>
            <p:custDataLst>
              <p:tags r:id="rId8"/>
            </p:custDataLst>
          </p:nvPr>
        </p:nvSpPr>
        <p:spPr bwMode="auto">
          <a:xfrm>
            <a:off x="1775520" y="370760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ctr" anchorCtr="1" compatLnSpc="1">
            <a:prstTxWarp prst="textNoShape">
              <a:avLst/>
            </a:prstTxWarp>
          </a:bodyPr>
          <a:lstStyle/>
          <a:p>
            <a:pPr marL="609600" indent="-609600" eaLnBrk="0" hangingPunct="0">
              <a:spcBef>
                <a:spcPct val="20000"/>
              </a:spcBef>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7DFDD724-9BB8-4F9C-88C3-F4FD969378F4}"/>
              </a:ext>
            </a:extLst>
          </p:cNvPr>
          <p:cNvSpPr>
            <a:spLocks noChangeAspect="1"/>
          </p:cNvSpPr>
          <p:nvPr>
            <p:custDataLst>
              <p:tags r:id="rId9"/>
            </p:custDataLst>
          </p:nvPr>
        </p:nvSpPr>
        <p:spPr bwMode="auto">
          <a:xfrm>
            <a:off x="1775520" y="45648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ctr" anchorCtr="1" compatLnSpc="1">
            <a:prstTxWarp prst="textNoShape">
              <a:avLst/>
            </a:prstTxWarp>
          </a:bodyPr>
          <a:lstStyle/>
          <a:p>
            <a:pPr marL="609600" indent="-609600" eaLnBrk="0" hangingPunct="0">
              <a:spcBef>
                <a:spcPct val="20000"/>
              </a:spcBef>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2BBDC35D-9DB2-4DE3-8FAC-D96923CC26D9}"/>
              </a:ext>
            </a:extLst>
          </p:cNvPr>
          <p:cNvSpPr>
            <a:spLocks noChangeAspect="1"/>
          </p:cNvSpPr>
          <p:nvPr>
            <p:custDataLst>
              <p:tags r:id="rId10"/>
            </p:custDataLst>
          </p:nvPr>
        </p:nvSpPr>
        <p:spPr bwMode="auto">
          <a:xfrm>
            <a:off x="1775520" y="542210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ctr" anchorCtr="1" compatLnSpc="1">
            <a:prstTxWarp prst="textNoShape">
              <a:avLst/>
            </a:prstTxWarp>
          </a:bodyPr>
          <a:lstStyle/>
          <a:p>
            <a:pPr marL="609600" indent="-609600" eaLnBrk="0" hangingPunct="0">
              <a:spcBef>
                <a:spcPct val="20000"/>
              </a:spcBef>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350E110C-6AFD-4C66-857E-3E37BEC71A65}"/>
              </a:ext>
            </a:extLst>
          </p:cNvPr>
          <p:cNvGrpSpPr/>
          <p:nvPr>
            <p:custDataLst>
              <p:tags r:id="rId11"/>
            </p:custDataLst>
          </p:nvPr>
        </p:nvGrpSpPr>
        <p:grpSpPr>
          <a:xfrm>
            <a:off x="0" y="0"/>
            <a:ext cx="9144000" cy="635000"/>
            <a:chOff x="-1524000" y="0"/>
            <a:chExt cx="9144000" cy="635000"/>
          </a:xfrm>
        </p:grpSpPr>
        <p:sp>
          <p:nvSpPr>
            <p:cNvPr id="14" name="TitleBackground">
              <a:extLst>
                <a:ext uri="{FF2B5EF4-FFF2-40B4-BE49-F238E27FC236}">
                  <a16:creationId xmlns:a16="http://schemas.microsoft.com/office/drawing/2014/main" id="{38CE4D3A-C886-4764-83FD-F702E6D1E10D}"/>
                </a:ext>
              </a:extLst>
            </p:cNvPr>
            <p:cNvSpPr/>
            <p:nvPr>
              <p:custDataLst>
                <p:tags r:id="rId12"/>
              </p:custDataLst>
            </p:nvPr>
          </p:nvSpPr>
          <p:spPr bwMode="auto">
            <a:xfrm>
              <a:off x="-1524000" y="0"/>
              <a:ext cx="9144000" cy="635000"/>
            </a:xfrm>
            <a:prstGeom prst="rect">
              <a:avLst/>
            </a:prstGeom>
            <a:solidFill>
              <a:srgbClr val="F6F7F8"/>
            </a:solidFill>
            <a:ln>
              <a:noFill/>
            </a:ln>
            <a:effectLst/>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bodyPr>
            <a:lstStyle/>
            <a:p>
              <a:pPr marL="609600" indent="-609600" eaLnBrk="0" hangingPunct="0">
                <a:spcBef>
                  <a:spcPct val="20000"/>
                </a:spcBef>
              </a:pPr>
              <a:endParaRPr lang="zh-CN" altLang="en-US">
                <a:latin typeface="Arial" charset="0"/>
              </a:endParaRPr>
            </a:p>
          </p:txBody>
        </p:sp>
        <p:sp>
          <p:nvSpPr>
            <p:cNvPr id="15" name="ColorBlock">
              <a:extLst>
                <a:ext uri="{FF2B5EF4-FFF2-40B4-BE49-F238E27FC236}">
                  <a16:creationId xmlns:a16="http://schemas.microsoft.com/office/drawing/2014/main" id="{F36D21C0-E441-4219-A180-8D2AEE00793E}"/>
                </a:ext>
              </a:extLst>
            </p:cNvPr>
            <p:cNvSpPr/>
            <p:nvPr>
              <p:custDataLst>
                <p:tags r:id="rId13"/>
              </p:custDataLst>
            </p:nvPr>
          </p:nvSpPr>
          <p:spPr bwMode="auto">
            <a:xfrm>
              <a:off x="-1524000" y="0"/>
              <a:ext cx="190500" cy="635000"/>
            </a:xfrm>
            <a:prstGeom prst="rect">
              <a:avLst/>
            </a:prstGeom>
            <a:solidFill>
              <a:srgbClr val="639EF4"/>
            </a:solidFill>
            <a:ln>
              <a:noFill/>
            </a:ln>
            <a:effectLst/>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bodyPr>
            <a:lstStyle/>
            <a:p>
              <a:pPr marL="609600" indent="-609600" eaLnBrk="0" hangingPunct="0">
                <a:spcBef>
                  <a:spcPct val="20000"/>
                </a:spcBef>
              </a:pPr>
              <a:endParaRPr lang="zh-CN" altLang="en-US">
                <a:latin typeface="Arial" charset="0"/>
              </a:endParaRPr>
            </a:p>
          </p:txBody>
        </p:sp>
        <p:sp>
          <p:nvSpPr>
            <p:cNvPr id="16" name="TypeText">
              <a:extLst>
                <a:ext uri="{FF2B5EF4-FFF2-40B4-BE49-F238E27FC236}">
                  <a16:creationId xmlns:a16="http://schemas.microsoft.com/office/drawing/2014/main" id="{3B13D3F9-D6BA-4D95-8EF0-9EE9C45FC696}"/>
                </a:ext>
              </a:extLst>
            </p:cNvPr>
            <p:cNvSpPr txBox="1"/>
            <p:nvPr>
              <p:custDataLst>
                <p:tags r:id="rId14"/>
              </p:custDataLst>
            </p:nvPr>
          </p:nvSpPr>
          <p:spPr>
            <a:xfrm>
              <a:off x="-1270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grpSp>
      <p:sp>
        <p:nvSpPr>
          <p:cNvPr id="19" name="文本框 18">
            <a:extLst>
              <a:ext uri="{FF2B5EF4-FFF2-40B4-BE49-F238E27FC236}">
                <a16:creationId xmlns:a16="http://schemas.microsoft.com/office/drawing/2014/main" id="{0DE05A88-EBC2-9715-9434-FA9D1BDEB343}"/>
              </a:ext>
            </a:extLst>
          </p:cNvPr>
          <p:cNvSpPr txBox="1"/>
          <p:nvPr/>
        </p:nvSpPr>
        <p:spPr>
          <a:xfrm>
            <a:off x="5663952" y="1844824"/>
            <a:ext cx="6116018" cy="584775"/>
          </a:xfrm>
          <a:prstGeom prst="rect">
            <a:avLst/>
          </a:prstGeom>
          <a:noFill/>
        </p:spPr>
        <p:txBody>
          <a:bodyPr wrap="square">
            <a:spAutoFit/>
          </a:bodyPr>
          <a:lstStyle/>
          <a:p>
            <a:r>
              <a:rPr lang="en-US" altLang="zh-CN" sz="3200" dirty="0">
                <a:solidFill>
                  <a:srgbClr val="FF0000"/>
                </a:solidFill>
                <a:latin typeface="Microsoft Yahei" panose="020B0503020204020204" pitchFamily="34" charset="-122"/>
                <a:ea typeface="Microsoft Yahei" panose="020B0503020204020204" pitchFamily="34" charset="-122"/>
                <a:sym typeface="Microsoft Yahei" panose="020B0503020204020204" pitchFamily="34" charset="-122"/>
              </a:rPr>
              <a:t>C</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endParaRPr lang="zh-CN" altLang="en-US" dirty="0"/>
          </a:p>
        </p:txBody>
      </p:sp>
    </p:spTree>
    <p:custDataLst>
      <p:tags r:id="rId1"/>
    </p:custDataLst>
    <p:extLst>
      <p:ext uri="{BB962C8B-B14F-4D97-AF65-F5344CB8AC3E}">
        <p14:creationId xmlns:p14="http://schemas.microsoft.com/office/powerpoint/2010/main" val="25109824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p:cNvSpPr txBox="1">
            <a:spLocks noChangeArrowheads="1"/>
          </p:cNvSpPr>
          <p:nvPr/>
        </p:nvSpPr>
        <p:spPr bwMode="auto">
          <a:xfrm>
            <a:off x="4295750" y="56679"/>
            <a:ext cx="3600450" cy="708025"/>
          </a:xfrm>
          <a:prstGeom prst="rect">
            <a:avLst/>
          </a:prstGeom>
          <a:noFill/>
          <a:ln w="9525">
            <a:noFill/>
            <a:miter lim="800000"/>
            <a:headEnd/>
            <a:tailEnd/>
          </a:ln>
          <a:effectLst/>
        </p:spPr>
        <p:txBody>
          <a:bodyPr>
            <a:spAutoFit/>
          </a:bodyPr>
          <a:lstStyle/>
          <a:p>
            <a:pPr>
              <a:defRPr/>
            </a:pPr>
            <a:r>
              <a:rPr kumimoji="1" lang="en-US" altLang="zh-CN" sz="4000" dirty="0">
                <a:solidFill>
                  <a:srgbClr val="FF0000"/>
                </a:solidFill>
                <a:latin typeface="微软雅黑" panose="020B0503020204020204" pitchFamily="34" charset="-122"/>
                <a:ea typeface="微软雅黑" panose="020B0503020204020204" pitchFamily="34" charset="-122"/>
              </a:rPr>
              <a:t>3.6 </a:t>
            </a:r>
            <a:r>
              <a:rPr kumimoji="1" lang="zh-CN" altLang="en-US" sz="4000" dirty="0">
                <a:solidFill>
                  <a:srgbClr val="FF0000"/>
                </a:solidFill>
                <a:latin typeface="微软雅黑" panose="020B0503020204020204" pitchFamily="34" charset="-122"/>
                <a:ea typeface="微软雅黑" panose="020B0503020204020204" pitchFamily="34" charset="-122"/>
              </a:rPr>
              <a:t>线程机制</a:t>
            </a:r>
          </a:p>
        </p:txBody>
      </p:sp>
      <p:sp>
        <p:nvSpPr>
          <p:cNvPr id="7" name="Rectangle 2"/>
          <p:cNvSpPr>
            <a:spLocks noChangeArrowheads="1"/>
          </p:cNvSpPr>
          <p:nvPr/>
        </p:nvSpPr>
        <p:spPr bwMode="auto">
          <a:xfrm>
            <a:off x="479376" y="620688"/>
            <a:ext cx="4176712" cy="647700"/>
          </a:xfrm>
          <a:prstGeom prst="rect">
            <a:avLst/>
          </a:prstGeom>
          <a:noFill/>
          <a:ln w="9525">
            <a:noFill/>
            <a:miter lim="800000"/>
            <a:headEnd/>
            <a:tailEnd/>
          </a:ln>
          <a:effectLst>
            <a:outerShdw dist="35921" dir="2700000" algn="ctr" rotWithShape="0">
              <a:srgbClr val="FFFFFF">
                <a:alpha val="73000"/>
              </a:srgbClr>
            </a:outerShdw>
          </a:effectLst>
        </p:spPr>
        <p:txBody>
          <a:bodyPr anchor="ctr"/>
          <a:lstStyle/>
          <a:p>
            <a:pPr>
              <a:defRPr/>
            </a:pPr>
            <a:r>
              <a:rPr lang="en-US" altLang="zh-CN" sz="3200" dirty="0">
                <a:solidFill>
                  <a:srgbClr val="0000FF"/>
                </a:solidFill>
                <a:latin typeface="微软雅黑" panose="020B0503020204020204" pitchFamily="34" charset="-122"/>
                <a:ea typeface="微软雅黑" panose="020B0503020204020204" pitchFamily="34" charset="-122"/>
              </a:rPr>
              <a:t>3.6.1 </a:t>
            </a:r>
            <a:r>
              <a:rPr lang="zh-CN" altLang="en-US" sz="3200" dirty="0">
                <a:solidFill>
                  <a:srgbClr val="0000FF"/>
                </a:solidFill>
                <a:latin typeface="微软雅黑" panose="020B0503020204020204" pitchFamily="34" charset="-122"/>
                <a:ea typeface="微软雅黑" panose="020B0503020204020204" pitchFamily="34" charset="-122"/>
              </a:rPr>
              <a:t>线程基本概念</a:t>
            </a:r>
          </a:p>
        </p:txBody>
      </p:sp>
      <p:sp>
        <p:nvSpPr>
          <p:cNvPr id="8" name="矩形 7"/>
          <p:cNvSpPr/>
          <p:nvPr/>
        </p:nvSpPr>
        <p:spPr>
          <a:xfrm>
            <a:off x="479376" y="1279999"/>
            <a:ext cx="5112568" cy="523220"/>
          </a:xfrm>
          <a:prstGeom prst="rect">
            <a:avLst/>
          </a:prstGeom>
        </p:spPr>
        <p:txBody>
          <a:bodyPr wrap="square">
            <a:spAutoFit/>
          </a:bodyPr>
          <a:lstStyle/>
          <a:p>
            <a:pPr marL="609600" indent="-609600" algn="just" defTabSz="873125">
              <a:spcBef>
                <a:spcPct val="50000"/>
              </a:spcBef>
              <a:defRPr/>
            </a:pPr>
            <a:r>
              <a:rPr kumimoji="1" lang="en-US" altLang="zh-CN" sz="2800" dirty="0">
                <a:solidFill>
                  <a:srgbClr val="C00000"/>
                </a:solidFill>
                <a:latin typeface="微软雅黑" panose="020B0503020204020204" pitchFamily="34" charset="-122"/>
                <a:ea typeface="微软雅黑" panose="020B0503020204020204" pitchFamily="34" charset="-122"/>
              </a:rPr>
              <a:t>6. </a:t>
            </a:r>
            <a:r>
              <a:rPr kumimoji="1" lang="zh-CN" altLang="en-US" sz="2800" dirty="0">
                <a:solidFill>
                  <a:srgbClr val="C00000"/>
                </a:solidFill>
                <a:latin typeface="微软雅黑" panose="020B0503020204020204" pitchFamily="34" charset="-122"/>
                <a:ea typeface="微软雅黑" panose="020B0503020204020204" pitchFamily="34" charset="-122"/>
              </a:rPr>
              <a:t>多线程</a:t>
            </a:r>
            <a:r>
              <a:rPr kumimoji="1" lang="en-US" altLang="zh-CN" sz="2800" dirty="0">
                <a:solidFill>
                  <a:srgbClr val="C00000"/>
                </a:solidFill>
                <a:latin typeface="微软雅黑" panose="020B0503020204020204" pitchFamily="34" charset="-122"/>
                <a:ea typeface="微软雅黑" panose="020B0503020204020204" pitchFamily="34" charset="-122"/>
              </a:rPr>
              <a:t>OS</a:t>
            </a:r>
            <a:r>
              <a:rPr kumimoji="1" lang="zh-CN" altLang="en-US" sz="2800" dirty="0">
                <a:solidFill>
                  <a:srgbClr val="C00000"/>
                </a:solidFill>
                <a:latin typeface="微软雅黑" panose="020B0503020204020204" pitchFamily="34" charset="-122"/>
                <a:ea typeface="微软雅黑" panose="020B0503020204020204" pitchFamily="34" charset="-122"/>
              </a:rPr>
              <a:t>的进程属性</a:t>
            </a:r>
          </a:p>
        </p:txBody>
      </p:sp>
      <p:sp>
        <p:nvSpPr>
          <p:cNvPr id="3" name="文本框 2">
            <a:extLst>
              <a:ext uri="{FF2B5EF4-FFF2-40B4-BE49-F238E27FC236}">
                <a16:creationId xmlns:a16="http://schemas.microsoft.com/office/drawing/2014/main" id="{BFE1F940-455E-34B0-473C-781E6462F9A9}"/>
              </a:ext>
            </a:extLst>
          </p:cNvPr>
          <p:cNvSpPr txBox="1"/>
          <p:nvPr/>
        </p:nvSpPr>
        <p:spPr>
          <a:xfrm>
            <a:off x="767408" y="1916832"/>
            <a:ext cx="11089232" cy="3631763"/>
          </a:xfrm>
          <a:prstGeom prst="rect">
            <a:avLst/>
          </a:prstGeom>
          <a:noFill/>
        </p:spPr>
        <p:txBody>
          <a:bodyPr wrap="square">
            <a:spAutoFit/>
          </a:bodyPr>
          <a:lstStyle/>
          <a:p>
            <a:pPr algn="l">
              <a:spcBef>
                <a:spcPts val="1200"/>
              </a:spcBef>
              <a:spcAft>
                <a:spcPts val="1200"/>
              </a:spcAft>
            </a:pPr>
            <a:r>
              <a:rPr lang="en-US" altLang="zh-CN" sz="2800" b="1" i="0" u="none" strike="noStrike" baseline="0" dirty="0">
                <a:solidFill>
                  <a:srgbClr val="33339A"/>
                </a:solidFill>
                <a:latin typeface="Times New Roman Bold" panose="02020803070505020304" pitchFamily="18" charset="0"/>
              </a:rPr>
              <a:t>1&gt; </a:t>
            </a:r>
            <a:r>
              <a:rPr lang="zh-CN" altLang="en-US" sz="2800" b="0" i="0" u="none" strike="noStrike" baseline="0" dirty="0">
                <a:solidFill>
                  <a:srgbClr val="33339A"/>
                </a:solidFill>
                <a:latin typeface="楷体" panose="02010609060101010101" pitchFamily="49" charset="-122"/>
                <a:ea typeface="楷体" panose="02010609060101010101" pitchFamily="49" charset="-122"/>
              </a:rPr>
              <a:t>作为系统资源分配的单位</a:t>
            </a:r>
          </a:p>
          <a:p>
            <a:pPr algn="l">
              <a:spcBef>
                <a:spcPts val="1200"/>
              </a:spcBef>
              <a:spcAft>
                <a:spcPts val="1200"/>
              </a:spcAft>
            </a:pPr>
            <a:r>
              <a:rPr lang="en-US" altLang="zh-CN" sz="2800" b="1" i="0" u="none" strike="noStrike" baseline="0" dirty="0">
                <a:solidFill>
                  <a:srgbClr val="33339A"/>
                </a:solidFill>
                <a:latin typeface="Times New Roman Bold" panose="02020803070505020304" pitchFamily="18" charset="0"/>
              </a:rPr>
              <a:t>2&gt; </a:t>
            </a:r>
            <a:r>
              <a:rPr lang="zh-CN" altLang="en-US" sz="2800" b="0" i="0" u="none" strike="noStrike" baseline="0" dirty="0">
                <a:solidFill>
                  <a:srgbClr val="33339A"/>
                </a:solidFill>
                <a:latin typeface="楷体" panose="02010609060101010101" pitchFamily="49" charset="-122"/>
                <a:ea typeface="楷体" panose="02010609060101010101" pitchFamily="49" charset="-122"/>
              </a:rPr>
              <a:t>多个线程可并行执行</a:t>
            </a:r>
          </a:p>
          <a:p>
            <a:pPr algn="l"/>
            <a:r>
              <a:rPr lang="zh-CN" altLang="en-US" sz="2400" b="0" i="0" u="none" strike="noStrike" baseline="0" dirty="0">
                <a:solidFill>
                  <a:srgbClr val="1F05E4"/>
                </a:solidFill>
                <a:latin typeface="Times New Roman" panose="02020603050405020304" pitchFamily="18" charset="0"/>
              </a:rPr>
              <a:t>▪ </a:t>
            </a:r>
            <a:r>
              <a:rPr lang="zh-CN" altLang="en-US" sz="2400" b="0" i="0" u="none" strike="noStrike" baseline="0" dirty="0">
                <a:solidFill>
                  <a:srgbClr val="000000"/>
                </a:solidFill>
                <a:latin typeface="楷体" panose="02010609060101010101" pitchFamily="49" charset="-122"/>
                <a:ea typeface="楷体" panose="02010609060101010101" pitchFamily="49" charset="-122"/>
              </a:rPr>
              <a:t>一个进程可含有多个相对独立的线程，其数目可多可少，但</a:t>
            </a:r>
            <a:r>
              <a:rPr lang="zh-CN" altLang="en-US" sz="2400" b="0" i="0" u="none" strike="noStrike" baseline="0" dirty="0">
                <a:solidFill>
                  <a:srgbClr val="FF3300"/>
                </a:solidFill>
                <a:latin typeface="楷体" panose="02010609060101010101" pitchFamily="49" charset="-122"/>
                <a:ea typeface="楷体" panose="02010609060101010101" pitchFamily="49" charset="-122"/>
              </a:rPr>
              <a:t>至少也要有一个线程</a:t>
            </a:r>
            <a:endParaRPr lang="en-US" altLang="zh-CN" sz="2400" b="0" i="0" u="none" strike="noStrike" baseline="0" dirty="0">
              <a:solidFill>
                <a:srgbClr val="FF3300"/>
              </a:solidFill>
              <a:latin typeface="楷体" panose="02010609060101010101" pitchFamily="49" charset="-122"/>
              <a:ea typeface="楷体" panose="02010609060101010101" pitchFamily="49" charset="-122"/>
            </a:endParaRPr>
          </a:p>
          <a:p>
            <a:pPr algn="l">
              <a:spcBef>
                <a:spcPts val="1200"/>
              </a:spcBef>
              <a:spcAft>
                <a:spcPts val="1200"/>
              </a:spcAft>
            </a:pPr>
            <a:r>
              <a:rPr lang="en-US" altLang="zh-CN" sz="2800" b="1" i="0" u="none" strike="noStrike" baseline="0" dirty="0">
                <a:solidFill>
                  <a:srgbClr val="33339A"/>
                </a:solidFill>
                <a:latin typeface="Times New Roman Bold" panose="02020803070505020304" pitchFamily="18" charset="0"/>
              </a:rPr>
              <a:t>3&gt; </a:t>
            </a:r>
            <a:r>
              <a:rPr lang="zh-CN" altLang="en-US" sz="2800" b="0" i="0" u="none" strike="noStrike" baseline="0" dirty="0">
                <a:solidFill>
                  <a:srgbClr val="33339A"/>
                </a:solidFill>
                <a:latin typeface="楷体" panose="02010609060101010101" pitchFamily="49" charset="-122"/>
                <a:ea typeface="楷体" panose="02010609060101010101" pitchFamily="49" charset="-122"/>
              </a:rPr>
              <a:t>进程不再是一个可执行的实体</a:t>
            </a:r>
          </a:p>
          <a:p>
            <a:pPr algn="l"/>
            <a:r>
              <a:rPr lang="zh-CN" altLang="en-US" sz="2400" b="0" i="0" u="none" strike="noStrike" baseline="0" dirty="0">
                <a:solidFill>
                  <a:srgbClr val="1F05E4"/>
                </a:solidFill>
                <a:latin typeface="Times New Roman" panose="02020603050405020304" pitchFamily="18" charset="0"/>
              </a:rPr>
              <a:t>▪ </a:t>
            </a:r>
            <a:r>
              <a:rPr lang="zh-CN" altLang="en-US" sz="2400" b="0" i="0" u="none" strike="noStrike" baseline="0" dirty="0">
                <a:solidFill>
                  <a:srgbClr val="000000"/>
                </a:solidFill>
                <a:latin typeface="楷体" panose="02010609060101010101" pitchFamily="49" charset="-122"/>
                <a:ea typeface="楷体" panose="02010609060101010101" pitchFamily="49" charset="-122"/>
              </a:rPr>
              <a:t>虽然如此，进程仍具有与执行相关的状态。例如，所谓进程处于“执行”状态，实际上是指该进程中的某线程正在执行。此外，</a:t>
            </a:r>
            <a:r>
              <a:rPr lang="en-US" altLang="zh-CN" sz="2400" b="1" i="0" u="none" strike="noStrike" baseline="0" dirty="0">
                <a:solidFill>
                  <a:srgbClr val="FF3300"/>
                </a:solidFill>
                <a:latin typeface="Times New Roman Bold" panose="02020803070505020304" pitchFamily="18" charset="0"/>
                <a:ea typeface="楷体" panose="02010609060101010101" pitchFamily="49" charset="-122"/>
              </a:rPr>
              <a:t>OS</a:t>
            </a:r>
            <a:r>
              <a:rPr lang="zh-CN" altLang="en-US" sz="2400" b="0" i="0" u="none" strike="noStrike" baseline="0" dirty="0">
                <a:solidFill>
                  <a:srgbClr val="FF3300"/>
                </a:solidFill>
                <a:latin typeface="楷体" panose="02010609060101010101" pitchFamily="49" charset="-122"/>
                <a:ea typeface="楷体" panose="02010609060101010101" pitchFamily="49" charset="-122"/>
              </a:rPr>
              <a:t>对进程所施加的与进程状态有关的操作，也对其所包含的线程起作用。</a:t>
            </a:r>
            <a:endParaRPr lang="en-US" altLang="zh-CN" sz="2400" b="0" dirty="0">
              <a:solidFill>
                <a:srgbClr val="33339A"/>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714049995"/>
      </p:ext>
    </p:extLst>
  </p:cSld>
  <p:clrMapOvr>
    <a:masterClrMapping/>
  </p:clrMapOvr>
  <p:transition>
    <p:fade/>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p:cNvSpPr txBox="1">
            <a:spLocks noChangeArrowheads="1"/>
          </p:cNvSpPr>
          <p:nvPr/>
        </p:nvSpPr>
        <p:spPr bwMode="auto">
          <a:xfrm>
            <a:off x="4079875" y="128687"/>
            <a:ext cx="3600450" cy="708025"/>
          </a:xfrm>
          <a:prstGeom prst="rect">
            <a:avLst/>
          </a:prstGeom>
          <a:noFill/>
          <a:ln w="9525">
            <a:noFill/>
            <a:miter lim="800000"/>
            <a:headEnd/>
            <a:tailEnd/>
          </a:ln>
          <a:effectLst/>
        </p:spPr>
        <p:txBody>
          <a:bodyPr>
            <a:spAutoFit/>
          </a:bodyPr>
          <a:lstStyle/>
          <a:p>
            <a:pPr>
              <a:defRPr/>
            </a:pPr>
            <a:r>
              <a:rPr kumimoji="1" lang="en-US" altLang="zh-CN" sz="4000" dirty="0">
                <a:solidFill>
                  <a:srgbClr val="FF0000"/>
                </a:solidFill>
                <a:latin typeface="微软雅黑" panose="020B0503020204020204" pitchFamily="34" charset="-122"/>
                <a:ea typeface="微软雅黑" panose="020B0503020204020204" pitchFamily="34" charset="-122"/>
              </a:rPr>
              <a:t>3.6 </a:t>
            </a:r>
            <a:r>
              <a:rPr kumimoji="1" lang="zh-CN" altLang="en-US" sz="4000" dirty="0">
                <a:solidFill>
                  <a:srgbClr val="FF0000"/>
                </a:solidFill>
                <a:latin typeface="微软雅黑" panose="020B0503020204020204" pitchFamily="34" charset="-122"/>
                <a:ea typeface="微软雅黑" panose="020B0503020204020204" pitchFamily="34" charset="-122"/>
              </a:rPr>
              <a:t>线程机制</a:t>
            </a:r>
          </a:p>
        </p:txBody>
      </p:sp>
      <p:sp>
        <p:nvSpPr>
          <p:cNvPr id="7" name="Rectangle 2"/>
          <p:cNvSpPr>
            <a:spLocks noChangeArrowheads="1"/>
          </p:cNvSpPr>
          <p:nvPr/>
        </p:nvSpPr>
        <p:spPr bwMode="auto">
          <a:xfrm>
            <a:off x="551384" y="836712"/>
            <a:ext cx="4176712" cy="647700"/>
          </a:xfrm>
          <a:prstGeom prst="rect">
            <a:avLst/>
          </a:prstGeom>
          <a:noFill/>
          <a:ln w="9525">
            <a:noFill/>
            <a:miter lim="800000"/>
            <a:headEnd/>
            <a:tailEnd/>
          </a:ln>
          <a:effectLst>
            <a:outerShdw dist="35921" dir="2700000" algn="ctr" rotWithShape="0">
              <a:srgbClr val="FFFFFF">
                <a:alpha val="73000"/>
              </a:srgbClr>
            </a:outerShdw>
          </a:effectLst>
        </p:spPr>
        <p:txBody>
          <a:bodyPr anchor="ctr"/>
          <a:lstStyle/>
          <a:p>
            <a:pPr>
              <a:defRPr/>
            </a:pPr>
            <a:r>
              <a:rPr lang="en-US" altLang="zh-CN" sz="3200" dirty="0">
                <a:solidFill>
                  <a:srgbClr val="0000FF"/>
                </a:solidFill>
                <a:latin typeface="微软雅黑" panose="020B0503020204020204" pitchFamily="34" charset="-122"/>
                <a:ea typeface="微软雅黑" panose="020B0503020204020204" pitchFamily="34" charset="-122"/>
              </a:rPr>
              <a:t>3.6.1 </a:t>
            </a:r>
            <a:r>
              <a:rPr lang="zh-CN" altLang="en-US" sz="3200" dirty="0">
                <a:solidFill>
                  <a:srgbClr val="0000FF"/>
                </a:solidFill>
                <a:latin typeface="微软雅黑" panose="020B0503020204020204" pitchFamily="34" charset="-122"/>
                <a:ea typeface="微软雅黑" panose="020B0503020204020204" pitchFamily="34" charset="-122"/>
              </a:rPr>
              <a:t>线程基本概念</a:t>
            </a:r>
          </a:p>
        </p:txBody>
      </p:sp>
      <p:sp>
        <p:nvSpPr>
          <p:cNvPr id="8" name="矩形 7"/>
          <p:cNvSpPr/>
          <p:nvPr/>
        </p:nvSpPr>
        <p:spPr>
          <a:xfrm>
            <a:off x="523684" y="1537544"/>
            <a:ext cx="4319587" cy="523875"/>
          </a:xfrm>
          <a:prstGeom prst="rect">
            <a:avLst/>
          </a:prstGeom>
        </p:spPr>
        <p:txBody>
          <a:bodyPr>
            <a:spAutoFit/>
          </a:bodyPr>
          <a:lstStyle/>
          <a:p>
            <a:pPr marL="609600" indent="-609600" algn="just" defTabSz="873125">
              <a:spcBef>
                <a:spcPct val="50000"/>
              </a:spcBef>
              <a:defRPr/>
            </a:pPr>
            <a:r>
              <a:rPr kumimoji="1" lang="en-US" altLang="zh-CN" sz="2800" dirty="0">
                <a:solidFill>
                  <a:srgbClr val="C00000"/>
                </a:solidFill>
                <a:latin typeface="微软雅黑" panose="020B0503020204020204" pitchFamily="34" charset="-122"/>
                <a:ea typeface="微软雅黑" panose="020B0503020204020204" pitchFamily="34" charset="-122"/>
              </a:rPr>
              <a:t>7. </a:t>
            </a:r>
            <a:r>
              <a:rPr kumimoji="1" lang="zh-CN" altLang="en-US" sz="2800" dirty="0">
                <a:solidFill>
                  <a:srgbClr val="C00000"/>
                </a:solidFill>
                <a:latin typeface="微软雅黑" panose="020B0503020204020204" pitchFamily="34" charset="-122"/>
                <a:ea typeface="微软雅黑" panose="020B0503020204020204" pitchFamily="34" charset="-122"/>
              </a:rPr>
              <a:t>线程与进程的比较</a:t>
            </a:r>
          </a:p>
        </p:txBody>
      </p:sp>
      <p:sp>
        <p:nvSpPr>
          <p:cNvPr id="10" name="矩形 9"/>
          <p:cNvSpPr>
            <a:spLocks noChangeArrowheads="1"/>
          </p:cNvSpPr>
          <p:nvPr/>
        </p:nvSpPr>
        <p:spPr bwMode="auto">
          <a:xfrm>
            <a:off x="1235584" y="2276872"/>
            <a:ext cx="9289032" cy="346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nSpc>
                <a:spcPct val="120000"/>
              </a:lnSpc>
              <a:spcBef>
                <a:spcPct val="20000"/>
              </a:spcBef>
              <a:buFont typeface="Wingdings" panose="05000000000000000000" pitchFamily="2" charset="2"/>
              <a:buChar char="l"/>
            </a:pPr>
            <a:r>
              <a:rPr lang="zh-CN" altLang="en-US" sz="2400" dirty="0">
                <a:solidFill>
                  <a:srgbClr val="7030A0"/>
                </a:solidFill>
              </a:rPr>
              <a:t> 调度：</a:t>
            </a:r>
            <a:r>
              <a:rPr lang="zh-CN" altLang="en-US" dirty="0"/>
              <a:t>线程是</a:t>
            </a:r>
            <a:r>
              <a:rPr lang="en-US" altLang="zh-CN" dirty="0"/>
              <a:t>CPU</a:t>
            </a:r>
            <a:r>
              <a:rPr lang="zh-CN" altLang="en-US" dirty="0"/>
              <a:t>的调度单位</a:t>
            </a:r>
            <a:endParaRPr lang="en-US" altLang="zh-CN" sz="2400" dirty="0"/>
          </a:p>
          <a:p>
            <a:pPr>
              <a:lnSpc>
                <a:spcPct val="120000"/>
              </a:lnSpc>
              <a:spcBef>
                <a:spcPct val="20000"/>
              </a:spcBef>
              <a:buFont typeface="Wingdings" panose="05000000000000000000" pitchFamily="2" charset="2"/>
              <a:buChar char="l"/>
            </a:pPr>
            <a:r>
              <a:rPr lang="en-US" altLang="zh-CN" sz="2400" dirty="0">
                <a:solidFill>
                  <a:srgbClr val="7030A0"/>
                </a:solidFill>
              </a:rPr>
              <a:t> </a:t>
            </a:r>
            <a:r>
              <a:rPr lang="zh-CN" altLang="en-US" sz="2400" dirty="0">
                <a:solidFill>
                  <a:srgbClr val="7030A0"/>
                </a:solidFill>
              </a:rPr>
              <a:t>并发性：</a:t>
            </a:r>
            <a:r>
              <a:rPr lang="zh-CN" altLang="en-US" dirty="0"/>
              <a:t>进程间可并发执行；线程间也可并发执行</a:t>
            </a:r>
            <a:endParaRPr lang="en-US" altLang="zh-CN" sz="2400" dirty="0">
              <a:solidFill>
                <a:srgbClr val="7030A0"/>
              </a:solidFill>
            </a:endParaRPr>
          </a:p>
          <a:p>
            <a:pPr>
              <a:lnSpc>
                <a:spcPct val="120000"/>
              </a:lnSpc>
              <a:spcBef>
                <a:spcPct val="20000"/>
              </a:spcBef>
              <a:buFont typeface="Wingdings" panose="05000000000000000000" pitchFamily="2" charset="2"/>
              <a:buChar char="l"/>
            </a:pPr>
            <a:r>
              <a:rPr lang="en-US" altLang="zh-CN" sz="2400" dirty="0">
                <a:solidFill>
                  <a:srgbClr val="7030A0"/>
                </a:solidFill>
              </a:rPr>
              <a:t> </a:t>
            </a:r>
            <a:r>
              <a:rPr lang="zh-CN" altLang="en-US" sz="2400" dirty="0">
                <a:solidFill>
                  <a:srgbClr val="7030A0"/>
                </a:solidFill>
              </a:rPr>
              <a:t>拥有资源：</a:t>
            </a:r>
            <a:r>
              <a:rPr lang="zh-CN" altLang="en-US" dirty="0"/>
              <a:t>进程是资源分配和拥有单位，线程基本不拥有资</a:t>
            </a:r>
            <a:endParaRPr lang="en-US" altLang="zh-CN" dirty="0"/>
          </a:p>
          <a:p>
            <a:pPr>
              <a:lnSpc>
                <a:spcPct val="120000"/>
              </a:lnSpc>
              <a:spcBef>
                <a:spcPct val="20000"/>
              </a:spcBef>
            </a:pPr>
            <a:r>
              <a:rPr lang="en-US" altLang="zh-CN" dirty="0"/>
              <a:t>                          </a:t>
            </a:r>
            <a:r>
              <a:rPr lang="zh-CN" altLang="en-US" dirty="0"/>
              <a:t> 源，同一进程中所有线程共享进程所拥有的资源</a:t>
            </a:r>
            <a:endParaRPr lang="en-US" altLang="zh-CN" sz="2400" dirty="0">
              <a:solidFill>
                <a:srgbClr val="7030A0"/>
              </a:solidFill>
            </a:endParaRPr>
          </a:p>
          <a:p>
            <a:pPr>
              <a:lnSpc>
                <a:spcPct val="120000"/>
              </a:lnSpc>
              <a:spcBef>
                <a:spcPct val="20000"/>
              </a:spcBef>
              <a:buFont typeface="Wingdings" panose="05000000000000000000" pitchFamily="2" charset="2"/>
              <a:buChar char="l"/>
            </a:pPr>
            <a:r>
              <a:rPr lang="en-US" altLang="zh-CN" sz="2400" dirty="0">
                <a:solidFill>
                  <a:srgbClr val="7030A0"/>
                </a:solidFill>
              </a:rPr>
              <a:t> </a:t>
            </a:r>
            <a:r>
              <a:rPr lang="zh-CN" altLang="en-US" sz="2400" dirty="0">
                <a:solidFill>
                  <a:srgbClr val="7030A0"/>
                </a:solidFill>
              </a:rPr>
              <a:t>系统开销：</a:t>
            </a:r>
            <a:r>
              <a:rPr lang="zh-CN" altLang="en-US" dirty="0"/>
              <a:t>线程开销＜进程开销</a:t>
            </a:r>
            <a:endParaRPr lang="en-US" altLang="zh-CN" dirty="0"/>
          </a:p>
          <a:p>
            <a:pPr>
              <a:lnSpc>
                <a:spcPct val="120000"/>
              </a:lnSpc>
              <a:spcBef>
                <a:spcPct val="20000"/>
              </a:spcBef>
            </a:pPr>
            <a:r>
              <a:rPr lang="en-US" altLang="zh-CN" sz="2400" dirty="0">
                <a:solidFill>
                  <a:srgbClr val="7030A0"/>
                </a:solidFill>
              </a:rPr>
              <a:t>    </a:t>
            </a:r>
            <a:r>
              <a:rPr lang="en-US" altLang="zh-CN" dirty="0"/>
              <a:t>                      </a:t>
            </a:r>
            <a:r>
              <a:rPr lang="zh-CN" altLang="en-US" dirty="0"/>
              <a:t>创建及删除线程的开销＜进程</a:t>
            </a:r>
            <a:endParaRPr lang="en-US" altLang="zh-CN" dirty="0"/>
          </a:p>
          <a:p>
            <a:pPr>
              <a:lnSpc>
                <a:spcPct val="120000"/>
              </a:lnSpc>
              <a:spcBef>
                <a:spcPct val="20000"/>
              </a:spcBef>
            </a:pPr>
            <a:r>
              <a:rPr lang="en-US" altLang="zh-CN" dirty="0"/>
              <a:t>                           </a:t>
            </a:r>
            <a:r>
              <a:rPr lang="zh-CN" altLang="en-US" dirty="0"/>
              <a:t>线程切换开销＜进程</a:t>
            </a:r>
            <a:endParaRPr lang="en-US" altLang="zh-CN" dirty="0"/>
          </a:p>
        </p:txBody>
      </p:sp>
      <p:sp>
        <p:nvSpPr>
          <p:cNvPr id="9" name="椭圆形标注 8"/>
          <p:cNvSpPr/>
          <p:nvPr/>
        </p:nvSpPr>
        <p:spPr bwMode="auto">
          <a:xfrm>
            <a:off x="6384180" y="1268363"/>
            <a:ext cx="3024188" cy="1152525"/>
          </a:xfrm>
          <a:prstGeom prst="wedgeEllipseCallout">
            <a:avLst>
              <a:gd name="adj1" fmla="val -103259"/>
              <a:gd name="adj2" fmla="val -1873"/>
            </a:avLst>
          </a:prstGeom>
          <a:solidFill>
            <a:schemeClr val="accent1">
              <a:lumMod val="60000"/>
              <a:lumOff val="40000"/>
            </a:schemeClr>
          </a:solidFill>
          <a:ln>
            <a:noFill/>
          </a:ln>
          <a:effectLst/>
        </p:spPr>
        <p:txBody>
          <a:bodyPr/>
          <a:lstStyle/>
          <a:p>
            <a:pPr eaLnBrk="0" hangingPunct="0">
              <a:spcBef>
                <a:spcPct val="20000"/>
              </a:spcBef>
              <a:defRPr/>
            </a:pPr>
            <a:r>
              <a:rPr lang="zh-CN" altLang="en-US" dirty="0">
                <a:latin typeface="Arial" charset="0"/>
              </a:rPr>
              <a:t>线程与进程有哪些不同呢？</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box(in)">
                                      <p:cBhvr>
                                        <p:cTn id="7" dur="500"/>
                                        <p:tgtEl>
                                          <p:spTgt spid="1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box(in)">
                                      <p:cBhvr>
                                        <p:cTn id="12" dur="500"/>
                                        <p:tgtEl>
                                          <p:spTgt spid="1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box(in)">
                                      <p:cBhvr>
                                        <p:cTn id="17" dur="500"/>
                                        <p:tgtEl>
                                          <p:spTgt spid="10">
                                            <p:txEl>
                                              <p:pRg st="2" end="2"/>
                                            </p:txEl>
                                          </p:spTgt>
                                        </p:tgtEl>
                                      </p:cBhvr>
                                    </p:animEffect>
                                  </p:childTnLst>
                                </p:cTn>
                              </p:par>
                              <p:par>
                                <p:cTn id="18" presetID="4" presetClass="entr" presetSubtype="16" fill="hold" nodeType="withEffect">
                                  <p:stCondLst>
                                    <p:cond delay="0"/>
                                  </p:stCondLst>
                                  <p:childTnLst>
                                    <p:set>
                                      <p:cBhvr>
                                        <p:cTn id="19" dur="1" fill="hold">
                                          <p:stCondLst>
                                            <p:cond delay="0"/>
                                          </p:stCondLst>
                                        </p:cTn>
                                        <p:tgtEl>
                                          <p:spTgt spid="10">
                                            <p:txEl>
                                              <p:pRg st="3" end="3"/>
                                            </p:txEl>
                                          </p:spTgt>
                                        </p:tgtEl>
                                        <p:attrNameLst>
                                          <p:attrName>style.visibility</p:attrName>
                                        </p:attrNameLst>
                                      </p:cBhvr>
                                      <p:to>
                                        <p:strVal val="visible"/>
                                      </p:to>
                                    </p:set>
                                    <p:animEffect transition="in" filter="box(in)">
                                      <p:cBhvr>
                                        <p:cTn id="20" dur="500"/>
                                        <p:tgtEl>
                                          <p:spTgt spid="10">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nodeType="clickEffect">
                                  <p:stCondLst>
                                    <p:cond delay="0"/>
                                  </p:stCondLst>
                                  <p:childTnLst>
                                    <p:set>
                                      <p:cBhvr>
                                        <p:cTn id="24" dur="1" fill="hold">
                                          <p:stCondLst>
                                            <p:cond delay="0"/>
                                          </p:stCondLst>
                                        </p:cTn>
                                        <p:tgtEl>
                                          <p:spTgt spid="10">
                                            <p:txEl>
                                              <p:pRg st="4" end="4"/>
                                            </p:txEl>
                                          </p:spTgt>
                                        </p:tgtEl>
                                        <p:attrNameLst>
                                          <p:attrName>style.visibility</p:attrName>
                                        </p:attrNameLst>
                                      </p:cBhvr>
                                      <p:to>
                                        <p:strVal val="visible"/>
                                      </p:to>
                                    </p:set>
                                    <p:animEffect transition="in" filter="box(in)">
                                      <p:cBhvr>
                                        <p:cTn id="25" dur="500"/>
                                        <p:tgtEl>
                                          <p:spTgt spid="10">
                                            <p:txEl>
                                              <p:pRg st="4" end="4"/>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10">
                                            <p:txEl>
                                              <p:pRg st="5" end="5"/>
                                            </p:txEl>
                                          </p:spTgt>
                                        </p:tgtEl>
                                        <p:attrNameLst>
                                          <p:attrName>style.visibility</p:attrName>
                                        </p:attrNameLst>
                                      </p:cBhvr>
                                      <p:to>
                                        <p:strVal val="visible"/>
                                      </p:to>
                                    </p:set>
                                    <p:animEffect transition="in" filter="box(in)">
                                      <p:cBhvr>
                                        <p:cTn id="28" dur="500"/>
                                        <p:tgtEl>
                                          <p:spTgt spid="10">
                                            <p:txEl>
                                              <p:pRg st="5" end="5"/>
                                            </p:txEl>
                                          </p:spTgt>
                                        </p:tgtEl>
                                      </p:cBhvr>
                                    </p:animEffect>
                                  </p:childTnLst>
                                </p:cTn>
                              </p:par>
                              <p:par>
                                <p:cTn id="29" presetID="4" presetClass="entr" presetSubtype="16" fill="hold" nodeType="withEffect">
                                  <p:stCondLst>
                                    <p:cond delay="0"/>
                                  </p:stCondLst>
                                  <p:childTnLst>
                                    <p:set>
                                      <p:cBhvr>
                                        <p:cTn id="30" dur="1" fill="hold">
                                          <p:stCondLst>
                                            <p:cond delay="0"/>
                                          </p:stCondLst>
                                        </p:cTn>
                                        <p:tgtEl>
                                          <p:spTgt spid="10">
                                            <p:txEl>
                                              <p:pRg st="6" end="6"/>
                                            </p:txEl>
                                          </p:spTgt>
                                        </p:tgtEl>
                                        <p:attrNameLst>
                                          <p:attrName>style.visibility</p:attrName>
                                        </p:attrNameLst>
                                      </p:cBhvr>
                                      <p:to>
                                        <p:strVal val="visible"/>
                                      </p:to>
                                    </p:set>
                                    <p:animEffect transition="in" filter="box(in)">
                                      <p:cBhvr>
                                        <p:cTn id="31" dur="500"/>
                                        <p:tgtEl>
                                          <p:spTgt spid="1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p:cNvSpPr txBox="1">
            <a:spLocks noChangeArrowheads="1"/>
          </p:cNvSpPr>
          <p:nvPr/>
        </p:nvSpPr>
        <p:spPr bwMode="auto">
          <a:xfrm>
            <a:off x="4079875" y="128687"/>
            <a:ext cx="3600450" cy="708025"/>
          </a:xfrm>
          <a:prstGeom prst="rect">
            <a:avLst/>
          </a:prstGeom>
          <a:noFill/>
          <a:ln w="9525">
            <a:noFill/>
            <a:miter lim="800000"/>
            <a:headEnd/>
            <a:tailEnd/>
          </a:ln>
          <a:effectLst/>
        </p:spPr>
        <p:txBody>
          <a:bodyPr>
            <a:spAutoFit/>
          </a:bodyPr>
          <a:lstStyle/>
          <a:p>
            <a:pPr>
              <a:defRPr/>
            </a:pPr>
            <a:r>
              <a:rPr kumimoji="1" lang="en-US" altLang="zh-CN" sz="4000" dirty="0">
                <a:solidFill>
                  <a:srgbClr val="FF0000"/>
                </a:solidFill>
                <a:latin typeface="微软雅黑" panose="020B0503020204020204" pitchFamily="34" charset="-122"/>
                <a:ea typeface="微软雅黑" panose="020B0503020204020204" pitchFamily="34" charset="-122"/>
              </a:rPr>
              <a:t>3.6 </a:t>
            </a:r>
            <a:r>
              <a:rPr kumimoji="1" lang="zh-CN" altLang="en-US" sz="4000" dirty="0">
                <a:solidFill>
                  <a:srgbClr val="FF0000"/>
                </a:solidFill>
                <a:latin typeface="微软雅黑" panose="020B0503020204020204" pitchFamily="34" charset="-122"/>
                <a:ea typeface="微软雅黑" panose="020B0503020204020204" pitchFamily="34" charset="-122"/>
              </a:rPr>
              <a:t>线程机制</a:t>
            </a:r>
          </a:p>
        </p:txBody>
      </p:sp>
      <p:sp>
        <p:nvSpPr>
          <p:cNvPr id="7" name="Rectangle 2"/>
          <p:cNvSpPr>
            <a:spLocks noChangeArrowheads="1"/>
          </p:cNvSpPr>
          <p:nvPr/>
        </p:nvSpPr>
        <p:spPr bwMode="auto">
          <a:xfrm>
            <a:off x="551384" y="836712"/>
            <a:ext cx="4176712" cy="647700"/>
          </a:xfrm>
          <a:prstGeom prst="rect">
            <a:avLst/>
          </a:prstGeom>
          <a:noFill/>
          <a:ln w="9525">
            <a:noFill/>
            <a:miter lim="800000"/>
            <a:headEnd/>
            <a:tailEnd/>
          </a:ln>
          <a:effectLst>
            <a:outerShdw dist="35921" dir="2700000" algn="ctr" rotWithShape="0">
              <a:srgbClr val="FFFFFF">
                <a:alpha val="73000"/>
              </a:srgbClr>
            </a:outerShdw>
          </a:effectLst>
        </p:spPr>
        <p:txBody>
          <a:bodyPr anchor="ctr"/>
          <a:lstStyle/>
          <a:p>
            <a:pPr>
              <a:defRPr/>
            </a:pPr>
            <a:r>
              <a:rPr lang="en-US" altLang="zh-CN" sz="3200" dirty="0">
                <a:solidFill>
                  <a:srgbClr val="0000FF"/>
                </a:solidFill>
                <a:latin typeface="微软雅黑" panose="020B0503020204020204" pitchFamily="34" charset="-122"/>
                <a:ea typeface="微软雅黑" panose="020B0503020204020204" pitchFamily="34" charset="-122"/>
              </a:rPr>
              <a:t>3.6.1 </a:t>
            </a:r>
            <a:r>
              <a:rPr lang="zh-CN" altLang="en-US" sz="3200" dirty="0">
                <a:solidFill>
                  <a:srgbClr val="0000FF"/>
                </a:solidFill>
                <a:latin typeface="微软雅黑" panose="020B0503020204020204" pitchFamily="34" charset="-122"/>
                <a:ea typeface="微软雅黑" panose="020B0503020204020204" pitchFamily="34" charset="-122"/>
              </a:rPr>
              <a:t>线程基本概念</a:t>
            </a:r>
          </a:p>
        </p:txBody>
      </p:sp>
      <p:sp>
        <p:nvSpPr>
          <p:cNvPr id="8" name="矩形 7"/>
          <p:cNvSpPr/>
          <p:nvPr/>
        </p:nvSpPr>
        <p:spPr>
          <a:xfrm>
            <a:off x="523684" y="1537544"/>
            <a:ext cx="4319587" cy="523875"/>
          </a:xfrm>
          <a:prstGeom prst="rect">
            <a:avLst/>
          </a:prstGeom>
        </p:spPr>
        <p:txBody>
          <a:bodyPr>
            <a:spAutoFit/>
          </a:bodyPr>
          <a:lstStyle/>
          <a:p>
            <a:pPr marL="609600" indent="-609600" algn="just" defTabSz="873125">
              <a:spcBef>
                <a:spcPct val="50000"/>
              </a:spcBef>
              <a:defRPr/>
            </a:pPr>
            <a:r>
              <a:rPr kumimoji="1" lang="en-US" altLang="zh-CN" sz="2800" dirty="0">
                <a:solidFill>
                  <a:srgbClr val="C00000"/>
                </a:solidFill>
                <a:latin typeface="微软雅黑" panose="020B0503020204020204" pitchFamily="34" charset="-122"/>
                <a:ea typeface="微软雅黑" panose="020B0503020204020204" pitchFamily="34" charset="-122"/>
              </a:rPr>
              <a:t>7. </a:t>
            </a:r>
            <a:r>
              <a:rPr kumimoji="1" lang="zh-CN" altLang="en-US" sz="2800" dirty="0">
                <a:solidFill>
                  <a:srgbClr val="C00000"/>
                </a:solidFill>
                <a:latin typeface="微软雅黑" panose="020B0503020204020204" pitchFamily="34" charset="-122"/>
                <a:ea typeface="微软雅黑" panose="020B0503020204020204" pitchFamily="34" charset="-122"/>
              </a:rPr>
              <a:t>线程与进程的比较</a:t>
            </a:r>
          </a:p>
        </p:txBody>
      </p:sp>
      <p:sp>
        <p:nvSpPr>
          <p:cNvPr id="10" name="矩形 9"/>
          <p:cNvSpPr>
            <a:spLocks noChangeArrowheads="1"/>
          </p:cNvSpPr>
          <p:nvPr/>
        </p:nvSpPr>
        <p:spPr bwMode="auto">
          <a:xfrm>
            <a:off x="1235584" y="2276872"/>
            <a:ext cx="10117000" cy="187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342900" indent="-342900">
              <a:spcBef>
                <a:spcPts val="1200"/>
              </a:spcBef>
              <a:spcAft>
                <a:spcPts val="1200"/>
              </a:spcAft>
              <a:buFont typeface="Wingdings" panose="05000000000000000000" pitchFamily="2" charset="2"/>
              <a:buChar char="l"/>
            </a:pPr>
            <a:r>
              <a:rPr lang="zh-CN" altLang="en-US" sz="2400" dirty="0">
                <a:solidFill>
                  <a:srgbClr val="7030A0"/>
                </a:solidFill>
              </a:rPr>
              <a:t>独立性：</a:t>
            </a:r>
            <a:r>
              <a:rPr lang="zh-CN" altLang="en-US" sz="2400" dirty="0"/>
              <a:t>不同进程之间具有较高的独立性，除了共享的全局变量之外；</a:t>
            </a:r>
            <a:endParaRPr lang="en-US" altLang="zh-CN" sz="2400" dirty="0"/>
          </a:p>
          <a:p>
            <a:r>
              <a:rPr lang="zh-CN" altLang="en-US" sz="2400" dirty="0"/>
              <a:t>                   同一进程内的线程独立性要比不同进程之间的独立性低很多。</a:t>
            </a:r>
            <a:endParaRPr lang="en-US" altLang="zh-CN" sz="2400" dirty="0"/>
          </a:p>
          <a:p>
            <a:pPr marL="342900" indent="-342900">
              <a:spcBef>
                <a:spcPts val="1200"/>
              </a:spcBef>
              <a:spcAft>
                <a:spcPts val="1200"/>
              </a:spcAft>
              <a:buFont typeface="Wingdings" panose="05000000000000000000" pitchFamily="2" charset="2"/>
              <a:buChar char="l"/>
            </a:pPr>
            <a:r>
              <a:rPr lang="en-US" altLang="zh-CN" sz="2400" dirty="0">
                <a:solidFill>
                  <a:srgbClr val="7030A0"/>
                </a:solidFill>
              </a:rPr>
              <a:t> </a:t>
            </a:r>
            <a:r>
              <a:rPr lang="zh-CN" altLang="en-US" sz="2400" dirty="0">
                <a:solidFill>
                  <a:srgbClr val="7030A0"/>
                </a:solidFill>
              </a:rPr>
              <a:t>支持多处理机系统：</a:t>
            </a:r>
            <a:r>
              <a:rPr lang="zh-CN" altLang="en-US" sz="2400" dirty="0"/>
              <a:t>传统进程只能运行在一个处理机上；多线程进程中的多个线程可分配到多个处理机上并发运行。</a:t>
            </a:r>
            <a:endParaRPr lang="en-US" altLang="zh-CN" dirty="0"/>
          </a:p>
        </p:txBody>
      </p:sp>
    </p:spTree>
    <p:extLst>
      <p:ext uri="{BB962C8B-B14F-4D97-AF65-F5344CB8AC3E}">
        <p14:creationId xmlns:p14="http://schemas.microsoft.com/office/powerpoint/2010/main" val="3242731454"/>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box(in)">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box(in)">
                                      <p:cBhvr>
                                        <p:cTn id="12" dur="500"/>
                                        <p:tgtEl>
                                          <p:spTgt spid="1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box(in)">
                                      <p:cBhvr>
                                        <p:cTn id="17"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4007768" y="128501"/>
            <a:ext cx="3600450" cy="708025"/>
          </a:xfrm>
          <a:prstGeom prst="rect">
            <a:avLst/>
          </a:prstGeom>
          <a:noFill/>
          <a:ln w="9525">
            <a:noFill/>
            <a:miter lim="800000"/>
            <a:headEnd/>
            <a:tailEnd/>
          </a:ln>
          <a:effectLst/>
        </p:spPr>
        <p:txBody>
          <a:bodyPr>
            <a:spAutoFit/>
          </a:bodyPr>
          <a:lstStyle/>
          <a:p>
            <a:pPr>
              <a:defRPr/>
            </a:pPr>
            <a:r>
              <a:rPr kumimoji="1" lang="en-US" altLang="zh-CN" sz="4000" dirty="0">
                <a:solidFill>
                  <a:srgbClr val="FF0000"/>
                </a:solidFill>
                <a:latin typeface="微软雅黑" pitchFamily="34" charset="-122"/>
                <a:ea typeface="微软雅黑" pitchFamily="34" charset="-122"/>
              </a:rPr>
              <a:t>3.6 </a:t>
            </a:r>
            <a:r>
              <a:rPr kumimoji="1" lang="zh-CN" altLang="en-US" sz="4000" dirty="0">
                <a:solidFill>
                  <a:srgbClr val="FF0000"/>
                </a:solidFill>
                <a:latin typeface="微软雅黑" pitchFamily="34" charset="-122"/>
                <a:ea typeface="微软雅黑" pitchFamily="34" charset="-122"/>
              </a:rPr>
              <a:t>线程机制</a:t>
            </a:r>
          </a:p>
        </p:txBody>
      </p:sp>
      <p:sp>
        <p:nvSpPr>
          <p:cNvPr id="6" name="Rectangle 2"/>
          <p:cNvSpPr>
            <a:spLocks noChangeArrowheads="1"/>
          </p:cNvSpPr>
          <p:nvPr/>
        </p:nvSpPr>
        <p:spPr bwMode="auto">
          <a:xfrm>
            <a:off x="3863752" y="908720"/>
            <a:ext cx="5184775" cy="647700"/>
          </a:xfrm>
          <a:prstGeom prst="rect">
            <a:avLst/>
          </a:prstGeom>
          <a:noFill/>
          <a:ln w="9525">
            <a:noFill/>
            <a:miter lim="800000"/>
            <a:headEnd/>
            <a:tailEnd/>
          </a:ln>
          <a:effectLst>
            <a:outerShdw dist="35921" dir="2700000" algn="ctr" rotWithShape="0">
              <a:srgbClr val="FFFFFF">
                <a:alpha val="73000"/>
              </a:srgbClr>
            </a:outerShdw>
          </a:effectLst>
        </p:spPr>
        <p:txBody>
          <a:bodyPr anchor="ctr"/>
          <a:lstStyle/>
          <a:p>
            <a:pPr>
              <a:defRPr/>
            </a:pPr>
            <a:r>
              <a:rPr lang="en-US" altLang="zh-CN" sz="3200" dirty="0">
                <a:solidFill>
                  <a:srgbClr val="3055F0"/>
                </a:solidFill>
                <a:latin typeface="微软雅黑" pitchFamily="34" charset="-122"/>
                <a:ea typeface="微软雅黑" pitchFamily="34" charset="-122"/>
              </a:rPr>
              <a:t>3.6.2 </a:t>
            </a:r>
            <a:r>
              <a:rPr lang="zh-CN" altLang="en-US" sz="3200" dirty="0">
                <a:solidFill>
                  <a:srgbClr val="3055F0"/>
                </a:solidFill>
                <a:latin typeface="微软雅黑" pitchFamily="34" charset="-122"/>
                <a:ea typeface="微软雅黑" pitchFamily="34" charset="-122"/>
              </a:rPr>
              <a:t>线程的实现机制</a:t>
            </a:r>
          </a:p>
        </p:txBody>
      </p:sp>
      <p:sp>
        <p:nvSpPr>
          <p:cNvPr id="7" name="任意多边形: 形状 6">
            <a:extLst>
              <a:ext uri="{FF2B5EF4-FFF2-40B4-BE49-F238E27FC236}">
                <a16:creationId xmlns:a16="http://schemas.microsoft.com/office/drawing/2014/main" id="{FD781D12-82BC-94C4-4769-B291C3EFA8A5}"/>
              </a:ext>
            </a:extLst>
          </p:cNvPr>
          <p:cNvSpPr/>
          <p:nvPr/>
        </p:nvSpPr>
        <p:spPr>
          <a:xfrm>
            <a:off x="4103443" y="1917978"/>
            <a:ext cx="1659125" cy="1659125"/>
          </a:xfrm>
          <a:custGeom>
            <a:avLst/>
            <a:gdLst>
              <a:gd name="connsiteX0" fmla="*/ 0 w 1659125"/>
              <a:gd name="connsiteY0" fmla="*/ 829563 h 1659125"/>
              <a:gd name="connsiteX1" fmla="*/ 829563 w 1659125"/>
              <a:gd name="connsiteY1" fmla="*/ 0 h 1659125"/>
              <a:gd name="connsiteX2" fmla="*/ 1659126 w 1659125"/>
              <a:gd name="connsiteY2" fmla="*/ 829563 h 1659125"/>
              <a:gd name="connsiteX3" fmla="*/ 829563 w 1659125"/>
              <a:gd name="connsiteY3" fmla="*/ 1659126 h 1659125"/>
              <a:gd name="connsiteX4" fmla="*/ 0 w 1659125"/>
              <a:gd name="connsiteY4" fmla="*/ 829563 h 1659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9125" h="1659125">
                <a:moveTo>
                  <a:pt x="0" y="829563"/>
                </a:moveTo>
                <a:cubicBezTo>
                  <a:pt x="0" y="371408"/>
                  <a:pt x="371408" y="0"/>
                  <a:pt x="829563" y="0"/>
                </a:cubicBezTo>
                <a:cubicBezTo>
                  <a:pt x="1287718" y="0"/>
                  <a:pt x="1659126" y="371408"/>
                  <a:pt x="1659126" y="829563"/>
                </a:cubicBezTo>
                <a:cubicBezTo>
                  <a:pt x="1659126" y="1287718"/>
                  <a:pt x="1287718" y="1659126"/>
                  <a:pt x="829563" y="1659126"/>
                </a:cubicBezTo>
                <a:cubicBezTo>
                  <a:pt x="371408" y="1659126"/>
                  <a:pt x="0" y="1287718"/>
                  <a:pt x="0" y="829563"/>
                </a:cubicBezTo>
                <a:close/>
              </a:path>
            </a:pathLst>
          </a:custGeom>
          <a:solidFill>
            <a:srgbClr val="0070C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78533" tIns="278533" rIns="278533" bIns="278533" numCol="1" spcCol="1270" anchor="ctr" anchorCtr="0">
            <a:noAutofit/>
          </a:bodyPr>
          <a:lstStyle/>
          <a:p>
            <a:pPr marL="0" lvl="0" indent="0" algn="ctr" defTabSz="1244600">
              <a:lnSpc>
                <a:spcPct val="90000"/>
              </a:lnSpc>
              <a:spcBef>
                <a:spcPct val="0"/>
              </a:spcBef>
              <a:spcAft>
                <a:spcPct val="35000"/>
              </a:spcAft>
              <a:buNone/>
            </a:pPr>
            <a:r>
              <a:rPr lang="zh-CN" altLang="en-US" sz="2800" b="1" kern="1200" dirty="0">
                <a:latin typeface="微软雅黑" pitchFamily="34" charset="-122"/>
                <a:ea typeface="微软雅黑" pitchFamily="34" charset="-122"/>
              </a:rPr>
              <a:t>用户级线程</a:t>
            </a:r>
          </a:p>
        </p:txBody>
      </p:sp>
      <p:sp>
        <p:nvSpPr>
          <p:cNvPr id="8" name="任意多边形: 形状 7">
            <a:extLst>
              <a:ext uri="{FF2B5EF4-FFF2-40B4-BE49-F238E27FC236}">
                <a16:creationId xmlns:a16="http://schemas.microsoft.com/office/drawing/2014/main" id="{F8D7AFEF-84D0-3B2A-D57D-0C9903D0208D}"/>
              </a:ext>
            </a:extLst>
          </p:cNvPr>
          <p:cNvSpPr/>
          <p:nvPr/>
        </p:nvSpPr>
        <p:spPr>
          <a:xfrm>
            <a:off x="4451860" y="3711825"/>
            <a:ext cx="962293" cy="962293"/>
          </a:xfrm>
          <a:custGeom>
            <a:avLst/>
            <a:gdLst>
              <a:gd name="connsiteX0" fmla="*/ 127552 w 962293"/>
              <a:gd name="connsiteY0" fmla="*/ 367981 h 962293"/>
              <a:gd name="connsiteX1" fmla="*/ 367981 w 962293"/>
              <a:gd name="connsiteY1" fmla="*/ 367981 h 962293"/>
              <a:gd name="connsiteX2" fmla="*/ 367981 w 962293"/>
              <a:gd name="connsiteY2" fmla="*/ 127552 h 962293"/>
              <a:gd name="connsiteX3" fmla="*/ 594312 w 962293"/>
              <a:gd name="connsiteY3" fmla="*/ 127552 h 962293"/>
              <a:gd name="connsiteX4" fmla="*/ 594312 w 962293"/>
              <a:gd name="connsiteY4" fmla="*/ 367981 h 962293"/>
              <a:gd name="connsiteX5" fmla="*/ 834741 w 962293"/>
              <a:gd name="connsiteY5" fmla="*/ 367981 h 962293"/>
              <a:gd name="connsiteX6" fmla="*/ 834741 w 962293"/>
              <a:gd name="connsiteY6" fmla="*/ 594312 h 962293"/>
              <a:gd name="connsiteX7" fmla="*/ 594312 w 962293"/>
              <a:gd name="connsiteY7" fmla="*/ 594312 h 962293"/>
              <a:gd name="connsiteX8" fmla="*/ 594312 w 962293"/>
              <a:gd name="connsiteY8" fmla="*/ 834741 h 962293"/>
              <a:gd name="connsiteX9" fmla="*/ 367981 w 962293"/>
              <a:gd name="connsiteY9" fmla="*/ 834741 h 962293"/>
              <a:gd name="connsiteX10" fmla="*/ 367981 w 962293"/>
              <a:gd name="connsiteY10" fmla="*/ 594312 h 962293"/>
              <a:gd name="connsiteX11" fmla="*/ 127552 w 962293"/>
              <a:gd name="connsiteY11" fmla="*/ 594312 h 962293"/>
              <a:gd name="connsiteX12" fmla="*/ 127552 w 962293"/>
              <a:gd name="connsiteY12" fmla="*/ 367981 h 962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62293" h="962293">
                <a:moveTo>
                  <a:pt x="127552" y="367981"/>
                </a:moveTo>
                <a:lnTo>
                  <a:pt x="367981" y="367981"/>
                </a:lnTo>
                <a:lnTo>
                  <a:pt x="367981" y="127552"/>
                </a:lnTo>
                <a:lnTo>
                  <a:pt x="594312" y="127552"/>
                </a:lnTo>
                <a:lnTo>
                  <a:pt x="594312" y="367981"/>
                </a:lnTo>
                <a:lnTo>
                  <a:pt x="834741" y="367981"/>
                </a:lnTo>
                <a:lnTo>
                  <a:pt x="834741" y="594312"/>
                </a:lnTo>
                <a:lnTo>
                  <a:pt x="594312" y="594312"/>
                </a:lnTo>
                <a:lnTo>
                  <a:pt x="594312" y="834741"/>
                </a:lnTo>
                <a:lnTo>
                  <a:pt x="367981" y="834741"/>
                </a:lnTo>
                <a:lnTo>
                  <a:pt x="367981" y="594312"/>
                </a:lnTo>
                <a:lnTo>
                  <a:pt x="127552" y="594312"/>
                </a:lnTo>
                <a:lnTo>
                  <a:pt x="127552" y="367981"/>
                </a:lnTo>
                <a:close/>
              </a:path>
            </a:pathLst>
          </a:custGeom>
          <a:solidFill>
            <a:schemeClr val="accent6">
              <a:lumMod val="50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txBody>
          <a:bodyPr spcFirstLastPara="0" vert="horz" wrap="square" lIns="127552" tIns="367981" rIns="127552" bIns="367981" numCol="1" spcCol="1270" anchor="ctr" anchorCtr="0">
            <a:noAutofit/>
          </a:bodyPr>
          <a:lstStyle/>
          <a:p>
            <a:pPr marL="0" lvl="0" indent="0" algn="ctr" defTabSz="755650">
              <a:lnSpc>
                <a:spcPct val="90000"/>
              </a:lnSpc>
              <a:spcBef>
                <a:spcPct val="0"/>
              </a:spcBef>
              <a:spcAft>
                <a:spcPct val="35000"/>
              </a:spcAft>
              <a:buNone/>
            </a:pPr>
            <a:endParaRPr lang="zh-CN" altLang="en-US" sz="1700" kern="1200"/>
          </a:p>
        </p:txBody>
      </p:sp>
      <p:sp>
        <p:nvSpPr>
          <p:cNvPr id="9" name="任意多边形: 形状 8">
            <a:extLst>
              <a:ext uri="{FF2B5EF4-FFF2-40B4-BE49-F238E27FC236}">
                <a16:creationId xmlns:a16="http://schemas.microsoft.com/office/drawing/2014/main" id="{208DF5AD-B416-D767-9648-698C6A1B83DA}"/>
              </a:ext>
            </a:extLst>
          </p:cNvPr>
          <p:cNvSpPr/>
          <p:nvPr/>
        </p:nvSpPr>
        <p:spPr>
          <a:xfrm>
            <a:off x="4103443" y="4808839"/>
            <a:ext cx="1659125" cy="1659125"/>
          </a:xfrm>
          <a:custGeom>
            <a:avLst/>
            <a:gdLst>
              <a:gd name="connsiteX0" fmla="*/ 0 w 1659125"/>
              <a:gd name="connsiteY0" fmla="*/ 829563 h 1659125"/>
              <a:gd name="connsiteX1" fmla="*/ 829563 w 1659125"/>
              <a:gd name="connsiteY1" fmla="*/ 0 h 1659125"/>
              <a:gd name="connsiteX2" fmla="*/ 1659126 w 1659125"/>
              <a:gd name="connsiteY2" fmla="*/ 829563 h 1659125"/>
              <a:gd name="connsiteX3" fmla="*/ 829563 w 1659125"/>
              <a:gd name="connsiteY3" fmla="*/ 1659126 h 1659125"/>
              <a:gd name="connsiteX4" fmla="*/ 0 w 1659125"/>
              <a:gd name="connsiteY4" fmla="*/ 829563 h 1659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9125" h="1659125">
                <a:moveTo>
                  <a:pt x="0" y="829563"/>
                </a:moveTo>
                <a:cubicBezTo>
                  <a:pt x="0" y="371408"/>
                  <a:pt x="371408" y="0"/>
                  <a:pt x="829563" y="0"/>
                </a:cubicBezTo>
                <a:cubicBezTo>
                  <a:pt x="1287718" y="0"/>
                  <a:pt x="1659126" y="371408"/>
                  <a:pt x="1659126" y="829563"/>
                </a:cubicBezTo>
                <a:cubicBezTo>
                  <a:pt x="1659126" y="1287718"/>
                  <a:pt x="1287718" y="1659126"/>
                  <a:pt x="829563" y="1659126"/>
                </a:cubicBezTo>
                <a:cubicBezTo>
                  <a:pt x="371408" y="1659126"/>
                  <a:pt x="0" y="1287718"/>
                  <a:pt x="0" y="829563"/>
                </a:cubicBezTo>
                <a:close/>
              </a:path>
            </a:pathLst>
          </a:custGeom>
          <a:solidFill>
            <a:srgbClr val="005A9E"/>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78533" tIns="278533" rIns="278533" bIns="278533" numCol="1" spcCol="1270" anchor="ctr" anchorCtr="0">
            <a:noAutofit/>
          </a:bodyPr>
          <a:lstStyle/>
          <a:p>
            <a:pPr marL="0" lvl="0" indent="0" algn="ctr" defTabSz="1244600">
              <a:lnSpc>
                <a:spcPct val="90000"/>
              </a:lnSpc>
              <a:spcBef>
                <a:spcPct val="0"/>
              </a:spcBef>
              <a:spcAft>
                <a:spcPct val="35000"/>
              </a:spcAft>
              <a:buNone/>
            </a:pPr>
            <a:r>
              <a:rPr lang="zh-CN" altLang="en-US" sz="2800" b="1" kern="1200" dirty="0">
                <a:latin typeface="微软雅黑" pitchFamily="34" charset="-122"/>
                <a:ea typeface="微软雅黑" pitchFamily="34" charset="-122"/>
              </a:rPr>
              <a:t>内核级线程</a:t>
            </a:r>
          </a:p>
        </p:txBody>
      </p:sp>
      <p:sp>
        <p:nvSpPr>
          <p:cNvPr id="10" name="任意多边形: 形状 9">
            <a:extLst>
              <a:ext uri="{FF2B5EF4-FFF2-40B4-BE49-F238E27FC236}">
                <a16:creationId xmlns:a16="http://schemas.microsoft.com/office/drawing/2014/main" id="{5B6F4D4D-A749-A7BD-42DF-4F7C8C24D404}"/>
              </a:ext>
            </a:extLst>
          </p:cNvPr>
          <p:cNvSpPr/>
          <p:nvPr/>
        </p:nvSpPr>
        <p:spPr>
          <a:xfrm>
            <a:off x="6011438" y="3884374"/>
            <a:ext cx="527602" cy="617194"/>
          </a:xfrm>
          <a:custGeom>
            <a:avLst/>
            <a:gdLst>
              <a:gd name="connsiteX0" fmla="*/ 0 w 527602"/>
              <a:gd name="connsiteY0" fmla="*/ 123439 h 617194"/>
              <a:gd name="connsiteX1" fmla="*/ 263801 w 527602"/>
              <a:gd name="connsiteY1" fmla="*/ 123439 h 617194"/>
              <a:gd name="connsiteX2" fmla="*/ 263801 w 527602"/>
              <a:gd name="connsiteY2" fmla="*/ 0 h 617194"/>
              <a:gd name="connsiteX3" fmla="*/ 527602 w 527602"/>
              <a:gd name="connsiteY3" fmla="*/ 308597 h 617194"/>
              <a:gd name="connsiteX4" fmla="*/ 263801 w 527602"/>
              <a:gd name="connsiteY4" fmla="*/ 617194 h 617194"/>
              <a:gd name="connsiteX5" fmla="*/ 263801 w 527602"/>
              <a:gd name="connsiteY5" fmla="*/ 493755 h 617194"/>
              <a:gd name="connsiteX6" fmla="*/ 0 w 527602"/>
              <a:gd name="connsiteY6" fmla="*/ 493755 h 617194"/>
              <a:gd name="connsiteX7" fmla="*/ 0 w 527602"/>
              <a:gd name="connsiteY7" fmla="*/ 123439 h 617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7602" h="617194">
                <a:moveTo>
                  <a:pt x="0" y="123439"/>
                </a:moveTo>
                <a:lnTo>
                  <a:pt x="263801" y="123439"/>
                </a:lnTo>
                <a:lnTo>
                  <a:pt x="263801" y="0"/>
                </a:lnTo>
                <a:lnTo>
                  <a:pt x="527602" y="308597"/>
                </a:lnTo>
                <a:lnTo>
                  <a:pt x="263801" y="617194"/>
                </a:lnTo>
                <a:lnTo>
                  <a:pt x="263801" y="493755"/>
                </a:lnTo>
                <a:lnTo>
                  <a:pt x="0" y="493755"/>
                </a:lnTo>
                <a:lnTo>
                  <a:pt x="0" y="123439"/>
                </a:lnTo>
                <a:close/>
              </a:path>
            </a:pathLst>
          </a:custGeom>
          <a:solidFill>
            <a:schemeClr val="accent6">
              <a:lumMod val="50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txBody>
          <a:bodyPr spcFirstLastPara="0" vert="horz" wrap="square" lIns="0" tIns="123439" rIns="158281" bIns="123439" numCol="1" spcCol="1270" anchor="ctr" anchorCtr="0">
            <a:noAutofit/>
          </a:bodyPr>
          <a:lstStyle/>
          <a:p>
            <a:pPr marL="0" lvl="0" indent="0" algn="ctr" defTabSz="1244600">
              <a:lnSpc>
                <a:spcPct val="90000"/>
              </a:lnSpc>
              <a:spcBef>
                <a:spcPct val="0"/>
              </a:spcBef>
              <a:spcAft>
                <a:spcPct val="35000"/>
              </a:spcAft>
              <a:buNone/>
            </a:pPr>
            <a:endParaRPr lang="zh-CN" altLang="en-US" sz="2800" kern="1200"/>
          </a:p>
        </p:txBody>
      </p:sp>
      <p:sp>
        <p:nvSpPr>
          <p:cNvPr id="11" name="任意多边形: 形状 10">
            <a:extLst>
              <a:ext uri="{FF2B5EF4-FFF2-40B4-BE49-F238E27FC236}">
                <a16:creationId xmlns:a16="http://schemas.microsoft.com/office/drawing/2014/main" id="{D2972DC1-3F40-61AF-9B1F-84ED5DD337A6}"/>
              </a:ext>
            </a:extLst>
          </p:cNvPr>
          <p:cNvSpPr/>
          <p:nvPr/>
        </p:nvSpPr>
        <p:spPr>
          <a:xfrm>
            <a:off x="6758045" y="2852929"/>
            <a:ext cx="2722326" cy="2680085"/>
          </a:xfrm>
          <a:custGeom>
            <a:avLst/>
            <a:gdLst>
              <a:gd name="connsiteX0" fmla="*/ 0 w 2722326"/>
              <a:gd name="connsiteY0" fmla="*/ 1340043 h 2680085"/>
              <a:gd name="connsiteX1" fmla="*/ 1361163 w 2722326"/>
              <a:gd name="connsiteY1" fmla="*/ 0 h 2680085"/>
              <a:gd name="connsiteX2" fmla="*/ 2722326 w 2722326"/>
              <a:gd name="connsiteY2" fmla="*/ 1340043 h 2680085"/>
              <a:gd name="connsiteX3" fmla="*/ 1361163 w 2722326"/>
              <a:gd name="connsiteY3" fmla="*/ 2680086 h 2680085"/>
              <a:gd name="connsiteX4" fmla="*/ 0 w 2722326"/>
              <a:gd name="connsiteY4" fmla="*/ 1340043 h 26800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2326" h="2680085">
                <a:moveTo>
                  <a:pt x="0" y="1340043"/>
                </a:moveTo>
                <a:cubicBezTo>
                  <a:pt x="0" y="599958"/>
                  <a:pt x="609413" y="0"/>
                  <a:pt x="1361163" y="0"/>
                </a:cubicBezTo>
                <a:cubicBezTo>
                  <a:pt x="2112913" y="0"/>
                  <a:pt x="2722326" y="599958"/>
                  <a:pt x="2722326" y="1340043"/>
                </a:cubicBezTo>
                <a:cubicBezTo>
                  <a:pt x="2722326" y="2080128"/>
                  <a:pt x="2112913" y="2680086"/>
                  <a:pt x="1361163" y="2680086"/>
                </a:cubicBezTo>
                <a:cubicBezTo>
                  <a:pt x="609413" y="2680086"/>
                  <a:pt x="0" y="2080128"/>
                  <a:pt x="0" y="1340043"/>
                </a:cubicBezTo>
                <a:close/>
              </a:path>
            </a:pathLst>
          </a:custGeom>
          <a:solidFill>
            <a:srgbClr val="00206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434235" tIns="428049" rIns="434235" bIns="428049" numCol="1" spcCol="1270" anchor="ctr" anchorCtr="0">
            <a:noAutofit/>
          </a:bodyPr>
          <a:lstStyle/>
          <a:p>
            <a:pPr marL="0" lvl="0" indent="0" algn="ctr" defTabSz="1244600">
              <a:lnSpc>
                <a:spcPct val="90000"/>
              </a:lnSpc>
              <a:spcBef>
                <a:spcPct val="0"/>
              </a:spcBef>
              <a:spcAft>
                <a:spcPct val="35000"/>
              </a:spcAft>
              <a:buNone/>
            </a:pPr>
            <a:r>
              <a:rPr lang="zh-CN" altLang="en-US" sz="2800" b="1" kern="1200" dirty="0">
                <a:latin typeface="微软雅黑" pitchFamily="34" charset="-122"/>
                <a:ea typeface="微软雅黑" pitchFamily="34" charset="-122"/>
              </a:rPr>
              <a:t>两者相结合的组合方式</a:t>
            </a:r>
          </a:p>
        </p:txBody>
      </p:sp>
    </p:spTree>
    <p:extLst>
      <p:ext uri="{BB962C8B-B14F-4D97-AF65-F5344CB8AC3E}">
        <p14:creationId xmlns:p14="http://schemas.microsoft.com/office/powerpoint/2010/main" val="32085142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1000" fill="hold"/>
                                        <p:tgtEl>
                                          <p:spTgt spid="8"/>
                                        </p:tgtEl>
                                        <p:attrNameLst>
                                          <p:attrName>ppt_w</p:attrName>
                                        </p:attrNameLst>
                                      </p:cBhvr>
                                      <p:tavLst>
                                        <p:tav tm="0">
                                          <p:val>
                                            <p:fltVal val="0"/>
                                          </p:val>
                                        </p:tav>
                                        <p:tav tm="100000">
                                          <p:val>
                                            <p:strVal val="#ppt_w"/>
                                          </p:val>
                                        </p:tav>
                                      </p:tavLst>
                                    </p:anim>
                                    <p:anim calcmode="lin" valueType="num">
                                      <p:cBhvr>
                                        <p:cTn id="16" dur="1000" fill="hold"/>
                                        <p:tgtEl>
                                          <p:spTgt spid="8"/>
                                        </p:tgtEl>
                                        <p:attrNameLst>
                                          <p:attrName>ppt_h</p:attrName>
                                        </p:attrNameLst>
                                      </p:cBhvr>
                                      <p:tavLst>
                                        <p:tav tm="0">
                                          <p:val>
                                            <p:fltVal val="0"/>
                                          </p:val>
                                        </p:tav>
                                        <p:tav tm="100000">
                                          <p:val>
                                            <p:strVal val="#ppt_h"/>
                                          </p:val>
                                        </p:tav>
                                      </p:tavLst>
                                    </p:anim>
                                    <p:anim calcmode="lin" valueType="num">
                                      <p:cBhvr>
                                        <p:cTn id="17" dur="1000" fill="hold"/>
                                        <p:tgtEl>
                                          <p:spTgt spid="8"/>
                                        </p:tgtEl>
                                        <p:attrNameLst>
                                          <p:attrName>style.rotation</p:attrName>
                                        </p:attrNameLst>
                                      </p:cBhvr>
                                      <p:tavLst>
                                        <p:tav tm="0">
                                          <p:val>
                                            <p:fltVal val="90"/>
                                          </p:val>
                                        </p:tav>
                                        <p:tav tm="100000">
                                          <p:val>
                                            <p:fltVal val="0"/>
                                          </p:val>
                                        </p:tav>
                                      </p:tavLst>
                                    </p:anim>
                                    <p:animEffect transition="in" filter="fade">
                                      <p:cBhvr>
                                        <p:cTn id="18" dur="1000"/>
                                        <p:tgtEl>
                                          <p:spTgt spid="8"/>
                                        </p:tgtEl>
                                      </p:cBhvr>
                                    </p:animEffect>
                                  </p:childTnLst>
                                </p:cTn>
                              </p:par>
                              <p:par>
                                <p:cTn id="19" presetID="3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1000" fill="hold"/>
                                        <p:tgtEl>
                                          <p:spTgt spid="10"/>
                                        </p:tgtEl>
                                        <p:attrNameLst>
                                          <p:attrName>ppt_w</p:attrName>
                                        </p:attrNameLst>
                                      </p:cBhvr>
                                      <p:tavLst>
                                        <p:tav tm="0">
                                          <p:val>
                                            <p:fltVal val="0"/>
                                          </p:val>
                                        </p:tav>
                                        <p:tav tm="100000">
                                          <p:val>
                                            <p:strVal val="#ppt_w"/>
                                          </p:val>
                                        </p:tav>
                                      </p:tavLst>
                                    </p:anim>
                                    <p:anim calcmode="lin" valueType="num">
                                      <p:cBhvr>
                                        <p:cTn id="22" dur="1000" fill="hold"/>
                                        <p:tgtEl>
                                          <p:spTgt spid="10"/>
                                        </p:tgtEl>
                                        <p:attrNameLst>
                                          <p:attrName>ppt_h</p:attrName>
                                        </p:attrNameLst>
                                      </p:cBhvr>
                                      <p:tavLst>
                                        <p:tav tm="0">
                                          <p:val>
                                            <p:fltVal val="0"/>
                                          </p:val>
                                        </p:tav>
                                        <p:tav tm="100000">
                                          <p:val>
                                            <p:strVal val="#ppt_h"/>
                                          </p:val>
                                        </p:tav>
                                      </p:tavLst>
                                    </p:anim>
                                    <p:anim calcmode="lin" valueType="num">
                                      <p:cBhvr>
                                        <p:cTn id="23" dur="1000" fill="hold"/>
                                        <p:tgtEl>
                                          <p:spTgt spid="10"/>
                                        </p:tgtEl>
                                        <p:attrNameLst>
                                          <p:attrName>style.rotation</p:attrName>
                                        </p:attrNameLst>
                                      </p:cBhvr>
                                      <p:tavLst>
                                        <p:tav tm="0">
                                          <p:val>
                                            <p:fltVal val="90"/>
                                          </p:val>
                                        </p:tav>
                                        <p:tav tm="100000">
                                          <p:val>
                                            <p:fltVal val="0"/>
                                          </p:val>
                                        </p:tav>
                                      </p:tavLst>
                                    </p:anim>
                                    <p:animEffect transition="in" filter="fade">
                                      <p:cBhvr>
                                        <p:cTn id="24" dur="1000"/>
                                        <p:tgtEl>
                                          <p:spTgt spid="10"/>
                                        </p:tgtEl>
                                      </p:cBhvr>
                                    </p:animEffect>
                                  </p:childTnLst>
                                </p:cTn>
                              </p:par>
                              <p:par>
                                <p:cTn id="25" presetID="3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p:cTn id="27" dur="1000" fill="hold"/>
                                        <p:tgtEl>
                                          <p:spTgt spid="11"/>
                                        </p:tgtEl>
                                        <p:attrNameLst>
                                          <p:attrName>ppt_w</p:attrName>
                                        </p:attrNameLst>
                                      </p:cBhvr>
                                      <p:tavLst>
                                        <p:tav tm="0">
                                          <p:val>
                                            <p:fltVal val="0"/>
                                          </p:val>
                                        </p:tav>
                                        <p:tav tm="100000">
                                          <p:val>
                                            <p:strVal val="#ppt_w"/>
                                          </p:val>
                                        </p:tav>
                                      </p:tavLst>
                                    </p:anim>
                                    <p:anim calcmode="lin" valueType="num">
                                      <p:cBhvr>
                                        <p:cTn id="28" dur="1000" fill="hold"/>
                                        <p:tgtEl>
                                          <p:spTgt spid="11"/>
                                        </p:tgtEl>
                                        <p:attrNameLst>
                                          <p:attrName>ppt_h</p:attrName>
                                        </p:attrNameLst>
                                      </p:cBhvr>
                                      <p:tavLst>
                                        <p:tav tm="0">
                                          <p:val>
                                            <p:fltVal val="0"/>
                                          </p:val>
                                        </p:tav>
                                        <p:tav tm="100000">
                                          <p:val>
                                            <p:strVal val="#ppt_h"/>
                                          </p:val>
                                        </p:tav>
                                      </p:tavLst>
                                    </p:anim>
                                    <p:anim calcmode="lin" valueType="num">
                                      <p:cBhvr>
                                        <p:cTn id="29" dur="1000" fill="hold"/>
                                        <p:tgtEl>
                                          <p:spTgt spid="11"/>
                                        </p:tgtEl>
                                        <p:attrNameLst>
                                          <p:attrName>style.rotation</p:attrName>
                                        </p:attrNameLst>
                                      </p:cBhvr>
                                      <p:tavLst>
                                        <p:tav tm="0">
                                          <p:val>
                                            <p:fltVal val="90"/>
                                          </p:val>
                                        </p:tav>
                                        <p:tav tm="100000">
                                          <p:val>
                                            <p:fltVal val="0"/>
                                          </p:val>
                                        </p:tav>
                                      </p:tavLst>
                                    </p:anim>
                                    <p:animEffect transition="in" filter="fade">
                                      <p:cBhvr>
                                        <p:cTn id="30"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Text Box 2"/>
          <p:cNvSpPr txBox="1">
            <a:spLocks noChangeArrowheads="1"/>
          </p:cNvSpPr>
          <p:nvPr/>
        </p:nvSpPr>
        <p:spPr bwMode="auto">
          <a:xfrm>
            <a:off x="947738" y="645319"/>
            <a:ext cx="903669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dirty="0">
                <a:solidFill>
                  <a:srgbClr val="CC3300"/>
                </a:solidFill>
                <a:latin typeface="微软雅黑" panose="020B0503020204020204" pitchFamily="34" charset="-122"/>
                <a:ea typeface="微软雅黑" panose="020B0503020204020204" pitchFamily="34" charset="-122"/>
              </a:rPr>
              <a:t>1. </a:t>
            </a:r>
            <a:r>
              <a:rPr kumimoji="1" lang="zh-CN" altLang="en-US" sz="2800" dirty="0">
                <a:solidFill>
                  <a:srgbClr val="C00000"/>
                </a:solidFill>
                <a:latin typeface="微软雅黑" panose="020B0503020204020204" pitchFamily="34" charset="-122"/>
                <a:ea typeface="微软雅黑" panose="020B0503020204020204" pitchFamily="34" charset="-122"/>
              </a:rPr>
              <a:t>用户级线程（</a:t>
            </a:r>
            <a:r>
              <a:rPr kumimoji="1" lang="en-US" altLang="zh-CN" sz="2800" dirty="0">
                <a:solidFill>
                  <a:srgbClr val="C00000"/>
                </a:solidFill>
                <a:latin typeface="微软雅黑" panose="020B0503020204020204" pitchFamily="34" charset="-122"/>
                <a:ea typeface="微软雅黑" panose="020B0503020204020204" pitchFamily="34" charset="-122"/>
              </a:rPr>
              <a:t>ULT</a:t>
            </a:r>
            <a:r>
              <a:rPr kumimoji="1" lang="zh-CN" altLang="en-US" sz="2800" dirty="0">
                <a:solidFill>
                  <a:srgbClr val="C00000"/>
                </a:solidFill>
                <a:latin typeface="微软雅黑" panose="020B0503020204020204" pitchFamily="34" charset="-122"/>
                <a:ea typeface="微软雅黑" panose="020B0503020204020204" pitchFamily="34" charset="-122"/>
              </a:rPr>
              <a:t>，</a:t>
            </a:r>
            <a:r>
              <a:rPr kumimoji="1" lang="en-US" altLang="zh-CN" sz="2800" dirty="0">
                <a:solidFill>
                  <a:srgbClr val="C00000"/>
                </a:solidFill>
                <a:latin typeface="微软雅黑" panose="020B0503020204020204" pitchFamily="34" charset="-122"/>
                <a:ea typeface="微软雅黑" panose="020B0503020204020204" pitchFamily="34" charset="-122"/>
              </a:rPr>
              <a:t>User Level Threads</a:t>
            </a:r>
            <a:r>
              <a:rPr kumimoji="1" lang="zh-CN" altLang="en-US" sz="2800" dirty="0">
                <a:solidFill>
                  <a:srgbClr val="C00000"/>
                </a:solidFill>
                <a:latin typeface="微软雅黑" panose="020B0503020204020204" pitchFamily="34" charset="-122"/>
                <a:ea typeface="微软雅黑" panose="020B0503020204020204" pitchFamily="34" charset="-122"/>
              </a:rPr>
              <a:t>）</a:t>
            </a:r>
            <a:endParaRPr kumimoji="1" lang="en-US" altLang="zh-CN" sz="2800" dirty="0">
              <a:solidFill>
                <a:srgbClr val="C00000"/>
              </a:solidFill>
              <a:latin typeface="微软雅黑" panose="020B0503020204020204" pitchFamily="34" charset="-122"/>
              <a:ea typeface="微软雅黑" panose="020B0503020204020204" pitchFamily="34" charset="-122"/>
            </a:endParaRPr>
          </a:p>
        </p:txBody>
      </p:sp>
      <p:sp>
        <p:nvSpPr>
          <p:cNvPr id="350211" name="Text Box 3"/>
          <p:cNvSpPr txBox="1">
            <a:spLocks noChangeArrowheads="1"/>
          </p:cNvSpPr>
          <p:nvPr/>
        </p:nvSpPr>
        <p:spPr bwMode="auto">
          <a:xfrm>
            <a:off x="999155" y="1336676"/>
            <a:ext cx="8064500" cy="101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273" tIns="43636" rIns="87273" bIns="43636">
            <a:spAutoFit/>
          </a:bodyPr>
          <a:lstStyle>
            <a:lvl1pPr marL="609600" indent="-609600" defTabSz="873125" eaLnBrk="0" hangingPunct="0">
              <a:defRPr sz="2000" b="1">
                <a:solidFill>
                  <a:schemeClr val="tx1"/>
                </a:solidFill>
                <a:latin typeface="Arial" panose="020B0604020202020204" pitchFamily="34" charset="0"/>
                <a:ea typeface="宋体" panose="02010600030101010101" pitchFamily="2" charset="-122"/>
              </a:defRPr>
            </a:lvl1pPr>
            <a:lvl2pPr marL="742950" indent="-285750" defTabSz="873125" eaLnBrk="0" hangingPunct="0">
              <a:defRPr sz="2000" b="1">
                <a:solidFill>
                  <a:schemeClr val="tx1"/>
                </a:solidFill>
                <a:latin typeface="Arial" panose="020B0604020202020204" pitchFamily="34" charset="0"/>
                <a:ea typeface="宋体" panose="02010600030101010101" pitchFamily="2" charset="-122"/>
              </a:defRPr>
            </a:lvl2pPr>
            <a:lvl3pPr marL="1143000" indent="-228600" defTabSz="873125" eaLnBrk="0" hangingPunct="0">
              <a:defRPr sz="2000" b="1">
                <a:solidFill>
                  <a:schemeClr val="tx1"/>
                </a:solidFill>
                <a:latin typeface="Arial" panose="020B0604020202020204" pitchFamily="34" charset="0"/>
                <a:ea typeface="宋体" panose="02010600030101010101" pitchFamily="2" charset="-122"/>
              </a:defRPr>
            </a:lvl3pPr>
            <a:lvl4pPr marL="1600200" indent="-228600" defTabSz="873125" eaLnBrk="0" hangingPunct="0">
              <a:defRPr sz="2000" b="1">
                <a:solidFill>
                  <a:schemeClr val="tx1"/>
                </a:solidFill>
                <a:latin typeface="Arial" panose="020B0604020202020204" pitchFamily="34" charset="0"/>
                <a:ea typeface="宋体" panose="02010600030101010101" pitchFamily="2" charset="-122"/>
              </a:defRPr>
            </a:lvl4pPr>
            <a:lvl5pPr marL="2057400" indent="-228600" defTabSz="873125" eaLnBrk="0" hangingPunct="0">
              <a:defRPr sz="2000" b="1">
                <a:solidFill>
                  <a:schemeClr val="tx1"/>
                </a:solidFill>
                <a:latin typeface="Arial" panose="020B0604020202020204" pitchFamily="34" charset="0"/>
                <a:ea typeface="宋体" panose="02010600030101010101" pitchFamily="2" charset="-122"/>
              </a:defRPr>
            </a:lvl5pPr>
            <a:lvl6pPr marL="2514600" indent="-228600" defTabSz="873125"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defTabSz="873125"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defTabSz="873125"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defTabSz="873125"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pPr>
            <a:r>
              <a:rPr kumimoji="1" lang="zh-CN" altLang="en-US" sz="2400" dirty="0">
                <a:solidFill>
                  <a:srgbClr val="017DED"/>
                </a:solidFill>
                <a:latin typeface="Times New Roman" panose="02020603050405020304" pitchFamily="18" charset="0"/>
              </a:rPr>
              <a:t>     完全由用户应用程序实现的线程机制。</a:t>
            </a:r>
          </a:p>
          <a:p>
            <a:pPr algn="just" eaLnBrk="1" hangingPunct="1">
              <a:spcBef>
                <a:spcPct val="50000"/>
              </a:spcBef>
            </a:pPr>
            <a:r>
              <a:rPr kumimoji="1" lang="en-US" altLang="zh-CN" sz="2400" dirty="0">
                <a:solidFill>
                  <a:srgbClr val="017DED"/>
                </a:solidFill>
                <a:latin typeface="Times New Roman" panose="02020603050405020304" pitchFamily="18" charset="0"/>
              </a:rPr>
              <a:t>     </a:t>
            </a:r>
            <a:endParaRPr kumimoji="1" lang="zh-CN" altLang="en-US" sz="2400" b="0" dirty="0">
              <a:latin typeface="Times New Roman" panose="02020603050405020304" pitchFamily="18" charset="0"/>
            </a:endParaRPr>
          </a:p>
        </p:txBody>
      </p:sp>
      <p:sp>
        <p:nvSpPr>
          <p:cNvPr id="332806" name="Rectangle 6"/>
          <p:cNvSpPr>
            <a:spLocks noChangeArrowheads="1"/>
          </p:cNvSpPr>
          <p:nvPr/>
        </p:nvSpPr>
        <p:spPr bwMode="auto">
          <a:xfrm>
            <a:off x="6888163" y="3213101"/>
            <a:ext cx="1871662" cy="1368425"/>
          </a:xfrm>
          <a:prstGeom prst="rect">
            <a:avLst/>
          </a:prstGeom>
          <a:solidFill>
            <a:srgbClr val="CCFFCC"/>
          </a:solidFill>
          <a:ln w="9525" algn="ctr">
            <a:solidFill>
              <a:srgbClr val="9900FF"/>
            </a:solidFill>
            <a:miter lim="800000"/>
            <a:headEnd/>
            <a:tailEnd/>
          </a:ln>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a:solidFill>
                  <a:srgbClr val="FF0000"/>
                </a:solidFill>
                <a:latin typeface="Times New Roman" panose="02020603050405020304" pitchFamily="18" charset="0"/>
              </a:rPr>
              <a:t>通信服务器</a:t>
            </a:r>
          </a:p>
        </p:txBody>
      </p:sp>
      <p:sp>
        <p:nvSpPr>
          <p:cNvPr id="332807" name="Rectangle 7"/>
          <p:cNvSpPr>
            <a:spLocks noChangeArrowheads="1"/>
          </p:cNvSpPr>
          <p:nvPr/>
        </p:nvSpPr>
        <p:spPr bwMode="auto">
          <a:xfrm>
            <a:off x="3071813" y="3213100"/>
            <a:ext cx="1655762" cy="1296988"/>
          </a:xfrm>
          <a:prstGeom prst="rect">
            <a:avLst/>
          </a:prstGeom>
          <a:solidFill>
            <a:srgbClr val="CC99FF"/>
          </a:solidFill>
          <a:ln w="9525" algn="ctr">
            <a:solidFill>
              <a:srgbClr val="9900FF"/>
            </a:solidFill>
            <a:miter lim="800000"/>
            <a:headEnd/>
            <a:tailEnd/>
          </a:ln>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a:latin typeface="Times New Roman" panose="02020603050405020304" pitchFamily="18" charset="0"/>
              </a:rPr>
              <a:t>线程管理</a:t>
            </a:r>
          </a:p>
          <a:p>
            <a:pPr algn="ctr" eaLnBrk="1" hangingPunct="1"/>
            <a:r>
              <a:rPr kumimoji="1" lang="zh-CN" altLang="en-US" sz="2400">
                <a:latin typeface="Times New Roman" panose="02020603050405020304" pitchFamily="18" charset="0"/>
              </a:rPr>
              <a:t>程序</a:t>
            </a:r>
          </a:p>
        </p:txBody>
      </p:sp>
      <p:sp>
        <p:nvSpPr>
          <p:cNvPr id="332808" name="Rectangle 8"/>
          <p:cNvSpPr>
            <a:spLocks noChangeArrowheads="1"/>
          </p:cNvSpPr>
          <p:nvPr/>
        </p:nvSpPr>
        <p:spPr bwMode="auto">
          <a:xfrm>
            <a:off x="2351089" y="2708276"/>
            <a:ext cx="7273925" cy="2593975"/>
          </a:xfrm>
          <a:prstGeom prst="rect">
            <a:avLst/>
          </a:prstGeom>
          <a:noFill/>
          <a:ln w="57150" algn="ctr">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0" dirty="0">
                <a:solidFill>
                  <a:srgbClr val="FF0000"/>
                </a:solidFill>
                <a:latin typeface="Times New Roman" panose="02020603050405020304" pitchFamily="18" charset="0"/>
              </a:rPr>
              <a:t>              </a:t>
            </a:r>
          </a:p>
          <a:p>
            <a:pPr eaLnBrk="1" hangingPunct="1"/>
            <a:endParaRPr kumimoji="1" lang="zh-CN" altLang="en-US" sz="2400" dirty="0">
              <a:solidFill>
                <a:srgbClr val="2525F3"/>
              </a:solidFill>
              <a:latin typeface="Times New Roman" panose="02020603050405020304" pitchFamily="18" charset="0"/>
            </a:endParaRPr>
          </a:p>
          <a:p>
            <a:pPr eaLnBrk="1" hangingPunct="1"/>
            <a:endParaRPr kumimoji="1" lang="zh-CN" altLang="en-US" sz="2400" dirty="0">
              <a:solidFill>
                <a:srgbClr val="2525F3"/>
              </a:solidFill>
              <a:latin typeface="Times New Roman" panose="02020603050405020304" pitchFamily="18" charset="0"/>
            </a:endParaRPr>
          </a:p>
          <a:p>
            <a:pPr eaLnBrk="1" hangingPunct="1"/>
            <a:endParaRPr kumimoji="1" lang="zh-CN" altLang="en-US" sz="2400" dirty="0">
              <a:solidFill>
                <a:srgbClr val="2525F3"/>
              </a:solidFill>
              <a:latin typeface="Times New Roman" panose="02020603050405020304" pitchFamily="18" charset="0"/>
            </a:endParaRPr>
          </a:p>
          <a:p>
            <a:pPr eaLnBrk="1" hangingPunct="1"/>
            <a:endParaRPr kumimoji="1" lang="zh-CN" altLang="en-US" sz="2400" dirty="0">
              <a:solidFill>
                <a:srgbClr val="2525F3"/>
              </a:solidFill>
              <a:latin typeface="Times New Roman" panose="02020603050405020304" pitchFamily="18" charset="0"/>
            </a:endParaRPr>
          </a:p>
          <a:p>
            <a:pPr eaLnBrk="1" hangingPunct="1"/>
            <a:endParaRPr kumimoji="1" lang="zh-CN" altLang="en-US" sz="2400" dirty="0">
              <a:solidFill>
                <a:srgbClr val="2525F3"/>
              </a:solidFill>
              <a:latin typeface="Times New Roman" panose="02020603050405020304" pitchFamily="18" charset="0"/>
            </a:endParaRPr>
          </a:p>
          <a:p>
            <a:pPr eaLnBrk="1" hangingPunct="1"/>
            <a:r>
              <a:rPr kumimoji="1" lang="zh-CN" altLang="en-US" sz="2400" dirty="0">
                <a:solidFill>
                  <a:srgbClr val="2525F3"/>
                </a:solidFill>
                <a:latin typeface="Times New Roman" panose="02020603050405020304" pitchFamily="18" charset="0"/>
              </a:rPr>
              <a:t>                            </a:t>
            </a:r>
          </a:p>
          <a:p>
            <a:pPr eaLnBrk="1" hangingPunct="1"/>
            <a:endParaRPr kumimoji="1" lang="zh-CN" altLang="en-US" sz="2400" b="0" dirty="0">
              <a:solidFill>
                <a:srgbClr val="FF0000"/>
              </a:solidFill>
              <a:latin typeface="Times New Roman" panose="02020603050405020304" pitchFamily="18" charset="0"/>
            </a:endParaRPr>
          </a:p>
        </p:txBody>
      </p:sp>
      <p:sp>
        <p:nvSpPr>
          <p:cNvPr id="332809" name="Oval 9"/>
          <p:cNvSpPr>
            <a:spLocks noChangeArrowheads="1"/>
          </p:cNvSpPr>
          <p:nvPr/>
        </p:nvSpPr>
        <p:spPr bwMode="auto">
          <a:xfrm>
            <a:off x="5159375" y="5732463"/>
            <a:ext cx="1727200" cy="792162"/>
          </a:xfrm>
          <a:prstGeom prst="ellipse">
            <a:avLst/>
          </a:prstGeom>
          <a:solidFill>
            <a:schemeClr val="accent2"/>
          </a:solidFill>
          <a:ln w="9525" algn="ctr">
            <a:solidFill>
              <a:srgbClr val="9900FF"/>
            </a:solidFill>
            <a:round/>
            <a:headEnd/>
            <a:tailEnd/>
          </a:ln>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a:latin typeface="Times New Roman" panose="02020603050405020304" pitchFamily="18" charset="0"/>
              </a:rPr>
              <a:t>OS</a:t>
            </a:r>
          </a:p>
        </p:txBody>
      </p:sp>
      <p:sp>
        <p:nvSpPr>
          <p:cNvPr id="332811" name="Line 11"/>
          <p:cNvSpPr>
            <a:spLocks noChangeShapeType="1"/>
          </p:cNvSpPr>
          <p:nvPr/>
        </p:nvSpPr>
        <p:spPr bwMode="auto">
          <a:xfrm flipV="1">
            <a:off x="4727575" y="3789363"/>
            <a:ext cx="2160588" cy="0"/>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2812" name="Text Box 12"/>
          <p:cNvSpPr txBox="1">
            <a:spLocks noChangeArrowheads="1"/>
          </p:cNvSpPr>
          <p:nvPr/>
        </p:nvSpPr>
        <p:spPr bwMode="auto">
          <a:xfrm>
            <a:off x="4872039" y="3284538"/>
            <a:ext cx="17287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2400">
                <a:latin typeface="Times New Roman" panose="02020603050405020304" pitchFamily="18" charset="0"/>
              </a:rPr>
              <a:t>管理线程</a:t>
            </a:r>
          </a:p>
        </p:txBody>
      </p:sp>
      <p:sp>
        <p:nvSpPr>
          <p:cNvPr id="332813" name="Line 13"/>
          <p:cNvSpPr>
            <a:spLocks noChangeShapeType="1"/>
          </p:cNvSpPr>
          <p:nvPr/>
        </p:nvSpPr>
        <p:spPr bwMode="auto">
          <a:xfrm flipH="1" flipV="1">
            <a:off x="5951538" y="5302251"/>
            <a:ext cx="0" cy="358775"/>
          </a:xfrm>
          <a:prstGeom prst="line">
            <a:avLst/>
          </a:prstGeom>
          <a:noFill/>
          <a:ln w="38100">
            <a:solidFill>
              <a:srgbClr val="99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2814" name="Text Box 14"/>
          <p:cNvSpPr txBox="1">
            <a:spLocks noChangeArrowheads="1"/>
          </p:cNvSpPr>
          <p:nvPr/>
        </p:nvSpPr>
        <p:spPr bwMode="auto">
          <a:xfrm>
            <a:off x="4727576" y="4627563"/>
            <a:ext cx="24479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2400" dirty="0">
                <a:solidFill>
                  <a:srgbClr val="0000FF"/>
                </a:solidFill>
                <a:latin typeface="Times New Roman" panose="02020603050405020304" pitchFamily="18" charset="0"/>
              </a:rPr>
              <a:t>通信服务器进程</a:t>
            </a:r>
          </a:p>
        </p:txBody>
      </p:sp>
      <p:sp>
        <p:nvSpPr>
          <p:cNvPr id="350220" name="Rectangle 2"/>
          <p:cNvSpPr>
            <a:spLocks noChangeArrowheads="1"/>
          </p:cNvSpPr>
          <p:nvPr/>
        </p:nvSpPr>
        <p:spPr bwMode="auto">
          <a:xfrm>
            <a:off x="4022726" y="0"/>
            <a:ext cx="50260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r>
              <a:rPr lang="en-US" altLang="zh-CN" sz="3600" dirty="0">
                <a:solidFill>
                  <a:srgbClr val="0000FF"/>
                </a:solidFill>
                <a:latin typeface="微软雅黑" pitchFamily="34" charset="-122"/>
                <a:ea typeface="微软雅黑" pitchFamily="34" charset="-122"/>
              </a:rPr>
              <a:t>3.6.2. </a:t>
            </a:r>
            <a:r>
              <a:rPr lang="zh-CN" altLang="en-US" sz="3600" dirty="0">
                <a:solidFill>
                  <a:srgbClr val="0000FF"/>
                </a:solidFill>
                <a:latin typeface="微软雅黑" pitchFamily="34" charset="-122"/>
                <a:ea typeface="微软雅黑" pitchFamily="34" charset="-122"/>
              </a:rPr>
              <a:t>线程实现机制</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32807"/>
                                        </p:tgtEl>
                                        <p:attrNameLst>
                                          <p:attrName>style.visibility</p:attrName>
                                        </p:attrNameLst>
                                      </p:cBhvr>
                                      <p:to>
                                        <p:strVal val="visible"/>
                                      </p:to>
                                    </p:set>
                                    <p:animEffect transition="in" filter="box(in)">
                                      <p:cBhvr>
                                        <p:cTn id="7" dur="500"/>
                                        <p:tgtEl>
                                          <p:spTgt spid="3328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32806"/>
                                        </p:tgtEl>
                                        <p:attrNameLst>
                                          <p:attrName>style.visibility</p:attrName>
                                        </p:attrNameLst>
                                      </p:cBhvr>
                                      <p:to>
                                        <p:strVal val="visible"/>
                                      </p:to>
                                    </p:set>
                                    <p:animEffect transition="in" filter="box(in)">
                                      <p:cBhvr>
                                        <p:cTn id="12" dur="500"/>
                                        <p:tgtEl>
                                          <p:spTgt spid="33280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32808"/>
                                        </p:tgtEl>
                                        <p:attrNameLst>
                                          <p:attrName>style.visibility</p:attrName>
                                        </p:attrNameLst>
                                      </p:cBhvr>
                                      <p:to>
                                        <p:strVal val="visible"/>
                                      </p:to>
                                    </p:set>
                                    <p:animEffect transition="in" filter="box(in)">
                                      <p:cBhvr>
                                        <p:cTn id="17" dur="500"/>
                                        <p:tgtEl>
                                          <p:spTgt spid="33280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32811"/>
                                        </p:tgtEl>
                                        <p:attrNameLst>
                                          <p:attrName>style.visibility</p:attrName>
                                        </p:attrNameLst>
                                      </p:cBhvr>
                                      <p:to>
                                        <p:strVal val="visible"/>
                                      </p:to>
                                    </p:set>
                                    <p:animEffect transition="in" filter="box(in)">
                                      <p:cBhvr>
                                        <p:cTn id="22" dur="500"/>
                                        <p:tgtEl>
                                          <p:spTgt spid="332811"/>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332812"/>
                                        </p:tgtEl>
                                        <p:attrNameLst>
                                          <p:attrName>style.visibility</p:attrName>
                                        </p:attrNameLst>
                                      </p:cBhvr>
                                      <p:to>
                                        <p:strVal val="visible"/>
                                      </p:to>
                                    </p:set>
                                    <p:animEffect transition="in" filter="box(in)">
                                      <p:cBhvr>
                                        <p:cTn id="25" dur="500"/>
                                        <p:tgtEl>
                                          <p:spTgt spid="33281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332809"/>
                                        </p:tgtEl>
                                        <p:attrNameLst>
                                          <p:attrName>style.visibility</p:attrName>
                                        </p:attrNameLst>
                                      </p:cBhvr>
                                      <p:to>
                                        <p:strVal val="visible"/>
                                      </p:to>
                                    </p:set>
                                    <p:animEffect transition="in" filter="box(in)">
                                      <p:cBhvr>
                                        <p:cTn id="30" dur="500"/>
                                        <p:tgtEl>
                                          <p:spTgt spid="332809"/>
                                        </p:tgtEl>
                                      </p:cBhvr>
                                    </p:animEffect>
                                  </p:childTnLst>
                                </p:cTn>
                              </p:par>
                              <p:par>
                                <p:cTn id="31" presetID="4" presetClass="entr" presetSubtype="16" fill="hold" grpId="0" nodeType="withEffect">
                                  <p:stCondLst>
                                    <p:cond delay="0"/>
                                  </p:stCondLst>
                                  <p:childTnLst>
                                    <p:set>
                                      <p:cBhvr>
                                        <p:cTn id="32" dur="1" fill="hold">
                                          <p:stCondLst>
                                            <p:cond delay="0"/>
                                          </p:stCondLst>
                                        </p:cTn>
                                        <p:tgtEl>
                                          <p:spTgt spid="332813"/>
                                        </p:tgtEl>
                                        <p:attrNameLst>
                                          <p:attrName>style.visibility</p:attrName>
                                        </p:attrNameLst>
                                      </p:cBhvr>
                                      <p:to>
                                        <p:strVal val="visible"/>
                                      </p:to>
                                    </p:set>
                                    <p:animEffect transition="in" filter="box(in)">
                                      <p:cBhvr>
                                        <p:cTn id="33" dur="500"/>
                                        <p:tgtEl>
                                          <p:spTgt spid="33281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4" presetClass="entr" presetSubtype="16" fill="hold" grpId="0" nodeType="clickEffect">
                                  <p:stCondLst>
                                    <p:cond delay="0"/>
                                  </p:stCondLst>
                                  <p:childTnLst>
                                    <p:set>
                                      <p:cBhvr>
                                        <p:cTn id="37" dur="1" fill="hold">
                                          <p:stCondLst>
                                            <p:cond delay="0"/>
                                          </p:stCondLst>
                                        </p:cTn>
                                        <p:tgtEl>
                                          <p:spTgt spid="332814"/>
                                        </p:tgtEl>
                                        <p:attrNameLst>
                                          <p:attrName>style.visibility</p:attrName>
                                        </p:attrNameLst>
                                      </p:cBhvr>
                                      <p:to>
                                        <p:strVal val="visible"/>
                                      </p:to>
                                    </p:set>
                                    <p:animEffect transition="in" filter="box(in)">
                                      <p:cBhvr>
                                        <p:cTn id="38" dur="500"/>
                                        <p:tgtEl>
                                          <p:spTgt spid="3328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06" grpId="0" animBg="1"/>
      <p:bldP spid="332807" grpId="0" animBg="1"/>
      <p:bldP spid="332808" grpId="0" animBg="1"/>
      <p:bldP spid="332809" grpId="0" animBg="1"/>
      <p:bldP spid="332811" grpId="0" animBg="1"/>
      <p:bldP spid="332812" grpId="0"/>
      <p:bldP spid="332813" grpId="0" animBg="1"/>
      <p:bldP spid="332814" grpId="0"/>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Text Box 7"/>
          <p:cNvSpPr txBox="1">
            <a:spLocks noChangeArrowheads="1"/>
          </p:cNvSpPr>
          <p:nvPr/>
        </p:nvSpPr>
        <p:spPr bwMode="auto">
          <a:xfrm>
            <a:off x="983432" y="1475656"/>
            <a:ext cx="10008293" cy="201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7273" tIns="43636" rIns="87273" bIns="43636">
            <a:spAutoFit/>
          </a:bodyPr>
          <a:lstStyle>
            <a:lvl1pPr marL="358775" defTabSz="873125" eaLnBrk="0" hangingPunct="0">
              <a:defRPr sz="2000" b="1">
                <a:solidFill>
                  <a:schemeClr val="tx1"/>
                </a:solidFill>
                <a:latin typeface="Arial" panose="020B0604020202020204" pitchFamily="34" charset="0"/>
                <a:ea typeface="宋体" panose="02010600030101010101" pitchFamily="2" charset="-122"/>
              </a:defRPr>
            </a:lvl1pPr>
            <a:lvl2pPr marL="742950" indent="-285750" defTabSz="873125" eaLnBrk="0" hangingPunct="0">
              <a:defRPr sz="2000" b="1">
                <a:solidFill>
                  <a:schemeClr val="tx1"/>
                </a:solidFill>
                <a:latin typeface="Arial" panose="020B0604020202020204" pitchFamily="34" charset="0"/>
                <a:ea typeface="宋体" panose="02010600030101010101" pitchFamily="2" charset="-122"/>
              </a:defRPr>
            </a:lvl2pPr>
            <a:lvl3pPr marL="1143000" indent="-228600" defTabSz="873125" eaLnBrk="0" hangingPunct="0">
              <a:defRPr sz="2000" b="1">
                <a:solidFill>
                  <a:schemeClr val="tx1"/>
                </a:solidFill>
                <a:latin typeface="Arial" panose="020B0604020202020204" pitchFamily="34" charset="0"/>
                <a:ea typeface="宋体" panose="02010600030101010101" pitchFamily="2" charset="-122"/>
              </a:defRPr>
            </a:lvl3pPr>
            <a:lvl4pPr marL="1600200" indent="-228600" defTabSz="873125" eaLnBrk="0" hangingPunct="0">
              <a:defRPr sz="2000" b="1">
                <a:solidFill>
                  <a:schemeClr val="tx1"/>
                </a:solidFill>
                <a:latin typeface="Arial" panose="020B0604020202020204" pitchFamily="34" charset="0"/>
                <a:ea typeface="宋体" panose="02010600030101010101" pitchFamily="2" charset="-122"/>
              </a:defRPr>
            </a:lvl4pPr>
            <a:lvl5pPr marL="2057400" indent="-228600" defTabSz="873125" eaLnBrk="0" hangingPunct="0">
              <a:defRPr sz="2000" b="1">
                <a:solidFill>
                  <a:schemeClr val="tx1"/>
                </a:solidFill>
                <a:latin typeface="Arial" panose="020B0604020202020204" pitchFamily="34" charset="0"/>
                <a:ea typeface="宋体" panose="02010600030101010101" pitchFamily="2" charset="-122"/>
              </a:defRPr>
            </a:lvl5pPr>
            <a:lvl6pPr marL="2514600" indent="-228600" defTabSz="873125"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defTabSz="873125"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defTabSz="873125"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defTabSz="873125"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just" eaLnBrk="1" hangingPunct="1">
              <a:lnSpc>
                <a:spcPct val="110000"/>
              </a:lnSpc>
              <a:spcBef>
                <a:spcPct val="50000"/>
              </a:spcBef>
              <a:buFont typeface="Wingdings" panose="05000000000000000000" pitchFamily="2" charset="2"/>
              <a:buChar char="n"/>
            </a:pPr>
            <a:r>
              <a:rPr kumimoji="1" lang="zh-CN" altLang="en-US" sz="2400" dirty="0">
                <a:latin typeface="微软雅黑" panose="020B0503020204020204" pitchFamily="34" charset="-122"/>
                <a:ea typeface="微软雅黑" panose="020B0503020204020204" pitchFamily="34" charset="-122"/>
              </a:rPr>
              <a:t>运行时系统（线程库）</a:t>
            </a:r>
            <a:r>
              <a:rPr kumimoji="1" lang="zh-CN" altLang="en-US" sz="2800" dirty="0">
                <a:solidFill>
                  <a:srgbClr val="7030A0"/>
                </a:solidFill>
              </a:rPr>
              <a:t>：</a:t>
            </a:r>
          </a:p>
          <a:p>
            <a:pPr algn="just" eaLnBrk="1" hangingPunct="1">
              <a:lnSpc>
                <a:spcPct val="110000"/>
              </a:lnSpc>
              <a:spcBef>
                <a:spcPct val="50000"/>
              </a:spcBef>
              <a:buFont typeface="Wingdings" panose="05000000000000000000" pitchFamily="2" charset="2"/>
              <a:buNone/>
            </a:pPr>
            <a:r>
              <a:rPr kumimoji="1" lang="zh-CN" altLang="en-US" sz="2200" dirty="0"/>
              <a:t>     提供多线程应用程序的开发环境和运行环境。</a:t>
            </a:r>
          </a:p>
          <a:p>
            <a:pPr algn="just" eaLnBrk="1" hangingPunct="1">
              <a:lnSpc>
                <a:spcPct val="110000"/>
              </a:lnSpc>
              <a:spcBef>
                <a:spcPct val="50000"/>
              </a:spcBef>
              <a:buFont typeface="Wingdings" panose="05000000000000000000" pitchFamily="2" charset="2"/>
              <a:buNone/>
            </a:pPr>
            <a:r>
              <a:rPr kumimoji="1" lang="zh-CN" altLang="en-US" sz="2200" dirty="0"/>
              <a:t>     由一组管理和控制线程的</a:t>
            </a:r>
            <a:r>
              <a:rPr kumimoji="1" lang="zh-CN" altLang="en-US" sz="2200" dirty="0">
                <a:solidFill>
                  <a:schemeClr val="accent1"/>
                </a:solidFill>
              </a:rPr>
              <a:t>函数集合</a:t>
            </a:r>
            <a:r>
              <a:rPr kumimoji="1" lang="zh-CN" altLang="en-US" sz="2200" dirty="0"/>
              <a:t>组成。它们作为进程代码的一部分，驻留在进程的</a:t>
            </a:r>
            <a:r>
              <a:rPr kumimoji="1" lang="zh-CN" altLang="en-US" sz="2200" dirty="0">
                <a:solidFill>
                  <a:schemeClr val="accent1"/>
                </a:solidFill>
              </a:rPr>
              <a:t>用户空间</a:t>
            </a:r>
            <a:r>
              <a:rPr kumimoji="1" lang="zh-CN" altLang="en-US" sz="2200" dirty="0"/>
              <a:t>。</a:t>
            </a:r>
            <a:endParaRPr kumimoji="1" lang="zh-CN" altLang="en-US" sz="2200" b="0" dirty="0">
              <a:latin typeface="Times New Roman" panose="02020603050405020304" pitchFamily="18" charset="0"/>
            </a:endParaRPr>
          </a:p>
        </p:txBody>
      </p:sp>
      <p:sp>
        <p:nvSpPr>
          <p:cNvPr id="228407" name="Rectangle 55"/>
          <p:cNvSpPr>
            <a:spLocks noChangeArrowheads="1"/>
          </p:cNvSpPr>
          <p:nvPr/>
        </p:nvSpPr>
        <p:spPr bwMode="auto">
          <a:xfrm>
            <a:off x="1415480" y="3721446"/>
            <a:ext cx="32400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Char char="n"/>
            </a:pPr>
            <a:r>
              <a:rPr kumimoji="1" lang="zh-CN" altLang="en-US" sz="2400" dirty="0">
                <a:latin typeface="微软雅黑" panose="020B0503020204020204" pitchFamily="34" charset="-122"/>
                <a:ea typeface="微软雅黑" panose="020B0503020204020204" pitchFamily="34" charset="-122"/>
              </a:rPr>
              <a:t>  运行时系统的功能</a:t>
            </a:r>
            <a:r>
              <a:rPr kumimoji="1" lang="zh-CN" altLang="en-US" sz="2400" dirty="0">
                <a:solidFill>
                  <a:srgbClr val="7030A0"/>
                </a:solidFill>
                <a:latin typeface="Times New Roman" panose="02020603050405020304" pitchFamily="18" charset="0"/>
              </a:rPr>
              <a:t>：</a:t>
            </a:r>
          </a:p>
        </p:txBody>
      </p:sp>
      <p:sp>
        <p:nvSpPr>
          <p:cNvPr id="351236" name="Text Box 2"/>
          <p:cNvSpPr txBox="1">
            <a:spLocks noChangeArrowheads="1"/>
          </p:cNvSpPr>
          <p:nvPr/>
        </p:nvSpPr>
        <p:spPr bwMode="auto">
          <a:xfrm>
            <a:off x="983432" y="873845"/>
            <a:ext cx="59039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dirty="0">
                <a:solidFill>
                  <a:srgbClr val="CC3300"/>
                </a:solidFill>
                <a:latin typeface="微软雅黑" panose="020B0503020204020204" pitchFamily="34" charset="-122"/>
                <a:ea typeface="微软雅黑" panose="020B0503020204020204" pitchFamily="34" charset="-122"/>
              </a:rPr>
              <a:t>1. </a:t>
            </a:r>
            <a:r>
              <a:rPr kumimoji="1" lang="zh-CN" altLang="en-US" sz="2800" dirty="0">
                <a:solidFill>
                  <a:srgbClr val="C00000"/>
                </a:solidFill>
                <a:latin typeface="微软雅黑" panose="020B0503020204020204" pitchFamily="34" charset="-122"/>
                <a:ea typeface="微软雅黑" panose="020B0503020204020204" pitchFamily="34" charset="-122"/>
              </a:rPr>
              <a:t>用户级线程（</a:t>
            </a:r>
            <a:r>
              <a:rPr kumimoji="1" lang="en-US" altLang="zh-CN" sz="2800" dirty="0">
                <a:solidFill>
                  <a:srgbClr val="C00000"/>
                </a:solidFill>
                <a:latin typeface="微软雅黑" panose="020B0503020204020204" pitchFamily="34" charset="-122"/>
                <a:ea typeface="微软雅黑" panose="020B0503020204020204" pitchFamily="34" charset="-122"/>
              </a:rPr>
              <a:t>ULT</a:t>
            </a:r>
            <a:r>
              <a:rPr kumimoji="1" lang="zh-CN" altLang="en-US" sz="2800" dirty="0">
                <a:solidFill>
                  <a:srgbClr val="C00000"/>
                </a:solidFill>
                <a:latin typeface="微软雅黑" panose="020B0503020204020204" pitchFamily="34" charset="-122"/>
                <a:ea typeface="微软雅黑" panose="020B0503020204020204" pitchFamily="34" charset="-122"/>
              </a:rPr>
              <a:t>）</a:t>
            </a:r>
            <a:endParaRPr kumimoji="1" lang="en-US" altLang="zh-CN" sz="2800" dirty="0">
              <a:solidFill>
                <a:srgbClr val="C00000"/>
              </a:solidFill>
              <a:latin typeface="微软雅黑" panose="020B0503020204020204" pitchFamily="34" charset="-122"/>
              <a:ea typeface="微软雅黑" panose="020B0503020204020204" pitchFamily="34" charset="-122"/>
            </a:endParaRPr>
          </a:p>
        </p:txBody>
      </p:sp>
      <p:sp>
        <p:nvSpPr>
          <p:cNvPr id="351237" name="Rectangle 2"/>
          <p:cNvSpPr>
            <a:spLocks noChangeArrowheads="1"/>
          </p:cNvSpPr>
          <p:nvPr/>
        </p:nvSpPr>
        <p:spPr bwMode="auto">
          <a:xfrm>
            <a:off x="4022726" y="0"/>
            <a:ext cx="50260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r>
              <a:rPr lang="en-US" altLang="zh-CN" sz="3600" dirty="0">
                <a:solidFill>
                  <a:srgbClr val="0000FF"/>
                </a:solidFill>
                <a:latin typeface="微软雅黑" panose="020B0503020204020204" pitchFamily="34" charset="-122"/>
                <a:ea typeface="微软雅黑" panose="020B0503020204020204" pitchFamily="34" charset="-122"/>
              </a:rPr>
              <a:t>3.6.2. </a:t>
            </a:r>
            <a:r>
              <a:rPr lang="zh-CN" altLang="en-US" sz="3600" dirty="0">
                <a:solidFill>
                  <a:srgbClr val="0000FF"/>
                </a:solidFill>
                <a:latin typeface="微软雅黑" panose="020B0503020204020204" pitchFamily="34" charset="-122"/>
                <a:ea typeface="微软雅黑" panose="020B0503020204020204" pitchFamily="34" charset="-122"/>
              </a:rPr>
              <a:t>线程实现机制</a:t>
            </a:r>
          </a:p>
        </p:txBody>
      </p:sp>
      <p:sp>
        <p:nvSpPr>
          <p:cNvPr id="8" name="矩形 7"/>
          <p:cNvSpPr>
            <a:spLocks noChangeArrowheads="1"/>
          </p:cNvSpPr>
          <p:nvPr/>
        </p:nvSpPr>
        <p:spPr bwMode="auto">
          <a:xfrm>
            <a:off x="2351584" y="4365104"/>
            <a:ext cx="1800225" cy="169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lnSpc>
                <a:spcPct val="130000"/>
              </a:lnSpc>
              <a:buFont typeface="Wingdings" panose="05000000000000000000" pitchFamily="2" charset="2"/>
              <a:buChar char="l"/>
            </a:pPr>
            <a:r>
              <a:rPr kumimoji="1" lang="zh-CN" altLang="en-US" dirty="0">
                <a:latin typeface="Times New Roman" panose="02020603050405020304" pitchFamily="18" charset="0"/>
              </a:rPr>
              <a:t> </a:t>
            </a:r>
            <a:r>
              <a:rPr kumimoji="1" lang="en-US" altLang="zh-CN" dirty="0">
                <a:latin typeface="Times New Roman" panose="02020603050405020304" pitchFamily="18" charset="0"/>
              </a:rPr>
              <a:t> </a:t>
            </a:r>
            <a:r>
              <a:rPr kumimoji="1" lang="zh-CN" altLang="en-US" dirty="0">
                <a:latin typeface="Times New Roman" panose="02020603050405020304" pitchFamily="18" charset="0"/>
              </a:rPr>
              <a:t>线程控制；          </a:t>
            </a:r>
          </a:p>
          <a:p>
            <a:pPr eaLnBrk="1" hangingPunct="1">
              <a:lnSpc>
                <a:spcPct val="130000"/>
              </a:lnSpc>
              <a:buFont typeface="Wingdings" panose="05000000000000000000" pitchFamily="2" charset="2"/>
              <a:buChar char="l"/>
            </a:pPr>
            <a:r>
              <a:rPr kumimoji="1" lang="en-US" altLang="zh-CN" dirty="0">
                <a:latin typeface="Times New Roman" panose="02020603050405020304" pitchFamily="18" charset="0"/>
              </a:rPr>
              <a:t>  </a:t>
            </a:r>
            <a:r>
              <a:rPr kumimoji="1" lang="zh-CN" altLang="en-US" dirty="0">
                <a:latin typeface="Times New Roman" panose="02020603050405020304" pitchFamily="18" charset="0"/>
              </a:rPr>
              <a:t>线程调度；</a:t>
            </a:r>
          </a:p>
          <a:p>
            <a:pPr eaLnBrk="1" hangingPunct="1">
              <a:lnSpc>
                <a:spcPct val="130000"/>
              </a:lnSpc>
              <a:buFont typeface="Wingdings" panose="05000000000000000000" pitchFamily="2" charset="2"/>
              <a:buChar char="l"/>
            </a:pPr>
            <a:r>
              <a:rPr kumimoji="1" lang="en-US" altLang="zh-CN" dirty="0">
                <a:latin typeface="Times New Roman" panose="02020603050405020304" pitchFamily="18" charset="0"/>
              </a:rPr>
              <a:t>  </a:t>
            </a:r>
            <a:r>
              <a:rPr kumimoji="1" lang="zh-CN" altLang="en-US" dirty="0">
                <a:latin typeface="Times New Roman" panose="02020603050405020304" pitchFamily="18" charset="0"/>
              </a:rPr>
              <a:t>线程同步；              </a:t>
            </a:r>
          </a:p>
          <a:p>
            <a:pPr eaLnBrk="1" hangingPunct="1">
              <a:lnSpc>
                <a:spcPct val="130000"/>
              </a:lnSpc>
              <a:buFont typeface="Wingdings" panose="05000000000000000000" pitchFamily="2" charset="2"/>
              <a:buChar char="l"/>
            </a:pPr>
            <a:r>
              <a:rPr kumimoji="1" lang="en-US" altLang="zh-CN" dirty="0">
                <a:latin typeface="Times New Roman" panose="02020603050405020304" pitchFamily="18" charset="0"/>
              </a:rPr>
              <a:t>  </a:t>
            </a:r>
            <a:r>
              <a:rPr kumimoji="1" lang="zh-CN" altLang="en-US" dirty="0">
                <a:latin typeface="Times New Roman" panose="02020603050405020304" pitchFamily="18" charset="0"/>
              </a:rPr>
              <a:t>线程通信；</a:t>
            </a:r>
            <a:endParaRPr lang="zh-CN" altLang="en-US" dirty="0"/>
          </a:p>
        </p:txBody>
      </p:sp>
      <p:sp>
        <p:nvSpPr>
          <p:cNvPr id="351239" name="Rectangle 2"/>
          <p:cNvSpPr>
            <a:spLocks noChangeArrowheads="1"/>
          </p:cNvSpPr>
          <p:nvPr/>
        </p:nvSpPr>
        <p:spPr bwMode="auto">
          <a:xfrm>
            <a:off x="1524000" y="-200025"/>
            <a:ext cx="1841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spcBef>
                <a:spcPct val="20000"/>
              </a:spcBef>
            </a:pPr>
            <a:endParaRPr lang="zh-CN" altLang="en-US"/>
          </a:p>
        </p:txBody>
      </p:sp>
      <p:pic>
        <p:nvPicPr>
          <p:cNvPr id="9218" name="Picture 2">
            <a:extLst>
              <a:ext uri="{FF2B5EF4-FFF2-40B4-BE49-F238E27FC236}">
                <a16:creationId xmlns:a16="http://schemas.microsoft.com/office/drawing/2014/main" id="{3D0262E0-E953-A4DE-A29F-17276BD0B5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2024" y="3140968"/>
            <a:ext cx="4104456" cy="363720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41314">
                                            <p:txEl>
                                              <p:pRg st="1" end="1"/>
                                            </p:txEl>
                                          </p:spTgt>
                                        </p:tgtEl>
                                        <p:attrNameLst>
                                          <p:attrName>style.visibility</p:attrName>
                                        </p:attrNameLst>
                                      </p:cBhvr>
                                      <p:to>
                                        <p:strVal val="visible"/>
                                      </p:to>
                                    </p:set>
                                    <p:animEffect transition="in" filter="box(in)">
                                      <p:cBhvr>
                                        <p:cTn id="7" dur="500"/>
                                        <p:tgtEl>
                                          <p:spTgt spid="141314">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41314">
                                            <p:txEl>
                                              <p:pRg st="2" end="2"/>
                                            </p:txEl>
                                          </p:spTgt>
                                        </p:tgtEl>
                                        <p:attrNameLst>
                                          <p:attrName>style.visibility</p:attrName>
                                        </p:attrNameLst>
                                      </p:cBhvr>
                                      <p:to>
                                        <p:strVal val="visible"/>
                                      </p:to>
                                    </p:set>
                                    <p:animEffect transition="in" filter="box(in)">
                                      <p:cBhvr>
                                        <p:cTn id="10" dur="500"/>
                                        <p:tgtEl>
                                          <p:spTgt spid="141314">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228407"/>
                                        </p:tgtEl>
                                        <p:attrNameLst>
                                          <p:attrName>style.visibility</p:attrName>
                                        </p:attrNameLst>
                                      </p:cBhvr>
                                      <p:to>
                                        <p:strVal val="visible"/>
                                      </p:to>
                                    </p:set>
                                    <p:animEffect transition="in" filter="box(in)">
                                      <p:cBhvr>
                                        <p:cTn id="15" dur="500"/>
                                        <p:tgtEl>
                                          <p:spTgt spid="22840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ox(in)">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407" grpId="0"/>
      <p:bldP spid="8" grpId="0"/>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61" name="圆角矩形 4"/>
          <p:cNvSpPr>
            <a:spLocks noChangeArrowheads="1"/>
          </p:cNvSpPr>
          <p:nvPr/>
        </p:nvSpPr>
        <p:spPr bwMode="auto">
          <a:xfrm>
            <a:off x="8112125" y="5732463"/>
            <a:ext cx="1728788" cy="792162"/>
          </a:xfrm>
          <a:prstGeom prst="roundRect">
            <a:avLst>
              <a:gd name="adj" fmla="val 16667"/>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609600" indent="-609600"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spcBef>
                <a:spcPct val="20000"/>
              </a:spcBef>
            </a:pPr>
            <a:endParaRPr lang="zh-CN" altLang="en-US"/>
          </a:p>
        </p:txBody>
      </p:sp>
      <p:sp>
        <p:nvSpPr>
          <p:cNvPr id="7" name="Rectangle 55"/>
          <p:cNvSpPr>
            <a:spLocks noChangeArrowheads="1"/>
          </p:cNvSpPr>
          <p:nvPr/>
        </p:nvSpPr>
        <p:spPr bwMode="auto">
          <a:xfrm>
            <a:off x="191344" y="125531"/>
            <a:ext cx="76328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dirty="0">
                <a:solidFill>
                  <a:srgbClr val="FF0000"/>
                </a:solidFill>
                <a:latin typeface="微软雅黑" panose="020B0503020204020204" pitchFamily="34" charset="-122"/>
                <a:ea typeface="微软雅黑" panose="020B0503020204020204" pitchFamily="34" charset="-122"/>
              </a:rPr>
              <a:t>Linux </a:t>
            </a:r>
            <a:r>
              <a:rPr kumimoji="1" lang="zh-CN" altLang="en-US" sz="2400" dirty="0">
                <a:solidFill>
                  <a:srgbClr val="FF0000"/>
                </a:solidFill>
                <a:latin typeface="微软雅黑" panose="020B0503020204020204" pitchFamily="34" charset="-122"/>
                <a:ea typeface="微软雅黑" panose="020B0503020204020204" pitchFamily="34" charset="-122"/>
              </a:rPr>
              <a:t>的</a:t>
            </a:r>
            <a:r>
              <a:rPr kumimoji="1" lang="en-US" altLang="zh-CN" sz="2400" dirty="0" err="1">
                <a:solidFill>
                  <a:srgbClr val="FF0000"/>
                </a:solidFill>
                <a:latin typeface="微软雅黑" panose="020B0503020204020204" pitchFamily="34" charset="-122"/>
                <a:ea typeface="微软雅黑" panose="020B0503020204020204" pitchFamily="34" charset="-122"/>
              </a:rPr>
              <a:t>Posix</a:t>
            </a:r>
            <a:r>
              <a:rPr kumimoji="1" lang="zh-CN" altLang="en-US" sz="2400" dirty="0">
                <a:solidFill>
                  <a:srgbClr val="FF0000"/>
                </a:solidFill>
                <a:latin typeface="微软雅黑" panose="020B0503020204020204" pitchFamily="34" charset="-122"/>
                <a:ea typeface="微软雅黑" panose="020B0503020204020204" pitchFamily="34" charset="-122"/>
              </a:rPr>
              <a:t>线程机制应用举例：</a:t>
            </a:r>
          </a:p>
        </p:txBody>
      </p:sp>
      <p:sp>
        <p:nvSpPr>
          <p:cNvPr id="3" name="文本框 2">
            <a:extLst>
              <a:ext uri="{FF2B5EF4-FFF2-40B4-BE49-F238E27FC236}">
                <a16:creationId xmlns:a16="http://schemas.microsoft.com/office/drawing/2014/main" id="{6E624A82-E1BF-D1C1-D6C4-08E2C8615DCF}"/>
              </a:ext>
            </a:extLst>
          </p:cNvPr>
          <p:cNvSpPr txBox="1"/>
          <p:nvPr/>
        </p:nvSpPr>
        <p:spPr>
          <a:xfrm>
            <a:off x="407368" y="692696"/>
            <a:ext cx="11377264" cy="584775"/>
          </a:xfrm>
          <a:prstGeom prst="rect">
            <a:avLst/>
          </a:prstGeom>
          <a:noFill/>
        </p:spPr>
        <p:txBody>
          <a:bodyPr wrap="square">
            <a:spAutoFit/>
          </a:bodyPr>
          <a:lstStyle/>
          <a:p>
            <a:r>
              <a:rPr lang="zh-CN" altLang="en-US" sz="1600" dirty="0"/>
              <a:t>原型 </a:t>
            </a:r>
            <a:endParaRPr lang="en-US" altLang="zh-CN" sz="1600" dirty="0"/>
          </a:p>
          <a:p>
            <a:r>
              <a:rPr lang="en-US" altLang="zh-CN" sz="1600" dirty="0"/>
              <a:t>int </a:t>
            </a:r>
            <a:r>
              <a:rPr lang="en-US" altLang="zh-CN" sz="1600" dirty="0" err="1"/>
              <a:t>pthread_create</a:t>
            </a:r>
            <a:r>
              <a:rPr lang="en-US" altLang="zh-CN" sz="1600" dirty="0"/>
              <a:t>(</a:t>
            </a:r>
            <a:r>
              <a:rPr lang="en-US" altLang="zh-CN" sz="1600" dirty="0" err="1"/>
              <a:t>pthread_t</a:t>
            </a:r>
            <a:r>
              <a:rPr lang="en-US" altLang="zh-CN" sz="1600" dirty="0"/>
              <a:t> *thread, const </a:t>
            </a:r>
            <a:r>
              <a:rPr lang="en-US" altLang="zh-CN" sz="1600" dirty="0" err="1"/>
              <a:t>pthread_attr_t</a:t>
            </a:r>
            <a:r>
              <a:rPr lang="en-US" altLang="zh-CN" sz="1600" dirty="0"/>
              <a:t> *</a:t>
            </a:r>
            <a:r>
              <a:rPr lang="en-US" altLang="zh-CN" sz="1600" dirty="0" err="1"/>
              <a:t>attr</a:t>
            </a:r>
            <a:r>
              <a:rPr lang="en-US" altLang="zh-CN" sz="1600" dirty="0"/>
              <a:t>, void *(*</a:t>
            </a:r>
            <a:r>
              <a:rPr lang="en-US" altLang="zh-CN" sz="1600" dirty="0" err="1"/>
              <a:t>start_routine</a:t>
            </a:r>
            <a:r>
              <a:rPr lang="en-US" altLang="zh-CN" sz="1600" dirty="0"/>
              <a:t>)(void*), void *</a:t>
            </a:r>
            <a:r>
              <a:rPr lang="en-US" altLang="zh-CN" sz="1600" dirty="0" err="1"/>
              <a:t>arg</a:t>
            </a:r>
            <a:r>
              <a:rPr lang="en-US" altLang="zh-CN" sz="1600" dirty="0"/>
              <a:t>);</a:t>
            </a:r>
            <a:endParaRPr lang="zh-CN" altLang="en-US" sz="1600" dirty="0"/>
          </a:p>
        </p:txBody>
      </p:sp>
      <p:sp>
        <p:nvSpPr>
          <p:cNvPr id="9" name="文本框 8">
            <a:extLst>
              <a:ext uri="{FF2B5EF4-FFF2-40B4-BE49-F238E27FC236}">
                <a16:creationId xmlns:a16="http://schemas.microsoft.com/office/drawing/2014/main" id="{2380063D-4447-B4DE-49DC-CC4D1E8BF711}"/>
              </a:ext>
            </a:extLst>
          </p:cNvPr>
          <p:cNvSpPr txBox="1"/>
          <p:nvPr/>
        </p:nvSpPr>
        <p:spPr>
          <a:xfrm>
            <a:off x="5951984" y="1484784"/>
            <a:ext cx="6117620" cy="4401205"/>
          </a:xfrm>
          <a:prstGeom prst="rect">
            <a:avLst/>
          </a:prstGeom>
          <a:noFill/>
        </p:spPr>
        <p:txBody>
          <a:bodyPr wrap="square">
            <a:spAutoFit/>
          </a:bodyPr>
          <a:lstStyle/>
          <a:p>
            <a:endParaRPr lang="zh-CN" altLang="en-US" dirty="0"/>
          </a:p>
          <a:p>
            <a:r>
              <a:rPr lang="zh-CN" altLang="en-US" dirty="0"/>
              <a:t>int main() {</a:t>
            </a:r>
          </a:p>
          <a:p>
            <a:r>
              <a:rPr lang="zh-CN" altLang="en-US" dirty="0"/>
              <a:t>    pthread_t thread1, thread2;</a:t>
            </a:r>
          </a:p>
          <a:p>
            <a:r>
              <a:rPr lang="zh-CN" altLang="en-US" dirty="0"/>
              <a:t>    </a:t>
            </a:r>
          </a:p>
          <a:p>
            <a:r>
              <a:rPr lang="zh-CN" altLang="en-US" dirty="0"/>
              <a:t>    </a:t>
            </a:r>
            <a:r>
              <a:rPr lang="zh-CN" altLang="en-US" dirty="0">
                <a:solidFill>
                  <a:srgbClr val="FF0000"/>
                </a:solidFill>
              </a:rPr>
              <a:t>pthread_create</a:t>
            </a:r>
            <a:r>
              <a:rPr lang="zh-CN" altLang="en-US" dirty="0"/>
              <a:t>(&amp;thread1, NULL,  </a:t>
            </a:r>
            <a:endParaRPr lang="en-US" altLang="zh-CN" dirty="0"/>
          </a:p>
          <a:p>
            <a:r>
              <a:rPr lang="en-US" altLang="zh-CN" dirty="0"/>
              <a:t>                                 </a:t>
            </a:r>
            <a:r>
              <a:rPr lang="zh-CN" altLang="en-US" dirty="0"/>
              <a:t>threadFunction1, NULL);</a:t>
            </a:r>
          </a:p>
          <a:p>
            <a:r>
              <a:rPr lang="zh-CN" altLang="en-US" dirty="0"/>
              <a:t>    </a:t>
            </a:r>
            <a:r>
              <a:rPr lang="zh-CN" altLang="en-US" dirty="0">
                <a:solidFill>
                  <a:srgbClr val="FF0000"/>
                </a:solidFill>
              </a:rPr>
              <a:t>pthread_create</a:t>
            </a:r>
            <a:r>
              <a:rPr lang="zh-CN" altLang="en-US" dirty="0"/>
              <a:t>(&amp;thread2, NULL, </a:t>
            </a:r>
            <a:endParaRPr lang="en-US" altLang="zh-CN" dirty="0"/>
          </a:p>
          <a:p>
            <a:r>
              <a:rPr lang="en-US" altLang="zh-CN" dirty="0"/>
              <a:t>                               </a:t>
            </a:r>
            <a:r>
              <a:rPr lang="zh-CN" altLang="en-US" dirty="0"/>
              <a:t>threadFunction2, NULL);</a:t>
            </a:r>
          </a:p>
          <a:p>
            <a:r>
              <a:rPr lang="zh-CN" altLang="en-US" dirty="0"/>
              <a:t>    </a:t>
            </a:r>
          </a:p>
          <a:p>
            <a:r>
              <a:rPr lang="zh-CN" altLang="en-US" dirty="0"/>
              <a:t>    </a:t>
            </a:r>
            <a:r>
              <a:rPr lang="zh-CN" altLang="en-US" dirty="0">
                <a:solidFill>
                  <a:srgbClr val="FF0000"/>
                </a:solidFill>
              </a:rPr>
              <a:t>pthread_join</a:t>
            </a:r>
            <a:r>
              <a:rPr lang="zh-CN" altLang="en-US" dirty="0"/>
              <a:t>(thread1, NULL);</a:t>
            </a:r>
          </a:p>
          <a:p>
            <a:r>
              <a:rPr lang="zh-CN" altLang="en-US" dirty="0"/>
              <a:t>    </a:t>
            </a:r>
            <a:r>
              <a:rPr lang="zh-CN" altLang="en-US" dirty="0">
                <a:solidFill>
                  <a:srgbClr val="FF0000"/>
                </a:solidFill>
              </a:rPr>
              <a:t>pthread_join</a:t>
            </a:r>
            <a:r>
              <a:rPr lang="zh-CN" altLang="en-US" dirty="0"/>
              <a:t>(thread2, NULL);</a:t>
            </a:r>
          </a:p>
          <a:p>
            <a:r>
              <a:rPr lang="zh-CN" altLang="en-US" dirty="0"/>
              <a:t>    </a:t>
            </a:r>
          </a:p>
          <a:p>
            <a:r>
              <a:rPr lang="zh-CN" altLang="en-US" dirty="0"/>
              <a:t>    return 0;</a:t>
            </a:r>
          </a:p>
          <a:p>
            <a:r>
              <a:rPr lang="zh-CN" altLang="en-US" dirty="0"/>
              <a:t>}</a:t>
            </a:r>
          </a:p>
        </p:txBody>
      </p:sp>
      <p:sp>
        <p:nvSpPr>
          <p:cNvPr id="11" name="文本框 10">
            <a:extLst>
              <a:ext uri="{FF2B5EF4-FFF2-40B4-BE49-F238E27FC236}">
                <a16:creationId xmlns:a16="http://schemas.microsoft.com/office/drawing/2014/main" id="{038170CF-9598-122D-AE9D-61EA844A829D}"/>
              </a:ext>
            </a:extLst>
          </p:cNvPr>
          <p:cNvSpPr txBox="1"/>
          <p:nvPr/>
        </p:nvSpPr>
        <p:spPr>
          <a:xfrm>
            <a:off x="839416" y="1556792"/>
            <a:ext cx="5044018" cy="4770537"/>
          </a:xfrm>
          <a:prstGeom prst="rect">
            <a:avLst/>
          </a:prstGeom>
          <a:noFill/>
        </p:spPr>
        <p:txBody>
          <a:bodyPr wrap="square">
            <a:spAutoFit/>
          </a:bodyPr>
          <a:lstStyle/>
          <a:p>
            <a:r>
              <a:rPr lang="zh-CN" altLang="en-US" sz="1600" dirty="0"/>
              <a:t>#include &lt;stdio.h&gt;</a:t>
            </a:r>
          </a:p>
          <a:p>
            <a:r>
              <a:rPr lang="zh-CN" altLang="en-US" sz="1600" dirty="0"/>
              <a:t>#include &lt;</a:t>
            </a:r>
            <a:r>
              <a:rPr lang="zh-CN" altLang="en-US" sz="1600" dirty="0">
                <a:solidFill>
                  <a:srgbClr val="FF0000"/>
                </a:solidFill>
              </a:rPr>
              <a:t>pthread.h</a:t>
            </a:r>
            <a:r>
              <a:rPr lang="zh-CN" altLang="en-US" sz="1600" dirty="0"/>
              <a:t>&gt;</a:t>
            </a:r>
          </a:p>
          <a:p>
            <a:r>
              <a:rPr lang="zh-CN" altLang="en-US" sz="1600" dirty="0"/>
              <a:t>#include &lt;unistd.h&gt;</a:t>
            </a:r>
          </a:p>
          <a:p>
            <a:endParaRPr lang="zh-CN" altLang="en-US" sz="1600" dirty="0"/>
          </a:p>
          <a:p>
            <a:r>
              <a:rPr lang="zh-CN" altLang="en-US" sz="1600" dirty="0"/>
              <a:t>void *threadFunction1(void *arg) {</a:t>
            </a:r>
          </a:p>
          <a:p>
            <a:r>
              <a:rPr lang="zh-CN" altLang="en-US" sz="1600" dirty="0"/>
              <a:t>    for (int i = 0; i &lt; 5; i++) {</a:t>
            </a:r>
          </a:p>
          <a:p>
            <a:r>
              <a:rPr lang="zh-CN" altLang="en-US" sz="1600" dirty="0"/>
              <a:t>        printf("Thread 1 is running\n");</a:t>
            </a:r>
          </a:p>
          <a:p>
            <a:r>
              <a:rPr lang="zh-CN" altLang="en-US" sz="1600" dirty="0"/>
              <a:t>        sleep(1);</a:t>
            </a:r>
          </a:p>
          <a:p>
            <a:r>
              <a:rPr lang="zh-CN" altLang="en-US" sz="1600" dirty="0"/>
              <a:t>    }</a:t>
            </a:r>
          </a:p>
          <a:p>
            <a:r>
              <a:rPr lang="zh-CN" altLang="en-US" sz="1600" dirty="0"/>
              <a:t>    pthread_exit(NULL);</a:t>
            </a:r>
          </a:p>
          <a:p>
            <a:r>
              <a:rPr lang="zh-CN" altLang="en-US" sz="1600" dirty="0"/>
              <a:t>}</a:t>
            </a:r>
          </a:p>
          <a:p>
            <a:endParaRPr lang="zh-CN" altLang="en-US" sz="1600" dirty="0"/>
          </a:p>
          <a:p>
            <a:r>
              <a:rPr lang="zh-CN" altLang="en-US" sz="1600" dirty="0"/>
              <a:t>void *threadFunction2(void *arg) {</a:t>
            </a:r>
          </a:p>
          <a:p>
            <a:r>
              <a:rPr lang="zh-CN" altLang="en-US" sz="1600" dirty="0"/>
              <a:t>    for (int i = 0; i &lt; 3; i++) {</a:t>
            </a:r>
          </a:p>
          <a:p>
            <a:r>
              <a:rPr lang="zh-CN" altLang="en-US" sz="1600" dirty="0"/>
              <a:t>        printf("Thread 2 is running\n");</a:t>
            </a:r>
          </a:p>
          <a:p>
            <a:r>
              <a:rPr lang="zh-CN" altLang="en-US" sz="1600" dirty="0"/>
              <a:t>        sleep(2);</a:t>
            </a:r>
          </a:p>
          <a:p>
            <a:r>
              <a:rPr lang="zh-CN" altLang="en-US" sz="1600" dirty="0"/>
              <a:t>    }</a:t>
            </a:r>
          </a:p>
          <a:p>
            <a:r>
              <a:rPr lang="zh-CN" altLang="en-US" sz="1600" dirty="0"/>
              <a:t>    pthread_exit(NULL);</a:t>
            </a:r>
          </a:p>
          <a:p>
            <a:r>
              <a:rPr lang="zh-CN" altLang="en-US" sz="1600" dirty="0"/>
              <a: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9" name="Text Box 5"/>
          <p:cNvSpPr txBox="1">
            <a:spLocks noChangeArrowheads="1"/>
          </p:cNvSpPr>
          <p:nvPr/>
        </p:nvSpPr>
        <p:spPr bwMode="auto">
          <a:xfrm>
            <a:off x="1055440" y="1364457"/>
            <a:ext cx="6913562" cy="1841500"/>
          </a:xfrm>
          <a:prstGeom prst="rect">
            <a:avLst/>
          </a:prstGeom>
          <a:noFill/>
          <a:ln w="9525">
            <a:noFill/>
            <a:miter lim="800000"/>
            <a:headEnd/>
            <a:tailEnd/>
          </a:ln>
        </p:spPr>
        <p:txBody>
          <a:bodyPr lIns="87273" tIns="43636" rIns="87273" bIns="43636">
            <a:spAutoFit/>
          </a:bodyPr>
          <a:lstStyle/>
          <a:p>
            <a:pPr marL="609600" indent="-609600" defTabSz="873125">
              <a:spcBef>
                <a:spcPct val="50000"/>
              </a:spcBef>
              <a:buClr>
                <a:schemeClr val="tx1"/>
              </a:buClr>
              <a:buFont typeface="Wingdings" pitchFamily="2" charset="2"/>
              <a:buChar char="n"/>
              <a:defRPr/>
            </a:pPr>
            <a:r>
              <a:rPr lang="zh-CN" altLang="en-US" sz="2400" dirty="0">
                <a:solidFill>
                  <a:srgbClr val="7030A0"/>
                </a:solidFill>
                <a:latin typeface="Arial" charset="0"/>
              </a:rPr>
              <a:t>用户级线程的优点：</a:t>
            </a:r>
          </a:p>
          <a:p>
            <a:pPr marL="360000" defTabSz="873125">
              <a:spcBef>
                <a:spcPct val="50000"/>
              </a:spcBef>
              <a:buClr>
                <a:schemeClr val="tx1"/>
              </a:buClr>
              <a:buFont typeface="Wingdings" pitchFamily="2" charset="2"/>
              <a:buChar char="l"/>
              <a:defRPr/>
            </a:pPr>
            <a:r>
              <a:rPr lang="en-US" altLang="zh-CN" dirty="0">
                <a:latin typeface="Arial" charset="0"/>
              </a:rPr>
              <a:t> </a:t>
            </a:r>
            <a:r>
              <a:rPr lang="zh-CN" altLang="en-US" dirty="0">
                <a:latin typeface="Arial" charset="0"/>
              </a:rPr>
              <a:t>线程的调度及切换开销小；</a:t>
            </a:r>
          </a:p>
          <a:p>
            <a:pPr marL="360000" defTabSz="873125">
              <a:spcBef>
                <a:spcPct val="50000"/>
              </a:spcBef>
              <a:buClr>
                <a:schemeClr val="tx1"/>
              </a:buClr>
              <a:buFont typeface="Wingdings" pitchFamily="2" charset="2"/>
              <a:buChar char="l"/>
              <a:defRPr/>
            </a:pPr>
            <a:r>
              <a:rPr lang="en-US" altLang="zh-CN" dirty="0">
                <a:latin typeface="Arial" charset="0"/>
              </a:rPr>
              <a:t> </a:t>
            </a:r>
            <a:r>
              <a:rPr lang="zh-CN" altLang="en-US" dirty="0">
                <a:latin typeface="Arial" charset="0"/>
              </a:rPr>
              <a:t>线程调度由应用程序完成，可以选择最适当的算法</a:t>
            </a:r>
            <a:r>
              <a:rPr lang="en-US" altLang="zh-CN" dirty="0">
                <a:latin typeface="Arial" charset="0"/>
              </a:rPr>
              <a:t>;</a:t>
            </a:r>
          </a:p>
          <a:p>
            <a:pPr marL="360000" defTabSz="873125">
              <a:spcBef>
                <a:spcPct val="50000"/>
              </a:spcBef>
              <a:buClr>
                <a:schemeClr val="tx1"/>
              </a:buClr>
              <a:buFont typeface="Wingdings" pitchFamily="2" charset="2"/>
              <a:buChar char="l"/>
              <a:defRPr/>
            </a:pPr>
            <a:r>
              <a:rPr lang="en-US" altLang="zh-CN" dirty="0">
                <a:latin typeface="Arial" charset="0"/>
              </a:rPr>
              <a:t> </a:t>
            </a:r>
            <a:r>
              <a:rPr lang="zh-CN" altLang="en-US" dirty="0">
                <a:latin typeface="Arial" charset="0"/>
              </a:rPr>
              <a:t>可运行在任何操作系统上。</a:t>
            </a:r>
            <a:endParaRPr lang="en-US" altLang="zh-CN" dirty="0">
              <a:latin typeface="Arial" charset="0"/>
            </a:endParaRPr>
          </a:p>
        </p:txBody>
      </p:sp>
      <p:sp>
        <p:nvSpPr>
          <p:cNvPr id="262150" name="Text Box 6"/>
          <p:cNvSpPr txBox="1">
            <a:spLocks noChangeArrowheads="1"/>
          </p:cNvSpPr>
          <p:nvPr/>
        </p:nvSpPr>
        <p:spPr bwMode="auto">
          <a:xfrm>
            <a:off x="1070770" y="3517901"/>
            <a:ext cx="6913562" cy="2304116"/>
          </a:xfrm>
          <a:prstGeom prst="rect">
            <a:avLst/>
          </a:prstGeom>
          <a:noFill/>
          <a:ln w="9525">
            <a:noFill/>
            <a:miter lim="800000"/>
            <a:headEnd/>
            <a:tailEnd/>
          </a:ln>
        </p:spPr>
        <p:txBody>
          <a:bodyPr wrap="square" lIns="87273" tIns="43636" rIns="87273" bIns="43636">
            <a:spAutoFit/>
          </a:bodyPr>
          <a:lstStyle/>
          <a:p>
            <a:pPr marL="609600" indent="-609600" defTabSz="873125">
              <a:spcBef>
                <a:spcPct val="50000"/>
              </a:spcBef>
              <a:buClr>
                <a:schemeClr val="tx1"/>
              </a:buClr>
              <a:buFont typeface="Wingdings" pitchFamily="2" charset="2"/>
              <a:buChar char="n"/>
              <a:defRPr/>
            </a:pPr>
            <a:r>
              <a:rPr kumimoji="1" lang="zh-CN" altLang="en-US" sz="2400" dirty="0">
                <a:solidFill>
                  <a:srgbClr val="7030A0"/>
                </a:solidFill>
                <a:latin typeface="Arial" charset="0"/>
              </a:rPr>
              <a:t>用户级线程的缺点： </a:t>
            </a:r>
            <a:endParaRPr kumimoji="1" lang="en-US" altLang="zh-CN" sz="2400" dirty="0">
              <a:solidFill>
                <a:srgbClr val="7030A0"/>
              </a:solidFill>
              <a:latin typeface="Arial" charset="0"/>
            </a:endParaRPr>
          </a:p>
          <a:p>
            <a:pPr marL="342900" lvl="1" indent="-342900" algn="just" defTabSz="873125">
              <a:spcBef>
                <a:spcPct val="50000"/>
              </a:spcBef>
              <a:buClr>
                <a:schemeClr val="tx1"/>
              </a:buClr>
              <a:buFont typeface="Wingdings" panose="05000000000000000000" pitchFamily="2" charset="2"/>
              <a:buChar char="l"/>
              <a:defRPr/>
            </a:pPr>
            <a:r>
              <a:rPr kumimoji="1" lang="zh-CN" altLang="en-US" dirty="0">
                <a:latin typeface="Times New Roman" pitchFamily="18" charset="0"/>
              </a:rPr>
              <a:t> 存在系统调用阻塞问题。当用户级线程执行一个系统调用时，不仅该线程被阻塞，而且进程内的所有线程都会被阻塞。</a:t>
            </a:r>
            <a:r>
              <a:rPr kumimoji="1" lang="zh-CN" altLang="en-US" dirty="0">
                <a:solidFill>
                  <a:srgbClr val="FF0000"/>
                </a:solidFill>
                <a:latin typeface="Times New Roman" pitchFamily="18" charset="0"/>
              </a:rPr>
              <a:t>（为什么？）</a:t>
            </a:r>
            <a:r>
              <a:rPr kumimoji="1" lang="zh-CN" altLang="en-US" dirty="0">
                <a:latin typeface="Times New Roman" pitchFamily="18" charset="0"/>
              </a:rPr>
              <a:t>；  </a:t>
            </a:r>
            <a:endParaRPr kumimoji="1" lang="en-US" altLang="zh-CN" dirty="0">
              <a:latin typeface="Times New Roman" pitchFamily="18" charset="0"/>
            </a:endParaRPr>
          </a:p>
          <a:p>
            <a:pPr marL="342900" lvl="1" indent="-342900" algn="just" defTabSz="873125">
              <a:spcBef>
                <a:spcPct val="50000"/>
              </a:spcBef>
              <a:buClr>
                <a:schemeClr val="tx1"/>
              </a:buClr>
              <a:buFont typeface="Wingdings" panose="05000000000000000000" pitchFamily="2" charset="2"/>
              <a:buChar char="l"/>
              <a:defRPr/>
            </a:pPr>
            <a:r>
              <a:rPr lang="zh-CN" altLang="en-US" dirty="0">
                <a:latin typeface="Arial" charset="0"/>
              </a:rPr>
              <a:t>核心只将处理器分配给进程，同一进程中的多个线程不能同时运行于多个处理器上</a:t>
            </a:r>
            <a:r>
              <a:rPr kumimoji="1" lang="zh-CN" altLang="en-US" dirty="0">
                <a:latin typeface="Times New Roman" pitchFamily="18" charset="0"/>
              </a:rPr>
              <a:t>；</a:t>
            </a:r>
            <a:endParaRPr kumimoji="1" lang="en-US" altLang="zh-CN" dirty="0">
              <a:latin typeface="Times New Roman" pitchFamily="18" charset="0"/>
            </a:endParaRPr>
          </a:p>
        </p:txBody>
      </p:sp>
      <p:sp>
        <p:nvSpPr>
          <p:cNvPr id="353284" name="Text Box 2"/>
          <p:cNvSpPr txBox="1">
            <a:spLocks noChangeArrowheads="1"/>
          </p:cNvSpPr>
          <p:nvPr/>
        </p:nvSpPr>
        <p:spPr bwMode="auto">
          <a:xfrm>
            <a:off x="1070770" y="692150"/>
            <a:ext cx="59039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dirty="0">
                <a:solidFill>
                  <a:srgbClr val="CC3300"/>
                </a:solidFill>
                <a:latin typeface="Times New Roman" panose="02020603050405020304" pitchFamily="18" charset="0"/>
              </a:rPr>
              <a:t>1</a:t>
            </a:r>
            <a:r>
              <a:rPr kumimoji="1" lang="en-US" altLang="zh-CN" sz="2800" dirty="0">
                <a:solidFill>
                  <a:srgbClr val="C00000"/>
                </a:solidFill>
                <a:latin typeface="Times New Roman" panose="02020603050405020304" pitchFamily="18" charset="0"/>
              </a:rPr>
              <a:t>. </a:t>
            </a:r>
            <a:r>
              <a:rPr kumimoji="1" lang="zh-CN" altLang="en-US" sz="2800" dirty="0">
                <a:solidFill>
                  <a:srgbClr val="C00000"/>
                </a:solidFill>
              </a:rPr>
              <a:t>用户级线程（</a:t>
            </a:r>
            <a:r>
              <a:rPr kumimoji="1" lang="en-US" altLang="zh-CN" sz="2800" dirty="0">
                <a:solidFill>
                  <a:srgbClr val="C00000"/>
                </a:solidFill>
              </a:rPr>
              <a:t>ULT</a:t>
            </a:r>
            <a:r>
              <a:rPr kumimoji="1" lang="zh-CN" altLang="en-US" sz="2800" dirty="0">
                <a:solidFill>
                  <a:srgbClr val="C00000"/>
                </a:solidFill>
              </a:rPr>
              <a:t>）：</a:t>
            </a:r>
            <a:endParaRPr kumimoji="1" lang="en-US" altLang="zh-CN" sz="2800" dirty="0">
              <a:solidFill>
                <a:srgbClr val="C00000"/>
              </a:solidFill>
            </a:endParaRPr>
          </a:p>
        </p:txBody>
      </p:sp>
      <p:sp>
        <p:nvSpPr>
          <p:cNvPr id="353285" name="Rectangle 2"/>
          <p:cNvSpPr>
            <a:spLocks noChangeArrowheads="1"/>
          </p:cNvSpPr>
          <p:nvPr/>
        </p:nvSpPr>
        <p:spPr bwMode="auto">
          <a:xfrm>
            <a:off x="4022726" y="0"/>
            <a:ext cx="50260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r>
              <a:rPr lang="en-US" altLang="zh-CN" sz="3600" dirty="0">
                <a:solidFill>
                  <a:srgbClr val="0000FF"/>
                </a:solidFill>
                <a:latin typeface="微软雅黑" pitchFamily="34" charset="-122"/>
                <a:ea typeface="微软雅黑" pitchFamily="34" charset="-122"/>
              </a:rPr>
              <a:t>3.6.2 </a:t>
            </a:r>
            <a:r>
              <a:rPr lang="zh-CN" altLang="en-US" sz="3600" dirty="0">
                <a:solidFill>
                  <a:srgbClr val="0000FF"/>
                </a:solidFill>
                <a:latin typeface="微软雅黑" pitchFamily="34" charset="-122"/>
                <a:ea typeface="微软雅黑" pitchFamily="34" charset="-122"/>
              </a:rPr>
              <a:t>线程实现机制</a:t>
            </a:r>
          </a:p>
        </p:txBody>
      </p:sp>
      <p:pic>
        <p:nvPicPr>
          <p:cNvPr id="7"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32304" y="4221088"/>
            <a:ext cx="3024188" cy="246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 name="AutoShape 2" descr="data:image/jpeg;base64,/9j/4AAQSkZJRgABAQAAAQABAAD/2wBDAAgGBgcGBQgHBwcJCQgKDBQNDAsLDBkSEw8UHRofHh0aHBwgJC4nICIsIxwcKDcpLDAxNDQ0Hyc5PTgyPC4zNDL/2wBDAQkJCQwLDBgNDRgyIRwhMjIyMjIyMjIyMjIyMjIyMjIyMjIyMjIyMjIyMjIyMjIyMjIyMjIyMjIyMjIyMjIyMjL/wAARCAH0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3+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prgmNgpwxBwfegCKK9tZ7iS3iuYnmi+/Grgsv1Hap6+eIkubW+leOV4NStZ3DODhgwJzXr/gzxUviKwaO4Aj1G3wJkH8Q/vj2NclDFxqycHo0dVfCunFSTujfn1CytZUiuLuCKR/urJIFJ/A1Zr59u5jq95e39z+8kmlcgt2GeAPwr13wAJ/+EK04zytIzKxUsckLuO0Z9hiihilWnKKWwV8N7KClfc6Wiiius5QooooAKKKKACiiigAooooAKKKKACiiigAooooAKKKKACiiigAooooAKKKKACiiigAooooAKKKKACiiigAooooAKKKKACiiigAooooAKKKKACiiigAooooAKKKKACiiigAooooAKKwdY8ZaJopMdxdiScf8sYBvf8AHHT8a4vUPifqNwSmmWEduvaSY72/IYA/M1hUxFKn8TNqeHqVNkepVWudQsrME3V5bwAdTLKq/wAzXil1rOv6ox+1arckH+CNtg/JcVUTSlZt0nLercmuCpm1KOyOuOXSfxM9hn8a+G4M7tYtmx/zzbf/ACzVN/iL4bX/AJe5WHqtu5/pXmaadCo6fpUgtIR/DXLLO+0TZZdDq2ehj4l+HCcebdD3+zN/hUyfETw0/W8kQerwOP6V5v8AZYvSkNpEe1Ss7l2H/Z1Puy743k0W6vBrmjalbvK+Bc2+7azejAHqfUVi6fqk2m38Gsaef3sX307SL3U1ZbT4W7D8qiTS0hYtEcZ6jPFc88dCc/aLRnTCjyw5G7oo2kyzQTsoIUuxAPoTXrXw4v0uPB0ULMA1nI8T5PQZLD9CPyry6PTjbtIV3bX7dQKjjS8iintUupI7Wcq0sSHAcjpmujC4uFOpKfRmeIoOrBRPYr7xz4dsJTE+oLLIOCtupkx+K8Vb0XxNpWvmRbC4LSRjLxupVgPXB7V4kzQ2qbUUDAr0P4a6DNbxza3dKyNcpsgQjB2ZyWP1OMew969DDYypXqW5dDir4WnSp3vqeg0UUV6R54UUUUAFFFFABRRRQAUUUUAFFFFABRRRQAUUUUAFFFFABRRRQAUUUUAFFFFABRRRQAUUUUAFFFFABRRRQAUUUUAFFFFABRRRQAUUUUAFFFFABRRRQAUUUUAFFFc14u8XQeGrURoBNqEw/cw54H+03oP51MpKC5pFRi5vliaOt+INO8P2nn304Un7ka8u59AK8t1vxtrOvM0VuzWNmePLibDsP9pv6CsOe4n1O8e+1G4M1xIepPQegHYe1SgADAGBXh4rMJS92GiPXoYOMNZasgitETryanAAGAABS0V5jk3ud1iaKVY1Py5PrUiO8x/uqOuKqEgEAnr0pTIUQ/MQvespU09VuBdeZI+M5PoKZE7SuSeFHYVkxStdykhtsSngDqavxyGLp09DRKhyq3UE7l6iq4uvVP1pftS/3TXP7OXYZPRUP2lPQ/lSi4QnAz+VHJLsBLTWRX+8AadRUXsBSuLBJlx1/nXQaP491TRysGpIb6zXjeABKg/k1ZlRyxCQe/rXbhsdUovR6GVWjCorSR7Hpeq2Ws2S3dhOs0Ldx1B9COxq5XhOnajfeHNR+26eec/voCfklHv7+9ey6JrVpr2mR31m2UbhkP3kbup96+pwuLjXjpueLiMM6L8jRooorrOYKKKKACiiigAooooAKKKKACiiigAooooAKKKKACiiigAooooAKKKKACiiigAooooAKKKKACiiigAooooAKKKKACiiigAooooAKKKKACiiigAooooAy/EOtweH9HmvpvmKjbHH3dz0H+e1eD3+oT3l7Ne3shlup2ycfoB7CvWfHnh+TV0hvJtUSz0+yjd5Qybjn1HPJxwK8mt7WJ7l50VxHn5PMOWx7+9eVmE2n7235nqYGMeW63JrOF1XzJfvHov92rVQmYGURoR7mpq8Sbbd2ekitPcFHCKQDSrcr5eW+96VQundrpWRGYLlmwM4X1qRT5jqkQMkjnCInJY1v7JWRPMPe4zMuWAbqBSvLJM6xqpZ2OFRBksfpXX6d4Jgk0wG+Um6dg5dGwU/2RWzp3h600vm3tz5hGDI53Mfx7fhWyoLQydVHFSaDFpNhHPqF20FxMxKwxpv/Dtz+OKzhPNvwpDL6twfy/8Ar16lc6ZFfReVcwRyR9cOM1iX+g6BYW8k9zAEij5YiVx/I1c6SfQmNQ40Sv8AxPGKeJkA5cE+wqWeewkJGn6VsTtJPI7E/huwKqrZgyGSQ8nsOBXJOEFuzdNssqwdcjpVq3jx87fhVUFUx0AFKZfMON+76GuacW9EWXWmQHGcn0FSVUt0y+49BUs0oVSoOWNc0oa8qGSOCUyp5HIpkUwk4PDU22fKlT1FQSjZKccc5FUoXbiwJrlOA4+hqbw7rknhjWRdZJsZyEuox2HZx7ioTJ5ls2eo61VZQylWGQeDXThasqUrroRUgpxcWe9xyJNEskbBkcBlYHIIPenVwXw21tpbWbQ7l8y2g3wEnloien4Hj8RXe19dSqKpBTXU+eq03Tm4sKKKK0MwooooAKKKKACiiigAooooAKKKKACiiigAooooAKKKKACiiigAooooAKKKKACiiigAooooAKKKKACiiigAooooAKKKKACiiigAooooAKKpX2pRWTJGVaSZxlY1649T6Co7TWLe6m8h1eCc9Ek/i+hHBqPaRUuW+pfs5Nc1tDgfifrbS3UGhwt+7QCa5wep/hU/z/KuCubsQQhI+SeB7mrWs3bah4g1K8c5Mlw4B/2VO0foKy4v307Sn7q/KteFiZe1quT2R7dCHs6aSFRTDG0shy+Mk/0q3FMy2Q3t85/So0srrU5vslmm+XaXIzjgVu6d4RvbuZW1Bfs9uDzGGBd/bjoKz5Odamjkol7wbpZeKbUpY8iUeXECP4O5/E/yrpLLRbG1mMttZxRMerqmDWnawJbwLGiBFAwFAwAPSpq6VGyOSVRtiABQAOgrPk17Soiwa+hLKcFVO45+gq8ZogcGRAfTcKVUQHcqrk9wKsz9TJ/t4yn/AETTL+df7/leWD/31iq09xp2sltM1CCe1ll6RTrt347qw4J+hroayfEWmvqejyRQKPtSESQNnBVweoPbvSaKTVzHm8FWkKFzqVwkajJ3YOB9a5i8bSkYpZvdXZzjeWCr+HGTXpzW/n26pPgkphx1B45ri/EGm6Ho4XMEhmfPlxJIVBx1+g5rKcEtkjanNt2bOWEA3FpJSq/3QamW4hT5IwT9KqybJJNxUIvZQTgfmeac0pgIRIiGPtzXJKHN5nSnYuq7YywCD3NKrhvu8j1qvHBI/wA87f8AAQf50NP5koghxgfeb0FY8qvoVctqxU5BwaGYs2ScmmO6xrk1FBKZHbPTsPSoUeo7lgMQpHrSUUUgJLHUH0bWLPVI84gkAlA/ijPDD8q92jkWWNJEIZHAZSO4NeBSKJYmQ8hgRXqvw81I6h4St45GzNaMbd8+i/d/QivbyqrdOmzzMwp7TR1VFFFeweWFFFFABRRRQAUUUUAFFFFABRRRQAUUUUAFFFFABRRRQAUUUUAFFFFABRRRQAUUUUAFFFFABRRRQAUUUUAFFFFABRRWBqevTWGpmJYVa3iVTMf4vm7ionUjBXkXTpyqO0TfpkU0cylopFdQcZU55rh5NUvALi5SZ3jumeLBPC88EenFa/h7FrqVzZrxG0ayKPccGsIYlSmopG88K4RcmzpKKKK6jlOTmlaXV76YqWKOIVA7AD/GqV/dRtC0bI6TjBjB4Oc8EEVekU2+tXsDceY3nJ7g9f1qlqGHvbaPHK5c149S936nrU7aen6HlZtp5NQksFybhrhovzbr/Wtm88H6haXJSxjSaBsFSz7SvHfNdra6PZLqr6gsAFy4wz/pWs0av94ZrJU00ayq2Zz3hrw6ulWrtKwe5l/1jjp9B7Ct5IFQ55J96lAAGB0qnftIwhtIG2zXUgjVh/CO5/KtFHojFybZJE9xfztBYKpVDiSd/uKfQeprUh0G1ABunkun7+Y3y/go4q/aWsNlax20CbY4xgCpJG8uJ5CrMFBOFGSfoO9enTw8YK8tWcE68pO0dEVDpGmldpsLbHp5QrNvfD3kqZ9JcwSrz5JOY39sdqx4/ir4bbUDZzG8tnVtheeDaoPvzkfiK7WORJY1kjZXRwGVlOQQe4quWlUVkLmq03dnL2V2t5CW2lJFJWRD1Vh1FWaralGLLxQhQYS9iyw/217/AJVZrzZx5ZOJ2pppNdQrN1TTrO6TzruCGRIgWJkUHaO5rSpskaSxtHIoZHBVlPQg9qhq5Sdnc8wv9Xhd/K0q1itYenmqgDt9D2H61RUxQZYtuc8k9a7ObwJYmZmhlnijJ4RXBA/ME1U1bTLHw1pxuUt/OuGbZG0p3BSe5HTiuadKUt3odUakehyF1LOxVAuwMM8+nrUkIS2izj5j0FRGVndpXfe7HLOxzk1p6foV9qThghiiPWWQYH4DvWThf3YrQ1vbVmTPMzOAOXbp7Vbs4fLjJ7t3PeqflrFeXK/MSkrJ83XAOKsS3hC7Yl+btSnF/BEafVk082wbVPzfyqSE5iU1ipdP5h8zkHr7VrWrho8A9KynDliNO7IZZfs1yAc7XPHpXbfCy98vV9TsSflmjWdB6FSQf5j8q5KeBZ4yjCrHhPUB4f8AFdpdXjFbUK8ckgBOFI4zj3xXVgqkY1EzDEwcqbR7xRUFpe2t/As9pcRTxN0eNgwqZmCgliAB1Jr6M8GwtFNSRJUDxurqehU5FOoAKKKKACiiigAooooAKKKKACiiigAooooAKKKKACiiigAooooAKKKKACiiigAooooAKKKKACiiigAooooAoarqR02CN1hMrO4QLux+tc1cX8Go6vu8t4zLB5ckbjkMD/hXVahYx6jZtbyEjPKsOqkdDXMNby21/HDfQgygExTr0cD+tcOK5/kd2G5LeZUtrNzYT2pGGSX5WPQ9Dmrn2t7LVopIkEkrQtHtz05BBPtT7q4W3gd+pUEgVDAn2axaduZShd2PUnGa5E+V6HS3zK76l6zudROrW6vdmUSE+ZHtAULjqPSulrN0S1WHT4p2+aedA7uepzyB9K0q9OhGSj7z3POryTlZLYz9U0pdQVHR/KuI/wDVyAZ/A+orlZo549WlS5CeZHGFyhyOea7quO1DnxBe/wDAP/Qa58ZCKXN1OjCTbbi9rE0C7Y89zzTy4FNc7EAHpVOWbB61ybHRGLky8HU1WdhHr+lSt9ze6Z9CV4qBJ8nrUlzb/bbQxhtkgIaN/wC6w6GnGVmmEqdtGdfXi3xB+IHinw54xuoNMcJbxpGqRSxBlcFQS3r1JHB7V6no+spfJ5FxiG+jGJIm4z7r6ird7pen6koW+sre5C9POiD4+mRXqv8AeRTgzzV+7k1NHyh5mt+KvE0t9NC817dPlkiixuOMABRX094P0y70fwnp9jfNm4ij+cZztyc7c+2cVoWel6dpin7HZW1qD1MUSpn64qlfa2p3Qadiec8GQcxx+5Pc+wqLKm3ObLu6iUILQz9TYXnieMJylnEdx/227flVioba2FtGV3F3YlndursepNTV585c0nI60rJJdAoooqRhUcsKyjDVJRQBUTTLONtywRhvUIAar3lw0BcR6fcyJGMl49vPHYE5NadFKyHzMw7Ww0nV4lv4obeYSfxmMZz6H3rn/HWmpbR2N5EoVVYwvgY4PI/lWt4YBg1jX7Rf9VHch1HpuBJ/lVrxha/avC16uPmRRIv/AAEg/wAs1LimjRSakjy2W3WT5lOGqONp7VsgEj2qsCR0JqZPPK7lJI+tc1tLM6zSi1FGGGGD+VSm5jYcqSKySZyMMhPuBUyKxQH7p7ggVk6UR8zL0Vz9mk8y1MkL/wB6OQof0rSs7PX/ABRKIYDc3Cg8yTSMY0+pPH5c11vgXRfD+s2L3L6ZMZ4H2P8AaJC6McdRgAH8RxXokUUcMaxxRrGijAVBgD8K9TD4JtJyloedXxai2ox1Mvw1oUfh3RYrBJDKwJeSQjG5j1wOwrXoor1ElFWR5sm5O7CiiimIKKKKACiiigAooooAKKKKACiiigAooooAKKKKACiiigAooooAKKKKACiiigAooooAKKKKACiiigArI8QxE2Ud0oy1s4c4/ung/wCfatemuiyRsjgFWGCD3FROPPFxLpy5JKRyc0KSx7lAIIzjqDT5V8y1dMY3IRj8KgXfp9zJYS5byuY2/vJ2qvc6p9+OBPMdBl8HhB6se1eXGDcuVLU9GUlFXb0Op0OcT6LasDysYU/hx/StGvOdFlutKurfWLj5bW6cxSIM4VD91vzr0bqMivVgmopPc82clKTa2CuR1FdviO4B/iVG/TFddXL6+nla3by9pISv4g5/rXPi1enc6MI/ft5Ec/SsycE9K12XctVZIMnpXAzvpSsZ8KsDzWnbg8VEkHPSrcabRQh1ZpkdxaQXQHmxhiPut0I+hoSG4jGE1K9C+hkDfzBNT0VSbWxg9dyu1msp/wBIlnuPaaQsPy6VOqKihUUKo6ADApaKTd9wCiiigAoopkAlvbloLbAWP/WysMhfYep/lTjFydkJtJXY/OKjNxCpwZowfdhWzFpltGBuTzW/vS/N+nQfhU5tbdl2mCIr6FBXUsJK2rMHiI9EYQYMMqQR6ilqa98OwsDLpzfY7gcjZwjezL0rPsrp51kjnTy7mFtkqeh9R7GsKlKVN6msJxmroz9Fsp4NU1m5miKC4uB5ef4lUYz+prR1CITabdRHo8Lr+YNWaiuiFtJmPQIxP5VmaXuzwdfuinq7KMDoex6UQMEZSwyKt7xJJ5Xkksfu4XdmuV3udxBHKqurEHA/hLHafyIP5Gu88K3ng+9uIrbUdN+z3LEBHeZ3ic+nJ4+hrjLK0a/1GGxiijM0ziNMsQNx7H0rttO+F+qS3CrfG3trYMC5STe5Htx1rooKpzXjG6MK8oWtKVj1mC3htYVht4o4olGFSNQoH4CpKRFCIqjoowM0te0eIFFFFABRRRQAUUUUAFFFFABRRRQAUUUUAFFFFABRRRQAUUUUAFFFFABRRRQAUUUUAFFFFABRRRQAUUUUAFFFFABRRRQBynjeAi1tLtQxKTCNwDt3K3YnsM/zqva6S9x5cV2kVvZKQRbQHO4/7bd66nUrGPUtOns5PuyoVz6HsfzrndGuXnsRHPxc27GGUH+8OP1FVBImTZr6nYxXNi0DIPKK7CB2Haq3hq/keCTTLps3Vnhcn+OP+Fq04XE0GG5PQ1z+r289ldR6naKTc233lH/LWPuKbV9A8zq6w/E8ObCK5A5gkDH/AHTwf6VqWV5DqFnFdW7bo5FyD6e31p9zAl1bSwP92RSp/GsakOeDia0p8k1I5uFt0Sn2p+M1SsC8fmW0vEsTFGH0q7Xko9GSswwKKKKYgoqiNUhGsHTZEeOUx+ZGzfdkHfHuKvUDaa3CiioluI2uHgyQ6gEgjqPagViWikZlRSzEBQMkmkjcSIHXODyMjFAEF/cG1sZZl5YLhR7ngVuabbR6ZpMcbMBsTfK57t1Ymub1o408MfurKhb6bhXVXlut/p1xbbsLcRNHuHYMMZ/WuvCLVs58Q9Ejk9S+IGkT+Hbu90bW9Pju7dWbyrs4ZtvYLkHnHB5qp8OviHJ4vea0vII47qOPzVeIEK65APB6HJFeXXfwe8SvqbRizV1zgTLMoRh688ivW/AHgGLwdbPLNIs1/MoRmT7qL12j1571tGU5SXTuRKMIxa37Ha1zOpoIfFEbJx9otjv9yp4P5cV0pIUEkgAckmuW83+0NVmvxnyQvkwZ7qDy34mlimuSwsMnzNlms3xA86aBe/ZYmlmaIqqr154P6HNaVVr2YRQEk8AZNec9jtjqzxE27gkLyRwR0I+opVWZfl8slfQitDXdRN5q0sg2kL8oP0rPFy4GMfqa5mdx0Fl4m1yzj2w6hPGMbRu2uQPQFgTXo3ga18RySS6jrN5cfZ5E2xW855Jz94j+H2rj/hlpb33iU3kgzFZx7jnn524Uflk17NXpYOnJrnlJnmYupFPkikFFFFegcAUUUUAFFFFABRRRQAUUUUAFFFFABRRRQAUUUUAFFFFABRRRQAUUUUAFFFFABRRRQAUUUUAFFFFABRRRQAUUUUAFFFFABXLapF/ZfiKO7AxbX+I5PQSj7p/EcV1NUdY05dU0ua1JwzDMbf3XHIP5007MTVyC2k8uXnoeDVq4hEqcfeHSsHSbxruyHmjbcRExzL6MODW9bS+ZHg/eXg1o+6JXY5y2uD4c1Qh+NMun59IJD3+hrrs5GRWdf2EV5A8boHVxhlPesjR9Ql0q5TSNQctE3FpcN3H9xveoa6oa00H+ILY2l7HqUY/dvhJsdj2P9KarBlDDoa6OeCO5geGVQ0bgqwNcmI5NMvDYzklTzDIf4l/xrzcTT5Zcy2Z6NCfPHle6/ItUUUVzmhgeL4CdFa9hG25s2EsUg6rzz+GKPDPia31+0AyqXaDEkeevuPb+VbdxAlzbSwSjMcilGHsRivBdTj1Dwn4ik8p3jdHyCpxn3/EVUVfQ66FNVouHVbHv1QT2qzsrhikq/ddeori/DXxHstRRINSYQXHTzMfK319P5fSu4jljmjEkTq6MMhlOQalrozCdOdJ2kiIWpcgzymUDouAB+XerFFFBm3cjmhS4geGQZRwQRU2iaibdV02+bbInywyt0lXtz6j0ppOKglaN1KuqsvowyKunUdOV0TKCmuVnUVXub23tB++lAPZRyx+gHNc6rALtWSVU/uiVgPyzipY0jXJRFUnqQOtdLxmmiMPqtt2SXdzPqXyOphte8efmk/3j2HtSABQABgDoBS0Vyym5u7N4xUVZBXIeMtY+yWbRRt+8k4X/AD/ntXS390lpbO7EDArx7W9SbU9ReUnKAkIPb1rGpLodNGH2jOqWGPcdxBKjsO59KbHGZGwPxNehfDzwt/aN6mq3Mf8AoNs37kMP9bIO/wBB/P6VFOm6klFGtSoqceZndeCdBOg+HYo5lxdznzp/Zj0H4DAro6KK92MVFKKPClJyk5MKKKKokKKKKACiiigAooooAKKKKACiiigAooooAKKKKACiiigAooooAKKKKACiiigAooooAKKKKACiiigAooooAKKKKACiiigAooooA5XVov7I16O9Xi1viI5vRZB90/jWnDIYpA3bvVzUrCLU9PmtJfuyLgH+6ex/A1z2kXMrwyWl1xd2reVKPXHRvxFaRfQhrqdMCCAR0NUdS0uDUrZ4pUBDfz9R6GpLSb/lm34VbpbMe5z2n6vPpMyadrDZjJ2wXZ6N/sv6H3ra1HT4dTtfKk4YfMkg6qfUUl3ZwXsDRTxq6sMEEV50njc+GPFF7obh57C2ZFUs2SuVBIB9s9DUygpKw1NwdzpFaa1n+yXg2yj7rdnHqKsVct9Q0fxTZBYZ0kyMgZw6H1FZUnn6dd/ZLr5gRmOQdHH+NeZWounr0PRp1FV23LNc94o8KW3iO2+YiO5QYSTHBHoa6BWDDIOaWsTWMpQd1ueF3nw61+1nIitmkXPDIc/yrW0Hw542s5R9nke2jzz5j4H4jv8AlXr1FW5trU6pY2clZpGNa2viCKFRNqNnJJ33W5I/MMK1oRKIlE7I0mPmKAgfgCTT6Kg5HK5DM+KoSzYNXZweazpoyTUs3pJDkmyauwvms6KIg1oQLQh1Ui3TZJFiQuxwBSSSLEhZyABVRUa+cSSArAPuqf4vr7U2znS6vYjS3XUg8s4zEQQi/wBa8/8AE3hgabdGaE4t2Ocelei3NmERprUGOZRkbOjexFOmtY9QexingWTfKpaNxkY6kEfhUuHNp1NY1OXXocN4S8FT6+6zzK8GmKfmk6NN7L7e9ey29vDaW8dvbxrHDGoVEUYAFSKqooVQAoGAAOBS16tGhGlGyPMrV5VXdhRRRWxiFFFFABRRRQAUUUUAFFFFABRRRQAUUUUAFFFFABRRRQAUUUUAFFFFABRRRQAUUUUAFFFFABRRRQAUUUUAFFFFABRRRQAUUUUAFFFFABXN+IrV7O4j1u3QnyxsukX+OP1+orpKRlV0KOoZWGCD0IoWgMw4pVljSWNgyMAysO4rSt5hKuD94da5lYz4f1L7BKT9hnJa1kPRD3Qn+Va6sUYMpwRWvxIjY1GYIpZiAoGST2FfMur6j9u1HVdVHP2m5keP3XOE/TFezfEPxEdM8ITxQnbd3v8Ao0eDyN33iPoM14nbwrLqNnZqP3cZDuPp0H504q2pE3fQ9N+HXgxW06O6vS+0DhQxGT3P511GtaVZ2cfn20WySNlJIJx19Olbui24tdGtIQMbYlz9cVR1SE3drcRD7zZx9QcisqsXOEl5G9FqE4vzMxWKnIOKmW5P8Qz7iqcEvmxBujDhh6GpGYKMsQB6mvCuew433Lyyo3Rvzp9Y8ty0WCYJdh58woQo/HFXoLS/nhWa3hjljYZDRzqQa1UKlr8rMm4XtzItUVAbfU0+9Zzfhtb+tLs1DH/HnMf+AUcsuzFp3RIy7hVd4MnpU6wam/3bF/8AgRUf1qZNL1SX73kwj3bcfyA/rTVOb2THzqPVFEQYpySbpPKt42ml/uoM4+vpWtF4fjJBuriSb/ZX5F/Tn9a1YLeG2j8uGJY19FGK2hhZP4tDKeJj01Ma30ATKX1Ft7MMCNDhV/Huartp19ZHYEN1CPuuhG8D3FdLRXS8NTasjnWInfU5tILyU7Us5AfWTCgVqWGmi2fzpmEk5GMgcKPQf41oUUQoRg7inWlJW2CiiitzEKKKKACiiigAooooAKKKKACiiigAooooAKKKKACiiigAooooAKKKKACiiigAooooAKKKKACiiigAooooAKKKKACiiigAooooAKKKKACoZ7u2tsCe4iiJ6b3Az+dOuJ47a3knlOI41LsfQCuHW6Oo6te3TwuscoQx+YP4duMf1/GuPF4tUEktWzejR9pdvZHdI6SIHRlZT0ZTkGnVw2kaw+ktd2yxRvD5u5N0wTGRyBxWsPFTMeLONv8AduVP9KilmFKUU5aP0f8AkVPCzTstV8jY1PTbfVbF7W4XKN0I6qexHvXOabJc2882l3zbri3AKyf89EPRq0B4kOMtp0//AAB0P9RXm/jHxgZLq8XT2ZLm6QQKcjMMQ+83B6k8D8TXZh69Oq7Qdznq05QV5HP+NvECazr8siPmwsAYoSOjt/G35jA+nvWTpFu0UsVzKP3sz7iPQY4FVrS2F5MqqMWsJ/77Yf0Fa1xlFSRR9xga7LaHLfU+grBxJp9u69DGpH5VVmjMchBHBPBrE8F6/Be6PDCZB5kShSO+B0rcvtWtLVdn+vnb7kKDLN/gPesldM23RQl0uC4kaUb45MZZozjP1oh0+CJg2DIw6FznFVtIuryLxFJbX8in7RD5kaL91SDyo/CtyW0YHMfI9Kn2dPm5ral+1qcvLfQrVif2pB4W1s+duSwvF3FVHCPnGQPeukitGLZfgelecfEa+hutUitI2BW3XD46Z64/lVvXQz2Vz1O1u7e9gWe2mSWJujKc1NXzro3i7UdH1L/iXS4t1YCXeCysP7uM/wD6q9u8O+J7LxDbBoWCXAGXiJ5+o9RUSi0VGSZuUUUVJQUUUUAFFFFABRRRQAUUUUAFFFFABRRRQAUUUUAFFFFABRRRQAUUUUAFFFFABRRRQAUUUUAFFFFABRRRQAUUUUAFFFFABRRRQAUUUUAFFFFABRRRQAUUUUAFFFFAGZ4imW38OalKwBC278Hvwa8hWLzoE89nkO0ZDuSPyr1Dxy5XwdfgHG5VX82FeagYAFeNmbtONux6WCXuN+ZELO2HSCP/AL5qO4t7eOF38mPOOPlq1VPUHwip6nNeXdnaY19cGzsJpY22NtwuDjk8CsW1tXuFEMTN5Y+/Ker/AErZuo0uJYoJFDJneQfbpU6oqLtUAD0FfSZVT5aPO+p4uY1L1eVdBsMSQRLHGMKowKf1oor1DzjHmnlg1orFKyL5WcKcc5Fep/D2QyaZOznL7gSx6nr/AIV5PfZGvJ6NER/Kuhs/EM2naO9nbNhpeHOOgGe/41EkaRZ1vinxXBb6laraEGW2k3eaPXuPpW3YfEzSLq2Zn3iWM7XVVyM+1eL3E0ssojj+e4k9e3ufatWztUs7ZYlOccsx6se5pcl9x87R3+sfESa5jaHTYWhB481/vfgK811i8lkkFujkzTHLuew7mtInAzXPW7/abm4ujzucov8AuiqSSJcm9yxBbyPJBZWcJknlYRwxjqzH/OTXsujfD+PRtLjeCfbrC/O12B1b+7/u9sVzXwl0Vbu+vNemXKwE21tnseC7D8wPzr1ys5voaQj1M7RNY/tFJILhPJv4Dtmi/wDZh7GtauX160mt7qPVrEYuoPmIH/LRO6mt7Tr6HUrCK7gOUkXOO4PcH6Vm1Y0TLVFFFIYUUUUAFFFFABRRRQAUUUUAFFFFABRRRQAUUUUAFFFFABRRRQAUUUUAFFFFABRRRQAUUUUAFFFFABRRRQAUUUUAFFFFABRRRQAUUUUAFFFFABRRRQAUUUUAc/43Qv4P1DAyVVW/Jga80ByoNewanZjUNKu7M/8ALaJk/MYrxmJ/JQQzny5o/kdH4II4rx80g+aMj0cFL3Wiesy+bNxj0FaO9MZ3Lj61lXO53nljRpFRS7FFLYAGSeK8uMW3ZI7rpaszYn82/mbsg2D8P/r5q3Wbo5L2/mtnc43HPqea0q+yo0/Z04w7HzFWfPNy7hRRRWpmYmpJIuoRziMsqgggdeQKYkslwdlvC7P0y6lVX6k1ukA9QDSgAdKQ7lWysltEJJ3yty7nqf8A61WqKRmCKWPQUwI7lwlvIScHacVz9i+3S0cnopY/rWhNK0zEnp2HpWbaAmzntz95Cyfh2pDR7v8ADqJbDwVpS4/10IlY+7ndn9a7OuJ8DXC3PgfR3U/dtljP1X5T/KuttJdy7D1HT6VlNdTeLFvFzFn0NYOiyf2V4gm04nFteAzQDsrj7wH866OYboXHtXL68GitYb+P/WWcqyj6Z5H5UrXQ3ozsKKbG6yRrIpyrAEfQ06sygooooAKKKKACiiohdW7XTWonjNwqb2iDDcF6ZI64oCxLRRRQAUUUUAFFFFABRRRQAUUUUAFFFFABRRRQAUUUUAFFFFABRRRQAUUUUAFFFFABRRRQAUUUUAFFFFABRRRQAUUUUAFFISB1IH1pDJGOrqPqaLgOoqPz4v8Anqn/AH0KT7Vb/wDPeL/vsUuZdx2ZLXFfEeCP+zLGYxru+1qpbaMnKt/hXYfarf8A57xf99iuY8dtDd+GJTDNE7wSJNtDgkgHn9CawxDTpSVzWhdVEzkvAMFtN4nuIJ7eKUGBiodAwBDDpn6123jUx2PgPW2hRIwLRwAowORj+tcP4GkjTxj5jOqp5Eh3McDnFdX8R723Pw91kRzxMxhAADgnlgKxy6S9kr73Ncanzv0PGNKGLYA/3V/lV+qdirIpBVgMDBIq5g+leupJq9zymncKKXa390/lS7H/ALjflRzR7hysbRS7WH8J/KjB9D+VHNHuHKxKp3snIjH1NXSCOoIrKmJeVmweTRdAkR1TlR4b6OSKNpPPIjaNBklv4cD9KuYxXoHwo8Nrf30viO6TMNuxhswRwX6O/wCHQfjSbsrjSu7Gr4W0HXvCHhsPemKW3LtK9qgzJbqeT83RsdxXZWcyO0csbBkcAgjuDWwQGUqwBBGCD3rkfD2Y1uLMEkWt08S/7ucj+dZqV9zZqx1LfdP0rB1CITadcxn+KJh+lbrnbGx9AaxrlglrMx6BCf0oiDL3h+UzeHtPc9fIQH8Bj+laVZHhcqfDVgFZWxEAcHOD6Vr1ne+xYUUUUARzzxW0DzzyLHFGpZ3Y4Cgdya4K6+LOmLcMmn6deXsSnHnjbGjf7u45P5VR+KOpT3mo6f4at2IjlX7RdAH7wzhF+mQSfwrGm8JXYtVlgMe1V+7nmvEzLNo4Wappq/me9gMuoOmqmJfxbI7XTvid4fu9y3bTadKFLbLpQA2Bk4YEg1m+C/EWiJa3Wuarq9jDqWrS+a8ck67ooxxHH14wOfxrxDU768iS7sbuMLJvI2sOnPUVo29/NdARWlvGAoA3YyB+NafXqqipSSfz0PU/sGjK6pysnbr+B9L2OradqYJsb63ucdfKkDY/KrlfNy22x454XaC7j5SeH5WDevFe1+A9fn8ReGI7i7x9shkaCcgYDMv8X4gg104THRxF1azR4mY5U8JH2kZXidNRRRXceQFFFFABRRRQAUUUUAFFFFABRRRQAUUUUAFFFFABRRRQAUUUUAFFFFABRRRQAUUUUAFFFFABRRRQBmeIbprPQbuVGKybNqEdck4H865lbKHy1Eil2xglmJzWv4sk3RWNoP8AltOGYf7KjJ/pVGvBzCXPXa7Jf5/5HoYdctNPuV/sNqP+WCflS/Y7b/nhH/3zU9clqXjlLO6nS2097qC3kMcsolC/MOoUY5x9RXJGnfZHTCFSo7R1Om+x23/PvH/3yKPsVr/z7xf98io9M1K11fT4r2zk3wyDI9Qe4I7EVbpOKXQhuSdmQfYrX/n3i/75FH2G1/59ov8AvgVPUMt1bwf62aND6FhmmoJ6JCcmuo0WNoDkW0OfXYKVrG0ddrWsJHoYxTBqNs33Gd/9yNj/ACFO+2R4yY7gD1MD/wCFafV6n8j+4n2sf5g+w2n/AD7Rf98Cj7Daf8+0X/fApP7QtQcNLtP+0pH86cl7aucLcxE+gcVLoyW8fwGqifUPsNr/AM+0X/fAo+xWv/PvF/3wKmDBuhB+hpajlXYfM+5XNjan/l2i/wC+BR9gtP8An2i/74FWKKOVdh8z7lf7Baf8+0X/AHwKb/Ztl/z6xf8AfIqyzKgyzAD1Jqu2oWanBuoc+m8U1T5tkJztuxkmlWMkTobaMBlIJUYIz6GorLRNNsbOK2t7ZBFGu1ecn8T3NSveWU8bRfa4gWGPvjNMs4d5aNHEc8YB3Lyrr6kVoqTa5WrDi09bk/2K3xjyh+Zqz4PgBtpp1GEed3H0HA/lUEsd29vIixKshUgNu+XPr61a0TVLfS7SDTrqB7Z1XarscpIfZv8AGvRy2moOTe5yYpyaS6G/dvti292rA1ybydHnA+/IPKUepbj+takkhlcsa5jW9Qi895XObXTwZHx/FJjgD6f1r1atRUabkzjhB1JqK6ktrHcaUyzac4VgoEkLfclx/I+9dTpWs2+qRkJmO4T/AFkD8Mv+I968cutUvbidb27LGBhzFGxHlDt06+9Xo7e1lAmQb9w4fcTkV8jTzV4aWivF/wBadj6GeW88feep7KWVerAfU1GbmBes0Y+rCvIvs0HeJT9RSfZbcY/cRcf7Ard8SR6U/wAf+AYrKO8/w/4IniqdW+J9zIrq+22h2YIPABz+ta8esosG0SEAj7pGSK4fXEGna7YXqIFjlBhfaMDPUVsqQygjoea8vGxp42SrSVrnt/V4+yhF62VvuC9htry4aR7dDn+8M1ELS3AwIlAqaiiK5UoroaptKyMu/ijgKso2gg5r0n4V2b2/g0XEgIN5cSXCg9lJwP0XP415lNBNrusWukWmfMu3EeR/BH/E34DNe+WdpFYWUFpAoWGCNY0A7ADAr3sootXqM8zO6/LRjR6vX5f1+RPRRRXuHzAUUUUAFFFFABRRRQAUUUUAFFFFABRRRQAUUUUAFFFFABRRRQAUUUUAFFFFABRRRQAUUUUAFFFFAHJa3J5/iVIxyttb5P8AvMf8BXn3ijx3eaXrcmm2EEGYgN7zKW3EjPABHrXbxyfatR1C76h5yi/7q8CvOviRorCVdUhX5lGXx3Xv+X9a+fpzhPEOU1dNv/gHv4KNJVIxqq6O30HWE13RortMLIQVkQfwOOv+P415usZg1rVdOlz88nnLnvu6/rmk8C6+NM1ZYpGxa3ZCNnor/wAJ/p+Navju0Ona1aasgxGx8uU+x6fkf51dSl7Kry9HsehGisLi3T+zLb9CPwBqDad4hutGkYiG6BlhB7OvXH1HP4V6bXh99fS295aa1ZwOFhkEiMSBuA68ehGa9qtLqK9s4bqFt0UyCRD7EZFY1o7SOLHU+WfMuoXaNJZzIjFWKEAg4IOK2fDdrYyaHZ3MdpAJHjG99g3Fhwcnr1FYt5NJBaSSxoHZRnBrR8I3SReEo5ZTtjiaTJAJwNxPQc9678tl8S9Dx8Utmasl9J5zw2tnJNsOGckIgPpk9fwBpn2vUR97TFP+5cA/zAqAa1LfEjSrNp1HWabMcf4ZGT+VRya7LYH/AImthJBH/wA94j5kf445H5V6pyFmS9ugvzaTcMO+HjP/ALNVRrzRbhvLvLeKGQ/wXcAX9SMH8DS/8JClzdGDTLZ77aoZ5I3Cquegye9UdR14Xix6daxGPUZZVjaG4iz5Y7t6EUCFu7Pw+CEt7ZJbhvuRWb4Y/kcAe5qoLAXGjyX2lXN2JY85t5338qeVOec/jTP+EgutLlGnDTYW1BHw4jXasqYzuXHfFbdhrunXrQRWzfvZwzeWF5Ujru9P61MoRl8SuNSa2ZhrqVubOK4ZsCQcKBlifQD1q1Bp2pXwDSEWMJ6DAaQj+QotbO30nxXIjxLsvFL2zkfcbqyj0rR8QXcllo80sT7JCVRW/u5IGfyrlpYGlB3eprPETkrLQZF4e06M7pYmuX/vXDF/0PH6VdW0tYlwlvCij0QCok01Yz8l3dj1BmLZ/PNJc29uIWR5fLeVTGrvISckY4ya67WWhhu9SlcNDeApDawGPp5kkYOfoP60y2tILRCsMarnrgYzUXltGfsqSmZ4wFYgbEX645J9hR5lvp0ex3JYnJ4yST7dq8urOUn7zPUp04pe4XKjngiuYGhmQMjDBBp5YBdxOBjOTUUZlvBi3BSM/wDLZh/6CO9TFNu0dxtpK8tjLsb69axaxTd5kbtGbhx0UHgj1NZ3ii2EPhS4jhyApQt6n5hkmtO2MlldvptyfnGXifGPMU/1FQa9Oi6e9tJGXFwjJnsOKxx1WrKXJU0sLCKEZKcddTlBgoO4IqvHK2lyFlBa0Y/Mo/5Zn1Ht7UlhIXt/Lf8A1kR2MPpVogEYPSvln7rcZH0ZoI6yIHRgysMgjvTqxI5m0uTOC1mx5H/PM+o9q2lZXUMpBUjII71z1KfLqthNFHWNNXVNNktidr/ejb+6w6GsbS9SZIzaXqmO5i+VlP8AP6V1FV7mxtbzBuLeOQr0LLkj8a3oYnkjyS2/I1hUSXLLYw21VWu9kci/L1TPJov9TRIDjIB4x3Y+gFasui6bNCIms4gqnI2rtIP1HNLbaRY2knmxQDzB0dyWI+hPStvrVK17M19tT3saPwwWysdWuX1RTDq90Atv5mNoj/uqf72eor1qvHbi3juY9kgPByrDgqfUHsa6Xw14wktpY9L1yTO47be9PR/9l/Q+/evfyrNoVEqNTR9Ox8/meFnVm68de6/yO9ooor6E8IKKKKACiiigAooooAKKKKACiiigAooooAKKKKACiiigAooooAKKKKACiiigAooooAKKKKACq2oXIs9Oubg/8s42b8cVZrA8XTEaQlqp+a6mWP8ADOT/ACrHE1PZ0pT7I0pR55qJiabGYtPhVvvFdzfU803VLFNQsZIWUEkcZ/lVsAAADoKWvm0rKx6Tk73PDI/Deotr8+lWdu0zAGReQML6kn8q9EWyude8KT6Xq0DR31sPLkBIJYYyGBHqMfiK09V026ivo9V0vAu4wQyHpIp6qfrgfTrWZ4T1e/1HXtYTU4FguVWP90FxtA3D8eo5runVdWlrvE9CriKleknp7n37/kcK0iwaZPYagQk1qPT76dAw9v5V3vw5neXwfBG5yIJZIlPqobj+dbF94d0jUt32ywimJ7sOn09Kk0PSY9D0iDTonLxw5CsVAJGSecfzrCVRShbqY4jFutFJol1OYQadMx7rtH1NbvhCA2/he03jDPukP4sSP0xXKagj6rq1rpMR++wMhHYdz+X869ECCC2EcKDCLhFzgcDgV6WXU2oOb6nkYmWqic9fatqV9K0WiwlY41ZnuZoyFYgcKueuazx4o1G6dLizgSW3hgSS5iC5bcSQwH0xmugSyv5033d/JE7f8srcKFX2yRk1Vg0OfTPMbTLsAu25o5olKufqoBFekchR0/V9Qt5C99Yym0ucyQGCHLR88KwHtg1ove6hcNmy0zYcY8y7bZ+gyf5VJ9p1jG06db7u7fafl/8AQc07yNRmT9/dxwA9Rbpz/wB9N/hQBUZtXjlE0thp9xIowDDIVcD23D+tR2rOt6Zo/D7wTSnEkxZBxnk8HJqZtA0vHyK0cw5EySkSZ9Sc8/jTP7O1Ur5J1gmA8bvJAkx6bun44oAl13T2v9PPknbcwkSwt6MP8elVUWz8RaXbXk8DSPEd3lqcEOOq/nVnT7G8sLqSNrpriyK5TzWzIjdxnuKpL/xJvERTpZ6icj0Wbv8AnQIk+z6y6reC5VJ85+yN/qwv90kDO73qCa2jeea/1xIUj2rHDCW3be5x6kn0rYvLaO6h2ySyxhTu3RyFCPyrKY6Zp6JdiV72d+IMy+YzH0XsPrTASJrOa6lMUN5HK679joUD49M1FHDOyGd7TyyoLfvOFX6DqT7mrqnWpF8w/Yos8iMhmI+pprXmqQnEumLKP70EwP6HFYTw8ZeRvDESiu5moLjUdPKBgzTPjgfcX3/L9a6EKFUKBgAYFZkl5qbx/uLCO3J/juZRgfgM1XOoalarmd9Onz2WbyyD+PFFGiqSet2KtXdXpZFvV9N/tC2HlnZcxHfC/o3p9DWMhTVrF4Zl8ueM7XU9UYVb8y6KLNHrFu91kFoNy+UR/dHf8abq9s0Ug1azAdlGLhEOd6+v1FZ4vDKtDTdCoVXTl5HBanZzadetOEORxKo/iXswqSORJY1dGDKwyCK62VbPW7bMMimRRwe49iK4u7s59IuXKxsYc5kiH8P+0vtXyeKwzve2p9LhcQprlbLJAIIIyDVaGZtLkwctZMeR/wA8j/hU0ciTRh42DKehFUdUnKhIQ21WBZyPQdq4KcXKXI+p3I6FXR13KwI9QaDIg6uo/GsTT/Ds19xGYUbYHZWz8uegPvV8eDLvPM1qP+Ak16CyHEPVJ/18zhlmGFTacy0Z4h1lQfVhTTd246zxf99ioh4Nuh/y8Ww+iGnf8Idc9DeQ4/65n/GrXD+I7P8AD/Mn+08J/P8An/kON7ajrcxf99ioprqwniaKWeFkYYILipR4NmzzfRj6Qn/GibwmLe3eaS+G1FJIWH/7KrXD2I3t+KJea4Rfb/B/5Gr4Y8bJpE0emajdCexPywXGctF6K3qPevTlZXQOjBlYZBByCK86sPhpDdWMMt3fzI8iBmjjReM9smu50jTItH0uCwgklkjhGFaRsnFfQ4OGIpx9nW1t1PKxk8PUfPS3e6LtFFFdpwhRRRQAUUUUAFFFFABRRRQAUUUUAFFFFABRRRQAUUUUAFFFFABRRRQAUUUUAFFFFABXJ6/L9o8Q21uOVtojIf8AebgfoK6yuIjk+1ahfXp5EsxVD/srwK83M52pqHd/lr+djqwq95y7fqT0UUV5B1BUQtoBdG5ESCcpsMmOSvXGalooGFNkcRxs7dFBJp1RzxCeCSInAdSM0AZ3hO+sbfUr7UL+4jjkwEjDHk55OB+Arqm8RJJxaWF3P6MU8tT+LY/lXnro+kaqrqiTNEMrvGASRwfwrUj1W5uYw0y30jnqkOIkHtkc17mFxNH2SUmk0cNajPndldHTSarqzji3s7Uesspc/oAKpSX9wxIn8QwR+qwoi4/Mk1kAyMcpoUTH1uJN5/8AHqlD6tjEdtYQjthOn61q8bh11/MhYeq+haaXT3OZtZu5fX/SGA/8dxTQPDw6yK/++7t/Oof+J4wx9shT/dQD+lMNvrDddTI+g/8ArVDzKguj+4r6rPui3/xTv/TD9aAnh8nKXEcZ9UnZP61QbT9Tbrqkv/fbf41GdJ1DP/IQc/V2NT/adL+V/wBfMf1SXdGwuFP+g6+ynsskqzD9ef1ptzqTr5cWtWsc1uHDLc25OFI6Er1FY50i+P3p4H/34w38xUc2k3xVdsdrlWBPlKIyR6cDFXHH0JO2xMsNNeZ2U2t6YigG7jkLDhY/nJ/AZrLjuba1cy2Oi+WT/wAtJisIH58j8qyhDfRqy26XUOR/z0iAz9QM/pUcOk364aS5heTqWkjEhz9WFXPF0Ybyv6ERoTl0Nd9XuZD82oWFuPSJTMfz4H6VGZYpeZr/AFOf/rlE6A/98r/WoEtdTUYGplR/sxKKeLfUO+rT/gq1n/aFDzL+rTJBDppP/IMvJj6yRs3/AKEalAswPl0KT/wHQf1qv9luz97VLo/TA/pS/Y5icnUr78Jcf0o/tKj5/cH1WZO6254/sAsP+uUf+NQSWEDLuTRrmE46wyhD+jUCxbvf35/7eDS/YR/FdXrfW5f/ABpf2lR7P8A+qzKlpoajdHFBeW8mS0c7lfk9jg8g+lI0I1ESWl4givYOCR3HYj1Bq2dPiP3pblvrO5/rTobG3gmMqKTIRt3MxY4/GuTFYmhXjazub0aVSnK99Dhr7SbnS7hnhTGeWi/hf3HoaxNSuUknglUEgfK6HqMEHBFeszQRXEZjlQMp9a52+8IW9zJvTaT/ALfB/MV47pLnU1uexRxltKhlweJ7SxmuJILeSTzm3DewTA9O/rUh8cnPGnx/jc//AGNbekeH4dPV/MjifcMAbc/jzWi2m2LdbOD/AL9ivTeZYp/at8kcH1bBR09nf5s5T/hOR/z4J/4E/wD2NOHjcH/lxX/wI/8Asa6VtH09v+XSMfQYpU0q0iikSKMR7xgleo+lL+0cX/N+C/yD2GC/59/i/wDM5j/hN/8ApwT/AMCP/sajuPGAuLeSFrFAHUjP2jp/47Xonh+9inzp17DF9siHyuUH71fX6+tb32S2/wCfeL/vgV30amJrQU41fwRz1FhIS5XR/wDJmePaJ421ey1O2E141zatIEeBsNhScfKcZ4r2eohbQKQVgjBHQhBUtbUKU6afPK9zPE1qdVrkjy2Ciiiug5gooooAKKKKACiiigAooooAKKKKACiiigAooooAKKKKACiiigAooooAKKKKACiiigDO1y/Gn6VLICPNceXEPVjwP8fwrl4WgtbeOIzRjYoHLDmrPxGhLaFbzDOIrlN30OR/hXAFIV+9gfVq8LMnP2y7W0PSwsIumdwb21HW4i/77FRtqlgvW7i/76rh2Nmv3mi/EimGawX+KL8BmuD3zp9nE7dtb01et2n4ZNRHxDpg/wCXkH/gJri/tdgO6/8AfNN/tCxH8P8A45RaY/ZxOybxNpg/5asfotRt4q04d5D9FrjzqdmOkTH/AICKT+1bYDiFvyFPlmHJE6xvFmn7s+TISO5UU1vGFqPu28h+pxXJ/wBrx9rc/nQdYXtB+tHJP+rD5I9jqD4xi7Wrf99Uw+Mf7tp/49XMf2y3aFf++qT+2ZO0K/nR7OfcOWPY6U+MJj920X8SaYfF93/DaxfiD/jXNnWJs8Rx/rSf2xP/AHI/yNP2Uh8sex0R8WX56W8Q/wCAn/GmnxTqR6RoP+AVz/8AbFx/cj/I0f2tcf3U/Kj2Uv6YWXY3T4m1U9FA/wCAU0+ItWPfH/AKwzql0TwFH/AaP7TvPQf980eyf9Mdl2Nn+39YPSQ/98Uh1zWD/wAtX/75rH/tK89B/wB80DUrzv8A+g0exYadjVOsauf+W8tJ/amrn/l4n/M1l/2leen5rR/aV56D/vml7FjNI6lqx6z3H5mk+36qf+W8/wCZrO/tO79v++aX+1rnuqflR7ELl832qHrNP+ZpPtmp/wDPaf8AM1SGrzd1T8v/AK9H9sTf3U/L/wCvR7HyC5d+2an/AM9p/wAzSfbdS/57T/maqDWZu8afhmnf2y//ADyX86PYvsF2WftupD/lvP8AmaX+0dTH/LxP+ZqsNZPeEfg1O/tlf+eJ/wC+qPZPsFywNV1Nf+Xif8zTxruqKP8Aj4k/Emq41iHHMcn6U4atbHqHH1FL2b7CLK+JNTX/AJbZ+oqdPFeoL12N9RTId9zbieK2uHiPAcQsR+YFRu0K/wCtXZ/voV/nQ6cl0YrxZafxVK5jleNUmhbfHKnBU163pdzNeaZb3FxD5UsiBmTPSvEbkWhgLKYzyOh7Zr3WAqbeMr93aMY9MV6mVwacnf5HFjmrRSRJRRRXsHnBRRRQAUUUUAFFFFABRRRQAUUUUAFFFFABRRRQAUUUUAFFFFABRRRQAUUUUAFFFFABRRRQBDdWlvfW7W91Ck0LYyjjIOORVWPQtIh+5ploMf8ATFT/AErQopOKerQ1JrRM85+J2lRrY6fdW8KR7ZTE21QByMjp9K85FjJ3Za9r8b2f2zwlehRl4gJl/wCAnJ/TNeRg7lBHevIxseWpddT1MHLmp27FIWDd3H5U4WA7yfpVyiuO51lUWKd3alFlF6t+dWaKLgQCzh9CfxpRawj+D9TU1FFwIvs8I/5Zil8iL/nmv5VJRQAzyo/7i/lS7F/uj8qdRQAmB6ClxRRQAUUUUAFFFFABRRRQAUUUUAJgHsKQxoeqL+VOooAjMER6xr+VNNrCf4MfQ1NRQBWNjGehYVE1i38Lg/UVeoouBlvbyp1Qkeo5qKtmoZ7dJFJwFYd6dwPWPh2mzwdbe7uf/HjXUlVPVQfqKwvBcBt/CGmqRgtFv/76JP8AWt6vfoq1OK8jw6rvUb8yrLplhOcy2Vs59WiU/wBKtAAAADAFFFXZEXYUUUUxBRRRQAUUUUAFFFFABRRRQAUUUUAFFFFABRRRQAUUUUAFFFFABRRRQAUUUUAFFFFABRRRQAUUUUAR3ECXNtLBIMpIhRvoRivBVjeAtBJw8TGNvqDivfq8Z8VWn2LxZqMYGFkcTL/wIZP65rz8wjeKkd2Bl7ziZNFFFeWekFFFFABRRSFgvUgfWgBaKb5if31/OhXVjhTuPtzRYB1FSLbXDj5LeZv92Nj/AEpLiCe0tXubm2nhgjGXkkiYKo9ziqUJPZEuUVuxlFVvt1vxiQHPpR9ugAzvqlRqP7L+4n2tNfaRZop2kQ3GvXk1rplu9xLCgeT5lUAHgdSPStxfBfiButht+sqf40/YVf5WL21P+ZGDRUuv2d34alto9RgCG53eXtbcDjryPrWZ/acX901SwtZ/ZYniaS3ki9RWc2qr/DGfzrp/DHhq/wDFGhx6pbT2kSO7IY3LFlKnBBwKf1Sta/KT9aovTmMmiuzHw31HjN9aj1wrGnD4bXvfUrce/lMf60fVK3Yf1ml3OKortv8AhWt5/wBBWD/wHP8A8VTv+FaXGOdVj/78H/4qj6pW7C+tUu5w9Fdz/wAK0uP+grH/AN+D/wDFVzvifw7N4ba13XaTifd0j24xj396meGqQjzSWhUcRTm+WL1MiiregadJrmsJp4nSEsjPvKZ6dsZrS8ReGZdAktFN0swuCwB2bdpA+vvUKnJw9oti3UipcjephU11Z12IMs5CqPUk4pZ1kt9pO1gfTiug8GaLc6tq9reGDFjbSlpHLD76jIXHXqRSpR9pJRiE5qEXJnq1lbCzsbe2XpFGqD8Bip6KK+iSseE9QooooAKKKKACiiigAooooAKKKKACiiigAooooAKKKKACiiigAooooAKKKKACiiigAooooAKKKKACiiigAooooAK4f4gaCk9nJrccjrPbxKjIAMMu7r9Rmu4qpqloL/Sru0Iz50LJ+YrOrBTg4s0pTcJpo8Ua0AhZllcnbkZx/hWr4J0iz1vVrm2v/MdUhDoFcrznB6Vn2pL2iBuoG0/UcVq/D6TyfGIjP/LSB1/EYP8ASvAwrvWUZHrVm/Ztoz/F2lRaP4iltIA6wGNJIwWJ4Iwf1BrY+Hun6bqVxfwX1pHO6BXQv2HIP9Ks/E+22ahp10B/rI3jJ+hB/qaz/h1N5fispk/vbZ1P4EH+ldSioYzl6GTk5Ya99T0ZPDWhocrpNmD/ANchVhNH0yP7mnWo+kK/4Vdor11CK6Hmc0n1IUtbeP7lvEv+6gFTUUVRIV5D8VdZOpatD4cjb/RoFE1yAfvOR8q/gDn8RXr1fN814dT1vVNRY5NxcuwP+znA/QCuTG1HCnp1NqMeaWpiHzNOcwSfvIl+4wI3AehpftTy5EMeP9pyP5Ci6Yy3LsHhY9MohaolhLzLtaEyA/dyY2P59ayjj6nJZ2uN4WHNc7P4WXP2Hx9BEWyb2CSNie5A3/8Aste+V83eG3ez8a6JIRhlu1U/RuP619I1vhZucW2TViouyOR+JOhLrng652FVurP/AEm3Zjj5lHIz7jI/KvB1nLICEO4jkHoK9k+McrR+ELRVJHmahGp+m1z/AErx0QNKhYsyxryxApV8XKl7sRQoRnqyN5XH8ca/UV1ngPx03hKOazuoBcadPOZmeI/PESACQOhHHSuYjijx+6sJJP8AakwufzqxHb+ZuVrXyOMhlYEGuL67UvqzdYeHRH0pZXttqNlFeWkyzW8yhkdTkEVPXj/wm1qWy1a58OzufImUz24P8Lj7wHsRz+FewV6dKoqkVJHNKPK7BRTWdVGWYAe5qB763TrJn6DNaXJLNcB8UY82mmSf3ZXH5r/9auvfWLVO0h+i1xfxDv4b/R7byVkBiuAzbhxggj+ornxWtGSNsO7VYmJ8Pk3eL4mxnbBIfp0H9a6v4jIDp2nSd1uwB+Kn/CsX4ZWbPq17fYPlxw+SD23MQf5L+tbvxFb/AIlFivreKfyVq46UbYN3Oqo74lHnOo/6tPrXp/w+tvs/hG3YjmZ3lP4nH8gK8u1Q4iX8a9p0O1+xaDp9tjBjt0U/XaM/rWOVx95yLxsrQSNCiiivaPMCiiigAooooAKKKKACiiigAooooAKKKKACiiigAooooAKKKKACiiigAooooAKKKKACiiigAooooAKKKKACiiigAooooA8b1G2+w6/qdpjAScuo/wBlvmH86b4Xk+z+ObBum6Rl/wC+lIra8c232fxVFOBhbq36+rKcfyIrm7WT7P4n02bOALmPJ9t2DXz0o+zxXzPYi+ej6o7r4mw79BtZgP8AVXI59iCK5PwFj/hL7c8DEchJ/CvUdd0mPW9GuNPkbb5o+V8Z2sDkH8xXJ6D4EvNKme4uJ4JZmG1QmcKPxHWvSq0JPERqLY46daKoOD3O682P/non50u9P7y/nWKulXK9dn50NbTQ/fQgeo5Fdt2cZteYn99fzpPNj/vr+dYy05yQhI60uYDWM8QGTIo/GvmWANpt9eWFwcPBMyE/Qnn8a9wumZs5JNcL4k8Lw6nP9st3EF2Bhmx8sg/2v8a5sTB1Y2NaU+RnPWk1gsUwmRnYp+68uQKFb1Iwciqkr25wZNjFTkcZwaJdA1OFiDbq2O6SDH64q3p/g7WtTcCK32Jnl26D8elecsLNvY6XWiHhm3m1TxlpixISIp1mcgfdROST/L8a+gDeJ/dNcb4S8Hw+GUklMzS3UygSNnjHpXSsCVIHWvToU3SjY5ak+d3OP+LRF54ODIuTa3Uc5GewBU/+hV5hZypJAoUjIHSvZ9Qsxc28kE0PmRSKVdSMgg15hfeBLqzlY6fcK8OcrHLkMvtkda58VRlU1RpRqKOjMuSIykZkZVHVVOM/jU9wtiJFeztDbAIFcNKX3Hucnp9KUeF/ELnakBf6SE/0rVsPhvrl4wN5NFax9ySXb8q5Fhar0NnWgZnhyZz470Y2xy4lIJH93a279K9xZ3PVmP41z/h/wfpnh4+bAjTXZGGuJeWx6D0H0reNelQpunDlZy1J80rkbVJb2X2oMS+0A46ZzUbVo6d/x7n/AHjXQtyCD+xrc/fd2/HFObQ9NdGSS1SRWGCH5zWhRVWQirYadZ6XbC3srdIYs52r3PrXIfEaTK6VBn70rv8Akv8A9eu5rznx9N5niGygB4ht2c/Vmx/7LXLjGo0JWOjDXlVTZyTwG71SwtR/y1mRPzYV7kAAAAMAdK8h8M2/2vxvYIRlYg0p9sA4/UivX6wyyNqbl3NcbL3kgooor0jiCiiigAooooAKKKKACiiigAooooAKKKKACiiigAooooAKKKKACiiigAooooAKKKKACiiigAooooAKKKKACiiigAooooA4r4jW2dPsL0DmC4CMfRWGP5gV53qB8uWCX+6wP5EV6/4ts/t3hXUYgMssRkX6r839K8fvj5unpIO4B/SvFzCPLWUu56mDleFux7xG4kjVx0YAinVS0eb7RolhP/z0to3/ADUGrteyndXPMas7BQQCMHpRVS7uxGDGhy56+1NiKUgVZnC/dB4oFRrUgrMY1oY5PvIp+oqFtNs3+9Ap/OrQpRSArJp1nGcpaxA+u0ZqzjAwKKKYBRRRQAUUUUAFFFFACU006mmgCNquabIMPGevUVTao1laGQSIeRQnYDoKKr213Fcr8pw3dT1FWK0EFeUeKZ/tHjDUDnKxCOIfgoJ/U16vXjFzOLrUb66zkS3MjA+2cD+VedmcrUku7OzBL32zd+Hlv53iLUbrHEMKxg+7H/7GvSq4r4a2+3Rru7I5uLk4PqFGP5k12tb4OHLRijPEyvVYUUUV1HOFFFFABRRRQAUUUUAFFFFABRRRQAUUUUAFFFFABRRRQAUUUUAFFFFABRRRQAUUUUAFFFFABRRRQAUUUUAFFFFABRRRQA2RFkjZGGVYEH6GvDZ7R44rmyxmSCZ48fRj/SvdK5nU/BVhqWpSXqzz27y/61YiMP78jg1x4vDuslbodOHrKne5W8MeI7SPw1p8MiymSOEIcKMccetbaa7av/BKPwH+NV4fCmm28SRw+aiIMAbs/wBKnXQbZOkkn5iuiKkopGEneTYlxqpkG2AFQerHrVReeTWkukwL/E5/GpRp8A7Mfxp2bJM1akFaAsoB/CfzpRaQj+E/nRysCgKUVf8AssP939aX7PF/c/WjlYzPorR+zxf3BR5EX9wUcoGdRWl5Mf8AcX8qPKj/ALi/lRygZtFaflp/cX8qNi/3R+VPlEZlFam0eg/KjA9BRygZWD6UhU+hrXwKKOUDFZHPRW/KonhlPSJz/wABNb9FHKBy7290p3JDMCOhCmq802rj7n2v8FNdhRRygefz6v4htBuBuAP9uHI/UVxFjHfSyf2fBaSyXLFgoC+vf6V7vTfLTdu2Ln1xWNfDRrJKRtSrOnexl+GdMk0fw9aWM23zY1JfacjcSSf51rUUVvGKikkZSbk7sKKKKYg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D/2Q==">
            <a:hlinkClick r:id="rId4"/>
          </p:cNvPr>
          <p:cNvSpPr>
            <a:spLocks noChangeAspect="1" noChangeArrowheads="1"/>
          </p:cNvSpPr>
          <p:nvPr/>
        </p:nvSpPr>
        <p:spPr bwMode="auto">
          <a:xfrm>
            <a:off x="1552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4" descr="data:image/jpeg;base64,/9j/4AAQSkZJRgABAQAAAQABAAD/2wBDAAgGBgcGBQgHBwcJCQgKDBQNDAsLDBkSEw8UHRofHh0aHBwgJC4nICIsIxwcKDcpLDAxNDQ0Hyc5PTgyPC4zNDL/2wBDAQkJCQwLDBgNDRgyIRwhMjIyMjIyMjIyMjIyMjIyMjIyMjIyMjIyMjIyMjIyMjIyMjIyMjIyMjIyMjIyMjIyMjL/wAARCAH0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3+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prgmNgpwxBwfegCKK9tZ7iS3iuYnmi+/Grgsv1Hap6+eIkubW+leOV4NStZ3DODhgwJzXr/gzxUviKwaO4Aj1G3wJkH8Q/vj2NclDFxqycHo0dVfCunFSTujfn1CytZUiuLuCKR/urJIFJ/A1Zr59u5jq95e39z+8kmlcgt2GeAPwr13wAJ/+EK04zytIzKxUsckLuO0Z9hiihilWnKKWwV8N7KClfc6Wiiius5QooooAKKKKACiiigAooooAKKKKACiiigAooooAKKKKACiiigAooooAKKKKACiiigAooooAKKKKACiiigAooooAKKKKACiiigAooooAKKKKACiiigAooooAKKKKACiiigAooooAKKwdY8ZaJopMdxdiScf8sYBvf8AHHT8a4vUPifqNwSmmWEduvaSY72/IYA/M1hUxFKn8TNqeHqVNkepVWudQsrME3V5bwAdTLKq/wAzXil1rOv6ox+1arckH+CNtg/JcVUTSlZt0nLercmuCpm1KOyOuOXSfxM9hn8a+G4M7tYtmx/zzbf/ACzVN/iL4bX/AJe5WHqtu5/pXmaadCo6fpUgtIR/DXLLO+0TZZdDq2ehj4l+HCcebdD3+zN/hUyfETw0/W8kQerwOP6V5v8AZYvSkNpEe1Ss7l2H/Z1Puy743k0W6vBrmjalbvK+Bc2+7azejAHqfUVi6fqk2m38Gsaef3sX307SL3U1ZbT4W7D8qiTS0hYtEcZ6jPFc88dCc/aLRnTCjyw5G7oo2kyzQTsoIUuxAPoTXrXw4v0uPB0ULMA1nI8T5PQZLD9CPyry6PTjbtIV3bX7dQKjjS8iintUupI7Wcq0sSHAcjpmujC4uFOpKfRmeIoOrBRPYr7xz4dsJTE+oLLIOCtupkx+K8Vb0XxNpWvmRbC4LSRjLxupVgPXB7V4kzQ2qbUUDAr0P4a6DNbxza3dKyNcpsgQjB2ZyWP1OMew969DDYypXqW5dDir4WnSp3vqeg0UUV6R54UUUUAFFFFABRRRQAUUUUAFFFFABRRRQAUUUUAFFFFABRRRQAUUUUAFFFFABRRRQAUUUUAFFFFABRRRQAUUUUAFFFFABRRRQAUUUUAFFFFABRRRQAUUUUAFFFc14u8XQeGrURoBNqEw/cw54H+03oP51MpKC5pFRi5vliaOt+INO8P2nn304Un7ka8u59AK8t1vxtrOvM0VuzWNmePLibDsP9pv6CsOe4n1O8e+1G4M1xIepPQegHYe1SgADAGBXh4rMJS92GiPXoYOMNZasgitETryanAAGAABS0V5jk3ud1iaKVY1Py5PrUiO8x/uqOuKqEgEAnr0pTIUQ/MQvespU09VuBdeZI+M5PoKZE7SuSeFHYVkxStdykhtsSngDqavxyGLp09DRKhyq3UE7l6iq4uvVP1pftS/3TXP7OXYZPRUP2lPQ/lSi4QnAz+VHJLsBLTWRX+8AadRUXsBSuLBJlx1/nXQaP491TRysGpIb6zXjeABKg/k1ZlRyxCQe/rXbhsdUovR6GVWjCorSR7Hpeq2Ws2S3dhOs0Ldx1B9COxq5XhOnajfeHNR+26eec/voCfklHv7+9ey6JrVpr2mR31m2UbhkP3kbup96+pwuLjXjpueLiMM6L8jRooorrOYKKKKACiiigAooooAKKKKACiiigAooooAKKKKACiiigAooooAKKKKACiiigAooooAKKKKACiiigAooooAKKKKACiiigAooooAKKKKACiiigAooooAy/EOtweH9HmvpvmKjbHH3dz0H+e1eD3+oT3l7Ne3shlup2ycfoB7CvWfHnh+TV0hvJtUSz0+yjd5Qybjn1HPJxwK8mt7WJ7l50VxHn5PMOWx7+9eVmE2n7235nqYGMeW63JrOF1XzJfvHov92rVQmYGURoR7mpq8Sbbd2ekitPcFHCKQDSrcr5eW+96VQundrpWRGYLlmwM4X1qRT5jqkQMkjnCInJY1v7JWRPMPe4zMuWAbqBSvLJM6xqpZ2OFRBksfpXX6d4Jgk0wG+Um6dg5dGwU/2RWzp3h600vm3tz5hGDI53Mfx7fhWyoLQydVHFSaDFpNhHPqF20FxMxKwxpv/Dtz+OKzhPNvwpDL6twfy/8Ar16lc6ZFfReVcwRyR9cOM1iX+g6BYW8k9zAEij5YiVx/I1c6SfQmNQ40Sv8AxPGKeJkA5cE+wqWeewkJGn6VsTtJPI7E/huwKqrZgyGSQ8nsOBXJOEFuzdNssqwdcjpVq3jx87fhVUFUx0AFKZfMON+76GuacW9EWXWmQHGcn0FSVUt0y+49BUs0oVSoOWNc0oa8qGSOCUyp5HIpkUwk4PDU22fKlT1FQSjZKccc5FUoXbiwJrlOA4+hqbw7rknhjWRdZJsZyEuox2HZx7ioTJ5ls2eo61VZQylWGQeDXThasqUrroRUgpxcWe9xyJNEskbBkcBlYHIIPenVwXw21tpbWbQ7l8y2g3wEnloien4Hj8RXe19dSqKpBTXU+eq03Tm4sKKKK0MwooooAKKKKACiiigAooooAKKKKACiiigAooooAKKKKACiiigAooooAKKKKACiiigAooooAKKKKACiiigAooooAKKKKACiiigAooooAKKpX2pRWTJGVaSZxlY1649T6Co7TWLe6m8h1eCc9Ek/i+hHBqPaRUuW+pfs5Nc1tDgfifrbS3UGhwt+7QCa5wep/hU/z/KuCubsQQhI+SeB7mrWs3bah4g1K8c5Mlw4B/2VO0foKy4v307Sn7q/KteFiZe1quT2R7dCHs6aSFRTDG0shy+Mk/0q3FMy2Q3t85/So0srrU5vslmm+XaXIzjgVu6d4RvbuZW1Bfs9uDzGGBd/bjoKz5Odamjkol7wbpZeKbUpY8iUeXECP4O5/E/yrpLLRbG1mMttZxRMerqmDWnawJbwLGiBFAwFAwAPSpq6VGyOSVRtiABQAOgrPk17Soiwa+hLKcFVO45+gq8ZogcGRAfTcKVUQHcqrk9wKsz9TJ/t4yn/AETTL+df7/leWD/31iq09xp2sltM1CCe1ll6RTrt347qw4J+hroayfEWmvqejyRQKPtSESQNnBVweoPbvSaKTVzHm8FWkKFzqVwkajJ3YOB9a5i8bSkYpZvdXZzjeWCr+HGTXpzW/n26pPgkphx1B45ri/EGm6Ho4XMEhmfPlxJIVBx1+g5rKcEtkjanNt2bOWEA3FpJSq/3QamW4hT5IwT9KqybJJNxUIvZQTgfmeac0pgIRIiGPtzXJKHN5nSnYuq7YywCD3NKrhvu8j1qvHBI/wA87f8AAQf50NP5koghxgfeb0FY8qvoVctqxU5BwaGYs2ScmmO6xrk1FBKZHbPTsPSoUeo7lgMQpHrSUUUgJLHUH0bWLPVI84gkAlA/ijPDD8q92jkWWNJEIZHAZSO4NeBSKJYmQ8hgRXqvw81I6h4St45GzNaMbd8+i/d/QivbyqrdOmzzMwp7TR1VFFFeweWFFFFABRRRQAUUUUAFFFFABRRRQAUUUUAFFFFABRRRQAUUUUAFFFFABRRRQAUUUUAFFFFABRRRQAUUUUAFFFFABRRWBqevTWGpmJYVa3iVTMf4vm7ionUjBXkXTpyqO0TfpkU0cylopFdQcZU55rh5NUvALi5SZ3jumeLBPC88EenFa/h7FrqVzZrxG0ayKPccGsIYlSmopG88K4RcmzpKKKK6jlOTmlaXV76YqWKOIVA7AD/GqV/dRtC0bI6TjBjB4Oc8EEVekU2+tXsDceY3nJ7g9f1qlqGHvbaPHK5c149S936nrU7aen6HlZtp5NQksFybhrhovzbr/Wtm88H6haXJSxjSaBsFSz7SvHfNdra6PZLqr6gsAFy4wz/pWs0av94ZrJU00ayq2Zz3hrw6ulWrtKwe5l/1jjp9B7Ct5IFQ55J96lAAGB0qnftIwhtIG2zXUgjVh/CO5/KtFHojFybZJE9xfztBYKpVDiSd/uKfQeprUh0G1ABunkun7+Y3y/go4q/aWsNlax20CbY4xgCpJG8uJ5CrMFBOFGSfoO9enTw8YK8tWcE68pO0dEVDpGmldpsLbHp5QrNvfD3kqZ9JcwSrz5JOY39sdqx4/ir4bbUDZzG8tnVtheeDaoPvzkfiK7WORJY1kjZXRwGVlOQQe4quWlUVkLmq03dnL2V2t5CW2lJFJWRD1Vh1FWaralGLLxQhQYS9iyw/217/AJVZrzZx5ZOJ2pppNdQrN1TTrO6TzruCGRIgWJkUHaO5rSpskaSxtHIoZHBVlPQg9qhq5Sdnc8wv9Xhd/K0q1itYenmqgDt9D2H61RUxQZYtuc8k9a7ObwJYmZmhlnijJ4RXBA/ME1U1bTLHw1pxuUt/OuGbZG0p3BSe5HTiuadKUt3odUakehyF1LOxVAuwMM8+nrUkIS2izj5j0FRGVndpXfe7HLOxzk1p6foV9qThghiiPWWQYH4DvWThf3YrQ1vbVmTPMzOAOXbp7Vbs4fLjJ7t3PeqflrFeXK/MSkrJ83XAOKsS3hC7Yl+btSnF/BEafVk082wbVPzfyqSE5iU1ipdP5h8zkHr7VrWrho8A9KynDliNO7IZZfs1yAc7XPHpXbfCy98vV9TsSflmjWdB6FSQf5j8q5KeBZ4yjCrHhPUB4f8AFdpdXjFbUK8ckgBOFI4zj3xXVgqkY1EzDEwcqbR7xRUFpe2t/As9pcRTxN0eNgwqZmCgliAB1Jr6M8GwtFNSRJUDxurqehU5FOoAKKKKACiiigAooooAKKKKACiiigAooooAKKKKACiiigAooooAKKKKACiiigAooooAKKKKACiiigAooooAoarqR02CN1hMrO4QLux+tc1cX8Go6vu8t4zLB5ckbjkMD/hXVahYx6jZtbyEjPKsOqkdDXMNby21/HDfQgygExTr0cD+tcOK5/kd2G5LeZUtrNzYT2pGGSX5WPQ9Dmrn2t7LVopIkEkrQtHtz05BBPtT7q4W3gd+pUEgVDAn2axaduZShd2PUnGa5E+V6HS3zK76l6zudROrW6vdmUSE+ZHtAULjqPSulrN0S1WHT4p2+aedA7uepzyB9K0q9OhGSj7z3POryTlZLYz9U0pdQVHR/KuI/wDVyAZ/A+orlZo549WlS5CeZHGFyhyOea7quO1DnxBe/wDAP/Qa58ZCKXN1OjCTbbi9rE0C7Y89zzTy4FNc7EAHpVOWbB61ybHRGLky8HU1WdhHr+lSt9ze6Z9CV4qBJ8nrUlzb/bbQxhtkgIaN/wC6w6GnGVmmEqdtGdfXi3xB+IHinw54xuoNMcJbxpGqRSxBlcFQS3r1JHB7V6no+spfJ5FxiG+jGJIm4z7r6ird7pen6koW+sre5C9POiD4+mRXqv8AeRTgzzV+7k1NHyh5mt+KvE0t9NC817dPlkiixuOMABRX094P0y70fwnp9jfNm4ij+cZztyc7c+2cVoWel6dpin7HZW1qD1MUSpn64qlfa2p3Qadiec8GQcxx+5Pc+wqLKm3ObLu6iUILQz9TYXnieMJylnEdx/227flVioba2FtGV3F3YlndursepNTV585c0nI60rJJdAoooqRhUcsKyjDVJRQBUTTLONtywRhvUIAar3lw0BcR6fcyJGMl49vPHYE5NadFKyHzMw7Ww0nV4lv4obeYSfxmMZz6H3rn/HWmpbR2N5EoVVYwvgY4PI/lWt4YBg1jX7Rf9VHch1HpuBJ/lVrxha/avC16uPmRRIv/AAEg/wAs1LimjRSakjy2W3WT5lOGqONp7VsgEj2qsCR0JqZPPK7lJI+tc1tLM6zSi1FGGGGD+VSm5jYcqSKySZyMMhPuBUyKxQH7p7ggVk6UR8zL0Vz9mk8y1MkL/wB6OQof0rSs7PX/ABRKIYDc3Cg8yTSMY0+pPH5c11vgXRfD+s2L3L6ZMZ4H2P8AaJC6McdRgAH8RxXokUUcMaxxRrGijAVBgD8K9TD4JtJyloedXxai2ox1Mvw1oUfh3RYrBJDKwJeSQjG5j1wOwrXoor1ElFWR5sm5O7CiiimIKKKKACiiigAooooAKKKKACiiigAooooAKKKKACiiigAooooAKKKKACiiigAooooAKKKKACiiigArI8QxE2Ud0oy1s4c4/ung/wCfatemuiyRsjgFWGCD3FROPPFxLpy5JKRyc0KSx7lAIIzjqDT5V8y1dMY3IRj8KgXfp9zJYS5byuY2/vJ2qvc6p9+OBPMdBl8HhB6se1eXGDcuVLU9GUlFXb0Op0OcT6LasDysYU/hx/StGvOdFlutKurfWLj5bW6cxSIM4VD91vzr0bqMivVgmopPc82clKTa2CuR1FdviO4B/iVG/TFddXL6+nla3by9pISv4g5/rXPi1enc6MI/ft5Ec/SsycE9K12XctVZIMnpXAzvpSsZ8KsDzWnbg8VEkHPSrcabRQh1ZpkdxaQXQHmxhiPut0I+hoSG4jGE1K9C+hkDfzBNT0VSbWxg9dyu1msp/wBIlnuPaaQsPy6VOqKihUUKo6ADApaKTd9wCiiigAoopkAlvbloLbAWP/WysMhfYep/lTjFydkJtJXY/OKjNxCpwZowfdhWzFpltGBuTzW/vS/N+nQfhU5tbdl2mCIr6FBXUsJK2rMHiI9EYQYMMqQR6ilqa98OwsDLpzfY7gcjZwjezL0rPsrp51kjnTy7mFtkqeh9R7GsKlKVN6msJxmroz9Fsp4NU1m5miKC4uB5ef4lUYz+prR1CITabdRHo8Lr+YNWaiuiFtJmPQIxP5VmaXuzwdfuinq7KMDoex6UQMEZSwyKt7xJJ5Xkksfu4XdmuV3udxBHKqurEHA/hLHafyIP5Gu88K3ng+9uIrbUdN+z3LEBHeZ3ic+nJ4+hrjLK0a/1GGxiijM0ziNMsQNx7H0rttO+F+qS3CrfG3trYMC5STe5Htx1rooKpzXjG6MK8oWtKVj1mC3htYVht4o4olGFSNQoH4CpKRFCIqjoowM0te0eIFFFFABRRRQAUUUUAFFFFABRRRQAUUUUAFFFFABRRRQAUUUUAFFFFABRRRQAUUUUAFFFFABRRRQAUUUUAFFFFABRRRQBynjeAi1tLtQxKTCNwDt3K3YnsM/zqva6S9x5cV2kVvZKQRbQHO4/7bd66nUrGPUtOns5PuyoVz6HsfzrndGuXnsRHPxc27GGUH+8OP1FVBImTZr6nYxXNi0DIPKK7CB2Haq3hq/keCTTLps3Vnhcn+OP+Fq04XE0GG5PQ1z+r289ldR6naKTc233lH/LWPuKbV9A8zq6w/E8ObCK5A5gkDH/AHTwf6VqWV5DqFnFdW7bo5FyD6e31p9zAl1bSwP92RSp/GsakOeDia0p8k1I5uFt0Sn2p+M1SsC8fmW0vEsTFGH0q7Xko9GSswwKKKKYgoqiNUhGsHTZEeOUx+ZGzfdkHfHuKvUDaa3CiioluI2uHgyQ6gEgjqPagViWikZlRSzEBQMkmkjcSIHXODyMjFAEF/cG1sZZl5YLhR7ngVuabbR6ZpMcbMBsTfK57t1Ymub1o408MfurKhb6bhXVXlut/p1xbbsLcRNHuHYMMZ/WuvCLVs58Q9Ejk9S+IGkT+Hbu90bW9Pju7dWbyrs4ZtvYLkHnHB5qp8OviHJ4vea0vII47qOPzVeIEK65APB6HJFeXXfwe8SvqbRizV1zgTLMoRh688ivW/AHgGLwdbPLNIs1/MoRmT7qL12j1571tGU5SXTuRKMIxa37Ha1zOpoIfFEbJx9otjv9yp4P5cV0pIUEkgAckmuW83+0NVmvxnyQvkwZ7qDy34mlimuSwsMnzNlms3xA86aBe/ZYmlmaIqqr154P6HNaVVr2YRQEk8AZNec9jtjqzxE27gkLyRwR0I+opVWZfl8slfQitDXdRN5q0sg2kL8oP0rPFy4GMfqa5mdx0Fl4m1yzj2w6hPGMbRu2uQPQFgTXo3ga18RySS6jrN5cfZ5E2xW855Jz94j+H2rj/hlpb33iU3kgzFZx7jnn524Uflk17NXpYOnJrnlJnmYupFPkikFFFFegcAUUUUAFFFFABRRRQAUUUUAFFFFABRRRQAUUUUAFFFFABRRRQAUUUUAFFFFABRRRQAUUUUAFFFFABRRRQAUUUUAFFFFABXLapF/ZfiKO7AxbX+I5PQSj7p/EcV1NUdY05dU0ua1JwzDMbf3XHIP5007MTVyC2k8uXnoeDVq4hEqcfeHSsHSbxruyHmjbcRExzL6MODW9bS+ZHg/eXg1o+6JXY5y2uD4c1Qh+NMun59IJD3+hrrs5GRWdf2EV5A8boHVxhlPesjR9Ql0q5TSNQctE3FpcN3H9xveoa6oa00H+ILY2l7HqUY/dvhJsdj2P9KarBlDDoa6OeCO5geGVQ0bgqwNcmI5NMvDYzklTzDIf4l/xrzcTT5Zcy2Z6NCfPHle6/ItUUUVzmhgeL4CdFa9hG25s2EsUg6rzz+GKPDPia31+0AyqXaDEkeevuPb+VbdxAlzbSwSjMcilGHsRivBdTj1Dwn4ik8p3jdHyCpxn3/EVUVfQ66FNVouHVbHv1QT2qzsrhikq/ddeori/DXxHstRRINSYQXHTzMfK319P5fSu4jljmjEkTq6MMhlOQalrozCdOdJ2kiIWpcgzymUDouAB+XerFFFBm3cjmhS4geGQZRwQRU2iaibdV02+bbInywyt0lXtz6j0ppOKglaN1KuqsvowyKunUdOV0TKCmuVnUVXub23tB++lAPZRyx+gHNc6rALtWSVU/uiVgPyzipY0jXJRFUnqQOtdLxmmiMPqtt2SXdzPqXyOphte8efmk/3j2HtSABQABgDoBS0Vyym5u7N4xUVZBXIeMtY+yWbRRt+8k4X/AD/ntXS390lpbO7EDArx7W9SbU9ReUnKAkIPb1rGpLodNGH2jOqWGPcdxBKjsO59KbHGZGwPxNehfDzwt/aN6mq3Mf8AoNs37kMP9bIO/wBB/P6VFOm6klFGtSoqceZndeCdBOg+HYo5lxdznzp/Zj0H4DAro6KK92MVFKKPClJyk5MKKKKokKKKKACiiigAooooAKKKKACiiigAooooAKKKKACiiigAooooAKKKKACiiigAooooAKKKKACiiigAooooAKKKKACiiigAooooA5XVov7I16O9Xi1viI5vRZB90/jWnDIYpA3bvVzUrCLU9PmtJfuyLgH+6ex/A1z2kXMrwyWl1xd2reVKPXHRvxFaRfQhrqdMCCAR0NUdS0uDUrZ4pUBDfz9R6GpLSb/lm34VbpbMe5z2n6vPpMyadrDZjJ2wXZ6N/sv6H3ra1HT4dTtfKk4YfMkg6qfUUl3ZwXsDRTxq6sMEEV50njc+GPFF7obh57C2ZFUs2SuVBIB9s9DUygpKw1NwdzpFaa1n+yXg2yj7rdnHqKsVct9Q0fxTZBYZ0kyMgZw6H1FZUnn6dd/ZLr5gRmOQdHH+NeZWounr0PRp1FV23LNc94o8KW3iO2+YiO5QYSTHBHoa6BWDDIOaWsTWMpQd1ueF3nw61+1nIitmkXPDIc/yrW0Hw542s5R9nke2jzz5j4H4jv8AlXr1FW5trU6pY2clZpGNa2viCKFRNqNnJJ33W5I/MMK1oRKIlE7I0mPmKAgfgCTT6Kg5HK5DM+KoSzYNXZweazpoyTUs3pJDkmyauwvms6KIg1oQLQh1Ui3TZJFiQuxwBSSSLEhZyABVRUa+cSSArAPuqf4vr7U2znS6vYjS3XUg8s4zEQQi/wBa8/8AE3hgabdGaE4t2Ocelei3NmERprUGOZRkbOjexFOmtY9QexingWTfKpaNxkY6kEfhUuHNp1NY1OXXocN4S8FT6+6zzK8GmKfmk6NN7L7e9ey29vDaW8dvbxrHDGoVEUYAFSKqooVQAoGAAOBS16tGhGlGyPMrV5VXdhRRRWxiFFFFABRRRQAUUUUAFFFFABRRRQAUUUUAFFFFABRRRQAUUUUAFFFFABRRRQAUUUUAFFFFABRRRQAUUUUAFFFFABRRRQAUUUUAFFFFABXN+IrV7O4j1u3QnyxsukX+OP1+orpKRlV0KOoZWGCD0IoWgMw4pVljSWNgyMAysO4rSt5hKuD94da5lYz4f1L7BKT9hnJa1kPRD3Qn+Va6sUYMpwRWvxIjY1GYIpZiAoGST2FfMur6j9u1HVdVHP2m5keP3XOE/TFezfEPxEdM8ITxQnbd3v8Ao0eDyN33iPoM14nbwrLqNnZqP3cZDuPp0H504q2pE3fQ9N+HXgxW06O6vS+0DhQxGT3P511GtaVZ2cfn20WySNlJIJx19Olbui24tdGtIQMbYlz9cVR1SE3drcRD7zZx9QcisqsXOEl5G9FqE4vzMxWKnIOKmW5P8Qz7iqcEvmxBujDhh6GpGYKMsQB6mvCuew433Lyyo3Rvzp9Y8ty0WCYJdh58woQo/HFXoLS/nhWa3hjljYZDRzqQa1UKlr8rMm4XtzItUVAbfU0+9Zzfhtb+tLs1DH/HnMf+AUcsuzFp3RIy7hVd4MnpU6wam/3bF/8AgRUf1qZNL1SX73kwj3bcfyA/rTVOb2THzqPVFEQYpySbpPKt42ml/uoM4+vpWtF4fjJBuriSb/ZX5F/Tn9a1YLeG2j8uGJY19FGK2hhZP4tDKeJj01Ma30ATKX1Ft7MMCNDhV/Huartp19ZHYEN1CPuuhG8D3FdLRXS8NTasjnWInfU5tILyU7Us5AfWTCgVqWGmi2fzpmEk5GMgcKPQf41oUUQoRg7inWlJW2CiiitzEKKKKACiiigAooooAKKKKACiiigAooooAKKKKACiiigAooooAKKKKACiiigAooooAKKKKACiiigAooooAKKKKACiiigAooooAKKKKACoZ7u2tsCe4iiJ6b3Az+dOuJ47a3knlOI41LsfQCuHW6Oo6te3TwuscoQx+YP4duMf1/GuPF4tUEktWzejR9pdvZHdI6SIHRlZT0ZTkGnVw2kaw+ktd2yxRvD5u5N0wTGRyBxWsPFTMeLONv8AduVP9KilmFKUU5aP0f8AkVPCzTstV8jY1PTbfVbF7W4XKN0I6qexHvXOabJc2882l3zbri3AKyf89EPRq0B4kOMtp0//AAB0P9RXm/jHxgZLq8XT2ZLm6QQKcjMMQ+83B6k8D8TXZh69Oq7Qdznq05QV5HP+NvECazr8siPmwsAYoSOjt/G35jA+nvWTpFu0UsVzKP3sz7iPQY4FVrS2F5MqqMWsJ/77Yf0Fa1xlFSRR9xga7LaHLfU+grBxJp9u69DGpH5VVmjMchBHBPBrE8F6/Be6PDCZB5kShSO+B0rcvtWtLVdn+vnb7kKDLN/gPesldM23RQl0uC4kaUb45MZZozjP1oh0+CJg2DIw6FznFVtIuryLxFJbX8in7RD5kaL91SDyo/CtyW0YHMfI9Kn2dPm5ral+1qcvLfQrVif2pB4W1s+duSwvF3FVHCPnGQPeukitGLZfgelecfEa+hutUitI2BW3XD46Z64/lVvXQz2Vz1O1u7e9gWe2mSWJujKc1NXzro3i7UdH1L/iXS4t1YCXeCysP7uM/wD6q9u8O+J7LxDbBoWCXAGXiJ5+o9RUSi0VGSZuUUUVJQUUUUAFFFFABRRRQAUUUUAFFFFABRRRQAUUUUAFFFFABRRRQAUUUUAFFFFABRRRQAUUUUAFFFFABRRRQAUUUUAFFFFABRRRQAUUUUAFFFFABRRRQAUUUUAFFFFAGZ4imW38OalKwBC278Hvwa8hWLzoE89nkO0ZDuSPyr1Dxy5XwdfgHG5VX82FeagYAFeNmbtONux6WCXuN+ZELO2HSCP/AL5qO4t7eOF38mPOOPlq1VPUHwip6nNeXdnaY19cGzsJpY22NtwuDjk8CsW1tXuFEMTN5Y+/Ker/AErZuo0uJYoJFDJneQfbpU6oqLtUAD0FfSZVT5aPO+p4uY1L1eVdBsMSQRLHGMKowKf1oor1DzjHmnlg1orFKyL5WcKcc5Fep/D2QyaZOznL7gSx6nr/AIV5PfZGvJ6NER/Kuhs/EM2naO9nbNhpeHOOgGe/41EkaRZ1vinxXBb6laraEGW2k3eaPXuPpW3YfEzSLq2Zn3iWM7XVVyM+1eL3E0ssojj+e4k9e3ufatWztUs7ZYlOccsx6se5pcl9x87R3+sfESa5jaHTYWhB481/vfgK811i8lkkFujkzTHLuew7mtInAzXPW7/abm4ujzucov8AuiqSSJcm9yxBbyPJBZWcJknlYRwxjqzH/OTXsujfD+PRtLjeCfbrC/O12B1b+7/u9sVzXwl0Vbu+vNemXKwE21tnseC7D8wPzr1ys5voaQj1M7RNY/tFJILhPJv4Dtmi/wDZh7GtauX160mt7qPVrEYuoPmIH/LRO6mt7Tr6HUrCK7gOUkXOO4PcH6Vm1Y0TLVFFFIYUUUUAFFFFABRRRQAUUUUAFFFFABRRRQAUUUUAFFFFABRRRQAUUUUAFFFFABRRRQAUUUUAFFFFABRRRQAUUUUAFFFFABRRRQAUUUUAFFFFABRRRQAUUUUAc/43Qv4P1DAyVVW/Jga80ByoNewanZjUNKu7M/8ALaJk/MYrxmJ/JQQzny5o/kdH4II4rx80g+aMj0cFL3Wiesy+bNxj0FaO9MZ3Lj61lXO53nljRpFRS7FFLYAGSeK8uMW3ZI7rpaszYn82/mbsg2D8P/r5q3Wbo5L2/mtnc43HPqea0q+yo0/Z04w7HzFWfPNy7hRRRWpmYmpJIuoRziMsqgggdeQKYkslwdlvC7P0y6lVX6k1ukA9QDSgAdKQ7lWysltEJJ3yty7nqf8A61WqKRmCKWPQUwI7lwlvIScHacVz9i+3S0cnopY/rWhNK0zEnp2HpWbaAmzntz95Cyfh2pDR7v8ADqJbDwVpS4/10IlY+7ndn9a7OuJ8DXC3PgfR3U/dtljP1X5T/KuttJdy7D1HT6VlNdTeLFvFzFn0NYOiyf2V4gm04nFteAzQDsrj7wH866OYboXHtXL68GitYb+P/WWcqyj6Z5H5UrXQ3ozsKKbG6yRrIpyrAEfQ06sygooooAKKKKACiiohdW7XTWonjNwqb2iDDcF6ZI64oCxLRRRQAUUUUAFFFFABRRRQAUUUUAFFFFABRRRQAUUUUAFFFFABRRRQAUUUUAFFFFABRRRQAUUUUAFFFFABRRRQAUUUUAFFISB1IH1pDJGOrqPqaLgOoqPz4v8Anqn/AH0KT7Vb/wDPeL/vsUuZdx2ZLXFfEeCP+zLGYxru+1qpbaMnKt/hXYfarf8A57xf99iuY8dtDd+GJTDNE7wSJNtDgkgHn9CawxDTpSVzWhdVEzkvAMFtN4nuIJ7eKUGBiodAwBDDpn6123jUx2PgPW2hRIwLRwAowORj+tcP4GkjTxj5jOqp5Eh3McDnFdX8R723Pw91kRzxMxhAADgnlgKxy6S9kr73Ncanzv0PGNKGLYA/3V/lV+qdirIpBVgMDBIq5g+leupJq9zymncKKXa390/lS7H/ALjflRzR7hysbRS7WH8J/KjB9D+VHNHuHKxKp3snIjH1NXSCOoIrKmJeVmweTRdAkR1TlR4b6OSKNpPPIjaNBklv4cD9KuYxXoHwo8Nrf30viO6TMNuxhswRwX6O/wCHQfjSbsrjSu7Gr4W0HXvCHhsPemKW3LtK9qgzJbqeT83RsdxXZWcyO0csbBkcAgjuDWwQGUqwBBGCD3rkfD2Y1uLMEkWt08S/7ucj+dZqV9zZqx1LfdP0rB1CITadcxn+KJh+lbrnbGx9AaxrlglrMx6BCf0oiDL3h+UzeHtPc9fIQH8Bj+laVZHhcqfDVgFZWxEAcHOD6Vr1ne+xYUUUUARzzxW0DzzyLHFGpZ3Y4Cgdya4K6+LOmLcMmn6deXsSnHnjbGjf7u45P5VR+KOpT3mo6f4at2IjlX7RdAH7wzhF+mQSfwrGm8JXYtVlgMe1V+7nmvEzLNo4Wappq/me9gMuoOmqmJfxbI7XTvid4fu9y3bTadKFLbLpQA2Bk4YEg1m+C/EWiJa3Wuarq9jDqWrS+a8ck67ooxxHH14wOfxrxDU768iS7sbuMLJvI2sOnPUVo29/NdARWlvGAoA3YyB+NafXqqipSSfz0PU/sGjK6pysnbr+B9L2OradqYJsb63ucdfKkDY/KrlfNy22x454XaC7j5SeH5WDevFe1+A9fn8ReGI7i7x9shkaCcgYDMv8X4gg104THRxF1azR4mY5U8JH2kZXidNRRRXceQFFFFABRRRQAUUUUAFFFFABRRRQAUUUUAFFFFABRRRQAUUUUAFFFFABRRRQAUUUUAFFFFABRRRQBmeIbprPQbuVGKybNqEdck4H865lbKHy1Eil2xglmJzWv4sk3RWNoP8AltOGYf7KjJ/pVGvBzCXPXa7Jf5/5HoYdctNPuV/sNqP+WCflS/Y7b/nhH/3zU9clqXjlLO6nS2097qC3kMcsolC/MOoUY5x9RXJGnfZHTCFSo7R1Om+x23/PvH/3yKPsVr/z7xf98io9M1K11fT4r2zk3wyDI9Qe4I7EVbpOKXQhuSdmQfYrX/n3i/75FH2G1/59ov8AvgVPUMt1bwf62aND6FhmmoJ6JCcmuo0WNoDkW0OfXYKVrG0ddrWsJHoYxTBqNs33Gd/9yNj/ACFO+2R4yY7gD1MD/wCFafV6n8j+4n2sf5g+w2n/AD7Rf98Cj7Daf8+0X/fApP7QtQcNLtP+0pH86cl7aucLcxE+gcVLoyW8fwGqifUPsNr/AM+0X/fAo+xWv/PvF/3wKmDBuhB+hpajlXYfM+5XNjan/l2i/wC+BR9gtP8An2i/74FWKKOVdh8z7lf7Baf8+0X/AHwKb/Ztl/z6xf8AfIqyzKgyzAD1Jqu2oWanBuoc+m8U1T5tkJztuxkmlWMkTobaMBlIJUYIz6GorLRNNsbOK2t7ZBFGu1ecn8T3NSveWU8bRfa4gWGPvjNMs4d5aNHEc8YB3Lyrr6kVoqTa5WrDi09bk/2K3xjyh+Zqz4PgBtpp1GEed3H0HA/lUEsd29vIixKshUgNu+XPr61a0TVLfS7SDTrqB7Z1XarscpIfZv8AGvRy2moOTe5yYpyaS6G/dvti292rA1ybydHnA+/IPKUepbj+takkhlcsa5jW9Qi895XObXTwZHx/FJjgD6f1r1atRUabkzjhB1JqK6ktrHcaUyzac4VgoEkLfclx/I+9dTpWs2+qRkJmO4T/AFkD8Mv+I968cutUvbidb27LGBhzFGxHlDt06+9Xo7e1lAmQb9w4fcTkV8jTzV4aWivF/wBadj6GeW88feep7KWVerAfU1GbmBes0Y+rCvIvs0HeJT9RSfZbcY/cRcf7Ard8SR6U/wAf+AYrKO8/w/4IniqdW+J9zIrq+22h2YIPABz+ta8esosG0SEAj7pGSK4fXEGna7YXqIFjlBhfaMDPUVsqQygjoea8vGxp42SrSVrnt/V4+yhF62VvuC9htry4aR7dDn+8M1ELS3AwIlAqaiiK5UoroaptKyMu/ijgKso2gg5r0n4V2b2/g0XEgIN5cSXCg9lJwP0XP415lNBNrusWukWmfMu3EeR/BH/E34DNe+WdpFYWUFpAoWGCNY0A7ADAr3sootXqM8zO6/LRjR6vX5f1+RPRRRXuHzAUUUUAFFFFABRRRQAUUUUAFFFFABRRRQAUUUUAFFFFABRRRQAUUUUAFFFFABRRRQAUUUUAFFFFAHJa3J5/iVIxyttb5P8AvMf8BXn3ijx3eaXrcmm2EEGYgN7zKW3EjPABHrXbxyfatR1C76h5yi/7q8CvOviRorCVdUhX5lGXx3Xv+X9a+fpzhPEOU1dNv/gHv4KNJVIxqq6O30HWE13RortMLIQVkQfwOOv+P415usZg1rVdOlz88nnLnvu6/rmk8C6+NM1ZYpGxa3ZCNnor/wAJ/p+Navju0Ona1aasgxGx8uU+x6fkf51dSl7Kry9HsehGisLi3T+zLb9CPwBqDad4hutGkYiG6BlhB7OvXH1HP4V6bXh99fS295aa1ZwOFhkEiMSBuA68ehGa9qtLqK9s4bqFt0UyCRD7EZFY1o7SOLHU+WfMuoXaNJZzIjFWKEAg4IOK2fDdrYyaHZ3MdpAJHjG99g3Fhwcnr1FYt5NJBaSSxoHZRnBrR8I3SReEo5ZTtjiaTJAJwNxPQc9678tl8S9Dx8Utmasl9J5zw2tnJNsOGckIgPpk9fwBpn2vUR97TFP+5cA/zAqAa1LfEjSrNp1HWabMcf4ZGT+VRya7LYH/AImthJBH/wA94j5kf445H5V6pyFmS9ugvzaTcMO+HjP/ALNVRrzRbhvLvLeKGQ/wXcAX9SMH8DS/8JClzdGDTLZ77aoZ5I3Cquegye9UdR14Xix6daxGPUZZVjaG4iz5Y7t6EUCFu7Pw+CEt7ZJbhvuRWb4Y/kcAe5qoLAXGjyX2lXN2JY85t5338qeVOec/jTP+EgutLlGnDTYW1BHw4jXasqYzuXHfFbdhrunXrQRWzfvZwzeWF5Ujru9P61MoRl8SuNSa2ZhrqVubOK4ZsCQcKBlifQD1q1Bp2pXwDSEWMJ6DAaQj+QotbO30nxXIjxLsvFL2zkfcbqyj0rR8QXcllo80sT7JCVRW/u5IGfyrlpYGlB3eprPETkrLQZF4e06M7pYmuX/vXDF/0PH6VdW0tYlwlvCij0QCok01Yz8l3dj1BmLZ/PNJc29uIWR5fLeVTGrvISckY4ya67WWhhu9SlcNDeApDawGPp5kkYOfoP60y2tILRCsMarnrgYzUXltGfsqSmZ4wFYgbEX645J9hR5lvp0ex3JYnJ4yST7dq8urOUn7zPUp04pe4XKjngiuYGhmQMjDBBp5YBdxOBjOTUUZlvBi3BSM/wDLZh/6CO9TFNu0dxtpK8tjLsb69axaxTd5kbtGbhx0UHgj1NZ3ii2EPhS4jhyApQt6n5hkmtO2MlldvptyfnGXifGPMU/1FQa9Oi6e9tJGXFwjJnsOKxx1WrKXJU0sLCKEZKcddTlBgoO4IqvHK2lyFlBa0Y/Mo/5Zn1Ht7UlhIXt/Lf8A1kR2MPpVogEYPSvln7rcZH0ZoI6yIHRgysMgjvTqxI5m0uTOC1mx5H/PM+o9q2lZXUMpBUjII71z1KfLqthNFHWNNXVNNktidr/ejb+6w6GsbS9SZIzaXqmO5i+VlP8AP6V1FV7mxtbzBuLeOQr0LLkj8a3oYnkjyS2/I1hUSXLLYw21VWu9kci/L1TPJov9TRIDjIB4x3Y+gFasui6bNCIms4gqnI2rtIP1HNLbaRY2knmxQDzB0dyWI+hPStvrVK17M19tT3saPwwWysdWuX1RTDq90Atv5mNoj/uqf72eor1qvHbi3juY9kgPByrDgqfUHsa6Xw14wktpY9L1yTO47be9PR/9l/Q+/evfyrNoVEqNTR9Ox8/meFnVm68de6/yO9ooor6E8IKKKKACiiigAooooAKKKKACiiigAooooAKKKKACiiigAooooAKKKKACiiigAooooAKKKKACq2oXIs9Oubg/8s42b8cVZrA8XTEaQlqp+a6mWP8ADOT/ACrHE1PZ0pT7I0pR55qJiabGYtPhVvvFdzfU803VLFNQsZIWUEkcZ/lVsAAADoKWvm0rKx6Tk73PDI/Deotr8+lWdu0zAGReQML6kn8q9EWyude8KT6Xq0DR31sPLkBIJYYyGBHqMfiK09V026ivo9V0vAu4wQyHpIp6qfrgfTrWZ4T1e/1HXtYTU4FguVWP90FxtA3D8eo5runVdWlrvE9CriKleknp7n37/kcK0iwaZPYagQk1qPT76dAw9v5V3vw5neXwfBG5yIJZIlPqobj+dbF94d0jUt32ywimJ7sOn09Kk0PSY9D0iDTonLxw5CsVAJGSecfzrCVRShbqY4jFutFJol1OYQadMx7rtH1NbvhCA2/he03jDPukP4sSP0xXKagj6rq1rpMR++wMhHYdz+X869ECCC2EcKDCLhFzgcDgV6WXU2oOb6nkYmWqic9fatqV9K0WiwlY41ZnuZoyFYgcKueuazx4o1G6dLizgSW3hgSS5iC5bcSQwH0xmugSyv5033d/JE7f8srcKFX2yRk1Vg0OfTPMbTLsAu25o5olKufqoBFekchR0/V9Qt5C99Yym0ucyQGCHLR88KwHtg1ove6hcNmy0zYcY8y7bZ+gyf5VJ9p1jG06db7u7fafl/8AQc07yNRmT9/dxwA9Rbpz/wB9N/hQBUZtXjlE0thp9xIowDDIVcD23D+tR2rOt6Zo/D7wTSnEkxZBxnk8HJqZtA0vHyK0cw5EySkSZ9Sc8/jTP7O1Ur5J1gmA8bvJAkx6bun44oAl13T2v9PPknbcwkSwt6MP8elVUWz8RaXbXk8DSPEd3lqcEOOq/nVnT7G8sLqSNrpriyK5TzWzIjdxnuKpL/xJvERTpZ6icj0Wbv8AnQIk+z6y6reC5VJ85+yN/qwv90kDO73qCa2jeea/1xIUj2rHDCW3be5x6kn0rYvLaO6h2ySyxhTu3RyFCPyrKY6Zp6JdiV72d+IMy+YzH0XsPrTASJrOa6lMUN5HK679joUD49M1FHDOyGd7TyyoLfvOFX6DqT7mrqnWpF8w/Yos8iMhmI+pprXmqQnEumLKP70EwP6HFYTw8ZeRvDESiu5moLjUdPKBgzTPjgfcX3/L9a6EKFUKBgAYFZkl5qbx/uLCO3J/juZRgfgM1XOoalarmd9Onz2WbyyD+PFFGiqSet2KtXdXpZFvV9N/tC2HlnZcxHfC/o3p9DWMhTVrF4Zl8ueM7XU9UYVb8y6KLNHrFu91kFoNy+UR/dHf8abq9s0Ug1azAdlGLhEOd6+v1FZ4vDKtDTdCoVXTl5HBanZzadetOEORxKo/iXswqSORJY1dGDKwyCK62VbPW7bMMimRRwe49iK4u7s59IuXKxsYc5kiH8P+0vtXyeKwzve2p9LhcQprlbLJAIIIyDVaGZtLkwctZMeR/wA8j/hU0ciTRh42DKehFUdUnKhIQ21WBZyPQdq4KcXKXI+p3I6FXR13KwI9QaDIg6uo/GsTT/Ds19xGYUbYHZWz8uegPvV8eDLvPM1qP+Ak16CyHEPVJ/18zhlmGFTacy0Z4h1lQfVhTTd246zxf99ioh4Nuh/y8Ww+iGnf8Idc9DeQ4/65n/GrXD+I7P8AD/Mn+08J/P8An/kON7ajrcxf99ioprqwniaKWeFkYYILipR4NmzzfRj6Qn/GibwmLe3eaS+G1FJIWH/7KrXD2I3t+KJea4Rfb/B/5Gr4Y8bJpE0emajdCexPywXGctF6K3qPevTlZXQOjBlYZBByCK86sPhpDdWMMt3fzI8iBmjjReM9smu50jTItH0uCwgklkjhGFaRsnFfQ4OGIpx9nW1t1PKxk8PUfPS3e6LtFFFdpwhRRRQAUUUUAFFFFABRRRQAUUUUAFFFFABRRRQAUUUUAFFFFABRRRQAUUUUAFFFFABXJ6/L9o8Q21uOVtojIf8AebgfoK6yuIjk+1ahfXp5EsxVD/srwK83M52pqHd/lr+djqwq95y7fqT0UUV5B1BUQtoBdG5ESCcpsMmOSvXGalooGFNkcRxs7dFBJp1RzxCeCSInAdSM0AZ3hO+sbfUr7UL+4jjkwEjDHk55OB+Arqm8RJJxaWF3P6MU8tT+LY/lXnro+kaqrqiTNEMrvGASRwfwrUj1W5uYw0y30jnqkOIkHtkc17mFxNH2SUmk0cNajPndldHTSarqzji3s7Uesspc/oAKpSX9wxIn8QwR+qwoi4/Mk1kAyMcpoUTH1uJN5/8AHqlD6tjEdtYQjthOn61q8bh11/MhYeq+haaXT3OZtZu5fX/SGA/8dxTQPDw6yK/++7t/Oof+J4wx9shT/dQD+lMNvrDddTI+g/8ArVDzKguj+4r6rPui3/xTv/TD9aAnh8nKXEcZ9UnZP61QbT9Tbrqkv/fbf41GdJ1DP/IQc/V2NT/adL+V/wBfMf1SXdGwuFP+g6+ynsskqzD9ef1ptzqTr5cWtWsc1uHDLc25OFI6Er1FY50i+P3p4H/34w38xUc2k3xVdsdrlWBPlKIyR6cDFXHH0JO2xMsNNeZ2U2t6YigG7jkLDhY/nJ/AZrLjuba1cy2Oi+WT/wAtJisIH58j8qyhDfRqy26XUOR/z0iAz9QM/pUcOk364aS5heTqWkjEhz9WFXPF0Ybyv6ERoTl0Nd9XuZD82oWFuPSJTMfz4H6VGZYpeZr/AFOf/rlE6A/98r/WoEtdTUYGplR/sxKKeLfUO+rT/gq1n/aFDzL+rTJBDppP/IMvJj6yRs3/AKEalAswPl0KT/wHQf1qv9luz97VLo/TA/pS/Y5icnUr78Jcf0o/tKj5/cH1WZO6254/sAsP+uUf+NQSWEDLuTRrmE46wyhD+jUCxbvf35/7eDS/YR/FdXrfW5f/ABpf2lR7P8A+qzKlpoajdHFBeW8mS0c7lfk9jg8g+lI0I1ESWl4givYOCR3HYj1Bq2dPiP3pblvrO5/rTobG3gmMqKTIRt3MxY4/GuTFYmhXjazub0aVSnK99Dhr7SbnS7hnhTGeWi/hf3HoaxNSuUknglUEgfK6HqMEHBFeszQRXEZjlQMp9a52+8IW9zJvTaT/ALfB/MV47pLnU1uexRxltKhlweJ7SxmuJILeSTzm3DewTA9O/rUh8cnPGnx/jc//AGNbekeH4dPV/MjifcMAbc/jzWi2m2LdbOD/AL9ivTeZYp/at8kcH1bBR09nf5s5T/hOR/z4J/4E/wD2NOHjcH/lxX/wI/8Asa6VtH09v+XSMfQYpU0q0iikSKMR7xgleo+lL+0cX/N+C/yD2GC/59/i/wDM5j/hN/8ApwT/AMCP/sajuPGAuLeSFrFAHUjP2jp/47Xonh+9inzp17DF9siHyuUH71fX6+tb32S2/wCfeL/vgV30amJrQU41fwRz1FhIS5XR/wDJmePaJ421ey1O2E141zatIEeBsNhScfKcZ4r2eohbQKQVgjBHQhBUtbUKU6afPK9zPE1qdVrkjy2Ciiiug5gooooAKKKKACiiigAooooAKKKKACiiigAooooAKKKKACiiigAooooAKKKKACiiigDO1y/Gn6VLICPNceXEPVjwP8fwrl4WgtbeOIzRjYoHLDmrPxGhLaFbzDOIrlN30OR/hXAFIV+9gfVq8LMnP2y7W0PSwsIumdwb21HW4i/77FRtqlgvW7i/76rh2Nmv3mi/EimGawX+KL8BmuD3zp9nE7dtb01et2n4ZNRHxDpg/wCXkH/gJri/tdgO6/8AfNN/tCxH8P8A45RaY/ZxOybxNpg/5asfotRt4q04d5D9FrjzqdmOkTH/AICKT+1bYDiFvyFPlmHJE6xvFmn7s+TISO5UU1vGFqPu28h+pxXJ/wBrx9rc/nQdYXtB+tHJP+rD5I9jqD4xi7Wrf99Uw+Mf7tp/49XMf2y3aFf++qT+2ZO0K/nR7OfcOWPY6U+MJj920X8SaYfF93/DaxfiD/jXNnWJs8Rx/rSf2xP/AHI/yNP2Uh8sex0R8WX56W8Q/wCAn/GmnxTqR6RoP+AVz/8AbFx/cj/I0f2tcf3U/Kj2Uv6YWXY3T4m1U9FA/wCAU0+ItWPfH/AKwzql0TwFH/AaP7TvPQf980eyf9Mdl2Nn+39YPSQ/98Uh1zWD/wAtX/75rH/tK89B/wB80DUrzv8A+g0exYadjVOsauf+W8tJ/amrn/l4n/M1l/2leen5rR/aV56D/vml7FjNI6lqx6z3H5mk+36qf+W8/wCZrO/tO79v++aX+1rnuqflR7ELl832qHrNP+ZpPtmp/wDPaf8AM1SGrzd1T8v/AK9H9sTf3U/L/wCvR7HyC5d+2an/AM9p/wAzSfbdS/57T/maqDWZu8afhmnf2y//ADyX86PYvsF2WftupD/lvP8AmaX+0dTH/LxP+ZqsNZPeEfg1O/tlf+eJ/wC+qPZPsFywNV1Nf+Xif8zTxruqKP8Aj4k/Emq41iHHMcn6U4atbHqHH1FL2b7CLK+JNTX/AJbZ+oqdPFeoL12N9RTId9zbieK2uHiPAcQsR+YFRu0K/wCtXZ/voV/nQ6cl0YrxZafxVK5jleNUmhbfHKnBU163pdzNeaZb3FxD5UsiBmTPSvEbkWhgLKYzyOh7Zr3WAqbeMr93aMY9MV6mVwacnf5HFjmrRSRJRRRXsHnBRRRQAUUUUAFFFFABRRRQAUUUUAFFFFABRRRQAUUUUAFFFFABRRRQAUUUUAFFFFABRRRQBDdWlvfW7W91Ck0LYyjjIOORVWPQtIh+5ploMf8ATFT/AErQopOKerQ1JrRM85+J2lRrY6fdW8KR7ZTE21QByMjp9K85FjJ3Za9r8b2f2zwlehRl4gJl/wCAnJ/TNeRg7lBHevIxseWpddT1MHLmp27FIWDd3H5U4WA7yfpVyiuO51lUWKd3alFlF6t+dWaKLgQCzh9CfxpRawj+D9TU1FFwIvs8I/5Zil8iL/nmv5VJRQAzyo/7i/lS7F/uj8qdRQAmB6ClxRRQAUUUUAFFFFABRRRQAUUUUAJgHsKQxoeqL+VOooAjMER6xr+VNNrCf4MfQ1NRQBWNjGehYVE1i38Lg/UVeoouBlvbyp1Qkeo5qKtmoZ7dJFJwFYd6dwPWPh2mzwdbe7uf/HjXUlVPVQfqKwvBcBt/CGmqRgtFv/76JP8AWt6vfoq1OK8jw6rvUb8yrLplhOcy2Vs59WiU/wBKtAAAADAFFFXZEXYUUUUxBRRRQAUUUUAFFFFABRRRQAUUUUAFFFFABRRRQAUUUUAFFFFABRRRQAUUUUAFFFFABRRRQAUUUUAR3ECXNtLBIMpIhRvoRivBVjeAtBJw8TGNvqDivfq8Z8VWn2LxZqMYGFkcTL/wIZP65rz8wjeKkd2Bl7ziZNFFFeWekFFFFABRRSFgvUgfWgBaKb5if31/OhXVjhTuPtzRYB1FSLbXDj5LeZv92Nj/AEpLiCe0tXubm2nhgjGXkkiYKo9ziqUJPZEuUVuxlFVvt1vxiQHPpR9ugAzvqlRqP7L+4n2tNfaRZop2kQ3GvXk1rplu9xLCgeT5lUAHgdSPStxfBfiButht+sqf40/YVf5WL21P+ZGDRUuv2d34alto9RgCG53eXtbcDjryPrWZ/acX901SwtZ/ZYniaS3ki9RWc2qr/DGfzrp/DHhq/wDFGhx6pbT2kSO7IY3LFlKnBBwKf1Sta/KT9aovTmMmiuzHw31HjN9aj1wrGnD4bXvfUrce/lMf60fVK3Yf1ml3OKortv8AhWt5/wBBWD/wHP8A8VTv+FaXGOdVj/78H/4qj6pW7C+tUu5w9Fdz/wAK0uP+grH/AN+D/wDFVzvifw7N4ba13XaTifd0j24xj396meGqQjzSWhUcRTm+WL1MiiregadJrmsJp4nSEsjPvKZ6dsZrS8ReGZdAktFN0swuCwB2bdpA+vvUKnJw9oti3UipcjephU11Z12IMs5CqPUk4pZ1kt9pO1gfTiug8GaLc6tq9reGDFjbSlpHLD76jIXHXqRSpR9pJRiE5qEXJnq1lbCzsbe2XpFGqD8Bip6KK+iSseE9QooooAKKKKACiiigAooooAKKKKACiiigAooooAKKKKACiiigAooooAKKKKACiiigAooooAKKKKACiiigAooooAK4f4gaCk9nJrccjrPbxKjIAMMu7r9Rmu4qpqloL/Sru0Iz50LJ+YrOrBTg4s0pTcJpo8Ua0AhZllcnbkZx/hWr4J0iz1vVrm2v/MdUhDoFcrznB6Vn2pL2iBuoG0/UcVq/D6TyfGIjP/LSB1/EYP8ASvAwrvWUZHrVm/Ztoz/F2lRaP4iltIA6wGNJIwWJ4Iwf1BrY+Hun6bqVxfwX1pHO6BXQv2HIP9Ks/E+22ahp10B/rI3jJ+hB/qaz/h1N5fispk/vbZ1P4EH+ldSioYzl6GTk5Ya99T0ZPDWhocrpNmD/ANchVhNH0yP7mnWo+kK/4Vdor11CK6Hmc0n1IUtbeP7lvEv+6gFTUUVRIV5D8VdZOpatD4cjb/RoFE1yAfvOR8q/gDn8RXr1fN814dT1vVNRY5NxcuwP+znA/QCuTG1HCnp1NqMeaWpiHzNOcwSfvIl+4wI3AehpftTy5EMeP9pyP5Ci6Yy3LsHhY9MohaolhLzLtaEyA/dyY2P59ayjj6nJZ2uN4WHNc7P4WXP2Hx9BEWyb2CSNie5A3/8Aste+V83eG3ez8a6JIRhlu1U/RuP619I1vhZucW2TViouyOR+JOhLrng652FVurP/AEm3Zjj5lHIz7jI/KvB1nLICEO4jkHoK9k+McrR+ELRVJHmahGp+m1z/AErx0QNKhYsyxryxApV8XKl7sRQoRnqyN5XH8ca/UV1ngPx03hKOazuoBcadPOZmeI/PESACQOhHHSuYjijx+6sJJP8AakwufzqxHb+ZuVrXyOMhlYEGuL67UvqzdYeHRH0pZXttqNlFeWkyzW8yhkdTkEVPXj/wm1qWy1a58OzufImUz24P8Lj7wHsRz+FewV6dKoqkVJHNKPK7BRTWdVGWYAe5qB763TrJn6DNaXJLNcB8UY82mmSf3ZXH5r/9auvfWLVO0h+i1xfxDv4b/R7byVkBiuAzbhxggj+ornxWtGSNsO7VYmJ8Pk3eL4mxnbBIfp0H9a6v4jIDp2nSd1uwB+Kn/CsX4ZWbPq17fYPlxw+SD23MQf5L+tbvxFb/AIlFivreKfyVq46UbYN3Oqo74lHnOo/6tPrXp/w+tvs/hG3YjmZ3lP4nH8gK8u1Q4iX8a9p0O1+xaDp9tjBjt0U/XaM/rWOVx95yLxsrQSNCiiivaPMCiiigAooooAKKKKACiiigAooooAKKKKACiiigAooooAKKKKACiiigAooooAKKKKACiiigAooooAKKKKACiiigAooooA8b1G2+w6/qdpjAScuo/wBlvmH86b4Xk+z+ObBum6Rl/wC+lIra8c232fxVFOBhbq36+rKcfyIrm7WT7P4n02bOALmPJ9t2DXz0o+zxXzPYi+ej6o7r4mw79BtZgP8AVXI59iCK5PwFj/hL7c8DEchJ/CvUdd0mPW9GuNPkbb5o+V8Z2sDkH8xXJ6D4EvNKme4uJ4JZmG1QmcKPxHWvSq0JPERqLY46daKoOD3O682P/non50u9P7y/nWKulXK9dn50NbTQ/fQgeo5Fdt2cZteYn99fzpPNj/vr+dYy05yQhI60uYDWM8QGTIo/GvmWANpt9eWFwcPBMyE/Qnn8a9wumZs5JNcL4k8Lw6nP9st3EF2Bhmx8sg/2v8a5sTB1Y2NaU+RnPWk1gsUwmRnYp+68uQKFb1Iwciqkr25wZNjFTkcZwaJdA1OFiDbq2O6SDH64q3p/g7WtTcCK32Jnl26D8elecsLNvY6XWiHhm3m1TxlpixISIp1mcgfdROST/L8a+gDeJ/dNcb4S8Hw+GUklMzS3UygSNnjHpXSsCVIHWvToU3SjY5ak+d3OP+LRF54ODIuTa3Uc5GewBU/+hV5hZypJAoUjIHSvZ9Qsxc28kE0PmRSKVdSMgg15hfeBLqzlY6fcK8OcrHLkMvtkda58VRlU1RpRqKOjMuSIykZkZVHVVOM/jU9wtiJFeztDbAIFcNKX3Hucnp9KUeF/ELnakBf6SE/0rVsPhvrl4wN5NFax9ySXb8q5Fhar0NnWgZnhyZz470Y2xy4lIJH93a279K9xZ3PVmP41z/h/wfpnh4+bAjTXZGGuJeWx6D0H0reNelQpunDlZy1J80rkbVJb2X2oMS+0A46ZzUbVo6d/x7n/AHjXQtyCD+xrc/fd2/HFObQ9NdGSS1SRWGCH5zWhRVWQirYadZ6XbC3srdIYs52r3PrXIfEaTK6VBn70rv8Akv8A9eu5rznx9N5niGygB4ht2c/Vmx/7LXLjGo0JWOjDXlVTZyTwG71SwtR/y1mRPzYV7kAAAAMAdK8h8M2/2vxvYIRlYg0p9sA4/UivX6wyyNqbl3NcbL3kgooor0jiCiiigAooooAKKKKACiiigAooooAKKKKACiiigAooooAKKKKACiiigAooooAKKKKACiiigAooooAKKKKACiiigAooooA4r4jW2dPsL0DmC4CMfRWGP5gV53qB8uWCX+6wP5EV6/4ts/t3hXUYgMssRkX6r839K8fvj5unpIO4B/SvFzCPLWUu56mDleFux7xG4kjVx0YAinVS0eb7RolhP/z0to3/ADUGrteyndXPMas7BQQCMHpRVS7uxGDGhy56+1NiKUgVZnC/dB4oFRrUgrMY1oY5PvIp+oqFtNs3+9Ap/OrQpRSArJp1nGcpaxA+u0ZqzjAwKKKYBRRRQAUUUUAFFFFACU006mmgCNquabIMPGevUVTao1laGQSIeRQnYDoKKr213Fcr8pw3dT1FWK0EFeUeKZ/tHjDUDnKxCOIfgoJ/U16vXjFzOLrUb66zkS3MjA+2cD+VedmcrUku7OzBL32zd+Hlv53iLUbrHEMKxg+7H/7GvSq4r4a2+3Rru7I5uLk4PqFGP5k12tb4OHLRijPEyvVYUUUV1HOFFFFABRRRQAUUUUAFFFFABRRRQAUUUUAFFFFABRRRQAUUUUAFFFFABRRRQAUUUUAFFFFABRRRQAUUUUAFFFFABRRRQA2RFkjZGGVYEH6GvDZ7R44rmyxmSCZ48fRj/SvdK5nU/BVhqWpSXqzz27y/61YiMP78jg1x4vDuslbodOHrKne5W8MeI7SPw1p8MiymSOEIcKMccetbaa7av/BKPwH+NV4fCmm28SRw+aiIMAbs/wBKnXQbZOkkn5iuiKkopGEneTYlxqpkG2AFQerHrVReeTWkukwL/E5/GpRp8A7Mfxp2bJM1akFaAsoB/CfzpRaQj+E/nRysCgKUVf8AssP939aX7PF/c/WjlYzPorR+zxf3BR5EX9wUcoGdRWl5Mf8AcX8qPKj/ALi/lRygZtFaflp/cX8qNi/3R+VPlEZlFam0eg/KjA9BRygZWD6UhU+hrXwKKOUDFZHPRW/KonhlPSJz/wABNb9FHKBy7290p3JDMCOhCmq802rj7n2v8FNdhRRygefz6v4htBuBuAP9uHI/UVxFjHfSyf2fBaSyXLFgoC+vf6V7vTfLTdu2Ln1xWNfDRrJKRtSrOnexl+GdMk0fw9aWM23zY1JfacjcSSf51rUUVvGKikkZSbk7sKKKKYg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D/2Q==">
            <a:hlinkClick r:id="rId4"/>
          </p:cNvPr>
          <p:cNvSpPr>
            <a:spLocks noChangeAspect="1" noChangeArrowheads="1"/>
          </p:cNvSpPr>
          <p:nvPr/>
        </p:nvSpPr>
        <p:spPr bwMode="auto">
          <a:xfrm>
            <a:off x="1704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6" descr="data:image/jpeg;base64,/9j/4AAQSkZJRgABAQAAAQABAAD/2wBDAAgGBgcGBQgHBwcJCQgKDBQNDAsLDBkSEw8UHRofHh0aHBwgJC4nICIsIxwcKDcpLDAxNDQ0Hyc5PTgyPC4zNDL/2wBDAQkJCQwLDBgNDRgyIRwhMjIyMjIyMjIyMjIyMjIyMjIyMjIyMjIyMjIyMjIyMjIyMjIyMjIyMjIyMjIyMjIyMjL/wAARCAH0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3+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prgmNgpwxBwfegCKK9tZ7iS3iuYnmi+/Grgsv1Hap6+eIkubW+leOV4NStZ3DODhgwJzXr/gzxUviKwaO4Aj1G3wJkH8Q/vj2NclDFxqycHo0dVfCunFSTujfn1CytZUiuLuCKR/urJIFJ/A1Zr59u5jq95e39z+8kmlcgt2GeAPwr13wAJ/+EK04zytIzKxUsckLuO0Z9hiihilWnKKWwV8N7KClfc6Wiiius5QooooAKKKKACiiigAooooAKKKKACiiigAooooAKKKKACiiigAooooAKKKKACiiigAooooAKKKKACiiigAooooAKKKKACiiigAooooAKKKKACiiigAooooAKKKKACiiigAooooAKKwdY8ZaJopMdxdiScf8sYBvf8AHHT8a4vUPifqNwSmmWEduvaSY72/IYA/M1hUxFKn8TNqeHqVNkepVWudQsrME3V5bwAdTLKq/wAzXil1rOv6ox+1arckH+CNtg/JcVUTSlZt0nLercmuCpm1KOyOuOXSfxM9hn8a+G4M7tYtmx/zzbf/ACzVN/iL4bX/AJe5WHqtu5/pXmaadCo6fpUgtIR/DXLLO+0TZZdDq2ehj4l+HCcebdD3+zN/hUyfETw0/W8kQerwOP6V5v8AZYvSkNpEe1Ss7l2H/Z1Puy743k0W6vBrmjalbvK+Bc2+7azejAHqfUVi6fqk2m38Gsaef3sX307SL3U1ZbT4W7D8qiTS0hYtEcZ6jPFc88dCc/aLRnTCjyw5G7oo2kyzQTsoIUuxAPoTXrXw4v0uPB0ULMA1nI8T5PQZLD9CPyry6PTjbtIV3bX7dQKjjS8iintUupI7Wcq0sSHAcjpmujC4uFOpKfRmeIoOrBRPYr7xz4dsJTE+oLLIOCtupkx+K8Vb0XxNpWvmRbC4LSRjLxupVgPXB7V4kzQ2qbUUDAr0P4a6DNbxza3dKyNcpsgQjB2ZyWP1OMew969DDYypXqW5dDir4WnSp3vqeg0UUV6R54UUUUAFFFFABRRRQAUUUUAFFFFABRRRQAUUUUAFFFFABRRRQAUUUUAFFFFABRRRQAUUUUAFFFFABRRRQAUUUUAFFFFABRRRQAUUUUAFFFFABRRRQAUUUUAFFFc14u8XQeGrURoBNqEw/cw54H+03oP51MpKC5pFRi5vliaOt+INO8P2nn304Un7ka8u59AK8t1vxtrOvM0VuzWNmePLibDsP9pv6CsOe4n1O8e+1G4M1xIepPQegHYe1SgADAGBXh4rMJS92GiPXoYOMNZasgitETryanAAGAABS0V5jk3ud1iaKVY1Py5PrUiO8x/uqOuKqEgEAnr0pTIUQ/MQvespU09VuBdeZI+M5PoKZE7SuSeFHYVkxStdykhtsSngDqavxyGLp09DRKhyq3UE7l6iq4uvVP1pftS/3TXP7OXYZPRUP2lPQ/lSi4QnAz+VHJLsBLTWRX+8AadRUXsBSuLBJlx1/nXQaP491TRysGpIb6zXjeABKg/k1ZlRyxCQe/rXbhsdUovR6GVWjCorSR7Hpeq2Ws2S3dhOs0Ldx1B9COxq5XhOnajfeHNR+26eec/voCfklHv7+9ey6JrVpr2mR31m2UbhkP3kbup96+pwuLjXjpueLiMM6L8jRooorrOYKKKKACiiigAooooAKKKKACiiigAooooAKKKKACiiigAooooAKKKKACiiigAooooAKKKKACiiigAooooAKKKKACiiigAooooAKKKKACiiigAooooAy/EOtweH9HmvpvmKjbHH3dz0H+e1eD3+oT3l7Ne3shlup2ycfoB7CvWfHnh+TV0hvJtUSz0+yjd5Qybjn1HPJxwK8mt7WJ7l50VxHn5PMOWx7+9eVmE2n7235nqYGMeW63JrOF1XzJfvHov92rVQmYGURoR7mpq8Sbbd2ekitPcFHCKQDSrcr5eW+96VQundrpWRGYLlmwM4X1qRT5jqkQMkjnCInJY1v7JWRPMPe4zMuWAbqBSvLJM6xqpZ2OFRBksfpXX6d4Jgk0wG+Um6dg5dGwU/2RWzp3h600vm3tz5hGDI53Mfx7fhWyoLQydVHFSaDFpNhHPqF20FxMxKwxpv/Dtz+OKzhPNvwpDL6twfy/8Ar16lc6ZFfReVcwRyR9cOM1iX+g6BYW8k9zAEij5YiVx/I1c6SfQmNQ40Sv8AxPGKeJkA5cE+wqWeewkJGn6VsTtJPI7E/huwKqrZgyGSQ8nsOBXJOEFuzdNssqwdcjpVq3jx87fhVUFUx0AFKZfMON+76GuacW9EWXWmQHGcn0FSVUt0y+49BUs0oVSoOWNc0oa8qGSOCUyp5HIpkUwk4PDU22fKlT1FQSjZKccc5FUoXbiwJrlOA4+hqbw7rknhjWRdZJsZyEuox2HZx7ioTJ5ls2eo61VZQylWGQeDXThasqUrroRUgpxcWe9xyJNEskbBkcBlYHIIPenVwXw21tpbWbQ7l8y2g3wEnloien4Hj8RXe19dSqKpBTXU+eq03Tm4sKKKK0MwooooAKKKKACiiigAooooAKKKKACiiigAooooAKKKKACiiigAooooAKKKKACiiigAooooAKKKKACiiigAooooAKKKKACiiigAooooAKKpX2pRWTJGVaSZxlY1649T6Co7TWLe6m8h1eCc9Ek/i+hHBqPaRUuW+pfs5Nc1tDgfifrbS3UGhwt+7QCa5wep/hU/z/KuCubsQQhI+SeB7mrWs3bah4g1K8c5Mlw4B/2VO0foKy4v307Sn7q/KteFiZe1quT2R7dCHs6aSFRTDG0shy+Mk/0q3FMy2Q3t85/So0srrU5vslmm+XaXIzjgVu6d4RvbuZW1Bfs9uDzGGBd/bjoKz5Odamjkol7wbpZeKbUpY8iUeXECP4O5/E/yrpLLRbG1mMttZxRMerqmDWnawJbwLGiBFAwFAwAPSpq6VGyOSVRtiABQAOgrPk17Soiwa+hLKcFVO45+gq8ZogcGRAfTcKVUQHcqrk9wKsz9TJ/t4yn/AETTL+df7/leWD/31iq09xp2sltM1CCe1ll6RTrt347qw4J+hroayfEWmvqejyRQKPtSESQNnBVweoPbvSaKTVzHm8FWkKFzqVwkajJ3YOB9a5i8bSkYpZvdXZzjeWCr+HGTXpzW/n26pPgkphx1B45ri/EGm6Ho4XMEhmfPlxJIVBx1+g5rKcEtkjanNt2bOWEA3FpJSq/3QamW4hT5IwT9KqybJJNxUIvZQTgfmeac0pgIRIiGPtzXJKHN5nSnYuq7YywCD3NKrhvu8j1qvHBI/wA87f8AAQf50NP5koghxgfeb0FY8qvoVctqxU5BwaGYs2ScmmO6xrk1FBKZHbPTsPSoUeo7lgMQpHrSUUUgJLHUH0bWLPVI84gkAlA/ijPDD8q92jkWWNJEIZHAZSO4NeBSKJYmQ8hgRXqvw81I6h4St45GzNaMbd8+i/d/QivbyqrdOmzzMwp7TR1VFFFeweWFFFFABRRRQAUUUUAFFFFABRRRQAUUUUAFFFFABRRRQAUUUUAFFFFABRRRQAUUUUAFFFFABRRRQAUUUUAFFFFABRRWBqevTWGpmJYVa3iVTMf4vm7ionUjBXkXTpyqO0TfpkU0cylopFdQcZU55rh5NUvALi5SZ3jumeLBPC88EenFa/h7FrqVzZrxG0ayKPccGsIYlSmopG88K4RcmzpKKKK6jlOTmlaXV76YqWKOIVA7AD/GqV/dRtC0bI6TjBjB4Oc8EEVekU2+tXsDceY3nJ7g9f1qlqGHvbaPHK5c149S936nrU7aen6HlZtp5NQksFybhrhovzbr/Wtm88H6haXJSxjSaBsFSz7SvHfNdra6PZLqr6gsAFy4wz/pWs0av94ZrJU00ayq2Zz3hrw6ulWrtKwe5l/1jjp9B7Ct5IFQ55J96lAAGB0qnftIwhtIG2zXUgjVh/CO5/KtFHojFybZJE9xfztBYKpVDiSd/uKfQeprUh0G1ABunkun7+Y3y/go4q/aWsNlax20CbY4xgCpJG8uJ5CrMFBOFGSfoO9enTw8YK8tWcE68pO0dEVDpGmldpsLbHp5QrNvfD3kqZ9JcwSrz5JOY39sdqx4/ir4bbUDZzG8tnVtheeDaoPvzkfiK7WORJY1kjZXRwGVlOQQe4quWlUVkLmq03dnL2V2t5CW2lJFJWRD1Vh1FWaralGLLxQhQYS9iyw/217/AJVZrzZx5ZOJ2pppNdQrN1TTrO6TzruCGRIgWJkUHaO5rSpskaSxtHIoZHBVlPQg9qhq5Sdnc8wv9Xhd/K0q1itYenmqgDt9D2H61RUxQZYtuc8k9a7ObwJYmZmhlnijJ4RXBA/ME1U1bTLHw1pxuUt/OuGbZG0p3BSe5HTiuadKUt3odUakehyF1LOxVAuwMM8+nrUkIS2izj5j0FRGVndpXfe7HLOxzk1p6foV9qThghiiPWWQYH4DvWThf3YrQ1vbVmTPMzOAOXbp7Vbs4fLjJ7t3PeqflrFeXK/MSkrJ83XAOKsS3hC7Yl+btSnF/BEafVk082wbVPzfyqSE5iU1ipdP5h8zkHr7VrWrho8A9KynDliNO7IZZfs1yAc7XPHpXbfCy98vV9TsSflmjWdB6FSQf5j8q5KeBZ4yjCrHhPUB4f8AFdpdXjFbUK8ckgBOFI4zj3xXVgqkY1EzDEwcqbR7xRUFpe2t/As9pcRTxN0eNgwqZmCgliAB1Jr6M8GwtFNSRJUDxurqehU5FOoAKKKKACiiigAooooAKKKKACiiigAooooAKKKKACiiigAooooAKKKKACiiigAooooAKKKKACiiigAooooAoarqR02CN1hMrO4QLux+tc1cX8Go6vu8t4zLB5ckbjkMD/hXVahYx6jZtbyEjPKsOqkdDXMNby21/HDfQgygExTr0cD+tcOK5/kd2G5LeZUtrNzYT2pGGSX5WPQ9Dmrn2t7LVopIkEkrQtHtz05BBPtT7q4W3gd+pUEgVDAn2axaduZShd2PUnGa5E+V6HS3zK76l6zudROrW6vdmUSE+ZHtAULjqPSulrN0S1WHT4p2+aedA7uepzyB9K0q9OhGSj7z3POryTlZLYz9U0pdQVHR/KuI/wDVyAZ/A+orlZo549WlS5CeZHGFyhyOea7quO1DnxBe/wDAP/Qa58ZCKXN1OjCTbbi9rE0C7Y89zzTy4FNc7EAHpVOWbB61ybHRGLky8HU1WdhHr+lSt9ze6Z9CV4qBJ8nrUlzb/bbQxhtkgIaN/wC6w6GnGVmmEqdtGdfXi3xB+IHinw54xuoNMcJbxpGqRSxBlcFQS3r1JHB7V6no+spfJ5FxiG+jGJIm4z7r6ird7pen6koW+sre5C9POiD4+mRXqv8AeRTgzzV+7k1NHyh5mt+KvE0t9NC817dPlkiixuOMABRX094P0y70fwnp9jfNm4ij+cZztyc7c+2cVoWel6dpin7HZW1qD1MUSpn64qlfa2p3Qadiec8GQcxx+5Pc+wqLKm3ObLu6iUILQz9TYXnieMJylnEdx/227flVioba2FtGV3F3YlndursepNTV585c0nI60rJJdAoooqRhUcsKyjDVJRQBUTTLONtywRhvUIAar3lw0BcR6fcyJGMl49vPHYE5NadFKyHzMw7Ww0nV4lv4obeYSfxmMZz6H3rn/HWmpbR2N5EoVVYwvgY4PI/lWt4YBg1jX7Rf9VHch1HpuBJ/lVrxha/avC16uPmRRIv/AAEg/wAs1LimjRSakjy2W3WT5lOGqONp7VsgEj2qsCR0JqZPPK7lJI+tc1tLM6zSi1FGGGGD+VSm5jYcqSKySZyMMhPuBUyKxQH7p7ggVk6UR8zL0Vz9mk8y1MkL/wB6OQof0rSs7PX/ABRKIYDc3Cg8yTSMY0+pPH5c11vgXRfD+s2L3L6ZMZ4H2P8AaJC6McdRgAH8RxXokUUcMaxxRrGijAVBgD8K9TD4JtJyloedXxai2ox1Mvw1oUfh3RYrBJDKwJeSQjG5j1wOwrXoor1ElFWR5sm5O7CiiimIKKKKACiiigAooooAKKKKACiiigAooooAKKKKACiiigAooooAKKKKACiiigAooooAKKKKACiiigArI8QxE2Ud0oy1s4c4/ung/wCfatemuiyRsjgFWGCD3FROPPFxLpy5JKRyc0KSx7lAIIzjqDT5V8y1dMY3IRj8KgXfp9zJYS5byuY2/vJ2qvc6p9+OBPMdBl8HhB6se1eXGDcuVLU9GUlFXb0Op0OcT6LasDysYU/hx/StGvOdFlutKurfWLj5bW6cxSIM4VD91vzr0bqMivVgmopPc82clKTa2CuR1FdviO4B/iVG/TFddXL6+nla3by9pISv4g5/rXPi1enc6MI/ft5Ec/SsycE9K12XctVZIMnpXAzvpSsZ8KsDzWnbg8VEkHPSrcabRQh1ZpkdxaQXQHmxhiPut0I+hoSG4jGE1K9C+hkDfzBNT0VSbWxg9dyu1msp/wBIlnuPaaQsPy6VOqKihUUKo6ADApaKTd9wCiiigAoopkAlvbloLbAWP/WysMhfYep/lTjFydkJtJXY/OKjNxCpwZowfdhWzFpltGBuTzW/vS/N+nQfhU5tbdl2mCIr6FBXUsJK2rMHiI9EYQYMMqQR6ilqa98OwsDLpzfY7gcjZwjezL0rPsrp51kjnTy7mFtkqeh9R7GsKlKVN6msJxmroz9Fsp4NU1m5miKC4uB5ef4lUYz+prR1CITabdRHo8Lr+YNWaiuiFtJmPQIxP5VmaXuzwdfuinq7KMDoex6UQMEZSwyKt7xJJ5Xkksfu4XdmuV3udxBHKqurEHA/hLHafyIP5Gu88K3ng+9uIrbUdN+z3LEBHeZ3ic+nJ4+hrjLK0a/1GGxiijM0ziNMsQNx7H0rttO+F+qS3CrfG3trYMC5STe5Htx1rooKpzXjG6MK8oWtKVj1mC3htYVht4o4olGFSNQoH4CpKRFCIqjoowM0te0eIFFFFABRRRQAUUUUAFFFFABRRRQAUUUUAFFFFABRRRQAUUUUAFFFFABRRRQAUUUUAFFFFABRRRQAUUUUAFFFFABRRRQBynjeAi1tLtQxKTCNwDt3K3YnsM/zqva6S9x5cV2kVvZKQRbQHO4/7bd66nUrGPUtOns5PuyoVz6HsfzrndGuXnsRHPxc27GGUH+8OP1FVBImTZr6nYxXNi0DIPKK7CB2Haq3hq/keCTTLps3Vnhcn+OP+Fq04XE0GG5PQ1z+r289ldR6naKTc233lH/LWPuKbV9A8zq6w/E8ObCK5A5gkDH/AHTwf6VqWV5DqFnFdW7bo5FyD6e31p9zAl1bSwP92RSp/GsakOeDia0p8k1I5uFt0Sn2p+M1SsC8fmW0vEsTFGH0q7Xko9GSswwKKKKYgoqiNUhGsHTZEeOUx+ZGzfdkHfHuKvUDaa3CiioluI2uHgyQ6gEgjqPagViWikZlRSzEBQMkmkjcSIHXODyMjFAEF/cG1sZZl5YLhR7ngVuabbR6ZpMcbMBsTfK57t1Ymub1o408MfurKhb6bhXVXlut/p1xbbsLcRNHuHYMMZ/WuvCLVs58Q9Ejk9S+IGkT+Hbu90bW9Pju7dWbyrs4ZtvYLkHnHB5qp8OviHJ4vea0vII47qOPzVeIEK65APB6HJFeXXfwe8SvqbRizV1zgTLMoRh688ivW/AHgGLwdbPLNIs1/MoRmT7qL12j1571tGU5SXTuRKMIxa37Ha1zOpoIfFEbJx9otjv9yp4P5cV0pIUEkgAckmuW83+0NVmvxnyQvkwZ7qDy34mlimuSwsMnzNlms3xA86aBe/ZYmlmaIqqr154P6HNaVVr2YRQEk8AZNec9jtjqzxE27gkLyRwR0I+opVWZfl8slfQitDXdRN5q0sg2kL8oP0rPFy4GMfqa5mdx0Fl4m1yzj2w6hPGMbRu2uQPQFgTXo3ga18RySS6jrN5cfZ5E2xW855Jz94j+H2rj/hlpb33iU3kgzFZx7jnn524Uflk17NXpYOnJrnlJnmYupFPkikFFFFegcAUUUUAFFFFABRRRQAUUUUAFFFFABRRRQAUUUUAFFFFABRRRQAUUUUAFFFFABRRRQAUUUUAFFFFABRRRQAUUUUAFFFFABXLapF/ZfiKO7AxbX+I5PQSj7p/EcV1NUdY05dU0ua1JwzDMbf3XHIP5007MTVyC2k8uXnoeDVq4hEqcfeHSsHSbxruyHmjbcRExzL6MODW9bS+ZHg/eXg1o+6JXY5y2uD4c1Qh+NMun59IJD3+hrrs5GRWdf2EV5A8boHVxhlPesjR9Ql0q5TSNQctE3FpcN3H9xveoa6oa00H+ILY2l7HqUY/dvhJsdj2P9KarBlDDoa6OeCO5geGVQ0bgqwNcmI5NMvDYzklTzDIf4l/xrzcTT5Zcy2Z6NCfPHle6/ItUUUVzmhgeL4CdFa9hG25s2EsUg6rzz+GKPDPia31+0AyqXaDEkeevuPb+VbdxAlzbSwSjMcilGHsRivBdTj1Dwn4ik8p3jdHyCpxn3/EVUVfQ66FNVouHVbHv1QT2qzsrhikq/ddeori/DXxHstRRINSYQXHTzMfK319P5fSu4jljmjEkTq6MMhlOQalrozCdOdJ2kiIWpcgzymUDouAB+XerFFFBm3cjmhS4geGQZRwQRU2iaibdV02+bbInywyt0lXtz6j0ppOKglaN1KuqsvowyKunUdOV0TKCmuVnUVXub23tB++lAPZRyx+gHNc6rALtWSVU/uiVgPyzipY0jXJRFUnqQOtdLxmmiMPqtt2SXdzPqXyOphte8efmk/3j2HtSABQABgDoBS0Vyym5u7N4xUVZBXIeMtY+yWbRRt+8k4X/AD/ntXS390lpbO7EDArx7W9SbU9ReUnKAkIPb1rGpLodNGH2jOqWGPcdxBKjsO59KbHGZGwPxNehfDzwt/aN6mq3Mf8AoNs37kMP9bIO/wBB/P6VFOm6klFGtSoqceZndeCdBOg+HYo5lxdznzp/Zj0H4DAro6KK92MVFKKPClJyk5MKKKKokKKKKACiiigAooooAKKKKACiiigAooooAKKKKACiiigAooooAKKKKACiiigAooooAKKKKACiiigAooooAKKKKACiiigAooooA5XVov7I16O9Xi1viI5vRZB90/jWnDIYpA3bvVzUrCLU9PmtJfuyLgH+6ex/A1z2kXMrwyWl1xd2reVKPXHRvxFaRfQhrqdMCCAR0NUdS0uDUrZ4pUBDfz9R6GpLSb/lm34VbpbMe5z2n6vPpMyadrDZjJ2wXZ6N/sv6H3ra1HT4dTtfKk4YfMkg6qfUUl3ZwXsDRTxq6sMEEV50njc+GPFF7obh57C2ZFUs2SuVBIB9s9DUygpKw1NwdzpFaa1n+yXg2yj7rdnHqKsVct9Q0fxTZBYZ0kyMgZw6H1FZUnn6dd/ZLr5gRmOQdHH+NeZWounr0PRp1FV23LNc94o8KW3iO2+YiO5QYSTHBHoa6BWDDIOaWsTWMpQd1ueF3nw61+1nIitmkXPDIc/yrW0Hw542s5R9nke2jzz5j4H4jv8AlXr1FW5trU6pY2clZpGNa2viCKFRNqNnJJ33W5I/MMK1oRKIlE7I0mPmKAgfgCTT6Kg5HK5DM+KoSzYNXZweazpoyTUs3pJDkmyauwvms6KIg1oQLQh1Ui3TZJFiQuxwBSSSLEhZyABVRUa+cSSArAPuqf4vr7U2znS6vYjS3XUg8s4zEQQi/wBa8/8AE3hgabdGaE4t2Ocelei3NmERprUGOZRkbOjexFOmtY9QexingWTfKpaNxkY6kEfhUuHNp1NY1OXXocN4S8FT6+6zzK8GmKfmk6NN7L7e9ey29vDaW8dvbxrHDGoVEUYAFSKqooVQAoGAAOBS16tGhGlGyPMrV5VXdhRRRWxiFFFFABRRRQAUUUUAFFFFABRRRQAUUUUAFFFFABRRRQAUUUUAFFFFABRRRQAUUUUAFFFFABRRRQAUUUUAFFFFABRRRQAUUUUAFFFFABXN+IrV7O4j1u3QnyxsukX+OP1+orpKRlV0KOoZWGCD0IoWgMw4pVljSWNgyMAysO4rSt5hKuD94da5lYz4f1L7BKT9hnJa1kPRD3Qn+Va6sUYMpwRWvxIjY1GYIpZiAoGST2FfMur6j9u1HVdVHP2m5keP3XOE/TFezfEPxEdM8ITxQnbd3v8Ao0eDyN33iPoM14nbwrLqNnZqP3cZDuPp0H504q2pE3fQ9N+HXgxW06O6vS+0DhQxGT3P511GtaVZ2cfn20WySNlJIJx19Olbui24tdGtIQMbYlz9cVR1SE3drcRD7zZx9QcisqsXOEl5G9FqE4vzMxWKnIOKmW5P8Qz7iqcEvmxBujDhh6GpGYKMsQB6mvCuew433Lyyo3Rvzp9Y8ty0WCYJdh58woQo/HFXoLS/nhWa3hjljYZDRzqQa1UKlr8rMm4XtzItUVAbfU0+9Zzfhtb+tLs1DH/HnMf+AUcsuzFp3RIy7hVd4MnpU6wam/3bF/8AgRUf1qZNL1SX73kwj3bcfyA/rTVOb2THzqPVFEQYpySbpPKt42ml/uoM4+vpWtF4fjJBuriSb/ZX5F/Tn9a1YLeG2j8uGJY19FGK2hhZP4tDKeJj01Ma30ATKX1Ft7MMCNDhV/Huartp19ZHYEN1CPuuhG8D3FdLRXS8NTasjnWInfU5tILyU7Us5AfWTCgVqWGmi2fzpmEk5GMgcKPQf41oUUQoRg7inWlJW2CiiitzEKKKKACiiigAooooAKKKKACiiigAooooAKKKKACiiigAooooAKKKKACiiigAooooAKKKKACiiigAooooAKKKKACiiigAooooAKKKKACoZ7u2tsCe4iiJ6b3Az+dOuJ47a3knlOI41LsfQCuHW6Oo6te3TwuscoQx+YP4duMf1/GuPF4tUEktWzejR9pdvZHdI6SIHRlZT0ZTkGnVw2kaw+ktd2yxRvD5u5N0wTGRyBxWsPFTMeLONv8AduVP9KilmFKUU5aP0f8AkVPCzTstV8jY1PTbfVbF7W4XKN0I6qexHvXOabJc2882l3zbri3AKyf89EPRq0B4kOMtp0//AAB0P9RXm/jHxgZLq8XT2ZLm6QQKcjMMQ+83B6k8D8TXZh69Oq7Qdznq05QV5HP+NvECazr8siPmwsAYoSOjt/G35jA+nvWTpFu0UsVzKP3sz7iPQY4FVrS2F5MqqMWsJ/77Yf0Fa1xlFSRR9xga7LaHLfU+grBxJp9u69DGpH5VVmjMchBHBPBrE8F6/Be6PDCZB5kShSO+B0rcvtWtLVdn+vnb7kKDLN/gPesldM23RQl0uC4kaUb45MZZozjP1oh0+CJg2DIw6FznFVtIuryLxFJbX8in7RD5kaL91SDyo/CtyW0YHMfI9Kn2dPm5ral+1qcvLfQrVif2pB4W1s+duSwvF3FVHCPnGQPeukitGLZfgelecfEa+hutUitI2BW3XD46Z64/lVvXQz2Vz1O1u7e9gWe2mSWJujKc1NXzro3i7UdH1L/iXS4t1YCXeCysP7uM/wD6q9u8O+J7LxDbBoWCXAGXiJ5+o9RUSi0VGSZuUUUVJQUUUUAFFFFABRRRQAUUUUAFFFFABRRRQAUUUUAFFFFABRRRQAUUUUAFFFFABRRRQAUUUUAFFFFABRRRQAUUUUAFFFFABRRRQAUUUUAFFFFABRRRQAUUUUAFFFFAGZ4imW38OalKwBC278Hvwa8hWLzoE89nkO0ZDuSPyr1Dxy5XwdfgHG5VX82FeagYAFeNmbtONux6WCXuN+ZELO2HSCP/AL5qO4t7eOF38mPOOPlq1VPUHwip6nNeXdnaY19cGzsJpY22NtwuDjk8CsW1tXuFEMTN5Y+/Ker/AErZuo0uJYoJFDJneQfbpU6oqLtUAD0FfSZVT5aPO+p4uY1L1eVdBsMSQRLHGMKowKf1oor1DzjHmnlg1orFKyL5WcKcc5Fep/D2QyaZOznL7gSx6nr/AIV5PfZGvJ6NER/Kuhs/EM2naO9nbNhpeHOOgGe/41EkaRZ1vinxXBb6laraEGW2k3eaPXuPpW3YfEzSLq2Zn3iWM7XVVyM+1eL3E0ssojj+e4k9e3ufatWztUs7ZYlOccsx6se5pcl9x87R3+sfESa5jaHTYWhB481/vfgK811i8lkkFujkzTHLuew7mtInAzXPW7/abm4ujzucov8AuiqSSJcm9yxBbyPJBZWcJknlYRwxjqzH/OTXsujfD+PRtLjeCfbrC/O12B1b+7/u9sVzXwl0Vbu+vNemXKwE21tnseC7D8wPzr1ys5voaQj1M7RNY/tFJILhPJv4Dtmi/wDZh7GtauX160mt7qPVrEYuoPmIH/LRO6mt7Tr6HUrCK7gOUkXOO4PcH6Vm1Y0TLVFFFIYUUUUAFFFFABRRRQAUUUUAFFFFABRRRQAUUUUAFFFFABRRRQAUUUUAFFFFABRRRQAUUUUAFFFFABRRRQAUUUUAFFFFABRRRQAUUUUAFFFFABRRRQAUUUUAc/43Qv4P1DAyVVW/Jga80ByoNewanZjUNKu7M/8ALaJk/MYrxmJ/JQQzny5o/kdH4II4rx80g+aMj0cFL3Wiesy+bNxj0FaO9MZ3Lj61lXO53nljRpFRS7FFLYAGSeK8uMW3ZI7rpaszYn82/mbsg2D8P/r5q3Wbo5L2/mtnc43HPqea0q+yo0/Z04w7HzFWfPNy7hRRRWpmYmpJIuoRziMsqgggdeQKYkslwdlvC7P0y6lVX6k1ukA9QDSgAdKQ7lWysltEJJ3yty7nqf8A61WqKRmCKWPQUwI7lwlvIScHacVz9i+3S0cnopY/rWhNK0zEnp2HpWbaAmzntz95Cyfh2pDR7v8ADqJbDwVpS4/10IlY+7ndn9a7OuJ8DXC3PgfR3U/dtljP1X5T/KuttJdy7D1HT6VlNdTeLFvFzFn0NYOiyf2V4gm04nFteAzQDsrj7wH866OYboXHtXL68GitYb+P/WWcqyj6Z5H5UrXQ3ozsKKbG6yRrIpyrAEfQ06sygooooAKKKKACiiohdW7XTWonjNwqb2iDDcF6ZI64oCxLRRRQAUUUUAFFFFABRRRQAUUUUAFFFFABRRRQAUUUUAFFFFABRRRQAUUUUAFFFFABRRRQAUUUUAFFFFABRRRQAUUUUAFFISB1IH1pDJGOrqPqaLgOoqPz4v8Anqn/AH0KT7Vb/wDPeL/vsUuZdx2ZLXFfEeCP+zLGYxru+1qpbaMnKt/hXYfarf8A57xf99iuY8dtDd+GJTDNE7wSJNtDgkgHn9CawxDTpSVzWhdVEzkvAMFtN4nuIJ7eKUGBiodAwBDDpn6123jUx2PgPW2hRIwLRwAowORj+tcP4GkjTxj5jOqp5Eh3McDnFdX8R723Pw91kRzxMxhAADgnlgKxy6S9kr73Ncanzv0PGNKGLYA/3V/lV+qdirIpBVgMDBIq5g+leupJq9zymncKKXa390/lS7H/ALjflRzR7hysbRS7WH8J/KjB9D+VHNHuHKxKp3snIjH1NXSCOoIrKmJeVmweTRdAkR1TlR4b6OSKNpPPIjaNBklv4cD9KuYxXoHwo8Nrf30viO6TMNuxhswRwX6O/wCHQfjSbsrjSu7Gr4W0HXvCHhsPemKW3LtK9qgzJbqeT83RsdxXZWcyO0csbBkcAgjuDWwQGUqwBBGCD3rkfD2Y1uLMEkWt08S/7ucj+dZqV9zZqx1LfdP0rB1CITadcxn+KJh+lbrnbGx9AaxrlglrMx6BCf0oiDL3h+UzeHtPc9fIQH8Bj+laVZHhcqfDVgFZWxEAcHOD6Vr1ne+xYUUUUARzzxW0DzzyLHFGpZ3Y4Cgdya4K6+LOmLcMmn6deXsSnHnjbGjf7u45P5VR+KOpT3mo6f4at2IjlX7RdAH7wzhF+mQSfwrGm8JXYtVlgMe1V+7nmvEzLNo4Wappq/me9gMuoOmqmJfxbI7XTvid4fu9y3bTadKFLbLpQA2Bk4YEg1m+C/EWiJa3Wuarq9jDqWrS+a8ck67ooxxHH14wOfxrxDU768iS7sbuMLJvI2sOnPUVo29/NdARWlvGAoA3YyB+NafXqqipSSfz0PU/sGjK6pysnbr+B9L2OradqYJsb63ucdfKkDY/KrlfNy22x454XaC7j5SeH5WDevFe1+A9fn8ReGI7i7x9shkaCcgYDMv8X4gg104THRxF1azR4mY5U8JH2kZXidNRRRXceQFFFFABRRRQAUUUUAFFFFABRRRQAUUUUAFFFFABRRRQAUUUUAFFFFABRRRQAUUUUAFFFFABRRRQBmeIbprPQbuVGKybNqEdck4H865lbKHy1Eil2xglmJzWv4sk3RWNoP8AltOGYf7KjJ/pVGvBzCXPXa7Jf5/5HoYdctNPuV/sNqP+WCflS/Y7b/nhH/3zU9clqXjlLO6nS2097qC3kMcsolC/MOoUY5x9RXJGnfZHTCFSo7R1Om+x23/PvH/3yKPsVr/z7xf98io9M1K11fT4r2zk3wyDI9Qe4I7EVbpOKXQhuSdmQfYrX/n3i/75FH2G1/59ov8AvgVPUMt1bwf62aND6FhmmoJ6JCcmuo0WNoDkW0OfXYKVrG0ddrWsJHoYxTBqNs33Gd/9yNj/ACFO+2R4yY7gD1MD/wCFafV6n8j+4n2sf5g+w2n/AD7Rf98Cj7Daf8+0X/fApP7QtQcNLtP+0pH86cl7aucLcxE+gcVLoyW8fwGqifUPsNr/AM+0X/fAo+xWv/PvF/3wKmDBuhB+hpajlXYfM+5XNjan/l2i/wC+BR9gtP8An2i/74FWKKOVdh8z7lf7Baf8+0X/AHwKb/Ztl/z6xf8AfIqyzKgyzAD1Jqu2oWanBuoc+m8U1T5tkJztuxkmlWMkTobaMBlIJUYIz6GorLRNNsbOK2t7ZBFGu1ecn8T3NSveWU8bRfa4gWGPvjNMs4d5aNHEc8YB3Lyrr6kVoqTa5WrDi09bk/2K3xjyh+Zqz4PgBtpp1GEed3H0HA/lUEsd29vIixKshUgNu+XPr61a0TVLfS7SDTrqB7Z1XarscpIfZv8AGvRy2moOTe5yYpyaS6G/dvti292rA1ybydHnA+/IPKUepbj+takkhlcsa5jW9Qi895XObXTwZHx/FJjgD6f1r1atRUabkzjhB1JqK6ktrHcaUyzac4VgoEkLfclx/I+9dTpWs2+qRkJmO4T/AFkD8Mv+I968cutUvbidb27LGBhzFGxHlDt06+9Xo7e1lAmQb9w4fcTkV8jTzV4aWivF/wBadj6GeW88feep7KWVerAfU1GbmBes0Y+rCvIvs0HeJT9RSfZbcY/cRcf7Ard8SR6U/wAf+AYrKO8/w/4IniqdW+J9zIrq+22h2YIPABz+ta8esosG0SEAj7pGSK4fXEGna7YXqIFjlBhfaMDPUVsqQygjoea8vGxp42SrSVrnt/V4+yhF62VvuC9htry4aR7dDn+8M1ELS3AwIlAqaiiK5UoroaptKyMu/ijgKso2gg5r0n4V2b2/g0XEgIN5cSXCg9lJwP0XP415lNBNrusWukWmfMu3EeR/BH/E34DNe+WdpFYWUFpAoWGCNY0A7ADAr3sootXqM8zO6/LRjR6vX5f1+RPRRRXuHzAUUUUAFFFFABRRRQAUUUUAFFFFABRRRQAUUUUAFFFFABRRRQAUUUUAFFFFABRRRQAUUUUAFFFFAHJa3J5/iVIxyttb5P8AvMf8BXn3ijx3eaXrcmm2EEGYgN7zKW3EjPABHrXbxyfatR1C76h5yi/7q8CvOviRorCVdUhX5lGXx3Xv+X9a+fpzhPEOU1dNv/gHv4KNJVIxqq6O30HWE13RortMLIQVkQfwOOv+P415usZg1rVdOlz88nnLnvu6/rmk8C6+NM1ZYpGxa3ZCNnor/wAJ/p+Navju0Ona1aasgxGx8uU+x6fkf51dSl7Kry9HsehGisLi3T+zLb9CPwBqDad4hutGkYiG6BlhB7OvXH1HP4V6bXh99fS295aa1ZwOFhkEiMSBuA68ehGa9qtLqK9s4bqFt0UyCRD7EZFY1o7SOLHU+WfMuoXaNJZzIjFWKEAg4IOK2fDdrYyaHZ3MdpAJHjG99g3Fhwcnr1FYt5NJBaSSxoHZRnBrR8I3SReEo5ZTtjiaTJAJwNxPQc9678tl8S9Dx8Utmasl9J5zw2tnJNsOGckIgPpk9fwBpn2vUR97TFP+5cA/zAqAa1LfEjSrNp1HWabMcf4ZGT+VRya7LYH/AImthJBH/wA94j5kf445H5V6pyFmS9ugvzaTcMO+HjP/ALNVRrzRbhvLvLeKGQ/wXcAX9SMH8DS/8JClzdGDTLZ77aoZ5I3Cquegye9UdR14Xix6daxGPUZZVjaG4iz5Y7t6EUCFu7Pw+CEt7ZJbhvuRWb4Y/kcAe5qoLAXGjyX2lXN2JY85t5338qeVOec/jTP+EgutLlGnDTYW1BHw4jXasqYzuXHfFbdhrunXrQRWzfvZwzeWF5Ujru9P61MoRl8SuNSa2ZhrqVubOK4ZsCQcKBlifQD1q1Bp2pXwDSEWMJ6DAaQj+QotbO30nxXIjxLsvFL2zkfcbqyj0rR8QXcllo80sT7JCVRW/u5IGfyrlpYGlB3eprPETkrLQZF4e06M7pYmuX/vXDF/0PH6VdW0tYlwlvCij0QCok01Yz8l3dj1BmLZ/PNJc29uIWR5fLeVTGrvISckY4ya67WWhhu9SlcNDeApDawGPp5kkYOfoP60y2tILRCsMarnrgYzUXltGfsqSmZ4wFYgbEX645J9hR5lvp0ex3JYnJ4yST7dq8urOUn7zPUp04pe4XKjngiuYGhmQMjDBBp5YBdxOBjOTUUZlvBi3BSM/wDLZh/6CO9TFNu0dxtpK8tjLsb69axaxTd5kbtGbhx0UHgj1NZ3ii2EPhS4jhyApQt6n5hkmtO2MlldvptyfnGXifGPMU/1FQa9Oi6e9tJGXFwjJnsOKxx1WrKXJU0sLCKEZKcddTlBgoO4IqvHK2lyFlBa0Y/Mo/5Zn1Ht7UlhIXt/Lf8A1kR2MPpVogEYPSvln7rcZH0ZoI6yIHRgysMgjvTqxI5m0uTOC1mx5H/PM+o9q2lZXUMpBUjII71z1KfLqthNFHWNNXVNNktidr/ejb+6w6GsbS9SZIzaXqmO5i+VlP8AP6V1FV7mxtbzBuLeOQr0LLkj8a3oYnkjyS2/I1hUSXLLYw21VWu9kci/L1TPJov9TRIDjIB4x3Y+gFasui6bNCIms4gqnI2rtIP1HNLbaRY2knmxQDzB0dyWI+hPStvrVK17M19tT3saPwwWysdWuX1RTDq90Atv5mNoj/uqf72eor1qvHbi3juY9kgPByrDgqfUHsa6Xw14wktpY9L1yTO47be9PR/9l/Q+/evfyrNoVEqNTR9Ox8/meFnVm68de6/yO9ooor6E8IKKKKACiiigAooooAKKKKACiiigAooooAKKKKACiiigAooooAKKKKACiiigAooooAKKKKACq2oXIs9Oubg/8s42b8cVZrA8XTEaQlqp+a6mWP8ADOT/ACrHE1PZ0pT7I0pR55qJiabGYtPhVvvFdzfU803VLFNQsZIWUEkcZ/lVsAAADoKWvm0rKx6Tk73PDI/Deotr8+lWdu0zAGReQML6kn8q9EWyude8KT6Xq0DR31sPLkBIJYYyGBHqMfiK09V026ivo9V0vAu4wQyHpIp6qfrgfTrWZ4T1e/1HXtYTU4FguVWP90FxtA3D8eo5runVdWlrvE9CriKleknp7n37/kcK0iwaZPYagQk1qPT76dAw9v5V3vw5neXwfBG5yIJZIlPqobj+dbF94d0jUt32ywimJ7sOn09Kk0PSY9D0iDTonLxw5CsVAJGSecfzrCVRShbqY4jFutFJol1OYQadMx7rtH1NbvhCA2/he03jDPukP4sSP0xXKagj6rq1rpMR++wMhHYdz+X869ECCC2EcKDCLhFzgcDgV6WXU2oOb6nkYmWqic9fatqV9K0WiwlY41ZnuZoyFYgcKueuazx4o1G6dLizgSW3hgSS5iC5bcSQwH0xmugSyv5033d/JE7f8srcKFX2yRk1Vg0OfTPMbTLsAu25o5olKufqoBFekchR0/V9Qt5C99Yym0ucyQGCHLR88KwHtg1ove6hcNmy0zYcY8y7bZ+gyf5VJ9p1jG06db7u7fafl/8AQc07yNRmT9/dxwA9Rbpz/wB9N/hQBUZtXjlE0thp9xIowDDIVcD23D+tR2rOt6Zo/D7wTSnEkxZBxnk8HJqZtA0vHyK0cw5EySkSZ9Sc8/jTP7O1Ur5J1gmA8bvJAkx6bun44oAl13T2v9PPknbcwkSwt6MP8elVUWz8RaXbXk8DSPEd3lqcEOOq/nVnT7G8sLqSNrpriyK5TzWzIjdxnuKpL/xJvERTpZ6icj0Wbv8AnQIk+z6y6reC5VJ85+yN/qwv90kDO73qCa2jeea/1xIUj2rHDCW3be5x6kn0rYvLaO6h2ySyxhTu3RyFCPyrKY6Zp6JdiV72d+IMy+YzH0XsPrTASJrOa6lMUN5HK679joUD49M1FHDOyGd7TyyoLfvOFX6DqT7mrqnWpF8w/Yos8iMhmI+pprXmqQnEumLKP70EwP6HFYTw8ZeRvDESiu5moLjUdPKBgzTPjgfcX3/L9a6EKFUKBgAYFZkl5qbx/uLCO3J/juZRgfgM1XOoalarmd9Onz2WbyyD+PFFGiqSet2KtXdXpZFvV9N/tC2HlnZcxHfC/o3p9DWMhTVrF4Zl8ueM7XU9UYVb8y6KLNHrFu91kFoNy+UR/dHf8abq9s0Ug1azAdlGLhEOd6+v1FZ4vDKtDTdCoVXTl5HBanZzadetOEORxKo/iXswqSORJY1dGDKwyCK62VbPW7bMMimRRwe49iK4u7s59IuXKxsYc5kiH8P+0vtXyeKwzve2p9LhcQprlbLJAIIIyDVaGZtLkwctZMeR/wA8j/hU0ciTRh42DKehFUdUnKhIQ21WBZyPQdq4KcXKXI+p3I6FXR13KwI9QaDIg6uo/GsTT/Ds19xGYUbYHZWz8uegPvV8eDLvPM1qP+Ak16CyHEPVJ/18zhlmGFTacy0Z4h1lQfVhTTd246zxf99ioh4Nuh/y8Ww+iGnf8Idc9DeQ4/65n/GrXD+I7P8AD/Mn+08J/P8An/kON7ajrcxf99ioprqwniaKWeFkYYILipR4NmzzfRj6Qn/GibwmLe3eaS+G1FJIWH/7KrXD2I3t+KJea4Rfb/B/5Gr4Y8bJpE0emajdCexPywXGctF6K3qPevTlZXQOjBlYZBByCK86sPhpDdWMMt3fzI8iBmjjReM9smu50jTItH0uCwgklkjhGFaRsnFfQ4OGIpx9nW1t1PKxk8PUfPS3e6LtFFFdpwhRRRQAUUUUAFFFFABRRRQAUUUUAFFFFABRRRQAUUUUAFFFFABRRRQAUUUUAFFFFABXJ6/L9o8Q21uOVtojIf8AebgfoK6yuIjk+1ahfXp5EsxVD/srwK83M52pqHd/lr+djqwq95y7fqT0UUV5B1BUQtoBdG5ESCcpsMmOSvXGalooGFNkcRxs7dFBJp1RzxCeCSInAdSM0AZ3hO+sbfUr7UL+4jjkwEjDHk55OB+Arqm8RJJxaWF3P6MU8tT+LY/lXnro+kaqrqiTNEMrvGASRwfwrUj1W5uYw0y30jnqkOIkHtkc17mFxNH2SUmk0cNajPndldHTSarqzji3s7Uesspc/oAKpSX9wxIn8QwR+qwoi4/Mk1kAyMcpoUTH1uJN5/8AHqlD6tjEdtYQjthOn61q8bh11/MhYeq+haaXT3OZtZu5fX/SGA/8dxTQPDw6yK/++7t/Oof+J4wx9shT/dQD+lMNvrDddTI+g/8ArVDzKguj+4r6rPui3/xTv/TD9aAnh8nKXEcZ9UnZP61QbT9Tbrqkv/fbf41GdJ1DP/IQc/V2NT/adL+V/wBfMf1SXdGwuFP+g6+ynsskqzD9ef1ptzqTr5cWtWsc1uHDLc25OFI6Er1FY50i+P3p4H/34w38xUc2k3xVdsdrlWBPlKIyR6cDFXHH0JO2xMsNNeZ2U2t6YigG7jkLDhY/nJ/AZrLjuba1cy2Oi+WT/wAtJisIH58j8qyhDfRqy26XUOR/z0iAz9QM/pUcOk364aS5heTqWkjEhz9WFXPF0Ybyv6ERoTl0Nd9XuZD82oWFuPSJTMfz4H6VGZYpeZr/AFOf/rlE6A/98r/WoEtdTUYGplR/sxKKeLfUO+rT/gq1n/aFDzL+rTJBDppP/IMvJj6yRs3/AKEalAswPl0KT/wHQf1qv9luz97VLo/TA/pS/Y5icnUr78Jcf0o/tKj5/cH1WZO6254/sAsP+uUf+NQSWEDLuTRrmE46wyhD+jUCxbvf35/7eDS/YR/FdXrfW5f/ABpf2lR7P8A+qzKlpoajdHFBeW8mS0c7lfk9jg8g+lI0I1ESWl4givYOCR3HYj1Bq2dPiP3pblvrO5/rTobG3gmMqKTIRt3MxY4/GuTFYmhXjazub0aVSnK99Dhr7SbnS7hnhTGeWi/hf3HoaxNSuUknglUEgfK6HqMEHBFeszQRXEZjlQMp9a52+8IW9zJvTaT/ALfB/MV47pLnU1uexRxltKhlweJ7SxmuJILeSTzm3DewTA9O/rUh8cnPGnx/jc//AGNbekeH4dPV/MjifcMAbc/jzWi2m2LdbOD/AL9ivTeZYp/at8kcH1bBR09nf5s5T/hOR/z4J/4E/wD2NOHjcH/lxX/wI/8Asa6VtH09v+XSMfQYpU0q0iikSKMR7xgleo+lL+0cX/N+C/yD2GC/59/i/wDM5j/hN/8ApwT/AMCP/sajuPGAuLeSFrFAHUjP2jp/47Xonh+9inzp17DF9siHyuUH71fX6+tb32S2/wCfeL/vgV30amJrQU41fwRz1FhIS5XR/wDJmePaJ421ey1O2E141zatIEeBsNhScfKcZ4r2eohbQKQVgjBHQhBUtbUKU6afPK9zPE1qdVrkjy2Ciiiug5gooooAKKKKACiiigAooooAKKKKACiiigAooooAKKKKACiiigAooooAKKKKACiiigDO1y/Gn6VLICPNceXEPVjwP8fwrl4WgtbeOIzRjYoHLDmrPxGhLaFbzDOIrlN30OR/hXAFIV+9gfVq8LMnP2y7W0PSwsIumdwb21HW4i/77FRtqlgvW7i/76rh2Nmv3mi/EimGawX+KL8BmuD3zp9nE7dtb01et2n4ZNRHxDpg/wCXkH/gJri/tdgO6/8AfNN/tCxH8P8A45RaY/ZxOybxNpg/5asfotRt4q04d5D9FrjzqdmOkTH/AICKT+1bYDiFvyFPlmHJE6xvFmn7s+TISO5UU1vGFqPu28h+pxXJ/wBrx9rc/nQdYXtB+tHJP+rD5I9jqD4xi7Wrf99Uw+Mf7tp/49XMf2y3aFf++qT+2ZO0K/nR7OfcOWPY6U+MJj920X8SaYfF93/DaxfiD/jXNnWJs8Rx/rSf2xP/AHI/yNP2Uh8sex0R8WX56W8Q/wCAn/GmnxTqR6RoP+AVz/8AbFx/cj/I0f2tcf3U/Kj2Uv6YWXY3T4m1U9FA/wCAU0+ItWPfH/AKwzql0TwFH/AaP7TvPQf980eyf9Mdl2Nn+39YPSQ/98Uh1zWD/wAtX/75rH/tK89B/wB80DUrzv8A+g0exYadjVOsauf+W8tJ/amrn/l4n/M1l/2leen5rR/aV56D/vml7FjNI6lqx6z3H5mk+36qf+W8/wCZrO/tO79v++aX+1rnuqflR7ELl832qHrNP+ZpPtmp/wDPaf8AM1SGrzd1T8v/AK9H9sTf3U/L/wCvR7HyC5d+2an/AM9p/wAzSfbdS/57T/maqDWZu8afhmnf2y//ADyX86PYvsF2WftupD/lvP8AmaX+0dTH/LxP+ZqsNZPeEfg1O/tlf+eJ/wC+qPZPsFywNV1Nf+Xif8zTxruqKP8Aj4k/Emq41iHHMcn6U4atbHqHH1FL2b7CLK+JNTX/AJbZ+oqdPFeoL12N9RTId9zbieK2uHiPAcQsR+YFRu0K/wCtXZ/voV/nQ6cl0YrxZafxVK5jleNUmhbfHKnBU163pdzNeaZb3FxD5UsiBmTPSvEbkWhgLKYzyOh7Zr3WAqbeMr93aMY9MV6mVwacnf5HFjmrRSRJRRRXsHnBRRRQAUUUUAFFFFABRRRQAUUUUAFFFFABRRRQAUUUUAFFFFABRRRQAUUUUAFFFFABRRRQBDdWlvfW7W91Ck0LYyjjIOORVWPQtIh+5ploMf8ATFT/AErQopOKerQ1JrRM85+J2lRrY6fdW8KR7ZTE21QByMjp9K85FjJ3Za9r8b2f2zwlehRl4gJl/wCAnJ/TNeRg7lBHevIxseWpddT1MHLmp27FIWDd3H5U4WA7yfpVyiuO51lUWKd3alFlF6t+dWaKLgQCzh9CfxpRawj+D9TU1FFwIvs8I/5Zil8iL/nmv5VJRQAzyo/7i/lS7F/uj8qdRQAmB6ClxRRQAUUUUAFFFFABRRRQAUUUUAJgHsKQxoeqL+VOooAjMER6xr+VNNrCf4MfQ1NRQBWNjGehYVE1i38Lg/UVeoouBlvbyp1Qkeo5qKtmoZ7dJFJwFYd6dwPWPh2mzwdbe7uf/HjXUlVPVQfqKwvBcBt/CGmqRgtFv/76JP8AWt6vfoq1OK8jw6rvUb8yrLplhOcy2Vs59WiU/wBKtAAAADAFFFXZEXYUUUUxBRRRQAUUUUAFFFFABRRRQAUUUUAFFFFABRRRQAUUUUAFFFFABRRRQAUUUUAFFFFABRRRQAUUUUAR3ECXNtLBIMpIhRvoRivBVjeAtBJw8TGNvqDivfq8Z8VWn2LxZqMYGFkcTL/wIZP65rz8wjeKkd2Bl7ziZNFFFeWekFFFFABRRSFgvUgfWgBaKb5if31/OhXVjhTuPtzRYB1FSLbXDj5LeZv92Nj/AEpLiCe0tXubm2nhgjGXkkiYKo9ziqUJPZEuUVuxlFVvt1vxiQHPpR9ugAzvqlRqP7L+4n2tNfaRZop2kQ3GvXk1rplu9xLCgeT5lUAHgdSPStxfBfiButht+sqf40/YVf5WL21P+ZGDRUuv2d34alto9RgCG53eXtbcDjryPrWZ/acX901SwtZ/ZYniaS3ki9RWc2qr/DGfzrp/DHhq/wDFGhx6pbT2kSO7IY3LFlKnBBwKf1Sta/KT9aovTmMmiuzHw31HjN9aj1wrGnD4bXvfUrce/lMf60fVK3Yf1ml3OKortv8AhWt5/wBBWD/wHP8A8VTv+FaXGOdVj/78H/4qj6pW7C+tUu5w9Fdz/wAK0uP+grH/AN+D/wDFVzvifw7N4ba13XaTifd0j24xj396meGqQjzSWhUcRTm+WL1MiiregadJrmsJp4nSEsjPvKZ6dsZrS8ReGZdAktFN0swuCwB2bdpA+vvUKnJw9oti3UipcjephU11Z12IMs5CqPUk4pZ1kt9pO1gfTiug8GaLc6tq9reGDFjbSlpHLD76jIXHXqRSpR9pJRiE5qEXJnq1lbCzsbe2XpFGqD8Bip6KK+iSseE9QooooAKKKKACiiigAooooAKKKKACiiigAooooAKKKKACiiigAooooAKKKKACiiigAooooAKKKKACiiigAooooAK4f4gaCk9nJrccjrPbxKjIAMMu7r9Rmu4qpqloL/Sru0Iz50LJ+YrOrBTg4s0pTcJpo8Ua0AhZllcnbkZx/hWr4J0iz1vVrm2v/MdUhDoFcrznB6Vn2pL2iBuoG0/UcVq/D6TyfGIjP/LSB1/EYP8ASvAwrvWUZHrVm/Ztoz/F2lRaP4iltIA6wGNJIwWJ4Iwf1BrY+Hun6bqVxfwX1pHO6BXQv2HIP9Ks/E+22ahp10B/rI3jJ+hB/qaz/h1N5fispk/vbZ1P4EH+ldSioYzl6GTk5Ya99T0ZPDWhocrpNmD/ANchVhNH0yP7mnWo+kK/4Vdor11CK6Hmc0n1IUtbeP7lvEv+6gFTUUVRIV5D8VdZOpatD4cjb/RoFE1yAfvOR8q/gDn8RXr1fN814dT1vVNRY5NxcuwP+znA/QCuTG1HCnp1NqMeaWpiHzNOcwSfvIl+4wI3AehpftTy5EMeP9pyP5Ci6Yy3LsHhY9MohaolhLzLtaEyA/dyY2P59ayjj6nJZ2uN4WHNc7P4WXP2Hx9BEWyb2CSNie5A3/8Aste+V83eG3ez8a6JIRhlu1U/RuP619I1vhZucW2TViouyOR+JOhLrng652FVurP/AEm3Zjj5lHIz7jI/KvB1nLICEO4jkHoK9k+McrR+ELRVJHmahGp+m1z/AErx0QNKhYsyxryxApV8XKl7sRQoRnqyN5XH8ca/UV1ngPx03hKOazuoBcadPOZmeI/PESACQOhHHSuYjijx+6sJJP8AakwufzqxHb+ZuVrXyOMhlYEGuL67UvqzdYeHRH0pZXttqNlFeWkyzW8yhkdTkEVPXj/wm1qWy1a58OzufImUz24P8Lj7wHsRz+FewV6dKoqkVJHNKPK7BRTWdVGWYAe5qB763TrJn6DNaXJLNcB8UY82mmSf3ZXH5r/9auvfWLVO0h+i1xfxDv4b/R7byVkBiuAzbhxggj+ornxWtGSNsO7VYmJ8Pk3eL4mxnbBIfp0H9a6v4jIDp2nSd1uwB+Kn/CsX4ZWbPq17fYPlxw+SD23MQf5L+tbvxFb/AIlFivreKfyVq46UbYN3Oqo74lHnOo/6tPrXp/w+tvs/hG3YjmZ3lP4nH8gK8u1Q4iX8a9p0O1+xaDp9tjBjt0U/XaM/rWOVx95yLxsrQSNCiiivaPMCiiigAooooAKKKKACiiigAooooAKKKKACiiigAooooAKKKKACiiigAooooAKKKKACiiigAooooAKKKKACiiigAooooA8b1G2+w6/qdpjAScuo/wBlvmH86b4Xk+z+ObBum6Rl/wC+lIra8c232fxVFOBhbq36+rKcfyIrm7WT7P4n02bOALmPJ9t2DXz0o+zxXzPYi+ej6o7r4mw79BtZgP8AVXI59iCK5PwFj/hL7c8DEchJ/CvUdd0mPW9GuNPkbb5o+V8Z2sDkH8xXJ6D4EvNKme4uJ4JZmG1QmcKPxHWvSq0JPERqLY46daKoOD3O682P/non50u9P7y/nWKulXK9dn50NbTQ/fQgeo5Fdt2cZteYn99fzpPNj/vr+dYy05yQhI60uYDWM8QGTIo/GvmWANpt9eWFwcPBMyE/Qnn8a9wumZs5JNcL4k8Lw6nP9st3EF2Bhmx8sg/2v8a5sTB1Y2NaU+RnPWk1gsUwmRnYp+68uQKFb1Iwciqkr25wZNjFTkcZwaJdA1OFiDbq2O6SDH64q3p/g7WtTcCK32Jnl26D8elecsLNvY6XWiHhm3m1TxlpixISIp1mcgfdROST/L8a+gDeJ/dNcb4S8Hw+GUklMzS3UygSNnjHpXSsCVIHWvToU3SjY5ak+d3OP+LRF54ODIuTa3Uc5GewBU/+hV5hZypJAoUjIHSvZ9Qsxc28kE0PmRSKVdSMgg15hfeBLqzlY6fcK8OcrHLkMvtkda58VRlU1RpRqKOjMuSIykZkZVHVVOM/jU9wtiJFeztDbAIFcNKX3Hucnp9KUeF/ELnakBf6SE/0rVsPhvrl4wN5NFax9ySXb8q5Fhar0NnWgZnhyZz470Y2xy4lIJH93a279K9xZ3PVmP41z/h/wfpnh4+bAjTXZGGuJeWx6D0H0reNelQpunDlZy1J80rkbVJb2X2oMS+0A46ZzUbVo6d/x7n/AHjXQtyCD+xrc/fd2/HFObQ9NdGSS1SRWGCH5zWhRVWQirYadZ6XbC3srdIYs52r3PrXIfEaTK6VBn70rv8Akv8A9eu5rznx9N5niGygB4ht2c/Vmx/7LXLjGo0JWOjDXlVTZyTwG71SwtR/y1mRPzYV7kAAAAMAdK8h8M2/2vxvYIRlYg0p9sA4/UivX6wyyNqbl3NcbL3kgooor0jiCiiigAooooAKKKKACiiigAooooAKKKKACiiigAooooAKKKKACiiigAooooAKKKKACiiigAooooAKKKKACiiigAooooA4r4jW2dPsL0DmC4CMfRWGP5gV53qB8uWCX+6wP5EV6/4ts/t3hXUYgMssRkX6r839K8fvj5unpIO4B/SvFzCPLWUu56mDleFux7xG4kjVx0YAinVS0eb7RolhP/z0to3/ADUGrteyndXPMas7BQQCMHpRVS7uxGDGhy56+1NiKUgVZnC/dB4oFRrUgrMY1oY5PvIp+oqFtNs3+9Ap/OrQpRSArJp1nGcpaxA+u0ZqzjAwKKKYBRRRQAUUUUAFFFFACU006mmgCNquabIMPGevUVTao1laGQSIeRQnYDoKKr213Fcr8pw3dT1FWK0EFeUeKZ/tHjDUDnKxCOIfgoJ/U16vXjFzOLrUb66zkS3MjA+2cD+VedmcrUku7OzBL32zd+Hlv53iLUbrHEMKxg+7H/7GvSq4r4a2+3Rru7I5uLk4PqFGP5k12tb4OHLRijPEyvVYUUUV1HOFFFFABRRRQAUUUUAFFFFABRRRQAUUUUAFFFFABRRRQAUUUUAFFFFABRRRQAUUUUAFFFFABRRRQAUUUUAFFFFABRRRQA2RFkjZGGVYEH6GvDZ7R44rmyxmSCZ48fRj/SvdK5nU/BVhqWpSXqzz27y/61YiMP78jg1x4vDuslbodOHrKne5W8MeI7SPw1p8MiymSOEIcKMccetbaa7av/BKPwH+NV4fCmm28SRw+aiIMAbs/wBKnXQbZOkkn5iuiKkopGEneTYlxqpkG2AFQerHrVReeTWkukwL/E5/GpRp8A7Mfxp2bJM1akFaAsoB/CfzpRaQj+E/nRysCgKUVf8AssP939aX7PF/c/WjlYzPorR+zxf3BR5EX9wUcoGdRWl5Mf8AcX8qPKj/ALi/lRygZtFaflp/cX8qNi/3R+VPlEZlFam0eg/KjA9BRygZWD6UhU+hrXwKKOUDFZHPRW/KonhlPSJz/wABNb9FHKBy7290p3JDMCOhCmq802rj7n2v8FNdhRRygefz6v4htBuBuAP9uHI/UVxFjHfSyf2fBaSyXLFgoC+vf6V7vTfLTdu2Ln1xWNfDRrJKRtSrOnexl+GdMk0fw9aWM23zY1JfacjcSSf51rUUVvGKikkZSbk7sKKKKYg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D/2Q==">
            <a:hlinkClick r:id="rId4"/>
          </p:cNvPr>
          <p:cNvSpPr>
            <a:spLocks noChangeAspect="1" noChangeArrowheads="1"/>
          </p:cNvSpPr>
          <p:nvPr/>
        </p:nvSpPr>
        <p:spPr bwMode="auto">
          <a:xfrm>
            <a:off x="1857375" y="1603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8" descr="data:image/jpeg;base64,/9j/4AAQSkZJRgABAQAAAQABAAD/2wBDAAgGBgcGBQgHBwcJCQgKDBQNDAsLDBkSEw8UHRofHh0aHBwgJC4nICIsIxwcKDcpLDAxNDQ0Hyc5PTgyPC4zNDL/2wBDAQkJCQwLDBgNDRgyIRwhMjIyMjIyMjIyMjIyMjIyMjIyMjIyMjIyMjIyMjIyMjIyMjIyMjIyMjIyMjIyMjIyMjL/wAARCAH0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3+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prgmNgpwxBwfegCKK9tZ7iS3iuYnmi+/Grgsv1Hap6+eIkubW+leOV4NStZ3DODhgwJzXr/gzxUviKwaO4Aj1G3wJkH8Q/vj2NclDFxqycHo0dVfCunFSTujfn1CytZUiuLuCKR/urJIFJ/A1Zr59u5jq95e39z+8kmlcgt2GeAPwr13wAJ/+EK04zytIzKxUsckLuO0Z9hiihilWnKKWwV8N7KClfc6Wiiius5QooooAKKKKACiiigAooooAKKKKACiiigAooooAKKKKACiiigAooooAKKKKACiiigAooooAKKKKACiiigAooooAKKKKACiiigAooooAKKKKACiiigAooooAKKKKACiiigAooooAKKwdY8ZaJopMdxdiScf8sYBvf8AHHT8a4vUPifqNwSmmWEduvaSY72/IYA/M1hUxFKn8TNqeHqVNkepVWudQsrME3V5bwAdTLKq/wAzXil1rOv6ox+1arckH+CNtg/JcVUTSlZt0nLercmuCpm1KOyOuOXSfxM9hn8a+G4M7tYtmx/zzbf/ACzVN/iL4bX/AJe5WHqtu5/pXmaadCo6fpUgtIR/DXLLO+0TZZdDq2ehj4l+HCcebdD3+zN/hUyfETw0/W8kQerwOP6V5v8AZYvSkNpEe1Ss7l2H/Z1Puy743k0W6vBrmjalbvK+Bc2+7azejAHqfUVi6fqk2m38Gsaef3sX307SL3U1ZbT4W7D8qiTS0hYtEcZ6jPFc88dCc/aLRnTCjyw5G7oo2kyzQTsoIUuxAPoTXrXw4v0uPB0ULMA1nI8T5PQZLD9CPyry6PTjbtIV3bX7dQKjjS8iintUupI7Wcq0sSHAcjpmujC4uFOpKfRmeIoOrBRPYr7xz4dsJTE+oLLIOCtupkx+K8Vb0XxNpWvmRbC4LSRjLxupVgPXB7V4kzQ2qbUUDAr0P4a6DNbxza3dKyNcpsgQjB2ZyWP1OMew969DDYypXqW5dDir4WnSp3vqeg0UUV6R54UUUUAFFFFABRRRQAUUUUAFFFFABRRRQAUUUUAFFFFABRRRQAUUUUAFFFFABRRRQAUUUUAFFFFABRRRQAUUUUAFFFFABRRRQAUUUUAFFFFABRRRQAUUUUAFFFc14u8XQeGrURoBNqEw/cw54H+03oP51MpKC5pFRi5vliaOt+INO8P2nn304Un7ka8u59AK8t1vxtrOvM0VuzWNmePLibDsP9pv6CsOe4n1O8e+1G4M1xIepPQegHYe1SgADAGBXh4rMJS92GiPXoYOMNZasgitETryanAAGAABS0V5jk3ud1iaKVY1Py5PrUiO8x/uqOuKqEgEAnr0pTIUQ/MQvespU09VuBdeZI+M5PoKZE7SuSeFHYVkxStdykhtsSngDqavxyGLp09DRKhyq3UE7l6iq4uvVP1pftS/3TXP7OXYZPRUP2lPQ/lSi4QnAz+VHJLsBLTWRX+8AadRUXsBSuLBJlx1/nXQaP491TRysGpIb6zXjeABKg/k1ZlRyxCQe/rXbhsdUovR6GVWjCorSR7Hpeq2Ws2S3dhOs0Ldx1B9COxq5XhOnajfeHNR+26eec/voCfklHv7+9ey6JrVpr2mR31m2UbhkP3kbup96+pwuLjXjpueLiMM6L8jRooorrOYKKKKACiiigAooooAKKKKACiiigAooooAKKKKACiiigAooooAKKKKACiiigAooooAKKKKACiiigAooooAKKKKACiiigAooooAKKKKACiiigAooooAy/EOtweH9HmvpvmKjbHH3dz0H+e1eD3+oT3l7Ne3shlup2ycfoB7CvWfHnh+TV0hvJtUSz0+yjd5Qybjn1HPJxwK8mt7WJ7l50VxHn5PMOWx7+9eVmE2n7235nqYGMeW63JrOF1XzJfvHov92rVQmYGURoR7mpq8Sbbd2ekitPcFHCKQDSrcr5eW+96VQundrpWRGYLlmwM4X1qRT5jqkQMkjnCInJY1v7JWRPMPe4zMuWAbqBSvLJM6xqpZ2OFRBksfpXX6d4Jgk0wG+Um6dg5dGwU/2RWzp3h600vm3tz5hGDI53Mfx7fhWyoLQydVHFSaDFpNhHPqF20FxMxKwxpv/Dtz+OKzhPNvwpDL6twfy/8Ar16lc6ZFfReVcwRyR9cOM1iX+g6BYW8k9zAEij5YiVx/I1c6SfQmNQ40Sv8AxPGKeJkA5cE+wqWeewkJGn6VsTtJPI7E/huwKqrZgyGSQ8nsOBXJOEFuzdNssqwdcjpVq3jx87fhVUFUx0AFKZfMON+76GuacW9EWXWmQHGcn0FSVUt0y+49BUs0oVSoOWNc0oa8qGSOCUyp5HIpkUwk4PDU22fKlT1FQSjZKccc5FUoXbiwJrlOA4+hqbw7rknhjWRdZJsZyEuox2HZx7ioTJ5ls2eo61VZQylWGQeDXThasqUrroRUgpxcWe9xyJNEskbBkcBlYHIIPenVwXw21tpbWbQ7l8y2g3wEnloien4Hj8RXe19dSqKpBTXU+eq03Tm4sKKKK0MwooooAKKKKACiiigAooooAKKKKACiiigAooooAKKKKACiiigAooooAKKKKACiiigAooooAKKKKACiiigAooooAKKKKACiiigAooooAKKpX2pRWTJGVaSZxlY1649T6Co7TWLe6m8h1eCc9Ek/i+hHBqPaRUuW+pfs5Nc1tDgfifrbS3UGhwt+7QCa5wep/hU/z/KuCubsQQhI+SeB7mrWs3bah4g1K8c5Mlw4B/2VO0foKy4v307Sn7q/KteFiZe1quT2R7dCHs6aSFRTDG0shy+Mk/0q3FMy2Q3t85/So0srrU5vslmm+XaXIzjgVu6d4RvbuZW1Bfs9uDzGGBd/bjoKz5Odamjkol7wbpZeKbUpY8iUeXECP4O5/E/yrpLLRbG1mMttZxRMerqmDWnawJbwLGiBFAwFAwAPSpq6VGyOSVRtiABQAOgrPk17Soiwa+hLKcFVO45+gq8ZogcGRAfTcKVUQHcqrk9wKsz9TJ/t4yn/AETTL+df7/leWD/31iq09xp2sltM1CCe1ll6RTrt347qw4J+hroayfEWmvqejyRQKPtSESQNnBVweoPbvSaKTVzHm8FWkKFzqVwkajJ3YOB9a5i8bSkYpZvdXZzjeWCr+HGTXpzW/n26pPgkphx1B45ri/EGm6Ho4XMEhmfPlxJIVBx1+g5rKcEtkjanNt2bOWEA3FpJSq/3QamW4hT5IwT9KqybJJNxUIvZQTgfmeac0pgIRIiGPtzXJKHN5nSnYuq7YywCD3NKrhvu8j1qvHBI/wA87f8AAQf50NP5koghxgfeb0FY8qvoVctqxU5BwaGYs2ScmmO6xrk1FBKZHbPTsPSoUeo7lgMQpHrSUUUgJLHUH0bWLPVI84gkAlA/ijPDD8q92jkWWNJEIZHAZSO4NeBSKJYmQ8hgRXqvw81I6h4St45GzNaMbd8+i/d/QivbyqrdOmzzMwp7TR1VFFFeweWFFFFABRRRQAUUUUAFFFFABRRRQAUUUUAFFFFABRRRQAUUUUAFFFFABRRRQAUUUUAFFFFABRRRQAUUUUAFFFFABRRWBqevTWGpmJYVa3iVTMf4vm7ionUjBXkXTpyqO0TfpkU0cylopFdQcZU55rh5NUvALi5SZ3jumeLBPC88EenFa/h7FrqVzZrxG0ayKPccGsIYlSmopG88K4RcmzpKKKK6jlOTmlaXV76YqWKOIVA7AD/GqV/dRtC0bI6TjBjB4Oc8EEVekU2+tXsDceY3nJ7g9f1qlqGHvbaPHK5c149S936nrU7aen6HlZtp5NQksFybhrhovzbr/Wtm88H6haXJSxjSaBsFSz7SvHfNdra6PZLqr6gsAFy4wz/pWs0av94ZrJU00ayq2Zz3hrw6ulWrtKwe5l/1jjp9B7Ct5IFQ55J96lAAGB0qnftIwhtIG2zXUgjVh/CO5/KtFHojFybZJE9xfztBYKpVDiSd/uKfQeprUh0G1ABunkun7+Y3y/go4q/aWsNlax20CbY4xgCpJG8uJ5CrMFBOFGSfoO9enTw8YK8tWcE68pO0dEVDpGmldpsLbHp5QrNvfD3kqZ9JcwSrz5JOY39sdqx4/ir4bbUDZzG8tnVtheeDaoPvzkfiK7WORJY1kjZXRwGVlOQQe4quWlUVkLmq03dnL2V2t5CW2lJFJWRD1Vh1FWaralGLLxQhQYS9iyw/217/AJVZrzZx5ZOJ2pppNdQrN1TTrO6TzruCGRIgWJkUHaO5rSpskaSxtHIoZHBVlPQg9qhq5Sdnc8wv9Xhd/K0q1itYenmqgDt9D2H61RUxQZYtuc8k9a7ObwJYmZmhlnijJ4RXBA/ME1U1bTLHw1pxuUt/OuGbZG0p3BSe5HTiuadKUt3odUakehyF1LOxVAuwMM8+nrUkIS2izj5j0FRGVndpXfe7HLOxzk1p6foV9qThghiiPWWQYH4DvWThf3YrQ1vbVmTPMzOAOXbp7Vbs4fLjJ7t3PeqflrFeXK/MSkrJ83XAOKsS3hC7Yl+btSnF/BEafVk082wbVPzfyqSE5iU1ipdP5h8zkHr7VrWrho8A9KynDliNO7IZZfs1yAc7XPHpXbfCy98vV9TsSflmjWdB6FSQf5j8q5KeBZ4yjCrHhPUB4f8AFdpdXjFbUK8ckgBOFI4zj3xXVgqkY1EzDEwcqbR7xRUFpe2t/As9pcRTxN0eNgwqZmCgliAB1Jr6M8GwtFNSRJUDxurqehU5FOoAKKKKACiiigAooooAKKKKACiiigAooooAKKKKACiiigAooooAKKKKACiiigAooooAKKKKACiiigAooooAoarqR02CN1hMrO4QLux+tc1cX8Go6vu8t4zLB5ckbjkMD/hXVahYx6jZtbyEjPKsOqkdDXMNby21/HDfQgygExTr0cD+tcOK5/kd2G5LeZUtrNzYT2pGGSX5WPQ9Dmrn2t7LVopIkEkrQtHtz05BBPtT7q4W3gd+pUEgVDAn2axaduZShd2PUnGa5E+V6HS3zK76l6zudROrW6vdmUSE+ZHtAULjqPSulrN0S1WHT4p2+aedA7uepzyB9K0q9OhGSj7z3POryTlZLYz9U0pdQVHR/KuI/wDVyAZ/A+orlZo549WlS5CeZHGFyhyOea7quO1DnxBe/wDAP/Qa58ZCKXN1OjCTbbi9rE0C7Y89zzTy4FNc7EAHpVOWbB61ybHRGLky8HU1WdhHr+lSt9ze6Z9CV4qBJ8nrUlzb/bbQxhtkgIaN/wC6w6GnGVmmEqdtGdfXi3xB+IHinw54xuoNMcJbxpGqRSxBlcFQS3r1JHB7V6no+spfJ5FxiG+jGJIm4z7r6ird7pen6koW+sre5C9POiD4+mRXqv8AeRTgzzV+7k1NHyh5mt+KvE0t9NC817dPlkiixuOMABRX094P0y70fwnp9jfNm4ij+cZztyc7c+2cVoWel6dpin7HZW1qD1MUSpn64qlfa2p3Qadiec8GQcxx+5Pc+wqLKm3ObLu6iUILQz9TYXnieMJylnEdx/227flVioba2FtGV3F3YlndursepNTV585c0nI60rJJdAoooqRhUcsKyjDVJRQBUTTLONtywRhvUIAar3lw0BcR6fcyJGMl49vPHYE5NadFKyHzMw7Ww0nV4lv4obeYSfxmMZz6H3rn/HWmpbR2N5EoVVYwvgY4PI/lWt4YBg1jX7Rf9VHch1HpuBJ/lVrxha/avC16uPmRRIv/AAEg/wAs1LimjRSakjy2W3WT5lOGqONp7VsgEj2qsCR0JqZPPK7lJI+tc1tLM6zSi1FGGGGD+VSm5jYcqSKySZyMMhPuBUyKxQH7p7ggVk6UR8zL0Vz9mk8y1MkL/wB6OQof0rSs7PX/ABRKIYDc3Cg8yTSMY0+pPH5c11vgXRfD+s2L3L6ZMZ4H2P8AaJC6McdRgAH8RxXokUUcMaxxRrGijAVBgD8K9TD4JtJyloedXxai2ox1Mvw1oUfh3RYrBJDKwJeSQjG5j1wOwrXoor1ElFWR5sm5O7CiiimIKKKKACiiigAooooAKKKKACiiigAooooAKKKKACiiigAooooAKKKKACiiigAooooAKKKKACiiigArI8QxE2Ud0oy1s4c4/ung/wCfatemuiyRsjgFWGCD3FROPPFxLpy5JKRyc0KSx7lAIIzjqDT5V8y1dMY3IRj8KgXfp9zJYS5byuY2/vJ2qvc6p9+OBPMdBl8HhB6se1eXGDcuVLU9GUlFXb0Op0OcT6LasDysYU/hx/StGvOdFlutKurfWLj5bW6cxSIM4VD91vzr0bqMivVgmopPc82clKTa2CuR1FdviO4B/iVG/TFddXL6+nla3by9pISv4g5/rXPi1enc6MI/ft5Ec/SsycE9K12XctVZIMnpXAzvpSsZ8KsDzWnbg8VEkHPSrcabRQh1ZpkdxaQXQHmxhiPut0I+hoSG4jGE1K9C+hkDfzBNT0VSbWxg9dyu1msp/wBIlnuPaaQsPy6VOqKihUUKo6ADApaKTd9wCiiigAoopkAlvbloLbAWP/WysMhfYep/lTjFydkJtJXY/OKjNxCpwZowfdhWzFpltGBuTzW/vS/N+nQfhU5tbdl2mCIr6FBXUsJK2rMHiI9EYQYMMqQR6ilqa98OwsDLpzfY7gcjZwjezL0rPsrp51kjnTy7mFtkqeh9R7GsKlKVN6msJxmroz9Fsp4NU1m5miKC4uB5ef4lUYz+prR1CITabdRHo8Lr+YNWaiuiFtJmPQIxP5VmaXuzwdfuinq7KMDoex6UQMEZSwyKt7xJJ5Xkksfu4XdmuV3udxBHKqurEHA/hLHafyIP5Gu88K3ng+9uIrbUdN+z3LEBHeZ3ic+nJ4+hrjLK0a/1GGxiijM0ziNMsQNx7H0rttO+F+qS3CrfG3trYMC5STe5Htx1rooKpzXjG6MK8oWtKVj1mC3htYVht4o4olGFSNQoH4CpKRFCIqjoowM0te0eIFFFFABRRRQAUUUUAFFFFABRRRQAUUUUAFFFFABRRRQAUUUUAFFFFABRRRQAUUUUAFFFFABRRRQAUUUUAFFFFABRRRQBynjeAi1tLtQxKTCNwDt3K3YnsM/zqva6S9x5cV2kVvZKQRbQHO4/7bd66nUrGPUtOns5PuyoVz6HsfzrndGuXnsRHPxc27GGUH+8OP1FVBImTZr6nYxXNi0DIPKK7CB2Haq3hq/keCTTLps3Vnhcn+OP+Fq04XE0GG5PQ1z+r289ldR6naKTc233lH/LWPuKbV9A8zq6w/E8ObCK5A5gkDH/AHTwf6VqWV5DqFnFdW7bo5FyD6e31p9zAl1bSwP92RSp/GsakOeDia0p8k1I5uFt0Sn2p+M1SsC8fmW0vEsTFGH0q7Xko9GSswwKKKKYgoqiNUhGsHTZEeOUx+ZGzfdkHfHuKvUDaa3CiioluI2uHgyQ6gEgjqPagViWikZlRSzEBQMkmkjcSIHXODyMjFAEF/cG1sZZl5YLhR7ngVuabbR6ZpMcbMBsTfK57t1Ymub1o408MfurKhb6bhXVXlut/p1xbbsLcRNHuHYMMZ/WuvCLVs58Q9Ejk9S+IGkT+Hbu90bW9Pju7dWbyrs4ZtvYLkHnHB5qp8OviHJ4vea0vII47qOPzVeIEK65APB6HJFeXXfwe8SvqbRizV1zgTLMoRh688ivW/AHgGLwdbPLNIs1/MoRmT7qL12j1571tGU5SXTuRKMIxa37Ha1zOpoIfFEbJx9otjv9yp4P5cV0pIUEkgAckmuW83+0NVmvxnyQvkwZ7qDy34mlimuSwsMnzNlms3xA86aBe/ZYmlmaIqqr154P6HNaVVr2YRQEk8AZNec9jtjqzxE27gkLyRwR0I+opVWZfl8slfQitDXdRN5q0sg2kL8oP0rPFy4GMfqa5mdx0Fl4m1yzj2w6hPGMbRu2uQPQFgTXo3ga18RySS6jrN5cfZ5E2xW855Jz94j+H2rj/hlpb33iU3kgzFZx7jnn524Uflk17NXpYOnJrnlJnmYupFPkikFFFFegcAUUUUAFFFFABRRRQAUUUUAFFFFABRRRQAUUUUAFFFFABRRRQAUUUUAFFFFABRRRQAUUUUAFFFFABRRRQAUUUUAFFFFABXLapF/ZfiKO7AxbX+I5PQSj7p/EcV1NUdY05dU0ua1JwzDMbf3XHIP5007MTVyC2k8uXnoeDVq4hEqcfeHSsHSbxruyHmjbcRExzL6MODW9bS+ZHg/eXg1o+6JXY5y2uD4c1Qh+NMun59IJD3+hrrs5GRWdf2EV5A8boHVxhlPesjR9Ql0q5TSNQctE3FpcN3H9xveoa6oa00H+ILY2l7HqUY/dvhJsdj2P9KarBlDDoa6OeCO5geGVQ0bgqwNcmI5NMvDYzklTzDIf4l/xrzcTT5Zcy2Z6NCfPHle6/ItUUUVzmhgeL4CdFa9hG25s2EsUg6rzz+GKPDPia31+0AyqXaDEkeevuPb+VbdxAlzbSwSjMcilGHsRivBdTj1Dwn4ik8p3jdHyCpxn3/EVUVfQ66FNVouHVbHv1QT2qzsrhikq/ddeori/DXxHstRRINSYQXHTzMfK319P5fSu4jljmjEkTq6MMhlOQalrozCdOdJ2kiIWpcgzymUDouAB+XerFFFBm3cjmhS4geGQZRwQRU2iaibdV02+bbInywyt0lXtz6j0ppOKglaN1KuqsvowyKunUdOV0TKCmuVnUVXub23tB++lAPZRyx+gHNc6rALtWSVU/uiVgPyzipY0jXJRFUnqQOtdLxmmiMPqtt2SXdzPqXyOphte8efmk/3j2HtSABQABgDoBS0Vyym5u7N4xUVZBXIeMtY+yWbRRt+8k4X/AD/ntXS390lpbO7EDArx7W9SbU9ReUnKAkIPb1rGpLodNGH2jOqWGPcdxBKjsO59KbHGZGwPxNehfDzwt/aN6mq3Mf8AoNs37kMP9bIO/wBB/P6VFOm6klFGtSoqceZndeCdBOg+HYo5lxdznzp/Zj0H4DAro6KK92MVFKKPClJyk5MKKKKokKKKKACiiigAooooAKKKKACiiigAooooAKKKKACiiigAooooAKKKKACiiigAooooAKKKKACiiigAooooAKKKKACiiigAooooA5XVov7I16O9Xi1viI5vRZB90/jWnDIYpA3bvVzUrCLU9PmtJfuyLgH+6ex/A1z2kXMrwyWl1xd2reVKPXHRvxFaRfQhrqdMCCAR0NUdS0uDUrZ4pUBDfz9R6GpLSb/lm34VbpbMe5z2n6vPpMyadrDZjJ2wXZ6N/sv6H3ra1HT4dTtfKk4YfMkg6qfUUl3ZwXsDRTxq6sMEEV50njc+GPFF7obh57C2ZFUs2SuVBIB9s9DUygpKw1NwdzpFaa1n+yXg2yj7rdnHqKsVct9Q0fxTZBYZ0kyMgZw6H1FZUnn6dd/ZLr5gRmOQdHH+NeZWounr0PRp1FV23LNc94o8KW3iO2+YiO5QYSTHBHoa6BWDDIOaWsTWMpQd1ueF3nw61+1nIitmkXPDIc/yrW0Hw542s5R9nke2jzz5j4H4jv8AlXr1FW5trU6pY2clZpGNa2viCKFRNqNnJJ33W5I/MMK1oRKIlE7I0mPmKAgfgCTT6Kg5HK5DM+KoSzYNXZweazpoyTUs3pJDkmyauwvms6KIg1oQLQh1Ui3TZJFiQuxwBSSSLEhZyABVRUa+cSSArAPuqf4vr7U2znS6vYjS3XUg8s4zEQQi/wBa8/8AE3hgabdGaE4t2Ocelei3NmERprUGOZRkbOjexFOmtY9QexingWTfKpaNxkY6kEfhUuHNp1NY1OXXocN4S8FT6+6zzK8GmKfmk6NN7L7e9ey29vDaW8dvbxrHDGoVEUYAFSKqooVQAoGAAOBS16tGhGlGyPMrV5VXdhRRRWxiFFFFABRRRQAUUUUAFFFFABRRRQAUUUUAFFFFABRRRQAUUUUAFFFFABRRRQAUUUUAFFFFABRRRQAUUUUAFFFFABRRRQAUUUUAFFFFABXN+IrV7O4j1u3QnyxsukX+OP1+orpKRlV0KOoZWGCD0IoWgMw4pVljSWNgyMAysO4rSt5hKuD94da5lYz4f1L7BKT9hnJa1kPRD3Qn+Va6sUYMpwRWvxIjY1GYIpZiAoGST2FfMur6j9u1HVdVHP2m5keP3XOE/TFezfEPxEdM8ITxQnbd3v8Ao0eDyN33iPoM14nbwrLqNnZqP3cZDuPp0H504q2pE3fQ9N+HXgxW06O6vS+0DhQxGT3P511GtaVZ2cfn20WySNlJIJx19Olbui24tdGtIQMbYlz9cVR1SE3drcRD7zZx9QcisqsXOEl5G9FqE4vzMxWKnIOKmW5P8Qz7iqcEvmxBujDhh6GpGYKMsQB6mvCuew433Lyyo3Rvzp9Y8ty0WCYJdh58woQo/HFXoLS/nhWa3hjljYZDRzqQa1UKlr8rMm4XtzItUVAbfU0+9Zzfhtb+tLs1DH/HnMf+AUcsuzFp3RIy7hVd4MnpU6wam/3bF/8AgRUf1qZNL1SX73kwj3bcfyA/rTVOb2THzqPVFEQYpySbpPKt42ml/uoM4+vpWtF4fjJBuriSb/ZX5F/Tn9a1YLeG2j8uGJY19FGK2hhZP4tDKeJj01Ma30ATKX1Ft7MMCNDhV/Huartp19ZHYEN1CPuuhG8D3FdLRXS8NTasjnWInfU5tILyU7Us5AfWTCgVqWGmi2fzpmEk5GMgcKPQf41oUUQoRg7inWlJW2CiiitzEKKKKACiiigAooooAKKKKACiiigAooooAKKKKACiiigAooooAKKKKACiiigAooooAKKKKACiiigAooooAKKKKACiiigAooooAKKKKACoZ7u2tsCe4iiJ6b3Az+dOuJ47a3knlOI41LsfQCuHW6Oo6te3TwuscoQx+YP4duMf1/GuPF4tUEktWzejR9pdvZHdI6SIHRlZT0ZTkGnVw2kaw+ktd2yxRvD5u5N0wTGRyBxWsPFTMeLONv8AduVP9KilmFKUU5aP0f8AkVPCzTstV8jY1PTbfVbF7W4XKN0I6qexHvXOabJc2882l3zbri3AKyf89EPRq0B4kOMtp0//AAB0P9RXm/jHxgZLq8XT2ZLm6QQKcjMMQ+83B6k8D8TXZh69Oq7Qdznq05QV5HP+NvECazr8siPmwsAYoSOjt/G35jA+nvWTpFu0UsVzKP3sz7iPQY4FVrS2F5MqqMWsJ/77Yf0Fa1xlFSRR9xga7LaHLfU+grBxJp9u69DGpH5VVmjMchBHBPBrE8F6/Be6PDCZB5kShSO+B0rcvtWtLVdn+vnb7kKDLN/gPesldM23RQl0uC4kaUb45MZZozjP1oh0+CJg2DIw6FznFVtIuryLxFJbX8in7RD5kaL91SDyo/CtyW0YHMfI9Kn2dPm5ral+1qcvLfQrVif2pB4W1s+duSwvF3FVHCPnGQPeukitGLZfgelecfEa+hutUitI2BW3XD46Z64/lVvXQz2Vz1O1u7e9gWe2mSWJujKc1NXzro3i7UdH1L/iXS4t1YCXeCysP7uM/wD6q9u8O+J7LxDbBoWCXAGXiJ5+o9RUSi0VGSZuUUUVJQUUUUAFFFFABRRRQAUUUUAFFFFABRRRQAUUUUAFFFFABRRRQAUUUUAFFFFABRRRQAUUUUAFFFFABRRRQAUUUUAFFFFABRRRQAUUUUAFFFFABRRRQAUUUUAFFFFAGZ4imW38OalKwBC278Hvwa8hWLzoE89nkO0ZDuSPyr1Dxy5XwdfgHG5VX82FeagYAFeNmbtONux6WCXuN+ZELO2HSCP/AL5qO4t7eOF38mPOOPlq1VPUHwip6nNeXdnaY19cGzsJpY22NtwuDjk8CsW1tXuFEMTN5Y+/Ker/AErZuo0uJYoJFDJneQfbpU6oqLtUAD0FfSZVT5aPO+p4uY1L1eVdBsMSQRLHGMKowKf1oor1DzjHmnlg1orFKyL5WcKcc5Fep/D2QyaZOznL7gSx6nr/AIV5PfZGvJ6NER/Kuhs/EM2naO9nbNhpeHOOgGe/41EkaRZ1vinxXBb6laraEGW2k3eaPXuPpW3YfEzSLq2Zn3iWM7XVVyM+1eL3E0ssojj+e4k9e3ufatWztUs7ZYlOccsx6se5pcl9x87R3+sfESa5jaHTYWhB481/vfgK811i8lkkFujkzTHLuew7mtInAzXPW7/abm4ujzucov8AuiqSSJcm9yxBbyPJBZWcJknlYRwxjqzH/OTXsujfD+PRtLjeCfbrC/O12B1b+7/u9sVzXwl0Vbu+vNemXKwE21tnseC7D8wPzr1ys5voaQj1M7RNY/tFJILhPJv4Dtmi/wDZh7GtauX160mt7qPVrEYuoPmIH/LRO6mt7Tr6HUrCK7gOUkXOO4PcH6Vm1Y0TLVFFFIYUUUUAFFFFABRRRQAUUUUAFFFFABRRRQAUUUUAFFFFABRRRQAUUUUAFFFFABRRRQAUUUUAFFFFABRRRQAUUUUAFFFFABRRRQAUUUUAFFFFABRRRQAUUUUAc/43Qv4P1DAyVVW/Jga80ByoNewanZjUNKu7M/8ALaJk/MYrxmJ/JQQzny5o/kdH4II4rx80g+aMj0cFL3Wiesy+bNxj0FaO9MZ3Lj61lXO53nljRpFRS7FFLYAGSeK8uMW3ZI7rpaszYn82/mbsg2D8P/r5q3Wbo5L2/mtnc43HPqea0q+yo0/Z04w7HzFWfPNy7hRRRWpmYmpJIuoRziMsqgggdeQKYkslwdlvC7P0y6lVX6k1ukA9QDSgAdKQ7lWysltEJJ3yty7nqf8A61WqKRmCKWPQUwI7lwlvIScHacVz9i+3S0cnopY/rWhNK0zEnp2HpWbaAmzntz95Cyfh2pDR7v8ADqJbDwVpS4/10IlY+7ndn9a7OuJ8DXC3PgfR3U/dtljP1X5T/KuttJdy7D1HT6VlNdTeLFvFzFn0NYOiyf2V4gm04nFteAzQDsrj7wH866OYboXHtXL68GitYb+P/WWcqyj6Z5H5UrXQ3ozsKKbG6yRrIpyrAEfQ06sygooooAKKKKACiiohdW7XTWonjNwqb2iDDcF6ZI64oCxLRRRQAUUUUAFFFFABRRRQAUUUUAFFFFABRRRQAUUUUAFFFFABRRRQAUUUUAFFFFABRRRQAUUUUAFFFFABRRRQAUUUUAFFISB1IH1pDJGOrqPqaLgOoqPz4v8Anqn/AH0KT7Vb/wDPeL/vsUuZdx2ZLXFfEeCP+zLGYxru+1qpbaMnKt/hXYfarf8A57xf99iuY8dtDd+GJTDNE7wSJNtDgkgHn9CawxDTpSVzWhdVEzkvAMFtN4nuIJ7eKUGBiodAwBDDpn6123jUx2PgPW2hRIwLRwAowORj+tcP4GkjTxj5jOqp5Eh3McDnFdX8R723Pw91kRzxMxhAADgnlgKxy6S9kr73Ncanzv0PGNKGLYA/3V/lV+qdirIpBVgMDBIq5g+leupJq9zymncKKXa390/lS7H/ALjflRzR7hysbRS7WH8J/KjB9D+VHNHuHKxKp3snIjH1NXSCOoIrKmJeVmweTRdAkR1TlR4b6OSKNpPPIjaNBklv4cD9KuYxXoHwo8Nrf30viO6TMNuxhswRwX6O/wCHQfjSbsrjSu7Gr4W0HXvCHhsPemKW3LtK9qgzJbqeT83RsdxXZWcyO0csbBkcAgjuDWwQGUqwBBGCD3rkfD2Y1uLMEkWt08S/7ucj+dZqV9zZqx1LfdP0rB1CITadcxn+KJh+lbrnbGx9AaxrlglrMx6BCf0oiDL3h+UzeHtPc9fIQH8Bj+laVZHhcqfDVgFZWxEAcHOD6Vr1ne+xYUUUUARzzxW0DzzyLHFGpZ3Y4Cgdya4K6+LOmLcMmn6deXsSnHnjbGjf7u45P5VR+KOpT3mo6f4at2IjlX7RdAH7wzhF+mQSfwrGm8JXYtVlgMe1V+7nmvEzLNo4Wappq/me9gMuoOmqmJfxbI7XTvid4fu9y3bTadKFLbLpQA2Bk4YEg1m+C/EWiJa3Wuarq9jDqWrS+a8ck67ooxxHH14wOfxrxDU768iS7sbuMLJvI2sOnPUVo29/NdARWlvGAoA3YyB+NafXqqipSSfz0PU/sGjK6pysnbr+B9L2OradqYJsb63ucdfKkDY/KrlfNy22x454XaC7j5SeH5WDevFe1+A9fn8ReGI7i7x9shkaCcgYDMv8X4gg104THRxF1azR4mY5U8JH2kZXidNRRRXceQFFFFABRRRQAUUUUAFFFFABRRRQAUUUUAFFFFABRRRQAUUUUAFFFFABRRRQAUUUUAFFFFABRRRQBmeIbprPQbuVGKybNqEdck4H865lbKHy1Eil2xglmJzWv4sk3RWNoP8AltOGYf7KjJ/pVGvBzCXPXa7Jf5/5HoYdctNPuV/sNqP+WCflS/Y7b/nhH/3zU9clqXjlLO6nS2097qC3kMcsolC/MOoUY5x9RXJGnfZHTCFSo7R1Om+x23/PvH/3yKPsVr/z7xf98io9M1K11fT4r2zk3wyDI9Qe4I7EVbpOKXQhuSdmQfYrX/n3i/75FH2G1/59ov8AvgVPUMt1bwf62aND6FhmmoJ6JCcmuo0WNoDkW0OfXYKVrG0ddrWsJHoYxTBqNs33Gd/9yNj/ACFO+2R4yY7gD1MD/wCFafV6n8j+4n2sf5g+w2n/AD7Rf98Cj7Daf8+0X/fApP7QtQcNLtP+0pH86cl7aucLcxE+gcVLoyW8fwGqifUPsNr/AM+0X/fAo+xWv/PvF/3wKmDBuhB+hpajlXYfM+5XNjan/l2i/wC+BR9gtP8An2i/74FWKKOVdh8z7lf7Baf8+0X/AHwKb/Ztl/z6xf8AfIqyzKgyzAD1Jqu2oWanBuoc+m8U1T5tkJztuxkmlWMkTobaMBlIJUYIz6GorLRNNsbOK2t7ZBFGu1ecn8T3NSveWU8bRfa4gWGPvjNMs4d5aNHEc8YB3Lyrr6kVoqTa5WrDi09bk/2K3xjyh+Zqz4PgBtpp1GEed3H0HA/lUEsd29vIixKshUgNu+XPr61a0TVLfS7SDTrqB7Z1XarscpIfZv8AGvRy2moOTe5yYpyaS6G/dvti292rA1ybydHnA+/IPKUepbj+takkhlcsa5jW9Qi895XObXTwZHx/FJjgD6f1r1atRUabkzjhB1JqK6ktrHcaUyzac4VgoEkLfclx/I+9dTpWs2+qRkJmO4T/AFkD8Mv+I968cutUvbidb27LGBhzFGxHlDt06+9Xo7e1lAmQb9w4fcTkV8jTzV4aWivF/wBadj6GeW88feep7KWVerAfU1GbmBes0Y+rCvIvs0HeJT9RSfZbcY/cRcf7Ard8SR6U/wAf+AYrKO8/w/4IniqdW+J9zIrq+22h2YIPABz+ta8esosG0SEAj7pGSK4fXEGna7YXqIFjlBhfaMDPUVsqQygjoea8vGxp42SrSVrnt/V4+yhF62VvuC9htry4aR7dDn+8M1ELS3AwIlAqaiiK5UoroaptKyMu/ijgKso2gg5r0n4V2b2/g0XEgIN5cSXCg9lJwP0XP415lNBNrusWukWmfMu3EeR/BH/E34DNe+WdpFYWUFpAoWGCNY0A7ADAr3sootXqM8zO6/LRjR6vX5f1+RPRRRXuHzAUUUUAFFFFABRRRQAUUUUAFFFFABRRRQAUUUUAFFFFABRRRQAUUUUAFFFFABRRRQAUUUUAFFFFAHJa3J5/iVIxyttb5P8AvMf8BXn3ijx3eaXrcmm2EEGYgN7zKW3EjPABHrXbxyfatR1C76h5yi/7q8CvOviRorCVdUhX5lGXx3Xv+X9a+fpzhPEOU1dNv/gHv4KNJVIxqq6O30HWE13RortMLIQVkQfwOOv+P415usZg1rVdOlz88nnLnvu6/rmk8C6+NM1ZYpGxa3ZCNnor/wAJ/p+Navju0Ona1aasgxGx8uU+x6fkf51dSl7Kry9HsehGisLi3T+zLb9CPwBqDad4hutGkYiG6BlhB7OvXH1HP4V6bXh99fS295aa1ZwOFhkEiMSBuA68ehGa9qtLqK9s4bqFt0UyCRD7EZFY1o7SOLHU+WfMuoXaNJZzIjFWKEAg4IOK2fDdrYyaHZ3MdpAJHjG99g3Fhwcnr1FYt5NJBaSSxoHZRnBrR8I3SReEo5ZTtjiaTJAJwNxPQc9678tl8S9Dx8Utmasl9J5zw2tnJNsOGckIgPpk9fwBpn2vUR97TFP+5cA/zAqAa1LfEjSrNp1HWabMcf4ZGT+VRya7LYH/AImthJBH/wA94j5kf445H5V6pyFmS9ugvzaTcMO+HjP/ALNVRrzRbhvLvLeKGQ/wXcAX9SMH8DS/8JClzdGDTLZ77aoZ5I3Cquegye9UdR14Xix6daxGPUZZVjaG4iz5Y7t6EUCFu7Pw+CEt7ZJbhvuRWb4Y/kcAe5qoLAXGjyX2lXN2JY85t5338qeVOec/jTP+EgutLlGnDTYW1BHw4jXasqYzuXHfFbdhrunXrQRWzfvZwzeWF5Ujru9P61MoRl8SuNSa2ZhrqVubOK4ZsCQcKBlifQD1q1Bp2pXwDSEWMJ6DAaQj+QotbO30nxXIjxLsvFL2zkfcbqyj0rR8QXcllo80sT7JCVRW/u5IGfyrlpYGlB3eprPETkrLQZF4e06M7pYmuX/vXDF/0PH6VdW0tYlwlvCij0QCok01Yz8l3dj1BmLZ/PNJc29uIWR5fLeVTGrvISckY4ya67WWhhu9SlcNDeApDawGPp5kkYOfoP60y2tILRCsMarnrgYzUXltGfsqSmZ4wFYgbEX645J9hR5lvp0ex3JYnJ4yST7dq8urOUn7zPUp04pe4XKjngiuYGhmQMjDBBp5YBdxOBjOTUUZlvBi3BSM/wDLZh/6CO9TFNu0dxtpK8tjLsb69axaxTd5kbtGbhx0UHgj1NZ3ii2EPhS4jhyApQt6n5hkmtO2MlldvptyfnGXifGPMU/1FQa9Oi6e9tJGXFwjJnsOKxx1WrKXJU0sLCKEZKcddTlBgoO4IqvHK2lyFlBa0Y/Mo/5Zn1Ht7UlhIXt/Lf8A1kR2MPpVogEYPSvln7rcZH0ZoI6yIHRgysMgjvTqxI5m0uTOC1mx5H/PM+o9q2lZXUMpBUjII71z1KfLqthNFHWNNXVNNktidr/ejb+6w6GsbS9SZIzaXqmO5i+VlP8AP6V1FV7mxtbzBuLeOQr0LLkj8a3oYnkjyS2/I1hUSXLLYw21VWu9kci/L1TPJov9TRIDjIB4x3Y+gFasui6bNCIms4gqnI2rtIP1HNLbaRY2knmxQDzB0dyWI+hPStvrVK17M19tT3saPwwWysdWuX1RTDq90Atv5mNoj/uqf72eor1qvHbi3juY9kgPByrDgqfUHsa6Xw14wktpY9L1yTO47be9PR/9l/Q+/evfyrNoVEqNTR9Ox8/meFnVm68de6/yO9ooor6E8IKKKKACiiigAooooAKKKKACiiigAooooAKKKKACiiigAooooAKKKKACiiigAooooAKKKKACq2oXIs9Oubg/8s42b8cVZrA8XTEaQlqp+a6mWP8ADOT/ACrHE1PZ0pT7I0pR55qJiabGYtPhVvvFdzfU803VLFNQsZIWUEkcZ/lVsAAADoKWvm0rKx6Tk73PDI/Deotr8+lWdu0zAGReQML6kn8q9EWyude8KT6Xq0DR31sPLkBIJYYyGBHqMfiK09V026ivo9V0vAu4wQyHpIp6qfrgfTrWZ4T1e/1HXtYTU4FguVWP90FxtA3D8eo5runVdWlrvE9CriKleknp7n37/kcK0iwaZPYagQk1qPT76dAw9v5V3vw5neXwfBG5yIJZIlPqobj+dbF94d0jUt32ywimJ7sOn09Kk0PSY9D0iDTonLxw5CsVAJGSecfzrCVRShbqY4jFutFJol1OYQadMx7rtH1NbvhCA2/he03jDPukP4sSP0xXKagj6rq1rpMR++wMhHYdz+X869ECCC2EcKDCLhFzgcDgV6WXU2oOb6nkYmWqic9fatqV9K0WiwlY41ZnuZoyFYgcKueuazx4o1G6dLizgSW3hgSS5iC5bcSQwH0xmugSyv5033d/JE7f8srcKFX2yRk1Vg0OfTPMbTLsAu25o5olKufqoBFekchR0/V9Qt5C99Yym0ucyQGCHLR88KwHtg1ove6hcNmy0zYcY8y7bZ+gyf5VJ9p1jG06db7u7fafl/8AQc07yNRmT9/dxwA9Rbpz/wB9N/hQBUZtXjlE0thp9xIowDDIVcD23D+tR2rOt6Zo/D7wTSnEkxZBxnk8HJqZtA0vHyK0cw5EySkSZ9Sc8/jTP7O1Ur5J1gmA8bvJAkx6bun44oAl13T2v9PPknbcwkSwt6MP8elVUWz8RaXbXk8DSPEd3lqcEOOq/nVnT7G8sLqSNrpriyK5TzWzIjdxnuKpL/xJvERTpZ6icj0Wbv8AnQIk+z6y6reC5VJ85+yN/qwv90kDO73qCa2jeea/1xIUj2rHDCW3be5x6kn0rYvLaO6h2ySyxhTu3RyFCPyrKY6Zp6JdiV72d+IMy+YzH0XsPrTASJrOa6lMUN5HK679joUD49M1FHDOyGd7TyyoLfvOFX6DqT7mrqnWpF8w/Yos8iMhmI+pprXmqQnEumLKP70EwP6HFYTw8ZeRvDESiu5moLjUdPKBgzTPjgfcX3/L9a6EKFUKBgAYFZkl5qbx/uLCO3J/juZRgfgM1XOoalarmd9Onz2WbyyD+PFFGiqSet2KtXdXpZFvV9N/tC2HlnZcxHfC/o3p9DWMhTVrF4Zl8ueM7XU9UYVb8y6KLNHrFu91kFoNy+UR/dHf8abq9s0Ug1azAdlGLhEOd6+v1FZ4vDKtDTdCoVXTl5HBanZzadetOEORxKo/iXswqSORJY1dGDKwyCK62VbPW7bMMimRRwe49iK4u7s59IuXKxsYc5kiH8P+0vtXyeKwzve2p9LhcQprlbLJAIIIyDVaGZtLkwctZMeR/wA8j/hU0ciTRh42DKehFUdUnKhIQ21WBZyPQdq4KcXKXI+p3I6FXR13KwI9QaDIg6uo/GsTT/Ds19xGYUbYHZWz8uegPvV8eDLvPM1qP+Ak16CyHEPVJ/18zhlmGFTacy0Z4h1lQfVhTTd246zxf99ioh4Nuh/y8Ww+iGnf8Idc9DeQ4/65n/GrXD+I7P8AD/Mn+08J/P8An/kON7ajrcxf99ioprqwniaKWeFkYYILipR4NmzzfRj6Qn/GibwmLe3eaS+G1FJIWH/7KrXD2I3t+KJea4Rfb/B/5Gr4Y8bJpE0emajdCexPywXGctF6K3qPevTlZXQOjBlYZBByCK86sPhpDdWMMt3fzI8iBmjjReM9smu50jTItH0uCwgklkjhGFaRsnFfQ4OGIpx9nW1t1PKxk8PUfPS3e6LtFFFdpwhRRRQAUUUUAFFFFABRRRQAUUUUAFFFFABRRRQAUUUUAFFFFABRRRQAUUUUAFFFFABXJ6/L9o8Q21uOVtojIf8AebgfoK6yuIjk+1ahfXp5EsxVD/srwK83M52pqHd/lr+djqwq95y7fqT0UUV5B1BUQtoBdG5ESCcpsMmOSvXGalooGFNkcRxs7dFBJp1RzxCeCSInAdSM0AZ3hO+sbfUr7UL+4jjkwEjDHk55OB+Arqm8RJJxaWF3P6MU8tT+LY/lXnro+kaqrqiTNEMrvGASRwfwrUj1W5uYw0y30jnqkOIkHtkc17mFxNH2SUmk0cNajPndldHTSarqzji3s7Uesspc/oAKpSX9wxIn8QwR+qwoi4/Mk1kAyMcpoUTH1uJN5/8AHqlD6tjEdtYQjthOn61q8bh11/MhYeq+haaXT3OZtZu5fX/SGA/8dxTQPDw6yK/++7t/Oof+J4wx9shT/dQD+lMNvrDddTI+g/8ArVDzKguj+4r6rPui3/xTv/TD9aAnh8nKXEcZ9UnZP61QbT9Tbrqkv/fbf41GdJ1DP/IQc/V2NT/adL+V/wBfMf1SXdGwuFP+g6+ynsskqzD9ef1ptzqTr5cWtWsc1uHDLc25OFI6Er1FY50i+P3p4H/34w38xUc2k3xVdsdrlWBPlKIyR6cDFXHH0JO2xMsNNeZ2U2t6YigG7jkLDhY/nJ/AZrLjuba1cy2Oi+WT/wAtJisIH58j8qyhDfRqy26XUOR/z0iAz9QM/pUcOk364aS5heTqWkjEhz9WFXPF0Ybyv6ERoTl0Nd9XuZD82oWFuPSJTMfz4H6VGZYpeZr/AFOf/rlE6A/98r/WoEtdTUYGplR/sxKKeLfUO+rT/gq1n/aFDzL+rTJBDppP/IMvJj6yRs3/AKEalAswPl0KT/wHQf1qv9luz97VLo/TA/pS/Y5icnUr78Jcf0o/tKj5/cH1WZO6254/sAsP+uUf+NQSWEDLuTRrmE46wyhD+jUCxbvf35/7eDS/YR/FdXrfW5f/ABpf2lR7P8A+qzKlpoajdHFBeW8mS0c7lfk9jg8g+lI0I1ESWl4givYOCR3HYj1Bq2dPiP3pblvrO5/rTobG3gmMqKTIRt3MxY4/GuTFYmhXjazub0aVSnK99Dhr7SbnS7hnhTGeWi/hf3HoaxNSuUknglUEgfK6HqMEHBFeszQRXEZjlQMp9a52+8IW9zJvTaT/ALfB/MV47pLnU1uexRxltKhlweJ7SxmuJILeSTzm3DewTA9O/rUh8cnPGnx/jc//AGNbekeH4dPV/MjifcMAbc/jzWi2m2LdbOD/AL9ivTeZYp/at8kcH1bBR09nf5s5T/hOR/z4J/4E/wD2NOHjcH/lxX/wI/8Asa6VtH09v+XSMfQYpU0q0iikSKMR7xgleo+lL+0cX/N+C/yD2GC/59/i/wDM5j/hN/8ApwT/AMCP/sajuPGAuLeSFrFAHUjP2jp/47Xonh+9inzp17DF9siHyuUH71fX6+tb32S2/wCfeL/vgV30amJrQU41fwRz1FhIS5XR/wDJmePaJ421ey1O2E141zatIEeBsNhScfKcZ4r2eohbQKQVgjBHQhBUtbUKU6afPK9zPE1qdVrkjy2Ciiiug5gooooAKKKKACiiigAooooAKKKKACiiigAooooAKKKKACiiigAooooAKKKKACiiigDO1y/Gn6VLICPNceXEPVjwP8fwrl4WgtbeOIzRjYoHLDmrPxGhLaFbzDOIrlN30OR/hXAFIV+9gfVq8LMnP2y7W0PSwsIumdwb21HW4i/77FRtqlgvW7i/76rh2Nmv3mi/EimGawX+KL8BmuD3zp9nE7dtb01et2n4ZNRHxDpg/wCXkH/gJri/tdgO6/8AfNN/tCxH8P8A45RaY/ZxOybxNpg/5asfotRt4q04d5D9FrjzqdmOkTH/AICKT+1bYDiFvyFPlmHJE6xvFmn7s+TISO5UU1vGFqPu28h+pxXJ/wBrx9rc/nQdYXtB+tHJP+rD5I9jqD4xi7Wrf99Uw+Mf7tp/49XMf2y3aFf++qT+2ZO0K/nR7OfcOWPY6U+MJj920X8SaYfF93/DaxfiD/jXNnWJs8Rx/rSf2xP/AHI/yNP2Uh8sex0R8WX56W8Q/wCAn/GmnxTqR6RoP+AVz/8AbFx/cj/I0f2tcf3U/Kj2Uv6YWXY3T4m1U9FA/wCAU0+ItWPfH/AKwzql0TwFH/AaP7TvPQf980eyf9Mdl2Nn+39YPSQ/98Uh1zWD/wAtX/75rH/tK89B/wB80DUrzv8A+g0exYadjVOsauf+W8tJ/amrn/l4n/M1l/2leen5rR/aV56D/vml7FjNI6lqx6z3H5mk+36qf+W8/wCZrO/tO79v++aX+1rnuqflR7ELl832qHrNP+ZpPtmp/wDPaf8AM1SGrzd1T8v/AK9H9sTf3U/L/wCvR7HyC5d+2an/AM9p/wAzSfbdS/57T/maqDWZu8afhmnf2y//ADyX86PYvsF2WftupD/lvP8AmaX+0dTH/LxP+ZqsNZPeEfg1O/tlf+eJ/wC+qPZPsFywNV1Nf+Xif8zTxruqKP8Aj4k/Emq41iHHMcn6U4atbHqHH1FL2b7CLK+JNTX/AJbZ+oqdPFeoL12N9RTId9zbieK2uHiPAcQsR+YFRu0K/wCtXZ/voV/nQ6cl0YrxZafxVK5jleNUmhbfHKnBU163pdzNeaZb3FxD5UsiBmTPSvEbkWhgLKYzyOh7Zr3WAqbeMr93aMY9MV6mVwacnf5HFjmrRSRJRRRXsHnBRRRQAUUUUAFFFFABRRRQAUUUUAFFFFABRRRQAUUUUAFFFFABRRRQAUUUUAFFFFABRRRQBDdWlvfW7W91Ck0LYyjjIOORVWPQtIh+5ploMf8ATFT/AErQopOKerQ1JrRM85+J2lRrY6fdW8KR7ZTE21QByMjp9K85FjJ3Za9r8b2f2zwlehRl4gJl/wCAnJ/TNeRg7lBHevIxseWpddT1MHLmp27FIWDd3H5U4WA7yfpVyiuO51lUWKd3alFlF6t+dWaKLgQCzh9CfxpRawj+D9TU1FFwIvs8I/5Zil8iL/nmv5VJRQAzyo/7i/lS7F/uj8qdRQAmB6ClxRRQAUUUUAFFFFABRRRQAUUUUAJgHsKQxoeqL+VOooAjMER6xr+VNNrCf4MfQ1NRQBWNjGehYVE1i38Lg/UVeoouBlvbyp1Qkeo5qKtmoZ7dJFJwFYd6dwPWPh2mzwdbe7uf/HjXUlVPVQfqKwvBcBt/CGmqRgtFv/76JP8AWt6vfoq1OK8jw6rvUb8yrLplhOcy2Vs59WiU/wBKtAAAADAFFFXZEXYUUUUxBRRRQAUUUUAFFFFABRRRQAUUUUAFFFFABRRRQAUUUUAFFFFABRRRQAUUUUAFFFFABRRRQAUUUUAR3ECXNtLBIMpIhRvoRivBVjeAtBJw8TGNvqDivfq8Z8VWn2LxZqMYGFkcTL/wIZP65rz8wjeKkd2Bl7ziZNFFFeWekFFFFABRRSFgvUgfWgBaKb5if31/OhXVjhTuPtzRYB1FSLbXDj5LeZv92Nj/AEpLiCe0tXubm2nhgjGXkkiYKo9ziqUJPZEuUVuxlFVvt1vxiQHPpR9ugAzvqlRqP7L+4n2tNfaRZop2kQ3GvXk1rplu9xLCgeT5lUAHgdSPStxfBfiButht+sqf40/YVf5WL21P+ZGDRUuv2d34alto9RgCG53eXtbcDjryPrWZ/acX901SwtZ/ZYniaS3ki9RWc2qr/DGfzrp/DHhq/wDFGhx6pbT2kSO7IY3LFlKnBBwKf1Sta/KT9aovTmMmiuzHw31HjN9aj1wrGnD4bXvfUrce/lMf60fVK3Yf1ml3OKortv8AhWt5/wBBWD/wHP8A8VTv+FaXGOdVj/78H/4qj6pW7C+tUu5w9Fdz/wAK0uP+grH/AN+D/wDFVzvifw7N4ba13XaTifd0j24xj396meGqQjzSWhUcRTm+WL1MiiregadJrmsJp4nSEsjPvKZ6dsZrS8ReGZdAktFN0swuCwB2bdpA+vvUKnJw9oti3UipcjephU11Z12IMs5CqPUk4pZ1kt9pO1gfTiug8GaLc6tq9reGDFjbSlpHLD76jIXHXqRSpR9pJRiE5qEXJnq1lbCzsbe2XpFGqD8Bip6KK+iSseE9QooooAKKKKACiiigAooooAKKKKACiiigAooooAKKKKACiiigAooooAKKKKACiiigAooooAKKKKACiiigAooooAK4f4gaCk9nJrccjrPbxKjIAMMu7r9Rmu4qpqloL/Sru0Iz50LJ+YrOrBTg4s0pTcJpo8Ua0AhZllcnbkZx/hWr4J0iz1vVrm2v/MdUhDoFcrznB6Vn2pL2iBuoG0/UcVq/D6TyfGIjP/LSB1/EYP8ASvAwrvWUZHrVm/Ztoz/F2lRaP4iltIA6wGNJIwWJ4Iwf1BrY+Hun6bqVxfwX1pHO6BXQv2HIP9Ks/E+22ahp10B/rI3jJ+hB/qaz/h1N5fispk/vbZ1P4EH+ldSioYzl6GTk5Ya99T0ZPDWhocrpNmD/ANchVhNH0yP7mnWo+kK/4Vdor11CK6Hmc0n1IUtbeP7lvEv+6gFTUUVRIV5D8VdZOpatD4cjb/RoFE1yAfvOR8q/gDn8RXr1fN814dT1vVNRY5NxcuwP+znA/QCuTG1HCnp1NqMeaWpiHzNOcwSfvIl+4wI3AehpftTy5EMeP9pyP5Ci6Yy3LsHhY9MohaolhLzLtaEyA/dyY2P59ayjj6nJZ2uN4WHNc7P4WXP2Hx9BEWyb2CSNie5A3/8Aste+V83eG3ez8a6JIRhlu1U/RuP619I1vhZucW2TViouyOR+JOhLrng652FVurP/AEm3Zjj5lHIz7jI/KvB1nLICEO4jkHoK9k+McrR+ELRVJHmahGp+m1z/AErx0QNKhYsyxryxApV8XKl7sRQoRnqyN5XH8ca/UV1ngPx03hKOazuoBcadPOZmeI/PESACQOhHHSuYjijx+6sJJP8AakwufzqxHb+ZuVrXyOMhlYEGuL67UvqzdYeHRH0pZXttqNlFeWkyzW8yhkdTkEVPXj/wm1qWy1a58OzufImUz24P8Lj7wHsRz+FewV6dKoqkVJHNKPK7BRTWdVGWYAe5qB763TrJn6DNaXJLNcB8UY82mmSf3ZXH5r/9auvfWLVO0h+i1xfxDv4b/R7byVkBiuAzbhxggj+ornxWtGSNsO7VYmJ8Pk3eL4mxnbBIfp0H9a6v4jIDp2nSd1uwB+Kn/CsX4ZWbPq17fYPlxw+SD23MQf5L+tbvxFb/AIlFivreKfyVq46UbYN3Oqo74lHnOo/6tPrXp/w+tvs/hG3YjmZ3lP4nH8gK8u1Q4iX8a9p0O1+xaDp9tjBjt0U/XaM/rWOVx95yLxsrQSNCiiivaPMCiiigAooooAKKKKACiiigAooooAKKKKACiiigAooooAKKKKACiiigAooooAKKKKACiiigAooooAKKKKACiiigAooooA8b1G2+w6/qdpjAScuo/wBlvmH86b4Xk+z+ObBum6Rl/wC+lIra8c232fxVFOBhbq36+rKcfyIrm7WT7P4n02bOALmPJ9t2DXz0o+zxXzPYi+ej6o7r4mw79BtZgP8AVXI59iCK5PwFj/hL7c8DEchJ/CvUdd0mPW9GuNPkbb5o+V8Z2sDkH8xXJ6D4EvNKme4uJ4JZmG1QmcKPxHWvSq0JPERqLY46daKoOD3O682P/non50u9P7y/nWKulXK9dn50NbTQ/fQgeo5Fdt2cZteYn99fzpPNj/vr+dYy05yQhI60uYDWM8QGTIo/GvmWANpt9eWFwcPBMyE/Qnn8a9wumZs5JNcL4k8Lw6nP9st3EF2Bhmx8sg/2v8a5sTB1Y2NaU+RnPWk1gsUwmRnYp+68uQKFb1Iwciqkr25wZNjFTkcZwaJdA1OFiDbq2O6SDH64q3p/g7WtTcCK32Jnl26D8elecsLNvY6XWiHhm3m1TxlpixISIp1mcgfdROST/L8a+gDeJ/dNcb4S8Hw+GUklMzS3UygSNnjHpXSsCVIHWvToU3SjY5ak+d3OP+LRF54ODIuTa3Uc5GewBU/+hV5hZypJAoUjIHSvZ9Qsxc28kE0PmRSKVdSMgg15hfeBLqzlY6fcK8OcrHLkMvtkda58VRlU1RpRqKOjMuSIykZkZVHVVOM/jU9wtiJFeztDbAIFcNKX3Hucnp9KUeF/ELnakBf6SE/0rVsPhvrl4wN5NFax9ySXb8q5Fhar0NnWgZnhyZz470Y2xy4lIJH93a279K9xZ3PVmP41z/h/wfpnh4+bAjTXZGGuJeWx6D0H0reNelQpunDlZy1J80rkbVJb2X2oMS+0A46ZzUbVo6d/x7n/AHjXQtyCD+xrc/fd2/HFObQ9NdGSS1SRWGCH5zWhRVWQirYadZ6XbC3srdIYs52r3PrXIfEaTK6VBn70rv8Akv8A9eu5rznx9N5niGygB4ht2c/Vmx/7LXLjGo0JWOjDXlVTZyTwG71SwtR/y1mRPzYV7kAAAAMAdK8h8M2/2vxvYIRlYg0p9sA4/UivX6wyyNqbl3NcbL3kgooor0jiCiiigAooooAKKKKACiiigAooooAKKKKACiiigAooooAKKKKACiiigAooooAKKKKACiiigAooooAKKKKACiiigAooooA4r4jW2dPsL0DmC4CMfRWGP5gV53qB8uWCX+6wP5EV6/4ts/t3hXUYgMssRkX6r839K8fvj5unpIO4B/SvFzCPLWUu56mDleFux7xG4kjVx0YAinVS0eb7RolhP/z0to3/ADUGrteyndXPMas7BQQCMHpRVS7uxGDGhy56+1NiKUgVZnC/dB4oFRrUgrMY1oY5PvIp+oqFtNs3+9Ap/OrQpRSArJp1nGcpaxA+u0ZqzjAwKKKYBRRRQAUUUUAFFFFACU006mmgCNquabIMPGevUVTao1laGQSIeRQnYDoKKr213Fcr8pw3dT1FWK0EFeUeKZ/tHjDUDnKxCOIfgoJ/U16vXjFzOLrUb66zkS3MjA+2cD+VedmcrUku7OzBL32zd+Hlv53iLUbrHEMKxg+7H/7GvSq4r4a2+3Rru7I5uLk4PqFGP5k12tb4OHLRijPEyvVYUUUV1HOFFFFABRRRQAUUUUAFFFFABRRRQAUUUUAFFFFABRRRQAUUUUAFFFFABRRRQAUUUUAFFFFABRRRQAUUUUAFFFFABRRRQA2RFkjZGGVYEH6GvDZ7R44rmyxmSCZ48fRj/SvdK5nU/BVhqWpSXqzz27y/61YiMP78jg1x4vDuslbodOHrKne5W8MeI7SPw1p8MiymSOEIcKMccetbaa7av/BKPwH+NV4fCmm28SRw+aiIMAbs/wBKnXQbZOkkn5iuiKkopGEneTYlxqpkG2AFQerHrVReeTWkukwL/E5/GpRp8A7Mfxp2bJM1akFaAsoB/CfzpRaQj+E/nRysCgKUVf8AssP939aX7PF/c/WjlYzPorR+zxf3BR5EX9wUcoGdRWl5Mf8AcX8qPKj/ALi/lRygZtFaflp/cX8qNi/3R+VPlEZlFam0eg/KjA9BRygZWD6UhU+hrXwKKOUDFZHPRW/KonhlPSJz/wABNb9FHKBy7290p3JDMCOhCmq802rj7n2v8FNdhRRygefz6v4htBuBuAP9uHI/UVxFjHfSyf2fBaSyXLFgoC+vf6V7vTfLTdu2Ln1xWNfDRrJKRtSrOnexl+GdMk0fw9aWM23zY1JfacjcSSf51rUUVvGKikkZSbk7sKKKKYg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D/2Q==">
            <a:hlinkClick r:id="rId4"/>
          </p:cNvPr>
          <p:cNvSpPr>
            <a:spLocks noChangeAspect="1" noChangeArrowheads="1"/>
          </p:cNvSpPr>
          <p:nvPr/>
        </p:nvSpPr>
        <p:spPr bwMode="auto">
          <a:xfrm>
            <a:off x="2009775" y="3127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 name="Picture 2">
            <a:extLst>
              <a:ext uri="{FF2B5EF4-FFF2-40B4-BE49-F238E27FC236}">
                <a16:creationId xmlns:a16="http://schemas.microsoft.com/office/drawing/2014/main" id="{7186F23E-C9A3-9BE4-0E5A-7747A7CA43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24192" y="617539"/>
            <a:ext cx="3816424" cy="33819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62149">
                                            <p:txEl>
                                              <p:pRg st="1" end="1"/>
                                            </p:txEl>
                                          </p:spTgt>
                                        </p:tgtEl>
                                        <p:attrNameLst>
                                          <p:attrName>style.visibility</p:attrName>
                                        </p:attrNameLst>
                                      </p:cBhvr>
                                      <p:to>
                                        <p:strVal val="visible"/>
                                      </p:to>
                                    </p:set>
                                    <p:animEffect transition="in" filter="box(in)">
                                      <p:cBhvr>
                                        <p:cTn id="7" dur="500"/>
                                        <p:tgtEl>
                                          <p:spTgt spid="26214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62149">
                                            <p:txEl>
                                              <p:pRg st="2" end="2"/>
                                            </p:txEl>
                                          </p:spTgt>
                                        </p:tgtEl>
                                        <p:attrNameLst>
                                          <p:attrName>style.visibility</p:attrName>
                                        </p:attrNameLst>
                                      </p:cBhvr>
                                      <p:to>
                                        <p:strVal val="visible"/>
                                      </p:to>
                                    </p:set>
                                    <p:animEffect transition="in" filter="box(in)">
                                      <p:cBhvr>
                                        <p:cTn id="12" dur="500"/>
                                        <p:tgtEl>
                                          <p:spTgt spid="26214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262149">
                                            <p:txEl>
                                              <p:pRg st="3" end="3"/>
                                            </p:txEl>
                                          </p:spTgt>
                                        </p:tgtEl>
                                        <p:attrNameLst>
                                          <p:attrName>style.visibility</p:attrName>
                                        </p:attrNameLst>
                                      </p:cBhvr>
                                      <p:to>
                                        <p:strVal val="visible"/>
                                      </p:to>
                                    </p:set>
                                    <p:animEffect transition="in" filter="box(in)">
                                      <p:cBhvr>
                                        <p:cTn id="17" dur="500"/>
                                        <p:tgtEl>
                                          <p:spTgt spid="26214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262150">
                                            <p:txEl>
                                              <p:pRg st="0" end="0"/>
                                            </p:txEl>
                                          </p:spTgt>
                                        </p:tgtEl>
                                        <p:attrNameLst>
                                          <p:attrName>style.visibility</p:attrName>
                                        </p:attrNameLst>
                                      </p:cBhvr>
                                      <p:to>
                                        <p:strVal val="visible"/>
                                      </p:to>
                                    </p:set>
                                    <p:animEffect transition="in" filter="box(in)">
                                      <p:cBhvr>
                                        <p:cTn id="22" dur="500"/>
                                        <p:tgtEl>
                                          <p:spTgt spid="262150">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262150">
                                            <p:txEl>
                                              <p:pRg st="1" end="1"/>
                                            </p:txEl>
                                          </p:spTgt>
                                        </p:tgtEl>
                                        <p:attrNameLst>
                                          <p:attrName>style.visibility</p:attrName>
                                        </p:attrNameLst>
                                      </p:cBhvr>
                                      <p:to>
                                        <p:strVal val="visible"/>
                                      </p:to>
                                    </p:set>
                                    <p:animEffect transition="in" filter="box(in)">
                                      <p:cBhvr>
                                        <p:cTn id="27" dur="500"/>
                                        <p:tgtEl>
                                          <p:spTgt spid="262150">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262150">
                                            <p:txEl>
                                              <p:pRg st="2" end="2"/>
                                            </p:txEl>
                                          </p:spTgt>
                                        </p:tgtEl>
                                        <p:attrNameLst>
                                          <p:attrName>style.visibility</p:attrName>
                                        </p:attrNameLst>
                                      </p:cBhvr>
                                      <p:to>
                                        <p:strVal val="visible"/>
                                      </p:to>
                                    </p:set>
                                    <p:animEffect transition="in" filter="box(in)">
                                      <p:cBhvr>
                                        <p:cTn id="32" dur="500"/>
                                        <p:tgtEl>
                                          <p:spTgt spid="262150">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box(in)">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Text Box 2"/>
          <p:cNvSpPr txBox="1">
            <a:spLocks noChangeArrowheads="1"/>
          </p:cNvSpPr>
          <p:nvPr/>
        </p:nvSpPr>
        <p:spPr bwMode="auto">
          <a:xfrm>
            <a:off x="963680" y="1001994"/>
            <a:ext cx="460774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dirty="0">
                <a:solidFill>
                  <a:srgbClr val="C00000"/>
                </a:solidFill>
                <a:latin typeface="微软雅黑" panose="020B0503020204020204" pitchFamily="34" charset="-122"/>
                <a:ea typeface="微软雅黑" panose="020B0503020204020204" pitchFamily="34" charset="-122"/>
              </a:rPr>
              <a:t>2. </a:t>
            </a:r>
            <a:r>
              <a:rPr kumimoji="1" lang="zh-CN" altLang="en-US" sz="2800" dirty="0">
                <a:solidFill>
                  <a:srgbClr val="C00000"/>
                </a:solidFill>
                <a:latin typeface="微软雅黑" panose="020B0503020204020204" pitchFamily="34" charset="-122"/>
                <a:ea typeface="微软雅黑" panose="020B0503020204020204" pitchFamily="34" charset="-122"/>
              </a:rPr>
              <a:t>内核级线程（</a:t>
            </a:r>
            <a:r>
              <a:rPr kumimoji="1" lang="en-US" altLang="zh-CN" sz="2800" dirty="0">
                <a:solidFill>
                  <a:srgbClr val="C00000"/>
                </a:solidFill>
                <a:latin typeface="微软雅黑" panose="020B0503020204020204" pitchFamily="34" charset="-122"/>
                <a:ea typeface="微软雅黑" panose="020B0503020204020204" pitchFamily="34" charset="-122"/>
              </a:rPr>
              <a:t>KLT</a:t>
            </a:r>
            <a:r>
              <a:rPr kumimoji="1" lang="zh-CN" altLang="en-US" sz="2800" dirty="0">
                <a:solidFill>
                  <a:srgbClr val="C00000"/>
                </a:solidFill>
                <a:latin typeface="微软雅黑" panose="020B0503020204020204" pitchFamily="34" charset="-122"/>
                <a:ea typeface="微软雅黑" panose="020B0503020204020204" pitchFamily="34" charset="-122"/>
              </a:rPr>
              <a:t>）</a:t>
            </a:r>
            <a:endParaRPr kumimoji="1" lang="en-US" altLang="zh-CN" sz="2800" dirty="0">
              <a:solidFill>
                <a:srgbClr val="C00000"/>
              </a:solidFill>
              <a:latin typeface="微软雅黑" panose="020B0503020204020204" pitchFamily="34" charset="-122"/>
              <a:ea typeface="微软雅黑" panose="020B0503020204020204" pitchFamily="34" charset="-122"/>
            </a:endParaRPr>
          </a:p>
        </p:txBody>
      </p:sp>
      <p:sp>
        <p:nvSpPr>
          <p:cNvPr id="354307" name="Text Box 3"/>
          <p:cNvSpPr txBox="1">
            <a:spLocks noChangeArrowheads="1"/>
          </p:cNvSpPr>
          <p:nvPr/>
        </p:nvSpPr>
        <p:spPr bwMode="auto">
          <a:xfrm>
            <a:off x="1128266" y="1739283"/>
            <a:ext cx="4608513" cy="375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273" tIns="43636" rIns="87273" bIns="43636">
            <a:spAutoFit/>
          </a:bodyPr>
          <a:lstStyle>
            <a:lvl1pPr marL="609600" indent="-609600" defTabSz="873125" eaLnBrk="0" hangingPunct="0">
              <a:defRPr sz="2000" b="1">
                <a:solidFill>
                  <a:schemeClr val="tx1"/>
                </a:solidFill>
                <a:latin typeface="Arial" panose="020B0604020202020204" pitchFamily="34" charset="0"/>
                <a:ea typeface="宋体" panose="02010600030101010101" pitchFamily="2" charset="-122"/>
              </a:defRPr>
            </a:lvl1pPr>
            <a:lvl2pPr marL="742950" indent="-285750" defTabSz="873125" eaLnBrk="0" hangingPunct="0">
              <a:defRPr sz="2000" b="1">
                <a:solidFill>
                  <a:schemeClr val="tx1"/>
                </a:solidFill>
                <a:latin typeface="Arial" panose="020B0604020202020204" pitchFamily="34" charset="0"/>
                <a:ea typeface="宋体" panose="02010600030101010101" pitchFamily="2" charset="-122"/>
              </a:defRPr>
            </a:lvl2pPr>
            <a:lvl3pPr marL="1143000" indent="-228600" defTabSz="873125" eaLnBrk="0" hangingPunct="0">
              <a:defRPr sz="2000" b="1">
                <a:solidFill>
                  <a:schemeClr val="tx1"/>
                </a:solidFill>
                <a:latin typeface="Arial" panose="020B0604020202020204" pitchFamily="34" charset="0"/>
                <a:ea typeface="宋体" panose="02010600030101010101" pitchFamily="2" charset="-122"/>
              </a:defRPr>
            </a:lvl3pPr>
            <a:lvl4pPr marL="1600200" indent="-228600" defTabSz="873125" eaLnBrk="0" hangingPunct="0">
              <a:defRPr sz="2000" b="1">
                <a:solidFill>
                  <a:schemeClr val="tx1"/>
                </a:solidFill>
                <a:latin typeface="Arial" panose="020B0604020202020204" pitchFamily="34" charset="0"/>
                <a:ea typeface="宋体" panose="02010600030101010101" pitchFamily="2" charset="-122"/>
              </a:defRPr>
            </a:lvl4pPr>
            <a:lvl5pPr marL="2057400" indent="-228600" defTabSz="873125" eaLnBrk="0" hangingPunct="0">
              <a:defRPr sz="2000" b="1">
                <a:solidFill>
                  <a:schemeClr val="tx1"/>
                </a:solidFill>
                <a:latin typeface="Arial" panose="020B0604020202020204" pitchFamily="34" charset="0"/>
                <a:ea typeface="宋体" panose="02010600030101010101" pitchFamily="2" charset="-122"/>
              </a:defRPr>
            </a:lvl5pPr>
            <a:lvl6pPr marL="2514600" indent="-228600" defTabSz="873125"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defTabSz="873125"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defTabSz="873125"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defTabSz="873125"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lnSpc>
                <a:spcPct val="85000"/>
              </a:lnSpc>
              <a:spcBef>
                <a:spcPct val="50000"/>
              </a:spcBef>
            </a:pPr>
            <a:r>
              <a:rPr kumimoji="1" lang="zh-CN" altLang="en-US" sz="2200" dirty="0">
                <a:solidFill>
                  <a:srgbClr val="017DED"/>
                </a:solidFill>
                <a:latin typeface="Times New Roman" panose="02020603050405020304" pitchFamily="18" charset="0"/>
              </a:rPr>
              <a:t>  完全由</a:t>
            </a:r>
            <a:r>
              <a:rPr kumimoji="1" lang="en-US" altLang="zh-CN" sz="2200" dirty="0">
                <a:solidFill>
                  <a:srgbClr val="017DED"/>
                </a:solidFill>
                <a:latin typeface="Times New Roman" panose="02020603050405020304" pitchFamily="18" charset="0"/>
              </a:rPr>
              <a:t>OS</a:t>
            </a:r>
            <a:r>
              <a:rPr kumimoji="1" lang="zh-CN" altLang="en-US" sz="2200" dirty="0">
                <a:solidFill>
                  <a:srgbClr val="017DED"/>
                </a:solidFill>
                <a:latin typeface="Times New Roman" panose="02020603050405020304" pitchFamily="18" charset="0"/>
              </a:rPr>
              <a:t>内核实现的线程机制。</a:t>
            </a:r>
          </a:p>
        </p:txBody>
      </p:sp>
      <p:sp>
        <p:nvSpPr>
          <p:cNvPr id="354308" name="Rectangle 2"/>
          <p:cNvSpPr>
            <a:spLocks noChangeArrowheads="1"/>
          </p:cNvSpPr>
          <p:nvPr/>
        </p:nvSpPr>
        <p:spPr bwMode="auto">
          <a:xfrm>
            <a:off x="4079776" y="353767"/>
            <a:ext cx="50260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r>
              <a:rPr lang="en-US" altLang="zh-CN" sz="3600" dirty="0">
                <a:solidFill>
                  <a:srgbClr val="0000FF"/>
                </a:solidFill>
                <a:latin typeface="微软雅黑" pitchFamily="34" charset="-122"/>
                <a:ea typeface="微软雅黑" pitchFamily="34" charset="-122"/>
              </a:rPr>
              <a:t>3.6.2 </a:t>
            </a:r>
            <a:r>
              <a:rPr lang="zh-CN" altLang="en-US" sz="3600" dirty="0">
                <a:solidFill>
                  <a:srgbClr val="0000FF"/>
                </a:solidFill>
                <a:latin typeface="微软雅黑" pitchFamily="34" charset="-122"/>
                <a:ea typeface="微软雅黑" pitchFamily="34" charset="-122"/>
              </a:rPr>
              <a:t>线程实现机制</a:t>
            </a:r>
          </a:p>
        </p:txBody>
      </p:sp>
      <p:pic>
        <p:nvPicPr>
          <p:cNvPr id="36659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40940" y="1451382"/>
            <a:ext cx="4679950" cy="214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4"/>
          <p:cNvSpPr txBox="1">
            <a:spLocks noChangeArrowheads="1"/>
          </p:cNvSpPr>
          <p:nvPr/>
        </p:nvSpPr>
        <p:spPr bwMode="auto">
          <a:xfrm>
            <a:off x="1127448" y="3506480"/>
            <a:ext cx="8640960" cy="2403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50000"/>
              </a:spcBef>
              <a:buClr>
                <a:schemeClr val="tx1"/>
              </a:buClr>
              <a:buFont typeface="Wingdings" panose="05000000000000000000" pitchFamily="2" charset="2"/>
              <a:buChar char="n"/>
            </a:pPr>
            <a:r>
              <a:rPr kumimoji="1" lang="zh-CN" altLang="en-US" sz="2200" dirty="0">
                <a:solidFill>
                  <a:srgbClr val="7030A0"/>
                </a:solidFill>
              </a:rPr>
              <a:t>  内核级线程优点： </a:t>
            </a:r>
          </a:p>
          <a:p>
            <a:pPr eaLnBrk="1" hangingPunct="1">
              <a:lnSpc>
                <a:spcPct val="80000"/>
              </a:lnSpc>
              <a:spcBef>
                <a:spcPct val="50000"/>
              </a:spcBef>
              <a:buClr>
                <a:schemeClr val="tx1"/>
              </a:buClr>
            </a:pPr>
            <a:r>
              <a:rPr kumimoji="1" lang="zh-CN" altLang="en-US" dirty="0"/>
              <a:t>（</a:t>
            </a:r>
            <a:r>
              <a:rPr kumimoji="1" lang="en-US" altLang="zh-CN" dirty="0"/>
              <a:t>1</a:t>
            </a:r>
            <a:r>
              <a:rPr kumimoji="1" lang="zh-CN" altLang="en-US" dirty="0"/>
              <a:t>）</a:t>
            </a:r>
            <a:r>
              <a:rPr lang="zh-CN" altLang="en-US" dirty="0"/>
              <a:t>对多处理器，核心可以同时调度同一进程的多个线程</a:t>
            </a:r>
            <a:r>
              <a:rPr kumimoji="1" lang="zh-CN" altLang="en-US" dirty="0"/>
              <a:t>；          </a:t>
            </a:r>
          </a:p>
          <a:p>
            <a:pPr eaLnBrk="1" hangingPunct="1">
              <a:lnSpc>
                <a:spcPct val="80000"/>
              </a:lnSpc>
              <a:spcBef>
                <a:spcPct val="50000"/>
              </a:spcBef>
              <a:buClr>
                <a:schemeClr val="tx1"/>
              </a:buClr>
            </a:pPr>
            <a:r>
              <a:rPr kumimoji="1" lang="zh-CN" altLang="en-US" dirty="0"/>
              <a:t>（</a:t>
            </a:r>
            <a:r>
              <a:rPr kumimoji="1" lang="en-US" altLang="zh-CN" dirty="0"/>
              <a:t>2</a:t>
            </a:r>
            <a:r>
              <a:rPr kumimoji="1" lang="zh-CN" altLang="en-US" dirty="0"/>
              <a:t>）</a:t>
            </a:r>
            <a:r>
              <a:rPr lang="zh-CN" altLang="en-US" dirty="0"/>
              <a:t>阻塞是在线程一级完成</a:t>
            </a:r>
            <a:r>
              <a:rPr kumimoji="1" lang="zh-CN" altLang="en-US" dirty="0"/>
              <a:t>；</a:t>
            </a:r>
          </a:p>
          <a:p>
            <a:pPr eaLnBrk="1" hangingPunct="1">
              <a:lnSpc>
                <a:spcPct val="80000"/>
              </a:lnSpc>
              <a:spcBef>
                <a:spcPct val="50000"/>
              </a:spcBef>
              <a:buClr>
                <a:schemeClr val="tx1"/>
              </a:buClr>
            </a:pPr>
            <a:r>
              <a:rPr kumimoji="1" lang="zh-CN" altLang="en-US" dirty="0"/>
              <a:t>（</a:t>
            </a:r>
            <a:r>
              <a:rPr kumimoji="1" lang="en-US" altLang="zh-CN" dirty="0"/>
              <a:t>3</a:t>
            </a:r>
            <a:r>
              <a:rPr kumimoji="1" lang="zh-CN" altLang="en-US" dirty="0"/>
              <a:t>）</a:t>
            </a:r>
            <a:r>
              <a:rPr lang="zh-CN" altLang="en-US" dirty="0"/>
              <a:t>内核本身也可以采用多线程技术，可以提高系统的执行速度和效率；</a:t>
            </a:r>
          </a:p>
          <a:p>
            <a:pPr eaLnBrk="1" hangingPunct="1">
              <a:lnSpc>
                <a:spcPct val="80000"/>
              </a:lnSpc>
              <a:spcBef>
                <a:spcPct val="50000"/>
              </a:spcBef>
              <a:buClr>
                <a:schemeClr val="tx1"/>
              </a:buClr>
              <a:buFont typeface="Wingdings" panose="05000000000000000000" pitchFamily="2" charset="2"/>
              <a:buChar char="n"/>
            </a:pPr>
            <a:r>
              <a:rPr kumimoji="1" lang="zh-CN" altLang="en-US" sz="2200" dirty="0">
                <a:solidFill>
                  <a:srgbClr val="7030A0"/>
                </a:solidFill>
              </a:rPr>
              <a:t>  内核级线程缺点：</a:t>
            </a:r>
          </a:p>
          <a:p>
            <a:pPr eaLnBrk="1" hangingPunct="1">
              <a:lnSpc>
                <a:spcPct val="80000"/>
              </a:lnSpc>
              <a:spcBef>
                <a:spcPct val="50000"/>
              </a:spcBef>
              <a:buClr>
                <a:schemeClr val="tx1"/>
              </a:buClr>
            </a:pPr>
            <a:r>
              <a:rPr lang="zh-CN" altLang="en-US" dirty="0"/>
              <a:t>     同一进程内的线程切换调用内核，系统开销大。</a:t>
            </a:r>
            <a:endParaRPr kumimoji="1" lang="zh-CN" altLang="en-US" dirty="0"/>
          </a:p>
        </p:txBody>
      </p:sp>
      <p:grpSp>
        <p:nvGrpSpPr>
          <p:cNvPr id="2" name="组合 12"/>
          <p:cNvGrpSpPr>
            <a:grpSpLocks/>
          </p:cNvGrpSpPr>
          <p:nvPr/>
        </p:nvGrpSpPr>
        <p:grpSpPr bwMode="auto">
          <a:xfrm>
            <a:off x="4799856" y="3960168"/>
            <a:ext cx="6681787" cy="2374900"/>
            <a:chOff x="683568" y="1772816"/>
            <a:chExt cx="5976664" cy="2376264"/>
          </a:xfrm>
        </p:grpSpPr>
        <p:sp>
          <p:nvSpPr>
            <p:cNvPr id="14" name="矩形 13"/>
            <p:cNvSpPr/>
            <p:nvPr/>
          </p:nvSpPr>
          <p:spPr bwMode="auto">
            <a:xfrm>
              <a:off x="683568" y="1772816"/>
              <a:ext cx="5976664" cy="2376264"/>
            </a:xfrm>
            <a:prstGeom prst="rect">
              <a:avLst/>
            </a:prstGeom>
            <a:solidFill>
              <a:schemeClr val="bg2">
                <a:lumMod val="20000"/>
                <a:lumOff val="80000"/>
              </a:schemeClr>
            </a:solidFill>
            <a:ln>
              <a:noFill/>
            </a:ln>
            <a:effectLst/>
          </p:spPr>
          <p:txBody>
            <a:bodyPr/>
            <a:lstStyle/>
            <a:p>
              <a:pPr marL="609600" indent="-609600" eaLnBrk="0" hangingPunct="0">
                <a:spcBef>
                  <a:spcPct val="20000"/>
                </a:spcBef>
                <a:defRPr/>
              </a:pPr>
              <a:endParaRPr lang="zh-CN" altLang="en-US">
                <a:latin typeface="Arial" charset="0"/>
              </a:endParaRPr>
            </a:p>
          </p:txBody>
        </p:sp>
        <p:sp>
          <p:nvSpPr>
            <p:cNvPr id="15" name="文本框 14"/>
            <p:cNvSpPr txBox="1"/>
            <p:nvPr/>
          </p:nvSpPr>
          <p:spPr>
            <a:xfrm>
              <a:off x="3131601" y="3019720"/>
              <a:ext cx="3312796" cy="768791"/>
            </a:xfrm>
            <a:prstGeom prst="rect">
              <a:avLst/>
            </a:prstGeom>
            <a:solidFill>
              <a:schemeClr val="accent1">
                <a:lumMod val="40000"/>
                <a:lumOff val="60000"/>
              </a:schemeClr>
            </a:solidFill>
          </p:spPr>
          <p:txBody>
            <a:bodyPr>
              <a:spAutoFit/>
            </a:bodyPr>
            <a:lstStyle/>
            <a:p>
              <a:pPr eaLnBrk="0" hangingPunct="0">
                <a:spcBef>
                  <a:spcPct val="20000"/>
                </a:spcBef>
                <a:defRPr/>
              </a:pPr>
              <a:r>
                <a:rPr lang="zh-CN" altLang="en-US" dirty="0">
                  <a:latin typeface="Arial" charset="0"/>
                </a:rPr>
                <a:t>用户线程：运行在用户态</a:t>
              </a:r>
              <a:endParaRPr lang="en-US" altLang="zh-CN" dirty="0">
                <a:latin typeface="Arial" charset="0"/>
              </a:endParaRPr>
            </a:p>
            <a:p>
              <a:pPr eaLnBrk="0" hangingPunct="0">
                <a:spcBef>
                  <a:spcPct val="20000"/>
                </a:spcBef>
                <a:defRPr/>
              </a:pPr>
              <a:r>
                <a:rPr lang="zh-CN" altLang="en-US" dirty="0">
                  <a:latin typeface="Arial" charset="0"/>
                </a:rPr>
                <a:t>内核线程：运行在内核态</a:t>
              </a:r>
            </a:p>
          </p:txBody>
        </p:sp>
        <p:sp>
          <p:nvSpPr>
            <p:cNvPr id="16" name="矩形 15"/>
            <p:cNvSpPr/>
            <p:nvPr/>
          </p:nvSpPr>
          <p:spPr>
            <a:xfrm>
              <a:off x="1044241" y="3196033"/>
              <a:ext cx="1295015" cy="400280"/>
            </a:xfrm>
            <a:prstGeom prst="rect">
              <a:avLst/>
            </a:prstGeom>
            <a:solidFill>
              <a:schemeClr val="accent1">
                <a:lumMod val="40000"/>
                <a:lumOff val="60000"/>
              </a:schemeClr>
            </a:solidFill>
          </p:spPr>
          <p:txBody>
            <a:bodyPr>
              <a:spAutoFit/>
            </a:bodyPr>
            <a:lstStyle/>
            <a:p>
              <a:pPr eaLnBrk="0" hangingPunct="0">
                <a:spcBef>
                  <a:spcPct val="20000"/>
                </a:spcBef>
                <a:defRPr/>
              </a:pPr>
              <a:r>
                <a:rPr lang="zh-CN" altLang="en-US" dirty="0">
                  <a:latin typeface="Arial" charset="0"/>
                </a:rPr>
                <a:t>运行状态</a:t>
              </a:r>
            </a:p>
          </p:txBody>
        </p:sp>
        <p:cxnSp>
          <p:nvCxnSpPr>
            <p:cNvPr id="354315" name="直接箭头连接符 16"/>
            <p:cNvCxnSpPr>
              <a:cxnSpLocks noChangeShapeType="1"/>
              <a:stCxn id="16" idx="3"/>
              <a:endCxn id="15" idx="1"/>
            </p:cNvCxnSpPr>
            <p:nvPr/>
          </p:nvCxnSpPr>
          <p:spPr bwMode="auto">
            <a:xfrm>
              <a:off x="2339752" y="3395608"/>
              <a:ext cx="792088" cy="8712"/>
            </a:xfrm>
            <a:prstGeom prst="straightConnector1">
              <a:avLst/>
            </a:prstGeom>
            <a:noFill/>
            <a:ln w="28575" algn="ctr">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8" name="文本框 17"/>
            <p:cNvSpPr txBox="1"/>
            <p:nvPr/>
          </p:nvSpPr>
          <p:spPr>
            <a:xfrm>
              <a:off x="3131601" y="1917362"/>
              <a:ext cx="3312796" cy="768791"/>
            </a:xfrm>
            <a:prstGeom prst="rect">
              <a:avLst/>
            </a:prstGeom>
            <a:solidFill>
              <a:schemeClr val="accent1">
                <a:lumMod val="40000"/>
                <a:lumOff val="60000"/>
              </a:schemeClr>
            </a:solidFill>
          </p:spPr>
          <p:txBody>
            <a:bodyPr>
              <a:spAutoFit/>
            </a:bodyPr>
            <a:lstStyle/>
            <a:p>
              <a:pPr eaLnBrk="0" hangingPunct="0">
                <a:spcBef>
                  <a:spcPct val="20000"/>
                </a:spcBef>
                <a:defRPr/>
              </a:pPr>
              <a:r>
                <a:rPr lang="zh-CN" altLang="en-US" dirty="0">
                  <a:latin typeface="Arial" charset="0"/>
                </a:rPr>
                <a:t>用户级线程：线程库</a:t>
              </a:r>
              <a:endParaRPr lang="en-US" altLang="zh-CN" dirty="0">
                <a:latin typeface="Arial" charset="0"/>
              </a:endParaRPr>
            </a:p>
            <a:p>
              <a:pPr eaLnBrk="0" hangingPunct="0">
                <a:spcBef>
                  <a:spcPct val="20000"/>
                </a:spcBef>
                <a:defRPr/>
              </a:pPr>
              <a:r>
                <a:rPr lang="zh-CN" altLang="en-US" dirty="0">
                  <a:latin typeface="Arial" charset="0"/>
                </a:rPr>
                <a:t>内核级线程：操作系统内核</a:t>
              </a:r>
            </a:p>
          </p:txBody>
        </p:sp>
        <p:sp>
          <p:nvSpPr>
            <p:cNvPr id="19" name="矩形 18"/>
            <p:cNvSpPr/>
            <p:nvPr/>
          </p:nvSpPr>
          <p:spPr>
            <a:xfrm>
              <a:off x="826985" y="2092087"/>
              <a:ext cx="1512271" cy="400280"/>
            </a:xfrm>
            <a:prstGeom prst="rect">
              <a:avLst/>
            </a:prstGeom>
            <a:solidFill>
              <a:schemeClr val="accent1">
                <a:lumMod val="40000"/>
                <a:lumOff val="60000"/>
              </a:schemeClr>
            </a:solidFill>
          </p:spPr>
          <p:txBody>
            <a:bodyPr>
              <a:spAutoFit/>
            </a:bodyPr>
            <a:lstStyle/>
            <a:p>
              <a:pPr eaLnBrk="0" hangingPunct="0">
                <a:spcBef>
                  <a:spcPct val="20000"/>
                </a:spcBef>
                <a:defRPr/>
              </a:pPr>
              <a:r>
                <a:rPr lang="zh-CN" altLang="en-US" dirty="0">
                  <a:latin typeface="Arial" charset="0"/>
                </a:rPr>
                <a:t>实现及管理</a:t>
              </a:r>
            </a:p>
          </p:txBody>
        </p:sp>
        <p:cxnSp>
          <p:nvCxnSpPr>
            <p:cNvPr id="354318" name="直接箭头连接符 19"/>
            <p:cNvCxnSpPr>
              <a:cxnSpLocks noChangeShapeType="1"/>
              <a:stCxn id="19" idx="3"/>
              <a:endCxn id="18" idx="1"/>
            </p:cNvCxnSpPr>
            <p:nvPr/>
          </p:nvCxnSpPr>
          <p:spPr bwMode="auto">
            <a:xfrm>
              <a:off x="2339752" y="2292841"/>
              <a:ext cx="792088" cy="8712"/>
            </a:xfrm>
            <a:prstGeom prst="straightConnector1">
              <a:avLst/>
            </a:prstGeom>
            <a:noFill/>
            <a:ln w="28575" algn="ctr">
              <a:solidFill>
                <a:srgbClr val="000000"/>
              </a:solidFill>
              <a:round/>
              <a:headEnd/>
              <a:tailEnd type="triangle" w="med" len="med"/>
            </a:ln>
            <a:extLst>
              <a:ext uri="{909E8E84-426E-40DD-AFC4-6F175D3DCCD1}">
                <a14:hiddenFill xmlns:a14="http://schemas.microsoft.com/office/drawing/2010/main">
                  <a:noFill/>
                </a14:hiddenFill>
              </a:ext>
            </a:extLst>
          </p:spPr>
        </p:cxnSp>
      </p:grpSp>
      <p:sp>
        <p:nvSpPr>
          <p:cNvPr id="4" name="文本框 3">
            <a:extLst>
              <a:ext uri="{FF2B5EF4-FFF2-40B4-BE49-F238E27FC236}">
                <a16:creationId xmlns:a16="http://schemas.microsoft.com/office/drawing/2014/main" id="{9862F7D8-E110-9C9B-5AD6-EA7C8FBD084D}"/>
              </a:ext>
            </a:extLst>
          </p:cNvPr>
          <p:cNvSpPr txBox="1"/>
          <p:nvPr/>
        </p:nvSpPr>
        <p:spPr>
          <a:xfrm>
            <a:off x="1197511" y="2241558"/>
            <a:ext cx="4321429" cy="707886"/>
          </a:xfrm>
          <a:prstGeom prst="rect">
            <a:avLst/>
          </a:prstGeom>
          <a:noFill/>
        </p:spPr>
        <p:txBody>
          <a:bodyPr wrap="square">
            <a:spAutoFit/>
          </a:bodyPr>
          <a:lstStyle/>
          <a:p>
            <a:r>
              <a:rPr kumimoji="1" lang="en-US" altLang="zh-CN" dirty="0">
                <a:solidFill>
                  <a:srgbClr val="017DED"/>
                </a:solidFill>
                <a:latin typeface="Times New Roman" panose="02020603050405020304" pitchFamily="18" charset="0"/>
              </a:rPr>
              <a:t> </a:t>
            </a:r>
            <a:r>
              <a:rPr lang="zh-CN" altLang="en-US" dirty="0"/>
              <a:t>创建、撤销和切换也是</a:t>
            </a:r>
            <a:r>
              <a:rPr lang="zh-CN" altLang="en-US" dirty="0">
                <a:solidFill>
                  <a:srgbClr val="FF0000"/>
                </a:solidFill>
              </a:rPr>
              <a:t>在内核空间下实现</a:t>
            </a:r>
            <a:r>
              <a:rPr lang="zh-CN" altLang="en-US" dirty="0"/>
              <a:t>的</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66594"/>
                                        </p:tgtEl>
                                        <p:attrNameLst>
                                          <p:attrName>style.visibility</p:attrName>
                                        </p:attrNameLst>
                                      </p:cBhvr>
                                      <p:to>
                                        <p:strVal val="visible"/>
                                      </p:to>
                                    </p:set>
                                    <p:animEffect transition="in" filter="box(in)">
                                      <p:cBhvr>
                                        <p:cTn id="7" dur="500"/>
                                        <p:tgtEl>
                                          <p:spTgt spid="3665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box(in)">
                                      <p:cBhvr>
                                        <p:cTn id="12" dur="500"/>
                                        <p:tgtEl>
                                          <p:spTgt spid="10">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nodeType="click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animEffect transition="in" filter="diamond(in)">
                                      <p:cBhvr>
                                        <p:cTn id="17" dur="2000"/>
                                        <p:tgtEl>
                                          <p:spTgt spid="10">
                                            <p:txEl>
                                              <p:pRg st="1" end="1"/>
                                            </p:txEl>
                                          </p:spTgt>
                                        </p:tgtEl>
                                      </p:cBhvr>
                                    </p:animEffect>
                                  </p:childTnLst>
                                </p:cTn>
                              </p:par>
                              <p:par>
                                <p:cTn id="18" presetID="8" presetClass="entr" presetSubtype="16" fill="hold" nodeType="withEffect">
                                  <p:stCondLst>
                                    <p:cond delay="0"/>
                                  </p:stCondLst>
                                  <p:childTnLst>
                                    <p:set>
                                      <p:cBhvr>
                                        <p:cTn id="19" dur="1" fill="hold">
                                          <p:stCondLst>
                                            <p:cond delay="0"/>
                                          </p:stCondLst>
                                        </p:cTn>
                                        <p:tgtEl>
                                          <p:spTgt spid="10">
                                            <p:txEl>
                                              <p:pRg st="2" end="2"/>
                                            </p:txEl>
                                          </p:spTgt>
                                        </p:tgtEl>
                                        <p:attrNameLst>
                                          <p:attrName>style.visibility</p:attrName>
                                        </p:attrNameLst>
                                      </p:cBhvr>
                                      <p:to>
                                        <p:strVal val="visible"/>
                                      </p:to>
                                    </p:set>
                                    <p:animEffect transition="in" filter="diamond(in)">
                                      <p:cBhvr>
                                        <p:cTn id="20" dur="2000"/>
                                        <p:tgtEl>
                                          <p:spTgt spid="10">
                                            <p:txEl>
                                              <p:pRg st="2" end="2"/>
                                            </p:txEl>
                                          </p:spTgt>
                                        </p:tgtEl>
                                      </p:cBhvr>
                                    </p:animEffect>
                                  </p:childTnLst>
                                </p:cTn>
                              </p:par>
                              <p:par>
                                <p:cTn id="21" presetID="8" presetClass="entr" presetSubtype="16" fill="hold" nodeType="withEffect">
                                  <p:stCondLst>
                                    <p:cond delay="0"/>
                                  </p:stCondLst>
                                  <p:childTnLst>
                                    <p:set>
                                      <p:cBhvr>
                                        <p:cTn id="22" dur="1" fill="hold">
                                          <p:stCondLst>
                                            <p:cond delay="0"/>
                                          </p:stCondLst>
                                        </p:cTn>
                                        <p:tgtEl>
                                          <p:spTgt spid="10">
                                            <p:txEl>
                                              <p:pRg st="3" end="3"/>
                                            </p:txEl>
                                          </p:spTgt>
                                        </p:tgtEl>
                                        <p:attrNameLst>
                                          <p:attrName>style.visibility</p:attrName>
                                        </p:attrNameLst>
                                      </p:cBhvr>
                                      <p:to>
                                        <p:strVal val="visible"/>
                                      </p:to>
                                    </p:set>
                                    <p:animEffect transition="in" filter="diamond(in)">
                                      <p:cBhvr>
                                        <p:cTn id="23" dur="2000"/>
                                        <p:tgtEl>
                                          <p:spTgt spid="10">
                                            <p:txEl>
                                              <p:pRg st="3" end="3"/>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16" fill="hold" nodeType="clickEffect">
                                  <p:stCondLst>
                                    <p:cond delay="0"/>
                                  </p:stCondLst>
                                  <p:childTnLst>
                                    <p:set>
                                      <p:cBhvr>
                                        <p:cTn id="27" dur="1" fill="hold">
                                          <p:stCondLst>
                                            <p:cond delay="0"/>
                                          </p:stCondLst>
                                        </p:cTn>
                                        <p:tgtEl>
                                          <p:spTgt spid="10">
                                            <p:txEl>
                                              <p:pRg st="4" end="4"/>
                                            </p:txEl>
                                          </p:spTgt>
                                        </p:tgtEl>
                                        <p:attrNameLst>
                                          <p:attrName>style.visibility</p:attrName>
                                        </p:attrNameLst>
                                      </p:cBhvr>
                                      <p:to>
                                        <p:strVal val="visible"/>
                                      </p:to>
                                    </p:set>
                                    <p:animEffect transition="in" filter="box(in)">
                                      <p:cBhvr>
                                        <p:cTn id="28" dur="500"/>
                                        <p:tgtEl>
                                          <p:spTgt spid="10">
                                            <p:txEl>
                                              <p:pRg st="4" end="4"/>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8" presetClass="entr" presetSubtype="16" fill="hold" nodeType="clickEffect">
                                  <p:stCondLst>
                                    <p:cond delay="0"/>
                                  </p:stCondLst>
                                  <p:childTnLst>
                                    <p:set>
                                      <p:cBhvr>
                                        <p:cTn id="32" dur="1" fill="hold">
                                          <p:stCondLst>
                                            <p:cond delay="0"/>
                                          </p:stCondLst>
                                        </p:cTn>
                                        <p:tgtEl>
                                          <p:spTgt spid="10">
                                            <p:txEl>
                                              <p:pRg st="5" end="5"/>
                                            </p:txEl>
                                          </p:spTgt>
                                        </p:tgtEl>
                                        <p:attrNameLst>
                                          <p:attrName>style.visibility</p:attrName>
                                        </p:attrNameLst>
                                      </p:cBhvr>
                                      <p:to>
                                        <p:strVal val="visible"/>
                                      </p:to>
                                    </p:set>
                                    <p:animEffect transition="in" filter="diamond(in)">
                                      <p:cBhvr>
                                        <p:cTn id="33" dur="2000"/>
                                        <p:tgtEl>
                                          <p:spTgt spid="10">
                                            <p:txEl>
                                              <p:pRg st="5" end="5"/>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nodeType="clickEffect">
                                  <p:stCondLst>
                                    <p:cond delay="0"/>
                                  </p:stCondLst>
                                  <p:childTnLst>
                                    <p:set>
                                      <p:cBhvr>
                                        <p:cTn id="37"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Text Box 2"/>
          <p:cNvSpPr txBox="1">
            <a:spLocks noChangeArrowheads="1"/>
          </p:cNvSpPr>
          <p:nvPr/>
        </p:nvSpPr>
        <p:spPr bwMode="auto">
          <a:xfrm>
            <a:off x="841377" y="739713"/>
            <a:ext cx="35988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dirty="0">
                <a:solidFill>
                  <a:srgbClr val="C00000"/>
                </a:solidFill>
                <a:latin typeface="微软雅黑" panose="020B0503020204020204" pitchFamily="34" charset="-122"/>
                <a:ea typeface="微软雅黑" panose="020B0503020204020204" pitchFamily="34" charset="-122"/>
              </a:rPr>
              <a:t>3. </a:t>
            </a:r>
            <a:r>
              <a:rPr kumimoji="1" lang="zh-CN" altLang="en-US" sz="2800" dirty="0">
                <a:solidFill>
                  <a:srgbClr val="C00000"/>
                </a:solidFill>
                <a:latin typeface="微软雅黑" panose="020B0503020204020204" pitchFamily="34" charset="-122"/>
                <a:ea typeface="微软雅黑" panose="020B0503020204020204" pitchFamily="34" charset="-122"/>
              </a:rPr>
              <a:t>组合方式</a:t>
            </a:r>
            <a:endParaRPr kumimoji="1" lang="en-US" altLang="zh-CN" sz="2800" dirty="0">
              <a:solidFill>
                <a:srgbClr val="C00000"/>
              </a:solidFill>
              <a:latin typeface="微软雅黑" panose="020B0503020204020204" pitchFamily="34" charset="-122"/>
              <a:ea typeface="微软雅黑" panose="020B0503020204020204" pitchFamily="34" charset="-122"/>
            </a:endParaRPr>
          </a:p>
        </p:txBody>
      </p:sp>
      <p:sp>
        <p:nvSpPr>
          <p:cNvPr id="355331" name="Text Box 3"/>
          <p:cNvSpPr txBox="1">
            <a:spLocks noChangeArrowheads="1"/>
          </p:cNvSpPr>
          <p:nvPr/>
        </p:nvSpPr>
        <p:spPr bwMode="auto">
          <a:xfrm>
            <a:off x="983432" y="1384301"/>
            <a:ext cx="7488832" cy="375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7273" tIns="43636" rIns="87273" bIns="43636">
            <a:spAutoFit/>
          </a:bodyPr>
          <a:lstStyle>
            <a:lvl1pPr marL="609600" indent="-609600" defTabSz="873125" eaLnBrk="0" hangingPunct="0">
              <a:defRPr sz="2000" b="1">
                <a:solidFill>
                  <a:schemeClr val="tx1"/>
                </a:solidFill>
                <a:latin typeface="Arial" panose="020B0604020202020204" pitchFamily="34" charset="0"/>
                <a:ea typeface="宋体" panose="02010600030101010101" pitchFamily="2" charset="-122"/>
              </a:defRPr>
            </a:lvl1pPr>
            <a:lvl2pPr marL="742950" indent="-285750" defTabSz="873125" eaLnBrk="0" hangingPunct="0">
              <a:defRPr sz="2000" b="1">
                <a:solidFill>
                  <a:schemeClr val="tx1"/>
                </a:solidFill>
                <a:latin typeface="Arial" panose="020B0604020202020204" pitchFamily="34" charset="0"/>
                <a:ea typeface="宋体" panose="02010600030101010101" pitchFamily="2" charset="-122"/>
              </a:defRPr>
            </a:lvl2pPr>
            <a:lvl3pPr marL="1143000" indent="-228600" defTabSz="873125" eaLnBrk="0" hangingPunct="0">
              <a:defRPr sz="2000" b="1">
                <a:solidFill>
                  <a:schemeClr val="tx1"/>
                </a:solidFill>
                <a:latin typeface="Arial" panose="020B0604020202020204" pitchFamily="34" charset="0"/>
                <a:ea typeface="宋体" panose="02010600030101010101" pitchFamily="2" charset="-122"/>
              </a:defRPr>
            </a:lvl3pPr>
            <a:lvl4pPr marL="1600200" indent="-228600" defTabSz="873125" eaLnBrk="0" hangingPunct="0">
              <a:defRPr sz="2000" b="1">
                <a:solidFill>
                  <a:schemeClr val="tx1"/>
                </a:solidFill>
                <a:latin typeface="Arial" panose="020B0604020202020204" pitchFamily="34" charset="0"/>
                <a:ea typeface="宋体" panose="02010600030101010101" pitchFamily="2" charset="-122"/>
              </a:defRPr>
            </a:lvl4pPr>
            <a:lvl5pPr marL="2057400" indent="-228600" defTabSz="873125" eaLnBrk="0" hangingPunct="0">
              <a:defRPr sz="2000" b="1">
                <a:solidFill>
                  <a:schemeClr val="tx1"/>
                </a:solidFill>
                <a:latin typeface="Arial" panose="020B0604020202020204" pitchFamily="34" charset="0"/>
                <a:ea typeface="宋体" panose="02010600030101010101" pitchFamily="2" charset="-122"/>
              </a:defRPr>
            </a:lvl5pPr>
            <a:lvl6pPr marL="2514600" indent="-228600" defTabSz="873125"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defTabSz="873125"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defTabSz="873125"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defTabSz="873125"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just" eaLnBrk="1" hangingPunct="1">
              <a:lnSpc>
                <a:spcPct val="85000"/>
              </a:lnSpc>
              <a:spcBef>
                <a:spcPct val="50000"/>
              </a:spcBef>
            </a:pPr>
            <a:r>
              <a:rPr kumimoji="1" lang="zh-CN" altLang="en-US" sz="2200" dirty="0">
                <a:solidFill>
                  <a:srgbClr val="017DED"/>
                </a:solidFill>
                <a:latin typeface="Times New Roman" panose="02020603050405020304" pitchFamily="18" charset="0"/>
              </a:rPr>
              <a:t>内核支持内核级线程，线程库支持用户级线程，</a:t>
            </a:r>
            <a:r>
              <a:rPr lang="zh-CN" altLang="en-US" dirty="0"/>
              <a:t>如</a:t>
            </a:r>
            <a:r>
              <a:rPr lang="en-US" altLang="zh-CN" dirty="0"/>
              <a:t>Solaris</a:t>
            </a:r>
            <a:endParaRPr kumimoji="1" lang="zh-CN" altLang="en-US" dirty="0">
              <a:solidFill>
                <a:srgbClr val="017DED"/>
              </a:solidFill>
            </a:endParaRPr>
          </a:p>
        </p:txBody>
      </p:sp>
      <p:sp>
        <p:nvSpPr>
          <p:cNvPr id="355332" name="Rectangle 2"/>
          <p:cNvSpPr>
            <a:spLocks noChangeArrowheads="1"/>
          </p:cNvSpPr>
          <p:nvPr/>
        </p:nvSpPr>
        <p:spPr bwMode="auto">
          <a:xfrm>
            <a:off x="4008439" y="0"/>
            <a:ext cx="50260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r>
              <a:rPr lang="en-US" altLang="zh-CN" sz="3600" dirty="0">
                <a:solidFill>
                  <a:srgbClr val="0000FF"/>
                </a:solidFill>
                <a:latin typeface="微软雅黑" panose="020B0503020204020204" pitchFamily="34" charset="-122"/>
                <a:ea typeface="微软雅黑" panose="020B0503020204020204" pitchFamily="34" charset="-122"/>
              </a:rPr>
              <a:t>3.6.2 </a:t>
            </a:r>
            <a:r>
              <a:rPr lang="zh-CN" altLang="en-US" sz="3600" dirty="0">
                <a:solidFill>
                  <a:srgbClr val="0000FF"/>
                </a:solidFill>
                <a:latin typeface="微软雅黑" panose="020B0503020204020204" pitchFamily="34" charset="-122"/>
                <a:ea typeface="微软雅黑" panose="020B0503020204020204" pitchFamily="34" charset="-122"/>
              </a:rPr>
              <a:t>线程实现机制</a:t>
            </a:r>
          </a:p>
        </p:txBody>
      </p:sp>
      <p:sp>
        <p:nvSpPr>
          <p:cNvPr id="8" name="矩形 7"/>
          <p:cNvSpPr>
            <a:spLocks noChangeArrowheads="1"/>
          </p:cNvSpPr>
          <p:nvPr/>
        </p:nvSpPr>
        <p:spPr bwMode="auto">
          <a:xfrm>
            <a:off x="1271463" y="3264129"/>
            <a:ext cx="37433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50000"/>
              </a:spcBef>
              <a:buClr>
                <a:schemeClr val="tx1"/>
              </a:buClr>
            </a:pPr>
            <a:r>
              <a:rPr lang="zh-CN" altLang="en-US" sz="2200" dirty="0">
                <a:solidFill>
                  <a:srgbClr val="008AF2"/>
                </a:solidFill>
              </a:rPr>
              <a:t>优点：</a:t>
            </a:r>
            <a:endParaRPr lang="en-US" altLang="zh-CN" sz="2200" dirty="0">
              <a:solidFill>
                <a:srgbClr val="008AF2"/>
              </a:solidFill>
            </a:endParaRPr>
          </a:p>
          <a:p>
            <a:pPr eaLnBrk="1" hangingPunct="1">
              <a:lnSpc>
                <a:spcPct val="80000"/>
              </a:lnSpc>
              <a:spcBef>
                <a:spcPct val="50000"/>
              </a:spcBef>
              <a:buClr>
                <a:schemeClr val="tx1"/>
              </a:buClr>
              <a:buFont typeface="Wingdings" panose="05000000000000000000" pitchFamily="2" charset="2"/>
              <a:buChar char="l"/>
            </a:pPr>
            <a:r>
              <a:rPr kumimoji="1" lang="zh-CN" altLang="en-US" dirty="0"/>
              <a:t> 线程管理开销小，效率高；</a:t>
            </a:r>
            <a:endParaRPr kumimoji="1" lang="en-US" altLang="zh-CN" dirty="0"/>
          </a:p>
        </p:txBody>
      </p:sp>
      <p:pic>
        <p:nvPicPr>
          <p:cNvPr id="35533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27851" y="1863954"/>
            <a:ext cx="4213225"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2"/>
          <p:cNvSpPr txBox="1">
            <a:spLocks noChangeArrowheads="1"/>
          </p:cNvSpPr>
          <p:nvPr/>
        </p:nvSpPr>
        <p:spPr bwMode="auto">
          <a:xfrm>
            <a:off x="1271464" y="1991972"/>
            <a:ext cx="2447925" cy="460375"/>
          </a:xfrm>
          <a:prstGeom prst="rect">
            <a:avLst/>
          </a:prstGeom>
          <a:noFill/>
          <a:ln w="9525">
            <a:noFill/>
            <a:miter lim="800000"/>
            <a:headEnd/>
            <a:tailEnd/>
          </a:ln>
          <a:effectLst/>
        </p:spPr>
        <p:txBody>
          <a:bodyPr>
            <a:spAutoFit/>
          </a:bodyPr>
          <a:lstStyle/>
          <a:p>
            <a:pPr>
              <a:buFont typeface="Wingdings" pitchFamily="2" charset="2"/>
              <a:buChar char="n"/>
              <a:defRPr/>
            </a:pPr>
            <a:r>
              <a:rPr kumimoji="1" lang="en-US" altLang="zh-CN" sz="2400" dirty="0">
                <a:latin typeface="微软雅黑" panose="020B0503020204020204" pitchFamily="34" charset="-122"/>
                <a:ea typeface="微软雅黑" panose="020B0503020204020204" pitchFamily="34" charset="-122"/>
              </a:rPr>
              <a:t> </a:t>
            </a:r>
            <a:r>
              <a:rPr kumimoji="1" lang="zh-CN" altLang="en-US" sz="2400" dirty="0">
                <a:latin typeface="微软雅黑" panose="020B0503020204020204" pitchFamily="34" charset="-122"/>
                <a:ea typeface="微软雅黑" panose="020B0503020204020204" pitchFamily="34" charset="-122"/>
              </a:rPr>
              <a:t>多对一模型</a:t>
            </a:r>
            <a:endParaRPr kumimoji="1" lang="en-US" altLang="zh-CN" sz="2400" b="0" dirty="0">
              <a:latin typeface="微软雅黑" panose="020B0503020204020204" pitchFamily="34" charset="-122"/>
              <a:ea typeface="微软雅黑" panose="020B0503020204020204" pitchFamily="34" charset="-122"/>
            </a:endParaRPr>
          </a:p>
        </p:txBody>
      </p:sp>
      <p:sp>
        <p:nvSpPr>
          <p:cNvPr id="11" name="矩形 10"/>
          <p:cNvSpPr>
            <a:spLocks noChangeArrowheads="1"/>
          </p:cNvSpPr>
          <p:nvPr/>
        </p:nvSpPr>
        <p:spPr bwMode="auto">
          <a:xfrm>
            <a:off x="1271464" y="4408147"/>
            <a:ext cx="5399087"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50000"/>
              </a:spcBef>
              <a:buClr>
                <a:schemeClr val="tx1"/>
              </a:buClr>
            </a:pPr>
            <a:r>
              <a:rPr lang="zh-CN" altLang="en-US" sz="2200" dirty="0">
                <a:solidFill>
                  <a:srgbClr val="008AF2"/>
                </a:solidFill>
              </a:rPr>
              <a:t>缺点：</a:t>
            </a:r>
            <a:endParaRPr lang="en-US" altLang="zh-CN" sz="2200" dirty="0">
              <a:solidFill>
                <a:srgbClr val="008AF2"/>
              </a:solidFill>
            </a:endParaRPr>
          </a:p>
          <a:p>
            <a:pPr eaLnBrk="1" hangingPunct="1">
              <a:spcBef>
                <a:spcPct val="50000"/>
              </a:spcBef>
              <a:buClr>
                <a:schemeClr val="tx1"/>
              </a:buClr>
              <a:buFont typeface="Wingdings" panose="05000000000000000000" pitchFamily="2" charset="2"/>
              <a:buChar char="l"/>
            </a:pPr>
            <a:r>
              <a:rPr kumimoji="1" lang="zh-CN" altLang="en-US" dirty="0">
                <a:latin typeface="Times New Roman" panose="02020603050405020304" pitchFamily="18" charset="0"/>
              </a:rPr>
              <a:t>线程系统调用时，将导致所属进程阻塞；          </a:t>
            </a:r>
          </a:p>
        </p:txBody>
      </p:sp>
      <p:sp>
        <p:nvSpPr>
          <p:cNvPr id="12" name="Text Box 6"/>
          <p:cNvSpPr txBox="1">
            <a:spLocks noChangeArrowheads="1"/>
          </p:cNvSpPr>
          <p:nvPr/>
        </p:nvSpPr>
        <p:spPr bwMode="auto">
          <a:xfrm>
            <a:off x="1271463" y="5305084"/>
            <a:ext cx="8568953" cy="845319"/>
          </a:xfrm>
          <a:prstGeom prst="rect">
            <a:avLst/>
          </a:prstGeom>
          <a:noFill/>
          <a:ln w="9525">
            <a:noFill/>
            <a:miter lim="800000"/>
            <a:headEnd/>
            <a:tailEnd/>
          </a:ln>
        </p:spPr>
        <p:txBody>
          <a:bodyPr wrap="square" lIns="87273" tIns="43636" rIns="87273" bIns="43636">
            <a:spAutoFit/>
          </a:bodyPr>
          <a:lstStyle/>
          <a:p>
            <a:pPr defTabSz="873125">
              <a:lnSpc>
                <a:spcPct val="130000"/>
              </a:lnSpc>
              <a:spcBef>
                <a:spcPts val="0"/>
              </a:spcBef>
              <a:buClr>
                <a:schemeClr val="tx1"/>
              </a:buClr>
              <a:buFont typeface="Wingdings" pitchFamily="2" charset="2"/>
              <a:buChar char="l"/>
              <a:defRPr/>
            </a:pPr>
            <a:r>
              <a:rPr kumimoji="1" lang="zh-CN" altLang="en-US" dirty="0">
                <a:latin typeface="Times New Roman" panose="02020603050405020304" pitchFamily="18" charset="0"/>
              </a:rPr>
              <a:t>在多核处理器上，多对一的映射方式无法充分利用多核资源，因为多个用户级线程都映射到同一个内核级线程上，无法实现真正的并行执行。</a:t>
            </a:r>
            <a:endParaRPr kumimoji="1" lang="en-US" altLang="zh-CN" dirty="0">
              <a:latin typeface="Times New Roman" panose="02020603050405020304" pitchFamily="18" charset="0"/>
            </a:endParaRPr>
          </a:p>
        </p:txBody>
      </p:sp>
      <p:sp>
        <p:nvSpPr>
          <p:cNvPr id="13" name="矩形 12"/>
          <p:cNvSpPr>
            <a:spLocks noChangeArrowheads="1"/>
          </p:cNvSpPr>
          <p:nvPr/>
        </p:nvSpPr>
        <p:spPr bwMode="auto">
          <a:xfrm>
            <a:off x="1271464" y="2525372"/>
            <a:ext cx="518457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50000"/>
              </a:spcBef>
              <a:buClr>
                <a:schemeClr val="tx1"/>
              </a:buClr>
            </a:pPr>
            <a:r>
              <a:rPr lang="zh-CN" altLang="zh-CN" dirty="0"/>
              <a:t>把多个用户级线程映射到一个内核级线程上</a:t>
            </a:r>
            <a:endParaRPr kumimoji="1" lang="en-US" altLang="zh-CN"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box(in)">
                                      <p:cBhvr>
                                        <p:cTn id="12" dur="500"/>
                                        <p:tgtEl>
                                          <p:spTgt spid="1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Effect transition="in" filter="box(in)">
                                      <p:cBhvr>
                                        <p:cTn id="17" dur="500"/>
                                        <p:tgtEl>
                                          <p:spTgt spid="11">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ox(in)">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6C99BA2-634E-4D91-B885-2F1647F7AD61}"/>
              </a:ext>
            </a:extLst>
          </p:cNvPr>
          <p:cNvSpPr txBox="1"/>
          <p:nvPr>
            <p:custDataLst>
              <p:tags r:id="rId2"/>
            </p:custDataLst>
          </p:nvPr>
        </p:nvSpPr>
        <p:spPr>
          <a:xfrm>
            <a:off x="2135560" y="635001"/>
            <a:ext cx="8064896"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一个正在访问临界资源的进程由于申请等待</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I/O</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操作而被中断时，它是（    ）</a:t>
            </a:r>
          </a:p>
        </p:txBody>
      </p:sp>
      <p:sp>
        <p:nvSpPr>
          <p:cNvPr id="5" name="文本框 4">
            <a:extLst>
              <a:ext uri="{FF2B5EF4-FFF2-40B4-BE49-F238E27FC236}">
                <a16:creationId xmlns:a16="http://schemas.microsoft.com/office/drawing/2014/main" id="{69C35FD8-DB18-46B0-B75E-5531245BF4D3}"/>
              </a:ext>
            </a:extLst>
          </p:cNvPr>
          <p:cNvSpPr txBox="1"/>
          <p:nvPr>
            <p:custDataLst>
              <p:tags r:id="rId3"/>
            </p:custDataLst>
          </p:nvPr>
        </p:nvSpPr>
        <p:spPr>
          <a:xfrm>
            <a:off x="3065959" y="2786063"/>
            <a:ext cx="7134497"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可以允许其他进程进入与该进程相关的临界区</a:t>
            </a:r>
          </a:p>
        </p:txBody>
      </p:sp>
      <p:sp>
        <p:nvSpPr>
          <p:cNvPr id="6" name="文本框 5">
            <a:extLst>
              <a:ext uri="{FF2B5EF4-FFF2-40B4-BE49-F238E27FC236}">
                <a16:creationId xmlns:a16="http://schemas.microsoft.com/office/drawing/2014/main" id="{ABEEBC1F-64A3-4DE5-A1C1-39259C975275}"/>
              </a:ext>
            </a:extLst>
          </p:cNvPr>
          <p:cNvSpPr txBox="1"/>
          <p:nvPr>
            <p:custDataLst>
              <p:tags r:id="rId4"/>
            </p:custDataLst>
          </p:nvPr>
        </p:nvSpPr>
        <p:spPr>
          <a:xfrm>
            <a:off x="3065959" y="3643313"/>
            <a:ext cx="7134496"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不允许其他进程进入任何临界区</a:t>
            </a:r>
          </a:p>
        </p:txBody>
      </p:sp>
      <p:sp>
        <p:nvSpPr>
          <p:cNvPr id="7" name="文本框 6">
            <a:extLst>
              <a:ext uri="{FF2B5EF4-FFF2-40B4-BE49-F238E27FC236}">
                <a16:creationId xmlns:a16="http://schemas.microsoft.com/office/drawing/2014/main" id="{9093C8E1-1D44-43AE-A63A-F561C70A173D}"/>
              </a:ext>
            </a:extLst>
          </p:cNvPr>
          <p:cNvSpPr txBox="1"/>
          <p:nvPr>
            <p:custDataLst>
              <p:tags r:id="rId5"/>
            </p:custDataLst>
          </p:nvPr>
        </p:nvSpPr>
        <p:spPr>
          <a:xfrm>
            <a:off x="3065959" y="4500563"/>
            <a:ext cx="7134496"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可以允许其他进程抢占处理器，但不得进入与该进程相关的临界区</a:t>
            </a:r>
          </a:p>
        </p:txBody>
      </p:sp>
      <p:sp>
        <p:nvSpPr>
          <p:cNvPr id="8" name="文本框 7">
            <a:extLst>
              <a:ext uri="{FF2B5EF4-FFF2-40B4-BE49-F238E27FC236}">
                <a16:creationId xmlns:a16="http://schemas.microsoft.com/office/drawing/2014/main" id="{75966FF1-A1F8-4A88-BF99-F63B2776360A}"/>
              </a:ext>
            </a:extLst>
          </p:cNvPr>
          <p:cNvSpPr txBox="1"/>
          <p:nvPr>
            <p:custDataLst>
              <p:tags r:id="rId6"/>
            </p:custDataLst>
          </p:nvPr>
        </p:nvSpPr>
        <p:spPr>
          <a:xfrm>
            <a:off x="3065959" y="5357813"/>
            <a:ext cx="7134496"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不允许任何进程抢占处理器</a:t>
            </a:r>
          </a:p>
        </p:txBody>
      </p:sp>
      <p:sp>
        <p:nvSpPr>
          <p:cNvPr id="9" name="椭圆 8">
            <a:extLst>
              <a:ext uri="{FF2B5EF4-FFF2-40B4-BE49-F238E27FC236}">
                <a16:creationId xmlns:a16="http://schemas.microsoft.com/office/drawing/2014/main" id="{5EB40724-E3F3-42CE-8BBB-6FEEB2221FC4}"/>
              </a:ext>
            </a:extLst>
          </p:cNvPr>
          <p:cNvSpPr>
            <a:spLocks noChangeAspect="1"/>
          </p:cNvSpPr>
          <p:nvPr>
            <p:custDataLst>
              <p:tags r:id="rId7"/>
            </p:custDataLst>
          </p:nvPr>
        </p:nvSpPr>
        <p:spPr bwMode="auto">
          <a:xfrm>
            <a:off x="2351584" y="28503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ctr" anchorCtr="1" compatLnSpc="1">
            <a:prstTxWarp prst="textNoShape">
              <a:avLst/>
            </a:prstTxWarp>
          </a:bodyPr>
          <a:lstStyle/>
          <a:p>
            <a:pPr marL="609600" indent="-609600" eaLnBrk="0" hangingPunct="0">
              <a:spcBef>
                <a:spcPct val="20000"/>
              </a:spcBef>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10F7B6A9-60D7-4E73-A248-262E373AFECF}"/>
              </a:ext>
            </a:extLst>
          </p:cNvPr>
          <p:cNvSpPr>
            <a:spLocks noChangeAspect="1"/>
          </p:cNvSpPr>
          <p:nvPr>
            <p:custDataLst>
              <p:tags r:id="rId8"/>
            </p:custDataLst>
          </p:nvPr>
        </p:nvSpPr>
        <p:spPr bwMode="auto">
          <a:xfrm>
            <a:off x="2351584" y="370760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ctr" anchorCtr="1" compatLnSpc="1">
            <a:prstTxWarp prst="textNoShape">
              <a:avLst/>
            </a:prstTxWarp>
          </a:bodyPr>
          <a:lstStyle/>
          <a:p>
            <a:pPr marL="609600" indent="-609600" eaLnBrk="0" hangingPunct="0">
              <a:spcBef>
                <a:spcPct val="20000"/>
              </a:spcBef>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11FB582F-FB5C-47B4-B4D3-6932447489A1}"/>
              </a:ext>
            </a:extLst>
          </p:cNvPr>
          <p:cNvSpPr>
            <a:spLocks noChangeAspect="1"/>
          </p:cNvSpPr>
          <p:nvPr>
            <p:custDataLst>
              <p:tags r:id="rId9"/>
            </p:custDataLst>
          </p:nvPr>
        </p:nvSpPr>
        <p:spPr bwMode="auto">
          <a:xfrm>
            <a:off x="2351584" y="45648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ctr" anchorCtr="1" compatLnSpc="1">
            <a:prstTxWarp prst="textNoShape">
              <a:avLst/>
            </a:prstTxWarp>
          </a:bodyPr>
          <a:lstStyle/>
          <a:p>
            <a:pPr marL="609600" indent="-609600" eaLnBrk="0" hangingPunct="0">
              <a:spcBef>
                <a:spcPct val="20000"/>
              </a:spcBef>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7549A0AF-4411-49EF-B46C-B4CE546E3085}"/>
              </a:ext>
            </a:extLst>
          </p:cNvPr>
          <p:cNvSpPr>
            <a:spLocks noChangeAspect="1"/>
          </p:cNvSpPr>
          <p:nvPr>
            <p:custDataLst>
              <p:tags r:id="rId10"/>
            </p:custDataLst>
          </p:nvPr>
        </p:nvSpPr>
        <p:spPr bwMode="auto">
          <a:xfrm>
            <a:off x="2351584" y="542210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ctr" anchorCtr="1" compatLnSpc="1">
            <a:prstTxWarp prst="textNoShape">
              <a:avLst/>
            </a:prstTxWarp>
          </a:bodyPr>
          <a:lstStyle/>
          <a:p>
            <a:pPr marL="609600" indent="-609600" eaLnBrk="0" hangingPunct="0">
              <a:spcBef>
                <a:spcPct val="20000"/>
              </a:spcBef>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8D5BB97E-CDCA-4E93-9FAE-945CA423C07A}"/>
              </a:ext>
            </a:extLst>
          </p:cNvPr>
          <p:cNvGrpSpPr/>
          <p:nvPr>
            <p:custDataLst>
              <p:tags r:id="rId11"/>
            </p:custDataLst>
          </p:nvPr>
        </p:nvGrpSpPr>
        <p:grpSpPr>
          <a:xfrm>
            <a:off x="0" y="0"/>
            <a:ext cx="9144000" cy="635000"/>
            <a:chOff x="-1524000" y="0"/>
            <a:chExt cx="9144000" cy="635000"/>
          </a:xfrm>
        </p:grpSpPr>
        <p:sp>
          <p:nvSpPr>
            <p:cNvPr id="14" name="TitleBackground">
              <a:extLst>
                <a:ext uri="{FF2B5EF4-FFF2-40B4-BE49-F238E27FC236}">
                  <a16:creationId xmlns:a16="http://schemas.microsoft.com/office/drawing/2014/main" id="{0BFCADE1-3474-4BD8-83DD-936442D20C06}"/>
                </a:ext>
              </a:extLst>
            </p:cNvPr>
            <p:cNvSpPr/>
            <p:nvPr>
              <p:custDataLst>
                <p:tags r:id="rId12"/>
              </p:custDataLst>
            </p:nvPr>
          </p:nvSpPr>
          <p:spPr bwMode="auto">
            <a:xfrm>
              <a:off x="-1524000" y="0"/>
              <a:ext cx="9144000" cy="635000"/>
            </a:xfrm>
            <a:prstGeom prst="rect">
              <a:avLst/>
            </a:prstGeom>
            <a:solidFill>
              <a:srgbClr val="F6F7F8"/>
            </a:solidFill>
            <a:ln>
              <a:noFill/>
            </a:ln>
            <a:effectLst/>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bodyPr>
            <a:lstStyle/>
            <a:p>
              <a:pPr marL="609600" indent="-609600" eaLnBrk="0" hangingPunct="0">
                <a:spcBef>
                  <a:spcPct val="20000"/>
                </a:spcBef>
              </a:pPr>
              <a:endParaRPr lang="zh-CN" altLang="en-US">
                <a:latin typeface="Arial" charset="0"/>
              </a:endParaRPr>
            </a:p>
          </p:txBody>
        </p:sp>
        <p:sp>
          <p:nvSpPr>
            <p:cNvPr id="15" name="ColorBlock">
              <a:extLst>
                <a:ext uri="{FF2B5EF4-FFF2-40B4-BE49-F238E27FC236}">
                  <a16:creationId xmlns:a16="http://schemas.microsoft.com/office/drawing/2014/main" id="{2FCEE712-3482-40EF-99D7-DEDE4EF683B7}"/>
                </a:ext>
              </a:extLst>
            </p:cNvPr>
            <p:cNvSpPr/>
            <p:nvPr>
              <p:custDataLst>
                <p:tags r:id="rId13"/>
              </p:custDataLst>
            </p:nvPr>
          </p:nvSpPr>
          <p:spPr bwMode="auto">
            <a:xfrm>
              <a:off x="-1524000" y="0"/>
              <a:ext cx="190500" cy="635000"/>
            </a:xfrm>
            <a:prstGeom prst="rect">
              <a:avLst/>
            </a:prstGeom>
            <a:solidFill>
              <a:srgbClr val="639EF4"/>
            </a:solidFill>
            <a:ln>
              <a:noFill/>
            </a:ln>
            <a:effectLst/>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bodyPr>
            <a:lstStyle/>
            <a:p>
              <a:pPr marL="609600" indent="-609600" eaLnBrk="0" hangingPunct="0">
                <a:spcBef>
                  <a:spcPct val="20000"/>
                </a:spcBef>
              </a:pPr>
              <a:endParaRPr lang="zh-CN" altLang="en-US">
                <a:latin typeface="Arial" charset="0"/>
              </a:endParaRPr>
            </a:p>
          </p:txBody>
        </p:sp>
        <p:sp>
          <p:nvSpPr>
            <p:cNvPr id="16" name="TypeText">
              <a:extLst>
                <a:ext uri="{FF2B5EF4-FFF2-40B4-BE49-F238E27FC236}">
                  <a16:creationId xmlns:a16="http://schemas.microsoft.com/office/drawing/2014/main" id="{49A10280-00C4-4AA9-A8AE-D5422822CD7C}"/>
                </a:ext>
              </a:extLst>
            </p:cNvPr>
            <p:cNvSpPr txBox="1"/>
            <p:nvPr>
              <p:custDataLst>
                <p:tags r:id="rId14"/>
              </p:custDataLst>
            </p:nvPr>
          </p:nvSpPr>
          <p:spPr>
            <a:xfrm>
              <a:off x="-1270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grpSp>
      <p:sp>
        <p:nvSpPr>
          <p:cNvPr id="19" name="文本框 18">
            <a:extLst>
              <a:ext uri="{FF2B5EF4-FFF2-40B4-BE49-F238E27FC236}">
                <a16:creationId xmlns:a16="http://schemas.microsoft.com/office/drawing/2014/main" id="{039A15E0-7A58-752A-A2BF-9CC6BC9F5BE4}"/>
              </a:ext>
            </a:extLst>
          </p:cNvPr>
          <p:cNvSpPr txBox="1"/>
          <p:nvPr/>
        </p:nvSpPr>
        <p:spPr>
          <a:xfrm>
            <a:off x="4799856" y="1632456"/>
            <a:ext cx="6116018" cy="584775"/>
          </a:xfrm>
          <a:prstGeom prst="rect">
            <a:avLst/>
          </a:prstGeom>
          <a:noFill/>
        </p:spPr>
        <p:txBody>
          <a:bodyPr wrap="square">
            <a:spAutoFit/>
          </a:bodyPr>
          <a:lstStyle/>
          <a:p>
            <a:r>
              <a:rPr lang="en-US" altLang="zh-CN" sz="3200" dirty="0">
                <a:solidFill>
                  <a:srgbClr val="FF0000"/>
                </a:solidFill>
                <a:latin typeface="Microsoft Yahei" panose="020B0503020204020204" pitchFamily="34" charset="-122"/>
                <a:ea typeface="Microsoft Yahei" panose="020B0503020204020204" pitchFamily="34" charset="-122"/>
                <a:sym typeface="Microsoft Yahei" panose="020B0503020204020204" pitchFamily="34" charset="-122"/>
              </a:rPr>
              <a:t>C</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endParaRPr lang="zh-CN" altLang="en-US" dirty="0"/>
          </a:p>
        </p:txBody>
      </p:sp>
    </p:spTree>
    <p:custDataLst>
      <p:tags r:id="rId1"/>
    </p:custDataLst>
    <p:extLst>
      <p:ext uri="{BB962C8B-B14F-4D97-AF65-F5344CB8AC3E}">
        <p14:creationId xmlns:p14="http://schemas.microsoft.com/office/powerpoint/2010/main" val="25806138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6" name="Rectangle 2"/>
          <p:cNvSpPr>
            <a:spLocks noChangeArrowheads="1"/>
          </p:cNvSpPr>
          <p:nvPr/>
        </p:nvSpPr>
        <p:spPr bwMode="auto">
          <a:xfrm>
            <a:off x="4007768" y="140192"/>
            <a:ext cx="50260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r>
              <a:rPr lang="en-US" altLang="zh-CN" sz="3600" dirty="0">
                <a:solidFill>
                  <a:srgbClr val="0000FF"/>
                </a:solidFill>
                <a:latin typeface="微软雅黑" panose="020B0503020204020204" pitchFamily="34" charset="-122"/>
                <a:ea typeface="微软雅黑" panose="020B0503020204020204" pitchFamily="34" charset="-122"/>
              </a:rPr>
              <a:t>3.6.2 </a:t>
            </a:r>
            <a:r>
              <a:rPr lang="zh-CN" altLang="en-US" sz="3600" dirty="0">
                <a:solidFill>
                  <a:srgbClr val="0000FF"/>
                </a:solidFill>
                <a:latin typeface="微软雅黑" panose="020B0503020204020204" pitchFamily="34" charset="-122"/>
                <a:ea typeface="微软雅黑" panose="020B0503020204020204" pitchFamily="34" charset="-122"/>
              </a:rPr>
              <a:t>线程实现机制</a:t>
            </a:r>
          </a:p>
        </p:txBody>
      </p:sp>
      <p:sp>
        <p:nvSpPr>
          <p:cNvPr id="8" name="矩形 7"/>
          <p:cNvSpPr>
            <a:spLocks noChangeArrowheads="1"/>
          </p:cNvSpPr>
          <p:nvPr/>
        </p:nvSpPr>
        <p:spPr bwMode="auto">
          <a:xfrm>
            <a:off x="1272482" y="5114180"/>
            <a:ext cx="3743325" cy="7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50000"/>
              </a:spcBef>
              <a:buClr>
                <a:schemeClr val="tx1"/>
              </a:buClr>
            </a:pPr>
            <a:r>
              <a:rPr lang="zh-CN" altLang="en-US" sz="2200">
                <a:solidFill>
                  <a:srgbClr val="008AF2"/>
                </a:solidFill>
              </a:rPr>
              <a:t>缺点：</a:t>
            </a:r>
            <a:endParaRPr lang="en-US" altLang="zh-CN" sz="2200">
              <a:solidFill>
                <a:srgbClr val="008AF2"/>
              </a:solidFill>
            </a:endParaRPr>
          </a:p>
          <a:p>
            <a:pPr eaLnBrk="1" hangingPunct="1">
              <a:lnSpc>
                <a:spcPct val="80000"/>
              </a:lnSpc>
              <a:spcBef>
                <a:spcPct val="50000"/>
              </a:spcBef>
              <a:buClr>
                <a:schemeClr val="tx1"/>
              </a:buClr>
              <a:buFont typeface="Wingdings" panose="05000000000000000000" pitchFamily="2" charset="2"/>
              <a:buChar char="l"/>
            </a:pPr>
            <a:r>
              <a:rPr kumimoji="1" lang="zh-CN" altLang="en-US"/>
              <a:t> 线程管理开销大；</a:t>
            </a:r>
            <a:endParaRPr kumimoji="1" lang="en-US" altLang="zh-CN"/>
          </a:p>
        </p:txBody>
      </p:sp>
      <p:sp>
        <p:nvSpPr>
          <p:cNvPr id="9" name="Text Box 2"/>
          <p:cNvSpPr txBox="1">
            <a:spLocks noChangeArrowheads="1"/>
          </p:cNvSpPr>
          <p:nvPr/>
        </p:nvSpPr>
        <p:spPr bwMode="auto">
          <a:xfrm>
            <a:off x="1272482" y="2132856"/>
            <a:ext cx="2447925" cy="460375"/>
          </a:xfrm>
          <a:prstGeom prst="rect">
            <a:avLst/>
          </a:prstGeom>
          <a:noFill/>
          <a:ln w="9525">
            <a:noFill/>
            <a:miter lim="800000"/>
            <a:headEnd/>
            <a:tailEnd/>
          </a:ln>
          <a:effectLst/>
        </p:spPr>
        <p:txBody>
          <a:bodyPr>
            <a:spAutoFit/>
          </a:bodyPr>
          <a:lstStyle/>
          <a:p>
            <a:pPr>
              <a:buFont typeface="Wingdings" pitchFamily="2" charset="2"/>
              <a:buChar char="n"/>
              <a:defRPr/>
            </a:pPr>
            <a:r>
              <a:rPr kumimoji="1" lang="en-US" altLang="zh-CN" sz="2400" dirty="0">
                <a:solidFill>
                  <a:srgbClr val="7030A0"/>
                </a:solidFill>
                <a:latin typeface="+mn-ea"/>
                <a:ea typeface="+mn-ea"/>
              </a:rPr>
              <a:t> </a:t>
            </a:r>
            <a:r>
              <a:rPr kumimoji="1" lang="zh-CN" altLang="en-US" sz="2400" dirty="0">
                <a:latin typeface="微软雅黑" panose="020B0503020204020204" pitchFamily="34" charset="-122"/>
                <a:ea typeface="微软雅黑" panose="020B0503020204020204" pitchFamily="34" charset="-122"/>
              </a:rPr>
              <a:t>一对一模型</a:t>
            </a:r>
            <a:endParaRPr kumimoji="1" lang="en-US" altLang="zh-CN" sz="2400" b="0" dirty="0">
              <a:latin typeface="微软雅黑" panose="020B0503020204020204" pitchFamily="34" charset="-122"/>
              <a:ea typeface="微软雅黑" panose="020B0503020204020204" pitchFamily="34" charset="-122"/>
            </a:endParaRPr>
          </a:p>
        </p:txBody>
      </p:sp>
      <p:sp>
        <p:nvSpPr>
          <p:cNvPr id="11" name="矩形 10"/>
          <p:cNvSpPr>
            <a:spLocks noChangeArrowheads="1"/>
          </p:cNvSpPr>
          <p:nvPr/>
        </p:nvSpPr>
        <p:spPr bwMode="auto">
          <a:xfrm>
            <a:off x="1199456" y="3640981"/>
            <a:ext cx="4248150" cy="1287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50000"/>
              </a:spcBef>
              <a:buClr>
                <a:schemeClr val="tx1"/>
              </a:buClr>
            </a:pPr>
            <a:r>
              <a:rPr lang="zh-CN" altLang="en-US" sz="2200" dirty="0">
                <a:solidFill>
                  <a:srgbClr val="008AF2"/>
                </a:solidFill>
              </a:rPr>
              <a:t>优点：</a:t>
            </a:r>
            <a:endParaRPr lang="en-US" altLang="zh-CN" sz="2200" dirty="0">
              <a:solidFill>
                <a:srgbClr val="008AF2"/>
              </a:solidFill>
            </a:endParaRPr>
          </a:p>
          <a:p>
            <a:pPr eaLnBrk="1" hangingPunct="1">
              <a:spcBef>
                <a:spcPct val="50000"/>
              </a:spcBef>
              <a:buClr>
                <a:schemeClr val="tx1"/>
              </a:buClr>
              <a:buFont typeface="Wingdings" panose="05000000000000000000" pitchFamily="2" charset="2"/>
              <a:buChar char="l"/>
            </a:pPr>
            <a:r>
              <a:rPr kumimoji="1" lang="zh-CN" altLang="en-US" dirty="0">
                <a:latin typeface="Times New Roman" panose="02020603050405020304" pitchFamily="18" charset="0"/>
              </a:rPr>
              <a:t>  线程系统调用时，仅阻塞线程</a:t>
            </a:r>
            <a:endParaRPr kumimoji="1" lang="en-US" altLang="zh-CN" dirty="0">
              <a:latin typeface="Times New Roman" panose="02020603050405020304" pitchFamily="18" charset="0"/>
            </a:endParaRPr>
          </a:p>
          <a:p>
            <a:pPr eaLnBrk="1" hangingPunct="1">
              <a:spcBef>
                <a:spcPct val="50000"/>
              </a:spcBef>
              <a:buClr>
                <a:schemeClr val="tx1"/>
              </a:buClr>
              <a:buFont typeface="Wingdings" panose="05000000000000000000" pitchFamily="2" charset="2"/>
              <a:buChar char="l"/>
            </a:pPr>
            <a:r>
              <a:rPr kumimoji="1" lang="zh-CN" altLang="en-US" dirty="0">
                <a:latin typeface="Times New Roman" panose="02020603050405020304" pitchFamily="18" charset="0"/>
              </a:rPr>
              <a:t>  能获得多处理器的好处          </a:t>
            </a:r>
          </a:p>
        </p:txBody>
      </p:sp>
      <p:sp>
        <p:nvSpPr>
          <p:cNvPr id="13" name="矩形 12"/>
          <p:cNvSpPr>
            <a:spLocks noChangeArrowheads="1"/>
          </p:cNvSpPr>
          <p:nvPr/>
        </p:nvSpPr>
        <p:spPr bwMode="auto">
          <a:xfrm>
            <a:off x="1272482" y="2666256"/>
            <a:ext cx="3743325"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50000"/>
              </a:spcBef>
              <a:buClr>
                <a:schemeClr val="tx1"/>
              </a:buClr>
            </a:pPr>
            <a:r>
              <a:rPr lang="zh-CN" altLang="zh-CN" dirty="0"/>
              <a:t>把</a:t>
            </a:r>
            <a:r>
              <a:rPr lang="zh-CN" altLang="en-US" dirty="0"/>
              <a:t>一</a:t>
            </a:r>
            <a:r>
              <a:rPr lang="zh-CN" altLang="zh-CN" dirty="0"/>
              <a:t>个用户级线程映射到一个内核级线程上</a:t>
            </a:r>
            <a:r>
              <a:rPr lang="zh-CN" altLang="en-US" dirty="0"/>
              <a:t>。</a:t>
            </a:r>
            <a:endParaRPr kumimoji="1" lang="en-US" altLang="zh-CN" dirty="0"/>
          </a:p>
        </p:txBody>
      </p:sp>
      <p:pic>
        <p:nvPicPr>
          <p:cNvPr id="39833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68008" y="2768649"/>
            <a:ext cx="4430713" cy="272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2"/>
          <p:cNvSpPr txBox="1">
            <a:spLocks noChangeArrowheads="1"/>
          </p:cNvSpPr>
          <p:nvPr/>
        </p:nvSpPr>
        <p:spPr bwMode="auto">
          <a:xfrm>
            <a:off x="841377" y="896349"/>
            <a:ext cx="35988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dirty="0">
                <a:solidFill>
                  <a:srgbClr val="C00000"/>
                </a:solidFill>
                <a:latin typeface="微软雅黑" panose="020B0503020204020204" pitchFamily="34" charset="-122"/>
                <a:ea typeface="微软雅黑" panose="020B0503020204020204" pitchFamily="34" charset="-122"/>
              </a:rPr>
              <a:t>3. </a:t>
            </a:r>
            <a:r>
              <a:rPr kumimoji="1" lang="zh-CN" altLang="en-US" sz="2800" dirty="0">
                <a:solidFill>
                  <a:srgbClr val="C00000"/>
                </a:solidFill>
                <a:latin typeface="微软雅黑" panose="020B0503020204020204" pitchFamily="34" charset="-122"/>
                <a:ea typeface="微软雅黑" panose="020B0503020204020204" pitchFamily="34" charset="-122"/>
              </a:rPr>
              <a:t>组合方式</a:t>
            </a:r>
            <a:endParaRPr kumimoji="1" lang="en-US" altLang="zh-CN" sz="2800" dirty="0">
              <a:solidFill>
                <a:srgbClr val="C00000"/>
              </a:solidFill>
              <a:latin typeface="微软雅黑" panose="020B0503020204020204" pitchFamily="34" charset="-122"/>
              <a:ea typeface="微软雅黑" panose="020B0503020204020204" pitchFamily="34" charset="-122"/>
            </a:endParaRPr>
          </a:p>
        </p:txBody>
      </p:sp>
      <p:sp>
        <p:nvSpPr>
          <p:cNvPr id="12" name="Text Box 3"/>
          <p:cNvSpPr txBox="1">
            <a:spLocks noChangeArrowheads="1"/>
          </p:cNvSpPr>
          <p:nvPr/>
        </p:nvSpPr>
        <p:spPr bwMode="auto">
          <a:xfrm>
            <a:off x="983432" y="1540937"/>
            <a:ext cx="7488832" cy="375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7273" tIns="43636" rIns="87273" bIns="43636">
            <a:spAutoFit/>
          </a:bodyPr>
          <a:lstStyle>
            <a:lvl1pPr marL="609600" indent="-609600" defTabSz="873125" eaLnBrk="0" hangingPunct="0">
              <a:defRPr sz="2000" b="1">
                <a:solidFill>
                  <a:schemeClr val="tx1"/>
                </a:solidFill>
                <a:latin typeface="Arial" panose="020B0604020202020204" pitchFamily="34" charset="0"/>
                <a:ea typeface="宋体" panose="02010600030101010101" pitchFamily="2" charset="-122"/>
              </a:defRPr>
            </a:lvl1pPr>
            <a:lvl2pPr marL="742950" indent="-285750" defTabSz="873125" eaLnBrk="0" hangingPunct="0">
              <a:defRPr sz="2000" b="1">
                <a:solidFill>
                  <a:schemeClr val="tx1"/>
                </a:solidFill>
                <a:latin typeface="Arial" panose="020B0604020202020204" pitchFamily="34" charset="0"/>
                <a:ea typeface="宋体" panose="02010600030101010101" pitchFamily="2" charset="-122"/>
              </a:defRPr>
            </a:lvl2pPr>
            <a:lvl3pPr marL="1143000" indent="-228600" defTabSz="873125" eaLnBrk="0" hangingPunct="0">
              <a:defRPr sz="2000" b="1">
                <a:solidFill>
                  <a:schemeClr val="tx1"/>
                </a:solidFill>
                <a:latin typeface="Arial" panose="020B0604020202020204" pitchFamily="34" charset="0"/>
                <a:ea typeface="宋体" panose="02010600030101010101" pitchFamily="2" charset="-122"/>
              </a:defRPr>
            </a:lvl3pPr>
            <a:lvl4pPr marL="1600200" indent="-228600" defTabSz="873125" eaLnBrk="0" hangingPunct="0">
              <a:defRPr sz="2000" b="1">
                <a:solidFill>
                  <a:schemeClr val="tx1"/>
                </a:solidFill>
                <a:latin typeface="Arial" panose="020B0604020202020204" pitchFamily="34" charset="0"/>
                <a:ea typeface="宋体" panose="02010600030101010101" pitchFamily="2" charset="-122"/>
              </a:defRPr>
            </a:lvl4pPr>
            <a:lvl5pPr marL="2057400" indent="-228600" defTabSz="873125" eaLnBrk="0" hangingPunct="0">
              <a:defRPr sz="2000" b="1">
                <a:solidFill>
                  <a:schemeClr val="tx1"/>
                </a:solidFill>
                <a:latin typeface="Arial" panose="020B0604020202020204" pitchFamily="34" charset="0"/>
                <a:ea typeface="宋体" panose="02010600030101010101" pitchFamily="2" charset="-122"/>
              </a:defRPr>
            </a:lvl5pPr>
            <a:lvl6pPr marL="2514600" indent="-228600" defTabSz="873125"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defTabSz="873125"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defTabSz="873125"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defTabSz="873125"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just" eaLnBrk="1" hangingPunct="1">
              <a:lnSpc>
                <a:spcPct val="85000"/>
              </a:lnSpc>
              <a:spcBef>
                <a:spcPct val="50000"/>
              </a:spcBef>
            </a:pPr>
            <a:r>
              <a:rPr kumimoji="1" lang="zh-CN" altLang="en-US" sz="2200" dirty="0">
                <a:solidFill>
                  <a:srgbClr val="017DED"/>
                </a:solidFill>
                <a:latin typeface="Times New Roman" panose="02020603050405020304" pitchFamily="18" charset="0"/>
              </a:rPr>
              <a:t>内核支持内核级线程，线程库支持用户级线程，</a:t>
            </a:r>
            <a:r>
              <a:rPr lang="zh-CN" altLang="en-US" dirty="0"/>
              <a:t>如</a:t>
            </a:r>
            <a:r>
              <a:rPr lang="en-US" altLang="zh-CN" dirty="0"/>
              <a:t>Solaris</a:t>
            </a:r>
            <a:endParaRPr kumimoji="1" lang="zh-CN" altLang="en-US" dirty="0">
              <a:solidFill>
                <a:srgbClr val="017DED"/>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in)">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ox(i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80" name="Rectangle 2"/>
          <p:cNvSpPr>
            <a:spLocks noChangeArrowheads="1"/>
          </p:cNvSpPr>
          <p:nvPr/>
        </p:nvSpPr>
        <p:spPr bwMode="auto">
          <a:xfrm>
            <a:off x="4008439" y="216570"/>
            <a:ext cx="50260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r>
              <a:rPr lang="en-US" altLang="zh-CN" sz="3600" dirty="0">
                <a:solidFill>
                  <a:srgbClr val="0000FF"/>
                </a:solidFill>
                <a:latin typeface="微软雅黑" pitchFamily="34" charset="-122"/>
                <a:ea typeface="微软雅黑" pitchFamily="34" charset="-122"/>
              </a:rPr>
              <a:t>3.6.2 </a:t>
            </a:r>
            <a:r>
              <a:rPr lang="zh-CN" altLang="en-US" sz="3600" dirty="0">
                <a:solidFill>
                  <a:srgbClr val="0000FF"/>
                </a:solidFill>
                <a:latin typeface="微软雅黑" pitchFamily="34" charset="-122"/>
                <a:ea typeface="微软雅黑" pitchFamily="34" charset="-122"/>
              </a:rPr>
              <a:t>线程实现机制</a:t>
            </a:r>
          </a:p>
        </p:txBody>
      </p:sp>
      <p:sp>
        <p:nvSpPr>
          <p:cNvPr id="9" name="Text Box 2"/>
          <p:cNvSpPr txBox="1">
            <a:spLocks noChangeArrowheads="1"/>
          </p:cNvSpPr>
          <p:nvPr/>
        </p:nvSpPr>
        <p:spPr bwMode="auto">
          <a:xfrm>
            <a:off x="1560514" y="2320554"/>
            <a:ext cx="2447925" cy="461665"/>
          </a:xfrm>
          <a:prstGeom prst="rect">
            <a:avLst/>
          </a:prstGeom>
          <a:noFill/>
          <a:ln w="9525">
            <a:noFill/>
            <a:miter lim="800000"/>
            <a:headEnd/>
            <a:tailEnd/>
          </a:ln>
          <a:effectLst/>
        </p:spPr>
        <p:txBody>
          <a:bodyPr>
            <a:spAutoFit/>
          </a:bodyPr>
          <a:lstStyle/>
          <a:p>
            <a:pPr>
              <a:buFont typeface="Wingdings" pitchFamily="2" charset="2"/>
              <a:buChar char="n"/>
              <a:defRPr/>
            </a:pPr>
            <a:r>
              <a:rPr kumimoji="1" lang="en-US" altLang="zh-CN" sz="2400" dirty="0">
                <a:solidFill>
                  <a:srgbClr val="7030A0"/>
                </a:solidFill>
                <a:latin typeface="+mn-ea"/>
                <a:ea typeface="+mn-ea"/>
              </a:rPr>
              <a:t> </a:t>
            </a:r>
            <a:r>
              <a:rPr kumimoji="1" lang="zh-CN" altLang="en-US" sz="2400" dirty="0">
                <a:latin typeface="微软雅黑" panose="020B0503020204020204" pitchFamily="34" charset="-122"/>
                <a:ea typeface="微软雅黑" panose="020B0503020204020204" pitchFamily="34" charset="-122"/>
              </a:rPr>
              <a:t>多对多模型</a:t>
            </a:r>
            <a:endParaRPr kumimoji="1" lang="en-US" altLang="zh-CN" sz="2400" dirty="0">
              <a:latin typeface="微软雅黑" panose="020B0503020204020204" pitchFamily="34" charset="-122"/>
              <a:ea typeface="微软雅黑" panose="020B0503020204020204" pitchFamily="34" charset="-122"/>
            </a:endParaRPr>
          </a:p>
        </p:txBody>
      </p:sp>
      <p:sp>
        <p:nvSpPr>
          <p:cNvPr id="11" name="矩形 10"/>
          <p:cNvSpPr>
            <a:spLocks noChangeArrowheads="1"/>
          </p:cNvSpPr>
          <p:nvPr/>
        </p:nvSpPr>
        <p:spPr bwMode="auto">
          <a:xfrm>
            <a:off x="1487488" y="4201444"/>
            <a:ext cx="4248150" cy="174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50000"/>
              </a:spcBef>
              <a:buClr>
                <a:schemeClr val="tx1"/>
              </a:buClr>
            </a:pPr>
            <a:r>
              <a:rPr lang="zh-CN" altLang="en-US" sz="2200" dirty="0">
                <a:solidFill>
                  <a:srgbClr val="008AF2"/>
                </a:solidFill>
              </a:rPr>
              <a:t>优点：</a:t>
            </a:r>
            <a:endParaRPr lang="en-US" altLang="zh-CN" sz="2200" dirty="0">
              <a:solidFill>
                <a:srgbClr val="008AF2"/>
              </a:solidFill>
            </a:endParaRPr>
          </a:p>
          <a:p>
            <a:pPr eaLnBrk="1" hangingPunct="1">
              <a:spcBef>
                <a:spcPct val="50000"/>
              </a:spcBef>
              <a:buClr>
                <a:schemeClr val="tx1"/>
              </a:buClr>
              <a:buFont typeface="Wingdings" panose="05000000000000000000" pitchFamily="2" charset="2"/>
              <a:buChar char="l"/>
            </a:pPr>
            <a:r>
              <a:rPr kumimoji="1" lang="zh-CN" altLang="en-US" dirty="0">
                <a:latin typeface="Times New Roman" panose="02020603050405020304" pitchFamily="18" charset="0"/>
              </a:rPr>
              <a:t>  线程系统调用时，仅阻塞线程</a:t>
            </a:r>
            <a:endParaRPr kumimoji="1" lang="en-US" altLang="zh-CN" dirty="0">
              <a:latin typeface="Times New Roman" panose="02020603050405020304" pitchFamily="18" charset="0"/>
            </a:endParaRPr>
          </a:p>
          <a:p>
            <a:pPr eaLnBrk="1" hangingPunct="1">
              <a:spcBef>
                <a:spcPct val="50000"/>
              </a:spcBef>
              <a:buClr>
                <a:schemeClr val="tx1"/>
              </a:buClr>
              <a:buFont typeface="Wingdings" panose="05000000000000000000" pitchFamily="2" charset="2"/>
              <a:buChar char="l"/>
            </a:pPr>
            <a:r>
              <a:rPr kumimoji="1" lang="zh-CN" altLang="en-US" dirty="0">
                <a:latin typeface="Times New Roman" panose="02020603050405020304" pitchFamily="18" charset="0"/>
              </a:rPr>
              <a:t>  能获得多处理器的好处  </a:t>
            </a:r>
            <a:endParaRPr kumimoji="1" lang="en-US" altLang="zh-CN" dirty="0">
              <a:latin typeface="Times New Roman" panose="02020603050405020304" pitchFamily="18" charset="0"/>
            </a:endParaRPr>
          </a:p>
          <a:p>
            <a:pPr eaLnBrk="1" hangingPunct="1">
              <a:spcBef>
                <a:spcPct val="50000"/>
              </a:spcBef>
              <a:buClr>
                <a:schemeClr val="tx1"/>
              </a:buClr>
              <a:buFont typeface="Wingdings" panose="05000000000000000000" pitchFamily="2" charset="2"/>
              <a:buChar char="l"/>
            </a:pPr>
            <a:r>
              <a:rPr kumimoji="1" lang="zh-CN" altLang="en-US" dirty="0">
                <a:latin typeface="Times New Roman" panose="02020603050405020304" pitchFamily="18" charset="0"/>
              </a:rPr>
              <a:t>  线程管理开销不至于增加太大       </a:t>
            </a:r>
          </a:p>
        </p:txBody>
      </p:sp>
      <p:sp>
        <p:nvSpPr>
          <p:cNvPr id="13" name="矩形 12"/>
          <p:cNvSpPr>
            <a:spLocks noChangeArrowheads="1"/>
          </p:cNvSpPr>
          <p:nvPr/>
        </p:nvSpPr>
        <p:spPr bwMode="auto">
          <a:xfrm>
            <a:off x="1560514" y="2968874"/>
            <a:ext cx="3743325"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50000"/>
              </a:spcBef>
              <a:buClr>
                <a:schemeClr val="tx1"/>
              </a:buClr>
            </a:pPr>
            <a:r>
              <a:rPr lang="zh-CN" altLang="zh-CN" dirty="0"/>
              <a:t>把多个用户级线程映射到较少或同样数量的内核级线程上</a:t>
            </a:r>
            <a:r>
              <a:rPr lang="zh-CN" altLang="en-US" dirty="0"/>
              <a:t>。</a:t>
            </a:r>
            <a:endParaRPr kumimoji="1" lang="en-US" altLang="zh-CN" dirty="0"/>
          </a:p>
        </p:txBody>
      </p:sp>
      <p:pic>
        <p:nvPicPr>
          <p:cNvPr id="39936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72162" y="2693065"/>
            <a:ext cx="4321175" cy="287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连接符 11"/>
          <p:cNvCxnSpPr>
            <a:cxnSpLocks noChangeShapeType="1"/>
          </p:cNvCxnSpPr>
          <p:nvPr/>
        </p:nvCxnSpPr>
        <p:spPr bwMode="auto">
          <a:xfrm>
            <a:off x="8688288" y="3429248"/>
            <a:ext cx="144462"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0" name="Text Box 2"/>
          <p:cNvSpPr txBox="1">
            <a:spLocks noChangeArrowheads="1"/>
          </p:cNvSpPr>
          <p:nvPr/>
        </p:nvSpPr>
        <p:spPr bwMode="auto">
          <a:xfrm>
            <a:off x="841377" y="968357"/>
            <a:ext cx="35988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dirty="0">
                <a:solidFill>
                  <a:srgbClr val="C00000"/>
                </a:solidFill>
                <a:latin typeface="微软雅黑" panose="020B0503020204020204" pitchFamily="34" charset="-122"/>
                <a:ea typeface="微软雅黑" panose="020B0503020204020204" pitchFamily="34" charset="-122"/>
              </a:rPr>
              <a:t>3. </a:t>
            </a:r>
            <a:r>
              <a:rPr kumimoji="1" lang="zh-CN" altLang="en-US" sz="2800" dirty="0">
                <a:solidFill>
                  <a:srgbClr val="C00000"/>
                </a:solidFill>
                <a:latin typeface="微软雅黑" panose="020B0503020204020204" pitchFamily="34" charset="-122"/>
                <a:ea typeface="微软雅黑" panose="020B0503020204020204" pitchFamily="34" charset="-122"/>
              </a:rPr>
              <a:t>组合方式</a:t>
            </a:r>
            <a:endParaRPr kumimoji="1" lang="en-US" altLang="zh-CN" sz="2800" dirty="0">
              <a:solidFill>
                <a:srgbClr val="C00000"/>
              </a:solidFill>
              <a:latin typeface="微软雅黑" panose="020B0503020204020204" pitchFamily="34" charset="-122"/>
              <a:ea typeface="微软雅黑" panose="020B0503020204020204" pitchFamily="34" charset="-122"/>
            </a:endParaRPr>
          </a:p>
        </p:txBody>
      </p:sp>
      <p:sp>
        <p:nvSpPr>
          <p:cNvPr id="14" name="Text Box 3"/>
          <p:cNvSpPr txBox="1">
            <a:spLocks noChangeArrowheads="1"/>
          </p:cNvSpPr>
          <p:nvPr/>
        </p:nvSpPr>
        <p:spPr bwMode="auto">
          <a:xfrm>
            <a:off x="983432" y="1612945"/>
            <a:ext cx="7488832" cy="375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7273" tIns="43636" rIns="87273" bIns="43636">
            <a:spAutoFit/>
          </a:bodyPr>
          <a:lstStyle>
            <a:lvl1pPr marL="609600" indent="-609600" defTabSz="873125" eaLnBrk="0" hangingPunct="0">
              <a:defRPr sz="2000" b="1">
                <a:solidFill>
                  <a:schemeClr val="tx1"/>
                </a:solidFill>
                <a:latin typeface="Arial" panose="020B0604020202020204" pitchFamily="34" charset="0"/>
                <a:ea typeface="宋体" panose="02010600030101010101" pitchFamily="2" charset="-122"/>
              </a:defRPr>
            </a:lvl1pPr>
            <a:lvl2pPr marL="742950" indent="-285750" defTabSz="873125" eaLnBrk="0" hangingPunct="0">
              <a:defRPr sz="2000" b="1">
                <a:solidFill>
                  <a:schemeClr val="tx1"/>
                </a:solidFill>
                <a:latin typeface="Arial" panose="020B0604020202020204" pitchFamily="34" charset="0"/>
                <a:ea typeface="宋体" panose="02010600030101010101" pitchFamily="2" charset="-122"/>
              </a:defRPr>
            </a:lvl2pPr>
            <a:lvl3pPr marL="1143000" indent="-228600" defTabSz="873125" eaLnBrk="0" hangingPunct="0">
              <a:defRPr sz="2000" b="1">
                <a:solidFill>
                  <a:schemeClr val="tx1"/>
                </a:solidFill>
                <a:latin typeface="Arial" panose="020B0604020202020204" pitchFamily="34" charset="0"/>
                <a:ea typeface="宋体" panose="02010600030101010101" pitchFamily="2" charset="-122"/>
              </a:defRPr>
            </a:lvl3pPr>
            <a:lvl4pPr marL="1600200" indent="-228600" defTabSz="873125" eaLnBrk="0" hangingPunct="0">
              <a:defRPr sz="2000" b="1">
                <a:solidFill>
                  <a:schemeClr val="tx1"/>
                </a:solidFill>
                <a:latin typeface="Arial" panose="020B0604020202020204" pitchFamily="34" charset="0"/>
                <a:ea typeface="宋体" panose="02010600030101010101" pitchFamily="2" charset="-122"/>
              </a:defRPr>
            </a:lvl4pPr>
            <a:lvl5pPr marL="2057400" indent="-228600" defTabSz="873125" eaLnBrk="0" hangingPunct="0">
              <a:defRPr sz="2000" b="1">
                <a:solidFill>
                  <a:schemeClr val="tx1"/>
                </a:solidFill>
                <a:latin typeface="Arial" panose="020B0604020202020204" pitchFamily="34" charset="0"/>
                <a:ea typeface="宋体" panose="02010600030101010101" pitchFamily="2" charset="-122"/>
              </a:defRPr>
            </a:lvl5pPr>
            <a:lvl6pPr marL="2514600" indent="-228600" defTabSz="873125"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defTabSz="873125"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defTabSz="873125"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defTabSz="873125"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just" eaLnBrk="1" hangingPunct="1">
              <a:lnSpc>
                <a:spcPct val="85000"/>
              </a:lnSpc>
              <a:spcBef>
                <a:spcPct val="50000"/>
              </a:spcBef>
            </a:pPr>
            <a:r>
              <a:rPr kumimoji="1" lang="zh-CN" altLang="en-US" sz="2200" dirty="0">
                <a:solidFill>
                  <a:srgbClr val="017DED"/>
                </a:solidFill>
                <a:latin typeface="Times New Roman" panose="02020603050405020304" pitchFamily="18" charset="0"/>
              </a:rPr>
              <a:t>内核支持内核级线程，线程库支持用户级线程，</a:t>
            </a:r>
            <a:r>
              <a:rPr lang="zh-CN" altLang="en-US" dirty="0"/>
              <a:t>如</a:t>
            </a:r>
            <a:r>
              <a:rPr lang="en-US" altLang="zh-CN" dirty="0"/>
              <a:t>Solaris</a:t>
            </a:r>
            <a:endParaRPr kumimoji="1" lang="zh-CN" altLang="en-US" dirty="0">
              <a:solidFill>
                <a:srgbClr val="017DED"/>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ox(in)">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7"/>
          <p:cNvSpPr>
            <a:spLocks noChangeArrowheads="1"/>
          </p:cNvSpPr>
          <p:nvPr/>
        </p:nvSpPr>
        <p:spPr bwMode="auto">
          <a:xfrm>
            <a:off x="2920669" y="369867"/>
            <a:ext cx="6631715" cy="748988"/>
          </a:xfrm>
          <a:prstGeom prst="rect">
            <a:avLst/>
          </a:prstGeom>
          <a:noFill/>
          <a:ln>
            <a:noFill/>
          </a:ln>
          <a:effectLst/>
        </p:spPr>
        <p:txBody>
          <a:bodyPr wrap="square">
            <a:spAutoFit/>
          </a:bodyPr>
          <a:lstStyle/>
          <a:p>
            <a:pPr>
              <a:defRPr/>
            </a:pPr>
            <a:r>
              <a:rPr kumimoji="1" lang="en-US" altLang="zh-CN" sz="4267"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3.6 </a:t>
            </a:r>
            <a:r>
              <a:rPr kumimoji="1" lang="zh-CN" altLang="en-US" sz="4267"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线程机制</a:t>
            </a:r>
          </a:p>
        </p:txBody>
      </p:sp>
      <p:sp>
        <p:nvSpPr>
          <p:cNvPr id="4" name="Rectangle 2">
            <a:extLst>
              <a:ext uri="{FF2B5EF4-FFF2-40B4-BE49-F238E27FC236}">
                <a16:creationId xmlns:a16="http://schemas.microsoft.com/office/drawing/2014/main" id="{5086BAD3-7A7F-4DA0-AC6F-0FA8C7FFA847}"/>
              </a:ext>
            </a:extLst>
          </p:cNvPr>
          <p:cNvSpPr txBox="1">
            <a:spLocks noChangeArrowheads="1"/>
          </p:cNvSpPr>
          <p:nvPr/>
        </p:nvSpPr>
        <p:spPr bwMode="auto">
          <a:xfrm>
            <a:off x="2999656" y="2564904"/>
            <a:ext cx="7680853" cy="2980930"/>
          </a:xfrm>
          <a:prstGeom prst="rect">
            <a:avLst/>
          </a:prstGeom>
          <a:noFill/>
          <a:ln w="9525">
            <a:noFill/>
            <a:miter lim="800000"/>
            <a:headEnd/>
            <a:tailEnd/>
          </a:ln>
          <a:effectLst>
            <a:outerShdw dist="35921" dir="2700000" algn="ctr" rotWithShape="0">
              <a:srgbClr val="FFFFFF">
                <a:alpha val="73000"/>
              </a:srgbClr>
            </a:outerShdw>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Arial" charset="0"/>
                <a:ea typeface="MS PGothic" pitchFamily="34" charset="-128"/>
              </a:defRPr>
            </a:lvl2pPr>
            <a:lvl3pPr algn="l" rtl="0" eaLnBrk="0" fontAlgn="base" hangingPunct="0">
              <a:spcBef>
                <a:spcPct val="0"/>
              </a:spcBef>
              <a:spcAft>
                <a:spcPct val="0"/>
              </a:spcAft>
              <a:defRPr sz="4400" b="1">
                <a:solidFill>
                  <a:schemeClr val="tx2"/>
                </a:solidFill>
                <a:latin typeface="Arial" charset="0"/>
                <a:ea typeface="MS PGothic" pitchFamily="34" charset="-128"/>
              </a:defRPr>
            </a:lvl3pPr>
            <a:lvl4pPr algn="l" rtl="0" eaLnBrk="0" fontAlgn="base" hangingPunct="0">
              <a:spcBef>
                <a:spcPct val="0"/>
              </a:spcBef>
              <a:spcAft>
                <a:spcPct val="0"/>
              </a:spcAft>
              <a:defRPr sz="4400" b="1">
                <a:solidFill>
                  <a:schemeClr val="tx2"/>
                </a:solidFill>
                <a:latin typeface="Arial" charset="0"/>
                <a:ea typeface="MS PGothic" pitchFamily="34" charset="-128"/>
              </a:defRPr>
            </a:lvl4pPr>
            <a:lvl5pPr algn="l" rtl="0" eaLnBrk="0" fontAlgn="base" hangingPunct="0">
              <a:spcBef>
                <a:spcPct val="0"/>
              </a:spcBef>
              <a:spcAft>
                <a:spcPct val="0"/>
              </a:spcAft>
              <a:defRPr sz="4400" b="1">
                <a:solidFill>
                  <a:schemeClr val="tx2"/>
                </a:solidFill>
                <a:latin typeface="Arial" charset="0"/>
                <a:ea typeface="MS PGothic" pitchFamily="34" charset="-128"/>
              </a:defRPr>
            </a:lvl5pPr>
            <a:lvl6pPr marL="457200" algn="l" rtl="0" eaLnBrk="0" fontAlgn="base" hangingPunct="0">
              <a:spcBef>
                <a:spcPct val="0"/>
              </a:spcBef>
              <a:spcAft>
                <a:spcPct val="0"/>
              </a:spcAft>
              <a:defRPr sz="4400" b="1">
                <a:solidFill>
                  <a:schemeClr val="tx2"/>
                </a:solidFill>
                <a:latin typeface="Arial" charset="0"/>
                <a:ea typeface="MS PGothic" pitchFamily="34" charset="-128"/>
              </a:defRPr>
            </a:lvl6pPr>
            <a:lvl7pPr marL="914400" algn="l" rtl="0" eaLnBrk="0" fontAlgn="base" hangingPunct="0">
              <a:spcBef>
                <a:spcPct val="0"/>
              </a:spcBef>
              <a:spcAft>
                <a:spcPct val="0"/>
              </a:spcAft>
              <a:defRPr sz="4400" b="1">
                <a:solidFill>
                  <a:schemeClr val="tx2"/>
                </a:solidFill>
                <a:latin typeface="Arial" charset="0"/>
                <a:ea typeface="MS PGothic" pitchFamily="34" charset="-128"/>
              </a:defRPr>
            </a:lvl7pPr>
            <a:lvl8pPr marL="1371600" algn="l" rtl="0" eaLnBrk="0" fontAlgn="base" hangingPunct="0">
              <a:spcBef>
                <a:spcPct val="0"/>
              </a:spcBef>
              <a:spcAft>
                <a:spcPct val="0"/>
              </a:spcAft>
              <a:defRPr sz="4400" b="1">
                <a:solidFill>
                  <a:schemeClr val="tx2"/>
                </a:solidFill>
                <a:latin typeface="Arial" charset="0"/>
                <a:ea typeface="MS PGothic" pitchFamily="34" charset="-128"/>
              </a:defRPr>
            </a:lvl8pPr>
            <a:lvl9pPr marL="1828800" algn="l" rtl="0" eaLnBrk="0" fontAlgn="base" hangingPunct="0">
              <a:spcBef>
                <a:spcPct val="0"/>
              </a:spcBef>
              <a:spcAft>
                <a:spcPct val="0"/>
              </a:spcAft>
              <a:defRPr sz="4400" b="1">
                <a:solidFill>
                  <a:schemeClr val="tx2"/>
                </a:solidFill>
                <a:latin typeface="Arial" charset="0"/>
                <a:ea typeface="MS PGothic" pitchFamily="34" charset="-128"/>
              </a:defRPr>
            </a:lvl9pPr>
          </a:lstStyle>
          <a:p>
            <a:pPr marL="457189" indent="-457189" eaLnBrk="1" hangingPunct="1">
              <a:lnSpc>
                <a:spcPct val="150000"/>
              </a:lnSpc>
              <a:buFont typeface="+mj-lt"/>
              <a:buAutoNum type="arabicPeriod"/>
              <a:defRPr/>
            </a:pPr>
            <a:r>
              <a:rPr lang="zh-CN" altLang="en-US" sz="2400" kern="0" dirty="0">
                <a:solidFill>
                  <a:schemeClr val="tx1">
                    <a:lumMod val="75000"/>
                    <a:lumOff val="25000"/>
                  </a:schemeClr>
                </a:solidFill>
                <a:latin typeface="微软雅黑" pitchFamily="34" charset="-122"/>
                <a:ea typeface="微软雅黑" pitchFamily="34" charset="-122"/>
              </a:rPr>
              <a:t>线程的定义、拥有的资源</a:t>
            </a:r>
            <a:endParaRPr lang="en-US" altLang="zh-CN" sz="2400" kern="0" dirty="0">
              <a:solidFill>
                <a:schemeClr val="tx1">
                  <a:lumMod val="75000"/>
                  <a:lumOff val="25000"/>
                </a:schemeClr>
              </a:solidFill>
              <a:latin typeface="微软雅黑" pitchFamily="34" charset="-122"/>
              <a:ea typeface="微软雅黑" pitchFamily="34" charset="-122"/>
            </a:endParaRPr>
          </a:p>
          <a:p>
            <a:pPr marL="457189" indent="-457189" eaLnBrk="1" hangingPunct="1">
              <a:lnSpc>
                <a:spcPct val="150000"/>
              </a:lnSpc>
              <a:buFont typeface="+mj-lt"/>
              <a:buAutoNum type="arabicPeriod"/>
              <a:defRPr/>
            </a:pPr>
            <a:r>
              <a:rPr lang="zh-CN" altLang="en-US" sz="2400" kern="0" dirty="0">
                <a:solidFill>
                  <a:schemeClr val="tx1">
                    <a:lumMod val="75000"/>
                    <a:lumOff val="25000"/>
                  </a:schemeClr>
                </a:solidFill>
                <a:latin typeface="微软雅黑" pitchFamily="34" charset="-122"/>
                <a:ea typeface="微软雅黑" pitchFamily="34" charset="-122"/>
              </a:rPr>
              <a:t>线程与进程的区别</a:t>
            </a:r>
            <a:endParaRPr lang="en-US" altLang="zh-CN" sz="2400" kern="0" dirty="0">
              <a:solidFill>
                <a:schemeClr val="tx1">
                  <a:lumMod val="75000"/>
                  <a:lumOff val="25000"/>
                </a:schemeClr>
              </a:solidFill>
              <a:latin typeface="微软雅黑" pitchFamily="34" charset="-122"/>
              <a:ea typeface="微软雅黑" pitchFamily="34" charset="-122"/>
            </a:endParaRPr>
          </a:p>
          <a:p>
            <a:pPr marL="457189" indent="-457189" eaLnBrk="1" hangingPunct="1">
              <a:lnSpc>
                <a:spcPct val="150000"/>
              </a:lnSpc>
              <a:buFont typeface="+mj-lt"/>
              <a:buAutoNum type="arabicPeriod"/>
              <a:defRPr/>
            </a:pPr>
            <a:r>
              <a:rPr lang="zh-CN" altLang="en-US" sz="2400" kern="0" dirty="0">
                <a:solidFill>
                  <a:schemeClr val="tx1">
                    <a:lumMod val="75000"/>
                    <a:lumOff val="25000"/>
                  </a:schemeClr>
                </a:solidFill>
                <a:latin typeface="微软雅黑" pitchFamily="34" charset="-122"/>
                <a:ea typeface="微软雅黑" pitchFamily="34" charset="-122"/>
              </a:rPr>
              <a:t>线程控制</a:t>
            </a:r>
            <a:endParaRPr lang="en-US" altLang="zh-CN" sz="2400" kern="0" dirty="0">
              <a:solidFill>
                <a:schemeClr val="tx1">
                  <a:lumMod val="75000"/>
                  <a:lumOff val="25000"/>
                </a:schemeClr>
              </a:solidFill>
              <a:latin typeface="微软雅黑" pitchFamily="34" charset="-122"/>
              <a:ea typeface="微软雅黑" pitchFamily="34" charset="-122"/>
            </a:endParaRPr>
          </a:p>
          <a:p>
            <a:pPr marL="457189" indent="-457189" eaLnBrk="1" hangingPunct="1">
              <a:lnSpc>
                <a:spcPct val="150000"/>
              </a:lnSpc>
              <a:buFont typeface="+mj-lt"/>
              <a:buAutoNum type="arabicPeriod"/>
              <a:defRPr/>
            </a:pPr>
            <a:r>
              <a:rPr lang="zh-CN" altLang="en-US" sz="2400" kern="0" dirty="0">
                <a:solidFill>
                  <a:schemeClr val="tx1">
                    <a:lumMod val="75000"/>
                    <a:lumOff val="25000"/>
                  </a:schemeClr>
                </a:solidFill>
                <a:latin typeface="微软雅黑" pitchFamily="34" charset="-122"/>
                <a:ea typeface="微软雅黑" pitchFamily="34" charset="-122"/>
              </a:rPr>
              <a:t>线程实现机制：用户级线程、内核级线程、组合模型</a:t>
            </a:r>
            <a:endParaRPr lang="en-US" altLang="zh-CN" sz="2400" kern="0" dirty="0">
              <a:solidFill>
                <a:schemeClr val="tx1">
                  <a:lumMod val="75000"/>
                  <a:lumOff val="25000"/>
                </a:schemeClr>
              </a:solidFill>
              <a:latin typeface="微软雅黑" pitchFamily="34" charset="-122"/>
              <a:ea typeface="微软雅黑" pitchFamily="34" charset="-122"/>
            </a:endParaRPr>
          </a:p>
          <a:p>
            <a:pPr marL="457189" indent="-457189" eaLnBrk="1" hangingPunct="1">
              <a:lnSpc>
                <a:spcPct val="150000"/>
              </a:lnSpc>
              <a:buFont typeface="+mj-lt"/>
              <a:buAutoNum type="arabicPeriod"/>
              <a:defRPr/>
            </a:pPr>
            <a:endParaRPr lang="en-US" altLang="zh-CN" sz="2400" kern="0" dirty="0">
              <a:solidFill>
                <a:schemeClr val="tx1">
                  <a:lumMod val="75000"/>
                  <a:lumOff val="25000"/>
                </a:schemeClr>
              </a:solidFill>
              <a:latin typeface="微软雅黑" pitchFamily="34" charset="-122"/>
              <a:ea typeface="微软雅黑" pitchFamily="34" charset="-122"/>
            </a:endParaRPr>
          </a:p>
        </p:txBody>
      </p:sp>
      <p:sp>
        <p:nvSpPr>
          <p:cNvPr id="5" name="圆角矩形 10">
            <a:extLst>
              <a:ext uri="{FF2B5EF4-FFF2-40B4-BE49-F238E27FC236}">
                <a16:creationId xmlns:a16="http://schemas.microsoft.com/office/drawing/2014/main" id="{F9EEE047-7AB5-4CA0-AAA2-301A85152D5E}"/>
              </a:ext>
            </a:extLst>
          </p:cNvPr>
          <p:cNvSpPr/>
          <p:nvPr/>
        </p:nvSpPr>
        <p:spPr>
          <a:xfrm>
            <a:off x="3143673" y="1374354"/>
            <a:ext cx="4608513" cy="902519"/>
          </a:xfrm>
          <a:prstGeom prst="roundRect">
            <a:avLst/>
          </a:prstGeom>
          <a:solidFill>
            <a:srgbClr val="0070C0"/>
          </a:solidFill>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600" dirty="0"/>
          </a:p>
        </p:txBody>
      </p:sp>
      <p:sp>
        <p:nvSpPr>
          <p:cNvPr id="6" name="文本框 5">
            <a:extLst>
              <a:ext uri="{FF2B5EF4-FFF2-40B4-BE49-F238E27FC236}">
                <a16:creationId xmlns:a16="http://schemas.microsoft.com/office/drawing/2014/main" id="{BE83D907-CA00-46D7-A280-7E71F121544F}"/>
              </a:ext>
            </a:extLst>
          </p:cNvPr>
          <p:cNvSpPr txBox="1">
            <a:spLocks noChangeArrowheads="1"/>
          </p:cNvSpPr>
          <p:nvPr/>
        </p:nvSpPr>
        <p:spPr bwMode="auto">
          <a:xfrm>
            <a:off x="3570040" y="1460874"/>
            <a:ext cx="3795712" cy="670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spcBef>
                <a:spcPct val="0"/>
              </a:spcBef>
              <a:buFontTx/>
              <a:buNone/>
            </a:pPr>
            <a:r>
              <a:rPr lang="zh-CN" altLang="en-US" dirty="0">
                <a:solidFill>
                  <a:schemeClr val="bg1"/>
                </a:solidFill>
                <a:latin typeface="微软雅黑" panose="020B0503020204020204" pitchFamily="34" charset="-122"/>
                <a:ea typeface="微软雅黑" panose="020B0503020204020204" pitchFamily="34" charset="-122"/>
              </a:rPr>
              <a:t>本节知识小结</a:t>
            </a:r>
          </a:p>
        </p:txBody>
      </p:sp>
    </p:spTree>
    <p:extLst>
      <p:ext uri="{BB962C8B-B14F-4D97-AF65-F5344CB8AC3E}">
        <p14:creationId xmlns:p14="http://schemas.microsoft.com/office/powerpoint/2010/main" val="235729693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p:cNvSpPr txBox="1">
            <a:spLocks noChangeArrowheads="1"/>
          </p:cNvSpPr>
          <p:nvPr/>
        </p:nvSpPr>
        <p:spPr bwMode="auto">
          <a:xfrm>
            <a:off x="4239465" y="84236"/>
            <a:ext cx="3600450" cy="708025"/>
          </a:xfrm>
          <a:prstGeom prst="rect">
            <a:avLst/>
          </a:prstGeom>
          <a:noFill/>
          <a:ln w="9525">
            <a:noFill/>
            <a:miter lim="800000"/>
            <a:headEnd/>
            <a:tailEnd/>
          </a:ln>
          <a:effectLst/>
        </p:spPr>
        <p:txBody>
          <a:bodyPr>
            <a:spAutoFit/>
          </a:bodyPr>
          <a:lstStyle/>
          <a:p>
            <a:pPr>
              <a:defRPr/>
            </a:pPr>
            <a:r>
              <a:rPr kumimoji="1" lang="zh-CN" altLang="en-US" sz="4000" dirty="0">
                <a:solidFill>
                  <a:srgbClr val="FF0000"/>
                </a:solidFill>
                <a:latin typeface="微软雅黑" panose="020B0503020204020204" pitchFamily="34" charset="-122"/>
                <a:ea typeface="微软雅黑" panose="020B0503020204020204" pitchFamily="34" charset="-122"/>
              </a:rPr>
              <a:t>本章小结</a:t>
            </a:r>
          </a:p>
        </p:txBody>
      </p:sp>
      <p:sp>
        <p:nvSpPr>
          <p:cNvPr id="8" name="矩形 7"/>
          <p:cNvSpPr/>
          <p:nvPr/>
        </p:nvSpPr>
        <p:spPr>
          <a:xfrm>
            <a:off x="1129036" y="656626"/>
            <a:ext cx="4535487" cy="461963"/>
          </a:xfrm>
          <a:prstGeom prst="rect">
            <a:avLst/>
          </a:prstGeom>
        </p:spPr>
        <p:txBody>
          <a:bodyPr>
            <a:spAutoFit/>
          </a:bodyPr>
          <a:lstStyle/>
          <a:p>
            <a:pPr marL="609600" indent="-609600" algn="just" defTabSz="873125">
              <a:spcBef>
                <a:spcPct val="50000"/>
              </a:spcBef>
              <a:defRPr/>
            </a:pPr>
            <a:r>
              <a:rPr kumimoji="1" lang="en-US" altLang="zh-CN" sz="2400" dirty="0">
                <a:solidFill>
                  <a:srgbClr val="C00000"/>
                </a:solidFill>
                <a:latin typeface="+mn-ea"/>
              </a:rPr>
              <a:t>1. </a:t>
            </a:r>
            <a:r>
              <a:rPr kumimoji="1" lang="zh-CN" altLang="en-US" sz="2400" dirty="0">
                <a:solidFill>
                  <a:srgbClr val="C00000"/>
                </a:solidFill>
                <a:latin typeface="+mn-ea"/>
              </a:rPr>
              <a:t>进程基本概念</a:t>
            </a:r>
          </a:p>
        </p:txBody>
      </p:sp>
      <p:sp>
        <p:nvSpPr>
          <p:cNvPr id="9" name="TextBox 8"/>
          <p:cNvSpPr txBox="1">
            <a:spLocks noChangeArrowheads="1"/>
          </p:cNvSpPr>
          <p:nvPr/>
        </p:nvSpPr>
        <p:spPr bwMode="auto">
          <a:xfrm>
            <a:off x="1846585" y="1268414"/>
            <a:ext cx="3384550"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spcBef>
                <a:spcPct val="20000"/>
              </a:spcBef>
              <a:buFont typeface="Wingdings" panose="05000000000000000000" pitchFamily="2" charset="2"/>
              <a:buChar char="l"/>
            </a:pPr>
            <a:r>
              <a:rPr lang="en-US" altLang="zh-CN" dirty="0">
                <a:solidFill>
                  <a:srgbClr val="FF0000"/>
                </a:solidFill>
              </a:rPr>
              <a:t> </a:t>
            </a:r>
            <a:r>
              <a:rPr lang="zh-CN" altLang="en-US" dirty="0">
                <a:solidFill>
                  <a:srgbClr val="FF0000"/>
                </a:solidFill>
              </a:rPr>
              <a:t>进程定义和特征</a:t>
            </a:r>
            <a:endParaRPr lang="en-US" altLang="zh-CN" dirty="0">
              <a:solidFill>
                <a:srgbClr val="FF0000"/>
              </a:solidFill>
            </a:endParaRPr>
          </a:p>
          <a:p>
            <a:pPr>
              <a:spcBef>
                <a:spcPct val="20000"/>
              </a:spcBef>
              <a:buFont typeface="Wingdings" panose="05000000000000000000" pitchFamily="2" charset="2"/>
              <a:buChar char="l"/>
            </a:pPr>
            <a:r>
              <a:rPr lang="zh-CN" altLang="en-US" dirty="0">
                <a:solidFill>
                  <a:srgbClr val="FF0000"/>
                </a:solidFill>
              </a:rPr>
              <a:t>进程状态</a:t>
            </a:r>
            <a:endParaRPr lang="en-US" altLang="zh-CN" dirty="0">
              <a:solidFill>
                <a:srgbClr val="FF0000"/>
              </a:solidFill>
            </a:endParaRPr>
          </a:p>
          <a:p>
            <a:pPr>
              <a:spcBef>
                <a:spcPct val="20000"/>
              </a:spcBef>
              <a:buFont typeface="Wingdings" panose="05000000000000000000" pitchFamily="2" charset="2"/>
              <a:buChar char="l"/>
            </a:pPr>
            <a:r>
              <a:rPr lang="zh-CN" altLang="en-US" dirty="0"/>
              <a:t>进程控制</a:t>
            </a:r>
          </a:p>
        </p:txBody>
      </p:sp>
      <p:sp>
        <p:nvSpPr>
          <p:cNvPr id="10" name="矩形 9"/>
          <p:cNvSpPr/>
          <p:nvPr/>
        </p:nvSpPr>
        <p:spPr>
          <a:xfrm>
            <a:off x="1127448" y="2784476"/>
            <a:ext cx="4537075" cy="461963"/>
          </a:xfrm>
          <a:prstGeom prst="rect">
            <a:avLst/>
          </a:prstGeom>
        </p:spPr>
        <p:txBody>
          <a:bodyPr>
            <a:spAutoFit/>
          </a:bodyPr>
          <a:lstStyle/>
          <a:p>
            <a:pPr marL="609600" indent="-609600" algn="just" defTabSz="873125">
              <a:spcBef>
                <a:spcPct val="50000"/>
              </a:spcBef>
              <a:defRPr/>
            </a:pPr>
            <a:r>
              <a:rPr kumimoji="1" lang="en-US" altLang="zh-CN" sz="2400" dirty="0">
                <a:solidFill>
                  <a:srgbClr val="C00000"/>
                </a:solidFill>
                <a:latin typeface="+mn-ea"/>
              </a:rPr>
              <a:t>2. </a:t>
            </a:r>
            <a:r>
              <a:rPr kumimoji="1" lang="zh-CN" altLang="en-US" sz="2400" dirty="0">
                <a:solidFill>
                  <a:srgbClr val="C00000"/>
                </a:solidFill>
                <a:latin typeface="+mn-ea"/>
              </a:rPr>
              <a:t>进程互斥与同步</a:t>
            </a:r>
          </a:p>
        </p:txBody>
      </p:sp>
      <p:sp>
        <p:nvSpPr>
          <p:cNvPr id="14" name="TextBox 13"/>
          <p:cNvSpPr txBox="1"/>
          <p:nvPr/>
        </p:nvSpPr>
        <p:spPr>
          <a:xfrm>
            <a:off x="1875619" y="3437538"/>
            <a:ext cx="7813675" cy="2949575"/>
          </a:xfrm>
          <a:prstGeom prst="rect">
            <a:avLst/>
          </a:prstGeom>
          <a:noFill/>
        </p:spPr>
        <p:txBody>
          <a:bodyPr>
            <a:spAutoFit/>
          </a:bodyPr>
          <a:lstStyle/>
          <a:p>
            <a:pPr eaLnBrk="0" hangingPunct="0">
              <a:spcBef>
                <a:spcPct val="20000"/>
              </a:spcBef>
              <a:buFont typeface="Wingdings" pitchFamily="2" charset="2"/>
              <a:buChar char="l"/>
              <a:defRPr/>
            </a:pPr>
            <a:r>
              <a:rPr lang="en-US" altLang="zh-CN" dirty="0">
                <a:solidFill>
                  <a:srgbClr val="FF0000"/>
                </a:solidFill>
                <a:latin typeface="Arial" charset="0"/>
              </a:rPr>
              <a:t> </a:t>
            </a:r>
            <a:r>
              <a:rPr lang="zh-CN" altLang="en-US" dirty="0">
                <a:solidFill>
                  <a:srgbClr val="FF0000"/>
                </a:solidFill>
                <a:latin typeface="Arial" charset="0"/>
              </a:rPr>
              <a:t>进程互斥的概念</a:t>
            </a:r>
            <a:endParaRPr lang="en-US" altLang="zh-CN" dirty="0">
              <a:solidFill>
                <a:srgbClr val="FF0000"/>
              </a:solidFill>
              <a:latin typeface="Arial" charset="0"/>
            </a:endParaRPr>
          </a:p>
          <a:p>
            <a:pPr eaLnBrk="0" hangingPunct="0">
              <a:spcBef>
                <a:spcPct val="20000"/>
              </a:spcBef>
              <a:buFont typeface="Wingdings" pitchFamily="2" charset="2"/>
              <a:buChar char="l"/>
              <a:defRPr/>
            </a:pPr>
            <a:r>
              <a:rPr lang="zh-CN" altLang="en-US" dirty="0">
                <a:solidFill>
                  <a:srgbClr val="FF0000"/>
                </a:solidFill>
                <a:latin typeface="Arial" charset="0"/>
              </a:rPr>
              <a:t>临界资源及临界区概念</a:t>
            </a:r>
            <a:endParaRPr lang="en-US" altLang="zh-CN" dirty="0">
              <a:solidFill>
                <a:srgbClr val="FF0000"/>
              </a:solidFill>
              <a:latin typeface="Arial" charset="0"/>
            </a:endParaRPr>
          </a:p>
          <a:p>
            <a:pPr eaLnBrk="0" hangingPunct="0">
              <a:spcBef>
                <a:spcPct val="20000"/>
              </a:spcBef>
              <a:buFont typeface="Wingdings" pitchFamily="2" charset="2"/>
              <a:buChar char="l"/>
              <a:defRPr/>
            </a:pPr>
            <a:r>
              <a:rPr lang="zh-CN" altLang="en-US" dirty="0">
                <a:solidFill>
                  <a:srgbClr val="FF0000"/>
                </a:solidFill>
                <a:latin typeface="Arial" charset="0"/>
              </a:rPr>
              <a:t>进程同步机制应遵循的</a:t>
            </a:r>
            <a:r>
              <a:rPr lang="en-US" altLang="zh-CN" dirty="0">
                <a:solidFill>
                  <a:srgbClr val="FF0000"/>
                </a:solidFill>
                <a:latin typeface="Arial" charset="0"/>
              </a:rPr>
              <a:t>4</a:t>
            </a:r>
            <a:r>
              <a:rPr lang="zh-CN" altLang="en-US" dirty="0">
                <a:solidFill>
                  <a:srgbClr val="FF0000"/>
                </a:solidFill>
                <a:latin typeface="Arial" charset="0"/>
              </a:rPr>
              <a:t>个准则</a:t>
            </a:r>
            <a:endParaRPr lang="en-US" altLang="zh-CN" dirty="0">
              <a:solidFill>
                <a:srgbClr val="FF0000"/>
              </a:solidFill>
              <a:latin typeface="Arial" charset="0"/>
            </a:endParaRPr>
          </a:p>
          <a:p>
            <a:pPr eaLnBrk="0" hangingPunct="0">
              <a:spcBef>
                <a:spcPct val="20000"/>
              </a:spcBef>
              <a:buFont typeface="Wingdings" pitchFamily="2" charset="2"/>
              <a:buChar char="l"/>
              <a:defRPr/>
            </a:pPr>
            <a:r>
              <a:rPr lang="zh-CN" altLang="en-US" dirty="0">
                <a:solidFill>
                  <a:srgbClr val="FF0000"/>
                </a:solidFill>
                <a:latin typeface="Arial" charset="0"/>
              </a:rPr>
              <a:t>进程同步的概念</a:t>
            </a:r>
            <a:endParaRPr lang="en-US" altLang="zh-CN" dirty="0">
              <a:solidFill>
                <a:srgbClr val="FF0000"/>
              </a:solidFill>
              <a:latin typeface="Arial" charset="0"/>
            </a:endParaRPr>
          </a:p>
          <a:p>
            <a:pPr eaLnBrk="0" hangingPunct="0">
              <a:spcBef>
                <a:spcPct val="20000"/>
              </a:spcBef>
              <a:buFont typeface="Wingdings" pitchFamily="2" charset="2"/>
              <a:buChar char="l"/>
              <a:defRPr/>
            </a:pPr>
            <a:r>
              <a:rPr lang="zh-CN" altLang="en-US" dirty="0">
                <a:latin typeface="Arial" charset="0"/>
              </a:rPr>
              <a:t>进程同步机制：</a:t>
            </a:r>
            <a:endParaRPr lang="en-US" altLang="zh-CN" dirty="0">
              <a:latin typeface="Arial" charset="0"/>
            </a:endParaRPr>
          </a:p>
          <a:p>
            <a:pPr marL="360000" eaLnBrk="0" hangingPunct="0">
              <a:spcBef>
                <a:spcPct val="20000"/>
              </a:spcBef>
              <a:defRPr/>
            </a:pPr>
            <a:r>
              <a:rPr lang="zh-CN" altLang="zh-CN" sz="1800" dirty="0">
                <a:latin typeface="Arial" charset="0"/>
              </a:rPr>
              <a:t>禁止中断、专用机器指令、软件方法、锁机制、</a:t>
            </a:r>
            <a:r>
              <a:rPr lang="zh-CN" altLang="zh-CN" sz="1800" dirty="0">
                <a:solidFill>
                  <a:srgbClr val="FF0000"/>
                </a:solidFill>
                <a:latin typeface="Arial" charset="0"/>
              </a:rPr>
              <a:t>信号量机制、管程机制</a:t>
            </a:r>
            <a:endParaRPr lang="en-US" altLang="zh-CN" sz="1800" dirty="0">
              <a:solidFill>
                <a:srgbClr val="FF0000"/>
              </a:solidFill>
              <a:latin typeface="Arial" charset="0"/>
            </a:endParaRPr>
          </a:p>
          <a:p>
            <a:pPr eaLnBrk="0" hangingPunct="0">
              <a:spcBef>
                <a:spcPct val="20000"/>
              </a:spcBef>
              <a:buFont typeface="Wingdings" pitchFamily="2" charset="2"/>
              <a:buChar char="l"/>
              <a:defRPr/>
            </a:pPr>
            <a:r>
              <a:rPr lang="zh-CN" altLang="en-US" dirty="0">
                <a:latin typeface="Arial" charset="0"/>
              </a:rPr>
              <a:t>经典进程同步问题：</a:t>
            </a:r>
            <a:endParaRPr lang="en-US" altLang="zh-CN" dirty="0">
              <a:latin typeface="Arial" charset="0"/>
            </a:endParaRPr>
          </a:p>
          <a:p>
            <a:pPr eaLnBrk="0" hangingPunct="0">
              <a:spcBef>
                <a:spcPct val="20000"/>
              </a:spcBef>
              <a:defRPr/>
            </a:pPr>
            <a:r>
              <a:rPr lang="en-US" altLang="zh-CN" dirty="0">
                <a:latin typeface="Arial" charset="0"/>
              </a:rPr>
              <a:t>     </a:t>
            </a:r>
            <a:r>
              <a:rPr lang="zh-CN" altLang="zh-CN" sz="1800" dirty="0">
                <a:solidFill>
                  <a:srgbClr val="FF0000"/>
                </a:solidFill>
                <a:latin typeface="Arial" charset="0"/>
              </a:rPr>
              <a:t>生产者</a:t>
            </a:r>
            <a:r>
              <a:rPr lang="en-US" altLang="zh-CN" sz="1800" dirty="0">
                <a:solidFill>
                  <a:srgbClr val="FF0000"/>
                </a:solidFill>
                <a:latin typeface="Arial" charset="0"/>
              </a:rPr>
              <a:t>-</a:t>
            </a:r>
            <a:r>
              <a:rPr lang="zh-CN" altLang="zh-CN" sz="1800" dirty="0">
                <a:solidFill>
                  <a:srgbClr val="FF0000"/>
                </a:solidFill>
                <a:latin typeface="Arial" charset="0"/>
              </a:rPr>
              <a:t>消费者问题，哲学家进餐问题，读者</a:t>
            </a:r>
            <a:r>
              <a:rPr lang="en-US" altLang="zh-CN" sz="1800" dirty="0">
                <a:solidFill>
                  <a:srgbClr val="FF0000"/>
                </a:solidFill>
                <a:latin typeface="Arial" charset="0"/>
              </a:rPr>
              <a:t>-</a:t>
            </a:r>
            <a:r>
              <a:rPr lang="zh-CN" altLang="zh-CN" sz="1800" dirty="0">
                <a:solidFill>
                  <a:srgbClr val="FF0000"/>
                </a:solidFill>
                <a:latin typeface="Arial" charset="0"/>
              </a:rPr>
              <a:t>写者问题</a:t>
            </a:r>
            <a:r>
              <a:rPr lang="zh-CN" altLang="zh-CN" sz="1800" dirty="0">
                <a:latin typeface="Arial" charset="0"/>
              </a:rPr>
              <a:t>，理发师问题</a:t>
            </a:r>
            <a:endParaRPr lang="zh-CN" altLang="en-US" sz="1800" dirty="0">
              <a:latin typeface="Arial"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ox(in)">
                                      <p:cBhvr>
                                        <p:cTn id="10" dur="500"/>
                                        <p:tgtEl>
                                          <p:spTgt spid="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ox(in)">
                                      <p:cBhvr>
                                        <p:cTn id="15" dur="500"/>
                                        <p:tgtEl>
                                          <p:spTgt spid="1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nodeType="clickEffect">
                                  <p:stCondLst>
                                    <p:cond delay="0"/>
                                  </p:stCondLst>
                                  <p:childTnLst>
                                    <p:set>
                                      <p:cBhvr>
                                        <p:cTn id="19" dur="1" fill="hold">
                                          <p:stCondLst>
                                            <p:cond delay="0"/>
                                          </p:stCondLst>
                                        </p:cTn>
                                        <p:tgtEl>
                                          <p:spTgt spid="14">
                                            <p:txEl>
                                              <p:pRg st="0" end="0"/>
                                            </p:txEl>
                                          </p:spTgt>
                                        </p:tgtEl>
                                        <p:attrNameLst>
                                          <p:attrName>style.visibility</p:attrName>
                                        </p:attrNameLst>
                                      </p:cBhvr>
                                      <p:to>
                                        <p:strVal val="visible"/>
                                      </p:to>
                                    </p:set>
                                    <p:animEffect transition="in" filter="box(in)">
                                      <p:cBhvr>
                                        <p:cTn id="20" dur="500"/>
                                        <p:tgtEl>
                                          <p:spTgt spid="14">
                                            <p:txEl>
                                              <p:pRg st="0" end="0"/>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14">
                                            <p:txEl>
                                              <p:pRg st="1" end="1"/>
                                            </p:txEl>
                                          </p:spTgt>
                                        </p:tgtEl>
                                        <p:attrNameLst>
                                          <p:attrName>style.visibility</p:attrName>
                                        </p:attrNameLst>
                                      </p:cBhvr>
                                      <p:to>
                                        <p:strVal val="visible"/>
                                      </p:to>
                                    </p:set>
                                    <p:animEffect transition="in" filter="box(in)">
                                      <p:cBhvr>
                                        <p:cTn id="23" dur="500"/>
                                        <p:tgtEl>
                                          <p:spTgt spid="14">
                                            <p:txEl>
                                              <p:pRg st="1" end="1"/>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14">
                                            <p:txEl>
                                              <p:pRg st="2" end="2"/>
                                            </p:txEl>
                                          </p:spTgt>
                                        </p:tgtEl>
                                        <p:attrNameLst>
                                          <p:attrName>style.visibility</p:attrName>
                                        </p:attrNameLst>
                                      </p:cBhvr>
                                      <p:to>
                                        <p:strVal val="visible"/>
                                      </p:to>
                                    </p:set>
                                    <p:animEffect transition="in" filter="box(in)">
                                      <p:cBhvr>
                                        <p:cTn id="26" dur="500"/>
                                        <p:tgtEl>
                                          <p:spTgt spid="14">
                                            <p:txEl>
                                              <p:pRg st="2" end="2"/>
                                            </p:txEl>
                                          </p:spTgt>
                                        </p:tgtEl>
                                      </p:cBhvr>
                                    </p:animEffect>
                                  </p:childTnLst>
                                </p:cTn>
                              </p:par>
                              <p:par>
                                <p:cTn id="27" presetID="4" presetClass="entr" presetSubtype="16" fill="hold" nodeType="withEffect">
                                  <p:stCondLst>
                                    <p:cond delay="0"/>
                                  </p:stCondLst>
                                  <p:childTnLst>
                                    <p:set>
                                      <p:cBhvr>
                                        <p:cTn id="28" dur="1" fill="hold">
                                          <p:stCondLst>
                                            <p:cond delay="0"/>
                                          </p:stCondLst>
                                        </p:cTn>
                                        <p:tgtEl>
                                          <p:spTgt spid="14">
                                            <p:txEl>
                                              <p:pRg st="3" end="3"/>
                                            </p:txEl>
                                          </p:spTgt>
                                        </p:tgtEl>
                                        <p:attrNameLst>
                                          <p:attrName>style.visibility</p:attrName>
                                        </p:attrNameLst>
                                      </p:cBhvr>
                                      <p:to>
                                        <p:strVal val="visible"/>
                                      </p:to>
                                    </p:set>
                                    <p:animEffect transition="in" filter="box(in)">
                                      <p:cBhvr>
                                        <p:cTn id="29" dur="500"/>
                                        <p:tgtEl>
                                          <p:spTgt spid="14">
                                            <p:txEl>
                                              <p:pRg st="3" end="3"/>
                                            </p:txEl>
                                          </p:spTgt>
                                        </p:tgtEl>
                                      </p:cBhvr>
                                    </p:animEffect>
                                  </p:childTnLst>
                                </p:cTn>
                              </p:par>
                              <p:par>
                                <p:cTn id="30" presetID="4" presetClass="entr" presetSubtype="16" fill="hold" nodeType="withEffect">
                                  <p:stCondLst>
                                    <p:cond delay="0"/>
                                  </p:stCondLst>
                                  <p:childTnLst>
                                    <p:set>
                                      <p:cBhvr>
                                        <p:cTn id="31" dur="1" fill="hold">
                                          <p:stCondLst>
                                            <p:cond delay="0"/>
                                          </p:stCondLst>
                                        </p:cTn>
                                        <p:tgtEl>
                                          <p:spTgt spid="14">
                                            <p:txEl>
                                              <p:pRg st="4" end="4"/>
                                            </p:txEl>
                                          </p:spTgt>
                                        </p:tgtEl>
                                        <p:attrNameLst>
                                          <p:attrName>style.visibility</p:attrName>
                                        </p:attrNameLst>
                                      </p:cBhvr>
                                      <p:to>
                                        <p:strVal val="visible"/>
                                      </p:to>
                                    </p:set>
                                    <p:animEffect transition="in" filter="box(in)">
                                      <p:cBhvr>
                                        <p:cTn id="32" dur="500"/>
                                        <p:tgtEl>
                                          <p:spTgt spid="14">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14">
                                            <p:txEl>
                                              <p:pRg st="5" end="5"/>
                                            </p:txEl>
                                          </p:spTgt>
                                        </p:tgtEl>
                                        <p:attrNameLst>
                                          <p:attrName>style.visibility</p:attrName>
                                        </p:attrNameLst>
                                      </p:cBhvr>
                                      <p:to>
                                        <p:strVal val="visible"/>
                                      </p:to>
                                    </p:set>
                                    <p:animEffect transition="in" filter="box(in)">
                                      <p:cBhvr>
                                        <p:cTn id="37" dur="500"/>
                                        <p:tgtEl>
                                          <p:spTgt spid="14">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14">
                                            <p:txEl>
                                              <p:pRg st="6" end="6"/>
                                            </p:txEl>
                                          </p:spTgt>
                                        </p:tgtEl>
                                        <p:attrNameLst>
                                          <p:attrName>style.visibility</p:attrName>
                                        </p:attrNameLst>
                                      </p:cBhvr>
                                      <p:to>
                                        <p:strVal val="visible"/>
                                      </p:to>
                                    </p:set>
                                    <p:animEffect transition="in" filter="box(in)">
                                      <p:cBhvr>
                                        <p:cTn id="42" dur="500"/>
                                        <p:tgtEl>
                                          <p:spTgt spid="14">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nodeType="clickEffect">
                                  <p:stCondLst>
                                    <p:cond delay="0"/>
                                  </p:stCondLst>
                                  <p:childTnLst>
                                    <p:set>
                                      <p:cBhvr>
                                        <p:cTn id="46" dur="1" fill="hold">
                                          <p:stCondLst>
                                            <p:cond delay="0"/>
                                          </p:stCondLst>
                                        </p:cTn>
                                        <p:tgtEl>
                                          <p:spTgt spid="14">
                                            <p:txEl>
                                              <p:pRg st="7" end="7"/>
                                            </p:txEl>
                                          </p:spTgt>
                                        </p:tgtEl>
                                        <p:attrNameLst>
                                          <p:attrName>style.visibility</p:attrName>
                                        </p:attrNameLst>
                                      </p:cBhvr>
                                      <p:to>
                                        <p:strVal val="visible"/>
                                      </p:to>
                                    </p:set>
                                    <p:animEffect transition="in" filter="box(in)">
                                      <p:cBhvr>
                                        <p:cTn id="47" dur="500"/>
                                        <p:tgtEl>
                                          <p:spTgt spid="1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983432" y="980728"/>
            <a:ext cx="2952750" cy="461963"/>
          </a:xfrm>
          <a:prstGeom prst="rect">
            <a:avLst/>
          </a:prstGeom>
        </p:spPr>
        <p:txBody>
          <a:bodyPr>
            <a:spAutoFit/>
          </a:bodyPr>
          <a:lstStyle/>
          <a:p>
            <a:pPr marL="609600" indent="-609600" algn="just" defTabSz="873125">
              <a:spcBef>
                <a:spcPct val="50000"/>
              </a:spcBef>
              <a:defRPr/>
            </a:pPr>
            <a:r>
              <a:rPr kumimoji="1" lang="en-US" altLang="zh-CN" sz="2400" dirty="0">
                <a:solidFill>
                  <a:srgbClr val="C00000"/>
                </a:solidFill>
                <a:latin typeface="+mn-ea"/>
              </a:rPr>
              <a:t>3. </a:t>
            </a:r>
            <a:r>
              <a:rPr kumimoji="1" lang="zh-CN" altLang="en-US" sz="2400" dirty="0">
                <a:solidFill>
                  <a:srgbClr val="C00000"/>
                </a:solidFill>
                <a:latin typeface="+mn-ea"/>
              </a:rPr>
              <a:t>进程通信</a:t>
            </a:r>
          </a:p>
        </p:txBody>
      </p:sp>
      <p:sp>
        <p:nvSpPr>
          <p:cNvPr id="11" name="TextBox 10"/>
          <p:cNvSpPr txBox="1">
            <a:spLocks noChangeArrowheads="1"/>
          </p:cNvSpPr>
          <p:nvPr/>
        </p:nvSpPr>
        <p:spPr bwMode="auto">
          <a:xfrm>
            <a:off x="1199333" y="1483966"/>
            <a:ext cx="7921625" cy="732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spcBef>
                <a:spcPct val="20000"/>
              </a:spcBef>
              <a:buFont typeface="Wingdings" panose="05000000000000000000" pitchFamily="2" charset="2"/>
              <a:buChar char="l"/>
            </a:pPr>
            <a:r>
              <a:rPr lang="en-US" altLang="zh-CN" dirty="0"/>
              <a:t> </a:t>
            </a:r>
            <a:r>
              <a:rPr lang="zh-CN" altLang="en-US" dirty="0"/>
              <a:t>进程通信类型</a:t>
            </a:r>
            <a:endParaRPr lang="en-US" altLang="zh-CN" dirty="0"/>
          </a:p>
          <a:p>
            <a:pPr>
              <a:spcBef>
                <a:spcPct val="20000"/>
              </a:spcBef>
            </a:pPr>
            <a:r>
              <a:rPr lang="en-US" altLang="zh-CN" sz="1800" dirty="0"/>
              <a:t>    </a:t>
            </a:r>
            <a:r>
              <a:rPr lang="zh-CN" altLang="zh-CN" sz="1800" dirty="0"/>
              <a:t>共享存储器系统、</a:t>
            </a:r>
            <a:r>
              <a:rPr lang="zh-CN" altLang="zh-CN" sz="1800" dirty="0">
                <a:solidFill>
                  <a:srgbClr val="FF0000"/>
                </a:solidFill>
              </a:rPr>
              <a:t>消息传递系统</a:t>
            </a:r>
            <a:r>
              <a:rPr lang="zh-CN" altLang="zh-CN" sz="1800" dirty="0"/>
              <a:t>、管道通信系统以及客户</a:t>
            </a:r>
            <a:r>
              <a:rPr lang="en-US" altLang="zh-CN" sz="1800" dirty="0"/>
              <a:t>/</a:t>
            </a:r>
            <a:r>
              <a:rPr lang="zh-CN" altLang="zh-CN" sz="1800" dirty="0"/>
              <a:t>服务器系统通信</a:t>
            </a:r>
            <a:endParaRPr lang="en-US" altLang="zh-CN" sz="1800" dirty="0"/>
          </a:p>
        </p:txBody>
      </p:sp>
      <p:sp>
        <p:nvSpPr>
          <p:cNvPr id="10" name="Text Box 2"/>
          <p:cNvSpPr txBox="1">
            <a:spLocks noChangeArrowheads="1"/>
          </p:cNvSpPr>
          <p:nvPr/>
        </p:nvSpPr>
        <p:spPr bwMode="auto">
          <a:xfrm>
            <a:off x="4239465" y="84236"/>
            <a:ext cx="3600450" cy="708025"/>
          </a:xfrm>
          <a:prstGeom prst="rect">
            <a:avLst/>
          </a:prstGeom>
          <a:noFill/>
          <a:ln w="9525">
            <a:noFill/>
            <a:miter lim="800000"/>
            <a:headEnd/>
            <a:tailEnd/>
          </a:ln>
          <a:effectLst/>
        </p:spPr>
        <p:txBody>
          <a:bodyPr>
            <a:spAutoFit/>
          </a:bodyPr>
          <a:lstStyle/>
          <a:p>
            <a:pPr>
              <a:defRPr/>
            </a:pPr>
            <a:r>
              <a:rPr kumimoji="1" lang="zh-CN" altLang="en-US" sz="4000" dirty="0">
                <a:solidFill>
                  <a:srgbClr val="FF0000"/>
                </a:solidFill>
                <a:latin typeface="微软雅黑" panose="020B0503020204020204" pitchFamily="34" charset="-122"/>
                <a:ea typeface="微软雅黑" panose="020B0503020204020204" pitchFamily="34" charset="-122"/>
              </a:rPr>
              <a:t>本章小结</a:t>
            </a:r>
          </a:p>
        </p:txBody>
      </p:sp>
      <p:sp>
        <p:nvSpPr>
          <p:cNvPr id="2" name="矩形 1"/>
          <p:cNvSpPr/>
          <p:nvPr/>
        </p:nvSpPr>
        <p:spPr>
          <a:xfrm>
            <a:off x="1055440" y="3212976"/>
            <a:ext cx="2952750" cy="461963"/>
          </a:xfrm>
          <a:prstGeom prst="rect">
            <a:avLst/>
          </a:prstGeom>
        </p:spPr>
        <p:txBody>
          <a:bodyPr>
            <a:spAutoFit/>
          </a:bodyPr>
          <a:lstStyle/>
          <a:p>
            <a:pPr marL="609600" indent="-609600" algn="just" defTabSz="873125">
              <a:spcBef>
                <a:spcPct val="50000"/>
              </a:spcBef>
              <a:defRPr/>
            </a:pPr>
            <a:r>
              <a:rPr kumimoji="1" lang="en-US" altLang="zh-CN" sz="2400" dirty="0">
                <a:solidFill>
                  <a:srgbClr val="C00000"/>
                </a:solidFill>
                <a:latin typeface="+mn-ea"/>
              </a:rPr>
              <a:t>4. </a:t>
            </a:r>
            <a:r>
              <a:rPr kumimoji="1" lang="zh-CN" altLang="en-US" sz="2400" dirty="0">
                <a:solidFill>
                  <a:srgbClr val="C00000"/>
                </a:solidFill>
                <a:latin typeface="+mn-ea"/>
              </a:rPr>
              <a:t>线程基本概念</a:t>
            </a:r>
          </a:p>
        </p:txBody>
      </p:sp>
      <p:sp>
        <p:nvSpPr>
          <p:cNvPr id="3" name="TextBox 10"/>
          <p:cNvSpPr txBox="1">
            <a:spLocks noChangeArrowheads="1"/>
          </p:cNvSpPr>
          <p:nvPr/>
        </p:nvSpPr>
        <p:spPr bwMode="auto">
          <a:xfrm>
            <a:off x="1271340" y="3789238"/>
            <a:ext cx="7920038" cy="180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spcBef>
                <a:spcPct val="20000"/>
              </a:spcBef>
              <a:buFont typeface="Wingdings" panose="05000000000000000000" pitchFamily="2" charset="2"/>
              <a:buChar char="l"/>
            </a:pPr>
            <a:r>
              <a:rPr lang="en-US" altLang="zh-CN" dirty="0"/>
              <a:t> </a:t>
            </a:r>
            <a:r>
              <a:rPr lang="zh-CN" altLang="en-US" dirty="0">
                <a:solidFill>
                  <a:srgbClr val="FF0000"/>
                </a:solidFill>
              </a:rPr>
              <a:t>线程定义</a:t>
            </a:r>
            <a:endParaRPr lang="en-US" altLang="zh-CN" dirty="0">
              <a:solidFill>
                <a:srgbClr val="FF0000"/>
              </a:solidFill>
            </a:endParaRPr>
          </a:p>
          <a:p>
            <a:pPr>
              <a:spcBef>
                <a:spcPct val="20000"/>
              </a:spcBef>
              <a:buFont typeface="Wingdings" panose="05000000000000000000" pitchFamily="2" charset="2"/>
              <a:buChar char="l"/>
            </a:pPr>
            <a:r>
              <a:rPr lang="zh-CN" altLang="en-US" dirty="0"/>
              <a:t> </a:t>
            </a:r>
            <a:r>
              <a:rPr lang="zh-CN" altLang="en-US" dirty="0">
                <a:solidFill>
                  <a:srgbClr val="FF0000"/>
                </a:solidFill>
              </a:rPr>
              <a:t>线程与进程的比较</a:t>
            </a:r>
            <a:endParaRPr lang="en-US" altLang="zh-CN" dirty="0">
              <a:solidFill>
                <a:srgbClr val="FF0000"/>
              </a:solidFill>
            </a:endParaRPr>
          </a:p>
          <a:p>
            <a:pPr>
              <a:spcBef>
                <a:spcPct val="20000"/>
              </a:spcBef>
              <a:buFont typeface="Wingdings" panose="05000000000000000000" pitchFamily="2" charset="2"/>
              <a:buChar char="l"/>
            </a:pPr>
            <a:r>
              <a:rPr lang="en-US" altLang="zh-CN" dirty="0"/>
              <a:t> </a:t>
            </a:r>
            <a:r>
              <a:rPr lang="zh-CN" altLang="en-US" dirty="0">
                <a:solidFill>
                  <a:srgbClr val="FF0000"/>
                </a:solidFill>
              </a:rPr>
              <a:t>线程实现机制：</a:t>
            </a:r>
            <a:endParaRPr lang="en-US" altLang="zh-CN" dirty="0">
              <a:solidFill>
                <a:srgbClr val="FF0000"/>
              </a:solidFill>
            </a:endParaRPr>
          </a:p>
          <a:p>
            <a:pPr>
              <a:spcBef>
                <a:spcPct val="20000"/>
              </a:spcBef>
            </a:pPr>
            <a:r>
              <a:rPr lang="en-US" altLang="zh-CN" sz="1800" dirty="0"/>
              <a:t>    </a:t>
            </a:r>
            <a:r>
              <a:rPr lang="zh-CN" altLang="zh-CN" sz="1800" dirty="0"/>
              <a:t>用户级线程、内核级线程及两者相结合的组合方式</a:t>
            </a:r>
            <a:endParaRPr lang="en-US" altLang="zh-CN" sz="1800" dirty="0"/>
          </a:p>
          <a:p>
            <a:pPr>
              <a:spcBef>
                <a:spcPct val="20000"/>
              </a:spcBef>
            </a:pPr>
            <a:r>
              <a:rPr lang="en-US" altLang="zh-CN" sz="1800" dirty="0"/>
              <a:t>     </a:t>
            </a:r>
            <a:r>
              <a:rPr lang="zh-CN" altLang="en-US" sz="1800" dirty="0"/>
              <a:t>组合方式实现模型：</a:t>
            </a:r>
            <a:r>
              <a:rPr lang="zh-CN" altLang="zh-CN" sz="1800" dirty="0"/>
              <a:t>多对一、一对一、多对多</a:t>
            </a:r>
            <a:endParaRPr lang="en-US" altLang="zh-CN" sz="18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ox(in)">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ox(in)">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box(in)">
                                      <p:cBhvr>
                                        <p:cTn id="22" dur="500"/>
                                        <p:tgtEl>
                                          <p:spTgt spid="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animEffect transition="in" filter="box(in)">
                                      <p:cBhvr>
                                        <p:cTn id="27" dur="500"/>
                                        <p:tgtEl>
                                          <p:spTgt spid="3">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Effect transition="in" filter="box(in)">
                                      <p:cBhvr>
                                        <p:cTn id="32" dur="500"/>
                                        <p:tgtEl>
                                          <p:spTgt spid="3">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Effect transition="in" filter="box(in)">
                                      <p:cBhvr>
                                        <p:cTn id="37" dur="500"/>
                                        <p:tgtEl>
                                          <p:spTgt spid="3">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box(in)">
                                      <p:cBhvr>
                                        <p:cTn id="4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4E8D740-F232-4B57-9FF1-77290DAD0FCD}"/>
              </a:ext>
            </a:extLst>
          </p:cNvPr>
          <p:cNvSpPr txBox="1"/>
          <p:nvPr>
            <p:custDataLst>
              <p:tags r:id="rId2"/>
            </p:custDataLst>
          </p:nvPr>
        </p:nvSpPr>
        <p:spPr>
          <a:xfrm>
            <a:off x="1525905" y="635001"/>
            <a:ext cx="9116695"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rPr>
              <a:t>下列关于临界区和临界资源的说法，错误的是（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文本框 4">
            <a:extLst>
              <a:ext uri="{FF2B5EF4-FFF2-40B4-BE49-F238E27FC236}">
                <a16:creationId xmlns:a16="http://schemas.microsoft.com/office/drawing/2014/main" id="{AD620D06-A013-423F-85E0-08B97024F1CF}"/>
              </a:ext>
            </a:extLst>
          </p:cNvPr>
          <p:cNvSpPr txBox="1"/>
          <p:nvPr>
            <p:custDataLst>
              <p:tags r:id="rId3"/>
            </p:custDataLst>
          </p:nvPr>
        </p:nvSpPr>
        <p:spPr>
          <a:xfrm>
            <a:off x="2495600" y="22806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对临界区资源应采用互斥方式来实现共享</a:t>
            </a:r>
          </a:p>
        </p:txBody>
      </p:sp>
      <p:sp>
        <p:nvSpPr>
          <p:cNvPr id="6" name="文本框 5">
            <a:extLst>
              <a:ext uri="{FF2B5EF4-FFF2-40B4-BE49-F238E27FC236}">
                <a16:creationId xmlns:a16="http://schemas.microsoft.com/office/drawing/2014/main" id="{8AEE7D7A-B908-436B-B047-3AE923224FCC}"/>
              </a:ext>
            </a:extLst>
          </p:cNvPr>
          <p:cNvSpPr txBox="1"/>
          <p:nvPr>
            <p:custDataLst>
              <p:tags r:id="rId4"/>
            </p:custDataLst>
          </p:nvPr>
        </p:nvSpPr>
        <p:spPr>
          <a:xfrm>
            <a:off x="2495600" y="3137913"/>
            <a:ext cx="8496944"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仅当一个进程退出临界区以后，另一个进程才能进入相应的临界区</a:t>
            </a:r>
          </a:p>
        </p:txBody>
      </p:sp>
      <p:sp>
        <p:nvSpPr>
          <p:cNvPr id="7" name="文本框 6">
            <a:extLst>
              <a:ext uri="{FF2B5EF4-FFF2-40B4-BE49-F238E27FC236}">
                <a16:creationId xmlns:a16="http://schemas.microsoft.com/office/drawing/2014/main" id="{8D37F921-CD37-46A4-A4A8-FEA6868B7AE4}"/>
              </a:ext>
            </a:extLst>
          </p:cNvPr>
          <p:cNvSpPr txBox="1"/>
          <p:nvPr>
            <p:custDataLst>
              <p:tags r:id="rId5"/>
            </p:custDataLst>
          </p:nvPr>
        </p:nvSpPr>
        <p:spPr>
          <a:xfrm>
            <a:off x="2495600" y="3995163"/>
            <a:ext cx="7416824"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临界区是指进程中用于实现进程互斥的那段代码</a:t>
            </a:r>
          </a:p>
        </p:txBody>
      </p:sp>
      <p:sp>
        <p:nvSpPr>
          <p:cNvPr id="8" name="文本框 7">
            <a:extLst>
              <a:ext uri="{FF2B5EF4-FFF2-40B4-BE49-F238E27FC236}">
                <a16:creationId xmlns:a16="http://schemas.microsoft.com/office/drawing/2014/main" id="{C97B2869-6ECA-408F-8AEC-8E170F063237}"/>
              </a:ext>
            </a:extLst>
          </p:cNvPr>
          <p:cNvSpPr txBox="1"/>
          <p:nvPr>
            <p:custDataLst>
              <p:tags r:id="rId6"/>
            </p:custDataLst>
          </p:nvPr>
        </p:nvSpPr>
        <p:spPr>
          <a:xfrm>
            <a:off x="2495600" y="4852413"/>
            <a:ext cx="864096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只要保证多个进程互斥进入临界区，就能保证多个进程互斥访问临界资源</a:t>
            </a:r>
          </a:p>
        </p:txBody>
      </p:sp>
      <p:sp>
        <p:nvSpPr>
          <p:cNvPr id="9" name="椭圆 8">
            <a:extLst>
              <a:ext uri="{FF2B5EF4-FFF2-40B4-BE49-F238E27FC236}">
                <a16:creationId xmlns:a16="http://schemas.microsoft.com/office/drawing/2014/main" id="{3BF07DA2-FA28-4653-AC64-EB29B5F5FDE5}"/>
              </a:ext>
            </a:extLst>
          </p:cNvPr>
          <p:cNvSpPr>
            <a:spLocks noChangeAspect="1"/>
          </p:cNvSpPr>
          <p:nvPr>
            <p:custDataLst>
              <p:tags r:id="rId7"/>
            </p:custDataLst>
          </p:nvPr>
        </p:nvSpPr>
        <p:spPr bwMode="auto">
          <a:xfrm>
            <a:off x="1781225" y="23449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ctr" anchorCtr="1" compatLnSpc="1">
            <a:prstTxWarp prst="textNoShape">
              <a:avLst/>
            </a:prstTxWarp>
          </a:bodyPr>
          <a:lstStyle/>
          <a:p>
            <a:pPr marL="609600" indent="-609600" eaLnBrk="0" hangingPunct="0">
              <a:spcBef>
                <a:spcPct val="20000"/>
              </a:spcBef>
            </a:pP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A03841FE-457B-4B32-A596-F2F5127625E5}"/>
              </a:ext>
            </a:extLst>
          </p:cNvPr>
          <p:cNvSpPr>
            <a:spLocks noChangeAspect="1"/>
          </p:cNvSpPr>
          <p:nvPr>
            <p:custDataLst>
              <p:tags r:id="rId8"/>
            </p:custDataLst>
          </p:nvPr>
        </p:nvSpPr>
        <p:spPr bwMode="auto">
          <a:xfrm>
            <a:off x="1781225" y="320220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ctr" anchorCtr="1" compatLnSpc="1">
            <a:prstTxWarp prst="textNoShape">
              <a:avLst/>
            </a:prstTxWarp>
          </a:bodyPr>
          <a:lstStyle/>
          <a:p>
            <a:pPr marL="609600" indent="-609600" eaLnBrk="0" hangingPunct="0">
              <a:spcBef>
                <a:spcPct val="20000"/>
              </a:spcBef>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7DFDD724-9BB8-4F9C-88C3-F4FD969378F4}"/>
              </a:ext>
            </a:extLst>
          </p:cNvPr>
          <p:cNvSpPr>
            <a:spLocks noChangeAspect="1"/>
          </p:cNvSpPr>
          <p:nvPr>
            <p:custDataLst>
              <p:tags r:id="rId9"/>
            </p:custDataLst>
          </p:nvPr>
        </p:nvSpPr>
        <p:spPr bwMode="auto">
          <a:xfrm>
            <a:off x="1781225" y="40594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ctr" anchorCtr="1" compatLnSpc="1">
            <a:prstTxWarp prst="textNoShape">
              <a:avLst/>
            </a:prstTxWarp>
          </a:bodyPr>
          <a:lstStyle/>
          <a:p>
            <a:pPr marL="609600" indent="-609600" eaLnBrk="0" hangingPunct="0">
              <a:spcBef>
                <a:spcPct val="20000"/>
              </a:spcBef>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2BBDC35D-9DB2-4DE3-8FAC-D96923CC26D9}"/>
              </a:ext>
            </a:extLst>
          </p:cNvPr>
          <p:cNvSpPr>
            <a:spLocks noChangeAspect="1"/>
          </p:cNvSpPr>
          <p:nvPr>
            <p:custDataLst>
              <p:tags r:id="rId10"/>
            </p:custDataLst>
          </p:nvPr>
        </p:nvSpPr>
        <p:spPr bwMode="auto">
          <a:xfrm>
            <a:off x="1781225" y="491670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ctr" anchorCtr="1" compatLnSpc="1">
            <a:prstTxWarp prst="textNoShape">
              <a:avLst/>
            </a:prstTxWarp>
          </a:bodyPr>
          <a:lstStyle/>
          <a:p>
            <a:pPr marL="609600" indent="-609600" eaLnBrk="0" hangingPunct="0">
              <a:spcBef>
                <a:spcPct val="20000"/>
              </a:spcBef>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350E110C-6AFD-4C66-857E-3E37BEC71A65}"/>
              </a:ext>
            </a:extLst>
          </p:cNvPr>
          <p:cNvGrpSpPr/>
          <p:nvPr>
            <p:custDataLst>
              <p:tags r:id="rId11"/>
            </p:custDataLst>
          </p:nvPr>
        </p:nvGrpSpPr>
        <p:grpSpPr>
          <a:xfrm>
            <a:off x="0" y="0"/>
            <a:ext cx="9144000" cy="635000"/>
            <a:chOff x="-1524000" y="0"/>
            <a:chExt cx="9144000" cy="635000"/>
          </a:xfrm>
        </p:grpSpPr>
        <p:sp>
          <p:nvSpPr>
            <p:cNvPr id="14" name="TitleBackground">
              <a:extLst>
                <a:ext uri="{FF2B5EF4-FFF2-40B4-BE49-F238E27FC236}">
                  <a16:creationId xmlns:a16="http://schemas.microsoft.com/office/drawing/2014/main" id="{38CE4D3A-C886-4764-83FD-F702E6D1E10D}"/>
                </a:ext>
              </a:extLst>
            </p:cNvPr>
            <p:cNvSpPr/>
            <p:nvPr>
              <p:custDataLst>
                <p:tags r:id="rId14"/>
              </p:custDataLst>
            </p:nvPr>
          </p:nvSpPr>
          <p:spPr bwMode="auto">
            <a:xfrm>
              <a:off x="-1524000" y="0"/>
              <a:ext cx="9144000" cy="635000"/>
            </a:xfrm>
            <a:prstGeom prst="rect">
              <a:avLst/>
            </a:prstGeom>
            <a:solidFill>
              <a:srgbClr val="F6F7F8"/>
            </a:solidFill>
            <a:ln>
              <a:noFill/>
            </a:ln>
            <a:effectLst/>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bodyPr>
            <a:lstStyle/>
            <a:p>
              <a:pPr marL="609600" indent="-609600" eaLnBrk="0" hangingPunct="0">
                <a:spcBef>
                  <a:spcPct val="20000"/>
                </a:spcBef>
              </a:pPr>
              <a:endParaRPr lang="zh-CN" altLang="en-US">
                <a:latin typeface="Arial" charset="0"/>
              </a:endParaRPr>
            </a:p>
          </p:txBody>
        </p:sp>
        <p:sp>
          <p:nvSpPr>
            <p:cNvPr id="15" name="ColorBlock">
              <a:extLst>
                <a:ext uri="{FF2B5EF4-FFF2-40B4-BE49-F238E27FC236}">
                  <a16:creationId xmlns:a16="http://schemas.microsoft.com/office/drawing/2014/main" id="{F36D21C0-E441-4219-A180-8D2AEE00793E}"/>
                </a:ext>
              </a:extLst>
            </p:cNvPr>
            <p:cNvSpPr/>
            <p:nvPr>
              <p:custDataLst>
                <p:tags r:id="rId15"/>
              </p:custDataLst>
            </p:nvPr>
          </p:nvSpPr>
          <p:spPr bwMode="auto">
            <a:xfrm>
              <a:off x="-1524000" y="0"/>
              <a:ext cx="190500" cy="635000"/>
            </a:xfrm>
            <a:prstGeom prst="rect">
              <a:avLst/>
            </a:prstGeom>
            <a:solidFill>
              <a:srgbClr val="639EF4"/>
            </a:solidFill>
            <a:ln>
              <a:noFill/>
            </a:ln>
            <a:effectLst/>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bodyPr>
            <a:lstStyle/>
            <a:p>
              <a:pPr marL="609600" indent="-609600" eaLnBrk="0" hangingPunct="0">
                <a:spcBef>
                  <a:spcPct val="20000"/>
                </a:spcBef>
              </a:pPr>
              <a:endParaRPr lang="zh-CN" altLang="en-US">
                <a:latin typeface="Arial" charset="0"/>
              </a:endParaRPr>
            </a:p>
          </p:txBody>
        </p:sp>
        <p:sp>
          <p:nvSpPr>
            <p:cNvPr id="16" name="TypeText">
              <a:extLst>
                <a:ext uri="{FF2B5EF4-FFF2-40B4-BE49-F238E27FC236}">
                  <a16:creationId xmlns:a16="http://schemas.microsoft.com/office/drawing/2014/main" id="{3B13D3F9-D6BA-4D95-8EF0-9EE9C45FC696}"/>
                </a:ext>
              </a:extLst>
            </p:cNvPr>
            <p:cNvSpPr txBox="1"/>
            <p:nvPr>
              <p:custDataLst>
                <p:tags r:id="rId16"/>
              </p:custDataLst>
            </p:nvPr>
          </p:nvSpPr>
          <p:spPr>
            <a:xfrm>
              <a:off x="-1270000" y="0"/>
              <a:ext cx="1905000" cy="635000"/>
            </a:xfrm>
            <a:prstGeom prst="rect">
              <a:avLst/>
            </a:prstGeom>
            <a:noFill/>
          </p:spPr>
          <p:txBody>
            <a:bodyPr vert="horz" wrap="non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选择题</a:t>
              </a:r>
            </a:p>
          </p:txBody>
        </p:sp>
      </p:grpSp>
      <p:sp>
        <p:nvSpPr>
          <p:cNvPr id="19" name="文本框 18">
            <a:extLst>
              <a:ext uri="{FF2B5EF4-FFF2-40B4-BE49-F238E27FC236}">
                <a16:creationId xmlns:a16="http://schemas.microsoft.com/office/drawing/2014/main" id="{0DE05A88-EBC2-9715-9434-FA9D1BDEB343}"/>
              </a:ext>
            </a:extLst>
          </p:cNvPr>
          <p:cNvSpPr txBox="1"/>
          <p:nvPr/>
        </p:nvSpPr>
        <p:spPr>
          <a:xfrm>
            <a:off x="8400256" y="1425057"/>
            <a:ext cx="6116018" cy="584775"/>
          </a:xfrm>
          <a:prstGeom prst="rect">
            <a:avLst/>
          </a:prstGeom>
          <a:noFill/>
        </p:spPr>
        <p:txBody>
          <a:bodyPr wrap="square">
            <a:spAutoFit/>
          </a:bodyPr>
          <a:lstStyle/>
          <a:p>
            <a:r>
              <a:rPr lang="en-US" altLang="zh-CN" sz="3200" dirty="0">
                <a:solidFill>
                  <a:srgbClr val="FF0000"/>
                </a:solidFill>
                <a:latin typeface="Microsoft Yahei" panose="020B0503020204020204" pitchFamily="34" charset="-122"/>
                <a:ea typeface="Microsoft Yahei" panose="020B0503020204020204" pitchFamily="34" charset="-122"/>
                <a:sym typeface="Microsoft Yahei" panose="020B0503020204020204" pitchFamily="34" charset="-122"/>
              </a:rPr>
              <a:t>CE</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endParaRPr lang="zh-CN" altLang="en-US" dirty="0"/>
          </a:p>
        </p:txBody>
      </p:sp>
      <p:sp>
        <p:nvSpPr>
          <p:cNvPr id="21" name="文本框 20">
            <a:extLst>
              <a:ext uri="{FF2B5EF4-FFF2-40B4-BE49-F238E27FC236}">
                <a16:creationId xmlns:a16="http://schemas.microsoft.com/office/drawing/2014/main" id="{AC8A004E-4568-BC32-33CB-602F8F7C6373}"/>
              </a:ext>
            </a:extLst>
          </p:cNvPr>
          <p:cNvSpPr txBox="1"/>
          <p:nvPr>
            <p:custDataLst>
              <p:tags r:id="rId12"/>
            </p:custDataLst>
          </p:nvPr>
        </p:nvSpPr>
        <p:spPr>
          <a:xfrm>
            <a:off x="2495600" y="5773956"/>
            <a:ext cx="864096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一个进程体中只能有一块临界区</a:t>
            </a:r>
          </a:p>
        </p:txBody>
      </p:sp>
      <p:sp>
        <p:nvSpPr>
          <p:cNvPr id="22" name="椭圆 21">
            <a:extLst>
              <a:ext uri="{FF2B5EF4-FFF2-40B4-BE49-F238E27FC236}">
                <a16:creationId xmlns:a16="http://schemas.microsoft.com/office/drawing/2014/main" id="{A0A673C2-0098-DBFD-8FB2-3F2FA92FCC42}"/>
              </a:ext>
            </a:extLst>
          </p:cNvPr>
          <p:cNvSpPr>
            <a:spLocks noChangeAspect="1"/>
          </p:cNvSpPr>
          <p:nvPr>
            <p:custDataLst>
              <p:tags r:id="rId13"/>
            </p:custDataLst>
          </p:nvPr>
        </p:nvSpPr>
        <p:spPr bwMode="auto">
          <a:xfrm>
            <a:off x="1781225" y="5838249"/>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ctr" anchorCtr="1" compatLnSpc="1">
            <a:prstTxWarp prst="textNoShape">
              <a:avLst/>
            </a:prstTxWarp>
          </a:bodyPr>
          <a:lstStyle/>
          <a:p>
            <a:pPr marL="609600" indent="-609600" eaLnBrk="0" hangingPunct="0">
              <a:spcBef>
                <a:spcPct val="20000"/>
              </a:spcBef>
            </a:pP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E</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Tree>
    <p:custDataLst>
      <p:tags r:id="rId1"/>
    </p:custDataLst>
    <p:extLst>
      <p:ext uri="{BB962C8B-B14F-4D97-AF65-F5344CB8AC3E}">
        <p14:creationId xmlns:p14="http://schemas.microsoft.com/office/powerpoint/2010/main" val="16268781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7"/>
          <p:cNvSpPr>
            <a:spLocks noChangeArrowheads="1"/>
          </p:cNvSpPr>
          <p:nvPr/>
        </p:nvSpPr>
        <p:spPr bwMode="auto">
          <a:xfrm>
            <a:off x="3143673" y="333003"/>
            <a:ext cx="6912767" cy="748988"/>
          </a:xfrm>
          <a:prstGeom prst="rect">
            <a:avLst/>
          </a:prstGeom>
          <a:noFill/>
          <a:ln>
            <a:noFill/>
          </a:ln>
          <a:effectLst/>
        </p:spPr>
        <p:txBody>
          <a:bodyPr wrap="square">
            <a:spAutoFit/>
          </a:bodyPr>
          <a:lstStyle/>
          <a:p>
            <a:pPr>
              <a:defRPr/>
            </a:pPr>
            <a:r>
              <a:rPr kumimoji="1" lang="en-US" altLang="zh-CN" sz="4267"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3.4.1 </a:t>
            </a:r>
            <a:r>
              <a:rPr kumimoji="1" lang="zh-CN" altLang="en-US" sz="4267"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进程同步基本概念</a:t>
            </a:r>
          </a:p>
        </p:txBody>
      </p:sp>
      <p:sp>
        <p:nvSpPr>
          <p:cNvPr id="4" name="Rectangle 2">
            <a:extLst>
              <a:ext uri="{FF2B5EF4-FFF2-40B4-BE49-F238E27FC236}">
                <a16:creationId xmlns:a16="http://schemas.microsoft.com/office/drawing/2014/main" id="{5086BAD3-7A7F-4DA0-AC6F-0FA8C7FFA847}"/>
              </a:ext>
            </a:extLst>
          </p:cNvPr>
          <p:cNvSpPr txBox="1">
            <a:spLocks noChangeArrowheads="1"/>
          </p:cNvSpPr>
          <p:nvPr/>
        </p:nvSpPr>
        <p:spPr bwMode="auto">
          <a:xfrm>
            <a:off x="3503712" y="2492896"/>
            <a:ext cx="6480720" cy="2957351"/>
          </a:xfrm>
          <a:prstGeom prst="rect">
            <a:avLst/>
          </a:prstGeom>
          <a:noFill/>
          <a:ln w="9525">
            <a:noFill/>
            <a:miter lim="800000"/>
            <a:headEnd/>
            <a:tailEnd/>
          </a:ln>
          <a:effectLst>
            <a:outerShdw dist="35921" dir="2700000" algn="ctr" rotWithShape="0">
              <a:srgbClr val="FFFFFF">
                <a:alpha val="73000"/>
              </a:srgbClr>
            </a:outerShdw>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Arial" charset="0"/>
                <a:ea typeface="MS PGothic" pitchFamily="34" charset="-128"/>
              </a:defRPr>
            </a:lvl2pPr>
            <a:lvl3pPr algn="l" rtl="0" eaLnBrk="0" fontAlgn="base" hangingPunct="0">
              <a:spcBef>
                <a:spcPct val="0"/>
              </a:spcBef>
              <a:spcAft>
                <a:spcPct val="0"/>
              </a:spcAft>
              <a:defRPr sz="4400" b="1">
                <a:solidFill>
                  <a:schemeClr val="tx2"/>
                </a:solidFill>
                <a:latin typeface="Arial" charset="0"/>
                <a:ea typeface="MS PGothic" pitchFamily="34" charset="-128"/>
              </a:defRPr>
            </a:lvl3pPr>
            <a:lvl4pPr algn="l" rtl="0" eaLnBrk="0" fontAlgn="base" hangingPunct="0">
              <a:spcBef>
                <a:spcPct val="0"/>
              </a:spcBef>
              <a:spcAft>
                <a:spcPct val="0"/>
              </a:spcAft>
              <a:defRPr sz="4400" b="1">
                <a:solidFill>
                  <a:schemeClr val="tx2"/>
                </a:solidFill>
                <a:latin typeface="Arial" charset="0"/>
                <a:ea typeface="MS PGothic" pitchFamily="34" charset="-128"/>
              </a:defRPr>
            </a:lvl4pPr>
            <a:lvl5pPr algn="l" rtl="0" eaLnBrk="0" fontAlgn="base" hangingPunct="0">
              <a:spcBef>
                <a:spcPct val="0"/>
              </a:spcBef>
              <a:spcAft>
                <a:spcPct val="0"/>
              </a:spcAft>
              <a:defRPr sz="4400" b="1">
                <a:solidFill>
                  <a:schemeClr val="tx2"/>
                </a:solidFill>
                <a:latin typeface="Arial" charset="0"/>
                <a:ea typeface="MS PGothic" pitchFamily="34" charset="-128"/>
              </a:defRPr>
            </a:lvl5pPr>
            <a:lvl6pPr marL="457200" algn="l" rtl="0" eaLnBrk="0" fontAlgn="base" hangingPunct="0">
              <a:spcBef>
                <a:spcPct val="0"/>
              </a:spcBef>
              <a:spcAft>
                <a:spcPct val="0"/>
              </a:spcAft>
              <a:defRPr sz="4400" b="1">
                <a:solidFill>
                  <a:schemeClr val="tx2"/>
                </a:solidFill>
                <a:latin typeface="Arial" charset="0"/>
                <a:ea typeface="MS PGothic" pitchFamily="34" charset="-128"/>
              </a:defRPr>
            </a:lvl6pPr>
            <a:lvl7pPr marL="914400" algn="l" rtl="0" eaLnBrk="0" fontAlgn="base" hangingPunct="0">
              <a:spcBef>
                <a:spcPct val="0"/>
              </a:spcBef>
              <a:spcAft>
                <a:spcPct val="0"/>
              </a:spcAft>
              <a:defRPr sz="4400" b="1">
                <a:solidFill>
                  <a:schemeClr val="tx2"/>
                </a:solidFill>
                <a:latin typeface="Arial" charset="0"/>
                <a:ea typeface="MS PGothic" pitchFamily="34" charset="-128"/>
              </a:defRPr>
            </a:lvl7pPr>
            <a:lvl8pPr marL="1371600" algn="l" rtl="0" eaLnBrk="0" fontAlgn="base" hangingPunct="0">
              <a:spcBef>
                <a:spcPct val="0"/>
              </a:spcBef>
              <a:spcAft>
                <a:spcPct val="0"/>
              </a:spcAft>
              <a:defRPr sz="4400" b="1">
                <a:solidFill>
                  <a:schemeClr val="tx2"/>
                </a:solidFill>
                <a:latin typeface="Arial" charset="0"/>
                <a:ea typeface="MS PGothic" pitchFamily="34" charset="-128"/>
              </a:defRPr>
            </a:lvl8pPr>
            <a:lvl9pPr marL="1828800" algn="l" rtl="0" eaLnBrk="0" fontAlgn="base" hangingPunct="0">
              <a:spcBef>
                <a:spcPct val="0"/>
              </a:spcBef>
              <a:spcAft>
                <a:spcPct val="0"/>
              </a:spcAft>
              <a:defRPr sz="4400" b="1">
                <a:solidFill>
                  <a:schemeClr val="tx2"/>
                </a:solidFill>
                <a:latin typeface="Arial" charset="0"/>
                <a:ea typeface="MS PGothic" pitchFamily="34" charset="-128"/>
              </a:defRPr>
            </a:lvl9pPr>
          </a:lstStyle>
          <a:p>
            <a:pPr marL="457189" indent="-457189" eaLnBrk="1" hangingPunct="1">
              <a:lnSpc>
                <a:spcPct val="150000"/>
              </a:lnSpc>
              <a:buFont typeface="+mj-lt"/>
              <a:buAutoNum type="arabicPeriod"/>
              <a:defRPr/>
            </a:pPr>
            <a:r>
              <a:rPr lang="zh-CN" altLang="en-US" sz="2400" kern="0" dirty="0">
                <a:solidFill>
                  <a:schemeClr val="tx1">
                    <a:lumMod val="75000"/>
                    <a:lumOff val="25000"/>
                  </a:schemeClr>
                </a:solidFill>
                <a:latin typeface="微软雅黑" pitchFamily="34" charset="-122"/>
                <a:ea typeface="微软雅黑" pitchFamily="34" charset="-122"/>
              </a:rPr>
              <a:t>并发进程间的两种制约关系</a:t>
            </a:r>
            <a:endParaRPr lang="en-US" altLang="zh-CN" sz="2400" kern="0" dirty="0">
              <a:solidFill>
                <a:schemeClr val="tx1">
                  <a:lumMod val="75000"/>
                  <a:lumOff val="25000"/>
                </a:schemeClr>
              </a:solidFill>
              <a:latin typeface="微软雅黑" pitchFamily="34" charset="-122"/>
              <a:ea typeface="微软雅黑" pitchFamily="34" charset="-122"/>
            </a:endParaRPr>
          </a:p>
          <a:p>
            <a:pPr marL="457189" indent="-457189" eaLnBrk="1" hangingPunct="1">
              <a:lnSpc>
                <a:spcPct val="150000"/>
              </a:lnSpc>
              <a:buFont typeface="+mj-lt"/>
              <a:buAutoNum type="arabicPeriod"/>
              <a:defRPr/>
            </a:pPr>
            <a:r>
              <a:rPr lang="en-US" altLang="zh-CN" sz="2400" kern="0" dirty="0">
                <a:solidFill>
                  <a:schemeClr val="tx1">
                    <a:lumMod val="75000"/>
                    <a:lumOff val="25000"/>
                  </a:schemeClr>
                </a:solidFill>
                <a:latin typeface="微软雅黑" pitchFamily="34" charset="-122"/>
                <a:ea typeface="微软雅黑" pitchFamily="34" charset="-122"/>
              </a:rPr>
              <a:t> </a:t>
            </a:r>
            <a:r>
              <a:rPr lang="zh-CN" altLang="en-US" sz="2400" kern="0" dirty="0">
                <a:solidFill>
                  <a:schemeClr val="tx1">
                    <a:lumMod val="75000"/>
                    <a:lumOff val="25000"/>
                  </a:schemeClr>
                </a:solidFill>
                <a:latin typeface="微软雅黑" pitchFamily="34" charset="-122"/>
                <a:ea typeface="微软雅黑" pitchFamily="34" charset="-122"/>
              </a:rPr>
              <a:t>进程同步与互斥的概念</a:t>
            </a:r>
            <a:endParaRPr lang="en-US" altLang="zh-CN" sz="2400" kern="0" dirty="0">
              <a:solidFill>
                <a:schemeClr val="tx1">
                  <a:lumMod val="75000"/>
                  <a:lumOff val="25000"/>
                </a:schemeClr>
              </a:solidFill>
              <a:latin typeface="微软雅黑" pitchFamily="34" charset="-122"/>
              <a:ea typeface="微软雅黑" pitchFamily="34" charset="-122"/>
            </a:endParaRPr>
          </a:p>
          <a:p>
            <a:pPr marL="457189" indent="-457189" eaLnBrk="1" hangingPunct="1">
              <a:lnSpc>
                <a:spcPct val="150000"/>
              </a:lnSpc>
              <a:buFont typeface="+mj-lt"/>
              <a:buAutoNum type="arabicPeriod"/>
              <a:defRPr/>
            </a:pPr>
            <a:r>
              <a:rPr lang="en-US" altLang="zh-CN" sz="2400" kern="0" dirty="0">
                <a:solidFill>
                  <a:schemeClr val="tx1">
                    <a:lumMod val="75000"/>
                    <a:lumOff val="25000"/>
                  </a:schemeClr>
                </a:solidFill>
                <a:latin typeface="微软雅黑" pitchFamily="34" charset="-122"/>
                <a:ea typeface="微软雅黑" pitchFamily="34" charset="-122"/>
              </a:rPr>
              <a:t> </a:t>
            </a:r>
            <a:r>
              <a:rPr lang="zh-CN" altLang="en-US" sz="2400" kern="0" dirty="0">
                <a:solidFill>
                  <a:schemeClr val="tx1">
                    <a:lumMod val="75000"/>
                    <a:lumOff val="25000"/>
                  </a:schemeClr>
                </a:solidFill>
                <a:latin typeface="微软雅黑" pitchFamily="34" charset="-122"/>
                <a:ea typeface="微软雅黑" pitchFamily="34" charset="-122"/>
              </a:rPr>
              <a:t>临界资源、临界区的概念</a:t>
            </a:r>
            <a:endParaRPr lang="en-US" altLang="zh-CN" sz="2400" kern="0" dirty="0">
              <a:solidFill>
                <a:schemeClr val="tx1">
                  <a:lumMod val="75000"/>
                  <a:lumOff val="25000"/>
                </a:schemeClr>
              </a:solidFill>
              <a:latin typeface="微软雅黑" pitchFamily="34" charset="-122"/>
              <a:ea typeface="微软雅黑" pitchFamily="34" charset="-122"/>
            </a:endParaRPr>
          </a:p>
          <a:p>
            <a:pPr marL="457189" indent="-457189" eaLnBrk="1" hangingPunct="1">
              <a:lnSpc>
                <a:spcPct val="150000"/>
              </a:lnSpc>
              <a:buFont typeface="+mj-lt"/>
              <a:buAutoNum type="arabicPeriod"/>
              <a:defRPr/>
            </a:pPr>
            <a:r>
              <a:rPr lang="en-US" altLang="zh-CN" sz="2400" kern="0" dirty="0">
                <a:solidFill>
                  <a:schemeClr val="tx1">
                    <a:lumMod val="75000"/>
                    <a:lumOff val="25000"/>
                  </a:schemeClr>
                </a:solidFill>
                <a:latin typeface="微软雅黑" pitchFamily="34" charset="-122"/>
                <a:ea typeface="微软雅黑" pitchFamily="34" charset="-122"/>
              </a:rPr>
              <a:t> </a:t>
            </a:r>
            <a:r>
              <a:rPr lang="zh-CN" altLang="en-US" sz="2400" kern="0" dirty="0">
                <a:solidFill>
                  <a:schemeClr val="tx1">
                    <a:lumMod val="75000"/>
                    <a:lumOff val="25000"/>
                  </a:schemeClr>
                </a:solidFill>
                <a:latin typeface="微软雅黑" pitchFamily="34" charset="-122"/>
                <a:ea typeface="微软雅黑" pitchFamily="34" charset="-122"/>
              </a:rPr>
              <a:t>同步机制应遵循的四个原则</a:t>
            </a:r>
            <a:endParaRPr lang="en-US" altLang="zh-CN" sz="2400" kern="0" dirty="0">
              <a:solidFill>
                <a:schemeClr val="tx1">
                  <a:lumMod val="75000"/>
                  <a:lumOff val="25000"/>
                </a:schemeClr>
              </a:solidFill>
              <a:latin typeface="微软雅黑" pitchFamily="34" charset="-122"/>
              <a:ea typeface="微软雅黑" pitchFamily="34" charset="-122"/>
            </a:endParaRPr>
          </a:p>
          <a:p>
            <a:pPr marL="457189" indent="-457189" eaLnBrk="1" hangingPunct="1">
              <a:lnSpc>
                <a:spcPct val="150000"/>
              </a:lnSpc>
              <a:buFont typeface="+mj-lt"/>
              <a:buAutoNum type="arabicPeriod"/>
              <a:defRPr/>
            </a:pPr>
            <a:endParaRPr lang="zh-CN" altLang="en-US" sz="2400" kern="0" dirty="0">
              <a:solidFill>
                <a:schemeClr val="tx1">
                  <a:lumMod val="75000"/>
                  <a:lumOff val="25000"/>
                </a:schemeClr>
              </a:solidFill>
              <a:latin typeface="微软雅黑" pitchFamily="34" charset="-122"/>
              <a:ea typeface="微软雅黑" pitchFamily="34" charset="-122"/>
            </a:endParaRPr>
          </a:p>
        </p:txBody>
      </p:sp>
      <p:sp>
        <p:nvSpPr>
          <p:cNvPr id="5" name="圆角矩形 10">
            <a:extLst>
              <a:ext uri="{FF2B5EF4-FFF2-40B4-BE49-F238E27FC236}">
                <a16:creationId xmlns:a16="http://schemas.microsoft.com/office/drawing/2014/main" id="{F9EEE047-7AB5-4CA0-AAA2-301A85152D5E}"/>
              </a:ext>
            </a:extLst>
          </p:cNvPr>
          <p:cNvSpPr/>
          <p:nvPr/>
        </p:nvSpPr>
        <p:spPr>
          <a:xfrm>
            <a:off x="3143673" y="1196752"/>
            <a:ext cx="4608513" cy="902519"/>
          </a:xfrm>
          <a:prstGeom prst="roundRect">
            <a:avLst/>
          </a:prstGeom>
          <a:solidFill>
            <a:srgbClr val="0070C0"/>
          </a:solidFill>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600" dirty="0"/>
          </a:p>
        </p:txBody>
      </p:sp>
      <p:sp>
        <p:nvSpPr>
          <p:cNvPr id="6" name="文本框 5">
            <a:extLst>
              <a:ext uri="{FF2B5EF4-FFF2-40B4-BE49-F238E27FC236}">
                <a16:creationId xmlns:a16="http://schemas.microsoft.com/office/drawing/2014/main" id="{BE83D907-CA00-46D7-A280-7E71F121544F}"/>
              </a:ext>
            </a:extLst>
          </p:cNvPr>
          <p:cNvSpPr txBox="1">
            <a:spLocks noChangeArrowheads="1"/>
          </p:cNvSpPr>
          <p:nvPr/>
        </p:nvSpPr>
        <p:spPr bwMode="auto">
          <a:xfrm>
            <a:off x="3570040" y="1283272"/>
            <a:ext cx="3795712" cy="670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spcBef>
                <a:spcPct val="0"/>
              </a:spcBef>
              <a:buFontTx/>
              <a:buNone/>
            </a:pPr>
            <a:r>
              <a:rPr lang="zh-CN" altLang="en-US" dirty="0">
                <a:solidFill>
                  <a:schemeClr val="bg1"/>
                </a:solidFill>
                <a:latin typeface="微软雅黑" panose="020B0503020204020204" pitchFamily="34" charset="-122"/>
                <a:ea typeface="微软雅黑" panose="020B0503020204020204" pitchFamily="34" charset="-122"/>
              </a:rPr>
              <a:t>本节知识小结</a:t>
            </a:r>
          </a:p>
        </p:txBody>
      </p:sp>
    </p:spTree>
    <p:extLst>
      <p:ext uri="{BB962C8B-B14F-4D97-AF65-F5344CB8AC3E}">
        <p14:creationId xmlns:p14="http://schemas.microsoft.com/office/powerpoint/2010/main" val="18323593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AB1D6CFD-8030-44F8-BD50-EC2703996407}"/>
              </a:ext>
            </a:extLst>
          </p:cNvPr>
          <p:cNvSpPr/>
          <p:nvPr/>
        </p:nvSpPr>
        <p:spPr>
          <a:xfrm>
            <a:off x="3647728" y="1700808"/>
            <a:ext cx="5616623" cy="4436987"/>
          </a:xfrm>
          <a:prstGeom prst="roundRect">
            <a:avLst/>
          </a:prstGeom>
          <a:solidFill>
            <a:schemeClr val="bg1"/>
          </a:solidFill>
          <a:ln w="57150">
            <a:solidFill>
              <a:srgbClr val="FF0000"/>
            </a:solidFill>
            <a:prstDash val="dash"/>
          </a:ln>
        </p:spPr>
        <p:txBody>
          <a:bodyPr wrap="square" rtlCol="0" anchor="ctr">
            <a:spAutoFit/>
          </a:bodyPr>
          <a:lstStyle/>
          <a:p>
            <a:pPr algn="ctr">
              <a:lnSpc>
                <a:spcPct val="130000"/>
              </a:lnSpc>
              <a:spcBef>
                <a:spcPct val="20000"/>
              </a:spcBef>
            </a:pPr>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37890" name="Rectangle 2"/>
          <p:cNvSpPr>
            <a:spLocks noGrp="1" noChangeArrowheads="1"/>
          </p:cNvSpPr>
          <p:nvPr>
            <p:ph type="title" idx="4294967295"/>
          </p:nvPr>
        </p:nvSpPr>
        <p:spPr>
          <a:xfrm>
            <a:off x="2561101" y="409625"/>
            <a:ext cx="7596779" cy="765175"/>
          </a:xfrm>
        </p:spPr>
        <p:txBody>
          <a:bodyPr/>
          <a:lstStyle/>
          <a:p>
            <a:pPr marL="360000" eaLnBrk="0" hangingPunct="0">
              <a:lnSpc>
                <a:spcPct val="130000"/>
              </a:lnSpc>
              <a:spcBef>
                <a:spcPct val="20000"/>
              </a:spcBef>
              <a:defRPr/>
            </a:pPr>
            <a:r>
              <a:rPr lang="en-US" altLang="zh-CN" sz="4400" dirty="0">
                <a:solidFill>
                  <a:schemeClr val="accent1">
                    <a:lumMod val="75000"/>
                  </a:schemeClr>
                </a:solidFill>
                <a:latin typeface="微软雅黑" panose="020B0503020204020204" pitchFamily="34" charset="-122"/>
                <a:ea typeface="微软雅黑" panose="020B0503020204020204" pitchFamily="34" charset="-122"/>
              </a:rPr>
              <a:t>3.4.2 </a:t>
            </a:r>
            <a:r>
              <a:rPr lang="zh-CN" altLang="en-US" sz="4400" dirty="0">
                <a:solidFill>
                  <a:schemeClr val="accent1">
                    <a:lumMod val="75000"/>
                  </a:schemeClr>
                </a:solidFill>
                <a:latin typeface="微软雅黑" panose="020B0503020204020204" pitchFamily="34" charset="-122"/>
                <a:ea typeface="微软雅黑" panose="020B0503020204020204" pitchFamily="34" charset="-122"/>
              </a:rPr>
              <a:t>进程同步机制及应用</a:t>
            </a:r>
            <a:endParaRPr lang="en-US" altLang="zh-CN" sz="44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43012" name="Rectangle 4"/>
          <p:cNvSpPr>
            <a:spLocks noChangeArrowheads="1"/>
          </p:cNvSpPr>
          <p:nvPr/>
        </p:nvSpPr>
        <p:spPr bwMode="auto">
          <a:xfrm>
            <a:off x="4082112" y="2829656"/>
            <a:ext cx="5133019" cy="2896145"/>
          </a:xfrm>
          <a:prstGeom prst="rect">
            <a:avLst/>
          </a:prstGeom>
          <a:noFill/>
          <a:ln>
            <a:noFill/>
          </a:ln>
          <a:effectLst/>
        </p:spPr>
        <p:txBody>
          <a:bodyPr/>
          <a:lstStyle/>
          <a:p>
            <a:pPr eaLnBrk="0" hangingPunct="0">
              <a:lnSpc>
                <a:spcPct val="150000"/>
              </a:lnSpc>
              <a:spcBef>
                <a:spcPts val="0"/>
              </a:spcBef>
              <a:buFont typeface="Wingdings" pitchFamily="2" charset="2"/>
              <a:buChar char="l"/>
              <a:defRPr/>
            </a:pP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利用硬件方法解决进程互斥问题</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   </a:t>
            </a:r>
          </a:p>
          <a:p>
            <a:pPr eaLnBrk="0" hangingPunct="0">
              <a:lnSpc>
                <a:spcPct val="150000"/>
              </a:lnSpc>
              <a:spcBef>
                <a:spcPts val="0"/>
              </a:spcBef>
              <a:buFont typeface="Wingdings" pitchFamily="2" charset="2"/>
              <a:buChar char="l"/>
              <a:defRPr/>
            </a:pP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利用软件方法解决进程互斥问题</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a:p>
            <a:pPr eaLnBrk="0" hangingPunct="0">
              <a:lnSpc>
                <a:spcPct val="150000"/>
              </a:lnSpc>
              <a:spcBef>
                <a:spcPts val="0"/>
              </a:spcBef>
              <a:buFont typeface="Wingdings" pitchFamily="2" charset="2"/>
              <a:buChar char="l"/>
              <a:defRPr/>
            </a:pP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利用锁机制解决进程互斥问题</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a:p>
            <a:pPr eaLnBrk="0" hangingPunct="0">
              <a:lnSpc>
                <a:spcPct val="150000"/>
              </a:lnSpc>
              <a:spcBef>
                <a:spcPts val="0"/>
              </a:spcBef>
              <a:buFont typeface="Wingdings" pitchFamily="2" charset="2"/>
              <a:buChar char="l"/>
              <a:defRPr/>
            </a:pP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利用</a:t>
            </a:r>
            <a:r>
              <a:rPr lang="zh-CN" altLang="en-US" sz="2400" dirty="0">
                <a:solidFill>
                  <a:schemeClr val="accent1">
                    <a:lumMod val="75000"/>
                  </a:schemeClr>
                </a:solidFill>
                <a:latin typeface="微软雅黑" panose="020B0503020204020204" pitchFamily="34" charset="-122"/>
                <a:ea typeface="微软雅黑" panose="020B0503020204020204" pitchFamily="34" charset="-122"/>
              </a:rPr>
              <a:t>信号量机制</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解决进程同步与互斥问题</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9" name="圆角矩形 10">
            <a:extLst>
              <a:ext uri="{FF2B5EF4-FFF2-40B4-BE49-F238E27FC236}">
                <a16:creationId xmlns:a16="http://schemas.microsoft.com/office/drawing/2014/main" id="{84B94B63-B3B4-4E40-A75B-D62AE4081131}"/>
              </a:ext>
            </a:extLst>
          </p:cNvPr>
          <p:cNvSpPr/>
          <p:nvPr/>
        </p:nvSpPr>
        <p:spPr>
          <a:xfrm>
            <a:off x="4534610" y="2040777"/>
            <a:ext cx="3888433" cy="830510"/>
          </a:xfrm>
          <a:prstGeom prst="roundRect">
            <a:avLst/>
          </a:prstGeom>
          <a:solidFill>
            <a:srgbClr val="00B0F0"/>
          </a:solidFill>
          <a:ln>
            <a:solidFill>
              <a:srgbClr val="150A3C"/>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600" dirty="0"/>
          </a:p>
        </p:txBody>
      </p:sp>
      <p:sp>
        <p:nvSpPr>
          <p:cNvPr id="10" name="文本框 9">
            <a:extLst>
              <a:ext uri="{FF2B5EF4-FFF2-40B4-BE49-F238E27FC236}">
                <a16:creationId xmlns:a16="http://schemas.microsoft.com/office/drawing/2014/main" id="{48D1A1B4-02E1-4ADB-9621-247180BA1173}"/>
              </a:ext>
            </a:extLst>
          </p:cNvPr>
          <p:cNvSpPr txBox="1">
            <a:spLocks noChangeArrowheads="1"/>
          </p:cNvSpPr>
          <p:nvPr/>
        </p:nvSpPr>
        <p:spPr bwMode="auto">
          <a:xfrm>
            <a:off x="4580970" y="2098591"/>
            <a:ext cx="3795712" cy="597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spcBef>
                <a:spcPct val="0"/>
              </a:spcBef>
              <a:buFontTx/>
              <a:buNone/>
            </a:pPr>
            <a:r>
              <a:rPr lang="zh-CN" altLang="en-US" sz="2800" dirty="0">
                <a:solidFill>
                  <a:schemeClr val="bg1"/>
                </a:solidFill>
                <a:latin typeface="微软雅黑" panose="020B0503020204020204" pitchFamily="34" charset="-122"/>
                <a:ea typeface="微软雅黑" panose="020B0503020204020204" pitchFamily="34" charset="-122"/>
              </a:rPr>
              <a:t>进程同步机制及应用</a:t>
            </a:r>
          </a:p>
        </p:txBody>
      </p:sp>
    </p:spTree>
    <p:extLst>
      <p:ext uri="{BB962C8B-B14F-4D97-AF65-F5344CB8AC3E}">
        <p14:creationId xmlns:p14="http://schemas.microsoft.com/office/powerpoint/2010/main" val="419662480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6" name="Rectangle 4"/>
          <p:cNvSpPr>
            <a:spLocks noChangeArrowheads="1"/>
          </p:cNvSpPr>
          <p:nvPr/>
        </p:nvSpPr>
        <p:spPr bwMode="auto">
          <a:xfrm>
            <a:off x="965994" y="1929468"/>
            <a:ext cx="360045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nSpc>
                <a:spcPct val="130000"/>
              </a:lnSpc>
              <a:spcBef>
                <a:spcPct val="30000"/>
              </a:spcBef>
              <a:buFont typeface="Wingdings" panose="05000000000000000000" pitchFamily="2" charset="2"/>
              <a:buChar char="n"/>
            </a:pPr>
            <a:r>
              <a:rPr lang="en-US" altLang="zh-CN" sz="2400" dirty="0">
                <a:solidFill>
                  <a:srgbClr val="A514AC"/>
                </a:solidFill>
                <a:latin typeface="Times New Roman" panose="02020603050405020304" pitchFamily="18" charset="0"/>
              </a:rPr>
              <a:t> </a:t>
            </a:r>
            <a:r>
              <a:rPr lang="zh-CN" altLang="en-US" sz="2800" dirty="0">
                <a:solidFill>
                  <a:srgbClr val="A514AC"/>
                </a:solidFill>
                <a:latin typeface="微软雅黑" panose="020B0503020204020204" pitchFamily="34" charset="-122"/>
                <a:ea typeface="微软雅黑" panose="020B0503020204020204" pitchFamily="34" charset="-122"/>
              </a:rPr>
              <a:t>关中断</a:t>
            </a:r>
            <a:endParaRPr lang="en-US" altLang="zh-CN" sz="2800" dirty="0">
              <a:solidFill>
                <a:srgbClr val="A514AC"/>
              </a:solidFill>
              <a:latin typeface="微软雅黑" panose="020B0503020204020204" pitchFamily="34" charset="-122"/>
              <a:ea typeface="微软雅黑" panose="020B0503020204020204" pitchFamily="34" charset="-122"/>
            </a:endParaRPr>
          </a:p>
          <a:p>
            <a:pPr>
              <a:lnSpc>
                <a:spcPct val="130000"/>
              </a:lnSpc>
              <a:spcBef>
                <a:spcPct val="30000"/>
              </a:spcBef>
              <a:buFont typeface="Wingdings" panose="05000000000000000000" pitchFamily="2" charset="2"/>
              <a:buChar char="n"/>
            </a:pPr>
            <a:r>
              <a:rPr lang="en-US" altLang="zh-CN" sz="2800" dirty="0" err="1">
                <a:solidFill>
                  <a:srgbClr val="A514AC"/>
                </a:solidFill>
                <a:latin typeface="微软雅黑" panose="020B0503020204020204" pitchFamily="34" charset="-122"/>
                <a:ea typeface="微软雅黑" panose="020B0503020204020204" pitchFamily="34" charset="-122"/>
              </a:rPr>
              <a:t>TestAndSet</a:t>
            </a:r>
            <a:r>
              <a:rPr lang="en-US" altLang="zh-CN" sz="2800" dirty="0">
                <a:solidFill>
                  <a:srgbClr val="A514AC"/>
                </a:solidFill>
                <a:latin typeface="微软雅黑" panose="020B0503020204020204" pitchFamily="34" charset="-122"/>
                <a:ea typeface="微软雅黑" panose="020B0503020204020204" pitchFamily="34" charset="-122"/>
              </a:rPr>
              <a:t> </a:t>
            </a:r>
            <a:r>
              <a:rPr lang="zh-CN" altLang="en-US" sz="2800" dirty="0">
                <a:solidFill>
                  <a:srgbClr val="A514AC"/>
                </a:solidFill>
                <a:latin typeface="微软雅黑" panose="020B0503020204020204" pitchFamily="34" charset="-122"/>
                <a:ea typeface="微软雅黑" panose="020B0503020204020204" pitchFamily="34" charset="-122"/>
              </a:rPr>
              <a:t>指令</a:t>
            </a:r>
            <a:endParaRPr lang="en-US" altLang="zh-CN" sz="2800" dirty="0">
              <a:solidFill>
                <a:srgbClr val="A514AC"/>
              </a:solidFill>
              <a:latin typeface="微软雅黑" panose="020B0503020204020204" pitchFamily="34" charset="-122"/>
              <a:ea typeface="微软雅黑" panose="020B0503020204020204" pitchFamily="34" charset="-122"/>
            </a:endParaRPr>
          </a:p>
          <a:p>
            <a:pPr>
              <a:lnSpc>
                <a:spcPct val="130000"/>
              </a:lnSpc>
              <a:spcBef>
                <a:spcPct val="30000"/>
              </a:spcBef>
              <a:buFont typeface="Wingdings" panose="05000000000000000000" pitchFamily="2" charset="2"/>
              <a:buChar char="n"/>
            </a:pPr>
            <a:r>
              <a:rPr lang="en-US" altLang="zh-CN" sz="2800" dirty="0">
                <a:solidFill>
                  <a:srgbClr val="A514AC"/>
                </a:solidFill>
                <a:latin typeface="微软雅黑" panose="020B0503020204020204" pitchFamily="34" charset="-122"/>
                <a:ea typeface="微软雅黑" panose="020B0503020204020204" pitchFamily="34" charset="-122"/>
              </a:rPr>
              <a:t>Swap </a:t>
            </a:r>
            <a:r>
              <a:rPr lang="zh-CN" altLang="en-US" sz="2800" dirty="0">
                <a:solidFill>
                  <a:srgbClr val="A514AC"/>
                </a:solidFill>
                <a:latin typeface="微软雅黑" panose="020B0503020204020204" pitchFamily="34" charset="-122"/>
                <a:ea typeface="微软雅黑" panose="020B0503020204020204" pitchFamily="34" charset="-122"/>
              </a:rPr>
              <a:t>指令</a:t>
            </a:r>
            <a:r>
              <a:rPr lang="en-US" altLang="zh-CN" sz="2400" dirty="0">
                <a:solidFill>
                  <a:srgbClr val="A514AC"/>
                </a:solidFill>
                <a:latin typeface="Times New Roman" panose="02020603050405020304" pitchFamily="18" charset="0"/>
              </a:rPr>
              <a:t>   </a:t>
            </a:r>
            <a:endParaRPr lang="zh-CN" altLang="en-US" sz="2400" dirty="0">
              <a:solidFill>
                <a:srgbClr val="A514AC"/>
              </a:solidFill>
              <a:latin typeface="宋体" panose="02010600030101010101" pitchFamily="2" charset="-122"/>
            </a:endParaRPr>
          </a:p>
        </p:txBody>
      </p:sp>
      <p:sp>
        <p:nvSpPr>
          <p:cNvPr id="22" name="Rectangle 2"/>
          <p:cNvSpPr txBox="1">
            <a:spLocks noChangeArrowheads="1"/>
          </p:cNvSpPr>
          <p:nvPr/>
        </p:nvSpPr>
        <p:spPr bwMode="auto">
          <a:xfrm>
            <a:off x="4379914" y="-26988"/>
            <a:ext cx="3876675" cy="657226"/>
          </a:xfrm>
          <a:prstGeom prst="rect">
            <a:avLst/>
          </a:prstGeom>
          <a:noFill/>
          <a:ln w="9525">
            <a:noFill/>
            <a:miter lim="800000"/>
            <a:headEnd/>
            <a:tailEnd/>
          </a:ln>
          <a:effectLst>
            <a:outerShdw dist="35921" dir="2700000" algn="ctr" rotWithShape="0">
              <a:srgbClr val="FFFFFF">
                <a:alpha val="73000"/>
              </a:srgbClr>
            </a:outerShdw>
          </a:effectLst>
        </p:spPr>
        <p:txBody>
          <a:bodyPr anchor="ctr"/>
          <a:lstStyle/>
          <a:p>
            <a:pPr>
              <a:defRPr/>
            </a:pPr>
            <a:r>
              <a:rPr lang="en-US" altLang="zh-CN" sz="4000" dirty="0">
                <a:solidFill>
                  <a:srgbClr val="FF0000"/>
                </a:solidFill>
                <a:latin typeface="微软雅黑" panose="020B0503020204020204" pitchFamily="34" charset="-122"/>
                <a:ea typeface="微软雅黑" panose="020B0503020204020204" pitchFamily="34" charset="-122"/>
              </a:rPr>
              <a:t>3.4 </a:t>
            </a:r>
            <a:r>
              <a:rPr lang="zh-CN" altLang="en-US" sz="4000" dirty="0">
                <a:solidFill>
                  <a:srgbClr val="FF0000"/>
                </a:solidFill>
                <a:latin typeface="微软雅黑" panose="020B0503020204020204" pitchFamily="34" charset="-122"/>
                <a:ea typeface="微软雅黑" panose="020B0503020204020204" pitchFamily="34" charset="-122"/>
              </a:rPr>
              <a:t>进程同步</a:t>
            </a:r>
          </a:p>
        </p:txBody>
      </p:sp>
      <p:sp>
        <p:nvSpPr>
          <p:cNvPr id="103428" name="矩形 22"/>
          <p:cNvSpPr>
            <a:spLocks noChangeArrowheads="1"/>
          </p:cNvSpPr>
          <p:nvPr/>
        </p:nvSpPr>
        <p:spPr bwMode="auto">
          <a:xfrm>
            <a:off x="817945" y="726875"/>
            <a:ext cx="6840537" cy="119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nSpc>
                <a:spcPct val="110000"/>
              </a:lnSpc>
              <a:spcBef>
                <a:spcPct val="20000"/>
              </a:spcBef>
            </a:pPr>
            <a:r>
              <a:rPr lang="en-US" altLang="zh-CN" sz="3200" dirty="0">
                <a:solidFill>
                  <a:srgbClr val="3333CC"/>
                </a:solidFill>
                <a:latin typeface="微软雅黑" panose="020B0503020204020204" pitchFamily="34" charset="-122"/>
                <a:ea typeface="微软雅黑" panose="020B0503020204020204" pitchFamily="34" charset="-122"/>
              </a:rPr>
              <a:t>3.4.2 </a:t>
            </a:r>
            <a:r>
              <a:rPr lang="zh-CN" altLang="en-US" sz="3200" dirty="0">
                <a:solidFill>
                  <a:srgbClr val="3333CC"/>
                </a:solidFill>
                <a:latin typeface="微软雅黑" panose="020B0503020204020204" pitchFamily="34" charset="-122"/>
                <a:ea typeface="微软雅黑" panose="020B0503020204020204" pitchFamily="34" charset="-122"/>
              </a:rPr>
              <a:t>进程同步机制及应用</a:t>
            </a:r>
            <a:endParaRPr lang="en-US" altLang="zh-CN" sz="3200" dirty="0">
              <a:solidFill>
                <a:srgbClr val="3333CC"/>
              </a:solidFill>
              <a:latin typeface="微软雅黑" panose="020B0503020204020204" pitchFamily="34" charset="-122"/>
              <a:ea typeface="微软雅黑" panose="020B0503020204020204" pitchFamily="34" charset="-122"/>
            </a:endParaRPr>
          </a:p>
          <a:p>
            <a:pPr>
              <a:lnSpc>
                <a:spcPct val="110000"/>
              </a:lnSpc>
              <a:spcBef>
                <a:spcPct val="20000"/>
              </a:spcBef>
            </a:pPr>
            <a:r>
              <a:rPr lang="en-US" altLang="zh-CN" sz="2800" dirty="0">
                <a:solidFill>
                  <a:schemeClr val="tx2"/>
                </a:solidFill>
                <a:latin typeface="微软雅黑" panose="020B0503020204020204" pitchFamily="34" charset="-122"/>
                <a:ea typeface="微软雅黑" panose="020B0503020204020204" pitchFamily="34" charset="-122"/>
              </a:rPr>
              <a:t>1. </a:t>
            </a:r>
            <a:r>
              <a:rPr lang="zh-CN" altLang="en-US" sz="2800" dirty="0">
                <a:solidFill>
                  <a:schemeClr val="tx2"/>
                </a:solidFill>
                <a:latin typeface="微软雅黑" panose="020B0503020204020204" pitchFamily="34" charset="-122"/>
                <a:ea typeface="微软雅黑" panose="020B0503020204020204" pitchFamily="34" charset="-122"/>
              </a:rPr>
              <a:t>利用硬件方法 解决进程互斥问题</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2229574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6" name="Rectangle 4"/>
          <p:cNvSpPr>
            <a:spLocks noChangeArrowheads="1"/>
          </p:cNvSpPr>
          <p:nvPr/>
        </p:nvSpPr>
        <p:spPr bwMode="auto">
          <a:xfrm>
            <a:off x="965994" y="1929468"/>
            <a:ext cx="360045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nSpc>
                <a:spcPct val="130000"/>
              </a:lnSpc>
              <a:spcBef>
                <a:spcPct val="30000"/>
              </a:spcBef>
              <a:buFont typeface="Wingdings" panose="05000000000000000000" pitchFamily="2" charset="2"/>
              <a:buChar char="n"/>
            </a:pPr>
            <a:r>
              <a:rPr lang="en-US" altLang="zh-CN" sz="2400" dirty="0">
                <a:solidFill>
                  <a:srgbClr val="A514AC"/>
                </a:solidFill>
                <a:latin typeface="Times New Roman" panose="02020603050405020304" pitchFamily="18" charset="0"/>
              </a:rPr>
              <a:t> </a:t>
            </a:r>
            <a:r>
              <a:rPr lang="zh-CN" altLang="en-US" sz="2800" dirty="0">
                <a:solidFill>
                  <a:srgbClr val="A514AC"/>
                </a:solidFill>
                <a:latin typeface="微软雅黑" panose="020B0503020204020204" pitchFamily="34" charset="-122"/>
                <a:ea typeface="微软雅黑" panose="020B0503020204020204" pitchFamily="34" charset="-122"/>
              </a:rPr>
              <a:t>关中断</a:t>
            </a:r>
            <a:r>
              <a:rPr lang="en-US" altLang="zh-CN" sz="2400" dirty="0">
                <a:solidFill>
                  <a:srgbClr val="A514AC"/>
                </a:solidFill>
                <a:latin typeface="Times New Roman" panose="02020603050405020304" pitchFamily="18" charset="0"/>
              </a:rPr>
              <a:t>   </a:t>
            </a:r>
            <a:endParaRPr lang="zh-CN" altLang="en-US" sz="2400" dirty="0">
              <a:solidFill>
                <a:srgbClr val="A514AC"/>
              </a:solidFill>
              <a:latin typeface="宋体" panose="02010600030101010101" pitchFamily="2" charset="-122"/>
            </a:endParaRPr>
          </a:p>
        </p:txBody>
      </p:sp>
      <p:sp>
        <p:nvSpPr>
          <p:cNvPr id="22" name="Rectangle 2"/>
          <p:cNvSpPr txBox="1">
            <a:spLocks noChangeArrowheads="1"/>
          </p:cNvSpPr>
          <p:nvPr/>
        </p:nvSpPr>
        <p:spPr bwMode="auto">
          <a:xfrm>
            <a:off x="4379914" y="-26988"/>
            <a:ext cx="3876675" cy="657226"/>
          </a:xfrm>
          <a:prstGeom prst="rect">
            <a:avLst/>
          </a:prstGeom>
          <a:noFill/>
          <a:ln w="9525">
            <a:noFill/>
            <a:miter lim="800000"/>
            <a:headEnd/>
            <a:tailEnd/>
          </a:ln>
          <a:effectLst>
            <a:outerShdw dist="35921" dir="2700000" algn="ctr" rotWithShape="0">
              <a:srgbClr val="FFFFFF">
                <a:alpha val="73000"/>
              </a:srgbClr>
            </a:outerShdw>
          </a:effectLst>
        </p:spPr>
        <p:txBody>
          <a:bodyPr anchor="ctr"/>
          <a:lstStyle/>
          <a:p>
            <a:pPr>
              <a:defRPr/>
            </a:pPr>
            <a:r>
              <a:rPr lang="en-US" altLang="zh-CN" sz="4000" dirty="0">
                <a:solidFill>
                  <a:srgbClr val="FF0000"/>
                </a:solidFill>
                <a:latin typeface="微软雅黑" panose="020B0503020204020204" pitchFamily="34" charset="-122"/>
                <a:ea typeface="微软雅黑" panose="020B0503020204020204" pitchFamily="34" charset="-122"/>
              </a:rPr>
              <a:t>3.4 </a:t>
            </a:r>
            <a:r>
              <a:rPr lang="zh-CN" altLang="en-US" sz="4000" dirty="0">
                <a:solidFill>
                  <a:srgbClr val="FF0000"/>
                </a:solidFill>
                <a:latin typeface="微软雅黑" panose="020B0503020204020204" pitchFamily="34" charset="-122"/>
                <a:ea typeface="微软雅黑" panose="020B0503020204020204" pitchFamily="34" charset="-122"/>
              </a:rPr>
              <a:t>进程同步</a:t>
            </a:r>
          </a:p>
        </p:txBody>
      </p:sp>
      <p:sp>
        <p:nvSpPr>
          <p:cNvPr id="103428" name="矩形 22"/>
          <p:cNvSpPr>
            <a:spLocks noChangeArrowheads="1"/>
          </p:cNvSpPr>
          <p:nvPr/>
        </p:nvSpPr>
        <p:spPr bwMode="auto">
          <a:xfrm>
            <a:off x="817945" y="726875"/>
            <a:ext cx="6840537" cy="119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nSpc>
                <a:spcPct val="110000"/>
              </a:lnSpc>
              <a:spcBef>
                <a:spcPct val="20000"/>
              </a:spcBef>
            </a:pPr>
            <a:r>
              <a:rPr lang="en-US" altLang="zh-CN" sz="3200" dirty="0">
                <a:solidFill>
                  <a:srgbClr val="3333CC"/>
                </a:solidFill>
                <a:latin typeface="微软雅黑" panose="020B0503020204020204" pitchFamily="34" charset="-122"/>
                <a:ea typeface="微软雅黑" panose="020B0503020204020204" pitchFamily="34" charset="-122"/>
              </a:rPr>
              <a:t>3.4.2 </a:t>
            </a:r>
            <a:r>
              <a:rPr lang="zh-CN" altLang="en-US" sz="3200" dirty="0">
                <a:solidFill>
                  <a:srgbClr val="3333CC"/>
                </a:solidFill>
                <a:latin typeface="微软雅黑" panose="020B0503020204020204" pitchFamily="34" charset="-122"/>
                <a:ea typeface="微软雅黑" panose="020B0503020204020204" pitchFamily="34" charset="-122"/>
              </a:rPr>
              <a:t>进程同步机制及应用</a:t>
            </a:r>
            <a:endParaRPr lang="en-US" altLang="zh-CN" sz="3200" dirty="0">
              <a:solidFill>
                <a:srgbClr val="3333CC"/>
              </a:solidFill>
              <a:latin typeface="微软雅黑" panose="020B0503020204020204" pitchFamily="34" charset="-122"/>
              <a:ea typeface="微软雅黑" panose="020B0503020204020204" pitchFamily="34" charset="-122"/>
            </a:endParaRPr>
          </a:p>
          <a:p>
            <a:pPr>
              <a:lnSpc>
                <a:spcPct val="110000"/>
              </a:lnSpc>
              <a:spcBef>
                <a:spcPct val="20000"/>
              </a:spcBef>
            </a:pPr>
            <a:r>
              <a:rPr lang="en-US" altLang="zh-CN" sz="2800" dirty="0">
                <a:solidFill>
                  <a:schemeClr val="tx2"/>
                </a:solidFill>
                <a:latin typeface="微软雅黑" panose="020B0503020204020204" pitchFamily="34" charset="-122"/>
                <a:ea typeface="微软雅黑" panose="020B0503020204020204" pitchFamily="34" charset="-122"/>
              </a:rPr>
              <a:t>1. </a:t>
            </a:r>
            <a:r>
              <a:rPr lang="zh-CN" altLang="en-US" sz="2800" dirty="0">
                <a:solidFill>
                  <a:schemeClr val="tx2"/>
                </a:solidFill>
                <a:latin typeface="微软雅黑" panose="020B0503020204020204" pitchFamily="34" charset="-122"/>
                <a:ea typeface="微软雅黑" panose="020B0503020204020204" pitchFamily="34" charset="-122"/>
              </a:rPr>
              <a:t>利用硬件方法 解决进程互斥问题</a:t>
            </a:r>
            <a:endParaRPr lang="en-US" altLang="zh-CN" sz="2400" dirty="0">
              <a:latin typeface="微软雅黑" panose="020B0503020204020204" pitchFamily="34" charset="-122"/>
              <a:ea typeface="微软雅黑" panose="020B0503020204020204" pitchFamily="34" charset="-122"/>
            </a:endParaRPr>
          </a:p>
        </p:txBody>
      </p:sp>
      <p:grpSp>
        <p:nvGrpSpPr>
          <p:cNvPr id="2" name="组合 28"/>
          <p:cNvGrpSpPr>
            <a:grpSpLocks/>
          </p:cNvGrpSpPr>
          <p:nvPr/>
        </p:nvGrpSpPr>
        <p:grpSpPr bwMode="auto">
          <a:xfrm>
            <a:off x="1121078" y="2779872"/>
            <a:ext cx="2376488" cy="2951163"/>
            <a:chOff x="1619672" y="2780928"/>
            <a:chExt cx="2376264" cy="2952328"/>
          </a:xfrm>
        </p:grpSpPr>
        <p:sp>
          <p:nvSpPr>
            <p:cNvPr id="21" name="矩形 20"/>
            <p:cNvSpPr/>
            <p:nvPr/>
          </p:nvSpPr>
          <p:spPr bwMode="auto">
            <a:xfrm>
              <a:off x="1619672" y="2780928"/>
              <a:ext cx="2376264" cy="503437"/>
            </a:xfrm>
            <a:prstGeom prst="rect">
              <a:avLst/>
            </a:prstGeom>
            <a:solidFill>
              <a:schemeClr val="accent6"/>
            </a:solidFill>
            <a:ln>
              <a:noFill/>
            </a:ln>
            <a:effectLst/>
          </p:spPr>
          <p:txBody>
            <a:bodyPr/>
            <a:lstStyle/>
            <a:p>
              <a:pPr marL="609600" indent="-609600" algn="ctr" eaLnBrk="0" hangingPunct="0">
                <a:spcBef>
                  <a:spcPct val="20000"/>
                </a:spcBef>
                <a:defRPr/>
              </a:pPr>
              <a:r>
                <a:rPr lang="zh-CN" altLang="en-US" sz="2400" dirty="0">
                  <a:latin typeface="Arial" charset="0"/>
                </a:rPr>
                <a:t>关中断</a:t>
              </a:r>
            </a:p>
          </p:txBody>
        </p:sp>
        <p:sp>
          <p:nvSpPr>
            <p:cNvPr id="25" name="矩形 24"/>
            <p:cNvSpPr/>
            <p:nvPr/>
          </p:nvSpPr>
          <p:spPr bwMode="auto">
            <a:xfrm>
              <a:off x="1619672" y="3573404"/>
              <a:ext cx="2376264" cy="503436"/>
            </a:xfrm>
            <a:prstGeom prst="rect">
              <a:avLst/>
            </a:prstGeom>
            <a:solidFill>
              <a:schemeClr val="accent1">
                <a:lumMod val="40000"/>
                <a:lumOff val="60000"/>
              </a:schemeClr>
            </a:solidFill>
            <a:ln>
              <a:solidFill>
                <a:schemeClr val="accent5">
                  <a:lumMod val="90000"/>
                </a:schemeClr>
              </a:solidFill>
            </a:ln>
            <a:effectLst/>
          </p:spPr>
          <p:txBody>
            <a:bodyPr/>
            <a:lstStyle/>
            <a:p>
              <a:pPr marL="609600" indent="-609600" algn="ctr" eaLnBrk="0" hangingPunct="0">
                <a:spcBef>
                  <a:spcPct val="20000"/>
                </a:spcBef>
                <a:defRPr/>
              </a:pPr>
              <a:r>
                <a:rPr lang="zh-CN" altLang="en-US" sz="2400" dirty="0">
                  <a:latin typeface="Arial" charset="0"/>
                </a:rPr>
                <a:t>临界区</a:t>
              </a:r>
            </a:p>
          </p:txBody>
        </p:sp>
        <p:sp>
          <p:nvSpPr>
            <p:cNvPr id="103437" name="矩形 25"/>
            <p:cNvSpPr>
              <a:spLocks noChangeArrowheads="1"/>
            </p:cNvSpPr>
            <p:nvPr/>
          </p:nvSpPr>
          <p:spPr bwMode="auto">
            <a:xfrm>
              <a:off x="1619672" y="4437112"/>
              <a:ext cx="2376264" cy="504056"/>
            </a:xfrm>
            <a:prstGeom prst="rect">
              <a:avLst/>
            </a:prstGeom>
            <a:solidFill>
              <a:srgbClr val="6699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a:spcBef>
                  <a:spcPct val="20000"/>
                </a:spcBef>
              </a:pPr>
              <a:r>
                <a:rPr lang="zh-CN" altLang="en-US" sz="2400" dirty="0"/>
                <a:t>开中断</a:t>
              </a:r>
            </a:p>
          </p:txBody>
        </p:sp>
        <p:sp>
          <p:nvSpPr>
            <p:cNvPr id="103438" name="矩形 26"/>
            <p:cNvSpPr>
              <a:spLocks noChangeArrowheads="1"/>
            </p:cNvSpPr>
            <p:nvPr/>
          </p:nvSpPr>
          <p:spPr bwMode="auto">
            <a:xfrm>
              <a:off x="1619672" y="5229200"/>
              <a:ext cx="2376264" cy="504056"/>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a:spcBef>
                  <a:spcPct val="20000"/>
                </a:spcBef>
              </a:pPr>
              <a:r>
                <a:rPr lang="zh-CN" altLang="en-US" sz="2400"/>
                <a:t>剩余区</a:t>
              </a:r>
            </a:p>
          </p:txBody>
        </p:sp>
      </p:grpSp>
      <p:sp>
        <p:nvSpPr>
          <p:cNvPr id="28" name="Rectangle 4"/>
          <p:cNvSpPr>
            <a:spLocks noChangeArrowheads="1"/>
          </p:cNvSpPr>
          <p:nvPr/>
        </p:nvSpPr>
        <p:spPr bwMode="auto">
          <a:xfrm>
            <a:off x="3702521" y="3311847"/>
            <a:ext cx="3924300" cy="187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nSpc>
                <a:spcPct val="130000"/>
              </a:lnSpc>
              <a:spcBef>
                <a:spcPct val="30000"/>
              </a:spcBef>
            </a:pPr>
            <a:r>
              <a:rPr lang="zh-CN" altLang="en-US" sz="2800" dirty="0">
                <a:solidFill>
                  <a:srgbClr val="FF0000"/>
                </a:solidFill>
                <a:latin typeface="宋体" panose="02010600030101010101" pitchFamily="2" charset="-122"/>
              </a:rPr>
              <a:t>缺点：</a:t>
            </a:r>
            <a:endParaRPr lang="en-US" altLang="zh-CN" sz="2800" dirty="0">
              <a:solidFill>
                <a:srgbClr val="FF0000"/>
              </a:solidFill>
              <a:latin typeface="宋体" panose="02010600030101010101" pitchFamily="2" charset="-122"/>
            </a:endParaRPr>
          </a:p>
          <a:p>
            <a:pPr>
              <a:lnSpc>
                <a:spcPct val="130000"/>
              </a:lnSpc>
              <a:spcBef>
                <a:spcPct val="30000"/>
              </a:spcBef>
              <a:buFont typeface="Wingdings" panose="05000000000000000000" pitchFamily="2" charset="2"/>
              <a:buChar char="l"/>
            </a:pPr>
            <a:r>
              <a:rPr lang="zh-CN" altLang="en-US" sz="2400" dirty="0">
                <a:latin typeface="宋体" panose="02010600030101010101" pitchFamily="2" charset="-122"/>
              </a:rPr>
              <a:t>可能增加系统风险</a:t>
            </a:r>
            <a:endParaRPr lang="en-US" altLang="zh-CN" sz="2400" dirty="0">
              <a:latin typeface="宋体" panose="02010600030101010101" pitchFamily="2" charset="-122"/>
            </a:endParaRPr>
          </a:p>
          <a:p>
            <a:pPr>
              <a:lnSpc>
                <a:spcPct val="130000"/>
              </a:lnSpc>
              <a:spcBef>
                <a:spcPct val="30000"/>
              </a:spcBef>
              <a:buFont typeface="Wingdings" panose="05000000000000000000" pitchFamily="2" charset="2"/>
              <a:buChar char="l"/>
            </a:pPr>
            <a:r>
              <a:rPr lang="zh-CN" altLang="en-US" sz="2400" dirty="0">
                <a:latin typeface="宋体" panose="02010600030101010101" pitchFamily="2" charset="-122"/>
              </a:rPr>
              <a:t>只能用于单处理机系统</a:t>
            </a:r>
          </a:p>
        </p:txBody>
      </p:sp>
      <p:sp>
        <p:nvSpPr>
          <p:cNvPr id="11" name="圆角矩形标注 10"/>
          <p:cNvSpPr/>
          <p:nvPr/>
        </p:nvSpPr>
        <p:spPr bwMode="auto">
          <a:xfrm>
            <a:off x="4315979" y="1989138"/>
            <a:ext cx="2697385" cy="1079500"/>
          </a:xfrm>
          <a:prstGeom prst="wedgeRoundRectCallout">
            <a:avLst>
              <a:gd name="adj1" fmla="val -92698"/>
              <a:gd name="adj2" fmla="val -24094"/>
              <a:gd name="adj3" fmla="val 16667"/>
            </a:avLst>
          </a:prstGeom>
          <a:solidFill>
            <a:schemeClr val="accent6">
              <a:lumMod val="60000"/>
              <a:lumOff val="40000"/>
            </a:schemeClr>
          </a:solidFill>
          <a:ln>
            <a:noFill/>
          </a:ln>
          <a:effectLst/>
        </p:spPr>
        <p:txBody>
          <a:bodyPr/>
          <a:lstStyle/>
          <a:p>
            <a:pPr eaLnBrk="0" hangingPunct="0">
              <a:spcBef>
                <a:spcPct val="20000"/>
              </a:spcBef>
              <a:defRPr/>
            </a:pPr>
            <a:r>
              <a:rPr lang="en-US" altLang="zh-CN" dirty="0">
                <a:latin typeface="Arial" charset="0"/>
              </a:rPr>
              <a:t>CPU</a:t>
            </a:r>
            <a:r>
              <a:rPr lang="zh-CN" altLang="en-US" dirty="0">
                <a:latin typeface="Arial" charset="0"/>
              </a:rPr>
              <a:t>在两个进程之间切换必须在中断处理协助下才能实现</a:t>
            </a:r>
          </a:p>
        </p:txBody>
      </p:sp>
      <p:grpSp>
        <p:nvGrpSpPr>
          <p:cNvPr id="3" name="组合 20"/>
          <p:cNvGrpSpPr>
            <a:grpSpLocks/>
          </p:cNvGrpSpPr>
          <p:nvPr/>
        </p:nvGrpSpPr>
        <p:grpSpPr bwMode="auto">
          <a:xfrm rot="-360000">
            <a:off x="7769884" y="2536025"/>
            <a:ext cx="3766305" cy="2328905"/>
            <a:chOff x="7479526" y="-1347579"/>
            <a:chExt cx="3707257" cy="3508309"/>
          </a:xfrm>
        </p:grpSpPr>
        <p:sp>
          <p:nvSpPr>
            <p:cNvPr id="14" name="云形 13"/>
            <p:cNvSpPr/>
            <p:nvPr/>
          </p:nvSpPr>
          <p:spPr bwMode="auto">
            <a:xfrm>
              <a:off x="7479526" y="-1347579"/>
              <a:ext cx="3670784" cy="2238052"/>
            </a:xfrm>
            <a:prstGeom prst="cloud">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a:lstStyle/>
            <a:p>
              <a:pPr marL="180000" algn="ctr">
                <a:lnSpc>
                  <a:spcPct val="130000"/>
                </a:lnSpc>
                <a:spcBef>
                  <a:spcPts val="0"/>
                </a:spcBef>
                <a:defRPr/>
              </a:pPr>
              <a:r>
                <a:rPr lang="zh-CN" altLang="en-US" dirty="0">
                  <a:latin typeface="Arial" charset="0"/>
                </a:rPr>
                <a:t>为什么多处理机系统中这个方法不能实现互斥？</a:t>
              </a:r>
            </a:p>
            <a:p>
              <a:pPr marL="180000" algn="ctr">
                <a:lnSpc>
                  <a:spcPct val="130000"/>
                </a:lnSpc>
                <a:spcBef>
                  <a:spcPts val="0"/>
                </a:spcBef>
                <a:defRPr/>
              </a:pPr>
              <a:endParaRPr lang="zh-CN" altLang="en-US" dirty="0">
                <a:latin typeface="Arial" charset="0"/>
              </a:endParaRPr>
            </a:p>
          </p:txBody>
        </p:sp>
        <p:pic>
          <p:nvPicPr>
            <p:cNvPr id="103434" name="Picture 18"/>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699069" y="669553"/>
              <a:ext cx="1487714" cy="1491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in)">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box(in)">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ox(in)">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3503712" y="332656"/>
            <a:ext cx="3601069" cy="765175"/>
          </a:xfrm>
        </p:spPr>
        <p:txBody>
          <a:bodyPr/>
          <a:lstStyle/>
          <a:p>
            <a:pPr algn="ctr" eaLnBrk="1" hangingPunct="1">
              <a:defRPr/>
            </a:pPr>
            <a:r>
              <a:rPr lang="en-US" altLang="zh-CN" sz="4000" dirty="0">
                <a:solidFill>
                  <a:srgbClr val="FF0000"/>
                </a:solidFill>
                <a:latin typeface="微软雅黑" pitchFamily="34" charset="-122"/>
                <a:ea typeface="微软雅黑" pitchFamily="34" charset="-122"/>
              </a:rPr>
              <a:t>3.4 </a:t>
            </a:r>
            <a:r>
              <a:rPr lang="zh-CN" altLang="en-US" sz="4000" dirty="0">
                <a:solidFill>
                  <a:srgbClr val="FF0000"/>
                </a:solidFill>
                <a:latin typeface="微软雅黑" pitchFamily="34" charset="-122"/>
                <a:ea typeface="微软雅黑" pitchFamily="34" charset="-122"/>
              </a:rPr>
              <a:t>进程同步</a:t>
            </a:r>
          </a:p>
        </p:txBody>
      </p:sp>
      <p:sp>
        <p:nvSpPr>
          <p:cNvPr id="43012" name="Rectangle 4"/>
          <p:cNvSpPr>
            <a:spLocks noChangeArrowheads="1"/>
          </p:cNvSpPr>
          <p:nvPr/>
        </p:nvSpPr>
        <p:spPr bwMode="auto">
          <a:xfrm>
            <a:off x="3359696" y="1556792"/>
            <a:ext cx="8510715" cy="3887787"/>
          </a:xfrm>
          <a:prstGeom prst="rect">
            <a:avLst/>
          </a:prstGeom>
          <a:noFill/>
          <a:ln>
            <a:noFill/>
          </a:ln>
          <a:effectLst/>
        </p:spPr>
        <p:txBody>
          <a:bodyPr/>
          <a:lstStyle/>
          <a:p>
            <a:pPr marL="360000" eaLnBrk="0" hangingPunct="0">
              <a:lnSpc>
                <a:spcPct val="130000"/>
              </a:lnSpc>
              <a:spcBef>
                <a:spcPct val="20000"/>
              </a:spcBef>
              <a:defRPr/>
            </a:pPr>
            <a:r>
              <a:rPr lang="zh-CN" altLang="en-US" sz="3600" dirty="0">
                <a:solidFill>
                  <a:srgbClr val="3055F0"/>
                </a:solidFill>
                <a:latin typeface="微软雅黑" panose="020B0503020204020204" pitchFamily="34" charset="-122"/>
                <a:ea typeface="微软雅黑" panose="020B0503020204020204" pitchFamily="34" charset="-122"/>
              </a:rPr>
              <a:t>本节主要内容：</a:t>
            </a:r>
            <a:endParaRPr lang="en-US" altLang="zh-CN" sz="3600" dirty="0">
              <a:solidFill>
                <a:srgbClr val="3055F0"/>
              </a:solidFill>
              <a:latin typeface="微软雅黑" panose="020B0503020204020204" pitchFamily="34" charset="-122"/>
              <a:ea typeface="微软雅黑" panose="020B0503020204020204" pitchFamily="34" charset="-122"/>
            </a:endParaRPr>
          </a:p>
          <a:p>
            <a:pPr marL="360000" eaLnBrk="0" hangingPunct="0">
              <a:lnSpc>
                <a:spcPct val="130000"/>
              </a:lnSpc>
              <a:spcBef>
                <a:spcPct val="20000"/>
              </a:spcBef>
              <a:buFont typeface="Wingdings" pitchFamily="2" charset="2"/>
              <a:buChar char="l"/>
              <a:defRPr/>
            </a:pPr>
            <a:r>
              <a:rPr lang="zh-CN" altLang="en-US" sz="2800" dirty="0">
                <a:latin typeface="微软雅黑" panose="020B0503020204020204" pitchFamily="34" charset="-122"/>
                <a:ea typeface="微软雅黑" panose="020B0503020204020204" pitchFamily="34" charset="-122"/>
              </a:rPr>
              <a:t>进程同步的基本概念</a:t>
            </a:r>
            <a:endParaRPr lang="en-US" altLang="zh-CN" sz="2800" dirty="0">
              <a:latin typeface="微软雅黑" panose="020B0503020204020204" pitchFamily="34" charset="-122"/>
              <a:ea typeface="微软雅黑" panose="020B0503020204020204" pitchFamily="34" charset="-122"/>
            </a:endParaRPr>
          </a:p>
          <a:p>
            <a:pPr marL="360000" eaLnBrk="0" hangingPunct="0">
              <a:lnSpc>
                <a:spcPct val="130000"/>
              </a:lnSpc>
              <a:spcBef>
                <a:spcPct val="20000"/>
              </a:spcBef>
              <a:buFont typeface="Wingdings" pitchFamily="2" charset="2"/>
              <a:buChar char="l"/>
              <a:defRPr/>
            </a:pPr>
            <a:r>
              <a:rPr lang="zh-CN" altLang="en-US" sz="2800" dirty="0">
                <a:latin typeface="微软雅黑" panose="020B0503020204020204" pitchFamily="34" charset="-122"/>
                <a:ea typeface="微软雅黑" panose="020B0503020204020204" pitchFamily="34" charset="-122"/>
              </a:rPr>
              <a:t>进程同步机制及应用</a:t>
            </a:r>
            <a:endParaRPr lang="en-US" altLang="zh-CN" sz="2800" dirty="0">
              <a:latin typeface="微软雅黑" panose="020B0503020204020204" pitchFamily="34" charset="-122"/>
              <a:ea typeface="微软雅黑" panose="020B0503020204020204" pitchFamily="34" charset="-122"/>
            </a:endParaRPr>
          </a:p>
          <a:p>
            <a:pPr marL="360000" eaLnBrk="0" hangingPunct="0">
              <a:lnSpc>
                <a:spcPct val="130000"/>
              </a:lnSpc>
              <a:spcBef>
                <a:spcPct val="20000"/>
              </a:spcBef>
              <a:buFont typeface="Wingdings" pitchFamily="2" charset="2"/>
              <a:buChar char="l"/>
              <a:defRPr/>
            </a:pPr>
            <a:r>
              <a:rPr lang="zh-CN" altLang="en-US" sz="2800" dirty="0">
                <a:latin typeface="微软雅黑" panose="020B0503020204020204" pitchFamily="34" charset="-122"/>
                <a:ea typeface="微软雅黑" panose="020B0503020204020204" pitchFamily="34" charset="-122"/>
              </a:rPr>
              <a:t>经典进程同步问题</a:t>
            </a:r>
            <a:endParaRPr lang="en-US" altLang="zh-CN" sz="2800" dirty="0">
              <a:latin typeface="微软雅黑" panose="020B0503020204020204" pitchFamily="34" charset="-122"/>
              <a:ea typeface="微软雅黑" panose="020B0503020204020204" pitchFamily="34" charset="-122"/>
            </a:endParaRPr>
          </a:p>
          <a:p>
            <a:pPr marL="360000" eaLnBrk="0" hangingPunct="0">
              <a:lnSpc>
                <a:spcPct val="130000"/>
              </a:lnSpc>
              <a:spcBef>
                <a:spcPct val="20000"/>
              </a:spcBef>
              <a:buFont typeface="Wingdings" pitchFamily="2" charset="2"/>
              <a:buChar char="l"/>
              <a:defRPr/>
            </a:pPr>
            <a:r>
              <a:rPr lang="zh-CN" altLang="en-US" sz="2800" dirty="0">
                <a:latin typeface="微软雅黑" panose="020B0503020204020204" pitchFamily="34" charset="-122"/>
                <a:ea typeface="微软雅黑" panose="020B0503020204020204" pitchFamily="34" charset="-122"/>
              </a:rPr>
              <a:t>管程机制</a:t>
            </a:r>
            <a:endParaRPr lang="en-US" altLang="zh-CN" sz="2800" dirty="0">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450" name="Rectangle 4"/>
          <p:cNvSpPr>
            <a:spLocks noChangeArrowheads="1"/>
          </p:cNvSpPr>
          <p:nvPr/>
        </p:nvSpPr>
        <p:spPr bwMode="auto">
          <a:xfrm>
            <a:off x="1055688" y="1959911"/>
            <a:ext cx="5616575" cy="1757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nSpc>
                <a:spcPct val="130000"/>
              </a:lnSpc>
              <a:spcBef>
                <a:spcPct val="30000"/>
              </a:spcBef>
              <a:buFont typeface="Wingdings" panose="05000000000000000000" pitchFamily="2" charset="2"/>
              <a:buChar char="n"/>
            </a:pPr>
            <a:r>
              <a:rPr lang="en-US" altLang="zh-CN" sz="2400" dirty="0">
                <a:solidFill>
                  <a:srgbClr val="A514AC"/>
                </a:solidFill>
                <a:latin typeface="Times New Roman" panose="02020603050405020304" pitchFamily="18" charset="0"/>
              </a:rPr>
              <a:t> </a:t>
            </a:r>
            <a:r>
              <a:rPr lang="zh-CN" altLang="en-US" sz="2400" dirty="0">
                <a:solidFill>
                  <a:srgbClr val="A514AC"/>
                </a:solidFill>
                <a:latin typeface="微软雅黑" panose="020B0503020204020204" pitchFamily="34" charset="-122"/>
                <a:ea typeface="微软雅黑" panose="020B0503020204020204" pitchFamily="34" charset="-122"/>
              </a:rPr>
              <a:t>利用</a:t>
            </a:r>
            <a:r>
              <a:rPr lang="en-US" altLang="zh-CN" sz="2400" dirty="0">
                <a:solidFill>
                  <a:srgbClr val="A514AC"/>
                </a:solidFill>
                <a:latin typeface="微软雅黑" panose="020B0503020204020204" pitchFamily="34" charset="-122"/>
                <a:ea typeface="微软雅黑" panose="020B0503020204020204" pitchFamily="34" charset="-122"/>
              </a:rPr>
              <a:t>TSL</a:t>
            </a:r>
            <a:r>
              <a:rPr lang="zh-CN" altLang="en-US" sz="2400" dirty="0">
                <a:solidFill>
                  <a:srgbClr val="A514AC"/>
                </a:solidFill>
                <a:latin typeface="微软雅黑" panose="020B0503020204020204" pitchFamily="34" charset="-122"/>
                <a:ea typeface="微软雅黑" panose="020B0503020204020204" pitchFamily="34" charset="-122"/>
              </a:rPr>
              <a:t>指令实现互斥  </a:t>
            </a:r>
            <a:endParaRPr lang="en-US" altLang="zh-CN" sz="2400" dirty="0">
              <a:solidFill>
                <a:srgbClr val="A514AC"/>
              </a:solidFill>
              <a:latin typeface="微软雅黑" panose="020B0503020204020204" pitchFamily="34" charset="-122"/>
              <a:ea typeface="微软雅黑" panose="020B0503020204020204" pitchFamily="34" charset="-122"/>
            </a:endParaRPr>
          </a:p>
          <a:p>
            <a:pPr>
              <a:lnSpc>
                <a:spcPct val="130000"/>
              </a:lnSpc>
              <a:spcBef>
                <a:spcPct val="30000"/>
              </a:spcBef>
            </a:pPr>
            <a:r>
              <a:rPr lang="en-US" altLang="zh-CN" sz="2400" dirty="0">
                <a:latin typeface="Times New Roman" panose="02020603050405020304" pitchFamily="18" charset="0"/>
              </a:rPr>
              <a:t>         </a:t>
            </a:r>
            <a:r>
              <a:rPr lang="en-US" altLang="zh-CN" sz="2400" dirty="0" err="1">
                <a:latin typeface="Times New Roman" panose="02020603050405020304" pitchFamily="18" charset="0"/>
              </a:rPr>
              <a:t>TestAndSet</a:t>
            </a:r>
            <a:r>
              <a:rPr lang="en-US" altLang="zh-CN" sz="2400" dirty="0">
                <a:latin typeface="Times New Roman" panose="02020603050405020304" pitchFamily="18" charset="0"/>
              </a:rPr>
              <a:t> (TS/TSL)   </a:t>
            </a:r>
          </a:p>
          <a:p>
            <a:pPr>
              <a:lnSpc>
                <a:spcPct val="130000"/>
              </a:lnSpc>
              <a:spcBef>
                <a:spcPct val="30000"/>
              </a:spcBef>
            </a:pPr>
            <a:r>
              <a:rPr lang="zh-CN" altLang="en-US" sz="2400" dirty="0">
                <a:latin typeface="微软雅黑" panose="020B0503020204020204" pitchFamily="34" charset="-122"/>
                <a:ea typeface="微软雅黑" panose="020B0503020204020204" pitchFamily="34" charset="-122"/>
              </a:rPr>
              <a:t>                </a:t>
            </a:r>
          </a:p>
        </p:txBody>
      </p:sp>
      <p:sp>
        <p:nvSpPr>
          <p:cNvPr id="22" name="Rectangle 2"/>
          <p:cNvSpPr txBox="1">
            <a:spLocks noChangeArrowheads="1"/>
          </p:cNvSpPr>
          <p:nvPr/>
        </p:nvSpPr>
        <p:spPr bwMode="auto">
          <a:xfrm>
            <a:off x="4379914" y="34926"/>
            <a:ext cx="3876675" cy="657225"/>
          </a:xfrm>
          <a:prstGeom prst="rect">
            <a:avLst/>
          </a:prstGeom>
          <a:noFill/>
          <a:ln w="9525">
            <a:noFill/>
            <a:miter lim="800000"/>
            <a:headEnd/>
            <a:tailEnd/>
          </a:ln>
          <a:effectLst>
            <a:outerShdw dist="35921" dir="2700000" algn="ctr" rotWithShape="0">
              <a:srgbClr val="FFFFFF">
                <a:alpha val="73000"/>
              </a:srgbClr>
            </a:outerShdw>
          </a:effectLst>
        </p:spPr>
        <p:txBody>
          <a:bodyPr anchor="ctr"/>
          <a:lstStyle/>
          <a:p>
            <a:pPr>
              <a:defRPr/>
            </a:pPr>
            <a:r>
              <a:rPr lang="en-US" altLang="zh-CN" sz="3600" dirty="0">
                <a:solidFill>
                  <a:srgbClr val="FF0000"/>
                </a:solidFill>
                <a:latin typeface="微软雅黑" pitchFamily="34" charset="-122"/>
                <a:ea typeface="微软雅黑" pitchFamily="34" charset="-122"/>
              </a:rPr>
              <a:t>3.4 </a:t>
            </a:r>
            <a:r>
              <a:rPr lang="zh-CN" altLang="en-US" sz="3600" dirty="0">
                <a:solidFill>
                  <a:srgbClr val="FF0000"/>
                </a:solidFill>
                <a:latin typeface="微软雅黑" pitchFamily="34" charset="-122"/>
                <a:ea typeface="微软雅黑" pitchFamily="34" charset="-122"/>
              </a:rPr>
              <a:t>进程同步</a:t>
            </a:r>
          </a:p>
        </p:txBody>
      </p:sp>
      <p:sp>
        <p:nvSpPr>
          <p:cNvPr id="104452" name="矩形 22"/>
          <p:cNvSpPr>
            <a:spLocks noChangeArrowheads="1"/>
          </p:cNvSpPr>
          <p:nvPr/>
        </p:nvSpPr>
        <p:spPr bwMode="auto">
          <a:xfrm>
            <a:off x="911424" y="648495"/>
            <a:ext cx="6192688" cy="119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nSpc>
                <a:spcPct val="110000"/>
              </a:lnSpc>
              <a:spcBef>
                <a:spcPct val="20000"/>
              </a:spcBef>
            </a:pPr>
            <a:r>
              <a:rPr lang="en-US" altLang="zh-CN" sz="3200" dirty="0">
                <a:solidFill>
                  <a:srgbClr val="3333CC"/>
                </a:solidFill>
                <a:latin typeface="微软雅黑" panose="020B0503020204020204" pitchFamily="34" charset="-122"/>
                <a:ea typeface="微软雅黑" panose="020B0503020204020204" pitchFamily="34" charset="-122"/>
              </a:rPr>
              <a:t>3.4.2 </a:t>
            </a:r>
            <a:r>
              <a:rPr lang="zh-CN" altLang="en-US" sz="3200" dirty="0">
                <a:solidFill>
                  <a:srgbClr val="3333CC"/>
                </a:solidFill>
                <a:latin typeface="微软雅黑" panose="020B0503020204020204" pitchFamily="34" charset="-122"/>
                <a:ea typeface="微软雅黑" panose="020B0503020204020204" pitchFamily="34" charset="-122"/>
              </a:rPr>
              <a:t>进程同步机制及应用</a:t>
            </a:r>
            <a:endParaRPr lang="en-US" altLang="zh-CN" sz="3200" dirty="0">
              <a:solidFill>
                <a:srgbClr val="3333CC"/>
              </a:solidFill>
              <a:latin typeface="微软雅黑" panose="020B0503020204020204" pitchFamily="34" charset="-122"/>
              <a:ea typeface="微软雅黑" panose="020B0503020204020204" pitchFamily="34" charset="-122"/>
            </a:endParaRPr>
          </a:p>
          <a:p>
            <a:pPr>
              <a:lnSpc>
                <a:spcPct val="110000"/>
              </a:lnSpc>
              <a:spcBef>
                <a:spcPct val="20000"/>
              </a:spcBef>
            </a:pPr>
            <a:r>
              <a:rPr lang="en-US" altLang="zh-CN" sz="2800" dirty="0">
                <a:solidFill>
                  <a:schemeClr val="tx2"/>
                </a:solidFill>
                <a:latin typeface="微软雅黑" panose="020B0503020204020204" pitchFamily="34" charset="-122"/>
                <a:ea typeface="微软雅黑" panose="020B0503020204020204" pitchFamily="34" charset="-122"/>
              </a:rPr>
              <a:t>1. </a:t>
            </a:r>
            <a:r>
              <a:rPr lang="zh-CN" altLang="en-US" sz="2800" dirty="0">
                <a:solidFill>
                  <a:schemeClr val="tx2"/>
                </a:solidFill>
                <a:latin typeface="微软雅黑" panose="020B0503020204020204" pitchFamily="34" charset="-122"/>
                <a:ea typeface="微软雅黑" panose="020B0503020204020204" pitchFamily="34" charset="-122"/>
              </a:rPr>
              <a:t>利用硬件方法 解决进程互斥问题</a:t>
            </a:r>
            <a:endParaRPr lang="en-US" altLang="zh-CN" sz="2400" dirty="0">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2CD58233-5932-6F9E-86C8-188F72140CB8}"/>
              </a:ext>
            </a:extLst>
          </p:cNvPr>
          <p:cNvSpPr txBox="1"/>
          <p:nvPr/>
        </p:nvSpPr>
        <p:spPr>
          <a:xfrm>
            <a:off x="1631504" y="3346354"/>
            <a:ext cx="8707817" cy="1667764"/>
          </a:xfrm>
          <a:prstGeom prst="rect">
            <a:avLst/>
          </a:prstGeom>
          <a:noFill/>
        </p:spPr>
        <p:txBody>
          <a:bodyPr wrap="square">
            <a:spAutoFit/>
          </a:bodyPr>
          <a:lstStyle/>
          <a:p>
            <a:pPr algn="l">
              <a:lnSpc>
                <a:spcPct val="150000"/>
              </a:lnSpc>
            </a:pPr>
            <a:r>
              <a:rPr lang="zh-CN" altLang="en-US" sz="2400" dirty="0"/>
              <a:t>原理：为每个临界资源设置一个布尔变量</a:t>
            </a:r>
            <a:r>
              <a:rPr lang="en-US" altLang="zh-CN" sz="2400" dirty="0"/>
              <a:t>lock</a:t>
            </a:r>
            <a:r>
              <a:rPr lang="zh-CN" altLang="en-US" sz="2400" dirty="0"/>
              <a:t>表示该资源的状态（闲为</a:t>
            </a:r>
            <a:r>
              <a:rPr lang="en-US" altLang="zh-CN" sz="2400" dirty="0"/>
              <a:t>false,</a:t>
            </a:r>
            <a:r>
              <a:rPr lang="zh-CN" altLang="en-US" sz="2400" dirty="0"/>
              <a:t>忙为</a:t>
            </a:r>
            <a:r>
              <a:rPr lang="en-US" altLang="zh-CN" sz="2400" dirty="0"/>
              <a:t>true</a:t>
            </a:r>
            <a:r>
              <a:rPr lang="zh-CN" altLang="en-US" sz="2400" dirty="0"/>
              <a:t>）</a:t>
            </a:r>
            <a:r>
              <a:rPr lang="en-US" altLang="zh-CN" sz="2400" dirty="0"/>
              <a:t>, </a:t>
            </a:r>
            <a:r>
              <a:rPr lang="zh-CN" altLang="en-US" sz="2400" dirty="0"/>
              <a:t>访问时利用</a:t>
            </a:r>
            <a:r>
              <a:rPr lang="en-US" altLang="zh-CN" sz="2400" dirty="0">
                <a:solidFill>
                  <a:srgbClr val="FF0000"/>
                </a:solidFill>
              </a:rPr>
              <a:t>TS</a:t>
            </a:r>
            <a:r>
              <a:rPr lang="zh-CN" altLang="en-US" sz="2400" dirty="0">
                <a:solidFill>
                  <a:srgbClr val="FF0000"/>
                </a:solidFill>
              </a:rPr>
              <a:t>原语指令</a:t>
            </a:r>
            <a:r>
              <a:rPr lang="zh-CN" altLang="en-US" sz="2400" dirty="0"/>
              <a:t>检测</a:t>
            </a:r>
            <a:r>
              <a:rPr lang="en-US" altLang="zh-CN" sz="2400" dirty="0"/>
              <a:t>lock</a:t>
            </a:r>
            <a:r>
              <a:rPr lang="zh-CN" altLang="en-US" sz="2400" dirty="0"/>
              <a:t>。如果为</a:t>
            </a:r>
            <a:r>
              <a:rPr lang="en-US" altLang="zh-CN" sz="2400" dirty="0"/>
              <a:t>false</a:t>
            </a:r>
            <a:r>
              <a:rPr lang="zh-CN" altLang="en-US" sz="2400" dirty="0"/>
              <a:t>，则进入临界区；否则跳出当前检测。</a:t>
            </a:r>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450" name="Rectangle 4"/>
          <p:cNvSpPr>
            <a:spLocks noChangeArrowheads="1"/>
          </p:cNvSpPr>
          <p:nvPr/>
        </p:nvSpPr>
        <p:spPr bwMode="auto">
          <a:xfrm>
            <a:off x="1055688" y="1959911"/>
            <a:ext cx="5616575" cy="1757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nSpc>
                <a:spcPct val="130000"/>
              </a:lnSpc>
              <a:spcBef>
                <a:spcPct val="30000"/>
              </a:spcBef>
              <a:buFont typeface="Wingdings" panose="05000000000000000000" pitchFamily="2" charset="2"/>
              <a:buChar char="n"/>
            </a:pPr>
            <a:r>
              <a:rPr lang="en-US" altLang="zh-CN" sz="2400" dirty="0">
                <a:solidFill>
                  <a:srgbClr val="A514AC"/>
                </a:solidFill>
                <a:latin typeface="Times New Roman" panose="02020603050405020304" pitchFamily="18" charset="0"/>
              </a:rPr>
              <a:t> </a:t>
            </a:r>
            <a:r>
              <a:rPr lang="zh-CN" altLang="en-US" sz="2400" dirty="0">
                <a:solidFill>
                  <a:srgbClr val="A514AC"/>
                </a:solidFill>
                <a:latin typeface="微软雅黑" panose="020B0503020204020204" pitchFamily="34" charset="-122"/>
                <a:ea typeface="微软雅黑" panose="020B0503020204020204" pitchFamily="34" charset="-122"/>
              </a:rPr>
              <a:t>利用</a:t>
            </a:r>
            <a:r>
              <a:rPr lang="en-US" altLang="zh-CN" sz="2400" dirty="0">
                <a:solidFill>
                  <a:srgbClr val="A514AC"/>
                </a:solidFill>
                <a:latin typeface="微软雅黑" panose="020B0503020204020204" pitchFamily="34" charset="-122"/>
                <a:ea typeface="微软雅黑" panose="020B0503020204020204" pitchFamily="34" charset="-122"/>
              </a:rPr>
              <a:t>TSL</a:t>
            </a:r>
            <a:r>
              <a:rPr lang="zh-CN" altLang="en-US" sz="2400" dirty="0">
                <a:solidFill>
                  <a:srgbClr val="A514AC"/>
                </a:solidFill>
                <a:latin typeface="微软雅黑" panose="020B0503020204020204" pitchFamily="34" charset="-122"/>
                <a:ea typeface="微软雅黑" panose="020B0503020204020204" pitchFamily="34" charset="-122"/>
              </a:rPr>
              <a:t>指令实现互斥  </a:t>
            </a:r>
            <a:endParaRPr lang="en-US" altLang="zh-CN" sz="2400" dirty="0">
              <a:solidFill>
                <a:srgbClr val="A514AC"/>
              </a:solidFill>
              <a:latin typeface="微软雅黑" panose="020B0503020204020204" pitchFamily="34" charset="-122"/>
              <a:ea typeface="微软雅黑" panose="020B0503020204020204" pitchFamily="34" charset="-122"/>
            </a:endParaRPr>
          </a:p>
          <a:p>
            <a:pPr>
              <a:lnSpc>
                <a:spcPct val="130000"/>
              </a:lnSpc>
              <a:spcBef>
                <a:spcPct val="30000"/>
              </a:spcBef>
            </a:pPr>
            <a:r>
              <a:rPr lang="zh-CN" altLang="en-US" sz="2400" dirty="0">
                <a:latin typeface="微软雅黑" panose="020B0503020204020204" pitchFamily="34" charset="-122"/>
                <a:ea typeface="微软雅黑" panose="020B0503020204020204" pitchFamily="34" charset="-122"/>
              </a:rPr>
              <a:t>               检测并上锁指令</a:t>
            </a:r>
          </a:p>
        </p:txBody>
      </p:sp>
      <p:sp>
        <p:nvSpPr>
          <p:cNvPr id="22" name="Rectangle 2"/>
          <p:cNvSpPr txBox="1">
            <a:spLocks noChangeArrowheads="1"/>
          </p:cNvSpPr>
          <p:nvPr/>
        </p:nvSpPr>
        <p:spPr bwMode="auto">
          <a:xfrm>
            <a:off x="4379914" y="34926"/>
            <a:ext cx="3876675" cy="657225"/>
          </a:xfrm>
          <a:prstGeom prst="rect">
            <a:avLst/>
          </a:prstGeom>
          <a:noFill/>
          <a:ln w="9525">
            <a:noFill/>
            <a:miter lim="800000"/>
            <a:headEnd/>
            <a:tailEnd/>
          </a:ln>
          <a:effectLst>
            <a:outerShdw dist="35921" dir="2700000" algn="ctr" rotWithShape="0">
              <a:srgbClr val="FFFFFF">
                <a:alpha val="73000"/>
              </a:srgbClr>
            </a:outerShdw>
          </a:effectLst>
        </p:spPr>
        <p:txBody>
          <a:bodyPr anchor="ctr"/>
          <a:lstStyle/>
          <a:p>
            <a:pPr>
              <a:defRPr/>
            </a:pPr>
            <a:r>
              <a:rPr lang="en-US" altLang="zh-CN" sz="3600" dirty="0">
                <a:solidFill>
                  <a:srgbClr val="FF0000"/>
                </a:solidFill>
                <a:latin typeface="微软雅黑" pitchFamily="34" charset="-122"/>
                <a:ea typeface="微软雅黑" pitchFamily="34" charset="-122"/>
              </a:rPr>
              <a:t>3.4 </a:t>
            </a:r>
            <a:r>
              <a:rPr lang="zh-CN" altLang="en-US" sz="3600" dirty="0">
                <a:solidFill>
                  <a:srgbClr val="FF0000"/>
                </a:solidFill>
                <a:latin typeface="微软雅黑" pitchFamily="34" charset="-122"/>
                <a:ea typeface="微软雅黑" pitchFamily="34" charset="-122"/>
              </a:rPr>
              <a:t>进程同步</a:t>
            </a:r>
          </a:p>
        </p:txBody>
      </p:sp>
      <p:sp>
        <p:nvSpPr>
          <p:cNvPr id="104452" name="矩形 22"/>
          <p:cNvSpPr>
            <a:spLocks noChangeArrowheads="1"/>
          </p:cNvSpPr>
          <p:nvPr/>
        </p:nvSpPr>
        <p:spPr bwMode="auto">
          <a:xfrm>
            <a:off x="911424" y="648495"/>
            <a:ext cx="6192688" cy="119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nSpc>
                <a:spcPct val="110000"/>
              </a:lnSpc>
              <a:spcBef>
                <a:spcPct val="20000"/>
              </a:spcBef>
            </a:pPr>
            <a:r>
              <a:rPr lang="en-US" altLang="zh-CN" sz="3200" dirty="0">
                <a:solidFill>
                  <a:srgbClr val="3333CC"/>
                </a:solidFill>
                <a:latin typeface="微软雅黑" panose="020B0503020204020204" pitchFamily="34" charset="-122"/>
                <a:ea typeface="微软雅黑" panose="020B0503020204020204" pitchFamily="34" charset="-122"/>
              </a:rPr>
              <a:t>3.4.2 </a:t>
            </a:r>
            <a:r>
              <a:rPr lang="zh-CN" altLang="en-US" sz="3200" dirty="0">
                <a:solidFill>
                  <a:srgbClr val="3333CC"/>
                </a:solidFill>
                <a:latin typeface="微软雅黑" panose="020B0503020204020204" pitchFamily="34" charset="-122"/>
                <a:ea typeface="微软雅黑" panose="020B0503020204020204" pitchFamily="34" charset="-122"/>
              </a:rPr>
              <a:t>进程同步机制及应用</a:t>
            </a:r>
            <a:endParaRPr lang="en-US" altLang="zh-CN" sz="3200" dirty="0">
              <a:solidFill>
                <a:srgbClr val="3333CC"/>
              </a:solidFill>
              <a:latin typeface="微软雅黑" panose="020B0503020204020204" pitchFamily="34" charset="-122"/>
              <a:ea typeface="微软雅黑" panose="020B0503020204020204" pitchFamily="34" charset="-122"/>
            </a:endParaRPr>
          </a:p>
          <a:p>
            <a:pPr>
              <a:lnSpc>
                <a:spcPct val="110000"/>
              </a:lnSpc>
              <a:spcBef>
                <a:spcPct val="20000"/>
              </a:spcBef>
            </a:pPr>
            <a:r>
              <a:rPr lang="en-US" altLang="zh-CN" sz="2800" dirty="0">
                <a:solidFill>
                  <a:schemeClr val="tx2"/>
                </a:solidFill>
                <a:latin typeface="微软雅黑" panose="020B0503020204020204" pitchFamily="34" charset="-122"/>
                <a:ea typeface="微软雅黑" panose="020B0503020204020204" pitchFamily="34" charset="-122"/>
              </a:rPr>
              <a:t>1. </a:t>
            </a:r>
            <a:r>
              <a:rPr lang="zh-CN" altLang="en-US" sz="2800" dirty="0">
                <a:solidFill>
                  <a:schemeClr val="tx2"/>
                </a:solidFill>
                <a:latin typeface="微软雅黑" panose="020B0503020204020204" pitchFamily="34" charset="-122"/>
                <a:ea typeface="微软雅黑" panose="020B0503020204020204" pitchFamily="34" charset="-122"/>
              </a:rPr>
              <a:t>利用硬件方法 解决进程互斥问题</a:t>
            </a:r>
            <a:endParaRPr lang="en-US" altLang="zh-CN" sz="2400" dirty="0">
              <a:latin typeface="微软雅黑" panose="020B0503020204020204" pitchFamily="34" charset="-122"/>
              <a:ea typeface="微软雅黑" panose="020B0503020204020204" pitchFamily="34" charset="-122"/>
            </a:endParaRPr>
          </a:p>
        </p:txBody>
      </p:sp>
      <p:sp>
        <p:nvSpPr>
          <p:cNvPr id="28" name="Rectangle 4"/>
          <p:cNvSpPr>
            <a:spLocks noChangeArrowheads="1"/>
          </p:cNvSpPr>
          <p:nvPr/>
        </p:nvSpPr>
        <p:spPr bwMode="auto">
          <a:xfrm>
            <a:off x="1636501" y="3212976"/>
            <a:ext cx="4319588" cy="2879477"/>
          </a:xfrm>
          <a:prstGeom prst="rect">
            <a:avLst/>
          </a:prstGeom>
          <a:noFill/>
          <a:ln w="28575">
            <a:solidFill>
              <a:srgbClr val="FF0000"/>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spcBef>
                <a:spcPct val="20000"/>
              </a:spcBef>
            </a:pPr>
            <a:r>
              <a:rPr lang="en-US" altLang="zh-CN" sz="2400" dirty="0" err="1"/>
              <a:t>boolean</a:t>
            </a:r>
            <a:r>
              <a:rPr lang="en-US" altLang="zh-CN" sz="2400" dirty="0"/>
              <a:t> TSL(</a:t>
            </a:r>
            <a:r>
              <a:rPr lang="en-US" altLang="zh-CN" sz="2400" dirty="0" err="1"/>
              <a:t>boolean</a:t>
            </a:r>
            <a:r>
              <a:rPr lang="en-US" altLang="zh-CN" sz="2400" dirty="0"/>
              <a:t> *lock)</a:t>
            </a:r>
          </a:p>
          <a:p>
            <a:pPr>
              <a:spcBef>
                <a:spcPct val="20000"/>
              </a:spcBef>
            </a:pPr>
            <a:r>
              <a:rPr lang="en-US" altLang="zh-CN" sz="2400" dirty="0"/>
              <a:t>{</a:t>
            </a:r>
            <a:endParaRPr lang="zh-CN" altLang="en-US" sz="2400" dirty="0"/>
          </a:p>
          <a:p>
            <a:pPr>
              <a:spcBef>
                <a:spcPct val="20000"/>
              </a:spcBef>
            </a:pPr>
            <a:r>
              <a:rPr lang="zh-CN" altLang="en-US" sz="2400" dirty="0"/>
              <a:t>    </a:t>
            </a:r>
            <a:r>
              <a:rPr lang="en-US" altLang="zh-CN" sz="2400" dirty="0" err="1"/>
              <a:t>boolean</a:t>
            </a:r>
            <a:r>
              <a:rPr lang="en-US" altLang="zh-CN" sz="2400" dirty="0"/>
              <a:t> temp=*lock;</a:t>
            </a:r>
            <a:endParaRPr lang="zh-CN" altLang="en-US" sz="2400" dirty="0"/>
          </a:p>
          <a:p>
            <a:pPr>
              <a:lnSpc>
                <a:spcPct val="150000"/>
              </a:lnSpc>
              <a:spcBef>
                <a:spcPct val="20000"/>
              </a:spcBef>
            </a:pPr>
            <a:r>
              <a:rPr lang="zh-CN" altLang="en-US" sz="2400" dirty="0"/>
              <a:t>    *</a:t>
            </a:r>
            <a:r>
              <a:rPr lang="en-US" altLang="zh-CN" sz="2400" dirty="0"/>
              <a:t>lock=TRUE;</a:t>
            </a:r>
            <a:endParaRPr lang="zh-CN" altLang="en-US" sz="2400" dirty="0"/>
          </a:p>
          <a:p>
            <a:pPr>
              <a:spcBef>
                <a:spcPct val="20000"/>
              </a:spcBef>
            </a:pPr>
            <a:r>
              <a:rPr lang="zh-CN" altLang="en-US" sz="2400" dirty="0"/>
              <a:t>    </a:t>
            </a:r>
            <a:r>
              <a:rPr lang="en-US" altLang="zh-CN" sz="2400" dirty="0"/>
              <a:t>return temp;</a:t>
            </a:r>
            <a:endParaRPr lang="zh-CN" altLang="en-US" sz="2400" dirty="0"/>
          </a:p>
          <a:p>
            <a:pPr>
              <a:spcBef>
                <a:spcPct val="20000"/>
              </a:spcBef>
            </a:pPr>
            <a:r>
              <a:rPr lang="en-US" altLang="zh-CN" sz="2400" dirty="0"/>
              <a:t>}</a:t>
            </a:r>
            <a:endParaRPr lang="zh-CN" altLang="en-US" sz="2400" dirty="0">
              <a:latin typeface="宋体" panose="02010600030101010101" pitchFamily="2" charset="-122"/>
            </a:endParaRPr>
          </a:p>
        </p:txBody>
      </p:sp>
      <p:sp>
        <p:nvSpPr>
          <p:cNvPr id="11" name="Rectangle 4"/>
          <p:cNvSpPr>
            <a:spLocks noChangeArrowheads="1"/>
          </p:cNvSpPr>
          <p:nvPr/>
        </p:nvSpPr>
        <p:spPr bwMode="auto">
          <a:xfrm>
            <a:off x="6235913" y="2517178"/>
            <a:ext cx="5400600" cy="3744416"/>
          </a:xfrm>
          <a:prstGeom prst="rect">
            <a:avLst/>
          </a:prstGeom>
          <a:noFill/>
          <a:ln w="38100">
            <a:solidFill>
              <a:schemeClr val="accent1">
                <a:lumMod val="75000"/>
              </a:schemeClr>
            </a:solidFill>
            <a:prstDash val="dash"/>
          </a:ln>
          <a:effectLst/>
        </p:spPr>
        <p:txBody>
          <a:bodyPr/>
          <a:lstStyle/>
          <a:p>
            <a:pPr eaLnBrk="0" hangingPunct="0">
              <a:spcBef>
                <a:spcPct val="20000"/>
              </a:spcBef>
              <a:defRPr/>
            </a:pPr>
            <a:r>
              <a:rPr lang="en-US" altLang="zh-CN" sz="2400" dirty="0" err="1">
                <a:latin typeface="Arial" charset="0"/>
              </a:rPr>
              <a:t>boolean</a:t>
            </a:r>
            <a:r>
              <a:rPr lang="en-US" altLang="zh-CN" sz="2400" dirty="0">
                <a:latin typeface="Arial" charset="0"/>
              </a:rPr>
              <a:t>  lock=FALSE</a:t>
            </a:r>
            <a:r>
              <a:rPr lang="zh-CN" altLang="en-US" sz="2400" dirty="0">
                <a:latin typeface="Arial" charset="0"/>
              </a:rPr>
              <a:t>；</a:t>
            </a:r>
            <a:endParaRPr lang="en-US" altLang="zh-CN" sz="2400" dirty="0">
              <a:latin typeface="Arial" charset="0"/>
            </a:endParaRPr>
          </a:p>
          <a:p>
            <a:pPr eaLnBrk="0" hangingPunct="0">
              <a:spcBef>
                <a:spcPct val="20000"/>
              </a:spcBef>
              <a:defRPr/>
            </a:pPr>
            <a:r>
              <a:rPr lang="en-US" altLang="zh-CN" sz="2400" dirty="0">
                <a:solidFill>
                  <a:srgbClr val="FF0000"/>
                </a:solidFill>
                <a:latin typeface="Arial" charset="0"/>
              </a:rPr>
              <a:t>Pi:</a:t>
            </a:r>
          </a:p>
          <a:p>
            <a:pPr eaLnBrk="0" hangingPunct="0">
              <a:spcBef>
                <a:spcPct val="20000"/>
              </a:spcBef>
              <a:defRPr/>
            </a:pPr>
            <a:r>
              <a:rPr lang="en-US" altLang="zh-CN" sz="2400" dirty="0">
                <a:latin typeface="Arial" charset="0"/>
              </a:rPr>
              <a:t>do{</a:t>
            </a:r>
            <a:endParaRPr lang="zh-CN" altLang="en-US" sz="2400" dirty="0">
              <a:latin typeface="Arial" charset="0"/>
            </a:endParaRPr>
          </a:p>
          <a:p>
            <a:pPr eaLnBrk="0" hangingPunct="0">
              <a:spcBef>
                <a:spcPct val="20000"/>
              </a:spcBef>
              <a:defRPr/>
            </a:pPr>
            <a:r>
              <a:rPr lang="en-US" altLang="zh-CN" sz="2400" dirty="0">
                <a:latin typeface="Arial" charset="0"/>
              </a:rPr>
              <a:t>    while(TSL(&amp;lock))</a:t>
            </a:r>
            <a:r>
              <a:rPr lang="zh-CN" altLang="en-US" sz="2400" dirty="0">
                <a:latin typeface="Arial" charset="0"/>
              </a:rPr>
              <a:t> </a:t>
            </a:r>
            <a:r>
              <a:rPr lang="en-US" altLang="zh-CN" sz="2400" dirty="0">
                <a:latin typeface="Arial" charset="0"/>
              </a:rPr>
              <a:t>;  //do nothing</a:t>
            </a:r>
            <a:endParaRPr lang="zh-CN" altLang="en-US" sz="2400" dirty="0">
              <a:latin typeface="Arial" charset="0"/>
            </a:endParaRPr>
          </a:p>
          <a:p>
            <a:pPr eaLnBrk="0" hangingPunct="0">
              <a:spcBef>
                <a:spcPct val="20000"/>
              </a:spcBef>
              <a:defRPr/>
            </a:pPr>
            <a:r>
              <a:rPr lang="zh-CN" altLang="en-US" sz="2400" dirty="0">
                <a:latin typeface="Arial" charset="0"/>
              </a:rPr>
              <a:t>    临界区</a:t>
            </a:r>
          </a:p>
          <a:p>
            <a:pPr eaLnBrk="0" hangingPunct="0">
              <a:lnSpc>
                <a:spcPct val="150000"/>
              </a:lnSpc>
              <a:spcBef>
                <a:spcPct val="20000"/>
              </a:spcBef>
              <a:defRPr/>
            </a:pPr>
            <a:r>
              <a:rPr lang="zh-CN" altLang="en-US" sz="2400" dirty="0">
                <a:latin typeface="Arial" charset="0"/>
              </a:rPr>
              <a:t>    </a:t>
            </a:r>
            <a:r>
              <a:rPr lang="en-US" altLang="zh-CN" sz="2400" dirty="0">
                <a:latin typeface="Arial" charset="0"/>
              </a:rPr>
              <a:t>lock=FALSE;</a:t>
            </a:r>
            <a:endParaRPr lang="zh-CN" altLang="en-US" sz="2400" dirty="0">
              <a:latin typeface="Arial" charset="0"/>
            </a:endParaRPr>
          </a:p>
          <a:p>
            <a:pPr eaLnBrk="0" hangingPunct="0">
              <a:spcBef>
                <a:spcPct val="20000"/>
              </a:spcBef>
              <a:defRPr/>
            </a:pPr>
            <a:r>
              <a:rPr lang="zh-CN" altLang="en-US" sz="2400" dirty="0">
                <a:latin typeface="Arial" charset="0"/>
              </a:rPr>
              <a:t>    剩余区</a:t>
            </a:r>
            <a:r>
              <a:rPr lang="en-US" altLang="zh-CN" sz="2400" dirty="0">
                <a:latin typeface="Arial" charset="0"/>
              </a:rPr>
              <a:t>;</a:t>
            </a:r>
          </a:p>
          <a:p>
            <a:pPr eaLnBrk="0" hangingPunct="0">
              <a:spcBef>
                <a:spcPct val="20000"/>
              </a:spcBef>
              <a:defRPr/>
            </a:pPr>
            <a:r>
              <a:rPr lang="en-US" altLang="zh-CN" sz="2400" dirty="0">
                <a:latin typeface="Arial" charset="0"/>
              </a:rPr>
              <a:t>}while(TRUE);</a:t>
            </a:r>
          </a:p>
        </p:txBody>
      </p:sp>
      <p:sp>
        <p:nvSpPr>
          <p:cNvPr id="2" name="椭圆形标注 1"/>
          <p:cNvSpPr/>
          <p:nvPr/>
        </p:nvSpPr>
        <p:spPr>
          <a:xfrm>
            <a:off x="8040216" y="1378067"/>
            <a:ext cx="3505617" cy="692468"/>
          </a:xfrm>
          <a:prstGeom prst="wedgeEllipseCallout">
            <a:avLst>
              <a:gd name="adj1" fmla="val -57657"/>
              <a:gd name="adj2" fmla="val 156585"/>
            </a:avLst>
          </a:prstGeom>
          <a:solidFill>
            <a:srgbClr val="CCECFF"/>
          </a:solidFill>
        </p:spPr>
        <p:txBody>
          <a:bodyPr wrap="none" rtlCol="0" anchor="ctr">
            <a:spAutoFit/>
          </a:bodyPr>
          <a:lstStyle/>
          <a:p>
            <a:pPr algn="ctr">
              <a:lnSpc>
                <a:spcPct val="130000"/>
              </a:lnSpc>
              <a:spcBef>
                <a:spcPct val="20000"/>
              </a:spcBef>
            </a:pPr>
            <a:r>
              <a:rPr lang="zh-CN" altLang="en-US" dirty="0">
                <a:solidFill>
                  <a:srgbClr val="FF0000"/>
                </a:solidFill>
                <a:latin typeface="微软雅黑" panose="020B0503020204020204" pitchFamily="34" charset="-122"/>
                <a:ea typeface="微软雅黑" panose="020B0503020204020204" pitchFamily="34" charset="-122"/>
              </a:rPr>
              <a:t>违背了让权等待原则</a:t>
            </a:r>
          </a:p>
        </p:txBody>
      </p:sp>
    </p:spTree>
    <p:extLst>
      <p:ext uri="{BB962C8B-B14F-4D97-AF65-F5344CB8AC3E}">
        <p14:creationId xmlns:p14="http://schemas.microsoft.com/office/powerpoint/2010/main" val="1639980011"/>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box(in)">
                                      <p:cBhvr>
                                        <p:cTn id="7" dur="500"/>
                                        <p:tgtEl>
                                          <p:spTgt spid="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ox(in)">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11" grpId="0" animBg="1"/>
      <p:bldP spid="2"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450" name="Rectangle 4"/>
          <p:cNvSpPr>
            <a:spLocks noChangeArrowheads="1"/>
          </p:cNvSpPr>
          <p:nvPr/>
        </p:nvSpPr>
        <p:spPr bwMode="auto">
          <a:xfrm>
            <a:off x="1055688" y="1959911"/>
            <a:ext cx="5616575" cy="1757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nSpc>
                <a:spcPct val="130000"/>
              </a:lnSpc>
              <a:spcBef>
                <a:spcPct val="30000"/>
              </a:spcBef>
              <a:buFont typeface="Wingdings" panose="05000000000000000000" pitchFamily="2" charset="2"/>
              <a:buChar char="n"/>
            </a:pPr>
            <a:r>
              <a:rPr lang="en-US" altLang="zh-CN" sz="2400" dirty="0">
                <a:solidFill>
                  <a:srgbClr val="A514AC"/>
                </a:solidFill>
                <a:latin typeface="Times New Roman" panose="02020603050405020304" pitchFamily="18" charset="0"/>
              </a:rPr>
              <a:t> </a:t>
            </a:r>
            <a:r>
              <a:rPr lang="zh-CN" altLang="en-US" sz="2400" dirty="0">
                <a:solidFill>
                  <a:srgbClr val="A514AC"/>
                </a:solidFill>
                <a:latin typeface="微软雅黑" panose="020B0503020204020204" pitchFamily="34" charset="-122"/>
                <a:ea typeface="微软雅黑" panose="020B0503020204020204" pitchFamily="34" charset="-122"/>
              </a:rPr>
              <a:t>利用</a:t>
            </a:r>
            <a:r>
              <a:rPr lang="en-US" altLang="zh-CN" sz="2400" dirty="0">
                <a:solidFill>
                  <a:srgbClr val="A514AC"/>
                </a:solidFill>
                <a:latin typeface="微软雅黑" panose="020B0503020204020204" pitchFamily="34" charset="-122"/>
                <a:ea typeface="微软雅黑" panose="020B0503020204020204" pitchFamily="34" charset="-122"/>
              </a:rPr>
              <a:t>TSL</a:t>
            </a:r>
            <a:r>
              <a:rPr lang="zh-CN" altLang="en-US" sz="2400" dirty="0">
                <a:solidFill>
                  <a:srgbClr val="A514AC"/>
                </a:solidFill>
                <a:latin typeface="微软雅黑" panose="020B0503020204020204" pitchFamily="34" charset="-122"/>
                <a:ea typeface="微软雅黑" panose="020B0503020204020204" pitchFamily="34" charset="-122"/>
              </a:rPr>
              <a:t>指令实现互斥  </a:t>
            </a:r>
            <a:endParaRPr lang="en-US" altLang="zh-CN" sz="2400" dirty="0">
              <a:solidFill>
                <a:srgbClr val="A514AC"/>
              </a:solidFill>
              <a:latin typeface="微软雅黑" panose="020B0503020204020204" pitchFamily="34" charset="-122"/>
              <a:ea typeface="微软雅黑" panose="020B0503020204020204" pitchFamily="34" charset="-122"/>
            </a:endParaRPr>
          </a:p>
          <a:p>
            <a:pPr>
              <a:lnSpc>
                <a:spcPct val="130000"/>
              </a:lnSpc>
              <a:spcBef>
                <a:spcPct val="30000"/>
              </a:spcBef>
            </a:pPr>
            <a:r>
              <a:rPr lang="zh-CN" altLang="en-US" sz="2400" dirty="0">
                <a:latin typeface="微软雅黑" panose="020B0503020204020204" pitchFamily="34" charset="-122"/>
                <a:ea typeface="微软雅黑" panose="020B0503020204020204" pitchFamily="34" charset="-122"/>
              </a:rPr>
              <a:t>               </a:t>
            </a:r>
          </a:p>
        </p:txBody>
      </p:sp>
      <p:sp>
        <p:nvSpPr>
          <p:cNvPr id="22" name="Rectangle 2"/>
          <p:cNvSpPr txBox="1">
            <a:spLocks noChangeArrowheads="1"/>
          </p:cNvSpPr>
          <p:nvPr/>
        </p:nvSpPr>
        <p:spPr bwMode="auto">
          <a:xfrm>
            <a:off x="4379914" y="34926"/>
            <a:ext cx="3876675" cy="657225"/>
          </a:xfrm>
          <a:prstGeom prst="rect">
            <a:avLst/>
          </a:prstGeom>
          <a:noFill/>
          <a:ln w="9525">
            <a:noFill/>
            <a:miter lim="800000"/>
            <a:headEnd/>
            <a:tailEnd/>
          </a:ln>
          <a:effectLst>
            <a:outerShdw dist="35921" dir="2700000" algn="ctr" rotWithShape="0">
              <a:srgbClr val="FFFFFF">
                <a:alpha val="73000"/>
              </a:srgbClr>
            </a:outerShdw>
          </a:effectLst>
        </p:spPr>
        <p:txBody>
          <a:bodyPr anchor="ctr"/>
          <a:lstStyle/>
          <a:p>
            <a:pPr>
              <a:defRPr/>
            </a:pPr>
            <a:r>
              <a:rPr lang="en-US" altLang="zh-CN" sz="3600" dirty="0">
                <a:solidFill>
                  <a:srgbClr val="FF0000"/>
                </a:solidFill>
                <a:latin typeface="微软雅黑" pitchFamily="34" charset="-122"/>
                <a:ea typeface="微软雅黑" pitchFamily="34" charset="-122"/>
              </a:rPr>
              <a:t>3.4 </a:t>
            </a:r>
            <a:r>
              <a:rPr lang="zh-CN" altLang="en-US" sz="3600" dirty="0">
                <a:solidFill>
                  <a:srgbClr val="FF0000"/>
                </a:solidFill>
                <a:latin typeface="微软雅黑" pitchFamily="34" charset="-122"/>
                <a:ea typeface="微软雅黑" pitchFamily="34" charset="-122"/>
              </a:rPr>
              <a:t>进程同步</a:t>
            </a:r>
          </a:p>
        </p:txBody>
      </p:sp>
      <p:sp>
        <p:nvSpPr>
          <p:cNvPr id="104452" name="矩形 22"/>
          <p:cNvSpPr>
            <a:spLocks noChangeArrowheads="1"/>
          </p:cNvSpPr>
          <p:nvPr/>
        </p:nvSpPr>
        <p:spPr bwMode="auto">
          <a:xfrm>
            <a:off x="911424" y="648495"/>
            <a:ext cx="6192688" cy="119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nSpc>
                <a:spcPct val="110000"/>
              </a:lnSpc>
              <a:spcBef>
                <a:spcPct val="20000"/>
              </a:spcBef>
            </a:pPr>
            <a:r>
              <a:rPr lang="en-US" altLang="zh-CN" sz="3200" dirty="0">
                <a:solidFill>
                  <a:srgbClr val="3333CC"/>
                </a:solidFill>
                <a:latin typeface="微软雅黑" panose="020B0503020204020204" pitchFamily="34" charset="-122"/>
                <a:ea typeface="微软雅黑" panose="020B0503020204020204" pitchFamily="34" charset="-122"/>
              </a:rPr>
              <a:t>3.4.2 </a:t>
            </a:r>
            <a:r>
              <a:rPr lang="zh-CN" altLang="en-US" sz="3200" dirty="0">
                <a:solidFill>
                  <a:srgbClr val="3333CC"/>
                </a:solidFill>
                <a:latin typeface="微软雅黑" panose="020B0503020204020204" pitchFamily="34" charset="-122"/>
                <a:ea typeface="微软雅黑" panose="020B0503020204020204" pitchFamily="34" charset="-122"/>
              </a:rPr>
              <a:t>进程同步机制及应用</a:t>
            </a:r>
            <a:endParaRPr lang="en-US" altLang="zh-CN" sz="3200" dirty="0">
              <a:solidFill>
                <a:srgbClr val="3333CC"/>
              </a:solidFill>
              <a:latin typeface="微软雅黑" panose="020B0503020204020204" pitchFamily="34" charset="-122"/>
              <a:ea typeface="微软雅黑" panose="020B0503020204020204" pitchFamily="34" charset="-122"/>
            </a:endParaRPr>
          </a:p>
          <a:p>
            <a:pPr>
              <a:lnSpc>
                <a:spcPct val="110000"/>
              </a:lnSpc>
              <a:spcBef>
                <a:spcPct val="20000"/>
              </a:spcBef>
            </a:pPr>
            <a:r>
              <a:rPr lang="en-US" altLang="zh-CN" sz="2800" dirty="0">
                <a:solidFill>
                  <a:schemeClr val="tx2"/>
                </a:solidFill>
                <a:latin typeface="微软雅黑" panose="020B0503020204020204" pitchFamily="34" charset="-122"/>
                <a:ea typeface="微软雅黑" panose="020B0503020204020204" pitchFamily="34" charset="-122"/>
              </a:rPr>
              <a:t>1. </a:t>
            </a:r>
            <a:r>
              <a:rPr lang="zh-CN" altLang="en-US" sz="2800" dirty="0">
                <a:solidFill>
                  <a:schemeClr val="tx2"/>
                </a:solidFill>
                <a:latin typeface="微软雅黑" panose="020B0503020204020204" pitchFamily="34" charset="-122"/>
                <a:ea typeface="微软雅黑" panose="020B0503020204020204" pitchFamily="34" charset="-122"/>
              </a:rPr>
              <a:t>利用硬件方法 解决进程互斥问题</a:t>
            </a:r>
            <a:endParaRPr lang="en-US" altLang="zh-CN" sz="2400" dirty="0">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A60DD212-56B2-3D37-206D-F41F3B70752C}"/>
              </a:ext>
            </a:extLst>
          </p:cNvPr>
          <p:cNvSpPr txBox="1"/>
          <p:nvPr/>
        </p:nvSpPr>
        <p:spPr>
          <a:xfrm>
            <a:off x="1271464" y="2598072"/>
            <a:ext cx="10009112" cy="3539430"/>
          </a:xfrm>
          <a:prstGeom prst="rect">
            <a:avLst/>
          </a:prstGeom>
          <a:noFill/>
        </p:spPr>
        <p:txBody>
          <a:bodyPr wrap="square">
            <a:spAutoFit/>
          </a:bodyPr>
          <a:lstStyle/>
          <a:p>
            <a:pPr algn="l"/>
            <a:r>
              <a:rPr lang="zh-CN" altLang="en-US" sz="3200" i="0" dirty="0">
                <a:effectLst/>
                <a:latin typeface="+mn-ea"/>
                <a:ea typeface="+mn-ea"/>
              </a:rPr>
              <a:t>优点：</a:t>
            </a:r>
          </a:p>
          <a:p>
            <a:pPr lvl="1">
              <a:buFont typeface="Arial" panose="020B0604020202020204" pitchFamily="34" charset="0"/>
              <a:buChar char="•"/>
            </a:pPr>
            <a:r>
              <a:rPr lang="zh-CN" altLang="en-US" sz="3200" i="0" dirty="0">
                <a:solidFill>
                  <a:srgbClr val="05073B"/>
                </a:solidFill>
                <a:effectLst/>
                <a:latin typeface="+mn-ea"/>
                <a:ea typeface="+mn-ea"/>
              </a:rPr>
              <a:t>实现简单（由硬件支持）</a:t>
            </a:r>
            <a:endParaRPr lang="en-US" altLang="zh-CN" sz="3200" i="0" dirty="0">
              <a:solidFill>
                <a:srgbClr val="05073B"/>
              </a:solidFill>
              <a:effectLst/>
              <a:latin typeface="+mn-ea"/>
              <a:ea typeface="+mn-ea"/>
            </a:endParaRPr>
          </a:p>
          <a:p>
            <a:pPr lvl="1">
              <a:buFont typeface="Arial" panose="020B0604020202020204" pitchFamily="34" charset="0"/>
              <a:buChar char="•"/>
            </a:pPr>
            <a:r>
              <a:rPr lang="zh-CN" altLang="en-US" sz="3200" dirty="0">
                <a:solidFill>
                  <a:srgbClr val="05073B"/>
                </a:solidFill>
                <a:latin typeface="+mn-ea"/>
                <a:ea typeface="+mn-ea"/>
              </a:rPr>
              <a:t>也适用于多核处理器</a:t>
            </a:r>
            <a:endParaRPr lang="en-US" altLang="zh-CN" sz="3200" i="0" dirty="0">
              <a:solidFill>
                <a:srgbClr val="05073B"/>
              </a:solidFill>
              <a:effectLst/>
              <a:latin typeface="+mn-ea"/>
              <a:ea typeface="+mn-ea"/>
            </a:endParaRPr>
          </a:p>
          <a:p>
            <a:pPr algn="l">
              <a:buFont typeface="Arial" panose="020B0604020202020204" pitchFamily="34" charset="0"/>
              <a:buChar char="•"/>
            </a:pPr>
            <a:endParaRPr lang="zh-CN" altLang="en-US" sz="3200" i="0" dirty="0">
              <a:solidFill>
                <a:srgbClr val="05073B"/>
              </a:solidFill>
              <a:effectLst/>
              <a:latin typeface="+mn-ea"/>
              <a:ea typeface="+mn-ea"/>
            </a:endParaRPr>
          </a:p>
          <a:p>
            <a:pPr algn="l"/>
            <a:r>
              <a:rPr lang="zh-CN" altLang="en-US" sz="3200" i="0" dirty="0">
                <a:effectLst/>
                <a:latin typeface="+mn-ea"/>
                <a:ea typeface="+mn-ea"/>
              </a:rPr>
              <a:t>缺点：</a:t>
            </a:r>
          </a:p>
          <a:p>
            <a:pPr lvl="1">
              <a:buFont typeface="Arial" panose="020B0604020202020204" pitchFamily="34" charset="0"/>
              <a:buChar char="•"/>
            </a:pPr>
            <a:r>
              <a:rPr lang="zh-CN" altLang="en-US" sz="3200" i="0" dirty="0">
                <a:solidFill>
                  <a:srgbClr val="05073B"/>
                </a:solidFill>
                <a:effectLst/>
                <a:latin typeface="+mn-ea"/>
                <a:ea typeface="+mn-ea"/>
              </a:rPr>
              <a:t>忙等待：</a:t>
            </a:r>
            <a:endParaRPr lang="en-US" altLang="zh-CN" sz="3200" i="0" dirty="0">
              <a:solidFill>
                <a:srgbClr val="05073B"/>
              </a:solidFill>
              <a:effectLst/>
              <a:latin typeface="+mn-ea"/>
              <a:ea typeface="+mn-ea"/>
            </a:endParaRPr>
          </a:p>
          <a:p>
            <a:pPr lvl="1">
              <a:buFont typeface="Arial" panose="020B0604020202020204" pitchFamily="34" charset="0"/>
              <a:buChar char="•"/>
            </a:pPr>
            <a:r>
              <a:rPr lang="zh-CN" altLang="en-US" sz="3200" i="0" dirty="0">
                <a:solidFill>
                  <a:srgbClr val="05073B"/>
                </a:solidFill>
                <a:effectLst/>
                <a:latin typeface="+mn-ea"/>
                <a:ea typeface="+mn-ea"/>
              </a:rPr>
              <a:t>不适用于长时间等待</a:t>
            </a:r>
          </a:p>
        </p:txBody>
      </p:sp>
    </p:spTree>
    <p:extLst>
      <p:ext uri="{BB962C8B-B14F-4D97-AF65-F5344CB8AC3E}">
        <p14:creationId xmlns:p14="http://schemas.microsoft.com/office/powerpoint/2010/main" val="260070859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474" name="Rectangle 4"/>
          <p:cNvSpPr>
            <a:spLocks noChangeArrowheads="1"/>
          </p:cNvSpPr>
          <p:nvPr/>
        </p:nvSpPr>
        <p:spPr bwMode="auto">
          <a:xfrm>
            <a:off x="983432" y="1936871"/>
            <a:ext cx="8424863"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nSpc>
                <a:spcPct val="130000"/>
              </a:lnSpc>
              <a:spcBef>
                <a:spcPct val="30000"/>
              </a:spcBef>
              <a:buFont typeface="Wingdings" panose="05000000000000000000" pitchFamily="2" charset="2"/>
              <a:buChar char="n"/>
            </a:pPr>
            <a:r>
              <a:rPr lang="zh-CN" altLang="en-US" sz="2400" dirty="0">
                <a:solidFill>
                  <a:srgbClr val="A514AC"/>
                </a:solidFill>
                <a:latin typeface="微软雅黑" panose="020B0503020204020204" pitchFamily="34" charset="-122"/>
                <a:ea typeface="微软雅黑" panose="020B0503020204020204" pitchFamily="34" charset="-122"/>
              </a:rPr>
              <a:t>利用</a:t>
            </a:r>
            <a:r>
              <a:rPr lang="en-US" altLang="zh-CN" sz="2400" dirty="0">
                <a:solidFill>
                  <a:srgbClr val="A514AC"/>
                </a:solidFill>
                <a:latin typeface="微软雅黑" panose="020B0503020204020204" pitchFamily="34" charset="-122"/>
                <a:ea typeface="微软雅黑" panose="020B0503020204020204" pitchFamily="34" charset="-122"/>
              </a:rPr>
              <a:t>swap</a:t>
            </a:r>
            <a:r>
              <a:rPr lang="zh-CN" altLang="en-US" sz="2400" dirty="0">
                <a:solidFill>
                  <a:srgbClr val="A514AC"/>
                </a:solidFill>
                <a:latin typeface="微软雅黑" panose="020B0503020204020204" pitchFamily="34" charset="-122"/>
                <a:ea typeface="微软雅黑" panose="020B0503020204020204" pitchFamily="34" charset="-122"/>
              </a:rPr>
              <a:t>指令实现互斥：</a:t>
            </a:r>
            <a:r>
              <a:rPr lang="zh-CN" altLang="en-US" sz="2400" dirty="0">
                <a:latin typeface="微软雅黑" panose="020B0503020204020204" pitchFamily="34" charset="-122"/>
                <a:ea typeface="微软雅黑" panose="020B0503020204020204" pitchFamily="34" charset="-122"/>
              </a:rPr>
              <a:t>交换两个字的内容</a:t>
            </a:r>
            <a:r>
              <a:rPr lang="en-US" altLang="zh-CN" sz="2400" dirty="0">
                <a:latin typeface="微软雅黑" panose="020B0503020204020204" pitchFamily="34" charset="-122"/>
                <a:ea typeface="微软雅黑" panose="020B0503020204020204" pitchFamily="34" charset="-122"/>
              </a:rPr>
              <a:t>   </a:t>
            </a:r>
            <a:endParaRPr lang="zh-CN" altLang="en-US" sz="2400" dirty="0">
              <a:latin typeface="微软雅黑" panose="020B0503020204020204" pitchFamily="34" charset="-122"/>
              <a:ea typeface="微软雅黑" panose="020B0503020204020204" pitchFamily="34" charset="-122"/>
            </a:endParaRPr>
          </a:p>
        </p:txBody>
      </p:sp>
      <p:sp>
        <p:nvSpPr>
          <p:cNvPr id="22" name="Rectangle 2"/>
          <p:cNvSpPr txBox="1">
            <a:spLocks noChangeArrowheads="1"/>
          </p:cNvSpPr>
          <p:nvPr/>
        </p:nvSpPr>
        <p:spPr bwMode="auto">
          <a:xfrm>
            <a:off x="4727848" y="116632"/>
            <a:ext cx="3876675" cy="657226"/>
          </a:xfrm>
          <a:prstGeom prst="rect">
            <a:avLst/>
          </a:prstGeom>
          <a:noFill/>
          <a:ln w="9525">
            <a:noFill/>
            <a:miter lim="800000"/>
            <a:headEnd/>
            <a:tailEnd/>
          </a:ln>
          <a:effectLst>
            <a:outerShdw dist="35921" dir="2700000" algn="ctr" rotWithShape="0">
              <a:srgbClr val="FFFFFF">
                <a:alpha val="73000"/>
              </a:srgbClr>
            </a:outerShdw>
          </a:effectLst>
        </p:spPr>
        <p:txBody>
          <a:bodyPr anchor="ctr"/>
          <a:lstStyle/>
          <a:p>
            <a:pPr>
              <a:defRPr/>
            </a:pPr>
            <a:r>
              <a:rPr lang="en-US" altLang="zh-CN" sz="4000" dirty="0">
                <a:solidFill>
                  <a:srgbClr val="FF0000"/>
                </a:solidFill>
                <a:latin typeface="微软雅黑" panose="020B0503020204020204" pitchFamily="34" charset="-122"/>
                <a:ea typeface="微软雅黑" panose="020B0503020204020204" pitchFamily="34" charset="-122"/>
              </a:rPr>
              <a:t>3.4 </a:t>
            </a:r>
            <a:r>
              <a:rPr lang="zh-CN" altLang="en-US" sz="4000" dirty="0">
                <a:solidFill>
                  <a:srgbClr val="FF0000"/>
                </a:solidFill>
                <a:latin typeface="微软雅黑" panose="020B0503020204020204" pitchFamily="34" charset="-122"/>
                <a:ea typeface="微软雅黑" panose="020B0503020204020204" pitchFamily="34" charset="-122"/>
              </a:rPr>
              <a:t>进程同步</a:t>
            </a:r>
          </a:p>
        </p:txBody>
      </p:sp>
      <p:sp>
        <p:nvSpPr>
          <p:cNvPr id="105476" name="矩形 22"/>
          <p:cNvSpPr>
            <a:spLocks noChangeArrowheads="1"/>
          </p:cNvSpPr>
          <p:nvPr/>
        </p:nvSpPr>
        <p:spPr bwMode="auto">
          <a:xfrm>
            <a:off x="969996" y="773858"/>
            <a:ext cx="6481764" cy="119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nSpc>
                <a:spcPct val="110000"/>
              </a:lnSpc>
              <a:spcBef>
                <a:spcPct val="20000"/>
              </a:spcBef>
            </a:pPr>
            <a:r>
              <a:rPr lang="en-US" altLang="zh-CN" sz="3200" dirty="0">
                <a:solidFill>
                  <a:srgbClr val="3333CC"/>
                </a:solidFill>
                <a:latin typeface="微软雅黑" panose="020B0503020204020204" pitchFamily="34" charset="-122"/>
                <a:ea typeface="微软雅黑" panose="020B0503020204020204" pitchFamily="34" charset="-122"/>
              </a:rPr>
              <a:t>3.4.2 </a:t>
            </a:r>
            <a:r>
              <a:rPr lang="zh-CN" altLang="en-US" sz="3200" dirty="0">
                <a:solidFill>
                  <a:srgbClr val="3333CC"/>
                </a:solidFill>
                <a:latin typeface="微软雅黑" panose="020B0503020204020204" pitchFamily="34" charset="-122"/>
                <a:ea typeface="微软雅黑" panose="020B0503020204020204" pitchFamily="34" charset="-122"/>
              </a:rPr>
              <a:t>进程同步机制及应用</a:t>
            </a:r>
            <a:endParaRPr lang="en-US" altLang="zh-CN" sz="3200" dirty="0">
              <a:solidFill>
                <a:srgbClr val="3333CC"/>
              </a:solidFill>
              <a:latin typeface="微软雅黑" panose="020B0503020204020204" pitchFamily="34" charset="-122"/>
              <a:ea typeface="微软雅黑" panose="020B0503020204020204" pitchFamily="34" charset="-122"/>
            </a:endParaRPr>
          </a:p>
          <a:p>
            <a:pPr>
              <a:lnSpc>
                <a:spcPct val="110000"/>
              </a:lnSpc>
              <a:spcBef>
                <a:spcPct val="20000"/>
              </a:spcBef>
            </a:pPr>
            <a:r>
              <a:rPr lang="en-US" altLang="zh-CN" sz="2800" dirty="0">
                <a:solidFill>
                  <a:schemeClr val="tx2"/>
                </a:solidFill>
                <a:latin typeface="微软雅黑" panose="020B0503020204020204" pitchFamily="34" charset="-122"/>
                <a:ea typeface="微软雅黑" panose="020B0503020204020204" pitchFamily="34" charset="-122"/>
              </a:rPr>
              <a:t>1. </a:t>
            </a:r>
            <a:r>
              <a:rPr lang="zh-CN" altLang="en-US" sz="2800" dirty="0">
                <a:solidFill>
                  <a:schemeClr val="tx2"/>
                </a:solidFill>
                <a:latin typeface="微软雅黑" panose="020B0503020204020204" pitchFamily="34" charset="-122"/>
                <a:ea typeface="微软雅黑" panose="020B0503020204020204" pitchFamily="34" charset="-122"/>
              </a:rPr>
              <a:t>利用硬件方法 解决进程互斥问题</a:t>
            </a:r>
            <a:endParaRPr lang="en-US" altLang="zh-CN" sz="2400" dirty="0">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078500CC-D4FB-1F57-525E-656F2EAC3DE4}"/>
              </a:ext>
            </a:extLst>
          </p:cNvPr>
          <p:cNvSpPr txBox="1"/>
          <p:nvPr/>
        </p:nvSpPr>
        <p:spPr>
          <a:xfrm>
            <a:off x="1343472" y="2780928"/>
            <a:ext cx="9937104" cy="2953501"/>
          </a:xfrm>
          <a:prstGeom prst="rect">
            <a:avLst/>
          </a:prstGeom>
          <a:noFill/>
        </p:spPr>
        <p:txBody>
          <a:bodyPr wrap="square">
            <a:spAutoFit/>
          </a:bodyPr>
          <a:lstStyle/>
          <a:p>
            <a:pPr algn="l">
              <a:lnSpc>
                <a:spcPct val="150000"/>
              </a:lnSpc>
            </a:pPr>
            <a:r>
              <a:rPr lang="zh-CN" altLang="en-US" sz="3200" i="0" u="none" strike="noStrike" baseline="0" dirty="0">
                <a:solidFill>
                  <a:srgbClr val="33339A"/>
                </a:solidFill>
                <a:latin typeface="Times New Roman" panose="02020603050405020304" pitchFamily="18" charset="0"/>
                <a:ea typeface="+mn-ea"/>
                <a:cs typeface="Times New Roman" panose="02020603050405020304" pitchFamily="18" charset="0"/>
              </a:rPr>
              <a:t>原理：</a:t>
            </a:r>
            <a:r>
              <a:rPr lang="zh-CN" altLang="en-US" sz="3200" i="0" u="none" strike="noStrike" baseline="0" dirty="0">
                <a:solidFill>
                  <a:srgbClr val="000000"/>
                </a:solidFill>
                <a:latin typeface="Times New Roman" panose="02020603050405020304" pitchFamily="18" charset="0"/>
                <a:ea typeface="+mn-ea"/>
                <a:cs typeface="Times New Roman" panose="02020603050405020304" pitchFamily="18" charset="0"/>
              </a:rPr>
              <a:t>为每个临界资源设置一个全局布尔变量</a:t>
            </a:r>
            <a:r>
              <a:rPr lang="en-US" altLang="zh-CN" sz="3200" i="0" u="none" strike="noStrike" baseline="0" dirty="0">
                <a:solidFill>
                  <a:srgbClr val="000000"/>
                </a:solidFill>
                <a:latin typeface="Times New Roman" panose="02020603050405020304" pitchFamily="18" charset="0"/>
                <a:ea typeface="+mn-ea"/>
                <a:cs typeface="Times New Roman" panose="02020603050405020304" pitchFamily="18" charset="0"/>
              </a:rPr>
              <a:t>lock</a:t>
            </a:r>
            <a:r>
              <a:rPr lang="zh-CN" altLang="en-US" sz="3200" i="0" u="none" strike="noStrike" baseline="0" dirty="0">
                <a:solidFill>
                  <a:srgbClr val="000000"/>
                </a:solidFill>
                <a:latin typeface="Times New Roman" panose="02020603050405020304" pitchFamily="18" charset="0"/>
                <a:ea typeface="+mn-ea"/>
                <a:cs typeface="Times New Roman" panose="02020603050405020304" pitchFamily="18" charset="0"/>
              </a:rPr>
              <a:t>，再在每个进程中设置一个局部变量</a:t>
            </a:r>
            <a:r>
              <a:rPr lang="en-US" altLang="zh-CN" sz="3200" i="0" u="none" strike="noStrike" baseline="0" dirty="0">
                <a:solidFill>
                  <a:srgbClr val="000000"/>
                </a:solidFill>
                <a:latin typeface="Times New Roman" panose="02020603050405020304" pitchFamily="18" charset="0"/>
                <a:ea typeface="+mn-ea"/>
                <a:cs typeface="Times New Roman" panose="02020603050405020304" pitchFamily="18" charset="0"/>
              </a:rPr>
              <a:t>key, </a:t>
            </a:r>
            <a:r>
              <a:rPr lang="zh-CN" altLang="en-US" sz="3200" i="0" u="none" strike="noStrike" baseline="0" dirty="0">
                <a:solidFill>
                  <a:srgbClr val="000000"/>
                </a:solidFill>
                <a:latin typeface="Times New Roman" panose="02020603050405020304" pitchFamily="18" charset="0"/>
                <a:ea typeface="+mn-ea"/>
                <a:cs typeface="Times New Roman" panose="02020603050405020304" pitchFamily="18" charset="0"/>
              </a:rPr>
              <a:t>通过</a:t>
            </a:r>
            <a:r>
              <a:rPr lang="en-US" altLang="zh-CN" sz="3200" i="0" u="none" strike="noStrike" baseline="0" dirty="0">
                <a:solidFill>
                  <a:srgbClr val="000000"/>
                </a:solidFill>
                <a:latin typeface="Times New Roman" panose="02020603050405020304" pitchFamily="18" charset="0"/>
                <a:ea typeface="+mn-ea"/>
                <a:cs typeface="Times New Roman" panose="02020603050405020304" pitchFamily="18" charset="0"/>
              </a:rPr>
              <a:t>swap</a:t>
            </a:r>
            <a:r>
              <a:rPr lang="zh-CN" altLang="en-US" sz="3200" i="0" u="none" strike="noStrike" baseline="0" dirty="0">
                <a:solidFill>
                  <a:srgbClr val="000000"/>
                </a:solidFill>
                <a:latin typeface="Times New Roman" panose="02020603050405020304" pitchFamily="18" charset="0"/>
                <a:ea typeface="+mn-ea"/>
                <a:cs typeface="Times New Roman" panose="02020603050405020304" pitchFamily="18" charset="0"/>
              </a:rPr>
              <a:t>指令实现</a:t>
            </a:r>
            <a:r>
              <a:rPr lang="en-US" altLang="zh-CN" sz="3200" i="0" u="none" strike="noStrike" baseline="0" dirty="0">
                <a:solidFill>
                  <a:srgbClr val="000000"/>
                </a:solidFill>
                <a:latin typeface="Times New Roman" panose="02020603050405020304" pitchFamily="18" charset="0"/>
                <a:ea typeface="+mn-ea"/>
                <a:cs typeface="Times New Roman" panose="02020603050405020304" pitchFamily="18" charset="0"/>
              </a:rPr>
              <a:t>key</a:t>
            </a:r>
            <a:r>
              <a:rPr lang="zh-CN" altLang="en-US" sz="3200" i="0" u="none" strike="noStrike" baseline="0" dirty="0">
                <a:solidFill>
                  <a:srgbClr val="000000"/>
                </a:solidFill>
                <a:latin typeface="Times New Roman" panose="02020603050405020304" pitchFamily="18" charset="0"/>
                <a:ea typeface="+mn-ea"/>
                <a:cs typeface="Times New Roman" panose="02020603050405020304" pitchFamily="18" charset="0"/>
              </a:rPr>
              <a:t>与</a:t>
            </a:r>
            <a:r>
              <a:rPr lang="en-US" altLang="zh-CN" sz="3200" i="0" u="none" strike="noStrike" baseline="0" dirty="0">
                <a:solidFill>
                  <a:srgbClr val="000000"/>
                </a:solidFill>
                <a:latin typeface="Times New Roman" panose="02020603050405020304" pitchFamily="18" charset="0"/>
                <a:ea typeface="+mn-ea"/>
                <a:cs typeface="Times New Roman" panose="02020603050405020304" pitchFamily="18" charset="0"/>
              </a:rPr>
              <a:t>lock</a:t>
            </a:r>
            <a:r>
              <a:rPr lang="zh-CN" altLang="en-US" sz="3200" i="0" u="none" strike="noStrike" baseline="0" dirty="0">
                <a:solidFill>
                  <a:srgbClr val="000000"/>
                </a:solidFill>
                <a:latin typeface="Times New Roman" panose="02020603050405020304" pitchFamily="18" charset="0"/>
                <a:ea typeface="+mn-ea"/>
                <a:cs typeface="Times New Roman" panose="02020603050405020304" pitchFamily="18" charset="0"/>
              </a:rPr>
              <a:t>变量的内容互换，当</a:t>
            </a:r>
            <a:r>
              <a:rPr lang="en-US" altLang="zh-CN" sz="3200" i="0" u="none" strike="noStrike" baseline="0" dirty="0">
                <a:solidFill>
                  <a:srgbClr val="000000"/>
                </a:solidFill>
                <a:latin typeface="Times New Roman" panose="02020603050405020304" pitchFamily="18" charset="0"/>
                <a:ea typeface="+mn-ea"/>
                <a:cs typeface="Times New Roman" panose="02020603050405020304" pitchFamily="18" charset="0"/>
              </a:rPr>
              <a:t>key</a:t>
            </a:r>
            <a:r>
              <a:rPr lang="zh-CN" altLang="en-US" sz="3200" i="0" u="none" strike="noStrike" baseline="0" dirty="0">
                <a:solidFill>
                  <a:srgbClr val="000000"/>
                </a:solidFill>
                <a:latin typeface="Times New Roman" panose="02020603050405020304" pitchFamily="18" charset="0"/>
                <a:ea typeface="+mn-ea"/>
                <a:cs typeface="Times New Roman" panose="02020603050405020304" pitchFamily="18" charset="0"/>
              </a:rPr>
              <a:t>为</a:t>
            </a:r>
            <a:r>
              <a:rPr lang="en-US" altLang="zh-CN" sz="3200" i="0" u="none" strike="noStrike" baseline="0" dirty="0">
                <a:solidFill>
                  <a:srgbClr val="000000"/>
                </a:solidFill>
                <a:latin typeface="Times New Roman" panose="02020603050405020304" pitchFamily="18" charset="0"/>
                <a:ea typeface="+mn-ea"/>
                <a:cs typeface="Times New Roman" panose="02020603050405020304" pitchFamily="18" charset="0"/>
              </a:rPr>
              <a:t>false</a:t>
            </a:r>
            <a:r>
              <a:rPr lang="zh-CN" altLang="en-US" sz="3200" i="0" u="none" strike="noStrike" baseline="0" dirty="0">
                <a:solidFill>
                  <a:srgbClr val="000000"/>
                </a:solidFill>
                <a:latin typeface="Times New Roman" panose="02020603050405020304" pitchFamily="18" charset="0"/>
                <a:ea typeface="+mn-ea"/>
                <a:cs typeface="Times New Roman" panose="02020603050405020304" pitchFamily="18" charset="0"/>
              </a:rPr>
              <a:t>时进入临界区，否则继续运用</a:t>
            </a:r>
            <a:r>
              <a:rPr lang="en-US" altLang="zh-CN" sz="3200" i="0" u="none" strike="noStrike" baseline="0" dirty="0">
                <a:solidFill>
                  <a:srgbClr val="000000"/>
                </a:solidFill>
                <a:latin typeface="Times New Roman" panose="02020603050405020304" pitchFamily="18" charset="0"/>
                <a:ea typeface="+mn-ea"/>
                <a:cs typeface="Times New Roman" panose="02020603050405020304" pitchFamily="18" charset="0"/>
              </a:rPr>
              <a:t>swap</a:t>
            </a:r>
            <a:r>
              <a:rPr lang="zh-CN" altLang="en-US" sz="3200" i="0" u="none" strike="noStrike" baseline="0" dirty="0">
                <a:solidFill>
                  <a:srgbClr val="000000"/>
                </a:solidFill>
                <a:latin typeface="Times New Roman" panose="02020603050405020304" pitchFamily="18" charset="0"/>
                <a:ea typeface="+mn-ea"/>
                <a:cs typeface="Times New Roman" panose="02020603050405020304" pitchFamily="18" charset="0"/>
              </a:rPr>
              <a:t>指令互换。</a:t>
            </a:r>
            <a:endParaRPr lang="zh-CN" altLang="en-US" sz="3200" dirty="0">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92083448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474" name="Rectangle 4"/>
          <p:cNvSpPr>
            <a:spLocks noChangeArrowheads="1"/>
          </p:cNvSpPr>
          <p:nvPr/>
        </p:nvSpPr>
        <p:spPr bwMode="auto">
          <a:xfrm>
            <a:off x="983432" y="1936871"/>
            <a:ext cx="8424863"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nSpc>
                <a:spcPct val="130000"/>
              </a:lnSpc>
              <a:spcBef>
                <a:spcPct val="30000"/>
              </a:spcBef>
              <a:buFont typeface="Wingdings" panose="05000000000000000000" pitchFamily="2" charset="2"/>
              <a:buChar char="n"/>
            </a:pPr>
            <a:r>
              <a:rPr lang="zh-CN" altLang="en-US" sz="2400" dirty="0">
                <a:solidFill>
                  <a:srgbClr val="A514AC"/>
                </a:solidFill>
                <a:latin typeface="微软雅黑" panose="020B0503020204020204" pitchFamily="34" charset="-122"/>
                <a:ea typeface="微软雅黑" panose="020B0503020204020204" pitchFamily="34" charset="-122"/>
              </a:rPr>
              <a:t>利用</a:t>
            </a:r>
            <a:r>
              <a:rPr lang="en-US" altLang="zh-CN" sz="2400" dirty="0">
                <a:solidFill>
                  <a:srgbClr val="A514AC"/>
                </a:solidFill>
                <a:latin typeface="微软雅黑" panose="020B0503020204020204" pitchFamily="34" charset="-122"/>
                <a:ea typeface="微软雅黑" panose="020B0503020204020204" pitchFamily="34" charset="-122"/>
              </a:rPr>
              <a:t>swap</a:t>
            </a:r>
            <a:r>
              <a:rPr lang="zh-CN" altLang="en-US" sz="2400" dirty="0">
                <a:solidFill>
                  <a:srgbClr val="A514AC"/>
                </a:solidFill>
                <a:latin typeface="微软雅黑" panose="020B0503020204020204" pitchFamily="34" charset="-122"/>
                <a:ea typeface="微软雅黑" panose="020B0503020204020204" pitchFamily="34" charset="-122"/>
              </a:rPr>
              <a:t>指令实现互斥：</a:t>
            </a:r>
            <a:r>
              <a:rPr lang="zh-CN" altLang="en-US" sz="2400" dirty="0">
                <a:latin typeface="微软雅黑" panose="020B0503020204020204" pitchFamily="34" charset="-122"/>
                <a:ea typeface="微软雅黑" panose="020B0503020204020204" pitchFamily="34" charset="-122"/>
              </a:rPr>
              <a:t>交换两个字的内容</a:t>
            </a:r>
            <a:r>
              <a:rPr lang="en-US" altLang="zh-CN" sz="2400" dirty="0">
                <a:latin typeface="微软雅黑" panose="020B0503020204020204" pitchFamily="34" charset="-122"/>
                <a:ea typeface="微软雅黑" panose="020B0503020204020204" pitchFamily="34" charset="-122"/>
              </a:rPr>
              <a:t>   </a:t>
            </a:r>
            <a:endParaRPr lang="zh-CN" altLang="en-US" sz="2400" dirty="0">
              <a:latin typeface="微软雅黑" panose="020B0503020204020204" pitchFamily="34" charset="-122"/>
              <a:ea typeface="微软雅黑" panose="020B0503020204020204" pitchFamily="34" charset="-122"/>
            </a:endParaRPr>
          </a:p>
        </p:txBody>
      </p:sp>
      <p:sp>
        <p:nvSpPr>
          <p:cNvPr id="22" name="Rectangle 2"/>
          <p:cNvSpPr txBox="1">
            <a:spLocks noChangeArrowheads="1"/>
          </p:cNvSpPr>
          <p:nvPr/>
        </p:nvSpPr>
        <p:spPr bwMode="auto">
          <a:xfrm>
            <a:off x="4727848" y="116632"/>
            <a:ext cx="3876675" cy="657226"/>
          </a:xfrm>
          <a:prstGeom prst="rect">
            <a:avLst/>
          </a:prstGeom>
          <a:noFill/>
          <a:ln w="9525">
            <a:noFill/>
            <a:miter lim="800000"/>
            <a:headEnd/>
            <a:tailEnd/>
          </a:ln>
          <a:effectLst>
            <a:outerShdw dist="35921" dir="2700000" algn="ctr" rotWithShape="0">
              <a:srgbClr val="FFFFFF">
                <a:alpha val="73000"/>
              </a:srgbClr>
            </a:outerShdw>
          </a:effectLst>
        </p:spPr>
        <p:txBody>
          <a:bodyPr anchor="ctr"/>
          <a:lstStyle/>
          <a:p>
            <a:pPr>
              <a:defRPr/>
            </a:pPr>
            <a:r>
              <a:rPr lang="en-US" altLang="zh-CN" sz="4000" dirty="0">
                <a:solidFill>
                  <a:srgbClr val="FF0000"/>
                </a:solidFill>
                <a:latin typeface="微软雅黑" panose="020B0503020204020204" pitchFamily="34" charset="-122"/>
                <a:ea typeface="微软雅黑" panose="020B0503020204020204" pitchFamily="34" charset="-122"/>
              </a:rPr>
              <a:t>3.4 </a:t>
            </a:r>
            <a:r>
              <a:rPr lang="zh-CN" altLang="en-US" sz="4000" dirty="0">
                <a:solidFill>
                  <a:srgbClr val="FF0000"/>
                </a:solidFill>
                <a:latin typeface="微软雅黑" panose="020B0503020204020204" pitchFamily="34" charset="-122"/>
                <a:ea typeface="微软雅黑" panose="020B0503020204020204" pitchFamily="34" charset="-122"/>
              </a:rPr>
              <a:t>进程同步</a:t>
            </a:r>
          </a:p>
        </p:txBody>
      </p:sp>
      <p:sp>
        <p:nvSpPr>
          <p:cNvPr id="105476" name="矩形 22"/>
          <p:cNvSpPr>
            <a:spLocks noChangeArrowheads="1"/>
          </p:cNvSpPr>
          <p:nvPr/>
        </p:nvSpPr>
        <p:spPr bwMode="auto">
          <a:xfrm>
            <a:off x="969996" y="773858"/>
            <a:ext cx="6481764" cy="119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nSpc>
                <a:spcPct val="110000"/>
              </a:lnSpc>
              <a:spcBef>
                <a:spcPct val="20000"/>
              </a:spcBef>
            </a:pPr>
            <a:r>
              <a:rPr lang="en-US" altLang="zh-CN" sz="3200" dirty="0">
                <a:solidFill>
                  <a:srgbClr val="3333CC"/>
                </a:solidFill>
                <a:latin typeface="微软雅黑" panose="020B0503020204020204" pitchFamily="34" charset="-122"/>
                <a:ea typeface="微软雅黑" panose="020B0503020204020204" pitchFamily="34" charset="-122"/>
              </a:rPr>
              <a:t>3.4.2 </a:t>
            </a:r>
            <a:r>
              <a:rPr lang="zh-CN" altLang="en-US" sz="3200" dirty="0">
                <a:solidFill>
                  <a:srgbClr val="3333CC"/>
                </a:solidFill>
                <a:latin typeface="微软雅黑" panose="020B0503020204020204" pitchFamily="34" charset="-122"/>
                <a:ea typeface="微软雅黑" panose="020B0503020204020204" pitchFamily="34" charset="-122"/>
              </a:rPr>
              <a:t>进程同步机制及应用</a:t>
            </a:r>
            <a:endParaRPr lang="en-US" altLang="zh-CN" sz="3200" dirty="0">
              <a:solidFill>
                <a:srgbClr val="3333CC"/>
              </a:solidFill>
              <a:latin typeface="微软雅黑" panose="020B0503020204020204" pitchFamily="34" charset="-122"/>
              <a:ea typeface="微软雅黑" panose="020B0503020204020204" pitchFamily="34" charset="-122"/>
            </a:endParaRPr>
          </a:p>
          <a:p>
            <a:pPr>
              <a:lnSpc>
                <a:spcPct val="110000"/>
              </a:lnSpc>
              <a:spcBef>
                <a:spcPct val="20000"/>
              </a:spcBef>
            </a:pPr>
            <a:r>
              <a:rPr lang="en-US" altLang="zh-CN" sz="2800" dirty="0">
                <a:solidFill>
                  <a:schemeClr val="tx2"/>
                </a:solidFill>
                <a:latin typeface="微软雅黑" panose="020B0503020204020204" pitchFamily="34" charset="-122"/>
                <a:ea typeface="微软雅黑" panose="020B0503020204020204" pitchFamily="34" charset="-122"/>
              </a:rPr>
              <a:t>1. </a:t>
            </a:r>
            <a:r>
              <a:rPr lang="zh-CN" altLang="en-US" sz="2800" dirty="0">
                <a:solidFill>
                  <a:schemeClr val="tx2"/>
                </a:solidFill>
                <a:latin typeface="微软雅黑" panose="020B0503020204020204" pitchFamily="34" charset="-122"/>
                <a:ea typeface="微软雅黑" panose="020B0503020204020204" pitchFamily="34" charset="-122"/>
              </a:rPr>
              <a:t>利用硬件方法 解决进程互斥问题</a:t>
            </a:r>
            <a:endParaRPr lang="en-US" altLang="zh-CN" sz="2400" dirty="0">
              <a:latin typeface="微软雅黑" panose="020B0503020204020204" pitchFamily="34" charset="-122"/>
              <a:ea typeface="微软雅黑" panose="020B0503020204020204" pitchFamily="34" charset="-122"/>
            </a:endParaRPr>
          </a:p>
        </p:txBody>
      </p:sp>
      <p:sp>
        <p:nvSpPr>
          <p:cNvPr id="28" name="Rectangle 4"/>
          <p:cNvSpPr>
            <a:spLocks noChangeArrowheads="1"/>
          </p:cNvSpPr>
          <p:nvPr/>
        </p:nvSpPr>
        <p:spPr bwMode="auto">
          <a:xfrm>
            <a:off x="1055441" y="2565102"/>
            <a:ext cx="5185024" cy="4032250"/>
          </a:xfrm>
          <a:prstGeom prst="rect">
            <a:avLst/>
          </a:prstGeom>
          <a:noFill/>
          <a:ln w="28575">
            <a:solidFill>
              <a:srgbClr val="FF0000"/>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spcBef>
                <a:spcPct val="20000"/>
              </a:spcBef>
            </a:pPr>
            <a:r>
              <a:rPr lang="en-US" altLang="zh-CN" sz="2400" dirty="0"/>
              <a:t>void swap(</a:t>
            </a:r>
            <a:r>
              <a:rPr lang="en-US" altLang="zh-CN" sz="2400" dirty="0" err="1"/>
              <a:t>boolean</a:t>
            </a:r>
            <a:r>
              <a:rPr lang="en-US" altLang="zh-CN" sz="2400" dirty="0"/>
              <a:t> *</a:t>
            </a:r>
            <a:r>
              <a:rPr lang="en-US" altLang="zh-CN" sz="2400" dirty="0" err="1"/>
              <a:t>a,boolean</a:t>
            </a:r>
            <a:r>
              <a:rPr lang="en-US" altLang="zh-CN" sz="2400" dirty="0"/>
              <a:t> *b)</a:t>
            </a:r>
          </a:p>
          <a:p>
            <a:pPr>
              <a:spcBef>
                <a:spcPct val="20000"/>
              </a:spcBef>
            </a:pPr>
            <a:r>
              <a:rPr lang="en-US" altLang="zh-CN" sz="2400" dirty="0"/>
              <a:t>{</a:t>
            </a:r>
            <a:endParaRPr lang="zh-CN" altLang="en-US" sz="2400" dirty="0"/>
          </a:p>
          <a:p>
            <a:pPr>
              <a:spcBef>
                <a:spcPct val="20000"/>
              </a:spcBef>
            </a:pPr>
            <a:r>
              <a:rPr lang="zh-CN" altLang="en-US" sz="2400" dirty="0"/>
              <a:t>    </a:t>
            </a:r>
            <a:r>
              <a:rPr lang="en-US" altLang="zh-CN" sz="2400" dirty="0" err="1"/>
              <a:t>boolean</a:t>
            </a:r>
            <a:r>
              <a:rPr lang="en-US" altLang="zh-CN" sz="2400" dirty="0"/>
              <a:t> temp=*a;</a:t>
            </a:r>
            <a:endParaRPr lang="zh-CN" altLang="en-US" sz="2400" dirty="0"/>
          </a:p>
          <a:p>
            <a:pPr>
              <a:spcBef>
                <a:spcPct val="20000"/>
              </a:spcBef>
            </a:pPr>
            <a:r>
              <a:rPr lang="zh-CN" altLang="en-US" sz="2400" dirty="0"/>
              <a:t>    *</a:t>
            </a:r>
            <a:r>
              <a:rPr lang="en-US" altLang="zh-CN" sz="2400" dirty="0"/>
              <a:t>a=*b;</a:t>
            </a:r>
            <a:endParaRPr lang="zh-CN" altLang="en-US" sz="2400" dirty="0"/>
          </a:p>
          <a:p>
            <a:pPr>
              <a:spcBef>
                <a:spcPct val="20000"/>
              </a:spcBef>
            </a:pPr>
            <a:r>
              <a:rPr lang="zh-CN" altLang="en-US" sz="2400" dirty="0"/>
              <a:t>    *</a:t>
            </a:r>
            <a:r>
              <a:rPr lang="en-US" altLang="zh-CN" sz="2400" dirty="0"/>
              <a:t>b=temp;</a:t>
            </a:r>
            <a:endParaRPr lang="zh-CN" altLang="en-US" sz="2400" dirty="0"/>
          </a:p>
          <a:p>
            <a:pPr>
              <a:lnSpc>
                <a:spcPct val="150000"/>
              </a:lnSpc>
              <a:spcBef>
                <a:spcPct val="20000"/>
              </a:spcBef>
            </a:pPr>
            <a:r>
              <a:rPr lang="en-US" altLang="zh-CN" sz="2400" dirty="0"/>
              <a:t>}</a:t>
            </a:r>
            <a:endParaRPr lang="zh-CN" altLang="en-US" sz="2400" dirty="0"/>
          </a:p>
        </p:txBody>
      </p:sp>
      <p:sp>
        <p:nvSpPr>
          <p:cNvPr id="11" name="Rectangle 4"/>
          <p:cNvSpPr>
            <a:spLocks noChangeArrowheads="1"/>
          </p:cNvSpPr>
          <p:nvPr/>
        </p:nvSpPr>
        <p:spPr bwMode="auto">
          <a:xfrm>
            <a:off x="6744072" y="2455504"/>
            <a:ext cx="3924300" cy="4355104"/>
          </a:xfrm>
          <a:prstGeom prst="rect">
            <a:avLst/>
          </a:prstGeom>
          <a:noFill/>
          <a:ln w="28575">
            <a:solidFill>
              <a:srgbClr val="FF0000"/>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spcBef>
                <a:spcPct val="20000"/>
              </a:spcBef>
            </a:pPr>
            <a:r>
              <a:rPr lang="en-US" altLang="zh-CN" sz="2400" dirty="0" err="1"/>
              <a:t>boolean</a:t>
            </a:r>
            <a:r>
              <a:rPr lang="en-US" altLang="zh-CN" sz="2400" dirty="0"/>
              <a:t>  lock=FALSE</a:t>
            </a:r>
            <a:r>
              <a:rPr lang="zh-CN" altLang="en-US" sz="2400" dirty="0"/>
              <a:t>；</a:t>
            </a:r>
            <a:endParaRPr lang="en-US" altLang="zh-CN" sz="2400" dirty="0"/>
          </a:p>
          <a:p>
            <a:pPr>
              <a:spcBef>
                <a:spcPct val="20000"/>
              </a:spcBef>
            </a:pPr>
            <a:r>
              <a:rPr lang="en-US" altLang="zh-CN" sz="2400" dirty="0">
                <a:solidFill>
                  <a:srgbClr val="FF0000"/>
                </a:solidFill>
              </a:rPr>
              <a:t>Pi:</a:t>
            </a:r>
          </a:p>
          <a:p>
            <a:pPr>
              <a:spcBef>
                <a:spcPct val="20000"/>
              </a:spcBef>
            </a:pPr>
            <a:r>
              <a:rPr lang="en-US" altLang="zh-CN" sz="2400" dirty="0"/>
              <a:t>do{</a:t>
            </a:r>
          </a:p>
          <a:p>
            <a:pPr>
              <a:spcBef>
                <a:spcPct val="20000"/>
              </a:spcBef>
            </a:pPr>
            <a:r>
              <a:rPr lang="en-US" altLang="zh-CN" sz="2400" dirty="0"/>
              <a:t>    </a:t>
            </a:r>
            <a:r>
              <a:rPr lang="en-US" altLang="zh-CN" sz="2400" dirty="0" err="1"/>
              <a:t>boolean</a:t>
            </a:r>
            <a:r>
              <a:rPr lang="en-US" altLang="zh-CN" sz="2400" dirty="0"/>
              <a:t> key=TRUE;</a:t>
            </a:r>
            <a:endParaRPr lang="zh-CN" altLang="en-US" sz="2400" dirty="0"/>
          </a:p>
          <a:p>
            <a:pPr>
              <a:spcBef>
                <a:spcPct val="20000"/>
              </a:spcBef>
            </a:pPr>
            <a:r>
              <a:rPr lang="zh-CN" altLang="en-US" sz="2400" dirty="0"/>
              <a:t>    </a:t>
            </a:r>
            <a:r>
              <a:rPr lang="en-US" altLang="zh-CN" sz="2400" dirty="0"/>
              <a:t>while(key==TRUE)</a:t>
            </a:r>
            <a:endParaRPr lang="zh-CN" altLang="en-US" sz="2400" dirty="0"/>
          </a:p>
          <a:p>
            <a:pPr>
              <a:spcBef>
                <a:spcPct val="20000"/>
              </a:spcBef>
            </a:pPr>
            <a:r>
              <a:rPr lang="zh-CN" altLang="en-US" sz="2400" dirty="0"/>
              <a:t>         </a:t>
            </a:r>
            <a:r>
              <a:rPr lang="en-US" altLang="zh-CN" sz="2400" dirty="0"/>
              <a:t>swap(&amp;</a:t>
            </a:r>
            <a:r>
              <a:rPr lang="en-US" altLang="zh-CN" sz="2400" dirty="0" err="1"/>
              <a:t>lock,&amp;key</a:t>
            </a:r>
            <a:r>
              <a:rPr lang="en-US" altLang="zh-CN" sz="2400" dirty="0"/>
              <a:t>)</a:t>
            </a:r>
            <a:r>
              <a:rPr lang="zh-CN" altLang="en-US" sz="2400" dirty="0"/>
              <a:t>；</a:t>
            </a:r>
          </a:p>
          <a:p>
            <a:pPr>
              <a:spcBef>
                <a:spcPct val="20000"/>
              </a:spcBef>
            </a:pPr>
            <a:r>
              <a:rPr lang="zh-CN" altLang="en-US" sz="2400" dirty="0"/>
              <a:t>    临界区</a:t>
            </a:r>
          </a:p>
          <a:p>
            <a:pPr>
              <a:spcBef>
                <a:spcPct val="20000"/>
              </a:spcBef>
            </a:pPr>
            <a:r>
              <a:rPr lang="zh-CN" altLang="en-US" sz="2400" dirty="0"/>
              <a:t>    </a:t>
            </a:r>
            <a:r>
              <a:rPr lang="en-US" altLang="zh-CN" sz="2400" dirty="0"/>
              <a:t>lock=FALSE;</a:t>
            </a:r>
            <a:endParaRPr lang="zh-CN" altLang="en-US" sz="2400" dirty="0"/>
          </a:p>
          <a:p>
            <a:pPr>
              <a:spcBef>
                <a:spcPct val="20000"/>
              </a:spcBef>
            </a:pPr>
            <a:r>
              <a:rPr lang="zh-CN" altLang="en-US" sz="2400" dirty="0"/>
              <a:t>    剩余区</a:t>
            </a:r>
            <a:r>
              <a:rPr lang="en-US" altLang="zh-CN" sz="2400" dirty="0"/>
              <a:t>;</a:t>
            </a:r>
          </a:p>
          <a:p>
            <a:pPr>
              <a:spcBef>
                <a:spcPct val="20000"/>
              </a:spcBef>
            </a:pPr>
            <a:r>
              <a:rPr lang="en-US" altLang="zh-CN" sz="2400" dirty="0"/>
              <a:t>}while(TRUE)</a:t>
            </a:r>
          </a:p>
        </p:txBody>
      </p:sp>
      <p:sp>
        <p:nvSpPr>
          <p:cNvPr id="8" name="椭圆形标注 7"/>
          <p:cNvSpPr/>
          <p:nvPr/>
        </p:nvSpPr>
        <p:spPr>
          <a:xfrm>
            <a:off x="8087783" y="1282566"/>
            <a:ext cx="3505617" cy="692468"/>
          </a:xfrm>
          <a:prstGeom prst="wedgeEllipseCallout">
            <a:avLst>
              <a:gd name="adj1" fmla="val -57657"/>
              <a:gd name="adj2" fmla="val 156585"/>
            </a:avLst>
          </a:prstGeom>
          <a:solidFill>
            <a:srgbClr val="CCECFF"/>
          </a:solidFill>
        </p:spPr>
        <p:txBody>
          <a:bodyPr wrap="none" rtlCol="0" anchor="ctr">
            <a:spAutoFit/>
          </a:bodyPr>
          <a:lstStyle/>
          <a:p>
            <a:pPr algn="ctr">
              <a:lnSpc>
                <a:spcPct val="130000"/>
              </a:lnSpc>
              <a:spcBef>
                <a:spcPct val="20000"/>
              </a:spcBef>
            </a:pPr>
            <a:r>
              <a:rPr lang="zh-CN" altLang="en-US" dirty="0">
                <a:solidFill>
                  <a:srgbClr val="FF0000"/>
                </a:solidFill>
                <a:latin typeface="微软雅黑" panose="020B0503020204020204" pitchFamily="34" charset="-122"/>
                <a:ea typeface="微软雅黑" panose="020B0503020204020204" pitchFamily="34" charset="-122"/>
              </a:rPr>
              <a:t>违背了让权等待原则</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box(in)">
                                      <p:cBhvr>
                                        <p:cTn id="7" dur="500"/>
                                        <p:tgtEl>
                                          <p:spTgt spid="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ox(in)">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11" grpId="0" animBg="1"/>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a:xfrm>
            <a:off x="4079876" y="44450"/>
            <a:ext cx="4392613" cy="711200"/>
          </a:xfrm>
        </p:spPr>
        <p:txBody>
          <a:bodyPr/>
          <a:lstStyle/>
          <a:p>
            <a:pPr eaLnBrk="1" hangingPunct="1">
              <a:defRPr/>
            </a:pPr>
            <a:r>
              <a:rPr lang="en-US" altLang="zh-CN" sz="4000" dirty="0">
                <a:solidFill>
                  <a:srgbClr val="FF0000"/>
                </a:solidFill>
                <a:latin typeface="微软雅黑" panose="020B0503020204020204" pitchFamily="34" charset="-122"/>
                <a:ea typeface="微软雅黑" panose="020B0503020204020204" pitchFamily="34" charset="-122"/>
              </a:rPr>
              <a:t>3.4 </a:t>
            </a:r>
            <a:r>
              <a:rPr lang="zh-CN" altLang="en-US" sz="4000" dirty="0">
                <a:solidFill>
                  <a:srgbClr val="FF0000"/>
                </a:solidFill>
                <a:latin typeface="微软雅黑" panose="020B0503020204020204" pitchFamily="34" charset="-122"/>
                <a:ea typeface="微软雅黑" panose="020B0503020204020204" pitchFamily="34" charset="-122"/>
              </a:rPr>
              <a:t>进程同步</a:t>
            </a:r>
          </a:p>
        </p:txBody>
      </p:sp>
      <p:sp>
        <p:nvSpPr>
          <p:cNvPr id="43012" name="Rectangle 4"/>
          <p:cNvSpPr>
            <a:spLocks noChangeArrowheads="1"/>
          </p:cNvSpPr>
          <p:nvPr/>
        </p:nvSpPr>
        <p:spPr bwMode="auto">
          <a:xfrm>
            <a:off x="983456" y="790576"/>
            <a:ext cx="10297120" cy="4438624"/>
          </a:xfrm>
          <a:prstGeom prst="rect">
            <a:avLst/>
          </a:prstGeom>
          <a:noFill/>
          <a:ln>
            <a:noFill/>
          </a:ln>
          <a:effectLst/>
        </p:spPr>
        <p:txBody>
          <a:bodyPr/>
          <a:lstStyle/>
          <a:p>
            <a:pPr eaLnBrk="0" hangingPunct="0">
              <a:lnSpc>
                <a:spcPct val="120000"/>
              </a:lnSpc>
              <a:spcBef>
                <a:spcPct val="20000"/>
              </a:spcBef>
              <a:defRPr/>
            </a:pPr>
            <a:r>
              <a:rPr lang="en-US" altLang="zh-CN" sz="3200" dirty="0">
                <a:solidFill>
                  <a:srgbClr val="0000FF"/>
                </a:solidFill>
                <a:latin typeface="微软雅黑" panose="020B0503020204020204" pitchFamily="34" charset="-122"/>
                <a:ea typeface="微软雅黑" panose="020B0503020204020204" pitchFamily="34" charset="-122"/>
              </a:rPr>
              <a:t>3.4.2</a:t>
            </a:r>
            <a:r>
              <a:rPr lang="zh-CN" altLang="en-US" sz="3200" dirty="0">
                <a:solidFill>
                  <a:srgbClr val="0000FF"/>
                </a:solidFill>
                <a:latin typeface="微软雅黑" panose="020B0503020204020204" pitchFamily="34" charset="-122"/>
                <a:ea typeface="微软雅黑" panose="020B0503020204020204" pitchFamily="34" charset="-122"/>
              </a:rPr>
              <a:t>进程同步机制及应用</a:t>
            </a:r>
            <a:endParaRPr lang="en-US" altLang="zh-CN" sz="3200" dirty="0">
              <a:solidFill>
                <a:srgbClr val="0000FF"/>
              </a:solidFill>
              <a:latin typeface="微软雅黑" panose="020B0503020204020204" pitchFamily="34" charset="-122"/>
              <a:ea typeface="微软雅黑" panose="020B0503020204020204" pitchFamily="34" charset="-122"/>
            </a:endParaRPr>
          </a:p>
          <a:p>
            <a:pPr eaLnBrk="0" hangingPunct="0">
              <a:lnSpc>
                <a:spcPct val="120000"/>
              </a:lnSpc>
              <a:spcBef>
                <a:spcPct val="20000"/>
              </a:spcBef>
              <a:defRPr/>
            </a:pPr>
            <a:r>
              <a:rPr lang="en-US" altLang="zh-CN" sz="2800" dirty="0">
                <a:solidFill>
                  <a:srgbClr val="C00000"/>
                </a:solidFill>
                <a:latin typeface="微软雅黑" panose="020B0503020204020204" pitchFamily="34" charset="-122"/>
                <a:ea typeface="微软雅黑" panose="020B0503020204020204" pitchFamily="34" charset="-122"/>
              </a:rPr>
              <a:t>2.</a:t>
            </a:r>
            <a:r>
              <a:rPr lang="zh-CN" altLang="en-US" sz="2800" dirty="0">
                <a:solidFill>
                  <a:srgbClr val="C00000"/>
                </a:solidFill>
                <a:latin typeface="微软雅黑" panose="020B0503020204020204" pitchFamily="34" charset="-122"/>
                <a:ea typeface="微软雅黑" panose="020B0503020204020204" pitchFamily="34" charset="-122"/>
              </a:rPr>
              <a:t>利用软件方法实现互斥</a:t>
            </a:r>
            <a:endParaRPr lang="en-US" altLang="zh-CN" sz="2800" dirty="0">
              <a:solidFill>
                <a:srgbClr val="C00000"/>
              </a:solidFill>
              <a:latin typeface="微软雅黑" panose="020B0503020204020204" pitchFamily="34" charset="-122"/>
              <a:ea typeface="微软雅黑" panose="020B0503020204020204" pitchFamily="34" charset="-122"/>
            </a:endParaRPr>
          </a:p>
          <a:p>
            <a:pPr eaLnBrk="0" hangingPunct="0">
              <a:lnSpc>
                <a:spcPct val="120000"/>
              </a:lnSpc>
              <a:spcBef>
                <a:spcPct val="20000"/>
              </a:spcBef>
              <a:buFont typeface="Wingdings" pitchFamily="2" charset="2"/>
              <a:buChar char="n"/>
              <a:defRPr/>
            </a:pPr>
            <a:r>
              <a:rPr lang="zh-CN" altLang="en-US" sz="2800" dirty="0">
                <a:solidFill>
                  <a:srgbClr val="7030A0"/>
                </a:solidFill>
                <a:latin typeface="微软雅黑" panose="020B0503020204020204" pitchFamily="34" charset="-122"/>
                <a:ea typeface="微软雅黑" panose="020B0503020204020204" pitchFamily="34" charset="-122"/>
              </a:rPr>
              <a:t> 整型信号量机制</a:t>
            </a:r>
            <a:endParaRPr lang="en-US" altLang="zh-CN" sz="2800" dirty="0">
              <a:solidFill>
                <a:srgbClr val="7030A0"/>
              </a:solidFill>
              <a:latin typeface="微软雅黑" panose="020B0503020204020204" pitchFamily="34" charset="-122"/>
              <a:ea typeface="微软雅黑" panose="020B0503020204020204" pitchFamily="34" charset="-122"/>
            </a:endParaRPr>
          </a:p>
          <a:p>
            <a:pPr eaLnBrk="0" hangingPunct="0">
              <a:lnSpc>
                <a:spcPct val="120000"/>
              </a:lnSpc>
              <a:spcBef>
                <a:spcPct val="20000"/>
              </a:spcBef>
              <a:buFont typeface="Wingdings" pitchFamily="2" charset="2"/>
              <a:buChar char="n"/>
              <a:defRPr/>
            </a:pPr>
            <a:r>
              <a:rPr lang="zh-CN" altLang="en-US" sz="2800" dirty="0">
                <a:solidFill>
                  <a:srgbClr val="7030A0"/>
                </a:solidFill>
                <a:latin typeface="微软雅黑" panose="020B0503020204020204" pitchFamily="34" charset="-122"/>
                <a:ea typeface="微软雅黑" panose="020B0503020204020204" pitchFamily="34" charset="-122"/>
              </a:rPr>
              <a:t>记录型信号量机制</a:t>
            </a:r>
            <a:endParaRPr lang="en-US" altLang="zh-CN" sz="2800" dirty="0">
              <a:solidFill>
                <a:srgbClr val="7030A0"/>
              </a:solidFill>
              <a:latin typeface="微软雅黑" panose="020B0503020204020204" pitchFamily="34" charset="-122"/>
              <a:ea typeface="微软雅黑" panose="020B0503020204020204" pitchFamily="34" charset="-122"/>
            </a:endParaRPr>
          </a:p>
          <a:p>
            <a:pPr eaLnBrk="0" hangingPunct="0">
              <a:lnSpc>
                <a:spcPct val="120000"/>
              </a:lnSpc>
              <a:spcBef>
                <a:spcPct val="20000"/>
              </a:spcBef>
              <a:buFont typeface="Wingdings" pitchFamily="2" charset="2"/>
              <a:buChar char="n"/>
              <a:defRPr/>
            </a:pPr>
            <a:r>
              <a:rPr lang="zh-CN" altLang="en-US" sz="2800" dirty="0">
                <a:solidFill>
                  <a:srgbClr val="7030A0"/>
                </a:solidFill>
                <a:latin typeface="微软雅黑" panose="020B0503020204020204" pitchFamily="34" charset="-122"/>
                <a:ea typeface="微软雅黑" panose="020B0503020204020204" pitchFamily="34" charset="-122"/>
              </a:rPr>
              <a:t>二元信号量机制</a:t>
            </a:r>
            <a:endParaRPr lang="en-US" altLang="zh-CN" sz="2800" dirty="0">
              <a:solidFill>
                <a:srgbClr val="7030A0"/>
              </a:solidFill>
              <a:latin typeface="微软雅黑" panose="020B0503020204020204" pitchFamily="34" charset="-122"/>
              <a:ea typeface="微软雅黑" panose="020B0503020204020204" pitchFamily="34" charset="-122"/>
            </a:endParaRPr>
          </a:p>
          <a:p>
            <a:pPr eaLnBrk="0" hangingPunct="0">
              <a:lnSpc>
                <a:spcPct val="120000"/>
              </a:lnSpc>
              <a:spcBef>
                <a:spcPct val="20000"/>
              </a:spcBef>
              <a:buFont typeface="Wingdings" pitchFamily="2" charset="2"/>
              <a:buChar char="n"/>
              <a:defRPr/>
            </a:pPr>
            <a:r>
              <a:rPr lang="zh-CN" altLang="en-US" sz="2800" dirty="0">
                <a:solidFill>
                  <a:srgbClr val="7030A0"/>
                </a:solidFill>
                <a:latin typeface="微软雅黑" panose="020B0503020204020204" pitchFamily="34" charset="-122"/>
                <a:ea typeface="微软雅黑" panose="020B0503020204020204" pitchFamily="34" charset="-122"/>
              </a:rPr>
              <a:t>信号量集机制</a:t>
            </a:r>
            <a:endParaRPr lang="en-US" altLang="zh-CN" sz="2800" dirty="0">
              <a:latin typeface="Times New Roman" pitchFamily="18" charset="0"/>
            </a:endParaRPr>
          </a:p>
          <a:p>
            <a:pPr eaLnBrk="0" hangingPunct="0">
              <a:lnSpc>
                <a:spcPct val="90000"/>
              </a:lnSpc>
              <a:spcBef>
                <a:spcPct val="20000"/>
              </a:spcBef>
              <a:defRPr/>
            </a:pPr>
            <a:endParaRPr lang="zh-CN" altLang="en-US" sz="2400" dirty="0">
              <a:latin typeface="宋体" pitchFamily="2" charset="-122"/>
            </a:endParaRPr>
          </a:p>
        </p:txBody>
      </p:sp>
    </p:spTree>
    <p:extLst>
      <p:ext uri="{BB962C8B-B14F-4D97-AF65-F5344CB8AC3E}">
        <p14:creationId xmlns:p14="http://schemas.microsoft.com/office/powerpoint/2010/main" val="171106822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a:xfrm>
            <a:off x="4079876" y="44450"/>
            <a:ext cx="4392613" cy="711200"/>
          </a:xfrm>
        </p:spPr>
        <p:txBody>
          <a:bodyPr/>
          <a:lstStyle/>
          <a:p>
            <a:pPr eaLnBrk="1" hangingPunct="1">
              <a:defRPr/>
            </a:pPr>
            <a:r>
              <a:rPr lang="en-US" altLang="zh-CN" sz="4000" dirty="0">
                <a:solidFill>
                  <a:srgbClr val="FF0000"/>
                </a:solidFill>
                <a:latin typeface="微软雅黑" panose="020B0503020204020204" pitchFamily="34" charset="-122"/>
                <a:ea typeface="微软雅黑" panose="020B0503020204020204" pitchFamily="34" charset="-122"/>
              </a:rPr>
              <a:t>3.4 </a:t>
            </a:r>
            <a:r>
              <a:rPr lang="zh-CN" altLang="en-US" sz="4000" dirty="0">
                <a:solidFill>
                  <a:srgbClr val="FF0000"/>
                </a:solidFill>
                <a:latin typeface="微软雅黑" panose="020B0503020204020204" pitchFamily="34" charset="-122"/>
                <a:ea typeface="微软雅黑" panose="020B0503020204020204" pitchFamily="34" charset="-122"/>
              </a:rPr>
              <a:t>进程同步</a:t>
            </a:r>
          </a:p>
        </p:txBody>
      </p:sp>
      <p:sp>
        <p:nvSpPr>
          <p:cNvPr id="43012" name="Rectangle 4"/>
          <p:cNvSpPr>
            <a:spLocks noChangeArrowheads="1"/>
          </p:cNvSpPr>
          <p:nvPr/>
        </p:nvSpPr>
        <p:spPr bwMode="auto">
          <a:xfrm>
            <a:off x="983456" y="790576"/>
            <a:ext cx="10297120" cy="2808287"/>
          </a:xfrm>
          <a:prstGeom prst="rect">
            <a:avLst/>
          </a:prstGeom>
          <a:noFill/>
          <a:ln>
            <a:noFill/>
          </a:ln>
          <a:effectLst/>
        </p:spPr>
        <p:txBody>
          <a:bodyPr/>
          <a:lstStyle/>
          <a:p>
            <a:pPr eaLnBrk="0" hangingPunct="0">
              <a:lnSpc>
                <a:spcPct val="120000"/>
              </a:lnSpc>
              <a:spcBef>
                <a:spcPct val="20000"/>
              </a:spcBef>
              <a:defRPr/>
            </a:pPr>
            <a:r>
              <a:rPr lang="en-US" altLang="zh-CN" sz="3200" dirty="0">
                <a:solidFill>
                  <a:srgbClr val="0000FF"/>
                </a:solidFill>
                <a:latin typeface="微软雅黑" panose="020B0503020204020204" pitchFamily="34" charset="-122"/>
                <a:ea typeface="微软雅黑" panose="020B0503020204020204" pitchFamily="34" charset="-122"/>
              </a:rPr>
              <a:t>3.4.2</a:t>
            </a:r>
            <a:r>
              <a:rPr lang="zh-CN" altLang="en-US" sz="3200" dirty="0">
                <a:solidFill>
                  <a:srgbClr val="0000FF"/>
                </a:solidFill>
                <a:latin typeface="微软雅黑" panose="020B0503020204020204" pitchFamily="34" charset="-122"/>
                <a:ea typeface="微软雅黑" panose="020B0503020204020204" pitchFamily="34" charset="-122"/>
              </a:rPr>
              <a:t>进程同步机制及应用</a:t>
            </a:r>
            <a:endParaRPr lang="en-US" altLang="zh-CN" sz="3200" dirty="0">
              <a:solidFill>
                <a:srgbClr val="0000FF"/>
              </a:solidFill>
              <a:latin typeface="微软雅黑" panose="020B0503020204020204" pitchFamily="34" charset="-122"/>
              <a:ea typeface="微软雅黑" panose="020B0503020204020204" pitchFamily="34" charset="-122"/>
            </a:endParaRPr>
          </a:p>
          <a:p>
            <a:pPr eaLnBrk="0" hangingPunct="0">
              <a:lnSpc>
                <a:spcPct val="120000"/>
              </a:lnSpc>
              <a:spcBef>
                <a:spcPct val="20000"/>
              </a:spcBef>
              <a:defRPr/>
            </a:pPr>
            <a:r>
              <a:rPr lang="en-US" altLang="zh-CN" sz="2800" dirty="0">
                <a:solidFill>
                  <a:srgbClr val="C00000"/>
                </a:solidFill>
                <a:latin typeface="微软雅黑" panose="020B0503020204020204" pitchFamily="34" charset="-122"/>
                <a:ea typeface="微软雅黑" panose="020B0503020204020204" pitchFamily="34" charset="-122"/>
              </a:rPr>
              <a:t>2.</a:t>
            </a:r>
            <a:r>
              <a:rPr lang="zh-CN" altLang="en-US" sz="2800" dirty="0">
                <a:solidFill>
                  <a:srgbClr val="C00000"/>
                </a:solidFill>
                <a:latin typeface="微软雅黑" panose="020B0503020204020204" pitchFamily="34" charset="-122"/>
                <a:ea typeface="微软雅黑" panose="020B0503020204020204" pitchFamily="34" charset="-122"/>
              </a:rPr>
              <a:t>利用软件方法实现互斥：单标志法</a:t>
            </a:r>
            <a:endParaRPr lang="en-US" altLang="zh-CN" sz="2800" dirty="0">
              <a:solidFill>
                <a:srgbClr val="C00000"/>
              </a:solidFill>
              <a:latin typeface="微软雅黑" panose="020B0503020204020204" pitchFamily="34" charset="-122"/>
              <a:ea typeface="微软雅黑" panose="020B0503020204020204" pitchFamily="34" charset="-122"/>
            </a:endParaRPr>
          </a:p>
          <a:p>
            <a:pPr eaLnBrk="0" hangingPunct="0">
              <a:lnSpc>
                <a:spcPct val="120000"/>
              </a:lnSpc>
              <a:spcBef>
                <a:spcPct val="20000"/>
              </a:spcBef>
              <a:buFont typeface="Wingdings" pitchFamily="2" charset="2"/>
              <a:buChar char="n"/>
              <a:defRPr/>
            </a:pPr>
            <a:r>
              <a:rPr lang="zh-CN" altLang="en-US" sz="2400" dirty="0">
                <a:solidFill>
                  <a:srgbClr val="7030A0"/>
                </a:solidFill>
                <a:latin typeface="微软雅黑" panose="020B0503020204020204" pitchFamily="34" charset="-122"/>
                <a:ea typeface="微软雅黑" panose="020B0503020204020204" pitchFamily="34" charset="-122"/>
              </a:rPr>
              <a:t> 算法</a:t>
            </a:r>
            <a:r>
              <a:rPr lang="en-US" altLang="zh-CN" sz="2400" dirty="0">
                <a:solidFill>
                  <a:srgbClr val="7030A0"/>
                </a:solidFill>
                <a:latin typeface="微软雅黑" panose="020B0503020204020204" pitchFamily="34" charset="-122"/>
                <a:ea typeface="微软雅黑" panose="020B0503020204020204" pitchFamily="34" charset="-122"/>
              </a:rPr>
              <a:t>1</a:t>
            </a:r>
            <a:r>
              <a:rPr lang="zh-CN" altLang="en-US" sz="2400" dirty="0">
                <a:solidFill>
                  <a:srgbClr val="7030A0"/>
                </a:solidFill>
                <a:latin typeface="微软雅黑" panose="020B0503020204020204" pitchFamily="34" charset="-122"/>
                <a:ea typeface="微软雅黑" panose="020B0503020204020204" pitchFamily="34" charset="-122"/>
              </a:rPr>
              <a:t>：</a:t>
            </a:r>
            <a:r>
              <a:rPr lang="zh-CN" altLang="en-US" sz="2200" dirty="0">
                <a:latin typeface="仿宋_GB2312" pitchFamily="49" charset="-122"/>
                <a:ea typeface="仿宋_GB2312" pitchFamily="49" charset="-122"/>
              </a:rPr>
              <a:t>两个进程</a:t>
            </a:r>
            <a:r>
              <a:rPr lang="en-US" altLang="zh-CN" sz="2200" dirty="0">
                <a:latin typeface="仿宋_GB2312" pitchFamily="49" charset="-122"/>
                <a:ea typeface="仿宋_GB2312" pitchFamily="49" charset="-122"/>
              </a:rPr>
              <a:t>P0, P1</a:t>
            </a:r>
            <a:r>
              <a:rPr lang="zh-CN" altLang="en-US" sz="2200" dirty="0">
                <a:latin typeface="仿宋_GB2312" pitchFamily="49" charset="-122"/>
                <a:ea typeface="仿宋_GB2312" pitchFamily="49" charset="-122"/>
              </a:rPr>
              <a:t>共享某临界资源：</a:t>
            </a:r>
            <a:r>
              <a:rPr lang="zh-CN" altLang="en-US" sz="2200" dirty="0">
                <a:solidFill>
                  <a:srgbClr val="FF0000"/>
                </a:solidFill>
                <a:latin typeface="仿宋_GB2312" pitchFamily="49" charset="-122"/>
                <a:ea typeface="仿宋_GB2312" pitchFamily="49" charset="-122"/>
              </a:rPr>
              <a:t>需要保证互斥</a:t>
            </a:r>
            <a:endParaRPr lang="en-US" altLang="zh-CN" sz="2200" dirty="0">
              <a:solidFill>
                <a:srgbClr val="FF0000"/>
              </a:solidFill>
              <a:latin typeface="宋体" pitchFamily="2" charset="-122"/>
            </a:endParaRPr>
          </a:p>
          <a:p>
            <a:pPr eaLnBrk="0" hangingPunct="0">
              <a:lnSpc>
                <a:spcPct val="120000"/>
              </a:lnSpc>
              <a:spcBef>
                <a:spcPct val="20000"/>
              </a:spcBef>
              <a:defRPr/>
            </a:pPr>
            <a:r>
              <a:rPr lang="zh-CN" altLang="en-US" sz="2200" dirty="0">
                <a:latin typeface="仿宋_GB2312" pitchFamily="49" charset="-122"/>
                <a:ea typeface="仿宋_GB2312" pitchFamily="49" charset="-122"/>
              </a:rPr>
              <a:t>   设立一个公用整型变量 </a:t>
            </a:r>
            <a:r>
              <a:rPr lang="en-US" altLang="zh-CN" sz="2200" dirty="0">
                <a:latin typeface="仿宋_GB2312" pitchFamily="49" charset="-122"/>
                <a:ea typeface="仿宋_GB2312" pitchFamily="49" charset="-122"/>
              </a:rPr>
              <a:t>turn</a:t>
            </a:r>
            <a:r>
              <a:rPr lang="zh-CN" altLang="en-US" sz="2200" dirty="0">
                <a:latin typeface="仿宋_GB2312" pitchFamily="49" charset="-122"/>
                <a:ea typeface="仿宋_GB2312" pitchFamily="49" charset="-122"/>
              </a:rPr>
              <a:t>，描述允许进入临界区的进程标识，假设初始化</a:t>
            </a:r>
            <a:r>
              <a:rPr lang="en-US" altLang="zh-CN" sz="2200" dirty="0">
                <a:latin typeface="仿宋_GB2312" pitchFamily="49" charset="-122"/>
                <a:ea typeface="仿宋_GB2312" pitchFamily="49" charset="-122"/>
              </a:rPr>
              <a:t>turn=0</a:t>
            </a:r>
            <a:r>
              <a:rPr lang="zh-CN" altLang="en-US" sz="2200" dirty="0">
                <a:latin typeface="仿宋_GB2312" pitchFamily="49" charset="-122"/>
                <a:ea typeface="仿宋_GB2312" pitchFamily="49" charset="-122"/>
              </a:rPr>
              <a:t>，表示首先轮到</a:t>
            </a:r>
            <a:r>
              <a:rPr lang="en-US" altLang="zh-CN" sz="2200" dirty="0">
                <a:latin typeface="仿宋_GB2312" pitchFamily="49" charset="-122"/>
                <a:ea typeface="仿宋_GB2312" pitchFamily="49" charset="-122"/>
              </a:rPr>
              <a:t>P0</a:t>
            </a:r>
            <a:r>
              <a:rPr lang="zh-CN" altLang="en-US" sz="2200" dirty="0">
                <a:latin typeface="仿宋_GB2312" pitchFamily="49" charset="-122"/>
                <a:ea typeface="仿宋_GB2312" pitchFamily="49" charset="-122"/>
              </a:rPr>
              <a:t>访问临界资源</a:t>
            </a:r>
            <a:endParaRPr lang="en-US" altLang="zh-CN" sz="2200" dirty="0">
              <a:latin typeface="Arial" charset="0"/>
              <a:ea typeface="仿宋_GB2312" pitchFamily="49" charset="-122"/>
            </a:endParaRPr>
          </a:p>
          <a:p>
            <a:pPr marL="457200" indent="-457200" eaLnBrk="0" hangingPunct="0">
              <a:lnSpc>
                <a:spcPct val="90000"/>
              </a:lnSpc>
              <a:spcBef>
                <a:spcPct val="20000"/>
              </a:spcBef>
              <a:buFont typeface="Wingdings" pitchFamily="2" charset="2"/>
              <a:buChar char="Ø"/>
              <a:defRPr/>
            </a:pPr>
            <a:endParaRPr lang="en-US" altLang="zh-CN" sz="2400" dirty="0">
              <a:latin typeface="Times New Roman" pitchFamily="18" charset="0"/>
            </a:endParaRPr>
          </a:p>
          <a:p>
            <a:pPr marL="457200" indent="-457200" eaLnBrk="0" hangingPunct="0">
              <a:lnSpc>
                <a:spcPct val="90000"/>
              </a:lnSpc>
              <a:spcBef>
                <a:spcPct val="20000"/>
              </a:spcBef>
              <a:buFont typeface="Wingdings" pitchFamily="2" charset="2"/>
              <a:buChar char="Ø"/>
              <a:defRPr/>
            </a:pPr>
            <a:endParaRPr lang="zh-CN" altLang="en-US" sz="2400" dirty="0">
              <a:latin typeface="宋体" pitchFamily="2" charset="-122"/>
            </a:endParaRPr>
          </a:p>
        </p:txBody>
      </p:sp>
      <p:sp>
        <p:nvSpPr>
          <p:cNvPr id="48132" name="Rectangle 22"/>
          <p:cNvSpPr>
            <a:spLocks noChangeArrowheads="1"/>
          </p:cNvSpPr>
          <p:nvPr/>
        </p:nvSpPr>
        <p:spPr bwMode="auto">
          <a:xfrm>
            <a:off x="2279650" y="3646488"/>
            <a:ext cx="2592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spcBef>
                <a:spcPct val="20000"/>
              </a:spcBef>
            </a:pPr>
            <a:r>
              <a:rPr lang="en-US" altLang="zh-CN" sz="2400">
                <a:solidFill>
                  <a:srgbClr val="008AF2"/>
                </a:solidFill>
                <a:latin typeface="仿宋_GB2312" pitchFamily="49" charset="-122"/>
                <a:ea typeface="仿宋_GB2312" pitchFamily="49" charset="-122"/>
              </a:rPr>
              <a:t>P0</a:t>
            </a:r>
            <a:r>
              <a:rPr lang="zh-CN" altLang="en-US" sz="2400">
                <a:solidFill>
                  <a:srgbClr val="008AF2"/>
                </a:solidFill>
                <a:latin typeface="仿宋_GB2312" pitchFamily="49" charset="-122"/>
                <a:ea typeface="仿宋_GB2312" pitchFamily="49" charset="-122"/>
              </a:rPr>
              <a:t>的代码：</a:t>
            </a:r>
          </a:p>
        </p:txBody>
      </p:sp>
      <p:sp>
        <p:nvSpPr>
          <p:cNvPr id="48133" name="Rectangle 13"/>
          <p:cNvSpPr>
            <a:spLocks noChangeArrowheads="1"/>
          </p:cNvSpPr>
          <p:nvPr/>
        </p:nvSpPr>
        <p:spPr bwMode="auto">
          <a:xfrm>
            <a:off x="2063751" y="4151313"/>
            <a:ext cx="3311525" cy="223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kumimoji="1" lang="en-US" altLang="zh-CN" sz="2800" dirty="0">
                <a:solidFill>
                  <a:srgbClr val="000000"/>
                </a:solidFill>
                <a:latin typeface="宋体" panose="02010600030101010101" pitchFamily="2" charset="-122"/>
              </a:rPr>
              <a:t>while (turn != 0);</a:t>
            </a:r>
          </a:p>
          <a:p>
            <a:pPr eaLnBrk="1" hangingPunct="1">
              <a:lnSpc>
                <a:spcPct val="130000"/>
              </a:lnSpc>
            </a:pPr>
            <a:r>
              <a:rPr kumimoji="1" lang="en-US" altLang="zh-CN" sz="2800" b="0" dirty="0">
                <a:solidFill>
                  <a:srgbClr val="000000"/>
                </a:solidFill>
              </a:rPr>
              <a:t>     </a:t>
            </a:r>
            <a:r>
              <a:rPr kumimoji="1" lang="zh-CN" altLang="en-US" sz="2400" dirty="0">
                <a:solidFill>
                  <a:srgbClr val="000000"/>
                </a:solidFill>
              </a:rPr>
              <a:t>临界区</a:t>
            </a:r>
            <a:endParaRPr kumimoji="1" lang="en-US" altLang="zh-CN" sz="2400" dirty="0">
              <a:solidFill>
                <a:srgbClr val="000000"/>
              </a:solidFill>
            </a:endParaRPr>
          </a:p>
          <a:p>
            <a:pPr eaLnBrk="1" hangingPunct="1">
              <a:lnSpc>
                <a:spcPct val="130000"/>
              </a:lnSpc>
            </a:pPr>
            <a:r>
              <a:rPr kumimoji="1" lang="en-US" altLang="zh-CN" sz="2800" b="0" dirty="0">
                <a:solidFill>
                  <a:srgbClr val="000000"/>
                </a:solidFill>
              </a:rPr>
              <a:t>     turn = 1;</a:t>
            </a:r>
          </a:p>
          <a:p>
            <a:pPr eaLnBrk="1" hangingPunct="1">
              <a:lnSpc>
                <a:spcPct val="130000"/>
              </a:lnSpc>
            </a:pPr>
            <a:r>
              <a:rPr kumimoji="1" lang="en-US" altLang="zh-CN" sz="2800" b="0" dirty="0">
                <a:solidFill>
                  <a:srgbClr val="000000"/>
                </a:solidFill>
              </a:rPr>
              <a:t>     </a:t>
            </a:r>
            <a:r>
              <a:rPr kumimoji="1" lang="zh-CN" altLang="en-US" sz="2400" dirty="0">
                <a:solidFill>
                  <a:srgbClr val="000000"/>
                </a:solidFill>
              </a:rPr>
              <a:t>剩余区</a:t>
            </a:r>
            <a:endParaRPr kumimoji="1" lang="en-US" altLang="zh-CN" sz="2400" dirty="0">
              <a:solidFill>
                <a:srgbClr val="000000"/>
              </a:solidFill>
            </a:endParaRPr>
          </a:p>
        </p:txBody>
      </p:sp>
      <p:sp>
        <p:nvSpPr>
          <p:cNvPr id="48134" name="Rectangle 25"/>
          <p:cNvSpPr>
            <a:spLocks noChangeArrowheads="1"/>
          </p:cNvSpPr>
          <p:nvPr/>
        </p:nvSpPr>
        <p:spPr bwMode="auto">
          <a:xfrm>
            <a:off x="6961189" y="3575050"/>
            <a:ext cx="2592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spcBef>
                <a:spcPct val="20000"/>
              </a:spcBef>
            </a:pPr>
            <a:r>
              <a:rPr lang="en-US" altLang="zh-CN" sz="2400">
                <a:solidFill>
                  <a:srgbClr val="008AF2"/>
                </a:solidFill>
                <a:latin typeface="仿宋_GB2312" pitchFamily="49" charset="-122"/>
                <a:ea typeface="仿宋_GB2312" pitchFamily="49" charset="-122"/>
              </a:rPr>
              <a:t>P1</a:t>
            </a:r>
            <a:r>
              <a:rPr lang="zh-CN" altLang="en-US" sz="2400">
                <a:solidFill>
                  <a:srgbClr val="008AF2"/>
                </a:solidFill>
                <a:latin typeface="仿宋_GB2312" pitchFamily="49" charset="-122"/>
                <a:ea typeface="仿宋_GB2312" pitchFamily="49" charset="-122"/>
              </a:rPr>
              <a:t>的代码：</a:t>
            </a:r>
          </a:p>
        </p:txBody>
      </p:sp>
      <p:sp>
        <p:nvSpPr>
          <p:cNvPr id="48135" name="Rectangle 24"/>
          <p:cNvSpPr>
            <a:spLocks noChangeArrowheads="1"/>
          </p:cNvSpPr>
          <p:nvPr/>
        </p:nvSpPr>
        <p:spPr bwMode="auto">
          <a:xfrm>
            <a:off x="6745289" y="4127500"/>
            <a:ext cx="3311525" cy="224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kumimoji="1" lang="en-US" altLang="zh-CN" sz="2800" dirty="0">
                <a:solidFill>
                  <a:srgbClr val="000000"/>
                </a:solidFill>
                <a:latin typeface="宋体" panose="02010600030101010101" pitchFamily="2" charset="-122"/>
              </a:rPr>
              <a:t>while (turn != 1);</a:t>
            </a:r>
          </a:p>
          <a:p>
            <a:pPr eaLnBrk="1" hangingPunct="1">
              <a:lnSpc>
                <a:spcPct val="130000"/>
              </a:lnSpc>
            </a:pPr>
            <a:r>
              <a:rPr kumimoji="1" lang="en-US" altLang="zh-CN" sz="2800" b="0" dirty="0">
                <a:solidFill>
                  <a:srgbClr val="000000"/>
                </a:solidFill>
              </a:rPr>
              <a:t>     </a:t>
            </a:r>
            <a:r>
              <a:rPr kumimoji="1" lang="zh-CN" altLang="en-US" sz="2400" dirty="0">
                <a:solidFill>
                  <a:srgbClr val="000000"/>
                </a:solidFill>
              </a:rPr>
              <a:t>临界区</a:t>
            </a:r>
            <a:endParaRPr kumimoji="1" lang="en-US" altLang="zh-CN" sz="2400" dirty="0">
              <a:solidFill>
                <a:srgbClr val="000000"/>
              </a:solidFill>
            </a:endParaRPr>
          </a:p>
          <a:p>
            <a:pPr eaLnBrk="1" hangingPunct="1">
              <a:lnSpc>
                <a:spcPct val="130000"/>
              </a:lnSpc>
            </a:pPr>
            <a:r>
              <a:rPr kumimoji="1" lang="en-US" altLang="zh-CN" sz="2800" b="0" dirty="0">
                <a:solidFill>
                  <a:srgbClr val="000000"/>
                </a:solidFill>
              </a:rPr>
              <a:t>     turn = 0;</a:t>
            </a:r>
          </a:p>
          <a:p>
            <a:pPr eaLnBrk="1" hangingPunct="1">
              <a:lnSpc>
                <a:spcPct val="130000"/>
              </a:lnSpc>
            </a:pPr>
            <a:r>
              <a:rPr kumimoji="1" lang="zh-CN" altLang="en-US" sz="2400" dirty="0">
                <a:solidFill>
                  <a:srgbClr val="000000"/>
                </a:solidFill>
              </a:rPr>
              <a:t>      剩余区</a:t>
            </a:r>
            <a:endParaRPr kumimoji="1" lang="en-US" altLang="zh-CN" sz="2400" b="0" dirty="0">
              <a:solidFill>
                <a:srgbClr val="000000"/>
              </a:solidFill>
            </a:endParaRPr>
          </a:p>
        </p:txBody>
      </p:sp>
      <p:sp>
        <p:nvSpPr>
          <p:cNvPr id="48136" name="Line 26"/>
          <p:cNvSpPr>
            <a:spLocks noChangeShapeType="1"/>
          </p:cNvSpPr>
          <p:nvPr/>
        </p:nvSpPr>
        <p:spPr bwMode="auto">
          <a:xfrm>
            <a:off x="5808663" y="3862389"/>
            <a:ext cx="0" cy="2662237"/>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6" name="矩形标注 25"/>
          <p:cNvSpPr>
            <a:spLocks noChangeArrowheads="1"/>
          </p:cNvSpPr>
          <p:nvPr/>
        </p:nvSpPr>
        <p:spPr bwMode="auto">
          <a:xfrm>
            <a:off x="6992938" y="1035051"/>
            <a:ext cx="2919412" cy="809625"/>
          </a:xfrm>
          <a:prstGeom prst="wedgeRectCallout">
            <a:avLst>
              <a:gd name="adj1" fmla="val -93412"/>
              <a:gd name="adj2" fmla="val 413125"/>
            </a:avLst>
          </a:prstGeom>
          <a:solidFill>
            <a:srgbClr val="FFD84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609600"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spcBef>
                <a:spcPct val="20000"/>
              </a:spcBef>
            </a:pPr>
            <a:r>
              <a:rPr lang="zh-CN" altLang="en-US">
                <a:latin typeface="仿宋_GB2312" pitchFamily="49" charset="-122"/>
                <a:ea typeface="仿宋_GB2312" pitchFamily="49" charset="-122"/>
              </a:rPr>
              <a:t>违背了空闲让进、让权等待</a:t>
            </a:r>
            <a:endParaRPr lang="zh-CN" altLang="en-US"/>
          </a:p>
        </p:txBody>
      </p:sp>
      <p:cxnSp>
        <p:nvCxnSpPr>
          <p:cNvPr id="11" name="直接箭头连接符 10"/>
          <p:cNvCxnSpPr>
            <a:cxnSpLocks noChangeShapeType="1"/>
          </p:cNvCxnSpPr>
          <p:nvPr/>
        </p:nvCxnSpPr>
        <p:spPr bwMode="auto">
          <a:xfrm>
            <a:off x="5159376" y="4437063"/>
            <a:ext cx="1368425" cy="0"/>
          </a:xfrm>
          <a:prstGeom prst="straightConnector1">
            <a:avLst/>
          </a:prstGeom>
          <a:noFill/>
          <a:ln w="38100">
            <a:solidFill>
              <a:schemeClr val="accent1"/>
            </a:solidFill>
            <a:prstDash val="sysDash"/>
            <a:round/>
            <a:headEnd/>
            <a:tailEnd type="arrow" w="med" len="med"/>
          </a:ln>
          <a:extLst>
            <a:ext uri="{909E8E84-426E-40DD-AFC4-6F175D3DCCD1}">
              <a14:hiddenFill xmlns:a14="http://schemas.microsoft.com/office/drawing/2010/main">
                <a:noFill/>
              </a14:hiddenFill>
            </a:ext>
          </a:extLst>
        </p:spPr>
      </p:cxnSp>
      <p:cxnSp>
        <p:nvCxnSpPr>
          <p:cNvPr id="12" name="直接箭头连接符 11"/>
          <p:cNvCxnSpPr>
            <a:cxnSpLocks noChangeShapeType="1"/>
          </p:cNvCxnSpPr>
          <p:nvPr/>
        </p:nvCxnSpPr>
        <p:spPr bwMode="auto">
          <a:xfrm flipH="1">
            <a:off x="3935413" y="4652964"/>
            <a:ext cx="2665412" cy="288925"/>
          </a:xfrm>
          <a:prstGeom prst="straightConnector1">
            <a:avLst/>
          </a:prstGeom>
          <a:noFill/>
          <a:ln w="38100">
            <a:solidFill>
              <a:schemeClr val="accent1"/>
            </a:solidFill>
            <a:prstDash val="sysDash"/>
            <a:round/>
            <a:headEnd/>
            <a:tailEnd type="arrow" w="med" len="med"/>
          </a:ln>
          <a:extLst>
            <a:ext uri="{909E8E84-426E-40DD-AFC4-6F175D3DCCD1}">
              <a14:hiddenFill xmlns:a14="http://schemas.microsoft.com/office/drawing/2010/main">
                <a:noFill/>
              </a14:hiddenFill>
            </a:ext>
          </a:extLst>
        </p:spPr>
      </p:cxnSp>
      <p:cxnSp>
        <p:nvCxnSpPr>
          <p:cNvPr id="15" name="直接箭头连接符 14"/>
          <p:cNvCxnSpPr>
            <a:cxnSpLocks noChangeShapeType="1"/>
          </p:cNvCxnSpPr>
          <p:nvPr/>
        </p:nvCxnSpPr>
        <p:spPr bwMode="auto">
          <a:xfrm flipV="1">
            <a:off x="4079875" y="5013325"/>
            <a:ext cx="2952750" cy="71438"/>
          </a:xfrm>
          <a:prstGeom prst="straightConnector1">
            <a:avLst/>
          </a:prstGeom>
          <a:noFill/>
          <a:ln w="38100">
            <a:solidFill>
              <a:schemeClr val="accent1"/>
            </a:solidFill>
            <a:prstDash val="sysDash"/>
            <a:round/>
            <a:headEnd/>
            <a:tailEnd type="arrow" w="med" len="med"/>
          </a:ln>
          <a:extLst>
            <a:ext uri="{909E8E84-426E-40DD-AFC4-6F175D3DCCD1}">
              <a14:hiddenFill xmlns:a14="http://schemas.microsoft.com/office/drawing/2010/main">
                <a:noFill/>
              </a14:hiddenFill>
            </a:ext>
          </a:extLst>
        </p:spPr>
      </p:cxnSp>
      <p:cxnSp>
        <p:nvCxnSpPr>
          <p:cNvPr id="17" name="直接箭头连接符 16"/>
          <p:cNvCxnSpPr>
            <a:cxnSpLocks noChangeShapeType="1"/>
          </p:cNvCxnSpPr>
          <p:nvPr/>
        </p:nvCxnSpPr>
        <p:spPr bwMode="auto">
          <a:xfrm flipH="1">
            <a:off x="4151313" y="5157789"/>
            <a:ext cx="2952750" cy="287337"/>
          </a:xfrm>
          <a:prstGeom prst="straightConnector1">
            <a:avLst/>
          </a:prstGeom>
          <a:noFill/>
          <a:ln w="38100">
            <a:solidFill>
              <a:schemeClr val="accent1"/>
            </a:solidFill>
            <a:prstDash val="sysDash"/>
            <a:round/>
            <a:headEnd/>
            <a:tailEnd type="arrow" w="med" len="med"/>
          </a:ln>
          <a:extLst>
            <a:ext uri="{909E8E84-426E-40DD-AFC4-6F175D3DCCD1}">
              <a14:hiddenFill xmlns:a14="http://schemas.microsoft.com/office/drawing/2010/main">
                <a:noFill/>
              </a14:hiddenFill>
            </a:ext>
          </a:extLst>
        </p:spPr>
      </p:cxnSp>
      <p:cxnSp>
        <p:nvCxnSpPr>
          <p:cNvPr id="19" name="直接箭头连接符 18"/>
          <p:cNvCxnSpPr>
            <a:cxnSpLocks noChangeShapeType="1"/>
          </p:cNvCxnSpPr>
          <p:nvPr/>
        </p:nvCxnSpPr>
        <p:spPr bwMode="auto">
          <a:xfrm flipV="1">
            <a:off x="4151313" y="5516564"/>
            <a:ext cx="2881312" cy="73025"/>
          </a:xfrm>
          <a:prstGeom prst="straightConnector1">
            <a:avLst/>
          </a:prstGeom>
          <a:noFill/>
          <a:ln w="38100">
            <a:solidFill>
              <a:schemeClr val="accent1"/>
            </a:solidFill>
            <a:prstDash val="sysDash"/>
            <a:round/>
            <a:headEnd/>
            <a:tailEnd type="arrow" w="med" len="med"/>
          </a:ln>
          <a:extLst>
            <a:ext uri="{909E8E84-426E-40DD-AFC4-6F175D3DCCD1}">
              <a14:hiddenFill xmlns:a14="http://schemas.microsoft.com/office/drawing/2010/main">
                <a:noFill/>
              </a14:hiddenFill>
            </a:ext>
          </a:extLst>
        </p:spPr>
      </p:cxn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8132"/>
                                        </p:tgtEl>
                                        <p:attrNameLst>
                                          <p:attrName>style.visibility</p:attrName>
                                        </p:attrNameLst>
                                      </p:cBhvr>
                                      <p:to>
                                        <p:strVal val="visible"/>
                                      </p:to>
                                    </p:set>
                                    <p:animEffect transition="in" filter="box(in)">
                                      <p:cBhvr>
                                        <p:cTn id="7" dur="500"/>
                                        <p:tgtEl>
                                          <p:spTgt spid="48132"/>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48133"/>
                                        </p:tgtEl>
                                        <p:attrNameLst>
                                          <p:attrName>style.visibility</p:attrName>
                                        </p:attrNameLst>
                                      </p:cBhvr>
                                      <p:to>
                                        <p:strVal val="visible"/>
                                      </p:to>
                                    </p:set>
                                    <p:animEffect transition="in" filter="box(in)">
                                      <p:cBhvr>
                                        <p:cTn id="10" dur="500"/>
                                        <p:tgtEl>
                                          <p:spTgt spid="48133"/>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48134"/>
                                        </p:tgtEl>
                                        <p:attrNameLst>
                                          <p:attrName>style.visibility</p:attrName>
                                        </p:attrNameLst>
                                      </p:cBhvr>
                                      <p:to>
                                        <p:strVal val="visible"/>
                                      </p:to>
                                    </p:set>
                                    <p:animEffect transition="in" filter="box(in)">
                                      <p:cBhvr>
                                        <p:cTn id="13" dur="500"/>
                                        <p:tgtEl>
                                          <p:spTgt spid="48134"/>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48135"/>
                                        </p:tgtEl>
                                        <p:attrNameLst>
                                          <p:attrName>style.visibility</p:attrName>
                                        </p:attrNameLst>
                                      </p:cBhvr>
                                      <p:to>
                                        <p:strVal val="visible"/>
                                      </p:to>
                                    </p:set>
                                    <p:animEffect transition="in" filter="box(in)">
                                      <p:cBhvr>
                                        <p:cTn id="16" dur="500"/>
                                        <p:tgtEl>
                                          <p:spTgt spid="48135"/>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48136"/>
                                        </p:tgtEl>
                                        <p:attrNameLst>
                                          <p:attrName>style.visibility</p:attrName>
                                        </p:attrNameLst>
                                      </p:cBhvr>
                                      <p:to>
                                        <p:strVal val="visible"/>
                                      </p:to>
                                    </p:set>
                                    <p:animEffect transition="in" filter="box(in)">
                                      <p:cBhvr>
                                        <p:cTn id="19" dur="500"/>
                                        <p:tgtEl>
                                          <p:spTgt spid="48136"/>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16"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box(in)">
                                      <p:cBhvr>
                                        <p:cTn id="24" dur="500"/>
                                        <p:tgtEl>
                                          <p:spTgt spid="11"/>
                                        </p:tgtEl>
                                      </p:cBhvr>
                                    </p:animEffect>
                                  </p:childTnLst>
                                </p:cTn>
                              </p:par>
                              <p:par>
                                <p:cTn id="25" presetID="4" presetClass="entr" presetSubtype="16"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ox(in)">
                                      <p:cBhvr>
                                        <p:cTn id="27" dur="500"/>
                                        <p:tgtEl>
                                          <p:spTgt spid="12"/>
                                        </p:tgtEl>
                                      </p:cBhvr>
                                    </p:animEffect>
                                  </p:childTnLst>
                                </p:cTn>
                              </p:par>
                              <p:par>
                                <p:cTn id="28" presetID="4" presetClass="entr" presetSubtype="16" fill="hold"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box(in)">
                                      <p:cBhvr>
                                        <p:cTn id="30" dur="500"/>
                                        <p:tgtEl>
                                          <p:spTgt spid="15"/>
                                        </p:tgtEl>
                                      </p:cBhvr>
                                    </p:animEffect>
                                  </p:childTnLst>
                                </p:cTn>
                              </p:par>
                              <p:par>
                                <p:cTn id="31" presetID="4" presetClass="entr" presetSubtype="16"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box(in)">
                                      <p:cBhvr>
                                        <p:cTn id="33" dur="500"/>
                                        <p:tgtEl>
                                          <p:spTgt spid="17"/>
                                        </p:tgtEl>
                                      </p:cBhvr>
                                    </p:animEffect>
                                  </p:childTnLst>
                                </p:cTn>
                              </p:par>
                              <p:par>
                                <p:cTn id="34" presetID="4" presetClass="entr" presetSubtype="16" fill="hold"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box(in)">
                                      <p:cBhvr>
                                        <p:cTn id="36" dur="500"/>
                                        <p:tgtEl>
                                          <p:spTgt spid="19"/>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1000"/>
                                        <p:tgtEl>
                                          <p:spTgt spid="26"/>
                                        </p:tgtEl>
                                      </p:cBhvr>
                                    </p:animEffect>
                                    <p:anim calcmode="lin" valueType="num">
                                      <p:cBhvr>
                                        <p:cTn id="42" dur="1000" fill="hold"/>
                                        <p:tgtEl>
                                          <p:spTgt spid="26"/>
                                        </p:tgtEl>
                                        <p:attrNameLst>
                                          <p:attrName>ppt_x</p:attrName>
                                        </p:attrNameLst>
                                      </p:cBhvr>
                                      <p:tavLst>
                                        <p:tav tm="0">
                                          <p:val>
                                            <p:strVal val="#ppt_x"/>
                                          </p:val>
                                        </p:tav>
                                        <p:tav tm="100000">
                                          <p:val>
                                            <p:strVal val="#ppt_x"/>
                                          </p:val>
                                        </p:tav>
                                      </p:tavLst>
                                    </p:anim>
                                    <p:anim calcmode="lin" valueType="num">
                                      <p:cBhvr>
                                        <p:cTn id="43"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2" grpId="0"/>
      <p:bldP spid="48133" grpId="0"/>
      <p:bldP spid="48134" grpId="0"/>
      <p:bldP spid="48135" grpId="0"/>
      <p:bldP spid="48136" grpId="0" animBg="1"/>
      <p:bldP spid="2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4"/>
          <p:cNvSpPr>
            <a:spLocks noChangeArrowheads="1"/>
          </p:cNvSpPr>
          <p:nvPr/>
        </p:nvSpPr>
        <p:spPr bwMode="auto">
          <a:xfrm>
            <a:off x="930276" y="2013347"/>
            <a:ext cx="10566324" cy="143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nSpc>
                <a:spcPct val="110000"/>
              </a:lnSpc>
              <a:spcBef>
                <a:spcPct val="20000"/>
              </a:spcBef>
              <a:buFont typeface="Wingdings" panose="05000000000000000000" pitchFamily="2" charset="2"/>
              <a:buChar char="n"/>
            </a:pPr>
            <a:r>
              <a:rPr lang="zh-CN" altLang="en-US" sz="2400" dirty="0">
                <a:solidFill>
                  <a:srgbClr val="7030A0"/>
                </a:solidFill>
                <a:latin typeface="宋体" panose="02010600030101010101" pitchFamily="2" charset="-122"/>
              </a:rPr>
              <a:t> </a:t>
            </a:r>
            <a:r>
              <a:rPr lang="zh-CN" altLang="en-US" sz="2400" dirty="0">
                <a:solidFill>
                  <a:srgbClr val="7030A0"/>
                </a:solidFill>
                <a:latin typeface="微软雅黑" panose="020B0503020204020204" pitchFamily="34" charset="-122"/>
                <a:ea typeface="微软雅黑" panose="020B0503020204020204" pitchFamily="34" charset="-122"/>
              </a:rPr>
              <a:t>算法</a:t>
            </a:r>
            <a:r>
              <a:rPr lang="en-US" altLang="zh-CN" sz="2400" dirty="0">
                <a:solidFill>
                  <a:srgbClr val="7030A0"/>
                </a:solidFill>
                <a:latin typeface="微软雅黑" panose="020B0503020204020204" pitchFamily="34" charset="-122"/>
                <a:ea typeface="微软雅黑" panose="020B0503020204020204" pitchFamily="34" charset="-122"/>
              </a:rPr>
              <a:t>2</a:t>
            </a:r>
            <a:r>
              <a:rPr lang="zh-CN" altLang="en-US" sz="2400" dirty="0">
                <a:solidFill>
                  <a:srgbClr val="7030A0"/>
                </a:solidFill>
                <a:latin typeface="微软雅黑" panose="020B0503020204020204" pitchFamily="34" charset="-122"/>
                <a:ea typeface="微软雅黑" panose="020B0503020204020204" pitchFamily="34" charset="-122"/>
              </a:rPr>
              <a:t>：</a:t>
            </a:r>
            <a:r>
              <a:rPr lang="zh-CN" altLang="en-US" sz="2200" dirty="0">
                <a:latin typeface="仿宋_GB2312" pitchFamily="49" charset="-122"/>
                <a:ea typeface="仿宋_GB2312" pitchFamily="49" charset="-122"/>
              </a:rPr>
              <a:t>两个进程</a:t>
            </a:r>
            <a:r>
              <a:rPr lang="en-US" altLang="zh-CN" sz="2200" dirty="0">
                <a:latin typeface="仿宋_GB2312" pitchFamily="49" charset="-122"/>
                <a:ea typeface="仿宋_GB2312" pitchFamily="49" charset="-122"/>
              </a:rPr>
              <a:t>P0, P1</a:t>
            </a:r>
            <a:r>
              <a:rPr lang="zh-CN" altLang="en-US" sz="2200" dirty="0">
                <a:latin typeface="仿宋_GB2312" pitchFamily="49" charset="-122"/>
                <a:ea typeface="仿宋_GB2312" pitchFamily="49" charset="-122"/>
              </a:rPr>
              <a:t>共享某临界资源：</a:t>
            </a:r>
            <a:endParaRPr lang="en-US" altLang="zh-CN" sz="2200" dirty="0">
              <a:latin typeface="仿宋_GB2312" pitchFamily="49" charset="-122"/>
              <a:ea typeface="仿宋_GB2312" pitchFamily="49" charset="-122"/>
            </a:endParaRPr>
          </a:p>
          <a:p>
            <a:pPr>
              <a:lnSpc>
                <a:spcPct val="110000"/>
              </a:lnSpc>
              <a:spcBef>
                <a:spcPct val="20000"/>
              </a:spcBef>
            </a:pPr>
            <a:r>
              <a:rPr lang="zh-CN" altLang="en-US" sz="2200" dirty="0">
                <a:latin typeface="仿宋_GB2312" pitchFamily="49" charset="-122"/>
                <a:ea typeface="仿宋_GB2312" pitchFamily="49" charset="-122"/>
              </a:rPr>
              <a:t>设立一个标志数组</a:t>
            </a:r>
            <a:r>
              <a:rPr lang="en-US" altLang="zh-CN" sz="2200" dirty="0">
                <a:latin typeface="仿宋_GB2312" pitchFamily="49" charset="-122"/>
                <a:ea typeface="仿宋_GB2312" pitchFamily="49" charset="-122"/>
              </a:rPr>
              <a:t>flag[2]</a:t>
            </a:r>
            <a:r>
              <a:rPr lang="zh-CN" altLang="en-US" sz="2200" dirty="0">
                <a:latin typeface="仿宋_GB2312" pitchFamily="49" charset="-122"/>
                <a:ea typeface="仿宋_GB2312" pitchFamily="49" charset="-122"/>
              </a:rPr>
              <a:t>：描述进程是否已在临界区，初值均为</a:t>
            </a:r>
            <a:r>
              <a:rPr lang="en-US" altLang="zh-CN" sz="2200" dirty="0">
                <a:latin typeface="仿宋_GB2312" pitchFamily="49" charset="-122"/>
                <a:ea typeface="仿宋_GB2312" pitchFamily="49" charset="-122"/>
              </a:rPr>
              <a:t>0(FALSE)</a:t>
            </a:r>
            <a:r>
              <a:rPr lang="zh-CN" altLang="en-US" sz="2200" dirty="0">
                <a:latin typeface="仿宋_GB2312" pitchFamily="49" charset="-122"/>
                <a:ea typeface="仿宋_GB2312" pitchFamily="49" charset="-122"/>
              </a:rPr>
              <a:t>，表示进程都不在临界区。</a:t>
            </a:r>
            <a:endParaRPr lang="zh-CN" altLang="en-US" sz="2400" dirty="0">
              <a:latin typeface="宋体" panose="02010600030101010101" pitchFamily="2" charset="-122"/>
            </a:endParaRPr>
          </a:p>
        </p:txBody>
      </p:sp>
      <p:sp>
        <p:nvSpPr>
          <p:cNvPr id="107523" name="Line 26"/>
          <p:cNvSpPr>
            <a:spLocks noChangeShapeType="1"/>
          </p:cNvSpPr>
          <p:nvPr/>
        </p:nvSpPr>
        <p:spPr bwMode="auto">
          <a:xfrm>
            <a:off x="5019675" y="3168650"/>
            <a:ext cx="0" cy="3500438"/>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6" name="矩形标注 25"/>
          <p:cNvSpPr>
            <a:spLocks noChangeArrowheads="1"/>
          </p:cNvSpPr>
          <p:nvPr/>
        </p:nvSpPr>
        <p:spPr bwMode="auto">
          <a:xfrm>
            <a:off x="3651250" y="5805488"/>
            <a:ext cx="2089150" cy="792162"/>
          </a:xfrm>
          <a:prstGeom prst="wedgeRectCallout">
            <a:avLst>
              <a:gd name="adj1" fmla="val 12306"/>
              <a:gd name="adj2" fmla="val -224444"/>
            </a:avLst>
          </a:prstGeom>
          <a:solidFill>
            <a:srgbClr val="FFD84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spcBef>
                <a:spcPct val="20000"/>
              </a:spcBef>
            </a:pPr>
            <a:r>
              <a:rPr lang="zh-CN" altLang="en-US">
                <a:latin typeface="仿宋_GB2312" pitchFamily="49" charset="-122"/>
                <a:ea typeface="仿宋_GB2312" pitchFamily="49" charset="-122"/>
              </a:rPr>
              <a:t>违背了忙则等待、让权等待</a:t>
            </a:r>
            <a:endParaRPr lang="zh-CN" altLang="en-US"/>
          </a:p>
        </p:txBody>
      </p:sp>
      <p:sp>
        <p:nvSpPr>
          <p:cNvPr id="49157" name="Rectangle 8"/>
          <p:cNvSpPr>
            <a:spLocks noChangeArrowheads="1"/>
          </p:cNvSpPr>
          <p:nvPr/>
        </p:nvSpPr>
        <p:spPr bwMode="auto">
          <a:xfrm>
            <a:off x="1919288" y="3500438"/>
            <a:ext cx="3600450"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en-US" altLang="zh-CN" sz="2400" dirty="0">
                <a:ea typeface="仿宋_GB2312" pitchFamily="49" charset="-122"/>
              </a:rPr>
              <a:t>P0: </a:t>
            </a:r>
          </a:p>
          <a:p>
            <a:pPr>
              <a:spcBef>
                <a:spcPct val="20000"/>
              </a:spcBef>
            </a:pPr>
            <a:r>
              <a:rPr lang="en-US" altLang="zh-CN" sz="2400" dirty="0">
                <a:ea typeface="仿宋_GB2312" pitchFamily="49" charset="-122"/>
              </a:rPr>
              <a:t>  while (flag[1]);</a:t>
            </a:r>
          </a:p>
          <a:p>
            <a:pPr>
              <a:spcBef>
                <a:spcPct val="20000"/>
              </a:spcBef>
            </a:pPr>
            <a:r>
              <a:rPr lang="en-US" altLang="zh-CN" sz="2400" dirty="0">
                <a:ea typeface="仿宋_GB2312" pitchFamily="49" charset="-122"/>
              </a:rPr>
              <a:t>   flag[0]=1;</a:t>
            </a:r>
          </a:p>
          <a:p>
            <a:pPr>
              <a:spcBef>
                <a:spcPct val="20000"/>
              </a:spcBef>
            </a:pPr>
            <a:r>
              <a:rPr lang="en-US" altLang="zh-CN" sz="2400" dirty="0">
                <a:ea typeface="仿宋_GB2312" pitchFamily="49" charset="-122"/>
              </a:rPr>
              <a:t>   </a:t>
            </a:r>
            <a:r>
              <a:rPr lang="zh-CN" altLang="en-US" sz="2400" dirty="0">
                <a:ea typeface="仿宋_GB2312" pitchFamily="49" charset="-122"/>
              </a:rPr>
              <a:t>临界区</a:t>
            </a:r>
          </a:p>
          <a:p>
            <a:pPr>
              <a:spcBef>
                <a:spcPct val="20000"/>
              </a:spcBef>
            </a:pPr>
            <a:r>
              <a:rPr lang="zh-CN" altLang="en-US" sz="2400" dirty="0">
                <a:ea typeface="仿宋_GB2312" pitchFamily="49" charset="-122"/>
              </a:rPr>
              <a:t>  </a:t>
            </a:r>
            <a:r>
              <a:rPr lang="en-US" altLang="zh-CN" sz="2400" dirty="0">
                <a:ea typeface="仿宋_GB2312" pitchFamily="49" charset="-122"/>
              </a:rPr>
              <a:t>flag[0]=0;</a:t>
            </a:r>
          </a:p>
          <a:p>
            <a:pPr>
              <a:spcBef>
                <a:spcPct val="20000"/>
              </a:spcBef>
            </a:pPr>
            <a:r>
              <a:rPr lang="en-US" altLang="zh-CN" sz="2400" dirty="0">
                <a:ea typeface="仿宋_GB2312" pitchFamily="49" charset="-122"/>
              </a:rPr>
              <a:t>   </a:t>
            </a:r>
            <a:r>
              <a:rPr lang="zh-CN" altLang="en-US" sz="2400" dirty="0">
                <a:ea typeface="仿宋_GB2312" pitchFamily="49" charset="-122"/>
              </a:rPr>
              <a:t>剩余区</a:t>
            </a:r>
            <a:endParaRPr lang="en-US" altLang="zh-CN" sz="2400" dirty="0">
              <a:ea typeface="仿宋_GB2312" pitchFamily="49" charset="-122"/>
            </a:endParaRPr>
          </a:p>
          <a:p>
            <a:pPr>
              <a:spcBef>
                <a:spcPct val="20000"/>
              </a:spcBef>
            </a:pPr>
            <a:endParaRPr lang="en-US" altLang="zh-CN" sz="2800" dirty="0">
              <a:ea typeface="仿宋_GB2312" pitchFamily="49" charset="-122"/>
            </a:endParaRPr>
          </a:p>
        </p:txBody>
      </p:sp>
      <p:sp>
        <p:nvSpPr>
          <p:cNvPr id="49158" name="Rectangle 9"/>
          <p:cNvSpPr>
            <a:spLocks noChangeArrowheads="1"/>
          </p:cNvSpPr>
          <p:nvPr/>
        </p:nvSpPr>
        <p:spPr bwMode="auto">
          <a:xfrm>
            <a:off x="5597527" y="3501008"/>
            <a:ext cx="2447925"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en-US" altLang="zh-CN" sz="2400" dirty="0">
                <a:ea typeface="仿宋_GB2312" pitchFamily="49" charset="-122"/>
              </a:rPr>
              <a:t>P1: </a:t>
            </a:r>
          </a:p>
          <a:p>
            <a:pPr>
              <a:spcBef>
                <a:spcPct val="20000"/>
              </a:spcBef>
            </a:pPr>
            <a:r>
              <a:rPr lang="en-US" altLang="zh-CN" sz="2400" dirty="0">
                <a:ea typeface="仿宋_GB2312" pitchFamily="49" charset="-122"/>
              </a:rPr>
              <a:t>  while (flag[0]);</a:t>
            </a:r>
          </a:p>
          <a:p>
            <a:pPr>
              <a:spcBef>
                <a:spcPct val="20000"/>
              </a:spcBef>
            </a:pPr>
            <a:r>
              <a:rPr lang="en-US" altLang="zh-CN" sz="2400" dirty="0">
                <a:ea typeface="仿宋_GB2312" pitchFamily="49" charset="-122"/>
              </a:rPr>
              <a:t>   flag[1]=1;</a:t>
            </a:r>
          </a:p>
          <a:p>
            <a:pPr>
              <a:spcBef>
                <a:spcPct val="20000"/>
              </a:spcBef>
            </a:pPr>
            <a:r>
              <a:rPr lang="en-US" altLang="zh-CN" sz="2400" dirty="0">
                <a:ea typeface="仿宋_GB2312" pitchFamily="49" charset="-122"/>
              </a:rPr>
              <a:t>   </a:t>
            </a:r>
            <a:r>
              <a:rPr lang="zh-CN" altLang="en-US" sz="2400" dirty="0">
                <a:ea typeface="仿宋_GB2312" pitchFamily="49" charset="-122"/>
              </a:rPr>
              <a:t>临界区</a:t>
            </a:r>
          </a:p>
          <a:p>
            <a:pPr>
              <a:spcBef>
                <a:spcPct val="20000"/>
              </a:spcBef>
            </a:pPr>
            <a:r>
              <a:rPr lang="zh-CN" altLang="en-US" sz="2400" dirty="0">
                <a:ea typeface="仿宋_GB2312" pitchFamily="49" charset="-122"/>
              </a:rPr>
              <a:t>  </a:t>
            </a:r>
            <a:r>
              <a:rPr lang="en-US" altLang="zh-CN" sz="2400" dirty="0">
                <a:ea typeface="仿宋_GB2312" pitchFamily="49" charset="-122"/>
              </a:rPr>
              <a:t>flag[1]=0;</a:t>
            </a:r>
          </a:p>
          <a:p>
            <a:pPr>
              <a:spcBef>
                <a:spcPct val="20000"/>
              </a:spcBef>
            </a:pPr>
            <a:r>
              <a:rPr lang="en-US" altLang="zh-CN" sz="2400" dirty="0">
                <a:ea typeface="仿宋_GB2312" pitchFamily="49" charset="-122"/>
              </a:rPr>
              <a:t>   </a:t>
            </a:r>
            <a:r>
              <a:rPr lang="zh-CN" altLang="en-US" sz="2400" dirty="0">
                <a:ea typeface="仿宋_GB2312" pitchFamily="49" charset="-122"/>
              </a:rPr>
              <a:t>剩余区</a:t>
            </a:r>
            <a:endParaRPr lang="en-US" altLang="zh-CN" sz="2400" dirty="0">
              <a:ea typeface="仿宋_GB2312" pitchFamily="49" charset="-122"/>
            </a:endParaRPr>
          </a:p>
          <a:p>
            <a:pPr>
              <a:spcBef>
                <a:spcPct val="20000"/>
              </a:spcBef>
            </a:pPr>
            <a:endParaRPr lang="en-US" altLang="zh-CN" sz="2800" dirty="0">
              <a:ea typeface="仿宋_GB2312" pitchFamily="49" charset="-122"/>
            </a:endParaRPr>
          </a:p>
        </p:txBody>
      </p:sp>
      <p:sp>
        <p:nvSpPr>
          <p:cNvPr id="8" name="Rectangle 2"/>
          <p:cNvSpPr txBox="1">
            <a:spLocks noChangeArrowheads="1"/>
          </p:cNvSpPr>
          <p:nvPr/>
        </p:nvSpPr>
        <p:spPr bwMode="auto">
          <a:xfrm>
            <a:off x="4079876" y="44450"/>
            <a:ext cx="4392613" cy="711200"/>
          </a:xfrm>
          <a:prstGeom prst="rect">
            <a:avLst/>
          </a:prstGeom>
          <a:noFill/>
          <a:ln w="9525">
            <a:noFill/>
            <a:miter lim="800000"/>
            <a:headEnd/>
            <a:tailEnd/>
          </a:ln>
          <a:effectLst>
            <a:outerShdw dist="35921" dir="2700000" algn="ctr" rotWithShape="0">
              <a:srgbClr val="FFFFFF">
                <a:alpha val="73000"/>
              </a:srgbClr>
            </a:outerShdw>
          </a:effectLst>
        </p:spPr>
        <p:txBody>
          <a:bodyPr anchor="ctr"/>
          <a:lstStyle/>
          <a:p>
            <a:pPr>
              <a:defRPr/>
            </a:pPr>
            <a:r>
              <a:rPr lang="en-US" altLang="zh-CN" sz="4000" dirty="0">
                <a:solidFill>
                  <a:srgbClr val="FF0000"/>
                </a:solidFill>
                <a:latin typeface="微软雅黑" panose="020B0503020204020204" pitchFamily="34" charset="-122"/>
                <a:ea typeface="微软雅黑" panose="020B0503020204020204" pitchFamily="34" charset="-122"/>
              </a:rPr>
              <a:t>3.4 </a:t>
            </a:r>
            <a:r>
              <a:rPr lang="zh-CN" altLang="en-US" sz="4000" dirty="0">
                <a:solidFill>
                  <a:srgbClr val="FF0000"/>
                </a:solidFill>
                <a:latin typeface="微软雅黑" panose="020B0503020204020204" pitchFamily="34" charset="-122"/>
                <a:ea typeface="微软雅黑" panose="020B0503020204020204" pitchFamily="34" charset="-122"/>
              </a:rPr>
              <a:t>进程同步</a:t>
            </a:r>
          </a:p>
        </p:txBody>
      </p:sp>
      <p:sp>
        <p:nvSpPr>
          <p:cNvPr id="107528" name="矩形 8"/>
          <p:cNvSpPr>
            <a:spLocks noChangeArrowheads="1"/>
          </p:cNvSpPr>
          <p:nvPr/>
        </p:nvSpPr>
        <p:spPr bwMode="auto">
          <a:xfrm>
            <a:off x="911227" y="775494"/>
            <a:ext cx="7561262" cy="1721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nSpc>
                <a:spcPct val="110000"/>
              </a:lnSpc>
              <a:spcBef>
                <a:spcPct val="20000"/>
              </a:spcBef>
            </a:pPr>
            <a:r>
              <a:rPr lang="en-US" altLang="zh-CN" sz="3200" dirty="0">
                <a:solidFill>
                  <a:srgbClr val="0000FF"/>
                </a:solidFill>
                <a:latin typeface="微软雅黑" panose="020B0503020204020204" pitchFamily="34" charset="-122"/>
                <a:ea typeface="微软雅黑" panose="020B0503020204020204" pitchFamily="34" charset="-122"/>
              </a:rPr>
              <a:t>3.4.2</a:t>
            </a:r>
            <a:r>
              <a:rPr lang="zh-CN" altLang="en-US" sz="3200" dirty="0">
                <a:solidFill>
                  <a:srgbClr val="0000FF"/>
                </a:solidFill>
                <a:latin typeface="微软雅黑" panose="020B0503020204020204" pitchFamily="34" charset="-122"/>
                <a:ea typeface="微软雅黑" panose="020B0503020204020204" pitchFamily="34" charset="-122"/>
              </a:rPr>
              <a:t>进程同步机制及应用</a:t>
            </a:r>
            <a:endParaRPr lang="en-US" altLang="zh-CN" sz="3200" dirty="0">
              <a:solidFill>
                <a:srgbClr val="0000FF"/>
              </a:solidFill>
              <a:latin typeface="微软雅黑" panose="020B0503020204020204" pitchFamily="34" charset="-122"/>
              <a:ea typeface="微软雅黑" panose="020B0503020204020204" pitchFamily="34" charset="-122"/>
            </a:endParaRPr>
          </a:p>
          <a:p>
            <a:pPr>
              <a:lnSpc>
                <a:spcPct val="110000"/>
              </a:lnSpc>
              <a:spcBef>
                <a:spcPct val="20000"/>
              </a:spcBef>
            </a:pPr>
            <a:r>
              <a:rPr lang="en-US" altLang="zh-CN" sz="2800" dirty="0">
                <a:solidFill>
                  <a:srgbClr val="C00000"/>
                </a:solidFill>
                <a:latin typeface="微软雅黑" panose="020B0503020204020204" pitchFamily="34" charset="-122"/>
                <a:ea typeface="微软雅黑" panose="020B0503020204020204" pitchFamily="34" charset="-122"/>
              </a:rPr>
              <a:t>2.</a:t>
            </a:r>
            <a:r>
              <a:rPr lang="zh-CN" altLang="en-US" sz="2800" dirty="0">
                <a:solidFill>
                  <a:srgbClr val="C00000"/>
                </a:solidFill>
                <a:latin typeface="微软雅黑" panose="020B0503020204020204" pitchFamily="34" charset="-122"/>
                <a:ea typeface="微软雅黑" panose="020B0503020204020204" pitchFamily="34" charset="-122"/>
              </a:rPr>
              <a:t>利用软件方法实现互斥</a:t>
            </a:r>
            <a:r>
              <a:rPr lang="en-US" altLang="zh-CN" sz="2800" dirty="0">
                <a:solidFill>
                  <a:srgbClr val="C00000"/>
                </a:solidFill>
                <a:latin typeface="微软雅黑" panose="020B0503020204020204" pitchFamily="34" charset="-122"/>
                <a:ea typeface="微软雅黑" panose="020B0503020204020204" pitchFamily="34" charset="-122"/>
              </a:rPr>
              <a:t>: </a:t>
            </a:r>
            <a:r>
              <a:rPr lang="zh-CN" altLang="en-US" sz="2800" dirty="0">
                <a:solidFill>
                  <a:srgbClr val="C00000"/>
                </a:solidFill>
                <a:latin typeface="微软雅黑" panose="020B0503020204020204" pitchFamily="34" charset="-122"/>
                <a:ea typeface="微软雅黑" panose="020B0503020204020204" pitchFamily="34" charset="-122"/>
              </a:rPr>
              <a:t>双标志先检查法</a:t>
            </a:r>
          </a:p>
          <a:p>
            <a:pPr>
              <a:lnSpc>
                <a:spcPct val="110000"/>
              </a:lnSpc>
              <a:spcBef>
                <a:spcPct val="20000"/>
              </a:spcBef>
            </a:pPr>
            <a:endParaRPr lang="en-US" altLang="zh-CN" sz="2800" dirty="0">
              <a:solidFill>
                <a:srgbClr val="C00000"/>
              </a:solidFill>
              <a:latin typeface="微软雅黑" panose="020B0503020204020204" pitchFamily="34" charset="-122"/>
              <a:ea typeface="微软雅黑" panose="020B0503020204020204" pitchFamily="34" charset="-122"/>
            </a:endParaRPr>
          </a:p>
        </p:txBody>
      </p:sp>
      <p:cxnSp>
        <p:nvCxnSpPr>
          <p:cNvPr id="11" name="直接箭头连接符 10"/>
          <p:cNvCxnSpPr>
            <a:cxnSpLocks noChangeShapeType="1"/>
          </p:cNvCxnSpPr>
          <p:nvPr/>
        </p:nvCxnSpPr>
        <p:spPr bwMode="auto">
          <a:xfrm>
            <a:off x="4225926" y="4221163"/>
            <a:ext cx="1368425" cy="0"/>
          </a:xfrm>
          <a:prstGeom prst="straightConnector1">
            <a:avLst/>
          </a:prstGeom>
          <a:noFill/>
          <a:ln w="28575">
            <a:solidFill>
              <a:schemeClr val="accent1"/>
            </a:solidFill>
            <a:prstDash val="sysDash"/>
            <a:round/>
            <a:headEnd/>
            <a:tailEnd type="arrow" w="med" len="med"/>
          </a:ln>
          <a:extLst>
            <a:ext uri="{909E8E84-426E-40DD-AFC4-6F175D3DCCD1}">
              <a14:hiddenFill xmlns:a14="http://schemas.microsoft.com/office/drawing/2010/main">
                <a:noFill/>
              </a14:hiddenFill>
            </a:ext>
          </a:extLst>
        </p:spPr>
      </p:cxnSp>
      <p:cxnSp>
        <p:nvCxnSpPr>
          <p:cNvPr id="14" name="直接箭头连接符 13"/>
          <p:cNvCxnSpPr>
            <a:cxnSpLocks noChangeShapeType="1"/>
          </p:cNvCxnSpPr>
          <p:nvPr/>
        </p:nvCxnSpPr>
        <p:spPr bwMode="auto">
          <a:xfrm flipH="1">
            <a:off x="3651251" y="4365626"/>
            <a:ext cx="2087563" cy="142875"/>
          </a:xfrm>
          <a:prstGeom prst="straightConnector1">
            <a:avLst/>
          </a:prstGeom>
          <a:noFill/>
          <a:ln w="28575">
            <a:solidFill>
              <a:schemeClr val="accent1"/>
            </a:solidFill>
            <a:prstDash val="sysDash"/>
            <a:round/>
            <a:headEnd/>
            <a:tailEnd type="arrow" w="med" len="med"/>
          </a:ln>
          <a:extLst>
            <a:ext uri="{909E8E84-426E-40DD-AFC4-6F175D3DCCD1}">
              <a14:hiddenFill xmlns:a14="http://schemas.microsoft.com/office/drawing/2010/main">
                <a:noFill/>
              </a14:hiddenFill>
            </a:ext>
          </a:extLst>
        </p:spPr>
      </p:cxnSp>
      <p:cxnSp>
        <p:nvCxnSpPr>
          <p:cNvPr id="17" name="直接箭头连接符 16"/>
          <p:cNvCxnSpPr>
            <a:cxnSpLocks noChangeShapeType="1"/>
          </p:cNvCxnSpPr>
          <p:nvPr/>
        </p:nvCxnSpPr>
        <p:spPr bwMode="auto">
          <a:xfrm flipV="1">
            <a:off x="3794125" y="4581526"/>
            <a:ext cx="1873250" cy="142875"/>
          </a:xfrm>
          <a:prstGeom prst="straightConnector1">
            <a:avLst/>
          </a:prstGeom>
          <a:noFill/>
          <a:ln w="28575">
            <a:solidFill>
              <a:schemeClr val="accent1"/>
            </a:solidFill>
            <a:prstDash val="sysDash"/>
            <a:round/>
            <a:headEnd/>
            <a:tailEnd type="arrow" w="med" len="med"/>
          </a:ln>
          <a:extLst>
            <a:ext uri="{909E8E84-426E-40DD-AFC4-6F175D3DCCD1}">
              <a14:hiddenFill xmlns:a14="http://schemas.microsoft.com/office/drawing/2010/main">
                <a:noFill/>
              </a14:hiddenFill>
            </a:ext>
          </a:extLst>
        </p:spPr>
      </p:cxnSp>
      <p:sp>
        <p:nvSpPr>
          <p:cNvPr id="15" name="矩形标注 14"/>
          <p:cNvSpPr>
            <a:spLocks noChangeArrowheads="1"/>
          </p:cNvSpPr>
          <p:nvPr/>
        </p:nvSpPr>
        <p:spPr bwMode="auto">
          <a:xfrm>
            <a:off x="9087750" y="2995613"/>
            <a:ext cx="2339975" cy="1441450"/>
          </a:xfrm>
          <a:prstGeom prst="wedgeRectCallout">
            <a:avLst>
              <a:gd name="adj1" fmla="val -119153"/>
              <a:gd name="adj2" fmla="val 82504"/>
            </a:avLst>
          </a:prstGeom>
          <a:solidFill>
            <a:schemeClr val="accent1">
              <a:lumMod val="60000"/>
              <a:lumOff val="40000"/>
            </a:schemeClr>
          </a:solidFill>
          <a:ln w="9525">
            <a:noFill/>
            <a:miter lim="800000"/>
            <a:headEnd/>
            <a:tailEnd/>
          </a:ln>
        </p:spPr>
        <p:txBody>
          <a:bodyPr/>
          <a:lstStyle/>
          <a:p>
            <a:pPr eaLnBrk="0" hangingPunct="0">
              <a:spcBef>
                <a:spcPct val="20000"/>
              </a:spcBef>
              <a:defRPr/>
            </a:pPr>
            <a:r>
              <a:rPr lang="zh-CN" altLang="en-US" dirty="0">
                <a:latin typeface="Arial" charset="0"/>
              </a:rPr>
              <a:t>这个算法是否遵循了同步机制的</a:t>
            </a:r>
            <a:r>
              <a:rPr lang="en-US" altLang="zh-CN" dirty="0">
                <a:latin typeface="Arial" charset="0"/>
              </a:rPr>
              <a:t>4</a:t>
            </a:r>
            <a:r>
              <a:rPr lang="zh-CN" altLang="en-US" dirty="0">
                <a:latin typeface="Arial" charset="0"/>
              </a:rPr>
              <a:t>条准则？如果没有，违背了哪些准则？</a:t>
            </a:r>
          </a:p>
        </p:txBody>
      </p:sp>
      <p:pic>
        <p:nvPicPr>
          <p:cNvPr id="110606" name="Picture 14" descr="http://5b0988e595225.cdn.sohucs.com/images/20180928/0cdc82f220a34f5bbfbad60d78c4b8e1.jpe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9634436" y="4413250"/>
            <a:ext cx="1603375" cy="218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9157"/>
                                        </p:tgtEl>
                                        <p:attrNameLst>
                                          <p:attrName>style.visibility</p:attrName>
                                        </p:attrNameLst>
                                      </p:cBhvr>
                                      <p:to>
                                        <p:strVal val="visible"/>
                                      </p:to>
                                    </p:set>
                                    <p:animEffect transition="in" filter="box(in)">
                                      <p:cBhvr>
                                        <p:cTn id="7" dur="500"/>
                                        <p:tgtEl>
                                          <p:spTgt spid="49157"/>
                                        </p:tgtEl>
                                      </p:cBhvr>
                                    </p:animEffect>
                                  </p:childTnLst>
                                </p:cTn>
                              </p:par>
                            </p:childTnLst>
                          </p:cTn>
                        </p:par>
                        <p:par>
                          <p:cTn id="8" fill="hold" nodeType="afterGroup">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49158"/>
                                        </p:tgtEl>
                                        <p:attrNameLst>
                                          <p:attrName>style.visibility</p:attrName>
                                        </p:attrNameLst>
                                      </p:cBhvr>
                                      <p:to>
                                        <p:strVal val="visible"/>
                                      </p:to>
                                    </p:set>
                                    <p:animEffect transition="in" filter="box(in)">
                                      <p:cBhvr>
                                        <p:cTn id="11" dur="500"/>
                                        <p:tgtEl>
                                          <p:spTgt spid="4915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box(in)">
                                      <p:cBhvr>
                                        <p:cTn id="16" dur="500"/>
                                        <p:tgtEl>
                                          <p:spTgt spid="15"/>
                                        </p:tgtEl>
                                      </p:cBhvr>
                                    </p:animEffect>
                                  </p:childTnLst>
                                </p:cTn>
                              </p:par>
                              <p:par>
                                <p:cTn id="17" presetID="4" presetClass="entr" presetSubtype="16" fill="hold" nodeType="withEffect">
                                  <p:stCondLst>
                                    <p:cond delay="0"/>
                                  </p:stCondLst>
                                  <p:childTnLst>
                                    <p:set>
                                      <p:cBhvr>
                                        <p:cTn id="18" dur="1" fill="hold">
                                          <p:stCondLst>
                                            <p:cond delay="0"/>
                                          </p:stCondLst>
                                        </p:cTn>
                                        <p:tgtEl>
                                          <p:spTgt spid="110606"/>
                                        </p:tgtEl>
                                        <p:attrNameLst>
                                          <p:attrName>style.visibility</p:attrName>
                                        </p:attrNameLst>
                                      </p:cBhvr>
                                      <p:to>
                                        <p:strVal val="visible"/>
                                      </p:to>
                                    </p:set>
                                    <p:animEffect transition="in" filter="box(in)">
                                      <p:cBhvr>
                                        <p:cTn id="19" dur="500"/>
                                        <p:tgtEl>
                                          <p:spTgt spid="110606"/>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16"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box(in)">
                                      <p:cBhvr>
                                        <p:cTn id="24" dur="500"/>
                                        <p:tgtEl>
                                          <p:spTgt spid="11"/>
                                        </p:tgtEl>
                                      </p:cBhvr>
                                    </p:animEffect>
                                  </p:childTnLst>
                                </p:cTn>
                              </p:par>
                            </p:childTnLst>
                          </p:cTn>
                        </p:par>
                        <p:par>
                          <p:cTn id="25" fill="hold" nodeType="afterGroup">
                            <p:stCondLst>
                              <p:cond delay="500"/>
                            </p:stCondLst>
                            <p:childTnLst>
                              <p:par>
                                <p:cTn id="26" presetID="4" presetClass="entr" presetSubtype="16" fill="hold"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box(in)">
                                      <p:cBhvr>
                                        <p:cTn id="28" dur="500"/>
                                        <p:tgtEl>
                                          <p:spTgt spid="14"/>
                                        </p:tgtEl>
                                      </p:cBhvr>
                                    </p:animEffect>
                                  </p:childTnLst>
                                </p:cTn>
                              </p:par>
                            </p:childTnLst>
                          </p:cTn>
                        </p:par>
                        <p:par>
                          <p:cTn id="29" fill="hold" nodeType="afterGroup">
                            <p:stCondLst>
                              <p:cond delay="1000"/>
                            </p:stCondLst>
                            <p:childTnLst>
                              <p:par>
                                <p:cTn id="30" presetID="4" presetClass="entr" presetSubtype="16" fill="hold" nodeType="after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box(in)">
                                      <p:cBhvr>
                                        <p:cTn id="32" dur="500"/>
                                        <p:tgtEl>
                                          <p:spTgt spid="1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autoUpdateAnimBg="0"/>
      <p:bldP spid="49157" grpId="0" autoUpdateAnimBg="0"/>
      <p:bldP spid="49158" grpId="0" autoUpdateAnimBg="0"/>
      <p:bldP spid="1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Line 26"/>
          <p:cNvSpPr>
            <a:spLocks noChangeShapeType="1"/>
          </p:cNvSpPr>
          <p:nvPr/>
        </p:nvSpPr>
        <p:spPr bwMode="auto">
          <a:xfrm>
            <a:off x="5019675" y="3168650"/>
            <a:ext cx="0" cy="3500438"/>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6" name="矩形标注 25"/>
          <p:cNvSpPr>
            <a:spLocks noChangeArrowheads="1"/>
          </p:cNvSpPr>
          <p:nvPr/>
        </p:nvSpPr>
        <p:spPr bwMode="auto">
          <a:xfrm>
            <a:off x="3651250" y="5805488"/>
            <a:ext cx="2089150" cy="792162"/>
          </a:xfrm>
          <a:prstGeom prst="wedgeRectCallout">
            <a:avLst>
              <a:gd name="adj1" fmla="val 12306"/>
              <a:gd name="adj2" fmla="val -224444"/>
            </a:avLst>
          </a:prstGeom>
          <a:solidFill>
            <a:srgbClr val="FFD84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spcBef>
                <a:spcPct val="20000"/>
              </a:spcBef>
            </a:pPr>
            <a:r>
              <a:rPr lang="zh-CN" altLang="en-US" dirty="0">
                <a:latin typeface="仿宋_GB2312" pitchFamily="49" charset="-122"/>
                <a:ea typeface="仿宋_GB2312" pitchFamily="49" charset="-122"/>
              </a:rPr>
              <a:t>违背了空闲让进和有限等待</a:t>
            </a:r>
          </a:p>
        </p:txBody>
      </p:sp>
      <p:sp>
        <p:nvSpPr>
          <p:cNvPr id="49157" name="Rectangle 8"/>
          <p:cNvSpPr>
            <a:spLocks noChangeArrowheads="1"/>
          </p:cNvSpPr>
          <p:nvPr/>
        </p:nvSpPr>
        <p:spPr bwMode="auto">
          <a:xfrm>
            <a:off x="1919288" y="3500438"/>
            <a:ext cx="3600450"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en-US" altLang="zh-CN" sz="2400" dirty="0">
                <a:ea typeface="仿宋_GB2312" pitchFamily="49" charset="-122"/>
              </a:rPr>
              <a:t>P0: </a:t>
            </a:r>
          </a:p>
          <a:p>
            <a:pPr>
              <a:spcBef>
                <a:spcPct val="20000"/>
              </a:spcBef>
            </a:pPr>
            <a:r>
              <a:rPr lang="en-US" altLang="zh-CN" sz="2400" dirty="0">
                <a:ea typeface="仿宋_GB2312" pitchFamily="49" charset="-122"/>
              </a:rPr>
              <a:t>  flag[0]=1;  </a:t>
            </a:r>
          </a:p>
          <a:p>
            <a:pPr>
              <a:spcBef>
                <a:spcPct val="20000"/>
              </a:spcBef>
            </a:pPr>
            <a:r>
              <a:rPr lang="en-US" altLang="zh-CN" sz="2400" dirty="0">
                <a:ea typeface="仿宋_GB2312" pitchFamily="49" charset="-122"/>
              </a:rPr>
              <a:t>  while (flag[1]);</a:t>
            </a:r>
          </a:p>
          <a:p>
            <a:pPr>
              <a:spcBef>
                <a:spcPct val="20000"/>
              </a:spcBef>
            </a:pPr>
            <a:r>
              <a:rPr lang="zh-CN" altLang="en-US" sz="2400" dirty="0">
                <a:ea typeface="仿宋_GB2312" pitchFamily="49" charset="-122"/>
              </a:rPr>
              <a:t>  临界区</a:t>
            </a:r>
          </a:p>
          <a:p>
            <a:pPr>
              <a:spcBef>
                <a:spcPct val="20000"/>
              </a:spcBef>
            </a:pPr>
            <a:r>
              <a:rPr lang="zh-CN" altLang="en-US" sz="2400" dirty="0">
                <a:ea typeface="仿宋_GB2312" pitchFamily="49" charset="-122"/>
              </a:rPr>
              <a:t>  </a:t>
            </a:r>
            <a:r>
              <a:rPr lang="en-US" altLang="zh-CN" sz="2400" dirty="0">
                <a:ea typeface="仿宋_GB2312" pitchFamily="49" charset="-122"/>
              </a:rPr>
              <a:t>flag[0]=0;</a:t>
            </a:r>
          </a:p>
          <a:p>
            <a:pPr>
              <a:spcBef>
                <a:spcPct val="20000"/>
              </a:spcBef>
            </a:pPr>
            <a:r>
              <a:rPr lang="en-US" altLang="zh-CN" sz="2400" dirty="0">
                <a:ea typeface="仿宋_GB2312" pitchFamily="49" charset="-122"/>
              </a:rPr>
              <a:t>   </a:t>
            </a:r>
            <a:r>
              <a:rPr lang="zh-CN" altLang="en-US" sz="2400" dirty="0">
                <a:ea typeface="仿宋_GB2312" pitchFamily="49" charset="-122"/>
              </a:rPr>
              <a:t>剩余区</a:t>
            </a:r>
            <a:endParaRPr lang="en-US" altLang="zh-CN" sz="2400" dirty="0">
              <a:ea typeface="仿宋_GB2312" pitchFamily="49" charset="-122"/>
            </a:endParaRPr>
          </a:p>
          <a:p>
            <a:pPr>
              <a:spcBef>
                <a:spcPct val="20000"/>
              </a:spcBef>
            </a:pPr>
            <a:endParaRPr lang="en-US" altLang="zh-CN" sz="2800" dirty="0">
              <a:ea typeface="仿宋_GB2312" pitchFamily="49" charset="-122"/>
            </a:endParaRPr>
          </a:p>
        </p:txBody>
      </p:sp>
      <p:sp>
        <p:nvSpPr>
          <p:cNvPr id="49158" name="Rectangle 9"/>
          <p:cNvSpPr>
            <a:spLocks noChangeArrowheads="1"/>
          </p:cNvSpPr>
          <p:nvPr/>
        </p:nvSpPr>
        <p:spPr bwMode="auto">
          <a:xfrm>
            <a:off x="5597527" y="3501008"/>
            <a:ext cx="2447925"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en-US" altLang="zh-CN" sz="2400" dirty="0">
                <a:ea typeface="仿宋_GB2312" pitchFamily="49" charset="-122"/>
              </a:rPr>
              <a:t>P1: </a:t>
            </a:r>
          </a:p>
          <a:p>
            <a:pPr>
              <a:spcBef>
                <a:spcPct val="20000"/>
              </a:spcBef>
            </a:pPr>
            <a:r>
              <a:rPr lang="en-US" altLang="zh-CN" sz="2400" dirty="0">
                <a:ea typeface="仿宋_GB2312" pitchFamily="49" charset="-122"/>
              </a:rPr>
              <a:t>  flag[1]=1;  </a:t>
            </a:r>
          </a:p>
          <a:p>
            <a:pPr>
              <a:spcBef>
                <a:spcPct val="20000"/>
              </a:spcBef>
            </a:pPr>
            <a:r>
              <a:rPr lang="en-US" altLang="zh-CN" sz="2400" dirty="0">
                <a:ea typeface="仿宋_GB2312" pitchFamily="49" charset="-122"/>
              </a:rPr>
              <a:t>  while (flag[0]);</a:t>
            </a:r>
          </a:p>
          <a:p>
            <a:pPr>
              <a:spcBef>
                <a:spcPct val="20000"/>
              </a:spcBef>
            </a:pPr>
            <a:r>
              <a:rPr lang="zh-CN" altLang="en-US" sz="2400" dirty="0">
                <a:ea typeface="仿宋_GB2312" pitchFamily="49" charset="-122"/>
              </a:rPr>
              <a:t>  临界区</a:t>
            </a:r>
          </a:p>
          <a:p>
            <a:pPr>
              <a:spcBef>
                <a:spcPct val="20000"/>
              </a:spcBef>
            </a:pPr>
            <a:r>
              <a:rPr lang="zh-CN" altLang="en-US" sz="2400" dirty="0">
                <a:ea typeface="仿宋_GB2312" pitchFamily="49" charset="-122"/>
              </a:rPr>
              <a:t>  </a:t>
            </a:r>
            <a:r>
              <a:rPr lang="en-US" altLang="zh-CN" sz="2400" dirty="0">
                <a:ea typeface="仿宋_GB2312" pitchFamily="49" charset="-122"/>
              </a:rPr>
              <a:t>flag[1]=0;</a:t>
            </a:r>
          </a:p>
          <a:p>
            <a:pPr>
              <a:spcBef>
                <a:spcPct val="20000"/>
              </a:spcBef>
            </a:pPr>
            <a:r>
              <a:rPr lang="en-US" altLang="zh-CN" sz="2400" dirty="0">
                <a:ea typeface="仿宋_GB2312" pitchFamily="49" charset="-122"/>
              </a:rPr>
              <a:t>   </a:t>
            </a:r>
            <a:r>
              <a:rPr lang="zh-CN" altLang="en-US" sz="2400" dirty="0">
                <a:ea typeface="仿宋_GB2312" pitchFamily="49" charset="-122"/>
              </a:rPr>
              <a:t>剩余区</a:t>
            </a:r>
            <a:endParaRPr lang="en-US" altLang="zh-CN" sz="2400" dirty="0">
              <a:ea typeface="仿宋_GB2312" pitchFamily="49" charset="-122"/>
            </a:endParaRPr>
          </a:p>
          <a:p>
            <a:pPr>
              <a:spcBef>
                <a:spcPct val="20000"/>
              </a:spcBef>
            </a:pPr>
            <a:endParaRPr lang="en-US" altLang="zh-CN" sz="2800" dirty="0">
              <a:ea typeface="仿宋_GB2312" pitchFamily="49" charset="-122"/>
            </a:endParaRPr>
          </a:p>
        </p:txBody>
      </p:sp>
      <p:sp>
        <p:nvSpPr>
          <p:cNvPr id="8" name="Rectangle 2"/>
          <p:cNvSpPr txBox="1">
            <a:spLocks noChangeArrowheads="1"/>
          </p:cNvSpPr>
          <p:nvPr/>
        </p:nvSpPr>
        <p:spPr bwMode="auto">
          <a:xfrm>
            <a:off x="4079876" y="44450"/>
            <a:ext cx="4392613" cy="711200"/>
          </a:xfrm>
          <a:prstGeom prst="rect">
            <a:avLst/>
          </a:prstGeom>
          <a:noFill/>
          <a:ln w="9525">
            <a:noFill/>
            <a:miter lim="800000"/>
            <a:headEnd/>
            <a:tailEnd/>
          </a:ln>
          <a:effectLst>
            <a:outerShdw dist="35921" dir="2700000" algn="ctr" rotWithShape="0">
              <a:srgbClr val="FFFFFF">
                <a:alpha val="73000"/>
              </a:srgbClr>
            </a:outerShdw>
          </a:effectLst>
        </p:spPr>
        <p:txBody>
          <a:bodyPr anchor="ctr"/>
          <a:lstStyle/>
          <a:p>
            <a:pPr>
              <a:defRPr/>
            </a:pPr>
            <a:r>
              <a:rPr lang="en-US" altLang="zh-CN" sz="4000" dirty="0">
                <a:solidFill>
                  <a:srgbClr val="FF0000"/>
                </a:solidFill>
                <a:latin typeface="微软雅黑" panose="020B0503020204020204" pitchFamily="34" charset="-122"/>
                <a:ea typeface="微软雅黑" panose="020B0503020204020204" pitchFamily="34" charset="-122"/>
              </a:rPr>
              <a:t>3.4 </a:t>
            </a:r>
            <a:r>
              <a:rPr lang="zh-CN" altLang="en-US" sz="4000" dirty="0">
                <a:solidFill>
                  <a:srgbClr val="FF0000"/>
                </a:solidFill>
                <a:latin typeface="微软雅黑" panose="020B0503020204020204" pitchFamily="34" charset="-122"/>
                <a:ea typeface="微软雅黑" panose="020B0503020204020204" pitchFamily="34" charset="-122"/>
              </a:rPr>
              <a:t>进程同步</a:t>
            </a:r>
          </a:p>
        </p:txBody>
      </p:sp>
      <p:sp>
        <p:nvSpPr>
          <p:cNvPr id="107528" name="矩形 8"/>
          <p:cNvSpPr>
            <a:spLocks noChangeArrowheads="1"/>
          </p:cNvSpPr>
          <p:nvPr/>
        </p:nvSpPr>
        <p:spPr bwMode="auto">
          <a:xfrm>
            <a:off x="911227" y="775494"/>
            <a:ext cx="7561262" cy="1721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nSpc>
                <a:spcPct val="110000"/>
              </a:lnSpc>
              <a:spcBef>
                <a:spcPct val="20000"/>
              </a:spcBef>
            </a:pPr>
            <a:r>
              <a:rPr lang="en-US" altLang="zh-CN" sz="3200" dirty="0">
                <a:solidFill>
                  <a:srgbClr val="0000FF"/>
                </a:solidFill>
                <a:latin typeface="微软雅黑" panose="020B0503020204020204" pitchFamily="34" charset="-122"/>
                <a:ea typeface="微软雅黑" panose="020B0503020204020204" pitchFamily="34" charset="-122"/>
              </a:rPr>
              <a:t>3.4.2</a:t>
            </a:r>
            <a:r>
              <a:rPr lang="zh-CN" altLang="en-US" sz="3200" dirty="0">
                <a:solidFill>
                  <a:srgbClr val="0000FF"/>
                </a:solidFill>
                <a:latin typeface="微软雅黑" panose="020B0503020204020204" pitchFamily="34" charset="-122"/>
                <a:ea typeface="微软雅黑" panose="020B0503020204020204" pitchFamily="34" charset="-122"/>
              </a:rPr>
              <a:t>进程同步机制及应用</a:t>
            </a:r>
            <a:endParaRPr lang="en-US" altLang="zh-CN" sz="3200" dirty="0">
              <a:solidFill>
                <a:srgbClr val="0000FF"/>
              </a:solidFill>
              <a:latin typeface="微软雅黑" panose="020B0503020204020204" pitchFamily="34" charset="-122"/>
              <a:ea typeface="微软雅黑" panose="020B0503020204020204" pitchFamily="34" charset="-122"/>
            </a:endParaRPr>
          </a:p>
          <a:p>
            <a:pPr>
              <a:lnSpc>
                <a:spcPct val="110000"/>
              </a:lnSpc>
              <a:spcBef>
                <a:spcPct val="20000"/>
              </a:spcBef>
            </a:pPr>
            <a:r>
              <a:rPr lang="en-US" altLang="zh-CN" sz="2800" dirty="0">
                <a:solidFill>
                  <a:srgbClr val="C00000"/>
                </a:solidFill>
                <a:latin typeface="微软雅黑" panose="020B0503020204020204" pitchFamily="34" charset="-122"/>
                <a:ea typeface="微软雅黑" panose="020B0503020204020204" pitchFamily="34" charset="-122"/>
              </a:rPr>
              <a:t>2.</a:t>
            </a:r>
            <a:r>
              <a:rPr lang="zh-CN" altLang="en-US" sz="2800" dirty="0">
                <a:solidFill>
                  <a:srgbClr val="C00000"/>
                </a:solidFill>
                <a:latin typeface="微软雅黑" panose="020B0503020204020204" pitchFamily="34" charset="-122"/>
                <a:ea typeface="微软雅黑" panose="020B0503020204020204" pitchFamily="34" charset="-122"/>
              </a:rPr>
              <a:t>利用软件方法实现互斥</a:t>
            </a:r>
            <a:r>
              <a:rPr lang="en-US" altLang="zh-CN" sz="2800" dirty="0">
                <a:solidFill>
                  <a:srgbClr val="C00000"/>
                </a:solidFill>
                <a:latin typeface="微软雅黑" panose="020B0503020204020204" pitchFamily="34" charset="-122"/>
                <a:ea typeface="微软雅黑" panose="020B0503020204020204" pitchFamily="34" charset="-122"/>
              </a:rPr>
              <a:t>: </a:t>
            </a:r>
            <a:r>
              <a:rPr lang="zh-CN" altLang="en-US" sz="2800" dirty="0">
                <a:solidFill>
                  <a:srgbClr val="C00000"/>
                </a:solidFill>
                <a:latin typeface="微软雅黑" panose="020B0503020204020204" pitchFamily="34" charset="-122"/>
                <a:ea typeface="微软雅黑" panose="020B0503020204020204" pitchFamily="34" charset="-122"/>
              </a:rPr>
              <a:t>双标志后检查法</a:t>
            </a:r>
          </a:p>
          <a:p>
            <a:pPr>
              <a:lnSpc>
                <a:spcPct val="110000"/>
              </a:lnSpc>
              <a:spcBef>
                <a:spcPct val="20000"/>
              </a:spcBef>
            </a:pPr>
            <a:endParaRPr lang="en-US" altLang="zh-CN" sz="2800" dirty="0">
              <a:solidFill>
                <a:srgbClr val="C00000"/>
              </a:solidFill>
              <a:latin typeface="微软雅黑" panose="020B0503020204020204" pitchFamily="34" charset="-122"/>
              <a:ea typeface="微软雅黑" panose="020B0503020204020204" pitchFamily="34" charset="-122"/>
            </a:endParaRPr>
          </a:p>
        </p:txBody>
      </p:sp>
      <p:cxnSp>
        <p:nvCxnSpPr>
          <p:cNvPr id="11" name="直接箭头连接符 10"/>
          <p:cNvCxnSpPr>
            <a:cxnSpLocks noChangeShapeType="1"/>
          </p:cNvCxnSpPr>
          <p:nvPr/>
        </p:nvCxnSpPr>
        <p:spPr bwMode="auto">
          <a:xfrm>
            <a:off x="3719513" y="4149080"/>
            <a:ext cx="1878014" cy="0"/>
          </a:xfrm>
          <a:prstGeom prst="straightConnector1">
            <a:avLst/>
          </a:prstGeom>
          <a:noFill/>
          <a:ln w="28575">
            <a:solidFill>
              <a:schemeClr val="accent1"/>
            </a:solidFill>
            <a:prstDash val="sysDash"/>
            <a:round/>
            <a:headEnd/>
            <a:tailEnd type="arrow" w="med" len="med"/>
          </a:ln>
          <a:extLst>
            <a:ext uri="{909E8E84-426E-40DD-AFC4-6F175D3DCCD1}">
              <a14:hiddenFill xmlns:a14="http://schemas.microsoft.com/office/drawing/2010/main">
                <a:noFill/>
              </a14:hiddenFill>
            </a:ext>
          </a:extLst>
        </p:spPr>
      </p:cxnSp>
      <p:cxnSp>
        <p:nvCxnSpPr>
          <p:cNvPr id="14" name="直接箭头连接符 13"/>
          <p:cNvCxnSpPr>
            <a:cxnSpLocks noChangeShapeType="1"/>
          </p:cNvCxnSpPr>
          <p:nvPr/>
        </p:nvCxnSpPr>
        <p:spPr bwMode="auto">
          <a:xfrm flipH="1">
            <a:off x="4295800" y="4365626"/>
            <a:ext cx="1443014" cy="168101"/>
          </a:xfrm>
          <a:prstGeom prst="straightConnector1">
            <a:avLst/>
          </a:prstGeom>
          <a:noFill/>
          <a:ln w="28575">
            <a:solidFill>
              <a:schemeClr val="accent1"/>
            </a:solidFill>
            <a:prstDash val="sysDash"/>
            <a:round/>
            <a:headEnd/>
            <a:tailEnd type="arrow" w="med" len="med"/>
          </a:ln>
          <a:extLst>
            <a:ext uri="{909E8E84-426E-40DD-AFC4-6F175D3DCCD1}">
              <a14:hiddenFill xmlns:a14="http://schemas.microsoft.com/office/drawing/2010/main">
                <a:noFill/>
              </a14:hiddenFill>
            </a:ext>
          </a:extLst>
        </p:spPr>
      </p:cxnSp>
      <p:cxnSp>
        <p:nvCxnSpPr>
          <p:cNvPr id="17" name="直接箭头连接符 16"/>
          <p:cNvCxnSpPr>
            <a:cxnSpLocks noChangeShapeType="1"/>
          </p:cNvCxnSpPr>
          <p:nvPr/>
        </p:nvCxnSpPr>
        <p:spPr bwMode="auto">
          <a:xfrm flipV="1">
            <a:off x="4367808" y="4653136"/>
            <a:ext cx="1371006" cy="37926"/>
          </a:xfrm>
          <a:prstGeom prst="straightConnector1">
            <a:avLst/>
          </a:prstGeom>
          <a:noFill/>
          <a:ln w="28575">
            <a:solidFill>
              <a:schemeClr val="accent1"/>
            </a:solidFill>
            <a:prstDash val="sysDash"/>
            <a:round/>
            <a:headEnd/>
            <a:tailEnd type="arrow" w="med" len="med"/>
          </a:ln>
          <a:extLst>
            <a:ext uri="{909E8E84-426E-40DD-AFC4-6F175D3DCCD1}">
              <a14:hiddenFill xmlns:a14="http://schemas.microsoft.com/office/drawing/2010/main">
                <a:noFill/>
              </a14:hiddenFill>
            </a:ext>
          </a:extLst>
        </p:spPr>
      </p:cxnSp>
      <p:sp>
        <p:nvSpPr>
          <p:cNvPr id="15" name="矩形标注 14"/>
          <p:cNvSpPr>
            <a:spLocks noChangeArrowheads="1"/>
          </p:cNvSpPr>
          <p:nvPr/>
        </p:nvSpPr>
        <p:spPr bwMode="auto">
          <a:xfrm>
            <a:off x="9087750" y="2995613"/>
            <a:ext cx="2339975" cy="1441450"/>
          </a:xfrm>
          <a:prstGeom prst="wedgeRectCallout">
            <a:avLst>
              <a:gd name="adj1" fmla="val -119153"/>
              <a:gd name="adj2" fmla="val 82504"/>
            </a:avLst>
          </a:prstGeom>
          <a:solidFill>
            <a:schemeClr val="accent1">
              <a:lumMod val="60000"/>
              <a:lumOff val="40000"/>
            </a:schemeClr>
          </a:solidFill>
          <a:ln w="9525">
            <a:noFill/>
            <a:miter lim="800000"/>
            <a:headEnd/>
            <a:tailEnd/>
          </a:ln>
        </p:spPr>
        <p:txBody>
          <a:bodyPr/>
          <a:lstStyle/>
          <a:p>
            <a:pPr eaLnBrk="0" hangingPunct="0">
              <a:spcBef>
                <a:spcPct val="20000"/>
              </a:spcBef>
              <a:defRPr/>
            </a:pPr>
            <a:r>
              <a:rPr lang="zh-CN" altLang="en-US" dirty="0">
                <a:latin typeface="Arial" charset="0"/>
              </a:rPr>
              <a:t>这个算法是否遵循了同步机制的</a:t>
            </a:r>
            <a:r>
              <a:rPr lang="en-US" altLang="zh-CN" dirty="0">
                <a:latin typeface="Arial" charset="0"/>
              </a:rPr>
              <a:t>4</a:t>
            </a:r>
            <a:r>
              <a:rPr lang="zh-CN" altLang="en-US" dirty="0">
                <a:latin typeface="Arial" charset="0"/>
              </a:rPr>
              <a:t>条准则？如果没有，违背了哪些准则？</a:t>
            </a:r>
          </a:p>
        </p:txBody>
      </p:sp>
      <p:pic>
        <p:nvPicPr>
          <p:cNvPr id="110606" name="Picture 14" descr="http://5b0988e595225.cdn.sohucs.com/images/20180928/0cdc82f220a34f5bbfbad60d78c4b8e1.jpe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9634436" y="4413250"/>
            <a:ext cx="1603375" cy="218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522" name="Rectangle 4"/>
          <p:cNvSpPr>
            <a:spLocks noChangeArrowheads="1"/>
          </p:cNvSpPr>
          <p:nvPr/>
        </p:nvSpPr>
        <p:spPr bwMode="auto">
          <a:xfrm>
            <a:off x="930276" y="2013347"/>
            <a:ext cx="10566324" cy="143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nSpc>
                <a:spcPct val="110000"/>
              </a:lnSpc>
              <a:spcBef>
                <a:spcPct val="20000"/>
              </a:spcBef>
              <a:buFont typeface="Wingdings" panose="05000000000000000000" pitchFamily="2" charset="2"/>
              <a:buChar char="n"/>
            </a:pPr>
            <a:r>
              <a:rPr lang="zh-CN" altLang="en-US" sz="2400" dirty="0">
                <a:solidFill>
                  <a:srgbClr val="7030A0"/>
                </a:solidFill>
                <a:latin typeface="宋体" panose="02010600030101010101" pitchFamily="2" charset="-122"/>
              </a:rPr>
              <a:t> </a:t>
            </a:r>
            <a:r>
              <a:rPr lang="zh-CN" altLang="en-US" sz="2400" dirty="0">
                <a:solidFill>
                  <a:srgbClr val="7030A0"/>
                </a:solidFill>
                <a:latin typeface="微软雅黑" panose="020B0503020204020204" pitchFamily="34" charset="-122"/>
                <a:ea typeface="微软雅黑" panose="020B0503020204020204" pitchFamily="34" charset="-122"/>
              </a:rPr>
              <a:t>算法</a:t>
            </a:r>
            <a:r>
              <a:rPr lang="en-US" altLang="zh-CN" sz="2400" dirty="0">
                <a:solidFill>
                  <a:srgbClr val="7030A0"/>
                </a:solidFill>
                <a:latin typeface="微软雅黑" panose="020B0503020204020204" pitchFamily="34" charset="-122"/>
                <a:ea typeface="微软雅黑" panose="020B0503020204020204" pitchFamily="34" charset="-122"/>
              </a:rPr>
              <a:t>3</a:t>
            </a:r>
            <a:r>
              <a:rPr lang="zh-CN" altLang="en-US" sz="2400" dirty="0">
                <a:solidFill>
                  <a:srgbClr val="7030A0"/>
                </a:solidFill>
                <a:latin typeface="微软雅黑" panose="020B0503020204020204" pitchFamily="34" charset="-122"/>
                <a:ea typeface="微软雅黑" panose="020B0503020204020204" pitchFamily="34" charset="-122"/>
              </a:rPr>
              <a:t>：</a:t>
            </a:r>
            <a:r>
              <a:rPr lang="zh-CN" altLang="en-US" sz="2200" dirty="0">
                <a:latin typeface="仿宋_GB2312" pitchFamily="49" charset="-122"/>
                <a:ea typeface="仿宋_GB2312" pitchFamily="49" charset="-122"/>
              </a:rPr>
              <a:t>两个进程</a:t>
            </a:r>
            <a:r>
              <a:rPr lang="en-US" altLang="zh-CN" sz="2200" dirty="0">
                <a:latin typeface="仿宋_GB2312" pitchFamily="49" charset="-122"/>
                <a:ea typeface="仿宋_GB2312" pitchFamily="49" charset="-122"/>
              </a:rPr>
              <a:t>P0, P1</a:t>
            </a:r>
            <a:r>
              <a:rPr lang="zh-CN" altLang="en-US" sz="2200" dirty="0">
                <a:latin typeface="仿宋_GB2312" pitchFamily="49" charset="-122"/>
                <a:ea typeface="仿宋_GB2312" pitchFamily="49" charset="-122"/>
              </a:rPr>
              <a:t>共享某临界资源：</a:t>
            </a:r>
            <a:endParaRPr lang="en-US" altLang="zh-CN" sz="2200" dirty="0">
              <a:latin typeface="仿宋_GB2312" pitchFamily="49" charset="-122"/>
              <a:ea typeface="仿宋_GB2312" pitchFamily="49" charset="-122"/>
            </a:endParaRPr>
          </a:p>
          <a:p>
            <a:pPr>
              <a:lnSpc>
                <a:spcPct val="110000"/>
              </a:lnSpc>
              <a:spcBef>
                <a:spcPct val="20000"/>
              </a:spcBef>
            </a:pPr>
            <a:r>
              <a:rPr lang="zh-CN" altLang="en-US" sz="2200" dirty="0">
                <a:latin typeface="仿宋_GB2312" pitchFamily="49" charset="-122"/>
                <a:ea typeface="仿宋_GB2312" pitchFamily="49" charset="-122"/>
              </a:rPr>
              <a:t>设立一个标志数组</a:t>
            </a:r>
            <a:r>
              <a:rPr lang="en-US" altLang="zh-CN" sz="2200" dirty="0">
                <a:latin typeface="仿宋_GB2312" pitchFamily="49" charset="-122"/>
                <a:ea typeface="仿宋_GB2312" pitchFamily="49" charset="-122"/>
              </a:rPr>
              <a:t>flag[2]</a:t>
            </a:r>
            <a:r>
              <a:rPr lang="zh-CN" altLang="en-US" sz="2200" dirty="0">
                <a:latin typeface="仿宋_GB2312" pitchFamily="49" charset="-122"/>
                <a:ea typeface="仿宋_GB2312" pitchFamily="49" charset="-122"/>
              </a:rPr>
              <a:t>：描述进程是否已在临界区，初值均为</a:t>
            </a:r>
            <a:r>
              <a:rPr lang="en-US" altLang="zh-CN" sz="2200" dirty="0">
                <a:latin typeface="仿宋_GB2312" pitchFamily="49" charset="-122"/>
                <a:ea typeface="仿宋_GB2312" pitchFamily="49" charset="-122"/>
              </a:rPr>
              <a:t>0(FALSE)</a:t>
            </a:r>
            <a:r>
              <a:rPr lang="zh-CN" altLang="en-US" sz="2200" dirty="0">
                <a:latin typeface="仿宋_GB2312" pitchFamily="49" charset="-122"/>
                <a:ea typeface="仿宋_GB2312" pitchFamily="49" charset="-122"/>
              </a:rPr>
              <a:t>，表示进程都不在临界区。</a:t>
            </a:r>
            <a:endParaRPr lang="zh-CN" altLang="en-US" sz="2400" dirty="0">
              <a:latin typeface="宋体" panose="02010600030101010101" pitchFamily="2" charset="-122"/>
            </a:endParaRPr>
          </a:p>
        </p:txBody>
      </p:sp>
    </p:spTree>
    <p:extLst>
      <p:ext uri="{BB962C8B-B14F-4D97-AF65-F5344CB8AC3E}">
        <p14:creationId xmlns:p14="http://schemas.microsoft.com/office/powerpoint/2010/main" val="1993986621"/>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9157"/>
                                        </p:tgtEl>
                                        <p:attrNameLst>
                                          <p:attrName>style.visibility</p:attrName>
                                        </p:attrNameLst>
                                      </p:cBhvr>
                                      <p:to>
                                        <p:strVal val="visible"/>
                                      </p:to>
                                    </p:set>
                                    <p:animEffect transition="in" filter="box(in)">
                                      <p:cBhvr>
                                        <p:cTn id="7" dur="500"/>
                                        <p:tgtEl>
                                          <p:spTgt spid="49157"/>
                                        </p:tgtEl>
                                      </p:cBhvr>
                                    </p:animEffect>
                                  </p:childTnLst>
                                </p:cTn>
                              </p:par>
                            </p:childTnLst>
                          </p:cTn>
                        </p:par>
                        <p:par>
                          <p:cTn id="8" fill="hold" nodeType="afterGroup">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49158"/>
                                        </p:tgtEl>
                                        <p:attrNameLst>
                                          <p:attrName>style.visibility</p:attrName>
                                        </p:attrNameLst>
                                      </p:cBhvr>
                                      <p:to>
                                        <p:strVal val="visible"/>
                                      </p:to>
                                    </p:set>
                                    <p:animEffect transition="in" filter="box(in)">
                                      <p:cBhvr>
                                        <p:cTn id="11" dur="500"/>
                                        <p:tgtEl>
                                          <p:spTgt spid="4915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box(in)">
                                      <p:cBhvr>
                                        <p:cTn id="16" dur="500"/>
                                        <p:tgtEl>
                                          <p:spTgt spid="15"/>
                                        </p:tgtEl>
                                      </p:cBhvr>
                                    </p:animEffect>
                                  </p:childTnLst>
                                </p:cTn>
                              </p:par>
                              <p:par>
                                <p:cTn id="17" presetID="4" presetClass="entr" presetSubtype="16" fill="hold" nodeType="withEffect">
                                  <p:stCondLst>
                                    <p:cond delay="0"/>
                                  </p:stCondLst>
                                  <p:childTnLst>
                                    <p:set>
                                      <p:cBhvr>
                                        <p:cTn id="18" dur="1" fill="hold">
                                          <p:stCondLst>
                                            <p:cond delay="0"/>
                                          </p:stCondLst>
                                        </p:cTn>
                                        <p:tgtEl>
                                          <p:spTgt spid="110606"/>
                                        </p:tgtEl>
                                        <p:attrNameLst>
                                          <p:attrName>style.visibility</p:attrName>
                                        </p:attrNameLst>
                                      </p:cBhvr>
                                      <p:to>
                                        <p:strVal val="visible"/>
                                      </p:to>
                                    </p:set>
                                    <p:animEffect transition="in" filter="box(in)">
                                      <p:cBhvr>
                                        <p:cTn id="19" dur="500"/>
                                        <p:tgtEl>
                                          <p:spTgt spid="110606"/>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16"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box(in)">
                                      <p:cBhvr>
                                        <p:cTn id="24" dur="500"/>
                                        <p:tgtEl>
                                          <p:spTgt spid="11"/>
                                        </p:tgtEl>
                                      </p:cBhvr>
                                    </p:animEffect>
                                  </p:childTnLst>
                                </p:cTn>
                              </p:par>
                            </p:childTnLst>
                          </p:cTn>
                        </p:par>
                        <p:par>
                          <p:cTn id="25" fill="hold" nodeType="afterGroup">
                            <p:stCondLst>
                              <p:cond delay="500"/>
                            </p:stCondLst>
                            <p:childTnLst>
                              <p:par>
                                <p:cTn id="26" presetID="4" presetClass="entr" presetSubtype="16" fill="hold"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box(in)">
                                      <p:cBhvr>
                                        <p:cTn id="28" dur="500"/>
                                        <p:tgtEl>
                                          <p:spTgt spid="14"/>
                                        </p:tgtEl>
                                      </p:cBhvr>
                                    </p:animEffect>
                                  </p:childTnLst>
                                </p:cTn>
                              </p:par>
                            </p:childTnLst>
                          </p:cTn>
                        </p:par>
                        <p:par>
                          <p:cTn id="29" fill="hold" nodeType="afterGroup">
                            <p:stCondLst>
                              <p:cond delay="1000"/>
                            </p:stCondLst>
                            <p:childTnLst>
                              <p:par>
                                <p:cTn id="30" presetID="4" presetClass="entr" presetSubtype="16" fill="hold" nodeType="after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box(in)">
                                      <p:cBhvr>
                                        <p:cTn id="32" dur="500"/>
                                        <p:tgtEl>
                                          <p:spTgt spid="1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autoUpdateAnimBg="0"/>
      <p:bldP spid="49157" grpId="0" autoUpdateAnimBg="0"/>
      <p:bldP spid="49158" grpId="0" autoUpdateAnimBg="0"/>
      <p:bldP spid="15"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2" name="Rectangle 4"/>
          <p:cNvSpPr>
            <a:spLocks noChangeArrowheads="1"/>
          </p:cNvSpPr>
          <p:nvPr/>
        </p:nvSpPr>
        <p:spPr bwMode="auto">
          <a:xfrm>
            <a:off x="1001712" y="755650"/>
            <a:ext cx="10638903" cy="2341563"/>
          </a:xfrm>
          <a:prstGeom prst="rect">
            <a:avLst/>
          </a:prstGeom>
          <a:noFill/>
          <a:ln>
            <a:noFill/>
          </a:ln>
          <a:effectLst/>
        </p:spPr>
        <p:txBody>
          <a:bodyPr/>
          <a:lstStyle/>
          <a:p>
            <a:pPr eaLnBrk="0" hangingPunct="0">
              <a:lnSpc>
                <a:spcPct val="90000"/>
              </a:lnSpc>
              <a:spcBef>
                <a:spcPct val="20000"/>
              </a:spcBef>
              <a:defRPr/>
            </a:pPr>
            <a:r>
              <a:rPr lang="en-US" altLang="zh-CN" sz="3200" dirty="0">
                <a:solidFill>
                  <a:srgbClr val="0000FF"/>
                </a:solidFill>
                <a:latin typeface="微软雅黑" panose="020B0503020204020204" pitchFamily="34" charset="-122"/>
                <a:ea typeface="微软雅黑" panose="020B0503020204020204" pitchFamily="34" charset="-122"/>
              </a:rPr>
              <a:t>3.4.2 </a:t>
            </a:r>
            <a:r>
              <a:rPr lang="zh-CN" altLang="en-US" sz="3200" dirty="0">
                <a:solidFill>
                  <a:srgbClr val="0000FF"/>
                </a:solidFill>
                <a:latin typeface="微软雅黑" panose="020B0503020204020204" pitchFamily="34" charset="-122"/>
                <a:ea typeface="微软雅黑" panose="020B0503020204020204" pitchFamily="34" charset="-122"/>
              </a:rPr>
              <a:t>进程同步机制及应用</a:t>
            </a:r>
            <a:endParaRPr lang="en-US" altLang="zh-CN" sz="3200" dirty="0">
              <a:solidFill>
                <a:srgbClr val="0000FF"/>
              </a:solidFill>
              <a:latin typeface="微软雅黑" panose="020B0503020204020204" pitchFamily="34" charset="-122"/>
              <a:ea typeface="微软雅黑" panose="020B0503020204020204" pitchFamily="34" charset="-122"/>
            </a:endParaRPr>
          </a:p>
          <a:p>
            <a:pPr eaLnBrk="0" hangingPunct="0">
              <a:lnSpc>
                <a:spcPct val="90000"/>
              </a:lnSpc>
              <a:spcBef>
                <a:spcPct val="20000"/>
              </a:spcBef>
              <a:defRPr/>
            </a:pPr>
            <a:r>
              <a:rPr lang="en-US" altLang="zh-CN" sz="2800" dirty="0">
                <a:solidFill>
                  <a:schemeClr val="tx2"/>
                </a:solidFill>
                <a:latin typeface="微软雅黑" panose="020B0503020204020204" pitchFamily="34" charset="-122"/>
                <a:ea typeface="微软雅黑" panose="020B0503020204020204" pitchFamily="34" charset="-122"/>
              </a:rPr>
              <a:t>2. </a:t>
            </a:r>
            <a:r>
              <a:rPr lang="zh-CN" altLang="en-US" sz="2800" dirty="0">
                <a:solidFill>
                  <a:schemeClr val="tx2"/>
                </a:solidFill>
                <a:latin typeface="微软雅黑" panose="020B0503020204020204" pitchFamily="34" charset="-122"/>
                <a:ea typeface="微软雅黑" panose="020B0503020204020204" pitchFamily="34" charset="-122"/>
              </a:rPr>
              <a:t>利用软件算法实现互斥：</a:t>
            </a:r>
            <a:endParaRPr lang="en-US" altLang="zh-CN" sz="2800" dirty="0">
              <a:solidFill>
                <a:srgbClr val="137325"/>
              </a:solidFill>
              <a:latin typeface="微软雅黑" panose="020B0503020204020204" pitchFamily="34" charset="-122"/>
              <a:ea typeface="微软雅黑" panose="020B0503020204020204" pitchFamily="34" charset="-122"/>
            </a:endParaRPr>
          </a:p>
          <a:p>
            <a:pPr eaLnBrk="0" hangingPunct="0">
              <a:spcBef>
                <a:spcPct val="20000"/>
              </a:spcBef>
              <a:buFont typeface="Wingdings" pitchFamily="2" charset="2"/>
              <a:buChar char="n"/>
              <a:defRPr/>
            </a:pPr>
            <a:r>
              <a:rPr lang="en-US" altLang="zh-CN" sz="2400" dirty="0">
                <a:solidFill>
                  <a:srgbClr val="7030A0"/>
                </a:solidFill>
                <a:latin typeface="微软雅黑" panose="020B0503020204020204" pitchFamily="34" charset="-122"/>
                <a:ea typeface="微软雅黑" panose="020B0503020204020204" pitchFamily="34" charset="-122"/>
              </a:rPr>
              <a:t> </a:t>
            </a:r>
            <a:r>
              <a:rPr lang="zh-CN" altLang="en-US" sz="2400" dirty="0">
                <a:solidFill>
                  <a:srgbClr val="7030A0"/>
                </a:solidFill>
                <a:latin typeface="微软雅黑" panose="020B0503020204020204" pitchFamily="34" charset="-122"/>
                <a:ea typeface="微软雅黑" panose="020B0503020204020204" pitchFamily="34" charset="-122"/>
              </a:rPr>
              <a:t>算法</a:t>
            </a:r>
            <a:r>
              <a:rPr lang="en-US" altLang="zh-CN" sz="2400" dirty="0">
                <a:solidFill>
                  <a:srgbClr val="7030A0"/>
                </a:solidFill>
                <a:latin typeface="微软雅黑" panose="020B0503020204020204" pitchFamily="34" charset="-122"/>
                <a:ea typeface="微软雅黑" panose="020B0503020204020204" pitchFamily="34" charset="-122"/>
              </a:rPr>
              <a:t>4</a:t>
            </a:r>
            <a:r>
              <a:rPr lang="zh-CN" altLang="en-US" sz="2400" dirty="0">
                <a:solidFill>
                  <a:srgbClr val="7030A0"/>
                </a:solidFill>
                <a:latin typeface="微软雅黑" panose="020B0503020204020204" pitchFamily="34" charset="-122"/>
                <a:ea typeface="微软雅黑" panose="020B0503020204020204" pitchFamily="34" charset="-122"/>
              </a:rPr>
              <a:t>：</a:t>
            </a:r>
            <a:r>
              <a:rPr lang="en-US" altLang="zh-CN" sz="2400" dirty="0">
                <a:solidFill>
                  <a:srgbClr val="7030A0"/>
                </a:solidFill>
                <a:latin typeface="微软雅黑" panose="020B0503020204020204" pitchFamily="34" charset="-122"/>
                <a:ea typeface="微软雅黑" panose="020B0503020204020204" pitchFamily="34" charset="-122"/>
              </a:rPr>
              <a:t>Peterson</a:t>
            </a:r>
            <a:r>
              <a:rPr lang="zh-CN" altLang="en-US" sz="2400" dirty="0">
                <a:solidFill>
                  <a:srgbClr val="7030A0"/>
                </a:solidFill>
                <a:latin typeface="微软雅黑" panose="020B0503020204020204" pitchFamily="34" charset="-122"/>
                <a:ea typeface="微软雅黑" panose="020B0503020204020204" pitchFamily="34" charset="-122"/>
              </a:rPr>
              <a:t>算法</a:t>
            </a:r>
            <a:r>
              <a:rPr lang="zh-CN" altLang="en-US" sz="2400" dirty="0">
                <a:solidFill>
                  <a:srgbClr val="7030A0"/>
                </a:solidFill>
                <a:latin typeface="宋体" pitchFamily="2" charset="-122"/>
              </a:rPr>
              <a:t>，</a:t>
            </a:r>
            <a:r>
              <a:rPr lang="zh-CN" altLang="en-US" sz="2200" dirty="0">
                <a:latin typeface="仿宋_GB2312" pitchFamily="49" charset="-122"/>
                <a:ea typeface="仿宋_GB2312" pitchFamily="49" charset="-122"/>
              </a:rPr>
              <a:t>两个进程</a:t>
            </a:r>
            <a:r>
              <a:rPr lang="en-US" altLang="zh-CN" sz="2200" dirty="0">
                <a:latin typeface="仿宋_GB2312" pitchFamily="49" charset="-122"/>
                <a:ea typeface="仿宋_GB2312" pitchFamily="49" charset="-122"/>
              </a:rPr>
              <a:t>P0, P1</a:t>
            </a:r>
            <a:r>
              <a:rPr lang="zh-CN" altLang="en-US" sz="2200" dirty="0">
                <a:latin typeface="仿宋_GB2312" pitchFamily="49" charset="-122"/>
                <a:ea typeface="仿宋_GB2312" pitchFamily="49" charset="-122"/>
              </a:rPr>
              <a:t>共享某临界资源 </a:t>
            </a:r>
            <a:endParaRPr lang="en-US" altLang="zh-CN" sz="2200" dirty="0">
              <a:latin typeface="仿宋_GB2312" pitchFamily="49" charset="-122"/>
              <a:ea typeface="仿宋_GB2312" pitchFamily="49" charset="-122"/>
            </a:endParaRPr>
          </a:p>
          <a:p>
            <a:pPr eaLnBrk="0" hangingPunct="0">
              <a:spcBef>
                <a:spcPct val="20000"/>
              </a:spcBef>
              <a:defRPr/>
            </a:pPr>
            <a:r>
              <a:rPr lang="en-US" altLang="zh-CN" sz="2200" dirty="0">
                <a:latin typeface="仿宋_GB2312" pitchFamily="49" charset="-122"/>
                <a:ea typeface="仿宋_GB2312" pitchFamily="49" charset="-122"/>
              </a:rPr>
              <a:t>    </a:t>
            </a:r>
            <a:r>
              <a:rPr lang="zh-CN" altLang="en-US" sz="2200" dirty="0">
                <a:latin typeface="仿宋_GB2312" pitchFamily="49" charset="-122"/>
                <a:ea typeface="仿宋_GB2312" pitchFamily="49" charset="-122"/>
              </a:rPr>
              <a:t>设立一个标志数组</a:t>
            </a:r>
            <a:r>
              <a:rPr lang="en-US" altLang="zh-CN" sz="2200" dirty="0">
                <a:latin typeface="仿宋_GB2312" pitchFamily="49" charset="-122"/>
                <a:ea typeface="仿宋_GB2312" pitchFamily="49" charset="-122"/>
              </a:rPr>
              <a:t>flag[2]</a:t>
            </a:r>
            <a:r>
              <a:rPr lang="zh-CN" altLang="en-US" sz="2200" dirty="0">
                <a:latin typeface="仿宋_GB2312" pitchFamily="49" charset="-122"/>
                <a:ea typeface="仿宋_GB2312" pitchFamily="49" charset="-122"/>
              </a:rPr>
              <a:t>：描述进程是否希望进入临界区，初值均为</a:t>
            </a:r>
            <a:r>
              <a:rPr lang="en-US" altLang="zh-CN" sz="2200" dirty="0">
                <a:latin typeface="仿宋_GB2312" pitchFamily="49" charset="-122"/>
                <a:ea typeface="仿宋_GB2312" pitchFamily="49" charset="-122"/>
              </a:rPr>
              <a:t>0(FALSE)</a:t>
            </a:r>
            <a:r>
              <a:rPr lang="zh-CN" altLang="en-US" sz="2200" dirty="0">
                <a:latin typeface="仿宋_GB2312" pitchFamily="49" charset="-122"/>
                <a:ea typeface="仿宋_GB2312" pitchFamily="49" charset="-122"/>
              </a:rPr>
              <a:t>，表示进程都不希望进入临界区。</a:t>
            </a:r>
            <a:r>
              <a:rPr lang="en-US" altLang="zh-CN" sz="2200" dirty="0" err="1">
                <a:latin typeface="仿宋_GB2312" pitchFamily="49" charset="-122"/>
                <a:ea typeface="仿宋_GB2312" pitchFamily="49" charset="-122"/>
              </a:rPr>
              <a:t>int</a:t>
            </a:r>
            <a:r>
              <a:rPr lang="en-US" altLang="zh-CN" sz="2200" dirty="0">
                <a:latin typeface="仿宋_GB2312" pitchFamily="49" charset="-122"/>
                <a:ea typeface="仿宋_GB2312" pitchFamily="49" charset="-122"/>
              </a:rPr>
              <a:t> turn=0,</a:t>
            </a:r>
            <a:r>
              <a:rPr lang="zh-CN" altLang="en-US" sz="2200" dirty="0">
                <a:latin typeface="仿宋_GB2312" pitchFamily="49" charset="-122"/>
                <a:ea typeface="仿宋_GB2312" pitchFamily="49" charset="-122"/>
              </a:rPr>
              <a:t>表示首先轮到</a:t>
            </a:r>
            <a:r>
              <a:rPr lang="en-US" altLang="zh-CN" sz="2200" dirty="0">
                <a:latin typeface="仿宋_GB2312" pitchFamily="49" charset="-122"/>
                <a:ea typeface="仿宋_GB2312" pitchFamily="49" charset="-122"/>
              </a:rPr>
              <a:t>P0</a:t>
            </a:r>
            <a:r>
              <a:rPr lang="zh-CN" altLang="en-US" sz="2200" dirty="0">
                <a:latin typeface="仿宋_GB2312" pitchFamily="49" charset="-122"/>
                <a:ea typeface="仿宋_GB2312" pitchFamily="49" charset="-122"/>
              </a:rPr>
              <a:t>进入临界区。</a:t>
            </a:r>
            <a:endParaRPr lang="zh-CN" altLang="en-US" sz="2400" dirty="0">
              <a:latin typeface="宋体" pitchFamily="2" charset="-122"/>
            </a:endParaRPr>
          </a:p>
        </p:txBody>
      </p:sp>
      <p:sp>
        <p:nvSpPr>
          <p:cNvPr id="50179" name="Line 26"/>
          <p:cNvSpPr>
            <a:spLocks noChangeShapeType="1"/>
          </p:cNvSpPr>
          <p:nvPr/>
        </p:nvSpPr>
        <p:spPr bwMode="auto">
          <a:xfrm>
            <a:off x="5951538" y="3241675"/>
            <a:ext cx="0" cy="3500438"/>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0180" name="Rectangle 4"/>
          <p:cNvSpPr>
            <a:spLocks noChangeArrowheads="1"/>
          </p:cNvSpPr>
          <p:nvPr/>
        </p:nvSpPr>
        <p:spPr bwMode="auto">
          <a:xfrm>
            <a:off x="1595438" y="3356992"/>
            <a:ext cx="4260850"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en-US" altLang="zh-CN" sz="2400" dirty="0">
                <a:solidFill>
                  <a:srgbClr val="008AF2"/>
                </a:solidFill>
                <a:ea typeface="仿宋_GB2312" pitchFamily="49" charset="-122"/>
              </a:rPr>
              <a:t>P0:</a:t>
            </a:r>
            <a:r>
              <a:rPr lang="en-US" altLang="zh-CN" sz="2400" dirty="0">
                <a:ea typeface="仿宋_GB2312" pitchFamily="49" charset="-122"/>
              </a:rPr>
              <a:t> </a:t>
            </a:r>
          </a:p>
          <a:p>
            <a:pPr>
              <a:spcBef>
                <a:spcPct val="20000"/>
              </a:spcBef>
            </a:pPr>
            <a:r>
              <a:rPr lang="en-US" altLang="zh-CN" sz="2400" dirty="0">
                <a:ea typeface="仿宋_GB2312" pitchFamily="49" charset="-122"/>
              </a:rPr>
              <a:t>  flag[0]=1;</a:t>
            </a:r>
          </a:p>
          <a:p>
            <a:pPr>
              <a:spcBef>
                <a:spcPct val="20000"/>
              </a:spcBef>
            </a:pPr>
            <a:r>
              <a:rPr lang="en-US" altLang="zh-CN" sz="2400" dirty="0">
                <a:ea typeface="仿宋_GB2312" pitchFamily="49" charset="-122"/>
              </a:rPr>
              <a:t>  turn=1;</a:t>
            </a:r>
          </a:p>
          <a:p>
            <a:pPr>
              <a:spcBef>
                <a:spcPct val="20000"/>
              </a:spcBef>
            </a:pPr>
            <a:r>
              <a:rPr lang="en-US" altLang="zh-CN" sz="2400" dirty="0">
                <a:ea typeface="仿宋_GB2312" pitchFamily="49" charset="-122"/>
              </a:rPr>
              <a:t>  while (flag[1] &amp;&amp;turn==1);</a:t>
            </a:r>
          </a:p>
          <a:p>
            <a:pPr>
              <a:spcBef>
                <a:spcPct val="20000"/>
              </a:spcBef>
            </a:pPr>
            <a:r>
              <a:rPr lang="zh-CN" altLang="en-US" sz="2400" dirty="0">
                <a:ea typeface="仿宋_GB2312" pitchFamily="49" charset="-122"/>
              </a:rPr>
              <a:t>    临界区</a:t>
            </a:r>
          </a:p>
          <a:p>
            <a:pPr>
              <a:spcBef>
                <a:spcPct val="20000"/>
              </a:spcBef>
            </a:pPr>
            <a:r>
              <a:rPr lang="zh-CN" altLang="en-US" sz="2400" dirty="0">
                <a:ea typeface="仿宋_GB2312" pitchFamily="49" charset="-122"/>
              </a:rPr>
              <a:t>  </a:t>
            </a:r>
            <a:r>
              <a:rPr lang="en-US" altLang="zh-CN" sz="2400" dirty="0">
                <a:ea typeface="仿宋_GB2312" pitchFamily="49" charset="-122"/>
              </a:rPr>
              <a:t>flag[0]=0;</a:t>
            </a:r>
          </a:p>
          <a:p>
            <a:pPr>
              <a:spcBef>
                <a:spcPct val="20000"/>
              </a:spcBef>
            </a:pPr>
            <a:r>
              <a:rPr lang="en-US" altLang="zh-CN" sz="2400" dirty="0">
                <a:ea typeface="仿宋_GB2312" pitchFamily="49" charset="-122"/>
              </a:rPr>
              <a:t>     </a:t>
            </a:r>
            <a:r>
              <a:rPr lang="zh-CN" altLang="en-US" sz="2400" dirty="0">
                <a:ea typeface="仿宋_GB2312" pitchFamily="49" charset="-122"/>
              </a:rPr>
              <a:t>剩余区</a:t>
            </a:r>
            <a:endParaRPr lang="en-US" altLang="zh-CN" sz="2400" dirty="0">
              <a:ea typeface="仿宋_GB2312" pitchFamily="49" charset="-122"/>
            </a:endParaRPr>
          </a:p>
          <a:p>
            <a:pPr>
              <a:spcBef>
                <a:spcPct val="20000"/>
              </a:spcBef>
            </a:pPr>
            <a:endParaRPr lang="en-US" altLang="zh-CN" sz="2400" dirty="0">
              <a:ea typeface="仿宋_GB2312" pitchFamily="49" charset="-122"/>
            </a:endParaRPr>
          </a:p>
        </p:txBody>
      </p:sp>
      <p:sp>
        <p:nvSpPr>
          <p:cNvPr id="50181" name="Rectangle 5"/>
          <p:cNvSpPr>
            <a:spLocks noChangeArrowheads="1"/>
          </p:cNvSpPr>
          <p:nvPr/>
        </p:nvSpPr>
        <p:spPr bwMode="auto">
          <a:xfrm>
            <a:off x="6167437" y="3356992"/>
            <a:ext cx="5185141"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en-US" altLang="zh-CN" sz="2400" dirty="0">
                <a:solidFill>
                  <a:srgbClr val="008AF2"/>
                </a:solidFill>
                <a:ea typeface="仿宋_GB2312" pitchFamily="49" charset="-122"/>
              </a:rPr>
              <a:t>P1: </a:t>
            </a:r>
          </a:p>
          <a:p>
            <a:pPr>
              <a:spcBef>
                <a:spcPct val="20000"/>
              </a:spcBef>
            </a:pPr>
            <a:r>
              <a:rPr lang="en-US" altLang="zh-CN" sz="2400" dirty="0">
                <a:ea typeface="仿宋_GB2312" pitchFamily="49" charset="-122"/>
              </a:rPr>
              <a:t>  flag[1]=1;</a:t>
            </a:r>
          </a:p>
          <a:p>
            <a:pPr>
              <a:spcBef>
                <a:spcPct val="20000"/>
              </a:spcBef>
            </a:pPr>
            <a:r>
              <a:rPr lang="en-US" altLang="zh-CN" sz="2400" dirty="0">
                <a:ea typeface="仿宋_GB2312" pitchFamily="49" charset="-122"/>
              </a:rPr>
              <a:t>  turn=0; </a:t>
            </a:r>
            <a:r>
              <a:rPr lang="en-US" altLang="zh-CN" dirty="0"/>
              <a:t>//</a:t>
            </a:r>
            <a:r>
              <a:rPr lang="zh-CN" altLang="en-US" dirty="0"/>
              <a:t>可以优先让对方进入临界区</a:t>
            </a:r>
            <a:endParaRPr lang="en-US" altLang="zh-CN" sz="2400" dirty="0">
              <a:ea typeface="仿宋_GB2312" pitchFamily="49" charset="-122"/>
            </a:endParaRPr>
          </a:p>
          <a:p>
            <a:pPr>
              <a:spcBef>
                <a:spcPct val="20000"/>
              </a:spcBef>
            </a:pPr>
            <a:r>
              <a:rPr lang="en-US" altLang="zh-CN" sz="2400" dirty="0">
                <a:ea typeface="仿宋_GB2312" pitchFamily="49" charset="-122"/>
              </a:rPr>
              <a:t>  while (flag[0] &amp;&amp; turn==0);</a:t>
            </a:r>
          </a:p>
          <a:p>
            <a:pPr>
              <a:spcBef>
                <a:spcPct val="20000"/>
              </a:spcBef>
            </a:pPr>
            <a:r>
              <a:rPr lang="zh-CN" altLang="en-US" sz="2400" dirty="0">
                <a:ea typeface="仿宋_GB2312" pitchFamily="49" charset="-122"/>
              </a:rPr>
              <a:t>     临界区</a:t>
            </a:r>
          </a:p>
          <a:p>
            <a:pPr>
              <a:spcBef>
                <a:spcPct val="20000"/>
              </a:spcBef>
            </a:pPr>
            <a:r>
              <a:rPr lang="zh-CN" altLang="en-US" sz="2400" dirty="0">
                <a:ea typeface="仿宋_GB2312" pitchFamily="49" charset="-122"/>
              </a:rPr>
              <a:t>  </a:t>
            </a:r>
            <a:r>
              <a:rPr lang="en-US" altLang="zh-CN" sz="2400" dirty="0">
                <a:ea typeface="仿宋_GB2312" pitchFamily="49" charset="-122"/>
              </a:rPr>
              <a:t>flag[1]=0;</a:t>
            </a:r>
          </a:p>
          <a:p>
            <a:pPr>
              <a:spcBef>
                <a:spcPct val="20000"/>
              </a:spcBef>
            </a:pPr>
            <a:r>
              <a:rPr lang="en-US" altLang="zh-CN" sz="2400" dirty="0">
                <a:ea typeface="仿宋_GB2312" pitchFamily="49" charset="-122"/>
              </a:rPr>
              <a:t>     </a:t>
            </a:r>
            <a:r>
              <a:rPr lang="zh-CN" altLang="en-US" sz="2400" dirty="0">
                <a:ea typeface="仿宋_GB2312" pitchFamily="49" charset="-122"/>
              </a:rPr>
              <a:t>剩余区</a:t>
            </a:r>
            <a:endParaRPr lang="en-US" altLang="zh-CN" sz="2400" dirty="0">
              <a:ea typeface="仿宋_GB2312" pitchFamily="49" charset="-122"/>
            </a:endParaRPr>
          </a:p>
          <a:p>
            <a:pPr>
              <a:spcBef>
                <a:spcPct val="20000"/>
              </a:spcBef>
            </a:pPr>
            <a:endParaRPr lang="en-US" altLang="zh-CN" sz="2400" dirty="0">
              <a:ea typeface="仿宋_GB2312" pitchFamily="49" charset="-122"/>
            </a:endParaRPr>
          </a:p>
        </p:txBody>
      </p:sp>
      <p:sp>
        <p:nvSpPr>
          <p:cNvPr id="7" name="Rectangle 2"/>
          <p:cNvSpPr txBox="1">
            <a:spLocks noChangeArrowheads="1"/>
          </p:cNvSpPr>
          <p:nvPr/>
        </p:nvSpPr>
        <p:spPr bwMode="auto">
          <a:xfrm>
            <a:off x="4079875" y="44450"/>
            <a:ext cx="3671888" cy="711200"/>
          </a:xfrm>
          <a:prstGeom prst="rect">
            <a:avLst/>
          </a:prstGeom>
          <a:noFill/>
          <a:ln w="9525">
            <a:noFill/>
            <a:miter lim="800000"/>
            <a:headEnd/>
            <a:tailEnd/>
          </a:ln>
          <a:effectLst>
            <a:outerShdw dist="35921" dir="2700000" algn="ctr" rotWithShape="0">
              <a:srgbClr val="FFFFFF">
                <a:alpha val="73000"/>
              </a:srgbClr>
            </a:outerShdw>
          </a:effectLst>
        </p:spPr>
        <p:txBody>
          <a:bodyPr anchor="ctr"/>
          <a:lstStyle/>
          <a:p>
            <a:pPr>
              <a:defRPr/>
            </a:pPr>
            <a:r>
              <a:rPr lang="en-US" altLang="zh-CN" sz="4000" dirty="0">
                <a:solidFill>
                  <a:srgbClr val="FF0000"/>
                </a:solidFill>
                <a:latin typeface="微软雅黑" panose="020B0503020204020204" pitchFamily="34" charset="-122"/>
                <a:ea typeface="微软雅黑" panose="020B0503020204020204" pitchFamily="34" charset="-122"/>
              </a:rPr>
              <a:t>3.4 </a:t>
            </a:r>
            <a:r>
              <a:rPr lang="zh-CN" altLang="en-US" sz="4000" dirty="0">
                <a:solidFill>
                  <a:srgbClr val="FF0000"/>
                </a:solidFill>
                <a:latin typeface="微软雅黑" panose="020B0503020204020204" pitchFamily="34" charset="-122"/>
                <a:ea typeface="微软雅黑" panose="020B0503020204020204" pitchFamily="34" charset="-122"/>
              </a:rPr>
              <a:t>进程同步</a:t>
            </a:r>
          </a:p>
        </p:txBody>
      </p:sp>
      <p:sp>
        <p:nvSpPr>
          <p:cNvPr id="9" name="圆角矩形标注 8"/>
          <p:cNvSpPr/>
          <p:nvPr/>
        </p:nvSpPr>
        <p:spPr bwMode="auto">
          <a:xfrm>
            <a:off x="3767138" y="3054050"/>
            <a:ext cx="2616199" cy="546401"/>
          </a:xfrm>
          <a:prstGeom prst="wedgeRoundRectCallout">
            <a:avLst>
              <a:gd name="adj1" fmla="val -2326"/>
              <a:gd name="adj2" fmla="val 141545"/>
              <a:gd name="adj3" fmla="val 16667"/>
            </a:avLst>
          </a:prstGeom>
          <a:solidFill>
            <a:schemeClr val="accent1">
              <a:lumMod val="40000"/>
              <a:lumOff val="60000"/>
            </a:schemeClr>
          </a:solidFill>
          <a:ln>
            <a:noFill/>
          </a:ln>
          <a:effectLst/>
        </p:spPr>
        <p:txBody>
          <a:bodyPr/>
          <a:lstStyle/>
          <a:p>
            <a:pPr eaLnBrk="0" hangingPunct="0">
              <a:spcBef>
                <a:spcPct val="20000"/>
              </a:spcBef>
              <a:defRPr/>
            </a:pPr>
            <a:r>
              <a:rPr lang="zh-CN" altLang="en-US" dirty="0">
                <a:latin typeface="Arial" charset="0"/>
              </a:rPr>
              <a:t>违背了让权等待原则</a:t>
            </a:r>
          </a:p>
        </p:txBody>
      </p:sp>
      <p:cxnSp>
        <p:nvCxnSpPr>
          <p:cNvPr id="8" name="直接箭头连接符 7"/>
          <p:cNvCxnSpPr>
            <a:cxnSpLocks noChangeShapeType="1"/>
          </p:cNvCxnSpPr>
          <p:nvPr/>
        </p:nvCxnSpPr>
        <p:spPr bwMode="auto">
          <a:xfrm flipV="1">
            <a:off x="3503614" y="4004693"/>
            <a:ext cx="2808287" cy="73025"/>
          </a:xfrm>
          <a:prstGeom prst="straightConnector1">
            <a:avLst/>
          </a:prstGeom>
          <a:noFill/>
          <a:ln w="28575">
            <a:solidFill>
              <a:schemeClr val="accent1"/>
            </a:solidFill>
            <a:prstDash val="sysDash"/>
            <a:round/>
            <a:headEnd/>
            <a:tailEnd type="arrow" w="med" len="med"/>
          </a:ln>
          <a:extLst>
            <a:ext uri="{909E8E84-426E-40DD-AFC4-6F175D3DCCD1}">
              <a14:hiddenFill xmlns:a14="http://schemas.microsoft.com/office/drawing/2010/main">
                <a:noFill/>
              </a14:hiddenFill>
            </a:ext>
          </a:extLst>
        </p:spPr>
      </p:cxnSp>
      <p:cxnSp>
        <p:nvCxnSpPr>
          <p:cNvPr id="12" name="直接箭头连接符 11"/>
          <p:cNvCxnSpPr>
            <a:cxnSpLocks noChangeShapeType="1"/>
          </p:cNvCxnSpPr>
          <p:nvPr/>
        </p:nvCxnSpPr>
        <p:spPr bwMode="auto">
          <a:xfrm flipH="1">
            <a:off x="3071814" y="4149156"/>
            <a:ext cx="3311525" cy="287337"/>
          </a:xfrm>
          <a:prstGeom prst="straightConnector1">
            <a:avLst/>
          </a:prstGeom>
          <a:noFill/>
          <a:ln w="28575">
            <a:solidFill>
              <a:schemeClr val="accent1"/>
            </a:solidFill>
            <a:prstDash val="sysDash"/>
            <a:round/>
            <a:headEnd/>
            <a:tailEnd type="arrow" w="med" len="med"/>
          </a:ln>
          <a:extLst>
            <a:ext uri="{909E8E84-426E-40DD-AFC4-6F175D3DCCD1}">
              <a14:hiddenFill xmlns:a14="http://schemas.microsoft.com/office/drawing/2010/main">
                <a:noFill/>
              </a14:hiddenFill>
            </a:ext>
          </a:extLst>
        </p:spPr>
      </p:cxnSp>
      <p:cxnSp>
        <p:nvCxnSpPr>
          <p:cNvPr id="15" name="直接箭头连接符 14"/>
          <p:cNvCxnSpPr>
            <a:cxnSpLocks noChangeShapeType="1"/>
          </p:cNvCxnSpPr>
          <p:nvPr/>
        </p:nvCxnSpPr>
        <p:spPr bwMode="auto">
          <a:xfrm flipV="1">
            <a:off x="3000375" y="4436493"/>
            <a:ext cx="3240088" cy="73025"/>
          </a:xfrm>
          <a:prstGeom prst="straightConnector1">
            <a:avLst/>
          </a:prstGeom>
          <a:noFill/>
          <a:ln w="28575">
            <a:solidFill>
              <a:schemeClr val="accent1"/>
            </a:solidFill>
            <a:prstDash val="sysDash"/>
            <a:round/>
            <a:headEnd/>
            <a:tailEnd type="arrow" w="med" len="med"/>
          </a:ln>
          <a:extLst>
            <a:ext uri="{909E8E84-426E-40DD-AFC4-6F175D3DCCD1}">
              <a14:hiddenFill xmlns:a14="http://schemas.microsoft.com/office/drawing/2010/main">
                <a:noFill/>
              </a14:hiddenFill>
            </a:ext>
          </a:extLst>
        </p:spPr>
      </p:cxnSp>
      <p:cxnSp>
        <p:nvCxnSpPr>
          <p:cNvPr id="17" name="直接箭头连接符 16"/>
          <p:cNvCxnSpPr>
            <a:cxnSpLocks noChangeShapeType="1"/>
          </p:cNvCxnSpPr>
          <p:nvPr/>
        </p:nvCxnSpPr>
        <p:spPr bwMode="auto">
          <a:xfrm flipH="1">
            <a:off x="5519738" y="4580955"/>
            <a:ext cx="863600" cy="215900"/>
          </a:xfrm>
          <a:prstGeom prst="straightConnector1">
            <a:avLst/>
          </a:prstGeom>
          <a:noFill/>
          <a:ln w="28575">
            <a:solidFill>
              <a:schemeClr val="accent1"/>
            </a:solidFill>
            <a:prstDash val="sysDash"/>
            <a:round/>
            <a:headEnd/>
            <a:tailEnd type="arrow" w="med" len="med"/>
          </a:ln>
          <a:extLst>
            <a:ext uri="{909E8E84-426E-40DD-AFC4-6F175D3DCCD1}">
              <a14:hiddenFill xmlns:a14="http://schemas.microsoft.com/office/drawing/2010/main">
                <a:noFill/>
              </a14:hiddenFill>
            </a:ext>
          </a:extLst>
        </p:spPr>
      </p:cxnSp>
      <p:cxnSp>
        <p:nvCxnSpPr>
          <p:cNvPr id="20" name="直接箭头连接符 19"/>
          <p:cNvCxnSpPr>
            <a:cxnSpLocks noChangeShapeType="1"/>
          </p:cNvCxnSpPr>
          <p:nvPr/>
        </p:nvCxnSpPr>
        <p:spPr bwMode="auto">
          <a:xfrm>
            <a:off x="5591176" y="4941317"/>
            <a:ext cx="792163" cy="0"/>
          </a:xfrm>
          <a:prstGeom prst="straightConnector1">
            <a:avLst/>
          </a:prstGeom>
          <a:noFill/>
          <a:ln w="28575">
            <a:solidFill>
              <a:schemeClr val="accent1"/>
            </a:solidFill>
            <a:prstDash val="sysDash"/>
            <a:round/>
            <a:headEnd/>
            <a:tailEnd type="arrow" w="med" len="med"/>
          </a:ln>
          <a:extLst>
            <a:ext uri="{909E8E84-426E-40DD-AFC4-6F175D3DCCD1}">
              <a14:hiddenFill xmlns:a14="http://schemas.microsoft.com/office/drawing/2010/main">
                <a:noFill/>
              </a14:hiddenFill>
            </a:ext>
          </a:extLst>
        </p:spPr>
      </p:cxnSp>
      <p:sp>
        <p:nvSpPr>
          <p:cNvPr id="13" name="矩形标注 12"/>
          <p:cNvSpPr>
            <a:spLocks noChangeArrowheads="1"/>
          </p:cNvSpPr>
          <p:nvPr/>
        </p:nvSpPr>
        <p:spPr bwMode="auto">
          <a:xfrm>
            <a:off x="3503614" y="5345113"/>
            <a:ext cx="2663825" cy="1397000"/>
          </a:xfrm>
          <a:prstGeom prst="wedgeRectCallout">
            <a:avLst>
              <a:gd name="adj1" fmla="val 28098"/>
              <a:gd name="adj2" fmla="val -73486"/>
            </a:avLst>
          </a:prstGeom>
          <a:solidFill>
            <a:schemeClr val="accent6">
              <a:lumMod val="60000"/>
              <a:lumOff val="40000"/>
            </a:schemeClr>
          </a:solidFill>
          <a:ln w="9525">
            <a:noFill/>
            <a:miter lim="800000"/>
            <a:headEnd/>
            <a:tailEnd/>
          </a:ln>
        </p:spPr>
        <p:txBody>
          <a:bodyPr/>
          <a:lstStyle/>
          <a:p>
            <a:pPr eaLnBrk="0" hangingPunct="0">
              <a:spcBef>
                <a:spcPct val="20000"/>
              </a:spcBef>
              <a:defRPr/>
            </a:pPr>
            <a:r>
              <a:rPr lang="zh-CN" altLang="en-US" dirty="0">
                <a:latin typeface="Arial" charset="0"/>
              </a:rPr>
              <a:t>这个算法是否遵循了同步机制的</a:t>
            </a:r>
            <a:r>
              <a:rPr lang="en-US" altLang="zh-CN" dirty="0">
                <a:latin typeface="Arial" charset="0"/>
              </a:rPr>
              <a:t>4</a:t>
            </a:r>
            <a:r>
              <a:rPr lang="zh-CN" altLang="en-US" dirty="0">
                <a:latin typeface="Arial" charset="0"/>
              </a:rPr>
              <a:t>条准则？如果没有，违背了哪些准则？</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0179"/>
                                        </p:tgtEl>
                                        <p:attrNameLst>
                                          <p:attrName>style.visibility</p:attrName>
                                        </p:attrNameLst>
                                      </p:cBhvr>
                                      <p:to>
                                        <p:strVal val="visible"/>
                                      </p:to>
                                    </p:set>
                                    <p:animEffect transition="in" filter="box(in)">
                                      <p:cBhvr>
                                        <p:cTn id="7" dur="500"/>
                                        <p:tgtEl>
                                          <p:spTgt spid="50179"/>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50180"/>
                                        </p:tgtEl>
                                        <p:attrNameLst>
                                          <p:attrName>style.visibility</p:attrName>
                                        </p:attrNameLst>
                                      </p:cBhvr>
                                      <p:to>
                                        <p:strVal val="visible"/>
                                      </p:to>
                                    </p:set>
                                    <p:animEffect transition="in" filter="box(in)">
                                      <p:cBhvr>
                                        <p:cTn id="10" dur="500"/>
                                        <p:tgtEl>
                                          <p:spTgt spid="50180"/>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50181"/>
                                        </p:tgtEl>
                                        <p:attrNameLst>
                                          <p:attrName>style.visibility</p:attrName>
                                        </p:attrNameLst>
                                      </p:cBhvr>
                                      <p:to>
                                        <p:strVal val="visible"/>
                                      </p:to>
                                    </p:set>
                                    <p:animEffect transition="in" filter="box(in)">
                                      <p:cBhvr>
                                        <p:cTn id="13" dur="500"/>
                                        <p:tgtEl>
                                          <p:spTgt spid="5018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1000"/>
                                        <p:tgtEl>
                                          <p:spTgt spid="13"/>
                                        </p:tgtEl>
                                      </p:cBhvr>
                                    </p:animEffect>
                                    <p:anim calcmode="lin" valueType="num">
                                      <p:cBhvr>
                                        <p:cTn id="19" dur="1000" fill="hold"/>
                                        <p:tgtEl>
                                          <p:spTgt spid="13"/>
                                        </p:tgtEl>
                                        <p:attrNameLst>
                                          <p:attrName>ppt_x</p:attrName>
                                        </p:attrNameLst>
                                      </p:cBhvr>
                                      <p:tavLst>
                                        <p:tav tm="0">
                                          <p:val>
                                            <p:strVal val="#ppt_x"/>
                                          </p:val>
                                        </p:tav>
                                        <p:tav tm="100000">
                                          <p:val>
                                            <p:strVal val="#ppt_x"/>
                                          </p:val>
                                        </p:tav>
                                      </p:tavLst>
                                    </p:anim>
                                    <p:anim calcmode="lin" valueType="num">
                                      <p:cBhvr>
                                        <p:cTn id="2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box(in)">
                                      <p:cBhvr>
                                        <p:cTn id="25" dur="500"/>
                                        <p:tgtEl>
                                          <p:spTgt spid="8"/>
                                        </p:tgtEl>
                                      </p:cBhvr>
                                    </p:animEffect>
                                  </p:childTnLst>
                                </p:cTn>
                              </p:par>
                              <p:par>
                                <p:cTn id="26" presetID="4" presetClass="entr" presetSubtype="16"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box(in)">
                                      <p:cBhvr>
                                        <p:cTn id="28" dur="500"/>
                                        <p:tgtEl>
                                          <p:spTgt spid="12"/>
                                        </p:tgtEl>
                                      </p:cBhvr>
                                    </p:animEffect>
                                  </p:childTnLst>
                                </p:cTn>
                              </p:par>
                              <p:par>
                                <p:cTn id="29" presetID="4" presetClass="entr" presetSubtype="16"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box(in)">
                                      <p:cBhvr>
                                        <p:cTn id="31" dur="500"/>
                                        <p:tgtEl>
                                          <p:spTgt spid="15"/>
                                        </p:tgtEl>
                                      </p:cBhvr>
                                    </p:animEffect>
                                  </p:childTnLst>
                                </p:cTn>
                              </p:par>
                              <p:par>
                                <p:cTn id="32" presetID="4" presetClass="entr" presetSubtype="16" fill="hold"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box(in)">
                                      <p:cBhvr>
                                        <p:cTn id="34" dur="500"/>
                                        <p:tgtEl>
                                          <p:spTgt spid="17"/>
                                        </p:tgtEl>
                                      </p:cBhvr>
                                    </p:animEffect>
                                  </p:childTnLst>
                                </p:cTn>
                              </p:par>
                              <p:par>
                                <p:cTn id="35" presetID="4" presetClass="entr" presetSubtype="16"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box(in)">
                                      <p:cBhvr>
                                        <p:cTn id="37" dur="500"/>
                                        <p:tgtEl>
                                          <p:spTgt spid="2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box(in)">
                                      <p:cBhvr>
                                        <p:cTn id="4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animBg="1"/>
      <p:bldP spid="50180" grpId="0"/>
      <p:bldP spid="50181" grpId="0"/>
      <p:bldP spid="9" grpId="0" animBg="1"/>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3719513" y="71439"/>
            <a:ext cx="4392612" cy="765175"/>
          </a:xfrm>
        </p:spPr>
        <p:txBody>
          <a:bodyPr/>
          <a:lstStyle/>
          <a:p>
            <a:pPr algn="ctr" eaLnBrk="1" hangingPunct="1">
              <a:defRPr/>
            </a:pPr>
            <a:r>
              <a:rPr lang="en-US" altLang="zh-CN" sz="4000" dirty="0">
                <a:solidFill>
                  <a:srgbClr val="FF0000"/>
                </a:solidFill>
                <a:latin typeface="微软雅黑" pitchFamily="34" charset="-122"/>
                <a:ea typeface="微软雅黑" pitchFamily="34" charset="-122"/>
              </a:rPr>
              <a:t>3.4 </a:t>
            </a:r>
            <a:r>
              <a:rPr lang="zh-CN" altLang="en-US" sz="4000" dirty="0">
                <a:solidFill>
                  <a:srgbClr val="FF0000"/>
                </a:solidFill>
                <a:latin typeface="微软雅黑" pitchFamily="34" charset="-122"/>
                <a:ea typeface="微软雅黑" pitchFamily="34" charset="-122"/>
              </a:rPr>
              <a:t>进程同步</a:t>
            </a:r>
          </a:p>
        </p:txBody>
      </p:sp>
      <p:sp>
        <p:nvSpPr>
          <p:cNvPr id="43012" name="Rectangle 4"/>
          <p:cNvSpPr>
            <a:spLocks noChangeArrowheads="1"/>
          </p:cNvSpPr>
          <p:nvPr/>
        </p:nvSpPr>
        <p:spPr bwMode="auto">
          <a:xfrm>
            <a:off x="528638" y="718031"/>
            <a:ext cx="7583487" cy="1943100"/>
          </a:xfrm>
          <a:prstGeom prst="rect">
            <a:avLst/>
          </a:prstGeom>
          <a:noFill/>
          <a:ln>
            <a:noFill/>
          </a:ln>
          <a:effectLst/>
        </p:spPr>
        <p:txBody>
          <a:bodyPr/>
          <a:lstStyle/>
          <a:p>
            <a:pPr marL="360000" eaLnBrk="0" hangingPunct="0">
              <a:lnSpc>
                <a:spcPct val="130000"/>
              </a:lnSpc>
              <a:spcBef>
                <a:spcPct val="20000"/>
              </a:spcBef>
              <a:defRPr/>
            </a:pPr>
            <a:r>
              <a:rPr lang="en-US" altLang="zh-CN" sz="3200" dirty="0">
                <a:solidFill>
                  <a:srgbClr val="0000FF"/>
                </a:solidFill>
                <a:latin typeface="微软雅黑" panose="020B0503020204020204" pitchFamily="34" charset="-122"/>
                <a:ea typeface="微软雅黑" panose="020B0503020204020204" pitchFamily="34" charset="-122"/>
              </a:rPr>
              <a:t>3.4.1 </a:t>
            </a:r>
            <a:r>
              <a:rPr lang="zh-CN" altLang="en-US" sz="3200" dirty="0">
                <a:solidFill>
                  <a:srgbClr val="0000FF"/>
                </a:solidFill>
                <a:latin typeface="微软雅黑" panose="020B0503020204020204" pitchFamily="34" charset="-122"/>
                <a:ea typeface="微软雅黑" panose="020B0503020204020204" pitchFamily="34" charset="-122"/>
              </a:rPr>
              <a:t>进程同步的基本概念</a:t>
            </a:r>
            <a:endParaRPr lang="en-US" altLang="zh-CN" sz="3200" dirty="0">
              <a:solidFill>
                <a:srgbClr val="0000FF"/>
              </a:solidFill>
              <a:latin typeface="微软雅黑" panose="020B0503020204020204" pitchFamily="34" charset="-122"/>
              <a:ea typeface="微软雅黑" panose="020B0503020204020204" pitchFamily="34" charset="-122"/>
            </a:endParaRPr>
          </a:p>
          <a:p>
            <a:pPr marL="360000" eaLnBrk="0" hangingPunct="0">
              <a:lnSpc>
                <a:spcPct val="130000"/>
              </a:lnSpc>
              <a:spcBef>
                <a:spcPct val="20000"/>
              </a:spcBef>
              <a:defRPr/>
            </a:pPr>
            <a:r>
              <a:rPr lang="en-US" altLang="zh-CN" sz="2800" dirty="0">
                <a:solidFill>
                  <a:schemeClr val="tx2"/>
                </a:solidFill>
                <a:latin typeface="微软雅黑" panose="020B0503020204020204" pitchFamily="34" charset="-122"/>
                <a:ea typeface="微软雅黑" panose="020B0503020204020204" pitchFamily="34" charset="-122"/>
              </a:rPr>
              <a:t>1.</a:t>
            </a:r>
            <a:r>
              <a:rPr lang="zh-CN" altLang="en-US" sz="2800" dirty="0">
                <a:solidFill>
                  <a:schemeClr val="tx2"/>
                </a:solidFill>
                <a:latin typeface="微软雅黑" panose="020B0503020204020204" pitchFamily="34" charset="-122"/>
                <a:ea typeface="微软雅黑" panose="020B0503020204020204" pitchFamily="34" charset="-122"/>
              </a:rPr>
              <a:t> 进程间的两种制约关系：</a:t>
            </a:r>
            <a:endParaRPr lang="en-US" altLang="zh-CN" sz="2800" dirty="0">
              <a:solidFill>
                <a:schemeClr val="tx2"/>
              </a:solidFill>
              <a:latin typeface="微软雅黑" panose="020B0503020204020204" pitchFamily="34" charset="-122"/>
              <a:ea typeface="微软雅黑" panose="020B0503020204020204" pitchFamily="34" charset="-122"/>
            </a:endParaRPr>
          </a:p>
        </p:txBody>
      </p:sp>
      <p:sp>
        <p:nvSpPr>
          <p:cNvPr id="2" name="矩形 1"/>
          <p:cNvSpPr/>
          <p:nvPr/>
        </p:nvSpPr>
        <p:spPr>
          <a:xfrm>
            <a:off x="1487488" y="2122975"/>
            <a:ext cx="8280920" cy="2369495"/>
          </a:xfrm>
          <a:prstGeom prst="rect">
            <a:avLst/>
          </a:prstGeom>
        </p:spPr>
        <p:txBody>
          <a:bodyPr wrap="square">
            <a:spAutoFit/>
          </a:bodyPr>
          <a:lstStyle/>
          <a:p>
            <a:pPr eaLnBrk="0" hangingPunct="0">
              <a:lnSpc>
                <a:spcPct val="150000"/>
              </a:lnSpc>
              <a:spcBef>
                <a:spcPct val="20000"/>
              </a:spcBef>
              <a:buFont typeface="Wingdings" pitchFamily="2" charset="2"/>
              <a:buChar char="n"/>
              <a:defRPr/>
            </a:pPr>
            <a:r>
              <a:rPr lang="zh-CN" altLang="en-US" sz="2400" dirty="0">
                <a:solidFill>
                  <a:srgbClr val="7030A0"/>
                </a:solidFill>
                <a:latin typeface="微软雅黑" panose="020B0503020204020204" pitchFamily="34" charset="-122"/>
                <a:ea typeface="微软雅黑" panose="020B0503020204020204" pitchFamily="34" charset="-122"/>
              </a:rPr>
              <a:t>  间接制约关系：</a:t>
            </a:r>
            <a:r>
              <a:rPr lang="en-US" altLang="zh-CN" sz="2400" dirty="0">
                <a:latin typeface="+mn-ea"/>
                <a:ea typeface="+mn-ea"/>
              </a:rPr>
              <a:t>(</a:t>
            </a:r>
            <a:r>
              <a:rPr lang="zh-CN" altLang="en-US" sz="2400" dirty="0">
                <a:solidFill>
                  <a:srgbClr val="0075CC"/>
                </a:solidFill>
                <a:latin typeface="+mn-ea"/>
                <a:ea typeface="+mn-ea"/>
              </a:rPr>
              <a:t>互斥</a:t>
            </a:r>
            <a:r>
              <a:rPr lang="zh-CN" altLang="en-US" sz="2400" dirty="0">
                <a:latin typeface="+mn-ea"/>
                <a:ea typeface="+mn-ea"/>
              </a:rPr>
              <a:t>关系</a:t>
            </a:r>
            <a:r>
              <a:rPr lang="en-US" altLang="zh-CN" sz="2400" dirty="0">
                <a:latin typeface="+mn-ea"/>
                <a:ea typeface="+mn-ea"/>
              </a:rPr>
              <a:t>)</a:t>
            </a:r>
          </a:p>
          <a:p>
            <a:pPr marL="800100" lvl="1" indent="-342900" eaLnBrk="0" hangingPunct="0">
              <a:lnSpc>
                <a:spcPct val="150000"/>
              </a:lnSpc>
              <a:spcBef>
                <a:spcPct val="20000"/>
              </a:spcBef>
              <a:buFont typeface="Arial" panose="020B0604020202020204" pitchFamily="34" charset="0"/>
              <a:buChar char="•"/>
              <a:defRPr/>
            </a:pPr>
            <a:r>
              <a:rPr lang="zh-CN" altLang="en-US" sz="2400" dirty="0">
                <a:latin typeface="+mn-ea"/>
                <a:ea typeface="+mn-ea"/>
              </a:rPr>
              <a:t>需要互斥地访问</a:t>
            </a:r>
            <a:r>
              <a:rPr lang="zh-CN" altLang="en-US" sz="2400" dirty="0">
                <a:solidFill>
                  <a:srgbClr val="FF0000"/>
                </a:solidFill>
                <a:latin typeface="+mn-ea"/>
                <a:ea typeface="+mn-ea"/>
              </a:rPr>
              <a:t>临界资源</a:t>
            </a:r>
            <a:endParaRPr lang="en-US" altLang="zh-CN" sz="2400" dirty="0">
              <a:solidFill>
                <a:srgbClr val="FF0000"/>
              </a:solidFill>
              <a:latin typeface="+mn-ea"/>
              <a:ea typeface="+mn-ea"/>
            </a:endParaRPr>
          </a:p>
          <a:p>
            <a:pPr eaLnBrk="0" hangingPunct="0">
              <a:lnSpc>
                <a:spcPct val="150000"/>
              </a:lnSpc>
              <a:spcBef>
                <a:spcPct val="20000"/>
              </a:spcBef>
              <a:buFont typeface="Wingdings" pitchFamily="2" charset="2"/>
              <a:buChar char="n"/>
              <a:defRPr/>
            </a:pPr>
            <a:r>
              <a:rPr lang="en-US" altLang="zh-CN" sz="2400" dirty="0">
                <a:solidFill>
                  <a:srgbClr val="7030A0"/>
                </a:solidFill>
                <a:latin typeface="宋体" pitchFamily="2" charset="-122"/>
              </a:rPr>
              <a:t> </a:t>
            </a:r>
            <a:r>
              <a:rPr lang="zh-CN" altLang="en-US" sz="2400" dirty="0">
                <a:solidFill>
                  <a:srgbClr val="7030A0"/>
                </a:solidFill>
                <a:latin typeface="微软雅黑" panose="020B0503020204020204" pitchFamily="34" charset="-122"/>
                <a:ea typeface="微软雅黑" panose="020B0503020204020204" pitchFamily="34" charset="-122"/>
              </a:rPr>
              <a:t>直接制约关系</a:t>
            </a:r>
            <a:r>
              <a:rPr lang="zh-CN" altLang="en-US" sz="2400" dirty="0">
                <a:solidFill>
                  <a:srgbClr val="7030A0"/>
                </a:solidFill>
                <a:latin typeface="微软雅黑" panose="020B0503020204020204" pitchFamily="34" charset="-122"/>
                <a:ea typeface="微软雅黑" panose="020B0503020204020204" pitchFamily="34" charset="-122"/>
                <a:sym typeface="Wingdings" panose="05000000000000000000" pitchFamily="2" charset="2"/>
              </a:rPr>
              <a:t>：</a:t>
            </a:r>
            <a:r>
              <a:rPr lang="zh-CN" altLang="en-US" sz="2400" dirty="0">
                <a:latin typeface="宋体" panose="02010600030101010101" pitchFamily="2" charset="-122"/>
                <a:sym typeface="Wingdings" panose="05000000000000000000" pitchFamily="2" charset="2"/>
              </a:rPr>
              <a:t>（</a:t>
            </a:r>
            <a:r>
              <a:rPr lang="zh-CN" altLang="en-US" sz="2400" dirty="0">
                <a:solidFill>
                  <a:srgbClr val="0075CC"/>
                </a:solidFill>
                <a:latin typeface="宋体" panose="02010600030101010101" pitchFamily="2" charset="-122"/>
                <a:sym typeface="Wingdings" panose="05000000000000000000" pitchFamily="2" charset="2"/>
              </a:rPr>
              <a:t>同步</a:t>
            </a:r>
            <a:r>
              <a:rPr lang="zh-CN" altLang="en-US" sz="2400" dirty="0">
                <a:latin typeface="宋体" panose="02010600030101010101" pitchFamily="2" charset="-122"/>
                <a:sym typeface="Wingdings" panose="05000000000000000000" pitchFamily="2" charset="2"/>
              </a:rPr>
              <a:t>关系、合作关系）</a:t>
            </a:r>
            <a:endParaRPr lang="en-US" altLang="zh-CN" sz="2400" dirty="0">
              <a:latin typeface="宋体" panose="02010600030101010101" pitchFamily="2" charset="-122"/>
              <a:sym typeface="Wingdings" panose="05000000000000000000" pitchFamily="2" charset="2"/>
            </a:endParaRPr>
          </a:p>
          <a:p>
            <a:pPr marL="800100" lvl="1" indent="-342900">
              <a:lnSpc>
                <a:spcPct val="150000"/>
              </a:lnSpc>
              <a:buFont typeface="Arial" panose="020B0604020202020204" pitchFamily="34" charset="0"/>
              <a:buChar char="•"/>
            </a:pPr>
            <a:r>
              <a:rPr lang="zh-CN" altLang="en-US" sz="2400" dirty="0">
                <a:latin typeface="+mn-ea"/>
                <a:ea typeface="+mn-ea"/>
              </a:rPr>
              <a:t>例：进程</a:t>
            </a:r>
            <a:r>
              <a:rPr lang="en-US" altLang="zh-CN" sz="2400" dirty="0">
                <a:latin typeface="+mn-ea"/>
                <a:ea typeface="+mn-ea"/>
              </a:rPr>
              <a:t>A</a:t>
            </a:r>
            <a:r>
              <a:rPr lang="zh-CN" altLang="en-US" sz="2400" dirty="0">
                <a:latin typeface="+mn-ea"/>
                <a:ea typeface="+mn-ea"/>
              </a:rPr>
              <a:t>通过缓冲区向进程</a:t>
            </a:r>
            <a:r>
              <a:rPr lang="en-US" altLang="zh-CN" sz="2400" dirty="0">
                <a:latin typeface="+mn-ea"/>
                <a:ea typeface="+mn-ea"/>
              </a:rPr>
              <a:t>B</a:t>
            </a:r>
            <a:r>
              <a:rPr lang="zh-CN" altLang="en-US" sz="2400" dirty="0">
                <a:latin typeface="+mn-ea"/>
                <a:ea typeface="+mn-ea"/>
              </a:rPr>
              <a:t>提供数据，相互唤醒。</a:t>
            </a:r>
            <a:endParaRPr lang="en-US" altLang="zh-CN" sz="2400" dirty="0">
              <a:latin typeface="+mn-ea"/>
              <a:ea typeface="+mn-ea"/>
            </a:endParaRPr>
          </a:p>
        </p:txBody>
      </p:sp>
    </p:spTree>
    <p:extLst>
      <p:ext uri="{BB962C8B-B14F-4D97-AF65-F5344CB8AC3E}">
        <p14:creationId xmlns:p14="http://schemas.microsoft.com/office/powerpoint/2010/main" val="3116598675"/>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2" name="Rectangle 4"/>
          <p:cNvSpPr>
            <a:spLocks noChangeArrowheads="1"/>
          </p:cNvSpPr>
          <p:nvPr/>
        </p:nvSpPr>
        <p:spPr bwMode="auto">
          <a:xfrm>
            <a:off x="697259" y="838993"/>
            <a:ext cx="7847013" cy="2303463"/>
          </a:xfrm>
          <a:prstGeom prst="rect">
            <a:avLst/>
          </a:prstGeom>
          <a:noFill/>
          <a:ln>
            <a:noFill/>
          </a:ln>
          <a:effectLst/>
        </p:spPr>
        <p:txBody>
          <a:bodyPr/>
          <a:lstStyle/>
          <a:p>
            <a:pPr marL="288000" eaLnBrk="0" hangingPunct="0">
              <a:lnSpc>
                <a:spcPts val="2800"/>
              </a:lnSpc>
              <a:spcBef>
                <a:spcPct val="20000"/>
              </a:spcBef>
              <a:defRPr/>
            </a:pPr>
            <a:r>
              <a:rPr lang="en-US" altLang="zh-CN" sz="3200" dirty="0">
                <a:solidFill>
                  <a:srgbClr val="0000FF"/>
                </a:solidFill>
                <a:latin typeface="微软雅黑" panose="020B0503020204020204" pitchFamily="34" charset="-122"/>
                <a:ea typeface="微软雅黑" panose="020B0503020204020204" pitchFamily="34" charset="-122"/>
              </a:rPr>
              <a:t>3.4.2</a:t>
            </a:r>
            <a:r>
              <a:rPr lang="zh-CN" altLang="en-US" sz="3200" dirty="0">
                <a:solidFill>
                  <a:srgbClr val="0000FF"/>
                </a:solidFill>
                <a:latin typeface="微软雅黑" panose="020B0503020204020204" pitchFamily="34" charset="-122"/>
                <a:ea typeface="微软雅黑" panose="020B0503020204020204" pitchFamily="34" charset="-122"/>
              </a:rPr>
              <a:t>进程同步机制及应用</a:t>
            </a:r>
            <a:endParaRPr lang="en-US" altLang="zh-CN" sz="3200" dirty="0">
              <a:solidFill>
                <a:srgbClr val="0000FF"/>
              </a:solidFill>
              <a:latin typeface="微软雅黑" panose="020B0503020204020204" pitchFamily="34" charset="-122"/>
              <a:ea typeface="微软雅黑" panose="020B0503020204020204" pitchFamily="34" charset="-122"/>
            </a:endParaRPr>
          </a:p>
          <a:p>
            <a:pPr marL="288000" eaLnBrk="0" hangingPunct="0">
              <a:lnSpc>
                <a:spcPts val="2800"/>
              </a:lnSpc>
              <a:spcBef>
                <a:spcPct val="20000"/>
              </a:spcBef>
              <a:defRPr/>
            </a:pPr>
            <a:r>
              <a:rPr lang="en-US" altLang="zh-CN" sz="2800" dirty="0">
                <a:solidFill>
                  <a:schemeClr val="tx2"/>
                </a:solidFill>
                <a:latin typeface="微软雅黑" panose="020B0503020204020204" pitchFamily="34" charset="-122"/>
                <a:ea typeface="微软雅黑" panose="020B0503020204020204" pitchFamily="34" charset="-122"/>
              </a:rPr>
              <a:t>3. </a:t>
            </a:r>
            <a:r>
              <a:rPr lang="zh-CN" altLang="en-US" sz="2800" dirty="0">
                <a:solidFill>
                  <a:schemeClr val="tx2"/>
                </a:solidFill>
                <a:latin typeface="微软雅黑" panose="020B0503020204020204" pitchFamily="34" charset="-122"/>
                <a:ea typeface="微软雅黑" panose="020B0503020204020204" pitchFamily="34" charset="-122"/>
              </a:rPr>
              <a:t>利用锁机制实现互斥</a:t>
            </a:r>
            <a:endParaRPr lang="en-US" altLang="zh-CN" sz="2800" dirty="0">
              <a:solidFill>
                <a:srgbClr val="0000FF"/>
              </a:solidFill>
              <a:latin typeface="微软雅黑" panose="020B0503020204020204" pitchFamily="34" charset="-122"/>
              <a:ea typeface="微软雅黑" panose="020B0503020204020204" pitchFamily="34" charset="-122"/>
            </a:endParaRPr>
          </a:p>
          <a:p>
            <a:pPr marL="288000" eaLnBrk="0" hangingPunct="0">
              <a:lnSpc>
                <a:spcPts val="2800"/>
              </a:lnSpc>
              <a:spcBef>
                <a:spcPct val="20000"/>
              </a:spcBef>
              <a:buFont typeface="Wingdings" pitchFamily="2" charset="2"/>
              <a:buChar char="n"/>
              <a:defRPr/>
            </a:pPr>
            <a:r>
              <a:rPr lang="zh-CN" altLang="en-US" sz="2400" dirty="0">
                <a:solidFill>
                  <a:srgbClr val="7030A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什么是锁</a:t>
            </a:r>
          </a:p>
          <a:p>
            <a:pPr marL="288000" eaLnBrk="0" hangingPunct="0">
              <a:lnSpc>
                <a:spcPts val="2800"/>
              </a:lnSpc>
              <a:spcBef>
                <a:spcPct val="20000"/>
              </a:spcBef>
              <a:defRPr/>
            </a:pPr>
            <a:r>
              <a:rPr lang="zh-CN" altLang="en-US" sz="2200" b="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用变量</a:t>
            </a:r>
            <a:r>
              <a:rPr lang="en-US" altLang="zh-CN" sz="2200" dirty="0">
                <a:latin typeface="微软雅黑" panose="020B0503020204020204" pitchFamily="34" charset="-122"/>
                <a:ea typeface="微软雅黑" panose="020B0503020204020204" pitchFamily="34" charset="-122"/>
              </a:rPr>
              <a:t>w</a:t>
            </a:r>
            <a:r>
              <a:rPr lang="zh-CN" altLang="zh-CN" sz="2200" dirty="0">
                <a:latin typeface="微软雅黑" panose="020B0503020204020204" pitchFamily="34" charset="-122"/>
                <a:ea typeface="微软雅黑" panose="020B0503020204020204" pitchFamily="34" charset="-122"/>
              </a:rPr>
              <a:t>代表某种资源的状态，</a:t>
            </a:r>
            <a:r>
              <a:rPr lang="en-US" altLang="zh-CN" sz="2200" dirty="0">
                <a:latin typeface="微软雅黑" panose="020B0503020204020204" pitchFamily="34" charset="-122"/>
                <a:ea typeface="微软雅黑" panose="020B0503020204020204" pitchFamily="34" charset="-122"/>
              </a:rPr>
              <a:t>w</a:t>
            </a:r>
            <a:r>
              <a:rPr lang="zh-CN" altLang="zh-CN" sz="2200" dirty="0">
                <a:latin typeface="微软雅黑" panose="020B0503020204020204" pitchFamily="34" charset="-122"/>
                <a:ea typeface="微软雅黑" panose="020B0503020204020204" pitchFamily="34" charset="-122"/>
              </a:rPr>
              <a:t>称为“锁”</a:t>
            </a:r>
            <a:r>
              <a:rPr lang="zh-CN" altLang="en-US" sz="2200" dirty="0">
                <a:latin typeface="微软雅黑" panose="020B0503020204020204" pitchFamily="34" charset="-122"/>
                <a:ea typeface="微软雅黑" panose="020B0503020204020204" pitchFamily="34" charset="-122"/>
              </a:rPr>
              <a:t> 。</a:t>
            </a:r>
          </a:p>
          <a:p>
            <a:pPr marL="288000" eaLnBrk="0" hangingPunct="0">
              <a:lnSpc>
                <a:spcPts val="2800"/>
              </a:lnSpc>
              <a:spcBef>
                <a:spcPct val="20000"/>
              </a:spcBef>
              <a:buFont typeface="Wingdings" pitchFamily="2" charset="2"/>
              <a:buChar char="n"/>
              <a:defRPr/>
            </a:pPr>
            <a:r>
              <a:rPr lang="zh-CN" altLang="en-US" sz="2400" dirty="0">
                <a:solidFill>
                  <a:srgbClr val="7030A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加锁原语和开锁原语 </a:t>
            </a:r>
            <a:endParaRPr lang="zh-CN" altLang="zh-CN" sz="2400" dirty="0">
              <a:solidFill>
                <a:srgbClr val="7030A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marL="288000" eaLnBrk="0" hangingPunct="0">
              <a:lnSpc>
                <a:spcPct val="90000"/>
              </a:lnSpc>
              <a:spcBef>
                <a:spcPct val="20000"/>
              </a:spcBef>
              <a:defRPr/>
            </a:pPr>
            <a:endParaRPr lang="zh-CN" altLang="zh-CN" sz="2400" dirty="0">
              <a:latin typeface="Arial" charset="0"/>
            </a:endParaRPr>
          </a:p>
          <a:p>
            <a:pPr marL="288000" eaLnBrk="0" hangingPunct="0">
              <a:lnSpc>
                <a:spcPct val="90000"/>
              </a:lnSpc>
              <a:spcBef>
                <a:spcPct val="20000"/>
              </a:spcBef>
              <a:defRPr/>
            </a:pPr>
            <a:endParaRPr lang="zh-CN" altLang="en-US" sz="2400" dirty="0">
              <a:latin typeface="宋体" pitchFamily="2" charset="-122"/>
            </a:endParaRPr>
          </a:p>
        </p:txBody>
      </p:sp>
      <p:sp>
        <p:nvSpPr>
          <p:cNvPr id="6" name="Rectangle 2"/>
          <p:cNvSpPr txBox="1">
            <a:spLocks noChangeArrowheads="1"/>
          </p:cNvSpPr>
          <p:nvPr/>
        </p:nvSpPr>
        <p:spPr bwMode="auto">
          <a:xfrm>
            <a:off x="4511676" y="-19050"/>
            <a:ext cx="3313113" cy="711200"/>
          </a:xfrm>
          <a:prstGeom prst="rect">
            <a:avLst/>
          </a:prstGeom>
          <a:noFill/>
          <a:ln w="9525">
            <a:noFill/>
            <a:miter lim="800000"/>
            <a:headEnd/>
            <a:tailEnd/>
          </a:ln>
          <a:effectLst>
            <a:outerShdw dist="35921" dir="2700000" algn="ctr" rotWithShape="0">
              <a:srgbClr val="FFFFFF">
                <a:alpha val="73000"/>
              </a:srgbClr>
            </a:outerShdw>
          </a:effectLst>
        </p:spPr>
        <p:txBody>
          <a:bodyPr anchor="ctr"/>
          <a:lstStyle/>
          <a:p>
            <a:pPr>
              <a:defRPr/>
            </a:pPr>
            <a:r>
              <a:rPr lang="en-US" altLang="zh-CN" sz="4000" dirty="0">
                <a:solidFill>
                  <a:srgbClr val="FF0000"/>
                </a:solidFill>
                <a:latin typeface="微软雅黑" panose="020B0503020204020204" pitchFamily="34" charset="-122"/>
                <a:ea typeface="微软雅黑" panose="020B0503020204020204" pitchFamily="34" charset="-122"/>
              </a:rPr>
              <a:t>3.4 </a:t>
            </a:r>
            <a:r>
              <a:rPr lang="zh-CN" altLang="en-US" sz="4000" dirty="0">
                <a:solidFill>
                  <a:srgbClr val="FF0000"/>
                </a:solidFill>
                <a:latin typeface="微软雅黑" panose="020B0503020204020204" pitchFamily="34" charset="-122"/>
                <a:ea typeface="微软雅黑" panose="020B0503020204020204" pitchFamily="34" charset="-122"/>
              </a:rPr>
              <a:t>进程同步</a:t>
            </a:r>
          </a:p>
        </p:txBody>
      </p:sp>
      <p:sp>
        <p:nvSpPr>
          <p:cNvPr id="5" name="Rectangle 3"/>
          <p:cNvSpPr>
            <a:spLocks noChangeArrowheads="1"/>
          </p:cNvSpPr>
          <p:nvPr/>
        </p:nvSpPr>
        <p:spPr bwMode="auto">
          <a:xfrm>
            <a:off x="6600056" y="2996952"/>
            <a:ext cx="5328592" cy="2030413"/>
          </a:xfrm>
          <a:prstGeom prst="rect">
            <a:avLst/>
          </a:prstGeom>
          <a:solidFill>
            <a:srgbClr val="FF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33400" indent="-533400"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spcBef>
                <a:spcPct val="30000"/>
              </a:spcBef>
            </a:pPr>
            <a:r>
              <a:rPr lang="zh-CN" altLang="en-US" sz="2200" dirty="0">
                <a:solidFill>
                  <a:srgbClr val="000099"/>
                </a:solidFill>
                <a:latin typeface="微软雅黑" panose="020B0503020204020204" pitchFamily="34" charset="-122"/>
                <a:ea typeface="微软雅黑" panose="020B0503020204020204" pitchFamily="34" charset="-122"/>
              </a:rPr>
              <a:t>加锁原语</a:t>
            </a:r>
          </a:p>
          <a:p>
            <a:pPr algn="just">
              <a:spcBef>
                <a:spcPct val="30000"/>
              </a:spcBef>
              <a:buFont typeface="Wingdings" panose="05000000000000000000" pitchFamily="2" charset="2"/>
              <a:buNone/>
            </a:pPr>
            <a:r>
              <a:rPr lang="zh-CN" altLang="en-US" dirty="0">
                <a:latin typeface="Times New Roman" panose="02020603050405020304" pitchFamily="18" charset="0"/>
              </a:rPr>
              <a:t>	</a:t>
            </a:r>
            <a:r>
              <a:rPr lang="en-US" altLang="zh-CN" dirty="0">
                <a:latin typeface="Times New Roman" panose="02020603050405020304" pitchFamily="18" charset="0"/>
              </a:rPr>
              <a:t>lock( )</a:t>
            </a:r>
          </a:p>
          <a:p>
            <a:pPr algn="just">
              <a:spcBef>
                <a:spcPct val="30000"/>
              </a:spcBef>
              <a:buFont typeface="Wingdings" panose="05000000000000000000" pitchFamily="2" charset="2"/>
              <a:buNone/>
            </a:pPr>
            <a:r>
              <a:rPr lang="en-US" altLang="zh-CN" dirty="0">
                <a:latin typeface="Times New Roman" panose="02020603050405020304" pitchFamily="18" charset="0"/>
              </a:rPr>
              <a:t>    	</a:t>
            </a:r>
            <a:r>
              <a:rPr lang="zh-CN" altLang="en-US" dirty="0">
                <a:latin typeface="Times New Roman" panose="02020603050405020304" pitchFamily="18" charset="0"/>
              </a:rPr>
              <a:t> </a:t>
            </a:r>
            <a:r>
              <a:rPr lang="en-US" altLang="zh-CN" dirty="0">
                <a:latin typeface="Times New Roman" panose="02020603050405020304" pitchFamily="18" charset="0"/>
              </a:rPr>
              <a:t>{   test</a:t>
            </a:r>
            <a:r>
              <a:rPr lang="zh-CN" altLang="en-US" dirty="0">
                <a:latin typeface="Times New Roman" panose="02020603050405020304" pitchFamily="18" charset="0"/>
              </a:rPr>
              <a:t>：  </a:t>
            </a:r>
            <a:r>
              <a:rPr lang="en-US" altLang="zh-CN" dirty="0">
                <a:latin typeface="Times New Roman" panose="02020603050405020304" pitchFamily="18" charset="0"/>
              </a:rPr>
              <a:t>if (w==1)</a:t>
            </a:r>
          </a:p>
          <a:p>
            <a:pPr algn="just">
              <a:spcBef>
                <a:spcPct val="30000"/>
              </a:spcBef>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goto</a:t>
            </a:r>
            <a:r>
              <a:rPr lang="en-US" altLang="zh-CN" dirty="0">
                <a:latin typeface="Times New Roman" panose="02020603050405020304" pitchFamily="18" charset="0"/>
              </a:rPr>
              <a:t>  test</a:t>
            </a:r>
            <a:r>
              <a:rPr lang="zh-CN" altLang="en-US" dirty="0">
                <a:latin typeface="Times New Roman" panose="02020603050405020304" pitchFamily="18" charset="0"/>
              </a:rPr>
              <a:t>；     </a:t>
            </a:r>
          </a:p>
          <a:p>
            <a:pPr algn="just">
              <a:spcBef>
                <a:spcPct val="30000"/>
              </a:spcBef>
              <a:buFont typeface="Wingdings" panose="05000000000000000000" pitchFamily="2" charset="2"/>
              <a:buNone/>
            </a:pPr>
            <a:r>
              <a:rPr lang="zh-CN" altLang="en-US" dirty="0">
                <a:latin typeface="Times New Roman" panose="02020603050405020304" pitchFamily="18" charset="0"/>
              </a:rPr>
              <a:t>                          </a:t>
            </a:r>
            <a:r>
              <a:rPr lang="en-US" altLang="zh-CN" dirty="0">
                <a:latin typeface="Times New Roman" panose="02020603050405020304" pitchFamily="18" charset="0"/>
              </a:rPr>
              <a:t>else w=1</a:t>
            </a:r>
            <a:r>
              <a:rPr lang="zh-CN" altLang="en-US" dirty="0">
                <a:latin typeface="Times New Roman" panose="02020603050405020304" pitchFamily="18" charset="0"/>
              </a:rPr>
              <a:t>；</a:t>
            </a:r>
            <a:r>
              <a:rPr lang="en-US" altLang="zh-CN" dirty="0">
                <a:latin typeface="Times New Roman" panose="02020603050405020304" pitchFamily="18" charset="0"/>
              </a:rPr>
              <a:t>}</a:t>
            </a:r>
            <a:r>
              <a:rPr lang="zh-CN" altLang="en-US" dirty="0">
                <a:latin typeface="Times New Roman" panose="02020603050405020304" pitchFamily="18" charset="0"/>
              </a:rPr>
              <a:t>   ∕*上锁*∕   	</a:t>
            </a:r>
            <a:r>
              <a:rPr lang="en-US" altLang="zh-CN" dirty="0">
                <a:latin typeface="Times New Roman" panose="02020603050405020304" pitchFamily="18" charset="0"/>
              </a:rPr>
              <a:t></a:t>
            </a:r>
          </a:p>
        </p:txBody>
      </p:sp>
      <p:sp>
        <p:nvSpPr>
          <p:cNvPr id="8" name="Rectangle 39"/>
          <p:cNvSpPr>
            <a:spLocks noChangeArrowheads="1"/>
          </p:cNvSpPr>
          <p:nvPr/>
        </p:nvSpPr>
        <p:spPr bwMode="auto">
          <a:xfrm>
            <a:off x="6600055" y="5201989"/>
            <a:ext cx="5263425" cy="1231900"/>
          </a:xfrm>
          <a:prstGeom prst="rect">
            <a:avLst/>
          </a:prstGeom>
          <a:solidFill>
            <a:schemeClr val="tx2">
              <a:lumMod val="40000"/>
              <a:lumOff val="60000"/>
            </a:schemeClr>
          </a:solidFill>
          <a:ln w="9525">
            <a:solidFill>
              <a:schemeClr val="accent1">
                <a:lumMod val="20000"/>
                <a:lumOff val="80000"/>
              </a:schemeClr>
            </a:solidFill>
            <a:miter lim="800000"/>
            <a:headEnd/>
            <a:tailEnd/>
          </a:ln>
        </p:spPr>
        <p:txBody>
          <a:bodyPr wrap="square">
            <a:spAutoFit/>
          </a:bodyPr>
          <a:lstStyle/>
          <a:p>
            <a:pPr marL="914400" lvl="1" indent="-342900" eaLnBrk="0" hangingPunct="0">
              <a:spcBef>
                <a:spcPct val="30000"/>
              </a:spcBef>
              <a:defRPr/>
            </a:pPr>
            <a:r>
              <a:rPr lang="zh-CN" altLang="en-US" sz="2200" dirty="0">
                <a:solidFill>
                  <a:srgbClr val="000099"/>
                </a:solidFill>
                <a:latin typeface="微软雅黑" panose="020B0503020204020204" pitchFamily="34" charset="-122"/>
                <a:ea typeface="微软雅黑" panose="020B0503020204020204" pitchFamily="34" charset="-122"/>
              </a:rPr>
              <a:t>开锁原语</a:t>
            </a:r>
          </a:p>
          <a:p>
            <a:pPr marL="533400" indent="-533400" algn="just" eaLnBrk="0" hangingPunct="0">
              <a:spcBef>
                <a:spcPct val="30000"/>
              </a:spcBef>
              <a:defRPr/>
            </a:pPr>
            <a:r>
              <a:rPr lang="zh-CN" altLang="en-US" dirty="0">
                <a:latin typeface="Times New Roman" pitchFamily="18" charset="0"/>
              </a:rPr>
              <a:t>	  </a:t>
            </a:r>
            <a:r>
              <a:rPr lang="en-US" altLang="zh-CN" dirty="0">
                <a:latin typeface="Times New Roman" pitchFamily="18" charset="0"/>
              </a:rPr>
              <a:t>unlock( )</a:t>
            </a:r>
          </a:p>
          <a:p>
            <a:pPr marL="533400" indent="-533400" algn="just" eaLnBrk="0" hangingPunct="0">
              <a:spcBef>
                <a:spcPct val="30000"/>
              </a:spcBef>
              <a:defRPr/>
            </a:pPr>
            <a:r>
              <a:rPr lang="zh-CN" altLang="en-US" dirty="0">
                <a:latin typeface="Times New Roman" pitchFamily="18" charset="0"/>
              </a:rPr>
              <a:t>           </a:t>
            </a:r>
            <a:r>
              <a:rPr lang="en-US" altLang="zh-CN" dirty="0">
                <a:latin typeface="Times New Roman" pitchFamily="18" charset="0"/>
              </a:rPr>
              <a:t>{ w=0</a:t>
            </a:r>
            <a:r>
              <a:rPr lang="zh-CN" altLang="en-US" dirty="0">
                <a:latin typeface="Times New Roman" pitchFamily="18" charset="0"/>
              </a:rPr>
              <a:t>；</a:t>
            </a:r>
            <a:r>
              <a:rPr lang="en-US" altLang="zh-CN" dirty="0">
                <a:latin typeface="Times New Roman" pitchFamily="18" charset="0"/>
              </a:rPr>
              <a:t>}   </a:t>
            </a:r>
            <a:r>
              <a:rPr lang="zh-CN" altLang="en-US" dirty="0">
                <a:latin typeface="Times New Roman" pitchFamily="18" charset="0"/>
              </a:rPr>
              <a:t>∕*开锁*∕         </a:t>
            </a:r>
            <a:endParaRPr lang="en-US" altLang="zh-CN" dirty="0">
              <a:latin typeface="Times New Roman" pitchFamily="18" charset="0"/>
            </a:endParaRPr>
          </a:p>
        </p:txBody>
      </p:sp>
      <p:sp>
        <p:nvSpPr>
          <p:cNvPr id="9" name="矩形 8"/>
          <p:cNvSpPr/>
          <p:nvPr/>
        </p:nvSpPr>
        <p:spPr>
          <a:xfrm>
            <a:off x="682355" y="3200730"/>
            <a:ext cx="3095625" cy="452437"/>
          </a:xfrm>
          <a:prstGeom prst="rect">
            <a:avLst/>
          </a:prstGeom>
        </p:spPr>
        <p:txBody>
          <a:bodyPr>
            <a:spAutoFit/>
          </a:bodyPr>
          <a:lstStyle/>
          <a:p>
            <a:pPr marL="288000" eaLnBrk="0" hangingPunct="0">
              <a:lnSpc>
                <a:spcPts val="2800"/>
              </a:lnSpc>
              <a:spcBef>
                <a:spcPct val="20000"/>
              </a:spcBef>
              <a:buFont typeface="Wingdings" pitchFamily="2" charset="2"/>
              <a:buChar char="n"/>
              <a:defRPr/>
            </a:pPr>
            <a:r>
              <a:rPr lang="zh-CN" altLang="en-US" sz="2400" dirty="0">
                <a:solidFill>
                  <a:srgbClr val="7030A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使用方法</a:t>
            </a:r>
            <a:endParaRPr lang="zh-CN" altLang="zh-CN" sz="2400" dirty="0">
              <a:solidFill>
                <a:srgbClr val="7030A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24578" name="Rectangle 2"/>
          <p:cNvSpPr>
            <a:spLocks noChangeArrowheads="1"/>
          </p:cNvSpPr>
          <p:nvPr/>
        </p:nvSpPr>
        <p:spPr bwMode="auto">
          <a:xfrm>
            <a:off x="3197226" y="3200730"/>
            <a:ext cx="2628900" cy="3324225"/>
          </a:xfrm>
          <a:prstGeom prst="rect">
            <a:avLst/>
          </a:prstGeom>
          <a:solidFill>
            <a:schemeClr val="accent2">
              <a:lumMod val="60000"/>
              <a:lumOff val="40000"/>
            </a:schemeClr>
          </a:solidFill>
          <a:ln w="9525">
            <a:noFill/>
            <a:miter lim="800000"/>
            <a:headEnd/>
            <a:tailEnd/>
          </a:ln>
          <a:effectLst/>
        </p:spPr>
        <p:txBody>
          <a:bodyPr anchor="ctr">
            <a:spAutoFit/>
          </a:bodyPr>
          <a:lstStyle/>
          <a:p>
            <a:pPr indent="127000">
              <a:defRPr/>
            </a:pPr>
            <a:endParaRPr lang="en-US" altLang="zh-CN" dirty="0">
              <a:cs typeface="Arial" pitchFamily="34" charset="0"/>
            </a:endParaRPr>
          </a:p>
          <a:p>
            <a:pPr indent="127000">
              <a:defRPr/>
            </a:pPr>
            <a:r>
              <a:rPr lang="en-US" altLang="zh-CN" dirty="0" err="1">
                <a:cs typeface="Arial" pitchFamily="34" charset="0"/>
              </a:rPr>
              <a:t>int</a:t>
            </a:r>
            <a:r>
              <a:rPr lang="en-US" altLang="zh-CN" dirty="0">
                <a:cs typeface="Arial" pitchFamily="34" charset="0"/>
              </a:rPr>
              <a:t> w=0;</a:t>
            </a:r>
            <a:endParaRPr lang="en-US" altLang="zh-CN" dirty="0">
              <a:cs typeface="宋体" pitchFamily="2" charset="-122"/>
            </a:endParaRPr>
          </a:p>
          <a:p>
            <a:pPr indent="127000" eaLnBrk="0" hangingPunct="0">
              <a:defRPr/>
            </a:pPr>
            <a:r>
              <a:rPr lang="en-US" altLang="zh-CN" dirty="0">
                <a:cs typeface="Arial" pitchFamily="34" charset="0"/>
              </a:rPr>
              <a:t>Pi() {</a:t>
            </a:r>
            <a:endParaRPr lang="en-US" altLang="zh-CN" dirty="0">
              <a:cs typeface="宋体" pitchFamily="2" charset="-122"/>
            </a:endParaRPr>
          </a:p>
          <a:p>
            <a:pPr indent="127000" eaLnBrk="0" hangingPunct="0">
              <a:defRPr/>
            </a:pPr>
            <a:r>
              <a:rPr lang="en-US" altLang="zh-CN" dirty="0">
                <a:cs typeface="Arial" pitchFamily="34" charset="0"/>
              </a:rPr>
              <a:t>   while (True){</a:t>
            </a:r>
            <a:endParaRPr lang="en-US" altLang="zh-CN" dirty="0">
              <a:cs typeface="宋体" pitchFamily="2" charset="-122"/>
            </a:endParaRPr>
          </a:p>
          <a:p>
            <a:pPr indent="127000" eaLnBrk="0" hangingPunct="0">
              <a:defRPr/>
            </a:pPr>
            <a:r>
              <a:rPr lang="en-US" altLang="zh-CN" dirty="0">
                <a:cs typeface="Arial" pitchFamily="34" charset="0"/>
              </a:rPr>
              <a:t>     lock(w);</a:t>
            </a:r>
            <a:endParaRPr lang="en-US" altLang="zh-CN" dirty="0">
              <a:cs typeface="宋体" pitchFamily="2" charset="-122"/>
            </a:endParaRPr>
          </a:p>
          <a:p>
            <a:pPr indent="127000" eaLnBrk="0" hangingPunct="0">
              <a:defRPr/>
            </a:pPr>
            <a:r>
              <a:rPr lang="en-US" altLang="zh-CN" dirty="0">
                <a:cs typeface="Arial" pitchFamily="34" charset="0"/>
              </a:rPr>
              <a:t>       </a:t>
            </a:r>
            <a:r>
              <a:rPr lang="zh-CN" altLang="en-US" dirty="0">
                <a:cs typeface="Arial" pitchFamily="34" charset="0"/>
              </a:rPr>
              <a:t>临界区</a:t>
            </a:r>
            <a:endParaRPr lang="zh-CN" altLang="en-US" dirty="0">
              <a:cs typeface="宋体" pitchFamily="2" charset="-122"/>
            </a:endParaRPr>
          </a:p>
          <a:p>
            <a:pPr indent="127000" eaLnBrk="0" hangingPunct="0">
              <a:defRPr/>
            </a:pPr>
            <a:r>
              <a:rPr lang="zh-CN" altLang="en-US" dirty="0">
                <a:cs typeface="Arial" pitchFamily="34" charset="0"/>
              </a:rPr>
              <a:t>     </a:t>
            </a:r>
            <a:r>
              <a:rPr lang="en-US" altLang="zh-CN" dirty="0">
                <a:cs typeface="Arial" pitchFamily="34" charset="0"/>
              </a:rPr>
              <a:t>unlock(w)</a:t>
            </a:r>
            <a:endParaRPr lang="en-US" altLang="zh-CN" dirty="0">
              <a:cs typeface="宋体" pitchFamily="2" charset="-122"/>
            </a:endParaRPr>
          </a:p>
          <a:p>
            <a:pPr indent="127000" eaLnBrk="0" hangingPunct="0">
              <a:lnSpc>
                <a:spcPct val="150000"/>
              </a:lnSpc>
              <a:defRPr/>
            </a:pPr>
            <a:r>
              <a:rPr lang="en-US" altLang="zh-CN" dirty="0">
                <a:cs typeface="Arial" pitchFamily="34" charset="0"/>
              </a:rPr>
              <a:t>       </a:t>
            </a:r>
            <a:r>
              <a:rPr lang="zh-CN" altLang="en-US" dirty="0">
                <a:cs typeface="Arial" pitchFamily="34" charset="0"/>
              </a:rPr>
              <a:t>剩余区</a:t>
            </a:r>
            <a:endParaRPr lang="zh-CN" altLang="en-US" dirty="0">
              <a:cs typeface="宋体" pitchFamily="2" charset="-122"/>
            </a:endParaRPr>
          </a:p>
          <a:p>
            <a:pPr indent="127000" eaLnBrk="0" hangingPunct="0">
              <a:defRPr/>
            </a:pPr>
            <a:r>
              <a:rPr lang="en-US" altLang="zh-CN" dirty="0">
                <a:cs typeface="宋体" pitchFamily="2" charset="-122"/>
              </a:rPr>
              <a:t>} </a:t>
            </a:r>
          </a:p>
          <a:p>
            <a:pPr indent="127000" eaLnBrk="0" hangingPunct="0">
              <a:defRPr/>
            </a:pPr>
            <a:endParaRPr lang="en-US" altLang="zh-CN" dirty="0">
              <a:cs typeface="宋体" pitchFamily="2" charset="-122"/>
            </a:endParaRPr>
          </a:p>
        </p:txBody>
      </p:sp>
      <p:sp>
        <p:nvSpPr>
          <p:cNvPr id="12" name="椭圆形标注 11"/>
          <p:cNvSpPr/>
          <p:nvPr/>
        </p:nvSpPr>
        <p:spPr>
          <a:xfrm>
            <a:off x="328519" y="4562842"/>
            <a:ext cx="2225044" cy="1255097"/>
          </a:xfrm>
          <a:prstGeom prst="wedgeEllipseCallout">
            <a:avLst>
              <a:gd name="adj1" fmla="val 80164"/>
              <a:gd name="adj2" fmla="val -100184"/>
            </a:avLst>
          </a:prstGeom>
          <a:solidFill>
            <a:srgbClr val="66CCFF"/>
          </a:solidFill>
        </p:spPr>
        <p:txBody>
          <a:bodyPr wrap="square" rtlCol="0" anchor="ctr">
            <a:spAutoFit/>
          </a:bodyPr>
          <a:lstStyle/>
          <a:p>
            <a:pPr algn="ctr">
              <a:lnSpc>
                <a:spcPct val="130000"/>
              </a:lnSpc>
              <a:spcBef>
                <a:spcPct val="20000"/>
              </a:spcBef>
            </a:pPr>
            <a:r>
              <a:rPr lang="zh-CN" altLang="en-US" dirty="0">
                <a:solidFill>
                  <a:srgbClr val="FF0000"/>
                </a:solidFill>
                <a:latin typeface="微软雅黑" panose="020B0503020204020204" pitchFamily="34" charset="-122"/>
                <a:ea typeface="微软雅黑" panose="020B0503020204020204" pitchFamily="34" charset="-122"/>
              </a:rPr>
              <a:t>违背了让权等待原则</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43012">
                                            <p:txEl>
                                              <p:pRg st="4" end="4"/>
                                            </p:txEl>
                                          </p:spTgt>
                                        </p:tgtEl>
                                        <p:attrNameLst>
                                          <p:attrName>style.visibility</p:attrName>
                                        </p:attrNameLst>
                                      </p:cBhvr>
                                      <p:to>
                                        <p:strVal val="visible"/>
                                      </p:to>
                                    </p:set>
                                    <p:animEffect transition="in" filter="fade">
                                      <p:cBhvr>
                                        <p:cTn id="7" dur="1000"/>
                                        <p:tgtEl>
                                          <p:spTgt spid="43012">
                                            <p:txEl>
                                              <p:pRg st="4" end="4"/>
                                            </p:txEl>
                                          </p:spTgt>
                                        </p:tgtEl>
                                      </p:cBhvr>
                                    </p:animEffect>
                                    <p:anim calcmode="lin" valueType="num">
                                      <p:cBhvr>
                                        <p:cTn id="8" dur="1000" fill="hold"/>
                                        <p:tgtEl>
                                          <p:spTgt spid="43012">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4301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 presetClass="entr" presetSubtype="16"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ox(in)">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8" presetClass="entr" presetSubtype="16"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amond(in)">
                                      <p:cBhvr>
                                        <p:cTn id="19" dur="20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box(in)">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24578"/>
                                        </p:tgtEl>
                                        <p:attrNameLst>
                                          <p:attrName>style.visibility</p:attrName>
                                        </p:attrNameLst>
                                      </p:cBhvr>
                                      <p:to>
                                        <p:strVal val="visible"/>
                                      </p:to>
                                    </p:set>
                                    <p:animEffect transition="in" filter="box(in)">
                                      <p:cBhvr>
                                        <p:cTn id="29" dur="500"/>
                                        <p:tgtEl>
                                          <p:spTgt spid="24578"/>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p:bldP spid="24578" grpId="0" animBg="1"/>
      <p:bldP spid="12"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4"/>
          <p:cNvSpPr>
            <a:spLocks noChangeArrowheads="1"/>
          </p:cNvSpPr>
          <p:nvPr/>
        </p:nvSpPr>
        <p:spPr bwMode="auto">
          <a:xfrm>
            <a:off x="479376" y="823659"/>
            <a:ext cx="8712200" cy="3613453"/>
          </a:xfrm>
          <a:prstGeom prst="rect">
            <a:avLst/>
          </a:prstGeom>
          <a:noFill/>
          <a:ln w="9525">
            <a:noFill/>
            <a:miter lim="800000"/>
            <a:headEnd/>
            <a:tailEnd/>
          </a:ln>
        </p:spPr>
        <p:txBody>
          <a:bodyPr/>
          <a:lstStyle/>
          <a:p>
            <a:pPr marL="360000" eaLnBrk="0" hangingPunct="0">
              <a:lnSpc>
                <a:spcPct val="110000"/>
              </a:lnSpc>
              <a:spcBef>
                <a:spcPct val="20000"/>
              </a:spcBef>
              <a:defRPr/>
            </a:pPr>
            <a:r>
              <a:rPr lang="en-US" altLang="zh-CN" sz="3200" dirty="0">
                <a:solidFill>
                  <a:srgbClr val="0000FF"/>
                </a:solidFill>
                <a:latin typeface="微软雅黑" panose="020B0503020204020204" pitchFamily="34" charset="-122"/>
                <a:ea typeface="微软雅黑" panose="020B0503020204020204" pitchFamily="34" charset="-122"/>
              </a:rPr>
              <a:t>3.4.2 </a:t>
            </a:r>
            <a:r>
              <a:rPr lang="zh-CN" altLang="en-US" sz="3200" dirty="0">
                <a:solidFill>
                  <a:srgbClr val="0000FF"/>
                </a:solidFill>
                <a:latin typeface="微软雅黑" panose="020B0503020204020204" pitchFamily="34" charset="-122"/>
                <a:ea typeface="微软雅黑" panose="020B0503020204020204" pitchFamily="34" charset="-122"/>
              </a:rPr>
              <a:t>进程同步机制及应用</a:t>
            </a:r>
            <a:endParaRPr lang="en-US" altLang="zh-CN" sz="3200" dirty="0">
              <a:solidFill>
                <a:srgbClr val="0000FF"/>
              </a:solidFill>
              <a:latin typeface="微软雅黑" panose="020B0503020204020204" pitchFamily="34" charset="-122"/>
              <a:ea typeface="微软雅黑" panose="020B0503020204020204" pitchFamily="34" charset="-122"/>
            </a:endParaRPr>
          </a:p>
          <a:p>
            <a:pPr marL="360000" eaLnBrk="0" hangingPunct="0">
              <a:lnSpc>
                <a:spcPct val="110000"/>
              </a:lnSpc>
              <a:spcBef>
                <a:spcPct val="20000"/>
              </a:spcBef>
              <a:defRPr/>
            </a:pPr>
            <a:r>
              <a:rPr lang="en-US" altLang="zh-CN" sz="2800" dirty="0">
                <a:solidFill>
                  <a:srgbClr val="C00000"/>
                </a:solidFill>
                <a:latin typeface="微软雅黑" panose="020B0503020204020204" pitchFamily="34" charset="-122"/>
                <a:ea typeface="微软雅黑" panose="020B0503020204020204" pitchFamily="34" charset="-122"/>
              </a:rPr>
              <a:t>4. </a:t>
            </a:r>
            <a:r>
              <a:rPr lang="zh-CN" altLang="en-US" sz="2800" dirty="0">
                <a:solidFill>
                  <a:srgbClr val="C00000"/>
                </a:solidFill>
                <a:latin typeface="微软雅黑" panose="020B0503020204020204" pitchFamily="34" charset="-122"/>
                <a:ea typeface="微软雅黑" panose="020B0503020204020204" pitchFamily="34" charset="-122"/>
              </a:rPr>
              <a:t>信号量机制</a:t>
            </a:r>
            <a:endParaRPr lang="en-US" altLang="zh-CN" sz="2800" dirty="0">
              <a:solidFill>
                <a:srgbClr val="C00000"/>
              </a:solidFill>
              <a:latin typeface="微软雅黑" panose="020B0503020204020204" pitchFamily="34" charset="-122"/>
              <a:ea typeface="微软雅黑" panose="020B0503020204020204" pitchFamily="34" charset="-122"/>
            </a:endParaRPr>
          </a:p>
        </p:txBody>
      </p:sp>
      <p:sp>
        <p:nvSpPr>
          <p:cNvPr id="54275" name="Rectangle 2"/>
          <p:cNvSpPr txBox="1">
            <a:spLocks noChangeArrowheads="1"/>
          </p:cNvSpPr>
          <p:nvPr/>
        </p:nvSpPr>
        <p:spPr bwMode="auto">
          <a:xfrm>
            <a:off x="4440239" y="-26988"/>
            <a:ext cx="3311525" cy="711201"/>
          </a:xfrm>
          <a:prstGeom prst="rect">
            <a:avLst/>
          </a:prstGeom>
          <a:noFill/>
          <a:ln w="9525">
            <a:noFill/>
            <a:miter lim="800000"/>
            <a:headEnd/>
            <a:tailEnd/>
          </a:ln>
          <a:effectLst>
            <a:outerShdw dist="35921" dir="2700000" algn="ctr" rotWithShape="0">
              <a:srgbClr val="FFFFFF">
                <a:alpha val="73000"/>
              </a:srgbClr>
            </a:outerShdw>
          </a:effectLst>
        </p:spPr>
        <p:txBody>
          <a:bodyPr anchor="ctr"/>
          <a:lstStyle/>
          <a:p>
            <a:pPr>
              <a:defRPr/>
            </a:pPr>
            <a:r>
              <a:rPr lang="en-US" altLang="zh-CN" sz="4000" dirty="0">
                <a:solidFill>
                  <a:srgbClr val="FF0000"/>
                </a:solidFill>
                <a:latin typeface="微软雅黑" pitchFamily="34" charset="-122"/>
                <a:ea typeface="微软雅黑" pitchFamily="34" charset="-122"/>
              </a:rPr>
              <a:t>3.4 </a:t>
            </a:r>
            <a:r>
              <a:rPr lang="zh-CN" altLang="en-US" sz="4000" dirty="0">
                <a:solidFill>
                  <a:srgbClr val="FF0000"/>
                </a:solidFill>
                <a:latin typeface="微软雅黑" pitchFamily="34" charset="-122"/>
                <a:ea typeface="微软雅黑" pitchFamily="34" charset="-122"/>
              </a:rPr>
              <a:t>进程同步</a:t>
            </a:r>
          </a:p>
        </p:txBody>
      </p:sp>
      <p:sp>
        <p:nvSpPr>
          <p:cNvPr id="3" name="圆角矩形标注 14">
            <a:extLst>
              <a:ext uri="{FF2B5EF4-FFF2-40B4-BE49-F238E27FC236}">
                <a16:creationId xmlns:a16="http://schemas.microsoft.com/office/drawing/2014/main" id="{7DDD29FF-9F86-BA56-D6AF-EA6B1B73B79E}"/>
              </a:ext>
            </a:extLst>
          </p:cNvPr>
          <p:cNvSpPr/>
          <p:nvPr/>
        </p:nvSpPr>
        <p:spPr bwMode="auto">
          <a:xfrm>
            <a:off x="7536160" y="684213"/>
            <a:ext cx="4279747" cy="1449527"/>
          </a:xfrm>
          <a:prstGeom prst="wedgeRoundRectCallout">
            <a:avLst>
              <a:gd name="adj1" fmla="val 24556"/>
              <a:gd name="adj2" fmla="val 102413"/>
              <a:gd name="adj3" fmla="val 16667"/>
            </a:avLst>
          </a:prstGeom>
          <a:solidFill>
            <a:schemeClr val="accent6">
              <a:lumMod val="60000"/>
              <a:lumOff val="40000"/>
            </a:schemeClr>
          </a:solidFill>
          <a:ln>
            <a:noFill/>
          </a:ln>
          <a:effectLst/>
        </p:spPr>
        <p:txBody>
          <a:bodyPr/>
          <a:lstStyle/>
          <a:p>
            <a:pPr eaLnBrk="0" hangingPunct="0">
              <a:spcBef>
                <a:spcPct val="20000"/>
              </a:spcBef>
              <a:defRPr/>
            </a:pPr>
            <a:r>
              <a:rPr lang="zh-CN" altLang="en-US" dirty="0">
                <a:latin typeface="Arial" charset="0"/>
              </a:rPr>
              <a:t>荷兰计算机科学家</a:t>
            </a:r>
            <a:r>
              <a:rPr lang="en-US" altLang="zh-CN" dirty="0" err="1">
                <a:latin typeface="Arial" charset="0"/>
              </a:rPr>
              <a:t>Dijkstra</a:t>
            </a:r>
            <a:r>
              <a:rPr lang="zh-CN" altLang="en-US" dirty="0">
                <a:latin typeface="Arial" charset="0"/>
              </a:rPr>
              <a:t>提出的。你还在哪里学习过</a:t>
            </a:r>
            <a:r>
              <a:rPr lang="en-US" altLang="zh-CN" dirty="0" err="1">
                <a:latin typeface="Arial" charset="0"/>
              </a:rPr>
              <a:t>Dijkstra</a:t>
            </a:r>
            <a:r>
              <a:rPr lang="zh-CN" altLang="en-US" dirty="0">
                <a:latin typeface="Arial" charset="0"/>
              </a:rPr>
              <a:t>的理论或观点呢？你还了解</a:t>
            </a:r>
            <a:r>
              <a:rPr lang="en-US" altLang="zh-CN" dirty="0">
                <a:latin typeface="Arial" charset="0"/>
              </a:rPr>
              <a:t>Dijkstra</a:t>
            </a:r>
            <a:r>
              <a:rPr lang="zh-CN" altLang="en-US" dirty="0">
                <a:latin typeface="Arial" charset="0"/>
              </a:rPr>
              <a:t>的哪些事迹呢？</a:t>
            </a:r>
          </a:p>
        </p:txBody>
      </p:sp>
      <p:pic>
        <p:nvPicPr>
          <p:cNvPr id="1026" name="Picture 2" descr="undefined">
            <a:extLst>
              <a:ext uri="{FF2B5EF4-FFF2-40B4-BE49-F238E27FC236}">
                <a16:creationId xmlns:a16="http://schemas.microsoft.com/office/drawing/2014/main" id="{0B375BA0-F4C1-D9F5-E6E4-226C5685B10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38392" y="2852936"/>
            <a:ext cx="2710090" cy="3613453"/>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A6BC475C-0EB7-EC15-7E95-95DE241A021E}"/>
              </a:ext>
            </a:extLst>
          </p:cNvPr>
          <p:cNvSpPr txBox="1"/>
          <p:nvPr/>
        </p:nvSpPr>
        <p:spPr>
          <a:xfrm>
            <a:off x="1127448" y="2276872"/>
            <a:ext cx="6115878" cy="954107"/>
          </a:xfrm>
          <a:prstGeom prst="rect">
            <a:avLst/>
          </a:prstGeom>
          <a:noFill/>
        </p:spPr>
        <p:txBody>
          <a:bodyPr wrap="square">
            <a:spAutoFit/>
          </a:bodyPr>
          <a:lstStyle/>
          <a:p>
            <a:r>
              <a:rPr lang="zh-CN" altLang="en-US" sz="2800" dirty="0">
                <a:latin typeface="宋体" pitchFamily="2" charset="-122"/>
              </a:rPr>
              <a:t>一个信号量（</a:t>
            </a:r>
            <a:r>
              <a:rPr lang="en-US" altLang="zh-CN" sz="2400" dirty="0"/>
              <a:t>Semaphores</a:t>
            </a:r>
            <a:r>
              <a:rPr lang="zh-CN" altLang="en-US" sz="2800" dirty="0">
                <a:latin typeface="宋体" pitchFamily="2" charset="-122"/>
              </a:rPr>
              <a:t>）代表着一类共享资源的可用数量。</a:t>
            </a:r>
            <a:endParaRPr lang="zh-CN" altLang="en-US" sz="2400" dirty="0"/>
          </a:p>
        </p:txBody>
      </p:sp>
      <p:sp>
        <p:nvSpPr>
          <p:cNvPr id="7" name="文本框 6">
            <a:extLst>
              <a:ext uri="{FF2B5EF4-FFF2-40B4-BE49-F238E27FC236}">
                <a16:creationId xmlns:a16="http://schemas.microsoft.com/office/drawing/2014/main" id="{C5D50120-1E59-A803-2D6D-3AC15B30BB42}"/>
              </a:ext>
            </a:extLst>
          </p:cNvPr>
          <p:cNvSpPr txBox="1"/>
          <p:nvPr/>
        </p:nvSpPr>
        <p:spPr>
          <a:xfrm>
            <a:off x="1127448" y="3692258"/>
            <a:ext cx="6840760" cy="1384995"/>
          </a:xfrm>
          <a:prstGeom prst="rect">
            <a:avLst/>
          </a:prstGeom>
          <a:noFill/>
        </p:spPr>
        <p:txBody>
          <a:bodyPr wrap="square">
            <a:spAutoFit/>
          </a:bodyPr>
          <a:lstStyle/>
          <a:p>
            <a:r>
              <a:rPr lang="zh-CN" altLang="en-US" sz="2800" dirty="0">
                <a:latin typeface="宋体" pitchFamily="2" charset="-122"/>
              </a:rPr>
              <a:t>原理：两个或多个进程通过简单的信号进行合作，一个进程可以</a:t>
            </a:r>
            <a:r>
              <a:rPr lang="zh-CN" altLang="en-US" sz="2800" dirty="0">
                <a:solidFill>
                  <a:srgbClr val="FF0000"/>
                </a:solidFill>
                <a:latin typeface="宋体" pitchFamily="2" charset="-122"/>
              </a:rPr>
              <a:t>被迫</a:t>
            </a:r>
            <a:r>
              <a:rPr lang="zh-CN" altLang="en-US" sz="2800" dirty="0">
                <a:latin typeface="宋体" pitchFamily="2" charset="-122"/>
              </a:rPr>
              <a:t>在某一位置停止，直到接收到一个特定的信号位置。</a:t>
            </a:r>
            <a:endParaRPr lang="zh-CN" altLang="en-US" sz="2400" dirty="0"/>
          </a:p>
        </p:txBody>
      </p:sp>
    </p:spTree>
    <p:extLst>
      <p:ext uri="{BB962C8B-B14F-4D97-AF65-F5344CB8AC3E}">
        <p14:creationId xmlns:p14="http://schemas.microsoft.com/office/powerpoint/2010/main" val="32304564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4"/>
          <p:cNvSpPr>
            <a:spLocks noChangeArrowheads="1"/>
          </p:cNvSpPr>
          <p:nvPr/>
        </p:nvSpPr>
        <p:spPr bwMode="auto">
          <a:xfrm>
            <a:off x="479376" y="823659"/>
            <a:ext cx="8712200" cy="3613453"/>
          </a:xfrm>
          <a:prstGeom prst="rect">
            <a:avLst/>
          </a:prstGeom>
          <a:noFill/>
          <a:ln w="9525">
            <a:noFill/>
            <a:miter lim="800000"/>
            <a:headEnd/>
            <a:tailEnd/>
          </a:ln>
        </p:spPr>
        <p:txBody>
          <a:bodyPr/>
          <a:lstStyle/>
          <a:p>
            <a:pPr marL="360000" eaLnBrk="0" hangingPunct="0">
              <a:lnSpc>
                <a:spcPct val="110000"/>
              </a:lnSpc>
              <a:spcBef>
                <a:spcPct val="20000"/>
              </a:spcBef>
              <a:defRPr/>
            </a:pPr>
            <a:r>
              <a:rPr lang="en-US" altLang="zh-CN" sz="3200" dirty="0">
                <a:solidFill>
                  <a:srgbClr val="0000FF"/>
                </a:solidFill>
                <a:latin typeface="微软雅黑" panose="020B0503020204020204" pitchFamily="34" charset="-122"/>
                <a:ea typeface="微软雅黑" panose="020B0503020204020204" pitchFamily="34" charset="-122"/>
              </a:rPr>
              <a:t>3.4.2 </a:t>
            </a:r>
            <a:r>
              <a:rPr lang="zh-CN" altLang="en-US" sz="3200" dirty="0">
                <a:solidFill>
                  <a:srgbClr val="0000FF"/>
                </a:solidFill>
                <a:latin typeface="微软雅黑" panose="020B0503020204020204" pitchFamily="34" charset="-122"/>
                <a:ea typeface="微软雅黑" panose="020B0503020204020204" pitchFamily="34" charset="-122"/>
              </a:rPr>
              <a:t>进程同步机制及应用</a:t>
            </a:r>
            <a:endParaRPr lang="en-US" altLang="zh-CN" sz="3200" dirty="0">
              <a:solidFill>
                <a:srgbClr val="0000FF"/>
              </a:solidFill>
              <a:latin typeface="微软雅黑" panose="020B0503020204020204" pitchFamily="34" charset="-122"/>
              <a:ea typeface="微软雅黑" panose="020B0503020204020204" pitchFamily="34" charset="-122"/>
            </a:endParaRPr>
          </a:p>
          <a:p>
            <a:pPr marL="360000" eaLnBrk="0" hangingPunct="0">
              <a:lnSpc>
                <a:spcPct val="110000"/>
              </a:lnSpc>
              <a:spcBef>
                <a:spcPct val="20000"/>
              </a:spcBef>
              <a:defRPr/>
            </a:pPr>
            <a:r>
              <a:rPr lang="en-US" altLang="zh-CN" sz="2800" dirty="0">
                <a:solidFill>
                  <a:srgbClr val="C00000"/>
                </a:solidFill>
                <a:latin typeface="微软雅黑" panose="020B0503020204020204" pitchFamily="34" charset="-122"/>
                <a:ea typeface="微软雅黑" panose="020B0503020204020204" pitchFamily="34" charset="-122"/>
              </a:rPr>
              <a:t>4. </a:t>
            </a:r>
            <a:r>
              <a:rPr lang="zh-CN" altLang="en-US" sz="2800" dirty="0">
                <a:solidFill>
                  <a:srgbClr val="C00000"/>
                </a:solidFill>
                <a:latin typeface="微软雅黑" panose="020B0503020204020204" pitchFamily="34" charset="-122"/>
                <a:ea typeface="微软雅黑" panose="020B0503020204020204" pitchFamily="34" charset="-122"/>
              </a:rPr>
              <a:t>信号量机制</a:t>
            </a:r>
            <a:endParaRPr lang="en-US" altLang="zh-CN" sz="2800" dirty="0">
              <a:solidFill>
                <a:srgbClr val="C00000"/>
              </a:solidFill>
              <a:latin typeface="微软雅黑" panose="020B0503020204020204" pitchFamily="34" charset="-122"/>
              <a:ea typeface="微软雅黑" panose="020B0503020204020204" pitchFamily="34" charset="-122"/>
            </a:endParaRPr>
          </a:p>
          <a:p>
            <a:pPr marL="360000" eaLnBrk="0" hangingPunct="0">
              <a:lnSpc>
                <a:spcPct val="110000"/>
              </a:lnSpc>
              <a:spcBef>
                <a:spcPct val="20000"/>
              </a:spcBef>
              <a:buFont typeface="Wingdings" pitchFamily="2" charset="2"/>
              <a:buChar char="n"/>
              <a:defRPr/>
            </a:pPr>
            <a:r>
              <a:rPr lang="en-US" altLang="zh-CN" sz="3200" dirty="0">
                <a:solidFill>
                  <a:srgbClr val="7030A0"/>
                </a:solidFill>
                <a:latin typeface="宋体" pitchFamily="2" charset="-122"/>
              </a:rPr>
              <a:t> </a:t>
            </a:r>
            <a:r>
              <a:rPr lang="zh-CN" altLang="en-US" sz="3200" dirty="0">
                <a:solidFill>
                  <a:srgbClr val="7030A0"/>
                </a:solidFill>
                <a:latin typeface="微软雅黑" panose="020B0503020204020204" pitchFamily="34" charset="-122"/>
                <a:ea typeface="微软雅黑" panose="020B0503020204020204" pitchFamily="34" charset="-122"/>
              </a:rPr>
              <a:t>整形信号量机制</a:t>
            </a:r>
            <a:endParaRPr lang="en-US" altLang="zh-CN" sz="3200" dirty="0">
              <a:solidFill>
                <a:srgbClr val="7030A0"/>
              </a:solidFill>
              <a:latin typeface="微软雅黑" panose="020B0503020204020204" pitchFamily="34" charset="-122"/>
              <a:ea typeface="微软雅黑" panose="020B0503020204020204" pitchFamily="34" charset="-122"/>
            </a:endParaRPr>
          </a:p>
          <a:p>
            <a:pPr marL="360000" eaLnBrk="0" hangingPunct="0">
              <a:lnSpc>
                <a:spcPct val="110000"/>
              </a:lnSpc>
              <a:spcBef>
                <a:spcPct val="20000"/>
              </a:spcBef>
              <a:buFont typeface="Wingdings" pitchFamily="2" charset="2"/>
              <a:buChar char="n"/>
              <a:defRPr/>
            </a:pPr>
            <a:r>
              <a:rPr lang="zh-CN" altLang="en-US" sz="3200" dirty="0">
                <a:solidFill>
                  <a:srgbClr val="7030A0"/>
                </a:solidFill>
                <a:latin typeface="微软雅黑" panose="020B0503020204020204" pitchFamily="34" charset="-122"/>
                <a:ea typeface="微软雅黑" panose="020B0503020204020204" pitchFamily="34" charset="-122"/>
              </a:rPr>
              <a:t>  记录型信号量机制</a:t>
            </a:r>
            <a:endParaRPr lang="en-US" altLang="zh-CN" sz="3200" dirty="0">
              <a:solidFill>
                <a:srgbClr val="7030A0"/>
              </a:solidFill>
              <a:latin typeface="微软雅黑" panose="020B0503020204020204" pitchFamily="34" charset="-122"/>
              <a:ea typeface="微软雅黑" panose="020B0503020204020204" pitchFamily="34" charset="-122"/>
            </a:endParaRPr>
          </a:p>
          <a:p>
            <a:pPr marL="360000" eaLnBrk="0" hangingPunct="0">
              <a:lnSpc>
                <a:spcPct val="110000"/>
              </a:lnSpc>
              <a:spcBef>
                <a:spcPct val="20000"/>
              </a:spcBef>
              <a:buFont typeface="Wingdings" pitchFamily="2" charset="2"/>
              <a:buChar char="n"/>
              <a:defRPr/>
            </a:pPr>
            <a:r>
              <a:rPr lang="zh-CN" altLang="en-US" sz="3200" dirty="0">
                <a:solidFill>
                  <a:srgbClr val="7030A0"/>
                </a:solidFill>
                <a:latin typeface="微软雅黑" panose="020B0503020204020204" pitchFamily="34" charset="-122"/>
                <a:ea typeface="微软雅黑" panose="020B0503020204020204" pitchFamily="34" charset="-122"/>
              </a:rPr>
              <a:t>  二元型信号量机制</a:t>
            </a:r>
            <a:endParaRPr lang="en-US" altLang="zh-CN" sz="3200" dirty="0">
              <a:solidFill>
                <a:srgbClr val="7030A0"/>
              </a:solidFill>
              <a:latin typeface="微软雅黑" panose="020B0503020204020204" pitchFamily="34" charset="-122"/>
              <a:ea typeface="微软雅黑" panose="020B0503020204020204" pitchFamily="34" charset="-122"/>
            </a:endParaRPr>
          </a:p>
          <a:p>
            <a:pPr eaLnBrk="0" hangingPunct="0">
              <a:lnSpc>
                <a:spcPct val="90000"/>
              </a:lnSpc>
              <a:spcBef>
                <a:spcPct val="20000"/>
              </a:spcBef>
              <a:defRPr/>
            </a:pPr>
            <a:endParaRPr lang="zh-CN" altLang="en-US" sz="2400" dirty="0">
              <a:latin typeface="宋体" pitchFamily="2" charset="-122"/>
            </a:endParaRPr>
          </a:p>
        </p:txBody>
      </p:sp>
      <p:sp>
        <p:nvSpPr>
          <p:cNvPr id="54275" name="Rectangle 2"/>
          <p:cNvSpPr txBox="1">
            <a:spLocks noChangeArrowheads="1"/>
          </p:cNvSpPr>
          <p:nvPr/>
        </p:nvSpPr>
        <p:spPr bwMode="auto">
          <a:xfrm>
            <a:off x="4440239" y="-26988"/>
            <a:ext cx="3311525" cy="711201"/>
          </a:xfrm>
          <a:prstGeom prst="rect">
            <a:avLst/>
          </a:prstGeom>
          <a:noFill/>
          <a:ln w="9525">
            <a:noFill/>
            <a:miter lim="800000"/>
            <a:headEnd/>
            <a:tailEnd/>
          </a:ln>
          <a:effectLst>
            <a:outerShdw dist="35921" dir="2700000" algn="ctr" rotWithShape="0">
              <a:srgbClr val="FFFFFF">
                <a:alpha val="73000"/>
              </a:srgbClr>
            </a:outerShdw>
          </a:effectLst>
        </p:spPr>
        <p:txBody>
          <a:bodyPr anchor="ctr"/>
          <a:lstStyle/>
          <a:p>
            <a:pPr>
              <a:defRPr/>
            </a:pPr>
            <a:r>
              <a:rPr lang="en-US" altLang="zh-CN" sz="4000" dirty="0">
                <a:solidFill>
                  <a:srgbClr val="FF0000"/>
                </a:solidFill>
                <a:latin typeface="微软雅黑" pitchFamily="34" charset="-122"/>
                <a:ea typeface="微软雅黑" pitchFamily="34" charset="-122"/>
              </a:rPr>
              <a:t>3.4 </a:t>
            </a:r>
            <a:r>
              <a:rPr lang="zh-CN" altLang="en-US" sz="4000" dirty="0">
                <a:solidFill>
                  <a:srgbClr val="FF0000"/>
                </a:solidFill>
                <a:latin typeface="微软雅黑" pitchFamily="34" charset="-122"/>
                <a:ea typeface="微软雅黑" pitchFamily="34" charset="-122"/>
              </a:rPr>
              <a:t>进程同步</a:t>
            </a:r>
          </a:p>
        </p:txBody>
      </p:sp>
    </p:spTree>
    <p:extLst>
      <p:ext uri="{BB962C8B-B14F-4D97-AF65-F5344CB8AC3E}">
        <p14:creationId xmlns:p14="http://schemas.microsoft.com/office/powerpoint/2010/main" val="1330556004"/>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4"/>
          <p:cNvSpPr>
            <a:spLocks noChangeArrowheads="1"/>
          </p:cNvSpPr>
          <p:nvPr/>
        </p:nvSpPr>
        <p:spPr bwMode="auto">
          <a:xfrm>
            <a:off x="479376" y="823659"/>
            <a:ext cx="8712200" cy="5472113"/>
          </a:xfrm>
          <a:prstGeom prst="rect">
            <a:avLst/>
          </a:prstGeom>
          <a:noFill/>
          <a:ln w="9525">
            <a:noFill/>
            <a:miter lim="800000"/>
            <a:headEnd/>
            <a:tailEnd/>
          </a:ln>
        </p:spPr>
        <p:txBody>
          <a:bodyPr/>
          <a:lstStyle/>
          <a:p>
            <a:pPr marL="360000" eaLnBrk="0" hangingPunct="0">
              <a:lnSpc>
                <a:spcPct val="110000"/>
              </a:lnSpc>
              <a:spcBef>
                <a:spcPct val="20000"/>
              </a:spcBef>
              <a:defRPr/>
            </a:pPr>
            <a:r>
              <a:rPr lang="en-US" altLang="zh-CN" sz="3200" dirty="0">
                <a:solidFill>
                  <a:srgbClr val="0000FF"/>
                </a:solidFill>
                <a:latin typeface="微软雅黑" panose="020B0503020204020204" pitchFamily="34" charset="-122"/>
                <a:ea typeface="微软雅黑" panose="020B0503020204020204" pitchFamily="34" charset="-122"/>
              </a:rPr>
              <a:t>3.4.2 </a:t>
            </a:r>
            <a:r>
              <a:rPr lang="zh-CN" altLang="en-US" sz="3200" dirty="0">
                <a:solidFill>
                  <a:srgbClr val="0000FF"/>
                </a:solidFill>
                <a:latin typeface="微软雅黑" panose="020B0503020204020204" pitchFamily="34" charset="-122"/>
                <a:ea typeface="微软雅黑" panose="020B0503020204020204" pitchFamily="34" charset="-122"/>
              </a:rPr>
              <a:t>进程同步机制及应用</a:t>
            </a:r>
            <a:endParaRPr lang="en-US" altLang="zh-CN" sz="3200" dirty="0">
              <a:solidFill>
                <a:srgbClr val="0000FF"/>
              </a:solidFill>
              <a:latin typeface="微软雅黑" panose="020B0503020204020204" pitchFamily="34" charset="-122"/>
              <a:ea typeface="微软雅黑" panose="020B0503020204020204" pitchFamily="34" charset="-122"/>
            </a:endParaRPr>
          </a:p>
          <a:p>
            <a:pPr marL="360000" eaLnBrk="0" hangingPunct="0">
              <a:lnSpc>
                <a:spcPct val="110000"/>
              </a:lnSpc>
              <a:spcBef>
                <a:spcPct val="20000"/>
              </a:spcBef>
              <a:defRPr/>
            </a:pPr>
            <a:r>
              <a:rPr lang="en-US" altLang="zh-CN" sz="2800" dirty="0">
                <a:solidFill>
                  <a:srgbClr val="C00000"/>
                </a:solidFill>
                <a:latin typeface="微软雅黑" panose="020B0503020204020204" pitchFamily="34" charset="-122"/>
                <a:ea typeface="微软雅黑" panose="020B0503020204020204" pitchFamily="34" charset="-122"/>
              </a:rPr>
              <a:t>4. </a:t>
            </a:r>
            <a:r>
              <a:rPr lang="zh-CN" altLang="en-US" sz="2800" dirty="0">
                <a:solidFill>
                  <a:srgbClr val="C00000"/>
                </a:solidFill>
                <a:latin typeface="微软雅黑" panose="020B0503020204020204" pitchFamily="34" charset="-122"/>
                <a:ea typeface="微软雅黑" panose="020B0503020204020204" pitchFamily="34" charset="-122"/>
              </a:rPr>
              <a:t>信号量机制</a:t>
            </a:r>
            <a:endParaRPr lang="en-US" altLang="zh-CN" sz="2800" dirty="0">
              <a:solidFill>
                <a:srgbClr val="C00000"/>
              </a:solidFill>
              <a:latin typeface="微软雅黑" panose="020B0503020204020204" pitchFamily="34" charset="-122"/>
              <a:ea typeface="微软雅黑" panose="020B0503020204020204" pitchFamily="34" charset="-122"/>
            </a:endParaRPr>
          </a:p>
          <a:p>
            <a:pPr marL="360000" eaLnBrk="0" hangingPunct="0">
              <a:lnSpc>
                <a:spcPct val="110000"/>
              </a:lnSpc>
              <a:spcBef>
                <a:spcPct val="20000"/>
              </a:spcBef>
              <a:buFont typeface="Wingdings" pitchFamily="2" charset="2"/>
              <a:buChar char="n"/>
              <a:defRPr/>
            </a:pPr>
            <a:r>
              <a:rPr lang="en-US" altLang="zh-CN" sz="2400" dirty="0">
                <a:solidFill>
                  <a:srgbClr val="7030A0"/>
                </a:solidFill>
                <a:latin typeface="宋体" pitchFamily="2" charset="-122"/>
              </a:rPr>
              <a:t> </a:t>
            </a:r>
            <a:r>
              <a:rPr lang="zh-CN" altLang="en-US" sz="2400" dirty="0">
                <a:solidFill>
                  <a:srgbClr val="7030A0"/>
                </a:solidFill>
                <a:latin typeface="微软雅黑" panose="020B0503020204020204" pitchFamily="34" charset="-122"/>
                <a:ea typeface="微软雅黑" panose="020B0503020204020204" pitchFamily="34" charset="-122"/>
              </a:rPr>
              <a:t>整形信号量机制：</a:t>
            </a:r>
            <a:endParaRPr lang="en-US" altLang="zh-CN" sz="2400" dirty="0">
              <a:solidFill>
                <a:srgbClr val="7030A0"/>
              </a:solidFill>
              <a:latin typeface="微软雅黑" panose="020B0503020204020204" pitchFamily="34" charset="-122"/>
              <a:ea typeface="微软雅黑" panose="020B0503020204020204" pitchFamily="34" charset="-122"/>
            </a:endParaRPr>
          </a:p>
          <a:p>
            <a:pPr marL="720000" eaLnBrk="0" hangingPunct="0">
              <a:lnSpc>
                <a:spcPct val="110000"/>
              </a:lnSpc>
              <a:spcBef>
                <a:spcPct val="20000"/>
              </a:spcBef>
              <a:buFont typeface="Wingdings" pitchFamily="2" charset="2"/>
              <a:buChar char="l"/>
              <a:defRPr/>
            </a:pPr>
            <a:r>
              <a:rPr lang="en-US" altLang="zh-CN"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初始化操作：</a:t>
            </a:r>
            <a:r>
              <a:rPr lang="en-US" altLang="zh-CN" sz="2200" dirty="0">
                <a:latin typeface="微软雅黑" panose="020B0503020204020204" pitchFamily="34" charset="-122"/>
                <a:ea typeface="微软雅黑" panose="020B0503020204020204" pitchFamily="34" charset="-122"/>
              </a:rPr>
              <a:t>S </a:t>
            </a:r>
            <a:r>
              <a:rPr lang="zh-CN" altLang="en-US" sz="2200" dirty="0">
                <a:latin typeface="微软雅黑" panose="020B0503020204020204" pitchFamily="34" charset="-122"/>
                <a:ea typeface="微软雅黑" panose="020B0503020204020204" pitchFamily="34" charset="-122"/>
              </a:rPr>
              <a:t>信号量，非负整数</a:t>
            </a:r>
            <a:endParaRPr lang="en-US" altLang="zh-CN" sz="2200" dirty="0">
              <a:latin typeface="微软雅黑" panose="020B0503020204020204" pitchFamily="34" charset="-122"/>
              <a:ea typeface="微软雅黑" panose="020B0503020204020204" pitchFamily="34" charset="-122"/>
            </a:endParaRPr>
          </a:p>
          <a:p>
            <a:pPr marL="720000" eaLnBrk="0" hangingPunct="0">
              <a:lnSpc>
                <a:spcPct val="110000"/>
              </a:lnSpc>
              <a:spcBef>
                <a:spcPct val="20000"/>
              </a:spcBef>
              <a:buFont typeface="Wingdings" pitchFamily="2" charset="2"/>
              <a:buChar char="l"/>
              <a:defRPr/>
            </a:pPr>
            <a:r>
              <a:rPr lang="en-US" altLang="zh-CN" sz="2200" dirty="0">
                <a:latin typeface="微软雅黑" panose="020B0503020204020204" pitchFamily="34" charset="-122"/>
                <a:ea typeface="微软雅黑" panose="020B0503020204020204" pitchFamily="34" charset="-122"/>
              </a:rPr>
              <a:t>  P</a:t>
            </a:r>
            <a:r>
              <a:rPr lang="zh-CN" altLang="en-US" sz="2200" dirty="0">
                <a:latin typeface="微软雅黑" panose="020B0503020204020204" pitchFamily="34" charset="-122"/>
                <a:ea typeface="微软雅黑" panose="020B0503020204020204" pitchFamily="34" charset="-122"/>
              </a:rPr>
              <a:t>原语操作：</a:t>
            </a:r>
            <a:r>
              <a:rPr lang="en-US" altLang="zh-CN" sz="2200" dirty="0">
                <a:latin typeface="微软雅黑" panose="020B0503020204020204" pitchFamily="34" charset="-122"/>
                <a:ea typeface="微软雅黑" panose="020B0503020204020204" pitchFamily="34" charset="-122"/>
              </a:rPr>
              <a:t>wait()</a:t>
            </a:r>
          </a:p>
          <a:p>
            <a:pPr marL="720000" eaLnBrk="0" hangingPunct="0">
              <a:lnSpc>
                <a:spcPct val="110000"/>
              </a:lnSpc>
              <a:spcBef>
                <a:spcPct val="20000"/>
              </a:spcBef>
              <a:buFont typeface="Wingdings" pitchFamily="2" charset="2"/>
              <a:buChar char="l"/>
              <a:defRPr/>
            </a:pPr>
            <a:r>
              <a:rPr lang="en-US" altLang="zh-CN" sz="2200" dirty="0">
                <a:latin typeface="微软雅黑" panose="020B0503020204020204" pitchFamily="34" charset="-122"/>
                <a:ea typeface="微软雅黑" panose="020B0503020204020204" pitchFamily="34" charset="-122"/>
              </a:rPr>
              <a:t>  V</a:t>
            </a:r>
            <a:r>
              <a:rPr lang="zh-CN" altLang="en-US" sz="2200" dirty="0">
                <a:latin typeface="微软雅黑" panose="020B0503020204020204" pitchFamily="34" charset="-122"/>
                <a:ea typeface="微软雅黑" panose="020B0503020204020204" pitchFamily="34" charset="-122"/>
              </a:rPr>
              <a:t>原语操作：</a:t>
            </a:r>
            <a:r>
              <a:rPr lang="en-US" altLang="zh-CN" sz="2200" dirty="0">
                <a:latin typeface="微软雅黑" panose="020B0503020204020204" pitchFamily="34" charset="-122"/>
                <a:ea typeface="微软雅黑" panose="020B0503020204020204" pitchFamily="34" charset="-122"/>
              </a:rPr>
              <a:t>signal()</a:t>
            </a:r>
          </a:p>
          <a:p>
            <a:pPr eaLnBrk="0" hangingPunct="0">
              <a:lnSpc>
                <a:spcPct val="90000"/>
              </a:lnSpc>
              <a:spcBef>
                <a:spcPct val="20000"/>
              </a:spcBef>
              <a:defRPr/>
            </a:pPr>
            <a:endParaRPr lang="zh-CN" altLang="en-US" sz="2400" dirty="0">
              <a:latin typeface="宋体" pitchFamily="2" charset="-122"/>
            </a:endParaRPr>
          </a:p>
        </p:txBody>
      </p:sp>
      <p:sp>
        <p:nvSpPr>
          <p:cNvPr id="54275" name="Rectangle 2"/>
          <p:cNvSpPr txBox="1">
            <a:spLocks noChangeArrowheads="1"/>
          </p:cNvSpPr>
          <p:nvPr/>
        </p:nvSpPr>
        <p:spPr bwMode="auto">
          <a:xfrm>
            <a:off x="4440239" y="-26988"/>
            <a:ext cx="3311525" cy="711201"/>
          </a:xfrm>
          <a:prstGeom prst="rect">
            <a:avLst/>
          </a:prstGeom>
          <a:noFill/>
          <a:ln w="9525">
            <a:noFill/>
            <a:miter lim="800000"/>
            <a:headEnd/>
            <a:tailEnd/>
          </a:ln>
          <a:effectLst>
            <a:outerShdw dist="35921" dir="2700000" algn="ctr" rotWithShape="0">
              <a:srgbClr val="FFFFFF">
                <a:alpha val="73000"/>
              </a:srgbClr>
            </a:outerShdw>
          </a:effectLst>
        </p:spPr>
        <p:txBody>
          <a:bodyPr anchor="ctr"/>
          <a:lstStyle/>
          <a:p>
            <a:pPr>
              <a:defRPr/>
            </a:pPr>
            <a:r>
              <a:rPr lang="en-US" altLang="zh-CN" sz="4000" dirty="0">
                <a:solidFill>
                  <a:srgbClr val="FF0000"/>
                </a:solidFill>
                <a:latin typeface="微软雅黑" pitchFamily="34" charset="-122"/>
                <a:ea typeface="微软雅黑" pitchFamily="34" charset="-122"/>
              </a:rPr>
              <a:t>3.4 </a:t>
            </a:r>
            <a:r>
              <a:rPr lang="zh-CN" altLang="en-US" sz="4000" dirty="0">
                <a:solidFill>
                  <a:srgbClr val="FF0000"/>
                </a:solidFill>
                <a:latin typeface="微软雅黑" pitchFamily="34" charset="-122"/>
                <a:ea typeface="微软雅黑" pitchFamily="34" charset="-122"/>
              </a:rPr>
              <a:t>进程同步</a:t>
            </a:r>
          </a:p>
        </p:txBody>
      </p:sp>
      <p:cxnSp>
        <p:nvCxnSpPr>
          <p:cNvPr id="10" name="直接连接符 9"/>
          <p:cNvCxnSpPr>
            <a:cxnSpLocks noChangeShapeType="1"/>
          </p:cNvCxnSpPr>
          <p:nvPr/>
        </p:nvCxnSpPr>
        <p:spPr bwMode="auto">
          <a:xfrm flipV="1">
            <a:off x="3215680" y="3284984"/>
            <a:ext cx="936625" cy="3175"/>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cxnSp>
        <p:nvCxnSpPr>
          <p:cNvPr id="12" name="直接连接符 11"/>
          <p:cNvCxnSpPr>
            <a:cxnSpLocks noChangeShapeType="1"/>
          </p:cNvCxnSpPr>
          <p:nvPr/>
        </p:nvCxnSpPr>
        <p:spPr bwMode="auto">
          <a:xfrm>
            <a:off x="3215680" y="3789040"/>
            <a:ext cx="1296987"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13" name="Rectangle 3"/>
          <p:cNvSpPr>
            <a:spLocks noChangeArrowheads="1"/>
          </p:cNvSpPr>
          <p:nvPr/>
        </p:nvSpPr>
        <p:spPr bwMode="auto">
          <a:xfrm>
            <a:off x="6341125" y="2610587"/>
            <a:ext cx="4249738" cy="2055813"/>
          </a:xfrm>
          <a:prstGeom prst="rect">
            <a:avLst/>
          </a:prstGeom>
          <a:solidFill>
            <a:srgbClr val="FFC0C0"/>
          </a:solidFill>
          <a:ln w="9525">
            <a:noFill/>
            <a:miter lim="800000"/>
            <a:headEnd/>
            <a:tailEnd/>
          </a:ln>
        </p:spPr>
        <p:txBody>
          <a:bodyPr>
            <a:spAutoFit/>
          </a:bodyPr>
          <a:lstStyle/>
          <a:p>
            <a:pPr marL="533400" indent="-533400" eaLnBrk="0" hangingPunct="0">
              <a:spcBef>
                <a:spcPct val="30000"/>
              </a:spcBef>
              <a:defRPr/>
            </a:pPr>
            <a:r>
              <a:rPr lang="en-US" altLang="zh-CN" sz="2200" dirty="0">
                <a:solidFill>
                  <a:srgbClr val="000099"/>
                </a:solidFill>
                <a:latin typeface="Times New Roman" pitchFamily="18" charset="0"/>
              </a:rPr>
              <a:t>wait( S)             </a:t>
            </a:r>
            <a:r>
              <a:rPr lang="en-US" altLang="zh-CN" sz="2200" dirty="0">
                <a:solidFill>
                  <a:srgbClr val="FF0000"/>
                </a:solidFill>
                <a:latin typeface="Times New Roman" pitchFamily="18" charset="0"/>
              </a:rPr>
              <a:t>// P</a:t>
            </a:r>
            <a:endParaRPr lang="zh-CN" altLang="en-US" sz="2200" dirty="0">
              <a:solidFill>
                <a:srgbClr val="FF0000"/>
              </a:solidFill>
              <a:latin typeface="Times New Roman" pitchFamily="18" charset="0"/>
            </a:endParaRPr>
          </a:p>
          <a:p>
            <a:pPr eaLnBrk="0" hangingPunct="0">
              <a:spcBef>
                <a:spcPct val="20000"/>
              </a:spcBef>
              <a:defRPr/>
            </a:pPr>
            <a:r>
              <a:rPr lang="en-US" altLang="zh-CN" sz="2200" dirty="0">
                <a:latin typeface="Arial" charset="0"/>
              </a:rPr>
              <a:t> { </a:t>
            </a:r>
            <a:endParaRPr lang="zh-CN" altLang="zh-CN" sz="2200" dirty="0">
              <a:latin typeface="Arial" charset="0"/>
            </a:endParaRPr>
          </a:p>
          <a:p>
            <a:pPr eaLnBrk="0" hangingPunct="0">
              <a:spcBef>
                <a:spcPct val="20000"/>
              </a:spcBef>
              <a:defRPr/>
            </a:pPr>
            <a:r>
              <a:rPr lang="en-US" altLang="zh-CN" sz="2200" dirty="0">
                <a:latin typeface="Arial" charset="0"/>
              </a:rPr>
              <a:t>     while( S</a:t>
            </a:r>
            <a:r>
              <a:rPr lang="zh-CN" altLang="en-US" sz="2200" dirty="0">
                <a:latin typeface="Arial" charset="0"/>
              </a:rPr>
              <a:t>≤</a:t>
            </a:r>
            <a:r>
              <a:rPr lang="en-US" altLang="zh-CN" sz="2200" dirty="0">
                <a:latin typeface="Arial" charset="0"/>
              </a:rPr>
              <a:t>0);   // do nothing</a:t>
            </a:r>
            <a:endParaRPr lang="zh-CN" altLang="zh-CN" sz="2200" dirty="0">
              <a:latin typeface="Arial" charset="0"/>
            </a:endParaRPr>
          </a:p>
          <a:p>
            <a:pPr eaLnBrk="0" hangingPunct="0">
              <a:spcBef>
                <a:spcPct val="20000"/>
              </a:spcBef>
              <a:defRPr/>
            </a:pPr>
            <a:r>
              <a:rPr lang="en-US" altLang="zh-CN" sz="2200" dirty="0">
                <a:latin typeface="Arial" charset="0"/>
              </a:rPr>
              <a:t>     S--;    //S</a:t>
            </a:r>
            <a:r>
              <a:rPr lang="zh-CN" altLang="zh-CN" sz="2200" dirty="0">
                <a:latin typeface="Arial" charset="0"/>
              </a:rPr>
              <a:t>值减</a:t>
            </a:r>
            <a:r>
              <a:rPr lang="en-US" altLang="zh-CN" sz="2200" dirty="0">
                <a:latin typeface="Arial" charset="0"/>
              </a:rPr>
              <a:t>1</a:t>
            </a:r>
            <a:endParaRPr lang="zh-CN" altLang="zh-CN" sz="2200" dirty="0">
              <a:latin typeface="Arial" charset="0"/>
            </a:endParaRPr>
          </a:p>
          <a:p>
            <a:pPr eaLnBrk="0" hangingPunct="0">
              <a:spcBef>
                <a:spcPct val="20000"/>
              </a:spcBef>
              <a:defRPr/>
            </a:pPr>
            <a:r>
              <a:rPr lang="en-US" altLang="zh-CN" sz="2200" dirty="0">
                <a:latin typeface="Arial" charset="0"/>
              </a:rPr>
              <a:t>}</a:t>
            </a:r>
            <a:endParaRPr lang="en-US" altLang="zh-CN" sz="2200" dirty="0">
              <a:latin typeface="Times New Roman" pitchFamily="18" charset="0"/>
            </a:endParaRPr>
          </a:p>
        </p:txBody>
      </p:sp>
      <p:sp>
        <p:nvSpPr>
          <p:cNvPr id="14" name="Rectangle 3"/>
          <p:cNvSpPr>
            <a:spLocks noChangeArrowheads="1"/>
          </p:cNvSpPr>
          <p:nvPr/>
        </p:nvSpPr>
        <p:spPr bwMode="auto">
          <a:xfrm>
            <a:off x="6377649" y="4875931"/>
            <a:ext cx="4213214" cy="1649413"/>
          </a:xfrm>
          <a:prstGeom prst="rect">
            <a:avLst/>
          </a:prstGeom>
          <a:solidFill>
            <a:schemeClr val="accent2">
              <a:lumMod val="60000"/>
              <a:lumOff val="40000"/>
            </a:schemeClr>
          </a:solidFill>
          <a:ln w="9525">
            <a:noFill/>
            <a:miter lim="800000"/>
            <a:headEnd/>
            <a:tailEnd/>
          </a:ln>
        </p:spPr>
        <p:txBody>
          <a:bodyPr wrap="square">
            <a:spAutoFit/>
          </a:bodyPr>
          <a:lstStyle/>
          <a:p>
            <a:pPr eaLnBrk="0" hangingPunct="0">
              <a:spcBef>
                <a:spcPct val="20000"/>
              </a:spcBef>
              <a:defRPr/>
            </a:pPr>
            <a:r>
              <a:rPr lang="en-US" altLang="zh-CN" sz="2200" dirty="0">
                <a:latin typeface="Arial" charset="0"/>
              </a:rPr>
              <a:t>  signal(S)        </a:t>
            </a:r>
            <a:r>
              <a:rPr lang="en-US" altLang="zh-CN" sz="2200" dirty="0">
                <a:solidFill>
                  <a:srgbClr val="FF0000"/>
                </a:solidFill>
                <a:latin typeface="Arial" charset="0"/>
              </a:rPr>
              <a:t> //  V</a:t>
            </a:r>
          </a:p>
          <a:p>
            <a:pPr eaLnBrk="0" hangingPunct="0">
              <a:spcBef>
                <a:spcPct val="20000"/>
              </a:spcBef>
              <a:defRPr/>
            </a:pPr>
            <a:r>
              <a:rPr lang="en-US" altLang="zh-CN" sz="2200" dirty="0">
                <a:latin typeface="Arial" charset="0"/>
              </a:rPr>
              <a:t>  {</a:t>
            </a:r>
            <a:endParaRPr lang="zh-CN" altLang="zh-CN" sz="2200" dirty="0">
              <a:latin typeface="Arial" charset="0"/>
            </a:endParaRPr>
          </a:p>
          <a:p>
            <a:pPr eaLnBrk="0" hangingPunct="0">
              <a:spcBef>
                <a:spcPct val="20000"/>
              </a:spcBef>
              <a:defRPr/>
            </a:pPr>
            <a:r>
              <a:rPr lang="en-US" altLang="zh-CN" sz="2200" dirty="0">
                <a:latin typeface="Arial" charset="0"/>
              </a:rPr>
              <a:t>      S++ ;  // S</a:t>
            </a:r>
            <a:r>
              <a:rPr lang="zh-CN" altLang="zh-CN" sz="2200" dirty="0">
                <a:latin typeface="Arial" charset="0"/>
              </a:rPr>
              <a:t>值加</a:t>
            </a:r>
            <a:r>
              <a:rPr lang="en-US" altLang="zh-CN" sz="2200" dirty="0">
                <a:latin typeface="Arial" charset="0"/>
              </a:rPr>
              <a:t>1</a:t>
            </a:r>
            <a:endParaRPr lang="zh-CN" altLang="zh-CN" sz="2200" dirty="0">
              <a:latin typeface="Arial" charset="0"/>
            </a:endParaRPr>
          </a:p>
          <a:p>
            <a:pPr eaLnBrk="0" hangingPunct="0">
              <a:spcBef>
                <a:spcPct val="20000"/>
              </a:spcBef>
              <a:defRPr/>
            </a:pPr>
            <a:r>
              <a:rPr lang="en-US" altLang="zh-CN" sz="2200" dirty="0">
                <a:latin typeface="Arial" charset="0"/>
              </a:rPr>
              <a:t>  }</a:t>
            </a:r>
            <a:endParaRPr lang="en-US" altLang="zh-CN" sz="2200" dirty="0">
              <a:latin typeface="Times New Roman" pitchFamily="18" charset="0"/>
            </a:endParaRPr>
          </a:p>
        </p:txBody>
      </p:sp>
      <p:sp>
        <p:nvSpPr>
          <p:cNvPr id="16" name="圆角矩形标注 15"/>
          <p:cNvSpPr>
            <a:spLocks noChangeArrowheads="1"/>
          </p:cNvSpPr>
          <p:nvPr/>
        </p:nvSpPr>
        <p:spPr bwMode="auto">
          <a:xfrm>
            <a:off x="3473615" y="5443415"/>
            <a:ext cx="1800324" cy="816896"/>
          </a:xfrm>
          <a:prstGeom prst="wedgeRoundRectCallout">
            <a:avLst>
              <a:gd name="adj1" fmla="val 137679"/>
              <a:gd name="adj2" fmla="val -251798"/>
              <a:gd name="adj3" fmla="val 16667"/>
            </a:avLst>
          </a:prstGeom>
          <a:solidFill>
            <a:srgbClr val="6699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spcBef>
                <a:spcPct val="20000"/>
              </a:spcBef>
            </a:pPr>
            <a:r>
              <a:rPr lang="zh-CN" altLang="en-US" dirty="0"/>
              <a:t>违背了“让权等待”准则</a:t>
            </a:r>
          </a:p>
        </p:txBody>
      </p:sp>
      <p:sp>
        <p:nvSpPr>
          <p:cNvPr id="11" name="圆角矩形标注 10"/>
          <p:cNvSpPr>
            <a:spLocks noChangeArrowheads="1"/>
          </p:cNvSpPr>
          <p:nvPr/>
        </p:nvSpPr>
        <p:spPr bwMode="auto">
          <a:xfrm>
            <a:off x="3431704" y="4152736"/>
            <a:ext cx="1728192" cy="795878"/>
          </a:xfrm>
          <a:prstGeom prst="wedgeRoundRectCallout">
            <a:avLst>
              <a:gd name="adj1" fmla="val 129811"/>
              <a:gd name="adj2" fmla="val -133923"/>
              <a:gd name="adj3" fmla="val 16667"/>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spcBef>
                <a:spcPct val="20000"/>
              </a:spcBef>
            </a:pPr>
            <a:r>
              <a:rPr lang="zh-CN" altLang="en-US"/>
              <a:t>是否遵循了</a:t>
            </a:r>
            <a:r>
              <a:rPr lang="en-US" altLang="zh-CN" dirty="0"/>
              <a:t>4</a:t>
            </a:r>
            <a:r>
              <a:rPr lang="zh-CN" altLang="en-US" dirty="0"/>
              <a:t>个准则？</a:t>
            </a:r>
          </a:p>
        </p:txBody>
      </p:sp>
    </p:spTree>
    <p:extLst>
      <p:ext uri="{BB962C8B-B14F-4D97-AF65-F5344CB8AC3E}">
        <p14:creationId xmlns:p14="http://schemas.microsoft.com/office/powerpoint/2010/main" val="2512139026"/>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54274">
                                            <p:txEl>
                                              <p:pRg st="3" end="3"/>
                                            </p:txEl>
                                          </p:spTgt>
                                        </p:tgtEl>
                                        <p:attrNameLst>
                                          <p:attrName>style.visibility</p:attrName>
                                        </p:attrNameLst>
                                      </p:cBhvr>
                                      <p:to>
                                        <p:strVal val="visible"/>
                                      </p:to>
                                    </p:set>
                                    <p:animEffect transition="in" filter="box(in)">
                                      <p:cBhvr>
                                        <p:cTn id="7" dur="500"/>
                                        <p:tgtEl>
                                          <p:spTgt spid="54274">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54274">
                                            <p:txEl>
                                              <p:pRg st="4" end="4"/>
                                            </p:txEl>
                                          </p:spTgt>
                                        </p:tgtEl>
                                        <p:attrNameLst>
                                          <p:attrName>style.visibility</p:attrName>
                                        </p:attrNameLst>
                                      </p:cBhvr>
                                      <p:to>
                                        <p:strVal val="visible"/>
                                      </p:to>
                                    </p:set>
                                    <p:animEffect transition="in" filter="box(in)">
                                      <p:cBhvr>
                                        <p:cTn id="12" dur="500"/>
                                        <p:tgtEl>
                                          <p:spTgt spid="54274">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ox(in)">
                                      <p:cBhvr>
                                        <p:cTn id="17" dur="500"/>
                                        <p:tgtEl>
                                          <p:spTgt spid="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54274">
                                            <p:txEl>
                                              <p:pRg st="5" end="5"/>
                                            </p:txEl>
                                          </p:spTgt>
                                        </p:tgtEl>
                                        <p:attrNameLst>
                                          <p:attrName>style.visibility</p:attrName>
                                        </p:attrNameLst>
                                      </p:cBhvr>
                                      <p:to>
                                        <p:strVal val="visible"/>
                                      </p:to>
                                    </p:set>
                                    <p:animEffect transition="in" filter="box(in)">
                                      <p:cBhvr>
                                        <p:cTn id="22" dur="500"/>
                                        <p:tgtEl>
                                          <p:spTgt spid="54274">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ox(in)">
                                      <p:cBhvr>
                                        <p:cTn id="27" dur="500"/>
                                        <p:tgtEl>
                                          <p:spTgt spid="1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ox(in)">
                                      <p:cBhvr>
                                        <p:cTn id="32" dur="500"/>
                                        <p:tgtEl>
                                          <p:spTgt spid="13"/>
                                        </p:tgtEl>
                                      </p:cBhvr>
                                    </p:animEffect>
                                  </p:childTnLst>
                                </p:cTn>
                              </p:par>
                              <p:par>
                                <p:cTn id="33" presetID="4" presetClass="entr" presetSubtype="16"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box(in)">
                                      <p:cBhvr>
                                        <p:cTn id="35" dur="500"/>
                                        <p:tgtEl>
                                          <p:spTgt spid="14"/>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4" presetClass="entr" presetSubtype="16"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box(in)">
                                      <p:cBhvr>
                                        <p:cTn id="40" dur="500"/>
                                        <p:tgtEl>
                                          <p:spTgt spid="11"/>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4" presetClass="entr" presetSubtype="16" fill="hold" grpId="0" nodeType="click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box(in)">
                                      <p:cBhvr>
                                        <p:cTn id="4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6" grpId="0" animBg="1"/>
      <p:bldP spid="11"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4"/>
          <p:cNvSpPr>
            <a:spLocks noChangeArrowheads="1"/>
          </p:cNvSpPr>
          <p:nvPr/>
        </p:nvSpPr>
        <p:spPr bwMode="auto">
          <a:xfrm>
            <a:off x="479376" y="823659"/>
            <a:ext cx="8712200" cy="5472113"/>
          </a:xfrm>
          <a:prstGeom prst="rect">
            <a:avLst/>
          </a:prstGeom>
          <a:noFill/>
          <a:ln w="9525">
            <a:noFill/>
            <a:miter lim="800000"/>
            <a:headEnd/>
            <a:tailEnd/>
          </a:ln>
        </p:spPr>
        <p:txBody>
          <a:bodyPr/>
          <a:lstStyle/>
          <a:p>
            <a:pPr marL="360000" eaLnBrk="0" hangingPunct="0">
              <a:lnSpc>
                <a:spcPct val="110000"/>
              </a:lnSpc>
              <a:spcBef>
                <a:spcPct val="20000"/>
              </a:spcBef>
              <a:defRPr/>
            </a:pPr>
            <a:r>
              <a:rPr lang="en-US" altLang="zh-CN" sz="3200" dirty="0">
                <a:solidFill>
                  <a:srgbClr val="0000FF"/>
                </a:solidFill>
                <a:latin typeface="微软雅黑" panose="020B0503020204020204" pitchFamily="34" charset="-122"/>
                <a:ea typeface="微软雅黑" panose="020B0503020204020204" pitchFamily="34" charset="-122"/>
              </a:rPr>
              <a:t>3.4.2 </a:t>
            </a:r>
            <a:r>
              <a:rPr lang="zh-CN" altLang="en-US" sz="3200" dirty="0">
                <a:solidFill>
                  <a:srgbClr val="0000FF"/>
                </a:solidFill>
                <a:latin typeface="微软雅黑" panose="020B0503020204020204" pitchFamily="34" charset="-122"/>
                <a:ea typeface="微软雅黑" panose="020B0503020204020204" pitchFamily="34" charset="-122"/>
              </a:rPr>
              <a:t>进程同步机制及应用</a:t>
            </a:r>
            <a:endParaRPr lang="en-US" altLang="zh-CN" sz="3200" dirty="0">
              <a:solidFill>
                <a:srgbClr val="0000FF"/>
              </a:solidFill>
              <a:latin typeface="微软雅黑" panose="020B0503020204020204" pitchFamily="34" charset="-122"/>
              <a:ea typeface="微软雅黑" panose="020B0503020204020204" pitchFamily="34" charset="-122"/>
            </a:endParaRPr>
          </a:p>
          <a:p>
            <a:pPr marL="360000" eaLnBrk="0" hangingPunct="0">
              <a:lnSpc>
                <a:spcPct val="110000"/>
              </a:lnSpc>
              <a:spcBef>
                <a:spcPct val="20000"/>
              </a:spcBef>
              <a:defRPr/>
            </a:pPr>
            <a:r>
              <a:rPr lang="en-US" altLang="zh-CN" sz="2800" dirty="0">
                <a:solidFill>
                  <a:srgbClr val="C00000"/>
                </a:solidFill>
                <a:latin typeface="微软雅黑" panose="020B0503020204020204" pitchFamily="34" charset="-122"/>
                <a:ea typeface="微软雅黑" panose="020B0503020204020204" pitchFamily="34" charset="-122"/>
              </a:rPr>
              <a:t>4. </a:t>
            </a:r>
            <a:r>
              <a:rPr lang="zh-CN" altLang="en-US" sz="2800" dirty="0">
                <a:solidFill>
                  <a:srgbClr val="C00000"/>
                </a:solidFill>
                <a:latin typeface="微软雅黑" panose="020B0503020204020204" pitchFamily="34" charset="-122"/>
                <a:ea typeface="微软雅黑" panose="020B0503020204020204" pitchFamily="34" charset="-122"/>
              </a:rPr>
              <a:t>信号量机制</a:t>
            </a:r>
            <a:endParaRPr lang="en-US" altLang="zh-CN" sz="2800" dirty="0">
              <a:solidFill>
                <a:srgbClr val="C00000"/>
              </a:solidFill>
              <a:latin typeface="微软雅黑" panose="020B0503020204020204" pitchFamily="34" charset="-122"/>
              <a:ea typeface="微软雅黑" panose="020B0503020204020204" pitchFamily="34" charset="-122"/>
            </a:endParaRPr>
          </a:p>
          <a:p>
            <a:pPr marL="360000" eaLnBrk="0" hangingPunct="0">
              <a:lnSpc>
                <a:spcPct val="110000"/>
              </a:lnSpc>
              <a:spcBef>
                <a:spcPct val="20000"/>
              </a:spcBef>
              <a:buFont typeface="Wingdings" pitchFamily="2" charset="2"/>
              <a:buChar char="n"/>
              <a:defRPr/>
            </a:pPr>
            <a:r>
              <a:rPr lang="en-US" altLang="zh-CN" sz="2400" dirty="0">
                <a:solidFill>
                  <a:srgbClr val="7030A0"/>
                </a:solidFill>
                <a:latin typeface="宋体" pitchFamily="2" charset="-122"/>
              </a:rPr>
              <a:t> </a:t>
            </a:r>
            <a:r>
              <a:rPr lang="zh-CN" altLang="en-US" sz="2400" dirty="0">
                <a:solidFill>
                  <a:srgbClr val="7030A0"/>
                </a:solidFill>
                <a:latin typeface="微软雅黑" panose="020B0503020204020204" pitchFamily="34" charset="-122"/>
                <a:ea typeface="微软雅黑" panose="020B0503020204020204" pitchFamily="34" charset="-122"/>
              </a:rPr>
              <a:t>整形信号量机制：</a:t>
            </a:r>
            <a:endParaRPr lang="en-US" altLang="zh-CN" sz="2400" dirty="0">
              <a:solidFill>
                <a:srgbClr val="7030A0"/>
              </a:solidFill>
              <a:latin typeface="微软雅黑" panose="020B0503020204020204" pitchFamily="34" charset="-122"/>
              <a:ea typeface="微软雅黑" panose="020B0503020204020204" pitchFamily="34" charset="-122"/>
            </a:endParaRPr>
          </a:p>
          <a:p>
            <a:pPr eaLnBrk="0" hangingPunct="0">
              <a:lnSpc>
                <a:spcPct val="90000"/>
              </a:lnSpc>
              <a:spcBef>
                <a:spcPct val="20000"/>
              </a:spcBef>
              <a:defRPr/>
            </a:pPr>
            <a:endParaRPr lang="zh-CN" altLang="en-US" sz="2400" dirty="0">
              <a:latin typeface="宋体" pitchFamily="2" charset="-122"/>
            </a:endParaRPr>
          </a:p>
        </p:txBody>
      </p:sp>
      <p:sp>
        <p:nvSpPr>
          <p:cNvPr id="54275" name="Rectangle 2"/>
          <p:cNvSpPr txBox="1">
            <a:spLocks noChangeArrowheads="1"/>
          </p:cNvSpPr>
          <p:nvPr/>
        </p:nvSpPr>
        <p:spPr bwMode="auto">
          <a:xfrm>
            <a:off x="4440239" y="-26988"/>
            <a:ext cx="3311525" cy="711201"/>
          </a:xfrm>
          <a:prstGeom prst="rect">
            <a:avLst/>
          </a:prstGeom>
          <a:noFill/>
          <a:ln w="9525">
            <a:noFill/>
            <a:miter lim="800000"/>
            <a:headEnd/>
            <a:tailEnd/>
          </a:ln>
          <a:effectLst>
            <a:outerShdw dist="35921" dir="2700000" algn="ctr" rotWithShape="0">
              <a:srgbClr val="FFFFFF">
                <a:alpha val="73000"/>
              </a:srgbClr>
            </a:outerShdw>
          </a:effectLst>
        </p:spPr>
        <p:txBody>
          <a:bodyPr anchor="ctr"/>
          <a:lstStyle/>
          <a:p>
            <a:pPr>
              <a:defRPr/>
            </a:pPr>
            <a:r>
              <a:rPr lang="en-US" altLang="zh-CN" sz="4000" dirty="0">
                <a:solidFill>
                  <a:srgbClr val="FF0000"/>
                </a:solidFill>
                <a:latin typeface="微软雅黑" pitchFamily="34" charset="-122"/>
                <a:ea typeface="微软雅黑" pitchFamily="34" charset="-122"/>
              </a:rPr>
              <a:t>3.4 </a:t>
            </a:r>
            <a:r>
              <a:rPr lang="zh-CN" altLang="en-US" sz="4000" dirty="0">
                <a:solidFill>
                  <a:srgbClr val="FF0000"/>
                </a:solidFill>
                <a:latin typeface="微软雅黑" pitchFamily="34" charset="-122"/>
                <a:ea typeface="微软雅黑" pitchFamily="34" charset="-122"/>
              </a:rPr>
              <a:t>进程同步</a:t>
            </a:r>
          </a:p>
        </p:txBody>
      </p:sp>
      <p:sp>
        <p:nvSpPr>
          <p:cNvPr id="4" name="文本框 3">
            <a:extLst>
              <a:ext uri="{FF2B5EF4-FFF2-40B4-BE49-F238E27FC236}">
                <a16:creationId xmlns:a16="http://schemas.microsoft.com/office/drawing/2014/main" id="{BD1C1CA4-8001-98D2-BB0E-1FED9158A5A5}"/>
              </a:ext>
            </a:extLst>
          </p:cNvPr>
          <p:cNvSpPr txBox="1"/>
          <p:nvPr/>
        </p:nvSpPr>
        <p:spPr>
          <a:xfrm>
            <a:off x="551384" y="2427399"/>
            <a:ext cx="6192688" cy="3827394"/>
          </a:xfrm>
          <a:prstGeom prst="rect">
            <a:avLst/>
          </a:prstGeom>
          <a:noFill/>
        </p:spPr>
        <p:txBody>
          <a:bodyPr wrap="square">
            <a:spAutoFit/>
          </a:bodyPr>
          <a:lstStyle/>
          <a:p>
            <a:pPr marL="720000" indent="-342900" eaLnBrk="0" hangingPunct="0">
              <a:lnSpc>
                <a:spcPct val="110000"/>
              </a:lnSpc>
              <a:spcBef>
                <a:spcPts val="1200"/>
              </a:spcBef>
              <a:buFont typeface="Wingdings" pitchFamily="2" charset="2"/>
              <a:buChar char="l"/>
              <a:defRPr/>
            </a:pPr>
            <a:r>
              <a:rPr lang="zh-CN" altLang="en-US" sz="2800" dirty="0">
                <a:solidFill>
                  <a:srgbClr val="FF0000"/>
                </a:solidFill>
                <a:latin typeface="微软雅黑" panose="020B0503020204020204" pitchFamily="34" charset="-122"/>
                <a:ea typeface="微软雅黑" panose="020B0503020204020204" pitchFamily="34" charset="-122"/>
              </a:rPr>
              <a:t>注意</a:t>
            </a:r>
            <a:r>
              <a:rPr lang="zh-CN" altLang="en-US" sz="2200" dirty="0">
                <a:latin typeface="微软雅黑" panose="020B0503020204020204" pitchFamily="34" charset="-122"/>
                <a:ea typeface="微软雅黑" panose="020B0503020204020204" pitchFamily="34" charset="-122"/>
              </a:rPr>
              <a:t>：</a:t>
            </a:r>
            <a:endParaRPr lang="en-US" altLang="zh-CN" sz="2200" dirty="0">
              <a:latin typeface="微软雅黑" panose="020B0503020204020204" pitchFamily="34" charset="-122"/>
              <a:ea typeface="微软雅黑" panose="020B0503020204020204" pitchFamily="34" charset="-122"/>
            </a:endParaRPr>
          </a:p>
          <a:p>
            <a:pPr marL="377100" eaLnBrk="0" hangingPunct="0">
              <a:lnSpc>
                <a:spcPct val="110000"/>
              </a:lnSpc>
              <a:spcBef>
                <a:spcPts val="1200"/>
              </a:spcBef>
              <a:defRPr/>
            </a:pP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1</a:t>
            </a:r>
            <a:r>
              <a:rPr lang="zh-CN" altLang="en-US" sz="2200" dirty="0">
                <a:latin typeface="微软雅黑" panose="020B0503020204020204" pitchFamily="34" charset="-122"/>
                <a:ea typeface="微软雅黑" panose="020B0503020204020204" pitchFamily="34" charset="-122"/>
              </a:rPr>
              <a:t>）每个程序中用户实现互斥的</a:t>
            </a:r>
            <a:r>
              <a:rPr lang="en-US" altLang="zh-CN" sz="2200" dirty="0">
                <a:latin typeface="微软雅黑" panose="020B0503020204020204" pitchFamily="34" charset="-122"/>
                <a:ea typeface="微软雅黑" panose="020B0503020204020204" pitchFamily="34" charset="-122"/>
              </a:rPr>
              <a:t>P</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V</a:t>
            </a:r>
            <a:r>
              <a:rPr lang="zh-CN" altLang="en-US" sz="2200" dirty="0">
                <a:latin typeface="微软雅黑" panose="020B0503020204020204" pitchFamily="34" charset="-122"/>
                <a:ea typeface="微软雅黑" panose="020B0503020204020204" pitchFamily="34" charset="-122"/>
              </a:rPr>
              <a:t>操作必须</a:t>
            </a:r>
            <a:r>
              <a:rPr lang="zh-CN" altLang="en-US" sz="2200" dirty="0">
                <a:solidFill>
                  <a:srgbClr val="FF0000"/>
                </a:solidFill>
                <a:latin typeface="微软雅黑" panose="020B0503020204020204" pitchFamily="34" charset="-122"/>
                <a:ea typeface="微软雅黑" panose="020B0503020204020204" pitchFamily="34" charset="-122"/>
              </a:rPr>
              <a:t>成对出现</a:t>
            </a:r>
            <a:r>
              <a:rPr lang="zh-CN" altLang="en-US" sz="2200" dirty="0">
                <a:latin typeface="微软雅黑" panose="020B0503020204020204" pitchFamily="34" charset="-122"/>
                <a:ea typeface="微软雅黑" panose="020B0503020204020204" pitchFamily="34" charset="-122"/>
              </a:rPr>
              <a:t>，</a:t>
            </a:r>
            <a:r>
              <a:rPr lang="zh-CN" altLang="en-US" sz="2200" dirty="0">
                <a:solidFill>
                  <a:srgbClr val="0075CC"/>
                </a:solidFill>
                <a:latin typeface="微软雅黑" panose="020B0503020204020204" pitchFamily="34" charset="-122"/>
                <a:ea typeface="微软雅黑" panose="020B0503020204020204" pitchFamily="34" charset="-122"/>
              </a:rPr>
              <a:t>先做</a:t>
            </a:r>
            <a:r>
              <a:rPr lang="en-US" altLang="zh-CN" sz="2200" dirty="0">
                <a:solidFill>
                  <a:srgbClr val="0075CC"/>
                </a:solidFill>
                <a:latin typeface="微软雅黑" panose="020B0503020204020204" pitchFamily="34" charset="-122"/>
                <a:ea typeface="微软雅黑" panose="020B0503020204020204" pitchFamily="34" charset="-122"/>
              </a:rPr>
              <a:t>P</a:t>
            </a:r>
            <a:r>
              <a:rPr lang="zh-CN" altLang="en-US" sz="2200" dirty="0">
                <a:solidFill>
                  <a:srgbClr val="0075CC"/>
                </a:solidFill>
                <a:latin typeface="微软雅黑" panose="020B0503020204020204" pitchFamily="34" charset="-122"/>
                <a:ea typeface="微软雅黑" panose="020B0503020204020204" pitchFamily="34" charset="-122"/>
              </a:rPr>
              <a:t>操作，进临界区，后做</a:t>
            </a:r>
            <a:r>
              <a:rPr lang="en-US" altLang="zh-CN" sz="2200" dirty="0">
                <a:solidFill>
                  <a:srgbClr val="0075CC"/>
                </a:solidFill>
                <a:latin typeface="微软雅黑" panose="020B0503020204020204" pitchFamily="34" charset="-122"/>
                <a:ea typeface="微软雅黑" panose="020B0503020204020204" pitchFamily="34" charset="-122"/>
              </a:rPr>
              <a:t>V</a:t>
            </a:r>
            <a:r>
              <a:rPr lang="zh-CN" altLang="en-US" sz="2200" dirty="0">
                <a:solidFill>
                  <a:srgbClr val="0075CC"/>
                </a:solidFill>
                <a:latin typeface="微软雅黑" panose="020B0503020204020204" pitchFamily="34" charset="-122"/>
                <a:ea typeface="微软雅黑" panose="020B0503020204020204" pitchFamily="34" charset="-122"/>
              </a:rPr>
              <a:t>操作，出临界区</a:t>
            </a:r>
            <a:r>
              <a:rPr lang="zh-CN" altLang="en-US" sz="2200" dirty="0">
                <a:latin typeface="微软雅黑" panose="020B0503020204020204" pitchFamily="34" charset="-122"/>
                <a:ea typeface="微软雅黑" panose="020B0503020204020204" pitchFamily="34" charset="-122"/>
              </a:rPr>
              <a:t>。若有多个分支，要认真检查其成对性。</a:t>
            </a:r>
            <a:br>
              <a:rPr lang="zh-CN" altLang="en-US" sz="2200" dirty="0">
                <a:latin typeface="微软雅黑" panose="020B0503020204020204" pitchFamily="34" charset="-122"/>
                <a:ea typeface="微软雅黑" panose="020B0503020204020204" pitchFamily="34" charset="-122"/>
              </a:rPr>
            </a:br>
            <a:r>
              <a:rPr lang="zh-CN" altLang="en-US" sz="2200" dirty="0">
                <a:latin typeface="微软雅黑" panose="020B0503020204020204" pitchFamily="34" charset="-122"/>
                <a:ea typeface="微软雅黑" panose="020B0503020204020204" pitchFamily="34" charset="-122"/>
              </a:rPr>
              <a:t>    </a:t>
            </a:r>
            <a:endParaRPr lang="en-US" altLang="zh-CN" sz="2200" dirty="0">
              <a:latin typeface="微软雅黑" panose="020B0503020204020204" pitchFamily="34" charset="-122"/>
              <a:ea typeface="微软雅黑" panose="020B0503020204020204" pitchFamily="34" charset="-122"/>
            </a:endParaRPr>
          </a:p>
          <a:p>
            <a:pPr marL="377100" eaLnBrk="0" hangingPunct="0">
              <a:lnSpc>
                <a:spcPct val="110000"/>
              </a:lnSpc>
              <a:spcBef>
                <a:spcPts val="1200"/>
              </a:spcBef>
              <a:defRPr/>
            </a:pP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2</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P</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V</a:t>
            </a:r>
            <a:r>
              <a:rPr lang="zh-CN" altLang="en-US" sz="2200" dirty="0">
                <a:latin typeface="微软雅黑" panose="020B0503020204020204" pitchFamily="34" charset="-122"/>
                <a:ea typeface="微软雅黑" panose="020B0503020204020204" pitchFamily="34" charset="-122"/>
              </a:rPr>
              <a:t>操作应分别紧靠临界区的头尾部，临界区的代码应尽可能短，不能有死循环。</a:t>
            </a:r>
            <a:br>
              <a:rPr lang="zh-CN" altLang="en-US" sz="2200" dirty="0">
                <a:latin typeface="微软雅黑" panose="020B0503020204020204" pitchFamily="34" charset="-122"/>
                <a:ea typeface="微软雅黑" panose="020B0503020204020204" pitchFamily="34" charset="-122"/>
              </a:rPr>
            </a:br>
            <a:r>
              <a:rPr lang="zh-CN" altLang="en-US" sz="2200" dirty="0">
                <a:latin typeface="微软雅黑" panose="020B0503020204020204" pitchFamily="34" charset="-122"/>
                <a:ea typeface="微软雅黑" panose="020B0503020204020204" pitchFamily="34" charset="-122"/>
              </a:rPr>
              <a:t>   </a:t>
            </a:r>
          </a:p>
        </p:txBody>
      </p:sp>
      <p:sp>
        <p:nvSpPr>
          <p:cNvPr id="5" name="Rectangle 3">
            <a:extLst>
              <a:ext uri="{FF2B5EF4-FFF2-40B4-BE49-F238E27FC236}">
                <a16:creationId xmlns:a16="http://schemas.microsoft.com/office/drawing/2014/main" id="{CBB08A8F-9AAC-CFCA-89A2-1A21F643C5C7}"/>
              </a:ext>
            </a:extLst>
          </p:cNvPr>
          <p:cNvSpPr>
            <a:spLocks noChangeArrowheads="1"/>
          </p:cNvSpPr>
          <p:nvPr/>
        </p:nvSpPr>
        <p:spPr bwMode="auto">
          <a:xfrm>
            <a:off x="7390878" y="2401093"/>
            <a:ext cx="4249738" cy="2055813"/>
          </a:xfrm>
          <a:prstGeom prst="rect">
            <a:avLst/>
          </a:prstGeom>
          <a:solidFill>
            <a:srgbClr val="FFC0C0"/>
          </a:solidFill>
          <a:ln w="9525">
            <a:noFill/>
            <a:miter lim="800000"/>
            <a:headEnd/>
            <a:tailEnd/>
          </a:ln>
        </p:spPr>
        <p:txBody>
          <a:bodyPr>
            <a:spAutoFit/>
          </a:bodyPr>
          <a:lstStyle/>
          <a:p>
            <a:pPr marL="533400" indent="-533400" eaLnBrk="0" hangingPunct="0">
              <a:spcBef>
                <a:spcPct val="30000"/>
              </a:spcBef>
              <a:defRPr/>
            </a:pPr>
            <a:r>
              <a:rPr lang="en-US" altLang="zh-CN" sz="2200" dirty="0">
                <a:solidFill>
                  <a:srgbClr val="000099"/>
                </a:solidFill>
                <a:latin typeface="Times New Roman" pitchFamily="18" charset="0"/>
              </a:rPr>
              <a:t>wait( S)             </a:t>
            </a:r>
            <a:r>
              <a:rPr lang="en-US" altLang="zh-CN" sz="2200" dirty="0">
                <a:solidFill>
                  <a:srgbClr val="FF0000"/>
                </a:solidFill>
                <a:latin typeface="Times New Roman" pitchFamily="18" charset="0"/>
              </a:rPr>
              <a:t>// P</a:t>
            </a:r>
            <a:endParaRPr lang="zh-CN" altLang="en-US" sz="2200" dirty="0">
              <a:solidFill>
                <a:srgbClr val="FF0000"/>
              </a:solidFill>
              <a:latin typeface="Times New Roman" pitchFamily="18" charset="0"/>
            </a:endParaRPr>
          </a:p>
          <a:p>
            <a:pPr eaLnBrk="0" hangingPunct="0">
              <a:spcBef>
                <a:spcPct val="20000"/>
              </a:spcBef>
              <a:defRPr/>
            </a:pPr>
            <a:r>
              <a:rPr lang="en-US" altLang="zh-CN" sz="2200" dirty="0">
                <a:latin typeface="Arial" charset="0"/>
              </a:rPr>
              <a:t> { </a:t>
            </a:r>
            <a:endParaRPr lang="zh-CN" altLang="zh-CN" sz="2200" dirty="0">
              <a:latin typeface="Arial" charset="0"/>
            </a:endParaRPr>
          </a:p>
          <a:p>
            <a:pPr eaLnBrk="0" hangingPunct="0">
              <a:spcBef>
                <a:spcPct val="20000"/>
              </a:spcBef>
              <a:defRPr/>
            </a:pPr>
            <a:r>
              <a:rPr lang="en-US" altLang="zh-CN" sz="2200" dirty="0">
                <a:latin typeface="Arial" charset="0"/>
              </a:rPr>
              <a:t>     while( S</a:t>
            </a:r>
            <a:r>
              <a:rPr lang="zh-CN" altLang="en-US" sz="2200" dirty="0">
                <a:latin typeface="Arial" charset="0"/>
              </a:rPr>
              <a:t>≤</a:t>
            </a:r>
            <a:r>
              <a:rPr lang="en-US" altLang="zh-CN" sz="2200" dirty="0">
                <a:latin typeface="Arial" charset="0"/>
              </a:rPr>
              <a:t>0);   // do nothing</a:t>
            </a:r>
            <a:endParaRPr lang="zh-CN" altLang="zh-CN" sz="2200" dirty="0">
              <a:latin typeface="Arial" charset="0"/>
            </a:endParaRPr>
          </a:p>
          <a:p>
            <a:pPr eaLnBrk="0" hangingPunct="0">
              <a:spcBef>
                <a:spcPct val="20000"/>
              </a:spcBef>
              <a:defRPr/>
            </a:pPr>
            <a:r>
              <a:rPr lang="en-US" altLang="zh-CN" sz="2200" dirty="0">
                <a:latin typeface="Arial" charset="0"/>
              </a:rPr>
              <a:t>     S--;    //S</a:t>
            </a:r>
            <a:r>
              <a:rPr lang="zh-CN" altLang="zh-CN" sz="2200" dirty="0">
                <a:latin typeface="Arial" charset="0"/>
              </a:rPr>
              <a:t>值减</a:t>
            </a:r>
            <a:r>
              <a:rPr lang="en-US" altLang="zh-CN" sz="2200" dirty="0">
                <a:latin typeface="Arial" charset="0"/>
              </a:rPr>
              <a:t>1</a:t>
            </a:r>
            <a:endParaRPr lang="zh-CN" altLang="zh-CN" sz="2200" dirty="0">
              <a:latin typeface="Arial" charset="0"/>
            </a:endParaRPr>
          </a:p>
          <a:p>
            <a:pPr eaLnBrk="0" hangingPunct="0">
              <a:spcBef>
                <a:spcPct val="20000"/>
              </a:spcBef>
              <a:defRPr/>
            </a:pPr>
            <a:r>
              <a:rPr lang="en-US" altLang="zh-CN" sz="2200" dirty="0">
                <a:latin typeface="Arial" charset="0"/>
              </a:rPr>
              <a:t>}</a:t>
            </a:r>
            <a:endParaRPr lang="en-US" altLang="zh-CN" sz="2200" dirty="0">
              <a:latin typeface="Times New Roman" pitchFamily="18" charset="0"/>
            </a:endParaRPr>
          </a:p>
        </p:txBody>
      </p:sp>
      <p:sp>
        <p:nvSpPr>
          <p:cNvPr id="6" name="Rectangle 3">
            <a:extLst>
              <a:ext uri="{FF2B5EF4-FFF2-40B4-BE49-F238E27FC236}">
                <a16:creationId xmlns:a16="http://schemas.microsoft.com/office/drawing/2014/main" id="{6679C54E-895C-E255-4989-24EC26A0E869}"/>
              </a:ext>
            </a:extLst>
          </p:cNvPr>
          <p:cNvSpPr>
            <a:spLocks noChangeArrowheads="1"/>
          </p:cNvSpPr>
          <p:nvPr/>
        </p:nvSpPr>
        <p:spPr bwMode="auto">
          <a:xfrm>
            <a:off x="7427402" y="4666437"/>
            <a:ext cx="4213214" cy="1649413"/>
          </a:xfrm>
          <a:prstGeom prst="rect">
            <a:avLst/>
          </a:prstGeom>
          <a:solidFill>
            <a:schemeClr val="accent2">
              <a:lumMod val="60000"/>
              <a:lumOff val="40000"/>
            </a:schemeClr>
          </a:solidFill>
          <a:ln w="9525">
            <a:noFill/>
            <a:miter lim="800000"/>
            <a:headEnd/>
            <a:tailEnd/>
          </a:ln>
        </p:spPr>
        <p:txBody>
          <a:bodyPr wrap="square">
            <a:spAutoFit/>
          </a:bodyPr>
          <a:lstStyle/>
          <a:p>
            <a:pPr eaLnBrk="0" hangingPunct="0">
              <a:spcBef>
                <a:spcPct val="20000"/>
              </a:spcBef>
              <a:defRPr/>
            </a:pPr>
            <a:r>
              <a:rPr lang="en-US" altLang="zh-CN" sz="2200" dirty="0">
                <a:latin typeface="Arial" charset="0"/>
              </a:rPr>
              <a:t>  signal(S)        </a:t>
            </a:r>
            <a:r>
              <a:rPr lang="en-US" altLang="zh-CN" sz="2200" dirty="0">
                <a:solidFill>
                  <a:srgbClr val="FF0000"/>
                </a:solidFill>
                <a:latin typeface="Arial" charset="0"/>
              </a:rPr>
              <a:t> //  V</a:t>
            </a:r>
          </a:p>
          <a:p>
            <a:pPr eaLnBrk="0" hangingPunct="0">
              <a:spcBef>
                <a:spcPct val="20000"/>
              </a:spcBef>
              <a:defRPr/>
            </a:pPr>
            <a:r>
              <a:rPr lang="en-US" altLang="zh-CN" sz="2200" dirty="0">
                <a:latin typeface="Arial" charset="0"/>
              </a:rPr>
              <a:t>  {</a:t>
            </a:r>
            <a:endParaRPr lang="zh-CN" altLang="zh-CN" sz="2200" dirty="0">
              <a:latin typeface="Arial" charset="0"/>
            </a:endParaRPr>
          </a:p>
          <a:p>
            <a:pPr eaLnBrk="0" hangingPunct="0">
              <a:spcBef>
                <a:spcPct val="20000"/>
              </a:spcBef>
              <a:defRPr/>
            </a:pPr>
            <a:r>
              <a:rPr lang="en-US" altLang="zh-CN" sz="2200" dirty="0">
                <a:latin typeface="Arial" charset="0"/>
              </a:rPr>
              <a:t>      S++ ;  // S</a:t>
            </a:r>
            <a:r>
              <a:rPr lang="zh-CN" altLang="zh-CN" sz="2200" dirty="0">
                <a:latin typeface="Arial" charset="0"/>
              </a:rPr>
              <a:t>值加</a:t>
            </a:r>
            <a:r>
              <a:rPr lang="en-US" altLang="zh-CN" sz="2200" dirty="0">
                <a:latin typeface="Arial" charset="0"/>
              </a:rPr>
              <a:t>1</a:t>
            </a:r>
            <a:endParaRPr lang="zh-CN" altLang="zh-CN" sz="2200" dirty="0">
              <a:latin typeface="Arial" charset="0"/>
            </a:endParaRPr>
          </a:p>
          <a:p>
            <a:pPr eaLnBrk="0" hangingPunct="0">
              <a:spcBef>
                <a:spcPct val="20000"/>
              </a:spcBef>
              <a:defRPr/>
            </a:pPr>
            <a:r>
              <a:rPr lang="en-US" altLang="zh-CN" sz="2200" dirty="0">
                <a:latin typeface="Arial" charset="0"/>
              </a:rPr>
              <a:t>  }</a:t>
            </a:r>
            <a:endParaRPr lang="en-US" altLang="zh-CN" sz="2200" dirty="0">
              <a:latin typeface="Times New Roman" pitchFamily="18" charset="0"/>
            </a:endParaRPr>
          </a:p>
        </p:txBody>
      </p:sp>
    </p:spTree>
    <p:extLst>
      <p:ext uri="{BB962C8B-B14F-4D97-AF65-F5344CB8AC3E}">
        <p14:creationId xmlns:p14="http://schemas.microsoft.com/office/powerpoint/2010/main" val="3038837951"/>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4"/>
          <p:cNvSpPr>
            <a:spLocks noChangeArrowheads="1"/>
          </p:cNvSpPr>
          <p:nvPr/>
        </p:nvSpPr>
        <p:spPr bwMode="auto">
          <a:xfrm>
            <a:off x="479376" y="823659"/>
            <a:ext cx="11521280" cy="5472113"/>
          </a:xfrm>
          <a:prstGeom prst="rect">
            <a:avLst/>
          </a:prstGeom>
          <a:noFill/>
          <a:ln w="9525">
            <a:noFill/>
            <a:miter lim="800000"/>
            <a:headEnd/>
            <a:tailEnd/>
          </a:ln>
        </p:spPr>
        <p:txBody>
          <a:bodyPr/>
          <a:lstStyle/>
          <a:p>
            <a:pPr eaLnBrk="0" hangingPunct="0">
              <a:lnSpc>
                <a:spcPct val="90000"/>
              </a:lnSpc>
              <a:spcBef>
                <a:spcPct val="20000"/>
              </a:spcBef>
              <a:defRPr/>
            </a:pPr>
            <a:r>
              <a:rPr lang="zh-CN" altLang="en-US" sz="2800" dirty="0">
                <a:latin typeface="宋体" pitchFamily="2" charset="-122"/>
              </a:rPr>
              <a:t>例：</a:t>
            </a:r>
            <a:r>
              <a:rPr lang="zh-CN" altLang="en-US" sz="2800" i="0" dirty="0">
                <a:solidFill>
                  <a:srgbClr val="000000"/>
                </a:solidFill>
                <a:effectLst/>
                <a:latin typeface="Courier New" panose="02070309020205020404" pitchFamily="49" charset="0"/>
              </a:rPr>
              <a:t>桌子上有一个水果盘，每一次可以往里面放入一个水果。爸爸专向盘子中放苹果，儿子专等吃盘子中的苹果。把爸爸、儿子看作二个进程，试用</a:t>
            </a:r>
            <a:r>
              <a:rPr lang="en-US" altLang="zh-CN" sz="2800" i="0" dirty="0">
                <a:solidFill>
                  <a:srgbClr val="000000"/>
                </a:solidFill>
                <a:effectLst/>
                <a:latin typeface="Courier New" panose="02070309020205020404" pitchFamily="49" charset="0"/>
              </a:rPr>
              <a:t>P</a:t>
            </a:r>
            <a:r>
              <a:rPr lang="zh-CN" altLang="en-US" sz="2800" i="0" dirty="0">
                <a:solidFill>
                  <a:srgbClr val="000000"/>
                </a:solidFill>
                <a:effectLst/>
                <a:latin typeface="Courier New" panose="02070309020205020404" pitchFamily="49" charset="0"/>
              </a:rPr>
              <a:t>、</a:t>
            </a:r>
            <a:r>
              <a:rPr lang="en-US" altLang="zh-CN" sz="2800" i="0" dirty="0">
                <a:solidFill>
                  <a:srgbClr val="000000"/>
                </a:solidFill>
                <a:effectLst/>
                <a:latin typeface="Courier New" panose="02070309020205020404" pitchFamily="49" charset="0"/>
              </a:rPr>
              <a:t>V</a:t>
            </a:r>
            <a:r>
              <a:rPr lang="zh-CN" altLang="en-US" sz="2800" i="0" dirty="0">
                <a:solidFill>
                  <a:srgbClr val="000000"/>
                </a:solidFill>
                <a:effectLst/>
                <a:latin typeface="Courier New" panose="02070309020205020404" pitchFamily="49" charset="0"/>
              </a:rPr>
              <a:t>操作使这两个进程能正确地并发执行。</a:t>
            </a:r>
            <a:endParaRPr lang="zh-CN" altLang="en-US" sz="2800" dirty="0">
              <a:latin typeface="宋体" pitchFamily="2" charset="-122"/>
            </a:endParaRPr>
          </a:p>
        </p:txBody>
      </p:sp>
      <p:sp>
        <p:nvSpPr>
          <p:cNvPr id="54275" name="Rectangle 2"/>
          <p:cNvSpPr txBox="1">
            <a:spLocks noChangeArrowheads="1"/>
          </p:cNvSpPr>
          <p:nvPr/>
        </p:nvSpPr>
        <p:spPr bwMode="auto">
          <a:xfrm>
            <a:off x="4440239" y="-26988"/>
            <a:ext cx="3311525" cy="711201"/>
          </a:xfrm>
          <a:prstGeom prst="rect">
            <a:avLst/>
          </a:prstGeom>
          <a:noFill/>
          <a:ln w="9525">
            <a:noFill/>
            <a:miter lim="800000"/>
            <a:headEnd/>
            <a:tailEnd/>
          </a:ln>
          <a:effectLst>
            <a:outerShdw dist="35921" dir="2700000" algn="ctr" rotWithShape="0">
              <a:srgbClr val="FFFFFF">
                <a:alpha val="73000"/>
              </a:srgbClr>
            </a:outerShdw>
          </a:effectLst>
        </p:spPr>
        <p:txBody>
          <a:bodyPr anchor="ctr"/>
          <a:lstStyle/>
          <a:p>
            <a:pPr>
              <a:defRPr/>
            </a:pPr>
            <a:r>
              <a:rPr lang="en-US" altLang="zh-CN" sz="4000" dirty="0">
                <a:solidFill>
                  <a:srgbClr val="FF0000"/>
                </a:solidFill>
                <a:latin typeface="微软雅黑" pitchFamily="34" charset="-122"/>
                <a:ea typeface="微软雅黑" pitchFamily="34" charset="-122"/>
              </a:rPr>
              <a:t>3.4 </a:t>
            </a:r>
            <a:r>
              <a:rPr lang="zh-CN" altLang="en-US" sz="4000" dirty="0">
                <a:solidFill>
                  <a:srgbClr val="FF0000"/>
                </a:solidFill>
                <a:latin typeface="微软雅黑" pitchFamily="34" charset="-122"/>
                <a:ea typeface="微软雅黑" pitchFamily="34" charset="-122"/>
              </a:rPr>
              <a:t>进程同步</a:t>
            </a:r>
          </a:p>
        </p:txBody>
      </p:sp>
      <p:sp>
        <p:nvSpPr>
          <p:cNvPr id="3" name="文本框 2">
            <a:extLst>
              <a:ext uri="{FF2B5EF4-FFF2-40B4-BE49-F238E27FC236}">
                <a16:creationId xmlns:a16="http://schemas.microsoft.com/office/drawing/2014/main" id="{F2999255-1595-85ED-9E60-9B920016D368}"/>
              </a:ext>
            </a:extLst>
          </p:cNvPr>
          <p:cNvSpPr txBox="1"/>
          <p:nvPr/>
        </p:nvSpPr>
        <p:spPr>
          <a:xfrm>
            <a:off x="731404" y="2204864"/>
            <a:ext cx="10729192" cy="830997"/>
          </a:xfrm>
          <a:prstGeom prst="rect">
            <a:avLst/>
          </a:prstGeom>
          <a:noFill/>
        </p:spPr>
        <p:txBody>
          <a:bodyPr wrap="square">
            <a:spAutoFit/>
          </a:bodyPr>
          <a:lstStyle/>
          <a:p>
            <a:r>
              <a:rPr lang="zh-CN" altLang="en-US" sz="2400" i="0" dirty="0">
                <a:solidFill>
                  <a:srgbClr val="000000"/>
                </a:solidFill>
                <a:effectLst/>
                <a:latin typeface="Courier New" panose="02070309020205020404" pitchFamily="49" charset="0"/>
              </a:rPr>
              <a:t>分析：爸爸和儿子两个进程相互制约，爸爸进程执行完即往盘中放入苹果后，儿子进程才能执行即吃苹果。因此该问题为进程间的同步问题。</a:t>
            </a:r>
            <a:endParaRPr lang="zh-CN" altLang="en-US" sz="2400" dirty="0"/>
          </a:p>
        </p:txBody>
      </p:sp>
      <p:sp>
        <p:nvSpPr>
          <p:cNvPr id="6" name="文本框 5">
            <a:extLst>
              <a:ext uri="{FF2B5EF4-FFF2-40B4-BE49-F238E27FC236}">
                <a16:creationId xmlns:a16="http://schemas.microsoft.com/office/drawing/2014/main" id="{DB386468-2454-485E-0B45-260AFFFE80F9}"/>
              </a:ext>
            </a:extLst>
          </p:cNvPr>
          <p:cNvSpPr txBox="1"/>
          <p:nvPr/>
        </p:nvSpPr>
        <p:spPr>
          <a:xfrm>
            <a:off x="2002903" y="3035861"/>
            <a:ext cx="8613982" cy="707886"/>
          </a:xfrm>
          <a:prstGeom prst="rect">
            <a:avLst/>
          </a:prstGeom>
          <a:noFill/>
          <a:ln w="19050">
            <a:solidFill>
              <a:srgbClr val="FF0000"/>
            </a:solidFill>
            <a:prstDash val="dash"/>
          </a:ln>
        </p:spPr>
        <p:txBody>
          <a:bodyPr wrap="square">
            <a:spAutoFit/>
          </a:bodyPr>
          <a:lstStyle/>
          <a:p>
            <a:pPr algn="l"/>
            <a:r>
              <a:rPr lang="en-US" altLang="zh-CN" i="0" dirty="0">
                <a:solidFill>
                  <a:srgbClr val="000000"/>
                </a:solidFill>
                <a:effectLst/>
                <a:latin typeface="Courier New" panose="02070309020205020404" pitchFamily="49" charset="0"/>
              </a:rPr>
              <a:t>semaphore  </a:t>
            </a:r>
            <a:r>
              <a:rPr lang="en-US" altLang="zh-CN" i="0" dirty="0" err="1">
                <a:solidFill>
                  <a:srgbClr val="000000"/>
                </a:solidFill>
                <a:effectLst/>
                <a:latin typeface="Courier New" panose="02070309020205020404" pitchFamily="49" charset="0"/>
              </a:rPr>
              <a:t>S_PlateNum</a:t>
            </a:r>
            <a:r>
              <a:rPr lang="en-US" altLang="zh-CN" i="0" dirty="0">
                <a:solidFill>
                  <a:srgbClr val="000000"/>
                </a:solidFill>
                <a:effectLst/>
                <a:latin typeface="Courier New" panose="02070309020205020404" pitchFamily="49" charset="0"/>
              </a:rPr>
              <a:t> = 1;  // </a:t>
            </a:r>
            <a:r>
              <a:rPr lang="zh-CN" altLang="en-US" i="0" dirty="0">
                <a:solidFill>
                  <a:srgbClr val="000000"/>
                </a:solidFill>
                <a:effectLst/>
                <a:latin typeface="Courier New" panose="02070309020205020404" pitchFamily="49" charset="0"/>
              </a:rPr>
              <a:t>盘子容量，初值为</a:t>
            </a:r>
            <a:r>
              <a:rPr lang="en-US" altLang="zh-CN" i="0" dirty="0">
                <a:solidFill>
                  <a:srgbClr val="000000"/>
                </a:solidFill>
                <a:effectLst/>
                <a:latin typeface="Courier New" panose="02070309020205020404" pitchFamily="49" charset="0"/>
              </a:rPr>
              <a:t>1</a:t>
            </a:r>
            <a:endParaRPr lang="zh-CN" altLang="en-US" i="0" dirty="0">
              <a:solidFill>
                <a:srgbClr val="000000"/>
              </a:solidFill>
              <a:effectLst/>
              <a:latin typeface="Verdana" panose="020B0604030504040204" pitchFamily="34" charset="0"/>
            </a:endParaRPr>
          </a:p>
          <a:p>
            <a:pPr algn="l"/>
            <a:r>
              <a:rPr lang="en-US" altLang="zh-CN" i="0" dirty="0">
                <a:solidFill>
                  <a:srgbClr val="000000"/>
                </a:solidFill>
                <a:effectLst/>
                <a:latin typeface="Courier New" panose="02070309020205020404" pitchFamily="49" charset="0"/>
              </a:rPr>
              <a:t>semaphore  </a:t>
            </a:r>
            <a:r>
              <a:rPr lang="en-US" altLang="zh-CN" i="0" dirty="0" err="1">
                <a:solidFill>
                  <a:srgbClr val="000000"/>
                </a:solidFill>
                <a:effectLst/>
                <a:latin typeface="Courier New" panose="02070309020205020404" pitchFamily="49" charset="0"/>
              </a:rPr>
              <a:t>S_AppleNum</a:t>
            </a:r>
            <a:r>
              <a:rPr lang="en-US" altLang="zh-CN" i="0" dirty="0">
                <a:solidFill>
                  <a:srgbClr val="000000"/>
                </a:solidFill>
                <a:effectLst/>
                <a:latin typeface="Courier New" panose="02070309020205020404" pitchFamily="49" charset="0"/>
              </a:rPr>
              <a:t> = 0;  // </a:t>
            </a:r>
            <a:r>
              <a:rPr lang="zh-CN" altLang="en-US" i="0" dirty="0">
                <a:solidFill>
                  <a:srgbClr val="000000"/>
                </a:solidFill>
                <a:effectLst/>
                <a:latin typeface="Courier New" panose="02070309020205020404" pitchFamily="49" charset="0"/>
              </a:rPr>
              <a:t>苹果数量，初值为</a:t>
            </a:r>
            <a:r>
              <a:rPr lang="en-US" altLang="zh-CN" i="0" dirty="0">
                <a:solidFill>
                  <a:srgbClr val="000000"/>
                </a:solidFill>
                <a:effectLst/>
                <a:latin typeface="Courier New" panose="02070309020205020404" pitchFamily="49" charset="0"/>
              </a:rPr>
              <a:t>0</a:t>
            </a:r>
            <a:endParaRPr lang="zh-CN" altLang="en-US" i="0" dirty="0">
              <a:solidFill>
                <a:srgbClr val="000000"/>
              </a:solidFill>
              <a:effectLst/>
              <a:latin typeface="Verdana" panose="020B0604030504040204" pitchFamily="34" charset="0"/>
            </a:endParaRPr>
          </a:p>
        </p:txBody>
      </p:sp>
      <p:sp>
        <p:nvSpPr>
          <p:cNvPr id="8" name="文本框 7">
            <a:extLst>
              <a:ext uri="{FF2B5EF4-FFF2-40B4-BE49-F238E27FC236}">
                <a16:creationId xmlns:a16="http://schemas.microsoft.com/office/drawing/2014/main" id="{6C15CE37-35CB-8AF5-13A7-88D42DEC469E}"/>
              </a:ext>
            </a:extLst>
          </p:cNvPr>
          <p:cNvSpPr txBox="1"/>
          <p:nvPr/>
        </p:nvSpPr>
        <p:spPr>
          <a:xfrm>
            <a:off x="1991544" y="3933056"/>
            <a:ext cx="4320480" cy="2554545"/>
          </a:xfrm>
          <a:prstGeom prst="rect">
            <a:avLst/>
          </a:prstGeom>
          <a:noFill/>
          <a:ln w="28575">
            <a:solidFill>
              <a:srgbClr val="FF0000"/>
            </a:solidFill>
            <a:prstDash val="dash"/>
          </a:ln>
        </p:spPr>
        <p:txBody>
          <a:bodyPr wrap="square">
            <a:spAutoFit/>
          </a:bodyPr>
          <a:lstStyle/>
          <a:p>
            <a:pPr algn="l"/>
            <a:r>
              <a:rPr lang="en-US" altLang="zh-CN" i="0" dirty="0">
                <a:solidFill>
                  <a:srgbClr val="000000"/>
                </a:solidFill>
                <a:effectLst/>
                <a:latin typeface="Courier New" panose="02070309020205020404" pitchFamily="49" charset="0"/>
              </a:rPr>
              <a:t>// </a:t>
            </a:r>
            <a:r>
              <a:rPr lang="zh-CN" altLang="en-US" i="0" dirty="0">
                <a:solidFill>
                  <a:srgbClr val="000000"/>
                </a:solidFill>
                <a:effectLst/>
                <a:latin typeface="Courier New" panose="02070309020205020404" pitchFamily="49" charset="0"/>
              </a:rPr>
              <a:t>父亲进程</a:t>
            </a:r>
            <a:endParaRPr lang="en-US" altLang="zh-CN" i="0" dirty="0">
              <a:solidFill>
                <a:srgbClr val="000000"/>
              </a:solidFill>
              <a:effectLst/>
              <a:latin typeface="Courier New" panose="02070309020205020404" pitchFamily="49" charset="0"/>
            </a:endParaRPr>
          </a:p>
          <a:p>
            <a:pPr algn="l"/>
            <a:r>
              <a:rPr lang="en-US" altLang="zh-CN" i="0" dirty="0">
                <a:solidFill>
                  <a:srgbClr val="000000"/>
                </a:solidFill>
                <a:effectLst/>
                <a:latin typeface="Courier New" panose="02070309020205020404" pitchFamily="49" charset="0"/>
              </a:rPr>
              <a:t>void  father( ){</a:t>
            </a:r>
            <a:endParaRPr lang="zh-CN" altLang="en-US" i="0" dirty="0">
              <a:solidFill>
                <a:srgbClr val="000000"/>
              </a:solidFill>
              <a:effectLst/>
              <a:latin typeface="Verdana" panose="020B0604030504040204" pitchFamily="34" charset="0"/>
            </a:endParaRPr>
          </a:p>
          <a:p>
            <a:pPr algn="l"/>
            <a:r>
              <a:rPr lang="zh-CN" altLang="en-US" i="0" dirty="0">
                <a:solidFill>
                  <a:srgbClr val="000000"/>
                </a:solidFill>
                <a:effectLst/>
                <a:latin typeface="Courier New" panose="02070309020205020404" pitchFamily="49" charset="0"/>
              </a:rPr>
              <a:t>    </a:t>
            </a:r>
            <a:r>
              <a:rPr lang="en-US" altLang="zh-CN" i="0" dirty="0">
                <a:solidFill>
                  <a:srgbClr val="000000"/>
                </a:solidFill>
                <a:effectLst/>
                <a:latin typeface="Courier New" panose="02070309020205020404" pitchFamily="49" charset="0"/>
              </a:rPr>
              <a:t>while(1){</a:t>
            </a:r>
            <a:br>
              <a:rPr lang="en-US" altLang="zh-CN" i="0" dirty="0">
                <a:solidFill>
                  <a:srgbClr val="000000"/>
                </a:solidFill>
                <a:effectLst/>
                <a:latin typeface="Courier New" panose="02070309020205020404" pitchFamily="49" charset="0"/>
              </a:rPr>
            </a:br>
            <a:r>
              <a:rPr lang="en-US" altLang="zh-CN" i="0" dirty="0">
                <a:solidFill>
                  <a:srgbClr val="000000"/>
                </a:solidFill>
                <a:effectLst/>
                <a:latin typeface="Courier New" panose="02070309020205020404" pitchFamily="49" charset="0"/>
              </a:rPr>
              <a:t>        P(</a:t>
            </a:r>
            <a:r>
              <a:rPr lang="en-US" altLang="zh-CN" i="0" dirty="0" err="1">
                <a:solidFill>
                  <a:srgbClr val="000000"/>
                </a:solidFill>
                <a:effectLst/>
                <a:latin typeface="Courier New" panose="02070309020205020404" pitchFamily="49" charset="0"/>
              </a:rPr>
              <a:t>S_PlateNum</a:t>
            </a:r>
            <a:r>
              <a:rPr lang="en-US" altLang="zh-CN" i="0" dirty="0">
                <a:solidFill>
                  <a:srgbClr val="000000"/>
                </a:solidFill>
                <a:effectLst/>
                <a:latin typeface="Courier New" panose="02070309020205020404" pitchFamily="49" charset="0"/>
              </a:rPr>
              <a:t>);</a:t>
            </a:r>
            <a:endParaRPr lang="en-US" altLang="zh-CN" i="0" dirty="0">
              <a:solidFill>
                <a:srgbClr val="000000"/>
              </a:solidFill>
              <a:effectLst/>
              <a:latin typeface="Verdana" panose="020B0604030504040204" pitchFamily="34" charset="0"/>
            </a:endParaRPr>
          </a:p>
          <a:p>
            <a:pPr algn="l"/>
            <a:r>
              <a:rPr lang="en-US" altLang="zh-CN" i="0" dirty="0">
                <a:solidFill>
                  <a:srgbClr val="000000"/>
                </a:solidFill>
                <a:effectLst/>
                <a:latin typeface="Courier New" panose="02070309020205020404" pitchFamily="49" charset="0"/>
              </a:rPr>
              <a:t>        </a:t>
            </a:r>
            <a:r>
              <a:rPr lang="zh-CN" altLang="en-US" i="0" dirty="0">
                <a:solidFill>
                  <a:srgbClr val="000000"/>
                </a:solidFill>
                <a:effectLst/>
                <a:latin typeface="Courier New" panose="02070309020205020404" pitchFamily="49" charset="0"/>
              </a:rPr>
              <a:t>往盘子中放入一个苹果</a:t>
            </a:r>
            <a:r>
              <a:rPr lang="en-US" altLang="zh-CN" i="0" dirty="0">
                <a:solidFill>
                  <a:srgbClr val="000000"/>
                </a:solidFill>
                <a:effectLst/>
                <a:latin typeface="Courier New" panose="02070309020205020404" pitchFamily="49" charset="0"/>
              </a:rPr>
              <a:t>;</a:t>
            </a:r>
            <a:endParaRPr lang="zh-CN" altLang="en-US" i="0" dirty="0">
              <a:solidFill>
                <a:srgbClr val="000000"/>
              </a:solidFill>
              <a:effectLst/>
              <a:latin typeface="Verdana" panose="020B0604030504040204" pitchFamily="34" charset="0"/>
            </a:endParaRPr>
          </a:p>
          <a:p>
            <a:pPr algn="l"/>
            <a:r>
              <a:rPr lang="zh-CN" altLang="en-US" i="0" dirty="0">
                <a:solidFill>
                  <a:srgbClr val="000000"/>
                </a:solidFill>
                <a:effectLst/>
                <a:latin typeface="Courier New" panose="02070309020205020404" pitchFamily="49" charset="0"/>
              </a:rPr>
              <a:t>        </a:t>
            </a:r>
            <a:r>
              <a:rPr lang="en-US" altLang="zh-CN" i="0" dirty="0">
                <a:solidFill>
                  <a:srgbClr val="000000"/>
                </a:solidFill>
                <a:effectLst/>
                <a:latin typeface="Courier New" panose="02070309020205020404" pitchFamily="49" charset="0"/>
              </a:rPr>
              <a:t>V(</a:t>
            </a:r>
            <a:r>
              <a:rPr lang="en-US" altLang="zh-CN" i="0" dirty="0" err="1">
                <a:solidFill>
                  <a:srgbClr val="000000"/>
                </a:solidFill>
                <a:effectLst/>
                <a:latin typeface="Courier New" panose="02070309020205020404" pitchFamily="49" charset="0"/>
              </a:rPr>
              <a:t>S_AppleNum</a:t>
            </a:r>
            <a:r>
              <a:rPr lang="en-US" altLang="zh-CN" i="0" dirty="0">
                <a:solidFill>
                  <a:srgbClr val="000000"/>
                </a:solidFill>
                <a:effectLst/>
                <a:latin typeface="Courier New" panose="02070309020205020404" pitchFamily="49" charset="0"/>
              </a:rPr>
              <a:t>);</a:t>
            </a:r>
            <a:endParaRPr lang="en-US" altLang="zh-CN" i="0" dirty="0">
              <a:solidFill>
                <a:srgbClr val="000000"/>
              </a:solidFill>
              <a:effectLst/>
              <a:latin typeface="Verdana" panose="020B0604030504040204" pitchFamily="34" charset="0"/>
            </a:endParaRPr>
          </a:p>
          <a:p>
            <a:pPr algn="l"/>
            <a:r>
              <a:rPr lang="en-US" altLang="zh-CN" i="0" dirty="0">
                <a:solidFill>
                  <a:srgbClr val="000000"/>
                </a:solidFill>
                <a:effectLst/>
                <a:latin typeface="Courier New" panose="02070309020205020404" pitchFamily="49" charset="0"/>
              </a:rPr>
              <a:t>    }</a:t>
            </a:r>
            <a:br>
              <a:rPr lang="en-US" altLang="zh-CN" i="0" dirty="0">
                <a:solidFill>
                  <a:srgbClr val="000000"/>
                </a:solidFill>
                <a:effectLst/>
                <a:latin typeface="Courier New" panose="02070309020205020404" pitchFamily="49" charset="0"/>
              </a:rPr>
            </a:br>
            <a:r>
              <a:rPr lang="en-US" altLang="zh-CN" i="0" dirty="0">
                <a:solidFill>
                  <a:srgbClr val="000000"/>
                </a:solidFill>
                <a:effectLst/>
                <a:latin typeface="Courier New" panose="02070309020205020404" pitchFamily="49" charset="0"/>
              </a:rPr>
              <a:t>}</a:t>
            </a:r>
            <a:endParaRPr lang="en-US" altLang="zh-CN" i="0" dirty="0">
              <a:solidFill>
                <a:srgbClr val="000000"/>
              </a:solidFill>
              <a:effectLst/>
              <a:latin typeface="Verdana" panose="020B0604030504040204" pitchFamily="34" charset="0"/>
            </a:endParaRPr>
          </a:p>
        </p:txBody>
      </p:sp>
      <p:sp>
        <p:nvSpPr>
          <p:cNvPr id="10" name="文本框 9">
            <a:extLst>
              <a:ext uri="{FF2B5EF4-FFF2-40B4-BE49-F238E27FC236}">
                <a16:creationId xmlns:a16="http://schemas.microsoft.com/office/drawing/2014/main" id="{D0BA6C24-0236-87A5-66F9-9E11DDDB2BEB}"/>
              </a:ext>
            </a:extLst>
          </p:cNvPr>
          <p:cNvSpPr txBox="1"/>
          <p:nvPr/>
        </p:nvSpPr>
        <p:spPr>
          <a:xfrm>
            <a:off x="6600056" y="3933056"/>
            <a:ext cx="4016829" cy="2862322"/>
          </a:xfrm>
          <a:prstGeom prst="rect">
            <a:avLst/>
          </a:prstGeom>
          <a:noFill/>
          <a:ln w="28575">
            <a:solidFill>
              <a:srgbClr val="FF0000"/>
            </a:solidFill>
            <a:prstDash val="dash"/>
          </a:ln>
        </p:spPr>
        <p:txBody>
          <a:bodyPr wrap="square">
            <a:spAutoFit/>
          </a:bodyPr>
          <a:lstStyle>
            <a:defPPr>
              <a:defRPr lang="en-US"/>
            </a:defPPr>
            <a:lvl1pPr>
              <a:defRPr i="0">
                <a:solidFill>
                  <a:srgbClr val="000000"/>
                </a:solidFill>
                <a:effectLst/>
                <a:latin typeface="Courier New" panose="02070309020205020404" pitchFamily="49" charset="0"/>
              </a:defRPr>
            </a:lvl1pPr>
          </a:lstStyle>
          <a:p>
            <a:r>
              <a:rPr lang="en-US" altLang="zh-CN" dirty="0"/>
              <a:t>// </a:t>
            </a:r>
            <a:r>
              <a:rPr lang="zh-CN" altLang="en-US" dirty="0"/>
              <a:t>儿子进程</a:t>
            </a:r>
            <a:endParaRPr lang="en-US" altLang="zh-CN" dirty="0"/>
          </a:p>
          <a:p>
            <a:r>
              <a:rPr lang="en-US" altLang="zh-CN" dirty="0"/>
              <a:t>void  son( ){</a:t>
            </a:r>
            <a:endParaRPr lang="zh-CN" altLang="en-US" dirty="0"/>
          </a:p>
          <a:p>
            <a:r>
              <a:rPr lang="zh-CN" altLang="en-US" dirty="0"/>
              <a:t>    </a:t>
            </a:r>
            <a:r>
              <a:rPr lang="en-US" altLang="zh-CN" dirty="0"/>
              <a:t>while(1){</a:t>
            </a:r>
            <a:br>
              <a:rPr lang="en-US" altLang="zh-CN" dirty="0"/>
            </a:br>
            <a:r>
              <a:rPr lang="en-US" altLang="zh-CN" dirty="0"/>
              <a:t>        P(</a:t>
            </a:r>
            <a:r>
              <a:rPr lang="en-US" altLang="zh-CN" dirty="0" err="1"/>
              <a:t>S_AppleNum</a:t>
            </a:r>
            <a:r>
              <a:rPr lang="en-US" altLang="zh-CN" dirty="0"/>
              <a:t>);</a:t>
            </a:r>
          </a:p>
          <a:p>
            <a:r>
              <a:rPr lang="en-US" altLang="zh-CN" dirty="0"/>
              <a:t>        </a:t>
            </a:r>
            <a:r>
              <a:rPr lang="zh-CN" altLang="en-US" dirty="0"/>
              <a:t>从盘中取出苹果</a:t>
            </a:r>
            <a:r>
              <a:rPr lang="en-US" altLang="zh-CN" dirty="0"/>
              <a:t>;</a:t>
            </a:r>
            <a:endParaRPr lang="zh-CN" altLang="en-US" dirty="0"/>
          </a:p>
          <a:p>
            <a:r>
              <a:rPr lang="zh-CN" altLang="en-US" dirty="0"/>
              <a:t>        </a:t>
            </a:r>
            <a:r>
              <a:rPr lang="en-US" altLang="zh-CN" dirty="0"/>
              <a:t>V(</a:t>
            </a:r>
            <a:r>
              <a:rPr lang="en-US" altLang="zh-CN" dirty="0" err="1"/>
              <a:t>S_PlateNum</a:t>
            </a:r>
            <a:r>
              <a:rPr lang="en-US" altLang="zh-CN" dirty="0"/>
              <a:t>);</a:t>
            </a:r>
          </a:p>
          <a:p>
            <a:r>
              <a:rPr lang="en-US" altLang="zh-CN" dirty="0"/>
              <a:t>        </a:t>
            </a:r>
            <a:r>
              <a:rPr lang="zh-CN" altLang="en-US" dirty="0"/>
              <a:t>吃苹果；</a:t>
            </a:r>
          </a:p>
          <a:p>
            <a:r>
              <a:rPr lang="zh-CN" altLang="en-US" dirty="0"/>
              <a:t>    </a:t>
            </a:r>
            <a:r>
              <a:rPr lang="en-US" altLang="zh-CN" dirty="0"/>
              <a:t>}</a:t>
            </a:r>
            <a:br>
              <a:rPr lang="en-US" altLang="zh-CN" dirty="0"/>
            </a:br>
            <a:r>
              <a:rPr lang="en-US" altLang="zh-CN" dirty="0"/>
              <a:t>}</a:t>
            </a:r>
            <a:endParaRPr lang="zh-CN" altLang="en-US" dirty="0"/>
          </a:p>
        </p:txBody>
      </p:sp>
    </p:spTree>
    <p:extLst>
      <p:ext uri="{BB962C8B-B14F-4D97-AF65-F5344CB8AC3E}">
        <p14:creationId xmlns:p14="http://schemas.microsoft.com/office/powerpoint/2010/main" val="12331687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animBg="1"/>
      <p:bldP spid="8" grpId="0" animBg="1"/>
      <p:bldP spid="1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4"/>
          <p:cNvSpPr>
            <a:spLocks noChangeArrowheads="1"/>
          </p:cNvSpPr>
          <p:nvPr/>
        </p:nvSpPr>
        <p:spPr bwMode="auto">
          <a:xfrm>
            <a:off x="911425" y="753157"/>
            <a:ext cx="5400600" cy="11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nSpc>
                <a:spcPct val="110000"/>
              </a:lnSpc>
              <a:spcBef>
                <a:spcPct val="20000"/>
              </a:spcBef>
            </a:pPr>
            <a:r>
              <a:rPr lang="en-US" altLang="zh-CN" sz="3200" dirty="0">
                <a:solidFill>
                  <a:srgbClr val="0000FF"/>
                </a:solidFill>
                <a:latin typeface="微软雅黑" panose="020B0503020204020204" pitchFamily="34" charset="-122"/>
                <a:ea typeface="微软雅黑" panose="020B0503020204020204" pitchFamily="34" charset="-122"/>
              </a:rPr>
              <a:t>3.4.2 </a:t>
            </a:r>
            <a:r>
              <a:rPr lang="zh-CN" altLang="en-US" sz="3200" dirty="0">
                <a:solidFill>
                  <a:srgbClr val="0000FF"/>
                </a:solidFill>
                <a:latin typeface="微软雅黑" panose="020B0503020204020204" pitchFamily="34" charset="-122"/>
                <a:ea typeface="微软雅黑" panose="020B0503020204020204" pitchFamily="34" charset="-122"/>
              </a:rPr>
              <a:t>进程同步机制及应用</a:t>
            </a:r>
            <a:endParaRPr lang="en-US" altLang="zh-CN" sz="3200" dirty="0">
              <a:solidFill>
                <a:srgbClr val="0000FF"/>
              </a:solidFill>
              <a:latin typeface="微软雅黑" panose="020B0503020204020204" pitchFamily="34" charset="-122"/>
              <a:ea typeface="微软雅黑" panose="020B0503020204020204" pitchFamily="34" charset="-122"/>
            </a:endParaRPr>
          </a:p>
          <a:p>
            <a:pPr>
              <a:lnSpc>
                <a:spcPct val="110000"/>
              </a:lnSpc>
              <a:spcBef>
                <a:spcPct val="20000"/>
              </a:spcBef>
            </a:pPr>
            <a:r>
              <a:rPr lang="en-US" altLang="zh-CN" sz="2800" dirty="0">
                <a:solidFill>
                  <a:srgbClr val="C00000"/>
                </a:solidFill>
                <a:latin typeface="微软雅黑" panose="020B0503020204020204" pitchFamily="34" charset="-122"/>
                <a:ea typeface="微软雅黑" panose="020B0503020204020204" pitchFamily="34" charset="-122"/>
              </a:rPr>
              <a:t>4. </a:t>
            </a:r>
            <a:r>
              <a:rPr lang="zh-CN" altLang="en-US" sz="2800" dirty="0">
                <a:solidFill>
                  <a:srgbClr val="C00000"/>
                </a:solidFill>
                <a:latin typeface="微软雅黑" panose="020B0503020204020204" pitchFamily="34" charset="-122"/>
                <a:ea typeface="微软雅黑" panose="020B0503020204020204" pitchFamily="34" charset="-122"/>
              </a:rPr>
              <a:t>信号量机制</a:t>
            </a:r>
            <a:endParaRPr lang="en-US" altLang="zh-CN" sz="2800" dirty="0">
              <a:solidFill>
                <a:srgbClr val="C00000"/>
              </a:solidFill>
              <a:latin typeface="微软雅黑" panose="020B0503020204020204" pitchFamily="34" charset="-122"/>
              <a:ea typeface="微软雅黑" panose="020B0503020204020204" pitchFamily="34" charset="-122"/>
            </a:endParaRPr>
          </a:p>
          <a:p>
            <a:pPr>
              <a:lnSpc>
                <a:spcPct val="110000"/>
              </a:lnSpc>
              <a:spcBef>
                <a:spcPct val="20000"/>
              </a:spcBef>
              <a:buFont typeface="Wingdings" panose="05000000000000000000" pitchFamily="2" charset="2"/>
              <a:buChar char="n"/>
            </a:pPr>
            <a:r>
              <a:rPr lang="en-US" altLang="zh-CN" sz="2400" dirty="0">
                <a:solidFill>
                  <a:srgbClr val="7030A0"/>
                </a:solidFill>
                <a:latin typeface="宋体" panose="02010600030101010101" pitchFamily="2" charset="-122"/>
              </a:rPr>
              <a:t> </a:t>
            </a:r>
            <a:r>
              <a:rPr lang="zh-CN" altLang="en-US" sz="2400" dirty="0">
                <a:solidFill>
                  <a:srgbClr val="7030A0"/>
                </a:solidFill>
                <a:latin typeface="微软雅黑" panose="020B0503020204020204" pitchFamily="34" charset="-122"/>
                <a:ea typeface="微软雅黑" panose="020B0503020204020204" pitchFamily="34" charset="-122"/>
              </a:rPr>
              <a:t>记录型信号量机制：</a:t>
            </a:r>
            <a:endParaRPr lang="en-US" altLang="zh-CN" sz="2400" dirty="0">
              <a:solidFill>
                <a:srgbClr val="7030A0"/>
              </a:solidFill>
              <a:latin typeface="微软雅黑" panose="020B0503020204020204" pitchFamily="34" charset="-122"/>
              <a:ea typeface="微软雅黑" panose="020B0503020204020204" pitchFamily="34" charset="-122"/>
            </a:endParaRPr>
          </a:p>
          <a:p>
            <a:pPr>
              <a:lnSpc>
                <a:spcPct val="90000"/>
              </a:lnSpc>
              <a:spcBef>
                <a:spcPct val="20000"/>
              </a:spcBef>
            </a:pPr>
            <a:endParaRPr lang="zh-CN" altLang="en-US" sz="2400" dirty="0">
              <a:latin typeface="宋体" panose="02010600030101010101" pitchFamily="2" charset="-122"/>
            </a:endParaRPr>
          </a:p>
        </p:txBody>
      </p:sp>
      <p:sp>
        <p:nvSpPr>
          <p:cNvPr id="54275" name="Rectangle 2"/>
          <p:cNvSpPr txBox="1">
            <a:spLocks noChangeArrowheads="1"/>
          </p:cNvSpPr>
          <p:nvPr/>
        </p:nvSpPr>
        <p:spPr bwMode="auto">
          <a:xfrm>
            <a:off x="4440239" y="-26988"/>
            <a:ext cx="3311525" cy="711201"/>
          </a:xfrm>
          <a:prstGeom prst="rect">
            <a:avLst/>
          </a:prstGeom>
          <a:noFill/>
          <a:ln w="9525">
            <a:noFill/>
            <a:miter lim="800000"/>
            <a:headEnd/>
            <a:tailEnd/>
          </a:ln>
          <a:effectLst>
            <a:outerShdw dist="35921" dir="2700000" algn="ctr" rotWithShape="0">
              <a:srgbClr val="FFFFFF">
                <a:alpha val="73000"/>
              </a:srgbClr>
            </a:outerShdw>
          </a:effectLst>
        </p:spPr>
        <p:txBody>
          <a:bodyPr anchor="ctr"/>
          <a:lstStyle/>
          <a:p>
            <a:pPr>
              <a:defRPr/>
            </a:pPr>
            <a:r>
              <a:rPr lang="en-US" altLang="zh-CN" sz="4000" dirty="0">
                <a:solidFill>
                  <a:srgbClr val="FF0000"/>
                </a:solidFill>
                <a:latin typeface="微软雅黑" panose="020B0503020204020204" pitchFamily="34" charset="-122"/>
                <a:ea typeface="微软雅黑" panose="020B0503020204020204" pitchFamily="34" charset="-122"/>
              </a:rPr>
              <a:t>3.4 </a:t>
            </a:r>
            <a:r>
              <a:rPr lang="zh-CN" altLang="en-US" sz="4000" dirty="0">
                <a:solidFill>
                  <a:srgbClr val="FF0000"/>
                </a:solidFill>
                <a:latin typeface="微软雅黑" panose="020B0503020204020204" pitchFamily="34" charset="-122"/>
                <a:ea typeface="微软雅黑" panose="020B0503020204020204" pitchFamily="34" charset="-122"/>
              </a:rPr>
              <a:t>进程同步</a:t>
            </a:r>
          </a:p>
        </p:txBody>
      </p:sp>
      <p:sp>
        <p:nvSpPr>
          <p:cNvPr id="114692" name="矩形 1"/>
          <p:cNvSpPr>
            <a:spLocks noChangeArrowheads="1"/>
          </p:cNvSpPr>
          <p:nvPr/>
        </p:nvSpPr>
        <p:spPr bwMode="auto">
          <a:xfrm>
            <a:off x="1416051" y="2296120"/>
            <a:ext cx="7704285" cy="1964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kumimoji="1" lang="en-US" altLang="zh-CN" sz="2400" dirty="0" err="1">
                <a:latin typeface="Times New Roman" panose="02020603050405020304" pitchFamily="18" charset="0"/>
              </a:rPr>
              <a:t>typedef</a:t>
            </a:r>
            <a:r>
              <a:rPr kumimoji="1" lang="en-US" altLang="zh-CN" sz="2400" dirty="0">
                <a:latin typeface="Times New Roman" panose="02020603050405020304" pitchFamily="18" charset="0"/>
              </a:rPr>
              <a:t> </a:t>
            </a:r>
            <a:r>
              <a:rPr kumimoji="1" lang="en-US" altLang="zh-CN" sz="2400" dirty="0" err="1">
                <a:latin typeface="Times New Roman" panose="02020603050405020304" pitchFamily="18" charset="0"/>
              </a:rPr>
              <a:t>struct</a:t>
            </a:r>
            <a:r>
              <a:rPr kumimoji="1" lang="en-US" altLang="zh-CN" sz="2400" dirty="0">
                <a:latin typeface="Times New Roman" panose="02020603050405020304" pitchFamily="18" charset="0"/>
              </a:rPr>
              <a:t>{</a:t>
            </a:r>
          </a:p>
          <a:p>
            <a:pPr eaLnBrk="1" hangingPunct="1">
              <a:lnSpc>
                <a:spcPct val="130000"/>
              </a:lnSpc>
            </a:pPr>
            <a:r>
              <a:rPr kumimoji="1" lang="en-US" altLang="zh-CN" sz="2400" dirty="0">
                <a:latin typeface="Times New Roman" panose="02020603050405020304" pitchFamily="18" charset="0"/>
              </a:rPr>
              <a:t>      </a:t>
            </a:r>
            <a:r>
              <a:rPr kumimoji="1" lang="en-US" altLang="zh-CN" sz="2400" dirty="0" err="1">
                <a:latin typeface="Times New Roman" panose="02020603050405020304" pitchFamily="18" charset="0"/>
              </a:rPr>
              <a:t>int</a:t>
            </a:r>
            <a:r>
              <a:rPr kumimoji="1" lang="en-US" altLang="zh-CN" sz="2400" dirty="0">
                <a:latin typeface="Times New Roman" panose="02020603050405020304" pitchFamily="18" charset="0"/>
              </a:rPr>
              <a:t>  value; /*</a:t>
            </a:r>
            <a:r>
              <a:rPr kumimoji="1" lang="zh-CN" altLang="en-US" sz="2400" dirty="0">
                <a:latin typeface="Times New Roman" panose="02020603050405020304" pitchFamily="18" charset="0"/>
              </a:rPr>
              <a:t>信号量的值*</a:t>
            </a:r>
            <a:r>
              <a:rPr kumimoji="1" lang="en-US" altLang="zh-CN" sz="2400" dirty="0">
                <a:latin typeface="Times New Roman" panose="02020603050405020304" pitchFamily="18" charset="0"/>
              </a:rPr>
              <a:t>/</a:t>
            </a:r>
          </a:p>
          <a:p>
            <a:pPr eaLnBrk="1" hangingPunct="1">
              <a:lnSpc>
                <a:spcPct val="130000"/>
              </a:lnSpc>
            </a:pPr>
            <a:r>
              <a:rPr kumimoji="1" lang="en-US" altLang="zh-CN" sz="2400" dirty="0">
                <a:latin typeface="Times New Roman" panose="02020603050405020304" pitchFamily="18" charset="0"/>
              </a:rPr>
              <a:t>      </a:t>
            </a:r>
            <a:r>
              <a:rPr kumimoji="1" lang="en-US" altLang="zh-CN" sz="2400" dirty="0" err="1">
                <a:latin typeface="Times New Roman" panose="02020603050405020304" pitchFamily="18" charset="0"/>
              </a:rPr>
              <a:t>QueueType</a:t>
            </a:r>
            <a:r>
              <a:rPr kumimoji="1" lang="en-US" altLang="zh-CN" sz="2400" dirty="0">
                <a:latin typeface="Times New Roman" panose="02020603050405020304" pitchFamily="18" charset="0"/>
              </a:rPr>
              <a:t> queue;   </a:t>
            </a:r>
            <a:r>
              <a:rPr kumimoji="1" lang="en-US" altLang="zh-CN" sz="2400" dirty="0"/>
              <a:t>/*</a:t>
            </a:r>
            <a:r>
              <a:rPr kumimoji="1" lang="zh-CN" altLang="en-US" sz="2400" dirty="0"/>
              <a:t>等待访问该类资源的进程队列*</a:t>
            </a:r>
            <a:r>
              <a:rPr kumimoji="1" lang="en-US" altLang="zh-CN" sz="2400" dirty="0"/>
              <a:t>/</a:t>
            </a:r>
            <a:endParaRPr kumimoji="1" lang="en-US" altLang="zh-CN" sz="2400" dirty="0">
              <a:latin typeface="Times New Roman" panose="02020603050405020304" pitchFamily="18" charset="0"/>
            </a:endParaRPr>
          </a:p>
          <a:p>
            <a:pPr eaLnBrk="1" hangingPunct="1">
              <a:lnSpc>
                <a:spcPct val="130000"/>
              </a:lnSpc>
            </a:pPr>
            <a:r>
              <a:rPr kumimoji="1" lang="en-US" altLang="zh-CN" sz="2400" dirty="0">
                <a:latin typeface="Times New Roman" panose="02020603050405020304" pitchFamily="18" charset="0"/>
              </a:rPr>
              <a:t>      } semaphore ;             </a:t>
            </a:r>
          </a:p>
        </p:txBody>
      </p:sp>
      <p:sp>
        <p:nvSpPr>
          <p:cNvPr id="6" name="Rectangle 8"/>
          <p:cNvSpPr>
            <a:spLocks noChangeArrowheads="1"/>
          </p:cNvSpPr>
          <p:nvPr/>
        </p:nvSpPr>
        <p:spPr bwMode="auto">
          <a:xfrm>
            <a:off x="1431888" y="4437112"/>
            <a:ext cx="8569325"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nSpc>
                <a:spcPct val="120000"/>
              </a:lnSpc>
              <a:spcBef>
                <a:spcPct val="20000"/>
              </a:spcBef>
              <a:buFontTx/>
              <a:buChar char="•"/>
            </a:pPr>
            <a:r>
              <a:rPr lang="en-US" altLang="zh-CN" sz="2200" dirty="0">
                <a:solidFill>
                  <a:srgbClr val="FF0000"/>
                </a:solidFill>
              </a:rPr>
              <a:t>value: </a:t>
            </a:r>
            <a:r>
              <a:rPr lang="zh-CN" altLang="en-US" sz="2200" dirty="0">
                <a:latin typeface="宋体" panose="02010600030101010101" pitchFamily="2" charset="-122"/>
              </a:rPr>
              <a:t>初始化为一个</a:t>
            </a:r>
            <a:r>
              <a:rPr lang="zh-CN" altLang="en-US" sz="2200" dirty="0">
                <a:solidFill>
                  <a:srgbClr val="C00000"/>
                </a:solidFill>
                <a:latin typeface="宋体" panose="02010600030101010101" pitchFamily="2" charset="-122"/>
              </a:rPr>
              <a:t>非负整数值</a:t>
            </a:r>
            <a:r>
              <a:rPr lang="zh-CN" altLang="en-US" sz="2200" dirty="0">
                <a:latin typeface="宋体" panose="02010600030101010101" pitchFamily="2" charset="-122"/>
              </a:rPr>
              <a:t>，表示空闲资源总数－－若为非负值表示当前的空闲资源数，若为负值其绝对值表示当前等待临界资源的进程个数。</a:t>
            </a:r>
          </a:p>
          <a:p>
            <a:pPr>
              <a:lnSpc>
                <a:spcPct val="120000"/>
              </a:lnSpc>
              <a:spcBef>
                <a:spcPct val="20000"/>
              </a:spcBef>
              <a:buFontTx/>
              <a:buChar char="•"/>
            </a:pPr>
            <a:r>
              <a:rPr lang="en-US" altLang="zh-CN" sz="2200" dirty="0">
                <a:solidFill>
                  <a:srgbClr val="FF0000"/>
                </a:solidFill>
              </a:rPr>
              <a:t>queue</a:t>
            </a:r>
            <a:r>
              <a:rPr lang="zh-CN" altLang="en-US" sz="2200" dirty="0">
                <a:solidFill>
                  <a:srgbClr val="FF0000"/>
                </a:solidFill>
              </a:rPr>
              <a:t>：</a:t>
            </a:r>
            <a:r>
              <a:rPr lang="zh-CN" altLang="en-US" sz="2200" dirty="0"/>
              <a:t>初值为空</a:t>
            </a:r>
            <a:endParaRPr lang="zh-CN" altLang="en-US" sz="2200" dirty="0">
              <a:latin typeface="仿宋_GB2312" pitchFamily="49" charset="-122"/>
              <a:ea typeface="仿宋_GB2312" pitchFamily="49" charset="-122"/>
            </a:endParaRPr>
          </a:p>
        </p:txBody>
      </p:sp>
      <p:cxnSp>
        <p:nvCxnSpPr>
          <p:cNvPr id="8" name="直接连接符 7"/>
          <p:cNvCxnSpPr>
            <a:cxnSpLocks noChangeShapeType="1"/>
          </p:cNvCxnSpPr>
          <p:nvPr/>
        </p:nvCxnSpPr>
        <p:spPr bwMode="auto">
          <a:xfrm>
            <a:off x="3575050" y="3289300"/>
            <a:ext cx="1296988"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cxnSp>
        <p:nvCxnSpPr>
          <p:cNvPr id="9" name="直接连接符 8"/>
          <p:cNvCxnSpPr>
            <a:cxnSpLocks noChangeShapeType="1"/>
          </p:cNvCxnSpPr>
          <p:nvPr/>
        </p:nvCxnSpPr>
        <p:spPr bwMode="auto">
          <a:xfrm>
            <a:off x="4943872" y="3789040"/>
            <a:ext cx="1296988"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ox(in)">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714" name="Rectangle 4"/>
          <p:cNvSpPr>
            <a:spLocks noChangeArrowheads="1"/>
          </p:cNvSpPr>
          <p:nvPr/>
        </p:nvSpPr>
        <p:spPr bwMode="auto">
          <a:xfrm>
            <a:off x="822256" y="814048"/>
            <a:ext cx="4940300" cy="137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nSpc>
                <a:spcPct val="110000"/>
              </a:lnSpc>
              <a:spcBef>
                <a:spcPct val="20000"/>
              </a:spcBef>
            </a:pPr>
            <a:r>
              <a:rPr lang="en-US" altLang="zh-CN" sz="2800" dirty="0">
                <a:solidFill>
                  <a:srgbClr val="0000FF"/>
                </a:solidFill>
                <a:latin typeface="微软雅黑" panose="020B0503020204020204" pitchFamily="34" charset="-122"/>
                <a:ea typeface="微软雅黑" panose="020B0503020204020204" pitchFamily="34" charset="-122"/>
              </a:rPr>
              <a:t>3.4.2 </a:t>
            </a:r>
            <a:r>
              <a:rPr lang="zh-CN" altLang="en-US" sz="2800" dirty="0">
                <a:solidFill>
                  <a:srgbClr val="0000FF"/>
                </a:solidFill>
                <a:latin typeface="微软雅黑" panose="020B0503020204020204" pitchFamily="34" charset="-122"/>
                <a:ea typeface="微软雅黑" panose="020B0503020204020204" pitchFamily="34" charset="-122"/>
              </a:rPr>
              <a:t>进程同步机制及应用</a:t>
            </a:r>
            <a:endParaRPr lang="en-US" altLang="zh-CN" sz="2800" dirty="0">
              <a:solidFill>
                <a:srgbClr val="0000FF"/>
              </a:solidFill>
              <a:latin typeface="微软雅黑" panose="020B0503020204020204" pitchFamily="34" charset="-122"/>
              <a:ea typeface="微软雅黑" panose="020B0503020204020204" pitchFamily="34" charset="-122"/>
            </a:endParaRPr>
          </a:p>
          <a:p>
            <a:pPr>
              <a:lnSpc>
                <a:spcPct val="110000"/>
              </a:lnSpc>
              <a:spcBef>
                <a:spcPct val="20000"/>
              </a:spcBef>
            </a:pPr>
            <a:r>
              <a:rPr lang="en-US" altLang="zh-CN" sz="2400" dirty="0">
                <a:solidFill>
                  <a:srgbClr val="C00000"/>
                </a:solidFill>
                <a:latin typeface="微软雅黑" panose="020B0503020204020204" pitchFamily="34" charset="-122"/>
                <a:ea typeface="微软雅黑" panose="020B0503020204020204" pitchFamily="34" charset="-122"/>
              </a:rPr>
              <a:t>4. </a:t>
            </a:r>
            <a:r>
              <a:rPr lang="zh-CN" altLang="en-US" sz="2400" dirty="0">
                <a:solidFill>
                  <a:srgbClr val="C00000"/>
                </a:solidFill>
                <a:latin typeface="微软雅黑" panose="020B0503020204020204" pitchFamily="34" charset="-122"/>
                <a:ea typeface="微软雅黑" panose="020B0503020204020204" pitchFamily="34" charset="-122"/>
              </a:rPr>
              <a:t>信号量机制：</a:t>
            </a:r>
            <a:endParaRPr lang="en-US" altLang="zh-CN" sz="2400" dirty="0">
              <a:solidFill>
                <a:srgbClr val="C00000"/>
              </a:solidFill>
              <a:latin typeface="微软雅黑" panose="020B0503020204020204" pitchFamily="34" charset="-122"/>
              <a:ea typeface="微软雅黑" panose="020B0503020204020204" pitchFamily="34" charset="-122"/>
            </a:endParaRPr>
          </a:p>
          <a:p>
            <a:pPr>
              <a:lnSpc>
                <a:spcPct val="110000"/>
              </a:lnSpc>
              <a:spcBef>
                <a:spcPct val="20000"/>
              </a:spcBef>
              <a:buFont typeface="Wingdings" panose="05000000000000000000" pitchFamily="2" charset="2"/>
              <a:buChar char="n"/>
            </a:pPr>
            <a:r>
              <a:rPr lang="en-US" altLang="zh-CN" sz="2400" dirty="0">
                <a:solidFill>
                  <a:srgbClr val="7030A0"/>
                </a:solidFill>
                <a:latin typeface="微软雅黑" panose="020B0503020204020204" pitchFamily="34" charset="-122"/>
                <a:ea typeface="微软雅黑" panose="020B0503020204020204" pitchFamily="34" charset="-122"/>
              </a:rPr>
              <a:t> </a:t>
            </a:r>
            <a:r>
              <a:rPr lang="zh-CN" altLang="en-US" sz="2400" dirty="0">
                <a:solidFill>
                  <a:srgbClr val="7030A0"/>
                </a:solidFill>
                <a:latin typeface="微软雅黑" panose="020B0503020204020204" pitchFamily="34" charset="-122"/>
                <a:ea typeface="微软雅黑" panose="020B0503020204020204" pitchFamily="34" charset="-122"/>
              </a:rPr>
              <a:t>记录型信号量</a:t>
            </a:r>
            <a:endParaRPr lang="en-US" altLang="zh-CN" sz="2400" dirty="0">
              <a:solidFill>
                <a:srgbClr val="7030A0"/>
              </a:solidFill>
              <a:latin typeface="微软雅黑" panose="020B0503020204020204" pitchFamily="34" charset="-122"/>
              <a:ea typeface="微软雅黑" panose="020B0503020204020204" pitchFamily="34" charset="-122"/>
            </a:endParaRPr>
          </a:p>
          <a:p>
            <a:pPr>
              <a:lnSpc>
                <a:spcPct val="90000"/>
              </a:lnSpc>
              <a:spcBef>
                <a:spcPct val="20000"/>
              </a:spcBef>
            </a:pPr>
            <a:r>
              <a:rPr kumimoji="1" lang="zh-CN" altLang="en-US" sz="2400" dirty="0">
                <a:solidFill>
                  <a:schemeClr val="accent1"/>
                </a:solidFill>
                <a:latin typeface="仿宋_GB2312" pitchFamily="49" charset="-122"/>
                <a:ea typeface="仿宋_GB2312" pitchFamily="49" charset="-122"/>
              </a:rPr>
              <a:t>  </a:t>
            </a:r>
            <a:endParaRPr lang="zh-CN" altLang="en-US" sz="2400" dirty="0">
              <a:solidFill>
                <a:srgbClr val="7030A0"/>
              </a:solidFill>
              <a:latin typeface="宋体" panose="02010600030101010101" pitchFamily="2" charset="-122"/>
            </a:endParaRPr>
          </a:p>
        </p:txBody>
      </p:sp>
      <p:sp>
        <p:nvSpPr>
          <p:cNvPr id="55299" name="Rectangle 2"/>
          <p:cNvSpPr txBox="1">
            <a:spLocks noChangeArrowheads="1"/>
          </p:cNvSpPr>
          <p:nvPr/>
        </p:nvSpPr>
        <p:spPr bwMode="auto">
          <a:xfrm>
            <a:off x="4079875" y="44450"/>
            <a:ext cx="3240088" cy="711200"/>
          </a:xfrm>
          <a:prstGeom prst="rect">
            <a:avLst/>
          </a:prstGeom>
          <a:noFill/>
          <a:ln w="9525">
            <a:noFill/>
            <a:miter lim="800000"/>
            <a:headEnd/>
            <a:tailEnd/>
          </a:ln>
          <a:effectLst>
            <a:outerShdw dist="35921" dir="2700000" algn="ctr" rotWithShape="0">
              <a:srgbClr val="FFFFFF">
                <a:alpha val="73000"/>
              </a:srgbClr>
            </a:outerShdw>
          </a:effectLst>
        </p:spPr>
        <p:txBody>
          <a:bodyPr anchor="ctr"/>
          <a:lstStyle/>
          <a:p>
            <a:pPr>
              <a:defRPr/>
            </a:pPr>
            <a:r>
              <a:rPr lang="en-US" altLang="zh-CN" sz="4000" dirty="0">
                <a:solidFill>
                  <a:srgbClr val="FF0000"/>
                </a:solidFill>
                <a:latin typeface="微软雅黑" panose="020B0503020204020204" pitchFamily="34" charset="-122"/>
                <a:ea typeface="微软雅黑" panose="020B0503020204020204" pitchFamily="34" charset="-122"/>
              </a:rPr>
              <a:t>3.4 </a:t>
            </a:r>
            <a:r>
              <a:rPr lang="zh-CN" altLang="en-US" sz="4000" dirty="0">
                <a:solidFill>
                  <a:srgbClr val="FF0000"/>
                </a:solidFill>
                <a:latin typeface="微软雅黑" panose="020B0503020204020204" pitchFamily="34" charset="-122"/>
                <a:ea typeface="微软雅黑" panose="020B0503020204020204" pitchFamily="34" charset="-122"/>
              </a:rPr>
              <a:t>进程同步</a:t>
            </a:r>
          </a:p>
        </p:txBody>
      </p:sp>
      <p:sp>
        <p:nvSpPr>
          <p:cNvPr id="7" name="Rectangle 4"/>
          <p:cNvSpPr>
            <a:spLocks noChangeArrowheads="1"/>
          </p:cNvSpPr>
          <p:nvPr/>
        </p:nvSpPr>
        <p:spPr bwMode="auto">
          <a:xfrm>
            <a:off x="1147014" y="2358880"/>
            <a:ext cx="2159000" cy="461962"/>
          </a:xfrm>
          <a:prstGeom prst="rect">
            <a:avLst/>
          </a:prstGeom>
          <a:noFill/>
          <a:ln>
            <a:noFill/>
          </a:ln>
          <a:effectLst/>
        </p:spPr>
        <p:txBody>
          <a:bodyPr>
            <a:spAutoFit/>
          </a:bodyPr>
          <a:lstStyle/>
          <a:p>
            <a:pPr>
              <a:buFont typeface="Webdings" pitchFamily="18" charset="2"/>
              <a:buChar char="4"/>
              <a:defRPr/>
            </a:pPr>
            <a:r>
              <a:rPr kumimoji="1" lang="en-US" altLang="zh-CN" sz="2400" dirty="0">
                <a:solidFill>
                  <a:srgbClr val="D60093"/>
                </a:solidFill>
                <a:effectLst>
                  <a:outerShdw blurRad="38100" dist="38100" dir="2700000" algn="tl">
                    <a:srgbClr val="C0C0C0"/>
                  </a:outerShdw>
                </a:effectLst>
                <a:latin typeface="Times New Roman" pitchFamily="18" charset="0"/>
                <a:ea typeface="仿宋_GB2312" pitchFamily="49" charset="-122"/>
              </a:rPr>
              <a:t>wait(S)</a:t>
            </a:r>
          </a:p>
        </p:txBody>
      </p:sp>
      <p:sp>
        <p:nvSpPr>
          <p:cNvPr id="8" name="Rectangle 5"/>
          <p:cNvSpPr>
            <a:spLocks noChangeArrowheads="1"/>
          </p:cNvSpPr>
          <p:nvPr/>
        </p:nvSpPr>
        <p:spPr bwMode="auto">
          <a:xfrm>
            <a:off x="1456140" y="2758281"/>
            <a:ext cx="5791987"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dirty="0">
                <a:latin typeface="Times New Roman" panose="02020603050405020304" pitchFamily="18" charset="0"/>
              </a:rPr>
              <a:t>{</a:t>
            </a:r>
          </a:p>
          <a:p>
            <a:pPr eaLnBrk="1" hangingPunct="1"/>
            <a:r>
              <a:rPr kumimoji="1" lang="en-US" altLang="zh-CN" sz="2400" dirty="0">
                <a:latin typeface="Times New Roman" panose="02020603050405020304" pitchFamily="18" charset="0"/>
              </a:rPr>
              <a:t>      S-&gt;value--;</a:t>
            </a:r>
          </a:p>
          <a:p>
            <a:pPr eaLnBrk="1" hangingPunct="1"/>
            <a:r>
              <a:rPr kumimoji="1" lang="en-US" altLang="zh-CN" sz="2400" dirty="0">
                <a:latin typeface="Times New Roman" panose="02020603050405020304" pitchFamily="18" charset="0"/>
              </a:rPr>
              <a:t>      if(S-&gt;value</a:t>
            </a:r>
            <a:r>
              <a:rPr kumimoji="1" lang="en-US" altLang="zh-CN" sz="2400" dirty="0">
                <a:solidFill>
                  <a:srgbClr val="FF0000"/>
                </a:solidFill>
                <a:latin typeface="Times New Roman" panose="02020603050405020304" pitchFamily="18" charset="0"/>
              </a:rPr>
              <a:t>&lt;</a:t>
            </a:r>
            <a:r>
              <a:rPr kumimoji="1" lang="en-US" altLang="zh-CN" sz="2400" dirty="0">
                <a:latin typeface="Times New Roman" panose="02020603050405020304" pitchFamily="18" charset="0"/>
              </a:rPr>
              <a:t>0) then  block(S-</a:t>
            </a:r>
            <a:r>
              <a:rPr kumimoji="1" lang="en-US" altLang="zh-CN" sz="2400" dirty="0"/>
              <a:t>&gt;queue</a:t>
            </a:r>
            <a:r>
              <a:rPr kumimoji="1" lang="en-US" altLang="zh-CN" sz="2400" dirty="0">
                <a:latin typeface="Times New Roman" panose="02020603050405020304" pitchFamily="18" charset="0"/>
              </a:rPr>
              <a:t>);</a:t>
            </a:r>
          </a:p>
          <a:p>
            <a:pPr eaLnBrk="1" hangingPunct="1"/>
            <a:r>
              <a:rPr kumimoji="1" lang="en-US" altLang="zh-CN" sz="2400" dirty="0">
                <a:latin typeface="Times New Roman" panose="02020603050405020304" pitchFamily="18" charset="0"/>
              </a:rPr>
              <a:t>}              </a:t>
            </a:r>
          </a:p>
        </p:txBody>
      </p:sp>
      <p:sp>
        <p:nvSpPr>
          <p:cNvPr id="9" name="Rectangle 7"/>
          <p:cNvSpPr>
            <a:spLocks noChangeArrowheads="1"/>
          </p:cNvSpPr>
          <p:nvPr/>
        </p:nvSpPr>
        <p:spPr bwMode="auto">
          <a:xfrm>
            <a:off x="1147014" y="4423709"/>
            <a:ext cx="4105275" cy="461963"/>
          </a:xfrm>
          <a:prstGeom prst="rect">
            <a:avLst/>
          </a:prstGeom>
          <a:noFill/>
          <a:ln>
            <a:noFill/>
          </a:ln>
          <a:effectLst/>
        </p:spPr>
        <p:txBody>
          <a:bodyPr>
            <a:spAutoFit/>
          </a:bodyPr>
          <a:lstStyle/>
          <a:p>
            <a:pPr>
              <a:defRPr/>
            </a:pPr>
            <a:r>
              <a:rPr kumimoji="1" lang="zh-CN" altLang="en-US" sz="2400" dirty="0">
                <a:solidFill>
                  <a:srgbClr val="FF6600"/>
                </a:solidFill>
                <a:effectLst>
                  <a:outerShdw blurRad="38100" dist="38100" dir="2700000" algn="tl">
                    <a:srgbClr val="C0C0C0"/>
                  </a:outerShdw>
                </a:effectLst>
                <a:latin typeface="Times New Roman" pitchFamily="18" charset="0"/>
                <a:ea typeface="仿宋_GB2312" pitchFamily="49" charset="-122"/>
                <a:sym typeface="Webdings" pitchFamily="18" charset="2"/>
              </a:rPr>
              <a:t> </a:t>
            </a:r>
            <a:r>
              <a:rPr kumimoji="1" lang="en-US" altLang="zh-CN" sz="2400" dirty="0">
                <a:solidFill>
                  <a:srgbClr val="FF6600"/>
                </a:solidFill>
                <a:effectLst>
                  <a:outerShdw blurRad="38100" dist="38100" dir="2700000" algn="tl">
                    <a:srgbClr val="C0C0C0"/>
                  </a:outerShdw>
                </a:effectLst>
                <a:latin typeface="Times New Roman" pitchFamily="18" charset="0"/>
                <a:ea typeface="仿宋_GB2312" pitchFamily="49" charset="-122"/>
                <a:sym typeface="Webdings" pitchFamily="18" charset="2"/>
              </a:rPr>
              <a:t>signal</a:t>
            </a:r>
            <a:r>
              <a:rPr kumimoji="1" lang="en-US" altLang="en-US" sz="2400" dirty="0">
                <a:solidFill>
                  <a:srgbClr val="D60093"/>
                </a:solidFill>
                <a:effectLst>
                  <a:outerShdw blurRad="38100" dist="38100" dir="2700000" algn="tl">
                    <a:srgbClr val="C0C0C0"/>
                  </a:outerShdw>
                </a:effectLst>
                <a:latin typeface="Times New Roman" pitchFamily="18" charset="0"/>
                <a:ea typeface="仿宋_GB2312" pitchFamily="49" charset="-122"/>
              </a:rPr>
              <a:t>(S)</a:t>
            </a:r>
            <a:endParaRPr kumimoji="1" lang="en-US" altLang="zh-CN" sz="2400" dirty="0">
              <a:solidFill>
                <a:srgbClr val="D60093"/>
              </a:solidFill>
              <a:effectLst>
                <a:outerShdw blurRad="38100" dist="38100" dir="2700000" algn="tl">
                  <a:srgbClr val="C0C0C0"/>
                </a:outerShdw>
              </a:effectLst>
              <a:latin typeface="Times New Roman" pitchFamily="18" charset="0"/>
              <a:ea typeface="仿宋_GB2312" pitchFamily="49" charset="-122"/>
            </a:endParaRPr>
          </a:p>
        </p:txBody>
      </p:sp>
      <p:sp>
        <p:nvSpPr>
          <p:cNvPr id="10" name="Rectangle 8"/>
          <p:cNvSpPr>
            <a:spLocks noChangeArrowheads="1"/>
          </p:cNvSpPr>
          <p:nvPr/>
        </p:nvSpPr>
        <p:spPr bwMode="auto">
          <a:xfrm>
            <a:off x="1456141" y="5020257"/>
            <a:ext cx="595431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dirty="0">
                <a:latin typeface="Times New Roman" panose="02020603050405020304" pitchFamily="18" charset="0"/>
              </a:rPr>
              <a:t>{</a:t>
            </a:r>
          </a:p>
          <a:p>
            <a:pPr eaLnBrk="1" hangingPunct="1"/>
            <a:r>
              <a:rPr kumimoji="1" lang="en-US" altLang="zh-CN" sz="2400" dirty="0">
                <a:latin typeface="Times New Roman" panose="02020603050405020304" pitchFamily="18" charset="0"/>
              </a:rPr>
              <a:t>      S-&gt;value++;</a:t>
            </a:r>
          </a:p>
          <a:p>
            <a:pPr eaLnBrk="1" hangingPunct="1"/>
            <a:r>
              <a:rPr kumimoji="1" lang="en-US" altLang="zh-CN" sz="2400" dirty="0">
                <a:latin typeface="Times New Roman" panose="02020603050405020304" pitchFamily="18" charset="0"/>
              </a:rPr>
              <a:t>      if(                    ) then  wakeup(S</a:t>
            </a:r>
            <a:r>
              <a:rPr kumimoji="1" lang="en-US" altLang="zh-CN" sz="2400" dirty="0"/>
              <a:t>-&gt;queue</a:t>
            </a:r>
            <a:r>
              <a:rPr kumimoji="1" lang="en-US" altLang="zh-CN" sz="2400" dirty="0">
                <a:latin typeface="Times New Roman" panose="02020603050405020304" pitchFamily="18" charset="0"/>
              </a:rPr>
              <a:t>);</a:t>
            </a:r>
          </a:p>
          <a:p>
            <a:pPr eaLnBrk="1" hangingPunct="1"/>
            <a:r>
              <a:rPr kumimoji="1" lang="en-US" altLang="zh-CN" sz="2400" dirty="0">
                <a:latin typeface="Times New Roman" panose="02020603050405020304" pitchFamily="18" charset="0"/>
              </a:rPr>
              <a:t>}              </a:t>
            </a:r>
          </a:p>
        </p:txBody>
      </p:sp>
      <p:sp>
        <p:nvSpPr>
          <p:cNvPr id="115720" name="矩形 10"/>
          <p:cNvSpPr>
            <a:spLocks noChangeArrowheads="1"/>
          </p:cNvSpPr>
          <p:nvPr/>
        </p:nvSpPr>
        <p:spPr bwMode="auto">
          <a:xfrm>
            <a:off x="3647728" y="1820943"/>
            <a:ext cx="23415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spcBef>
                <a:spcPct val="20000"/>
              </a:spcBef>
            </a:pPr>
            <a:r>
              <a:rPr kumimoji="1" lang="en-US" altLang="zh-CN" sz="2400" dirty="0">
                <a:solidFill>
                  <a:srgbClr val="3333CC"/>
                </a:solidFill>
              </a:rPr>
              <a:t>semaphore *S;</a:t>
            </a:r>
            <a:endParaRPr lang="zh-CN" altLang="en-US" sz="2400" dirty="0"/>
          </a:p>
        </p:txBody>
      </p:sp>
      <p:sp>
        <p:nvSpPr>
          <p:cNvPr id="4" name="爆炸形: 8 pt  3">
            <a:extLst>
              <a:ext uri="{FF2B5EF4-FFF2-40B4-BE49-F238E27FC236}">
                <a16:creationId xmlns:a16="http://schemas.microsoft.com/office/drawing/2014/main" id="{05A07C46-1C14-2C4A-A4C8-F90C169DC0BB}"/>
              </a:ext>
            </a:extLst>
          </p:cNvPr>
          <p:cNvSpPr/>
          <p:nvPr/>
        </p:nvSpPr>
        <p:spPr>
          <a:xfrm>
            <a:off x="7752184" y="1916831"/>
            <a:ext cx="3672408" cy="3103425"/>
          </a:xfrm>
          <a:prstGeom prst="irregularSeal1">
            <a:avLst/>
          </a:prstGeom>
          <a:solidFill>
            <a:srgbClr val="FFC000"/>
          </a:solidFill>
        </p:spPr>
        <p:txBody>
          <a:bodyPr wrap="square" rtlCol="0" anchor="ctr">
            <a:spAutoFit/>
          </a:bodyPr>
          <a:lstStyle/>
          <a:p>
            <a:pPr algn="ctr">
              <a:lnSpc>
                <a:spcPct val="130000"/>
              </a:lnSpc>
              <a:spcBef>
                <a:spcPct val="20000"/>
              </a:spcBef>
            </a:pPr>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80428C87-359A-2F85-ABA9-D00F6B370BF8}"/>
              </a:ext>
            </a:extLst>
          </p:cNvPr>
          <p:cNvSpPr txBox="1"/>
          <p:nvPr/>
        </p:nvSpPr>
        <p:spPr>
          <a:xfrm>
            <a:off x="8636358" y="2708920"/>
            <a:ext cx="6115878" cy="1569660"/>
          </a:xfrm>
          <a:prstGeom prst="rect">
            <a:avLst/>
          </a:prstGeom>
          <a:noFill/>
        </p:spPr>
        <p:txBody>
          <a:bodyPr wrap="square">
            <a:spAutoFit/>
          </a:bodyPr>
          <a:lstStyle/>
          <a:p>
            <a:pPr algn="l"/>
            <a:r>
              <a:rPr lang="zh-CN" altLang="en-US" sz="2400" b="0" i="0" u="none" strike="noStrike" baseline="0" dirty="0">
                <a:solidFill>
                  <a:srgbClr val="FF3300"/>
                </a:solidFill>
                <a:latin typeface="宋体" panose="02010600030101010101" pitchFamily="2" charset="-122"/>
                <a:ea typeface="宋体" panose="02010600030101010101" pitchFamily="2" charset="-122"/>
              </a:rPr>
              <a:t>当</a:t>
            </a:r>
            <a:r>
              <a:rPr lang="en-US" altLang="zh-CN" sz="2400" b="1" i="0" u="none" strike="noStrike" baseline="0" dirty="0" err="1">
                <a:solidFill>
                  <a:srgbClr val="FF3300"/>
                </a:solidFill>
                <a:latin typeface="Arial Bold" panose="020B0704020202020204" pitchFamily="34" charset="0"/>
                <a:ea typeface="宋体" panose="02010600030101010101" pitchFamily="2" charset="-122"/>
              </a:rPr>
              <a:t>s.value</a:t>
            </a:r>
            <a:r>
              <a:rPr lang="en-US" altLang="zh-CN" sz="2400" b="1" i="0" u="none" strike="noStrike" baseline="0" dirty="0">
                <a:solidFill>
                  <a:srgbClr val="FF3300"/>
                </a:solidFill>
                <a:latin typeface="Arial Bold" panose="020B0704020202020204" pitchFamily="34" charset="0"/>
                <a:ea typeface="宋体" panose="02010600030101010101" pitchFamily="2" charset="-122"/>
              </a:rPr>
              <a:t>&lt;0</a:t>
            </a:r>
          </a:p>
          <a:p>
            <a:pPr algn="l"/>
            <a:r>
              <a:rPr lang="zh-CN" altLang="en-US" sz="2400" b="0" i="0" u="none" strike="noStrike" baseline="0" dirty="0">
                <a:solidFill>
                  <a:srgbClr val="FF3300"/>
                </a:solidFill>
                <a:latin typeface="宋体" panose="02010600030101010101" pitchFamily="2" charset="-122"/>
                <a:ea typeface="宋体" panose="02010600030101010101" pitchFamily="2" charset="-122"/>
              </a:rPr>
              <a:t>时，其绝对</a:t>
            </a:r>
          </a:p>
          <a:p>
            <a:pPr algn="l"/>
            <a:r>
              <a:rPr lang="zh-CN" altLang="en-US" sz="2400" b="0" i="0" u="none" strike="noStrike" baseline="0" dirty="0">
                <a:solidFill>
                  <a:srgbClr val="FF3300"/>
                </a:solidFill>
                <a:latin typeface="宋体" panose="02010600030101010101" pitchFamily="2" charset="-122"/>
                <a:ea typeface="宋体" panose="02010600030101010101" pitchFamily="2" charset="-122"/>
              </a:rPr>
              <a:t>值表示被阻</a:t>
            </a:r>
          </a:p>
          <a:p>
            <a:pPr algn="l"/>
            <a:r>
              <a:rPr lang="zh-CN" altLang="en-US" sz="2400" b="0" i="0" u="none" strike="noStrike" baseline="0" dirty="0">
                <a:solidFill>
                  <a:srgbClr val="FF3300"/>
                </a:solidFill>
                <a:latin typeface="宋体" panose="02010600030101010101" pitchFamily="2" charset="-122"/>
                <a:ea typeface="宋体" panose="02010600030101010101" pitchFamily="2" charset="-122"/>
              </a:rPr>
              <a:t>塞的进程数</a:t>
            </a:r>
            <a:endParaRPr lang="zh-CN" altLang="en-US" sz="2400" dirty="0"/>
          </a:p>
        </p:txBody>
      </p:sp>
      <p:sp>
        <p:nvSpPr>
          <p:cNvPr id="13" name="文本框 12">
            <a:extLst>
              <a:ext uri="{FF2B5EF4-FFF2-40B4-BE49-F238E27FC236}">
                <a16:creationId xmlns:a16="http://schemas.microsoft.com/office/drawing/2014/main" id="{8448BA62-0655-282B-D556-EE440E6DA702}"/>
              </a:ext>
            </a:extLst>
          </p:cNvPr>
          <p:cNvSpPr txBox="1"/>
          <p:nvPr/>
        </p:nvSpPr>
        <p:spPr>
          <a:xfrm>
            <a:off x="2226514" y="5777950"/>
            <a:ext cx="2069490" cy="461665"/>
          </a:xfrm>
          <a:prstGeom prst="rect">
            <a:avLst/>
          </a:prstGeom>
          <a:noFill/>
        </p:spPr>
        <p:txBody>
          <a:bodyPr wrap="square">
            <a:spAutoFit/>
          </a:bodyPr>
          <a:lstStyle/>
          <a:p>
            <a:r>
              <a:rPr kumimoji="1" lang="en-US" altLang="zh-CN" sz="2400" dirty="0">
                <a:latin typeface="Times New Roman" panose="02020603050405020304" pitchFamily="18" charset="0"/>
              </a:rPr>
              <a:t>S-&gt;value</a:t>
            </a:r>
            <a:r>
              <a:rPr kumimoji="1" lang="zh-CN" altLang="en-US" sz="2400" dirty="0">
                <a:solidFill>
                  <a:srgbClr val="FF0000"/>
                </a:solidFill>
                <a:latin typeface="Times New Roman" panose="02020603050405020304" pitchFamily="18" charset="0"/>
              </a:rPr>
              <a:t>≤</a:t>
            </a:r>
            <a:r>
              <a:rPr kumimoji="1" lang="en-US" altLang="zh-CN" sz="2400" dirty="0">
                <a:latin typeface="Times New Roman" panose="02020603050405020304" pitchFamily="18" charset="0"/>
              </a:rPr>
              <a:t>0</a:t>
            </a:r>
            <a:endParaRPr lang="zh-CN" altLang="en-US" sz="24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4" grpId="0" animBg="1"/>
      <p:bldP spid="3" grpId="0"/>
      <p:bldP spid="13" grpId="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714" name="Rectangle 4"/>
          <p:cNvSpPr>
            <a:spLocks noChangeArrowheads="1"/>
          </p:cNvSpPr>
          <p:nvPr/>
        </p:nvSpPr>
        <p:spPr bwMode="auto">
          <a:xfrm>
            <a:off x="822256" y="814048"/>
            <a:ext cx="4940300" cy="137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nSpc>
                <a:spcPct val="110000"/>
              </a:lnSpc>
              <a:spcBef>
                <a:spcPct val="20000"/>
              </a:spcBef>
            </a:pPr>
            <a:r>
              <a:rPr lang="en-US" altLang="zh-CN" sz="2800" dirty="0">
                <a:solidFill>
                  <a:srgbClr val="0000FF"/>
                </a:solidFill>
                <a:latin typeface="微软雅黑" panose="020B0503020204020204" pitchFamily="34" charset="-122"/>
                <a:ea typeface="微软雅黑" panose="020B0503020204020204" pitchFamily="34" charset="-122"/>
              </a:rPr>
              <a:t>3.4.2 </a:t>
            </a:r>
            <a:r>
              <a:rPr lang="zh-CN" altLang="en-US" sz="2800" dirty="0">
                <a:solidFill>
                  <a:srgbClr val="0000FF"/>
                </a:solidFill>
                <a:latin typeface="微软雅黑" panose="020B0503020204020204" pitchFamily="34" charset="-122"/>
                <a:ea typeface="微软雅黑" panose="020B0503020204020204" pitchFamily="34" charset="-122"/>
              </a:rPr>
              <a:t>进程同步机制及应用</a:t>
            </a:r>
            <a:endParaRPr lang="en-US" altLang="zh-CN" sz="2800" dirty="0">
              <a:solidFill>
                <a:srgbClr val="0000FF"/>
              </a:solidFill>
              <a:latin typeface="微软雅黑" panose="020B0503020204020204" pitchFamily="34" charset="-122"/>
              <a:ea typeface="微软雅黑" panose="020B0503020204020204" pitchFamily="34" charset="-122"/>
            </a:endParaRPr>
          </a:p>
          <a:p>
            <a:pPr>
              <a:lnSpc>
                <a:spcPct val="110000"/>
              </a:lnSpc>
              <a:spcBef>
                <a:spcPct val="20000"/>
              </a:spcBef>
            </a:pPr>
            <a:r>
              <a:rPr lang="en-US" altLang="zh-CN" sz="2400" dirty="0">
                <a:solidFill>
                  <a:srgbClr val="C00000"/>
                </a:solidFill>
                <a:latin typeface="微软雅黑" panose="020B0503020204020204" pitchFamily="34" charset="-122"/>
                <a:ea typeface="微软雅黑" panose="020B0503020204020204" pitchFamily="34" charset="-122"/>
              </a:rPr>
              <a:t>4. </a:t>
            </a:r>
            <a:r>
              <a:rPr lang="zh-CN" altLang="en-US" sz="2400" dirty="0">
                <a:solidFill>
                  <a:srgbClr val="C00000"/>
                </a:solidFill>
                <a:latin typeface="微软雅黑" panose="020B0503020204020204" pitchFamily="34" charset="-122"/>
                <a:ea typeface="微软雅黑" panose="020B0503020204020204" pitchFamily="34" charset="-122"/>
              </a:rPr>
              <a:t>信号量机制：</a:t>
            </a:r>
            <a:endParaRPr lang="en-US" altLang="zh-CN" sz="2400" dirty="0">
              <a:solidFill>
                <a:srgbClr val="C00000"/>
              </a:solidFill>
              <a:latin typeface="微软雅黑" panose="020B0503020204020204" pitchFamily="34" charset="-122"/>
              <a:ea typeface="微软雅黑" panose="020B0503020204020204" pitchFamily="34" charset="-122"/>
            </a:endParaRPr>
          </a:p>
          <a:p>
            <a:pPr>
              <a:lnSpc>
                <a:spcPct val="110000"/>
              </a:lnSpc>
              <a:spcBef>
                <a:spcPct val="20000"/>
              </a:spcBef>
              <a:buFont typeface="Wingdings" panose="05000000000000000000" pitchFamily="2" charset="2"/>
              <a:buChar char="n"/>
            </a:pPr>
            <a:r>
              <a:rPr lang="en-US" altLang="zh-CN" sz="2400" dirty="0">
                <a:solidFill>
                  <a:srgbClr val="7030A0"/>
                </a:solidFill>
                <a:latin typeface="微软雅黑" panose="020B0503020204020204" pitchFamily="34" charset="-122"/>
                <a:ea typeface="微软雅黑" panose="020B0503020204020204" pitchFamily="34" charset="-122"/>
              </a:rPr>
              <a:t> </a:t>
            </a:r>
            <a:r>
              <a:rPr lang="zh-CN" altLang="en-US" sz="2400" dirty="0">
                <a:solidFill>
                  <a:srgbClr val="7030A0"/>
                </a:solidFill>
                <a:latin typeface="微软雅黑" panose="020B0503020204020204" pitchFamily="34" charset="-122"/>
                <a:ea typeface="微软雅黑" panose="020B0503020204020204" pitchFamily="34" charset="-122"/>
              </a:rPr>
              <a:t>记录型信号量</a:t>
            </a:r>
            <a:endParaRPr lang="en-US" altLang="zh-CN" sz="2400" dirty="0">
              <a:solidFill>
                <a:srgbClr val="7030A0"/>
              </a:solidFill>
              <a:latin typeface="微软雅黑" panose="020B0503020204020204" pitchFamily="34" charset="-122"/>
              <a:ea typeface="微软雅黑" panose="020B0503020204020204" pitchFamily="34" charset="-122"/>
            </a:endParaRPr>
          </a:p>
          <a:p>
            <a:pPr>
              <a:lnSpc>
                <a:spcPct val="90000"/>
              </a:lnSpc>
              <a:spcBef>
                <a:spcPct val="20000"/>
              </a:spcBef>
            </a:pPr>
            <a:r>
              <a:rPr kumimoji="1" lang="zh-CN" altLang="en-US" sz="2400" dirty="0">
                <a:solidFill>
                  <a:schemeClr val="accent1"/>
                </a:solidFill>
                <a:latin typeface="仿宋_GB2312" pitchFamily="49" charset="-122"/>
                <a:ea typeface="仿宋_GB2312" pitchFamily="49" charset="-122"/>
              </a:rPr>
              <a:t>  </a:t>
            </a:r>
            <a:endParaRPr lang="zh-CN" altLang="en-US" sz="2400" dirty="0">
              <a:solidFill>
                <a:srgbClr val="7030A0"/>
              </a:solidFill>
              <a:latin typeface="宋体" panose="02010600030101010101" pitchFamily="2" charset="-122"/>
            </a:endParaRPr>
          </a:p>
        </p:txBody>
      </p:sp>
      <p:sp>
        <p:nvSpPr>
          <p:cNvPr id="55299" name="Rectangle 2"/>
          <p:cNvSpPr txBox="1">
            <a:spLocks noChangeArrowheads="1"/>
          </p:cNvSpPr>
          <p:nvPr/>
        </p:nvSpPr>
        <p:spPr bwMode="auto">
          <a:xfrm>
            <a:off x="4079875" y="44450"/>
            <a:ext cx="3240088" cy="711200"/>
          </a:xfrm>
          <a:prstGeom prst="rect">
            <a:avLst/>
          </a:prstGeom>
          <a:noFill/>
          <a:ln w="9525">
            <a:noFill/>
            <a:miter lim="800000"/>
            <a:headEnd/>
            <a:tailEnd/>
          </a:ln>
          <a:effectLst>
            <a:outerShdw dist="35921" dir="2700000" algn="ctr" rotWithShape="0">
              <a:srgbClr val="FFFFFF">
                <a:alpha val="73000"/>
              </a:srgbClr>
            </a:outerShdw>
          </a:effectLst>
        </p:spPr>
        <p:txBody>
          <a:bodyPr anchor="ctr"/>
          <a:lstStyle/>
          <a:p>
            <a:pPr>
              <a:defRPr/>
            </a:pPr>
            <a:r>
              <a:rPr lang="en-US" altLang="zh-CN" sz="4000" dirty="0">
                <a:solidFill>
                  <a:srgbClr val="FF0000"/>
                </a:solidFill>
                <a:latin typeface="微软雅黑" panose="020B0503020204020204" pitchFamily="34" charset="-122"/>
                <a:ea typeface="微软雅黑" panose="020B0503020204020204" pitchFamily="34" charset="-122"/>
              </a:rPr>
              <a:t>3.4 </a:t>
            </a:r>
            <a:r>
              <a:rPr lang="zh-CN" altLang="en-US" sz="4000" dirty="0">
                <a:solidFill>
                  <a:srgbClr val="FF0000"/>
                </a:solidFill>
                <a:latin typeface="微软雅黑" panose="020B0503020204020204" pitchFamily="34" charset="-122"/>
                <a:ea typeface="微软雅黑" panose="020B0503020204020204" pitchFamily="34" charset="-122"/>
              </a:rPr>
              <a:t>进程同步</a:t>
            </a:r>
          </a:p>
        </p:txBody>
      </p:sp>
      <p:sp>
        <p:nvSpPr>
          <p:cNvPr id="5" name="文本框 4">
            <a:extLst>
              <a:ext uri="{FF2B5EF4-FFF2-40B4-BE49-F238E27FC236}">
                <a16:creationId xmlns:a16="http://schemas.microsoft.com/office/drawing/2014/main" id="{32CA8F1E-1236-F3CB-908A-DD6EFBE3E269}"/>
              </a:ext>
            </a:extLst>
          </p:cNvPr>
          <p:cNvSpPr txBox="1"/>
          <p:nvPr/>
        </p:nvSpPr>
        <p:spPr>
          <a:xfrm>
            <a:off x="1703512" y="4077072"/>
            <a:ext cx="9212222" cy="2369880"/>
          </a:xfrm>
          <a:prstGeom prst="rect">
            <a:avLst/>
          </a:prstGeom>
          <a:noFill/>
        </p:spPr>
        <p:txBody>
          <a:bodyPr wrap="square">
            <a:spAutoFit/>
          </a:bodyPr>
          <a:lstStyle/>
          <a:p>
            <a:pPr algn="l"/>
            <a:r>
              <a:rPr lang="zh-CN" altLang="en-US" sz="2800" b="0" i="0" u="none" strike="noStrike" baseline="0" dirty="0">
                <a:solidFill>
                  <a:srgbClr val="000000"/>
                </a:solidFill>
                <a:latin typeface="楷体" panose="02010609060101010101" pitchFamily="49" charset="-122"/>
                <a:ea typeface="楷体" panose="02010609060101010101" pitchFamily="49" charset="-122"/>
              </a:rPr>
              <a:t>设信号量</a:t>
            </a:r>
            <a:r>
              <a:rPr lang="en-US" altLang="zh-CN" sz="2800" b="1" i="0" u="none" strike="noStrike" baseline="0" dirty="0" err="1">
                <a:solidFill>
                  <a:srgbClr val="000000"/>
                </a:solidFill>
                <a:latin typeface="Times New Roman Bold" panose="02020803070505020304" pitchFamily="18" charset="0"/>
                <a:ea typeface="楷体" panose="02010609060101010101" pitchFamily="49" charset="-122"/>
              </a:rPr>
              <a:t>Dmutex</a:t>
            </a:r>
            <a:r>
              <a:rPr lang="zh-CN" altLang="en-US" sz="2800" b="0" i="0" u="none" strike="noStrike" baseline="0" dirty="0">
                <a:solidFill>
                  <a:srgbClr val="000000"/>
                </a:solidFill>
                <a:latin typeface="楷体" panose="02010609060101010101" pitchFamily="49" charset="-122"/>
                <a:ea typeface="楷体" panose="02010609060101010101" pitchFamily="49" charset="-122"/>
              </a:rPr>
              <a:t>、</a:t>
            </a:r>
            <a:r>
              <a:rPr lang="en-US" altLang="zh-CN" sz="2800" b="1" i="0" u="none" strike="noStrike" baseline="0" dirty="0" err="1">
                <a:solidFill>
                  <a:srgbClr val="000000"/>
                </a:solidFill>
                <a:latin typeface="Times New Roman Bold" panose="02020803070505020304" pitchFamily="18" charset="0"/>
                <a:ea typeface="楷体" panose="02010609060101010101" pitchFamily="49" charset="-122"/>
              </a:rPr>
              <a:t>Emutex</a:t>
            </a:r>
            <a:r>
              <a:rPr lang="zh-CN" altLang="en-US" sz="2800" b="0" i="0" u="none" strike="noStrike" baseline="0" dirty="0">
                <a:solidFill>
                  <a:srgbClr val="000000"/>
                </a:solidFill>
                <a:latin typeface="楷体" panose="02010609060101010101" pitchFamily="49" charset="-122"/>
                <a:ea typeface="楷体" panose="02010609060101010101" pitchFamily="49" charset="-122"/>
              </a:rPr>
              <a:t>初始值均为</a:t>
            </a:r>
            <a:r>
              <a:rPr lang="en-US" altLang="zh-CN" sz="2800" b="1" i="0" u="none" strike="noStrike" baseline="0" dirty="0">
                <a:solidFill>
                  <a:srgbClr val="000000"/>
                </a:solidFill>
                <a:latin typeface="Times New Roman Bold" panose="02020803070505020304" pitchFamily="18" charset="0"/>
                <a:ea typeface="楷体" panose="02010609060101010101" pitchFamily="49" charset="-122"/>
              </a:rPr>
              <a:t>1</a:t>
            </a:r>
            <a:r>
              <a:rPr lang="zh-CN" altLang="en-US" sz="2800" b="0" i="0" u="none" strike="noStrike" baseline="0" dirty="0">
                <a:solidFill>
                  <a:srgbClr val="000000"/>
                </a:solidFill>
                <a:latin typeface="楷体" panose="02010609060101010101" pitchFamily="49" charset="-122"/>
                <a:ea typeface="楷体" panose="02010609060101010101" pitchFamily="49" charset="-122"/>
              </a:rPr>
              <a:t>，若进程</a:t>
            </a:r>
            <a:r>
              <a:rPr lang="en-US" altLang="zh-CN" sz="2400" b="1" i="0" u="none" strike="noStrike" baseline="0" dirty="0">
                <a:latin typeface="Times New Roman Bold" panose="02020803070505020304" pitchFamily="18" charset="0"/>
              </a:rPr>
              <a:t>A</a:t>
            </a:r>
            <a:r>
              <a:rPr lang="zh-CN" altLang="en-US" sz="2400" b="0" i="0" u="none" strike="noStrike" baseline="0" dirty="0">
                <a:latin typeface="楷体" panose="02010609060101010101" pitchFamily="49" charset="-122"/>
                <a:ea typeface="楷体" panose="02010609060101010101" pitchFamily="49" charset="-122"/>
              </a:rPr>
              <a:t>和</a:t>
            </a:r>
            <a:r>
              <a:rPr lang="en-US" altLang="zh-CN" sz="2400" b="1" i="0" u="none" strike="noStrike" baseline="0" dirty="0">
                <a:latin typeface="Times New Roman Bold" panose="02020803070505020304" pitchFamily="18" charset="0"/>
                <a:ea typeface="楷体" panose="02010609060101010101" pitchFamily="49" charset="-122"/>
              </a:rPr>
              <a:t>B</a:t>
            </a:r>
            <a:r>
              <a:rPr lang="zh-CN" altLang="en-US" sz="2400" b="0" i="0" u="none" strike="noStrike" baseline="0" dirty="0">
                <a:latin typeface="楷体" panose="02010609060101010101" pitchFamily="49" charset="-122"/>
                <a:ea typeface="楷体" panose="02010609060101010101" pitchFamily="49" charset="-122"/>
              </a:rPr>
              <a:t>按下述次序交替执行</a:t>
            </a:r>
            <a:r>
              <a:rPr lang="en-US" altLang="zh-CN" sz="2400" b="1" i="0" u="none" strike="noStrike" baseline="0" dirty="0">
                <a:latin typeface="Times New Roman Bold" panose="02020803070505020304" pitchFamily="18" charset="0"/>
                <a:ea typeface="楷体" panose="02010609060101010101" pitchFamily="49" charset="-122"/>
              </a:rPr>
              <a:t>P</a:t>
            </a:r>
            <a:r>
              <a:rPr lang="zh-CN" altLang="en-US" sz="2400" b="0" i="0" u="none" strike="noStrike" baseline="0" dirty="0">
                <a:latin typeface="楷体" panose="02010609060101010101" pitchFamily="49" charset="-122"/>
                <a:ea typeface="楷体" panose="02010609060101010101" pitchFamily="49" charset="-122"/>
              </a:rPr>
              <a:t>操作</a:t>
            </a:r>
            <a:r>
              <a:rPr lang="en-US" altLang="zh-CN" sz="2400" b="1" i="0" u="none" strike="noStrike" baseline="0" dirty="0">
                <a:latin typeface="Times New Roman Bold" panose="02020803070505020304" pitchFamily="18" charset="0"/>
                <a:ea typeface="楷体" panose="02010609060101010101" pitchFamily="49" charset="-122"/>
              </a:rPr>
              <a:t>:</a:t>
            </a:r>
          </a:p>
          <a:p>
            <a:pPr algn="l"/>
            <a:r>
              <a:rPr lang="en-US" altLang="zh-CN" sz="2400" b="1" i="0" u="none" strike="noStrike" baseline="0" dirty="0">
                <a:latin typeface="Times New Roman Bold" panose="02020803070505020304" pitchFamily="18" charset="0"/>
              </a:rPr>
              <a:t>process A: P(</a:t>
            </a:r>
            <a:r>
              <a:rPr lang="en-US" altLang="zh-CN" sz="2400" b="1" i="0" u="none" strike="noStrike" baseline="0" dirty="0" err="1">
                <a:latin typeface="Times New Roman Bold" panose="02020803070505020304" pitchFamily="18" charset="0"/>
              </a:rPr>
              <a:t>Dmutex</a:t>
            </a:r>
            <a:r>
              <a:rPr lang="en-US" altLang="zh-CN" sz="2400" b="1" i="0" u="none" strike="noStrike" baseline="0" dirty="0">
                <a:latin typeface="Times New Roman Bold" panose="02020803070505020304" pitchFamily="18" charset="0"/>
              </a:rPr>
              <a:t>)</a:t>
            </a:r>
            <a:r>
              <a:rPr lang="zh-CN" altLang="en-US" sz="2400" b="0" i="0" u="none" strike="noStrike" baseline="0" dirty="0">
                <a:latin typeface="楷体" panose="02010609060101010101" pitchFamily="49" charset="-122"/>
                <a:ea typeface="楷体" panose="02010609060101010101" pitchFamily="49" charset="-122"/>
              </a:rPr>
              <a:t>； 则</a:t>
            </a:r>
            <a:r>
              <a:rPr lang="en-US" altLang="zh-CN" sz="2400" b="1" i="0" u="none" strike="noStrike" baseline="0" dirty="0" err="1">
                <a:latin typeface="Times New Roman Bold" panose="02020803070505020304" pitchFamily="18" charset="0"/>
                <a:ea typeface="楷体" panose="02010609060101010101" pitchFamily="49" charset="-122"/>
              </a:rPr>
              <a:t>Dmutex</a:t>
            </a:r>
            <a:r>
              <a:rPr lang="en-US" altLang="zh-CN" sz="2400" b="1" i="0" u="none" strike="noStrike" baseline="0" dirty="0">
                <a:latin typeface="Times New Roman Bold" panose="02020803070505020304" pitchFamily="18" charset="0"/>
                <a:ea typeface="楷体" panose="02010609060101010101" pitchFamily="49" charset="-122"/>
              </a:rPr>
              <a:t>=0</a:t>
            </a:r>
          </a:p>
          <a:p>
            <a:pPr algn="l"/>
            <a:r>
              <a:rPr lang="en-US" altLang="zh-CN" sz="2400" b="1" i="0" u="none" strike="noStrike" baseline="0" dirty="0">
                <a:latin typeface="Times New Roman Bold" panose="02020803070505020304" pitchFamily="18" charset="0"/>
              </a:rPr>
              <a:t>process B: P(</a:t>
            </a:r>
            <a:r>
              <a:rPr lang="en-US" altLang="zh-CN" sz="2400" b="1" i="0" u="none" strike="noStrike" baseline="0" dirty="0" err="1">
                <a:latin typeface="Times New Roman Bold" panose="02020803070505020304" pitchFamily="18" charset="0"/>
              </a:rPr>
              <a:t>Emutex</a:t>
            </a:r>
            <a:r>
              <a:rPr lang="en-US" altLang="zh-CN" sz="2400" b="1" i="0" u="none" strike="noStrike" baseline="0" dirty="0">
                <a:latin typeface="Times New Roman Bold" panose="02020803070505020304" pitchFamily="18" charset="0"/>
              </a:rPr>
              <a:t>)</a:t>
            </a:r>
            <a:r>
              <a:rPr lang="zh-CN" altLang="en-US" sz="2400" b="0" i="0" u="none" strike="noStrike" baseline="0" dirty="0">
                <a:latin typeface="楷体" panose="02010609060101010101" pitchFamily="49" charset="-122"/>
                <a:ea typeface="楷体" panose="02010609060101010101" pitchFamily="49" charset="-122"/>
              </a:rPr>
              <a:t>； 则</a:t>
            </a:r>
            <a:r>
              <a:rPr lang="en-US" altLang="zh-CN" sz="2400" b="1" i="0" u="none" strike="noStrike" baseline="0" dirty="0" err="1">
                <a:latin typeface="Times New Roman Bold" panose="02020803070505020304" pitchFamily="18" charset="0"/>
                <a:ea typeface="楷体" panose="02010609060101010101" pitchFamily="49" charset="-122"/>
              </a:rPr>
              <a:t>Emutex</a:t>
            </a:r>
            <a:r>
              <a:rPr lang="en-US" altLang="zh-CN" sz="2400" b="1" i="0" u="none" strike="noStrike" baseline="0" dirty="0">
                <a:latin typeface="Times New Roman Bold" panose="02020803070505020304" pitchFamily="18" charset="0"/>
                <a:ea typeface="楷体" panose="02010609060101010101" pitchFamily="49" charset="-122"/>
              </a:rPr>
              <a:t>=0</a:t>
            </a:r>
          </a:p>
          <a:p>
            <a:pPr algn="l"/>
            <a:r>
              <a:rPr lang="en-US" altLang="zh-CN" sz="2400" b="1" i="0" u="none" strike="noStrike" baseline="0" dirty="0">
                <a:latin typeface="Times New Roman Bold" panose="02020803070505020304" pitchFamily="18" charset="0"/>
              </a:rPr>
              <a:t>process A: P(</a:t>
            </a:r>
            <a:r>
              <a:rPr lang="en-US" altLang="zh-CN" sz="2400" b="1" i="0" u="none" strike="noStrike" baseline="0" dirty="0" err="1">
                <a:latin typeface="Times New Roman Bold" panose="02020803070505020304" pitchFamily="18" charset="0"/>
              </a:rPr>
              <a:t>Emutex</a:t>
            </a:r>
            <a:r>
              <a:rPr lang="en-US" altLang="zh-CN" sz="2400" b="1" i="0" u="none" strike="noStrike" baseline="0" dirty="0">
                <a:latin typeface="Times New Roman Bold" panose="02020803070505020304" pitchFamily="18" charset="0"/>
              </a:rPr>
              <a:t>)</a:t>
            </a:r>
            <a:r>
              <a:rPr lang="zh-CN" altLang="en-US" sz="2400" b="0" i="0" u="none" strike="noStrike" baseline="0" dirty="0">
                <a:latin typeface="楷体" panose="02010609060101010101" pitchFamily="49" charset="-122"/>
                <a:ea typeface="楷体" panose="02010609060101010101" pitchFamily="49" charset="-122"/>
              </a:rPr>
              <a:t>； 此时</a:t>
            </a:r>
            <a:r>
              <a:rPr lang="en-US" altLang="zh-CN" sz="2400" b="1" i="0" u="none" strike="noStrike" baseline="0" dirty="0" err="1">
                <a:latin typeface="Times New Roman Bold" panose="02020803070505020304" pitchFamily="18" charset="0"/>
                <a:ea typeface="楷体" panose="02010609060101010101" pitchFamily="49" charset="-122"/>
              </a:rPr>
              <a:t>Emutex</a:t>
            </a:r>
            <a:r>
              <a:rPr lang="en-US" altLang="zh-CN" sz="2400" b="1" i="0" u="none" strike="noStrike" baseline="0" dirty="0">
                <a:latin typeface="Times New Roman Bold" panose="02020803070505020304" pitchFamily="18" charset="0"/>
                <a:ea typeface="楷体" panose="02010609060101010101" pitchFamily="49" charset="-122"/>
              </a:rPr>
              <a:t>=-1 A</a:t>
            </a:r>
            <a:r>
              <a:rPr lang="zh-CN" altLang="en-US" sz="2400" b="0" i="0" u="none" strike="noStrike" baseline="0" dirty="0">
                <a:latin typeface="楷体" panose="02010609060101010101" pitchFamily="49" charset="-122"/>
                <a:ea typeface="楷体" panose="02010609060101010101" pitchFamily="49" charset="-122"/>
              </a:rPr>
              <a:t>阻塞</a:t>
            </a:r>
          </a:p>
          <a:p>
            <a:pPr algn="l"/>
            <a:r>
              <a:rPr lang="en-US" altLang="zh-CN" sz="2400" b="1" i="0" u="none" strike="noStrike" baseline="0" dirty="0">
                <a:latin typeface="Times New Roman Bold" panose="02020803070505020304" pitchFamily="18" charset="0"/>
              </a:rPr>
              <a:t>process B: P(</a:t>
            </a:r>
            <a:r>
              <a:rPr lang="en-US" altLang="zh-CN" sz="2400" b="1" i="0" u="none" strike="noStrike" baseline="0" dirty="0" err="1">
                <a:latin typeface="Times New Roman Bold" panose="02020803070505020304" pitchFamily="18" charset="0"/>
              </a:rPr>
              <a:t>Dmutex</a:t>
            </a:r>
            <a:r>
              <a:rPr lang="en-US" altLang="zh-CN" sz="2400" b="1" i="0" u="none" strike="noStrike" baseline="0" dirty="0">
                <a:latin typeface="Times New Roman Bold" panose="02020803070505020304" pitchFamily="18" charset="0"/>
              </a:rPr>
              <a:t>)</a:t>
            </a:r>
            <a:r>
              <a:rPr lang="zh-CN" altLang="en-US" sz="2400" b="0" i="0" u="none" strike="noStrike" baseline="0" dirty="0">
                <a:latin typeface="楷体" panose="02010609060101010101" pitchFamily="49" charset="-122"/>
                <a:ea typeface="楷体" panose="02010609060101010101" pitchFamily="49" charset="-122"/>
              </a:rPr>
              <a:t>； 此时</a:t>
            </a:r>
            <a:r>
              <a:rPr lang="en-US" altLang="zh-CN" sz="2400" b="1" i="0" u="none" strike="noStrike" baseline="0" dirty="0" err="1">
                <a:latin typeface="Times New Roman Bold" panose="02020803070505020304" pitchFamily="18" charset="0"/>
                <a:ea typeface="楷体" panose="02010609060101010101" pitchFamily="49" charset="-122"/>
              </a:rPr>
              <a:t>Dmutex</a:t>
            </a:r>
            <a:r>
              <a:rPr lang="en-US" altLang="zh-CN" sz="2400" b="1" i="0" u="none" strike="noStrike" baseline="0" dirty="0">
                <a:latin typeface="Times New Roman Bold" panose="02020803070505020304" pitchFamily="18" charset="0"/>
                <a:ea typeface="楷体" panose="02010609060101010101" pitchFamily="49" charset="-122"/>
              </a:rPr>
              <a:t>=-1 B</a:t>
            </a:r>
            <a:r>
              <a:rPr lang="zh-CN" altLang="en-US" sz="2400" b="0" i="0" u="none" strike="noStrike" baseline="0" dirty="0">
                <a:latin typeface="楷体" panose="02010609060101010101" pitchFamily="49" charset="-122"/>
                <a:ea typeface="楷体" panose="02010609060101010101" pitchFamily="49" charset="-122"/>
              </a:rPr>
              <a:t>阻塞</a:t>
            </a:r>
            <a:endParaRPr lang="zh-CN" altLang="en-US" sz="2800" dirty="0"/>
          </a:p>
        </p:txBody>
      </p:sp>
      <p:sp>
        <p:nvSpPr>
          <p:cNvPr id="11" name="文本框 10">
            <a:extLst>
              <a:ext uri="{FF2B5EF4-FFF2-40B4-BE49-F238E27FC236}">
                <a16:creationId xmlns:a16="http://schemas.microsoft.com/office/drawing/2014/main" id="{61EDD0B6-6BF0-7353-1CE6-4CF857EC2875}"/>
              </a:ext>
            </a:extLst>
          </p:cNvPr>
          <p:cNvSpPr txBox="1"/>
          <p:nvPr/>
        </p:nvSpPr>
        <p:spPr>
          <a:xfrm>
            <a:off x="4583832" y="3199754"/>
            <a:ext cx="1512168" cy="707886"/>
          </a:xfrm>
          <a:prstGeom prst="rect">
            <a:avLst/>
          </a:prstGeom>
          <a:solidFill>
            <a:schemeClr val="accent6">
              <a:lumMod val="60000"/>
              <a:lumOff val="40000"/>
            </a:schemeClr>
          </a:solidFill>
          <a:ln>
            <a:solidFill>
              <a:schemeClr val="accent2">
                <a:lumMod val="75000"/>
              </a:schemeClr>
            </a:solidFill>
          </a:ln>
        </p:spPr>
        <p:txBody>
          <a:bodyPr wrap="square">
            <a:spAutoFit/>
          </a:bodyPr>
          <a:lstStyle>
            <a:defPPr>
              <a:defRPr lang="en-US"/>
            </a:defPPr>
            <a:lvl1pPr>
              <a:defRPr i="0" u="none" strike="noStrike" baseline="0">
                <a:solidFill>
                  <a:srgbClr val="000000"/>
                </a:solidFill>
                <a:latin typeface="Times New Roman Bold" panose="02020803070505020304" pitchFamily="18" charset="0"/>
                <a:ea typeface="楷体" panose="02010609060101010101" pitchFamily="49" charset="-122"/>
              </a:defRPr>
            </a:lvl1pPr>
          </a:lstStyle>
          <a:p>
            <a:r>
              <a:rPr lang="en-US" altLang="zh-CN" dirty="0"/>
              <a:t>P(</a:t>
            </a:r>
            <a:r>
              <a:rPr lang="en-US" altLang="zh-CN" dirty="0" err="1"/>
              <a:t>Emutex</a:t>
            </a:r>
            <a:r>
              <a:rPr lang="en-US" altLang="zh-CN" dirty="0"/>
              <a:t>)</a:t>
            </a:r>
            <a:r>
              <a:rPr lang="zh-CN" altLang="en-US" dirty="0"/>
              <a:t>；</a:t>
            </a:r>
          </a:p>
          <a:p>
            <a:r>
              <a:rPr lang="en-US" altLang="zh-CN" dirty="0"/>
              <a:t>P(</a:t>
            </a:r>
            <a:r>
              <a:rPr lang="en-US" altLang="zh-CN" dirty="0" err="1"/>
              <a:t>Dmutex</a:t>
            </a:r>
            <a:r>
              <a:rPr lang="en-US" altLang="zh-CN" dirty="0"/>
              <a:t>)</a:t>
            </a:r>
            <a:r>
              <a:rPr lang="zh-CN" altLang="en-US" dirty="0"/>
              <a:t>；</a:t>
            </a:r>
          </a:p>
        </p:txBody>
      </p:sp>
      <p:sp>
        <p:nvSpPr>
          <p:cNvPr id="13" name="文本框 12">
            <a:extLst>
              <a:ext uri="{FF2B5EF4-FFF2-40B4-BE49-F238E27FC236}">
                <a16:creationId xmlns:a16="http://schemas.microsoft.com/office/drawing/2014/main" id="{81F4896D-FE26-B54D-BF5E-208BDDC1843A}"/>
              </a:ext>
            </a:extLst>
          </p:cNvPr>
          <p:cNvSpPr txBox="1"/>
          <p:nvPr/>
        </p:nvSpPr>
        <p:spPr>
          <a:xfrm>
            <a:off x="1199456" y="2362112"/>
            <a:ext cx="9361040" cy="523220"/>
          </a:xfrm>
          <a:prstGeom prst="rect">
            <a:avLst/>
          </a:prstGeom>
          <a:noFill/>
        </p:spPr>
        <p:txBody>
          <a:bodyPr wrap="square">
            <a:spAutoFit/>
          </a:bodyPr>
          <a:lstStyle/>
          <a:p>
            <a:pPr algn="l"/>
            <a:r>
              <a:rPr lang="zh-CN" altLang="en-US" sz="2800" b="0" i="0" u="none" strike="noStrike" baseline="0" dirty="0">
                <a:solidFill>
                  <a:srgbClr val="33339A"/>
                </a:solidFill>
                <a:latin typeface="宋体" panose="02010600030101010101" pitchFamily="2" charset="-122"/>
              </a:rPr>
              <a:t>缺点：</a:t>
            </a:r>
            <a:r>
              <a:rPr lang="zh-CN" altLang="en-US" sz="2800" b="0" i="0" u="none" strike="noStrike" baseline="0" dirty="0">
                <a:solidFill>
                  <a:srgbClr val="000000"/>
                </a:solidFill>
                <a:latin typeface="宋体" panose="02010600030101010101" pitchFamily="2" charset="-122"/>
              </a:rPr>
              <a:t>记录型信号量实现</a:t>
            </a:r>
            <a:r>
              <a:rPr lang="zh-CN" altLang="en-US" sz="2800" b="0" i="0" u="none" strike="noStrike" baseline="0" dirty="0">
                <a:solidFill>
                  <a:srgbClr val="0000FF"/>
                </a:solidFill>
                <a:latin typeface="宋体" panose="02010600030101010101" pitchFamily="2" charset="-122"/>
              </a:rPr>
              <a:t>多类资源共享</a:t>
            </a:r>
            <a:r>
              <a:rPr lang="zh-CN" altLang="en-US" sz="2800" b="0" i="0" u="none" strike="noStrike" baseline="0" dirty="0">
                <a:solidFill>
                  <a:srgbClr val="000000"/>
                </a:solidFill>
                <a:latin typeface="宋体" panose="02010600030101010101" pitchFamily="2" charset="-122"/>
              </a:rPr>
              <a:t>易造成</a:t>
            </a:r>
            <a:r>
              <a:rPr lang="zh-CN" altLang="en-US" sz="2800" b="0" i="0" u="none" strike="noStrike" baseline="0" dirty="0">
                <a:solidFill>
                  <a:srgbClr val="FF0066"/>
                </a:solidFill>
                <a:latin typeface="宋体" panose="02010600030101010101" pitchFamily="2" charset="-122"/>
              </a:rPr>
              <a:t>死锁</a:t>
            </a:r>
            <a:r>
              <a:rPr lang="zh-CN" altLang="en-US" sz="2800" b="0" i="0" u="none" strike="noStrike" baseline="0" dirty="0">
                <a:solidFill>
                  <a:srgbClr val="000000"/>
                </a:solidFill>
                <a:latin typeface="宋体" panose="02010600030101010101" pitchFamily="2" charset="-122"/>
              </a:rPr>
              <a:t>。</a:t>
            </a:r>
          </a:p>
        </p:txBody>
      </p:sp>
      <p:sp>
        <p:nvSpPr>
          <p:cNvPr id="15" name="文本框 14">
            <a:extLst>
              <a:ext uri="{FF2B5EF4-FFF2-40B4-BE49-F238E27FC236}">
                <a16:creationId xmlns:a16="http://schemas.microsoft.com/office/drawing/2014/main" id="{40901BA3-ABC6-3D95-DFAE-DA1C088D3228}"/>
              </a:ext>
            </a:extLst>
          </p:cNvPr>
          <p:cNvSpPr txBox="1"/>
          <p:nvPr/>
        </p:nvSpPr>
        <p:spPr>
          <a:xfrm>
            <a:off x="1955540" y="3199754"/>
            <a:ext cx="1512168" cy="707886"/>
          </a:xfrm>
          <a:prstGeom prst="rect">
            <a:avLst/>
          </a:prstGeom>
          <a:solidFill>
            <a:schemeClr val="accent6">
              <a:lumMod val="60000"/>
              <a:lumOff val="40000"/>
            </a:schemeClr>
          </a:solidFill>
          <a:ln>
            <a:solidFill>
              <a:schemeClr val="accent2">
                <a:lumMod val="75000"/>
              </a:schemeClr>
            </a:solidFill>
          </a:ln>
        </p:spPr>
        <p:txBody>
          <a:bodyPr wrap="square">
            <a:spAutoFit/>
          </a:bodyPr>
          <a:lstStyle/>
          <a:p>
            <a:r>
              <a:rPr lang="en-US" altLang="zh-CN" sz="2000" b="1" i="0" u="none" strike="noStrike" baseline="0" dirty="0">
                <a:solidFill>
                  <a:srgbClr val="000000"/>
                </a:solidFill>
                <a:latin typeface="Times New Roman Bold" panose="02020803070505020304" pitchFamily="18" charset="0"/>
                <a:ea typeface="楷体" panose="02010609060101010101" pitchFamily="49" charset="-122"/>
              </a:rPr>
              <a:t>P(</a:t>
            </a:r>
            <a:r>
              <a:rPr lang="en-US" altLang="zh-CN" sz="2000" b="1" i="0" u="none" strike="noStrike" baseline="0" dirty="0" err="1">
                <a:solidFill>
                  <a:srgbClr val="000000"/>
                </a:solidFill>
                <a:latin typeface="Times New Roman Bold" panose="02020803070505020304" pitchFamily="18" charset="0"/>
                <a:ea typeface="楷体" panose="02010609060101010101" pitchFamily="49" charset="-122"/>
              </a:rPr>
              <a:t>Dmutex</a:t>
            </a:r>
            <a:r>
              <a:rPr lang="en-US" altLang="zh-CN" sz="2000" b="1" i="0" u="none" strike="noStrike" baseline="0" dirty="0">
                <a:solidFill>
                  <a:srgbClr val="000000"/>
                </a:solidFill>
                <a:latin typeface="Times New Roman Bold" panose="02020803070505020304" pitchFamily="18" charset="0"/>
                <a:ea typeface="楷体" panose="02010609060101010101" pitchFamily="49" charset="-122"/>
              </a:rPr>
              <a:t>)</a:t>
            </a:r>
            <a:r>
              <a:rPr lang="zh-CN" altLang="en-US" sz="2000" b="0" i="0" u="none" strike="noStrike" baseline="0" dirty="0">
                <a:solidFill>
                  <a:srgbClr val="000000"/>
                </a:solidFill>
                <a:latin typeface="楷体" panose="02010609060101010101" pitchFamily="49" charset="-122"/>
                <a:ea typeface="楷体" panose="02010609060101010101" pitchFamily="49" charset="-122"/>
              </a:rPr>
              <a:t>；</a:t>
            </a:r>
            <a:endParaRPr lang="en-US" altLang="zh-CN" sz="2000" b="0" i="0" u="none" strike="noStrike" baseline="0" dirty="0">
              <a:solidFill>
                <a:srgbClr val="000000"/>
              </a:solidFill>
              <a:latin typeface="楷体" panose="02010609060101010101" pitchFamily="49" charset="-122"/>
              <a:ea typeface="楷体" panose="02010609060101010101" pitchFamily="49" charset="-122"/>
            </a:endParaRPr>
          </a:p>
          <a:p>
            <a:r>
              <a:rPr lang="en-US" altLang="zh-CN" sz="2000" b="1" i="0" u="none" strike="noStrike" baseline="0" dirty="0">
                <a:solidFill>
                  <a:srgbClr val="000000"/>
                </a:solidFill>
                <a:latin typeface="Times New Roman Bold" panose="02020803070505020304" pitchFamily="18" charset="0"/>
                <a:ea typeface="楷体" panose="02010609060101010101" pitchFamily="49" charset="-122"/>
              </a:rPr>
              <a:t>P(</a:t>
            </a:r>
            <a:r>
              <a:rPr lang="en-US" altLang="zh-CN" sz="2000" b="1" i="0" u="none" strike="noStrike" baseline="0" dirty="0" err="1">
                <a:solidFill>
                  <a:srgbClr val="000000"/>
                </a:solidFill>
                <a:latin typeface="Times New Roman Bold" panose="02020803070505020304" pitchFamily="18" charset="0"/>
                <a:ea typeface="楷体" panose="02010609060101010101" pitchFamily="49" charset="-122"/>
              </a:rPr>
              <a:t>Emutex</a:t>
            </a:r>
            <a:r>
              <a:rPr lang="en-US" altLang="zh-CN" sz="2000" b="1" i="0" u="none" strike="noStrike" baseline="0" dirty="0">
                <a:solidFill>
                  <a:srgbClr val="000000"/>
                </a:solidFill>
                <a:latin typeface="Times New Roman Bold" panose="02020803070505020304" pitchFamily="18" charset="0"/>
                <a:ea typeface="楷体" panose="02010609060101010101" pitchFamily="49" charset="-122"/>
              </a:rPr>
              <a:t>)</a:t>
            </a:r>
            <a:r>
              <a:rPr lang="zh-CN" altLang="en-US" sz="2000" b="0" i="0" u="none" strike="noStrike" baseline="0" dirty="0">
                <a:solidFill>
                  <a:srgbClr val="000000"/>
                </a:solidFill>
                <a:latin typeface="楷体" panose="02010609060101010101" pitchFamily="49" charset="-122"/>
                <a:ea typeface="楷体" panose="02010609060101010101" pitchFamily="49" charset="-122"/>
              </a:rPr>
              <a:t>；</a:t>
            </a:r>
            <a:r>
              <a:rPr lang="en-US" altLang="zh-CN" sz="2000" b="1" i="0" u="none" strike="noStrike" baseline="0" dirty="0">
                <a:solidFill>
                  <a:srgbClr val="FF3300"/>
                </a:solidFill>
                <a:latin typeface="Times New Roman Bold" panose="02020803070505020304" pitchFamily="18" charset="0"/>
                <a:ea typeface="楷体" panose="02010609060101010101" pitchFamily="49" charset="-122"/>
              </a:rPr>
              <a:t> </a:t>
            </a:r>
            <a:endParaRPr lang="zh-CN" altLang="en-US" dirty="0"/>
          </a:p>
        </p:txBody>
      </p:sp>
      <p:sp>
        <p:nvSpPr>
          <p:cNvPr id="17" name="文本框 16">
            <a:extLst>
              <a:ext uri="{FF2B5EF4-FFF2-40B4-BE49-F238E27FC236}">
                <a16:creationId xmlns:a16="http://schemas.microsoft.com/office/drawing/2014/main" id="{5023FCEE-84F8-A413-5A24-E56E92C31AC2}"/>
              </a:ext>
            </a:extLst>
          </p:cNvPr>
          <p:cNvSpPr txBox="1"/>
          <p:nvPr/>
        </p:nvSpPr>
        <p:spPr>
          <a:xfrm>
            <a:off x="1991544" y="2839166"/>
            <a:ext cx="1296144" cy="400110"/>
          </a:xfrm>
          <a:prstGeom prst="rect">
            <a:avLst/>
          </a:prstGeom>
          <a:noFill/>
        </p:spPr>
        <p:txBody>
          <a:bodyPr wrap="square">
            <a:spAutoFit/>
          </a:bodyPr>
          <a:lstStyle/>
          <a:p>
            <a:r>
              <a:rPr lang="en-US" altLang="zh-CN" sz="2000" b="1" i="0" u="none" strike="noStrike" baseline="0" dirty="0">
                <a:solidFill>
                  <a:srgbClr val="FF3300"/>
                </a:solidFill>
                <a:latin typeface="Times New Roman Bold" panose="02020803070505020304" pitchFamily="18" charset="0"/>
                <a:ea typeface="楷体" panose="02010609060101010101" pitchFamily="49" charset="-122"/>
              </a:rPr>
              <a:t>process A</a:t>
            </a:r>
          </a:p>
        </p:txBody>
      </p:sp>
      <p:sp>
        <p:nvSpPr>
          <p:cNvPr id="19" name="文本框 18">
            <a:extLst>
              <a:ext uri="{FF2B5EF4-FFF2-40B4-BE49-F238E27FC236}">
                <a16:creationId xmlns:a16="http://schemas.microsoft.com/office/drawing/2014/main" id="{E9508E0B-8550-2255-9C6B-CEE8407058C1}"/>
              </a:ext>
            </a:extLst>
          </p:cNvPr>
          <p:cNvSpPr txBox="1"/>
          <p:nvPr/>
        </p:nvSpPr>
        <p:spPr>
          <a:xfrm>
            <a:off x="4632873" y="2824095"/>
            <a:ext cx="6115878" cy="400110"/>
          </a:xfrm>
          <a:prstGeom prst="rect">
            <a:avLst/>
          </a:prstGeom>
          <a:noFill/>
        </p:spPr>
        <p:txBody>
          <a:bodyPr wrap="square">
            <a:spAutoFit/>
          </a:bodyPr>
          <a:lstStyle/>
          <a:p>
            <a:r>
              <a:rPr lang="en-US" altLang="zh-CN" sz="2000" b="1" i="0" u="none" strike="noStrike" baseline="0" dirty="0">
                <a:solidFill>
                  <a:srgbClr val="FF3300"/>
                </a:solidFill>
                <a:latin typeface="Times New Roman Bold" panose="02020803070505020304" pitchFamily="18" charset="0"/>
                <a:ea typeface="楷体" panose="02010609060101010101" pitchFamily="49" charset="-122"/>
              </a:rPr>
              <a:t>process B</a:t>
            </a:r>
            <a:endParaRPr lang="en-US" altLang="zh-CN" sz="2000" b="1" i="0" u="none" strike="noStrike" baseline="0" dirty="0">
              <a:solidFill>
                <a:srgbClr val="000000"/>
              </a:solidFill>
              <a:latin typeface="Times New Roman Bold" panose="02020803070505020304" pitchFamily="18" charset="0"/>
              <a:ea typeface="楷体" panose="02010609060101010101" pitchFamily="49" charset="-122"/>
            </a:endParaRPr>
          </a:p>
        </p:txBody>
      </p:sp>
    </p:spTree>
    <p:extLst>
      <p:ext uri="{BB962C8B-B14F-4D97-AF65-F5344CB8AC3E}">
        <p14:creationId xmlns:p14="http://schemas.microsoft.com/office/powerpoint/2010/main" val="3333516150"/>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714" name="Rectangle 4"/>
          <p:cNvSpPr>
            <a:spLocks noChangeArrowheads="1"/>
          </p:cNvSpPr>
          <p:nvPr/>
        </p:nvSpPr>
        <p:spPr bwMode="auto">
          <a:xfrm>
            <a:off x="822256" y="814048"/>
            <a:ext cx="4940300" cy="137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nSpc>
                <a:spcPct val="110000"/>
              </a:lnSpc>
              <a:spcBef>
                <a:spcPct val="20000"/>
              </a:spcBef>
            </a:pPr>
            <a:r>
              <a:rPr lang="zh-CN" altLang="en-US" sz="3200" dirty="0">
                <a:solidFill>
                  <a:srgbClr val="7030A0"/>
                </a:solidFill>
                <a:latin typeface="微软雅黑" panose="020B0503020204020204" pitchFamily="34" charset="-122"/>
                <a:ea typeface="微软雅黑" panose="020B0503020204020204" pitchFamily="34" charset="-122"/>
              </a:rPr>
              <a:t>记录型信号量</a:t>
            </a:r>
            <a:endParaRPr lang="en-US" altLang="zh-CN" sz="3200" dirty="0">
              <a:solidFill>
                <a:srgbClr val="7030A0"/>
              </a:solidFill>
              <a:latin typeface="微软雅黑" panose="020B0503020204020204" pitchFamily="34" charset="-122"/>
              <a:ea typeface="微软雅黑" panose="020B0503020204020204" pitchFamily="34" charset="-122"/>
            </a:endParaRPr>
          </a:p>
          <a:p>
            <a:pPr>
              <a:lnSpc>
                <a:spcPct val="90000"/>
              </a:lnSpc>
              <a:spcBef>
                <a:spcPct val="20000"/>
              </a:spcBef>
            </a:pPr>
            <a:r>
              <a:rPr kumimoji="1" lang="zh-CN" altLang="en-US" sz="2400" dirty="0">
                <a:solidFill>
                  <a:schemeClr val="accent1"/>
                </a:solidFill>
                <a:latin typeface="仿宋_GB2312" pitchFamily="49" charset="-122"/>
                <a:ea typeface="仿宋_GB2312" pitchFamily="49" charset="-122"/>
              </a:rPr>
              <a:t>  </a:t>
            </a:r>
            <a:endParaRPr lang="zh-CN" altLang="en-US" sz="2400" dirty="0">
              <a:solidFill>
                <a:srgbClr val="7030A0"/>
              </a:solidFill>
              <a:latin typeface="宋体" panose="02010600030101010101" pitchFamily="2" charset="-122"/>
            </a:endParaRPr>
          </a:p>
        </p:txBody>
      </p:sp>
      <p:sp>
        <p:nvSpPr>
          <p:cNvPr id="55299" name="Rectangle 2"/>
          <p:cNvSpPr txBox="1">
            <a:spLocks noChangeArrowheads="1"/>
          </p:cNvSpPr>
          <p:nvPr/>
        </p:nvSpPr>
        <p:spPr bwMode="auto">
          <a:xfrm>
            <a:off x="4079875" y="44450"/>
            <a:ext cx="3240088" cy="711200"/>
          </a:xfrm>
          <a:prstGeom prst="rect">
            <a:avLst/>
          </a:prstGeom>
          <a:noFill/>
          <a:ln w="9525">
            <a:noFill/>
            <a:miter lim="800000"/>
            <a:headEnd/>
            <a:tailEnd/>
          </a:ln>
          <a:effectLst>
            <a:outerShdw dist="35921" dir="2700000" algn="ctr" rotWithShape="0">
              <a:srgbClr val="FFFFFF">
                <a:alpha val="73000"/>
              </a:srgbClr>
            </a:outerShdw>
          </a:effectLst>
        </p:spPr>
        <p:txBody>
          <a:bodyPr anchor="ctr"/>
          <a:lstStyle/>
          <a:p>
            <a:pPr>
              <a:defRPr/>
            </a:pPr>
            <a:r>
              <a:rPr lang="en-US" altLang="zh-CN" sz="4000" dirty="0">
                <a:solidFill>
                  <a:srgbClr val="FF0000"/>
                </a:solidFill>
                <a:latin typeface="微软雅黑" panose="020B0503020204020204" pitchFamily="34" charset="-122"/>
                <a:ea typeface="微软雅黑" panose="020B0503020204020204" pitchFamily="34" charset="-122"/>
              </a:rPr>
              <a:t>3.4 </a:t>
            </a:r>
            <a:r>
              <a:rPr lang="zh-CN" altLang="en-US" sz="4000" dirty="0">
                <a:solidFill>
                  <a:srgbClr val="FF0000"/>
                </a:solidFill>
                <a:latin typeface="微软雅黑" panose="020B0503020204020204" pitchFamily="34" charset="-122"/>
                <a:ea typeface="微软雅黑" panose="020B0503020204020204" pitchFamily="34" charset="-122"/>
              </a:rPr>
              <a:t>进程同步</a:t>
            </a:r>
          </a:p>
        </p:txBody>
      </p:sp>
      <p:sp>
        <p:nvSpPr>
          <p:cNvPr id="5" name="文本框 4">
            <a:extLst>
              <a:ext uri="{FF2B5EF4-FFF2-40B4-BE49-F238E27FC236}">
                <a16:creationId xmlns:a16="http://schemas.microsoft.com/office/drawing/2014/main" id="{32CA8F1E-1236-F3CB-908A-DD6EFBE3E269}"/>
              </a:ext>
            </a:extLst>
          </p:cNvPr>
          <p:cNvSpPr txBox="1"/>
          <p:nvPr/>
        </p:nvSpPr>
        <p:spPr>
          <a:xfrm>
            <a:off x="786969" y="2025900"/>
            <a:ext cx="10925655" cy="4739759"/>
          </a:xfrm>
          <a:prstGeom prst="rect">
            <a:avLst/>
          </a:prstGeom>
          <a:noFill/>
        </p:spPr>
        <p:txBody>
          <a:bodyPr wrap="square">
            <a:spAutoFit/>
          </a:bodyPr>
          <a:lstStyle/>
          <a:p>
            <a:pPr algn="l">
              <a:spcBef>
                <a:spcPts val="1200"/>
              </a:spcBef>
            </a:pPr>
            <a:r>
              <a:rPr lang="en-US" altLang="zh-CN" sz="2400" i="0" u="none" strike="noStrike" baseline="0" dirty="0">
                <a:solidFill>
                  <a:srgbClr val="000000"/>
                </a:solidFill>
                <a:latin typeface="Arial Bold" panose="020B0704020202020204" pitchFamily="34" charset="0"/>
                <a:cs typeface="Arial Bold" panose="020B0704020202020204" pitchFamily="34" charset="0"/>
              </a:rPr>
              <a:t>1&gt; </a:t>
            </a:r>
            <a:r>
              <a:rPr lang="zh-CN" altLang="en-US" sz="2400" i="0" u="none" strike="noStrike" baseline="0" dirty="0">
                <a:solidFill>
                  <a:srgbClr val="000000"/>
                </a:solidFill>
                <a:latin typeface="Arial Bold" panose="020B0704020202020204" pitchFamily="34" charset="0"/>
                <a:cs typeface="Arial Bold" panose="020B0704020202020204" pitchFamily="34" charset="0"/>
              </a:rPr>
              <a:t>若信号量</a:t>
            </a:r>
            <a:r>
              <a:rPr lang="en-US" altLang="zh-CN" sz="2400" i="0" u="none" strike="noStrike" baseline="0" dirty="0" err="1">
                <a:solidFill>
                  <a:srgbClr val="000000"/>
                </a:solidFill>
                <a:latin typeface="Arial Bold" panose="020B0704020202020204" pitchFamily="34" charset="0"/>
                <a:cs typeface="Arial Bold" panose="020B0704020202020204" pitchFamily="34" charset="0"/>
              </a:rPr>
              <a:t>S.value</a:t>
            </a:r>
            <a:r>
              <a:rPr lang="zh-CN" altLang="en-US" sz="2400" i="0" u="none" strike="noStrike" baseline="0" dirty="0">
                <a:solidFill>
                  <a:srgbClr val="000000"/>
                </a:solidFill>
                <a:latin typeface="Arial Bold" panose="020B0704020202020204" pitchFamily="34" charset="0"/>
                <a:cs typeface="Arial Bold" panose="020B0704020202020204" pitchFamily="34" charset="0"/>
              </a:rPr>
              <a:t>为</a:t>
            </a:r>
            <a:r>
              <a:rPr lang="zh-CN" altLang="en-US" sz="2400" i="0" u="none" strike="noStrike" baseline="0" dirty="0">
                <a:solidFill>
                  <a:srgbClr val="FF0066"/>
                </a:solidFill>
                <a:latin typeface="Arial Bold" panose="020B0704020202020204" pitchFamily="34" charset="0"/>
                <a:cs typeface="Arial Bold" panose="020B0704020202020204" pitchFamily="34" charset="0"/>
              </a:rPr>
              <a:t>正值</a:t>
            </a:r>
            <a:r>
              <a:rPr lang="zh-CN" altLang="en-US" sz="2400" i="0" u="none" strike="noStrike" baseline="0" dirty="0">
                <a:solidFill>
                  <a:srgbClr val="000000"/>
                </a:solidFill>
                <a:latin typeface="Arial Bold" panose="020B0704020202020204" pitchFamily="34" charset="0"/>
                <a:cs typeface="Arial Bold" panose="020B0704020202020204" pitchFamily="34" charset="0"/>
              </a:rPr>
              <a:t>，其表示某类资源还可以使用的数量。</a:t>
            </a:r>
          </a:p>
          <a:p>
            <a:pPr algn="l">
              <a:spcBef>
                <a:spcPts val="1200"/>
              </a:spcBef>
            </a:pPr>
            <a:r>
              <a:rPr lang="en-US" altLang="zh-CN" sz="2400" i="0" u="none" strike="noStrike" baseline="0" dirty="0">
                <a:solidFill>
                  <a:srgbClr val="000000"/>
                </a:solidFill>
                <a:latin typeface="Arial Bold" panose="020B0704020202020204" pitchFamily="34" charset="0"/>
                <a:cs typeface="Arial Bold" panose="020B0704020202020204" pitchFamily="34" charset="0"/>
              </a:rPr>
              <a:t>2&gt; </a:t>
            </a:r>
            <a:r>
              <a:rPr lang="zh-CN" altLang="en-US" sz="2400" i="0" u="none" strike="noStrike" baseline="0" dirty="0">
                <a:solidFill>
                  <a:srgbClr val="000000"/>
                </a:solidFill>
                <a:latin typeface="Arial Bold" panose="020B0704020202020204" pitchFamily="34" charset="0"/>
                <a:cs typeface="Arial Bold" panose="020B0704020202020204" pitchFamily="34" charset="0"/>
              </a:rPr>
              <a:t>若信号量</a:t>
            </a:r>
            <a:r>
              <a:rPr lang="en-US" altLang="zh-CN" sz="2400" i="0" u="none" strike="noStrike" baseline="0" dirty="0" err="1">
                <a:solidFill>
                  <a:srgbClr val="000000"/>
                </a:solidFill>
                <a:latin typeface="Arial Bold" panose="020B0704020202020204" pitchFamily="34" charset="0"/>
                <a:cs typeface="Arial Bold" panose="020B0704020202020204" pitchFamily="34" charset="0"/>
              </a:rPr>
              <a:t>S.value</a:t>
            </a:r>
            <a:r>
              <a:rPr lang="zh-CN" altLang="en-US" sz="2400" i="0" u="none" strike="noStrike" baseline="0" dirty="0">
                <a:solidFill>
                  <a:srgbClr val="000000"/>
                </a:solidFill>
                <a:latin typeface="Arial Bold" panose="020B0704020202020204" pitchFamily="34" charset="0"/>
                <a:cs typeface="Arial Bold" panose="020B0704020202020204" pitchFamily="34" charset="0"/>
              </a:rPr>
              <a:t>为</a:t>
            </a:r>
            <a:r>
              <a:rPr lang="zh-CN" altLang="en-US" sz="2400" i="0" u="none" strike="noStrike" baseline="0" dirty="0">
                <a:solidFill>
                  <a:srgbClr val="FF0066"/>
                </a:solidFill>
                <a:latin typeface="Arial Bold" panose="020B0704020202020204" pitchFamily="34" charset="0"/>
                <a:cs typeface="Arial Bold" panose="020B0704020202020204" pitchFamily="34" charset="0"/>
              </a:rPr>
              <a:t>负值</a:t>
            </a:r>
            <a:r>
              <a:rPr lang="zh-CN" altLang="en-US" sz="2400" i="0" u="none" strike="noStrike" baseline="0" dirty="0">
                <a:solidFill>
                  <a:srgbClr val="000000"/>
                </a:solidFill>
                <a:latin typeface="Arial Bold" panose="020B0704020202020204" pitchFamily="34" charset="0"/>
                <a:cs typeface="Arial Bold" panose="020B0704020202020204" pitchFamily="34" charset="0"/>
              </a:rPr>
              <a:t>，则其绝对值表示在信号量队列中</a:t>
            </a:r>
            <a:r>
              <a:rPr lang="zh-CN" altLang="en-US" sz="2400" dirty="0">
                <a:solidFill>
                  <a:srgbClr val="0000FF"/>
                </a:solidFill>
                <a:latin typeface="Arial Bold" panose="020B0704020202020204" pitchFamily="34" charset="0"/>
                <a:cs typeface="Arial Bold" panose="020B0704020202020204" pitchFamily="34" charset="0"/>
              </a:rPr>
              <a:t>已阻塞进程的数目</a:t>
            </a:r>
            <a:r>
              <a:rPr lang="zh-CN" altLang="en-US" sz="2400" i="0" u="none" strike="noStrike" baseline="0" dirty="0">
                <a:solidFill>
                  <a:srgbClr val="000000"/>
                </a:solidFill>
                <a:latin typeface="Arial Bold" panose="020B0704020202020204" pitchFamily="34" charset="0"/>
                <a:cs typeface="Arial Bold" panose="020B0704020202020204" pitchFamily="34" charset="0"/>
              </a:rPr>
              <a:t>。</a:t>
            </a:r>
            <a:endParaRPr lang="en-US" altLang="zh-CN" sz="2400" i="0" u="none" strike="noStrike" baseline="0" dirty="0">
              <a:solidFill>
                <a:srgbClr val="000000"/>
              </a:solidFill>
              <a:latin typeface="Arial Bold" panose="020B0704020202020204" pitchFamily="34" charset="0"/>
              <a:cs typeface="Arial Bold" panose="020B0704020202020204" pitchFamily="34" charset="0"/>
            </a:endParaRPr>
          </a:p>
          <a:p>
            <a:pPr algn="l">
              <a:spcBef>
                <a:spcPts val="1200"/>
              </a:spcBef>
            </a:pPr>
            <a:r>
              <a:rPr lang="en-US" altLang="zh-CN" sz="2400" i="0" u="none" strike="noStrike" baseline="0" dirty="0">
                <a:solidFill>
                  <a:srgbClr val="000000"/>
                </a:solidFill>
                <a:latin typeface="Arial Bold" panose="020B0704020202020204" pitchFamily="34" charset="0"/>
                <a:cs typeface="Arial Bold" panose="020B0704020202020204" pitchFamily="34" charset="0"/>
              </a:rPr>
              <a:t>3&gt; </a:t>
            </a:r>
            <a:r>
              <a:rPr lang="zh-CN" altLang="en-US" sz="2400" i="0" u="none" strike="noStrike" baseline="0" dirty="0">
                <a:solidFill>
                  <a:srgbClr val="000000"/>
                </a:solidFill>
                <a:latin typeface="Arial Bold" panose="020B0704020202020204" pitchFamily="34" charset="0"/>
                <a:cs typeface="Arial Bold" panose="020B0704020202020204" pitchFamily="34" charset="0"/>
              </a:rPr>
              <a:t>在一定条件下，</a:t>
            </a:r>
            <a:r>
              <a:rPr lang="en-US" altLang="zh-CN" sz="2400" i="0" u="none" strike="noStrike" baseline="0" dirty="0">
                <a:solidFill>
                  <a:srgbClr val="000000"/>
                </a:solidFill>
                <a:latin typeface="Arial Bold" panose="020B0704020202020204" pitchFamily="34" charset="0"/>
                <a:cs typeface="Arial Bold" panose="020B0704020202020204" pitchFamily="34" charset="0"/>
              </a:rPr>
              <a:t>P</a:t>
            </a:r>
            <a:r>
              <a:rPr lang="zh-CN" altLang="en-US" sz="2400" i="0" u="none" strike="noStrike" baseline="0" dirty="0">
                <a:solidFill>
                  <a:srgbClr val="000000"/>
                </a:solidFill>
                <a:latin typeface="Arial Bold" panose="020B0704020202020204" pitchFamily="34" charset="0"/>
                <a:cs typeface="Arial Bold" panose="020B0704020202020204" pitchFamily="34" charset="0"/>
              </a:rPr>
              <a:t>操作代表进程的</a:t>
            </a:r>
            <a:r>
              <a:rPr lang="zh-CN" altLang="en-US" sz="2400" i="0" u="none" strike="noStrike" baseline="0" dirty="0">
                <a:solidFill>
                  <a:srgbClr val="0000FF"/>
                </a:solidFill>
                <a:latin typeface="Arial Bold" panose="020B0704020202020204" pitchFamily="34" charset="0"/>
                <a:cs typeface="Arial Bold" panose="020B0704020202020204" pitchFamily="34" charset="0"/>
              </a:rPr>
              <a:t>阻塞操作</a:t>
            </a:r>
            <a:r>
              <a:rPr lang="zh-CN" altLang="en-US" sz="2400" i="0" u="none" strike="noStrike" baseline="0" dirty="0">
                <a:solidFill>
                  <a:srgbClr val="000000"/>
                </a:solidFill>
                <a:latin typeface="Arial Bold" panose="020B0704020202020204" pitchFamily="34" charset="0"/>
                <a:cs typeface="Arial Bold" panose="020B0704020202020204" pitchFamily="34" charset="0"/>
              </a:rPr>
              <a:t>，而</a:t>
            </a:r>
            <a:r>
              <a:rPr lang="en-US" altLang="zh-CN" sz="2400" i="0" u="none" strike="noStrike" baseline="0" dirty="0">
                <a:solidFill>
                  <a:srgbClr val="000000"/>
                </a:solidFill>
                <a:latin typeface="Arial Bold" panose="020B0704020202020204" pitchFamily="34" charset="0"/>
                <a:cs typeface="Arial Bold" panose="020B0704020202020204" pitchFamily="34" charset="0"/>
              </a:rPr>
              <a:t>V</a:t>
            </a:r>
            <a:r>
              <a:rPr lang="zh-CN" altLang="en-US" sz="2400" i="0" u="none" strike="noStrike" baseline="0" dirty="0">
                <a:solidFill>
                  <a:srgbClr val="000000"/>
                </a:solidFill>
                <a:latin typeface="Arial Bold" panose="020B0704020202020204" pitchFamily="34" charset="0"/>
                <a:cs typeface="Arial Bold" panose="020B0704020202020204" pitchFamily="34" charset="0"/>
              </a:rPr>
              <a:t>操作代表被阻塞进程的</a:t>
            </a:r>
            <a:r>
              <a:rPr lang="zh-CN" altLang="en-US" sz="2400" i="0" u="none" strike="noStrike" baseline="0" dirty="0">
                <a:solidFill>
                  <a:srgbClr val="0000FF"/>
                </a:solidFill>
                <a:latin typeface="Arial Bold" panose="020B0704020202020204" pitchFamily="34" charset="0"/>
                <a:cs typeface="Arial Bold" panose="020B0704020202020204" pitchFamily="34" charset="0"/>
              </a:rPr>
              <a:t>唤醒操作</a:t>
            </a:r>
            <a:r>
              <a:rPr lang="zh-CN" altLang="en-US" sz="2400" i="0" u="none" strike="noStrike" baseline="0" dirty="0">
                <a:solidFill>
                  <a:srgbClr val="000000"/>
                </a:solidFill>
                <a:latin typeface="Arial Bold" panose="020B0704020202020204" pitchFamily="34" charset="0"/>
                <a:cs typeface="Arial Bold" panose="020B0704020202020204" pitchFamily="34" charset="0"/>
              </a:rPr>
              <a:t>。</a:t>
            </a:r>
          </a:p>
          <a:p>
            <a:pPr algn="l">
              <a:spcBef>
                <a:spcPts val="1200"/>
              </a:spcBef>
            </a:pPr>
            <a:r>
              <a:rPr lang="en-US" altLang="zh-CN" sz="2400" i="0" u="none" strike="noStrike" baseline="0" dirty="0">
                <a:solidFill>
                  <a:srgbClr val="000000"/>
                </a:solidFill>
                <a:latin typeface="Arial Bold" panose="020B0704020202020204" pitchFamily="34" charset="0"/>
                <a:cs typeface="Arial Bold" panose="020B0704020202020204" pitchFamily="34" charset="0"/>
              </a:rPr>
              <a:t>4&gt; </a:t>
            </a:r>
            <a:r>
              <a:rPr lang="zh-CN" altLang="en-US" sz="2400" i="0" u="none" strike="noStrike" baseline="0" dirty="0">
                <a:solidFill>
                  <a:srgbClr val="000000"/>
                </a:solidFill>
                <a:latin typeface="Arial Bold" panose="020B0704020202020204" pitchFamily="34" charset="0"/>
                <a:cs typeface="Arial Bold" panose="020B0704020202020204" pitchFamily="34" charset="0"/>
              </a:rPr>
              <a:t>如果</a:t>
            </a:r>
            <a:r>
              <a:rPr lang="en-US" altLang="zh-CN" sz="2400" i="0" u="none" strike="noStrike" baseline="0" dirty="0" err="1">
                <a:solidFill>
                  <a:srgbClr val="000000"/>
                </a:solidFill>
                <a:latin typeface="Arial Bold" panose="020B0704020202020204" pitchFamily="34" charset="0"/>
                <a:cs typeface="Arial Bold" panose="020B0704020202020204" pitchFamily="34" charset="0"/>
              </a:rPr>
              <a:t>S.value</a:t>
            </a:r>
            <a:r>
              <a:rPr lang="zh-CN" altLang="en-US" sz="2400" i="0" u="none" strike="noStrike" baseline="0" dirty="0">
                <a:solidFill>
                  <a:srgbClr val="000000"/>
                </a:solidFill>
                <a:latin typeface="Arial Bold" panose="020B0704020202020204" pitchFamily="34" charset="0"/>
                <a:cs typeface="Arial Bold" panose="020B0704020202020204" pitchFamily="34" charset="0"/>
              </a:rPr>
              <a:t>的初值为</a:t>
            </a:r>
            <a:r>
              <a:rPr lang="en-US" altLang="zh-CN" sz="2400" i="0" u="none" strike="noStrike" baseline="0" dirty="0">
                <a:solidFill>
                  <a:srgbClr val="000000"/>
                </a:solidFill>
                <a:latin typeface="Arial Bold" panose="020B0704020202020204" pitchFamily="34" charset="0"/>
                <a:cs typeface="Arial Bold" panose="020B0704020202020204" pitchFamily="34" charset="0"/>
              </a:rPr>
              <a:t>1</a:t>
            </a:r>
            <a:r>
              <a:rPr lang="zh-CN" altLang="en-US" sz="2400" i="0" u="none" strike="noStrike" baseline="0" dirty="0">
                <a:solidFill>
                  <a:srgbClr val="000000"/>
                </a:solidFill>
                <a:latin typeface="Arial Bold" panose="020B0704020202020204" pitchFamily="34" charset="0"/>
                <a:cs typeface="Arial Bold" panose="020B0704020202020204" pitchFamily="34" charset="0"/>
              </a:rPr>
              <a:t>，表示该类资源只允许一个进程访问临界资源，此时的信号量转化为</a:t>
            </a:r>
            <a:r>
              <a:rPr lang="zh-CN" altLang="en-US" sz="2400" i="0" u="none" strike="noStrike" baseline="0" dirty="0">
                <a:solidFill>
                  <a:srgbClr val="FF0066"/>
                </a:solidFill>
                <a:latin typeface="Arial Bold" panose="020B0704020202020204" pitchFamily="34" charset="0"/>
                <a:cs typeface="Arial Bold" panose="020B0704020202020204" pitchFamily="34" charset="0"/>
              </a:rPr>
              <a:t>互斥信号量</a:t>
            </a:r>
            <a:r>
              <a:rPr lang="zh-CN" altLang="en-US" sz="2400" i="0" u="none" strike="noStrike" baseline="0" dirty="0">
                <a:solidFill>
                  <a:srgbClr val="000000"/>
                </a:solidFill>
                <a:latin typeface="Arial Bold" panose="020B0704020202020204" pitchFamily="34" charset="0"/>
                <a:cs typeface="Arial Bold" panose="020B0704020202020204" pitchFamily="34" charset="0"/>
              </a:rPr>
              <a:t>。</a:t>
            </a:r>
            <a:endParaRPr lang="en-US" altLang="zh-CN" sz="2400" i="0" u="none" strike="noStrike" baseline="0" dirty="0">
              <a:solidFill>
                <a:srgbClr val="000000"/>
              </a:solidFill>
              <a:latin typeface="Arial Bold" panose="020B0704020202020204" pitchFamily="34" charset="0"/>
              <a:cs typeface="Arial Bold" panose="020B0704020202020204" pitchFamily="34" charset="0"/>
            </a:endParaRPr>
          </a:p>
          <a:p>
            <a:pPr>
              <a:spcBef>
                <a:spcPts val="1200"/>
              </a:spcBef>
            </a:pPr>
            <a:r>
              <a:rPr lang="en-US" altLang="zh-CN" sz="2400" dirty="0"/>
              <a:t>5&gt; </a:t>
            </a:r>
            <a:r>
              <a:rPr lang="en-US" altLang="zh-CN" sz="2400" dirty="0">
                <a:solidFill>
                  <a:srgbClr val="000000"/>
                </a:solidFill>
                <a:latin typeface="Arial Bold" panose="020B0704020202020204" pitchFamily="34" charset="0"/>
                <a:cs typeface="Arial Bold" panose="020B0704020202020204" pitchFamily="34" charset="0"/>
              </a:rPr>
              <a:t>P</a:t>
            </a:r>
            <a:r>
              <a:rPr lang="zh-CN" altLang="en-US" sz="2400" dirty="0">
                <a:solidFill>
                  <a:srgbClr val="000000"/>
                </a:solidFill>
                <a:latin typeface="Arial Bold" panose="020B0704020202020204" pitchFamily="34" charset="0"/>
                <a:cs typeface="Arial Bold" panose="020B0704020202020204" pitchFamily="34" charset="0"/>
              </a:rPr>
              <a:t>、</a:t>
            </a:r>
            <a:r>
              <a:rPr lang="en-US" altLang="zh-CN" sz="2400" dirty="0">
                <a:solidFill>
                  <a:srgbClr val="000000"/>
                </a:solidFill>
                <a:latin typeface="Arial Bold" panose="020B0704020202020204" pitchFamily="34" charset="0"/>
                <a:cs typeface="Arial Bold" panose="020B0704020202020204" pitchFamily="34" charset="0"/>
              </a:rPr>
              <a:t>V</a:t>
            </a:r>
            <a:r>
              <a:rPr lang="zh-CN" altLang="en-US" sz="2400" dirty="0">
                <a:solidFill>
                  <a:srgbClr val="000000"/>
                </a:solidFill>
                <a:latin typeface="Arial Bold" panose="020B0704020202020204" pitchFamily="34" charset="0"/>
                <a:cs typeface="Arial Bold" panose="020B0704020202020204" pitchFamily="34" charset="0"/>
              </a:rPr>
              <a:t>操作必须成对出现，有一个</a:t>
            </a:r>
            <a:r>
              <a:rPr lang="en-US" altLang="zh-CN" sz="2400" dirty="0">
                <a:solidFill>
                  <a:srgbClr val="000000"/>
                </a:solidFill>
                <a:latin typeface="Arial Bold" panose="020B0704020202020204" pitchFamily="34" charset="0"/>
                <a:cs typeface="Arial Bold" panose="020B0704020202020204" pitchFamily="34" charset="0"/>
              </a:rPr>
              <a:t>P</a:t>
            </a:r>
            <a:r>
              <a:rPr lang="zh-CN" altLang="en-US" sz="2400" dirty="0">
                <a:solidFill>
                  <a:srgbClr val="000000"/>
                </a:solidFill>
                <a:latin typeface="Arial Bold" panose="020B0704020202020204" pitchFamily="34" charset="0"/>
                <a:cs typeface="Arial Bold" panose="020B0704020202020204" pitchFamily="34" charset="0"/>
              </a:rPr>
              <a:t>操作就一定有一个</a:t>
            </a:r>
            <a:r>
              <a:rPr lang="en-US" altLang="zh-CN" sz="2400" dirty="0">
                <a:solidFill>
                  <a:srgbClr val="000000"/>
                </a:solidFill>
                <a:latin typeface="Arial Bold" panose="020B0704020202020204" pitchFamily="34" charset="0"/>
                <a:cs typeface="Arial Bold" panose="020B0704020202020204" pitchFamily="34" charset="0"/>
              </a:rPr>
              <a:t>V</a:t>
            </a:r>
            <a:r>
              <a:rPr lang="zh-CN" altLang="en-US" sz="2400" dirty="0">
                <a:solidFill>
                  <a:srgbClr val="000000"/>
                </a:solidFill>
                <a:latin typeface="Arial Bold" panose="020B0704020202020204" pitchFamily="34" charset="0"/>
                <a:cs typeface="Arial Bold" panose="020B0704020202020204" pitchFamily="34" charset="0"/>
              </a:rPr>
              <a:t>操作</a:t>
            </a:r>
            <a:r>
              <a:rPr lang="en-US" altLang="zh-CN" sz="2400" dirty="0">
                <a:solidFill>
                  <a:srgbClr val="000000"/>
                </a:solidFill>
                <a:latin typeface="Arial Bold" panose="020B0704020202020204" pitchFamily="34" charset="0"/>
                <a:cs typeface="Arial Bold" panose="020B0704020202020204" pitchFamily="34" charset="0"/>
              </a:rPr>
              <a:t>;</a:t>
            </a:r>
            <a:r>
              <a:rPr lang="zh-CN" altLang="en-US" sz="2400" dirty="0">
                <a:solidFill>
                  <a:srgbClr val="000000"/>
                </a:solidFill>
                <a:latin typeface="Arial Bold" panose="020B0704020202020204" pitchFamily="34" charset="0"/>
                <a:cs typeface="Arial Bold" panose="020B0704020202020204" pitchFamily="34" charset="0"/>
              </a:rPr>
              <a:t>当为互斥操作时，它们处于同一进程</a:t>
            </a:r>
            <a:r>
              <a:rPr lang="en-US" altLang="zh-CN" sz="2400" dirty="0">
                <a:solidFill>
                  <a:srgbClr val="000000"/>
                </a:solidFill>
                <a:latin typeface="Arial Bold" panose="020B0704020202020204" pitchFamily="34" charset="0"/>
                <a:cs typeface="Arial Bold" panose="020B0704020202020204" pitchFamily="34" charset="0"/>
              </a:rPr>
              <a:t>;</a:t>
            </a:r>
            <a:r>
              <a:rPr lang="zh-CN" altLang="en-US" sz="2400" dirty="0">
                <a:solidFill>
                  <a:srgbClr val="000000"/>
                </a:solidFill>
                <a:latin typeface="Arial Bold" panose="020B0704020202020204" pitchFamily="34" charset="0"/>
                <a:cs typeface="Arial Bold" panose="020B0704020202020204" pitchFamily="34" charset="0"/>
              </a:rPr>
              <a:t>当为同步操作（使两个进程合作）时，则不在同一进程中出现。</a:t>
            </a:r>
            <a:endParaRPr lang="en-US" altLang="zh-CN" sz="2400" dirty="0">
              <a:solidFill>
                <a:srgbClr val="000000"/>
              </a:solidFill>
              <a:latin typeface="Arial Bold" panose="020B0704020202020204" pitchFamily="34" charset="0"/>
              <a:cs typeface="Arial Bold" panose="020B0704020202020204" pitchFamily="34" charset="0"/>
            </a:endParaRPr>
          </a:p>
          <a:p>
            <a:pPr algn="l">
              <a:spcBef>
                <a:spcPts val="1200"/>
              </a:spcBef>
            </a:pPr>
            <a:endParaRPr lang="zh-CN" altLang="en-US" sz="3600" dirty="0">
              <a:latin typeface="Arial Bold" panose="020B0704020202020204" pitchFamily="34" charset="0"/>
              <a:cs typeface="Arial Bold" panose="020B0704020202020204" pitchFamily="34" charset="0"/>
            </a:endParaRPr>
          </a:p>
        </p:txBody>
      </p:sp>
      <p:sp>
        <p:nvSpPr>
          <p:cNvPr id="13" name="文本框 12">
            <a:extLst>
              <a:ext uri="{FF2B5EF4-FFF2-40B4-BE49-F238E27FC236}">
                <a16:creationId xmlns:a16="http://schemas.microsoft.com/office/drawing/2014/main" id="{81F4896D-FE26-B54D-BF5E-208BDDC1843A}"/>
              </a:ext>
            </a:extLst>
          </p:cNvPr>
          <p:cNvSpPr txBox="1"/>
          <p:nvPr/>
        </p:nvSpPr>
        <p:spPr>
          <a:xfrm>
            <a:off x="822256" y="1485785"/>
            <a:ext cx="9361040" cy="584775"/>
          </a:xfrm>
          <a:prstGeom prst="rect">
            <a:avLst/>
          </a:prstGeom>
          <a:noFill/>
        </p:spPr>
        <p:txBody>
          <a:bodyPr wrap="square">
            <a:spAutoFit/>
          </a:bodyPr>
          <a:lstStyle/>
          <a:p>
            <a:pPr algn="l"/>
            <a:r>
              <a:rPr lang="zh-CN" altLang="en-US" sz="3200" dirty="0">
                <a:solidFill>
                  <a:srgbClr val="33339A"/>
                </a:solidFill>
                <a:latin typeface="微软雅黑" panose="020B0503020204020204" pitchFamily="34" charset="-122"/>
                <a:ea typeface="微软雅黑" panose="020B0503020204020204" pitchFamily="34" charset="-122"/>
              </a:rPr>
              <a:t>讨论</a:t>
            </a:r>
            <a:r>
              <a:rPr lang="zh-CN" altLang="en-US" sz="3200" i="0" u="none" strike="noStrike" baseline="0" dirty="0">
                <a:solidFill>
                  <a:srgbClr val="33339A"/>
                </a:solidFill>
                <a:latin typeface="微软雅黑" panose="020B0503020204020204" pitchFamily="34" charset="-122"/>
                <a:ea typeface="微软雅黑" panose="020B0503020204020204" pitchFamily="34" charset="-122"/>
              </a:rPr>
              <a:t>：</a:t>
            </a:r>
            <a:endParaRPr lang="zh-CN" altLang="en-US" sz="3200" i="0" u="none" strike="noStrike" baseline="0"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964047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3719513" y="71439"/>
            <a:ext cx="4392612" cy="765175"/>
          </a:xfrm>
        </p:spPr>
        <p:txBody>
          <a:bodyPr/>
          <a:lstStyle/>
          <a:p>
            <a:pPr algn="ctr" eaLnBrk="1" hangingPunct="1">
              <a:defRPr/>
            </a:pPr>
            <a:r>
              <a:rPr lang="en-US" altLang="zh-CN" sz="4000" dirty="0">
                <a:solidFill>
                  <a:srgbClr val="FF0000"/>
                </a:solidFill>
                <a:latin typeface="微软雅黑" pitchFamily="34" charset="-122"/>
                <a:ea typeface="微软雅黑" pitchFamily="34" charset="-122"/>
              </a:rPr>
              <a:t>3.4 </a:t>
            </a:r>
            <a:r>
              <a:rPr lang="zh-CN" altLang="en-US" sz="4000" dirty="0">
                <a:solidFill>
                  <a:srgbClr val="FF0000"/>
                </a:solidFill>
                <a:latin typeface="微软雅黑" pitchFamily="34" charset="-122"/>
                <a:ea typeface="微软雅黑" pitchFamily="34" charset="-122"/>
              </a:rPr>
              <a:t>进程同步</a:t>
            </a:r>
          </a:p>
        </p:txBody>
      </p:sp>
      <p:sp>
        <p:nvSpPr>
          <p:cNvPr id="43012" name="Rectangle 4"/>
          <p:cNvSpPr>
            <a:spLocks noChangeArrowheads="1"/>
          </p:cNvSpPr>
          <p:nvPr/>
        </p:nvSpPr>
        <p:spPr bwMode="auto">
          <a:xfrm>
            <a:off x="528638" y="718031"/>
            <a:ext cx="7583487" cy="1943100"/>
          </a:xfrm>
          <a:prstGeom prst="rect">
            <a:avLst/>
          </a:prstGeom>
          <a:noFill/>
          <a:ln>
            <a:noFill/>
          </a:ln>
          <a:effectLst/>
        </p:spPr>
        <p:txBody>
          <a:bodyPr/>
          <a:lstStyle/>
          <a:p>
            <a:pPr marL="360000" eaLnBrk="0" hangingPunct="0">
              <a:lnSpc>
                <a:spcPct val="130000"/>
              </a:lnSpc>
              <a:spcBef>
                <a:spcPct val="20000"/>
              </a:spcBef>
              <a:defRPr/>
            </a:pPr>
            <a:r>
              <a:rPr lang="en-US" altLang="zh-CN" sz="3200" dirty="0">
                <a:solidFill>
                  <a:srgbClr val="0000FF"/>
                </a:solidFill>
                <a:latin typeface="微软雅黑" panose="020B0503020204020204" pitchFamily="34" charset="-122"/>
                <a:ea typeface="微软雅黑" panose="020B0503020204020204" pitchFamily="34" charset="-122"/>
              </a:rPr>
              <a:t>3.4.1 </a:t>
            </a:r>
            <a:r>
              <a:rPr lang="zh-CN" altLang="en-US" sz="3200" dirty="0">
                <a:solidFill>
                  <a:srgbClr val="0000FF"/>
                </a:solidFill>
                <a:latin typeface="微软雅黑" panose="020B0503020204020204" pitchFamily="34" charset="-122"/>
                <a:ea typeface="微软雅黑" panose="020B0503020204020204" pitchFamily="34" charset="-122"/>
              </a:rPr>
              <a:t>进程同步的基本概念</a:t>
            </a:r>
            <a:endParaRPr lang="en-US" altLang="zh-CN" sz="3200" dirty="0">
              <a:solidFill>
                <a:srgbClr val="0000FF"/>
              </a:solidFill>
              <a:latin typeface="微软雅黑" panose="020B0503020204020204" pitchFamily="34" charset="-122"/>
              <a:ea typeface="微软雅黑" panose="020B0503020204020204" pitchFamily="34" charset="-122"/>
            </a:endParaRPr>
          </a:p>
          <a:p>
            <a:pPr marL="360000" eaLnBrk="0" hangingPunct="0">
              <a:lnSpc>
                <a:spcPct val="130000"/>
              </a:lnSpc>
              <a:spcBef>
                <a:spcPct val="20000"/>
              </a:spcBef>
              <a:defRPr/>
            </a:pPr>
            <a:r>
              <a:rPr lang="en-US" altLang="zh-CN" sz="2800" dirty="0">
                <a:solidFill>
                  <a:schemeClr val="tx2"/>
                </a:solidFill>
                <a:latin typeface="微软雅黑" panose="020B0503020204020204" pitchFamily="34" charset="-122"/>
                <a:ea typeface="微软雅黑" panose="020B0503020204020204" pitchFamily="34" charset="-122"/>
              </a:rPr>
              <a:t>2.</a:t>
            </a:r>
            <a:r>
              <a:rPr lang="zh-CN" altLang="en-US" sz="2800" dirty="0">
                <a:solidFill>
                  <a:schemeClr val="tx2"/>
                </a:solidFill>
                <a:latin typeface="微软雅黑" panose="020B0503020204020204" pitchFamily="34" charset="-122"/>
                <a:ea typeface="微软雅黑" panose="020B0503020204020204" pitchFamily="34" charset="-122"/>
              </a:rPr>
              <a:t> 进程间的两种制约关系：间接制约关系</a:t>
            </a:r>
            <a:endParaRPr lang="en-US" altLang="zh-CN" sz="2800" dirty="0">
              <a:solidFill>
                <a:schemeClr val="tx2"/>
              </a:solidFill>
              <a:latin typeface="微软雅黑" panose="020B0503020204020204" pitchFamily="34" charset="-122"/>
              <a:ea typeface="微软雅黑" panose="020B0503020204020204" pitchFamily="34" charset="-122"/>
            </a:endParaRPr>
          </a:p>
        </p:txBody>
      </p:sp>
      <p:sp>
        <p:nvSpPr>
          <p:cNvPr id="4" name="Rectangle 4"/>
          <p:cNvSpPr>
            <a:spLocks noChangeArrowheads="1"/>
          </p:cNvSpPr>
          <p:nvPr/>
        </p:nvSpPr>
        <p:spPr bwMode="auto">
          <a:xfrm>
            <a:off x="1236042" y="4780866"/>
            <a:ext cx="8388350" cy="1544955"/>
          </a:xfrm>
          <a:prstGeom prst="rect">
            <a:avLst/>
          </a:prstGeom>
          <a:noFill/>
          <a:ln>
            <a:noFill/>
          </a:ln>
          <a:effectLst/>
        </p:spPr>
        <p:txBody>
          <a:bodyPr/>
          <a:lstStyle/>
          <a:p>
            <a:pPr eaLnBrk="0" hangingPunct="0">
              <a:lnSpc>
                <a:spcPct val="120000"/>
              </a:lnSpc>
              <a:spcBef>
                <a:spcPct val="20000"/>
              </a:spcBef>
              <a:defRPr/>
            </a:pPr>
            <a:r>
              <a:rPr lang="zh-CN" altLang="en-US" sz="2200" dirty="0">
                <a:solidFill>
                  <a:schemeClr val="accent1">
                    <a:lumMod val="75000"/>
                  </a:schemeClr>
                </a:solidFill>
                <a:latin typeface="微软雅黑" panose="020B0503020204020204" pitchFamily="34" charset="-122"/>
                <a:ea typeface="微软雅黑" panose="020B0503020204020204" pitchFamily="34" charset="-122"/>
              </a:rPr>
              <a:t>一次仅允许一个进程使用的资源称为临界资源。</a:t>
            </a:r>
          </a:p>
          <a:p>
            <a:pPr marL="533400" indent="-533400" eaLnBrk="0" hangingPunct="0">
              <a:lnSpc>
                <a:spcPct val="120000"/>
              </a:lnSpc>
              <a:spcBef>
                <a:spcPct val="20000"/>
              </a:spcBef>
              <a:defRPr/>
            </a:pPr>
            <a:r>
              <a:rPr lang="zh-CN" altLang="en-US" sz="2200" dirty="0">
                <a:solidFill>
                  <a:srgbClr val="008AF2"/>
                </a:solidFill>
                <a:latin typeface="Times New Roman" pitchFamily="18" charset="0"/>
              </a:rPr>
              <a:t>         硬件：</a:t>
            </a:r>
            <a:r>
              <a:rPr lang="zh-CN" altLang="en-US" sz="2200" dirty="0">
                <a:latin typeface="Times New Roman" pitchFamily="18" charset="0"/>
              </a:rPr>
              <a:t>如输入机、打印机等</a:t>
            </a:r>
          </a:p>
          <a:p>
            <a:pPr marL="533400" indent="-533400" eaLnBrk="0" hangingPunct="0">
              <a:lnSpc>
                <a:spcPct val="120000"/>
              </a:lnSpc>
              <a:spcBef>
                <a:spcPct val="20000"/>
              </a:spcBef>
              <a:defRPr/>
            </a:pPr>
            <a:r>
              <a:rPr lang="zh-CN" altLang="en-US" sz="2200" dirty="0">
                <a:solidFill>
                  <a:srgbClr val="008AF2"/>
                </a:solidFill>
                <a:latin typeface="Times New Roman" pitchFamily="18" charset="0"/>
              </a:rPr>
              <a:t>         软件：</a:t>
            </a:r>
            <a:r>
              <a:rPr lang="zh-CN" altLang="en-US" sz="2200" dirty="0">
                <a:latin typeface="Times New Roman" pitchFamily="18" charset="0"/>
              </a:rPr>
              <a:t>如公用变量、数据、表格、队列等</a:t>
            </a:r>
            <a:r>
              <a:rPr lang="zh-CN" altLang="en-US" sz="2200" dirty="0">
                <a:solidFill>
                  <a:schemeClr val="accent1"/>
                </a:solidFill>
                <a:latin typeface="Times New Roman" pitchFamily="18" charset="0"/>
              </a:rPr>
              <a:t>   </a:t>
            </a:r>
            <a:r>
              <a:rPr lang="zh-CN" altLang="en-US" sz="2400" dirty="0">
                <a:latin typeface="Times New Roman" pitchFamily="18" charset="0"/>
              </a:rPr>
              <a:t>     </a:t>
            </a:r>
            <a:endParaRPr lang="en-US" altLang="zh-CN" sz="2400" dirty="0">
              <a:latin typeface="Times New Roman" pitchFamily="18" charset="0"/>
            </a:endParaRPr>
          </a:p>
          <a:p>
            <a:pPr eaLnBrk="0" hangingPunct="0">
              <a:lnSpc>
                <a:spcPct val="90000"/>
              </a:lnSpc>
              <a:spcBef>
                <a:spcPct val="20000"/>
              </a:spcBef>
              <a:defRPr/>
            </a:pPr>
            <a:endParaRPr lang="zh-CN" altLang="en-US" sz="2800" dirty="0">
              <a:latin typeface="Times New Roman" pitchFamily="18" charset="0"/>
            </a:endParaRPr>
          </a:p>
          <a:p>
            <a:pPr eaLnBrk="0" hangingPunct="0">
              <a:lnSpc>
                <a:spcPct val="90000"/>
              </a:lnSpc>
              <a:spcBef>
                <a:spcPct val="20000"/>
              </a:spcBef>
              <a:defRPr/>
            </a:pPr>
            <a:endParaRPr lang="en-US" altLang="zh-CN" sz="2400" dirty="0">
              <a:latin typeface="Times New Roman" pitchFamily="18" charset="0"/>
            </a:endParaRPr>
          </a:p>
          <a:p>
            <a:pPr marL="457200" indent="-457200" eaLnBrk="0" hangingPunct="0">
              <a:lnSpc>
                <a:spcPct val="90000"/>
              </a:lnSpc>
              <a:spcBef>
                <a:spcPct val="20000"/>
              </a:spcBef>
              <a:buFont typeface="Wingdings" pitchFamily="2" charset="2"/>
              <a:buChar char="Ø"/>
              <a:defRPr/>
            </a:pPr>
            <a:endParaRPr lang="zh-CN" altLang="en-US" sz="2400" dirty="0">
              <a:latin typeface="宋体" pitchFamily="2" charset="-122"/>
            </a:endParaRPr>
          </a:p>
        </p:txBody>
      </p:sp>
      <p:grpSp>
        <p:nvGrpSpPr>
          <p:cNvPr id="7" name="组合 6"/>
          <p:cNvGrpSpPr/>
          <p:nvPr/>
        </p:nvGrpSpPr>
        <p:grpSpPr>
          <a:xfrm>
            <a:off x="3059906" y="2739142"/>
            <a:ext cx="6624736" cy="1728192"/>
            <a:chOff x="539552" y="1844824"/>
            <a:chExt cx="6624736" cy="1728192"/>
          </a:xfrm>
        </p:grpSpPr>
        <p:sp>
          <p:nvSpPr>
            <p:cNvPr id="8" name="圆角矩形 7"/>
            <p:cNvSpPr/>
            <p:nvPr/>
          </p:nvSpPr>
          <p:spPr bwMode="auto">
            <a:xfrm>
              <a:off x="539552" y="1844824"/>
              <a:ext cx="6624736" cy="1728192"/>
            </a:xfrm>
            <a:prstGeom prst="roundRect">
              <a:avLst/>
            </a:prstGeom>
            <a:solidFill>
              <a:schemeClr val="accent1">
                <a:lumMod val="20000"/>
                <a:lumOff val="80000"/>
              </a:schemeClr>
            </a:solidFill>
            <a:ln>
              <a:noFill/>
            </a:ln>
            <a:effectLst/>
          </p:spPr>
          <p:txBody>
            <a:bodyPr vert="horz" wrap="square" lIns="91440" tIns="45720" rIns="91440" bIns="45720" numCol="1" rtlCol="0" anchor="t" anchorCtr="0" compatLnSpc="1">
              <a:prstTxWarp prst="textNoShape">
                <a:avLst/>
              </a:prstTxWarp>
            </a:bodyPr>
            <a:lstStyle/>
            <a:p>
              <a:pPr marL="609600" indent="-609600" eaLnBrk="0" hangingPunct="0">
                <a:spcBef>
                  <a:spcPct val="20000"/>
                </a:spcBef>
              </a:pPr>
              <a:endParaRPr lang="zh-CN" altLang="en-US">
                <a:latin typeface="Arial" charset="0"/>
              </a:endParaRPr>
            </a:p>
          </p:txBody>
        </p:sp>
        <p:sp>
          <p:nvSpPr>
            <p:cNvPr id="9" name="圆角矩形 8"/>
            <p:cNvSpPr/>
            <p:nvPr/>
          </p:nvSpPr>
          <p:spPr bwMode="auto">
            <a:xfrm>
              <a:off x="683568" y="1988840"/>
              <a:ext cx="2016224" cy="1368152"/>
            </a:xfrm>
            <a:prstGeom prst="roundRect">
              <a:avLst/>
            </a:prstGeom>
            <a:solidFill>
              <a:schemeClr val="accent6">
                <a:lumMod val="60000"/>
                <a:lumOff val="40000"/>
              </a:schemeClr>
            </a:solidFill>
            <a:ln>
              <a:noFill/>
            </a:ln>
            <a:effectLst/>
          </p:spPr>
          <p:txBody>
            <a:bodyPr vert="horz" wrap="square" lIns="91440" tIns="45720" rIns="91440" bIns="45720" numCol="1" rtlCol="0" anchor="t" anchorCtr="0" compatLnSpc="1">
              <a:prstTxWarp prst="textNoShape">
                <a:avLst/>
              </a:prstTxWarp>
            </a:bodyPr>
            <a:lstStyle/>
            <a:p>
              <a:pPr marL="609600" indent="-609600" eaLnBrk="0" hangingPunct="0">
                <a:spcBef>
                  <a:spcPct val="20000"/>
                </a:spcBef>
              </a:pPr>
              <a:endParaRPr lang="zh-CN" altLang="en-US" dirty="0">
                <a:latin typeface="Arial" charset="0"/>
              </a:endParaRPr>
            </a:p>
          </p:txBody>
        </p:sp>
        <p:sp>
          <p:nvSpPr>
            <p:cNvPr id="10" name="文本框 9"/>
            <p:cNvSpPr txBox="1"/>
            <p:nvPr/>
          </p:nvSpPr>
          <p:spPr>
            <a:xfrm>
              <a:off x="719572" y="2109520"/>
              <a:ext cx="2016224" cy="1200329"/>
            </a:xfrm>
            <a:prstGeom prst="rect">
              <a:avLst/>
            </a:prstGeom>
            <a:noFill/>
          </p:spPr>
          <p:txBody>
            <a:bodyPr wrap="square" rtlCol="0">
              <a:spAutoFit/>
            </a:bodyPr>
            <a:lstStyle/>
            <a:p>
              <a:pPr>
                <a:lnSpc>
                  <a:spcPct val="150000"/>
                </a:lnSpc>
              </a:pPr>
              <a:r>
                <a:rPr lang="en-US" altLang="zh-CN" sz="2800" dirty="0">
                  <a:latin typeface="微软雅黑" panose="020B0503020204020204" pitchFamily="34" charset="-122"/>
                  <a:ea typeface="微软雅黑" panose="020B0503020204020204" pitchFamily="34" charset="-122"/>
                </a:rPr>
                <a:t>Word</a:t>
              </a:r>
              <a:r>
                <a:rPr lang="zh-CN" altLang="en-US" sz="2800" dirty="0">
                  <a:latin typeface="微软雅黑" panose="020B0503020204020204" pitchFamily="34" charset="-122"/>
                  <a:ea typeface="微软雅黑" panose="020B0503020204020204" pitchFamily="34" charset="-122"/>
                </a:rPr>
                <a:t>进程</a:t>
              </a:r>
              <a:endParaRPr lang="en-US" altLang="zh-CN" sz="2800"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.doc</a:t>
              </a:r>
              <a:r>
                <a:rPr lang="zh-CN" altLang="en-US" dirty="0">
                  <a:latin typeface="微软雅黑" panose="020B0503020204020204" pitchFamily="34" charset="-122"/>
                  <a:ea typeface="微软雅黑" panose="020B0503020204020204" pitchFamily="34" charset="-122"/>
                </a:rPr>
                <a:t>文档</a:t>
              </a:r>
            </a:p>
          </p:txBody>
        </p:sp>
        <p:sp>
          <p:nvSpPr>
            <p:cNvPr id="11" name="圆角矩形 10"/>
            <p:cNvSpPr/>
            <p:nvPr/>
          </p:nvSpPr>
          <p:spPr bwMode="auto">
            <a:xfrm>
              <a:off x="5004048" y="1988840"/>
              <a:ext cx="2016224" cy="1368152"/>
            </a:xfrm>
            <a:prstGeom prst="roundRect">
              <a:avLst/>
            </a:prstGeom>
            <a:solidFill>
              <a:schemeClr val="accent6">
                <a:lumMod val="60000"/>
                <a:lumOff val="40000"/>
              </a:schemeClr>
            </a:solidFill>
            <a:ln>
              <a:noFill/>
            </a:ln>
            <a:effectLst/>
          </p:spPr>
          <p:txBody>
            <a:bodyPr vert="horz" wrap="square" lIns="91440" tIns="45720" rIns="91440" bIns="45720" numCol="1" rtlCol="0" anchor="t" anchorCtr="0" compatLnSpc="1">
              <a:prstTxWarp prst="textNoShape">
                <a:avLst/>
              </a:prstTxWarp>
            </a:bodyPr>
            <a:lstStyle/>
            <a:p>
              <a:pPr marL="609600" indent="-609600" eaLnBrk="0" hangingPunct="0">
                <a:spcBef>
                  <a:spcPct val="20000"/>
                </a:spcBef>
              </a:pPr>
              <a:endParaRPr lang="zh-CN" altLang="en-US">
                <a:latin typeface="Arial" charset="0"/>
              </a:endParaRPr>
            </a:p>
          </p:txBody>
        </p:sp>
        <p:sp>
          <p:nvSpPr>
            <p:cNvPr id="12" name="文本框 11"/>
            <p:cNvSpPr txBox="1"/>
            <p:nvPr/>
          </p:nvSpPr>
          <p:spPr>
            <a:xfrm>
              <a:off x="5148064" y="2109519"/>
              <a:ext cx="1944216" cy="1200329"/>
            </a:xfrm>
            <a:prstGeom prst="rect">
              <a:avLst/>
            </a:prstGeom>
            <a:noFill/>
          </p:spPr>
          <p:txBody>
            <a:bodyPr wrap="square" rtlCol="0">
              <a:spAutoFit/>
            </a:bodyPr>
            <a:lstStyle/>
            <a:p>
              <a:pPr>
                <a:lnSpc>
                  <a:spcPct val="150000"/>
                </a:lnSpc>
              </a:pPr>
              <a:r>
                <a:rPr lang="en-US" altLang="zh-CN" sz="2800" dirty="0">
                  <a:latin typeface="微软雅黑" panose="020B0503020204020204" pitchFamily="34" charset="-122"/>
                  <a:ea typeface="微软雅黑" panose="020B0503020204020204" pitchFamily="34" charset="-122"/>
                </a:rPr>
                <a:t>excel</a:t>
              </a:r>
              <a:r>
                <a:rPr lang="zh-CN" altLang="en-US" sz="2800" dirty="0">
                  <a:latin typeface="微软雅黑" panose="020B0503020204020204" pitchFamily="34" charset="-122"/>
                  <a:ea typeface="微软雅黑" panose="020B0503020204020204" pitchFamily="34" charset="-122"/>
                </a:rPr>
                <a:t>进程</a:t>
              </a:r>
              <a:endParaRPr lang="en-US" altLang="zh-CN" sz="2800"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.xlsx</a:t>
              </a:r>
              <a:r>
                <a:rPr lang="zh-CN" altLang="en-US" dirty="0">
                  <a:latin typeface="微软雅黑" panose="020B0503020204020204" pitchFamily="34" charset="-122"/>
                  <a:ea typeface="微软雅黑" panose="020B0503020204020204" pitchFamily="34" charset="-122"/>
                </a:rPr>
                <a:t>表格</a:t>
              </a:r>
            </a:p>
          </p:txBody>
        </p:sp>
        <p:sp>
          <p:nvSpPr>
            <p:cNvPr id="13" name="左右箭头 12"/>
            <p:cNvSpPr/>
            <p:nvPr/>
          </p:nvSpPr>
          <p:spPr bwMode="auto">
            <a:xfrm>
              <a:off x="2699792" y="2564904"/>
              <a:ext cx="2304256" cy="216024"/>
            </a:xfrm>
            <a:prstGeom prst="leftRightArrow">
              <a:avLst/>
            </a:prstGeom>
            <a:solidFill>
              <a:schemeClr val="accent5">
                <a:lumMod val="75000"/>
              </a:schemeClr>
            </a:solidFill>
            <a:ln>
              <a:noFill/>
            </a:ln>
            <a:effectLst/>
          </p:spPr>
          <p:txBody>
            <a:bodyPr vert="horz" wrap="square" lIns="91440" tIns="45720" rIns="91440" bIns="45720" numCol="1" rtlCol="0" anchor="t" anchorCtr="0" compatLnSpc="1">
              <a:prstTxWarp prst="textNoShape">
                <a:avLst/>
              </a:prstTxWarp>
            </a:bodyPr>
            <a:lstStyle/>
            <a:p>
              <a:pPr marL="609600" indent="-609600" eaLnBrk="0" hangingPunct="0">
                <a:spcBef>
                  <a:spcPct val="20000"/>
                </a:spcBef>
              </a:pPr>
              <a:endParaRPr lang="zh-CN" altLang="en-US">
                <a:latin typeface="Arial" charset="0"/>
              </a:endParaRPr>
            </a:p>
          </p:txBody>
        </p:sp>
        <p:sp>
          <p:nvSpPr>
            <p:cNvPr id="14" name="文本框 13"/>
            <p:cNvSpPr txBox="1"/>
            <p:nvPr/>
          </p:nvSpPr>
          <p:spPr>
            <a:xfrm>
              <a:off x="2987824" y="2236802"/>
              <a:ext cx="1656184" cy="400110"/>
            </a:xfrm>
            <a:prstGeom prst="rect">
              <a:avLst/>
            </a:prstGeom>
            <a:noFill/>
          </p:spPr>
          <p:txBody>
            <a:bodyPr wrap="square" rtlCol="0">
              <a:spAutoFit/>
            </a:bodyPr>
            <a:lstStyle/>
            <a:p>
              <a:endParaRPr lang="zh-CN" altLang="en-US" dirty="0"/>
            </a:p>
          </p:txBody>
        </p:sp>
        <p:sp>
          <p:nvSpPr>
            <p:cNvPr id="15" name="文本框 14"/>
            <p:cNvSpPr txBox="1"/>
            <p:nvPr/>
          </p:nvSpPr>
          <p:spPr>
            <a:xfrm>
              <a:off x="3327402" y="2272806"/>
              <a:ext cx="1152128" cy="400110"/>
            </a:xfrm>
            <a:prstGeom prst="rect">
              <a:avLst/>
            </a:prstGeom>
            <a:noFill/>
          </p:spPr>
          <p:txBody>
            <a:bodyPr wrap="square" rtlCol="0">
              <a:spAutoFit/>
            </a:bodyPr>
            <a:lstStyle/>
            <a:p>
              <a:r>
                <a:rPr lang="zh-CN" altLang="en-US" dirty="0"/>
                <a:t>打印机</a:t>
              </a:r>
            </a:p>
          </p:txBody>
        </p:sp>
      </p:grpSp>
      <p:sp>
        <p:nvSpPr>
          <p:cNvPr id="2" name="矩形 1"/>
          <p:cNvSpPr/>
          <p:nvPr/>
        </p:nvSpPr>
        <p:spPr>
          <a:xfrm>
            <a:off x="983432" y="2194850"/>
            <a:ext cx="1800493" cy="466281"/>
          </a:xfrm>
          <a:prstGeom prst="rect">
            <a:avLst/>
          </a:prstGeom>
        </p:spPr>
        <p:txBody>
          <a:bodyPr wrap="none">
            <a:spAutoFit/>
          </a:bodyPr>
          <a:lstStyle/>
          <a:p>
            <a:pPr eaLnBrk="0" hangingPunct="0">
              <a:lnSpc>
                <a:spcPct val="110000"/>
              </a:lnSpc>
              <a:spcBef>
                <a:spcPct val="20000"/>
              </a:spcBef>
              <a:buFont typeface="Wingdings" pitchFamily="2" charset="2"/>
              <a:buChar char="n"/>
              <a:defRPr/>
            </a:pPr>
            <a:r>
              <a:rPr lang="en-US" altLang="zh-CN" sz="2400" dirty="0">
                <a:solidFill>
                  <a:srgbClr val="7030A0"/>
                </a:solidFill>
                <a:latin typeface="宋体" pitchFamily="2" charset="-122"/>
              </a:rPr>
              <a:t> </a:t>
            </a:r>
            <a:r>
              <a:rPr lang="zh-CN" altLang="en-US" sz="2400" dirty="0">
                <a:solidFill>
                  <a:srgbClr val="7030A0"/>
                </a:solidFill>
                <a:latin typeface="微软雅黑" panose="020B0503020204020204" pitchFamily="34" charset="-122"/>
                <a:ea typeface="微软雅黑" panose="020B0503020204020204" pitchFamily="34" charset="-122"/>
              </a:rPr>
              <a:t>临界资源</a:t>
            </a:r>
            <a:endParaRPr lang="en-US" altLang="zh-CN" sz="2400" dirty="0">
              <a:solidFill>
                <a:srgbClr val="7030A0"/>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4" presetClass="entr" presetSubtype="16" fill="hold"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animEffect transition="in" filter="box(in)">
                                      <p:cBhvr>
                                        <p:cTn id="9" dur="500"/>
                                        <p:tgtEl>
                                          <p:spTgt spid="4">
                                            <p:txEl>
                                              <p:pRg st="0" end="0"/>
                                            </p:txEl>
                                          </p:spTgt>
                                        </p:tgtEl>
                                      </p:cBhvr>
                                    </p:animEffect>
                                  </p:childTnLst>
                                </p:cTn>
                              </p:par>
                              <p:par>
                                <p:cTn id="10" presetID="4" presetClass="entr" presetSubtype="16" fill="hold" nodeType="with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ox(in)">
                                      <p:cBhvr>
                                        <p:cTn id="12" dur="500"/>
                                        <p:tgtEl>
                                          <p:spTgt spid="4">
                                            <p:txEl>
                                              <p:pRg st="1" end="1"/>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box(in)">
                                      <p:cBhvr>
                                        <p:cTn id="15"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4"/>
          <p:cNvSpPr>
            <a:spLocks noChangeArrowheads="1"/>
          </p:cNvSpPr>
          <p:nvPr/>
        </p:nvSpPr>
        <p:spPr bwMode="auto">
          <a:xfrm>
            <a:off x="911425" y="753157"/>
            <a:ext cx="5400600" cy="11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nSpc>
                <a:spcPct val="110000"/>
              </a:lnSpc>
              <a:spcBef>
                <a:spcPct val="20000"/>
              </a:spcBef>
            </a:pPr>
            <a:r>
              <a:rPr lang="en-US" altLang="zh-CN" sz="3200" dirty="0">
                <a:solidFill>
                  <a:srgbClr val="0000FF"/>
                </a:solidFill>
                <a:latin typeface="微软雅黑" panose="020B0503020204020204" pitchFamily="34" charset="-122"/>
                <a:ea typeface="微软雅黑" panose="020B0503020204020204" pitchFamily="34" charset="-122"/>
              </a:rPr>
              <a:t>3.4.2 </a:t>
            </a:r>
            <a:r>
              <a:rPr lang="zh-CN" altLang="en-US" sz="3200" dirty="0">
                <a:solidFill>
                  <a:srgbClr val="0000FF"/>
                </a:solidFill>
                <a:latin typeface="微软雅黑" panose="020B0503020204020204" pitchFamily="34" charset="-122"/>
                <a:ea typeface="微软雅黑" panose="020B0503020204020204" pitchFamily="34" charset="-122"/>
              </a:rPr>
              <a:t>进程同步机制及应用</a:t>
            </a:r>
            <a:endParaRPr lang="en-US" altLang="zh-CN" sz="3200" dirty="0">
              <a:solidFill>
                <a:srgbClr val="0000FF"/>
              </a:solidFill>
              <a:latin typeface="微软雅黑" panose="020B0503020204020204" pitchFamily="34" charset="-122"/>
              <a:ea typeface="微软雅黑" panose="020B0503020204020204" pitchFamily="34" charset="-122"/>
            </a:endParaRPr>
          </a:p>
          <a:p>
            <a:pPr>
              <a:lnSpc>
                <a:spcPct val="110000"/>
              </a:lnSpc>
              <a:spcBef>
                <a:spcPct val="20000"/>
              </a:spcBef>
            </a:pPr>
            <a:r>
              <a:rPr lang="en-US" altLang="zh-CN" sz="2800" dirty="0">
                <a:solidFill>
                  <a:srgbClr val="C00000"/>
                </a:solidFill>
                <a:latin typeface="微软雅黑" panose="020B0503020204020204" pitchFamily="34" charset="-122"/>
                <a:ea typeface="微软雅黑" panose="020B0503020204020204" pitchFamily="34" charset="-122"/>
              </a:rPr>
              <a:t>4. </a:t>
            </a:r>
            <a:r>
              <a:rPr lang="zh-CN" altLang="en-US" sz="2800" dirty="0">
                <a:solidFill>
                  <a:srgbClr val="C00000"/>
                </a:solidFill>
                <a:latin typeface="微软雅黑" panose="020B0503020204020204" pitchFamily="34" charset="-122"/>
                <a:ea typeface="微软雅黑" panose="020B0503020204020204" pitchFamily="34" charset="-122"/>
              </a:rPr>
              <a:t>信号量机制</a:t>
            </a:r>
            <a:endParaRPr lang="en-US" altLang="zh-CN" sz="2800" dirty="0">
              <a:solidFill>
                <a:srgbClr val="C00000"/>
              </a:solidFill>
              <a:latin typeface="微软雅黑" panose="020B0503020204020204" pitchFamily="34" charset="-122"/>
              <a:ea typeface="微软雅黑" panose="020B0503020204020204" pitchFamily="34" charset="-122"/>
            </a:endParaRPr>
          </a:p>
          <a:p>
            <a:pPr>
              <a:lnSpc>
                <a:spcPct val="110000"/>
              </a:lnSpc>
              <a:spcBef>
                <a:spcPct val="20000"/>
              </a:spcBef>
              <a:buFont typeface="Wingdings" panose="05000000000000000000" pitchFamily="2" charset="2"/>
              <a:buChar char="n"/>
            </a:pPr>
            <a:r>
              <a:rPr lang="en-US" altLang="zh-CN" sz="2400" dirty="0">
                <a:solidFill>
                  <a:srgbClr val="7030A0"/>
                </a:solidFill>
                <a:latin typeface="宋体" panose="02010600030101010101" pitchFamily="2" charset="-122"/>
              </a:rPr>
              <a:t> </a:t>
            </a:r>
            <a:r>
              <a:rPr lang="zh-CN" altLang="en-US" sz="2400" dirty="0">
                <a:solidFill>
                  <a:srgbClr val="7030A0"/>
                </a:solidFill>
                <a:latin typeface="微软雅黑" panose="020B0503020204020204" pitchFamily="34" charset="-122"/>
                <a:ea typeface="微软雅黑" panose="020B0503020204020204" pitchFamily="34" charset="-122"/>
              </a:rPr>
              <a:t>二元型信号量机制：</a:t>
            </a:r>
            <a:endParaRPr lang="en-US" altLang="zh-CN" sz="2400" dirty="0">
              <a:solidFill>
                <a:srgbClr val="7030A0"/>
              </a:solidFill>
              <a:latin typeface="微软雅黑" panose="020B0503020204020204" pitchFamily="34" charset="-122"/>
              <a:ea typeface="微软雅黑" panose="020B0503020204020204" pitchFamily="34" charset="-122"/>
            </a:endParaRPr>
          </a:p>
          <a:p>
            <a:pPr>
              <a:lnSpc>
                <a:spcPct val="90000"/>
              </a:lnSpc>
              <a:spcBef>
                <a:spcPct val="20000"/>
              </a:spcBef>
            </a:pPr>
            <a:endParaRPr lang="zh-CN" altLang="en-US" sz="2400" dirty="0">
              <a:latin typeface="宋体" panose="02010600030101010101" pitchFamily="2" charset="-122"/>
            </a:endParaRPr>
          </a:p>
        </p:txBody>
      </p:sp>
      <p:sp>
        <p:nvSpPr>
          <p:cNvPr id="54275" name="Rectangle 2"/>
          <p:cNvSpPr txBox="1">
            <a:spLocks noChangeArrowheads="1"/>
          </p:cNvSpPr>
          <p:nvPr/>
        </p:nvSpPr>
        <p:spPr bwMode="auto">
          <a:xfrm>
            <a:off x="4440239" y="-26988"/>
            <a:ext cx="3311525" cy="711201"/>
          </a:xfrm>
          <a:prstGeom prst="rect">
            <a:avLst/>
          </a:prstGeom>
          <a:noFill/>
          <a:ln w="9525">
            <a:noFill/>
            <a:miter lim="800000"/>
            <a:headEnd/>
            <a:tailEnd/>
          </a:ln>
          <a:effectLst>
            <a:outerShdw dist="35921" dir="2700000" algn="ctr" rotWithShape="0">
              <a:srgbClr val="FFFFFF">
                <a:alpha val="73000"/>
              </a:srgbClr>
            </a:outerShdw>
          </a:effectLst>
        </p:spPr>
        <p:txBody>
          <a:bodyPr anchor="ctr"/>
          <a:lstStyle/>
          <a:p>
            <a:pPr>
              <a:defRPr/>
            </a:pPr>
            <a:r>
              <a:rPr lang="en-US" altLang="zh-CN" sz="4000" dirty="0">
                <a:solidFill>
                  <a:srgbClr val="FF0000"/>
                </a:solidFill>
                <a:latin typeface="微软雅黑" panose="020B0503020204020204" pitchFamily="34" charset="-122"/>
                <a:ea typeface="微软雅黑" panose="020B0503020204020204" pitchFamily="34" charset="-122"/>
              </a:rPr>
              <a:t>3.4 </a:t>
            </a:r>
            <a:r>
              <a:rPr lang="zh-CN" altLang="en-US" sz="4000" dirty="0">
                <a:solidFill>
                  <a:srgbClr val="FF0000"/>
                </a:solidFill>
                <a:latin typeface="微软雅黑" panose="020B0503020204020204" pitchFamily="34" charset="-122"/>
                <a:ea typeface="微软雅黑" panose="020B0503020204020204" pitchFamily="34" charset="-122"/>
              </a:rPr>
              <a:t>进程同步</a:t>
            </a:r>
          </a:p>
        </p:txBody>
      </p:sp>
      <p:sp>
        <p:nvSpPr>
          <p:cNvPr id="114692" name="矩形 1"/>
          <p:cNvSpPr>
            <a:spLocks noChangeArrowheads="1"/>
          </p:cNvSpPr>
          <p:nvPr/>
        </p:nvSpPr>
        <p:spPr bwMode="auto">
          <a:xfrm>
            <a:off x="1416051" y="2296120"/>
            <a:ext cx="7704285" cy="1964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kumimoji="1" lang="en-US" altLang="zh-CN" sz="2400" dirty="0" err="1">
                <a:latin typeface="Times New Roman" panose="02020603050405020304" pitchFamily="18" charset="0"/>
              </a:rPr>
              <a:t>typedef</a:t>
            </a:r>
            <a:r>
              <a:rPr kumimoji="1" lang="en-US" altLang="zh-CN" sz="2400" dirty="0">
                <a:latin typeface="Times New Roman" panose="02020603050405020304" pitchFamily="18" charset="0"/>
              </a:rPr>
              <a:t> </a:t>
            </a:r>
            <a:r>
              <a:rPr kumimoji="1" lang="en-US" altLang="zh-CN" sz="2400" dirty="0" err="1">
                <a:latin typeface="Times New Roman" panose="02020603050405020304" pitchFamily="18" charset="0"/>
              </a:rPr>
              <a:t>struct</a:t>
            </a:r>
            <a:r>
              <a:rPr kumimoji="1" lang="en-US" altLang="zh-CN" sz="2400" dirty="0">
                <a:latin typeface="Times New Roman" panose="02020603050405020304" pitchFamily="18" charset="0"/>
              </a:rPr>
              <a:t>{</a:t>
            </a:r>
          </a:p>
          <a:p>
            <a:pPr eaLnBrk="1" hangingPunct="1">
              <a:lnSpc>
                <a:spcPct val="130000"/>
              </a:lnSpc>
            </a:pPr>
            <a:r>
              <a:rPr kumimoji="1" lang="en-US" altLang="zh-CN" sz="2400" dirty="0">
                <a:latin typeface="Times New Roman" panose="02020603050405020304" pitchFamily="18" charset="0"/>
              </a:rPr>
              <a:t>      </a:t>
            </a:r>
            <a:r>
              <a:rPr kumimoji="1" lang="en-US" altLang="zh-CN" sz="2400" dirty="0" err="1">
                <a:latin typeface="Times New Roman" panose="02020603050405020304" pitchFamily="18" charset="0"/>
              </a:rPr>
              <a:t>enum</a:t>
            </a:r>
            <a:r>
              <a:rPr kumimoji="1" lang="en-US" altLang="zh-CN" sz="2400" dirty="0">
                <a:latin typeface="Times New Roman" panose="02020603050405020304" pitchFamily="18" charset="0"/>
              </a:rPr>
              <a:t> {0, 1}  value; /*</a:t>
            </a:r>
            <a:r>
              <a:rPr kumimoji="1" lang="zh-CN" altLang="en-US" sz="2400" dirty="0">
                <a:latin typeface="Times New Roman" panose="02020603050405020304" pitchFamily="18" charset="0"/>
              </a:rPr>
              <a:t>信号量的值*</a:t>
            </a:r>
            <a:r>
              <a:rPr kumimoji="1" lang="en-US" altLang="zh-CN" sz="2400" dirty="0">
                <a:latin typeface="Times New Roman" panose="02020603050405020304" pitchFamily="18" charset="0"/>
              </a:rPr>
              <a:t>/</a:t>
            </a:r>
          </a:p>
          <a:p>
            <a:pPr eaLnBrk="1" hangingPunct="1">
              <a:lnSpc>
                <a:spcPct val="130000"/>
              </a:lnSpc>
            </a:pPr>
            <a:r>
              <a:rPr kumimoji="1" lang="en-US" altLang="zh-CN" sz="2400" dirty="0">
                <a:latin typeface="Times New Roman" panose="02020603050405020304" pitchFamily="18" charset="0"/>
              </a:rPr>
              <a:t>      </a:t>
            </a:r>
            <a:r>
              <a:rPr kumimoji="1" lang="en-US" altLang="zh-CN" sz="2400" dirty="0" err="1">
                <a:latin typeface="Times New Roman" panose="02020603050405020304" pitchFamily="18" charset="0"/>
              </a:rPr>
              <a:t>QueueType</a:t>
            </a:r>
            <a:r>
              <a:rPr kumimoji="1" lang="en-US" altLang="zh-CN" sz="2400" dirty="0">
                <a:latin typeface="Times New Roman" panose="02020603050405020304" pitchFamily="18" charset="0"/>
              </a:rPr>
              <a:t> queue;   </a:t>
            </a:r>
            <a:r>
              <a:rPr kumimoji="1" lang="en-US" altLang="zh-CN" sz="2400" dirty="0"/>
              <a:t>/*</a:t>
            </a:r>
            <a:r>
              <a:rPr kumimoji="1" lang="zh-CN" altLang="en-US" sz="2400" dirty="0"/>
              <a:t>等待访问该类资源的进程队列*</a:t>
            </a:r>
            <a:r>
              <a:rPr kumimoji="1" lang="en-US" altLang="zh-CN" sz="2400" dirty="0"/>
              <a:t>/</a:t>
            </a:r>
            <a:endParaRPr kumimoji="1" lang="en-US" altLang="zh-CN" sz="2400" dirty="0">
              <a:latin typeface="Times New Roman" panose="02020603050405020304" pitchFamily="18" charset="0"/>
            </a:endParaRPr>
          </a:p>
          <a:p>
            <a:pPr eaLnBrk="1" hangingPunct="1">
              <a:lnSpc>
                <a:spcPct val="130000"/>
              </a:lnSpc>
            </a:pPr>
            <a:r>
              <a:rPr kumimoji="1" lang="en-US" altLang="zh-CN" sz="2400" dirty="0">
                <a:latin typeface="Times New Roman" panose="02020603050405020304" pitchFamily="18" charset="0"/>
              </a:rPr>
              <a:t>      } </a:t>
            </a:r>
            <a:r>
              <a:rPr kumimoji="1" lang="en-US" altLang="zh-CN" sz="2400" dirty="0" err="1">
                <a:latin typeface="Times New Roman" panose="02020603050405020304" pitchFamily="18" charset="0"/>
              </a:rPr>
              <a:t>binary_semaphore</a:t>
            </a:r>
            <a:r>
              <a:rPr kumimoji="1" lang="en-US" altLang="zh-CN" sz="2400" dirty="0">
                <a:latin typeface="Times New Roman" panose="02020603050405020304" pitchFamily="18" charset="0"/>
              </a:rPr>
              <a:t> ;             </a:t>
            </a:r>
          </a:p>
        </p:txBody>
      </p:sp>
      <p:sp>
        <p:nvSpPr>
          <p:cNvPr id="6" name="Rectangle 8"/>
          <p:cNvSpPr>
            <a:spLocks noChangeArrowheads="1"/>
          </p:cNvSpPr>
          <p:nvPr/>
        </p:nvSpPr>
        <p:spPr bwMode="auto">
          <a:xfrm>
            <a:off x="1431888" y="4437112"/>
            <a:ext cx="8569325"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nSpc>
                <a:spcPct val="120000"/>
              </a:lnSpc>
              <a:spcBef>
                <a:spcPct val="20000"/>
              </a:spcBef>
              <a:buFontTx/>
              <a:buChar char="•"/>
            </a:pPr>
            <a:r>
              <a:rPr lang="en-US" altLang="zh-CN" sz="2200" dirty="0">
                <a:solidFill>
                  <a:srgbClr val="FF0000"/>
                </a:solidFill>
              </a:rPr>
              <a:t>value: </a:t>
            </a:r>
            <a:r>
              <a:rPr lang="zh-CN" altLang="en-US" sz="2200" dirty="0">
                <a:latin typeface="宋体" panose="02010600030101010101" pitchFamily="2" charset="-122"/>
              </a:rPr>
              <a:t>取值仅能为 </a:t>
            </a:r>
            <a:r>
              <a:rPr lang="en-US" altLang="zh-CN" sz="2200" dirty="0">
                <a:latin typeface="宋体" panose="02010600030101010101" pitchFamily="2" charset="-122"/>
              </a:rPr>
              <a:t>0 </a:t>
            </a:r>
            <a:r>
              <a:rPr lang="zh-CN" altLang="en-US" sz="2200" dirty="0">
                <a:latin typeface="宋体" panose="02010600030101010101" pitchFamily="2" charset="-122"/>
              </a:rPr>
              <a:t>或 </a:t>
            </a:r>
            <a:r>
              <a:rPr lang="en-US" altLang="zh-CN" sz="2200" dirty="0">
                <a:latin typeface="宋体" panose="02010600030101010101" pitchFamily="2" charset="-122"/>
              </a:rPr>
              <a:t>1</a:t>
            </a:r>
            <a:endParaRPr lang="zh-CN" altLang="en-US" sz="2200" dirty="0">
              <a:latin typeface="宋体" panose="02010600030101010101" pitchFamily="2" charset="-122"/>
            </a:endParaRPr>
          </a:p>
          <a:p>
            <a:pPr>
              <a:lnSpc>
                <a:spcPct val="120000"/>
              </a:lnSpc>
              <a:spcBef>
                <a:spcPct val="20000"/>
              </a:spcBef>
              <a:buFontTx/>
              <a:buChar char="•"/>
            </a:pPr>
            <a:r>
              <a:rPr lang="en-US" altLang="zh-CN" sz="2200" dirty="0">
                <a:solidFill>
                  <a:srgbClr val="FF0000"/>
                </a:solidFill>
              </a:rPr>
              <a:t>queue</a:t>
            </a:r>
            <a:r>
              <a:rPr lang="zh-CN" altLang="en-US" sz="2200" dirty="0">
                <a:solidFill>
                  <a:srgbClr val="FF0000"/>
                </a:solidFill>
              </a:rPr>
              <a:t>：</a:t>
            </a:r>
            <a:r>
              <a:rPr lang="zh-CN" altLang="en-US" sz="2200" dirty="0"/>
              <a:t>初值为空</a:t>
            </a:r>
            <a:endParaRPr lang="zh-CN" altLang="en-US" sz="2200" dirty="0">
              <a:latin typeface="仿宋_GB2312" pitchFamily="49" charset="-122"/>
              <a:ea typeface="仿宋_GB2312" pitchFamily="49" charset="-122"/>
            </a:endParaRPr>
          </a:p>
        </p:txBody>
      </p:sp>
      <p:cxnSp>
        <p:nvCxnSpPr>
          <p:cNvPr id="8" name="直接连接符 7"/>
          <p:cNvCxnSpPr>
            <a:cxnSpLocks noChangeShapeType="1"/>
          </p:cNvCxnSpPr>
          <p:nvPr/>
        </p:nvCxnSpPr>
        <p:spPr bwMode="auto">
          <a:xfrm>
            <a:off x="3575050" y="3289300"/>
            <a:ext cx="1296988"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cxnSp>
        <p:nvCxnSpPr>
          <p:cNvPr id="9" name="直接连接符 8"/>
          <p:cNvCxnSpPr>
            <a:cxnSpLocks noChangeShapeType="1"/>
          </p:cNvCxnSpPr>
          <p:nvPr/>
        </p:nvCxnSpPr>
        <p:spPr bwMode="auto">
          <a:xfrm>
            <a:off x="4943872" y="3789040"/>
            <a:ext cx="1296988"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511752110"/>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ox(in)">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714" name="Rectangle 4"/>
          <p:cNvSpPr>
            <a:spLocks noChangeArrowheads="1"/>
          </p:cNvSpPr>
          <p:nvPr/>
        </p:nvSpPr>
        <p:spPr bwMode="auto">
          <a:xfrm>
            <a:off x="822256" y="814048"/>
            <a:ext cx="4940300" cy="137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nSpc>
                <a:spcPct val="110000"/>
              </a:lnSpc>
              <a:spcBef>
                <a:spcPct val="20000"/>
              </a:spcBef>
            </a:pPr>
            <a:r>
              <a:rPr lang="en-US" altLang="zh-CN" sz="2800" dirty="0">
                <a:solidFill>
                  <a:srgbClr val="0000FF"/>
                </a:solidFill>
                <a:latin typeface="微软雅黑" panose="020B0503020204020204" pitchFamily="34" charset="-122"/>
                <a:ea typeface="微软雅黑" panose="020B0503020204020204" pitchFamily="34" charset="-122"/>
              </a:rPr>
              <a:t>3.4.2 </a:t>
            </a:r>
            <a:r>
              <a:rPr lang="zh-CN" altLang="en-US" sz="2800" dirty="0">
                <a:solidFill>
                  <a:srgbClr val="0000FF"/>
                </a:solidFill>
                <a:latin typeface="微软雅黑" panose="020B0503020204020204" pitchFamily="34" charset="-122"/>
                <a:ea typeface="微软雅黑" panose="020B0503020204020204" pitchFamily="34" charset="-122"/>
              </a:rPr>
              <a:t>进程同步机制及应用</a:t>
            </a:r>
            <a:endParaRPr lang="en-US" altLang="zh-CN" sz="2800" dirty="0">
              <a:solidFill>
                <a:srgbClr val="0000FF"/>
              </a:solidFill>
              <a:latin typeface="微软雅黑" panose="020B0503020204020204" pitchFamily="34" charset="-122"/>
              <a:ea typeface="微软雅黑" panose="020B0503020204020204" pitchFamily="34" charset="-122"/>
            </a:endParaRPr>
          </a:p>
          <a:p>
            <a:pPr>
              <a:lnSpc>
                <a:spcPct val="110000"/>
              </a:lnSpc>
              <a:spcBef>
                <a:spcPct val="20000"/>
              </a:spcBef>
            </a:pPr>
            <a:r>
              <a:rPr lang="en-US" altLang="zh-CN" sz="2400" dirty="0">
                <a:solidFill>
                  <a:srgbClr val="C00000"/>
                </a:solidFill>
                <a:latin typeface="微软雅黑" panose="020B0503020204020204" pitchFamily="34" charset="-122"/>
                <a:ea typeface="微软雅黑" panose="020B0503020204020204" pitchFamily="34" charset="-122"/>
              </a:rPr>
              <a:t>4. </a:t>
            </a:r>
            <a:r>
              <a:rPr lang="zh-CN" altLang="en-US" sz="2400" dirty="0">
                <a:solidFill>
                  <a:srgbClr val="C00000"/>
                </a:solidFill>
                <a:latin typeface="微软雅黑" panose="020B0503020204020204" pitchFamily="34" charset="-122"/>
                <a:ea typeface="微软雅黑" panose="020B0503020204020204" pitchFamily="34" charset="-122"/>
              </a:rPr>
              <a:t>信号量机制：</a:t>
            </a:r>
            <a:endParaRPr lang="en-US" altLang="zh-CN" sz="2400" dirty="0">
              <a:solidFill>
                <a:srgbClr val="C00000"/>
              </a:solidFill>
              <a:latin typeface="微软雅黑" panose="020B0503020204020204" pitchFamily="34" charset="-122"/>
              <a:ea typeface="微软雅黑" panose="020B0503020204020204" pitchFamily="34" charset="-122"/>
            </a:endParaRPr>
          </a:p>
          <a:p>
            <a:pPr>
              <a:lnSpc>
                <a:spcPct val="110000"/>
              </a:lnSpc>
              <a:spcBef>
                <a:spcPct val="20000"/>
              </a:spcBef>
              <a:buFont typeface="Wingdings" panose="05000000000000000000" pitchFamily="2" charset="2"/>
              <a:buChar char="n"/>
            </a:pPr>
            <a:r>
              <a:rPr lang="en-US" altLang="zh-CN" sz="2400" dirty="0">
                <a:solidFill>
                  <a:srgbClr val="7030A0"/>
                </a:solidFill>
                <a:latin typeface="微软雅黑" panose="020B0503020204020204" pitchFamily="34" charset="-122"/>
                <a:ea typeface="微软雅黑" panose="020B0503020204020204" pitchFamily="34" charset="-122"/>
              </a:rPr>
              <a:t> </a:t>
            </a:r>
            <a:r>
              <a:rPr lang="zh-CN" altLang="en-US" sz="2400" dirty="0">
                <a:solidFill>
                  <a:srgbClr val="7030A0"/>
                </a:solidFill>
                <a:latin typeface="微软雅黑" panose="020B0503020204020204" pitchFamily="34" charset="-122"/>
                <a:ea typeface="微软雅黑" panose="020B0503020204020204" pitchFamily="34" charset="-122"/>
              </a:rPr>
              <a:t>二元型信号量</a:t>
            </a:r>
            <a:endParaRPr lang="en-US" altLang="zh-CN" sz="2400" dirty="0">
              <a:solidFill>
                <a:srgbClr val="7030A0"/>
              </a:solidFill>
              <a:latin typeface="微软雅黑" panose="020B0503020204020204" pitchFamily="34" charset="-122"/>
              <a:ea typeface="微软雅黑" panose="020B0503020204020204" pitchFamily="34" charset="-122"/>
            </a:endParaRPr>
          </a:p>
          <a:p>
            <a:pPr>
              <a:lnSpc>
                <a:spcPct val="90000"/>
              </a:lnSpc>
              <a:spcBef>
                <a:spcPct val="20000"/>
              </a:spcBef>
            </a:pPr>
            <a:r>
              <a:rPr kumimoji="1" lang="zh-CN" altLang="en-US" sz="2400" dirty="0">
                <a:solidFill>
                  <a:schemeClr val="accent1"/>
                </a:solidFill>
                <a:latin typeface="仿宋_GB2312" pitchFamily="49" charset="-122"/>
                <a:ea typeface="仿宋_GB2312" pitchFamily="49" charset="-122"/>
              </a:rPr>
              <a:t>  </a:t>
            </a:r>
            <a:endParaRPr lang="zh-CN" altLang="en-US" sz="2400" dirty="0">
              <a:solidFill>
                <a:srgbClr val="7030A0"/>
              </a:solidFill>
              <a:latin typeface="宋体" panose="02010600030101010101" pitchFamily="2" charset="-122"/>
            </a:endParaRPr>
          </a:p>
        </p:txBody>
      </p:sp>
      <p:sp>
        <p:nvSpPr>
          <p:cNvPr id="55299" name="Rectangle 2"/>
          <p:cNvSpPr txBox="1">
            <a:spLocks noChangeArrowheads="1"/>
          </p:cNvSpPr>
          <p:nvPr/>
        </p:nvSpPr>
        <p:spPr bwMode="auto">
          <a:xfrm>
            <a:off x="4079875" y="44450"/>
            <a:ext cx="3240088" cy="711200"/>
          </a:xfrm>
          <a:prstGeom prst="rect">
            <a:avLst/>
          </a:prstGeom>
          <a:noFill/>
          <a:ln w="9525">
            <a:noFill/>
            <a:miter lim="800000"/>
            <a:headEnd/>
            <a:tailEnd/>
          </a:ln>
          <a:effectLst>
            <a:outerShdw dist="35921" dir="2700000" algn="ctr" rotWithShape="0">
              <a:srgbClr val="FFFFFF">
                <a:alpha val="73000"/>
              </a:srgbClr>
            </a:outerShdw>
          </a:effectLst>
        </p:spPr>
        <p:txBody>
          <a:bodyPr anchor="ctr"/>
          <a:lstStyle/>
          <a:p>
            <a:pPr>
              <a:defRPr/>
            </a:pPr>
            <a:r>
              <a:rPr lang="en-US" altLang="zh-CN" sz="4000" dirty="0">
                <a:solidFill>
                  <a:srgbClr val="FF0000"/>
                </a:solidFill>
                <a:latin typeface="微软雅黑" panose="020B0503020204020204" pitchFamily="34" charset="-122"/>
                <a:ea typeface="微软雅黑" panose="020B0503020204020204" pitchFamily="34" charset="-122"/>
              </a:rPr>
              <a:t>3.4 </a:t>
            </a:r>
            <a:r>
              <a:rPr lang="zh-CN" altLang="en-US" sz="4000" dirty="0">
                <a:solidFill>
                  <a:srgbClr val="FF0000"/>
                </a:solidFill>
                <a:latin typeface="微软雅黑" panose="020B0503020204020204" pitchFamily="34" charset="-122"/>
                <a:ea typeface="微软雅黑" panose="020B0503020204020204" pitchFamily="34" charset="-122"/>
              </a:rPr>
              <a:t>进程同步</a:t>
            </a:r>
          </a:p>
        </p:txBody>
      </p:sp>
      <p:sp>
        <p:nvSpPr>
          <p:cNvPr id="7" name="Rectangle 4"/>
          <p:cNvSpPr>
            <a:spLocks noChangeArrowheads="1"/>
          </p:cNvSpPr>
          <p:nvPr/>
        </p:nvSpPr>
        <p:spPr bwMode="auto">
          <a:xfrm>
            <a:off x="1147014" y="2358880"/>
            <a:ext cx="2159000" cy="461962"/>
          </a:xfrm>
          <a:prstGeom prst="rect">
            <a:avLst/>
          </a:prstGeom>
          <a:noFill/>
          <a:ln>
            <a:noFill/>
          </a:ln>
          <a:effectLst/>
        </p:spPr>
        <p:txBody>
          <a:bodyPr>
            <a:spAutoFit/>
          </a:bodyPr>
          <a:lstStyle/>
          <a:p>
            <a:pPr>
              <a:buFont typeface="Webdings" pitchFamily="18" charset="2"/>
              <a:buChar char="4"/>
              <a:defRPr/>
            </a:pPr>
            <a:r>
              <a:rPr kumimoji="1" lang="en-US" altLang="zh-CN" sz="2400" dirty="0" err="1">
                <a:solidFill>
                  <a:srgbClr val="D60093"/>
                </a:solidFill>
                <a:effectLst>
                  <a:outerShdw blurRad="38100" dist="38100" dir="2700000" algn="tl">
                    <a:srgbClr val="C0C0C0"/>
                  </a:outerShdw>
                </a:effectLst>
                <a:latin typeface="Times New Roman" pitchFamily="18" charset="0"/>
                <a:ea typeface="仿宋_GB2312" pitchFamily="49" charset="-122"/>
              </a:rPr>
              <a:t>waitB</a:t>
            </a:r>
            <a:r>
              <a:rPr kumimoji="1" lang="en-US" altLang="zh-CN" sz="2400" dirty="0">
                <a:solidFill>
                  <a:srgbClr val="D60093"/>
                </a:solidFill>
                <a:effectLst>
                  <a:outerShdw blurRad="38100" dist="38100" dir="2700000" algn="tl">
                    <a:srgbClr val="C0C0C0"/>
                  </a:outerShdw>
                </a:effectLst>
                <a:latin typeface="Times New Roman" pitchFamily="18" charset="0"/>
                <a:ea typeface="仿宋_GB2312" pitchFamily="49" charset="-122"/>
              </a:rPr>
              <a:t>(S)</a:t>
            </a:r>
          </a:p>
        </p:txBody>
      </p:sp>
      <p:sp>
        <p:nvSpPr>
          <p:cNvPr id="8" name="Rectangle 5"/>
          <p:cNvSpPr>
            <a:spLocks noChangeArrowheads="1"/>
          </p:cNvSpPr>
          <p:nvPr/>
        </p:nvSpPr>
        <p:spPr bwMode="auto">
          <a:xfrm>
            <a:off x="1456140" y="2758281"/>
            <a:ext cx="5791987"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dirty="0">
                <a:latin typeface="Times New Roman" panose="02020603050405020304" pitchFamily="18" charset="0"/>
              </a:rPr>
              <a:t>{</a:t>
            </a:r>
          </a:p>
          <a:p>
            <a:pPr eaLnBrk="1" hangingPunct="1"/>
            <a:r>
              <a:rPr kumimoji="1" lang="en-US" altLang="zh-CN" sz="2400" dirty="0">
                <a:latin typeface="Times New Roman" panose="02020603050405020304" pitchFamily="18" charset="0"/>
              </a:rPr>
              <a:t>     if(S-&gt;value</a:t>
            </a:r>
            <a:r>
              <a:rPr kumimoji="1" lang="en-US" altLang="zh-CN" sz="2400" dirty="0">
                <a:solidFill>
                  <a:srgbClr val="FF0000"/>
                </a:solidFill>
                <a:latin typeface="Times New Roman" panose="02020603050405020304" pitchFamily="18" charset="0"/>
              </a:rPr>
              <a:t> </a:t>
            </a:r>
            <a:r>
              <a:rPr kumimoji="1" lang="en-US" altLang="zh-CN" sz="2400" dirty="0">
                <a:latin typeface="Times New Roman" panose="02020603050405020304" pitchFamily="18" charset="0"/>
              </a:rPr>
              <a:t>== 1)   </a:t>
            </a:r>
          </a:p>
          <a:p>
            <a:pPr eaLnBrk="1" hangingPunct="1"/>
            <a:r>
              <a:rPr kumimoji="1" lang="en-US" altLang="zh-CN" sz="2400" dirty="0">
                <a:latin typeface="Times New Roman" panose="02020603050405020304" pitchFamily="18" charset="0"/>
              </a:rPr>
              <a:t>          S-&gt;value = 0</a:t>
            </a:r>
            <a:r>
              <a:rPr kumimoji="1" lang="zh-CN" altLang="en-US" sz="2400" dirty="0">
                <a:latin typeface="Times New Roman" panose="02020603050405020304" pitchFamily="18" charset="0"/>
              </a:rPr>
              <a:t>；</a:t>
            </a:r>
            <a:endParaRPr kumimoji="1" lang="en-US" altLang="zh-CN" sz="2400" dirty="0">
              <a:latin typeface="Times New Roman" panose="02020603050405020304" pitchFamily="18" charset="0"/>
            </a:endParaRPr>
          </a:p>
          <a:p>
            <a:pPr eaLnBrk="1" hangingPunct="1"/>
            <a:r>
              <a:rPr kumimoji="1" lang="en-US" altLang="zh-CN" sz="2400" dirty="0">
                <a:latin typeface="Times New Roman" panose="02020603050405020304" pitchFamily="18" charset="0"/>
              </a:rPr>
              <a:t>     else</a:t>
            </a:r>
          </a:p>
          <a:p>
            <a:pPr eaLnBrk="1" hangingPunct="1"/>
            <a:r>
              <a:rPr kumimoji="1" lang="en-US" altLang="zh-CN" sz="2400" dirty="0">
                <a:latin typeface="Times New Roman" panose="02020603050405020304" pitchFamily="18" charset="0"/>
              </a:rPr>
              <a:t>          block(S-</a:t>
            </a:r>
            <a:r>
              <a:rPr kumimoji="1" lang="en-US" altLang="zh-CN" sz="2400" dirty="0"/>
              <a:t>&gt;queue</a:t>
            </a:r>
            <a:r>
              <a:rPr kumimoji="1" lang="en-US" altLang="zh-CN" sz="2400" dirty="0">
                <a:latin typeface="Times New Roman" panose="02020603050405020304" pitchFamily="18" charset="0"/>
              </a:rPr>
              <a:t>);</a:t>
            </a:r>
          </a:p>
          <a:p>
            <a:pPr eaLnBrk="1" hangingPunct="1"/>
            <a:r>
              <a:rPr kumimoji="1" lang="en-US" altLang="zh-CN" sz="2400" dirty="0">
                <a:latin typeface="Times New Roman" panose="02020603050405020304" pitchFamily="18" charset="0"/>
              </a:rPr>
              <a:t>}              </a:t>
            </a:r>
          </a:p>
        </p:txBody>
      </p:sp>
      <p:sp>
        <p:nvSpPr>
          <p:cNvPr id="9" name="Rectangle 7"/>
          <p:cNvSpPr>
            <a:spLocks noChangeArrowheads="1"/>
          </p:cNvSpPr>
          <p:nvPr/>
        </p:nvSpPr>
        <p:spPr bwMode="auto">
          <a:xfrm>
            <a:off x="6312024" y="2353426"/>
            <a:ext cx="4105275" cy="461963"/>
          </a:xfrm>
          <a:prstGeom prst="rect">
            <a:avLst/>
          </a:prstGeom>
          <a:noFill/>
          <a:ln>
            <a:noFill/>
          </a:ln>
          <a:effectLst/>
        </p:spPr>
        <p:txBody>
          <a:bodyPr>
            <a:spAutoFit/>
          </a:bodyPr>
          <a:lstStyle/>
          <a:p>
            <a:pPr>
              <a:defRPr/>
            </a:pPr>
            <a:r>
              <a:rPr kumimoji="1" lang="zh-CN" altLang="en-US" sz="2400" dirty="0">
                <a:solidFill>
                  <a:srgbClr val="FF6600"/>
                </a:solidFill>
                <a:effectLst>
                  <a:outerShdw blurRad="38100" dist="38100" dir="2700000" algn="tl">
                    <a:srgbClr val="C0C0C0"/>
                  </a:outerShdw>
                </a:effectLst>
                <a:latin typeface="Times New Roman" pitchFamily="18" charset="0"/>
                <a:ea typeface="仿宋_GB2312" pitchFamily="49" charset="-122"/>
                <a:sym typeface="Webdings" pitchFamily="18" charset="2"/>
              </a:rPr>
              <a:t> </a:t>
            </a:r>
            <a:r>
              <a:rPr kumimoji="1" lang="en-US" altLang="zh-CN" sz="2400" dirty="0" err="1">
                <a:solidFill>
                  <a:srgbClr val="FF6600"/>
                </a:solidFill>
                <a:effectLst>
                  <a:outerShdw blurRad="38100" dist="38100" dir="2700000" algn="tl">
                    <a:srgbClr val="C0C0C0"/>
                  </a:outerShdw>
                </a:effectLst>
                <a:latin typeface="Times New Roman" pitchFamily="18" charset="0"/>
                <a:ea typeface="仿宋_GB2312" pitchFamily="49" charset="-122"/>
                <a:sym typeface="Webdings" pitchFamily="18" charset="2"/>
              </a:rPr>
              <a:t>signalB</a:t>
            </a:r>
            <a:r>
              <a:rPr kumimoji="1" lang="en-US" altLang="en-US" sz="2400" dirty="0">
                <a:solidFill>
                  <a:srgbClr val="D60093"/>
                </a:solidFill>
                <a:effectLst>
                  <a:outerShdw blurRad="38100" dist="38100" dir="2700000" algn="tl">
                    <a:srgbClr val="C0C0C0"/>
                  </a:outerShdw>
                </a:effectLst>
                <a:latin typeface="Times New Roman" pitchFamily="18" charset="0"/>
                <a:ea typeface="仿宋_GB2312" pitchFamily="49" charset="-122"/>
              </a:rPr>
              <a:t>(S)</a:t>
            </a:r>
            <a:endParaRPr kumimoji="1" lang="en-US" altLang="zh-CN" sz="2400" dirty="0">
              <a:solidFill>
                <a:srgbClr val="D60093"/>
              </a:solidFill>
              <a:effectLst>
                <a:outerShdw blurRad="38100" dist="38100" dir="2700000" algn="tl">
                  <a:srgbClr val="C0C0C0"/>
                </a:outerShdw>
              </a:effectLst>
              <a:latin typeface="Times New Roman" pitchFamily="18" charset="0"/>
              <a:ea typeface="仿宋_GB2312" pitchFamily="49" charset="-122"/>
            </a:endParaRPr>
          </a:p>
        </p:txBody>
      </p:sp>
      <p:sp>
        <p:nvSpPr>
          <p:cNvPr id="10" name="Rectangle 8"/>
          <p:cNvSpPr>
            <a:spLocks noChangeArrowheads="1"/>
          </p:cNvSpPr>
          <p:nvPr/>
        </p:nvSpPr>
        <p:spPr bwMode="auto">
          <a:xfrm>
            <a:off x="6600056" y="2924944"/>
            <a:ext cx="4464496"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dirty="0">
                <a:latin typeface="Times New Roman" panose="02020603050405020304" pitchFamily="18" charset="0"/>
              </a:rPr>
              <a:t>{</a:t>
            </a:r>
          </a:p>
          <a:p>
            <a:pPr eaLnBrk="1" hangingPunct="1"/>
            <a:r>
              <a:rPr kumimoji="1" lang="en-US" altLang="zh-CN" sz="2400" dirty="0">
                <a:latin typeface="Times New Roman" panose="02020603050405020304" pitchFamily="18" charset="0"/>
              </a:rPr>
              <a:t>      if(S-&gt;queue is empty)</a:t>
            </a:r>
          </a:p>
          <a:p>
            <a:pPr eaLnBrk="1" hangingPunct="1"/>
            <a:r>
              <a:rPr kumimoji="1" lang="en-US" altLang="zh-CN" sz="2400" dirty="0">
                <a:latin typeface="Times New Roman" panose="02020603050405020304" pitchFamily="18" charset="0"/>
              </a:rPr>
              <a:t>             S-&gt;value</a:t>
            </a:r>
            <a:r>
              <a:rPr kumimoji="1" lang="en-US" altLang="zh-CN" sz="2400" dirty="0">
                <a:solidFill>
                  <a:srgbClr val="FF0000"/>
                </a:solidFill>
                <a:latin typeface="Times New Roman" panose="02020603050405020304" pitchFamily="18" charset="0"/>
              </a:rPr>
              <a:t> </a:t>
            </a:r>
            <a:r>
              <a:rPr kumimoji="1" lang="en-US" altLang="zh-CN" sz="2400" dirty="0">
                <a:latin typeface="Times New Roman" panose="02020603050405020304" pitchFamily="18" charset="0"/>
              </a:rPr>
              <a:t>= 1</a:t>
            </a:r>
          </a:p>
          <a:p>
            <a:pPr eaLnBrk="1" hangingPunct="1"/>
            <a:r>
              <a:rPr kumimoji="1" lang="en-US" altLang="zh-CN" sz="2400" dirty="0">
                <a:latin typeface="Times New Roman" panose="02020603050405020304" pitchFamily="18" charset="0"/>
              </a:rPr>
              <a:t>      else</a:t>
            </a:r>
          </a:p>
          <a:p>
            <a:pPr eaLnBrk="1" hangingPunct="1"/>
            <a:r>
              <a:rPr kumimoji="1" lang="en-US" altLang="zh-CN" sz="2400" dirty="0">
                <a:latin typeface="Times New Roman" panose="02020603050405020304" pitchFamily="18" charset="0"/>
              </a:rPr>
              <a:t>             wakeup(S</a:t>
            </a:r>
            <a:r>
              <a:rPr kumimoji="1" lang="en-US" altLang="zh-CN" sz="2400" dirty="0"/>
              <a:t>-&gt;queue</a:t>
            </a:r>
            <a:r>
              <a:rPr kumimoji="1" lang="en-US" altLang="zh-CN" sz="2400" dirty="0">
                <a:latin typeface="Times New Roman" panose="02020603050405020304" pitchFamily="18" charset="0"/>
              </a:rPr>
              <a:t>);</a:t>
            </a:r>
          </a:p>
          <a:p>
            <a:pPr eaLnBrk="1" hangingPunct="1"/>
            <a:r>
              <a:rPr kumimoji="1" lang="en-US" altLang="zh-CN" sz="2400" dirty="0">
                <a:latin typeface="Times New Roman" panose="02020603050405020304" pitchFamily="18" charset="0"/>
              </a:rPr>
              <a:t>}              </a:t>
            </a:r>
          </a:p>
        </p:txBody>
      </p:sp>
      <p:sp>
        <p:nvSpPr>
          <p:cNvPr id="115720" name="矩形 10"/>
          <p:cNvSpPr>
            <a:spLocks noChangeArrowheads="1"/>
          </p:cNvSpPr>
          <p:nvPr/>
        </p:nvSpPr>
        <p:spPr bwMode="auto">
          <a:xfrm>
            <a:off x="3647728" y="1820943"/>
            <a:ext cx="343555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spcBef>
                <a:spcPct val="20000"/>
              </a:spcBef>
            </a:pPr>
            <a:r>
              <a:rPr kumimoji="1" lang="en-US" altLang="zh-CN" sz="2400" dirty="0" err="1">
                <a:solidFill>
                  <a:srgbClr val="3333CC"/>
                </a:solidFill>
              </a:rPr>
              <a:t>binary_semaphore</a:t>
            </a:r>
            <a:r>
              <a:rPr kumimoji="1" lang="en-US" altLang="zh-CN" sz="2400" dirty="0">
                <a:solidFill>
                  <a:srgbClr val="3333CC"/>
                </a:solidFill>
              </a:rPr>
              <a:t> *S;</a:t>
            </a:r>
            <a:endParaRPr lang="zh-CN" altLang="en-US" sz="2400" dirty="0"/>
          </a:p>
        </p:txBody>
      </p:sp>
    </p:spTree>
    <p:extLst>
      <p:ext uri="{BB962C8B-B14F-4D97-AF65-F5344CB8AC3E}">
        <p14:creationId xmlns:p14="http://schemas.microsoft.com/office/powerpoint/2010/main" val="1857839858"/>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anim calcmode="lin" valueType="num">
                                      <p:cBhvr>
                                        <p:cTn id="16" dur="1000" fill="hold"/>
                                        <p:tgtEl>
                                          <p:spTgt spid="9"/>
                                        </p:tgtEl>
                                        <p:attrNameLst>
                                          <p:attrName>ppt_x</p:attrName>
                                        </p:attrNameLst>
                                      </p:cBhvr>
                                      <p:tavLst>
                                        <p:tav tm="0">
                                          <p:val>
                                            <p:strVal val="#ppt_x"/>
                                          </p:val>
                                        </p:tav>
                                        <p:tav tm="100000">
                                          <p:val>
                                            <p:strVal val="#ppt_x"/>
                                          </p:val>
                                        </p:tav>
                                      </p:tavLst>
                                    </p:anim>
                                    <p:anim calcmode="lin" valueType="num">
                                      <p:cBhvr>
                                        <p:cTn id="17" dur="1000" fill="hold"/>
                                        <p:tgtEl>
                                          <p:spTgt spid="9"/>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1000"/>
                                        <p:tgtEl>
                                          <p:spTgt spid="10"/>
                                        </p:tgtEl>
                                      </p:cBhvr>
                                    </p:animEffect>
                                    <p:anim calcmode="lin" valueType="num">
                                      <p:cBhvr>
                                        <p:cTn id="21" dur="1000" fill="hold"/>
                                        <p:tgtEl>
                                          <p:spTgt spid="10"/>
                                        </p:tgtEl>
                                        <p:attrNameLst>
                                          <p:attrName>ppt_x</p:attrName>
                                        </p:attrNameLst>
                                      </p:cBhvr>
                                      <p:tavLst>
                                        <p:tav tm="0">
                                          <p:val>
                                            <p:strVal val="#ppt_x"/>
                                          </p:val>
                                        </p:tav>
                                        <p:tav tm="100000">
                                          <p:val>
                                            <p:strVal val="#ppt_x"/>
                                          </p:val>
                                        </p:tav>
                                      </p:tavLst>
                                    </p:anim>
                                    <p:anim calcmode="lin" valueType="num">
                                      <p:cBhvr>
                                        <p:cTn id="2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F93DD50-D42E-4F4F-A3A3-D0267FD57FFE}"/>
              </a:ext>
            </a:extLst>
          </p:cNvPr>
          <p:cNvSpPr txBox="1"/>
          <p:nvPr>
            <p:custDataLst>
              <p:tags r:id="rId2"/>
            </p:custDataLst>
          </p:nvPr>
        </p:nvSpPr>
        <p:spPr>
          <a:xfrm>
            <a:off x="1055440" y="635001"/>
            <a:ext cx="9289032"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对信号量</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X</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执行</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操作时，若（    ）则进程进入阻塞状态</a:t>
            </a:r>
          </a:p>
        </p:txBody>
      </p:sp>
      <p:sp>
        <p:nvSpPr>
          <p:cNvPr id="5" name="文本框 4">
            <a:extLst>
              <a:ext uri="{FF2B5EF4-FFF2-40B4-BE49-F238E27FC236}">
                <a16:creationId xmlns:a16="http://schemas.microsoft.com/office/drawing/2014/main" id="{FC321A7E-FFC9-4444-9258-D44555ABF37E}"/>
              </a:ext>
            </a:extLst>
          </p:cNvPr>
          <p:cNvSpPr txBox="1"/>
          <p:nvPr>
            <p:custDataLst>
              <p:tags r:id="rId3"/>
            </p:custDataLst>
          </p:nvPr>
        </p:nvSpPr>
        <p:spPr>
          <a:xfrm>
            <a:off x="1969840" y="2564904"/>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X-1</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0</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id="{FB8E66EA-8F4C-4B46-8E5F-06519B37C68C}"/>
              </a:ext>
            </a:extLst>
          </p:cNvPr>
          <p:cNvSpPr txBox="1"/>
          <p:nvPr>
            <p:custDataLst>
              <p:tags r:id="rId4"/>
            </p:custDataLst>
          </p:nvPr>
        </p:nvSpPr>
        <p:spPr>
          <a:xfrm>
            <a:off x="1969840" y="3422154"/>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X-1</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0</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0357B812-6E75-4CF6-8E65-9C471EAAAC49}"/>
              </a:ext>
            </a:extLst>
          </p:cNvPr>
          <p:cNvSpPr txBox="1"/>
          <p:nvPr>
            <p:custDataLst>
              <p:tags r:id="rId5"/>
            </p:custDataLst>
          </p:nvPr>
        </p:nvSpPr>
        <p:spPr>
          <a:xfrm>
            <a:off x="1969840" y="4279404"/>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X-1</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0</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10E87B55-1B0C-4D66-BC47-ACE0EA62E56C}"/>
              </a:ext>
            </a:extLst>
          </p:cNvPr>
          <p:cNvSpPr txBox="1"/>
          <p:nvPr>
            <p:custDataLst>
              <p:tags r:id="rId6"/>
            </p:custDataLst>
          </p:nvPr>
        </p:nvSpPr>
        <p:spPr>
          <a:xfrm>
            <a:off x="1969840" y="5136654"/>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X-1</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0</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a:extLst>
              <a:ext uri="{FF2B5EF4-FFF2-40B4-BE49-F238E27FC236}">
                <a16:creationId xmlns:a16="http://schemas.microsoft.com/office/drawing/2014/main" id="{56F4117C-8916-4312-B85F-C0199B2EAC91}"/>
              </a:ext>
            </a:extLst>
          </p:cNvPr>
          <p:cNvSpPr>
            <a:spLocks noChangeAspect="1"/>
          </p:cNvSpPr>
          <p:nvPr>
            <p:custDataLst>
              <p:tags r:id="rId7"/>
            </p:custDataLst>
          </p:nvPr>
        </p:nvSpPr>
        <p:spPr bwMode="auto">
          <a:xfrm>
            <a:off x="1255465" y="2629197"/>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ctr" anchorCtr="1" compatLnSpc="1">
            <a:prstTxWarp prst="textNoShape">
              <a:avLst/>
            </a:prstTxWarp>
          </a:bodyPr>
          <a:lstStyle/>
          <a:p>
            <a:pPr marL="609600" indent="-609600" eaLnBrk="0" hangingPunct="0">
              <a:spcBef>
                <a:spcPct val="20000"/>
              </a:spcBef>
            </a:pP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0D9DBF8D-AA5C-44F0-BCC4-6F4468320A9D}"/>
              </a:ext>
            </a:extLst>
          </p:cNvPr>
          <p:cNvSpPr>
            <a:spLocks noChangeAspect="1"/>
          </p:cNvSpPr>
          <p:nvPr>
            <p:custDataLst>
              <p:tags r:id="rId8"/>
            </p:custDataLst>
          </p:nvPr>
        </p:nvSpPr>
        <p:spPr bwMode="auto">
          <a:xfrm>
            <a:off x="1255465" y="3486447"/>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ctr" anchorCtr="1" compatLnSpc="1">
            <a:prstTxWarp prst="textNoShape">
              <a:avLst/>
            </a:prstTxWarp>
          </a:bodyPr>
          <a:lstStyle/>
          <a:p>
            <a:pPr marL="609600" indent="-609600" eaLnBrk="0" hangingPunct="0">
              <a:spcBef>
                <a:spcPct val="20000"/>
              </a:spcBef>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EB4B0734-9977-4D76-AB0B-6EF8BCE3C02E}"/>
              </a:ext>
            </a:extLst>
          </p:cNvPr>
          <p:cNvSpPr>
            <a:spLocks noChangeAspect="1"/>
          </p:cNvSpPr>
          <p:nvPr>
            <p:custDataLst>
              <p:tags r:id="rId9"/>
            </p:custDataLst>
          </p:nvPr>
        </p:nvSpPr>
        <p:spPr bwMode="auto">
          <a:xfrm>
            <a:off x="1255465" y="4343697"/>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ctr" anchorCtr="1" compatLnSpc="1">
            <a:prstTxWarp prst="textNoShape">
              <a:avLst/>
            </a:prstTxWarp>
          </a:bodyPr>
          <a:lstStyle/>
          <a:p>
            <a:pPr marL="609600" indent="-609600" eaLnBrk="0" hangingPunct="0">
              <a:spcBef>
                <a:spcPct val="20000"/>
              </a:spcBef>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5D84C39C-75DC-4B98-9439-B753A5D88325}"/>
              </a:ext>
            </a:extLst>
          </p:cNvPr>
          <p:cNvSpPr>
            <a:spLocks noChangeAspect="1"/>
          </p:cNvSpPr>
          <p:nvPr>
            <p:custDataLst>
              <p:tags r:id="rId10"/>
            </p:custDataLst>
          </p:nvPr>
        </p:nvSpPr>
        <p:spPr bwMode="auto">
          <a:xfrm>
            <a:off x="1255465" y="5200947"/>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ctr" anchorCtr="1" compatLnSpc="1">
            <a:prstTxWarp prst="textNoShape">
              <a:avLst/>
            </a:prstTxWarp>
          </a:bodyPr>
          <a:lstStyle/>
          <a:p>
            <a:pPr marL="609600" indent="-609600" eaLnBrk="0" hangingPunct="0">
              <a:spcBef>
                <a:spcPct val="20000"/>
              </a:spcBef>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36F3082B-E4E6-47CD-9C14-5F78128E1386}"/>
              </a:ext>
            </a:extLst>
          </p:cNvPr>
          <p:cNvGrpSpPr/>
          <p:nvPr>
            <p:custDataLst>
              <p:tags r:id="rId11"/>
            </p:custDataLst>
          </p:nvPr>
        </p:nvGrpSpPr>
        <p:grpSpPr>
          <a:xfrm>
            <a:off x="0" y="0"/>
            <a:ext cx="9144000" cy="635000"/>
            <a:chOff x="-1524000" y="0"/>
            <a:chExt cx="9144000" cy="635000"/>
          </a:xfrm>
        </p:grpSpPr>
        <p:sp>
          <p:nvSpPr>
            <p:cNvPr id="14" name="TitleBackground">
              <a:extLst>
                <a:ext uri="{FF2B5EF4-FFF2-40B4-BE49-F238E27FC236}">
                  <a16:creationId xmlns:a16="http://schemas.microsoft.com/office/drawing/2014/main" id="{F2029BEF-3B4C-4BE7-9CDB-231A11D9DC11}"/>
                </a:ext>
              </a:extLst>
            </p:cNvPr>
            <p:cNvSpPr/>
            <p:nvPr>
              <p:custDataLst>
                <p:tags r:id="rId12"/>
              </p:custDataLst>
            </p:nvPr>
          </p:nvSpPr>
          <p:spPr bwMode="auto">
            <a:xfrm>
              <a:off x="-1524000" y="0"/>
              <a:ext cx="9144000" cy="635000"/>
            </a:xfrm>
            <a:prstGeom prst="rect">
              <a:avLst/>
            </a:prstGeom>
            <a:solidFill>
              <a:srgbClr val="F6F7F8"/>
            </a:solidFill>
            <a:ln>
              <a:noFill/>
            </a:ln>
            <a:effectLst/>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bodyPr>
            <a:lstStyle/>
            <a:p>
              <a:pPr marL="609600" indent="-609600" eaLnBrk="0" hangingPunct="0">
                <a:spcBef>
                  <a:spcPct val="20000"/>
                </a:spcBef>
              </a:pPr>
              <a:endParaRPr lang="zh-CN" altLang="en-US">
                <a:latin typeface="Arial" charset="0"/>
              </a:endParaRPr>
            </a:p>
          </p:txBody>
        </p:sp>
        <p:sp>
          <p:nvSpPr>
            <p:cNvPr id="15" name="ColorBlock">
              <a:extLst>
                <a:ext uri="{FF2B5EF4-FFF2-40B4-BE49-F238E27FC236}">
                  <a16:creationId xmlns:a16="http://schemas.microsoft.com/office/drawing/2014/main" id="{F87B97A2-FA40-494D-B409-D83AA3F9BF79}"/>
                </a:ext>
              </a:extLst>
            </p:cNvPr>
            <p:cNvSpPr/>
            <p:nvPr>
              <p:custDataLst>
                <p:tags r:id="rId13"/>
              </p:custDataLst>
            </p:nvPr>
          </p:nvSpPr>
          <p:spPr bwMode="auto">
            <a:xfrm>
              <a:off x="-1524000" y="0"/>
              <a:ext cx="190500" cy="635000"/>
            </a:xfrm>
            <a:prstGeom prst="rect">
              <a:avLst/>
            </a:prstGeom>
            <a:solidFill>
              <a:srgbClr val="639EF4"/>
            </a:solidFill>
            <a:ln>
              <a:noFill/>
            </a:ln>
            <a:effectLst/>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bodyPr>
            <a:lstStyle/>
            <a:p>
              <a:pPr marL="609600" indent="-609600" eaLnBrk="0" hangingPunct="0">
                <a:spcBef>
                  <a:spcPct val="20000"/>
                </a:spcBef>
              </a:pPr>
              <a:endParaRPr lang="zh-CN" altLang="en-US">
                <a:latin typeface="Arial" charset="0"/>
              </a:endParaRPr>
            </a:p>
          </p:txBody>
        </p:sp>
        <p:sp>
          <p:nvSpPr>
            <p:cNvPr id="16" name="TypeText">
              <a:extLst>
                <a:ext uri="{FF2B5EF4-FFF2-40B4-BE49-F238E27FC236}">
                  <a16:creationId xmlns:a16="http://schemas.microsoft.com/office/drawing/2014/main" id="{9C63E315-F948-4FA0-A090-D32F31466DA8}"/>
                </a:ext>
              </a:extLst>
            </p:cNvPr>
            <p:cNvSpPr txBox="1"/>
            <p:nvPr>
              <p:custDataLst>
                <p:tags r:id="rId14"/>
              </p:custDataLst>
            </p:nvPr>
          </p:nvSpPr>
          <p:spPr>
            <a:xfrm>
              <a:off x="-1270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grpSp>
      <p:sp>
        <p:nvSpPr>
          <p:cNvPr id="21" name="文本框 20">
            <a:extLst>
              <a:ext uri="{FF2B5EF4-FFF2-40B4-BE49-F238E27FC236}">
                <a16:creationId xmlns:a16="http://schemas.microsoft.com/office/drawing/2014/main" id="{E57B3541-B4C9-5280-9586-C08A37FCDFFE}"/>
              </a:ext>
            </a:extLst>
          </p:cNvPr>
          <p:cNvSpPr txBox="1"/>
          <p:nvPr/>
        </p:nvSpPr>
        <p:spPr>
          <a:xfrm>
            <a:off x="5519936" y="1444953"/>
            <a:ext cx="432048" cy="523220"/>
          </a:xfrm>
          <a:prstGeom prst="rect">
            <a:avLst/>
          </a:prstGeom>
          <a:noFill/>
        </p:spPr>
        <p:txBody>
          <a:bodyPr wrap="square">
            <a:spAutoFit/>
          </a:bodyPr>
          <a:lstStyle/>
          <a:p>
            <a:r>
              <a:rPr lang="en-US" altLang="zh-CN" sz="2800" dirty="0">
                <a:solidFill>
                  <a:srgbClr val="FF0000"/>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2800" dirty="0">
              <a:solidFill>
                <a:srgbClr val="FF0000"/>
              </a:solidFill>
            </a:endParaRPr>
          </a:p>
        </p:txBody>
      </p:sp>
    </p:spTree>
    <p:custDataLst>
      <p:tags r:id="rId1"/>
    </p:custDataLst>
    <p:extLst>
      <p:ext uri="{BB962C8B-B14F-4D97-AF65-F5344CB8AC3E}">
        <p14:creationId xmlns:p14="http://schemas.microsoft.com/office/powerpoint/2010/main" val="21187460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2AD0D2F-D2D9-4DF3-938C-64A0213F0A8D}"/>
              </a:ext>
            </a:extLst>
          </p:cNvPr>
          <p:cNvSpPr txBox="1"/>
          <p:nvPr>
            <p:custDataLst>
              <p:tags r:id="rId2"/>
            </p:custDataLst>
          </p:nvPr>
        </p:nvSpPr>
        <p:spPr>
          <a:xfrm>
            <a:off x="1519596" y="571500"/>
            <a:ext cx="9760979"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若信号量</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的初值为</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，当前值为</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，则表示有（   ）阻塞进程。</a:t>
            </a:r>
          </a:p>
        </p:txBody>
      </p:sp>
      <p:sp>
        <p:nvSpPr>
          <p:cNvPr id="5" name="文本框 4">
            <a:extLst>
              <a:ext uri="{FF2B5EF4-FFF2-40B4-BE49-F238E27FC236}">
                <a16:creationId xmlns:a16="http://schemas.microsoft.com/office/drawing/2014/main" id="{26C0A966-91DC-4A68-87CC-6E814275196B}"/>
              </a:ext>
            </a:extLst>
          </p:cNvPr>
          <p:cNvSpPr txBox="1"/>
          <p:nvPr>
            <p:custDataLst>
              <p:tags r:id="rId3"/>
            </p:custDataLst>
          </p:nvPr>
        </p:nvSpPr>
        <p:spPr>
          <a:xfrm>
            <a:off x="2433997" y="2722562"/>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0</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id="{F6144B9E-DF13-4E4C-9D79-534D56F9B0EF}"/>
              </a:ext>
            </a:extLst>
          </p:cNvPr>
          <p:cNvSpPr txBox="1"/>
          <p:nvPr>
            <p:custDataLst>
              <p:tags r:id="rId4"/>
            </p:custDataLst>
          </p:nvPr>
        </p:nvSpPr>
        <p:spPr>
          <a:xfrm>
            <a:off x="2433997" y="3579812"/>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5F776453-E10D-40AF-BB48-C3BAE443736B}"/>
              </a:ext>
            </a:extLst>
          </p:cNvPr>
          <p:cNvSpPr txBox="1"/>
          <p:nvPr>
            <p:custDataLst>
              <p:tags r:id="rId5"/>
            </p:custDataLst>
          </p:nvPr>
        </p:nvSpPr>
        <p:spPr>
          <a:xfrm>
            <a:off x="2433997" y="4437062"/>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F4CDE3C5-4C23-41DC-86A3-F0DBF7E3ECC1}"/>
              </a:ext>
            </a:extLst>
          </p:cNvPr>
          <p:cNvSpPr txBox="1"/>
          <p:nvPr>
            <p:custDataLst>
              <p:tags r:id="rId6"/>
            </p:custDataLst>
          </p:nvPr>
        </p:nvSpPr>
        <p:spPr>
          <a:xfrm>
            <a:off x="2433997" y="5294312"/>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4</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a:extLst>
              <a:ext uri="{FF2B5EF4-FFF2-40B4-BE49-F238E27FC236}">
                <a16:creationId xmlns:a16="http://schemas.microsoft.com/office/drawing/2014/main" id="{6F7FA46C-EFA1-4FF2-BDF2-03071CEFFC4C}"/>
              </a:ext>
            </a:extLst>
          </p:cNvPr>
          <p:cNvSpPr>
            <a:spLocks noChangeAspect="1"/>
          </p:cNvSpPr>
          <p:nvPr>
            <p:custDataLst>
              <p:tags r:id="rId7"/>
            </p:custDataLst>
          </p:nvPr>
        </p:nvSpPr>
        <p:spPr bwMode="auto">
          <a:xfrm>
            <a:off x="1719622" y="2786855"/>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ctr" anchorCtr="1" compatLnSpc="1">
            <a:prstTxWarp prst="textNoShape">
              <a:avLst/>
            </a:prstTxWarp>
          </a:bodyPr>
          <a:lstStyle/>
          <a:p>
            <a:pPr marL="609600" indent="-609600" eaLnBrk="0" hangingPunct="0">
              <a:spcBef>
                <a:spcPct val="20000"/>
              </a:spcBef>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A163B91E-17BA-4BC5-A58F-2B43B022CC5B}"/>
              </a:ext>
            </a:extLst>
          </p:cNvPr>
          <p:cNvSpPr>
            <a:spLocks noChangeAspect="1"/>
          </p:cNvSpPr>
          <p:nvPr>
            <p:custDataLst>
              <p:tags r:id="rId8"/>
            </p:custDataLst>
          </p:nvPr>
        </p:nvSpPr>
        <p:spPr bwMode="auto">
          <a:xfrm>
            <a:off x="1719622" y="3644105"/>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ctr" anchorCtr="1" compatLnSpc="1">
            <a:prstTxWarp prst="textNoShape">
              <a:avLst/>
            </a:prstTxWarp>
          </a:bodyPr>
          <a:lstStyle/>
          <a:p>
            <a:pPr marL="609600" indent="-609600" eaLnBrk="0" hangingPunct="0">
              <a:spcBef>
                <a:spcPct val="20000"/>
              </a:spcBef>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83755818-C53D-46E4-98E7-85AA14A486B5}"/>
              </a:ext>
            </a:extLst>
          </p:cNvPr>
          <p:cNvSpPr>
            <a:spLocks noChangeAspect="1"/>
          </p:cNvSpPr>
          <p:nvPr>
            <p:custDataLst>
              <p:tags r:id="rId9"/>
            </p:custDataLst>
          </p:nvPr>
        </p:nvSpPr>
        <p:spPr bwMode="auto">
          <a:xfrm>
            <a:off x="1719622" y="4501355"/>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ctr" anchorCtr="1" compatLnSpc="1">
            <a:prstTxWarp prst="textNoShape">
              <a:avLst/>
            </a:prstTxWarp>
          </a:bodyPr>
          <a:lstStyle/>
          <a:p>
            <a:pPr marL="609600" indent="-609600" eaLnBrk="0" hangingPunct="0">
              <a:spcBef>
                <a:spcPct val="20000"/>
              </a:spcBef>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885E6740-DBE7-4716-8EDA-80D8A6C4B00E}"/>
              </a:ext>
            </a:extLst>
          </p:cNvPr>
          <p:cNvSpPr>
            <a:spLocks noChangeAspect="1"/>
          </p:cNvSpPr>
          <p:nvPr>
            <p:custDataLst>
              <p:tags r:id="rId10"/>
            </p:custDataLst>
          </p:nvPr>
        </p:nvSpPr>
        <p:spPr bwMode="auto">
          <a:xfrm>
            <a:off x="1719622" y="5358605"/>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ctr" anchorCtr="1" compatLnSpc="1">
            <a:prstTxWarp prst="textNoShape">
              <a:avLst/>
            </a:prstTxWarp>
          </a:bodyPr>
          <a:lstStyle/>
          <a:p>
            <a:pPr marL="609600" indent="-609600" eaLnBrk="0" hangingPunct="0">
              <a:spcBef>
                <a:spcPct val="20000"/>
              </a:spcBef>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CCFA6386-83A6-4D95-BBD5-A392B80E18DA}"/>
              </a:ext>
            </a:extLst>
          </p:cNvPr>
          <p:cNvGrpSpPr/>
          <p:nvPr>
            <p:custDataLst>
              <p:tags r:id="rId11"/>
            </p:custDataLst>
          </p:nvPr>
        </p:nvGrpSpPr>
        <p:grpSpPr>
          <a:xfrm>
            <a:off x="0" y="0"/>
            <a:ext cx="9144000" cy="635000"/>
            <a:chOff x="-1524000" y="0"/>
            <a:chExt cx="9144000" cy="635000"/>
          </a:xfrm>
        </p:grpSpPr>
        <p:sp>
          <p:nvSpPr>
            <p:cNvPr id="14" name="TitleBackground">
              <a:extLst>
                <a:ext uri="{FF2B5EF4-FFF2-40B4-BE49-F238E27FC236}">
                  <a16:creationId xmlns:a16="http://schemas.microsoft.com/office/drawing/2014/main" id="{5FFA408A-44DA-457E-BE64-0DDBDEB41E07}"/>
                </a:ext>
              </a:extLst>
            </p:cNvPr>
            <p:cNvSpPr/>
            <p:nvPr>
              <p:custDataLst>
                <p:tags r:id="rId12"/>
              </p:custDataLst>
            </p:nvPr>
          </p:nvSpPr>
          <p:spPr bwMode="auto">
            <a:xfrm>
              <a:off x="-1524000" y="0"/>
              <a:ext cx="9144000" cy="635000"/>
            </a:xfrm>
            <a:prstGeom prst="rect">
              <a:avLst/>
            </a:prstGeom>
            <a:solidFill>
              <a:srgbClr val="F6F7F8"/>
            </a:solidFill>
            <a:ln>
              <a:noFill/>
            </a:ln>
            <a:effectLst/>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bodyPr>
            <a:lstStyle/>
            <a:p>
              <a:pPr marL="609600" indent="-609600" eaLnBrk="0" hangingPunct="0">
                <a:spcBef>
                  <a:spcPct val="20000"/>
                </a:spcBef>
              </a:pPr>
              <a:endParaRPr lang="zh-CN" altLang="en-US">
                <a:latin typeface="Arial" charset="0"/>
              </a:endParaRPr>
            </a:p>
          </p:txBody>
        </p:sp>
        <p:sp>
          <p:nvSpPr>
            <p:cNvPr id="15" name="ColorBlock">
              <a:extLst>
                <a:ext uri="{FF2B5EF4-FFF2-40B4-BE49-F238E27FC236}">
                  <a16:creationId xmlns:a16="http://schemas.microsoft.com/office/drawing/2014/main" id="{CD631277-5AEF-4997-962D-AF3DD1640910}"/>
                </a:ext>
              </a:extLst>
            </p:cNvPr>
            <p:cNvSpPr/>
            <p:nvPr>
              <p:custDataLst>
                <p:tags r:id="rId13"/>
              </p:custDataLst>
            </p:nvPr>
          </p:nvSpPr>
          <p:spPr bwMode="auto">
            <a:xfrm>
              <a:off x="-1524000" y="0"/>
              <a:ext cx="190500" cy="635000"/>
            </a:xfrm>
            <a:prstGeom prst="rect">
              <a:avLst/>
            </a:prstGeom>
            <a:solidFill>
              <a:srgbClr val="639EF4"/>
            </a:solidFill>
            <a:ln>
              <a:noFill/>
            </a:ln>
            <a:effectLst/>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bodyPr>
            <a:lstStyle/>
            <a:p>
              <a:pPr marL="609600" indent="-609600" eaLnBrk="0" hangingPunct="0">
                <a:spcBef>
                  <a:spcPct val="20000"/>
                </a:spcBef>
              </a:pPr>
              <a:endParaRPr lang="zh-CN" altLang="en-US">
                <a:latin typeface="Arial" charset="0"/>
              </a:endParaRPr>
            </a:p>
          </p:txBody>
        </p:sp>
        <p:sp>
          <p:nvSpPr>
            <p:cNvPr id="16" name="TypeText">
              <a:extLst>
                <a:ext uri="{FF2B5EF4-FFF2-40B4-BE49-F238E27FC236}">
                  <a16:creationId xmlns:a16="http://schemas.microsoft.com/office/drawing/2014/main" id="{04B55216-434F-48D0-84A8-B879F7964FD4}"/>
                </a:ext>
              </a:extLst>
            </p:cNvPr>
            <p:cNvSpPr txBox="1"/>
            <p:nvPr>
              <p:custDataLst>
                <p:tags r:id="rId14"/>
              </p:custDataLst>
            </p:nvPr>
          </p:nvSpPr>
          <p:spPr>
            <a:xfrm>
              <a:off x="-1270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grpSp>
      <p:sp>
        <p:nvSpPr>
          <p:cNvPr id="19" name="文本框 18">
            <a:extLst>
              <a:ext uri="{FF2B5EF4-FFF2-40B4-BE49-F238E27FC236}">
                <a16:creationId xmlns:a16="http://schemas.microsoft.com/office/drawing/2014/main" id="{91A4CFA2-CCC0-FCF0-9935-E1998A7B35ED}"/>
              </a:ext>
            </a:extLst>
          </p:cNvPr>
          <p:cNvSpPr txBox="1"/>
          <p:nvPr/>
        </p:nvSpPr>
        <p:spPr>
          <a:xfrm>
            <a:off x="8618773" y="1401623"/>
            <a:ext cx="432048" cy="523220"/>
          </a:xfrm>
          <a:prstGeom prst="rect">
            <a:avLst/>
          </a:prstGeom>
          <a:noFill/>
        </p:spPr>
        <p:txBody>
          <a:bodyPr wrap="square">
            <a:spAutoFit/>
          </a:bodyPr>
          <a:lstStyle/>
          <a:p>
            <a:r>
              <a:rPr lang="en-US" altLang="zh-CN" sz="2800" dirty="0">
                <a:solidFill>
                  <a:srgbClr val="FF0000"/>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2800" dirty="0">
              <a:solidFill>
                <a:srgbClr val="FF0000"/>
              </a:solidFill>
            </a:endParaRPr>
          </a:p>
        </p:txBody>
      </p:sp>
    </p:spTree>
    <p:custDataLst>
      <p:tags r:id="rId1"/>
    </p:custDataLst>
    <p:extLst>
      <p:ext uri="{BB962C8B-B14F-4D97-AF65-F5344CB8AC3E}">
        <p14:creationId xmlns:p14="http://schemas.microsoft.com/office/powerpoint/2010/main" val="327388959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p:cNvSpPr>
            <a:spLocks noGrp="1" noChangeArrowheads="1"/>
          </p:cNvSpPr>
          <p:nvPr>
            <p:ph type="title" idx="4294967295"/>
          </p:nvPr>
        </p:nvSpPr>
        <p:spPr>
          <a:xfrm>
            <a:off x="920146" y="696542"/>
            <a:ext cx="5761037" cy="754063"/>
          </a:xfrm>
        </p:spPr>
        <p:txBody>
          <a:bodyPr/>
          <a:lstStyle/>
          <a:p>
            <a:pPr>
              <a:lnSpc>
                <a:spcPct val="120000"/>
              </a:lnSpc>
              <a:defRPr/>
            </a:pPr>
            <a:r>
              <a:rPr lang="en-US" altLang="zh-CN" sz="3200" dirty="0">
                <a:solidFill>
                  <a:srgbClr val="0000FF"/>
                </a:solidFill>
                <a:latin typeface="微软雅黑" panose="020B0503020204020204" pitchFamily="34" charset="-122"/>
                <a:ea typeface="微软雅黑" panose="020B0503020204020204" pitchFamily="34" charset="-122"/>
              </a:rPr>
              <a:t>3.4.2</a:t>
            </a:r>
            <a:r>
              <a:rPr lang="zh-CN" altLang="en-US" sz="3200" dirty="0">
                <a:solidFill>
                  <a:srgbClr val="0000FF"/>
                </a:solidFill>
                <a:latin typeface="微软雅黑" panose="020B0503020204020204" pitchFamily="34" charset="-122"/>
                <a:ea typeface="微软雅黑" panose="020B0503020204020204" pitchFamily="34" charset="-122"/>
              </a:rPr>
              <a:t>进程同步机制及应用</a:t>
            </a:r>
            <a:br>
              <a:rPr lang="en-US" altLang="zh-CN" sz="2800" dirty="0">
                <a:solidFill>
                  <a:srgbClr val="0000FF"/>
                </a:solidFill>
                <a:latin typeface="微软雅黑" panose="020B0503020204020204" pitchFamily="34" charset="-122"/>
                <a:ea typeface="微软雅黑" panose="020B0503020204020204" pitchFamily="34" charset="-122"/>
              </a:rPr>
            </a:br>
            <a:r>
              <a:rPr lang="en-US" altLang="zh-CN" sz="2400" dirty="0">
                <a:solidFill>
                  <a:srgbClr val="C00000"/>
                </a:solidFill>
                <a:latin typeface="微软雅黑" panose="020B0503020204020204" pitchFamily="34" charset="-122"/>
                <a:ea typeface="微软雅黑" panose="020B0503020204020204" pitchFamily="34" charset="-122"/>
              </a:rPr>
              <a:t>4. </a:t>
            </a:r>
            <a:r>
              <a:rPr lang="zh-CN" altLang="en-US" sz="2400" dirty="0">
                <a:solidFill>
                  <a:srgbClr val="C00000"/>
                </a:solidFill>
                <a:latin typeface="微软雅黑" panose="020B0503020204020204" pitchFamily="34" charset="-122"/>
                <a:ea typeface="微软雅黑" panose="020B0503020204020204" pitchFamily="34" charset="-122"/>
              </a:rPr>
              <a:t>信号量机制</a:t>
            </a:r>
            <a:endParaRPr lang="en-US" altLang="zh-CN" sz="2400" dirty="0">
              <a:solidFill>
                <a:srgbClr val="C00000"/>
              </a:solidFill>
              <a:latin typeface="微软雅黑" panose="020B0503020204020204" pitchFamily="34" charset="-122"/>
              <a:ea typeface="微软雅黑" panose="020B0503020204020204" pitchFamily="34" charset="-122"/>
            </a:endParaRPr>
          </a:p>
        </p:txBody>
      </p:sp>
      <p:sp>
        <p:nvSpPr>
          <p:cNvPr id="43012" name="Rectangle 4"/>
          <p:cNvSpPr>
            <a:spLocks noChangeArrowheads="1"/>
          </p:cNvSpPr>
          <p:nvPr/>
        </p:nvSpPr>
        <p:spPr bwMode="auto">
          <a:xfrm>
            <a:off x="940061" y="1772592"/>
            <a:ext cx="10196499" cy="2376488"/>
          </a:xfrm>
          <a:prstGeom prst="rect">
            <a:avLst/>
          </a:prstGeom>
          <a:noFill/>
          <a:ln>
            <a:noFill/>
          </a:ln>
          <a:effectLst/>
        </p:spPr>
        <p:txBody>
          <a:bodyPr/>
          <a:lstStyle/>
          <a:p>
            <a:pPr eaLnBrk="0" hangingPunct="0">
              <a:lnSpc>
                <a:spcPct val="110000"/>
              </a:lnSpc>
              <a:spcBef>
                <a:spcPct val="20000"/>
              </a:spcBef>
              <a:buFont typeface="Wingdings" pitchFamily="2" charset="2"/>
              <a:buChar char="n"/>
              <a:defRPr/>
            </a:pPr>
            <a:r>
              <a:rPr lang="en-US" altLang="zh-CN" sz="2400" dirty="0">
                <a:solidFill>
                  <a:srgbClr val="7030A0"/>
                </a:solidFill>
                <a:latin typeface="宋体" pitchFamily="2" charset="-122"/>
              </a:rPr>
              <a:t> </a:t>
            </a:r>
            <a:r>
              <a:rPr lang="zh-CN" altLang="en-US" sz="2400" dirty="0">
                <a:solidFill>
                  <a:srgbClr val="7030A0"/>
                </a:solidFill>
                <a:latin typeface="微软雅黑" panose="020B0503020204020204" pitchFamily="34" charset="-122"/>
                <a:ea typeface="微软雅黑" panose="020B0503020204020204" pitchFamily="34" charset="-122"/>
              </a:rPr>
              <a:t>利用信号量机制实现互斥：</a:t>
            </a:r>
            <a:endParaRPr lang="en-US" altLang="zh-CN" sz="2400" dirty="0">
              <a:solidFill>
                <a:srgbClr val="7030A0"/>
              </a:solidFill>
              <a:latin typeface="微软雅黑" panose="020B0503020204020204" pitchFamily="34" charset="-122"/>
              <a:ea typeface="微软雅黑" panose="020B0503020204020204" pitchFamily="34" charset="-122"/>
            </a:endParaRPr>
          </a:p>
          <a:p>
            <a:pPr marL="457200" indent="-457200" eaLnBrk="0" hangingPunct="0">
              <a:lnSpc>
                <a:spcPct val="110000"/>
              </a:lnSpc>
              <a:spcBef>
                <a:spcPct val="20000"/>
              </a:spcBef>
              <a:buFont typeface="Wingdings" pitchFamily="2" charset="2"/>
              <a:buChar char="l"/>
              <a:defRPr/>
            </a:pPr>
            <a:r>
              <a:rPr lang="zh-CN" altLang="en-US" sz="2200" dirty="0">
                <a:latin typeface="仿宋_GB2312" pitchFamily="49" charset="-122"/>
                <a:ea typeface="仿宋_GB2312" pitchFamily="49" charset="-122"/>
              </a:rPr>
              <a:t>为临界资源设置一个互斥信号量</a:t>
            </a:r>
            <a:r>
              <a:rPr lang="en-US" altLang="zh-CN" sz="2200" dirty="0" err="1">
                <a:latin typeface="仿宋_GB2312" pitchFamily="49" charset="-122"/>
                <a:ea typeface="仿宋_GB2312" pitchFamily="49" charset="-122"/>
              </a:rPr>
              <a:t>mutex</a:t>
            </a:r>
            <a:r>
              <a:rPr lang="zh-CN" altLang="en-US" sz="2200" dirty="0">
                <a:latin typeface="仿宋_GB2312" pitchFamily="49" charset="-122"/>
                <a:ea typeface="仿宋_GB2312" pitchFamily="49" charset="-122"/>
              </a:rPr>
              <a:t>，初值为</a:t>
            </a:r>
            <a:r>
              <a:rPr lang="en-US" altLang="zh-CN" sz="2200" dirty="0">
                <a:latin typeface="仿宋_GB2312" pitchFamily="49" charset="-122"/>
                <a:ea typeface="仿宋_GB2312" pitchFamily="49" charset="-122"/>
              </a:rPr>
              <a:t>1</a:t>
            </a:r>
            <a:r>
              <a:rPr lang="zh-CN" altLang="en-US" sz="2200" dirty="0">
                <a:latin typeface="仿宋_GB2312" pitchFamily="49" charset="-122"/>
                <a:ea typeface="仿宋_GB2312" pitchFamily="49" charset="-122"/>
              </a:rPr>
              <a:t>：</a:t>
            </a:r>
            <a:endParaRPr lang="en-US" altLang="zh-CN" sz="2200" dirty="0">
              <a:latin typeface="仿宋_GB2312" pitchFamily="49" charset="-122"/>
              <a:ea typeface="仿宋_GB2312" pitchFamily="49" charset="-122"/>
            </a:endParaRPr>
          </a:p>
          <a:p>
            <a:pPr marL="457200" indent="-457200" eaLnBrk="0" hangingPunct="0">
              <a:lnSpc>
                <a:spcPct val="110000"/>
              </a:lnSpc>
              <a:spcBef>
                <a:spcPct val="20000"/>
              </a:spcBef>
              <a:defRPr/>
            </a:pPr>
            <a:r>
              <a:rPr lang="en-US" altLang="zh-CN" sz="2200" dirty="0">
                <a:latin typeface="仿宋_GB2312" pitchFamily="49" charset="-122"/>
                <a:ea typeface="仿宋_GB2312" pitchFamily="49" charset="-122"/>
                <a:sym typeface="Wingdings" pitchFamily="2" charset="2"/>
              </a:rPr>
              <a:t>         </a:t>
            </a:r>
            <a:r>
              <a:rPr lang="en-US" altLang="zh-CN" sz="2200" dirty="0">
                <a:solidFill>
                  <a:schemeClr val="accent1">
                    <a:lumMod val="75000"/>
                  </a:schemeClr>
                </a:solidFill>
                <a:latin typeface="仿宋_GB2312" pitchFamily="49" charset="-122"/>
                <a:ea typeface="仿宋_GB2312" pitchFamily="49" charset="-122"/>
                <a:sym typeface="Wingdings" pitchFamily="2" charset="2"/>
              </a:rPr>
              <a:t>semaphore</a:t>
            </a:r>
            <a:r>
              <a:rPr lang="zh-CN" altLang="en-US" sz="2200" dirty="0">
                <a:solidFill>
                  <a:schemeClr val="accent1">
                    <a:lumMod val="75000"/>
                  </a:schemeClr>
                </a:solidFill>
                <a:latin typeface="仿宋_GB2312" pitchFamily="49" charset="-122"/>
                <a:ea typeface="仿宋_GB2312" pitchFamily="49" charset="-122"/>
              </a:rPr>
              <a:t>  </a:t>
            </a:r>
            <a:r>
              <a:rPr lang="en-US" altLang="zh-CN" sz="2200" dirty="0" err="1">
                <a:solidFill>
                  <a:schemeClr val="accent1">
                    <a:lumMod val="75000"/>
                  </a:schemeClr>
                </a:solidFill>
                <a:latin typeface="仿宋_GB2312" pitchFamily="49" charset="-122"/>
                <a:ea typeface="仿宋_GB2312" pitchFamily="49" charset="-122"/>
              </a:rPr>
              <a:t>mutex</a:t>
            </a:r>
            <a:r>
              <a:rPr lang="en-US" altLang="zh-CN" sz="2200" dirty="0">
                <a:solidFill>
                  <a:schemeClr val="accent1">
                    <a:lumMod val="75000"/>
                  </a:schemeClr>
                </a:solidFill>
                <a:latin typeface="仿宋_GB2312" pitchFamily="49" charset="-122"/>
                <a:ea typeface="仿宋_GB2312" pitchFamily="49" charset="-122"/>
              </a:rPr>
              <a:t>=1</a:t>
            </a:r>
          </a:p>
          <a:p>
            <a:pPr marL="457200" indent="-457200" eaLnBrk="0" hangingPunct="0">
              <a:lnSpc>
                <a:spcPct val="110000"/>
              </a:lnSpc>
              <a:spcBef>
                <a:spcPct val="20000"/>
              </a:spcBef>
              <a:buFont typeface="Wingdings" pitchFamily="2" charset="2"/>
              <a:buChar char="l"/>
              <a:defRPr/>
            </a:pPr>
            <a:r>
              <a:rPr lang="zh-CN" altLang="en-US" sz="2200" dirty="0">
                <a:latin typeface="仿宋_GB2312" pitchFamily="49" charset="-122"/>
                <a:ea typeface="仿宋_GB2312" pitchFamily="49" charset="-122"/>
              </a:rPr>
              <a:t>在每个进程中将临界区代码置于</a:t>
            </a:r>
            <a:r>
              <a:rPr lang="en-US" altLang="zh-CN" sz="2200" dirty="0">
                <a:latin typeface="仿宋_GB2312" pitchFamily="49" charset="-122"/>
                <a:ea typeface="仿宋_GB2312" pitchFamily="49" charset="-122"/>
              </a:rPr>
              <a:t>wait(</a:t>
            </a:r>
            <a:r>
              <a:rPr lang="en-US" altLang="zh-CN" sz="2200" dirty="0" err="1">
                <a:latin typeface="仿宋_GB2312" pitchFamily="49" charset="-122"/>
                <a:ea typeface="仿宋_GB2312" pitchFamily="49" charset="-122"/>
              </a:rPr>
              <a:t>mutex</a:t>
            </a:r>
            <a:r>
              <a:rPr lang="en-US" altLang="zh-CN" sz="2200" dirty="0">
                <a:latin typeface="仿宋_GB2312" pitchFamily="49" charset="-122"/>
                <a:ea typeface="仿宋_GB2312" pitchFamily="49" charset="-122"/>
              </a:rPr>
              <a:t>)</a:t>
            </a:r>
            <a:r>
              <a:rPr lang="zh-CN" altLang="en-US" sz="2200" dirty="0">
                <a:latin typeface="仿宋_GB2312" pitchFamily="49" charset="-122"/>
                <a:ea typeface="仿宋_GB2312" pitchFamily="49" charset="-122"/>
              </a:rPr>
              <a:t>和</a:t>
            </a:r>
            <a:r>
              <a:rPr lang="en-US" altLang="zh-CN" sz="2200" dirty="0">
                <a:latin typeface="仿宋_GB2312" pitchFamily="49" charset="-122"/>
                <a:ea typeface="仿宋_GB2312" pitchFamily="49" charset="-122"/>
              </a:rPr>
              <a:t>signal(</a:t>
            </a:r>
            <a:r>
              <a:rPr lang="en-US" altLang="zh-CN" sz="2200" dirty="0" err="1">
                <a:latin typeface="仿宋_GB2312" pitchFamily="49" charset="-122"/>
                <a:ea typeface="仿宋_GB2312" pitchFamily="49" charset="-122"/>
              </a:rPr>
              <a:t>mutex</a:t>
            </a:r>
            <a:r>
              <a:rPr lang="en-US" altLang="zh-CN" sz="2200" dirty="0">
                <a:latin typeface="仿宋_GB2312" pitchFamily="49" charset="-122"/>
                <a:ea typeface="仿宋_GB2312" pitchFamily="49" charset="-122"/>
              </a:rPr>
              <a:t>)</a:t>
            </a:r>
            <a:r>
              <a:rPr lang="zh-CN" altLang="en-US" sz="2200" dirty="0">
                <a:latin typeface="仿宋_GB2312" pitchFamily="49" charset="-122"/>
                <a:ea typeface="仿宋_GB2312" pitchFamily="49" charset="-122"/>
              </a:rPr>
              <a:t>原语之间：</a:t>
            </a:r>
            <a:endParaRPr lang="zh-CN" altLang="en-US" sz="2200" dirty="0">
              <a:solidFill>
                <a:srgbClr val="7030A0"/>
              </a:solidFill>
              <a:latin typeface="宋体" pitchFamily="2" charset="-122"/>
            </a:endParaRPr>
          </a:p>
        </p:txBody>
      </p:sp>
      <p:sp>
        <p:nvSpPr>
          <p:cNvPr id="7" name="Rectangle 31"/>
          <p:cNvSpPr>
            <a:spLocks noChangeArrowheads="1"/>
          </p:cNvSpPr>
          <p:nvPr/>
        </p:nvSpPr>
        <p:spPr bwMode="auto">
          <a:xfrm>
            <a:off x="4439790" y="4077072"/>
            <a:ext cx="3313112" cy="503237"/>
          </a:xfrm>
          <a:prstGeom prst="rect">
            <a:avLst/>
          </a:prstGeom>
          <a:solidFill>
            <a:srgbClr val="FF99CC"/>
          </a:solidFill>
          <a:ln w="28575">
            <a:solidFill>
              <a:schemeClr val="tx1"/>
            </a:solidFill>
            <a:miter lim="800000"/>
            <a:headEnd/>
            <a:tailEnd/>
          </a:ln>
        </p:spPr>
        <p:txBody>
          <a:bodyPr/>
          <a:lstStyle>
            <a:lvl1pPr marL="342900" indent="-342900"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spcBef>
                <a:spcPct val="20000"/>
              </a:spcBef>
            </a:pPr>
            <a:r>
              <a:rPr kumimoji="1" lang="en-US" altLang="zh-CN" sz="2400"/>
              <a:t>  wait</a:t>
            </a:r>
            <a:r>
              <a:rPr kumimoji="1" lang="zh-CN" altLang="en-US" sz="2400"/>
              <a:t>（</a:t>
            </a:r>
            <a:r>
              <a:rPr kumimoji="1" lang="en-US" altLang="zh-CN" sz="2400"/>
              <a:t>mutex</a:t>
            </a:r>
            <a:r>
              <a:rPr kumimoji="1" lang="zh-CN" altLang="en-US" sz="2400"/>
              <a:t>）</a:t>
            </a:r>
          </a:p>
        </p:txBody>
      </p:sp>
      <p:sp>
        <p:nvSpPr>
          <p:cNvPr id="8" name="Rectangle 32"/>
          <p:cNvSpPr>
            <a:spLocks noChangeArrowheads="1"/>
          </p:cNvSpPr>
          <p:nvPr/>
        </p:nvSpPr>
        <p:spPr bwMode="auto">
          <a:xfrm>
            <a:off x="5016053" y="4726358"/>
            <a:ext cx="2016125" cy="503238"/>
          </a:xfrm>
          <a:prstGeom prst="rect">
            <a:avLst/>
          </a:prstGeom>
          <a:solidFill>
            <a:srgbClr val="FFCC99"/>
          </a:solidFill>
          <a:ln w="28575">
            <a:solidFill>
              <a:srgbClr val="800000"/>
            </a:solidFill>
            <a:miter lim="800000"/>
            <a:headEnd/>
            <a:tailEnd/>
          </a:ln>
        </p:spPr>
        <p:txBody>
          <a:bodyPr/>
          <a:lstStyle>
            <a:lvl1pPr marL="342900" indent="-342900"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spcBef>
                <a:spcPct val="20000"/>
              </a:spcBef>
            </a:pPr>
            <a:r>
              <a:rPr kumimoji="1" lang="zh-CN" altLang="en-US" sz="2400"/>
              <a:t>临界区</a:t>
            </a:r>
          </a:p>
        </p:txBody>
      </p:sp>
      <p:sp>
        <p:nvSpPr>
          <p:cNvPr id="9" name="Rectangle 33"/>
          <p:cNvSpPr>
            <a:spLocks noChangeArrowheads="1"/>
          </p:cNvSpPr>
          <p:nvPr/>
        </p:nvSpPr>
        <p:spPr bwMode="auto">
          <a:xfrm>
            <a:off x="4439790" y="5374058"/>
            <a:ext cx="3313112" cy="503238"/>
          </a:xfrm>
          <a:prstGeom prst="rect">
            <a:avLst/>
          </a:prstGeom>
          <a:solidFill>
            <a:srgbClr val="99CC00"/>
          </a:solidFill>
          <a:ln w="28575">
            <a:solidFill>
              <a:schemeClr val="tx1"/>
            </a:solidFill>
            <a:miter lim="800000"/>
            <a:headEnd/>
            <a:tailEnd/>
          </a:ln>
        </p:spPr>
        <p:txBody>
          <a:bodyPr/>
          <a:lstStyle>
            <a:lvl1pPr marL="342900" indent="-342900"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spcBef>
                <a:spcPct val="20000"/>
              </a:spcBef>
            </a:pPr>
            <a:r>
              <a:rPr kumimoji="1" lang="en-US" altLang="zh-CN" sz="2400"/>
              <a:t>signal</a:t>
            </a:r>
            <a:r>
              <a:rPr kumimoji="1" lang="zh-CN" altLang="en-US" sz="2400"/>
              <a:t>（</a:t>
            </a:r>
            <a:r>
              <a:rPr kumimoji="1" lang="en-US" altLang="zh-CN" sz="2400"/>
              <a:t>mutex</a:t>
            </a:r>
            <a:r>
              <a:rPr kumimoji="1" lang="zh-CN" altLang="en-US" sz="2400"/>
              <a:t>）</a:t>
            </a:r>
          </a:p>
        </p:txBody>
      </p:sp>
      <p:sp>
        <p:nvSpPr>
          <p:cNvPr id="10" name="Rectangle 34"/>
          <p:cNvSpPr>
            <a:spLocks noChangeArrowheads="1"/>
          </p:cNvSpPr>
          <p:nvPr/>
        </p:nvSpPr>
        <p:spPr bwMode="auto">
          <a:xfrm>
            <a:off x="5016053" y="6021758"/>
            <a:ext cx="2016125" cy="503238"/>
          </a:xfrm>
          <a:prstGeom prst="rect">
            <a:avLst/>
          </a:prstGeom>
          <a:solidFill>
            <a:srgbClr val="E8E8E8"/>
          </a:solidFill>
          <a:ln w="28575">
            <a:solidFill>
              <a:srgbClr val="008000"/>
            </a:solidFill>
            <a:miter lim="800000"/>
            <a:headEnd/>
            <a:tailEnd/>
          </a:ln>
        </p:spPr>
        <p:txBody>
          <a:bodyPr/>
          <a:lstStyle>
            <a:lvl1pPr marL="342900" indent="-342900"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spcBef>
                <a:spcPct val="20000"/>
              </a:spcBef>
            </a:pPr>
            <a:r>
              <a:rPr kumimoji="1" lang="zh-CN" altLang="en-US" sz="2400"/>
              <a:t>剩余区</a:t>
            </a:r>
          </a:p>
        </p:txBody>
      </p:sp>
      <p:sp>
        <p:nvSpPr>
          <p:cNvPr id="56328" name="Rectangle 2"/>
          <p:cNvSpPr txBox="1">
            <a:spLocks noChangeArrowheads="1"/>
          </p:cNvSpPr>
          <p:nvPr/>
        </p:nvSpPr>
        <p:spPr bwMode="auto">
          <a:xfrm>
            <a:off x="6528146" y="0"/>
            <a:ext cx="3384550" cy="711200"/>
          </a:xfrm>
          <a:prstGeom prst="rect">
            <a:avLst/>
          </a:prstGeom>
          <a:noFill/>
          <a:ln w="9525">
            <a:noFill/>
            <a:miter lim="800000"/>
            <a:headEnd/>
            <a:tailEnd/>
          </a:ln>
          <a:effectLst>
            <a:outerShdw dist="35921" dir="2700000" algn="ctr" rotWithShape="0">
              <a:srgbClr val="FFFFFF">
                <a:alpha val="73000"/>
              </a:srgbClr>
            </a:outerShdw>
          </a:effectLst>
        </p:spPr>
        <p:txBody>
          <a:bodyPr anchor="ctr"/>
          <a:lstStyle/>
          <a:p>
            <a:pPr>
              <a:defRPr/>
            </a:pPr>
            <a:r>
              <a:rPr lang="en-US" altLang="zh-CN" sz="4000" dirty="0">
                <a:solidFill>
                  <a:srgbClr val="FF0000"/>
                </a:solidFill>
                <a:latin typeface="微软雅黑" pitchFamily="34" charset="-122"/>
                <a:ea typeface="微软雅黑" pitchFamily="34" charset="-122"/>
              </a:rPr>
              <a:t>3.4 </a:t>
            </a:r>
            <a:r>
              <a:rPr lang="zh-CN" altLang="en-US" sz="4000" dirty="0">
                <a:solidFill>
                  <a:srgbClr val="FF0000"/>
                </a:solidFill>
                <a:latin typeface="微软雅黑" pitchFamily="34" charset="-122"/>
                <a:ea typeface="微软雅黑" pitchFamily="34" charset="-122"/>
              </a:rPr>
              <a:t>进程同步</a:t>
            </a:r>
          </a:p>
        </p:txBody>
      </p:sp>
      <p:cxnSp>
        <p:nvCxnSpPr>
          <p:cNvPr id="12" name="直接连接符 11"/>
          <p:cNvCxnSpPr>
            <a:cxnSpLocks noChangeShapeType="1"/>
            <a:stCxn id="7" idx="3"/>
          </p:cNvCxnSpPr>
          <p:nvPr/>
        </p:nvCxnSpPr>
        <p:spPr bwMode="auto">
          <a:xfrm>
            <a:off x="7752902" y="4329484"/>
            <a:ext cx="935038" cy="684213"/>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cxnSp>
      <p:cxnSp>
        <p:nvCxnSpPr>
          <p:cNvPr id="13" name="直接连接符 12"/>
          <p:cNvCxnSpPr>
            <a:cxnSpLocks noChangeShapeType="1"/>
            <a:stCxn id="9" idx="3"/>
          </p:cNvCxnSpPr>
          <p:nvPr/>
        </p:nvCxnSpPr>
        <p:spPr bwMode="auto">
          <a:xfrm flipV="1">
            <a:off x="7752902" y="5013697"/>
            <a:ext cx="935038" cy="61277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cxnSp>
      <p:sp>
        <p:nvSpPr>
          <p:cNvPr id="22" name="TextBox 21"/>
          <p:cNvSpPr txBox="1">
            <a:spLocks noChangeArrowheads="1"/>
          </p:cNvSpPr>
          <p:nvPr/>
        </p:nvSpPr>
        <p:spPr bwMode="auto">
          <a:xfrm>
            <a:off x="8687941" y="4829547"/>
            <a:ext cx="21605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spcBef>
                <a:spcPct val="20000"/>
              </a:spcBef>
            </a:pPr>
            <a:r>
              <a:rPr lang="zh-CN" altLang="en-US" sz="2400">
                <a:solidFill>
                  <a:srgbClr val="FF0000"/>
                </a:solidFill>
              </a:rPr>
              <a:t>必须成对出现</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1" fill="hold">
                                          <p:stCondLst>
                                            <p:cond delay="0"/>
                                          </p:stCondLst>
                                        </p:cTn>
                                        <p:tgtEl>
                                          <p:spTgt spid="56322"/>
                                        </p:tgtEl>
                                        <p:attrNameLst>
                                          <p:attrName>style.visibility</p:attrName>
                                        </p:attrNameLst>
                                      </p:cBhvr>
                                      <p:to>
                                        <p:strVal val="visible"/>
                                      </p:to>
                                    </p:set>
                                    <p:anim calcmode="lin" valueType="num">
                                      <p:cBhvr>
                                        <p:cTn id="7" dur="500" fill="hold"/>
                                        <p:tgtEl>
                                          <p:spTgt spid="56322"/>
                                        </p:tgtEl>
                                        <p:attrNameLst>
                                          <p:attrName>ppt_x</p:attrName>
                                        </p:attrNameLst>
                                      </p:cBhvr>
                                      <p:tavLst>
                                        <p:tav tm="0">
                                          <p:val>
                                            <p:strVal val="#ppt_x-.2"/>
                                          </p:val>
                                        </p:tav>
                                        <p:tav tm="100000">
                                          <p:val>
                                            <p:strVal val="#ppt_x"/>
                                          </p:val>
                                        </p:tav>
                                      </p:tavLst>
                                    </p:anim>
                                    <p:anim calcmode="lin" valueType="num">
                                      <p:cBhvr>
                                        <p:cTn id="8" dur="500" fill="hold"/>
                                        <p:tgtEl>
                                          <p:spTgt spid="56322"/>
                                        </p:tgtEl>
                                        <p:attrNameLst>
                                          <p:attrName>ppt_y</p:attrName>
                                        </p:attrNameLst>
                                      </p:cBhvr>
                                      <p:tavLst>
                                        <p:tav tm="0">
                                          <p:val>
                                            <p:strVal val="#ppt_y"/>
                                          </p:val>
                                        </p:tav>
                                        <p:tav tm="100000">
                                          <p:val>
                                            <p:strVal val="#ppt_y"/>
                                          </p:val>
                                        </p:tav>
                                      </p:tavLst>
                                    </p:anim>
                                    <p:animEffect transition="in" filter="wipe(right)" prLst="gradientSize: 0.1">
                                      <p:cBhvr>
                                        <p:cTn id="9" dur="500"/>
                                        <p:tgtEl>
                                          <p:spTgt spid="5632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8"/>
                                        </p:tgtEl>
                                        <p:attrNameLst>
                                          <p:attrName>style.visibility</p:attrName>
                                        </p:attrNameLst>
                                      </p:cBhvr>
                                      <p:to>
                                        <p:strVal val="visible"/>
                                      </p:to>
                                    </p:set>
                                  </p:childTnLst>
                                </p:cTn>
                              </p:par>
                            </p:childTnLst>
                          </p:cTn>
                        </p:par>
                        <p:par>
                          <p:cTn id="14" fill="hold" nodeType="afterGroup">
                            <p:stCondLst>
                              <p:cond delay="500"/>
                            </p:stCondLst>
                            <p:childTnLst>
                              <p:par>
                                <p:cTn id="15" presetID="1" presetClass="entr" presetSubtype="0" fill="hold" grpId="0" nodeType="afterEffect">
                                  <p:stCondLst>
                                    <p:cond delay="0"/>
                                  </p:stCondLst>
                                  <p:childTnLst>
                                    <p:set>
                                      <p:cBhvr>
                                        <p:cTn id="16" dur="1" fill="hold">
                                          <p:stCondLst>
                                            <p:cond delay="499"/>
                                          </p:stCondLst>
                                        </p:cTn>
                                        <p:tgtEl>
                                          <p:spTgt spid="10"/>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16"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box(in)">
                                      <p:cBhvr>
                                        <p:cTn id="33" dur="500"/>
                                        <p:tgtEl>
                                          <p:spTgt spid="12"/>
                                        </p:tgtEl>
                                      </p:cBhvr>
                                    </p:animEffect>
                                  </p:childTnLst>
                                </p:cTn>
                              </p:par>
                            </p:childTnLst>
                          </p:cTn>
                        </p:par>
                        <p:par>
                          <p:cTn id="34" fill="hold" nodeType="afterGroup">
                            <p:stCondLst>
                              <p:cond delay="500"/>
                            </p:stCondLst>
                            <p:childTnLst>
                              <p:par>
                                <p:cTn id="35" presetID="4" presetClass="entr" presetSubtype="16" fill="hold" nodeType="after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box(in)">
                                      <p:cBhvr>
                                        <p:cTn id="37" dur="500"/>
                                        <p:tgtEl>
                                          <p:spTgt spid="13"/>
                                        </p:tgtEl>
                                      </p:cBhvr>
                                    </p:animEffect>
                                  </p:childTnLst>
                                </p:cTn>
                              </p:par>
                            </p:childTnLst>
                          </p:cTn>
                        </p:par>
                        <p:par>
                          <p:cTn id="38" fill="hold" nodeType="afterGroup">
                            <p:stCondLst>
                              <p:cond delay="1000"/>
                            </p:stCondLst>
                            <p:childTnLst>
                              <p:par>
                                <p:cTn id="39" presetID="4" presetClass="entr" presetSubtype="16" fill="hold" grpId="0" nodeType="after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box(in)">
                                      <p:cBhvr>
                                        <p:cTn id="4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autoUpdateAnimBg="0"/>
      <p:bldP spid="7" grpId="0" animBg="1" autoUpdateAnimBg="0"/>
      <p:bldP spid="8" grpId="0" animBg="1" autoUpdateAnimBg="0"/>
      <p:bldP spid="9" grpId="0" animBg="1" autoUpdateAnimBg="0"/>
      <p:bldP spid="10" grpId="0" animBg="1" autoUpdateAnimBg="0"/>
      <p:bldP spid="22"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txBox="1">
            <a:spLocks noChangeArrowheads="1"/>
          </p:cNvSpPr>
          <p:nvPr/>
        </p:nvSpPr>
        <p:spPr bwMode="auto">
          <a:xfrm>
            <a:off x="1012314" y="793670"/>
            <a:ext cx="5832475" cy="1584325"/>
          </a:xfrm>
          <a:prstGeom prst="rect">
            <a:avLst/>
          </a:prstGeom>
          <a:noFill/>
          <a:ln w="9525">
            <a:noFill/>
            <a:miter lim="800000"/>
            <a:headEnd/>
            <a:tailEnd/>
          </a:ln>
          <a:effectLst>
            <a:outerShdw dist="35921" dir="2700000" algn="ctr" rotWithShape="0">
              <a:srgbClr val="FFFFFF">
                <a:alpha val="73000"/>
              </a:srgbClr>
            </a:outerShdw>
          </a:effectLst>
        </p:spPr>
        <p:txBody>
          <a:bodyPr anchor="ctr"/>
          <a:lstStyle/>
          <a:p>
            <a:pPr eaLnBrk="0" hangingPunct="0">
              <a:lnSpc>
                <a:spcPct val="150000"/>
              </a:lnSpc>
              <a:defRPr/>
            </a:pPr>
            <a:r>
              <a:rPr lang="en-US" altLang="zh-CN" sz="2800" dirty="0">
                <a:solidFill>
                  <a:srgbClr val="C00000"/>
                </a:solidFill>
                <a:latin typeface="微软雅黑" panose="020B0503020204020204" pitchFamily="34" charset="-122"/>
                <a:ea typeface="微软雅黑" panose="020B0503020204020204" pitchFamily="34" charset="-122"/>
              </a:rPr>
              <a:t>4. </a:t>
            </a:r>
            <a:r>
              <a:rPr lang="zh-CN" altLang="en-US" sz="2800" dirty="0">
                <a:solidFill>
                  <a:srgbClr val="C00000"/>
                </a:solidFill>
                <a:latin typeface="微软雅黑" panose="020B0503020204020204" pitchFamily="34" charset="-122"/>
                <a:ea typeface="微软雅黑" panose="020B0503020204020204" pitchFamily="34" charset="-122"/>
              </a:rPr>
              <a:t>信号量机制</a:t>
            </a:r>
            <a:endParaRPr lang="en-US" altLang="zh-CN" sz="2800" dirty="0">
              <a:solidFill>
                <a:srgbClr val="7030A0"/>
              </a:solidFill>
              <a:latin typeface="微软雅黑" panose="020B0503020204020204" pitchFamily="34" charset="-122"/>
              <a:ea typeface="微软雅黑" panose="020B0503020204020204" pitchFamily="34" charset="-122"/>
            </a:endParaRPr>
          </a:p>
          <a:p>
            <a:pPr eaLnBrk="0" hangingPunct="0">
              <a:lnSpc>
                <a:spcPct val="150000"/>
              </a:lnSpc>
              <a:buFont typeface="Wingdings" pitchFamily="2" charset="2"/>
              <a:buChar char="n"/>
              <a:defRPr/>
            </a:pPr>
            <a:r>
              <a:rPr lang="en-US" altLang="zh-CN" sz="2400" dirty="0">
                <a:solidFill>
                  <a:srgbClr val="7030A0"/>
                </a:solidFill>
                <a:latin typeface="微软雅黑" panose="020B0503020204020204" pitchFamily="34" charset="-122"/>
                <a:ea typeface="微软雅黑" panose="020B0503020204020204" pitchFamily="34" charset="-122"/>
              </a:rPr>
              <a:t>  </a:t>
            </a:r>
            <a:r>
              <a:rPr lang="zh-CN" altLang="en-US" sz="2400" dirty="0">
                <a:solidFill>
                  <a:srgbClr val="7030A0"/>
                </a:solidFill>
                <a:latin typeface="微软雅黑" panose="020B0503020204020204" pitchFamily="34" charset="-122"/>
                <a:ea typeface="微软雅黑" panose="020B0503020204020204" pitchFamily="34" charset="-122"/>
              </a:rPr>
              <a:t>利用信号量机制实现进程互斥</a:t>
            </a:r>
            <a:endParaRPr lang="en-US" altLang="zh-CN" sz="2400" dirty="0">
              <a:solidFill>
                <a:srgbClr val="7030A0"/>
              </a:solidFill>
              <a:latin typeface="微软雅黑" panose="020B0503020204020204" pitchFamily="34" charset="-122"/>
              <a:ea typeface="微软雅黑" panose="020B0503020204020204" pitchFamily="34" charset="-122"/>
            </a:endParaRPr>
          </a:p>
          <a:p>
            <a:pPr eaLnBrk="0" hangingPunct="0">
              <a:lnSpc>
                <a:spcPct val="150000"/>
              </a:lnSpc>
              <a:defRPr/>
            </a:pPr>
            <a:r>
              <a:rPr lang="zh-CN" altLang="en-US" sz="2400" dirty="0">
                <a:solidFill>
                  <a:srgbClr val="FF0000"/>
                </a:solidFill>
                <a:latin typeface="微软雅黑" panose="020B0503020204020204" pitchFamily="34" charset="-122"/>
                <a:ea typeface="微软雅黑" panose="020B0503020204020204" pitchFamily="34" charset="-122"/>
              </a:rPr>
              <a:t>   算法描述：</a:t>
            </a:r>
            <a:endParaRPr lang="en-US" altLang="zh-CN" sz="2400" dirty="0">
              <a:solidFill>
                <a:srgbClr val="FF0000"/>
              </a:solidFill>
              <a:latin typeface="微软雅黑" panose="020B0503020204020204" pitchFamily="34" charset="-122"/>
              <a:ea typeface="微软雅黑" panose="020B0503020204020204" pitchFamily="34" charset="-122"/>
            </a:endParaRPr>
          </a:p>
        </p:txBody>
      </p:sp>
      <p:sp>
        <p:nvSpPr>
          <p:cNvPr id="57347" name="Rectangle 2"/>
          <p:cNvSpPr txBox="1">
            <a:spLocks noChangeArrowheads="1"/>
          </p:cNvSpPr>
          <p:nvPr/>
        </p:nvSpPr>
        <p:spPr bwMode="auto">
          <a:xfrm>
            <a:off x="4079875" y="44450"/>
            <a:ext cx="5761038" cy="711200"/>
          </a:xfrm>
          <a:prstGeom prst="rect">
            <a:avLst/>
          </a:prstGeom>
          <a:noFill/>
          <a:ln w="9525">
            <a:noFill/>
            <a:miter lim="800000"/>
            <a:headEnd/>
            <a:tailEnd/>
          </a:ln>
          <a:effectLst>
            <a:outerShdw dist="35921" dir="2700000" algn="ctr" rotWithShape="0">
              <a:srgbClr val="FFFFFF">
                <a:alpha val="73000"/>
              </a:srgbClr>
            </a:outerShdw>
          </a:effectLst>
        </p:spPr>
        <p:txBody>
          <a:bodyPr anchor="ctr"/>
          <a:lstStyle/>
          <a:p>
            <a:pPr>
              <a:defRPr/>
            </a:pPr>
            <a:r>
              <a:rPr lang="en-US" altLang="zh-CN" sz="3600" dirty="0">
                <a:solidFill>
                  <a:srgbClr val="0000FF"/>
                </a:solidFill>
                <a:latin typeface="微软雅黑" panose="020B0503020204020204" pitchFamily="34" charset="-122"/>
                <a:ea typeface="微软雅黑" panose="020B0503020204020204" pitchFamily="34" charset="-122"/>
              </a:rPr>
              <a:t>3.4.2 </a:t>
            </a:r>
            <a:r>
              <a:rPr lang="zh-CN" altLang="en-US" sz="3600" dirty="0">
                <a:solidFill>
                  <a:srgbClr val="0000FF"/>
                </a:solidFill>
                <a:latin typeface="微软雅黑" panose="020B0503020204020204" pitchFamily="34" charset="-122"/>
                <a:ea typeface="微软雅黑" panose="020B0503020204020204" pitchFamily="34" charset="-122"/>
              </a:rPr>
              <a:t>进程同步机制及应用</a:t>
            </a:r>
          </a:p>
        </p:txBody>
      </p:sp>
      <p:sp>
        <p:nvSpPr>
          <p:cNvPr id="5" name="Rectangle 24"/>
          <p:cNvSpPr>
            <a:spLocks noChangeArrowheads="1"/>
          </p:cNvSpPr>
          <p:nvPr/>
        </p:nvSpPr>
        <p:spPr bwMode="auto">
          <a:xfrm>
            <a:off x="1703388" y="2932113"/>
            <a:ext cx="3960812" cy="258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33400" indent="-533400"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nSpc>
                <a:spcPct val="110000"/>
              </a:lnSpc>
              <a:spcBef>
                <a:spcPct val="30000"/>
              </a:spcBef>
              <a:buFont typeface="Wingdings" panose="05000000000000000000" pitchFamily="2" charset="2"/>
              <a:buNone/>
            </a:pPr>
            <a:r>
              <a:rPr lang="en-US" altLang="zh-CN" dirty="0">
                <a:latin typeface="Times New Roman" panose="02020603050405020304" pitchFamily="18" charset="0"/>
              </a:rPr>
              <a:t> semaphore  </a:t>
            </a:r>
            <a:r>
              <a:rPr lang="en-US" altLang="zh-CN" dirty="0" err="1">
                <a:latin typeface="Times New Roman" panose="02020603050405020304" pitchFamily="18" charset="0"/>
              </a:rPr>
              <a:t>mutex</a:t>
            </a:r>
            <a:r>
              <a:rPr lang="zh-CN" altLang="en-US" dirty="0">
                <a:latin typeface="Times New Roman" panose="02020603050405020304" pitchFamily="18" charset="0"/>
              </a:rPr>
              <a:t>；</a:t>
            </a:r>
            <a:endParaRPr lang="en-US" altLang="zh-CN" dirty="0">
              <a:latin typeface="Times New Roman" panose="02020603050405020304" pitchFamily="18" charset="0"/>
            </a:endParaRPr>
          </a:p>
          <a:p>
            <a:pPr>
              <a:lnSpc>
                <a:spcPct val="110000"/>
              </a:lnSpc>
              <a:spcBef>
                <a:spcPct val="30000"/>
              </a:spcBef>
              <a:buFont typeface="Wingdings" panose="05000000000000000000" pitchFamily="2" charset="2"/>
              <a:buNone/>
            </a:pPr>
            <a:r>
              <a:rPr lang="en-US" altLang="zh-CN" dirty="0">
                <a:latin typeface="Times New Roman" panose="02020603050405020304" pitchFamily="18" charset="0"/>
              </a:rPr>
              <a:t>void main( )                                                              </a:t>
            </a:r>
          </a:p>
          <a:p>
            <a:pPr algn="just">
              <a:lnSpc>
                <a:spcPct val="110000"/>
              </a:lnSpc>
              <a:spcBef>
                <a:spcPct val="30000"/>
              </a:spcBef>
              <a:buFont typeface="Wingdings" panose="05000000000000000000" pitchFamily="2" charset="2"/>
              <a:buNone/>
            </a:pPr>
            <a:r>
              <a:rPr lang="en-US" altLang="zh-CN" dirty="0">
                <a:latin typeface="Times New Roman" panose="02020603050405020304" pitchFamily="18" charset="0"/>
              </a:rPr>
              <a:t>  {                                                                   </a:t>
            </a:r>
          </a:p>
          <a:p>
            <a:pPr algn="just">
              <a:lnSpc>
                <a:spcPct val="110000"/>
              </a:lnSpc>
              <a:spcBef>
                <a:spcPct val="30000"/>
              </a:spcBef>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mutex</a:t>
            </a:r>
            <a:r>
              <a:rPr lang="en-US" altLang="zh-CN" dirty="0">
                <a:latin typeface="Times New Roman" panose="02020603050405020304" pitchFamily="18" charset="0"/>
              </a:rPr>
              <a:t>=1</a:t>
            </a:r>
            <a:r>
              <a:rPr lang="zh-CN" altLang="en-US" dirty="0">
                <a:latin typeface="Times New Roman" panose="02020603050405020304" pitchFamily="18" charset="0"/>
              </a:rPr>
              <a:t>；  ∕* 互斥信号量 *∕                </a:t>
            </a:r>
            <a:endParaRPr lang="en-US" altLang="zh-CN" dirty="0">
              <a:latin typeface="Times New Roman" panose="02020603050405020304" pitchFamily="18" charset="0"/>
            </a:endParaRPr>
          </a:p>
          <a:p>
            <a:pPr algn="just">
              <a:lnSpc>
                <a:spcPct val="110000"/>
              </a:lnSpc>
              <a:spcBef>
                <a:spcPct val="30000"/>
              </a:spcBef>
              <a:buFont typeface="Wingdings" panose="05000000000000000000" pitchFamily="2" charset="2"/>
              <a:buNone/>
            </a:pPr>
            <a:r>
              <a:rPr lang="en-US" altLang="zh-CN" dirty="0">
                <a:solidFill>
                  <a:srgbClr val="FF0000"/>
                </a:solidFill>
                <a:latin typeface="Times New Roman" panose="02020603050405020304" pitchFamily="18" charset="0"/>
              </a:rPr>
              <a:t>       </a:t>
            </a:r>
            <a:r>
              <a:rPr lang="en-US" altLang="zh-CN" dirty="0" err="1">
                <a:solidFill>
                  <a:srgbClr val="FF0000"/>
                </a:solidFill>
                <a:latin typeface="Times New Roman" panose="02020603050405020304" pitchFamily="18" charset="0"/>
              </a:rPr>
              <a:t>parbegin</a:t>
            </a:r>
            <a:r>
              <a:rPr lang="en-US" altLang="zh-CN" dirty="0">
                <a:latin typeface="Times New Roman" panose="02020603050405020304" pitchFamily="18" charset="0"/>
              </a:rPr>
              <a:t>(p</a:t>
            </a:r>
            <a:r>
              <a:rPr lang="en-US" altLang="zh-CN" baseline="-25000" dirty="0">
                <a:latin typeface="Times New Roman" panose="02020603050405020304" pitchFamily="18" charset="0"/>
              </a:rPr>
              <a:t>a</a:t>
            </a:r>
            <a:r>
              <a:rPr lang="en-US" altLang="zh-CN" dirty="0">
                <a:latin typeface="Times New Roman" panose="02020603050405020304" pitchFamily="18" charset="0"/>
              </a:rPr>
              <a:t>( ),</a:t>
            </a:r>
            <a:r>
              <a:rPr lang="en-US" altLang="zh-CN" dirty="0">
                <a:solidFill>
                  <a:srgbClr val="FF0000"/>
                </a:solidFill>
                <a:latin typeface="Times New Roman" panose="02020603050405020304" pitchFamily="18" charset="0"/>
              </a:rPr>
              <a:t> </a:t>
            </a:r>
            <a:r>
              <a:rPr lang="en-US" altLang="zh-CN" dirty="0">
                <a:latin typeface="Times New Roman" panose="02020603050405020304" pitchFamily="18" charset="0"/>
              </a:rPr>
              <a:t>p</a:t>
            </a:r>
            <a:r>
              <a:rPr lang="en-US" altLang="zh-CN" baseline="-25000" dirty="0">
                <a:latin typeface="Times New Roman" panose="02020603050405020304" pitchFamily="18" charset="0"/>
              </a:rPr>
              <a:t>b</a:t>
            </a:r>
            <a:r>
              <a:rPr lang="en-US" altLang="zh-CN" dirty="0">
                <a:latin typeface="Times New Roman" panose="02020603050405020304" pitchFamily="18" charset="0"/>
              </a:rPr>
              <a:t>( ) ) ;                     </a:t>
            </a:r>
            <a:endParaRPr lang="zh-CN" altLang="en-US" dirty="0">
              <a:latin typeface="Times New Roman" panose="02020603050405020304" pitchFamily="18" charset="0"/>
            </a:endParaRPr>
          </a:p>
          <a:p>
            <a:pPr algn="just">
              <a:lnSpc>
                <a:spcPct val="110000"/>
              </a:lnSpc>
              <a:spcBef>
                <a:spcPct val="30000"/>
              </a:spcBef>
              <a:buFont typeface="Wingdings" panose="05000000000000000000" pitchFamily="2" charset="2"/>
              <a:buNone/>
            </a:pPr>
            <a:r>
              <a:rPr lang="en-US" altLang="zh-CN" dirty="0">
                <a:latin typeface="Times New Roman" panose="02020603050405020304" pitchFamily="18" charset="0"/>
              </a:rPr>
              <a:t>}                                                                      </a:t>
            </a:r>
            <a:r>
              <a:rPr lang="en-US" altLang="zh-CN" b="0" dirty="0">
                <a:latin typeface="Times New Roman" panose="02020603050405020304" pitchFamily="18" charset="0"/>
              </a:rPr>
              <a:t> </a:t>
            </a:r>
            <a:r>
              <a:rPr lang="en-US" altLang="zh-CN" dirty="0">
                <a:latin typeface="Times New Roman" panose="02020603050405020304" pitchFamily="18" charset="0"/>
              </a:rPr>
              <a:t>     </a:t>
            </a:r>
          </a:p>
        </p:txBody>
      </p:sp>
      <p:cxnSp>
        <p:nvCxnSpPr>
          <p:cNvPr id="119813" name="直接连接符 6"/>
          <p:cNvCxnSpPr>
            <a:cxnSpLocks noChangeShapeType="1"/>
          </p:cNvCxnSpPr>
          <p:nvPr/>
        </p:nvCxnSpPr>
        <p:spPr bwMode="auto">
          <a:xfrm>
            <a:off x="5519738" y="2492376"/>
            <a:ext cx="0" cy="3744913"/>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cxnSp>
        <p:nvCxnSpPr>
          <p:cNvPr id="119814" name="直接连接符 8"/>
          <p:cNvCxnSpPr>
            <a:cxnSpLocks noChangeShapeType="1"/>
          </p:cNvCxnSpPr>
          <p:nvPr/>
        </p:nvCxnSpPr>
        <p:spPr bwMode="auto">
          <a:xfrm>
            <a:off x="8040688" y="2492376"/>
            <a:ext cx="0" cy="3744913"/>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sp>
        <p:nvSpPr>
          <p:cNvPr id="8" name="Rectangle 24"/>
          <p:cNvSpPr>
            <a:spLocks noChangeArrowheads="1"/>
          </p:cNvSpPr>
          <p:nvPr/>
        </p:nvSpPr>
        <p:spPr bwMode="auto">
          <a:xfrm>
            <a:off x="5735639" y="2636838"/>
            <a:ext cx="2160587" cy="344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33400" indent="-533400"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nSpc>
                <a:spcPct val="130000"/>
              </a:lnSpc>
              <a:spcBef>
                <a:spcPct val="30000"/>
              </a:spcBef>
              <a:buFont typeface="Wingdings" panose="05000000000000000000" pitchFamily="2" charset="2"/>
              <a:buNone/>
            </a:pPr>
            <a:r>
              <a:rPr lang="en-US" altLang="zh-CN">
                <a:latin typeface="Times New Roman" panose="02020603050405020304" pitchFamily="18" charset="0"/>
              </a:rPr>
              <a:t>p</a:t>
            </a:r>
            <a:r>
              <a:rPr lang="en-US" altLang="zh-CN" baseline="-25000">
                <a:latin typeface="Times New Roman" panose="02020603050405020304" pitchFamily="18" charset="0"/>
              </a:rPr>
              <a:t>a</a:t>
            </a:r>
            <a:r>
              <a:rPr lang="en-US" altLang="zh-CN">
                <a:latin typeface="Times New Roman" panose="02020603050405020304" pitchFamily="18" charset="0"/>
              </a:rPr>
              <a:t>( )  { </a:t>
            </a:r>
          </a:p>
          <a:p>
            <a:pPr>
              <a:lnSpc>
                <a:spcPct val="130000"/>
              </a:lnSpc>
              <a:spcBef>
                <a:spcPct val="30000"/>
              </a:spcBef>
              <a:buFont typeface="Wingdings" panose="05000000000000000000" pitchFamily="2" charset="2"/>
              <a:buNone/>
            </a:pPr>
            <a:r>
              <a:rPr lang="en-US" altLang="zh-CN">
                <a:latin typeface="Times New Roman" panose="02020603050405020304" pitchFamily="18" charset="0"/>
              </a:rPr>
              <a:t>    … </a:t>
            </a:r>
          </a:p>
          <a:p>
            <a:pPr>
              <a:lnSpc>
                <a:spcPct val="130000"/>
              </a:lnSpc>
              <a:spcBef>
                <a:spcPct val="30000"/>
              </a:spcBef>
              <a:buFont typeface="Wingdings" panose="05000000000000000000" pitchFamily="2" charset="2"/>
              <a:buNone/>
            </a:pPr>
            <a:r>
              <a:rPr lang="en-US" altLang="zh-CN">
                <a:latin typeface="Times New Roman" panose="02020603050405020304" pitchFamily="18" charset="0"/>
              </a:rPr>
              <a:t>   wait(mutex)</a:t>
            </a:r>
            <a:r>
              <a:rPr lang="zh-CN" altLang="en-US">
                <a:latin typeface="Times New Roman" panose="02020603050405020304" pitchFamily="18" charset="0"/>
              </a:rPr>
              <a:t>；      </a:t>
            </a:r>
            <a:endParaRPr lang="en-US" altLang="zh-CN">
              <a:latin typeface="Times New Roman" panose="02020603050405020304" pitchFamily="18" charset="0"/>
            </a:endParaRPr>
          </a:p>
          <a:p>
            <a:pPr algn="just">
              <a:lnSpc>
                <a:spcPct val="130000"/>
              </a:lnSpc>
              <a:spcBef>
                <a:spcPct val="30000"/>
              </a:spcBef>
            </a:pPr>
            <a:r>
              <a:rPr lang="en-US" altLang="zh-CN">
                <a:latin typeface="Times New Roman" panose="02020603050405020304" pitchFamily="18" charset="0"/>
              </a:rPr>
              <a:t>    cs</a:t>
            </a:r>
            <a:r>
              <a:rPr lang="en-US" altLang="zh-CN" baseline="-25000">
                <a:latin typeface="Times New Roman" panose="02020603050405020304" pitchFamily="18" charset="0"/>
              </a:rPr>
              <a:t>a</a:t>
            </a:r>
            <a:r>
              <a:rPr lang="en-US" altLang="zh-CN">
                <a:latin typeface="Times New Roman" panose="02020603050405020304" pitchFamily="18" charset="0"/>
              </a:rPr>
              <a:t> </a:t>
            </a:r>
            <a:r>
              <a:rPr lang="zh-CN" altLang="en-US">
                <a:latin typeface="Times New Roman" panose="02020603050405020304" pitchFamily="18" charset="0"/>
              </a:rPr>
              <a:t>；         </a:t>
            </a:r>
          </a:p>
          <a:p>
            <a:pPr algn="just">
              <a:lnSpc>
                <a:spcPct val="130000"/>
              </a:lnSpc>
              <a:spcBef>
                <a:spcPct val="30000"/>
              </a:spcBef>
              <a:buFont typeface="Wingdings" panose="05000000000000000000" pitchFamily="2" charset="2"/>
              <a:buNone/>
            </a:pPr>
            <a:r>
              <a:rPr lang="en-US" altLang="zh-CN">
                <a:latin typeface="Times New Roman" panose="02020603050405020304" pitchFamily="18" charset="0"/>
              </a:rPr>
              <a:t>   signal(mutex)</a:t>
            </a:r>
            <a:r>
              <a:rPr lang="zh-CN" altLang="en-US">
                <a:latin typeface="Times New Roman" panose="02020603050405020304" pitchFamily="18" charset="0"/>
              </a:rPr>
              <a:t>；   </a:t>
            </a:r>
          </a:p>
          <a:p>
            <a:pPr algn="just">
              <a:lnSpc>
                <a:spcPct val="130000"/>
              </a:lnSpc>
              <a:spcBef>
                <a:spcPct val="30000"/>
              </a:spcBef>
              <a:buFont typeface="Wingdings" panose="05000000000000000000" pitchFamily="2" charset="2"/>
              <a:buNone/>
            </a:pPr>
            <a:r>
              <a:rPr lang="en-US" altLang="zh-CN">
                <a:latin typeface="Times New Roman" panose="02020603050405020304" pitchFamily="18" charset="0"/>
                <a:sym typeface="MT Extra" panose="05050102010205020202" pitchFamily="18" charset="2"/>
              </a:rPr>
              <a:t>    </a:t>
            </a:r>
            <a:r>
              <a:rPr lang="en-US" altLang="zh-CN">
                <a:latin typeface="Times New Roman" panose="02020603050405020304" pitchFamily="18" charset="0"/>
              </a:rPr>
              <a:t>…</a:t>
            </a:r>
          </a:p>
          <a:p>
            <a:pPr algn="just">
              <a:lnSpc>
                <a:spcPct val="130000"/>
              </a:lnSpc>
              <a:spcBef>
                <a:spcPct val="30000"/>
              </a:spcBef>
              <a:buFont typeface="Wingdings" panose="05000000000000000000" pitchFamily="2" charset="2"/>
              <a:buNone/>
            </a:pPr>
            <a:r>
              <a:rPr lang="en-US" altLang="zh-CN">
                <a:latin typeface="Times New Roman" panose="02020603050405020304" pitchFamily="18" charset="0"/>
              </a:rPr>
              <a:t>}</a:t>
            </a:r>
            <a:r>
              <a:rPr lang="en-US" altLang="zh-CN" b="0">
                <a:latin typeface="Times New Roman" panose="02020603050405020304" pitchFamily="18" charset="0"/>
              </a:rPr>
              <a:t> </a:t>
            </a:r>
            <a:r>
              <a:rPr lang="en-US" altLang="zh-CN">
                <a:latin typeface="Times New Roman" panose="02020603050405020304" pitchFamily="18" charset="0"/>
              </a:rPr>
              <a:t>     </a:t>
            </a:r>
          </a:p>
        </p:txBody>
      </p:sp>
      <p:sp>
        <p:nvSpPr>
          <p:cNvPr id="9" name="Rectangle 24"/>
          <p:cNvSpPr>
            <a:spLocks noChangeArrowheads="1"/>
          </p:cNvSpPr>
          <p:nvPr/>
        </p:nvSpPr>
        <p:spPr bwMode="auto">
          <a:xfrm>
            <a:off x="8220076" y="2636838"/>
            <a:ext cx="2339975" cy="344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33400" indent="-533400"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nSpc>
                <a:spcPct val="130000"/>
              </a:lnSpc>
              <a:spcBef>
                <a:spcPct val="30000"/>
              </a:spcBef>
              <a:buFont typeface="Wingdings" panose="05000000000000000000" pitchFamily="2" charset="2"/>
              <a:buNone/>
            </a:pPr>
            <a:r>
              <a:rPr lang="en-US" altLang="zh-CN">
                <a:latin typeface="Times New Roman" panose="02020603050405020304" pitchFamily="18" charset="0"/>
              </a:rPr>
              <a:t>p</a:t>
            </a:r>
            <a:r>
              <a:rPr lang="en-US" altLang="zh-CN" baseline="-25000">
                <a:latin typeface="Times New Roman" panose="02020603050405020304" pitchFamily="18" charset="0"/>
              </a:rPr>
              <a:t>b</a:t>
            </a:r>
            <a:r>
              <a:rPr lang="en-US" altLang="zh-CN">
                <a:latin typeface="Times New Roman" panose="02020603050405020304" pitchFamily="18" charset="0"/>
              </a:rPr>
              <a:t>( )  { </a:t>
            </a:r>
          </a:p>
          <a:p>
            <a:pPr>
              <a:lnSpc>
                <a:spcPct val="130000"/>
              </a:lnSpc>
              <a:spcBef>
                <a:spcPct val="30000"/>
              </a:spcBef>
              <a:buFont typeface="Wingdings" panose="05000000000000000000" pitchFamily="2" charset="2"/>
              <a:buNone/>
            </a:pPr>
            <a:r>
              <a:rPr lang="en-US" altLang="zh-CN">
                <a:latin typeface="Times New Roman" panose="02020603050405020304" pitchFamily="18" charset="0"/>
              </a:rPr>
              <a:t>    … </a:t>
            </a:r>
          </a:p>
          <a:p>
            <a:pPr>
              <a:lnSpc>
                <a:spcPct val="130000"/>
              </a:lnSpc>
              <a:spcBef>
                <a:spcPct val="30000"/>
              </a:spcBef>
              <a:buFont typeface="Wingdings" panose="05000000000000000000" pitchFamily="2" charset="2"/>
              <a:buNone/>
            </a:pPr>
            <a:r>
              <a:rPr lang="en-US" altLang="zh-CN">
                <a:latin typeface="Times New Roman" panose="02020603050405020304" pitchFamily="18" charset="0"/>
              </a:rPr>
              <a:t>   wait(mutex)</a:t>
            </a:r>
            <a:r>
              <a:rPr lang="zh-CN" altLang="en-US">
                <a:latin typeface="Times New Roman" panose="02020603050405020304" pitchFamily="18" charset="0"/>
              </a:rPr>
              <a:t>；      </a:t>
            </a:r>
            <a:endParaRPr lang="en-US" altLang="zh-CN">
              <a:latin typeface="Times New Roman" panose="02020603050405020304" pitchFamily="18" charset="0"/>
            </a:endParaRPr>
          </a:p>
          <a:p>
            <a:pPr algn="just">
              <a:lnSpc>
                <a:spcPct val="130000"/>
              </a:lnSpc>
              <a:spcBef>
                <a:spcPct val="30000"/>
              </a:spcBef>
            </a:pPr>
            <a:r>
              <a:rPr lang="en-US" altLang="zh-CN">
                <a:latin typeface="Times New Roman" panose="02020603050405020304" pitchFamily="18" charset="0"/>
              </a:rPr>
              <a:t>    cs</a:t>
            </a:r>
            <a:r>
              <a:rPr lang="en-US" altLang="zh-CN" baseline="-25000">
                <a:latin typeface="Times New Roman" panose="02020603050405020304" pitchFamily="18" charset="0"/>
              </a:rPr>
              <a:t>b</a:t>
            </a:r>
            <a:r>
              <a:rPr lang="en-US" altLang="zh-CN">
                <a:latin typeface="Times New Roman" panose="02020603050405020304" pitchFamily="18" charset="0"/>
              </a:rPr>
              <a:t> </a:t>
            </a:r>
            <a:r>
              <a:rPr lang="zh-CN" altLang="en-US">
                <a:latin typeface="Times New Roman" panose="02020603050405020304" pitchFamily="18" charset="0"/>
              </a:rPr>
              <a:t>；         </a:t>
            </a:r>
          </a:p>
          <a:p>
            <a:pPr algn="just">
              <a:lnSpc>
                <a:spcPct val="130000"/>
              </a:lnSpc>
              <a:spcBef>
                <a:spcPct val="30000"/>
              </a:spcBef>
              <a:buFont typeface="Wingdings" panose="05000000000000000000" pitchFamily="2" charset="2"/>
              <a:buNone/>
            </a:pPr>
            <a:r>
              <a:rPr lang="en-US" altLang="zh-CN">
                <a:latin typeface="Times New Roman" panose="02020603050405020304" pitchFamily="18" charset="0"/>
              </a:rPr>
              <a:t>   signal(mutex)</a:t>
            </a:r>
            <a:r>
              <a:rPr lang="zh-CN" altLang="en-US">
                <a:latin typeface="Times New Roman" panose="02020603050405020304" pitchFamily="18" charset="0"/>
              </a:rPr>
              <a:t>；   </a:t>
            </a:r>
          </a:p>
          <a:p>
            <a:pPr algn="just">
              <a:lnSpc>
                <a:spcPct val="130000"/>
              </a:lnSpc>
              <a:spcBef>
                <a:spcPct val="30000"/>
              </a:spcBef>
              <a:buFont typeface="Wingdings" panose="05000000000000000000" pitchFamily="2" charset="2"/>
              <a:buNone/>
            </a:pPr>
            <a:r>
              <a:rPr lang="en-US" altLang="zh-CN">
                <a:latin typeface="Times New Roman" panose="02020603050405020304" pitchFamily="18" charset="0"/>
                <a:sym typeface="MT Extra" panose="05050102010205020202" pitchFamily="18" charset="2"/>
              </a:rPr>
              <a:t>    </a:t>
            </a:r>
            <a:r>
              <a:rPr lang="en-US" altLang="zh-CN">
                <a:latin typeface="Times New Roman" panose="02020603050405020304" pitchFamily="18" charset="0"/>
              </a:rPr>
              <a:t>…</a:t>
            </a:r>
          </a:p>
          <a:p>
            <a:pPr algn="just">
              <a:lnSpc>
                <a:spcPct val="130000"/>
              </a:lnSpc>
              <a:spcBef>
                <a:spcPct val="30000"/>
              </a:spcBef>
              <a:buFont typeface="Wingdings" panose="05000000000000000000" pitchFamily="2" charset="2"/>
              <a:buNone/>
            </a:pPr>
            <a:r>
              <a:rPr lang="en-US" altLang="zh-CN">
                <a:latin typeface="Times New Roman" panose="02020603050405020304" pitchFamily="18" charset="0"/>
              </a:rPr>
              <a:t>}</a:t>
            </a:r>
            <a:r>
              <a:rPr lang="en-US" altLang="zh-CN" b="0">
                <a:latin typeface="Times New Roman" panose="02020603050405020304" pitchFamily="18" charset="0"/>
              </a:rPr>
              <a:t> </a:t>
            </a:r>
            <a:r>
              <a:rPr lang="en-US" altLang="zh-CN">
                <a:latin typeface="Times New Roman" panose="02020603050405020304" pitchFamily="18" charset="0"/>
              </a:rPr>
              <a:t>     </a:t>
            </a:r>
          </a:p>
        </p:txBody>
      </p:sp>
      <p:grpSp>
        <p:nvGrpSpPr>
          <p:cNvPr id="2" name="组合 20"/>
          <p:cNvGrpSpPr>
            <a:grpSpLocks/>
          </p:cNvGrpSpPr>
          <p:nvPr/>
        </p:nvGrpSpPr>
        <p:grpSpPr bwMode="auto">
          <a:xfrm>
            <a:off x="7608888" y="3789364"/>
            <a:ext cx="215900" cy="1152525"/>
            <a:chOff x="5508104" y="908720"/>
            <a:chExt cx="432048" cy="1368152"/>
          </a:xfrm>
        </p:grpSpPr>
        <p:cxnSp>
          <p:nvCxnSpPr>
            <p:cNvPr id="119821" name="直接连接符 9"/>
            <p:cNvCxnSpPr>
              <a:cxnSpLocks noChangeShapeType="1"/>
            </p:cNvCxnSpPr>
            <p:nvPr/>
          </p:nvCxnSpPr>
          <p:spPr bwMode="auto">
            <a:xfrm>
              <a:off x="5508104" y="908720"/>
              <a:ext cx="432048" cy="648072"/>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cxnSp>
        <p:cxnSp>
          <p:nvCxnSpPr>
            <p:cNvPr id="119822" name="直接连接符 10"/>
            <p:cNvCxnSpPr>
              <a:cxnSpLocks noChangeShapeType="1"/>
            </p:cNvCxnSpPr>
            <p:nvPr/>
          </p:nvCxnSpPr>
          <p:spPr bwMode="auto">
            <a:xfrm flipV="1">
              <a:off x="5508104" y="1555948"/>
              <a:ext cx="432048" cy="720924"/>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cxnSp>
      </p:grpSp>
      <p:grpSp>
        <p:nvGrpSpPr>
          <p:cNvPr id="3" name="组合 21"/>
          <p:cNvGrpSpPr>
            <a:grpSpLocks/>
          </p:cNvGrpSpPr>
          <p:nvPr/>
        </p:nvGrpSpPr>
        <p:grpSpPr bwMode="auto">
          <a:xfrm>
            <a:off x="10056813" y="3789364"/>
            <a:ext cx="215900" cy="1152525"/>
            <a:chOff x="5508104" y="908720"/>
            <a:chExt cx="432048" cy="1368152"/>
          </a:xfrm>
        </p:grpSpPr>
        <p:cxnSp>
          <p:nvCxnSpPr>
            <p:cNvPr id="119819" name="直接连接符 22"/>
            <p:cNvCxnSpPr>
              <a:cxnSpLocks noChangeShapeType="1"/>
            </p:cNvCxnSpPr>
            <p:nvPr/>
          </p:nvCxnSpPr>
          <p:spPr bwMode="auto">
            <a:xfrm>
              <a:off x="5508104" y="908720"/>
              <a:ext cx="432048" cy="648072"/>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cxnSp>
        <p:cxnSp>
          <p:nvCxnSpPr>
            <p:cNvPr id="119820" name="直接连接符 23"/>
            <p:cNvCxnSpPr>
              <a:cxnSpLocks noChangeShapeType="1"/>
            </p:cNvCxnSpPr>
            <p:nvPr/>
          </p:nvCxnSpPr>
          <p:spPr bwMode="auto">
            <a:xfrm flipV="1">
              <a:off x="5508104" y="1555948"/>
              <a:ext cx="432048" cy="720924"/>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cxnSp>
      </p:grpSp>
      <p:sp>
        <p:nvSpPr>
          <p:cNvPr id="4" name="圆角矩形 3"/>
          <p:cNvSpPr/>
          <p:nvPr/>
        </p:nvSpPr>
        <p:spPr>
          <a:xfrm>
            <a:off x="1703388" y="2932113"/>
            <a:ext cx="2376487" cy="496887"/>
          </a:xfrm>
          <a:prstGeom prst="roundRect">
            <a:avLst/>
          </a:prstGeom>
          <a:noFill/>
          <a:ln w="28575">
            <a:solidFill>
              <a:srgbClr val="FF0000"/>
            </a:solidFill>
            <a:prstDash val="dash"/>
          </a:ln>
        </p:spPr>
        <p:txBody>
          <a:bodyPr wrap="none" rtlCol="0" anchor="ctr">
            <a:spAutoFit/>
          </a:bodyPr>
          <a:lstStyle/>
          <a:p>
            <a:pPr algn="ctr">
              <a:lnSpc>
                <a:spcPct val="130000"/>
              </a:lnSpc>
              <a:spcBef>
                <a:spcPct val="20000"/>
              </a:spcBef>
            </a:pPr>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16" name="圆角矩形 15"/>
          <p:cNvSpPr/>
          <p:nvPr/>
        </p:nvSpPr>
        <p:spPr>
          <a:xfrm>
            <a:off x="1703387" y="4141350"/>
            <a:ext cx="2376487" cy="496887"/>
          </a:xfrm>
          <a:prstGeom prst="roundRect">
            <a:avLst/>
          </a:prstGeom>
          <a:noFill/>
          <a:ln w="28575">
            <a:solidFill>
              <a:srgbClr val="FF0000"/>
            </a:solidFill>
            <a:prstDash val="dash"/>
          </a:ln>
        </p:spPr>
        <p:txBody>
          <a:bodyPr wrap="none" rtlCol="0" anchor="ctr">
            <a:spAutoFit/>
          </a:bodyPr>
          <a:lstStyle/>
          <a:p>
            <a:pPr algn="ctr">
              <a:lnSpc>
                <a:spcPct val="130000"/>
              </a:lnSpc>
              <a:spcBef>
                <a:spcPct val="20000"/>
              </a:spcBef>
            </a:pPr>
            <a:endParaRPr lang="zh-CN" altLang="en-US"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0-#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0-#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box(in)">
                                      <p:cBhvr>
                                        <p:cTn id="25" dur="500"/>
                                        <p:tgtEl>
                                          <p:spTgt spid="2"/>
                                        </p:tgtEl>
                                      </p:cBhvr>
                                    </p:animEffect>
                                  </p:childTnLst>
                                </p:cTn>
                              </p:par>
                              <p:par>
                                <p:cTn id="26" presetID="4" presetClass="entr" presetSubtype="16" fill="hold" nodeType="with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box(in)">
                                      <p:cBhvr>
                                        <p:cTn id="28" dur="500"/>
                                        <p:tgtEl>
                                          <p:spTgt spid="3"/>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p:bldP spid="4" grpId="0" animBg="1"/>
      <p:bldP spid="16" grpId="0" animBg="1"/>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2" name="Rectangle 4"/>
          <p:cNvSpPr>
            <a:spLocks noChangeArrowheads="1"/>
          </p:cNvSpPr>
          <p:nvPr/>
        </p:nvSpPr>
        <p:spPr bwMode="auto">
          <a:xfrm>
            <a:off x="1919288" y="1268414"/>
            <a:ext cx="5472112" cy="1081087"/>
          </a:xfrm>
          <a:prstGeom prst="rect">
            <a:avLst/>
          </a:prstGeom>
          <a:noFill/>
          <a:ln>
            <a:noFill/>
          </a:ln>
          <a:effectLst/>
        </p:spPr>
        <p:txBody>
          <a:bodyPr/>
          <a:lstStyle/>
          <a:p>
            <a:pPr eaLnBrk="0" hangingPunct="0">
              <a:lnSpc>
                <a:spcPct val="120000"/>
              </a:lnSpc>
              <a:spcBef>
                <a:spcPct val="20000"/>
              </a:spcBef>
              <a:buFont typeface="Wingdings" pitchFamily="2" charset="2"/>
              <a:buChar char="n"/>
              <a:defRPr/>
            </a:pPr>
            <a:r>
              <a:rPr lang="en-US" altLang="zh-CN" sz="2400" dirty="0">
                <a:solidFill>
                  <a:srgbClr val="7030A0"/>
                </a:solidFill>
                <a:latin typeface="宋体" pitchFamily="2" charset="-122"/>
              </a:rPr>
              <a:t> </a:t>
            </a:r>
            <a:r>
              <a:rPr lang="zh-CN" altLang="en-US" sz="2400" dirty="0">
                <a:solidFill>
                  <a:srgbClr val="7030A0"/>
                </a:solidFill>
                <a:latin typeface="宋体" pitchFamily="2" charset="-122"/>
              </a:rPr>
              <a:t>利用信号量机制实现互斥：</a:t>
            </a:r>
            <a:endParaRPr lang="en-US" altLang="zh-CN" sz="2400" dirty="0">
              <a:solidFill>
                <a:srgbClr val="7030A0"/>
              </a:solidFill>
              <a:latin typeface="宋体" pitchFamily="2" charset="-122"/>
            </a:endParaRPr>
          </a:p>
          <a:p>
            <a:pPr eaLnBrk="0" hangingPunct="0">
              <a:lnSpc>
                <a:spcPct val="120000"/>
              </a:lnSpc>
              <a:spcBef>
                <a:spcPct val="20000"/>
              </a:spcBef>
              <a:defRPr/>
            </a:pPr>
            <a:r>
              <a:rPr lang="zh-CN" altLang="en-US" sz="2400" dirty="0">
                <a:solidFill>
                  <a:srgbClr val="008AF2"/>
                </a:solidFill>
                <a:latin typeface="宋体" pitchFamily="2" charset="-122"/>
              </a:rPr>
              <a:t>  </a:t>
            </a:r>
            <a:r>
              <a:rPr lang="zh-CN" altLang="en-US" sz="2200" dirty="0">
                <a:latin typeface="宋体" pitchFamily="2" charset="-122"/>
              </a:rPr>
              <a:t>例</a:t>
            </a:r>
            <a:r>
              <a:rPr lang="en-US" altLang="zh-CN" sz="2200" dirty="0">
                <a:latin typeface="宋体" pitchFamily="2" charset="-122"/>
              </a:rPr>
              <a:t>1</a:t>
            </a:r>
            <a:r>
              <a:rPr lang="zh-CN" altLang="en-US" sz="2200" dirty="0">
                <a:latin typeface="宋体" pitchFamily="2" charset="-122"/>
              </a:rPr>
              <a:t>：两个进程共享一台打印机</a:t>
            </a:r>
            <a:endParaRPr kumimoji="1" lang="en-US" altLang="zh-CN" sz="2200" dirty="0">
              <a:effectLst>
                <a:outerShdw blurRad="38100" dist="38100" dir="2700000" algn="tl">
                  <a:srgbClr val="C0C0C0"/>
                </a:outerShdw>
              </a:effectLst>
              <a:latin typeface="Times New Roman" pitchFamily="18" charset="0"/>
              <a:ea typeface="仿宋_GB2312" pitchFamily="49" charset="-122"/>
            </a:endParaRPr>
          </a:p>
          <a:p>
            <a:pPr eaLnBrk="0" hangingPunct="0">
              <a:lnSpc>
                <a:spcPct val="90000"/>
              </a:lnSpc>
              <a:spcBef>
                <a:spcPct val="20000"/>
              </a:spcBef>
              <a:defRPr/>
            </a:pPr>
            <a:endParaRPr lang="en-US" altLang="zh-CN" sz="3200" dirty="0">
              <a:solidFill>
                <a:schemeClr val="tx2"/>
              </a:solidFill>
              <a:latin typeface="宋体" pitchFamily="2" charset="-122"/>
            </a:endParaRPr>
          </a:p>
          <a:p>
            <a:pPr eaLnBrk="0" hangingPunct="0">
              <a:lnSpc>
                <a:spcPct val="90000"/>
              </a:lnSpc>
              <a:spcBef>
                <a:spcPct val="20000"/>
              </a:spcBef>
              <a:defRPr/>
            </a:pPr>
            <a:r>
              <a:rPr kumimoji="1" lang="zh-CN" altLang="en-US" sz="2400" dirty="0">
                <a:solidFill>
                  <a:schemeClr val="accent1"/>
                </a:solidFill>
                <a:latin typeface="仿宋_GB2312" pitchFamily="49" charset="-122"/>
                <a:ea typeface="仿宋_GB2312" pitchFamily="49" charset="-122"/>
              </a:rPr>
              <a:t>  </a:t>
            </a:r>
            <a:endParaRPr lang="zh-CN" altLang="en-US" sz="2400" dirty="0">
              <a:solidFill>
                <a:srgbClr val="7030A0"/>
              </a:solidFill>
              <a:latin typeface="宋体" pitchFamily="2" charset="-122"/>
            </a:endParaRPr>
          </a:p>
        </p:txBody>
      </p:sp>
      <p:graphicFrame>
        <p:nvGraphicFramePr>
          <p:cNvPr id="2" name="表格 1"/>
          <p:cNvGraphicFramePr>
            <a:graphicFrameLocks noGrp="1"/>
          </p:cNvGraphicFramePr>
          <p:nvPr/>
        </p:nvGraphicFramePr>
        <p:xfrm>
          <a:off x="1668463" y="2709863"/>
          <a:ext cx="8820150" cy="3744912"/>
        </p:xfrm>
        <a:graphic>
          <a:graphicData uri="http://schemas.openxmlformats.org/drawingml/2006/table">
            <a:tbl>
              <a:tblPr firstRow="1" bandRow="1">
                <a:tableStyleId>{5C22544A-7EE6-4342-B048-85BDC9FD1C3A}</a:tableStyleId>
              </a:tblPr>
              <a:tblGrid>
                <a:gridCol w="3275534">
                  <a:extLst>
                    <a:ext uri="{9D8B030D-6E8A-4147-A177-3AD203B41FA5}">
                      <a16:colId xmlns:a16="http://schemas.microsoft.com/office/drawing/2014/main" val="20000"/>
                    </a:ext>
                  </a:extLst>
                </a:gridCol>
                <a:gridCol w="2808312">
                  <a:extLst>
                    <a:ext uri="{9D8B030D-6E8A-4147-A177-3AD203B41FA5}">
                      <a16:colId xmlns:a16="http://schemas.microsoft.com/office/drawing/2014/main" val="20001"/>
                    </a:ext>
                  </a:extLst>
                </a:gridCol>
                <a:gridCol w="2736304">
                  <a:extLst>
                    <a:ext uri="{9D8B030D-6E8A-4147-A177-3AD203B41FA5}">
                      <a16:colId xmlns:a16="http://schemas.microsoft.com/office/drawing/2014/main" val="20002"/>
                    </a:ext>
                  </a:extLst>
                </a:gridCol>
              </a:tblGrid>
              <a:tr h="3744912">
                <a:tc>
                  <a:txBody>
                    <a:bodyPr/>
                    <a:lstStyle/>
                    <a:p>
                      <a:pPr marL="533400" indent="-533400" algn="just">
                        <a:spcBef>
                          <a:spcPct val="20000"/>
                        </a:spcBef>
                        <a:buFont typeface="Wingdings" pitchFamily="2" charset="2"/>
                        <a:buNone/>
                      </a:pPr>
                      <a:r>
                        <a:rPr lang="en-US" altLang="zh-CN" sz="2800" dirty="0">
                          <a:solidFill>
                            <a:schemeClr val="tx1"/>
                          </a:solidFill>
                          <a:latin typeface="Times New Roman" pitchFamily="18" charset="0"/>
                        </a:rPr>
                        <a:t> </a:t>
                      </a:r>
                      <a:r>
                        <a:rPr lang="en-US" altLang="zh-CN" sz="2400" dirty="0">
                          <a:solidFill>
                            <a:schemeClr val="tx1"/>
                          </a:solidFill>
                          <a:latin typeface="Times New Roman" pitchFamily="18" charset="0"/>
                        </a:rPr>
                        <a:t>semaphore </a:t>
                      </a:r>
                      <a:r>
                        <a:rPr lang="en-US" altLang="zh-CN" sz="2400" dirty="0" err="1">
                          <a:solidFill>
                            <a:schemeClr val="tx1"/>
                          </a:solidFill>
                          <a:latin typeface="Times New Roman" pitchFamily="18" charset="0"/>
                        </a:rPr>
                        <a:t>mutex</a:t>
                      </a:r>
                      <a:r>
                        <a:rPr lang="en-US" altLang="zh-CN" sz="2400" dirty="0">
                          <a:solidFill>
                            <a:schemeClr val="tx1"/>
                          </a:solidFill>
                          <a:latin typeface="Times New Roman" pitchFamily="18" charset="0"/>
                        </a:rPr>
                        <a:t>;</a:t>
                      </a:r>
                    </a:p>
                    <a:p>
                      <a:pPr marL="533400" indent="-533400" algn="just">
                        <a:spcBef>
                          <a:spcPct val="20000"/>
                        </a:spcBef>
                        <a:buFont typeface="Wingdings" pitchFamily="2" charset="2"/>
                        <a:buNone/>
                      </a:pPr>
                      <a:r>
                        <a:rPr lang="en-US" altLang="zh-CN" sz="2400" dirty="0">
                          <a:solidFill>
                            <a:schemeClr val="tx1"/>
                          </a:solidFill>
                          <a:latin typeface="Times New Roman" pitchFamily="18" charset="0"/>
                        </a:rPr>
                        <a:t> main( )</a:t>
                      </a:r>
                    </a:p>
                    <a:p>
                      <a:pPr marL="533400" indent="-533400" algn="just">
                        <a:spcBef>
                          <a:spcPct val="20000"/>
                        </a:spcBef>
                        <a:buFont typeface="Wingdings" pitchFamily="2" charset="2"/>
                        <a:buNone/>
                      </a:pPr>
                      <a:r>
                        <a:rPr lang="en-US" altLang="zh-CN" sz="2400" dirty="0">
                          <a:solidFill>
                            <a:schemeClr val="tx1"/>
                          </a:solidFill>
                          <a:latin typeface="Times New Roman" pitchFamily="18" charset="0"/>
                        </a:rPr>
                        <a:t> {</a:t>
                      </a:r>
                    </a:p>
                    <a:p>
                      <a:pPr marL="533400" indent="-533400" algn="just">
                        <a:spcBef>
                          <a:spcPct val="20000"/>
                        </a:spcBef>
                        <a:buFont typeface="Wingdings" pitchFamily="2" charset="2"/>
                        <a:buNone/>
                      </a:pPr>
                      <a:r>
                        <a:rPr lang="en-US" altLang="zh-CN" sz="2000" dirty="0">
                          <a:solidFill>
                            <a:schemeClr val="tx1"/>
                          </a:solidFill>
                          <a:latin typeface="Times New Roman" pitchFamily="18" charset="0"/>
                        </a:rPr>
                        <a:t>      </a:t>
                      </a:r>
                      <a:r>
                        <a:rPr lang="en-US" altLang="zh-CN" sz="2000" dirty="0" err="1">
                          <a:solidFill>
                            <a:schemeClr val="tx1"/>
                          </a:solidFill>
                          <a:latin typeface="Times New Roman" pitchFamily="18" charset="0"/>
                        </a:rPr>
                        <a:t>mutex</a:t>
                      </a:r>
                      <a:r>
                        <a:rPr lang="en-US" altLang="zh-CN" sz="2000" dirty="0">
                          <a:solidFill>
                            <a:schemeClr val="tx1"/>
                          </a:solidFill>
                          <a:latin typeface="Times New Roman" pitchFamily="18" charset="0"/>
                        </a:rPr>
                        <a:t>=1</a:t>
                      </a:r>
                      <a:r>
                        <a:rPr lang="zh-CN" altLang="en-US" sz="2000" dirty="0">
                          <a:solidFill>
                            <a:schemeClr val="tx1"/>
                          </a:solidFill>
                          <a:latin typeface="Times New Roman" pitchFamily="18" charset="0"/>
                        </a:rPr>
                        <a:t>；       </a:t>
                      </a:r>
                    </a:p>
                    <a:p>
                      <a:pPr marL="533400" indent="-533400" algn="just">
                        <a:spcBef>
                          <a:spcPct val="20000"/>
                        </a:spcBef>
                        <a:buFont typeface="Wingdings" pitchFamily="2" charset="2"/>
                        <a:buNone/>
                      </a:pPr>
                      <a:r>
                        <a:rPr lang="zh-CN" altLang="en-US" sz="2400" dirty="0">
                          <a:solidFill>
                            <a:schemeClr val="accent1"/>
                          </a:solidFill>
                          <a:latin typeface="Times New Roman" pitchFamily="18" charset="0"/>
                        </a:rPr>
                        <a:t>     </a:t>
                      </a:r>
                      <a:r>
                        <a:rPr lang="en-US" altLang="zh-CN" sz="2400" dirty="0" err="1">
                          <a:solidFill>
                            <a:schemeClr val="accent1"/>
                          </a:solidFill>
                          <a:latin typeface="Times New Roman" pitchFamily="18" charset="0"/>
                        </a:rPr>
                        <a:t>parbegin</a:t>
                      </a:r>
                      <a:r>
                        <a:rPr lang="en-US" altLang="zh-CN" sz="2400" dirty="0">
                          <a:solidFill>
                            <a:schemeClr val="tx1"/>
                          </a:solidFill>
                          <a:latin typeface="Times New Roman" pitchFamily="18" charset="0"/>
                        </a:rPr>
                        <a:t>(p</a:t>
                      </a:r>
                      <a:r>
                        <a:rPr lang="en-US" altLang="zh-CN" sz="2400" baseline="-25000" dirty="0">
                          <a:solidFill>
                            <a:schemeClr val="tx1"/>
                          </a:solidFill>
                          <a:latin typeface="Times New Roman" pitchFamily="18" charset="0"/>
                        </a:rPr>
                        <a:t>a</a:t>
                      </a:r>
                      <a:r>
                        <a:rPr lang="en-US" altLang="zh-CN" sz="2400" dirty="0">
                          <a:solidFill>
                            <a:schemeClr val="tx1"/>
                          </a:solidFill>
                          <a:latin typeface="Times New Roman" pitchFamily="18" charset="0"/>
                        </a:rPr>
                        <a:t>(),</a:t>
                      </a:r>
                      <a:r>
                        <a:rPr lang="zh-CN" altLang="en-US" sz="2400" dirty="0">
                          <a:solidFill>
                            <a:schemeClr val="tx1"/>
                          </a:solidFill>
                          <a:latin typeface="Times New Roman" pitchFamily="18" charset="0"/>
                        </a:rPr>
                        <a:t> </a:t>
                      </a:r>
                      <a:r>
                        <a:rPr lang="en-US" altLang="zh-CN" sz="2400" dirty="0" err="1">
                          <a:solidFill>
                            <a:schemeClr val="tx1"/>
                          </a:solidFill>
                          <a:latin typeface="Times New Roman" pitchFamily="18" charset="0"/>
                        </a:rPr>
                        <a:t>p</a:t>
                      </a:r>
                      <a:r>
                        <a:rPr lang="en-US" altLang="zh-CN" sz="2400" baseline="-25000" dirty="0" err="1">
                          <a:solidFill>
                            <a:schemeClr val="tx1"/>
                          </a:solidFill>
                          <a:latin typeface="Times New Roman" pitchFamily="18" charset="0"/>
                        </a:rPr>
                        <a:t>b</a:t>
                      </a:r>
                      <a:r>
                        <a:rPr lang="en-US" altLang="zh-CN" sz="2400" dirty="0">
                          <a:solidFill>
                            <a:schemeClr val="tx1"/>
                          </a:solidFill>
                          <a:latin typeface="Times New Roman" pitchFamily="18" charset="0"/>
                        </a:rPr>
                        <a:t>( );)</a:t>
                      </a:r>
                    </a:p>
                    <a:p>
                      <a:pPr marL="533400" indent="-533400" algn="just">
                        <a:spcBef>
                          <a:spcPct val="20000"/>
                        </a:spcBef>
                        <a:buFont typeface="Wingdings" pitchFamily="2" charset="2"/>
                        <a:buNone/>
                      </a:pPr>
                      <a:r>
                        <a:rPr lang="en-US" altLang="zh-CN" sz="2400" dirty="0">
                          <a:solidFill>
                            <a:schemeClr val="tx1"/>
                          </a:solidFill>
                          <a:latin typeface="Times New Roman" pitchFamily="18" charset="0"/>
                        </a:rPr>
                        <a:t> }</a:t>
                      </a:r>
                      <a:endParaRPr lang="zh-CN" altLang="en-US" sz="2400" dirty="0"/>
                    </a:p>
                  </a:txBody>
                  <a:tcPr marL="91424" marR="91424"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533400" indent="-533400" algn="l">
                        <a:spcBef>
                          <a:spcPct val="20000"/>
                        </a:spcBef>
                        <a:buFont typeface="Wingdings" pitchFamily="2" charset="2"/>
                        <a:buNone/>
                      </a:pPr>
                      <a:r>
                        <a:rPr lang="en-US" altLang="zh-CN" sz="2400" b="0" dirty="0">
                          <a:solidFill>
                            <a:schemeClr val="tx1"/>
                          </a:solidFill>
                          <a:latin typeface="Times New Roman" pitchFamily="18" charset="0"/>
                        </a:rPr>
                        <a:t>  </a:t>
                      </a:r>
                      <a:r>
                        <a:rPr lang="en-US" altLang="zh-CN" sz="2400" b="1" dirty="0">
                          <a:solidFill>
                            <a:schemeClr val="tx1"/>
                          </a:solidFill>
                          <a:latin typeface="Times New Roman" pitchFamily="18" charset="0"/>
                        </a:rPr>
                        <a:t>p</a:t>
                      </a:r>
                      <a:r>
                        <a:rPr lang="en-US" altLang="zh-CN" sz="2400" b="1" baseline="-25000" dirty="0">
                          <a:solidFill>
                            <a:schemeClr val="tx1"/>
                          </a:solidFill>
                          <a:latin typeface="Times New Roman" pitchFamily="18" charset="0"/>
                        </a:rPr>
                        <a:t>a</a:t>
                      </a:r>
                      <a:r>
                        <a:rPr lang="en-US" altLang="zh-CN" sz="2400" b="1" dirty="0">
                          <a:solidFill>
                            <a:schemeClr val="tx1"/>
                          </a:solidFill>
                          <a:latin typeface="Times New Roman" pitchFamily="18" charset="0"/>
                        </a:rPr>
                        <a:t>( )</a:t>
                      </a:r>
                    </a:p>
                    <a:p>
                      <a:pPr marL="533400" indent="-533400" algn="l">
                        <a:spcBef>
                          <a:spcPct val="20000"/>
                        </a:spcBef>
                        <a:buFont typeface="Wingdings" pitchFamily="2" charset="2"/>
                        <a:buNone/>
                      </a:pPr>
                      <a:r>
                        <a:rPr lang="en-US" altLang="zh-CN" sz="2400" b="1" dirty="0">
                          <a:solidFill>
                            <a:schemeClr val="tx1"/>
                          </a:solidFill>
                          <a:latin typeface="Times New Roman" pitchFamily="18" charset="0"/>
                        </a:rPr>
                        <a:t> {                                  </a:t>
                      </a:r>
                      <a:endParaRPr lang="en-US" altLang="zh-CN" sz="2400" b="1" dirty="0">
                        <a:solidFill>
                          <a:schemeClr val="tx1"/>
                        </a:solidFill>
                        <a:latin typeface="Times New Roman" pitchFamily="18" charset="0"/>
                        <a:sym typeface="MT Extra" pitchFamily="18" charset="2"/>
                      </a:endParaRPr>
                    </a:p>
                    <a:p>
                      <a:pPr marL="533400" indent="-533400" algn="just">
                        <a:spcBef>
                          <a:spcPct val="20000"/>
                        </a:spcBef>
                        <a:buFont typeface="Wingdings" pitchFamily="2" charset="2"/>
                        <a:buNone/>
                      </a:pPr>
                      <a:r>
                        <a:rPr lang="en-US" altLang="zh-CN" sz="2400" b="1" dirty="0">
                          <a:solidFill>
                            <a:schemeClr val="tx1"/>
                          </a:solidFill>
                          <a:latin typeface="Times New Roman" pitchFamily="18" charset="0"/>
                          <a:sym typeface="MT Extra" pitchFamily="18" charset="2"/>
                        </a:rPr>
                        <a:t>             …</a:t>
                      </a:r>
                    </a:p>
                    <a:p>
                      <a:pPr marL="533400" indent="-533400" algn="just">
                        <a:spcBef>
                          <a:spcPct val="20000"/>
                        </a:spcBef>
                        <a:buFont typeface="Wingdings" pitchFamily="2" charset="2"/>
                        <a:buNone/>
                      </a:pPr>
                      <a:r>
                        <a:rPr lang="en-US" altLang="zh-CN" sz="2400" b="1" dirty="0">
                          <a:solidFill>
                            <a:schemeClr val="tx1"/>
                          </a:solidFill>
                          <a:latin typeface="Times New Roman" pitchFamily="18" charset="0"/>
                        </a:rPr>
                        <a:t>      wait(</a:t>
                      </a:r>
                      <a:r>
                        <a:rPr lang="en-US" altLang="zh-CN" sz="2400" b="1" dirty="0" err="1">
                          <a:solidFill>
                            <a:schemeClr val="tx1"/>
                          </a:solidFill>
                          <a:latin typeface="Times New Roman" pitchFamily="18" charset="0"/>
                        </a:rPr>
                        <a:t>mutex</a:t>
                      </a:r>
                      <a:r>
                        <a:rPr lang="en-US" altLang="zh-CN" sz="2400" b="1" dirty="0">
                          <a:solidFill>
                            <a:schemeClr val="tx1"/>
                          </a:solidFill>
                          <a:latin typeface="Times New Roman" pitchFamily="18" charset="0"/>
                        </a:rPr>
                        <a:t>)</a:t>
                      </a:r>
                      <a:r>
                        <a:rPr lang="zh-CN" altLang="en-US" sz="2400" b="1" dirty="0">
                          <a:solidFill>
                            <a:schemeClr val="tx1"/>
                          </a:solidFill>
                          <a:latin typeface="Times New Roman" pitchFamily="18" charset="0"/>
                        </a:rPr>
                        <a:t>；</a:t>
                      </a:r>
                      <a:endParaRPr lang="en-US" altLang="zh-CN" sz="2400" b="1" dirty="0">
                        <a:solidFill>
                          <a:schemeClr val="tx1"/>
                        </a:solidFill>
                        <a:latin typeface="Times New Roman" pitchFamily="18" charset="0"/>
                      </a:endParaRPr>
                    </a:p>
                    <a:p>
                      <a:pPr marL="533400" indent="-533400" algn="just">
                        <a:spcBef>
                          <a:spcPct val="20000"/>
                        </a:spcBef>
                        <a:buFont typeface="Wingdings" pitchFamily="2" charset="2"/>
                        <a:buNone/>
                      </a:pPr>
                      <a:r>
                        <a:rPr lang="en-US" altLang="zh-CN" sz="2400" b="1" dirty="0">
                          <a:solidFill>
                            <a:schemeClr val="tx1"/>
                          </a:solidFill>
                          <a:latin typeface="Times New Roman" pitchFamily="18" charset="0"/>
                        </a:rPr>
                        <a:t>            </a:t>
                      </a:r>
                      <a:r>
                        <a:rPr lang="en-US" altLang="zh-CN" sz="2400" b="1" dirty="0" err="1">
                          <a:solidFill>
                            <a:schemeClr val="tx1"/>
                          </a:solidFill>
                          <a:latin typeface="Times New Roman" pitchFamily="18" charset="0"/>
                        </a:rPr>
                        <a:t>cs</a:t>
                      </a:r>
                      <a:r>
                        <a:rPr lang="en-US" altLang="zh-CN" sz="2400" b="1" baseline="-25000" dirty="0" err="1">
                          <a:solidFill>
                            <a:schemeClr val="tx1"/>
                          </a:solidFill>
                          <a:latin typeface="Times New Roman" pitchFamily="18" charset="0"/>
                        </a:rPr>
                        <a:t>a</a:t>
                      </a:r>
                      <a:r>
                        <a:rPr lang="en-US" altLang="zh-CN" sz="2400" b="1" dirty="0">
                          <a:solidFill>
                            <a:schemeClr val="tx1"/>
                          </a:solidFill>
                          <a:latin typeface="Times New Roman" pitchFamily="18" charset="0"/>
                        </a:rPr>
                        <a:t> </a:t>
                      </a:r>
                      <a:r>
                        <a:rPr lang="zh-CN" altLang="en-US" sz="2400" b="1" dirty="0">
                          <a:solidFill>
                            <a:schemeClr val="tx1"/>
                          </a:solidFill>
                          <a:latin typeface="Times New Roman" pitchFamily="18" charset="0"/>
                        </a:rPr>
                        <a:t>；</a:t>
                      </a:r>
                      <a:endParaRPr lang="en-US" altLang="zh-CN" sz="2400" b="1" dirty="0">
                        <a:solidFill>
                          <a:schemeClr val="tx1"/>
                        </a:solidFill>
                        <a:latin typeface="Times New Roman" pitchFamily="18" charset="0"/>
                      </a:endParaRPr>
                    </a:p>
                    <a:p>
                      <a:pPr marL="533400" indent="-533400" algn="just">
                        <a:spcBef>
                          <a:spcPct val="20000"/>
                        </a:spcBef>
                        <a:buFont typeface="Wingdings" pitchFamily="2" charset="2"/>
                        <a:buNone/>
                      </a:pPr>
                      <a:r>
                        <a:rPr lang="en-US" altLang="zh-CN" sz="2400" b="1" dirty="0">
                          <a:solidFill>
                            <a:schemeClr val="tx1"/>
                          </a:solidFill>
                          <a:latin typeface="Times New Roman" pitchFamily="18" charset="0"/>
                        </a:rPr>
                        <a:t>      signal(</a:t>
                      </a:r>
                      <a:r>
                        <a:rPr lang="en-US" altLang="zh-CN" sz="2400" b="1" dirty="0" err="1">
                          <a:solidFill>
                            <a:schemeClr val="tx1"/>
                          </a:solidFill>
                          <a:latin typeface="Times New Roman" pitchFamily="18" charset="0"/>
                        </a:rPr>
                        <a:t>mutex</a:t>
                      </a:r>
                      <a:r>
                        <a:rPr lang="en-US" altLang="zh-CN" sz="2400" b="1" dirty="0">
                          <a:solidFill>
                            <a:schemeClr val="tx1"/>
                          </a:solidFill>
                          <a:latin typeface="Times New Roman" pitchFamily="18" charset="0"/>
                        </a:rPr>
                        <a:t>)</a:t>
                      </a:r>
                      <a:r>
                        <a:rPr lang="zh-CN" altLang="en-US" sz="2400" b="1" dirty="0">
                          <a:solidFill>
                            <a:schemeClr val="tx1"/>
                          </a:solidFill>
                          <a:latin typeface="Times New Roman" pitchFamily="18" charset="0"/>
                        </a:rPr>
                        <a:t>； </a:t>
                      </a:r>
                      <a:endParaRPr lang="en-US" altLang="zh-CN" sz="2400" b="1" dirty="0">
                        <a:solidFill>
                          <a:schemeClr val="tx1"/>
                        </a:solidFill>
                        <a:latin typeface="Times New Roman" pitchFamily="18" charset="0"/>
                      </a:endParaRPr>
                    </a:p>
                    <a:p>
                      <a:pPr marL="533400" indent="-533400" algn="just">
                        <a:spcBef>
                          <a:spcPct val="20000"/>
                        </a:spcBef>
                        <a:buFont typeface="Wingdings" pitchFamily="2" charset="2"/>
                        <a:buNone/>
                      </a:pPr>
                      <a:r>
                        <a:rPr lang="en-US" altLang="zh-CN" sz="2400" b="1" dirty="0">
                          <a:solidFill>
                            <a:schemeClr val="tx1"/>
                          </a:solidFill>
                          <a:latin typeface="Times New Roman" pitchFamily="18" charset="0"/>
                          <a:sym typeface="MT Extra" pitchFamily="18" charset="2"/>
                        </a:rPr>
                        <a:t>             …</a:t>
                      </a:r>
                      <a:r>
                        <a:rPr lang="zh-CN" altLang="en-US" sz="2400" b="1" dirty="0">
                          <a:solidFill>
                            <a:schemeClr val="tx1"/>
                          </a:solidFill>
                          <a:latin typeface="Times New Roman" pitchFamily="18" charset="0"/>
                        </a:rPr>
                        <a:t> </a:t>
                      </a:r>
                    </a:p>
                    <a:p>
                      <a:pPr marL="533400" indent="-533400" algn="just">
                        <a:spcBef>
                          <a:spcPct val="20000"/>
                        </a:spcBef>
                        <a:buFont typeface="Wingdings" pitchFamily="2" charset="2"/>
                        <a:buNone/>
                      </a:pPr>
                      <a:r>
                        <a:rPr lang="zh-CN" altLang="en-US" sz="2400" b="1" dirty="0">
                          <a:solidFill>
                            <a:schemeClr val="tx1"/>
                          </a:solidFill>
                          <a:latin typeface="Times New Roman" pitchFamily="18" charset="0"/>
                        </a:rPr>
                        <a:t>     </a:t>
                      </a:r>
                      <a:r>
                        <a:rPr lang="en-US" altLang="zh-CN" sz="2400" b="1" dirty="0">
                          <a:solidFill>
                            <a:schemeClr val="tx1"/>
                          </a:solidFill>
                          <a:latin typeface="Times New Roman" pitchFamily="18" charset="0"/>
                        </a:rPr>
                        <a:t>}         </a:t>
                      </a:r>
                      <a:endParaRPr lang="zh-CN" altLang="en-US" sz="2400" b="1" dirty="0"/>
                    </a:p>
                  </a:txBody>
                  <a:tcPr marL="91424" marR="91424"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533400" indent="-533400" algn="l">
                        <a:spcBef>
                          <a:spcPct val="20000"/>
                        </a:spcBef>
                        <a:buFont typeface="Wingdings" pitchFamily="2" charset="2"/>
                        <a:buNone/>
                      </a:pPr>
                      <a:r>
                        <a:rPr lang="en-US" altLang="zh-CN" sz="2400" dirty="0">
                          <a:solidFill>
                            <a:schemeClr val="tx1"/>
                          </a:solidFill>
                          <a:latin typeface="Times New Roman" pitchFamily="18" charset="0"/>
                        </a:rPr>
                        <a:t> </a:t>
                      </a:r>
                      <a:r>
                        <a:rPr lang="en-US" altLang="zh-CN" sz="2400" dirty="0" err="1">
                          <a:solidFill>
                            <a:schemeClr val="tx1"/>
                          </a:solidFill>
                          <a:latin typeface="Times New Roman" pitchFamily="18" charset="0"/>
                        </a:rPr>
                        <a:t>p</a:t>
                      </a:r>
                      <a:r>
                        <a:rPr lang="en-US" altLang="zh-CN" sz="2400" baseline="-25000" dirty="0" err="1">
                          <a:solidFill>
                            <a:schemeClr val="tx1"/>
                          </a:solidFill>
                          <a:latin typeface="Times New Roman" pitchFamily="18" charset="0"/>
                        </a:rPr>
                        <a:t>b</a:t>
                      </a:r>
                      <a:r>
                        <a:rPr lang="en-US" altLang="zh-CN" sz="2400" dirty="0">
                          <a:solidFill>
                            <a:schemeClr val="tx1"/>
                          </a:solidFill>
                          <a:latin typeface="Times New Roman" pitchFamily="18" charset="0"/>
                        </a:rPr>
                        <a:t>( )</a:t>
                      </a:r>
                    </a:p>
                    <a:p>
                      <a:pPr marL="533400" indent="-533400" algn="l">
                        <a:spcBef>
                          <a:spcPct val="20000"/>
                        </a:spcBef>
                        <a:buFont typeface="Wingdings" pitchFamily="2" charset="2"/>
                        <a:buNone/>
                      </a:pPr>
                      <a:r>
                        <a:rPr lang="en-US" altLang="zh-CN" sz="2400" dirty="0">
                          <a:solidFill>
                            <a:schemeClr val="tx1"/>
                          </a:solidFill>
                          <a:latin typeface="Times New Roman" pitchFamily="18" charset="0"/>
                        </a:rPr>
                        <a:t> {                                  </a:t>
                      </a:r>
                      <a:endParaRPr lang="en-US" altLang="zh-CN" sz="2400" dirty="0">
                        <a:solidFill>
                          <a:schemeClr val="tx1"/>
                        </a:solidFill>
                        <a:latin typeface="Times New Roman" pitchFamily="18" charset="0"/>
                        <a:sym typeface="MT Extra" pitchFamily="18" charset="2"/>
                      </a:endParaRPr>
                    </a:p>
                    <a:p>
                      <a:pPr marL="533400" indent="-533400" algn="just">
                        <a:spcBef>
                          <a:spcPct val="20000"/>
                        </a:spcBef>
                        <a:buFont typeface="Wingdings" pitchFamily="2" charset="2"/>
                        <a:buNone/>
                      </a:pPr>
                      <a:r>
                        <a:rPr lang="en-US" altLang="zh-CN" sz="2400" dirty="0">
                          <a:solidFill>
                            <a:schemeClr val="tx1"/>
                          </a:solidFill>
                          <a:latin typeface="Times New Roman" pitchFamily="18" charset="0"/>
                          <a:sym typeface="MT Extra" pitchFamily="18" charset="2"/>
                        </a:rPr>
                        <a:t>             …</a:t>
                      </a:r>
                    </a:p>
                    <a:p>
                      <a:pPr marL="533400" indent="-533400" algn="just">
                        <a:spcBef>
                          <a:spcPct val="20000"/>
                        </a:spcBef>
                        <a:buFont typeface="Wingdings" pitchFamily="2" charset="2"/>
                        <a:buNone/>
                      </a:pPr>
                      <a:r>
                        <a:rPr lang="en-US" altLang="zh-CN" sz="2400" dirty="0">
                          <a:solidFill>
                            <a:schemeClr val="tx1"/>
                          </a:solidFill>
                          <a:latin typeface="Times New Roman" pitchFamily="18" charset="0"/>
                        </a:rPr>
                        <a:t>      wait(</a:t>
                      </a:r>
                      <a:r>
                        <a:rPr lang="en-US" altLang="zh-CN" sz="2400" dirty="0" err="1">
                          <a:solidFill>
                            <a:schemeClr val="tx1"/>
                          </a:solidFill>
                          <a:latin typeface="Times New Roman" pitchFamily="18" charset="0"/>
                        </a:rPr>
                        <a:t>mutex</a:t>
                      </a:r>
                      <a:r>
                        <a:rPr lang="en-US" altLang="zh-CN" sz="2400" dirty="0">
                          <a:solidFill>
                            <a:schemeClr val="tx1"/>
                          </a:solidFill>
                          <a:latin typeface="Times New Roman" pitchFamily="18" charset="0"/>
                        </a:rPr>
                        <a:t>)</a:t>
                      </a:r>
                      <a:r>
                        <a:rPr lang="zh-CN" altLang="en-US" sz="2400" dirty="0">
                          <a:solidFill>
                            <a:schemeClr val="tx1"/>
                          </a:solidFill>
                          <a:latin typeface="Times New Roman" pitchFamily="18" charset="0"/>
                        </a:rPr>
                        <a:t>；</a:t>
                      </a:r>
                      <a:endParaRPr lang="en-US" altLang="zh-CN" sz="2400" dirty="0">
                        <a:solidFill>
                          <a:schemeClr val="tx1"/>
                        </a:solidFill>
                        <a:latin typeface="Times New Roman" pitchFamily="18" charset="0"/>
                      </a:endParaRPr>
                    </a:p>
                    <a:p>
                      <a:pPr marL="533400" indent="-533400" algn="just">
                        <a:spcBef>
                          <a:spcPct val="20000"/>
                        </a:spcBef>
                        <a:buFont typeface="Wingdings" pitchFamily="2" charset="2"/>
                        <a:buNone/>
                      </a:pPr>
                      <a:r>
                        <a:rPr lang="en-US" altLang="zh-CN" sz="2400" dirty="0">
                          <a:solidFill>
                            <a:schemeClr val="tx1"/>
                          </a:solidFill>
                          <a:latin typeface="Times New Roman" pitchFamily="18" charset="0"/>
                        </a:rPr>
                        <a:t>            </a:t>
                      </a:r>
                      <a:r>
                        <a:rPr lang="en-US" altLang="zh-CN" sz="2400" dirty="0" err="1">
                          <a:solidFill>
                            <a:schemeClr val="tx1"/>
                          </a:solidFill>
                          <a:latin typeface="Times New Roman" pitchFamily="18" charset="0"/>
                        </a:rPr>
                        <a:t>cs</a:t>
                      </a:r>
                      <a:r>
                        <a:rPr lang="en-US" altLang="zh-CN" sz="2400" baseline="-25000" dirty="0" err="1">
                          <a:solidFill>
                            <a:schemeClr val="tx1"/>
                          </a:solidFill>
                          <a:latin typeface="Times New Roman" pitchFamily="18" charset="0"/>
                        </a:rPr>
                        <a:t>b</a:t>
                      </a:r>
                      <a:r>
                        <a:rPr lang="en-US" altLang="zh-CN" sz="2400" baseline="-25000" dirty="0">
                          <a:solidFill>
                            <a:schemeClr val="tx1"/>
                          </a:solidFill>
                          <a:latin typeface="Times New Roman" pitchFamily="18" charset="0"/>
                        </a:rPr>
                        <a:t> </a:t>
                      </a:r>
                      <a:r>
                        <a:rPr lang="zh-CN" altLang="en-US" sz="2400" dirty="0">
                          <a:solidFill>
                            <a:schemeClr val="tx1"/>
                          </a:solidFill>
                          <a:latin typeface="Times New Roman" pitchFamily="18" charset="0"/>
                        </a:rPr>
                        <a:t>；</a:t>
                      </a:r>
                      <a:endParaRPr lang="en-US" altLang="zh-CN" sz="2400" dirty="0">
                        <a:solidFill>
                          <a:schemeClr val="tx1"/>
                        </a:solidFill>
                        <a:latin typeface="Times New Roman" pitchFamily="18" charset="0"/>
                      </a:endParaRPr>
                    </a:p>
                    <a:p>
                      <a:pPr marL="533400" indent="-533400" algn="just">
                        <a:spcBef>
                          <a:spcPct val="20000"/>
                        </a:spcBef>
                        <a:buFont typeface="Wingdings" pitchFamily="2" charset="2"/>
                        <a:buNone/>
                      </a:pPr>
                      <a:r>
                        <a:rPr lang="en-US" altLang="zh-CN" sz="2400" dirty="0">
                          <a:solidFill>
                            <a:schemeClr val="tx1"/>
                          </a:solidFill>
                          <a:latin typeface="Times New Roman" pitchFamily="18" charset="0"/>
                        </a:rPr>
                        <a:t>      signal(</a:t>
                      </a:r>
                      <a:r>
                        <a:rPr lang="en-US" altLang="zh-CN" sz="2400" dirty="0" err="1">
                          <a:solidFill>
                            <a:schemeClr val="tx1"/>
                          </a:solidFill>
                          <a:latin typeface="Times New Roman" pitchFamily="18" charset="0"/>
                        </a:rPr>
                        <a:t>mutex</a:t>
                      </a:r>
                      <a:r>
                        <a:rPr lang="en-US" altLang="zh-CN" sz="2400" b="1" dirty="0">
                          <a:solidFill>
                            <a:schemeClr val="tx1"/>
                          </a:solidFill>
                          <a:latin typeface="Times New Roman" pitchFamily="18" charset="0"/>
                        </a:rPr>
                        <a:t>)</a:t>
                      </a:r>
                      <a:r>
                        <a:rPr lang="zh-CN" altLang="en-US" sz="2400" b="1" dirty="0">
                          <a:solidFill>
                            <a:schemeClr val="tx1"/>
                          </a:solidFill>
                          <a:latin typeface="Times New Roman" pitchFamily="18" charset="0"/>
                        </a:rPr>
                        <a:t>；</a:t>
                      </a:r>
                      <a:r>
                        <a:rPr lang="zh-CN" altLang="en-US" sz="2400" dirty="0">
                          <a:solidFill>
                            <a:schemeClr val="tx1"/>
                          </a:solidFill>
                          <a:latin typeface="Times New Roman" pitchFamily="18" charset="0"/>
                        </a:rPr>
                        <a:t> </a:t>
                      </a:r>
                      <a:endParaRPr lang="en-US" altLang="zh-CN" sz="2400" dirty="0">
                        <a:solidFill>
                          <a:schemeClr val="tx1"/>
                        </a:solidFill>
                        <a:latin typeface="Times New Roman" pitchFamily="18" charset="0"/>
                      </a:endParaRPr>
                    </a:p>
                    <a:p>
                      <a:pPr marL="533400" indent="-533400" algn="just">
                        <a:spcBef>
                          <a:spcPct val="20000"/>
                        </a:spcBef>
                        <a:buFont typeface="Wingdings" pitchFamily="2" charset="2"/>
                        <a:buNone/>
                      </a:pPr>
                      <a:r>
                        <a:rPr lang="en-US" altLang="zh-CN" sz="2400" dirty="0">
                          <a:solidFill>
                            <a:schemeClr val="tx1"/>
                          </a:solidFill>
                          <a:latin typeface="Times New Roman" pitchFamily="18" charset="0"/>
                          <a:sym typeface="MT Extra" pitchFamily="18" charset="2"/>
                        </a:rPr>
                        <a:t>             …</a:t>
                      </a:r>
                      <a:r>
                        <a:rPr lang="zh-CN" altLang="en-US" sz="2400" dirty="0">
                          <a:solidFill>
                            <a:schemeClr val="tx1"/>
                          </a:solidFill>
                          <a:latin typeface="Times New Roman" pitchFamily="18" charset="0"/>
                        </a:rPr>
                        <a:t> </a:t>
                      </a:r>
                    </a:p>
                    <a:p>
                      <a:pPr marL="533400" indent="-533400" algn="just">
                        <a:spcBef>
                          <a:spcPct val="20000"/>
                        </a:spcBef>
                        <a:buFont typeface="Wingdings" pitchFamily="2" charset="2"/>
                        <a:buNone/>
                      </a:pPr>
                      <a:r>
                        <a:rPr lang="zh-CN" altLang="en-US" sz="2400" dirty="0">
                          <a:solidFill>
                            <a:schemeClr val="tx1"/>
                          </a:solidFill>
                          <a:latin typeface="Times New Roman" pitchFamily="18" charset="0"/>
                        </a:rPr>
                        <a:t>     </a:t>
                      </a:r>
                      <a:r>
                        <a:rPr lang="en-US" altLang="zh-CN" sz="2400" dirty="0">
                          <a:solidFill>
                            <a:schemeClr val="tx1"/>
                          </a:solidFill>
                          <a:latin typeface="Times New Roman" pitchFamily="18" charset="0"/>
                        </a:rPr>
                        <a:t>} </a:t>
                      </a:r>
                      <a:r>
                        <a:rPr lang="en-US" altLang="zh-CN" sz="2400" b="0" dirty="0">
                          <a:solidFill>
                            <a:schemeClr val="tx1"/>
                          </a:solidFill>
                          <a:latin typeface="Times New Roman" pitchFamily="18" charset="0"/>
                        </a:rPr>
                        <a:t>        </a:t>
                      </a:r>
                      <a:endParaRPr lang="zh-CN" altLang="en-US" sz="2400" dirty="0"/>
                    </a:p>
                  </a:txBody>
                  <a:tcPr marL="91424" marR="91424"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bl>
          </a:graphicData>
        </a:graphic>
      </p:graphicFrame>
      <p:sp>
        <p:nvSpPr>
          <p:cNvPr id="58381" name="Rectangle 2"/>
          <p:cNvSpPr txBox="1">
            <a:spLocks noChangeArrowheads="1"/>
          </p:cNvSpPr>
          <p:nvPr/>
        </p:nvSpPr>
        <p:spPr bwMode="auto">
          <a:xfrm>
            <a:off x="1992313" y="692150"/>
            <a:ext cx="2914650" cy="711200"/>
          </a:xfrm>
          <a:prstGeom prst="rect">
            <a:avLst/>
          </a:prstGeom>
          <a:noFill/>
          <a:ln w="9525">
            <a:noFill/>
            <a:miter lim="800000"/>
            <a:headEnd/>
            <a:tailEnd/>
          </a:ln>
          <a:effectLst>
            <a:outerShdw dist="35921" dir="2700000" algn="ctr" rotWithShape="0">
              <a:srgbClr val="FFFFFF">
                <a:alpha val="73000"/>
              </a:srgbClr>
            </a:outerShdw>
          </a:effectLst>
        </p:spPr>
        <p:txBody>
          <a:bodyPr anchor="ctr"/>
          <a:lstStyle/>
          <a:p>
            <a:pPr eaLnBrk="0" hangingPunct="0">
              <a:lnSpc>
                <a:spcPct val="90000"/>
              </a:lnSpc>
              <a:defRPr/>
            </a:pPr>
            <a:r>
              <a:rPr lang="en-US" altLang="zh-CN" sz="2800" dirty="0">
                <a:solidFill>
                  <a:srgbClr val="C00000"/>
                </a:solidFill>
                <a:latin typeface="Arial" charset="0"/>
                <a:ea typeface="仿宋_GB2312" pitchFamily="49" charset="-122"/>
              </a:rPr>
              <a:t>4. </a:t>
            </a:r>
            <a:r>
              <a:rPr lang="zh-CN" altLang="en-US" sz="2800" dirty="0">
                <a:solidFill>
                  <a:srgbClr val="C00000"/>
                </a:solidFill>
                <a:latin typeface="Arial" charset="0"/>
                <a:ea typeface="仿宋_GB2312" pitchFamily="49" charset="-122"/>
              </a:rPr>
              <a:t>信号量机制</a:t>
            </a:r>
            <a:endParaRPr lang="en-US" altLang="zh-CN" sz="2800" dirty="0">
              <a:solidFill>
                <a:srgbClr val="C00000"/>
              </a:solidFill>
              <a:latin typeface="Arial" charset="0"/>
              <a:ea typeface="仿宋_GB2312" pitchFamily="49" charset="-122"/>
            </a:endParaRPr>
          </a:p>
        </p:txBody>
      </p:sp>
      <p:sp>
        <p:nvSpPr>
          <p:cNvPr id="6" name="椭圆形标注 5"/>
          <p:cNvSpPr/>
          <p:nvPr/>
        </p:nvSpPr>
        <p:spPr bwMode="auto">
          <a:xfrm>
            <a:off x="6240464" y="1771650"/>
            <a:ext cx="1800225" cy="649288"/>
          </a:xfrm>
          <a:prstGeom prst="wedgeEllipseCallout">
            <a:avLst>
              <a:gd name="adj1" fmla="val -50179"/>
              <a:gd name="adj2" fmla="val 316266"/>
            </a:avLst>
          </a:prstGeom>
          <a:solidFill>
            <a:schemeClr val="accent2">
              <a:lumMod val="40000"/>
              <a:lumOff val="60000"/>
            </a:schemeClr>
          </a:solidFill>
          <a:ln w="38100">
            <a:solidFill>
              <a:srgbClr val="C00000"/>
            </a:solidFill>
          </a:ln>
          <a:effectLst/>
        </p:spPr>
        <p:txBody>
          <a:bodyPr/>
          <a:lstStyle/>
          <a:p>
            <a:pPr marL="609600" indent="-609600" eaLnBrk="0" hangingPunct="0">
              <a:spcBef>
                <a:spcPct val="20000"/>
              </a:spcBef>
              <a:defRPr/>
            </a:pPr>
            <a:r>
              <a:rPr lang="en-US" altLang="zh-CN" dirty="0" err="1">
                <a:latin typeface="Arial" charset="0"/>
              </a:rPr>
              <a:t>mutex</a:t>
            </a:r>
            <a:r>
              <a:rPr lang="en-US" altLang="zh-CN" dirty="0">
                <a:latin typeface="Arial" charset="0"/>
              </a:rPr>
              <a:t>=0</a:t>
            </a:r>
            <a:endParaRPr lang="zh-CN" altLang="en-US" dirty="0">
              <a:latin typeface="Arial" charset="0"/>
            </a:endParaRPr>
          </a:p>
        </p:txBody>
      </p:sp>
      <p:sp>
        <p:nvSpPr>
          <p:cNvPr id="7" name="椭圆形标注 6"/>
          <p:cNvSpPr/>
          <p:nvPr/>
        </p:nvSpPr>
        <p:spPr bwMode="auto">
          <a:xfrm>
            <a:off x="8399464" y="1484313"/>
            <a:ext cx="2124075" cy="1079500"/>
          </a:xfrm>
          <a:prstGeom prst="wedgeEllipseCallout">
            <a:avLst>
              <a:gd name="adj1" fmla="val -9623"/>
              <a:gd name="adj2" fmla="val 195355"/>
            </a:avLst>
          </a:prstGeom>
          <a:solidFill>
            <a:schemeClr val="accent2">
              <a:lumMod val="40000"/>
              <a:lumOff val="60000"/>
            </a:schemeClr>
          </a:solidFill>
          <a:ln w="38100">
            <a:solidFill>
              <a:srgbClr val="C00000"/>
            </a:solidFill>
          </a:ln>
          <a:effectLst/>
        </p:spPr>
        <p:txBody>
          <a:bodyPr/>
          <a:lstStyle/>
          <a:p>
            <a:pPr marL="609600" indent="-609600" eaLnBrk="0" hangingPunct="0">
              <a:spcBef>
                <a:spcPct val="20000"/>
              </a:spcBef>
              <a:defRPr/>
            </a:pPr>
            <a:r>
              <a:rPr lang="en-US" altLang="zh-CN" dirty="0" err="1">
                <a:latin typeface="Arial" charset="0"/>
              </a:rPr>
              <a:t>mutex</a:t>
            </a:r>
            <a:r>
              <a:rPr lang="en-US" altLang="zh-CN" dirty="0">
                <a:latin typeface="Arial" charset="0"/>
              </a:rPr>
              <a:t>=-1</a:t>
            </a:r>
          </a:p>
          <a:p>
            <a:pPr marL="609600" indent="-609600" eaLnBrk="0" hangingPunct="0">
              <a:spcBef>
                <a:spcPct val="20000"/>
              </a:spcBef>
              <a:defRPr/>
            </a:pPr>
            <a:r>
              <a:rPr lang="en-US" altLang="zh-CN" dirty="0" err="1">
                <a:latin typeface="Arial" charset="0"/>
              </a:rPr>
              <a:t>Pb</a:t>
            </a:r>
            <a:r>
              <a:rPr lang="zh-CN" altLang="en-US" dirty="0">
                <a:latin typeface="Arial" charset="0"/>
              </a:rPr>
              <a:t>等待</a:t>
            </a:r>
          </a:p>
        </p:txBody>
      </p:sp>
      <p:sp>
        <p:nvSpPr>
          <p:cNvPr id="8" name="椭圆形标注 7"/>
          <p:cNvSpPr/>
          <p:nvPr/>
        </p:nvSpPr>
        <p:spPr bwMode="auto">
          <a:xfrm>
            <a:off x="5232400" y="5732463"/>
            <a:ext cx="1943100" cy="1008062"/>
          </a:xfrm>
          <a:prstGeom prst="wedgeEllipseCallout">
            <a:avLst>
              <a:gd name="adj1" fmla="val 10813"/>
              <a:gd name="adj2" fmla="val -101297"/>
            </a:avLst>
          </a:prstGeom>
          <a:solidFill>
            <a:schemeClr val="accent2">
              <a:lumMod val="40000"/>
              <a:lumOff val="60000"/>
            </a:schemeClr>
          </a:solidFill>
          <a:ln w="38100">
            <a:solidFill>
              <a:srgbClr val="C00000"/>
            </a:solidFill>
          </a:ln>
          <a:effectLst/>
        </p:spPr>
        <p:txBody>
          <a:bodyPr/>
          <a:lstStyle/>
          <a:p>
            <a:pPr marL="609600" indent="-609600" eaLnBrk="0" hangingPunct="0">
              <a:spcBef>
                <a:spcPct val="20000"/>
              </a:spcBef>
              <a:defRPr/>
            </a:pPr>
            <a:r>
              <a:rPr lang="en-US" altLang="zh-CN" dirty="0" err="1">
                <a:latin typeface="Arial" charset="0"/>
              </a:rPr>
              <a:t>mutex</a:t>
            </a:r>
            <a:r>
              <a:rPr lang="en-US" altLang="zh-CN" dirty="0">
                <a:latin typeface="Arial" charset="0"/>
              </a:rPr>
              <a:t>=0</a:t>
            </a:r>
          </a:p>
          <a:p>
            <a:pPr marL="609600" indent="-609600" eaLnBrk="0" hangingPunct="0">
              <a:spcBef>
                <a:spcPct val="20000"/>
              </a:spcBef>
              <a:defRPr/>
            </a:pPr>
            <a:r>
              <a:rPr lang="zh-CN" altLang="en-US" dirty="0">
                <a:latin typeface="Arial" charset="0"/>
              </a:rPr>
              <a:t>唤醒</a:t>
            </a:r>
            <a:r>
              <a:rPr lang="en-US" altLang="zh-CN" dirty="0" err="1">
                <a:latin typeface="Arial" charset="0"/>
              </a:rPr>
              <a:t>Pb</a:t>
            </a:r>
            <a:endParaRPr lang="zh-CN" altLang="en-US" dirty="0">
              <a:latin typeface="Arial" charset="0"/>
            </a:endParaRPr>
          </a:p>
        </p:txBody>
      </p:sp>
      <p:sp>
        <p:nvSpPr>
          <p:cNvPr id="9" name="椭圆形标注 8"/>
          <p:cNvSpPr/>
          <p:nvPr/>
        </p:nvSpPr>
        <p:spPr bwMode="auto">
          <a:xfrm>
            <a:off x="8112125" y="5661026"/>
            <a:ext cx="2305050" cy="1008063"/>
          </a:xfrm>
          <a:prstGeom prst="wedgeEllipseCallout">
            <a:avLst>
              <a:gd name="adj1" fmla="val -1175"/>
              <a:gd name="adj2" fmla="val -96423"/>
            </a:avLst>
          </a:prstGeom>
          <a:solidFill>
            <a:schemeClr val="accent2">
              <a:lumMod val="40000"/>
              <a:lumOff val="60000"/>
            </a:schemeClr>
          </a:solidFill>
          <a:ln w="38100">
            <a:solidFill>
              <a:srgbClr val="C00000"/>
            </a:solidFill>
          </a:ln>
          <a:effectLst/>
        </p:spPr>
        <p:txBody>
          <a:bodyPr/>
          <a:lstStyle/>
          <a:p>
            <a:pPr marL="609600" indent="-609600" eaLnBrk="0" hangingPunct="0">
              <a:spcBef>
                <a:spcPct val="20000"/>
              </a:spcBef>
              <a:defRPr/>
            </a:pPr>
            <a:r>
              <a:rPr lang="en-US" altLang="zh-CN" dirty="0" err="1">
                <a:latin typeface="Arial" charset="0"/>
              </a:rPr>
              <a:t>mutex</a:t>
            </a:r>
            <a:r>
              <a:rPr lang="en-US" altLang="zh-CN" dirty="0">
                <a:latin typeface="Arial" charset="0"/>
              </a:rPr>
              <a:t>=1</a:t>
            </a:r>
          </a:p>
          <a:p>
            <a:pPr marL="609600" indent="-609600" eaLnBrk="0" hangingPunct="0">
              <a:spcBef>
                <a:spcPct val="20000"/>
              </a:spcBef>
              <a:defRPr/>
            </a:pPr>
            <a:r>
              <a:rPr lang="zh-CN" altLang="en-US" dirty="0">
                <a:latin typeface="Arial" charset="0"/>
              </a:rPr>
              <a:t>打印机空闲</a:t>
            </a:r>
          </a:p>
        </p:txBody>
      </p:sp>
      <p:sp>
        <p:nvSpPr>
          <p:cNvPr id="12" name="Rectangle 2"/>
          <p:cNvSpPr txBox="1">
            <a:spLocks noChangeArrowheads="1"/>
          </p:cNvSpPr>
          <p:nvPr/>
        </p:nvSpPr>
        <p:spPr bwMode="auto">
          <a:xfrm>
            <a:off x="4224338" y="-26988"/>
            <a:ext cx="5759450" cy="711201"/>
          </a:xfrm>
          <a:prstGeom prst="rect">
            <a:avLst/>
          </a:prstGeom>
          <a:noFill/>
          <a:ln w="9525">
            <a:noFill/>
            <a:miter lim="800000"/>
            <a:headEnd/>
            <a:tailEnd/>
          </a:ln>
          <a:effectLst>
            <a:outerShdw dist="35921" dir="2700000" algn="ctr" rotWithShape="0">
              <a:srgbClr val="FFFFFF">
                <a:alpha val="73000"/>
              </a:srgbClr>
            </a:outerShdw>
          </a:effectLst>
        </p:spPr>
        <p:txBody>
          <a:bodyPr anchor="ctr"/>
          <a:lstStyle/>
          <a:p>
            <a:pPr>
              <a:defRPr/>
            </a:pPr>
            <a:r>
              <a:rPr lang="en-US" altLang="zh-CN" sz="3600" dirty="0">
                <a:solidFill>
                  <a:srgbClr val="0000FF"/>
                </a:solidFill>
                <a:latin typeface="Arial" charset="0"/>
              </a:rPr>
              <a:t>3.4.2 </a:t>
            </a:r>
            <a:r>
              <a:rPr lang="zh-CN" altLang="en-US" sz="3600" dirty="0">
                <a:solidFill>
                  <a:srgbClr val="0000FF"/>
                </a:solidFill>
                <a:latin typeface="Arial" charset="0"/>
              </a:rPr>
              <a:t>进程同步机制及应用</a:t>
            </a:r>
            <a:endParaRPr lang="zh-CN" altLang="en-US" sz="3600" dirty="0">
              <a:solidFill>
                <a:srgbClr val="0000FF"/>
              </a:solidFill>
              <a:latin typeface="Arial" charset="0"/>
              <a:ea typeface="MS PGothic" pitchFamily="34" charset="-128"/>
            </a:endParaRPr>
          </a:p>
        </p:txBody>
      </p:sp>
      <p:sp>
        <p:nvSpPr>
          <p:cNvPr id="13" name="矩形 12"/>
          <p:cNvSpPr>
            <a:spLocks noChangeArrowheads="1"/>
          </p:cNvSpPr>
          <p:nvPr/>
        </p:nvSpPr>
        <p:spPr bwMode="auto">
          <a:xfrm>
            <a:off x="1127448" y="44451"/>
            <a:ext cx="4932040" cy="1323439"/>
          </a:xfrm>
          <a:prstGeom prst="rect">
            <a:avLst/>
          </a:prstGeom>
          <a:solidFill>
            <a:srgbClr val="D8E8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dirty="0">
                <a:latin typeface="Times New Roman" panose="02020603050405020304" pitchFamily="18" charset="0"/>
              </a:rPr>
              <a:t>wait(S){</a:t>
            </a:r>
          </a:p>
          <a:p>
            <a:pPr eaLnBrk="1" hangingPunct="1"/>
            <a:r>
              <a:rPr kumimoji="1" lang="en-US" altLang="zh-CN" dirty="0">
                <a:latin typeface="Times New Roman" panose="02020603050405020304" pitchFamily="18" charset="0"/>
              </a:rPr>
              <a:t>      S-&gt;value--;</a:t>
            </a:r>
          </a:p>
          <a:p>
            <a:pPr eaLnBrk="1" hangingPunct="1"/>
            <a:r>
              <a:rPr kumimoji="1" lang="en-US" altLang="zh-CN" dirty="0">
                <a:latin typeface="Times New Roman" panose="02020603050405020304" pitchFamily="18" charset="0"/>
              </a:rPr>
              <a:t>      if(S-&gt;value&lt;0) then  block (S-</a:t>
            </a:r>
            <a:r>
              <a:rPr kumimoji="1" lang="en-US" altLang="zh-CN" dirty="0"/>
              <a:t>&gt;queue</a:t>
            </a:r>
            <a:r>
              <a:rPr kumimoji="1" lang="en-US" altLang="zh-CN" dirty="0">
                <a:latin typeface="Times New Roman" panose="02020603050405020304" pitchFamily="18" charset="0"/>
              </a:rPr>
              <a:t>);</a:t>
            </a:r>
          </a:p>
          <a:p>
            <a:pPr eaLnBrk="1" hangingPunct="1"/>
            <a:r>
              <a:rPr kumimoji="1" lang="en-US" altLang="zh-CN" dirty="0">
                <a:latin typeface="Times New Roman" panose="02020603050405020304" pitchFamily="18" charset="0"/>
              </a:rPr>
              <a:t>}              </a:t>
            </a:r>
          </a:p>
        </p:txBody>
      </p:sp>
      <p:grpSp>
        <p:nvGrpSpPr>
          <p:cNvPr id="3" name="组合 14"/>
          <p:cNvGrpSpPr>
            <a:grpSpLocks/>
          </p:cNvGrpSpPr>
          <p:nvPr/>
        </p:nvGrpSpPr>
        <p:grpSpPr bwMode="auto">
          <a:xfrm>
            <a:off x="7391400" y="4149725"/>
            <a:ext cx="217488" cy="1150938"/>
            <a:chOff x="5508104" y="908720"/>
            <a:chExt cx="432048" cy="1368152"/>
          </a:xfrm>
        </p:grpSpPr>
        <p:cxnSp>
          <p:nvCxnSpPr>
            <p:cNvPr id="120860" name="直接连接符 15"/>
            <p:cNvCxnSpPr>
              <a:cxnSpLocks noChangeShapeType="1"/>
            </p:cNvCxnSpPr>
            <p:nvPr/>
          </p:nvCxnSpPr>
          <p:spPr bwMode="auto">
            <a:xfrm>
              <a:off x="5508104" y="908720"/>
              <a:ext cx="432048" cy="648072"/>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cxnSp>
        <p:cxnSp>
          <p:nvCxnSpPr>
            <p:cNvPr id="120861" name="直接连接符 16"/>
            <p:cNvCxnSpPr>
              <a:cxnSpLocks noChangeShapeType="1"/>
            </p:cNvCxnSpPr>
            <p:nvPr/>
          </p:nvCxnSpPr>
          <p:spPr bwMode="auto">
            <a:xfrm flipV="1">
              <a:off x="5508104" y="1555948"/>
              <a:ext cx="432048" cy="720924"/>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cxnSp>
      </p:grpSp>
      <p:grpSp>
        <p:nvGrpSpPr>
          <p:cNvPr id="4" name="组合 17"/>
          <p:cNvGrpSpPr>
            <a:grpSpLocks/>
          </p:cNvGrpSpPr>
          <p:nvPr/>
        </p:nvGrpSpPr>
        <p:grpSpPr bwMode="auto">
          <a:xfrm>
            <a:off x="10199689" y="4221164"/>
            <a:ext cx="217487" cy="1152525"/>
            <a:chOff x="5508104" y="908720"/>
            <a:chExt cx="432048" cy="1368152"/>
          </a:xfrm>
        </p:grpSpPr>
        <p:cxnSp>
          <p:nvCxnSpPr>
            <p:cNvPr id="120858" name="直接连接符 18"/>
            <p:cNvCxnSpPr>
              <a:cxnSpLocks noChangeShapeType="1"/>
            </p:cNvCxnSpPr>
            <p:nvPr/>
          </p:nvCxnSpPr>
          <p:spPr bwMode="auto">
            <a:xfrm>
              <a:off x="5508104" y="908720"/>
              <a:ext cx="432048" cy="648072"/>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cxnSp>
        <p:cxnSp>
          <p:nvCxnSpPr>
            <p:cNvPr id="120859" name="直接连接符 19"/>
            <p:cNvCxnSpPr>
              <a:cxnSpLocks noChangeShapeType="1"/>
            </p:cNvCxnSpPr>
            <p:nvPr/>
          </p:nvCxnSpPr>
          <p:spPr bwMode="auto">
            <a:xfrm flipV="1">
              <a:off x="5508104" y="1555948"/>
              <a:ext cx="432048" cy="720924"/>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cxnSp>
      </p:grpSp>
      <p:cxnSp>
        <p:nvCxnSpPr>
          <p:cNvPr id="22" name="直接箭头连接符 21"/>
          <p:cNvCxnSpPr>
            <a:cxnSpLocks noChangeShapeType="1"/>
          </p:cNvCxnSpPr>
          <p:nvPr/>
        </p:nvCxnSpPr>
        <p:spPr bwMode="auto">
          <a:xfrm flipV="1">
            <a:off x="3719514" y="2205039"/>
            <a:ext cx="1512887" cy="719137"/>
          </a:xfrm>
          <a:prstGeom prst="straightConnector1">
            <a:avLst/>
          </a:prstGeom>
          <a:noFill/>
          <a:ln w="38100">
            <a:solidFill>
              <a:srgbClr val="FF0000"/>
            </a:solidFill>
            <a:round/>
            <a:headEnd/>
            <a:tailEnd type="arrow" w="med" len="med"/>
          </a:ln>
          <a:extLst>
            <a:ext uri="{909E8E84-426E-40DD-AFC4-6F175D3DCCD1}">
              <a14:hiddenFill xmlns:a14="http://schemas.microsoft.com/office/drawing/2010/main">
                <a:noFill/>
              </a14:hiddenFill>
            </a:ext>
          </a:extLst>
        </p:spPr>
      </p:cxnSp>
      <p:sp>
        <p:nvSpPr>
          <p:cNvPr id="14" name="矩形 13"/>
          <p:cNvSpPr/>
          <p:nvPr/>
        </p:nvSpPr>
        <p:spPr>
          <a:xfrm>
            <a:off x="6023992" y="44625"/>
            <a:ext cx="5400600" cy="1323439"/>
          </a:xfrm>
          <a:prstGeom prst="rect">
            <a:avLst/>
          </a:prstGeom>
          <a:solidFill>
            <a:schemeClr val="accent1">
              <a:lumMod val="40000"/>
              <a:lumOff val="60000"/>
            </a:schemeClr>
          </a:solidFill>
        </p:spPr>
        <p:txBody>
          <a:bodyPr wrap="square">
            <a:spAutoFit/>
          </a:bodyPr>
          <a:lstStyle/>
          <a:p>
            <a:pPr>
              <a:defRPr/>
            </a:pPr>
            <a:r>
              <a:rPr kumimoji="1" lang="en-US" altLang="zh-CN" dirty="0">
                <a:latin typeface="Times New Roman" pitchFamily="18" charset="0"/>
              </a:rPr>
              <a:t>Signal(S){</a:t>
            </a:r>
          </a:p>
          <a:p>
            <a:pPr>
              <a:defRPr/>
            </a:pPr>
            <a:r>
              <a:rPr kumimoji="1" lang="en-US" altLang="zh-CN" dirty="0">
                <a:latin typeface="Times New Roman" pitchFamily="18" charset="0"/>
              </a:rPr>
              <a:t>      S-&gt;value++;</a:t>
            </a:r>
          </a:p>
          <a:p>
            <a:pPr>
              <a:defRPr/>
            </a:pPr>
            <a:r>
              <a:rPr kumimoji="1" lang="en-US" altLang="zh-CN" dirty="0">
                <a:latin typeface="Times New Roman" pitchFamily="18" charset="0"/>
              </a:rPr>
              <a:t>      if(S-&gt;value</a:t>
            </a:r>
            <a:r>
              <a:rPr kumimoji="1" lang="zh-CN" altLang="en-US" dirty="0">
                <a:latin typeface="Times New Roman" pitchFamily="18" charset="0"/>
              </a:rPr>
              <a:t>≤</a:t>
            </a:r>
            <a:r>
              <a:rPr kumimoji="1" lang="en-US" altLang="zh-CN" dirty="0">
                <a:latin typeface="Times New Roman" pitchFamily="18" charset="0"/>
              </a:rPr>
              <a:t>0) then  wakeup(S</a:t>
            </a:r>
            <a:r>
              <a:rPr kumimoji="1" lang="en-US" altLang="zh-CN" dirty="0">
                <a:latin typeface="Arial" charset="0"/>
              </a:rPr>
              <a:t>-&gt;queue</a:t>
            </a:r>
            <a:r>
              <a:rPr kumimoji="1" lang="en-US" altLang="zh-CN" dirty="0">
                <a:latin typeface="Times New Roman" pitchFamily="18" charset="0"/>
              </a:rPr>
              <a:t>);</a:t>
            </a:r>
          </a:p>
          <a:p>
            <a:pPr>
              <a:defRPr/>
            </a:pPr>
            <a:r>
              <a:rPr kumimoji="1" lang="en-US" altLang="zh-CN" dirty="0">
                <a:latin typeface="Times New Roman" pitchFamily="18" charset="0"/>
              </a:rPr>
              <a:t>}              </a:t>
            </a:r>
          </a:p>
        </p:txBody>
      </p:sp>
      <p:sp>
        <p:nvSpPr>
          <p:cNvPr id="23" name="矩形 22"/>
          <p:cNvSpPr>
            <a:spLocks noChangeArrowheads="1"/>
          </p:cNvSpPr>
          <p:nvPr/>
        </p:nvSpPr>
        <p:spPr bwMode="auto">
          <a:xfrm>
            <a:off x="5735639" y="4581526"/>
            <a:ext cx="936625" cy="360363"/>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609600" indent="-609600"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spcBef>
                <a:spcPct val="20000"/>
              </a:spcBef>
            </a:pPr>
            <a:endParaRPr lang="zh-CN" altLang="en-US"/>
          </a:p>
        </p:txBody>
      </p:sp>
      <p:sp>
        <p:nvSpPr>
          <p:cNvPr id="24" name="矩形 23"/>
          <p:cNvSpPr>
            <a:spLocks noChangeArrowheads="1"/>
          </p:cNvSpPr>
          <p:nvPr/>
        </p:nvSpPr>
        <p:spPr bwMode="auto">
          <a:xfrm>
            <a:off x="8472489" y="4581526"/>
            <a:ext cx="936625" cy="360363"/>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609600" indent="-609600"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spcBef>
                <a:spcPct val="20000"/>
              </a:spcBef>
            </a:pP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 presetClass="entr" presetSubtype="16" fill="hold" nodeType="click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box(in)">
                                      <p:cBhvr>
                                        <p:cTn id="14" dur="500"/>
                                        <p:tgtEl>
                                          <p:spTgt spid="22"/>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box(in)">
                                      <p:cBhvr>
                                        <p:cTn id="19" dur="500"/>
                                        <p:tgtEl>
                                          <p:spTgt spid="23"/>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box(in)">
                                      <p:cBhvr>
                                        <p:cTn id="22" dur="500"/>
                                        <p:tgtEl>
                                          <p:spTgt spid="2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ox(in)">
                                      <p:cBhvr>
                                        <p:cTn id="27" dur="500"/>
                                        <p:tgtEl>
                                          <p:spTgt spid="1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ox(in)">
                                      <p:cBhvr>
                                        <p:cTn id="32" dur="500"/>
                                        <p:tgtEl>
                                          <p:spTgt spid="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box(in)">
                                      <p:cBhvr>
                                        <p:cTn id="37" dur="500"/>
                                        <p:tgtEl>
                                          <p:spTgt spid="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box(in)">
                                      <p:cBhvr>
                                        <p:cTn id="42" dur="500"/>
                                        <p:tgtEl>
                                          <p:spTgt spid="1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box(in)">
                                      <p:cBhvr>
                                        <p:cTn id="47" dur="500"/>
                                        <p:tgtEl>
                                          <p:spTgt spid="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box(in)">
                                      <p:cBhvr>
                                        <p:cTn id="52" dur="500"/>
                                        <p:tgtEl>
                                          <p:spTgt spid="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16" fill="hold" nodeType="clickEffect">
                                  <p:stCondLst>
                                    <p:cond delay="0"/>
                                  </p:stCondLst>
                                  <p:childTnLst>
                                    <p:set>
                                      <p:cBhvr>
                                        <p:cTn id="56" dur="1" fill="hold">
                                          <p:stCondLst>
                                            <p:cond delay="0"/>
                                          </p:stCondLst>
                                        </p:cTn>
                                        <p:tgtEl>
                                          <p:spTgt spid="3"/>
                                        </p:tgtEl>
                                        <p:attrNameLst>
                                          <p:attrName>style.visibility</p:attrName>
                                        </p:attrNameLst>
                                      </p:cBhvr>
                                      <p:to>
                                        <p:strVal val="visible"/>
                                      </p:to>
                                    </p:set>
                                    <p:animEffect transition="in" filter="box(in)">
                                      <p:cBhvr>
                                        <p:cTn id="57" dur="500"/>
                                        <p:tgtEl>
                                          <p:spTgt spid="3"/>
                                        </p:tgtEl>
                                      </p:cBhvr>
                                    </p:animEffect>
                                  </p:childTnLst>
                                </p:cTn>
                              </p:par>
                              <p:par>
                                <p:cTn id="58" presetID="4" presetClass="entr" presetSubtype="16" fill="hold" nodeType="withEffect">
                                  <p:stCondLst>
                                    <p:cond delay="0"/>
                                  </p:stCondLst>
                                  <p:childTnLst>
                                    <p:set>
                                      <p:cBhvr>
                                        <p:cTn id="59" dur="1" fill="hold">
                                          <p:stCondLst>
                                            <p:cond delay="0"/>
                                          </p:stCondLst>
                                        </p:cTn>
                                        <p:tgtEl>
                                          <p:spTgt spid="4"/>
                                        </p:tgtEl>
                                        <p:attrNameLst>
                                          <p:attrName>style.visibility</p:attrName>
                                        </p:attrNameLst>
                                      </p:cBhvr>
                                      <p:to>
                                        <p:strVal val="visible"/>
                                      </p:to>
                                    </p:set>
                                    <p:animEffect transition="in" filter="box(in)">
                                      <p:cBhvr>
                                        <p:cTn id="6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3" grpId="0" animBg="1"/>
      <p:bldP spid="14" grpId="0" animBg="1"/>
      <p:bldP spid="23" grpId="0" animBg="1"/>
      <p:bldP spid="2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6"/>
          <p:cNvSpPr>
            <a:spLocks noChangeArrowheads="1"/>
          </p:cNvSpPr>
          <p:nvPr/>
        </p:nvSpPr>
        <p:spPr bwMode="auto">
          <a:xfrm>
            <a:off x="1721786" y="1344375"/>
            <a:ext cx="85693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dirty="0">
                <a:latin typeface="Times New Roman" panose="02020603050405020304" pitchFamily="18" charset="0"/>
              </a:rPr>
              <a:t>例</a:t>
            </a:r>
            <a:r>
              <a:rPr kumimoji="1" lang="en-US" altLang="zh-CN" sz="2400" dirty="0">
                <a:latin typeface="Times New Roman" panose="02020603050405020304" pitchFamily="18" charset="0"/>
              </a:rPr>
              <a:t>2</a:t>
            </a:r>
            <a:r>
              <a:rPr kumimoji="1" lang="zh-CN" altLang="en-US" sz="2400" dirty="0">
                <a:latin typeface="Times New Roman" panose="02020603050405020304" pitchFamily="18" charset="0"/>
              </a:rPr>
              <a:t>：民航售票系统，</a:t>
            </a:r>
            <a:r>
              <a:rPr kumimoji="1" lang="en-US" altLang="zh-CN" sz="2400" dirty="0">
                <a:latin typeface="Times New Roman" panose="02020603050405020304" pitchFamily="18" charset="0"/>
              </a:rPr>
              <a:t>n</a:t>
            </a:r>
            <a:r>
              <a:rPr kumimoji="1" lang="zh-CN" altLang="en-US" sz="2400" dirty="0">
                <a:latin typeface="Times New Roman" panose="02020603050405020304" pitchFamily="18" charset="0"/>
              </a:rPr>
              <a:t>个售票处同时运行下面程序段进行售票</a:t>
            </a:r>
          </a:p>
        </p:txBody>
      </p:sp>
      <p:sp>
        <p:nvSpPr>
          <p:cNvPr id="121859" name="Rectangle 7"/>
          <p:cNvSpPr>
            <a:spLocks noChangeArrowheads="1"/>
          </p:cNvSpPr>
          <p:nvPr/>
        </p:nvSpPr>
        <p:spPr bwMode="auto">
          <a:xfrm>
            <a:off x="1415480" y="1906589"/>
            <a:ext cx="4968875" cy="397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dirty="0" err="1">
                <a:solidFill>
                  <a:srgbClr val="FF0000"/>
                </a:solidFill>
                <a:latin typeface="Times New Roman" panose="02020603050405020304" pitchFamily="18" charset="0"/>
              </a:rPr>
              <a:t>parbegin</a:t>
            </a:r>
            <a:r>
              <a:rPr kumimoji="1" lang="en-US" altLang="zh-CN" sz="2800" dirty="0">
                <a:solidFill>
                  <a:srgbClr val="FF0000"/>
                </a:solidFill>
                <a:latin typeface="Times New Roman" panose="02020603050405020304" pitchFamily="18" charset="0"/>
              </a:rPr>
              <a:t> </a:t>
            </a:r>
          </a:p>
          <a:p>
            <a:pPr eaLnBrk="1" hangingPunct="1"/>
            <a:r>
              <a:rPr kumimoji="1" lang="en-US" altLang="zh-CN" sz="2800" dirty="0">
                <a:latin typeface="Times New Roman" panose="02020603050405020304" pitchFamily="18" charset="0"/>
              </a:rPr>
              <a:t>           program  pi   {</a:t>
            </a:r>
          </a:p>
          <a:p>
            <a:pPr eaLnBrk="1" hangingPunct="1"/>
            <a:r>
              <a:rPr kumimoji="1" lang="en-US" altLang="zh-CN" sz="2800" dirty="0">
                <a:latin typeface="Times New Roman" panose="02020603050405020304" pitchFamily="18" charset="0"/>
              </a:rPr>
              <a:t>             …</a:t>
            </a:r>
          </a:p>
          <a:p>
            <a:pPr eaLnBrk="1" hangingPunct="1"/>
            <a:r>
              <a:rPr kumimoji="1" lang="en-US" altLang="zh-CN" sz="2800" dirty="0">
                <a:latin typeface="Times New Roman" panose="02020603050405020304" pitchFamily="18" charset="0"/>
              </a:rPr>
              <a:t>             R=</a:t>
            </a:r>
            <a:r>
              <a:rPr kumimoji="1" lang="en-US" altLang="zh-CN" sz="2800" dirty="0">
                <a:solidFill>
                  <a:schemeClr val="accent1"/>
                </a:solidFill>
                <a:latin typeface="Times New Roman" panose="02020603050405020304" pitchFamily="18" charset="0"/>
              </a:rPr>
              <a:t>x[k]</a:t>
            </a:r>
            <a:r>
              <a:rPr kumimoji="1" lang="en-US" altLang="zh-CN" sz="2800" dirty="0">
                <a:latin typeface="Times New Roman" panose="02020603050405020304" pitchFamily="18" charset="0"/>
              </a:rPr>
              <a:t>; /*</a:t>
            </a:r>
            <a:r>
              <a:rPr kumimoji="1" lang="zh-CN" altLang="en-US" sz="2800" dirty="0">
                <a:latin typeface="Times New Roman" panose="02020603050405020304" pitchFamily="18" charset="0"/>
              </a:rPr>
              <a:t>现有票数*</a:t>
            </a:r>
            <a:r>
              <a:rPr kumimoji="1" lang="en-US" altLang="zh-CN" sz="2800" dirty="0">
                <a:latin typeface="Times New Roman" panose="02020603050405020304" pitchFamily="18" charset="0"/>
              </a:rPr>
              <a:t>/</a:t>
            </a:r>
          </a:p>
          <a:p>
            <a:pPr eaLnBrk="1" hangingPunct="1"/>
            <a:r>
              <a:rPr kumimoji="1" lang="en-US" altLang="zh-CN" sz="2800" dirty="0">
                <a:solidFill>
                  <a:schemeClr val="accent2"/>
                </a:solidFill>
                <a:latin typeface="Times New Roman" panose="02020603050405020304" pitchFamily="18" charset="0"/>
              </a:rPr>
              <a:t>             </a:t>
            </a:r>
            <a:r>
              <a:rPr kumimoji="1" lang="en-US" altLang="zh-CN" sz="2800" dirty="0">
                <a:latin typeface="Times New Roman" panose="02020603050405020304" pitchFamily="18" charset="0"/>
              </a:rPr>
              <a:t>if(R&gt;=1){</a:t>
            </a:r>
          </a:p>
          <a:p>
            <a:pPr lvl="1" eaLnBrk="1" hangingPunct="1"/>
            <a:r>
              <a:rPr kumimoji="1" lang="en-US" altLang="zh-CN" sz="2800" dirty="0">
                <a:latin typeface="Times New Roman" panose="02020603050405020304" pitchFamily="18" charset="0"/>
              </a:rPr>
              <a:t>              R--;</a:t>
            </a:r>
          </a:p>
          <a:p>
            <a:pPr lvl="1" eaLnBrk="1" hangingPunct="1"/>
            <a:r>
              <a:rPr kumimoji="1" lang="en-US" altLang="zh-CN" sz="2800" dirty="0">
                <a:latin typeface="Times New Roman" panose="02020603050405020304" pitchFamily="18" charset="0"/>
              </a:rPr>
              <a:t>              </a:t>
            </a:r>
            <a:r>
              <a:rPr kumimoji="1" lang="en-US" altLang="zh-CN" sz="2800" dirty="0">
                <a:solidFill>
                  <a:schemeClr val="accent1"/>
                </a:solidFill>
                <a:latin typeface="Times New Roman" panose="02020603050405020304" pitchFamily="18" charset="0"/>
              </a:rPr>
              <a:t>x[k]</a:t>
            </a:r>
            <a:r>
              <a:rPr kumimoji="1" lang="en-US" altLang="zh-CN" sz="2800" dirty="0">
                <a:latin typeface="Times New Roman" panose="02020603050405020304" pitchFamily="18" charset="0"/>
              </a:rPr>
              <a:t>=R;</a:t>
            </a:r>
          </a:p>
          <a:p>
            <a:pPr lvl="1" eaLnBrk="1" hangingPunct="1"/>
            <a:r>
              <a:rPr kumimoji="1" lang="en-US" altLang="zh-CN" sz="2800" dirty="0">
                <a:latin typeface="Times New Roman" panose="02020603050405020304" pitchFamily="18" charset="0"/>
              </a:rPr>
              <a:t>              </a:t>
            </a:r>
            <a:r>
              <a:rPr kumimoji="1" lang="zh-CN" altLang="en-US" sz="2800" dirty="0">
                <a:latin typeface="Times New Roman" panose="02020603050405020304" pitchFamily="18" charset="0"/>
              </a:rPr>
              <a:t>输出一张机票；</a:t>
            </a:r>
          </a:p>
          <a:p>
            <a:pPr eaLnBrk="1" hangingPunct="1"/>
            <a:r>
              <a:rPr kumimoji="1" lang="zh-CN" altLang="en-US" sz="2800" dirty="0">
                <a:latin typeface="Times New Roman" panose="02020603050405020304" pitchFamily="18" charset="0"/>
              </a:rPr>
              <a:t>              </a:t>
            </a:r>
            <a:r>
              <a:rPr kumimoji="1" lang="en-US" altLang="zh-CN" sz="2800" dirty="0">
                <a:latin typeface="Times New Roman" panose="02020603050405020304" pitchFamily="18" charset="0"/>
              </a:rPr>
              <a:t>}             </a:t>
            </a:r>
          </a:p>
        </p:txBody>
      </p:sp>
      <p:sp>
        <p:nvSpPr>
          <p:cNvPr id="121860" name="Rectangle 8"/>
          <p:cNvSpPr>
            <a:spLocks noChangeArrowheads="1"/>
          </p:cNvSpPr>
          <p:nvPr/>
        </p:nvSpPr>
        <p:spPr bwMode="auto">
          <a:xfrm>
            <a:off x="6672264" y="2503489"/>
            <a:ext cx="4319587"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a:latin typeface="Times New Roman" panose="02020603050405020304" pitchFamily="18" charset="0"/>
              </a:rPr>
              <a:t> </a:t>
            </a:r>
            <a:r>
              <a:rPr kumimoji="1" lang="en-US" altLang="zh-CN" sz="2800">
                <a:latin typeface="Times New Roman" panose="02020603050405020304" pitchFamily="18" charset="0"/>
              </a:rPr>
              <a:t>else{</a:t>
            </a:r>
          </a:p>
          <a:p>
            <a:pPr eaLnBrk="1" hangingPunct="1"/>
            <a:r>
              <a:rPr kumimoji="1" lang="zh-CN" altLang="en-US" sz="2800">
                <a:latin typeface="Times New Roman" panose="02020603050405020304" pitchFamily="18" charset="0"/>
              </a:rPr>
              <a:t>        显示“票已售完”；</a:t>
            </a:r>
          </a:p>
          <a:p>
            <a:pPr eaLnBrk="1" hangingPunct="1"/>
            <a:r>
              <a:rPr kumimoji="1" lang="zh-CN" altLang="en-US" sz="2800">
                <a:latin typeface="Times New Roman" panose="02020603050405020304" pitchFamily="18" charset="0"/>
              </a:rPr>
              <a:t>         </a:t>
            </a:r>
            <a:r>
              <a:rPr kumimoji="1" lang="en-US" altLang="zh-CN" sz="2800">
                <a:latin typeface="Times New Roman" panose="02020603050405020304" pitchFamily="18" charset="0"/>
              </a:rPr>
              <a:t>}</a:t>
            </a:r>
          </a:p>
          <a:p>
            <a:pPr eaLnBrk="1" hangingPunct="1"/>
            <a:r>
              <a:rPr kumimoji="1" lang="en-US" altLang="zh-CN" sz="2800">
                <a:latin typeface="Times New Roman" panose="02020603050405020304" pitchFamily="18" charset="0"/>
              </a:rPr>
              <a:t>}</a:t>
            </a:r>
          </a:p>
          <a:p>
            <a:pPr eaLnBrk="1" hangingPunct="1"/>
            <a:endParaRPr kumimoji="1" lang="en-US" altLang="zh-CN" sz="2800">
              <a:solidFill>
                <a:schemeClr val="accent2"/>
              </a:solidFill>
              <a:latin typeface="Times New Roman" panose="02020603050405020304" pitchFamily="18" charset="0"/>
            </a:endParaRPr>
          </a:p>
          <a:p>
            <a:pPr eaLnBrk="1" hangingPunct="1"/>
            <a:endParaRPr kumimoji="1" lang="zh-CN" altLang="en-US" sz="2800">
              <a:latin typeface="Times New Roman" panose="02020603050405020304" pitchFamily="18" charset="0"/>
            </a:endParaRPr>
          </a:p>
        </p:txBody>
      </p:sp>
      <p:sp>
        <p:nvSpPr>
          <p:cNvPr id="121861" name="Line 9"/>
          <p:cNvSpPr>
            <a:spLocks noChangeShapeType="1"/>
          </p:cNvSpPr>
          <p:nvPr/>
        </p:nvSpPr>
        <p:spPr bwMode="auto">
          <a:xfrm flipH="1">
            <a:off x="6527800" y="2636838"/>
            <a:ext cx="0" cy="3168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59398" name="Rectangle 2"/>
          <p:cNvSpPr txBox="1">
            <a:spLocks noChangeArrowheads="1"/>
          </p:cNvSpPr>
          <p:nvPr/>
        </p:nvSpPr>
        <p:spPr bwMode="auto">
          <a:xfrm>
            <a:off x="4151314" y="53975"/>
            <a:ext cx="4249737" cy="711200"/>
          </a:xfrm>
          <a:prstGeom prst="rect">
            <a:avLst/>
          </a:prstGeom>
          <a:noFill/>
          <a:ln w="9525">
            <a:noFill/>
            <a:miter lim="800000"/>
            <a:headEnd/>
            <a:tailEnd/>
          </a:ln>
          <a:effectLst>
            <a:outerShdw dist="35921" dir="2700000" algn="ctr" rotWithShape="0">
              <a:srgbClr val="FFFFFF">
                <a:alpha val="73000"/>
              </a:srgbClr>
            </a:outerShdw>
          </a:effectLst>
        </p:spPr>
        <p:txBody>
          <a:bodyPr anchor="ctr"/>
          <a:lstStyle/>
          <a:p>
            <a:pPr eaLnBrk="0" hangingPunct="0">
              <a:lnSpc>
                <a:spcPct val="90000"/>
              </a:lnSpc>
              <a:defRPr/>
            </a:pPr>
            <a:r>
              <a:rPr lang="en-US" altLang="zh-CN" sz="3200" dirty="0">
                <a:solidFill>
                  <a:srgbClr val="FF0000"/>
                </a:solidFill>
                <a:latin typeface="微软雅黑" panose="020B0503020204020204" pitchFamily="34" charset="-122"/>
                <a:ea typeface="微软雅黑" panose="020B0503020204020204" pitchFamily="34" charset="-122"/>
              </a:rPr>
              <a:t>4. </a:t>
            </a:r>
            <a:r>
              <a:rPr lang="zh-CN" altLang="en-US" sz="3200" dirty="0">
                <a:solidFill>
                  <a:srgbClr val="FF0000"/>
                </a:solidFill>
                <a:latin typeface="微软雅黑" panose="020B0503020204020204" pitchFamily="34" charset="-122"/>
                <a:ea typeface="微软雅黑" panose="020B0503020204020204" pitchFamily="34" charset="-122"/>
              </a:rPr>
              <a:t>信号量机制</a:t>
            </a:r>
            <a:endParaRPr lang="en-US" altLang="zh-CN" sz="3200" dirty="0">
              <a:solidFill>
                <a:srgbClr val="FF0000"/>
              </a:solidFill>
              <a:latin typeface="微软雅黑" panose="020B0503020204020204" pitchFamily="34" charset="-122"/>
              <a:ea typeface="微软雅黑" panose="020B0503020204020204" pitchFamily="34" charset="-122"/>
            </a:endParaRPr>
          </a:p>
        </p:txBody>
      </p:sp>
      <p:sp>
        <p:nvSpPr>
          <p:cNvPr id="121863" name="矩形 1"/>
          <p:cNvSpPr>
            <a:spLocks noChangeArrowheads="1"/>
          </p:cNvSpPr>
          <p:nvPr/>
        </p:nvSpPr>
        <p:spPr bwMode="auto">
          <a:xfrm>
            <a:off x="983432" y="791390"/>
            <a:ext cx="3890809"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Font typeface="Wingdings" panose="05000000000000000000" pitchFamily="2" charset="2"/>
              <a:buChar char="n"/>
            </a:pPr>
            <a:r>
              <a:rPr lang="en-US" altLang="zh-CN" sz="2400" dirty="0">
                <a:solidFill>
                  <a:srgbClr val="4409C7"/>
                </a:solidFill>
                <a:latin typeface="微软雅黑" panose="020B0503020204020204" pitchFamily="34" charset="-122"/>
                <a:ea typeface="微软雅黑" panose="020B0503020204020204" pitchFamily="34" charset="-122"/>
              </a:rPr>
              <a:t> </a:t>
            </a:r>
            <a:r>
              <a:rPr lang="zh-CN" altLang="en-US" sz="2400" dirty="0">
                <a:solidFill>
                  <a:srgbClr val="4409C7"/>
                </a:solidFill>
                <a:latin typeface="微软雅黑" panose="020B0503020204020204" pitchFamily="34" charset="-122"/>
                <a:ea typeface="微软雅黑" panose="020B0503020204020204" pitchFamily="34" charset="-122"/>
              </a:rPr>
              <a:t>利用信号量机制实现互斥</a:t>
            </a:r>
            <a:endParaRPr lang="en-US" altLang="zh-CN" sz="2400" dirty="0">
              <a:solidFill>
                <a:srgbClr val="4409C7"/>
              </a:solidFill>
              <a:latin typeface="微软雅黑" panose="020B0503020204020204" pitchFamily="34" charset="-122"/>
              <a:ea typeface="微软雅黑" panose="020B0503020204020204" pitchFamily="34" charset="-122"/>
            </a:endParaRPr>
          </a:p>
        </p:txBody>
      </p:sp>
      <p:sp>
        <p:nvSpPr>
          <p:cNvPr id="8" name="矩形 7"/>
          <p:cNvSpPr>
            <a:spLocks noChangeArrowheads="1"/>
          </p:cNvSpPr>
          <p:nvPr/>
        </p:nvSpPr>
        <p:spPr bwMode="auto">
          <a:xfrm>
            <a:off x="2423592" y="3213101"/>
            <a:ext cx="3744913" cy="1800225"/>
          </a:xfrm>
          <a:prstGeom prst="rect">
            <a:avLst/>
          </a:prstGeom>
          <a:noFill/>
          <a:ln w="381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609600" indent="-609600"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spcBef>
                <a:spcPct val="20000"/>
              </a:spcBef>
            </a:pPr>
            <a:endParaRPr lang="zh-CN" altLang="en-US"/>
          </a:p>
        </p:txBody>
      </p:sp>
      <p:sp>
        <p:nvSpPr>
          <p:cNvPr id="9" name="矩形 8"/>
          <p:cNvSpPr/>
          <p:nvPr/>
        </p:nvSpPr>
        <p:spPr>
          <a:xfrm>
            <a:off x="2352675" y="5876926"/>
            <a:ext cx="4248150" cy="461963"/>
          </a:xfrm>
          <a:prstGeom prst="rect">
            <a:avLst/>
          </a:prstGeom>
          <a:solidFill>
            <a:schemeClr val="tx2">
              <a:lumMod val="40000"/>
              <a:lumOff val="60000"/>
            </a:schemeClr>
          </a:solidFill>
          <a:ln>
            <a:solidFill>
              <a:schemeClr val="tx2">
                <a:lumMod val="40000"/>
                <a:lumOff val="60000"/>
              </a:schemeClr>
            </a:solidFill>
          </a:ln>
        </p:spPr>
        <p:txBody>
          <a:bodyPr>
            <a:spAutoFit/>
          </a:bodyPr>
          <a:lstStyle/>
          <a:p>
            <a:pPr eaLnBrk="0" hangingPunct="0">
              <a:spcBef>
                <a:spcPct val="20000"/>
              </a:spcBef>
              <a:defRPr/>
            </a:pPr>
            <a:r>
              <a:rPr kumimoji="1" lang="zh-CN" altLang="en-US" sz="2400" dirty="0">
                <a:latin typeface="Times New Roman" pitchFamily="18" charset="0"/>
              </a:rPr>
              <a:t> </a:t>
            </a:r>
            <a:r>
              <a:rPr kumimoji="1" lang="en-US" altLang="zh-CN" sz="2400" dirty="0">
                <a:latin typeface="Times New Roman" pitchFamily="18" charset="0"/>
              </a:rPr>
              <a:t>semaphore </a:t>
            </a:r>
            <a:r>
              <a:rPr kumimoji="1" lang="en-US" altLang="zh-CN" sz="2400" dirty="0" err="1">
                <a:latin typeface="Times New Roman" pitchFamily="18" charset="0"/>
              </a:rPr>
              <a:t>mutex</a:t>
            </a:r>
            <a:r>
              <a:rPr kumimoji="1" lang="en-US" altLang="zh-CN" sz="2400" dirty="0">
                <a:latin typeface="Times New Roman" pitchFamily="18" charset="0"/>
              </a:rPr>
              <a:t>={1,NULL};</a:t>
            </a:r>
            <a:endParaRPr lang="zh-CN" altLang="en-US" sz="2400" dirty="0">
              <a:latin typeface="Arial" charset="0"/>
            </a:endParaRPr>
          </a:p>
        </p:txBody>
      </p:sp>
      <p:sp>
        <p:nvSpPr>
          <p:cNvPr id="10" name="圆角矩形标注 9"/>
          <p:cNvSpPr/>
          <p:nvPr/>
        </p:nvSpPr>
        <p:spPr bwMode="auto">
          <a:xfrm>
            <a:off x="7464426" y="4652964"/>
            <a:ext cx="2663825" cy="1152525"/>
          </a:xfrm>
          <a:prstGeom prst="wedgeRoundRectCallout">
            <a:avLst>
              <a:gd name="adj1" fmla="val -128305"/>
              <a:gd name="adj2" fmla="val -105145"/>
              <a:gd name="adj3" fmla="val 16667"/>
            </a:avLst>
          </a:prstGeom>
          <a:solidFill>
            <a:schemeClr val="accent1">
              <a:lumMod val="60000"/>
              <a:lumOff val="40000"/>
            </a:schemeClr>
          </a:solidFill>
          <a:ln>
            <a:noFill/>
          </a:ln>
          <a:effectLst/>
        </p:spPr>
        <p:txBody>
          <a:bodyPr/>
          <a:lstStyle/>
          <a:p>
            <a:pPr eaLnBrk="0" hangingPunct="0">
              <a:spcBef>
                <a:spcPct val="20000"/>
              </a:spcBef>
              <a:defRPr/>
            </a:pPr>
            <a:r>
              <a:rPr lang="zh-CN" altLang="en-US" sz="2400" dirty="0">
                <a:latin typeface="Arial" charset="0"/>
              </a:rPr>
              <a:t>这个问题怎么解决呢？</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ox(i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ox(in)">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4"/>
          <p:cNvSpPr>
            <a:spLocks noChangeArrowheads="1"/>
          </p:cNvSpPr>
          <p:nvPr/>
        </p:nvSpPr>
        <p:spPr bwMode="auto">
          <a:xfrm>
            <a:off x="1703388" y="1911351"/>
            <a:ext cx="4932362" cy="489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latin typeface="Times New Roman" panose="02020603050405020304" pitchFamily="18" charset="0"/>
              </a:rPr>
              <a:t>   </a:t>
            </a:r>
            <a:r>
              <a:rPr kumimoji="1" lang="en-US" altLang="zh-CN" sz="2400">
                <a:latin typeface="Times New Roman" panose="02020603050405020304" pitchFamily="18" charset="0"/>
              </a:rPr>
              <a:t>semaphore mutex={1,NULL};</a:t>
            </a:r>
          </a:p>
          <a:p>
            <a:pPr eaLnBrk="1" hangingPunct="1"/>
            <a:r>
              <a:rPr kumimoji="1" lang="en-US" altLang="zh-CN" sz="2400">
                <a:solidFill>
                  <a:srgbClr val="FF0000"/>
                </a:solidFill>
                <a:latin typeface="Times New Roman" panose="02020603050405020304" pitchFamily="18" charset="0"/>
              </a:rPr>
              <a:t>    parbegin </a:t>
            </a:r>
          </a:p>
          <a:p>
            <a:pPr eaLnBrk="1" hangingPunct="1"/>
            <a:r>
              <a:rPr kumimoji="1" lang="en-US" altLang="zh-CN" sz="2400">
                <a:latin typeface="Times New Roman" panose="02020603050405020304" pitchFamily="18" charset="0"/>
              </a:rPr>
              <a:t>           program  pi</a:t>
            </a:r>
          </a:p>
          <a:p>
            <a:pPr eaLnBrk="1" hangingPunct="1"/>
            <a:r>
              <a:rPr kumimoji="1" lang="en-US" altLang="zh-CN" sz="2400">
                <a:latin typeface="Times New Roman" panose="02020603050405020304" pitchFamily="18" charset="0"/>
              </a:rPr>
              <a:t>          {</a:t>
            </a:r>
          </a:p>
          <a:p>
            <a:pPr eaLnBrk="1" hangingPunct="1"/>
            <a:r>
              <a:rPr kumimoji="1" lang="en-US" altLang="zh-CN" sz="2400">
                <a:latin typeface="Times New Roman" panose="02020603050405020304" pitchFamily="18" charset="0"/>
              </a:rPr>
              <a:t>             …</a:t>
            </a:r>
          </a:p>
          <a:p>
            <a:pPr eaLnBrk="1" hangingPunct="1"/>
            <a:r>
              <a:rPr kumimoji="1" lang="en-US" altLang="zh-CN" sz="2400">
                <a:solidFill>
                  <a:schemeClr val="accent1"/>
                </a:solidFill>
                <a:latin typeface="Times New Roman" panose="02020603050405020304" pitchFamily="18" charset="0"/>
              </a:rPr>
              <a:t>             wait(mutex)</a:t>
            </a:r>
            <a:r>
              <a:rPr kumimoji="1" lang="zh-CN" altLang="en-US" sz="2400">
                <a:solidFill>
                  <a:schemeClr val="accent1"/>
                </a:solidFill>
                <a:latin typeface="Times New Roman" panose="02020603050405020304" pitchFamily="18" charset="0"/>
              </a:rPr>
              <a:t>；</a:t>
            </a:r>
          </a:p>
          <a:p>
            <a:pPr eaLnBrk="1" hangingPunct="1"/>
            <a:r>
              <a:rPr kumimoji="1" lang="zh-CN" altLang="en-US" sz="2400">
                <a:latin typeface="Times New Roman" panose="02020603050405020304" pitchFamily="18" charset="0"/>
              </a:rPr>
              <a:t>             </a:t>
            </a:r>
            <a:r>
              <a:rPr kumimoji="1" lang="en-US" altLang="zh-CN" sz="2400">
                <a:latin typeface="Times New Roman" panose="02020603050405020304" pitchFamily="18" charset="0"/>
              </a:rPr>
              <a:t>R=x[k]; /*</a:t>
            </a:r>
            <a:r>
              <a:rPr kumimoji="1" lang="zh-CN" altLang="en-US" sz="2400">
                <a:latin typeface="Times New Roman" panose="02020603050405020304" pitchFamily="18" charset="0"/>
              </a:rPr>
              <a:t>现有票数*</a:t>
            </a:r>
            <a:r>
              <a:rPr kumimoji="1" lang="en-US" altLang="zh-CN" sz="2400">
                <a:latin typeface="Times New Roman" panose="02020603050405020304" pitchFamily="18" charset="0"/>
              </a:rPr>
              <a:t>/</a:t>
            </a:r>
          </a:p>
          <a:p>
            <a:pPr eaLnBrk="1" hangingPunct="1"/>
            <a:r>
              <a:rPr kumimoji="1" lang="en-US" altLang="zh-CN" sz="2400">
                <a:solidFill>
                  <a:schemeClr val="accent2"/>
                </a:solidFill>
                <a:latin typeface="Times New Roman" panose="02020603050405020304" pitchFamily="18" charset="0"/>
              </a:rPr>
              <a:t>             </a:t>
            </a:r>
            <a:r>
              <a:rPr kumimoji="1" lang="en-US" altLang="zh-CN" sz="2400">
                <a:latin typeface="Times New Roman" panose="02020603050405020304" pitchFamily="18" charset="0"/>
              </a:rPr>
              <a:t>if(R&gt;=1){</a:t>
            </a:r>
          </a:p>
          <a:p>
            <a:pPr lvl="1" eaLnBrk="1" hangingPunct="1"/>
            <a:r>
              <a:rPr kumimoji="1" lang="en-US" altLang="zh-CN" sz="2400">
                <a:latin typeface="Times New Roman" panose="02020603050405020304" pitchFamily="18" charset="0"/>
              </a:rPr>
              <a:t>              R--;</a:t>
            </a:r>
          </a:p>
          <a:p>
            <a:pPr lvl="1" eaLnBrk="1" hangingPunct="1"/>
            <a:r>
              <a:rPr kumimoji="1" lang="en-US" altLang="zh-CN" sz="2400">
                <a:latin typeface="Times New Roman" panose="02020603050405020304" pitchFamily="18" charset="0"/>
              </a:rPr>
              <a:t>              x[k]=R;</a:t>
            </a:r>
          </a:p>
          <a:p>
            <a:pPr lvl="1" eaLnBrk="1" hangingPunct="1"/>
            <a:r>
              <a:rPr kumimoji="1" lang="en-US" altLang="zh-CN" sz="2400">
                <a:solidFill>
                  <a:schemeClr val="accent1"/>
                </a:solidFill>
                <a:latin typeface="Times New Roman" panose="02020603050405020304" pitchFamily="18" charset="0"/>
              </a:rPr>
              <a:t>             signal(mutex)</a:t>
            </a:r>
            <a:r>
              <a:rPr kumimoji="1" lang="zh-CN" altLang="en-US" sz="2400">
                <a:solidFill>
                  <a:schemeClr val="accent1"/>
                </a:solidFill>
                <a:latin typeface="Times New Roman" panose="02020603050405020304" pitchFamily="18" charset="0"/>
              </a:rPr>
              <a:t>；</a:t>
            </a:r>
          </a:p>
          <a:p>
            <a:pPr lvl="1" eaLnBrk="1" hangingPunct="1"/>
            <a:r>
              <a:rPr kumimoji="1" lang="zh-CN" altLang="en-US" sz="2400">
                <a:latin typeface="Times New Roman" panose="02020603050405020304" pitchFamily="18" charset="0"/>
              </a:rPr>
              <a:t>              输出一张机票；</a:t>
            </a:r>
          </a:p>
          <a:p>
            <a:pPr eaLnBrk="1" hangingPunct="1"/>
            <a:r>
              <a:rPr kumimoji="1" lang="zh-CN" altLang="en-US" sz="2400">
                <a:latin typeface="Times New Roman" panose="02020603050405020304" pitchFamily="18" charset="0"/>
              </a:rPr>
              <a:t>                    </a:t>
            </a:r>
            <a:r>
              <a:rPr kumimoji="1" lang="en-US" altLang="zh-CN" sz="2400">
                <a:latin typeface="Times New Roman" panose="02020603050405020304" pitchFamily="18" charset="0"/>
              </a:rPr>
              <a:t>}             </a:t>
            </a:r>
          </a:p>
        </p:txBody>
      </p:sp>
      <p:sp>
        <p:nvSpPr>
          <p:cNvPr id="122883" name="Rectangle 5"/>
          <p:cNvSpPr>
            <a:spLocks noChangeArrowheads="1"/>
          </p:cNvSpPr>
          <p:nvPr/>
        </p:nvSpPr>
        <p:spPr bwMode="auto">
          <a:xfrm>
            <a:off x="6743700" y="2071688"/>
            <a:ext cx="3924300"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latin typeface="Times New Roman" panose="02020603050405020304" pitchFamily="18" charset="0"/>
              </a:rPr>
              <a:t>   </a:t>
            </a:r>
            <a:r>
              <a:rPr kumimoji="1" lang="en-US" altLang="zh-CN" sz="2400">
                <a:latin typeface="Times New Roman" panose="02020603050405020304" pitchFamily="18" charset="0"/>
              </a:rPr>
              <a:t>else{</a:t>
            </a:r>
          </a:p>
          <a:p>
            <a:pPr eaLnBrk="1" hangingPunct="1"/>
            <a:r>
              <a:rPr kumimoji="1" lang="en-US" altLang="zh-CN" sz="2400">
                <a:solidFill>
                  <a:schemeClr val="accent1"/>
                </a:solidFill>
                <a:latin typeface="Times New Roman" panose="02020603050405020304" pitchFamily="18" charset="0"/>
              </a:rPr>
              <a:t>            </a:t>
            </a:r>
            <a:r>
              <a:rPr kumimoji="1" lang="zh-CN" altLang="en-US" sz="2400">
                <a:latin typeface="Times New Roman" panose="02020603050405020304" pitchFamily="18" charset="0"/>
              </a:rPr>
              <a:t>显示“票已售完”；</a:t>
            </a:r>
          </a:p>
          <a:p>
            <a:pPr eaLnBrk="1" hangingPunct="1"/>
            <a:r>
              <a:rPr kumimoji="1" lang="zh-CN" altLang="en-US" sz="2400">
                <a:latin typeface="Times New Roman" panose="02020603050405020304" pitchFamily="18" charset="0"/>
              </a:rPr>
              <a:t>         </a:t>
            </a:r>
            <a:r>
              <a:rPr kumimoji="1" lang="en-US" altLang="zh-CN" sz="2400">
                <a:latin typeface="Times New Roman" panose="02020603050405020304" pitchFamily="18" charset="0"/>
              </a:rPr>
              <a:t>}</a:t>
            </a:r>
          </a:p>
          <a:p>
            <a:pPr eaLnBrk="1" hangingPunct="1"/>
            <a:r>
              <a:rPr kumimoji="1" lang="en-US" altLang="zh-CN" sz="2400">
                <a:latin typeface="Times New Roman" panose="02020603050405020304" pitchFamily="18" charset="0"/>
              </a:rPr>
              <a:t>}</a:t>
            </a:r>
          </a:p>
          <a:p>
            <a:pPr eaLnBrk="1" hangingPunct="1"/>
            <a:endParaRPr kumimoji="1" lang="zh-CN" altLang="en-US" sz="2800">
              <a:latin typeface="Times New Roman" panose="02020603050405020304" pitchFamily="18" charset="0"/>
            </a:endParaRPr>
          </a:p>
        </p:txBody>
      </p:sp>
      <p:sp>
        <p:nvSpPr>
          <p:cNvPr id="122884" name="Line 6"/>
          <p:cNvSpPr>
            <a:spLocks noChangeShapeType="1"/>
          </p:cNvSpPr>
          <p:nvPr/>
        </p:nvSpPr>
        <p:spPr bwMode="auto">
          <a:xfrm>
            <a:off x="6600825" y="2133600"/>
            <a:ext cx="0" cy="45354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25957" name="矩形 6"/>
          <p:cNvSpPr>
            <a:spLocks noChangeArrowheads="1"/>
          </p:cNvSpPr>
          <p:nvPr/>
        </p:nvSpPr>
        <p:spPr bwMode="auto">
          <a:xfrm>
            <a:off x="4008438" y="115889"/>
            <a:ext cx="5759450" cy="534987"/>
          </a:xfrm>
          <a:prstGeom prst="rect">
            <a:avLst/>
          </a:prstGeom>
          <a:noFill/>
          <a:ln w="9525">
            <a:noFill/>
            <a:miter lim="800000"/>
            <a:headEnd/>
            <a:tailEnd/>
          </a:ln>
        </p:spPr>
        <p:txBody>
          <a:bodyPr>
            <a:spAutoFit/>
          </a:bodyPr>
          <a:lstStyle/>
          <a:p>
            <a:pPr eaLnBrk="0" hangingPunct="0">
              <a:lnSpc>
                <a:spcPct val="90000"/>
              </a:lnSpc>
              <a:spcBef>
                <a:spcPct val="20000"/>
              </a:spcBef>
              <a:buFont typeface="Wingdings" pitchFamily="2" charset="2"/>
              <a:buChar char="n"/>
              <a:defRPr/>
            </a:pPr>
            <a:r>
              <a:rPr lang="en-US" altLang="zh-CN" sz="2800" dirty="0">
                <a:solidFill>
                  <a:srgbClr val="7030A0"/>
                </a:solidFill>
                <a:latin typeface="宋体" pitchFamily="2" charset="-122"/>
              </a:rPr>
              <a:t> </a:t>
            </a:r>
            <a:r>
              <a:rPr lang="zh-CN" altLang="en-US" sz="3200" dirty="0">
                <a:solidFill>
                  <a:schemeClr val="accent1">
                    <a:lumMod val="75000"/>
                  </a:schemeClr>
                </a:solidFill>
                <a:latin typeface="微软雅黑" pitchFamily="34" charset="-122"/>
                <a:ea typeface="微软雅黑" pitchFamily="34" charset="-122"/>
              </a:rPr>
              <a:t>利用信号量机制实现互斥</a:t>
            </a:r>
            <a:endParaRPr lang="en-US" altLang="zh-CN" sz="3200" dirty="0">
              <a:solidFill>
                <a:schemeClr val="accent1">
                  <a:lumMod val="75000"/>
                </a:schemeClr>
              </a:solidFill>
              <a:latin typeface="微软雅黑" pitchFamily="34" charset="-122"/>
              <a:ea typeface="微软雅黑" pitchFamily="34" charset="-122"/>
            </a:endParaRPr>
          </a:p>
        </p:txBody>
      </p:sp>
      <p:sp>
        <p:nvSpPr>
          <p:cNvPr id="122886" name="Rectangle 6"/>
          <p:cNvSpPr>
            <a:spLocks noChangeArrowheads="1"/>
          </p:cNvSpPr>
          <p:nvPr/>
        </p:nvSpPr>
        <p:spPr bwMode="auto">
          <a:xfrm>
            <a:off x="1703389" y="765175"/>
            <a:ext cx="85693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kumimoji="1" lang="zh-CN" altLang="en-US" sz="2400">
                <a:latin typeface="Times New Roman" panose="02020603050405020304" pitchFamily="18" charset="0"/>
              </a:rPr>
              <a:t>例</a:t>
            </a:r>
            <a:r>
              <a:rPr kumimoji="1" lang="en-US" altLang="zh-CN" sz="2400">
                <a:latin typeface="Times New Roman" panose="02020603050405020304" pitchFamily="18" charset="0"/>
              </a:rPr>
              <a:t>2</a:t>
            </a:r>
            <a:r>
              <a:rPr kumimoji="1" lang="zh-CN" altLang="en-US" sz="2400">
                <a:latin typeface="Times New Roman" panose="02020603050405020304" pitchFamily="18" charset="0"/>
              </a:rPr>
              <a:t>：民航售票系统，</a:t>
            </a:r>
            <a:r>
              <a:rPr kumimoji="1" lang="en-US" altLang="zh-CN" sz="2400">
                <a:latin typeface="Times New Roman" panose="02020603050405020304" pitchFamily="18" charset="0"/>
              </a:rPr>
              <a:t>n</a:t>
            </a:r>
            <a:r>
              <a:rPr kumimoji="1" lang="zh-CN" altLang="en-US" sz="2400">
                <a:latin typeface="Times New Roman" panose="02020603050405020304" pitchFamily="18" charset="0"/>
              </a:rPr>
              <a:t>个售票处同时运行下面程序段进行售票</a:t>
            </a:r>
            <a:endParaRPr kumimoji="1" lang="en-US" altLang="zh-CN" sz="2400">
              <a:latin typeface="Times New Roman" panose="02020603050405020304" pitchFamily="18" charset="0"/>
            </a:endParaRPr>
          </a:p>
          <a:p>
            <a:pPr eaLnBrk="1" hangingPunct="1">
              <a:lnSpc>
                <a:spcPct val="150000"/>
              </a:lnSpc>
            </a:pPr>
            <a:r>
              <a:rPr kumimoji="1" lang="en-US" altLang="zh-CN" sz="2400">
                <a:latin typeface="Times New Roman" panose="02020603050405020304" pitchFamily="18" charset="0"/>
              </a:rPr>
              <a:t> </a:t>
            </a:r>
            <a:r>
              <a:rPr kumimoji="1" lang="zh-CN" altLang="en-US" sz="2400">
                <a:latin typeface="Times New Roman" panose="02020603050405020304" pitchFamily="18" charset="0"/>
              </a:rPr>
              <a:t>算法</a:t>
            </a:r>
            <a:r>
              <a:rPr kumimoji="1" lang="en-US" altLang="zh-CN" sz="2400">
                <a:latin typeface="Times New Roman" panose="02020603050405020304" pitchFamily="18" charset="0"/>
              </a:rPr>
              <a:t>1</a:t>
            </a:r>
            <a:r>
              <a:rPr kumimoji="1" lang="zh-CN" altLang="en-US" sz="2400">
                <a:latin typeface="Times New Roman" panose="02020603050405020304" pitchFamily="18" charset="0"/>
              </a:rPr>
              <a:t>：</a:t>
            </a:r>
          </a:p>
        </p:txBody>
      </p:sp>
      <p:sp>
        <p:nvSpPr>
          <p:cNvPr id="122887" name="矩形 7"/>
          <p:cNvSpPr>
            <a:spLocks noChangeArrowheads="1"/>
          </p:cNvSpPr>
          <p:nvPr/>
        </p:nvSpPr>
        <p:spPr bwMode="auto">
          <a:xfrm>
            <a:off x="2495551" y="4149725"/>
            <a:ext cx="3529013" cy="1511300"/>
          </a:xfrm>
          <a:prstGeom prst="rect">
            <a:avLst/>
          </a:prstGeom>
          <a:noFill/>
          <a:ln w="381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609600" indent="-609600"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spcBef>
                <a:spcPct val="20000"/>
              </a:spcBef>
            </a:pPr>
            <a:endParaRPr lang="zh-CN" altLang="en-US"/>
          </a:p>
        </p:txBody>
      </p:sp>
      <p:sp>
        <p:nvSpPr>
          <p:cNvPr id="10" name="圆角矩形标注 9"/>
          <p:cNvSpPr/>
          <p:nvPr/>
        </p:nvSpPr>
        <p:spPr bwMode="auto">
          <a:xfrm>
            <a:off x="7680326" y="4868864"/>
            <a:ext cx="2663825" cy="1152525"/>
          </a:xfrm>
          <a:prstGeom prst="wedgeRoundRectCallout">
            <a:avLst>
              <a:gd name="adj1" fmla="val -108979"/>
              <a:gd name="adj2" fmla="val -51846"/>
              <a:gd name="adj3" fmla="val 16667"/>
            </a:avLst>
          </a:prstGeom>
          <a:solidFill>
            <a:schemeClr val="accent1">
              <a:lumMod val="60000"/>
              <a:lumOff val="40000"/>
            </a:schemeClr>
          </a:solidFill>
          <a:ln>
            <a:noFill/>
          </a:ln>
          <a:effectLst/>
        </p:spPr>
        <p:txBody>
          <a:bodyPr/>
          <a:lstStyle/>
          <a:p>
            <a:pPr eaLnBrk="0" hangingPunct="0">
              <a:spcBef>
                <a:spcPct val="20000"/>
              </a:spcBef>
              <a:defRPr/>
            </a:pPr>
            <a:r>
              <a:rPr lang="zh-CN" altLang="en-US" sz="2400" dirty="0">
                <a:latin typeface="Arial" charset="0"/>
              </a:rPr>
              <a:t>这样实现可能会出现什么问题？</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3"/>
          <p:cNvSpPr>
            <a:spLocks noChangeArrowheads="1"/>
          </p:cNvSpPr>
          <p:nvPr/>
        </p:nvSpPr>
        <p:spPr bwMode="auto">
          <a:xfrm>
            <a:off x="1703388" y="1919288"/>
            <a:ext cx="4608512" cy="489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latin typeface="Times New Roman" panose="02020603050405020304" pitchFamily="18" charset="0"/>
              </a:rPr>
              <a:t>   </a:t>
            </a:r>
            <a:r>
              <a:rPr kumimoji="1" lang="en-US" altLang="zh-CN" sz="2400">
                <a:latin typeface="Times New Roman" panose="02020603050405020304" pitchFamily="18" charset="0"/>
              </a:rPr>
              <a:t>semaphore mutex={1,NULL};</a:t>
            </a:r>
          </a:p>
          <a:p>
            <a:pPr eaLnBrk="1" hangingPunct="1"/>
            <a:r>
              <a:rPr kumimoji="1" lang="en-US" altLang="zh-CN" sz="2400">
                <a:latin typeface="Times New Roman" panose="02020603050405020304" pitchFamily="18" charset="0"/>
              </a:rPr>
              <a:t>   </a:t>
            </a:r>
            <a:r>
              <a:rPr kumimoji="1" lang="en-US" altLang="zh-CN" sz="2400">
                <a:solidFill>
                  <a:srgbClr val="FF0000"/>
                </a:solidFill>
                <a:latin typeface="Times New Roman" panose="02020603050405020304" pitchFamily="18" charset="0"/>
              </a:rPr>
              <a:t> parbegin </a:t>
            </a:r>
          </a:p>
          <a:p>
            <a:pPr eaLnBrk="1" hangingPunct="1"/>
            <a:r>
              <a:rPr kumimoji="1" lang="en-US" altLang="zh-CN" sz="2400">
                <a:latin typeface="Times New Roman" panose="02020603050405020304" pitchFamily="18" charset="0"/>
              </a:rPr>
              <a:t>           program  pi</a:t>
            </a:r>
          </a:p>
          <a:p>
            <a:pPr eaLnBrk="1" hangingPunct="1"/>
            <a:r>
              <a:rPr kumimoji="1" lang="en-US" altLang="zh-CN" sz="2400">
                <a:latin typeface="Times New Roman" panose="02020603050405020304" pitchFamily="18" charset="0"/>
              </a:rPr>
              <a:t>          {</a:t>
            </a:r>
          </a:p>
          <a:p>
            <a:pPr eaLnBrk="1" hangingPunct="1"/>
            <a:r>
              <a:rPr kumimoji="1" lang="en-US" altLang="zh-CN" sz="2400">
                <a:latin typeface="Times New Roman" panose="02020603050405020304" pitchFamily="18" charset="0"/>
              </a:rPr>
              <a:t>             ………</a:t>
            </a:r>
          </a:p>
          <a:p>
            <a:pPr eaLnBrk="1" hangingPunct="1"/>
            <a:r>
              <a:rPr kumimoji="1" lang="en-US" altLang="zh-CN" sz="2400">
                <a:solidFill>
                  <a:schemeClr val="accent1"/>
                </a:solidFill>
                <a:latin typeface="Times New Roman" panose="02020603050405020304" pitchFamily="18" charset="0"/>
              </a:rPr>
              <a:t>            wait (mutex)</a:t>
            </a:r>
            <a:r>
              <a:rPr kumimoji="1" lang="zh-CN" altLang="en-US" sz="2400">
                <a:solidFill>
                  <a:schemeClr val="accent1"/>
                </a:solidFill>
                <a:latin typeface="Times New Roman" panose="02020603050405020304" pitchFamily="18" charset="0"/>
              </a:rPr>
              <a:t>；</a:t>
            </a:r>
          </a:p>
          <a:p>
            <a:pPr eaLnBrk="1" hangingPunct="1"/>
            <a:r>
              <a:rPr kumimoji="1" lang="zh-CN" altLang="en-US" sz="2400">
                <a:latin typeface="Times New Roman" panose="02020603050405020304" pitchFamily="18" charset="0"/>
              </a:rPr>
              <a:t>             </a:t>
            </a:r>
            <a:r>
              <a:rPr kumimoji="1" lang="en-US" altLang="zh-CN" sz="2400">
                <a:latin typeface="Times New Roman" panose="02020603050405020304" pitchFamily="18" charset="0"/>
              </a:rPr>
              <a:t>R=x[k]; /*</a:t>
            </a:r>
            <a:r>
              <a:rPr kumimoji="1" lang="zh-CN" altLang="en-US" sz="2400">
                <a:latin typeface="Times New Roman" panose="02020603050405020304" pitchFamily="18" charset="0"/>
              </a:rPr>
              <a:t>现有票数*</a:t>
            </a:r>
            <a:r>
              <a:rPr kumimoji="1" lang="en-US" altLang="zh-CN" sz="2400">
                <a:latin typeface="Times New Roman" panose="02020603050405020304" pitchFamily="18" charset="0"/>
              </a:rPr>
              <a:t>/</a:t>
            </a:r>
          </a:p>
          <a:p>
            <a:pPr eaLnBrk="1" hangingPunct="1"/>
            <a:r>
              <a:rPr kumimoji="1" lang="en-US" altLang="zh-CN" sz="2400">
                <a:solidFill>
                  <a:schemeClr val="accent2"/>
                </a:solidFill>
                <a:latin typeface="Times New Roman" panose="02020603050405020304" pitchFamily="18" charset="0"/>
              </a:rPr>
              <a:t>             </a:t>
            </a:r>
            <a:r>
              <a:rPr kumimoji="1" lang="en-US" altLang="zh-CN" sz="2400">
                <a:latin typeface="Times New Roman" panose="02020603050405020304" pitchFamily="18" charset="0"/>
              </a:rPr>
              <a:t>if(R&gt;=1){</a:t>
            </a:r>
          </a:p>
          <a:p>
            <a:pPr lvl="1" eaLnBrk="1" hangingPunct="1"/>
            <a:r>
              <a:rPr kumimoji="1" lang="en-US" altLang="zh-CN" sz="2400">
                <a:latin typeface="Times New Roman" panose="02020603050405020304" pitchFamily="18" charset="0"/>
              </a:rPr>
              <a:t>              R--;</a:t>
            </a:r>
          </a:p>
          <a:p>
            <a:pPr lvl="1" eaLnBrk="1" hangingPunct="1"/>
            <a:r>
              <a:rPr kumimoji="1" lang="en-US" altLang="zh-CN" sz="2400">
                <a:latin typeface="Times New Roman" panose="02020603050405020304" pitchFamily="18" charset="0"/>
              </a:rPr>
              <a:t>              x[k]=R;</a:t>
            </a:r>
          </a:p>
          <a:p>
            <a:pPr lvl="1" eaLnBrk="1" hangingPunct="1"/>
            <a:r>
              <a:rPr kumimoji="1" lang="en-US" altLang="zh-CN" sz="2400">
                <a:solidFill>
                  <a:schemeClr val="accent1"/>
                </a:solidFill>
                <a:latin typeface="Times New Roman" panose="02020603050405020304" pitchFamily="18" charset="0"/>
              </a:rPr>
              <a:t>             signal(mutex)</a:t>
            </a:r>
            <a:r>
              <a:rPr kumimoji="1" lang="zh-CN" altLang="en-US" sz="2400">
                <a:solidFill>
                  <a:schemeClr val="accent1"/>
                </a:solidFill>
                <a:latin typeface="Times New Roman" panose="02020603050405020304" pitchFamily="18" charset="0"/>
              </a:rPr>
              <a:t>；</a:t>
            </a:r>
          </a:p>
          <a:p>
            <a:pPr lvl="1" eaLnBrk="1" hangingPunct="1"/>
            <a:r>
              <a:rPr kumimoji="1" lang="zh-CN" altLang="en-US" sz="2400">
                <a:latin typeface="Times New Roman" panose="02020603050405020304" pitchFamily="18" charset="0"/>
              </a:rPr>
              <a:t>              输出一张机票；</a:t>
            </a:r>
          </a:p>
          <a:p>
            <a:pPr eaLnBrk="1" hangingPunct="1"/>
            <a:r>
              <a:rPr kumimoji="1" lang="zh-CN" altLang="en-US" sz="2400">
                <a:latin typeface="Times New Roman" panose="02020603050405020304" pitchFamily="18" charset="0"/>
              </a:rPr>
              <a:t>                    </a:t>
            </a:r>
            <a:r>
              <a:rPr kumimoji="1" lang="en-US" altLang="zh-CN" sz="2400">
                <a:latin typeface="Times New Roman" panose="02020603050405020304" pitchFamily="18" charset="0"/>
              </a:rPr>
              <a:t>}             </a:t>
            </a:r>
          </a:p>
        </p:txBody>
      </p:sp>
      <p:sp>
        <p:nvSpPr>
          <p:cNvPr id="123907" name="Rectangle 4"/>
          <p:cNvSpPr>
            <a:spLocks noChangeArrowheads="1"/>
          </p:cNvSpPr>
          <p:nvPr/>
        </p:nvSpPr>
        <p:spPr bwMode="auto">
          <a:xfrm>
            <a:off x="6419850" y="2130425"/>
            <a:ext cx="39243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dirty="0">
                <a:latin typeface="Times New Roman" panose="02020603050405020304" pitchFamily="18" charset="0"/>
              </a:rPr>
              <a:t>   </a:t>
            </a:r>
            <a:r>
              <a:rPr kumimoji="1" lang="en-US" altLang="zh-CN" sz="2400" dirty="0">
                <a:latin typeface="Times New Roman" panose="02020603050405020304" pitchFamily="18" charset="0"/>
              </a:rPr>
              <a:t>else{</a:t>
            </a:r>
          </a:p>
          <a:p>
            <a:pPr eaLnBrk="1" hangingPunct="1"/>
            <a:r>
              <a:rPr kumimoji="1" lang="en-US" altLang="zh-CN" sz="2400" dirty="0">
                <a:solidFill>
                  <a:schemeClr val="accent1"/>
                </a:solidFill>
                <a:latin typeface="Times New Roman" panose="02020603050405020304" pitchFamily="18" charset="0"/>
              </a:rPr>
              <a:t>           signal(</a:t>
            </a:r>
            <a:r>
              <a:rPr kumimoji="1" lang="en-US" altLang="zh-CN" sz="2400" dirty="0" err="1">
                <a:solidFill>
                  <a:schemeClr val="accent1"/>
                </a:solidFill>
                <a:latin typeface="Times New Roman" panose="02020603050405020304" pitchFamily="18" charset="0"/>
              </a:rPr>
              <a:t>mutex</a:t>
            </a:r>
            <a:r>
              <a:rPr kumimoji="1" lang="en-US" altLang="zh-CN" sz="2400" dirty="0">
                <a:solidFill>
                  <a:schemeClr val="accent1"/>
                </a:solidFill>
                <a:latin typeface="Times New Roman" panose="02020603050405020304" pitchFamily="18" charset="0"/>
              </a:rPr>
              <a:t>)</a:t>
            </a:r>
            <a:r>
              <a:rPr kumimoji="1" lang="zh-CN" altLang="en-US" sz="2400" dirty="0">
                <a:solidFill>
                  <a:schemeClr val="accent1"/>
                </a:solidFill>
                <a:latin typeface="Times New Roman" panose="02020603050405020304" pitchFamily="18" charset="0"/>
              </a:rPr>
              <a:t>；</a:t>
            </a:r>
            <a:r>
              <a:rPr kumimoji="1" lang="zh-CN" altLang="en-US" sz="2400" dirty="0">
                <a:latin typeface="Times New Roman" panose="02020603050405020304" pitchFamily="18" charset="0"/>
              </a:rPr>
              <a:t> </a:t>
            </a:r>
          </a:p>
          <a:p>
            <a:pPr eaLnBrk="1" hangingPunct="1"/>
            <a:r>
              <a:rPr kumimoji="1" lang="zh-CN" altLang="en-US" sz="2400" dirty="0">
                <a:latin typeface="Times New Roman" panose="02020603050405020304" pitchFamily="18" charset="0"/>
              </a:rPr>
              <a:t>           显示“票已售完”；</a:t>
            </a:r>
          </a:p>
          <a:p>
            <a:pPr eaLnBrk="1" hangingPunct="1"/>
            <a:r>
              <a:rPr kumimoji="1" lang="zh-CN" altLang="en-US" sz="2400" dirty="0">
                <a:latin typeface="Times New Roman" panose="02020603050405020304" pitchFamily="18" charset="0"/>
              </a:rPr>
              <a:t>         </a:t>
            </a:r>
            <a:r>
              <a:rPr kumimoji="1" lang="en-US" altLang="zh-CN" sz="2400" dirty="0">
                <a:latin typeface="Times New Roman" panose="02020603050405020304" pitchFamily="18" charset="0"/>
              </a:rPr>
              <a:t>}</a:t>
            </a:r>
          </a:p>
          <a:p>
            <a:pPr eaLnBrk="1" hangingPunct="1"/>
            <a:r>
              <a:rPr kumimoji="1" lang="en-US" altLang="zh-CN" sz="2400" dirty="0">
                <a:latin typeface="Times New Roman" panose="02020603050405020304" pitchFamily="18" charset="0"/>
              </a:rPr>
              <a:t>  }</a:t>
            </a:r>
            <a:endParaRPr kumimoji="1" lang="zh-CN" altLang="en-US" sz="2800" dirty="0">
              <a:latin typeface="Times New Roman" panose="02020603050405020304" pitchFamily="18" charset="0"/>
            </a:endParaRPr>
          </a:p>
        </p:txBody>
      </p:sp>
      <p:sp>
        <p:nvSpPr>
          <p:cNvPr id="123908" name="Line 5"/>
          <p:cNvSpPr>
            <a:spLocks noChangeShapeType="1"/>
          </p:cNvSpPr>
          <p:nvPr/>
        </p:nvSpPr>
        <p:spPr bwMode="auto">
          <a:xfrm flipH="1">
            <a:off x="6240463" y="1989139"/>
            <a:ext cx="0" cy="47529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23909" name="Rectangle 6"/>
          <p:cNvSpPr>
            <a:spLocks noChangeArrowheads="1"/>
          </p:cNvSpPr>
          <p:nvPr/>
        </p:nvSpPr>
        <p:spPr bwMode="auto">
          <a:xfrm>
            <a:off x="1703389" y="692150"/>
            <a:ext cx="85693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kumimoji="1" lang="zh-CN" altLang="en-US" sz="2400" dirty="0">
                <a:latin typeface="Times New Roman" panose="02020603050405020304" pitchFamily="18" charset="0"/>
              </a:rPr>
              <a:t>例</a:t>
            </a:r>
            <a:r>
              <a:rPr kumimoji="1" lang="en-US" altLang="zh-CN" sz="2400" dirty="0">
                <a:latin typeface="Times New Roman" panose="02020603050405020304" pitchFamily="18" charset="0"/>
              </a:rPr>
              <a:t>2</a:t>
            </a:r>
            <a:r>
              <a:rPr kumimoji="1" lang="zh-CN" altLang="en-US" sz="2400" dirty="0">
                <a:latin typeface="Times New Roman" panose="02020603050405020304" pitchFamily="18" charset="0"/>
              </a:rPr>
              <a:t>：民航售票系统，</a:t>
            </a:r>
            <a:r>
              <a:rPr kumimoji="1" lang="en-US" altLang="zh-CN" sz="2400" dirty="0">
                <a:latin typeface="Times New Roman" panose="02020603050405020304" pitchFamily="18" charset="0"/>
              </a:rPr>
              <a:t>n</a:t>
            </a:r>
            <a:r>
              <a:rPr kumimoji="1" lang="zh-CN" altLang="en-US" sz="2400" dirty="0">
                <a:latin typeface="Times New Roman" panose="02020603050405020304" pitchFamily="18" charset="0"/>
              </a:rPr>
              <a:t>个售票处同时运行下面程序段进行售票</a:t>
            </a:r>
            <a:endParaRPr kumimoji="1" lang="en-US" altLang="zh-CN" sz="2400" dirty="0">
              <a:latin typeface="Times New Roman" panose="02020603050405020304" pitchFamily="18" charset="0"/>
            </a:endParaRPr>
          </a:p>
          <a:p>
            <a:pPr eaLnBrk="1" hangingPunct="1">
              <a:lnSpc>
                <a:spcPct val="150000"/>
              </a:lnSpc>
            </a:pPr>
            <a:r>
              <a:rPr kumimoji="1" lang="en-US" altLang="zh-CN" sz="2400" dirty="0">
                <a:latin typeface="Times New Roman" panose="02020603050405020304" pitchFamily="18" charset="0"/>
              </a:rPr>
              <a:t> </a:t>
            </a:r>
            <a:r>
              <a:rPr kumimoji="1" lang="zh-CN" altLang="en-US" sz="2400" dirty="0">
                <a:latin typeface="Times New Roman" panose="02020603050405020304" pitchFamily="18" charset="0"/>
              </a:rPr>
              <a:t>算法</a:t>
            </a:r>
            <a:r>
              <a:rPr kumimoji="1" lang="en-US" altLang="zh-CN" sz="2400" dirty="0">
                <a:latin typeface="Times New Roman" panose="02020603050405020304" pitchFamily="18" charset="0"/>
              </a:rPr>
              <a:t>2</a:t>
            </a:r>
            <a:r>
              <a:rPr kumimoji="1" lang="zh-CN" altLang="en-US" sz="2400">
                <a:latin typeface="Times New Roman" panose="02020603050405020304" pitchFamily="18" charset="0"/>
              </a:rPr>
              <a:t>：</a:t>
            </a:r>
          </a:p>
        </p:txBody>
      </p:sp>
      <p:sp>
        <p:nvSpPr>
          <p:cNvPr id="123910" name="矩形 6"/>
          <p:cNvSpPr>
            <a:spLocks noChangeArrowheads="1"/>
          </p:cNvSpPr>
          <p:nvPr/>
        </p:nvSpPr>
        <p:spPr bwMode="auto">
          <a:xfrm>
            <a:off x="4008438" y="115889"/>
            <a:ext cx="5615954"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pPr>
            <a:r>
              <a:rPr lang="zh-CN" altLang="en-US" sz="3200" dirty="0">
                <a:solidFill>
                  <a:srgbClr val="FF0000"/>
                </a:solidFill>
                <a:latin typeface="微软雅黑" panose="020B0503020204020204" pitchFamily="34" charset="-122"/>
                <a:ea typeface="微软雅黑" panose="020B0503020204020204" pitchFamily="34" charset="-122"/>
              </a:rPr>
              <a:t>利用信号量机制实现互斥</a:t>
            </a:r>
            <a:endParaRPr lang="en-US" altLang="zh-CN" sz="320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5525" name="Rectangle 5"/>
          <p:cNvSpPr>
            <a:spLocks noChangeArrowheads="1"/>
          </p:cNvSpPr>
          <p:nvPr/>
        </p:nvSpPr>
        <p:spPr bwMode="auto">
          <a:xfrm>
            <a:off x="551384" y="2328321"/>
            <a:ext cx="9144000" cy="153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33400" indent="-533400" eaLnBrk="0" hangingPunct="0">
              <a:defRPr sz="2000" b="1">
                <a:solidFill>
                  <a:schemeClr val="tx1"/>
                </a:solidFill>
                <a:latin typeface="Arial" panose="020B0604020202020204" pitchFamily="34" charset="0"/>
                <a:ea typeface="宋体" panose="02010600030101010101" pitchFamily="2" charset="-122"/>
              </a:defRPr>
            </a:lvl1pPr>
            <a:lvl2pPr marL="914400" indent="-341313"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nSpc>
                <a:spcPct val="110000"/>
              </a:lnSpc>
              <a:spcBef>
                <a:spcPct val="30000"/>
              </a:spcBef>
              <a:buFont typeface="Wingdings" panose="05000000000000000000" pitchFamily="2" charset="2"/>
              <a:buNone/>
            </a:pPr>
            <a:r>
              <a:rPr lang="zh-CN" altLang="en-US" sz="2400" dirty="0">
                <a:solidFill>
                  <a:srgbClr val="0075CC"/>
                </a:solidFill>
                <a:latin typeface="微软雅黑" panose="020B0503020204020204" pitchFamily="34" charset="-122"/>
                <a:ea typeface="微软雅黑" panose="020B0503020204020204" pitchFamily="34" charset="-122"/>
              </a:rPr>
              <a:t>      </a:t>
            </a:r>
            <a:r>
              <a:rPr lang="en-US" altLang="zh-CN" sz="2400" dirty="0">
                <a:solidFill>
                  <a:srgbClr val="0075CC"/>
                </a:solidFill>
                <a:latin typeface="微软雅黑" panose="020B0503020204020204" pitchFamily="34" charset="-122"/>
                <a:ea typeface="微软雅黑" panose="020B0503020204020204" pitchFamily="34" charset="-122"/>
              </a:rPr>
              <a:t>A</a:t>
            </a:r>
            <a:r>
              <a:rPr lang="zh-CN" altLang="en-US" sz="2400" dirty="0">
                <a:solidFill>
                  <a:srgbClr val="0075CC"/>
                </a:solidFill>
                <a:latin typeface="微软雅黑" panose="020B0503020204020204" pitchFamily="34" charset="-122"/>
                <a:ea typeface="微软雅黑" panose="020B0503020204020204" pitchFamily="34" charset="-122"/>
              </a:rPr>
              <a:t>次序：</a:t>
            </a:r>
          </a:p>
          <a:p>
            <a:pPr>
              <a:spcBef>
                <a:spcPct val="30000"/>
              </a:spcBef>
              <a:buFont typeface="Wingdings" panose="05000000000000000000" pitchFamily="2" charset="2"/>
              <a:buNone/>
            </a:pPr>
            <a:r>
              <a:rPr lang="zh-CN" altLang="en-US" sz="2400" dirty="0">
                <a:latin typeface="Times New Roman" panose="02020603050405020304" pitchFamily="18" charset="0"/>
              </a:rPr>
              <a:t>             </a:t>
            </a:r>
            <a:r>
              <a:rPr lang="en-US" altLang="zh-CN" sz="2400" dirty="0">
                <a:latin typeface="Times New Roman" panose="02020603050405020304" pitchFamily="18" charset="0"/>
              </a:rPr>
              <a:t>p</a:t>
            </a:r>
            <a:r>
              <a:rPr lang="en-US" altLang="zh-CN" sz="2400" baseline="-25000" dirty="0">
                <a:latin typeface="Times New Roman" panose="02020603050405020304" pitchFamily="18" charset="0"/>
              </a:rPr>
              <a:t>1</a:t>
            </a:r>
            <a:r>
              <a:rPr lang="zh-CN" altLang="en-US" sz="2400" dirty="0">
                <a:latin typeface="Times New Roman" panose="02020603050405020304" pitchFamily="18" charset="0"/>
              </a:rPr>
              <a:t>： </a:t>
            </a:r>
            <a:r>
              <a:rPr lang="en-US" altLang="zh-CN" sz="2400" dirty="0">
                <a:latin typeface="Times New Roman" panose="02020603050405020304" pitchFamily="18" charset="0"/>
              </a:rPr>
              <a:t>r</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 := x</a:t>
            </a:r>
            <a:r>
              <a:rPr lang="zh-CN" altLang="en-US" sz="2400" dirty="0">
                <a:latin typeface="Times New Roman" panose="02020603050405020304" pitchFamily="18" charset="0"/>
              </a:rPr>
              <a:t>；</a:t>
            </a:r>
            <a:r>
              <a:rPr lang="en-US" altLang="zh-CN" sz="2400" dirty="0">
                <a:latin typeface="Times New Roman" panose="02020603050405020304" pitchFamily="18" charset="0"/>
              </a:rPr>
              <a:t>r</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 r</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+1</a:t>
            </a:r>
            <a:r>
              <a:rPr lang="zh-CN" altLang="en-US" sz="2400" dirty="0">
                <a:latin typeface="Times New Roman" panose="02020603050405020304" pitchFamily="18" charset="0"/>
              </a:rPr>
              <a:t>；</a:t>
            </a:r>
            <a:r>
              <a:rPr lang="en-US" altLang="zh-CN" sz="2400" dirty="0">
                <a:latin typeface="Times New Roman" panose="02020603050405020304" pitchFamily="18" charset="0"/>
              </a:rPr>
              <a:t>x := r</a:t>
            </a:r>
            <a:r>
              <a:rPr lang="en-US" altLang="zh-CN" sz="2400" baseline="-25000" dirty="0">
                <a:latin typeface="Times New Roman" panose="02020603050405020304" pitchFamily="18" charset="0"/>
              </a:rPr>
              <a:t>1</a:t>
            </a:r>
            <a:r>
              <a:rPr lang="zh-CN" altLang="en-US" sz="2400" dirty="0">
                <a:latin typeface="Times New Roman" panose="02020603050405020304" pitchFamily="18" charset="0"/>
              </a:rPr>
              <a:t>；</a:t>
            </a:r>
          </a:p>
          <a:p>
            <a:pPr>
              <a:lnSpc>
                <a:spcPct val="110000"/>
              </a:lnSpc>
              <a:spcBef>
                <a:spcPct val="30000"/>
              </a:spcBef>
              <a:buFont typeface="Wingdings" panose="05000000000000000000" pitchFamily="2" charset="2"/>
              <a:buNone/>
            </a:pPr>
            <a:r>
              <a:rPr lang="zh-CN" altLang="en-US" sz="2400" dirty="0">
                <a:latin typeface="Times New Roman" panose="02020603050405020304" pitchFamily="18" charset="0"/>
              </a:rPr>
              <a:t>             </a:t>
            </a:r>
            <a:r>
              <a:rPr lang="en-US" altLang="zh-CN" sz="2400" dirty="0">
                <a:latin typeface="Times New Roman" panose="02020603050405020304" pitchFamily="18" charset="0"/>
              </a:rPr>
              <a:t>p</a:t>
            </a:r>
            <a:r>
              <a:rPr lang="en-US" altLang="zh-CN" sz="2400" baseline="-25000" dirty="0">
                <a:latin typeface="Times New Roman" panose="02020603050405020304" pitchFamily="18" charset="0"/>
              </a:rPr>
              <a:t>2</a:t>
            </a:r>
            <a:r>
              <a:rPr lang="zh-CN" altLang="en-US" sz="2400" dirty="0">
                <a:latin typeface="Times New Roman" panose="02020603050405020304" pitchFamily="18" charset="0"/>
              </a:rPr>
              <a:t>：                                              </a:t>
            </a:r>
            <a:r>
              <a:rPr lang="en-US" altLang="zh-CN" sz="2400" dirty="0">
                <a:latin typeface="Times New Roman" panose="02020603050405020304" pitchFamily="18" charset="0"/>
              </a:rPr>
              <a:t>r</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 x</a:t>
            </a:r>
            <a:r>
              <a:rPr lang="zh-CN" altLang="en-US" sz="2400" dirty="0">
                <a:latin typeface="Times New Roman" panose="02020603050405020304" pitchFamily="18" charset="0"/>
              </a:rPr>
              <a:t>；</a:t>
            </a:r>
            <a:r>
              <a:rPr lang="en-US" altLang="zh-CN" sz="2400" dirty="0">
                <a:latin typeface="Times New Roman" panose="02020603050405020304" pitchFamily="18" charset="0"/>
              </a:rPr>
              <a:t>r</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 := r</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+1</a:t>
            </a:r>
            <a:r>
              <a:rPr lang="zh-CN" altLang="en-US" sz="2400" dirty="0">
                <a:latin typeface="Times New Roman" panose="02020603050405020304" pitchFamily="18" charset="0"/>
              </a:rPr>
              <a:t>； </a:t>
            </a:r>
            <a:r>
              <a:rPr lang="en-US" altLang="zh-CN" sz="2400" dirty="0">
                <a:latin typeface="Times New Roman" panose="02020603050405020304" pitchFamily="18" charset="0"/>
              </a:rPr>
              <a:t>x := r</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 </a:t>
            </a:r>
            <a:r>
              <a:rPr lang="zh-CN" altLang="en-US" sz="2400" dirty="0">
                <a:latin typeface="Times New Roman" panose="02020603050405020304" pitchFamily="18" charset="0"/>
              </a:rPr>
              <a:t>；</a:t>
            </a:r>
          </a:p>
        </p:txBody>
      </p:sp>
      <p:sp>
        <p:nvSpPr>
          <p:cNvPr id="875527" name="Rectangle 7"/>
          <p:cNvSpPr>
            <a:spLocks noChangeArrowheads="1"/>
          </p:cNvSpPr>
          <p:nvPr/>
        </p:nvSpPr>
        <p:spPr bwMode="auto">
          <a:xfrm>
            <a:off x="954453" y="6034882"/>
            <a:ext cx="5353050"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000" b="1">
                <a:solidFill>
                  <a:schemeClr val="tx1"/>
                </a:solidFill>
                <a:latin typeface="Arial" panose="020B0604020202020204" pitchFamily="34" charset="0"/>
                <a:ea typeface="宋体" panose="02010600030101010101" pitchFamily="2" charset="-122"/>
              </a:defRPr>
            </a:lvl1pPr>
            <a:lvl2pPr marL="914400" indent="-341313"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lvl="1">
              <a:lnSpc>
                <a:spcPct val="130000"/>
              </a:lnSpc>
              <a:spcBef>
                <a:spcPct val="30000"/>
              </a:spcBef>
              <a:buFont typeface="Wingdings" panose="05000000000000000000" pitchFamily="2" charset="2"/>
              <a:buBlip>
                <a:blip r:embed="rId3"/>
              </a:buBlip>
            </a:pPr>
            <a:r>
              <a:rPr lang="zh-CN" altLang="en-US" sz="2400" dirty="0">
                <a:solidFill>
                  <a:schemeClr val="accent1"/>
                </a:solidFill>
                <a:latin typeface="Times New Roman" panose="02020603050405020304" pitchFamily="18" charset="0"/>
              </a:rPr>
              <a:t>执行结果：</a:t>
            </a:r>
            <a:r>
              <a:rPr lang="zh-CN" altLang="en-US" sz="2400" dirty="0">
                <a:latin typeface="Times New Roman" panose="02020603050405020304" pitchFamily="18" charset="0"/>
              </a:rPr>
              <a:t>    </a:t>
            </a:r>
            <a:r>
              <a:rPr lang="en-US" altLang="zh-CN" sz="2400" dirty="0">
                <a:latin typeface="Times New Roman" panose="02020603050405020304" pitchFamily="18" charset="0"/>
              </a:rPr>
              <a:t>x = 11         </a:t>
            </a:r>
          </a:p>
        </p:txBody>
      </p:sp>
      <p:sp>
        <p:nvSpPr>
          <p:cNvPr id="875530" name="Rectangle 10"/>
          <p:cNvSpPr>
            <a:spLocks noChangeArrowheads="1"/>
          </p:cNvSpPr>
          <p:nvPr/>
        </p:nvSpPr>
        <p:spPr bwMode="auto">
          <a:xfrm>
            <a:off x="407368" y="4561835"/>
            <a:ext cx="9985995" cy="1458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33400" indent="-533400" eaLnBrk="0" hangingPunct="0">
              <a:defRPr sz="2000" b="1">
                <a:solidFill>
                  <a:schemeClr val="tx1"/>
                </a:solidFill>
                <a:latin typeface="Arial" panose="020B0604020202020204" pitchFamily="34" charset="0"/>
                <a:ea typeface="宋体" panose="02010600030101010101" pitchFamily="2" charset="-122"/>
              </a:defRPr>
            </a:lvl1pPr>
            <a:lvl2pPr marL="914400" indent="-341313"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533400" lvl="1" indent="-533400">
              <a:lnSpc>
                <a:spcPct val="110000"/>
              </a:lnSpc>
              <a:spcBef>
                <a:spcPct val="30000"/>
              </a:spcBef>
            </a:pPr>
            <a:r>
              <a:rPr lang="en-US" altLang="zh-CN" sz="2400" dirty="0">
                <a:solidFill>
                  <a:srgbClr val="0075CC"/>
                </a:solidFill>
                <a:latin typeface="微软雅黑" panose="020B0503020204020204" pitchFamily="34" charset="-122"/>
                <a:ea typeface="微软雅黑" panose="020B0503020204020204" pitchFamily="34" charset="-122"/>
              </a:rPr>
              <a:t>       B</a:t>
            </a:r>
            <a:r>
              <a:rPr lang="zh-CN" altLang="en-US" sz="2400" dirty="0">
                <a:solidFill>
                  <a:srgbClr val="0075CC"/>
                </a:solidFill>
                <a:latin typeface="微软雅黑" panose="020B0503020204020204" pitchFamily="34" charset="-122"/>
                <a:ea typeface="微软雅黑" panose="020B0503020204020204" pitchFamily="34" charset="-122"/>
              </a:rPr>
              <a:t>次序：</a:t>
            </a:r>
          </a:p>
          <a:p>
            <a:pPr>
              <a:spcBef>
                <a:spcPct val="30000"/>
              </a:spcBef>
              <a:buFont typeface="Wingdings" panose="05000000000000000000" pitchFamily="2" charset="2"/>
              <a:buNone/>
            </a:pPr>
            <a:r>
              <a:rPr lang="zh-CN" altLang="en-US" sz="2400" dirty="0">
                <a:latin typeface="Times New Roman" panose="02020603050405020304" pitchFamily="18" charset="0"/>
              </a:rPr>
              <a:t>              </a:t>
            </a:r>
            <a:r>
              <a:rPr lang="en-US" altLang="zh-CN" sz="2400" dirty="0">
                <a:latin typeface="Times New Roman" panose="02020603050405020304" pitchFamily="18" charset="0"/>
              </a:rPr>
              <a:t>p</a:t>
            </a:r>
            <a:r>
              <a:rPr lang="en-US" altLang="zh-CN" sz="2400" baseline="-25000" dirty="0">
                <a:latin typeface="Times New Roman" panose="02020603050405020304" pitchFamily="18" charset="0"/>
              </a:rPr>
              <a:t>1</a:t>
            </a:r>
            <a:r>
              <a:rPr lang="zh-CN" altLang="en-US" sz="2400" dirty="0">
                <a:latin typeface="Times New Roman" panose="02020603050405020304" pitchFamily="18" charset="0"/>
              </a:rPr>
              <a:t>： </a:t>
            </a:r>
            <a:r>
              <a:rPr lang="en-US" altLang="zh-CN" sz="2400" dirty="0">
                <a:latin typeface="Times New Roman" panose="02020603050405020304" pitchFamily="18" charset="0"/>
              </a:rPr>
              <a:t>r</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 := x</a:t>
            </a:r>
            <a:r>
              <a:rPr lang="zh-CN" altLang="en-US" sz="2400" dirty="0">
                <a:latin typeface="Times New Roman" panose="02020603050405020304" pitchFamily="18" charset="0"/>
              </a:rPr>
              <a:t>；                                             </a:t>
            </a:r>
            <a:r>
              <a:rPr lang="en-US" altLang="zh-CN" sz="2400" dirty="0">
                <a:latin typeface="Times New Roman" panose="02020603050405020304" pitchFamily="18" charset="0"/>
              </a:rPr>
              <a:t>r</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 r</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+1</a:t>
            </a:r>
            <a:r>
              <a:rPr lang="zh-CN" altLang="en-US" sz="2400" dirty="0">
                <a:latin typeface="Times New Roman" panose="02020603050405020304" pitchFamily="18" charset="0"/>
              </a:rPr>
              <a:t>； </a:t>
            </a:r>
            <a:r>
              <a:rPr lang="en-US" altLang="zh-CN" sz="2400" dirty="0">
                <a:latin typeface="Times New Roman" panose="02020603050405020304" pitchFamily="18" charset="0"/>
              </a:rPr>
              <a:t>x := r</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 </a:t>
            </a:r>
            <a:r>
              <a:rPr lang="zh-CN" altLang="en-US" sz="2400" dirty="0">
                <a:latin typeface="Times New Roman" panose="02020603050405020304" pitchFamily="18" charset="0"/>
              </a:rPr>
              <a:t>；</a:t>
            </a:r>
          </a:p>
          <a:p>
            <a:pPr>
              <a:spcBef>
                <a:spcPct val="30000"/>
              </a:spcBef>
              <a:buFont typeface="Wingdings" panose="05000000000000000000" pitchFamily="2" charset="2"/>
              <a:buNone/>
            </a:pPr>
            <a:r>
              <a:rPr lang="zh-CN" altLang="en-US" sz="2400" dirty="0">
                <a:latin typeface="Times New Roman" panose="02020603050405020304" pitchFamily="18" charset="0"/>
              </a:rPr>
              <a:t>              </a:t>
            </a:r>
            <a:r>
              <a:rPr lang="en-US" altLang="zh-CN" sz="2400" dirty="0">
                <a:latin typeface="Times New Roman" panose="02020603050405020304" pitchFamily="18" charset="0"/>
              </a:rPr>
              <a:t>p</a:t>
            </a:r>
            <a:r>
              <a:rPr lang="en-US" altLang="zh-CN" sz="2400" baseline="-25000" dirty="0">
                <a:latin typeface="Times New Roman" panose="02020603050405020304" pitchFamily="18" charset="0"/>
              </a:rPr>
              <a:t>2</a:t>
            </a:r>
            <a:r>
              <a:rPr lang="zh-CN" altLang="en-US" sz="2400" dirty="0">
                <a:latin typeface="Times New Roman" panose="02020603050405020304" pitchFamily="18" charset="0"/>
              </a:rPr>
              <a:t>：               </a:t>
            </a:r>
            <a:r>
              <a:rPr lang="en-US" altLang="zh-CN" sz="2400" dirty="0">
                <a:latin typeface="Times New Roman" panose="02020603050405020304" pitchFamily="18" charset="0"/>
              </a:rPr>
              <a:t>r</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 x</a:t>
            </a:r>
            <a:r>
              <a:rPr lang="zh-CN" altLang="en-US" sz="2400" dirty="0">
                <a:latin typeface="Times New Roman" panose="02020603050405020304" pitchFamily="18" charset="0"/>
              </a:rPr>
              <a:t>；</a:t>
            </a:r>
            <a:r>
              <a:rPr lang="en-US" altLang="zh-CN" sz="2400" dirty="0">
                <a:latin typeface="Times New Roman" panose="02020603050405020304" pitchFamily="18" charset="0"/>
              </a:rPr>
              <a:t>r</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 := r</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+1</a:t>
            </a:r>
            <a:r>
              <a:rPr lang="zh-CN" altLang="en-US" sz="2400" dirty="0">
                <a:latin typeface="Times New Roman" panose="02020603050405020304" pitchFamily="18" charset="0"/>
              </a:rPr>
              <a:t>； </a:t>
            </a:r>
            <a:r>
              <a:rPr lang="en-US" altLang="zh-CN" sz="2400" dirty="0">
                <a:latin typeface="Times New Roman" panose="02020603050405020304" pitchFamily="18" charset="0"/>
              </a:rPr>
              <a:t>x := r</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 </a:t>
            </a:r>
            <a:r>
              <a:rPr lang="zh-CN" altLang="en-US" sz="2400" dirty="0">
                <a:latin typeface="Times New Roman" panose="02020603050405020304" pitchFamily="18" charset="0"/>
              </a:rPr>
              <a:t>；</a:t>
            </a:r>
          </a:p>
        </p:txBody>
      </p:sp>
      <p:sp>
        <p:nvSpPr>
          <p:cNvPr id="8" name="Rectangle 7"/>
          <p:cNvSpPr>
            <a:spLocks noChangeArrowheads="1"/>
          </p:cNvSpPr>
          <p:nvPr/>
        </p:nvSpPr>
        <p:spPr bwMode="auto">
          <a:xfrm>
            <a:off x="906562" y="3792017"/>
            <a:ext cx="5724128"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sz="2000" b="1">
                <a:solidFill>
                  <a:schemeClr val="tx1"/>
                </a:solidFill>
                <a:latin typeface="Arial" panose="020B0604020202020204" pitchFamily="34" charset="0"/>
                <a:ea typeface="宋体" panose="02010600030101010101" pitchFamily="2" charset="-122"/>
              </a:defRPr>
            </a:lvl1pPr>
            <a:lvl2pPr marL="914400" indent="-341313"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lvl="1">
              <a:lnSpc>
                <a:spcPct val="130000"/>
              </a:lnSpc>
              <a:spcBef>
                <a:spcPct val="30000"/>
              </a:spcBef>
              <a:buFont typeface="Wingdings" panose="05000000000000000000" pitchFamily="2" charset="2"/>
              <a:buBlip>
                <a:blip r:embed="rId3"/>
              </a:buBlip>
            </a:pPr>
            <a:r>
              <a:rPr lang="zh-CN" altLang="en-US" sz="2400" dirty="0">
                <a:solidFill>
                  <a:schemeClr val="accent1"/>
                </a:solidFill>
                <a:latin typeface="Times New Roman" panose="02020603050405020304" pitchFamily="18" charset="0"/>
              </a:rPr>
              <a:t>执行结果：</a:t>
            </a:r>
            <a:r>
              <a:rPr lang="zh-CN" altLang="en-US" b="0" dirty="0">
                <a:solidFill>
                  <a:schemeClr val="accent1"/>
                </a:solidFill>
                <a:latin typeface="Times New Roman" panose="02020603050405020304" pitchFamily="18" charset="0"/>
              </a:rPr>
              <a:t> </a:t>
            </a:r>
            <a:r>
              <a:rPr lang="en-US" altLang="en-US" sz="2400" dirty="0">
                <a:latin typeface="Times New Roman" panose="02020603050405020304" pitchFamily="18" charset="0"/>
              </a:rPr>
              <a:t>    </a:t>
            </a:r>
            <a:r>
              <a:rPr lang="en-US" altLang="zh-CN" sz="2400" dirty="0">
                <a:latin typeface="Times New Roman" panose="02020603050405020304" pitchFamily="18" charset="0"/>
              </a:rPr>
              <a:t>x = 12    </a:t>
            </a:r>
          </a:p>
        </p:txBody>
      </p:sp>
      <p:cxnSp>
        <p:nvCxnSpPr>
          <p:cNvPr id="95239" name="直接连接符 9"/>
          <p:cNvCxnSpPr>
            <a:cxnSpLocks noChangeShapeType="1"/>
          </p:cNvCxnSpPr>
          <p:nvPr/>
        </p:nvCxnSpPr>
        <p:spPr bwMode="auto">
          <a:xfrm flipV="1">
            <a:off x="911424" y="4350883"/>
            <a:ext cx="9481939" cy="86229"/>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cxnSp>
      <p:sp>
        <p:nvSpPr>
          <p:cNvPr id="95240" name="矩形 12"/>
          <p:cNvSpPr>
            <a:spLocks noChangeArrowheads="1"/>
          </p:cNvSpPr>
          <p:nvPr/>
        </p:nvSpPr>
        <p:spPr bwMode="auto">
          <a:xfrm>
            <a:off x="17085" y="-4785"/>
            <a:ext cx="8497887" cy="670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8775"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nSpc>
                <a:spcPct val="130000"/>
              </a:lnSpc>
              <a:spcBef>
                <a:spcPct val="20000"/>
              </a:spcBef>
            </a:pPr>
            <a:r>
              <a:rPr lang="en-US" altLang="zh-CN" sz="3200" dirty="0">
                <a:solidFill>
                  <a:schemeClr val="tx2"/>
                </a:solidFill>
                <a:latin typeface="微软雅黑" panose="020B0503020204020204" pitchFamily="34" charset="-122"/>
                <a:ea typeface="微软雅黑" panose="020B0503020204020204" pitchFamily="34" charset="-122"/>
              </a:rPr>
              <a:t>2</a:t>
            </a:r>
            <a:r>
              <a:rPr lang="zh-CN" altLang="en-US" sz="3200" dirty="0">
                <a:solidFill>
                  <a:schemeClr val="tx2"/>
                </a:solidFill>
                <a:latin typeface="微软雅黑" panose="020B0503020204020204" pitchFamily="34" charset="-122"/>
                <a:ea typeface="微软雅黑" panose="020B0503020204020204" pitchFamily="34" charset="-122"/>
              </a:rPr>
              <a:t>、间接制约关系与进程互斥</a:t>
            </a:r>
            <a:endParaRPr lang="en-US" altLang="zh-CN" sz="3200" dirty="0">
              <a:solidFill>
                <a:schemeClr val="tx2"/>
              </a:solidFill>
              <a:latin typeface="微软雅黑" panose="020B0503020204020204" pitchFamily="34" charset="-122"/>
              <a:ea typeface="微软雅黑" panose="020B0503020204020204" pitchFamily="34" charset="-122"/>
            </a:endParaRPr>
          </a:p>
        </p:txBody>
      </p:sp>
      <p:sp>
        <p:nvSpPr>
          <p:cNvPr id="9" name="圆角矩形标注 8"/>
          <p:cNvSpPr/>
          <p:nvPr/>
        </p:nvSpPr>
        <p:spPr bwMode="auto">
          <a:xfrm>
            <a:off x="7896200" y="3952647"/>
            <a:ext cx="3815953" cy="917646"/>
          </a:xfrm>
          <a:prstGeom prst="wedgeRoundRectCallout">
            <a:avLst>
              <a:gd name="adj1" fmla="val -120754"/>
              <a:gd name="adj2" fmla="val 105681"/>
              <a:gd name="adj3" fmla="val 16667"/>
            </a:avLst>
          </a:prstGeom>
          <a:solidFill>
            <a:schemeClr val="accent1">
              <a:lumMod val="40000"/>
              <a:lumOff val="60000"/>
            </a:schemeClr>
          </a:solidFill>
          <a:ln>
            <a:noFill/>
          </a:ln>
          <a:effectLst/>
        </p:spPr>
        <p:txBody>
          <a:bodyPr/>
          <a:lstStyle/>
          <a:p>
            <a:pPr eaLnBrk="0" hangingPunct="0">
              <a:spcBef>
                <a:spcPct val="20000"/>
              </a:spcBef>
              <a:defRPr/>
            </a:pPr>
            <a:r>
              <a:rPr lang="zh-CN" altLang="en-US" sz="2400" dirty="0">
                <a:latin typeface="Arial" charset="0"/>
              </a:rPr>
              <a:t>如果按照这个顺序运行，</a:t>
            </a:r>
            <a:r>
              <a:rPr lang="en-US" altLang="zh-CN" sz="2400" dirty="0">
                <a:latin typeface="Arial" charset="0"/>
              </a:rPr>
              <a:t>X</a:t>
            </a:r>
            <a:r>
              <a:rPr lang="zh-CN" altLang="en-US" sz="2400" dirty="0">
                <a:latin typeface="Arial" charset="0"/>
              </a:rPr>
              <a:t>最后的结果是多少呢？</a:t>
            </a:r>
          </a:p>
        </p:txBody>
      </p:sp>
      <p:sp>
        <p:nvSpPr>
          <p:cNvPr id="2" name="矩形 1"/>
          <p:cNvSpPr/>
          <p:nvPr/>
        </p:nvSpPr>
        <p:spPr>
          <a:xfrm>
            <a:off x="790125" y="722077"/>
            <a:ext cx="1736373" cy="470257"/>
          </a:xfrm>
          <a:prstGeom prst="rect">
            <a:avLst/>
          </a:prstGeom>
        </p:spPr>
        <p:txBody>
          <a:bodyPr wrap="none">
            <a:spAutoFit/>
          </a:bodyPr>
          <a:lstStyle/>
          <a:p>
            <a:pPr eaLnBrk="0" hangingPunct="0">
              <a:lnSpc>
                <a:spcPct val="110000"/>
              </a:lnSpc>
              <a:spcBef>
                <a:spcPct val="20000"/>
              </a:spcBef>
              <a:buFont typeface="Wingdings" pitchFamily="2" charset="2"/>
              <a:buChar char="n"/>
              <a:defRPr/>
            </a:pPr>
            <a:r>
              <a:rPr lang="en-US" altLang="zh-CN" sz="2400" dirty="0">
                <a:solidFill>
                  <a:srgbClr val="7030A0"/>
                </a:solidFill>
                <a:latin typeface="微软雅黑" panose="020B0503020204020204" pitchFamily="34" charset="-122"/>
                <a:ea typeface="微软雅黑" panose="020B0503020204020204" pitchFamily="34" charset="-122"/>
              </a:rPr>
              <a:t> </a:t>
            </a:r>
            <a:r>
              <a:rPr lang="zh-CN" altLang="en-US" sz="2400" dirty="0">
                <a:solidFill>
                  <a:srgbClr val="7030A0"/>
                </a:solidFill>
                <a:latin typeface="微软雅黑" panose="020B0503020204020204" pitchFamily="34" charset="-122"/>
                <a:ea typeface="微软雅黑" panose="020B0503020204020204" pitchFamily="34" charset="-122"/>
              </a:rPr>
              <a:t>临界资源</a:t>
            </a:r>
            <a:endParaRPr lang="en-US" altLang="zh-CN" sz="2400" dirty="0">
              <a:solidFill>
                <a:srgbClr val="7030A0"/>
              </a:solidFill>
              <a:latin typeface="微软雅黑" panose="020B0503020204020204" pitchFamily="34" charset="-122"/>
              <a:ea typeface="微软雅黑" panose="020B0503020204020204" pitchFamily="34" charset="-122"/>
            </a:endParaRPr>
          </a:p>
        </p:txBody>
      </p:sp>
      <p:sp>
        <p:nvSpPr>
          <p:cNvPr id="12" name="矩形 11"/>
          <p:cNvSpPr/>
          <p:nvPr/>
        </p:nvSpPr>
        <p:spPr>
          <a:xfrm>
            <a:off x="2711624" y="774165"/>
            <a:ext cx="6444716" cy="1391150"/>
          </a:xfrm>
          <a:prstGeom prst="rect">
            <a:avLst/>
          </a:prstGeom>
        </p:spPr>
        <p:txBody>
          <a:bodyPr wrap="square">
            <a:spAutoFit/>
          </a:bodyPr>
          <a:lstStyle/>
          <a:p>
            <a:pPr eaLnBrk="0" hangingPunct="0">
              <a:lnSpc>
                <a:spcPct val="110000"/>
              </a:lnSpc>
              <a:spcBef>
                <a:spcPct val="20000"/>
              </a:spcBef>
              <a:defRPr/>
            </a:pPr>
            <a:r>
              <a:rPr lang="zh-CN" altLang="en-US" dirty="0">
                <a:latin typeface="Times New Roman" pitchFamily="18" charset="0"/>
              </a:rPr>
              <a:t>例</a:t>
            </a:r>
            <a:r>
              <a:rPr lang="en-US" altLang="zh-CN" dirty="0">
                <a:latin typeface="Times New Roman" pitchFamily="18" charset="0"/>
              </a:rPr>
              <a:t>1</a:t>
            </a:r>
            <a:r>
              <a:rPr lang="zh-CN" altLang="en-US" dirty="0">
                <a:latin typeface="Times New Roman" pitchFamily="18" charset="0"/>
              </a:rPr>
              <a:t>：</a:t>
            </a:r>
            <a:r>
              <a:rPr lang="en-US" altLang="zh-CN" dirty="0">
                <a:latin typeface="Times New Roman" pitchFamily="18" charset="0"/>
              </a:rPr>
              <a:t> P1</a:t>
            </a:r>
            <a:r>
              <a:rPr lang="zh-CN" altLang="en-US" dirty="0">
                <a:latin typeface="Times New Roman" pitchFamily="18" charset="0"/>
              </a:rPr>
              <a:t>和</a:t>
            </a:r>
            <a:r>
              <a:rPr lang="en-US" altLang="zh-CN" dirty="0">
                <a:latin typeface="Times New Roman" pitchFamily="18" charset="0"/>
              </a:rPr>
              <a:t>P2</a:t>
            </a:r>
            <a:r>
              <a:rPr lang="zh-CN" altLang="en-US" dirty="0">
                <a:latin typeface="Times New Roman" pitchFamily="18" charset="0"/>
              </a:rPr>
              <a:t>两个进程共享一个变量</a:t>
            </a:r>
            <a:r>
              <a:rPr lang="en-US" altLang="zh-CN" dirty="0">
                <a:latin typeface="Times New Roman" pitchFamily="18" charset="0"/>
              </a:rPr>
              <a:t>x </a:t>
            </a:r>
            <a:r>
              <a:rPr lang="zh-CN" altLang="en-US" dirty="0">
                <a:latin typeface="Times New Roman" pitchFamily="18" charset="0"/>
              </a:rPr>
              <a:t>，</a:t>
            </a:r>
            <a:r>
              <a:rPr lang="zh-CN" altLang="en-US" dirty="0">
                <a:solidFill>
                  <a:schemeClr val="accent1"/>
                </a:solidFill>
                <a:latin typeface="Times New Roman" pitchFamily="18" charset="0"/>
              </a:rPr>
              <a:t>设</a:t>
            </a:r>
            <a:r>
              <a:rPr lang="en-US" altLang="zh-CN" dirty="0">
                <a:solidFill>
                  <a:schemeClr val="accent1"/>
                </a:solidFill>
                <a:latin typeface="Times New Roman" pitchFamily="18" charset="0"/>
              </a:rPr>
              <a:t>x</a:t>
            </a:r>
            <a:r>
              <a:rPr lang="zh-CN" altLang="en-US" dirty="0">
                <a:solidFill>
                  <a:schemeClr val="accent1"/>
                </a:solidFill>
                <a:latin typeface="Times New Roman" pitchFamily="18" charset="0"/>
              </a:rPr>
              <a:t>的初值为</a:t>
            </a:r>
            <a:r>
              <a:rPr lang="en-US" altLang="zh-CN" dirty="0">
                <a:solidFill>
                  <a:schemeClr val="accent1"/>
                </a:solidFill>
                <a:latin typeface="Times New Roman" pitchFamily="18" charset="0"/>
              </a:rPr>
              <a:t>10</a:t>
            </a:r>
            <a:endParaRPr lang="en-US" altLang="zh-CN" dirty="0">
              <a:latin typeface="Times New Roman" pitchFamily="18" charset="0"/>
            </a:endParaRPr>
          </a:p>
          <a:p>
            <a:pPr eaLnBrk="0" hangingPunct="0">
              <a:lnSpc>
                <a:spcPct val="110000"/>
              </a:lnSpc>
              <a:spcBef>
                <a:spcPct val="20000"/>
              </a:spcBef>
              <a:defRPr/>
            </a:pPr>
            <a:r>
              <a:rPr lang="en-US" altLang="zh-CN" sz="2400" dirty="0">
                <a:latin typeface="Times New Roman" pitchFamily="18" charset="0"/>
              </a:rPr>
              <a:t>         p</a:t>
            </a:r>
            <a:r>
              <a:rPr lang="en-US" altLang="zh-CN" sz="2400" baseline="-25000" dirty="0">
                <a:latin typeface="Times New Roman" pitchFamily="18" charset="0"/>
              </a:rPr>
              <a:t>1</a:t>
            </a:r>
            <a:r>
              <a:rPr lang="zh-CN" altLang="en-US" sz="2400" dirty="0">
                <a:latin typeface="Times New Roman" pitchFamily="18" charset="0"/>
              </a:rPr>
              <a:t>： </a:t>
            </a:r>
            <a:r>
              <a:rPr lang="en-US" altLang="zh-CN" sz="2400" dirty="0">
                <a:latin typeface="Times New Roman" pitchFamily="18" charset="0"/>
              </a:rPr>
              <a:t>r</a:t>
            </a:r>
            <a:r>
              <a:rPr lang="en-US" altLang="zh-CN" sz="2400" baseline="-25000" dirty="0">
                <a:latin typeface="Times New Roman" pitchFamily="18" charset="0"/>
              </a:rPr>
              <a:t>1</a:t>
            </a:r>
            <a:r>
              <a:rPr lang="en-US" altLang="zh-CN" sz="2400" dirty="0">
                <a:latin typeface="Times New Roman" pitchFamily="18" charset="0"/>
              </a:rPr>
              <a:t> := x</a:t>
            </a:r>
            <a:r>
              <a:rPr lang="zh-CN" altLang="en-US" sz="2400" dirty="0">
                <a:latin typeface="Times New Roman" pitchFamily="18" charset="0"/>
              </a:rPr>
              <a:t>；</a:t>
            </a:r>
            <a:r>
              <a:rPr lang="en-US" altLang="zh-CN" sz="2400" dirty="0">
                <a:latin typeface="Times New Roman" pitchFamily="18" charset="0"/>
              </a:rPr>
              <a:t>r</a:t>
            </a:r>
            <a:r>
              <a:rPr lang="en-US" altLang="zh-CN" sz="2400" baseline="-25000" dirty="0">
                <a:latin typeface="Times New Roman" pitchFamily="18" charset="0"/>
              </a:rPr>
              <a:t>1</a:t>
            </a:r>
            <a:r>
              <a:rPr lang="en-US" altLang="zh-CN" sz="2400" dirty="0">
                <a:latin typeface="Times New Roman" pitchFamily="18" charset="0"/>
              </a:rPr>
              <a:t>:= r</a:t>
            </a:r>
            <a:r>
              <a:rPr lang="en-US" altLang="zh-CN" sz="2400" baseline="-25000" dirty="0">
                <a:latin typeface="Times New Roman" pitchFamily="18" charset="0"/>
              </a:rPr>
              <a:t>1</a:t>
            </a:r>
            <a:r>
              <a:rPr lang="en-US" altLang="zh-CN" sz="2400" dirty="0">
                <a:latin typeface="Times New Roman" pitchFamily="18" charset="0"/>
              </a:rPr>
              <a:t>+1</a:t>
            </a:r>
            <a:r>
              <a:rPr lang="zh-CN" altLang="en-US" sz="2400" dirty="0">
                <a:latin typeface="Times New Roman" pitchFamily="18" charset="0"/>
              </a:rPr>
              <a:t>； </a:t>
            </a:r>
            <a:r>
              <a:rPr lang="en-US" altLang="zh-CN" sz="2400" dirty="0">
                <a:latin typeface="Times New Roman" pitchFamily="18" charset="0"/>
              </a:rPr>
              <a:t>x := r</a:t>
            </a:r>
            <a:r>
              <a:rPr lang="en-US" altLang="zh-CN" sz="2400" baseline="-25000" dirty="0">
                <a:latin typeface="Times New Roman" pitchFamily="18" charset="0"/>
              </a:rPr>
              <a:t>1</a:t>
            </a:r>
            <a:r>
              <a:rPr lang="en-US" altLang="zh-CN" sz="2400" dirty="0">
                <a:latin typeface="Times New Roman" pitchFamily="18" charset="0"/>
              </a:rPr>
              <a:t> </a:t>
            </a:r>
            <a:r>
              <a:rPr lang="zh-CN" altLang="en-US" sz="2400" dirty="0">
                <a:latin typeface="Times New Roman" pitchFamily="18" charset="0"/>
              </a:rPr>
              <a:t>；</a:t>
            </a:r>
          </a:p>
          <a:p>
            <a:pPr eaLnBrk="0" hangingPunct="0">
              <a:lnSpc>
                <a:spcPct val="110000"/>
              </a:lnSpc>
              <a:spcBef>
                <a:spcPct val="20000"/>
              </a:spcBef>
              <a:defRPr/>
            </a:pPr>
            <a:r>
              <a:rPr lang="en-US" altLang="zh-CN" sz="2400" dirty="0">
                <a:latin typeface="Times New Roman" pitchFamily="18" charset="0"/>
              </a:rPr>
              <a:t>         p</a:t>
            </a:r>
            <a:r>
              <a:rPr lang="en-US" altLang="zh-CN" sz="2400" baseline="-25000" dirty="0">
                <a:latin typeface="Times New Roman" pitchFamily="18" charset="0"/>
              </a:rPr>
              <a:t>2</a:t>
            </a:r>
            <a:r>
              <a:rPr lang="zh-CN" altLang="en-US" sz="2400" dirty="0">
                <a:latin typeface="Times New Roman" pitchFamily="18" charset="0"/>
              </a:rPr>
              <a:t>： </a:t>
            </a:r>
            <a:r>
              <a:rPr lang="en-US" altLang="zh-CN" sz="2400" dirty="0">
                <a:latin typeface="Times New Roman" pitchFamily="18" charset="0"/>
              </a:rPr>
              <a:t>r</a:t>
            </a:r>
            <a:r>
              <a:rPr lang="en-US" altLang="zh-CN" sz="2400" baseline="-25000" dirty="0">
                <a:latin typeface="Times New Roman" pitchFamily="18" charset="0"/>
              </a:rPr>
              <a:t>2</a:t>
            </a:r>
            <a:r>
              <a:rPr lang="en-US" altLang="zh-CN" sz="2400" dirty="0">
                <a:latin typeface="Times New Roman" pitchFamily="18" charset="0"/>
              </a:rPr>
              <a:t>:= x</a:t>
            </a:r>
            <a:r>
              <a:rPr lang="zh-CN" altLang="en-US" sz="2400" dirty="0">
                <a:latin typeface="Times New Roman" pitchFamily="18" charset="0"/>
              </a:rPr>
              <a:t>；</a:t>
            </a:r>
            <a:r>
              <a:rPr lang="en-US" altLang="zh-CN" sz="2400" dirty="0">
                <a:latin typeface="Times New Roman" pitchFamily="18" charset="0"/>
              </a:rPr>
              <a:t>r</a:t>
            </a:r>
            <a:r>
              <a:rPr lang="en-US" altLang="zh-CN" sz="2400" baseline="-25000" dirty="0">
                <a:latin typeface="Times New Roman" pitchFamily="18" charset="0"/>
              </a:rPr>
              <a:t>2</a:t>
            </a:r>
            <a:r>
              <a:rPr lang="en-US" altLang="zh-CN" sz="2400" dirty="0">
                <a:latin typeface="Times New Roman" pitchFamily="18" charset="0"/>
              </a:rPr>
              <a:t> := r</a:t>
            </a:r>
            <a:r>
              <a:rPr lang="en-US" altLang="zh-CN" sz="2400" baseline="-25000" dirty="0">
                <a:latin typeface="Times New Roman" pitchFamily="18" charset="0"/>
              </a:rPr>
              <a:t>2</a:t>
            </a:r>
            <a:r>
              <a:rPr lang="en-US" altLang="zh-CN" sz="2400" dirty="0">
                <a:latin typeface="Times New Roman" pitchFamily="18" charset="0"/>
              </a:rPr>
              <a:t>+1</a:t>
            </a:r>
            <a:r>
              <a:rPr lang="zh-CN" altLang="en-US" sz="2400" dirty="0">
                <a:latin typeface="Times New Roman" pitchFamily="18" charset="0"/>
              </a:rPr>
              <a:t>； </a:t>
            </a:r>
            <a:r>
              <a:rPr lang="en-US" altLang="zh-CN" sz="2400" dirty="0">
                <a:latin typeface="Times New Roman" pitchFamily="18" charset="0"/>
              </a:rPr>
              <a:t>x := r</a:t>
            </a:r>
            <a:r>
              <a:rPr lang="en-US" altLang="zh-CN" sz="2400" baseline="-25000" dirty="0">
                <a:latin typeface="Times New Roman" pitchFamily="18" charset="0"/>
              </a:rPr>
              <a:t>2</a:t>
            </a:r>
            <a:r>
              <a:rPr lang="en-US" altLang="zh-CN" sz="2400" dirty="0">
                <a:latin typeface="Times New Roman" pitchFamily="18" charset="0"/>
              </a:rPr>
              <a:t> </a:t>
            </a:r>
            <a:r>
              <a:rPr lang="zh-CN" altLang="en-US" sz="2400" dirty="0">
                <a:latin typeface="Times New Roman" pitchFamily="18" charset="0"/>
              </a:rPr>
              <a:t>；</a:t>
            </a:r>
            <a:endParaRPr lang="en-US" altLang="zh-CN" sz="2400" dirty="0">
              <a:latin typeface="Times New Roman"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55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 calcmode="lin" valueType="num">
                                      <p:cBhvr additive="base">
                                        <p:cTn id="11"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875530">
                                            <p:txEl>
                                              <p:pRg st="0" end="0"/>
                                            </p:txEl>
                                          </p:spTgt>
                                        </p:tgtEl>
                                        <p:attrNameLst>
                                          <p:attrName>style.visibility</p:attrName>
                                        </p:attrNameLst>
                                      </p:cBhvr>
                                      <p:to>
                                        <p:strVal val="visible"/>
                                      </p:to>
                                    </p:set>
                                    <p:anim calcmode="lin" valueType="num">
                                      <p:cBhvr additive="base">
                                        <p:cTn id="17" dur="500" fill="hold"/>
                                        <p:tgtEl>
                                          <p:spTgt spid="875530">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75530">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875530">
                                            <p:txEl>
                                              <p:pRg st="1" end="1"/>
                                            </p:txEl>
                                          </p:spTgt>
                                        </p:tgtEl>
                                        <p:attrNameLst>
                                          <p:attrName>style.visibility</p:attrName>
                                        </p:attrNameLst>
                                      </p:cBhvr>
                                      <p:to>
                                        <p:strVal val="visible"/>
                                      </p:to>
                                    </p:set>
                                    <p:anim calcmode="lin" valueType="num">
                                      <p:cBhvr additive="base">
                                        <p:cTn id="21" dur="500" fill="hold"/>
                                        <p:tgtEl>
                                          <p:spTgt spid="875530">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875530">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875530">
                                            <p:txEl>
                                              <p:pRg st="2" end="2"/>
                                            </p:txEl>
                                          </p:spTgt>
                                        </p:tgtEl>
                                        <p:attrNameLst>
                                          <p:attrName>style.visibility</p:attrName>
                                        </p:attrNameLst>
                                      </p:cBhvr>
                                      <p:to>
                                        <p:strVal val="visible"/>
                                      </p:to>
                                    </p:set>
                                    <p:anim calcmode="lin" valueType="num">
                                      <p:cBhvr additive="base">
                                        <p:cTn id="25" dur="500" fill="hold"/>
                                        <p:tgtEl>
                                          <p:spTgt spid="875530">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7553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box(in)">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875527">
                                            <p:txEl>
                                              <p:pRg st="0" end="0"/>
                                            </p:txEl>
                                          </p:spTgt>
                                        </p:tgtEl>
                                        <p:attrNameLst>
                                          <p:attrName>style.visibility</p:attrName>
                                        </p:attrNameLst>
                                      </p:cBhvr>
                                      <p:to>
                                        <p:strVal val="visible"/>
                                      </p:to>
                                    </p:set>
                                    <p:anim calcmode="lin" valueType="num">
                                      <p:cBhvr additive="base">
                                        <p:cTn id="36" dur="500" fill="hold"/>
                                        <p:tgtEl>
                                          <p:spTgt spid="875527">
                                            <p:txEl>
                                              <p:pRg st="0" end="0"/>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87552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5525" grpId="0"/>
      <p:bldP spid="9"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6"/>
          <p:cNvSpPr>
            <a:spLocks noChangeArrowheads="1"/>
          </p:cNvSpPr>
          <p:nvPr/>
        </p:nvSpPr>
        <p:spPr bwMode="auto">
          <a:xfrm>
            <a:off x="940594" y="1062862"/>
            <a:ext cx="10556006" cy="2197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kumimoji="1" lang="zh-CN" altLang="en-US" sz="2800" dirty="0">
                <a:solidFill>
                  <a:srgbClr val="FF0000"/>
                </a:solidFill>
                <a:latin typeface="微软雅黑" panose="020B0503020204020204" pitchFamily="34" charset="-122"/>
                <a:ea typeface="微软雅黑" panose="020B0503020204020204" pitchFamily="34" charset="-122"/>
              </a:rPr>
              <a:t>小组讨论：</a:t>
            </a:r>
            <a:endParaRPr kumimoji="1" lang="en-US" altLang="zh-CN" sz="2800" dirty="0">
              <a:solidFill>
                <a:srgbClr val="FF0000"/>
              </a:solidFill>
              <a:latin typeface="微软雅黑" panose="020B0503020204020204" pitchFamily="34" charset="-122"/>
              <a:ea typeface="微软雅黑" panose="020B0503020204020204" pitchFamily="34" charset="-122"/>
            </a:endParaRPr>
          </a:p>
          <a:p>
            <a:pPr eaLnBrk="1" hangingPunct="1">
              <a:lnSpc>
                <a:spcPct val="150000"/>
              </a:lnSpc>
            </a:pPr>
            <a:r>
              <a:rPr lang="zh-CN" altLang="en-US" sz="2200" dirty="0">
                <a:latin typeface="宋体" panose="02010600030101010101" pitchFamily="2" charset="-122"/>
              </a:rPr>
              <a:t>    某超级市场，可容纳多人同时购物。入口处有</a:t>
            </a:r>
            <a:r>
              <a:rPr lang="en-US" altLang="zh-CN" sz="2200" dirty="0">
                <a:latin typeface="宋体" panose="02010600030101010101" pitchFamily="2" charset="-122"/>
              </a:rPr>
              <a:t>200</a:t>
            </a:r>
            <a:r>
              <a:rPr lang="zh-CN" altLang="en-US" sz="2200" dirty="0">
                <a:latin typeface="宋体" panose="02010600030101010101" pitchFamily="2" charset="-122"/>
              </a:rPr>
              <a:t>个篮子，每个购物者可拿一只篮子入内购物，无篮子时不能进入超市购物。出口处结帐，并归还篮子（出、入口禁止多人同时通过）。出入口不在同一处。试用信号量机制实现购物者的同步算法。</a:t>
            </a:r>
            <a:endParaRPr kumimoji="1" lang="zh-CN" altLang="en-US" sz="2200" dirty="0">
              <a:latin typeface="Times New Roman" panose="02020603050405020304" pitchFamily="18" charset="0"/>
            </a:endParaRPr>
          </a:p>
        </p:txBody>
      </p:sp>
      <p:sp>
        <p:nvSpPr>
          <p:cNvPr id="59398" name="Rectangle 2"/>
          <p:cNvSpPr txBox="1">
            <a:spLocks noChangeArrowheads="1"/>
          </p:cNvSpPr>
          <p:nvPr/>
        </p:nvSpPr>
        <p:spPr bwMode="auto">
          <a:xfrm>
            <a:off x="4151314" y="53975"/>
            <a:ext cx="4249737" cy="711200"/>
          </a:xfrm>
          <a:prstGeom prst="rect">
            <a:avLst/>
          </a:prstGeom>
          <a:noFill/>
          <a:ln w="9525">
            <a:noFill/>
            <a:miter lim="800000"/>
            <a:headEnd/>
            <a:tailEnd/>
          </a:ln>
          <a:effectLst>
            <a:outerShdw dist="35921" dir="2700000" algn="ctr" rotWithShape="0">
              <a:srgbClr val="FFFFFF">
                <a:alpha val="73000"/>
              </a:srgbClr>
            </a:outerShdw>
          </a:effectLst>
        </p:spPr>
        <p:txBody>
          <a:bodyPr anchor="ctr"/>
          <a:lstStyle/>
          <a:p>
            <a:pPr eaLnBrk="0" hangingPunct="0">
              <a:lnSpc>
                <a:spcPct val="90000"/>
              </a:lnSpc>
              <a:defRPr/>
            </a:pPr>
            <a:r>
              <a:rPr lang="en-US" altLang="zh-CN" sz="3200" dirty="0">
                <a:solidFill>
                  <a:srgbClr val="FF0000"/>
                </a:solidFill>
                <a:latin typeface="微软雅黑" panose="020B0503020204020204" pitchFamily="34" charset="-122"/>
                <a:ea typeface="微软雅黑" panose="020B0503020204020204" pitchFamily="34" charset="-122"/>
              </a:rPr>
              <a:t>4. </a:t>
            </a:r>
            <a:r>
              <a:rPr lang="zh-CN" altLang="en-US" sz="3200" dirty="0">
                <a:solidFill>
                  <a:srgbClr val="FF0000"/>
                </a:solidFill>
                <a:latin typeface="微软雅黑" panose="020B0503020204020204" pitchFamily="34" charset="-122"/>
                <a:ea typeface="微软雅黑" panose="020B0503020204020204" pitchFamily="34" charset="-122"/>
              </a:rPr>
              <a:t>信号量机制</a:t>
            </a:r>
            <a:endParaRPr lang="en-US" altLang="zh-CN" sz="3200" dirty="0">
              <a:solidFill>
                <a:srgbClr val="FF0000"/>
              </a:solidFill>
              <a:latin typeface="微软雅黑" panose="020B0503020204020204" pitchFamily="34" charset="-122"/>
              <a:ea typeface="微软雅黑" panose="020B0503020204020204" pitchFamily="34" charset="-122"/>
            </a:endParaRPr>
          </a:p>
        </p:txBody>
      </p:sp>
      <p:sp>
        <p:nvSpPr>
          <p:cNvPr id="10" name="Rectangle 3"/>
          <p:cNvSpPr txBox="1">
            <a:spLocks noChangeArrowheads="1"/>
          </p:cNvSpPr>
          <p:nvPr/>
        </p:nvSpPr>
        <p:spPr bwMode="auto">
          <a:xfrm>
            <a:off x="1919288" y="3932239"/>
            <a:ext cx="8077200" cy="2592387"/>
          </a:xfrm>
          <a:prstGeom prst="rect">
            <a:avLst/>
          </a:prstGeom>
          <a:noFill/>
          <a:ln>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algn="just">
              <a:lnSpc>
                <a:spcPct val="110000"/>
              </a:lnSpc>
              <a:buNone/>
              <a:defRPr/>
            </a:pPr>
            <a:r>
              <a:rPr lang="zh-CN" altLang="en-US" sz="2400" dirty="0">
                <a:solidFill>
                  <a:srgbClr val="CC3300"/>
                </a:solidFill>
                <a:latin typeface="宋体" pitchFamily="2" charset="-122"/>
              </a:rPr>
              <a:t>简答思路：</a:t>
            </a:r>
            <a:r>
              <a:rPr lang="zh-CN" altLang="en-US" sz="2400" dirty="0">
                <a:solidFill>
                  <a:srgbClr val="0000FF"/>
                </a:solidFill>
                <a:latin typeface="宋体" pitchFamily="2" charset="-122"/>
              </a:rPr>
              <a:t>①所用信号量设置如下：</a:t>
            </a:r>
            <a:endParaRPr lang="en-US" altLang="zh-CN" sz="2400" dirty="0">
              <a:solidFill>
                <a:srgbClr val="0000FF"/>
              </a:solidFill>
              <a:latin typeface="宋体" pitchFamily="2" charset="-122"/>
            </a:endParaRPr>
          </a:p>
          <a:p>
            <a:pPr marL="0" indent="0" algn="just">
              <a:lnSpc>
                <a:spcPct val="110000"/>
              </a:lnSpc>
              <a:buNone/>
              <a:defRPr/>
            </a:pPr>
            <a:r>
              <a:rPr lang="en-US" altLang="zh-CN" sz="2400" dirty="0">
                <a:latin typeface="宋体" pitchFamily="2" charset="-122"/>
              </a:rPr>
              <a:t>1</a:t>
            </a:r>
            <a:r>
              <a:rPr lang="zh-CN" altLang="en-US" sz="2400" dirty="0">
                <a:latin typeface="宋体" pitchFamily="2" charset="-122"/>
              </a:rPr>
              <a:t>）资源</a:t>
            </a:r>
            <a:r>
              <a:rPr lang="zh-CN" altLang="en-US" sz="2400" dirty="0">
                <a:solidFill>
                  <a:schemeClr val="accent1"/>
                </a:solidFill>
                <a:latin typeface="宋体" pitchFamily="2" charset="-122"/>
              </a:rPr>
              <a:t>信号量</a:t>
            </a:r>
            <a:r>
              <a:rPr lang="en-US" altLang="zh-CN" sz="2400" dirty="0">
                <a:solidFill>
                  <a:schemeClr val="accent1"/>
                </a:solidFill>
                <a:latin typeface="宋体" pitchFamily="2" charset="-122"/>
              </a:rPr>
              <a:t>basket</a:t>
            </a:r>
            <a:r>
              <a:rPr lang="zh-CN" altLang="en-US" sz="2400" dirty="0">
                <a:solidFill>
                  <a:schemeClr val="accent1"/>
                </a:solidFill>
                <a:latin typeface="宋体" pitchFamily="2" charset="-122"/>
              </a:rPr>
              <a:t>，</a:t>
            </a:r>
            <a:r>
              <a:rPr lang="zh-CN" altLang="en-US" sz="2400" dirty="0">
                <a:latin typeface="宋体" pitchFamily="2" charset="-122"/>
              </a:rPr>
              <a:t>初值为</a:t>
            </a:r>
            <a:r>
              <a:rPr lang="en-US" altLang="zh-CN" sz="2400" dirty="0">
                <a:latin typeface="宋体" pitchFamily="2" charset="-122"/>
                <a:cs typeface="Times New Roman" pitchFamily="18" charset="0"/>
              </a:rPr>
              <a:t>200</a:t>
            </a:r>
            <a:endParaRPr lang="en-US" altLang="zh-CN" sz="2400" dirty="0">
              <a:latin typeface="宋体" pitchFamily="2" charset="-122"/>
            </a:endParaRPr>
          </a:p>
          <a:p>
            <a:pPr algn="just">
              <a:lnSpc>
                <a:spcPct val="110000"/>
              </a:lnSpc>
              <a:buFontTx/>
              <a:buNone/>
              <a:defRPr/>
            </a:pPr>
            <a:r>
              <a:rPr lang="en-US" altLang="zh-CN" sz="2000" dirty="0">
                <a:latin typeface="宋体" pitchFamily="2" charset="-122"/>
              </a:rPr>
              <a:t>2</a:t>
            </a:r>
            <a:r>
              <a:rPr lang="zh-CN" altLang="en-US" sz="2000" dirty="0">
                <a:latin typeface="宋体" pitchFamily="2" charset="-122"/>
              </a:rPr>
              <a:t>）</a:t>
            </a:r>
            <a:r>
              <a:rPr lang="zh-CN" altLang="en-US" sz="2000" dirty="0">
                <a:solidFill>
                  <a:schemeClr val="accent1"/>
                </a:solidFill>
                <a:latin typeface="宋体" pitchFamily="2" charset="-122"/>
              </a:rPr>
              <a:t>互斥信号量</a:t>
            </a:r>
            <a:r>
              <a:rPr lang="en-US" altLang="zh-CN" sz="2000" dirty="0">
                <a:solidFill>
                  <a:schemeClr val="accent1"/>
                </a:solidFill>
                <a:latin typeface="宋体" pitchFamily="2" charset="-122"/>
                <a:cs typeface="Times New Roman" pitchFamily="18" charset="0"/>
              </a:rPr>
              <a:t>mutex1</a:t>
            </a:r>
            <a:r>
              <a:rPr lang="zh-CN" altLang="en-US" sz="2000" dirty="0">
                <a:solidFill>
                  <a:schemeClr val="accent1"/>
                </a:solidFill>
                <a:latin typeface="宋体" pitchFamily="2" charset="-122"/>
              </a:rPr>
              <a:t>，</a:t>
            </a:r>
            <a:r>
              <a:rPr lang="zh-CN" altLang="en-US" sz="2000" dirty="0">
                <a:latin typeface="宋体" pitchFamily="2" charset="-122"/>
              </a:rPr>
              <a:t>初值为</a:t>
            </a:r>
            <a:r>
              <a:rPr lang="en-US" altLang="zh-CN" sz="2000" dirty="0">
                <a:latin typeface="宋体" pitchFamily="2" charset="-122"/>
                <a:cs typeface="Times New Roman" pitchFamily="18" charset="0"/>
              </a:rPr>
              <a:t>1</a:t>
            </a:r>
            <a:r>
              <a:rPr lang="zh-CN" altLang="en-US" sz="2000" dirty="0">
                <a:latin typeface="宋体" pitchFamily="2" charset="-122"/>
              </a:rPr>
              <a:t>，用以保证同时只能有一个购物者进程进入入口拿起篮子</a:t>
            </a:r>
            <a:endParaRPr lang="en-US" altLang="zh-CN" sz="2000" dirty="0">
              <a:latin typeface="宋体" pitchFamily="2" charset="-122"/>
            </a:endParaRPr>
          </a:p>
          <a:p>
            <a:pPr algn="just">
              <a:lnSpc>
                <a:spcPct val="110000"/>
              </a:lnSpc>
              <a:buFontTx/>
              <a:buNone/>
              <a:defRPr/>
            </a:pPr>
            <a:r>
              <a:rPr lang="en-US" altLang="zh-CN" sz="2000" dirty="0">
                <a:latin typeface="宋体" pitchFamily="2" charset="-122"/>
              </a:rPr>
              <a:t>3</a:t>
            </a:r>
            <a:r>
              <a:rPr lang="zh-CN" altLang="en-US" sz="2000" dirty="0">
                <a:latin typeface="宋体" pitchFamily="2" charset="-122"/>
              </a:rPr>
              <a:t>）</a:t>
            </a:r>
            <a:r>
              <a:rPr lang="zh-CN" altLang="en-US" sz="2000" dirty="0">
                <a:solidFill>
                  <a:schemeClr val="accent1"/>
                </a:solidFill>
                <a:latin typeface="宋体" pitchFamily="2" charset="-122"/>
              </a:rPr>
              <a:t>互斥信号量</a:t>
            </a:r>
            <a:r>
              <a:rPr lang="en-US" altLang="zh-CN" sz="2000" dirty="0">
                <a:solidFill>
                  <a:schemeClr val="accent1"/>
                </a:solidFill>
                <a:latin typeface="宋体" pitchFamily="2" charset="-122"/>
                <a:cs typeface="Times New Roman" pitchFamily="18" charset="0"/>
              </a:rPr>
              <a:t>mutex2</a:t>
            </a:r>
            <a:r>
              <a:rPr lang="zh-CN" altLang="en-US" sz="2000" dirty="0">
                <a:solidFill>
                  <a:schemeClr val="accent1"/>
                </a:solidFill>
                <a:latin typeface="宋体" pitchFamily="2" charset="-122"/>
              </a:rPr>
              <a:t>，</a:t>
            </a:r>
            <a:r>
              <a:rPr lang="zh-CN" altLang="en-US" sz="2000" dirty="0">
                <a:latin typeface="宋体" pitchFamily="2" charset="-122"/>
              </a:rPr>
              <a:t>初值为</a:t>
            </a:r>
            <a:r>
              <a:rPr lang="en-US" altLang="zh-CN" sz="2000" dirty="0">
                <a:latin typeface="宋体" pitchFamily="2" charset="-122"/>
                <a:cs typeface="Times New Roman" pitchFamily="18" charset="0"/>
              </a:rPr>
              <a:t>1</a:t>
            </a:r>
            <a:r>
              <a:rPr lang="zh-CN" altLang="en-US" sz="2000" dirty="0">
                <a:latin typeface="宋体" pitchFamily="2" charset="-122"/>
              </a:rPr>
              <a:t>，用以保证同时只能有一个购物者进程进入出口结账归还篮子</a:t>
            </a:r>
            <a:endParaRPr lang="zh-CN" altLang="en-US" sz="2000" dirty="0">
              <a:latin typeface="宋体" pitchFamily="2" charset="-122"/>
              <a:cs typeface="Times New Roman" pitchFamily="18" charset="0"/>
            </a:endParaRPr>
          </a:p>
        </p:txBody>
      </p:sp>
      <p:sp>
        <p:nvSpPr>
          <p:cNvPr id="124933" name="矩形 6"/>
          <p:cNvSpPr>
            <a:spLocks noChangeArrowheads="1"/>
          </p:cNvSpPr>
          <p:nvPr/>
        </p:nvSpPr>
        <p:spPr bwMode="auto">
          <a:xfrm>
            <a:off x="940594" y="728251"/>
            <a:ext cx="5040313"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Font typeface="Wingdings" panose="05000000000000000000" pitchFamily="2" charset="2"/>
              <a:buChar char="n"/>
            </a:pPr>
            <a:r>
              <a:rPr lang="en-US" altLang="zh-CN" sz="2800" dirty="0">
                <a:solidFill>
                  <a:srgbClr val="0075CC"/>
                </a:solidFill>
                <a:latin typeface="微软雅黑" panose="020B0503020204020204" pitchFamily="34" charset="-122"/>
                <a:ea typeface="微软雅黑" panose="020B0503020204020204" pitchFamily="34" charset="-122"/>
              </a:rPr>
              <a:t> </a:t>
            </a:r>
            <a:r>
              <a:rPr lang="zh-CN" altLang="en-US" sz="2800" dirty="0">
                <a:solidFill>
                  <a:srgbClr val="3E13B9"/>
                </a:solidFill>
                <a:latin typeface="微软雅黑" panose="020B0503020204020204" pitchFamily="34" charset="-122"/>
                <a:ea typeface="微软雅黑" panose="020B0503020204020204" pitchFamily="34" charset="-122"/>
              </a:rPr>
              <a:t>利用信号量机制实现互斥</a:t>
            </a:r>
            <a:endParaRPr lang="en-US" altLang="zh-CN" sz="2800" dirty="0">
              <a:solidFill>
                <a:srgbClr val="3E13B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3"/>
          <p:cNvSpPr>
            <a:spLocks noGrp="1" noChangeArrowheads="1"/>
          </p:cNvSpPr>
          <p:nvPr>
            <p:ph type="body" idx="1"/>
          </p:nvPr>
        </p:nvSpPr>
        <p:spPr>
          <a:xfrm>
            <a:off x="5663952" y="1509626"/>
            <a:ext cx="5976664" cy="4907886"/>
          </a:xfrm>
        </p:spPr>
        <p:txBody>
          <a:bodyPr/>
          <a:lstStyle/>
          <a:p>
            <a:pPr algn="just">
              <a:buFontTx/>
              <a:buNone/>
            </a:pPr>
            <a:r>
              <a:rPr lang="en-US" altLang="zh-CN" sz="2200" b="1" dirty="0">
                <a:latin typeface="宋体" panose="02010600030101010101" pitchFamily="2" charset="-122"/>
              </a:rPr>
              <a:t>Pi()</a:t>
            </a:r>
          </a:p>
          <a:p>
            <a:pPr algn="just">
              <a:buFontTx/>
              <a:buNone/>
            </a:pPr>
            <a:r>
              <a:rPr lang="en-US" altLang="zh-CN" sz="2200" b="1" dirty="0">
                <a:latin typeface="宋体" panose="02010600030101010101" pitchFamily="2" charset="-122"/>
              </a:rPr>
              <a:t>{  </a:t>
            </a:r>
          </a:p>
          <a:p>
            <a:pPr algn="just">
              <a:buFontTx/>
              <a:buNone/>
            </a:pPr>
            <a:r>
              <a:rPr lang="en-US" altLang="zh-CN" sz="2200" b="1" dirty="0">
                <a:latin typeface="宋体" panose="02010600030101010101" pitchFamily="2" charset="-122"/>
              </a:rPr>
              <a:t>    wait(basket);</a:t>
            </a:r>
          </a:p>
          <a:p>
            <a:pPr algn="just">
              <a:buFontTx/>
              <a:buNone/>
            </a:pPr>
            <a:r>
              <a:rPr lang="en-US" altLang="zh-CN" sz="2200" b="1" dirty="0">
                <a:latin typeface="宋体" panose="02010600030101010101" pitchFamily="2" charset="-122"/>
              </a:rPr>
              <a:t>    wait</a:t>
            </a:r>
            <a:r>
              <a:rPr lang="zh-CN" altLang="en-US" sz="2200" b="1" dirty="0">
                <a:latin typeface="宋体" panose="02010600030101010101" pitchFamily="2" charset="-122"/>
              </a:rPr>
              <a:t>（</a:t>
            </a:r>
            <a:r>
              <a:rPr lang="en-US" altLang="zh-CN" sz="2200" b="1" dirty="0">
                <a:latin typeface="宋体" panose="02010600030101010101" pitchFamily="2" charset="-122"/>
                <a:cs typeface="Times New Roman" panose="02020603050405020304" pitchFamily="18" charset="0"/>
              </a:rPr>
              <a:t>mutex1</a:t>
            </a:r>
            <a:r>
              <a:rPr lang="zh-CN" altLang="en-US" sz="2200" b="1" dirty="0">
                <a:latin typeface="宋体" panose="02010600030101010101" pitchFamily="2" charset="-122"/>
              </a:rPr>
              <a:t>）；</a:t>
            </a:r>
            <a:endParaRPr lang="zh-CN" altLang="en-US" sz="2200" b="1" dirty="0">
              <a:latin typeface="宋体" panose="02010600030101010101" pitchFamily="2" charset="-122"/>
              <a:cs typeface="Times New Roman" panose="02020603050405020304" pitchFamily="18" charset="0"/>
            </a:endParaRPr>
          </a:p>
          <a:p>
            <a:pPr algn="just">
              <a:buFontTx/>
              <a:buNone/>
            </a:pPr>
            <a:r>
              <a:rPr lang="zh-CN" altLang="en-US" sz="2200" b="1" dirty="0">
                <a:latin typeface="宋体" panose="02010600030101010101" pitchFamily="2" charset="-122"/>
              </a:rPr>
              <a:t>    从入口处进超市，并取一只篮子</a:t>
            </a:r>
            <a:endParaRPr lang="zh-CN" altLang="en-US" sz="2200" b="1" dirty="0">
              <a:latin typeface="宋体" panose="02010600030101010101" pitchFamily="2" charset="-122"/>
              <a:cs typeface="Times New Roman" panose="02020603050405020304" pitchFamily="18" charset="0"/>
            </a:endParaRPr>
          </a:p>
          <a:p>
            <a:pPr algn="just">
              <a:buFontTx/>
              <a:buNone/>
            </a:pPr>
            <a:r>
              <a:rPr lang="en-US" altLang="zh-CN" sz="2200" b="1" dirty="0">
                <a:latin typeface="宋体" panose="02010600030101010101" pitchFamily="2" charset="-122"/>
              </a:rPr>
              <a:t>    signal</a:t>
            </a:r>
            <a:r>
              <a:rPr lang="zh-CN" altLang="en-US" sz="2200" b="1" dirty="0">
                <a:latin typeface="宋体" panose="02010600030101010101" pitchFamily="2" charset="-122"/>
              </a:rPr>
              <a:t>（</a:t>
            </a:r>
            <a:r>
              <a:rPr lang="en-US" altLang="zh-CN" sz="2200" b="1" dirty="0">
                <a:latin typeface="宋体" panose="02010600030101010101" pitchFamily="2" charset="-122"/>
                <a:cs typeface="Times New Roman" panose="02020603050405020304" pitchFamily="18" charset="0"/>
              </a:rPr>
              <a:t>mutex1</a:t>
            </a:r>
            <a:r>
              <a:rPr lang="zh-CN" altLang="en-US" sz="2200" b="1" dirty="0">
                <a:latin typeface="宋体" panose="02010600030101010101" pitchFamily="2" charset="-122"/>
              </a:rPr>
              <a:t>）；</a:t>
            </a:r>
            <a:r>
              <a:rPr lang="zh-CN" altLang="en-US" sz="2200" b="1" dirty="0">
                <a:latin typeface="宋体" panose="02010600030101010101" pitchFamily="2" charset="-122"/>
                <a:cs typeface="Times New Roman" panose="02020603050405020304" pitchFamily="18" charset="0"/>
              </a:rPr>
              <a:t> </a:t>
            </a:r>
          </a:p>
          <a:p>
            <a:pPr algn="just">
              <a:buFontTx/>
              <a:buNone/>
            </a:pPr>
            <a:r>
              <a:rPr lang="zh-CN" altLang="en-US" sz="2200" b="1" dirty="0">
                <a:latin typeface="宋体" panose="02010600030101010101" pitchFamily="2" charset="-122"/>
              </a:rPr>
              <a:t>    进超市内选购商品；</a:t>
            </a:r>
            <a:endParaRPr lang="zh-CN" altLang="en-US" sz="2200" b="1" dirty="0">
              <a:latin typeface="宋体" panose="02010600030101010101" pitchFamily="2" charset="-122"/>
              <a:cs typeface="Times New Roman" panose="02020603050405020304" pitchFamily="18" charset="0"/>
            </a:endParaRPr>
          </a:p>
          <a:p>
            <a:pPr algn="just">
              <a:buFontTx/>
              <a:buNone/>
            </a:pPr>
            <a:r>
              <a:rPr lang="en-US" altLang="zh-CN" sz="2200" b="1" dirty="0">
                <a:latin typeface="宋体" panose="02010600030101010101" pitchFamily="2" charset="-122"/>
              </a:rPr>
              <a:t>     wait</a:t>
            </a:r>
            <a:r>
              <a:rPr lang="zh-CN" altLang="en-US" sz="2200" b="1" dirty="0">
                <a:latin typeface="宋体" panose="02010600030101010101" pitchFamily="2" charset="-122"/>
              </a:rPr>
              <a:t>（</a:t>
            </a:r>
            <a:r>
              <a:rPr lang="en-US" altLang="zh-CN" sz="2200" b="1" dirty="0">
                <a:latin typeface="宋体" panose="02010600030101010101" pitchFamily="2" charset="-122"/>
                <a:cs typeface="Times New Roman" panose="02020603050405020304" pitchFamily="18" charset="0"/>
              </a:rPr>
              <a:t>mutex2</a:t>
            </a:r>
            <a:r>
              <a:rPr lang="zh-CN" altLang="en-US" sz="2200" b="1" dirty="0">
                <a:latin typeface="宋体" panose="02010600030101010101" pitchFamily="2" charset="-122"/>
              </a:rPr>
              <a:t>）；</a:t>
            </a:r>
            <a:r>
              <a:rPr lang="zh-CN" altLang="en-US" sz="2200" b="1" dirty="0">
                <a:latin typeface="宋体" panose="02010600030101010101" pitchFamily="2" charset="-122"/>
                <a:cs typeface="Times New Roman" panose="02020603050405020304" pitchFamily="18" charset="0"/>
              </a:rPr>
              <a:t> </a:t>
            </a:r>
          </a:p>
          <a:p>
            <a:pPr algn="just">
              <a:buFontTx/>
              <a:buNone/>
            </a:pPr>
            <a:r>
              <a:rPr lang="zh-CN" altLang="en-US" sz="2200" b="1" dirty="0">
                <a:latin typeface="宋体" panose="02010600030101010101" pitchFamily="2" charset="-122"/>
              </a:rPr>
              <a:t>     到出口结帐，并归还篮子； </a:t>
            </a:r>
            <a:endParaRPr lang="en-US" altLang="zh-CN" sz="2200" b="1" dirty="0">
              <a:latin typeface="宋体" panose="02010600030101010101" pitchFamily="2" charset="-122"/>
            </a:endParaRPr>
          </a:p>
          <a:p>
            <a:pPr algn="just">
              <a:buFontTx/>
              <a:buNone/>
            </a:pPr>
            <a:r>
              <a:rPr lang="en-US" altLang="zh-CN" sz="2200" b="1" dirty="0">
                <a:latin typeface="宋体" panose="02010600030101010101" pitchFamily="2" charset="-122"/>
              </a:rPr>
              <a:t>     signal</a:t>
            </a:r>
            <a:r>
              <a:rPr lang="zh-CN" altLang="en-US" sz="2200" b="1" dirty="0">
                <a:latin typeface="宋体" panose="02010600030101010101" pitchFamily="2" charset="-122"/>
              </a:rPr>
              <a:t>（</a:t>
            </a:r>
            <a:r>
              <a:rPr lang="en-US" altLang="zh-CN" sz="2200" b="1" dirty="0">
                <a:latin typeface="宋体" panose="02010600030101010101" pitchFamily="2" charset="-122"/>
                <a:cs typeface="Times New Roman" panose="02020603050405020304" pitchFamily="18" charset="0"/>
              </a:rPr>
              <a:t>mutex2</a:t>
            </a:r>
            <a:r>
              <a:rPr lang="zh-CN" altLang="en-US" sz="2200" b="1" dirty="0">
                <a:latin typeface="宋体" panose="02010600030101010101" pitchFamily="2" charset="-122"/>
              </a:rPr>
              <a:t>）；</a:t>
            </a:r>
            <a:r>
              <a:rPr lang="zh-CN" altLang="en-US" sz="2200" b="1" dirty="0">
                <a:latin typeface="宋体" panose="02010600030101010101" pitchFamily="2" charset="-122"/>
                <a:cs typeface="Times New Roman" panose="02020603050405020304" pitchFamily="18" charset="0"/>
              </a:rPr>
              <a:t> </a:t>
            </a:r>
            <a:endParaRPr lang="en-US" altLang="zh-CN" sz="2200" b="1" dirty="0">
              <a:latin typeface="宋体" panose="02010600030101010101" pitchFamily="2" charset="-122"/>
              <a:cs typeface="Times New Roman" panose="02020603050405020304" pitchFamily="18" charset="0"/>
            </a:endParaRPr>
          </a:p>
          <a:p>
            <a:pPr algn="just">
              <a:buFontTx/>
              <a:buNone/>
            </a:pPr>
            <a:r>
              <a:rPr lang="en-US" altLang="zh-CN" sz="2200" b="1" dirty="0">
                <a:latin typeface="宋体" panose="02010600030101010101" pitchFamily="2" charset="-122"/>
                <a:cs typeface="Times New Roman" panose="02020603050405020304" pitchFamily="18" charset="0"/>
              </a:rPr>
              <a:t>     signal(basket);</a:t>
            </a:r>
            <a:endParaRPr lang="zh-CN" altLang="en-US" sz="2200" b="1" dirty="0">
              <a:latin typeface="宋体" panose="02010600030101010101" pitchFamily="2" charset="-122"/>
              <a:cs typeface="Times New Roman" panose="02020603050405020304" pitchFamily="18" charset="0"/>
            </a:endParaRPr>
          </a:p>
          <a:p>
            <a:pPr algn="just">
              <a:buFontTx/>
              <a:buNone/>
            </a:pPr>
            <a:r>
              <a:rPr lang="zh-CN" altLang="en-US" sz="2200" b="1" dirty="0">
                <a:latin typeface="宋体" panose="02010600030101010101" pitchFamily="2" charset="-122"/>
              </a:rPr>
              <a:t>     从出口离开超市；</a:t>
            </a:r>
            <a:endParaRPr lang="zh-CN" altLang="en-US" sz="2200" b="1" dirty="0">
              <a:latin typeface="宋体" panose="02010600030101010101" pitchFamily="2" charset="-122"/>
              <a:cs typeface="Times New Roman" panose="02020603050405020304" pitchFamily="18" charset="0"/>
            </a:endParaRPr>
          </a:p>
          <a:p>
            <a:pPr>
              <a:buFontTx/>
              <a:buNone/>
            </a:pPr>
            <a:r>
              <a:rPr lang="zh-CN" altLang="en-US" sz="2200" b="1" dirty="0">
                <a:latin typeface="宋体" panose="02010600030101010101" pitchFamily="2" charset="-122"/>
              </a:rPr>
              <a:t>  </a:t>
            </a:r>
            <a:r>
              <a:rPr lang="en-US" altLang="zh-CN" sz="2200" b="1" dirty="0">
                <a:latin typeface="宋体" panose="02010600030101010101" pitchFamily="2" charset="-122"/>
              </a:rPr>
              <a:t>}</a:t>
            </a:r>
            <a:endParaRPr lang="en-US" altLang="zh-CN" sz="2200" b="1" dirty="0"/>
          </a:p>
        </p:txBody>
      </p:sp>
      <p:sp>
        <p:nvSpPr>
          <p:cNvPr id="125955" name="矩形 2"/>
          <p:cNvSpPr>
            <a:spLocks noChangeArrowheads="1"/>
          </p:cNvSpPr>
          <p:nvPr/>
        </p:nvSpPr>
        <p:spPr bwMode="auto">
          <a:xfrm>
            <a:off x="911424" y="1267693"/>
            <a:ext cx="3672408" cy="56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nSpc>
                <a:spcPct val="110000"/>
              </a:lnSpc>
              <a:spcBef>
                <a:spcPct val="20000"/>
              </a:spcBef>
            </a:pPr>
            <a:r>
              <a:rPr lang="zh-CN" altLang="en-US" sz="2800" dirty="0">
                <a:solidFill>
                  <a:srgbClr val="CC3300"/>
                </a:solidFill>
                <a:latin typeface="微软雅黑" panose="020B0503020204020204" pitchFamily="34" charset="-122"/>
                <a:ea typeface="微软雅黑" panose="020B0503020204020204" pitchFamily="34" charset="-122"/>
              </a:rPr>
              <a:t>小组讨论分析思路</a:t>
            </a:r>
          </a:p>
        </p:txBody>
      </p:sp>
      <p:sp>
        <p:nvSpPr>
          <p:cNvPr id="125957" name="Rectangle 24"/>
          <p:cNvSpPr>
            <a:spLocks noChangeArrowheads="1"/>
          </p:cNvSpPr>
          <p:nvPr/>
        </p:nvSpPr>
        <p:spPr bwMode="auto">
          <a:xfrm>
            <a:off x="911424" y="2047157"/>
            <a:ext cx="4752528" cy="2000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33400" indent="-533400"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spcBef>
                <a:spcPct val="30000"/>
              </a:spcBef>
              <a:buFont typeface="Wingdings" panose="05000000000000000000" pitchFamily="2" charset="2"/>
              <a:buNone/>
            </a:pPr>
            <a:r>
              <a:rPr lang="en-US" altLang="zh-CN" dirty="0">
                <a:latin typeface="Times New Roman" panose="02020603050405020304" pitchFamily="18" charset="0"/>
              </a:rPr>
              <a:t> semaphore  basket</a:t>
            </a:r>
            <a:r>
              <a:rPr lang="zh-CN" altLang="en-US" dirty="0">
                <a:latin typeface="Times New Roman" panose="02020603050405020304" pitchFamily="18" charset="0"/>
              </a:rPr>
              <a:t>，</a:t>
            </a:r>
            <a:r>
              <a:rPr lang="en-US" altLang="zh-CN" dirty="0">
                <a:latin typeface="Times New Roman" panose="02020603050405020304" pitchFamily="18" charset="0"/>
              </a:rPr>
              <a:t>mutex1</a:t>
            </a:r>
            <a:r>
              <a:rPr lang="zh-CN" altLang="en-US" dirty="0">
                <a:latin typeface="Times New Roman" panose="02020603050405020304" pitchFamily="18" charset="0"/>
              </a:rPr>
              <a:t>，</a:t>
            </a:r>
            <a:r>
              <a:rPr lang="en-US" altLang="zh-CN" dirty="0">
                <a:latin typeface="Times New Roman" panose="02020603050405020304" pitchFamily="18" charset="0"/>
              </a:rPr>
              <a:t>mutex2</a:t>
            </a:r>
          </a:p>
          <a:p>
            <a:pPr>
              <a:spcBef>
                <a:spcPct val="30000"/>
              </a:spcBef>
              <a:buFont typeface="Wingdings" panose="05000000000000000000" pitchFamily="2" charset="2"/>
              <a:buNone/>
            </a:pPr>
            <a:r>
              <a:rPr lang="en-US" altLang="zh-CN" dirty="0">
                <a:latin typeface="Times New Roman" panose="02020603050405020304" pitchFamily="18" charset="0"/>
              </a:rPr>
              <a:t>void main( )                                                              </a:t>
            </a:r>
          </a:p>
          <a:p>
            <a:pPr algn="just">
              <a:spcBef>
                <a:spcPct val="30000"/>
              </a:spcBef>
              <a:buFont typeface="Wingdings" panose="05000000000000000000" pitchFamily="2" charset="2"/>
              <a:buNone/>
            </a:pPr>
            <a:r>
              <a:rPr lang="en-US" altLang="zh-CN" dirty="0">
                <a:latin typeface="Times New Roman" panose="02020603050405020304" pitchFamily="18" charset="0"/>
              </a:rPr>
              <a:t>  {    mutex1=mutex2=1</a:t>
            </a:r>
            <a:r>
              <a:rPr lang="zh-CN" altLang="en-US" dirty="0">
                <a:latin typeface="Times New Roman" panose="02020603050405020304" pitchFamily="18" charset="0"/>
              </a:rPr>
              <a:t>，</a:t>
            </a:r>
            <a:r>
              <a:rPr lang="en-US" altLang="zh-CN" dirty="0">
                <a:latin typeface="Times New Roman" panose="02020603050405020304" pitchFamily="18" charset="0"/>
              </a:rPr>
              <a:t>basket=200</a:t>
            </a:r>
          </a:p>
          <a:p>
            <a:pPr algn="just">
              <a:spcBef>
                <a:spcPct val="30000"/>
              </a:spcBef>
              <a:buFont typeface="Wingdings" panose="05000000000000000000" pitchFamily="2" charset="2"/>
              <a:buNone/>
            </a:pPr>
            <a:r>
              <a:rPr lang="en-US" altLang="zh-CN" dirty="0">
                <a:solidFill>
                  <a:srgbClr val="FF0000"/>
                </a:solidFill>
                <a:latin typeface="Times New Roman" panose="02020603050405020304" pitchFamily="18" charset="0"/>
              </a:rPr>
              <a:t>       </a:t>
            </a:r>
            <a:r>
              <a:rPr lang="en-US" altLang="zh-CN" dirty="0" err="1">
                <a:solidFill>
                  <a:srgbClr val="FF0000"/>
                </a:solidFill>
                <a:latin typeface="Times New Roman" panose="02020603050405020304" pitchFamily="18" charset="0"/>
              </a:rPr>
              <a:t>parbegin</a:t>
            </a:r>
            <a:r>
              <a:rPr lang="en-US" altLang="zh-CN" dirty="0">
                <a:latin typeface="Times New Roman" panose="02020603050405020304" pitchFamily="18" charset="0"/>
              </a:rPr>
              <a:t>(pi( ) ) ;    </a:t>
            </a:r>
          </a:p>
          <a:p>
            <a:pPr algn="just">
              <a:spcBef>
                <a:spcPct val="30000"/>
              </a:spcBef>
              <a:buFont typeface="Wingdings" panose="05000000000000000000" pitchFamily="2" charset="2"/>
              <a:buNone/>
            </a:pPr>
            <a:r>
              <a:rPr lang="en-US" altLang="zh-CN" dirty="0">
                <a:latin typeface="Times New Roman" panose="02020603050405020304" pitchFamily="18" charset="0"/>
              </a:rPr>
              <a:t>}                                                                      </a:t>
            </a:r>
            <a:r>
              <a:rPr lang="en-US" altLang="zh-CN" b="0" dirty="0">
                <a:latin typeface="Times New Roman" panose="02020603050405020304" pitchFamily="18" charset="0"/>
              </a:rPr>
              <a:t> </a:t>
            </a:r>
            <a:r>
              <a:rPr lang="en-US" altLang="zh-CN" dirty="0">
                <a:latin typeface="Times New Roman" panose="02020603050405020304" pitchFamily="18" charset="0"/>
              </a:rPr>
              <a:t>     </a:t>
            </a:r>
          </a:p>
        </p:txBody>
      </p:sp>
      <p:sp>
        <p:nvSpPr>
          <p:cNvPr id="6" name="矩形 6"/>
          <p:cNvSpPr>
            <a:spLocks noChangeArrowheads="1"/>
          </p:cNvSpPr>
          <p:nvPr/>
        </p:nvSpPr>
        <p:spPr bwMode="auto">
          <a:xfrm>
            <a:off x="3503712" y="440488"/>
            <a:ext cx="5040313"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Font typeface="Wingdings" panose="05000000000000000000" pitchFamily="2" charset="2"/>
              <a:buChar char="n"/>
            </a:pPr>
            <a:r>
              <a:rPr lang="en-US" altLang="zh-CN" sz="2800" dirty="0">
                <a:solidFill>
                  <a:srgbClr val="0075CC"/>
                </a:solidFill>
                <a:latin typeface="微软雅黑" panose="020B0503020204020204" pitchFamily="34" charset="-122"/>
                <a:ea typeface="微软雅黑" panose="020B0503020204020204" pitchFamily="34" charset="-122"/>
              </a:rPr>
              <a:t> </a:t>
            </a:r>
            <a:r>
              <a:rPr lang="zh-CN" altLang="en-US" sz="2800" dirty="0">
                <a:solidFill>
                  <a:srgbClr val="3E13B9"/>
                </a:solidFill>
                <a:latin typeface="微软雅黑" panose="020B0503020204020204" pitchFamily="34" charset="-122"/>
                <a:ea typeface="微软雅黑" panose="020B0503020204020204" pitchFamily="34" charset="-122"/>
              </a:rPr>
              <a:t>利用信号量机制实现互斥</a:t>
            </a:r>
            <a:endParaRPr lang="en-US" altLang="zh-CN" sz="2800" dirty="0">
              <a:solidFill>
                <a:srgbClr val="3E13B9"/>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2" name="Rectangle 4"/>
          <p:cNvSpPr>
            <a:spLocks noChangeArrowheads="1"/>
          </p:cNvSpPr>
          <p:nvPr/>
        </p:nvSpPr>
        <p:spPr bwMode="auto">
          <a:xfrm>
            <a:off x="1595437" y="2680593"/>
            <a:ext cx="8353425" cy="3384550"/>
          </a:xfrm>
          <a:prstGeom prst="rect">
            <a:avLst/>
          </a:prstGeom>
          <a:noFill/>
          <a:ln>
            <a:noFill/>
          </a:ln>
          <a:effectLst/>
        </p:spPr>
        <p:txBody>
          <a:bodyPr/>
          <a:lstStyle/>
          <a:p>
            <a:pPr eaLnBrk="0" hangingPunct="0">
              <a:lnSpc>
                <a:spcPct val="120000"/>
              </a:lnSpc>
              <a:spcBef>
                <a:spcPct val="20000"/>
              </a:spcBef>
              <a:defRPr/>
            </a:pPr>
            <a:r>
              <a:rPr lang="zh-CN" altLang="en-US" sz="2200" dirty="0">
                <a:latin typeface="宋体" pitchFamily="2" charset="-122"/>
              </a:rPr>
              <a:t>     实现进程间相互合作的前驱后继关系</a:t>
            </a:r>
            <a:endParaRPr lang="en-US" altLang="zh-CN" sz="2200" dirty="0">
              <a:latin typeface="宋体" pitchFamily="2" charset="-122"/>
            </a:endParaRPr>
          </a:p>
          <a:p>
            <a:pPr eaLnBrk="0" hangingPunct="0">
              <a:lnSpc>
                <a:spcPct val="120000"/>
              </a:lnSpc>
              <a:spcBef>
                <a:spcPct val="20000"/>
              </a:spcBef>
              <a:buFont typeface="Wingdings" pitchFamily="2" charset="2"/>
              <a:buChar char="l"/>
              <a:defRPr/>
            </a:pPr>
            <a:r>
              <a:rPr lang="zh-CN" altLang="en-US" sz="2400" dirty="0">
                <a:solidFill>
                  <a:srgbClr val="008AF2"/>
                </a:solidFill>
                <a:latin typeface="Arial" charset="0"/>
              </a:rPr>
              <a:t> </a:t>
            </a:r>
            <a:r>
              <a:rPr lang="zh-CN" altLang="en-US" sz="2400" dirty="0">
                <a:solidFill>
                  <a:srgbClr val="008AF2"/>
                </a:solidFill>
                <a:latin typeface="微软雅黑" panose="020B0503020204020204" pitchFamily="34" charset="-122"/>
                <a:ea typeface="微软雅黑" panose="020B0503020204020204" pitchFamily="34" charset="-122"/>
              </a:rPr>
              <a:t>思路描述：</a:t>
            </a:r>
            <a:endParaRPr lang="en-US" altLang="zh-CN" sz="2400" dirty="0">
              <a:solidFill>
                <a:srgbClr val="008AF2"/>
              </a:solidFill>
              <a:latin typeface="微软雅黑" panose="020B0503020204020204" pitchFamily="34" charset="-122"/>
              <a:ea typeface="微软雅黑" panose="020B0503020204020204" pitchFamily="34" charset="-122"/>
            </a:endParaRPr>
          </a:p>
          <a:p>
            <a:pPr marL="342900" indent="-342900" eaLnBrk="0" hangingPunct="0">
              <a:lnSpc>
                <a:spcPct val="120000"/>
              </a:lnSpc>
              <a:spcBef>
                <a:spcPct val="20000"/>
              </a:spcBef>
              <a:buFont typeface="Wingdings" pitchFamily="2" charset="2"/>
              <a:buChar char="Ø"/>
              <a:defRPr/>
            </a:pPr>
            <a:r>
              <a:rPr lang="zh-CN" altLang="en-US" sz="2200" dirty="0">
                <a:latin typeface="仿宋_GB2312" pitchFamily="49" charset="-122"/>
                <a:ea typeface="仿宋_GB2312" pitchFamily="49" charset="-122"/>
              </a:rPr>
              <a:t> 为一个同步关系设置一个</a:t>
            </a:r>
            <a:r>
              <a:rPr lang="zh-CN" altLang="en-US" sz="2200" dirty="0">
                <a:solidFill>
                  <a:schemeClr val="accent1"/>
                </a:solidFill>
                <a:latin typeface="仿宋_GB2312" pitchFamily="49" charset="-122"/>
                <a:ea typeface="仿宋_GB2312" pitchFamily="49" charset="-122"/>
              </a:rPr>
              <a:t>同步信号量</a:t>
            </a:r>
            <a:r>
              <a:rPr lang="en-US" altLang="zh-CN" sz="2200" dirty="0">
                <a:latin typeface="仿宋_GB2312" pitchFamily="49" charset="-122"/>
                <a:ea typeface="仿宋_GB2312" pitchFamily="49" charset="-122"/>
              </a:rPr>
              <a:t>S</a:t>
            </a:r>
            <a:r>
              <a:rPr lang="zh-CN" altLang="en-US" sz="2200" dirty="0">
                <a:latin typeface="仿宋_GB2312" pitchFamily="49" charset="-122"/>
                <a:ea typeface="仿宋_GB2312" pitchFamily="49" charset="-122"/>
              </a:rPr>
              <a:t>，其初值为</a:t>
            </a:r>
            <a:r>
              <a:rPr lang="en-US" altLang="zh-CN" sz="2200" dirty="0">
                <a:solidFill>
                  <a:schemeClr val="accent1"/>
                </a:solidFill>
                <a:latin typeface="仿宋_GB2312" pitchFamily="49" charset="-122"/>
                <a:ea typeface="仿宋_GB2312" pitchFamily="49" charset="-122"/>
              </a:rPr>
              <a:t>0</a:t>
            </a:r>
            <a:r>
              <a:rPr lang="zh-CN" altLang="en-US" sz="2200" dirty="0">
                <a:solidFill>
                  <a:schemeClr val="accent1"/>
                </a:solidFill>
                <a:latin typeface="仿宋_GB2312" pitchFamily="49" charset="-122"/>
                <a:ea typeface="仿宋_GB2312" pitchFamily="49" charset="-122"/>
              </a:rPr>
              <a:t>：</a:t>
            </a:r>
            <a:endParaRPr lang="en-US" altLang="zh-CN" sz="2200" dirty="0">
              <a:solidFill>
                <a:schemeClr val="accent1"/>
              </a:solidFill>
              <a:latin typeface="仿宋_GB2312" pitchFamily="49" charset="-122"/>
              <a:ea typeface="仿宋_GB2312" pitchFamily="49" charset="-122"/>
            </a:endParaRPr>
          </a:p>
          <a:p>
            <a:pPr eaLnBrk="0" hangingPunct="0">
              <a:lnSpc>
                <a:spcPct val="120000"/>
              </a:lnSpc>
              <a:spcBef>
                <a:spcPct val="20000"/>
              </a:spcBef>
              <a:defRPr/>
            </a:pPr>
            <a:r>
              <a:rPr kumimoji="1" lang="en-US" altLang="zh-CN" sz="2200" dirty="0">
                <a:solidFill>
                  <a:srgbClr val="137325"/>
                </a:solidFill>
                <a:effectLst>
                  <a:outerShdw blurRad="38100" dist="38100" dir="2700000" algn="tl">
                    <a:srgbClr val="C0C0C0"/>
                  </a:outerShdw>
                </a:effectLst>
                <a:latin typeface="Times New Roman" pitchFamily="18" charset="0"/>
                <a:ea typeface="仿宋_GB2312" pitchFamily="49" charset="-122"/>
                <a:sym typeface="Wingdings" pitchFamily="2" charset="2"/>
              </a:rPr>
              <a:t>         semaphore</a:t>
            </a:r>
            <a:r>
              <a:rPr kumimoji="1" lang="zh-CN" altLang="en-US" sz="2200" dirty="0">
                <a:solidFill>
                  <a:srgbClr val="D60093"/>
                </a:solidFill>
                <a:effectLst>
                  <a:outerShdw blurRad="38100" dist="38100" dir="2700000" algn="tl">
                    <a:srgbClr val="C0C0C0"/>
                  </a:outerShdw>
                </a:effectLst>
                <a:latin typeface="Times New Roman" pitchFamily="18" charset="0"/>
                <a:ea typeface="仿宋_GB2312" pitchFamily="49" charset="-122"/>
              </a:rPr>
              <a:t>  </a:t>
            </a:r>
            <a:r>
              <a:rPr kumimoji="1" lang="en-US" altLang="zh-CN" sz="2200" b="0" dirty="0">
                <a:solidFill>
                  <a:schemeClr val="accent1"/>
                </a:solidFill>
                <a:effectLst>
                  <a:outerShdw blurRad="38100" dist="38100" dir="2700000" algn="tl">
                    <a:srgbClr val="C0C0C0"/>
                  </a:outerShdw>
                </a:effectLst>
                <a:latin typeface="Times New Roman" pitchFamily="18" charset="0"/>
                <a:ea typeface="仿宋_GB2312" pitchFamily="49" charset="-122"/>
              </a:rPr>
              <a:t>S=0</a:t>
            </a:r>
            <a:r>
              <a:rPr kumimoji="1" lang="en-US" altLang="zh-CN" sz="2200" b="0" dirty="0">
                <a:effectLst>
                  <a:outerShdw blurRad="38100" dist="38100" dir="2700000" algn="tl">
                    <a:srgbClr val="C0C0C0"/>
                  </a:outerShdw>
                </a:effectLst>
                <a:latin typeface="Times New Roman" pitchFamily="18" charset="0"/>
                <a:ea typeface="仿宋_GB2312" pitchFamily="49" charset="-122"/>
              </a:rPr>
              <a:t>       </a:t>
            </a:r>
            <a:r>
              <a:rPr kumimoji="1" lang="en-US" altLang="zh-CN" sz="2200" dirty="0">
                <a:effectLst>
                  <a:outerShdw blurRad="38100" dist="38100" dir="2700000" algn="tl">
                    <a:srgbClr val="C0C0C0"/>
                  </a:outerShdw>
                </a:effectLst>
                <a:latin typeface="Times New Roman" pitchFamily="18" charset="0"/>
                <a:ea typeface="仿宋_GB2312" pitchFamily="49" charset="-122"/>
              </a:rPr>
              <a:t>——</a:t>
            </a:r>
            <a:r>
              <a:rPr kumimoji="1" lang="zh-CN" altLang="en-US" sz="2200" dirty="0">
                <a:effectLst>
                  <a:outerShdw blurRad="38100" dist="38100" dir="2700000" algn="tl">
                    <a:srgbClr val="C0C0C0"/>
                  </a:outerShdw>
                </a:effectLst>
                <a:latin typeface="Times New Roman" pitchFamily="18" charset="0"/>
                <a:ea typeface="仿宋_GB2312" pitchFamily="49" charset="-122"/>
              </a:rPr>
              <a:t>表示消息或令牌</a:t>
            </a:r>
            <a:endParaRPr kumimoji="1" lang="en-US" altLang="zh-CN" sz="2200" dirty="0">
              <a:effectLst>
                <a:outerShdw blurRad="38100" dist="38100" dir="2700000" algn="tl">
                  <a:srgbClr val="C0C0C0"/>
                </a:outerShdw>
              </a:effectLst>
              <a:latin typeface="Times New Roman" pitchFamily="18" charset="0"/>
              <a:ea typeface="仿宋_GB2312" pitchFamily="49" charset="-122"/>
            </a:endParaRPr>
          </a:p>
          <a:p>
            <a:pPr marL="342900" indent="-342900" eaLnBrk="0" hangingPunct="0">
              <a:lnSpc>
                <a:spcPct val="120000"/>
              </a:lnSpc>
              <a:spcBef>
                <a:spcPct val="20000"/>
              </a:spcBef>
              <a:buFont typeface="Wingdings" pitchFamily="2" charset="2"/>
              <a:buChar char="Ø"/>
              <a:defRPr/>
            </a:pPr>
            <a:r>
              <a:rPr lang="zh-CN" altLang="en-US" sz="2200" dirty="0">
                <a:latin typeface="仿宋_GB2312" pitchFamily="49" charset="-122"/>
                <a:ea typeface="仿宋_GB2312" pitchFamily="49" charset="-122"/>
              </a:rPr>
              <a:t>前驱进程完成操作后执行</a:t>
            </a:r>
            <a:r>
              <a:rPr lang="en-US" altLang="zh-CN" sz="2200" dirty="0">
                <a:latin typeface="仿宋_GB2312" pitchFamily="49" charset="-122"/>
                <a:ea typeface="仿宋_GB2312" pitchFamily="49" charset="-122"/>
              </a:rPr>
              <a:t>signal(S)</a:t>
            </a:r>
            <a:r>
              <a:rPr lang="zh-CN" altLang="en-US" sz="2200" dirty="0">
                <a:latin typeface="仿宋_GB2312" pitchFamily="49" charset="-122"/>
                <a:ea typeface="仿宋_GB2312" pitchFamily="49" charset="-122"/>
              </a:rPr>
              <a:t>：表示发送消息或令牌</a:t>
            </a:r>
            <a:endParaRPr lang="en-US" altLang="zh-CN" sz="2200" dirty="0">
              <a:latin typeface="仿宋_GB2312" pitchFamily="49" charset="-122"/>
              <a:ea typeface="仿宋_GB2312" pitchFamily="49" charset="-122"/>
            </a:endParaRPr>
          </a:p>
          <a:p>
            <a:pPr marL="342900" indent="-342900" eaLnBrk="0" hangingPunct="0">
              <a:lnSpc>
                <a:spcPct val="120000"/>
              </a:lnSpc>
              <a:spcBef>
                <a:spcPct val="20000"/>
              </a:spcBef>
              <a:buFont typeface="Wingdings" pitchFamily="2" charset="2"/>
              <a:buChar char="Ø"/>
              <a:defRPr/>
            </a:pPr>
            <a:r>
              <a:rPr lang="zh-CN" altLang="en-US" sz="2200" dirty="0">
                <a:latin typeface="仿宋_GB2312" pitchFamily="49" charset="-122"/>
                <a:ea typeface="仿宋_GB2312" pitchFamily="49" charset="-122"/>
              </a:rPr>
              <a:t>后继进程开始操作前执行</a:t>
            </a:r>
            <a:r>
              <a:rPr lang="en-US" altLang="zh-CN" sz="2200" dirty="0">
                <a:latin typeface="仿宋_GB2312" pitchFamily="49" charset="-122"/>
                <a:ea typeface="仿宋_GB2312" pitchFamily="49" charset="-122"/>
              </a:rPr>
              <a:t>wait(S)</a:t>
            </a:r>
            <a:r>
              <a:rPr lang="zh-CN" altLang="en-US" sz="2200" dirty="0">
                <a:latin typeface="仿宋_GB2312" pitchFamily="49" charset="-122"/>
                <a:ea typeface="仿宋_GB2312" pitchFamily="49" charset="-122"/>
              </a:rPr>
              <a:t>：表示所等待消息获令牌到达</a:t>
            </a:r>
            <a:endParaRPr lang="en-US" altLang="zh-CN" sz="2200" dirty="0">
              <a:solidFill>
                <a:srgbClr val="0000FF"/>
              </a:solidFill>
              <a:latin typeface="Arial" charset="0"/>
            </a:endParaRPr>
          </a:p>
          <a:p>
            <a:pPr eaLnBrk="0" hangingPunct="0">
              <a:lnSpc>
                <a:spcPct val="90000"/>
              </a:lnSpc>
              <a:spcBef>
                <a:spcPct val="20000"/>
              </a:spcBef>
              <a:defRPr/>
            </a:pPr>
            <a:r>
              <a:rPr kumimoji="1" lang="zh-CN" altLang="en-US" sz="2400" dirty="0">
                <a:solidFill>
                  <a:schemeClr val="accent1"/>
                </a:solidFill>
                <a:latin typeface="仿宋_GB2312" pitchFamily="49" charset="-122"/>
                <a:ea typeface="仿宋_GB2312" pitchFamily="49" charset="-122"/>
              </a:rPr>
              <a:t>  </a:t>
            </a:r>
            <a:endParaRPr lang="zh-CN" altLang="en-US" sz="2400" dirty="0">
              <a:solidFill>
                <a:srgbClr val="7030A0"/>
              </a:solidFill>
              <a:latin typeface="宋体" pitchFamily="2" charset="-122"/>
            </a:endParaRPr>
          </a:p>
        </p:txBody>
      </p:sp>
      <p:sp>
        <p:nvSpPr>
          <p:cNvPr id="62468" name="Rectangle 2"/>
          <p:cNvSpPr txBox="1">
            <a:spLocks noChangeArrowheads="1"/>
          </p:cNvSpPr>
          <p:nvPr/>
        </p:nvSpPr>
        <p:spPr bwMode="auto">
          <a:xfrm>
            <a:off x="4079875" y="44450"/>
            <a:ext cx="3384550" cy="711200"/>
          </a:xfrm>
          <a:prstGeom prst="rect">
            <a:avLst/>
          </a:prstGeom>
          <a:noFill/>
          <a:ln w="9525">
            <a:noFill/>
            <a:miter lim="800000"/>
            <a:headEnd/>
            <a:tailEnd/>
          </a:ln>
          <a:effectLst>
            <a:outerShdw dist="35921" dir="2700000" algn="ctr" rotWithShape="0">
              <a:srgbClr val="FFFFFF">
                <a:alpha val="73000"/>
              </a:srgbClr>
            </a:outerShdw>
          </a:effectLst>
        </p:spPr>
        <p:txBody>
          <a:bodyPr anchor="ctr"/>
          <a:lstStyle/>
          <a:p>
            <a:pPr>
              <a:defRPr/>
            </a:pPr>
            <a:r>
              <a:rPr lang="en-US" altLang="zh-CN" sz="4000" dirty="0">
                <a:solidFill>
                  <a:srgbClr val="FF0000"/>
                </a:solidFill>
                <a:latin typeface="微软雅黑" panose="020B0503020204020204" pitchFamily="34" charset="-122"/>
                <a:ea typeface="微软雅黑" panose="020B0503020204020204" pitchFamily="34" charset="-122"/>
              </a:rPr>
              <a:t>3.4 </a:t>
            </a:r>
            <a:r>
              <a:rPr lang="zh-CN" altLang="en-US" sz="4000" dirty="0">
                <a:solidFill>
                  <a:srgbClr val="FF0000"/>
                </a:solidFill>
                <a:latin typeface="微软雅黑" panose="020B0503020204020204" pitchFamily="34" charset="-122"/>
                <a:ea typeface="微软雅黑" panose="020B0503020204020204" pitchFamily="34" charset="-122"/>
              </a:rPr>
              <a:t>进程同步</a:t>
            </a:r>
          </a:p>
        </p:txBody>
      </p:sp>
      <p:sp>
        <p:nvSpPr>
          <p:cNvPr id="5" name="Rectangle 2"/>
          <p:cNvSpPr txBox="1">
            <a:spLocks noChangeArrowheads="1"/>
          </p:cNvSpPr>
          <p:nvPr/>
        </p:nvSpPr>
        <p:spPr bwMode="auto">
          <a:xfrm>
            <a:off x="1127448" y="980728"/>
            <a:ext cx="6481762" cy="1474787"/>
          </a:xfrm>
          <a:prstGeom prst="rect">
            <a:avLst/>
          </a:prstGeom>
          <a:noFill/>
          <a:ln w="9525">
            <a:noFill/>
            <a:miter lim="800000"/>
            <a:headEnd/>
            <a:tailEnd/>
          </a:ln>
          <a:effectLst>
            <a:outerShdw dist="35921" dir="2700000" algn="ctr" rotWithShape="0">
              <a:srgbClr val="FFFFFF">
                <a:alpha val="73000"/>
              </a:srgbClr>
            </a:outerShdw>
          </a:effectLst>
        </p:spPr>
        <p:txBody>
          <a:bodyPr anchor="ctr"/>
          <a:lstStyle/>
          <a:p>
            <a:pPr eaLnBrk="0" hangingPunct="0">
              <a:lnSpc>
                <a:spcPct val="130000"/>
              </a:lnSpc>
              <a:defRPr/>
            </a:pPr>
            <a:r>
              <a:rPr lang="en-US" altLang="zh-CN" sz="3200" kern="0" dirty="0">
                <a:solidFill>
                  <a:srgbClr val="0000FF"/>
                </a:solidFill>
                <a:latin typeface="微软雅黑" panose="020B0503020204020204" pitchFamily="34" charset="-122"/>
                <a:ea typeface="微软雅黑" panose="020B0503020204020204" pitchFamily="34" charset="-122"/>
                <a:cs typeface="+mj-cs"/>
              </a:rPr>
              <a:t>3.4.2 </a:t>
            </a:r>
            <a:r>
              <a:rPr lang="zh-CN" altLang="en-US" sz="3200" kern="0" dirty="0">
                <a:solidFill>
                  <a:srgbClr val="0000FF"/>
                </a:solidFill>
                <a:latin typeface="微软雅黑" panose="020B0503020204020204" pitchFamily="34" charset="-122"/>
                <a:ea typeface="微软雅黑" panose="020B0503020204020204" pitchFamily="34" charset="-122"/>
                <a:cs typeface="+mj-cs"/>
              </a:rPr>
              <a:t>进程同步机制及应用</a:t>
            </a:r>
            <a:br>
              <a:rPr lang="en-US" altLang="zh-CN" sz="2800" kern="0" dirty="0">
                <a:solidFill>
                  <a:srgbClr val="0000FF"/>
                </a:solidFill>
                <a:latin typeface="微软雅黑" panose="020B0503020204020204" pitchFamily="34" charset="-122"/>
                <a:ea typeface="微软雅黑" panose="020B0503020204020204" pitchFamily="34" charset="-122"/>
                <a:cs typeface="+mj-cs"/>
              </a:rPr>
            </a:br>
            <a:r>
              <a:rPr lang="en-US" altLang="zh-CN" sz="2800" kern="0" dirty="0">
                <a:solidFill>
                  <a:srgbClr val="0000FF"/>
                </a:solidFill>
                <a:latin typeface="微软雅黑" panose="020B0503020204020204" pitchFamily="34" charset="-122"/>
                <a:ea typeface="微软雅黑" panose="020B0503020204020204" pitchFamily="34" charset="-122"/>
                <a:cs typeface="+mj-cs"/>
              </a:rPr>
              <a:t> </a:t>
            </a:r>
            <a:r>
              <a:rPr lang="en-US" altLang="zh-CN" sz="2800" kern="0" dirty="0">
                <a:solidFill>
                  <a:srgbClr val="C00000"/>
                </a:solidFill>
                <a:latin typeface="微软雅黑" panose="020B0503020204020204" pitchFamily="34" charset="-122"/>
                <a:ea typeface="微软雅黑" panose="020B0503020204020204" pitchFamily="34" charset="-122"/>
                <a:cs typeface="+mj-cs"/>
              </a:rPr>
              <a:t>4. </a:t>
            </a:r>
            <a:r>
              <a:rPr lang="zh-CN" altLang="en-US" sz="2800" kern="0" dirty="0">
                <a:solidFill>
                  <a:srgbClr val="C00000"/>
                </a:solidFill>
                <a:latin typeface="微软雅黑" panose="020B0503020204020204" pitchFamily="34" charset="-122"/>
                <a:ea typeface="微软雅黑" panose="020B0503020204020204" pitchFamily="34" charset="-122"/>
                <a:cs typeface="+mj-cs"/>
              </a:rPr>
              <a:t>信号量机制</a:t>
            </a:r>
            <a:endParaRPr lang="en-US" altLang="zh-CN" sz="2800" kern="0" dirty="0">
              <a:solidFill>
                <a:srgbClr val="C00000"/>
              </a:solidFill>
              <a:latin typeface="微软雅黑" panose="020B0503020204020204" pitchFamily="34" charset="-122"/>
              <a:ea typeface="微软雅黑" panose="020B0503020204020204" pitchFamily="34" charset="-122"/>
              <a:cs typeface="+mj-cs"/>
            </a:endParaRPr>
          </a:p>
          <a:p>
            <a:pPr eaLnBrk="0" hangingPunct="0">
              <a:lnSpc>
                <a:spcPct val="130000"/>
              </a:lnSpc>
              <a:buFont typeface="Wingdings" pitchFamily="2" charset="2"/>
              <a:buChar char="n"/>
              <a:defRPr/>
            </a:pPr>
            <a:r>
              <a:rPr lang="en-US" altLang="zh-CN" sz="2400" kern="0" dirty="0">
                <a:solidFill>
                  <a:srgbClr val="7030A0"/>
                </a:solidFill>
                <a:latin typeface="+mn-ea"/>
                <a:ea typeface="+mn-ea"/>
                <a:cs typeface="+mj-cs"/>
              </a:rPr>
              <a:t> </a:t>
            </a:r>
            <a:r>
              <a:rPr lang="zh-CN" altLang="en-US" sz="2400" kern="0" dirty="0">
                <a:solidFill>
                  <a:srgbClr val="7030A0"/>
                </a:solidFill>
                <a:latin typeface="微软雅黑" panose="020B0503020204020204" pitchFamily="34" charset="-122"/>
                <a:ea typeface="微软雅黑" panose="020B0503020204020204" pitchFamily="34" charset="-122"/>
                <a:cs typeface="+mj-cs"/>
              </a:rPr>
              <a:t>利用信号量机制实现同步</a:t>
            </a:r>
            <a:endParaRPr lang="en-US" altLang="zh-CN" sz="2400" kern="0" dirty="0">
              <a:solidFill>
                <a:srgbClr val="7030A0"/>
              </a:solidFill>
              <a:latin typeface="微软雅黑" panose="020B0503020204020204" pitchFamily="34" charset="-122"/>
              <a:ea typeface="微软雅黑" panose="020B0503020204020204" pitchFamily="34" charset="-122"/>
              <a:cs typeface="+mj-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43012">
                                            <p:txEl>
                                              <p:pRg st="2" end="2"/>
                                            </p:txEl>
                                          </p:spTgt>
                                        </p:tgtEl>
                                        <p:attrNameLst>
                                          <p:attrName>style.visibility</p:attrName>
                                        </p:attrNameLst>
                                      </p:cBhvr>
                                      <p:to>
                                        <p:strVal val="visible"/>
                                      </p:to>
                                    </p:set>
                                    <p:animEffect transition="in" filter="barn(inVertical)">
                                      <p:cBhvr>
                                        <p:cTn id="7" dur="500"/>
                                        <p:tgtEl>
                                          <p:spTgt spid="43012">
                                            <p:txEl>
                                              <p:pRg st="2" end="2"/>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43012">
                                            <p:txEl>
                                              <p:pRg st="3" end="3"/>
                                            </p:txEl>
                                          </p:spTgt>
                                        </p:tgtEl>
                                        <p:attrNameLst>
                                          <p:attrName>style.visibility</p:attrName>
                                        </p:attrNameLst>
                                      </p:cBhvr>
                                      <p:to>
                                        <p:strVal val="visible"/>
                                      </p:to>
                                    </p:set>
                                    <p:animEffect transition="in" filter="barn(inVertical)">
                                      <p:cBhvr>
                                        <p:cTn id="10" dur="500"/>
                                        <p:tgtEl>
                                          <p:spTgt spid="43012">
                                            <p:txEl>
                                              <p:pRg st="3" end="3"/>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21" fill="hold" nodeType="clickEffect">
                                  <p:stCondLst>
                                    <p:cond delay="0"/>
                                  </p:stCondLst>
                                  <p:childTnLst>
                                    <p:set>
                                      <p:cBhvr>
                                        <p:cTn id="14" dur="1" fill="hold">
                                          <p:stCondLst>
                                            <p:cond delay="0"/>
                                          </p:stCondLst>
                                        </p:cTn>
                                        <p:tgtEl>
                                          <p:spTgt spid="43012">
                                            <p:txEl>
                                              <p:pRg st="4" end="4"/>
                                            </p:txEl>
                                          </p:spTgt>
                                        </p:tgtEl>
                                        <p:attrNameLst>
                                          <p:attrName>style.visibility</p:attrName>
                                        </p:attrNameLst>
                                      </p:cBhvr>
                                      <p:to>
                                        <p:strVal val="visible"/>
                                      </p:to>
                                    </p:set>
                                    <p:animEffect transition="in" filter="barn(inVertical)">
                                      <p:cBhvr>
                                        <p:cTn id="15" dur="500"/>
                                        <p:tgtEl>
                                          <p:spTgt spid="43012">
                                            <p:txEl>
                                              <p:pRg st="4" end="4"/>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21" fill="hold" nodeType="clickEffect">
                                  <p:stCondLst>
                                    <p:cond delay="0"/>
                                  </p:stCondLst>
                                  <p:childTnLst>
                                    <p:set>
                                      <p:cBhvr>
                                        <p:cTn id="19" dur="1" fill="hold">
                                          <p:stCondLst>
                                            <p:cond delay="0"/>
                                          </p:stCondLst>
                                        </p:cTn>
                                        <p:tgtEl>
                                          <p:spTgt spid="43012">
                                            <p:txEl>
                                              <p:pRg st="5" end="5"/>
                                            </p:txEl>
                                          </p:spTgt>
                                        </p:tgtEl>
                                        <p:attrNameLst>
                                          <p:attrName>style.visibility</p:attrName>
                                        </p:attrNameLst>
                                      </p:cBhvr>
                                      <p:to>
                                        <p:strVal val="visible"/>
                                      </p:to>
                                    </p:set>
                                    <p:animEffect transition="in" filter="barn(inVertical)">
                                      <p:cBhvr>
                                        <p:cTn id="20" dur="500"/>
                                        <p:tgtEl>
                                          <p:spTgt spid="4301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8002" name="Rectangle 4"/>
          <p:cNvSpPr>
            <a:spLocks noChangeArrowheads="1"/>
          </p:cNvSpPr>
          <p:nvPr/>
        </p:nvSpPr>
        <p:spPr bwMode="auto">
          <a:xfrm>
            <a:off x="1943100" y="2492970"/>
            <a:ext cx="48006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pPr>
            <a:r>
              <a:rPr lang="zh-CN" altLang="en-US" sz="2400">
                <a:solidFill>
                  <a:srgbClr val="008AF2"/>
                </a:solidFill>
              </a:rPr>
              <a:t>算法描述：</a:t>
            </a:r>
            <a:r>
              <a:rPr lang="en-US" altLang="zh-CN" sz="2400"/>
              <a:t>Pa →Pb</a:t>
            </a:r>
            <a:r>
              <a:rPr kumimoji="1" lang="zh-CN" altLang="en-US" sz="2400">
                <a:solidFill>
                  <a:schemeClr val="accent1"/>
                </a:solidFill>
                <a:latin typeface="仿宋_GB2312" pitchFamily="49" charset="-122"/>
                <a:ea typeface="仿宋_GB2312" pitchFamily="49" charset="-122"/>
              </a:rPr>
              <a:t> </a:t>
            </a:r>
            <a:endParaRPr lang="zh-CN" altLang="en-US" sz="2400">
              <a:solidFill>
                <a:srgbClr val="7030A0"/>
              </a:solidFill>
              <a:latin typeface="宋体" panose="02010600030101010101" pitchFamily="2" charset="-122"/>
            </a:endParaRPr>
          </a:p>
        </p:txBody>
      </p:sp>
      <p:graphicFrame>
        <p:nvGraphicFramePr>
          <p:cNvPr id="7" name="表格 6"/>
          <p:cNvGraphicFramePr>
            <a:graphicFrameLocks noGrp="1"/>
          </p:cNvGraphicFramePr>
          <p:nvPr/>
        </p:nvGraphicFramePr>
        <p:xfrm>
          <a:off x="1774825" y="3213695"/>
          <a:ext cx="8448676" cy="3095625"/>
        </p:xfrm>
        <a:graphic>
          <a:graphicData uri="http://schemas.openxmlformats.org/drawingml/2006/table">
            <a:tbl>
              <a:tblPr firstRow="1" bandRow="1">
                <a:tableStyleId>{5C22544A-7EE6-4342-B048-85BDC9FD1C3A}</a:tableStyleId>
              </a:tblPr>
              <a:tblGrid>
                <a:gridCol w="3096508">
                  <a:extLst>
                    <a:ext uri="{9D8B030D-6E8A-4147-A177-3AD203B41FA5}">
                      <a16:colId xmlns:a16="http://schemas.microsoft.com/office/drawing/2014/main" val="20000"/>
                    </a:ext>
                  </a:extLst>
                </a:gridCol>
                <a:gridCol w="2770447">
                  <a:extLst>
                    <a:ext uri="{9D8B030D-6E8A-4147-A177-3AD203B41FA5}">
                      <a16:colId xmlns:a16="http://schemas.microsoft.com/office/drawing/2014/main" val="20001"/>
                    </a:ext>
                  </a:extLst>
                </a:gridCol>
                <a:gridCol w="2581721">
                  <a:extLst>
                    <a:ext uri="{9D8B030D-6E8A-4147-A177-3AD203B41FA5}">
                      <a16:colId xmlns:a16="http://schemas.microsoft.com/office/drawing/2014/main" val="20002"/>
                    </a:ext>
                  </a:extLst>
                </a:gridCol>
              </a:tblGrid>
              <a:tr h="3095625">
                <a:tc>
                  <a:txBody>
                    <a:bodyPr/>
                    <a:lstStyle/>
                    <a:p>
                      <a:pPr marL="533400" indent="-533400" algn="just">
                        <a:spcBef>
                          <a:spcPct val="20000"/>
                        </a:spcBef>
                        <a:buFont typeface="Wingdings" pitchFamily="2" charset="2"/>
                        <a:buNone/>
                      </a:pPr>
                      <a:r>
                        <a:rPr lang="en-US" altLang="zh-CN" sz="2800" dirty="0">
                          <a:solidFill>
                            <a:schemeClr val="tx1"/>
                          </a:solidFill>
                          <a:latin typeface="Times New Roman" pitchFamily="18" charset="0"/>
                        </a:rPr>
                        <a:t> </a:t>
                      </a:r>
                      <a:r>
                        <a:rPr lang="en-US" altLang="zh-CN" sz="2400" dirty="0">
                          <a:solidFill>
                            <a:schemeClr val="tx1"/>
                          </a:solidFill>
                          <a:latin typeface="Times New Roman" pitchFamily="18" charset="0"/>
                        </a:rPr>
                        <a:t>semaphore S</a:t>
                      </a:r>
                      <a:r>
                        <a:rPr lang="zh-CN" altLang="en-US" sz="2400" dirty="0">
                          <a:solidFill>
                            <a:schemeClr val="tx1"/>
                          </a:solidFill>
                          <a:latin typeface="Times New Roman" pitchFamily="18" charset="0"/>
                        </a:rPr>
                        <a:t>；</a:t>
                      </a:r>
                      <a:r>
                        <a:rPr lang="en-US" altLang="zh-CN" sz="2400" dirty="0">
                          <a:solidFill>
                            <a:schemeClr val="tx1"/>
                          </a:solidFill>
                          <a:latin typeface="Times New Roman" pitchFamily="18" charset="0"/>
                        </a:rPr>
                        <a:t> </a:t>
                      </a:r>
                    </a:p>
                    <a:p>
                      <a:pPr marL="533400" indent="-533400" algn="just">
                        <a:spcBef>
                          <a:spcPct val="20000"/>
                        </a:spcBef>
                        <a:buFont typeface="Wingdings" pitchFamily="2" charset="2"/>
                        <a:buNone/>
                      </a:pPr>
                      <a:r>
                        <a:rPr lang="en-US" altLang="zh-CN" sz="2400" dirty="0">
                          <a:solidFill>
                            <a:schemeClr val="tx1"/>
                          </a:solidFill>
                          <a:latin typeface="Times New Roman" pitchFamily="18" charset="0"/>
                        </a:rPr>
                        <a:t>main( )</a:t>
                      </a:r>
                    </a:p>
                    <a:p>
                      <a:pPr marL="533400" indent="-533400" algn="just">
                        <a:spcBef>
                          <a:spcPct val="20000"/>
                        </a:spcBef>
                        <a:buFont typeface="Wingdings" pitchFamily="2" charset="2"/>
                        <a:buNone/>
                      </a:pPr>
                      <a:r>
                        <a:rPr lang="en-US" altLang="zh-CN" sz="2400" dirty="0">
                          <a:solidFill>
                            <a:schemeClr val="tx1"/>
                          </a:solidFill>
                          <a:latin typeface="Times New Roman" pitchFamily="18" charset="0"/>
                        </a:rPr>
                        <a:t> {</a:t>
                      </a:r>
                    </a:p>
                    <a:p>
                      <a:pPr marL="533400" indent="-533400" algn="just">
                        <a:spcBef>
                          <a:spcPct val="20000"/>
                        </a:spcBef>
                        <a:buFont typeface="Wingdings" pitchFamily="2" charset="2"/>
                        <a:buNone/>
                      </a:pPr>
                      <a:r>
                        <a:rPr lang="en-US" altLang="zh-CN" sz="2400" dirty="0">
                          <a:solidFill>
                            <a:schemeClr val="tx1"/>
                          </a:solidFill>
                          <a:latin typeface="Times New Roman" pitchFamily="18" charset="0"/>
                        </a:rPr>
                        <a:t>  </a:t>
                      </a:r>
                      <a:r>
                        <a:rPr lang="en-US" altLang="zh-CN" sz="2000" dirty="0">
                          <a:solidFill>
                            <a:schemeClr val="tx1"/>
                          </a:solidFill>
                          <a:latin typeface="Times New Roman" pitchFamily="18" charset="0"/>
                        </a:rPr>
                        <a:t>    S=0</a:t>
                      </a:r>
                      <a:r>
                        <a:rPr lang="zh-CN" altLang="en-US" sz="2000" dirty="0">
                          <a:solidFill>
                            <a:schemeClr val="tx1"/>
                          </a:solidFill>
                          <a:latin typeface="Times New Roman" pitchFamily="18" charset="0"/>
                        </a:rPr>
                        <a:t>；       </a:t>
                      </a:r>
                    </a:p>
                    <a:p>
                      <a:pPr marL="533400" indent="-533400" algn="just">
                        <a:spcBef>
                          <a:spcPct val="20000"/>
                        </a:spcBef>
                        <a:buFont typeface="Wingdings" pitchFamily="2" charset="2"/>
                        <a:buNone/>
                      </a:pPr>
                      <a:r>
                        <a:rPr lang="zh-CN" altLang="en-US" sz="2400" dirty="0">
                          <a:solidFill>
                            <a:schemeClr val="accent1"/>
                          </a:solidFill>
                          <a:latin typeface="Times New Roman" pitchFamily="18" charset="0"/>
                        </a:rPr>
                        <a:t>  </a:t>
                      </a:r>
                      <a:r>
                        <a:rPr lang="en-US" altLang="zh-CN" sz="2400" dirty="0" err="1">
                          <a:solidFill>
                            <a:schemeClr val="accent1"/>
                          </a:solidFill>
                          <a:latin typeface="Times New Roman" pitchFamily="18" charset="0"/>
                        </a:rPr>
                        <a:t>parbegin</a:t>
                      </a:r>
                      <a:r>
                        <a:rPr lang="en-US" altLang="zh-CN" sz="2400" dirty="0">
                          <a:solidFill>
                            <a:schemeClr val="tx1"/>
                          </a:solidFill>
                          <a:latin typeface="Times New Roman" pitchFamily="18" charset="0"/>
                        </a:rPr>
                        <a:t>(p</a:t>
                      </a:r>
                      <a:r>
                        <a:rPr lang="en-US" altLang="zh-CN" sz="2400" baseline="-25000" dirty="0">
                          <a:solidFill>
                            <a:schemeClr val="tx1"/>
                          </a:solidFill>
                          <a:latin typeface="Times New Roman" pitchFamily="18" charset="0"/>
                        </a:rPr>
                        <a:t>a</a:t>
                      </a:r>
                      <a:r>
                        <a:rPr lang="en-US" altLang="zh-CN" sz="2400" dirty="0">
                          <a:solidFill>
                            <a:schemeClr val="tx1"/>
                          </a:solidFill>
                          <a:latin typeface="Times New Roman" pitchFamily="18" charset="0"/>
                        </a:rPr>
                        <a:t>(),</a:t>
                      </a:r>
                      <a:r>
                        <a:rPr lang="en-US" altLang="zh-CN" sz="2400" dirty="0" err="1">
                          <a:solidFill>
                            <a:schemeClr val="tx1"/>
                          </a:solidFill>
                          <a:latin typeface="Times New Roman" pitchFamily="18" charset="0"/>
                        </a:rPr>
                        <a:t>p</a:t>
                      </a:r>
                      <a:r>
                        <a:rPr lang="en-US" altLang="zh-CN" sz="2400" baseline="-25000" dirty="0" err="1">
                          <a:solidFill>
                            <a:schemeClr val="tx1"/>
                          </a:solidFill>
                          <a:latin typeface="Times New Roman" pitchFamily="18" charset="0"/>
                        </a:rPr>
                        <a:t>b</a:t>
                      </a:r>
                      <a:r>
                        <a:rPr lang="en-US" altLang="zh-CN" sz="2400" dirty="0">
                          <a:solidFill>
                            <a:schemeClr val="tx1"/>
                          </a:solidFill>
                          <a:latin typeface="Times New Roman" pitchFamily="18" charset="0"/>
                        </a:rPr>
                        <a:t>())</a:t>
                      </a:r>
                      <a:r>
                        <a:rPr lang="zh-CN" altLang="en-US" sz="2400" dirty="0">
                          <a:solidFill>
                            <a:schemeClr val="tx1"/>
                          </a:solidFill>
                          <a:latin typeface="Times New Roman" pitchFamily="18" charset="0"/>
                        </a:rPr>
                        <a:t>；</a:t>
                      </a:r>
                    </a:p>
                    <a:p>
                      <a:pPr marL="533400" indent="-533400" algn="just">
                        <a:spcBef>
                          <a:spcPct val="20000"/>
                        </a:spcBef>
                        <a:buFont typeface="Wingdings" pitchFamily="2" charset="2"/>
                        <a:buNone/>
                      </a:pPr>
                      <a:r>
                        <a:rPr lang="en-US" altLang="zh-CN" sz="2400" dirty="0">
                          <a:solidFill>
                            <a:schemeClr val="tx1"/>
                          </a:solidFill>
                          <a:latin typeface="Times New Roman" pitchFamily="18" charset="0"/>
                        </a:rPr>
                        <a:t>}</a:t>
                      </a:r>
                      <a:endParaRPr lang="zh-CN" altLang="en-US" sz="2400" dirty="0"/>
                    </a:p>
                  </a:txBody>
                  <a:tcPr marL="91436" marR="91436" marT="45704" marB="457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533400" indent="-533400" algn="l">
                        <a:spcBef>
                          <a:spcPct val="20000"/>
                        </a:spcBef>
                        <a:buFont typeface="Wingdings" pitchFamily="2" charset="2"/>
                        <a:buNone/>
                      </a:pPr>
                      <a:r>
                        <a:rPr lang="en-US" altLang="zh-CN" sz="2400" dirty="0">
                          <a:solidFill>
                            <a:schemeClr val="tx1"/>
                          </a:solidFill>
                          <a:latin typeface="Times New Roman" pitchFamily="18" charset="0"/>
                        </a:rPr>
                        <a:t>  p</a:t>
                      </a:r>
                      <a:r>
                        <a:rPr lang="en-US" altLang="zh-CN" sz="2400" baseline="-25000" dirty="0">
                          <a:solidFill>
                            <a:schemeClr val="tx1"/>
                          </a:solidFill>
                          <a:latin typeface="Times New Roman" pitchFamily="18" charset="0"/>
                        </a:rPr>
                        <a:t>a</a:t>
                      </a:r>
                      <a:r>
                        <a:rPr lang="en-US" altLang="zh-CN" sz="2400" dirty="0">
                          <a:solidFill>
                            <a:schemeClr val="tx1"/>
                          </a:solidFill>
                          <a:latin typeface="Times New Roman" pitchFamily="18" charset="0"/>
                        </a:rPr>
                        <a:t>( )</a:t>
                      </a:r>
                    </a:p>
                    <a:p>
                      <a:pPr marL="533400" indent="-533400" algn="l">
                        <a:spcBef>
                          <a:spcPct val="20000"/>
                        </a:spcBef>
                        <a:buFont typeface="Wingdings" pitchFamily="2" charset="2"/>
                        <a:buNone/>
                      </a:pPr>
                      <a:r>
                        <a:rPr lang="en-US" altLang="zh-CN" sz="2400" dirty="0">
                          <a:solidFill>
                            <a:schemeClr val="tx1"/>
                          </a:solidFill>
                          <a:latin typeface="Times New Roman" pitchFamily="18" charset="0"/>
                        </a:rPr>
                        <a:t> {                                  </a:t>
                      </a:r>
                      <a:endParaRPr lang="en-US" altLang="zh-CN" sz="2400" dirty="0">
                        <a:solidFill>
                          <a:schemeClr val="tx1"/>
                        </a:solidFill>
                        <a:latin typeface="Times New Roman" pitchFamily="18" charset="0"/>
                        <a:sym typeface="MT Extra" pitchFamily="18" charset="2"/>
                      </a:endParaRPr>
                    </a:p>
                    <a:p>
                      <a:pPr marL="533400" indent="-533400" algn="just">
                        <a:spcBef>
                          <a:spcPct val="20000"/>
                        </a:spcBef>
                        <a:buFont typeface="Wingdings" pitchFamily="2" charset="2"/>
                        <a:buNone/>
                      </a:pPr>
                      <a:r>
                        <a:rPr lang="en-US" altLang="zh-CN" sz="2400" dirty="0">
                          <a:solidFill>
                            <a:schemeClr val="tx1"/>
                          </a:solidFill>
                          <a:latin typeface="Times New Roman" pitchFamily="18" charset="0"/>
                          <a:sym typeface="MT Extra" pitchFamily="18" charset="2"/>
                        </a:rPr>
                        <a:t>     </a:t>
                      </a:r>
                      <a:r>
                        <a:rPr lang="zh-CN" altLang="en-US" sz="2400" dirty="0">
                          <a:solidFill>
                            <a:schemeClr val="tx1"/>
                          </a:solidFill>
                          <a:latin typeface="Times New Roman" pitchFamily="18" charset="0"/>
                          <a:sym typeface="MT Extra" pitchFamily="18" charset="2"/>
                        </a:rPr>
                        <a:t>完成</a:t>
                      </a:r>
                      <a:r>
                        <a:rPr lang="zh-CN" altLang="en-US" sz="2400" dirty="0">
                          <a:solidFill>
                            <a:schemeClr val="tx1"/>
                          </a:solidFill>
                          <a:latin typeface="Times New Roman" pitchFamily="18" charset="0"/>
                        </a:rPr>
                        <a:t>前驱工作；</a:t>
                      </a:r>
                      <a:endParaRPr lang="en-US" altLang="zh-CN" sz="2400" dirty="0">
                        <a:solidFill>
                          <a:schemeClr val="tx1"/>
                        </a:solidFill>
                        <a:latin typeface="Times New Roman" pitchFamily="18" charset="0"/>
                      </a:endParaRPr>
                    </a:p>
                    <a:p>
                      <a:pPr marL="533400" indent="-533400" algn="just">
                        <a:spcBef>
                          <a:spcPct val="20000"/>
                        </a:spcBef>
                        <a:buFont typeface="Wingdings" pitchFamily="2" charset="2"/>
                        <a:buNone/>
                      </a:pPr>
                      <a:r>
                        <a:rPr lang="en-US" altLang="zh-CN" sz="2400" dirty="0">
                          <a:solidFill>
                            <a:schemeClr val="tx1"/>
                          </a:solidFill>
                          <a:latin typeface="Times New Roman" pitchFamily="18" charset="0"/>
                        </a:rPr>
                        <a:t>      signal(S)</a:t>
                      </a:r>
                      <a:r>
                        <a:rPr lang="zh-CN" altLang="en-US" sz="2400" dirty="0">
                          <a:solidFill>
                            <a:schemeClr val="tx1"/>
                          </a:solidFill>
                          <a:latin typeface="Times New Roman" pitchFamily="18" charset="0"/>
                        </a:rPr>
                        <a:t>； </a:t>
                      </a:r>
                      <a:endParaRPr lang="en-US" altLang="zh-CN" sz="2400" dirty="0">
                        <a:solidFill>
                          <a:schemeClr val="tx1"/>
                        </a:solidFill>
                        <a:latin typeface="Times New Roman" pitchFamily="18" charset="0"/>
                      </a:endParaRPr>
                    </a:p>
                    <a:p>
                      <a:pPr marL="533400" indent="-533400" algn="just">
                        <a:spcBef>
                          <a:spcPct val="20000"/>
                        </a:spcBef>
                        <a:buFont typeface="Wingdings" pitchFamily="2" charset="2"/>
                        <a:buNone/>
                      </a:pPr>
                      <a:r>
                        <a:rPr lang="en-US" altLang="zh-CN" sz="2400" dirty="0">
                          <a:solidFill>
                            <a:schemeClr val="tx1"/>
                          </a:solidFill>
                          <a:latin typeface="Times New Roman" pitchFamily="18" charset="0"/>
                          <a:sym typeface="MT Extra" pitchFamily="18" charset="2"/>
                        </a:rPr>
                        <a:t>             </a:t>
                      </a:r>
                      <a:r>
                        <a:rPr lang="zh-CN" altLang="en-US" sz="2400" dirty="0">
                          <a:solidFill>
                            <a:schemeClr val="tx1"/>
                          </a:solidFill>
                          <a:latin typeface="Times New Roman" pitchFamily="18" charset="0"/>
                          <a:sym typeface="MT Extra" pitchFamily="18" charset="2"/>
                        </a:rPr>
                        <a:t></a:t>
                      </a:r>
                      <a:r>
                        <a:rPr lang="zh-CN" altLang="en-US" sz="2400" dirty="0">
                          <a:solidFill>
                            <a:schemeClr val="tx1"/>
                          </a:solidFill>
                          <a:latin typeface="Times New Roman" pitchFamily="18" charset="0"/>
                        </a:rPr>
                        <a:t> </a:t>
                      </a:r>
                    </a:p>
                    <a:p>
                      <a:pPr marL="533400" indent="-533400" algn="just">
                        <a:spcBef>
                          <a:spcPct val="20000"/>
                        </a:spcBef>
                        <a:buFont typeface="Wingdings" pitchFamily="2" charset="2"/>
                        <a:buNone/>
                      </a:pPr>
                      <a:r>
                        <a:rPr lang="zh-CN" altLang="en-US" sz="2400" dirty="0">
                          <a:solidFill>
                            <a:schemeClr val="tx1"/>
                          </a:solidFill>
                          <a:latin typeface="Times New Roman" pitchFamily="18" charset="0"/>
                        </a:rPr>
                        <a:t>     </a:t>
                      </a:r>
                      <a:r>
                        <a:rPr lang="en-US" altLang="zh-CN" sz="2400" dirty="0">
                          <a:solidFill>
                            <a:schemeClr val="tx1"/>
                          </a:solidFill>
                          <a:latin typeface="Times New Roman" pitchFamily="18" charset="0"/>
                        </a:rPr>
                        <a:t>} </a:t>
                      </a:r>
                      <a:r>
                        <a:rPr lang="en-US" altLang="zh-CN" sz="2400" b="0" dirty="0">
                          <a:solidFill>
                            <a:schemeClr val="tx1"/>
                          </a:solidFill>
                          <a:latin typeface="Times New Roman" pitchFamily="18" charset="0"/>
                        </a:rPr>
                        <a:t>        </a:t>
                      </a:r>
                      <a:endParaRPr lang="zh-CN" altLang="en-US" sz="2400" dirty="0"/>
                    </a:p>
                  </a:txBody>
                  <a:tcPr marL="91436" marR="91436" marT="45704" marB="457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533400" indent="-533400" algn="l">
                        <a:spcBef>
                          <a:spcPct val="20000"/>
                        </a:spcBef>
                        <a:buFont typeface="Wingdings" pitchFamily="2" charset="2"/>
                        <a:buNone/>
                      </a:pPr>
                      <a:r>
                        <a:rPr lang="en-US" altLang="zh-CN" sz="2400" dirty="0">
                          <a:solidFill>
                            <a:schemeClr val="tx1"/>
                          </a:solidFill>
                          <a:latin typeface="Times New Roman" pitchFamily="18" charset="0"/>
                        </a:rPr>
                        <a:t> </a:t>
                      </a:r>
                      <a:r>
                        <a:rPr lang="en-US" altLang="zh-CN" sz="2400" dirty="0" err="1">
                          <a:solidFill>
                            <a:schemeClr val="tx1"/>
                          </a:solidFill>
                          <a:latin typeface="Times New Roman" pitchFamily="18" charset="0"/>
                        </a:rPr>
                        <a:t>p</a:t>
                      </a:r>
                      <a:r>
                        <a:rPr lang="en-US" altLang="zh-CN" sz="2400" baseline="-25000" dirty="0" err="1">
                          <a:solidFill>
                            <a:schemeClr val="tx1"/>
                          </a:solidFill>
                          <a:latin typeface="Times New Roman" pitchFamily="18" charset="0"/>
                        </a:rPr>
                        <a:t>b</a:t>
                      </a:r>
                      <a:r>
                        <a:rPr lang="en-US" altLang="zh-CN" sz="2400" dirty="0">
                          <a:solidFill>
                            <a:schemeClr val="tx1"/>
                          </a:solidFill>
                          <a:latin typeface="Times New Roman" pitchFamily="18" charset="0"/>
                        </a:rPr>
                        <a:t>( )</a:t>
                      </a:r>
                    </a:p>
                    <a:p>
                      <a:pPr marL="533400" indent="-533400" algn="l">
                        <a:spcBef>
                          <a:spcPct val="20000"/>
                        </a:spcBef>
                        <a:buFont typeface="Wingdings" pitchFamily="2" charset="2"/>
                        <a:buNone/>
                      </a:pPr>
                      <a:r>
                        <a:rPr lang="en-US" altLang="zh-CN" sz="2400" dirty="0">
                          <a:solidFill>
                            <a:schemeClr val="tx1"/>
                          </a:solidFill>
                          <a:latin typeface="Times New Roman" pitchFamily="18" charset="0"/>
                        </a:rPr>
                        <a:t> {                                  </a:t>
                      </a:r>
                      <a:endParaRPr lang="en-US" altLang="zh-CN" sz="2400" dirty="0">
                        <a:solidFill>
                          <a:schemeClr val="tx1"/>
                        </a:solidFill>
                        <a:latin typeface="Times New Roman" pitchFamily="18" charset="0"/>
                        <a:sym typeface="MT Extra" pitchFamily="18" charset="2"/>
                      </a:endParaRPr>
                    </a:p>
                    <a:p>
                      <a:pPr marL="533400" indent="-533400" algn="just">
                        <a:spcBef>
                          <a:spcPct val="20000"/>
                        </a:spcBef>
                        <a:buFont typeface="Wingdings" pitchFamily="2" charset="2"/>
                        <a:buNone/>
                      </a:pPr>
                      <a:r>
                        <a:rPr lang="en-US" altLang="zh-CN" sz="2400" dirty="0">
                          <a:solidFill>
                            <a:schemeClr val="tx1"/>
                          </a:solidFill>
                          <a:latin typeface="Times New Roman" pitchFamily="18" charset="0"/>
                          <a:sym typeface="MT Extra" pitchFamily="18" charset="2"/>
                        </a:rPr>
                        <a:t>             </a:t>
                      </a:r>
                    </a:p>
                    <a:p>
                      <a:pPr marL="533400" indent="-533400" algn="just">
                        <a:spcBef>
                          <a:spcPct val="20000"/>
                        </a:spcBef>
                        <a:buFont typeface="Wingdings" pitchFamily="2" charset="2"/>
                        <a:buNone/>
                      </a:pPr>
                      <a:r>
                        <a:rPr lang="en-US" altLang="zh-CN" sz="2400" dirty="0">
                          <a:solidFill>
                            <a:schemeClr val="tx1"/>
                          </a:solidFill>
                          <a:latin typeface="Times New Roman" pitchFamily="18" charset="0"/>
                        </a:rPr>
                        <a:t>    wait(S)</a:t>
                      </a:r>
                      <a:r>
                        <a:rPr lang="zh-CN" altLang="en-US" sz="2400" dirty="0">
                          <a:solidFill>
                            <a:schemeClr val="tx1"/>
                          </a:solidFill>
                          <a:latin typeface="Times New Roman" pitchFamily="18" charset="0"/>
                        </a:rPr>
                        <a:t>；</a:t>
                      </a:r>
                      <a:endParaRPr lang="en-US" altLang="zh-CN" sz="2400" dirty="0">
                        <a:solidFill>
                          <a:schemeClr val="tx1"/>
                        </a:solidFill>
                        <a:latin typeface="Times New Roman" pitchFamily="18" charset="0"/>
                      </a:endParaRPr>
                    </a:p>
                    <a:p>
                      <a:pPr marL="533400" indent="-533400" algn="just">
                        <a:spcBef>
                          <a:spcPct val="20000"/>
                        </a:spcBef>
                        <a:buFont typeface="Wingdings" pitchFamily="2" charset="2"/>
                        <a:buNone/>
                      </a:pPr>
                      <a:r>
                        <a:rPr lang="zh-CN" altLang="en-US" sz="2400" dirty="0">
                          <a:solidFill>
                            <a:schemeClr val="tx1"/>
                          </a:solidFill>
                          <a:latin typeface="Times New Roman" pitchFamily="18" charset="0"/>
                        </a:rPr>
                        <a:t>    执行后继工作</a:t>
                      </a:r>
                      <a:endParaRPr lang="en-US" altLang="zh-CN" sz="2400" dirty="0">
                        <a:solidFill>
                          <a:schemeClr val="tx1"/>
                        </a:solidFill>
                        <a:latin typeface="Times New Roman" pitchFamily="18" charset="0"/>
                      </a:endParaRPr>
                    </a:p>
                    <a:p>
                      <a:pPr marL="533400" indent="-533400" algn="just">
                        <a:spcBef>
                          <a:spcPct val="20000"/>
                        </a:spcBef>
                        <a:buFont typeface="Wingdings" pitchFamily="2" charset="2"/>
                        <a:buNone/>
                      </a:pPr>
                      <a:r>
                        <a:rPr lang="zh-CN" altLang="en-US" sz="2400" dirty="0">
                          <a:solidFill>
                            <a:schemeClr val="tx1"/>
                          </a:solidFill>
                          <a:latin typeface="Times New Roman" pitchFamily="18" charset="0"/>
                        </a:rPr>
                        <a:t>  </a:t>
                      </a:r>
                      <a:r>
                        <a:rPr lang="en-US" altLang="zh-CN" sz="2400" dirty="0">
                          <a:solidFill>
                            <a:schemeClr val="tx1"/>
                          </a:solidFill>
                          <a:latin typeface="Times New Roman" pitchFamily="18" charset="0"/>
                        </a:rPr>
                        <a:t>} </a:t>
                      </a:r>
                      <a:r>
                        <a:rPr lang="en-US" altLang="zh-CN" sz="2400" b="0" dirty="0">
                          <a:solidFill>
                            <a:schemeClr val="tx1"/>
                          </a:solidFill>
                          <a:latin typeface="Times New Roman" pitchFamily="18" charset="0"/>
                        </a:rPr>
                        <a:t>        </a:t>
                      </a:r>
                      <a:endParaRPr lang="zh-CN" altLang="en-US" sz="2400" dirty="0"/>
                    </a:p>
                  </a:txBody>
                  <a:tcPr marL="91436" marR="91436" marT="45704" marB="457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bl>
          </a:graphicData>
        </a:graphic>
      </p:graphicFrame>
      <p:sp>
        <p:nvSpPr>
          <p:cNvPr id="6" name="Rectangle 2"/>
          <p:cNvSpPr txBox="1">
            <a:spLocks noChangeArrowheads="1"/>
          </p:cNvSpPr>
          <p:nvPr/>
        </p:nvSpPr>
        <p:spPr bwMode="auto">
          <a:xfrm>
            <a:off x="4151313" y="-26988"/>
            <a:ext cx="3384550" cy="711201"/>
          </a:xfrm>
          <a:prstGeom prst="rect">
            <a:avLst/>
          </a:prstGeom>
          <a:noFill/>
          <a:ln w="9525">
            <a:noFill/>
            <a:miter lim="800000"/>
            <a:headEnd/>
            <a:tailEnd/>
          </a:ln>
          <a:effectLst>
            <a:outerShdw dist="35921" dir="2700000" algn="ctr" rotWithShape="0">
              <a:srgbClr val="FFFFFF">
                <a:alpha val="73000"/>
              </a:srgbClr>
            </a:outerShdw>
          </a:effectLst>
        </p:spPr>
        <p:txBody>
          <a:bodyPr anchor="ctr"/>
          <a:lstStyle/>
          <a:p>
            <a:pPr>
              <a:defRPr/>
            </a:pPr>
            <a:r>
              <a:rPr lang="en-US" altLang="zh-CN" sz="4000" dirty="0">
                <a:solidFill>
                  <a:srgbClr val="FF0000"/>
                </a:solidFill>
                <a:latin typeface="微软雅黑" panose="020B0503020204020204" pitchFamily="34" charset="-122"/>
                <a:ea typeface="微软雅黑" panose="020B0503020204020204" pitchFamily="34" charset="-122"/>
              </a:rPr>
              <a:t>3.4 </a:t>
            </a:r>
            <a:r>
              <a:rPr lang="zh-CN" altLang="en-US" sz="4000" dirty="0">
                <a:solidFill>
                  <a:srgbClr val="FF0000"/>
                </a:solidFill>
                <a:latin typeface="微软雅黑" panose="020B0503020204020204" pitchFamily="34" charset="-122"/>
                <a:ea typeface="微软雅黑" panose="020B0503020204020204" pitchFamily="34" charset="-122"/>
              </a:rPr>
              <a:t>进程同步</a:t>
            </a:r>
          </a:p>
        </p:txBody>
      </p:sp>
      <p:cxnSp>
        <p:nvCxnSpPr>
          <p:cNvPr id="10" name="直接箭头连接符 9"/>
          <p:cNvCxnSpPr>
            <a:cxnSpLocks noChangeShapeType="1"/>
          </p:cNvCxnSpPr>
          <p:nvPr/>
        </p:nvCxnSpPr>
        <p:spPr bwMode="auto">
          <a:xfrm flipV="1">
            <a:off x="3648075" y="2781894"/>
            <a:ext cx="503238" cy="647700"/>
          </a:xfrm>
          <a:prstGeom prst="straightConnector1">
            <a:avLst/>
          </a:prstGeom>
          <a:noFill/>
          <a:ln w="38100">
            <a:solidFill>
              <a:schemeClr val="accent1"/>
            </a:solidFill>
            <a:round/>
            <a:headEnd/>
            <a:tailEnd type="arrow" w="med" len="med"/>
          </a:ln>
          <a:extLst>
            <a:ext uri="{909E8E84-426E-40DD-AFC4-6F175D3DCCD1}">
              <a14:hiddenFill xmlns:a14="http://schemas.microsoft.com/office/drawing/2010/main">
                <a:noFill/>
              </a14:hiddenFill>
            </a:ext>
          </a:extLst>
        </p:spPr>
      </p:cxnSp>
      <p:sp>
        <p:nvSpPr>
          <p:cNvPr id="8" name="Rectangle 2"/>
          <p:cNvSpPr txBox="1">
            <a:spLocks noChangeArrowheads="1"/>
          </p:cNvSpPr>
          <p:nvPr/>
        </p:nvSpPr>
        <p:spPr bwMode="auto">
          <a:xfrm>
            <a:off x="910432" y="791196"/>
            <a:ext cx="6481762" cy="1474787"/>
          </a:xfrm>
          <a:prstGeom prst="rect">
            <a:avLst/>
          </a:prstGeom>
          <a:noFill/>
          <a:ln w="9525">
            <a:noFill/>
            <a:miter lim="800000"/>
            <a:headEnd/>
            <a:tailEnd/>
          </a:ln>
          <a:effectLst>
            <a:outerShdw dist="35921" dir="2700000" algn="ctr" rotWithShape="0">
              <a:srgbClr val="FFFFFF">
                <a:alpha val="73000"/>
              </a:srgbClr>
            </a:outerShdw>
          </a:effectLst>
        </p:spPr>
        <p:txBody>
          <a:bodyPr anchor="ctr"/>
          <a:lstStyle/>
          <a:p>
            <a:pPr eaLnBrk="0" hangingPunct="0">
              <a:lnSpc>
                <a:spcPct val="130000"/>
              </a:lnSpc>
              <a:defRPr/>
            </a:pPr>
            <a:r>
              <a:rPr lang="en-US" altLang="zh-CN" sz="3200" kern="0" dirty="0">
                <a:solidFill>
                  <a:srgbClr val="0000FF"/>
                </a:solidFill>
                <a:latin typeface="微软雅黑" panose="020B0503020204020204" pitchFamily="34" charset="-122"/>
                <a:ea typeface="微软雅黑" panose="020B0503020204020204" pitchFamily="34" charset="-122"/>
                <a:cs typeface="+mj-cs"/>
              </a:rPr>
              <a:t>3.4.2 </a:t>
            </a:r>
            <a:r>
              <a:rPr lang="zh-CN" altLang="en-US" sz="3200" kern="0" dirty="0">
                <a:solidFill>
                  <a:srgbClr val="0000FF"/>
                </a:solidFill>
                <a:latin typeface="微软雅黑" panose="020B0503020204020204" pitchFamily="34" charset="-122"/>
                <a:ea typeface="微软雅黑" panose="020B0503020204020204" pitchFamily="34" charset="-122"/>
                <a:cs typeface="+mj-cs"/>
              </a:rPr>
              <a:t>进程同步机制及应用</a:t>
            </a:r>
            <a:br>
              <a:rPr lang="en-US" altLang="zh-CN" sz="2800" kern="0" dirty="0">
                <a:solidFill>
                  <a:srgbClr val="0000FF"/>
                </a:solidFill>
                <a:latin typeface="微软雅黑" panose="020B0503020204020204" pitchFamily="34" charset="-122"/>
                <a:ea typeface="微软雅黑" panose="020B0503020204020204" pitchFamily="34" charset="-122"/>
                <a:cs typeface="+mj-cs"/>
              </a:rPr>
            </a:br>
            <a:r>
              <a:rPr lang="en-US" altLang="zh-CN" sz="2800" kern="0" dirty="0">
                <a:solidFill>
                  <a:srgbClr val="0000FF"/>
                </a:solidFill>
                <a:latin typeface="微软雅黑" panose="020B0503020204020204" pitchFamily="34" charset="-122"/>
                <a:ea typeface="微软雅黑" panose="020B0503020204020204" pitchFamily="34" charset="-122"/>
                <a:cs typeface="+mj-cs"/>
              </a:rPr>
              <a:t> </a:t>
            </a:r>
            <a:r>
              <a:rPr lang="en-US" altLang="zh-CN" sz="2800" kern="0" dirty="0">
                <a:solidFill>
                  <a:srgbClr val="C00000"/>
                </a:solidFill>
                <a:latin typeface="微软雅黑" panose="020B0503020204020204" pitchFamily="34" charset="-122"/>
                <a:ea typeface="微软雅黑" panose="020B0503020204020204" pitchFamily="34" charset="-122"/>
                <a:cs typeface="+mj-cs"/>
              </a:rPr>
              <a:t>4. </a:t>
            </a:r>
            <a:r>
              <a:rPr lang="zh-CN" altLang="en-US" sz="2800" kern="0" dirty="0">
                <a:solidFill>
                  <a:srgbClr val="C00000"/>
                </a:solidFill>
                <a:latin typeface="微软雅黑" panose="020B0503020204020204" pitchFamily="34" charset="-122"/>
                <a:ea typeface="微软雅黑" panose="020B0503020204020204" pitchFamily="34" charset="-122"/>
                <a:cs typeface="+mj-cs"/>
              </a:rPr>
              <a:t>信号量机制</a:t>
            </a:r>
            <a:endParaRPr lang="en-US" altLang="zh-CN" sz="2800" kern="0" dirty="0">
              <a:solidFill>
                <a:srgbClr val="C00000"/>
              </a:solidFill>
              <a:latin typeface="微软雅黑" panose="020B0503020204020204" pitchFamily="34" charset="-122"/>
              <a:ea typeface="微软雅黑" panose="020B0503020204020204" pitchFamily="34" charset="-122"/>
              <a:cs typeface="+mj-cs"/>
            </a:endParaRPr>
          </a:p>
          <a:p>
            <a:pPr eaLnBrk="0" hangingPunct="0">
              <a:lnSpc>
                <a:spcPct val="130000"/>
              </a:lnSpc>
              <a:buFont typeface="Wingdings" pitchFamily="2" charset="2"/>
              <a:buChar char="n"/>
              <a:defRPr/>
            </a:pPr>
            <a:r>
              <a:rPr lang="en-US" altLang="zh-CN" sz="2400" kern="0" dirty="0">
                <a:solidFill>
                  <a:srgbClr val="7030A0"/>
                </a:solidFill>
                <a:latin typeface="+mn-ea"/>
                <a:ea typeface="+mn-ea"/>
                <a:cs typeface="+mj-cs"/>
              </a:rPr>
              <a:t> </a:t>
            </a:r>
            <a:r>
              <a:rPr lang="zh-CN" altLang="en-US" sz="2400" kern="0" dirty="0">
                <a:solidFill>
                  <a:srgbClr val="7030A0"/>
                </a:solidFill>
                <a:latin typeface="微软雅黑" panose="020B0503020204020204" pitchFamily="34" charset="-122"/>
                <a:ea typeface="微软雅黑" panose="020B0503020204020204" pitchFamily="34" charset="-122"/>
                <a:cs typeface="+mj-cs"/>
              </a:rPr>
              <a:t>利用信号量机制实现同步</a:t>
            </a:r>
            <a:endParaRPr lang="en-US" altLang="zh-CN" sz="2400" kern="0" dirty="0">
              <a:solidFill>
                <a:srgbClr val="7030A0"/>
              </a:solidFill>
              <a:latin typeface="微软雅黑" panose="020B0503020204020204" pitchFamily="34" charset="-122"/>
              <a:ea typeface="微软雅黑" panose="020B0503020204020204" pitchFamily="34" charset="-122"/>
              <a:cs typeface="+mj-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9026" name="Rectangle 4"/>
          <p:cNvSpPr>
            <a:spLocks noChangeArrowheads="1"/>
          </p:cNvSpPr>
          <p:nvPr/>
        </p:nvSpPr>
        <p:spPr bwMode="auto">
          <a:xfrm>
            <a:off x="1558132" y="1779842"/>
            <a:ext cx="144145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pPr>
            <a:r>
              <a:rPr lang="zh-CN" altLang="en-US" sz="2400" dirty="0">
                <a:latin typeface="仿宋_GB2312" pitchFamily="49" charset="-122"/>
                <a:ea typeface="仿宋_GB2312" pitchFamily="49" charset="-122"/>
              </a:rPr>
              <a:t>   例</a:t>
            </a:r>
            <a:r>
              <a:rPr lang="en-US" altLang="zh-CN" sz="2400" dirty="0">
                <a:latin typeface="仿宋_GB2312" pitchFamily="49" charset="-122"/>
                <a:ea typeface="仿宋_GB2312" pitchFamily="49" charset="-122"/>
              </a:rPr>
              <a:t>1</a:t>
            </a:r>
            <a:r>
              <a:rPr lang="zh-CN" altLang="en-US" sz="2400" dirty="0">
                <a:latin typeface="仿宋_GB2312" pitchFamily="49" charset="-122"/>
                <a:ea typeface="仿宋_GB2312" pitchFamily="49" charset="-122"/>
              </a:rPr>
              <a:t>：</a:t>
            </a:r>
            <a:endParaRPr lang="en-US" altLang="zh-CN" sz="2400" dirty="0">
              <a:latin typeface="仿宋_GB2312" pitchFamily="49" charset="-122"/>
              <a:ea typeface="仿宋_GB2312" pitchFamily="49" charset="-122"/>
            </a:endParaRPr>
          </a:p>
          <a:p>
            <a:pPr>
              <a:lnSpc>
                <a:spcPct val="90000"/>
              </a:lnSpc>
              <a:spcBef>
                <a:spcPct val="20000"/>
              </a:spcBef>
            </a:pPr>
            <a:endParaRPr lang="en-US" altLang="zh-CN" sz="3200" dirty="0">
              <a:solidFill>
                <a:schemeClr val="tx2"/>
              </a:solidFill>
              <a:latin typeface="宋体" panose="02010600030101010101" pitchFamily="2" charset="-122"/>
            </a:endParaRPr>
          </a:p>
          <a:p>
            <a:pPr>
              <a:lnSpc>
                <a:spcPct val="90000"/>
              </a:lnSpc>
              <a:spcBef>
                <a:spcPct val="20000"/>
              </a:spcBef>
            </a:pPr>
            <a:r>
              <a:rPr kumimoji="1" lang="zh-CN" altLang="en-US" sz="2400" dirty="0">
                <a:solidFill>
                  <a:schemeClr val="accent1"/>
                </a:solidFill>
                <a:latin typeface="仿宋_GB2312" pitchFamily="49" charset="-122"/>
                <a:ea typeface="仿宋_GB2312" pitchFamily="49" charset="-122"/>
              </a:rPr>
              <a:t>  </a:t>
            </a:r>
            <a:endParaRPr lang="zh-CN" altLang="en-US" sz="2400" dirty="0">
              <a:solidFill>
                <a:srgbClr val="7030A0"/>
              </a:solidFill>
              <a:latin typeface="宋体" panose="02010600030101010101" pitchFamily="2" charset="-122"/>
            </a:endParaRPr>
          </a:p>
        </p:txBody>
      </p:sp>
      <p:sp>
        <p:nvSpPr>
          <p:cNvPr id="129027" name="Rectangle 28"/>
          <p:cNvSpPr>
            <a:spLocks noChangeArrowheads="1"/>
          </p:cNvSpPr>
          <p:nvPr/>
        </p:nvSpPr>
        <p:spPr bwMode="auto">
          <a:xfrm>
            <a:off x="3143250" y="1701998"/>
            <a:ext cx="2160588"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spcBef>
                <a:spcPct val="20000"/>
              </a:spcBef>
            </a:pPr>
            <a:r>
              <a:rPr lang="en-US" altLang="zh-CN" sz="2800">
                <a:solidFill>
                  <a:srgbClr val="3333CC"/>
                </a:solidFill>
              </a:rPr>
              <a:t>I </a:t>
            </a:r>
            <a:r>
              <a:rPr lang="en-US" altLang="zh-CN" sz="3200">
                <a:solidFill>
                  <a:schemeClr val="accent1"/>
                </a:solidFill>
              </a:rPr>
              <a:t>→</a:t>
            </a:r>
            <a:r>
              <a:rPr lang="en-US" altLang="zh-CN" sz="2800">
                <a:solidFill>
                  <a:srgbClr val="3333CC"/>
                </a:solidFill>
              </a:rPr>
              <a:t> C </a:t>
            </a:r>
            <a:r>
              <a:rPr lang="en-US" altLang="zh-CN" sz="3200">
                <a:solidFill>
                  <a:schemeClr val="accent1"/>
                </a:solidFill>
              </a:rPr>
              <a:t>→ </a:t>
            </a:r>
            <a:r>
              <a:rPr lang="en-US" altLang="zh-CN" sz="2800">
                <a:solidFill>
                  <a:srgbClr val="3333CC"/>
                </a:solidFill>
              </a:rPr>
              <a:t>P</a:t>
            </a:r>
          </a:p>
        </p:txBody>
      </p:sp>
      <p:graphicFrame>
        <p:nvGraphicFramePr>
          <p:cNvPr id="7" name="表格 6"/>
          <p:cNvGraphicFramePr>
            <a:graphicFrameLocks noGrp="1"/>
          </p:cNvGraphicFramePr>
          <p:nvPr/>
        </p:nvGraphicFramePr>
        <p:xfrm>
          <a:off x="1727200" y="2708275"/>
          <a:ext cx="8840788" cy="3816350"/>
        </p:xfrm>
        <a:graphic>
          <a:graphicData uri="http://schemas.openxmlformats.org/drawingml/2006/table">
            <a:tbl>
              <a:tblPr firstRow="1" bandRow="1">
                <a:tableStyleId>{5C22544A-7EE6-4342-B048-85BDC9FD1C3A}</a:tableStyleId>
              </a:tblPr>
              <a:tblGrid>
                <a:gridCol w="1992536">
                  <a:extLst>
                    <a:ext uri="{9D8B030D-6E8A-4147-A177-3AD203B41FA5}">
                      <a16:colId xmlns:a16="http://schemas.microsoft.com/office/drawing/2014/main" val="20000"/>
                    </a:ext>
                  </a:extLst>
                </a:gridCol>
                <a:gridCol w="2443552">
                  <a:extLst>
                    <a:ext uri="{9D8B030D-6E8A-4147-A177-3AD203B41FA5}">
                      <a16:colId xmlns:a16="http://schemas.microsoft.com/office/drawing/2014/main" val="20001"/>
                    </a:ext>
                  </a:extLst>
                </a:gridCol>
                <a:gridCol w="2202350">
                  <a:extLst>
                    <a:ext uri="{9D8B030D-6E8A-4147-A177-3AD203B41FA5}">
                      <a16:colId xmlns:a16="http://schemas.microsoft.com/office/drawing/2014/main" val="20002"/>
                    </a:ext>
                  </a:extLst>
                </a:gridCol>
                <a:gridCol w="2202350">
                  <a:extLst>
                    <a:ext uri="{9D8B030D-6E8A-4147-A177-3AD203B41FA5}">
                      <a16:colId xmlns:a16="http://schemas.microsoft.com/office/drawing/2014/main" val="20003"/>
                    </a:ext>
                  </a:extLst>
                </a:gridCol>
              </a:tblGrid>
              <a:tr h="3816350">
                <a:tc>
                  <a:txBody>
                    <a:bodyPr/>
                    <a:lstStyle/>
                    <a:p>
                      <a:pPr marL="533400" indent="-533400" algn="just">
                        <a:spcBef>
                          <a:spcPct val="20000"/>
                        </a:spcBef>
                        <a:buFont typeface="Wingdings" pitchFamily="2" charset="2"/>
                        <a:buNone/>
                      </a:pPr>
                      <a:r>
                        <a:rPr lang="en-US" altLang="zh-CN" sz="2000" dirty="0">
                          <a:solidFill>
                            <a:schemeClr val="tx1"/>
                          </a:solidFill>
                          <a:latin typeface="Times New Roman" pitchFamily="18" charset="0"/>
                        </a:rPr>
                        <a:t>semaphore S1</a:t>
                      </a:r>
                      <a:r>
                        <a:rPr lang="zh-CN" altLang="en-US" sz="2000" dirty="0">
                          <a:solidFill>
                            <a:schemeClr val="tx1"/>
                          </a:solidFill>
                          <a:latin typeface="Times New Roman" pitchFamily="18" charset="0"/>
                        </a:rPr>
                        <a:t>；       </a:t>
                      </a:r>
                    </a:p>
                    <a:p>
                      <a:pPr marL="533400" indent="-533400" algn="just">
                        <a:spcBef>
                          <a:spcPct val="20000"/>
                        </a:spcBef>
                        <a:buFont typeface="Wingdings" pitchFamily="2" charset="2"/>
                        <a:buNone/>
                      </a:pPr>
                      <a:r>
                        <a:rPr lang="en-US" altLang="zh-CN" sz="2000" dirty="0">
                          <a:solidFill>
                            <a:schemeClr val="tx1"/>
                          </a:solidFill>
                          <a:latin typeface="Times New Roman" pitchFamily="18" charset="0"/>
                        </a:rPr>
                        <a:t>semaphore S2;</a:t>
                      </a:r>
                    </a:p>
                    <a:p>
                      <a:pPr marL="533400" indent="-533400" algn="just">
                        <a:spcBef>
                          <a:spcPct val="20000"/>
                        </a:spcBef>
                        <a:buFont typeface="Wingdings" pitchFamily="2" charset="2"/>
                        <a:buNone/>
                      </a:pPr>
                      <a:r>
                        <a:rPr lang="en-US" altLang="zh-CN" sz="2000" dirty="0">
                          <a:solidFill>
                            <a:schemeClr val="tx1"/>
                          </a:solidFill>
                          <a:latin typeface="Times New Roman" pitchFamily="18" charset="0"/>
                        </a:rPr>
                        <a:t>main( )</a:t>
                      </a:r>
                    </a:p>
                    <a:p>
                      <a:pPr marL="533400" indent="-533400" algn="just">
                        <a:spcBef>
                          <a:spcPct val="20000"/>
                        </a:spcBef>
                        <a:buFont typeface="Wingdings" pitchFamily="2" charset="2"/>
                        <a:buNone/>
                      </a:pPr>
                      <a:r>
                        <a:rPr lang="en-US" altLang="zh-CN" sz="2000" dirty="0">
                          <a:solidFill>
                            <a:schemeClr val="tx1"/>
                          </a:solidFill>
                          <a:latin typeface="Times New Roman" pitchFamily="18" charset="0"/>
                        </a:rPr>
                        <a:t> {</a:t>
                      </a:r>
                    </a:p>
                    <a:p>
                      <a:pPr marL="533400" indent="-533400" algn="just">
                        <a:spcBef>
                          <a:spcPct val="20000"/>
                        </a:spcBef>
                        <a:buFont typeface="Wingdings" pitchFamily="2" charset="2"/>
                        <a:buNone/>
                      </a:pPr>
                      <a:r>
                        <a:rPr lang="en-US" altLang="zh-CN" sz="2000" dirty="0">
                          <a:solidFill>
                            <a:schemeClr val="tx1"/>
                          </a:solidFill>
                          <a:latin typeface="Times New Roman" pitchFamily="18" charset="0"/>
                        </a:rPr>
                        <a:t>   S1=0</a:t>
                      </a:r>
                      <a:r>
                        <a:rPr lang="zh-CN" altLang="en-US" sz="2000" dirty="0">
                          <a:solidFill>
                            <a:schemeClr val="tx1"/>
                          </a:solidFill>
                          <a:latin typeface="Times New Roman" pitchFamily="18" charset="0"/>
                        </a:rPr>
                        <a:t>；       </a:t>
                      </a:r>
                    </a:p>
                    <a:p>
                      <a:pPr marL="533400" indent="-533400" algn="just">
                        <a:spcBef>
                          <a:spcPct val="20000"/>
                        </a:spcBef>
                        <a:buFont typeface="Wingdings" pitchFamily="2" charset="2"/>
                        <a:buNone/>
                      </a:pPr>
                      <a:r>
                        <a:rPr lang="zh-CN" altLang="en-US" sz="2000" dirty="0">
                          <a:solidFill>
                            <a:schemeClr val="accent1"/>
                          </a:solidFill>
                          <a:latin typeface="Times New Roman" pitchFamily="18" charset="0"/>
                        </a:rPr>
                        <a:t>  </a:t>
                      </a:r>
                      <a:r>
                        <a:rPr lang="en-US" altLang="zh-CN" sz="2000" dirty="0">
                          <a:solidFill>
                            <a:schemeClr val="tx1"/>
                          </a:solidFill>
                          <a:latin typeface="Times New Roman" pitchFamily="18" charset="0"/>
                        </a:rPr>
                        <a:t>S2=0</a:t>
                      </a:r>
                      <a:r>
                        <a:rPr lang="zh-CN" altLang="en-US" sz="2000" dirty="0">
                          <a:solidFill>
                            <a:schemeClr val="tx1"/>
                          </a:solidFill>
                          <a:latin typeface="Times New Roman" pitchFamily="18" charset="0"/>
                        </a:rPr>
                        <a:t>；</a:t>
                      </a:r>
                      <a:r>
                        <a:rPr lang="zh-CN" altLang="en-US" sz="2000" dirty="0">
                          <a:solidFill>
                            <a:schemeClr val="accent1"/>
                          </a:solidFill>
                          <a:latin typeface="Times New Roman" pitchFamily="18" charset="0"/>
                        </a:rPr>
                        <a:t>  </a:t>
                      </a:r>
                      <a:endParaRPr lang="en-US" altLang="zh-CN" sz="2000" dirty="0">
                        <a:solidFill>
                          <a:schemeClr val="accent1"/>
                        </a:solidFill>
                        <a:latin typeface="Times New Roman" pitchFamily="18" charset="0"/>
                      </a:endParaRPr>
                    </a:p>
                    <a:p>
                      <a:pPr marL="533400" indent="-533400" algn="just">
                        <a:spcBef>
                          <a:spcPct val="20000"/>
                        </a:spcBef>
                        <a:buFont typeface="Wingdings" pitchFamily="2" charset="2"/>
                        <a:buNone/>
                      </a:pPr>
                      <a:r>
                        <a:rPr lang="en-US" altLang="zh-CN" sz="2000" dirty="0" err="1">
                          <a:solidFill>
                            <a:schemeClr val="accent1"/>
                          </a:solidFill>
                          <a:latin typeface="Times New Roman" pitchFamily="18" charset="0"/>
                        </a:rPr>
                        <a:t>Parbegin</a:t>
                      </a:r>
                      <a:r>
                        <a:rPr lang="en-US" altLang="zh-CN" sz="2000" dirty="0">
                          <a:solidFill>
                            <a:schemeClr val="accent1"/>
                          </a:solidFill>
                          <a:latin typeface="Times New Roman" pitchFamily="18" charset="0"/>
                        </a:rPr>
                        <a:t>(</a:t>
                      </a:r>
                      <a:r>
                        <a:rPr lang="en-US" altLang="zh-CN" sz="2000" dirty="0">
                          <a:solidFill>
                            <a:schemeClr val="tx1"/>
                          </a:solidFill>
                          <a:latin typeface="Times New Roman" pitchFamily="18" charset="0"/>
                        </a:rPr>
                        <a:t> I( ),</a:t>
                      </a:r>
                      <a:endParaRPr lang="zh-CN" altLang="en-US" sz="2000" dirty="0">
                        <a:solidFill>
                          <a:schemeClr val="tx1"/>
                        </a:solidFill>
                        <a:latin typeface="Times New Roman" pitchFamily="18" charset="0"/>
                      </a:endParaRPr>
                    </a:p>
                    <a:p>
                      <a:pPr marL="533400" indent="-533400" algn="just">
                        <a:spcBef>
                          <a:spcPct val="20000"/>
                        </a:spcBef>
                        <a:buFont typeface="Wingdings" pitchFamily="2" charset="2"/>
                        <a:buNone/>
                      </a:pPr>
                      <a:r>
                        <a:rPr lang="zh-CN" altLang="en-US" sz="2000" dirty="0">
                          <a:solidFill>
                            <a:schemeClr val="tx1"/>
                          </a:solidFill>
                          <a:latin typeface="Times New Roman" pitchFamily="18" charset="0"/>
                        </a:rPr>
                        <a:t>                  </a:t>
                      </a:r>
                      <a:r>
                        <a:rPr lang="en-US" altLang="zh-CN" sz="2000" dirty="0">
                          <a:solidFill>
                            <a:schemeClr val="tx1"/>
                          </a:solidFill>
                          <a:latin typeface="Times New Roman" pitchFamily="18" charset="0"/>
                        </a:rPr>
                        <a:t>C( ),</a:t>
                      </a:r>
                    </a:p>
                    <a:p>
                      <a:pPr marL="533400" indent="-533400" algn="just">
                        <a:spcBef>
                          <a:spcPct val="20000"/>
                        </a:spcBef>
                        <a:buFont typeface="Wingdings" pitchFamily="2" charset="2"/>
                        <a:buNone/>
                      </a:pPr>
                      <a:r>
                        <a:rPr lang="en-US" altLang="zh-CN" sz="2000" dirty="0">
                          <a:solidFill>
                            <a:schemeClr val="tx1"/>
                          </a:solidFill>
                          <a:latin typeface="Times New Roman" pitchFamily="18" charset="0"/>
                        </a:rPr>
                        <a:t>                  P( ));</a:t>
                      </a:r>
                      <a:endParaRPr lang="zh-CN" altLang="en-US" sz="2000" dirty="0">
                        <a:solidFill>
                          <a:schemeClr val="tx1"/>
                        </a:solidFill>
                        <a:latin typeface="Times New Roman" pitchFamily="18" charset="0"/>
                      </a:endParaRPr>
                    </a:p>
                    <a:p>
                      <a:pPr marL="533400" indent="-533400" algn="just">
                        <a:spcBef>
                          <a:spcPct val="20000"/>
                        </a:spcBef>
                        <a:buFont typeface="Wingdings" pitchFamily="2" charset="2"/>
                        <a:buNone/>
                      </a:pPr>
                      <a:r>
                        <a:rPr lang="zh-CN" altLang="en-US" sz="2000" dirty="0">
                          <a:solidFill>
                            <a:schemeClr val="accent1"/>
                          </a:solidFill>
                          <a:latin typeface="Times New Roman" pitchFamily="18" charset="0"/>
                        </a:rPr>
                        <a:t>  </a:t>
                      </a:r>
                      <a:r>
                        <a:rPr lang="en-US" altLang="zh-CN" sz="2000" dirty="0">
                          <a:solidFill>
                            <a:schemeClr val="tx1"/>
                          </a:solidFill>
                          <a:latin typeface="Times New Roman" pitchFamily="18" charset="0"/>
                        </a:rPr>
                        <a:t> }</a:t>
                      </a:r>
                      <a:endParaRPr lang="zh-CN" altLang="en-US" sz="2000" dirty="0"/>
                    </a:p>
                  </a:txBody>
                  <a:tcPr marL="91435" marR="91435" marT="45710" marB="4571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533400" indent="-533400" algn="l">
                        <a:spcBef>
                          <a:spcPct val="20000"/>
                        </a:spcBef>
                        <a:buFont typeface="Wingdings" pitchFamily="2" charset="2"/>
                        <a:buNone/>
                      </a:pPr>
                      <a:r>
                        <a:rPr lang="en-US" altLang="zh-CN" sz="2000" dirty="0">
                          <a:solidFill>
                            <a:schemeClr val="tx1"/>
                          </a:solidFill>
                          <a:latin typeface="Times New Roman" pitchFamily="18" charset="0"/>
                        </a:rPr>
                        <a:t>  I( )</a:t>
                      </a:r>
                    </a:p>
                    <a:p>
                      <a:pPr marL="533400" indent="-533400" algn="l">
                        <a:spcBef>
                          <a:spcPct val="20000"/>
                        </a:spcBef>
                        <a:buFont typeface="Wingdings" pitchFamily="2" charset="2"/>
                        <a:buNone/>
                      </a:pPr>
                      <a:r>
                        <a:rPr lang="en-US" altLang="zh-CN" sz="2000" dirty="0">
                          <a:solidFill>
                            <a:schemeClr val="tx1"/>
                          </a:solidFill>
                          <a:latin typeface="Times New Roman" pitchFamily="18" charset="0"/>
                        </a:rPr>
                        <a:t> {                                  </a:t>
                      </a:r>
                      <a:endParaRPr lang="en-US" altLang="zh-CN" sz="2000" dirty="0">
                        <a:solidFill>
                          <a:schemeClr val="tx1"/>
                        </a:solidFill>
                        <a:latin typeface="Times New Roman" pitchFamily="18" charset="0"/>
                        <a:sym typeface="MT Extra" pitchFamily="18" charset="2"/>
                      </a:endParaRPr>
                    </a:p>
                    <a:p>
                      <a:pPr marL="533400" indent="-533400" algn="just">
                        <a:spcBef>
                          <a:spcPct val="20000"/>
                        </a:spcBef>
                        <a:buFont typeface="Wingdings" pitchFamily="2" charset="2"/>
                        <a:buNone/>
                      </a:pPr>
                      <a:r>
                        <a:rPr lang="en-US" altLang="zh-CN" sz="2000" dirty="0">
                          <a:solidFill>
                            <a:schemeClr val="tx1"/>
                          </a:solidFill>
                          <a:latin typeface="Times New Roman" pitchFamily="18" charset="0"/>
                          <a:sym typeface="MT Extra" pitchFamily="18" charset="2"/>
                        </a:rPr>
                        <a:t>   </a:t>
                      </a:r>
                      <a:r>
                        <a:rPr lang="zh-CN" altLang="en-US" sz="2000" dirty="0">
                          <a:solidFill>
                            <a:schemeClr val="tx1"/>
                          </a:solidFill>
                          <a:latin typeface="Times New Roman" pitchFamily="18" charset="0"/>
                          <a:sym typeface="MT Extra" pitchFamily="18" charset="2"/>
                        </a:rPr>
                        <a:t>完成输入</a:t>
                      </a:r>
                      <a:r>
                        <a:rPr lang="zh-CN" altLang="en-US" sz="2000" dirty="0">
                          <a:solidFill>
                            <a:schemeClr val="tx1"/>
                          </a:solidFill>
                          <a:latin typeface="Times New Roman" pitchFamily="18" charset="0"/>
                        </a:rPr>
                        <a:t>；</a:t>
                      </a:r>
                      <a:endParaRPr lang="en-US" altLang="zh-CN" sz="2000" dirty="0">
                        <a:solidFill>
                          <a:schemeClr val="tx1"/>
                        </a:solidFill>
                        <a:latin typeface="Times New Roman" pitchFamily="18" charset="0"/>
                      </a:endParaRPr>
                    </a:p>
                    <a:p>
                      <a:pPr marL="533400" indent="-533400" algn="just">
                        <a:spcBef>
                          <a:spcPct val="20000"/>
                        </a:spcBef>
                        <a:buFont typeface="Wingdings" pitchFamily="2" charset="2"/>
                        <a:buNone/>
                      </a:pPr>
                      <a:r>
                        <a:rPr lang="en-US" altLang="zh-CN" sz="2000" dirty="0">
                          <a:solidFill>
                            <a:schemeClr val="tx1"/>
                          </a:solidFill>
                          <a:latin typeface="Times New Roman" pitchFamily="18" charset="0"/>
                        </a:rPr>
                        <a:t>   signal(S1)</a:t>
                      </a:r>
                      <a:r>
                        <a:rPr lang="zh-CN" altLang="en-US" sz="2000" dirty="0">
                          <a:solidFill>
                            <a:schemeClr val="tx1"/>
                          </a:solidFill>
                          <a:latin typeface="Times New Roman" pitchFamily="18" charset="0"/>
                        </a:rPr>
                        <a:t>； </a:t>
                      </a:r>
                      <a:endParaRPr lang="en-US" altLang="zh-CN" sz="2000" dirty="0">
                        <a:solidFill>
                          <a:schemeClr val="tx1"/>
                        </a:solidFill>
                        <a:latin typeface="Times New Roman" pitchFamily="18" charset="0"/>
                      </a:endParaRPr>
                    </a:p>
                    <a:p>
                      <a:pPr marL="533400" indent="-533400" algn="just">
                        <a:spcBef>
                          <a:spcPct val="20000"/>
                        </a:spcBef>
                        <a:buFont typeface="Wingdings" pitchFamily="2" charset="2"/>
                        <a:buNone/>
                      </a:pPr>
                      <a:r>
                        <a:rPr lang="en-US" altLang="zh-CN" sz="2000" dirty="0">
                          <a:solidFill>
                            <a:schemeClr val="tx1"/>
                          </a:solidFill>
                          <a:latin typeface="Times New Roman" pitchFamily="18" charset="0"/>
                        </a:rPr>
                        <a:t> } </a:t>
                      </a:r>
                      <a:r>
                        <a:rPr lang="en-US" altLang="zh-CN" sz="2000" b="0" dirty="0">
                          <a:solidFill>
                            <a:schemeClr val="tx1"/>
                          </a:solidFill>
                          <a:latin typeface="Times New Roman" pitchFamily="18" charset="0"/>
                        </a:rPr>
                        <a:t>        </a:t>
                      </a:r>
                      <a:endParaRPr lang="zh-CN" altLang="en-US" sz="2000" dirty="0"/>
                    </a:p>
                  </a:txBody>
                  <a:tcPr marL="91435" marR="91435" marT="45710" marB="4571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533400" indent="-533400" algn="l">
                        <a:spcBef>
                          <a:spcPct val="20000"/>
                        </a:spcBef>
                        <a:buFont typeface="Wingdings" pitchFamily="2" charset="2"/>
                        <a:buNone/>
                      </a:pPr>
                      <a:r>
                        <a:rPr lang="en-US" altLang="zh-CN" sz="2000" dirty="0">
                          <a:solidFill>
                            <a:schemeClr val="tx1"/>
                          </a:solidFill>
                          <a:latin typeface="Times New Roman" pitchFamily="18" charset="0"/>
                        </a:rPr>
                        <a:t> C( )</a:t>
                      </a:r>
                    </a:p>
                    <a:p>
                      <a:pPr marL="533400" indent="-533400" algn="l">
                        <a:spcBef>
                          <a:spcPct val="20000"/>
                        </a:spcBef>
                        <a:buFont typeface="Wingdings" pitchFamily="2" charset="2"/>
                        <a:buNone/>
                      </a:pPr>
                      <a:r>
                        <a:rPr lang="en-US" altLang="zh-CN" sz="2000" dirty="0">
                          <a:solidFill>
                            <a:schemeClr val="tx1"/>
                          </a:solidFill>
                          <a:latin typeface="Times New Roman" pitchFamily="18" charset="0"/>
                        </a:rPr>
                        <a:t> {                                  </a:t>
                      </a:r>
                      <a:endParaRPr lang="en-US" altLang="zh-CN" sz="2000" dirty="0">
                        <a:solidFill>
                          <a:schemeClr val="tx1"/>
                        </a:solidFill>
                        <a:latin typeface="Times New Roman" pitchFamily="18" charset="0"/>
                        <a:sym typeface="MT Extra" pitchFamily="18" charset="2"/>
                      </a:endParaRPr>
                    </a:p>
                    <a:p>
                      <a:pPr marL="533400" indent="-533400" algn="just">
                        <a:spcBef>
                          <a:spcPct val="20000"/>
                        </a:spcBef>
                        <a:buFont typeface="Wingdings" pitchFamily="2" charset="2"/>
                        <a:buNone/>
                      </a:pPr>
                      <a:r>
                        <a:rPr lang="en-US" altLang="zh-CN" sz="2000" dirty="0">
                          <a:solidFill>
                            <a:schemeClr val="tx1"/>
                          </a:solidFill>
                          <a:latin typeface="Times New Roman" pitchFamily="18" charset="0"/>
                        </a:rPr>
                        <a:t>    wait(S1)</a:t>
                      </a:r>
                      <a:r>
                        <a:rPr lang="zh-CN" altLang="en-US" sz="2000" dirty="0">
                          <a:solidFill>
                            <a:schemeClr val="tx1"/>
                          </a:solidFill>
                          <a:latin typeface="Times New Roman" pitchFamily="18" charset="0"/>
                        </a:rPr>
                        <a:t>；</a:t>
                      </a:r>
                      <a:endParaRPr lang="en-US" altLang="zh-CN" sz="2000" dirty="0">
                        <a:solidFill>
                          <a:schemeClr val="tx1"/>
                        </a:solidFill>
                        <a:latin typeface="Times New Roman" pitchFamily="18" charset="0"/>
                      </a:endParaRPr>
                    </a:p>
                    <a:p>
                      <a:pPr marL="533400" indent="-533400" algn="just">
                        <a:spcBef>
                          <a:spcPct val="20000"/>
                        </a:spcBef>
                        <a:buFont typeface="Wingdings" pitchFamily="2" charset="2"/>
                        <a:buNone/>
                      </a:pPr>
                      <a:r>
                        <a:rPr lang="zh-CN" altLang="en-US" sz="2000" dirty="0">
                          <a:solidFill>
                            <a:schemeClr val="tx1"/>
                          </a:solidFill>
                          <a:latin typeface="Times New Roman" pitchFamily="18" charset="0"/>
                        </a:rPr>
                        <a:t>    完成计算；</a:t>
                      </a:r>
                      <a:endParaRPr lang="en-US" altLang="zh-CN" sz="2000" dirty="0">
                        <a:solidFill>
                          <a:schemeClr val="tx1"/>
                        </a:solidFill>
                        <a:latin typeface="Times New Roman" pitchFamily="18" charset="0"/>
                      </a:endParaRPr>
                    </a:p>
                    <a:p>
                      <a:pPr marL="533400" indent="-533400" algn="just">
                        <a:spcBef>
                          <a:spcPct val="20000"/>
                        </a:spcBef>
                        <a:buFont typeface="Wingdings" pitchFamily="2" charset="2"/>
                        <a:buNone/>
                      </a:pPr>
                      <a:r>
                        <a:rPr lang="en-US" altLang="zh-CN" sz="2000" dirty="0">
                          <a:solidFill>
                            <a:schemeClr val="tx1"/>
                          </a:solidFill>
                          <a:latin typeface="Times New Roman" pitchFamily="18" charset="0"/>
                        </a:rPr>
                        <a:t>    signal(S2)</a:t>
                      </a:r>
                      <a:r>
                        <a:rPr lang="zh-CN" altLang="en-US" sz="2000" dirty="0">
                          <a:solidFill>
                            <a:schemeClr val="tx1"/>
                          </a:solidFill>
                          <a:latin typeface="Times New Roman" pitchFamily="18" charset="0"/>
                        </a:rPr>
                        <a:t>；</a:t>
                      </a:r>
                      <a:endParaRPr lang="en-US" altLang="zh-CN" sz="2000" dirty="0">
                        <a:solidFill>
                          <a:schemeClr val="tx1"/>
                        </a:solidFill>
                        <a:latin typeface="Times New Roman" pitchFamily="18" charset="0"/>
                      </a:endParaRPr>
                    </a:p>
                    <a:p>
                      <a:pPr marL="533400" indent="-533400" algn="just">
                        <a:spcBef>
                          <a:spcPct val="20000"/>
                        </a:spcBef>
                        <a:buFont typeface="Wingdings" pitchFamily="2" charset="2"/>
                        <a:buNone/>
                      </a:pPr>
                      <a:r>
                        <a:rPr lang="zh-CN" altLang="en-US" sz="2000" dirty="0">
                          <a:solidFill>
                            <a:schemeClr val="tx1"/>
                          </a:solidFill>
                          <a:latin typeface="Times New Roman" pitchFamily="18" charset="0"/>
                        </a:rPr>
                        <a:t>  </a:t>
                      </a:r>
                      <a:r>
                        <a:rPr lang="en-US" altLang="zh-CN" sz="2000" dirty="0">
                          <a:solidFill>
                            <a:schemeClr val="tx1"/>
                          </a:solidFill>
                          <a:latin typeface="Times New Roman" pitchFamily="18" charset="0"/>
                        </a:rPr>
                        <a:t>} </a:t>
                      </a:r>
                      <a:r>
                        <a:rPr lang="en-US" altLang="zh-CN" sz="2000" b="0" dirty="0">
                          <a:solidFill>
                            <a:schemeClr val="tx1"/>
                          </a:solidFill>
                          <a:latin typeface="Times New Roman" pitchFamily="18" charset="0"/>
                        </a:rPr>
                        <a:t>        </a:t>
                      </a:r>
                      <a:endParaRPr lang="zh-CN" altLang="en-US" sz="2000" dirty="0"/>
                    </a:p>
                  </a:txBody>
                  <a:tcPr marL="91435" marR="91435" marT="45710" marB="4571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533400" indent="-533400" algn="l">
                        <a:spcBef>
                          <a:spcPct val="20000"/>
                        </a:spcBef>
                        <a:buFont typeface="Wingdings" pitchFamily="2" charset="2"/>
                        <a:buNone/>
                      </a:pPr>
                      <a:r>
                        <a:rPr lang="en-US" altLang="zh-CN" sz="2000" dirty="0">
                          <a:solidFill>
                            <a:schemeClr val="tx1"/>
                          </a:solidFill>
                        </a:rPr>
                        <a:t>  P( )</a:t>
                      </a:r>
                      <a:r>
                        <a:rPr lang="en-US" altLang="zh-CN" sz="2000" dirty="0">
                          <a:solidFill>
                            <a:schemeClr val="tx1"/>
                          </a:solidFill>
                          <a:latin typeface="Times New Roman" pitchFamily="18" charset="0"/>
                        </a:rPr>
                        <a:t> </a:t>
                      </a:r>
                    </a:p>
                    <a:p>
                      <a:pPr marL="533400" indent="-533400" algn="l">
                        <a:spcBef>
                          <a:spcPct val="20000"/>
                        </a:spcBef>
                        <a:buFont typeface="Wingdings" pitchFamily="2" charset="2"/>
                        <a:buNone/>
                      </a:pPr>
                      <a:r>
                        <a:rPr lang="en-US" altLang="zh-CN" sz="2000" dirty="0">
                          <a:solidFill>
                            <a:schemeClr val="tx1"/>
                          </a:solidFill>
                          <a:latin typeface="Times New Roman" pitchFamily="18" charset="0"/>
                        </a:rPr>
                        <a:t>{                                  </a:t>
                      </a:r>
                      <a:endParaRPr lang="en-US" altLang="zh-CN" sz="2000" dirty="0">
                        <a:solidFill>
                          <a:schemeClr val="tx1"/>
                        </a:solidFill>
                        <a:latin typeface="Times New Roman" pitchFamily="18" charset="0"/>
                        <a:sym typeface="MT Extra" pitchFamily="18" charset="2"/>
                      </a:endParaRPr>
                    </a:p>
                    <a:p>
                      <a:pPr marL="533400" indent="-533400" algn="just">
                        <a:spcBef>
                          <a:spcPct val="20000"/>
                        </a:spcBef>
                        <a:buFont typeface="Wingdings" pitchFamily="2" charset="2"/>
                        <a:buNone/>
                      </a:pPr>
                      <a:r>
                        <a:rPr lang="en-US" altLang="zh-CN" sz="2000" dirty="0">
                          <a:solidFill>
                            <a:schemeClr val="tx1"/>
                          </a:solidFill>
                          <a:latin typeface="Times New Roman" pitchFamily="18" charset="0"/>
                        </a:rPr>
                        <a:t>    wait(S2)</a:t>
                      </a:r>
                      <a:r>
                        <a:rPr lang="zh-CN" altLang="en-US" sz="2000" dirty="0">
                          <a:solidFill>
                            <a:schemeClr val="tx1"/>
                          </a:solidFill>
                          <a:latin typeface="Times New Roman" pitchFamily="18" charset="0"/>
                        </a:rPr>
                        <a:t>；</a:t>
                      </a:r>
                      <a:endParaRPr lang="en-US" altLang="zh-CN" sz="2000" dirty="0">
                        <a:solidFill>
                          <a:schemeClr val="tx1"/>
                        </a:solidFill>
                        <a:latin typeface="Times New Roman" pitchFamily="18" charset="0"/>
                      </a:endParaRPr>
                    </a:p>
                    <a:p>
                      <a:pPr marL="533400" indent="-533400" algn="just">
                        <a:spcBef>
                          <a:spcPct val="20000"/>
                        </a:spcBef>
                        <a:buFont typeface="Wingdings" pitchFamily="2" charset="2"/>
                        <a:buNone/>
                      </a:pPr>
                      <a:r>
                        <a:rPr lang="zh-CN" altLang="en-US" sz="2000" dirty="0">
                          <a:solidFill>
                            <a:schemeClr val="tx1"/>
                          </a:solidFill>
                          <a:latin typeface="Times New Roman" pitchFamily="18" charset="0"/>
                        </a:rPr>
                        <a:t>    完成打印；</a:t>
                      </a:r>
                      <a:endParaRPr lang="en-US" altLang="zh-CN" sz="2000" dirty="0">
                        <a:solidFill>
                          <a:schemeClr val="tx1"/>
                        </a:solidFill>
                        <a:latin typeface="Times New Roman" pitchFamily="18" charset="0"/>
                      </a:endParaRPr>
                    </a:p>
                    <a:p>
                      <a:pPr marL="533400" indent="-533400" algn="just">
                        <a:spcBef>
                          <a:spcPct val="20000"/>
                        </a:spcBef>
                        <a:buFont typeface="Wingdings" pitchFamily="2" charset="2"/>
                        <a:buNone/>
                      </a:pPr>
                      <a:r>
                        <a:rPr lang="en-US" altLang="zh-CN" sz="2000" dirty="0">
                          <a:solidFill>
                            <a:schemeClr val="tx1"/>
                          </a:solidFill>
                          <a:latin typeface="Times New Roman" pitchFamily="18" charset="0"/>
                        </a:rPr>
                        <a:t>  </a:t>
                      </a:r>
                      <a:r>
                        <a:rPr lang="zh-CN" altLang="en-US" sz="2000" dirty="0">
                          <a:solidFill>
                            <a:schemeClr val="tx1"/>
                          </a:solidFill>
                          <a:latin typeface="Times New Roman" pitchFamily="18" charset="0"/>
                        </a:rPr>
                        <a:t> </a:t>
                      </a:r>
                      <a:r>
                        <a:rPr lang="en-US" altLang="zh-CN" sz="2000" dirty="0">
                          <a:solidFill>
                            <a:schemeClr val="tx1"/>
                          </a:solidFill>
                          <a:latin typeface="Times New Roman" pitchFamily="18" charset="0"/>
                        </a:rPr>
                        <a:t>} </a:t>
                      </a:r>
                      <a:r>
                        <a:rPr lang="en-US" altLang="zh-CN" sz="2000" b="0" dirty="0">
                          <a:solidFill>
                            <a:schemeClr val="tx1"/>
                          </a:solidFill>
                          <a:latin typeface="Times New Roman" pitchFamily="18" charset="0"/>
                        </a:rPr>
                        <a:t>        </a:t>
                      </a:r>
                      <a:endParaRPr lang="zh-CN" altLang="en-US" sz="2000" dirty="0"/>
                    </a:p>
                    <a:p>
                      <a:pPr marL="533400" indent="-533400" algn="just">
                        <a:spcBef>
                          <a:spcPct val="20000"/>
                        </a:spcBef>
                        <a:buFont typeface="Wingdings" pitchFamily="2" charset="2"/>
                        <a:buNone/>
                      </a:pPr>
                      <a:endParaRPr lang="zh-CN" altLang="en-US" sz="2000" dirty="0">
                        <a:solidFill>
                          <a:schemeClr val="tx1"/>
                        </a:solidFill>
                      </a:endParaRPr>
                    </a:p>
                  </a:txBody>
                  <a:tcPr marL="91435" marR="91435" marT="45710" marB="4571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bl>
          </a:graphicData>
        </a:graphic>
      </p:graphicFrame>
      <p:cxnSp>
        <p:nvCxnSpPr>
          <p:cNvPr id="3" name="直接箭头连接符 2"/>
          <p:cNvCxnSpPr>
            <a:cxnSpLocks noChangeShapeType="1"/>
          </p:cNvCxnSpPr>
          <p:nvPr/>
        </p:nvCxnSpPr>
        <p:spPr bwMode="auto">
          <a:xfrm flipV="1">
            <a:off x="3216276" y="2133799"/>
            <a:ext cx="358775" cy="719137"/>
          </a:xfrm>
          <a:prstGeom prst="straightConnector1">
            <a:avLst/>
          </a:prstGeom>
          <a:noFill/>
          <a:ln w="28575"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9" name="直接箭头连接符 8"/>
          <p:cNvCxnSpPr>
            <a:cxnSpLocks noChangeShapeType="1"/>
          </p:cNvCxnSpPr>
          <p:nvPr/>
        </p:nvCxnSpPr>
        <p:spPr bwMode="auto">
          <a:xfrm flipV="1">
            <a:off x="3359150" y="1989139"/>
            <a:ext cx="1081088" cy="1087437"/>
          </a:xfrm>
          <a:prstGeom prst="straightConnector1">
            <a:avLst/>
          </a:prstGeom>
          <a:noFill/>
          <a:ln w="28575"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0" name="矩形 9"/>
          <p:cNvSpPr/>
          <p:nvPr/>
        </p:nvSpPr>
        <p:spPr>
          <a:xfrm>
            <a:off x="3359150" y="49703"/>
            <a:ext cx="5132387" cy="585787"/>
          </a:xfrm>
          <a:prstGeom prst="rect">
            <a:avLst/>
          </a:prstGeom>
        </p:spPr>
        <p:txBody>
          <a:bodyPr wrap="none">
            <a:spAutoFit/>
          </a:bodyPr>
          <a:lstStyle/>
          <a:p>
            <a:pPr eaLnBrk="0" hangingPunct="0">
              <a:spcBef>
                <a:spcPct val="20000"/>
              </a:spcBef>
              <a:defRPr/>
            </a:pPr>
            <a:r>
              <a:rPr lang="en-US" altLang="zh-CN" sz="3200" kern="0" dirty="0">
                <a:solidFill>
                  <a:srgbClr val="0000FF"/>
                </a:solidFill>
                <a:latin typeface="微软雅黑" panose="020B0503020204020204" pitchFamily="34" charset="-122"/>
                <a:ea typeface="微软雅黑" panose="020B0503020204020204" pitchFamily="34" charset="-122"/>
              </a:rPr>
              <a:t>3.4.2 </a:t>
            </a:r>
            <a:r>
              <a:rPr lang="zh-CN" altLang="en-US" sz="3200" kern="0" dirty="0">
                <a:solidFill>
                  <a:srgbClr val="0000FF"/>
                </a:solidFill>
                <a:latin typeface="微软雅黑" panose="020B0503020204020204" pitchFamily="34" charset="-122"/>
                <a:ea typeface="微软雅黑" panose="020B0503020204020204" pitchFamily="34" charset="-122"/>
              </a:rPr>
              <a:t>进程同步机制</a:t>
            </a:r>
            <a:r>
              <a:rPr lang="zh-CN" altLang="en-US" sz="3200" kern="0" dirty="0">
                <a:solidFill>
                  <a:srgbClr val="0000FF"/>
                </a:solidFill>
                <a:latin typeface="+mn-ea"/>
              </a:rPr>
              <a:t>及应用</a:t>
            </a:r>
            <a:endParaRPr lang="zh-CN" altLang="en-US" sz="3200" dirty="0">
              <a:latin typeface="Arial" charset="0"/>
            </a:endParaRPr>
          </a:p>
        </p:txBody>
      </p:sp>
      <p:sp>
        <p:nvSpPr>
          <p:cNvPr id="11" name="Rectangle 2"/>
          <p:cNvSpPr txBox="1">
            <a:spLocks noChangeArrowheads="1"/>
          </p:cNvSpPr>
          <p:nvPr/>
        </p:nvSpPr>
        <p:spPr bwMode="auto">
          <a:xfrm>
            <a:off x="838994" y="527703"/>
            <a:ext cx="5113338" cy="1296988"/>
          </a:xfrm>
          <a:prstGeom prst="rect">
            <a:avLst/>
          </a:prstGeom>
          <a:noFill/>
          <a:ln w="9525">
            <a:noFill/>
            <a:miter lim="800000"/>
            <a:headEnd/>
            <a:tailEnd/>
          </a:ln>
          <a:effectLst>
            <a:outerShdw dist="35921" dir="2700000" algn="ctr" rotWithShape="0">
              <a:srgbClr val="FFFFFF">
                <a:alpha val="73000"/>
              </a:srgbClr>
            </a:outerShdw>
          </a:effectLst>
        </p:spPr>
        <p:txBody>
          <a:bodyPr anchor="ctr"/>
          <a:lstStyle/>
          <a:p>
            <a:pPr eaLnBrk="0" hangingPunct="0">
              <a:lnSpc>
                <a:spcPct val="130000"/>
              </a:lnSpc>
              <a:defRPr/>
            </a:pPr>
            <a:r>
              <a:rPr lang="en-US" altLang="zh-CN" sz="2800" kern="0" dirty="0">
                <a:solidFill>
                  <a:srgbClr val="C00000"/>
                </a:solidFill>
                <a:latin typeface="微软雅黑" panose="020B0503020204020204" pitchFamily="34" charset="-122"/>
                <a:ea typeface="微软雅黑" panose="020B0503020204020204" pitchFamily="34" charset="-122"/>
                <a:cs typeface="+mj-cs"/>
              </a:rPr>
              <a:t>4. </a:t>
            </a:r>
            <a:r>
              <a:rPr lang="zh-CN" altLang="en-US" sz="2800" kern="0" dirty="0">
                <a:solidFill>
                  <a:srgbClr val="C00000"/>
                </a:solidFill>
                <a:latin typeface="微软雅黑" panose="020B0503020204020204" pitchFamily="34" charset="-122"/>
                <a:ea typeface="微软雅黑" panose="020B0503020204020204" pitchFamily="34" charset="-122"/>
                <a:cs typeface="+mj-cs"/>
              </a:rPr>
              <a:t>信号量机制</a:t>
            </a:r>
            <a:endParaRPr lang="en-US" altLang="zh-CN" sz="2800" kern="0" dirty="0">
              <a:solidFill>
                <a:srgbClr val="C00000"/>
              </a:solidFill>
              <a:latin typeface="微软雅黑" panose="020B0503020204020204" pitchFamily="34" charset="-122"/>
              <a:ea typeface="微软雅黑" panose="020B0503020204020204" pitchFamily="34" charset="-122"/>
              <a:cs typeface="+mj-cs"/>
            </a:endParaRPr>
          </a:p>
          <a:p>
            <a:pPr eaLnBrk="0" hangingPunct="0">
              <a:lnSpc>
                <a:spcPct val="130000"/>
              </a:lnSpc>
              <a:buFont typeface="Wingdings" pitchFamily="2" charset="2"/>
              <a:buChar char="n"/>
              <a:defRPr/>
            </a:pPr>
            <a:r>
              <a:rPr lang="en-US" altLang="zh-CN" sz="2400" kern="0" dirty="0">
                <a:solidFill>
                  <a:srgbClr val="7030A0"/>
                </a:solidFill>
                <a:latin typeface="微软雅黑" panose="020B0503020204020204" pitchFamily="34" charset="-122"/>
                <a:ea typeface="微软雅黑" panose="020B0503020204020204" pitchFamily="34" charset="-122"/>
                <a:cs typeface="+mj-cs"/>
              </a:rPr>
              <a:t> </a:t>
            </a:r>
            <a:r>
              <a:rPr lang="zh-CN" altLang="en-US" sz="2400" kern="0" dirty="0">
                <a:solidFill>
                  <a:srgbClr val="7030A0"/>
                </a:solidFill>
                <a:latin typeface="微软雅黑" panose="020B0503020204020204" pitchFamily="34" charset="-122"/>
                <a:ea typeface="微软雅黑" panose="020B0503020204020204" pitchFamily="34" charset="-122"/>
                <a:cs typeface="+mj-cs"/>
              </a:rPr>
              <a:t>利用信号量机制实现同步</a:t>
            </a:r>
            <a:endParaRPr lang="en-US" altLang="zh-CN" sz="2400" kern="0" dirty="0">
              <a:solidFill>
                <a:srgbClr val="7030A0"/>
              </a:solidFill>
              <a:latin typeface="微软雅黑" panose="020B0503020204020204" pitchFamily="34" charset="-122"/>
              <a:ea typeface="微软雅黑" panose="020B0503020204020204" pitchFamily="34" charset="-122"/>
              <a:cs typeface="+mj-cs"/>
            </a:endParaRPr>
          </a:p>
        </p:txBody>
      </p:sp>
      <p:sp>
        <p:nvSpPr>
          <p:cNvPr id="12" name="矩形 11"/>
          <p:cNvSpPr>
            <a:spLocks noChangeArrowheads="1"/>
          </p:cNvSpPr>
          <p:nvPr/>
        </p:nvSpPr>
        <p:spPr bwMode="auto">
          <a:xfrm>
            <a:off x="7176120" y="115889"/>
            <a:ext cx="5015879" cy="1323439"/>
          </a:xfrm>
          <a:prstGeom prst="rect">
            <a:avLst/>
          </a:prstGeom>
          <a:solidFill>
            <a:srgbClr val="D8E8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dirty="0">
                <a:latin typeface="Times New Roman" panose="02020603050405020304" pitchFamily="18" charset="0"/>
              </a:rPr>
              <a:t>wait(S){</a:t>
            </a:r>
          </a:p>
          <a:p>
            <a:pPr eaLnBrk="1" hangingPunct="1"/>
            <a:r>
              <a:rPr kumimoji="1" lang="en-US" altLang="zh-CN" dirty="0">
                <a:latin typeface="Times New Roman" panose="02020603050405020304" pitchFamily="18" charset="0"/>
              </a:rPr>
              <a:t>      S-&gt;value--;</a:t>
            </a:r>
          </a:p>
          <a:p>
            <a:pPr eaLnBrk="1" hangingPunct="1"/>
            <a:r>
              <a:rPr kumimoji="1" lang="en-US" altLang="zh-CN" dirty="0">
                <a:latin typeface="Times New Roman" panose="02020603050405020304" pitchFamily="18" charset="0"/>
              </a:rPr>
              <a:t>      if(S-&gt;value&lt;0) then  sleep(S-</a:t>
            </a:r>
            <a:r>
              <a:rPr kumimoji="1" lang="en-US" altLang="zh-CN" dirty="0"/>
              <a:t>&gt;queue</a:t>
            </a:r>
            <a:r>
              <a:rPr kumimoji="1" lang="en-US" altLang="zh-CN" dirty="0">
                <a:latin typeface="Times New Roman" panose="02020603050405020304" pitchFamily="18" charset="0"/>
              </a:rPr>
              <a:t>);</a:t>
            </a:r>
          </a:p>
          <a:p>
            <a:pPr eaLnBrk="1" hangingPunct="1"/>
            <a:r>
              <a:rPr kumimoji="1" lang="en-US" altLang="zh-CN" dirty="0">
                <a:latin typeface="Times New Roman" panose="02020603050405020304" pitchFamily="18" charset="0"/>
              </a:rPr>
              <a:t>}              </a:t>
            </a:r>
          </a:p>
        </p:txBody>
      </p:sp>
      <p:sp>
        <p:nvSpPr>
          <p:cNvPr id="13" name="矩形 12"/>
          <p:cNvSpPr/>
          <p:nvPr/>
        </p:nvSpPr>
        <p:spPr>
          <a:xfrm>
            <a:off x="7176120" y="1370175"/>
            <a:ext cx="5023817" cy="1323439"/>
          </a:xfrm>
          <a:prstGeom prst="rect">
            <a:avLst/>
          </a:prstGeom>
          <a:solidFill>
            <a:schemeClr val="accent1">
              <a:lumMod val="40000"/>
              <a:lumOff val="60000"/>
            </a:schemeClr>
          </a:solidFill>
        </p:spPr>
        <p:txBody>
          <a:bodyPr wrap="square">
            <a:spAutoFit/>
          </a:bodyPr>
          <a:lstStyle/>
          <a:p>
            <a:pPr>
              <a:defRPr/>
            </a:pPr>
            <a:r>
              <a:rPr kumimoji="1" lang="en-US" altLang="zh-CN" dirty="0">
                <a:latin typeface="Times New Roman" pitchFamily="18" charset="0"/>
              </a:rPr>
              <a:t>Signal(S){</a:t>
            </a:r>
          </a:p>
          <a:p>
            <a:pPr>
              <a:defRPr/>
            </a:pPr>
            <a:r>
              <a:rPr kumimoji="1" lang="en-US" altLang="zh-CN" dirty="0">
                <a:latin typeface="Times New Roman" pitchFamily="18" charset="0"/>
              </a:rPr>
              <a:t>      S-&gt;value++;</a:t>
            </a:r>
          </a:p>
          <a:p>
            <a:pPr>
              <a:defRPr/>
            </a:pPr>
            <a:r>
              <a:rPr kumimoji="1" lang="en-US" altLang="zh-CN" dirty="0">
                <a:latin typeface="Times New Roman" pitchFamily="18" charset="0"/>
              </a:rPr>
              <a:t>      if(S-&gt;value</a:t>
            </a:r>
            <a:r>
              <a:rPr kumimoji="1" lang="zh-CN" altLang="en-US" dirty="0">
                <a:latin typeface="Times New Roman" pitchFamily="18" charset="0"/>
              </a:rPr>
              <a:t>≤</a:t>
            </a:r>
            <a:r>
              <a:rPr kumimoji="1" lang="en-US" altLang="zh-CN" dirty="0">
                <a:latin typeface="Times New Roman" pitchFamily="18" charset="0"/>
              </a:rPr>
              <a:t>0) then  wakeup(S</a:t>
            </a:r>
            <a:r>
              <a:rPr kumimoji="1" lang="en-US" altLang="zh-CN" dirty="0">
                <a:latin typeface="Arial" charset="0"/>
              </a:rPr>
              <a:t>-&gt;queue</a:t>
            </a:r>
            <a:r>
              <a:rPr kumimoji="1" lang="en-US" altLang="zh-CN" dirty="0">
                <a:latin typeface="Times New Roman" pitchFamily="18" charset="0"/>
              </a:rPr>
              <a:t>);</a:t>
            </a:r>
          </a:p>
          <a:p>
            <a:pPr>
              <a:defRPr/>
            </a:pPr>
            <a:r>
              <a:rPr kumimoji="1" lang="en-US" altLang="zh-CN" dirty="0">
                <a:latin typeface="Times New Roman" pitchFamily="18" charset="0"/>
              </a:rPr>
              <a:t>}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ox(in)">
                                      <p:cBhvr>
                                        <p:cTn id="17" dur="500"/>
                                        <p:tgtEl>
                                          <p:spTgt spid="1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ox(in)">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圆角矩形标注 64"/>
          <p:cNvSpPr/>
          <p:nvPr/>
        </p:nvSpPr>
        <p:spPr bwMode="auto">
          <a:xfrm>
            <a:off x="8925202" y="704427"/>
            <a:ext cx="3084310" cy="1212727"/>
          </a:xfrm>
          <a:prstGeom prst="wedgeRoundRectCallout">
            <a:avLst>
              <a:gd name="adj1" fmla="val -46726"/>
              <a:gd name="adj2" fmla="val 152517"/>
              <a:gd name="adj3" fmla="val 16667"/>
            </a:avLst>
          </a:prstGeom>
          <a:solidFill>
            <a:schemeClr val="accent6">
              <a:lumMod val="60000"/>
              <a:lumOff val="40000"/>
            </a:schemeClr>
          </a:solidFill>
          <a:ln>
            <a:noFill/>
          </a:ln>
          <a:effectLst/>
        </p:spPr>
        <p:txBody>
          <a:bodyPr/>
          <a:lstStyle/>
          <a:p>
            <a:pPr eaLnBrk="0" hangingPunct="0">
              <a:spcBef>
                <a:spcPct val="20000"/>
              </a:spcBef>
              <a:defRPr/>
            </a:pPr>
            <a:r>
              <a:rPr lang="zh-CN" altLang="en-US" sz="2200" dirty="0">
                <a:latin typeface="Arial" charset="0"/>
              </a:rPr>
              <a:t>重点分析</a:t>
            </a:r>
            <a:r>
              <a:rPr lang="en-US" altLang="zh-CN" sz="2200" dirty="0">
                <a:latin typeface="Arial" charset="0"/>
              </a:rPr>
              <a:t>S2</a:t>
            </a:r>
            <a:r>
              <a:rPr lang="zh-CN" altLang="en-US" sz="2200" dirty="0">
                <a:latin typeface="Arial" charset="0"/>
              </a:rPr>
              <a:t>节点与</a:t>
            </a:r>
            <a:r>
              <a:rPr lang="en-US" altLang="zh-CN" sz="2200" dirty="0">
                <a:latin typeface="Arial" charset="0"/>
              </a:rPr>
              <a:t>S6</a:t>
            </a:r>
            <a:r>
              <a:rPr lang="zh-CN" altLang="en-US" sz="2200" dirty="0">
                <a:latin typeface="Arial" charset="0"/>
              </a:rPr>
              <a:t>节点的算法，为什么是这样写的？</a:t>
            </a:r>
            <a:endParaRPr lang="zh-CN" altLang="en-US" sz="2200" dirty="0">
              <a:solidFill>
                <a:srgbClr val="FF0000"/>
              </a:solidFill>
              <a:latin typeface="Arial" charset="0"/>
            </a:endParaRPr>
          </a:p>
        </p:txBody>
      </p:sp>
      <p:sp>
        <p:nvSpPr>
          <p:cNvPr id="64514" name="Rectangle 2"/>
          <p:cNvSpPr>
            <a:spLocks noGrp="1" noChangeArrowheads="1"/>
          </p:cNvSpPr>
          <p:nvPr>
            <p:ph type="title"/>
          </p:nvPr>
        </p:nvSpPr>
        <p:spPr>
          <a:xfrm>
            <a:off x="1198552" y="1838263"/>
            <a:ext cx="4752975" cy="566738"/>
          </a:xfrm>
        </p:spPr>
        <p:txBody>
          <a:bodyPr/>
          <a:lstStyle/>
          <a:p>
            <a:pPr>
              <a:defRPr/>
            </a:pPr>
            <a:r>
              <a:rPr lang="zh-CN" altLang="en-US" sz="2400" dirty="0">
                <a:solidFill>
                  <a:schemeClr val="tx1"/>
                </a:solidFill>
                <a:latin typeface="+mn-ea"/>
                <a:ea typeface="+mn-ea"/>
              </a:rPr>
              <a:t>例</a:t>
            </a:r>
            <a:r>
              <a:rPr lang="en-US" altLang="zh-CN" sz="2400" dirty="0">
                <a:solidFill>
                  <a:schemeClr val="tx1"/>
                </a:solidFill>
                <a:latin typeface="+mn-ea"/>
                <a:ea typeface="+mn-ea"/>
              </a:rPr>
              <a:t>2</a:t>
            </a:r>
            <a:r>
              <a:rPr lang="zh-CN" altLang="en-US" sz="2400" dirty="0">
                <a:solidFill>
                  <a:schemeClr val="tx1"/>
                </a:solidFill>
                <a:latin typeface="+mn-ea"/>
                <a:ea typeface="+mn-ea"/>
              </a:rPr>
              <a:t>：前驱图</a:t>
            </a:r>
          </a:p>
        </p:txBody>
      </p:sp>
      <p:sp>
        <p:nvSpPr>
          <p:cNvPr id="244768" name="Text Box 32"/>
          <p:cNvSpPr txBox="1">
            <a:spLocks noChangeArrowheads="1"/>
          </p:cNvSpPr>
          <p:nvPr/>
        </p:nvSpPr>
        <p:spPr bwMode="auto">
          <a:xfrm>
            <a:off x="4344112" y="1917154"/>
            <a:ext cx="561657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57200" indent="-457200"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lnSpc>
                <a:spcPct val="200000"/>
              </a:lnSpc>
              <a:spcBef>
                <a:spcPct val="50000"/>
              </a:spcBef>
            </a:pPr>
            <a:r>
              <a:rPr kumimoji="1" lang="en-US" altLang="zh-CN" sz="2400" dirty="0" err="1"/>
              <a:t>a,b,c,d,e,f,g:semaphore</a:t>
            </a:r>
            <a:r>
              <a:rPr kumimoji="1" lang="en-US" altLang="zh-CN" sz="2400" dirty="0"/>
              <a:t>=0,0,0,0,0,0,0</a:t>
            </a:r>
          </a:p>
        </p:txBody>
      </p:sp>
      <p:sp>
        <p:nvSpPr>
          <p:cNvPr id="244770" name="Rectangle 34"/>
          <p:cNvSpPr>
            <a:spLocks noChangeArrowheads="1"/>
          </p:cNvSpPr>
          <p:nvPr/>
        </p:nvSpPr>
        <p:spPr bwMode="auto">
          <a:xfrm>
            <a:off x="4367808" y="2893020"/>
            <a:ext cx="5795963"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a:solidFill>
                  <a:srgbClr val="FF0000"/>
                </a:solidFill>
              </a:rPr>
              <a:t>Parbegin</a:t>
            </a:r>
            <a:r>
              <a:rPr kumimoji="1" lang="en-US" altLang="zh-CN" sz="2400"/>
              <a:t>(s1,s2,s3,s4,s5,s6); </a:t>
            </a:r>
          </a:p>
          <a:p>
            <a:pPr eaLnBrk="1" hangingPunct="1"/>
            <a:r>
              <a:rPr kumimoji="1" lang="en-US" altLang="zh-CN" sz="2400"/>
              <a:t>   s1:   { s1;  signal(a);  signal(b);}</a:t>
            </a:r>
          </a:p>
          <a:p>
            <a:pPr eaLnBrk="1" hangingPunct="1"/>
            <a:r>
              <a:rPr kumimoji="1" lang="en-US" altLang="zh-CN" sz="2400"/>
              <a:t>   s2:   { wait(a);  s2;  signal(c);  </a:t>
            </a:r>
          </a:p>
          <a:p>
            <a:pPr eaLnBrk="1" hangingPunct="1"/>
            <a:r>
              <a:rPr kumimoji="1" lang="en-US" altLang="zh-CN" sz="2400"/>
              <a:t>              signal(d);}</a:t>
            </a:r>
          </a:p>
          <a:p>
            <a:pPr eaLnBrk="1" hangingPunct="1"/>
            <a:r>
              <a:rPr kumimoji="1" lang="en-US" altLang="zh-CN" sz="2400"/>
              <a:t>   s3:   { wait(b);  s3;   signal(e); }</a:t>
            </a:r>
            <a:endParaRPr kumimoji="1" lang="zh-CN" altLang="en-US" sz="2400"/>
          </a:p>
          <a:p>
            <a:pPr eaLnBrk="1" hangingPunct="1"/>
            <a:r>
              <a:rPr kumimoji="1" lang="zh-CN" altLang="en-US" sz="2400"/>
              <a:t>   </a:t>
            </a:r>
            <a:r>
              <a:rPr kumimoji="1" lang="en-US" altLang="zh-CN" sz="2400"/>
              <a:t>s4:   { wait(c);  s4;   signal(f); }</a:t>
            </a:r>
          </a:p>
          <a:p>
            <a:pPr eaLnBrk="1" hangingPunct="1"/>
            <a:r>
              <a:rPr kumimoji="1" lang="en-US" altLang="zh-CN" sz="2400"/>
              <a:t>   s5:   { wait(d);  s5;   signal(g); }</a:t>
            </a:r>
          </a:p>
          <a:p>
            <a:pPr eaLnBrk="1" hangingPunct="1"/>
            <a:r>
              <a:rPr kumimoji="1" lang="en-US" altLang="zh-CN" sz="2400"/>
              <a:t>   s6:   { wait(e);  wait(f);  wait(g);  s6; }</a:t>
            </a:r>
          </a:p>
          <a:p>
            <a:pPr eaLnBrk="1" hangingPunct="1"/>
            <a:r>
              <a:rPr kumimoji="1" lang="en-US" altLang="zh-CN" sz="2400">
                <a:latin typeface="Times New Roman" panose="02020603050405020304" pitchFamily="18" charset="0"/>
              </a:rPr>
              <a:t>             </a:t>
            </a:r>
          </a:p>
        </p:txBody>
      </p:sp>
      <p:sp>
        <p:nvSpPr>
          <p:cNvPr id="35" name="矩形 34"/>
          <p:cNvSpPr/>
          <p:nvPr/>
        </p:nvSpPr>
        <p:spPr>
          <a:xfrm>
            <a:off x="4224338" y="115889"/>
            <a:ext cx="4926012" cy="585787"/>
          </a:xfrm>
          <a:prstGeom prst="rect">
            <a:avLst/>
          </a:prstGeom>
        </p:spPr>
        <p:txBody>
          <a:bodyPr wrap="none">
            <a:spAutoFit/>
          </a:bodyPr>
          <a:lstStyle/>
          <a:p>
            <a:pPr eaLnBrk="0" hangingPunct="0">
              <a:spcBef>
                <a:spcPct val="20000"/>
              </a:spcBef>
              <a:defRPr/>
            </a:pPr>
            <a:r>
              <a:rPr lang="en-US" altLang="zh-CN" sz="3200" kern="0" dirty="0">
                <a:solidFill>
                  <a:srgbClr val="0000FF"/>
                </a:solidFill>
                <a:latin typeface="微软雅黑" panose="020B0503020204020204" pitchFamily="34" charset="-122"/>
                <a:ea typeface="微软雅黑" panose="020B0503020204020204" pitchFamily="34" charset="-122"/>
              </a:rPr>
              <a:t>3.4.2</a:t>
            </a:r>
            <a:r>
              <a:rPr lang="zh-CN" altLang="en-US" sz="3200" kern="0" dirty="0">
                <a:solidFill>
                  <a:srgbClr val="0000FF"/>
                </a:solidFill>
                <a:latin typeface="微软雅黑" panose="020B0503020204020204" pitchFamily="34" charset="-122"/>
                <a:ea typeface="微软雅黑" panose="020B0503020204020204" pitchFamily="34" charset="-122"/>
              </a:rPr>
              <a:t>进程同步机制及应用</a:t>
            </a:r>
            <a:endParaRPr lang="zh-CN" altLang="en-US" sz="3200" dirty="0">
              <a:latin typeface="微软雅黑" panose="020B0503020204020204" pitchFamily="34" charset="-122"/>
              <a:ea typeface="微软雅黑" panose="020B0503020204020204" pitchFamily="34" charset="-122"/>
            </a:endParaRPr>
          </a:p>
        </p:txBody>
      </p:sp>
      <p:sp>
        <p:nvSpPr>
          <p:cNvPr id="36" name="Rectangle 2"/>
          <p:cNvSpPr txBox="1">
            <a:spLocks noChangeArrowheads="1"/>
          </p:cNvSpPr>
          <p:nvPr/>
        </p:nvSpPr>
        <p:spPr bwMode="auto">
          <a:xfrm>
            <a:off x="921204" y="521449"/>
            <a:ext cx="5113338" cy="1296988"/>
          </a:xfrm>
          <a:prstGeom prst="rect">
            <a:avLst/>
          </a:prstGeom>
          <a:noFill/>
          <a:ln w="9525">
            <a:noFill/>
            <a:miter lim="800000"/>
            <a:headEnd/>
            <a:tailEnd/>
          </a:ln>
          <a:effectLst>
            <a:outerShdw dist="35921" dir="2700000" algn="ctr" rotWithShape="0">
              <a:srgbClr val="FFFFFF">
                <a:alpha val="73000"/>
              </a:srgbClr>
            </a:outerShdw>
          </a:effectLst>
        </p:spPr>
        <p:txBody>
          <a:bodyPr anchor="ctr"/>
          <a:lstStyle/>
          <a:p>
            <a:pPr eaLnBrk="0" hangingPunct="0">
              <a:lnSpc>
                <a:spcPct val="130000"/>
              </a:lnSpc>
              <a:defRPr/>
            </a:pPr>
            <a:r>
              <a:rPr lang="en-US" altLang="zh-CN" sz="2800" kern="0" dirty="0">
                <a:solidFill>
                  <a:srgbClr val="C00000"/>
                </a:solidFill>
                <a:latin typeface="微软雅黑" panose="020B0503020204020204" pitchFamily="34" charset="-122"/>
                <a:ea typeface="微软雅黑" panose="020B0503020204020204" pitchFamily="34" charset="-122"/>
                <a:cs typeface="+mj-cs"/>
              </a:rPr>
              <a:t>4. </a:t>
            </a:r>
            <a:r>
              <a:rPr lang="zh-CN" altLang="en-US" sz="2800" kern="0" dirty="0">
                <a:solidFill>
                  <a:srgbClr val="C00000"/>
                </a:solidFill>
                <a:latin typeface="微软雅黑" panose="020B0503020204020204" pitchFamily="34" charset="-122"/>
                <a:ea typeface="微软雅黑" panose="020B0503020204020204" pitchFamily="34" charset="-122"/>
                <a:cs typeface="+mj-cs"/>
              </a:rPr>
              <a:t>信号量机制</a:t>
            </a:r>
            <a:endParaRPr lang="en-US" altLang="zh-CN" sz="2800" kern="0" dirty="0">
              <a:solidFill>
                <a:srgbClr val="C00000"/>
              </a:solidFill>
              <a:latin typeface="微软雅黑" panose="020B0503020204020204" pitchFamily="34" charset="-122"/>
              <a:ea typeface="微软雅黑" panose="020B0503020204020204" pitchFamily="34" charset="-122"/>
              <a:cs typeface="+mj-cs"/>
            </a:endParaRPr>
          </a:p>
          <a:p>
            <a:pPr eaLnBrk="0" hangingPunct="0">
              <a:lnSpc>
                <a:spcPct val="130000"/>
              </a:lnSpc>
              <a:buFont typeface="Wingdings" pitchFamily="2" charset="2"/>
              <a:buChar char="n"/>
              <a:defRPr/>
            </a:pPr>
            <a:r>
              <a:rPr lang="en-US" altLang="zh-CN" sz="2400" kern="0" dirty="0">
                <a:solidFill>
                  <a:srgbClr val="7030A0"/>
                </a:solidFill>
                <a:latin typeface="微软雅黑" panose="020B0503020204020204" pitchFamily="34" charset="-122"/>
                <a:ea typeface="微软雅黑" panose="020B0503020204020204" pitchFamily="34" charset="-122"/>
                <a:cs typeface="+mj-cs"/>
              </a:rPr>
              <a:t> </a:t>
            </a:r>
            <a:r>
              <a:rPr lang="zh-CN" altLang="en-US" sz="2400" kern="0" dirty="0">
                <a:solidFill>
                  <a:srgbClr val="7030A0"/>
                </a:solidFill>
                <a:latin typeface="微软雅黑" panose="020B0503020204020204" pitchFamily="34" charset="-122"/>
                <a:ea typeface="微软雅黑" panose="020B0503020204020204" pitchFamily="34" charset="-122"/>
                <a:cs typeface="+mj-cs"/>
              </a:rPr>
              <a:t>利用信号量机制实现同步</a:t>
            </a:r>
            <a:endParaRPr lang="en-US" altLang="zh-CN" sz="2400" kern="0" dirty="0">
              <a:solidFill>
                <a:srgbClr val="7030A0"/>
              </a:solidFill>
              <a:latin typeface="微软雅黑" panose="020B0503020204020204" pitchFamily="34" charset="-122"/>
              <a:ea typeface="微软雅黑" panose="020B0503020204020204" pitchFamily="34" charset="-122"/>
              <a:cs typeface="+mj-cs"/>
            </a:endParaRPr>
          </a:p>
        </p:txBody>
      </p:sp>
      <p:grpSp>
        <p:nvGrpSpPr>
          <p:cNvPr id="3" name="组合 2"/>
          <p:cNvGrpSpPr/>
          <p:nvPr/>
        </p:nvGrpSpPr>
        <p:grpSpPr>
          <a:xfrm>
            <a:off x="921204" y="2532063"/>
            <a:ext cx="3384550" cy="3732212"/>
            <a:chOff x="1739900" y="2195513"/>
            <a:chExt cx="3384550" cy="3732212"/>
          </a:xfrm>
        </p:grpSpPr>
        <p:grpSp>
          <p:nvGrpSpPr>
            <p:cNvPr id="2" name="Group 35"/>
            <p:cNvGrpSpPr>
              <a:grpSpLocks/>
            </p:cNvGrpSpPr>
            <p:nvPr/>
          </p:nvGrpSpPr>
          <p:grpSpPr bwMode="auto">
            <a:xfrm>
              <a:off x="2063750" y="2227264"/>
              <a:ext cx="2592388" cy="2917825"/>
              <a:chOff x="340" y="709"/>
              <a:chExt cx="1633" cy="1838"/>
            </a:xfrm>
          </p:grpSpPr>
          <p:sp>
            <p:nvSpPr>
              <p:cNvPr id="130078" name="Text Box 23"/>
              <p:cNvSpPr txBox="1">
                <a:spLocks noChangeArrowheads="1"/>
              </p:cNvSpPr>
              <p:nvPr/>
            </p:nvSpPr>
            <p:spPr bwMode="auto">
              <a:xfrm>
                <a:off x="930" y="709"/>
                <a:ext cx="272"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57200" indent="-457200"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lnSpc>
                    <a:spcPct val="200000"/>
                  </a:lnSpc>
                  <a:spcBef>
                    <a:spcPct val="50000"/>
                  </a:spcBef>
                </a:pPr>
                <a:r>
                  <a:rPr kumimoji="1" lang="en-US" altLang="zh-CN" sz="2400"/>
                  <a:t>a</a:t>
                </a:r>
              </a:p>
            </p:txBody>
          </p:sp>
          <p:sp>
            <p:nvSpPr>
              <p:cNvPr id="130079" name="Text Box 24"/>
              <p:cNvSpPr txBox="1">
                <a:spLocks noChangeArrowheads="1"/>
              </p:cNvSpPr>
              <p:nvPr/>
            </p:nvSpPr>
            <p:spPr bwMode="auto">
              <a:xfrm>
                <a:off x="1701" y="754"/>
                <a:ext cx="272"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57200" indent="-457200"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lnSpc>
                    <a:spcPct val="200000"/>
                  </a:lnSpc>
                  <a:spcBef>
                    <a:spcPct val="50000"/>
                  </a:spcBef>
                </a:pPr>
                <a:r>
                  <a:rPr kumimoji="1" lang="en-US" altLang="zh-CN" sz="2400"/>
                  <a:t>b</a:t>
                </a:r>
              </a:p>
            </p:txBody>
          </p:sp>
          <p:sp>
            <p:nvSpPr>
              <p:cNvPr id="130080" name="Text Box 25"/>
              <p:cNvSpPr txBox="1">
                <a:spLocks noChangeArrowheads="1"/>
              </p:cNvSpPr>
              <p:nvPr/>
            </p:nvSpPr>
            <p:spPr bwMode="auto">
              <a:xfrm>
                <a:off x="340" y="1298"/>
                <a:ext cx="272"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57200" indent="-457200"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lnSpc>
                    <a:spcPct val="200000"/>
                  </a:lnSpc>
                  <a:spcBef>
                    <a:spcPct val="50000"/>
                  </a:spcBef>
                </a:pPr>
                <a:r>
                  <a:rPr kumimoji="1" lang="en-US" altLang="zh-CN" sz="2400"/>
                  <a:t>c</a:t>
                </a:r>
              </a:p>
            </p:txBody>
          </p:sp>
          <p:sp>
            <p:nvSpPr>
              <p:cNvPr id="130081" name="Text Box 26"/>
              <p:cNvSpPr txBox="1">
                <a:spLocks noChangeArrowheads="1"/>
              </p:cNvSpPr>
              <p:nvPr/>
            </p:nvSpPr>
            <p:spPr bwMode="auto">
              <a:xfrm>
                <a:off x="975" y="1298"/>
                <a:ext cx="272"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57200" indent="-457200"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lnSpc>
                    <a:spcPct val="200000"/>
                  </a:lnSpc>
                  <a:spcBef>
                    <a:spcPct val="50000"/>
                  </a:spcBef>
                </a:pPr>
                <a:r>
                  <a:rPr kumimoji="1" lang="en-US" altLang="zh-CN" sz="2400"/>
                  <a:t>d</a:t>
                </a:r>
              </a:p>
            </p:txBody>
          </p:sp>
          <p:sp>
            <p:nvSpPr>
              <p:cNvPr id="130082" name="Text Box 27"/>
              <p:cNvSpPr txBox="1">
                <a:spLocks noChangeArrowheads="1"/>
              </p:cNvSpPr>
              <p:nvPr/>
            </p:nvSpPr>
            <p:spPr bwMode="auto">
              <a:xfrm>
                <a:off x="1655" y="1661"/>
                <a:ext cx="272"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57200" indent="-457200"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lnSpc>
                    <a:spcPct val="200000"/>
                  </a:lnSpc>
                  <a:spcBef>
                    <a:spcPct val="50000"/>
                  </a:spcBef>
                </a:pPr>
                <a:r>
                  <a:rPr kumimoji="1" lang="en-US" altLang="zh-CN" sz="2400"/>
                  <a:t>e</a:t>
                </a:r>
              </a:p>
            </p:txBody>
          </p:sp>
          <p:sp>
            <p:nvSpPr>
              <p:cNvPr id="130083" name="Text Box 28"/>
              <p:cNvSpPr txBox="1">
                <a:spLocks noChangeArrowheads="1"/>
              </p:cNvSpPr>
              <p:nvPr/>
            </p:nvSpPr>
            <p:spPr bwMode="auto">
              <a:xfrm>
                <a:off x="612" y="1979"/>
                <a:ext cx="272"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57200" indent="-457200"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lnSpc>
                    <a:spcPct val="200000"/>
                  </a:lnSpc>
                  <a:spcBef>
                    <a:spcPct val="50000"/>
                  </a:spcBef>
                </a:pPr>
                <a:r>
                  <a:rPr kumimoji="1" lang="en-US" altLang="zh-CN" sz="2400"/>
                  <a:t>f</a:t>
                </a:r>
              </a:p>
            </p:txBody>
          </p:sp>
          <p:sp>
            <p:nvSpPr>
              <p:cNvPr id="130084" name="Text Box 29"/>
              <p:cNvSpPr txBox="1">
                <a:spLocks noChangeArrowheads="1"/>
              </p:cNvSpPr>
              <p:nvPr/>
            </p:nvSpPr>
            <p:spPr bwMode="auto">
              <a:xfrm>
                <a:off x="1247" y="2024"/>
                <a:ext cx="272"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57200" indent="-457200"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lnSpc>
                    <a:spcPct val="200000"/>
                  </a:lnSpc>
                  <a:spcBef>
                    <a:spcPct val="50000"/>
                  </a:spcBef>
                </a:pPr>
                <a:r>
                  <a:rPr kumimoji="1" lang="en-US" altLang="zh-CN" sz="2400"/>
                  <a:t>g</a:t>
                </a:r>
              </a:p>
            </p:txBody>
          </p:sp>
        </p:grpSp>
        <p:grpSp>
          <p:nvGrpSpPr>
            <p:cNvPr id="130056" name="组合 44"/>
            <p:cNvGrpSpPr>
              <a:grpSpLocks/>
            </p:cNvGrpSpPr>
            <p:nvPr/>
          </p:nvGrpSpPr>
          <p:grpSpPr bwMode="auto">
            <a:xfrm>
              <a:off x="1739900" y="2195513"/>
              <a:ext cx="3384550" cy="3732212"/>
              <a:chOff x="467544" y="2420888"/>
              <a:chExt cx="3384376" cy="3732361"/>
            </a:xfrm>
          </p:grpSpPr>
          <p:sp>
            <p:nvSpPr>
              <p:cNvPr id="130059" name="Text Box 5"/>
              <p:cNvSpPr txBox="1">
                <a:spLocks noChangeArrowheads="1"/>
              </p:cNvSpPr>
              <p:nvPr/>
            </p:nvSpPr>
            <p:spPr bwMode="auto">
              <a:xfrm>
                <a:off x="2484140" y="2420888"/>
                <a:ext cx="6477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57200" indent="-457200"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lnSpc>
                    <a:spcPct val="200000"/>
                  </a:lnSpc>
                  <a:spcBef>
                    <a:spcPct val="50000"/>
                  </a:spcBef>
                </a:pPr>
                <a:r>
                  <a:rPr kumimoji="1" lang="en-US" altLang="zh-CN"/>
                  <a:t>S1</a:t>
                </a:r>
              </a:p>
            </p:txBody>
          </p:sp>
          <p:sp>
            <p:nvSpPr>
              <p:cNvPr id="130060" name="Text Box 7"/>
              <p:cNvSpPr txBox="1">
                <a:spLocks noChangeArrowheads="1"/>
              </p:cNvSpPr>
              <p:nvPr/>
            </p:nvSpPr>
            <p:spPr bwMode="auto">
              <a:xfrm>
                <a:off x="1187996" y="2996952"/>
                <a:ext cx="6477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57200" indent="-457200"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lnSpc>
                    <a:spcPct val="200000"/>
                  </a:lnSpc>
                  <a:spcBef>
                    <a:spcPct val="50000"/>
                  </a:spcBef>
                </a:pPr>
                <a:r>
                  <a:rPr kumimoji="1" lang="en-US" altLang="zh-CN"/>
                  <a:t>S2</a:t>
                </a:r>
              </a:p>
            </p:txBody>
          </p:sp>
          <p:sp>
            <p:nvSpPr>
              <p:cNvPr id="130061" name="Text Box 9"/>
              <p:cNvSpPr txBox="1">
                <a:spLocks noChangeArrowheads="1"/>
              </p:cNvSpPr>
              <p:nvPr/>
            </p:nvSpPr>
            <p:spPr bwMode="auto">
              <a:xfrm>
                <a:off x="3204220" y="3212976"/>
                <a:ext cx="6477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57200" indent="-457200"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lnSpc>
                    <a:spcPct val="200000"/>
                  </a:lnSpc>
                  <a:spcBef>
                    <a:spcPct val="50000"/>
                  </a:spcBef>
                </a:pPr>
                <a:r>
                  <a:rPr kumimoji="1" lang="en-US" altLang="zh-CN"/>
                  <a:t>S3</a:t>
                </a:r>
              </a:p>
            </p:txBody>
          </p:sp>
          <p:sp>
            <p:nvSpPr>
              <p:cNvPr id="130062" name="Text Box 11"/>
              <p:cNvSpPr txBox="1">
                <a:spLocks noChangeArrowheads="1"/>
              </p:cNvSpPr>
              <p:nvPr/>
            </p:nvSpPr>
            <p:spPr bwMode="auto">
              <a:xfrm>
                <a:off x="467544" y="4221088"/>
                <a:ext cx="6477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57200" indent="-457200"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lnSpc>
                    <a:spcPct val="200000"/>
                  </a:lnSpc>
                  <a:spcBef>
                    <a:spcPct val="50000"/>
                  </a:spcBef>
                </a:pPr>
                <a:r>
                  <a:rPr kumimoji="1" lang="en-US" altLang="zh-CN"/>
                  <a:t>S4</a:t>
                </a:r>
              </a:p>
            </p:txBody>
          </p:sp>
          <p:sp>
            <p:nvSpPr>
              <p:cNvPr id="130063" name="Text Box 13"/>
              <p:cNvSpPr txBox="1">
                <a:spLocks noChangeArrowheads="1"/>
              </p:cNvSpPr>
              <p:nvPr/>
            </p:nvSpPr>
            <p:spPr bwMode="auto">
              <a:xfrm>
                <a:off x="1980828" y="4125889"/>
                <a:ext cx="6477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57200" indent="-457200"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lnSpc>
                    <a:spcPct val="200000"/>
                  </a:lnSpc>
                  <a:spcBef>
                    <a:spcPct val="50000"/>
                  </a:spcBef>
                </a:pPr>
                <a:r>
                  <a:rPr kumimoji="1" lang="en-US" altLang="zh-CN"/>
                  <a:t>S5</a:t>
                </a:r>
              </a:p>
            </p:txBody>
          </p:sp>
          <p:sp>
            <p:nvSpPr>
              <p:cNvPr id="130064" name="Oval 14"/>
              <p:cNvSpPr>
                <a:spLocks noChangeArrowheads="1"/>
              </p:cNvSpPr>
              <p:nvPr/>
            </p:nvSpPr>
            <p:spPr bwMode="auto">
              <a:xfrm>
                <a:off x="2196728" y="5518127"/>
                <a:ext cx="575072" cy="561975"/>
              </a:xfrm>
              <a:prstGeom prst="ellipse">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spcBef>
                    <a:spcPct val="20000"/>
                  </a:spcBef>
                </a:pPr>
                <a:endParaRPr lang="zh-CN" altLang="en-US"/>
              </a:p>
            </p:txBody>
          </p:sp>
          <p:sp>
            <p:nvSpPr>
              <p:cNvPr id="130065" name="Text Box 15"/>
              <p:cNvSpPr txBox="1">
                <a:spLocks noChangeArrowheads="1"/>
              </p:cNvSpPr>
              <p:nvPr/>
            </p:nvSpPr>
            <p:spPr bwMode="auto">
              <a:xfrm>
                <a:off x="2196108" y="5445224"/>
                <a:ext cx="6477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57200" indent="-457200"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lnSpc>
                    <a:spcPct val="200000"/>
                  </a:lnSpc>
                  <a:spcBef>
                    <a:spcPct val="50000"/>
                  </a:spcBef>
                </a:pPr>
                <a:r>
                  <a:rPr kumimoji="1" lang="en-US" altLang="zh-CN"/>
                  <a:t>S6</a:t>
                </a:r>
              </a:p>
            </p:txBody>
          </p:sp>
          <p:sp>
            <p:nvSpPr>
              <p:cNvPr id="130066" name="Line 16"/>
              <p:cNvSpPr>
                <a:spLocks noChangeShapeType="1"/>
              </p:cNvSpPr>
              <p:nvPr/>
            </p:nvSpPr>
            <p:spPr bwMode="auto">
              <a:xfrm flipH="1">
                <a:off x="1691903" y="2830489"/>
                <a:ext cx="720725" cy="50323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0067" name="Line 17"/>
              <p:cNvSpPr>
                <a:spLocks noChangeShapeType="1"/>
              </p:cNvSpPr>
              <p:nvPr/>
            </p:nvSpPr>
            <p:spPr bwMode="auto">
              <a:xfrm>
                <a:off x="2844428" y="2973364"/>
                <a:ext cx="576263" cy="360363"/>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0068" name="Line 18"/>
              <p:cNvSpPr>
                <a:spLocks noChangeShapeType="1"/>
              </p:cNvSpPr>
              <p:nvPr/>
            </p:nvSpPr>
            <p:spPr bwMode="auto">
              <a:xfrm flipH="1">
                <a:off x="756865" y="3694089"/>
                <a:ext cx="576263" cy="6477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0069" name="Line 19"/>
              <p:cNvSpPr>
                <a:spLocks noChangeShapeType="1"/>
              </p:cNvSpPr>
              <p:nvPr/>
            </p:nvSpPr>
            <p:spPr bwMode="auto">
              <a:xfrm>
                <a:off x="1693490" y="3694089"/>
                <a:ext cx="503238" cy="6477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0070" name="Line 20"/>
              <p:cNvSpPr>
                <a:spLocks noChangeShapeType="1"/>
              </p:cNvSpPr>
              <p:nvPr/>
            </p:nvSpPr>
            <p:spPr bwMode="auto">
              <a:xfrm flipH="1">
                <a:off x="2699965" y="3765527"/>
                <a:ext cx="793750" cy="201612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0071" name="Line 21"/>
              <p:cNvSpPr>
                <a:spLocks noChangeShapeType="1"/>
              </p:cNvSpPr>
              <p:nvPr/>
            </p:nvSpPr>
            <p:spPr bwMode="auto">
              <a:xfrm>
                <a:off x="972765" y="4773589"/>
                <a:ext cx="1223963" cy="1008063"/>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0072" name="Line 22"/>
              <p:cNvSpPr>
                <a:spLocks noChangeShapeType="1"/>
              </p:cNvSpPr>
              <p:nvPr/>
            </p:nvSpPr>
            <p:spPr bwMode="auto">
              <a:xfrm>
                <a:off x="2268165" y="4846614"/>
                <a:ext cx="144463" cy="71913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0073" name="Oval 14"/>
              <p:cNvSpPr>
                <a:spLocks noChangeArrowheads="1"/>
              </p:cNvSpPr>
              <p:nvPr/>
            </p:nvSpPr>
            <p:spPr bwMode="auto">
              <a:xfrm>
                <a:off x="3131840" y="3284984"/>
                <a:ext cx="575072" cy="561975"/>
              </a:xfrm>
              <a:prstGeom prst="ellipse">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spcBef>
                    <a:spcPct val="20000"/>
                  </a:spcBef>
                </a:pPr>
                <a:endParaRPr lang="zh-CN" altLang="en-US"/>
              </a:p>
            </p:txBody>
          </p:sp>
          <p:sp>
            <p:nvSpPr>
              <p:cNvPr id="130074" name="Oval 14"/>
              <p:cNvSpPr>
                <a:spLocks noChangeArrowheads="1"/>
              </p:cNvSpPr>
              <p:nvPr/>
            </p:nvSpPr>
            <p:spPr bwMode="auto">
              <a:xfrm>
                <a:off x="2411760" y="2492896"/>
                <a:ext cx="575072" cy="561975"/>
              </a:xfrm>
              <a:prstGeom prst="ellipse">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spcBef>
                    <a:spcPct val="20000"/>
                  </a:spcBef>
                </a:pPr>
                <a:endParaRPr lang="zh-CN" altLang="en-US"/>
              </a:p>
            </p:txBody>
          </p:sp>
          <p:sp>
            <p:nvSpPr>
              <p:cNvPr id="130075" name="Oval 14"/>
              <p:cNvSpPr>
                <a:spLocks noChangeArrowheads="1"/>
              </p:cNvSpPr>
              <p:nvPr/>
            </p:nvSpPr>
            <p:spPr bwMode="auto">
              <a:xfrm>
                <a:off x="1115616" y="3140968"/>
                <a:ext cx="575072" cy="561975"/>
              </a:xfrm>
              <a:prstGeom prst="ellipse">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spcBef>
                    <a:spcPct val="20000"/>
                  </a:spcBef>
                </a:pPr>
                <a:endParaRPr lang="zh-CN" altLang="en-US"/>
              </a:p>
            </p:txBody>
          </p:sp>
          <p:sp>
            <p:nvSpPr>
              <p:cNvPr id="130076" name="Oval 14"/>
              <p:cNvSpPr>
                <a:spLocks noChangeArrowheads="1"/>
              </p:cNvSpPr>
              <p:nvPr/>
            </p:nvSpPr>
            <p:spPr bwMode="auto">
              <a:xfrm>
                <a:off x="467544" y="4293096"/>
                <a:ext cx="575072" cy="561975"/>
              </a:xfrm>
              <a:prstGeom prst="ellipse">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spcBef>
                    <a:spcPct val="20000"/>
                  </a:spcBef>
                </a:pPr>
                <a:endParaRPr lang="zh-CN" altLang="en-US"/>
              </a:p>
            </p:txBody>
          </p:sp>
          <p:sp>
            <p:nvSpPr>
              <p:cNvPr id="130077" name="Oval 14"/>
              <p:cNvSpPr>
                <a:spLocks noChangeArrowheads="1"/>
              </p:cNvSpPr>
              <p:nvPr/>
            </p:nvSpPr>
            <p:spPr bwMode="auto">
              <a:xfrm>
                <a:off x="1907704" y="4293096"/>
                <a:ext cx="575072" cy="561975"/>
              </a:xfrm>
              <a:prstGeom prst="ellipse">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spcBef>
                    <a:spcPct val="20000"/>
                  </a:spcBef>
                </a:pPr>
                <a:endParaRPr lang="zh-CN" altLang="en-US"/>
              </a:p>
            </p:txBody>
          </p:sp>
        </p:grpSp>
      </p:grpSp>
      <p:pic>
        <p:nvPicPr>
          <p:cNvPr id="130058" name="Picture 37" descr="https://pic1.zhimg.com/v2-26b4682479fceaaabc9eb5a01c395103_1200x500.jpg"/>
          <p:cNvPicPr>
            <a:picLocks noChangeAspect="1" noChangeArrowheads="1"/>
          </p:cNvPicPr>
          <p:nvPr/>
        </p:nvPicPr>
        <p:blipFill>
          <a:blip r:embed="rId2" cstate="print">
            <a:clrChange>
              <a:clrFrom>
                <a:srgbClr val="F6F6F6"/>
              </a:clrFrom>
              <a:clrTo>
                <a:srgbClr val="F6F6F6">
                  <a:alpha val="0"/>
                </a:srgbClr>
              </a:clrTo>
            </a:clrChange>
            <a:extLst>
              <a:ext uri="{28A0092B-C50C-407E-A947-70E740481C1C}">
                <a14:useLocalDpi xmlns:a14="http://schemas.microsoft.com/office/drawing/2010/main" val="0"/>
              </a:ext>
            </a:extLst>
          </a:blip>
          <a:srcRect l="19579" t="6989" r="14737" b="5659"/>
          <a:stretch>
            <a:fillRect/>
          </a:stretch>
        </p:blipFill>
        <p:spPr bwMode="auto">
          <a:xfrm>
            <a:off x="10271222" y="4166395"/>
            <a:ext cx="1350962"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直接连接符 3">
            <a:extLst>
              <a:ext uri="{FF2B5EF4-FFF2-40B4-BE49-F238E27FC236}">
                <a16:creationId xmlns:a16="http://schemas.microsoft.com/office/drawing/2014/main" id="{95A99D91-95ED-4686-BF6C-5614FADFE26B}"/>
              </a:ext>
            </a:extLst>
          </p:cNvPr>
          <p:cNvCxnSpPr/>
          <p:nvPr/>
        </p:nvCxnSpPr>
        <p:spPr bwMode="auto">
          <a:xfrm>
            <a:off x="4799235" y="4393209"/>
            <a:ext cx="4464496" cy="12602"/>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9" name="直接连接符 38">
            <a:extLst>
              <a:ext uri="{FF2B5EF4-FFF2-40B4-BE49-F238E27FC236}">
                <a16:creationId xmlns:a16="http://schemas.microsoft.com/office/drawing/2014/main" id="{4AD8B077-9AB9-40DD-8C71-EFF63203415B}"/>
              </a:ext>
            </a:extLst>
          </p:cNvPr>
          <p:cNvCxnSpPr/>
          <p:nvPr/>
        </p:nvCxnSpPr>
        <p:spPr bwMode="auto">
          <a:xfrm>
            <a:off x="4716537" y="5950996"/>
            <a:ext cx="5123258" cy="32779"/>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44768"/>
                                        </p:tgtEl>
                                        <p:attrNameLst>
                                          <p:attrName>style.visibility</p:attrName>
                                        </p:attrNameLst>
                                      </p:cBhvr>
                                      <p:to>
                                        <p:strVal val="visible"/>
                                      </p:to>
                                    </p:set>
                                    <p:animEffect transition="in" filter="box(in)">
                                      <p:cBhvr>
                                        <p:cTn id="7" dur="500"/>
                                        <p:tgtEl>
                                          <p:spTgt spid="2447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44770"/>
                                        </p:tgtEl>
                                        <p:attrNameLst>
                                          <p:attrName>style.visibility</p:attrName>
                                        </p:attrNameLst>
                                      </p:cBhvr>
                                      <p:to>
                                        <p:strVal val="visible"/>
                                      </p:to>
                                    </p:set>
                                    <p:animEffect transition="in" filter="box(in)">
                                      <p:cBhvr>
                                        <p:cTn id="12" dur="500"/>
                                        <p:tgtEl>
                                          <p:spTgt spid="24477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5"/>
                                        </p:tgtEl>
                                        <p:attrNameLst>
                                          <p:attrName>style.visibility</p:attrName>
                                        </p:attrNameLst>
                                      </p:cBhvr>
                                      <p:to>
                                        <p:strVal val="visible"/>
                                      </p:to>
                                    </p:set>
                                    <p:animEffect transition="in" filter="box(in)">
                                      <p:cBhvr>
                                        <p:cTn id="17" dur="500"/>
                                        <p:tgtEl>
                                          <p:spTgt spid="65"/>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anim calcmode="lin" valueType="num">
                                      <p:cBhvr>
                                        <p:cTn id="23" dur="1000" fill="hold"/>
                                        <p:tgtEl>
                                          <p:spTgt spid="4"/>
                                        </p:tgtEl>
                                        <p:attrNameLst>
                                          <p:attrName>ppt_x</p:attrName>
                                        </p:attrNameLst>
                                      </p:cBhvr>
                                      <p:tavLst>
                                        <p:tav tm="0">
                                          <p:val>
                                            <p:strVal val="#ppt_x"/>
                                          </p:val>
                                        </p:tav>
                                        <p:tav tm="100000">
                                          <p:val>
                                            <p:strVal val="#ppt_x"/>
                                          </p:val>
                                        </p:tav>
                                      </p:tavLst>
                                    </p:anim>
                                    <p:anim calcmode="lin" valueType="num">
                                      <p:cBhvr>
                                        <p:cTn id="24" dur="1000" fill="hold"/>
                                        <p:tgtEl>
                                          <p:spTgt spid="4"/>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fade">
                                      <p:cBhvr>
                                        <p:cTn id="27" dur="1000"/>
                                        <p:tgtEl>
                                          <p:spTgt spid="39"/>
                                        </p:tgtEl>
                                      </p:cBhvr>
                                    </p:animEffect>
                                    <p:anim calcmode="lin" valueType="num">
                                      <p:cBhvr>
                                        <p:cTn id="28" dur="1000" fill="hold"/>
                                        <p:tgtEl>
                                          <p:spTgt spid="39"/>
                                        </p:tgtEl>
                                        <p:attrNameLst>
                                          <p:attrName>ppt_x</p:attrName>
                                        </p:attrNameLst>
                                      </p:cBhvr>
                                      <p:tavLst>
                                        <p:tav tm="0">
                                          <p:val>
                                            <p:strVal val="#ppt_x"/>
                                          </p:val>
                                        </p:tav>
                                        <p:tav tm="100000">
                                          <p:val>
                                            <p:strVal val="#ppt_x"/>
                                          </p:val>
                                        </p:tav>
                                      </p:tavLst>
                                    </p:anim>
                                    <p:anim calcmode="lin" valueType="num">
                                      <p:cBhvr>
                                        <p:cTn id="29"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autoUpdateAnimBg="0"/>
      <p:bldP spid="244768" grpId="0" autoUpdateAnimBg="0"/>
      <p:bldP spid="244770"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ChangeArrowheads="1"/>
          </p:cNvSpPr>
          <p:nvPr/>
        </p:nvSpPr>
        <p:spPr bwMode="auto">
          <a:xfrm>
            <a:off x="1055440" y="1767289"/>
            <a:ext cx="68357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dirty="0">
                <a:latin typeface="Times New Roman" panose="02020603050405020304" pitchFamily="18" charset="0"/>
              </a:rPr>
              <a:t>例</a:t>
            </a:r>
            <a:r>
              <a:rPr kumimoji="1" lang="en-US" altLang="zh-CN" sz="2400" dirty="0">
                <a:latin typeface="Times New Roman" panose="02020603050405020304" pitchFamily="18" charset="0"/>
              </a:rPr>
              <a:t>3</a:t>
            </a:r>
            <a:r>
              <a:rPr kumimoji="1" lang="zh-CN" altLang="en-US" sz="2400" dirty="0">
                <a:latin typeface="Times New Roman" panose="02020603050405020304" pitchFamily="18" charset="0"/>
              </a:rPr>
              <a:t>：一辆公共汽车上，司机和售票员进程的同步</a:t>
            </a:r>
          </a:p>
        </p:txBody>
      </p:sp>
      <p:cxnSp>
        <p:nvCxnSpPr>
          <p:cNvPr id="66564" name="AutoShape 5"/>
          <p:cNvCxnSpPr>
            <a:cxnSpLocks noChangeShapeType="1"/>
            <a:stCxn id="131075" idx="1"/>
            <a:endCxn id="131075" idx="1"/>
          </p:cNvCxnSpPr>
          <p:nvPr/>
        </p:nvCxnSpPr>
        <p:spPr bwMode="auto">
          <a:xfrm rot="10800000">
            <a:off x="1704603" y="4551364"/>
            <a:ext cx="12700" cy="12700"/>
          </a:xfrm>
          <a:prstGeom prst="bentConnector3">
            <a:avLst>
              <a:gd name="adj1" fmla="val 1800000"/>
            </a:avLst>
          </a:prstGeom>
          <a:noFill/>
          <a:ln w="9525">
            <a:noFill/>
            <a:miter lim="800000"/>
            <a:headEnd/>
            <a:tailEnd type="triangle" w="med" len="med"/>
          </a:ln>
          <a:effectLst>
            <a:outerShdw dist="17961" dir="2700000" algn="ctr" rotWithShape="0">
              <a:srgbClr val="999999">
                <a:alpha val="50000"/>
              </a:srgbClr>
            </a:outerShdw>
          </a:effectLst>
        </p:spPr>
      </p:cxnSp>
      <p:grpSp>
        <p:nvGrpSpPr>
          <p:cNvPr id="3" name="组合 2"/>
          <p:cNvGrpSpPr/>
          <p:nvPr/>
        </p:nvGrpSpPr>
        <p:grpSpPr>
          <a:xfrm>
            <a:off x="1704603" y="2289176"/>
            <a:ext cx="3743325" cy="4524375"/>
            <a:chOff x="1273250" y="2289176"/>
            <a:chExt cx="3743325" cy="4524375"/>
          </a:xfrm>
        </p:grpSpPr>
        <p:sp>
          <p:nvSpPr>
            <p:cNvPr id="131075" name="Rectangle 3"/>
            <p:cNvSpPr>
              <a:spLocks noChangeArrowheads="1"/>
            </p:cNvSpPr>
            <p:nvPr/>
          </p:nvSpPr>
          <p:spPr bwMode="auto">
            <a:xfrm>
              <a:off x="1273250" y="2289176"/>
              <a:ext cx="3743325"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dirty="0">
                  <a:latin typeface="Times New Roman" panose="02020603050405020304" pitchFamily="18" charset="0"/>
                </a:rPr>
                <a:t>   </a:t>
              </a:r>
              <a:r>
                <a:rPr kumimoji="1" lang="en-US" altLang="zh-CN" sz="2400" dirty="0">
                  <a:latin typeface="Times New Roman" panose="02020603050405020304" pitchFamily="18" charset="0"/>
                </a:rPr>
                <a:t>           program  </a:t>
              </a:r>
              <a:r>
                <a:rPr kumimoji="1" lang="zh-CN" altLang="en-US" sz="2400" dirty="0">
                  <a:latin typeface="Times New Roman" panose="02020603050405020304" pitchFamily="18" charset="0"/>
                </a:rPr>
                <a:t>司机</a:t>
              </a:r>
            </a:p>
            <a:p>
              <a:pPr eaLnBrk="1" hangingPunct="1"/>
              <a:r>
                <a:rPr kumimoji="1" lang="en-US" altLang="zh-CN" sz="2400" dirty="0">
                  <a:latin typeface="Times New Roman" panose="02020603050405020304" pitchFamily="18" charset="0"/>
                </a:rPr>
                <a:t>          {            </a:t>
              </a:r>
            </a:p>
            <a:p>
              <a:pPr lvl="1" eaLnBrk="1" hangingPunct="1"/>
              <a:r>
                <a:rPr kumimoji="1" lang="zh-CN" altLang="en-US" sz="2400" dirty="0"/>
                <a:t>                启动车辆</a:t>
              </a:r>
              <a:r>
                <a:rPr kumimoji="1" lang="en-US" altLang="zh-CN" sz="2400" dirty="0"/>
                <a:t>;</a:t>
              </a:r>
              <a:endParaRPr kumimoji="1" lang="zh-CN" altLang="en-US" sz="2400" dirty="0">
                <a:latin typeface="Times New Roman" panose="02020603050405020304" pitchFamily="18" charset="0"/>
              </a:endParaRPr>
            </a:p>
            <a:p>
              <a:pPr eaLnBrk="1" hangingPunct="1"/>
              <a:r>
                <a:rPr kumimoji="1" lang="zh-CN" altLang="en-US" sz="2400" dirty="0">
                  <a:latin typeface="Times New Roman" panose="02020603050405020304" pitchFamily="18" charset="0"/>
                </a:rPr>
                <a:t>                        正常行车；</a:t>
              </a:r>
              <a:endParaRPr kumimoji="1" lang="en-US" altLang="zh-CN" sz="2400" dirty="0">
                <a:latin typeface="Times New Roman" panose="02020603050405020304" pitchFamily="18" charset="0"/>
              </a:endParaRPr>
            </a:p>
            <a:p>
              <a:pPr lvl="1" eaLnBrk="1" hangingPunct="1"/>
              <a:r>
                <a:rPr kumimoji="1" lang="en-US" altLang="zh-CN" sz="2400" dirty="0">
                  <a:latin typeface="Times New Roman" panose="02020603050405020304" pitchFamily="18" charset="0"/>
                </a:rPr>
                <a:t>                  </a:t>
              </a:r>
              <a:r>
                <a:rPr kumimoji="1" lang="zh-CN" altLang="en-US" sz="2400" dirty="0">
                  <a:latin typeface="Times New Roman" panose="02020603050405020304" pitchFamily="18" charset="0"/>
                </a:rPr>
                <a:t>到站停车；</a:t>
              </a:r>
            </a:p>
            <a:p>
              <a:pPr lvl="1" eaLnBrk="1" hangingPunct="1"/>
              <a:r>
                <a:rPr kumimoji="1" lang="en-US" altLang="zh-CN" sz="2400" dirty="0">
                  <a:latin typeface="Times New Roman" panose="02020603050405020304" pitchFamily="18" charset="0"/>
                </a:rPr>
                <a:t>    }</a:t>
              </a:r>
            </a:p>
            <a:p>
              <a:pPr eaLnBrk="1" hangingPunct="1"/>
              <a:r>
                <a:rPr kumimoji="1" lang="en-US" altLang="zh-CN" sz="2400" dirty="0">
                  <a:latin typeface="Times New Roman" panose="02020603050405020304" pitchFamily="18" charset="0"/>
                </a:rPr>
                <a:t>              program  </a:t>
              </a:r>
              <a:r>
                <a:rPr kumimoji="1" lang="zh-CN" altLang="en-US" sz="2400" dirty="0">
                  <a:latin typeface="Times New Roman" panose="02020603050405020304" pitchFamily="18" charset="0"/>
                </a:rPr>
                <a:t>售票员</a:t>
              </a:r>
            </a:p>
            <a:p>
              <a:pPr eaLnBrk="1" hangingPunct="1"/>
              <a:r>
                <a:rPr kumimoji="1" lang="en-US" altLang="zh-CN" sz="2400" dirty="0">
                  <a:latin typeface="Times New Roman" panose="02020603050405020304" pitchFamily="18" charset="0"/>
                </a:rPr>
                <a:t>          {            </a:t>
              </a:r>
            </a:p>
            <a:p>
              <a:pPr lvl="1" eaLnBrk="1" hangingPunct="1"/>
              <a:r>
                <a:rPr kumimoji="1" lang="zh-CN" altLang="en-US" sz="2400" dirty="0"/>
                <a:t>                 关闭车门</a:t>
              </a:r>
              <a:r>
                <a:rPr kumimoji="1" lang="en-US" altLang="zh-CN" sz="2400" dirty="0"/>
                <a:t>;</a:t>
              </a:r>
            </a:p>
            <a:p>
              <a:pPr lvl="1" eaLnBrk="1" hangingPunct="1"/>
              <a:r>
                <a:rPr kumimoji="1" lang="zh-CN" altLang="en-US" sz="2400" dirty="0">
                  <a:latin typeface="Times New Roman" panose="02020603050405020304" pitchFamily="18" charset="0"/>
                </a:rPr>
                <a:t>                        售票</a:t>
              </a:r>
            </a:p>
            <a:p>
              <a:pPr eaLnBrk="1" hangingPunct="1"/>
              <a:r>
                <a:rPr kumimoji="1" lang="en-US" altLang="zh-CN" sz="2400" dirty="0">
                  <a:latin typeface="Times New Roman" panose="02020603050405020304" pitchFamily="18" charset="0"/>
                </a:rPr>
                <a:t>                         </a:t>
              </a:r>
              <a:r>
                <a:rPr kumimoji="1" lang="zh-CN" altLang="en-US" sz="2400" dirty="0">
                  <a:latin typeface="Times New Roman" panose="02020603050405020304" pitchFamily="18" charset="0"/>
                </a:rPr>
                <a:t>打开车门</a:t>
              </a:r>
              <a:r>
                <a:rPr kumimoji="1" lang="en-US" altLang="zh-CN" sz="2400" dirty="0">
                  <a:latin typeface="Times New Roman" panose="02020603050405020304" pitchFamily="18" charset="0"/>
                </a:rPr>
                <a:t>;</a:t>
              </a:r>
            </a:p>
            <a:p>
              <a:pPr lvl="1" eaLnBrk="1" hangingPunct="1"/>
              <a:r>
                <a:rPr kumimoji="1" lang="en-US" altLang="zh-CN" sz="2400" dirty="0">
                  <a:latin typeface="Times New Roman" panose="02020603050405020304" pitchFamily="18" charset="0"/>
                </a:rPr>
                <a:t>            }                       </a:t>
              </a:r>
            </a:p>
          </p:txBody>
        </p:sp>
        <p:sp>
          <p:nvSpPr>
            <p:cNvPr id="173063" name="Line 7"/>
            <p:cNvSpPr>
              <a:spLocks noChangeShapeType="1"/>
            </p:cNvSpPr>
            <p:nvPr/>
          </p:nvSpPr>
          <p:spPr bwMode="auto">
            <a:xfrm flipH="1">
              <a:off x="2603500" y="4016375"/>
              <a:ext cx="431800" cy="0"/>
            </a:xfrm>
            <a:prstGeom prst="line">
              <a:avLst/>
            </a:prstGeom>
            <a:noFill/>
            <a:ln w="12700">
              <a:solidFill>
                <a:schemeClr val="tx1"/>
              </a:solidFill>
              <a:round/>
              <a:headEnd/>
              <a:tailEnd/>
            </a:ln>
            <a:effectLst>
              <a:outerShdw dist="17961" dir="2700000" algn="ctr" rotWithShape="0">
                <a:schemeClr val="tx1">
                  <a:gamma/>
                  <a:shade val="60000"/>
                  <a:invGamma/>
                  <a:alpha val="50000"/>
                </a:schemeClr>
              </a:outerShdw>
            </a:effectLst>
          </p:spPr>
          <p:txBody>
            <a:bodyPr>
              <a:spAutoFit/>
            </a:bodyPr>
            <a:lstStyle/>
            <a:p>
              <a:pPr eaLnBrk="0" hangingPunct="0">
                <a:spcBef>
                  <a:spcPct val="20000"/>
                </a:spcBef>
                <a:defRPr/>
              </a:pPr>
              <a:endParaRPr lang="zh-CN" altLang="en-US">
                <a:latin typeface="Arial" charset="0"/>
              </a:endParaRPr>
            </a:p>
          </p:txBody>
        </p:sp>
        <p:sp>
          <p:nvSpPr>
            <p:cNvPr id="173064" name="Line 8"/>
            <p:cNvSpPr>
              <a:spLocks noChangeShapeType="1"/>
            </p:cNvSpPr>
            <p:nvPr/>
          </p:nvSpPr>
          <p:spPr bwMode="auto">
            <a:xfrm flipV="1">
              <a:off x="2603500" y="3224213"/>
              <a:ext cx="0" cy="792162"/>
            </a:xfrm>
            <a:prstGeom prst="line">
              <a:avLst/>
            </a:prstGeom>
            <a:noFill/>
            <a:ln w="12700">
              <a:solidFill>
                <a:schemeClr val="tx1"/>
              </a:solidFill>
              <a:round/>
              <a:headEnd/>
              <a:tailEnd/>
            </a:ln>
            <a:effectLst>
              <a:outerShdw dist="17961" dir="2700000" algn="ctr" rotWithShape="0">
                <a:schemeClr val="tx1">
                  <a:gamma/>
                  <a:shade val="60000"/>
                  <a:invGamma/>
                  <a:alpha val="50000"/>
                </a:schemeClr>
              </a:outerShdw>
            </a:effectLst>
          </p:spPr>
          <p:txBody>
            <a:bodyPr>
              <a:spAutoFit/>
            </a:bodyPr>
            <a:lstStyle/>
            <a:p>
              <a:pPr eaLnBrk="0" hangingPunct="0">
                <a:spcBef>
                  <a:spcPct val="20000"/>
                </a:spcBef>
                <a:defRPr/>
              </a:pPr>
              <a:endParaRPr lang="zh-CN" altLang="en-US">
                <a:latin typeface="Arial" charset="0"/>
              </a:endParaRPr>
            </a:p>
          </p:txBody>
        </p:sp>
        <p:sp>
          <p:nvSpPr>
            <p:cNvPr id="173065" name="Line 9"/>
            <p:cNvSpPr>
              <a:spLocks noChangeShapeType="1"/>
            </p:cNvSpPr>
            <p:nvPr/>
          </p:nvSpPr>
          <p:spPr bwMode="auto">
            <a:xfrm>
              <a:off x="2603500" y="3224213"/>
              <a:ext cx="431800" cy="0"/>
            </a:xfrm>
            <a:prstGeom prst="line">
              <a:avLst/>
            </a:prstGeom>
            <a:noFill/>
            <a:ln w="12700">
              <a:solidFill>
                <a:schemeClr val="tx1"/>
              </a:solidFill>
              <a:round/>
              <a:headEnd/>
              <a:tailEnd type="triangle" w="med" len="med"/>
            </a:ln>
            <a:effectLst>
              <a:outerShdw dist="17961" dir="2700000" algn="ctr" rotWithShape="0">
                <a:schemeClr val="tx1">
                  <a:gamma/>
                  <a:shade val="60000"/>
                  <a:invGamma/>
                  <a:alpha val="50000"/>
                </a:schemeClr>
              </a:outerShdw>
            </a:effectLst>
          </p:spPr>
          <p:txBody>
            <a:bodyPr>
              <a:spAutoFit/>
            </a:bodyPr>
            <a:lstStyle/>
            <a:p>
              <a:pPr eaLnBrk="0" hangingPunct="0">
                <a:spcBef>
                  <a:spcPct val="20000"/>
                </a:spcBef>
                <a:defRPr/>
              </a:pPr>
              <a:endParaRPr lang="zh-CN" altLang="en-US">
                <a:latin typeface="Arial" charset="0"/>
              </a:endParaRPr>
            </a:p>
          </p:txBody>
        </p:sp>
        <p:sp>
          <p:nvSpPr>
            <p:cNvPr id="173066" name="Line 10"/>
            <p:cNvSpPr>
              <a:spLocks noChangeShapeType="1"/>
            </p:cNvSpPr>
            <p:nvPr/>
          </p:nvSpPr>
          <p:spPr bwMode="auto">
            <a:xfrm flipH="1">
              <a:off x="2747963" y="6176963"/>
              <a:ext cx="431800" cy="0"/>
            </a:xfrm>
            <a:prstGeom prst="line">
              <a:avLst/>
            </a:prstGeom>
            <a:noFill/>
            <a:ln w="12700">
              <a:solidFill>
                <a:schemeClr val="tx1"/>
              </a:solidFill>
              <a:round/>
              <a:headEnd/>
              <a:tailEnd/>
            </a:ln>
            <a:effectLst>
              <a:outerShdw dist="17961" dir="2700000" algn="ctr" rotWithShape="0">
                <a:schemeClr val="tx1">
                  <a:gamma/>
                  <a:shade val="60000"/>
                  <a:invGamma/>
                  <a:alpha val="50000"/>
                </a:schemeClr>
              </a:outerShdw>
            </a:effectLst>
          </p:spPr>
          <p:txBody>
            <a:bodyPr>
              <a:spAutoFit/>
            </a:bodyPr>
            <a:lstStyle/>
            <a:p>
              <a:pPr eaLnBrk="0" hangingPunct="0">
                <a:spcBef>
                  <a:spcPct val="20000"/>
                </a:spcBef>
                <a:defRPr/>
              </a:pPr>
              <a:endParaRPr lang="zh-CN" altLang="en-US">
                <a:latin typeface="Arial" charset="0"/>
              </a:endParaRPr>
            </a:p>
          </p:txBody>
        </p:sp>
        <p:sp>
          <p:nvSpPr>
            <p:cNvPr id="173067" name="Line 11"/>
            <p:cNvSpPr>
              <a:spLocks noChangeShapeType="1"/>
            </p:cNvSpPr>
            <p:nvPr/>
          </p:nvSpPr>
          <p:spPr bwMode="auto">
            <a:xfrm flipV="1">
              <a:off x="2747963" y="5457825"/>
              <a:ext cx="0" cy="719138"/>
            </a:xfrm>
            <a:prstGeom prst="line">
              <a:avLst/>
            </a:prstGeom>
            <a:noFill/>
            <a:ln w="12700">
              <a:solidFill>
                <a:schemeClr val="tx1"/>
              </a:solidFill>
              <a:round/>
              <a:headEnd/>
              <a:tailEnd/>
            </a:ln>
            <a:effectLst>
              <a:outerShdw dist="17961" dir="2700000" algn="ctr" rotWithShape="0">
                <a:schemeClr val="tx1">
                  <a:gamma/>
                  <a:shade val="60000"/>
                  <a:invGamma/>
                  <a:alpha val="50000"/>
                </a:schemeClr>
              </a:outerShdw>
            </a:effectLst>
          </p:spPr>
          <p:txBody>
            <a:bodyPr>
              <a:spAutoFit/>
            </a:bodyPr>
            <a:lstStyle/>
            <a:p>
              <a:pPr eaLnBrk="0" hangingPunct="0">
                <a:spcBef>
                  <a:spcPct val="20000"/>
                </a:spcBef>
                <a:defRPr/>
              </a:pPr>
              <a:endParaRPr lang="zh-CN" altLang="en-US">
                <a:latin typeface="Arial" charset="0"/>
              </a:endParaRPr>
            </a:p>
          </p:txBody>
        </p:sp>
        <p:sp>
          <p:nvSpPr>
            <p:cNvPr id="173068" name="Line 12"/>
            <p:cNvSpPr>
              <a:spLocks noChangeShapeType="1"/>
            </p:cNvSpPr>
            <p:nvPr/>
          </p:nvSpPr>
          <p:spPr bwMode="auto">
            <a:xfrm>
              <a:off x="2747963" y="5457825"/>
              <a:ext cx="360362" cy="0"/>
            </a:xfrm>
            <a:prstGeom prst="line">
              <a:avLst/>
            </a:prstGeom>
            <a:noFill/>
            <a:ln w="12700">
              <a:solidFill>
                <a:schemeClr val="tx1"/>
              </a:solidFill>
              <a:round/>
              <a:headEnd/>
              <a:tailEnd type="triangle" w="med" len="med"/>
            </a:ln>
            <a:effectLst>
              <a:outerShdw dist="17961" dir="2700000" algn="ctr" rotWithShape="0">
                <a:schemeClr val="tx1">
                  <a:gamma/>
                  <a:shade val="60000"/>
                  <a:invGamma/>
                  <a:alpha val="50000"/>
                </a:schemeClr>
              </a:outerShdw>
            </a:effectLst>
          </p:spPr>
          <p:txBody>
            <a:bodyPr>
              <a:spAutoFit/>
            </a:bodyPr>
            <a:lstStyle/>
            <a:p>
              <a:pPr eaLnBrk="0" hangingPunct="0">
                <a:spcBef>
                  <a:spcPct val="20000"/>
                </a:spcBef>
                <a:defRPr/>
              </a:pPr>
              <a:endParaRPr lang="zh-CN" altLang="en-US">
                <a:latin typeface="Arial" charset="0"/>
              </a:endParaRPr>
            </a:p>
          </p:txBody>
        </p:sp>
      </p:grpSp>
      <p:sp>
        <p:nvSpPr>
          <p:cNvPr id="173069" name="Rectangle 13"/>
          <p:cNvSpPr>
            <a:spLocks noChangeArrowheads="1"/>
          </p:cNvSpPr>
          <p:nvPr/>
        </p:nvSpPr>
        <p:spPr bwMode="auto">
          <a:xfrm>
            <a:off x="5735960" y="2802856"/>
            <a:ext cx="5508625"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dirty="0">
                <a:solidFill>
                  <a:srgbClr val="3333CC"/>
                </a:solidFill>
                <a:latin typeface="Times New Roman" panose="02020603050405020304" pitchFamily="18" charset="0"/>
              </a:rPr>
              <a:t>  </a:t>
            </a:r>
            <a:r>
              <a:rPr kumimoji="1" lang="zh-CN" altLang="en-US" sz="2400" dirty="0">
                <a:solidFill>
                  <a:srgbClr val="008AF2"/>
                </a:solidFill>
                <a:latin typeface="Times New Roman" panose="02020603050405020304" pitchFamily="18" charset="0"/>
              </a:rPr>
              <a:t>分析：同步关系：</a:t>
            </a:r>
          </a:p>
          <a:p>
            <a:pPr eaLnBrk="1" hangingPunct="1"/>
            <a:endParaRPr kumimoji="1" lang="zh-CN" altLang="en-US" sz="1000" dirty="0">
              <a:solidFill>
                <a:srgbClr val="3333CC"/>
              </a:solidFill>
              <a:latin typeface="Times New Roman" panose="02020603050405020304" pitchFamily="18" charset="0"/>
            </a:endParaRPr>
          </a:p>
          <a:p>
            <a:pPr eaLnBrk="1" hangingPunct="1"/>
            <a:r>
              <a:rPr kumimoji="1" lang="zh-CN" altLang="en-US" sz="2400" dirty="0">
                <a:latin typeface="宋体" panose="02010600030101010101" pitchFamily="2" charset="-122"/>
              </a:rPr>
              <a:t>（</a:t>
            </a:r>
            <a:r>
              <a:rPr kumimoji="1" lang="en-US" altLang="zh-CN" sz="2400" dirty="0">
                <a:latin typeface="宋体" panose="02010600030101010101" pitchFamily="2" charset="-122"/>
              </a:rPr>
              <a:t>1</a:t>
            </a:r>
            <a:r>
              <a:rPr kumimoji="1" lang="zh-CN" altLang="en-US" sz="2400" dirty="0">
                <a:latin typeface="宋体" panose="02010600030101010101" pitchFamily="2" charset="-122"/>
              </a:rPr>
              <a:t>）售票员关闭车门→ 司机启动车辆</a:t>
            </a:r>
          </a:p>
          <a:p>
            <a:pPr eaLnBrk="1" hangingPunct="1"/>
            <a:endParaRPr kumimoji="1" lang="zh-CN" altLang="en-US" sz="1000" dirty="0">
              <a:latin typeface="宋体" panose="02010600030101010101" pitchFamily="2" charset="-122"/>
            </a:endParaRPr>
          </a:p>
          <a:p>
            <a:pPr eaLnBrk="1" hangingPunct="1"/>
            <a:r>
              <a:rPr kumimoji="1" lang="zh-CN" altLang="en-US" sz="2400" dirty="0">
                <a:latin typeface="宋体" panose="02010600030101010101" pitchFamily="2" charset="-122"/>
              </a:rPr>
              <a:t>（</a:t>
            </a:r>
            <a:r>
              <a:rPr kumimoji="1" lang="en-US" altLang="zh-CN" sz="2400" dirty="0">
                <a:latin typeface="宋体" panose="02010600030101010101" pitchFamily="2" charset="-122"/>
              </a:rPr>
              <a:t>2</a:t>
            </a:r>
            <a:r>
              <a:rPr kumimoji="1" lang="zh-CN" altLang="en-US" sz="2400" dirty="0">
                <a:latin typeface="宋体" panose="02010600030101010101" pitchFamily="2" charset="-122"/>
              </a:rPr>
              <a:t>）司机到站停车</a:t>
            </a:r>
            <a:r>
              <a:rPr kumimoji="1" lang="zh-CN" altLang="en-US" sz="2400" dirty="0"/>
              <a:t>→ 售票员打开车门</a:t>
            </a:r>
          </a:p>
        </p:txBody>
      </p:sp>
      <p:sp>
        <p:nvSpPr>
          <p:cNvPr id="16" name="Rectangle 3"/>
          <p:cNvSpPr>
            <a:spLocks noChangeArrowheads="1"/>
          </p:cNvSpPr>
          <p:nvPr/>
        </p:nvSpPr>
        <p:spPr bwMode="auto">
          <a:xfrm>
            <a:off x="5737548" y="4564980"/>
            <a:ext cx="6057925"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dirty="0">
                <a:latin typeface="Times New Roman" panose="02020603050405020304" pitchFamily="18" charset="0"/>
              </a:rPr>
              <a:t> </a:t>
            </a:r>
            <a:r>
              <a:rPr kumimoji="1" lang="zh-CN" altLang="en-US" sz="2400" dirty="0">
                <a:solidFill>
                  <a:srgbClr val="008AF2"/>
                </a:solidFill>
                <a:latin typeface="Times New Roman" panose="02020603050405020304" pitchFamily="18" charset="0"/>
              </a:rPr>
              <a:t>信号量设置：  </a:t>
            </a:r>
            <a:endParaRPr kumimoji="1" lang="en-US" altLang="zh-CN" sz="2400" dirty="0">
              <a:solidFill>
                <a:srgbClr val="008AF2"/>
              </a:solidFill>
              <a:latin typeface="Times New Roman" panose="02020603050405020304" pitchFamily="18" charset="0"/>
            </a:endParaRPr>
          </a:p>
          <a:p>
            <a:pPr eaLnBrk="1" hangingPunct="1"/>
            <a:r>
              <a:rPr kumimoji="1" lang="en-US" altLang="zh-CN" sz="2800" dirty="0">
                <a:latin typeface="Times New Roman" panose="02020603050405020304" pitchFamily="18" charset="0"/>
              </a:rPr>
              <a:t>semaphore </a:t>
            </a:r>
            <a:r>
              <a:rPr kumimoji="1" lang="en-US" altLang="zh-CN" sz="2800" dirty="0" err="1">
                <a:latin typeface="Times New Roman" panose="02020603050405020304" pitchFamily="18" charset="0"/>
              </a:rPr>
              <a:t>drive_sem</a:t>
            </a:r>
            <a:r>
              <a:rPr kumimoji="1" lang="en-US" altLang="zh-CN" sz="2800" dirty="0">
                <a:latin typeface="Times New Roman" panose="02020603050405020304" pitchFamily="18" charset="0"/>
              </a:rPr>
              <a:t>={0,</a:t>
            </a:r>
            <a:r>
              <a:rPr kumimoji="1" lang="en-US" altLang="zh-CN" sz="2400" dirty="0">
                <a:latin typeface="Times New Roman" panose="02020603050405020304" pitchFamily="18" charset="0"/>
              </a:rPr>
              <a:t>NULL</a:t>
            </a:r>
            <a:r>
              <a:rPr kumimoji="1" lang="en-US" altLang="zh-CN" sz="2800" dirty="0">
                <a:latin typeface="Times New Roman" panose="02020603050405020304" pitchFamily="18" charset="0"/>
              </a:rPr>
              <a:t>};</a:t>
            </a:r>
          </a:p>
          <a:p>
            <a:pPr eaLnBrk="1" hangingPunct="1"/>
            <a:r>
              <a:rPr kumimoji="1" lang="en-US" altLang="zh-CN" sz="2800" dirty="0">
                <a:latin typeface="Times New Roman" panose="02020603050405020304" pitchFamily="18" charset="0"/>
              </a:rPr>
              <a:t>semaphore </a:t>
            </a:r>
            <a:r>
              <a:rPr kumimoji="1" lang="en-US" altLang="zh-CN" sz="2800" dirty="0" err="1">
                <a:latin typeface="Times New Roman" panose="02020603050405020304" pitchFamily="18" charset="0"/>
              </a:rPr>
              <a:t>conductor_sem</a:t>
            </a:r>
            <a:r>
              <a:rPr kumimoji="1" lang="en-US" altLang="zh-CN" sz="2800" dirty="0">
                <a:latin typeface="Times New Roman" panose="02020603050405020304" pitchFamily="18" charset="0"/>
              </a:rPr>
              <a:t>={0,</a:t>
            </a:r>
            <a:r>
              <a:rPr kumimoji="1" lang="en-US" altLang="zh-CN" sz="2400" dirty="0">
                <a:latin typeface="Times New Roman" panose="02020603050405020304" pitchFamily="18" charset="0"/>
              </a:rPr>
              <a:t>NULL</a:t>
            </a:r>
            <a:r>
              <a:rPr kumimoji="1" lang="en-US" altLang="zh-CN" sz="2800" dirty="0">
                <a:latin typeface="Times New Roman" panose="02020603050405020304" pitchFamily="18" charset="0"/>
              </a:rPr>
              <a:t>};                 </a:t>
            </a:r>
          </a:p>
        </p:txBody>
      </p:sp>
      <p:cxnSp>
        <p:nvCxnSpPr>
          <p:cNvPr id="4" name="直接箭头连接符 3"/>
          <p:cNvCxnSpPr>
            <a:cxnSpLocks noChangeShapeType="1"/>
          </p:cNvCxnSpPr>
          <p:nvPr/>
        </p:nvCxnSpPr>
        <p:spPr bwMode="auto">
          <a:xfrm flipV="1">
            <a:off x="8328347" y="3556917"/>
            <a:ext cx="595312" cy="1701800"/>
          </a:xfrm>
          <a:prstGeom prst="straightConnector1">
            <a:avLst/>
          </a:prstGeom>
          <a:noFill/>
          <a:ln w="28575"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21" name="直接箭头连接符 20"/>
          <p:cNvCxnSpPr>
            <a:cxnSpLocks noChangeShapeType="1"/>
          </p:cNvCxnSpPr>
          <p:nvPr/>
        </p:nvCxnSpPr>
        <p:spPr bwMode="auto">
          <a:xfrm flipV="1">
            <a:off x="8885559" y="4185567"/>
            <a:ext cx="38100" cy="1441450"/>
          </a:xfrm>
          <a:prstGeom prst="straightConnector1">
            <a:avLst/>
          </a:prstGeom>
          <a:noFill/>
          <a:ln w="28575"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7" name="圆角矩形标注 16"/>
          <p:cNvSpPr/>
          <p:nvPr/>
        </p:nvSpPr>
        <p:spPr bwMode="auto">
          <a:xfrm>
            <a:off x="132247" y="3487654"/>
            <a:ext cx="1955465" cy="1503058"/>
          </a:xfrm>
          <a:prstGeom prst="wedgeRoundRectCallout">
            <a:avLst>
              <a:gd name="adj1" fmla="val 69146"/>
              <a:gd name="adj2" fmla="val 13651"/>
              <a:gd name="adj3" fmla="val 16667"/>
            </a:avLst>
          </a:prstGeom>
          <a:solidFill>
            <a:schemeClr val="accent1">
              <a:lumMod val="60000"/>
              <a:lumOff val="40000"/>
            </a:schemeClr>
          </a:solidFill>
          <a:ln>
            <a:noFill/>
          </a:ln>
          <a:effectLst/>
        </p:spPr>
        <p:txBody>
          <a:bodyPr/>
          <a:lstStyle/>
          <a:p>
            <a:pPr eaLnBrk="0" hangingPunct="0">
              <a:spcBef>
                <a:spcPct val="20000"/>
              </a:spcBef>
              <a:defRPr/>
            </a:pPr>
            <a:r>
              <a:rPr lang="zh-CN" altLang="en-US" sz="2400" dirty="0">
                <a:latin typeface="Arial" charset="0"/>
              </a:rPr>
              <a:t>这个问题中有哪些前驱后继关系？</a:t>
            </a:r>
          </a:p>
        </p:txBody>
      </p:sp>
      <p:sp>
        <p:nvSpPr>
          <p:cNvPr id="20" name="矩形 19"/>
          <p:cNvSpPr/>
          <p:nvPr/>
        </p:nvSpPr>
        <p:spPr>
          <a:xfrm>
            <a:off x="4224338" y="115889"/>
            <a:ext cx="4926012" cy="585787"/>
          </a:xfrm>
          <a:prstGeom prst="rect">
            <a:avLst/>
          </a:prstGeom>
        </p:spPr>
        <p:txBody>
          <a:bodyPr wrap="none">
            <a:spAutoFit/>
          </a:bodyPr>
          <a:lstStyle/>
          <a:p>
            <a:pPr eaLnBrk="0" hangingPunct="0">
              <a:spcBef>
                <a:spcPct val="20000"/>
              </a:spcBef>
              <a:defRPr/>
            </a:pPr>
            <a:r>
              <a:rPr lang="en-US" altLang="zh-CN" sz="3200" kern="0" dirty="0">
                <a:solidFill>
                  <a:srgbClr val="0000FF"/>
                </a:solidFill>
                <a:latin typeface="微软雅黑" panose="020B0503020204020204" pitchFamily="34" charset="-122"/>
                <a:ea typeface="微软雅黑" panose="020B0503020204020204" pitchFamily="34" charset="-122"/>
              </a:rPr>
              <a:t>3.4.2</a:t>
            </a:r>
            <a:r>
              <a:rPr lang="zh-CN" altLang="en-US" sz="3200" kern="0" dirty="0">
                <a:solidFill>
                  <a:srgbClr val="0000FF"/>
                </a:solidFill>
                <a:latin typeface="微软雅黑" panose="020B0503020204020204" pitchFamily="34" charset="-122"/>
                <a:ea typeface="微软雅黑" panose="020B0503020204020204" pitchFamily="34" charset="-122"/>
              </a:rPr>
              <a:t>进程同步机制及应用</a:t>
            </a:r>
            <a:endParaRPr lang="zh-CN" altLang="en-US" sz="3200" dirty="0">
              <a:latin typeface="微软雅黑" panose="020B0503020204020204" pitchFamily="34" charset="-122"/>
              <a:ea typeface="微软雅黑" panose="020B0503020204020204" pitchFamily="34" charset="-122"/>
            </a:endParaRPr>
          </a:p>
        </p:txBody>
      </p:sp>
      <p:sp>
        <p:nvSpPr>
          <p:cNvPr id="22" name="Rectangle 2"/>
          <p:cNvSpPr txBox="1">
            <a:spLocks noChangeArrowheads="1"/>
          </p:cNvSpPr>
          <p:nvPr/>
        </p:nvSpPr>
        <p:spPr bwMode="auto">
          <a:xfrm>
            <a:off x="921204" y="521449"/>
            <a:ext cx="5113338" cy="1296988"/>
          </a:xfrm>
          <a:prstGeom prst="rect">
            <a:avLst/>
          </a:prstGeom>
          <a:noFill/>
          <a:ln w="9525">
            <a:noFill/>
            <a:miter lim="800000"/>
            <a:headEnd/>
            <a:tailEnd/>
          </a:ln>
          <a:effectLst>
            <a:outerShdw dist="35921" dir="2700000" algn="ctr" rotWithShape="0">
              <a:srgbClr val="FFFFFF">
                <a:alpha val="73000"/>
              </a:srgbClr>
            </a:outerShdw>
          </a:effectLst>
        </p:spPr>
        <p:txBody>
          <a:bodyPr anchor="ctr"/>
          <a:lstStyle/>
          <a:p>
            <a:pPr eaLnBrk="0" hangingPunct="0">
              <a:lnSpc>
                <a:spcPct val="130000"/>
              </a:lnSpc>
              <a:defRPr/>
            </a:pPr>
            <a:r>
              <a:rPr lang="en-US" altLang="zh-CN" sz="2800" kern="0" dirty="0">
                <a:solidFill>
                  <a:srgbClr val="C00000"/>
                </a:solidFill>
                <a:latin typeface="微软雅黑" panose="020B0503020204020204" pitchFamily="34" charset="-122"/>
                <a:ea typeface="微软雅黑" panose="020B0503020204020204" pitchFamily="34" charset="-122"/>
                <a:cs typeface="+mj-cs"/>
              </a:rPr>
              <a:t>4. </a:t>
            </a:r>
            <a:r>
              <a:rPr lang="zh-CN" altLang="en-US" sz="2800" kern="0" dirty="0">
                <a:solidFill>
                  <a:srgbClr val="C00000"/>
                </a:solidFill>
                <a:latin typeface="微软雅黑" panose="020B0503020204020204" pitchFamily="34" charset="-122"/>
                <a:ea typeface="微软雅黑" panose="020B0503020204020204" pitchFamily="34" charset="-122"/>
                <a:cs typeface="+mj-cs"/>
              </a:rPr>
              <a:t>信号量机制</a:t>
            </a:r>
            <a:endParaRPr lang="en-US" altLang="zh-CN" sz="2800" kern="0" dirty="0">
              <a:solidFill>
                <a:srgbClr val="C00000"/>
              </a:solidFill>
              <a:latin typeface="微软雅黑" panose="020B0503020204020204" pitchFamily="34" charset="-122"/>
              <a:ea typeface="微软雅黑" panose="020B0503020204020204" pitchFamily="34" charset="-122"/>
              <a:cs typeface="+mj-cs"/>
            </a:endParaRPr>
          </a:p>
          <a:p>
            <a:pPr eaLnBrk="0" hangingPunct="0">
              <a:lnSpc>
                <a:spcPct val="130000"/>
              </a:lnSpc>
              <a:buFont typeface="Wingdings" pitchFamily="2" charset="2"/>
              <a:buChar char="n"/>
              <a:defRPr/>
            </a:pPr>
            <a:r>
              <a:rPr lang="en-US" altLang="zh-CN" sz="2400" kern="0" dirty="0">
                <a:solidFill>
                  <a:srgbClr val="7030A0"/>
                </a:solidFill>
                <a:latin typeface="微软雅黑" panose="020B0503020204020204" pitchFamily="34" charset="-122"/>
                <a:ea typeface="微软雅黑" panose="020B0503020204020204" pitchFamily="34" charset="-122"/>
                <a:cs typeface="+mj-cs"/>
              </a:rPr>
              <a:t> </a:t>
            </a:r>
            <a:r>
              <a:rPr lang="zh-CN" altLang="en-US" sz="2400" kern="0" dirty="0">
                <a:solidFill>
                  <a:srgbClr val="7030A0"/>
                </a:solidFill>
                <a:latin typeface="微软雅黑" panose="020B0503020204020204" pitchFamily="34" charset="-122"/>
                <a:ea typeface="微软雅黑" panose="020B0503020204020204" pitchFamily="34" charset="-122"/>
                <a:cs typeface="+mj-cs"/>
              </a:rPr>
              <a:t>利用信号量机制实现同步</a:t>
            </a:r>
            <a:endParaRPr lang="en-US" altLang="zh-CN" sz="2400" kern="0" dirty="0">
              <a:solidFill>
                <a:srgbClr val="7030A0"/>
              </a:solidFill>
              <a:latin typeface="微软雅黑" panose="020B0503020204020204" pitchFamily="34" charset="-122"/>
              <a:ea typeface="微软雅黑" panose="020B0503020204020204" pitchFamily="34" charset="-122"/>
              <a:cs typeface="+mj-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73069">
                                            <p:txEl>
                                              <p:pRg st="0" end="0"/>
                                            </p:txEl>
                                          </p:spTgt>
                                        </p:tgtEl>
                                        <p:attrNameLst>
                                          <p:attrName>style.visibility</p:attrName>
                                        </p:attrNameLst>
                                      </p:cBhvr>
                                      <p:to>
                                        <p:strVal val="visible"/>
                                      </p:to>
                                    </p:set>
                                    <p:animEffect transition="in" filter="box(in)">
                                      <p:cBhvr>
                                        <p:cTn id="7" dur="500"/>
                                        <p:tgtEl>
                                          <p:spTgt spid="17306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ox(in)">
                                      <p:cBhvr>
                                        <p:cTn id="12" dur="500"/>
                                        <p:tgtEl>
                                          <p:spTgt spid="1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73069">
                                            <p:txEl>
                                              <p:pRg st="2" end="2"/>
                                            </p:txEl>
                                          </p:spTgt>
                                        </p:tgtEl>
                                        <p:attrNameLst>
                                          <p:attrName>style.visibility</p:attrName>
                                        </p:attrNameLst>
                                      </p:cBhvr>
                                      <p:to>
                                        <p:strVal val="visible"/>
                                      </p:to>
                                    </p:set>
                                    <p:animEffect transition="in" filter="box(in)">
                                      <p:cBhvr>
                                        <p:cTn id="17" dur="500"/>
                                        <p:tgtEl>
                                          <p:spTgt spid="17306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173069">
                                            <p:txEl>
                                              <p:pRg st="4" end="4"/>
                                            </p:txEl>
                                          </p:spTgt>
                                        </p:tgtEl>
                                        <p:attrNameLst>
                                          <p:attrName>style.visibility</p:attrName>
                                        </p:attrNameLst>
                                      </p:cBhvr>
                                      <p:to>
                                        <p:strVal val="visible"/>
                                      </p:to>
                                    </p:set>
                                    <p:animEffect transition="in" filter="box(in)">
                                      <p:cBhvr>
                                        <p:cTn id="22" dur="500"/>
                                        <p:tgtEl>
                                          <p:spTgt spid="173069">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16">
                                            <p:txEl>
                                              <p:pRg st="0" end="0"/>
                                            </p:txEl>
                                          </p:spTgt>
                                        </p:tgtEl>
                                        <p:attrNameLst>
                                          <p:attrName>style.visibility</p:attrName>
                                        </p:attrNameLst>
                                      </p:cBhvr>
                                      <p:to>
                                        <p:strVal val="visible"/>
                                      </p:to>
                                    </p:set>
                                    <p:animEffect transition="in" filter="box(in)">
                                      <p:cBhvr>
                                        <p:cTn id="27" dur="500"/>
                                        <p:tgtEl>
                                          <p:spTgt spid="16">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16">
                                            <p:txEl>
                                              <p:pRg st="1" end="1"/>
                                            </p:txEl>
                                          </p:spTgt>
                                        </p:tgtEl>
                                        <p:attrNameLst>
                                          <p:attrName>style.visibility</p:attrName>
                                        </p:attrNameLst>
                                      </p:cBhvr>
                                      <p:to>
                                        <p:strVal val="visible"/>
                                      </p:to>
                                    </p:set>
                                    <p:animEffect transition="in" filter="box(in)">
                                      <p:cBhvr>
                                        <p:cTn id="32" dur="500"/>
                                        <p:tgtEl>
                                          <p:spTgt spid="16">
                                            <p:txEl>
                                              <p:pRg st="1" end="1"/>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21"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barn(inVertical)">
                                      <p:cBhvr>
                                        <p:cTn id="37" dur="500"/>
                                        <p:tgtEl>
                                          <p:spTgt spid="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16">
                                            <p:txEl>
                                              <p:pRg st="2" end="2"/>
                                            </p:txEl>
                                          </p:spTgt>
                                        </p:tgtEl>
                                        <p:attrNameLst>
                                          <p:attrName>style.visibility</p:attrName>
                                        </p:attrNameLst>
                                      </p:cBhvr>
                                      <p:to>
                                        <p:strVal val="visible"/>
                                      </p:to>
                                    </p:set>
                                    <p:animEffect transition="in" filter="box(in)">
                                      <p:cBhvr>
                                        <p:cTn id="42" dur="500"/>
                                        <p:tgtEl>
                                          <p:spTgt spid="16">
                                            <p:txEl>
                                              <p:pRg st="2" end="2"/>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6" presetClass="entr" presetSubtype="21" fill="hold" nodeType="click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barn(inVertical)">
                                      <p:cBhvr>
                                        <p:cTn id="4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ChangeArrowheads="1"/>
          </p:cNvSpPr>
          <p:nvPr/>
        </p:nvSpPr>
        <p:spPr bwMode="auto">
          <a:xfrm>
            <a:off x="1316973" y="692696"/>
            <a:ext cx="272542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dirty="0">
                <a:solidFill>
                  <a:srgbClr val="FF0000"/>
                </a:solidFill>
                <a:latin typeface="微软雅黑" panose="020B0503020204020204" pitchFamily="34" charset="-122"/>
                <a:ea typeface="微软雅黑" panose="020B0503020204020204" pitchFamily="34" charset="-122"/>
              </a:rPr>
              <a:t>例</a:t>
            </a:r>
            <a:r>
              <a:rPr kumimoji="1" lang="en-US" altLang="zh-CN" sz="2800" dirty="0">
                <a:solidFill>
                  <a:srgbClr val="FF0000"/>
                </a:solidFill>
                <a:latin typeface="微软雅黑" panose="020B0503020204020204" pitchFamily="34" charset="-122"/>
                <a:ea typeface="微软雅黑" panose="020B0503020204020204" pitchFamily="34" charset="-122"/>
              </a:rPr>
              <a:t>3  </a:t>
            </a:r>
            <a:r>
              <a:rPr kumimoji="1" lang="zh-CN" altLang="en-US" sz="2800" dirty="0">
                <a:solidFill>
                  <a:srgbClr val="FF0000"/>
                </a:solidFill>
                <a:latin typeface="微软雅黑" panose="020B0503020204020204" pitchFamily="34" charset="-122"/>
                <a:ea typeface="微软雅黑" panose="020B0503020204020204" pitchFamily="34" charset="-122"/>
              </a:rPr>
              <a:t>算法实现</a:t>
            </a:r>
            <a:r>
              <a:rPr kumimoji="1" lang="zh-CN" altLang="en-US" sz="2400" dirty="0">
                <a:solidFill>
                  <a:srgbClr val="FF0000"/>
                </a:solidFill>
                <a:latin typeface="Times New Roman" panose="02020603050405020304" pitchFamily="18" charset="0"/>
              </a:rPr>
              <a:t>：</a:t>
            </a:r>
          </a:p>
        </p:txBody>
      </p:sp>
      <p:cxnSp>
        <p:nvCxnSpPr>
          <p:cNvPr id="66564" name="AutoShape 5"/>
          <p:cNvCxnSpPr>
            <a:cxnSpLocks noChangeShapeType="1"/>
            <a:endCxn id="71683" idx="1"/>
          </p:cNvCxnSpPr>
          <p:nvPr/>
        </p:nvCxnSpPr>
        <p:spPr bwMode="auto">
          <a:xfrm rot="10800000">
            <a:off x="-323850" y="4452938"/>
            <a:ext cx="12700" cy="12700"/>
          </a:xfrm>
          <a:prstGeom prst="bentConnector3">
            <a:avLst>
              <a:gd name="adj1" fmla="val 1800000"/>
            </a:avLst>
          </a:prstGeom>
          <a:noFill/>
          <a:ln w="9525">
            <a:noFill/>
            <a:miter lim="800000"/>
            <a:headEnd/>
            <a:tailEnd type="triangle" w="med" len="med"/>
          </a:ln>
          <a:effectLst>
            <a:outerShdw dist="17961" dir="2700000" algn="ctr" rotWithShape="0">
              <a:srgbClr val="999999">
                <a:alpha val="50000"/>
              </a:srgbClr>
            </a:outerShdw>
          </a:effectLst>
        </p:spPr>
      </p:cxnSp>
      <p:sp>
        <p:nvSpPr>
          <p:cNvPr id="13" name="Rectangle 2"/>
          <p:cNvSpPr txBox="1">
            <a:spLocks noChangeArrowheads="1"/>
          </p:cNvSpPr>
          <p:nvPr/>
        </p:nvSpPr>
        <p:spPr>
          <a:xfrm>
            <a:off x="4008439" y="53975"/>
            <a:ext cx="6046787" cy="566738"/>
          </a:xfrm>
          <a:prstGeom prst="rect">
            <a:avLst/>
          </a:prstGeom>
        </p:spPr>
        <p:txBody>
          <a:bodyPr/>
          <a:lst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Arial" charset="0"/>
                <a:ea typeface="MS PGothic" pitchFamily="34" charset="-128"/>
              </a:defRPr>
            </a:lvl2pPr>
            <a:lvl3pPr algn="l" rtl="0" eaLnBrk="0" fontAlgn="base" hangingPunct="0">
              <a:spcBef>
                <a:spcPct val="0"/>
              </a:spcBef>
              <a:spcAft>
                <a:spcPct val="0"/>
              </a:spcAft>
              <a:defRPr sz="4400" b="1">
                <a:solidFill>
                  <a:schemeClr val="tx2"/>
                </a:solidFill>
                <a:latin typeface="Arial" charset="0"/>
                <a:ea typeface="MS PGothic" pitchFamily="34" charset="-128"/>
              </a:defRPr>
            </a:lvl3pPr>
            <a:lvl4pPr algn="l" rtl="0" eaLnBrk="0" fontAlgn="base" hangingPunct="0">
              <a:spcBef>
                <a:spcPct val="0"/>
              </a:spcBef>
              <a:spcAft>
                <a:spcPct val="0"/>
              </a:spcAft>
              <a:defRPr sz="4400" b="1">
                <a:solidFill>
                  <a:schemeClr val="tx2"/>
                </a:solidFill>
                <a:latin typeface="Arial" charset="0"/>
                <a:ea typeface="MS PGothic" pitchFamily="34" charset="-128"/>
              </a:defRPr>
            </a:lvl4pPr>
            <a:lvl5pPr algn="l" rtl="0" eaLnBrk="0" fontAlgn="base" hangingPunct="0">
              <a:spcBef>
                <a:spcPct val="0"/>
              </a:spcBef>
              <a:spcAft>
                <a:spcPct val="0"/>
              </a:spcAft>
              <a:defRPr sz="4400" b="1">
                <a:solidFill>
                  <a:schemeClr val="tx2"/>
                </a:solidFill>
                <a:latin typeface="Arial" charset="0"/>
                <a:ea typeface="MS PGothic" pitchFamily="34" charset="-128"/>
              </a:defRPr>
            </a:lvl5pPr>
            <a:lvl6pPr marL="457200" algn="l" rtl="0" eaLnBrk="0" fontAlgn="base" hangingPunct="0">
              <a:spcBef>
                <a:spcPct val="0"/>
              </a:spcBef>
              <a:spcAft>
                <a:spcPct val="0"/>
              </a:spcAft>
              <a:defRPr sz="4400" b="1">
                <a:solidFill>
                  <a:schemeClr val="tx2"/>
                </a:solidFill>
                <a:latin typeface="Arial" charset="0"/>
                <a:ea typeface="MS PGothic" pitchFamily="34" charset="-128"/>
              </a:defRPr>
            </a:lvl6pPr>
            <a:lvl7pPr marL="914400" algn="l" rtl="0" eaLnBrk="0" fontAlgn="base" hangingPunct="0">
              <a:spcBef>
                <a:spcPct val="0"/>
              </a:spcBef>
              <a:spcAft>
                <a:spcPct val="0"/>
              </a:spcAft>
              <a:defRPr sz="4400" b="1">
                <a:solidFill>
                  <a:schemeClr val="tx2"/>
                </a:solidFill>
                <a:latin typeface="Arial" charset="0"/>
                <a:ea typeface="MS PGothic" pitchFamily="34" charset="-128"/>
              </a:defRPr>
            </a:lvl7pPr>
            <a:lvl8pPr marL="1371600" algn="l" rtl="0" eaLnBrk="0" fontAlgn="base" hangingPunct="0">
              <a:spcBef>
                <a:spcPct val="0"/>
              </a:spcBef>
              <a:spcAft>
                <a:spcPct val="0"/>
              </a:spcAft>
              <a:defRPr sz="4400" b="1">
                <a:solidFill>
                  <a:schemeClr val="tx2"/>
                </a:solidFill>
                <a:latin typeface="Arial" charset="0"/>
                <a:ea typeface="MS PGothic" pitchFamily="34" charset="-128"/>
              </a:defRPr>
            </a:lvl8pPr>
            <a:lvl9pPr marL="1828800" algn="l" rtl="0" eaLnBrk="0" fontAlgn="base" hangingPunct="0">
              <a:spcBef>
                <a:spcPct val="0"/>
              </a:spcBef>
              <a:spcAft>
                <a:spcPct val="0"/>
              </a:spcAft>
              <a:defRPr sz="4400" b="1">
                <a:solidFill>
                  <a:schemeClr val="tx2"/>
                </a:solidFill>
                <a:latin typeface="Arial" charset="0"/>
                <a:ea typeface="MS PGothic" pitchFamily="34" charset="-128"/>
              </a:defRPr>
            </a:lvl9pPr>
          </a:lstStyle>
          <a:p>
            <a:pPr>
              <a:lnSpc>
                <a:spcPct val="130000"/>
              </a:lnSpc>
              <a:buFont typeface="Wingdings" pitchFamily="2" charset="2"/>
              <a:buChar char="n"/>
              <a:defRPr/>
            </a:pPr>
            <a:r>
              <a:rPr lang="en-US" altLang="zh-CN" sz="2800" kern="0" dirty="0">
                <a:solidFill>
                  <a:srgbClr val="7030A0"/>
                </a:solidFill>
                <a:latin typeface="+mn-ea"/>
                <a:ea typeface="+mn-ea"/>
              </a:rPr>
              <a:t> </a:t>
            </a:r>
            <a:r>
              <a:rPr lang="zh-CN" altLang="en-US" sz="2800" kern="0" dirty="0">
                <a:solidFill>
                  <a:srgbClr val="7030A0"/>
                </a:solidFill>
                <a:latin typeface="微软雅黑" panose="020B0503020204020204" pitchFamily="34" charset="-122"/>
                <a:ea typeface="微软雅黑" panose="020B0503020204020204" pitchFamily="34" charset="-122"/>
              </a:rPr>
              <a:t>利用信号量机制实现同步</a:t>
            </a:r>
            <a:endParaRPr lang="en-US" altLang="zh-CN" sz="2800" kern="0" dirty="0">
              <a:solidFill>
                <a:srgbClr val="7030A0"/>
              </a:solidFill>
              <a:latin typeface="微软雅黑" panose="020B0503020204020204" pitchFamily="34" charset="-122"/>
              <a:ea typeface="微软雅黑" panose="020B0503020204020204" pitchFamily="34" charset="-122"/>
            </a:endParaRPr>
          </a:p>
        </p:txBody>
      </p:sp>
      <p:graphicFrame>
        <p:nvGraphicFramePr>
          <p:cNvPr id="18" name="表格 17"/>
          <p:cNvGraphicFramePr>
            <a:graphicFrameLocks noGrp="1"/>
          </p:cNvGraphicFramePr>
          <p:nvPr/>
        </p:nvGraphicFramePr>
        <p:xfrm>
          <a:off x="1811337" y="1546068"/>
          <a:ext cx="8893175" cy="4907268"/>
        </p:xfrm>
        <a:graphic>
          <a:graphicData uri="http://schemas.openxmlformats.org/drawingml/2006/table">
            <a:tbl>
              <a:tblPr firstRow="1" bandRow="1">
                <a:tableStyleId>{5C22544A-7EE6-4342-B048-85BDC9FD1C3A}</a:tableStyleId>
              </a:tblPr>
              <a:tblGrid>
                <a:gridCol w="4208768">
                  <a:extLst>
                    <a:ext uri="{9D8B030D-6E8A-4147-A177-3AD203B41FA5}">
                      <a16:colId xmlns:a16="http://schemas.microsoft.com/office/drawing/2014/main" val="20000"/>
                    </a:ext>
                  </a:extLst>
                </a:gridCol>
                <a:gridCol w="4684407">
                  <a:extLst>
                    <a:ext uri="{9D8B030D-6E8A-4147-A177-3AD203B41FA5}">
                      <a16:colId xmlns:a16="http://schemas.microsoft.com/office/drawing/2014/main" val="20001"/>
                    </a:ext>
                  </a:extLst>
                </a:gridCol>
              </a:tblGrid>
              <a:tr h="792429">
                <a:tc gridSpan="2">
                  <a:txBody>
                    <a:bodyPr/>
                    <a:lstStyle/>
                    <a:p>
                      <a:pPr marL="0" marR="0" indent="0" algn="l" defTabSz="914400" rtl="0" eaLnBrk="1" fontAlgn="auto" latinLnBrk="0" hangingPunct="1">
                        <a:lnSpc>
                          <a:spcPct val="100000"/>
                        </a:lnSpc>
                        <a:spcBef>
                          <a:spcPct val="0"/>
                        </a:spcBef>
                        <a:spcAft>
                          <a:spcPts val="0"/>
                        </a:spcAft>
                        <a:buClrTx/>
                        <a:buSzTx/>
                        <a:buFontTx/>
                        <a:buNone/>
                        <a:tabLst/>
                        <a:defRPr/>
                      </a:pPr>
                      <a:r>
                        <a:rPr kumimoji="1" lang="en-US" altLang="zh-CN" sz="2300" baseline="0" dirty="0">
                          <a:solidFill>
                            <a:schemeClr val="tx1"/>
                          </a:solidFill>
                          <a:latin typeface="Times New Roman" pitchFamily="18" charset="0"/>
                        </a:rPr>
                        <a:t> semaphore </a:t>
                      </a:r>
                      <a:r>
                        <a:rPr kumimoji="1" lang="en-US" altLang="zh-CN" sz="2300" baseline="0" dirty="0" err="1">
                          <a:solidFill>
                            <a:schemeClr val="tx1"/>
                          </a:solidFill>
                          <a:latin typeface="Times New Roman" pitchFamily="18" charset="0"/>
                        </a:rPr>
                        <a:t>drive_sem</a:t>
                      </a:r>
                      <a:r>
                        <a:rPr kumimoji="1" lang="en-US" altLang="zh-CN" sz="2300" baseline="0" dirty="0">
                          <a:solidFill>
                            <a:schemeClr val="tx1"/>
                          </a:solidFill>
                          <a:latin typeface="Times New Roman" pitchFamily="18" charset="0"/>
                        </a:rPr>
                        <a:t>={0,NULL};          </a:t>
                      </a:r>
                      <a:r>
                        <a:rPr kumimoji="1" lang="zh-CN" altLang="en-US" sz="2300" baseline="0" dirty="0">
                          <a:solidFill>
                            <a:schemeClr val="tx1"/>
                          </a:solidFill>
                          <a:latin typeface="宋体" pitchFamily="2" charset="-122"/>
                        </a:rPr>
                        <a:t>关闭车门→启动车辆</a:t>
                      </a:r>
                      <a:endParaRPr kumimoji="1" lang="en-US" altLang="zh-CN" sz="2300" baseline="0" dirty="0">
                        <a:solidFill>
                          <a:schemeClr val="tx1"/>
                        </a:solidFill>
                        <a:latin typeface="Times New Roman" pitchFamily="18" charset="0"/>
                      </a:endParaRPr>
                    </a:p>
                    <a:p>
                      <a:pPr marL="0" marR="0" indent="0" algn="l" defTabSz="914400" rtl="0" eaLnBrk="1" fontAlgn="auto" latinLnBrk="0" hangingPunct="1">
                        <a:lnSpc>
                          <a:spcPct val="100000"/>
                        </a:lnSpc>
                        <a:spcBef>
                          <a:spcPct val="0"/>
                        </a:spcBef>
                        <a:spcAft>
                          <a:spcPts val="0"/>
                        </a:spcAft>
                        <a:buClrTx/>
                        <a:buSzTx/>
                        <a:buFontTx/>
                        <a:buNone/>
                        <a:tabLst/>
                        <a:defRPr/>
                      </a:pPr>
                      <a:r>
                        <a:rPr kumimoji="1" lang="en-US" altLang="zh-CN" sz="2300" baseline="0" dirty="0">
                          <a:solidFill>
                            <a:schemeClr val="tx1"/>
                          </a:solidFill>
                          <a:latin typeface="Times New Roman" pitchFamily="18" charset="0"/>
                        </a:rPr>
                        <a:t> semaphore </a:t>
                      </a:r>
                      <a:r>
                        <a:rPr kumimoji="1" lang="en-US" altLang="zh-CN" sz="2300" baseline="0" dirty="0" err="1">
                          <a:solidFill>
                            <a:schemeClr val="tx1"/>
                          </a:solidFill>
                          <a:latin typeface="Times New Roman" pitchFamily="18" charset="0"/>
                        </a:rPr>
                        <a:t>conductor_sem</a:t>
                      </a:r>
                      <a:r>
                        <a:rPr kumimoji="1" lang="en-US" altLang="zh-CN" sz="2300" baseline="0" dirty="0">
                          <a:solidFill>
                            <a:schemeClr val="tx1"/>
                          </a:solidFill>
                          <a:latin typeface="Times New Roman" pitchFamily="18" charset="0"/>
                        </a:rPr>
                        <a:t>={0,NULL};       </a:t>
                      </a:r>
                      <a:r>
                        <a:rPr kumimoji="1" lang="zh-CN" altLang="en-US" sz="2300" baseline="0" dirty="0">
                          <a:solidFill>
                            <a:schemeClr val="tx1"/>
                          </a:solidFill>
                          <a:latin typeface="宋体" pitchFamily="2" charset="-122"/>
                        </a:rPr>
                        <a:t>到站停车</a:t>
                      </a:r>
                      <a:r>
                        <a:rPr kumimoji="1" lang="zh-CN" altLang="en-US" sz="2300" baseline="0" dirty="0">
                          <a:solidFill>
                            <a:schemeClr val="tx1"/>
                          </a:solidFill>
                        </a:rPr>
                        <a:t>→打开车门</a:t>
                      </a:r>
                      <a:endParaRPr lang="zh-CN" altLang="en-US" sz="2300" baseline="0" dirty="0">
                        <a:solidFill>
                          <a:schemeClr val="tx1"/>
                        </a:solidFill>
                      </a:endParaRPr>
                    </a:p>
                  </a:txBody>
                  <a:tcPr marL="91447" marR="91447" marT="45717" marB="457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114533">
                <a:tc>
                  <a:txBody>
                    <a:bodyPr/>
                    <a:lstStyle/>
                    <a:p>
                      <a:pPr eaLnBrk="1" hangingPunct="1">
                        <a:lnSpc>
                          <a:spcPct val="100000"/>
                        </a:lnSpc>
                        <a:spcBef>
                          <a:spcPct val="0"/>
                        </a:spcBef>
                      </a:pPr>
                      <a:r>
                        <a:rPr kumimoji="1" lang="en-US" altLang="zh-CN" sz="2400" b="0" dirty="0">
                          <a:latin typeface="+mj-lt"/>
                        </a:rPr>
                        <a:t> program  </a:t>
                      </a:r>
                      <a:r>
                        <a:rPr kumimoji="1" lang="zh-CN" altLang="en-US" sz="2400" b="0" dirty="0">
                          <a:latin typeface="+mj-lt"/>
                        </a:rPr>
                        <a:t>司机</a:t>
                      </a:r>
                    </a:p>
                    <a:p>
                      <a:pPr eaLnBrk="1" hangingPunct="1">
                        <a:lnSpc>
                          <a:spcPct val="100000"/>
                        </a:lnSpc>
                        <a:spcBef>
                          <a:spcPct val="0"/>
                        </a:spcBef>
                      </a:pPr>
                      <a:r>
                        <a:rPr kumimoji="1" lang="en-US" altLang="zh-CN" sz="2400" b="0" dirty="0">
                          <a:latin typeface="+mj-lt"/>
                        </a:rPr>
                        <a:t>  {</a:t>
                      </a:r>
                    </a:p>
                    <a:p>
                      <a:pPr eaLnBrk="1" hangingPunct="1">
                        <a:lnSpc>
                          <a:spcPct val="100000"/>
                        </a:lnSpc>
                        <a:spcBef>
                          <a:spcPct val="0"/>
                        </a:spcBef>
                      </a:pPr>
                      <a:r>
                        <a:rPr kumimoji="1" lang="en-US" altLang="zh-CN" sz="2400" b="0" dirty="0">
                          <a:latin typeface="+mj-lt"/>
                        </a:rPr>
                        <a:t>   while(1){</a:t>
                      </a:r>
                    </a:p>
                    <a:p>
                      <a:pPr eaLnBrk="1" hangingPunct="1">
                        <a:lnSpc>
                          <a:spcPct val="100000"/>
                        </a:lnSpc>
                        <a:spcBef>
                          <a:spcPct val="0"/>
                        </a:spcBef>
                      </a:pPr>
                      <a:r>
                        <a:rPr kumimoji="1" lang="en-US" altLang="zh-CN" sz="2400" b="0" dirty="0">
                          <a:latin typeface="+mj-lt"/>
                        </a:rPr>
                        <a:t>     </a:t>
                      </a:r>
                      <a:r>
                        <a:rPr kumimoji="1" lang="en-US" altLang="zh-CN" sz="2400" b="0" dirty="0">
                          <a:solidFill>
                            <a:schemeClr val="accent1"/>
                          </a:solidFill>
                          <a:latin typeface="+mj-lt"/>
                        </a:rPr>
                        <a:t>wait(</a:t>
                      </a:r>
                      <a:r>
                        <a:rPr kumimoji="1" lang="en-US" altLang="zh-CN" sz="2400" b="0" dirty="0" err="1">
                          <a:solidFill>
                            <a:schemeClr val="accent1"/>
                          </a:solidFill>
                          <a:latin typeface="+mj-lt"/>
                        </a:rPr>
                        <a:t>drive_sem</a:t>
                      </a:r>
                      <a:r>
                        <a:rPr kumimoji="1" lang="en-US" altLang="zh-CN" sz="2400" b="0" dirty="0">
                          <a:solidFill>
                            <a:schemeClr val="accent1"/>
                          </a:solidFill>
                          <a:latin typeface="+mj-lt"/>
                        </a:rPr>
                        <a:t>)</a:t>
                      </a:r>
                      <a:r>
                        <a:rPr kumimoji="1" lang="zh-CN" altLang="en-US" sz="2400" b="0" dirty="0">
                          <a:solidFill>
                            <a:schemeClr val="accent1"/>
                          </a:solidFill>
                          <a:latin typeface="+mj-lt"/>
                        </a:rPr>
                        <a:t>；</a:t>
                      </a:r>
                      <a:r>
                        <a:rPr kumimoji="1" lang="zh-CN" altLang="en-US" sz="2000" b="0" dirty="0">
                          <a:latin typeface="+mj-lt"/>
                        </a:rPr>
                        <a:t>等待关门</a:t>
                      </a:r>
                      <a:endParaRPr kumimoji="1" lang="en-US" altLang="zh-CN" sz="2000" b="0" dirty="0">
                        <a:latin typeface="+mj-lt"/>
                      </a:endParaRPr>
                    </a:p>
                    <a:p>
                      <a:pPr eaLnBrk="1" hangingPunct="1">
                        <a:lnSpc>
                          <a:spcPct val="100000"/>
                        </a:lnSpc>
                        <a:spcBef>
                          <a:spcPct val="0"/>
                        </a:spcBef>
                      </a:pPr>
                      <a:r>
                        <a:rPr kumimoji="1" lang="en-US" altLang="zh-CN" sz="2400" b="0" dirty="0">
                          <a:latin typeface="+mj-lt"/>
                        </a:rPr>
                        <a:t>     </a:t>
                      </a:r>
                      <a:r>
                        <a:rPr kumimoji="1" lang="zh-CN" altLang="en-US" sz="2400" b="0" dirty="0">
                          <a:latin typeface="+mj-lt"/>
                        </a:rPr>
                        <a:t>启动车辆</a:t>
                      </a:r>
                      <a:r>
                        <a:rPr kumimoji="1" lang="en-US" altLang="zh-CN" sz="2400" b="0" dirty="0">
                          <a:latin typeface="+mj-lt"/>
                        </a:rPr>
                        <a:t>;</a:t>
                      </a:r>
                    </a:p>
                    <a:p>
                      <a:pPr eaLnBrk="1" hangingPunct="1">
                        <a:lnSpc>
                          <a:spcPct val="100000"/>
                        </a:lnSpc>
                        <a:spcBef>
                          <a:spcPct val="0"/>
                        </a:spcBef>
                      </a:pPr>
                      <a:r>
                        <a:rPr kumimoji="1" lang="zh-CN" altLang="en-US" sz="2000" b="0" dirty="0">
                          <a:latin typeface="+mj-lt"/>
                        </a:rPr>
                        <a:t>      </a:t>
                      </a:r>
                      <a:r>
                        <a:rPr kumimoji="1" lang="zh-CN" altLang="en-US" sz="2400" b="0" dirty="0">
                          <a:latin typeface="+mj-lt"/>
                        </a:rPr>
                        <a:t>正常行车；</a:t>
                      </a:r>
                      <a:endParaRPr kumimoji="1" lang="en-US" altLang="zh-CN" sz="2400" b="0" dirty="0">
                        <a:latin typeface="+mj-lt"/>
                      </a:endParaRPr>
                    </a:p>
                    <a:p>
                      <a:pPr eaLnBrk="1" hangingPunct="1">
                        <a:lnSpc>
                          <a:spcPct val="100000"/>
                        </a:lnSpc>
                        <a:spcBef>
                          <a:spcPct val="0"/>
                        </a:spcBef>
                      </a:pPr>
                      <a:r>
                        <a:rPr kumimoji="1" lang="zh-CN" altLang="en-US" sz="2400" b="0" dirty="0">
                          <a:latin typeface="+mj-lt"/>
                        </a:rPr>
                        <a:t>     到站停车</a:t>
                      </a:r>
                      <a:r>
                        <a:rPr kumimoji="1" lang="en-US" altLang="zh-CN" sz="2400" b="0" dirty="0">
                          <a:latin typeface="+mj-lt"/>
                        </a:rPr>
                        <a:t>;</a:t>
                      </a:r>
                      <a:r>
                        <a:rPr kumimoji="1" lang="en-US" altLang="zh-CN" sz="2400" b="0" dirty="0">
                          <a:solidFill>
                            <a:schemeClr val="accent1"/>
                          </a:solidFill>
                          <a:latin typeface="+mj-lt"/>
                        </a:rPr>
                        <a:t>              </a:t>
                      </a:r>
                    </a:p>
                    <a:p>
                      <a:pPr eaLnBrk="1" hangingPunct="1">
                        <a:lnSpc>
                          <a:spcPct val="100000"/>
                        </a:lnSpc>
                        <a:spcBef>
                          <a:spcPct val="0"/>
                        </a:spcBef>
                      </a:pPr>
                      <a:r>
                        <a:rPr kumimoji="1" lang="en-US" altLang="zh-CN" sz="2400" b="0" dirty="0">
                          <a:solidFill>
                            <a:schemeClr val="accent1"/>
                          </a:solidFill>
                          <a:latin typeface="+mj-lt"/>
                        </a:rPr>
                        <a:t>     signal(</a:t>
                      </a:r>
                      <a:r>
                        <a:rPr kumimoji="1" lang="en-US" altLang="zh-CN" sz="2400" b="0" dirty="0" err="1">
                          <a:solidFill>
                            <a:schemeClr val="accent1"/>
                          </a:solidFill>
                          <a:latin typeface="+mj-lt"/>
                        </a:rPr>
                        <a:t>conductor_sem</a:t>
                      </a:r>
                      <a:r>
                        <a:rPr kumimoji="1" lang="en-US" altLang="zh-CN" sz="2400" b="0" dirty="0">
                          <a:solidFill>
                            <a:schemeClr val="accent1"/>
                          </a:solidFill>
                          <a:latin typeface="+mj-lt"/>
                        </a:rPr>
                        <a:t>)</a:t>
                      </a:r>
                      <a:r>
                        <a:rPr kumimoji="1" lang="zh-CN" altLang="en-US" sz="2400" b="0" dirty="0">
                          <a:latin typeface="+mj-lt"/>
                        </a:rPr>
                        <a:t>；</a:t>
                      </a:r>
                      <a:endParaRPr kumimoji="1" lang="en-US" altLang="zh-CN" sz="2400" b="0" dirty="0">
                        <a:latin typeface="+mj-lt"/>
                      </a:endParaRPr>
                    </a:p>
                    <a:p>
                      <a:pPr eaLnBrk="1" hangingPunct="1">
                        <a:lnSpc>
                          <a:spcPct val="100000"/>
                        </a:lnSpc>
                        <a:spcBef>
                          <a:spcPct val="0"/>
                        </a:spcBef>
                      </a:pPr>
                      <a:r>
                        <a:rPr kumimoji="1" lang="en-US" altLang="zh-CN" sz="2400" b="0" dirty="0">
                          <a:latin typeface="+mj-lt"/>
                        </a:rPr>
                        <a:t>                        </a:t>
                      </a:r>
                      <a:r>
                        <a:rPr kumimoji="1" lang="zh-CN" altLang="en-US" sz="2000" b="0" dirty="0">
                          <a:latin typeface="+mj-lt"/>
                        </a:rPr>
                        <a:t>唤醒开门</a:t>
                      </a:r>
                      <a:endParaRPr kumimoji="1" lang="en-US" altLang="zh-CN" sz="2000" b="0" dirty="0">
                        <a:latin typeface="+mj-lt"/>
                      </a:endParaRPr>
                    </a:p>
                    <a:p>
                      <a:pPr lvl="1" eaLnBrk="1" hangingPunct="1">
                        <a:lnSpc>
                          <a:spcPct val="100000"/>
                        </a:lnSpc>
                        <a:spcBef>
                          <a:spcPct val="0"/>
                        </a:spcBef>
                      </a:pPr>
                      <a:r>
                        <a:rPr kumimoji="1" lang="en-US" altLang="zh-CN" sz="2400" b="0" dirty="0">
                          <a:latin typeface="+mj-lt"/>
                        </a:rPr>
                        <a:t>}</a:t>
                      </a:r>
                    </a:p>
                    <a:p>
                      <a:pPr eaLnBrk="1" hangingPunct="1">
                        <a:lnSpc>
                          <a:spcPct val="100000"/>
                        </a:lnSpc>
                        <a:spcBef>
                          <a:spcPct val="0"/>
                        </a:spcBef>
                      </a:pPr>
                      <a:r>
                        <a:rPr kumimoji="1" lang="en-US" altLang="zh-CN" sz="2400" b="0" dirty="0">
                          <a:latin typeface="+mj-lt"/>
                        </a:rPr>
                        <a:t>          }</a:t>
                      </a:r>
                      <a:endParaRPr lang="zh-CN" altLang="en-US" sz="2400" b="0" dirty="0">
                        <a:solidFill>
                          <a:schemeClr val="tx1"/>
                        </a:solidFill>
                        <a:latin typeface="+mj-lt"/>
                      </a:endParaRPr>
                    </a:p>
                  </a:txBody>
                  <a:tcPr marL="91447" marR="91447" marT="45717" marB="457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defTabSz="914400" rtl="0" eaLnBrk="1" latinLnBrk="0" hangingPunct="1">
                        <a:lnSpc>
                          <a:spcPct val="100000"/>
                        </a:lnSpc>
                        <a:spcBef>
                          <a:spcPct val="0"/>
                        </a:spcBef>
                      </a:pPr>
                      <a:r>
                        <a:rPr kumimoji="1" lang="zh-CN" altLang="en-US" sz="2400" dirty="0">
                          <a:latin typeface="Times New Roman" pitchFamily="18" charset="0"/>
                        </a:rPr>
                        <a:t> </a:t>
                      </a:r>
                      <a:r>
                        <a:rPr kumimoji="1" lang="en-US" altLang="zh-CN" sz="2400" b="0" kern="1200" dirty="0">
                          <a:solidFill>
                            <a:schemeClr val="dk1"/>
                          </a:solidFill>
                          <a:latin typeface="+mj-lt"/>
                          <a:ea typeface="+mn-ea"/>
                          <a:cs typeface="+mn-cs"/>
                        </a:rPr>
                        <a:t>program  </a:t>
                      </a:r>
                      <a:r>
                        <a:rPr kumimoji="1" lang="zh-CN" altLang="en-US" sz="2400" b="0" kern="1200" dirty="0">
                          <a:solidFill>
                            <a:schemeClr val="dk1"/>
                          </a:solidFill>
                          <a:latin typeface="+mj-lt"/>
                          <a:ea typeface="+mn-ea"/>
                          <a:cs typeface="+mn-cs"/>
                        </a:rPr>
                        <a:t>售票员</a:t>
                      </a:r>
                    </a:p>
                    <a:p>
                      <a:pPr algn="l" defTabSz="914400" rtl="0" eaLnBrk="1" latinLnBrk="0" hangingPunct="1">
                        <a:lnSpc>
                          <a:spcPct val="100000"/>
                        </a:lnSpc>
                        <a:spcBef>
                          <a:spcPct val="0"/>
                        </a:spcBef>
                      </a:pPr>
                      <a:r>
                        <a:rPr kumimoji="1" lang="en-US" altLang="zh-CN" sz="2400" b="0" kern="1200" dirty="0">
                          <a:solidFill>
                            <a:schemeClr val="dk1"/>
                          </a:solidFill>
                          <a:latin typeface="+mj-lt"/>
                          <a:ea typeface="+mn-ea"/>
                          <a:cs typeface="+mn-cs"/>
                        </a:rPr>
                        <a:t> {</a:t>
                      </a:r>
                    </a:p>
                    <a:p>
                      <a:pPr algn="l" defTabSz="914400" rtl="0" eaLnBrk="1" latinLnBrk="0" hangingPunct="1">
                        <a:lnSpc>
                          <a:spcPct val="100000"/>
                        </a:lnSpc>
                        <a:spcBef>
                          <a:spcPct val="0"/>
                        </a:spcBef>
                      </a:pPr>
                      <a:r>
                        <a:rPr kumimoji="1" lang="en-US" altLang="zh-CN" sz="2400" b="0" kern="1200" dirty="0">
                          <a:solidFill>
                            <a:schemeClr val="dk1"/>
                          </a:solidFill>
                          <a:latin typeface="+mj-lt"/>
                          <a:ea typeface="+mn-ea"/>
                          <a:cs typeface="+mn-cs"/>
                        </a:rPr>
                        <a:t>   while(1){</a:t>
                      </a:r>
                    </a:p>
                    <a:p>
                      <a:pPr algn="l" defTabSz="914400" rtl="0" eaLnBrk="1" latinLnBrk="0" hangingPunct="1">
                        <a:lnSpc>
                          <a:spcPct val="100000"/>
                        </a:lnSpc>
                        <a:spcBef>
                          <a:spcPct val="0"/>
                        </a:spcBef>
                      </a:pPr>
                      <a:r>
                        <a:rPr kumimoji="1" lang="zh-CN" altLang="en-US" sz="2400" b="0" kern="1200" dirty="0">
                          <a:solidFill>
                            <a:schemeClr val="dk1"/>
                          </a:solidFill>
                          <a:latin typeface="+mj-lt"/>
                          <a:ea typeface="+mn-ea"/>
                          <a:cs typeface="+mn-cs"/>
                        </a:rPr>
                        <a:t>      关闭车门</a:t>
                      </a:r>
                      <a:r>
                        <a:rPr kumimoji="1" lang="en-US" altLang="zh-CN" sz="2400" b="0" kern="1200" dirty="0">
                          <a:solidFill>
                            <a:schemeClr val="dk1"/>
                          </a:solidFill>
                          <a:latin typeface="+mj-lt"/>
                          <a:ea typeface="+mn-ea"/>
                          <a:cs typeface="+mn-cs"/>
                        </a:rPr>
                        <a:t>;</a:t>
                      </a:r>
                    </a:p>
                    <a:p>
                      <a:pPr algn="l" defTabSz="914400" rtl="0" eaLnBrk="1" latinLnBrk="0" hangingPunct="1">
                        <a:lnSpc>
                          <a:spcPct val="100000"/>
                        </a:lnSpc>
                        <a:spcBef>
                          <a:spcPct val="0"/>
                        </a:spcBef>
                      </a:pPr>
                      <a:r>
                        <a:rPr kumimoji="1" lang="en-US" altLang="zh-CN" sz="2400" b="0" kern="1200" dirty="0">
                          <a:solidFill>
                            <a:srgbClr val="FF0000"/>
                          </a:solidFill>
                          <a:latin typeface="+mj-lt"/>
                          <a:ea typeface="+mn-ea"/>
                          <a:cs typeface="+mn-cs"/>
                        </a:rPr>
                        <a:t>   signal(</a:t>
                      </a:r>
                      <a:r>
                        <a:rPr kumimoji="1" lang="en-US" altLang="zh-CN" sz="2400" b="0" kern="1200" dirty="0" err="1">
                          <a:solidFill>
                            <a:srgbClr val="FF0000"/>
                          </a:solidFill>
                          <a:latin typeface="+mj-lt"/>
                          <a:ea typeface="+mn-ea"/>
                          <a:cs typeface="+mn-cs"/>
                        </a:rPr>
                        <a:t>drive_sem</a:t>
                      </a:r>
                      <a:r>
                        <a:rPr kumimoji="1" lang="en-US" altLang="zh-CN" sz="2400" b="0" kern="1200" dirty="0">
                          <a:solidFill>
                            <a:srgbClr val="FF0000"/>
                          </a:solidFill>
                          <a:latin typeface="+mj-lt"/>
                          <a:ea typeface="+mn-ea"/>
                          <a:cs typeface="+mn-cs"/>
                        </a:rPr>
                        <a:t>)</a:t>
                      </a:r>
                      <a:r>
                        <a:rPr kumimoji="1" lang="zh-CN" altLang="en-US" sz="2400" b="0" kern="1200" dirty="0">
                          <a:solidFill>
                            <a:schemeClr val="dk1"/>
                          </a:solidFill>
                          <a:latin typeface="+mj-lt"/>
                          <a:ea typeface="+mn-ea"/>
                          <a:cs typeface="+mn-cs"/>
                        </a:rPr>
                        <a:t>；</a:t>
                      </a:r>
                      <a:r>
                        <a:rPr kumimoji="1" lang="zh-CN" altLang="en-US" sz="2000" b="0" kern="1200" dirty="0">
                          <a:solidFill>
                            <a:schemeClr val="dk1"/>
                          </a:solidFill>
                          <a:latin typeface="+mj-lt"/>
                          <a:ea typeface="+mn-ea"/>
                          <a:cs typeface="+mn-cs"/>
                        </a:rPr>
                        <a:t>唤醒司机开车</a:t>
                      </a:r>
                      <a:endParaRPr kumimoji="1" lang="en-US" altLang="zh-CN" sz="2000" b="0" kern="1200" dirty="0">
                        <a:solidFill>
                          <a:schemeClr val="dk1"/>
                        </a:solidFill>
                        <a:latin typeface="+mj-lt"/>
                        <a:ea typeface="+mn-ea"/>
                        <a:cs typeface="+mn-cs"/>
                      </a:endParaRPr>
                    </a:p>
                    <a:p>
                      <a:pPr algn="l" defTabSz="914400" rtl="0" eaLnBrk="1" latinLnBrk="0" hangingPunct="1">
                        <a:lnSpc>
                          <a:spcPct val="100000"/>
                        </a:lnSpc>
                        <a:spcBef>
                          <a:spcPct val="0"/>
                        </a:spcBef>
                      </a:pPr>
                      <a:r>
                        <a:rPr kumimoji="1" lang="zh-CN" altLang="en-US" sz="2400" b="0" kern="1200" dirty="0">
                          <a:solidFill>
                            <a:schemeClr val="dk1"/>
                          </a:solidFill>
                          <a:latin typeface="+mj-lt"/>
                          <a:ea typeface="+mn-ea"/>
                          <a:cs typeface="+mn-cs"/>
                        </a:rPr>
                        <a:t>        售票；</a:t>
                      </a:r>
                      <a:r>
                        <a:rPr kumimoji="1" lang="en-US" altLang="zh-CN" sz="2400" b="0" kern="1200" dirty="0">
                          <a:solidFill>
                            <a:schemeClr val="dk1"/>
                          </a:solidFill>
                          <a:latin typeface="+mj-lt"/>
                          <a:ea typeface="+mn-ea"/>
                          <a:cs typeface="+mn-cs"/>
                        </a:rPr>
                        <a:t>              </a:t>
                      </a:r>
                    </a:p>
                    <a:p>
                      <a:pPr lvl="1" algn="l" defTabSz="914400" rtl="0" eaLnBrk="1" latinLnBrk="0" hangingPunct="1">
                        <a:lnSpc>
                          <a:spcPct val="100000"/>
                        </a:lnSpc>
                        <a:spcBef>
                          <a:spcPct val="0"/>
                        </a:spcBef>
                      </a:pPr>
                      <a:r>
                        <a:rPr kumimoji="1" lang="en-US" altLang="zh-CN" sz="2400" b="0" kern="1200" dirty="0">
                          <a:solidFill>
                            <a:srgbClr val="FF0000"/>
                          </a:solidFill>
                          <a:latin typeface="+mj-lt"/>
                          <a:ea typeface="+mn-ea"/>
                          <a:cs typeface="+mn-cs"/>
                        </a:rPr>
                        <a:t>wait(</a:t>
                      </a:r>
                      <a:r>
                        <a:rPr kumimoji="1" lang="en-US" altLang="zh-CN" sz="2400" b="0" kern="1200" dirty="0" err="1">
                          <a:solidFill>
                            <a:srgbClr val="FF0000"/>
                          </a:solidFill>
                          <a:latin typeface="+mj-lt"/>
                          <a:ea typeface="+mn-ea"/>
                          <a:cs typeface="+mn-cs"/>
                        </a:rPr>
                        <a:t>conductor_sem</a:t>
                      </a:r>
                      <a:r>
                        <a:rPr kumimoji="1" lang="en-US" altLang="zh-CN" sz="2400" b="0" kern="1200" dirty="0">
                          <a:solidFill>
                            <a:srgbClr val="FF0000"/>
                          </a:solidFill>
                          <a:latin typeface="+mj-lt"/>
                          <a:ea typeface="+mn-ea"/>
                          <a:cs typeface="+mn-cs"/>
                        </a:rPr>
                        <a:t>)</a:t>
                      </a:r>
                      <a:r>
                        <a:rPr kumimoji="1" lang="zh-CN" altLang="en-US" sz="2400" b="0" kern="1200" dirty="0">
                          <a:solidFill>
                            <a:schemeClr val="dk1"/>
                          </a:solidFill>
                          <a:latin typeface="+mj-lt"/>
                          <a:ea typeface="+mn-ea"/>
                          <a:cs typeface="+mn-cs"/>
                        </a:rPr>
                        <a:t>；</a:t>
                      </a:r>
                      <a:endParaRPr kumimoji="1" lang="en-US" altLang="zh-CN" sz="2400" b="0" kern="1200" dirty="0">
                        <a:solidFill>
                          <a:schemeClr val="dk1"/>
                        </a:solidFill>
                        <a:latin typeface="+mj-lt"/>
                        <a:ea typeface="+mn-ea"/>
                        <a:cs typeface="+mn-cs"/>
                      </a:endParaRPr>
                    </a:p>
                    <a:p>
                      <a:pPr lvl="1" algn="l" defTabSz="914400" rtl="0" eaLnBrk="1" latinLnBrk="0" hangingPunct="1">
                        <a:lnSpc>
                          <a:spcPct val="100000"/>
                        </a:lnSpc>
                        <a:spcBef>
                          <a:spcPct val="0"/>
                        </a:spcBef>
                      </a:pPr>
                      <a:r>
                        <a:rPr kumimoji="1" lang="en-US" altLang="zh-CN" sz="2400" b="0" kern="1200" dirty="0">
                          <a:solidFill>
                            <a:schemeClr val="dk1"/>
                          </a:solidFill>
                          <a:latin typeface="+mj-lt"/>
                          <a:ea typeface="+mn-ea"/>
                          <a:cs typeface="+mn-cs"/>
                        </a:rPr>
                        <a:t>                          </a:t>
                      </a:r>
                      <a:r>
                        <a:rPr kumimoji="1" lang="zh-CN" altLang="en-US" sz="2000" b="0" kern="1200" dirty="0">
                          <a:solidFill>
                            <a:schemeClr val="dk1"/>
                          </a:solidFill>
                          <a:latin typeface="+mj-lt"/>
                          <a:ea typeface="+mn-ea"/>
                          <a:cs typeface="+mn-cs"/>
                        </a:rPr>
                        <a:t>等待停车</a:t>
                      </a:r>
                      <a:endParaRPr kumimoji="1" lang="en-US" altLang="zh-CN" sz="2000" b="0" kern="1200" dirty="0">
                        <a:solidFill>
                          <a:schemeClr val="dk1"/>
                        </a:solidFill>
                        <a:latin typeface="+mj-lt"/>
                        <a:ea typeface="+mn-ea"/>
                        <a:cs typeface="+mn-cs"/>
                      </a:endParaRPr>
                    </a:p>
                    <a:p>
                      <a:pPr lvl="1" algn="l" defTabSz="914400" rtl="0" eaLnBrk="1" latinLnBrk="0" hangingPunct="1">
                        <a:lnSpc>
                          <a:spcPct val="100000"/>
                        </a:lnSpc>
                        <a:spcBef>
                          <a:spcPct val="0"/>
                        </a:spcBef>
                      </a:pPr>
                      <a:r>
                        <a:rPr kumimoji="1" lang="zh-CN" altLang="en-US" sz="2400" b="0" kern="1200" dirty="0">
                          <a:solidFill>
                            <a:schemeClr val="dk1"/>
                          </a:solidFill>
                          <a:latin typeface="+mj-lt"/>
                          <a:ea typeface="+mn-ea"/>
                          <a:cs typeface="+mn-cs"/>
                        </a:rPr>
                        <a:t>打开车门</a:t>
                      </a:r>
                      <a:r>
                        <a:rPr kumimoji="1" lang="en-US" altLang="zh-CN" sz="2400" b="0" kern="1200" dirty="0">
                          <a:solidFill>
                            <a:schemeClr val="dk1"/>
                          </a:solidFill>
                          <a:latin typeface="+mj-lt"/>
                          <a:ea typeface="+mn-ea"/>
                          <a:cs typeface="+mn-cs"/>
                        </a:rPr>
                        <a:t>;</a:t>
                      </a:r>
                    </a:p>
                    <a:p>
                      <a:pPr lvl="1" algn="l" defTabSz="914400" rtl="0" eaLnBrk="1" latinLnBrk="0" hangingPunct="1">
                        <a:lnSpc>
                          <a:spcPct val="100000"/>
                        </a:lnSpc>
                        <a:spcBef>
                          <a:spcPct val="0"/>
                        </a:spcBef>
                      </a:pPr>
                      <a:r>
                        <a:rPr kumimoji="1" lang="en-US" altLang="zh-CN" sz="2400" b="0" kern="1200" dirty="0">
                          <a:solidFill>
                            <a:schemeClr val="dk1"/>
                          </a:solidFill>
                          <a:latin typeface="+mj-lt"/>
                          <a:ea typeface="+mn-ea"/>
                          <a:cs typeface="+mn-cs"/>
                        </a:rPr>
                        <a:t>}</a:t>
                      </a:r>
                    </a:p>
                    <a:p>
                      <a:pPr algn="l" defTabSz="914400" rtl="0" eaLnBrk="1" latinLnBrk="0" hangingPunct="1">
                        <a:lnSpc>
                          <a:spcPct val="100000"/>
                        </a:lnSpc>
                        <a:spcBef>
                          <a:spcPct val="0"/>
                        </a:spcBef>
                      </a:pPr>
                      <a:r>
                        <a:rPr kumimoji="1" lang="en-US" altLang="zh-CN" sz="2400" b="0" kern="1200" dirty="0">
                          <a:solidFill>
                            <a:schemeClr val="dk1"/>
                          </a:solidFill>
                          <a:latin typeface="+mj-lt"/>
                          <a:ea typeface="+mn-ea"/>
                          <a:cs typeface="+mn-cs"/>
                        </a:rPr>
                        <a:t>          }</a:t>
                      </a:r>
                      <a:endParaRPr kumimoji="1" lang="zh-CN" altLang="en-US" sz="2400" b="0" kern="1200" dirty="0">
                        <a:solidFill>
                          <a:schemeClr val="dk1"/>
                        </a:solidFill>
                        <a:latin typeface="+mj-lt"/>
                        <a:ea typeface="+mn-ea"/>
                        <a:cs typeface="+mn-cs"/>
                      </a:endParaRPr>
                    </a:p>
                  </a:txBody>
                  <a:tcPr marL="91447" marR="91447" marT="45717" marB="457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spTree>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Text Box 2"/>
          <p:cNvSpPr txBox="1">
            <a:spLocks noChangeArrowheads="1"/>
          </p:cNvSpPr>
          <p:nvPr/>
        </p:nvSpPr>
        <p:spPr bwMode="auto">
          <a:xfrm>
            <a:off x="1415480" y="2636912"/>
            <a:ext cx="8569325" cy="387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0" dirty="0">
                <a:solidFill>
                  <a:srgbClr val="008AF2"/>
                </a:solidFill>
                <a:latin typeface="Times New Roman" panose="02020603050405020304" pitchFamily="18" charset="0"/>
              </a:rPr>
              <a:t>（</a:t>
            </a:r>
            <a:r>
              <a:rPr kumimoji="1" lang="en-US" altLang="zh-CN" sz="2400" b="0" dirty="0">
                <a:solidFill>
                  <a:srgbClr val="008AF2"/>
                </a:solidFill>
                <a:latin typeface="Times New Roman" panose="02020603050405020304" pitchFamily="18" charset="0"/>
              </a:rPr>
              <a:t>1</a:t>
            </a:r>
            <a:r>
              <a:rPr kumimoji="1" lang="zh-CN" altLang="en-US" sz="2400" b="0" dirty="0">
                <a:solidFill>
                  <a:srgbClr val="008AF2"/>
                </a:solidFill>
                <a:latin typeface="Times New Roman" panose="02020603050405020304" pitchFamily="18" charset="0"/>
              </a:rPr>
              <a:t>）</a:t>
            </a:r>
            <a:r>
              <a:rPr kumimoji="1" lang="zh-CN" altLang="en-US" sz="2400" dirty="0">
                <a:solidFill>
                  <a:srgbClr val="008AF2"/>
                </a:solidFill>
                <a:latin typeface="仿宋_GB2312" pitchFamily="49" charset="-122"/>
                <a:ea typeface="仿宋_GB2312" pitchFamily="49" charset="-122"/>
              </a:rPr>
              <a:t>确定进程：</a:t>
            </a:r>
          </a:p>
          <a:p>
            <a:pPr eaLnBrk="1" hangingPunct="1"/>
            <a:r>
              <a:rPr kumimoji="1" lang="zh-CN" altLang="en-US" dirty="0">
                <a:latin typeface="仿宋_GB2312" pitchFamily="49" charset="-122"/>
                <a:ea typeface="仿宋_GB2312" pitchFamily="49" charset="-122"/>
              </a:rPr>
              <a:t>     包括进程的数量、进程的工作内容。</a:t>
            </a:r>
          </a:p>
          <a:p>
            <a:pPr eaLnBrk="1" hangingPunct="1"/>
            <a:endParaRPr kumimoji="1" lang="zh-CN" altLang="en-US" sz="1800" b="0" dirty="0">
              <a:latin typeface="仿宋_GB2312" pitchFamily="49" charset="-122"/>
              <a:ea typeface="仿宋_GB2312" pitchFamily="49" charset="-122"/>
            </a:endParaRPr>
          </a:p>
          <a:p>
            <a:pPr eaLnBrk="1" hangingPunct="1"/>
            <a:r>
              <a:rPr kumimoji="1" lang="zh-CN" altLang="en-US" sz="2400" dirty="0">
                <a:solidFill>
                  <a:srgbClr val="008AF2"/>
                </a:solidFill>
                <a:latin typeface="仿宋_GB2312" pitchFamily="49" charset="-122"/>
                <a:ea typeface="仿宋_GB2312" pitchFamily="49" charset="-122"/>
              </a:rPr>
              <a:t>（</a:t>
            </a:r>
            <a:r>
              <a:rPr kumimoji="1" lang="en-US" altLang="zh-CN" sz="2400" dirty="0">
                <a:solidFill>
                  <a:srgbClr val="008AF2"/>
                </a:solidFill>
                <a:latin typeface="仿宋_GB2312" pitchFamily="49" charset="-122"/>
                <a:ea typeface="仿宋_GB2312" pitchFamily="49" charset="-122"/>
              </a:rPr>
              <a:t>2</a:t>
            </a:r>
            <a:r>
              <a:rPr kumimoji="1" lang="zh-CN" altLang="en-US" sz="2400" dirty="0">
                <a:solidFill>
                  <a:srgbClr val="008AF2"/>
                </a:solidFill>
                <a:latin typeface="仿宋_GB2312" pitchFamily="49" charset="-122"/>
                <a:ea typeface="仿宋_GB2312" pitchFamily="49" charset="-122"/>
              </a:rPr>
              <a:t>）确定进程同步互斥关系：</a:t>
            </a:r>
          </a:p>
          <a:p>
            <a:pPr eaLnBrk="1" hangingPunct="1"/>
            <a:r>
              <a:rPr kumimoji="1" lang="zh-CN" altLang="en-US" dirty="0">
                <a:latin typeface="仿宋_GB2312" pitchFamily="49" charset="-122"/>
                <a:ea typeface="仿宋_GB2312" pitchFamily="49" charset="-122"/>
              </a:rPr>
              <a:t>     根据进程间是竞争临界资源还是相互合作处理上的前后关系，来确定进程间是互斥还是同步。</a:t>
            </a:r>
          </a:p>
          <a:p>
            <a:pPr eaLnBrk="1" hangingPunct="1"/>
            <a:endParaRPr kumimoji="1" lang="zh-CN" altLang="en-US" sz="1600" dirty="0">
              <a:latin typeface="仿宋_GB2312" pitchFamily="49" charset="-122"/>
              <a:ea typeface="仿宋_GB2312" pitchFamily="49" charset="-122"/>
            </a:endParaRPr>
          </a:p>
          <a:p>
            <a:pPr eaLnBrk="1" hangingPunct="1"/>
            <a:r>
              <a:rPr kumimoji="1" lang="zh-CN" altLang="en-US" sz="2400" dirty="0">
                <a:solidFill>
                  <a:srgbClr val="008AF2"/>
                </a:solidFill>
                <a:latin typeface="仿宋_GB2312" pitchFamily="49" charset="-122"/>
                <a:ea typeface="仿宋_GB2312" pitchFamily="49" charset="-122"/>
              </a:rPr>
              <a:t>（</a:t>
            </a:r>
            <a:r>
              <a:rPr kumimoji="1" lang="en-US" altLang="zh-CN" sz="2400" dirty="0">
                <a:solidFill>
                  <a:srgbClr val="008AF2"/>
                </a:solidFill>
                <a:latin typeface="仿宋_GB2312" pitchFamily="49" charset="-122"/>
                <a:ea typeface="仿宋_GB2312" pitchFamily="49" charset="-122"/>
              </a:rPr>
              <a:t>3</a:t>
            </a:r>
            <a:r>
              <a:rPr kumimoji="1" lang="zh-CN" altLang="en-US" sz="2400" dirty="0">
                <a:solidFill>
                  <a:srgbClr val="008AF2"/>
                </a:solidFill>
                <a:latin typeface="仿宋_GB2312" pitchFamily="49" charset="-122"/>
                <a:ea typeface="仿宋_GB2312" pitchFamily="49" charset="-122"/>
              </a:rPr>
              <a:t>）确定信号量：</a:t>
            </a:r>
          </a:p>
          <a:p>
            <a:pPr eaLnBrk="1" hangingPunct="1"/>
            <a:r>
              <a:rPr kumimoji="1" lang="zh-CN" altLang="en-US" dirty="0">
                <a:latin typeface="仿宋_GB2312" pitchFamily="49" charset="-122"/>
                <a:ea typeface="仿宋_GB2312" pitchFamily="49" charset="-122"/>
              </a:rPr>
              <a:t>     根据进程间的同步互斥关系确定信号量个数、含义、初始值，各进程需要对信号量进行的</a:t>
            </a:r>
            <a:r>
              <a:rPr kumimoji="1" lang="en-US" altLang="zh-CN" dirty="0">
                <a:latin typeface="仿宋_GB2312" pitchFamily="49" charset="-122"/>
                <a:ea typeface="仿宋_GB2312" pitchFamily="49" charset="-122"/>
              </a:rPr>
              <a:t>wait()/signal()</a:t>
            </a:r>
            <a:r>
              <a:rPr kumimoji="1" lang="zh-CN" altLang="en-US" dirty="0">
                <a:latin typeface="仿宋_GB2312" pitchFamily="49" charset="-122"/>
                <a:ea typeface="仿宋_GB2312" pitchFamily="49" charset="-122"/>
              </a:rPr>
              <a:t>操作。</a:t>
            </a:r>
          </a:p>
          <a:p>
            <a:pPr eaLnBrk="1" hangingPunct="1"/>
            <a:endParaRPr kumimoji="1" lang="zh-CN" altLang="en-US" sz="1600" dirty="0">
              <a:latin typeface="仿宋_GB2312" pitchFamily="49" charset="-122"/>
              <a:ea typeface="仿宋_GB2312" pitchFamily="49" charset="-122"/>
            </a:endParaRPr>
          </a:p>
          <a:p>
            <a:pPr eaLnBrk="1" hangingPunct="1"/>
            <a:r>
              <a:rPr kumimoji="1" lang="zh-CN" altLang="en-US" sz="2400" dirty="0">
                <a:solidFill>
                  <a:srgbClr val="008AF2"/>
                </a:solidFill>
                <a:latin typeface="仿宋_GB2312" pitchFamily="49" charset="-122"/>
                <a:ea typeface="仿宋_GB2312" pitchFamily="49" charset="-122"/>
              </a:rPr>
              <a:t>（</a:t>
            </a:r>
            <a:r>
              <a:rPr kumimoji="1" lang="en-US" altLang="zh-CN" sz="2400" dirty="0">
                <a:solidFill>
                  <a:srgbClr val="008AF2"/>
                </a:solidFill>
                <a:latin typeface="仿宋_GB2312" pitchFamily="49" charset="-122"/>
                <a:ea typeface="仿宋_GB2312" pitchFamily="49" charset="-122"/>
              </a:rPr>
              <a:t>4</a:t>
            </a:r>
            <a:r>
              <a:rPr kumimoji="1" lang="zh-CN" altLang="en-US" sz="2400" dirty="0">
                <a:solidFill>
                  <a:srgbClr val="008AF2"/>
                </a:solidFill>
                <a:latin typeface="仿宋_GB2312" pitchFamily="49" charset="-122"/>
                <a:ea typeface="仿宋_GB2312" pitchFamily="49" charset="-122"/>
              </a:rPr>
              <a:t>）用类程序语言描述算法。</a:t>
            </a:r>
          </a:p>
        </p:txBody>
      </p:sp>
      <p:sp>
        <p:nvSpPr>
          <p:cNvPr id="69637" name="Rectangle 2"/>
          <p:cNvSpPr txBox="1">
            <a:spLocks noChangeArrowheads="1"/>
          </p:cNvSpPr>
          <p:nvPr/>
        </p:nvSpPr>
        <p:spPr bwMode="auto">
          <a:xfrm>
            <a:off x="4295775" y="-26988"/>
            <a:ext cx="3384550" cy="711201"/>
          </a:xfrm>
          <a:prstGeom prst="rect">
            <a:avLst/>
          </a:prstGeom>
          <a:noFill/>
          <a:ln w="9525">
            <a:noFill/>
            <a:miter lim="800000"/>
            <a:headEnd/>
            <a:tailEnd/>
          </a:ln>
          <a:effectLst>
            <a:outerShdw dist="35921" dir="2700000" algn="ctr" rotWithShape="0">
              <a:srgbClr val="FFFFFF">
                <a:alpha val="73000"/>
              </a:srgbClr>
            </a:outerShdw>
          </a:effectLst>
        </p:spPr>
        <p:txBody>
          <a:bodyPr anchor="ctr"/>
          <a:lstStyle/>
          <a:p>
            <a:pPr>
              <a:defRPr/>
            </a:pPr>
            <a:r>
              <a:rPr lang="en-US" altLang="zh-CN" sz="4000" dirty="0">
                <a:solidFill>
                  <a:srgbClr val="FF0000"/>
                </a:solidFill>
                <a:latin typeface="微软雅黑" panose="020B0503020204020204" pitchFamily="34" charset="-122"/>
                <a:ea typeface="微软雅黑" panose="020B0503020204020204" pitchFamily="34" charset="-122"/>
              </a:rPr>
              <a:t>3.4 </a:t>
            </a:r>
            <a:r>
              <a:rPr lang="zh-CN" altLang="en-US" sz="4000" dirty="0">
                <a:solidFill>
                  <a:srgbClr val="FF0000"/>
                </a:solidFill>
                <a:latin typeface="微软雅黑" panose="020B0503020204020204" pitchFamily="34" charset="-122"/>
                <a:ea typeface="微软雅黑" panose="020B0503020204020204" pitchFamily="34" charset="-122"/>
              </a:rPr>
              <a:t>进程同步</a:t>
            </a:r>
          </a:p>
        </p:txBody>
      </p:sp>
      <p:sp>
        <p:nvSpPr>
          <p:cNvPr id="6" name="Rectangle 2"/>
          <p:cNvSpPr txBox="1">
            <a:spLocks noChangeArrowheads="1"/>
          </p:cNvSpPr>
          <p:nvPr/>
        </p:nvSpPr>
        <p:spPr bwMode="auto">
          <a:xfrm>
            <a:off x="1058862" y="746634"/>
            <a:ext cx="8424863" cy="1655762"/>
          </a:xfrm>
          <a:prstGeom prst="rect">
            <a:avLst/>
          </a:prstGeom>
          <a:noFill/>
          <a:ln w="9525">
            <a:noFill/>
            <a:miter lim="800000"/>
            <a:headEnd/>
            <a:tailEnd/>
          </a:ln>
          <a:effectLst>
            <a:outerShdw dist="35921" dir="2700000" algn="ctr" rotWithShape="0">
              <a:srgbClr val="FFFFFF">
                <a:alpha val="73000"/>
              </a:srgbClr>
            </a:outerShdw>
          </a:effectLst>
        </p:spPr>
        <p:txBody>
          <a:bodyPr anchor="ctr"/>
          <a:lstStyle/>
          <a:p>
            <a:pPr eaLnBrk="0" hangingPunct="0">
              <a:lnSpc>
                <a:spcPct val="130000"/>
              </a:lnSpc>
              <a:defRPr/>
            </a:pPr>
            <a:r>
              <a:rPr lang="en-US" altLang="zh-CN" sz="3200" kern="0" dirty="0">
                <a:solidFill>
                  <a:srgbClr val="0000FF"/>
                </a:solidFill>
                <a:latin typeface="微软雅黑" panose="020B0503020204020204" pitchFamily="34" charset="-122"/>
                <a:ea typeface="微软雅黑" panose="020B0503020204020204" pitchFamily="34" charset="-122"/>
                <a:cs typeface="+mj-cs"/>
              </a:rPr>
              <a:t>3.4.2 </a:t>
            </a:r>
            <a:r>
              <a:rPr lang="zh-CN" altLang="en-US" sz="3200" kern="0" dirty="0">
                <a:solidFill>
                  <a:srgbClr val="0000FF"/>
                </a:solidFill>
                <a:latin typeface="微软雅黑" panose="020B0503020204020204" pitchFamily="34" charset="-122"/>
                <a:ea typeface="微软雅黑" panose="020B0503020204020204" pitchFamily="34" charset="-122"/>
                <a:cs typeface="+mj-cs"/>
              </a:rPr>
              <a:t>进程同步机制及应用</a:t>
            </a:r>
            <a:br>
              <a:rPr lang="en-US" altLang="zh-CN" sz="2800" kern="0" dirty="0">
                <a:solidFill>
                  <a:srgbClr val="0000FF"/>
                </a:solidFill>
                <a:latin typeface="微软雅黑" panose="020B0503020204020204" pitchFamily="34" charset="-122"/>
                <a:ea typeface="微软雅黑" panose="020B0503020204020204" pitchFamily="34" charset="-122"/>
                <a:cs typeface="+mj-cs"/>
              </a:rPr>
            </a:br>
            <a:r>
              <a:rPr lang="en-US" altLang="zh-CN" sz="2800" kern="0" dirty="0">
                <a:solidFill>
                  <a:srgbClr val="C00000"/>
                </a:solidFill>
                <a:latin typeface="微软雅黑" panose="020B0503020204020204" pitchFamily="34" charset="-122"/>
                <a:ea typeface="微软雅黑" panose="020B0503020204020204" pitchFamily="34" charset="-122"/>
                <a:cs typeface="+mj-cs"/>
              </a:rPr>
              <a:t>4. </a:t>
            </a:r>
            <a:r>
              <a:rPr lang="zh-CN" altLang="en-US" sz="2800" kern="0" dirty="0">
                <a:solidFill>
                  <a:srgbClr val="C00000"/>
                </a:solidFill>
                <a:latin typeface="微软雅黑" panose="020B0503020204020204" pitchFamily="34" charset="-122"/>
                <a:ea typeface="微软雅黑" panose="020B0503020204020204" pitchFamily="34" charset="-122"/>
                <a:cs typeface="+mj-cs"/>
              </a:rPr>
              <a:t>信号量机制</a:t>
            </a:r>
            <a:endParaRPr lang="en-US" altLang="zh-CN" sz="2800" kern="0" dirty="0">
              <a:solidFill>
                <a:srgbClr val="C00000"/>
              </a:solidFill>
              <a:latin typeface="微软雅黑" panose="020B0503020204020204" pitchFamily="34" charset="-122"/>
              <a:ea typeface="微软雅黑" panose="020B0503020204020204" pitchFamily="34" charset="-122"/>
              <a:cs typeface="+mj-cs"/>
            </a:endParaRPr>
          </a:p>
          <a:p>
            <a:pPr eaLnBrk="0" hangingPunct="0">
              <a:lnSpc>
                <a:spcPct val="130000"/>
              </a:lnSpc>
              <a:buFont typeface="Wingdings" pitchFamily="2" charset="2"/>
              <a:buChar char="n"/>
              <a:defRPr/>
            </a:pPr>
            <a:r>
              <a:rPr lang="en-US" altLang="zh-CN" sz="2400" kern="0" dirty="0">
                <a:solidFill>
                  <a:srgbClr val="7030A0"/>
                </a:solidFill>
                <a:latin typeface="+mn-ea"/>
                <a:ea typeface="+mn-ea"/>
                <a:cs typeface="+mj-cs"/>
              </a:rPr>
              <a:t> </a:t>
            </a:r>
            <a:r>
              <a:rPr lang="zh-CN" altLang="en-US" sz="2400" kern="0" dirty="0">
                <a:solidFill>
                  <a:srgbClr val="7030A0"/>
                </a:solidFill>
                <a:latin typeface="微软雅黑" panose="020B0503020204020204" pitchFamily="34" charset="-122"/>
                <a:ea typeface="微软雅黑" panose="020B0503020204020204" pitchFamily="34" charset="-122"/>
                <a:cs typeface="+mj-cs"/>
              </a:rPr>
              <a:t>利用信号量机制解决进程同步与互斥问题的步骤：</a:t>
            </a:r>
            <a:endParaRPr lang="en-US" altLang="zh-CN" sz="2400" kern="0" dirty="0">
              <a:solidFill>
                <a:srgbClr val="7030A0"/>
              </a:solidFill>
              <a:latin typeface="微软雅黑" panose="020B0503020204020204" pitchFamily="34" charset="-122"/>
              <a:ea typeface="微软雅黑" panose="020B0503020204020204" pitchFamily="34" charset="-122"/>
              <a:cs typeface="+mj-cs"/>
            </a:endParaRPr>
          </a:p>
        </p:txBody>
      </p:sp>
      <p:pic>
        <p:nvPicPr>
          <p:cNvPr id="133125" name="Picture 8" descr="https://timgsa.baidu.com/timg?image&amp;quality=80&amp;size=b9999_10000&amp;sec=1599920567117&amp;di=83a514756720fa5d64c7ed359e908d29&amp;imgtype=0&amp;src=http%3A%2F%2Fpic118.nipic.com%2Ffile%2F20161210%2F2290814_144545262000_2.jpg"/>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l="4651" t="12659" b="10886"/>
          <a:stretch>
            <a:fillRect/>
          </a:stretch>
        </p:blipFill>
        <p:spPr bwMode="auto">
          <a:xfrm rot="900000">
            <a:off x="8586966" y="616843"/>
            <a:ext cx="3589418" cy="1915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87394"/>
                                        </p:tgtEl>
                                        <p:attrNameLst>
                                          <p:attrName>style.visibility</p:attrName>
                                        </p:attrNameLst>
                                      </p:cBhvr>
                                      <p:to>
                                        <p:strVal val="visible"/>
                                      </p:to>
                                    </p:set>
                                    <p:animEffect transition="in" filter="box(in)">
                                      <p:cBhvr>
                                        <p:cTn id="7" dur="500"/>
                                        <p:tgtEl>
                                          <p:spTgt spid="1873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4"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4146" name="Rectangle 4"/>
          <p:cNvSpPr>
            <a:spLocks noChangeArrowheads="1"/>
          </p:cNvSpPr>
          <p:nvPr/>
        </p:nvSpPr>
        <p:spPr bwMode="auto">
          <a:xfrm>
            <a:off x="1140416" y="1636809"/>
            <a:ext cx="393065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pPr>
            <a:r>
              <a:rPr lang="zh-CN" altLang="en-US" sz="2800" dirty="0">
                <a:solidFill>
                  <a:srgbClr val="FF0000"/>
                </a:solidFill>
                <a:latin typeface="微软雅黑" panose="020B0503020204020204" pitchFamily="34" charset="-122"/>
                <a:ea typeface="微软雅黑" panose="020B0503020204020204" pitchFamily="34" charset="-122"/>
              </a:rPr>
              <a:t>小组讨论：</a:t>
            </a:r>
            <a:r>
              <a:rPr lang="en-US" altLang="zh-CN" sz="2800" dirty="0">
                <a:solidFill>
                  <a:srgbClr val="FF0000"/>
                </a:solidFill>
                <a:latin typeface="微软雅黑" panose="020B0503020204020204" pitchFamily="34" charset="-122"/>
                <a:ea typeface="微软雅黑" panose="020B0503020204020204" pitchFamily="34" charset="-122"/>
              </a:rPr>
              <a:t>6</a:t>
            </a:r>
            <a:r>
              <a:rPr lang="zh-CN" altLang="en-US" sz="2800" dirty="0">
                <a:solidFill>
                  <a:srgbClr val="FF0000"/>
                </a:solidFill>
                <a:latin typeface="微软雅黑" panose="020B0503020204020204" pitchFamily="34" charset="-122"/>
                <a:ea typeface="微软雅黑" panose="020B0503020204020204" pitchFamily="34" charset="-122"/>
              </a:rPr>
              <a:t>分钟完成</a:t>
            </a:r>
            <a:endParaRPr lang="en-US" altLang="zh-CN" sz="2800" dirty="0">
              <a:solidFill>
                <a:srgbClr val="FF0000"/>
              </a:solidFill>
              <a:latin typeface="微软雅黑" panose="020B0503020204020204" pitchFamily="34" charset="-122"/>
              <a:ea typeface="微软雅黑" panose="020B0503020204020204" pitchFamily="34" charset="-122"/>
            </a:endParaRPr>
          </a:p>
          <a:p>
            <a:pPr>
              <a:lnSpc>
                <a:spcPct val="90000"/>
              </a:lnSpc>
              <a:spcBef>
                <a:spcPct val="20000"/>
              </a:spcBef>
            </a:pPr>
            <a:endParaRPr lang="en-US" altLang="zh-CN" sz="3200" dirty="0">
              <a:solidFill>
                <a:schemeClr val="tx2"/>
              </a:solidFill>
              <a:latin typeface="宋体" panose="02010600030101010101" pitchFamily="2" charset="-122"/>
            </a:endParaRPr>
          </a:p>
          <a:p>
            <a:pPr>
              <a:lnSpc>
                <a:spcPct val="90000"/>
              </a:lnSpc>
              <a:spcBef>
                <a:spcPct val="20000"/>
              </a:spcBef>
            </a:pPr>
            <a:r>
              <a:rPr kumimoji="1" lang="zh-CN" altLang="en-US" sz="2400" dirty="0">
                <a:solidFill>
                  <a:schemeClr val="accent1"/>
                </a:solidFill>
                <a:latin typeface="仿宋_GB2312" pitchFamily="49" charset="-122"/>
                <a:ea typeface="仿宋_GB2312" pitchFamily="49" charset="-122"/>
              </a:rPr>
              <a:t>  </a:t>
            </a:r>
            <a:endParaRPr lang="zh-CN" altLang="en-US" sz="2400" dirty="0">
              <a:solidFill>
                <a:srgbClr val="7030A0"/>
              </a:solidFill>
              <a:latin typeface="宋体" panose="02010600030101010101" pitchFamily="2" charset="-122"/>
            </a:endParaRPr>
          </a:p>
        </p:txBody>
      </p:sp>
      <p:grpSp>
        <p:nvGrpSpPr>
          <p:cNvPr id="134147" name="Group 65"/>
          <p:cNvGrpSpPr>
            <a:grpSpLocks/>
          </p:cNvGrpSpPr>
          <p:nvPr/>
        </p:nvGrpSpPr>
        <p:grpSpPr bwMode="auto">
          <a:xfrm>
            <a:off x="1919288" y="4005264"/>
            <a:ext cx="3960812" cy="2232025"/>
            <a:chOff x="2213" y="1637"/>
            <a:chExt cx="1549" cy="1021"/>
          </a:xfrm>
        </p:grpSpPr>
        <p:sp>
          <p:nvSpPr>
            <p:cNvPr id="134152" name="Line 59"/>
            <p:cNvSpPr>
              <a:spLocks noChangeShapeType="1"/>
            </p:cNvSpPr>
            <p:nvPr/>
          </p:nvSpPr>
          <p:spPr bwMode="auto">
            <a:xfrm flipV="1">
              <a:off x="3036" y="1980"/>
              <a:ext cx="384" cy="410"/>
            </a:xfrm>
            <a:prstGeom prst="line">
              <a:avLst/>
            </a:prstGeom>
            <a:noFill/>
            <a:ln w="25400">
              <a:solidFill>
                <a:schemeClr val="tx1"/>
              </a:solidFill>
              <a:round/>
              <a:headEnd/>
              <a:tailEnd type="triangle" w="sm"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34153" name="Line 58"/>
            <p:cNvSpPr>
              <a:spLocks noChangeShapeType="1"/>
            </p:cNvSpPr>
            <p:nvPr/>
          </p:nvSpPr>
          <p:spPr bwMode="auto">
            <a:xfrm>
              <a:off x="2485" y="1964"/>
              <a:ext cx="384" cy="381"/>
            </a:xfrm>
            <a:prstGeom prst="line">
              <a:avLst/>
            </a:prstGeom>
            <a:noFill/>
            <a:ln w="25400">
              <a:solidFill>
                <a:schemeClr val="tx1"/>
              </a:solidFill>
              <a:round/>
              <a:headEnd/>
              <a:tailEnd type="triangle" w="sm"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8" name="Text Box 55"/>
            <p:cNvSpPr txBox="1">
              <a:spLocks noChangeArrowheads="1"/>
            </p:cNvSpPr>
            <p:nvPr/>
          </p:nvSpPr>
          <p:spPr bwMode="auto">
            <a:xfrm>
              <a:off x="2505" y="2356"/>
              <a:ext cx="906" cy="302"/>
            </a:xfrm>
            <a:prstGeom prst="rect">
              <a:avLst/>
            </a:prstGeom>
            <a:solidFill>
              <a:srgbClr val="CCECFF"/>
            </a:solidFill>
            <a:ln w="9525">
              <a:solidFill>
                <a:srgbClr val="000000"/>
              </a:solidFill>
              <a:miter lim="800000"/>
              <a:headEnd/>
              <a:tailEnd/>
            </a:ln>
          </p:spPr>
          <p:txBody>
            <a:bodyPr/>
            <a:lstStyle/>
            <a:p>
              <a:pPr algn="just" eaLnBrk="0" hangingPunct="0">
                <a:lnSpc>
                  <a:spcPct val="150000"/>
                </a:lnSpc>
                <a:spcBef>
                  <a:spcPct val="50000"/>
                </a:spcBef>
                <a:defRPr/>
              </a:pPr>
              <a:r>
                <a:rPr kumimoji="1" lang="zh-CN" altLang="en-US" sz="2400" dirty="0">
                  <a:effectLst>
                    <a:outerShdw blurRad="38100" dist="38100" dir="2700000" algn="tl">
                      <a:srgbClr val="FFFFFF"/>
                    </a:outerShdw>
                  </a:effectLst>
                  <a:latin typeface="Times New Roman" pitchFamily="18" charset="0"/>
                </a:rPr>
                <a:t>   缓冲区</a:t>
              </a:r>
              <a:r>
                <a:rPr kumimoji="1" lang="en-US" altLang="zh-CN" sz="2800" dirty="0" err="1">
                  <a:effectLst>
                    <a:outerShdw blurRad="38100" dist="38100" dir="2700000" algn="tl">
                      <a:srgbClr val="FFFFFF"/>
                    </a:outerShdw>
                  </a:effectLst>
                  <a:latin typeface="Times New Roman" pitchFamily="18" charset="0"/>
                </a:rPr>
                <a:t>buf</a:t>
              </a:r>
              <a:endParaRPr kumimoji="1" lang="en-US" altLang="zh-CN" sz="2800" dirty="0">
                <a:effectLst>
                  <a:outerShdw blurRad="38100" dist="38100" dir="2700000" algn="tl">
                    <a:srgbClr val="FFFFFF"/>
                  </a:outerShdw>
                </a:effectLst>
                <a:latin typeface="Times New Roman" pitchFamily="18" charset="0"/>
              </a:endParaRPr>
            </a:p>
          </p:txBody>
        </p:sp>
        <p:sp>
          <p:nvSpPr>
            <p:cNvPr id="134155" name="Oval 56"/>
            <p:cNvSpPr>
              <a:spLocks noChangeArrowheads="1"/>
            </p:cNvSpPr>
            <p:nvPr/>
          </p:nvSpPr>
          <p:spPr bwMode="auto">
            <a:xfrm>
              <a:off x="3354" y="1637"/>
              <a:ext cx="408" cy="408"/>
            </a:xfrm>
            <a:prstGeom prst="ellipse">
              <a:avLst/>
            </a:prstGeom>
            <a:solidFill>
              <a:srgbClr val="CCECFF"/>
            </a:solidFill>
            <a:ln w="9525">
              <a:solidFill>
                <a:srgbClr val="000000"/>
              </a:solidFill>
              <a:round/>
              <a:headEnd/>
              <a:tailEnd/>
            </a:ln>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just">
                <a:spcBef>
                  <a:spcPct val="20000"/>
                </a:spcBef>
              </a:pPr>
              <a:r>
                <a:rPr kumimoji="1" lang="en-US" altLang="zh-CN" sz="2800">
                  <a:latin typeface="Times New Roman" panose="02020603050405020304" pitchFamily="18" charset="0"/>
                </a:rPr>
                <a:t>op</a:t>
              </a:r>
              <a:endParaRPr kumimoji="1" lang="en-US" altLang="zh-CN" sz="2800" b="0">
                <a:latin typeface="Times New Roman" panose="02020603050405020304" pitchFamily="18" charset="0"/>
              </a:endParaRPr>
            </a:p>
          </p:txBody>
        </p:sp>
        <p:sp>
          <p:nvSpPr>
            <p:cNvPr id="134156" name="Oval 57"/>
            <p:cNvSpPr>
              <a:spLocks noChangeArrowheads="1"/>
            </p:cNvSpPr>
            <p:nvPr/>
          </p:nvSpPr>
          <p:spPr bwMode="auto">
            <a:xfrm>
              <a:off x="2213" y="1637"/>
              <a:ext cx="408" cy="408"/>
            </a:xfrm>
            <a:prstGeom prst="ellipse">
              <a:avLst/>
            </a:prstGeom>
            <a:solidFill>
              <a:srgbClr val="CCECFF"/>
            </a:solidFill>
            <a:ln w="9525">
              <a:solidFill>
                <a:srgbClr val="000000"/>
              </a:solidFill>
              <a:round/>
              <a:headEnd/>
              <a:tailEnd/>
            </a:ln>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just">
                <a:spcBef>
                  <a:spcPct val="20000"/>
                </a:spcBef>
              </a:pPr>
              <a:r>
                <a:rPr kumimoji="1" lang="en-US" altLang="zh-CN" sz="2800">
                  <a:latin typeface="Times New Roman" panose="02020603050405020304" pitchFamily="18" charset="0"/>
                </a:rPr>
                <a:t> cp</a:t>
              </a:r>
              <a:endParaRPr kumimoji="1" lang="en-US" altLang="zh-CN" sz="2800" b="0">
                <a:latin typeface="Times New Roman" panose="02020603050405020304" pitchFamily="18" charset="0"/>
              </a:endParaRPr>
            </a:p>
          </p:txBody>
        </p:sp>
      </p:grpSp>
      <p:sp>
        <p:nvSpPr>
          <p:cNvPr id="70661" name="Rectangle 2"/>
          <p:cNvSpPr txBox="1">
            <a:spLocks noChangeArrowheads="1"/>
          </p:cNvSpPr>
          <p:nvPr/>
        </p:nvSpPr>
        <p:spPr bwMode="auto">
          <a:xfrm>
            <a:off x="4295776" y="53975"/>
            <a:ext cx="3529013" cy="711200"/>
          </a:xfrm>
          <a:prstGeom prst="rect">
            <a:avLst/>
          </a:prstGeom>
          <a:noFill/>
          <a:ln w="9525">
            <a:noFill/>
            <a:miter lim="800000"/>
            <a:headEnd/>
            <a:tailEnd/>
          </a:ln>
          <a:effectLst>
            <a:outerShdw dist="35921" dir="2700000" algn="ctr" rotWithShape="0">
              <a:srgbClr val="FFFFFF">
                <a:alpha val="73000"/>
              </a:srgbClr>
            </a:outerShdw>
          </a:effectLst>
        </p:spPr>
        <p:txBody>
          <a:bodyPr anchor="ctr"/>
          <a:lstStyle/>
          <a:p>
            <a:pPr>
              <a:defRPr/>
            </a:pPr>
            <a:r>
              <a:rPr lang="en-US" altLang="zh-CN" sz="4000" dirty="0">
                <a:solidFill>
                  <a:srgbClr val="FF0000"/>
                </a:solidFill>
                <a:latin typeface="微软雅黑" pitchFamily="34" charset="-122"/>
                <a:ea typeface="微软雅黑" pitchFamily="34" charset="-122"/>
              </a:rPr>
              <a:t>3.4 </a:t>
            </a:r>
            <a:r>
              <a:rPr lang="zh-CN" altLang="en-US" sz="4000" dirty="0">
                <a:solidFill>
                  <a:srgbClr val="FF0000"/>
                </a:solidFill>
                <a:latin typeface="微软雅黑" pitchFamily="34" charset="-122"/>
                <a:ea typeface="微软雅黑" pitchFamily="34" charset="-122"/>
              </a:rPr>
              <a:t>进程同步</a:t>
            </a:r>
          </a:p>
        </p:txBody>
      </p:sp>
      <p:sp>
        <p:nvSpPr>
          <p:cNvPr id="11" name="Rectangle 2"/>
          <p:cNvSpPr txBox="1">
            <a:spLocks noChangeArrowheads="1"/>
          </p:cNvSpPr>
          <p:nvPr/>
        </p:nvSpPr>
        <p:spPr bwMode="auto">
          <a:xfrm>
            <a:off x="1015974" y="789223"/>
            <a:ext cx="5616575" cy="719138"/>
          </a:xfrm>
          <a:prstGeom prst="rect">
            <a:avLst/>
          </a:prstGeom>
          <a:noFill/>
          <a:ln w="9525">
            <a:noFill/>
            <a:miter lim="800000"/>
            <a:headEnd/>
            <a:tailEnd/>
          </a:ln>
          <a:effectLst>
            <a:outerShdw dist="35921" dir="2700000" algn="ctr" rotWithShape="0">
              <a:srgbClr val="FFFFFF">
                <a:alpha val="73000"/>
              </a:srgbClr>
            </a:outerShdw>
          </a:effectLst>
        </p:spPr>
        <p:txBody>
          <a:bodyPr anchor="ctr"/>
          <a:lstStyle/>
          <a:p>
            <a:pPr eaLnBrk="0" hangingPunct="0">
              <a:lnSpc>
                <a:spcPct val="130000"/>
              </a:lnSpc>
              <a:defRPr/>
            </a:pPr>
            <a:r>
              <a:rPr lang="en-US" altLang="zh-CN" sz="3200" kern="0" dirty="0">
                <a:solidFill>
                  <a:srgbClr val="0000FF"/>
                </a:solidFill>
                <a:latin typeface="微软雅黑" panose="020B0503020204020204" pitchFamily="34" charset="-122"/>
                <a:ea typeface="微软雅黑" panose="020B0503020204020204" pitchFamily="34" charset="-122"/>
                <a:cs typeface="+mj-cs"/>
              </a:rPr>
              <a:t>3.4.2 </a:t>
            </a:r>
            <a:r>
              <a:rPr lang="zh-CN" altLang="en-US" sz="3200" kern="0" dirty="0">
                <a:solidFill>
                  <a:srgbClr val="0000FF"/>
                </a:solidFill>
                <a:latin typeface="微软雅黑" panose="020B0503020204020204" pitchFamily="34" charset="-122"/>
                <a:ea typeface="微软雅黑" panose="020B0503020204020204" pitchFamily="34" charset="-122"/>
                <a:cs typeface="+mj-cs"/>
              </a:rPr>
              <a:t>进程同步机制及应用</a:t>
            </a:r>
            <a:endParaRPr lang="en-US" altLang="zh-CN" sz="2800" kern="0" dirty="0">
              <a:solidFill>
                <a:srgbClr val="C00000"/>
              </a:solidFill>
              <a:latin typeface="微软雅黑" panose="020B0503020204020204" pitchFamily="34" charset="-122"/>
              <a:ea typeface="微软雅黑" panose="020B0503020204020204" pitchFamily="34" charset="-122"/>
              <a:cs typeface="+mj-cs"/>
            </a:endParaRPr>
          </a:p>
        </p:txBody>
      </p:sp>
      <p:sp>
        <p:nvSpPr>
          <p:cNvPr id="134150" name="矩形 12"/>
          <p:cNvSpPr>
            <a:spLocks noChangeArrowheads="1"/>
          </p:cNvSpPr>
          <p:nvPr/>
        </p:nvSpPr>
        <p:spPr bwMode="auto">
          <a:xfrm>
            <a:off x="1140416" y="2309438"/>
            <a:ext cx="10212168"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pPr>
            <a:r>
              <a:rPr lang="zh-CN" altLang="en-US" sz="2400" dirty="0">
                <a:latin typeface="宋体" panose="02010600030101010101" pitchFamily="2" charset="-122"/>
              </a:rPr>
              <a:t>计算进程 </a:t>
            </a:r>
            <a:r>
              <a:rPr lang="en-US" altLang="zh-CN" sz="2400" dirty="0" err="1">
                <a:latin typeface="宋体" panose="02010600030101010101" pitchFamily="2" charset="-122"/>
              </a:rPr>
              <a:t>cp</a:t>
            </a:r>
            <a:r>
              <a:rPr lang="zh-CN" altLang="en-US" sz="2400" dirty="0">
                <a:latin typeface="宋体" panose="02010600030101010101" pitchFamily="2" charset="-122"/>
              </a:rPr>
              <a:t>和打印进程 </a:t>
            </a:r>
            <a:r>
              <a:rPr lang="en-US" altLang="zh-CN" sz="2400" dirty="0">
                <a:latin typeface="宋体" panose="02010600030101010101" pitchFamily="2" charset="-122"/>
              </a:rPr>
              <a:t>op</a:t>
            </a:r>
            <a:r>
              <a:rPr lang="zh-CN" altLang="en-US" sz="2400" dirty="0">
                <a:latin typeface="宋体" panose="02010600030101010101" pitchFamily="2" charset="-122"/>
              </a:rPr>
              <a:t>，公用一个缓冲区，缓冲区中可以放两个数据，</a:t>
            </a:r>
            <a:r>
              <a:rPr lang="en-US" altLang="zh-CN" sz="2400" dirty="0" err="1">
                <a:latin typeface="宋体" panose="02010600030101010101" pitchFamily="2" charset="-122"/>
              </a:rPr>
              <a:t>cp</a:t>
            </a:r>
            <a:r>
              <a:rPr lang="zh-CN" altLang="en-US" sz="2400" dirty="0">
                <a:latin typeface="宋体" panose="02010600030101010101" pitchFamily="2" charset="-122"/>
              </a:rPr>
              <a:t>不断的计算并将结果放入单缓冲中，</a:t>
            </a:r>
            <a:r>
              <a:rPr lang="en-US" altLang="zh-CN" sz="2400" dirty="0">
                <a:latin typeface="宋体" panose="02010600030101010101" pitchFamily="2" charset="-122"/>
              </a:rPr>
              <a:t>op</a:t>
            </a:r>
            <a:r>
              <a:rPr lang="zh-CN" altLang="en-US" sz="2400" dirty="0">
                <a:latin typeface="宋体" panose="02010600030101010101" pitchFamily="2" charset="-122"/>
              </a:rPr>
              <a:t>则不断从单缓冲中取出结果并打印。为了完成正确的计算与打印，试用信号量机制实现这两个进程的同步。</a:t>
            </a:r>
          </a:p>
        </p:txBody>
      </p:sp>
      <p:pic>
        <p:nvPicPr>
          <p:cNvPr id="134151" name="Picture 6" descr="http://5b0988e595225.cdn.sohucs.com/images/20171115/a1af1ab62c7245a2877c82d090b714dd.jpeg"/>
          <p:cNvPicPr>
            <a:picLocks noChangeAspect="1" noChangeArrowheads="1"/>
          </p:cNvPicPr>
          <p:nvPr/>
        </p:nvPicPr>
        <p:blipFill>
          <a:blip r:embed="rId2"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7120251" y="3529569"/>
            <a:ext cx="3889375" cy="273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957809" y="3573210"/>
            <a:ext cx="4386507" cy="2235046"/>
            <a:chOff x="7171216" y="1854179"/>
            <a:chExt cx="4386507" cy="2235046"/>
          </a:xfrm>
        </p:grpSpPr>
        <p:sp>
          <p:nvSpPr>
            <p:cNvPr id="3" name="爆炸形 1 2"/>
            <p:cNvSpPr/>
            <p:nvPr/>
          </p:nvSpPr>
          <p:spPr bwMode="auto">
            <a:xfrm>
              <a:off x="7171216" y="1854179"/>
              <a:ext cx="4386507" cy="2235046"/>
            </a:xfrm>
            <a:prstGeom prst="irregularSeal1">
              <a:avLst/>
            </a:prstGeom>
            <a:solidFill>
              <a:srgbClr val="FFFF00"/>
            </a:solidFill>
            <a:ln>
              <a:noFill/>
            </a:ln>
            <a:effectLst/>
          </p:spPr>
          <p:txBody>
            <a:bodyPr vert="horz" wrap="square" lIns="91440" tIns="45720" rIns="91440" bIns="45720" numCol="1" rtlCol="0" anchor="t" anchorCtr="0" compatLnSpc="1">
              <a:prstTxWarp prst="textNoShape">
                <a:avLst/>
              </a:prstTxWarp>
            </a:bodyPr>
            <a:lstStyle/>
            <a:p>
              <a:pPr marL="609600" marR="0" indent="-609600" algn="l" defTabSz="914400" rtl="0" eaLnBrk="0" fontAlgn="base" latinLnBrk="0" hangingPunct="0">
                <a:lnSpc>
                  <a:spcPct val="100000"/>
                </a:lnSpc>
                <a:spcBef>
                  <a:spcPct val="20000"/>
                </a:spcBef>
                <a:spcAft>
                  <a:spcPct val="0"/>
                </a:spcAft>
                <a:buClrTx/>
                <a:buSzTx/>
                <a:buFontTx/>
                <a:buNone/>
                <a:tabLst/>
              </a:pPr>
              <a:endParaRPr kumimoji="0" lang="zh-CN" altLang="en-US" sz="2000" b="1" i="0" u="none" strike="noStrike" cap="none" normalizeH="0" baseline="0" dirty="0">
                <a:ln>
                  <a:noFill/>
                </a:ln>
                <a:solidFill>
                  <a:schemeClr val="tx1"/>
                </a:solidFill>
                <a:effectLst/>
                <a:latin typeface="Arial" charset="0"/>
                <a:ea typeface="宋体" pitchFamily="2" charset="-122"/>
              </a:endParaRPr>
            </a:p>
          </p:txBody>
        </p:sp>
        <p:sp>
          <p:nvSpPr>
            <p:cNvPr id="96258" name="Text Box 7"/>
            <p:cNvSpPr txBox="1">
              <a:spLocks noChangeArrowheads="1"/>
            </p:cNvSpPr>
            <p:nvPr/>
          </p:nvSpPr>
          <p:spPr bwMode="auto">
            <a:xfrm>
              <a:off x="7852314" y="2740869"/>
              <a:ext cx="302431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dirty="0">
                  <a:solidFill>
                    <a:srgbClr val="FF0000"/>
                  </a:solidFill>
                  <a:latin typeface="微软雅黑" panose="020B0503020204020204" pitchFamily="34" charset="-122"/>
                  <a:ea typeface="微软雅黑" panose="020B0503020204020204" pitchFamily="34" charset="-122"/>
                </a:rPr>
                <a:t>共享变量的修改冲突</a:t>
              </a:r>
            </a:p>
          </p:txBody>
        </p:sp>
      </p:grpSp>
      <p:sp>
        <p:nvSpPr>
          <p:cNvPr id="96259" name="Rectangle 8"/>
          <p:cNvSpPr>
            <a:spLocks noChangeArrowheads="1"/>
          </p:cNvSpPr>
          <p:nvPr/>
        </p:nvSpPr>
        <p:spPr bwMode="auto">
          <a:xfrm>
            <a:off x="534194" y="847526"/>
            <a:ext cx="5993854"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r>
              <a:rPr lang="en-US" altLang="zh-CN" sz="3200" dirty="0">
                <a:solidFill>
                  <a:schemeClr val="accent1"/>
                </a:solidFill>
                <a:latin typeface="宋体" panose="02010600030101010101" pitchFamily="2" charset="-122"/>
              </a:rPr>
              <a:t>  </a:t>
            </a:r>
            <a:r>
              <a:rPr kumimoji="1" lang="zh-CN" altLang="en-US" sz="2800" dirty="0">
                <a:solidFill>
                  <a:schemeClr val="accent1"/>
                </a:solidFill>
                <a:latin typeface="Times New Roman" panose="02020603050405020304" pitchFamily="18" charset="0"/>
              </a:rPr>
              <a:t>例</a:t>
            </a:r>
            <a:r>
              <a:rPr kumimoji="1" lang="en-US" altLang="zh-CN" sz="2800" dirty="0">
                <a:solidFill>
                  <a:schemeClr val="accent1"/>
                </a:solidFill>
                <a:latin typeface="Times New Roman" panose="02020603050405020304" pitchFamily="18" charset="0"/>
              </a:rPr>
              <a:t>2</a:t>
            </a:r>
            <a:r>
              <a:rPr kumimoji="1" lang="zh-CN" altLang="en-US" sz="2800" dirty="0">
                <a:solidFill>
                  <a:schemeClr val="accent1"/>
                </a:solidFill>
                <a:latin typeface="Times New Roman" panose="02020603050405020304" pitchFamily="18" charset="0"/>
              </a:rPr>
              <a:t>：民航售票系统，</a:t>
            </a:r>
            <a:r>
              <a:rPr kumimoji="1" lang="en-US" altLang="zh-CN" sz="2800" dirty="0">
                <a:solidFill>
                  <a:schemeClr val="accent1"/>
                </a:solidFill>
                <a:latin typeface="Times New Roman" panose="02020603050405020304" pitchFamily="18" charset="0"/>
              </a:rPr>
              <a:t>n</a:t>
            </a:r>
            <a:r>
              <a:rPr kumimoji="1" lang="zh-CN" altLang="en-US" sz="2800" dirty="0">
                <a:solidFill>
                  <a:schemeClr val="accent1"/>
                </a:solidFill>
                <a:latin typeface="Times New Roman" panose="02020603050405020304" pitchFamily="18" charset="0"/>
              </a:rPr>
              <a:t>个售票处</a:t>
            </a:r>
          </a:p>
        </p:txBody>
      </p:sp>
      <p:sp>
        <p:nvSpPr>
          <p:cNvPr id="96260" name="Rectangle 9"/>
          <p:cNvSpPr>
            <a:spLocks noChangeArrowheads="1"/>
          </p:cNvSpPr>
          <p:nvPr/>
        </p:nvSpPr>
        <p:spPr bwMode="auto">
          <a:xfrm>
            <a:off x="746600" y="1556792"/>
            <a:ext cx="7273925" cy="489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dirty="0">
                <a:latin typeface="Times New Roman" panose="02020603050405020304" pitchFamily="18" charset="0"/>
              </a:rPr>
              <a:t>   </a:t>
            </a:r>
            <a:r>
              <a:rPr kumimoji="1" lang="en-US" altLang="zh-CN" sz="2400" dirty="0">
                <a:latin typeface="Times New Roman" panose="02020603050405020304" pitchFamily="18" charset="0"/>
              </a:rPr>
              <a:t>/*Process Pi ,</a:t>
            </a:r>
            <a:r>
              <a:rPr kumimoji="1" lang="en-US" altLang="zh-CN" sz="2400" dirty="0" err="1">
                <a:latin typeface="Times New Roman" panose="02020603050405020304" pitchFamily="18" charset="0"/>
              </a:rPr>
              <a:t>i</a:t>
            </a:r>
            <a:r>
              <a:rPr kumimoji="1" lang="en-US" altLang="zh-CN" sz="2400" dirty="0">
                <a:latin typeface="Times New Roman" panose="02020603050405020304" pitchFamily="18" charset="0"/>
              </a:rPr>
              <a:t>=1,2,...,n*/</a:t>
            </a:r>
          </a:p>
          <a:p>
            <a:pPr eaLnBrk="1" hangingPunct="1"/>
            <a:r>
              <a:rPr kumimoji="1" lang="en-US" altLang="zh-CN" sz="2400" dirty="0">
                <a:latin typeface="Times New Roman" panose="02020603050405020304" pitchFamily="18" charset="0"/>
              </a:rPr>
              <a:t>              …..</a:t>
            </a:r>
          </a:p>
          <a:p>
            <a:pPr eaLnBrk="1" hangingPunct="1"/>
            <a:r>
              <a:rPr kumimoji="1" lang="en-US" altLang="zh-CN" sz="2400" dirty="0">
                <a:latin typeface="Times New Roman" panose="02020603050405020304" pitchFamily="18" charset="0"/>
              </a:rPr>
              <a:t>  /*</a:t>
            </a:r>
            <a:r>
              <a:rPr kumimoji="1" lang="zh-CN" altLang="en-US" sz="2400" dirty="0">
                <a:latin typeface="Times New Roman" panose="02020603050405020304" pitchFamily="18" charset="0"/>
              </a:rPr>
              <a:t>按订票要求找到数据库中的共享数据</a:t>
            </a:r>
            <a:r>
              <a:rPr kumimoji="1" lang="en-US" altLang="zh-CN" sz="2400" dirty="0">
                <a:latin typeface="Times New Roman" panose="02020603050405020304" pitchFamily="18" charset="0"/>
              </a:rPr>
              <a:t>x[k]*/</a:t>
            </a:r>
          </a:p>
          <a:p>
            <a:pPr eaLnBrk="1" hangingPunct="1"/>
            <a:r>
              <a:rPr kumimoji="1" lang="en-US" altLang="zh-CN" sz="2400" dirty="0">
                <a:latin typeface="Times New Roman" panose="02020603050405020304" pitchFamily="18" charset="0"/>
              </a:rPr>
              <a:t>  /*x[k]</a:t>
            </a:r>
            <a:r>
              <a:rPr kumimoji="1" lang="zh-CN" altLang="en-US" sz="2400" dirty="0">
                <a:latin typeface="Times New Roman" panose="02020603050405020304" pitchFamily="18" charset="0"/>
              </a:rPr>
              <a:t>存放某月某日某次航班的现有票数*</a:t>
            </a:r>
            <a:r>
              <a:rPr kumimoji="1" lang="en-US" altLang="zh-CN" sz="2400" dirty="0">
                <a:latin typeface="Times New Roman" panose="02020603050405020304" pitchFamily="18" charset="0"/>
              </a:rPr>
              <a:t>/</a:t>
            </a:r>
          </a:p>
          <a:p>
            <a:pPr eaLnBrk="1" hangingPunct="1"/>
            <a:endParaRPr kumimoji="1" lang="en-US" altLang="zh-CN" sz="2400" dirty="0">
              <a:latin typeface="Times New Roman" panose="02020603050405020304" pitchFamily="18" charset="0"/>
            </a:endParaRPr>
          </a:p>
          <a:p>
            <a:pPr eaLnBrk="1" hangingPunct="1"/>
            <a:r>
              <a:rPr kumimoji="1" lang="en-US" altLang="zh-CN" sz="2400" dirty="0">
                <a:latin typeface="Times New Roman" panose="02020603050405020304" pitchFamily="18" charset="0"/>
              </a:rPr>
              <a:t>             R=</a:t>
            </a:r>
            <a:r>
              <a:rPr kumimoji="1" lang="en-US" altLang="zh-CN" sz="2400" dirty="0">
                <a:solidFill>
                  <a:schemeClr val="accent1"/>
                </a:solidFill>
                <a:latin typeface="Times New Roman" panose="02020603050405020304" pitchFamily="18" charset="0"/>
              </a:rPr>
              <a:t>x[k]</a:t>
            </a:r>
            <a:r>
              <a:rPr kumimoji="1" lang="en-US" altLang="zh-CN" sz="2400" dirty="0">
                <a:latin typeface="Times New Roman" panose="02020603050405020304" pitchFamily="18" charset="0"/>
              </a:rPr>
              <a:t>; /*</a:t>
            </a:r>
            <a:r>
              <a:rPr kumimoji="1" lang="zh-CN" altLang="en-US" sz="2400" dirty="0">
                <a:latin typeface="Times New Roman" panose="02020603050405020304" pitchFamily="18" charset="0"/>
              </a:rPr>
              <a:t>现有票数*</a:t>
            </a:r>
            <a:r>
              <a:rPr kumimoji="1" lang="en-US" altLang="zh-CN" sz="2400" dirty="0">
                <a:latin typeface="Times New Roman" panose="02020603050405020304" pitchFamily="18" charset="0"/>
              </a:rPr>
              <a:t>/</a:t>
            </a:r>
          </a:p>
          <a:p>
            <a:pPr eaLnBrk="1" hangingPunct="1"/>
            <a:r>
              <a:rPr kumimoji="1" lang="en-US" altLang="zh-CN" sz="2400" dirty="0">
                <a:solidFill>
                  <a:schemeClr val="accent2"/>
                </a:solidFill>
                <a:latin typeface="Times New Roman" panose="02020603050405020304" pitchFamily="18" charset="0"/>
              </a:rPr>
              <a:t>             </a:t>
            </a:r>
            <a:r>
              <a:rPr kumimoji="1" lang="en-US" altLang="zh-CN" sz="2400" dirty="0">
                <a:latin typeface="Times New Roman" panose="02020603050405020304" pitchFamily="18" charset="0"/>
              </a:rPr>
              <a:t>if(R&gt;=1){</a:t>
            </a:r>
          </a:p>
          <a:p>
            <a:pPr lvl="1" eaLnBrk="1" hangingPunct="1"/>
            <a:r>
              <a:rPr kumimoji="1" lang="en-US" altLang="zh-CN" sz="2400" dirty="0">
                <a:latin typeface="Times New Roman" panose="02020603050405020304" pitchFamily="18" charset="0"/>
              </a:rPr>
              <a:t>              R--;</a:t>
            </a:r>
          </a:p>
          <a:p>
            <a:pPr lvl="1" eaLnBrk="1" hangingPunct="1"/>
            <a:r>
              <a:rPr kumimoji="1" lang="en-US" altLang="zh-CN" sz="2400" dirty="0">
                <a:latin typeface="Times New Roman" panose="02020603050405020304" pitchFamily="18" charset="0"/>
              </a:rPr>
              <a:t>              </a:t>
            </a:r>
            <a:r>
              <a:rPr kumimoji="1" lang="en-US" altLang="zh-CN" sz="2400" dirty="0">
                <a:solidFill>
                  <a:schemeClr val="accent1"/>
                </a:solidFill>
                <a:latin typeface="Times New Roman" panose="02020603050405020304" pitchFamily="18" charset="0"/>
              </a:rPr>
              <a:t>x[k]</a:t>
            </a:r>
            <a:r>
              <a:rPr kumimoji="1" lang="en-US" altLang="zh-CN" sz="2400" dirty="0">
                <a:latin typeface="Times New Roman" panose="02020603050405020304" pitchFamily="18" charset="0"/>
              </a:rPr>
              <a:t>=R;</a:t>
            </a:r>
          </a:p>
          <a:p>
            <a:pPr lvl="1" eaLnBrk="1" hangingPunct="1"/>
            <a:r>
              <a:rPr kumimoji="1" lang="en-US" altLang="zh-CN" sz="2400" dirty="0">
                <a:latin typeface="Times New Roman" panose="02020603050405020304" pitchFamily="18" charset="0"/>
              </a:rPr>
              <a:t>              </a:t>
            </a:r>
            <a:r>
              <a:rPr kumimoji="1" lang="zh-CN" altLang="en-US" sz="2400" dirty="0">
                <a:latin typeface="Times New Roman" panose="02020603050405020304" pitchFamily="18" charset="0"/>
              </a:rPr>
              <a:t>输出一张机票；</a:t>
            </a:r>
          </a:p>
          <a:p>
            <a:pPr eaLnBrk="1" hangingPunct="1"/>
            <a:r>
              <a:rPr kumimoji="1" lang="zh-CN" altLang="en-US" sz="2400" dirty="0">
                <a:latin typeface="Times New Roman" panose="02020603050405020304" pitchFamily="18" charset="0"/>
              </a:rPr>
              <a:t>                    </a:t>
            </a:r>
            <a:r>
              <a:rPr kumimoji="1" lang="en-US" altLang="zh-CN" sz="2400" dirty="0">
                <a:latin typeface="Times New Roman" panose="02020603050405020304" pitchFamily="18" charset="0"/>
              </a:rPr>
              <a:t>}</a:t>
            </a:r>
          </a:p>
          <a:p>
            <a:pPr eaLnBrk="1" hangingPunct="1"/>
            <a:r>
              <a:rPr kumimoji="1" lang="en-US" altLang="zh-CN" sz="2400" dirty="0">
                <a:latin typeface="Times New Roman" panose="02020603050405020304" pitchFamily="18" charset="0"/>
              </a:rPr>
              <a:t>             else</a:t>
            </a:r>
          </a:p>
          <a:p>
            <a:pPr eaLnBrk="1" hangingPunct="1"/>
            <a:r>
              <a:rPr kumimoji="1" lang="en-US" altLang="zh-CN" sz="2400" dirty="0">
                <a:latin typeface="Times New Roman" panose="02020603050405020304" pitchFamily="18" charset="0"/>
              </a:rPr>
              <a:t>                    </a:t>
            </a:r>
            <a:r>
              <a:rPr kumimoji="1" lang="zh-CN" altLang="en-US" sz="2400" dirty="0">
                <a:latin typeface="Times New Roman" panose="02020603050405020304" pitchFamily="18" charset="0"/>
              </a:rPr>
              <a:t>显示“票已售完”；</a:t>
            </a:r>
          </a:p>
        </p:txBody>
      </p:sp>
      <p:cxnSp>
        <p:nvCxnSpPr>
          <p:cNvPr id="6" name="直接连接符 5"/>
          <p:cNvCxnSpPr>
            <a:cxnSpLocks noChangeShapeType="1"/>
          </p:cNvCxnSpPr>
          <p:nvPr/>
        </p:nvCxnSpPr>
        <p:spPr bwMode="auto">
          <a:xfrm>
            <a:off x="1661779" y="4542398"/>
            <a:ext cx="2376488"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grpSp>
        <p:nvGrpSpPr>
          <p:cNvPr id="2" name="组合 20"/>
          <p:cNvGrpSpPr>
            <a:grpSpLocks/>
          </p:cNvGrpSpPr>
          <p:nvPr/>
        </p:nvGrpSpPr>
        <p:grpSpPr bwMode="auto">
          <a:xfrm>
            <a:off x="7464152" y="1668557"/>
            <a:ext cx="4249738" cy="1871662"/>
            <a:chOff x="2843807" y="2132856"/>
            <a:chExt cx="5364089" cy="2272015"/>
          </a:xfrm>
        </p:grpSpPr>
        <p:sp>
          <p:nvSpPr>
            <p:cNvPr id="17" name="云形 16"/>
            <p:cNvSpPr/>
            <p:nvPr/>
          </p:nvSpPr>
          <p:spPr bwMode="auto">
            <a:xfrm>
              <a:off x="2843807" y="2132856"/>
              <a:ext cx="4364208" cy="2160245"/>
            </a:xfrm>
            <a:prstGeom prst="cloud">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a:lstStyle/>
            <a:p>
              <a:pPr eaLnBrk="0" hangingPunct="0">
                <a:spcBef>
                  <a:spcPts val="0"/>
                </a:spcBef>
                <a:defRPr/>
              </a:pPr>
              <a:r>
                <a:rPr lang="zh-CN" altLang="en-US" dirty="0">
                  <a:latin typeface="Arial" charset="0"/>
                </a:rPr>
                <a:t>若某时刻</a:t>
              </a:r>
              <a:r>
                <a:rPr lang="en-US" altLang="zh-CN" dirty="0">
                  <a:latin typeface="Arial" charset="0"/>
                </a:rPr>
                <a:t>x[k]=1</a:t>
              </a:r>
              <a:r>
                <a:rPr lang="zh-CN" altLang="en-US" dirty="0">
                  <a:latin typeface="Arial" charset="0"/>
                </a:rPr>
                <a:t>，多个终端同时售票，可能出现什么结果？</a:t>
              </a:r>
            </a:p>
          </p:txBody>
        </p:sp>
        <p:pic>
          <p:nvPicPr>
            <p:cNvPr id="96264" name="Picture 18"/>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99855" y="2993553"/>
              <a:ext cx="1408041" cy="1411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1" name="矩形 10"/>
          <p:cNvSpPr/>
          <p:nvPr/>
        </p:nvSpPr>
        <p:spPr>
          <a:xfrm>
            <a:off x="6023992" y="62261"/>
            <a:ext cx="2254143" cy="634020"/>
          </a:xfrm>
          <a:prstGeom prst="rect">
            <a:avLst/>
          </a:prstGeom>
        </p:spPr>
        <p:txBody>
          <a:bodyPr wrap="none">
            <a:spAutoFit/>
          </a:bodyPr>
          <a:lstStyle/>
          <a:p>
            <a:pPr eaLnBrk="0" hangingPunct="0">
              <a:lnSpc>
                <a:spcPct val="110000"/>
              </a:lnSpc>
              <a:spcBef>
                <a:spcPct val="20000"/>
              </a:spcBef>
              <a:buFont typeface="Wingdings" pitchFamily="2" charset="2"/>
              <a:buChar char="n"/>
              <a:defRPr/>
            </a:pPr>
            <a:r>
              <a:rPr lang="en-US" altLang="zh-CN" sz="3200" dirty="0">
                <a:solidFill>
                  <a:srgbClr val="7030A0"/>
                </a:solidFill>
                <a:latin typeface="微软雅黑" panose="020B0503020204020204" pitchFamily="34" charset="-122"/>
                <a:ea typeface="微软雅黑" panose="020B0503020204020204" pitchFamily="34" charset="-122"/>
              </a:rPr>
              <a:t> </a:t>
            </a:r>
            <a:r>
              <a:rPr lang="zh-CN" altLang="en-US" sz="3200" dirty="0">
                <a:solidFill>
                  <a:srgbClr val="7030A0"/>
                </a:solidFill>
                <a:latin typeface="微软雅黑" panose="020B0503020204020204" pitchFamily="34" charset="-122"/>
                <a:ea typeface="微软雅黑" panose="020B0503020204020204" pitchFamily="34" charset="-122"/>
              </a:rPr>
              <a:t>临界资源</a:t>
            </a:r>
            <a:endParaRPr lang="en-US" altLang="zh-CN" sz="3200" dirty="0">
              <a:solidFill>
                <a:srgbClr val="7030A0"/>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850C7BB8-5945-C785-2F8D-E8A43301A1F4}"/>
              </a:ext>
            </a:extLst>
          </p:cNvPr>
          <p:cNvSpPr txBox="1"/>
          <p:nvPr/>
        </p:nvSpPr>
        <p:spPr>
          <a:xfrm>
            <a:off x="6558036" y="5808521"/>
            <a:ext cx="5010571" cy="461665"/>
          </a:xfrm>
          <a:prstGeom prst="rect">
            <a:avLst/>
          </a:prstGeom>
          <a:noFill/>
        </p:spPr>
        <p:txBody>
          <a:bodyPr wrap="square" rtlCol="0">
            <a:spAutoFit/>
          </a:bodyPr>
          <a:lstStyle/>
          <a:p>
            <a:r>
              <a:rPr lang="zh-CN" altLang="en-US" sz="2400" dirty="0">
                <a:solidFill>
                  <a:srgbClr val="FF0000"/>
                </a:solidFill>
              </a:rPr>
              <a:t>多个进程必须互斥地访问</a:t>
            </a:r>
            <a:r>
              <a:rPr lang="zh-CN" altLang="en-US" sz="2400" dirty="0">
                <a:solidFill>
                  <a:srgbClr val="0075CC"/>
                </a:solidFill>
              </a:rPr>
              <a:t>临界资源</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Text Box 2"/>
          <p:cNvSpPr txBox="1">
            <a:spLocks noChangeArrowheads="1"/>
          </p:cNvSpPr>
          <p:nvPr/>
        </p:nvSpPr>
        <p:spPr bwMode="auto">
          <a:xfrm>
            <a:off x="10017125" y="6510339"/>
            <a:ext cx="3762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1313" indent="-341313"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a:spcBef>
                <a:spcPct val="50000"/>
              </a:spcBef>
              <a:buFont typeface="Wingdings" panose="05000000000000000000" pitchFamily="2" charset="2"/>
              <a:buNone/>
            </a:pPr>
            <a:r>
              <a:rPr lang="en-US" altLang="zh-CN" b="0">
                <a:solidFill>
                  <a:schemeClr val="tx2"/>
                </a:solidFill>
                <a:latin typeface="Times New Roman" panose="02020603050405020304" pitchFamily="18" charset="0"/>
              </a:rPr>
              <a:t>55</a:t>
            </a:r>
          </a:p>
        </p:txBody>
      </p:sp>
      <p:sp>
        <p:nvSpPr>
          <p:cNvPr id="135171" name="Rectangle 10"/>
          <p:cNvSpPr>
            <a:spLocks noChangeArrowheads="1"/>
          </p:cNvSpPr>
          <p:nvPr/>
        </p:nvSpPr>
        <p:spPr bwMode="auto">
          <a:xfrm>
            <a:off x="1085775" y="796521"/>
            <a:ext cx="7489825" cy="2431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33400" indent="-533400"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nSpc>
                <a:spcPct val="110000"/>
              </a:lnSpc>
              <a:spcBef>
                <a:spcPct val="20000"/>
              </a:spcBef>
              <a:buFont typeface="Wingdings" panose="05000000000000000000" pitchFamily="2" charset="2"/>
              <a:buNone/>
            </a:pPr>
            <a:r>
              <a:rPr lang="en-US" altLang="zh-CN" dirty="0">
                <a:latin typeface="Times New Roman" panose="02020603050405020304" pitchFamily="18" charset="0"/>
              </a:rPr>
              <a:t>  main( ){</a:t>
            </a:r>
          </a:p>
          <a:p>
            <a:pPr algn="just">
              <a:lnSpc>
                <a:spcPct val="110000"/>
              </a:lnSpc>
              <a:spcBef>
                <a:spcPct val="20000"/>
              </a:spcBef>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semphore</a:t>
            </a:r>
            <a:r>
              <a:rPr lang="en-US" altLang="zh-CN" dirty="0">
                <a:latin typeface="Times New Roman" panose="02020603050405020304" pitchFamily="18" charset="0"/>
              </a:rPr>
              <a:t>  </a:t>
            </a:r>
            <a:r>
              <a:rPr lang="en-US" altLang="zh-CN" dirty="0" err="1">
                <a:latin typeface="Times New Roman" panose="02020603050405020304" pitchFamily="18" charset="0"/>
              </a:rPr>
              <a:t>s</a:t>
            </a:r>
            <a:r>
              <a:rPr lang="en-US" altLang="zh-CN" baseline="-25000" dirty="0" err="1">
                <a:latin typeface="Times New Roman" panose="02020603050405020304" pitchFamily="18" charset="0"/>
              </a:rPr>
              <a:t>a</a:t>
            </a:r>
            <a:r>
              <a:rPr lang="en-US" altLang="zh-CN" dirty="0">
                <a:latin typeface="Times New Roman" panose="02020603050405020304" pitchFamily="18" charset="0"/>
              </a:rPr>
              <a:t>=0</a:t>
            </a:r>
            <a:r>
              <a:rPr lang="zh-CN" altLang="en-US" dirty="0">
                <a:latin typeface="Times New Roman" panose="02020603050405020304" pitchFamily="18" charset="0"/>
              </a:rPr>
              <a:t>；        ∕*表示</a:t>
            </a:r>
            <a:r>
              <a:rPr lang="en-US" altLang="zh-CN" dirty="0" err="1">
                <a:latin typeface="Times New Roman" panose="02020603050405020304" pitchFamily="18" charset="0"/>
              </a:rPr>
              <a:t>buf</a:t>
            </a:r>
            <a:r>
              <a:rPr lang="zh-CN" altLang="en-US" dirty="0">
                <a:latin typeface="Times New Roman" panose="02020603050405020304" pitchFamily="18" charset="0"/>
              </a:rPr>
              <a:t>中有无信息    *∕</a:t>
            </a:r>
          </a:p>
          <a:p>
            <a:pPr algn="just">
              <a:lnSpc>
                <a:spcPct val="110000"/>
              </a:lnSpc>
              <a:spcBef>
                <a:spcPct val="20000"/>
              </a:spcBef>
              <a:buFont typeface="Wingdings" panose="05000000000000000000" pitchFamily="2" charset="2"/>
              <a:buNone/>
            </a:pPr>
            <a:r>
              <a:rPr lang="zh-CN" altLang="en-US" dirty="0">
                <a:latin typeface="Times New Roman" panose="02020603050405020304" pitchFamily="18" charset="0"/>
              </a:rPr>
              <a:t>         </a:t>
            </a:r>
            <a:r>
              <a:rPr lang="en-US" altLang="zh-CN" dirty="0" err="1">
                <a:latin typeface="Times New Roman" panose="02020603050405020304" pitchFamily="18" charset="0"/>
              </a:rPr>
              <a:t>semphore</a:t>
            </a:r>
            <a:r>
              <a:rPr lang="en-US" altLang="zh-CN" dirty="0">
                <a:latin typeface="Times New Roman" panose="02020603050405020304" pitchFamily="18" charset="0"/>
              </a:rPr>
              <a:t> </a:t>
            </a:r>
            <a:r>
              <a:rPr lang="en-US" altLang="zh-CN" dirty="0" err="1">
                <a:latin typeface="Times New Roman" panose="02020603050405020304" pitchFamily="18" charset="0"/>
              </a:rPr>
              <a:t>s</a:t>
            </a:r>
            <a:r>
              <a:rPr lang="en-US" altLang="zh-CN" baseline="-25000" dirty="0" err="1">
                <a:latin typeface="Times New Roman" panose="02020603050405020304" pitchFamily="18" charset="0"/>
              </a:rPr>
              <a:t>b</a:t>
            </a:r>
            <a:r>
              <a:rPr lang="en-US" altLang="zh-CN" dirty="0">
                <a:latin typeface="Times New Roman" panose="02020603050405020304" pitchFamily="18" charset="0"/>
              </a:rPr>
              <a:t>=2</a:t>
            </a:r>
            <a:r>
              <a:rPr lang="zh-CN" altLang="en-US" dirty="0">
                <a:latin typeface="Times New Roman" panose="02020603050405020304" pitchFamily="18" charset="0"/>
              </a:rPr>
              <a:t>；        ∕*表示</a:t>
            </a:r>
            <a:r>
              <a:rPr lang="en-US" altLang="zh-CN" dirty="0" err="1">
                <a:latin typeface="Times New Roman" panose="02020603050405020304" pitchFamily="18" charset="0"/>
              </a:rPr>
              <a:t>buf</a:t>
            </a:r>
            <a:r>
              <a:rPr lang="zh-CN" altLang="en-US" dirty="0">
                <a:latin typeface="Times New Roman" panose="02020603050405020304" pitchFamily="18" charset="0"/>
              </a:rPr>
              <a:t>中有几个空位置*∕</a:t>
            </a:r>
            <a:endParaRPr lang="en-US" altLang="zh-CN" dirty="0">
              <a:latin typeface="Times New Roman" panose="02020603050405020304" pitchFamily="18" charset="0"/>
            </a:endParaRPr>
          </a:p>
          <a:p>
            <a:pPr algn="just">
              <a:lnSpc>
                <a:spcPct val="110000"/>
              </a:lnSpc>
              <a:spcBef>
                <a:spcPct val="20000"/>
              </a:spcBef>
              <a:buFont typeface="Wingdings" panose="05000000000000000000" pitchFamily="2" charset="2"/>
              <a:buNone/>
            </a:pPr>
            <a:r>
              <a:rPr lang="en-US" altLang="zh-CN" dirty="0">
                <a:latin typeface="Times New Roman" panose="02020603050405020304" pitchFamily="18" charset="0"/>
              </a:rPr>
              <a:t>        semaphore </a:t>
            </a:r>
            <a:r>
              <a:rPr lang="en-US" altLang="zh-CN" dirty="0" err="1">
                <a:latin typeface="Times New Roman" panose="02020603050405020304" pitchFamily="18" charset="0"/>
              </a:rPr>
              <a:t>mutex</a:t>
            </a:r>
            <a:r>
              <a:rPr lang="en-US" altLang="zh-CN" dirty="0">
                <a:latin typeface="Times New Roman" panose="02020603050405020304" pitchFamily="18" charset="0"/>
              </a:rPr>
              <a:t>=1:    </a:t>
            </a:r>
            <a:r>
              <a:rPr lang="zh-CN" altLang="en-US" dirty="0">
                <a:latin typeface="Times New Roman" panose="02020603050405020304" pitchFamily="18" charset="0"/>
              </a:rPr>
              <a:t>互斥使用缓冲区</a:t>
            </a:r>
          </a:p>
          <a:p>
            <a:pPr>
              <a:lnSpc>
                <a:spcPct val="110000"/>
              </a:lnSpc>
              <a:spcBef>
                <a:spcPct val="20000"/>
              </a:spcBef>
              <a:buFont typeface="Wingdings" panose="05000000000000000000" pitchFamily="2" charset="2"/>
              <a:buNone/>
            </a:pPr>
            <a:r>
              <a:rPr lang="zh-CN" altLang="en-US" dirty="0">
                <a:latin typeface="Times New Roman" panose="02020603050405020304" pitchFamily="18" charset="0"/>
              </a:rPr>
              <a:t>        </a:t>
            </a:r>
            <a:r>
              <a:rPr lang="en-US" altLang="zh-CN" dirty="0" err="1">
                <a:latin typeface="Times New Roman" panose="02020603050405020304" pitchFamily="18" charset="0"/>
              </a:rPr>
              <a:t>parbegin</a:t>
            </a:r>
            <a:r>
              <a:rPr lang="en-US" altLang="zh-CN" dirty="0">
                <a:latin typeface="Times New Roman" panose="02020603050405020304" pitchFamily="18" charset="0"/>
              </a:rPr>
              <a:t>( </a:t>
            </a:r>
            <a:r>
              <a:rPr lang="en-US" altLang="zh-CN" dirty="0" err="1">
                <a:latin typeface="Times New Roman" panose="02020603050405020304" pitchFamily="18" charset="0"/>
              </a:rPr>
              <a:t>cp</a:t>
            </a:r>
            <a:r>
              <a:rPr lang="en-US" altLang="zh-CN" dirty="0">
                <a:latin typeface="Times New Roman" panose="02020603050405020304" pitchFamily="18" charset="0"/>
              </a:rPr>
              <a:t>( ),</a:t>
            </a:r>
            <a:r>
              <a:rPr lang="en-US" altLang="zh-CN" dirty="0" err="1">
                <a:latin typeface="Times New Roman" panose="02020603050405020304" pitchFamily="18" charset="0"/>
              </a:rPr>
              <a:t>iop</a:t>
            </a:r>
            <a:r>
              <a:rPr lang="en-US" altLang="zh-CN" dirty="0">
                <a:latin typeface="Times New Roman" panose="02020603050405020304" pitchFamily="18" charset="0"/>
              </a:rPr>
              <a:t>( ))</a:t>
            </a:r>
            <a:r>
              <a:rPr lang="zh-CN" altLang="en-US" dirty="0">
                <a:latin typeface="Times New Roman" panose="02020603050405020304" pitchFamily="18" charset="0"/>
              </a:rPr>
              <a:t>；</a:t>
            </a:r>
          </a:p>
          <a:p>
            <a:pPr algn="just">
              <a:lnSpc>
                <a:spcPct val="110000"/>
              </a:lnSpc>
              <a:spcBef>
                <a:spcPct val="20000"/>
              </a:spcBef>
              <a:buFont typeface="Wingdings" panose="05000000000000000000" pitchFamily="2" charset="2"/>
              <a:buNone/>
            </a:pPr>
            <a:r>
              <a:rPr lang="en-US" altLang="zh-CN" dirty="0">
                <a:latin typeface="Times New Roman" panose="02020603050405020304" pitchFamily="18" charset="0"/>
              </a:rPr>
              <a:t>}</a:t>
            </a:r>
          </a:p>
        </p:txBody>
      </p:sp>
      <p:grpSp>
        <p:nvGrpSpPr>
          <p:cNvPr id="135172" name="Group 13"/>
          <p:cNvGrpSpPr>
            <a:grpSpLocks/>
          </p:cNvGrpSpPr>
          <p:nvPr/>
        </p:nvGrpSpPr>
        <p:grpSpPr bwMode="auto">
          <a:xfrm>
            <a:off x="8975725" y="908720"/>
            <a:ext cx="2459038" cy="1620838"/>
            <a:chOff x="2213" y="1637"/>
            <a:chExt cx="1549" cy="1021"/>
          </a:xfrm>
        </p:grpSpPr>
        <p:sp>
          <p:nvSpPr>
            <p:cNvPr id="135174" name="Line 14"/>
            <p:cNvSpPr>
              <a:spLocks noChangeShapeType="1"/>
            </p:cNvSpPr>
            <p:nvPr/>
          </p:nvSpPr>
          <p:spPr bwMode="auto">
            <a:xfrm flipV="1">
              <a:off x="3036" y="1980"/>
              <a:ext cx="384" cy="410"/>
            </a:xfrm>
            <a:prstGeom prst="line">
              <a:avLst/>
            </a:prstGeom>
            <a:noFill/>
            <a:ln w="25400">
              <a:solidFill>
                <a:schemeClr val="tx1"/>
              </a:solidFill>
              <a:round/>
              <a:headEnd/>
              <a:tailEnd type="triangle" w="sm"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35175" name="Line 15"/>
            <p:cNvSpPr>
              <a:spLocks noChangeShapeType="1"/>
            </p:cNvSpPr>
            <p:nvPr/>
          </p:nvSpPr>
          <p:spPr bwMode="auto">
            <a:xfrm>
              <a:off x="2485" y="1964"/>
              <a:ext cx="384" cy="381"/>
            </a:xfrm>
            <a:prstGeom prst="line">
              <a:avLst/>
            </a:prstGeom>
            <a:noFill/>
            <a:ln w="25400">
              <a:solidFill>
                <a:schemeClr val="tx1"/>
              </a:solidFill>
              <a:round/>
              <a:headEnd/>
              <a:tailEnd type="triangle" w="sm"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910352" name="Text Box 16"/>
            <p:cNvSpPr txBox="1">
              <a:spLocks noChangeArrowheads="1"/>
            </p:cNvSpPr>
            <p:nvPr/>
          </p:nvSpPr>
          <p:spPr bwMode="auto">
            <a:xfrm>
              <a:off x="2431" y="2356"/>
              <a:ext cx="1015" cy="302"/>
            </a:xfrm>
            <a:prstGeom prst="rect">
              <a:avLst/>
            </a:prstGeom>
            <a:solidFill>
              <a:srgbClr val="CCECFF"/>
            </a:solidFill>
            <a:ln w="9525">
              <a:solidFill>
                <a:srgbClr val="000000"/>
              </a:solidFill>
              <a:miter lim="800000"/>
              <a:headEnd/>
              <a:tailEnd/>
            </a:ln>
          </p:spPr>
          <p:txBody>
            <a:bodyPr/>
            <a:lstStyle/>
            <a:p>
              <a:pPr algn="just" eaLnBrk="0" hangingPunct="0">
                <a:lnSpc>
                  <a:spcPct val="150000"/>
                </a:lnSpc>
                <a:spcBef>
                  <a:spcPct val="50000"/>
                </a:spcBef>
                <a:defRPr/>
              </a:pPr>
              <a:r>
                <a:rPr kumimoji="1" lang="zh-CN" altLang="en-US" sz="1600" dirty="0">
                  <a:effectLst>
                    <a:outerShdw blurRad="38100" dist="38100" dir="2700000" algn="tl">
                      <a:srgbClr val="FFFFFF"/>
                    </a:outerShdw>
                  </a:effectLst>
                  <a:latin typeface="Times New Roman" pitchFamily="18" charset="0"/>
                </a:rPr>
                <a:t>缓冲区</a:t>
              </a:r>
              <a:r>
                <a:rPr kumimoji="1" lang="en-US" altLang="zh-CN" sz="1600" dirty="0" err="1">
                  <a:effectLst>
                    <a:outerShdw blurRad="38100" dist="38100" dir="2700000" algn="tl">
                      <a:srgbClr val="FFFFFF"/>
                    </a:outerShdw>
                  </a:effectLst>
                  <a:latin typeface="Times New Roman" pitchFamily="18" charset="0"/>
                </a:rPr>
                <a:t>buf</a:t>
              </a:r>
              <a:endParaRPr kumimoji="1" lang="en-US" altLang="zh-CN" sz="1600" dirty="0">
                <a:effectLst>
                  <a:outerShdw blurRad="38100" dist="38100" dir="2700000" algn="tl">
                    <a:srgbClr val="FFFFFF"/>
                  </a:outerShdw>
                </a:effectLst>
                <a:latin typeface="Times New Roman" pitchFamily="18" charset="0"/>
              </a:endParaRPr>
            </a:p>
          </p:txBody>
        </p:sp>
        <p:sp>
          <p:nvSpPr>
            <p:cNvPr id="135177" name="Oval 17"/>
            <p:cNvSpPr>
              <a:spLocks noChangeArrowheads="1"/>
            </p:cNvSpPr>
            <p:nvPr/>
          </p:nvSpPr>
          <p:spPr bwMode="auto">
            <a:xfrm>
              <a:off x="3354" y="1637"/>
              <a:ext cx="408" cy="408"/>
            </a:xfrm>
            <a:prstGeom prst="ellipse">
              <a:avLst/>
            </a:prstGeom>
            <a:solidFill>
              <a:srgbClr val="CCECFF"/>
            </a:solidFill>
            <a:ln w="9525">
              <a:solidFill>
                <a:srgbClr val="000000"/>
              </a:solidFill>
              <a:round/>
              <a:headEnd/>
              <a:tailEnd/>
            </a:ln>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just">
                <a:spcBef>
                  <a:spcPct val="20000"/>
                </a:spcBef>
              </a:pPr>
              <a:r>
                <a:rPr kumimoji="1" lang="en-US" altLang="zh-CN" sz="1600">
                  <a:latin typeface="Times New Roman" panose="02020603050405020304" pitchFamily="18" charset="0"/>
                </a:rPr>
                <a:t>iop</a:t>
              </a:r>
              <a:endParaRPr kumimoji="1" lang="en-US" altLang="zh-CN" sz="1600" b="0">
                <a:latin typeface="Times New Roman" panose="02020603050405020304" pitchFamily="18" charset="0"/>
              </a:endParaRPr>
            </a:p>
          </p:txBody>
        </p:sp>
        <p:sp>
          <p:nvSpPr>
            <p:cNvPr id="135178" name="Oval 18"/>
            <p:cNvSpPr>
              <a:spLocks noChangeArrowheads="1"/>
            </p:cNvSpPr>
            <p:nvPr/>
          </p:nvSpPr>
          <p:spPr bwMode="auto">
            <a:xfrm>
              <a:off x="2213" y="1637"/>
              <a:ext cx="408" cy="408"/>
            </a:xfrm>
            <a:prstGeom prst="ellipse">
              <a:avLst/>
            </a:prstGeom>
            <a:solidFill>
              <a:srgbClr val="CCECFF"/>
            </a:solidFill>
            <a:ln w="9525">
              <a:solidFill>
                <a:srgbClr val="000000"/>
              </a:solidFill>
              <a:round/>
              <a:headEnd/>
              <a:tailEnd/>
            </a:ln>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just">
                <a:spcBef>
                  <a:spcPct val="20000"/>
                </a:spcBef>
              </a:pPr>
              <a:r>
                <a:rPr kumimoji="1" lang="en-US" altLang="zh-CN" sz="1600">
                  <a:latin typeface="Times New Roman" panose="02020603050405020304" pitchFamily="18" charset="0"/>
                </a:rPr>
                <a:t> cp</a:t>
              </a:r>
              <a:endParaRPr kumimoji="1" lang="en-US" altLang="zh-CN" sz="1600" b="0">
                <a:latin typeface="Times New Roman" panose="02020603050405020304" pitchFamily="18" charset="0"/>
              </a:endParaRPr>
            </a:p>
          </p:txBody>
        </p:sp>
      </p:grpSp>
      <p:cxnSp>
        <p:nvCxnSpPr>
          <p:cNvPr id="135173" name="直接连接符 11"/>
          <p:cNvCxnSpPr>
            <a:cxnSpLocks noChangeShapeType="1"/>
          </p:cNvCxnSpPr>
          <p:nvPr/>
        </p:nvCxnSpPr>
        <p:spPr bwMode="auto">
          <a:xfrm>
            <a:off x="5375920" y="2708920"/>
            <a:ext cx="0" cy="3932263"/>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3" name="矩形 2"/>
          <p:cNvSpPr/>
          <p:nvPr/>
        </p:nvSpPr>
        <p:spPr>
          <a:xfrm>
            <a:off x="1559496" y="3266219"/>
            <a:ext cx="3682775" cy="3231654"/>
          </a:xfrm>
          <a:prstGeom prst="rect">
            <a:avLst/>
          </a:prstGeom>
        </p:spPr>
        <p:txBody>
          <a:bodyPr wrap="square">
            <a:spAutoFit/>
          </a:bodyPr>
          <a:lstStyle/>
          <a:p>
            <a:pPr algn="just">
              <a:lnSpc>
                <a:spcPct val="110000"/>
              </a:lnSpc>
              <a:spcBef>
                <a:spcPct val="20000"/>
              </a:spcBef>
              <a:buFont typeface="Wingdings" panose="05000000000000000000" pitchFamily="2" charset="2"/>
              <a:buNone/>
            </a:pPr>
            <a:r>
              <a:rPr lang="en-US" altLang="zh-CN" dirty="0" err="1">
                <a:latin typeface="Times New Roman" panose="02020603050405020304" pitchFamily="18" charset="0"/>
              </a:rPr>
              <a:t>cp</a:t>
            </a:r>
            <a:r>
              <a:rPr lang="en-US" altLang="zh-CN" dirty="0">
                <a:latin typeface="Times New Roman" panose="02020603050405020304" pitchFamily="18" charset="0"/>
              </a:rPr>
              <a:t>( ) {                                                                </a:t>
            </a:r>
          </a:p>
          <a:p>
            <a:pPr algn="just">
              <a:lnSpc>
                <a:spcPct val="110000"/>
              </a:lnSpc>
              <a:spcBef>
                <a:spcPct val="20000"/>
              </a:spcBef>
              <a:buFont typeface="Wingdings" panose="05000000000000000000" pitchFamily="2" charset="2"/>
              <a:buNone/>
            </a:pPr>
            <a:r>
              <a:rPr lang="en-US" altLang="zh-CN" dirty="0">
                <a:latin typeface="Times New Roman" panose="02020603050405020304" pitchFamily="18" charset="0"/>
              </a:rPr>
              <a:t>        while(</a:t>
            </a:r>
            <a:r>
              <a:rPr lang="zh-CN" altLang="en-US" dirty="0">
                <a:latin typeface="Times New Roman" panose="02020603050405020304" pitchFamily="18" charset="0"/>
              </a:rPr>
              <a:t>计算未完成</a:t>
            </a:r>
            <a:r>
              <a:rPr lang="en-US" altLang="zh-CN" dirty="0">
                <a:latin typeface="Times New Roman" panose="02020603050405020304" pitchFamily="18" charset="0"/>
              </a:rPr>
              <a:t>) {</a:t>
            </a:r>
          </a:p>
          <a:p>
            <a:pPr algn="just">
              <a:lnSpc>
                <a:spcPct val="110000"/>
              </a:lnSpc>
              <a:spcBef>
                <a:spcPct val="20000"/>
              </a:spcBef>
              <a:buFont typeface="Wingdings" panose="05000000000000000000" pitchFamily="2" charset="2"/>
              <a:buNone/>
            </a:pPr>
            <a:r>
              <a:rPr lang="en-US" altLang="zh-CN" dirty="0">
                <a:latin typeface="Times New Roman" panose="02020603050405020304" pitchFamily="18" charset="0"/>
              </a:rPr>
              <a:t>             wait(</a:t>
            </a:r>
            <a:r>
              <a:rPr lang="en-US" altLang="zh-CN" dirty="0" err="1">
                <a:latin typeface="Times New Roman" panose="02020603050405020304" pitchFamily="18" charset="0"/>
              </a:rPr>
              <a:t>s</a:t>
            </a:r>
            <a:r>
              <a:rPr lang="en-US" altLang="zh-CN" baseline="-25000" dirty="0" err="1">
                <a:latin typeface="Times New Roman" panose="02020603050405020304" pitchFamily="18" charset="0"/>
              </a:rPr>
              <a:t>b</a:t>
            </a:r>
            <a:r>
              <a:rPr lang="en-US" altLang="zh-CN" dirty="0">
                <a:latin typeface="Times New Roman" panose="02020603050405020304" pitchFamily="18" charset="0"/>
              </a:rPr>
              <a:t>)</a:t>
            </a:r>
            <a:r>
              <a:rPr lang="zh-CN" altLang="en-US" dirty="0">
                <a:latin typeface="Times New Roman" panose="02020603050405020304" pitchFamily="18" charset="0"/>
              </a:rPr>
              <a:t>；</a:t>
            </a:r>
            <a:endParaRPr lang="en-US" altLang="zh-CN" dirty="0">
              <a:latin typeface="Times New Roman" panose="02020603050405020304" pitchFamily="18" charset="0"/>
            </a:endParaRPr>
          </a:p>
          <a:p>
            <a:pPr algn="just">
              <a:lnSpc>
                <a:spcPct val="110000"/>
              </a:lnSpc>
              <a:spcBef>
                <a:spcPct val="20000"/>
              </a:spcBef>
              <a:buFont typeface="Wingdings" panose="05000000000000000000" pitchFamily="2" charset="2"/>
              <a:buNone/>
            </a:pPr>
            <a:r>
              <a:rPr lang="en-US" altLang="zh-CN" dirty="0">
                <a:latin typeface="Times New Roman" panose="02020603050405020304" pitchFamily="18" charset="0"/>
              </a:rPr>
              <a:t>             wait(</a:t>
            </a:r>
            <a:r>
              <a:rPr lang="en-US" altLang="zh-CN" dirty="0" err="1">
                <a:latin typeface="Times New Roman" panose="02020603050405020304" pitchFamily="18" charset="0"/>
              </a:rPr>
              <a:t>mutex</a:t>
            </a:r>
            <a:r>
              <a:rPr lang="en-US" altLang="zh-CN" dirty="0">
                <a:latin typeface="Times New Roman" panose="02020603050405020304" pitchFamily="18" charset="0"/>
              </a:rPr>
              <a:t>);</a:t>
            </a:r>
            <a:r>
              <a:rPr lang="zh-CN" altLang="en-US" dirty="0">
                <a:latin typeface="Times New Roman" panose="02020603050405020304" pitchFamily="18" charset="0"/>
              </a:rPr>
              <a:t>                                           </a:t>
            </a:r>
            <a:endParaRPr lang="en-US" altLang="zh-CN" dirty="0">
              <a:latin typeface="Times New Roman" panose="02020603050405020304" pitchFamily="18" charset="0"/>
            </a:endParaRPr>
          </a:p>
          <a:p>
            <a:pPr algn="just">
              <a:lnSpc>
                <a:spcPct val="110000"/>
              </a:lnSpc>
              <a:spcBef>
                <a:spcPct val="20000"/>
              </a:spcBef>
              <a:buFont typeface="Wingdings" panose="05000000000000000000" pitchFamily="2" charset="2"/>
              <a:buNone/>
            </a:pPr>
            <a:r>
              <a:rPr lang="zh-CN" altLang="en-US" dirty="0">
                <a:latin typeface="Times New Roman" panose="02020603050405020304" pitchFamily="18" charset="0"/>
              </a:rPr>
              <a:t>            将数送到缓冲区中；</a:t>
            </a:r>
          </a:p>
          <a:p>
            <a:pPr algn="just">
              <a:lnSpc>
                <a:spcPct val="110000"/>
              </a:lnSpc>
              <a:spcBef>
                <a:spcPct val="20000"/>
              </a:spcBef>
              <a:buFont typeface="Wingdings" panose="05000000000000000000" pitchFamily="2" charset="2"/>
              <a:buNone/>
            </a:pPr>
            <a:r>
              <a:rPr lang="en-US" altLang="zh-CN" dirty="0">
                <a:latin typeface="Times New Roman" panose="02020603050405020304" pitchFamily="18" charset="0"/>
              </a:rPr>
              <a:t>             signal(</a:t>
            </a:r>
            <a:r>
              <a:rPr lang="en-US" altLang="zh-CN" dirty="0" err="1">
                <a:latin typeface="Times New Roman" panose="02020603050405020304" pitchFamily="18" charset="0"/>
              </a:rPr>
              <a:t>mutex</a:t>
            </a:r>
            <a:r>
              <a:rPr lang="en-US" altLang="zh-CN" dirty="0">
                <a:latin typeface="Times New Roman" panose="02020603050405020304" pitchFamily="18" charset="0"/>
              </a:rPr>
              <a:t>);</a:t>
            </a:r>
          </a:p>
          <a:p>
            <a:pPr algn="just">
              <a:lnSpc>
                <a:spcPct val="110000"/>
              </a:lnSpc>
              <a:spcBef>
                <a:spcPct val="20000"/>
              </a:spcBef>
              <a:buFont typeface="Wingdings" panose="05000000000000000000" pitchFamily="2" charset="2"/>
              <a:buNone/>
            </a:pPr>
            <a:r>
              <a:rPr lang="en-US" altLang="zh-CN" dirty="0">
                <a:latin typeface="Times New Roman" panose="02020603050405020304" pitchFamily="18" charset="0"/>
              </a:rPr>
              <a:t>             signal(</a:t>
            </a:r>
            <a:r>
              <a:rPr lang="en-US" altLang="zh-CN" dirty="0" err="1">
                <a:latin typeface="Times New Roman" panose="02020603050405020304" pitchFamily="18" charset="0"/>
              </a:rPr>
              <a:t>s</a:t>
            </a:r>
            <a:r>
              <a:rPr lang="en-US" altLang="zh-CN" baseline="-25000" dirty="0" err="1">
                <a:latin typeface="Times New Roman" panose="02020603050405020304" pitchFamily="18" charset="0"/>
              </a:rPr>
              <a:t>a</a:t>
            </a:r>
            <a:r>
              <a:rPr lang="en-US" altLang="zh-CN" dirty="0">
                <a:latin typeface="Times New Roman" panose="02020603050405020304" pitchFamily="18" charset="0"/>
              </a:rPr>
              <a:t>) </a:t>
            </a:r>
          </a:p>
          <a:p>
            <a:pPr algn="just">
              <a:lnSpc>
                <a:spcPct val="110000"/>
              </a:lnSpc>
              <a:spcBef>
                <a:spcPct val="20000"/>
              </a:spcBef>
              <a:buFont typeface="Wingdings" panose="05000000000000000000" pitchFamily="2" charset="2"/>
              <a:buNone/>
            </a:pPr>
            <a:r>
              <a:rPr lang="en-US" altLang="zh-CN" dirty="0">
                <a:latin typeface="Times New Roman" panose="02020603050405020304" pitchFamily="18" charset="0"/>
              </a:rPr>
              <a:t>} </a:t>
            </a:r>
            <a:endParaRPr lang="zh-CN" altLang="en-US" dirty="0"/>
          </a:p>
        </p:txBody>
      </p:sp>
      <p:sp>
        <p:nvSpPr>
          <p:cNvPr id="13" name="矩形 12"/>
          <p:cNvSpPr/>
          <p:nvPr/>
        </p:nvSpPr>
        <p:spPr>
          <a:xfrm>
            <a:off x="5724750" y="3206187"/>
            <a:ext cx="3682775" cy="3231654"/>
          </a:xfrm>
          <a:prstGeom prst="rect">
            <a:avLst/>
          </a:prstGeom>
        </p:spPr>
        <p:txBody>
          <a:bodyPr wrap="square">
            <a:spAutoFit/>
          </a:bodyPr>
          <a:lstStyle/>
          <a:p>
            <a:pPr algn="just">
              <a:lnSpc>
                <a:spcPct val="110000"/>
              </a:lnSpc>
              <a:spcBef>
                <a:spcPct val="20000"/>
              </a:spcBef>
              <a:buFont typeface="Wingdings" panose="05000000000000000000" pitchFamily="2" charset="2"/>
              <a:buNone/>
            </a:pPr>
            <a:r>
              <a:rPr lang="en-US" altLang="zh-CN" dirty="0">
                <a:latin typeface="Times New Roman" panose="02020603050405020304" pitchFamily="18" charset="0"/>
              </a:rPr>
              <a:t>op( ) {                                                                </a:t>
            </a:r>
          </a:p>
          <a:p>
            <a:pPr algn="just">
              <a:lnSpc>
                <a:spcPct val="110000"/>
              </a:lnSpc>
              <a:spcBef>
                <a:spcPct val="20000"/>
              </a:spcBef>
              <a:buFont typeface="Wingdings" panose="05000000000000000000" pitchFamily="2" charset="2"/>
              <a:buNone/>
            </a:pPr>
            <a:r>
              <a:rPr lang="en-US" altLang="zh-CN" dirty="0">
                <a:latin typeface="Times New Roman" panose="02020603050405020304" pitchFamily="18" charset="0"/>
              </a:rPr>
              <a:t>        while(</a:t>
            </a:r>
            <a:r>
              <a:rPr lang="zh-CN" altLang="en-US" dirty="0">
                <a:latin typeface="Times New Roman" panose="02020603050405020304" pitchFamily="18" charset="0"/>
              </a:rPr>
              <a:t>打印未完成</a:t>
            </a:r>
            <a:r>
              <a:rPr lang="en-US" altLang="zh-CN" dirty="0">
                <a:latin typeface="Times New Roman" panose="02020603050405020304" pitchFamily="18" charset="0"/>
              </a:rPr>
              <a:t>) {</a:t>
            </a:r>
          </a:p>
          <a:p>
            <a:pPr algn="just">
              <a:lnSpc>
                <a:spcPct val="110000"/>
              </a:lnSpc>
              <a:spcBef>
                <a:spcPct val="20000"/>
              </a:spcBef>
              <a:buFont typeface="Wingdings" panose="05000000000000000000" pitchFamily="2" charset="2"/>
              <a:buNone/>
            </a:pPr>
            <a:r>
              <a:rPr lang="en-US" altLang="zh-CN" dirty="0">
                <a:latin typeface="Times New Roman" panose="02020603050405020304" pitchFamily="18" charset="0"/>
              </a:rPr>
              <a:t>             wait(</a:t>
            </a:r>
            <a:r>
              <a:rPr lang="en-US" altLang="zh-CN" dirty="0" err="1">
                <a:latin typeface="Times New Roman" panose="02020603050405020304" pitchFamily="18" charset="0"/>
              </a:rPr>
              <a:t>s</a:t>
            </a:r>
            <a:r>
              <a:rPr lang="en-US" altLang="zh-CN" baseline="-25000" dirty="0" err="1">
                <a:latin typeface="Times New Roman" panose="02020603050405020304" pitchFamily="18" charset="0"/>
              </a:rPr>
              <a:t>a</a:t>
            </a:r>
            <a:r>
              <a:rPr lang="en-US" altLang="zh-CN" dirty="0">
                <a:latin typeface="Times New Roman" panose="02020603050405020304" pitchFamily="18" charset="0"/>
              </a:rPr>
              <a:t>)</a:t>
            </a:r>
            <a:r>
              <a:rPr lang="zh-CN" altLang="en-US" dirty="0">
                <a:latin typeface="Times New Roman" panose="02020603050405020304" pitchFamily="18" charset="0"/>
              </a:rPr>
              <a:t>；</a:t>
            </a:r>
            <a:endParaRPr lang="en-US" altLang="zh-CN" dirty="0">
              <a:latin typeface="Times New Roman" panose="02020603050405020304" pitchFamily="18" charset="0"/>
            </a:endParaRPr>
          </a:p>
          <a:p>
            <a:pPr algn="just">
              <a:lnSpc>
                <a:spcPct val="110000"/>
              </a:lnSpc>
              <a:spcBef>
                <a:spcPct val="20000"/>
              </a:spcBef>
              <a:buFont typeface="Wingdings" panose="05000000000000000000" pitchFamily="2" charset="2"/>
              <a:buNone/>
            </a:pPr>
            <a:r>
              <a:rPr lang="en-US" altLang="zh-CN" dirty="0">
                <a:latin typeface="Times New Roman" panose="02020603050405020304" pitchFamily="18" charset="0"/>
              </a:rPr>
              <a:t>             wait(</a:t>
            </a:r>
            <a:r>
              <a:rPr lang="en-US" altLang="zh-CN" dirty="0" err="1">
                <a:latin typeface="Times New Roman" panose="02020603050405020304" pitchFamily="18" charset="0"/>
              </a:rPr>
              <a:t>mutex</a:t>
            </a:r>
            <a:r>
              <a:rPr lang="en-US" altLang="zh-CN" dirty="0">
                <a:latin typeface="Times New Roman" panose="02020603050405020304" pitchFamily="18" charset="0"/>
              </a:rPr>
              <a:t>);</a:t>
            </a:r>
            <a:r>
              <a:rPr lang="zh-CN" altLang="en-US" dirty="0">
                <a:latin typeface="Times New Roman" panose="02020603050405020304" pitchFamily="18" charset="0"/>
              </a:rPr>
              <a:t>                                           </a:t>
            </a:r>
            <a:endParaRPr lang="en-US" altLang="zh-CN" dirty="0">
              <a:latin typeface="Times New Roman" panose="02020603050405020304" pitchFamily="18" charset="0"/>
            </a:endParaRPr>
          </a:p>
          <a:p>
            <a:pPr algn="just">
              <a:lnSpc>
                <a:spcPct val="110000"/>
              </a:lnSpc>
              <a:spcBef>
                <a:spcPct val="20000"/>
              </a:spcBef>
              <a:buFont typeface="Wingdings" panose="05000000000000000000" pitchFamily="2" charset="2"/>
              <a:buNone/>
            </a:pPr>
            <a:r>
              <a:rPr lang="zh-CN" altLang="en-US" dirty="0">
                <a:latin typeface="Times New Roman" panose="02020603050405020304" pitchFamily="18" charset="0"/>
              </a:rPr>
              <a:t>            从缓冲区中取数据；</a:t>
            </a:r>
          </a:p>
          <a:p>
            <a:pPr algn="just">
              <a:lnSpc>
                <a:spcPct val="110000"/>
              </a:lnSpc>
              <a:spcBef>
                <a:spcPct val="20000"/>
              </a:spcBef>
              <a:buFont typeface="Wingdings" panose="05000000000000000000" pitchFamily="2" charset="2"/>
              <a:buNone/>
            </a:pPr>
            <a:r>
              <a:rPr lang="en-US" altLang="zh-CN" dirty="0">
                <a:latin typeface="Times New Roman" panose="02020603050405020304" pitchFamily="18" charset="0"/>
              </a:rPr>
              <a:t>             signal(</a:t>
            </a:r>
            <a:r>
              <a:rPr lang="en-US" altLang="zh-CN" dirty="0" err="1">
                <a:latin typeface="Times New Roman" panose="02020603050405020304" pitchFamily="18" charset="0"/>
              </a:rPr>
              <a:t>mutex</a:t>
            </a:r>
            <a:r>
              <a:rPr lang="en-US" altLang="zh-CN" dirty="0">
                <a:latin typeface="Times New Roman" panose="02020603050405020304" pitchFamily="18" charset="0"/>
              </a:rPr>
              <a:t>);</a:t>
            </a:r>
          </a:p>
          <a:p>
            <a:pPr algn="just">
              <a:lnSpc>
                <a:spcPct val="110000"/>
              </a:lnSpc>
              <a:spcBef>
                <a:spcPct val="20000"/>
              </a:spcBef>
              <a:buFont typeface="Wingdings" panose="05000000000000000000" pitchFamily="2" charset="2"/>
              <a:buNone/>
            </a:pPr>
            <a:r>
              <a:rPr lang="en-US" altLang="zh-CN" dirty="0">
                <a:latin typeface="Times New Roman" panose="02020603050405020304" pitchFamily="18" charset="0"/>
              </a:rPr>
              <a:t>             signal(</a:t>
            </a:r>
            <a:r>
              <a:rPr lang="en-US" altLang="zh-CN" dirty="0" err="1">
                <a:latin typeface="Times New Roman" panose="02020603050405020304" pitchFamily="18" charset="0"/>
              </a:rPr>
              <a:t>s</a:t>
            </a:r>
            <a:r>
              <a:rPr lang="en-US" altLang="zh-CN" baseline="-25000" dirty="0" err="1">
                <a:latin typeface="Times New Roman" panose="02020603050405020304" pitchFamily="18" charset="0"/>
              </a:rPr>
              <a:t>b</a:t>
            </a:r>
            <a:r>
              <a:rPr lang="en-US" altLang="zh-CN" dirty="0">
                <a:latin typeface="Times New Roman" panose="02020603050405020304" pitchFamily="18" charset="0"/>
              </a:rPr>
              <a:t>) </a:t>
            </a:r>
          </a:p>
          <a:p>
            <a:pPr algn="just">
              <a:lnSpc>
                <a:spcPct val="110000"/>
              </a:lnSpc>
              <a:spcBef>
                <a:spcPct val="20000"/>
              </a:spcBef>
              <a:buFont typeface="Wingdings" panose="05000000000000000000" pitchFamily="2" charset="2"/>
              <a:buNone/>
            </a:pPr>
            <a:r>
              <a:rPr lang="en-US" altLang="zh-CN" dirty="0">
                <a:latin typeface="Times New Roman" panose="02020603050405020304" pitchFamily="18" charset="0"/>
              </a:rPr>
              <a:t>} </a:t>
            </a:r>
            <a:endParaRPr lang="zh-CN" altLang="en-US" dirty="0"/>
          </a:p>
        </p:txBody>
      </p:sp>
      <p:sp>
        <p:nvSpPr>
          <p:cNvPr id="5" name="矩形 4"/>
          <p:cNvSpPr/>
          <p:nvPr/>
        </p:nvSpPr>
        <p:spPr>
          <a:xfrm>
            <a:off x="3863752" y="220578"/>
            <a:ext cx="3600400" cy="523220"/>
          </a:xfrm>
          <a:prstGeom prst="rect">
            <a:avLst/>
          </a:prstGeom>
        </p:spPr>
        <p:txBody>
          <a:bodyPr wrap="square">
            <a:spAutoFit/>
          </a:bodyPr>
          <a:lstStyle/>
          <a:p>
            <a:r>
              <a:rPr lang="zh-CN" altLang="en-US" sz="2800" dirty="0">
                <a:solidFill>
                  <a:srgbClr val="FF0000"/>
                </a:solidFill>
                <a:latin typeface="微软雅黑" panose="020B0503020204020204" pitchFamily="34" charset="-122"/>
                <a:ea typeface="微软雅黑" panose="020B0503020204020204" pitchFamily="34" charset="-122"/>
              </a:rPr>
              <a:t>小组讨论思路分析</a:t>
            </a:r>
            <a:endParaRPr lang="zh-CN" altLang="en-US" sz="2800" dirty="0"/>
          </a:p>
        </p:txBody>
      </p:sp>
    </p:spTree>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7"/>
          <p:cNvSpPr>
            <a:spLocks noChangeArrowheads="1"/>
          </p:cNvSpPr>
          <p:nvPr/>
        </p:nvSpPr>
        <p:spPr bwMode="auto">
          <a:xfrm>
            <a:off x="3143673" y="333003"/>
            <a:ext cx="6912767" cy="748988"/>
          </a:xfrm>
          <a:prstGeom prst="rect">
            <a:avLst/>
          </a:prstGeom>
          <a:noFill/>
          <a:ln>
            <a:noFill/>
          </a:ln>
          <a:effectLst/>
        </p:spPr>
        <p:txBody>
          <a:bodyPr wrap="square">
            <a:spAutoFit/>
          </a:bodyPr>
          <a:lstStyle/>
          <a:p>
            <a:pPr>
              <a:defRPr/>
            </a:pPr>
            <a:r>
              <a:rPr kumimoji="1" lang="en-US" altLang="zh-CN" sz="4267"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3.4.2 </a:t>
            </a:r>
            <a:r>
              <a:rPr kumimoji="1" lang="zh-CN" altLang="en-US" sz="4267"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进程同步机制及应用</a:t>
            </a:r>
          </a:p>
        </p:txBody>
      </p:sp>
      <p:sp>
        <p:nvSpPr>
          <p:cNvPr id="4" name="Rectangle 2">
            <a:extLst>
              <a:ext uri="{FF2B5EF4-FFF2-40B4-BE49-F238E27FC236}">
                <a16:creationId xmlns:a16="http://schemas.microsoft.com/office/drawing/2014/main" id="{5086BAD3-7A7F-4DA0-AC6F-0FA8C7FFA847}"/>
              </a:ext>
            </a:extLst>
          </p:cNvPr>
          <p:cNvSpPr txBox="1">
            <a:spLocks noChangeArrowheads="1"/>
          </p:cNvSpPr>
          <p:nvPr/>
        </p:nvSpPr>
        <p:spPr bwMode="auto">
          <a:xfrm>
            <a:off x="2855640" y="2492896"/>
            <a:ext cx="7297768" cy="3763488"/>
          </a:xfrm>
          <a:prstGeom prst="rect">
            <a:avLst/>
          </a:prstGeom>
          <a:noFill/>
          <a:ln w="9525">
            <a:noFill/>
            <a:miter lim="800000"/>
            <a:headEnd/>
            <a:tailEnd/>
          </a:ln>
          <a:effectLst>
            <a:outerShdw dist="35921" dir="2700000" algn="ctr" rotWithShape="0">
              <a:srgbClr val="FFFFFF">
                <a:alpha val="73000"/>
              </a:srgbClr>
            </a:outerShdw>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Arial" charset="0"/>
                <a:ea typeface="MS PGothic" pitchFamily="34" charset="-128"/>
              </a:defRPr>
            </a:lvl2pPr>
            <a:lvl3pPr algn="l" rtl="0" eaLnBrk="0" fontAlgn="base" hangingPunct="0">
              <a:spcBef>
                <a:spcPct val="0"/>
              </a:spcBef>
              <a:spcAft>
                <a:spcPct val="0"/>
              </a:spcAft>
              <a:defRPr sz="4400" b="1">
                <a:solidFill>
                  <a:schemeClr val="tx2"/>
                </a:solidFill>
                <a:latin typeface="Arial" charset="0"/>
                <a:ea typeface="MS PGothic" pitchFamily="34" charset="-128"/>
              </a:defRPr>
            </a:lvl3pPr>
            <a:lvl4pPr algn="l" rtl="0" eaLnBrk="0" fontAlgn="base" hangingPunct="0">
              <a:spcBef>
                <a:spcPct val="0"/>
              </a:spcBef>
              <a:spcAft>
                <a:spcPct val="0"/>
              </a:spcAft>
              <a:defRPr sz="4400" b="1">
                <a:solidFill>
                  <a:schemeClr val="tx2"/>
                </a:solidFill>
                <a:latin typeface="Arial" charset="0"/>
                <a:ea typeface="MS PGothic" pitchFamily="34" charset="-128"/>
              </a:defRPr>
            </a:lvl4pPr>
            <a:lvl5pPr algn="l" rtl="0" eaLnBrk="0" fontAlgn="base" hangingPunct="0">
              <a:spcBef>
                <a:spcPct val="0"/>
              </a:spcBef>
              <a:spcAft>
                <a:spcPct val="0"/>
              </a:spcAft>
              <a:defRPr sz="4400" b="1">
                <a:solidFill>
                  <a:schemeClr val="tx2"/>
                </a:solidFill>
                <a:latin typeface="Arial" charset="0"/>
                <a:ea typeface="MS PGothic" pitchFamily="34" charset="-128"/>
              </a:defRPr>
            </a:lvl5pPr>
            <a:lvl6pPr marL="457200" algn="l" rtl="0" eaLnBrk="0" fontAlgn="base" hangingPunct="0">
              <a:spcBef>
                <a:spcPct val="0"/>
              </a:spcBef>
              <a:spcAft>
                <a:spcPct val="0"/>
              </a:spcAft>
              <a:defRPr sz="4400" b="1">
                <a:solidFill>
                  <a:schemeClr val="tx2"/>
                </a:solidFill>
                <a:latin typeface="Arial" charset="0"/>
                <a:ea typeface="MS PGothic" pitchFamily="34" charset="-128"/>
              </a:defRPr>
            </a:lvl6pPr>
            <a:lvl7pPr marL="914400" algn="l" rtl="0" eaLnBrk="0" fontAlgn="base" hangingPunct="0">
              <a:spcBef>
                <a:spcPct val="0"/>
              </a:spcBef>
              <a:spcAft>
                <a:spcPct val="0"/>
              </a:spcAft>
              <a:defRPr sz="4400" b="1">
                <a:solidFill>
                  <a:schemeClr val="tx2"/>
                </a:solidFill>
                <a:latin typeface="Arial" charset="0"/>
                <a:ea typeface="MS PGothic" pitchFamily="34" charset="-128"/>
              </a:defRPr>
            </a:lvl7pPr>
            <a:lvl8pPr marL="1371600" algn="l" rtl="0" eaLnBrk="0" fontAlgn="base" hangingPunct="0">
              <a:spcBef>
                <a:spcPct val="0"/>
              </a:spcBef>
              <a:spcAft>
                <a:spcPct val="0"/>
              </a:spcAft>
              <a:defRPr sz="4400" b="1">
                <a:solidFill>
                  <a:schemeClr val="tx2"/>
                </a:solidFill>
                <a:latin typeface="Arial" charset="0"/>
                <a:ea typeface="MS PGothic" pitchFamily="34" charset="-128"/>
              </a:defRPr>
            </a:lvl8pPr>
            <a:lvl9pPr marL="1828800" algn="l" rtl="0" eaLnBrk="0" fontAlgn="base" hangingPunct="0">
              <a:spcBef>
                <a:spcPct val="0"/>
              </a:spcBef>
              <a:spcAft>
                <a:spcPct val="0"/>
              </a:spcAft>
              <a:defRPr sz="4400" b="1">
                <a:solidFill>
                  <a:schemeClr val="tx2"/>
                </a:solidFill>
                <a:latin typeface="Arial" charset="0"/>
                <a:ea typeface="MS PGothic" pitchFamily="34" charset="-128"/>
              </a:defRPr>
            </a:lvl9pPr>
          </a:lstStyle>
          <a:p>
            <a:pPr marL="457189" indent="-457189" eaLnBrk="1" hangingPunct="1">
              <a:lnSpc>
                <a:spcPct val="150000"/>
              </a:lnSpc>
              <a:buFont typeface="+mj-lt"/>
              <a:buAutoNum type="arabicPeriod"/>
              <a:defRPr/>
            </a:pPr>
            <a:r>
              <a:rPr lang="zh-CN" altLang="en-US" sz="2400" kern="0" dirty="0">
                <a:solidFill>
                  <a:schemeClr val="tx1">
                    <a:lumMod val="75000"/>
                    <a:lumOff val="25000"/>
                  </a:schemeClr>
                </a:solidFill>
                <a:latin typeface="微软雅黑" pitchFamily="34" charset="-122"/>
                <a:ea typeface="微软雅黑" pitchFamily="34" charset="-122"/>
              </a:rPr>
              <a:t>解决进程互斥问题的三种硬件方法：禁止中断，</a:t>
            </a:r>
            <a:r>
              <a:rPr lang="en-US" altLang="zh-CN" sz="2400" kern="0" dirty="0">
                <a:solidFill>
                  <a:schemeClr val="tx1">
                    <a:lumMod val="75000"/>
                    <a:lumOff val="25000"/>
                  </a:schemeClr>
                </a:solidFill>
                <a:latin typeface="微软雅黑" pitchFamily="34" charset="-122"/>
                <a:ea typeface="微软雅黑" pitchFamily="34" charset="-122"/>
              </a:rPr>
              <a:t>TSL</a:t>
            </a:r>
            <a:r>
              <a:rPr lang="zh-CN" altLang="en-US" sz="2400" kern="0" dirty="0">
                <a:solidFill>
                  <a:schemeClr val="tx1">
                    <a:lumMod val="75000"/>
                    <a:lumOff val="25000"/>
                  </a:schemeClr>
                </a:solidFill>
                <a:latin typeface="微软雅黑" pitchFamily="34" charset="-122"/>
                <a:ea typeface="微软雅黑" pitchFamily="34" charset="-122"/>
              </a:rPr>
              <a:t>指令，</a:t>
            </a:r>
            <a:r>
              <a:rPr lang="en-US" altLang="zh-CN" sz="2400" kern="0" dirty="0">
                <a:solidFill>
                  <a:schemeClr val="tx1">
                    <a:lumMod val="75000"/>
                    <a:lumOff val="25000"/>
                  </a:schemeClr>
                </a:solidFill>
                <a:latin typeface="微软雅黑" pitchFamily="34" charset="-122"/>
                <a:ea typeface="微软雅黑" pitchFamily="34" charset="-122"/>
              </a:rPr>
              <a:t>swap</a:t>
            </a:r>
            <a:r>
              <a:rPr lang="zh-CN" altLang="en-US" sz="2400" kern="0" dirty="0">
                <a:solidFill>
                  <a:schemeClr val="tx1">
                    <a:lumMod val="75000"/>
                    <a:lumOff val="25000"/>
                  </a:schemeClr>
                </a:solidFill>
                <a:latin typeface="微软雅黑" pitchFamily="34" charset="-122"/>
                <a:ea typeface="微软雅黑" pitchFamily="34" charset="-122"/>
              </a:rPr>
              <a:t>指令</a:t>
            </a:r>
            <a:endParaRPr lang="en-US" altLang="zh-CN" sz="2400" kern="0" dirty="0">
              <a:solidFill>
                <a:schemeClr val="tx1">
                  <a:lumMod val="75000"/>
                  <a:lumOff val="25000"/>
                </a:schemeClr>
              </a:solidFill>
              <a:latin typeface="微软雅黑" pitchFamily="34" charset="-122"/>
              <a:ea typeface="微软雅黑" pitchFamily="34" charset="-122"/>
            </a:endParaRPr>
          </a:p>
          <a:p>
            <a:pPr marL="457189" indent="-457189" eaLnBrk="1" hangingPunct="1">
              <a:lnSpc>
                <a:spcPct val="150000"/>
              </a:lnSpc>
              <a:buFont typeface="+mj-lt"/>
              <a:buAutoNum type="arabicPeriod"/>
              <a:defRPr/>
            </a:pPr>
            <a:r>
              <a:rPr lang="en-US" altLang="zh-CN" sz="2400" kern="0" dirty="0">
                <a:solidFill>
                  <a:schemeClr val="tx1">
                    <a:lumMod val="75000"/>
                    <a:lumOff val="25000"/>
                  </a:schemeClr>
                </a:solidFill>
                <a:latin typeface="微软雅黑" pitchFamily="34" charset="-122"/>
                <a:ea typeface="微软雅黑" pitchFamily="34" charset="-122"/>
              </a:rPr>
              <a:t> </a:t>
            </a:r>
            <a:r>
              <a:rPr lang="zh-CN" altLang="en-US" sz="2400" kern="0" dirty="0">
                <a:solidFill>
                  <a:schemeClr val="tx1">
                    <a:lumMod val="75000"/>
                    <a:lumOff val="25000"/>
                  </a:schemeClr>
                </a:solidFill>
                <a:latin typeface="微软雅黑" pitchFamily="34" charset="-122"/>
                <a:ea typeface="微软雅黑" pitchFamily="34" charset="-122"/>
              </a:rPr>
              <a:t>利用软件方法解决进程互斥问题</a:t>
            </a:r>
            <a:endParaRPr lang="en-US" altLang="zh-CN" sz="2400" kern="0" dirty="0">
              <a:solidFill>
                <a:schemeClr val="tx1">
                  <a:lumMod val="75000"/>
                  <a:lumOff val="25000"/>
                </a:schemeClr>
              </a:solidFill>
              <a:latin typeface="微软雅黑" pitchFamily="34" charset="-122"/>
              <a:ea typeface="微软雅黑" pitchFamily="34" charset="-122"/>
            </a:endParaRPr>
          </a:p>
          <a:p>
            <a:pPr marL="457189" indent="-457189" eaLnBrk="1" hangingPunct="1">
              <a:lnSpc>
                <a:spcPct val="150000"/>
              </a:lnSpc>
              <a:buFont typeface="+mj-lt"/>
              <a:buAutoNum type="arabicPeriod"/>
              <a:defRPr/>
            </a:pPr>
            <a:r>
              <a:rPr lang="zh-CN" altLang="en-US" sz="2400" kern="0" dirty="0">
                <a:solidFill>
                  <a:schemeClr val="tx1">
                    <a:lumMod val="75000"/>
                    <a:lumOff val="25000"/>
                  </a:schemeClr>
                </a:solidFill>
                <a:latin typeface="微软雅黑" pitchFamily="34" charset="-122"/>
                <a:ea typeface="微软雅黑" pitchFamily="34" charset="-122"/>
              </a:rPr>
              <a:t>利用锁机制解决进程互斥问题</a:t>
            </a:r>
            <a:endParaRPr lang="en-US" altLang="zh-CN" sz="2400" kern="0" dirty="0">
              <a:solidFill>
                <a:schemeClr val="tx1">
                  <a:lumMod val="75000"/>
                  <a:lumOff val="25000"/>
                </a:schemeClr>
              </a:solidFill>
              <a:latin typeface="微软雅黑" pitchFamily="34" charset="-122"/>
              <a:ea typeface="微软雅黑" pitchFamily="34" charset="-122"/>
            </a:endParaRPr>
          </a:p>
          <a:p>
            <a:pPr marL="457189" indent="-457189" eaLnBrk="1" hangingPunct="1">
              <a:lnSpc>
                <a:spcPct val="150000"/>
              </a:lnSpc>
              <a:buFont typeface="+mj-lt"/>
              <a:buAutoNum type="arabicPeriod"/>
              <a:defRPr/>
            </a:pPr>
            <a:r>
              <a:rPr lang="zh-CN" altLang="en-US" sz="2400" kern="0" dirty="0">
                <a:solidFill>
                  <a:schemeClr val="tx1">
                    <a:lumMod val="75000"/>
                    <a:lumOff val="25000"/>
                  </a:schemeClr>
                </a:solidFill>
                <a:latin typeface="微软雅黑" pitchFamily="34" charset="-122"/>
                <a:ea typeface="微软雅黑" pitchFamily="34" charset="-122"/>
              </a:rPr>
              <a:t>整形信号量、记录型信号量的基本概念</a:t>
            </a:r>
            <a:endParaRPr lang="en-US" altLang="zh-CN" sz="2400" kern="0" dirty="0">
              <a:solidFill>
                <a:schemeClr val="tx1">
                  <a:lumMod val="75000"/>
                  <a:lumOff val="25000"/>
                </a:schemeClr>
              </a:solidFill>
              <a:latin typeface="微软雅黑" pitchFamily="34" charset="-122"/>
              <a:ea typeface="微软雅黑" pitchFamily="34" charset="-122"/>
            </a:endParaRPr>
          </a:p>
          <a:p>
            <a:pPr marL="457189" indent="-457189" eaLnBrk="1" hangingPunct="1">
              <a:lnSpc>
                <a:spcPct val="150000"/>
              </a:lnSpc>
              <a:buFont typeface="+mj-lt"/>
              <a:buAutoNum type="arabicPeriod"/>
              <a:defRPr/>
            </a:pPr>
            <a:r>
              <a:rPr lang="en-US" altLang="zh-CN" sz="2400" kern="0" dirty="0">
                <a:solidFill>
                  <a:schemeClr val="tx1">
                    <a:lumMod val="75000"/>
                    <a:lumOff val="25000"/>
                  </a:schemeClr>
                </a:solidFill>
                <a:latin typeface="微软雅黑" pitchFamily="34" charset="-122"/>
                <a:ea typeface="微软雅黑" pitchFamily="34" charset="-122"/>
              </a:rPr>
              <a:t> </a:t>
            </a:r>
            <a:r>
              <a:rPr lang="zh-CN" altLang="en-US" sz="2400" kern="0" dirty="0">
                <a:solidFill>
                  <a:schemeClr val="tx1">
                    <a:lumMod val="75000"/>
                    <a:lumOff val="25000"/>
                  </a:schemeClr>
                </a:solidFill>
                <a:latin typeface="微软雅黑" pitchFamily="34" charset="-122"/>
                <a:ea typeface="微软雅黑" pitchFamily="34" charset="-122"/>
              </a:rPr>
              <a:t>如何利用信号量机制解决进程同步与互斥问题</a:t>
            </a:r>
            <a:endParaRPr lang="en-US" altLang="zh-CN" sz="2400" kern="0" dirty="0">
              <a:solidFill>
                <a:schemeClr val="tx1">
                  <a:lumMod val="75000"/>
                  <a:lumOff val="25000"/>
                </a:schemeClr>
              </a:solidFill>
              <a:latin typeface="微软雅黑" pitchFamily="34" charset="-122"/>
              <a:ea typeface="微软雅黑" pitchFamily="34" charset="-122"/>
            </a:endParaRPr>
          </a:p>
          <a:p>
            <a:pPr marL="457189" indent="-457189" eaLnBrk="1" hangingPunct="1">
              <a:lnSpc>
                <a:spcPct val="150000"/>
              </a:lnSpc>
              <a:buFont typeface="+mj-lt"/>
              <a:buAutoNum type="arabicPeriod"/>
              <a:defRPr/>
            </a:pPr>
            <a:endParaRPr lang="zh-CN" altLang="en-US" sz="2400" kern="0" dirty="0">
              <a:solidFill>
                <a:schemeClr val="tx1">
                  <a:lumMod val="75000"/>
                  <a:lumOff val="25000"/>
                </a:schemeClr>
              </a:solidFill>
              <a:latin typeface="微软雅黑" pitchFamily="34" charset="-122"/>
              <a:ea typeface="微软雅黑" pitchFamily="34" charset="-122"/>
            </a:endParaRPr>
          </a:p>
        </p:txBody>
      </p:sp>
      <p:sp>
        <p:nvSpPr>
          <p:cNvPr id="5" name="圆角矩形 10">
            <a:extLst>
              <a:ext uri="{FF2B5EF4-FFF2-40B4-BE49-F238E27FC236}">
                <a16:creationId xmlns:a16="http://schemas.microsoft.com/office/drawing/2014/main" id="{F9EEE047-7AB5-4CA0-AAA2-301A85152D5E}"/>
              </a:ext>
            </a:extLst>
          </p:cNvPr>
          <p:cNvSpPr/>
          <p:nvPr/>
        </p:nvSpPr>
        <p:spPr>
          <a:xfrm>
            <a:off x="3143673" y="1302345"/>
            <a:ext cx="4608513" cy="902519"/>
          </a:xfrm>
          <a:prstGeom prst="roundRect">
            <a:avLst/>
          </a:prstGeom>
          <a:solidFill>
            <a:srgbClr val="0070C0"/>
          </a:solidFill>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600" dirty="0"/>
          </a:p>
        </p:txBody>
      </p:sp>
      <p:sp>
        <p:nvSpPr>
          <p:cNvPr id="6" name="文本框 5">
            <a:extLst>
              <a:ext uri="{FF2B5EF4-FFF2-40B4-BE49-F238E27FC236}">
                <a16:creationId xmlns:a16="http://schemas.microsoft.com/office/drawing/2014/main" id="{BE83D907-CA00-46D7-A280-7E71F121544F}"/>
              </a:ext>
            </a:extLst>
          </p:cNvPr>
          <p:cNvSpPr txBox="1">
            <a:spLocks noChangeArrowheads="1"/>
          </p:cNvSpPr>
          <p:nvPr/>
        </p:nvSpPr>
        <p:spPr bwMode="auto">
          <a:xfrm>
            <a:off x="3570040" y="1388865"/>
            <a:ext cx="3795712" cy="670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spcBef>
                <a:spcPct val="0"/>
              </a:spcBef>
              <a:buFontTx/>
              <a:buNone/>
            </a:pPr>
            <a:r>
              <a:rPr lang="zh-CN" altLang="en-US" dirty="0">
                <a:solidFill>
                  <a:schemeClr val="bg1"/>
                </a:solidFill>
                <a:latin typeface="微软雅黑" panose="020B0503020204020204" pitchFamily="34" charset="-122"/>
                <a:ea typeface="微软雅黑" panose="020B0503020204020204" pitchFamily="34" charset="-122"/>
              </a:rPr>
              <a:t>本节知识小结</a:t>
            </a:r>
          </a:p>
        </p:txBody>
      </p:sp>
    </p:spTree>
    <p:extLst>
      <p:ext uri="{BB962C8B-B14F-4D97-AF65-F5344CB8AC3E}">
        <p14:creationId xmlns:p14="http://schemas.microsoft.com/office/powerpoint/2010/main" val="20162138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1378" name="Text Box 2"/>
          <p:cNvSpPr txBox="1">
            <a:spLocks noChangeArrowheads="1"/>
          </p:cNvSpPr>
          <p:nvPr/>
        </p:nvSpPr>
        <p:spPr bwMode="auto">
          <a:xfrm>
            <a:off x="1343472" y="2636838"/>
            <a:ext cx="9865096"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r>
              <a:rPr lang="zh-CN" altLang="en-US" sz="2800" dirty="0"/>
              <a:t>       信号量机制处理同步问题时，</a:t>
            </a:r>
            <a:r>
              <a:rPr lang="zh-CN" altLang="en-US" sz="2800" dirty="0">
                <a:solidFill>
                  <a:srgbClr val="FF0000"/>
                </a:solidFill>
              </a:rPr>
              <a:t>共享变量及信号量的操作分散在各个进程中并遍布整个程序</a:t>
            </a:r>
            <a:r>
              <a:rPr lang="zh-CN" altLang="en-US" sz="2800" dirty="0"/>
              <a:t>，不仅给程序的管理、维护、修改带来了麻烦，而且还会因同步操作的不当造成死锁。</a:t>
            </a:r>
            <a:endParaRPr kumimoji="1" lang="zh-CN" altLang="en-US" sz="2800" dirty="0"/>
          </a:p>
        </p:txBody>
      </p:sp>
      <p:sp>
        <p:nvSpPr>
          <p:cNvPr id="4" name="Rectangle 2"/>
          <p:cNvSpPr>
            <a:spLocks noChangeArrowheads="1"/>
          </p:cNvSpPr>
          <p:nvPr/>
        </p:nvSpPr>
        <p:spPr bwMode="auto">
          <a:xfrm>
            <a:off x="4224339" y="-26988"/>
            <a:ext cx="3671887" cy="719138"/>
          </a:xfrm>
          <a:prstGeom prst="rect">
            <a:avLst/>
          </a:prstGeom>
          <a:noFill/>
          <a:ln>
            <a:noFill/>
          </a:ln>
          <a:effectLst>
            <a:outerShdw dist="35921" dir="2700000" algn="ctr" rotWithShape="0">
              <a:srgbClr val="FFFFFF">
                <a:alpha val="73000"/>
              </a:srgbClr>
            </a:outerShdw>
          </a:effectLst>
        </p:spPr>
        <p:txBody>
          <a:bodyPr anchor="ctr"/>
          <a:lstStyle/>
          <a:p>
            <a:pPr>
              <a:defRPr/>
            </a:pPr>
            <a:r>
              <a:rPr lang="en-US" altLang="zh-CN" sz="4000" dirty="0">
                <a:solidFill>
                  <a:schemeClr val="accent1">
                    <a:lumMod val="75000"/>
                  </a:schemeClr>
                </a:solidFill>
                <a:latin typeface="微软雅黑" pitchFamily="34" charset="-122"/>
                <a:ea typeface="微软雅黑" pitchFamily="34" charset="-122"/>
              </a:rPr>
              <a:t>3.4 </a:t>
            </a:r>
            <a:r>
              <a:rPr lang="zh-CN" altLang="en-US" sz="4000" dirty="0">
                <a:solidFill>
                  <a:schemeClr val="accent1">
                    <a:lumMod val="75000"/>
                  </a:schemeClr>
                </a:solidFill>
                <a:latin typeface="微软雅黑" pitchFamily="34" charset="-122"/>
                <a:ea typeface="微软雅黑" pitchFamily="34" charset="-122"/>
              </a:rPr>
              <a:t>进程同步</a:t>
            </a:r>
          </a:p>
        </p:txBody>
      </p:sp>
      <p:sp>
        <p:nvSpPr>
          <p:cNvPr id="5" name="矩形 4"/>
          <p:cNvSpPr/>
          <p:nvPr/>
        </p:nvSpPr>
        <p:spPr>
          <a:xfrm>
            <a:off x="1055440" y="692150"/>
            <a:ext cx="4248150" cy="584200"/>
          </a:xfrm>
          <a:prstGeom prst="rect">
            <a:avLst/>
          </a:prstGeom>
        </p:spPr>
        <p:txBody>
          <a:bodyPr>
            <a:spAutoFit/>
          </a:bodyPr>
          <a:lstStyle/>
          <a:p>
            <a:pPr eaLnBrk="0" hangingPunct="0">
              <a:spcBef>
                <a:spcPct val="20000"/>
              </a:spcBef>
              <a:defRPr/>
            </a:pPr>
            <a:r>
              <a:rPr lang="en-US" altLang="zh-CN" sz="3200" kern="0" dirty="0">
                <a:solidFill>
                  <a:srgbClr val="0000FF"/>
                </a:solidFill>
                <a:latin typeface="微软雅黑" panose="020B0503020204020204" pitchFamily="34" charset="-122"/>
                <a:ea typeface="微软雅黑" panose="020B0503020204020204" pitchFamily="34" charset="-122"/>
              </a:rPr>
              <a:t>3.4.3  </a:t>
            </a:r>
            <a:r>
              <a:rPr lang="zh-CN" altLang="en-US" sz="3200" kern="0" dirty="0">
                <a:solidFill>
                  <a:srgbClr val="0000FF"/>
                </a:solidFill>
                <a:latin typeface="微软雅黑" panose="020B0503020204020204" pitchFamily="34" charset="-122"/>
                <a:ea typeface="微软雅黑" panose="020B0503020204020204" pitchFamily="34" charset="-122"/>
              </a:rPr>
              <a:t>管程机制</a:t>
            </a:r>
            <a:endParaRPr lang="zh-CN" altLang="en-US" sz="3200" dirty="0">
              <a:latin typeface="微软雅黑" panose="020B0503020204020204" pitchFamily="34" charset="-122"/>
              <a:ea typeface="微软雅黑" panose="020B0503020204020204" pitchFamily="34" charset="-122"/>
            </a:endParaRPr>
          </a:p>
        </p:txBody>
      </p:sp>
      <p:sp>
        <p:nvSpPr>
          <p:cNvPr id="163845" name="矩形 5"/>
          <p:cNvSpPr>
            <a:spLocks noChangeArrowheads="1"/>
          </p:cNvSpPr>
          <p:nvPr/>
        </p:nvSpPr>
        <p:spPr bwMode="auto">
          <a:xfrm>
            <a:off x="1199456" y="1357313"/>
            <a:ext cx="3240087"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dirty="0">
                <a:solidFill>
                  <a:srgbClr val="C00000"/>
                </a:solidFill>
                <a:latin typeface="Times New Roman" panose="02020603050405020304" pitchFamily="18" charset="0"/>
              </a:rPr>
              <a:t>1</a:t>
            </a:r>
            <a:r>
              <a:rPr kumimoji="1" lang="en-US" altLang="zh-CN" sz="2800" dirty="0">
                <a:solidFill>
                  <a:srgbClr val="C00000"/>
                </a:solidFill>
                <a:latin typeface="仿宋_GB2312" pitchFamily="49" charset="-122"/>
                <a:ea typeface="仿宋_GB2312" pitchFamily="49" charset="-122"/>
              </a:rPr>
              <a:t>. </a:t>
            </a:r>
            <a:r>
              <a:rPr kumimoji="1" lang="zh-CN" altLang="en-US" sz="2800" dirty="0">
                <a:solidFill>
                  <a:srgbClr val="C00000"/>
                </a:solidFill>
                <a:latin typeface="仿宋_GB2312" pitchFamily="49" charset="-122"/>
                <a:ea typeface="仿宋_GB2312" pitchFamily="49" charset="-122"/>
              </a:rPr>
              <a:t>管程的引入：</a:t>
            </a:r>
          </a:p>
        </p:txBody>
      </p:sp>
      <p:sp>
        <p:nvSpPr>
          <p:cNvPr id="163846" name="矩形 6"/>
          <p:cNvSpPr>
            <a:spLocks noChangeArrowheads="1"/>
          </p:cNvSpPr>
          <p:nvPr/>
        </p:nvSpPr>
        <p:spPr bwMode="auto">
          <a:xfrm>
            <a:off x="1343472" y="1949919"/>
            <a:ext cx="73437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spcBef>
                <a:spcPct val="20000"/>
              </a:spcBef>
              <a:buFont typeface="Wingdings" panose="05000000000000000000" pitchFamily="2" charset="2"/>
              <a:buChar char="n"/>
            </a:pPr>
            <a:r>
              <a:rPr kumimoji="1" lang="zh-CN" altLang="en-US" sz="2800" dirty="0">
                <a:solidFill>
                  <a:srgbClr val="7030A0"/>
                </a:solidFill>
              </a:rPr>
              <a:t>前述互斥手段的不足：</a:t>
            </a:r>
          </a:p>
        </p:txBody>
      </p:sp>
      <p:sp>
        <p:nvSpPr>
          <p:cNvPr id="3" name="文本框 2">
            <a:extLst>
              <a:ext uri="{FF2B5EF4-FFF2-40B4-BE49-F238E27FC236}">
                <a16:creationId xmlns:a16="http://schemas.microsoft.com/office/drawing/2014/main" id="{306154F6-9ED6-9DDC-FB59-BACBC6D06806}"/>
              </a:ext>
            </a:extLst>
          </p:cNvPr>
          <p:cNvSpPr txBox="1"/>
          <p:nvPr/>
        </p:nvSpPr>
        <p:spPr>
          <a:xfrm>
            <a:off x="1847528" y="4221088"/>
            <a:ext cx="6117928" cy="1949508"/>
          </a:xfrm>
          <a:prstGeom prst="rect">
            <a:avLst/>
          </a:prstGeom>
          <a:noFill/>
        </p:spPr>
        <p:txBody>
          <a:bodyPr wrap="square">
            <a:spAutoFit/>
          </a:bodyPr>
          <a:lstStyle/>
          <a:p>
            <a:pPr>
              <a:lnSpc>
                <a:spcPct val="150000"/>
              </a:lnSpc>
            </a:pPr>
            <a:r>
              <a:rPr lang="zh-CN" altLang="en-US" sz="2800" dirty="0">
                <a:solidFill>
                  <a:srgbClr val="0000FF"/>
                </a:solidFill>
                <a:latin typeface="Times New Roman Bold" panose="02020803070505020304" pitchFamily="18" charset="0"/>
                <a:ea typeface="楷体" panose="02010609060101010101" pitchFamily="49" charset="-122"/>
              </a:rPr>
              <a:t>１</a:t>
            </a:r>
            <a:r>
              <a:rPr lang="en-US" altLang="zh-CN" sz="2800" dirty="0">
                <a:solidFill>
                  <a:srgbClr val="0000FF"/>
                </a:solidFill>
                <a:latin typeface="Times New Roman Bold" panose="02020803070505020304" pitchFamily="18" charset="0"/>
                <a:ea typeface="楷体" panose="02010609060101010101" pitchFamily="49" charset="-122"/>
              </a:rPr>
              <a:t>&gt; </a:t>
            </a:r>
            <a:r>
              <a:rPr lang="zh-CN" altLang="en-US" sz="2800" dirty="0">
                <a:solidFill>
                  <a:srgbClr val="0000FF"/>
                </a:solidFill>
                <a:latin typeface="Times New Roman Bold" panose="02020803070505020304" pitchFamily="18" charset="0"/>
                <a:ea typeface="楷体" panose="02010609060101010101" pitchFamily="49" charset="-122"/>
              </a:rPr>
              <a:t>可读性差</a:t>
            </a:r>
            <a:endParaRPr lang="en-US" altLang="zh-CN" sz="2800" dirty="0">
              <a:solidFill>
                <a:srgbClr val="0000FF"/>
              </a:solidFill>
              <a:latin typeface="Times New Roman Bold" panose="02020803070505020304" pitchFamily="18" charset="0"/>
              <a:ea typeface="楷体" panose="02010609060101010101" pitchFamily="49" charset="-122"/>
            </a:endParaRPr>
          </a:p>
          <a:p>
            <a:pPr>
              <a:lnSpc>
                <a:spcPct val="150000"/>
              </a:lnSpc>
            </a:pPr>
            <a:r>
              <a:rPr lang="zh-CN" altLang="en-US" sz="2800" dirty="0">
                <a:solidFill>
                  <a:srgbClr val="0000FF"/>
                </a:solidFill>
                <a:latin typeface="Times New Roman Bold" panose="02020803070505020304" pitchFamily="18" charset="0"/>
                <a:ea typeface="楷体" panose="02010609060101010101" pitchFamily="49" charset="-122"/>
              </a:rPr>
              <a:t>２</a:t>
            </a:r>
            <a:r>
              <a:rPr lang="en-US" altLang="zh-CN" sz="2800" dirty="0">
                <a:solidFill>
                  <a:srgbClr val="0000FF"/>
                </a:solidFill>
                <a:latin typeface="Times New Roman Bold" panose="02020803070505020304" pitchFamily="18" charset="0"/>
                <a:ea typeface="楷体" panose="02010609060101010101" pitchFamily="49" charset="-122"/>
              </a:rPr>
              <a:t>&gt; </a:t>
            </a:r>
            <a:r>
              <a:rPr lang="zh-CN" altLang="en-US" sz="2800" dirty="0">
                <a:solidFill>
                  <a:srgbClr val="0000FF"/>
                </a:solidFill>
                <a:latin typeface="Times New Roman Bold" panose="02020803070505020304" pitchFamily="18" charset="0"/>
                <a:ea typeface="楷体" panose="02010609060101010101" pitchFamily="49" charset="-122"/>
              </a:rPr>
              <a:t>不利于修改和维护</a:t>
            </a:r>
            <a:endParaRPr lang="en-US" altLang="zh-CN" sz="2800" dirty="0">
              <a:solidFill>
                <a:srgbClr val="0000FF"/>
              </a:solidFill>
              <a:latin typeface="Times New Roman Bold" panose="02020803070505020304" pitchFamily="18" charset="0"/>
              <a:ea typeface="楷体" panose="02010609060101010101" pitchFamily="49" charset="-122"/>
            </a:endParaRPr>
          </a:p>
          <a:p>
            <a:pPr>
              <a:lnSpc>
                <a:spcPct val="150000"/>
              </a:lnSpc>
            </a:pPr>
            <a:r>
              <a:rPr lang="zh-CN" altLang="en-US" sz="2800" dirty="0">
                <a:solidFill>
                  <a:srgbClr val="0000FF"/>
                </a:solidFill>
                <a:latin typeface="Times New Roman Bold" panose="02020803070505020304" pitchFamily="18" charset="0"/>
                <a:ea typeface="楷体" panose="02010609060101010101" pitchFamily="49" charset="-122"/>
              </a:rPr>
              <a:t>３</a:t>
            </a:r>
            <a:r>
              <a:rPr lang="en-US" altLang="zh-CN" sz="2800" dirty="0">
                <a:solidFill>
                  <a:srgbClr val="0000FF"/>
                </a:solidFill>
                <a:latin typeface="Times New Roman Bold" panose="02020803070505020304" pitchFamily="18" charset="0"/>
                <a:ea typeface="楷体" panose="02010609060101010101" pitchFamily="49" charset="-122"/>
              </a:rPr>
              <a:t>&gt; </a:t>
            </a:r>
            <a:r>
              <a:rPr lang="zh-CN" altLang="en-US" sz="2800" dirty="0">
                <a:solidFill>
                  <a:srgbClr val="0000FF"/>
                </a:solidFill>
                <a:latin typeface="Times New Roman Bold" panose="02020803070505020304" pitchFamily="18" charset="0"/>
                <a:ea typeface="楷体" panose="02010609060101010101" pitchFamily="49" charset="-122"/>
              </a:rPr>
              <a:t>正确性难以保证</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4224339" y="-26988"/>
            <a:ext cx="3671887" cy="719138"/>
          </a:xfrm>
          <a:prstGeom prst="rect">
            <a:avLst/>
          </a:prstGeom>
          <a:noFill/>
          <a:ln>
            <a:noFill/>
          </a:ln>
          <a:effectLst>
            <a:outerShdw dist="35921" dir="2700000" algn="ctr" rotWithShape="0">
              <a:srgbClr val="FFFFFF">
                <a:alpha val="73000"/>
              </a:srgbClr>
            </a:outerShdw>
          </a:effectLst>
        </p:spPr>
        <p:txBody>
          <a:bodyPr anchor="ctr"/>
          <a:lstStyle/>
          <a:p>
            <a:pPr>
              <a:defRPr/>
            </a:pPr>
            <a:r>
              <a:rPr lang="en-US" altLang="zh-CN" sz="4000" dirty="0">
                <a:solidFill>
                  <a:schemeClr val="accent1">
                    <a:lumMod val="75000"/>
                  </a:schemeClr>
                </a:solidFill>
                <a:latin typeface="微软雅黑" pitchFamily="34" charset="-122"/>
                <a:ea typeface="微软雅黑" pitchFamily="34" charset="-122"/>
              </a:rPr>
              <a:t>3.4 </a:t>
            </a:r>
            <a:r>
              <a:rPr lang="zh-CN" altLang="en-US" sz="4000" dirty="0">
                <a:solidFill>
                  <a:schemeClr val="accent1">
                    <a:lumMod val="75000"/>
                  </a:schemeClr>
                </a:solidFill>
                <a:latin typeface="微软雅黑" pitchFamily="34" charset="-122"/>
                <a:ea typeface="微软雅黑" pitchFamily="34" charset="-122"/>
              </a:rPr>
              <a:t>进程同步</a:t>
            </a:r>
          </a:p>
        </p:txBody>
      </p:sp>
      <p:sp>
        <p:nvSpPr>
          <p:cNvPr id="5" name="矩形 4"/>
          <p:cNvSpPr/>
          <p:nvPr/>
        </p:nvSpPr>
        <p:spPr>
          <a:xfrm>
            <a:off x="1055440" y="692150"/>
            <a:ext cx="4248150" cy="584200"/>
          </a:xfrm>
          <a:prstGeom prst="rect">
            <a:avLst/>
          </a:prstGeom>
        </p:spPr>
        <p:txBody>
          <a:bodyPr>
            <a:spAutoFit/>
          </a:bodyPr>
          <a:lstStyle/>
          <a:p>
            <a:pPr eaLnBrk="0" hangingPunct="0">
              <a:spcBef>
                <a:spcPct val="20000"/>
              </a:spcBef>
              <a:defRPr/>
            </a:pPr>
            <a:r>
              <a:rPr lang="en-US" altLang="zh-CN" sz="3200" kern="0" dirty="0">
                <a:solidFill>
                  <a:srgbClr val="0000FF"/>
                </a:solidFill>
                <a:latin typeface="微软雅黑" panose="020B0503020204020204" pitchFamily="34" charset="-122"/>
                <a:ea typeface="微软雅黑" panose="020B0503020204020204" pitchFamily="34" charset="-122"/>
              </a:rPr>
              <a:t>3.4.3  </a:t>
            </a:r>
            <a:r>
              <a:rPr lang="zh-CN" altLang="en-US" sz="3200" kern="0" dirty="0">
                <a:solidFill>
                  <a:srgbClr val="0000FF"/>
                </a:solidFill>
                <a:latin typeface="微软雅黑" panose="020B0503020204020204" pitchFamily="34" charset="-122"/>
                <a:ea typeface="微软雅黑" panose="020B0503020204020204" pitchFamily="34" charset="-122"/>
              </a:rPr>
              <a:t>管程机制</a:t>
            </a:r>
            <a:endParaRPr lang="zh-CN" altLang="en-US" sz="3200" dirty="0">
              <a:latin typeface="微软雅黑" panose="020B0503020204020204" pitchFamily="34" charset="-122"/>
              <a:ea typeface="微软雅黑" panose="020B0503020204020204" pitchFamily="34" charset="-122"/>
            </a:endParaRPr>
          </a:p>
        </p:txBody>
      </p:sp>
      <p:sp>
        <p:nvSpPr>
          <p:cNvPr id="163845" name="矩形 5"/>
          <p:cNvSpPr>
            <a:spLocks noChangeArrowheads="1"/>
          </p:cNvSpPr>
          <p:nvPr/>
        </p:nvSpPr>
        <p:spPr bwMode="auto">
          <a:xfrm>
            <a:off x="1199456" y="1357313"/>
            <a:ext cx="3240087"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dirty="0">
                <a:solidFill>
                  <a:srgbClr val="C00000"/>
                </a:solidFill>
                <a:latin typeface="Times New Roman" panose="02020603050405020304" pitchFamily="18" charset="0"/>
              </a:rPr>
              <a:t>1</a:t>
            </a:r>
            <a:r>
              <a:rPr kumimoji="1" lang="en-US" altLang="zh-CN" sz="2800" dirty="0">
                <a:solidFill>
                  <a:srgbClr val="C00000"/>
                </a:solidFill>
                <a:latin typeface="仿宋_GB2312" pitchFamily="49" charset="-122"/>
                <a:ea typeface="仿宋_GB2312" pitchFamily="49" charset="-122"/>
              </a:rPr>
              <a:t>. </a:t>
            </a:r>
            <a:r>
              <a:rPr kumimoji="1" lang="zh-CN" altLang="en-US" sz="2800" dirty="0">
                <a:solidFill>
                  <a:srgbClr val="C00000"/>
                </a:solidFill>
                <a:latin typeface="仿宋_GB2312" pitchFamily="49" charset="-122"/>
                <a:ea typeface="仿宋_GB2312" pitchFamily="49" charset="-122"/>
              </a:rPr>
              <a:t>管程的引入：</a:t>
            </a:r>
          </a:p>
        </p:txBody>
      </p:sp>
      <p:pic>
        <p:nvPicPr>
          <p:cNvPr id="935937" name="Picture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20093" y="1962917"/>
            <a:ext cx="8151813" cy="253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a:extLst>
              <a:ext uri="{FF2B5EF4-FFF2-40B4-BE49-F238E27FC236}">
                <a16:creationId xmlns:a16="http://schemas.microsoft.com/office/drawing/2014/main" id="{4E675A08-C04B-0D22-8E18-66A9F7CC151D}"/>
              </a:ext>
            </a:extLst>
          </p:cNvPr>
          <p:cNvSpPr txBox="1"/>
          <p:nvPr/>
        </p:nvSpPr>
        <p:spPr>
          <a:xfrm>
            <a:off x="1415480" y="4797152"/>
            <a:ext cx="8928992" cy="1815882"/>
          </a:xfrm>
          <a:prstGeom prst="rect">
            <a:avLst/>
          </a:prstGeom>
          <a:noFill/>
        </p:spPr>
        <p:txBody>
          <a:bodyPr wrap="square">
            <a:spAutoFit/>
          </a:bodyPr>
          <a:lstStyle/>
          <a:p>
            <a:r>
              <a:rPr kumimoji="1" lang="zh-CN" altLang="en-US" sz="2800" dirty="0"/>
              <a:t>      基于以上情况，</a:t>
            </a:r>
            <a:r>
              <a:rPr kumimoji="1" lang="en-US" altLang="zh-CN" sz="2800" dirty="0"/>
              <a:t>1971</a:t>
            </a:r>
            <a:r>
              <a:rPr kumimoji="1" lang="zh-CN" altLang="en-US" sz="2800" dirty="0"/>
              <a:t>年</a:t>
            </a:r>
            <a:r>
              <a:rPr kumimoji="1" lang="en-US" altLang="zh-CN" sz="2800" dirty="0" err="1"/>
              <a:t>DIjkstra</a:t>
            </a:r>
            <a:r>
              <a:rPr kumimoji="1" lang="zh-CN" altLang="en-US" sz="2800" dirty="0"/>
              <a:t>提出了“</a:t>
            </a:r>
            <a:r>
              <a:rPr kumimoji="1" lang="zh-CN" altLang="en-US" sz="2800" dirty="0">
                <a:solidFill>
                  <a:srgbClr val="FF0000"/>
                </a:solidFill>
              </a:rPr>
              <a:t>秘书进程</a:t>
            </a:r>
            <a:r>
              <a:rPr kumimoji="1" lang="zh-CN" altLang="en-US" sz="2800" dirty="0"/>
              <a:t>”思想。</a:t>
            </a:r>
            <a:r>
              <a:rPr kumimoji="1" lang="en-US" altLang="zh-CN" sz="2800" dirty="0"/>
              <a:t>1973</a:t>
            </a:r>
            <a:r>
              <a:rPr kumimoji="1" lang="zh-CN" altLang="en-US" sz="2800" dirty="0"/>
              <a:t>年</a:t>
            </a:r>
            <a:r>
              <a:rPr kumimoji="1" lang="en-US" altLang="zh-CN" sz="2800" dirty="0"/>
              <a:t>Hansan</a:t>
            </a:r>
            <a:r>
              <a:rPr kumimoji="1" lang="zh-CN" altLang="en-US" sz="2800" dirty="0"/>
              <a:t>和</a:t>
            </a:r>
            <a:r>
              <a:rPr kumimoji="1" lang="en-US" altLang="zh-CN" sz="2800" dirty="0"/>
              <a:t>Hoare</a:t>
            </a:r>
            <a:r>
              <a:rPr kumimoji="1" lang="zh-CN" altLang="en-US" sz="2800" dirty="0"/>
              <a:t>又将“秘书进程”思想发展为“管程”概念，把并发进程间的同步操作分别集中在相应的管程中。</a:t>
            </a:r>
            <a:endParaRPr lang="zh-CN" altLang="en-US" sz="2800" dirty="0"/>
          </a:p>
        </p:txBody>
      </p:sp>
    </p:spTree>
    <p:extLst>
      <p:ext uri="{BB962C8B-B14F-4D97-AF65-F5344CB8AC3E}">
        <p14:creationId xmlns:p14="http://schemas.microsoft.com/office/powerpoint/2010/main" val="3995343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935937"/>
                                        </p:tgtEl>
                                        <p:attrNameLst>
                                          <p:attrName>style.visibility</p:attrName>
                                        </p:attrNameLst>
                                      </p:cBhvr>
                                      <p:to>
                                        <p:strVal val="visible"/>
                                      </p:to>
                                    </p:set>
                                    <p:animEffect transition="in" filter="box(in)">
                                      <p:cBhvr>
                                        <p:cTn id="7" dur="500"/>
                                        <p:tgtEl>
                                          <p:spTgt spid="9359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4866" name="Text Box 2"/>
          <p:cNvSpPr txBox="1">
            <a:spLocks noChangeArrowheads="1"/>
          </p:cNvSpPr>
          <p:nvPr/>
        </p:nvSpPr>
        <p:spPr bwMode="auto">
          <a:xfrm>
            <a:off x="1112838" y="1294300"/>
            <a:ext cx="1038376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l"/>
            <a:r>
              <a:rPr lang="zh-CN" altLang="en-US" sz="2400" i="0" u="none" strike="noStrike" baseline="0" dirty="0">
                <a:latin typeface="微软雅黑" panose="020B0503020204020204" pitchFamily="34" charset="-122"/>
                <a:ea typeface="微软雅黑" panose="020B0503020204020204" pitchFamily="34" charset="-122"/>
              </a:rPr>
              <a:t>       代表</a:t>
            </a:r>
            <a:r>
              <a:rPr lang="zh-CN" altLang="en-US" sz="2400" i="0" u="none" strike="noStrike" baseline="0" dirty="0">
                <a:solidFill>
                  <a:srgbClr val="FF0000"/>
                </a:solidFill>
                <a:latin typeface="微软雅黑" panose="020B0503020204020204" pitchFamily="34" charset="-122"/>
                <a:ea typeface="微软雅黑" panose="020B0503020204020204" pitchFamily="34" charset="-122"/>
              </a:rPr>
              <a:t>共享资源的数据结构</a:t>
            </a:r>
            <a:r>
              <a:rPr lang="zh-CN" altLang="en-US" sz="2400" i="0" u="none" strike="noStrike" baseline="0" dirty="0">
                <a:latin typeface="微软雅黑" panose="020B0503020204020204" pitchFamily="34" charset="-122"/>
                <a:ea typeface="微软雅黑" panose="020B0503020204020204" pitchFamily="34" charset="-122"/>
              </a:rPr>
              <a:t>及对这些数据结构进行操作的</a:t>
            </a:r>
            <a:r>
              <a:rPr lang="zh-CN" altLang="en-US" sz="2400" i="0" u="none" strike="noStrike" baseline="0" dirty="0">
                <a:solidFill>
                  <a:srgbClr val="FF0000"/>
                </a:solidFill>
                <a:latin typeface="微软雅黑" panose="020B0503020204020204" pitchFamily="34" charset="-122"/>
                <a:ea typeface="微软雅黑" panose="020B0503020204020204" pitchFamily="34" charset="-122"/>
              </a:rPr>
              <a:t>一组过程</a:t>
            </a:r>
            <a:r>
              <a:rPr lang="zh-CN" altLang="en-US" sz="2400" i="0" u="none" strike="noStrike" baseline="0" dirty="0">
                <a:latin typeface="微软雅黑" panose="020B0503020204020204" pitchFamily="34" charset="-122"/>
                <a:ea typeface="微软雅黑" panose="020B0503020204020204" pitchFamily="34" charset="-122"/>
              </a:rPr>
              <a:t>就构成了管程。</a:t>
            </a:r>
            <a:r>
              <a:rPr lang="zh-CN" altLang="en-US" sz="2400" dirty="0">
                <a:latin typeface="微软雅黑" panose="020B0503020204020204" pitchFamily="34" charset="-122"/>
                <a:ea typeface="微软雅黑" panose="020B0503020204020204" pitchFamily="34" charset="-122"/>
              </a:rPr>
              <a:t>并发进程通过调用管程来实现共享资源的请求和释放。</a:t>
            </a:r>
          </a:p>
        </p:txBody>
      </p:sp>
      <p:sp>
        <p:nvSpPr>
          <p:cNvPr id="5" name="矩形 4"/>
          <p:cNvSpPr/>
          <p:nvPr/>
        </p:nvSpPr>
        <p:spPr>
          <a:xfrm>
            <a:off x="4799832" y="44451"/>
            <a:ext cx="3456409" cy="584775"/>
          </a:xfrm>
          <a:prstGeom prst="rect">
            <a:avLst/>
          </a:prstGeom>
        </p:spPr>
        <p:txBody>
          <a:bodyPr wrap="square">
            <a:spAutoFit/>
          </a:bodyPr>
          <a:lstStyle/>
          <a:p>
            <a:pPr eaLnBrk="0" hangingPunct="0">
              <a:spcBef>
                <a:spcPct val="20000"/>
              </a:spcBef>
              <a:defRPr/>
            </a:pPr>
            <a:r>
              <a:rPr lang="en-US" altLang="zh-CN" sz="3200" kern="0" dirty="0">
                <a:solidFill>
                  <a:srgbClr val="0000FF"/>
                </a:solidFill>
                <a:latin typeface="微软雅黑" pitchFamily="34" charset="-122"/>
                <a:ea typeface="微软雅黑" pitchFamily="34" charset="-122"/>
              </a:rPr>
              <a:t>3.4.3  </a:t>
            </a:r>
            <a:r>
              <a:rPr lang="zh-CN" altLang="en-US" sz="3200" kern="0" dirty="0">
                <a:solidFill>
                  <a:srgbClr val="0000FF"/>
                </a:solidFill>
                <a:latin typeface="微软雅黑" pitchFamily="34" charset="-122"/>
                <a:ea typeface="微软雅黑" pitchFamily="34" charset="-122"/>
              </a:rPr>
              <a:t>管程机制</a:t>
            </a:r>
            <a:endParaRPr lang="zh-CN" altLang="en-US" sz="3200" dirty="0">
              <a:latin typeface="微软雅黑" pitchFamily="34" charset="-122"/>
              <a:ea typeface="微软雅黑" pitchFamily="34" charset="-122"/>
            </a:endParaRPr>
          </a:p>
        </p:txBody>
      </p:sp>
      <p:sp>
        <p:nvSpPr>
          <p:cNvPr id="164868" name="矩形 5"/>
          <p:cNvSpPr>
            <a:spLocks noChangeArrowheads="1"/>
          </p:cNvSpPr>
          <p:nvPr/>
        </p:nvSpPr>
        <p:spPr bwMode="auto">
          <a:xfrm>
            <a:off x="767408" y="629226"/>
            <a:ext cx="3240087"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dirty="0">
                <a:solidFill>
                  <a:srgbClr val="C00000"/>
                </a:solidFill>
                <a:latin typeface="微软雅黑" panose="020B0503020204020204" pitchFamily="34" charset="-122"/>
                <a:ea typeface="微软雅黑" panose="020B0503020204020204" pitchFamily="34" charset="-122"/>
              </a:rPr>
              <a:t>2. </a:t>
            </a:r>
            <a:r>
              <a:rPr kumimoji="1" lang="zh-CN" altLang="en-US" sz="2800" dirty="0">
                <a:solidFill>
                  <a:srgbClr val="C00000"/>
                </a:solidFill>
                <a:latin typeface="微软雅黑" panose="020B0503020204020204" pitchFamily="34" charset="-122"/>
                <a:ea typeface="微软雅黑" panose="020B0503020204020204" pitchFamily="34" charset="-122"/>
              </a:rPr>
              <a:t>管程的定义</a:t>
            </a:r>
          </a:p>
        </p:txBody>
      </p:sp>
      <p:sp>
        <p:nvSpPr>
          <p:cNvPr id="7" name="矩形 6"/>
          <p:cNvSpPr>
            <a:spLocks noChangeArrowheads="1"/>
          </p:cNvSpPr>
          <p:nvPr/>
        </p:nvSpPr>
        <p:spPr bwMode="auto">
          <a:xfrm>
            <a:off x="1055440" y="2484886"/>
            <a:ext cx="27368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spcBef>
                <a:spcPct val="20000"/>
              </a:spcBef>
              <a:buFont typeface="Wingdings" panose="05000000000000000000" pitchFamily="2" charset="2"/>
              <a:buChar char="n"/>
            </a:pPr>
            <a:r>
              <a:rPr kumimoji="1" lang="zh-CN" altLang="en-US" sz="2400" dirty="0">
                <a:solidFill>
                  <a:srgbClr val="FF0000"/>
                </a:solidFill>
                <a:latin typeface="微软雅黑" panose="020B0503020204020204" pitchFamily="34" charset="-122"/>
                <a:ea typeface="微软雅黑" panose="020B0503020204020204" pitchFamily="34" charset="-122"/>
              </a:rPr>
              <a:t> 管程组成：</a:t>
            </a:r>
          </a:p>
        </p:txBody>
      </p:sp>
      <p:sp>
        <p:nvSpPr>
          <p:cNvPr id="8" name="矩形 7"/>
          <p:cNvSpPr>
            <a:spLocks noChangeArrowheads="1"/>
          </p:cNvSpPr>
          <p:nvPr/>
        </p:nvSpPr>
        <p:spPr bwMode="auto">
          <a:xfrm>
            <a:off x="695400" y="2923081"/>
            <a:ext cx="4608512" cy="3350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sz="2000" b="1">
                <a:solidFill>
                  <a:schemeClr val="tx1"/>
                </a:solidFill>
                <a:latin typeface="Arial" panose="020B0604020202020204" pitchFamily="34" charset="0"/>
                <a:ea typeface="宋体" panose="02010600030101010101" pitchFamily="2" charset="-122"/>
              </a:defRPr>
            </a:lvl1pPr>
            <a:lvl2pPr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lvl="1" eaLnBrk="1" hangingPunct="1">
              <a:lnSpc>
                <a:spcPct val="150000"/>
              </a:lnSpc>
              <a:buClr>
                <a:schemeClr val="tx1"/>
              </a:buClr>
              <a:buFont typeface="Wingdings" panose="05000000000000000000" pitchFamily="2" charset="2"/>
              <a:buChar char="l"/>
            </a:pPr>
            <a:r>
              <a:rPr kumimoji="1" lang="zh-CN" altLang="en-US" sz="2400" dirty="0">
                <a:latin typeface="Times New Roman" panose="02020603050405020304" pitchFamily="18" charset="0"/>
                <a:ea typeface="仿宋_GB2312" pitchFamily="49" charset="-122"/>
              </a:rPr>
              <a:t>  管程名字</a:t>
            </a:r>
            <a:endParaRPr kumimoji="1" lang="en-US" altLang="zh-CN" sz="2400" dirty="0">
              <a:latin typeface="Times New Roman" panose="02020603050405020304" pitchFamily="18" charset="0"/>
              <a:ea typeface="仿宋_GB2312" pitchFamily="49" charset="-122"/>
            </a:endParaRPr>
          </a:p>
          <a:p>
            <a:pPr lvl="1" eaLnBrk="1" hangingPunct="1">
              <a:lnSpc>
                <a:spcPct val="150000"/>
              </a:lnSpc>
              <a:buClr>
                <a:schemeClr val="tx1"/>
              </a:buClr>
              <a:buFont typeface="Wingdings" panose="05000000000000000000" pitchFamily="2" charset="2"/>
              <a:buChar char="l"/>
            </a:pPr>
            <a:r>
              <a:rPr kumimoji="1" lang="zh-CN" altLang="en-US" sz="2400" dirty="0">
                <a:latin typeface="Times New Roman" panose="02020603050405020304" pitchFamily="18" charset="0"/>
                <a:ea typeface="仿宋_GB2312" pitchFamily="49" charset="-122"/>
              </a:rPr>
              <a:t>  局部于管程的共享变量的说明；</a:t>
            </a:r>
            <a:endParaRPr kumimoji="1" lang="en-US" altLang="zh-CN" sz="2400" dirty="0">
              <a:latin typeface="Times New Roman" panose="02020603050405020304" pitchFamily="18" charset="0"/>
              <a:ea typeface="仿宋_GB2312" pitchFamily="49" charset="-122"/>
            </a:endParaRPr>
          </a:p>
          <a:p>
            <a:pPr lvl="1" eaLnBrk="1" hangingPunct="1">
              <a:lnSpc>
                <a:spcPct val="150000"/>
              </a:lnSpc>
              <a:buClr>
                <a:schemeClr val="tx1"/>
              </a:buClr>
              <a:buFont typeface="Wingdings" panose="05000000000000000000" pitchFamily="2" charset="2"/>
              <a:buChar char="l"/>
            </a:pPr>
            <a:r>
              <a:rPr kumimoji="1" lang="zh-CN" altLang="en-US" sz="2400" dirty="0">
                <a:latin typeface="Times New Roman" panose="02020603050405020304" pitchFamily="18" charset="0"/>
                <a:ea typeface="仿宋_GB2312" pitchFamily="49" charset="-122"/>
              </a:rPr>
              <a:t>  对该数据结构进行操作的一组过程；</a:t>
            </a:r>
            <a:endParaRPr kumimoji="1" lang="en-US" altLang="zh-CN" sz="2400" dirty="0">
              <a:latin typeface="Times New Roman" panose="02020603050405020304" pitchFamily="18" charset="0"/>
              <a:ea typeface="仿宋_GB2312" pitchFamily="49" charset="-122"/>
            </a:endParaRPr>
          </a:p>
          <a:p>
            <a:pPr lvl="1" eaLnBrk="1" hangingPunct="1">
              <a:lnSpc>
                <a:spcPct val="150000"/>
              </a:lnSpc>
              <a:buClr>
                <a:schemeClr val="tx1"/>
              </a:buClr>
              <a:buFont typeface="Wingdings" panose="05000000000000000000" pitchFamily="2" charset="2"/>
              <a:buChar char="l"/>
            </a:pPr>
            <a:r>
              <a:rPr kumimoji="1" lang="zh-CN" altLang="en-US" sz="2400" dirty="0">
                <a:latin typeface="Times New Roman" panose="02020603050405020304" pitchFamily="18" charset="0"/>
                <a:ea typeface="仿宋_GB2312" pitchFamily="49" charset="-122"/>
              </a:rPr>
              <a:t>  初始化局部变量的语句。</a:t>
            </a:r>
          </a:p>
        </p:txBody>
      </p:sp>
      <p:grpSp>
        <p:nvGrpSpPr>
          <p:cNvPr id="2" name="Group 5"/>
          <p:cNvGrpSpPr>
            <a:grpSpLocks/>
          </p:cNvGrpSpPr>
          <p:nvPr/>
        </p:nvGrpSpPr>
        <p:grpSpPr bwMode="auto">
          <a:xfrm>
            <a:off x="5448300" y="2133601"/>
            <a:ext cx="4681538" cy="4651375"/>
            <a:chOff x="2439" y="1265"/>
            <a:chExt cx="2949" cy="2930"/>
          </a:xfrm>
        </p:grpSpPr>
        <p:sp>
          <p:nvSpPr>
            <p:cNvPr id="164875" name="Rectangle 6"/>
            <p:cNvSpPr>
              <a:spLocks noChangeArrowheads="1"/>
            </p:cNvSpPr>
            <p:nvPr/>
          </p:nvSpPr>
          <p:spPr bwMode="auto">
            <a:xfrm>
              <a:off x="2439" y="1937"/>
              <a:ext cx="2949" cy="2083"/>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spcBef>
                  <a:spcPct val="20000"/>
                </a:spcBef>
              </a:pPr>
              <a:endParaRPr lang="zh-CN" altLang="en-US"/>
            </a:p>
          </p:txBody>
        </p:sp>
        <p:sp>
          <p:nvSpPr>
            <p:cNvPr id="164876" name="Text Box 7"/>
            <p:cNvSpPr txBox="1">
              <a:spLocks noChangeArrowheads="1"/>
            </p:cNvSpPr>
            <p:nvPr/>
          </p:nvSpPr>
          <p:spPr bwMode="auto">
            <a:xfrm>
              <a:off x="3257" y="2138"/>
              <a:ext cx="1639" cy="20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a:r>
                <a:rPr kumimoji="1" lang="zh-CN" altLang="en-US" sz="1600">
                  <a:latin typeface="黑体" panose="02010609060101010101" pitchFamily="49" charset="-122"/>
                  <a:ea typeface="黑体" panose="02010609060101010101" pitchFamily="49" charset="-122"/>
                </a:rPr>
                <a:t>局部数据</a:t>
              </a:r>
            </a:p>
          </p:txBody>
        </p:sp>
        <p:sp>
          <p:nvSpPr>
            <p:cNvPr id="164877" name="Text Box 8"/>
            <p:cNvSpPr txBox="1">
              <a:spLocks noChangeArrowheads="1"/>
            </p:cNvSpPr>
            <p:nvPr/>
          </p:nvSpPr>
          <p:spPr bwMode="auto">
            <a:xfrm>
              <a:off x="3257" y="2408"/>
              <a:ext cx="1639" cy="201"/>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a:r>
                <a:rPr kumimoji="1" lang="zh-CN" altLang="en-US" sz="1600" dirty="0">
                  <a:latin typeface="黑体" panose="02010609060101010101" pitchFamily="49" charset="-122"/>
                  <a:ea typeface="黑体" panose="02010609060101010101" pitchFamily="49" charset="-122"/>
                </a:rPr>
                <a:t>条件变量</a:t>
              </a:r>
            </a:p>
          </p:txBody>
        </p:sp>
        <p:sp>
          <p:nvSpPr>
            <p:cNvPr id="164878" name="Text Box 9"/>
            <p:cNvSpPr txBox="1">
              <a:spLocks noChangeArrowheads="1"/>
            </p:cNvSpPr>
            <p:nvPr/>
          </p:nvSpPr>
          <p:spPr bwMode="auto">
            <a:xfrm>
              <a:off x="3257" y="2743"/>
              <a:ext cx="1639" cy="269"/>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82800" bIns="82800"/>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a:r>
                <a:rPr kumimoji="1" lang="zh-CN" altLang="en-US" sz="1600">
                  <a:latin typeface="黑体" panose="02010609060101010101" pitchFamily="49" charset="-122"/>
                  <a:ea typeface="黑体" panose="02010609060101010101" pitchFamily="49" charset="-122"/>
                </a:rPr>
                <a:t>过程</a:t>
              </a:r>
              <a:r>
                <a:rPr kumimoji="1" lang="en-US" altLang="zh-CN" sz="1600">
                  <a:latin typeface="黑体" panose="02010609060101010101" pitchFamily="49" charset="-122"/>
                  <a:ea typeface="黑体" panose="02010609060101010101" pitchFamily="49" charset="-122"/>
                </a:rPr>
                <a:t>1</a:t>
              </a:r>
            </a:p>
          </p:txBody>
        </p:sp>
        <p:sp>
          <p:nvSpPr>
            <p:cNvPr id="164879" name="Text Box 10"/>
            <p:cNvSpPr txBox="1">
              <a:spLocks noChangeArrowheads="1"/>
            </p:cNvSpPr>
            <p:nvPr/>
          </p:nvSpPr>
          <p:spPr bwMode="auto">
            <a:xfrm>
              <a:off x="3257" y="3281"/>
              <a:ext cx="1639" cy="269"/>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82800" bIns="82800"/>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a:r>
                <a:rPr kumimoji="1" lang="zh-CN" altLang="en-US" sz="1600">
                  <a:latin typeface="黑体" panose="02010609060101010101" pitchFamily="49" charset="-122"/>
                  <a:ea typeface="黑体" panose="02010609060101010101" pitchFamily="49" charset="-122"/>
                </a:rPr>
                <a:t>过程</a:t>
              </a:r>
              <a:r>
                <a:rPr kumimoji="1" lang="en-US" altLang="zh-CN" sz="1600">
                  <a:latin typeface="黑体" panose="02010609060101010101" pitchFamily="49" charset="-122"/>
                  <a:ea typeface="黑体" panose="02010609060101010101" pitchFamily="49" charset="-122"/>
                </a:rPr>
                <a:t>n</a:t>
              </a:r>
            </a:p>
          </p:txBody>
        </p:sp>
        <p:sp>
          <p:nvSpPr>
            <p:cNvPr id="164880" name="Text Box 11"/>
            <p:cNvSpPr txBox="1">
              <a:spLocks noChangeArrowheads="1"/>
            </p:cNvSpPr>
            <p:nvPr/>
          </p:nvSpPr>
          <p:spPr bwMode="auto">
            <a:xfrm>
              <a:off x="3242" y="4020"/>
              <a:ext cx="835"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0" tIns="0" rIns="0" bIns="0"/>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a:r>
                <a:rPr kumimoji="1" lang="zh-CN" altLang="en-US" sz="1600">
                  <a:latin typeface="黑体" panose="02010609060101010101" pitchFamily="49" charset="-122"/>
                  <a:ea typeface="黑体" panose="02010609060101010101" pitchFamily="49" charset="-122"/>
                </a:rPr>
                <a:t>出口</a:t>
              </a:r>
            </a:p>
            <a:p>
              <a:pPr algn="ctr"/>
              <a:endParaRPr kumimoji="1" lang="zh-CN" altLang="en-US" sz="1600">
                <a:latin typeface="黑体" panose="02010609060101010101" pitchFamily="49" charset="-122"/>
                <a:ea typeface="黑体" panose="02010609060101010101" pitchFamily="49" charset="-122"/>
              </a:endParaRPr>
            </a:p>
          </p:txBody>
        </p:sp>
        <p:sp>
          <p:nvSpPr>
            <p:cNvPr id="164881" name="Text Box 12"/>
            <p:cNvSpPr txBox="1">
              <a:spLocks noChangeArrowheads="1"/>
            </p:cNvSpPr>
            <p:nvPr/>
          </p:nvSpPr>
          <p:spPr bwMode="auto">
            <a:xfrm>
              <a:off x="3257" y="3684"/>
              <a:ext cx="1639" cy="20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a:r>
                <a:rPr kumimoji="1" lang="zh-CN" altLang="en-US" sz="1600">
                  <a:latin typeface="黑体" panose="02010609060101010101" pitchFamily="49" charset="-122"/>
                  <a:ea typeface="黑体" panose="02010609060101010101" pitchFamily="49" charset="-122"/>
                </a:rPr>
                <a:t>变量初始化代码</a:t>
              </a:r>
            </a:p>
          </p:txBody>
        </p:sp>
        <p:sp>
          <p:nvSpPr>
            <p:cNvPr id="164882" name="Line 13"/>
            <p:cNvSpPr>
              <a:spLocks noChangeShapeType="1"/>
            </p:cNvSpPr>
            <p:nvPr/>
          </p:nvSpPr>
          <p:spPr bwMode="auto">
            <a:xfrm>
              <a:off x="4077" y="3953"/>
              <a:ext cx="0" cy="20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883" name="Text Box 14"/>
            <p:cNvSpPr txBox="1">
              <a:spLocks noChangeArrowheads="1"/>
            </p:cNvSpPr>
            <p:nvPr/>
          </p:nvSpPr>
          <p:spPr bwMode="auto">
            <a:xfrm>
              <a:off x="2602" y="1954"/>
              <a:ext cx="83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0" tIns="0" rIns="0" bIns="0"/>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a:r>
                <a:rPr kumimoji="1" lang="zh-CN" altLang="en-US" sz="1600">
                  <a:latin typeface="黑体" panose="02010609060101010101" pitchFamily="49" charset="-122"/>
                  <a:ea typeface="黑体" panose="02010609060101010101" pitchFamily="49" charset="-122"/>
                </a:rPr>
                <a:t>管程</a:t>
              </a:r>
            </a:p>
            <a:p>
              <a:pPr algn="ctr"/>
              <a:endParaRPr kumimoji="1" lang="zh-CN" altLang="en-US" sz="1600">
                <a:latin typeface="黑体" panose="02010609060101010101" pitchFamily="49" charset="-122"/>
                <a:ea typeface="黑体" panose="02010609060101010101" pitchFamily="49" charset="-122"/>
              </a:endParaRPr>
            </a:p>
          </p:txBody>
        </p:sp>
        <p:sp>
          <p:nvSpPr>
            <p:cNvPr id="164884" name="Line 15"/>
            <p:cNvSpPr>
              <a:spLocks noChangeShapeType="1"/>
            </p:cNvSpPr>
            <p:nvPr/>
          </p:nvSpPr>
          <p:spPr bwMode="auto">
            <a:xfrm>
              <a:off x="4077" y="1870"/>
              <a:ext cx="0" cy="201"/>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885" name="Text Box 16"/>
            <p:cNvSpPr txBox="1">
              <a:spLocks noChangeArrowheads="1"/>
            </p:cNvSpPr>
            <p:nvPr/>
          </p:nvSpPr>
          <p:spPr bwMode="auto">
            <a:xfrm>
              <a:off x="4405" y="1739"/>
              <a:ext cx="835"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0" tIns="0" rIns="0" bIns="0"/>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a:r>
                <a:rPr kumimoji="1" lang="zh-CN" altLang="en-US" sz="1600">
                  <a:latin typeface="黑体" panose="02010609060101010101" pitchFamily="49" charset="-122"/>
                  <a:ea typeface="黑体" panose="02010609060101010101" pitchFamily="49" charset="-122"/>
                </a:rPr>
                <a:t>入口</a:t>
              </a:r>
            </a:p>
            <a:p>
              <a:pPr algn="ctr"/>
              <a:endParaRPr kumimoji="1" lang="zh-CN" altLang="en-US" sz="1600">
                <a:latin typeface="黑体" panose="02010609060101010101" pitchFamily="49" charset="-122"/>
                <a:ea typeface="黑体" panose="02010609060101010101" pitchFamily="49" charset="-122"/>
              </a:endParaRPr>
            </a:p>
          </p:txBody>
        </p:sp>
        <p:sp>
          <p:nvSpPr>
            <p:cNvPr id="164886" name="Line 17"/>
            <p:cNvSpPr>
              <a:spLocks noChangeShapeType="1"/>
            </p:cNvSpPr>
            <p:nvPr/>
          </p:nvSpPr>
          <p:spPr bwMode="auto">
            <a:xfrm>
              <a:off x="3913" y="1400"/>
              <a:ext cx="0" cy="47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887" name="Line 18"/>
            <p:cNvSpPr>
              <a:spLocks noChangeShapeType="1"/>
            </p:cNvSpPr>
            <p:nvPr/>
          </p:nvSpPr>
          <p:spPr bwMode="auto">
            <a:xfrm>
              <a:off x="4241" y="1400"/>
              <a:ext cx="0" cy="47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888" name="Line 19"/>
            <p:cNvSpPr>
              <a:spLocks noChangeShapeType="1"/>
            </p:cNvSpPr>
            <p:nvPr/>
          </p:nvSpPr>
          <p:spPr bwMode="auto">
            <a:xfrm>
              <a:off x="3913" y="1870"/>
              <a:ext cx="32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889" name="Line 20"/>
            <p:cNvSpPr>
              <a:spLocks noChangeShapeType="1"/>
            </p:cNvSpPr>
            <p:nvPr/>
          </p:nvSpPr>
          <p:spPr bwMode="auto">
            <a:xfrm>
              <a:off x="3913" y="1818"/>
              <a:ext cx="32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890" name="Line 21"/>
            <p:cNvSpPr>
              <a:spLocks noChangeShapeType="1"/>
            </p:cNvSpPr>
            <p:nvPr/>
          </p:nvSpPr>
          <p:spPr bwMode="auto">
            <a:xfrm>
              <a:off x="3913" y="1766"/>
              <a:ext cx="32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891" name="Line 22"/>
            <p:cNvSpPr>
              <a:spLocks noChangeShapeType="1"/>
            </p:cNvSpPr>
            <p:nvPr/>
          </p:nvSpPr>
          <p:spPr bwMode="auto">
            <a:xfrm>
              <a:off x="3913" y="1713"/>
              <a:ext cx="32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892" name="Line 23"/>
            <p:cNvSpPr>
              <a:spLocks noChangeShapeType="1"/>
            </p:cNvSpPr>
            <p:nvPr/>
          </p:nvSpPr>
          <p:spPr bwMode="auto">
            <a:xfrm>
              <a:off x="3913" y="1661"/>
              <a:ext cx="32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893" name="Line 24"/>
            <p:cNvSpPr>
              <a:spLocks noChangeShapeType="1"/>
            </p:cNvSpPr>
            <p:nvPr/>
          </p:nvSpPr>
          <p:spPr bwMode="auto">
            <a:xfrm>
              <a:off x="3913" y="1609"/>
              <a:ext cx="32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894" name="Line 25"/>
            <p:cNvSpPr>
              <a:spLocks noChangeShapeType="1"/>
            </p:cNvSpPr>
            <p:nvPr/>
          </p:nvSpPr>
          <p:spPr bwMode="auto">
            <a:xfrm>
              <a:off x="3913" y="1557"/>
              <a:ext cx="32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895" name="Line 26"/>
            <p:cNvSpPr>
              <a:spLocks noChangeShapeType="1"/>
            </p:cNvSpPr>
            <p:nvPr/>
          </p:nvSpPr>
          <p:spPr bwMode="auto">
            <a:xfrm>
              <a:off x="3913" y="1504"/>
              <a:ext cx="32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896" name="Line 27"/>
            <p:cNvSpPr>
              <a:spLocks noChangeShapeType="1"/>
            </p:cNvSpPr>
            <p:nvPr/>
          </p:nvSpPr>
          <p:spPr bwMode="auto">
            <a:xfrm>
              <a:off x="3913" y="1452"/>
              <a:ext cx="32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897" name="Line 28"/>
            <p:cNvSpPr>
              <a:spLocks noChangeShapeType="1"/>
            </p:cNvSpPr>
            <p:nvPr/>
          </p:nvSpPr>
          <p:spPr bwMode="auto">
            <a:xfrm>
              <a:off x="4077" y="1265"/>
              <a:ext cx="0" cy="20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898" name="Text Box 29"/>
            <p:cNvSpPr txBox="1">
              <a:spLocks noChangeArrowheads="1"/>
            </p:cNvSpPr>
            <p:nvPr/>
          </p:nvSpPr>
          <p:spPr bwMode="auto">
            <a:xfrm>
              <a:off x="4405" y="1308"/>
              <a:ext cx="819"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0" tIns="0" rIns="0" bIns="0"/>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a:r>
                <a:rPr kumimoji="1" lang="zh-CN" altLang="en-US" sz="1600">
                  <a:latin typeface="黑体" panose="02010609060101010101" pitchFamily="49" charset="-122"/>
                  <a:ea typeface="黑体" panose="02010609060101010101" pitchFamily="49" charset="-122"/>
                </a:rPr>
                <a:t>等待调用</a:t>
              </a:r>
            </a:p>
            <a:p>
              <a:pPr algn="ctr"/>
              <a:r>
                <a:rPr kumimoji="1" lang="zh-CN" altLang="en-US" sz="1600">
                  <a:latin typeface="黑体" panose="02010609060101010101" pitchFamily="49" charset="-122"/>
                  <a:ea typeface="黑体" panose="02010609060101010101" pitchFamily="49" charset="-122"/>
                </a:rPr>
                <a:t>进程队列</a:t>
              </a:r>
            </a:p>
            <a:p>
              <a:pPr algn="ctr"/>
              <a:endParaRPr kumimoji="1" lang="zh-CN" altLang="en-US" sz="1600">
                <a:latin typeface="黑体" panose="02010609060101010101" pitchFamily="49" charset="-122"/>
                <a:ea typeface="黑体" panose="02010609060101010101" pitchFamily="49"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矩形 4"/>
          <p:cNvSpPr/>
          <p:nvPr/>
        </p:nvSpPr>
        <p:spPr>
          <a:xfrm>
            <a:off x="4295775" y="44450"/>
            <a:ext cx="4248150" cy="584200"/>
          </a:xfrm>
          <a:prstGeom prst="rect">
            <a:avLst/>
          </a:prstGeom>
        </p:spPr>
        <p:txBody>
          <a:bodyPr>
            <a:spAutoFit/>
          </a:bodyPr>
          <a:lstStyle/>
          <a:p>
            <a:pPr eaLnBrk="0" hangingPunct="0">
              <a:spcBef>
                <a:spcPct val="20000"/>
              </a:spcBef>
              <a:defRPr/>
            </a:pPr>
            <a:r>
              <a:rPr lang="en-US" altLang="zh-CN" sz="3200" kern="0" dirty="0">
                <a:solidFill>
                  <a:srgbClr val="0000FF"/>
                </a:solidFill>
                <a:latin typeface="微软雅黑" panose="020B0503020204020204" pitchFamily="34" charset="-122"/>
                <a:ea typeface="微软雅黑" panose="020B0503020204020204" pitchFamily="34" charset="-122"/>
              </a:rPr>
              <a:t>3.4.3  </a:t>
            </a:r>
            <a:r>
              <a:rPr lang="zh-CN" altLang="en-US" sz="3200" kern="0" dirty="0">
                <a:solidFill>
                  <a:srgbClr val="0000FF"/>
                </a:solidFill>
                <a:latin typeface="微软雅黑" panose="020B0503020204020204" pitchFamily="34" charset="-122"/>
                <a:ea typeface="微软雅黑" panose="020B0503020204020204" pitchFamily="34" charset="-122"/>
              </a:rPr>
              <a:t>管程机制</a:t>
            </a:r>
            <a:endParaRPr lang="zh-CN" altLang="en-US" sz="3200" dirty="0">
              <a:latin typeface="微软雅黑" panose="020B0503020204020204" pitchFamily="34" charset="-122"/>
              <a:ea typeface="微软雅黑" panose="020B0503020204020204" pitchFamily="34" charset="-122"/>
            </a:endParaRPr>
          </a:p>
        </p:txBody>
      </p:sp>
      <p:sp>
        <p:nvSpPr>
          <p:cNvPr id="165891" name="矩形 5"/>
          <p:cNvSpPr>
            <a:spLocks noChangeArrowheads="1"/>
          </p:cNvSpPr>
          <p:nvPr/>
        </p:nvSpPr>
        <p:spPr bwMode="auto">
          <a:xfrm>
            <a:off x="911424" y="531019"/>
            <a:ext cx="3240087"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dirty="0">
                <a:solidFill>
                  <a:srgbClr val="C00000"/>
                </a:solidFill>
                <a:latin typeface="微软雅黑" panose="020B0503020204020204" pitchFamily="34" charset="-122"/>
                <a:ea typeface="微软雅黑" panose="020B0503020204020204" pitchFamily="34" charset="-122"/>
              </a:rPr>
              <a:t>2. </a:t>
            </a:r>
            <a:r>
              <a:rPr kumimoji="1" lang="zh-CN" altLang="en-US" sz="2800" dirty="0">
                <a:solidFill>
                  <a:srgbClr val="C00000"/>
                </a:solidFill>
                <a:latin typeface="微软雅黑" panose="020B0503020204020204" pitchFamily="34" charset="-122"/>
                <a:ea typeface="微软雅黑" panose="020B0503020204020204" pitchFamily="34" charset="-122"/>
              </a:rPr>
              <a:t>管程的定义</a:t>
            </a:r>
          </a:p>
        </p:txBody>
      </p:sp>
      <p:sp>
        <p:nvSpPr>
          <p:cNvPr id="7" name="矩形 6"/>
          <p:cNvSpPr>
            <a:spLocks noChangeArrowheads="1"/>
          </p:cNvSpPr>
          <p:nvPr/>
        </p:nvSpPr>
        <p:spPr bwMode="auto">
          <a:xfrm>
            <a:off x="1343472" y="1079501"/>
            <a:ext cx="37449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spcBef>
                <a:spcPct val="20000"/>
              </a:spcBef>
              <a:buFont typeface="Wingdings" panose="05000000000000000000" pitchFamily="2" charset="2"/>
              <a:buChar char="n"/>
            </a:pPr>
            <a:r>
              <a:rPr kumimoji="1" lang="zh-CN" altLang="en-US" sz="2400" dirty="0">
                <a:solidFill>
                  <a:srgbClr val="7030A0"/>
                </a:solidFill>
              </a:rPr>
              <a:t> </a:t>
            </a:r>
            <a:r>
              <a:rPr kumimoji="1" lang="zh-CN" altLang="en-US" sz="2400" dirty="0">
                <a:solidFill>
                  <a:srgbClr val="FF0000"/>
                </a:solidFill>
                <a:latin typeface="微软雅黑" panose="020B0503020204020204" pitchFamily="34" charset="-122"/>
                <a:ea typeface="微软雅黑" panose="020B0503020204020204" pitchFamily="34" charset="-122"/>
              </a:rPr>
              <a:t>管程特性：</a:t>
            </a:r>
          </a:p>
        </p:txBody>
      </p:sp>
      <p:sp>
        <p:nvSpPr>
          <p:cNvPr id="8" name="矩形 7"/>
          <p:cNvSpPr>
            <a:spLocks noChangeArrowheads="1"/>
          </p:cNvSpPr>
          <p:nvPr/>
        </p:nvSpPr>
        <p:spPr bwMode="auto">
          <a:xfrm>
            <a:off x="913010" y="1545808"/>
            <a:ext cx="10295558" cy="3754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sz="2000" b="1">
                <a:solidFill>
                  <a:schemeClr val="tx1"/>
                </a:solidFill>
                <a:latin typeface="Arial" panose="020B0604020202020204" pitchFamily="34" charset="0"/>
                <a:ea typeface="宋体" panose="02010600030101010101" pitchFamily="2" charset="-122"/>
              </a:defRPr>
            </a:lvl1pPr>
            <a:lvl2pPr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914400" lvl="1" indent="-457200" eaLnBrk="1" hangingPunct="1">
              <a:lnSpc>
                <a:spcPct val="150000"/>
              </a:lnSpc>
              <a:buClr>
                <a:schemeClr val="tx1"/>
              </a:buClr>
              <a:buAutoNum type="arabicPeriod"/>
            </a:pPr>
            <a:r>
              <a:rPr kumimoji="1" lang="zh-CN" altLang="en-US" sz="2800" dirty="0">
                <a:latin typeface="Times New Roman" panose="02020603050405020304" pitchFamily="18" charset="0"/>
                <a:ea typeface="仿宋_GB2312" pitchFamily="49" charset="-122"/>
              </a:rPr>
              <a:t>模块化</a:t>
            </a:r>
            <a:endParaRPr kumimoji="1" lang="en-US" altLang="zh-CN" sz="2800" dirty="0">
              <a:latin typeface="Times New Roman" panose="02020603050405020304" pitchFamily="18" charset="0"/>
              <a:ea typeface="仿宋_GB2312" pitchFamily="49" charset="-122"/>
            </a:endParaRPr>
          </a:p>
          <a:p>
            <a:pPr lvl="2">
              <a:buFont typeface="Arial" panose="020B0604020202020204" pitchFamily="34" charset="0"/>
              <a:buChar char="•"/>
            </a:pPr>
            <a:r>
              <a:rPr lang="zh-CN" altLang="en-US" sz="2800" b="0" dirty="0"/>
              <a:t>管程将进程的</a:t>
            </a:r>
            <a:r>
              <a:rPr lang="zh-CN" altLang="en-US" sz="2800" b="0" dirty="0">
                <a:solidFill>
                  <a:srgbClr val="FF0000"/>
                </a:solidFill>
              </a:rPr>
              <a:t>同步操作机制</a:t>
            </a:r>
            <a:r>
              <a:rPr lang="zh-CN" altLang="en-US" sz="2800" b="0" dirty="0"/>
              <a:t>和</a:t>
            </a:r>
            <a:r>
              <a:rPr lang="zh-CN" altLang="en-US" sz="2800" b="0" dirty="0">
                <a:solidFill>
                  <a:srgbClr val="FF0000"/>
                </a:solidFill>
              </a:rPr>
              <a:t>临界资源</a:t>
            </a:r>
            <a:r>
              <a:rPr lang="zh-CN" altLang="en-US" sz="2800" b="0" dirty="0"/>
              <a:t>结合到一起。</a:t>
            </a:r>
          </a:p>
          <a:p>
            <a:pPr lvl="2">
              <a:buFont typeface="Arial" panose="020B0604020202020204" pitchFamily="34" charset="0"/>
              <a:buChar char="•"/>
            </a:pPr>
            <a:r>
              <a:rPr lang="zh-CN" altLang="en-US" sz="2800" b="0" dirty="0"/>
              <a:t>一个管程是一个基本程序单位，可以单独编译。</a:t>
            </a:r>
            <a:endParaRPr kumimoji="1" lang="en-US" altLang="zh-CN" sz="2800" dirty="0">
              <a:latin typeface="Times New Roman" panose="02020603050405020304" pitchFamily="18" charset="0"/>
              <a:ea typeface="仿宋_GB2312" pitchFamily="49" charset="-122"/>
            </a:endParaRPr>
          </a:p>
          <a:p>
            <a:pPr marL="914400" lvl="1" indent="-457200" eaLnBrk="1" hangingPunct="1">
              <a:lnSpc>
                <a:spcPct val="150000"/>
              </a:lnSpc>
              <a:buClr>
                <a:schemeClr val="tx1"/>
              </a:buClr>
              <a:buAutoNum type="arabicPeriod"/>
            </a:pPr>
            <a:r>
              <a:rPr kumimoji="1" lang="zh-CN" altLang="en-US" sz="2800" dirty="0">
                <a:latin typeface="Times New Roman" panose="02020603050405020304" pitchFamily="18" charset="0"/>
                <a:ea typeface="仿宋_GB2312" pitchFamily="49" charset="-122"/>
              </a:rPr>
              <a:t>抽象性（抽象数据类型）</a:t>
            </a:r>
            <a:endParaRPr kumimoji="1" lang="en-US" altLang="zh-CN" sz="2800" dirty="0">
              <a:latin typeface="Times New Roman" panose="02020603050405020304" pitchFamily="18" charset="0"/>
              <a:ea typeface="仿宋_GB2312" pitchFamily="49" charset="-122"/>
            </a:endParaRPr>
          </a:p>
          <a:p>
            <a:pPr lvl="2">
              <a:buFont typeface="Arial" panose="020B0604020202020204" pitchFamily="34" charset="0"/>
              <a:buChar char="•"/>
            </a:pPr>
            <a:r>
              <a:rPr lang="zh-CN" altLang="en-US" sz="2800" b="0" dirty="0"/>
              <a:t>管程内的共享数据结构抽象地表示系统中的共享资源。</a:t>
            </a:r>
          </a:p>
          <a:p>
            <a:pPr marL="914400" lvl="1" indent="-457200" eaLnBrk="1" hangingPunct="1">
              <a:lnSpc>
                <a:spcPct val="150000"/>
              </a:lnSpc>
              <a:buClr>
                <a:schemeClr val="tx1"/>
              </a:buClr>
              <a:buAutoNum type="arabicPeriod"/>
            </a:pPr>
            <a:r>
              <a:rPr kumimoji="1" lang="zh-CN" altLang="en-US" sz="2800" dirty="0">
                <a:latin typeface="Times New Roman" panose="02020603050405020304" pitchFamily="18" charset="0"/>
                <a:ea typeface="仿宋_GB2312" pitchFamily="49" charset="-122"/>
              </a:rPr>
              <a:t>安全性（信息掩蔽）</a:t>
            </a:r>
            <a:endParaRPr kumimoji="1" lang="en-US" altLang="zh-CN" sz="2800" dirty="0">
              <a:latin typeface="Times New Roman" panose="02020603050405020304" pitchFamily="18" charset="0"/>
              <a:ea typeface="仿宋_GB2312" pitchFamily="49" charset="-122"/>
            </a:endParaRPr>
          </a:p>
          <a:p>
            <a:pPr lvl="2">
              <a:buFont typeface="Arial" panose="020B0604020202020204" pitchFamily="34" charset="0"/>
              <a:buChar char="•"/>
            </a:pPr>
            <a:r>
              <a:rPr lang="zh-CN" altLang="en-US" sz="2800" b="0" dirty="0"/>
              <a:t>管程中的数据结构只能被管程内部的过程访问</a:t>
            </a:r>
            <a:endParaRPr lang="en-US" altLang="zh-CN" sz="2800" b="0"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ox(in)">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矩形 4"/>
          <p:cNvSpPr/>
          <p:nvPr/>
        </p:nvSpPr>
        <p:spPr>
          <a:xfrm>
            <a:off x="4295775" y="44450"/>
            <a:ext cx="4248150" cy="584200"/>
          </a:xfrm>
          <a:prstGeom prst="rect">
            <a:avLst/>
          </a:prstGeom>
        </p:spPr>
        <p:txBody>
          <a:bodyPr>
            <a:spAutoFit/>
          </a:bodyPr>
          <a:lstStyle/>
          <a:p>
            <a:pPr eaLnBrk="0" hangingPunct="0">
              <a:spcBef>
                <a:spcPct val="20000"/>
              </a:spcBef>
              <a:defRPr/>
            </a:pPr>
            <a:r>
              <a:rPr lang="en-US" altLang="zh-CN" sz="3200" kern="0" dirty="0">
                <a:solidFill>
                  <a:srgbClr val="0000FF"/>
                </a:solidFill>
                <a:latin typeface="微软雅黑" panose="020B0503020204020204" pitchFamily="34" charset="-122"/>
                <a:ea typeface="微软雅黑" panose="020B0503020204020204" pitchFamily="34" charset="-122"/>
              </a:rPr>
              <a:t>3.4.3  </a:t>
            </a:r>
            <a:r>
              <a:rPr lang="zh-CN" altLang="en-US" sz="3200" kern="0" dirty="0">
                <a:solidFill>
                  <a:srgbClr val="0000FF"/>
                </a:solidFill>
                <a:latin typeface="微软雅黑" panose="020B0503020204020204" pitchFamily="34" charset="-122"/>
                <a:ea typeface="微软雅黑" panose="020B0503020204020204" pitchFamily="34" charset="-122"/>
              </a:rPr>
              <a:t>管程机制</a:t>
            </a:r>
            <a:endParaRPr lang="zh-CN" altLang="en-US" sz="3200" dirty="0">
              <a:latin typeface="微软雅黑" panose="020B0503020204020204" pitchFamily="34" charset="-122"/>
              <a:ea typeface="微软雅黑" panose="020B0503020204020204" pitchFamily="34" charset="-122"/>
            </a:endParaRPr>
          </a:p>
        </p:txBody>
      </p:sp>
      <p:sp>
        <p:nvSpPr>
          <p:cNvPr id="165891" name="矩形 5"/>
          <p:cNvSpPr>
            <a:spLocks noChangeArrowheads="1"/>
          </p:cNvSpPr>
          <p:nvPr/>
        </p:nvSpPr>
        <p:spPr bwMode="auto">
          <a:xfrm>
            <a:off x="911424" y="531019"/>
            <a:ext cx="3240087"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dirty="0">
                <a:solidFill>
                  <a:srgbClr val="C00000"/>
                </a:solidFill>
                <a:latin typeface="微软雅黑" panose="020B0503020204020204" pitchFamily="34" charset="-122"/>
                <a:ea typeface="微软雅黑" panose="020B0503020204020204" pitchFamily="34" charset="-122"/>
              </a:rPr>
              <a:t>2. </a:t>
            </a:r>
            <a:r>
              <a:rPr kumimoji="1" lang="zh-CN" altLang="en-US" sz="2800" dirty="0">
                <a:solidFill>
                  <a:srgbClr val="C00000"/>
                </a:solidFill>
                <a:latin typeface="微软雅黑" panose="020B0503020204020204" pitchFamily="34" charset="-122"/>
                <a:ea typeface="微软雅黑" panose="020B0503020204020204" pitchFamily="34" charset="-122"/>
              </a:rPr>
              <a:t>管程的定义</a:t>
            </a:r>
          </a:p>
        </p:txBody>
      </p:sp>
      <p:sp>
        <p:nvSpPr>
          <p:cNvPr id="7" name="矩形 6"/>
          <p:cNvSpPr>
            <a:spLocks noChangeArrowheads="1"/>
          </p:cNvSpPr>
          <p:nvPr/>
        </p:nvSpPr>
        <p:spPr bwMode="auto">
          <a:xfrm>
            <a:off x="1343472" y="1079501"/>
            <a:ext cx="37449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spcBef>
                <a:spcPct val="20000"/>
              </a:spcBef>
              <a:buFont typeface="Wingdings" panose="05000000000000000000" pitchFamily="2" charset="2"/>
              <a:buChar char="n"/>
            </a:pPr>
            <a:r>
              <a:rPr kumimoji="1" lang="zh-CN" altLang="en-US" sz="2400" dirty="0">
                <a:solidFill>
                  <a:srgbClr val="7030A0"/>
                </a:solidFill>
              </a:rPr>
              <a:t> </a:t>
            </a:r>
            <a:r>
              <a:rPr kumimoji="1" lang="zh-CN" altLang="en-US" sz="2400" dirty="0">
                <a:solidFill>
                  <a:srgbClr val="FF0000"/>
                </a:solidFill>
                <a:latin typeface="微软雅黑" panose="020B0503020204020204" pitchFamily="34" charset="-122"/>
                <a:ea typeface="微软雅黑" panose="020B0503020204020204" pitchFamily="34" charset="-122"/>
              </a:rPr>
              <a:t>管程特性：</a:t>
            </a:r>
          </a:p>
        </p:txBody>
      </p:sp>
      <p:sp>
        <p:nvSpPr>
          <p:cNvPr id="8" name="矩形 7"/>
          <p:cNvSpPr>
            <a:spLocks noChangeArrowheads="1"/>
          </p:cNvSpPr>
          <p:nvPr/>
        </p:nvSpPr>
        <p:spPr bwMode="auto">
          <a:xfrm>
            <a:off x="913010" y="1545808"/>
            <a:ext cx="10295558" cy="461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sz="2000" b="1">
                <a:solidFill>
                  <a:schemeClr val="tx1"/>
                </a:solidFill>
                <a:latin typeface="Arial" panose="020B0604020202020204" pitchFamily="34" charset="0"/>
                <a:ea typeface="宋体" panose="02010600030101010101" pitchFamily="2" charset="-122"/>
              </a:defRPr>
            </a:lvl1pPr>
            <a:lvl2pPr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lvl="1" eaLnBrk="1" hangingPunct="1">
              <a:lnSpc>
                <a:spcPct val="150000"/>
              </a:lnSpc>
              <a:buClr>
                <a:schemeClr val="tx1"/>
              </a:buClr>
            </a:pPr>
            <a:r>
              <a:rPr kumimoji="1" lang="en-US" altLang="zh-CN" sz="2800" dirty="0">
                <a:latin typeface="Times New Roman" panose="02020603050405020304" pitchFamily="18" charset="0"/>
                <a:ea typeface="仿宋_GB2312" pitchFamily="49" charset="-122"/>
              </a:rPr>
              <a:t>4.  </a:t>
            </a:r>
            <a:r>
              <a:rPr kumimoji="1" lang="zh-CN" altLang="en-US" sz="2800" dirty="0">
                <a:latin typeface="Times New Roman" panose="02020603050405020304" pitchFamily="18" charset="0"/>
                <a:ea typeface="仿宋_GB2312" pitchFamily="49" charset="-122"/>
              </a:rPr>
              <a:t>互斥性</a:t>
            </a:r>
            <a:endParaRPr kumimoji="1" lang="en-US" altLang="zh-CN" sz="2800" dirty="0">
              <a:latin typeface="Times New Roman" panose="02020603050405020304" pitchFamily="18" charset="0"/>
              <a:ea typeface="仿宋_GB2312" pitchFamily="49" charset="-122"/>
            </a:endParaRPr>
          </a:p>
          <a:p>
            <a:pPr lvl="2">
              <a:buFont typeface="Arial" panose="020B0604020202020204" pitchFamily="34" charset="0"/>
              <a:buChar char="•"/>
            </a:pPr>
            <a:r>
              <a:rPr lang="zh-CN" altLang="en-US" sz="2800" b="0" dirty="0"/>
              <a:t>在任一时刻，最多只能有一个共享资源的进程能真正地进入管程。</a:t>
            </a:r>
            <a:endParaRPr lang="en-US" altLang="zh-CN" sz="2800" b="0" dirty="0"/>
          </a:p>
          <a:p>
            <a:pPr lvl="1" eaLnBrk="1" hangingPunct="1">
              <a:lnSpc>
                <a:spcPct val="150000"/>
              </a:lnSpc>
              <a:buClr>
                <a:schemeClr val="tx1"/>
              </a:buClr>
            </a:pPr>
            <a:r>
              <a:rPr kumimoji="1" lang="en-US" altLang="zh-CN" sz="2800" dirty="0">
                <a:latin typeface="Times New Roman" panose="02020603050405020304" pitchFamily="18" charset="0"/>
                <a:ea typeface="仿宋_GB2312" pitchFamily="49" charset="-122"/>
              </a:rPr>
              <a:t>5.  </a:t>
            </a:r>
            <a:r>
              <a:rPr kumimoji="1" lang="zh-CN" altLang="en-US" sz="2800" dirty="0">
                <a:latin typeface="Times New Roman" panose="02020603050405020304" pitchFamily="18" charset="0"/>
                <a:ea typeface="仿宋_GB2312" pitchFamily="49" charset="-122"/>
              </a:rPr>
              <a:t>共享性</a:t>
            </a:r>
            <a:endParaRPr kumimoji="1" lang="en-US" altLang="zh-CN" sz="2800" dirty="0">
              <a:latin typeface="Times New Roman" panose="02020603050405020304" pitchFamily="18" charset="0"/>
              <a:ea typeface="仿宋_GB2312" pitchFamily="49" charset="-122"/>
            </a:endParaRPr>
          </a:p>
          <a:p>
            <a:pPr lvl="2">
              <a:buFont typeface="Arial" panose="020B0604020202020204" pitchFamily="34" charset="0"/>
              <a:buChar char="•"/>
            </a:pPr>
            <a:r>
              <a:rPr lang="zh-CN" altLang="en-US" sz="2800" b="0" dirty="0"/>
              <a:t>管程中的过程可被所有需调用管程的进程所共享，进程通过调用管程中的过程而进入管程。</a:t>
            </a:r>
          </a:p>
          <a:p>
            <a:pPr lvl="1" eaLnBrk="1" hangingPunct="1">
              <a:lnSpc>
                <a:spcPct val="150000"/>
              </a:lnSpc>
              <a:buClr>
                <a:schemeClr val="tx1"/>
              </a:buClr>
            </a:pPr>
            <a:r>
              <a:rPr kumimoji="1" lang="en-US" altLang="zh-CN" sz="2800" dirty="0">
                <a:latin typeface="Times New Roman" panose="02020603050405020304" pitchFamily="18" charset="0"/>
                <a:ea typeface="仿宋_GB2312" pitchFamily="49" charset="-122"/>
              </a:rPr>
              <a:t>6.  </a:t>
            </a:r>
            <a:r>
              <a:rPr kumimoji="1" lang="zh-CN" altLang="en-US" sz="2800" dirty="0">
                <a:latin typeface="Times New Roman" panose="02020603050405020304" pitchFamily="18" charset="0"/>
                <a:ea typeface="仿宋_GB2312" pitchFamily="49" charset="-122"/>
              </a:rPr>
              <a:t>集中性</a:t>
            </a:r>
            <a:endParaRPr kumimoji="1" lang="en-US" altLang="zh-CN" sz="2800" dirty="0">
              <a:latin typeface="Times New Roman" panose="02020603050405020304" pitchFamily="18" charset="0"/>
              <a:ea typeface="仿宋_GB2312" pitchFamily="49" charset="-122"/>
            </a:endParaRPr>
          </a:p>
          <a:p>
            <a:pPr lvl="2">
              <a:buFont typeface="Arial" panose="020B0604020202020204" pitchFamily="34" charset="0"/>
              <a:buChar char="•"/>
            </a:pPr>
            <a:r>
              <a:rPr lang="zh-CN" altLang="en-US" sz="2800" b="0" dirty="0"/>
              <a:t>管程把分散在各个进程中那些需互斥访问的临界区集中了起来。</a:t>
            </a:r>
            <a:endParaRPr lang="en-US" altLang="zh-CN" sz="2800" b="0" dirty="0"/>
          </a:p>
        </p:txBody>
      </p:sp>
    </p:spTree>
    <p:extLst>
      <p:ext uri="{BB962C8B-B14F-4D97-AF65-F5344CB8AC3E}">
        <p14:creationId xmlns:p14="http://schemas.microsoft.com/office/powerpoint/2010/main" val="12789442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ox(in)">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矩形 4"/>
          <p:cNvSpPr/>
          <p:nvPr/>
        </p:nvSpPr>
        <p:spPr>
          <a:xfrm>
            <a:off x="4295775" y="44450"/>
            <a:ext cx="4248150" cy="584200"/>
          </a:xfrm>
          <a:prstGeom prst="rect">
            <a:avLst/>
          </a:prstGeom>
        </p:spPr>
        <p:txBody>
          <a:bodyPr>
            <a:spAutoFit/>
          </a:bodyPr>
          <a:lstStyle/>
          <a:p>
            <a:pPr eaLnBrk="0" hangingPunct="0">
              <a:spcBef>
                <a:spcPct val="20000"/>
              </a:spcBef>
              <a:defRPr/>
            </a:pPr>
            <a:r>
              <a:rPr lang="en-US" altLang="zh-CN" sz="3200" kern="0" dirty="0">
                <a:solidFill>
                  <a:srgbClr val="0000FF"/>
                </a:solidFill>
                <a:latin typeface="微软雅黑" panose="020B0503020204020204" pitchFamily="34" charset="-122"/>
                <a:ea typeface="微软雅黑" panose="020B0503020204020204" pitchFamily="34" charset="-122"/>
              </a:rPr>
              <a:t>3.4.3  </a:t>
            </a:r>
            <a:r>
              <a:rPr lang="zh-CN" altLang="en-US" sz="3200" kern="0" dirty="0">
                <a:solidFill>
                  <a:srgbClr val="0000FF"/>
                </a:solidFill>
                <a:latin typeface="微软雅黑" panose="020B0503020204020204" pitchFamily="34" charset="-122"/>
                <a:ea typeface="微软雅黑" panose="020B0503020204020204" pitchFamily="34" charset="-122"/>
              </a:rPr>
              <a:t>管程机制</a:t>
            </a:r>
            <a:endParaRPr lang="zh-CN" altLang="en-US" sz="3200" dirty="0">
              <a:latin typeface="微软雅黑" panose="020B0503020204020204" pitchFamily="34" charset="-122"/>
              <a:ea typeface="微软雅黑" panose="020B0503020204020204" pitchFamily="34" charset="-122"/>
            </a:endParaRPr>
          </a:p>
        </p:txBody>
      </p:sp>
      <p:sp>
        <p:nvSpPr>
          <p:cNvPr id="38" name="矩形 37"/>
          <p:cNvSpPr>
            <a:spLocks noChangeArrowheads="1"/>
          </p:cNvSpPr>
          <p:nvPr/>
        </p:nvSpPr>
        <p:spPr bwMode="auto">
          <a:xfrm>
            <a:off x="839416" y="908720"/>
            <a:ext cx="324008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dirty="0">
                <a:solidFill>
                  <a:srgbClr val="C00000"/>
                </a:solidFill>
                <a:latin typeface="微软雅黑" panose="020B0503020204020204" pitchFamily="34" charset="-122"/>
                <a:ea typeface="微软雅黑" panose="020B0503020204020204" pitchFamily="34" charset="-122"/>
              </a:rPr>
              <a:t>3. </a:t>
            </a:r>
            <a:r>
              <a:rPr kumimoji="1" lang="zh-CN" altLang="en-US" sz="2800" dirty="0">
                <a:solidFill>
                  <a:srgbClr val="C00000"/>
                </a:solidFill>
                <a:latin typeface="微软雅黑" panose="020B0503020204020204" pitchFamily="34" charset="-122"/>
                <a:ea typeface="微软雅黑" panose="020B0503020204020204" pitchFamily="34" charset="-122"/>
              </a:rPr>
              <a:t>条件变量</a:t>
            </a:r>
          </a:p>
        </p:txBody>
      </p:sp>
      <p:sp>
        <p:nvSpPr>
          <p:cNvPr id="39" name="矩形 38"/>
          <p:cNvSpPr>
            <a:spLocks noChangeArrowheads="1"/>
          </p:cNvSpPr>
          <p:nvPr/>
        </p:nvSpPr>
        <p:spPr bwMode="auto">
          <a:xfrm>
            <a:off x="911424" y="3634706"/>
            <a:ext cx="1022513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r>
              <a:rPr lang="zh-CN" altLang="en-US" b="0" dirty="0"/>
              <a:t>       </a:t>
            </a:r>
            <a:r>
              <a:rPr kumimoji="1" lang="zh-CN" altLang="en-US" sz="2400" dirty="0">
                <a:latin typeface="Times New Roman" panose="02020603050405020304" pitchFamily="18" charset="0"/>
                <a:ea typeface="仿宋_GB2312" pitchFamily="49" charset="-122"/>
              </a:rPr>
              <a:t>条件变量是一种局部于管程内部的一种数据结构，每个条件变量设有一个等待队列，用来记录因</a:t>
            </a:r>
            <a:r>
              <a:rPr kumimoji="1" lang="zh-CN" altLang="en-US" sz="2400" dirty="0">
                <a:solidFill>
                  <a:srgbClr val="FF0000"/>
                </a:solidFill>
                <a:latin typeface="Times New Roman" panose="02020603050405020304" pitchFamily="18" charset="0"/>
                <a:ea typeface="仿宋_GB2312" pitchFamily="49" charset="-122"/>
              </a:rPr>
              <a:t>不满足相应条件</a:t>
            </a:r>
            <a:r>
              <a:rPr kumimoji="1" lang="zh-CN" altLang="en-US" sz="2400" dirty="0">
                <a:latin typeface="Times New Roman" panose="02020603050405020304" pitchFamily="18" charset="0"/>
                <a:ea typeface="仿宋_GB2312" pitchFamily="49" charset="-122"/>
              </a:rPr>
              <a:t>而被阻塞的所有进程。</a:t>
            </a:r>
            <a:endParaRPr kumimoji="1" lang="zh-CN" altLang="en-US" dirty="0">
              <a:latin typeface="Times New Roman" panose="02020603050405020304" pitchFamily="18" charset="0"/>
              <a:ea typeface="仿宋_GB2312" pitchFamily="49" charset="-122"/>
            </a:endParaRPr>
          </a:p>
        </p:txBody>
      </p:sp>
      <p:sp>
        <p:nvSpPr>
          <p:cNvPr id="40" name="矩形 39"/>
          <p:cNvSpPr>
            <a:spLocks noChangeArrowheads="1"/>
          </p:cNvSpPr>
          <p:nvPr/>
        </p:nvSpPr>
        <p:spPr bwMode="auto">
          <a:xfrm>
            <a:off x="1343472" y="4855044"/>
            <a:ext cx="41036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spcBef>
                <a:spcPct val="20000"/>
              </a:spcBef>
              <a:buFont typeface="Wingdings" panose="05000000000000000000" pitchFamily="2" charset="2"/>
              <a:buChar char="n"/>
            </a:pPr>
            <a:r>
              <a:rPr kumimoji="1" lang="zh-CN" altLang="en-US" sz="2400" dirty="0">
                <a:solidFill>
                  <a:srgbClr val="7030A0"/>
                </a:solidFill>
                <a:latin typeface="微软雅黑" panose="020B0503020204020204" pitchFamily="34" charset="-122"/>
                <a:ea typeface="微软雅黑" panose="020B0503020204020204" pitchFamily="34" charset="-122"/>
              </a:rPr>
              <a:t> </a:t>
            </a:r>
            <a:r>
              <a:rPr kumimoji="1" lang="zh-CN" altLang="en-US" sz="2400" dirty="0">
                <a:solidFill>
                  <a:srgbClr val="FF0000"/>
                </a:solidFill>
                <a:latin typeface="微软雅黑" panose="020B0503020204020204" pitchFamily="34" charset="-122"/>
                <a:ea typeface="微软雅黑" panose="020B0503020204020204" pitchFamily="34" charset="-122"/>
              </a:rPr>
              <a:t>条件变量的操作</a:t>
            </a:r>
            <a:r>
              <a:rPr kumimoji="1" lang="zh-CN" altLang="en-US" sz="2400" dirty="0">
                <a:solidFill>
                  <a:srgbClr val="FF0000"/>
                </a:solidFill>
              </a:rPr>
              <a:t>：</a:t>
            </a:r>
          </a:p>
        </p:txBody>
      </p:sp>
      <p:sp>
        <p:nvSpPr>
          <p:cNvPr id="41" name="矩形 40"/>
          <p:cNvSpPr>
            <a:spLocks noChangeArrowheads="1"/>
          </p:cNvSpPr>
          <p:nvPr/>
        </p:nvSpPr>
        <p:spPr bwMode="auto">
          <a:xfrm>
            <a:off x="1271464" y="5445224"/>
            <a:ext cx="56896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000" b="1">
                <a:solidFill>
                  <a:schemeClr val="tx1"/>
                </a:solidFill>
                <a:latin typeface="Arial" panose="020B0604020202020204" pitchFamily="34" charset="0"/>
                <a:ea typeface="宋体" panose="02010600030101010101" pitchFamily="2" charset="-122"/>
              </a:defRPr>
            </a:lvl1pPr>
            <a:lvl2pPr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lvl="1" eaLnBrk="1" hangingPunct="1">
              <a:lnSpc>
                <a:spcPct val="130000"/>
              </a:lnSpc>
              <a:buClr>
                <a:schemeClr val="tx1"/>
              </a:buClr>
            </a:pPr>
            <a:r>
              <a:rPr kumimoji="1" lang="en-US" altLang="zh-CN" dirty="0" err="1">
                <a:solidFill>
                  <a:srgbClr val="008AF2"/>
                </a:solidFill>
                <a:latin typeface="Times New Roman" panose="02020603050405020304" pitchFamily="18" charset="0"/>
                <a:ea typeface="仿宋_GB2312" pitchFamily="49" charset="-122"/>
              </a:rPr>
              <a:t>C.wait</a:t>
            </a:r>
            <a:r>
              <a:rPr kumimoji="1" lang="en-US" altLang="zh-CN" dirty="0">
                <a:solidFill>
                  <a:srgbClr val="008AF2"/>
                </a:solidFill>
                <a:latin typeface="Times New Roman" panose="02020603050405020304" pitchFamily="18" charset="0"/>
                <a:ea typeface="仿宋_GB2312" pitchFamily="49" charset="-122"/>
              </a:rPr>
              <a:t>: </a:t>
            </a:r>
            <a:r>
              <a:rPr kumimoji="1" lang="zh-CN" altLang="en-US" dirty="0">
                <a:latin typeface="Times New Roman" panose="02020603050405020304" pitchFamily="18" charset="0"/>
                <a:ea typeface="仿宋_GB2312" pitchFamily="49" charset="-122"/>
              </a:rPr>
              <a:t>阻塞调用进程，并使管程可用</a:t>
            </a:r>
          </a:p>
          <a:p>
            <a:pPr lvl="1" eaLnBrk="1" hangingPunct="1">
              <a:lnSpc>
                <a:spcPct val="130000"/>
              </a:lnSpc>
              <a:buClr>
                <a:schemeClr val="tx1"/>
              </a:buClr>
            </a:pPr>
            <a:r>
              <a:rPr kumimoji="1" lang="en-US" altLang="zh-CN" dirty="0" err="1">
                <a:solidFill>
                  <a:srgbClr val="008AF2"/>
                </a:solidFill>
                <a:latin typeface="Times New Roman" panose="02020603050405020304" pitchFamily="18" charset="0"/>
                <a:ea typeface="仿宋_GB2312" pitchFamily="49" charset="-122"/>
              </a:rPr>
              <a:t>C.signal</a:t>
            </a:r>
            <a:r>
              <a:rPr kumimoji="1" lang="en-US" altLang="zh-CN" dirty="0">
                <a:solidFill>
                  <a:srgbClr val="008AF2"/>
                </a:solidFill>
                <a:latin typeface="Times New Roman" panose="02020603050405020304" pitchFamily="18" charset="0"/>
                <a:ea typeface="仿宋_GB2312" pitchFamily="49" charset="-122"/>
              </a:rPr>
              <a:t>: </a:t>
            </a:r>
            <a:r>
              <a:rPr kumimoji="1" lang="zh-CN" altLang="en-US" dirty="0">
                <a:latin typeface="Times New Roman" panose="02020603050405020304" pitchFamily="18" charset="0"/>
                <a:ea typeface="仿宋_GB2312" pitchFamily="49" charset="-122"/>
              </a:rPr>
              <a:t>唤醒相应条件变量上的等待进程</a:t>
            </a:r>
          </a:p>
        </p:txBody>
      </p:sp>
      <p:sp>
        <p:nvSpPr>
          <p:cNvPr id="4" name="文本框 3">
            <a:extLst>
              <a:ext uri="{FF2B5EF4-FFF2-40B4-BE49-F238E27FC236}">
                <a16:creationId xmlns:a16="http://schemas.microsoft.com/office/drawing/2014/main" id="{9B7CFB79-BE8F-F18E-C1F8-9D0491E91C98}"/>
              </a:ext>
            </a:extLst>
          </p:cNvPr>
          <p:cNvSpPr txBox="1"/>
          <p:nvPr/>
        </p:nvSpPr>
        <p:spPr>
          <a:xfrm>
            <a:off x="1127448" y="1748809"/>
            <a:ext cx="10081120" cy="1569660"/>
          </a:xfrm>
          <a:prstGeom prst="rect">
            <a:avLst/>
          </a:prstGeom>
          <a:noFill/>
        </p:spPr>
        <p:txBody>
          <a:bodyPr wrap="square">
            <a:spAutoFit/>
          </a:bodyPr>
          <a:lstStyle/>
          <a:p>
            <a:pPr algn="l"/>
            <a:r>
              <a:rPr kumimoji="1" lang="zh-CN" altLang="en-US" sz="2400" dirty="0">
                <a:latin typeface="Times New Roman" panose="02020603050405020304" pitchFamily="18" charset="0"/>
                <a:ea typeface="仿宋_GB2312" pitchFamily="49" charset="-122"/>
              </a:rPr>
              <a:t>        管程在同一时刻只允许有一个进程进入，调用管程的进程</a:t>
            </a:r>
            <a:r>
              <a:rPr kumimoji="1" lang="zh-CN" altLang="en-US" sz="2400" dirty="0">
                <a:solidFill>
                  <a:srgbClr val="FF0000"/>
                </a:solidFill>
                <a:latin typeface="Times New Roman" panose="02020603050405020304" pitchFamily="18" charset="0"/>
                <a:ea typeface="仿宋_GB2312" pitchFamily="49" charset="-122"/>
              </a:rPr>
              <a:t>如果因请求的共享资源而未获满足时</a:t>
            </a:r>
            <a:r>
              <a:rPr kumimoji="1" lang="zh-CN" altLang="en-US" sz="2400" dirty="0">
                <a:latin typeface="Times New Roman" panose="02020603050405020304" pitchFamily="18" charset="0"/>
                <a:ea typeface="仿宋_GB2312" pitchFamily="49" charset="-122"/>
              </a:rPr>
              <a:t>，将在管程中被阻塞，此时必须将该进程调用的管程加以释放，否则将会导致别的进程也将无法进入管程，为此在管程中引入了条件变量。</a:t>
            </a:r>
          </a:p>
        </p:txBody>
      </p:sp>
    </p:spTree>
    <p:extLst>
      <p:ext uri="{BB962C8B-B14F-4D97-AF65-F5344CB8AC3E}">
        <p14:creationId xmlns:p14="http://schemas.microsoft.com/office/powerpoint/2010/main" val="85557809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box(in)">
                                      <p:cBhvr>
                                        <p:cTn id="7" dur="500"/>
                                        <p:tgtEl>
                                          <p:spTgt spid="38"/>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box(in)">
                                      <p:cBhvr>
                                        <p:cTn id="10" dur="500"/>
                                        <p:tgtEl>
                                          <p:spTgt spid="3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box(in)">
                                      <p:cBhvr>
                                        <p:cTn id="15" dur="500"/>
                                        <p:tgtEl>
                                          <p:spTgt spid="40"/>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41"/>
                                        </p:tgtEl>
                                        <p:attrNameLst>
                                          <p:attrName>style.visibility</p:attrName>
                                        </p:attrNameLst>
                                      </p:cBhvr>
                                      <p:to>
                                        <p:strVal val="visible"/>
                                      </p:to>
                                    </p:set>
                                    <p:animEffect transition="in" filter="box(in)">
                                      <p:cBhvr>
                                        <p:cTn id="18"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0" grpId="0"/>
      <p:bldP spid="41" grpId="0"/>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5" name="矩形 30"/>
          <p:cNvSpPr>
            <a:spLocks noChangeArrowheads="1"/>
          </p:cNvSpPr>
          <p:nvPr/>
        </p:nvSpPr>
        <p:spPr bwMode="auto">
          <a:xfrm>
            <a:off x="4943476" y="1"/>
            <a:ext cx="244866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3200" dirty="0">
                <a:solidFill>
                  <a:srgbClr val="FF0000"/>
                </a:solidFill>
                <a:latin typeface="微软雅黑" pitchFamily="34" charset="-122"/>
                <a:ea typeface="微软雅黑" pitchFamily="34" charset="-122"/>
              </a:rPr>
              <a:t>3.</a:t>
            </a:r>
            <a:r>
              <a:rPr kumimoji="1" lang="zh-CN" altLang="en-US" sz="3200" dirty="0">
                <a:solidFill>
                  <a:srgbClr val="FF0000"/>
                </a:solidFill>
                <a:latin typeface="微软雅黑" pitchFamily="34" charset="-122"/>
                <a:ea typeface="微软雅黑" pitchFamily="34" charset="-122"/>
              </a:rPr>
              <a:t>条件变量</a:t>
            </a:r>
          </a:p>
        </p:txBody>
      </p:sp>
      <p:sp>
        <p:nvSpPr>
          <p:cNvPr id="3076" name="Rectangle 2"/>
          <p:cNvSpPr>
            <a:spLocks noChangeArrowheads="1"/>
          </p:cNvSpPr>
          <p:nvPr/>
        </p:nvSpPr>
        <p:spPr bwMode="auto">
          <a:xfrm>
            <a:off x="1524000" y="-200025"/>
            <a:ext cx="1841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spcBef>
                <a:spcPct val="20000"/>
              </a:spcBef>
            </a:pPr>
            <a:endParaRPr lang="zh-CN" altLang="en-US"/>
          </a:p>
        </p:txBody>
      </p:sp>
      <p:graphicFrame>
        <p:nvGraphicFramePr>
          <p:cNvPr id="3074" name="Object 13"/>
          <p:cNvGraphicFramePr>
            <a:graphicFrameLocks noChangeAspect="1"/>
          </p:cNvGraphicFramePr>
          <p:nvPr/>
        </p:nvGraphicFramePr>
        <p:xfrm>
          <a:off x="4593192" y="1065635"/>
          <a:ext cx="7058025" cy="3675062"/>
        </p:xfrm>
        <a:graphic>
          <a:graphicData uri="http://schemas.openxmlformats.org/presentationml/2006/ole">
            <mc:AlternateContent xmlns:mc="http://schemas.openxmlformats.org/markup-compatibility/2006">
              <mc:Choice xmlns:v="urn:schemas-microsoft-com:vml" Requires="v">
                <p:oleObj name="Visio" r:id="rId3" imgW="3658671" imgH="1900764" progId="Visio.Drawing.11">
                  <p:embed/>
                </p:oleObj>
              </mc:Choice>
              <mc:Fallback>
                <p:oleObj name="Visio" r:id="rId3" imgW="3658671" imgH="1900764" progId="Visio.Drawing.11">
                  <p:embed/>
                  <p:pic>
                    <p:nvPicPr>
                      <p:cNvPr id="3074"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93192" y="1065635"/>
                        <a:ext cx="7058025" cy="3675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7" name="矩形 34"/>
          <p:cNvSpPr>
            <a:spLocks noChangeArrowheads="1"/>
          </p:cNvSpPr>
          <p:nvPr/>
        </p:nvSpPr>
        <p:spPr bwMode="auto">
          <a:xfrm>
            <a:off x="645993" y="680272"/>
            <a:ext cx="54737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spcBef>
                <a:spcPct val="20000"/>
              </a:spcBef>
              <a:buFont typeface="Wingdings" panose="05000000000000000000" pitchFamily="2" charset="2"/>
              <a:buChar char="n"/>
            </a:pPr>
            <a:r>
              <a:rPr kumimoji="1" lang="zh-CN" altLang="en-US" sz="2400" dirty="0">
                <a:solidFill>
                  <a:srgbClr val="7030A0"/>
                </a:solidFill>
              </a:rPr>
              <a:t> </a:t>
            </a:r>
            <a:r>
              <a:rPr kumimoji="1" lang="zh-CN" altLang="en-US" sz="2400" dirty="0">
                <a:solidFill>
                  <a:srgbClr val="FF0000"/>
                </a:solidFill>
                <a:latin typeface="微软雅黑" panose="020B0503020204020204" pitchFamily="34" charset="-122"/>
                <a:ea typeface="微软雅黑" panose="020B0503020204020204" pitchFamily="34" charset="-122"/>
              </a:rPr>
              <a:t>引入条件变量后的一个可能问题</a:t>
            </a:r>
            <a:r>
              <a:rPr kumimoji="1" lang="zh-CN" altLang="en-US" sz="2400" dirty="0">
                <a:solidFill>
                  <a:srgbClr val="7030A0"/>
                </a:solidFill>
              </a:rPr>
              <a:t>：</a:t>
            </a:r>
          </a:p>
        </p:txBody>
      </p:sp>
      <p:sp>
        <p:nvSpPr>
          <p:cNvPr id="36" name="矩形 35"/>
          <p:cNvSpPr>
            <a:spLocks noChangeArrowheads="1"/>
          </p:cNvSpPr>
          <p:nvPr/>
        </p:nvSpPr>
        <p:spPr bwMode="auto">
          <a:xfrm>
            <a:off x="839416" y="1828214"/>
            <a:ext cx="4536504" cy="1415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nSpc>
                <a:spcPct val="140000"/>
              </a:lnSpc>
              <a:spcBef>
                <a:spcPct val="10000"/>
              </a:spcBef>
              <a:buFont typeface="Wingdings" panose="05000000000000000000" pitchFamily="2" charset="2"/>
              <a:buChar char="l"/>
            </a:pPr>
            <a:r>
              <a:rPr lang="zh-CN" altLang="en-US" dirty="0">
                <a:latin typeface="仿宋_GB2312" pitchFamily="49" charset="-122"/>
                <a:ea typeface="仿宋_GB2312" pitchFamily="49" charset="-122"/>
              </a:rPr>
              <a:t>进程</a:t>
            </a:r>
            <a:r>
              <a:rPr lang="en-US" altLang="zh-CN" dirty="0">
                <a:latin typeface="仿宋_GB2312" pitchFamily="49" charset="-122"/>
                <a:ea typeface="仿宋_GB2312" pitchFamily="49" charset="-122"/>
              </a:rPr>
              <a:t>Q</a:t>
            </a:r>
            <a:r>
              <a:rPr lang="zh-CN" altLang="en-US" dirty="0">
                <a:latin typeface="仿宋_GB2312" pitchFamily="49" charset="-122"/>
                <a:ea typeface="仿宋_GB2312" pitchFamily="49" charset="-122"/>
              </a:rPr>
              <a:t>执行</a:t>
            </a:r>
            <a:r>
              <a:rPr lang="en-US" altLang="zh-CN" dirty="0" err="1">
                <a:latin typeface="仿宋_GB2312" pitchFamily="49" charset="-122"/>
                <a:ea typeface="仿宋_GB2312" pitchFamily="49" charset="-122"/>
              </a:rPr>
              <a:t>C.wait</a:t>
            </a:r>
            <a:r>
              <a:rPr lang="en-US" altLang="zh-CN" dirty="0">
                <a:latin typeface="仿宋_GB2312" pitchFamily="49" charset="-122"/>
                <a:ea typeface="仿宋_GB2312" pitchFamily="49" charset="-122"/>
              </a:rPr>
              <a:t>()</a:t>
            </a:r>
            <a:r>
              <a:rPr lang="zh-CN" altLang="en-US" dirty="0">
                <a:latin typeface="仿宋_GB2312" pitchFamily="49" charset="-122"/>
                <a:ea typeface="仿宋_GB2312" pitchFamily="49" charset="-122"/>
              </a:rPr>
              <a:t>阻塞；</a:t>
            </a:r>
            <a:endParaRPr lang="en-US" altLang="zh-CN" dirty="0">
              <a:latin typeface="仿宋_GB2312" pitchFamily="49" charset="-122"/>
              <a:ea typeface="仿宋_GB2312" pitchFamily="49" charset="-122"/>
            </a:endParaRPr>
          </a:p>
          <a:p>
            <a:pPr>
              <a:lnSpc>
                <a:spcPct val="140000"/>
              </a:lnSpc>
              <a:spcBef>
                <a:spcPct val="10000"/>
              </a:spcBef>
              <a:buFont typeface="Wingdings" panose="05000000000000000000" pitchFamily="2" charset="2"/>
              <a:buChar char="l"/>
            </a:pPr>
            <a:r>
              <a:rPr lang="zh-CN" altLang="en-US" dirty="0">
                <a:latin typeface="仿宋_GB2312" pitchFamily="49" charset="-122"/>
                <a:ea typeface="仿宋_GB2312" pitchFamily="49" charset="-122"/>
              </a:rPr>
              <a:t>进程</a:t>
            </a:r>
            <a:r>
              <a:rPr lang="en-US" altLang="zh-CN" dirty="0">
                <a:latin typeface="仿宋_GB2312" pitchFamily="49" charset="-122"/>
                <a:ea typeface="仿宋_GB2312" pitchFamily="49" charset="-122"/>
              </a:rPr>
              <a:t>P</a:t>
            </a:r>
            <a:r>
              <a:rPr lang="zh-CN" altLang="en-US" dirty="0">
                <a:latin typeface="仿宋_GB2312" pitchFamily="49" charset="-122"/>
                <a:ea typeface="仿宋_GB2312" pitchFamily="49" charset="-122"/>
              </a:rPr>
              <a:t>执行</a:t>
            </a:r>
            <a:r>
              <a:rPr lang="en-US" altLang="zh-CN" dirty="0" err="1">
                <a:latin typeface="仿宋_GB2312" pitchFamily="49" charset="-122"/>
                <a:ea typeface="仿宋_GB2312" pitchFamily="49" charset="-122"/>
              </a:rPr>
              <a:t>C.signal</a:t>
            </a:r>
            <a:r>
              <a:rPr lang="en-US" altLang="zh-CN" dirty="0">
                <a:latin typeface="仿宋_GB2312" pitchFamily="49" charset="-122"/>
                <a:ea typeface="仿宋_GB2312" pitchFamily="49" charset="-122"/>
              </a:rPr>
              <a:t>()</a:t>
            </a:r>
            <a:r>
              <a:rPr lang="zh-CN" altLang="en-US" dirty="0">
                <a:latin typeface="仿宋_GB2312" pitchFamily="49" charset="-122"/>
                <a:ea typeface="仿宋_GB2312" pitchFamily="49" charset="-122"/>
              </a:rPr>
              <a:t>唤醒进程</a:t>
            </a:r>
            <a:r>
              <a:rPr lang="en-US" altLang="zh-CN" dirty="0">
                <a:latin typeface="仿宋_GB2312" pitchFamily="49" charset="-122"/>
                <a:ea typeface="仿宋_GB2312" pitchFamily="49" charset="-122"/>
              </a:rPr>
              <a:t>Q</a:t>
            </a:r>
            <a:r>
              <a:rPr lang="zh-CN" altLang="en-US" dirty="0">
                <a:latin typeface="仿宋_GB2312" pitchFamily="49" charset="-122"/>
                <a:ea typeface="仿宋_GB2312" pitchFamily="49" charset="-122"/>
              </a:rPr>
              <a:t>后，管程中有两个活跃进程</a:t>
            </a:r>
          </a:p>
        </p:txBody>
      </p:sp>
      <p:sp>
        <p:nvSpPr>
          <p:cNvPr id="37" name="TextBox 36"/>
          <p:cNvSpPr txBox="1">
            <a:spLocks noChangeArrowheads="1"/>
          </p:cNvSpPr>
          <p:nvPr/>
        </p:nvSpPr>
        <p:spPr bwMode="auto">
          <a:xfrm>
            <a:off x="875506" y="1232819"/>
            <a:ext cx="12969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spcBef>
                <a:spcPct val="20000"/>
              </a:spcBef>
            </a:pPr>
            <a:r>
              <a:rPr lang="zh-CN" altLang="en-US" sz="2400" dirty="0">
                <a:solidFill>
                  <a:srgbClr val="008AF2"/>
                </a:solidFill>
                <a:latin typeface="微软雅黑" panose="020B0503020204020204" pitchFamily="34" charset="-122"/>
                <a:ea typeface="微软雅黑" panose="020B0503020204020204" pitchFamily="34" charset="-122"/>
              </a:rPr>
              <a:t>问题：</a:t>
            </a:r>
          </a:p>
        </p:txBody>
      </p:sp>
      <p:sp>
        <p:nvSpPr>
          <p:cNvPr id="38" name="TextBox 37"/>
          <p:cNvSpPr txBox="1">
            <a:spLocks noChangeArrowheads="1"/>
          </p:cNvSpPr>
          <p:nvPr/>
        </p:nvSpPr>
        <p:spPr bwMode="auto">
          <a:xfrm>
            <a:off x="875506" y="3796533"/>
            <a:ext cx="23034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spcBef>
                <a:spcPct val="20000"/>
              </a:spcBef>
            </a:pPr>
            <a:r>
              <a:rPr lang="zh-CN" altLang="en-US" sz="2400" dirty="0">
                <a:solidFill>
                  <a:srgbClr val="008AF2"/>
                </a:solidFill>
                <a:latin typeface="微软雅黑" panose="020B0503020204020204" pitchFamily="34" charset="-122"/>
                <a:ea typeface="微软雅黑" panose="020B0503020204020204" pitchFamily="34" charset="-122"/>
              </a:rPr>
              <a:t>解决方法：</a:t>
            </a:r>
          </a:p>
        </p:txBody>
      </p:sp>
      <p:sp>
        <p:nvSpPr>
          <p:cNvPr id="39" name="矩形 38"/>
          <p:cNvSpPr>
            <a:spLocks noChangeArrowheads="1"/>
          </p:cNvSpPr>
          <p:nvPr/>
        </p:nvSpPr>
        <p:spPr bwMode="auto">
          <a:xfrm>
            <a:off x="354424" y="4248572"/>
            <a:ext cx="5976938"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000" b="1">
                <a:solidFill>
                  <a:schemeClr val="tx1"/>
                </a:solidFill>
                <a:latin typeface="Arial" panose="020B0604020202020204" pitchFamily="34" charset="0"/>
                <a:ea typeface="宋体" panose="02010600030101010101" pitchFamily="2" charset="-122"/>
              </a:defRPr>
            </a:lvl1pPr>
            <a:lvl2pPr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lvl="1">
              <a:lnSpc>
                <a:spcPct val="140000"/>
              </a:lnSpc>
              <a:spcBef>
                <a:spcPct val="10000"/>
              </a:spcBef>
              <a:buFont typeface="Wingdings" panose="05000000000000000000" pitchFamily="2" charset="2"/>
              <a:buChar char="l"/>
            </a:pPr>
            <a:r>
              <a:rPr lang="en-US" altLang="zh-CN" dirty="0">
                <a:latin typeface="仿宋_GB2312" pitchFamily="49" charset="-122"/>
                <a:ea typeface="仿宋_GB2312" pitchFamily="49" charset="-122"/>
              </a:rPr>
              <a:t> P</a:t>
            </a:r>
            <a:r>
              <a:rPr lang="zh-CN" altLang="en-US" dirty="0">
                <a:latin typeface="仿宋_GB2312" pitchFamily="49" charset="-122"/>
                <a:ea typeface="仿宋_GB2312" pitchFamily="49" charset="-122"/>
              </a:rPr>
              <a:t>等待，直到</a:t>
            </a:r>
            <a:r>
              <a:rPr lang="en-US" altLang="zh-CN" dirty="0">
                <a:latin typeface="仿宋_GB2312" pitchFamily="49" charset="-122"/>
                <a:ea typeface="仿宋_GB2312" pitchFamily="49" charset="-122"/>
              </a:rPr>
              <a:t>Q</a:t>
            </a:r>
            <a:r>
              <a:rPr lang="zh-CN" altLang="en-US" dirty="0">
                <a:latin typeface="仿宋_GB2312" pitchFamily="49" charset="-122"/>
                <a:ea typeface="仿宋_GB2312" pitchFamily="49" charset="-122"/>
              </a:rPr>
              <a:t>退出管程或等待另一个条件</a:t>
            </a:r>
          </a:p>
          <a:p>
            <a:pPr lvl="1">
              <a:lnSpc>
                <a:spcPct val="140000"/>
              </a:lnSpc>
              <a:spcBef>
                <a:spcPct val="10000"/>
              </a:spcBef>
              <a:buFont typeface="Wingdings" panose="05000000000000000000" pitchFamily="2" charset="2"/>
              <a:buChar char="l"/>
            </a:pPr>
            <a:r>
              <a:rPr lang="en-US" altLang="zh-CN" dirty="0">
                <a:latin typeface="仿宋_GB2312" pitchFamily="49" charset="-122"/>
                <a:ea typeface="仿宋_GB2312" pitchFamily="49" charset="-122"/>
              </a:rPr>
              <a:t> Q</a:t>
            </a:r>
            <a:r>
              <a:rPr lang="zh-CN" altLang="en-US" dirty="0">
                <a:latin typeface="仿宋_GB2312" pitchFamily="49" charset="-122"/>
                <a:ea typeface="仿宋_GB2312" pitchFamily="49" charset="-122"/>
              </a:rPr>
              <a:t>等待，直到</a:t>
            </a:r>
            <a:r>
              <a:rPr lang="en-US" altLang="zh-CN" dirty="0">
                <a:latin typeface="仿宋_GB2312" pitchFamily="49" charset="-122"/>
                <a:ea typeface="仿宋_GB2312" pitchFamily="49" charset="-122"/>
              </a:rPr>
              <a:t>P</a:t>
            </a:r>
            <a:r>
              <a:rPr lang="zh-CN" altLang="en-US" dirty="0">
                <a:latin typeface="仿宋_GB2312" pitchFamily="49" charset="-122"/>
                <a:ea typeface="仿宋_GB2312" pitchFamily="49" charset="-122"/>
              </a:rPr>
              <a:t>退出管程或等待另一个条件</a:t>
            </a:r>
          </a:p>
        </p:txBody>
      </p:sp>
      <p:sp>
        <p:nvSpPr>
          <p:cNvPr id="40" name="矩形 39"/>
          <p:cNvSpPr>
            <a:spLocks noChangeArrowheads="1"/>
          </p:cNvSpPr>
          <p:nvPr/>
        </p:nvSpPr>
        <p:spPr bwMode="auto">
          <a:xfrm>
            <a:off x="1342913" y="5480352"/>
            <a:ext cx="10225111"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nSpc>
                <a:spcPct val="130000"/>
              </a:lnSpc>
              <a:spcBef>
                <a:spcPct val="20000"/>
              </a:spcBef>
            </a:pPr>
            <a:r>
              <a:rPr kumimoji="1" lang="en-US" altLang="zh-CN" dirty="0">
                <a:latin typeface="仿宋_GB2312" pitchFamily="49" charset="-122"/>
                <a:ea typeface="仿宋_GB2312" pitchFamily="49" charset="-122"/>
              </a:rPr>
              <a:t>Hanson</a:t>
            </a:r>
            <a:r>
              <a:rPr kumimoji="1" lang="zh-CN" altLang="en-US" dirty="0">
                <a:latin typeface="仿宋_GB2312" pitchFamily="49" charset="-122"/>
                <a:ea typeface="仿宋_GB2312" pitchFamily="49" charset="-122"/>
              </a:rPr>
              <a:t>采用了折中的方法</a:t>
            </a:r>
            <a:r>
              <a:rPr kumimoji="1" lang="en-US" altLang="zh-CN" dirty="0">
                <a:latin typeface="仿宋_GB2312" pitchFamily="49" charset="-122"/>
                <a:ea typeface="仿宋_GB2312" pitchFamily="49" charset="-122"/>
              </a:rPr>
              <a:t>:</a:t>
            </a:r>
            <a:r>
              <a:rPr kumimoji="1" lang="zh-CN" altLang="en-US" dirty="0">
                <a:latin typeface="仿宋_GB2312" pitchFamily="49" charset="-122"/>
                <a:ea typeface="仿宋_GB2312" pitchFamily="49" charset="-122"/>
              </a:rPr>
              <a:t>规定</a:t>
            </a:r>
            <a:r>
              <a:rPr kumimoji="1" lang="en-US" altLang="zh-CN" dirty="0" err="1">
                <a:latin typeface="仿宋_GB2312" pitchFamily="49" charset="-122"/>
                <a:ea typeface="仿宋_GB2312" pitchFamily="49" charset="-122"/>
              </a:rPr>
              <a:t>C.signal</a:t>
            </a:r>
            <a:r>
              <a:rPr kumimoji="1" lang="en-US" altLang="zh-CN" dirty="0">
                <a:latin typeface="仿宋_GB2312" pitchFamily="49" charset="-122"/>
                <a:ea typeface="仿宋_GB2312" pitchFamily="49" charset="-122"/>
              </a:rPr>
              <a:t>()</a:t>
            </a:r>
            <a:r>
              <a:rPr kumimoji="1" lang="zh-CN" altLang="en-US" dirty="0">
                <a:latin typeface="仿宋_GB2312" pitchFamily="49" charset="-122"/>
                <a:ea typeface="仿宋_GB2312" pitchFamily="49" charset="-122"/>
              </a:rPr>
              <a:t>为过程体最后一个操作，当进程</a:t>
            </a:r>
            <a:r>
              <a:rPr kumimoji="1" lang="en-US" altLang="zh-CN" dirty="0">
                <a:latin typeface="仿宋_GB2312" pitchFamily="49" charset="-122"/>
                <a:ea typeface="仿宋_GB2312" pitchFamily="49" charset="-122"/>
              </a:rPr>
              <a:t>P</a:t>
            </a:r>
            <a:r>
              <a:rPr kumimoji="1" lang="zh-CN" altLang="en-US" dirty="0">
                <a:latin typeface="仿宋_GB2312" pitchFamily="49" charset="-122"/>
                <a:ea typeface="仿宋_GB2312" pitchFamily="49" charset="-122"/>
              </a:rPr>
              <a:t>执行完毕后，</a:t>
            </a:r>
            <a:r>
              <a:rPr kumimoji="1" lang="en-US" altLang="zh-CN" dirty="0">
                <a:latin typeface="仿宋_GB2312" pitchFamily="49" charset="-122"/>
                <a:ea typeface="仿宋_GB2312" pitchFamily="49" charset="-122"/>
              </a:rPr>
              <a:t>P</a:t>
            </a:r>
            <a:r>
              <a:rPr kumimoji="1" lang="zh-CN" altLang="en-US" dirty="0">
                <a:latin typeface="仿宋_GB2312" pitchFamily="49" charset="-122"/>
                <a:ea typeface="仿宋_GB2312" pitchFamily="49" charset="-122"/>
              </a:rPr>
              <a:t>退出管程，另一个进程</a:t>
            </a:r>
            <a:r>
              <a:rPr kumimoji="1" lang="en-US" altLang="zh-CN" dirty="0">
                <a:latin typeface="仿宋_GB2312" pitchFamily="49" charset="-122"/>
                <a:ea typeface="仿宋_GB2312" pitchFamily="49" charset="-122"/>
              </a:rPr>
              <a:t>Q</a:t>
            </a:r>
            <a:r>
              <a:rPr kumimoji="1" lang="zh-CN" altLang="en-US" dirty="0">
                <a:latin typeface="仿宋_GB2312" pitchFamily="49" charset="-122"/>
                <a:ea typeface="仿宋_GB2312" pitchFamily="49" charset="-122"/>
              </a:rPr>
              <a:t>执行。</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box(in)">
                                      <p:cBhvr>
                                        <p:cTn id="7" dur="500"/>
                                        <p:tgtEl>
                                          <p:spTgt spid="36"/>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box(in)">
                                      <p:cBhvr>
                                        <p:cTn id="10" dur="500"/>
                                        <p:tgtEl>
                                          <p:spTgt spid="3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box(in)">
                                      <p:cBhvr>
                                        <p:cTn id="15" dur="500"/>
                                        <p:tgtEl>
                                          <p:spTgt spid="38"/>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box(in)">
                                      <p:cBhvr>
                                        <p:cTn id="18" dur="500"/>
                                        <p:tgtEl>
                                          <p:spTgt spid="39"/>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box(in)">
                                      <p:cBhvr>
                                        <p:cTn id="23"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8" grpId="0"/>
      <p:bldP spid="39" grpId="0"/>
      <p:bldP spid="40"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C2F668D-9FC2-46B4-A799-6B377091FBAC}"/>
              </a:ext>
            </a:extLst>
          </p:cNvPr>
          <p:cNvSpPr txBox="1"/>
          <p:nvPr>
            <p:custDataLst>
              <p:tags r:id="rId2"/>
            </p:custDataLst>
          </p:nvPr>
        </p:nvSpPr>
        <p:spPr>
          <a:xfrm>
            <a:off x="2438400" y="635001"/>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以下关于管程的说法中，错误的是（   ）</a:t>
            </a:r>
          </a:p>
        </p:txBody>
      </p:sp>
      <p:sp>
        <p:nvSpPr>
          <p:cNvPr id="6" name="文本框 5">
            <a:extLst>
              <a:ext uri="{FF2B5EF4-FFF2-40B4-BE49-F238E27FC236}">
                <a16:creationId xmlns:a16="http://schemas.microsoft.com/office/drawing/2014/main" id="{23AF65B3-165A-405F-80C2-FDB8A1E47019}"/>
              </a:ext>
            </a:extLst>
          </p:cNvPr>
          <p:cNvSpPr txBox="1"/>
          <p:nvPr>
            <p:custDataLst>
              <p:tags r:id="rId3"/>
            </p:custDataLst>
          </p:nvPr>
        </p:nvSpPr>
        <p:spPr>
          <a:xfrm>
            <a:off x="2783632" y="2564904"/>
            <a:ext cx="7855768"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管程是进程同步工具，解决信号量机制大量同步操作分散的问题</a:t>
            </a:r>
          </a:p>
        </p:txBody>
      </p:sp>
      <p:sp>
        <p:nvSpPr>
          <p:cNvPr id="7" name="文本框 6">
            <a:extLst>
              <a:ext uri="{FF2B5EF4-FFF2-40B4-BE49-F238E27FC236}">
                <a16:creationId xmlns:a16="http://schemas.microsoft.com/office/drawing/2014/main" id="{32E1FB17-F3FA-4076-90C2-EDAEACE171F2}"/>
              </a:ext>
            </a:extLst>
          </p:cNvPr>
          <p:cNvSpPr txBox="1"/>
          <p:nvPr>
            <p:custDataLst>
              <p:tags r:id="rId4"/>
            </p:custDataLst>
          </p:nvPr>
        </p:nvSpPr>
        <p:spPr>
          <a:xfrm>
            <a:off x="2783632" y="3422154"/>
            <a:ext cx="7855768"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管程每次只允许一个进程进入管程</a:t>
            </a:r>
          </a:p>
        </p:txBody>
      </p:sp>
      <p:sp>
        <p:nvSpPr>
          <p:cNvPr id="8" name="文本框 7">
            <a:extLst>
              <a:ext uri="{FF2B5EF4-FFF2-40B4-BE49-F238E27FC236}">
                <a16:creationId xmlns:a16="http://schemas.microsoft.com/office/drawing/2014/main" id="{45A862A7-E9DA-459D-AAE3-8B2EA86BEDD9}"/>
              </a:ext>
            </a:extLst>
          </p:cNvPr>
          <p:cNvSpPr txBox="1"/>
          <p:nvPr>
            <p:custDataLst>
              <p:tags r:id="rId5"/>
            </p:custDataLst>
          </p:nvPr>
        </p:nvSpPr>
        <p:spPr>
          <a:xfrm>
            <a:off x="2783632" y="4279404"/>
            <a:ext cx="7855768"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管程中</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signal</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操作的作用和信号量机制的</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V</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操作相同</a:t>
            </a:r>
          </a:p>
        </p:txBody>
      </p:sp>
      <p:sp>
        <p:nvSpPr>
          <p:cNvPr id="9" name="文本框 8">
            <a:extLst>
              <a:ext uri="{FF2B5EF4-FFF2-40B4-BE49-F238E27FC236}">
                <a16:creationId xmlns:a16="http://schemas.microsoft.com/office/drawing/2014/main" id="{2F31E813-61A8-4A90-B545-8385D5005839}"/>
              </a:ext>
            </a:extLst>
          </p:cNvPr>
          <p:cNvSpPr txBox="1"/>
          <p:nvPr>
            <p:custDataLst>
              <p:tags r:id="rId6"/>
            </p:custDataLst>
          </p:nvPr>
        </p:nvSpPr>
        <p:spPr>
          <a:xfrm>
            <a:off x="2783632" y="5136654"/>
            <a:ext cx="7855768"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管程是被进程调用的，是语法范围，无法创建和撤销</a:t>
            </a:r>
          </a:p>
        </p:txBody>
      </p:sp>
      <p:sp>
        <p:nvSpPr>
          <p:cNvPr id="10" name="椭圆 9">
            <a:extLst>
              <a:ext uri="{FF2B5EF4-FFF2-40B4-BE49-F238E27FC236}">
                <a16:creationId xmlns:a16="http://schemas.microsoft.com/office/drawing/2014/main" id="{48CBA18D-0383-449E-ADCB-5EEAEBF3CFD2}"/>
              </a:ext>
            </a:extLst>
          </p:cNvPr>
          <p:cNvSpPr>
            <a:spLocks noChangeAspect="1"/>
          </p:cNvSpPr>
          <p:nvPr>
            <p:custDataLst>
              <p:tags r:id="rId7"/>
            </p:custDataLst>
          </p:nvPr>
        </p:nvSpPr>
        <p:spPr bwMode="auto">
          <a:xfrm>
            <a:off x="2069257" y="2629197"/>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ctr" anchorCtr="1" compatLnSpc="1">
            <a:prstTxWarp prst="textNoShape">
              <a:avLst/>
            </a:prstTxWarp>
          </a:bodyPr>
          <a:lstStyle/>
          <a:p>
            <a:pPr marL="609600" indent="-609600" eaLnBrk="0" hangingPunct="0">
              <a:spcBef>
                <a:spcPct val="20000"/>
              </a:spcBef>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ADF7FF1C-D249-4FBE-AAF9-68E8BD1FCDED}"/>
              </a:ext>
            </a:extLst>
          </p:cNvPr>
          <p:cNvSpPr>
            <a:spLocks noChangeAspect="1"/>
          </p:cNvSpPr>
          <p:nvPr>
            <p:custDataLst>
              <p:tags r:id="rId8"/>
            </p:custDataLst>
          </p:nvPr>
        </p:nvSpPr>
        <p:spPr bwMode="auto">
          <a:xfrm>
            <a:off x="2069257" y="3486447"/>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ctr" anchorCtr="1" compatLnSpc="1">
            <a:prstTxWarp prst="textNoShape">
              <a:avLst/>
            </a:prstTxWarp>
          </a:bodyPr>
          <a:lstStyle/>
          <a:p>
            <a:pPr marL="609600" indent="-609600" eaLnBrk="0" hangingPunct="0">
              <a:spcBef>
                <a:spcPct val="20000"/>
              </a:spcBef>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064B9D86-2497-4B1E-8276-358847DC3095}"/>
              </a:ext>
            </a:extLst>
          </p:cNvPr>
          <p:cNvSpPr>
            <a:spLocks noChangeAspect="1"/>
          </p:cNvSpPr>
          <p:nvPr>
            <p:custDataLst>
              <p:tags r:id="rId9"/>
            </p:custDataLst>
          </p:nvPr>
        </p:nvSpPr>
        <p:spPr bwMode="auto">
          <a:xfrm>
            <a:off x="2069257" y="4343697"/>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ctr" anchorCtr="1" compatLnSpc="1">
            <a:prstTxWarp prst="textNoShape">
              <a:avLst/>
            </a:prstTxWarp>
          </a:bodyPr>
          <a:lstStyle/>
          <a:p>
            <a:pPr marL="609600" indent="-609600" eaLnBrk="0" hangingPunct="0">
              <a:spcBef>
                <a:spcPct val="20000"/>
              </a:spcBef>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BB53076A-19FC-46D4-ADBB-CFAB3D3DC32B}"/>
              </a:ext>
            </a:extLst>
          </p:cNvPr>
          <p:cNvSpPr>
            <a:spLocks noChangeAspect="1"/>
          </p:cNvSpPr>
          <p:nvPr>
            <p:custDataLst>
              <p:tags r:id="rId10"/>
            </p:custDataLst>
          </p:nvPr>
        </p:nvSpPr>
        <p:spPr bwMode="auto">
          <a:xfrm>
            <a:off x="2069257" y="5200947"/>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ctr" anchorCtr="1" compatLnSpc="1">
            <a:prstTxWarp prst="textNoShape">
              <a:avLst/>
            </a:prstTxWarp>
          </a:bodyPr>
          <a:lstStyle/>
          <a:p>
            <a:pPr marL="609600" indent="-609600" eaLnBrk="0" hangingPunct="0">
              <a:spcBef>
                <a:spcPct val="20000"/>
              </a:spcBef>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9" name="组合 18">
            <a:extLst>
              <a:ext uri="{FF2B5EF4-FFF2-40B4-BE49-F238E27FC236}">
                <a16:creationId xmlns:a16="http://schemas.microsoft.com/office/drawing/2014/main" id="{B876AC13-226C-48E7-81C1-BE3B797A769F}"/>
              </a:ext>
            </a:extLst>
          </p:cNvPr>
          <p:cNvGrpSpPr/>
          <p:nvPr>
            <p:custDataLst>
              <p:tags r:id="rId11"/>
            </p:custDataLst>
          </p:nvPr>
        </p:nvGrpSpPr>
        <p:grpSpPr>
          <a:xfrm>
            <a:off x="0" y="0"/>
            <a:ext cx="9144000" cy="635000"/>
            <a:chOff x="-1524000" y="0"/>
            <a:chExt cx="9144000" cy="635000"/>
          </a:xfrm>
        </p:grpSpPr>
        <p:sp>
          <p:nvSpPr>
            <p:cNvPr id="15" name="TitleBackground">
              <a:extLst>
                <a:ext uri="{FF2B5EF4-FFF2-40B4-BE49-F238E27FC236}">
                  <a16:creationId xmlns:a16="http://schemas.microsoft.com/office/drawing/2014/main" id="{8F589F3C-AEE4-4F1F-A45A-EB57697F2BD6}"/>
                </a:ext>
              </a:extLst>
            </p:cNvPr>
            <p:cNvSpPr/>
            <p:nvPr>
              <p:custDataLst>
                <p:tags r:id="rId12"/>
              </p:custDataLst>
            </p:nvPr>
          </p:nvSpPr>
          <p:spPr bwMode="auto">
            <a:xfrm>
              <a:off x="-1524000" y="0"/>
              <a:ext cx="9144000" cy="635000"/>
            </a:xfrm>
            <a:prstGeom prst="rect">
              <a:avLst/>
            </a:prstGeom>
            <a:solidFill>
              <a:srgbClr val="F6F7F8"/>
            </a:solidFill>
            <a:ln>
              <a:noFill/>
            </a:ln>
            <a:effectLst/>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bodyPr>
            <a:lstStyle/>
            <a:p>
              <a:pPr marL="609600" indent="-609600" eaLnBrk="0" hangingPunct="0">
                <a:spcBef>
                  <a:spcPct val="20000"/>
                </a:spcBef>
              </a:pPr>
              <a:endParaRPr lang="zh-CN" altLang="en-US">
                <a:latin typeface="Arial" charset="0"/>
              </a:endParaRPr>
            </a:p>
          </p:txBody>
        </p:sp>
        <p:sp>
          <p:nvSpPr>
            <p:cNvPr id="16" name="ColorBlock">
              <a:extLst>
                <a:ext uri="{FF2B5EF4-FFF2-40B4-BE49-F238E27FC236}">
                  <a16:creationId xmlns:a16="http://schemas.microsoft.com/office/drawing/2014/main" id="{802C40CC-542A-43FB-97F4-46A297381432}"/>
                </a:ext>
              </a:extLst>
            </p:cNvPr>
            <p:cNvSpPr/>
            <p:nvPr>
              <p:custDataLst>
                <p:tags r:id="rId13"/>
              </p:custDataLst>
            </p:nvPr>
          </p:nvSpPr>
          <p:spPr bwMode="auto">
            <a:xfrm>
              <a:off x="-1524000" y="0"/>
              <a:ext cx="190500" cy="635000"/>
            </a:xfrm>
            <a:prstGeom prst="rect">
              <a:avLst/>
            </a:prstGeom>
            <a:solidFill>
              <a:srgbClr val="639EF4"/>
            </a:solidFill>
            <a:ln>
              <a:noFill/>
            </a:ln>
            <a:effectLst/>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bodyPr>
            <a:lstStyle/>
            <a:p>
              <a:pPr marL="609600" indent="-609600" eaLnBrk="0" hangingPunct="0">
                <a:spcBef>
                  <a:spcPct val="20000"/>
                </a:spcBef>
              </a:pPr>
              <a:endParaRPr lang="zh-CN" altLang="en-US">
                <a:latin typeface="Arial" charset="0"/>
              </a:endParaRPr>
            </a:p>
          </p:txBody>
        </p:sp>
        <p:sp>
          <p:nvSpPr>
            <p:cNvPr id="17" name="TypeText">
              <a:extLst>
                <a:ext uri="{FF2B5EF4-FFF2-40B4-BE49-F238E27FC236}">
                  <a16:creationId xmlns:a16="http://schemas.microsoft.com/office/drawing/2014/main" id="{2646EC0A-56F4-4ADC-AF42-588C77356ABF}"/>
                </a:ext>
              </a:extLst>
            </p:cNvPr>
            <p:cNvSpPr txBox="1"/>
            <p:nvPr>
              <p:custDataLst>
                <p:tags r:id="rId14"/>
              </p:custDataLst>
            </p:nvPr>
          </p:nvSpPr>
          <p:spPr>
            <a:xfrm>
              <a:off x="-1270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grpSp>
      <p:sp>
        <p:nvSpPr>
          <p:cNvPr id="3" name="文本框 2">
            <a:extLst>
              <a:ext uri="{FF2B5EF4-FFF2-40B4-BE49-F238E27FC236}">
                <a16:creationId xmlns:a16="http://schemas.microsoft.com/office/drawing/2014/main" id="{CFAB914B-08BB-FF70-2614-EA0314303C06}"/>
              </a:ext>
            </a:extLst>
          </p:cNvPr>
          <p:cNvSpPr txBox="1"/>
          <p:nvPr/>
        </p:nvSpPr>
        <p:spPr>
          <a:xfrm>
            <a:off x="7752184" y="1452889"/>
            <a:ext cx="648072" cy="523220"/>
          </a:xfrm>
          <a:prstGeom prst="rect">
            <a:avLst/>
          </a:prstGeom>
          <a:noFill/>
        </p:spPr>
        <p:txBody>
          <a:bodyPr wrap="square">
            <a:spAutoFit/>
          </a:bodyPr>
          <a:lstStyle/>
          <a:p>
            <a:r>
              <a:rPr lang="en-US" altLang="zh-CN" sz="2800" dirty="0">
                <a:solidFill>
                  <a:srgbClr val="FF0000"/>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2800" dirty="0">
              <a:solidFill>
                <a:srgbClr val="FF0000"/>
              </a:solidFill>
            </a:endParaRPr>
          </a:p>
        </p:txBody>
      </p:sp>
    </p:spTree>
    <p:custDataLst>
      <p:tags r:id="rId1"/>
    </p:custDataLst>
    <p:extLst>
      <p:ext uri="{BB962C8B-B14F-4D97-AF65-F5344CB8AC3E}">
        <p14:creationId xmlns:p14="http://schemas.microsoft.com/office/powerpoint/2010/main" val="13602645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4"/>
          <p:cNvSpPr>
            <a:spLocks noChangeArrowheads="1"/>
          </p:cNvSpPr>
          <p:nvPr/>
        </p:nvSpPr>
        <p:spPr bwMode="auto">
          <a:xfrm>
            <a:off x="916657" y="1454240"/>
            <a:ext cx="2148136" cy="649377"/>
          </a:xfrm>
          <a:prstGeom prst="rect">
            <a:avLst/>
          </a:prstGeom>
          <a:noFill/>
          <a:ln>
            <a:noFill/>
          </a:ln>
          <a:effectLst/>
        </p:spPr>
        <p:txBody>
          <a:bodyPr/>
          <a:lstStyle/>
          <a:p>
            <a:pPr eaLnBrk="0" hangingPunct="0">
              <a:lnSpc>
                <a:spcPct val="114000"/>
              </a:lnSpc>
              <a:spcBef>
                <a:spcPct val="20000"/>
              </a:spcBef>
              <a:defRPr/>
            </a:pPr>
            <a:endParaRPr lang="en-US" altLang="zh-CN" sz="2400" dirty="0">
              <a:latin typeface="微软雅黑" panose="020B0503020204020204" pitchFamily="34" charset="-122"/>
              <a:ea typeface="微软雅黑" panose="020B0503020204020204" pitchFamily="34" charset="-122"/>
            </a:endParaRPr>
          </a:p>
          <a:p>
            <a:pPr marL="457200" indent="-457200" eaLnBrk="0" hangingPunct="0">
              <a:lnSpc>
                <a:spcPct val="90000"/>
              </a:lnSpc>
              <a:spcBef>
                <a:spcPct val="20000"/>
              </a:spcBef>
              <a:buFont typeface="Wingdings" pitchFamily="2" charset="2"/>
              <a:buChar char="Ø"/>
              <a:defRPr/>
            </a:pPr>
            <a:endParaRPr lang="zh-CN" altLang="en-US" sz="2800" dirty="0">
              <a:latin typeface="宋体" pitchFamily="2" charset="-122"/>
            </a:endParaRPr>
          </a:p>
        </p:txBody>
      </p:sp>
      <p:grpSp>
        <p:nvGrpSpPr>
          <p:cNvPr id="2" name="组合 21"/>
          <p:cNvGrpSpPr>
            <a:grpSpLocks/>
          </p:cNvGrpSpPr>
          <p:nvPr/>
        </p:nvGrpSpPr>
        <p:grpSpPr bwMode="auto">
          <a:xfrm>
            <a:off x="3321320" y="1444444"/>
            <a:ext cx="4645025" cy="1771650"/>
            <a:chOff x="2482728" y="3548065"/>
            <a:chExt cx="4645476" cy="1770860"/>
          </a:xfrm>
        </p:grpSpPr>
        <p:grpSp>
          <p:nvGrpSpPr>
            <p:cNvPr id="97288" name="Group 31"/>
            <p:cNvGrpSpPr>
              <a:grpSpLocks/>
            </p:cNvGrpSpPr>
            <p:nvPr/>
          </p:nvGrpSpPr>
          <p:grpSpPr bwMode="auto">
            <a:xfrm>
              <a:off x="2482728" y="3558939"/>
              <a:ext cx="1767026" cy="1750922"/>
              <a:chOff x="3447" y="2727"/>
              <a:chExt cx="707" cy="966"/>
            </a:xfrm>
          </p:grpSpPr>
          <p:sp>
            <p:nvSpPr>
              <p:cNvPr id="97292" name="Text Box 32"/>
              <p:cNvSpPr txBox="1">
                <a:spLocks noChangeArrowheads="1"/>
              </p:cNvSpPr>
              <p:nvPr/>
            </p:nvSpPr>
            <p:spPr bwMode="auto">
              <a:xfrm>
                <a:off x="3447" y="2963"/>
                <a:ext cx="707" cy="73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dirty="0">
                    <a:latin typeface="Times New Roman" panose="02020603050405020304" pitchFamily="18" charset="0"/>
                    <a:sym typeface="MT Extra" panose="05050102010205020202" pitchFamily="18" charset="2"/>
                  </a:rPr>
                  <a:t>       … </a:t>
                </a:r>
                <a:endParaRPr kumimoji="1" lang="en-US" altLang="zh-CN" dirty="0">
                  <a:latin typeface="Times New Roman" panose="02020603050405020304" pitchFamily="18" charset="0"/>
                </a:endParaRPr>
              </a:p>
              <a:p>
                <a:pPr>
                  <a:spcBef>
                    <a:spcPct val="50000"/>
                  </a:spcBef>
                </a:pPr>
                <a:r>
                  <a:rPr kumimoji="1" lang="en-US" altLang="zh-CN" dirty="0">
                    <a:latin typeface="Times New Roman" panose="02020603050405020304" pitchFamily="18" charset="0"/>
                  </a:rPr>
                  <a:t>  x</a:t>
                </a:r>
                <a:r>
                  <a:rPr kumimoji="1" lang="en-US" altLang="zh-CN" baseline="-25000" dirty="0">
                    <a:latin typeface="Times New Roman" panose="02020603050405020304" pitchFamily="18" charset="0"/>
                  </a:rPr>
                  <a:t> </a:t>
                </a:r>
                <a:r>
                  <a:rPr kumimoji="1" lang="en-US" altLang="zh-CN" dirty="0">
                    <a:latin typeface="Times New Roman" panose="02020603050405020304" pitchFamily="18" charset="0"/>
                  </a:rPr>
                  <a:t>:=  x+1;</a:t>
                </a:r>
              </a:p>
              <a:p>
                <a:pPr>
                  <a:spcBef>
                    <a:spcPct val="50000"/>
                  </a:spcBef>
                </a:pPr>
                <a:r>
                  <a:rPr kumimoji="1" lang="en-US" altLang="zh-CN" dirty="0">
                    <a:latin typeface="Times New Roman" panose="02020603050405020304" pitchFamily="18" charset="0"/>
                    <a:sym typeface="MT Extra" panose="05050102010205020202" pitchFamily="18" charset="2"/>
                  </a:rPr>
                  <a:t>       … </a:t>
                </a:r>
              </a:p>
            </p:txBody>
          </p:sp>
          <p:sp>
            <p:nvSpPr>
              <p:cNvPr id="43018" name="Text Box 34"/>
              <p:cNvSpPr txBox="1">
                <a:spLocks noChangeArrowheads="1"/>
              </p:cNvSpPr>
              <p:nvPr/>
            </p:nvSpPr>
            <p:spPr bwMode="auto">
              <a:xfrm>
                <a:off x="3514" y="2727"/>
                <a:ext cx="484" cy="221"/>
              </a:xfrm>
              <a:prstGeom prst="rect">
                <a:avLst/>
              </a:prstGeom>
              <a:noFill/>
              <a:ln w="9525" algn="ctr">
                <a:noFill/>
                <a:miter lim="800000"/>
                <a:headEnd/>
                <a:tailEnd/>
              </a:ln>
            </p:spPr>
            <p:txBody>
              <a:bodyPr>
                <a:spAutoFit/>
              </a:bodyPr>
              <a:lstStyle/>
              <a:p>
                <a:pPr marL="341313" indent="-341313" eaLnBrk="0" hangingPunct="0">
                  <a:spcBef>
                    <a:spcPct val="50000"/>
                  </a:spcBef>
                  <a:defRPr/>
                </a:pPr>
                <a:r>
                  <a:rPr kumimoji="1" lang="zh-CN" altLang="zh-CN" dirty="0">
                    <a:solidFill>
                      <a:schemeClr val="accent6">
                        <a:lumMod val="50000"/>
                      </a:schemeClr>
                    </a:solidFill>
                    <a:latin typeface="Times New Roman" pitchFamily="18" charset="0"/>
                  </a:rPr>
                  <a:t>进程</a:t>
                </a:r>
                <a:r>
                  <a:rPr kumimoji="1" lang="en-US" altLang="zh-CN" dirty="0">
                    <a:solidFill>
                      <a:schemeClr val="accent6">
                        <a:lumMod val="50000"/>
                      </a:schemeClr>
                    </a:solidFill>
                    <a:latin typeface="Times New Roman" pitchFamily="18" charset="0"/>
                  </a:rPr>
                  <a:t>P1</a:t>
                </a:r>
              </a:p>
            </p:txBody>
          </p:sp>
        </p:grpSp>
        <p:grpSp>
          <p:nvGrpSpPr>
            <p:cNvPr id="97289" name="Group 35"/>
            <p:cNvGrpSpPr>
              <a:grpSpLocks/>
            </p:cNvGrpSpPr>
            <p:nvPr/>
          </p:nvGrpSpPr>
          <p:grpSpPr bwMode="auto">
            <a:xfrm>
              <a:off x="5288163" y="3548065"/>
              <a:ext cx="1840041" cy="1770860"/>
              <a:chOff x="4746" y="2744"/>
              <a:chExt cx="576" cy="977"/>
            </a:xfrm>
          </p:grpSpPr>
          <p:sp>
            <p:nvSpPr>
              <p:cNvPr id="43015" name="Text Box 36"/>
              <p:cNvSpPr txBox="1">
                <a:spLocks noChangeArrowheads="1"/>
              </p:cNvSpPr>
              <p:nvPr/>
            </p:nvSpPr>
            <p:spPr bwMode="auto">
              <a:xfrm>
                <a:off x="4838" y="2744"/>
                <a:ext cx="484" cy="221"/>
              </a:xfrm>
              <a:prstGeom prst="rect">
                <a:avLst/>
              </a:prstGeom>
              <a:noFill/>
              <a:ln w="9525" algn="ctr">
                <a:noFill/>
                <a:miter lim="800000"/>
                <a:headEnd/>
                <a:tailEnd/>
              </a:ln>
            </p:spPr>
            <p:txBody>
              <a:bodyPr>
                <a:spAutoFit/>
              </a:bodyPr>
              <a:lstStyle/>
              <a:p>
                <a:pPr marL="341313" indent="-341313" eaLnBrk="0" hangingPunct="0">
                  <a:spcBef>
                    <a:spcPct val="50000"/>
                  </a:spcBef>
                  <a:defRPr/>
                </a:pPr>
                <a:r>
                  <a:rPr kumimoji="1" lang="zh-CN" altLang="zh-CN" dirty="0">
                    <a:solidFill>
                      <a:schemeClr val="accent6">
                        <a:lumMod val="50000"/>
                      </a:schemeClr>
                    </a:solidFill>
                    <a:latin typeface="Times New Roman" pitchFamily="18" charset="0"/>
                  </a:rPr>
                  <a:t>进程</a:t>
                </a:r>
                <a:r>
                  <a:rPr kumimoji="1" lang="en-US" altLang="zh-CN" dirty="0">
                    <a:solidFill>
                      <a:schemeClr val="accent6">
                        <a:lumMod val="50000"/>
                      </a:schemeClr>
                    </a:solidFill>
                    <a:latin typeface="Times New Roman" pitchFamily="18" charset="0"/>
                  </a:rPr>
                  <a:t>P2</a:t>
                </a:r>
              </a:p>
            </p:txBody>
          </p:sp>
          <p:sp>
            <p:nvSpPr>
              <p:cNvPr id="97291" name="Text Box 37"/>
              <p:cNvSpPr txBox="1">
                <a:spLocks noChangeArrowheads="1"/>
              </p:cNvSpPr>
              <p:nvPr/>
            </p:nvSpPr>
            <p:spPr bwMode="auto">
              <a:xfrm>
                <a:off x="4746" y="2991"/>
                <a:ext cx="537" cy="73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a:latin typeface="Times New Roman" panose="02020603050405020304" pitchFamily="18" charset="0"/>
                    <a:sym typeface="MT Extra" panose="05050102010205020202" pitchFamily="18" charset="2"/>
                  </a:rPr>
                  <a:t>       … </a:t>
                </a:r>
                <a:endParaRPr kumimoji="1" lang="en-US" altLang="zh-CN">
                  <a:latin typeface="Times New Roman" panose="02020603050405020304" pitchFamily="18" charset="0"/>
                </a:endParaRPr>
              </a:p>
              <a:p>
                <a:pPr>
                  <a:spcBef>
                    <a:spcPct val="50000"/>
                  </a:spcBef>
                </a:pPr>
                <a:r>
                  <a:rPr kumimoji="1" lang="en-US" altLang="zh-CN">
                    <a:latin typeface="Times New Roman" panose="02020603050405020304" pitchFamily="18" charset="0"/>
                  </a:rPr>
                  <a:t>  x</a:t>
                </a:r>
                <a:r>
                  <a:rPr kumimoji="1" lang="en-US" altLang="zh-CN" baseline="-25000">
                    <a:latin typeface="Times New Roman" panose="02020603050405020304" pitchFamily="18" charset="0"/>
                  </a:rPr>
                  <a:t> </a:t>
                </a:r>
                <a:r>
                  <a:rPr kumimoji="1" lang="en-US" altLang="zh-CN">
                    <a:latin typeface="Times New Roman" panose="02020603050405020304" pitchFamily="18" charset="0"/>
                  </a:rPr>
                  <a:t>:=  x+1;</a:t>
                </a:r>
              </a:p>
              <a:p>
                <a:pPr>
                  <a:spcBef>
                    <a:spcPct val="50000"/>
                  </a:spcBef>
                </a:pPr>
                <a:r>
                  <a:rPr kumimoji="1" lang="en-US" altLang="zh-CN">
                    <a:latin typeface="Times New Roman" panose="02020603050405020304" pitchFamily="18" charset="0"/>
                    <a:sym typeface="MT Extra" panose="05050102010205020202" pitchFamily="18" charset="2"/>
                  </a:rPr>
                  <a:t>       … </a:t>
                </a:r>
              </a:p>
            </p:txBody>
          </p:sp>
        </p:grpSp>
      </p:grpSp>
      <p:sp>
        <p:nvSpPr>
          <p:cNvPr id="97284" name="矩形 11"/>
          <p:cNvSpPr>
            <a:spLocks noChangeArrowheads="1"/>
          </p:cNvSpPr>
          <p:nvPr/>
        </p:nvSpPr>
        <p:spPr bwMode="auto">
          <a:xfrm>
            <a:off x="4440239" y="115888"/>
            <a:ext cx="4172937" cy="611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514350" indent="-514350"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nSpc>
                <a:spcPct val="114000"/>
              </a:lnSpc>
              <a:spcBef>
                <a:spcPct val="20000"/>
              </a:spcBef>
            </a:pPr>
            <a:r>
              <a:rPr lang="en-US" altLang="zh-CN" sz="3200" dirty="0">
                <a:solidFill>
                  <a:srgbClr val="0000FF"/>
                </a:solidFill>
                <a:latin typeface="微软雅黑" panose="020B0503020204020204" pitchFamily="34" charset="-122"/>
                <a:ea typeface="微软雅黑" panose="020B0503020204020204" pitchFamily="34" charset="-122"/>
              </a:rPr>
              <a:t>3.4.1 </a:t>
            </a:r>
            <a:r>
              <a:rPr lang="zh-CN" altLang="en-US" sz="3200" dirty="0">
                <a:solidFill>
                  <a:srgbClr val="0000FF"/>
                </a:solidFill>
                <a:latin typeface="微软雅黑" panose="020B0503020204020204" pitchFamily="34" charset="-122"/>
                <a:ea typeface="微软雅黑" panose="020B0503020204020204" pitchFamily="34" charset="-122"/>
              </a:rPr>
              <a:t>进程同步的概念</a:t>
            </a:r>
            <a:endParaRPr lang="en-US" altLang="zh-CN" sz="3200" dirty="0">
              <a:solidFill>
                <a:srgbClr val="0000FF"/>
              </a:solidFill>
              <a:latin typeface="微软雅黑" panose="020B0503020204020204" pitchFamily="34" charset="-122"/>
              <a:ea typeface="微软雅黑" panose="020B0503020204020204" pitchFamily="34" charset="-122"/>
            </a:endParaRPr>
          </a:p>
        </p:txBody>
      </p:sp>
      <p:sp>
        <p:nvSpPr>
          <p:cNvPr id="97285" name="矩形 12"/>
          <p:cNvSpPr>
            <a:spLocks noChangeArrowheads="1"/>
          </p:cNvSpPr>
          <p:nvPr/>
        </p:nvSpPr>
        <p:spPr bwMode="auto">
          <a:xfrm>
            <a:off x="378603" y="801777"/>
            <a:ext cx="7416800" cy="597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8775"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nSpc>
                <a:spcPct val="130000"/>
              </a:lnSpc>
              <a:spcBef>
                <a:spcPct val="20000"/>
              </a:spcBef>
            </a:pPr>
            <a:r>
              <a:rPr lang="en-US" altLang="zh-CN" sz="2800" dirty="0">
                <a:solidFill>
                  <a:schemeClr val="tx2"/>
                </a:solidFill>
                <a:latin typeface="微软雅黑" panose="020B0503020204020204" pitchFamily="34" charset="-122"/>
                <a:ea typeface="微软雅黑" panose="020B0503020204020204" pitchFamily="34" charset="-122"/>
              </a:rPr>
              <a:t>2.</a:t>
            </a:r>
            <a:r>
              <a:rPr lang="zh-CN" altLang="en-US" sz="2800" dirty="0">
                <a:solidFill>
                  <a:schemeClr val="tx2"/>
                </a:solidFill>
                <a:latin typeface="微软雅黑" panose="020B0503020204020204" pitchFamily="34" charset="-122"/>
                <a:ea typeface="微软雅黑" panose="020B0503020204020204" pitchFamily="34" charset="-122"/>
              </a:rPr>
              <a:t> 间接制约关系与进程互斥</a:t>
            </a:r>
            <a:endParaRPr lang="en-US" altLang="zh-CN" sz="2800" dirty="0">
              <a:solidFill>
                <a:schemeClr val="tx2"/>
              </a:solidFill>
              <a:latin typeface="微软雅黑" panose="020B0503020204020204" pitchFamily="34" charset="-122"/>
              <a:ea typeface="微软雅黑" panose="020B0503020204020204" pitchFamily="34" charset="-122"/>
            </a:endParaRPr>
          </a:p>
        </p:txBody>
      </p:sp>
      <p:sp>
        <p:nvSpPr>
          <p:cNvPr id="97286" name="AutoShape 13" descr="data:image/jpeg;base64,/9j/4AAQSkZJRgABAQEASABIAAD/2wBDAAgGBgcGBQgHBwcJCQgKDBQNDAsLDBkSEw8UHRofHh0aHBwgJC4nICIsIxwcKDcpLDAxNDQ0Hyc5PTgyPC4zNDL/2wBDAQkJCQwLDBgNDRgyIRwhMjIyMjIyMjIyMjIyMjIyMjIyMjIyMjIyMjIyMjIyMjIyMjIyMjIyMjIyMjIyMjIyMjL/wAARCAH1AfQDAREAAhEBAxEB/8QAHAABAAIDAQEBAAAAAAAAAAAAAAECAwYHBQQI/8QAYBAAAQIEBAMEBAkFCA0LAgcAAQACAwQFEQYSITEHQVEiYXGBExQykRUWI0KhscHR0lJicoKSFzOissLT4eIIJCU0NUZTVWODhJPwQ0RFVFZ0lJXD4/Emcyc2N2SFo7P/xAAbAQEAAwEBAQEAAAAAAAAAAAAAAQMEAgUGB//EADoRAQACAQEGAwUGBgICAwEAAAABAgMRBBITITFRBRRBIjJSYYEGcZGh0fAjM0KxweEkUxUWNGLxcv/aAAwDAQACEQMRAD8A7sgICAgICAgICAgICAgICAgICAgICAgICAgICAgICAgICAgICAgICAgICAgICAgICAgICAgICAgICAgICAgICAgICAgICAgIKl2thqUENcQ/K7yQXQEBAQEBAQEBAQEBAQEBAQEBAQEBAQVJLvZ96Ax1xY7hBZAQEBAQEBAQEBAQEBAQEBAQEBAQEBBUutoBc9EEBxa+zueyC6AgICAgICAgICAgIMb3aAj2eZQSXAABhGpQUIc8k2Fx0QZGOzDv5oLICAgICAgICAgICAgICAgICAgIIJAGqChPbs/bkgkuObskWAQYwHNAeAgzAggEIJQEBAQEBAQEBAQEBAQEBAQEBAQEFHuOW7duZQQXAABltSgqQ5xOxICDIx1xY7jdBZAQEBAQEBAQEEOcG+PRBjJOexFz0vogtodCbk8hyQUaBnymxAQZQ0AWCCUBAQEBAQEBAQQXAIKOc5pDjt0QZL3QEBAQEBAQEFS7XKNT9SCjTfvI5lBLgHNIvcjmgiGGuBuBdBl5WQEBAQEBAQEBAQQXa2AuUFQ4h9nHfZBdAQEBAQEBAQQ5waNUGMk5rEHX5t0Fu4nfSwQUDQHhptZBlDQ3YIJQEBAQEBAQEBBRzruyA+JQIjRl6EbIKDWx2tugNBDrEEAoMuUXBtsglAQEBAQEBAQEFXO0IbqQgq1zcua/a70EHM7KDY31QTDJacjvJBkQEBAQEBBQHO7Q6D6UFYgAdcb8wgiwN7bHYBBZgvcO5cuSC4aASeZQSgICAgICAgICDxMQ4romGJYR6vUoEq0+yxxvEf8AotGpQaPM8WZ+fu3C2E5uahk2bNz7xAhnvA3I8wsOfxHZcHK9417df7NGPZM2TnWrzI1e4nT7nH1yhU9vJsOEYjm+ZBuvPv8AaHZo92sz+H6tdfCs0xrMxDAJzic05m4ukojhuyJJtDfoaqo+0eH1pP5LJ8IyelofTCx3xGo7s1Ro1NrMuNSZJxhxLc7D+qteHxzY8s6TO7Pz/Xoz5PDs9PTX7m5YR4mUDF0X1OC+JI1Ruj5CbGSJcb5eTvLXuXrxaLRrE6wwzExOktyUoEBAQUc7XKDqefRAe0ZLdNigoNbG9iNygAFruYaUGXKNNNkEoCAgICAgICAgg3IsDZBje0aBu4QWZZwzbu7+SBl+UzDbmgugICAgICAgICASANUGNzjYHUN+tBINtzlA5IKPABuNigyBrQbgILICAgICAghwvudOaDE42dmbtzKDI0C2mt+aCGNLb9OSC6AgICAgICAgIKue1jbuNgg5jXMeVGuzUam4PeyHLw3mHMViI3MxpG7YLfnu/OOg+lebt/ieLY40nnbt++jXs2x3zzy5R3ePT8MU6SmXTscPn6jEN3zk470sQnuvoPJfI7X4ptO0zpa2le0dP9vewbDhxc4jWe717AxMrje2y85sXAA0C5mdXQgIPBxHhWSxDCER39r1CFZ0Cdh6PhuG1yNxfzHJehsHiWXY7+zzr6x++kse1bHTPX592z8MMaztaE3h3EFm1+maPf8A9Zh7CIO/a/W4PNffYM1M+OMmOdYl8vkx2x3mlusOiq1wIIN7GxsUFHtFsrdXDVBLLO1OrggFvygcPNBdAQEBAQEBAQEBAQEEAACwQQGBriRzQWQEBAQEBAQEBBV7g0fUgBvZOY3vugxb3b7igkg+0NbbmyDIGjLtv1QWAsEBAQEBAQEEEAix2QSQCLIIa3K2yCUBAQEBAQEBAQUc7XKDqfoQc54m1OPOTUhg6SjugGehumJ+Mz2mSzTbKD1edPALD4htflME5PXpH3tGy4OPlij4JSVgSUrBlpWEyDBgtytY0aAL4DJktkvN7zrMvq6UrSu7XpDOAQ4Cxs73qt08eYxRTmTZkpJkxVJ5p/vanQjGcD3kaDzK9LZfCdq2jnFdI7zy/wBsWbb8OLlrrPyZ2fHaOz0sDA0wIfL08/ChvP6p2Xp1+zVtPayR+H+2OfGI9KsMpiEGptpVVp03SKm8Xhy822wij8x40cvO23wfPstd/wB6veP8w17N4jjzTuzyl7S8l6Ag1Ktx/i7j7C+JYRLAZj1KaLR7cN2mvkT7h0X1X2c2ifbwT98f5eF4viiJjJDvext00X1LxRAQQAALBBAaA/MgsgICAgICAgICAgICAgICAgICAgICAgICCjgLHNqSgqzfI6+nJBZ7cwFtxsgugICAgICAgICAgICAgICAgICAgIIN7aboMbmiwDdXBByGsRHReM9W9IbmHSoDWX5AkE28yV879o5mMFPv/wAPW8I/mz9z0ojmQwYz3tYxrS57nGwAG5K+RrE25R1e/aYrGsvNw3R57iL6SbmXRpDCwcWQ2w3FkaoW0JLvmw/Dfbw+08N8Gx7PEZMvO/5R936vm9r2++WZrTlV1WlUem0ORbJUqRgScu3aHBYGg95O5PedV7jzn3INH4tUmDUeHtRmSA2apzROSsYe1Dewgmx7xce5c2rFomJ6SmJmJ1hr9MmjP0uTnHCxjwGRD4loJX5nnx8PLbH2mYfY4b7+OLd31Kla0ziT/gWnBv74alByeNj/AEL3vs7r5qf/AOZ/vDy/Fpjgx9/6v0AL2Gbfn4r7Z84lAQEBAQEBAQEBAQEBAQEBAQEBAQEBAQEBAQEBBFgDfmghzLkHayCyAgICAgICAgICAgICAgICAgICAgICCAABYIOU8SaLU6XiuTxlSqfFn4HqxlKhLwBeIGXu14HP7LDqsPiOxRtmCcWuk9YaNl2icGTfayIdf4jPZR6XSp2m0mK4CeqE2zJZgOrWjmT01v3C68zw3wSdnycXNMTMdIjp97btniPGruUjSHdZGSl6bT5eRlYfo5eXhNhQm9GtFh9S+heU+hAQaNxgqAkOGFXANoky1ktDA5l7hce4OUSPApkv6nSpOWtYwYENhHg0BfmWe/Ey2v3mZ/N9nhru44j5PqVSxqGJIHwzjjCFBbcmLO+sxQOTGkXPuDj5L6j7N4ueTL90f5eH4xf3aO+7knrqvq3iCAgICAgICAgICAgICAgICAgICAgICAgICAgICAgICAgICAgICAgICCkWLDl4Lo0aIyFCaLue9wa0DxOiDUqpxSwVSC5sxX5aI9psWS14x/ggj6UGvnj3g31gQ8tTMImxj+rDKO+2a/0KNYHS5aZgzkrBmZeIIkCMxsSG8bOaRcH3FSMqAgICAgICAgICB5k+JQEBAQck4uTPwpifCuF2G7HxjPzLfzGaNv42esPiWfgbLe/rppH3zyadkx8TNWr7b3166r85fXHgpJeHw4lvjFxWrdfIzStKgiSl3cs5uCR5B5/WX6B4Rs/A2SsT1nnP1/0+U27Lxc8z25O1L02MQEBAQEBAQEBAQEBAQEBAQEBAQEBAQAQdkBAQEBAQEBAQEBAQEBAQCbboNHxLxZwphp74Dp71+dbp6tJWiOB6F3sj337kmdOo5fWuNWK6qXQ6RJy1GlzoIkT5WMR56D3eaovtFK9Oa6uC0/JolRjVCtxvTVmqztQfe/y0U5R4Dl5LPbarT05Lq4Kx1YocrAhD5ODDb+qqLZLW6ytilY6QxmJJTVSg0+envU5MnNMxmsL3Bo+a1o3cfd1WnZsX9cqM9/6YdsHHHD1OlYMlSaDVo8vLw2woWZrYbQ1osBqSdgtU5KR1lRGO0+j4IvH+dv8AIYOJbyMSesfcGLjj4+6eFfsxDj7V7/8A5PhW/wC/H8KcfH3ODfsyw/7IGaa60zg6I1vWFOZv5C6jNjn1Rwr9npyv9kFh57w2dpNVlLjV2RrwPpBXcWiekuZiY6tlpfF3A9VLWsrsKXe75s2x0G3mez9KlDcZablp2AI0pMQpiE4XESE8PafMIMyAgICAgICB4IOGQZn4wcVMTVm+aBJFtOlzrpl0db9k+9fM/aTPpSmGPXn+D2PCMWtrXn0bKvknvvGxXWRQsNTs8CBFazJB74jtB7t/JbfD9l8ztNcfp6/dDLtmbg4Zt6ty4U4bOGsASEGM0ibmx63ME75ngEA+Dco96/RnyTdUBAQEBAQEBBFweaCUBAQEBAQEBAQEBAQQSALlBU3dvo3p1QVuGRNPZ5oMqAgICAgICAgICAgICDQcYcWqBhZ75OA41SqjT1SVdcMP579m+Aue5RMxEaymImeUOK4jxxinF7nsqM+ZOQdtIyRyNt+cd3ed/JZL7VH9ENFdn+Jr8GXgy7bQobWd4396y2va/vS0VrFekMq4dCAgqyGyGSWMa0nUkDUrqbTPVEREdFlylIbtf3IhfLe1wCOnIIKDUZfcpEXO2qhLDFlJeN++QWO77WP0LuuS9ekuJpWesEk2cpEx6xRqlN0+MDfNBikA+NlfXarR70aqrbPWejoeHuOGIKMWQMTSbKnKDQzUABkVo6key7zA8VqpmpfoovitXq7dhzFNGxZTxO0adZMQxo9mz4Z6OadQVarewgICAgIPmqM42n0ubnXezLwHxj+q0u+xBwvhrBcMIsmolzFnJiLHiOO7je1/oXwvj2Tf22Y7REf5/wAvpfC66YNe7b14z0mnVOT+N/EuhYXtmk5Y+uzw6ga2PkAP119d9ndm3cds89Z5R90f7/s+f8Wzb14xx6O/r6V5AgICAgICCCQBcoI1d+aPpKCjrMeC3a2qDKDfVAQEBAQEBAQEBAQVLxew1PQIKuBOoIzN6IKl2e123G9gglsMG9wRrsguwFosduSCyAgICAgICAg0Sc4vYPksQijPnoj4npPRPmIcPNBhvvaxf47kaBRqaN7uL25qR51brtMw5S4lRq03DlpZmmZ51cfyWjcnuCDgOMOKtbxX6SUpRi0iju7JLTaYjt7yPZB6D3lZ8m0RXlXnK/Hhm3OWjwYEKXblhMDRzPM+JWG17XnW0tVaxWNIZFw6EBAQEEgXKCWgcte/kEQO7JzDUHQoG5Jy3sLackDKNBsbboIdy680ShAQEFJCensN1aHVqFOeqzsL2mBwyxG82lvMHp9q2Yc9o5W6d2bLiieder9O4BxrK45w4yoQmehmobvRTUvf97iW5dWncf0LaytpQEBAQa9juP6DAOIIjTqJCMPe0j7UHMcDNDcEUgD/ACF/e4r888WnXbcn3/4fV7B/8erYSQNSbDmegXntkzpDy+CMqapUsT4sjN7c1M+rQbjZg7R/kD9VfpeyYIwYKYo9IfG58k5Mk3n1diWhUICAgICCpcAbbnoEFXAuG4zDXRBUvLwAW8+SCzWBxdoQOiCzGltxy5ILICAgICAgICCCQBcoKveQBbQHmgps+2oBHvQWa/TQADoghoIiXtofoQZUBAQEBAQEBAQalxNq8xQ+HFanpVxZHEEQmOBsWl7gy47wHFB+WY0uyFRorWgdloN+/qsFbzOaJbb1iMej9LzWOafhnhzRqxUIjo01MScH0MBrrxJiJkF7d19zyW7oxdXB69Xapiyp/ClajekeCfQyzf3qWH5LR16k6lYc20Tb2a9GzHhivO3V8CyrxAQEBAQSG3tfS+yIW0DsvLu5oIBsDm5H2VItmzA6XuNlArYtaR01BQVRIgICAg82fpjYjnTEJt4g7TmO2f8ActeHaJjStujPlw6+1HV+mOEcHDxwTCqGH5EyYm3EzUJ0V0Qtit0IzO1sOXcVuZG+oCASALlBXV3c360Gs4/gmJgHEENgvmkIpIHcL/Yg5xgVwfgikkcoFvc4r888WjTbcn3/AOIfV7BP/Hq9KtxTAoFRijdkrFI/ZKzbLXez0r84/uu2idMVp+T2uCMs2X4WU5wOsaLGiHxz2+xfpj450NAQEBAJsNUFHvIaCOfNBTZwsSAefVBLXjkLDvQLEPDg2wPJBlQEBAQEBAQEBAJsLlBiLjnaXDs8kF3HMC0a9/RBjAObLYXG10Fwyzw4HxQXQEBAQEBAQEBB4OK8YUfBtME9Vo7mh5ywYMNuaJFd0aPtNgEHFcYcV5zF1CnqNDw5DgSU2wNa+PM/KgghzXWAtoQDZUztGOOWq2MN5c3mRFbSHw3M+VDA0gG/MBZKTE5tY6NF9eHo9GYmZypx4EzUTeJAgMgQYbdGQIbGgBrR5XJ5klTmz7/KOiMWLd5z1VAHI9k73KzLlUSICAgIJA5nbp1RCbm7gbB32IBbdoA8ieaACCCTp1KBoGkA6HZBVEiAgICAgxTMdktAdFedth1PRd46Te2kOb2isay/RXBuiTdE4cybJ1jocabiPm/RuFixr7ZQfIA+a9Z5zfkFS4A23PQIKuBcN+0NbIILy8AZeaD55+QZUqbOyT7tZMwHwT4OaW/ag4Twzjvbh6ZpccZZinTT4L2E6i5v9YcPJfFfaDDubVF/S0f25PovCcm9imvZts/K+u0+ZlLj5eE+Hr+c0heLhycPJW/aYl6OWu/Sa91uA1WbMYKj0aIS2bpc09kSG7cNcbg28cw8l+nVtFoi0dJfGzExOkuqKUCAgIMTnXIJHYQXJv2QLoMYFnZDr0QXyHMHX15oLoCAgICAgICAgIIIFtQgqWl410CBDJ1adwgtYZg7mglAQEBAQEBAQEFS7QkC9kHLuMODKliWnSFXo7THnqYX3lv8ox1r5fzhbbmO8Bc2rFomsprbdnVwqFOw3RjAe18GZBs6HGBa4HmNV5+TBanP0baZa2+9ncC6xA2+lULB2/2IKokQEBAQEF26jbbTREIcM3PUbBBBN7OQC697C19SiUICAgICCr3shC8RzWDq42UxWZ5QiZiOqskJysTjZKiyEeoTTjo2Ew2HeTyHebBaK7PPW/KFVs0dK823cLKFRahjmNJYvMVlYlH2ladMMDYT3DcHqRuG7HfXZbcdK0jSrLe1rTzfpgkAX5Ltwq95DQRz5oK/OFiQDz6oDXjYCw+tAsQ8Oy6FBlQcHxpJnAPFEVnKW0SvdmO4Dswo3Mnz7XgXdF5Xi+xTtWzzu+9XnH6fVt2HaODl1npLab3Fwb94XwL6qJiecNHqUzM8PMbwMXyMN0SmzjhBqUBnfufE2uPzh3r7HwHb+Jj8tfrXp84/1/Z874ns00txa9J6u/yM9LVKQl56TjNjS0xDESFEbs5pFwV9E8p9CAgEAixQUILxroPpQRDJaSw8tkFy0Eg8wglAQEBAQEBAQEBAQEBA5oCAgICAgICAgIMb3Gxy7DcoJD25Rb3BBp3EPG8DA9E9NkZGqM2TDlJYn2nflH80c+ugUTOkc0xEzOkPzfMx5up1CNP1GZdMVCO7PFjv5noOgA0C8/Ll3p+TdjxxSPms43dcFZ1iEBAQEBAQEBA5oJJughAQEBAQfLNRDGIkpVsSNORiGQ4UEEuLr931LRgxWm0WmOSnLeIjSOrtlA4K4ZlZaWmKtAm52dMNjosOPH+Ta+wJADbXAOmpKunLPSHNcMTzl0OQp0lS5UStPk4EpAH/ACcCGGN+jfzVczM9VtaRHRqHEPh9BxbKtn5Fwla9KgGXmQcvpLahjiNu53I9ysx5N2dJ6K8uLXnCvDPiLHrr34dxG10DEEldrhEGUzAbubfljmOe45rXrqx9HTSb9kC6DGBZ2QgEja6C+QhwdfXmgugIPGxThqQxbh+Zo9QafRRhdsRo7UJ49l7e8fSLjmg4xQJupYXrZwViMWmYQ/tCZ+bMQ+QB56beYOoXyXjnhe7M7Vijl/VH+f1/F7nhu26/wb/T9G1zsnL1CSjSk1DESXjMLHtPMH7V87iy3xXi9J0mHsZMdclZpbpLy+E1ZmcM4km8AVOKXwjmmKZFd84blo8Rc25EOX6JsW112rBGWv1+UvktowThyTSXaVrUCAgIHO6AgICAgICAgICAgICAgICAgICAgICAgICCuvstFh1QfPMzMGnS8aamYghy8JhiRIjtmtAuSg/J+I8SzGM8UTdcmQ4QCfRScIn96hDbz5nvJWXaL/0w1bPT+qXyNGl+ZWGZ5tKygEBAQEBAQEBAQEBECJYosxBgfvsVje4nX3LqtLW6Q5tatesscvMx5+L6KmSMxORPzGGw8VfGzT1tOiuc2vKsat0w7wnxHiBzYtWmWUqR5thjPEf3AbeZPkVZEY6dI1lE1yW68nXsMYEw9g+GX06UHrOWz5yYIdFI59rZo8LKLXtZNcda85eDUOMVCl5+LJ0uRqNaMHWLFkYV4bR3E7jvtbvXUYp05y5nN2hsWE8a0XGUpEjUuM8RYVvTS0YZYsK/MjmO8Lm9Jr1d0yRZsJFxYrhY5nxSwfMzbIeLaDngVqm2iPMIdqMxut+9zR723HJX4r6cpZs2P+qG58O8aS+NsNQ51uVk5C+Tm4LfmROo/NI1Hu5LSzNtLQSDzCCUBAQEGl8TMI/GjDD4ko21Xp59ZkYjR2s7dSzwcB7wFzasXrNbRylNbTWdYadhyuwcRUWDPw7NeexHh84cQbj7R3FfnW3bHbZM04p+nzh9bsu0RmxxaHiY1b6Kq4bnJF1q3DqENsoxurojSdRbpe3vK9j7OXycW9Y93Tn9/o8/xetN2s+r9AL694IgICAgICAgICAgICAgICAgICAgICAgICAgICAgIOS8ecSPp+GJagSr7TNViWiW3EFpF/e6w8AVEzpGspiNZ0cNgw2sDIbfZaLLzLW1mZl6MRpGj6VUkQEBAQEBAQEBAQYpiO2Wguiua4gcmjVd0pN50hza0VjV89OjztbqUKn02BC9YimzBGiAXPQd/ctXlq1jW0/go402nSsN6p/CDEM9ldUZ58Jp3hy7LfS6w+gpE46+7V1uXt71m40fgzRpItfMQWRXj50dxin3aN+hJy2l1GKkejfKfh2m06G1kGXaQ3a7QGjwaLAe5VrHqoNA4mTM7UfgjB9NjGDHrcVwmIo/5OWZq8nu69Q0jmrccRztPoozWn3YMGYywHLPh4aw9ONlzDdkhekhmGJl22bP85x77X5Jel/elFLUjkzYiwnHlsV0/FuHZcCosjthVCXYQwTUBxs4nYZgNT1tfcJW+sbspvj0neq3nYkA3CqXweCGji02f3JuLUvUIA9Hh2tXbGYPZh3PaH6jiHDuNlsx33oYclN2zvgIIBBBB1BHNWK0oCAgICDmWIOEhma1M1bDNdj0OYmjmmYLGZoT3c3AAixPnvpZUZ9lw54iMtYnRZjy3x+5OiKLgnDnD+f+MWJ8RNm6o4FsKan3hjWdfRtJJJ319wC7xYqYq7mONI+Tm97XnW06twpONsMV2OJemVyRmY52hNigPPg02JVjl7yAgICAgICAgICAgICAgICAgICAgICAgICAgICAg/LXFGrmucVKjZ2aXprRKQ/Fvtfwi73BUbRbSmndfs9dba9muwhufJefZsZFyCAgICAgICB5IKRI0KEPlIjGfpOC6is26QibRHWXyuqkuXiHBESPEJsGw23urq7PeevJVOasdOb3aPhHF2I4zWSNLEpDdvHmzkDR1N9fcF3GHHX3p1RNsk9I0dNwlwblqNVpasVipvqE7LvESFDhMyQmvGoJJ1dY68l3OSIjdrGkIjFMzrZ1JVLxEiAiGpTlGjznEZ88YTzBbQHy8GJbsiK+K4EX65SFZE6V0UXjW+rRKBwtpeI+CcKbkpT0eI2mNEEcE53RIcRzfRnuIaAOhsVsZG48K8VRcU4OhvnHl8/JP9WmHO3fYXa495G/eCseWu7Zsw21jm3dVrxBpvE/DgxJgWegw2ZpqVb63L2GuZg7TR4tuPGysx20spzV1rq+rg/iV2JOHskY7803IkykYk6nKOyT4tI8wVsYm+ICAgICDw8X4mlcI4YnKzMgOEFtoUK9jEiHRrR4n6AUHE6ThuZxVMnEuMnPm52aGaDKvu2HBh8hl5abN99yV8p4p41eLzh2adIjrP6Pb2Lw6s138sfR91V4eUCfgn1aVFPmW6w48tcZTyu29j9B7152zeNbXhtra29Haf1a83h2G8ezGktm4VYxqkeoTuDsSRTFqkg3PLzDjcx4Wm55kAgg7kHXUL7XZtoptGKMtOkvncuK2K80t1h1RXqxAQEBAQEBAQEBAQEBAQEBAQEBBBIG6CGvuSCLEILICAg1LEuOJXCeJqRI1QNh06pMe1s1/kYrSLZvzSDvy8Ng20EEAg3B5hBimY7ZWVjTLyA2DDdEN+jRf7EH4wlo752NNz0X98mY7ojrnqb/AGrHtM62iGzZ49nV97BZoWOV6ygEBAQEBAQfPNemc+WgwIvonRo7YWa17X0V+z1ra0xaNVWW0xHKXRYfAyol7hO1iNFANiIRa0fST9Svi9Y6Vc8Pe5zaXs0/gpSpctMaXbFI5zEdz7+TQAonLeUxhpHo9+Yp2D8CybY9UmZWTY72IcOGGGJbo1t3O+pREWumb1o+CFxowZCLYbGVGFL8oolLM+u664NnHHhvVIrVNr0g2epU7Cm5ZxtnhnY9CDqD3FVzWa8pW1vFuj71DtVzraAXPREJa7M26CUSajY68kRMNCo+KKXw9xfXKFW5gSdOnY3wpT472ks+U/fIeg0s4G39K247a1YMld2zT+D1VhReIeK4Eo1zJKdzzUBjm5SGiKcunLsvKrzxy1WYJ9p21ZmsRJ2To4XbzHUc0RMaxo5HwacaFxExdhYkhjHOiQm8vk35b/svb7lvrOsRLzpjSXcFKBAQEBBxvjE8zuNMGUeZP9z4kV8d7SezEeCAAfdb9YrF4jkvj2XJenWIaNlrW2asW6avWvfU7r85l9eINYoAM9/ZASZlDpIyDvWi3b2Tof22jyX3HgFLV2PW3rMzH3PmfFLVtn5ekO6r23nCAgICCCQBclBDX3dlIt0QWQEBAQEBAQEBAQEBBVzrEDmeaCDZliRmJQUc7t5hcEdyDK0hwuEEoCDlXHGjwqpScPGPEdDg/CjZeI9oBLWxGkXF/wBFRaZiJmE1jWdJZuGmI5unzZwRXohdOS0PPTZl5/vqXF7C/NzbHyBHJRS0WjWE2ruzo2riHN+pcOsQxwbESMRjT0LhlH1rpy/KFObaQhDrc/SvPzT7ct+GNKQ9FZlggICAgICAgmSlXVDFFBp7Ll0eehjTpmFz9a1bNGm9ZRm9Ifq9xu5x6klQuiNIazjXFsLCVHZFZBM1Upp/oJGUbqY0U9w1sLi/W4HNd0pvSryX3Yc/w7KYTZiP1nG1ekqpiyO8B0CMS6BKuvpDBtkzDaxNgdAOattvaez0UV3dfadffKS0SXMvEloDoNrGE6E0st0y2sqNZad2ujlmIqC/hpWoeL8NwXNo73th1anMvkDCbZ2jkL7fkm3I2V1Z343bM968OdYdTgzEOahQ4sCIHwojA9jx85pFwR5KiY0aYnWNV7hhsGk8zZEqNdldfkd0GZEiDR+J2Bvjph9olQ0VSTu+WJ0zg+1DJ77AjvHercV92VGbHvRrDXeG8niyp43nsR4mkHyjoUgJFhfA9DnII2bzsASSrM1omNIVYazvOqxZhkH2jryA3WZupS1uikOchPNjdpO2ZHVsVojV9HJFTkMheS/so4rWGzZuWJcOt5cO+tq2Yp9iGHL70u5KxWICAgINH4nYGiY0ocAyMVsGr0+J6eTiE2BOl2E8r2BB5EBRasWiaz0lMTMTrDljeIE3Qneo4uok9JT0PsuiMhjLEPUAkD3EhfKbT9nL72uz2jTtPp9Xt4PFoiNMsc/kfHuo4if6jg6hzs3NxOyI0Vgyw+8gXHm42U7L9nbb2u0WjTtHr9UZ/Fo00xR+LqPDXAHxMp0xMT8YTVbn3Z5uPe4bzyNPMXJJPM+AX1NaxWIrXlEPFmZtOst6XSBAQEFXOygd6CD2e0e0UFHkl17EEBBla7M26CUBAQEBAQEBAQCQBcoMZfcnWw+koJy5m2IsOXVBRoJda5BCDK1uW+t7lADQ29uaCUBBpnFWlzFV4d1FspCMSalTDm4TQNSYbg426nLmUSOH1zEtWxIym1qkU0yjKHmnGTMR49JEJc0lrbfNBBNu8ph2e8VmVuT2vaiHVceYhlsR8Bp+syZAhzcvCJaDfI70rA5p8CCFKp+fZEf2rLj8wLzMvvWehj9yH2ql2IFtzsBqSeSIfK6oy3pPRwhEjO/0TLq+uz3mNeiqc1YRCqUtEfkLzDf+TEGVRbBesa6JrlpL61StEBBtvCCkGsY+jVctJlaTCIY7kYrgWt/lHyW2sbmLT1lm9/J8ofoIC9gNzoFW0ON1abiVJmLMfPf8jTYb6bRB+Q6+R0ZvfdxIPU9wWmOWlWO2s62aji7hFNYawHT8SQpt0y5zGOnoOSwg5wLEHmASGm/M3V6l1XhJiWJiDAsATUQxJuQf6rEc7UvAALCepy6eSyZa6WbMNtY0bnNS8CoSkaUm4Yiy8dhhRYVr5mkWIVcTpOqy0axo8rCtJnKLheUpc49sSLJ54MN7XXzQg8+jJ78ttO5dXmJnWHOOJiNJe0wFwJDiOS4WMmUZcvJAAsLBEpQEFXuDGF52aLoRGs6PJc4vcXOOp3RviIiNIQg9CTil8Eh2pZp5IyZq6W+9ymA7039lMwDX0UsQbcv7VP3rZi9yHmZfel3NWK0EhouUENfdxBFkFkBAQUiQocUARYbIgGwe0OH0oJhw4cJuWGxrG9GtAH0ILICAgbIMZfc7gDqgkNu0i1h37oKAHMG3IIQZGty3ubkoJDQCSOaCUBAQEBAQEBBVzraDc7IIiA2BG4QU1Lg4a3HuQGkl1r3PIlBfIMwIP9KC6AgICBzQfnrENMGCuI8zINh/3LqeablGH2RmuIkLw308FowZN22i3HP9Mtfi1I0DCmMMFx4t5SOyHPU1zjuPSMJaPFuviw9Vxmx7l9I6K7RpLUpSNDhSsuYkRjBkHtGy8nJW02nSG6loikay+yHGhRReHEa8D8k3VM1tXrDqLRboygaXN7fWuUvuwphuNjrE3wW2I6FTZZvpZyMzfKDaw7ydB5nktuOkY6789We9pvbdjo/RdIotNoUjDkqRIQ5SCANIbe07vc7dx7yuZtNucra0rWHzV7ClFxRKPlqxT4cR5bZscMDYzOha+1/fcJW816ItjrZ+e6/h6cwfiCJRZ15jQy30knM2t6aH94tYjuXOakTHEr9XOO0xO5L4VmXvni+szMzBptPgvjz804Q4cJgubn/j7VowYt6d6ekKcuTdjSOr9J4GwpBwdheXpjC18wflZqK358UjW3cNAPDvVl7706px03YbGQSCASCQRcclwsmNXPMX4bZR+Cc/RZZ5iiTlmvz5cpeWxQ9ziPMq6ltcmrPem7TRvM0yWxFw5iQ7NfLTtLvodLGFcW8/qWplcP4ATxZVa1JZjaLLQ41uha7Kf46ozxyiV+CeejutiM1tB1WZrSztX5depQXa0NJtseSCyJefW6tDodKiz8WWmplsMtAgysL0kR5cbAAeJU1jWdHF7bsatLfxZlqfHhiu4artHlops2ZmYF2+YsD7rq3ha9JVcaY6w3+WmYE5KwpmWjMjQIrA+HEhm7XtOxBVUxoui0TGsImv72ieH2qFuP34eYjYIl9kg0kvtzIHmjNtE6aOW8Of7vcd8UVsdqBLMiw2O8XCG3+C1y3UjSsPHtOsu4vdlt1K6coPZGY9ooKPdd17EEBBla4ObdBKAgICAgIIc622pOwQVe0lo11CCly4tcNT06IAJL7E3PInZBfJqDc3HNBdAQEBAQEBAQEEG4GguUGN4LCHXueaCw7YuduiCMtolvmnVBfKLg222QSgICAgICDn/GDDT67gt87KNPwjSXeuS7m72Htt9wv+qE6ETo4fiKCzEmC5esS7QY8kLvA39E46j9V30FbLxxMW96x/Zdf2o3obNwn4Y0mt0NuIK4wTjIznMl5XOQ1oabFz7EEm+wva2vNeZlyTWdITix73OW1Yj4OYfnZZ0SgQzS6ixvyTmRHOhPdya4OJtfa4PkVXGTXlbnCy2LTnVxlkaLDZMMmYRhzMs5zI7HfNc29xbyVGTFu3iI6S6rfWsz6w7FwSowkcFPqBHy1TmHPzfmMOVo9+YrRmn2tHOGOU2l49Qqs3xArc+G1CalsNyMUy8CFLRPRmaeN3ucOX2Ed6Tpjj5lYnJOs9GemzM7geoysxLzk5N0GLGbBm5SYiGK6BmNhFhnfQnUf8CImL8p6ptWcfOvRs3FjDZruDo01LsvP0smagOA1LR7bfNovb81Rjnnuz0kyxy3oc2pHCzFNbk5SdhVGkQZGahNisjMc9zsrhf2cu42tpso4eKs89URbJbo6lgrhvScGF81De+dqcQWfORgAQDuGN+aD11JU2vM8o5Q6pi0nWerclWuEHx1WQbVaTOU15ysm4D4DndMzSL/SprOk6uLxrEw/N8jxMxXhPD85g4+gtDL5Zr4zSYkvckOa03tbe1xpdb4nV58tv4Y4Tn8IcTpymVCJAixHUf04fAcSzK57Lbgcx9Cpz+6uwe87TDbuCNtllbFwACTbUoJRIgXI2JHgiJfNUKdLVenTFNnIbYstMsMOIx2oN+fiNwe5TE6TrDm9YmHO+CM5GfhWoUyK8vbTZ98KE4/kuF7e8E+atzRz1U4J6w6Y5oc0tOx0KpaddObyosJ0F2V23I9UbaXi0awqxrojsrBcombREayrX6nDw1hSo1N7heVl3vbyzRCLNH7RAXVY1tEMGfJrEy07gDSHyuE52sRtIlSmTleRq5jNL+bi73Lc811zLdtrWHfugo0HMGkkEIMjW5b63JQSGgEkc0EoCAgICCCbDQXQY3gtAdftILC8QXJsOiCCyzwAOyeSC5aDbTbZBKAgICAgICAgICAggNA31PUoKsaWk/k8kF0BAQEBAQEBBBAcCHAEHQg8+5B+bYlKGEse1rC0UWkJprospfYwog2Hht+qVp2a+k7s+q3HOsTVuvBF7jgCLKvPblp+NDI/J0afruvMzxpZdg6OhnVhadxy6qle/PnGelfA+MX1CG3LL1eVzOA/yrey732afMq+kb8R8pZb+xM/N0jDcU03gXAmoRLXwqRGiNI5OOfX3lc255HVZ0xtVwLAbAwZTQ0axGuiOPUlx+5RlnW8rcMaUhsbXmG5rwbFpB9xuq1rpFw9tyAWuGoOxBRxprGjzqDRpfD9HgUuViRXy8Av9H6UglrXOLsunIXsO5Tad6dUVruxo9JQ7EBBDhcWvZEOU8S+E8XEs/wDDFDdBhz0QATMCK7I2KRoHh3J1tDffx3vx5dI0lmy4pmdYezwxwFM4Pkpiaqkw2PVZoNhuyvL2woTfZYHcz15aALnLki3R1ixzXnLflU0CAgICDyMT12BhvDc/VphwaIEImGCbZ4hFmNHeTb6V1Su9OivJbSGp8GKPGpuA2Tcy0iPUo7ps33LNGtPnYnwIXeadbaK8MctXQ1U0IIBFiAR3odEaMFmgXOwAsiJnXq5DxlqkxVZ2j4IppMSbnIrIsZre82htP0uPcAtGGv8AUy57c9HX6JSoFDoshTJQXgykFsFvfYanzNz5rQzvvBOaxIJ5E7IL5BcG+qC6AgICAgICAggNsbnU9UFWtLXm3slBdAQEBAQEBAQEBAQEBAQEBAQEBAQEBAQEHJOONDiPpEhiqVZ/bVJjARLc4Ljz8HfxipidJ1TE6Tq8jg7UGCtYiprHAQ5j0VRgdS12jreGYKnao56tOLSLTDrT25QHN3CyNDQuMGG313A0SNLQ88zTX+tNaN3MtaIPdY/qq3DbSyjNXWNWHA7DXeBkOSh9uK+RmZUD84F+UfS1Tflk1RTnj5NU4ezjZrBso24zy7nwXjpY3H0OC5yxpZZhnWkNnIuCFWudCp0X01NlYn5UJv1WRy+lEiAgICD5ZibENxYwAuG5OwRbjxb0ay+MxYrjcxHX8UaIpWI6PplZpznCHEN77ORTkxaRrD7UZxEiAiGtV/A1IxNVJedqz52Yhy9i2SMwRLkj5xZbfrrqu63mscldscWnWWyNY1jGsY1rWtADWtFgANgB0XCyI0SiUHQaC6IeXX6xKYcos1V599oMs3MRfV5+awd5Oi6rXenSHF7bsauc8H6HOYmxHUeIVab24sR7JQcsx0c4dzR2B59FtiNI0YZnWdXa8tolgOyeSlC5aNNBoglAQEBAQEBAQEBAQEBAQEBAQEBAQEBAQEBAQEBAQEBAQEBAQa/jgMGA8QvisERjadHdkcLjRhQfmnhxiBtJxPRp2LEDWMiGRmCecGLfKT4O+oKMkb1FtLaaS/UWxIO4WBthBAIIc0OBFiCNCOiExq5hhWbbgLHU7gubPo6bPxfXKPFdsC7eGT5W8W96utG/XehlrO5bdlrU9K/EHiTNyEUejo1bd6eViHRsN9/Z7rElp7i0qZ9umvrDqk7l9J6S2vUGxFlQ1N0w5F9JRYQ5w3OYfff7Uc+r1kSICAgpFfkhPfzAuiaxrMQ8nxRugRJcjUbjVEdXsNOZoPUAowTGkpQEC6AiBEiCCQASSABqSTYAd6ImdObhtenZri/jyXw3RorxQZF+eYmgOy62jon8lg7781rx03Y1Ysl96Xe6ZTZakSECnyMIQpSXhiHChj5oH/G/NWqn2ICAgICAgICAgICAgICAgICAgICAgICAgICAgICAgICAgICAgIPMxJJGo4Xq8kN5iSjQh5sIQfj6ckbYZo9agtuA98tMW2D2OzNJ8WkD9VcRPtTVZNfZiz9eS8ZsxLwo7DdsRjXDzCxS216MiOmsY3wXJ40o4lor/V52ATElJpo1hP7+ZabC47rjULul92VOTHvR83PnVWBiGSdgLiMw0+tQiBJ1Jw7MR2zX5trkaX2cOhVumntUUa6+zZ8cOPiPBkYUvE9MmpqVZ2JepykMxWvbyDuvnZ3iuZpFudVtMs15WdUwj6R9H9YdBjQmR3+khtjQyx9rWuWnUbKqY05LomJ5w2BQ6EBAQY47S+A9o3IR1SdLRLyr3CNoiUtaXuDRu42REzpGr1wLADojAlEKxIjIUJ0WK5sOE0Xc95ytHiToiJtEdXMMScRJut1NmGMAOE3UIptGqLBeFLt5lpOmnN23S5V1cekb1me+SbTu1dMlocWFKwYceN6eMyG1sSLlt6RwABdblc3PmqZ68miusRzZUdCIlxjHeM5/GNXGB8GXjmO4w5uahnsvA9podyhj5zuew03048enOWTLk15Q6pgXBMjgegMp8raLMvs+amS2xjP+xo2A+0lXqGzoCAgICAgICAgICAgICAgICAgICAgICAgICAgICAgICAgICAgICBpzF+7qg/OEnSINMxXivBVQh5paJFMxLtPzobtQR0IBafEHoqM2sTFoacGkxNJdcwpMZqYJNzy98sA0E7ubbQ+8FZ2nTR76hIg8HFmEqZjCjvkKhCaHgEwJgDtwH9QenUbFd0vNZVZMcWhq3CnENQLajhGtRHfCtFf6Nri7WJBBsNeeU2sejgu8tY96PVXin+mXR9zqqWgRIgICAiHwx5M5i6FYg7tRox5uWlmESscm3oyPFFvFp3fZLywg9pxu+1u4Iz5Mm9yjo+hFb556BFmpCYl4M1ElYsWG5jI8IAuhkj2hfS4UxOkubRrGkOdxeEDKnGa+v4srdUhg/vb35QfMl31K3i6dIUcGZ6y3ihYcpGGpL1SjyEKVhH2y3Vzz1c46nzVdrTbqurSK9HqLl2wzU1LyMrFmpqPDgS8JuaJFiODWsHUlTETPKHNrRXnLi+IcbVziRVHYWwNBitkn6TM4bsMRnMuPzIf0u+haceLTnLJkyzbo6pgHh/TcCUowZa0eejAeszbm2dEP5I6NHIeZVyltyAgICAgICAgICAgICAgICAgICAgICAgICAgICAgICAgrmJNm+9BUHI/KTcFBkQEBAQEBBybjJh2agmQxvSoeecpXZmmAfvkDqfC5B7ndyi0axo6raazrBhytwC6Uqcu/NKTDAT+idwe8H6lhmJidJehE70aw6ICCAQbg6g9VAlEiDh+P6pHwJxhk8RScsI7Z6TAjwMxHpR7DhfkbNaR3haKaWx6SyX1rk1hsbOOmEzLCI+BVGRbawfQNJv0vmsueDZ3x4bHgvGgxrAmpyWpMxKSEJwhw48eI0mK/5zco2sLe9cXpu+rrHk35bUuFwgICAgICCCQNSiFdXbaD6UCG6/ZO4QXQahi/iPQMHsfCmo/rNQA7MlLkF/652YPHXuVlMc2VXyxXo55KUTGnGWbhTdVe6kYba7NDhhpDXD8xp1e7892g5dFprSK9GS15t1duw5hikYTpbafR5RsCCNXu3fEd+U93M/8AAXbl7CAgICAgICAgICAgICAgICAgIKl19G696Ctyx9ibgoMiAgICAgICAgICAggkAXOiCjySAbdnmEAvBAANkFcpffUHldBkYSRY7hBZAQEBAQViQ2RYb4cRjXw3tLXNcLhwOhB7kHDKvQ4vDrFcGRgtc/DdYjEShJuZSOd4d+h5d3eDenLTWNWjBk0ndnpLomGZ18eUfLRLkwLZXfmnl5LK1PdRIiHDeO4Hxiw2Rv6GJf8AbCtr/Lsz2/mw5/C1ANhe+9ljs0+rrXAZ73YdrQJPoxUbt8SzX7FsydI+5nxe9LrCqaBAQEBAQQXAePREKOOWJd23LuQC+5cQ6zWi5RHRpmIeJuF8OAsi1Bs5Nt/5tJWiOv0LvZHv8lZXFaVVs1Yc6rmPcd4to89OUWnxKTQpeE6JGmWGznNHL0ptc7aMV1aUrPPqptktZ4HDqp4OotTZMYtpUzNTMU+kgTJ+WhNB5mHuTvr2vBWRaJ109EZcN8W7No96NY+5+m6JiKjYilRHo1Rl5yEALiE7VncW7t8wulT1EBAQEBAQEBAQEBAQEBAQEBAJAFygxvJLbi9uY6oBiDKA021QRlLye1cbXKCzCdWncILoCAgICAgICAgq54bbqdkFL/KW0J69EFgW97r7lBRlg+245IM1rICAgICAgICDkXEipip8RKBQGWdBp8N9RmRa4zkEMv4b/rKvLOlVuGNbw3XD8p6tSobiPlI3yjvPb6FjbXpF1tBqeiCrszbOJ8kHEOMcnPYhx/RKLSIJjT4kXRGMBAJu5zuemzStOGIms6sma2l+Tm02+p0OY9VrNLmJWML/AL5DLCfI6HyVd9l151l1XaPih1Xg5ivDVFwpEkZ+sy0rPx5x8Z0OPdgAIa1vatblffmustJmeSMV4jq69KVCSqDM8lOy0y3rAjNePoJVMxMejRF4n1fVld+S73KE70Iseh9yJ1TZ35J9yGsIf8m3M8ho6uNh9KaI3oeLPYsw9Tswm67TYJG4dMtJHkCSuopafRzOSsNTqPGfB9Oa8QJmZnng2/taAbH9Z9gu4w2lXOesdGsRuMmIK6/1bC+FnEuNmRIodHdfwADR5rvhVj3pccW9ukJ+InEbGR/+qK+JCVJu6WD8xt/9uHZvvN036V6Qjcvbq3LD/CTClBcyK6TNRmm6iLO2cAe5g7I87ri2W0ra4Yjq2bENFh1/Dk9RnRnS8OagmEHsaDk1BFhtbTZcVtpOru9ImukPzhjDCEbBmJpKmQJxzzGlmTMCMDYw4ouHWPIZmnyI6K21q2pNrRy6T9zrZsVst42XXr0+U/76T/puWFqZTscyL5+RjxMPYwkHWmY0n2BEdye6GLaHna2t97r5batt2rwfNEa7+G3TXrHy1+Xpr6KOHF9YnlaG2UviVV8LVCFRuIcqIYecsCsS7bwYv6YA08QNOY5r6PYPEtn26m/hn749Y++Ge1JrPN1aDGhTEFkaBEZFhRGhzHscHNcDsQRuFvcroCAgIK5r6N96Ctyx9ibg80GRAQEBAQEBAQVc8NHjsgoT8pyJ+pBIIvvmPNBUWEQc28kGYADZAQEBAQEBAQEBBjLg5wby+tBMQAttz5IKDUi97jSw5oJDCHC40PLogy2CAgICAgICAgEgC7iA0bk8gg/P2FYsTFWLsQYicCRPzolpckbQmnT6MvuKzZ56Q1bPHKZdqAAZkh7NFgqF6oe0NI2KJVe8NZnfE7LQXONr2AFyiJnSHNOGbImMOIlZxzGgubJQm+p0/MLaWtfxDd+95W6ld2NGC9t6dXRsY13D9AoUSZxGYD5Q6NgRYYiGM78lrDufq7l05fmqpNodfxE2PPUuHhWmOF5eFDgvDpgHW7nnsjyFvrXn7TteSKT5WIvMdefT6eqylI19vk9f9yqTmWiYplRnWs9oRGwxFbbuc2y8WPtBkpO7lpGv36f31Xzs9fSWsVGFiihR4ss2s1Fr4JtkZMRGEt5EC+xXubPtmLPWLx0lqt4dk4fExW3vk9iiQcS1yDen48juiNHbgPmo7YjPFvPxFwtFrVr1qw1xzbpL0vinjCN+/Y0mC3n/AGzHP0XXPFr2d8C3dDOF8zUImacrk5MuB2EBzz73OTjdoOB3l7ElwXkrgvgz8YjcxYjYTfoF1zOazqMFIbhSeFlCkiHukpbN3NMQjxc+/wBAXE5LT6u4pWOkN1kJCXp8P0cvAbDaBa45rh2+qw6IJRJvoN0RMvzjjGqjGvFI/B59LKybWyUB7dojrkEjxc51u4LraMlcGCZt9/4NXhGOb7VOafdpEy2vHdMmMEV6m43pDC6HDDJWpQm7RG2DQ4/pAW8Q0r4/wnPTxHBfw7P1nWaz29fy6/dqwZ5mL8WPV0Z8Kk4rw+z0kKFO02dhNiNa8XBB2Pc4d2oK+ci2fYtonSZres6fv5LOV4c/hR61wbns8Ix6pguNE7cMm8WTJO4/4se46r9B8G8cpt0cPJyyR6ek/d+jJkxTTnHR2amVOSrNNgVGnTLJiUjtzw4rDoR9hGxG4K+gUvrQCQBcoMbyS24vbmOqAXggBptqgjKXk2cDyuUF2E+ydwgsgICAgICDG5wLg29gdygs4Ny29yDGLmwNwW9EE5CHDTQ7hBlsgICAgICAgICAggi4tdBRwzizRtzQTDII/O5oJy9vMgsgICAgICAgICDVeJFZ+AuHlbnQ7LE9XMGGd+3E7A+tBoXDCliUpFJYWgFsAzLh+c/UX8iFjyTraW/HGlIdPuL6nUbNCrdqv3uP1kFJ5zWU2aiGwDZeISe7KVMdXNujmuAcY0/BPA6SqNRdne6NHbLS7T2ozs50Hd1PJb3ntelZGp4nq4xNi0+kmTrKSJHycszcdk8+7zOq+X8T8Wm+uHBPL1nv8o/VrxYdPas3uTw02qy5+FIQfJv/AORiC5ie/Yd+6+Uy7dOC38Gfaj17NExE8pa3UqXU+Fsy6s4fMabw05952mPeXGAD89hPLv8Afcaj0sG0YfGa8DatK5v6bd/lP7+5ntWcfOvRtdRpdHx/QJaflo1/SMzS020dpvVrhzAO45FeXg2nafC89sd46dY/zH+JensW3X2eda86z1hxzEWEp6iVFr5lkSVmWuvAnZckBxHMOH1aFfa7B4njz01xTrHrE9Y/f4PYybNsniVd+vK3eOv1j1/fN79C4s1mh5IGJZMVSTbp67AaGxmjq4bO87HvXqVnHk92dJeBtWwbTsnO8b1e8fvk6vQsXUTFEIRaPUYcZ9rugE5IrfFh1911FqWr1Zq5K26Pdba2mncuFg1uW/QoLIkRCr3tZDc97mtYwXc5xsGjqSdghMxEc3FuInFI1MRcOYTiGJ6QFk1PsJDcvNrD06u8h1V0Vikb91ePHk2rJGLDH7+bPwnwcJYNq8dnycMkS5I/fImxf4DYd6+O+0Xie9Hl6Tznr8o7fX1e3tPD2PBGx4p1medp/f70dQqVOlqtTJmnTbM0vMwzCiDuPMd438l8pgz3wZa5cfWs6w8i0axpLmvCuozNEq9VwHVH3jyMV0SUJPts+cB3EEPHiV9N9oMFNpxY/EsMcrRpb7/T9PwUYZ3ZmkuoR4EKal4kCPCZFgxGlj4bxdrmncEL5al7UtFqzpMNExryctgxZzg1iURIZjTGDKlFtEh6uMpEPMd9v2gLbgL9K8D8Zjb8fDyfzI6/OO8f5YsuPcnWOjt0GagzEtCmIERkWDFaHw3sN2uadQQei99Skn5TkT9AQSCL75idygqLCIObb6IM1gNggICAgICAgEXFr2QY3AOGVo25oEMg3v7QQWLbvDuiCyAgICAgICAgICAgICCA0BxI5oJQEBAQEBAQEBBR78o03Qcj48zTolEoVDhO7VRnw59jqWtFvrf9CiZ0jVMRrOjYsKSzYTJotFmDLCYbch/wFhei2QtPtAH7SoGQAZbWsOiDw8azfqGBq9Mg5SyQihp7y3KPpIXVI1tDjJOlXCsC0WYqMrJVKqvdElJFrodOl3+w3tFzn2/SJ8T4Ly/GfEJr/wAfHPP1/T9VODH/AFS7JQ6Nnyzk2y43hQ3Df84/Yvidq2rT+HT6/o1NkXmJVexkWG6HEY17HtLXNcLhwOhBHRTWZidY6ocvwqX4E4jTeEHvd8E1MGapuc3yO17IPkW/qjqvqfENPEvD67dEfxKcrfr/AJ+sqKexfd9JdNmZWXnZd8vMwYcaC8WdDiNBB8l8xjyXx2i9J0mOzVS9qW3qzpLQK5wxhPzRqHH9E7cy0d12H9F2487r6PY/tDaPZ2mNfnHX6x+j2Nn8XtHLNGsd4ctrGFI9LnQZuVmKdNA3bFZ2QT1BGh8ivq9l8RrlrritFo/f1X5PDti22N/FOk94/wAx/wDj1aXxAxzh9rYTZuFV5ZuzJsZn2/SuHfSVtjLiv15PIzeDbXi549Lx8uv4NolOPUGG3LV8NTcB4+dLxQ4HycBb3ldxji3uy8+/GxcslJj74ff+75hf0dxT6tm/J9HD+vMnAlXx/k8yf49OjAsoeGo0WIdnzUXQfqsH8oJOOtfelbSM2WdMVJn6NIrldxXjA5a3UfQSV7iTlxlZ5tG/iSVxO0UpypGr09n8Dz5J1zzux26z/puGCuGr5gMmJ6A+Vp+jvRu0izHjzDe/3dV8v4r47XHrTFO9fv6R/v8Act+Tadn2LHwdljn3/WfWXYocKHAhMhQmNhw2NDWsaLBoGwAXxVrWtM2tOsy8OZm0zMrKEOQ8XqfFotZo2M5EFsSDEECZLedtWnzGZvuX2H2czV2jDl8PydJjWP8AP56T+LNmjdmLw6hR6jDq1Kl52E4OEVgNxz0v9RBXy204ZwZZxz6NETrzKrT5Os06PTJ6EIsrMNLIjftHQg6gqdnzZNnyVy450tCLRFo0lpHDmrzeEMSzHDytxi+CbxaRMO+e03OQeOpA5EOHRfqvh23U27Z65qfWO0+sPPvSazpLro1sDcFvTcrc5SGEOGmh5XQZbBAQEBAQEBAQEDYWQRlGbNzQSgICAgICAgICAgICAgICAgICAgICAgICChsLttmJ3QcQ4jxTPcZ8PU52rJKU9P5kud/JCryzpSVmGNbw6Nh6BaiQyfaiPc+/nb7FjbnsICJc/wCM0/6nw3nIQPanI0KXHhmzn+KrcUe1qozTy0edgJ1MqkCWl2RAPVILG+qxOy5xAGtubfBfCeMVz4JteY96Z5+nP/Ldk2TLhrE2jl39HR180pFAIOacY5d8tSKTiKX7M1Sp5jmuA1yu1/jNC+m+zN4vlybLf3clZ/L/AFLPnjSItHo6NLx2TUtCmYfsRmNiN8HC4+tfOXpNLTSesTp+C+J1hlXKVI0CFMwTBjwmRYTt2RGhzT5FdUvalt6s6SmtprO9WdJavP8ADvDs8S6HLxJN55y0Sw/ZNwvVw+ObZj5TMW+/9erfi8U2mnKZ1+94UfhO3/m1ZeB0iwAfqK9Cn2kn+vF+E/q218bn+qn5vlHCWYza1aW8RLG/1q3/ANlp/wBc/in/AMzj/wCv+36PugcKJYW9Yq8d45thwWt+kkqi/wBpL/0Y4+suLeN300rT82yUfBVDosRsaBKmLMN2jTDs7h4DYeQXl7V4rtW0xu2tpHaOX+2DP4hnzRpadI7RybAvNYhSkUDw8YURuIcI1OmZQYkWAXQu6I3tN+kW81v8N2qdl2vHm9Inn908pcXrvVmGk8Fa0Z3Dr6dFcfSSziyx3sNR9BI/VXufafZox7RGWOlv3+/vV4ba007Oh1WoytKpsacmnZYMEX03ceTR1JK+e2bZ8m0ZIx06z+9WrDitmvFKdZfnbE1TqWIcRwJmUZFfWjEMaA2Bq6ExgLgG+AbfyJX6b4Xs1dmxcOnux+c92zxnHhxYseCse1HP6fP75fpDAmJ4WMsJyNYaQI7m+jmWD5sVvtDwOhHcQvVfONmQEBAQEBAQEBAQEBAQEBAQEBAQEBAQEBAQEBAQEBAQEBAQEBA2QcAqkX17j1iCKe0yTlWwm9xyMBHvLlTmn2V+zx7WrsFLZ6KlyrOkJp94v9qytcPrRIg5hxTlPjBiPB2F3X9FOTcSNGINiGNABt35c6uxTpEyzZedohz/ABLh6o8Oa5AaZiLEpUZ5MjPDR8IjXK4jYj6RqOYVObBTPSeX3x3ev4f4lOKfL7TzpPLWfT/X9nV8E4vFfljKTha2pQW3NtBGb+UO/qPNfnvi3hnlLcTH7k/l8v0WeIbD5e2/T3Z/L5fo25eM84UDTOK7Wu4ZVnMPZbCI8fSt+9e19npmPEsX1/tKrN7kvYwa90XBFBe83c6nwSSf0QsficRXbc0R8U/3dY/dh7awuxAQEBAQEBAQEC9tRy1U6IcRw89uE+MNep73CHKueZgFx0DPb/ivPuX3G2RO3eEYcsc7dPr0/vCjFExkmkerDjrGIrMy6I1zmUyVJEGHsYh2zEdTy6DzV/hPhnl6aT79uvy+X09fm+twYsfh+zzly9fX/EQ2Tg1hWNDhRsX1KHaanWlkmxw9iFzdb861h3A9V9DfSsRSvo+VvkttOW2bJ1l9uDx8RuL1Tw1bJSq4z1yRHJsQXJaP4bfJvVaMdt6urHkru20dhtpe2nVduDc2BugbICAgICAgICAgICAgICAgICAgICAgICAgICAgICAgICAgIB2Qfnemu9LxTx1FOpEy5gPd6Qj7FRn6Q07N1l3CXGWXhDpDaPoCzNMMiJEGlTMm6c40ScdwvDp9DdFaTyfEiuZ9V1ZE6Y1ExrkbBiOgSeJqBNUieaPRR22a+1zDePZeO8H6Ljmua2ms6u8lN6NH51o0zUsM16LJR/k6nSY+XueAbeYI+ghZtv2WmWk1tHs2fQeE7RG17PbZsvWv9vT8P0foynz0GpU6XnZc/JR4YiN7r8vLbyX5hnw2w5LY7dYnR4+XHOK80t1h9KpcOd8aJ71fAhkmH5WfmocFrRzscx+oL6P7MYt/buJPSkTP+FGefZ0bxSJP4Oo0jI2t6vLw4Vu9rQCvD2nJxc18neZn8ZW1jSNH2Kh0ICApBECJACSABclTWs2ndrzlHRmiSsaEzO+GQ3r0XobR4RtmzY+LlxzFfp+fZxXJW06RLCvOWLMY6I4NY0ucdgFbgwZM94x4o1mfRzMxEay8bEmOML4IiQ4NZm3RZ54uJWXZ6R7R1IuAPM68l994Z9msOCsX2mN63b0j9WS+eZ5Vcb4wRZGLi2iYlpzyafVae2IH5SCbEg3HgW6dy9vFsVMGK2PFGkTOsR2/c/3WbJnjHnrkv0hjwJgecxzUYNTqcF8DD0u67Wu0M04fNHd1PLYarqtYwxy6te27bfbrx6UjpH+Z+br2JsfYdwcxstNRw+bDQ2HISjQ6IBawFtmDlr5Bc1pa3NmtkrWNIaFUYGO+ItTplSk6JBw9Ap8QxZScmnkRtbciLkaA2Dbd5V1Zrj9VMxbJPR6buE9eqpL6/j2pTDne1DgB2TyzOA/gqJz9oTGCWJ3AqThfKSWKKrAjj2XljTb3EH6VHH+SfL/N88aFxQ4csM5L1IYko8LtRYUXM9zW8yQe2PFpIHgra5a2VWxWq6bgfHlJx1SzMyLjCmoVhMykQ3fCJ597TyP1FWK20oCAgICAgICAgICAgICAgICAgICAgICAgICCGuDtiglAQEBAuEC4vug/OdA//ULHAI7Xrp//ANHrPn9GnZvV3GSeIsjLvGzoTT9CztMM6JEGIS0Fs2+aENojvhthOicy1pJA8AXH3p8kaRrqyoOIcaKQKbiSk4khNtDmx6pNEc3NHZJ8W/xFZpv45q72PN5ba6ZPSeU/dLauGVTa7D0xJx4rW+qxzlzOA7Lhe3vB96+A8f2efMVyVj3o/OP3D1fGcW7mi/eP7Nw+FJC5HrkDTe79vNeL5fL8MvIcwMdvEnilKulrxcP4f7botuxGi3vp1u4DyaTzX0+5PhPhlovyy5fT1iP/AM/OWb+Zfl0h1pfItQgICkeNiTF+HsHwBErk7ljOGaHJwBnjPH6PzR3mwX1vhX2ZtmiMu1ezHpHrP39v7/czZM+nKrQIf9kBLzNWl5WUwm58vFiCHrHvGdc27IDbX7rr6uvg2wRXc4Uafdz/AB6s/Fv3ddmmMgx3NabN0IB3HcvzrxbY8ey7ZfDjnlH5a+jbjtNqxMvKxJXYeFMIVLED8pfAhlss13z4rtGj3keQK9/7LeG71p2u8co5R9/rP+FOe/8ATDifDni7WpTFcOWxFU407TJ+J6OKZh1/QOcbB7fyRc6ja3gvtsmOuSk0vGsTyllidOb9BxZV7Jr0DRck9nvC/LNr8KzYtt8pSNZnp847/q9CuSJrvS5pxH4uS2Focai4ciQ5isatjzWjmSx6Dk53dsOdzov0DwrwnF4fj0jnees/p8mPJkm8uRcPKCzHvEKDKVqZmIrI3pI8xEz3fEyi9i466nmvWVuj8a6dKS78KerysOHLSsyZSHAa3siH2SG257L5vwvxHJtW3bRS/SvSPumYX2pFYq9F9fruIH/FPBmWWEpmhz9WLbQ5VuY2hw7fOt016Wtde1WsRG9Z3e0zbdq2jCvD6hYVAjwYJnKk7WJPzXbiudzIvo3y16krm2SbO6Yojq2s66nfqq1ogIGxuN+qGjjOPKTG4dYrksd4dh+ilokb0c/KsFmEu3Fhs14B05OFwtWK+vKWPLTdnWHcafPy9UpsrUJV+eXmYTY0J3VrhcK5S+lAQEBAQEBAQEBBAcHEgHZBKAgICAgICAgICAgIILgPE7BBU9Xmw6IKFwbEzN25oMwNxdAQEHO8d8VqfhaIaVS4YqleecjJWFq2E47ZyOf5o162UTOnUa3SG4+nZd01WsXTUlHinM2VlYUIiEOhuLeQ26rHk2vSfYjVprg1jWz6Xy2MA27Me1Fh6PlILlx5yfWEzs8d2jYXZNSnEXE0pPThmpp3ykSOWBhinODmsNB7Wyuvffx1snDG7eau4Yejelo0EX1hkwz5HT6CqV/q9REiAgINO4pUqFVeHVWbEexjpaGJqG95AAcw3tc9QSPEhWYp0spzR7Orgcjh3E2KYTanSoDoctDdkhPdGEIlwGpFzr4jwURGHFE0vz1+q/btrybbki8cojlH+Z+r7pjBfECag+gmYkaPB5w3z4LXePaXFPJ0tvUrET9zHOPLPKW5UKfx7hukw6bTsJ0dkBhv++9pxPNx9Jqe9eLtfg2y7XlnLly2mZ+78uTuvErGkQ9D438TOWFaUfCKf5xZv/Wtg/7bfl+id7L2PjhxN/7JU3/en+cT/wBa2D/tt+X6G9l7K/HLiYP8UKd/vT/OJ/61sH/bb8v0N7L2R8dOJwByYRkGvsQ1wdfKbaGxiW0WrZPAvD9my1y78209J00/t6ObTltGmjmE7gTHFSnI07O02YjzMd5fEixI7C57jzJzL6LzGLup4N+zb8JSuLcHZYtOwHTIs+G2M7MxfSRB3j5SzfIBRbPjmsxFtDhX7NhdjDiaXlz8L0zMdSXRP/cXzWT7P7FktN75bTM9en6L4nLH9LX8Yv4iY1pspTp2iystKy8QxAyXjAB77WBdd52ubeK97ZfL7LhrhpPKqq2PJadZhpY4Z4s/zY0f7RD+9X+axd0cG/Z0qarnFiaoYpjZCSgESwlzNQ4rRGy2AJzF/tEDfvKz2nZ7Z67Rr7URMfSXXCvpo1HD+DMXYfn3TsOg0yamMtobpyK2IIR/KaM1s3eb2WjzWLu54F+zLhfCuO8I1sVemycl6yGPYPTRmOaA7fS6jzWPucC71cSyHEjF0pBl6lL0xrYMb08N0GIxjg+1t79683Zdl2PZs98+OZ3ra669Oc6rLUyTERLzzAx3g3Dj4oZTIEjK9t7muY97nOIGY63c4khejGTFktpHU/iUq7vh2diT1GgvjxM8djQ2I78o2Bv53VLS9ZEiAgINb4gScKe4fV+DFaHASUSKL8nMGdp97V3jnS0Kssa1ckwTNcRpjCUn8DYjlpWnw88ODCjMBc0NPXIdLnqrcm00pbdmGamGbRrDbqVjnFeD59nx2jQqlR5ghhn5VlzKP5ZgAOyfDw6LrHnrknSEXxWrzl1+Vm5eelYU1KR4ceXitDocWG4Oa4dQQrlbMgICAgICCC4NGqCp1F36Dogo4gPDm20GqDKCCLhBKAgICAgICAgICCpdckNHmdkFSMzdCSRzQVDnPI2NtbILtYDcuaN0EtaWgi+nJBSampeSlYszNRocCBCaXRIsRwa1g6knZBxHE/E6s4znotBwGyJClBpMVRwLDl55T8xvf7R5AKvJlrjjWzulJtOkM+GMI03CkF0cOEadLS6POxtCOtr+y36TzK8zLmtlnT07NlMdafexzHEXDktHdD9ZmYzG6emgSznwz4O5+S7jZM0xro5nPSJ01UhcScKxjb4V9HflEl3i3nYqJ2bLHonjU7tdno0GT4s0+owYjXSlZk2hsVvsvu3KLebWrRi1nDNZ6xLjWIyxPd1nCkyGxI8q42zARGjvGh+xcNEtoQEEZhmy31RDDNzcvIScabm48OBLQWl8SLENmsHUlTETPKEWtERrLjFUqc9xYq3oIHppPCEnEu9x7Lpt45/8aNGp1Xd7xhj/AOzPETlnWej36FEqGJah8G4RhSkvR5Bvo41QjQS+DmG0OE0EZu83/p4x7NN43sk9S+aK8qNhiYJxe72a3RB//HxP5xW+Tx95c+YswnBONwezWqD5yMT8aeTx/M8xZhdgnHzXZodVw4dbkGVii/0p5PH8zzFnzxcJ8TG+xHwvEt1bGao8nj7yeYsxDDfFBo1l8Lv8IsUJ5OneTzFuypofE1n/AERh93e2aePrKjyVO8p8xbsoafxNA0w3R3DqJ37ynk69zzE9lHyXE5vabhOm+U637XJ5Ovc489lPU+J7yT8UKaeX9+t/Gnk69zzE9lfgziflDRhKmC3Mzo/Gnk69zzE9kmk8Un2vhqjggWzGb1/jp5OneTzFuy3wRxXcLfANDaO+YP41Pk6d5R5ix8B8VzqKTh9t+sZx/lJ5OneTzFuyRh7iwd5LDjfGI/708nj7yeYssMPcWR/zfDfm9/3qfJ4+8o49nyVTBvFGr0qZp01K4dMCYZkfkiOBGoNweoIXVdmpW0WjVFs1pjSXz4CxVMYXrkTCOMA2nzcJghwo8V1mRAPY7W2o2dsfFRkxesLceaNNLOwA3AI2IuDyI6hUNETr0SgIK522cbizRcnkB1uhMxHVyXiLxDgVKXjYQwtao1CfBl40aFrDhtPtNafnEjQnYC/ldSkVjfuzZMm97NXrUClQ6DQZKmQ3ZhAh2ceTnE3cfeSvPyX37TZorXdro9GI2HGhPhRWNiQ3tLXse27XA7gjmFzrz1To1CBErHDCdiVGiMiT2Goj883TC4l0v1fDPL/i/Uehg2ne9m/Vky4dOdejsmH8Q0zFFIhVSkzLY8tE0PJzHc2uHJw6LYoeogICAgqXa2AuUFSM4Ivcjmgrmc6wNib7ILhlyS5oQS1uW+unRBZAQEBAQEBAQQ4houf/AJQViEgA8uaChtmFxoRoAgkPJNuY5BBIa4PB013QZEHiYoxZSMH0p1Qq0yIbNRDhN1iRXdGt5+Ow5oOIzkxiTi3Ntmqk6JSsLsfmgyzDrGtz/OP5x0HILNm2iKco5yux4ptzno2Wam6FgahNDhDlJNl/RwoesSM/u5uPUn6FgiL5r95aZmuOrwZal1jHURk5XREp1BvngUyG4h8ccnRDvb/gAbr39i8MiPau8zaNrmfZq3yBAhS0tDlpeEyFAhtyshMaA1o6AL3IpWsaRDz5mZnWXNMUVeWxTPTFIkHS8CjyQ9JVKr6JtgAfYYba3Ogtq49w18zaMsXndr0jrLVipNY3p6sFboczPcLKHUZeHEbPUqEIzAW9r0Vz9QDXe9eBS8Vz2r6S9S1ZnHE+sNtwpiSHU5KUq8sQYjSBGhg+y+3aafHcdxU3ruzovpaL11dTgx4ceAyNDcDDe3M09y5Sm5cOjUHg4oxdRMJSImKpNCG9wvCl2dqLF/Rb07zYLqtJt0V3yRVzCffWOIThUsSxfgXC0v8AKw5Ivyuij8t5+0jnZo5qbZYp7OPnZVFZv7V+UPSodGneIphyVLhRaRgqX+TfHa3JEnAD7EMcm9T77nRd4dn3Z3785c5MusbtejtlOpMlR6TCptNgslJaCzJCbDHs9/eedzuVqUPPiYemIvtYlrI7mRILfqhoPndhB798T4g8pxo+piDGcEk/4z4k/wDMP6qB8SD/ANp8S/8AmH9VA+Jr2kAYnxJ/44H+Qgv8VI0N4/8AqbEPdeaYR9MNB9ErQ40rFzOr1Yj2PsRo0Mg+6GEHtsJLbA5tOfJBZjS0kcuSDy5lmIHxXGVj0yFDv2RFgxIht32e1B8T5HFjz/h2lw/0aa4/XFQUNLxYf8aJEeFK/wDcQR8FYvHs4okD+lSfuioAkMaNP+HaM8fnUuIPqjID5LGjjpXKLDHdS4h+uMgMpOKyflMVynhDpTR7rxCgw1fh/TMTUQSGJIkWqR2uc6HOuYyFFhX5NLAAB3G463Qc8icL8fYSzHBuKvWJIG7ZOcNrdwDgWHx7K5mlZ6uotMdHyzWKOLtCgRotTwrKTEGA0uiRocK4AG57D/sVc4au4zWh50vxI4jV2TZM0ugSDZd+jYzYeZvvc/dV24VJ0tKyLZbc4h8szhvHWKiPjLiMQZT50tLuDgR0yss33kridpx19yNThXt70tsw/hek4agZabAGd4tEmIpzRHjx5DuFgsmTLfJPtLqUrTo9kW2vrzVSwA1Nj9KISLMcSBZ2mo5qRps1S6rgmrRMS4PbdjtZ+k/8nGaNSWgbHnYajlpot2z7T/Tdmy4fWrrWEMYUrGlGbUaZF1Fmx4Dz24L/AMlw+o7FbmZ76CCQBcoKvLslxp1QUNrtOzUEh5Jta1tgEE5XZg7S/NBkQEBAQEBAQEBBBIaLlBjJc1wc7bp0QXuX6DQdUFAC1+T3FBf0YBBHn3oLINFx9xNpuC4Yk4LBP1uKLQZKGb5Sdi+2w6Dc/Sk8hzemYUqOIqt8YscRnTU47WFIn2ITeQcNgB+SPO68/NtWvs0/Fqx4dOdnsYlxXLUFzJCVgGerEwA2BIwhc7WBdbYd257hqqsGz3zTpHR3ly1xxzfHQsGx4tQFexVFbPVY2MOBvBlhyAGxI9w7zqvqNk2CuKNZh4+babZJ5N01JvuTrqvS5RDK5rifFUbEUeZolCm2S9OgNJqdWcfk4bNi1pG4O2mrjoNF5u0bRN/Yp09ZaseLd9qymGcPwq1AlnNlny2GJR/pJWXii0SfijT00Xu6DbkOZXibXtURHDxvRwYdfbs6Rpcm978uXuXldG1zaqYMq2H6rEq2D4rfRxz8rT3EWOuwB0cOg3HJbse0VtG7k/FnnHas60fTTcd46kYnqwwhGeTvDLIgZfrrt71Zpi+I4l/henErPE6tNMN3wdh6Ad3MGeKB3auP1LicuGvTmjdyW68nyRaPh7B3928QTcWp1J3sRps+kiRHchDYfrN7dVxxMmad2nKE7tKc7PeoGBavjyag1jF0KJIUVpESWowcQ6L0dGO/lv4c9eLDXHHzUXyTd2WBLwpaXZLy8JkGDDaGMZDaGtaBsABsFcrebHoXp3F3wrVId+UOZsPqQfMcLXP+Hq55TlvsQR8U2neuV0/7e4fUEFTg+Cd6zXv/ADOKPtQY3YMlrj+7GICTy+Fo33oKfEuUa4g1fEAvz+Fo33oLjBkDLpWK+3p/dWKfrKC7MKNtYVyvC3WoOP1hB7FPp/wfCLPW5qZv86Zi5yPNB9iD4puTjzOkOozEsP8ARNZ9rSg85+G48Q9rEVa/Viw2/UxBQYU/Kr9dd4ztvqCCDhKEd6zXfKpRB9SCpwdAO9Zr/wD5rF+9BIwjDA7Nbrze/wCEXu+u6CPikb64ir5HT1231NughuCKW55fMTNWmXHnGqkwfoDwEH10/DdNpc76zJtmxFDS35SdjRGWP5r3EfQg9UtDgeZHNBx3F+CqjhOoR8TYQlxGk3n0lRo7R2XW3iQxyPcNuVxoqsuGuSOfV3TJNOjJQ63TsRSAn5CIHtNmvhu9uEfyXDl47FeXkpbHOlm2totGsPTYzIDbbkOi4dJ7+aCLkk8kDTfl70EN0sb2d3HmoS0+r0WpYfrLsWYPcIU+y5m5Ifvc0zd3Z68yPMWK27PtOns36M+XDrzq6jgrHNLxtR/W5N3opmFZs1KPPbgu+0HkftXoMjYnFwIcRp0QXuXezt1QUALX5b77FBb0YuCCbjn1QXQEBAQEBAQEBAQEFcpd7XuCCIdwS08tigtYXvzQSg5RjXihMRag/DGB2Cdq7rtjTjbGFLdbE6EjmToO8rm960jWzqtZtOkPFwzg2BQo3r0299RrUdxMaciEnITvkvr3X3N+S8zNntk5Ryhsx4op96lUxDPT09EouFWtmJ9nZmJ537xKeJ2Lvf4Eq/ZNhvnnWY5Ks+01xxy6vTw3hOTw62JHD3zdSj6zE9G1e8ncDoPpPNfVbPs1MMcurxsmW2SdZe857YbHPe5rGNBc5zjYNA3JPILRMxEc1bmWIMTR8VibkqVNCQw7LaVCrPBAePyGDc35NGru4LzM20Tk9mvKO7Vjx7vO3Uw3hhldl5d8SUfJ4Yl3eklZKIflJ1/+WjEb35Da2g0uT4u1bXEfw8b0MODX2rukAANDWtADRYACwA5ABeY2AIcwuZY9O9Bhe4+ic7LcgXI69yCWk9loBbmsbWv4oNdqGJ401UvgTC8mavWDoRD1gwPzoj9tOl7d/JasWzWvztyhTfNFeUNywdwuhUyfFfxLMCr4gdqIjxeDL90Np6dbeAC9CtYrGkMlrTadZbhMNrxefVolNa3l6VkRx+ghdIfK6TxVEP8Ahilwu5tPe764iCPg3FH/AGjkf/Kv/dQY3U7F4PYxDTD3OpTvsioKiWxsw6VShRB+dIRW/VFQZMmMxvHoLv8AURm/yigZcZ/lUH9mN96CrmYyIv8A3Bc7/Xj70FGTuM4DXGNRqRNgberVB8Nx8nw7fSgj4QxnMMDoGHqZKm/aE1U3OPl6OGR9KD3KW6pOkgarClYU1mN2ysRz2W5auAN/JB9qDzaj8MZmimMkcttXTLn79waPtQeY841b7EOgP8Ykdv2FBQTWN2mzqTQog6tqMVv1wigy/CGLGDtYepzz/o6q77YIQYHV3FkN2uDfSDrCqkI/xgEGRuIMQEdrBk+D0E7Kn/1EGJ2IMUF1oeC4wHWLUoDfqLkFolSxjGg3gYepsu/n6zUybfsQz9aDEYmOQ5n9qYdLXbuE1H7PfbJr9CC8GUxo+O309bo0KEDctgU2IXW6XdFt52QbPkdnDuu6DlWN+Gc3LVGJinBBbLVXV0zIgWhTY3Omwcemx7jvxfHW8aWdVtNZ1h5GG8VyeImPgGG6TqkC4mZKLcPYRuRfUi/mOa8vNhtjnn0bceSLx82wN2sFU7CNep5XQNNuaJQ0g+I5KEGtxpYdykahWqBUJKqMxVhVxlK1CJ9LLjVk22+oI2JIG3PuOq1bPtG57NuinLi3uderpOBcdU/HFNc+GPVqjL9mbkXntQnbXHMtvz5bHVekxtrZdri3lugvbZAQEBAQEBAQEBAQEBAQEGONGhS8CJGjxGQoUNpc973ANaBuSTsEHGcR4zq/EKaj0TCUV8lQWH0c5V3AtMbq2Hzt3bnnYb05c1ccc+qymObvuoVBpuG6f6nT4XoxoYsV+r4p6uP2bBeZkyWyTrZsrSKxpDzsV/Cs4+To9JnZOTdOMivixpqN6IFjMvYa7lmzW018Fo2PFW9pm3oq2i81rpHqwyFNxrSpJknTKdhFssz2WQJ06nqSXXJ7yvfptF6RpWsfm8ucVZnWZlnLuJIGlEoD/wBGdH41Z5vL2c8KndqeIqpVZypGjYxiy9Fp8CXE3MQpKJ6R82L2awHMdSeXmVTkz2ycrzpDuuOK8685epRMNxa/6rOVSRbIUSW7VOoo2t/lIv5Tjvrqe4b+RtW2a+xjb8ODT2rN9IuRpqBYcv8A4XnNariSLN8fFSAe2wsN9NNgUHlVuv02gS3p56YOZ1w2DDbmfEPQNH1nRdUx2vOlXNrRXq0cYmg4riuZVqnOUek5rGTkJSJFmY4/OeBlaD0+g7rfjwUx85nWWa+S1uUOhUTH2DMK0xsjh/DNd9CNXehpzs0Q9XOcbuPir+JTuq3bdn3DjG14vCwXid36Uq1v2qONj+KDh27Kni7Pn96wFXHfp5WqOPj+JPDv2Udxarg9nh5VT4x2j+So4+P4k8K/ZT916uDfh5VLd0cH+Sp4+P4kcK/Y/diqjT8pw+rQ/Rdm/kpxsfxQcO/ZH7tcVv75gXELT3Qr/Yp4tPihG5bssOOEAe3g3Erf9lH3qeJTvBuW7IPHamt9vC2JG+Mq38Snfr3N23ZI480O130Kvs8ZVv4k3o7o0nssOPWG/nUutt8ZUfiU70dzSQ8esNDamVs/7KPxJvQaSr+75h3/ADRXP/DN/Em9BpKP3fMP8qNXT/szfxJvR3NJQePdEG1Ar5/2Zv4lG9Xubso/d7ov/Z7EA/2Zv4k3q9zdlYcfMPA/KUeuM8ZZv4k3o7mksrOPeED7cCrQ/wBKU+4qdYQyjjvgn50xPM/Sk3KRmhccsBxN6rFZ+lKxB9iDOOMuBHlr/h5gHQwIlx9CDN+7BgNw0xFAA74UT8KCo4uYDBsMSS9uR9FE0/goLfuuYBuCMSQL/wD2omv8FBccXsBnbEct+xE/CgyN4r4FfoMSSXnmH1hBpOOYeAcXRGVekYtplMxFAs6DOMjhgiEbCJ16Ztx3jRRMRMaSmJmOcPHwnjVtXmolGqb5dlZgEsDoMQOhTVubCNL87Dfl0Xm59nnH7VejXiy73KercSOTrnmsy4vbvubaa3QQSG6nxNlCS4uRfVEItbxRLVcQYanIdThYlwxG9Ur8v2iARlmhza7kSRprodj1WrBtG57Nun9lGXFvc46ug4B4gSWNJF8J8P1OsSwyzci/RzCNC5t9S2/mNivTidejH0bkgICAgICAgICAgICAgIPkqdTkqPTo9QqEwyXlIDc8SI86AfaeQHNBx+qzdV4mTDXzgj0zCjTmgymbLGnrbOf+S3oPrOqyZtpivs16r8eGZ526Pfl5aBJS0OXlYUODAhjKyGwWa0dAF50zMzrLXHKNIXJd6RuW2Sxub63QfDUaNTawxkOpSUGaEO5Z6UXyX3seWy6re1fdlE1i3V4cThvhGK4uNKyHoyYiD7VZG05Y9XE4admIcMMJb+oRj4TL7KfNZe6ODTs9CQwPhinxoUxKUqD6WGczHvc6JY9dSRdc2z5LRpMuox0jpDYSTc6363VTtIIIB2QQ4EncDz3UjG8PaCYQBJ0sdFAuSWnd1jpo7dBIfE2MR37RUaJTncT7ZI8Sgi97jOb9OilBa3PdABuSCNUEkXG9kEC99foUCjTFLLvJa65vlcgsC4a5nDz2RKwe8AWe73lNBPpX3AMVwB03OqaIM79/Sv05klToanpogIGd+veVAt6R+3pHftFToK+ke0aRHW65lGgr6SMYhGc5Muhzm90TqjPE/wAo/Tq+6aGqwiP1+Ud+0U0AxHW1f57qRRzIb9S1jgerAfsRDE6UlDculJVw53gMP2KYme6NIUNKprh26dI+Hq0P6dF1v27o3Y7MYo1MDi00yQNtReWZ9yb9u5ux2Q6j02zSylU89rX+1mDTu0Ub9u6d2vZDqJSyTelSOv8A+3Z9yb9u5u17INApDtHUiQP+yt+5OJfubteyjsM0F5Oah05w/wC7BTxb95RuV7MJwfhp970Knkje0C1vcp42T4pRw6dkMwbhyFFa+HQ5NkRpDmuDCC0jmNU42SfU4dez3AS69wR5Kt2FuZBBvY2te2ihKgzejaXmxtqA7S6lBa19dFCVtNrhSNYxHhmNNT8KvUGa9QxDLdqFFb2RHt81/fbS505FaMGecfKeinLi3ucdW8YA4hwMWwolPn4PqGIJQWmpJ/Zvbd7AeXUbjwsV6cTExrDHMacpbupQICAgICAgICAgICAg4jxddM1niBSMPOqExLyLJIzuSFb99DngOIO5s0eCqy33K6u6V1nR4bqNWvmYyrAJ/Kdf7Vi36fBDRpb4pUNLxM09nGk+P0od/tU7+P4IRpf4lfUMXA2bjSOf0pf+lN7F8Bpf4lHSeMx/jg7zlwm9h+BP8T4j1fG7TduLm/8Ahx+FNcPwH8T4lWy+OmMysxXBsOXoB+BTrh+FH8Tuej4gkXGJ5YgdYI/m01wfCfxO6MvEQkEYjkz4wwL/AP8AWn8D4f3+J/F7p/8AxFbr8PU8/wCqb/Np/A+Gf39TXL3WEXiM0X+Gqcf9W38Cf8ftJrl7o9Z4jA/4Wpxv/o2fgTTZ+0muXugzfEYDWo0w+LGfhUabP2k1y9z13iJbSepZt+Yz8KabP2k1ygnuIweXCapeYixORlyB5KdNn7Sa5QVDiQbj1imfss+5N3Z/mb2VJqPEe2X01LPLRrE3dn+ZvZQ1HiSPn0x3faGo3dn+ZvZT4U4k7/3LPlDU7uz/ADN7Kg1fiQQdKZ4gQ/vTd2f5m9lPhfiT+RS/dD+9N3Z/mb2VT4W4jnlTPdD+9NzZ/mb2UNT4jnLc0zsm4JELQ/8ABTd2f5/mb2VJqfEq+sWnD9WEm7s/zNcqDPcSv+tU8X7oX3Ju7P8AM1yoEzxKI/v+QF+ohafQmmz9pNcoY/Esm3wnIt8oX4U02ftKNcvdHpeJR0+GZIfqw/wKf+P2NcvdUO4knX4elB5M/An/AB/hT/F7oI4jE64hlR5N/Ao/4/w/v8T+L3PRcRCCPjHLa72tr/AU67P8KP4vcEvxCDQPjNBDQNA07e5ib2D4T+J3SZLiCe0cUsFujnfgTewfCaZO6fgzHjzri63g9/4U3sPwmmTuj4IxsR2sYxBfo+J9yb+H4DTJ8R8C4zt2sZTA8IkROJi+A3b/ABKmgYtJ1xnN/wC8i/enExfAbt/iVOHsVfOxnO/txPxJxMXwG7f4kfFvE17/AB0nf24n4k4uP4Ddv8SW4ZxIC4jGc8CTc9qJr/CTi4/gNy3xLDDWJTtjSoe+J+NOLj+CDct8SW4bxKf8dZ8frRPxpxcfwQblviW+LOJRr8dqhfxifjTi4/gg3L/EDDmJxqMbT9uuaJ+NOJj+CDdv8SwoeKWi4xtPeef8ScTH8Cd2/wAS4pOLWi4xpNnxY4/WVG/i+A3b/Eu2QxcNsZxT3OgX+tRvYvgTpf4mQS2Mc7XfG8Ei4BdJsO/kmuL4PzPb+Jnb8c2nXFEB36Ug37lH8L4fzPb7vJrNKxFEmGVyJWpZlQp8N0WHMy8t6KIQ0XsSN/PrbZW4sta+zWOri9JtzmXfMC1yYxJgmlVebawTMxBvF9GLNLgS0kDle11tZ2woCAgICAgICAgICAg4dxFJ/dsplv8ANP2xFRtHuLMXvJLg0XLg0A215rA0pIaQCSCL8kFNG6XB8Sgo4jl9aCYbi5x3HegyZg243tyAQDEGYNsTcHbu6oJGYi4+tAFzvoeqgAWvbcPaR1QVsBqDoeV1Iq8jp9KCgJuBr7tkGYjKQTufO6gHRA1hdYm3IA3UidyQAfeoDtfOFxupC4Li3OCRyUCC0XJzbakqRUkW29xQYi4ja58NUGZoOS55DnyQWDtbW+g2QQ1+YXDXDUjXTYoJs8G1tEC4FruDbmwBG5UA5oNtfCyCuguLg991Ixk63GiC0PM6+48eaC97DuvbQbKAzguLcrjpmuNuikTZxFwgbans6XJsgaOZfMCCPegrYNN7762PJBR3cPpQQwkvA18bIMvsmx3sgekADTZxuQNAb6oJAJ2B05EoHa+cPoQSCCSM4JBse5BQtG97W37yghxHT3FBizEbAnw1QZrWaCSOQuUFg7W1veCFA+GrPz0CfcA4ZpSIe1p80runvwi3SXReD7s3CuidzIg/huXqMbeEBAQEBAQEBAQEBAQaJi7hpDxRiWBXYdbnKdNQZcS7fQQ2u0u431/SUWrFo0lMTMdHknhFPn/Hmr/7ln3qvg4+zrft3YY3CGpNhPe3HVUu1pdYwG8h+knBx9jiW7ucYYptZxDQYNQOKZ2DEe9zTDEMOtY9brFmy0x33dxox0teuu89VuFa68HJjGZuDoTLi31qvzNPg/N3wrfEgYSxLbTGMS//AHX+lPM4/g/M4NviPirin/tjp3yqeZxfB+aODb4kHC+Kmi5xcwjfWWunmcXwfmng3+IGGcXNOmLIXcfVv6FPmMXwI4N/iT8W8Yj/ABrgect/QnmMXwfmcG/xMZw9jM7YnlSOR9Xt/JTzGH4ZODk7qHD2NAQPjLJm+14H9RPMYfhk4WTuj4vY2z5BiORLrXt6H+op8xg+Gf39UcLJ3SMPY55Ygp58YI/Ao8xg+GU8LJ3SaDjwaCvU7/dD8Cnj4PhlHCyd1TQse/59ph/1Y/m04+z/AAz+/qcLJ3VFDx4BcVymG3+jH82nH2f4Z/f1OFl7snwJxA/z3TP2B/Npx9n+Gf39ThZO8INHx/zrNLPX5L/204+z/DP7+pw8neFHUXHrQSaxS7Dfsf1E4+z/AAz+/qcPL3hV1Gx60C9XpWpsOxz/AN2nG2f4Z/f1OHl7wn4F4gD/AKUpPm0fgTjbP2n9/U4eXvC3wNxCH/SlJ/ZH82nH2btP7+pw8veEfA/EH/OtJ9w/AnG2ftP7+pw8veEfA/EAn/ClJvvbKPwJx9n7T+/qcPL3hYUjiFbSq0mw7h+BOPs3af39ThZe8JNJ4hDT4UpOp07I/m04+z9p/f1Rw8veFfgjH5/6TpV/0bW/gKeNs/af39U8PL3hUUjHzwXCqUrs+12Ry/UTjbP2n9/U4eXvA2jY/c0ObVKUQdjYa/wFHG2ftP7+pwsveFvgXiDYn4TpP7I/m04+zdp/f1OFl7wfA/ELc1Sk+bR+BTxtn7T+/qcPL3hBo/EC4vVaT42H82o4+z9p/f1OHl7wltH4hA2FVpI/VH4FPG2btP7+pw8veFvgjiGN6rSfNo/m042z9p/f1OHl7wqaRxBP/SlKtvfLb/004+z9p/f1OHl7wr8D4/zZfhSk33tlH4E42z9p/f1OHl7wCkY/c5zRU6SS3fTb+Ao42z9p/f1OHl7wyCj8QP8AONHP6v8AUTjbP2n9/U4eXvCfgniDt8IUf9n+onG2ftP7+pw8veEGlcQLf3/Rz5f1E42z9p/f1OHl7wNpeP8AQifoxvzt/UTjbP2k4eXvC/wbxCBv69Rvd/VTi7P2k4eXvCDTuIB09box5aN/qpxdn7ScPL3hU03HrdTOUa22oP4U4uz9pOHl+QabjxpDTN0W7thY/hTi7P2lPDy/J8lUfjSiy8KPNzFHLIsdkuMrSbOdexOg00VmKcOW27XVxeMlI1nRt/xA4nDabw1buc/8C0eWop4tj4g8Tv8ArWG/2n/hTy1E8WzHH4c8SZqWjS8WZw2IcZjobiHxL2IsbdndTGz0idUTls6Xw+w7O4UwVI0aoRYEWYlzEu6ASWkFxI3A5FXq2zFwHj0QVDjnyu0vsgugICAgICAgICAgICDDMP8AkIljoWO18ig/PvDJx+JjWAXtNxWj3NK8jbf5v0b9n9xtpLy69u0NFkXLsdcA/SgB14jhlcLczsfBAs29iO1bXTdQlOX39UQNGh1v4IJA0JccyCLW1sgqSbHpvsiU3N77oD39pgs435jYd57kEm1hceCBl0206BAsQ7l70E2ubE6dO9EBF9hoOiCpJ7xyOiCASbC+3JEpLrQicriQL5Ruf6UEjUDQ67gohAAIBbtbmESktsAdAB1KkQbl2W+UH6QiFjocrGg2F90GIZm9oAi+6C2a+x3F1CVmkje6CGOzZuy4WJALufeO5EFmkmw156aIlOU+fVEA9m9/MIJAsLk5j1QRYjWxCCCSNzseiACQdddeqJHOvFDcrjcXLuQ7ipQHLcZhryUJTl2+gDSyAAcxFwT3IhIFybm45BAtfUD3IKknyPKyDTOJ0RzMJQojXatnIZFu4OWzYf5v0UbT7j9EQTmgQz1Y0/QvXYV0BBR77DTbr0QNGi7dSUFHZnOOmoHJBkY7MNdxugsgICAgICAgICCCQBqgxkkus6/6IQRGF5eKHW1Y6wHgUH554W64QII2monPuYvI23+b9G7Zvcbpa4s0316rI0DWjYBQLWNjc26dyITbTU387IAsDqSQSgA6WG3igg6C5Go10QBcb2+1BBPK9u5BAbY2OhRK1iALmzR1QRctOvsn3hShYjXc6d6gLi+nNAOv1boKgk66W7wgkut3IKlutyiUgGxLTqeZQWtrcH+lEDrDS5v3FToKgg2vcuB8ApEvGdtjYuGqCjQHA23OqgZCbfUgoRcaagdFCUtF9voQSQbamxvyRCw2F/rQQLBupJHigX08OpQQdPqQNedvJBBObQHyRKMovY7nkN00FhmzZXWAtp3qUJaLCxN/oUBaxJue8XQLgXAv70EHXe2vRABJGbkdUAu1teyDSOKbbYPaT/1uHr+q9bNh/m/RTtPuP0PJm8jLH/RM/iheuwMpIAuUFC4l1jcA8kE20s6wB0sgxhtomU8kGZrQ29uaBYA3tqglAQEBAQEBAQVc7XKN/qQREb2b31CCg1IcNNNSUFIgtBit2ux1j5FB+feFuU4NJOhE3Etb9Fi8jbf5v0btm9xuLiMwJdYu7LQTud/esbQs24N7ckFh1596ICTyI9yCd0EbC3LayAR3680SDa5OiIUdly6uIA1JJ/40QR824sdARruE0F2kOFzvb3KQcXENFhrrogQybZXbjZBNrHooDlv7+aJAOV0EEi+hKIUbbVrTmynK7XUHv70Su29hce5EJB1OVwsPpUirrtdmvodwgFuhto0nRShLNQQTa24UJLAE20J70Emw3J06KBjNs9s3acLgE72RKwuL6ILDe40RBc33HuQTa42ugju9wQCBvfbmgW6lEscV7WMDi+zW7uJ2U6ITYt2ANzbU7oBzPJ7Ni1BcOLhe4vzFkSkajXXwUIRtfkgW038kSAd6IVdY3aCde+yJaNxTeDhCFlIc0zrBcdzXrZsMfxfoz7T7j9DyTiKfKNHtGCz+KF67Czvbdm+o5oKDtWcNxvdAbo7fQ7GyDJkbppsgsgICAgICAgICCDe2m6DG8Bti32ggs2zxmJv3dEDJaJe2hQIw+QifoO+ooPzxwuFsGf7XE+pq8jbf5v0b9n9xuTm9oaC41Cxr0gdrYXO+uqISCLGw8igAAC4bv5IF7crhBJv12Go3QQLc9RzQGtIFiSbDmpFXm7L/ADdiTzQALC4AaBsTzQVeGtfto4IMgY3MSAbgaaoF9tNQgm5I00PIqBHPv7kEAWdcEgHlyQSQdRZBTLoRl0J1siVrXaOl+RUoVcQH9kAtO+iDJYAm4v3nW6CGXbcEbHdAN9nEeOyARcixII+pQGuh680FS3taNFwNESNFibDTc66oLAjLYDbkiCwFtNCgZu699kEnmbiyCCG5dT596kVJI0dew5cyglzQ5tngZXaWQYwz5SzgM3ja6DKMrSQL6nW/NAAGrsuvO3NAvbyUCdTtYHpvogjS90ACx0JsdggjcbbIlovFSwwnLiwAM40j9h33rbsP82fuZ9p9yH6HgMDZOXAPaENv1Besws7O3qT5IBZ8oCBod0F0BAQEBAQEBAQEBAQQAANEENblcSNigsgrEF4Tx1afqQfnvhyxsHCohm4c6Zj9dgQF4+2/zfwb9n9xttzbS3kb3CyL1gDsNrckEjUX1QCHEbWRAOzvf3oLb9fqQVdZpDzsLqRWIWthF0S5AI5bIMet3MuCeWqCSXXzaE8+5Bkyg3BubjdBaxtoDYaeKgRYjdEp9oIhD23aR9qCfaNkGFjmvY1zNhcAOJCC4NzyI5IlPIXvr0QWtfS1x9SlCoa4CxubJIsCNlAlBRvZFigqS30j4euawcdwgXJHLvtqiVhfXoiE8ri57kSEO2+pEANjt9qCb62B1KkVc3nroPaQY3OaDDifOLra9SpENu11gdDs4nVBkaBcWGoKjVKw1J1KgO1bb3ohG29/egvv/wDCCrhe3Oxvqgh1nNcTci1ygo14cGvbaxF9SdvvUjReLBPxalAR/wA8H8QrZsH8yfuZ9p9yH6QgNDZeFbfI3fwC9ZiWDLPJGx5ILICAgICAgICAgICAgICAgIBFxbrog/OOHa9L0KlxJCakap6Vk3HJ9HJuc2xebarzto2bJkyTavRqxZq1rpL0nY4poN/U6v5yLvvVHksy3zFFfj5Smu1latbp6kfvTyWU8xRUY+pDWgPgVRxHzjJEfanksvyR5iiDxCojALw6l+tKG/1p5LN8k+YoqeI9BB9mfsdwZU/enksp5ig3iPh4C1563QSp+9PJZTzFD90fD5HaM90FpU6fSp8nlR5iiBxIoPsn16w6Sxv9aeTynmKKv4kUBwGVs/cbAS39KeTynmKIPEugg2yT56/2t/So8ll+SfMUR+6ZQg4n0VScDazRLDT6VPksvyR5iiP3S6NqWyVUcenoBb+MnkcvyPMUP3S6abBlKq7iNvkG/iU+Ryd4R5mgOI0qTdlBrRJ3tAH3qfIZO8Hma9mQcQGnRmG66f8AUBPIX7weZr2ScczBN2YSr5/1B+5T5C/eDzNeyxxlUiLMwViA3/0Dvwp5C/xI8zXsqcWV35uA6+f9Q/8AAp8hb4jzMdkHFOJCW5MA1zQ63hvFx/u1PkJ+L8keZ+S/xjxW5wy8PquP2x/6af8Aj5+L8jzXyXFaxo8kN4fVDXa7nD+Sp/8AH/8A2/I818l/hDHsS2Xh/M3G2aIVP/j4+JHmvkt6zxHd7OAn/rRT+JPIV+KTzM9lTE4nOGmBWDxi/wBdT5CnxSjzVuwP3UztgmAPGJ/7ieQp3k8zbskS3FV2owhKNv1iD8anyFO8nmbdlxTuLDgbYap7b9YjdP4aeQx95R5m3ZYUbiy5v+A6UD1MRl/4ynyOPvJ5m6RQeLhH+C6MP0ojPxKfI4vmeZufF7i4QQZGi2P+kh/enkcXzR5i6Dhzi3ylqKCNdIkP71PksXzPMXT8XOLrzf0NF8A+HonksR5i4ML8XM1/RUTXftQ08liPMXScMcXTu2iftMTyWI8xc+K3Fy/s0T9pn3J5LF8/xPMXPitxb/Joh8XM+5PJYvn+J5i58V+Lgv2aIf12aJ5LF8/xPMXPizxcvf0VE/aYo8ji+Z5i6Rhni2L2gUPX85ieSxfP8TzF1hhzi2B/e1CP67fvTyOL5nmbo+L/ABaBv6jQz/rGfenkcXzPM3T8A8WLWNNoZ/1zfxKPI4+8p8zd5lcwDxJxHLS8rP0ylNgwowi3gzLAenU6WVuHZqYp1q4vlteNJfoNgyw2jo0D6FoVJQEBAQEBAQEBAQEBAQEBAQEBAuep96Ccx6n3oFz1PvQLnqUC56n3oFz1PvQLnqUFba3ub95QQ5t3BwNigsgIJuep96Bc9T70C56n3oFz1PvQMx6n3oGY9T70DMep96BmPU+9Auep96CLnqUBAQLIFh0QLDogWCAgICAggNA8UEBtnkg6FBZAQEBAQEBAQEBAQEBAQEBAQEBAQEBAQEBAQEBAQEBAQEBAQEBAQEBAQEBAQEBAQEBAQEBAQEBAQEBAQEBAQEBAQEBAQEBAQEBAQEBAQEBAQEBAQEBAQEBAQEBAQEBAQEBAQEBAQEBAQEBAQEBAQEBAQEBAQEBAQEBAQEBAQEBAQEBAQEBAQEBAQEBAQEBAQEBAQEBAQEBAQEBAQCbC5QV1dtoOqCl/RxLcigyoCAgICAgICAgICAgICAgICAgICAgguDd0EZS/2tB0QVhu1yk+CDIgICAgICAgICAgICAgICAgICAgICBsEFbl22g6oKH5N46EaoMqAgICAgICAgICAgguA8eiCj76O5jkggvDsuhsgBmbNqbXQXZmAs7lzQWQEBAQEBAQEBAQEBAQEBAQEBAQVLhs3UoKE5HZtwUAuBcScwsOSB6M5QQTfogyC5AuLFBKAgICAgICAgICAgICAgICAgICCC4DcoKPu5t9iNbIIL8zRoRryQAwOJ1IGyCzA4XadhsUF0BAQEBAQEBAvYXKCj32tbnzQU2fYHcb2QWa4W0GnMlBDRlibGx2QZUBAQEBAQEBAQEFS65s3XvQVeC2zrnNdBdrg5oIQSgICAgICASBugxud2i3YfWgqDYG+gB2CCxILbW0Ow5oEO4u0jVBkQEBAQEBAQEBA2QVuXbaDqgofk4ncd0GVAQEBAQEBAQUc+zbjnzQV+eLHU/OsglrgL2HiSggCzw4A2JQZUBAQEBAQEBAQEFCc0TKdggmJbIbhBiGrMx1yoJAyxG96DMgICAgICAgICAgo7W7e690ENd8me4IIy6sFzqgloyRMt7goMiAgICAgIMbDmJcd+SBF0sefVBFgbG2rvoQTDFnOb05oMiAgICAgICAgICDE83bm6FBJOZoG1yggMu5wudEFoZOrTyKC6AgICAgIKON3hvLmgs62Q+CDC3VmuuVBOzmu015IMyAgICAgICD/9k="/>
          <p:cNvSpPr>
            <a:spLocks noChangeAspect="1" noChangeArrowheads="1"/>
          </p:cNvSpPr>
          <p:nvPr/>
        </p:nvSpPr>
        <p:spPr bwMode="auto">
          <a:xfrm>
            <a:off x="1685925" y="-152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 name="Rectangle 4"/>
          <p:cNvSpPr>
            <a:spLocks noChangeArrowheads="1"/>
          </p:cNvSpPr>
          <p:nvPr/>
        </p:nvSpPr>
        <p:spPr bwMode="auto">
          <a:xfrm>
            <a:off x="983779" y="3505841"/>
            <a:ext cx="9792741" cy="508000"/>
          </a:xfrm>
          <a:prstGeom prst="rect">
            <a:avLst/>
          </a:prstGeom>
          <a:noFill/>
          <a:ln>
            <a:noFill/>
          </a:ln>
          <a:effectLst/>
        </p:spPr>
        <p:txBody>
          <a:bodyPr/>
          <a:lstStyle/>
          <a:p>
            <a:pPr eaLnBrk="0" hangingPunct="0">
              <a:lnSpc>
                <a:spcPct val="90000"/>
              </a:lnSpc>
              <a:spcBef>
                <a:spcPct val="20000"/>
              </a:spcBef>
              <a:buFont typeface="Wingdings" pitchFamily="2" charset="2"/>
              <a:buChar char="n"/>
              <a:defRPr/>
            </a:pPr>
            <a:r>
              <a:rPr lang="en-US" altLang="zh-CN" sz="2400" dirty="0">
                <a:solidFill>
                  <a:srgbClr val="7030A0"/>
                </a:solidFill>
                <a:latin typeface="微软雅黑" panose="020B0503020204020204" pitchFamily="34" charset="-122"/>
                <a:ea typeface="微软雅黑" panose="020B0503020204020204" pitchFamily="34" charset="-122"/>
              </a:rPr>
              <a:t> </a:t>
            </a:r>
            <a:r>
              <a:rPr lang="zh-CN" altLang="en-US" sz="2400" dirty="0">
                <a:solidFill>
                  <a:srgbClr val="7030A0"/>
                </a:solidFill>
                <a:latin typeface="微软雅黑" panose="020B0503020204020204" pitchFamily="34" charset="-122"/>
                <a:ea typeface="微软雅黑" panose="020B0503020204020204" pitchFamily="34" charset="-122"/>
              </a:rPr>
              <a:t>临界区</a:t>
            </a:r>
            <a:r>
              <a:rPr lang="en-US" altLang="zh-CN" sz="2400" dirty="0">
                <a:solidFill>
                  <a:srgbClr val="7030A0"/>
                </a:solidFill>
                <a:latin typeface="微软雅黑" panose="020B0503020204020204" pitchFamily="34" charset="-122"/>
                <a:ea typeface="微软雅黑" panose="020B0503020204020204" pitchFamily="34" charset="-122"/>
              </a:rPr>
              <a:t>(</a:t>
            </a:r>
            <a:r>
              <a:rPr lang="en-US" altLang="zh-CN" sz="2400"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critical section</a:t>
            </a:r>
            <a:r>
              <a:rPr lang="en-US" altLang="zh-CN" sz="2400" dirty="0">
                <a:solidFill>
                  <a:srgbClr val="7030A0"/>
                </a:solidFill>
                <a:latin typeface="微软雅黑" panose="020B0503020204020204" pitchFamily="34" charset="-122"/>
                <a:ea typeface="微软雅黑" panose="020B0503020204020204" pitchFamily="34" charset="-122"/>
              </a:rPr>
              <a:t>)</a:t>
            </a:r>
            <a:r>
              <a:rPr lang="zh-CN" altLang="en-US" sz="2400" dirty="0">
                <a:solidFill>
                  <a:srgbClr val="7030A0"/>
                </a:solidFill>
                <a:latin typeface="宋体" pitchFamily="2" charset="-122"/>
              </a:rPr>
              <a:t>： </a:t>
            </a:r>
            <a:r>
              <a:rPr lang="zh-CN" altLang="en-US" sz="2200" dirty="0">
                <a:latin typeface="仿宋_GB2312" pitchFamily="49" charset="-122"/>
                <a:ea typeface="仿宋_GB2312" pitchFamily="49" charset="-122"/>
              </a:rPr>
              <a:t>进程中访问临界资源的一段代码</a:t>
            </a:r>
            <a:endParaRPr lang="en-US" altLang="zh-CN" sz="2200" dirty="0">
              <a:latin typeface="仿宋_GB2312" pitchFamily="49" charset="-122"/>
              <a:ea typeface="仿宋_GB2312" pitchFamily="49" charset="-122"/>
            </a:endParaRPr>
          </a:p>
          <a:p>
            <a:pPr eaLnBrk="0" hangingPunct="0">
              <a:lnSpc>
                <a:spcPct val="90000"/>
              </a:lnSpc>
              <a:spcBef>
                <a:spcPct val="20000"/>
              </a:spcBef>
              <a:defRPr/>
            </a:pPr>
            <a:endParaRPr lang="en-US" altLang="zh-CN" sz="2400" dirty="0">
              <a:solidFill>
                <a:srgbClr val="7030A0"/>
              </a:solidFill>
              <a:latin typeface="宋体" pitchFamily="2" charset="-122"/>
              <a:ea typeface="仿宋_GB2312" pitchFamily="49" charset="-122"/>
            </a:endParaRPr>
          </a:p>
          <a:p>
            <a:pPr eaLnBrk="0" hangingPunct="0">
              <a:lnSpc>
                <a:spcPct val="90000"/>
              </a:lnSpc>
              <a:spcBef>
                <a:spcPct val="20000"/>
              </a:spcBef>
              <a:defRPr/>
            </a:pPr>
            <a:endParaRPr lang="zh-CN" altLang="en-US" sz="2400" dirty="0">
              <a:latin typeface="宋体" pitchFamily="2" charset="-122"/>
            </a:endParaRPr>
          </a:p>
        </p:txBody>
      </p:sp>
      <p:sp>
        <p:nvSpPr>
          <p:cNvPr id="15" name="Text Box 33"/>
          <p:cNvSpPr txBox="1">
            <a:spLocks noChangeArrowheads="1"/>
          </p:cNvSpPr>
          <p:nvPr/>
        </p:nvSpPr>
        <p:spPr bwMode="auto">
          <a:xfrm>
            <a:off x="2582281" y="2280038"/>
            <a:ext cx="777415" cy="572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nSpc>
                <a:spcPct val="130000"/>
              </a:lnSpc>
              <a:spcBef>
                <a:spcPct val="30000"/>
              </a:spcBef>
            </a:pPr>
            <a:r>
              <a:rPr kumimoji="1" lang="en-US" altLang="zh-CN" sz="2400" dirty="0" err="1">
                <a:latin typeface="Times New Roman" panose="02020603050405020304" pitchFamily="18" charset="0"/>
              </a:rPr>
              <a:t>cs</a:t>
            </a:r>
            <a:r>
              <a:rPr kumimoji="1" lang="en-US" altLang="zh-CN" sz="2400" baseline="-25000" dirty="0" err="1">
                <a:latin typeface="Times New Roman" panose="02020603050405020304" pitchFamily="18" charset="0"/>
              </a:rPr>
              <a:t>a</a:t>
            </a:r>
            <a:r>
              <a:rPr kumimoji="1" lang="en-US" altLang="zh-CN" sz="2400" baseline="-25000" dirty="0">
                <a:latin typeface="Times New Roman" panose="02020603050405020304" pitchFamily="18" charset="0"/>
              </a:rPr>
              <a:t> </a:t>
            </a:r>
            <a:r>
              <a:rPr kumimoji="1" lang="en-US" altLang="zh-CN" sz="2400" dirty="0">
                <a:latin typeface="Times New Roman" panose="02020603050405020304" pitchFamily="18" charset="0"/>
              </a:rPr>
              <a:t>{</a:t>
            </a:r>
          </a:p>
        </p:txBody>
      </p:sp>
      <p:sp>
        <p:nvSpPr>
          <p:cNvPr id="16" name="Text Box 38"/>
          <p:cNvSpPr txBox="1">
            <a:spLocks noChangeArrowheads="1"/>
          </p:cNvSpPr>
          <p:nvPr/>
        </p:nvSpPr>
        <p:spPr bwMode="auto">
          <a:xfrm>
            <a:off x="5454597" y="2280040"/>
            <a:ext cx="913777" cy="572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nSpc>
                <a:spcPct val="130000"/>
              </a:lnSpc>
              <a:spcBef>
                <a:spcPct val="30000"/>
              </a:spcBef>
            </a:pPr>
            <a:r>
              <a:rPr kumimoji="1" lang="en-US" altLang="zh-CN" sz="2400">
                <a:latin typeface="Times New Roman" panose="02020603050405020304" pitchFamily="18" charset="0"/>
              </a:rPr>
              <a:t>cs</a:t>
            </a:r>
            <a:r>
              <a:rPr kumimoji="1" lang="en-US" altLang="zh-CN" sz="2400" baseline="-25000">
                <a:latin typeface="Times New Roman" panose="02020603050405020304" pitchFamily="18" charset="0"/>
              </a:rPr>
              <a:t>b </a:t>
            </a:r>
            <a:r>
              <a:rPr kumimoji="1" lang="en-US" altLang="zh-CN" sz="2400">
                <a:latin typeface="Times New Roman" panose="02020603050405020304" pitchFamily="18" charset="0"/>
              </a:rPr>
              <a:t>{</a:t>
            </a:r>
          </a:p>
        </p:txBody>
      </p:sp>
      <p:cxnSp>
        <p:nvCxnSpPr>
          <p:cNvPr id="17" name="直接连接符 16"/>
          <p:cNvCxnSpPr>
            <a:cxnSpLocks noChangeShapeType="1"/>
          </p:cNvCxnSpPr>
          <p:nvPr/>
        </p:nvCxnSpPr>
        <p:spPr bwMode="auto">
          <a:xfrm>
            <a:off x="3489374" y="2780055"/>
            <a:ext cx="140335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cxnSp>
        <p:nvCxnSpPr>
          <p:cNvPr id="18" name="直接连接符 17"/>
          <p:cNvCxnSpPr>
            <a:cxnSpLocks noChangeShapeType="1"/>
          </p:cNvCxnSpPr>
          <p:nvPr/>
        </p:nvCxnSpPr>
        <p:spPr bwMode="auto">
          <a:xfrm>
            <a:off x="6189712" y="2780055"/>
            <a:ext cx="140335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3" name="矩形 2"/>
          <p:cNvSpPr/>
          <p:nvPr/>
        </p:nvSpPr>
        <p:spPr>
          <a:xfrm>
            <a:off x="1021424" y="4107251"/>
            <a:ext cx="3583032" cy="424732"/>
          </a:xfrm>
          <a:prstGeom prst="rect">
            <a:avLst/>
          </a:prstGeom>
        </p:spPr>
        <p:txBody>
          <a:bodyPr wrap="none">
            <a:spAutoFit/>
          </a:bodyPr>
          <a:lstStyle/>
          <a:p>
            <a:pPr eaLnBrk="0" hangingPunct="0">
              <a:lnSpc>
                <a:spcPct val="90000"/>
              </a:lnSpc>
              <a:spcBef>
                <a:spcPct val="20000"/>
              </a:spcBef>
              <a:buFont typeface="Wingdings" pitchFamily="2" charset="2"/>
              <a:buChar char="n"/>
              <a:defRPr/>
            </a:pPr>
            <a:r>
              <a:rPr lang="en-US" altLang="zh-CN" sz="2400" dirty="0">
                <a:solidFill>
                  <a:srgbClr val="7030A0"/>
                </a:solidFill>
                <a:latin typeface="微软雅黑" panose="020B0503020204020204" pitchFamily="34" charset="-122"/>
                <a:ea typeface="微软雅黑" panose="020B0503020204020204" pitchFamily="34" charset="-122"/>
              </a:rPr>
              <a:t> </a:t>
            </a:r>
            <a:r>
              <a:rPr lang="zh-CN" altLang="en-US" sz="2400" dirty="0">
                <a:solidFill>
                  <a:srgbClr val="7030A0"/>
                </a:solidFill>
                <a:latin typeface="微软雅黑" panose="020B0503020204020204" pitchFamily="34" charset="-122"/>
                <a:ea typeface="微软雅黑" panose="020B0503020204020204" pitchFamily="34" charset="-122"/>
              </a:rPr>
              <a:t>临界区的互斥访问过程</a:t>
            </a:r>
          </a:p>
        </p:txBody>
      </p:sp>
      <p:sp>
        <p:nvSpPr>
          <p:cNvPr id="20" name="Rectangle 15"/>
          <p:cNvSpPr>
            <a:spLocks noChangeArrowheads="1"/>
          </p:cNvSpPr>
          <p:nvPr/>
        </p:nvSpPr>
        <p:spPr bwMode="auto">
          <a:xfrm>
            <a:off x="3831009" y="4728864"/>
            <a:ext cx="4464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a:r>
              <a:rPr lang="en-US" altLang="zh-CN" sz="2400" dirty="0">
                <a:solidFill>
                  <a:srgbClr val="000000"/>
                </a:solidFill>
                <a:latin typeface="Courier New" panose="02070309020205020404" pitchFamily="49" charset="0"/>
              </a:rPr>
              <a:t>entry section </a:t>
            </a:r>
            <a:r>
              <a:rPr lang="zh-CN" altLang="en-US" sz="2400" dirty="0">
                <a:solidFill>
                  <a:srgbClr val="000000"/>
                </a:solidFill>
                <a:latin typeface="Courier New" panose="02070309020205020404" pitchFamily="49" charset="0"/>
              </a:rPr>
              <a:t>进入区</a:t>
            </a:r>
            <a:endParaRPr lang="zh-CN" altLang="en-US" sz="2400" dirty="0"/>
          </a:p>
        </p:txBody>
      </p:sp>
      <p:sp>
        <p:nvSpPr>
          <p:cNvPr id="21" name="Rectangle 16"/>
          <p:cNvSpPr>
            <a:spLocks noChangeArrowheads="1"/>
          </p:cNvSpPr>
          <p:nvPr/>
        </p:nvSpPr>
        <p:spPr bwMode="auto">
          <a:xfrm>
            <a:off x="3269034" y="5689303"/>
            <a:ext cx="5818188" cy="439737"/>
          </a:xfrm>
          <a:prstGeom prst="rect">
            <a:avLst/>
          </a:prstGeom>
          <a:noFill/>
          <a:ln w="365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spcBef>
                <a:spcPct val="20000"/>
              </a:spcBef>
            </a:pPr>
            <a:endParaRPr lang="zh-CN" altLang="en-US" sz="2400"/>
          </a:p>
        </p:txBody>
      </p:sp>
      <p:sp>
        <p:nvSpPr>
          <p:cNvPr id="22" name="Rectangle 17"/>
          <p:cNvSpPr>
            <a:spLocks noChangeArrowheads="1"/>
          </p:cNvSpPr>
          <p:nvPr/>
        </p:nvSpPr>
        <p:spPr bwMode="auto">
          <a:xfrm>
            <a:off x="3681784" y="5748039"/>
            <a:ext cx="4757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a:r>
              <a:rPr lang="en-US" altLang="zh-CN" sz="2400" dirty="0">
                <a:latin typeface="Courier New" panose="02070309020205020404" pitchFamily="49" charset="0"/>
              </a:rPr>
              <a:t>exit section  </a:t>
            </a:r>
            <a:r>
              <a:rPr lang="zh-CN" altLang="en-US" sz="2400" dirty="0">
                <a:latin typeface="Courier New" panose="02070309020205020404" pitchFamily="49" charset="0"/>
              </a:rPr>
              <a:t>退出区</a:t>
            </a:r>
            <a:endParaRPr lang="zh-CN" altLang="en-US" sz="2400" dirty="0"/>
          </a:p>
        </p:txBody>
      </p:sp>
      <p:sp>
        <p:nvSpPr>
          <p:cNvPr id="23" name="Rectangle 18"/>
          <p:cNvSpPr>
            <a:spLocks noChangeArrowheads="1"/>
          </p:cNvSpPr>
          <p:nvPr/>
        </p:nvSpPr>
        <p:spPr bwMode="auto">
          <a:xfrm>
            <a:off x="3340473" y="5259089"/>
            <a:ext cx="73120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spcBef>
                <a:spcPct val="20000"/>
              </a:spcBef>
            </a:pPr>
            <a:endParaRPr lang="zh-CN" altLang="en-US" sz="2400"/>
          </a:p>
        </p:txBody>
      </p:sp>
      <p:sp>
        <p:nvSpPr>
          <p:cNvPr id="24" name="Rectangle 19"/>
          <p:cNvSpPr>
            <a:spLocks noChangeArrowheads="1"/>
          </p:cNvSpPr>
          <p:nvPr/>
        </p:nvSpPr>
        <p:spPr bwMode="auto">
          <a:xfrm>
            <a:off x="3596059" y="5328939"/>
            <a:ext cx="368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a:r>
              <a:rPr lang="zh-CN" altLang="en-US" sz="2400" b="0">
                <a:solidFill>
                  <a:srgbClr val="000000"/>
                </a:solidFill>
                <a:latin typeface="Courier New" panose="02070309020205020404" pitchFamily="49" charset="0"/>
              </a:rPr>
              <a:t>  </a:t>
            </a:r>
            <a:endParaRPr lang="zh-CN" altLang="en-US" sz="2400" b="0"/>
          </a:p>
        </p:txBody>
      </p:sp>
      <p:sp>
        <p:nvSpPr>
          <p:cNvPr id="25" name="Rectangle 20"/>
          <p:cNvSpPr>
            <a:spLocks noChangeArrowheads="1"/>
          </p:cNvSpPr>
          <p:nvPr/>
        </p:nvSpPr>
        <p:spPr bwMode="auto">
          <a:xfrm>
            <a:off x="3588122" y="5278139"/>
            <a:ext cx="58594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a:r>
              <a:rPr lang="en-US" altLang="zh-CN" sz="2400">
                <a:solidFill>
                  <a:schemeClr val="accent1"/>
                </a:solidFill>
                <a:latin typeface="Courier New" panose="02070309020205020404" pitchFamily="49" charset="0"/>
              </a:rPr>
              <a:t>critical section(</a:t>
            </a:r>
            <a:r>
              <a:rPr lang="zh-CN" altLang="en-US" sz="2400">
                <a:solidFill>
                  <a:schemeClr val="accent1"/>
                </a:solidFill>
                <a:latin typeface="Courier New" panose="02070309020205020404" pitchFamily="49" charset="0"/>
              </a:rPr>
              <a:t>临界区）</a:t>
            </a:r>
            <a:endParaRPr lang="zh-CN" altLang="en-US" sz="2400">
              <a:solidFill>
                <a:schemeClr val="accent1"/>
              </a:solidFill>
            </a:endParaRPr>
          </a:p>
        </p:txBody>
      </p:sp>
      <p:sp>
        <p:nvSpPr>
          <p:cNvPr id="27" name="Rectangle 23"/>
          <p:cNvSpPr>
            <a:spLocks noChangeArrowheads="1"/>
          </p:cNvSpPr>
          <p:nvPr/>
        </p:nvSpPr>
        <p:spPr bwMode="auto">
          <a:xfrm>
            <a:off x="3936255" y="6227464"/>
            <a:ext cx="54721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a:r>
              <a:rPr lang="en-US" altLang="zh-CN" sz="2400" dirty="0">
                <a:solidFill>
                  <a:srgbClr val="000000"/>
                </a:solidFill>
                <a:latin typeface="Courier New" panose="02070309020205020404" pitchFamily="49" charset="0"/>
              </a:rPr>
              <a:t>remainder section</a:t>
            </a:r>
            <a:r>
              <a:rPr lang="zh-CN" altLang="en-US" sz="2400" dirty="0">
                <a:solidFill>
                  <a:srgbClr val="000000"/>
                </a:solidFill>
                <a:latin typeface="Courier New" panose="02070309020205020404" pitchFamily="49" charset="0"/>
              </a:rPr>
              <a:t>（剩余区）</a:t>
            </a:r>
            <a:endParaRPr lang="zh-CN" altLang="en-US" sz="2400" dirty="0"/>
          </a:p>
        </p:txBody>
      </p:sp>
      <p:sp>
        <p:nvSpPr>
          <p:cNvPr id="28" name="Rectangle 16"/>
          <p:cNvSpPr>
            <a:spLocks noChangeArrowheads="1"/>
          </p:cNvSpPr>
          <p:nvPr/>
        </p:nvSpPr>
        <p:spPr bwMode="auto">
          <a:xfrm>
            <a:off x="3326184" y="4725690"/>
            <a:ext cx="5689600" cy="441325"/>
          </a:xfrm>
          <a:prstGeom prst="rect">
            <a:avLst/>
          </a:prstGeom>
          <a:noFill/>
          <a:ln w="365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spcBef>
                <a:spcPct val="20000"/>
              </a:spcBef>
            </a:pPr>
            <a:endParaRPr lang="zh-CN" altLang="en-US" sz="2400"/>
          </a:p>
        </p:txBody>
      </p:sp>
      <p:sp>
        <p:nvSpPr>
          <p:cNvPr id="29" name="Line 25"/>
          <p:cNvSpPr>
            <a:spLocks noChangeShapeType="1"/>
          </p:cNvSpPr>
          <p:nvPr/>
        </p:nvSpPr>
        <p:spPr bwMode="auto">
          <a:xfrm>
            <a:off x="8544298" y="5444827"/>
            <a:ext cx="1512887" cy="21590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 name="Line 26"/>
          <p:cNvSpPr>
            <a:spLocks noChangeShapeType="1"/>
          </p:cNvSpPr>
          <p:nvPr/>
        </p:nvSpPr>
        <p:spPr bwMode="auto">
          <a:xfrm flipV="1">
            <a:off x="8615734" y="5805189"/>
            <a:ext cx="1441450" cy="64770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 name="Text Box 27"/>
          <p:cNvSpPr txBox="1">
            <a:spLocks noChangeArrowheads="1"/>
          </p:cNvSpPr>
          <p:nvPr/>
        </p:nvSpPr>
        <p:spPr bwMode="auto">
          <a:xfrm>
            <a:off x="10057184" y="5552777"/>
            <a:ext cx="1295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609600" indent="-609600"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a:t>进程代码</a:t>
            </a:r>
          </a:p>
        </p:txBody>
      </p:sp>
      <p:sp>
        <p:nvSpPr>
          <p:cNvPr id="5" name="文本框 4">
            <a:extLst>
              <a:ext uri="{FF2B5EF4-FFF2-40B4-BE49-F238E27FC236}">
                <a16:creationId xmlns:a16="http://schemas.microsoft.com/office/drawing/2014/main" id="{21CA35CE-D61E-12B5-C7EE-67178DA7C13E}"/>
              </a:ext>
            </a:extLst>
          </p:cNvPr>
          <p:cNvSpPr txBox="1"/>
          <p:nvPr/>
        </p:nvSpPr>
        <p:spPr>
          <a:xfrm>
            <a:off x="1021424" y="4633822"/>
            <a:ext cx="2589065" cy="707886"/>
          </a:xfrm>
          <a:prstGeom prst="rect">
            <a:avLst/>
          </a:prstGeom>
          <a:noFill/>
        </p:spPr>
        <p:txBody>
          <a:bodyPr wrap="square">
            <a:spAutoFit/>
          </a:bodyPr>
          <a:lstStyle/>
          <a:p>
            <a:r>
              <a:rPr lang="zh-CN" altLang="en-US" sz="2000" b="0" i="0" u="none" strike="noStrike" baseline="0" dirty="0">
                <a:solidFill>
                  <a:srgbClr val="000000"/>
                </a:solidFill>
                <a:latin typeface="楷体" panose="02010609060101010101" pitchFamily="49" charset="-122"/>
                <a:ea typeface="楷体" panose="02010609060101010101" pitchFamily="49" charset="-122"/>
              </a:rPr>
              <a:t>检查是否正在访问、设置访问标志</a:t>
            </a:r>
            <a:endParaRPr lang="zh-CN" altLang="en-US" dirty="0"/>
          </a:p>
        </p:txBody>
      </p:sp>
      <p:sp>
        <p:nvSpPr>
          <p:cNvPr id="7" name="文本框 6">
            <a:extLst>
              <a:ext uri="{FF2B5EF4-FFF2-40B4-BE49-F238E27FC236}">
                <a16:creationId xmlns:a16="http://schemas.microsoft.com/office/drawing/2014/main" id="{BF7332AF-94C3-F05E-8941-4C41D370AD4E}"/>
              </a:ext>
            </a:extLst>
          </p:cNvPr>
          <p:cNvSpPr txBox="1"/>
          <p:nvPr/>
        </p:nvSpPr>
        <p:spPr>
          <a:xfrm>
            <a:off x="1271464" y="5705175"/>
            <a:ext cx="1793329" cy="400110"/>
          </a:xfrm>
          <a:prstGeom prst="rect">
            <a:avLst/>
          </a:prstGeom>
          <a:noFill/>
        </p:spPr>
        <p:txBody>
          <a:bodyPr wrap="square">
            <a:spAutoFit/>
          </a:bodyPr>
          <a:lstStyle/>
          <a:p>
            <a:r>
              <a:rPr lang="zh-CN" altLang="en-US" sz="2000" b="0" i="0" u="none" strike="noStrike" baseline="0" dirty="0">
                <a:solidFill>
                  <a:srgbClr val="000000"/>
                </a:solidFill>
                <a:latin typeface="楷体" panose="02010609060101010101" pitchFamily="49" charset="-122"/>
                <a:ea typeface="楷体" panose="02010609060101010101" pitchFamily="49" charset="-122"/>
              </a:rPr>
              <a:t>访问标志复位</a:t>
            </a:r>
            <a:endParaRPr lang="zh-CN" alt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box(in)">
                                      <p:cBhvr>
                                        <p:cTn id="29" dur="500"/>
                                        <p:tgtEl>
                                          <p:spTgt spid="25"/>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box(in)">
                                      <p:cBhvr>
                                        <p:cTn id="32" dur="500"/>
                                        <p:tgtEl>
                                          <p:spTgt spid="27"/>
                                        </p:tgtEl>
                                      </p:cBhvr>
                                    </p:animEffect>
                                  </p:childTnLst>
                                </p:cTn>
                              </p:par>
                              <p:par>
                                <p:cTn id="33" presetID="4" presetClass="entr" presetSubtype="16"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box(in)">
                                      <p:cBhvr>
                                        <p:cTn id="35" dur="500"/>
                                        <p:tgtEl>
                                          <p:spTgt spid="30"/>
                                        </p:tgtEl>
                                      </p:cBhvr>
                                    </p:animEffect>
                                  </p:childTnLst>
                                </p:cTn>
                              </p:par>
                              <p:par>
                                <p:cTn id="36" presetID="4" presetClass="entr" presetSubtype="16" fill="hold" grpId="0" nodeType="with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box(in)">
                                      <p:cBhvr>
                                        <p:cTn id="38" dur="500"/>
                                        <p:tgtEl>
                                          <p:spTgt spid="29"/>
                                        </p:tgtEl>
                                      </p:cBhvr>
                                    </p:animEffect>
                                  </p:childTnLst>
                                </p:cTn>
                              </p:par>
                              <p:par>
                                <p:cTn id="39" presetID="4" presetClass="entr" presetSubtype="16" fill="hold" grpId="0" nodeType="with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box(in)">
                                      <p:cBhvr>
                                        <p:cTn id="41" dur="500"/>
                                        <p:tgtEl>
                                          <p:spTgt spid="31"/>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28"/>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20"/>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5"/>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22"/>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21"/>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3" grpId="0"/>
      <p:bldP spid="20" grpId="0"/>
      <p:bldP spid="21" grpId="0" animBg="1"/>
      <p:bldP spid="22" grpId="0"/>
      <p:bldP spid="25" grpId="0"/>
      <p:bldP spid="27" grpId="0"/>
      <p:bldP spid="28" grpId="0" animBg="1"/>
      <p:bldP spid="29" grpId="0" animBg="1"/>
      <p:bldP spid="30" grpId="0" animBg="1"/>
      <p:bldP spid="31" grpId="0"/>
      <p:bldP spid="5" grpId="0"/>
      <p:bldP spid="7"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52F3CA7-F2D6-48D1-A92C-0E76EADCC8FE}"/>
              </a:ext>
            </a:extLst>
          </p:cNvPr>
          <p:cNvSpPr/>
          <p:nvPr/>
        </p:nvSpPr>
        <p:spPr>
          <a:xfrm>
            <a:off x="1585130" y="1273459"/>
            <a:ext cx="9191390" cy="453457"/>
          </a:xfrm>
          <a:prstGeom prst="rect">
            <a:avLst/>
          </a:prstGeom>
          <a:noFill/>
          <a:ln w="12700">
            <a:noFill/>
          </a:ln>
          <a:extLst>
            <a:ext uri="{909E8E84-426E-40DD-AFC4-6F175D3DCCD1}">
              <a14:hiddenFill xmlns:a14="http://schemas.microsoft.com/office/drawing/2010/main">
                <a:solidFill>
                  <a:srgbClr val="FFFFFF"/>
                </a:solidFill>
              </a14:hiddenFill>
            </a:ext>
          </a:extLst>
        </p:spPr>
        <p:txBody>
          <a:bodyPr wrap="none" rtlCol="0" anchor="ctr">
            <a:noAutofit/>
          </a:bodyPr>
          <a:lstStyle/>
          <a:p>
            <a:pPr>
              <a:lnSpc>
                <a:spcPct val="130000"/>
              </a:lnSpc>
              <a:spcBef>
                <a:spcPct val="20000"/>
              </a:spcBef>
            </a:pPr>
            <a:r>
              <a:rPr lang="zh-CN" altLang="en-US" sz="2400" i="0" dirty="0">
                <a:effectLst/>
                <a:latin typeface="Microsoft YaHei" panose="020B0503020204020204" pitchFamily="34" charset="-122"/>
                <a:ea typeface="Microsoft YaHei" panose="020B0503020204020204" pitchFamily="34" charset="-122"/>
              </a:rPr>
              <a:t>下面关于管程的说法，不正确的是（    ）</a:t>
            </a:r>
            <a:endParaRPr lang="zh-CN" altLang="en-US" sz="2600" dirty="0">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F44D5F7C-775A-4A84-A832-6CDCD8DDCDB8}"/>
              </a:ext>
            </a:extLst>
          </p:cNvPr>
          <p:cNvSpPr/>
          <p:nvPr/>
        </p:nvSpPr>
        <p:spPr>
          <a:xfrm>
            <a:off x="2423592" y="2521412"/>
            <a:ext cx="4374373" cy="453457"/>
          </a:xfrm>
          <a:prstGeom prst="rect">
            <a:avLst/>
          </a:prstGeom>
          <a:noFill/>
          <a:ln w="12700">
            <a:noFill/>
          </a:ln>
          <a:extLst>
            <a:ext uri="{909E8E84-426E-40DD-AFC4-6F175D3DCCD1}">
              <a14:hiddenFill xmlns:a14="http://schemas.microsoft.com/office/drawing/2010/main">
                <a:solidFill>
                  <a:srgbClr val="FFFFFF"/>
                </a:solidFill>
              </a14:hiddenFill>
            </a:ext>
          </a:extLst>
        </p:spPr>
        <p:txBody>
          <a:bodyPr wrap="none" rtlCol="0" anchor="ctr">
            <a:noAutofit/>
          </a:bodyPr>
          <a:lstStyle/>
          <a:p>
            <a:pPr>
              <a:lnSpc>
                <a:spcPct val="130000"/>
              </a:lnSpc>
              <a:spcBef>
                <a:spcPct val="20000"/>
              </a:spcBef>
            </a:pPr>
            <a:r>
              <a:rPr lang="zh-CN" altLang="en-US" sz="2400" i="0" dirty="0">
                <a:effectLst/>
                <a:latin typeface="Microsoft YaHei" panose="020B0503020204020204" pitchFamily="34" charset="-122"/>
                <a:ea typeface="Microsoft YaHei" panose="020B0503020204020204" pitchFamily="34" charset="-122"/>
              </a:rPr>
              <a:t>管程是一种进程同步机制</a:t>
            </a:r>
            <a:endParaRPr lang="zh-CN" altLang="en-US" sz="2600" dirty="0">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F0F61826-F5DE-4414-86DD-AF0317671FD5}"/>
              </a:ext>
            </a:extLst>
          </p:cNvPr>
          <p:cNvSpPr/>
          <p:nvPr/>
        </p:nvSpPr>
        <p:spPr>
          <a:xfrm>
            <a:off x="2423592" y="3378662"/>
            <a:ext cx="4374373" cy="453457"/>
          </a:xfrm>
          <a:prstGeom prst="rect">
            <a:avLst/>
          </a:prstGeom>
          <a:noFill/>
          <a:ln w="12700">
            <a:noFill/>
          </a:ln>
          <a:extLst>
            <a:ext uri="{909E8E84-426E-40DD-AFC4-6F175D3DCCD1}">
              <a14:hiddenFill xmlns:a14="http://schemas.microsoft.com/office/drawing/2010/main">
                <a:solidFill>
                  <a:srgbClr val="FFFFFF"/>
                </a:solidFill>
              </a14:hiddenFill>
            </a:ext>
          </a:extLst>
        </p:spPr>
        <p:txBody>
          <a:bodyPr wrap="none" rtlCol="0" anchor="ctr">
            <a:noAutofit/>
          </a:bodyPr>
          <a:lstStyle/>
          <a:p>
            <a:pPr>
              <a:lnSpc>
                <a:spcPct val="130000"/>
              </a:lnSpc>
              <a:spcBef>
                <a:spcPct val="20000"/>
              </a:spcBef>
            </a:pPr>
            <a:r>
              <a:rPr lang="zh-CN" altLang="en-US" sz="2400" i="0" dirty="0">
                <a:effectLst/>
                <a:latin typeface="Microsoft YaHei" panose="020B0503020204020204" pitchFamily="34" charset="-122"/>
                <a:ea typeface="Microsoft YaHei" panose="020B0503020204020204" pitchFamily="34" charset="-122"/>
              </a:rPr>
              <a:t>管程是一种编程语言成分</a:t>
            </a:r>
            <a:endParaRPr lang="zh-CN" altLang="en-US" sz="2600" dirty="0">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1CACBCFA-FF6A-4759-8C20-9605CE3B62BE}"/>
              </a:ext>
            </a:extLst>
          </p:cNvPr>
          <p:cNvSpPr/>
          <p:nvPr/>
        </p:nvSpPr>
        <p:spPr>
          <a:xfrm>
            <a:off x="2423592" y="4235912"/>
            <a:ext cx="4374373" cy="453457"/>
          </a:xfrm>
          <a:prstGeom prst="rect">
            <a:avLst/>
          </a:prstGeom>
          <a:noFill/>
          <a:ln w="12700">
            <a:noFill/>
          </a:ln>
          <a:extLst>
            <a:ext uri="{909E8E84-426E-40DD-AFC4-6F175D3DCCD1}">
              <a14:hiddenFill xmlns:a14="http://schemas.microsoft.com/office/drawing/2010/main">
                <a:solidFill>
                  <a:srgbClr val="FFFFFF"/>
                </a:solidFill>
              </a14:hiddenFill>
            </a:ext>
          </a:extLst>
        </p:spPr>
        <p:txBody>
          <a:bodyPr wrap="none" rtlCol="0" anchor="ctr">
            <a:noAutofit/>
          </a:bodyPr>
          <a:lstStyle/>
          <a:p>
            <a:pPr>
              <a:lnSpc>
                <a:spcPct val="130000"/>
              </a:lnSpc>
              <a:spcBef>
                <a:spcPct val="20000"/>
              </a:spcBef>
            </a:pPr>
            <a:r>
              <a:rPr lang="zh-CN" altLang="en-US" sz="2400" i="0" dirty="0">
                <a:effectLst/>
                <a:latin typeface="Microsoft YaHei" panose="020B0503020204020204" pitchFamily="34" charset="-122"/>
                <a:ea typeface="Microsoft YaHei" panose="020B0503020204020204" pitchFamily="34" charset="-122"/>
              </a:rPr>
              <a:t>管程是一种系统调用</a:t>
            </a:r>
            <a:endParaRPr lang="zh-CN" altLang="en-US" sz="2600" dirty="0">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16988A14-74F2-4A9B-A91C-6861511E5658}"/>
              </a:ext>
            </a:extLst>
          </p:cNvPr>
          <p:cNvSpPr/>
          <p:nvPr/>
        </p:nvSpPr>
        <p:spPr>
          <a:xfrm>
            <a:off x="2423592" y="5093162"/>
            <a:ext cx="4374373" cy="453457"/>
          </a:xfrm>
          <a:prstGeom prst="rect">
            <a:avLst/>
          </a:prstGeom>
          <a:noFill/>
          <a:ln w="12700">
            <a:noFill/>
          </a:ln>
          <a:extLst>
            <a:ext uri="{909E8E84-426E-40DD-AFC4-6F175D3DCCD1}">
              <a14:hiddenFill xmlns:a14="http://schemas.microsoft.com/office/drawing/2010/main">
                <a:solidFill>
                  <a:srgbClr val="FFFFFF"/>
                </a:solidFill>
              </a14:hiddenFill>
            </a:ext>
          </a:extLst>
        </p:spPr>
        <p:txBody>
          <a:bodyPr wrap="none" rtlCol="0" anchor="ctr">
            <a:noAutofit/>
          </a:bodyPr>
          <a:lstStyle/>
          <a:p>
            <a:pPr>
              <a:lnSpc>
                <a:spcPct val="130000"/>
              </a:lnSpc>
              <a:spcBef>
                <a:spcPct val="20000"/>
              </a:spcBef>
            </a:pPr>
            <a:r>
              <a:rPr lang="zh-CN" altLang="en-US" sz="2400" i="0" dirty="0">
                <a:effectLst/>
                <a:latin typeface="Microsoft YaHei" panose="020B0503020204020204" pitchFamily="34" charset="-122"/>
                <a:ea typeface="Microsoft YaHei" panose="020B0503020204020204" pitchFamily="34" charset="-122"/>
              </a:rPr>
              <a:t>管程比信号量更容易保证并行编程的正确性</a:t>
            </a:r>
            <a:endParaRPr lang="zh-CN" altLang="en-US" sz="2600" dirty="0">
              <a:latin typeface="微软雅黑" panose="020B0503020204020204" pitchFamily="34" charset="-122"/>
              <a:ea typeface="微软雅黑" panose="020B0503020204020204" pitchFamily="34" charset="-122"/>
            </a:endParaRPr>
          </a:p>
        </p:txBody>
      </p:sp>
      <p:sp>
        <p:nvSpPr>
          <p:cNvPr id="7" name="椭圆 6">
            <a:extLst>
              <a:ext uri="{FF2B5EF4-FFF2-40B4-BE49-F238E27FC236}">
                <a16:creationId xmlns:a16="http://schemas.microsoft.com/office/drawing/2014/main" id="{3242BC5B-F9C2-425F-B0D0-AB6121A1376A}"/>
              </a:ext>
            </a:extLst>
          </p:cNvPr>
          <p:cNvSpPr>
            <a:spLocks noChangeAspect="1"/>
          </p:cNvSpPr>
          <p:nvPr>
            <p:custDataLst>
              <p:tags r:id="rId2"/>
            </p:custDataLst>
          </p:nvPr>
        </p:nvSpPr>
        <p:spPr>
          <a:xfrm>
            <a:off x="1590765" y="2480080"/>
            <a:ext cx="568235" cy="536121"/>
          </a:xfrm>
          <a:prstGeom prst="ellipse">
            <a:avLst/>
          </a:prstGeom>
          <a:solidFill>
            <a:srgbClr val="808080"/>
          </a:solidFill>
          <a:ln w="12700">
            <a:solidFill>
              <a:srgbClr val="000000"/>
            </a:solidFill>
          </a:ln>
        </p:spPr>
        <p:txBody>
          <a:bodyPr wrap="square" rtlCol="0" anchor="ctr">
            <a:spAutoFit/>
          </a:bodyPr>
          <a:lstStyle/>
          <a:p>
            <a:pPr algn="ctr">
              <a:lnSpc>
                <a:spcPct val="130000"/>
              </a:lnSpc>
              <a:spcBef>
                <a:spcPct val="20000"/>
              </a:spcBef>
            </a:pPr>
            <a:r>
              <a:rPr lang="en-US" altLang="zh-CN" sz="1600">
                <a:latin typeface="微软雅黑" panose="020B0503020204020204" pitchFamily="34" charset="-122"/>
                <a:ea typeface="微软雅黑" panose="020B0503020204020204" pitchFamily="34" charset="-122"/>
              </a:rPr>
              <a:t>A</a:t>
            </a:r>
            <a:endParaRPr lang="zh-CN" altLang="en-US" sz="1600" dirty="0">
              <a:latin typeface="微软雅黑" panose="020B0503020204020204" pitchFamily="34" charset="-122"/>
              <a:ea typeface="微软雅黑" panose="020B0503020204020204" pitchFamily="34" charset="-122"/>
            </a:endParaRPr>
          </a:p>
        </p:txBody>
      </p:sp>
      <p:sp>
        <p:nvSpPr>
          <p:cNvPr id="8" name="椭圆 7">
            <a:extLst>
              <a:ext uri="{FF2B5EF4-FFF2-40B4-BE49-F238E27FC236}">
                <a16:creationId xmlns:a16="http://schemas.microsoft.com/office/drawing/2014/main" id="{333BC8F0-087A-485A-B520-C27C7792F8A2}"/>
              </a:ext>
            </a:extLst>
          </p:cNvPr>
          <p:cNvSpPr>
            <a:spLocks noChangeAspect="1"/>
          </p:cNvSpPr>
          <p:nvPr>
            <p:custDataLst>
              <p:tags r:id="rId3"/>
            </p:custDataLst>
          </p:nvPr>
        </p:nvSpPr>
        <p:spPr>
          <a:xfrm>
            <a:off x="1599780" y="3337330"/>
            <a:ext cx="559219" cy="536121"/>
          </a:xfrm>
          <a:prstGeom prst="ellipse">
            <a:avLst/>
          </a:prstGeom>
          <a:solidFill>
            <a:srgbClr val="808080"/>
          </a:solidFill>
          <a:ln w="12700">
            <a:solidFill>
              <a:srgbClr val="000000"/>
            </a:solidFill>
          </a:ln>
        </p:spPr>
        <p:txBody>
          <a:bodyPr wrap="square" rtlCol="0" anchor="ctr">
            <a:spAutoFit/>
          </a:bodyPr>
          <a:lstStyle/>
          <a:p>
            <a:pPr algn="ctr">
              <a:lnSpc>
                <a:spcPct val="130000"/>
              </a:lnSpc>
              <a:spcBef>
                <a:spcPct val="20000"/>
              </a:spcBef>
            </a:pPr>
            <a:r>
              <a:rPr lang="en-US" altLang="zh-CN" sz="1600">
                <a:latin typeface="微软雅黑" panose="020B0503020204020204" pitchFamily="34" charset="-122"/>
                <a:ea typeface="微软雅黑" panose="020B0503020204020204" pitchFamily="34" charset="-122"/>
              </a:rPr>
              <a:t>B</a:t>
            </a:r>
            <a:endParaRPr lang="zh-CN" altLang="en-US" sz="1600" dirty="0">
              <a:latin typeface="微软雅黑" panose="020B0503020204020204" pitchFamily="34" charset="-122"/>
              <a:ea typeface="微软雅黑" panose="020B0503020204020204" pitchFamily="34" charset="-122"/>
            </a:endParaRPr>
          </a:p>
        </p:txBody>
      </p:sp>
      <p:sp>
        <p:nvSpPr>
          <p:cNvPr id="9" name="椭圆 8">
            <a:extLst>
              <a:ext uri="{FF2B5EF4-FFF2-40B4-BE49-F238E27FC236}">
                <a16:creationId xmlns:a16="http://schemas.microsoft.com/office/drawing/2014/main" id="{B2A9BAAE-7E9E-41BF-84F5-FD4109E014A2}"/>
              </a:ext>
            </a:extLst>
          </p:cNvPr>
          <p:cNvSpPr>
            <a:spLocks noChangeAspect="1"/>
          </p:cNvSpPr>
          <p:nvPr>
            <p:custDataLst>
              <p:tags r:id="rId4"/>
            </p:custDataLst>
          </p:nvPr>
        </p:nvSpPr>
        <p:spPr>
          <a:xfrm>
            <a:off x="1602033" y="4194580"/>
            <a:ext cx="556965" cy="536121"/>
          </a:xfrm>
          <a:prstGeom prst="ellipse">
            <a:avLst/>
          </a:prstGeom>
          <a:solidFill>
            <a:srgbClr val="808080"/>
          </a:solidFill>
          <a:ln w="12700">
            <a:solidFill>
              <a:srgbClr val="000000"/>
            </a:solidFill>
          </a:ln>
        </p:spPr>
        <p:txBody>
          <a:bodyPr wrap="square" rtlCol="0" anchor="ctr">
            <a:spAutoFit/>
          </a:bodyPr>
          <a:lstStyle/>
          <a:p>
            <a:pPr algn="ctr">
              <a:lnSpc>
                <a:spcPct val="130000"/>
              </a:lnSpc>
              <a:spcBef>
                <a:spcPct val="20000"/>
              </a:spcBef>
            </a:pPr>
            <a:r>
              <a:rPr lang="en-US" altLang="zh-CN" sz="1600">
                <a:latin typeface="微软雅黑" panose="020B0503020204020204" pitchFamily="34" charset="-122"/>
                <a:ea typeface="微软雅黑" panose="020B0503020204020204" pitchFamily="34" charset="-122"/>
              </a:rPr>
              <a:t>C</a:t>
            </a:r>
            <a:endParaRPr lang="zh-CN" altLang="en-US" sz="1600" dirty="0">
              <a:latin typeface="微软雅黑" panose="020B0503020204020204" pitchFamily="34" charset="-122"/>
              <a:ea typeface="微软雅黑" panose="020B0503020204020204" pitchFamily="34" charset="-122"/>
            </a:endParaRPr>
          </a:p>
        </p:txBody>
      </p:sp>
      <p:sp>
        <p:nvSpPr>
          <p:cNvPr id="10" name="椭圆 9">
            <a:extLst>
              <a:ext uri="{FF2B5EF4-FFF2-40B4-BE49-F238E27FC236}">
                <a16:creationId xmlns:a16="http://schemas.microsoft.com/office/drawing/2014/main" id="{7538F6CF-F2F8-453D-B217-FFB06FDAC906}"/>
              </a:ext>
            </a:extLst>
          </p:cNvPr>
          <p:cNvSpPr>
            <a:spLocks noChangeAspect="1"/>
          </p:cNvSpPr>
          <p:nvPr>
            <p:custDataLst>
              <p:tags r:id="rId5"/>
            </p:custDataLst>
          </p:nvPr>
        </p:nvSpPr>
        <p:spPr>
          <a:xfrm>
            <a:off x="1585129" y="5051830"/>
            <a:ext cx="568235" cy="536121"/>
          </a:xfrm>
          <a:prstGeom prst="ellipse">
            <a:avLst/>
          </a:prstGeom>
          <a:solidFill>
            <a:srgbClr val="808080"/>
          </a:solidFill>
          <a:ln w="12700">
            <a:solidFill>
              <a:srgbClr val="000000"/>
            </a:solidFill>
          </a:ln>
        </p:spPr>
        <p:txBody>
          <a:bodyPr wrap="square" rtlCol="0" anchor="ctr">
            <a:spAutoFit/>
          </a:bodyPr>
          <a:lstStyle/>
          <a:p>
            <a:pPr algn="ctr">
              <a:lnSpc>
                <a:spcPct val="130000"/>
              </a:lnSpc>
              <a:spcBef>
                <a:spcPct val="20000"/>
              </a:spcBef>
            </a:pPr>
            <a:r>
              <a:rPr lang="en-US" altLang="zh-CN" sz="1600">
                <a:latin typeface="微软雅黑" panose="020B0503020204020204" pitchFamily="34" charset="-122"/>
                <a:ea typeface="微软雅黑" panose="020B0503020204020204" pitchFamily="34" charset="-122"/>
              </a:rPr>
              <a:t>D</a:t>
            </a:r>
            <a:endParaRPr lang="zh-CN" altLang="en-US" sz="1600" dirty="0">
              <a:latin typeface="微软雅黑" panose="020B0503020204020204" pitchFamily="34" charset="-122"/>
              <a:ea typeface="微软雅黑" panose="020B0503020204020204" pitchFamily="34" charset="-122"/>
            </a:endParaRPr>
          </a:p>
        </p:txBody>
      </p:sp>
      <p:grpSp>
        <p:nvGrpSpPr>
          <p:cNvPr id="18" name="组合 17">
            <a:extLst>
              <a:ext uri="{FF2B5EF4-FFF2-40B4-BE49-F238E27FC236}">
                <a16:creationId xmlns:a16="http://schemas.microsoft.com/office/drawing/2014/main" id="{E9A8632D-776E-42BB-8E06-F97D3F8E8D62}"/>
              </a:ext>
            </a:extLst>
          </p:cNvPr>
          <p:cNvGrpSpPr/>
          <p:nvPr>
            <p:custDataLst>
              <p:tags r:id="rId6"/>
            </p:custDataLst>
          </p:nvPr>
        </p:nvGrpSpPr>
        <p:grpSpPr>
          <a:xfrm>
            <a:off x="2884" y="0"/>
            <a:ext cx="6185481" cy="635000"/>
            <a:chOff x="2884" y="0"/>
            <a:chExt cx="6185481" cy="635000"/>
          </a:xfrm>
        </p:grpSpPr>
        <p:sp>
          <p:nvSpPr>
            <p:cNvPr id="14" name="TitleBackground">
              <a:extLst>
                <a:ext uri="{FF2B5EF4-FFF2-40B4-BE49-F238E27FC236}">
                  <a16:creationId xmlns:a16="http://schemas.microsoft.com/office/drawing/2014/main" id="{A3250019-8F92-4CA2-B299-ADABBFE622C6}"/>
                </a:ext>
              </a:extLst>
            </p:cNvPr>
            <p:cNvSpPr/>
            <p:nvPr>
              <p:custDataLst>
                <p:tags r:id="rId7"/>
              </p:custDataLst>
            </p:nvPr>
          </p:nvSpPr>
          <p:spPr>
            <a:xfrm>
              <a:off x="6003634" y="90771"/>
              <a:ext cx="184731" cy="453457"/>
            </a:xfrm>
            <a:prstGeom prst="rect">
              <a:avLst/>
            </a:prstGeom>
            <a:solidFill>
              <a:srgbClr val="F6F7F8"/>
            </a:solidFill>
          </p:spPr>
          <p:txBody>
            <a:bodyPr wrap="none" rtlCol="0" anchor="ctr">
              <a:spAutoFit/>
            </a:bodyPr>
            <a:lstStyle/>
            <a:p>
              <a:pPr algn="ctr">
                <a:lnSpc>
                  <a:spcPct val="130000"/>
                </a:lnSpc>
                <a:spcBef>
                  <a:spcPct val="20000"/>
                </a:spcBef>
              </a:pPr>
              <a:endParaRPr lang="zh-CN" altLang="en-US" dirty="0">
                <a:latin typeface="微软雅黑" panose="020B0503020204020204" pitchFamily="34" charset="-122"/>
                <a:ea typeface="微软雅黑" panose="020B0503020204020204" pitchFamily="34" charset="-122"/>
              </a:endParaRPr>
            </a:p>
          </p:txBody>
        </p:sp>
        <p:sp>
          <p:nvSpPr>
            <p:cNvPr id="15" name="ColorBlock">
              <a:extLst>
                <a:ext uri="{FF2B5EF4-FFF2-40B4-BE49-F238E27FC236}">
                  <a16:creationId xmlns:a16="http://schemas.microsoft.com/office/drawing/2014/main" id="{6EA7B227-C6E4-4083-835C-B9A9D72C161E}"/>
                </a:ext>
              </a:extLst>
            </p:cNvPr>
            <p:cNvSpPr/>
            <p:nvPr>
              <p:custDataLst>
                <p:tags r:id="rId8"/>
              </p:custDataLst>
            </p:nvPr>
          </p:nvSpPr>
          <p:spPr>
            <a:xfrm>
              <a:off x="2884" y="90771"/>
              <a:ext cx="184731" cy="453457"/>
            </a:xfrm>
            <a:prstGeom prst="rect">
              <a:avLst/>
            </a:prstGeom>
            <a:solidFill>
              <a:srgbClr val="639EF4"/>
            </a:solidFill>
          </p:spPr>
          <p:txBody>
            <a:bodyPr wrap="none" rtlCol="0" anchor="ctr">
              <a:spAutoFit/>
            </a:bodyPr>
            <a:lstStyle/>
            <a:p>
              <a:pPr algn="ctr">
                <a:lnSpc>
                  <a:spcPct val="130000"/>
                </a:lnSpc>
                <a:spcBef>
                  <a:spcPct val="20000"/>
                </a:spcBef>
              </a:pPr>
              <a:endParaRPr lang="zh-CN" altLang="en-US" dirty="0">
                <a:latin typeface="微软雅黑" panose="020B0503020204020204" pitchFamily="34" charset="-122"/>
                <a:ea typeface="微软雅黑" panose="020B0503020204020204" pitchFamily="34" charset="-122"/>
              </a:endParaRPr>
            </a:p>
          </p:txBody>
        </p:sp>
        <p:sp>
          <p:nvSpPr>
            <p:cNvPr id="16" name="TypeText">
              <a:extLst>
                <a:ext uri="{FF2B5EF4-FFF2-40B4-BE49-F238E27FC236}">
                  <a16:creationId xmlns:a16="http://schemas.microsoft.com/office/drawing/2014/main" id="{0A506142-AC2D-4A90-A895-7EA3D8423207}"/>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grpSp>
      <p:sp>
        <p:nvSpPr>
          <p:cNvPr id="12" name="文本框 11">
            <a:extLst>
              <a:ext uri="{FF2B5EF4-FFF2-40B4-BE49-F238E27FC236}">
                <a16:creationId xmlns:a16="http://schemas.microsoft.com/office/drawing/2014/main" id="{A06B6C94-6BF2-5B90-0D65-1C947E69B15A}"/>
              </a:ext>
            </a:extLst>
          </p:cNvPr>
          <p:cNvSpPr txBox="1"/>
          <p:nvPr/>
        </p:nvSpPr>
        <p:spPr>
          <a:xfrm>
            <a:off x="6528048" y="1273379"/>
            <a:ext cx="648072" cy="523220"/>
          </a:xfrm>
          <a:prstGeom prst="rect">
            <a:avLst/>
          </a:prstGeom>
          <a:noFill/>
        </p:spPr>
        <p:txBody>
          <a:bodyPr wrap="square">
            <a:spAutoFit/>
          </a:bodyPr>
          <a:lstStyle/>
          <a:p>
            <a:r>
              <a:rPr lang="en-US" altLang="zh-CN" sz="2800" dirty="0">
                <a:solidFill>
                  <a:srgbClr val="FF0000"/>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2800" dirty="0">
              <a:solidFill>
                <a:srgbClr val="FF0000"/>
              </a:solidFill>
            </a:endParaRPr>
          </a:p>
        </p:txBody>
      </p:sp>
    </p:spTree>
    <p:custDataLst>
      <p:tags r:id="rId1"/>
    </p:custDataLst>
    <p:extLst>
      <p:ext uri="{BB962C8B-B14F-4D97-AF65-F5344CB8AC3E}">
        <p14:creationId xmlns:p14="http://schemas.microsoft.com/office/powerpoint/2010/main" val="21450068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FEE70AF-50F4-4E79-AA32-BCCA2E2D2533}"/>
              </a:ext>
            </a:extLst>
          </p:cNvPr>
          <p:cNvSpPr/>
          <p:nvPr/>
        </p:nvSpPr>
        <p:spPr>
          <a:xfrm>
            <a:off x="1599782" y="1273459"/>
            <a:ext cx="6800474" cy="453457"/>
          </a:xfrm>
          <a:prstGeom prst="rect">
            <a:avLst/>
          </a:prstGeom>
          <a:noFill/>
          <a:ln w="12700">
            <a:noFill/>
          </a:ln>
          <a:extLst>
            <a:ext uri="{909E8E84-426E-40DD-AFC4-6F175D3DCCD1}">
              <a14:hiddenFill xmlns:a14="http://schemas.microsoft.com/office/drawing/2010/main">
                <a:solidFill>
                  <a:srgbClr val="FFFFFF"/>
                </a:solidFill>
              </a14:hiddenFill>
            </a:ext>
          </a:extLst>
        </p:spPr>
        <p:txBody>
          <a:bodyPr wrap="none" rtlCol="0" anchor="ctr">
            <a:noAutofit/>
          </a:bodyPr>
          <a:lstStyle/>
          <a:p>
            <a:pPr>
              <a:lnSpc>
                <a:spcPct val="130000"/>
              </a:lnSpc>
              <a:spcBef>
                <a:spcPct val="20000"/>
              </a:spcBef>
            </a:pPr>
            <a:r>
              <a:rPr lang="zh-CN" altLang="en-US" sz="2400" i="0" dirty="0">
                <a:effectLst/>
                <a:latin typeface="Microsoft YaHei" panose="020B0503020204020204" pitchFamily="34" charset="-122"/>
                <a:ea typeface="Microsoft YaHei" panose="020B0503020204020204" pitchFamily="34" charset="-122"/>
              </a:rPr>
              <a:t>下面关于管程的描述中错误的是（    ）</a:t>
            </a:r>
            <a:endParaRPr lang="zh-CN" altLang="en-US" sz="2600" dirty="0">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8E30815F-5E48-43E2-AC5E-8A5F19C4A6BF}"/>
              </a:ext>
            </a:extLst>
          </p:cNvPr>
          <p:cNvSpPr/>
          <p:nvPr/>
        </p:nvSpPr>
        <p:spPr>
          <a:xfrm>
            <a:off x="2423592" y="2880803"/>
            <a:ext cx="9433048" cy="453457"/>
          </a:xfrm>
          <a:prstGeom prst="rect">
            <a:avLst/>
          </a:prstGeom>
          <a:noFill/>
          <a:ln w="12700">
            <a:noFill/>
          </a:ln>
          <a:extLst>
            <a:ext uri="{909E8E84-426E-40DD-AFC4-6F175D3DCCD1}">
              <a14:hiddenFill xmlns:a14="http://schemas.microsoft.com/office/drawing/2010/main">
                <a:solidFill>
                  <a:srgbClr val="FFFFFF"/>
                </a:solidFill>
              </a14:hiddenFill>
            </a:ext>
          </a:extLst>
        </p:spPr>
        <p:txBody>
          <a:bodyPr wrap="none" rtlCol="0" anchor="ctr">
            <a:noAutofit/>
          </a:bodyPr>
          <a:lstStyle/>
          <a:p>
            <a:pPr>
              <a:spcBef>
                <a:spcPct val="20000"/>
              </a:spcBef>
            </a:pPr>
            <a:r>
              <a:rPr lang="zh-CN" altLang="en-US" sz="2400" i="0" dirty="0">
                <a:effectLst/>
                <a:latin typeface="Microsoft YaHei" panose="020B0503020204020204" pitchFamily="34" charset="-122"/>
                <a:ea typeface="Microsoft YaHei" panose="020B0503020204020204" pitchFamily="34" charset="-122"/>
              </a:rPr>
              <a:t>管程是一种进程同步机制，解决信号量机制中大量同步操作分</a:t>
            </a:r>
            <a:endParaRPr lang="en-US" altLang="zh-CN" sz="2400" i="0" dirty="0">
              <a:effectLst/>
              <a:latin typeface="Microsoft YaHei" panose="020B0503020204020204" pitchFamily="34" charset="-122"/>
              <a:ea typeface="Microsoft YaHei" panose="020B0503020204020204" pitchFamily="34" charset="-122"/>
            </a:endParaRPr>
          </a:p>
          <a:p>
            <a:pPr>
              <a:spcBef>
                <a:spcPct val="20000"/>
              </a:spcBef>
            </a:pPr>
            <a:r>
              <a:rPr lang="zh-CN" altLang="en-US" sz="2400" i="0" dirty="0">
                <a:effectLst/>
                <a:latin typeface="Microsoft YaHei" panose="020B0503020204020204" pitchFamily="34" charset="-122"/>
                <a:ea typeface="Microsoft YaHei" panose="020B0503020204020204" pitchFamily="34" charset="-122"/>
              </a:rPr>
              <a:t>散的问题</a:t>
            </a:r>
            <a:endParaRPr lang="zh-CN" altLang="en-US" sz="2600" dirty="0">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E8B1E9B2-541C-40FA-B3FC-91E8DE44035C}"/>
              </a:ext>
            </a:extLst>
          </p:cNvPr>
          <p:cNvSpPr/>
          <p:nvPr/>
        </p:nvSpPr>
        <p:spPr>
          <a:xfrm>
            <a:off x="2423592" y="3738053"/>
            <a:ext cx="4374373" cy="453457"/>
          </a:xfrm>
          <a:prstGeom prst="rect">
            <a:avLst/>
          </a:prstGeom>
          <a:noFill/>
          <a:ln w="12700">
            <a:noFill/>
          </a:ln>
          <a:extLst>
            <a:ext uri="{909E8E84-426E-40DD-AFC4-6F175D3DCCD1}">
              <a14:hiddenFill xmlns:a14="http://schemas.microsoft.com/office/drawing/2010/main">
                <a:solidFill>
                  <a:srgbClr val="FFFFFF"/>
                </a:solidFill>
              </a14:hiddenFill>
            </a:ext>
          </a:extLst>
        </p:spPr>
        <p:txBody>
          <a:bodyPr wrap="none" rtlCol="0" anchor="ctr">
            <a:noAutofit/>
          </a:bodyPr>
          <a:lstStyle/>
          <a:p>
            <a:pPr>
              <a:lnSpc>
                <a:spcPct val="130000"/>
              </a:lnSpc>
              <a:spcBef>
                <a:spcPct val="20000"/>
              </a:spcBef>
            </a:pPr>
            <a:r>
              <a:rPr lang="zh-CN" altLang="en-US" sz="2400" i="0" dirty="0">
                <a:effectLst/>
                <a:latin typeface="Microsoft YaHei" panose="020B0503020204020204" pitchFamily="34" charset="-122"/>
                <a:ea typeface="Microsoft YaHei" panose="020B0503020204020204" pitchFamily="34" charset="-122"/>
              </a:rPr>
              <a:t>管程机制需要编译器的支持</a:t>
            </a:r>
            <a:endParaRPr lang="zh-CN" altLang="en-US" sz="2600" dirty="0">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1392B925-CB44-4F4A-ADAB-845BD9D25027}"/>
              </a:ext>
            </a:extLst>
          </p:cNvPr>
          <p:cNvSpPr/>
          <p:nvPr/>
        </p:nvSpPr>
        <p:spPr>
          <a:xfrm>
            <a:off x="2423592" y="4478444"/>
            <a:ext cx="4374373" cy="453457"/>
          </a:xfrm>
          <a:prstGeom prst="rect">
            <a:avLst/>
          </a:prstGeom>
          <a:noFill/>
          <a:ln w="12700">
            <a:noFill/>
          </a:ln>
          <a:extLst>
            <a:ext uri="{909E8E84-426E-40DD-AFC4-6F175D3DCCD1}">
              <a14:hiddenFill xmlns:a14="http://schemas.microsoft.com/office/drawing/2010/main">
                <a:solidFill>
                  <a:srgbClr val="FFFFFF"/>
                </a:solidFill>
              </a14:hiddenFill>
            </a:ext>
          </a:extLst>
        </p:spPr>
        <p:txBody>
          <a:bodyPr wrap="none" rtlCol="0" anchor="ctr">
            <a:noAutofit/>
          </a:bodyPr>
          <a:lstStyle/>
          <a:p>
            <a:pPr>
              <a:lnSpc>
                <a:spcPct val="130000"/>
              </a:lnSpc>
              <a:spcBef>
                <a:spcPct val="20000"/>
              </a:spcBef>
            </a:pPr>
            <a:r>
              <a:rPr lang="zh-CN" altLang="en-US" sz="2400" i="0" dirty="0">
                <a:effectLst/>
                <a:latin typeface="Microsoft YaHei" panose="020B0503020204020204" pitchFamily="34" charset="-122"/>
                <a:ea typeface="Microsoft YaHei" panose="020B0503020204020204" pitchFamily="34" charset="-122"/>
              </a:rPr>
              <a:t>任一时刻，管程中只能有一个活跃进程</a:t>
            </a:r>
            <a:endParaRPr lang="zh-CN" altLang="en-US" sz="2600" dirty="0">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262A6D7E-3C92-47AA-B2B5-8AE6CA558B3C}"/>
              </a:ext>
            </a:extLst>
          </p:cNvPr>
          <p:cNvSpPr/>
          <p:nvPr/>
        </p:nvSpPr>
        <p:spPr>
          <a:xfrm>
            <a:off x="2423592" y="5452553"/>
            <a:ext cx="4374373" cy="453457"/>
          </a:xfrm>
          <a:prstGeom prst="rect">
            <a:avLst/>
          </a:prstGeom>
          <a:noFill/>
          <a:ln w="12700">
            <a:noFill/>
          </a:ln>
          <a:extLst>
            <a:ext uri="{909E8E84-426E-40DD-AFC4-6F175D3DCCD1}">
              <a14:hiddenFill xmlns:a14="http://schemas.microsoft.com/office/drawing/2010/main">
                <a:solidFill>
                  <a:srgbClr val="FFFFFF"/>
                </a:solidFill>
              </a14:hiddenFill>
            </a:ext>
          </a:extLst>
        </p:spPr>
        <p:txBody>
          <a:bodyPr wrap="none" rtlCol="0" anchor="ctr">
            <a:noAutofit/>
          </a:bodyPr>
          <a:lstStyle/>
          <a:p>
            <a:pPr>
              <a:spcBef>
                <a:spcPct val="20000"/>
              </a:spcBef>
            </a:pPr>
            <a:r>
              <a:rPr lang="zh-CN" altLang="en-US" sz="2400" i="0" dirty="0">
                <a:effectLst/>
                <a:latin typeface="Microsoft YaHei" panose="020B0503020204020204" pitchFamily="34" charset="-122"/>
                <a:ea typeface="Microsoft YaHei" panose="020B0503020204020204" pitchFamily="34" charset="-122"/>
              </a:rPr>
              <a:t>管程外过程可以直接访问管程内部定义的数据结构，管程本身</a:t>
            </a:r>
            <a:endParaRPr lang="en-US" altLang="zh-CN" sz="2400" i="0" dirty="0">
              <a:effectLst/>
              <a:latin typeface="Microsoft YaHei" panose="020B0503020204020204" pitchFamily="34" charset="-122"/>
              <a:ea typeface="Microsoft YaHei" panose="020B0503020204020204" pitchFamily="34" charset="-122"/>
            </a:endParaRPr>
          </a:p>
          <a:p>
            <a:pPr>
              <a:spcBef>
                <a:spcPct val="20000"/>
              </a:spcBef>
            </a:pPr>
            <a:r>
              <a:rPr lang="zh-CN" altLang="en-US" sz="2400" i="0" dirty="0">
                <a:effectLst/>
                <a:latin typeface="Microsoft YaHei" panose="020B0503020204020204" pitchFamily="34" charset="-122"/>
                <a:ea typeface="Microsoft YaHei" panose="020B0503020204020204" pitchFamily="34" charset="-122"/>
              </a:rPr>
              <a:t>的特性能保证多个进程对临界资源的互斥访问</a:t>
            </a:r>
            <a:endParaRPr lang="zh-CN" altLang="en-US" sz="2600" dirty="0">
              <a:latin typeface="微软雅黑" panose="020B0503020204020204" pitchFamily="34" charset="-122"/>
              <a:ea typeface="微软雅黑" panose="020B0503020204020204" pitchFamily="34" charset="-122"/>
            </a:endParaRPr>
          </a:p>
        </p:txBody>
      </p:sp>
      <p:sp>
        <p:nvSpPr>
          <p:cNvPr id="7" name="椭圆 6">
            <a:extLst>
              <a:ext uri="{FF2B5EF4-FFF2-40B4-BE49-F238E27FC236}">
                <a16:creationId xmlns:a16="http://schemas.microsoft.com/office/drawing/2014/main" id="{B6B6FBDA-0BD7-4D9E-BFFE-C1CE5D987192}"/>
              </a:ext>
            </a:extLst>
          </p:cNvPr>
          <p:cNvSpPr>
            <a:spLocks noChangeAspect="1"/>
          </p:cNvSpPr>
          <p:nvPr>
            <p:custDataLst>
              <p:tags r:id="rId2"/>
            </p:custDataLst>
          </p:nvPr>
        </p:nvSpPr>
        <p:spPr>
          <a:xfrm>
            <a:off x="1590765" y="2839471"/>
            <a:ext cx="476071" cy="536121"/>
          </a:xfrm>
          <a:prstGeom prst="ellipse">
            <a:avLst/>
          </a:prstGeom>
          <a:solidFill>
            <a:srgbClr val="808080"/>
          </a:solidFill>
          <a:ln w="12700">
            <a:solidFill>
              <a:srgbClr val="000000"/>
            </a:solidFill>
          </a:ln>
        </p:spPr>
        <p:txBody>
          <a:bodyPr wrap="none" rtlCol="0" anchor="ctr">
            <a:spAutoFit/>
          </a:bodyPr>
          <a:lstStyle/>
          <a:p>
            <a:pPr algn="ctr">
              <a:lnSpc>
                <a:spcPct val="130000"/>
              </a:lnSpc>
              <a:spcBef>
                <a:spcPct val="20000"/>
              </a:spcBef>
            </a:pPr>
            <a:r>
              <a:rPr lang="en-US" altLang="zh-CN" sz="1600">
                <a:latin typeface="微软雅黑" panose="020B0503020204020204" pitchFamily="34" charset="-122"/>
                <a:ea typeface="微软雅黑" panose="020B0503020204020204" pitchFamily="34" charset="-122"/>
              </a:rPr>
              <a:t>A</a:t>
            </a:r>
            <a:endParaRPr lang="zh-CN" altLang="en-US" sz="1600" dirty="0">
              <a:latin typeface="微软雅黑" panose="020B0503020204020204" pitchFamily="34" charset="-122"/>
              <a:ea typeface="微软雅黑" panose="020B0503020204020204" pitchFamily="34" charset="-122"/>
            </a:endParaRPr>
          </a:p>
        </p:txBody>
      </p:sp>
      <p:sp>
        <p:nvSpPr>
          <p:cNvPr id="8" name="椭圆 7">
            <a:extLst>
              <a:ext uri="{FF2B5EF4-FFF2-40B4-BE49-F238E27FC236}">
                <a16:creationId xmlns:a16="http://schemas.microsoft.com/office/drawing/2014/main" id="{172AF5DD-C1B2-44F9-AFE0-E505AEEA4E5F}"/>
              </a:ext>
            </a:extLst>
          </p:cNvPr>
          <p:cNvSpPr>
            <a:spLocks noChangeAspect="1"/>
          </p:cNvSpPr>
          <p:nvPr>
            <p:custDataLst>
              <p:tags r:id="rId3"/>
            </p:custDataLst>
          </p:nvPr>
        </p:nvSpPr>
        <p:spPr>
          <a:xfrm>
            <a:off x="1599781" y="3696721"/>
            <a:ext cx="458038" cy="536121"/>
          </a:xfrm>
          <a:prstGeom prst="ellipse">
            <a:avLst/>
          </a:prstGeom>
          <a:solidFill>
            <a:srgbClr val="808080"/>
          </a:solidFill>
          <a:ln w="12700">
            <a:solidFill>
              <a:srgbClr val="000000"/>
            </a:solidFill>
          </a:ln>
        </p:spPr>
        <p:txBody>
          <a:bodyPr wrap="none" rtlCol="0" anchor="ctr">
            <a:spAutoFit/>
          </a:bodyPr>
          <a:lstStyle/>
          <a:p>
            <a:pPr algn="ctr">
              <a:lnSpc>
                <a:spcPct val="130000"/>
              </a:lnSpc>
              <a:spcBef>
                <a:spcPct val="20000"/>
              </a:spcBef>
            </a:pPr>
            <a:r>
              <a:rPr lang="en-US" altLang="zh-CN" sz="1600">
                <a:latin typeface="微软雅黑" panose="020B0503020204020204" pitchFamily="34" charset="-122"/>
                <a:ea typeface="微软雅黑" panose="020B0503020204020204" pitchFamily="34" charset="-122"/>
              </a:rPr>
              <a:t>B</a:t>
            </a:r>
            <a:endParaRPr lang="zh-CN" altLang="en-US" sz="1600" dirty="0">
              <a:latin typeface="微软雅黑" panose="020B0503020204020204" pitchFamily="34" charset="-122"/>
              <a:ea typeface="微软雅黑" panose="020B0503020204020204" pitchFamily="34" charset="-122"/>
            </a:endParaRPr>
          </a:p>
        </p:txBody>
      </p:sp>
      <p:sp>
        <p:nvSpPr>
          <p:cNvPr id="9" name="椭圆 8">
            <a:extLst>
              <a:ext uri="{FF2B5EF4-FFF2-40B4-BE49-F238E27FC236}">
                <a16:creationId xmlns:a16="http://schemas.microsoft.com/office/drawing/2014/main" id="{09DA1735-DB34-48C9-A6F7-6DC9B85431DF}"/>
              </a:ext>
            </a:extLst>
          </p:cNvPr>
          <p:cNvSpPr>
            <a:spLocks noChangeAspect="1"/>
          </p:cNvSpPr>
          <p:nvPr>
            <p:custDataLst>
              <p:tags r:id="rId4"/>
            </p:custDataLst>
          </p:nvPr>
        </p:nvSpPr>
        <p:spPr>
          <a:xfrm>
            <a:off x="1602034" y="4437112"/>
            <a:ext cx="453532" cy="536121"/>
          </a:xfrm>
          <a:prstGeom prst="ellipse">
            <a:avLst/>
          </a:prstGeom>
          <a:solidFill>
            <a:srgbClr val="808080"/>
          </a:solidFill>
          <a:ln w="12700">
            <a:solidFill>
              <a:srgbClr val="000000"/>
            </a:solidFill>
          </a:ln>
        </p:spPr>
        <p:txBody>
          <a:bodyPr wrap="none" rtlCol="0" anchor="ctr">
            <a:spAutoFit/>
          </a:bodyPr>
          <a:lstStyle/>
          <a:p>
            <a:pPr algn="ctr">
              <a:lnSpc>
                <a:spcPct val="130000"/>
              </a:lnSpc>
              <a:spcBef>
                <a:spcPct val="20000"/>
              </a:spcBef>
            </a:pPr>
            <a:r>
              <a:rPr lang="en-US" altLang="zh-CN" sz="1600">
                <a:latin typeface="微软雅黑" panose="020B0503020204020204" pitchFamily="34" charset="-122"/>
                <a:ea typeface="微软雅黑" panose="020B0503020204020204" pitchFamily="34" charset="-122"/>
              </a:rPr>
              <a:t>C</a:t>
            </a:r>
            <a:endParaRPr lang="zh-CN" altLang="en-US" sz="1600" dirty="0">
              <a:latin typeface="微软雅黑" panose="020B0503020204020204" pitchFamily="34" charset="-122"/>
              <a:ea typeface="微软雅黑" panose="020B0503020204020204" pitchFamily="34" charset="-122"/>
            </a:endParaRPr>
          </a:p>
        </p:txBody>
      </p:sp>
      <p:sp>
        <p:nvSpPr>
          <p:cNvPr id="10" name="椭圆 9">
            <a:extLst>
              <a:ext uri="{FF2B5EF4-FFF2-40B4-BE49-F238E27FC236}">
                <a16:creationId xmlns:a16="http://schemas.microsoft.com/office/drawing/2014/main" id="{CE43D298-6EDE-441C-BB21-1E3043FBCA2A}"/>
              </a:ext>
            </a:extLst>
          </p:cNvPr>
          <p:cNvSpPr>
            <a:spLocks noChangeAspect="1"/>
          </p:cNvSpPr>
          <p:nvPr>
            <p:custDataLst>
              <p:tags r:id="rId5"/>
            </p:custDataLst>
          </p:nvPr>
        </p:nvSpPr>
        <p:spPr>
          <a:xfrm>
            <a:off x="1585129" y="5411221"/>
            <a:ext cx="487343" cy="536121"/>
          </a:xfrm>
          <a:prstGeom prst="ellipse">
            <a:avLst/>
          </a:prstGeom>
          <a:solidFill>
            <a:srgbClr val="808080"/>
          </a:solidFill>
          <a:ln w="12700">
            <a:solidFill>
              <a:srgbClr val="000000"/>
            </a:solidFill>
          </a:ln>
        </p:spPr>
        <p:txBody>
          <a:bodyPr wrap="none" rtlCol="0" anchor="ctr">
            <a:spAutoFit/>
          </a:bodyPr>
          <a:lstStyle/>
          <a:p>
            <a:pPr algn="ctr">
              <a:lnSpc>
                <a:spcPct val="130000"/>
              </a:lnSpc>
              <a:spcBef>
                <a:spcPct val="20000"/>
              </a:spcBef>
            </a:pPr>
            <a:r>
              <a:rPr lang="en-US" altLang="zh-CN" sz="1600">
                <a:latin typeface="微软雅黑" panose="020B0503020204020204" pitchFamily="34" charset="-122"/>
                <a:ea typeface="微软雅黑" panose="020B0503020204020204" pitchFamily="34" charset="-122"/>
              </a:rPr>
              <a:t>D</a:t>
            </a:r>
            <a:endParaRPr lang="zh-CN" altLang="en-US" sz="1600" dirty="0">
              <a:latin typeface="微软雅黑" panose="020B0503020204020204" pitchFamily="34" charset="-122"/>
              <a:ea typeface="微软雅黑" panose="020B0503020204020204" pitchFamily="34" charset="-122"/>
            </a:endParaRPr>
          </a:p>
        </p:txBody>
      </p:sp>
      <p:grpSp>
        <p:nvGrpSpPr>
          <p:cNvPr id="18" name="组合 17">
            <a:extLst>
              <a:ext uri="{FF2B5EF4-FFF2-40B4-BE49-F238E27FC236}">
                <a16:creationId xmlns:a16="http://schemas.microsoft.com/office/drawing/2014/main" id="{00C89603-5178-4E8A-9CF4-9C1E1CFE0F5E}"/>
              </a:ext>
            </a:extLst>
          </p:cNvPr>
          <p:cNvGrpSpPr/>
          <p:nvPr>
            <p:custDataLst>
              <p:tags r:id="rId6"/>
            </p:custDataLst>
          </p:nvPr>
        </p:nvGrpSpPr>
        <p:grpSpPr>
          <a:xfrm>
            <a:off x="2884" y="0"/>
            <a:ext cx="6185481" cy="635000"/>
            <a:chOff x="2884" y="0"/>
            <a:chExt cx="6185481" cy="635000"/>
          </a:xfrm>
        </p:grpSpPr>
        <p:sp>
          <p:nvSpPr>
            <p:cNvPr id="14" name="TitleBackground">
              <a:extLst>
                <a:ext uri="{FF2B5EF4-FFF2-40B4-BE49-F238E27FC236}">
                  <a16:creationId xmlns:a16="http://schemas.microsoft.com/office/drawing/2014/main" id="{CFFD2981-EE65-466A-A780-CDBC06175EB9}"/>
                </a:ext>
              </a:extLst>
            </p:cNvPr>
            <p:cNvSpPr/>
            <p:nvPr>
              <p:custDataLst>
                <p:tags r:id="rId7"/>
              </p:custDataLst>
            </p:nvPr>
          </p:nvSpPr>
          <p:spPr>
            <a:xfrm>
              <a:off x="6003634" y="90771"/>
              <a:ext cx="184731" cy="453457"/>
            </a:xfrm>
            <a:prstGeom prst="rect">
              <a:avLst/>
            </a:prstGeom>
            <a:solidFill>
              <a:srgbClr val="F6F7F8"/>
            </a:solidFill>
          </p:spPr>
          <p:txBody>
            <a:bodyPr wrap="none" rtlCol="0" anchor="ctr">
              <a:spAutoFit/>
            </a:bodyPr>
            <a:lstStyle/>
            <a:p>
              <a:pPr algn="ctr">
                <a:lnSpc>
                  <a:spcPct val="130000"/>
                </a:lnSpc>
                <a:spcBef>
                  <a:spcPct val="20000"/>
                </a:spcBef>
              </a:pPr>
              <a:endParaRPr lang="zh-CN" altLang="en-US" dirty="0">
                <a:latin typeface="微软雅黑" panose="020B0503020204020204" pitchFamily="34" charset="-122"/>
                <a:ea typeface="微软雅黑" panose="020B0503020204020204" pitchFamily="34" charset="-122"/>
              </a:endParaRPr>
            </a:p>
          </p:txBody>
        </p:sp>
        <p:sp>
          <p:nvSpPr>
            <p:cNvPr id="15" name="ColorBlock">
              <a:extLst>
                <a:ext uri="{FF2B5EF4-FFF2-40B4-BE49-F238E27FC236}">
                  <a16:creationId xmlns:a16="http://schemas.microsoft.com/office/drawing/2014/main" id="{C88479F0-4850-469C-BDF6-59A9775DE629}"/>
                </a:ext>
              </a:extLst>
            </p:cNvPr>
            <p:cNvSpPr/>
            <p:nvPr>
              <p:custDataLst>
                <p:tags r:id="rId8"/>
              </p:custDataLst>
            </p:nvPr>
          </p:nvSpPr>
          <p:spPr>
            <a:xfrm>
              <a:off x="2884" y="90771"/>
              <a:ext cx="184731" cy="453457"/>
            </a:xfrm>
            <a:prstGeom prst="rect">
              <a:avLst/>
            </a:prstGeom>
            <a:solidFill>
              <a:srgbClr val="639EF4"/>
            </a:solidFill>
          </p:spPr>
          <p:txBody>
            <a:bodyPr wrap="none" rtlCol="0" anchor="ctr">
              <a:spAutoFit/>
            </a:bodyPr>
            <a:lstStyle/>
            <a:p>
              <a:pPr algn="ctr">
                <a:lnSpc>
                  <a:spcPct val="130000"/>
                </a:lnSpc>
                <a:spcBef>
                  <a:spcPct val="20000"/>
                </a:spcBef>
              </a:pPr>
              <a:endParaRPr lang="zh-CN" altLang="en-US" dirty="0">
                <a:latin typeface="微软雅黑" panose="020B0503020204020204" pitchFamily="34" charset="-122"/>
                <a:ea typeface="微软雅黑" panose="020B0503020204020204" pitchFamily="34" charset="-122"/>
              </a:endParaRPr>
            </a:p>
          </p:txBody>
        </p:sp>
        <p:sp>
          <p:nvSpPr>
            <p:cNvPr id="16" name="TypeText">
              <a:extLst>
                <a:ext uri="{FF2B5EF4-FFF2-40B4-BE49-F238E27FC236}">
                  <a16:creationId xmlns:a16="http://schemas.microsoft.com/office/drawing/2014/main" id="{9AE28A84-4D1E-4FD3-A69C-2B410F133004}"/>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grpSp>
      <p:sp>
        <p:nvSpPr>
          <p:cNvPr id="12" name="文本框 11">
            <a:extLst>
              <a:ext uri="{FF2B5EF4-FFF2-40B4-BE49-F238E27FC236}">
                <a16:creationId xmlns:a16="http://schemas.microsoft.com/office/drawing/2014/main" id="{F20029C0-A226-279F-4EFC-47360B621F34}"/>
              </a:ext>
            </a:extLst>
          </p:cNvPr>
          <p:cNvSpPr txBox="1"/>
          <p:nvPr/>
        </p:nvSpPr>
        <p:spPr>
          <a:xfrm>
            <a:off x="6240016" y="1340768"/>
            <a:ext cx="648072" cy="523220"/>
          </a:xfrm>
          <a:prstGeom prst="rect">
            <a:avLst/>
          </a:prstGeom>
          <a:noFill/>
        </p:spPr>
        <p:txBody>
          <a:bodyPr wrap="square">
            <a:spAutoFit/>
          </a:bodyPr>
          <a:lstStyle/>
          <a:p>
            <a:r>
              <a:rPr lang="en-US" altLang="zh-CN" sz="2800" dirty="0">
                <a:solidFill>
                  <a:srgbClr val="FF0000"/>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2800" dirty="0">
              <a:solidFill>
                <a:srgbClr val="FF0000"/>
              </a:solidFill>
            </a:endParaRPr>
          </a:p>
        </p:txBody>
      </p:sp>
    </p:spTree>
    <p:custDataLst>
      <p:tags r:id="rId1"/>
    </p:custDataLst>
    <p:extLst>
      <p:ext uri="{BB962C8B-B14F-4D97-AF65-F5344CB8AC3E}">
        <p14:creationId xmlns:p14="http://schemas.microsoft.com/office/powerpoint/2010/main" val="32675237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5086BAD3-7A7F-4DA0-AC6F-0FA8C7FFA847}"/>
              </a:ext>
            </a:extLst>
          </p:cNvPr>
          <p:cNvSpPr txBox="1">
            <a:spLocks noChangeArrowheads="1"/>
          </p:cNvSpPr>
          <p:nvPr/>
        </p:nvSpPr>
        <p:spPr bwMode="auto">
          <a:xfrm>
            <a:off x="911424" y="1340768"/>
            <a:ext cx="10489165" cy="4170179"/>
          </a:xfrm>
          <a:prstGeom prst="rect">
            <a:avLst/>
          </a:prstGeom>
          <a:noFill/>
          <a:ln w="9525">
            <a:noFill/>
            <a:miter lim="800000"/>
            <a:headEnd/>
            <a:tailEnd/>
          </a:ln>
          <a:effectLst>
            <a:outerShdw dist="35921" dir="2700000" algn="ctr" rotWithShape="0">
              <a:srgbClr val="FFFFFF">
                <a:alpha val="73000"/>
              </a:srgbClr>
            </a:outerShdw>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Arial" charset="0"/>
                <a:ea typeface="MS PGothic" pitchFamily="34" charset="-128"/>
              </a:defRPr>
            </a:lvl2pPr>
            <a:lvl3pPr algn="l" rtl="0" eaLnBrk="0" fontAlgn="base" hangingPunct="0">
              <a:spcBef>
                <a:spcPct val="0"/>
              </a:spcBef>
              <a:spcAft>
                <a:spcPct val="0"/>
              </a:spcAft>
              <a:defRPr sz="4400" b="1">
                <a:solidFill>
                  <a:schemeClr val="tx2"/>
                </a:solidFill>
                <a:latin typeface="Arial" charset="0"/>
                <a:ea typeface="MS PGothic" pitchFamily="34" charset="-128"/>
              </a:defRPr>
            </a:lvl3pPr>
            <a:lvl4pPr algn="l" rtl="0" eaLnBrk="0" fontAlgn="base" hangingPunct="0">
              <a:spcBef>
                <a:spcPct val="0"/>
              </a:spcBef>
              <a:spcAft>
                <a:spcPct val="0"/>
              </a:spcAft>
              <a:defRPr sz="4400" b="1">
                <a:solidFill>
                  <a:schemeClr val="tx2"/>
                </a:solidFill>
                <a:latin typeface="Arial" charset="0"/>
                <a:ea typeface="MS PGothic" pitchFamily="34" charset="-128"/>
              </a:defRPr>
            </a:lvl4pPr>
            <a:lvl5pPr algn="l" rtl="0" eaLnBrk="0" fontAlgn="base" hangingPunct="0">
              <a:spcBef>
                <a:spcPct val="0"/>
              </a:spcBef>
              <a:spcAft>
                <a:spcPct val="0"/>
              </a:spcAft>
              <a:defRPr sz="4400" b="1">
                <a:solidFill>
                  <a:schemeClr val="tx2"/>
                </a:solidFill>
                <a:latin typeface="Arial" charset="0"/>
                <a:ea typeface="MS PGothic" pitchFamily="34" charset="-128"/>
              </a:defRPr>
            </a:lvl5pPr>
            <a:lvl6pPr marL="457200" algn="l" rtl="0" eaLnBrk="0" fontAlgn="base" hangingPunct="0">
              <a:spcBef>
                <a:spcPct val="0"/>
              </a:spcBef>
              <a:spcAft>
                <a:spcPct val="0"/>
              </a:spcAft>
              <a:defRPr sz="4400" b="1">
                <a:solidFill>
                  <a:schemeClr val="tx2"/>
                </a:solidFill>
                <a:latin typeface="Arial" charset="0"/>
                <a:ea typeface="MS PGothic" pitchFamily="34" charset="-128"/>
              </a:defRPr>
            </a:lvl6pPr>
            <a:lvl7pPr marL="914400" algn="l" rtl="0" eaLnBrk="0" fontAlgn="base" hangingPunct="0">
              <a:spcBef>
                <a:spcPct val="0"/>
              </a:spcBef>
              <a:spcAft>
                <a:spcPct val="0"/>
              </a:spcAft>
              <a:defRPr sz="4400" b="1">
                <a:solidFill>
                  <a:schemeClr val="tx2"/>
                </a:solidFill>
                <a:latin typeface="Arial" charset="0"/>
                <a:ea typeface="MS PGothic" pitchFamily="34" charset="-128"/>
              </a:defRPr>
            </a:lvl7pPr>
            <a:lvl8pPr marL="1371600" algn="l" rtl="0" eaLnBrk="0" fontAlgn="base" hangingPunct="0">
              <a:spcBef>
                <a:spcPct val="0"/>
              </a:spcBef>
              <a:spcAft>
                <a:spcPct val="0"/>
              </a:spcAft>
              <a:defRPr sz="4400" b="1">
                <a:solidFill>
                  <a:schemeClr val="tx2"/>
                </a:solidFill>
                <a:latin typeface="Arial" charset="0"/>
                <a:ea typeface="MS PGothic" pitchFamily="34" charset="-128"/>
              </a:defRPr>
            </a:lvl8pPr>
            <a:lvl9pPr marL="1828800" algn="l" rtl="0" eaLnBrk="0" fontAlgn="base" hangingPunct="0">
              <a:spcBef>
                <a:spcPct val="0"/>
              </a:spcBef>
              <a:spcAft>
                <a:spcPct val="0"/>
              </a:spcAft>
              <a:defRPr sz="4400" b="1">
                <a:solidFill>
                  <a:schemeClr val="tx2"/>
                </a:solidFill>
                <a:latin typeface="Arial" charset="0"/>
                <a:ea typeface="MS PGothic" pitchFamily="34" charset="-128"/>
              </a:defRPr>
            </a:lvl9pPr>
          </a:lstStyle>
          <a:p>
            <a:pPr marL="457189" indent="-457189" eaLnBrk="1" hangingPunct="1">
              <a:lnSpc>
                <a:spcPct val="150000"/>
              </a:lnSpc>
              <a:buFont typeface="+mj-lt"/>
              <a:buAutoNum type="arabicPeriod"/>
              <a:defRPr/>
            </a:pPr>
            <a:r>
              <a:rPr lang="zh-CN" altLang="en-US" sz="2400" kern="0" dirty="0">
                <a:solidFill>
                  <a:schemeClr val="tx1">
                    <a:lumMod val="75000"/>
                    <a:lumOff val="25000"/>
                  </a:schemeClr>
                </a:solidFill>
                <a:latin typeface="微软雅黑" pitchFamily="34" charset="-122"/>
                <a:ea typeface="微软雅黑" pitchFamily="34" charset="-122"/>
              </a:rPr>
              <a:t>解决进程互斥问题的三种硬件方法：禁止中断，</a:t>
            </a:r>
            <a:r>
              <a:rPr lang="en-US" altLang="zh-CN" sz="2400" kern="0" dirty="0">
                <a:solidFill>
                  <a:schemeClr val="tx1">
                    <a:lumMod val="75000"/>
                    <a:lumOff val="25000"/>
                  </a:schemeClr>
                </a:solidFill>
                <a:latin typeface="微软雅黑" pitchFamily="34" charset="-122"/>
                <a:ea typeface="微软雅黑" pitchFamily="34" charset="-122"/>
              </a:rPr>
              <a:t>TSL</a:t>
            </a:r>
            <a:r>
              <a:rPr lang="zh-CN" altLang="en-US" sz="2400" kern="0" dirty="0">
                <a:solidFill>
                  <a:schemeClr val="tx1">
                    <a:lumMod val="75000"/>
                    <a:lumOff val="25000"/>
                  </a:schemeClr>
                </a:solidFill>
                <a:latin typeface="微软雅黑" pitchFamily="34" charset="-122"/>
                <a:ea typeface="微软雅黑" pitchFamily="34" charset="-122"/>
              </a:rPr>
              <a:t>指令，</a:t>
            </a:r>
            <a:r>
              <a:rPr lang="en-US" altLang="zh-CN" sz="2400" kern="0" dirty="0">
                <a:solidFill>
                  <a:schemeClr val="tx1">
                    <a:lumMod val="75000"/>
                    <a:lumOff val="25000"/>
                  </a:schemeClr>
                </a:solidFill>
                <a:latin typeface="微软雅黑" pitchFamily="34" charset="-122"/>
                <a:ea typeface="微软雅黑" pitchFamily="34" charset="-122"/>
              </a:rPr>
              <a:t>swap</a:t>
            </a:r>
            <a:r>
              <a:rPr lang="zh-CN" altLang="en-US" sz="2400" kern="0" dirty="0">
                <a:solidFill>
                  <a:schemeClr val="tx1">
                    <a:lumMod val="75000"/>
                    <a:lumOff val="25000"/>
                  </a:schemeClr>
                </a:solidFill>
                <a:latin typeface="微软雅黑" pitchFamily="34" charset="-122"/>
                <a:ea typeface="微软雅黑" pitchFamily="34" charset="-122"/>
              </a:rPr>
              <a:t>指令</a:t>
            </a:r>
            <a:endParaRPr lang="en-US" altLang="zh-CN" sz="2400" kern="0" dirty="0">
              <a:solidFill>
                <a:schemeClr val="tx1">
                  <a:lumMod val="75000"/>
                  <a:lumOff val="25000"/>
                </a:schemeClr>
              </a:solidFill>
              <a:latin typeface="微软雅黑" pitchFamily="34" charset="-122"/>
              <a:ea typeface="微软雅黑" pitchFamily="34" charset="-122"/>
            </a:endParaRPr>
          </a:p>
          <a:p>
            <a:pPr marL="457189" indent="-457189" eaLnBrk="1" hangingPunct="1">
              <a:lnSpc>
                <a:spcPct val="150000"/>
              </a:lnSpc>
              <a:buFont typeface="+mj-lt"/>
              <a:buAutoNum type="arabicPeriod"/>
              <a:defRPr/>
            </a:pPr>
            <a:r>
              <a:rPr lang="zh-CN" altLang="en-US" sz="2400" kern="0" dirty="0">
                <a:solidFill>
                  <a:schemeClr val="tx1">
                    <a:lumMod val="75000"/>
                    <a:lumOff val="25000"/>
                  </a:schemeClr>
                </a:solidFill>
                <a:latin typeface="微软雅黑" pitchFamily="34" charset="-122"/>
                <a:ea typeface="微软雅黑" pitchFamily="34" charset="-122"/>
              </a:rPr>
              <a:t>利用软件方法解决进程互斥问题</a:t>
            </a:r>
            <a:endParaRPr lang="en-US" altLang="zh-CN" sz="2400" kern="0" dirty="0">
              <a:solidFill>
                <a:schemeClr val="tx1">
                  <a:lumMod val="75000"/>
                  <a:lumOff val="25000"/>
                </a:schemeClr>
              </a:solidFill>
              <a:latin typeface="微软雅黑" pitchFamily="34" charset="-122"/>
              <a:ea typeface="微软雅黑" pitchFamily="34" charset="-122"/>
            </a:endParaRPr>
          </a:p>
          <a:p>
            <a:pPr marL="457189" indent="-457189" eaLnBrk="1" hangingPunct="1">
              <a:lnSpc>
                <a:spcPct val="150000"/>
              </a:lnSpc>
              <a:buFont typeface="+mj-lt"/>
              <a:buAutoNum type="arabicPeriod"/>
              <a:defRPr/>
            </a:pPr>
            <a:r>
              <a:rPr lang="zh-CN" altLang="en-US" sz="2400" kern="0" dirty="0">
                <a:solidFill>
                  <a:schemeClr val="tx1">
                    <a:lumMod val="75000"/>
                    <a:lumOff val="25000"/>
                  </a:schemeClr>
                </a:solidFill>
                <a:latin typeface="微软雅黑" pitchFamily="34" charset="-122"/>
                <a:ea typeface="微软雅黑" pitchFamily="34" charset="-122"/>
              </a:rPr>
              <a:t>利用锁机制解决进程互斥问题</a:t>
            </a:r>
            <a:endParaRPr lang="en-US" altLang="zh-CN" sz="2400" kern="0" dirty="0">
              <a:solidFill>
                <a:schemeClr val="tx1">
                  <a:lumMod val="75000"/>
                  <a:lumOff val="25000"/>
                </a:schemeClr>
              </a:solidFill>
              <a:latin typeface="微软雅黑" pitchFamily="34" charset="-122"/>
              <a:ea typeface="微软雅黑" pitchFamily="34" charset="-122"/>
            </a:endParaRPr>
          </a:p>
          <a:p>
            <a:pPr marL="457189" indent="-457189" eaLnBrk="1" hangingPunct="1">
              <a:lnSpc>
                <a:spcPct val="150000"/>
              </a:lnSpc>
              <a:buFont typeface="+mj-lt"/>
              <a:buAutoNum type="arabicPeriod"/>
              <a:defRPr/>
            </a:pPr>
            <a:r>
              <a:rPr lang="zh-CN" altLang="en-US" sz="2400" kern="0" dirty="0">
                <a:solidFill>
                  <a:schemeClr val="tx1">
                    <a:lumMod val="75000"/>
                    <a:lumOff val="25000"/>
                  </a:schemeClr>
                </a:solidFill>
                <a:latin typeface="微软雅黑" pitchFamily="34" charset="-122"/>
                <a:ea typeface="微软雅黑" pitchFamily="34" charset="-122"/>
              </a:rPr>
              <a:t>整形信号量、记录型信号量、二元型信号量的基本概念</a:t>
            </a:r>
            <a:endParaRPr lang="en-US" altLang="zh-CN" sz="2400" kern="0" dirty="0">
              <a:solidFill>
                <a:schemeClr val="tx1">
                  <a:lumMod val="75000"/>
                  <a:lumOff val="25000"/>
                </a:schemeClr>
              </a:solidFill>
              <a:latin typeface="微软雅黑" pitchFamily="34" charset="-122"/>
              <a:ea typeface="微软雅黑" pitchFamily="34" charset="-122"/>
            </a:endParaRPr>
          </a:p>
          <a:p>
            <a:pPr marL="457189" indent="-457189" eaLnBrk="1" hangingPunct="1">
              <a:lnSpc>
                <a:spcPct val="150000"/>
              </a:lnSpc>
              <a:buFont typeface="+mj-lt"/>
              <a:buAutoNum type="arabicPeriod"/>
              <a:defRPr/>
            </a:pPr>
            <a:r>
              <a:rPr lang="zh-CN" altLang="en-US" sz="2400" kern="0" dirty="0">
                <a:solidFill>
                  <a:schemeClr val="tx1">
                    <a:lumMod val="75000"/>
                    <a:lumOff val="25000"/>
                  </a:schemeClr>
                </a:solidFill>
                <a:latin typeface="微软雅黑" pitchFamily="34" charset="-122"/>
                <a:ea typeface="微软雅黑" pitchFamily="34" charset="-122"/>
              </a:rPr>
              <a:t>如何利用信号量机制解决进程同步与互斥问题</a:t>
            </a:r>
            <a:endParaRPr lang="en-US" altLang="zh-CN" sz="2400" kern="0" dirty="0">
              <a:solidFill>
                <a:schemeClr val="tx1">
                  <a:lumMod val="75000"/>
                  <a:lumOff val="25000"/>
                </a:schemeClr>
              </a:solidFill>
              <a:latin typeface="微软雅黑" pitchFamily="34" charset="-122"/>
              <a:ea typeface="微软雅黑" pitchFamily="34" charset="-122"/>
            </a:endParaRPr>
          </a:p>
          <a:p>
            <a:pPr marL="457189" indent="-457189" eaLnBrk="1" hangingPunct="1">
              <a:lnSpc>
                <a:spcPct val="150000"/>
              </a:lnSpc>
              <a:buFont typeface="+mj-lt"/>
              <a:buAutoNum type="arabicPeriod"/>
              <a:defRPr/>
            </a:pPr>
            <a:r>
              <a:rPr lang="zh-CN" altLang="en-US" sz="2400" kern="0" dirty="0">
                <a:solidFill>
                  <a:schemeClr val="tx1">
                    <a:lumMod val="75000"/>
                    <a:lumOff val="25000"/>
                  </a:schemeClr>
                </a:solidFill>
                <a:latin typeface="微软雅黑" pitchFamily="34" charset="-122"/>
                <a:ea typeface="微软雅黑" pitchFamily="34" charset="-122"/>
              </a:rPr>
              <a:t>管程的定义、组成和特性</a:t>
            </a:r>
            <a:endParaRPr lang="en-US" altLang="zh-CN" sz="2400" kern="0" dirty="0">
              <a:solidFill>
                <a:schemeClr val="tx1">
                  <a:lumMod val="75000"/>
                  <a:lumOff val="25000"/>
                </a:schemeClr>
              </a:solidFill>
              <a:latin typeface="微软雅黑" pitchFamily="34" charset="-122"/>
              <a:ea typeface="微软雅黑" pitchFamily="34" charset="-122"/>
            </a:endParaRPr>
          </a:p>
          <a:p>
            <a:pPr marL="457189" indent="-457189" eaLnBrk="1" hangingPunct="1">
              <a:lnSpc>
                <a:spcPct val="150000"/>
              </a:lnSpc>
              <a:buFont typeface="+mj-lt"/>
              <a:buAutoNum type="arabicPeriod"/>
              <a:defRPr/>
            </a:pPr>
            <a:r>
              <a:rPr lang="zh-CN" altLang="en-US" sz="2400" kern="0" dirty="0">
                <a:solidFill>
                  <a:schemeClr val="tx1">
                    <a:lumMod val="75000"/>
                    <a:lumOff val="25000"/>
                  </a:schemeClr>
                </a:solidFill>
                <a:latin typeface="微软雅黑" pitchFamily="34" charset="-122"/>
                <a:ea typeface="微软雅黑" pitchFamily="34" charset="-122"/>
              </a:rPr>
              <a:t>管程中条件变量的作用，其</a:t>
            </a:r>
            <a:r>
              <a:rPr lang="en-US" altLang="zh-CN" sz="2400" kern="0" dirty="0">
                <a:solidFill>
                  <a:schemeClr val="tx1">
                    <a:lumMod val="75000"/>
                    <a:lumOff val="25000"/>
                  </a:schemeClr>
                </a:solidFill>
                <a:latin typeface="微软雅黑" pitchFamily="34" charset="-122"/>
                <a:ea typeface="微软雅黑" pitchFamily="34" charset="-122"/>
              </a:rPr>
              <a:t>wait</a:t>
            </a:r>
            <a:r>
              <a:rPr lang="zh-CN" altLang="en-US" sz="2400" kern="0" dirty="0">
                <a:solidFill>
                  <a:schemeClr val="tx1">
                    <a:lumMod val="75000"/>
                    <a:lumOff val="25000"/>
                  </a:schemeClr>
                </a:solidFill>
                <a:latin typeface="微软雅黑" pitchFamily="34" charset="-122"/>
                <a:ea typeface="微软雅黑" pitchFamily="34" charset="-122"/>
              </a:rPr>
              <a:t>操作和</a:t>
            </a:r>
            <a:r>
              <a:rPr lang="en-US" altLang="zh-CN" sz="2400" kern="0" dirty="0">
                <a:solidFill>
                  <a:schemeClr val="tx1">
                    <a:lumMod val="75000"/>
                    <a:lumOff val="25000"/>
                  </a:schemeClr>
                </a:solidFill>
                <a:latin typeface="微软雅黑" pitchFamily="34" charset="-122"/>
                <a:ea typeface="微软雅黑" pitchFamily="34" charset="-122"/>
              </a:rPr>
              <a:t>signal</a:t>
            </a:r>
            <a:r>
              <a:rPr lang="zh-CN" altLang="en-US" sz="2400" kern="0" dirty="0">
                <a:solidFill>
                  <a:schemeClr val="tx1">
                    <a:lumMod val="75000"/>
                    <a:lumOff val="25000"/>
                  </a:schemeClr>
                </a:solidFill>
                <a:latin typeface="微软雅黑" pitchFamily="34" charset="-122"/>
                <a:ea typeface="微软雅黑" pitchFamily="34" charset="-122"/>
              </a:rPr>
              <a:t>操作的定义</a:t>
            </a:r>
            <a:endParaRPr lang="en-US" altLang="zh-CN" sz="2400" kern="0" dirty="0">
              <a:solidFill>
                <a:schemeClr val="tx1">
                  <a:lumMod val="75000"/>
                  <a:lumOff val="25000"/>
                </a:schemeClr>
              </a:solidFill>
              <a:latin typeface="微软雅黑" pitchFamily="34" charset="-122"/>
              <a:ea typeface="微软雅黑" pitchFamily="34" charset="-122"/>
            </a:endParaRPr>
          </a:p>
        </p:txBody>
      </p:sp>
      <p:sp>
        <p:nvSpPr>
          <p:cNvPr id="5" name="圆角矩形 10">
            <a:extLst>
              <a:ext uri="{FF2B5EF4-FFF2-40B4-BE49-F238E27FC236}">
                <a16:creationId xmlns:a16="http://schemas.microsoft.com/office/drawing/2014/main" id="{F9EEE047-7AB5-4CA0-AAA2-301A85152D5E}"/>
              </a:ext>
            </a:extLst>
          </p:cNvPr>
          <p:cNvSpPr/>
          <p:nvPr/>
        </p:nvSpPr>
        <p:spPr>
          <a:xfrm>
            <a:off x="3745384" y="432480"/>
            <a:ext cx="4608513" cy="902519"/>
          </a:xfrm>
          <a:prstGeom prst="roundRect">
            <a:avLst/>
          </a:prstGeom>
          <a:solidFill>
            <a:srgbClr val="0070C0"/>
          </a:solidFill>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600" dirty="0"/>
          </a:p>
        </p:txBody>
      </p:sp>
      <p:sp>
        <p:nvSpPr>
          <p:cNvPr id="6" name="文本框 5">
            <a:extLst>
              <a:ext uri="{FF2B5EF4-FFF2-40B4-BE49-F238E27FC236}">
                <a16:creationId xmlns:a16="http://schemas.microsoft.com/office/drawing/2014/main" id="{BE83D907-CA00-46D7-A280-7E71F121544F}"/>
              </a:ext>
            </a:extLst>
          </p:cNvPr>
          <p:cNvSpPr txBox="1">
            <a:spLocks noChangeArrowheads="1"/>
          </p:cNvSpPr>
          <p:nvPr/>
        </p:nvSpPr>
        <p:spPr bwMode="auto">
          <a:xfrm>
            <a:off x="4079776" y="548680"/>
            <a:ext cx="3795712" cy="670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spcBef>
                <a:spcPct val="0"/>
              </a:spcBef>
              <a:buFontTx/>
              <a:buNone/>
            </a:pPr>
            <a:r>
              <a:rPr lang="zh-CN" altLang="en-US" dirty="0">
                <a:solidFill>
                  <a:schemeClr val="bg1"/>
                </a:solidFill>
                <a:latin typeface="微软雅黑" panose="020B0503020204020204" pitchFamily="34" charset="-122"/>
                <a:ea typeface="微软雅黑" panose="020B0503020204020204" pitchFamily="34" charset="-122"/>
              </a:rPr>
              <a:t>知识回顾</a:t>
            </a:r>
          </a:p>
        </p:txBody>
      </p:sp>
    </p:spTree>
    <p:extLst>
      <p:ext uri="{BB962C8B-B14F-4D97-AF65-F5344CB8AC3E}">
        <p14:creationId xmlns:p14="http://schemas.microsoft.com/office/powerpoint/2010/main" val="2966162930"/>
      </p:ext>
    </p:extLst>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4"/>
          <p:cNvSpPr>
            <a:spLocks noChangeArrowheads="1"/>
          </p:cNvSpPr>
          <p:nvPr/>
        </p:nvSpPr>
        <p:spPr bwMode="auto">
          <a:xfrm>
            <a:off x="911425" y="753157"/>
            <a:ext cx="8136903" cy="11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nSpc>
                <a:spcPct val="110000"/>
              </a:lnSpc>
              <a:spcBef>
                <a:spcPct val="20000"/>
              </a:spcBef>
            </a:pPr>
            <a:r>
              <a:rPr lang="en-US" altLang="zh-CN" sz="3200" dirty="0">
                <a:solidFill>
                  <a:srgbClr val="0000FF"/>
                </a:solidFill>
                <a:latin typeface="微软雅黑" panose="020B0503020204020204" pitchFamily="34" charset="-122"/>
                <a:ea typeface="微软雅黑" panose="020B0503020204020204" pitchFamily="34" charset="-122"/>
              </a:rPr>
              <a:t>3.4.2 </a:t>
            </a:r>
            <a:r>
              <a:rPr lang="zh-CN" altLang="en-US" sz="3200" dirty="0">
                <a:solidFill>
                  <a:srgbClr val="0000FF"/>
                </a:solidFill>
                <a:latin typeface="微软雅黑" panose="020B0503020204020204" pitchFamily="34" charset="-122"/>
                <a:ea typeface="微软雅黑" panose="020B0503020204020204" pitchFamily="34" charset="-122"/>
              </a:rPr>
              <a:t>进程同步机制及应用</a:t>
            </a:r>
            <a:endParaRPr lang="en-US" altLang="zh-CN" sz="3200" dirty="0">
              <a:solidFill>
                <a:srgbClr val="0000FF"/>
              </a:solidFill>
              <a:latin typeface="微软雅黑" panose="020B0503020204020204" pitchFamily="34" charset="-122"/>
              <a:ea typeface="微软雅黑" panose="020B0503020204020204" pitchFamily="34" charset="-122"/>
            </a:endParaRPr>
          </a:p>
          <a:p>
            <a:pPr>
              <a:lnSpc>
                <a:spcPct val="110000"/>
              </a:lnSpc>
              <a:spcBef>
                <a:spcPct val="20000"/>
              </a:spcBef>
            </a:pPr>
            <a:r>
              <a:rPr lang="en-US" altLang="zh-CN" sz="2800" dirty="0">
                <a:solidFill>
                  <a:srgbClr val="C00000"/>
                </a:solidFill>
                <a:latin typeface="微软雅黑" panose="020B0503020204020204" pitchFamily="34" charset="-122"/>
                <a:ea typeface="微软雅黑" panose="020B0503020204020204" pitchFamily="34" charset="-122"/>
              </a:rPr>
              <a:t>4. </a:t>
            </a:r>
            <a:r>
              <a:rPr lang="zh-CN" altLang="en-US" sz="2800" dirty="0">
                <a:solidFill>
                  <a:srgbClr val="C00000"/>
                </a:solidFill>
                <a:latin typeface="微软雅黑" panose="020B0503020204020204" pitchFamily="34" charset="-122"/>
                <a:ea typeface="微软雅黑" panose="020B0503020204020204" pitchFamily="34" charset="-122"/>
              </a:rPr>
              <a:t>信号量机制</a:t>
            </a:r>
            <a:r>
              <a:rPr lang="zh-CN" altLang="en-US" sz="2800" dirty="0">
                <a:solidFill>
                  <a:schemeClr val="accent5">
                    <a:lumMod val="10000"/>
                  </a:schemeClr>
                </a:solidFill>
                <a:latin typeface="微软雅黑" panose="020B0503020204020204" pitchFamily="34" charset="-122"/>
                <a:ea typeface="微软雅黑" panose="020B0503020204020204" pitchFamily="34" charset="-122"/>
              </a:rPr>
              <a:t>（补充）</a:t>
            </a:r>
            <a:endParaRPr lang="en-US" altLang="zh-CN" sz="2800" dirty="0">
              <a:solidFill>
                <a:schemeClr val="accent5">
                  <a:lumMod val="10000"/>
                </a:schemeClr>
              </a:solidFill>
              <a:latin typeface="微软雅黑" panose="020B0503020204020204" pitchFamily="34" charset="-122"/>
              <a:ea typeface="微软雅黑" panose="020B0503020204020204" pitchFamily="34" charset="-122"/>
            </a:endParaRPr>
          </a:p>
          <a:p>
            <a:pPr>
              <a:lnSpc>
                <a:spcPct val="110000"/>
              </a:lnSpc>
              <a:spcBef>
                <a:spcPct val="20000"/>
              </a:spcBef>
              <a:buFont typeface="Wingdings" panose="05000000000000000000" pitchFamily="2" charset="2"/>
              <a:buChar char="n"/>
            </a:pPr>
            <a:r>
              <a:rPr lang="en-US" altLang="zh-CN" sz="2400" dirty="0">
                <a:solidFill>
                  <a:srgbClr val="7030A0"/>
                </a:solidFill>
                <a:latin typeface="宋体" panose="02010600030101010101" pitchFamily="2" charset="-122"/>
              </a:rPr>
              <a:t> </a:t>
            </a:r>
            <a:r>
              <a:rPr lang="en-US" altLang="zh-CN" sz="2400" dirty="0">
                <a:solidFill>
                  <a:srgbClr val="7030A0"/>
                </a:solidFill>
                <a:latin typeface="微软雅黑" panose="020B0503020204020204" pitchFamily="34" charset="-122"/>
                <a:ea typeface="微软雅黑" panose="020B0503020204020204" pitchFamily="34" charset="-122"/>
              </a:rPr>
              <a:t>AND</a:t>
            </a:r>
            <a:r>
              <a:rPr lang="zh-CN" altLang="en-US" sz="2400" dirty="0">
                <a:solidFill>
                  <a:srgbClr val="7030A0"/>
                </a:solidFill>
                <a:latin typeface="微软雅黑" panose="020B0503020204020204" pitchFamily="34" charset="-122"/>
                <a:ea typeface="微软雅黑" panose="020B0503020204020204" pitchFamily="34" charset="-122"/>
              </a:rPr>
              <a:t>型信号量机制：实现多类资源的共享</a:t>
            </a:r>
            <a:endParaRPr lang="en-US" altLang="zh-CN" sz="2400" dirty="0">
              <a:solidFill>
                <a:srgbClr val="7030A0"/>
              </a:solidFill>
              <a:latin typeface="微软雅黑" panose="020B0503020204020204" pitchFamily="34" charset="-122"/>
              <a:ea typeface="微软雅黑" panose="020B0503020204020204" pitchFamily="34" charset="-122"/>
            </a:endParaRPr>
          </a:p>
          <a:p>
            <a:pPr>
              <a:lnSpc>
                <a:spcPct val="90000"/>
              </a:lnSpc>
              <a:spcBef>
                <a:spcPct val="20000"/>
              </a:spcBef>
            </a:pPr>
            <a:endParaRPr lang="zh-CN" altLang="en-US" sz="2400" dirty="0">
              <a:latin typeface="宋体" panose="02010600030101010101" pitchFamily="2" charset="-122"/>
            </a:endParaRPr>
          </a:p>
        </p:txBody>
      </p:sp>
      <p:sp>
        <p:nvSpPr>
          <p:cNvPr id="54275" name="Rectangle 2"/>
          <p:cNvSpPr txBox="1">
            <a:spLocks noChangeArrowheads="1"/>
          </p:cNvSpPr>
          <p:nvPr/>
        </p:nvSpPr>
        <p:spPr bwMode="auto">
          <a:xfrm>
            <a:off x="4440239" y="-26988"/>
            <a:ext cx="3311525" cy="711201"/>
          </a:xfrm>
          <a:prstGeom prst="rect">
            <a:avLst/>
          </a:prstGeom>
          <a:noFill/>
          <a:ln w="9525">
            <a:noFill/>
            <a:miter lim="800000"/>
            <a:headEnd/>
            <a:tailEnd/>
          </a:ln>
          <a:effectLst>
            <a:outerShdw dist="35921" dir="2700000" algn="ctr" rotWithShape="0">
              <a:srgbClr val="FFFFFF">
                <a:alpha val="73000"/>
              </a:srgbClr>
            </a:outerShdw>
          </a:effectLst>
        </p:spPr>
        <p:txBody>
          <a:bodyPr anchor="ctr"/>
          <a:lstStyle/>
          <a:p>
            <a:pPr>
              <a:defRPr/>
            </a:pPr>
            <a:r>
              <a:rPr lang="en-US" altLang="zh-CN" sz="4000" dirty="0">
                <a:solidFill>
                  <a:srgbClr val="FF0000"/>
                </a:solidFill>
                <a:latin typeface="微软雅黑" panose="020B0503020204020204" pitchFamily="34" charset="-122"/>
                <a:ea typeface="微软雅黑" panose="020B0503020204020204" pitchFamily="34" charset="-122"/>
              </a:rPr>
              <a:t>3.4 </a:t>
            </a:r>
            <a:r>
              <a:rPr lang="zh-CN" altLang="en-US" sz="4000" dirty="0">
                <a:solidFill>
                  <a:srgbClr val="FF0000"/>
                </a:solidFill>
                <a:latin typeface="微软雅黑" panose="020B0503020204020204" pitchFamily="34" charset="-122"/>
                <a:ea typeface="微软雅黑" panose="020B0503020204020204" pitchFamily="34" charset="-122"/>
              </a:rPr>
              <a:t>进程同步</a:t>
            </a:r>
          </a:p>
        </p:txBody>
      </p:sp>
      <p:sp>
        <p:nvSpPr>
          <p:cNvPr id="114692" name="矩形 1"/>
          <p:cNvSpPr>
            <a:spLocks noChangeArrowheads="1"/>
          </p:cNvSpPr>
          <p:nvPr/>
        </p:nvSpPr>
        <p:spPr bwMode="auto">
          <a:xfrm>
            <a:off x="1319180" y="2564904"/>
            <a:ext cx="9529348"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l"/>
            <a:r>
              <a:rPr lang="en-US" altLang="zh-CN" sz="3200" i="0" u="none" strike="noStrike" baseline="0" dirty="0">
                <a:solidFill>
                  <a:srgbClr val="000000"/>
                </a:solidFill>
                <a:latin typeface="微软雅黑" panose="020B0503020204020204" pitchFamily="34" charset="-122"/>
                <a:ea typeface="微软雅黑" panose="020B0503020204020204" pitchFamily="34" charset="-122"/>
              </a:rPr>
              <a:t>AND</a:t>
            </a:r>
            <a:r>
              <a:rPr lang="zh-CN" altLang="en-US" sz="3200" i="0" u="none" strike="noStrike" baseline="0" dirty="0">
                <a:solidFill>
                  <a:srgbClr val="000000"/>
                </a:solidFill>
                <a:latin typeface="微软雅黑" panose="020B0503020204020204" pitchFamily="34" charset="-122"/>
                <a:ea typeface="微软雅黑" panose="020B0503020204020204" pitchFamily="34" charset="-122"/>
              </a:rPr>
              <a:t>型信号量也称</a:t>
            </a:r>
            <a:r>
              <a:rPr lang="en-US" altLang="zh-CN" sz="3200" i="0" u="none" strike="noStrike" baseline="0" dirty="0">
                <a:solidFill>
                  <a:srgbClr val="FF3300"/>
                </a:solidFill>
                <a:latin typeface="微软雅黑" panose="020B0503020204020204" pitchFamily="34" charset="-122"/>
                <a:ea typeface="微软雅黑" panose="020B0503020204020204" pitchFamily="34" charset="-122"/>
              </a:rPr>
              <a:t>AND</a:t>
            </a:r>
            <a:r>
              <a:rPr lang="zh-CN" altLang="en-US" sz="3200" i="0" u="none" strike="noStrike" baseline="0" dirty="0">
                <a:solidFill>
                  <a:srgbClr val="FF3300"/>
                </a:solidFill>
                <a:latin typeface="微软雅黑" panose="020B0503020204020204" pitchFamily="34" charset="-122"/>
                <a:ea typeface="微软雅黑" panose="020B0503020204020204" pitchFamily="34" charset="-122"/>
              </a:rPr>
              <a:t>型信号量集</a:t>
            </a:r>
            <a:r>
              <a:rPr lang="zh-CN" altLang="en-US" sz="3200" i="0" u="none" strike="noStrike" baseline="0" dirty="0">
                <a:solidFill>
                  <a:srgbClr val="000000"/>
                </a:solidFill>
                <a:latin typeface="微软雅黑" panose="020B0503020204020204" pitchFamily="34" charset="-122"/>
                <a:ea typeface="微软雅黑" panose="020B0503020204020204" pitchFamily="34" charset="-122"/>
              </a:rPr>
              <a:t>，由若干个需做“ </a:t>
            </a:r>
            <a:r>
              <a:rPr lang="en-US" altLang="zh-CN" sz="3200" i="0" u="none" strike="noStrike" baseline="0" dirty="0">
                <a:solidFill>
                  <a:srgbClr val="008100"/>
                </a:solidFill>
                <a:latin typeface="微软雅黑" panose="020B0503020204020204" pitchFamily="34" charset="-122"/>
                <a:ea typeface="微软雅黑" panose="020B0503020204020204" pitchFamily="34" charset="-122"/>
              </a:rPr>
              <a:t>AND</a:t>
            </a:r>
            <a:r>
              <a:rPr lang="en-US" altLang="zh-CN" sz="3200" i="0" u="none" strike="noStrike" baseline="0" dirty="0">
                <a:solidFill>
                  <a:srgbClr val="000000"/>
                </a:solidFill>
                <a:latin typeface="微软雅黑" panose="020B0503020204020204" pitchFamily="34" charset="-122"/>
                <a:ea typeface="微软雅黑" panose="020B0503020204020204" pitchFamily="34" charset="-122"/>
              </a:rPr>
              <a:t>”</a:t>
            </a:r>
            <a:r>
              <a:rPr lang="zh-CN" altLang="en-US" sz="3200" i="0" u="none" strike="noStrike" baseline="0" dirty="0">
                <a:solidFill>
                  <a:srgbClr val="000000"/>
                </a:solidFill>
                <a:latin typeface="微软雅黑" panose="020B0503020204020204" pitchFamily="34" charset="-122"/>
                <a:ea typeface="微软雅黑" panose="020B0503020204020204" pitchFamily="34" charset="-122"/>
              </a:rPr>
              <a:t>条件操作的信号量组成。</a:t>
            </a:r>
            <a:endParaRPr kumimoji="1" lang="en-US" altLang="zh-CN" sz="4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71168553"/>
      </p:ext>
    </p:extLst>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4"/>
          <p:cNvSpPr>
            <a:spLocks noChangeArrowheads="1"/>
          </p:cNvSpPr>
          <p:nvPr/>
        </p:nvSpPr>
        <p:spPr bwMode="auto">
          <a:xfrm>
            <a:off x="911425" y="753157"/>
            <a:ext cx="8136903" cy="11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nSpc>
                <a:spcPct val="110000"/>
              </a:lnSpc>
              <a:spcBef>
                <a:spcPct val="20000"/>
              </a:spcBef>
            </a:pPr>
            <a:r>
              <a:rPr lang="en-US" altLang="zh-CN" sz="2800" dirty="0">
                <a:solidFill>
                  <a:srgbClr val="7030A0"/>
                </a:solidFill>
                <a:latin typeface="微软雅黑" panose="020B0503020204020204" pitchFamily="34" charset="-122"/>
                <a:ea typeface="微软雅黑" panose="020B0503020204020204" pitchFamily="34" charset="-122"/>
              </a:rPr>
              <a:t>AND</a:t>
            </a:r>
            <a:r>
              <a:rPr lang="zh-CN" altLang="en-US" sz="2800" dirty="0">
                <a:solidFill>
                  <a:srgbClr val="7030A0"/>
                </a:solidFill>
                <a:latin typeface="微软雅黑" panose="020B0503020204020204" pitchFamily="34" charset="-122"/>
                <a:ea typeface="微软雅黑" panose="020B0503020204020204" pitchFamily="34" charset="-122"/>
              </a:rPr>
              <a:t>型信号量机制：实现多类资源的共享</a:t>
            </a:r>
            <a:endParaRPr lang="en-US" altLang="zh-CN" sz="2800" dirty="0">
              <a:solidFill>
                <a:srgbClr val="7030A0"/>
              </a:solidFill>
              <a:latin typeface="微软雅黑" panose="020B0503020204020204" pitchFamily="34" charset="-122"/>
              <a:ea typeface="微软雅黑" panose="020B0503020204020204" pitchFamily="34" charset="-122"/>
            </a:endParaRPr>
          </a:p>
          <a:p>
            <a:pPr>
              <a:lnSpc>
                <a:spcPct val="90000"/>
              </a:lnSpc>
              <a:spcBef>
                <a:spcPct val="20000"/>
              </a:spcBef>
            </a:pPr>
            <a:endParaRPr lang="zh-CN" altLang="en-US" sz="2400" dirty="0">
              <a:latin typeface="宋体" panose="02010600030101010101" pitchFamily="2" charset="-122"/>
            </a:endParaRPr>
          </a:p>
        </p:txBody>
      </p:sp>
      <p:sp>
        <p:nvSpPr>
          <p:cNvPr id="54275" name="Rectangle 2"/>
          <p:cNvSpPr txBox="1">
            <a:spLocks noChangeArrowheads="1"/>
          </p:cNvSpPr>
          <p:nvPr/>
        </p:nvSpPr>
        <p:spPr bwMode="auto">
          <a:xfrm>
            <a:off x="4440239" y="-26988"/>
            <a:ext cx="3311525" cy="711201"/>
          </a:xfrm>
          <a:prstGeom prst="rect">
            <a:avLst/>
          </a:prstGeom>
          <a:noFill/>
          <a:ln w="9525">
            <a:noFill/>
            <a:miter lim="800000"/>
            <a:headEnd/>
            <a:tailEnd/>
          </a:ln>
          <a:effectLst>
            <a:outerShdw dist="35921" dir="2700000" algn="ctr" rotWithShape="0">
              <a:srgbClr val="FFFFFF">
                <a:alpha val="73000"/>
              </a:srgbClr>
            </a:outerShdw>
          </a:effectLst>
        </p:spPr>
        <p:txBody>
          <a:bodyPr anchor="ctr"/>
          <a:lstStyle/>
          <a:p>
            <a:pPr>
              <a:defRPr/>
            </a:pPr>
            <a:r>
              <a:rPr lang="en-US" altLang="zh-CN" sz="4000" dirty="0">
                <a:solidFill>
                  <a:srgbClr val="FF0000"/>
                </a:solidFill>
                <a:latin typeface="微软雅黑" panose="020B0503020204020204" pitchFamily="34" charset="-122"/>
                <a:ea typeface="微软雅黑" panose="020B0503020204020204" pitchFamily="34" charset="-122"/>
              </a:rPr>
              <a:t>3.4 </a:t>
            </a:r>
            <a:r>
              <a:rPr lang="zh-CN" altLang="en-US" sz="4000" dirty="0">
                <a:solidFill>
                  <a:srgbClr val="FF0000"/>
                </a:solidFill>
                <a:latin typeface="微软雅黑" panose="020B0503020204020204" pitchFamily="34" charset="-122"/>
                <a:ea typeface="微软雅黑" panose="020B0503020204020204" pitchFamily="34" charset="-122"/>
              </a:rPr>
              <a:t>进程同步</a:t>
            </a:r>
          </a:p>
        </p:txBody>
      </p:sp>
      <p:sp>
        <p:nvSpPr>
          <p:cNvPr id="3" name="文本框 2">
            <a:extLst>
              <a:ext uri="{FF2B5EF4-FFF2-40B4-BE49-F238E27FC236}">
                <a16:creationId xmlns:a16="http://schemas.microsoft.com/office/drawing/2014/main" id="{FB7844AA-554F-A02D-EB2A-E033AC40BF90}"/>
              </a:ext>
            </a:extLst>
          </p:cNvPr>
          <p:cNvSpPr txBox="1"/>
          <p:nvPr/>
        </p:nvSpPr>
        <p:spPr>
          <a:xfrm>
            <a:off x="931510" y="1562889"/>
            <a:ext cx="10637098" cy="954107"/>
          </a:xfrm>
          <a:prstGeom prst="rect">
            <a:avLst/>
          </a:prstGeom>
          <a:noFill/>
        </p:spPr>
        <p:txBody>
          <a:bodyPr wrap="square">
            <a:spAutoFit/>
          </a:bodyPr>
          <a:lstStyle/>
          <a:p>
            <a:pPr algn="l"/>
            <a:r>
              <a:rPr lang="zh-CN" altLang="en-US" sz="2800" i="0" u="none" strike="noStrike" baseline="0" dirty="0">
                <a:solidFill>
                  <a:srgbClr val="33339A"/>
                </a:solidFill>
                <a:latin typeface="微软雅黑" panose="020B0503020204020204" pitchFamily="34" charset="-122"/>
                <a:ea typeface="微软雅黑" panose="020B0503020204020204" pitchFamily="34" charset="-122"/>
              </a:rPr>
              <a:t>基本思想：</a:t>
            </a:r>
            <a:r>
              <a:rPr lang="zh-CN" altLang="en-US" sz="2800" i="0" u="none" strike="noStrike" baseline="0" dirty="0">
                <a:solidFill>
                  <a:schemeClr val="accent5">
                    <a:lumMod val="10000"/>
                  </a:schemeClr>
                </a:solidFill>
                <a:latin typeface="微软雅黑" panose="020B0503020204020204" pitchFamily="34" charset="-122"/>
                <a:ea typeface="微软雅黑" panose="020B0503020204020204" pitchFamily="34" charset="-122"/>
              </a:rPr>
              <a:t>将进程在整个运行过程中需要的所有资源，</a:t>
            </a:r>
            <a:r>
              <a:rPr lang="zh-CN" altLang="en-US" sz="2800" i="0" u="none" strike="noStrike" baseline="0" dirty="0">
                <a:solidFill>
                  <a:srgbClr val="FF0000"/>
                </a:solidFill>
                <a:latin typeface="微软雅黑" panose="020B0503020204020204" pitchFamily="34" charset="-122"/>
                <a:ea typeface="微软雅黑" panose="020B0503020204020204" pitchFamily="34" charset="-122"/>
              </a:rPr>
              <a:t>一次性全部</a:t>
            </a:r>
            <a:r>
              <a:rPr lang="zh-CN" altLang="en-US" sz="2800" i="0" u="none" strike="noStrike" baseline="0" dirty="0">
                <a:solidFill>
                  <a:schemeClr val="accent5">
                    <a:lumMod val="10000"/>
                  </a:schemeClr>
                </a:solidFill>
                <a:latin typeface="微软雅黑" panose="020B0503020204020204" pitchFamily="34" charset="-122"/>
                <a:ea typeface="微软雅黑" panose="020B0503020204020204" pitchFamily="34" charset="-122"/>
              </a:rPr>
              <a:t>地分配给进程，待进程使用完后再</a:t>
            </a:r>
            <a:r>
              <a:rPr lang="zh-CN" altLang="en-US" sz="2800" i="0" u="none" strike="noStrike" baseline="0" dirty="0">
                <a:solidFill>
                  <a:srgbClr val="FF0000"/>
                </a:solidFill>
                <a:latin typeface="微软雅黑" panose="020B0503020204020204" pitchFamily="34" charset="-122"/>
                <a:ea typeface="微软雅黑" panose="020B0503020204020204" pitchFamily="34" charset="-122"/>
              </a:rPr>
              <a:t>一起释放</a:t>
            </a:r>
            <a:r>
              <a:rPr lang="zh-CN" altLang="en-US" sz="2800" i="0" u="none" strike="noStrike" baseline="0" dirty="0">
                <a:solidFill>
                  <a:schemeClr val="accent5">
                    <a:lumMod val="10000"/>
                  </a:schemeClr>
                </a:solidFill>
                <a:latin typeface="微软雅黑" panose="020B0503020204020204" pitchFamily="34" charset="-122"/>
                <a:ea typeface="微软雅黑" panose="020B0503020204020204" pitchFamily="34" charset="-122"/>
              </a:rPr>
              <a:t>。</a:t>
            </a:r>
            <a:endParaRPr lang="zh-CN" altLang="en-US" sz="2800" dirty="0">
              <a:solidFill>
                <a:schemeClr val="accent5">
                  <a:lumMod val="10000"/>
                </a:schemeClr>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66215114-B036-7752-6E8D-C9032240B01A}"/>
              </a:ext>
            </a:extLst>
          </p:cNvPr>
          <p:cNvSpPr txBox="1"/>
          <p:nvPr/>
        </p:nvSpPr>
        <p:spPr>
          <a:xfrm>
            <a:off x="904422" y="3048475"/>
            <a:ext cx="10736194" cy="1815882"/>
          </a:xfrm>
          <a:prstGeom prst="rect">
            <a:avLst/>
          </a:prstGeom>
          <a:noFill/>
        </p:spPr>
        <p:txBody>
          <a:bodyPr wrap="square">
            <a:spAutoFit/>
          </a:bodyPr>
          <a:lstStyle>
            <a:defPPr>
              <a:defRPr lang="en-US"/>
            </a:defPPr>
            <a:lvl1pPr>
              <a:defRPr sz="2800" i="0" u="none" strike="noStrike" baseline="0">
                <a:latin typeface="微软雅黑" panose="020B0503020204020204" pitchFamily="34" charset="-122"/>
                <a:ea typeface="微软雅黑" panose="020B0503020204020204" pitchFamily="34" charset="-122"/>
              </a:defRPr>
            </a:lvl1pPr>
          </a:lstStyle>
          <a:p>
            <a:r>
              <a:rPr lang="zh-CN" altLang="en-US" dirty="0"/>
              <a:t>在对若干类资源分配和释放过程中，采取</a:t>
            </a:r>
            <a:r>
              <a:rPr lang="zh-CN" altLang="en-US" dirty="0">
                <a:solidFill>
                  <a:srgbClr val="FF0000"/>
                </a:solidFill>
              </a:rPr>
              <a:t>原子操作方式</a:t>
            </a:r>
            <a:r>
              <a:rPr lang="zh-CN" altLang="en-US" dirty="0"/>
              <a:t>，即要么一次性全部分配到进程，要么一个也不分配；释放亦如此。</a:t>
            </a:r>
            <a:r>
              <a:rPr lang="zh-CN" altLang="en-US" dirty="0">
                <a:solidFill>
                  <a:srgbClr val="3055F0"/>
                </a:solidFill>
              </a:rPr>
              <a:t>这样就可避免记录型信号机制中死锁情况的发生。</a:t>
            </a:r>
          </a:p>
          <a:p>
            <a:endParaRPr lang="zh-CN" altLang="en-US" dirty="0"/>
          </a:p>
        </p:txBody>
      </p:sp>
      <p:sp>
        <p:nvSpPr>
          <p:cNvPr id="9" name="文本框 8">
            <a:extLst>
              <a:ext uri="{FF2B5EF4-FFF2-40B4-BE49-F238E27FC236}">
                <a16:creationId xmlns:a16="http://schemas.microsoft.com/office/drawing/2014/main" id="{9D172B87-B23E-9DDB-06F6-AE9B776F8305}"/>
              </a:ext>
            </a:extLst>
          </p:cNvPr>
          <p:cNvSpPr txBox="1"/>
          <p:nvPr/>
        </p:nvSpPr>
        <p:spPr>
          <a:xfrm>
            <a:off x="970318" y="4864357"/>
            <a:ext cx="10559482" cy="954107"/>
          </a:xfrm>
          <a:prstGeom prst="rect">
            <a:avLst/>
          </a:prstGeom>
          <a:noFill/>
        </p:spPr>
        <p:txBody>
          <a:bodyPr wrap="square">
            <a:spAutoFit/>
          </a:bodyPr>
          <a:lstStyle>
            <a:defPPr>
              <a:defRPr lang="en-US"/>
            </a:defPPr>
            <a:lvl1pPr>
              <a:defRPr sz="2800" i="0" u="none" strike="noStrike" baseline="0">
                <a:solidFill>
                  <a:srgbClr val="33339A"/>
                </a:solidFill>
                <a:latin typeface="微软雅黑" panose="020B0503020204020204" pitchFamily="34" charset="-122"/>
                <a:ea typeface="微软雅黑" panose="020B0503020204020204" pitchFamily="34" charset="-122"/>
              </a:defRPr>
            </a:lvl1pPr>
          </a:lstStyle>
          <a:p>
            <a:r>
              <a:rPr lang="zh-CN" altLang="en-US" dirty="0">
                <a:solidFill>
                  <a:schemeClr val="tx1"/>
                </a:solidFill>
              </a:rPr>
              <a:t>为此，在</a:t>
            </a:r>
            <a:r>
              <a:rPr lang="en-US" altLang="zh-CN" dirty="0">
                <a:solidFill>
                  <a:schemeClr val="tx1"/>
                </a:solidFill>
              </a:rPr>
              <a:t>P</a:t>
            </a:r>
            <a:r>
              <a:rPr lang="zh-CN" altLang="en-US" dirty="0">
                <a:solidFill>
                  <a:schemeClr val="tx1"/>
                </a:solidFill>
              </a:rPr>
              <a:t>、</a:t>
            </a:r>
            <a:r>
              <a:rPr lang="en-US" altLang="zh-CN" dirty="0">
                <a:solidFill>
                  <a:schemeClr val="tx1"/>
                </a:solidFill>
              </a:rPr>
              <a:t>V</a:t>
            </a:r>
            <a:r>
              <a:rPr lang="zh-CN" altLang="en-US" dirty="0">
                <a:solidFill>
                  <a:schemeClr val="tx1"/>
                </a:solidFill>
              </a:rPr>
              <a:t>操作中，增加了一个“</a:t>
            </a:r>
            <a:r>
              <a:rPr lang="en-US" altLang="zh-CN" dirty="0">
                <a:solidFill>
                  <a:schemeClr val="tx1"/>
                </a:solidFill>
              </a:rPr>
              <a:t>AND”</a:t>
            </a:r>
            <a:r>
              <a:rPr lang="zh-CN" altLang="en-US" dirty="0">
                <a:solidFill>
                  <a:schemeClr val="tx1"/>
                </a:solidFill>
              </a:rPr>
              <a:t>条件，故称为</a:t>
            </a:r>
            <a:r>
              <a:rPr lang="en-US" altLang="zh-CN" dirty="0">
                <a:solidFill>
                  <a:schemeClr val="tx1"/>
                </a:solidFill>
              </a:rPr>
              <a:t>AND</a:t>
            </a:r>
            <a:r>
              <a:rPr lang="zh-CN" altLang="en-US" dirty="0">
                <a:solidFill>
                  <a:schemeClr val="tx1"/>
                </a:solidFill>
              </a:rPr>
              <a:t>同步，或称为同时</a:t>
            </a:r>
            <a:r>
              <a:rPr lang="en-US" altLang="zh-CN" dirty="0">
                <a:solidFill>
                  <a:schemeClr val="tx1"/>
                </a:solidFill>
              </a:rPr>
              <a:t>P</a:t>
            </a:r>
            <a:r>
              <a:rPr lang="zh-CN" altLang="en-US" dirty="0">
                <a:solidFill>
                  <a:schemeClr val="tx1"/>
                </a:solidFill>
              </a:rPr>
              <a:t>操作、同时</a:t>
            </a:r>
            <a:r>
              <a:rPr lang="en-US" altLang="zh-CN" dirty="0">
                <a:solidFill>
                  <a:schemeClr val="tx1"/>
                </a:solidFill>
              </a:rPr>
              <a:t>V</a:t>
            </a:r>
            <a:r>
              <a:rPr lang="zh-CN" altLang="en-US" dirty="0">
                <a:solidFill>
                  <a:schemeClr val="tx1"/>
                </a:solidFill>
              </a:rPr>
              <a:t>操作。</a:t>
            </a:r>
          </a:p>
        </p:txBody>
      </p:sp>
    </p:spTree>
    <p:extLst>
      <p:ext uri="{BB962C8B-B14F-4D97-AF65-F5344CB8AC3E}">
        <p14:creationId xmlns:p14="http://schemas.microsoft.com/office/powerpoint/2010/main" val="437027814"/>
      </p:ext>
    </p:extLst>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4"/>
          <p:cNvSpPr>
            <a:spLocks noChangeArrowheads="1"/>
          </p:cNvSpPr>
          <p:nvPr/>
        </p:nvSpPr>
        <p:spPr bwMode="auto">
          <a:xfrm>
            <a:off x="911425" y="753157"/>
            <a:ext cx="8136903" cy="11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nSpc>
                <a:spcPct val="110000"/>
              </a:lnSpc>
              <a:spcBef>
                <a:spcPct val="20000"/>
              </a:spcBef>
            </a:pPr>
            <a:r>
              <a:rPr lang="en-US" altLang="zh-CN" sz="2400" dirty="0">
                <a:solidFill>
                  <a:srgbClr val="7030A0"/>
                </a:solidFill>
                <a:latin typeface="微软雅黑" panose="020B0503020204020204" pitchFamily="34" charset="-122"/>
                <a:ea typeface="微软雅黑" panose="020B0503020204020204" pitchFamily="34" charset="-122"/>
              </a:rPr>
              <a:t>AND</a:t>
            </a:r>
            <a:r>
              <a:rPr lang="zh-CN" altLang="en-US" sz="2400" dirty="0">
                <a:solidFill>
                  <a:srgbClr val="7030A0"/>
                </a:solidFill>
                <a:latin typeface="微软雅黑" panose="020B0503020204020204" pitchFamily="34" charset="-122"/>
                <a:ea typeface="微软雅黑" panose="020B0503020204020204" pitchFamily="34" charset="-122"/>
              </a:rPr>
              <a:t>型信号量机制：实现多类资源的共享</a:t>
            </a:r>
            <a:endParaRPr lang="en-US" altLang="zh-CN" sz="2400" dirty="0">
              <a:solidFill>
                <a:srgbClr val="7030A0"/>
              </a:solidFill>
              <a:latin typeface="微软雅黑" panose="020B0503020204020204" pitchFamily="34" charset="-122"/>
              <a:ea typeface="微软雅黑" panose="020B0503020204020204" pitchFamily="34" charset="-122"/>
            </a:endParaRPr>
          </a:p>
          <a:p>
            <a:pPr>
              <a:lnSpc>
                <a:spcPct val="90000"/>
              </a:lnSpc>
              <a:spcBef>
                <a:spcPct val="20000"/>
              </a:spcBef>
            </a:pPr>
            <a:endParaRPr lang="zh-CN" altLang="en-US" sz="2400" dirty="0">
              <a:latin typeface="宋体" panose="02010600030101010101" pitchFamily="2" charset="-122"/>
            </a:endParaRPr>
          </a:p>
        </p:txBody>
      </p:sp>
      <p:sp>
        <p:nvSpPr>
          <p:cNvPr id="54275" name="Rectangle 2"/>
          <p:cNvSpPr txBox="1">
            <a:spLocks noChangeArrowheads="1"/>
          </p:cNvSpPr>
          <p:nvPr/>
        </p:nvSpPr>
        <p:spPr bwMode="auto">
          <a:xfrm>
            <a:off x="4440239" y="-26988"/>
            <a:ext cx="3311525" cy="711201"/>
          </a:xfrm>
          <a:prstGeom prst="rect">
            <a:avLst/>
          </a:prstGeom>
          <a:noFill/>
          <a:ln w="9525">
            <a:noFill/>
            <a:miter lim="800000"/>
            <a:headEnd/>
            <a:tailEnd/>
          </a:ln>
          <a:effectLst>
            <a:outerShdw dist="35921" dir="2700000" algn="ctr" rotWithShape="0">
              <a:srgbClr val="FFFFFF">
                <a:alpha val="73000"/>
              </a:srgbClr>
            </a:outerShdw>
          </a:effectLst>
        </p:spPr>
        <p:txBody>
          <a:bodyPr anchor="ctr"/>
          <a:lstStyle/>
          <a:p>
            <a:pPr>
              <a:defRPr/>
            </a:pPr>
            <a:r>
              <a:rPr lang="en-US" altLang="zh-CN" sz="4000" dirty="0">
                <a:solidFill>
                  <a:srgbClr val="FF0000"/>
                </a:solidFill>
                <a:latin typeface="微软雅黑" panose="020B0503020204020204" pitchFamily="34" charset="-122"/>
                <a:ea typeface="微软雅黑" panose="020B0503020204020204" pitchFamily="34" charset="-122"/>
              </a:rPr>
              <a:t>3.4 </a:t>
            </a:r>
            <a:r>
              <a:rPr lang="zh-CN" altLang="en-US" sz="4000" dirty="0">
                <a:solidFill>
                  <a:srgbClr val="FF0000"/>
                </a:solidFill>
                <a:latin typeface="微软雅黑" panose="020B0503020204020204" pitchFamily="34" charset="-122"/>
                <a:ea typeface="微软雅黑" panose="020B0503020204020204" pitchFamily="34" charset="-122"/>
              </a:rPr>
              <a:t>进程同步</a:t>
            </a:r>
          </a:p>
        </p:txBody>
      </p:sp>
      <p:sp>
        <p:nvSpPr>
          <p:cNvPr id="3" name="文本框 2">
            <a:extLst>
              <a:ext uri="{FF2B5EF4-FFF2-40B4-BE49-F238E27FC236}">
                <a16:creationId xmlns:a16="http://schemas.microsoft.com/office/drawing/2014/main" id="{FB7844AA-554F-A02D-EB2A-E033AC40BF90}"/>
              </a:ext>
            </a:extLst>
          </p:cNvPr>
          <p:cNvSpPr txBox="1"/>
          <p:nvPr/>
        </p:nvSpPr>
        <p:spPr>
          <a:xfrm>
            <a:off x="839416" y="1484784"/>
            <a:ext cx="10637098" cy="461665"/>
          </a:xfrm>
          <a:prstGeom prst="rect">
            <a:avLst/>
          </a:prstGeom>
          <a:noFill/>
        </p:spPr>
        <p:txBody>
          <a:bodyPr wrap="square">
            <a:spAutoFit/>
          </a:bodyPr>
          <a:lstStyle/>
          <a:p>
            <a:pPr algn="l"/>
            <a:r>
              <a:rPr lang="zh-CN" altLang="en-US" sz="2400" i="0" u="none" strike="noStrike" baseline="0" dirty="0">
                <a:solidFill>
                  <a:srgbClr val="33339A"/>
                </a:solidFill>
                <a:latin typeface="楷体" panose="02010609060101010101" pitchFamily="49" charset="-122"/>
                <a:ea typeface="楷体" panose="02010609060101010101" pitchFamily="49" charset="-122"/>
              </a:rPr>
              <a:t>原子操作</a:t>
            </a:r>
            <a:r>
              <a:rPr lang="en-US" altLang="zh-CN" sz="2400" i="0" u="none" strike="noStrike" baseline="0" dirty="0" err="1">
                <a:solidFill>
                  <a:srgbClr val="33339A"/>
                </a:solidFill>
                <a:latin typeface="Times New Roman Bold" panose="02020803070505020304" pitchFamily="18" charset="0"/>
                <a:ea typeface="楷体" panose="02010609060101010101" pitchFamily="49" charset="-122"/>
              </a:rPr>
              <a:t>Swait</a:t>
            </a:r>
            <a:r>
              <a:rPr lang="en-US" altLang="zh-CN" sz="2400" i="0" u="none" strike="noStrike" baseline="0" dirty="0">
                <a:solidFill>
                  <a:srgbClr val="33339A"/>
                </a:solidFill>
                <a:latin typeface="Times New Roman Bold" panose="02020803070505020304" pitchFamily="18" charset="0"/>
                <a:ea typeface="楷体" panose="02010609060101010101" pitchFamily="49" charset="-122"/>
              </a:rPr>
              <a:t>(S1,S2, </a:t>
            </a:r>
            <a:r>
              <a:rPr lang="en-US" altLang="zh-CN" sz="2400" i="0" u="none" strike="noStrike" baseline="0" dirty="0">
                <a:solidFill>
                  <a:srgbClr val="33339A"/>
                </a:solidFill>
                <a:latin typeface="宋体" panose="02010600030101010101" pitchFamily="2" charset="-122"/>
                <a:ea typeface="宋体" panose="02010600030101010101" pitchFamily="2" charset="-122"/>
              </a:rPr>
              <a:t>…</a:t>
            </a:r>
            <a:r>
              <a:rPr lang="en-US" altLang="zh-CN" sz="2400" i="0" u="none" strike="noStrike" baseline="0" dirty="0">
                <a:solidFill>
                  <a:srgbClr val="33339A"/>
                </a:solidFill>
                <a:latin typeface="Times New Roman Bold" panose="02020803070505020304" pitchFamily="18" charset="0"/>
                <a:ea typeface="楷体" panose="02010609060101010101" pitchFamily="49" charset="-122"/>
              </a:rPr>
              <a:t>,Sn)</a:t>
            </a:r>
            <a:endParaRPr lang="zh-CN" altLang="en-US" sz="3600" dirty="0">
              <a:solidFill>
                <a:schemeClr val="accent5">
                  <a:lumMod val="10000"/>
                </a:schemeClr>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43CC727D-B95B-1ED3-5155-992FDCDCBA4D}"/>
              </a:ext>
            </a:extLst>
          </p:cNvPr>
          <p:cNvSpPr txBox="1"/>
          <p:nvPr/>
        </p:nvSpPr>
        <p:spPr>
          <a:xfrm>
            <a:off x="911425" y="2105561"/>
            <a:ext cx="10657183" cy="4216539"/>
          </a:xfrm>
          <a:prstGeom prst="rect">
            <a:avLst/>
          </a:prstGeom>
          <a:noFill/>
        </p:spPr>
        <p:txBody>
          <a:bodyPr wrap="square">
            <a:spAutoFit/>
          </a:bodyPr>
          <a:lstStyle/>
          <a:p>
            <a:pPr algn="l"/>
            <a:r>
              <a:rPr lang="en-US" altLang="zh-CN" sz="3200" b="1" i="0" u="none" strike="noStrike" baseline="0" dirty="0" err="1">
                <a:solidFill>
                  <a:srgbClr val="FF0066"/>
                </a:solidFill>
                <a:latin typeface="Times New Roman Bold" panose="02020803070505020304" pitchFamily="18" charset="0"/>
              </a:rPr>
              <a:t>Swait</a:t>
            </a:r>
            <a:r>
              <a:rPr lang="en-US" altLang="zh-CN" sz="3200" b="1" i="0" u="none" strike="noStrike" baseline="0" dirty="0">
                <a:solidFill>
                  <a:srgbClr val="FF0066"/>
                </a:solidFill>
                <a:latin typeface="Times New Roman Bold" panose="02020803070505020304" pitchFamily="18" charset="0"/>
              </a:rPr>
              <a:t>(S1,S2, …,Sn)</a:t>
            </a:r>
          </a:p>
          <a:p>
            <a:pPr algn="l"/>
            <a:r>
              <a:rPr lang="en-US" altLang="zh-CN" sz="3200" b="1" i="0" u="none" strike="noStrike" baseline="0" dirty="0">
                <a:solidFill>
                  <a:srgbClr val="000000"/>
                </a:solidFill>
                <a:latin typeface="Times New Roman Bold" panose="02020803070505020304" pitchFamily="18" charset="0"/>
              </a:rPr>
              <a:t>	if S1≥1 </a:t>
            </a:r>
            <a:r>
              <a:rPr lang="en-US" altLang="zh-CN" sz="3200" b="1" i="0" u="none" strike="noStrike" baseline="0" dirty="0">
                <a:solidFill>
                  <a:srgbClr val="0000FF"/>
                </a:solidFill>
                <a:latin typeface="Times New Roman Bold" panose="02020803070505020304" pitchFamily="18" charset="0"/>
              </a:rPr>
              <a:t>and … and </a:t>
            </a:r>
            <a:r>
              <a:rPr lang="en-US" altLang="zh-CN" sz="3200" b="1" i="0" u="none" strike="noStrike" baseline="0" dirty="0">
                <a:solidFill>
                  <a:srgbClr val="000000"/>
                </a:solidFill>
                <a:latin typeface="Times New Roman Bold" panose="02020803070505020304" pitchFamily="18" charset="0"/>
              </a:rPr>
              <a:t>Sn≥1 then </a:t>
            </a:r>
            <a:r>
              <a:rPr lang="en-US" altLang="zh-CN" sz="2800" b="1" i="0" u="none" strike="noStrike" baseline="0" dirty="0">
                <a:solidFill>
                  <a:srgbClr val="FF3300"/>
                </a:solidFill>
                <a:latin typeface="Times New Roman Bold" panose="02020803070505020304" pitchFamily="18" charset="0"/>
              </a:rPr>
              <a:t>//</a:t>
            </a:r>
            <a:r>
              <a:rPr lang="zh-CN" altLang="en-US" sz="2800" b="0" i="0" u="none" strike="noStrike" baseline="0" dirty="0">
                <a:solidFill>
                  <a:srgbClr val="FF3300"/>
                </a:solidFill>
                <a:latin typeface="楷体" panose="02010609060101010101" pitchFamily="49" charset="-122"/>
                <a:ea typeface="楷体" panose="02010609060101010101" pitchFamily="49" charset="-122"/>
              </a:rPr>
              <a:t>各类资源是否还可分配</a:t>
            </a:r>
          </a:p>
          <a:p>
            <a:pPr algn="l"/>
            <a:r>
              <a:rPr lang="pt-BR" altLang="zh-CN" sz="3200" b="1" i="0" u="none" strike="noStrike" baseline="0" dirty="0">
                <a:solidFill>
                  <a:srgbClr val="000000"/>
                </a:solidFill>
                <a:latin typeface="Times New Roman Bold" panose="02020803070505020304" pitchFamily="18" charset="0"/>
              </a:rPr>
              <a:t>		for i=1 to n do</a:t>
            </a:r>
          </a:p>
          <a:p>
            <a:pPr algn="l"/>
            <a:r>
              <a:rPr lang="en-US" altLang="zh-CN" sz="3200" b="1" i="0" u="none" strike="noStrike" baseline="0" dirty="0">
                <a:solidFill>
                  <a:srgbClr val="000000"/>
                </a:solidFill>
                <a:latin typeface="Times New Roman Bold" panose="02020803070505020304" pitchFamily="18" charset="0"/>
              </a:rPr>
              <a:t>			Si=Si-1</a:t>
            </a:r>
            <a:r>
              <a:rPr lang="zh-CN" altLang="en-US" sz="3200" b="0" i="0" u="none" strike="noStrike" baseline="0" dirty="0">
                <a:solidFill>
                  <a:srgbClr val="000000"/>
                </a:solidFill>
                <a:latin typeface="楷体" panose="02010609060101010101" pitchFamily="49" charset="-122"/>
                <a:ea typeface="楷体" panose="02010609060101010101" pitchFamily="49" charset="-122"/>
              </a:rPr>
              <a:t>；</a:t>
            </a:r>
            <a:r>
              <a:rPr lang="en-US" altLang="zh-CN" sz="2800" b="1" i="0" u="none" strike="noStrike" baseline="0" dirty="0">
                <a:solidFill>
                  <a:srgbClr val="FF3300"/>
                </a:solidFill>
                <a:latin typeface="Times New Roman Bold" panose="02020803070505020304" pitchFamily="18" charset="0"/>
                <a:ea typeface="楷体" panose="02010609060101010101" pitchFamily="49" charset="-122"/>
              </a:rPr>
              <a:t>//</a:t>
            </a:r>
            <a:r>
              <a:rPr lang="zh-CN" altLang="en-US" sz="2800" b="0" i="0" u="none" strike="noStrike" baseline="0" dirty="0">
                <a:solidFill>
                  <a:srgbClr val="FF3300"/>
                </a:solidFill>
                <a:latin typeface="楷体" panose="02010609060101010101" pitchFamily="49" charset="-122"/>
                <a:ea typeface="楷体" panose="02010609060101010101" pitchFamily="49" charset="-122"/>
              </a:rPr>
              <a:t>每类资源都要分配</a:t>
            </a:r>
            <a:r>
              <a:rPr lang="en-US" altLang="zh-CN" sz="2800" b="1" i="0" u="none" strike="noStrike" baseline="0" dirty="0">
                <a:solidFill>
                  <a:srgbClr val="FF3300"/>
                </a:solidFill>
                <a:latin typeface="Times New Roman Bold" panose="02020803070505020304" pitchFamily="18" charset="0"/>
                <a:ea typeface="楷体" panose="02010609060101010101" pitchFamily="49" charset="-122"/>
              </a:rPr>
              <a:t>1</a:t>
            </a:r>
            <a:r>
              <a:rPr lang="zh-CN" altLang="en-US" sz="2800" b="0" i="0" u="none" strike="noStrike" baseline="0" dirty="0">
                <a:solidFill>
                  <a:srgbClr val="FF3300"/>
                </a:solidFill>
                <a:latin typeface="楷体" panose="02010609060101010101" pitchFamily="49" charset="-122"/>
                <a:ea typeface="楷体" panose="02010609060101010101" pitchFamily="49" charset="-122"/>
              </a:rPr>
              <a:t>个</a:t>
            </a:r>
            <a:endParaRPr lang="en-US" altLang="zh-CN" sz="2800" b="0" i="0" u="none" strike="noStrike" baseline="0" dirty="0">
              <a:solidFill>
                <a:srgbClr val="FF3300"/>
              </a:solidFill>
              <a:latin typeface="楷体" panose="02010609060101010101" pitchFamily="49" charset="-122"/>
              <a:ea typeface="楷体" panose="02010609060101010101" pitchFamily="49" charset="-122"/>
            </a:endParaRPr>
          </a:p>
          <a:p>
            <a:pPr algn="l"/>
            <a:r>
              <a:rPr lang="en-US" altLang="zh-CN" sz="2800" b="1" i="0" u="none" strike="noStrike" baseline="0" dirty="0">
                <a:solidFill>
                  <a:srgbClr val="000000"/>
                </a:solidFill>
                <a:latin typeface="Times New Roman Bold" panose="02020803070505020304" pitchFamily="18" charset="0"/>
              </a:rPr>
              <a:t>		</a:t>
            </a:r>
            <a:r>
              <a:rPr lang="en-US" altLang="zh-CN" sz="2800" b="1" i="0" u="none" strike="noStrike" baseline="0" dirty="0" err="1">
                <a:solidFill>
                  <a:srgbClr val="000000"/>
                </a:solidFill>
                <a:latin typeface="Times New Roman Bold" panose="02020803070505020304" pitchFamily="18" charset="0"/>
              </a:rPr>
              <a:t>endfor</a:t>
            </a:r>
            <a:endParaRPr lang="en-US" altLang="zh-CN" sz="2800" b="1" i="0" u="none" strike="noStrike" baseline="0" dirty="0">
              <a:solidFill>
                <a:srgbClr val="000000"/>
              </a:solidFill>
              <a:latin typeface="Times New Roman Bold" panose="02020803070505020304" pitchFamily="18" charset="0"/>
            </a:endParaRPr>
          </a:p>
          <a:p>
            <a:pPr algn="l"/>
            <a:r>
              <a:rPr lang="en-US" altLang="zh-CN" sz="2800" b="1" i="0" u="none" strike="noStrike" baseline="0" dirty="0">
                <a:solidFill>
                  <a:srgbClr val="000000"/>
                </a:solidFill>
                <a:latin typeface="Times New Roman Bold" panose="02020803070505020304" pitchFamily="18" charset="0"/>
              </a:rPr>
              <a:t>	else </a:t>
            </a:r>
            <a:r>
              <a:rPr lang="en-US" altLang="zh-CN" sz="2800" b="1" i="0" u="none" strike="noStrike" baseline="0" dirty="0">
                <a:solidFill>
                  <a:srgbClr val="FF3300"/>
                </a:solidFill>
                <a:latin typeface="Times New Roman Bold" panose="02020803070505020304" pitchFamily="18" charset="0"/>
              </a:rPr>
              <a:t>//</a:t>
            </a:r>
            <a:r>
              <a:rPr lang="zh-CN" altLang="en-US" sz="2800" b="0" i="0" u="none" strike="noStrike" baseline="0" dirty="0">
                <a:solidFill>
                  <a:srgbClr val="FF3300"/>
                </a:solidFill>
                <a:latin typeface="楷体" panose="02010609060101010101" pitchFamily="49" charset="-122"/>
                <a:ea typeface="楷体" panose="02010609060101010101" pitchFamily="49" charset="-122"/>
              </a:rPr>
              <a:t>否则，将进程放到等待资源</a:t>
            </a:r>
            <a:r>
              <a:rPr lang="en-US" altLang="zh-CN" sz="2800" b="1" i="0" u="none" strike="noStrike" baseline="0" dirty="0">
                <a:solidFill>
                  <a:srgbClr val="FF3300"/>
                </a:solidFill>
                <a:latin typeface="Times New Roman Bold" panose="02020803070505020304" pitchFamily="18" charset="0"/>
                <a:ea typeface="楷体" panose="02010609060101010101" pitchFamily="49" charset="-122"/>
              </a:rPr>
              <a:t>Si</a:t>
            </a:r>
            <a:r>
              <a:rPr lang="zh-CN" altLang="en-US" sz="2800" b="0" i="0" u="none" strike="noStrike" baseline="0" dirty="0">
                <a:solidFill>
                  <a:srgbClr val="FF3300"/>
                </a:solidFill>
                <a:latin typeface="楷体" panose="02010609060101010101" pitchFamily="49" charset="-122"/>
                <a:ea typeface="楷体" panose="02010609060101010101" pitchFamily="49" charset="-122"/>
              </a:rPr>
              <a:t>的队列中</a:t>
            </a:r>
          </a:p>
          <a:p>
            <a:pPr algn="l"/>
            <a:r>
              <a:rPr lang="en-US" altLang="zh-CN" sz="2800" b="0" i="0" u="none" strike="noStrike" baseline="0" dirty="0">
                <a:solidFill>
                  <a:srgbClr val="000000"/>
                </a:solidFill>
                <a:latin typeface="楷体" panose="02010609060101010101" pitchFamily="49" charset="-122"/>
                <a:ea typeface="楷体" panose="02010609060101010101" pitchFamily="49" charset="-122"/>
              </a:rPr>
              <a:t>		</a:t>
            </a:r>
            <a:r>
              <a:rPr lang="zh-CN" altLang="en-US" sz="2800" b="0" i="0" u="none" strike="noStrike" baseline="0" dirty="0">
                <a:solidFill>
                  <a:srgbClr val="000000"/>
                </a:solidFill>
                <a:latin typeface="楷体" panose="02010609060101010101" pitchFamily="49" charset="-122"/>
                <a:ea typeface="楷体" panose="02010609060101010101" pitchFamily="49" charset="-122"/>
              </a:rPr>
              <a:t>调进程到第一个小于</a:t>
            </a:r>
            <a:r>
              <a:rPr lang="en-US" altLang="zh-CN" sz="2800" b="1" i="0" u="none" strike="noStrike" baseline="0" dirty="0">
                <a:solidFill>
                  <a:srgbClr val="000000"/>
                </a:solidFill>
                <a:latin typeface="Times New Roman Bold" panose="02020803070505020304" pitchFamily="18" charset="0"/>
                <a:ea typeface="楷体" panose="02010609060101010101" pitchFamily="49" charset="-122"/>
              </a:rPr>
              <a:t>1</a:t>
            </a:r>
            <a:r>
              <a:rPr lang="zh-CN" altLang="en-US" sz="2800" b="0" i="0" u="none" strike="noStrike" baseline="0" dirty="0">
                <a:solidFill>
                  <a:srgbClr val="000000"/>
                </a:solidFill>
                <a:latin typeface="楷体" panose="02010609060101010101" pitchFamily="49" charset="-122"/>
                <a:ea typeface="楷体" panose="02010609060101010101" pitchFamily="49" charset="-122"/>
              </a:rPr>
              <a:t>的信号量的等待队列</a:t>
            </a:r>
            <a:r>
              <a:rPr lang="en-US" altLang="zh-CN" sz="2800" b="1" i="0" u="none" strike="noStrike" baseline="0" dirty="0" err="1">
                <a:solidFill>
                  <a:srgbClr val="000000"/>
                </a:solidFill>
                <a:latin typeface="Times New Roman Bold" panose="02020803070505020304" pitchFamily="18" charset="0"/>
                <a:ea typeface="楷体" panose="02010609060101010101" pitchFamily="49" charset="-122"/>
              </a:rPr>
              <a:t>Si.queue</a:t>
            </a:r>
            <a:r>
              <a:rPr lang="en-US" altLang="zh-CN" sz="2800" b="1" i="0" u="none" strike="noStrike" baseline="0" dirty="0">
                <a:solidFill>
                  <a:srgbClr val="000000"/>
                </a:solidFill>
                <a:latin typeface="Times New Roman Bold" panose="02020803070505020304" pitchFamily="18" charset="0"/>
                <a:ea typeface="楷体" panose="02010609060101010101" pitchFamily="49" charset="-122"/>
              </a:rPr>
              <a:t>;</a:t>
            </a:r>
          </a:p>
          <a:p>
            <a:pPr algn="l"/>
            <a:r>
              <a:rPr lang="en-US" altLang="zh-CN" sz="2800" b="0" i="0" u="none" strike="noStrike" baseline="0" dirty="0">
                <a:solidFill>
                  <a:srgbClr val="000000"/>
                </a:solidFill>
                <a:latin typeface="楷体" panose="02010609060101010101" pitchFamily="49" charset="-122"/>
                <a:ea typeface="楷体" panose="02010609060101010101" pitchFamily="49" charset="-122"/>
              </a:rPr>
              <a:t>		</a:t>
            </a:r>
            <a:r>
              <a:rPr lang="zh-CN" altLang="en-US" sz="2800" b="0" i="0" u="none" strike="noStrike" baseline="0" dirty="0">
                <a:solidFill>
                  <a:srgbClr val="000000"/>
                </a:solidFill>
                <a:latin typeface="楷体" panose="02010609060101010101" pitchFamily="49" charset="-122"/>
                <a:ea typeface="楷体" panose="02010609060101010101" pitchFamily="49" charset="-122"/>
              </a:rPr>
              <a:t>阻塞该进程</a:t>
            </a:r>
            <a:r>
              <a:rPr lang="en-US" altLang="zh-CN" sz="2800" b="1" i="0" u="none" strike="noStrike" baseline="0" dirty="0">
                <a:solidFill>
                  <a:srgbClr val="000000"/>
                </a:solidFill>
                <a:latin typeface="Times New Roman Bold" panose="02020803070505020304" pitchFamily="18" charset="0"/>
                <a:ea typeface="楷体" panose="02010609060101010101" pitchFamily="49" charset="-122"/>
              </a:rPr>
              <a:t>;</a:t>
            </a:r>
          </a:p>
          <a:p>
            <a:pPr algn="l"/>
            <a:r>
              <a:rPr lang="en-US" altLang="zh-CN" sz="2800" b="1" i="0" u="none" strike="noStrike" baseline="0" dirty="0">
                <a:solidFill>
                  <a:srgbClr val="000000"/>
                </a:solidFill>
                <a:latin typeface="Times New Roman Bold" panose="02020803070505020304" pitchFamily="18" charset="0"/>
              </a:rPr>
              <a:t>	endif</a:t>
            </a:r>
            <a:endParaRPr lang="zh-CN" altLang="en-US" sz="3200" dirty="0"/>
          </a:p>
        </p:txBody>
      </p:sp>
    </p:spTree>
    <p:extLst>
      <p:ext uri="{BB962C8B-B14F-4D97-AF65-F5344CB8AC3E}">
        <p14:creationId xmlns:p14="http://schemas.microsoft.com/office/powerpoint/2010/main" val="3516244956"/>
      </p:ext>
    </p:extLst>
  </p:cSld>
  <p:clrMapOvr>
    <a:masterClrMapping/>
  </p:clrMapOvr>
  <p:transition>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4"/>
          <p:cNvSpPr>
            <a:spLocks noChangeArrowheads="1"/>
          </p:cNvSpPr>
          <p:nvPr/>
        </p:nvSpPr>
        <p:spPr bwMode="auto">
          <a:xfrm>
            <a:off x="911425" y="753157"/>
            <a:ext cx="8136903" cy="11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nSpc>
                <a:spcPct val="110000"/>
              </a:lnSpc>
              <a:spcBef>
                <a:spcPct val="20000"/>
              </a:spcBef>
            </a:pPr>
            <a:r>
              <a:rPr lang="en-US" altLang="zh-CN" sz="2400" dirty="0">
                <a:solidFill>
                  <a:srgbClr val="7030A0"/>
                </a:solidFill>
                <a:latin typeface="微软雅黑" panose="020B0503020204020204" pitchFamily="34" charset="-122"/>
                <a:ea typeface="微软雅黑" panose="020B0503020204020204" pitchFamily="34" charset="-122"/>
              </a:rPr>
              <a:t>AND</a:t>
            </a:r>
            <a:r>
              <a:rPr lang="zh-CN" altLang="en-US" sz="2400" dirty="0">
                <a:solidFill>
                  <a:srgbClr val="7030A0"/>
                </a:solidFill>
                <a:latin typeface="微软雅黑" panose="020B0503020204020204" pitchFamily="34" charset="-122"/>
                <a:ea typeface="微软雅黑" panose="020B0503020204020204" pitchFamily="34" charset="-122"/>
              </a:rPr>
              <a:t>型信号量机制：实现多类资源的共享</a:t>
            </a:r>
            <a:endParaRPr lang="en-US" altLang="zh-CN" sz="2400" dirty="0">
              <a:solidFill>
                <a:srgbClr val="7030A0"/>
              </a:solidFill>
              <a:latin typeface="微软雅黑" panose="020B0503020204020204" pitchFamily="34" charset="-122"/>
              <a:ea typeface="微软雅黑" panose="020B0503020204020204" pitchFamily="34" charset="-122"/>
            </a:endParaRPr>
          </a:p>
          <a:p>
            <a:pPr>
              <a:lnSpc>
                <a:spcPct val="90000"/>
              </a:lnSpc>
              <a:spcBef>
                <a:spcPct val="20000"/>
              </a:spcBef>
            </a:pPr>
            <a:endParaRPr lang="zh-CN" altLang="en-US" sz="2400" dirty="0">
              <a:latin typeface="宋体" panose="02010600030101010101" pitchFamily="2" charset="-122"/>
            </a:endParaRPr>
          </a:p>
        </p:txBody>
      </p:sp>
      <p:sp>
        <p:nvSpPr>
          <p:cNvPr id="54275" name="Rectangle 2"/>
          <p:cNvSpPr txBox="1">
            <a:spLocks noChangeArrowheads="1"/>
          </p:cNvSpPr>
          <p:nvPr/>
        </p:nvSpPr>
        <p:spPr bwMode="auto">
          <a:xfrm>
            <a:off x="4440239" y="-26988"/>
            <a:ext cx="3311525" cy="711201"/>
          </a:xfrm>
          <a:prstGeom prst="rect">
            <a:avLst/>
          </a:prstGeom>
          <a:noFill/>
          <a:ln w="9525">
            <a:noFill/>
            <a:miter lim="800000"/>
            <a:headEnd/>
            <a:tailEnd/>
          </a:ln>
          <a:effectLst>
            <a:outerShdw dist="35921" dir="2700000" algn="ctr" rotWithShape="0">
              <a:srgbClr val="FFFFFF">
                <a:alpha val="73000"/>
              </a:srgbClr>
            </a:outerShdw>
          </a:effectLst>
        </p:spPr>
        <p:txBody>
          <a:bodyPr anchor="ctr"/>
          <a:lstStyle/>
          <a:p>
            <a:pPr>
              <a:defRPr/>
            </a:pPr>
            <a:r>
              <a:rPr lang="en-US" altLang="zh-CN" sz="4000" dirty="0">
                <a:solidFill>
                  <a:srgbClr val="FF0000"/>
                </a:solidFill>
                <a:latin typeface="微软雅黑" panose="020B0503020204020204" pitchFamily="34" charset="-122"/>
                <a:ea typeface="微软雅黑" panose="020B0503020204020204" pitchFamily="34" charset="-122"/>
              </a:rPr>
              <a:t>3.4 </a:t>
            </a:r>
            <a:r>
              <a:rPr lang="zh-CN" altLang="en-US" sz="4000" dirty="0">
                <a:solidFill>
                  <a:srgbClr val="FF0000"/>
                </a:solidFill>
                <a:latin typeface="微软雅黑" panose="020B0503020204020204" pitchFamily="34" charset="-122"/>
                <a:ea typeface="微软雅黑" panose="020B0503020204020204" pitchFamily="34" charset="-122"/>
              </a:rPr>
              <a:t>进程同步</a:t>
            </a:r>
          </a:p>
        </p:txBody>
      </p:sp>
      <p:sp>
        <p:nvSpPr>
          <p:cNvPr id="3" name="文本框 2">
            <a:extLst>
              <a:ext uri="{FF2B5EF4-FFF2-40B4-BE49-F238E27FC236}">
                <a16:creationId xmlns:a16="http://schemas.microsoft.com/office/drawing/2014/main" id="{FB7844AA-554F-A02D-EB2A-E033AC40BF90}"/>
              </a:ext>
            </a:extLst>
          </p:cNvPr>
          <p:cNvSpPr txBox="1"/>
          <p:nvPr/>
        </p:nvSpPr>
        <p:spPr>
          <a:xfrm>
            <a:off x="839416" y="1484784"/>
            <a:ext cx="10637098" cy="461665"/>
          </a:xfrm>
          <a:prstGeom prst="rect">
            <a:avLst/>
          </a:prstGeom>
          <a:noFill/>
        </p:spPr>
        <p:txBody>
          <a:bodyPr wrap="square">
            <a:spAutoFit/>
          </a:bodyPr>
          <a:lstStyle/>
          <a:p>
            <a:pPr algn="l"/>
            <a:r>
              <a:rPr lang="zh-CN" altLang="en-US" sz="2400" i="0" u="none" strike="noStrike" baseline="0" dirty="0">
                <a:solidFill>
                  <a:srgbClr val="33339A"/>
                </a:solidFill>
                <a:latin typeface="楷体" panose="02010609060101010101" pitchFamily="49" charset="-122"/>
                <a:ea typeface="楷体" panose="02010609060101010101" pitchFamily="49" charset="-122"/>
              </a:rPr>
              <a:t>原子操作</a:t>
            </a:r>
            <a:r>
              <a:rPr lang="en-US" altLang="zh-CN" sz="2400" i="0" u="none" strike="noStrike" baseline="0" dirty="0" err="1">
                <a:solidFill>
                  <a:srgbClr val="33339A"/>
                </a:solidFill>
                <a:latin typeface="Times New Roman Bold" panose="02020803070505020304" pitchFamily="18" charset="0"/>
                <a:ea typeface="楷体" panose="02010609060101010101" pitchFamily="49" charset="-122"/>
              </a:rPr>
              <a:t>Ssignal</a:t>
            </a:r>
            <a:r>
              <a:rPr lang="en-US" altLang="zh-CN" sz="2400" i="0" u="none" strike="noStrike" baseline="0" dirty="0">
                <a:solidFill>
                  <a:srgbClr val="33339A"/>
                </a:solidFill>
                <a:latin typeface="Times New Roman Bold" panose="02020803070505020304" pitchFamily="18" charset="0"/>
                <a:ea typeface="楷体" panose="02010609060101010101" pitchFamily="49" charset="-122"/>
              </a:rPr>
              <a:t>(S1,S2, </a:t>
            </a:r>
            <a:r>
              <a:rPr lang="en-US" altLang="zh-CN" sz="2400" i="0" u="none" strike="noStrike" baseline="0" dirty="0">
                <a:solidFill>
                  <a:srgbClr val="33339A"/>
                </a:solidFill>
                <a:latin typeface="宋体" panose="02010600030101010101" pitchFamily="2" charset="-122"/>
                <a:ea typeface="宋体" panose="02010600030101010101" pitchFamily="2" charset="-122"/>
              </a:rPr>
              <a:t>…</a:t>
            </a:r>
            <a:r>
              <a:rPr lang="en-US" altLang="zh-CN" sz="2400" i="0" u="none" strike="noStrike" baseline="0" dirty="0">
                <a:solidFill>
                  <a:srgbClr val="33339A"/>
                </a:solidFill>
                <a:latin typeface="Times New Roman Bold" panose="02020803070505020304" pitchFamily="18" charset="0"/>
                <a:ea typeface="楷体" panose="02010609060101010101" pitchFamily="49" charset="-122"/>
              </a:rPr>
              <a:t>,Sn)</a:t>
            </a:r>
            <a:endParaRPr lang="zh-CN" altLang="en-US" sz="3600" dirty="0">
              <a:solidFill>
                <a:schemeClr val="accent5">
                  <a:lumMod val="10000"/>
                </a:schemeClr>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43CC727D-B95B-1ED3-5155-992FDCDCBA4D}"/>
              </a:ext>
            </a:extLst>
          </p:cNvPr>
          <p:cNvSpPr txBox="1"/>
          <p:nvPr/>
        </p:nvSpPr>
        <p:spPr>
          <a:xfrm>
            <a:off x="911425" y="2105561"/>
            <a:ext cx="10657183" cy="2677656"/>
          </a:xfrm>
          <a:prstGeom prst="rect">
            <a:avLst/>
          </a:prstGeom>
          <a:noFill/>
        </p:spPr>
        <p:txBody>
          <a:bodyPr wrap="square">
            <a:spAutoFit/>
          </a:bodyPr>
          <a:lstStyle/>
          <a:p>
            <a:pPr algn="l"/>
            <a:r>
              <a:rPr lang="en-US" altLang="zh-CN" sz="2800" b="1" i="0" u="none" strike="noStrike" baseline="0" dirty="0" err="1">
                <a:solidFill>
                  <a:srgbClr val="FF0066"/>
                </a:solidFill>
                <a:latin typeface="Times New Roman Bold" panose="02020803070505020304" pitchFamily="18" charset="0"/>
              </a:rPr>
              <a:t>Ssignal</a:t>
            </a:r>
            <a:r>
              <a:rPr lang="en-US" altLang="zh-CN" sz="2800" b="1" i="0" u="none" strike="noStrike" baseline="0" dirty="0">
                <a:solidFill>
                  <a:srgbClr val="FF0066"/>
                </a:solidFill>
                <a:latin typeface="Times New Roman Bold" panose="02020803070505020304" pitchFamily="18" charset="0"/>
              </a:rPr>
              <a:t>(S1,S2, …,Sn)</a:t>
            </a:r>
          </a:p>
          <a:p>
            <a:pPr algn="l"/>
            <a:r>
              <a:rPr lang="en-US" altLang="zh-CN" sz="2800" b="1" i="0" u="none" strike="noStrike" baseline="0" dirty="0">
                <a:solidFill>
                  <a:srgbClr val="000000"/>
                </a:solidFill>
                <a:latin typeface="Times New Roman Bold" panose="02020803070505020304" pitchFamily="18" charset="0"/>
              </a:rPr>
              <a:t>	</a:t>
            </a:r>
            <a:r>
              <a:rPr lang="pt-BR" altLang="zh-CN" sz="2800" b="1" i="0" u="none" strike="noStrike" baseline="0" dirty="0">
                <a:solidFill>
                  <a:srgbClr val="000000"/>
                </a:solidFill>
                <a:latin typeface="Times New Roman Bold" panose="02020803070505020304" pitchFamily="18" charset="0"/>
              </a:rPr>
              <a:t>for i=1 to n do</a:t>
            </a:r>
          </a:p>
          <a:p>
            <a:pPr algn="l"/>
            <a:r>
              <a:rPr lang="en-US" altLang="zh-CN" sz="2800" b="1" i="0" u="none" strike="noStrike" baseline="0" dirty="0">
                <a:solidFill>
                  <a:srgbClr val="000000"/>
                </a:solidFill>
                <a:latin typeface="Times New Roman Bold" panose="02020803070505020304" pitchFamily="18" charset="0"/>
              </a:rPr>
              <a:t>		Si=Si+</a:t>
            </a:r>
            <a:r>
              <a:rPr lang="en-US" altLang="zh-CN" sz="2800" b="1" i="0" u="none" strike="noStrike" baseline="0" dirty="0">
                <a:solidFill>
                  <a:srgbClr val="FF0000"/>
                </a:solidFill>
                <a:latin typeface="Times New Roman Bold" panose="02020803070505020304" pitchFamily="18" charset="0"/>
              </a:rPr>
              <a:t>1</a:t>
            </a:r>
            <a:r>
              <a:rPr lang="zh-CN" altLang="en-US" sz="2800" b="0" i="0" u="none" strike="noStrike" baseline="0" dirty="0">
                <a:solidFill>
                  <a:srgbClr val="000000"/>
                </a:solidFill>
                <a:latin typeface="楷体" panose="02010609060101010101" pitchFamily="49" charset="-122"/>
                <a:ea typeface="楷体" panose="02010609060101010101" pitchFamily="49" charset="-122"/>
              </a:rPr>
              <a:t>； </a:t>
            </a:r>
            <a:r>
              <a:rPr lang="en-US" altLang="zh-CN" sz="2800" b="1" i="0" u="none" strike="noStrike" baseline="0" dirty="0">
                <a:solidFill>
                  <a:srgbClr val="FF3300"/>
                </a:solidFill>
                <a:latin typeface="Times New Roman Bold" panose="02020803070505020304" pitchFamily="18" charset="0"/>
                <a:ea typeface="楷体" panose="02010609060101010101" pitchFamily="49" charset="-122"/>
              </a:rPr>
              <a:t>//</a:t>
            </a:r>
            <a:r>
              <a:rPr lang="zh-CN" altLang="en-US" sz="2800" b="0" i="0" u="none" strike="noStrike" baseline="0" dirty="0">
                <a:solidFill>
                  <a:srgbClr val="FF3300"/>
                </a:solidFill>
                <a:latin typeface="楷体" panose="02010609060101010101" pitchFamily="49" charset="-122"/>
                <a:ea typeface="楷体" panose="02010609060101010101" pitchFamily="49" charset="-122"/>
              </a:rPr>
              <a:t>释放进程占用的各类资源</a:t>
            </a:r>
          </a:p>
          <a:p>
            <a:pPr algn="l"/>
            <a:r>
              <a:rPr lang="en-US" altLang="zh-CN" sz="2800" b="0" i="0" u="none" strike="noStrike" baseline="0" dirty="0">
                <a:solidFill>
                  <a:srgbClr val="000000"/>
                </a:solidFill>
                <a:latin typeface="楷体" panose="02010609060101010101" pitchFamily="49" charset="-122"/>
                <a:ea typeface="楷体" panose="02010609060101010101" pitchFamily="49" charset="-122"/>
              </a:rPr>
              <a:t>		</a:t>
            </a:r>
            <a:r>
              <a:rPr lang="zh-CN" altLang="en-US" sz="2800" b="0" i="0" u="none" strike="noStrike" baseline="0" dirty="0">
                <a:solidFill>
                  <a:srgbClr val="000000"/>
                </a:solidFill>
                <a:latin typeface="楷体" panose="02010609060101010101" pitchFamily="49" charset="-122"/>
                <a:ea typeface="楷体" panose="02010609060101010101" pitchFamily="49" charset="-122"/>
              </a:rPr>
              <a:t>从等待队列</a:t>
            </a:r>
            <a:r>
              <a:rPr lang="en-US" altLang="zh-CN" sz="2800" b="1" i="0" u="none" strike="noStrike" baseline="0" dirty="0" err="1">
                <a:solidFill>
                  <a:srgbClr val="000000"/>
                </a:solidFill>
                <a:latin typeface="Times New Roman Bold" panose="02020803070505020304" pitchFamily="18" charset="0"/>
                <a:ea typeface="楷体" panose="02010609060101010101" pitchFamily="49" charset="-122"/>
              </a:rPr>
              <a:t>Si.queue</a:t>
            </a:r>
            <a:r>
              <a:rPr lang="zh-CN" altLang="en-US" sz="2800" b="0" i="0" u="none" strike="noStrike" baseline="0" dirty="0">
                <a:solidFill>
                  <a:srgbClr val="000000"/>
                </a:solidFill>
                <a:latin typeface="楷体" panose="02010609060101010101" pitchFamily="49" charset="-122"/>
                <a:ea typeface="楷体" panose="02010609060101010101" pitchFamily="49" charset="-122"/>
              </a:rPr>
              <a:t>中取出</a:t>
            </a:r>
            <a:r>
              <a:rPr lang="zh-CN" altLang="en-US" sz="2800" b="0" i="0" u="none" strike="noStrike" baseline="0" dirty="0">
                <a:solidFill>
                  <a:srgbClr val="FF0000"/>
                </a:solidFill>
                <a:latin typeface="楷体" panose="02010609060101010101" pitchFamily="49" charset="-122"/>
                <a:ea typeface="楷体" panose="02010609060101010101" pitchFamily="49" charset="-122"/>
              </a:rPr>
              <a:t>第一个进程</a:t>
            </a:r>
            <a:r>
              <a:rPr lang="en-US" altLang="zh-CN" sz="2800" b="1" i="0" u="none" strike="noStrike" baseline="0" dirty="0">
                <a:solidFill>
                  <a:srgbClr val="FF0000"/>
                </a:solidFill>
                <a:latin typeface="Times New Roman Bold" panose="02020803070505020304" pitchFamily="18" charset="0"/>
                <a:ea typeface="楷体" panose="02010609060101010101" pitchFamily="49" charset="-122"/>
              </a:rPr>
              <a:t>P</a:t>
            </a:r>
            <a:r>
              <a:rPr lang="zh-CN" altLang="en-US" sz="2800" b="0" i="0" u="none" strike="noStrike" baseline="0" dirty="0">
                <a:solidFill>
                  <a:srgbClr val="FF0000"/>
                </a:solidFill>
                <a:latin typeface="楷体" panose="02010609060101010101" pitchFamily="49" charset="-122"/>
                <a:ea typeface="楷体" panose="02010609060101010101" pitchFamily="49" charset="-122"/>
              </a:rPr>
              <a:t>，</a:t>
            </a:r>
            <a:r>
              <a:rPr lang="zh-CN" altLang="en-US" sz="2800" b="0" i="0" u="none" strike="noStrike" baseline="0" dirty="0">
                <a:solidFill>
                  <a:srgbClr val="000000"/>
                </a:solidFill>
                <a:latin typeface="楷体" panose="02010609060101010101" pitchFamily="49" charset="-122"/>
                <a:ea typeface="楷体" panose="02010609060101010101" pitchFamily="49" charset="-122"/>
              </a:rPr>
              <a:t>唤醒进</a:t>
            </a:r>
            <a:r>
              <a:rPr lang="zh-CN" altLang="en-US" sz="2800" b="0" i="0" u="none" strike="noStrike" baseline="0" dirty="0">
                <a:latin typeface="楷体" panose="02010609060101010101" pitchFamily="49" charset="-122"/>
                <a:ea typeface="楷体" panose="02010609060101010101" pitchFamily="49" charset="-122"/>
              </a:rPr>
              <a:t>程</a:t>
            </a:r>
            <a:r>
              <a:rPr lang="en-US" altLang="zh-CN" sz="2800" b="1" i="0" u="none" strike="noStrike" baseline="0" dirty="0">
                <a:latin typeface="Times New Roman Bold" panose="02020803070505020304" pitchFamily="18" charset="0"/>
                <a:ea typeface="楷体" panose="02010609060101010101" pitchFamily="49" charset="-122"/>
              </a:rPr>
              <a:t>P</a:t>
            </a:r>
            <a:r>
              <a:rPr lang="zh-CN" altLang="en-US" sz="2800" b="0" i="0" u="none" strike="noStrike" baseline="0" dirty="0">
                <a:latin typeface="楷体" panose="02010609060101010101" pitchFamily="49" charset="-122"/>
                <a:ea typeface="楷体" panose="02010609060101010101" pitchFamily="49" charset="-122"/>
              </a:rPr>
              <a:t>，  </a:t>
            </a:r>
            <a:endParaRPr lang="en-US" altLang="zh-CN" sz="2800" b="0" i="0" u="none" strike="noStrike" baseline="0" dirty="0">
              <a:latin typeface="楷体" panose="02010609060101010101" pitchFamily="49" charset="-122"/>
              <a:ea typeface="楷体" panose="02010609060101010101" pitchFamily="49" charset="-122"/>
            </a:endParaRPr>
          </a:p>
          <a:p>
            <a:pPr algn="l"/>
            <a:r>
              <a:rPr lang="en-US" altLang="zh-CN" sz="2800" b="0" dirty="0">
                <a:latin typeface="楷体" panose="02010609060101010101" pitchFamily="49" charset="-122"/>
                <a:ea typeface="楷体" panose="02010609060101010101" pitchFamily="49" charset="-122"/>
              </a:rPr>
              <a:t>          </a:t>
            </a:r>
            <a:r>
              <a:rPr lang="zh-CN" altLang="en-US" sz="2800" b="0" i="0" u="none" strike="noStrike" baseline="0" dirty="0">
                <a:latin typeface="楷体" panose="02010609060101010101" pitchFamily="49" charset="-122"/>
                <a:ea typeface="楷体" panose="02010609060101010101" pitchFamily="49" charset="-122"/>
              </a:rPr>
              <a:t>移到就绪队列中</a:t>
            </a:r>
            <a:r>
              <a:rPr lang="en-US" altLang="zh-CN" sz="2800" b="1" i="0" u="none" strike="noStrike" baseline="0" dirty="0">
                <a:latin typeface="Times New Roman Bold" panose="02020803070505020304" pitchFamily="18" charset="0"/>
                <a:ea typeface="楷体" panose="02010609060101010101" pitchFamily="49" charset="-122"/>
              </a:rPr>
              <a:t>;</a:t>
            </a:r>
          </a:p>
          <a:p>
            <a:pPr algn="l"/>
            <a:r>
              <a:rPr lang="en-US" altLang="zh-CN" sz="2800" b="1" i="0" u="none" strike="noStrike" baseline="0" dirty="0">
                <a:latin typeface="Times New Roman Bold" panose="02020803070505020304" pitchFamily="18" charset="0"/>
                <a:ea typeface="楷体" panose="02010609060101010101" pitchFamily="49" charset="-122"/>
              </a:rPr>
              <a:t>	</a:t>
            </a:r>
            <a:r>
              <a:rPr lang="en-US" altLang="zh-CN" sz="2800" b="1" i="0" u="none" strike="noStrike" baseline="0" dirty="0" err="1">
                <a:latin typeface="Times New Roman Bold" panose="02020803070505020304" pitchFamily="18" charset="0"/>
                <a:ea typeface="楷体" panose="02010609060101010101" pitchFamily="49" charset="-122"/>
              </a:rPr>
              <a:t>endfor</a:t>
            </a:r>
            <a:r>
              <a:rPr lang="zh-CN" altLang="en-US" sz="2800" b="0" i="0" u="none" strike="noStrike" baseline="0" dirty="0">
                <a:latin typeface="楷体" panose="02010609060101010101" pitchFamily="49" charset="-122"/>
                <a:ea typeface="楷体" panose="02010609060101010101" pitchFamily="49" charset="-122"/>
              </a:rPr>
              <a:t>；</a:t>
            </a:r>
            <a:endParaRPr lang="zh-CN" altLang="en-US" sz="2800" dirty="0"/>
          </a:p>
        </p:txBody>
      </p:sp>
    </p:spTree>
    <p:extLst>
      <p:ext uri="{BB962C8B-B14F-4D97-AF65-F5344CB8AC3E}">
        <p14:creationId xmlns:p14="http://schemas.microsoft.com/office/powerpoint/2010/main" val="1168670938"/>
      </p:ext>
    </p:extLst>
  </p:cSld>
  <p:clrMapOvr>
    <a:masterClrMapping/>
  </p:clrMapOvr>
  <p:transition>
    <p:fade/>
  </p:transition>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AB1D6CFD-8030-44F8-BD50-EC2703996407}"/>
              </a:ext>
            </a:extLst>
          </p:cNvPr>
          <p:cNvSpPr/>
          <p:nvPr/>
        </p:nvSpPr>
        <p:spPr>
          <a:xfrm>
            <a:off x="2639616" y="1628800"/>
            <a:ext cx="5616623" cy="4436987"/>
          </a:xfrm>
          <a:prstGeom prst="roundRect">
            <a:avLst/>
          </a:prstGeom>
          <a:solidFill>
            <a:schemeClr val="bg1"/>
          </a:solidFill>
          <a:ln w="57150">
            <a:solidFill>
              <a:srgbClr val="FF0000"/>
            </a:solidFill>
            <a:prstDash val="dash"/>
          </a:ln>
        </p:spPr>
        <p:txBody>
          <a:bodyPr wrap="square" rtlCol="0" anchor="ctr">
            <a:spAutoFit/>
          </a:bodyPr>
          <a:lstStyle/>
          <a:p>
            <a:pPr algn="ctr">
              <a:lnSpc>
                <a:spcPct val="130000"/>
              </a:lnSpc>
              <a:spcBef>
                <a:spcPct val="20000"/>
              </a:spcBef>
            </a:pPr>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37890" name="Rectangle 2"/>
          <p:cNvSpPr>
            <a:spLocks noGrp="1" noChangeArrowheads="1"/>
          </p:cNvSpPr>
          <p:nvPr>
            <p:ph type="title" idx="4294967295"/>
          </p:nvPr>
        </p:nvSpPr>
        <p:spPr>
          <a:xfrm>
            <a:off x="2014975" y="504343"/>
            <a:ext cx="7079572" cy="765175"/>
          </a:xfrm>
        </p:spPr>
        <p:txBody>
          <a:bodyPr/>
          <a:lstStyle/>
          <a:p>
            <a:pPr marL="360000" eaLnBrk="0" hangingPunct="0">
              <a:lnSpc>
                <a:spcPct val="130000"/>
              </a:lnSpc>
              <a:spcBef>
                <a:spcPct val="20000"/>
              </a:spcBef>
              <a:defRPr/>
            </a:pPr>
            <a:r>
              <a:rPr lang="en-US" altLang="zh-CN" sz="4400" dirty="0">
                <a:solidFill>
                  <a:schemeClr val="accent1">
                    <a:lumMod val="75000"/>
                  </a:schemeClr>
                </a:solidFill>
                <a:latin typeface="微软雅黑" panose="020B0503020204020204" pitchFamily="34" charset="-122"/>
                <a:ea typeface="微软雅黑" panose="020B0503020204020204" pitchFamily="34" charset="-122"/>
              </a:rPr>
              <a:t>3.4.4 </a:t>
            </a:r>
            <a:r>
              <a:rPr lang="zh-CN" altLang="en-US" sz="4400" dirty="0">
                <a:solidFill>
                  <a:schemeClr val="accent1">
                    <a:lumMod val="75000"/>
                  </a:schemeClr>
                </a:solidFill>
                <a:latin typeface="微软雅黑" panose="020B0503020204020204" pitchFamily="34" charset="-122"/>
                <a:ea typeface="微软雅黑" panose="020B0503020204020204" pitchFamily="34" charset="-122"/>
              </a:rPr>
              <a:t>经典进程同步问题</a:t>
            </a:r>
            <a:endParaRPr lang="en-US" altLang="zh-CN" sz="44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43012" name="Rectangle 4"/>
          <p:cNvSpPr>
            <a:spLocks noChangeArrowheads="1"/>
          </p:cNvSpPr>
          <p:nvPr/>
        </p:nvSpPr>
        <p:spPr bwMode="auto">
          <a:xfrm>
            <a:off x="3360148" y="2810360"/>
            <a:ext cx="4389227" cy="2896145"/>
          </a:xfrm>
          <a:prstGeom prst="rect">
            <a:avLst/>
          </a:prstGeom>
          <a:noFill/>
          <a:ln>
            <a:noFill/>
          </a:ln>
          <a:effectLst/>
        </p:spPr>
        <p:txBody>
          <a:bodyPr/>
          <a:lstStyle/>
          <a:p>
            <a:pPr marL="514350" indent="-514350">
              <a:lnSpc>
                <a:spcPct val="150000"/>
              </a:lnSpc>
              <a:buFont typeface="Wingdings" panose="05000000000000000000" pitchFamily="2" charset="2"/>
              <a:buChar char="l"/>
              <a:defRPr/>
            </a:pPr>
            <a:r>
              <a:rPr kumimoji="1" lang="zh-CN" altLang="en-US" sz="2800" dirty="0">
                <a:solidFill>
                  <a:schemeClr val="tx1">
                    <a:lumMod val="65000"/>
                    <a:lumOff val="35000"/>
                  </a:schemeClr>
                </a:solidFill>
                <a:latin typeface="微软雅黑" panose="020B0503020204020204" pitchFamily="34" charset="-122"/>
                <a:ea typeface="微软雅黑" panose="020B0503020204020204" pitchFamily="34" charset="-122"/>
              </a:rPr>
              <a:t>生产者</a:t>
            </a:r>
            <a:r>
              <a:rPr kumimoji="1" lang="en-US" altLang="zh-CN" sz="2800" dirty="0">
                <a:solidFill>
                  <a:schemeClr val="tx1">
                    <a:lumMod val="65000"/>
                    <a:lumOff val="35000"/>
                  </a:schemeClr>
                </a:solidFill>
                <a:latin typeface="微软雅黑" panose="020B0503020204020204" pitchFamily="34" charset="-122"/>
                <a:ea typeface="微软雅黑" panose="020B0503020204020204" pitchFamily="34" charset="-122"/>
              </a:rPr>
              <a:t>-</a:t>
            </a:r>
            <a:r>
              <a:rPr kumimoji="1" lang="zh-CN" altLang="en-US" sz="2800" dirty="0">
                <a:solidFill>
                  <a:schemeClr val="tx1">
                    <a:lumMod val="65000"/>
                    <a:lumOff val="35000"/>
                  </a:schemeClr>
                </a:solidFill>
                <a:latin typeface="微软雅黑" panose="020B0503020204020204" pitchFamily="34" charset="-122"/>
                <a:ea typeface="微软雅黑" panose="020B0503020204020204" pitchFamily="34" charset="-122"/>
              </a:rPr>
              <a:t>消费者问题</a:t>
            </a:r>
            <a:endParaRPr kumimoji="1" lang="en-US" altLang="zh-CN" sz="2800" dirty="0">
              <a:solidFill>
                <a:schemeClr val="tx1">
                  <a:lumMod val="65000"/>
                  <a:lumOff val="35000"/>
                </a:schemeClr>
              </a:solidFill>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pitchFamily="2" charset="2"/>
              <a:buChar char="l"/>
              <a:defRPr/>
            </a:pPr>
            <a:r>
              <a:rPr kumimoji="1" lang="zh-CN" altLang="en-US" sz="2800" dirty="0">
                <a:solidFill>
                  <a:schemeClr val="tx1">
                    <a:lumMod val="65000"/>
                    <a:lumOff val="35000"/>
                  </a:schemeClr>
                </a:solidFill>
                <a:latin typeface="微软雅黑" panose="020B0503020204020204" pitchFamily="34" charset="-122"/>
                <a:ea typeface="微软雅黑" panose="020B0503020204020204" pitchFamily="34" charset="-122"/>
              </a:rPr>
              <a:t>哲学家进餐问题</a:t>
            </a:r>
            <a:endParaRPr kumimoji="1" lang="en-US" altLang="zh-CN" sz="2800" dirty="0">
              <a:solidFill>
                <a:schemeClr val="tx1">
                  <a:lumMod val="65000"/>
                  <a:lumOff val="35000"/>
                </a:schemeClr>
              </a:solidFill>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pitchFamily="2" charset="2"/>
              <a:buChar char="l"/>
              <a:defRPr/>
            </a:pPr>
            <a:r>
              <a:rPr kumimoji="1" lang="zh-CN" altLang="en-US" sz="2800" dirty="0">
                <a:solidFill>
                  <a:schemeClr val="tx1">
                    <a:lumMod val="65000"/>
                    <a:lumOff val="35000"/>
                  </a:schemeClr>
                </a:solidFill>
                <a:latin typeface="微软雅黑" panose="020B0503020204020204" pitchFamily="34" charset="-122"/>
                <a:ea typeface="微软雅黑" panose="020B0503020204020204" pitchFamily="34" charset="-122"/>
              </a:rPr>
              <a:t>读者</a:t>
            </a:r>
            <a:r>
              <a:rPr kumimoji="1" lang="en-US" altLang="zh-CN" sz="2800" dirty="0">
                <a:solidFill>
                  <a:schemeClr val="tx1">
                    <a:lumMod val="65000"/>
                    <a:lumOff val="35000"/>
                  </a:schemeClr>
                </a:solidFill>
                <a:latin typeface="微软雅黑" panose="020B0503020204020204" pitchFamily="34" charset="-122"/>
                <a:ea typeface="微软雅黑" panose="020B0503020204020204" pitchFamily="34" charset="-122"/>
              </a:rPr>
              <a:t>-</a:t>
            </a:r>
            <a:r>
              <a:rPr kumimoji="1" lang="zh-CN" altLang="en-US" sz="2800" dirty="0">
                <a:solidFill>
                  <a:schemeClr val="tx1">
                    <a:lumMod val="65000"/>
                    <a:lumOff val="35000"/>
                  </a:schemeClr>
                </a:solidFill>
                <a:latin typeface="微软雅黑" panose="020B0503020204020204" pitchFamily="34" charset="-122"/>
                <a:ea typeface="微软雅黑" panose="020B0503020204020204" pitchFamily="34" charset="-122"/>
              </a:rPr>
              <a:t>写者问题</a:t>
            </a:r>
            <a:endParaRPr kumimoji="1" lang="en-US" altLang="zh-CN" sz="2800" dirty="0">
              <a:solidFill>
                <a:schemeClr val="tx1">
                  <a:lumMod val="65000"/>
                  <a:lumOff val="35000"/>
                </a:schemeClr>
              </a:solidFill>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pitchFamily="2" charset="2"/>
              <a:buChar char="l"/>
              <a:defRPr/>
            </a:pPr>
            <a:r>
              <a:rPr kumimoji="1" lang="zh-CN" altLang="en-US" sz="2800" dirty="0">
                <a:solidFill>
                  <a:schemeClr val="tx1">
                    <a:lumMod val="65000"/>
                    <a:lumOff val="35000"/>
                  </a:schemeClr>
                </a:solidFill>
                <a:latin typeface="微软雅黑" panose="020B0503020204020204" pitchFamily="34" charset="-122"/>
                <a:ea typeface="微软雅黑" panose="020B0503020204020204" pitchFamily="34" charset="-122"/>
              </a:rPr>
              <a:t>理发师问题</a:t>
            </a:r>
            <a:endParaRPr kumimoji="1" lang="en-US" altLang="zh-CN"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9" name="圆角矩形 10">
            <a:extLst>
              <a:ext uri="{FF2B5EF4-FFF2-40B4-BE49-F238E27FC236}">
                <a16:creationId xmlns:a16="http://schemas.microsoft.com/office/drawing/2014/main" id="{84B94B63-B3B4-4E40-A75B-D62AE4081131}"/>
              </a:ext>
            </a:extLst>
          </p:cNvPr>
          <p:cNvSpPr/>
          <p:nvPr/>
        </p:nvSpPr>
        <p:spPr>
          <a:xfrm>
            <a:off x="3231669" y="1897877"/>
            <a:ext cx="4543302" cy="830510"/>
          </a:xfrm>
          <a:prstGeom prst="roundRect">
            <a:avLst/>
          </a:prstGeom>
          <a:solidFill>
            <a:srgbClr val="004F8A"/>
          </a:solidFill>
          <a:ln>
            <a:solidFill>
              <a:srgbClr val="150A3C"/>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600" dirty="0"/>
          </a:p>
        </p:txBody>
      </p:sp>
      <p:sp>
        <p:nvSpPr>
          <p:cNvPr id="10" name="文本框 9">
            <a:extLst>
              <a:ext uri="{FF2B5EF4-FFF2-40B4-BE49-F238E27FC236}">
                <a16:creationId xmlns:a16="http://schemas.microsoft.com/office/drawing/2014/main" id="{48D1A1B4-02E1-4ADB-9621-247180BA1173}"/>
              </a:ext>
            </a:extLst>
          </p:cNvPr>
          <p:cNvSpPr txBox="1">
            <a:spLocks noChangeArrowheads="1"/>
          </p:cNvSpPr>
          <p:nvPr/>
        </p:nvSpPr>
        <p:spPr bwMode="auto">
          <a:xfrm>
            <a:off x="3241728" y="1938330"/>
            <a:ext cx="4389227" cy="597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spcBef>
                <a:spcPct val="0"/>
              </a:spcBef>
              <a:buFontTx/>
              <a:buNone/>
            </a:pPr>
            <a:r>
              <a:rPr lang="en-US" altLang="zh-CN" sz="2800" dirty="0">
                <a:solidFill>
                  <a:schemeClr val="bg1"/>
                </a:solidFill>
                <a:latin typeface="微软雅黑" panose="020B0503020204020204" pitchFamily="34" charset="-122"/>
                <a:ea typeface="微软雅黑" panose="020B0503020204020204" pitchFamily="34" charset="-122"/>
              </a:rPr>
              <a:t>3.4.4 </a:t>
            </a:r>
            <a:r>
              <a:rPr lang="zh-CN" altLang="en-US" sz="2800" dirty="0">
                <a:solidFill>
                  <a:schemeClr val="bg1"/>
                </a:solidFill>
                <a:latin typeface="微软雅黑" panose="020B0503020204020204" pitchFamily="34" charset="-122"/>
                <a:ea typeface="微软雅黑" panose="020B0503020204020204" pitchFamily="34" charset="-122"/>
              </a:rPr>
              <a:t>经典进程同步问题</a:t>
            </a:r>
          </a:p>
        </p:txBody>
      </p:sp>
    </p:spTree>
    <p:extLst>
      <p:ext uri="{BB962C8B-B14F-4D97-AF65-F5344CB8AC3E}">
        <p14:creationId xmlns:p14="http://schemas.microsoft.com/office/powerpoint/2010/main" val="209440119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2"/>
          <p:cNvSpPr txBox="1">
            <a:spLocks noChangeArrowheads="1"/>
          </p:cNvSpPr>
          <p:nvPr/>
        </p:nvSpPr>
        <p:spPr bwMode="auto">
          <a:xfrm>
            <a:off x="784225" y="1485901"/>
            <a:ext cx="88931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dirty="0">
                <a:solidFill>
                  <a:srgbClr val="C00000"/>
                </a:solidFill>
                <a:latin typeface="微软雅黑" panose="020B0503020204020204" pitchFamily="34" charset="-122"/>
                <a:ea typeface="微软雅黑" panose="020B0503020204020204" pitchFamily="34" charset="-122"/>
              </a:rPr>
              <a:t>1. </a:t>
            </a:r>
            <a:r>
              <a:rPr kumimoji="1" lang="zh-CN" altLang="en-US" sz="2800" dirty="0">
                <a:solidFill>
                  <a:srgbClr val="C00000"/>
                </a:solidFill>
                <a:latin typeface="微软雅黑" panose="020B0503020204020204" pitchFamily="34" charset="-122"/>
                <a:ea typeface="微软雅黑" panose="020B0503020204020204" pitchFamily="34" charset="-122"/>
              </a:rPr>
              <a:t>生产者－消费者问题</a:t>
            </a:r>
            <a:r>
              <a:rPr kumimoji="1" lang="en-US" altLang="zh-CN" sz="2400" dirty="0">
                <a:solidFill>
                  <a:srgbClr val="C00000"/>
                </a:solidFill>
                <a:latin typeface="宋体" panose="02010600030101010101" pitchFamily="2" charset="-122"/>
                <a:ea typeface="仿宋_GB2312" pitchFamily="49" charset="-122"/>
              </a:rPr>
              <a:t>(the producer-consumer problem</a:t>
            </a:r>
            <a:r>
              <a:rPr kumimoji="1" lang="en-US" altLang="zh-CN" sz="2400" dirty="0">
                <a:solidFill>
                  <a:srgbClr val="C00000"/>
                </a:solidFill>
                <a:latin typeface="Times New Roman" panose="02020603050405020304" pitchFamily="18" charset="0"/>
                <a:ea typeface="仿宋_GB2312" pitchFamily="49" charset="-122"/>
              </a:rPr>
              <a:t>)</a:t>
            </a:r>
          </a:p>
        </p:txBody>
      </p:sp>
      <p:sp>
        <p:nvSpPr>
          <p:cNvPr id="2052" name="Text Box 3"/>
          <p:cNvSpPr txBox="1">
            <a:spLocks noChangeArrowheads="1"/>
          </p:cNvSpPr>
          <p:nvPr/>
        </p:nvSpPr>
        <p:spPr bwMode="auto">
          <a:xfrm>
            <a:off x="1199456" y="2138363"/>
            <a:ext cx="10009112" cy="1421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kumimoji="1" lang="zh-CN" altLang="en-US" sz="2400" dirty="0">
                <a:solidFill>
                  <a:schemeClr val="accent1"/>
                </a:solidFill>
                <a:latin typeface="宋体" panose="02010600030101010101" pitchFamily="2" charset="-122"/>
                <a:ea typeface="仿宋_GB2312" pitchFamily="49" charset="-122"/>
              </a:rPr>
              <a:t>问题描述：</a:t>
            </a:r>
            <a:r>
              <a:rPr kumimoji="1" lang="zh-CN" altLang="en-US" sz="2400" dirty="0">
                <a:latin typeface="宋体" panose="02010600030101010101" pitchFamily="2" charset="-122"/>
                <a:ea typeface="仿宋_GB2312" pitchFamily="49" charset="-122"/>
              </a:rPr>
              <a:t>若干进程通过</a:t>
            </a:r>
            <a:r>
              <a:rPr kumimoji="1" lang="zh-CN" altLang="en-US" sz="2400" dirty="0">
                <a:solidFill>
                  <a:srgbClr val="3333CC"/>
                </a:solidFill>
                <a:latin typeface="宋体" panose="02010600030101010101" pitchFamily="2" charset="-122"/>
                <a:ea typeface="仿宋_GB2312" pitchFamily="49" charset="-122"/>
              </a:rPr>
              <a:t>有限的共享缓冲区</a:t>
            </a:r>
            <a:r>
              <a:rPr kumimoji="1" lang="zh-CN" altLang="en-US" sz="2400" dirty="0">
                <a:latin typeface="宋体" panose="02010600030101010101" pitchFamily="2" charset="-122"/>
                <a:ea typeface="仿宋_GB2312" pitchFamily="49" charset="-122"/>
              </a:rPr>
              <a:t>交换数据。其中，</a:t>
            </a:r>
            <a:r>
              <a:rPr kumimoji="1" lang="en-US" altLang="zh-CN" sz="2400" dirty="0">
                <a:latin typeface="宋体" panose="02010600030101010101" pitchFamily="2" charset="-122"/>
                <a:ea typeface="仿宋_GB2312" pitchFamily="49" charset="-122"/>
              </a:rPr>
              <a:t>"</a:t>
            </a:r>
            <a:r>
              <a:rPr kumimoji="1" lang="zh-CN" altLang="en-US" sz="2400" dirty="0">
                <a:solidFill>
                  <a:srgbClr val="3333CC"/>
                </a:solidFill>
                <a:latin typeface="宋体" panose="02010600030101010101" pitchFamily="2" charset="-122"/>
                <a:ea typeface="仿宋_GB2312" pitchFamily="49" charset="-122"/>
              </a:rPr>
              <a:t>生产者</a:t>
            </a:r>
            <a:r>
              <a:rPr kumimoji="1" lang="en-US" altLang="zh-CN" sz="2400" dirty="0">
                <a:latin typeface="宋体" panose="02010600030101010101" pitchFamily="2" charset="-122"/>
                <a:ea typeface="仿宋_GB2312" pitchFamily="49" charset="-122"/>
              </a:rPr>
              <a:t>"</a:t>
            </a:r>
            <a:r>
              <a:rPr kumimoji="1" lang="zh-CN" altLang="en-US" sz="2400" dirty="0">
                <a:latin typeface="宋体" panose="02010600030101010101" pitchFamily="2" charset="-122"/>
                <a:ea typeface="仿宋_GB2312" pitchFamily="49" charset="-122"/>
              </a:rPr>
              <a:t>进程不断写入，而</a:t>
            </a:r>
            <a:r>
              <a:rPr kumimoji="1" lang="en-US" altLang="zh-CN" sz="2400" dirty="0">
                <a:latin typeface="宋体" panose="02010600030101010101" pitchFamily="2" charset="-122"/>
                <a:ea typeface="仿宋_GB2312" pitchFamily="49" charset="-122"/>
              </a:rPr>
              <a:t>"</a:t>
            </a:r>
            <a:r>
              <a:rPr kumimoji="1" lang="zh-CN" altLang="en-US" sz="2400" dirty="0">
                <a:solidFill>
                  <a:srgbClr val="3333CC"/>
                </a:solidFill>
                <a:latin typeface="宋体" panose="02010600030101010101" pitchFamily="2" charset="-122"/>
                <a:ea typeface="仿宋_GB2312" pitchFamily="49" charset="-122"/>
              </a:rPr>
              <a:t>消费者</a:t>
            </a:r>
            <a:r>
              <a:rPr kumimoji="1" lang="en-US" altLang="zh-CN" sz="2400" dirty="0">
                <a:latin typeface="宋体" panose="02010600030101010101" pitchFamily="2" charset="-122"/>
                <a:ea typeface="仿宋_GB2312" pitchFamily="49" charset="-122"/>
              </a:rPr>
              <a:t>"</a:t>
            </a:r>
            <a:r>
              <a:rPr kumimoji="1" lang="zh-CN" altLang="en-US" sz="2400" dirty="0">
                <a:latin typeface="宋体" panose="02010600030101010101" pitchFamily="2" charset="-122"/>
                <a:ea typeface="仿宋_GB2312" pitchFamily="49" charset="-122"/>
              </a:rPr>
              <a:t>进程不断读出；共享缓冲区共有</a:t>
            </a:r>
            <a:r>
              <a:rPr kumimoji="1" lang="en-US" altLang="zh-CN" sz="2400" dirty="0">
                <a:latin typeface="宋体" panose="02010600030101010101" pitchFamily="2" charset="-122"/>
                <a:ea typeface="仿宋_GB2312" pitchFamily="49" charset="-122"/>
              </a:rPr>
              <a:t>K</a:t>
            </a:r>
            <a:r>
              <a:rPr kumimoji="1" lang="zh-CN" altLang="en-US" sz="2400" dirty="0">
                <a:latin typeface="宋体" panose="02010600030101010101" pitchFamily="2" charset="-122"/>
                <a:ea typeface="仿宋_GB2312" pitchFamily="49" charset="-122"/>
              </a:rPr>
              <a:t>个；任何时刻只能有一个进程可对共享缓冲区进行操作。</a:t>
            </a:r>
          </a:p>
        </p:txBody>
      </p:sp>
      <p:grpSp>
        <p:nvGrpSpPr>
          <p:cNvPr id="2053" name="Group 14"/>
          <p:cNvGrpSpPr>
            <a:grpSpLocks/>
          </p:cNvGrpSpPr>
          <p:nvPr/>
        </p:nvGrpSpPr>
        <p:grpSpPr bwMode="auto">
          <a:xfrm>
            <a:off x="623392" y="3717032"/>
            <a:ext cx="8534400" cy="3017837"/>
            <a:chOff x="204" y="2614"/>
            <a:chExt cx="5376" cy="1538"/>
          </a:xfrm>
        </p:grpSpPr>
        <p:graphicFrame>
          <p:nvGraphicFramePr>
            <p:cNvPr id="2050" name="Object 13"/>
            <p:cNvGraphicFramePr>
              <a:graphicFrameLocks noChangeAspect="1"/>
            </p:cNvGraphicFramePr>
            <p:nvPr>
              <p:extLst>
                <p:ext uri="{D42A27DB-BD31-4B8C-83A1-F6EECF244321}">
                  <p14:modId xmlns:p14="http://schemas.microsoft.com/office/powerpoint/2010/main" val="3840066781"/>
                </p:ext>
              </p:extLst>
            </p:nvPr>
          </p:nvGraphicFramePr>
          <p:xfrm>
            <a:off x="204" y="2614"/>
            <a:ext cx="5376" cy="1538"/>
          </p:xfrm>
          <a:graphic>
            <a:graphicData uri="http://schemas.openxmlformats.org/presentationml/2006/ole">
              <mc:AlternateContent xmlns:mc="http://schemas.openxmlformats.org/markup-compatibility/2006">
                <mc:Choice xmlns:v="urn:schemas-microsoft-com:vml" Requires="v">
                  <p:oleObj name="VISIO" r:id="rId2" imgW="4582080" imgH="1311840" progId="Visio.Drawing.11">
                    <p:embed/>
                  </p:oleObj>
                </mc:Choice>
                <mc:Fallback>
                  <p:oleObj name="VISIO" r:id="rId2" imgW="4582080" imgH="1311840" progId="Visio.Drawing.11">
                    <p:embed/>
                    <p:pic>
                      <p:nvPicPr>
                        <p:cNvPr id="2050" name="Object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 y="2614"/>
                          <a:ext cx="5376" cy="1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60" name="Text Box 6"/>
            <p:cNvSpPr txBox="1">
              <a:spLocks noChangeArrowheads="1"/>
            </p:cNvSpPr>
            <p:nvPr/>
          </p:nvSpPr>
          <p:spPr bwMode="auto">
            <a:xfrm>
              <a:off x="1837" y="2931"/>
              <a:ext cx="227"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57200" indent="-457200"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lnSpc>
                  <a:spcPct val="200000"/>
                </a:lnSpc>
                <a:spcBef>
                  <a:spcPct val="50000"/>
                </a:spcBef>
              </a:pPr>
              <a:r>
                <a:rPr kumimoji="1" lang="en-US" altLang="zh-CN"/>
                <a:t>0</a:t>
              </a:r>
            </a:p>
          </p:txBody>
        </p:sp>
        <p:sp>
          <p:nvSpPr>
            <p:cNvPr id="2061" name="Text Box 7"/>
            <p:cNvSpPr txBox="1">
              <a:spLocks noChangeArrowheads="1"/>
            </p:cNvSpPr>
            <p:nvPr/>
          </p:nvSpPr>
          <p:spPr bwMode="auto">
            <a:xfrm>
              <a:off x="2064" y="2931"/>
              <a:ext cx="227"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57200" indent="-457200"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lnSpc>
                  <a:spcPct val="200000"/>
                </a:lnSpc>
                <a:spcBef>
                  <a:spcPct val="50000"/>
                </a:spcBef>
              </a:pPr>
              <a:r>
                <a:rPr kumimoji="1" lang="en-US" altLang="zh-CN"/>
                <a:t>1</a:t>
              </a:r>
            </a:p>
          </p:txBody>
        </p:sp>
        <p:sp>
          <p:nvSpPr>
            <p:cNvPr id="2062" name="Text Box 8"/>
            <p:cNvSpPr txBox="1">
              <a:spLocks noChangeArrowheads="1"/>
            </p:cNvSpPr>
            <p:nvPr/>
          </p:nvSpPr>
          <p:spPr bwMode="auto">
            <a:xfrm>
              <a:off x="2381" y="2931"/>
              <a:ext cx="227"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57200" indent="-457200"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lnSpc>
                  <a:spcPct val="200000"/>
                </a:lnSpc>
                <a:spcBef>
                  <a:spcPct val="50000"/>
                </a:spcBef>
              </a:pPr>
              <a:r>
                <a:rPr kumimoji="1" lang="en-US" altLang="zh-CN"/>
                <a:t>2</a:t>
              </a:r>
            </a:p>
          </p:txBody>
        </p:sp>
        <p:sp>
          <p:nvSpPr>
            <p:cNvPr id="2063" name="Text Box 9"/>
            <p:cNvSpPr txBox="1">
              <a:spLocks noChangeArrowheads="1"/>
            </p:cNvSpPr>
            <p:nvPr/>
          </p:nvSpPr>
          <p:spPr bwMode="auto">
            <a:xfrm>
              <a:off x="2653" y="2931"/>
              <a:ext cx="227"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57200" indent="-457200"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lnSpc>
                  <a:spcPct val="200000"/>
                </a:lnSpc>
                <a:spcBef>
                  <a:spcPct val="50000"/>
                </a:spcBef>
              </a:pPr>
              <a:r>
                <a:rPr kumimoji="1" lang="en-US" altLang="zh-CN"/>
                <a:t>3</a:t>
              </a:r>
            </a:p>
          </p:txBody>
        </p:sp>
        <p:sp>
          <p:nvSpPr>
            <p:cNvPr id="2064" name="Text Box 10"/>
            <p:cNvSpPr txBox="1">
              <a:spLocks noChangeArrowheads="1"/>
            </p:cNvSpPr>
            <p:nvPr/>
          </p:nvSpPr>
          <p:spPr bwMode="auto">
            <a:xfrm>
              <a:off x="3379" y="2840"/>
              <a:ext cx="317" cy="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57200" indent="-457200"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lnSpc>
                  <a:spcPct val="200000"/>
                </a:lnSpc>
                <a:spcBef>
                  <a:spcPct val="50000"/>
                </a:spcBef>
              </a:pPr>
              <a:r>
                <a:rPr kumimoji="1" lang="en-US" altLang="zh-CN" sz="2400"/>
                <a:t>…</a:t>
              </a:r>
              <a:endParaRPr kumimoji="1" lang="zh-CN" altLang="en-US" sz="2400"/>
            </a:p>
          </p:txBody>
        </p:sp>
        <p:sp>
          <p:nvSpPr>
            <p:cNvPr id="2065" name="Rectangle 11"/>
            <p:cNvSpPr>
              <a:spLocks noChangeArrowheads="1"/>
            </p:cNvSpPr>
            <p:nvPr/>
          </p:nvSpPr>
          <p:spPr bwMode="auto">
            <a:xfrm>
              <a:off x="2925" y="2931"/>
              <a:ext cx="20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457200" indent="-457200"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lnSpc>
                  <a:spcPct val="200000"/>
                </a:lnSpc>
              </a:pPr>
              <a:r>
                <a:rPr kumimoji="1" lang="en-US" altLang="zh-CN"/>
                <a:t>4</a:t>
              </a:r>
              <a:endParaRPr kumimoji="1" lang="zh-CN" altLang="en-US"/>
            </a:p>
          </p:txBody>
        </p:sp>
        <p:sp>
          <p:nvSpPr>
            <p:cNvPr id="2066" name="Rectangle 12"/>
            <p:cNvSpPr>
              <a:spLocks noChangeArrowheads="1"/>
            </p:cNvSpPr>
            <p:nvPr/>
          </p:nvSpPr>
          <p:spPr bwMode="auto">
            <a:xfrm>
              <a:off x="3678" y="2931"/>
              <a:ext cx="472"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57200" indent="-457200"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lnSpc>
                  <a:spcPct val="200000"/>
                </a:lnSpc>
              </a:pPr>
              <a:r>
                <a:rPr kumimoji="1" lang="en-US" altLang="zh-CN"/>
                <a:t>K-1</a:t>
              </a:r>
              <a:endParaRPr kumimoji="1" lang="zh-CN" altLang="en-US"/>
            </a:p>
          </p:txBody>
        </p:sp>
      </p:grpSp>
      <p:sp>
        <p:nvSpPr>
          <p:cNvPr id="71685" name="Rectangle 2"/>
          <p:cNvSpPr>
            <a:spLocks noChangeArrowheads="1"/>
          </p:cNvSpPr>
          <p:nvPr/>
        </p:nvSpPr>
        <p:spPr bwMode="auto">
          <a:xfrm>
            <a:off x="4224339" y="-26988"/>
            <a:ext cx="3671887" cy="719138"/>
          </a:xfrm>
          <a:prstGeom prst="rect">
            <a:avLst/>
          </a:prstGeom>
          <a:noFill/>
          <a:ln>
            <a:noFill/>
          </a:ln>
          <a:effectLst>
            <a:outerShdw dist="35921" dir="2700000" algn="ctr" rotWithShape="0">
              <a:srgbClr val="FFFFFF">
                <a:alpha val="73000"/>
              </a:srgbClr>
            </a:outerShdw>
          </a:effectLst>
        </p:spPr>
        <p:txBody>
          <a:bodyPr anchor="ctr"/>
          <a:lstStyle/>
          <a:p>
            <a:pPr>
              <a:defRPr/>
            </a:pPr>
            <a:r>
              <a:rPr lang="en-US" altLang="zh-CN" sz="4000" dirty="0">
                <a:solidFill>
                  <a:schemeClr val="accent1">
                    <a:lumMod val="75000"/>
                  </a:schemeClr>
                </a:solidFill>
                <a:latin typeface="微软雅黑" pitchFamily="34" charset="-122"/>
                <a:ea typeface="微软雅黑" pitchFamily="34" charset="-122"/>
              </a:rPr>
              <a:t>3.4 </a:t>
            </a:r>
            <a:r>
              <a:rPr lang="zh-CN" altLang="en-US" sz="4000" dirty="0">
                <a:solidFill>
                  <a:schemeClr val="accent1">
                    <a:lumMod val="75000"/>
                  </a:schemeClr>
                </a:solidFill>
                <a:latin typeface="微软雅黑" pitchFamily="34" charset="-122"/>
                <a:ea typeface="微软雅黑" pitchFamily="34" charset="-122"/>
              </a:rPr>
              <a:t>进程同步</a:t>
            </a:r>
          </a:p>
        </p:txBody>
      </p:sp>
      <p:sp>
        <p:nvSpPr>
          <p:cNvPr id="2055" name="Text Box 15"/>
          <p:cNvSpPr txBox="1">
            <a:spLocks noChangeArrowheads="1"/>
          </p:cNvSpPr>
          <p:nvPr/>
        </p:nvSpPr>
        <p:spPr bwMode="auto">
          <a:xfrm>
            <a:off x="3918249" y="3997623"/>
            <a:ext cx="720725"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57200" indent="-457200"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lnSpc>
                <a:spcPct val="200000"/>
              </a:lnSpc>
              <a:spcBef>
                <a:spcPct val="50000"/>
              </a:spcBef>
            </a:pPr>
            <a:endParaRPr kumimoji="1" lang="en-US" altLang="zh-CN" sz="2800"/>
          </a:p>
          <a:p>
            <a:pPr eaLnBrk="1" hangingPunct="1">
              <a:lnSpc>
                <a:spcPct val="200000"/>
              </a:lnSpc>
              <a:spcBef>
                <a:spcPct val="50000"/>
              </a:spcBef>
            </a:pPr>
            <a:endParaRPr kumimoji="1" lang="en-US" altLang="zh-CN" sz="2800"/>
          </a:p>
        </p:txBody>
      </p:sp>
      <p:sp>
        <p:nvSpPr>
          <p:cNvPr id="2056" name="Text Box 17"/>
          <p:cNvSpPr txBox="1">
            <a:spLocks noChangeArrowheads="1"/>
          </p:cNvSpPr>
          <p:nvPr/>
        </p:nvSpPr>
        <p:spPr bwMode="auto">
          <a:xfrm>
            <a:off x="3702348" y="3998565"/>
            <a:ext cx="5826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dirty="0">
                <a:ea typeface="仿宋_GB2312" pitchFamily="49" charset="-122"/>
              </a:rPr>
              <a:t>in</a:t>
            </a:r>
          </a:p>
        </p:txBody>
      </p:sp>
      <p:sp>
        <p:nvSpPr>
          <p:cNvPr id="2057" name="Text Box 18"/>
          <p:cNvSpPr txBox="1">
            <a:spLocks noChangeArrowheads="1"/>
          </p:cNvSpPr>
          <p:nvPr/>
        </p:nvSpPr>
        <p:spPr bwMode="auto">
          <a:xfrm>
            <a:off x="6797973" y="3983336"/>
            <a:ext cx="7921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0">
                <a:ea typeface="仿宋_GB2312" pitchFamily="49" charset="-122"/>
              </a:rPr>
              <a:t>out</a:t>
            </a:r>
          </a:p>
        </p:txBody>
      </p:sp>
      <p:sp>
        <p:nvSpPr>
          <p:cNvPr id="17" name="矩形 16"/>
          <p:cNvSpPr/>
          <p:nvPr/>
        </p:nvSpPr>
        <p:spPr>
          <a:xfrm>
            <a:off x="767408" y="731840"/>
            <a:ext cx="6192837" cy="584200"/>
          </a:xfrm>
          <a:prstGeom prst="rect">
            <a:avLst/>
          </a:prstGeom>
        </p:spPr>
        <p:txBody>
          <a:bodyPr>
            <a:spAutoFit/>
          </a:bodyPr>
          <a:lstStyle/>
          <a:p>
            <a:pPr eaLnBrk="0" hangingPunct="0">
              <a:spcBef>
                <a:spcPct val="20000"/>
              </a:spcBef>
              <a:defRPr/>
            </a:pPr>
            <a:r>
              <a:rPr lang="en-US" altLang="zh-CN" sz="3200" kern="0" dirty="0">
                <a:solidFill>
                  <a:srgbClr val="0000FF"/>
                </a:solidFill>
                <a:latin typeface="微软雅黑" panose="020B0503020204020204" pitchFamily="34" charset="-122"/>
                <a:ea typeface="微软雅黑" panose="020B0503020204020204" pitchFamily="34" charset="-122"/>
              </a:rPr>
              <a:t>3.4.4 </a:t>
            </a:r>
            <a:r>
              <a:rPr lang="zh-CN" altLang="en-US" sz="3200" kern="0" dirty="0">
                <a:solidFill>
                  <a:srgbClr val="0000FF"/>
                </a:solidFill>
                <a:latin typeface="微软雅黑" panose="020B0503020204020204" pitchFamily="34" charset="-122"/>
                <a:ea typeface="微软雅黑" panose="020B0503020204020204" pitchFamily="34" charset="-122"/>
              </a:rPr>
              <a:t>经典进程同步问题</a:t>
            </a:r>
            <a:endParaRPr lang="zh-CN" altLang="en-US" sz="3200" dirty="0">
              <a:latin typeface="微软雅黑" panose="020B0503020204020204" pitchFamily="34" charset="-122"/>
              <a:ea typeface="微软雅黑" panose="020B0503020204020204" pitchFamily="34" charset="-122"/>
            </a:endParaRPr>
          </a:p>
        </p:txBody>
      </p:sp>
      <p:sp>
        <p:nvSpPr>
          <p:cNvPr id="18" name="圆角矩形标注 17"/>
          <p:cNvSpPr/>
          <p:nvPr/>
        </p:nvSpPr>
        <p:spPr bwMode="auto">
          <a:xfrm>
            <a:off x="9229229" y="3717032"/>
            <a:ext cx="2862635" cy="2520280"/>
          </a:xfrm>
          <a:prstGeom prst="wedgeRoundRectCallout">
            <a:avLst>
              <a:gd name="adj1" fmla="val -67880"/>
              <a:gd name="adj2" fmla="val -70121"/>
              <a:gd name="adj3" fmla="val 16667"/>
            </a:avLst>
          </a:prstGeom>
          <a:solidFill>
            <a:schemeClr val="accent1">
              <a:lumMod val="60000"/>
              <a:lumOff val="40000"/>
            </a:schemeClr>
          </a:solidFill>
          <a:ln>
            <a:noFill/>
          </a:ln>
          <a:effectLst/>
        </p:spPr>
        <p:txBody>
          <a:bodyPr/>
          <a:lstStyle/>
          <a:p>
            <a:pPr eaLnBrk="0" hangingPunct="0">
              <a:spcBef>
                <a:spcPct val="20000"/>
              </a:spcBef>
              <a:defRPr/>
            </a:pPr>
            <a:r>
              <a:rPr lang="zh-CN" altLang="en-US" dirty="0">
                <a:latin typeface="Arial" charset="0"/>
              </a:rPr>
              <a:t>这个问题中有哪些进程？进程间有需要互斥使用的临界资源吗？是什么？哪些进程间有互斥关系？哪些进程间有前驱后继（同步）关系？</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ox(in)">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7" name="Rectangle 5"/>
          <p:cNvSpPr>
            <a:spLocks noRot="1" noChangeArrowheads="1"/>
          </p:cNvSpPr>
          <p:nvPr/>
        </p:nvSpPr>
        <p:spPr bwMode="auto">
          <a:xfrm>
            <a:off x="2207568" y="627968"/>
            <a:ext cx="7654925" cy="5975350"/>
          </a:xfrm>
          <a:prstGeom prst="rect">
            <a:avLst/>
          </a:prstGeom>
          <a:noFill/>
          <a:ln>
            <a:noFill/>
          </a:ln>
          <a:effectLst/>
        </p:spPr>
        <p:txBody>
          <a:bodyPr/>
          <a:lstStyle/>
          <a:p>
            <a:pPr eaLnBrk="0" hangingPunct="0">
              <a:lnSpc>
                <a:spcPct val="140000"/>
              </a:lnSpc>
              <a:spcBef>
                <a:spcPct val="20000"/>
              </a:spcBef>
              <a:defRPr/>
            </a:pPr>
            <a:r>
              <a:rPr kumimoji="1" lang="en-US" altLang="zh-CN" sz="2800" dirty="0">
                <a:solidFill>
                  <a:srgbClr val="C00000"/>
                </a:solidFill>
                <a:latin typeface="微软雅黑" panose="020B0503020204020204" pitchFamily="34" charset="-122"/>
                <a:ea typeface="微软雅黑" panose="020B0503020204020204" pitchFamily="34" charset="-122"/>
              </a:rPr>
              <a:t>1. </a:t>
            </a:r>
            <a:r>
              <a:rPr kumimoji="1" lang="zh-CN" altLang="en-US" sz="2800" dirty="0">
                <a:solidFill>
                  <a:srgbClr val="C00000"/>
                </a:solidFill>
                <a:latin typeface="微软雅黑" panose="020B0503020204020204" pitchFamily="34" charset="-122"/>
                <a:ea typeface="微软雅黑" panose="020B0503020204020204" pitchFamily="34" charset="-122"/>
              </a:rPr>
              <a:t>生产者－消费者问题</a:t>
            </a:r>
            <a:endParaRPr kumimoji="1" lang="en-US" altLang="zh-CN" sz="2800" dirty="0">
              <a:solidFill>
                <a:srgbClr val="C00000"/>
              </a:solidFill>
              <a:latin typeface="微软雅黑" panose="020B0503020204020204" pitchFamily="34" charset="-122"/>
              <a:ea typeface="微软雅黑" panose="020B0503020204020204" pitchFamily="34" charset="-122"/>
            </a:endParaRPr>
          </a:p>
          <a:p>
            <a:pPr eaLnBrk="0" hangingPunct="0">
              <a:lnSpc>
                <a:spcPct val="140000"/>
              </a:lnSpc>
              <a:spcBef>
                <a:spcPct val="20000"/>
              </a:spcBef>
              <a:buFont typeface="Wingdings" pitchFamily="2" charset="2"/>
              <a:buChar char="n"/>
              <a:defRPr/>
            </a:pPr>
            <a:r>
              <a:rPr lang="zh-CN" altLang="en-US" sz="2400" dirty="0">
                <a:solidFill>
                  <a:srgbClr val="7030A0"/>
                </a:solidFill>
                <a:latin typeface="微软雅黑" panose="020B0503020204020204" pitchFamily="34" charset="-122"/>
                <a:ea typeface="微软雅黑" panose="020B0503020204020204" pitchFamily="34" charset="-122"/>
              </a:rPr>
              <a:t> 分析</a:t>
            </a:r>
            <a:r>
              <a:rPr lang="zh-CN" altLang="en-US" sz="2400" dirty="0">
                <a:solidFill>
                  <a:srgbClr val="7030A0"/>
                </a:solidFill>
                <a:latin typeface="微软雅黑" panose="020B0503020204020204" pitchFamily="34" charset="-122"/>
                <a:ea typeface="微软雅黑" panose="020B0503020204020204" pitchFamily="34" charset="-122"/>
                <a:sym typeface="Wingdings" pitchFamily="2" charset="2"/>
              </a:rPr>
              <a:t>：</a:t>
            </a:r>
          </a:p>
          <a:p>
            <a:pPr marL="342900" indent="-342900" eaLnBrk="0" hangingPunct="0">
              <a:lnSpc>
                <a:spcPct val="140000"/>
              </a:lnSpc>
              <a:spcBef>
                <a:spcPct val="20000"/>
              </a:spcBef>
              <a:buFont typeface="Wingdings" pitchFamily="2" charset="2"/>
              <a:buChar char="l"/>
              <a:defRPr/>
            </a:pPr>
            <a:r>
              <a:rPr lang="zh-CN" altLang="en-US" sz="2200" dirty="0">
                <a:solidFill>
                  <a:srgbClr val="000000"/>
                </a:solidFill>
                <a:latin typeface="Arial" charset="0"/>
              </a:rPr>
              <a:t>确定进程：进程数量及工作内容；</a:t>
            </a:r>
          </a:p>
          <a:p>
            <a:pPr marL="342900" indent="-342900" eaLnBrk="0" hangingPunct="0">
              <a:lnSpc>
                <a:spcPct val="140000"/>
              </a:lnSpc>
              <a:spcBef>
                <a:spcPct val="20000"/>
              </a:spcBef>
              <a:buFont typeface="Wingdings" pitchFamily="2" charset="2"/>
              <a:buChar char="l"/>
              <a:defRPr/>
            </a:pPr>
            <a:r>
              <a:rPr lang="zh-CN" altLang="en-US" sz="2200" dirty="0">
                <a:solidFill>
                  <a:srgbClr val="000000"/>
                </a:solidFill>
                <a:latin typeface="Arial" charset="0"/>
              </a:rPr>
              <a:t>确定进程间的关系：</a:t>
            </a:r>
          </a:p>
          <a:p>
            <a:pPr marL="342900" eaLnBrk="0" hangingPunct="0">
              <a:lnSpc>
                <a:spcPct val="140000"/>
              </a:lnSpc>
              <a:spcBef>
                <a:spcPct val="20000"/>
              </a:spcBef>
              <a:buFont typeface="Wingdings" pitchFamily="2" charset="2"/>
              <a:buChar char="Ø"/>
              <a:defRPr/>
            </a:pPr>
            <a:r>
              <a:rPr lang="en-US" altLang="zh-CN" sz="2200" dirty="0">
                <a:solidFill>
                  <a:srgbClr val="000000"/>
                </a:solidFill>
                <a:latin typeface="宋体" pitchFamily="2" charset="-122"/>
              </a:rPr>
              <a:t> </a:t>
            </a:r>
            <a:r>
              <a:rPr lang="zh-CN" altLang="en-US" sz="2200" dirty="0">
                <a:solidFill>
                  <a:srgbClr val="FF0000"/>
                </a:solidFill>
                <a:latin typeface="宋体" pitchFamily="2" charset="-122"/>
              </a:rPr>
              <a:t>互斥</a:t>
            </a:r>
            <a:r>
              <a:rPr lang="zh-CN" altLang="en-US" sz="2200" dirty="0">
                <a:solidFill>
                  <a:srgbClr val="3333CC"/>
                </a:solidFill>
                <a:latin typeface="宋体" pitchFamily="2" charset="-122"/>
              </a:rPr>
              <a:t>：</a:t>
            </a:r>
            <a:r>
              <a:rPr lang="zh-CN" altLang="en-US" sz="2200" dirty="0">
                <a:solidFill>
                  <a:srgbClr val="000000"/>
                </a:solidFill>
                <a:latin typeface="宋体" pitchFamily="2" charset="-122"/>
              </a:rPr>
              <a:t>多个进程间互斥使用同一个缓冲池；</a:t>
            </a:r>
          </a:p>
          <a:p>
            <a:pPr marL="342900" eaLnBrk="0" hangingPunct="0">
              <a:lnSpc>
                <a:spcPct val="140000"/>
              </a:lnSpc>
              <a:spcBef>
                <a:spcPct val="20000"/>
              </a:spcBef>
              <a:buFont typeface="Wingdings" pitchFamily="2" charset="2"/>
              <a:buChar char="Ø"/>
              <a:defRPr/>
            </a:pPr>
            <a:r>
              <a:rPr lang="en-US" altLang="zh-CN" sz="2200" dirty="0">
                <a:solidFill>
                  <a:srgbClr val="000000"/>
                </a:solidFill>
                <a:latin typeface="宋体" pitchFamily="2" charset="-122"/>
              </a:rPr>
              <a:t> </a:t>
            </a:r>
            <a:r>
              <a:rPr lang="zh-CN" altLang="en-US" sz="2200" dirty="0">
                <a:solidFill>
                  <a:srgbClr val="FF0000"/>
                </a:solidFill>
                <a:latin typeface="宋体" pitchFamily="2" charset="-122"/>
              </a:rPr>
              <a:t>同步</a:t>
            </a:r>
            <a:r>
              <a:rPr lang="zh-CN" altLang="en-US" sz="2200" dirty="0">
                <a:solidFill>
                  <a:srgbClr val="3333CC"/>
                </a:solidFill>
                <a:latin typeface="宋体" pitchFamily="2" charset="-122"/>
              </a:rPr>
              <a:t>：</a:t>
            </a:r>
            <a:r>
              <a:rPr lang="zh-CN" altLang="en-US" sz="2200" dirty="0">
                <a:solidFill>
                  <a:srgbClr val="000000"/>
                </a:solidFill>
                <a:latin typeface="宋体" pitchFamily="2" charset="-122"/>
              </a:rPr>
              <a:t>当缓冲池空时，消费者必须阻塞等待；</a:t>
            </a:r>
          </a:p>
          <a:p>
            <a:pPr marL="342900" indent="-342900" eaLnBrk="0" hangingPunct="0">
              <a:lnSpc>
                <a:spcPct val="140000"/>
              </a:lnSpc>
              <a:spcBef>
                <a:spcPct val="20000"/>
              </a:spcBef>
              <a:defRPr/>
            </a:pPr>
            <a:r>
              <a:rPr lang="zh-CN" altLang="en-US" sz="2200" dirty="0">
                <a:solidFill>
                  <a:srgbClr val="000000"/>
                </a:solidFill>
                <a:latin typeface="宋体" pitchFamily="2" charset="-122"/>
              </a:rPr>
              <a:t>           当缓冲池满时，生产者必须阻塞等待。</a:t>
            </a:r>
          </a:p>
          <a:p>
            <a:pPr marL="342900" indent="-342900" eaLnBrk="0" hangingPunct="0">
              <a:lnSpc>
                <a:spcPct val="140000"/>
              </a:lnSpc>
              <a:spcBef>
                <a:spcPct val="20000"/>
              </a:spcBef>
              <a:buFont typeface="Wingdings" pitchFamily="2" charset="2"/>
              <a:buChar char="l"/>
              <a:defRPr/>
            </a:pPr>
            <a:r>
              <a:rPr lang="zh-CN" altLang="en-US" sz="2200" dirty="0">
                <a:solidFill>
                  <a:srgbClr val="000000"/>
                </a:solidFill>
                <a:latin typeface="Arial" charset="0"/>
              </a:rPr>
              <a:t>设置信号量：</a:t>
            </a:r>
          </a:p>
          <a:p>
            <a:pPr marL="742950" lvl="1" indent="-285750" eaLnBrk="0" hangingPunct="0">
              <a:lnSpc>
                <a:spcPct val="125000"/>
              </a:lnSpc>
              <a:spcBef>
                <a:spcPct val="20000"/>
              </a:spcBef>
              <a:buFont typeface="Wingdings" pitchFamily="2" charset="2"/>
              <a:buChar char="Ø"/>
              <a:defRPr/>
            </a:pPr>
            <a:r>
              <a:rPr lang="en-US" altLang="zh-CN" sz="2200" dirty="0" err="1">
                <a:latin typeface="+mn-ea"/>
                <a:ea typeface="+mn-ea"/>
              </a:rPr>
              <a:t>Mutex</a:t>
            </a:r>
            <a:r>
              <a:rPr lang="zh-CN" altLang="en-US" sz="2200" dirty="0">
                <a:latin typeface="+mn-ea"/>
                <a:ea typeface="+mn-ea"/>
              </a:rPr>
              <a:t>：用于访问缓冲池时的互斥，初值是</a:t>
            </a:r>
            <a:r>
              <a:rPr lang="en-US" altLang="zh-CN" sz="2200" dirty="0">
                <a:latin typeface="+mn-ea"/>
                <a:ea typeface="+mn-ea"/>
              </a:rPr>
              <a:t>1</a:t>
            </a:r>
            <a:endParaRPr lang="zh-CN" altLang="en-US" sz="2200" dirty="0">
              <a:solidFill>
                <a:srgbClr val="000000"/>
              </a:solidFill>
              <a:latin typeface="+mn-ea"/>
              <a:ea typeface="+mn-ea"/>
            </a:endParaRPr>
          </a:p>
          <a:p>
            <a:pPr marL="742950" lvl="1" indent="-285750" eaLnBrk="0" hangingPunct="0">
              <a:lnSpc>
                <a:spcPct val="125000"/>
              </a:lnSpc>
              <a:spcBef>
                <a:spcPct val="20000"/>
              </a:spcBef>
              <a:buFont typeface="Wingdings" pitchFamily="2" charset="2"/>
              <a:buChar char="Ø"/>
              <a:defRPr/>
            </a:pPr>
            <a:r>
              <a:rPr lang="en-US" altLang="zh-CN" sz="2200" dirty="0">
                <a:latin typeface="+mn-ea"/>
                <a:ea typeface="+mn-ea"/>
              </a:rPr>
              <a:t>Full</a:t>
            </a:r>
            <a:r>
              <a:rPr lang="zh-CN" altLang="en-US" sz="2200" dirty="0">
                <a:latin typeface="+mn-ea"/>
                <a:ea typeface="+mn-ea"/>
              </a:rPr>
              <a:t>：</a:t>
            </a:r>
            <a:r>
              <a:rPr lang="en-US" altLang="zh-CN" sz="2200" dirty="0">
                <a:latin typeface="+mn-ea"/>
                <a:ea typeface="+mn-ea"/>
              </a:rPr>
              <a:t>“</a:t>
            </a:r>
            <a:r>
              <a:rPr lang="zh-CN" altLang="en-US" sz="2200" dirty="0">
                <a:latin typeface="+mn-ea"/>
                <a:ea typeface="+mn-ea"/>
              </a:rPr>
              <a:t>满缓冲</a:t>
            </a:r>
            <a:r>
              <a:rPr lang="en-US" altLang="zh-CN" sz="2200" dirty="0">
                <a:latin typeface="+mn-ea"/>
                <a:ea typeface="+mn-ea"/>
              </a:rPr>
              <a:t>”</a:t>
            </a:r>
            <a:r>
              <a:rPr lang="zh-CN" altLang="en-US" sz="2200" dirty="0">
                <a:latin typeface="+mn-ea"/>
                <a:ea typeface="+mn-ea"/>
              </a:rPr>
              <a:t>数目，初值为</a:t>
            </a:r>
            <a:r>
              <a:rPr lang="en-US" altLang="zh-CN" sz="2200" dirty="0">
                <a:latin typeface="+mn-ea"/>
                <a:ea typeface="+mn-ea"/>
              </a:rPr>
              <a:t>0</a:t>
            </a:r>
            <a:r>
              <a:rPr lang="zh-CN" altLang="en-US" sz="2200" dirty="0">
                <a:latin typeface="+mn-ea"/>
                <a:ea typeface="+mn-ea"/>
              </a:rPr>
              <a:t>；</a:t>
            </a:r>
          </a:p>
          <a:p>
            <a:pPr marL="742950" lvl="1" indent="-285750" eaLnBrk="0" hangingPunct="0">
              <a:lnSpc>
                <a:spcPct val="125000"/>
              </a:lnSpc>
              <a:spcBef>
                <a:spcPct val="20000"/>
              </a:spcBef>
              <a:buFont typeface="Wingdings" pitchFamily="2" charset="2"/>
              <a:buChar char="Ø"/>
              <a:defRPr/>
            </a:pPr>
            <a:r>
              <a:rPr lang="en-US" altLang="zh-CN" sz="2200" dirty="0">
                <a:latin typeface="+mn-ea"/>
                <a:ea typeface="+mn-ea"/>
              </a:rPr>
              <a:t>Empty</a:t>
            </a:r>
            <a:r>
              <a:rPr lang="zh-CN" altLang="en-US" sz="2200" dirty="0">
                <a:latin typeface="+mn-ea"/>
                <a:ea typeface="+mn-ea"/>
              </a:rPr>
              <a:t>：</a:t>
            </a:r>
            <a:r>
              <a:rPr lang="en-US" altLang="zh-CN" sz="2200" dirty="0">
                <a:latin typeface="+mn-ea"/>
                <a:ea typeface="+mn-ea"/>
              </a:rPr>
              <a:t>“</a:t>
            </a:r>
            <a:r>
              <a:rPr lang="zh-CN" altLang="en-US" sz="2200" dirty="0">
                <a:latin typeface="+mn-ea"/>
                <a:ea typeface="+mn-ea"/>
              </a:rPr>
              <a:t>空缓冲</a:t>
            </a:r>
            <a:r>
              <a:rPr lang="en-US" altLang="zh-CN" sz="2200" dirty="0">
                <a:latin typeface="+mn-ea"/>
                <a:ea typeface="+mn-ea"/>
              </a:rPr>
              <a:t>"</a:t>
            </a:r>
            <a:r>
              <a:rPr lang="zh-CN" altLang="en-US" sz="2200" dirty="0">
                <a:latin typeface="+mn-ea"/>
                <a:ea typeface="+mn-ea"/>
              </a:rPr>
              <a:t>数目，初值为</a:t>
            </a:r>
            <a:r>
              <a:rPr lang="en-US" altLang="zh-CN" sz="2200" dirty="0">
                <a:latin typeface="+mn-ea"/>
                <a:ea typeface="+mn-ea"/>
              </a:rPr>
              <a:t>K</a:t>
            </a:r>
            <a:r>
              <a:rPr lang="zh-CN" altLang="en-US" sz="2200" dirty="0">
                <a:latin typeface="+mn-ea"/>
                <a:ea typeface="+mn-ea"/>
              </a:rPr>
              <a:t>。</a:t>
            </a:r>
            <a:r>
              <a:rPr lang="en-US" altLang="zh-CN" sz="2200" dirty="0" err="1">
                <a:latin typeface="+mn-ea"/>
                <a:ea typeface="+mn-ea"/>
              </a:rPr>
              <a:t>full+empty</a:t>
            </a:r>
            <a:r>
              <a:rPr lang="en-US" altLang="zh-CN" sz="2200" dirty="0">
                <a:latin typeface="+mn-ea"/>
                <a:ea typeface="+mn-ea"/>
              </a:rPr>
              <a:t>=K</a:t>
            </a:r>
          </a:p>
        </p:txBody>
      </p:sp>
      <p:sp>
        <p:nvSpPr>
          <p:cNvPr id="3" name="矩形 2"/>
          <p:cNvSpPr/>
          <p:nvPr/>
        </p:nvSpPr>
        <p:spPr>
          <a:xfrm>
            <a:off x="5664200" y="36513"/>
            <a:ext cx="4895850" cy="584200"/>
          </a:xfrm>
          <a:prstGeom prst="rect">
            <a:avLst/>
          </a:prstGeom>
        </p:spPr>
        <p:txBody>
          <a:bodyPr>
            <a:spAutoFit/>
          </a:bodyPr>
          <a:lstStyle/>
          <a:p>
            <a:pPr algn="dist" eaLnBrk="0" hangingPunct="0">
              <a:spcBef>
                <a:spcPct val="20000"/>
              </a:spcBef>
              <a:defRPr/>
            </a:pPr>
            <a:r>
              <a:rPr lang="en-US" altLang="zh-CN" sz="3200" kern="0" dirty="0">
                <a:solidFill>
                  <a:srgbClr val="0000FF"/>
                </a:solidFill>
                <a:latin typeface="微软雅黑" pitchFamily="34" charset="-122"/>
                <a:ea typeface="微软雅黑" pitchFamily="34" charset="-122"/>
              </a:rPr>
              <a:t>3.4.4 </a:t>
            </a:r>
            <a:r>
              <a:rPr lang="zh-CN" altLang="en-US" sz="3200" kern="0" dirty="0">
                <a:solidFill>
                  <a:srgbClr val="0000FF"/>
                </a:solidFill>
                <a:latin typeface="微软雅黑" pitchFamily="34" charset="-122"/>
                <a:ea typeface="微软雅黑" pitchFamily="34" charset="-122"/>
              </a:rPr>
              <a:t>经典进程同步问题</a:t>
            </a:r>
            <a:endParaRPr lang="zh-CN" altLang="en-US" sz="3200" dirty="0">
              <a:latin typeface="微软雅黑" pitchFamily="34" charset="-122"/>
              <a:ea typeface="微软雅黑" pitchFamily="3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00357">
                                            <p:txEl>
                                              <p:pRg st="2" end="2"/>
                                            </p:txEl>
                                          </p:spTgt>
                                        </p:tgtEl>
                                        <p:attrNameLst>
                                          <p:attrName>style.visibility</p:attrName>
                                        </p:attrNameLst>
                                      </p:cBhvr>
                                      <p:to>
                                        <p:strVal val="visible"/>
                                      </p:to>
                                    </p:set>
                                    <p:animEffect transition="in" filter="box(in)">
                                      <p:cBhvr>
                                        <p:cTn id="7" dur="500"/>
                                        <p:tgtEl>
                                          <p:spTgt spid="100357">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00357">
                                            <p:txEl>
                                              <p:pRg st="3" end="3"/>
                                            </p:txEl>
                                          </p:spTgt>
                                        </p:tgtEl>
                                        <p:attrNameLst>
                                          <p:attrName>style.visibility</p:attrName>
                                        </p:attrNameLst>
                                      </p:cBhvr>
                                      <p:to>
                                        <p:strVal val="visible"/>
                                      </p:to>
                                    </p:set>
                                    <p:animEffect transition="in" filter="box(in)">
                                      <p:cBhvr>
                                        <p:cTn id="12" dur="500"/>
                                        <p:tgtEl>
                                          <p:spTgt spid="100357">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00357">
                                            <p:txEl>
                                              <p:pRg st="4" end="4"/>
                                            </p:txEl>
                                          </p:spTgt>
                                        </p:tgtEl>
                                        <p:attrNameLst>
                                          <p:attrName>style.visibility</p:attrName>
                                        </p:attrNameLst>
                                      </p:cBhvr>
                                      <p:to>
                                        <p:strVal val="visible"/>
                                      </p:to>
                                    </p:set>
                                    <p:animEffect transition="in" filter="box(in)">
                                      <p:cBhvr>
                                        <p:cTn id="17" dur="500"/>
                                        <p:tgtEl>
                                          <p:spTgt spid="100357">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100357">
                                            <p:txEl>
                                              <p:pRg st="5" end="5"/>
                                            </p:txEl>
                                          </p:spTgt>
                                        </p:tgtEl>
                                        <p:attrNameLst>
                                          <p:attrName>style.visibility</p:attrName>
                                        </p:attrNameLst>
                                      </p:cBhvr>
                                      <p:to>
                                        <p:strVal val="visible"/>
                                      </p:to>
                                    </p:set>
                                    <p:animEffect transition="in" filter="box(in)">
                                      <p:cBhvr>
                                        <p:cTn id="22" dur="500"/>
                                        <p:tgtEl>
                                          <p:spTgt spid="100357">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100357">
                                            <p:txEl>
                                              <p:pRg st="6" end="6"/>
                                            </p:txEl>
                                          </p:spTgt>
                                        </p:tgtEl>
                                        <p:attrNameLst>
                                          <p:attrName>style.visibility</p:attrName>
                                        </p:attrNameLst>
                                      </p:cBhvr>
                                      <p:to>
                                        <p:strVal val="visible"/>
                                      </p:to>
                                    </p:set>
                                    <p:animEffect transition="in" filter="box(in)">
                                      <p:cBhvr>
                                        <p:cTn id="27" dur="500"/>
                                        <p:tgtEl>
                                          <p:spTgt spid="100357">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100357">
                                            <p:txEl>
                                              <p:pRg st="7" end="7"/>
                                            </p:txEl>
                                          </p:spTgt>
                                        </p:tgtEl>
                                        <p:attrNameLst>
                                          <p:attrName>style.visibility</p:attrName>
                                        </p:attrNameLst>
                                      </p:cBhvr>
                                      <p:to>
                                        <p:strVal val="visible"/>
                                      </p:to>
                                    </p:set>
                                    <p:animEffect transition="in" filter="box(in)">
                                      <p:cBhvr>
                                        <p:cTn id="32" dur="500"/>
                                        <p:tgtEl>
                                          <p:spTgt spid="100357">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100357">
                                            <p:txEl>
                                              <p:pRg st="8" end="8"/>
                                            </p:txEl>
                                          </p:spTgt>
                                        </p:tgtEl>
                                        <p:attrNameLst>
                                          <p:attrName>style.visibility</p:attrName>
                                        </p:attrNameLst>
                                      </p:cBhvr>
                                      <p:to>
                                        <p:strVal val="visible"/>
                                      </p:to>
                                    </p:set>
                                    <p:animEffect transition="in" filter="box(in)">
                                      <p:cBhvr>
                                        <p:cTn id="37" dur="500"/>
                                        <p:tgtEl>
                                          <p:spTgt spid="100357">
                                            <p:txEl>
                                              <p:pRg st="8" end="8"/>
                                            </p:txEl>
                                          </p:spTgt>
                                        </p:tgtEl>
                                      </p:cBhvr>
                                    </p:animEffect>
                                  </p:childTnLst>
                                </p:cTn>
                              </p:par>
                              <p:par>
                                <p:cTn id="38" presetID="4" presetClass="entr" presetSubtype="16" fill="hold" nodeType="withEffect">
                                  <p:stCondLst>
                                    <p:cond delay="0"/>
                                  </p:stCondLst>
                                  <p:childTnLst>
                                    <p:set>
                                      <p:cBhvr>
                                        <p:cTn id="39" dur="1" fill="hold">
                                          <p:stCondLst>
                                            <p:cond delay="0"/>
                                          </p:stCondLst>
                                        </p:cTn>
                                        <p:tgtEl>
                                          <p:spTgt spid="100357">
                                            <p:txEl>
                                              <p:pRg st="9" end="9"/>
                                            </p:txEl>
                                          </p:spTgt>
                                        </p:tgtEl>
                                        <p:attrNameLst>
                                          <p:attrName>style.visibility</p:attrName>
                                        </p:attrNameLst>
                                      </p:cBhvr>
                                      <p:to>
                                        <p:strVal val="visible"/>
                                      </p:to>
                                    </p:set>
                                    <p:animEffect transition="in" filter="box(in)">
                                      <p:cBhvr>
                                        <p:cTn id="40" dur="500"/>
                                        <p:tgtEl>
                                          <p:spTgt spid="100357">
                                            <p:txEl>
                                              <p:pRg st="9" end="9"/>
                                            </p:txEl>
                                          </p:spTgt>
                                        </p:tgtEl>
                                      </p:cBhvr>
                                    </p:animEffect>
                                  </p:childTnLst>
                                </p:cTn>
                              </p:par>
                              <p:par>
                                <p:cTn id="41" presetID="4" presetClass="entr" presetSubtype="16" fill="hold" nodeType="withEffect">
                                  <p:stCondLst>
                                    <p:cond delay="0"/>
                                  </p:stCondLst>
                                  <p:childTnLst>
                                    <p:set>
                                      <p:cBhvr>
                                        <p:cTn id="42" dur="1" fill="hold">
                                          <p:stCondLst>
                                            <p:cond delay="0"/>
                                          </p:stCondLst>
                                        </p:cTn>
                                        <p:tgtEl>
                                          <p:spTgt spid="100357">
                                            <p:txEl>
                                              <p:pRg st="10" end="10"/>
                                            </p:txEl>
                                          </p:spTgt>
                                        </p:tgtEl>
                                        <p:attrNameLst>
                                          <p:attrName>style.visibility</p:attrName>
                                        </p:attrNameLst>
                                      </p:cBhvr>
                                      <p:to>
                                        <p:strVal val="visible"/>
                                      </p:to>
                                    </p:set>
                                    <p:animEffect transition="in" filter="box(in)">
                                      <p:cBhvr>
                                        <p:cTn id="43" dur="500"/>
                                        <p:tgtEl>
                                          <p:spTgt spid="10035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4"/>
          <p:cNvSpPr>
            <a:spLocks noChangeArrowheads="1"/>
          </p:cNvSpPr>
          <p:nvPr/>
        </p:nvSpPr>
        <p:spPr bwMode="auto">
          <a:xfrm>
            <a:off x="916657" y="1454240"/>
            <a:ext cx="2148136" cy="649377"/>
          </a:xfrm>
          <a:prstGeom prst="rect">
            <a:avLst/>
          </a:prstGeom>
          <a:noFill/>
          <a:ln>
            <a:noFill/>
          </a:ln>
          <a:effectLst/>
        </p:spPr>
        <p:txBody>
          <a:bodyPr/>
          <a:lstStyle/>
          <a:p>
            <a:pPr eaLnBrk="0" hangingPunct="0">
              <a:lnSpc>
                <a:spcPct val="114000"/>
              </a:lnSpc>
              <a:spcBef>
                <a:spcPct val="20000"/>
              </a:spcBef>
              <a:defRPr/>
            </a:pPr>
            <a:endParaRPr lang="en-US" altLang="zh-CN" sz="2400" dirty="0">
              <a:latin typeface="微软雅黑" panose="020B0503020204020204" pitchFamily="34" charset="-122"/>
              <a:ea typeface="微软雅黑" panose="020B0503020204020204" pitchFamily="34" charset="-122"/>
            </a:endParaRPr>
          </a:p>
          <a:p>
            <a:pPr marL="457200" indent="-457200" eaLnBrk="0" hangingPunct="0">
              <a:lnSpc>
                <a:spcPct val="90000"/>
              </a:lnSpc>
              <a:spcBef>
                <a:spcPct val="20000"/>
              </a:spcBef>
              <a:buFont typeface="Wingdings" pitchFamily="2" charset="2"/>
              <a:buChar char="Ø"/>
              <a:defRPr/>
            </a:pPr>
            <a:endParaRPr lang="zh-CN" altLang="en-US" sz="2800" dirty="0">
              <a:latin typeface="宋体" pitchFamily="2" charset="-122"/>
            </a:endParaRPr>
          </a:p>
        </p:txBody>
      </p:sp>
      <p:grpSp>
        <p:nvGrpSpPr>
          <p:cNvPr id="2" name="组合 21"/>
          <p:cNvGrpSpPr>
            <a:grpSpLocks/>
          </p:cNvGrpSpPr>
          <p:nvPr/>
        </p:nvGrpSpPr>
        <p:grpSpPr bwMode="auto">
          <a:xfrm>
            <a:off x="3321320" y="1444444"/>
            <a:ext cx="4645025" cy="1771650"/>
            <a:chOff x="2482728" y="3548065"/>
            <a:chExt cx="4645476" cy="1770860"/>
          </a:xfrm>
        </p:grpSpPr>
        <p:grpSp>
          <p:nvGrpSpPr>
            <p:cNvPr id="97288" name="Group 31"/>
            <p:cNvGrpSpPr>
              <a:grpSpLocks/>
            </p:cNvGrpSpPr>
            <p:nvPr/>
          </p:nvGrpSpPr>
          <p:grpSpPr bwMode="auto">
            <a:xfrm>
              <a:off x="2482728" y="3558939"/>
              <a:ext cx="1767026" cy="1750922"/>
              <a:chOff x="3447" y="2727"/>
              <a:chExt cx="707" cy="966"/>
            </a:xfrm>
          </p:grpSpPr>
          <p:sp>
            <p:nvSpPr>
              <p:cNvPr id="97292" name="Text Box 32"/>
              <p:cNvSpPr txBox="1">
                <a:spLocks noChangeArrowheads="1"/>
              </p:cNvSpPr>
              <p:nvPr/>
            </p:nvSpPr>
            <p:spPr bwMode="auto">
              <a:xfrm>
                <a:off x="3447" y="2963"/>
                <a:ext cx="707" cy="73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dirty="0">
                    <a:latin typeface="Times New Roman" panose="02020603050405020304" pitchFamily="18" charset="0"/>
                    <a:sym typeface="MT Extra" panose="05050102010205020202" pitchFamily="18" charset="2"/>
                  </a:rPr>
                  <a:t>       … </a:t>
                </a:r>
                <a:endParaRPr kumimoji="1" lang="en-US" altLang="zh-CN" dirty="0">
                  <a:latin typeface="Times New Roman" panose="02020603050405020304" pitchFamily="18" charset="0"/>
                </a:endParaRPr>
              </a:p>
              <a:p>
                <a:pPr>
                  <a:spcBef>
                    <a:spcPct val="50000"/>
                  </a:spcBef>
                </a:pPr>
                <a:r>
                  <a:rPr kumimoji="1" lang="en-US" altLang="zh-CN" dirty="0">
                    <a:latin typeface="Times New Roman" panose="02020603050405020304" pitchFamily="18" charset="0"/>
                  </a:rPr>
                  <a:t>  x</a:t>
                </a:r>
                <a:r>
                  <a:rPr kumimoji="1" lang="en-US" altLang="zh-CN" baseline="-25000" dirty="0">
                    <a:latin typeface="Times New Roman" panose="02020603050405020304" pitchFamily="18" charset="0"/>
                  </a:rPr>
                  <a:t> </a:t>
                </a:r>
                <a:r>
                  <a:rPr kumimoji="1" lang="en-US" altLang="zh-CN" dirty="0">
                    <a:latin typeface="Times New Roman" panose="02020603050405020304" pitchFamily="18" charset="0"/>
                  </a:rPr>
                  <a:t>:=  x+1;</a:t>
                </a:r>
              </a:p>
              <a:p>
                <a:pPr>
                  <a:spcBef>
                    <a:spcPct val="50000"/>
                  </a:spcBef>
                </a:pPr>
                <a:r>
                  <a:rPr kumimoji="1" lang="en-US" altLang="zh-CN" dirty="0">
                    <a:latin typeface="Times New Roman" panose="02020603050405020304" pitchFamily="18" charset="0"/>
                    <a:sym typeface="MT Extra" panose="05050102010205020202" pitchFamily="18" charset="2"/>
                  </a:rPr>
                  <a:t>       … </a:t>
                </a:r>
              </a:p>
            </p:txBody>
          </p:sp>
          <p:sp>
            <p:nvSpPr>
              <p:cNvPr id="43018" name="Text Box 34"/>
              <p:cNvSpPr txBox="1">
                <a:spLocks noChangeArrowheads="1"/>
              </p:cNvSpPr>
              <p:nvPr/>
            </p:nvSpPr>
            <p:spPr bwMode="auto">
              <a:xfrm>
                <a:off x="3514" y="2727"/>
                <a:ext cx="484" cy="221"/>
              </a:xfrm>
              <a:prstGeom prst="rect">
                <a:avLst/>
              </a:prstGeom>
              <a:noFill/>
              <a:ln w="9525" algn="ctr">
                <a:noFill/>
                <a:miter lim="800000"/>
                <a:headEnd/>
                <a:tailEnd/>
              </a:ln>
            </p:spPr>
            <p:txBody>
              <a:bodyPr>
                <a:spAutoFit/>
              </a:bodyPr>
              <a:lstStyle/>
              <a:p>
                <a:pPr marL="341313" indent="-341313" eaLnBrk="0" hangingPunct="0">
                  <a:spcBef>
                    <a:spcPct val="50000"/>
                  </a:spcBef>
                  <a:defRPr/>
                </a:pPr>
                <a:r>
                  <a:rPr kumimoji="1" lang="zh-CN" altLang="zh-CN" dirty="0">
                    <a:solidFill>
                      <a:schemeClr val="accent6">
                        <a:lumMod val="50000"/>
                      </a:schemeClr>
                    </a:solidFill>
                    <a:latin typeface="Times New Roman" pitchFamily="18" charset="0"/>
                  </a:rPr>
                  <a:t>进程</a:t>
                </a:r>
                <a:r>
                  <a:rPr kumimoji="1" lang="en-US" altLang="zh-CN" dirty="0">
                    <a:solidFill>
                      <a:schemeClr val="accent6">
                        <a:lumMod val="50000"/>
                      </a:schemeClr>
                    </a:solidFill>
                    <a:latin typeface="Times New Roman" pitchFamily="18" charset="0"/>
                  </a:rPr>
                  <a:t>P1</a:t>
                </a:r>
              </a:p>
            </p:txBody>
          </p:sp>
        </p:grpSp>
        <p:grpSp>
          <p:nvGrpSpPr>
            <p:cNvPr id="97289" name="Group 35"/>
            <p:cNvGrpSpPr>
              <a:grpSpLocks/>
            </p:cNvGrpSpPr>
            <p:nvPr/>
          </p:nvGrpSpPr>
          <p:grpSpPr bwMode="auto">
            <a:xfrm>
              <a:off x="5288163" y="3548065"/>
              <a:ext cx="1840041" cy="1770860"/>
              <a:chOff x="4746" y="2744"/>
              <a:chExt cx="576" cy="977"/>
            </a:xfrm>
          </p:grpSpPr>
          <p:sp>
            <p:nvSpPr>
              <p:cNvPr id="43015" name="Text Box 36"/>
              <p:cNvSpPr txBox="1">
                <a:spLocks noChangeArrowheads="1"/>
              </p:cNvSpPr>
              <p:nvPr/>
            </p:nvSpPr>
            <p:spPr bwMode="auto">
              <a:xfrm>
                <a:off x="4838" y="2744"/>
                <a:ext cx="484" cy="221"/>
              </a:xfrm>
              <a:prstGeom prst="rect">
                <a:avLst/>
              </a:prstGeom>
              <a:noFill/>
              <a:ln w="9525" algn="ctr">
                <a:noFill/>
                <a:miter lim="800000"/>
                <a:headEnd/>
                <a:tailEnd/>
              </a:ln>
            </p:spPr>
            <p:txBody>
              <a:bodyPr>
                <a:spAutoFit/>
              </a:bodyPr>
              <a:lstStyle/>
              <a:p>
                <a:pPr marL="341313" indent="-341313" eaLnBrk="0" hangingPunct="0">
                  <a:spcBef>
                    <a:spcPct val="50000"/>
                  </a:spcBef>
                  <a:defRPr/>
                </a:pPr>
                <a:r>
                  <a:rPr kumimoji="1" lang="zh-CN" altLang="zh-CN" dirty="0">
                    <a:solidFill>
                      <a:schemeClr val="accent6">
                        <a:lumMod val="50000"/>
                      </a:schemeClr>
                    </a:solidFill>
                    <a:latin typeface="Times New Roman" pitchFamily="18" charset="0"/>
                  </a:rPr>
                  <a:t>进程</a:t>
                </a:r>
                <a:r>
                  <a:rPr kumimoji="1" lang="en-US" altLang="zh-CN" dirty="0">
                    <a:solidFill>
                      <a:schemeClr val="accent6">
                        <a:lumMod val="50000"/>
                      </a:schemeClr>
                    </a:solidFill>
                    <a:latin typeface="Times New Roman" pitchFamily="18" charset="0"/>
                  </a:rPr>
                  <a:t>P2</a:t>
                </a:r>
              </a:p>
            </p:txBody>
          </p:sp>
          <p:sp>
            <p:nvSpPr>
              <p:cNvPr id="97291" name="Text Box 37"/>
              <p:cNvSpPr txBox="1">
                <a:spLocks noChangeArrowheads="1"/>
              </p:cNvSpPr>
              <p:nvPr/>
            </p:nvSpPr>
            <p:spPr bwMode="auto">
              <a:xfrm>
                <a:off x="4746" y="2991"/>
                <a:ext cx="537" cy="73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a:latin typeface="Times New Roman" panose="02020603050405020304" pitchFamily="18" charset="0"/>
                    <a:sym typeface="MT Extra" panose="05050102010205020202" pitchFamily="18" charset="2"/>
                  </a:rPr>
                  <a:t>       … </a:t>
                </a:r>
                <a:endParaRPr kumimoji="1" lang="en-US" altLang="zh-CN">
                  <a:latin typeface="Times New Roman" panose="02020603050405020304" pitchFamily="18" charset="0"/>
                </a:endParaRPr>
              </a:p>
              <a:p>
                <a:pPr>
                  <a:spcBef>
                    <a:spcPct val="50000"/>
                  </a:spcBef>
                </a:pPr>
                <a:r>
                  <a:rPr kumimoji="1" lang="en-US" altLang="zh-CN">
                    <a:latin typeface="Times New Roman" panose="02020603050405020304" pitchFamily="18" charset="0"/>
                  </a:rPr>
                  <a:t>  x</a:t>
                </a:r>
                <a:r>
                  <a:rPr kumimoji="1" lang="en-US" altLang="zh-CN" baseline="-25000">
                    <a:latin typeface="Times New Roman" panose="02020603050405020304" pitchFamily="18" charset="0"/>
                  </a:rPr>
                  <a:t> </a:t>
                </a:r>
                <a:r>
                  <a:rPr kumimoji="1" lang="en-US" altLang="zh-CN">
                    <a:latin typeface="Times New Roman" panose="02020603050405020304" pitchFamily="18" charset="0"/>
                  </a:rPr>
                  <a:t>:=  x+1;</a:t>
                </a:r>
              </a:p>
              <a:p>
                <a:pPr>
                  <a:spcBef>
                    <a:spcPct val="50000"/>
                  </a:spcBef>
                </a:pPr>
                <a:r>
                  <a:rPr kumimoji="1" lang="en-US" altLang="zh-CN">
                    <a:latin typeface="Times New Roman" panose="02020603050405020304" pitchFamily="18" charset="0"/>
                    <a:sym typeface="MT Extra" panose="05050102010205020202" pitchFamily="18" charset="2"/>
                  </a:rPr>
                  <a:t>       … </a:t>
                </a:r>
              </a:p>
            </p:txBody>
          </p:sp>
        </p:grpSp>
      </p:grpSp>
      <p:sp>
        <p:nvSpPr>
          <p:cNvPr id="97284" name="矩形 11"/>
          <p:cNvSpPr>
            <a:spLocks noChangeArrowheads="1"/>
          </p:cNvSpPr>
          <p:nvPr/>
        </p:nvSpPr>
        <p:spPr bwMode="auto">
          <a:xfrm>
            <a:off x="4440239" y="115888"/>
            <a:ext cx="4172937" cy="611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514350" indent="-514350"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nSpc>
                <a:spcPct val="114000"/>
              </a:lnSpc>
              <a:spcBef>
                <a:spcPct val="20000"/>
              </a:spcBef>
            </a:pPr>
            <a:r>
              <a:rPr lang="en-US" altLang="zh-CN" sz="3200" dirty="0">
                <a:solidFill>
                  <a:srgbClr val="0000FF"/>
                </a:solidFill>
                <a:latin typeface="微软雅黑" panose="020B0503020204020204" pitchFamily="34" charset="-122"/>
                <a:ea typeface="微软雅黑" panose="020B0503020204020204" pitchFamily="34" charset="-122"/>
              </a:rPr>
              <a:t>3.4.1 </a:t>
            </a:r>
            <a:r>
              <a:rPr lang="zh-CN" altLang="en-US" sz="3200" dirty="0">
                <a:solidFill>
                  <a:srgbClr val="0000FF"/>
                </a:solidFill>
                <a:latin typeface="微软雅黑" panose="020B0503020204020204" pitchFamily="34" charset="-122"/>
                <a:ea typeface="微软雅黑" panose="020B0503020204020204" pitchFamily="34" charset="-122"/>
              </a:rPr>
              <a:t>进程同步的概念</a:t>
            </a:r>
            <a:endParaRPr lang="en-US" altLang="zh-CN" sz="3200" dirty="0">
              <a:solidFill>
                <a:srgbClr val="0000FF"/>
              </a:solidFill>
              <a:latin typeface="微软雅黑" panose="020B0503020204020204" pitchFamily="34" charset="-122"/>
              <a:ea typeface="微软雅黑" panose="020B0503020204020204" pitchFamily="34" charset="-122"/>
            </a:endParaRPr>
          </a:p>
        </p:txBody>
      </p:sp>
      <p:sp>
        <p:nvSpPr>
          <p:cNvPr id="97285" name="矩形 12"/>
          <p:cNvSpPr>
            <a:spLocks noChangeArrowheads="1"/>
          </p:cNvSpPr>
          <p:nvPr/>
        </p:nvSpPr>
        <p:spPr bwMode="auto">
          <a:xfrm>
            <a:off x="378603" y="801777"/>
            <a:ext cx="7416800" cy="597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8775"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nSpc>
                <a:spcPct val="130000"/>
              </a:lnSpc>
              <a:spcBef>
                <a:spcPct val="20000"/>
              </a:spcBef>
            </a:pPr>
            <a:r>
              <a:rPr lang="en-US" altLang="zh-CN" sz="2800" dirty="0">
                <a:solidFill>
                  <a:schemeClr val="tx2"/>
                </a:solidFill>
                <a:latin typeface="微软雅黑" panose="020B0503020204020204" pitchFamily="34" charset="-122"/>
                <a:ea typeface="微软雅黑" panose="020B0503020204020204" pitchFamily="34" charset="-122"/>
              </a:rPr>
              <a:t>2.</a:t>
            </a:r>
            <a:r>
              <a:rPr lang="zh-CN" altLang="en-US" sz="2800" dirty="0">
                <a:solidFill>
                  <a:schemeClr val="tx2"/>
                </a:solidFill>
                <a:latin typeface="微软雅黑" panose="020B0503020204020204" pitchFamily="34" charset="-122"/>
                <a:ea typeface="微软雅黑" panose="020B0503020204020204" pitchFamily="34" charset="-122"/>
              </a:rPr>
              <a:t> 间接制约关系与进程互斥</a:t>
            </a:r>
            <a:endParaRPr lang="en-US" altLang="zh-CN" sz="2800" dirty="0">
              <a:solidFill>
                <a:schemeClr val="tx2"/>
              </a:solidFill>
              <a:latin typeface="微软雅黑" panose="020B0503020204020204" pitchFamily="34" charset="-122"/>
              <a:ea typeface="微软雅黑" panose="020B0503020204020204" pitchFamily="34" charset="-122"/>
            </a:endParaRPr>
          </a:p>
        </p:txBody>
      </p:sp>
      <p:sp>
        <p:nvSpPr>
          <p:cNvPr id="97286" name="AutoShape 13" descr="data:image/jpeg;base64,/9j/4AAQSkZJRgABAQEASABIAAD/2wBDAAgGBgcGBQgHBwcJCQgKDBQNDAsLDBkSEw8UHRofHh0aHBwgJC4nICIsIxwcKDcpLDAxNDQ0Hyc5PTgyPC4zNDL/2wBDAQkJCQwLDBgNDRgyIRwhMjIyMjIyMjIyMjIyMjIyMjIyMjIyMjIyMjIyMjIyMjIyMjIyMjIyMjIyMjIyMjIyMjL/wAARCAH1AfQDAREAAhEBAxEB/8QAHAABAAIDAQEBAAAAAAAAAAAAAAECAwYHBQQI/8QAYBAAAQIEBAMEBAkFCA0LAgcAAQACAwQFEQYSITEHQVEiYXGBExQykRUWI0KhscHR0lJicoKSFzOissLT4eIIJCU0NUZTVWODhJPwQ0RFVFZ0lJXD4/Emcyc2N2SFo7P/xAAbAQEAAwEBAQEAAAAAAAAAAAAAAQMEAgUGB//EADoRAQACAQEGAwUGBgICAwEAAAABAgMRBBITITFRBRRBIjJSYYEGcZGh0fAjM0KxweEkUxUWNGLxcv/aAAwDAQACEQMRAD8A7sgICAgICAgICAgICAgICAgICAgICAgICAgICAgICAgICAgICAgICAgICAgICAgICAgICAgICAgICAgICAgICAgICAgICAgIKl2thqUENcQ/K7yQXQEBAQEBAQEBAQEBAQEBAQEBAQEBAQVJLvZ96Ax1xY7hBZAQEBAQEBAQEBAQEBAQEBAQEBAQEBBUutoBc9EEBxa+zueyC6AgICAgICAgICAgIMb3aAj2eZQSXAABhGpQUIc8k2Fx0QZGOzDv5oLICAgICAgICAgICAgICAgICAgIIJAGqChPbs/bkgkuObskWAQYwHNAeAgzAggEIJQEBAQEBAQEBAQEBAQEBAQEBAQEFHuOW7duZQQXAABltSgqQ5xOxICDIx1xY7jdBZAQEBAQEBAQEEOcG+PRBjJOexFz0vogtodCbk8hyQUaBnymxAQZQ0AWCCUBAQEBAQEBAQQXAIKOc5pDjt0QZL3QEBAQEBAQEFS7XKNT9SCjTfvI5lBLgHNIvcjmgiGGuBuBdBl5WQEBAQEBAQEBAQQXa2AuUFQ4h9nHfZBdAQEBAQEBAQQ5waNUGMk5rEHX5t0Fu4nfSwQUDQHhptZBlDQ3YIJQEBAQEBAQEBBRzruyA+JQIjRl6EbIKDWx2tugNBDrEEAoMuUXBtsglAQEBAQEBAQEFXO0IbqQgq1zcua/a70EHM7KDY31QTDJacjvJBkQEBAQEBBQHO7Q6D6UFYgAdcb8wgiwN7bHYBBZgvcO5cuSC4aASeZQSgICAgICAgICDxMQ4romGJYR6vUoEq0+yxxvEf8AotGpQaPM8WZ+fu3C2E5uahk2bNz7xAhnvA3I8wsOfxHZcHK9417df7NGPZM2TnWrzI1e4nT7nH1yhU9vJsOEYjm+ZBuvPv8AaHZo92sz+H6tdfCs0xrMxDAJzic05m4ukojhuyJJtDfoaqo+0eH1pP5LJ8IyelofTCx3xGo7s1Ro1NrMuNSZJxhxLc7D+qteHxzY8s6TO7Pz/Xoz5PDs9PTX7m5YR4mUDF0X1OC+JI1Ruj5CbGSJcb5eTvLXuXrxaLRrE6wwzExOktyUoEBAQUc7XKDqefRAe0ZLdNigoNbG9iNygAFruYaUGXKNNNkEoCAgICAgICAgg3IsDZBje0aBu4QWZZwzbu7+SBl+UzDbmgugICAgICAgICASANUGNzjYHUN+tBINtzlA5IKPABuNigyBrQbgILICAgICAghwvudOaDE42dmbtzKDI0C2mt+aCGNLb9OSC6AgICAgICAgIKue1jbuNgg5jXMeVGuzUam4PeyHLw3mHMViI3MxpG7YLfnu/OOg+lebt/ieLY40nnbt++jXs2x3zzy5R3ePT8MU6SmXTscPn6jEN3zk470sQnuvoPJfI7X4ptO0zpa2le0dP9vewbDhxc4jWe717AxMrje2y85sXAA0C5mdXQgIPBxHhWSxDCER39r1CFZ0Cdh6PhuG1yNxfzHJehsHiWXY7+zzr6x++kse1bHTPX592z8MMaztaE3h3EFm1+maPf8A9Zh7CIO/a/W4PNffYM1M+OMmOdYl8vkx2x3mlusOiq1wIIN7GxsUFHtFsrdXDVBLLO1OrggFvygcPNBdAQEBAQEBAQEBAQEEAACwQQGBriRzQWQEBAQEBAQEBBV7g0fUgBvZOY3vugxb3b7igkg+0NbbmyDIGjLtv1QWAsEBAQEBAQEEEAix2QSQCLIIa3K2yCUBAQEBAQEBAQUc7XKDqfoQc54m1OPOTUhg6SjugGehumJ+Mz2mSzTbKD1edPALD4htflME5PXpH3tGy4OPlij4JSVgSUrBlpWEyDBgtytY0aAL4DJktkvN7zrMvq6UrSu7XpDOAQ4Cxs73qt08eYxRTmTZkpJkxVJ5p/vanQjGcD3kaDzK9LZfCdq2jnFdI7zy/wBsWbb8OLlrrPyZ2fHaOz0sDA0wIfL08/ChvP6p2Xp1+zVtPayR+H+2OfGI9KsMpiEGptpVVp03SKm8Xhy822wij8x40cvO23wfPstd/wB6veP8w17N4jjzTuzyl7S8l6Ag1Ktx/i7j7C+JYRLAZj1KaLR7cN2mvkT7h0X1X2c2ifbwT98f5eF4viiJjJDvext00X1LxRAQQAALBBAaA/MgsgICAgICAgICAgICAgICAgICAgICAgICCjgLHNqSgqzfI6+nJBZ7cwFtxsgugICAgICAgICAgICAgICAgICAgIIN7aboMbmiwDdXBByGsRHReM9W9IbmHSoDWX5AkE28yV879o5mMFPv/wAPW8I/mz9z0ojmQwYz3tYxrS57nGwAG5K+RrE25R1e/aYrGsvNw3R57iL6SbmXRpDCwcWQ2w3FkaoW0JLvmw/Dfbw+08N8Gx7PEZMvO/5R936vm9r2++WZrTlV1WlUem0ORbJUqRgScu3aHBYGg95O5PedV7jzn3INH4tUmDUeHtRmSA2apzROSsYe1Dewgmx7xce5c2rFomJ6SmJmJ1hr9MmjP0uTnHCxjwGRD4loJX5nnx8PLbH2mYfY4b7+OLd31Kla0ziT/gWnBv74alByeNj/AEL3vs7r5qf/AOZ/vDy/Fpjgx9/6v0AL2Gbfn4r7Z84lAQEBAQEBAQEBAQEBAQEBAQEBAQEBAQEBAQEBBFgDfmghzLkHayCyAgICAgICAgICAgICAgICAgICAgICCAABYIOU8SaLU6XiuTxlSqfFn4HqxlKhLwBeIGXu14HP7LDqsPiOxRtmCcWuk9YaNl2icGTfayIdf4jPZR6XSp2m0mK4CeqE2zJZgOrWjmT01v3C68zw3wSdnycXNMTMdIjp97btniPGruUjSHdZGSl6bT5eRlYfo5eXhNhQm9GtFh9S+heU+hAQaNxgqAkOGFXANoky1ktDA5l7hce4OUSPApkv6nSpOWtYwYENhHg0BfmWe/Ey2v3mZ/N9nhru44j5PqVSxqGJIHwzjjCFBbcmLO+sxQOTGkXPuDj5L6j7N4ueTL90f5eH4xf3aO+7knrqvq3iCAgICAgICAgICAgICAgICAgICAgICAgICAgICAgICAgICAgICAgICCkWLDl4Lo0aIyFCaLue9wa0DxOiDUqpxSwVSC5sxX5aI9psWS14x/ggj6UGvnj3g31gQ8tTMImxj+rDKO+2a/0KNYHS5aZgzkrBmZeIIkCMxsSG8bOaRcH3FSMqAgICAgICAgICB5k+JQEBAQck4uTPwpifCuF2G7HxjPzLfzGaNv42esPiWfgbLe/rppH3zyadkx8TNWr7b3166r85fXHgpJeHw4lvjFxWrdfIzStKgiSl3cs5uCR5B5/WX6B4Rs/A2SsT1nnP1/0+U27Lxc8z25O1L02MQEBAQEBAQEBAQEBAQEBAQEBAQEBAQAQdkBAQEBAQEBAQEBAQEBAQCbboNHxLxZwphp74Dp71+dbp6tJWiOB6F3sj337kmdOo5fWuNWK6qXQ6RJy1GlzoIkT5WMR56D3eaovtFK9Oa6uC0/JolRjVCtxvTVmqztQfe/y0U5R4Dl5LPbarT05Lq4Kx1YocrAhD5ODDb+qqLZLW6ytilY6QxmJJTVSg0+envU5MnNMxmsL3Bo+a1o3cfd1WnZsX9cqM9/6YdsHHHD1OlYMlSaDVo8vLw2woWZrYbQ1osBqSdgtU5KR1lRGO0+j4IvH+dv8AIYOJbyMSesfcGLjj4+6eFfsxDj7V7/8A5PhW/wC/H8KcfH3ODfsyw/7IGaa60zg6I1vWFOZv5C6jNjn1Rwr9npyv9kFh57w2dpNVlLjV2RrwPpBXcWiekuZiY6tlpfF3A9VLWsrsKXe75s2x0G3mez9KlDcZablp2AI0pMQpiE4XESE8PafMIMyAgICAgICB4IOGQZn4wcVMTVm+aBJFtOlzrpl0db9k+9fM/aTPpSmGPXn+D2PCMWtrXn0bKvknvvGxXWRQsNTs8CBFazJB74jtB7t/JbfD9l8ztNcfp6/dDLtmbg4Zt6ty4U4bOGsASEGM0ibmx63ME75ngEA+Dco96/RnyTdUBAQEBAQEBBFweaCUBAQEBAQEBAQEBAQQSALlBU3dvo3p1QVuGRNPZ5oMqAgICAgICAgICAgICDQcYcWqBhZ75OA41SqjT1SVdcMP579m+Aue5RMxEaymImeUOK4jxxinF7nsqM+ZOQdtIyRyNt+cd3ed/JZL7VH9ENFdn+Jr8GXgy7bQobWd4396y2va/vS0VrFekMq4dCAgqyGyGSWMa0nUkDUrqbTPVEREdFlylIbtf3IhfLe1wCOnIIKDUZfcpEXO2qhLDFlJeN++QWO77WP0LuuS9ekuJpWesEk2cpEx6xRqlN0+MDfNBikA+NlfXarR70aqrbPWejoeHuOGIKMWQMTSbKnKDQzUABkVo6key7zA8VqpmpfoovitXq7dhzFNGxZTxO0adZMQxo9mz4Z6OadQVarewgICAgIPmqM42n0ubnXezLwHxj+q0u+xBwvhrBcMIsmolzFnJiLHiOO7je1/oXwvj2Tf22Y7REf5/wAvpfC66YNe7b14z0mnVOT+N/EuhYXtmk5Y+uzw6ga2PkAP119d9ndm3cds89Z5R90f7/s+f8Wzb14xx6O/r6V5AgICAgICCCQBcoI1d+aPpKCjrMeC3a2qDKDfVAQEBAQEBAQEBAQVLxew1PQIKuBOoIzN6IKl2e123G9gglsMG9wRrsguwFosduSCyAgICAgICAg0Sc4vYPksQijPnoj4npPRPmIcPNBhvvaxf47kaBRqaN7uL25qR51brtMw5S4lRq03DlpZmmZ51cfyWjcnuCDgOMOKtbxX6SUpRi0iju7JLTaYjt7yPZB6D3lZ8m0RXlXnK/Hhm3OWjwYEKXblhMDRzPM+JWG17XnW0tVaxWNIZFw6EBAQEEgXKCWgcte/kEQO7JzDUHQoG5Jy3sLackDKNBsbboIdy680ShAQEFJCensN1aHVqFOeqzsL2mBwyxG82lvMHp9q2Yc9o5W6d2bLiieder9O4BxrK45w4yoQmehmobvRTUvf97iW5dWncf0LaytpQEBAQa9juP6DAOIIjTqJCMPe0j7UHMcDNDcEUgD/ACF/e4r888WnXbcn3/4fV7B/8erYSQNSbDmegXntkzpDy+CMqapUsT4sjN7c1M+rQbjZg7R/kD9VfpeyYIwYKYo9IfG58k5Mk3n1diWhUICAgICCpcAbbnoEFXAuG4zDXRBUvLwAW8+SCzWBxdoQOiCzGltxy5ILICAgICAgICCCQBcoKveQBbQHmgps+2oBHvQWa/TQADoghoIiXtofoQZUBAQEBAQEBAQalxNq8xQ+HFanpVxZHEEQmOBsWl7gy47wHFB+WY0uyFRorWgdloN+/qsFbzOaJbb1iMej9LzWOafhnhzRqxUIjo01MScH0MBrrxJiJkF7d19zyW7oxdXB69Xapiyp/ClajekeCfQyzf3qWH5LR16k6lYc20Tb2a9GzHhivO3V8CyrxAQEBAQSG3tfS+yIW0DsvLu5oIBsDm5H2VItmzA6XuNlArYtaR01BQVRIgICAg82fpjYjnTEJt4g7TmO2f8ActeHaJjStujPlw6+1HV+mOEcHDxwTCqGH5EyYm3EzUJ0V0Qtit0IzO1sOXcVuZG+oCASALlBXV3c360Gs4/gmJgHEENgvmkIpIHcL/Yg5xgVwfgikkcoFvc4r888WjTbcn3/AOIfV7BP/Hq9KtxTAoFRijdkrFI/ZKzbLXez0r84/uu2idMVp+T2uCMs2X4WU5wOsaLGiHxz2+xfpj450NAQEBAJsNUFHvIaCOfNBTZwsSAefVBLXjkLDvQLEPDg2wPJBlQEBAQEBAQEBAJsLlBiLjnaXDs8kF3HMC0a9/RBjAObLYXG10Fwyzw4HxQXQEBAQEBAQEBB4OK8YUfBtME9Vo7mh5ywYMNuaJFd0aPtNgEHFcYcV5zF1CnqNDw5DgSU2wNa+PM/KgghzXWAtoQDZUztGOOWq2MN5c3mRFbSHw3M+VDA0gG/MBZKTE5tY6NF9eHo9GYmZypx4EzUTeJAgMgQYbdGQIbGgBrR5XJ5klTmz7/KOiMWLd5z1VAHI9k73KzLlUSICAgIJA5nbp1RCbm7gbB32IBbdoA8ieaACCCTp1KBoGkA6HZBVEiAgICAgxTMdktAdFedth1PRd46Te2kOb2isay/RXBuiTdE4cybJ1jocabiPm/RuFixr7ZQfIA+a9Z5zfkFS4A23PQIKuBcN+0NbIILy8AZeaD55+QZUqbOyT7tZMwHwT4OaW/ag4Twzjvbh6ZpccZZinTT4L2E6i5v9YcPJfFfaDDubVF/S0f25PovCcm9imvZts/K+u0+ZlLj5eE+Hr+c0heLhycPJW/aYl6OWu/Sa91uA1WbMYKj0aIS2bpc09kSG7cNcbg28cw8l+nVtFoi0dJfGzExOkuqKUCAgIMTnXIJHYQXJv2QLoMYFnZDr0QXyHMHX15oLoCAgICAgICAgIIIFtQgqWl410CBDJ1adwgtYZg7mglAQEBAQEBAQEFS7QkC9kHLuMODKliWnSFXo7THnqYX3lv8ox1r5fzhbbmO8Bc2rFomsprbdnVwqFOw3RjAe18GZBs6HGBa4HmNV5+TBanP0baZa2+9ncC6xA2+lULB2/2IKokQEBAQEF26jbbTREIcM3PUbBBBN7OQC697C19SiUICAgICCr3shC8RzWDq42UxWZ5QiZiOqskJysTjZKiyEeoTTjo2Ew2HeTyHebBaK7PPW/KFVs0dK823cLKFRahjmNJYvMVlYlH2ladMMDYT3DcHqRuG7HfXZbcdK0jSrLe1rTzfpgkAX5Ltwq95DQRz5oK/OFiQDz6oDXjYCw+tAsQ8Oy6FBlQcHxpJnAPFEVnKW0SvdmO4Dswo3Mnz7XgXdF5Xi+xTtWzzu+9XnH6fVt2HaODl1npLab3Fwb94XwL6qJiecNHqUzM8PMbwMXyMN0SmzjhBqUBnfufE2uPzh3r7HwHb+Jj8tfrXp84/1/Z874ns00txa9J6u/yM9LVKQl56TjNjS0xDESFEbs5pFwV9E8p9CAgEAixQUILxroPpQRDJaSw8tkFy0Eg8wglAQEBAQEBAQEBAQEBA5oCAgICAgICAgIMb3Gxy7DcoJD25Rb3BBp3EPG8DA9E9NkZGqM2TDlJYn2nflH80c+ugUTOkc0xEzOkPzfMx5up1CNP1GZdMVCO7PFjv5noOgA0C8/Ll3p+TdjxxSPms43dcFZ1iEBAQEBAQEBA5oJJughAQEBAQfLNRDGIkpVsSNORiGQ4UEEuLr931LRgxWm0WmOSnLeIjSOrtlA4K4ZlZaWmKtAm52dMNjosOPH+Ta+wJADbXAOmpKunLPSHNcMTzl0OQp0lS5UStPk4EpAH/ACcCGGN+jfzVczM9VtaRHRqHEPh9BxbKtn5Fwla9KgGXmQcvpLahjiNu53I9ysx5N2dJ6K8uLXnCvDPiLHrr34dxG10DEEldrhEGUzAbubfljmOe45rXrqx9HTSb9kC6DGBZ2QgEja6C+QhwdfXmgugIPGxThqQxbh+Zo9QafRRhdsRo7UJ49l7e8fSLjmg4xQJupYXrZwViMWmYQ/tCZ+bMQ+QB56beYOoXyXjnhe7M7Vijl/VH+f1/F7nhu26/wb/T9G1zsnL1CSjSk1DESXjMLHtPMH7V87iy3xXi9J0mHsZMdclZpbpLy+E1ZmcM4km8AVOKXwjmmKZFd84blo8Rc25EOX6JsW112rBGWv1+UvktowThyTSXaVrUCAgIHO6AgICAgICAgICAgICAgICAgICAgICAgICCuvstFh1QfPMzMGnS8aamYghy8JhiRIjtmtAuSg/J+I8SzGM8UTdcmQ4QCfRScIn96hDbz5nvJWXaL/0w1bPT+qXyNGl+ZWGZ5tKygEBAQEBAQEBAQEBECJYosxBgfvsVje4nX3LqtLW6Q5tatesscvMx5+L6KmSMxORPzGGw8VfGzT1tOiuc2vKsat0w7wnxHiBzYtWmWUqR5thjPEf3AbeZPkVZEY6dI1lE1yW68nXsMYEw9g+GX06UHrOWz5yYIdFI59rZo8LKLXtZNcda85eDUOMVCl5+LJ0uRqNaMHWLFkYV4bR3E7jvtbvXUYp05y5nN2hsWE8a0XGUpEjUuM8RYVvTS0YZYsK/MjmO8Lm9Jr1d0yRZsJFxYrhY5nxSwfMzbIeLaDngVqm2iPMIdqMxut+9zR723HJX4r6cpZs2P+qG58O8aS+NsNQ51uVk5C+Tm4LfmROo/NI1Hu5LSzNtLQSDzCCUBAQEGl8TMI/GjDD4ko21Xp59ZkYjR2s7dSzwcB7wFzasXrNbRylNbTWdYadhyuwcRUWDPw7NeexHh84cQbj7R3FfnW3bHbZM04p+nzh9bsu0RmxxaHiY1b6Kq4bnJF1q3DqENsoxurojSdRbpe3vK9j7OXycW9Y93Tn9/o8/xetN2s+r9AL694IgICAgICAgICAgICAgICAgICAgICAgICAgICAgIOS8ecSPp+GJagSr7TNViWiW3EFpF/e6w8AVEzpGspiNZ0cNgw2sDIbfZaLLzLW1mZl6MRpGj6VUkQEBAQEBAQEBAQYpiO2Wguiua4gcmjVd0pN50hza0VjV89OjztbqUKn02BC9YimzBGiAXPQd/ctXlq1jW0/go402nSsN6p/CDEM9ldUZ58Jp3hy7LfS6w+gpE46+7V1uXt71m40fgzRpItfMQWRXj50dxin3aN+hJy2l1GKkejfKfh2m06G1kGXaQ3a7QGjwaLAe5VrHqoNA4mTM7UfgjB9NjGDHrcVwmIo/5OWZq8nu69Q0jmrccRztPoozWn3YMGYywHLPh4aw9ONlzDdkhekhmGJl22bP85x77X5Jel/elFLUjkzYiwnHlsV0/FuHZcCosjthVCXYQwTUBxs4nYZgNT1tfcJW+sbspvj0neq3nYkA3CqXweCGji02f3JuLUvUIA9Hh2tXbGYPZh3PaH6jiHDuNlsx33oYclN2zvgIIBBBB1BHNWK0oCAgICDmWIOEhma1M1bDNdj0OYmjmmYLGZoT3c3AAixPnvpZUZ9lw54iMtYnRZjy3x+5OiKLgnDnD+f+MWJ8RNm6o4FsKan3hjWdfRtJJJ319wC7xYqYq7mONI+Tm97XnW06twpONsMV2OJemVyRmY52hNigPPg02JVjl7yAgICAgICAgICAgICAgICAgICAgICAgICAgICAg/LXFGrmucVKjZ2aXprRKQ/Fvtfwi73BUbRbSmndfs9dba9muwhufJefZsZFyCAgICAgICB5IKRI0KEPlIjGfpOC6is26QibRHWXyuqkuXiHBESPEJsGw23urq7PeevJVOasdOb3aPhHF2I4zWSNLEpDdvHmzkDR1N9fcF3GHHX3p1RNsk9I0dNwlwblqNVpasVipvqE7LvESFDhMyQmvGoJJ1dY68l3OSIjdrGkIjFMzrZ1JVLxEiAiGpTlGjznEZ88YTzBbQHy8GJbsiK+K4EX65SFZE6V0UXjW+rRKBwtpeI+CcKbkpT0eI2mNEEcE53RIcRzfRnuIaAOhsVsZG48K8VRcU4OhvnHl8/JP9WmHO3fYXa495G/eCseWu7Zsw21jm3dVrxBpvE/DgxJgWegw2ZpqVb63L2GuZg7TR4tuPGysx20spzV1rq+rg/iV2JOHskY7803IkykYk6nKOyT4tI8wVsYm+ICAgICDw8X4mlcI4YnKzMgOEFtoUK9jEiHRrR4n6AUHE6ThuZxVMnEuMnPm52aGaDKvu2HBh8hl5abN99yV8p4p41eLzh2adIjrP6Pb2Lw6s138sfR91V4eUCfgn1aVFPmW6w48tcZTyu29j9B7152zeNbXhtra29Haf1a83h2G8ezGktm4VYxqkeoTuDsSRTFqkg3PLzDjcx4Wm55kAgg7kHXUL7XZtoptGKMtOkvncuK2K80t1h1RXqxAQEBAQEBAQEBAQEBAQEBAQEBBBIG6CGvuSCLEILICAg1LEuOJXCeJqRI1QNh06pMe1s1/kYrSLZvzSDvy8Ng20EEAg3B5hBimY7ZWVjTLyA2DDdEN+jRf7EH4wlo752NNz0X98mY7ojrnqb/AGrHtM62iGzZ49nV97BZoWOV6ygEBAQEBAQfPNemc+WgwIvonRo7YWa17X0V+z1ra0xaNVWW0xHKXRYfAyol7hO1iNFANiIRa0fST9Svi9Y6Vc8Pe5zaXs0/gpSpctMaXbFI5zEdz7+TQAonLeUxhpHo9+Yp2D8CybY9UmZWTY72IcOGGGJbo1t3O+pREWumb1o+CFxowZCLYbGVGFL8oolLM+u664NnHHhvVIrVNr0g2epU7Cm5ZxtnhnY9CDqD3FVzWa8pW1vFuj71DtVzraAXPREJa7M26CUSajY68kRMNCo+KKXw9xfXKFW5gSdOnY3wpT472ks+U/fIeg0s4G39K247a1YMld2zT+D1VhReIeK4Eo1zJKdzzUBjm5SGiKcunLsvKrzxy1WYJ9p21ZmsRJ2To4XbzHUc0RMaxo5HwacaFxExdhYkhjHOiQm8vk35b/svb7lvrOsRLzpjSXcFKBAQEBBxvjE8zuNMGUeZP9z4kV8d7SezEeCAAfdb9YrF4jkvj2XJenWIaNlrW2asW6avWvfU7r85l9eINYoAM9/ZASZlDpIyDvWi3b2Tof22jyX3HgFLV2PW3rMzH3PmfFLVtn5ekO6r23nCAgICCCQBclBDX3dlIt0QWQEBAQEBAQEBAQEBBVzrEDmeaCDZliRmJQUc7t5hcEdyDK0hwuEEoCDlXHGjwqpScPGPEdDg/CjZeI9oBLWxGkXF/wBFRaZiJmE1jWdJZuGmI5unzZwRXohdOS0PPTZl5/vqXF7C/NzbHyBHJRS0WjWE2ruzo2riHN+pcOsQxwbESMRjT0LhlH1rpy/KFObaQhDrc/SvPzT7ct+GNKQ9FZlggICAgICAgmSlXVDFFBp7Ll0eehjTpmFz9a1bNGm9ZRm9Ifq9xu5x6klQuiNIazjXFsLCVHZFZBM1Upp/oJGUbqY0U9w1sLi/W4HNd0pvSryX3Yc/w7KYTZiP1nG1ekqpiyO8B0CMS6BKuvpDBtkzDaxNgdAOattvaez0UV3dfadffKS0SXMvEloDoNrGE6E0st0y2sqNZad2ujlmIqC/hpWoeL8NwXNo73th1anMvkDCbZ2jkL7fkm3I2V1Z343bM968OdYdTgzEOahQ4sCIHwojA9jx85pFwR5KiY0aYnWNV7hhsGk8zZEqNdldfkd0GZEiDR+J2Bvjph9olQ0VSTu+WJ0zg+1DJ77AjvHercV92VGbHvRrDXeG8niyp43nsR4mkHyjoUgJFhfA9DnII2bzsASSrM1omNIVYazvOqxZhkH2jryA3WZupS1uikOchPNjdpO2ZHVsVojV9HJFTkMheS/so4rWGzZuWJcOt5cO+tq2Yp9iGHL70u5KxWICAgINH4nYGiY0ocAyMVsGr0+J6eTiE2BOl2E8r2BB5EBRasWiaz0lMTMTrDljeIE3Qneo4uok9JT0PsuiMhjLEPUAkD3EhfKbT9nL72uz2jTtPp9Xt4PFoiNMsc/kfHuo4if6jg6hzs3NxOyI0Vgyw+8gXHm42U7L9nbb2u0WjTtHr9UZ/Fo00xR+LqPDXAHxMp0xMT8YTVbn3Z5uPe4bzyNPMXJJPM+AX1NaxWIrXlEPFmZtOst6XSBAQEFXOygd6CD2e0e0UFHkl17EEBBla7M26CUBAQEBAQEBAQCQBcoMZfcnWw+koJy5m2IsOXVBRoJda5BCDK1uW+t7lADQ29uaCUBBpnFWlzFV4d1FspCMSalTDm4TQNSYbg426nLmUSOH1zEtWxIym1qkU0yjKHmnGTMR49JEJc0lrbfNBBNu8ph2e8VmVuT2vaiHVceYhlsR8Bp+syZAhzcvCJaDfI70rA5p8CCFKp+fZEf2rLj8wLzMvvWehj9yH2ql2IFtzsBqSeSIfK6oy3pPRwhEjO/0TLq+uz3mNeiqc1YRCqUtEfkLzDf+TEGVRbBesa6JrlpL61StEBBtvCCkGsY+jVctJlaTCIY7kYrgWt/lHyW2sbmLT1lm9/J8ofoIC9gNzoFW0ON1abiVJmLMfPf8jTYb6bRB+Q6+R0ZvfdxIPU9wWmOWlWO2s62aji7hFNYawHT8SQpt0y5zGOnoOSwg5wLEHmASGm/M3V6l1XhJiWJiDAsATUQxJuQf6rEc7UvAALCepy6eSyZa6WbMNtY0bnNS8CoSkaUm4Yiy8dhhRYVr5mkWIVcTpOqy0axo8rCtJnKLheUpc49sSLJ54MN7XXzQg8+jJ78ttO5dXmJnWHOOJiNJe0wFwJDiOS4WMmUZcvJAAsLBEpQEFXuDGF52aLoRGs6PJc4vcXOOp3RviIiNIQg9CTil8Eh2pZp5IyZq6W+9ymA7039lMwDX0UsQbcv7VP3rZi9yHmZfel3NWK0EhouUENfdxBFkFkBAQUiQocUARYbIgGwe0OH0oJhw4cJuWGxrG9GtAH0ILICAgbIMZfc7gDqgkNu0i1h37oKAHMG3IIQZGty3ubkoJDQCSOaCUBAQEBAQEBBVzraDc7IIiA2BG4QU1Lg4a3HuQGkl1r3PIlBfIMwIP9KC6AgICBzQfnrENMGCuI8zINh/3LqeablGH2RmuIkLw308FowZN22i3HP9Mtfi1I0DCmMMFx4t5SOyHPU1zjuPSMJaPFuviw9Vxmx7l9I6K7RpLUpSNDhSsuYkRjBkHtGy8nJW02nSG6loikay+yHGhRReHEa8D8k3VM1tXrDqLRboygaXN7fWuUvuwphuNjrE3wW2I6FTZZvpZyMzfKDaw7ydB5nktuOkY6789We9pvbdjo/RdIotNoUjDkqRIQ5SCANIbe07vc7dx7yuZtNucra0rWHzV7ClFxRKPlqxT4cR5bZscMDYzOha+1/fcJW816ItjrZ+e6/h6cwfiCJRZ15jQy30knM2t6aH94tYjuXOakTHEr9XOO0xO5L4VmXvni+szMzBptPgvjz804Q4cJgubn/j7VowYt6d6ekKcuTdjSOr9J4GwpBwdheXpjC18wflZqK358UjW3cNAPDvVl7706px03YbGQSCASCQRcclwsmNXPMX4bZR+Cc/RZZ5iiTlmvz5cpeWxQ9ziPMq6ltcmrPem7TRvM0yWxFw5iQ7NfLTtLvodLGFcW8/qWplcP4ATxZVa1JZjaLLQ41uha7Kf46ozxyiV+CeejutiM1tB1WZrSztX5depQXa0NJtseSCyJefW6tDodKiz8WWmplsMtAgysL0kR5cbAAeJU1jWdHF7bsatLfxZlqfHhiu4artHlops2ZmYF2+YsD7rq3ha9JVcaY6w3+WmYE5KwpmWjMjQIrA+HEhm7XtOxBVUxoui0TGsImv72ieH2qFuP34eYjYIl9kg0kvtzIHmjNtE6aOW8Of7vcd8UVsdqBLMiw2O8XCG3+C1y3UjSsPHtOsu4vdlt1K6coPZGY9ooKPdd17EEBBla4ObdBKAgICAgIIc622pOwQVe0lo11CCly4tcNT06IAJL7E3PInZBfJqDc3HNBdAQEBAQEBAQEEG4GguUGN4LCHXueaCw7YuduiCMtolvmnVBfKLg222QSgICAgICDn/GDDT67gt87KNPwjSXeuS7m72Htt9wv+qE6ETo4fiKCzEmC5esS7QY8kLvA39E46j9V30FbLxxMW96x/Zdf2o3obNwn4Y0mt0NuIK4wTjIznMl5XOQ1oabFz7EEm+wva2vNeZlyTWdITix73OW1Yj4OYfnZZ0SgQzS6ixvyTmRHOhPdya4OJtfa4PkVXGTXlbnCy2LTnVxlkaLDZMMmYRhzMs5zI7HfNc29xbyVGTFu3iI6S6rfWsz6w7FwSowkcFPqBHy1TmHPzfmMOVo9+YrRmn2tHOGOU2l49Qqs3xArc+G1CalsNyMUy8CFLRPRmaeN3ucOX2Ed6Tpjj5lYnJOs9GemzM7geoysxLzk5N0GLGbBm5SYiGK6BmNhFhnfQnUf8CImL8p6ptWcfOvRs3FjDZruDo01LsvP0smagOA1LR7bfNovb81Rjnnuz0kyxy3oc2pHCzFNbk5SdhVGkQZGahNisjMc9zsrhf2cu42tpso4eKs89URbJbo6lgrhvScGF81De+dqcQWfORgAQDuGN+aD11JU2vM8o5Q6pi0nWerclWuEHx1WQbVaTOU15ysm4D4DndMzSL/SprOk6uLxrEw/N8jxMxXhPD85g4+gtDL5Zr4zSYkvckOa03tbe1xpdb4nV58tv4Y4Tn8IcTpymVCJAixHUf04fAcSzK57Lbgcx9Cpz+6uwe87TDbuCNtllbFwACTbUoJRIgXI2JHgiJfNUKdLVenTFNnIbYstMsMOIx2oN+fiNwe5TE6TrDm9YmHO+CM5GfhWoUyK8vbTZ98KE4/kuF7e8E+atzRz1U4J6w6Y5oc0tOx0KpaddObyosJ0F2V23I9UbaXi0awqxrojsrBcombREayrX6nDw1hSo1N7heVl3vbyzRCLNH7RAXVY1tEMGfJrEy07gDSHyuE52sRtIlSmTleRq5jNL+bi73Lc811zLdtrWHfugo0HMGkkEIMjW5b63JQSGgEkc0EoCAgICCCbDQXQY3gtAdftILC8QXJsOiCCyzwAOyeSC5aDbTbZBKAgICAgICAgICAggNA31PUoKsaWk/k8kF0BAQEBAQEBBBAcCHAEHQg8+5B+bYlKGEse1rC0UWkJprospfYwog2Hht+qVp2a+k7s+q3HOsTVuvBF7jgCLKvPblp+NDI/J0afruvMzxpZdg6OhnVhadxy6qle/PnGelfA+MX1CG3LL1eVzOA/yrey732afMq+kb8R8pZb+xM/N0jDcU03gXAmoRLXwqRGiNI5OOfX3lc255HVZ0xtVwLAbAwZTQ0axGuiOPUlx+5RlnW8rcMaUhsbXmG5rwbFpB9xuq1rpFw9tyAWuGoOxBRxprGjzqDRpfD9HgUuViRXy8Av9H6UglrXOLsunIXsO5Tad6dUVruxo9JQ7EBBDhcWvZEOU8S+E8XEs/wDDFDdBhz0QATMCK7I2KRoHh3J1tDffx3vx5dI0lmy4pmdYezwxwFM4Pkpiaqkw2PVZoNhuyvL2woTfZYHcz15aALnLki3R1ixzXnLflU0CAgICDyMT12BhvDc/VphwaIEImGCbZ4hFmNHeTb6V1Su9OivJbSGp8GKPGpuA2Tcy0iPUo7ps33LNGtPnYnwIXeadbaK8MctXQ1U0IIBFiAR3odEaMFmgXOwAsiJnXq5DxlqkxVZ2j4IppMSbnIrIsZre82htP0uPcAtGGv8AUy57c9HX6JSoFDoshTJQXgykFsFvfYanzNz5rQzvvBOaxIJ5E7IL5BcG+qC6AgICAgICAggNsbnU9UFWtLXm3slBdAQEBAQEBAQEBAQEBAQEBAQEBAQEBAQEHJOONDiPpEhiqVZ/bVJjARLc4Ljz8HfxipidJ1TE6Tq8jg7UGCtYiprHAQ5j0VRgdS12jreGYKnao56tOLSLTDrT25QHN3CyNDQuMGG313A0SNLQ88zTX+tNaN3MtaIPdY/qq3DbSyjNXWNWHA7DXeBkOSh9uK+RmZUD84F+UfS1Tflk1RTnj5NU4ezjZrBso24zy7nwXjpY3H0OC5yxpZZhnWkNnIuCFWudCp0X01NlYn5UJv1WRy+lEiAgICD5ZibENxYwAuG5OwRbjxb0ay+MxYrjcxHX8UaIpWI6PplZpznCHEN77ORTkxaRrD7UZxEiAiGtV/A1IxNVJedqz52Yhy9i2SMwRLkj5xZbfrrqu63mscldscWnWWyNY1jGsY1rWtADWtFgANgB0XCyI0SiUHQaC6IeXX6xKYcos1V599oMs3MRfV5+awd5Oi6rXenSHF7bsauc8H6HOYmxHUeIVab24sR7JQcsx0c4dzR2B59FtiNI0YZnWdXa8tolgOyeSlC5aNNBoglAQEBAQEBAQEBAQEBAQEBAQEBAQEBAQEBAQEBAQEBAQEBAQa/jgMGA8QvisERjadHdkcLjRhQfmnhxiBtJxPRp2LEDWMiGRmCecGLfKT4O+oKMkb1FtLaaS/UWxIO4WBthBAIIc0OBFiCNCOiExq5hhWbbgLHU7gubPo6bPxfXKPFdsC7eGT5W8W96utG/XehlrO5bdlrU9K/EHiTNyEUejo1bd6eViHRsN9/Z7rElp7i0qZ9umvrDqk7l9J6S2vUGxFlQ1N0w5F9JRYQ5w3OYfff7Uc+r1kSICAgpFfkhPfzAuiaxrMQ8nxRugRJcjUbjVEdXsNOZoPUAowTGkpQEC6AiBEiCCQASSABqSTYAd6ImdObhtenZri/jyXw3RorxQZF+eYmgOy62jon8lg7781rx03Y1Ysl96Xe6ZTZakSECnyMIQpSXhiHChj5oH/G/NWqn2ICAgICAgICAgICAgICAgICAgICAgICAgICAgICAgICAgICAgIPMxJJGo4Xq8kN5iSjQh5sIQfj6ckbYZo9agtuA98tMW2D2OzNJ8WkD9VcRPtTVZNfZiz9eS8ZsxLwo7DdsRjXDzCxS216MiOmsY3wXJ40o4lor/V52ATElJpo1hP7+ZabC47rjULul92VOTHvR83PnVWBiGSdgLiMw0+tQiBJ1Jw7MR2zX5trkaX2cOhVumntUUa6+zZ8cOPiPBkYUvE9MmpqVZ2JepykMxWvbyDuvnZ3iuZpFudVtMs15WdUwj6R9H9YdBjQmR3+khtjQyx9rWuWnUbKqY05LomJ5w2BQ6EBAQY47S+A9o3IR1SdLRLyr3CNoiUtaXuDRu42REzpGr1wLADojAlEKxIjIUJ0WK5sOE0Xc95ytHiToiJtEdXMMScRJut1NmGMAOE3UIptGqLBeFLt5lpOmnN23S5V1cekb1me+SbTu1dMlocWFKwYceN6eMyG1sSLlt6RwABdblc3PmqZ68miusRzZUdCIlxjHeM5/GNXGB8GXjmO4w5uahnsvA9podyhj5zuew03048enOWTLk15Q6pgXBMjgegMp8raLMvs+amS2xjP+xo2A+0lXqGzoCAgICAgICAgICAgICAgICAgICAgICAgICAgICAgICAgICAgICBpzF+7qg/OEnSINMxXivBVQh5paJFMxLtPzobtQR0IBafEHoqM2sTFoacGkxNJdcwpMZqYJNzy98sA0E7ubbQ+8FZ2nTR76hIg8HFmEqZjCjvkKhCaHgEwJgDtwH9QenUbFd0vNZVZMcWhq3CnENQLajhGtRHfCtFf6Nri7WJBBsNeeU2sejgu8tY96PVXin+mXR9zqqWgRIgICAiHwx5M5i6FYg7tRox5uWlmESscm3oyPFFvFp3fZLywg9pxu+1u4Iz5Mm9yjo+hFb556BFmpCYl4M1ElYsWG5jI8IAuhkj2hfS4UxOkubRrGkOdxeEDKnGa+v4srdUhg/vb35QfMl31K3i6dIUcGZ6y3ihYcpGGpL1SjyEKVhH2y3Vzz1c46nzVdrTbqurSK9HqLl2wzU1LyMrFmpqPDgS8JuaJFiODWsHUlTETPKHNrRXnLi+IcbVziRVHYWwNBitkn6TM4bsMRnMuPzIf0u+haceLTnLJkyzbo6pgHh/TcCUowZa0eejAeszbm2dEP5I6NHIeZVyltyAgICAgICAgICAgICAgICAgICAgICAgICAgICAgICAgrmJNm+9BUHI/KTcFBkQEBAQEBBybjJh2agmQxvSoeecpXZmmAfvkDqfC5B7ndyi0axo6raazrBhytwC6Uqcu/NKTDAT+idwe8H6lhmJidJehE70aw6ICCAQbg6g9VAlEiDh+P6pHwJxhk8RScsI7Z6TAjwMxHpR7DhfkbNaR3haKaWx6SyX1rk1hsbOOmEzLCI+BVGRbawfQNJv0vmsueDZ3x4bHgvGgxrAmpyWpMxKSEJwhw48eI0mK/5zco2sLe9cXpu+rrHk35bUuFwgICAgICCCQNSiFdXbaD6UCG6/ZO4QXQahi/iPQMHsfCmo/rNQA7MlLkF/652YPHXuVlMc2VXyxXo55KUTGnGWbhTdVe6kYba7NDhhpDXD8xp1e7892g5dFprSK9GS15t1duw5hikYTpbafR5RsCCNXu3fEd+U93M/8AAXbl7CAgICAgICAgICAgICAgICAgIKl19G696Ctyx9ibgoMiAgICAgICAgICAggkAXOiCjySAbdnmEAvBAANkFcpffUHldBkYSRY7hBZAQEBAQViQ2RYb4cRjXw3tLXNcLhwOhB7kHDKvQ4vDrFcGRgtc/DdYjEShJuZSOd4d+h5d3eDenLTWNWjBk0ndnpLomGZ18eUfLRLkwLZXfmnl5LK1PdRIiHDeO4Hxiw2Rv6GJf8AbCtr/Lsz2/mw5/C1ANhe+9ljs0+rrXAZ73YdrQJPoxUbt8SzX7FsydI+5nxe9LrCqaBAQEBAQQXAePREKOOWJd23LuQC+5cQ6zWi5RHRpmIeJuF8OAsi1Bs5Nt/5tJWiOv0LvZHv8lZXFaVVs1Yc6rmPcd4to89OUWnxKTQpeE6JGmWGznNHL0ptc7aMV1aUrPPqptktZ4HDqp4OotTZMYtpUzNTMU+kgTJ+WhNB5mHuTvr2vBWRaJ109EZcN8W7No96NY+5+m6JiKjYilRHo1Rl5yEALiE7VncW7t8wulT1EBAQEBAQEBAQEBAQEBAQEBAJAFygxvJLbi9uY6oBiDKA021QRlLye1cbXKCzCdWncILoCAgICAgICAgq54bbqdkFL/KW0J69EFgW97r7lBRlg+245IM1rICAgICAgICDkXEipip8RKBQGWdBp8N9RmRa4zkEMv4b/rKvLOlVuGNbw3XD8p6tSobiPlI3yjvPb6FjbXpF1tBqeiCrszbOJ8kHEOMcnPYhx/RKLSIJjT4kXRGMBAJu5zuemzStOGIms6sma2l+Tm02+p0OY9VrNLmJWML/AL5DLCfI6HyVd9l151l1XaPih1Xg5ivDVFwpEkZ+sy0rPx5x8Z0OPdgAIa1vatblffmustJmeSMV4jq69KVCSqDM8lOy0y3rAjNePoJVMxMejRF4n1fVld+S73KE70Iseh9yJ1TZ35J9yGsIf8m3M8ho6uNh9KaI3oeLPYsw9Tswm67TYJG4dMtJHkCSuopafRzOSsNTqPGfB9Oa8QJmZnng2/taAbH9Z9gu4w2lXOesdGsRuMmIK6/1bC+FnEuNmRIodHdfwADR5rvhVj3pccW9ukJ+InEbGR/+qK+JCVJu6WD8xt/9uHZvvN036V6Qjcvbq3LD/CTClBcyK6TNRmm6iLO2cAe5g7I87ri2W0ra4Yjq2bENFh1/Dk9RnRnS8OagmEHsaDk1BFhtbTZcVtpOru9ImukPzhjDCEbBmJpKmQJxzzGlmTMCMDYw4ouHWPIZmnyI6K21q2pNrRy6T9zrZsVst42XXr0+U/76T/puWFqZTscyL5+RjxMPYwkHWmY0n2BEdye6GLaHna2t97r5batt2rwfNEa7+G3TXrHy1+Xpr6KOHF9YnlaG2UviVV8LVCFRuIcqIYecsCsS7bwYv6YA08QNOY5r6PYPEtn26m/hn749Y++Ge1JrPN1aDGhTEFkaBEZFhRGhzHscHNcDsQRuFvcroCAgIK5r6N96Ctyx9ibg80GRAQEBAQEBAQVc8NHjsgoT8pyJ+pBIIvvmPNBUWEQc28kGYADZAQEBAQEBAQEBBjLg5wby+tBMQAttz5IKDUi97jSw5oJDCHC40PLogy2CAgICAgICAgEgC7iA0bk8gg/P2FYsTFWLsQYicCRPzolpckbQmnT6MvuKzZ56Q1bPHKZdqAAZkh7NFgqF6oe0NI2KJVe8NZnfE7LQXONr2AFyiJnSHNOGbImMOIlZxzGgubJQm+p0/MLaWtfxDd+95W6ld2NGC9t6dXRsY13D9AoUSZxGYD5Q6NgRYYiGM78lrDufq7l05fmqpNodfxE2PPUuHhWmOF5eFDgvDpgHW7nnsjyFvrXn7TteSKT5WIvMdefT6eqylI19vk9f9yqTmWiYplRnWs9oRGwxFbbuc2y8WPtBkpO7lpGv36f31Xzs9fSWsVGFiihR4ss2s1Fr4JtkZMRGEt5EC+xXubPtmLPWLx0lqt4dk4fExW3vk9iiQcS1yDen48juiNHbgPmo7YjPFvPxFwtFrVr1qw1xzbpL0vinjCN+/Y0mC3n/AGzHP0XXPFr2d8C3dDOF8zUImacrk5MuB2EBzz73OTjdoOB3l7ElwXkrgvgz8YjcxYjYTfoF1zOazqMFIbhSeFlCkiHukpbN3NMQjxc+/wBAXE5LT6u4pWOkN1kJCXp8P0cvAbDaBa45rh2+qw6IJRJvoN0RMvzjjGqjGvFI/B59LKybWyUB7dojrkEjxc51u4LraMlcGCZt9/4NXhGOb7VOafdpEy2vHdMmMEV6m43pDC6HDDJWpQm7RG2DQ4/pAW8Q0r4/wnPTxHBfw7P1nWaz29fy6/dqwZ5mL8WPV0Z8Kk4rw+z0kKFO02dhNiNa8XBB2Pc4d2oK+ci2fYtonSZres6fv5LOV4c/hR61wbns8Ix6pguNE7cMm8WTJO4/4se46r9B8G8cpt0cPJyyR6ek/d+jJkxTTnHR2amVOSrNNgVGnTLJiUjtzw4rDoR9hGxG4K+gUvrQCQBcoMbyS24vbmOqAXggBptqgjKXk2cDyuUF2E+ydwgsgICAgICDG5wLg29gdygs4Ny29yDGLmwNwW9EE5CHDTQ7hBlsgICAgICAgICAggi4tdBRwzizRtzQTDII/O5oJy9vMgsgICAgICAgICDVeJFZ+AuHlbnQ7LE9XMGGd+3E7A+tBoXDCliUpFJYWgFsAzLh+c/UX8iFjyTraW/HGlIdPuL6nUbNCrdqv3uP1kFJ5zWU2aiGwDZeISe7KVMdXNujmuAcY0/BPA6SqNRdne6NHbLS7T2ozs50Hd1PJb3ntelZGp4nq4xNi0+kmTrKSJHycszcdk8+7zOq+X8T8Wm+uHBPL1nv8o/VrxYdPas3uTw02qy5+FIQfJv/AORiC5ie/Yd+6+Uy7dOC38Gfaj17NExE8pa3UqXU+Fsy6s4fMabw05952mPeXGAD89hPLv8Afcaj0sG0YfGa8DatK5v6bd/lP7+5ntWcfOvRtdRpdHx/QJaflo1/SMzS020dpvVrhzAO45FeXg2nafC89sd46dY/zH+JensW3X2eda86z1hxzEWEp6iVFr5lkSVmWuvAnZckBxHMOH1aFfa7B4njz01xTrHrE9Y/f4PYybNsniVd+vK3eOv1j1/fN79C4s1mh5IGJZMVSTbp67AaGxmjq4bO87HvXqVnHk92dJeBtWwbTsnO8b1e8fvk6vQsXUTFEIRaPUYcZ9rugE5IrfFh1911FqWr1Zq5K26Pdba2mncuFg1uW/QoLIkRCr3tZDc97mtYwXc5xsGjqSdghMxEc3FuInFI1MRcOYTiGJ6QFk1PsJDcvNrD06u8h1V0Vikb91ePHk2rJGLDH7+bPwnwcJYNq8dnycMkS5I/fImxf4DYd6+O+0Xie9Hl6Tznr8o7fX1e3tPD2PBGx4p1medp/f70dQqVOlqtTJmnTbM0vMwzCiDuPMd438l8pgz3wZa5cfWs6w8i0axpLmvCuozNEq9VwHVH3jyMV0SUJPts+cB3EEPHiV9N9oMFNpxY/EsMcrRpb7/T9PwUYZ3ZmkuoR4EKal4kCPCZFgxGlj4bxdrmncEL5al7UtFqzpMNExryctgxZzg1iURIZjTGDKlFtEh6uMpEPMd9v2gLbgL9K8D8Zjb8fDyfzI6/OO8f5YsuPcnWOjt0GagzEtCmIERkWDFaHw3sN2uadQQei99Skn5TkT9AQSCL75idygqLCIObb6IM1gNggICAgICAgEXFr2QY3AOGVo25oEMg3v7QQWLbvDuiCyAgICAgICAgICAgICCA0BxI5oJQEBAQEBAQEBBR78o03Qcj48zTolEoVDhO7VRnw59jqWtFvrf9CiZ0jVMRrOjYsKSzYTJotFmDLCYbch/wFhei2QtPtAH7SoGQAZbWsOiDw8azfqGBq9Mg5SyQihp7y3KPpIXVI1tDjJOlXCsC0WYqMrJVKqvdElJFrodOl3+w3tFzn2/SJ8T4Ly/GfEJr/wAfHPP1/T9VODH/AFS7JQ6Nnyzk2y43hQ3Df84/Yvidq2rT+HT6/o1NkXmJVexkWG6HEY17HtLXNcLhwOhBHRTWZidY6ocvwqX4E4jTeEHvd8E1MGapuc3yO17IPkW/qjqvqfENPEvD67dEfxKcrfr/AJ+sqKexfd9JdNmZWXnZd8vMwYcaC8WdDiNBB8l8xjyXx2i9J0mOzVS9qW3qzpLQK5wxhPzRqHH9E7cy0d12H9F2487r6PY/tDaPZ2mNfnHX6x+j2Nn8XtHLNGsd4ctrGFI9LnQZuVmKdNA3bFZ2QT1BGh8ivq9l8RrlrritFo/f1X5PDti22N/FOk94/wAx/wDj1aXxAxzh9rYTZuFV5ZuzJsZn2/SuHfSVtjLiv15PIzeDbXi549Lx8uv4NolOPUGG3LV8NTcB4+dLxQ4HycBb3ldxji3uy8+/GxcslJj74ff+75hf0dxT6tm/J9HD+vMnAlXx/k8yf49OjAsoeGo0WIdnzUXQfqsH8oJOOtfelbSM2WdMVJn6NIrldxXjA5a3UfQSV7iTlxlZ5tG/iSVxO0UpypGr09n8Dz5J1zzux26z/puGCuGr5gMmJ6A+Vp+jvRu0izHjzDe/3dV8v4r47XHrTFO9fv6R/v8Act+Tadn2LHwdljn3/WfWXYocKHAhMhQmNhw2NDWsaLBoGwAXxVrWtM2tOsy8OZm0zMrKEOQ8XqfFotZo2M5EFsSDEECZLedtWnzGZvuX2H2czV2jDl8PydJjWP8AP56T+LNmjdmLw6hR6jDq1Kl52E4OEVgNxz0v9RBXy204ZwZZxz6NETrzKrT5Os06PTJ6EIsrMNLIjftHQg6gqdnzZNnyVy450tCLRFo0lpHDmrzeEMSzHDytxi+CbxaRMO+e03OQeOpA5EOHRfqvh23U27Z65qfWO0+sPPvSazpLro1sDcFvTcrc5SGEOGmh5XQZbBAQEBAQEBAQEDYWQRlGbNzQSgICAgICAgICAgICAgICAgICAgICAgICChsLttmJ3QcQ4jxTPcZ8PU52rJKU9P5kud/JCryzpSVmGNbw6Nh6BaiQyfaiPc+/nb7FjbnsICJc/wCM0/6nw3nIQPanI0KXHhmzn+KrcUe1qozTy0edgJ1MqkCWl2RAPVILG+qxOy5xAGtubfBfCeMVz4JteY96Z5+nP/Ldk2TLhrE2jl39HR180pFAIOacY5d8tSKTiKX7M1Sp5jmuA1yu1/jNC+m+zN4vlybLf3clZ/L/AFLPnjSItHo6NLx2TUtCmYfsRmNiN8HC4+tfOXpNLTSesTp+C+J1hlXKVI0CFMwTBjwmRYTt2RGhzT5FdUvalt6s6SmtprO9WdJavP8ADvDs8S6HLxJN55y0Sw/ZNwvVw+ObZj5TMW+/9erfi8U2mnKZ1+94UfhO3/m1ZeB0iwAfqK9Cn2kn+vF+E/q218bn+qn5vlHCWYza1aW8RLG/1q3/ANlp/wBc/in/AMzj/wCv+36PugcKJYW9Yq8d45thwWt+kkqi/wBpL/0Y4+suLeN300rT82yUfBVDosRsaBKmLMN2jTDs7h4DYeQXl7V4rtW0xu2tpHaOX+2DP4hnzRpadI7RybAvNYhSkUDw8YURuIcI1OmZQYkWAXQu6I3tN+kW81v8N2qdl2vHm9Inn908pcXrvVmGk8Fa0Z3Dr6dFcfSSziyx3sNR9BI/VXufafZox7RGWOlv3+/vV4ba007Oh1WoytKpsacmnZYMEX03ceTR1JK+e2bZ8m0ZIx06z+9WrDitmvFKdZfnbE1TqWIcRwJmUZFfWjEMaA2Bq6ExgLgG+AbfyJX6b4Xs1dmxcOnux+c92zxnHhxYseCse1HP6fP75fpDAmJ4WMsJyNYaQI7m+jmWD5sVvtDwOhHcQvVfONmQEBAQEBAQEBAQEBAQEBAQEBAQEBAQEBAQEBAQEBAQEBAQEBA2QcAqkX17j1iCKe0yTlWwm9xyMBHvLlTmn2V+zx7WrsFLZ6KlyrOkJp94v9qytcPrRIg5hxTlPjBiPB2F3X9FOTcSNGINiGNABt35c6uxTpEyzZedohz/ABLh6o8Oa5AaZiLEpUZ5MjPDR8IjXK4jYj6RqOYVObBTPSeX3x3ev4f4lOKfL7TzpPLWfT/X9nV8E4vFfljKTha2pQW3NtBGb+UO/qPNfnvi3hnlLcTH7k/l8v0WeIbD5e2/T3Z/L5fo25eM84UDTOK7Wu4ZVnMPZbCI8fSt+9e19npmPEsX1/tKrN7kvYwa90XBFBe83c6nwSSf0QsficRXbc0R8U/3dY/dh7awuxAQEBAQEBAQEC9tRy1U6IcRw89uE+MNep73CHKueZgFx0DPb/ivPuX3G2RO3eEYcsc7dPr0/vCjFExkmkerDjrGIrMy6I1zmUyVJEGHsYh2zEdTy6DzV/hPhnl6aT79uvy+X09fm+twYsfh+zzly9fX/EQ2Tg1hWNDhRsX1KHaanWlkmxw9iFzdb861h3A9V9DfSsRSvo+VvkttOW2bJ1l9uDx8RuL1Tw1bJSq4z1yRHJsQXJaP4bfJvVaMdt6urHkru20dhtpe2nVduDc2BugbICAgICAgICAgICAgICAgICAgICAgICAgICAgICAgICAgIB2Qfnemu9LxTx1FOpEy5gPd6Qj7FRn6Q07N1l3CXGWXhDpDaPoCzNMMiJEGlTMm6c40ScdwvDp9DdFaTyfEiuZ9V1ZE6Y1ExrkbBiOgSeJqBNUieaPRR22a+1zDePZeO8H6Ljmua2ms6u8lN6NH51o0zUsM16LJR/k6nSY+XueAbeYI+ghZtv2WmWk1tHs2fQeE7RG17PbZsvWv9vT8P0foynz0GpU6XnZc/JR4YiN7r8vLbyX5hnw2w5LY7dYnR4+XHOK80t1h9KpcOd8aJ71fAhkmH5WfmocFrRzscx+oL6P7MYt/buJPSkTP+FGefZ0bxSJP4Oo0jI2t6vLw4Vu9rQCvD2nJxc18neZn8ZW1jSNH2Kh0ICApBECJACSABclTWs2ndrzlHRmiSsaEzO+GQ3r0XobR4RtmzY+LlxzFfp+fZxXJW06RLCvOWLMY6I4NY0ucdgFbgwZM94x4o1mfRzMxEay8bEmOML4IiQ4NZm3RZ54uJWXZ6R7R1IuAPM68l994Z9msOCsX2mN63b0j9WS+eZ5Vcb4wRZGLi2iYlpzyafVae2IH5SCbEg3HgW6dy9vFsVMGK2PFGkTOsR2/c/3WbJnjHnrkv0hjwJgecxzUYNTqcF8DD0u67Wu0M04fNHd1PLYarqtYwxy6te27bfbrx6UjpH+Z+br2JsfYdwcxstNRw+bDQ2HISjQ6IBawFtmDlr5Bc1pa3NmtkrWNIaFUYGO+ItTplSk6JBw9Ap8QxZScmnkRtbciLkaA2Dbd5V1Zrj9VMxbJPR6buE9eqpL6/j2pTDne1DgB2TyzOA/gqJz9oTGCWJ3AqThfKSWKKrAjj2XljTb3EH6VHH+SfL/N88aFxQ4csM5L1IYko8LtRYUXM9zW8yQe2PFpIHgra5a2VWxWq6bgfHlJx1SzMyLjCmoVhMykQ3fCJ597TyP1FWK20oCAgICAgICAgICAgICAgICAgICAgICAgICCGuDtiglAQEBAuEC4vug/OdA//ULHAI7Xrp//ANHrPn9GnZvV3GSeIsjLvGzoTT9CztMM6JEGIS0Fs2+aENojvhthOicy1pJA8AXH3p8kaRrqyoOIcaKQKbiSk4khNtDmx6pNEc3NHZJ8W/xFZpv45q72PN5ba6ZPSeU/dLauGVTa7D0xJx4rW+qxzlzOA7Lhe3vB96+A8f2efMVyVj3o/OP3D1fGcW7mi/eP7Nw+FJC5HrkDTe79vNeL5fL8MvIcwMdvEnilKulrxcP4f7botuxGi3vp1u4DyaTzX0+5PhPhlovyy5fT1iP/AM/OWb+Zfl0h1pfItQgICkeNiTF+HsHwBErk7ljOGaHJwBnjPH6PzR3mwX1vhX2ZtmiMu1ezHpHrP39v7/czZM+nKrQIf9kBLzNWl5WUwm58vFiCHrHvGdc27IDbX7rr6uvg2wRXc4Uafdz/AB6s/Fv3ddmmMgx3NabN0IB3HcvzrxbY8ey7ZfDjnlH5a+jbjtNqxMvKxJXYeFMIVLED8pfAhlss13z4rtGj3keQK9/7LeG71p2u8co5R9/rP+FOe/8ATDifDni7WpTFcOWxFU407TJ+J6OKZh1/QOcbB7fyRc6ja3gvtsmOuSk0vGsTyllidOb9BxZV7Jr0DRck9nvC/LNr8KzYtt8pSNZnp847/q9CuSJrvS5pxH4uS2Focai4ciQ5isatjzWjmSx6Dk53dsOdzov0DwrwnF4fj0jnees/p8mPJkm8uRcPKCzHvEKDKVqZmIrI3pI8xEz3fEyi9i466nmvWVuj8a6dKS78KerysOHLSsyZSHAa3siH2SG257L5vwvxHJtW3bRS/SvSPumYX2pFYq9F9fruIH/FPBmWWEpmhz9WLbQ5VuY2hw7fOt016Wtde1WsRG9Z3e0zbdq2jCvD6hYVAjwYJnKk7WJPzXbiudzIvo3y16krm2SbO6Yojq2s66nfqq1ogIGxuN+qGjjOPKTG4dYrksd4dh+ilokb0c/KsFmEu3Fhs14B05OFwtWK+vKWPLTdnWHcafPy9UpsrUJV+eXmYTY0J3VrhcK5S+lAQEBAQEBAQEBBAcHEgHZBKAgICAgICAgICAgIILgPE7BBU9Xmw6IKFwbEzN25oMwNxdAQEHO8d8VqfhaIaVS4YqleecjJWFq2E47ZyOf5o162UTOnUa3SG4+nZd01WsXTUlHinM2VlYUIiEOhuLeQ26rHk2vSfYjVprg1jWz6Xy2MA27Me1Fh6PlILlx5yfWEzs8d2jYXZNSnEXE0pPThmpp3ykSOWBhinODmsNB7Wyuvffx1snDG7eau4Yejelo0EX1hkwz5HT6CqV/q9REiAgINO4pUqFVeHVWbEexjpaGJqG95AAcw3tc9QSPEhWYp0spzR7Orgcjh3E2KYTanSoDoctDdkhPdGEIlwGpFzr4jwURGHFE0vz1+q/btrybbki8cojlH+Z+r7pjBfECag+gmYkaPB5w3z4LXePaXFPJ0tvUrET9zHOPLPKW5UKfx7hukw6bTsJ0dkBhv++9pxPNx9Jqe9eLtfg2y7XlnLly2mZ+78uTuvErGkQ9D438TOWFaUfCKf5xZv/Wtg/7bfl+id7L2PjhxN/7JU3/en+cT/wBa2D/tt+X6G9l7K/HLiYP8UKd/vT/OJ/61sH/bb8v0N7L2R8dOJwByYRkGvsQ1wdfKbaGxiW0WrZPAvD9my1y78209J00/t6ObTltGmjmE7gTHFSnI07O02YjzMd5fEixI7C57jzJzL6LzGLup4N+zb8JSuLcHZYtOwHTIs+G2M7MxfSRB3j5SzfIBRbPjmsxFtDhX7NhdjDiaXlz8L0zMdSXRP/cXzWT7P7FktN75bTM9en6L4nLH9LX8Yv4iY1pspTp2iystKy8QxAyXjAB77WBdd52ubeK97ZfL7LhrhpPKqq2PJadZhpY4Z4s/zY0f7RD+9X+axd0cG/Z0qarnFiaoYpjZCSgESwlzNQ4rRGy2AJzF/tEDfvKz2nZ7Z67Rr7URMfSXXCvpo1HD+DMXYfn3TsOg0yamMtobpyK2IIR/KaM1s3eb2WjzWLu54F+zLhfCuO8I1sVemycl6yGPYPTRmOaA7fS6jzWPucC71cSyHEjF0pBl6lL0xrYMb08N0GIxjg+1t79683Zdl2PZs98+OZ3ra669Oc6rLUyTERLzzAx3g3Dj4oZTIEjK9t7muY97nOIGY63c4khejGTFktpHU/iUq7vh2diT1GgvjxM8djQ2I78o2Bv53VLS9ZEiAgINb4gScKe4fV+DFaHASUSKL8nMGdp97V3jnS0Kssa1ckwTNcRpjCUn8DYjlpWnw88ODCjMBc0NPXIdLnqrcm00pbdmGamGbRrDbqVjnFeD59nx2jQqlR5ghhn5VlzKP5ZgAOyfDw6LrHnrknSEXxWrzl1+Vm5eelYU1KR4ceXitDocWG4Oa4dQQrlbMgICAgICCC4NGqCp1F36Dogo4gPDm20GqDKCCLhBKAgICAgICAgICCpdckNHmdkFSMzdCSRzQVDnPI2NtbILtYDcuaN0EtaWgi+nJBSampeSlYszNRocCBCaXRIsRwa1g6knZBxHE/E6s4znotBwGyJClBpMVRwLDl55T8xvf7R5AKvJlrjjWzulJtOkM+GMI03CkF0cOEadLS6POxtCOtr+y36TzK8zLmtlnT07NlMdafexzHEXDktHdD9ZmYzG6emgSznwz4O5+S7jZM0xro5nPSJ01UhcScKxjb4V9HflEl3i3nYqJ2bLHonjU7tdno0GT4s0+owYjXSlZk2hsVvsvu3KLebWrRi1nDNZ6xLjWIyxPd1nCkyGxI8q42zARGjvGh+xcNEtoQEEZhmy31RDDNzcvIScabm48OBLQWl8SLENmsHUlTETPKEWtERrLjFUqc9xYq3oIHppPCEnEu9x7Lpt45/8aNGp1Xd7xhj/AOzPETlnWej36FEqGJah8G4RhSkvR5Bvo41QjQS+DmG0OE0EZu83/p4x7NN43sk9S+aK8qNhiYJxe72a3RB//HxP5xW+Tx95c+YswnBONwezWqD5yMT8aeTx/M8xZhdgnHzXZodVw4dbkGVii/0p5PH8zzFnzxcJ8TG+xHwvEt1bGao8nj7yeYsxDDfFBo1l8Lv8IsUJ5OneTzFuypofE1n/AERh93e2aePrKjyVO8p8xbsoafxNA0w3R3DqJ37ynk69zzE9lHyXE5vabhOm+U637XJ5Ovc489lPU+J7yT8UKaeX9+t/Gnk69zzE9lfgziflDRhKmC3Mzo/Gnk69zzE9kmk8Un2vhqjggWzGb1/jp5OneTzFuy3wRxXcLfANDaO+YP41Pk6d5R5ix8B8VzqKTh9t+sZx/lJ5OneTzFuyRh7iwd5LDjfGI/708nj7yeYssMPcWR/zfDfm9/3qfJ4+8o49nyVTBvFGr0qZp01K4dMCYZkfkiOBGoNweoIXVdmpW0WjVFs1pjSXz4CxVMYXrkTCOMA2nzcJghwo8V1mRAPY7W2o2dsfFRkxesLceaNNLOwA3AI2IuDyI6hUNETr0SgIK522cbizRcnkB1uhMxHVyXiLxDgVKXjYQwtao1CfBl40aFrDhtPtNafnEjQnYC/ldSkVjfuzZMm97NXrUClQ6DQZKmQ3ZhAh2ceTnE3cfeSvPyX37TZorXdro9GI2HGhPhRWNiQ3tLXse27XA7gjmFzrz1To1CBErHDCdiVGiMiT2Goj883TC4l0v1fDPL/i/Uehg2ne9m/Vky4dOdejsmH8Q0zFFIhVSkzLY8tE0PJzHc2uHJw6LYoeogICAgqXa2AuUFSM4Ivcjmgrmc6wNib7ILhlyS5oQS1uW+unRBZAQEBAQEBAQQ4houf/AJQViEgA8uaChtmFxoRoAgkPJNuY5BBIa4PB013QZEHiYoxZSMH0p1Qq0yIbNRDhN1iRXdGt5+Ow5oOIzkxiTi3Ntmqk6JSsLsfmgyzDrGtz/OP5x0HILNm2iKco5yux4ptzno2Wam6FgahNDhDlJNl/RwoesSM/u5uPUn6FgiL5r95aZmuOrwZal1jHURk5XREp1BvngUyG4h8ccnRDvb/gAbr39i8MiPau8zaNrmfZq3yBAhS0tDlpeEyFAhtyshMaA1o6AL3IpWsaRDz5mZnWXNMUVeWxTPTFIkHS8CjyQ9JVKr6JtgAfYYba3Ogtq49w18zaMsXndr0jrLVipNY3p6sFboczPcLKHUZeHEbPUqEIzAW9r0Vz9QDXe9eBS8Vz2r6S9S1ZnHE+sNtwpiSHU5KUq8sQYjSBGhg+y+3aafHcdxU3ruzovpaL11dTgx4ceAyNDcDDe3M09y5Sm5cOjUHg4oxdRMJSImKpNCG9wvCl2dqLF/Rb07zYLqtJt0V3yRVzCffWOIThUsSxfgXC0v8AKw5Ivyuij8t5+0jnZo5qbZYp7OPnZVFZv7V+UPSodGneIphyVLhRaRgqX+TfHa3JEnAD7EMcm9T77nRd4dn3Z3785c5MusbtejtlOpMlR6TCptNgslJaCzJCbDHs9/eedzuVqUPPiYemIvtYlrI7mRILfqhoPndhB798T4g8pxo+piDGcEk/4z4k/wDMP6qB8SD/ANp8S/8AmH9VA+Jr2kAYnxJ/44H+Qgv8VI0N4/8AqbEPdeaYR9MNB9ErQ40rFzOr1Yj2PsRo0Mg+6GEHtsJLbA5tOfJBZjS0kcuSDy5lmIHxXGVj0yFDv2RFgxIht32e1B8T5HFjz/h2lw/0aa4/XFQUNLxYf8aJEeFK/wDcQR8FYvHs4okD+lSfuioAkMaNP+HaM8fnUuIPqjID5LGjjpXKLDHdS4h+uMgMpOKyflMVynhDpTR7rxCgw1fh/TMTUQSGJIkWqR2uc6HOuYyFFhX5NLAAB3G463Qc8icL8fYSzHBuKvWJIG7ZOcNrdwDgWHx7K5mlZ6uotMdHyzWKOLtCgRotTwrKTEGA0uiRocK4AG57D/sVc4au4zWh50vxI4jV2TZM0ugSDZd+jYzYeZvvc/dV24VJ0tKyLZbc4h8szhvHWKiPjLiMQZT50tLuDgR0yss33kridpx19yNThXt70tsw/hek4agZabAGd4tEmIpzRHjx5DuFgsmTLfJPtLqUrTo9kW2vrzVSwA1Nj9KISLMcSBZ2mo5qRps1S6rgmrRMS4PbdjtZ+k/8nGaNSWgbHnYajlpot2z7T/Tdmy4fWrrWEMYUrGlGbUaZF1Fmx4Dz24L/AMlw+o7FbmZ76CCQBcoKvLslxp1QUNrtOzUEh5Jta1tgEE5XZg7S/NBkQEBAQEBAQEBBBIaLlBjJc1wc7bp0QXuX6DQdUFAC1+T3FBf0YBBHn3oLINFx9xNpuC4Yk4LBP1uKLQZKGb5Sdi+2w6Dc/Sk8hzemYUqOIqt8YscRnTU47WFIn2ITeQcNgB+SPO68/NtWvs0/Fqx4dOdnsYlxXLUFzJCVgGerEwA2BIwhc7WBdbYd257hqqsGz3zTpHR3ly1xxzfHQsGx4tQFexVFbPVY2MOBvBlhyAGxI9w7zqvqNk2CuKNZh4+babZJ5N01JvuTrqvS5RDK5rifFUbEUeZolCm2S9OgNJqdWcfk4bNi1pG4O2mrjoNF5u0bRN/Yp09ZaseLd9qymGcPwq1AlnNlny2GJR/pJWXii0SfijT00Xu6DbkOZXibXtURHDxvRwYdfbs6Rpcm978uXuXldG1zaqYMq2H6rEq2D4rfRxz8rT3EWOuwB0cOg3HJbse0VtG7k/FnnHas60fTTcd46kYnqwwhGeTvDLIgZfrrt71Zpi+I4l/henErPE6tNMN3wdh6Ad3MGeKB3auP1LicuGvTmjdyW68nyRaPh7B3928QTcWp1J3sRps+kiRHchDYfrN7dVxxMmad2nKE7tKc7PeoGBavjyag1jF0KJIUVpESWowcQ6L0dGO/lv4c9eLDXHHzUXyTd2WBLwpaXZLy8JkGDDaGMZDaGtaBsABsFcrebHoXp3F3wrVId+UOZsPqQfMcLXP+Hq55TlvsQR8U2neuV0/7e4fUEFTg+Cd6zXv/ADOKPtQY3YMlrj+7GICTy+Fo33oKfEuUa4g1fEAvz+Fo33oLjBkDLpWK+3p/dWKfrKC7MKNtYVyvC3WoOP1hB7FPp/wfCLPW5qZv86Zi5yPNB9iD4puTjzOkOozEsP8ARNZ9rSg85+G48Q9rEVa/Viw2/UxBQYU/Kr9dd4ztvqCCDhKEd6zXfKpRB9SCpwdAO9Zr/wD5rF+9BIwjDA7Nbrze/wCEXu+u6CPikb64ir5HT1231NughuCKW55fMTNWmXHnGqkwfoDwEH10/DdNpc76zJtmxFDS35SdjRGWP5r3EfQg9UtDgeZHNBx3F+CqjhOoR8TYQlxGk3n0lRo7R2XW3iQxyPcNuVxoqsuGuSOfV3TJNOjJQ63TsRSAn5CIHtNmvhu9uEfyXDl47FeXkpbHOlm2totGsPTYzIDbbkOi4dJ7+aCLkk8kDTfl70EN0sb2d3HmoS0+r0WpYfrLsWYPcIU+y5m5Ifvc0zd3Z68yPMWK27PtOns36M+XDrzq6jgrHNLxtR/W5N3opmFZs1KPPbgu+0HkftXoMjYnFwIcRp0QXuXezt1QUALX5b77FBb0YuCCbjn1QXQEBAQEBAQEBAQEFcpd7XuCCIdwS08tigtYXvzQSg5RjXihMRag/DGB2Cdq7rtjTjbGFLdbE6EjmToO8rm960jWzqtZtOkPFwzg2BQo3r0299RrUdxMaciEnITvkvr3X3N+S8zNntk5Ryhsx4op96lUxDPT09EouFWtmJ9nZmJ537xKeJ2Lvf4Eq/ZNhvnnWY5Ks+01xxy6vTw3hOTw62JHD3zdSj6zE9G1e8ncDoPpPNfVbPs1MMcurxsmW2SdZe857YbHPe5rGNBc5zjYNA3JPILRMxEc1bmWIMTR8VibkqVNCQw7LaVCrPBAePyGDc35NGru4LzM20Tk9mvKO7Vjx7vO3Uw3hhldl5d8SUfJ4Yl3eklZKIflJ1/+WjEb35Da2g0uT4u1bXEfw8b0MODX2rukAANDWtADRYACwA5ABeY2AIcwuZY9O9Bhe4+ic7LcgXI69yCWk9loBbmsbWv4oNdqGJ401UvgTC8mavWDoRD1gwPzoj9tOl7d/JasWzWvztyhTfNFeUNywdwuhUyfFfxLMCr4gdqIjxeDL90Np6dbeAC9CtYrGkMlrTadZbhMNrxefVolNa3l6VkRx+ghdIfK6TxVEP8Ahilwu5tPe764iCPg3FH/AGjkf/Kv/dQY3U7F4PYxDTD3OpTvsioKiWxsw6VShRB+dIRW/VFQZMmMxvHoLv8AURm/yigZcZ/lUH9mN96CrmYyIv8A3Bc7/Xj70FGTuM4DXGNRqRNgberVB8Nx8nw7fSgj4QxnMMDoGHqZKm/aE1U3OPl6OGR9KD3KW6pOkgarClYU1mN2ysRz2W5auAN/JB9qDzaj8MZmimMkcttXTLn79waPtQeY841b7EOgP8Ykdv2FBQTWN2mzqTQog6tqMVv1wigy/CGLGDtYepzz/o6q77YIQYHV3FkN2uDfSDrCqkI/xgEGRuIMQEdrBk+D0E7Kn/1EGJ2IMUF1oeC4wHWLUoDfqLkFolSxjGg3gYepsu/n6zUybfsQz9aDEYmOQ5n9qYdLXbuE1H7PfbJr9CC8GUxo+O309bo0KEDctgU2IXW6XdFt52QbPkdnDuu6DlWN+Gc3LVGJinBBbLVXV0zIgWhTY3Omwcemx7jvxfHW8aWdVtNZ1h5GG8VyeImPgGG6TqkC4mZKLcPYRuRfUi/mOa8vNhtjnn0bceSLx82wN2sFU7CNep5XQNNuaJQ0g+I5KEGtxpYdykahWqBUJKqMxVhVxlK1CJ9LLjVk22+oI2JIG3PuOq1bPtG57NuinLi3uderpOBcdU/HFNc+GPVqjL9mbkXntQnbXHMtvz5bHVekxtrZdri3lugvbZAQEBAQEBAQEBAQEBAQEGONGhS8CJGjxGQoUNpc973ANaBuSTsEHGcR4zq/EKaj0TCUV8lQWH0c5V3AtMbq2Hzt3bnnYb05c1ccc+qymObvuoVBpuG6f6nT4XoxoYsV+r4p6uP2bBeZkyWyTrZsrSKxpDzsV/Cs4+To9JnZOTdOMivixpqN6IFjMvYa7lmzW018Fo2PFW9pm3oq2i81rpHqwyFNxrSpJknTKdhFssz2WQJ06nqSXXJ7yvfptF6RpWsfm8ucVZnWZlnLuJIGlEoD/wBGdH41Z5vL2c8KndqeIqpVZypGjYxiy9Fp8CXE3MQpKJ6R82L2awHMdSeXmVTkz2ycrzpDuuOK8685epRMNxa/6rOVSRbIUSW7VOoo2t/lIv5Tjvrqe4b+RtW2a+xjb8ODT2rN9IuRpqBYcv8A4XnNariSLN8fFSAe2wsN9NNgUHlVuv02gS3p56YOZ1w2DDbmfEPQNH1nRdUx2vOlXNrRXq0cYmg4riuZVqnOUek5rGTkJSJFmY4/OeBlaD0+g7rfjwUx85nWWa+S1uUOhUTH2DMK0xsjh/DNd9CNXehpzs0Q9XOcbuPir+JTuq3bdn3DjG14vCwXid36Uq1v2qONj+KDh27Kni7Pn96wFXHfp5WqOPj+JPDv2Udxarg9nh5VT4x2j+So4+P4k8K/ZT916uDfh5VLd0cH+Sp4+P4kcK/Y/diqjT8pw+rQ/Rdm/kpxsfxQcO/ZH7tcVv75gXELT3Qr/Yp4tPihG5bssOOEAe3g3Erf9lH3qeJTvBuW7IPHamt9vC2JG+Mq38Snfr3N23ZI480O130Kvs8ZVv4k3o7o0nssOPWG/nUutt8ZUfiU70dzSQ8esNDamVs/7KPxJvQaSr+75h3/ADRXP/DN/Em9BpKP3fMP8qNXT/szfxJvR3NJQePdEG1Ar5/2Zv4lG9Xubso/d7ov/Z7EA/2Zv4k3q9zdlYcfMPA/KUeuM8ZZv4k3o7mksrOPeED7cCrQ/wBKU+4qdYQyjjvgn50xPM/Sk3KRmhccsBxN6rFZ+lKxB9iDOOMuBHlr/h5gHQwIlx9CDN+7BgNw0xFAA74UT8KCo4uYDBsMSS9uR9FE0/goLfuuYBuCMSQL/wD2omv8FBccXsBnbEct+xE/CgyN4r4FfoMSSXnmH1hBpOOYeAcXRGVekYtplMxFAs6DOMjhgiEbCJ16Ztx3jRRMRMaSmJmOcPHwnjVtXmolGqb5dlZgEsDoMQOhTVubCNL87Dfl0Xm59nnH7VejXiy73KercSOTrnmsy4vbvubaa3QQSG6nxNlCS4uRfVEItbxRLVcQYanIdThYlwxG9Ur8v2iARlmhza7kSRprodj1WrBtG57Nun9lGXFvc46ug4B4gSWNJF8J8P1OsSwyzci/RzCNC5t9S2/mNivTidejH0bkgICAgICAgICAgICAgIPkqdTkqPTo9QqEwyXlIDc8SI86AfaeQHNBx+qzdV4mTDXzgj0zCjTmgymbLGnrbOf+S3oPrOqyZtpivs16r8eGZ526Pfl5aBJS0OXlYUODAhjKyGwWa0dAF50zMzrLXHKNIXJd6RuW2Sxub63QfDUaNTawxkOpSUGaEO5Z6UXyX3seWy6re1fdlE1i3V4cThvhGK4uNKyHoyYiD7VZG05Y9XE4admIcMMJb+oRj4TL7KfNZe6ODTs9CQwPhinxoUxKUqD6WGczHvc6JY9dSRdc2z5LRpMuox0jpDYSTc6363VTtIIIB2QQ4EncDz3UjG8PaCYQBJ0sdFAuSWnd1jpo7dBIfE2MR37RUaJTncT7ZI8Sgi97jOb9OilBa3PdABuSCNUEkXG9kEC99foUCjTFLLvJa65vlcgsC4a5nDz2RKwe8AWe73lNBPpX3AMVwB03OqaIM79/Sv05klToanpogIGd+veVAt6R+3pHftFToK+ke0aRHW65lGgr6SMYhGc5Muhzm90TqjPE/wAo/Tq+6aGqwiP1+Ud+0U0AxHW1f57qRRzIb9S1jgerAfsRDE6UlDculJVw53gMP2KYme6NIUNKprh26dI+Hq0P6dF1v27o3Y7MYo1MDi00yQNtReWZ9yb9u5ux2Q6j02zSylU89rX+1mDTu0Ub9u6d2vZDqJSyTelSOv8A+3Z9yb9u5u17INApDtHUiQP+yt+5OJfubteyjsM0F5Oah05w/wC7BTxb95RuV7MJwfhp970Knkje0C1vcp42T4pRw6dkMwbhyFFa+HQ5NkRpDmuDCC0jmNU42SfU4dez3AS69wR5Kt2FuZBBvY2te2ihKgzejaXmxtqA7S6lBa19dFCVtNrhSNYxHhmNNT8KvUGa9QxDLdqFFb2RHt81/fbS505FaMGecfKeinLi3ucdW8YA4hwMWwolPn4PqGIJQWmpJ/Zvbd7AeXUbjwsV6cTExrDHMacpbupQICAgICAgICAgICAg4jxddM1niBSMPOqExLyLJIzuSFb99DngOIO5s0eCqy33K6u6V1nR4bqNWvmYyrAJ/Kdf7Vi36fBDRpb4pUNLxM09nGk+P0od/tU7+P4IRpf4lfUMXA2bjSOf0pf+lN7F8Bpf4lHSeMx/jg7zlwm9h+BP8T4j1fG7TduLm/8Ahx+FNcPwH8T4lWy+OmMysxXBsOXoB+BTrh+FH8Tuej4gkXGJ5YgdYI/m01wfCfxO6MvEQkEYjkz4wwL/AP8AWn8D4f3+J/F7p/8AxFbr8PU8/wCqb/Np/A+Gf39TXL3WEXiM0X+Gqcf9W38Cf8ftJrl7o9Z4jA/4Wpxv/o2fgTTZ+0muXugzfEYDWo0w+LGfhUabP2k1y9z13iJbSepZt+Yz8KabP2k1ygnuIweXCapeYixORlyB5KdNn7Sa5QVDiQbj1imfss+5N3Z/mb2VJqPEe2X01LPLRrE3dn+ZvZQ1HiSPn0x3faGo3dn+ZvZT4U4k7/3LPlDU7uz/ADN7Kg1fiQQdKZ4gQ/vTd2f5m9lPhfiT+RS/dD+9N3Z/mb2VT4W4jnlTPdD+9NzZ/mb2UNT4jnLc0zsm4JELQ/8ABTd2f5/mb2VJqfEq+sWnD9WEm7s/zNcqDPcSv+tU8X7oX3Ju7P8AM1yoEzxKI/v+QF+ohafQmmz9pNcoY/Esm3wnIt8oX4U02ftKNcvdHpeJR0+GZIfqw/wKf+P2NcvdUO4knX4elB5M/An/AB/hT/F7oI4jE64hlR5N/Ao/4/w/v8T+L3PRcRCCPjHLa72tr/AU67P8KP4vcEvxCDQPjNBDQNA07e5ib2D4T+J3SZLiCe0cUsFujnfgTewfCaZO6fgzHjzri63g9/4U3sPwmmTuj4IxsR2sYxBfo+J9yb+H4DTJ8R8C4zt2sZTA8IkROJi+A3b/ABKmgYtJ1xnN/wC8i/enExfAbt/iVOHsVfOxnO/txPxJxMXwG7f4kfFvE17/AB0nf24n4k4uP4Ddv8SW4ZxIC4jGc8CTc9qJr/CTi4/gNy3xLDDWJTtjSoe+J+NOLj+CDct8SW4bxKf8dZ8frRPxpxcfwQblviW+LOJRr8dqhfxifjTi4/gg3L/EDDmJxqMbT9uuaJ+NOJj+CDdv8SwoeKWi4xtPeef8ScTH8Cd2/wAS4pOLWi4xpNnxY4/WVG/i+A3b/Eu2QxcNsZxT3OgX+tRvYvgTpf4mQS2Mc7XfG8Ei4BdJsO/kmuL4PzPb+Jnb8c2nXFEB36Ug37lH8L4fzPb7vJrNKxFEmGVyJWpZlQp8N0WHMy8t6KIQ0XsSN/PrbZW4sta+zWOri9JtzmXfMC1yYxJgmlVebawTMxBvF9GLNLgS0kDle11tZ2woCAgICAgICAgICAg4dxFJ/dsplv8ANP2xFRtHuLMXvJLg0XLg0A215rA0pIaQCSCL8kFNG6XB8Sgo4jl9aCYbi5x3HegyZg243tyAQDEGYNsTcHbu6oJGYi4+tAFzvoeqgAWvbcPaR1QVsBqDoeV1Iq8jp9KCgJuBr7tkGYjKQTufO6gHRA1hdYm3IA3UidyQAfeoDtfOFxupC4Li3OCRyUCC0XJzbakqRUkW29xQYi4ja58NUGZoOS55DnyQWDtbW+g2QQ1+YXDXDUjXTYoJs8G1tEC4FruDbmwBG5UA5oNtfCyCuguLg991Ixk63GiC0PM6+48eaC97DuvbQbKAzguLcrjpmuNuikTZxFwgbans6XJsgaOZfMCCPegrYNN7762PJBR3cPpQQwkvA18bIMvsmx3sgekADTZxuQNAb6oJAJ2B05EoHa+cPoQSCCSM4JBse5BQtG97W37yghxHT3FBizEbAnw1QZrWaCSOQuUFg7W1veCFA+GrPz0CfcA4ZpSIe1p80runvwi3SXReD7s3CuidzIg/huXqMbeEBAQEBAQEBAQEBAQaJi7hpDxRiWBXYdbnKdNQZcS7fQQ2u0u431/SUWrFo0lMTMdHknhFPn/Hmr/7ln3qvg4+zrft3YY3CGpNhPe3HVUu1pdYwG8h+knBx9jiW7ucYYptZxDQYNQOKZ2DEe9zTDEMOtY9brFmy0x33dxox0teuu89VuFa68HJjGZuDoTLi31qvzNPg/N3wrfEgYSxLbTGMS//AHX+lPM4/g/M4NviPirin/tjp3yqeZxfB+aODb4kHC+Kmi5xcwjfWWunmcXwfmng3+IGGcXNOmLIXcfVv6FPmMXwI4N/iT8W8Yj/ABrgect/QnmMXwfmcG/xMZw9jM7YnlSOR9Xt/JTzGH4ZODk7qHD2NAQPjLJm+14H9RPMYfhk4WTuj4vY2z5BiORLrXt6H+op8xg+Gf39UcLJ3SMPY55Ygp58YI/Ao8xg+GU8LJ3SaDjwaCvU7/dD8Cnj4PhlHCyd1TQse/59ph/1Y/m04+z/AAz+/qcLJ3VFDx4BcVymG3+jH82nH2f4Z/f1OFl7snwJxA/z3TP2B/Npx9n+Gf39ThZO8INHx/zrNLPX5L/204+z/DP7+pw8neFHUXHrQSaxS7Dfsf1E4+z/AAz+/qcPL3hV1Gx60C9XpWpsOxz/AN2nG2f4Z/f1OHl7wn4F4gD/AKUpPm0fgTjbP2n9/U4eXvC3wNxCH/SlJ/ZH82nH2btP7+pw8veEfA/EH/OtJ9w/AnG2ftP7+pw8veEfA/EAn/ClJvvbKPwJx9n7T+/qcPL3hYUjiFbSq0mw7h+BOPs3af39ThZe8JNJ4hDT4UpOp07I/m04+z9p/f1Rw8veFfgjH5/6TpV/0bW/gKeNs/af39U8PL3hUUjHzwXCqUrs+12Ry/UTjbP2n9/U4eXvA2jY/c0ObVKUQdjYa/wFHG2ftP7+pwsveFvgXiDYn4TpP7I/m04+zdp/f1OFl7wfA/ELc1Sk+bR+BTxtn7T+/qcPL3hBo/EC4vVaT42H82o4+z9p/f1OHl7wltH4hA2FVpI/VH4FPG2btP7+pw8veFvgjiGN6rSfNo/m042z9p/f1OHl7wqaRxBP/SlKtvfLb/004+z9p/f1OHl7wr8D4/zZfhSk33tlH4E42z9p/f1OHl7wCkY/c5zRU6SS3fTb+Ao42z9p/f1OHl7wyCj8QP8AONHP6v8AUTjbP2n9/U4eXvCfgniDt8IUf9n+onG2ftP7+pw8veEGlcQLf3/Rz5f1E42z9p/f1OHl7wNpeP8AQifoxvzt/UTjbP2k4eXvC/wbxCBv69Rvd/VTi7P2k4eXvCDTuIB09box5aN/qpxdn7ScPL3hU03HrdTOUa22oP4U4uz9pOHl+QabjxpDTN0W7thY/hTi7P2lPDy/J8lUfjSiy8KPNzFHLIsdkuMrSbOdexOg00VmKcOW27XVxeMlI1nRt/xA4nDabw1buc/8C0eWop4tj4g8Tv8ArWG/2n/hTy1E8WzHH4c8SZqWjS8WZw2IcZjobiHxL2IsbdndTGz0idUTls6Xw+w7O4UwVI0aoRYEWYlzEu6ASWkFxI3A5FXq2zFwHj0QVDjnyu0vsgugICAgICAgICAgICDDMP8AkIljoWO18ig/PvDJx+JjWAXtNxWj3NK8jbf5v0b9n9xtpLy69u0NFkXLsdcA/SgB14jhlcLczsfBAs29iO1bXTdQlOX39UQNGh1v4IJA0JccyCLW1sgqSbHpvsiU3N77oD39pgs435jYd57kEm1hceCBl0206BAsQ7l70E2ubE6dO9EBF9hoOiCpJ7xyOiCASbC+3JEpLrQicriQL5Ruf6UEjUDQ67gohAAIBbtbmESktsAdAB1KkQbl2W+UH6QiFjocrGg2F90GIZm9oAi+6C2a+x3F1CVmkje6CGOzZuy4WJALufeO5EFmkmw156aIlOU+fVEA9m9/MIJAsLk5j1QRYjWxCCCSNzseiACQdddeqJHOvFDcrjcXLuQ7ipQHLcZhryUJTl2+gDSyAAcxFwT3IhIFybm45BAtfUD3IKknyPKyDTOJ0RzMJQojXatnIZFu4OWzYf5v0UbT7j9EQTmgQz1Y0/QvXYV0BBR77DTbr0QNGi7dSUFHZnOOmoHJBkY7MNdxugsgICAgICAgICCCQBqgxkkus6/6IQRGF5eKHW1Y6wHgUH554W64QII2monPuYvI23+b9G7Zvcbpa4s0316rI0DWjYBQLWNjc26dyITbTU387IAsDqSQSgA6WG3igg6C5Go10QBcb2+1BBPK9u5BAbY2OhRK1iALmzR1QRctOvsn3hShYjXc6d6gLi+nNAOv1boKgk66W7wgkut3IKlutyiUgGxLTqeZQWtrcH+lEDrDS5v3FToKgg2vcuB8ApEvGdtjYuGqCjQHA23OqgZCbfUgoRcaagdFCUtF9voQSQbamxvyRCw2F/rQQLBupJHigX08OpQQdPqQNedvJBBObQHyRKMovY7nkN00FhmzZXWAtp3qUJaLCxN/oUBaxJue8XQLgXAv70EHXe2vRABJGbkdUAu1teyDSOKbbYPaT/1uHr+q9bNh/m/RTtPuP0PJm8jLH/RM/iheuwMpIAuUFC4l1jcA8kE20s6wB0sgxhtomU8kGZrQ29uaBYA3tqglAQEBAQEBAQVc7XKN/qQREb2b31CCg1IcNNNSUFIgtBit2ux1j5FB+feFuU4NJOhE3Etb9Fi8jbf5v0btm9xuLiMwJdYu7LQTud/esbQs24N7ckFh1596ICTyI9yCd0EbC3LayAR3680SDa5OiIUdly6uIA1JJ/40QR824sdARruE0F2kOFzvb3KQcXENFhrrogQybZXbjZBNrHooDlv7+aJAOV0EEi+hKIUbbVrTmynK7XUHv70Su29hce5EJB1OVwsPpUirrtdmvodwgFuhto0nRShLNQQTa24UJLAE20J70Emw3J06KBjNs9s3acLgE72RKwuL6ILDe40RBc33HuQTa42ugju9wQCBvfbmgW6lEscV7WMDi+zW7uJ2U6ITYt2ANzbU7oBzPJ7Ni1BcOLhe4vzFkSkajXXwUIRtfkgW038kSAd6IVdY3aCde+yJaNxTeDhCFlIc0zrBcdzXrZsMfxfoz7T7j9DyTiKfKNHtGCz+KF67Czvbdm+o5oKDtWcNxvdAbo7fQ7GyDJkbppsgsgICAgICAgICCDe2m6DG8Bti32ggs2zxmJv3dEDJaJe2hQIw+QifoO+ooPzxwuFsGf7XE+pq8jbf5v0b9n9xuTm9oaC41Cxr0gdrYXO+uqISCLGw8igAAC4bv5IF7crhBJv12Go3QQLc9RzQGtIFiSbDmpFXm7L/ADdiTzQALC4AaBsTzQVeGtfto4IMgY3MSAbgaaoF9tNQgm5I00PIqBHPv7kEAWdcEgHlyQSQdRZBTLoRl0J1siVrXaOl+RUoVcQH9kAtO+iDJYAm4v3nW6CGXbcEbHdAN9nEeOyARcixII+pQGuh680FS3taNFwNESNFibDTc66oLAjLYDbkiCwFtNCgZu699kEnmbiyCCG5dT596kVJI0dew5cyglzQ5tngZXaWQYwz5SzgM3ja6DKMrSQL6nW/NAAGrsuvO3NAvbyUCdTtYHpvogjS90ACx0JsdggjcbbIlovFSwwnLiwAM40j9h33rbsP82fuZ9p9yH6HgMDZOXAPaENv1Besws7O3qT5IBZ8oCBod0F0BAQEBAQEBAQEBAQQAANEENblcSNigsgrEF4Tx1afqQfnvhyxsHCohm4c6Zj9dgQF4+2/zfwb9n9xttzbS3kb3CyL1gDsNrckEjUX1QCHEbWRAOzvf3oLb9fqQVdZpDzsLqRWIWthF0S5AI5bIMet3MuCeWqCSXXzaE8+5Bkyg3BubjdBaxtoDYaeKgRYjdEp9oIhD23aR9qCfaNkGFjmvY1zNhcAOJCC4NzyI5IlPIXvr0QWtfS1x9SlCoa4CxubJIsCNlAlBRvZFigqS30j4euawcdwgXJHLvtqiVhfXoiE8ri57kSEO2+pEANjt9qCb62B1KkVc3nroPaQY3OaDDifOLra9SpENu11gdDs4nVBkaBcWGoKjVKw1J1KgO1bb3ohG29/egvv/wDCCrhe3Oxvqgh1nNcTci1ygo14cGvbaxF9SdvvUjReLBPxalAR/wA8H8QrZsH8yfuZ9p9yH6QgNDZeFbfI3fwC9ZiWDLPJGx5ILICAgICAgICAgICAgICAgIBFxbrog/OOHa9L0KlxJCakap6Vk3HJ9HJuc2xebarzto2bJkyTavRqxZq1rpL0nY4poN/U6v5yLvvVHksy3zFFfj5Smu1latbp6kfvTyWU8xRUY+pDWgPgVRxHzjJEfanksvyR5iiDxCojALw6l+tKG/1p5LN8k+YoqeI9BB9mfsdwZU/enksp5ig3iPh4C1563QSp+9PJZTzFD90fD5HaM90FpU6fSp8nlR5iiBxIoPsn16w6Sxv9aeTynmKKv4kUBwGVs/cbAS39KeTynmKIPEugg2yT56/2t/So8ll+SfMUR+6ZQg4n0VScDazRLDT6VPksvyR5iiP3S6NqWyVUcenoBb+MnkcvyPMUP3S6abBlKq7iNvkG/iU+Ryd4R5mgOI0qTdlBrRJ3tAH3qfIZO8Hma9mQcQGnRmG66f8AUBPIX7weZr2ScczBN2YSr5/1B+5T5C/eDzNeyxxlUiLMwViA3/0Dvwp5C/xI8zXsqcWV35uA6+f9Q/8AAp8hb4jzMdkHFOJCW5MA1zQ63hvFx/u1PkJ+L8keZ+S/xjxW5wy8PquP2x/6af8Aj5+L8jzXyXFaxo8kN4fVDXa7nD+Sp/8AH/8A2/I818l/hDHsS2Xh/M3G2aIVP/j4+JHmvkt6zxHd7OAn/rRT+JPIV+KTzM9lTE4nOGmBWDxi/wBdT5CnxSjzVuwP3UztgmAPGJ/7ieQp3k8zbskS3FV2owhKNv1iD8anyFO8nmbdlxTuLDgbYap7b9YjdP4aeQx95R5m3ZYUbiy5v+A6UD1MRl/4ynyOPvJ5m6RQeLhH+C6MP0ojPxKfI4vmeZufF7i4QQZGi2P+kh/enkcXzR5i6Dhzi3ylqKCNdIkP71PksXzPMXT8XOLrzf0NF8A+HonksR5i4ML8XM1/RUTXftQ08liPMXScMcXTu2iftMTyWI8xc+K3Fy/s0T9pn3J5LF8/xPMXPitxb/Joh8XM+5PJYvn+J5i58V+Lgv2aIf12aJ5LF8/xPMXPizxcvf0VE/aYo8ji+Z5i6Rhni2L2gUPX85ieSxfP8TzF1hhzi2B/e1CP67fvTyOL5nmbo+L/ABaBv6jQz/rGfenkcXzPM3T8A8WLWNNoZ/1zfxKPI4+8p8zd5lcwDxJxHLS8rP0ylNgwowi3gzLAenU6WVuHZqYp1q4vlteNJfoNgyw2jo0D6FoVJQEBAQEBAQEBAQEBAQEBAQEBAuep96Ccx6n3oFz1PvQLnqUC56n3oFz1PvQLnqUFba3ub95QQ5t3BwNigsgIJuep96Bc9T70C56n3oFz1PvQMx6n3oGY9T70DMep96BmPU+9Auep96CLnqUBAQLIFh0QLDogWCAgICAggNA8UEBtnkg6FBZAQEBAQEBAQEBAQEBAQEBAQEBAQEBAQEBAQEBAQEBAQEBAQEBAQEBAQEBAQEBAQEBAQEBAQEBAQEBAQEBAQEBAQEBAQEBAQEBAQEBAQEBAQEBAQEBAQEBAQEBAQEBAQEBAQEBAQEBAQEBAQEBAQEBAQEBAQEBAQEBAQEBAQEBAQEBAQEBAQEBAQEBAQEBAQEBAQEBAQEBAQEBAQCbC5QV1dtoOqCl/RxLcigyoCAgICAgICAgICAgICAgICAgICAgguDd0EZS/2tB0QVhu1yk+CDIgICAgICAgICAgICAgICAgICAgICBsEFbl22g6oKH5N46EaoMqAgICAgICAgICAgguA8eiCj76O5jkggvDsuhsgBmbNqbXQXZmAs7lzQWQEBAQEBAQEBAQEBAQEBAQEBAQVLhs3UoKE5HZtwUAuBcScwsOSB6M5QQTfogyC5AuLFBKAgICAgICAgICAgICAgICAgICCC4DcoKPu5t9iNbIIL8zRoRryQAwOJ1IGyCzA4XadhsUF0BAQEBAQEBAvYXKCj32tbnzQU2fYHcb2QWa4W0GnMlBDRlibGx2QZUBAQEBAQEBAQEFS65s3XvQVeC2zrnNdBdrg5oIQSgICAgICASBugxud2i3YfWgqDYG+gB2CCxILbW0Ow5oEO4u0jVBkQEBAQEBAQEBA2QVuXbaDqgofk4ncd0GVAQEBAQEBAQUc+zbjnzQV+eLHU/OsglrgL2HiSggCzw4A2JQZUBAQEBAQEBAQEFCc0TKdggmJbIbhBiGrMx1yoJAyxG96DMgICAgICAgICAgo7W7e690ENd8me4IIy6sFzqgloyRMt7goMiAgICAgIMbDmJcd+SBF0sefVBFgbG2rvoQTDFnOb05oMiAgICAgICAgICDE83bm6FBJOZoG1yggMu5wudEFoZOrTyKC6AgICAgIKON3hvLmgs62Q+CDC3VmuuVBOzmu015IMyAgICAgICD/9k="/>
          <p:cNvSpPr>
            <a:spLocks noChangeAspect="1" noChangeArrowheads="1"/>
          </p:cNvSpPr>
          <p:nvPr/>
        </p:nvSpPr>
        <p:spPr bwMode="auto">
          <a:xfrm>
            <a:off x="1685925" y="-152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 name="Rectangle 4"/>
          <p:cNvSpPr>
            <a:spLocks noChangeArrowheads="1"/>
          </p:cNvSpPr>
          <p:nvPr/>
        </p:nvSpPr>
        <p:spPr bwMode="auto">
          <a:xfrm>
            <a:off x="983779" y="3505841"/>
            <a:ext cx="9792741" cy="1506964"/>
          </a:xfrm>
          <a:prstGeom prst="rect">
            <a:avLst/>
          </a:prstGeom>
          <a:noFill/>
          <a:ln>
            <a:noFill/>
          </a:ln>
          <a:effectLst/>
        </p:spPr>
        <p:txBody>
          <a:bodyPr/>
          <a:lstStyle/>
          <a:p>
            <a:pPr eaLnBrk="0" hangingPunct="0">
              <a:lnSpc>
                <a:spcPct val="90000"/>
              </a:lnSpc>
              <a:spcBef>
                <a:spcPct val="20000"/>
              </a:spcBef>
              <a:buFont typeface="Wingdings" pitchFamily="2" charset="2"/>
              <a:buChar char="n"/>
              <a:defRPr/>
            </a:pPr>
            <a:r>
              <a:rPr lang="en-US" altLang="zh-CN" sz="3600" dirty="0">
                <a:solidFill>
                  <a:srgbClr val="7030A0"/>
                </a:solidFill>
                <a:latin typeface="微软雅黑" panose="020B0503020204020204" pitchFamily="34" charset="-122"/>
                <a:ea typeface="微软雅黑" panose="020B0503020204020204" pitchFamily="34" charset="-122"/>
              </a:rPr>
              <a:t> </a:t>
            </a:r>
            <a:r>
              <a:rPr lang="zh-CN" altLang="en-US" sz="3600" dirty="0">
                <a:solidFill>
                  <a:srgbClr val="7030A0"/>
                </a:solidFill>
                <a:latin typeface="微软雅黑" panose="020B0503020204020204" pitchFamily="34" charset="-122"/>
                <a:ea typeface="微软雅黑" panose="020B0503020204020204" pitchFamily="34" charset="-122"/>
              </a:rPr>
              <a:t>互斥</a:t>
            </a:r>
            <a:r>
              <a:rPr lang="zh-CN" altLang="en-US" sz="3600" dirty="0">
                <a:solidFill>
                  <a:srgbClr val="7030A0"/>
                </a:solidFill>
                <a:latin typeface="宋体" pitchFamily="2" charset="-122"/>
              </a:rPr>
              <a:t>：</a:t>
            </a:r>
            <a:r>
              <a:rPr lang="zh-CN" altLang="en-US" sz="3600" b="0" dirty="0">
                <a:solidFill>
                  <a:srgbClr val="000000"/>
                </a:solidFill>
                <a:latin typeface="楷体" panose="02010609060101010101" pitchFamily="49" charset="-122"/>
                <a:ea typeface="楷体" panose="02010609060101010101" pitchFamily="49" charset="-122"/>
              </a:rPr>
              <a:t>多个进程因争用临界区内的共享资源而互斥的执行，即当一个进程在临界区访问共享资源的时候，其他进程不能进入该临界区访问任何共享资源。</a:t>
            </a:r>
            <a:endParaRPr lang="en-US" altLang="zh-CN" sz="3600" dirty="0">
              <a:latin typeface="仿宋_GB2312" pitchFamily="49" charset="-122"/>
              <a:ea typeface="仿宋_GB2312" pitchFamily="49" charset="-122"/>
            </a:endParaRPr>
          </a:p>
          <a:p>
            <a:pPr eaLnBrk="0" hangingPunct="0">
              <a:lnSpc>
                <a:spcPct val="90000"/>
              </a:lnSpc>
              <a:spcBef>
                <a:spcPct val="20000"/>
              </a:spcBef>
              <a:defRPr/>
            </a:pPr>
            <a:endParaRPr lang="en-US" altLang="zh-CN" sz="3600" dirty="0">
              <a:solidFill>
                <a:srgbClr val="7030A0"/>
              </a:solidFill>
              <a:latin typeface="宋体" pitchFamily="2" charset="-122"/>
              <a:ea typeface="仿宋_GB2312" pitchFamily="49" charset="-122"/>
            </a:endParaRPr>
          </a:p>
          <a:p>
            <a:pPr eaLnBrk="0" hangingPunct="0">
              <a:lnSpc>
                <a:spcPct val="90000"/>
              </a:lnSpc>
              <a:spcBef>
                <a:spcPct val="20000"/>
              </a:spcBef>
              <a:defRPr/>
            </a:pPr>
            <a:endParaRPr lang="zh-CN" altLang="en-US" sz="3600" dirty="0">
              <a:latin typeface="宋体" pitchFamily="2" charset="-122"/>
            </a:endParaRPr>
          </a:p>
        </p:txBody>
      </p:sp>
      <p:sp>
        <p:nvSpPr>
          <p:cNvPr id="15" name="Text Box 33"/>
          <p:cNvSpPr txBox="1">
            <a:spLocks noChangeArrowheads="1"/>
          </p:cNvSpPr>
          <p:nvPr/>
        </p:nvSpPr>
        <p:spPr bwMode="auto">
          <a:xfrm>
            <a:off x="2582281" y="2280038"/>
            <a:ext cx="777415" cy="572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nSpc>
                <a:spcPct val="130000"/>
              </a:lnSpc>
              <a:spcBef>
                <a:spcPct val="30000"/>
              </a:spcBef>
            </a:pPr>
            <a:r>
              <a:rPr kumimoji="1" lang="en-US" altLang="zh-CN" sz="2400" dirty="0" err="1">
                <a:latin typeface="Times New Roman" panose="02020603050405020304" pitchFamily="18" charset="0"/>
              </a:rPr>
              <a:t>cs</a:t>
            </a:r>
            <a:r>
              <a:rPr kumimoji="1" lang="en-US" altLang="zh-CN" sz="2400" baseline="-25000" dirty="0" err="1">
                <a:latin typeface="Times New Roman" panose="02020603050405020304" pitchFamily="18" charset="0"/>
              </a:rPr>
              <a:t>a</a:t>
            </a:r>
            <a:r>
              <a:rPr kumimoji="1" lang="en-US" altLang="zh-CN" sz="2400" baseline="-25000" dirty="0">
                <a:latin typeface="Times New Roman" panose="02020603050405020304" pitchFamily="18" charset="0"/>
              </a:rPr>
              <a:t> </a:t>
            </a:r>
            <a:r>
              <a:rPr kumimoji="1" lang="en-US" altLang="zh-CN" sz="2400" dirty="0">
                <a:latin typeface="Times New Roman" panose="02020603050405020304" pitchFamily="18" charset="0"/>
              </a:rPr>
              <a:t>{</a:t>
            </a:r>
          </a:p>
        </p:txBody>
      </p:sp>
      <p:sp>
        <p:nvSpPr>
          <p:cNvPr id="16" name="Text Box 38"/>
          <p:cNvSpPr txBox="1">
            <a:spLocks noChangeArrowheads="1"/>
          </p:cNvSpPr>
          <p:nvPr/>
        </p:nvSpPr>
        <p:spPr bwMode="auto">
          <a:xfrm>
            <a:off x="5454597" y="2280040"/>
            <a:ext cx="913777" cy="572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nSpc>
                <a:spcPct val="130000"/>
              </a:lnSpc>
              <a:spcBef>
                <a:spcPct val="30000"/>
              </a:spcBef>
            </a:pPr>
            <a:r>
              <a:rPr kumimoji="1" lang="en-US" altLang="zh-CN" sz="2400">
                <a:latin typeface="Times New Roman" panose="02020603050405020304" pitchFamily="18" charset="0"/>
              </a:rPr>
              <a:t>cs</a:t>
            </a:r>
            <a:r>
              <a:rPr kumimoji="1" lang="en-US" altLang="zh-CN" sz="2400" baseline="-25000">
                <a:latin typeface="Times New Roman" panose="02020603050405020304" pitchFamily="18" charset="0"/>
              </a:rPr>
              <a:t>b </a:t>
            </a:r>
            <a:r>
              <a:rPr kumimoji="1" lang="en-US" altLang="zh-CN" sz="2400">
                <a:latin typeface="Times New Roman" panose="02020603050405020304" pitchFamily="18" charset="0"/>
              </a:rPr>
              <a:t>{</a:t>
            </a:r>
          </a:p>
        </p:txBody>
      </p:sp>
      <p:cxnSp>
        <p:nvCxnSpPr>
          <p:cNvPr id="17" name="直接连接符 16"/>
          <p:cNvCxnSpPr>
            <a:cxnSpLocks noChangeShapeType="1"/>
          </p:cNvCxnSpPr>
          <p:nvPr/>
        </p:nvCxnSpPr>
        <p:spPr bwMode="auto">
          <a:xfrm>
            <a:off x="3489374" y="2780055"/>
            <a:ext cx="140335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cxnSp>
        <p:nvCxnSpPr>
          <p:cNvPr id="18" name="直接连接符 17"/>
          <p:cNvCxnSpPr>
            <a:cxnSpLocks noChangeShapeType="1"/>
          </p:cNvCxnSpPr>
          <p:nvPr/>
        </p:nvCxnSpPr>
        <p:spPr bwMode="auto">
          <a:xfrm>
            <a:off x="6189712" y="2780055"/>
            <a:ext cx="140335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3689405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6"/>
          <p:cNvSpPr>
            <a:spLocks noChangeArrowheads="1"/>
          </p:cNvSpPr>
          <p:nvPr/>
        </p:nvSpPr>
        <p:spPr bwMode="auto">
          <a:xfrm>
            <a:off x="1487488" y="1849963"/>
            <a:ext cx="4033838"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dirty="0">
                <a:latin typeface="Times New Roman" panose="02020603050405020304" pitchFamily="18" charset="0"/>
              </a:rPr>
              <a:t>  ＃</a:t>
            </a:r>
            <a:r>
              <a:rPr kumimoji="1" lang="en-US" altLang="zh-CN" sz="2400" dirty="0">
                <a:latin typeface="Times New Roman" panose="02020603050405020304" pitchFamily="18" charset="0"/>
              </a:rPr>
              <a:t>define K 100</a:t>
            </a:r>
          </a:p>
          <a:p>
            <a:pPr eaLnBrk="1" hangingPunct="1"/>
            <a:r>
              <a:rPr kumimoji="1" lang="en-US" altLang="zh-CN" sz="2400" dirty="0">
                <a:latin typeface="Times New Roman" panose="02020603050405020304" pitchFamily="18" charset="0"/>
              </a:rPr>
              <a:t> </a:t>
            </a:r>
            <a:r>
              <a:rPr kumimoji="1" lang="en-US" altLang="zh-CN" sz="2400" b="0" dirty="0">
                <a:latin typeface="Times New Roman" panose="02020603050405020304" pitchFamily="18" charset="0"/>
              </a:rPr>
              <a:t> </a:t>
            </a:r>
            <a:r>
              <a:rPr kumimoji="1" lang="zh-CN" altLang="en-US" sz="2400" dirty="0">
                <a:latin typeface="Times New Roman" panose="02020603050405020304" pitchFamily="18" charset="0"/>
              </a:rPr>
              <a:t>＃</a:t>
            </a:r>
            <a:r>
              <a:rPr kumimoji="1" lang="en-US" altLang="zh-CN" sz="2400" dirty="0">
                <a:latin typeface="Times New Roman" panose="02020603050405020304" pitchFamily="18" charset="0"/>
              </a:rPr>
              <a:t>define MAXLEN 80</a:t>
            </a:r>
          </a:p>
          <a:p>
            <a:pPr eaLnBrk="1" hangingPunct="1"/>
            <a:r>
              <a:rPr kumimoji="1" lang="en-US" altLang="zh-CN" sz="2400" dirty="0">
                <a:latin typeface="Times New Roman" panose="02020603050405020304" pitchFamily="18" charset="0"/>
              </a:rPr>
              <a:t>   </a:t>
            </a:r>
            <a:r>
              <a:rPr kumimoji="1" lang="en-US" altLang="zh-CN" sz="2400" dirty="0" err="1">
                <a:latin typeface="Times New Roman" panose="02020603050405020304" pitchFamily="18" charset="0"/>
              </a:rPr>
              <a:t>typedef</a:t>
            </a:r>
            <a:r>
              <a:rPr kumimoji="1" lang="en-US" altLang="zh-CN" sz="2400" dirty="0">
                <a:latin typeface="Times New Roman" panose="02020603050405020304" pitchFamily="18" charset="0"/>
              </a:rPr>
              <a:t> </a:t>
            </a:r>
            <a:r>
              <a:rPr kumimoji="1" lang="en-US" altLang="zh-CN" sz="2400" dirty="0" err="1">
                <a:latin typeface="Times New Roman" panose="02020603050405020304" pitchFamily="18" charset="0"/>
              </a:rPr>
              <a:t>struct</a:t>
            </a:r>
            <a:r>
              <a:rPr kumimoji="1" lang="en-US" altLang="zh-CN" sz="2400" dirty="0">
                <a:latin typeface="Times New Roman" panose="02020603050405020304" pitchFamily="18" charset="0"/>
              </a:rPr>
              <a:t>{</a:t>
            </a:r>
          </a:p>
          <a:p>
            <a:pPr eaLnBrk="1" hangingPunct="1"/>
            <a:r>
              <a:rPr kumimoji="1" lang="en-US" altLang="zh-CN" sz="2400" dirty="0">
                <a:latin typeface="Times New Roman" panose="02020603050405020304" pitchFamily="18" charset="0"/>
              </a:rPr>
              <a:t>         </a:t>
            </a:r>
            <a:r>
              <a:rPr kumimoji="1" lang="en-US" altLang="zh-CN" sz="2400" dirty="0" err="1">
                <a:latin typeface="Times New Roman" panose="02020603050405020304" pitchFamily="18" charset="0"/>
              </a:rPr>
              <a:t>int</a:t>
            </a:r>
            <a:r>
              <a:rPr kumimoji="1" lang="en-US" altLang="zh-CN" sz="2400" dirty="0">
                <a:latin typeface="Times New Roman" panose="02020603050405020304" pitchFamily="18" charset="0"/>
              </a:rPr>
              <a:t>  </a:t>
            </a:r>
            <a:r>
              <a:rPr kumimoji="1" lang="en-US" altLang="zh-CN" sz="2400" dirty="0" err="1">
                <a:latin typeface="Times New Roman" panose="02020603050405020304" pitchFamily="18" charset="0"/>
              </a:rPr>
              <a:t>num</a:t>
            </a:r>
            <a:r>
              <a:rPr kumimoji="1" lang="en-US" altLang="zh-CN" sz="2400" dirty="0">
                <a:latin typeface="Times New Roman" panose="02020603050405020304" pitchFamily="18" charset="0"/>
              </a:rPr>
              <a:t>;</a:t>
            </a:r>
          </a:p>
          <a:p>
            <a:pPr eaLnBrk="1" hangingPunct="1"/>
            <a:r>
              <a:rPr kumimoji="1" lang="en-US" altLang="zh-CN" sz="2400" dirty="0">
                <a:latin typeface="Times New Roman" panose="02020603050405020304" pitchFamily="18" charset="0"/>
              </a:rPr>
              <a:t>         char array[MAXLEN];</a:t>
            </a:r>
          </a:p>
          <a:p>
            <a:pPr eaLnBrk="1" hangingPunct="1"/>
            <a:r>
              <a:rPr kumimoji="1" lang="en-US" altLang="zh-CN" sz="2400" dirty="0">
                <a:latin typeface="Times New Roman" panose="02020603050405020304" pitchFamily="18" charset="0"/>
              </a:rPr>
              <a:t>         }Message ;</a:t>
            </a:r>
          </a:p>
          <a:p>
            <a:pPr eaLnBrk="1" hangingPunct="1"/>
            <a:r>
              <a:rPr kumimoji="1" lang="en-US" altLang="zh-CN" sz="2400" dirty="0">
                <a:solidFill>
                  <a:schemeClr val="accent1"/>
                </a:solidFill>
                <a:latin typeface="Times New Roman" panose="02020603050405020304" pitchFamily="18" charset="0"/>
              </a:rPr>
              <a:t>  semaphore </a:t>
            </a:r>
            <a:r>
              <a:rPr kumimoji="1" lang="en-US" altLang="zh-CN" sz="2400" dirty="0" err="1">
                <a:solidFill>
                  <a:schemeClr val="accent1"/>
                </a:solidFill>
                <a:latin typeface="Times New Roman" panose="02020603050405020304" pitchFamily="18" charset="0"/>
              </a:rPr>
              <a:t>mutex</a:t>
            </a:r>
            <a:r>
              <a:rPr kumimoji="1" lang="en-US" altLang="zh-CN" sz="2400" dirty="0">
                <a:solidFill>
                  <a:schemeClr val="accent1"/>
                </a:solidFill>
                <a:latin typeface="Times New Roman" panose="02020603050405020304" pitchFamily="18" charset="0"/>
              </a:rPr>
              <a:t>;</a:t>
            </a:r>
          </a:p>
          <a:p>
            <a:pPr eaLnBrk="1" hangingPunct="1"/>
            <a:r>
              <a:rPr kumimoji="1" lang="en-US" altLang="zh-CN" sz="2400" dirty="0">
                <a:solidFill>
                  <a:schemeClr val="accent1"/>
                </a:solidFill>
                <a:latin typeface="Times New Roman" panose="02020603050405020304" pitchFamily="18" charset="0"/>
              </a:rPr>
              <a:t>  semaphore empty;</a:t>
            </a:r>
          </a:p>
          <a:p>
            <a:pPr eaLnBrk="1" hangingPunct="1"/>
            <a:r>
              <a:rPr kumimoji="1" lang="en-US" altLang="zh-CN" sz="2400" dirty="0">
                <a:solidFill>
                  <a:schemeClr val="accent1"/>
                </a:solidFill>
                <a:latin typeface="Times New Roman" panose="02020603050405020304" pitchFamily="18" charset="0"/>
              </a:rPr>
              <a:t> </a:t>
            </a:r>
            <a:r>
              <a:rPr kumimoji="1" lang="en-US" altLang="zh-CN" sz="2400" b="0" dirty="0">
                <a:solidFill>
                  <a:schemeClr val="accent1"/>
                </a:solidFill>
                <a:latin typeface="Times New Roman" panose="02020603050405020304" pitchFamily="18" charset="0"/>
              </a:rPr>
              <a:t> </a:t>
            </a:r>
            <a:r>
              <a:rPr kumimoji="1" lang="en-US" altLang="zh-CN" sz="2400" dirty="0">
                <a:solidFill>
                  <a:schemeClr val="accent1"/>
                </a:solidFill>
                <a:latin typeface="Times New Roman" panose="02020603050405020304" pitchFamily="18" charset="0"/>
              </a:rPr>
              <a:t>semaphore full;</a:t>
            </a:r>
          </a:p>
          <a:p>
            <a:pPr eaLnBrk="1" hangingPunct="1"/>
            <a:r>
              <a:rPr kumimoji="1" lang="en-US" altLang="zh-CN" sz="2400" dirty="0">
                <a:latin typeface="Times New Roman" panose="02020603050405020304" pitchFamily="18" charset="0"/>
              </a:rPr>
              <a:t>  Message buffers[K];</a:t>
            </a:r>
          </a:p>
          <a:p>
            <a:pPr eaLnBrk="1" hangingPunct="1"/>
            <a:r>
              <a:rPr kumimoji="1" lang="en-US" altLang="zh-CN" sz="2400" dirty="0">
                <a:latin typeface="Times New Roman" panose="02020603050405020304" pitchFamily="18" charset="0"/>
              </a:rPr>
              <a:t>  </a:t>
            </a:r>
            <a:r>
              <a:rPr kumimoji="1" lang="en-US" altLang="zh-CN" sz="2400" dirty="0" err="1">
                <a:solidFill>
                  <a:srgbClr val="3333CC"/>
                </a:solidFill>
                <a:latin typeface="Times New Roman" panose="02020603050405020304" pitchFamily="18" charset="0"/>
              </a:rPr>
              <a:t>int</a:t>
            </a:r>
            <a:r>
              <a:rPr kumimoji="1" lang="en-US" altLang="zh-CN" sz="2400" dirty="0">
                <a:solidFill>
                  <a:srgbClr val="3333CC"/>
                </a:solidFill>
                <a:latin typeface="Times New Roman" panose="02020603050405020304" pitchFamily="18" charset="0"/>
              </a:rPr>
              <a:t> in, out;</a:t>
            </a:r>
          </a:p>
          <a:p>
            <a:pPr eaLnBrk="1" hangingPunct="1"/>
            <a:r>
              <a:rPr kumimoji="1" lang="en-US" altLang="zh-CN" sz="2400" dirty="0">
                <a:latin typeface="Times New Roman" panose="02020603050405020304" pitchFamily="18" charset="0"/>
              </a:rPr>
              <a:t> </a:t>
            </a:r>
          </a:p>
        </p:txBody>
      </p:sp>
      <p:sp>
        <p:nvSpPr>
          <p:cNvPr id="138243" name="Rectangle 7"/>
          <p:cNvSpPr>
            <a:spLocks noChangeArrowheads="1"/>
          </p:cNvSpPr>
          <p:nvPr/>
        </p:nvSpPr>
        <p:spPr bwMode="auto">
          <a:xfrm>
            <a:off x="1055440" y="599315"/>
            <a:ext cx="6697663"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dirty="0">
                <a:solidFill>
                  <a:srgbClr val="C00000"/>
                </a:solidFill>
                <a:latin typeface="微软雅黑" panose="020B0503020204020204" pitchFamily="34" charset="-122"/>
                <a:ea typeface="微软雅黑" panose="020B0503020204020204" pitchFamily="34" charset="-122"/>
              </a:rPr>
              <a:t>1. </a:t>
            </a:r>
            <a:r>
              <a:rPr kumimoji="1" lang="zh-CN" altLang="en-US" sz="2800" dirty="0">
                <a:solidFill>
                  <a:srgbClr val="C00000"/>
                </a:solidFill>
                <a:latin typeface="微软雅黑" panose="020B0503020204020204" pitchFamily="34" charset="-122"/>
                <a:ea typeface="微软雅黑" panose="020B0503020204020204" pitchFamily="34" charset="-122"/>
              </a:rPr>
              <a:t>生产者－消费者问题</a:t>
            </a:r>
          </a:p>
          <a:p>
            <a:pPr eaLnBrk="1" hangingPunct="1"/>
            <a:r>
              <a:rPr kumimoji="1" lang="zh-CN" altLang="en-US" sz="2800" dirty="0">
                <a:solidFill>
                  <a:srgbClr val="0000FF"/>
                </a:solidFill>
                <a:latin typeface="宋体" panose="02010600030101010101" pitchFamily="2" charset="-122"/>
                <a:ea typeface="仿宋_GB2312" pitchFamily="49" charset="-122"/>
              </a:rPr>
              <a:t>算法描述：</a:t>
            </a:r>
          </a:p>
        </p:txBody>
      </p:sp>
      <p:sp>
        <p:nvSpPr>
          <p:cNvPr id="138245" name="Rectangle 6"/>
          <p:cNvSpPr>
            <a:spLocks noChangeArrowheads="1"/>
          </p:cNvSpPr>
          <p:nvPr/>
        </p:nvSpPr>
        <p:spPr bwMode="auto">
          <a:xfrm>
            <a:off x="5951538" y="1827484"/>
            <a:ext cx="4514850"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dirty="0">
                <a:latin typeface="Times New Roman" panose="02020603050405020304" pitchFamily="18" charset="0"/>
              </a:rPr>
              <a:t>  </a:t>
            </a:r>
            <a:r>
              <a:rPr kumimoji="1" lang="en-US" altLang="zh-CN" sz="2400" dirty="0">
                <a:latin typeface="Times New Roman" panose="02020603050405020304" pitchFamily="18" charset="0"/>
              </a:rPr>
              <a:t>void main()</a:t>
            </a:r>
          </a:p>
          <a:p>
            <a:pPr eaLnBrk="1" hangingPunct="1"/>
            <a:r>
              <a:rPr kumimoji="1" lang="en-US" altLang="zh-CN" sz="2400" dirty="0">
                <a:latin typeface="Times New Roman" panose="02020603050405020304" pitchFamily="18" charset="0"/>
              </a:rPr>
              <a:t>{ </a:t>
            </a:r>
          </a:p>
          <a:p>
            <a:pPr eaLnBrk="1" hangingPunct="1"/>
            <a:r>
              <a:rPr kumimoji="1" lang="en-US" altLang="zh-CN" sz="2400" dirty="0">
                <a:latin typeface="Times New Roman" panose="02020603050405020304" pitchFamily="18" charset="0"/>
              </a:rPr>
              <a:t>     mutex=1;</a:t>
            </a:r>
          </a:p>
          <a:p>
            <a:pPr eaLnBrk="1" hangingPunct="1"/>
            <a:r>
              <a:rPr kumimoji="1" lang="en-US" altLang="zh-CN" sz="2400" dirty="0">
                <a:latin typeface="Times New Roman" panose="02020603050405020304" pitchFamily="18" charset="0"/>
              </a:rPr>
              <a:t>     empty=K;</a:t>
            </a:r>
          </a:p>
          <a:p>
            <a:pPr eaLnBrk="1" hangingPunct="1"/>
            <a:r>
              <a:rPr kumimoji="1" lang="en-US" altLang="zh-CN" sz="2400" dirty="0">
                <a:latin typeface="Times New Roman" panose="02020603050405020304" pitchFamily="18" charset="0"/>
              </a:rPr>
              <a:t> </a:t>
            </a:r>
            <a:r>
              <a:rPr kumimoji="1" lang="en-US" altLang="zh-CN" sz="2400" b="0" dirty="0">
                <a:latin typeface="Times New Roman" panose="02020603050405020304" pitchFamily="18" charset="0"/>
              </a:rPr>
              <a:t> </a:t>
            </a:r>
            <a:r>
              <a:rPr kumimoji="1" lang="en-US" altLang="zh-CN" sz="2400" dirty="0">
                <a:latin typeface="Times New Roman" panose="02020603050405020304" pitchFamily="18" charset="0"/>
              </a:rPr>
              <a:t>   full=0;</a:t>
            </a:r>
          </a:p>
          <a:p>
            <a:pPr eaLnBrk="1" hangingPunct="1"/>
            <a:r>
              <a:rPr kumimoji="1" lang="en-US" altLang="zh-CN" sz="2400" dirty="0">
                <a:latin typeface="Times New Roman" panose="02020603050405020304" pitchFamily="18" charset="0"/>
              </a:rPr>
              <a:t>     Message buffers[K];</a:t>
            </a:r>
          </a:p>
          <a:p>
            <a:pPr eaLnBrk="1" hangingPunct="1"/>
            <a:r>
              <a:rPr kumimoji="1" lang="en-US" altLang="zh-CN" sz="2400" dirty="0">
                <a:latin typeface="Times New Roman" panose="02020603050405020304" pitchFamily="18" charset="0"/>
              </a:rPr>
              <a:t>     in =0;  out=0;</a:t>
            </a:r>
          </a:p>
          <a:p>
            <a:pPr eaLnBrk="1" hangingPunct="1"/>
            <a:r>
              <a:rPr kumimoji="1" lang="en-US" altLang="zh-CN" sz="2400" dirty="0">
                <a:latin typeface="Times New Roman" panose="02020603050405020304" pitchFamily="18" charset="0"/>
              </a:rPr>
              <a:t>    </a:t>
            </a:r>
            <a:r>
              <a:rPr kumimoji="1" lang="en-US" altLang="zh-CN" sz="2400" dirty="0" err="1">
                <a:solidFill>
                  <a:srgbClr val="FF0000"/>
                </a:solidFill>
                <a:latin typeface="Times New Roman" panose="02020603050405020304" pitchFamily="18" charset="0"/>
              </a:rPr>
              <a:t>parbegin</a:t>
            </a:r>
            <a:r>
              <a:rPr kumimoji="1" lang="en-US" altLang="zh-CN" sz="2400" dirty="0">
                <a:latin typeface="Times New Roman" panose="02020603050405020304" pitchFamily="18" charset="0"/>
              </a:rPr>
              <a:t>(producer</a:t>
            </a:r>
            <a:r>
              <a:rPr kumimoji="1" lang="en-US" altLang="zh-CN" sz="2400" baseline="-25000" dirty="0">
                <a:latin typeface="Times New Roman" panose="02020603050405020304" pitchFamily="18" charset="0"/>
              </a:rPr>
              <a:t>i</a:t>
            </a:r>
            <a:r>
              <a:rPr kumimoji="1" lang="en-US" altLang="zh-CN" sz="2400" dirty="0">
                <a:latin typeface="Times New Roman" panose="02020603050405020304" pitchFamily="18" charset="0"/>
              </a:rPr>
              <a:t>, </a:t>
            </a:r>
            <a:r>
              <a:rPr kumimoji="1" lang="en-US" altLang="zh-CN" sz="2400" dirty="0" err="1">
                <a:latin typeface="Times New Roman" panose="02020603050405020304" pitchFamily="18" charset="0"/>
              </a:rPr>
              <a:t>consumer</a:t>
            </a:r>
            <a:r>
              <a:rPr kumimoji="1" lang="en-US" altLang="zh-CN" sz="2400" baseline="-25000" dirty="0" err="1">
                <a:latin typeface="Times New Roman" panose="02020603050405020304" pitchFamily="18" charset="0"/>
              </a:rPr>
              <a:t>j</a:t>
            </a:r>
            <a:r>
              <a:rPr kumimoji="1" lang="en-US" altLang="zh-CN" sz="2400" dirty="0">
                <a:latin typeface="Times New Roman" panose="02020603050405020304" pitchFamily="18" charset="0"/>
              </a:rPr>
              <a:t>)</a:t>
            </a:r>
          </a:p>
          <a:p>
            <a:pPr eaLnBrk="1" hangingPunct="1"/>
            <a:r>
              <a:rPr kumimoji="1" lang="en-US" altLang="zh-CN" sz="2400" dirty="0">
                <a:latin typeface="Times New Roman" panose="02020603050405020304" pitchFamily="18" charset="0"/>
              </a:rPr>
              <a:t>}</a:t>
            </a:r>
          </a:p>
          <a:p>
            <a:pPr eaLnBrk="1" hangingPunct="1"/>
            <a:r>
              <a:rPr kumimoji="1" lang="en-US" altLang="zh-CN" sz="2400" dirty="0">
                <a:latin typeface="Times New Roman" panose="02020603050405020304" pitchFamily="18" charset="0"/>
              </a:rPr>
              <a:t> </a:t>
            </a:r>
          </a:p>
        </p:txBody>
      </p:sp>
      <p:cxnSp>
        <p:nvCxnSpPr>
          <p:cNvPr id="138246" name="直接连接符 6"/>
          <p:cNvCxnSpPr>
            <a:cxnSpLocks noChangeShapeType="1"/>
          </p:cNvCxnSpPr>
          <p:nvPr/>
        </p:nvCxnSpPr>
        <p:spPr bwMode="auto">
          <a:xfrm>
            <a:off x="5735638" y="1827484"/>
            <a:ext cx="0" cy="403225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Tree>
  </p:cSld>
  <p:clrMapOvr>
    <a:masterClrMapping/>
  </p:clrMapOvr>
  <p:transition>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ChangeArrowheads="1"/>
          </p:cNvSpPr>
          <p:nvPr/>
        </p:nvSpPr>
        <p:spPr bwMode="auto">
          <a:xfrm>
            <a:off x="407369" y="624390"/>
            <a:ext cx="5472607" cy="6124575"/>
          </a:xfrm>
          <a:prstGeom prst="rect">
            <a:avLst/>
          </a:prstGeom>
          <a:noFill/>
          <a:ln w="9525" algn="ctr">
            <a:noFill/>
            <a:miter lim="800000"/>
            <a:headEnd/>
            <a:tailEnd/>
          </a:ln>
        </p:spPr>
        <p:txBody>
          <a:bodyPr wrap="square">
            <a:spAutoFit/>
          </a:bodyPr>
          <a:lstStyle/>
          <a:p>
            <a:pPr marL="514350" indent="-514350">
              <a:buFontTx/>
              <a:buAutoNum type="arabicPeriod"/>
              <a:defRPr/>
            </a:pPr>
            <a:r>
              <a:rPr kumimoji="1" lang="zh-CN" altLang="en-US" sz="2800" dirty="0">
                <a:solidFill>
                  <a:srgbClr val="C00000"/>
                </a:solidFill>
                <a:latin typeface="微软雅黑" panose="020B0503020204020204" pitchFamily="34" charset="-122"/>
                <a:ea typeface="微软雅黑" panose="020B0503020204020204" pitchFamily="34" charset="-122"/>
              </a:rPr>
              <a:t>生产者－消费者问题</a:t>
            </a:r>
            <a:endParaRPr kumimoji="1" lang="en-US" altLang="zh-CN" sz="2800" dirty="0">
              <a:solidFill>
                <a:srgbClr val="C00000"/>
              </a:solidFill>
              <a:latin typeface="微软雅黑" panose="020B0503020204020204" pitchFamily="34" charset="-122"/>
              <a:ea typeface="微软雅黑" panose="020B0503020204020204" pitchFamily="34" charset="-122"/>
            </a:endParaRPr>
          </a:p>
          <a:p>
            <a:pPr marL="514350" indent="-514350">
              <a:defRPr/>
            </a:pPr>
            <a:r>
              <a:rPr kumimoji="1" lang="en-US" altLang="zh-CN" sz="2800" dirty="0">
                <a:latin typeface="Times New Roman" pitchFamily="18" charset="0"/>
              </a:rPr>
              <a:t>program  producer</a:t>
            </a:r>
            <a:r>
              <a:rPr kumimoji="1" lang="en-US" altLang="zh-CN" sz="2800" baseline="-25000" dirty="0">
                <a:latin typeface="Times New Roman" pitchFamily="18" charset="0"/>
              </a:rPr>
              <a:t>i</a:t>
            </a:r>
          </a:p>
          <a:p>
            <a:pPr>
              <a:defRPr/>
            </a:pPr>
            <a:r>
              <a:rPr kumimoji="1" lang="en-US" altLang="zh-CN" sz="2800" dirty="0">
                <a:latin typeface="Times New Roman" pitchFamily="18" charset="0"/>
              </a:rPr>
              <a:t>  {</a:t>
            </a:r>
          </a:p>
          <a:p>
            <a:pPr>
              <a:defRPr/>
            </a:pPr>
            <a:r>
              <a:rPr kumimoji="1" lang="en-US" altLang="zh-CN" sz="2800" dirty="0">
                <a:latin typeface="Times New Roman" pitchFamily="18" charset="0"/>
              </a:rPr>
              <a:t>      Message </a:t>
            </a:r>
            <a:r>
              <a:rPr kumimoji="1" lang="en-US" altLang="zh-CN" sz="2800" dirty="0" err="1">
                <a:latin typeface="Times New Roman" pitchFamily="18" charset="0"/>
              </a:rPr>
              <a:t>p_puf</a:t>
            </a:r>
            <a:r>
              <a:rPr kumimoji="1" lang="en-US" altLang="zh-CN" sz="2800" dirty="0">
                <a:latin typeface="Times New Roman" pitchFamily="18" charset="0"/>
              </a:rPr>
              <a:t>;</a:t>
            </a:r>
          </a:p>
          <a:p>
            <a:pPr>
              <a:defRPr/>
            </a:pPr>
            <a:r>
              <a:rPr kumimoji="1" lang="en-US" altLang="zh-CN" sz="2800" dirty="0">
                <a:latin typeface="Times New Roman" pitchFamily="18" charset="0"/>
              </a:rPr>
              <a:t>      while(1){</a:t>
            </a:r>
          </a:p>
          <a:p>
            <a:pPr lvl="1">
              <a:defRPr/>
            </a:pPr>
            <a:r>
              <a:rPr kumimoji="1" lang="en-US" altLang="zh-CN" sz="2800" dirty="0">
                <a:latin typeface="Times New Roman" pitchFamily="18" charset="0"/>
              </a:rPr>
              <a:t>     produce a message in </a:t>
            </a:r>
            <a:r>
              <a:rPr kumimoji="1" lang="en-US" altLang="zh-CN" sz="2800" dirty="0" err="1">
                <a:latin typeface="Times New Roman" pitchFamily="18" charset="0"/>
              </a:rPr>
              <a:t>p_buf</a:t>
            </a:r>
            <a:r>
              <a:rPr kumimoji="1" lang="en-US" altLang="zh-CN" sz="2800" dirty="0">
                <a:latin typeface="Times New Roman" pitchFamily="18" charset="0"/>
              </a:rPr>
              <a:t>;</a:t>
            </a:r>
          </a:p>
          <a:p>
            <a:pPr>
              <a:defRPr/>
            </a:pPr>
            <a:r>
              <a:rPr kumimoji="1" lang="en-US" altLang="zh-CN" sz="2800" dirty="0">
                <a:solidFill>
                  <a:schemeClr val="accent1"/>
                </a:solidFill>
                <a:latin typeface="Times New Roman" pitchFamily="18" charset="0"/>
              </a:rPr>
              <a:t>          wait(empty)</a:t>
            </a:r>
            <a:r>
              <a:rPr kumimoji="1" lang="zh-CN" altLang="en-US" sz="2800" dirty="0">
                <a:solidFill>
                  <a:schemeClr val="accent1"/>
                </a:solidFill>
                <a:latin typeface="Times New Roman" pitchFamily="18" charset="0"/>
              </a:rPr>
              <a:t>；</a:t>
            </a:r>
          </a:p>
          <a:p>
            <a:pPr>
              <a:defRPr/>
            </a:pPr>
            <a:r>
              <a:rPr kumimoji="1" lang="zh-CN" altLang="en-US" sz="2800" dirty="0">
                <a:solidFill>
                  <a:srgbClr val="3333CC"/>
                </a:solidFill>
                <a:latin typeface="Times New Roman" pitchFamily="18" charset="0"/>
              </a:rPr>
              <a:t>          </a:t>
            </a:r>
            <a:r>
              <a:rPr kumimoji="1" lang="en-US" altLang="zh-CN" sz="2800" dirty="0">
                <a:solidFill>
                  <a:srgbClr val="3333CC"/>
                </a:solidFill>
                <a:latin typeface="Times New Roman" pitchFamily="18" charset="0"/>
              </a:rPr>
              <a:t>wait(</a:t>
            </a:r>
            <a:r>
              <a:rPr kumimoji="1" lang="en-US" altLang="zh-CN" sz="2800" dirty="0" err="1">
                <a:solidFill>
                  <a:srgbClr val="3333CC"/>
                </a:solidFill>
                <a:latin typeface="Times New Roman" pitchFamily="18" charset="0"/>
              </a:rPr>
              <a:t>mutex</a:t>
            </a:r>
            <a:r>
              <a:rPr kumimoji="1" lang="en-US" altLang="zh-CN" sz="2800" dirty="0">
                <a:solidFill>
                  <a:srgbClr val="3333CC"/>
                </a:solidFill>
                <a:latin typeface="Times New Roman" pitchFamily="18" charset="0"/>
              </a:rPr>
              <a:t>)</a:t>
            </a:r>
            <a:r>
              <a:rPr kumimoji="1" lang="zh-CN" altLang="en-US" sz="2800" dirty="0">
                <a:solidFill>
                  <a:srgbClr val="3333CC"/>
                </a:solidFill>
                <a:latin typeface="Times New Roman" pitchFamily="18" charset="0"/>
              </a:rPr>
              <a:t>；</a:t>
            </a:r>
          </a:p>
          <a:p>
            <a:pPr>
              <a:defRPr/>
            </a:pPr>
            <a:r>
              <a:rPr kumimoji="1" lang="en-US" altLang="zh-CN" sz="2800" dirty="0">
                <a:latin typeface="Times New Roman" pitchFamily="18" charset="0"/>
              </a:rPr>
              <a:t>          buffers[in] = </a:t>
            </a:r>
            <a:r>
              <a:rPr kumimoji="1" lang="en-US" altLang="zh-CN" sz="2800" dirty="0" err="1">
                <a:latin typeface="Arial" charset="0"/>
              </a:rPr>
              <a:t>p_buf</a:t>
            </a:r>
            <a:endParaRPr kumimoji="1" lang="en-US" altLang="zh-CN" sz="2800" dirty="0">
              <a:latin typeface="Times New Roman" pitchFamily="18" charset="0"/>
            </a:endParaRPr>
          </a:p>
          <a:p>
            <a:pPr>
              <a:defRPr/>
            </a:pPr>
            <a:r>
              <a:rPr kumimoji="1" lang="en-US" altLang="zh-CN" sz="2800" dirty="0">
                <a:latin typeface="Times New Roman" pitchFamily="18" charset="0"/>
              </a:rPr>
              <a:t>          in =( in +1)%K;</a:t>
            </a:r>
          </a:p>
          <a:p>
            <a:pPr>
              <a:defRPr/>
            </a:pPr>
            <a:r>
              <a:rPr kumimoji="1" lang="en-US" altLang="zh-CN" sz="2800" dirty="0">
                <a:solidFill>
                  <a:srgbClr val="3333CC"/>
                </a:solidFill>
                <a:latin typeface="Times New Roman" pitchFamily="18" charset="0"/>
              </a:rPr>
              <a:t>          signal(</a:t>
            </a:r>
            <a:r>
              <a:rPr kumimoji="1" lang="en-US" altLang="zh-CN" sz="2800" dirty="0" err="1">
                <a:solidFill>
                  <a:srgbClr val="3333CC"/>
                </a:solidFill>
                <a:latin typeface="Times New Roman" pitchFamily="18" charset="0"/>
              </a:rPr>
              <a:t>mutex</a:t>
            </a:r>
            <a:r>
              <a:rPr kumimoji="1" lang="en-US" altLang="zh-CN" sz="2800" dirty="0">
                <a:solidFill>
                  <a:srgbClr val="3333CC"/>
                </a:solidFill>
                <a:latin typeface="Times New Roman" pitchFamily="18" charset="0"/>
              </a:rPr>
              <a:t>)</a:t>
            </a:r>
            <a:r>
              <a:rPr kumimoji="1" lang="zh-CN" altLang="en-US" sz="2800" dirty="0">
                <a:solidFill>
                  <a:srgbClr val="3333CC"/>
                </a:solidFill>
                <a:latin typeface="Times New Roman" pitchFamily="18" charset="0"/>
              </a:rPr>
              <a:t>；</a:t>
            </a:r>
          </a:p>
          <a:p>
            <a:pPr>
              <a:defRPr/>
            </a:pPr>
            <a:r>
              <a:rPr kumimoji="1" lang="zh-CN" altLang="en-US" sz="2800" dirty="0">
                <a:solidFill>
                  <a:schemeClr val="accent1"/>
                </a:solidFill>
                <a:latin typeface="Times New Roman" pitchFamily="18" charset="0"/>
              </a:rPr>
              <a:t>          </a:t>
            </a:r>
            <a:r>
              <a:rPr kumimoji="1" lang="en-US" altLang="zh-CN" sz="2800" dirty="0">
                <a:solidFill>
                  <a:schemeClr val="accent1"/>
                </a:solidFill>
                <a:latin typeface="Times New Roman" pitchFamily="18" charset="0"/>
              </a:rPr>
              <a:t>signal(full)</a:t>
            </a:r>
            <a:r>
              <a:rPr kumimoji="1" lang="zh-CN" altLang="en-US" sz="2800" dirty="0">
                <a:solidFill>
                  <a:schemeClr val="accent1"/>
                </a:solidFill>
                <a:latin typeface="Times New Roman" pitchFamily="18" charset="0"/>
              </a:rPr>
              <a:t>；</a:t>
            </a:r>
          </a:p>
          <a:p>
            <a:pPr>
              <a:defRPr/>
            </a:pPr>
            <a:r>
              <a:rPr kumimoji="1" lang="en-US" altLang="zh-CN" sz="2800" dirty="0">
                <a:latin typeface="Times New Roman" pitchFamily="18" charset="0"/>
              </a:rPr>
              <a:t>          }</a:t>
            </a:r>
          </a:p>
          <a:p>
            <a:pPr>
              <a:defRPr/>
            </a:pPr>
            <a:r>
              <a:rPr kumimoji="1" lang="en-US" altLang="zh-CN" sz="2800" dirty="0">
                <a:latin typeface="Times New Roman" pitchFamily="18" charset="0"/>
              </a:rPr>
              <a:t>   }</a:t>
            </a:r>
          </a:p>
        </p:txBody>
      </p:sp>
      <p:sp>
        <p:nvSpPr>
          <p:cNvPr id="5" name="Rectangle 2"/>
          <p:cNvSpPr>
            <a:spLocks noChangeArrowheads="1"/>
          </p:cNvSpPr>
          <p:nvPr/>
        </p:nvSpPr>
        <p:spPr bwMode="auto">
          <a:xfrm>
            <a:off x="6312024" y="975494"/>
            <a:ext cx="5681025" cy="569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dirty="0">
                <a:latin typeface="Times New Roman" panose="02020603050405020304" pitchFamily="18" charset="0"/>
              </a:rPr>
              <a:t>program  </a:t>
            </a:r>
            <a:r>
              <a:rPr kumimoji="1" lang="en-US" altLang="zh-CN" sz="2800" dirty="0" err="1">
                <a:latin typeface="Times New Roman" panose="02020603050405020304" pitchFamily="18" charset="0"/>
              </a:rPr>
              <a:t>consumer</a:t>
            </a:r>
            <a:r>
              <a:rPr kumimoji="1" lang="en-US" altLang="zh-CN" sz="2800" baseline="-25000" dirty="0" err="1">
                <a:latin typeface="Times New Roman" panose="02020603050405020304" pitchFamily="18" charset="0"/>
              </a:rPr>
              <a:t>j</a:t>
            </a:r>
            <a:endParaRPr kumimoji="1" lang="en-US" altLang="zh-CN" sz="2800" baseline="-25000" dirty="0">
              <a:latin typeface="Times New Roman" panose="02020603050405020304" pitchFamily="18" charset="0"/>
            </a:endParaRPr>
          </a:p>
          <a:p>
            <a:pPr eaLnBrk="1" hangingPunct="1"/>
            <a:r>
              <a:rPr kumimoji="1" lang="en-US" altLang="zh-CN" sz="2800" dirty="0">
                <a:latin typeface="Times New Roman" panose="02020603050405020304" pitchFamily="18" charset="0"/>
              </a:rPr>
              <a:t> {</a:t>
            </a:r>
          </a:p>
          <a:p>
            <a:pPr eaLnBrk="1" hangingPunct="1"/>
            <a:r>
              <a:rPr kumimoji="1" lang="en-US" altLang="zh-CN" sz="2800" dirty="0">
                <a:latin typeface="Times New Roman" panose="02020603050405020304" pitchFamily="18" charset="0"/>
              </a:rPr>
              <a:t>     Message </a:t>
            </a:r>
            <a:r>
              <a:rPr kumimoji="1" lang="en-US" altLang="zh-CN" sz="2800" dirty="0" err="1">
                <a:latin typeface="Times New Roman" panose="02020603050405020304" pitchFamily="18" charset="0"/>
              </a:rPr>
              <a:t>c_buf</a:t>
            </a:r>
            <a:r>
              <a:rPr kumimoji="1" lang="en-US" altLang="zh-CN" sz="2800" dirty="0">
                <a:latin typeface="Times New Roman" panose="02020603050405020304" pitchFamily="18" charset="0"/>
              </a:rPr>
              <a:t>;</a:t>
            </a:r>
          </a:p>
          <a:p>
            <a:pPr eaLnBrk="1" hangingPunct="1"/>
            <a:r>
              <a:rPr kumimoji="1" lang="en-US" altLang="zh-CN" sz="2800" dirty="0">
                <a:latin typeface="Times New Roman" panose="02020603050405020304" pitchFamily="18" charset="0"/>
              </a:rPr>
              <a:t>     while(1){</a:t>
            </a:r>
          </a:p>
          <a:p>
            <a:pPr lvl="1" eaLnBrk="1" hangingPunct="1"/>
            <a:r>
              <a:rPr kumimoji="1" lang="en-US" altLang="zh-CN" sz="2800" dirty="0">
                <a:solidFill>
                  <a:schemeClr val="accent1"/>
                </a:solidFill>
                <a:latin typeface="Times New Roman" panose="02020603050405020304" pitchFamily="18" charset="0"/>
              </a:rPr>
              <a:t>    wait(full)</a:t>
            </a:r>
            <a:r>
              <a:rPr kumimoji="1" lang="zh-CN" altLang="en-US" sz="2800" dirty="0">
                <a:solidFill>
                  <a:schemeClr val="accent1"/>
                </a:solidFill>
                <a:latin typeface="Times New Roman" panose="02020603050405020304" pitchFamily="18" charset="0"/>
              </a:rPr>
              <a:t>；</a:t>
            </a:r>
          </a:p>
          <a:p>
            <a:pPr lvl="1" eaLnBrk="1" hangingPunct="1"/>
            <a:r>
              <a:rPr kumimoji="1" lang="zh-CN" altLang="en-US" sz="2800" dirty="0">
                <a:solidFill>
                  <a:srgbClr val="3333CC"/>
                </a:solidFill>
                <a:latin typeface="Times New Roman" panose="02020603050405020304" pitchFamily="18" charset="0"/>
              </a:rPr>
              <a:t>    </a:t>
            </a:r>
            <a:r>
              <a:rPr kumimoji="1" lang="en-US" altLang="zh-CN" sz="2800" dirty="0">
                <a:solidFill>
                  <a:srgbClr val="3333CC"/>
                </a:solidFill>
                <a:latin typeface="Times New Roman" panose="02020603050405020304" pitchFamily="18" charset="0"/>
              </a:rPr>
              <a:t>wait(</a:t>
            </a:r>
            <a:r>
              <a:rPr kumimoji="1" lang="en-US" altLang="zh-CN" sz="2800" dirty="0" err="1">
                <a:solidFill>
                  <a:srgbClr val="3333CC"/>
                </a:solidFill>
                <a:latin typeface="Times New Roman" panose="02020603050405020304" pitchFamily="18" charset="0"/>
              </a:rPr>
              <a:t>mutex</a:t>
            </a:r>
            <a:r>
              <a:rPr kumimoji="1" lang="en-US" altLang="zh-CN" sz="2800" dirty="0">
                <a:solidFill>
                  <a:srgbClr val="3333CC"/>
                </a:solidFill>
                <a:latin typeface="Times New Roman" panose="02020603050405020304" pitchFamily="18" charset="0"/>
              </a:rPr>
              <a:t>)</a:t>
            </a:r>
            <a:r>
              <a:rPr kumimoji="1" lang="zh-CN" altLang="en-US" sz="2800" dirty="0">
                <a:solidFill>
                  <a:srgbClr val="3333CC"/>
                </a:solidFill>
                <a:latin typeface="Times New Roman" panose="02020603050405020304" pitchFamily="18" charset="0"/>
              </a:rPr>
              <a:t>；</a:t>
            </a:r>
            <a:r>
              <a:rPr kumimoji="1" lang="zh-CN" altLang="en-US" sz="2800" dirty="0">
                <a:latin typeface="Times New Roman" panose="02020603050405020304" pitchFamily="18" charset="0"/>
              </a:rPr>
              <a:t>        </a:t>
            </a:r>
          </a:p>
          <a:p>
            <a:pPr lvl="1" eaLnBrk="1" hangingPunct="1"/>
            <a:r>
              <a:rPr kumimoji="1" lang="en-US" altLang="zh-CN" sz="2800" dirty="0">
                <a:latin typeface="Times New Roman" panose="02020603050405020304" pitchFamily="18" charset="0"/>
              </a:rPr>
              <a:t>    </a:t>
            </a:r>
            <a:r>
              <a:rPr kumimoji="1" lang="en-US" altLang="zh-CN" sz="2800" dirty="0" err="1">
                <a:latin typeface="Times New Roman" panose="02020603050405020304" pitchFamily="18" charset="0"/>
              </a:rPr>
              <a:t>c_buf</a:t>
            </a:r>
            <a:r>
              <a:rPr kumimoji="1" lang="en-US" altLang="zh-CN" sz="2800" dirty="0">
                <a:latin typeface="Times New Roman" panose="02020603050405020304" pitchFamily="18" charset="0"/>
              </a:rPr>
              <a:t> = buffers[out]</a:t>
            </a:r>
            <a:r>
              <a:rPr kumimoji="1" lang="zh-CN" altLang="en-US" sz="2800" dirty="0">
                <a:latin typeface="Times New Roman" panose="02020603050405020304" pitchFamily="18" charset="0"/>
              </a:rPr>
              <a:t>；</a:t>
            </a:r>
          </a:p>
          <a:p>
            <a:pPr lvl="1" eaLnBrk="1" hangingPunct="1"/>
            <a:r>
              <a:rPr kumimoji="1" lang="en-US" altLang="zh-CN" sz="2800" dirty="0">
                <a:latin typeface="Times New Roman" panose="02020603050405020304" pitchFamily="18" charset="0"/>
              </a:rPr>
              <a:t>    out =(out+1)%K;</a:t>
            </a:r>
          </a:p>
          <a:p>
            <a:pPr eaLnBrk="1" hangingPunct="1"/>
            <a:r>
              <a:rPr kumimoji="1" lang="en-US" altLang="zh-CN" sz="2800" dirty="0">
                <a:solidFill>
                  <a:srgbClr val="3333CC"/>
                </a:solidFill>
                <a:latin typeface="Times New Roman" panose="02020603050405020304" pitchFamily="18" charset="0"/>
              </a:rPr>
              <a:t>         signal(mutex)</a:t>
            </a:r>
            <a:r>
              <a:rPr kumimoji="1" lang="zh-CN" altLang="en-US" sz="2800" dirty="0">
                <a:solidFill>
                  <a:srgbClr val="3333CC"/>
                </a:solidFill>
                <a:latin typeface="Times New Roman" panose="02020603050405020304" pitchFamily="18" charset="0"/>
              </a:rPr>
              <a:t>；</a:t>
            </a:r>
          </a:p>
          <a:p>
            <a:pPr eaLnBrk="1" hangingPunct="1"/>
            <a:r>
              <a:rPr kumimoji="1" lang="zh-CN" altLang="en-US" sz="2800" dirty="0">
                <a:solidFill>
                  <a:schemeClr val="accent1"/>
                </a:solidFill>
                <a:latin typeface="Times New Roman" panose="02020603050405020304" pitchFamily="18" charset="0"/>
              </a:rPr>
              <a:t>         </a:t>
            </a:r>
            <a:r>
              <a:rPr kumimoji="1" lang="en-US" altLang="zh-CN" sz="2800" dirty="0">
                <a:solidFill>
                  <a:schemeClr val="accent1"/>
                </a:solidFill>
                <a:latin typeface="Times New Roman" panose="02020603050405020304" pitchFamily="18" charset="0"/>
              </a:rPr>
              <a:t>signal(empty)</a:t>
            </a:r>
            <a:r>
              <a:rPr kumimoji="1" lang="zh-CN" altLang="en-US" sz="2800" dirty="0">
                <a:solidFill>
                  <a:schemeClr val="accent1"/>
                </a:solidFill>
                <a:latin typeface="Times New Roman" panose="02020603050405020304" pitchFamily="18" charset="0"/>
              </a:rPr>
              <a:t>；</a:t>
            </a:r>
          </a:p>
          <a:p>
            <a:pPr eaLnBrk="1" hangingPunct="1"/>
            <a:r>
              <a:rPr kumimoji="1" lang="zh-CN" altLang="en-US" sz="2800" dirty="0">
                <a:latin typeface="Times New Roman" panose="02020603050405020304" pitchFamily="18" charset="0"/>
              </a:rPr>
              <a:t>         </a:t>
            </a:r>
            <a:r>
              <a:rPr kumimoji="1" lang="en-US" altLang="zh-CN" sz="2800" dirty="0">
                <a:latin typeface="Times New Roman" panose="02020603050405020304" pitchFamily="18" charset="0"/>
              </a:rPr>
              <a:t>consume the message in </a:t>
            </a:r>
            <a:r>
              <a:rPr kumimoji="1" lang="en-US" altLang="zh-CN" sz="2800" dirty="0" err="1">
                <a:latin typeface="Times New Roman" panose="02020603050405020304" pitchFamily="18" charset="0"/>
              </a:rPr>
              <a:t>c_buf</a:t>
            </a:r>
            <a:r>
              <a:rPr kumimoji="1" lang="en-US" altLang="zh-CN" sz="2800" dirty="0">
                <a:latin typeface="Times New Roman" panose="02020603050405020304" pitchFamily="18" charset="0"/>
              </a:rPr>
              <a:t>;  </a:t>
            </a:r>
          </a:p>
          <a:p>
            <a:pPr eaLnBrk="1" hangingPunct="1"/>
            <a:r>
              <a:rPr kumimoji="1" lang="en-US" altLang="zh-CN" sz="2800" dirty="0">
                <a:latin typeface="Times New Roman" panose="02020603050405020304" pitchFamily="18" charset="0"/>
              </a:rPr>
              <a:t>     }</a:t>
            </a:r>
          </a:p>
          <a:p>
            <a:pPr eaLnBrk="1" hangingPunct="1"/>
            <a:r>
              <a:rPr kumimoji="1" lang="en-US" altLang="zh-CN" sz="2800" dirty="0">
                <a:latin typeface="Times New Roman" panose="02020603050405020304" pitchFamily="18" charset="0"/>
              </a:rPr>
              <a:t> }</a:t>
            </a:r>
          </a:p>
        </p:txBody>
      </p:sp>
      <p:cxnSp>
        <p:nvCxnSpPr>
          <p:cNvPr id="6" name="直接连接符 6"/>
          <p:cNvCxnSpPr>
            <a:cxnSpLocks noChangeShapeType="1"/>
          </p:cNvCxnSpPr>
          <p:nvPr/>
        </p:nvCxnSpPr>
        <p:spPr bwMode="auto">
          <a:xfrm>
            <a:off x="6024563" y="1196950"/>
            <a:ext cx="0" cy="5184378"/>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510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5106">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5106">
                                            <p:txEl>
                                              <p:pRg st="13" end="1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510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510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510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5106">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5106">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5106">
                                            <p:txEl>
                                              <p:pRg st="12" end="1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75106">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5106">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5106">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5106">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2" end="12"/>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
                                            <p:txEl>
                                              <p:pRg st="0" end="0"/>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2" end="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3" end="3"/>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
                                            <p:txEl>
                                              <p:pRg st="6" end="6"/>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7" end="7"/>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10" end="10"/>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5">
                                            <p:txEl>
                                              <p:pRg st="5" end="5"/>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1703389" y="430213"/>
            <a:ext cx="5616575" cy="838200"/>
          </a:xfrm>
        </p:spPr>
        <p:txBody>
          <a:bodyPr/>
          <a:lstStyle/>
          <a:p>
            <a:pPr>
              <a:defRPr/>
            </a:pPr>
            <a:r>
              <a:rPr kumimoji="1" lang="en-US" altLang="zh-CN" sz="3200" b="0" dirty="0">
                <a:solidFill>
                  <a:srgbClr val="C00000"/>
                </a:solidFill>
                <a:latin typeface="微软雅黑" panose="020B0503020204020204" pitchFamily="34" charset="-122"/>
                <a:ea typeface="微软雅黑" panose="020B0503020204020204" pitchFamily="34" charset="-122"/>
              </a:rPr>
              <a:t>1</a:t>
            </a:r>
            <a:r>
              <a:rPr kumimoji="1" lang="en-US" altLang="zh-CN" sz="3200" dirty="0">
                <a:solidFill>
                  <a:srgbClr val="C00000"/>
                </a:solidFill>
                <a:latin typeface="微软雅黑" panose="020B0503020204020204" pitchFamily="34" charset="-122"/>
                <a:ea typeface="微软雅黑" panose="020B0503020204020204" pitchFamily="34" charset="-122"/>
              </a:rPr>
              <a:t>. </a:t>
            </a:r>
            <a:r>
              <a:rPr kumimoji="1" lang="zh-CN" altLang="en-US" sz="3200" dirty="0">
                <a:solidFill>
                  <a:srgbClr val="C00000"/>
                </a:solidFill>
                <a:latin typeface="微软雅黑" panose="020B0503020204020204" pitchFamily="34" charset="-122"/>
                <a:ea typeface="微软雅黑" panose="020B0503020204020204" pitchFamily="34" charset="-122"/>
              </a:rPr>
              <a:t>生产者－消费者问题</a:t>
            </a:r>
            <a:endParaRPr lang="zh-CN" altLang="en-US" sz="3200" dirty="0">
              <a:solidFill>
                <a:srgbClr val="0000FF"/>
              </a:solidFill>
              <a:latin typeface="微软雅黑" panose="020B0503020204020204" pitchFamily="34" charset="-122"/>
              <a:ea typeface="微软雅黑" panose="020B0503020204020204" pitchFamily="34" charset="-122"/>
            </a:endParaRPr>
          </a:p>
        </p:txBody>
      </p:sp>
      <p:sp>
        <p:nvSpPr>
          <p:cNvPr id="188419" name="Rectangle 3"/>
          <p:cNvSpPr>
            <a:spLocks noGrp="1" noChangeArrowheads="1"/>
          </p:cNvSpPr>
          <p:nvPr>
            <p:ph type="body" idx="1"/>
          </p:nvPr>
        </p:nvSpPr>
        <p:spPr>
          <a:xfrm>
            <a:off x="1693242" y="1376033"/>
            <a:ext cx="7931150" cy="4525963"/>
          </a:xfrm>
        </p:spPr>
        <p:txBody>
          <a:bodyPr/>
          <a:lstStyle/>
          <a:p>
            <a:pPr>
              <a:defRPr/>
            </a:pPr>
            <a:r>
              <a:rPr lang="zh-CN" altLang="en-US" sz="2800" b="1" u="sng" dirty="0">
                <a:solidFill>
                  <a:schemeClr val="accent1"/>
                </a:solidFill>
                <a:effectLst>
                  <a:outerShdw blurRad="38100" dist="38100" dir="2700000" algn="tl">
                    <a:srgbClr val="C0C0C0"/>
                  </a:outerShdw>
                </a:effectLst>
                <a:latin typeface="Times New Roman" pitchFamily="18" charset="0"/>
              </a:rPr>
              <a:t>生产者</a:t>
            </a:r>
            <a:r>
              <a:rPr lang="en-US" altLang="zh-CN" sz="2800" b="1" u="sng" baseline="-30000" dirty="0">
                <a:solidFill>
                  <a:schemeClr val="accent1"/>
                </a:solidFill>
                <a:effectLst>
                  <a:outerShdw blurRad="38100" dist="38100" dir="2700000" algn="tl">
                    <a:srgbClr val="C0C0C0"/>
                  </a:outerShdw>
                </a:effectLst>
              </a:rPr>
              <a:t>i</a:t>
            </a:r>
            <a:r>
              <a:rPr lang="en-US" altLang="zh-CN" sz="2800" b="1" u="sng" baseline="-30000" dirty="0">
                <a:solidFill>
                  <a:srgbClr val="FFFF66"/>
                </a:solidFill>
                <a:effectLst>
                  <a:outerShdw blurRad="38100" dist="38100" dir="2700000" algn="tl">
                    <a:srgbClr val="C0C0C0"/>
                  </a:outerShdw>
                </a:effectLst>
              </a:rPr>
              <a:t> </a:t>
            </a:r>
            <a:r>
              <a:rPr lang="en-US" altLang="zh-CN" sz="2800" b="1" baseline="-30000" dirty="0">
                <a:solidFill>
                  <a:srgbClr val="FFFF66"/>
                </a:solidFill>
                <a:effectLst>
                  <a:outerShdw blurRad="38100" dist="38100" dir="2700000" algn="tl">
                    <a:srgbClr val="C0C0C0"/>
                  </a:outerShdw>
                </a:effectLst>
              </a:rPr>
              <a:t>                                       </a:t>
            </a:r>
            <a:r>
              <a:rPr lang="en-US" altLang="zh-CN" sz="2800" b="1" u="sng" baseline="-30000" dirty="0">
                <a:solidFill>
                  <a:srgbClr val="FFFF66"/>
                </a:solidFill>
                <a:effectLst>
                  <a:outerShdw blurRad="38100" dist="38100" dir="2700000" algn="tl">
                    <a:srgbClr val="C0C0C0"/>
                  </a:outerShdw>
                </a:effectLst>
              </a:rPr>
              <a:t> </a:t>
            </a:r>
            <a:r>
              <a:rPr lang="zh-CN" altLang="en-US" sz="2800" b="1" u="sng" dirty="0">
                <a:solidFill>
                  <a:schemeClr val="hlink"/>
                </a:solidFill>
                <a:effectLst>
                  <a:outerShdw blurRad="38100" dist="38100" dir="2700000" algn="tl">
                    <a:srgbClr val="C0C0C0"/>
                  </a:outerShdw>
                </a:effectLst>
                <a:latin typeface="Times New Roman" pitchFamily="18" charset="0"/>
              </a:rPr>
              <a:t>消费者</a:t>
            </a:r>
            <a:r>
              <a:rPr lang="en-US" altLang="zh-CN" sz="2800" b="1" u="sng" baseline="-30000" dirty="0">
                <a:solidFill>
                  <a:schemeClr val="hlink"/>
                </a:solidFill>
                <a:effectLst>
                  <a:outerShdw blurRad="38100" dist="38100" dir="2700000" algn="tl">
                    <a:srgbClr val="C0C0C0"/>
                  </a:outerShdw>
                </a:effectLst>
              </a:rPr>
              <a:t>j</a:t>
            </a:r>
            <a:endParaRPr lang="en-US" altLang="zh-CN" sz="2800" b="1" u="sng" dirty="0">
              <a:solidFill>
                <a:schemeClr val="hlink"/>
              </a:solidFill>
              <a:effectLst>
                <a:outerShdw blurRad="38100" dist="38100" dir="2700000" algn="tl">
                  <a:srgbClr val="C0C0C0"/>
                </a:outerShdw>
              </a:effectLst>
            </a:endParaRPr>
          </a:p>
          <a:p>
            <a:pPr>
              <a:buFontTx/>
              <a:buNone/>
              <a:defRPr/>
            </a:pPr>
            <a:r>
              <a:rPr lang="zh-CN" altLang="en-US" sz="2800" b="1" dirty="0">
                <a:latin typeface="Times New Roman" pitchFamily="18" charset="0"/>
              </a:rPr>
              <a:t>生产出一产品；</a:t>
            </a:r>
            <a:r>
              <a:rPr lang="zh-CN" altLang="en-US" sz="2800" b="1" dirty="0"/>
              <a:t>               </a:t>
            </a:r>
            <a:r>
              <a:rPr lang="en-US" altLang="zh-CN" sz="2800" b="1" dirty="0"/>
              <a:t>wait</a:t>
            </a:r>
            <a:r>
              <a:rPr lang="zh-CN" altLang="en-US" sz="2800" b="1" dirty="0">
                <a:latin typeface="Times New Roman" pitchFamily="18" charset="0"/>
              </a:rPr>
              <a:t>（ </a:t>
            </a:r>
            <a:r>
              <a:rPr lang="en-US" altLang="zh-CN" sz="2800" b="1" dirty="0">
                <a:latin typeface="Times New Roman" pitchFamily="18" charset="0"/>
              </a:rPr>
              <a:t>full</a:t>
            </a:r>
            <a:r>
              <a:rPr lang="zh-CN" altLang="en-US" sz="2800" b="1" dirty="0">
                <a:latin typeface="Times New Roman" pitchFamily="18" charset="0"/>
              </a:rPr>
              <a:t>）；</a:t>
            </a:r>
            <a:endParaRPr lang="zh-CN" altLang="en-US" sz="2800" b="1" dirty="0"/>
          </a:p>
          <a:p>
            <a:pPr>
              <a:buFontTx/>
              <a:buNone/>
              <a:defRPr/>
            </a:pPr>
            <a:r>
              <a:rPr lang="en-US" altLang="zh-CN" sz="2800" b="1" dirty="0"/>
              <a:t>wait</a:t>
            </a:r>
            <a:r>
              <a:rPr lang="zh-CN" altLang="en-US" sz="2800" b="1" dirty="0">
                <a:latin typeface="Times New Roman" pitchFamily="18" charset="0"/>
              </a:rPr>
              <a:t>（ </a:t>
            </a:r>
            <a:r>
              <a:rPr lang="en-US" altLang="zh-CN" sz="2800" b="1" dirty="0"/>
              <a:t>empty</a:t>
            </a:r>
            <a:r>
              <a:rPr lang="en-US" altLang="zh-CN" sz="2800" b="1" dirty="0">
                <a:latin typeface="Times New Roman" pitchFamily="18" charset="0"/>
              </a:rPr>
              <a:t> </a:t>
            </a:r>
            <a:r>
              <a:rPr lang="zh-CN" altLang="en-US" sz="2800" b="1" dirty="0">
                <a:latin typeface="Times New Roman" pitchFamily="18" charset="0"/>
              </a:rPr>
              <a:t>） ；</a:t>
            </a:r>
            <a:r>
              <a:rPr lang="zh-CN" altLang="en-US" sz="2800" b="1" dirty="0"/>
              <a:t>         </a:t>
            </a:r>
            <a:r>
              <a:rPr lang="en-US" altLang="zh-CN" sz="2800" b="1" dirty="0"/>
              <a:t>wait</a:t>
            </a:r>
            <a:r>
              <a:rPr lang="zh-CN" altLang="en-US" sz="2800" b="1" dirty="0"/>
              <a:t>（ </a:t>
            </a:r>
            <a:r>
              <a:rPr lang="en-US" altLang="zh-CN" sz="2800" b="1" dirty="0" err="1"/>
              <a:t>mutex</a:t>
            </a:r>
            <a:r>
              <a:rPr lang="zh-CN" altLang="en-US" sz="2800" b="1" dirty="0"/>
              <a:t>）；</a:t>
            </a:r>
          </a:p>
          <a:p>
            <a:pPr>
              <a:buFontTx/>
              <a:buNone/>
              <a:defRPr/>
            </a:pPr>
            <a:r>
              <a:rPr lang="en-US" altLang="zh-CN" sz="2800" b="1" dirty="0"/>
              <a:t>wait</a:t>
            </a:r>
            <a:r>
              <a:rPr lang="zh-CN" altLang="en-US" sz="2800" b="1" dirty="0">
                <a:latin typeface="Times New Roman" pitchFamily="18" charset="0"/>
              </a:rPr>
              <a:t>（ </a:t>
            </a:r>
            <a:r>
              <a:rPr lang="en-US" altLang="zh-CN" sz="2800" b="1" dirty="0" err="1"/>
              <a:t>mutex</a:t>
            </a:r>
            <a:r>
              <a:rPr lang="en-US" altLang="zh-CN" sz="2800" b="1" dirty="0">
                <a:latin typeface="Times New Roman" pitchFamily="18" charset="0"/>
              </a:rPr>
              <a:t> </a:t>
            </a:r>
            <a:r>
              <a:rPr lang="zh-CN" altLang="en-US" sz="2800" b="1" dirty="0">
                <a:latin typeface="Times New Roman" pitchFamily="18" charset="0"/>
              </a:rPr>
              <a:t>）</a:t>
            </a:r>
            <a:r>
              <a:rPr lang="zh-CN" altLang="en-US" sz="2800" b="1" dirty="0"/>
              <a:t> </a:t>
            </a:r>
            <a:r>
              <a:rPr lang="zh-CN" altLang="en-US" sz="2800" b="1" dirty="0">
                <a:latin typeface="Times New Roman" pitchFamily="18" charset="0"/>
              </a:rPr>
              <a:t>；</a:t>
            </a:r>
            <a:r>
              <a:rPr lang="zh-CN" altLang="en-US" sz="2800" b="1" dirty="0"/>
              <a:t>         从缓冲区取出一产品；</a:t>
            </a:r>
          </a:p>
          <a:p>
            <a:pPr>
              <a:buFontTx/>
              <a:buNone/>
              <a:defRPr/>
            </a:pPr>
            <a:r>
              <a:rPr lang="zh-CN" altLang="en-US" sz="2800" b="1" dirty="0">
                <a:latin typeface="Times New Roman" pitchFamily="18" charset="0"/>
              </a:rPr>
              <a:t>将该产品放入缓冲区；</a:t>
            </a:r>
            <a:r>
              <a:rPr lang="zh-CN" altLang="en-US" sz="2800" b="1" dirty="0"/>
              <a:t>    </a:t>
            </a:r>
            <a:r>
              <a:rPr lang="en-US" altLang="zh-CN" sz="2800" b="1" dirty="0"/>
              <a:t>signal</a:t>
            </a:r>
            <a:r>
              <a:rPr lang="zh-CN" altLang="en-US" sz="2800" b="1" dirty="0"/>
              <a:t>（</a:t>
            </a:r>
            <a:r>
              <a:rPr lang="en-US" altLang="zh-CN" sz="2800" b="1" dirty="0" err="1"/>
              <a:t>mutex</a:t>
            </a:r>
            <a:r>
              <a:rPr lang="zh-CN" altLang="en-US" sz="2800" b="1" dirty="0"/>
              <a:t>）；</a:t>
            </a:r>
          </a:p>
          <a:p>
            <a:pPr>
              <a:buFontTx/>
              <a:buNone/>
              <a:defRPr/>
            </a:pPr>
            <a:r>
              <a:rPr lang="en-US" altLang="zh-CN" sz="2800" b="1" dirty="0"/>
              <a:t>signal</a:t>
            </a:r>
            <a:r>
              <a:rPr lang="zh-CN" altLang="en-US" sz="2800" b="1" dirty="0">
                <a:latin typeface="Times New Roman" pitchFamily="18" charset="0"/>
              </a:rPr>
              <a:t>（ </a:t>
            </a:r>
            <a:r>
              <a:rPr lang="en-US" altLang="zh-CN" sz="2800" b="1" dirty="0" err="1"/>
              <a:t>mutex</a:t>
            </a:r>
            <a:r>
              <a:rPr lang="en-US" altLang="zh-CN" sz="2800" b="1" dirty="0">
                <a:latin typeface="Times New Roman" pitchFamily="18" charset="0"/>
              </a:rPr>
              <a:t> </a:t>
            </a:r>
            <a:r>
              <a:rPr lang="zh-CN" altLang="en-US" sz="2800" b="1" dirty="0">
                <a:latin typeface="Times New Roman" pitchFamily="18" charset="0"/>
              </a:rPr>
              <a:t>） ；</a:t>
            </a:r>
            <a:r>
              <a:rPr lang="zh-CN" altLang="en-US" sz="2800" b="1" dirty="0"/>
              <a:t>      </a:t>
            </a:r>
            <a:r>
              <a:rPr lang="en-US" altLang="zh-CN" sz="2800" b="1" dirty="0"/>
              <a:t>signal</a:t>
            </a:r>
            <a:r>
              <a:rPr lang="zh-CN" altLang="en-US" sz="2800" b="1" dirty="0"/>
              <a:t>（</a:t>
            </a:r>
            <a:r>
              <a:rPr lang="en-US" altLang="zh-CN" sz="2800" b="1" dirty="0"/>
              <a:t>empty</a:t>
            </a:r>
            <a:r>
              <a:rPr lang="zh-CN" altLang="en-US" sz="2800" b="1" dirty="0"/>
              <a:t>）；</a:t>
            </a:r>
          </a:p>
          <a:p>
            <a:pPr>
              <a:buClr>
                <a:schemeClr val="tx1"/>
              </a:buClr>
              <a:buFontTx/>
              <a:buNone/>
              <a:defRPr/>
            </a:pPr>
            <a:r>
              <a:rPr lang="zh-CN" altLang="en-US" sz="2800" b="1" dirty="0">
                <a:latin typeface="Times New Roman" pitchFamily="18" charset="0"/>
              </a:rPr>
              <a:t> </a:t>
            </a:r>
            <a:r>
              <a:rPr lang="en-US" altLang="zh-CN" sz="2800" b="1" dirty="0">
                <a:latin typeface="Times New Roman" pitchFamily="18" charset="0"/>
              </a:rPr>
              <a:t>signal</a:t>
            </a:r>
            <a:r>
              <a:rPr lang="zh-CN" altLang="en-US" sz="2800" b="1" dirty="0">
                <a:latin typeface="Times New Roman" pitchFamily="18" charset="0"/>
              </a:rPr>
              <a:t>（ </a:t>
            </a:r>
            <a:r>
              <a:rPr lang="en-US" altLang="zh-CN" sz="2800" b="1" dirty="0"/>
              <a:t>full</a:t>
            </a:r>
            <a:r>
              <a:rPr lang="en-US" altLang="zh-CN" sz="2800" b="1" dirty="0">
                <a:latin typeface="Times New Roman" pitchFamily="18" charset="0"/>
              </a:rPr>
              <a:t> </a:t>
            </a:r>
            <a:r>
              <a:rPr lang="zh-CN" altLang="en-US" sz="2800" b="1" dirty="0">
                <a:latin typeface="Times New Roman" pitchFamily="18" charset="0"/>
              </a:rPr>
              <a:t>）</a:t>
            </a:r>
            <a:r>
              <a:rPr lang="zh-CN" altLang="en-US" sz="2800" b="1" dirty="0"/>
              <a:t> </a:t>
            </a:r>
            <a:r>
              <a:rPr lang="zh-CN" altLang="en-US" sz="2800" b="1" dirty="0">
                <a:latin typeface="Times New Roman" pitchFamily="18" charset="0"/>
              </a:rPr>
              <a:t>；</a:t>
            </a:r>
            <a:r>
              <a:rPr lang="zh-CN" altLang="en-US" sz="2800" b="1" dirty="0"/>
              <a:t>            消费该产品；</a:t>
            </a:r>
          </a:p>
        </p:txBody>
      </p:sp>
      <p:sp>
        <p:nvSpPr>
          <p:cNvPr id="188430" name="Line 14"/>
          <p:cNvSpPr>
            <a:spLocks noChangeShapeType="1"/>
          </p:cNvSpPr>
          <p:nvPr/>
        </p:nvSpPr>
        <p:spPr bwMode="auto">
          <a:xfrm>
            <a:off x="5232175" y="1196975"/>
            <a:ext cx="0" cy="4679950"/>
          </a:xfrm>
          <a:prstGeom prst="line">
            <a:avLst/>
          </a:prstGeom>
          <a:noFill/>
          <a:ln w="12700">
            <a:solidFill>
              <a:schemeClr val="tx1"/>
            </a:solidFill>
            <a:round/>
            <a:headEnd/>
            <a:tailEnd/>
          </a:ln>
          <a:effectLst>
            <a:outerShdw dist="17961" dir="2700000" algn="ctr" rotWithShape="0">
              <a:schemeClr val="tx1">
                <a:gamma/>
                <a:shade val="60000"/>
                <a:invGamma/>
                <a:alpha val="50000"/>
              </a:schemeClr>
            </a:outerShdw>
          </a:effectLst>
        </p:spPr>
        <p:txBody>
          <a:bodyPr>
            <a:spAutoFit/>
          </a:bodyPr>
          <a:lstStyle/>
          <a:p>
            <a:pPr eaLnBrk="0" hangingPunct="0">
              <a:spcBef>
                <a:spcPct val="20000"/>
              </a:spcBef>
              <a:defRPr/>
            </a:pPr>
            <a:endParaRPr lang="zh-CN" altLang="en-US">
              <a:latin typeface="Arial" charset="0"/>
            </a:endParaRPr>
          </a:p>
        </p:txBody>
      </p:sp>
      <p:sp>
        <p:nvSpPr>
          <p:cNvPr id="11" name="TextBox 10"/>
          <p:cNvSpPr txBox="1"/>
          <p:nvPr/>
        </p:nvSpPr>
        <p:spPr>
          <a:xfrm>
            <a:off x="1415480" y="5310982"/>
            <a:ext cx="8135937" cy="1274763"/>
          </a:xfrm>
          <a:prstGeom prst="rect">
            <a:avLst/>
          </a:prstGeom>
          <a:solidFill>
            <a:schemeClr val="accent1">
              <a:lumMod val="40000"/>
              <a:lumOff val="60000"/>
            </a:schemeClr>
          </a:solidFill>
          <a:ln>
            <a:solidFill>
              <a:schemeClr val="tx2">
                <a:lumMod val="40000"/>
                <a:lumOff val="60000"/>
              </a:schemeClr>
            </a:solidFill>
          </a:ln>
        </p:spPr>
        <p:txBody>
          <a:bodyPr>
            <a:spAutoFit/>
          </a:bodyPr>
          <a:lstStyle/>
          <a:p>
            <a:pPr eaLnBrk="0" hangingPunct="0">
              <a:spcBef>
                <a:spcPct val="20000"/>
              </a:spcBef>
              <a:defRPr/>
            </a:pPr>
            <a:r>
              <a:rPr lang="zh-CN" altLang="en-US" sz="2400" dirty="0">
                <a:latin typeface="Arial" charset="0"/>
              </a:rPr>
              <a:t>如果交换消费者代码中的两个</a:t>
            </a:r>
            <a:r>
              <a:rPr lang="en-US" altLang="zh-CN" sz="2400" dirty="0">
                <a:latin typeface="Arial" charset="0"/>
              </a:rPr>
              <a:t>wait</a:t>
            </a:r>
            <a:r>
              <a:rPr lang="zh-CN" altLang="en-US" sz="2400" dirty="0">
                <a:latin typeface="Arial" charset="0"/>
              </a:rPr>
              <a:t>（）操作的顺序，进程的执行会怎么样？</a:t>
            </a:r>
            <a:endParaRPr lang="en-US" altLang="zh-CN" sz="2400" dirty="0">
              <a:latin typeface="Arial" charset="0"/>
            </a:endParaRPr>
          </a:p>
          <a:p>
            <a:pPr eaLnBrk="0" hangingPunct="0">
              <a:spcBef>
                <a:spcPct val="20000"/>
              </a:spcBef>
              <a:defRPr/>
            </a:pPr>
            <a:r>
              <a:rPr lang="zh-CN" altLang="en-US" sz="2400" dirty="0">
                <a:latin typeface="Arial" charset="0"/>
              </a:rPr>
              <a:t>假设状态：</a:t>
            </a:r>
            <a:r>
              <a:rPr lang="en-US" altLang="zh-CN" sz="2400" dirty="0" err="1">
                <a:latin typeface="Arial" charset="0"/>
              </a:rPr>
              <a:t>mutex</a:t>
            </a:r>
            <a:r>
              <a:rPr lang="en-US" altLang="zh-CN" sz="2400" dirty="0">
                <a:latin typeface="Arial" charset="0"/>
              </a:rPr>
              <a:t>=1,full=0,empty=k</a:t>
            </a:r>
            <a:r>
              <a:rPr lang="zh-CN" altLang="en-US" sz="2400" dirty="0">
                <a:latin typeface="Arial" charset="0"/>
              </a:rPr>
              <a:t>，先执行消费者进程</a:t>
            </a:r>
          </a:p>
        </p:txBody>
      </p:sp>
      <p:sp>
        <p:nvSpPr>
          <p:cNvPr id="12" name="矩形标注 11"/>
          <p:cNvSpPr/>
          <p:nvPr/>
        </p:nvSpPr>
        <p:spPr bwMode="auto">
          <a:xfrm>
            <a:off x="8256363" y="657225"/>
            <a:ext cx="3060700" cy="1079500"/>
          </a:xfrm>
          <a:prstGeom prst="wedgeRectCallout">
            <a:avLst>
              <a:gd name="adj1" fmla="val -47930"/>
              <a:gd name="adj2" fmla="val 115277"/>
            </a:avLst>
          </a:prstGeom>
          <a:solidFill>
            <a:schemeClr val="accent6">
              <a:lumMod val="40000"/>
              <a:lumOff val="60000"/>
            </a:schemeClr>
          </a:solidFill>
          <a:ln w="28575">
            <a:solidFill>
              <a:srgbClr val="0000FF"/>
            </a:solidFill>
          </a:ln>
          <a:effectLst/>
        </p:spPr>
        <p:txBody>
          <a:bodyPr/>
          <a:lstStyle/>
          <a:p>
            <a:pPr marL="609600" indent="-609600" eaLnBrk="0" hangingPunct="0">
              <a:spcBef>
                <a:spcPct val="20000"/>
              </a:spcBef>
              <a:defRPr/>
            </a:pPr>
            <a:r>
              <a:rPr lang="en-US" altLang="zh-CN" sz="2800" dirty="0">
                <a:solidFill>
                  <a:srgbClr val="FF0000"/>
                </a:solidFill>
                <a:latin typeface="Arial" charset="0"/>
              </a:rPr>
              <a:t>wait</a:t>
            </a:r>
            <a:r>
              <a:rPr lang="zh-CN" altLang="en-US" sz="2800" dirty="0">
                <a:solidFill>
                  <a:srgbClr val="FF0000"/>
                </a:solidFill>
                <a:latin typeface="Arial" charset="0"/>
              </a:rPr>
              <a:t>（ </a:t>
            </a:r>
            <a:r>
              <a:rPr lang="en-US" altLang="zh-CN" sz="2800" dirty="0" err="1">
                <a:solidFill>
                  <a:srgbClr val="FF0000"/>
                </a:solidFill>
                <a:latin typeface="Arial" charset="0"/>
              </a:rPr>
              <a:t>mutex</a:t>
            </a:r>
            <a:r>
              <a:rPr lang="zh-CN" altLang="en-US" sz="2800" dirty="0">
                <a:solidFill>
                  <a:srgbClr val="FF0000"/>
                </a:solidFill>
                <a:latin typeface="Arial" charset="0"/>
              </a:rPr>
              <a:t>）</a:t>
            </a:r>
            <a:r>
              <a:rPr lang="en-US" altLang="zh-CN" sz="2800" dirty="0">
                <a:solidFill>
                  <a:srgbClr val="FF0000"/>
                </a:solidFill>
                <a:latin typeface="Arial" charset="0"/>
              </a:rPr>
              <a:t>;</a:t>
            </a:r>
          </a:p>
          <a:p>
            <a:pPr marL="609600" indent="-609600" eaLnBrk="0" hangingPunct="0">
              <a:spcBef>
                <a:spcPct val="20000"/>
              </a:spcBef>
              <a:defRPr/>
            </a:pPr>
            <a:r>
              <a:rPr lang="en-US" altLang="zh-CN" sz="2800" dirty="0">
                <a:solidFill>
                  <a:srgbClr val="FF0000"/>
                </a:solidFill>
                <a:latin typeface="Arial" charset="0"/>
              </a:rPr>
              <a:t>wait</a:t>
            </a:r>
            <a:r>
              <a:rPr lang="zh-CN" altLang="en-US" sz="2800" dirty="0">
                <a:solidFill>
                  <a:srgbClr val="FF0000"/>
                </a:solidFill>
                <a:latin typeface="Arial" charset="0"/>
              </a:rPr>
              <a:t>（ </a:t>
            </a:r>
            <a:r>
              <a:rPr lang="en-US" altLang="zh-CN" sz="2800" dirty="0">
                <a:solidFill>
                  <a:srgbClr val="FF0000"/>
                </a:solidFill>
                <a:latin typeface="Arial" charset="0"/>
              </a:rPr>
              <a:t>full </a:t>
            </a:r>
            <a:r>
              <a:rPr lang="zh-CN" altLang="en-US" sz="2800" dirty="0">
                <a:solidFill>
                  <a:srgbClr val="FF0000"/>
                </a:solidFill>
                <a:latin typeface="Arial" charset="0"/>
              </a:rPr>
              <a:t>）</a:t>
            </a:r>
            <a:r>
              <a:rPr lang="zh-CN" altLang="en-US" sz="2400" dirty="0">
                <a:solidFill>
                  <a:srgbClr val="FF0000"/>
                </a:solidFill>
                <a:latin typeface="Arial" charset="0"/>
              </a:rPr>
              <a:t>；</a:t>
            </a:r>
            <a:endParaRPr lang="zh-CN" altLang="en-US" sz="2400" dirty="0">
              <a:latin typeface="Arial" charset="0"/>
            </a:endParaRPr>
          </a:p>
        </p:txBody>
      </p:sp>
      <p:sp>
        <p:nvSpPr>
          <p:cNvPr id="15" name="矩形 14"/>
          <p:cNvSpPr/>
          <p:nvPr/>
        </p:nvSpPr>
        <p:spPr bwMode="auto">
          <a:xfrm>
            <a:off x="5592538" y="1916114"/>
            <a:ext cx="2663825" cy="936625"/>
          </a:xfrm>
          <a:prstGeom prst="rect">
            <a:avLst/>
          </a:prstGeom>
          <a:noFill/>
          <a:ln w="28575">
            <a:solidFill>
              <a:schemeClr val="accent1">
                <a:lumMod val="75000"/>
              </a:schemeClr>
            </a:solidFill>
          </a:ln>
          <a:effectLst/>
        </p:spPr>
        <p:txBody>
          <a:bodyPr/>
          <a:lstStyle/>
          <a:p>
            <a:pPr marL="609600" indent="-609600" eaLnBrk="0" hangingPunct="0">
              <a:spcBef>
                <a:spcPct val="20000"/>
              </a:spcBef>
              <a:defRPr/>
            </a:pPr>
            <a:endParaRPr lang="zh-CN" altLang="en-US">
              <a:latin typeface="Arial" charset="0"/>
            </a:endParaRPr>
          </a:p>
        </p:txBody>
      </p:sp>
      <p:sp>
        <p:nvSpPr>
          <p:cNvPr id="8" name="爆炸形 2 7"/>
          <p:cNvSpPr>
            <a:spLocks noChangeArrowheads="1"/>
          </p:cNvSpPr>
          <p:nvPr/>
        </p:nvSpPr>
        <p:spPr bwMode="auto">
          <a:xfrm>
            <a:off x="8629997" y="2785667"/>
            <a:ext cx="3816350" cy="2592388"/>
          </a:xfrm>
          <a:prstGeom prst="irregularSeal2">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spcBef>
                <a:spcPct val="20000"/>
              </a:spcBef>
            </a:pPr>
            <a:r>
              <a:rPr lang="zh-CN" altLang="en-US" sz="2400"/>
              <a:t>系统可能会死锁！</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checkerboard(across)">
                                      <p:cBhvr>
                                        <p:cTn id="7" dur="500"/>
                                        <p:tgtEl>
                                          <p:spTgt spid="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ox(in)">
                                      <p:cBhvr>
                                        <p:cTn id="12" dur="500"/>
                                        <p:tgtEl>
                                          <p:spTgt spid="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3"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2000" fill="hold"/>
                                        <p:tgtEl>
                                          <p:spTgt spid="12"/>
                                        </p:tgtEl>
                                        <p:attrNameLst>
                                          <p:attrName>ppt_w</p:attrName>
                                        </p:attrNameLst>
                                      </p:cBhvr>
                                      <p:tavLst>
                                        <p:tav tm="0">
                                          <p:val>
                                            <p:fltVal val="0"/>
                                          </p:val>
                                        </p:tav>
                                        <p:tav tm="100000">
                                          <p:val>
                                            <p:strVal val="#ppt_w"/>
                                          </p:val>
                                        </p:tav>
                                      </p:tavLst>
                                    </p:anim>
                                    <p:anim calcmode="lin" valueType="num">
                                      <p:cBhvr>
                                        <p:cTn id="18" dur="2000" fill="hold"/>
                                        <p:tgtEl>
                                          <p:spTgt spid="12"/>
                                        </p:tgtEl>
                                        <p:attrNameLst>
                                          <p:attrName>ppt_h</p:attrName>
                                        </p:attrNameLst>
                                      </p:cBhvr>
                                      <p:tavLst>
                                        <p:tav tm="0">
                                          <p:val>
                                            <p:fltVal val="0"/>
                                          </p:val>
                                        </p:tav>
                                        <p:tav tm="100000">
                                          <p:val>
                                            <p:strVal val="#ppt_h"/>
                                          </p:val>
                                        </p:tav>
                                      </p:tavLst>
                                    </p:anim>
                                    <p:animEffect transition="in" filter="fade">
                                      <p:cBhvr>
                                        <p:cTn id="19" dur="2000"/>
                                        <p:tgtEl>
                                          <p:spTgt spid="1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box(in)">
                                      <p:cBhvr>
                                        <p:cTn id="24" dur="500"/>
                                        <p:tgtEl>
                                          <p:spTgt spid="8"/>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xit" presetSubtype="16" fill="hold" grpId="1" nodeType="clickEffect">
                                  <p:stCondLst>
                                    <p:cond delay="0"/>
                                  </p:stCondLst>
                                  <p:childTnLst>
                                    <p:animEffect transition="out" filter="box(in)">
                                      <p:cBhvr>
                                        <p:cTn id="28" dur="500"/>
                                        <p:tgtEl>
                                          <p:spTgt spid="8"/>
                                        </p:tgtEl>
                                      </p:cBhvr>
                                    </p:animEffect>
                                    <p:set>
                                      <p:cBhvr>
                                        <p:cTn id="29"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6" grpId="0" autoUpdateAnimBg="0"/>
      <p:bldP spid="77826" grpId="1" autoUpdateAnimBg="0"/>
      <p:bldP spid="11" grpId="0" animBg="1"/>
      <p:bldP spid="12" grpId="0" animBg="1"/>
      <p:bldP spid="15" grpId="0" animBg="1"/>
      <p:bldP spid="8" grpId="0" animBg="1"/>
      <p:bldP spid="8" grpId="1"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7" name="Rectangle 3"/>
          <p:cNvSpPr>
            <a:spLocks noGrp="1" noChangeArrowheads="1"/>
          </p:cNvSpPr>
          <p:nvPr>
            <p:ph type="body" idx="1"/>
          </p:nvPr>
        </p:nvSpPr>
        <p:spPr>
          <a:xfrm>
            <a:off x="1343472" y="1194319"/>
            <a:ext cx="7777162" cy="3702050"/>
          </a:xfrm>
        </p:spPr>
        <p:txBody>
          <a:bodyPr/>
          <a:lstStyle/>
          <a:p>
            <a:pPr>
              <a:defRPr/>
            </a:pPr>
            <a:r>
              <a:rPr lang="zh-CN" altLang="en-US" sz="2400" b="1" u="sng" dirty="0">
                <a:solidFill>
                  <a:schemeClr val="accent1"/>
                </a:solidFill>
                <a:effectLst>
                  <a:outerShdw blurRad="38100" dist="38100" dir="2700000" algn="tl">
                    <a:srgbClr val="C0C0C0"/>
                  </a:outerShdw>
                </a:effectLst>
                <a:latin typeface="Times New Roman" pitchFamily="18" charset="0"/>
              </a:rPr>
              <a:t>生产者</a:t>
            </a:r>
            <a:r>
              <a:rPr lang="en-US" altLang="zh-CN" sz="2400" b="1" u="sng" baseline="-30000" dirty="0" err="1">
                <a:solidFill>
                  <a:schemeClr val="accent1"/>
                </a:solidFill>
                <a:effectLst>
                  <a:outerShdw blurRad="38100" dist="38100" dir="2700000" algn="tl">
                    <a:srgbClr val="C0C0C0"/>
                  </a:outerShdw>
                </a:effectLst>
              </a:rPr>
              <a:t>i</a:t>
            </a:r>
            <a:r>
              <a:rPr lang="en-US" altLang="zh-CN" sz="2400" b="1" u="sng" baseline="-30000" dirty="0">
                <a:solidFill>
                  <a:srgbClr val="FFFF66"/>
                </a:solidFill>
                <a:effectLst>
                  <a:outerShdw blurRad="38100" dist="38100" dir="2700000" algn="tl">
                    <a:srgbClr val="C0C0C0"/>
                  </a:outerShdw>
                </a:effectLst>
              </a:rPr>
              <a:t> </a:t>
            </a:r>
            <a:r>
              <a:rPr lang="en-US" altLang="zh-CN" sz="2400" b="1" baseline="-30000" dirty="0">
                <a:solidFill>
                  <a:srgbClr val="FFFF66"/>
                </a:solidFill>
                <a:effectLst>
                  <a:outerShdw blurRad="38100" dist="38100" dir="2700000" algn="tl">
                    <a:srgbClr val="C0C0C0"/>
                  </a:outerShdw>
                </a:effectLst>
              </a:rPr>
              <a:t>                                       </a:t>
            </a:r>
            <a:r>
              <a:rPr lang="en-US" altLang="zh-CN" sz="2400" b="1" u="sng" baseline="-30000" dirty="0">
                <a:solidFill>
                  <a:srgbClr val="FFFF66"/>
                </a:solidFill>
                <a:effectLst>
                  <a:outerShdw blurRad="38100" dist="38100" dir="2700000" algn="tl">
                    <a:srgbClr val="C0C0C0"/>
                  </a:outerShdw>
                </a:effectLst>
              </a:rPr>
              <a:t> </a:t>
            </a:r>
            <a:r>
              <a:rPr lang="zh-CN" altLang="en-US" sz="2400" b="1" u="sng" dirty="0">
                <a:solidFill>
                  <a:srgbClr val="0070C0"/>
                </a:solidFill>
                <a:effectLst>
                  <a:outerShdw blurRad="38100" dist="38100" dir="2700000" algn="tl">
                    <a:srgbClr val="C0C0C0"/>
                  </a:outerShdw>
                </a:effectLst>
                <a:latin typeface="Times New Roman" pitchFamily="18" charset="0"/>
              </a:rPr>
              <a:t>消费者</a:t>
            </a:r>
            <a:r>
              <a:rPr lang="en-US" altLang="zh-CN" sz="2400" b="1" u="sng" baseline="-30000" dirty="0">
                <a:solidFill>
                  <a:srgbClr val="0070C0"/>
                </a:solidFill>
                <a:effectLst>
                  <a:outerShdw blurRad="38100" dist="38100" dir="2700000" algn="tl">
                    <a:srgbClr val="C0C0C0"/>
                  </a:outerShdw>
                </a:effectLst>
              </a:rPr>
              <a:t>j</a:t>
            </a:r>
            <a:endParaRPr lang="en-US" altLang="zh-CN" sz="2400" b="1" u="sng" dirty="0">
              <a:solidFill>
                <a:srgbClr val="0070C0"/>
              </a:solidFill>
              <a:effectLst>
                <a:outerShdw blurRad="38100" dist="38100" dir="2700000" algn="tl">
                  <a:srgbClr val="C0C0C0"/>
                </a:outerShdw>
              </a:effectLst>
            </a:endParaRPr>
          </a:p>
          <a:p>
            <a:pPr>
              <a:lnSpc>
                <a:spcPct val="210000"/>
              </a:lnSpc>
              <a:buFontTx/>
              <a:buNone/>
              <a:defRPr/>
            </a:pPr>
            <a:r>
              <a:rPr lang="zh-CN" altLang="en-US" sz="2400" b="1" dirty="0">
                <a:latin typeface="Times New Roman" pitchFamily="18" charset="0"/>
              </a:rPr>
              <a:t>生产出一产品；                          </a:t>
            </a:r>
            <a:r>
              <a:rPr lang="en-US" altLang="zh-CN" sz="2400" b="1" dirty="0">
                <a:latin typeface="Times New Roman" pitchFamily="18" charset="0"/>
              </a:rPr>
              <a:t>wait</a:t>
            </a:r>
            <a:r>
              <a:rPr lang="zh-CN" altLang="en-US" sz="2400" b="1" dirty="0">
                <a:latin typeface="Times New Roman" pitchFamily="18" charset="0"/>
              </a:rPr>
              <a:t>（ </a:t>
            </a:r>
            <a:r>
              <a:rPr lang="en-US" altLang="zh-CN" sz="2400" b="1" dirty="0">
                <a:latin typeface="Times New Roman" pitchFamily="18" charset="0"/>
              </a:rPr>
              <a:t>full</a:t>
            </a:r>
            <a:r>
              <a:rPr lang="zh-CN" altLang="en-US" sz="2400" b="1" dirty="0">
                <a:latin typeface="Times New Roman" pitchFamily="18" charset="0"/>
              </a:rPr>
              <a:t>）；</a:t>
            </a:r>
          </a:p>
          <a:p>
            <a:pPr>
              <a:buFontTx/>
              <a:buNone/>
              <a:defRPr/>
            </a:pPr>
            <a:r>
              <a:rPr lang="en-US" altLang="zh-CN" sz="2400" b="1" dirty="0">
                <a:latin typeface="Times New Roman" pitchFamily="18" charset="0"/>
              </a:rPr>
              <a:t>wait</a:t>
            </a:r>
            <a:r>
              <a:rPr lang="zh-CN" altLang="en-US" sz="2400" b="1" dirty="0">
                <a:latin typeface="Times New Roman" pitchFamily="18" charset="0"/>
              </a:rPr>
              <a:t>（ </a:t>
            </a:r>
            <a:r>
              <a:rPr lang="en-US" altLang="zh-CN" sz="2400" b="1" dirty="0">
                <a:latin typeface="Times New Roman" pitchFamily="18" charset="0"/>
              </a:rPr>
              <a:t>empty </a:t>
            </a:r>
            <a:r>
              <a:rPr lang="zh-CN" altLang="en-US" sz="2400" b="1" dirty="0">
                <a:latin typeface="Times New Roman" pitchFamily="18" charset="0"/>
              </a:rPr>
              <a:t>） ；                     </a:t>
            </a:r>
            <a:r>
              <a:rPr lang="en-US" altLang="zh-CN" sz="2400" b="1" dirty="0">
                <a:latin typeface="Times New Roman" pitchFamily="18" charset="0"/>
              </a:rPr>
              <a:t>wait</a:t>
            </a:r>
            <a:r>
              <a:rPr lang="zh-CN" altLang="en-US" sz="2400" b="1" dirty="0">
                <a:latin typeface="Times New Roman" pitchFamily="18" charset="0"/>
              </a:rPr>
              <a:t>（ </a:t>
            </a:r>
            <a:r>
              <a:rPr lang="en-US" altLang="zh-CN" sz="2400" b="1" dirty="0" err="1">
                <a:latin typeface="Times New Roman" pitchFamily="18" charset="0"/>
              </a:rPr>
              <a:t>mutex</a:t>
            </a:r>
            <a:r>
              <a:rPr lang="zh-CN" altLang="en-US" sz="2400" b="1" dirty="0">
                <a:latin typeface="Times New Roman" pitchFamily="18" charset="0"/>
              </a:rPr>
              <a:t>）；</a:t>
            </a:r>
          </a:p>
          <a:p>
            <a:pPr>
              <a:buFontTx/>
              <a:buNone/>
              <a:defRPr/>
            </a:pPr>
            <a:r>
              <a:rPr lang="en-US" altLang="zh-CN" sz="2400" b="1" dirty="0">
                <a:latin typeface="Times New Roman" pitchFamily="18" charset="0"/>
              </a:rPr>
              <a:t>wait</a:t>
            </a:r>
            <a:r>
              <a:rPr lang="zh-CN" altLang="en-US" sz="2400" b="1" dirty="0">
                <a:latin typeface="Times New Roman" pitchFamily="18" charset="0"/>
              </a:rPr>
              <a:t>（ </a:t>
            </a:r>
            <a:r>
              <a:rPr lang="en-US" altLang="zh-CN" sz="2400" b="1" dirty="0" err="1">
                <a:latin typeface="Times New Roman" pitchFamily="18" charset="0"/>
              </a:rPr>
              <a:t>mutex</a:t>
            </a:r>
            <a:r>
              <a:rPr lang="en-US" altLang="zh-CN" sz="2400" b="1" dirty="0">
                <a:latin typeface="Times New Roman" pitchFamily="18" charset="0"/>
              </a:rPr>
              <a:t> </a:t>
            </a:r>
            <a:r>
              <a:rPr lang="zh-CN" altLang="en-US" sz="2400" b="1" dirty="0">
                <a:latin typeface="Times New Roman" pitchFamily="18" charset="0"/>
              </a:rPr>
              <a:t>） ；                    从缓冲区取出一产品；</a:t>
            </a:r>
          </a:p>
          <a:p>
            <a:pPr>
              <a:buFontTx/>
              <a:buNone/>
              <a:defRPr/>
            </a:pPr>
            <a:r>
              <a:rPr lang="zh-CN" altLang="en-US" sz="2400" b="1" dirty="0">
                <a:latin typeface="Times New Roman" pitchFamily="18" charset="0"/>
              </a:rPr>
              <a:t>将该产品放入缓冲区；             </a:t>
            </a:r>
            <a:r>
              <a:rPr lang="en-US" altLang="zh-CN" sz="2400" b="1" dirty="0">
                <a:latin typeface="Times New Roman" pitchFamily="18" charset="0"/>
              </a:rPr>
              <a:t>signal</a:t>
            </a:r>
            <a:r>
              <a:rPr lang="zh-CN" altLang="en-US" sz="2400" b="1" dirty="0">
                <a:latin typeface="Times New Roman" pitchFamily="18" charset="0"/>
              </a:rPr>
              <a:t>（</a:t>
            </a:r>
            <a:r>
              <a:rPr lang="en-US" altLang="zh-CN" sz="2400" b="1" dirty="0" err="1">
                <a:latin typeface="Times New Roman" pitchFamily="18" charset="0"/>
              </a:rPr>
              <a:t>mutex</a:t>
            </a:r>
            <a:r>
              <a:rPr lang="zh-CN" altLang="en-US" sz="2400" b="1" dirty="0">
                <a:latin typeface="Times New Roman" pitchFamily="18" charset="0"/>
              </a:rPr>
              <a:t>）；</a:t>
            </a:r>
          </a:p>
          <a:p>
            <a:pPr>
              <a:lnSpc>
                <a:spcPct val="120000"/>
              </a:lnSpc>
              <a:buFontTx/>
              <a:buNone/>
              <a:defRPr/>
            </a:pPr>
            <a:r>
              <a:rPr lang="en-US" altLang="zh-CN" sz="2400" b="1" dirty="0">
                <a:latin typeface="Times New Roman" pitchFamily="18" charset="0"/>
              </a:rPr>
              <a:t>signal</a:t>
            </a:r>
            <a:r>
              <a:rPr lang="zh-CN" altLang="en-US" sz="2400" b="1" dirty="0">
                <a:latin typeface="Times New Roman" pitchFamily="18" charset="0"/>
              </a:rPr>
              <a:t>（ </a:t>
            </a:r>
            <a:r>
              <a:rPr lang="en-US" altLang="zh-CN" sz="2400" b="1" dirty="0" err="1">
                <a:latin typeface="Times New Roman" pitchFamily="18" charset="0"/>
              </a:rPr>
              <a:t>mutex</a:t>
            </a:r>
            <a:r>
              <a:rPr lang="en-US" altLang="zh-CN" sz="2400" b="1" dirty="0">
                <a:latin typeface="Times New Roman" pitchFamily="18" charset="0"/>
              </a:rPr>
              <a:t> </a:t>
            </a:r>
            <a:r>
              <a:rPr lang="zh-CN" altLang="en-US" sz="2400" b="1" dirty="0">
                <a:latin typeface="Times New Roman" pitchFamily="18" charset="0"/>
              </a:rPr>
              <a:t>） ；                  </a:t>
            </a:r>
            <a:r>
              <a:rPr lang="en-US" altLang="zh-CN" sz="2400" b="1" dirty="0">
                <a:latin typeface="Times New Roman" pitchFamily="18" charset="0"/>
              </a:rPr>
              <a:t>signal</a:t>
            </a:r>
            <a:r>
              <a:rPr lang="zh-CN" altLang="en-US" sz="2400" b="1" dirty="0">
                <a:latin typeface="Times New Roman" pitchFamily="18" charset="0"/>
              </a:rPr>
              <a:t>（</a:t>
            </a:r>
            <a:r>
              <a:rPr lang="en-US" altLang="zh-CN" sz="2400" b="1" dirty="0">
                <a:latin typeface="Times New Roman" pitchFamily="18" charset="0"/>
              </a:rPr>
              <a:t>empty</a:t>
            </a:r>
            <a:r>
              <a:rPr lang="zh-CN" altLang="en-US" sz="2400" b="1" dirty="0">
                <a:latin typeface="Times New Roman" pitchFamily="18" charset="0"/>
              </a:rPr>
              <a:t>）；</a:t>
            </a:r>
          </a:p>
          <a:p>
            <a:pPr>
              <a:buClr>
                <a:schemeClr val="tx1"/>
              </a:buClr>
              <a:buFontTx/>
              <a:buNone/>
              <a:defRPr/>
            </a:pPr>
            <a:r>
              <a:rPr lang="zh-CN" altLang="en-US" sz="2400" b="1" dirty="0">
                <a:latin typeface="Times New Roman" pitchFamily="18" charset="0"/>
              </a:rPr>
              <a:t> </a:t>
            </a:r>
            <a:r>
              <a:rPr lang="en-US" altLang="zh-CN" sz="2400" b="1" dirty="0">
                <a:latin typeface="Times New Roman" pitchFamily="18" charset="0"/>
              </a:rPr>
              <a:t>signal</a:t>
            </a:r>
            <a:r>
              <a:rPr lang="zh-CN" altLang="en-US" sz="2400" b="1" dirty="0">
                <a:latin typeface="Times New Roman" pitchFamily="18" charset="0"/>
              </a:rPr>
              <a:t>（ </a:t>
            </a:r>
            <a:r>
              <a:rPr lang="en-US" altLang="zh-CN" sz="2400" b="1" dirty="0">
                <a:latin typeface="Times New Roman" pitchFamily="18" charset="0"/>
              </a:rPr>
              <a:t>full </a:t>
            </a:r>
            <a:r>
              <a:rPr lang="zh-CN" altLang="en-US" sz="2400" b="1" dirty="0">
                <a:latin typeface="Times New Roman" pitchFamily="18" charset="0"/>
              </a:rPr>
              <a:t>） ；                      消费该产品；</a:t>
            </a:r>
          </a:p>
        </p:txBody>
      </p:sp>
      <p:sp>
        <p:nvSpPr>
          <p:cNvPr id="190468" name="Line 4"/>
          <p:cNvSpPr>
            <a:spLocks noChangeShapeType="1"/>
          </p:cNvSpPr>
          <p:nvPr/>
        </p:nvSpPr>
        <p:spPr bwMode="auto">
          <a:xfrm>
            <a:off x="4728022" y="1151457"/>
            <a:ext cx="0" cy="3529012"/>
          </a:xfrm>
          <a:prstGeom prst="line">
            <a:avLst/>
          </a:prstGeom>
          <a:noFill/>
          <a:ln w="12700">
            <a:solidFill>
              <a:schemeClr val="tx1"/>
            </a:solidFill>
            <a:round/>
            <a:headEnd/>
            <a:tailEnd/>
          </a:ln>
          <a:effectLst>
            <a:outerShdw dist="17961" dir="2700000" algn="ctr" rotWithShape="0">
              <a:schemeClr val="tx1">
                <a:gamma/>
                <a:shade val="60000"/>
                <a:invGamma/>
                <a:alpha val="50000"/>
              </a:schemeClr>
            </a:outerShdw>
          </a:effectLst>
        </p:spPr>
        <p:txBody>
          <a:bodyPr>
            <a:spAutoFit/>
          </a:bodyPr>
          <a:lstStyle/>
          <a:p>
            <a:pPr eaLnBrk="0" hangingPunct="0">
              <a:spcBef>
                <a:spcPct val="20000"/>
              </a:spcBef>
              <a:defRPr/>
            </a:pPr>
            <a:endParaRPr lang="zh-CN" altLang="en-US">
              <a:latin typeface="Arial" charset="0"/>
            </a:endParaRPr>
          </a:p>
        </p:txBody>
      </p:sp>
      <p:sp>
        <p:nvSpPr>
          <p:cNvPr id="8" name="圆角矩形标注 7"/>
          <p:cNvSpPr/>
          <p:nvPr/>
        </p:nvSpPr>
        <p:spPr bwMode="auto">
          <a:xfrm>
            <a:off x="7899850" y="4739249"/>
            <a:ext cx="2160587" cy="935038"/>
          </a:xfrm>
          <a:prstGeom prst="wedgeRoundRectCallout">
            <a:avLst>
              <a:gd name="adj1" fmla="val -49021"/>
              <a:gd name="adj2" fmla="val -139166"/>
              <a:gd name="adj3" fmla="val 16667"/>
            </a:avLst>
          </a:prstGeom>
          <a:solidFill>
            <a:schemeClr val="accent1">
              <a:lumMod val="40000"/>
              <a:lumOff val="60000"/>
            </a:schemeClr>
          </a:solidFill>
          <a:ln>
            <a:noFill/>
          </a:ln>
          <a:effectLst/>
        </p:spPr>
        <p:txBody>
          <a:bodyPr/>
          <a:lstStyle/>
          <a:p>
            <a:pPr marL="609600" indent="-609600" eaLnBrk="0" hangingPunct="0">
              <a:spcBef>
                <a:spcPct val="20000"/>
              </a:spcBef>
              <a:defRPr/>
            </a:pPr>
            <a:r>
              <a:rPr lang="en-US" altLang="zh-CN" dirty="0">
                <a:latin typeface="Arial" charset="0"/>
              </a:rPr>
              <a:t>signal(empty);</a:t>
            </a:r>
          </a:p>
          <a:p>
            <a:pPr marL="609600" indent="-609600" eaLnBrk="0" hangingPunct="0">
              <a:spcBef>
                <a:spcPct val="20000"/>
              </a:spcBef>
              <a:defRPr/>
            </a:pPr>
            <a:r>
              <a:rPr lang="en-US" altLang="zh-CN" dirty="0">
                <a:latin typeface="Arial" charset="0"/>
              </a:rPr>
              <a:t>Signal(</a:t>
            </a:r>
            <a:r>
              <a:rPr lang="en-US" altLang="zh-CN" dirty="0" err="1">
                <a:latin typeface="Arial" charset="0"/>
              </a:rPr>
              <a:t>mutex</a:t>
            </a:r>
            <a:r>
              <a:rPr lang="en-US" altLang="zh-CN" dirty="0">
                <a:latin typeface="Arial" charset="0"/>
              </a:rPr>
              <a:t>);</a:t>
            </a:r>
            <a:endParaRPr lang="zh-CN" altLang="en-US" dirty="0">
              <a:latin typeface="Arial" charset="0"/>
            </a:endParaRPr>
          </a:p>
        </p:txBody>
      </p:sp>
      <p:sp>
        <p:nvSpPr>
          <p:cNvPr id="9" name="矩形 8"/>
          <p:cNvSpPr/>
          <p:nvPr/>
        </p:nvSpPr>
        <p:spPr bwMode="auto">
          <a:xfrm>
            <a:off x="5232848" y="3312045"/>
            <a:ext cx="2808287" cy="936625"/>
          </a:xfrm>
          <a:prstGeom prst="rect">
            <a:avLst/>
          </a:prstGeom>
          <a:noFill/>
          <a:ln w="28575">
            <a:solidFill>
              <a:schemeClr val="accent1">
                <a:lumMod val="75000"/>
              </a:schemeClr>
            </a:solidFill>
          </a:ln>
          <a:effectLst/>
        </p:spPr>
        <p:txBody>
          <a:bodyPr/>
          <a:lstStyle/>
          <a:p>
            <a:pPr marL="609600" indent="-609600" eaLnBrk="0" hangingPunct="0">
              <a:spcBef>
                <a:spcPct val="20000"/>
              </a:spcBef>
              <a:defRPr/>
            </a:pPr>
            <a:endParaRPr lang="zh-CN" altLang="en-US">
              <a:latin typeface="Arial" charset="0"/>
            </a:endParaRPr>
          </a:p>
        </p:txBody>
      </p:sp>
      <p:sp>
        <p:nvSpPr>
          <p:cNvPr id="142342" name="矩形 6"/>
          <p:cNvSpPr>
            <a:spLocks noChangeArrowheads="1"/>
          </p:cNvSpPr>
          <p:nvPr/>
        </p:nvSpPr>
        <p:spPr bwMode="auto">
          <a:xfrm>
            <a:off x="3503712" y="300557"/>
            <a:ext cx="39735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spcBef>
                <a:spcPct val="20000"/>
              </a:spcBef>
            </a:pPr>
            <a:r>
              <a:rPr kumimoji="1" lang="en-US" altLang="zh-CN" sz="2800" b="0" dirty="0">
                <a:solidFill>
                  <a:srgbClr val="C00000"/>
                </a:solidFill>
                <a:latin typeface="微软雅黑" panose="020B0503020204020204" pitchFamily="34" charset="-122"/>
                <a:ea typeface="微软雅黑" panose="020B0503020204020204" pitchFamily="34" charset="-122"/>
              </a:rPr>
              <a:t>1</a:t>
            </a:r>
            <a:r>
              <a:rPr kumimoji="1" lang="en-US" altLang="zh-CN" sz="2800" dirty="0">
                <a:solidFill>
                  <a:srgbClr val="C00000"/>
                </a:solidFill>
                <a:latin typeface="微软雅黑" panose="020B0503020204020204" pitchFamily="34" charset="-122"/>
                <a:ea typeface="微软雅黑" panose="020B0503020204020204" pitchFamily="34" charset="-122"/>
              </a:rPr>
              <a:t>. </a:t>
            </a:r>
            <a:r>
              <a:rPr kumimoji="1" lang="zh-CN" altLang="en-US" sz="2800" dirty="0">
                <a:solidFill>
                  <a:srgbClr val="C00000"/>
                </a:solidFill>
                <a:latin typeface="微软雅黑" panose="020B0503020204020204" pitchFamily="34" charset="-122"/>
                <a:ea typeface="微软雅黑" panose="020B0503020204020204" pitchFamily="34" charset="-122"/>
              </a:rPr>
              <a:t>生产者－消费者问题</a:t>
            </a:r>
            <a:endParaRPr lang="zh-CN" altLang="en-US" sz="2800" dirty="0">
              <a:latin typeface="微软雅黑" panose="020B0503020204020204" pitchFamily="34" charset="-122"/>
              <a:ea typeface="微软雅黑" panose="020B0503020204020204" pitchFamily="34" charset="-122"/>
            </a:endParaRPr>
          </a:p>
        </p:txBody>
      </p:sp>
      <p:sp>
        <p:nvSpPr>
          <p:cNvPr id="12" name="圆角矩形标注 11"/>
          <p:cNvSpPr/>
          <p:nvPr/>
        </p:nvSpPr>
        <p:spPr bwMode="auto">
          <a:xfrm>
            <a:off x="8544272" y="1641994"/>
            <a:ext cx="3419475" cy="1295400"/>
          </a:xfrm>
          <a:prstGeom prst="wedgeRoundRectCallout">
            <a:avLst>
              <a:gd name="adj1" fmla="val -66028"/>
              <a:gd name="adj2" fmla="val 119005"/>
              <a:gd name="adj3" fmla="val 16667"/>
            </a:avLst>
          </a:prstGeom>
          <a:solidFill>
            <a:schemeClr val="accent1">
              <a:lumMod val="40000"/>
              <a:lumOff val="60000"/>
            </a:schemeClr>
          </a:solidFill>
          <a:ln>
            <a:noFill/>
          </a:ln>
          <a:effectLst/>
        </p:spPr>
        <p:txBody>
          <a:bodyPr/>
          <a:lstStyle/>
          <a:p>
            <a:pPr eaLnBrk="0" hangingPunct="0">
              <a:spcBef>
                <a:spcPct val="20000"/>
              </a:spcBef>
              <a:defRPr/>
            </a:pPr>
            <a:r>
              <a:rPr lang="zh-CN" altLang="en-US" dirty="0">
                <a:latin typeface="Arial" charset="0"/>
              </a:rPr>
              <a:t>如果交换消费者代码中的两个</a:t>
            </a:r>
            <a:r>
              <a:rPr lang="en-US" altLang="zh-CN" dirty="0">
                <a:latin typeface="Arial" charset="0"/>
              </a:rPr>
              <a:t>signal</a:t>
            </a:r>
            <a:r>
              <a:rPr lang="zh-CN" altLang="en-US" dirty="0">
                <a:latin typeface="Arial" charset="0"/>
              </a:rPr>
              <a:t>（）操作的顺序，进程的执行会怎么样？</a:t>
            </a:r>
            <a:endParaRPr lang="en-US" altLang="zh-CN" dirty="0">
              <a:latin typeface="Arial"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heckerboard(across)">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ox(in)">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42" name="矩形 6"/>
          <p:cNvSpPr>
            <a:spLocks noChangeArrowheads="1"/>
          </p:cNvSpPr>
          <p:nvPr/>
        </p:nvSpPr>
        <p:spPr bwMode="auto">
          <a:xfrm>
            <a:off x="3503712" y="137003"/>
            <a:ext cx="34163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spcBef>
                <a:spcPct val="20000"/>
              </a:spcBef>
            </a:pPr>
            <a:r>
              <a:rPr kumimoji="1" lang="zh-CN" altLang="en-US" sz="2800" dirty="0">
                <a:solidFill>
                  <a:srgbClr val="C00000"/>
                </a:solidFill>
                <a:latin typeface="微软雅黑" panose="020B0503020204020204" pitchFamily="34" charset="-122"/>
                <a:ea typeface="微软雅黑" panose="020B0503020204020204" pitchFamily="34" charset="-122"/>
              </a:rPr>
              <a:t>生产者－消费者问题</a:t>
            </a:r>
            <a:endParaRPr lang="zh-CN" altLang="en-US" sz="2800" dirty="0">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5C8584DC-C51C-43B2-355E-20697BF96152}"/>
              </a:ext>
            </a:extLst>
          </p:cNvPr>
          <p:cNvSpPr txBox="1"/>
          <p:nvPr/>
        </p:nvSpPr>
        <p:spPr>
          <a:xfrm>
            <a:off x="1271464" y="1428792"/>
            <a:ext cx="10136164" cy="1815882"/>
          </a:xfrm>
          <a:prstGeom prst="rect">
            <a:avLst/>
          </a:prstGeom>
          <a:noFill/>
        </p:spPr>
        <p:txBody>
          <a:bodyPr wrap="square">
            <a:spAutoFit/>
          </a:bodyPr>
          <a:lstStyle/>
          <a:p>
            <a:pPr algn="l"/>
            <a:r>
              <a:rPr lang="en-US" altLang="zh-CN" sz="2800" b="1" i="0" u="none" strike="noStrike" baseline="0" dirty="0">
                <a:solidFill>
                  <a:srgbClr val="000000"/>
                </a:solidFill>
                <a:latin typeface="Times New Roman Bold" panose="02020803070505020304" pitchFamily="18" charset="0"/>
              </a:rPr>
              <a:t>1&gt; P</a:t>
            </a:r>
            <a:r>
              <a:rPr lang="zh-CN" altLang="en-US" sz="2800" b="0" i="0" u="none" strike="noStrike" baseline="0" dirty="0">
                <a:solidFill>
                  <a:srgbClr val="000000"/>
                </a:solidFill>
                <a:latin typeface="楷体" panose="02010609060101010101" pitchFamily="49" charset="-122"/>
                <a:ea typeface="楷体" panose="02010609060101010101" pitchFamily="49" charset="-122"/>
              </a:rPr>
              <a:t>、</a:t>
            </a:r>
            <a:r>
              <a:rPr lang="en-US" altLang="zh-CN" sz="2800" b="1" i="0" u="none" strike="noStrike" baseline="0" dirty="0">
                <a:solidFill>
                  <a:srgbClr val="000000"/>
                </a:solidFill>
                <a:latin typeface="Times New Roman Bold" panose="02020803070505020304" pitchFamily="18" charset="0"/>
                <a:ea typeface="楷体" panose="02010609060101010101" pitchFamily="49" charset="-122"/>
              </a:rPr>
              <a:t>V</a:t>
            </a:r>
            <a:r>
              <a:rPr lang="zh-CN" altLang="en-US" sz="2800" b="0" i="0" u="none" strike="noStrike" baseline="0" dirty="0">
                <a:solidFill>
                  <a:srgbClr val="000000"/>
                </a:solidFill>
                <a:latin typeface="楷体" panose="02010609060101010101" pitchFamily="49" charset="-122"/>
                <a:ea typeface="楷体" panose="02010609060101010101" pitchFamily="49" charset="-122"/>
              </a:rPr>
              <a:t>操作必须</a:t>
            </a:r>
            <a:r>
              <a:rPr lang="zh-CN" altLang="en-US" sz="2800" b="0" i="0" u="none" strike="noStrike" baseline="0" dirty="0">
                <a:solidFill>
                  <a:srgbClr val="FF0066"/>
                </a:solidFill>
                <a:latin typeface="楷体" panose="02010609060101010101" pitchFamily="49" charset="-122"/>
                <a:ea typeface="楷体" panose="02010609060101010101" pitchFamily="49" charset="-122"/>
              </a:rPr>
              <a:t>成对</a:t>
            </a:r>
            <a:r>
              <a:rPr lang="zh-CN" altLang="en-US" sz="2800" b="0" i="0" u="none" strike="noStrike" baseline="0" dirty="0">
                <a:solidFill>
                  <a:srgbClr val="000000"/>
                </a:solidFill>
                <a:latin typeface="楷体" panose="02010609060101010101" pitchFamily="49" charset="-122"/>
                <a:ea typeface="楷体" panose="02010609060101010101" pitchFamily="49" charset="-122"/>
              </a:rPr>
              <a:t>出现，有一个</a:t>
            </a:r>
            <a:r>
              <a:rPr lang="en-US" altLang="zh-CN" sz="2800" b="1" i="0" u="none" strike="noStrike" baseline="0" dirty="0">
                <a:solidFill>
                  <a:srgbClr val="000000"/>
                </a:solidFill>
                <a:latin typeface="Times New Roman Bold" panose="02020803070505020304" pitchFamily="18" charset="0"/>
                <a:ea typeface="楷体" panose="02010609060101010101" pitchFamily="49" charset="-122"/>
              </a:rPr>
              <a:t>P</a:t>
            </a:r>
            <a:r>
              <a:rPr lang="zh-CN" altLang="en-US" sz="2800" b="0" i="0" u="none" strike="noStrike" baseline="0" dirty="0">
                <a:solidFill>
                  <a:srgbClr val="000000"/>
                </a:solidFill>
                <a:latin typeface="楷体" panose="02010609060101010101" pitchFamily="49" charset="-122"/>
                <a:ea typeface="楷体" panose="02010609060101010101" pitchFamily="49" charset="-122"/>
              </a:rPr>
              <a:t>操作就一定有一个</a:t>
            </a:r>
            <a:r>
              <a:rPr lang="en-US" altLang="zh-CN" sz="2800" b="1" i="0" u="none" strike="noStrike" baseline="0" dirty="0">
                <a:solidFill>
                  <a:srgbClr val="000000"/>
                </a:solidFill>
                <a:latin typeface="Times New Roman Bold" panose="02020803070505020304" pitchFamily="18" charset="0"/>
                <a:ea typeface="楷体" panose="02010609060101010101" pitchFamily="49" charset="-122"/>
              </a:rPr>
              <a:t>V</a:t>
            </a:r>
            <a:r>
              <a:rPr lang="zh-CN" altLang="en-US" sz="2800" b="0" i="0" u="none" strike="noStrike" baseline="0" dirty="0">
                <a:solidFill>
                  <a:srgbClr val="000000"/>
                </a:solidFill>
                <a:latin typeface="楷体" panose="02010609060101010101" pitchFamily="49" charset="-122"/>
                <a:ea typeface="楷体" panose="02010609060101010101" pitchFamily="49" charset="-122"/>
              </a:rPr>
              <a:t>操作</a:t>
            </a:r>
            <a:r>
              <a:rPr lang="en-US" altLang="zh-CN" sz="2800" b="1" i="0" u="none" strike="noStrike" baseline="0" dirty="0">
                <a:solidFill>
                  <a:srgbClr val="000000"/>
                </a:solidFill>
                <a:latin typeface="Times New Roman Bold" panose="02020803070505020304" pitchFamily="18" charset="0"/>
                <a:ea typeface="楷体" panose="02010609060101010101" pitchFamily="49" charset="-122"/>
              </a:rPr>
              <a:t>;</a:t>
            </a:r>
          </a:p>
          <a:p>
            <a:pPr marL="914400" lvl="1" indent="-457200">
              <a:buFont typeface="Arial" panose="020B0604020202020204" pitchFamily="34" charset="0"/>
              <a:buChar char="•"/>
            </a:pPr>
            <a:endParaRPr lang="en-US" altLang="zh-CN" sz="2800" dirty="0">
              <a:solidFill>
                <a:srgbClr val="000000"/>
              </a:solidFill>
              <a:latin typeface="Times New Roman Bold" panose="02020803070505020304" pitchFamily="18" charset="0"/>
              <a:ea typeface="楷体" panose="02010609060101010101" pitchFamily="49" charset="-122"/>
            </a:endParaRPr>
          </a:p>
          <a:p>
            <a:pPr marL="914400" lvl="1" indent="-457200">
              <a:buFont typeface="Arial" panose="020B0604020202020204" pitchFamily="34" charset="0"/>
              <a:buChar char="•"/>
            </a:pPr>
            <a:r>
              <a:rPr lang="zh-CN" altLang="en-US" sz="2800" b="0" i="0" u="none" strike="noStrike" baseline="0" dirty="0">
                <a:solidFill>
                  <a:srgbClr val="000000"/>
                </a:solidFill>
                <a:latin typeface="楷体" panose="02010609060101010101" pitchFamily="49" charset="-122"/>
                <a:ea typeface="楷体" panose="02010609060101010101" pitchFamily="49" charset="-122"/>
              </a:rPr>
              <a:t>当为</a:t>
            </a:r>
            <a:r>
              <a:rPr lang="zh-CN" altLang="en-US" sz="2800" b="0" i="0" u="none" strike="noStrike" baseline="0" dirty="0">
                <a:solidFill>
                  <a:srgbClr val="0000FF"/>
                </a:solidFill>
                <a:latin typeface="楷体" panose="02010609060101010101" pitchFamily="49" charset="-122"/>
                <a:ea typeface="楷体" panose="02010609060101010101" pitchFamily="49" charset="-122"/>
              </a:rPr>
              <a:t>互斥操作</a:t>
            </a:r>
            <a:r>
              <a:rPr lang="zh-CN" altLang="en-US" sz="2800" b="0" i="0" u="none" strike="noStrike" baseline="0" dirty="0">
                <a:solidFill>
                  <a:srgbClr val="000000"/>
                </a:solidFill>
                <a:latin typeface="楷体" panose="02010609060101010101" pitchFamily="49" charset="-122"/>
                <a:ea typeface="楷体" panose="02010609060101010101" pitchFamily="49" charset="-122"/>
              </a:rPr>
              <a:t>时，它们同</a:t>
            </a:r>
            <a:r>
              <a:rPr lang="zh-CN" altLang="en-US" sz="2800" b="0" i="0" u="none" strike="noStrike" baseline="0" dirty="0">
                <a:solidFill>
                  <a:srgbClr val="0000FF"/>
                </a:solidFill>
                <a:latin typeface="楷体" panose="02010609060101010101" pitchFamily="49" charset="-122"/>
                <a:ea typeface="楷体" panose="02010609060101010101" pitchFamily="49" charset="-122"/>
              </a:rPr>
              <a:t>处于同一进程</a:t>
            </a:r>
            <a:r>
              <a:rPr lang="en-US" altLang="zh-CN" sz="2800" b="1" i="0" u="none" strike="noStrike" baseline="0" dirty="0">
                <a:solidFill>
                  <a:srgbClr val="000000"/>
                </a:solidFill>
                <a:latin typeface="Times New Roman Bold" panose="02020803070505020304" pitchFamily="18" charset="0"/>
                <a:ea typeface="楷体" panose="02010609060101010101" pitchFamily="49" charset="-122"/>
              </a:rPr>
              <a:t>;</a:t>
            </a:r>
          </a:p>
          <a:p>
            <a:pPr marL="914400" lvl="1" indent="-457200">
              <a:buFont typeface="Arial" panose="020B0604020202020204" pitchFamily="34" charset="0"/>
              <a:buChar char="•"/>
            </a:pPr>
            <a:r>
              <a:rPr lang="zh-CN" altLang="en-US" sz="2800" b="0" i="0" u="none" strike="noStrike" baseline="0" dirty="0">
                <a:solidFill>
                  <a:srgbClr val="000000"/>
                </a:solidFill>
                <a:latin typeface="楷体" panose="02010609060101010101" pitchFamily="49" charset="-122"/>
                <a:ea typeface="楷体" panose="02010609060101010101" pitchFamily="49" charset="-122"/>
              </a:rPr>
              <a:t>当为</a:t>
            </a:r>
            <a:r>
              <a:rPr lang="zh-CN" altLang="en-US" sz="2800" b="0" i="0" u="none" strike="noStrike" baseline="0" dirty="0">
                <a:solidFill>
                  <a:srgbClr val="0000FF"/>
                </a:solidFill>
                <a:latin typeface="楷体" panose="02010609060101010101" pitchFamily="49" charset="-122"/>
                <a:ea typeface="楷体" panose="02010609060101010101" pitchFamily="49" charset="-122"/>
              </a:rPr>
              <a:t>同步操作</a:t>
            </a:r>
            <a:r>
              <a:rPr lang="zh-CN" altLang="en-US" sz="2800" b="0" i="0" u="none" strike="noStrike" baseline="0" dirty="0">
                <a:solidFill>
                  <a:srgbClr val="000000"/>
                </a:solidFill>
                <a:latin typeface="楷体" panose="02010609060101010101" pitchFamily="49" charset="-122"/>
                <a:ea typeface="楷体" panose="02010609060101010101" pitchFamily="49" charset="-122"/>
              </a:rPr>
              <a:t>时，则</a:t>
            </a:r>
            <a:r>
              <a:rPr lang="zh-CN" altLang="en-US" sz="2800" b="0" i="0" u="none" strike="noStrike" baseline="0" dirty="0">
                <a:solidFill>
                  <a:srgbClr val="009A00"/>
                </a:solidFill>
                <a:latin typeface="楷体" panose="02010609060101010101" pitchFamily="49" charset="-122"/>
                <a:ea typeface="楷体" panose="02010609060101010101" pitchFamily="49" charset="-122"/>
              </a:rPr>
              <a:t>不在同一进程中出现</a:t>
            </a:r>
            <a:r>
              <a:rPr lang="zh-CN" altLang="en-US" sz="2800" b="0" i="0" u="none" strike="noStrike" baseline="0" dirty="0">
                <a:solidFill>
                  <a:srgbClr val="000000"/>
                </a:solidFill>
                <a:latin typeface="楷体" panose="02010609060101010101" pitchFamily="49" charset="-122"/>
                <a:ea typeface="楷体" panose="02010609060101010101" pitchFamily="49" charset="-122"/>
              </a:rPr>
              <a:t>。</a:t>
            </a:r>
            <a:endParaRPr lang="zh-CN" altLang="en-US" sz="2800" dirty="0"/>
          </a:p>
        </p:txBody>
      </p:sp>
      <p:sp>
        <p:nvSpPr>
          <p:cNvPr id="6" name="文本框 5">
            <a:extLst>
              <a:ext uri="{FF2B5EF4-FFF2-40B4-BE49-F238E27FC236}">
                <a16:creationId xmlns:a16="http://schemas.microsoft.com/office/drawing/2014/main" id="{02AD220B-0179-04FD-B77C-D74911924640}"/>
              </a:ext>
            </a:extLst>
          </p:cNvPr>
          <p:cNvSpPr txBox="1"/>
          <p:nvPr/>
        </p:nvSpPr>
        <p:spPr>
          <a:xfrm>
            <a:off x="1254500" y="3933056"/>
            <a:ext cx="10153128" cy="1815882"/>
          </a:xfrm>
          <a:prstGeom prst="rect">
            <a:avLst/>
          </a:prstGeom>
          <a:noFill/>
        </p:spPr>
        <p:txBody>
          <a:bodyPr wrap="square">
            <a:spAutoFit/>
          </a:bodyPr>
          <a:lstStyle/>
          <a:p>
            <a:pPr algn="l"/>
            <a:r>
              <a:rPr lang="en-US" altLang="zh-CN" sz="2800" b="1" i="0" u="none" strike="noStrike" baseline="0" dirty="0">
                <a:solidFill>
                  <a:srgbClr val="000000"/>
                </a:solidFill>
                <a:latin typeface="Times New Roman Bold" panose="02020803070505020304" pitchFamily="18" charset="0"/>
              </a:rPr>
              <a:t>2&gt; </a:t>
            </a:r>
            <a:r>
              <a:rPr lang="zh-CN" altLang="en-US" sz="2800" b="0" i="0" u="none" strike="noStrike" baseline="0" dirty="0">
                <a:solidFill>
                  <a:srgbClr val="000000"/>
                </a:solidFill>
                <a:latin typeface="楷体" panose="02010609060101010101" pitchFamily="49" charset="-122"/>
                <a:ea typeface="楷体" panose="02010609060101010101" pitchFamily="49" charset="-122"/>
              </a:rPr>
              <a:t>如果</a:t>
            </a:r>
            <a:r>
              <a:rPr lang="en-US" altLang="zh-CN" sz="2800" b="1" i="0" u="none" strike="noStrike" baseline="0" dirty="0">
                <a:solidFill>
                  <a:srgbClr val="000000"/>
                </a:solidFill>
                <a:latin typeface="Times New Roman Bold" panose="02020803070505020304" pitchFamily="18" charset="0"/>
                <a:ea typeface="楷体" panose="02010609060101010101" pitchFamily="49" charset="-122"/>
              </a:rPr>
              <a:t>P(S1)</a:t>
            </a:r>
            <a:r>
              <a:rPr lang="zh-CN" altLang="en-US" sz="2800" b="0" i="0" u="none" strike="noStrike" baseline="0" dirty="0">
                <a:solidFill>
                  <a:srgbClr val="000000"/>
                </a:solidFill>
                <a:latin typeface="楷体" panose="02010609060101010101" pitchFamily="49" charset="-122"/>
                <a:ea typeface="楷体" panose="02010609060101010101" pitchFamily="49" charset="-122"/>
              </a:rPr>
              <a:t>和</a:t>
            </a:r>
            <a:r>
              <a:rPr lang="en-US" altLang="zh-CN" sz="2800" b="1" i="0" u="none" strike="noStrike" baseline="0" dirty="0">
                <a:solidFill>
                  <a:srgbClr val="000000"/>
                </a:solidFill>
                <a:latin typeface="Times New Roman Bold" panose="02020803070505020304" pitchFamily="18" charset="0"/>
                <a:ea typeface="楷体" panose="02010609060101010101" pitchFamily="49" charset="-122"/>
              </a:rPr>
              <a:t>P(S2)</a:t>
            </a:r>
            <a:r>
              <a:rPr lang="zh-CN" altLang="en-US" sz="2800" b="0" i="0" u="none" strike="noStrike" baseline="0" dirty="0">
                <a:solidFill>
                  <a:srgbClr val="000000"/>
                </a:solidFill>
                <a:latin typeface="楷体" panose="02010609060101010101" pitchFamily="49" charset="-122"/>
                <a:ea typeface="楷体" panose="02010609060101010101" pitchFamily="49" charset="-122"/>
              </a:rPr>
              <a:t>两个操作在一起，那么</a:t>
            </a:r>
            <a:r>
              <a:rPr lang="en-US" altLang="zh-CN" sz="2800" b="1" i="0" u="none" strike="noStrike" baseline="0" dirty="0">
                <a:solidFill>
                  <a:srgbClr val="000000"/>
                </a:solidFill>
                <a:latin typeface="Times New Roman Bold" panose="02020803070505020304" pitchFamily="18" charset="0"/>
                <a:ea typeface="楷体" panose="02010609060101010101" pitchFamily="49" charset="-122"/>
              </a:rPr>
              <a:t>P</a:t>
            </a:r>
            <a:r>
              <a:rPr lang="zh-CN" altLang="en-US" sz="2800" b="0" i="0" u="none" strike="noStrike" baseline="0" dirty="0">
                <a:solidFill>
                  <a:srgbClr val="000000"/>
                </a:solidFill>
                <a:latin typeface="楷体" panose="02010609060101010101" pitchFamily="49" charset="-122"/>
                <a:ea typeface="楷体" panose="02010609060101010101" pitchFamily="49" charset="-122"/>
              </a:rPr>
              <a:t>操作的顺序至关重要，否则容易引起死锁；</a:t>
            </a:r>
            <a:r>
              <a:rPr lang="zh-CN" altLang="en-US" sz="2800" b="0" i="0" u="none" strike="noStrike" baseline="0" dirty="0">
                <a:latin typeface="楷体" panose="02010609060101010101" pitchFamily="49" charset="-122"/>
                <a:ea typeface="楷体" panose="02010609060101010101" pitchFamily="49" charset="-122"/>
              </a:rPr>
              <a:t>一个同步</a:t>
            </a:r>
            <a:r>
              <a:rPr lang="en-US" altLang="zh-CN" sz="2800" b="1" i="0" u="none" strike="noStrike" baseline="0" dirty="0">
                <a:latin typeface="Times New Roman Bold" panose="02020803070505020304" pitchFamily="18" charset="0"/>
                <a:ea typeface="楷体" panose="02010609060101010101" pitchFamily="49" charset="-122"/>
              </a:rPr>
              <a:t>P</a:t>
            </a:r>
            <a:r>
              <a:rPr lang="zh-CN" altLang="en-US" sz="2800" b="0" i="0" u="none" strike="noStrike" baseline="0" dirty="0">
                <a:latin typeface="楷体" panose="02010609060101010101" pitchFamily="49" charset="-122"/>
                <a:ea typeface="楷体" panose="02010609060101010101" pitchFamily="49" charset="-122"/>
              </a:rPr>
              <a:t>操作与一个互斥</a:t>
            </a:r>
            <a:r>
              <a:rPr lang="en-US" altLang="zh-CN" sz="2800" b="1" i="0" u="none" strike="noStrike" baseline="0" dirty="0">
                <a:latin typeface="Times New Roman Bold" panose="02020803070505020304" pitchFamily="18" charset="0"/>
                <a:ea typeface="楷体" panose="02010609060101010101" pitchFamily="49" charset="-122"/>
              </a:rPr>
              <a:t>P</a:t>
            </a:r>
            <a:r>
              <a:rPr lang="zh-CN" altLang="en-US" sz="2800" b="0" i="0" u="none" strike="noStrike" baseline="0" dirty="0">
                <a:latin typeface="楷体" panose="02010609060101010101" pitchFamily="49" charset="-122"/>
                <a:ea typeface="楷体" panose="02010609060101010101" pitchFamily="49" charset="-122"/>
              </a:rPr>
              <a:t>操作在一起时，</a:t>
            </a:r>
            <a:r>
              <a:rPr lang="zh-CN" altLang="en-US" sz="2800" b="0" i="0" u="none" strike="noStrike" baseline="0" dirty="0">
                <a:solidFill>
                  <a:srgbClr val="FF0000"/>
                </a:solidFill>
                <a:latin typeface="楷体" panose="02010609060101010101" pitchFamily="49" charset="-122"/>
                <a:ea typeface="楷体" panose="02010609060101010101" pitchFamily="49" charset="-122"/>
              </a:rPr>
              <a:t>同步</a:t>
            </a:r>
            <a:r>
              <a:rPr lang="en-US" altLang="zh-CN" sz="2800" b="1" i="0" u="none" strike="noStrike" baseline="0" dirty="0">
                <a:solidFill>
                  <a:srgbClr val="FF0000"/>
                </a:solidFill>
                <a:latin typeface="Times New Roman Bold" panose="02020803070505020304" pitchFamily="18" charset="0"/>
                <a:ea typeface="楷体" panose="02010609060101010101" pitchFamily="49" charset="-122"/>
              </a:rPr>
              <a:t>P</a:t>
            </a:r>
            <a:r>
              <a:rPr lang="zh-CN" altLang="en-US" sz="2800" b="0" i="0" u="none" strike="noStrike" baseline="0" dirty="0">
                <a:solidFill>
                  <a:srgbClr val="FF0000"/>
                </a:solidFill>
                <a:latin typeface="楷体" panose="02010609060101010101" pitchFamily="49" charset="-122"/>
                <a:ea typeface="楷体" panose="02010609060101010101" pitchFamily="49" charset="-122"/>
              </a:rPr>
              <a:t>操作应在互斥</a:t>
            </a:r>
            <a:r>
              <a:rPr lang="en-US" altLang="zh-CN" sz="2800" b="1" i="0" u="none" strike="noStrike" baseline="0" dirty="0">
                <a:solidFill>
                  <a:srgbClr val="FF0000"/>
                </a:solidFill>
                <a:latin typeface="Times New Roman Bold" panose="02020803070505020304" pitchFamily="18" charset="0"/>
                <a:ea typeface="楷体" panose="02010609060101010101" pitchFamily="49" charset="-122"/>
              </a:rPr>
              <a:t>P</a:t>
            </a:r>
            <a:r>
              <a:rPr lang="zh-CN" altLang="en-US" sz="2800" b="0" i="0" u="none" strike="noStrike" baseline="0" dirty="0">
                <a:solidFill>
                  <a:srgbClr val="FF0000"/>
                </a:solidFill>
                <a:latin typeface="楷体" panose="02010609060101010101" pitchFamily="49" charset="-122"/>
                <a:ea typeface="楷体" panose="02010609060101010101" pitchFamily="49" charset="-122"/>
              </a:rPr>
              <a:t>操作前</a:t>
            </a:r>
            <a:r>
              <a:rPr lang="zh-CN" altLang="en-US" sz="2800" b="0" i="0" u="none" strike="noStrike" baseline="0" dirty="0">
                <a:solidFill>
                  <a:srgbClr val="FF0066"/>
                </a:solidFill>
                <a:latin typeface="楷体" panose="02010609060101010101" pitchFamily="49" charset="-122"/>
                <a:ea typeface="楷体" panose="02010609060101010101" pitchFamily="49" charset="-122"/>
              </a:rPr>
              <a:t>；</a:t>
            </a:r>
            <a:r>
              <a:rPr lang="zh-CN" altLang="en-US" sz="2800" b="0" i="0" u="none" strike="noStrike" baseline="0" dirty="0">
                <a:solidFill>
                  <a:srgbClr val="000000"/>
                </a:solidFill>
                <a:latin typeface="楷体" panose="02010609060101010101" pitchFamily="49" charset="-122"/>
                <a:ea typeface="楷体" panose="02010609060101010101" pitchFamily="49" charset="-122"/>
              </a:rPr>
              <a:t>而两个</a:t>
            </a:r>
            <a:r>
              <a:rPr lang="en-US" altLang="zh-CN" sz="2800" b="1" i="0" u="none" strike="noStrike" baseline="0" dirty="0">
                <a:solidFill>
                  <a:srgbClr val="000000"/>
                </a:solidFill>
                <a:latin typeface="Times New Roman Bold" panose="02020803070505020304" pitchFamily="18" charset="0"/>
                <a:ea typeface="楷体" panose="02010609060101010101" pitchFamily="49" charset="-122"/>
              </a:rPr>
              <a:t>V</a:t>
            </a:r>
            <a:r>
              <a:rPr lang="zh-CN" altLang="en-US" sz="2800" b="0" i="0" u="none" strike="noStrike" baseline="0" dirty="0">
                <a:solidFill>
                  <a:srgbClr val="000000"/>
                </a:solidFill>
                <a:latin typeface="楷体" panose="02010609060101010101" pitchFamily="49" charset="-122"/>
                <a:ea typeface="楷体" panose="02010609060101010101" pitchFamily="49" charset="-122"/>
              </a:rPr>
              <a:t>操作其顺序则无关紧要。</a:t>
            </a:r>
            <a:endParaRPr lang="zh-CN" altLang="en-US" sz="2800" dirty="0"/>
          </a:p>
        </p:txBody>
      </p:sp>
    </p:spTree>
    <p:extLst>
      <p:ext uri="{BB962C8B-B14F-4D97-AF65-F5344CB8AC3E}">
        <p14:creationId xmlns:p14="http://schemas.microsoft.com/office/powerpoint/2010/main" val="3296195317"/>
      </p:ext>
    </p:extLst>
  </p:cSld>
  <p:clrMapOvr>
    <a:masterClrMapping/>
  </p:clrMapOvr>
  <p:transition>
    <p:fad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42" name="矩形 6"/>
          <p:cNvSpPr>
            <a:spLocks noChangeArrowheads="1"/>
          </p:cNvSpPr>
          <p:nvPr/>
        </p:nvSpPr>
        <p:spPr bwMode="auto">
          <a:xfrm>
            <a:off x="3503712" y="137003"/>
            <a:ext cx="664316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spcBef>
                <a:spcPct val="20000"/>
              </a:spcBef>
            </a:pPr>
            <a:r>
              <a:rPr kumimoji="1" lang="zh-CN" altLang="en-US" sz="2800" dirty="0">
                <a:solidFill>
                  <a:srgbClr val="C00000"/>
                </a:solidFill>
                <a:latin typeface="微软雅黑" panose="020B0503020204020204" pitchFamily="34" charset="-122"/>
                <a:ea typeface="微软雅黑" panose="020B0503020204020204" pitchFamily="34" charset="-122"/>
              </a:rPr>
              <a:t>用 </a:t>
            </a:r>
            <a:r>
              <a:rPr kumimoji="1" lang="en-US" altLang="zh-CN" sz="2800" dirty="0">
                <a:solidFill>
                  <a:srgbClr val="C00000"/>
                </a:solidFill>
                <a:latin typeface="微软雅黑" panose="020B0503020204020204" pitchFamily="34" charset="-122"/>
                <a:ea typeface="微软雅黑" panose="020B0503020204020204" pitchFamily="34" charset="-122"/>
              </a:rPr>
              <a:t>AND </a:t>
            </a:r>
            <a:r>
              <a:rPr kumimoji="1" lang="zh-CN" altLang="en-US" sz="2800" dirty="0">
                <a:solidFill>
                  <a:srgbClr val="C00000"/>
                </a:solidFill>
                <a:latin typeface="微软雅黑" panose="020B0503020204020204" pitchFamily="34" charset="-122"/>
                <a:ea typeface="微软雅黑" panose="020B0503020204020204" pitchFamily="34" charset="-122"/>
              </a:rPr>
              <a:t>信号量解决生产者－消费者问题</a:t>
            </a:r>
            <a:endParaRPr lang="zh-CN" altLang="en-US" sz="2800" dirty="0">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2CFD161C-F037-4CA6-57AB-CA1BF50C983B}"/>
              </a:ext>
            </a:extLst>
          </p:cNvPr>
          <p:cNvSpPr txBox="1"/>
          <p:nvPr/>
        </p:nvSpPr>
        <p:spPr>
          <a:xfrm>
            <a:off x="1055440" y="1052736"/>
            <a:ext cx="10153128" cy="1384995"/>
          </a:xfrm>
          <a:prstGeom prst="rect">
            <a:avLst/>
          </a:prstGeom>
          <a:noFill/>
        </p:spPr>
        <p:txBody>
          <a:bodyPr wrap="square">
            <a:spAutoFit/>
          </a:bodyPr>
          <a:lstStyle/>
          <a:p>
            <a:pPr algn="l"/>
            <a:r>
              <a:rPr lang="zh-CN" altLang="en-US" sz="2800" i="0" u="none" strike="noStrike" baseline="0" dirty="0">
                <a:latin typeface="微软雅黑" panose="020B0503020204020204" pitchFamily="34" charset="-122"/>
                <a:ea typeface="微软雅黑" panose="020B0503020204020204" pitchFamily="34" charset="-122"/>
              </a:rPr>
              <a:t>记录型信号量机制在有多个信号量时容易出现死锁情况，因此我们可用</a:t>
            </a:r>
            <a:r>
              <a:rPr lang="en-US" altLang="zh-CN" sz="2800" i="0" u="none" strike="noStrike" baseline="0" dirty="0">
                <a:latin typeface="微软雅黑" panose="020B0503020204020204" pitchFamily="34" charset="-122"/>
                <a:ea typeface="微软雅黑" panose="020B0503020204020204" pitchFamily="34" charset="-122"/>
              </a:rPr>
              <a:t>AND</a:t>
            </a:r>
            <a:r>
              <a:rPr lang="zh-CN" altLang="en-US" sz="2800" i="0" u="none" strike="noStrike" baseline="0" dirty="0">
                <a:latin typeface="微软雅黑" panose="020B0503020204020204" pitchFamily="34" charset="-122"/>
                <a:ea typeface="微软雅黑" panose="020B0503020204020204" pitchFamily="34" charset="-122"/>
              </a:rPr>
              <a:t>型信号量替代多个记录型信号量来解决生产者</a:t>
            </a:r>
            <a:r>
              <a:rPr lang="en-US" altLang="zh-CN" sz="2800" i="0" u="none" strike="noStrike" baseline="0" dirty="0">
                <a:latin typeface="微软雅黑" panose="020B0503020204020204" pitchFamily="34" charset="-122"/>
                <a:ea typeface="微软雅黑" panose="020B0503020204020204" pitchFamily="34" charset="-122"/>
              </a:rPr>
              <a:t>-</a:t>
            </a:r>
            <a:r>
              <a:rPr lang="zh-CN" altLang="en-US" sz="2800" i="0" u="none" strike="noStrike" baseline="0" dirty="0">
                <a:latin typeface="微软雅黑" panose="020B0503020204020204" pitchFamily="34" charset="-122"/>
                <a:ea typeface="微软雅黑" panose="020B0503020204020204" pitchFamily="34" charset="-122"/>
              </a:rPr>
              <a:t>消费者问题。</a:t>
            </a:r>
            <a:endParaRPr lang="en-US" altLang="zh-CN" sz="4000" dirty="0">
              <a:latin typeface="微软雅黑" panose="020B0503020204020204" pitchFamily="34" charset="-122"/>
              <a:ea typeface="微软雅黑" panose="020B0503020204020204" pitchFamily="34" charset="-122"/>
            </a:endParaRPr>
          </a:p>
        </p:txBody>
      </p:sp>
      <p:graphicFrame>
        <p:nvGraphicFramePr>
          <p:cNvPr id="8" name="表格 7">
            <a:extLst>
              <a:ext uri="{FF2B5EF4-FFF2-40B4-BE49-F238E27FC236}">
                <a16:creationId xmlns:a16="http://schemas.microsoft.com/office/drawing/2014/main" id="{818D1B99-F173-B6F8-4C20-918332ECCAE2}"/>
              </a:ext>
            </a:extLst>
          </p:cNvPr>
          <p:cNvGraphicFramePr>
            <a:graphicFrameLocks noGrp="1"/>
          </p:cNvGraphicFramePr>
          <p:nvPr>
            <p:extLst>
              <p:ext uri="{D42A27DB-BD31-4B8C-83A1-F6EECF244321}">
                <p14:modId xmlns:p14="http://schemas.microsoft.com/office/powerpoint/2010/main" val="2602217058"/>
              </p:ext>
            </p:extLst>
          </p:nvPr>
        </p:nvGraphicFramePr>
        <p:xfrm>
          <a:off x="1415480" y="3284984"/>
          <a:ext cx="9505055" cy="2448273"/>
        </p:xfrm>
        <a:graphic>
          <a:graphicData uri="http://schemas.openxmlformats.org/drawingml/2006/table">
            <a:tbl>
              <a:tblPr firstRow="1" bandRow="1">
                <a:tableStyleId>{10A1B5D5-9B99-4C35-A422-299274C87663}</a:tableStyleId>
              </a:tblPr>
              <a:tblGrid>
                <a:gridCol w="1906749">
                  <a:extLst>
                    <a:ext uri="{9D8B030D-6E8A-4147-A177-3AD203B41FA5}">
                      <a16:colId xmlns:a16="http://schemas.microsoft.com/office/drawing/2014/main" val="3653842168"/>
                    </a:ext>
                  </a:extLst>
                </a:gridCol>
                <a:gridCol w="2772096">
                  <a:extLst>
                    <a:ext uri="{9D8B030D-6E8A-4147-A177-3AD203B41FA5}">
                      <a16:colId xmlns:a16="http://schemas.microsoft.com/office/drawing/2014/main" val="2779220577"/>
                    </a:ext>
                  </a:extLst>
                </a:gridCol>
                <a:gridCol w="2083855">
                  <a:extLst>
                    <a:ext uri="{9D8B030D-6E8A-4147-A177-3AD203B41FA5}">
                      <a16:colId xmlns:a16="http://schemas.microsoft.com/office/drawing/2014/main" val="1952402124"/>
                    </a:ext>
                  </a:extLst>
                </a:gridCol>
                <a:gridCol w="2742355">
                  <a:extLst>
                    <a:ext uri="{9D8B030D-6E8A-4147-A177-3AD203B41FA5}">
                      <a16:colId xmlns:a16="http://schemas.microsoft.com/office/drawing/2014/main" val="483757211"/>
                    </a:ext>
                  </a:extLst>
                </a:gridCol>
              </a:tblGrid>
              <a:tr h="816091">
                <a:tc gridSpan="2">
                  <a:txBody>
                    <a:bodyPr/>
                    <a:lstStyle/>
                    <a:p>
                      <a:pPr algn="ctr"/>
                      <a:r>
                        <a:rPr lang="zh-CN" altLang="en-US" sz="3600" dirty="0"/>
                        <a:t>生产者</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zh-CN" altLang="en-US" sz="3600" dirty="0"/>
                        <a:t>消费者</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2593368"/>
                  </a:ext>
                </a:extLst>
              </a:tr>
              <a:tr h="816091">
                <a:tc>
                  <a:txBody>
                    <a:bodyPr/>
                    <a:lstStyle/>
                    <a:p>
                      <a:r>
                        <a:rPr lang="en-US" altLang="zh-CN" sz="2000" b="1" i="0" u="none" strike="noStrike" kern="1200" baseline="0" dirty="0">
                          <a:solidFill>
                            <a:schemeClr val="dk1"/>
                          </a:solidFill>
                          <a:latin typeface="+mn-lt"/>
                          <a:ea typeface="+mn-ea"/>
                          <a:cs typeface="+mn-cs"/>
                        </a:rPr>
                        <a:t>wait(empty)</a:t>
                      </a:r>
                    </a:p>
                    <a:p>
                      <a:r>
                        <a:rPr lang="en-US" altLang="zh-CN" sz="2000" b="1" i="0" u="none" strike="noStrike" kern="1200" baseline="0" dirty="0">
                          <a:solidFill>
                            <a:schemeClr val="dk1"/>
                          </a:solidFill>
                          <a:latin typeface="+mn-lt"/>
                          <a:ea typeface="+mn-ea"/>
                          <a:cs typeface="+mn-cs"/>
                        </a:rPr>
                        <a:t>wait(mutex)</a:t>
                      </a:r>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000" b="1" i="0" u="none" strike="noStrike" kern="1200" baseline="0" dirty="0" err="1">
                          <a:solidFill>
                            <a:srgbClr val="00B050"/>
                          </a:solidFill>
                          <a:latin typeface="+mn-lt"/>
                          <a:ea typeface="+mn-ea"/>
                          <a:cs typeface="+mn-cs"/>
                        </a:rPr>
                        <a:t>Swait</a:t>
                      </a:r>
                      <a:r>
                        <a:rPr lang="en-US" altLang="zh-CN" sz="2000" b="1" i="0" u="none" strike="noStrike" kern="1200" baseline="0" dirty="0">
                          <a:solidFill>
                            <a:srgbClr val="00B050"/>
                          </a:solidFill>
                          <a:latin typeface="+mn-lt"/>
                          <a:ea typeface="+mn-ea"/>
                          <a:cs typeface="+mn-cs"/>
                        </a:rPr>
                        <a:t>(</a:t>
                      </a:r>
                      <a:r>
                        <a:rPr lang="en-US" altLang="zh-CN" sz="2000" b="1" i="0" u="none" strike="noStrike" kern="1200" baseline="0" dirty="0" err="1">
                          <a:solidFill>
                            <a:srgbClr val="00B050"/>
                          </a:solidFill>
                          <a:latin typeface="+mn-lt"/>
                          <a:ea typeface="+mn-ea"/>
                          <a:cs typeface="+mn-cs"/>
                        </a:rPr>
                        <a:t>empty,mutex</a:t>
                      </a:r>
                      <a:r>
                        <a:rPr lang="en-US" altLang="zh-CN" sz="2000" b="1" i="0" u="none" strike="noStrike" kern="1200" baseline="0" dirty="0">
                          <a:solidFill>
                            <a:srgbClr val="00B050"/>
                          </a:solidFill>
                          <a:latin typeface="+mn-lt"/>
                          <a:ea typeface="+mn-ea"/>
                          <a:cs typeface="+mn-cs"/>
                        </a:rPr>
                        <a:t>)</a:t>
                      </a:r>
                      <a:endParaRPr lang="zh-CN" altLang="en-US" sz="2000" dirty="0">
                        <a:solidFill>
                          <a:srgbClr val="00B05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000" b="1" i="0" u="none" strike="noStrike" kern="1200" baseline="0" dirty="0">
                          <a:solidFill>
                            <a:schemeClr val="dk1"/>
                          </a:solidFill>
                          <a:latin typeface="+mn-lt"/>
                          <a:ea typeface="+mn-ea"/>
                          <a:cs typeface="+mn-cs"/>
                        </a:rPr>
                        <a:t>wait(full)</a:t>
                      </a:r>
                    </a:p>
                    <a:p>
                      <a:r>
                        <a:rPr lang="en-US" altLang="zh-CN" sz="2000" b="1" i="0" u="none" strike="noStrike" kern="1200" baseline="0" dirty="0">
                          <a:solidFill>
                            <a:schemeClr val="dk1"/>
                          </a:solidFill>
                          <a:latin typeface="+mn-lt"/>
                          <a:ea typeface="+mn-ea"/>
                          <a:cs typeface="+mn-cs"/>
                        </a:rPr>
                        <a:t>wait(mutex)</a:t>
                      </a:r>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000" b="1" i="0" u="none" strike="noStrike" kern="1200" baseline="0" dirty="0" err="1">
                          <a:solidFill>
                            <a:srgbClr val="00B050"/>
                          </a:solidFill>
                          <a:latin typeface="+mn-lt"/>
                          <a:ea typeface="+mn-ea"/>
                          <a:cs typeface="+mn-cs"/>
                        </a:rPr>
                        <a:t>Swait</a:t>
                      </a:r>
                      <a:r>
                        <a:rPr lang="en-US" altLang="zh-CN" sz="2000" b="1" i="0" u="none" strike="noStrike" kern="1200" baseline="0" dirty="0">
                          <a:solidFill>
                            <a:srgbClr val="00B050"/>
                          </a:solidFill>
                          <a:latin typeface="+mn-lt"/>
                          <a:ea typeface="+mn-ea"/>
                          <a:cs typeface="+mn-cs"/>
                        </a:rPr>
                        <a:t>(</a:t>
                      </a:r>
                      <a:r>
                        <a:rPr lang="en-US" altLang="zh-CN" sz="2000" b="1" i="0" u="none" strike="noStrike" kern="1200" baseline="0" dirty="0" err="1">
                          <a:solidFill>
                            <a:srgbClr val="00B050"/>
                          </a:solidFill>
                          <a:latin typeface="+mn-lt"/>
                          <a:ea typeface="+mn-ea"/>
                          <a:cs typeface="+mn-cs"/>
                        </a:rPr>
                        <a:t>full,mutex</a:t>
                      </a:r>
                      <a:r>
                        <a:rPr lang="en-US" altLang="zh-CN" sz="2000" b="1" i="0" u="none" strike="noStrike" kern="1200" baseline="0" dirty="0">
                          <a:solidFill>
                            <a:srgbClr val="00B050"/>
                          </a:solidFill>
                          <a:latin typeface="+mn-lt"/>
                          <a:ea typeface="+mn-ea"/>
                          <a:cs typeface="+mn-cs"/>
                        </a:rPr>
                        <a:t>)</a:t>
                      </a:r>
                      <a:endParaRPr lang="zh-CN" altLang="en-US" sz="2000" dirty="0">
                        <a:solidFill>
                          <a:srgbClr val="00B05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67721312"/>
                  </a:ext>
                </a:extLst>
              </a:tr>
              <a:tr h="816091">
                <a:tc>
                  <a:txBody>
                    <a:bodyPr/>
                    <a:lstStyle/>
                    <a:p>
                      <a:r>
                        <a:rPr lang="en-US" altLang="zh-CN" sz="2000" b="1" i="0" u="none" strike="noStrike" kern="1200" baseline="0" dirty="0">
                          <a:solidFill>
                            <a:schemeClr val="dk1"/>
                          </a:solidFill>
                          <a:latin typeface="+mn-lt"/>
                          <a:ea typeface="+mn-ea"/>
                          <a:cs typeface="+mn-cs"/>
                        </a:rPr>
                        <a:t>signal(mutex)</a:t>
                      </a:r>
                    </a:p>
                    <a:p>
                      <a:r>
                        <a:rPr lang="en-US" altLang="zh-CN" sz="2000" b="1" i="0" u="none" strike="noStrike" kern="1200" baseline="0" dirty="0">
                          <a:solidFill>
                            <a:schemeClr val="dk1"/>
                          </a:solidFill>
                          <a:latin typeface="+mn-lt"/>
                          <a:ea typeface="+mn-ea"/>
                          <a:cs typeface="+mn-cs"/>
                        </a:rPr>
                        <a:t>signal(full)</a:t>
                      </a:r>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000" b="1" i="0" u="none" strike="noStrike" kern="1200" baseline="0" dirty="0" err="1">
                          <a:solidFill>
                            <a:srgbClr val="00B050"/>
                          </a:solidFill>
                          <a:latin typeface="+mn-lt"/>
                          <a:ea typeface="+mn-ea"/>
                          <a:cs typeface="+mn-cs"/>
                        </a:rPr>
                        <a:t>Ssignal</a:t>
                      </a:r>
                      <a:r>
                        <a:rPr lang="en-US" altLang="zh-CN" sz="2000" b="1" i="0" u="none" strike="noStrike" kern="1200" baseline="0" dirty="0">
                          <a:solidFill>
                            <a:srgbClr val="00B050"/>
                          </a:solidFill>
                          <a:latin typeface="+mn-lt"/>
                          <a:ea typeface="+mn-ea"/>
                          <a:cs typeface="+mn-cs"/>
                        </a:rPr>
                        <a:t>(mutex</a:t>
                      </a:r>
                      <a:r>
                        <a:rPr lang="zh-CN" altLang="en-US" sz="2000" b="0" i="0" u="none" strike="noStrike" kern="1200" baseline="0" dirty="0">
                          <a:solidFill>
                            <a:srgbClr val="00B050"/>
                          </a:solidFill>
                          <a:latin typeface="+mn-lt"/>
                          <a:ea typeface="+mn-ea"/>
                          <a:cs typeface="+mn-cs"/>
                        </a:rPr>
                        <a:t>，</a:t>
                      </a:r>
                      <a:r>
                        <a:rPr lang="en-US" altLang="zh-CN" sz="2000" b="1" i="0" u="none" strike="noStrike" kern="1200" baseline="0" dirty="0">
                          <a:solidFill>
                            <a:srgbClr val="00B050"/>
                          </a:solidFill>
                          <a:latin typeface="+mn-lt"/>
                          <a:ea typeface="+mn-ea"/>
                          <a:cs typeface="+mn-cs"/>
                        </a:rPr>
                        <a:t>full)</a:t>
                      </a:r>
                      <a:endParaRPr lang="zh-CN" altLang="en-US" sz="2000" dirty="0">
                        <a:solidFill>
                          <a:srgbClr val="00B05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000" b="1" i="0" u="none" strike="noStrike" kern="1200" baseline="0" dirty="0">
                          <a:solidFill>
                            <a:schemeClr val="dk1"/>
                          </a:solidFill>
                          <a:latin typeface="+mn-lt"/>
                          <a:ea typeface="+mn-ea"/>
                          <a:cs typeface="+mn-cs"/>
                        </a:rPr>
                        <a:t>signal(mutex)</a:t>
                      </a:r>
                    </a:p>
                    <a:p>
                      <a:r>
                        <a:rPr lang="en-US" altLang="zh-CN" sz="2000" b="1" i="0" u="none" strike="noStrike" kern="1200" baseline="0" dirty="0">
                          <a:solidFill>
                            <a:schemeClr val="dk1"/>
                          </a:solidFill>
                          <a:latin typeface="+mn-lt"/>
                          <a:ea typeface="+mn-ea"/>
                          <a:cs typeface="+mn-cs"/>
                        </a:rPr>
                        <a:t>signal(empty)</a:t>
                      </a:r>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000" b="1" i="0" u="none" strike="noStrike" kern="1200" baseline="0" dirty="0" err="1">
                          <a:solidFill>
                            <a:srgbClr val="00B050"/>
                          </a:solidFill>
                          <a:latin typeface="+mn-lt"/>
                          <a:ea typeface="+mn-ea"/>
                          <a:cs typeface="+mn-cs"/>
                        </a:rPr>
                        <a:t>Ssignal</a:t>
                      </a:r>
                      <a:r>
                        <a:rPr lang="en-US" altLang="zh-CN" sz="2000" b="1" i="0" u="none" strike="noStrike" kern="1200" baseline="0" dirty="0">
                          <a:solidFill>
                            <a:srgbClr val="00B050"/>
                          </a:solidFill>
                          <a:latin typeface="+mn-lt"/>
                          <a:ea typeface="+mn-ea"/>
                          <a:cs typeface="+mn-cs"/>
                        </a:rPr>
                        <a:t>(</a:t>
                      </a:r>
                      <a:r>
                        <a:rPr lang="en-US" altLang="zh-CN" sz="2000" b="1" i="0" u="none" strike="noStrike" kern="1200" baseline="0" dirty="0" err="1">
                          <a:solidFill>
                            <a:srgbClr val="00B050"/>
                          </a:solidFill>
                          <a:latin typeface="+mn-lt"/>
                          <a:ea typeface="+mn-ea"/>
                          <a:cs typeface="+mn-cs"/>
                        </a:rPr>
                        <a:t>mutex,empty</a:t>
                      </a:r>
                      <a:r>
                        <a:rPr lang="en-US" altLang="zh-CN" sz="2000" b="1" i="0" u="none" strike="noStrike" kern="1200" baseline="0" dirty="0">
                          <a:solidFill>
                            <a:srgbClr val="00B050"/>
                          </a:solidFill>
                          <a:latin typeface="+mn-lt"/>
                          <a:ea typeface="+mn-ea"/>
                          <a:cs typeface="+mn-cs"/>
                        </a:rPr>
                        <a:t>)</a:t>
                      </a:r>
                      <a:endParaRPr lang="zh-CN" altLang="en-US" sz="2000" dirty="0">
                        <a:solidFill>
                          <a:srgbClr val="00B05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76998376"/>
                  </a:ext>
                </a:extLst>
              </a:tr>
            </a:tbl>
          </a:graphicData>
        </a:graphic>
      </p:graphicFrame>
    </p:spTree>
    <p:extLst>
      <p:ext uri="{BB962C8B-B14F-4D97-AF65-F5344CB8AC3E}">
        <p14:creationId xmlns:p14="http://schemas.microsoft.com/office/powerpoint/2010/main" val="2761418635"/>
      </p:ext>
    </p:extLst>
  </p:cSld>
  <p:clrMapOvr>
    <a:masterClrMapping/>
  </p:clrMapOvr>
  <p:transition>
    <p:fad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42" name="矩形 6"/>
          <p:cNvSpPr>
            <a:spLocks noChangeArrowheads="1"/>
          </p:cNvSpPr>
          <p:nvPr/>
        </p:nvSpPr>
        <p:spPr bwMode="auto">
          <a:xfrm>
            <a:off x="3503712" y="137003"/>
            <a:ext cx="664316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spcBef>
                <a:spcPct val="20000"/>
              </a:spcBef>
            </a:pPr>
            <a:r>
              <a:rPr kumimoji="1" lang="zh-CN" altLang="en-US" sz="2800" dirty="0">
                <a:solidFill>
                  <a:srgbClr val="C00000"/>
                </a:solidFill>
                <a:latin typeface="微软雅黑" panose="020B0503020204020204" pitchFamily="34" charset="-122"/>
                <a:ea typeface="微软雅黑" panose="020B0503020204020204" pitchFamily="34" charset="-122"/>
              </a:rPr>
              <a:t>用 </a:t>
            </a:r>
            <a:r>
              <a:rPr kumimoji="1" lang="en-US" altLang="zh-CN" sz="2800" dirty="0">
                <a:solidFill>
                  <a:srgbClr val="C00000"/>
                </a:solidFill>
                <a:latin typeface="微软雅黑" panose="020B0503020204020204" pitchFamily="34" charset="-122"/>
                <a:ea typeface="微软雅黑" panose="020B0503020204020204" pitchFamily="34" charset="-122"/>
              </a:rPr>
              <a:t>AND </a:t>
            </a:r>
            <a:r>
              <a:rPr kumimoji="1" lang="zh-CN" altLang="en-US" sz="2800" dirty="0">
                <a:solidFill>
                  <a:srgbClr val="C00000"/>
                </a:solidFill>
                <a:latin typeface="微软雅黑" panose="020B0503020204020204" pitchFamily="34" charset="-122"/>
                <a:ea typeface="微软雅黑" panose="020B0503020204020204" pitchFamily="34" charset="-122"/>
              </a:rPr>
              <a:t>信号量解决生产者－消费者问题</a:t>
            </a:r>
            <a:endParaRPr lang="zh-CN" altLang="en-US" sz="2800" dirty="0">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2CFD161C-F037-4CA6-57AB-CA1BF50C983B}"/>
              </a:ext>
            </a:extLst>
          </p:cNvPr>
          <p:cNvSpPr txBox="1"/>
          <p:nvPr/>
        </p:nvSpPr>
        <p:spPr>
          <a:xfrm>
            <a:off x="2351584" y="908182"/>
            <a:ext cx="8568952" cy="1200329"/>
          </a:xfrm>
          <a:prstGeom prst="rect">
            <a:avLst/>
          </a:prstGeom>
          <a:noFill/>
          <a:ln w="15875">
            <a:solidFill>
              <a:srgbClr val="004F8A"/>
            </a:solidFill>
          </a:ln>
        </p:spPr>
        <p:txBody>
          <a:bodyPr wrap="square">
            <a:spAutoFit/>
          </a:bodyPr>
          <a:lstStyle/>
          <a:p>
            <a:pPr algn="l"/>
            <a:r>
              <a:rPr lang="en-US" altLang="zh-CN" sz="2400" b="1" i="0" u="none" strike="noStrike" baseline="0" dirty="0">
                <a:latin typeface="Times New Roman Bold" panose="02020803070505020304" pitchFamily="18" charset="0"/>
                <a:ea typeface="宋体" panose="02010600030101010101" pitchFamily="2" charset="-122"/>
              </a:rPr>
              <a:t>Semaphore</a:t>
            </a:r>
            <a:r>
              <a:rPr lang="en-US" altLang="zh-CN" sz="2400" b="1" i="0" u="none" strike="noStrike" baseline="0" dirty="0">
                <a:latin typeface="Times New Roman Bold" panose="02020803070505020304" pitchFamily="18" charset="0"/>
              </a:rPr>
              <a:t> mutex = 1</a:t>
            </a:r>
            <a:r>
              <a:rPr lang="zh-CN" altLang="en-US" sz="2400" b="0" i="0" u="none" strike="noStrike" baseline="0" dirty="0">
                <a:latin typeface="宋体" panose="02010600030101010101" pitchFamily="2" charset="-122"/>
                <a:ea typeface="宋体" panose="02010600030101010101" pitchFamily="2" charset="-122"/>
              </a:rPr>
              <a:t>，</a:t>
            </a:r>
            <a:r>
              <a:rPr lang="en-US" altLang="zh-CN" sz="2400" b="1" i="0" u="none" strike="noStrike" baseline="0" dirty="0">
                <a:latin typeface="Times New Roman Bold" panose="02020803070505020304" pitchFamily="18" charset="0"/>
                <a:ea typeface="宋体" panose="02010600030101010101" pitchFamily="2" charset="-122"/>
              </a:rPr>
              <a:t>empty = K</a:t>
            </a:r>
            <a:r>
              <a:rPr lang="zh-CN" altLang="en-US" sz="2400" b="0" i="0" u="none" strike="noStrike" baseline="0" dirty="0">
                <a:latin typeface="宋体" panose="02010600030101010101" pitchFamily="2" charset="-122"/>
                <a:ea typeface="宋体" panose="02010600030101010101" pitchFamily="2" charset="-122"/>
              </a:rPr>
              <a:t>，</a:t>
            </a:r>
            <a:r>
              <a:rPr lang="en-US" altLang="zh-CN" sz="2400" b="1" i="0" u="none" strike="noStrike" baseline="0" dirty="0">
                <a:latin typeface="Times New Roman Bold" panose="02020803070505020304" pitchFamily="18" charset="0"/>
                <a:ea typeface="宋体" panose="02010600030101010101" pitchFamily="2" charset="-122"/>
              </a:rPr>
              <a:t>full</a:t>
            </a:r>
            <a:r>
              <a:rPr lang="zh-CN" altLang="en-US" sz="2400" b="0" dirty="0">
                <a:latin typeface="宋体" panose="02010600030101010101" pitchFamily="2" charset="-122"/>
              </a:rPr>
              <a:t> </a:t>
            </a:r>
            <a:r>
              <a:rPr lang="en-US" altLang="zh-CN" sz="2400" b="1" i="0" u="none" strike="noStrike" baseline="0" dirty="0">
                <a:latin typeface="Times New Roman Bold" panose="02020803070505020304" pitchFamily="18" charset="0"/>
                <a:ea typeface="宋体" panose="02010600030101010101" pitchFamily="2" charset="-122"/>
              </a:rPr>
              <a:t>=0</a:t>
            </a:r>
            <a:r>
              <a:rPr lang="zh-CN" altLang="en-US" sz="2400" b="0" i="0" u="none" strike="noStrike" baseline="0" dirty="0">
                <a:latin typeface="宋体" panose="02010600030101010101" pitchFamily="2" charset="-122"/>
                <a:ea typeface="宋体" panose="02010600030101010101" pitchFamily="2" charset="-122"/>
              </a:rPr>
              <a:t>；</a:t>
            </a:r>
          </a:p>
          <a:p>
            <a:pPr algn="l"/>
            <a:r>
              <a:rPr lang="en-US" altLang="zh-CN" sz="2400" b="1" i="0" u="none" strike="noStrike" baseline="0" dirty="0">
                <a:latin typeface="Times New Roman Bold" panose="02020803070505020304" pitchFamily="18" charset="0"/>
              </a:rPr>
              <a:t>Message buffers[K]</a:t>
            </a:r>
            <a:r>
              <a:rPr lang="zh-CN" altLang="en-US" sz="2400" b="0" i="0" u="none" strike="noStrike" baseline="0" dirty="0">
                <a:latin typeface="宋体" panose="02010600030101010101" pitchFamily="2" charset="-122"/>
                <a:ea typeface="宋体" panose="02010600030101010101" pitchFamily="2" charset="-122"/>
              </a:rPr>
              <a:t>；</a:t>
            </a:r>
          </a:p>
          <a:p>
            <a:pPr algn="l"/>
            <a:r>
              <a:rPr lang="en-US" altLang="zh-CN" sz="2400" dirty="0">
                <a:latin typeface="Times New Roman Bold" panose="02020803070505020304" pitchFamily="18" charset="0"/>
              </a:rPr>
              <a:t>i</a:t>
            </a:r>
            <a:r>
              <a:rPr lang="en-US" altLang="zh-CN" sz="2400" b="1" i="0" u="none" strike="noStrike" baseline="0" dirty="0">
                <a:latin typeface="Times New Roman Bold" panose="02020803070505020304" pitchFamily="18" charset="0"/>
              </a:rPr>
              <a:t>nt in = 0</a:t>
            </a:r>
            <a:r>
              <a:rPr lang="zh-CN" altLang="en-US" sz="2400" b="0" i="0" u="none" strike="noStrike" baseline="0" dirty="0">
                <a:latin typeface="宋体" panose="02010600030101010101" pitchFamily="2" charset="-122"/>
                <a:ea typeface="宋体" panose="02010600030101010101" pitchFamily="2" charset="-122"/>
              </a:rPr>
              <a:t>，</a:t>
            </a:r>
            <a:r>
              <a:rPr lang="en-US" altLang="zh-CN" sz="2400" b="1" i="0" u="none" strike="noStrike" baseline="0" dirty="0">
                <a:latin typeface="Times New Roman Bold" panose="02020803070505020304" pitchFamily="18" charset="0"/>
                <a:ea typeface="宋体" panose="02010600030101010101" pitchFamily="2" charset="-122"/>
              </a:rPr>
              <a:t>out = 0</a:t>
            </a:r>
            <a:r>
              <a:rPr lang="zh-CN" altLang="en-US" sz="2400" b="0" i="0" u="none" strike="noStrike" baseline="0" dirty="0">
                <a:latin typeface="宋体" panose="02010600030101010101" pitchFamily="2" charset="-122"/>
                <a:ea typeface="宋体" panose="02010600030101010101" pitchFamily="2" charset="-122"/>
              </a:rPr>
              <a:t>；</a:t>
            </a:r>
            <a:endParaRPr lang="en-US" altLang="zh-CN" sz="4800" dirty="0">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B68DE30F-CA12-C283-98AA-2774D1CABC7B}"/>
              </a:ext>
            </a:extLst>
          </p:cNvPr>
          <p:cNvSpPr txBox="1"/>
          <p:nvPr/>
        </p:nvSpPr>
        <p:spPr>
          <a:xfrm>
            <a:off x="2351584" y="2636912"/>
            <a:ext cx="3816424" cy="3416320"/>
          </a:xfrm>
          <a:prstGeom prst="rect">
            <a:avLst/>
          </a:prstGeom>
          <a:noFill/>
          <a:ln w="15875">
            <a:solidFill>
              <a:srgbClr val="004F8A"/>
            </a:solidFill>
          </a:ln>
        </p:spPr>
        <p:txBody>
          <a:bodyPr wrap="square">
            <a:spAutoFit/>
          </a:bodyPr>
          <a:lstStyle/>
          <a:p>
            <a:r>
              <a:rPr lang="en-US" altLang="zh-CN" sz="2400" b="1" i="0" u="none" strike="noStrike" baseline="0" dirty="0">
                <a:latin typeface="Times New Roman Bold" panose="02020803070505020304" pitchFamily="18" charset="0"/>
              </a:rPr>
              <a:t>producer</a:t>
            </a:r>
            <a:r>
              <a:rPr lang="en-US" altLang="zh-CN" sz="2400" b="1" i="0" u="none" strike="noStrike" baseline="-25000" dirty="0">
                <a:latin typeface="Times New Roman Bold" panose="02020803070505020304" pitchFamily="18" charset="0"/>
              </a:rPr>
              <a:t>i</a:t>
            </a:r>
            <a:r>
              <a:rPr lang="en-US" altLang="zh-CN" sz="2400" b="1" i="0" u="none" strike="noStrike" baseline="0" dirty="0">
                <a:latin typeface="Times New Roman Bold" panose="02020803070505020304" pitchFamily="18" charset="0"/>
              </a:rPr>
              <a:t>{</a:t>
            </a:r>
          </a:p>
          <a:p>
            <a:r>
              <a:rPr lang="en-US" altLang="zh-CN" sz="2400" dirty="0">
                <a:latin typeface="Times New Roman Bold" panose="02020803070505020304" pitchFamily="18" charset="0"/>
              </a:rPr>
              <a:t>     while(1){</a:t>
            </a:r>
          </a:p>
          <a:p>
            <a:r>
              <a:rPr lang="en-US" altLang="zh-CN" sz="2400" dirty="0">
                <a:latin typeface="Times New Roman Bold" panose="02020803070505020304" pitchFamily="18" charset="0"/>
              </a:rPr>
              <a:t>          </a:t>
            </a:r>
            <a:r>
              <a:rPr lang="zh-CN" altLang="en-US" sz="2400" dirty="0">
                <a:latin typeface="Times New Roman Bold" panose="02020803070505020304" pitchFamily="18" charset="0"/>
              </a:rPr>
              <a:t>生产一个产品 </a:t>
            </a:r>
            <a:r>
              <a:rPr lang="en-US" altLang="zh-CN" sz="2400" dirty="0">
                <a:latin typeface="Times New Roman Bold" panose="02020803070505020304" pitchFamily="18" charset="0"/>
              </a:rPr>
              <a:t>x</a:t>
            </a:r>
            <a:r>
              <a:rPr lang="zh-CN" altLang="en-US" sz="2400" dirty="0">
                <a:latin typeface="Times New Roman Bold" panose="02020803070505020304" pitchFamily="18" charset="0"/>
              </a:rPr>
              <a:t>；</a:t>
            </a:r>
            <a:endParaRPr lang="en-US" altLang="zh-CN" sz="2400" dirty="0">
              <a:latin typeface="Times New Roman Bold" panose="02020803070505020304" pitchFamily="18" charset="0"/>
            </a:endParaRPr>
          </a:p>
          <a:p>
            <a:r>
              <a:rPr lang="en-US" altLang="zh-CN" sz="2400" dirty="0">
                <a:latin typeface="Times New Roman Bold" panose="02020803070505020304" pitchFamily="18" charset="0"/>
              </a:rPr>
              <a:t>          </a:t>
            </a:r>
            <a:r>
              <a:rPr lang="en-US" altLang="zh-CN" sz="2400" b="1" i="0" u="none" strike="noStrike" baseline="0" dirty="0" err="1">
                <a:solidFill>
                  <a:srgbClr val="0070C0"/>
                </a:solidFill>
                <a:latin typeface="Times New Roman Bold" panose="02020803070505020304" pitchFamily="18" charset="0"/>
              </a:rPr>
              <a:t>Swait</a:t>
            </a:r>
            <a:r>
              <a:rPr lang="en-US" altLang="zh-CN" sz="2400" b="1" i="0" u="none" strike="noStrike" baseline="0" dirty="0">
                <a:solidFill>
                  <a:srgbClr val="0070C0"/>
                </a:solidFill>
                <a:latin typeface="Times New Roman Bold" panose="02020803070505020304" pitchFamily="18" charset="0"/>
              </a:rPr>
              <a:t>(empty, mutex) ;</a:t>
            </a:r>
          </a:p>
          <a:p>
            <a:pPr lvl="1"/>
            <a:r>
              <a:rPr lang="en-US" altLang="zh-CN" sz="2400" dirty="0">
                <a:latin typeface="Times New Roman Bold" panose="02020803070505020304" pitchFamily="18" charset="0"/>
              </a:rPr>
              <a:t>    </a:t>
            </a:r>
            <a:r>
              <a:rPr lang="en-US" altLang="zh-CN" sz="2400" b="1" i="0" u="none" strike="noStrike" baseline="0" dirty="0">
                <a:latin typeface="Times New Roman Bold" panose="02020803070505020304" pitchFamily="18" charset="0"/>
              </a:rPr>
              <a:t>buffer[in] = x;</a:t>
            </a:r>
          </a:p>
          <a:p>
            <a:pPr lvl="1"/>
            <a:r>
              <a:rPr lang="en-US" altLang="zh-CN" sz="2400" b="1" i="0" u="none" strike="noStrike" baseline="0" dirty="0">
                <a:latin typeface="Times New Roman Bold" panose="02020803070505020304" pitchFamily="18" charset="0"/>
              </a:rPr>
              <a:t>    in=(in+1) % K;</a:t>
            </a:r>
          </a:p>
          <a:p>
            <a:pPr lvl="1"/>
            <a:r>
              <a:rPr lang="en-US" altLang="zh-CN" sz="2400" dirty="0">
                <a:latin typeface="Times New Roman Bold" panose="02020803070505020304" pitchFamily="18" charset="0"/>
              </a:rPr>
              <a:t>    </a:t>
            </a:r>
            <a:r>
              <a:rPr lang="en-US" altLang="zh-CN" sz="2400" b="1" i="0" u="none" strike="noStrike" baseline="0" dirty="0" err="1">
                <a:solidFill>
                  <a:srgbClr val="0070C0"/>
                </a:solidFill>
                <a:latin typeface="Times New Roman Bold" panose="02020803070505020304" pitchFamily="18" charset="0"/>
              </a:rPr>
              <a:t>Ssignal</a:t>
            </a:r>
            <a:r>
              <a:rPr lang="en-US" altLang="zh-CN" sz="2400" b="1" i="0" u="none" strike="noStrike" baseline="0" dirty="0">
                <a:solidFill>
                  <a:srgbClr val="0070C0"/>
                </a:solidFill>
                <a:latin typeface="Times New Roman Bold" panose="02020803070505020304" pitchFamily="18" charset="0"/>
              </a:rPr>
              <a:t>(mutex</a:t>
            </a:r>
            <a:r>
              <a:rPr lang="zh-CN" altLang="en-US" sz="2400" b="0" i="0" u="none" strike="noStrike" baseline="0" dirty="0">
                <a:solidFill>
                  <a:srgbClr val="0070C0"/>
                </a:solidFill>
                <a:latin typeface="楷体" panose="02010609060101010101" pitchFamily="49" charset="-122"/>
                <a:ea typeface="楷体" panose="02010609060101010101" pitchFamily="49" charset="-122"/>
              </a:rPr>
              <a:t>，</a:t>
            </a:r>
            <a:r>
              <a:rPr lang="en-US" altLang="zh-CN" sz="2400" b="1" i="0" u="none" strike="noStrike" baseline="0" dirty="0">
                <a:solidFill>
                  <a:srgbClr val="0070C0"/>
                </a:solidFill>
                <a:latin typeface="Times New Roman Bold" panose="02020803070505020304" pitchFamily="18" charset="0"/>
                <a:ea typeface="楷体" panose="02010609060101010101" pitchFamily="49" charset="-122"/>
              </a:rPr>
              <a:t>full);</a:t>
            </a:r>
            <a:endParaRPr lang="en-US" altLang="zh-CN" sz="2400" dirty="0">
              <a:solidFill>
                <a:srgbClr val="0070C0"/>
              </a:solidFill>
              <a:latin typeface="Times New Roman Bold" panose="02020803070505020304" pitchFamily="18" charset="0"/>
            </a:endParaRPr>
          </a:p>
          <a:p>
            <a:r>
              <a:rPr lang="en-US" altLang="zh-CN" sz="2400" dirty="0">
                <a:latin typeface="Times New Roman Bold" panose="02020803070505020304" pitchFamily="18" charset="0"/>
              </a:rPr>
              <a:t>     }</a:t>
            </a:r>
          </a:p>
          <a:p>
            <a:r>
              <a:rPr lang="en-US" altLang="zh-CN" sz="2400" b="1" i="0" u="none" strike="noStrike" baseline="0" dirty="0">
                <a:latin typeface="Times New Roman Bold" panose="02020803070505020304" pitchFamily="18" charset="0"/>
              </a:rPr>
              <a:t>}</a:t>
            </a:r>
            <a:endParaRPr lang="zh-CN" altLang="en-US" sz="2400" dirty="0"/>
          </a:p>
        </p:txBody>
      </p:sp>
      <p:sp>
        <p:nvSpPr>
          <p:cNvPr id="5" name="文本框 4">
            <a:extLst>
              <a:ext uri="{FF2B5EF4-FFF2-40B4-BE49-F238E27FC236}">
                <a16:creationId xmlns:a16="http://schemas.microsoft.com/office/drawing/2014/main" id="{694150E4-D294-D453-E19D-6B91BB467084}"/>
              </a:ext>
            </a:extLst>
          </p:cNvPr>
          <p:cNvSpPr txBox="1"/>
          <p:nvPr/>
        </p:nvSpPr>
        <p:spPr>
          <a:xfrm>
            <a:off x="6960096" y="2636912"/>
            <a:ext cx="3960440" cy="3416320"/>
          </a:xfrm>
          <a:prstGeom prst="rect">
            <a:avLst/>
          </a:prstGeom>
          <a:noFill/>
          <a:ln w="15875">
            <a:solidFill>
              <a:srgbClr val="004F8A"/>
            </a:solidFill>
          </a:ln>
        </p:spPr>
        <p:txBody>
          <a:bodyPr wrap="square">
            <a:spAutoFit/>
          </a:bodyPr>
          <a:lstStyle/>
          <a:p>
            <a:r>
              <a:rPr lang="en-US" altLang="zh-CN" sz="2400" b="1" i="0" u="none" strike="noStrike" baseline="0" dirty="0" err="1">
                <a:latin typeface="Times New Roman Bold" panose="02020803070505020304" pitchFamily="18" charset="0"/>
              </a:rPr>
              <a:t>consumer</a:t>
            </a:r>
            <a:r>
              <a:rPr lang="en-US" altLang="zh-CN" sz="2400" b="1" i="0" u="none" strike="noStrike" baseline="-25000" dirty="0" err="1">
                <a:latin typeface="Times New Roman Bold" panose="02020803070505020304" pitchFamily="18" charset="0"/>
              </a:rPr>
              <a:t>i</a:t>
            </a:r>
            <a:r>
              <a:rPr lang="en-US" altLang="zh-CN" sz="2400" b="1" i="0" u="none" strike="noStrike" baseline="0" dirty="0">
                <a:latin typeface="Times New Roman Bold" panose="02020803070505020304" pitchFamily="18" charset="0"/>
              </a:rPr>
              <a:t>{</a:t>
            </a:r>
          </a:p>
          <a:p>
            <a:r>
              <a:rPr lang="en-US" altLang="zh-CN" sz="2400" dirty="0">
                <a:latin typeface="Times New Roman Bold" panose="02020803070505020304" pitchFamily="18" charset="0"/>
              </a:rPr>
              <a:t>     while(1){</a:t>
            </a:r>
          </a:p>
          <a:p>
            <a:r>
              <a:rPr lang="en-US" altLang="zh-CN" sz="2400" b="1" i="0" u="none" strike="noStrike" baseline="0" dirty="0">
                <a:solidFill>
                  <a:srgbClr val="0070C0"/>
                </a:solidFill>
                <a:latin typeface="Times New Roman Bold" panose="02020803070505020304" pitchFamily="18" charset="0"/>
              </a:rPr>
              <a:t>          </a:t>
            </a:r>
            <a:r>
              <a:rPr lang="en-US" altLang="zh-CN" sz="2400" b="1" i="0" u="none" strike="noStrike" baseline="0" dirty="0" err="1">
                <a:solidFill>
                  <a:srgbClr val="0070C0"/>
                </a:solidFill>
                <a:latin typeface="Times New Roman Bold" panose="02020803070505020304" pitchFamily="18" charset="0"/>
              </a:rPr>
              <a:t>Swait</a:t>
            </a:r>
            <a:r>
              <a:rPr lang="en-US" altLang="zh-CN" sz="2400" b="1" i="0" u="none" strike="noStrike" baseline="0" dirty="0">
                <a:solidFill>
                  <a:srgbClr val="0070C0"/>
                </a:solidFill>
                <a:latin typeface="Times New Roman Bold" panose="02020803070505020304" pitchFamily="18" charset="0"/>
              </a:rPr>
              <a:t>(full, mutex) ;</a:t>
            </a:r>
          </a:p>
          <a:p>
            <a:pPr lvl="1"/>
            <a:r>
              <a:rPr lang="en-US" altLang="zh-CN" sz="2400" dirty="0">
                <a:latin typeface="Times New Roman Bold" panose="02020803070505020304" pitchFamily="18" charset="0"/>
              </a:rPr>
              <a:t>    x = </a:t>
            </a:r>
            <a:r>
              <a:rPr lang="en-US" altLang="zh-CN" sz="2400" b="1" i="0" u="none" strike="noStrike" baseline="0" dirty="0">
                <a:latin typeface="Times New Roman Bold" panose="02020803070505020304" pitchFamily="18" charset="0"/>
              </a:rPr>
              <a:t>buffer[out];</a:t>
            </a:r>
          </a:p>
          <a:p>
            <a:pPr lvl="1"/>
            <a:r>
              <a:rPr lang="en-US" altLang="zh-CN" sz="2400" b="1" i="0" u="none" strike="noStrike" baseline="0" dirty="0">
                <a:latin typeface="Times New Roman Bold" panose="02020803070505020304" pitchFamily="18" charset="0"/>
              </a:rPr>
              <a:t>    out=(out+1) % K;</a:t>
            </a:r>
          </a:p>
          <a:p>
            <a:pPr lvl="1"/>
            <a:r>
              <a:rPr lang="en-US" altLang="zh-CN" sz="2400" dirty="0">
                <a:latin typeface="Times New Roman Bold" panose="02020803070505020304" pitchFamily="18" charset="0"/>
              </a:rPr>
              <a:t>    </a:t>
            </a:r>
            <a:r>
              <a:rPr lang="en-US" altLang="zh-CN" sz="2400" b="1" i="0" u="none" strike="noStrike" baseline="0" dirty="0" err="1">
                <a:solidFill>
                  <a:srgbClr val="0070C0"/>
                </a:solidFill>
                <a:latin typeface="Times New Roman Bold" panose="02020803070505020304" pitchFamily="18" charset="0"/>
              </a:rPr>
              <a:t>Ssignal</a:t>
            </a:r>
            <a:r>
              <a:rPr lang="en-US" altLang="zh-CN" sz="2400" b="1" i="0" u="none" strike="noStrike" baseline="0" dirty="0">
                <a:solidFill>
                  <a:srgbClr val="0070C0"/>
                </a:solidFill>
                <a:latin typeface="Times New Roman Bold" panose="02020803070505020304" pitchFamily="18" charset="0"/>
              </a:rPr>
              <a:t>(</a:t>
            </a:r>
            <a:r>
              <a:rPr lang="en-US" altLang="zh-CN" sz="2400" b="1" i="0" u="none" strike="noStrike" baseline="0" dirty="0" err="1">
                <a:solidFill>
                  <a:srgbClr val="0070C0"/>
                </a:solidFill>
                <a:latin typeface="Times New Roman Bold" panose="02020803070505020304" pitchFamily="18" charset="0"/>
              </a:rPr>
              <a:t>mutex</a:t>
            </a:r>
            <a:r>
              <a:rPr lang="en-US" altLang="zh-CN" sz="2400" b="0" dirty="0" err="1">
                <a:solidFill>
                  <a:srgbClr val="0070C0"/>
                </a:solidFill>
                <a:latin typeface="楷体" panose="02010609060101010101" pitchFamily="49" charset="-122"/>
                <a:ea typeface="楷体" panose="02010609060101010101" pitchFamily="49" charset="-122"/>
              </a:rPr>
              <a:t>,</a:t>
            </a:r>
            <a:r>
              <a:rPr lang="en-US" altLang="zh-CN" sz="2400" b="1" i="0" u="none" strike="noStrike" baseline="0" dirty="0" err="1">
                <a:solidFill>
                  <a:srgbClr val="0070C0"/>
                </a:solidFill>
                <a:latin typeface="Times New Roman Bold" panose="02020803070505020304" pitchFamily="18" charset="0"/>
                <a:ea typeface="楷体" panose="02010609060101010101" pitchFamily="49" charset="-122"/>
              </a:rPr>
              <a:t>empty</a:t>
            </a:r>
            <a:r>
              <a:rPr lang="en-US" altLang="zh-CN" sz="2400" b="1" i="0" u="none" strike="noStrike" baseline="0" dirty="0">
                <a:solidFill>
                  <a:srgbClr val="0070C0"/>
                </a:solidFill>
                <a:latin typeface="Times New Roman Bold" panose="02020803070505020304" pitchFamily="18" charset="0"/>
                <a:ea typeface="楷体" panose="02010609060101010101" pitchFamily="49" charset="-122"/>
              </a:rPr>
              <a:t>);</a:t>
            </a:r>
          </a:p>
          <a:p>
            <a:pPr lvl="1"/>
            <a:r>
              <a:rPr lang="zh-CN" altLang="en-US" sz="2400" dirty="0">
                <a:latin typeface="Times New Roman Bold" panose="02020803070505020304" pitchFamily="18" charset="0"/>
              </a:rPr>
              <a:t>   消费掉产品 </a:t>
            </a:r>
            <a:r>
              <a:rPr lang="en-US" altLang="zh-CN" sz="2400" dirty="0">
                <a:latin typeface="Times New Roman Bold" panose="02020803070505020304" pitchFamily="18" charset="0"/>
              </a:rPr>
              <a:t>x</a:t>
            </a:r>
            <a:r>
              <a:rPr lang="zh-CN" altLang="en-US" sz="2400" dirty="0">
                <a:latin typeface="Times New Roman Bold" panose="02020803070505020304" pitchFamily="18" charset="0"/>
              </a:rPr>
              <a:t>；</a:t>
            </a:r>
            <a:endParaRPr lang="en-US" altLang="zh-CN" sz="2400" dirty="0">
              <a:solidFill>
                <a:srgbClr val="0070C0"/>
              </a:solidFill>
              <a:latin typeface="Times New Roman Bold" panose="02020803070505020304" pitchFamily="18" charset="0"/>
            </a:endParaRPr>
          </a:p>
          <a:p>
            <a:r>
              <a:rPr lang="en-US" altLang="zh-CN" sz="2400" dirty="0">
                <a:latin typeface="Times New Roman Bold" panose="02020803070505020304" pitchFamily="18" charset="0"/>
              </a:rPr>
              <a:t>     }</a:t>
            </a:r>
          </a:p>
          <a:p>
            <a:r>
              <a:rPr lang="en-US" altLang="zh-CN" sz="2400" b="1" i="0" u="none" strike="noStrike" baseline="0" dirty="0">
                <a:latin typeface="Times New Roman Bold" panose="02020803070505020304" pitchFamily="18" charset="0"/>
              </a:rPr>
              <a:t>}</a:t>
            </a:r>
            <a:endParaRPr lang="zh-CN" altLang="en-US" sz="2400" dirty="0"/>
          </a:p>
        </p:txBody>
      </p:sp>
    </p:spTree>
    <p:extLst>
      <p:ext uri="{BB962C8B-B14F-4D97-AF65-F5344CB8AC3E}">
        <p14:creationId xmlns:p14="http://schemas.microsoft.com/office/powerpoint/2010/main" val="3766798312"/>
      </p:ext>
    </p:extLst>
  </p:cSld>
  <p:clrMapOvr>
    <a:masterClrMapping/>
  </p:clrMapOvr>
  <p:transition>
    <p:fad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42" name="矩形 6"/>
          <p:cNvSpPr>
            <a:spLocks noChangeArrowheads="1"/>
          </p:cNvSpPr>
          <p:nvPr/>
        </p:nvSpPr>
        <p:spPr bwMode="auto">
          <a:xfrm>
            <a:off x="3503712" y="137003"/>
            <a:ext cx="521168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spcBef>
                <a:spcPct val="20000"/>
              </a:spcBef>
            </a:pPr>
            <a:r>
              <a:rPr kumimoji="1" lang="zh-CN" altLang="en-US" sz="2800" dirty="0">
                <a:solidFill>
                  <a:srgbClr val="C00000"/>
                </a:solidFill>
                <a:latin typeface="微软雅黑" panose="020B0503020204020204" pitchFamily="34" charset="-122"/>
                <a:ea typeface="微软雅黑" panose="020B0503020204020204" pitchFamily="34" charset="-122"/>
              </a:rPr>
              <a:t>用管程解决生产者－消费者问题</a:t>
            </a:r>
            <a:endParaRPr lang="zh-CN" altLang="en-US" sz="2800" dirty="0">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2CFD161C-F037-4CA6-57AB-CA1BF50C983B}"/>
              </a:ext>
            </a:extLst>
          </p:cNvPr>
          <p:cNvSpPr txBox="1"/>
          <p:nvPr/>
        </p:nvSpPr>
        <p:spPr>
          <a:xfrm>
            <a:off x="623392" y="797510"/>
            <a:ext cx="8424936" cy="5047536"/>
          </a:xfrm>
          <a:prstGeom prst="rect">
            <a:avLst/>
          </a:prstGeom>
          <a:noFill/>
        </p:spPr>
        <p:txBody>
          <a:bodyPr wrap="square">
            <a:spAutoFit/>
          </a:bodyPr>
          <a:lstStyle/>
          <a:p>
            <a:r>
              <a:rPr lang="zh-CN" altLang="en-US" sz="2400" dirty="0">
                <a:solidFill>
                  <a:srgbClr val="FF0000"/>
                </a:solidFill>
              </a:rPr>
              <a:t>monitor</a:t>
            </a:r>
            <a:r>
              <a:rPr lang="zh-CN" altLang="en-US" sz="2400" dirty="0"/>
              <a:t> ProducterConsumer</a:t>
            </a:r>
            <a:r>
              <a:rPr lang="en-US" altLang="zh-CN" sz="2400" dirty="0"/>
              <a:t>{</a:t>
            </a:r>
          </a:p>
          <a:p>
            <a:r>
              <a:rPr lang="en-US" altLang="zh-CN" sz="2400" dirty="0"/>
              <a:t>    Message buffers[K];</a:t>
            </a:r>
            <a:endParaRPr lang="zh-CN" altLang="en-US" sz="2400" dirty="0"/>
          </a:p>
          <a:p>
            <a:r>
              <a:rPr lang="zh-CN" altLang="en-US" sz="2400" dirty="0"/>
              <a:t>    condition full,empty;  //条件变量用来实现同步（排队）</a:t>
            </a:r>
          </a:p>
          <a:p>
            <a:r>
              <a:rPr lang="zh-CN" altLang="en-US" sz="2400" dirty="0"/>
              <a:t>    int </a:t>
            </a:r>
            <a:r>
              <a:rPr lang="en-US" altLang="zh-CN" sz="2400" dirty="0"/>
              <a:t>in=0, out=0, </a:t>
            </a:r>
            <a:r>
              <a:rPr lang="zh-CN" altLang="en-US" sz="2400" dirty="0"/>
              <a:t>count=0; // 缓冲区指针、产品数</a:t>
            </a:r>
            <a:endParaRPr lang="en-US" altLang="zh-CN" sz="2400" dirty="0"/>
          </a:p>
          <a:p>
            <a:pPr>
              <a:spcBef>
                <a:spcPts val="1200"/>
              </a:spcBef>
            </a:pPr>
            <a:r>
              <a:rPr lang="en-US" altLang="zh-CN" sz="2400" dirty="0"/>
              <a:t>    </a:t>
            </a:r>
            <a:r>
              <a:rPr lang="zh-CN" altLang="en-US" sz="2400" dirty="0"/>
              <a:t>void </a:t>
            </a:r>
            <a:r>
              <a:rPr lang="en-US" altLang="zh-CN" sz="2400" dirty="0"/>
              <a:t>append</a:t>
            </a:r>
            <a:r>
              <a:rPr lang="zh-CN" altLang="en-US" sz="2400" dirty="0"/>
              <a:t>(</a:t>
            </a:r>
            <a:r>
              <a:rPr lang="en-US" altLang="zh-CN" sz="2400" dirty="0"/>
              <a:t>Message</a:t>
            </a:r>
            <a:r>
              <a:rPr lang="zh-CN" altLang="en-US" sz="2400" dirty="0"/>
              <a:t> </a:t>
            </a:r>
            <a:r>
              <a:rPr lang="en-US" altLang="zh-CN" sz="2400" dirty="0"/>
              <a:t>x</a:t>
            </a:r>
            <a:r>
              <a:rPr lang="zh-CN" altLang="en-US" sz="2400" dirty="0"/>
              <a:t>){ </a:t>
            </a:r>
            <a:endParaRPr lang="en-US" altLang="zh-CN" sz="2400" dirty="0"/>
          </a:p>
          <a:p>
            <a:r>
              <a:rPr lang="en-US" altLang="zh-CN" sz="2400" dirty="0"/>
              <a:t>        </a:t>
            </a:r>
            <a:r>
              <a:rPr lang="zh-CN" altLang="en-US" sz="2400" dirty="0"/>
              <a:t>  //把产品</a:t>
            </a:r>
            <a:r>
              <a:rPr lang="en-US" altLang="zh-CN" sz="2400" dirty="0"/>
              <a:t>x</a:t>
            </a:r>
            <a:r>
              <a:rPr lang="zh-CN" altLang="en-US" sz="2400" dirty="0"/>
              <a:t>放入缓冲区</a:t>
            </a:r>
          </a:p>
          <a:p>
            <a:pPr lvl="1"/>
            <a:r>
              <a:rPr lang="zh-CN" altLang="en-US" sz="2400" dirty="0"/>
              <a:t>    if(count == </a:t>
            </a:r>
            <a:r>
              <a:rPr lang="en-US" altLang="zh-CN" sz="2400" dirty="0"/>
              <a:t>K</a:t>
            </a:r>
            <a:r>
              <a:rPr lang="zh-CN" altLang="en-US" sz="2400" dirty="0"/>
              <a:t>)</a:t>
            </a:r>
          </a:p>
          <a:p>
            <a:pPr lvl="1"/>
            <a:r>
              <a:rPr lang="zh-CN" altLang="en-US" sz="2400" dirty="0"/>
              <a:t>          wait(full);</a:t>
            </a:r>
            <a:endParaRPr lang="en-US" altLang="zh-CN" sz="2400" dirty="0"/>
          </a:p>
          <a:p>
            <a:pPr lvl="1"/>
            <a:r>
              <a:rPr lang="en-US" altLang="zh-CN" sz="2400" dirty="0"/>
              <a:t>    buffers[in] = x</a:t>
            </a:r>
          </a:p>
          <a:p>
            <a:pPr lvl="1"/>
            <a:r>
              <a:rPr lang="en-US" altLang="zh-CN" sz="2400" dirty="0"/>
              <a:t>    in = (in + 1) % K</a:t>
            </a:r>
            <a:endParaRPr lang="zh-CN" altLang="en-US" sz="2400" dirty="0"/>
          </a:p>
          <a:p>
            <a:pPr lvl="1"/>
            <a:r>
              <a:rPr lang="zh-CN" altLang="en-US" sz="2400" dirty="0"/>
              <a:t>    count++;</a:t>
            </a:r>
          </a:p>
          <a:p>
            <a:pPr lvl="1"/>
            <a:r>
              <a:rPr lang="zh-CN" altLang="en-US" sz="2400" dirty="0"/>
              <a:t>    signal(empty)；</a:t>
            </a:r>
            <a:endParaRPr lang="en-US" altLang="zh-CN" sz="2400" dirty="0"/>
          </a:p>
          <a:p>
            <a:pPr lvl="1"/>
            <a:r>
              <a:rPr lang="zh-CN" altLang="en-US" sz="2400" dirty="0"/>
              <a:t>}</a:t>
            </a:r>
          </a:p>
        </p:txBody>
      </p:sp>
      <p:sp>
        <p:nvSpPr>
          <p:cNvPr id="6" name="文本框 5">
            <a:extLst>
              <a:ext uri="{FF2B5EF4-FFF2-40B4-BE49-F238E27FC236}">
                <a16:creationId xmlns:a16="http://schemas.microsoft.com/office/drawing/2014/main" id="{C216F9B4-ACCC-A5A9-D60E-779B90975BE3}"/>
              </a:ext>
            </a:extLst>
          </p:cNvPr>
          <p:cNvSpPr txBox="1"/>
          <p:nvPr/>
        </p:nvSpPr>
        <p:spPr>
          <a:xfrm>
            <a:off x="6744072" y="2420888"/>
            <a:ext cx="6117928" cy="4524315"/>
          </a:xfrm>
          <a:prstGeom prst="rect">
            <a:avLst/>
          </a:prstGeom>
          <a:noFill/>
        </p:spPr>
        <p:txBody>
          <a:bodyPr wrap="square">
            <a:spAutoFit/>
          </a:bodyPr>
          <a:lstStyle/>
          <a:p>
            <a:pPr lvl="1"/>
            <a:r>
              <a:rPr lang="en-US" altLang="zh-CN" sz="2400" dirty="0"/>
              <a:t>void</a:t>
            </a:r>
            <a:r>
              <a:rPr lang="zh-CN" altLang="en-US" sz="2400" dirty="0"/>
              <a:t> </a:t>
            </a:r>
            <a:r>
              <a:rPr lang="en-US" altLang="zh-CN" sz="2400" dirty="0"/>
              <a:t>take</a:t>
            </a:r>
            <a:r>
              <a:rPr lang="zh-CN" altLang="en-US" sz="2400" dirty="0"/>
              <a:t>(</a:t>
            </a:r>
            <a:r>
              <a:rPr lang="en-US" altLang="zh-CN" sz="2400" dirty="0"/>
              <a:t>Message x</a:t>
            </a:r>
            <a:r>
              <a:rPr lang="zh-CN" altLang="en-US" sz="2400" dirty="0"/>
              <a:t>){ </a:t>
            </a:r>
            <a:endParaRPr lang="en-US" altLang="zh-CN" sz="2400" dirty="0"/>
          </a:p>
          <a:p>
            <a:pPr lvl="1"/>
            <a:r>
              <a:rPr lang="zh-CN" altLang="en-US" sz="2400" dirty="0"/>
              <a:t>//从缓冲区取出一个产品</a:t>
            </a:r>
          </a:p>
          <a:p>
            <a:pPr lvl="1"/>
            <a:r>
              <a:rPr lang="zh-CN" altLang="en-US" sz="2400" dirty="0"/>
              <a:t>      if(count==0)</a:t>
            </a:r>
          </a:p>
          <a:p>
            <a:pPr lvl="1"/>
            <a:r>
              <a:rPr lang="zh-CN" altLang="en-US" sz="2400" dirty="0"/>
              <a:t>            wait(empty);</a:t>
            </a:r>
            <a:endParaRPr lang="en-US" altLang="zh-CN" sz="2400" dirty="0"/>
          </a:p>
          <a:p>
            <a:pPr lvl="1"/>
            <a:r>
              <a:rPr lang="en-US" altLang="zh-CN" sz="2400" dirty="0"/>
              <a:t>       x = buffers[out];</a:t>
            </a:r>
          </a:p>
          <a:p>
            <a:pPr lvl="1"/>
            <a:r>
              <a:rPr lang="en-US" altLang="zh-CN" sz="2400" dirty="0"/>
              <a:t>       out = (out+1)%K;</a:t>
            </a:r>
            <a:endParaRPr lang="zh-CN" altLang="en-US" sz="2400" dirty="0"/>
          </a:p>
          <a:p>
            <a:pPr lvl="1"/>
            <a:r>
              <a:rPr lang="zh-CN" altLang="en-US" sz="2400" dirty="0"/>
              <a:t>       count--;</a:t>
            </a:r>
          </a:p>
          <a:p>
            <a:pPr lvl="1"/>
            <a:r>
              <a:rPr lang="zh-CN" altLang="en-US" sz="2400" dirty="0"/>
              <a:t>       signal(full);</a:t>
            </a:r>
          </a:p>
          <a:p>
            <a:pPr lvl="1"/>
            <a:r>
              <a:rPr lang="zh-CN" altLang="en-US" sz="2400" dirty="0"/>
              <a:t>}</a:t>
            </a:r>
            <a:endParaRPr lang="en-US" altLang="zh-CN" sz="2400" dirty="0"/>
          </a:p>
          <a:p>
            <a:r>
              <a:rPr lang="en-US" altLang="zh-CN" sz="2400" dirty="0"/>
              <a:t>}</a:t>
            </a:r>
          </a:p>
          <a:p>
            <a:r>
              <a:rPr lang="zh-CN" altLang="en-US" sz="2400" dirty="0"/>
              <a:t>end </a:t>
            </a:r>
            <a:r>
              <a:rPr lang="zh-CN" altLang="en-US" sz="2400" dirty="0">
                <a:solidFill>
                  <a:srgbClr val="FF0000"/>
                </a:solidFill>
              </a:rPr>
              <a:t>monitor</a:t>
            </a:r>
            <a:r>
              <a:rPr lang="zh-CN" altLang="en-US" sz="2400" dirty="0"/>
              <a:t>;</a:t>
            </a:r>
          </a:p>
          <a:p>
            <a:endParaRPr lang="zh-CN" altLang="en-US" sz="2400" dirty="0"/>
          </a:p>
        </p:txBody>
      </p:sp>
    </p:spTree>
    <p:extLst>
      <p:ext uri="{BB962C8B-B14F-4D97-AF65-F5344CB8AC3E}">
        <p14:creationId xmlns:p14="http://schemas.microsoft.com/office/powerpoint/2010/main" val="7511447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6">
                                            <p:txEl>
                                              <p:pRg st="4" end="4"/>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
                                            <p:txEl>
                                              <p:pRg st="5" end="5"/>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6">
                                            <p:txEl>
                                              <p:pRg st="2" end="2"/>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42" name="矩形 6"/>
          <p:cNvSpPr>
            <a:spLocks noChangeArrowheads="1"/>
          </p:cNvSpPr>
          <p:nvPr/>
        </p:nvSpPr>
        <p:spPr bwMode="auto">
          <a:xfrm>
            <a:off x="3503712" y="137003"/>
            <a:ext cx="521168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spcBef>
                <a:spcPct val="20000"/>
              </a:spcBef>
            </a:pPr>
            <a:r>
              <a:rPr kumimoji="1" lang="zh-CN" altLang="en-US" sz="2800" dirty="0">
                <a:solidFill>
                  <a:srgbClr val="C00000"/>
                </a:solidFill>
                <a:latin typeface="微软雅黑" panose="020B0503020204020204" pitchFamily="34" charset="-122"/>
                <a:ea typeface="微软雅黑" panose="020B0503020204020204" pitchFamily="34" charset="-122"/>
              </a:rPr>
              <a:t>用管程解决生产者－消费者问题</a:t>
            </a:r>
            <a:endParaRPr lang="zh-CN" altLang="en-US" sz="2800" dirty="0">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2CFD161C-F037-4CA6-57AB-CA1BF50C983B}"/>
              </a:ext>
            </a:extLst>
          </p:cNvPr>
          <p:cNvSpPr txBox="1"/>
          <p:nvPr/>
        </p:nvSpPr>
        <p:spPr>
          <a:xfrm>
            <a:off x="1775520" y="836712"/>
            <a:ext cx="7416824" cy="2677656"/>
          </a:xfrm>
          <a:prstGeom prst="rect">
            <a:avLst/>
          </a:prstGeom>
          <a:noFill/>
        </p:spPr>
        <p:txBody>
          <a:bodyPr wrap="square">
            <a:spAutoFit/>
          </a:bodyPr>
          <a:lstStyle/>
          <a:p>
            <a:pPr lvl="1"/>
            <a:r>
              <a:rPr lang="en-US" altLang="zh-CN" sz="2800" dirty="0"/>
              <a:t>producer(){</a:t>
            </a:r>
          </a:p>
          <a:p>
            <a:pPr lvl="1"/>
            <a:r>
              <a:rPr lang="en-US" altLang="zh-CN" sz="2800" dirty="0"/>
              <a:t>    while(1){</a:t>
            </a:r>
          </a:p>
          <a:p>
            <a:pPr lvl="1"/>
            <a:r>
              <a:rPr lang="en-US" altLang="zh-CN" sz="2800" dirty="0"/>
              <a:t>        x = </a:t>
            </a:r>
            <a:r>
              <a:rPr lang="zh-CN" altLang="en-US" sz="2800" dirty="0"/>
              <a:t>生产一个产品；</a:t>
            </a:r>
          </a:p>
          <a:p>
            <a:pPr lvl="1"/>
            <a:r>
              <a:rPr lang="zh-CN" altLang="en-US" sz="2800" dirty="0"/>
              <a:t>        </a:t>
            </a:r>
            <a:r>
              <a:rPr lang="en-US" altLang="zh-CN" sz="2800" dirty="0" err="1"/>
              <a:t>ProducterConsumer.append</a:t>
            </a:r>
            <a:r>
              <a:rPr lang="en-US" altLang="zh-CN" sz="2800" dirty="0"/>
              <a:t>(x);</a:t>
            </a:r>
          </a:p>
          <a:p>
            <a:pPr lvl="1"/>
            <a:r>
              <a:rPr lang="en-US" altLang="zh-CN" sz="2800" dirty="0"/>
              <a:t>       }</a:t>
            </a:r>
          </a:p>
          <a:p>
            <a:pPr lvl="1"/>
            <a:r>
              <a:rPr lang="en-US" altLang="zh-CN" sz="2800" dirty="0"/>
              <a:t>}</a:t>
            </a:r>
          </a:p>
        </p:txBody>
      </p:sp>
      <p:sp>
        <p:nvSpPr>
          <p:cNvPr id="6" name="文本框 5">
            <a:extLst>
              <a:ext uri="{FF2B5EF4-FFF2-40B4-BE49-F238E27FC236}">
                <a16:creationId xmlns:a16="http://schemas.microsoft.com/office/drawing/2014/main" id="{C216F9B4-ACCC-A5A9-D60E-779B90975BE3}"/>
              </a:ext>
            </a:extLst>
          </p:cNvPr>
          <p:cNvSpPr txBox="1"/>
          <p:nvPr/>
        </p:nvSpPr>
        <p:spPr>
          <a:xfrm>
            <a:off x="1631504" y="3690857"/>
            <a:ext cx="8352928" cy="3539430"/>
          </a:xfrm>
          <a:prstGeom prst="rect">
            <a:avLst/>
          </a:prstGeom>
          <a:noFill/>
        </p:spPr>
        <p:txBody>
          <a:bodyPr wrap="square">
            <a:spAutoFit/>
          </a:bodyPr>
          <a:lstStyle/>
          <a:p>
            <a:pPr lvl="1"/>
            <a:r>
              <a:rPr lang="en-US" altLang="zh-CN" sz="2800" dirty="0"/>
              <a:t>consumer(){</a:t>
            </a:r>
          </a:p>
          <a:p>
            <a:pPr lvl="1"/>
            <a:r>
              <a:rPr lang="en-US" altLang="zh-CN" sz="2800" dirty="0"/>
              <a:t>    while(1){</a:t>
            </a:r>
          </a:p>
          <a:p>
            <a:pPr lvl="1"/>
            <a:r>
              <a:rPr lang="en-US" altLang="zh-CN" sz="2800" dirty="0"/>
              <a:t>        Message x;</a:t>
            </a:r>
          </a:p>
          <a:p>
            <a:pPr lvl="1"/>
            <a:r>
              <a:rPr lang="en-US" altLang="zh-CN" sz="2800" dirty="0"/>
              <a:t>        </a:t>
            </a:r>
            <a:r>
              <a:rPr lang="en-US" altLang="zh-CN" sz="2800" dirty="0" err="1"/>
              <a:t>ProducterConsumer.take</a:t>
            </a:r>
            <a:r>
              <a:rPr lang="en-US" altLang="zh-CN" sz="2800" dirty="0"/>
              <a:t>(x);</a:t>
            </a:r>
          </a:p>
          <a:p>
            <a:pPr lvl="1"/>
            <a:r>
              <a:rPr lang="en-US" altLang="zh-CN" sz="2800" dirty="0"/>
              <a:t>        </a:t>
            </a:r>
            <a:r>
              <a:rPr lang="zh-CN" altLang="en-US" sz="2800" dirty="0"/>
              <a:t>消费产品；    </a:t>
            </a:r>
          </a:p>
          <a:p>
            <a:pPr lvl="1"/>
            <a:r>
              <a:rPr lang="zh-CN" altLang="en-US" sz="2800" dirty="0"/>
              <a:t>    </a:t>
            </a:r>
            <a:r>
              <a:rPr lang="en-US" altLang="zh-CN" sz="2800" dirty="0"/>
              <a:t>}</a:t>
            </a:r>
          </a:p>
          <a:p>
            <a:pPr lvl="1"/>
            <a:r>
              <a:rPr lang="en-US" altLang="zh-CN" sz="2800" dirty="0"/>
              <a:t>}</a:t>
            </a:r>
          </a:p>
          <a:p>
            <a:endParaRPr lang="zh-CN" altLang="en-US" sz="2800" dirty="0"/>
          </a:p>
        </p:txBody>
      </p:sp>
    </p:spTree>
    <p:extLst>
      <p:ext uri="{BB962C8B-B14F-4D97-AF65-F5344CB8AC3E}">
        <p14:creationId xmlns:p14="http://schemas.microsoft.com/office/powerpoint/2010/main" val="3999937068"/>
      </p:ext>
    </p:extLst>
  </p:cSld>
  <p:clrMapOvr>
    <a:masterClrMapping/>
  </p:clrMapOvr>
  <p:transition>
    <p:fade/>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9F1E39B6-83C5-45BD-9823-512928A9E9B6}"/>
              </a:ext>
            </a:extLst>
          </p:cNvPr>
          <p:cNvSpPr txBox="1"/>
          <p:nvPr>
            <p:custDataLst>
              <p:tags r:id="rId2"/>
            </p:custDataLst>
          </p:nvPr>
        </p:nvSpPr>
        <p:spPr>
          <a:xfrm>
            <a:off x="2063552" y="635001"/>
            <a:ext cx="8784976" cy="2143125"/>
          </a:xfrm>
          <a:prstGeom prst="rect">
            <a:avLst/>
          </a:prstGeom>
          <a:noFill/>
        </p:spPr>
        <p:txBody>
          <a:bodyPr vert="horz" wrap="square" rtlCol="0" anchor="ctr" anchorCtr="0">
            <a:noAutofit/>
          </a:bodyPr>
          <a:lstStyle/>
          <a:p>
            <a:r>
              <a:rPr lang="zh-CN" altLang="en-US" sz="2400" b="0" dirty="0">
                <a:latin typeface="Microsoft YaHei" panose="020B0503020204020204" pitchFamily="34" charset="-122"/>
                <a:ea typeface="Microsoft YaHei" panose="020B0503020204020204" pitchFamily="34" charset="-122"/>
              </a:rPr>
              <a:t>在解决生产者</a:t>
            </a:r>
            <a:r>
              <a:rPr lang="en-US" altLang="zh-CN" sz="2400" b="0" dirty="0">
                <a:latin typeface="Microsoft YaHei" panose="020B0503020204020204" pitchFamily="34" charset="-122"/>
                <a:ea typeface="Microsoft YaHei" panose="020B0503020204020204" pitchFamily="34" charset="-122"/>
              </a:rPr>
              <a:t>-</a:t>
            </a:r>
            <a:r>
              <a:rPr lang="zh-CN" altLang="en-US" sz="2400" b="0" dirty="0">
                <a:latin typeface="Microsoft YaHei" panose="020B0503020204020204" pitchFamily="34" charset="-122"/>
                <a:ea typeface="Microsoft YaHei" panose="020B0503020204020204" pitchFamily="34" charset="-122"/>
              </a:rPr>
              <a:t>消费者问题的算法中，如果生产者算法中的两个</a:t>
            </a:r>
            <a:r>
              <a:rPr lang="en-US" altLang="zh-CN" sz="2400" b="0" dirty="0">
                <a:latin typeface="Microsoft YaHei" panose="020B0503020204020204" pitchFamily="34" charset="-122"/>
                <a:ea typeface="Microsoft YaHei" panose="020B0503020204020204" pitchFamily="34" charset="-122"/>
              </a:rPr>
              <a:t>wait()</a:t>
            </a:r>
            <a:r>
              <a:rPr lang="zh-CN" altLang="en-US" sz="2400" b="0" dirty="0">
                <a:latin typeface="Microsoft YaHei" panose="020B0503020204020204" pitchFamily="34" charset="-122"/>
                <a:ea typeface="Microsoft YaHei" panose="020B0503020204020204" pitchFamily="34" charset="-122"/>
              </a:rPr>
              <a:t>操作（</a:t>
            </a:r>
            <a:r>
              <a:rPr lang="en-US" altLang="zh-CN" sz="2400" b="0" dirty="0">
                <a:latin typeface="Microsoft YaHei" panose="020B0503020204020204" pitchFamily="34" charset="-122"/>
                <a:ea typeface="Microsoft YaHei" panose="020B0503020204020204" pitchFamily="34" charset="-122"/>
              </a:rPr>
              <a:t>wait(empty</a:t>
            </a:r>
            <a:r>
              <a:rPr lang="zh-CN" altLang="en-US" sz="2400" b="0" dirty="0">
                <a:latin typeface="Microsoft YaHei" panose="020B0503020204020204" pitchFamily="34" charset="-122"/>
                <a:ea typeface="Microsoft YaHei" panose="020B0503020204020204" pitchFamily="34" charset="-122"/>
              </a:rPr>
              <a:t>）和</a:t>
            </a:r>
            <a:r>
              <a:rPr lang="en-US" altLang="zh-CN" sz="2400" b="0" dirty="0">
                <a:latin typeface="Microsoft YaHei" panose="020B0503020204020204" pitchFamily="34" charset="-122"/>
                <a:ea typeface="Microsoft YaHei" panose="020B0503020204020204" pitchFamily="34" charset="-122"/>
              </a:rPr>
              <a:t>wait(mutex)</a:t>
            </a:r>
            <a:r>
              <a:rPr lang="zh-CN" altLang="en-US" sz="2400" b="0" dirty="0">
                <a:latin typeface="Microsoft YaHei" panose="020B0503020204020204" pitchFamily="34" charset="-122"/>
                <a:ea typeface="Microsoft YaHei" panose="020B0503020204020204" pitchFamily="34" charset="-122"/>
              </a:rPr>
              <a:t>）不小心互换了位置，消费者的算法是正确的，则以下说法中正确的是（    ）。</a:t>
            </a:r>
            <a:endParaRPr lang="zh-CN" altLang="en-US" sz="2600" dirty="0">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65603AE2-0A63-49FF-A161-38F1FE8C449C}"/>
              </a:ext>
            </a:extLst>
          </p:cNvPr>
          <p:cNvSpPr txBox="1"/>
          <p:nvPr>
            <p:custDataLst>
              <p:tags r:id="rId3"/>
            </p:custDataLst>
          </p:nvPr>
        </p:nvSpPr>
        <p:spPr>
          <a:xfrm>
            <a:off x="3352800" y="2786063"/>
            <a:ext cx="6400800" cy="642938"/>
          </a:xfrm>
          <a:prstGeom prst="rect">
            <a:avLst/>
          </a:prstGeom>
          <a:noFill/>
        </p:spPr>
        <p:txBody>
          <a:bodyPr vert="horz" rtlCol="0" anchor="ctr" anchorCtr="0">
            <a:noAutofit/>
          </a:bodyPr>
          <a:lstStyle/>
          <a:p>
            <a:r>
              <a:rPr lang="zh-CN" altLang="en-US" sz="2400" b="0" dirty="0">
                <a:latin typeface="Microsoft YaHei" panose="020B0503020204020204" pitchFamily="34" charset="-122"/>
                <a:ea typeface="Microsoft YaHei" panose="020B0503020204020204" pitchFamily="34" charset="-122"/>
              </a:rPr>
              <a:t>生产者可能会把两个或多个消息放到同一个缓冲区中</a:t>
            </a:r>
            <a:endParaRPr lang="zh-CN" altLang="en-US" sz="2600" dirty="0">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BE931763-2E74-40A7-8017-1310C5FA0CFF}"/>
              </a:ext>
            </a:extLst>
          </p:cNvPr>
          <p:cNvSpPr txBox="1"/>
          <p:nvPr>
            <p:custDataLst>
              <p:tags r:id="rId4"/>
            </p:custDataLst>
          </p:nvPr>
        </p:nvSpPr>
        <p:spPr>
          <a:xfrm>
            <a:off x="3352800" y="3643313"/>
            <a:ext cx="6400800" cy="642938"/>
          </a:xfrm>
          <a:prstGeom prst="rect">
            <a:avLst/>
          </a:prstGeom>
          <a:noFill/>
        </p:spPr>
        <p:txBody>
          <a:bodyPr vert="horz" rtlCol="0" anchor="ctr" anchorCtr="0">
            <a:noAutofit/>
          </a:bodyPr>
          <a:lstStyle/>
          <a:p>
            <a:pPr algn="l"/>
            <a:r>
              <a:rPr lang="zh-CN" altLang="en-US" sz="2400" b="0" dirty="0">
                <a:latin typeface="Microsoft YaHei" panose="020B0503020204020204" pitchFamily="34" charset="-122"/>
                <a:ea typeface="Microsoft YaHei" panose="020B0503020204020204" pitchFamily="34" charset="-122"/>
              </a:rPr>
              <a:t> 消费者可能取到空消息</a:t>
            </a:r>
          </a:p>
        </p:txBody>
      </p:sp>
      <p:sp>
        <p:nvSpPr>
          <p:cNvPr id="9" name="文本框 8">
            <a:extLst>
              <a:ext uri="{FF2B5EF4-FFF2-40B4-BE49-F238E27FC236}">
                <a16:creationId xmlns:a16="http://schemas.microsoft.com/office/drawing/2014/main" id="{E2064C29-FFF7-4036-8E30-677E602B0E67}"/>
              </a:ext>
            </a:extLst>
          </p:cNvPr>
          <p:cNvSpPr txBox="1"/>
          <p:nvPr>
            <p:custDataLst>
              <p:tags r:id="rId5"/>
            </p:custDataLst>
          </p:nvPr>
        </p:nvSpPr>
        <p:spPr>
          <a:xfrm>
            <a:off x="3352800" y="4500563"/>
            <a:ext cx="6400800" cy="642938"/>
          </a:xfrm>
          <a:prstGeom prst="rect">
            <a:avLst/>
          </a:prstGeom>
          <a:noFill/>
        </p:spPr>
        <p:txBody>
          <a:bodyPr vert="horz" rtlCol="0" anchor="ctr" anchorCtr="0">
            <a:noAutofit/>
          </a:bodyPr>
          <a:lstStyle/>
          <a:p>
            <a:r>
              <a:rPr lang="zh-CN" altLang="en-US" sz="2400" b="0" dirty="0">
                <a:latin typeface="Microsoft YaHei" panose="020B0503020204020204" pitchFamily="34" charset="-122"/>
                <a:ea typeface="Microsoft YaHei" panose="020B0503020204020204" pitchFamily="34" charset="-122"/>
              </a:rPr>
              <a:t>生产者可能会占着缓冲池，但因为没有空缓冲区而不能放消息</a:t>
            </a:r>
            <a:endParaRPr lang="zh-CN" altLang="en-US" sz="2600" dirty="0">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文本框 9">
            <a:extLst>
              <a:ext uri="{FF2B5EF4-FFF2-40B4-BE49-F238E27FC236}">
                <a16:creationId xmlns:a16="http://schemas.microsoft.com/office/drawing/2014/main" id="{E5AF45E8-B144-4543-89A9-6B70A420E141}"/>
              </a:ext>
            </a:extLst>
          </p:cNvPr>
          <p:cNvSpPr txBox="1"/>
          <p:nvPr>
            <p:custDataLst>
              <p:tags r:id="rId6"/>
            </p:custDataLst>
          </p:nvPr>
        </p:nvSpPr>
        <p:spPr>
          <a:xfrm>
            <a:off x="3352800" y="5357813"/>
            <a:ext cx="6400800" cy="642938"/>
          </a:xfrm>
          <a:prstGeom prst="rect">
            <a:avLst/>
          </a:prstGeom>
          <a:noFill/>
        </p:spPr>
        <p:txBody>
          <a:bodyPr vert="horz" rtlCol="0" anchor="ctr" anchorCtr="0">
            <a:noAutofit/>
          </a:bodyPr>
          <a:lstStyle/>
          <a:p>
            <a:br>
              <a:rPr lang="zh-CN" altLang="en-US" sz="2400" dirty="0"/>
            </a:br>
            <a:r>
              <a:rPr lang="zh-CN" altLang="en-US" sz="2400" b="0" dirty="0">
                <a:latin typeface="Microsoft YaHei" panose="020B0503020204020204" pitchFamily="34" charset="-122"/>
                <a:ea typeface="Microsoft YaHei" panose="020B0503020204020204" pitchFamily="34" charset="-122"/>
              </a:rPr>
              <a:t>消费者可能占着缓冲池，但因为缓冲池为空而不能取到消息</a:t>
            </a:r>
            <a:endParaRPr lang="zh-CN" altLang="en-US" sz="2600" dirty="0">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214C3214-6AFB-4825-9FE0-A7130EEC565F}"/>
              </a:ext>
            </a:extLst>
          </p:cNvPr>
          <p:cNvSpPr>
            <a:spLocks noChangeAspect="1"/>
          </p:cNvSpPr>
          <p:nvPr>
            <p:custDataLst>
              <p:tags r:id="rId7"/>
            </p:custDataLst>
          </p:nvPr>
        </p:nvSpPr>
        <p:spPr bwMode="auto">
          <a:xfrm>
            <a:off x="2638425" y="28503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ctr" anchorCtr="1" compatLnSpc="1">
            <a:prstTxWarp prst="textNoShape">
              <a:avLst/>
            </a:prstTxWarp>
          </a:bodyPr>
          <a:lstStyle/>
          <a:p>
            <a:pPr marL="609600" indent="-609600" eaLnBrk="0" hangingPunct="0">
              <a:spcBef>
                <a:spcPct val="20000"/>
              </a:spcBef>
            </a:pPr>
            <a:r>
              <a:rPr lang="en-US" altLang="zh-CN" sz="1600">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BDE74BF6-27E2-43D8-9DCF-015FA160EC47}"/>
              </a:ext>
            </a:extLst>
          </p:cNvPr>
          <p:cNvSpPr>
            <a:spLocks noChangeAspect="1"/>
          </p:cNvSpPr>
          <p:nvPr>
            <p:custDataLst>
              <p:tags r:id="rId8"/>
            </p:custDataLst>
          </p:nvPr>
        </p:nvSpPr>
        <p:spPr bwMode="auto">
          <a:xfrm>
            <a:off x="2638425" y="370760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ctr" anchorCtr="1" compatLnSpc="1">
            <a:prstTxWarp prst="textNoShape">
              <a:avLst/>
            </a:prstTxWarp>
          </a:bodyPr>
          <a:lstStyle/>
          <a:p>
            <a:pPr marL="609600" indent="-609600" eaLnBrk="0" hangingPunct="0">
              <a:spcBef>
                <a:spcPct val="20000"/>
              </a:spcBef>
            </a:pPr>
            <a:r>
              <a:rPr lang="en-US" altLang="zh-CN" sz="1600">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FD6EBCA9-CD8E-4EC1-8C3C-4040E28710E8}"/>
              </a:ext>
            </a:extLst>
          </p:cNvPr>
          <p:cNvSpPr>
            <a:spLocks noChangeAspect="1"/>
          </p:cNvSpPr>
          <p:nvPr>
            <p:custDataLst>
              <p:tags r:id="rId9"/>
            </p:custDataLst>
          </p:nvPr>
        </p:nvSpPr>
        <p:spPr bwMode="auto">
          <a:xfrm>
            <a:off x="2638425" y="45648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ctr" anchorCtr="1" compatLnSpc="1">
            <a:prstTxWarp prst="textNoShape">
              <a:avLst/>
            </a:prstTxWarp>
          </a:bodyPr>
          <a:lstStyle/>
          <a:p>
            <a:pPr marL="609600" indent="-609600" eaLnBrk="0" hangingPunct="0">
              <a:spcBef>
                <a:spcPct val="20000"/>
              </a:spcBef>
            </a:pPr>
            <a:r>
              <a:rPr lang="en-US" altLang="zh-CN" sz="1600">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a:extLst>
              <a:ext uri="{FF2B5EF4-FFF2-40B4-BE49-F238E27FC236}">
                <a16:creationId xmlns:a16="http://schemas.microsoft.com/office/drawing/2014/main" id="{D2CCD2FE-5557-4EC1-AB3A-D265ED860247}"/>
              </a:ext>
            </a:extLst>
          </p:cNvPr>
          <p:cNvSpPr>
            <a:spLocks noChangeAspect="1"/>
          </p:cNvSpPr>
          <p:nvPr>
            <p:custDataLst>
              <p:tags r:id="rId10"/>
            </p:custDataLst>
          </p:nvPr>
        </p:nvSpPr>
        <p:spPr bwMode="auto">
          <a:xfrm>
            <a:off x="2638425" y="542210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ctr" anchorCtr="1" compatLnSpc="1">
            <a:prstTxWarp prst="textNoShape">
              <a:avLst/>
            </a:prstTxWarp>
          </a:bodyPr>
          <a:lstStyle/>
          <a:p>
            <a:pPr marL="609600" indent="-609600" eaLnBrk="0" hangingPunct="0">
              <a:spcBef>
                <a:spcPct val="20000"/>
              </a:spcBef>
            </a:pPr>
            <a:r>
              <a:rPr lang="en-US" altLang="zh-CN" sz="1600" dirty="0">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dirty="0">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0" name="组合 19">
            <a:extLst>
              <a:ext uri="{FF2B5EF4-FFF2-40B4-BE49-F238E27FC236}">
                <a16:creationId xmlns:a16="http://schemas.microsoft.com/office/drawing/2014/main" id="{3DC58577-6A83-4B51-B2D2-81889201820B}"/>
              </a:ext>
            </a:extLst>
          </p:cNvPr>
          <p:cNvGrpSpPr/>
          <p:nvPr>
            <p:custDataLst>
              <p:tags r:id="rId11"/>
            </p:custDataLst>
          </p:nvPr>
        </p:nvGrpSpPr>
        <p:grpSpPr>
          <a:xfrm>
            <a:off x="0" y="0"/>
            <a:ext cx="9144000" cy="635000"/>
            <a:chOff x="-1524000" y="0"/>
            <a:chExt cx="9144000" cy="635000"/>
          </a:xfrm>
        </p:grpSpPr>
        <p:sp>
          <p:nvSpPr>
            <p:cNvPr id="16" name="TitleBackground">
              <a:extLst>
                <a:ext uri="{FF2B5EF4-FFF2-40B4-BE49-F238E27FC236}">
                  <a16:creationId xmlns:a16="http://schemas.microsoft.com/office/drawing/2014/main" id="{82613A1A-FC29-438A-8BA9-CDF674612ECF}"/>
                </a:ext>
              </a:extLst>
            </p:cNvPr>
            <p:cNvSpPr/>
            <p:nvPr>
              <p:custDataLst>
                <p:tags r:id="rId12"/>
              </p:custDataLst>
            </p:nvPr>
          </p:nvSpPr>
          <p:spPr bwMode="auto">
            <a:xfrm>
              <a:off x="-1524000" y="0"/>
              <a:ext cx="9144000" cy="635000"/>
            </a:xfrm>
            <a:prstGeom prst="rect">
              <a:avLst/>
            </a:prstGeom>
            <a:solidFill>
              <a:srgbClr val="F6F7F8"/>
            </a:solidFill>
            <a:ln>
              <a:noFill/>
            </a:ln>
            <a:effectLst/>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bodyPr>
            <a:lstStyle/>
            <a:p>
              <a:pPr marL="609600" indent="-609600" eaLnBrk="0" hangingPunct="0">
                <a:spcBef>
                  <a:spcPct val="20000"/>
                </a:spcBef>
              </a:pPr>
              <a:endParaRPr lang="zh-CN" altLang="en-US">
                <a:latin typeface="Arial" charset="0"/>
              </a:endParaRPr>
            </a:p>
          </p:txBody>
        </p:sp>
        <p:sp>
          <p:nvSpPr>
            <p:cNvPr id="17" name="ColorBlock">
              <a:extLst>
                <a:ext uri="{FF2B5EF4-FFF2-40B4-BE49-F238E27FC236}">
                  <a16:creationId xmlns:a16="http://schemas.microsoft.com/office/drawing/2014/main" id="{3877B374-238C-4349-ABD9-BDAC58368AAD}"/>
                </a:ext>
              </a:extLst>
            </p:cNvPr>
            <p:cNvSpPr/>
            <p:nvPr>
              <p:custDataLst>
                <p:tags r:id="rId13"/>
              </p:custDataLst>
            </p:nvPr>
          </p:nvSpPr>
          <p:spPr bwMode="auto">
            <a:xfrm>
              <a:off x="-1524000" y="0"/>
              <a:ext cx="190500" cy="635000"/>
            </a:xfrm>
            <a:prstGeom prst="rect">
              <a:avLst/>
            </a:prstGeom>
            <a:solidFill>
              <a:srgbClr val="639EF4"/>
            </a:solidFill>
            <a:ln>
              <a:noFill/>
            </a:ln>
            <a:effectLst/>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bodyPr>
            <a:lstStyle/>
            <a:p>
              <a:pPr marL="609600" indent="-609600" eaLnBrk="0" hangingPunct="0">
                <a:spcBef>
                  <a:spcPct val="20000"/>
                </a:spcBef>
              </a:pPr>
              <a:endParaRPr lang="zh-CN" altLang="en-US">
                <a:latin typeface="Arial" charset="0"/>
              </a:endParaRPr>
            </a:p>
          </p:txBody>
        </p:sp>
        <p:sp>
          <p:nvSpPr>
            <p:cNvPr id="18" name="TypeText">
              <a:extLst>
                <a:ext uri="{FF2B5EF4-FFF2-40B4-BE49-F238E27FC236}">
                  <a16:creationId xmlns:a16="http://schemas.microsoft.com/office/drawing/2014/main" id="{C35BCEB9-6674-49E9-B384-AFD5406C9494}"/>
                </a:ext>
              </a:extLst>
            </p:cNvPr>
            <p:cNvSpPr txBox="1"/>
            <p:nvPr>
              <p:custDataLst>
                <p:tags r:id="rId14"/>
              </p:custDataLst>
            </p:nvPr>
          </p:nvSpPr>
          <p:spPr>
            <a:xfrm>
              <a:off x="-1270000" y="0"/>
              <a:ext cx="1905000" cy="635000"/>
            </a:xfrm>
            <a:prstGeom prst="rect">
              <a:avLst/>
            </a:prstGeom>
            <a:noFill/>
          </p:spPr>
          <p:txBody>
            <a:bodyPr vert="horz" wrap="none" rtlCol="0" anchor="ctr" anchorCtr="0">
              <a:noAutofit/>
            </a:bodyPr>
            <a:lstStyle/>
            <a:p>
              <a:r>
                <a:rPr lang="zh-CN" altLang="en-US" sz="2600">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grpSp>
      <p:sp>
        <p:nvSpPr>
          <p:cNvPr id="3" name="文本框 2">
            <a:extLst>
              <a:ext uri="{FF2B5EF4-FFF2-40B4-BE49-F238E27FC236}">
                <a16:creationId xmlns:a16="http://schemas.microsoft.com/office/drawing/2014/main" id="{3C6AFFE1-2852-D77F-D146-8C6BA4A86B99}"/>
              </a:ext>
            </a:extLst>
          </p:cNvPr>
          <p:cNvSpPr txBox="1"/>
          <p:nvPr/>
        </p:nvSpPr>
        <p:spPr>
          <a:xfrm>
            <a:off x="8855968" y="1916832"/>
            <a:ext cx="576064" cy="523220"/>
          </a:xfrm>
          <a:prstGeom prst="rect">
            <a:avLst/>
          </a:prstGeom>
          <a:noFill/>
        </p:spPr>
        <p:txBody>
          <a:bodyPr wrap="square">
            <a:spAutoFit/>
          </a:bodyPr>
          <a:lstStyle/>
          <a:p>
            <a:r>
              <a:rPr lang="en-US" altLang="zh-CN" sz="2800" dirty="0">
                <a:solidFill>
                  <a:srgbClr val="FF0000"/>
                </a:solidFill>
                <a:latin typeface="Microsoft YaHei" panose="020B0503020204020204" pitchFamily="34" charset="-122"/>
                <a:ea typeface="Microsoft YaHei" panose="020B0503020204020204" pitchFamily="34" charset="-122"/>
              </a:rPr>
              <a:t>C</a:t>
            </a:r>
            <a:endParaRPr lang="zh-CN" altLang="en-US" sz="2800" dirty="0">
              <a:solidFill>
                <a:srgbClr val="FF0000"/>
              </a:solidFill>
            </a:endParaRPr>
          </a:p>
        </p:txBody>
      </p:sp>
    </p:spTree>
    <p:custDataLst>
      <p:tags r:id="rId1"/>
    </p:custDataLst>
    <p:extLst>
      <p:ext uri="{BB962C8B-B14F-4D97-AF65-F5344CB8AC3E}">
        <p14:creationId xmlns:p14="http://schemas.microsoft.com/office/powerpoint/2010/main" val="21079607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4"/>
          <p:cNvSpPr>
            <a:spLocks noChangeArrowheads="1"/>
          </p:cNvSpPr>
          <p:nvPr/>
        </p:nvSpPr>
        <p:spPr bwMode="auto">
          <a:xfrm>
            <a:off x="919267" y="819675"/>
            <a:ext cx="7488238" cy="2305050"/>
          </a:xfrm>
          <a:prstGeom prst="rect">
            <a:avLst/>
          </a:prstGeom>
          <a:noFill/>
          <a:ln>
            <a:noFill/>
          </a:ln>
          <a:effectLst/>
        </p:spPr>
        <p:txBody>
          <a:bodyPr/>
          <a:lstStyle/>
          <a:p>
            <a:pPr eaLnBrk="0" hangingPunct="0">
              <a:lnSpc>
                <a:spcPct val="110000"/>
              </a:lnSpc>
              <a:spcBef>
                <a:spcPct val="20000"/>
              </a:spcBef>
              <a:defRPr/>
            </a:pPr>
            <a:r>
              <a:rPr lang="en-US" altLang="zh-CN" sz="3200" dirty="0">
                <a:solidFill>
                  <a:srgbClr val="3333CC"/>
                </a:solidFill>
                <a:latin typeface="微软雅黑" panose="020B0503020204020204" pitchFamily="34" charset="-122"/>
                <a:ea typeface="微软雅黑" panose="020B0503020204020204" pitchFamily="34" charset="-122"/>
              </a:rPr>
              <a:t>3.4.1</a:t>
            </a:r>
            <a:r>
              <a:rPr lang="zh-CN" altLang="en-US" sz="3200" dirty="0">
                <a:solidFill>
                  <a:srgbClr val="3333CC"/>
                </a:solidFill>
                <a:latin typeface="微软雅黑" panose="020B0503020204020204" pitchFamily="34" charset="-122"/>
                <a:ea typeface="微软雅黑" panose="020B0503020204020204" pitchFamily="34" charset="-122"/>
              </a:rPr>
              <a:t>进程同步的基本概念</a:t>
            </a:r>
            <a:endParaRPr lang="en-US" altLang="zh-CN" sz="3200" dirty="0">
              <a:solidFill>
                <a:srgbClr val="3333CC"/>
              </a:solidFill>
              <a:latin typeface="微软雅黑" panose="020B0503020204020204" pitchFamily="34" charset="-122"/>
              <a:ea typeface="微软雅黑" panose="020B0503020204020204" pitchFamily="34" charset="-122"/>
            </a:endParaRPr>
          </a:p>
          <a:p>
            <a:pPr eaLnBrk="0" hangingPunct="0">
              <a:lnSpc>
                <a:spcPct val="110000"/>
              </a:lnSpc>
              <a:spcBef>
                <a:spcPct val="20000"/>
              </a:spcBef>
              <a:defRPr/>
            </a:pPr>
            <a:r>
              <a:rPr lang="en-US" altLang="zh-CN" sz="2800" dirty="0">
                <a:solidFill>
                  <a:schemeClr val="tx2"/>
                </a:solidFill>
                <a:latin typeface="微软雅黑" panose="020B0503020204020204" pitchFamily="34" charset="-122"/>
                <a:ea typeface="微软雅黑" panose="020B0503020204020204" pitchFamily="34" charset="-122"/>
              </a:rPr>
              <a:t>2.</a:t>
            </a:r>
            <a:r>
              <a:rPr lang="zh-CN" altLang="en-US" sz="2800" dirty="0">
                <a:solidFill>
                  <a:schemeClr val="tx2"/>
                </a:solidFill>
                <a:latin typeface="微软雅黑" panose="020B0503020204020204" pitchFamily="34" charset="-122"/>
                <a:ea typeface="微软雅黑" panose="020B0503020204020204" pitchFamily="34" charset="-122"/>
              </a:rPr>
              <a:t>进程间的两种制约关系：直接制约关系</a:t>
            </a:r>
            <a:endParaRPr lang="en-US" altLang="zh-CN" sz="2800" dirty="0">
              <a:solidFill>
                <a:schemeClr val="tx2"/>
              </a:solidFill>
              <a:latin typeface="微软雅黑" panose="020B0503020204020204" pitchFamily="34" charset="-122"/>
              <a:ea typeface="微软雅黑" panose="020B0503020204020204" pitchFamily="34" charset="-122"/>
            </a:endParaRPr>
          </a:p>
          <a:p>
            <a:pPr eaLnBrk="0" hangingPunct="0">
              <a:lnSpc>
                <a:spcPct val="110000"/>
              </a:lnSpc>
              <a:spcBef>
                <a:spcPct val="20000"/>
              </a:spcBef>
              <a:defRPr/>
            </a:pPr>
            <a:r>
              <a:rPr lang="zh-CN" altLang="en-US" sz="2400" dirty="0">
                <a:latin typeface="Arial" charset="0"/>
                <a:ea typeface="仿宋_GB2312" pitchFamily="49" charset="-122"/>
              </a:rPr>
              <a:t>       相互协作，保证先后顺序</a:t>
            </a:r>
            <a:endParaRPr lang="en-US" altLang="zh-CN" sz="2400" dirty="0">
              <a:latin typeface="Arial" charset="0"/>
              <a:ea typeface="仿宋_GB2312" pitchFamily="49" charset="-122"/>
            </a:endParaRPr>
          </a:p>
          <a:p>
            <a:pPr eaLnBrk="0" hangingPunct="0">
              <a:lnSpc>
                <a:spcPct val="110000"/>
              </a:lnSpc>
              <a:spcBef>
                <a:spcPct val="20000"/>
              </a:spcBef>
              <a:defRPr/>
            </a:pPr>
            <a:endParaRPr lang="en-US" altLang="zh-CN" sz="2400" dirty="0">
              <a:latin typeface="Arial" charset="0"/>
              <a:ea typeface="仿宋_GB2312" pitchFamily="49" charset="-122"/>
            </a:endParaRPr>
          </a:p>
          <a:p>
            <a:pPr eaLnBrk="0" hangingPunct="0">
              <a:lnSpc>
                <a:spcPct val="90000"/>
              </a:lnSpc>
              <a:spcBef>
                <a:spcPct val="20000"/>
              </a:spcBef>
              <a:defRPr/>
            </a:pPr>
            <a:endParaRPr lang="en-US" altLang="zh-CN" sz="1000" dirty="0">
              <a:latin typeface="Arial" charset="0"/>
              <a:ea typeface="仿宋_GB2312" pitchFamily="49" charset="-122"/>
            </a:endParaRPr>
          </a:p>
          <a:p>
            <a:pPr marL="457200" indent="-457200" eaLnBrk="0" hangingPunct="0">
              <a:lnSpc>
                <a:spcPct val="90000"/>
              </a:lnSpc>
              <a:spcBef>
                <a:spcPct val="20000"/>
              </a:spcBef>
              <a:buFont typeface="Wingdings" pitchFamily="2" charset="2"/>
              <a:buChar char="Ø"/>
              <a:defRPr/>
            </a:pPr>
            <a:endParaRPr lang="zh-CN" altLang="en-US" sz="2400" dirty="0">
              <a:latin typeface="宋体" pitchFamily="2" charset="-122"/>
            </a:endParaRPr>
          </a:p>
        </p:txBody>
      </p:sp>
      <p:grpSp>
        <p:nvGrpSpPr>
          <p:cNvPr id="2" name="Group 11"/>
          <p:cNvGrpSpPr>
            <a:grpSpLocks/>
          </p:cNvGrpSpPr>
          <p:nvPr/>
        </p:nvGrpSpPr>
        <p:grpSpPr bwMode="auto">
          <a:xfrm>
            <a:off x="2782889" y="3686176"/>
            <a:ext cx="5761037" cy="2767013"/>
            <a:chOff x="2497" y="2313"/>
            <a:chExt cx="2718" cy="1271"/>
          </a:xfrm>
        </p:grpSpPr>
        <p:sp>
          <p:nvSpPr>
            <p:cNvPr id="45063" name="Text Box 8"/>
            <p:cNvSpPr txBox="1">
              <a:spLocks noChangeArrowheads="1"/>
            </p:cNvSpPr>
            <p:nvPr/>
          </p:nvSpPr>
          <p:spPr bwMode="auto">
            <a:xfrm>
              <a:off x="2497" y="2313"/>
              <a:ext cx="1221" cy="1271"/>
            </a:xfrm>
            <a:prstGeom prst="rect">
              <a:avLst/>
            </a:prstGeom>
            <a:noFill/>
            <a:ln w="9525">
              <a:solidFill>
                <a:schemeClr val="tx1"/>
              </a:solidFill>
              <a:miter lim="800000"/>
              <a:headEnd/>
              <a:tailEnd/>
            </a:ln>
          </p:spPr>
          <p:txBody>
            <a:bodyPr/>
            <a:lstStyle/>
            <a:p>
              <a:pPr eaLnBrk="0" hangingPunct="0">
                <a:spcBef>
                  <a:spcPct val="50000"/>
                </a:spcBef>
                <a:defRPr/>
              </a:pPr>
              <a:r>
                <a:rPr kumimoji="1" lang="zh-CN" altLang="en-US" dirty="0">
                  <a:solidFill>
                    <a:schemeClr val="accent1">
                      <a:lumMod val="75000"/>
                    </a:schemeClr>
                  </a:solidFill>
                  <a:latin typeface="微软雅黑" panose="020B0503020204020204" pitchFamily="34" charset="-122"/>
                  <a:ea typeface="微软雅黑" panose="020B0503020204020204" pitchFamily="34" charset="-122"/>
                </a:rPr>
                <a:t>医生看病活动：</a:t>
              </a:r>
            </a:p>
            <a:p>
              <a:pPr eaLnBrk="0" hangingPunct="0">
                <a:spcBef>
                  <a:spcPct val="50000"/>
                </a:spcBef>
                <a:defRPr/>
              </a:pPr>
              <a:r>
                <a:rPr kumimoji="1" lang="zh-CN" altLang="en-US" dirty="0">
                  <a:latin typeface="宋体" pitchFamily="2" charset="-122"/>
                  <a:sym typeface="MT Extra" pitchFamily="18" charset="2"/>
                </a:rPr>
                <a:t>  初步诊断</a:t>
              </a:r>
              <a:endParaRPr kumimoji="1" lang="en-US" altLang="zh-CN" dirty="0">
                <a:latin typeface="宋体" pitchFamily="2" charset="-122"/>
                <a:sym typeface="MT Extra" pitchFamily="18" charset="2"/>
              </a:endParaRPr>
            </a:p>
            <a:p>
              <a:pPr eaLnBrk="0" hangingPunct="0">
                <a:spcBef>
                  <a:spcPct val="50000"/>
                </a:spcBef>
                <a:defRPr/>
              </a:pPr>
              <a:r>
                <a:rPr kumimoji="1" lang="zh-CN" altLang="en-US" dirty="0">
                  <a:latin typeface="宋体" pitchFamily="2" charset="-122"/>
                  <a:sym typeface="MT Extra" pitchFamily="18" charset="2"/>
                </a:rPr>
                <a:t>  开出化验单</a:t>
              </a:r>
              <a:r>
                <a:rPr kumimoji="1" lang="zh-CN" altLang="en-US" dirty="0">
                  <a:latin typeface="Times New Roman" pitchFamily="18" charset="0"/>
                </a:rPr>
                <a:t>；</a:t>
              </a:r>
            </a:p>
            <a:p>
              <a:pPr eaLnBrk="0" hangingPunct="0">
                <a:spcBef>
                  <a:spcPct val="50000"/>
                </a:spcBef>
                <a:defRPr/>
              </a:pPr>
              <a:r>
                <a:rPr kumimoji="1" lang="zh-CN" altLang="en-US" dirty="0">
                  <a:latin typeface="宋体" pitchFamily="2" charset="-122"/>
                  <a:sym typeface="MT Extra" pitchFamily="18" charset="2"/>
                </a:rPr>
                <a:t>       </a:t>
              </a:r>
              <a:r>
                <a:rPr kumimoji="1" lang="en-US" altLang="zh-CN" dirty="0">
                  <a:latin typeface="Times New Roman" pitchFamily="18" charset="0"/>
                  <a:sym typeface="MT Extra" pitchFamily="18" charset="2"/>
                </a:rPr>
                <a:t>…</a:t>
              </a:r>
              <a:r>
                <a:rPr kumimoji="1" lang="zh-CN" altLang="en-US" dirty="0">
                  <a:latin typeface="Times New Roman" pitchFamily="18" charset="0"/>
                  <a:sym typeface="MT Extra" pitchFamily="18" charset="2"/>
                </a:rPr>
                <a:t> </a:t>
              </a:r>
            </a:p>
            <a:p>
              <a:pPr eaLnBrk="0" hangingPunct="0">
                <a:spcBef>
                  <a:spcPct val="50000"/>
                </a:spcBef>
                <a:defRPr/>
              </a:pPr>
              <a:r>
                <a:rPr kumimoji="1" lang="zh-CN" altLang="en-US" dirty="0">
                  <a:latin typeface="Times New Roman" pitchFamily="18" charset="0"/>
                </a:rPr>
                <a:t> 依据化验结果继续诊病；</a:t>
              </a:r>
              <a:endParaRPr kumimoji="1" lang="zh-CN" altLang="en-US" b="0" dirty="0">
                <a:latin typeface="Times New Roman" pitchFamily="18" charset="0"/>
              </a:endParaRPr>
            </a:p>
          </p:txBody>
        </p:sp>
        <p:sp>
          <p:nvSpPr>
            <p:cNvPr id="45064" name="Text Box 9"/>
            <p:cNvSpPr txBox="1">
              <a:spLocks noChangeArrowheads="1"/>
            </p:cNvSpPr>
            <p:nvPr/>
          </p:nvSpPr>
          <p:spPr bwMode="auto">
            <a:xfrm>
              <a:off x="3993" y="2526"/>
              <a:ext cx="1222" cy="709"/>
            </a:xfrm>
            <a:prstGeom prst="rect">
              <a:avLst/>
            </a:prstGeom>
            <a:noFill/>
            <a:ln w="9525">
              <a:solidFill>
                <a:schemeClr val="tx1"/>
              </a:solidFill>
              <a:miter lim="800000"/>
              <a:headEnd/>
              <a:tailEnd/>
            </a:ln>
          </p:spPr>
          <p:txBody>
            <a:bodyPr/>
            <a:lstStyle/>
            <a:p>
              <a:pPr eaLnBrk="0" hangingPunct="0">
                <a:spcBef>
                  <a:spcPct val="50000"/>
                </a:spcBef>
                <a:defRPr/>
              </a:pPr>
              <a:r>
                <a:rPr kumimoji="1" lang="zh-CN" altLang="en-US" dirty="0">
                  <a:solidFill>
                    <a:schemeClr val="accent1">
                      <a:lumMod val="75000"/>
                    </a:schemeClr>
                  </a:solidFill>
                  <a:latin typeface="微软雅黑" panose="020B0503020204020204" pitchFamily="34" charset="-122"/>
                  <a:ea typeface="微软雅黑" panose="020B0503020204020204" pitchFamily="34" charset="-122"/>
                </a:rPr>
                <a:t>化验员化验活动</a:t>
              </a:r>
              <a:r>
                <a:rPr kumimoji="1" lang="zh-CN" altLang="en-US" dirty="0">
                  <a:solidFill>
                    <a:schemeClr val="accent6">
                      <a:lumMod val="50000"/>
                    </a:schemeClr>
                  </a:solidFill>
                  <a:latin typeface="Times New Roman" pitchFamily="18" charset="0"/>
                </a:rPr>
                <a:t>：</a:t>
              </a:r>
            </a:p>
            <a:p>
              <a:pPr eaLnBrk="0" hangingPunct="0">
                <a:spcBef>
                  <a:spcPct val="50000"/>
                </a:spcBef>
                <a:defRPr/>
              </a:pPr>
              <a:r>
                <a:rPr kumimoji="1" lang="zh-CN" altLang="en-US" dirty="0">
                  <a:latin typeface="宋体" pitchFamily="2" charset="-122"/>
                  <a:sym typeface="MT Extra" pitchFamily="18" charset="2"/>
                </a:rPr>
                <a:t>  进行</a:t>
              </a:r>
              <a:r>
                <a:rPr kumimoji="1" lang="zh-CN" altLang="en-US" dirty="0">
                  <a:latin typeface="Times New Roman" pitchFamily="18" charset="0"/>
                </a:rPr>
                <a:t>化验；</a:t>
              </a:r>
            </a:p>
            <a:p>
              <a:pPr eaLnBrk="0" hangingPunct="0">
                <a:spcBef>
                  <a:spcPct val="50000"/>
                </a:spcBef>
                <a:defRPr/>
              </a:pPr>
              <a:r>
                <a:rPr kumimoji="1" lang="zh-CN" altLang="en-US" dirty="0">
                  <a:latin typeface="宋体" pitchFamily="2" charset="-122"/>
                  <a:sym typeface="MT Extra" pitchFamily="18" charset="2"/>
                </a:rPr>
                <a:t>  </a:t>
              </a:r>
              <a:r>
                <a:rPr kumimoji="1" lang="zh-CN" altLang="en-US" dirty="0">
                  <a:latin typeface="Times New Roman" pitchFamily="18" charset="0"/>
                </a:rPr>
                <a:t>开出化验结果；</a:t>
              </a:r>
            </a:p>
          </p:txBody>
        </p:sp>
      </p:grpSp>
      <p:cxnSp>
        <p:nvCxnSpPr>
          <p:cNvPr id="3" name="直接箭头连接符 2"/>
          <p:cNvCxnSpPr>
            <a:cxnSpLocks noChangeShapeType="1"/>
          </p:cNvCxnSpPr>
          <p:nvPr/>
        </p:nvCxnSpPr>
        <p:spPr bwMode="auto">
          <a:xfrm>
            <a:off x="4578742" y="4797152"/>
            <a:ext cx="1584325" cy="0"/>
          </a:xfrm>
          <a:prstGeom prst="straightConnector1">
            <a:avLst/>
          </a:prstGeom>
          <a:noFill/>
          <a:ln w="28575" algn="ctr">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9" name="直接箭头连接符 8"/>
          <p:cNvCxnSpPr>
            <a:cxnSpLocks noChangeShapeType="1"/>
          </p:cNvCxnSpPr>
          <p:nvPr/>
        </p:nvCxnSpPr>
        <p:spPr bwMode="auto">
          <a:xfrm flipH="1">
            <a:off x="3858017" y="5278002"/>
            <a:ext cx="2305050" cy="215900"/>
          </a:xfrm>
          <a:prstGeom prst="straightConnector1">
            <a:avLst/>
          </a:prstGeom>
          <a:noFill/>
          <a:ln w="28575" algn="ctr">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10" name="Rectangle 28"/>
          <p:cNvSpPr>
            <a:spLocks noChangeArrowheads="1"/>
          </p:cNvSpPr>
          <p:nvPr/>
        </p:nvSpPr>
        <p:spPr bwMode="auto">
          <a:xfrm>
            <a:off x="3359151" y="2420938"/>
            <a:ext cx="2519363"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a:lstStyle>
            <a:lvl1pPr marL="342900" indent="-342900"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spcBef>
                <a:spcPct val="20000"/>
              </a:spcBef>
            </a:pPr>
            <a:r>
              <a:rPr lang="en-US" altLang="zh-CN" sz="2800">
                <a:solidFill>
                  <a:srgbClr val="3333CC"/>
                </a:solidFill>
              </a:rPr>
              <a:t>I </a:t>
            </a:r>
            <a:r>
              <a:rPr lang="en-US" altLang="zh-CN" sz="3200">
                <a:solidFill>
                  <a:schemeClr val="accent1"/>
                </a:solidFill>
              </a:rPr>
              <a:t>→</a:t>
            </a:r>
            <a:r>
              <a:rPr lang="en-US" altLang="zh-CN" sz="2800">
                <a:solidFill>
                  <a:srgbClr val="3333CC"/>
                </a:solidFill>
              </a:rPr>
              <a:t> C </a:t>
            </a:r>
            <a:r>
              <a:rPr lang="en-US" altLang="zh-CN" sz="3200">
                <a:solidFill>
                  <a:schemeClr val="accent1"/>
                </a:solidFill>
              </a:rPr>
              <a:t>→</a:t>
            </a:r>
            <a:r>
              <a:rPr lang="en-US" altLang="zh-CN" sz="2800">
                <a:solidFill>
                  <a:srgbClr val="3333CC"/>
                </a:solidFill>
              </a:rPr>
              <a:t>P</a:t>
            </a:r>
          </a:p>
        </p:txBody>
      </p:sp>
      <p:sp>
        <p:nvSpPr>
          <p:cNvPr id="11" name="圆角矩形标注 10"/>
          <p:cNvSpPr/>
          <p:nvPr/>
        </p:nvSpPr>
        <p:spPr bwMode="auto">
          <a:xfrm>
            <a:off x="6096000" y="2376751"/>
            <a:ext cx="3024187" cy="1368425"/>
          </a:xfrm>
          <a:prstGeom prst="wedgeRoundRectCallout">
            <a:avLst>
              <a:gd name="adj1" fmla="val -69590"/>
              <a:gd name="adj2" fmla="val 88898"/>
              <a:gd name="adj3" fmla="val 16667"/>
            </a:avLst>
          </a:prstGeom>
          <a:solidFill>
            <a:schemeClr val="accent1">
              <a:lumMod val="40000"/>
              <a:lumOff val="60000"/>
            </a:schemeClr>
          </a:solidFill>
          <a:ln>
            <a:noFill/>
          </a:ln>
          <a:effectLst/>
        </p:spPr>
        <p:txBody>
          <a:bodyPr/>
          <a:lstStyle/>
          <a:p>
            <a:pPr eaLnBrk="0" hangingPunct="0">
              <a:spcBef>
                <a:spcPct val="20000"/>
              </a:spcBef>
              <a:defRPr/>
            </a:pPr>
            <a:r>
              <a:rPr lang="zh-CN" altLang="en-US" sz="2400" dirty="0">
                <a:latin typeface="Arial" charset="0"/>
              </a:rPr>
              <a:t>医生与化验员之间有哪些前驱后继关系？</a:t>
            </a:r>
          </a:p>
        </p:txBody>
      </p:sp>
      <p:sp>
        <p:nvSpPr>
          <p:cNvPr id="12" name="矩形 11"/>
          <p:cNvSpPr>
            <a:spLocks noChangeArrowheads="1"/>
          </p:cNvSpPr>
          <p:nvPr/>
        </p:nvSpPr>
        <p:spPr bwMode="auto">
          <a:xfrm>
            <a:off x="919267" y="3022599"/>
            <a:ext cx="33845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pPr>
            <a:r>
              <a:rPr lang="zh-CN" altLang="en-US" sz="2800" dirty="0">
                <a:latin typeface="宋体" panose="02010600030101010101" pitchFamily="2" charset="-122"/>
                <a:ea typeface="仿宋_GB2312" pitchFamily="49" charset="-122"/>
              </a:rPr>
              <a:t>例</a:t>
            </a:r>
            <a:r>
              <a:rPr lang="en-US" altLang="zh-CN" sz="2800" dirty="0">
                <a:latin typeface="宋体" panose="02010600030101010101" pitchFamily="2" charset="-122"/>
                <a:ea typeface="仿宋_GB2312" pitchFamily="49" charset="-122"/>
              </a:rPr>
              <a:t>1</a:t>
            </a:r>
            <a:r>
              <a:rPr lang="zh-CN" altLang="en-US" sz="2800" dirty="0">
                <a:latin typeface="宋体" panose="02010600030101010101" pitchFamily="2" charset="-122"/>
                <a:ea typeface="仿宋_GB2312" pitchFamily="49" charset="-122"/>
              </a:rPr>
              <a:t>：病人就诊：</a:t>
            </a:r>
            <a:endParaRPr lang="en-US" altLang="zh-CN" sz="2800" dirty="0">
              <a:latin typeface="宋体" panose="02010600030101010101" pitchFamily="2" charset="-122"/>
            </a:endParaRPr>
          </a:p>
        </p:txBody>
      </p:sp>
      <p:sp>
        <p:nvSpPr>
          <p:cNvPr id="13" name="Rectangle 2"/>
          <p:cNvSpPr txBox="1">
            <a:spLocks noChangeArrowheads="1"/>
          </p:cNvSpPr>
          <p:nvPr/>
        </p:nvSpPr>
        <p:spPr bwMode="auto">
          <a:xfrm>
            <a:off x="4303817" y="59788"/>
            <a:ext cx="4392613" cy="765175"/>
          </a:xfrm>
          <a:prstGeom prst="rect">
            <a:avLst/>
          </a:prstGeom>
          <a:noFill/>
          <a:ln w="9525">
            <a:noFill/>
            <a:miter lim="800000"/>
            <a:headEnd/>
            <a:tailEnd/>
          </a:ln>
          <a:effectLst>
            <a:outerShdw dist="35921" dir="2700000" algn="ctr" rotWithShape="0">
              <a:srgbClr val="FFFFFF">
                <a:alpha val="73000"/>
              </a:srgbClr>
            </a:outerShdw>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Arial" charset="0"/>
                <a:ea typeface="MS PGothic" pitchFamily="34" charset="-128"/>
              </a:defRPr>
            </a:lvl2pPr>
            <a:lvl3pPr algn="l" rtl="0" eaLnBrk="0" fontAlgn="base" hangingPunct="0">
              <a:spcBef>
                <a:spcPct val="0"/>
              </a:spcBef>
              <a:spcAft>
                <a:spcPct val="0"/>
              </a:spcAft>
              <a:defRPr sz="4400" b="1">
                <a:solidFill>
                  <a:schemeClr val="tx2"/>
                </a:solidFill>
                <a:latin typeface="Arial" charset="0"/>
                <a:ea typeface="MS PGothic" pitchFamily="34" charset="-128"/>
              </a:defRPr>
            </a:lvl3pPr>
            <a:lvl4pPr algn="l" rtl="0" eaLnBrk="0" fontAlgn="base" hangingPunct="0">
              <a:spcBef>
                <a:spcPct val="0"/>
              </a:spcBef>
              <a:spcAft>
                <a:spcPct val="0"/>
              </a:spcAft>
              <a:defRPr sz="4400" b="1">
                <a:solidFill>
                  <a:schemeClr val="tx2"/>
                </a:solidFill>
                <a:latin typeface="Arial" charset="0"/>
                <a:ea typeface="MS PGothic" pitchFamily="34" charset="-128"/>
              </a:defRPr>
            </a:lvl4pPr>
            <a:lvl5pPr algn="l" rtl="0" eaLnBrk="0" fontAlgn="base" hangingPunct="0">
              <a:spcBef>
                <a:spcPct val="0"/>
              </a:spcBef>
              <a:spcAft>
                <a:spcPct val="0"/>
              </a:spcAft>
              <a:defRPr sz="4400" b="1">
                <a:solidFill>
                  <a:schemeClr val="tx2"/>
                </a:solidFill>
                <a:latin typeface="Arial" charset="0"/>
                <a:ea typeface="MS PGothic" pitchFamily="34" charset="-128"/>
              </a:defRPr>
            </a:lvl5pPr>
            <a:lvl6pPr marL="457200" algn="l" rtl="0" eaLnBrk="0" fontAlgn="base" hangingPunct="0">
              <a:spcBef>
                <a:spcPct val="0"/>
              </a:spcBef>
              <a:spcAft>
                <a:spcPct val="0"/>
              </a:spcAft>
              <a:defRPr sz="4400" b="1">
                <a:solidFill>
                  <a:schemeClr val="tx2"/>
                </a:solidFill>
                <a:latin typeface="Arial" charset="0"/>
                <a:ea typeface="MS PGothic" pitchFamily="34" charset="-128"/>
              </a:defRPr>
            </a:lvl6pPr>
            <a:lvl7pPr marL="914400" algn="l" rtl="0" eaLnBrk="0" fontAlgn="base" hangingPunct="0">
              <a:spcBef>
                <a:spcPct val="0"/>
              </a:spcBef>
              <a:spcAft>
                <a:spcPct val="0"/>
              </a:spcAft>
              <a:defRPr sz="4400" b="1">
                <a:solidFill>
                  <a:schemeClr val="tx2"/>
                </a:solidFill>
                <a:latin typeface="Arial" charset="0"/>
                <a:ea typeface="MS PGothic" pitchFamily="34" charset="-128"/>
              </a:defRPr>
            </a:lvl7pPr>
            <a:lvl8pPr marL="1371600" algn="l" rtl="0" eaLnBrk="0" fontAlgn="base" hangingPunct="0">
              <a:spcBef>
                <a:spcPct val="0"/>
              </a:spcBef>
              <a:spcAft>
                <a:spcPct val="0"/>
              </a:spcAft>
              <a:defRPr sz="4400" b="1">
                <a:solidFill>
                  <a:schemeClr val="tx2"/>
                </a:solidFill>
                <a:latin typeface="Arial" charset="0"/>
                <a:ea typeface="MS PGothic" pitchFamily="34" charset="-128"/>
              </a:defRPr>
            </a:lvl8pPr>
            <a:lvl9pPr marL="1828800" algn="l" rtl="0" eaLnBrk="0" fontAlgn="base" hangingPunct="0">
              <a:spcBef>
                <a:spcPct val="0"/>
              </a:spcBef>
              <a:spcAft>
                <a:spcPct val="0"/>
              </a:spcAft>
              <a:defRPr sz="4400" b="1">
                <a:solidFill>
                  <a:schemeClr val="tx2"/>
                </a:solidFill>
                <a:latin typeface="Arial" charset="0"/>
                <a:ea typeface="MS PGothic" pitchFamily="34" charset="-128"/>
              </a:defRPr>
            </a:lvl9pPr>
          </a:lstStyle>
          <a:p>
            <a:pPr algn="ctr" eaLnBrk="1" hangingPunct="1">
              <a:defRPr/>
            </a:pPr>
            <a:r>
              <a:rPr lang="en-US" altLang="zh-CN" sz="4000" kern="0" dirty="0">
                <a:solidFill>
                  <a:srgbClr val="FF0000"/>
                </a:solidFill>
                <a:latin typeface="微软雅黑" panose="020B0503020204020204" pitchFamily="34" charset="-122"/>
                <a:ea typeface="微软雅黑" panose="020B0503020204020204" pitchFamily="34" charset="-122"/>
              </a:rPr>
              <a:t>3.4 </a:t>
            </a:r>
            <a:r>
              <a:rPr lang="zh-CN" altLang="en-US" sz="4000" kern="0" dirty="0">
                <a:solidFill>
                  <a:srgbClr val="FF0000"/>
                </a:solidFill>
                <a:latin typeface="微软雅黑" panose="020B0503020204020204" pitchFamily="34" charset="-122"/>
                <a:ea typeface="微软雅黑" panose="020B0503020204020204" pitchFamily="34" charset="-122"/>
              </a:rPr>
              <a:t>进程同步</a:t>
            </a:r>
          </a:p>
        </p:txBody>
      </p:sp>
      <p:sp>
        <p:nvSpPr>
          <p:cNvPr id="5" name="文本框 4">
            <a:extLst>
              <a:ext uri="{FF2B5EF4-FFF2-40B4-BE49-F238E27FC236}">
                <a16:creationId xmlns:a16="http://schemas.microsoft.com/office/drawing/2014/main" id="{41662D95-1CD2-9FCE-B078-B8B7152BDA68}"/>
              </a:ext>
            </a:extLst>
          </p:cNvPr>
          <p:cNvSpPr txBox="1"/>
          <p:nvPr/>
        </p:nvSpPr>
        <p:spPr>
          <a:xfrm>
            <a:off x="4945679" y="2026116"/>
            <a:ext cx="1008112" cy="400110"/>
          </a:xfrm>
          <a:prstGeom prst="rect">
            <a:avLst/>
          </a:prstGeom>
          <a:noFill/>
        </p:spPr>
        <p:txBody>
          <a:bodyPr wrap="square">
            <a:spAutoFit/>
          </a:bodyPr>
          <a:lstStyle/>
          <a:p>
            <a:r>
              <a:rPr lang="zh-CN" altLang="en-US" sz="2000" kern="0" dirty="0">
                <a:solidFill>
                  <a:srgbClr val="FF0000"/>
                </a:solidFill>
                <a:latin typeface="微软雅黑" panose="020B0503020204020204" pitchFamily="34" charset="-122"/>
                <a:ea typeface="微软雅黑" panose="020B0503020204020204" pitchFamily="34" charset="-122"/>
              </a:rPr>
              <a:t>（同步）</a:t>
            </a:r>
            <a:endParaRPr lang="zh-CN" alt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ox(in)">
                                      <p:cBhvr>
                                        <p:cTn id="12" dur="500"/>
                                        <p:tgtEl>
                                          <p:spTgt spid="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499"/>
                                          </p:stCondLst>
                                        </p:cTn>
                                        <p:tgtEl>
                                          <p:spTgt spid="2"/>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box(in)">
                                      <p:cBhvr>
                                        <p:cTn id="21" dur="500"/>
                                        <p:tgtEl>
                                          <p:spTgt spid="1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6" presetClass="entr" presetSubtype="21"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barn(inVertical)">
                                      <p:cBhvr>
                                        <p:cTn id="26" dur="500"/>
                                        <p:tgtEl>
                                          <p:spTgt spid="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6" presetClass="entr" presetSubtype="21"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barn(inVertical)">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nimBg="1" autoUpdateAnimBg="0"/>
      <p:bldP spid="12"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圆角矩形 13"/>
          <p:cNvSpPr>
            <a:spLocks noChangeArrowheads="1"/>
          </p:cNvSpPr>
          <p:nvPr/>
        </p:nvSpPr>
        <p:spPr bwMode="auto">
          <a:xfrm>
            <a:off x="7104062" y="3357564"/>
            <a:ext cx="4248521" cy="3024187"/>
          </a:xfrm>
          <a:prstGeom prst="roundRect">
            <a:avLst>
              <a:gd name="adj" fmla="val 16667"/>
            </a:avLst>
          </a:prstGeom>
          <a:solidFill>
            <a:srgbClr val="D8E8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609600" indent="-609600"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spcBef>
                <a:spcPct val="20000"/>
              </a:spcBef>
            </a:pPr>
            <a:endParaRPr lang="zh-CN" altLang="en-US"/>
          </a:p>
        </p:txBody>
      </p:sp>
      <p:sp>
        <p:nvSpPr>
          <p:cNvPr id="6148" name="Rectangle 3"/>
          <p:cNvSpPr>
            <a:spLocks noChangeArrowheads="1"/>
          </p:cNvSpPr>
          <p:nvPr/>
        </p:nvSpPr>
        <p:spPr bwMode="auto">
          <a:xfrm>
            <a:off x="816664" y="837746"/>
            <a:ext cx="6445250" cy="1079500"/>
          </a:xfrm>
          <a:prstGeom prst="rect">
            <a:avLst/>
          </a:prstGeom>
          <a:noFill/>
          <a:ln w="9525">
            <a:noFill/>
            <a:miter lim="800000"/>
            <a:headEnd/>
            <a:tailEnd/>
          </a:ln>
        </p:spPr>
        <p:txBody>
          <a:bodyPr/>
          <a:lstStyle/>
          <a:p>
            <a:pPr eaLnBrk="0" hangingPunct="0">
              <a:lnSpc>
                <a:spcPct val="110000"/>
              </a:lnSpc>
              <a:spcBef>
                <a:spcPct val="20000"/>
              </a:spcBef>
              <a:defRPr/>
            </a:pPr>
            <a:r>
              <a:rPr lang="en-US" altLang="zh-CN" sz="2800" dirty="0">
                <a:solidFill>
                  <a:srgbClr val="0000FF"/>
                </a:solidFill>
                <a:latin typeface="微软雅黑" panose="020B0503020204020204" pitchFamily="34" charset="-122"/>
                <a:ea typeface="微软雅黑" panose="020B0503020204020204" pitchFamily="34" charset="-122"/>
                <a:cs typeface="仿宋_GB2312"/>
              </a:rPr>
              <a:t>2.</a:t>
            </a:r>
            <a:r>
              <a:rPr lang="zh-CN" altLang="en-US" sz="2800" dirty="0">
                <a:solidFill>
                  <a:srgbClr val="0000FF"/>
                </a:solidFill>
                <a:latin typeface="微软雅黑" panose="020B0503020204020204" pitchFamily="34" charset="-122"/>
                <a:ea typeface="微软雅黑" panose="020B0503020204020204" pitchFamily="34" charset="-122"/>
                <a:cs typeface="仿宋_GB2312"/>
              </a:rPr>
              <a:t>哲学家进餐问题</a:t>
            </a:r>
            <a:endParaRPr lang="en-US" altLang="zh-CN" sz="2800" dirty="0">
              <a:solidFill>
                <a:srgbClr val="0000FF"/>
              </a:solidFill>
              <a:latin typeface="微软雅黑" panose="020B0503020204020204" pitchFamily="34" charset="-122"/>
              <a:ea typeface="微软雅黑" panose="020B0503020204020204" pitchFamily="34" charset="-122"/>
              <a:cs typeface="仿宋_GB2312"/>
            </a:endParaRPr>
          </a:p>
          <a:p>
            <a:pPr eaLnBrk="0" hangingPunct="0">
              <a:lnSpc>
                <a:spcPct val="110000"/>
              </a:lnSpc>
              <a:spcBef>
                <a:spcPct val="20000"/>
              </a:spcBef>
              <a:defRPr/>
            </a:pPr>
            <a:r>
              <a:rPr lang="en-US" altLang="zh-CN" sz="2400" dirty="0">
                <a:solidFill>
                  <a:srgbClr val="0000FF"/>
                </a:solidFill>
                <a:ea typeface="MS PGothic" pitchFamily="34" charset="-128"/>
              </a:rPr>
              <a:t>        </a:t>
            </a:r>
            <a:r>
              <a:rPr lang="zh-CN" altLang="en-US" sz="2400" dirty="0">
                <a:latin typeface="+mn-ea"/>
                <a:ea typeface="+mn-ea"/>
              </a:rPr>
              <a:t>解决多个进程同时需要多个资源的问题</a:t>
            </a:r>
            <a:endParaRPr lang="en-US" altLang="zh-CN" sz="2400" dirty="0">
              <a:solidFill>
                <a:srgbClr val="0000FF"/>
              </a:solidFill>
              <a:latin typeface="+mn-ea"/>
              <a:ea typeface="+mn-ea"/>
            </a:endParaRPr>
          </a:p>
        </p:txBody>
      </p:sp>
      <p:sp>
        <p:nvSpPr>
          <p:cNvPr id="10" name="Text Box 6"/>
          <p:cNvSpPr txBox="1">
            <a:spLocks noChangeArrowheads="1"/>
          </p:cNvSpPr>
          <p:nvPr/>
        </p:nvSpPr>
        <p:spPr bwMode="auto">
          <a:xfrm>
            <a:off x="7248526" y="3536950"/>
            <a:ext cx="4032050" cy="2700338"/>
          </a:xfrm>
          <a:prstGeom prst="rect">
            <a:avLst/>
          </a:prstGeom>
          <a:noFill/>
          <a:ln>
            <a:noFill/>
          </a:ln>
        </p:spPr>
        <p:txBody>
          <a:bodyPr wrap="squar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spcBef>
                <a:spcPct val="20000"/>
              </a:spcBef>
              <a:buFont typeface="Wingdings" pitchFamily="2" charset="2"/>
              <a:buChar char="n"/>
              <a:defRPr/>
            </a:pPr>
            <a:r>
              <a:rPr lang="zh-CN" altLang="en-US" sz="2800" dirty="0">
                <a:solidFill>
                  <a:schemeClr val="accent1">
                    <a:lumMod val="75000"/>
                  </a:schemeClr>
                </a:solidFill>
                <a:latin typeface="+mn-ea"/>
                <a:ea typeface="+mn-ea"/>
              </a:rPr>
              <a:t>有</a:t>
            </a:r>
            <a:r>
              <a:rPr lang="en-US" altLang="zh-CN" sz="2800" dirty="0">
                <a:solidFill>
                  <a:schemeClr val="accent1">
                    <a:lumMod val="75000"/>
                  </a:schemeClr>
                </a:solidFill>
                <a:latin typeface="+mn-ea"/>
                <a:ea typeface="+mn-ea"/>
              </a:rPr>
              <a:t>5</a:t>
            </a:r>
            <a:r>
              <a:rPr lang="zh-CN" altLang="en-US" sz="2800" dirty="0">
                <a:solidFill>
                  <a:schemeClr val="accent1">
                    <a:lumMod val="75000"/>
                  </a:schemeClr>
                </a:solidFill>
                <a:latin typeface="+mn-ea"/>
                <a:ea typeface="+mn-ea"/>
              </a:rPr>
              <a:t>个进程</a:t>
            </a:r>
            <a:endParaRPr lang="en-US" altLang="zh-CN" sz="2800" dirty="0">
              <a:solidFill>
                <a:schemeClr val="accent1">
                  <a:lumMod val="75000"/>
                </a:schemeClr>
              </a:solidFill>
              <a:latin typeface="+mn-ea"/>
              <a:ea typeface="+mn-ea"/>
            </a:endParaRPr>
          </a:p>
          <a:p>
            <a:pPr eaLnBrk="1" hangingPunct="1">
              <a:spcBef>
                <a:spcPct val="20000"/>
              </a:spcBef>
              <a:buFont typeface="Wingdings" pitchFamily="2" charset="2"/>
              <a:buChar char="n"/>
              <a:defRPr/>
            </a:pPr>
            <a:r>
              <a:rPr lang="zh-CN" altLang="en-US" sz="2800" dirty="0">
                <a:solidFill>
                  <a:schemeClr val="accent1">
                    <a:lumMod val="75000"/>
                  </a:schemeClr>
                </a:solidFill>
                <a:latin typeface="+mn-ea"/>
                <a:ea typeface="+mn-ea"/>
              </a:rPr>
              <a:t>制约关系</a:t>
            </a:r>
            <a:endParaRPr lang="en-US" altLang="zh-CN" sz="2800" dirty="0">
              <a:solidFill>
                <a:schemeClr val="accent1">
                  <a:lumMod val="75000"/>
                </a:schemeClr>
              </a:solidFill>
              <a:latin typeface="+mn-ea"/>
              <a:ea typeface="+mn-ea"/>
            </a:endParaRPr>
          </a:p>
          <a:p>
            <a:pPr marL="457200" indent="-457200" eaLnBrk="1" hangingPunct="1">
              <a:lnSpc>
                <a:spcPct val="150000"/>
              </a:lnSpc>
              <a:spcBef>
                <a:spcPct val="20000"/>
              </a:spcBef>
              <a:buFontTx/>
              <a:buAutoNum type="arabicParenBoth"/>
              <a:defRPr/>
            </a:pPr>
            <a:r>
              <a:rPr lang="zh-CN" altLang="en-US" sz="2200" dirty="0">
                <a:latin typeface="+mn-ea"/>
                <a:ea typeface="+mn-ea"/>
              </a:rPr>
              <a:t>哲学家只有拿到两只筷子才能吃饭</a:t>
            </a:r>
            <a:endParaRPr lang="en-US" altLang="zh-CN" sz="2200" dirty="0">
              <a:latin typeface="+mn-ea"/>
              <a:ea typeface="+mn-ea"/>
            </a:endParaRPr>
          </a:p>
          <a:p>
            <a:pPr marL="457200" indent="-457200" eaLnBrk="1" hangingPunct="1">
              <a:lnSpc>
                <a:spcPct val="150000"/>
              </a:lnSpc>
              <a:spcBef>
                <a:spcPct val="20000"/>
              </a:spcBef>
              <a:buFontTx/>
              <a:buAutoNum type="arabicParenBoth"/>
              <a:defRPr/>
            </a:pPr>
            <a:r>
              <a:rPr lang="zh-CN" altLang="en-US" sz="2200" dirty="0">
                <a:latin typeface="+mn-ea"/>
                <a:ea typeface="+mn-ea"/>
              </a:rPr>
              <a:t>筷子必须互斥使用</a:t>
            </a:r>
          </a:p>
        </p:txBody>
      </p:sp>
      <p:sp>
        <p:nvSpPr>
          <p:cNvPr id="13" name="圆角矩形标注 12"/>
          <p:cNvSpPr/>
          <p:nvPr/>
        </p:nvSpPr>
        <p:spPr bwMode="auto">
          <a:xfrm>
            <a:off x="7104062" y="1990271"/>
            <a:ext cx="4176514" cy="1006475"/>
          </a:xfrm>
          <a:prstGeom prst="wedgeRoundRectCallout">
            <a:avLst>
              <a:gd name="adj1" fmla="val -70857"/>
              <a:gd name="adj2" fmla="val 118387"/>
              <a:gd name="adj3" fmla="val 16667"/>
            </a:avLst>
          </a:prstGeom>
          <a:solidFill>
            <a:schemeClr val="accent2">
              <a:lumMod val="60000"/>
              <a:lumOff val="40000"/>
            </a:schemeClr>
          </a:solidFill>
          <a:ln>
            <a:noFill/>
          </a:ln>
          <a:effectLst/>
        </p:spPr>
        <p:txBody>
          <a:bodyPr/>
          <a:lstStyle/>
          <a:p>
            <a:pPr eaLnBrk="0" hangingPunct="0">
              <a:spcBef>
                <a:spcPct val="20000"/>
              </a:spcBef>
              <a:defRPr/>
            </a:pPr>
            <a:r>
              <a:rPr lang="zh-CN" altLang="en-US" sz="2400" dirty="0">
                <a:latin typeface="Arial" charset="0"/>
              </a:rPr>
              <a:t>这个问题中有几个进程？进程间有哪些制约关系？</a:t>
            </a:r>
            <a:endParaRPr lang="en-US" altLang="zh-CN" sz="2400" dirty="0">
              <a:latin typeface="Arial" charset="0"/>
            </a:endParaRPr>
          </a:p>
        </p:txBody>
      </p:sp>
      <p:sp>
        <p:nvSpPr>
          <p:cNvPr id="12" name="矩形 11"/>
          <p:cNvSpPr/>
          <p:nvPr/>
        </p:nvSpPr>
        <p:spPr>
          <a:xfrm>
            <a:off x="4151314" y="107951"/>
            <a:ext cx="5400675" cy="646113"/>
          </a:xfrm>
          <a:prstGeom prst="rect">
            <a:avLst/>
          </a:prstGeom>
        </p:spPr>
        <p:txBody>
          <a:bodyPr>
            <a:spAutoFit/>
          </a:bodyPr>
          <a:lstStyle/>
          <a:p>
            <a:pPr eaLnBrk="0" hangingPunct="0">
              <a:spcBef>
                <a:spcPct val="20000"/>
              </a:spcBef>
              <a:defRPr/>
            </a:pPr>
            <a:r>
              <a:rPr lang="en-US" altLang="zh-CN" sz="3600" kern="0" dirty="0">
                <a:solidFill>
                  <a:srgbClr val="FF0000"/>
                </a:solidFill>
                <a:latin typeface="微软雅黑" pitchFamily="34" charset="-122"/>
                <a:ea typeface="微软雅黑" pitchFamily="34" charset="-122"/>
              </a:rPr>
              <a:t>3.4.4 </a:t>
            </a:r>
            <a:r>
              <a:rPr lang="zh-CN" altLang="en-US" sz="3600" kern="0" dirty="0">
                <a:solidFill>
                  <a:srgbClr val="FF0000"/>
                </a:solidFill>
                <a:latin typeface="微软雅黑" pitchFamily="34" charset="-122"/>
                <a:ea typeface="微软雅黑" pitchFamily="34" charset="-122"/>
              </a:rPr>
              <a:t>经典进程同步问题</a:t>
            </a:r>
            <a:endParaRPr lang="zh-CN" altLang="en-US" sz="3600" dirty="0">
              <a:solidFill>
                <a:srgbClr val="FF0000"/>
              </a:solidFill>
              <a:latin typeface="微软雅黑" pitchFamily="34" charset="-122"/>
              <a:ea typeface="微软雅黑" pitchFamily="34" charset="-122"/>
            </a:endParaRPr>
          </a:p>
        </p:txBody>
      </p:sp>
      <p:grpSp>
        <p:nvGrpSpPr>
          <p:cNvPr id="143367" name="组合 14"/>
          <p:cNvGrpSpPr>
            <a:grpSpLocks/>
          </p:cNvGrpSpPr>
          <p:nvPr/>
        </p:nvGrpSpPr>
        <p:grpSpPr bwMode="auto">
          <a:xfrm>
            <a:off x="1475112" y="2277765"/>
            <a:ext cx="4848225" cy="4319587"/>
            <a:chOff x="347968" y="2150912"/>
            <a:chExt cx="4847664" cy="4319510"/>
          </a:xfrm>
        </p:grpSpPr>
        <p:pic>
          <p:nvPicPr>
            <p:cNvPr id="143371" name="Picture 23"/>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11560" y="2780928"/>
              <a:ext cx="4320480" cy="3689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椭圆 4"/>
            <p:cNvSpPr/>
            <p:nvPr/>
          </p:nvSpPr>
          <p:spPr bwMode="auto">
            <a:xfrm>
              <a:off x="3563888" y="5373215"/>
              <a:ext cx="983672" cy="522114"/>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noFill/>
            </a:ln>
            <a:effectLst/>
          </p:spPr>
          <p:txBody>
            <a:bodyPr/>
            <a:lstStyle/>
            <a:p>
              <a:pPr marL="609600" indent="-609600" eaLnBrk="0" hangingPunct="0">
                <a:spcBef>
                  <a:spcPct val="20000"/>
                </a:spcBef>
                <a:defRPr/>
              </a:pPr>
              <a:r>
                <a:rPr lang="zh-CN" altLang="en-US" sz="2400" dirty="0">
                  <a:latin typeface="Arial" charset="0"/>
                </a:rPr>
                <a:t>筷</a:t>
              </a:r>
              <a:r>
                <a:rPr lang="en-US" altLang="zh-CN" sz="2400" dirty="0">
                  <a:latin typeface="Arial" charset="0"/>
                </a:rPr>
                <a:t>0</a:t>
              </a:r>
              <a:endParaRPr lang="zh-CN" altLang="en-US" sz="2400" dirty="0">
                <a:latin typeface="Arial" charset="0"/>
              </a:endParaRPr>
            </a:p>
          </p:txBody>
        </p:sp>
        <p:sp>
          <p:nvSpPr>
            <p:cNvPr id="9" name="椭圆 8"/>
            <p:cNvSpPr/>
            <p:nvPr/>
          </p:nvSpPr>
          <p:spPr bwMode="auto">
            <a:xfrm>
              <a:off x="347968" y="3591072"/>
              <a:ext cx="983672" cy="522114"/>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noFill/>
            </a:ln>
            <a:effectLst/>
          </p:spPr>
          <p:txBody>
            <a:bodyPr/>
            <a:lstStyle/>
            <a:p>
              <a:pPr marL="609600" indent="-609600" eaLnBrk="0" hangingPunct="0">
                <a:spcBef>
                  <a:spcPct val="20000"/>
                </a:spcBef>
                <a:defRPr/>
              </a:pPr>
              <a:r>
                <a:rPr lang="zh-CN" altLang="en-US" sz="2400" dirty="0">
                  <a:latin typeface="Arial" charset="0"/>
                </a:rPr>
                <a:t>筷</a:t>
              </a:r>
              <a:r>
                <a:rPr lang="en-US" altLang="zh-CN" sz="2400" dirty="0">
                  <a:latin typeface="Arial" charset="0"/>
                </a:rPr>
                <a:t>3</a:t>
              </a:r>
              <a:endParaRPr lang="zh-CN" altLang="en-US" sz="2400" dirty="0">
                <a:latin typeface="Arial" charset="0"/>
              </a:endParaRPr>
            </a:p>
          </p:txBody>
        </p:sp>
        <p:sp>
          <p:nvSpPr>
            <p:cNvPr id="7" name="椭圆 6"/>
            <p:cNvSpPr/>
            <p:nvPr/>
          </p:nvSpPr>
          <p:spPr bwMode="auto">
            <a:xfrm>
              <a:off x="971600" y="5391271"/>
              <a:ext cx="983672" cy="596701"/>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noFill/>
            </a:ln>
            <a:effectLst/>
          </p:spPr>
          <p:txBody>
            <a:bodyPr/>
            <a:lstStyle/>
            <a:p>
              <a:pPr marL="609600" indent="-609600" eaLnBrk="0" hangingPunct="0">
                <a:spcBef>
                  <a:spcPct val="20000"/>
                </a:spcBef>
                <a:defRPr/>
              </a:pPr>
              <a:r>
                <a:rPr lang="zh-CN" altLang="en-US" sz="2400" dirty="0">
                  <a:latin typeface="Arial" charset="0"/>
                </a:rPr>
                <a:t>筷</a:t>
              </a:r>
              <a:r>
                <a:rPr lang="en-US" altLang="zh-CN" sz="2400" dirty="0">
                  <a:latin typeface="Arial" charset="0"/>
                </a:rPr>
                <a:t>4</a:t>
              </a:r>
              <a:endParaRPr lang="zh-CN" altLang="en-US" sz="2400" dirty="0">
                <a:latin typeface="Arial" charset="0"/>
              </a:endParaRPr>
            </a:p>
          </p:txBody>
        </p:sp>
        <p:sp>
          <p:nvSpPr>
            <p:cNvPr id="8" name="椭圆 7"/>
            <p:cNvSpPr/>
            <p:nvPr/>
          </p:nvSpPr>
          <p:spPr bwMode="auto">
            <a:xfrm>
              <a:off x="2195736" y="2150912"/>
              <a:ext cx="1059340" cy="596701"/>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noFill/>
            </a:ln>
            <a:effectLst/>
          </p:spPr>
          <p:txBody>
            <a:bodyPr/>
            <a:lstStyle/>
            <a:p>
              <a:pPr marL="609600" indent="-609600" eaLnBrk="0" hangingPunct="0">
                <a:spcBef>
                  <a:spcPct val="20000"/>
                </a:spcBef>
                <a:defRPr/>
              </a:pPr>
              <a:r>
                <a:rPr lang="zh-CN" altLang="en-US" sz="2400" dirty="0">
                  <a:latin typeface="Arial" charset="0"/>
                </a:rPr>
                <a:t>筷</a:t>
              </a:r>
              <a:r>
                <a:rPr lang="en-US" altLang="zh-CN" sz="2400" dirty="0">
                  <a:latin typeface="Arial" charset="0"/>
                </a:rPr>
                <a:t>2</a:t>
              </a:r>
              <a:endParaRPr lang="zh-CN" altLang="en-US" sz="2400" dirty="0">
                <a:latin typeface="Arial" charset="0"/>
              </a:endParaRPr>
            </a:p>
          </p:txBody>
        </p:sp>
        <p:sp>
          <p:nvSpPr>
            <p:cNvPr id="6" name="椭圆 5"/>
            <p:cNvSpPr/>
            <p:nvPr/>
          </p:nvSpPr>
          <p:spPr bwMode="auto">
            <a:xfrm>
              <a:off x="4211960" y="3591071"/>
              <a:ext cx="983672" cy="596701"/>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noFill/>
            </a:ln>
            <a:effectLst/>
          </p:spPr>
          <p:txBody>
            <a:bodyPr/>
            <a:lstStyle/>
            <a:p>
              <a:pPr marL="609600" indent="-609600" eaLnBrk="0" hangingPunct="0">
                <a:spcBef>
                  <a:spcPct val="20000"/>
                </a:spcBef>
                <a:defRPr/>
              </a:pPr>
              <a:r>
                <a:rPr lang="zh-CN" altLang="en-US" sz="2400" dirty="0">
                  <a:latin typeface="Arial" charset="0"/>
                </a:rPr>
                <a:t>筷</a:t>
              </a:r>
              <a:r>
                <a:rPr lang="en-US" altLang="zh-CN" sz="2400" dirty="0">
                  <a:latin typeface="Arial" charset="0"/>
                </a:rPr>
                <a:t>1</a:t>
              </a:r>
              <a:endParaRPr lang="zh-CN" altLang="en-US" sz="2400" dirty="0">
                <a:latin typeface="Arial" charset="0"/>
              </a:endParaRPr>
            </a:p>
          </p:txBody>
        </p:sp>
      </p:grpSp>
      <p:sp>
        <p:nvSpPr>
          <p:cNvPr id="16" name="椭圆形标注 15"/>
          <p:cNvSpPr/>
          <p:nvPr/>
        </p:nvSpPr>
        <p:spPr bwMode="auto">
          <a:xfrm>
            <a:off x="199422" y="2096872"/>
            <a:ext cx="2051050" cy="720725"/>
          </a:xfrm>
          <a:prstGeom prst="wedgeEllipseCallout">
            <a:avLst>
              <a:gd name="adj1" fmla="val 61444"/>
              <a:gd name="adj2" fmla="val 53642"/>
            </a:avLst>
          </a:prstGeom>
          <a:solidFill>
            <a:schemeClr val="accent6"/>
          </a:solidFill>
          <a:ln>
            <a:noFill/>
          </a:ln>
          <a:effectLst/>
        </p:spPr>
        <p:txBody>
          <a:bodyPr/>
          <a:lstStyle/>
          <a:p>
            <a:pPr eaLnBrk="0" hangingPunct="0">
              <a:spcBef>
                <a:spcPts val="0"/>
              </a:spcBef>
              <a:defRPr/>
            </a:pPr>
            <a:r>
              <a:rPr lang="zh-CN" altLang="en-US" sz="2400" dirty="0">
                <a:latin typeface="Arial" charset="0"/>
              </a:rPr>
              <a:t>你是谁？</a:t>
            </a:r>
          </a:p>
        </p:txBody>
      </p:sp>
      <p:sp>
        <p:nvSpPr>
          <p:cNvPr id="17" name="椭圆形标注 16"/>
          <p:cNvSpPr/>
          <p:nvPr/>
        </p:nvSpPr>
        <p:spPr bwMode="auto">
          <a:xfrm>
            <a:off x="6780397" y="1737858"/>
            <a:ext cx="2447925" cy="1152525"/>
          </a:xfrm>
          <a:prstGeom prst="wedgeEllipseCallout">
            <a:avLst>
              <a:gd name="adj1" fmla="val -88466"/>
              <a:gd name="adj2" fmla="val 62257"/>
            </a:avLst>
          </a:prstGeom>
          <a:solidFill>
            <a:schemeClr val="accent6"/>
          </a:solidFill>
          <a:ln>
            <a:noFill/>
          </a:ln>
          <a:effectLst/>
        </p:spPr>
        <p:txBody>
          <a:bodyPr/>
          <a:lstStyle/>
          <a:p>
            <a:pPr eaLnBrk="0" hangingPunct="0">
              <a:spcBef>
                <a:spcPts val="0"/>
              </a:spcBef>
              <a:defRPr/>
            </a:pPr>
            <a:r>
              <a:rPr lang="zh-CN" altLang="en-US" sz="2400" dirty="0">
                <a:latin typeface="Arial" charset="0"/>
              </a:rPr>
              <a:t>你从哪里来？</a:t>
            </a:r>
          </a:p>
        </p:txBody>
      </p:sp>
      <p:sp>
        <p:nvSpPr>
          <p:cNvPr id="18" name="椭圆形标注 17"/>
          <p:cNvSpPr/>
          <p:nvPr/>
        </p:nvSpPr>
        <p:spPr bwMode="auto">
          <a:xfrm>
            <a:off x="6740191" y="4020314"/>
            <a:ext cx="2596169" cy="1497868"/>
          </a:xfrm>
          <a:prstGeom prst="wedgeEllipseCallout">
            <a:avLst>
              <a:gd name="adj1" fmla="val -74910"/>
              <a:gd name="adj2" fmla="val 26470"/>
            </a:avLst>
          </a:prstGeom>
          <a:solidFill>
            <a:schemeClr val="accent6"/>
          </a:solidFill>
          <a:ln>
            <a:noFill/>
          </a:ln>
          <a:effectLst/>
        </p:spPr>
        <p:txBody>
          <a:bodyPr/>
          <a:lstStyle/>
          <a:p>
            <a:pPr eaLnBrk="0" hangingPunct="0">
              <a:spcBef>
                <a:spcPts val="0"/>
              </a:spcBef>
              <a:defRPr/>
            </a:pPr>
            <a:r>
              <a:rPr lang="zh-CN" altLang="en-US" sz="2400" dirty="0">
                <a:latin typeface="Arial" charset="0"/>
              </a:rPr>
              <a:t>你要到哪里去？</a:t>
            </a:r>
          </a:p>
        </p:txBody>
      </p:sp>
      <p:pic>
        <p:nvPicPr>
          <p:cNvPr id="3" name="图形 2" descr="碗">
            <a:extLst>
              <a:ext uri="{FF2B5EF4-FFF2-40B4-BE49-F238E27FC236}">
                <a16:creationId xmlns:a16="http://schemas.microsoft.com/office/drawing/2014/main" id="{0983848C-FC4C-6DF3-427D-EED19A4BEE6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4054" y="4887119"/>
            <a:ext cx="914400" cy="91440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ox(in)">
                                      <p:cBhvr>
                                        <p:cTn id="7" dur="500"/>
                                        <p:tgtEl>
                                          <p:spTgt spid="16"/>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box(in)">
                                      <p:cBhvr>
                                        <p:cTn id="10" dur="500"/>
                                        <p:tgtEl>
                                          <p:spTgt spid="17"/>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box(in)">
                                      <p:cBhvr>
                                        <p:cTn id="13" dur="500"/>
                                        <p:tgtEl>
                                          <p:spTgt spid="1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xit" presetSubtype="16" fill="hold" grpId="1" nodeType="clickEffect">
                                  <p:stCondLst>
                                    <p:cond delay="0"/>
                                  </p:stCondLst>
                                  <p:childTnLst>
                                    <p:animEffect transition="out" filter="box(in)">
                                      <p:cBhvr>
                                        <p:cTn id="17" dur="500"/>
                                        <p:tgtEl>
                                          <p:spTgt spid="16"/>
                                        </p:tgtEl>
                                      </p:cBhvr>
                                    </p:animEffect>
                                    <p:set>
                                      <p:cBhvr>
                                        <p:cTn id="18" dur="1" fill="hold">
                                          <p:stCondLst>
                                            <p:cond delay="499"/>
                                          </p:stCondLst>
                                        </p:cTn>
                                        <p:tgtEl>
                                          <p:spTgt spid="16"/>
                                        </p:tgtEl>
                                        <p:attrNameLst>
                                          <p:attrName>style.visibility</p:attrName>
                                        </p:attrNameLst>
                                      </p:cBhvr>
                                      <p:to>
                                        <p:strVal val="hidden"/>
                                      </p:to>
                                    </p:set>
                                  </p:childTnLst>
                                </p:cTn>
                              </p:par>
                              <p:par>
                                <p:cTn id="19" presetID="4" presetClass="exit" presetSubtype="16" fill="hold" grpId="1" nodeType="withEffect">
                                  <p:stCondLst>
                                    <p:cond delay="0"/>
                                  </p:stCondLst>
                                  <p:childTnLst>
                                    <p:animEffect transition="out" filter="box(in)">
                                      <p:cBhvr>
                                        <p:cTn id="20" dur="500"/>
                                        <p:tgtEl>
                                          <p:spTgt spid="17"/>
                                        </p:tgtEl>
                                      </p:cBhvr>
                                    </p:animEffect>
                                    <p:set>
                                      <p:cBhvr>
                                        <p:cTn id="21" dur="1" fill="hold">
                                          <p:stCondLst>
                                            <p:cond delay="499"/>
                                          </p:stCondLst>
                                        </p:cTn>
                                        <p:tgtEl>
                                          <p:spTgt spid="17"/>
                                        </p:tgtEl>
                                        <p:attrNameLst>
                                          <p:attrName>style.visibility</p:attrName>
                                        </p:attrNameLst>
                                      </p:cBhvr>
                                      <p:to>
                                        <p:strVal val="hidden"/>
                                      </p:to>
                                    </p:set>
                                  </p:childTnLst>
                                </p:cTn>
                              </p:par>
                              <p:par>
                                <p:cTn id="22" presetID="4" presetClass="exit" presetSubtype="16" fill="hold" grpId="1" nodeType="withEffect">
                                  <p:stCondLst>
                                    <p:cond delay="0"/>
                                  </p:stCondLst>
                                  <p:childTnLst>
                                    <p:animEffect transition="out" filter="box(in)">
                                      <p:cBhvr>
                                        <p:cTn id="23" dur="500"/>
                                        <p:tgtEl>
                                          <p:spTgt spid="18"/>
                                        </p:tgtEl>
                                      </p:cBhvr>
                                    </p:animEffect>
                                    <p:set>
                                      <p:cBhvr>
                                        <p:cTn id="24" dur="1" fill="hold">
                                          <p:stCondLst>
                                            <p:cond delay="499"/>
                                          </p:stCondLst>
                                        </p:cTn>
                                        <p:tgtEl>
                                          <p:spTgt spid="18"/>
                                        </p:tgtEl>
                                        <p:attrNameLst>
                                          <p:attrName>style.visibility</p:attrName>
                                        </p:attrNameLst>
                                      </p:cBhvr>
                                      <p:to>
                                        <p:strVal val="hidden"/>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box(in)">
                                      <p:cBhvr>
                                        <p:cTn id="29" dur="500"/>
                                        <p:tgtEl>
                                          <p:spTgt spid="13"/>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4" presetClass="entr" presetSubtype="16" fill="hold" grpId="0" nodeType="clickEffect">
                                  <p:stCondLst>
                                    <p:cond delay="0"/>
                                  </p:stCondLst>
                                  <p:childTnLst>
                                    <p:set>
                                      <p:cBhvr>
                                        <p:cTn id="33" dur="1" fill="hold">
                                          <p:stCondLst>
                                            <p:cond delay="0"/>
                                          </p:stCondLst>
                                        </p:cTn>
                                        <p:tgtEl>
                                          <p:spTgt spid="6146"/>
                                        </p:tgtEl>
                                        <p:attrNameLst>
                                          <p:attrName>style.visibility</p:attrName>
                                        </p:attrNameLst>
                                      </p:cBhvr>
                                      <p:to>
                                        <p:strVal val="visible"/>
                                      </p:to>
                                    </p:set>
                                    <p:animEffect transition="in" filter="box(in)">
                                      <p:cBhvr>
                                        <p:cTn id="34" dur="500"/>
                                        <p:tgtEl>
                                          <p:spTgt spid="6146"/>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ox(in)">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nimBg="1"/>
      <p:bldP spid="10" grpId="0"/>
      <p:bldP spid="13" grpId="0" animBg="1"/>
      <p:bldP spid="16" grpId="0" animBg="1"/>
      <p:bldP spid="16" grpId="1" animBg="1"/>
      <p:bldP spid="17" grpId="0" animBg="1"/>
      <p:bldP spid="17" grpId="1" animBg="1"/>
      <p:bldP spid="18" grpId="0" animBg="1"/>
      <p:bldP spid="18" grpId="1"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4386" name="Picture 4"/>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5999" y="853974"/>
            <a:ext cx="4833937" cy="417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0642" name="Rectangle 2"/>
          <p:cNvSpPr>
            <a:spLocks noChangeArrowheads="1"/>
          </p:cNvSpPr>
          <p:nvPr/>
        </p:nvSpPr>
        <p:spPr bwMode="auto">
          <a:xfrm>
            <a:off x="6168008" y="2924944"/>
            <a:ext cx="5113907" cy="362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lnSpc>
                <a:spcPct val="50000"/>
              </a:lnSpc>
            </a:pPr>
            <a:r>
              <a:rPr kumimoji="1" lang="zh-CN" altLang="en-US" sz="2400" dirty="0">
                <a:latin typeface="Times New Roman" panose="02020603050405020304" pitchFamily="18" charset="0"/>
              </a:rPr>
              <a:t>  </a:t>
            </a:r>
            <a:r>
              <a:rPr kumimoji="1" lang="en-US" altLang="zh-CN" sz="2400" dirty="0">
                <a:latin typeface="Times New Roman" panose="02020603050405020304" pitchFamily="18" charset="0"/>
              </a:rPr>
              <a:t> program  philosopher</a:t>
            </a:r>
            <a:r>
              <a:rPr kumimoji="1" lang="zh-CN" altLang="en-US" sz="2400" dirty="0">
                <a:latin typeface="Times New Roman" panose="02020603050405020304" pitchFamily="18" charset="0"/>
              </a:rPr>
              <a:t>（</a:t>
            </a:r>
            <a:r>
              <a:rPr kumimoji="1" lang="en-US" altLang="zh-CN" sz="2400" dirty="0" err="1">
                <a:latin typeface="Times New Roman" panose="02020603050405020304" pitchFamily="18" charset="0"/>
              </a:rPr>
              <a:t>i</a:t>
            </a:r>
            <a:r>
              <a:rPr kumimoji="1" lang="zh-CN" altLang="en-US" sz="2400" dirty="0">
                <a:latin typeface="Times New Roman" panose="02020603050405020304" pitchFamily="18" charset="0"/>
              </a:rPr>
              <a:t>）</a:t>
            </a:r>
            <a:r>
              <a:rPr kumimoji="1" lang="en-US" altLang="zh-CN" sz="2400" dirty="0">
                <a:latin typeface="Times New Roman" panose="02020603050405020304" pitchFamily="18" charset="0"/>
              </a:rPr>
              <a:t> {  </a:t>
            </a:r>
          </a:p>
          <a:p>
            <a:pPr eaLnBrk="1" hangingPunct="1">
              <a:lnSpc>
                <a:spcPct val="50000"/>
              </a:lnSpc>
              <a:spcBef>
                <a:spcPct val="50000"/>
              </a:spcBef>
              <a:buClr>
                <a:schemeClr val="tx1"/>
              </a:buClr>
            </a:pPr>
            <a:r>
              <a:rPr kumimoji="1" lang="en-US" altLang="zh-CN" sz="2400" dirty="0">
                <a:latin typeface="Times New Roman" panose="02020603050405020304" pitchFamily="18" charset="0"/>
              </a:rPr>
              <a:t>       while(1){</a:t>
            </a:r>
          </a:p>
          <a:p>
            <a:pPr lvl="1" eaLnBrk="1" hangingPunct="1">
              <a:lnSpc>
                <a:spcPct val="50000"/>
              </a:lnSpc>
              <a:spcBef>
                <a:spcPct val="50000"/>
              </a:spcBef>
              <a:buClr>
                <a:schemeClr val="tx1"/>
              </a:buClr>
            </a:pPr>
            <a:r>
              <a:rPr kumimoji="1" lang="en-US" altLang="zh-CN" sz="2400" dirty="0">
                <a:latin typeface="Times New Roman" panose="02020603050405020304" pitchFamily="18" charset="0"/>
              </a:rPr>
              <a:t>       thinking…</a:t>
            </a:r>
          </a:p>
          <a:p>
            <a:pPr lvl="1" eaLnBrk="1" hangingPunct="1">
              <a:lnSpc>
                <a:spcPct val="50000"/>
              </a:lnSpc>
              <a:spcBef>
                <a:spcPct val="50000"/>
              </a:spcBef>
              <a:buClr>
                <a:schemeClr val="tx1"/>
              </a:buClr>
            </a:pPr>
            <a:r>
              <a:rPr kumimoji="1" lang="en-US" altLang="zh-CN" sz="2400" dirty="0">
                <a:solidFill>
                  <a:srgbClr val="0000FF"/>
                </a:solidFill>
                <a:latin typeface="Times New Roman" panose="02020603050405020304" pitchFamily="18" charset="0"/>
              </a:rPr>
              <a:t>       wait(chopstick[</a:t>
            </a:r>
            <a:r>
              <a:rPr kumimoji="1" lang="en-US" altLang="zh-CN" sz="2400" dirty="0" err="1">
                <a:solidFill>
                  <a:srgbClr val="0000FF"/>
                </a:solidFill>
                <a:latin typeface="Times New Roman" panose="02020603050405020304" pitchFamily="18" charset="0"/>
              </a:rPr>
              <a:t>i</a:t>
            </a:r>
            <a:r>
              <a:rPr kumimoji="1" lang="en-US" altLang="zh-CN" sz="2400" dirty="0">
                <a:solidFill>
                  <a:srgbClr val="0000FF"/>
                </a:solidFill>
                <a:latin typeface="Times New Roman" panose="02020603050405020304" pitchFamily="18" charset="0"/>
              </a:rPr>
              <a:t>])</a:t>
            </a:r>
            <a:r>
              <a:rPr kumimoji="1" lang="zh-CN" altLang="en-US" sz="2400" dirty="0">
                <a:solidFill>
                  <a:srgbClr val="0000FF"/>
                </a:solidFill>
                <a:latin typeface="Times New Roman" panose="02020603050405020304" pitchFamily="18" charset="0"/>
              </a:rPr>
              <a:t>；</a:t>
            </a:r>
          </a:p>
          <a:p>
            <a:pPr lvl="1" eaLnBrk="1" hangingPunct="1">
              <a:lnSpc>
                <a:spcPct val="50000"/>
              </a:lnSpc>
              <a:spcBef>
                <a:spcPct val="50000"/>
              </a:spcBef>
              <a:buClr>
                <a:schemeClr val="tx1"/>
              </a:buClr>
            </a:pPr>
            <a:r>
              <a:rPr kumimoji="1" lang="en-US" altLang="zh-CN" sz="2400" dirty="0">
                <a:solidFill>
                  <a:srgbClr val="0000FF"/>
                </a:solidFill>
                <a:latin typeface="Times New Roman" panose="02020603050405020304" pitchFamily="18" charset="0"/>
              </a:rPr>
              <a:t>       wait(chopstick[(i+4)% 5]);</a:t>
            </a:r>
          </a:p>
          <a:p>
            <a:pPr lvl="1" eaLnBrk="1" hangingPunct="1">
              <a:lnSpc>
                <a:spcPct val="50000"/>
              </a:lnSpc>
              <a:spcBef>
                <a:spcPct val="50000"/>
              </a:spcBef>
              <a:buClr>
                <a:schemeClr val="tx1"/>
              </a:buClr>
            </a:pPr>
            <a:r>
              <a:rPr kumimoji="1" lang="en-US" altLang="zh-CN" sz="2400" dirty="0">
                <a:latin typeface="Times New Roman" panose="02020603050405020304" pitchFamily="18" charset="0"/>
              </a:rPr>
              <a:t>       eating;</a:t>
            </a:r>
          </a:p>
          <a:p>
            <a:pPr lvl="1" eaLnBrk="1" hangingPunct="1">
              <a:lnSpc>
                <a:spcPct val="50000"/>
              </a:lnSpc>
              <a:spcBef>
                <a:spcPct val="50000"/>
              </a:spcBef>
              <a:buClr>
                <a:schemeClr val="tx1"/>
              </a:buClr>
            </a:pPr>
            <a:r>
              <a:rPr kumimoji="1" lang="en-US" altLang="zh-CN" sz="2400" dirty="0">
                <a:latin typeface="Times New Roman" panose="02020603050405020304" pitchFamily="18" charset="0"/>
              </a:rPr>
              <a:t>       </a:t>
            </a:r>
            <a:r>
              <a:rPr kumimoji="1" lang="en-US" altLang="zh-CN" sz="2400" dirty="0">
                <a:solidFill>
                  <a:srgbClr val="0000FF"/>
                </a:solidFill>
                <a:latin typeface="Times New Roman" panose="02020603050405020304" pitchFamily="18" charset="0"/>
              </a:rPr>
              <a:t>signal(chopstick[</a:t>
            </a:r>
            <a:r>
              <a:rPr kumimoji="1" lang="en-US" altLang="zh-CN" sz="2400" dirty="0" err="1">
                <a:solidFill>
                  <a:srgbClr val="0000FF"/>
                </a:solidFill>
                <a:latin typeface="Times New Roman" panose="02020603050405020304" pitchFamily="18" charset="0"/>
              </a:rPr>
              <a:t>i</a:t>
            </a:r>
            <a:r>
              <a:rPr kumimoji="1" lang="en-US" altLang="zh-CN" sz="2400" dirty="0">
                <a:solidFill>
                  <a:srgbClr val="0000FF"/>
                </a:solidFill>
                <a:latin typeface="Times New Roman" panose="02020603050405020304" pitchFamily="18" charset="0"/>
              </a:rPr>
              <a:t>])</a:t>
            </a:r>
            <a:r>
              <a:rPr kumimoji="1" lang="zh-CN" altLang="en-US" sz="2400" dirty="0">
                <a:solidFill>
                  <a:srgbClr val="0000FF"/>
                </a:solidFill>
                <a:latin typeface="Times New Roman" panose="02020603050405020304" pitchFamily="18" charset="0"/>
              </a:rPr>
              <a:t>；</a:t>
            </a:r>
          </a:p>
          <a:p>
            <a:pPr lvl="1" eaLnBrk="1" hangingPunct="1">
              <a:lnSpc>
                <a:spcPct val="50000"/>
              </a:lnSpc>
              <a:spcBef>
                <a:spcPct val="50000"/>
              </a:spcBef>
              <a:buClr>
                <a:schemeClr val="tx1"/>
              </a:buClr>
            </a:pPr>
            <a:r>
              <a:rPr kumimoji="1" lang="zh-CN" altLang="en-US" sz="2400" dirty="0">
                <a:solidFill>
                  <a:srgbClr val="0000FF"/>
                </a:solidFill>
                <a:latin typeface="Times New Roman" panose="02020603050405020304" pitchFamily="18" charset="0"/>
              </a:rPr>
              <a:t>       </a:t>
            </a:r>
            <a:r>
              <a:rPr kumimoji="1" lang="en-US" altLang="zh-CN" sz="2400" dirty="0">
                <a:solidFill>
                  <a:srgbClr val="0000FF"/>
                </a:solidFill>
                <a:latin typeface="Times New Roman" panose="02020603050405020304" pitchFamily="18" charset="0"/>
              </a:rPr>
              <a:t>signal (chopstick[(i+4)% 5]);</a:t>
            </a:r>
          </a:p>
          <a:p>
            <a:pPr eaLnBrk="1" hangingPunct="1">
              <a:lnSpc>
                <a:spcPct val="50000"/>
              </a:lnSpc>
              <a:spcBef>
                <a:spcPct val="50000"/>
              </a:spcBef>
              <a:buClr>
                <a:schemeClr val="tx1"/>
              </a:buClr>
            </a:pPr>
            <a:r>
              <a:rPr kumimoji="1" lang="en-US" altLang="zh-CN" sz="2400" dirty="0">
                <a:latin typeface="Times New Roman" panose="02020603050405020304" pitchFamily="18" charset="0"/>
              </a:rPr>
              <a:t>      }</a:t>
            </a:r>
          </a:p>
          <a:p>
            <a:pPr eaLnBrk="1" hangingPunct="1">
              <a:lnSpc>
                <a:spcPct val="50000"/>
              </a:lnSpc>
              <a:spcBef>
                <a:spcPct val="50000"/>
              </a:spcBef>
              <a:buClr>
                <a:schemeClr val="tx1"/>
              </a:buClr>
            </a:pPr>
            <a:r>
              <a:rPr kumimoji="1" lang="en-US" altLang="zh-CN" sz="2400" dirty="0">
                <a:latin typeface="Times New Roman" panose="02020603050405020304" pitchFamily="18" charset="0"/>
              </a:rPr>
              <a:t>}</a:t>
            </a:r>
          </a:p>
        </p:txBody>
      </p:sp>
      <p:sp>
        <p:nvSpPr>
          <p:cNvPr id="144388" name="Rectangle 3"/>
          <p:cNvSpPr>
            <a:spLocks noChangeArrowheads="1"/>
          </p:cNvSpPr>
          <p:nvPr/>
        </p:nvSpPr>
        <p:spPr bwMode="auto">
          <a:xfrm>
            <a:off x="4079776" y="92108"/>
            <a:ext cx="3816350" cy="63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en-US" sz="3200" dirty="0">
                <a:solidFill>
                  <a:srgbClr val="FF0000"/>
                </a:solidFill>
                <a:latin typeface="微软雅黑" panose="020B0503020204020204" pitchFamily="34" charset="-122"/>
                <a:ea typeface="微软雅黑" panose="020B0503020204020204" pitchFamily="34" charset="-122"/>
                <a:cs typeface="仿宋_GB2312" pitchFamily="49" charset="-122"/>
              </a:rPr>
              <a:t>哲学家进餐问题</a:t>
            </a:r>
            <a:endParaRPr lang="en-US" altLang="zh-CN" sz="3200" dirty="0">
              <a:solidFill>
                <a:srgbClr val="FF0000"/>
              </a:solidFill>
              <a:latin typeface="微软雅黑" panose="020B0503020204020204" pitchFamily="34" charset="-122"/>
              <a:ea typeface="微软雅黑" panose="020B0503020204020204" pitchFamily="34" charset="-122"/>
              <a:cs typeface="仿宋_GB2312" pitchFamily="49" charset="-122"/>
            </a:endParaRPr>
          </a:p>
        </p:txBody>
      </p:sp>
      <p:sp>
        <p:nvSpPr>
          <p:cNvPr id="11" name="Rectangle 2"/>
          <p:cNvSpPr>
            <a:spLocks noChangeArrowheads="1"/>
          </p:cNvSpPr>
          <p:nvPr/>
        </p:nvSpPr>
        <p:spPr bwMode="auto">
          <a:xfrm>
            <a:off x="6289688" y="1262406"/>
            <a:ext cx="4537075"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lnSpc>
                <a:spcPct val="90000"/>
              </a:lnSpc>
            </a:pPr>
            <a:r>
              <a:rPr kumimoji="1" lang="en-US" altLang="zh-CN" sz="2400" dirty="0">
                <a:latin typeface="Times New Roman" panose="02020603050405020304" pitchFamily="18" charset="0"/>
              </a:rPr>
              <a:t>void main() {</a:t>
            </a:r>
          </a:p>
          <a:p>
            <a:pPr eaLnBrk="1" hangingPunct="1">
              <a:lnSpc>
                <a:spcPct val="90000"/>
              </a:lnSpc>
            </a:pPr>
            <a:r>
              <a:rPr kumimoji="1" lang="en-US" altLang="zh-CN" sz="2400" dirty="0">
                <a:latin typeface="Times New Roman" panose="02020603050405020304" pitchFamily="18" charset="0"/>
              </a:rPr>
              <a:t>      chopstick[0…4]={1,1,1,1,1};</a:t>
            </a:r>
            <a:endParaRPr kumimoji="1" lang="zh-CN" altLang="en-US" sz="2400" dirty="0">
              <a:solidFill>
                <a:schemeClr val="accent2"/>
              </a:solidFill>
              <a:latin typeface="仿宋_GB2312" pitchFamily="49" charset="-122"/>
              <a:ea typeface="仿宋_GB2312" pitchFamily="49" charset="-122"/>
            </a:endParaRPr>
          </a:p>
          <a:p>
            <a:pPr eaLnBrk="1" hangingPunct="1">
              <a:lnSpc>
                <a:spcPct val="90000"/>
              </a:lnSpc>
            </a:pPr>
            <a:r>
              <a:rPr kumimoji="1" lang="en-US" altLang="zh-CN" sz="2400" dirty="0">
                <a:solidFill>
                  <a:schemeClr val="accent1"/>
                </a:solidFill>
                <a:latin typeface="Times New Roman" panose="02020603050405020304" pitchFamily="18" charset="0"/>
              </a:rPr>
              <a:t>      </a:t>
            </a:r>
            <a:r>
              <a:rPr kumimoji="1" lang="en-US" altLang="zh-CN" sz="2400" dirty="0" err="1">
                <a:solidFill>
                  <a:schemeClr val="accent1"/>
                </a:solidFill>
                <a:latin typeface="Times New Roman" panose="02020603050405020304" pitchFamily="18" charset="0"/>
              </a:rPr>
              <a:t>parbegin</a:t>
            </a:r>
            <a:r>
              <a:rPr kumimoji="1" lang="en-US" altLang="zh-CN" sz="2400" dirty="0">
                <a:latin typeface="Times New Roman" panose="02020603050405020304" pitchFamily="18" charset="0"/>
              </a:rPr>
              <a:t>(philosopher(</a:t>
            </a:r>
            <a:r>
              <a:rPr kumimoji="1" lang="en-US" altLang="zh-CN" sz="2400" dirty="0" err="1">
                <a:latin typeface="Times New Roman" panose="02020603050405020304" pitchFamily="18" charset="0"/>
              </a:rPr>
              <a:t>i</a:t>
            </a:r>
            <a:r>
              <a:rPr kumimoji="1" lang="en-US" altLang="zh-CN" sz="2400" dirty="0">
                <a:latin typeface="Times New Roman" panose="02020603050405020304" pitchFamily="18" charset="0"/>
              </a:rPr>
              <a:t>));</a:t>
            </a:r>
          </a:p>
          <a:p>
            <a:pPr eaLnBrk="1" hangingPunct="1">
              <a:lnSpc>
                <a:spcPct val="90000"/>
              </a:lnSpc>
            </a:pPr>
            <a:r>
              <a:rPr kumimoji="1" lang="en-US" altLang="zh-CN" sz="2400" dirty="0">
                <a:latin typeface="Times New Roman" panose="02020603050405020304" pitchFamily="18" charset="0"/>
              </a:rPr>
              <a:t>  }</a:t>
            </a:r>
          </a:p>
        </p:txBody>
      </p:sp>
      <p:sp>
        <p:nvSpPr>
          <p:cNvPr id="144390" name="矩形 20"/>
          <p:cNvSpPr>
            <a:spLocks noChangeArrowheads="1"/>
          </p:cNvSpPr>
          <p:nvPr/>
        </p:nvSpPr>
        <p:spPr bwMode="auto">
          <a:xfrm>
            <a:off x="8054851" y="150077"/>
            <a:ext cx="388279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dirty="0">
                <a:solidFill>
                  <a:srgbClr val="7030A0"/>
                </a:solidFill>
                <a:latin typeface="仿宋_GB2312" pitchFamily="49" charset="-122"/>
                <a:ea typeface="仿宋_GB2312" pitchFamily="49" charset="-122"/>
              </a:rPr>
              <a:t> </a:t>
            </a:r>
            <a:r>
              <a:rPr kumimoji="1" lang="zh-CN" altLang="en-US" sz="2800" dirty="0">
                <a:solidFill>
                  <a:srgbClr val="0000FF"/>
                </a:solidFill>
                <a:latin typeface="仿宋_GB2312" pitchFamily="49" charset="-122"/>
                <a:ea typeface="仿宋_GB2312" pitchFamily="49" charset="-122"/>
              </a:rPr>
              <a:t>记录型信号量解决方案</a:t>
            </a:r>
            <a:endParaRPr lang="zh-CN" altLang="en-US" sz="2800" dirty="0">
              <a:solidFill>
                <a:srgbClr val="0000FF"/>
              </a:solidFill>
            </a:endParaRPr>
          </a:p>
        </p:txBody>
      </p:sp>
      <p:sp>
        <p:nvSpPr>
          <p:cNvPr id="144391" name="矩形 21"/>
          <p:cNvSpPr>
            <a:spLocks noChangeArrowheads="1"/>
          </p:cNvSpPr>
          <p:nvPr/>
        </p:nvSpPr>
        <p:spPr bwMode="auto">
          <a:xfrm>
            <a:off x="6257948" y="747034"/>
            <a:ext cx="4568815"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kumimoji="1" lang="en-US" altLang="zh-CN" sz="2800" dirty="0">
                <a:latin typeface="Times New Roman" panose="02020603050405020304" pitchFamily="18" charset="0"/>
              </a:rPr>
              <a:t>semaphore chopstick[0…4]; </a:t>
            </a:r>
            <a:endParaRPr kumimoji="1" lang="zh-CN" altLang="en-US" sz="2800" dirty="0">
              <a:solidFill>
                <a:schemeClr val="accent2"/>
              </a:solidFill>
              <a:latin typeface="仿宋_GB2312" pitchFamily="49" charset="-122"/>
              <a:ea typeface="仿宋_GB2312" pitchFamily="49" charset="-122"/>
            </a:endParaRPr>
          </a:p>
        </p:txBody>
      </p:sp>
      <p:sp>
        <p:nvSpPr>
          <p:cNvPr id="12" name="圆角矩形标注 11"/>
          <p:cNvSpPr/>
          <p:nvPr/>
        </p:nvSpPr>
        <p:spPr bwMode="auto">
          <a:xfrm>
            <a:off x="2494781" y="5294420"/>
            <a:ext cx="3671888" cy="1295400"/>
          </a:xfrm>
          <a:prstGeom prst="wedgeRoundRectCallout">
            <a:avLst>
              <a:gd name="adj1" fmla="val 55228"/>
              <a:gd name="adj2" fmla="val -146869"/>
              <a:gd name="adj3" fmla="val 16667"/>
            </a:avLst>
          </a:prstGeom>
          <a:solidFill>
            <a:schemeClr val="accent2">
              <a:lumMod val="60000"/>
              <a:lumOff val="40000"/>
            </a:schemeClr>
          </a:solidFill>
          <a:ln>
            <a:noFill/>
          </a:ln>
          <a:effectLst/>
        </p:spPr>
        <p:txBody>
          <a:bodyPr/>
          <a:lstStyle/>
          <a:p>
            <a:pPr eaLnBrk="0" hangingPunct="0">
              <a:spcBef>
                <a:spcPct val="20000"/>
              </a:spcBef>
              <a:defRPr/>
            </a:pPr>
            <a:r>
              <a:rPr lang="zh-CN" altLang="en-US" sz="2400" dirty="0">
                <a:latin typeface="Arial" charset="0"/>
              </a:rPr>
              <a:t>如果</a:t>
            </a:r>
            <a:r>
              <a:rPr lang="en-US" altLang="zh-CN" sz="2400" dirty="0">
                <a:latin typeface="Arial" charset="0"/>
              </a:rPr>
              <a:t>5</a:t>
            </a:r>
            <a:r>
              <a:rPr lang="zh-CN" altLang="en-US" sz="2400" dirty="0">
                <a:latin typeface="Arial" charset="0"/>
              </a:rPr>
              <a:t>个哲学家几乎同时饿了，要求同时吃饭，系统会怎么样？</a:t>
            </a:r>
            <a:endParaRPr lang="en-US" altLang="zh-CN" sz="2400" dirty="0">
              <a:latin typeface="Arial" charset="0"/>
            </a:endParaRPr>
          </a:p>
        </p:txBody>
      </p:sp>
      <p:sp>
        <p:nvSpPr>
          <p:cNvPr id="13" name="爆炸形 2 12"/>
          <p:cNvSpPr>
            <a:spLocks noChangeArrowheads="1"/>
          </p:cNvSpPr>
          <p:nvPr/>
        </p:nvSpPr>
        <p:spPr bwMode="auto">
          <a:xfrm>
            <a:off x="1478087" y="1802606"/>
            <a:ext cx="3673475" cy="2232025"/>
          </a:xfrm>
          <a:prstGeom prst="irregularSeal2">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spcBef>
                <a:spcPct val="20000"/>
              </a:spcBef>
            </a:pPr>
            <a:r>
              <a:rPr lang="en-US" altLang="zh-CN" sz="2400"/>
              <a:t>5</a:t>
            </a:r>
            <a:r>
              <a:rPr lang="zh-CN" altLang="en-US" sz="2400"/>
              <a:t>个哲学家可能会被饿死！</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in)">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40642">
                                            <p:txEl>
                                              <p:pRg st="0" end="0"/>
                                            </p:txEl>
                                          </p:spTgt>
                                        </p:tgtEl>
                                        <p:attrNameLst>
                                          <p:attrName>style.visibility</p:attrName>
                                        </p:attrNameLst>
                                      </p:cBhvr>
                                      <p:to>
                                        <p:strVal val="visible"/>
                                      </p:to>
                                    </p:set>
                                    <p:animEffect transition="in" filter="box(in)">
                                      <p:cBhvr>
                                        <p:cTn id="12" dur="500"/>
                                        <p:tgtEl>
                                          <p:spTgt spid="240642">
                                            <p:txEl>
                                              <p:pRg st="0" end="0"/>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240642">
                                            <p:txEl>
                                              <p:pRg st="1" end="1"/>
                                            </p:txEl>
                                          </p:spTgt>
                                        </p:tgtEl>
                                        <p:attrNameLst>
                                          <p:attrName>style.visibility</p:attrName>
                                        </p:attrNameLst>
                                      </p:cBhvr>
                                      <p:to>
                                        <p:strVal val="visible"/>
                                      </p:to>
                                    </p:set>
                                    <p:animEffect transition="in" filter="box(in)">
                                      <p:cBhvr>
                                        <p:cTn id="15" dur="500"/>
                                        <p:tgtEl>
                                          <p:spTgt spid="240642">
                                            <p:txEl>
                                              <p:pRg st="1" end="1"/>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240642">
                                            <p:txEl>
                                              <p:pRg st="2" end="2"/>
                                            </p:txEl>
                                          </p:spTgt>
                                        </p:tgtEl>
                                        <p:attrNameLst>
                                          <p:attrName>style.visibility</p:attrName>
                                        </p:attrNameLst>
                                      </p:cBhvr>
                                      <p:to>
                                        <p:strVal val="visible"/>
                                      </p:to>
                                    </p:set>
                                    <p:animEffect transition="in" filter="box(in)">
                                      <p:cBhvr>
                                        <p:cTn id="18" dur="500"/>
                                        <p:tgtEl>
                                          <p:spTgt spid="240642">
                                            <p:txEl>
                                              <p:pRg st="2" end="2"/>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240642">
                                            <p:txEl>
                                              <p:pRg st="3" end="3"/>
                                            </p:txEl>
                                          </p:spTgt>
                                        </p:tgtEl>
                                        <p:attrNameLst>
                                          <p:attrName>style.visibility</p:attrName>
                                        </p:attrNameLst>
                                      </p:cBhvr>
                                      <p:to>
                                        <p:strVal val="visible"/>
                                      </p:to>
                                    </p:set>
                                    <p:animEffect transition="in" filter="box(in)">
                                      <p:cBhvr>
                                        <p:cTn id="21" dur="500"/>
                                        <p:tgtEl>
                                          <p:spTgt spid="240642">
                                            <p:txEl>
                                              <p:pRg st="3" end="3"/>
                                            </p:txEl>
                                          </p:spTgt>
                                        </p:tgtEl>
                                      </p:cBhvr>
                                    </p:animEffect>
                                  </p:childTnLst>
                                </p:cTn>
                              </p:par>
                              <p:par>
                                <p:cTn id="22" presetID="4" presetClass="entr" presetSubtype="16" fill="hold" nodeType="withEffect">
                                  <p:stCondLst>
                                    <p:cond delay="0"/>
                                  </p:stCondLst>
                                  <p:childTnLst>
                                    <p:set>
                                      <p:cBhvr>
                                        <p:cTn id="23" dur="1" fill="hold">
                                          <p:stCondLst>
                                            <p:cond delay="0"/>
                                          </p:stCondLst>
                                        </p:cTn>
                                        <p:tgtEl>
                                          <p:spTgt spid="240642">
                                            <p:txEl>
                                              <p:pRg st="4" end="4"/>
                                            </p:txEl>
                                          </p:spTgt>
                                        </p:tgtEl>
                                        <p:attrNameLst>
                                          <p:attrName>style.visibility</p:attrName>
                                        </p:attrNameLst>
                                      </p:cBhvr>
                                      <p:to>
                                        <p:strVal val="visible"/>
                                      </p:to>
                                    </p:set>
                                    <p:animEffect transition="in" filter="box(in)">
                                      <p:cBhvr>
                                        <p:cTn id="24" dur="500"/>
                                        <p:tgtEl>
                                          <p:spTgt spid="240642">
                                            <p:txEl>
                                              <p:pRg st="4" end="4"/>
                                            </p:txEl>
                                          </p:spTgt>
                                        </p:tgtEl>
                                      </p:cBhvr>
                                    </p:animEffect>
                                  </p:childTnLst>
                                </p:cTn>
                              </p:par>
                              <p:par>
                                <p:cTn id="25" presetID="4" presetClass="entr" presetSubtype="16" fill="hold" nodeType="withEffect">
                                  <p:stCondLst>
                                    <p:cond delay="0"/>
                                  </p:stCondLst>
                                  <p:childTnLst>
                                    <p:set>
                                      <p:cBhvr>
                                        <p:cTn id="26" dur="1" fill="hold">
                                          <p:stCondLst>
                                            <p:cond delay="0"/>
                                          </p:stCondLst>
                                        </p:cTn>
                                        <p:tgtEl>
                                          <p:spTgt spid="240642">
                                            <p:txEl>
                                              <p:pRg st="5" end="5"/>
                                            </p:txEl>
                                          </p:spTgt>
                                        </p:tgtEl>
                                        <p:attrNameLst>
                                          <p:attrName>style.visibility</p:attrName>
                                        </p:attrNameLst>
                                      </p:cBhvr>
                                      <p:to>
                                        <p:strVal val="visible"/>
                                      </p:to>
                                    </p:set>
                                    <p:animEffect transition="in" filter="box(in)">
                                      <p:cBhvr>
                                        <p:cTn id="27" dur="500"/>
                                        <p:tgtEl>
                                          <p:spTgt spid="240642">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240642">
                                            <p:txEl>
                                              <p:pRg st="6" end="6"/>
                                            </p:txEl>
                                          </p:spTgt>
                                        </p:tgtEl>
                                        <p:attrNameLst>
                                          <p:attrName>style.visibility</p:attrName>
                                        </p:attrNameLst>
                                      </p:cBhvr>
                                      <p:to>
                                        <p:strVal val="visible"/>
                                      </p:to>
                                    </p:set>
                                    <p:animEffect transition="in" filter="box(in)">
                                      <p:cBhvr>
                                        <p:cTn id="32" dur="500"/>
                                        <p:tgtEl>
                                          <p:spTgt spid="240642">
                                            <p:txEl>
                                              <p:pRg st="6" end="6"/>
                                            </p:txEl>
                                          </p:spTgt>
                                        </p:tgtEl>
                                      </p:cBhvr>
                                    </p:animEffect>
                                  </p:childTnLst>
                                </p:cTn>
                              </p:par>
                              <p:par>
                                <p:cTn id="33" presetID="4" presetClass="entr" presetSubtype="16" fill="hold" nodeType="withEffect">
                                  <p:stCondLst>
                                    <p:cond delay="0"/>
                                  </p:stCondLst>
                                  <p:childTnLst>
                                    <p:set>
                                      <p:cBhvr>
                                        <p:cTn id="34" dur="1" fill="hold">
                                          <p:stCondLst>
                                            <p:cond delay="0"/>
                                          </p:stCondLst>
                                        </p:cTn>
                                        <p:tgtEl>
                                          <p:spTgt spid="240642">
                                            <p:txEl>
                                              <p:pRg st="7" end="7"/>
                                            </p:txEl>
                                          </p:spTgt>
                                        </p:tgtEl>
                                        <p:attrNameLst>
                                          <p:attrName>style.visibility</p:attrName>
                                        </p:attrNameLst>
                                      </p:cBhvr>
                                      <p:to>
                                        <p:strVal val="visible"/>
                                      </p:to>
                                    </p:set>
                                    <p:animEffect transition="in" filter="box(in)">
                                      <p:cBhvr>
                                        <p:cTn id="35" dur="500"/>
                                        <p:tgtEl>
                                          <p:spTgt spid="240642">
                                            <p:txEl>
                                              <p:pRg st="7" end="7"/>
                                            </p:txEl>
                                          </p:spTgt>
                                        </p:tgtEl>
                                      </p:cBhvr>
                                    </p:animEffect>
                                  </p:childTnLst>
                                </p:cTn>
                              </p:par>
                              <p:par>
                                <p:cTn id="36" presetID="4" presetClass="entr" presetSubtype="16" fill="hold" nodeType="withEffect">
                                  <p:stCondLst>
                                    <p:cond delay="0"/>
                                  </p:stCondLst>
                                  <p:childTnLst>
                                    <p:set>
                                      <p:cBhvr>
                                        <p:cTn id="37" dur="1" fill="hold">
                                          <p:stCondLst>
                                            <p:cond delay="0"/>
                                          </p:stCondLst>
                                        </p:cTn>
                                        <p:tgtEl>
                                          <p:spTgt spid="240642">
                                            <p:txEl>
                                              <p:pRg st="8" end="8"/>
                                            </p:txEl>
                                          </p:spTgt>
                                        </p:tgtEl>
                                        <p:attrNameLst>
                                          <p:attrName>style.visibility</p:attrName>
                                        </p:attrNameLst>
                                      </p:cBhvr>
                                      <p:to>
                                        <p:strVal val="visible"/>
                                      </p:to>
                                    </p:set>
                                    <p:animEffect transition="in" filter="box(in)">
                                      <p:cBhvr>
                                        <p:cTn id="38" dur="500"/>
                                        <p:tgtEl>
                                          <p:spTgt spid="240642">
                                            <p:txEl>
                                              <p:pRg st="8" end="8"/>
                                            </p:txEl>
                                          </p:spTgt>
                                        </p:tgtEl>
                                      </p:cBhvr>
                                    </p:animEffect>
                                  </p:childTnLst>
                                </p:cTn>
                              </p:par>
                              <p:par>
                                <p:cTn id="39" presetID="4" presetClass="entr" presetSubtype="16" fill="hold" nodeType="withEffect">
                                  <p:stCondLst>
                                    <p:cond delay="0"/>
                                  </p:stCondLst>
                                  <p:childTnLst>
                                    <p:set>
                                      <p:cBhvr>
                                        <p:cTn id="40" dur="1" fill="hold">
                                          <p:stCondLst>
                                            <p:cond delay="0"/>
                                          </p:stCondLst>
                                        </p:cTn>
                                        <p:tgtEl>
                                          <p:spTgt spid="240642">
                                            <p:txEl>
                                              <p:pRg st="9" end="9"/>
                                            </p:txEl>
                                          </p:spTgt>
                                        </p:tgtEl>
                                        <p:attrNameLst>
                                          <p:attrName>style.visibility</p:attrName>
                                        </p:attrNameLst>
                                      </p:cBhvr>
                                      <p:to>
                                        <p:strVal val="visible"/>
                                      </p:to>
                                    </p:set>
                                    <p:animEffect transition="in" filter="box(in)">
                                      <p:cBhvr>
                                        <p:cTn id="41" dur="500"/>
                                        <p:tgtEl>
                                          <p:spTgt spid="240642">
                                            <p:txEl>
                                              <p:pRg st="9" end="9"/>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4" presetClass="entr" presetSubtype="16" fill="hold" grpId="0"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box(in)">
                                      <p:cBhvr>
                                        <p:cTn id="46" dur="500"/>
                                        <p:tgtEl>
                                          <p:spTgt spid="12"/>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4" presetClass="entr" presetSubtype="16" fill="hold" grpId="0" nodeType="click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box(in)">
                                      <p:cBhvr>
                                        <p:cTn id="51" dur="500"/>
                                        <p:tgtEl>
                                          <p:spTgt spid="13"/>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4" presetClass="exit" presetSubtype="16" fill="hold" grpId="1" nodeType="clickEffect">
                                  <p:stCondLst>
                                    <p:cond delay="0"/>
                                  </p:stCondLst>
                                  <p:childTnLst>
                                    <p:animEffect transition="out" filter="box(in)">
                                      <p:cBhvr>
                                        <p:cTn id="55" dur="500"/>
                                        <p:tgtEl>
                                          <p:spTgt spid="13"/>
                                        </p:tgtEl>
                                      </p:cBhvr>
                                    </p:animEffect>
                                    <p:set>
                                      <p:cBhvr>
                                        <p:cTn id="56"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3" grpId="0" animBg="1"/>
      <p:bldP spid="13" grpId="1"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8" name="Rectangle 3"/>
          <p:cNvSpPr>
            <a:spLocks noChangeArrowheads="1"/>
          </p:cNvSpPr>
          <p:nvPr/>
        </p:nvSpPr>
        <p:spPr bwMode="auto">
          <a:xfrm>
            <a:off x="4079776" y="92108"/>
            <a:ext cx="3816350" cy="63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en-US" sz="3200" dirty="0">
                <a:solidFill>
                  <a:srgbClr val="FF0000"/>
                </a:solidFill>
                <a:latin typeface="微软雅黑" panose="020B0503020204020204" pitchFamily="34" charset="-122"/>
                <a:ea typeface="微软雅黑" panose="020B0503020204020204" pitchFamily="34" charset="-122"/>
                <a:cs typeface="仿宋_GB2312" pitchFamily="49" charset="-122"/>
              </a:rPr>
              <a:t>哲学家进餐问题</a:t>
            </a:r>
            <a:endParaRPr lang="en-US" altLang="zh-CN" sz="3200" dirty="0">
              <a:solidFill>
                <a:srgbClr val="FF0000"/>
              </a:solidFill>
              <a:latin typeface="微软雅黑" panose="020B0503020204020204" pitchFamily="34" charset="-122"/>
              <a:ea typeface="微软雅黑" panose="020B0503020204020204" pitchFamily="34" charset="-122"/>
              <a:cs typeface="仿宋_GB2312" pitchFamily="49" charset="-122"/>
            </a:endParaRPr>
          </a:p>
        </p:txBody>
      </p:sp>
      <p:sp>
        <p:nvSpPr>
          <p:cNvPr id="11" name="Rectangle 2"/>
          <p:cNvSpPr>
            <a:spLocks noChangeArrowheads="1"/>
          </p:cNvSpPr>
          <p:nvPr/>
        </p:nvSpPr>
        <p:spPr bwMode="auto">
          <a:xfrm>
            <a:off x="767408" y="1003237"/>
            <a:ext cx="4537075"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lnSpc>
                <a:spcPct val="90000"/>
              </a:lnSpc>
            </a:pPr>
            <a:r>
              <a:rPr kumimoji="1" lang="zh-CN" altLang="en-US" sz="2800" dirty="0">
                <a:latin typeface="微软雅黑" panose="020B0503020204020204" pitchFamily="34" charset="-122"/>
                <a:ea typeface="微软雅黑" panose="020B0503020204020204" pitchFamily="34" charset="-122"/>
              </a:rPr>
              <a:t>解决方案：</a:t>
            </a:r>
            <a:endParaRPr kumimoji="1" lang="en-US" altLang="zh-CN" sz="2800" dirty="0">
              <a:latin typeface="微软雅黑" panose="020B0503020204020204" pitchFamily="34" charset="-122"/>
              <a:ea typeface="微软雅黑" panose="020B0503020204020204" pitchFamily="34" charset="-122"/>
            </a:endParaRPr>
          </a:p>
        </p:txBody>
      </p:sp>
      <p:sp>
        <p:nvSpPr>
          <p:cNvPr id="2" name="Rectangle 2">
            <a:extLst>
              <a:ext uri="{FF2B5EF4-FFF2-40B4-BE49-F238E27FC236}">
                <a16:creationId xmlns:a16="http://schemas.microsoft.com/office/drawing/2014/main" id="{1CA810E6-93E7-07E2-668C-4669F5426713}"/>
              </a:ext>
            </a:extLst>
          </p:cNvPr>
          <p:cNvSpPr>
            <a:spLocks noChangeArrowheads="1"/>
          </p:cNvSpPr>
          <p:nvPr/>
        </p:nvSpPr>
        <p:spPr bwMode="auto">
          <a:xfrm>
            <a:off x="767407" y="1844824"/>
            <a:ext cx="6120681" cy="1421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lnSpc>
                <a:spcPct val="90000"/>
              </a:lnSpc>
            </a:pPr>
            <a:r>
              <a:rPr kumimoji="1" lang="zh-CN" altLang="en-US" sz="2400" dirty="0">
                <a:latin typeface="Times New Roman" panose="02020603050405020304" pitchFamily="18" charset="0"/>
              </a:rPr>
              <a:t>方案</a:t>
            </a:r>
            <a:r>
              <a:rPr kumimoji="1" lang="en-US" altLang="zh-CN" sz="2400" dirty="0">
                <a:latin typeface="Times New Roman" panose="02020603050405020304" pitchFamily="18" charset="0"/>
              </a:rPr>
              <a:t>1</a:t>
            </a:r>
            <a:r>
              <a:rPr kumimoji="1" lang="zh-CN" altLang="en-US" sz="2400" dirty="0">
                <a:latin typeface="Times New Roman" panose="02020603050405020304" pitchFamily="18" charset="0"/>
              </a:rPr>
              <a:t>：</a:t>
            </a:r>
            <a:r>
              <a:rPr kumimoji="1" lang="zh-CN" altLang="en-US" sz="2400" dirty="0">
                <a:solidFill>
                  <a:srgbClr val="FF0000"/>
                </a:solidFill>
                <a:latin typeface="Times New Roman" panose="02020603050405020304" pitchFamily="18" charset="0"/>
              </a:rPr>
              <a:t>至多允许</a:t>
            </a:r>
            <a:r>
              <a:rPr kumimoji="1" lang="en-US" altLang="zh-CN" sz="2400" dirty="0">
                <a:solidFill>
                  <a:srgbClr val="FF0000"/>
                </a:solidFill>
                <a:latin typeface="Times New Roman" panose="02020603050405020304" pitchFamily="18" charset="0"/>
              </a:rPr>
              <a:t>4</a:t>
            </a:r>
            <a:r>
              <a:rPr kumimoji="1" lang="zh-CN" altLang="en-US" sz="2400" dirty="0">
                <a:solidFill>
                  <a:srgbClr val="FF0000"/>
                </a:solidFill>
                <a:latin typeface="Times New Roman" panose="02020603050405020304" pitchFamily="18" charset="0"/>
              </a:rPr>
              <a:t>位</a:t>
            </a:r>
            <a:r>
              <a:rPr kumimoji="1" lang="zh-CN" altLang="en-US" sz="2400" dirty="0">
                <a:latin typeface="Times New Roman" panose="02020603050405020304" pitchFamily="18" charset="0"/>
              </a:rPr>
              <a:t>哲学家去拿右边的筷子，最终能保证至少有一位哲学家能够进餐，用毕后释放两个筷子，从而使更多哲学家能够用餐。</a:t>
            </a:r>
            <a:endParaRPr kumimoji="1" lang="en-US" altLang="zh-CN" sz="2400" dirty="0">
              <a:latin typeface="Times New Roman" panose="02020603050405020304" pitchFamily="18" charset="0"/>
            </a:endParaRPr>
          </a:p>
        </p:txBody>
      </p:sp>
      <p:sp>
        <p:nvSpPr>
          <p:cNvPr id="3" name="Rectangle 2">
            <a:extLst>
              <a:ext uri="{FF2B5EF4-FFF2-40B4-BE49-F238E27FC236}">
                <a16:creationId xmlns:a16="http://schemas.microsoft.com/office/drawing/2014/main" id="{FA843A5D-7F7B-D60D-BCE7-C9ACABFCD1E6}"/>
              </a:ext>
            </a:extLst>
          </p:cNvPr>
          <p:cNvSpPr>
            <a:spLocks noChangeArrowheads="1"/>
          </p:cNvSpPr>
          <p:nvPr/>
        </p:nvSpPr>
        <p:spPr bwMode="auto">
          <a:xfrm>
            <a:off x="695400" y="3861048"/>
            <a:ext cx="6264698" cy="208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lnSpc>
                <a:spcPct val="90000"/>
              </a:lnSpc>
            </a:pPr>
            <a:r>
              <a:rPr kumimoji="1" lang="zh-CN" altLang="en-US" sz="2400" dirty="0">
                <a:latin typeface="Times New Roman" panose="02020603050405020304" pitchFamily="18" charset="0"/>
              </a:rPr>
              <a:t>方案</a:t>
            </a:r>
            <a:r>
              <a:rPr kumimoji="1" lang="en-US" altLang="zh-CN" sz="2400" dirty="0">
                <a:latin typeface="Times New Roman" panose="02020603050405020304" pitchFamily="18" charset="0"/>
              </a:rPr>
              <a:t>2</a:t>
            </a:r>
            <a:r>
              <a:rPr kumimoji="1" lang="zh-CN" altLang="en-US" sz="2400" dirty="0">
                <a:latin typeface="Times New Roman" panose="02020603050405020304" pitchFamily="18" charset="0"/>
              </a:rPr>
              <a:t>：规定偶数号哲学家先拿他右边的筷子，然后再去拿左边的筷子，而奇数号的相反。例如：</a:t>
            </a:r>
            <a:r>
              <a:rPr kumimoji="1" lang="en-US" altLang="zh-CN" sz="2400" dirty="0">
                <a:solidFill>
                  <a:srgbClr val="0075CC"/>
                </a:solidFill>
                <a:latin typeface="Times New Roman" panose="02020603050405020304" pitchFamily="18" charset="0"/>
              </a:rPr>
              <a:t>0</a:t>
            </a:r>
            <a:r>
              <a:rPr kumimoji="1" lang="zh-CN" altLang="en-US" sz="2400" dirty="0">
                <a:solidFill>
                  <a:srgbClr val="0075CC"/>
                </a:solidFill>
                <a:latin typeface="Times New Roman" panose="02020603050405020304" pitchFamily="18" charset="0"/>
              </a:rPr>
              <a:t>、</a:t>
            </a:r>
            <a:r>
              <a:rPr kumimoji="1" lang="en-US" altLang="zh-CN" sz="2400" dirty="0">
                <a:solidFill>
                  <a:srgbClr val="0075CC"/>
                </a:solidFill>
                <a:latin typeface="Times New Roman" panose="02020603050405020304" pitchFamily="18" charset="0"/>
              </a:rPr>
              <a:t>1</a:t>
            </a:r>
            <a:r>
              <a:rPr kumimoji="1" lang="zh-CN" altLang="en-US" sz="2400" dirty="0">
                <a:solidFill>
                  <a:srgbClr val="0075CC"/>
                </a:solidFill>
                <a:latin typeface="Times New Roman" panose="02020603050405020304" pitchFamily="18" charset="0"/>
              </a:rPr>
              <a:t>号哲学家竞争筷子</a:t>
            </a:r>
            <a:r>
              <a:rPr kumimoji="1" lang="en-US" altLang="zh-CN" sz="2400" dirty="0">
                <a:solidFill>
                  <a:srgbClr val="0075CC"/>
                </a:solidFill>
                <a:latin typeface="Times New Roman" panose="02020603050405020304" pitchFamily="18" charset="0"/>
              </a:rPr>
              <a:t>0</a:t>
            </a:r>
            <a:r>
              <a:rPr kumimoji="1" lang="zh-CN" altLang="en-US" sz="2400" dirty="0">
                <a:solidFill>
                  <a:srgbClr val="0075CC"/>
                </a:solidFill>
                <a:latin typeface="Times New Roman" panose="02020603050405020304" pitchFamily="18" charset="0"/>
              </a:rPr>
              <a:t>；</a:t>
            </a:r>
            <a:r>
              <a:rPr kumimoji="1" lang="en-US" altLang="zh-CN" sz="2400" dirty="0">
                <a:solidFill>
                  <a:srgbClr val="0075CC"/>
                </a:solidFill>
                <a:latin typeface="Times New Roman" panose="02020603050405020304" pitchFamily="18" charset="0"/>
              </a:rPr>
              <a:t>2</a:t>
            </a:r>
            <a:r>
              <a:rPr kumimoji="1" lang="zh-CN" altLang="en-US" sz="2400" dirty="0">
                <a:solidFill>
                  <a:srgbClr val="0075CC"/>
                </a:solidFill>
                <a:latin typeface="Times New Roman" panose="02020603050405020304" pitchFamily="18" charset="0"/>
              </a:rPr>
              <a:t>、</a:t>
            </a:r>
            <a:r>
              <a:rPr kumimoji="1" lang="en-US" altLang="zh-CN" sz="2400" dirty="0">
                <a:solidFill>
                  <a:srgbClr val="0075CC"/>
                </a:solidFill>
                <a:latin typeface="Times New Roman" panose="02020603050405020304" pitchFamily="18" charset="0"/>
              </a:rPr>
              <a:t>3</a:t>
            </a:r>
            <a:r>
              <a:rPr kumimoji="1" lang="zh-CN" altLang="en-US" sz="2400" dirty="0">
                <a:solidFill>
                  <a:srgbClr val="0075CC"/>
                </a:solidFill>
                <a:latin typeface="Times New Roman" panose="02020603050405020304" pitchFamily="18" charset="0"/>
              </a:rPr>
              <a:t>号哲学家竞争筷子</a:t>
            </a:r>
            <a:r>
              <a:rPr kumimoji="1" lang="en-US" altLang="zh-CN" sz="2400" dirty="0">
                <a:solidFill>
                  <a:srgbClr val="0075CC"/>
                </a:solidFill>
                <a:latin typeface="Times New Roman" panose="02020603050405020304" pitchFamily="18" charset="0"/>
              </a:rPr>
              <a:t>2</a:t>
            </a:r>
            <a:r>
              <a:rPr kumimoji="1" lang="zh-CN" altLang="en-US" sz="2400" dirty="0">
                <a:solidFill>
                  <a:srgbClr val="0075CC"/>
                </a:solidFill>
                <a:latin typeface="Times New Roman" panose="02020603050405020304" pitchFamily="18" charset="0"/>
              </a:rPr>
              <a:t>（竞争偶数号）</a:t>
            </a:r>
            <a:r>
              <a:rPr kumimoji="1" lang="zh-CN" altLang="en-US" sz="2400" dirty="0">
                <a:latin typeface="Times New Roman" panose="02020603050405020304" pitchFamily="18" charset="0"/>
              </a:rPr>
              <a:t>；获得后再去竞争奇数号筷子，肯定能有一位哲学家获得两个筷子。</a:t>
            </a:r>
            <a:endParaRPr kumimoji="1" lang="en-US" altLang="zh-CN" sz="2400" dirty="0">
              <a:latin typeface="Times New Roman" panose="02020603050405020304" pitchFamily="18" charset="0"/>
            </a:endParaRPr>
          </a:p>
        </p:txBody>
      </p:sp>
      <p:pic>
        <p:nvPicPr>
          <p:cNvPr id="4" name="Picture 4">
            <a:extLst>
              <a:ext uri="{FF2B5EF4-FFF2-40B4-BE49-F238E27FC236}">
                <a16:creationId xmlns:a16="http://schemas.microsoft.com/office/drawing/2014/main" id="{EA2ADA0E-4539-33B3-DAB5-2A6BE8B4EE25}"/>
              </a:ext>
            </a:extLst>
          </p:cNvPr>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104112" y="1412776"/>
            <a:ext cx="4833937" cy="417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9506352"/>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i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ox(in)">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 grpId="0"/>
      <p:bldP spid="3"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8" name="Rectangle 3"/>
          <p:cNvSpPr>
            <a:spLocks noChangeArrowheads="1"/>
          </p:cNvSpPr>
          <p:nvPr/>
        </p:nvSpPr>
        <p:spPr bwMode="auto">
          <a:xfrm>
            <a:off x="4079776" y="92108"/>
            <a:ext cx="3816350" cy="63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en-US" sz="3200" dirty="0">
                <a:solidFill>
                  <a:srgbClr val="FF0000"/>
                </a:solidFill>
                <a:latin typeface="微软雅黑" panose="020B0503020204020204" pitchFamily="34" charset="-122"/>
                <a:ea typeface="微软雅黑" panose="020B0503020204020204" pitchFamily="34" charset="-122"/>
                <a:cs typeface="仿宋_GB2312" pitchFamily="49" charset="-122"/>
              </a:rPr>
              <a:t>哲学家进餐问题</a:t>
            </a:r>
            <a:endParaRPr lang="en-US" altLang="zh-CN" sz="3200" dirty="0">
              <a:solidFill>
                <a:srgbClr val="FF0000"/>
              </a:solidFill>
              <a:latin typeface="微软雅黑" panose="020B0503020204020204" pitchFamily="34" charset="-122"/>
              <a:ea typeface="微软雅黑" panose="020B0503020204020204" pitchFamily="34" charset="-122"/>
              <a:cs typeface="仿宋_GB2312" pitchFamily="49" charset="-122"/>
            </a:endParaRPr>
          </a:p>
        </p:txBody>
      </p:sp>
      <p:sp>
        <p:nvSpPr>
          <p:cNvPr id="11" name="Rectangle 2"/>
          <p:cNvSpPr>
            <a:spLocks noChangeArrowheads="1"/>
          </p:cNvSpPr>
          <p:nvPr/>
        </p:nvSpPr>
        <p:spPr bwMode="auto">
          <a:xfrm>
            <a:off x="767408" y="1003237"/>
            <a:ext cx="4537075"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lnSpc>
                <a:spcPct val="90000"/>
              </a:lnSpc>
            </a:pPr>
            <a:r>
              <a:rPr kumimoji="1" lang="zh-CN" altLang="en-US" sz="2800" dirty="0">
                <a:latin typeface="微软雅黑" panose="020B0503020204020204" pitchFamily="34" charset="-122"/>
                <a:ea typeface="微软雅黑" panose="020B0503020204020204" pitchFamily="34" charset="-122"/>
              </a:rPr>
              <a:t>解决方案：</a:t>
            </a:r>
            <a:endParaRPr kumimoji="1" lang="en-US" altLang="zh-CN" sz="2800" dirty="0">
              <a:latin typeface="微软雅黑" panose="020B0503020204020204" pitchFamily="34" charset="-122"/>
              <a:ea typeface="微软雅黑" panose="020B0503020204020204" pitchFamily="34" charset="-122"/>
            </a:endParaRPr>
          </a:p>
        </p:txBody>
      </p:sp>
      <p:sp>
        <p:nvSpPr>
          <p:cNvPr id="2" name="Rectangle 2">
            <a:extLst>
              <a:ext uri="{FF2B5EF4-FFF2-40B4-BE49-F238E27FC236}">
                <a16:creationId xmlns:a16="http://schemas.microsoft.com/office/drawing/2014/main" id="{1CA810E6-93E7-07E2-668C-4669F5426713}"/>
              </a:ext>
            </a:extLst>
          </p:cNvPr>
          <p:cNvSpPr>
            <a:spLocks noChangeArrowheads="1"/>
          </p:cNvSpPr>
          <p:nvPr/>
        </p:nvSpPr>
        <p:spPr bwMode="auto">
          <a:xfrm>
            <a:off x="767407" y="1844824"/>
            <a:ext cx="6120681" cy="75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lnSpc>
                <a:spcPct val="90000"/>
              </a:lnSpc>
            </a:pPr>
            <a:r>
              <a:rPr kumimoji="1" lang="zh-CN" altLang="en-US" sz="2400" dirty="0">
                <a:latin typeface="Times New Roman" panose="02020603050405020304" pitchFamily="18" charset="0"/>
              </a:rPr>
              <a:t>方案</a:t>
            </a:r>
            <a:r>
              <a:rPr kumimoji="1" lang="en-US" altLang="zh-CN" sz="2400" dirty="0">
                <a:latin typeface="Times New Roman" panose="02020603050405020304" pitchFamily="18" charset="0"/>
              </a:rPr>
              <a:t>3</a:t>
            </a:r>
            <a:r>
              <a:rPr kumimoji="1" lang="zh-CN" altLang="en-US" sz="2400" dirty="0">
                <a:latin typeface="Times New Roman" panose="02020603050405020304" pitchFamily="18" charset="0"/>
              </a:rPr>
              <a:t>：</a:t>
            </a:r>
            <a:r>
              <a:rPr kumimoji="1" lang="zh-CN" altLang="en-US" sz="2400" dirty="0">
                <a:solidFill>
                  <a:srgbClr val="FF0000"/>
                </a:solidFill>
                <a:latin typeface="Times New Roman" panose="02020603050405020304" pitchFamily="18" charset="0"/>
              </a:rPr>
              <a:t>仅当</a:t>
            </a:r>
            <a:r>
              <a:rPr kumimoji="1" lang="zh-CN" altLang="en-US" sz="2400" dirty="0">
                <a:latin typeface="Times New Roman" panose="02020603050405020304" pitchFamily="18" charset="0"/>
              </a:rPr>
              <a:t>哲学家的左右两只筷子均可用时，才允许他拿起筷子进餐。</a:t>
            </a:r>
            <a:endParaRPr kumimoji="1" lang="en-US" altLang="zh-CN" sz="2400" dirty="0">
              <a:latin typeface="Times New Roman" panose="02020603050405020304" pitchFamily="18" charset="0"/>
            </a:endParaRPr>
          </a:p>
        </p:txBody>
      </p:sp>
      <p:sp>
        <p:nvSpPr>
          <p:cNvPr id="3" name="Rectangle 2">
            <a:extLst>
              <a:ext uri="{FF2B5EF4-FFF2-40B4-BE49-F238E27FC236}">
                <a16:creationId xmlns:a16="http://schemas.microsoft.com/office/drawing/2014/main" id="{FA843A5D-7F7B-D60D-BCE7-C9ACABFCD1E6}"/>
              </a:ext>
            </a:extLst>
          </p:cNvPr>
          <p:cNvSpPr>
            <a:spLocks noChangeArrowheads="1"/>
          </p:cNvSpPr>
          <p:nvPr/>
        </p:nvSpPr>
        <p:spPr bwMode="auto">
          <a:xfrm>
            <a:off x="695400" y="3861048"/>
            <a:ext cx="6264698" cy="1089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lnSpc>
                <a:spcPct val="90000"/>
              </a:lnSpc>
            </a:pPr>
            <a:r>
              <a:rPr kumimoji="1" lang="zh-CN" altLang="en-US" sz="2400" dirty="0">
                <a:latin typeface="Times New Roman" panose="02020603050405020304" pitchFamily="18" charset="0"/>
              </a:rPr>
              <a:t>方案</a:t>
            </a:r>
            <a:r>
              <a:rPr kumimoji="1" lang="en-US" altLang="zh-CN" sz="2400" dirty="0">
                <a:latin typeface="Times New Roman" panose="02020603050405020304" pitchFamily="18" charset="0"/>
              </a:rPr>
              <a:t>5</a:t>
            </a:r>
            <a:r>
              <a:rPr kumimoji="1" lang="zh-CN" altLang="en-US" sz="2400" dirty="0">
                <a:latin typeface="Times New Roman" panose="02020603050405020304" pitchFamily="18" charset="0"/>
              </a:rPr>
              <a:t>：如果哲学家拿起左边的筷子后，申请右边的筷子得不到满足，则放下左边的筷子，隔一段时间后再申请左边的筷子。</a:t>
            </a:r>
            <a:endParaRPr kumimoji="1" lang="en-US" altLang="zh-CN" sz="2400" dirty="0">
              <a:latin typeface="Times New Roman" panose="02020603050405020304" pitchFamily="18" charset="0"/>
            </a:endParaRPr>
          </a:p>
        </p:txBody>
      </p:sp>
      <p:pic>
        <p:nvPicPr>
          <p:cNvPr id="4" name="Picture 4">
            <a:extLst>
              <a:ext uri="{FF2B5EF4-FFF2-40B4-BE49-F238E27FC236}">
                <a16:creationId xmlns:a16="http://schemas.microsoft.com/office/drawing/2014/main" id="{EA2ADA0E-4539-33B3-DAB5-2A6BE8B4EE25}"/>
              </a:ext>
            </a:extLst>
          </p:cNvPr>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104112" y="1412776"/>
            <a:ext cx="4833937" cy="417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a:extLst>
              <a:ext uri="{FF2B5EF4-FFF2-40B4-BE49-F238E27FC236}">
                <a16:creationId xmlns:a16="http://schemas.microsoft.com/office/drawing/2014/main" id="{2953DB2F-E90D-62F8-A044-33088259A220}"/>
              </a:ext>
            </a:extLst>
          </p:cNvPr>
          <p:cNvSpPr>
            <a:spLocks noChangeArrowheads="1"/>
          </p:cNvSpPr>
          <p:nvPr/>
        </p:nvSpPr>
        <p:spPr bwMode="auto">
          <a:xfrm>
            <a:off x="774336" y="2852936"/>
            <a:ext cx="6120681" cy="75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lnSpc>
                <a:spcPct val="90000"/>
              </a:lnSpc>
            </a:pPr>
            <a:r>
              <a:rPr kumimoji="1" lang="zh-CN" altLang="en-US" sz="2400" dirty="0">
                <a:latin typeface="Times New Roman" panose="02020603050405020304" pitchFamily="18" charset="0"/>
              </a:rPr>
              <a:t>方案</a:t>
            </a:r>
            <a:r>
              <a:rPr kumimoji="1" lang="en-US" altLang="zh-CN" sz="2400" dirty="0">
                <a:latin typeface="Times New Roman" panose="02020603050405020304" pitchFamily="18" charset="0"/>
              </a:rPr>
              <a:t>4</a:t>
            </a:r>
            <a:r>
              <a:rPr kumimoji="1" lang="zh-CN" altLang="en-US" sz="2400" dirty="0">
                <a:latin typeface="Times New Roman" panose="02020603050405020304" pitchFamily="18" charset="0"/>
              </a:rPr>
              <a:t>：对筷子进行编号，规定哲学家先取编号小的筷子。</a:t>
            </a:r>
            <a:endParaRPr kumimoji="1" lang="en-US" altLang="zh-CN" sz="2400" dirty="0">
              <a:latin typeface="Times New Roman" panose="02020603050405020304" pitchFamily="18" charset="0"/>
            </a:endParaRPr>
          </a:p>
        </p:txBody>
      </p:sp>
    </p:spTree>
    <p:extLst>
      <p:ext uri="{BB962C8B-B14F-4D97-AF65-F5344CB8AC3E}">
        <p14:creationId xmlns:p14="http://schemas.microsoft.com/office/powerpoint/2010/main" val="1404591152"/>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i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ox(i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ox(in)">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 grpId="0"/>
      <p:bldP spid="3" grpId="0"/>
      <p:bldP spid="5"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8" name="Rectangle 3"/>
          <p:cNvSpPr>
            <a:spLocks noChangeArrowheads="1"/>
          </p:cNvSpPr>
          <p:nvPr/>
        </p:nvSpPr>
        <p:spPr bwMode="auto">
          <a:xfrm>
            <a:off x="4079776" y="92108"/>
            <a:ext cx="3816350" cy="63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en-US" sz="3200" dirty="0">
                <a:solidFill>
                  <a:srgbClr val="FF0000"/>
                </a:solidFill>
                <a:latin typeface="微软雅黑" panose="020B0503020204020204" pitchFamily="34" charset="-122"/>
                <a:ea typeface="微软雅黑" panose="020B0503020204020204" pitchFamily="34" charset="-122"/>
                <a:cs typeface="仿宋_GB2312" pitchFamily="49" charset="-122"/>
              </a:rPr>
              <a:t>哲学家进餐问题</a:t>
            </a:r>
            <a:endParaRPr lang="en-US" altLang="zh-CN" sz="3200" dirty="0">
              <a:solidFill>
                <a:srgbClr val="FF0000"/>
              </a:solidFill>
              <a:latin typeface="微软雅黑" panose="020B0503020204020204" pitchFamily="34" charset="-122"/>
              <a:ea typeface="微软雅黑" panose="020B0503020204020204" pitchFamily="34" charset="-122"/>
              <a:cs typeface="仿宋_GB2312" pitchFamily="49" charset="-122"/>
            </a:endParaRPr>
          </a:p>
        </p:txBody>
      </p:sp>
      <p:sp>
        <p:nvSpPr>
          <p:cNvPr id="2" name="Rectangle 2">
            <a:extLst>
              <a:ext uri="{FF2B5EF4-FFF2-40B4-BE49-F238E27FC236}">
                <a16:creationId xmlns:a16="http://schemas.microsoft.com/office/drawing/2014/main" id="{1CA810E6-93E7-07E2-668C-4669F5426713}"/>
              </a:ext>
            </a:extLst>
          </p:cNvPr>
          <p:cNvSpPr>
            <a:spLocks noChangeArrowheads="1"/>
          </p:cNvSpPr>
          <p:nvPr/>
        </p:nvSpPr>
        <p:spPr bwMode="auto">
          <a:xfrm>
            <a:off x="263352" y="898122"/>
            <a:ext cx="11377264" cy="75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lnSpc>
                <a:spcPct val="90000"/>
              </a:lnSpc>
            </a:pPr>
            <a:r>
              <a:rPr kumimoji="1" lang="zh-CN" altLang="en-US" sz="2400" dirty="0">
                <a:latin typeface="Times New Roman" panose="02020603050405020304" pitchFamily="18" charset="0"/>
              </a:rPr>
              <a:t>方案</a:t>
            </a:r>
            <a:r>
              <a:rPr kumimoji="1" lang="en-US" altLang="zh-CN" sz="2400" dirty="0">
                <a:latin typeface="Times New Roman" panose="02020603050405020304" pitchFamily="18" charset="0"/>
              </a:rPr>
              <a:t>1</a:t>
            </a:r>
            <a:r>
              <a:rPr kumimoji="1" lang="zh-CN" altLang="en-US" sz="2400" dirty="0">
                <a:latin typeface="Times New Roman" panose="02020603050405020304" pitchFamily="18" charset="0"/>
              </a:rPr>
              <a:t>：</a:t>
            </a:r>
            <a:r>
              <a:rPr kumimoji="1" lang="zh-CN" altLang="en-US" sz="2400" dirty="0">
                <a:solidFill>
                  <a:srgbClr val="FF0000"/>
                </a:solidFill>
                <a:latin typeface="Times New Roman" panose="02020603050405020304" pitchFamily="18" charset="0"/>
              </a:rPr>
              <a:t>至多允许</a:t>
            </a:r>
            <a:r>
              <a:rPr kumimoji="1" lang="en-US" altLang="zh-CN" sz="2400" dirty="0">
                <a:solidFill>
                  <a:srgbClr val="FF0000"/>
                </a:solidFill>
                <a:latin typeface="Times New Roman" panose="02020603050405020304" pitchFamily="18" charset="0"/>
              </a:rPr>
              <a:t>4</a:t>
            </a:r>
            <a:r>
              <a:rPr kumimoji="1" lang="zh-CN" altLang="en-US" sz="2400" dirty="0">
                <a:solidFill>
                  <a:srgbClr val="FF0000"/>
                </a:solidFill>
                <a:latin typeface="Times New Roman" panose="02020603050405020304" pitchFamily="18" charset="0"/>
              </a:rPr>
              <a:t>位</a:t>
            </a:r>
            <a:r>
              <a:rPr kumimoji="1" lang="zh-CN" altLang="en-US" sz="2400" dirty="0">
                <a:latin typeface="Times New Roman" panose="02020603050405020304" pitchFamily="18" charset="0"/>
              </a:rPr>
              <a:t>哲学家去拿右边的筷子，最终能保证至少有一位哲学家能够进餐，用毕后释放两个筷子，从而使更多哲学家能够用餐。</a:t>
            </a:r>
            <a:endParaRPr kumimoji="1" lang="en-US" altLang="zh-CN" sz="2400" dirty="0">
              <a:latin typeface="Times New Roman" panose="02020603050405020304" pitchFamily="18" charset="0"/>
            </a:endParaRPr>
          </a:p>
        </p:txBody>
      </p:sp>
      <p:pic>
        <p:nvPicPr>
          <p:cNvPr id="4" name="Picture 4">
            <a:extLst>
              <a:ext uri="{FF2B5EF4-FFF2-40B4-BE49-F238E27FC236}">
                <a16:creationId xmlns:a16="http://schemas.microsoft.com/office/drawing/2014/main" id="{EA2ADA0E-4539-33B3-DAB5-2A6BE8B4EE25}"/>
              </a:ext>
            </a:extLst>
          </p:cNvPr>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23392" y="2733878"/>
            <a:ext cx="4152969" cy="3588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a:extLst>
              <a:ext uri="{FF2B5EF4-FFF2-40B4-BE49-F238E27FC236}">
                <a16:creationId xmlns:a16="http://schemas.microsoft.com/office/drawing/2014/main" id="{F2804412-F492-7B2A-4F43-55BFA66AB08E}"/>
              </a:ext>
            </a:extLst>
          </p:cNvPr>
          <p:cNvSpPr>
            <a:spLocks noChangeArrowheads="1"/>
          </p:cNvSpPr>
          <p:nvPr/>
        </p:nvSpPr>
        <p:spPr bwMode="auto">
          <a:xfrm>
            <a:off x="335360" y="1817405"/>
            <a:ext cx="6120681" cy="75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lnSpc>
                <a:spcPct val="90000"/>
              </a:lnSpc>
            </a:pPr>
            <a:r>
              <a:rPr kumimoji="1" lang="zh-CN" altLang="en-US" sz="2400" dirty="0">
                <a:solidFill>
                  <a:srgbClr val="0075CC"/>
                </a:solidFill>
                <a:latin typeface="Times New Roman" panose="02020603050405020304" pitchFamily="18" charset="0"/>
              </a:rPr>
              <a:t>实现：</a:t>
            </a:r>
            <a:r>
              <a:rPr kumimoji="1" lang="zh-CN" altLang="en-US" sz="2400" dirty="0">
                <a:latin typeface="Times New Roman" panose="02020603050405020304" pitchFamily="18" charset="0"/>
              </a:rPr>
              <a:t>设置一个控制信号量</a:t>
            </a:r>
            <a:r>
              <a:rPr kumimoji="1" lang="en-US" altLang="zh-CN" sz="2400" dirty="0">
                <a:latin typeface="Times New Roman" panose="02020603050405020304" pitchFamily="18" charset="0"/>
              </a:rPr>
              <a:t>count</a:t>
            </a:r>
            <a:r>
              <a:rPr kumimoji="1" lang="zh-CN" altLang="en-US" sz="2400" dirty="0">
                <a:latin typeface="Times New Roman" panose="02020603050405020304" pitchFamily="18" charset="0"/>
              </a:rPr>
              <a:t>控制并发的数目，初始值为</a:t>
            </a:r>
            <a:r>
              <a:rPr kumimoji="1" lang="en-US" altLang="zh-CN" sz="2400" dirty="0">
                <a:latin typeface="Times New Roman" panose="02020603050405020304" pitchFamily="18" charset="0"/>
              </a:rPr>
              <a:t>4</a:t>
            </a:r>
            <a:r>
              <a:rPr kumimoji="1" lang="zh-CN" altLang="en-US" sz="2400" dirty="0">
                <a:latin typeface="Times New Roman" panose="02020603050405020304" pitchFamily="18" charset="0"/>
              </a:rPr>
              <a:t>。</a:t>
            </a:r>
            <a:endParaRPr kumimoji="1" lang="en-US" altLang="zh-CN" sz="2400" dirty="0">
              <a:latin typeface="Times New Roman" panose="02020603050405020304" pitchFamily="18" charset="0"/>
            </a:endParaRPr>
          </a:p>
        </p:txBody>
      </p:sp>
      <p:sp>
        <p:nvSpPr>
          <p:cNvPr id="7" name="文本框 6">
            <a:extLst>
              <a:ext uri="{FF2B5EF4-FFF2-40B4-BE49-F238E27FC236}">
                <a16:creationId xmlns:a16="http://schemas.microsoft.com/office/drawing/2014/main" id="{6D1C4740-8916-C09E-CAA4-097DFA280052}"/>
              </a:ext>
            </a:extLst>
          </p:cNvPr>
          <p:cNvSpPr txBox="1"/>
          <p:nvPr/>
        </p:nvSpPr>
        <p:spPr>
          <a:xfrm>
            <a:off x="6744072" y="1676562"/>
            <a:ext cx="6137662" cy="947439"/>
          </a:xfrm>
          <a:prstGeom prst="rect">
            <a:avLst/>
          </a:prstGeom>
          <a:noFill/>
        </p:spPr>
        <p:txBody>
          <a:bodyPr wrap="square">
            <a:spAutoFit/>
          </a:bodyPr>
          <a:lstStyle/>
          <a:p>
            <a:pPr eaLnBrk="1" hangingPunct="1">
              <a:lnSpc>
                <a:spcPct val="70000"/>
              </a:lnSpc>
            </a:pPr>
            <a:r>
              <a:rPr kumimoji="1" lang="en-US" altLang="zh-CN" sz="2400" dirty="0">
                <a:latin typeface="Times New Roman" panose="02020603050405020304" pitchFamily="18" charset="0"/>
              </a:rPr>
              <a:t>semaphore chopstick[0…4]={1,1,1,1,1}; </a:t>
            </a:r>
          </a:p>
          <a:p>
            <a:pPr>
              <a:lnSpc>
                <a:spcPct val="70000"/>
              </a:lnSpc>
            </a:pPr>
            <a:r>
              <a:rPr kumimoji="1" lang="en-US" altLang="zh-CN" sz="2400" dirty="0">
                <a:latin typeface="Times New Roman" panose="02020603050405020304" pitchFamily="18" charset="0"/>
              </a:rPr>
              <a:t>semaphore count=4; </a:t>
            </a:r>
            <a:endParaRPr kumimoji="1" lang="zh-CN" altLang="en-US" sz="2400" dirty="0">
              <a:solidFill>
                <a:schemeClr val="accent2"/>
              </a:solidFill>
              <a:latin typeface="仿宋_GB2312" pitchFamily="49" charset="-122"/>
              <a:ea typeface="仿宋_GB2312" pitchFamily="49" charset="-122"/>
            </a:endParaRPr>
          </a:p>
          <a:p>
            <a:pPr eaLnBrk="1" hangingPunct="1">
              <a:lnSpc>
                <a:spcPct val="120000"/>
              </a:lnSpc>
            </a:pPr>
            <a:endParaRPr kumimoji="1" lang="zh-CN" altLang="en-US" sz="2000" dirty="0">
              <a:solidFill>
                <a:schemeClr val="accent2"/>
              </a:solidFill>
              <a:latin typeface="仿宋_GB2312" pitchFamily="49" charset="-122"/>
              <a:ea typeface="仿宋_GB2312" pitchFamily="49" charset="-122"/>
            </a:endParaRPr>
          </a:p>
        </p:txBody>
      </p:sp>
      <p:sp>
        <p:nvSpPr>
          <p:cNvPr id="9" name="Rectangle 2">
            <a:extLst>
              <a:ext uri="{FF2B5EF4-FFF2-40B4-BE49-F238E27FC236}">
                <a16:creationId xmlns:a16="http://schemas.microsoft.com/office/drawing/2014/main" id="{8897933F-FEA9-57D6-6A5A-0120BB64E675}"/>
              </a:ext>
            </a:extLst>
          </p:cNvPr>
          <p:cNvSpPr>
            <a:spLocks noChangeArrowheads="1"/>
          </p:cNvSpPr>
          <p:nvPr/>
        </p:nvSpPr>
        <p:spPr bwMode="auto">
          <a:xfrm>
            <a:off x="6526709" y="2572732"/>
            <a:ext cx="5113907" cy="4365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lnSpc>
                <a:spcPct val="50000"/>
              </a:lnSpc>
            </a:pPr>
            <a:r>
              <a:rPr kumimoji="1" lang="zh-CN" altLang="en-US" sz="2400" dirty="0">
                <a:latin typeface="Times New Roman" panose="02020603050405020304" pitchFamily="18" charset="0"/>
              </a:rPr>
              <a:t>  </a:t>
            </a:r>
            <a:r>
              <a:rPr kumimoji="1" lang="en-US" altLang="zh-CN" sz="2400" dirty="0">
                <a:latin typeface="Times New Roman" panose="02020603050405020304" pitchFamily="18" charset="0"/>
              </a:rPr>
              <a:t> program  philosopher</a:t>
            </a:r>
            <a:r>
              <a:rPr kumimoji="1" lang="zh-CN" altLang="en-US" sz="2400" dirty="0">
                <a:latin typeface="Times New Roman" panose="02020603050405020304" pitchFamily="18" charset="0"/>
              </a:rPr>
              <a:t>（</a:t>
            </a:r>
            <a:r>
              <a:rPr kumimoji="1" lang="en-US" altLang="zh-CN" sz="2400" dirty="0" err="1">
                <a:latin typeface="Times New Roman" panose="02020603050405020304" pitchFamily="18" charset="0"/>
              </a:rPr>
              <a:t>i</a:t>
            </a:r>
            <a:r>
              <a:rPr kumimoji="1" lang="zh-CN" altLang="en-US" sz="2400" dirty="0">
                <a:latin typeface="Times New Roman" panose="02020603050405020304" pitchFamily="18" charset="0"/>
              </a:rPr>
              <a:t>）</a:t>
            </a:r>
            <a:r>
              <a:rPr kumimoji="1" lang="en-US" altLang="zh-CN" sz="2400" dirty="0">
                <a:latin typeface="Times New Roman" panose="02020603050405020304" pitchFamily="18" charset="0"/>
              </a:rPr>
              <a:t> {  </a:t>
            </a:r>
          </a:p>
          <a:p>
            <a:pPr eaLnBrk="1" hangingPunct="1">
              <a:lnSpc>
                <a:spcPct val="50000"/>
              </a:lnSpc>
              <a:spcBef>
                <a:spcPct val="50000"/>
              </a:spcBef>
              <a:buClr>
                <a:schemeClr val="tx1"/>
              </a:buClr>
            </a:pPr>
            <a:r>
              <a:rPr kumimoji="1" lang="en-US" altLang="zh-CN" sz="2400" dirty="0">
                <a:latin typeface="Times New Roman" panose="02020603050405020304" pitchFamily="18" charset="0"/>
              </a:rPr>
              <a:t>       while(1){</a:t>
            </a:r>
          </a:p>
          <a:p>
            <a:pPr lvl="1" eaLnBrk="1" hangingPunct="1">
              <a:lnSpc>
                <a:spcPct val="50000"/>
              </a:lnSpc>
              <a:spcBef>
                <a:spcPct val="50000"/>
              </a:spcBef>
              <a:buClr>
                <a:schemeClr val="tx1"/>
              </a:buClr>
            </a:pPr>
            <a:r>
              <a:rPr kumimoji="1" lang="en-US" altLang="zh-CN" sz="2400" dirty="0">
                <a:latin typeface="Times New Roman" panose="02020603050405020304" pitchFamily="18" charset="0"/>
              </a:rPr>
              <a:t>       thinking…</a:t>
            </a:r>
          </a:p>
          <a:p>
            <a:pPr lvl="1" eaLnBrk="1" hangingPunct="1">
              <a:lnSpc>
                <a:spcPct val="50000"/>
              </a:lnSpc>
              <a:spcBef>
                <a:spcPct val="50000"/>
              </a:spcBef>
              <a:buClr>
                <a:schemeClr val="tx1"/>
              </a:buClr>
            </a:pPr>
            <a:r>
              <a:rPr kumimoji="1" lang="en-US" altLang="zh-CN" sz="2400" dirty="0">
                <a:solidFill>
                  <a:srgbClr val="0000FF"/>
                </a:solidFill>
                <a:latin typeface="Times New Roman" panose="02020603050405020304" pitchFamily="18" charset="0"/>
              </a:rPr>
              <a:t>       wait(count);</a:t>
            </a:r>
          </a:p>
          <a:p>
            <a:pPr lvl="1" eaLnBrk="1" hangingPunct="1">
              <a:lnSpc>
                <a:spcPct val="50000"/>
              </a:lnSpc>
              <a:spcBef>
                <a:spcPct val="50000"/>
              </a:spcBef>
              <a:buClr>
                <a:schemeClr val="tx1"/>
              </a:buClr>
            </a:pPr>
            <a:r>
              <a:rPr kumimoji="1" lang="en-US" altLang="zh-CN" sz="2400" dirty="0">
                <a:solidFill>
                  <a:srgbClr val="0000FF"/>
                </a:solidFill>
                <a:latin typeface="Times New Roman" panose="02020603050405020304" pitchFamily="18" charset="0"/>
              </a:rPr>
              <a:t>       wait(chopstick[</a:t>
            </a:r>
            <a:r>
              <a:rPr kumimoji="1" lang="en-US" altLang="zh-CN" sz="2400" dirty="0" err="1">
                <a:solidFill>
                  <a:srgbClr val="0000FF"/>
                </a:solidFill>
                <a:latin typeface="Times New Roman" panose="02020603050405020304" pitchFamily="18" charset="0"/>
              </a:rPr>
              <a:t>i</a:t>
            </a:r>
            <a:r>
              <a:rPr kumimoji="1" lang="en-US" altLang="zh-CN" sz="2400" dirty="0">
                <a:solidFill>
                  <a:srgbClr val="0000FF"/>
                </a:solidFill>
                <a:latin typeface="Times New Roman" panose="02020603050405020304" pitchFamily="18" charset="0"/>
              </a:rPr>
              <a:t>])</a:t>
            </a:r>
            <a:r>
              <a:rPr kumimoji="1" lang="zh-CN" altLang="en-US" sz="2400" dirty="0">
                <a:solidFill>
                  <a:srgbClr val="0000FF"/>
                </a:solidFill>
                <a:latin typeface="Times New Roman" panose="02020603050405020304" pitchFamily="18" charset="0"/>
              </a:rPr>
              <a:t>；</a:t>
            </a:r>
          </a:p>
          <a:p>
            <a:pPr lvl="1" eaLnBrk="1" hangingPunct="1">
              <a:lnSpc>
                <a:spcPct val="50000"/>
              </a:lnSpc>
              <a:spcBef>
                <a:spcPct val="50000"/>
              </a:spcBef>
              <a:buClr>
                <a:schemeClr val="tx1"/>
              </a:buClr>
            </a:pPr>
            <a:r>
              <a:rPr kumimoji="1" lang="en-US" altLang="zh-CN" sz="2400" dirty="0">
                <a:solidFill>
                  <a:srgbClr val="0000FF"/>
                </a:solidFill>
                <a:latin typeface="Times New Roman" panose="02020603050405020304" pitchFamily="18" charset="0"/>
              </a:rPr>
              <a:t>       wait(chopstick[(i+4)% 5]);</a:t>
            </a:r>
          </a:p>
          <a:p>
            <a:pPr lvl="1" eaLnBrk="1" hangingPunct="1">
              <a:lnSpc>
                <a:spcPct val="50000"/>
              </a:lnSpc>
              <a:spcBef>
                <a:spcPct val="50000"/>
              </a:spcBef>
              <a:buClr>
                <a:schemeClr val="tx1"/>
              </a:buClr>
            </a:pPr>
            <a:r>
              <a:rPr kumimoji="1" lang="en-US" altLang="zh-CN" sz="2400" dirty="0">
                <a:latin typeface="Times New Roman" panose="02020603050405020304" pitchFamily="18" charset="0"/>
              </a:rPr>
              <a:t>       eating;</a:t>
            </a:r>
          </a:p>
          <a:p>
            <a:pPr lvl="1" eaLnBrk="1" hangingPunct="1">
              <a:lnSpc>
                <a:spcPct val="50000"/>
              </a:lnSpc>
              <a:spcBef>
                <a:spcPct val="50000"/>
              </a:spcBef>
              <a:buClr>
                <a:schemeClr val="tx1"/>
              </a:buClr>
            </a:pPr>
            <a:r>
              <a:rPr kumimoji="1" lang="en-US" altLang="zh-CN" sz="2400" dirty="0">
                <a:latin typeface="Times New Roman" panose="02020603050405020304" pitchFamily="18" charset="0"/>
              </a:rPr>
              <a:t>       </a:t>
            </a:r>
            <a:r>
              <a:rPr kumimoji="1" lang="en-US" altLang="zh-CN" sz="2400" dirty="0">
                <a:solidFill>
                  <a:srgbClr val="0000FF"/>
                </a:solidFill>
                <a:latin typeface="Times New Roman" panose="02020603050405020304" pitchFamily="18" charset="0"/>
              </a:rPr>
              <a:t>signal(chopstick[</a:t>
            </a:r>
            <a:r>
              <a:rPr kumimoji="1" lang="en-US" altLang="zh-CN" sz="2400" dirty="0" err="1">
                <a:solidFill>
                  <a:srgbClr val="0000FF"/>
                </a:solidFill>
                <a:latin typeface="Times New Roman" panose="02020603050405020304" pitchFamily="18" charset="0"/>
              </a:rPr>
              <a:t>i</a:t>
            </a:r>
            <a:r>
              <a:rPr kumimoji="1" lang="en-US" altLang="zh-CN" sz="2400" dirty="0">
                <a:solidFill>
                  <a:srgbClr val="0000FF"/>
                </a:solidFill>
                <a:latin typeface="Times New Roman" panose="02020603050405020304" pitchFamily="18" charset="0"/>
              </a:rPr>
              <a:t>])</a:t>
            </a:r>
            <a:r>
              <a:rPr kumimoji="1" lang="zh-CN" altLang="en-US" sz="2400" dirty="0">
                <a:solidFill>
                  <a:srgbClr val="0000FF"/>
                </a:solidFill>
                <a:latin typeface="Times New Roman" panose="02020603050405020304" pitchFamily="18" charset="0"/>
              </a:rPr>
              <a:t>；</a:t>
            </a:r>
          </a:p>
          <a:p>
            <a:pPr lvl="1" eaLnBrk="1" hangingPunct="1">
              <a:lnSpc>
                <a:spcPct val="50000"/>
              </a:lnSpc>
              <a:spcBef>
                <a:spcPct val="50000"/>
              </a:spcBef>
              <a:buClr>
                <a:schemeClr val="tx1"/>
              </a:buClr>
            </a:pPr>
            <a:r>
              <a:rPr kumimoji="1" lang="zh-CN" altLang="en-US" sz="2400" dirty="0">
                <a:solidFill>
                  <a:srgbClr val="0000FF"/>
                </a:solidFill>
                <a:latin typeface="Times New Roman" panose="02020603050405020304" pitchFamily="18" charset="0"/>
              </a:rPr>
              <a:t>       </a:t>
            </a:r>
            <a:r>
              <a:rPr kumimoji="1" lang="en-US" altLang="zh-CN" sz="2400" dirty="0">
                <a:solidFill>
                  <a:srgbClr val="0000FF"/>
                </a:solidFill>
                <a:latin typeface="Times New Roman" panose="02020603050405020304" pitchFamily="18" charset="0"/>
              </a:rPr>
              <a:t>signal (chopstick[(i+4)% 5]);</a:t>
            </a:r>
          </a:p>
          <a:p>
            <a:pPr lvl="1" eaLnBrk="1" hangingPunct="1">
              <a:lnSpc>
                <a:spcPct val="50000"/>
              </a:lnSpc>
              <a:spcBef>
                <a:spcPct val="50000"/>
              </a:spcBef>
              <a:buClr>
                <a:schemeClr val="tx1"/>
              </a:buClr>
            </a:pPr>
            <a:r>
              <a:rPr kumimoji="1" lang="en-US" altLang="zh-CN" sz="2400" dirty="0">
                <a:solidFill>
                  <a:srgbClr val="0000FF"/>
                </a:solidFill>
                <a:latin typeface="Times New Roman" panose="02020603050405020304" pitchFamily="18" charset="0"/>
              </a:rPr>
              <a:t>       signal(count);</a:t>
            </a:r>
          </a:p>
          <a:p>
            <a:pPr eaLnBrk="1" hangingPunct="1">
              <a:lnSpc>
                <a:spcPct val="50000"/>
              </a:lnSpc>
              <a:spcBef>
                <a:spcPct val="50000"/>
              </a:spcBef>
              <a:buClr>
                <a:schemeClr val="tx1"/>
              </a:buClr>
            </a:pPr>
            <a:r>
              <a:rPr kumimoji="1" lang="en-US" altLang="zh-CN" sz="2400" dirty="0">
                <a:latin typeface="Times New Roman" panose="02020603050405020304" pitchFamily="18" charset="0"/>
              </a:rPr>
              <a:t>      }</a:t>
            </a:r>
          </a:p>
          <a:p>
            <a:pPr eaLnBrk="1" hangingPunct="1">
              <a:lnSpc>
                <a:spcPct val="50000"/>
              </a:lnSpc>
              <a:spcBef>
                <a:spcPct val="50000"/>
              </a:spcBef>
              <a:buClr>
                <a:schemeClr val="tx1"/>
              </a:buClr>
            </a:pPr>
            <a:r>
              <a:rPr kumimoji="1" lang="en-US" altLang="zh-CN" sz="2400" dirty="0">
                <a:latin typeface="Times New Roman" panose="02020603050405020304" pitchFamily="18" charset="0"/>
              </a:rPr>
              <a:t>}</a:t>
            </a:r>
          </a:p>
        </p:txBody>
      </p:sp>
    </p:spTree>
    <p:extLst>
      <p:ext uri="{BB962C8B-B14F-4D97-AF65-F5344CB8AC3E}">
        <p14:creationId xmlns:p14="http://schemas.microsoft.com/office/powerpoint/2010/main" val="37505991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box(in)">
                                      <p:cBhvr>
                                        <p:cTn id="17" dur="500"/>
                                        <p:tgtEl>
                                          <p:spTgt spid="9">
                                            <p:txEl>
                                              <p:pRg st="0" end="0"/>
                                            </p:txEl>
                                          </p:spTgt>
                                        </p:tgtEl>
                                      </p:cBhvr>
                                    </p:animEffect>
                                  </p:childTnLst>
                                </p:cTn>
                              </p:par>
                              <p:par>
                                <p:cTn id="18" presetID="4" presetClass="entr" presetSubtype="16" fill="hold" nodeType="withEffect">
                                  <p:stCondLst>
                                    <p:cond delay="0"/>
                                  </p:stCondLst>
                                  <p:childTnLst>
                                    <p:set>
                                      <p:cBhvr>
                                        <p:cTn id="19" dur="1" fill="hold">
                                          <p:stCondLst>
                                            <p:cond delay="0"/>
                                          </p:stCondLst>
                                        </p:cTn>
                                        <p:tgtEl>
                                          <p:spTgt spid="9">
                                            <p:txEl>
                                              <p:pRg st="1" end="1"/>
                                            </p:txEl>
                                          </p:spTgt>
                                        </p:tgtEl>
                                        <p:attrNameLst>
                                          <p:attrName>style.visibility</p:attrName>
                                        </p:attrNameLst>
                                      </p:cBhvr>
                                      <p:to>
                                        <p:strVal val="visible"/>
                                      </p:to>
                                    </p:set>
                                    <p:animEffect transition="in" filter="box(in)">
                                      <p:cBhvr>
                                        <p:cTn id="20" dur="500"/>
                                        <p:tgtEl>
                                          <p:spTgt spid="9">
                                            <p:txEl>
                                              <p:pRg st="1" end="1"/>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9">
                                            <p:txEl>
                                              <p:pRg st="2" end="2"/>
                                            </p:txEl>
                                          </p:spTgt>
                                        </p:tgtEl>
                                        <p:attrNameLst>
                                          <p:attrName>style.visibility</p:attrName>
                                        </p:attrNameLst>
                                      </p:cBhvr>
                                      <p:to>
                                        <p:strVal val="visible"/>
                                      </p:to>
                                    </p:set>
                                    <p:animEffect transition="in" filter="box(in)">
                                      <p:cBhvr>
                                        <p:cTn id="23" dur="500"/>
                                        <p:tgtEl>
                                          <p:spTgt spid="9">
                                            <p:txEl>
                                              <p:pRg st="2" end="2"/>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9">
                                            <p:txEl>
                                              <p:pRg st="3" end="3"/>
                                            </p:txEl>
                                          </p:spTgt>
                                        </p:tgtEl>
                                        <p:attrNameLst>
                                          <p:attrName>style.visibility</p:attrName>
                                        </p:attrNameLst>
                                      </p:cBhvr>
                                      <p:to>
                                        <p:strVal val="visible"/>
                                      </p:to>
                                    </p:set>
                                    <p:animEffect transition="in" filter="box(in)">
                                      <p:cBhvr>
                                        <p:cTn id="26" dur="500"/>
                                        <p:tgtEl>
                                          <p:spTgt spid="9">
                                            <p:txEl>
                                              <p:pRg st="3" end="3"/>
                                            </p:txEl>
                                          </p:spTgt>
                                        </p:tgtEl>
                                      </p:cBhvr>
                                    </p:animEffect>
                                  </p:childTnLst>
                                </p:cTn>
                              </p:par>
                              <p:par>
                                <p:cTn id="27" presetID="4" presetClass="entr" presetSubtype="16" fill="hold" nodeType="withEffect">
                                  <p:stCondLst>
                                    <p:cond delay="0"/>
                                  </p:stCondLst>
                                  <p:childTnLst>
                                    <p:set>
                                      <p:cBhvr>
                                        <p:cTn id="28" dur="1" fill="hold">
                                          <p:stCondLst>
                                            <p:cond delay="0"/>
                                          </p:stCondLst>
                                        </p:cTn>
                                        <p:tgtEl>
                                          <p:spTgt spid="9">
                                            <p:txEl>
                                              <p:pRg st="4" end="4"/>
                                            </p:txEl>
                                          </p:spTgt>
                                        </p:tgtEl>
                                        <p:attrNameLst>
                                          <p:attrName>style.visibility</p:attrName>
                                        </p:attrNameLst>
                                      </p:cBhvr>
                                      <p:to>
                                        <p:strVal val="visible"/>
                                      </p:to>
                                    </p:set>
                                    <p:animEffect transition="in" filter="box(in)">
                                      <p:cBhvr>
                                        <p:cTn id="29" dur="500"/>
                                        <p:tgtEl>
                                          <p:spTgt spid="9">
                                            <p:txEl>
                                              <p:pRg st="4" end="4"/>
                                            </p:txEl>
                                          </p:spTgt>
                                        </p:tgtEl>
                                      </p:cBhvr>
                                    </p:animEffect>
                                  </p:childTnLst>
                                </p:cTn>
                              </p:par>
                              <p:par>
                                <p:cTn id="30" presetID="4" presetClass="entr" presetSubtype="16" fill="hold" nodeType="withEffect">
                                  <p:stCondLst>
                                    <p:cond delay="0"/>
                                  </p:stCondLst>
                                  <p:childTnLst>
                                    <p:set>
                                      <p:cBhvr>
                                        <p:cTn id="31" dur="1" fill="hold">
                                          <p:stCondLst>
                                            <p:cond delay="0"/>
                                          </p:stCondLst>
                                        </p:cTn>
                                        <p:tgtEl>
                                          <p:spTgt spid="9">
                                            <p:txEl>
                                              <p:pRg st="5" end="5"/>
                                            </p:txEl>
                                          </p:spTgt>
                                        </p:tgtEl>
                                        <p:attrNameLst>
                                          <p:attrName>style.visibility</p:attrName>
                                        </p:attrNameLst>
                                      </p:cBhvr>
                                      <p:to>
                                        <p:strVal val="visible"/>
                                      </p:to>
                                    </p:set>
                                    <p:animEffect transition="in" filter="box(in)">
                                      <p:cBhvr>
                                        <p:cTn id="32" dur="500"/>
                                        <p:tgtEl>
                                          <p:spTgt spid="9">
                                            <p:txEl>
                                              <p:pRg st="5" end="5"/>
                                            </p:txEl>
                                          </p:spTgt>
                                        </p:tgtEl>
                                      </p:cBhvr>
                                    </p:animEffect>
                                  </p:childTnLst>
                                </p:cTn>
                              </p:par>
                              <p:par>
                                <p:cTn id="33" presetID="4" presetClass="entr" presetSubtype="16" fill="hold" nodeType="withEffect">
                                  <p:stCondLst>
                                    <p:cond delay="0"/>
                                  </p:stCondLst>
                                  <p:childTnLst>
                                    <p:set>
                                      <p:cBhvr>
                                        <p:cTn id="34" dur="1" fill="hold">
                                          <p:stCondLst>
                                            <p:cond delay="0"/>
                                          </p:stCondLst>
                                        </p:cTn>
                                        <p:tgtEl>
                                          <p:spTgt spid="9">
                                            <p:txEl>
                                              <p:pRg st="6" end="6"/>
                                            </p:txEl>
                                          </p:spTgt>
                                        </p:tgtEl>
                                        <p:attrNameLst>
                                          <p:attrName>style.visibility</p:attrName>
                                        </p:attrNameLst>
                                      </p:cBhvr>
                                      <p:to>
                                        <p:strVal val="visible"/>
                                      </p:to>
                                    </p:set>
                                    <p:animEffect transition="in" filter="box(in)">
                                      <p:cBhvr>
                                        <p:cTn id="35" dur="500"/>
                                        <p:tgtEl>
                                          <p:spTgt spid="9">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16" fill="hold" nodeType="clickEffect">
                                  <p:stCondLst>
                                    <p:cond delay="0"/>
                                  </p:stCondLst>
                                  <p:childTnLst>
                                    <p:set>
                                      <p:cBhvr>
                                        <p:cTn id="39" dur="1" fill="hold">
                                          <p:stCondLst>
                                            <p:cond delay="0"/>
                                          </p:stCondLst>
                                        </p:cTn>
                                        <p:tgtEl>
                                          <p:spTgt spid="9">
                                            <p:txEl>
                                              <p:pRg st="7" end="7"/>
                                            </p:txEl>
                                          </p:spTgt>
                                        </p:tgtEl>
                                        <p:attrNameLst>
                                          <p:attrName>style.visibility</p:attrName>
                                        </p:attrNameLst>
                                      </p:cBhvr>
                                      <p:to>
                                        <p:strVal val="visible"/>
                                      </p:to>
                                    </p:set>
                                    <p:animEffect transition="in" filter="box(in)">
                                      <p:cBhvr>
                                        <p:cTn id="40" dur="500"/>
                                        <p:tgtEl>
                                          <p:spTgt spid="9">
                                            <p:txEl>
                                              <p:pRg st="7" end="7"/>
                                            </p:txEl>
                                          </p:spTgt>
                                        </p:tgtEl>
                                      </p:cBhvr>
                                    </p:animEffect>
                                  </p:childTnLst>
                                </p:cTn>
                              </p:par>
                              <p:par>
                                <p:cTn id="41" presetID="4" presetClass="entr" presetSubtype="16" fill="hold" nodeType="withEffect">
                                  <p:stCondLst>
                                    <p:cond delay="0"/>
                                  </p:stCondLst>
                                  <p:childTnLst>
                                    <p:set>
                                      <p:cBhvr>
                                        <p:cTn id="42" dur="1" fill="hold">
                                          <p:stCondLst>
                                            <p:cond delay="0"/>
                                          </p:stCondLst>
                                        </p:cTn>
                                        <p:tgtEl>
                                          <p:spTgt spid="9">
                                            <p:txEl>
                                              <p:pRg st="8" end="8"/>
                                            </p:txEl>
                                          </p:spTgt>
                                        </p:tgtEl>
                                        <p:attrNameLst>
                                          <p:attrName>style.visibility</p:attrName>
                                        </p:attrNameLst>
                                      </p:cBhvr>
                                      <p:to>
                                        <p:strVal val="visible"/>
                                      </p:to>
                                    </p:set>
                                    <p:animEffect transition="in" filter="box(in)">
                                      <p:cBhvr>
                                        <p:cTn id="43" dur="500"/>
                                        <p:tgtEl>
                                          <p:spTgt spid="9">
                                            <p:txEl>
                                              <p:pRg st="8" end="8"/>
                                            </p:txEl>
                                          </p:spTgt>
                                        </p:tgtEl>
                                      </p:cBhvr>
                                    </p:animEffect>
                                  </p:childTnLst>
                                </p:cTn>
                              </p:par>
                              <p:par>
                                <p:cTn id="44" presetID="4" presetClass="entr" presetSubtype="16" fill="hold" nodeType="withEffect">
                                  <p:stCondLst>
                                    <p:cond delay="0"/>
                                  </p:stCondLst>
                                  <p:childTnLst>
                                    <p:set>
                                      <p:cBhvr>
                                        <p:cTn id="45" dur="1" fill="hold">
                                          <p:stCondLst>
                                            <p:cond delay="0"/>
                                          </p:stCondLst>
                                        </p:cTn>
                                        <p:tgtEl>
                                          <p:spTgt spid="9">
                                            <p:txEl>
                                              <p:pRg st="9" end="9"/>
                                            </p:txEl>
                                          </p:spTgt>
                                        </p:tgtEl>
                                        <p:attrNameLst>
                                          <p:attrName>style.visibility</p:attrName>
                                        </p:attrNameLst>
                                      </p:cBhvr>
                                      <p:to>
                                        <p:strVal val="visible"/>
                                      </p:to>
                                    </p:set>
                                    <p:animEffect transition="in" filter="box(in)">
                                      <p:cBhvr>
                                        <p:cTn id="46" dur="500"/>
                                        <p:tgtEl>
                                          <p:spTgt spid="9">
                                            <p:txEl>
                                              <p:pRg st="9" end="9"/>
                                            </p:txEl>
                                          </p:spTgt>
                                        </p:tgtEl>
                                      </p:cBhvr>
                                    </p:animEffect>
                                  </p:childTnLst>
                                </p:cTn>
                              </p:par>
                              <p:par>
                                <p:cTn id="47" presetID="4" presetClass="entr" presetSubtype="16" fill="hold" nodeType="withEffect">
                                  <p:stCondLst>
                                    <p:cond delay="0"/>
                                  </p:stCondLst>
                                  <p:childTnLst>
                                    <p:set>
                                      <p:cBhvr>
                                        <p:cTn id="48" dur="1" fill="hold">
                                          <p:stCondLst>
                                            <p:cond delay="0"/>
                                          </p:stCondLst>
                                        </p:cTn>
                                        <p:tgtEl>
                                          <p:spTgt spid="9">
                                            <p:txEl>
                                              <p:pRg st="10" end="10"/>
                                            </p:txEl>
                                          </p:spTgt>
                                        </p:tgtEl>
                                        <p:attrNameLst>
                                          <p:attrName>style.visibility</p:attrName>
                                        </p:attrNameLst>
                                      </p:cBhvr>
                                      <p:to>
                                        <p:strVal val="visible"/>
                                      </p:to>
                                    </p:set>
                                    <p:animEffect transition="in" filter="box(in)">
                                      <p:cBhvr>
                                        <p:cTn id="49" dur="500"/>
                                        <p:tgtEl>
                                          <p:spTgt spid="9">
                                            <p:txEl>
                                              <p:pRg st="10" end="10"/>
                                            </p:txEl>
                                          </p:spTgt>
                                        </p:tgtEl>
                                      </p:cBhvr>
                                    </p:animEffect>
                                  </p:childTnLst>
                                </p:cTn>
                              </p:par>
                              <p:par>
                                <p:cTn id="50" presetID="4" presetClass="entr" presetSubtype="16" fill="hold" nodeType="withEffect">
                                  <p:stCondLst>
                                    <p:cond delay="0"/>
                                  </p:stCondLst>
                                  <p:childTnLst>
                                    <p:set>
                                      <p:cBhvr>
                                        <p:cTn id="51" dur="1" fill="hold">
                                          <p:stCondLst>
                                            <p:cond delay="0"/>
                                          </p:stCondLst>
                                        </p:cTn>
                                        <p:tgtEl>
                                          <p:spTgt spid="9">
                                            <p:txEl>
                                              <p:pRg st="11" end="11"/>
                                            </p:txEl>
                                          </p:spTgt>
                                        </p:tgtEl>
                                        <p:attrNameLst>
                                          <p:attrName>style.visibility</p:attrName>
                                        </p:attrNameLst>
                                      </p:cBhvr>
                                      <p:to>
                                        <p:strVal val="visible"/>
                                      </p:to>
                                    </p:set>
                                    <p:animEffect transition="in" filter="box(in)">
                                      <p:cBhvr>
                                        <p:cTn id="52" dur="500"/>
                                        <p:tgtEl>
                                          <p:spTgt spid="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8" name="Rectangle 3"/>
          <p:cNvSpPr>
            <a:spLocks noChangeArrowheads="1"/>
          </p:cNvSpPr>
          <p:nvPr/>
        </p:nvSpPr>
        <p:spPr bwMode="auto">
          <a:xfrm>
            <a:off x="4079776" y="92108"/>
            <a:ext cx="3816350" cy="63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en-US" sz="3200" dirty="0">
                <a:solidFill>
                  <a:srgbClr val="FF0000"/>
                </a:solidFill>
                <a:latin typeface="微软雅黑" panose="020B0503020204020204" pitchFamily="34" charset="-122"/>
                <a:ea typeface="微软雅黑" panose="020B0503020204020204" pitchFamily="34" charset="-122"/>
                <a:cs typeface="仿宋_GB2312" pitchFamily="49" charset="-122"/>
              </a:rPr>
              <a:t>哲学家进餐问题</a:t>
            </a:r>
            <a:endParaRPr lang="en-US" altLang="zh-CN" sz="3200" dirty="0">
              <a:solidFill>
                <a:srgbClr val="FF0000"/>
              </a:solidFill>
              <a:latin typeface="微软雅黑" panose="020B0503020204020204" pitchFamily="34" charset="-122"/>
              <a:ea typeface="微软雅黑" panose="020B0503020204020204" pitchFamily="34" charset="-122"/>
              <a:cs typeface="仿宋_GB2312" pitchFamily="49" charset="-122"/>
            </a:endParaRPr>
          </a:p>
        </p:txBody>
      </p:sp>
      <p:sp>
        <p:nvSpPr>
          <p:cNvPr id="2" name="Rectangle 2">
            <a:extLst>
              <a:ext uri="{FF2B5EF4-FFF2-40B4-BE49-F238E27FC236}">
                <a16:creationId xmlns:a16="http://schemas.microsoft.com/office/drawing/2014/main" id="{1CA810E6-93E7-07E2-668C-4669F5426713}"/>
              </a:ext>
            </a:extLst>
          </p:cNvPr>
          <p:cNvSpPr>
            <a:spLocks noChangeArrowheads="1"/>
          </p:cNvSpPr>
          <p:nvPr/>
        </p:nvSpPr>
        <p:spPr bwMode="auto">
          <a:xfrm>
            <a:off x="263352" y="898122"/>
            <a:ext cx="4824536" cy="75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lnSpc>
                <a:spcPct val="90000"/>
              </a:lnSpc>
            </a:pPr>
            <a:r>
              <a:rPr kumimoji="1" lang="zh-CN" altLang="en-US" sz="2400" dirty="0">
                <a:latin typeface="Times New Roman" panose="02020603050405020304" pitchFamily="18" charset="0"/>
              </a:rPr>
              <a:t>方案</a:t>
            </a:r>
            <a:r>
              <a:rPr kumimoji="1" lang="en-US" altLang="zh-CN" sz="2400" dirty="0">
                <a:latin typeface="Times New Roman" panose="02020603050405020304" pitchFamily="18" charset="0"/>
              </a:rPr>
              <a:t>2:</a:t>
            </a:r>
            <a:r>
              <a:rPr kumimoji="1" lang="zh-CN" altLang="en-US" sz="2400" dirty="0">
                <a:latin typeface="Times New Roman" panose="02020603050405020304" pitchFamily="18" charset="0"/>
              </a:rPr>
              <a:t>偶数号哲学家先拿右边的筷子，奇数号哲学家先拿左边筷子。</a:t>
            </a:r>
            <a:endParaRPr kumimoji="1" lang="en-US" altLang="zh-CN" sz="2400" dirty="0">
              <a:latin typeface="Times New Roman" panose="02020603050405020304" pitchFamily="18" charset="0"/>
            </a:endParaRPr>
          </a:p>
        </p:txBody>
      </p:sp>
      <p:pic>
        <p:nvPicPr>
          <p:cNvPr id="4" name="Picture 4">
            <a:extLst>
              <a:ext uri="{FF2B5EF4-FFF2-40B4-BE49-F238E27FC236}">
                <a16:creationId xmlns:a16="http://schemas.microsoft.com/office/drawing/2014/main" id="{EA2ADA0E-4539-33B3-DAB5-2A6BE8B4EE25}"/>
              </a:ext>
            </a:extLst>
          </p:cNvPr>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23392" y="2708920"/>
            <a:ext cx="4152969" cy="3588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2">
            <a:extLst>
              <a:ext uri="{FF2B5EF4-FFF2-40B4-BE49-F238E27FC236}">
                <a16:creationId xmlns:a16="http://schemas.microsoft.com/office/drawing/2014/main" id="{8897933F-FEA9-57D6-6A5A-0120BB64E675}"/>
              </a:ext>
            </a:extLst>
          </p:cNvPr>
          <p:cNvSpPr>
            <a:spLocks noChangeArrowheads="1"/>
          </p:cNvSpPr>
          <p:nvPr/>
        </p:nvSpPr>
        <p:spPr bwMode="auto">
          <a:xfrm>
            <a:off x="5663952" y="980728"/>
            <a:ext cx="6336704" cy="5842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lnSpc>
                <a:spcPct val="50000"/>
              </a:lnSpc>
            </a:pPr>
            <a:r>
              <a:rPr kumimoji="1" lang="zh-CN" altLang="en-US" sz="2400" dirty="0">
                <a:latin typeface="Times New Roman" panose="02020603050405020304" pitchFamily="18" charset="0"/>
              </a:rPr>
              <a:t>  </a:t>
            </a:r>
            <a:r>
              <a:rPr kumimoji="1" lang="en-US" altLang="zh-CN" sz="2400" dirty="0">
                <a:latin typeface="Times New Roman" panose="02020603050405020304" pitchFamily="18" charset="0"/>
              </a:rPr>
              <a:t> program  philosopher</a:t>
            </a:r>
            <a:r>
              <a:rPr kumimoji="1" lang="zh-CN" altLang="en-US" sz="2400" dirty="0">
                <a:latin typeface="Times New Roman" panose="02020603050405020304" pitchFamily="18" charset="0"/>
              </a:rPr>
              <a:t>（</a:t>
            </a:r>
            <a:r>
              <a:rPr kumimoji="1" lang="en-US" altLang="zh-CN" sz="2400" dirty="0" err="1">
                <a:latin typeface="Times New Roman" panose="02020603050405020304" pitchFamily="18" charset="0"/>
              </a:rPr>
              <a:t>i</a:t>
            </a:r>
            <a:r>
              <a:rPr kumimoji="1" lang="zh-CN" altLang="en-US" sz="2400" dirty="0">
                <a:latin typeface="Times New Roman" panose="02020603050405020304" pitchFamily="18" charset="0"/>
              </a:rPr>
              <a:t>）</a:t>
            </a:r>
            <a:r>
              <a:rPr kumimoji="1" lang="en-US" altLang="zh-CN" sz="2400" dirty="0">
                <a:latin typeface="Times New Roman" panose="02020603050405020304" pitchFamily="18" charset="0"/>
              </a:rPr>
              <a:t> {  </a:t>
            </a:r>
          </a:p>
          <a:p>
            <a:pPr eaLnBrk="1" hangingPunct="1">
              <a:lnSpc>
                <a:spcPct val="50000"/>
              </a:lnSpc>
              <a:spcBef>
                <a:spcPct val="50000"/>
              </a:spcBef>
              <a:buClr>
                <a:schemeClr val="tx1"/>
              </a:buClr>
            </a:pPr>
            <a:r>
              <a:rPr kumimoji="1" lang="en-US" altLang="zh-CN" sz="2400" dirty="0">
                <a:latin typeface="Times New Roman" panose="02020603050405020304" pitchFamily="18" charset="0"/>
              </a:rPr>
              <a:t>       while(1){</a:t>
            </a:r>
          </a:p>
          <a:p>
            <a:pPr eaLnBrk="1" hangingPunct="1">
              <a:lnSpc>
                <a:spcPct val="50000"/>
              </a:lnSpc>
              <a:spcBef>
                <a:spcPct val="50000"/>
              </a:spcBef>
              <a:buClr>
                <a:schemeClr val="tx1"/>
              </a:buClr>
            </a:pPr>
            <a:r>
              <a:rPr kumimoji="1" lang="en-US" altLang="zh-CN" sz="2400" dirty="0">
                <a:latin typeface="Times New Roman" panose="02020603050405020304" pitchFamily="18" charset="0"/>
              </a:rPr>
              <a:t>            thinking…</a:t>
            </a:r>
          </a:p>
          <a:p>
            <a:pPr eaLnBrk="1" hangingPunct="1">
              <a:lnSpc>
                <a:spcPct val="50000"/>
              </a:lnSpc>
              <a:spcBef>
                <a:spcPct val="50000"/>
              </a:spcBef>
              <a:buClr>
                <a:schemeClr val="tx1"/>
              </a:buClr>
            </a:pPr>
            <a:r>
              <a:rPr kumimoji="1" lang="en-US" altLang="zh-CN" sz="2400" dirty="0">
                <a:latin typeface="Times New Roman" panose="02020603050405020304" pitchFamily="18" charset="0"/>
              </a:rPr>
              <a:t>	if(</a:t>
            </a:r>
            <a:r>
              <a:rPr kumimoji="1" lang="en-US" altLang="zh-CN" sz="2400" dirty="0" err="1">
                <a:latin typeface="Times New Roman" panose="02020603050405020304" pitchFamily="18" charset="0"/>
              </a:rPr>
              <a:t>i</a:t>
            </a:r>
            <a:r>
              <a:rPr kumimoji="1" lang="en-US" altLang="zh-CN" sz="2400" dirty="0">
                <a:latin typeface="Times New Roman" panose="02020603050405020304" pitchFamily="18" charset="0"/>
              </a:rPr>
              <a:t> % 2 == 0){</a:t>
            </a:r>
          </a:p>
          <a:p>
            <a:pPr lvl="1" eaLnBrk="1" hangingPunct="1">
              <a:lnSpc>
                <a:spcPct val="50000"/>
              </a:lnSpc>
              <a:spcBef>
                <a:spcPct val="50000"/>
              </a:spcBef>
              <a:buClr>
                <a:schemeClr val="tx1"/>
              </a:buClr>
            </a:pPr>
            <a:r>
              <a:rPr kumimoji="1" lang="en-US" altLang="zh-CN" sz="2400" dirty="0">
                <a:solidFill>
                  <a:srgbClr val="0000FF"/>
                </a:solidFill>
                <a:latin typeface="Times New Roman" panose="02020603050405020304" pitchFamily="18" charset="0"/>
              </a:rPr>
              <a:t>              wait(chopstick[</a:t>
            </a:r>
            <a:r>
              <a:rPr kumimoji="1" lang="en-US" altLang="zh-CN" sz="2400" dirty="0" err="1">
                <a:solidFill>
                  <a:srgbClr val="0000FF"/>
                </a:solidFill>
                <a:latin typeface="Times New Roman" panose="02020603050405020304" pitchFamily="18" charset="0"/>
              </a:rPr>
              <a:t>i</a:t>
            </a:r>
            <a:r>
              <a:rPr kumimoji="1" lang="en-US" altLang="zh-CN" sz="2400" dirty="0">
                <a:solidFill>
                  <a:srgbClr val="0000FF"/>
                </a:solidFill>
                <a:latin typeface="Times New Roman" panose="02020603050405020304" pitchFamily="18" charset="0"/>
              </a:rPr>
              <a:t>])</a:t>
            </a:r>
            <a:r>
              <a:rPr kumimoji="1" lang="zh-CN" altLang="en-US" sz="2400" dirty="0">
                <a:solidFill>
                  <a:srgbClr val="0000FF"/>
                </a:solidFill>
                <a:latin typeface="Times New Roman" panose="02020603050405020304" pitchFamily="18" charset="0"/>
              </a:rPr>
              <a:t>；</a:t>
            </a:r>
          </a:p>
          <a:p>
            <a:pPr lvl="1" eaLnBrk="1" hangingPunct="1">
              <a:lnSpc>
                <a:spcPct val="50000"/>
              </a:lnSpc>
              <a:spcBef>
                <a:spcPct val="50000"/>
              </a:spcBef>
              <a:buClr>
                <a:schemeClr val="tx1"/>
              </a:buClr>
            </a:pPr>
            <a:r>
              <a:rPr kumimoji="1" lang="en-US" altLang="zh-CN" sz="2400" dirty="0">
                <a:solidFill>
                  <a:srgbClr val="0000FF"/>
                </a:solidFill>
                <a:latin typeface="Times New Roman" panose="02020603050405020304" pitchFamily="18" charset="0"/>
              </a:rPr>
              <a:t>              wait(chopstick[(i+4)% 5]);</a:t>
            </a:r>
          </a:p>
          <a:p>
            <a:pPr lvl="1" eaLnBrk="1" hangingPunct="1">
              <a:lnSpc>
                <a:spcPct val="50000"/>
              </a:lnSpc>
              <a:spcBef>
                <a:spcPct val="50000"/>
              </a:spcBef>
              <a:buClr>
                <a:schemeClr val="tx1"/>
              </a:buClr>
            </a:pPr>
            <a:r>
              <a:rPr kumimoji="1" lang="en-US" altLang="zh-CN" sz="2400" dirty="0">
                <a:latin typeface="Times New Roman" panose="02020603050405020304" pitchFamily="18" charset="0"/>
              </a:rPr>
              <a:t>      } </a:t>
            </a:r>
          </a:p>
          <a:p>
            <a:pPr lvl="1" eaLnBrk="1" hangingPunct="1">
              <a:lnSpc>
                <a:spcPct val="50000"/>
              </a:lnSpc>
              <a:spcBef>
                <a:spcPct val="50000"/>
              </a:spcBef>
              <a:buClr>
                <a:schemeClr val="tx1"/>
              </a:buClr>
            </a:pPr>
            <a:r>
              <a:rPr kumimoji="1" lang="en-US" altLang="zh-CN" sz="2400" dirty="0">
                <a:latin typeface="Times New Roman" panose="02020603050405020304" pitchFamily="18" charset="0"/>
              </a:rPr>
              <a:t>      else{</a:t>
            </a:r>
          </a:p>
          <a:p>
            <a:pPr lvl="1" eaLnBrk="1" hangingPunct="1">
              <a:lnSpc>
                <a:spcPct val="50000"/>
              </a:lnSpc>
              <a:spcBef>
                <a:spcPct val="50000"/>
              </a:spcBef>
              <a:buClr>
                <a:schemeClr val="tx1"/>
              </a:buClr>
            </a:pPr>
            <a:r>
              <a:rPr kumimoji="1" lang="en-US" altLang="zh-CN" sz="2400" dirty="0">
                <a:solidFill>
                  <a:srgbClr val="0000FF"/>
                </a:solidFill>
                <a:latin typeface="Times New Roman" panose="02020603050405020304" pitchFamily="18" charset="0"/>
              </a:rPr>
              <a:t>              wait(chopstick[i+4]%5)</a:t>
            </a:r>
            <a:r>
              <a:rPr kumimoji="1" lang="zh-CN" altLang="en-US" sz="2400" dirty="0">
                <a:solidFill>
                  <a:srgbClr val="0000FF"/>
                </a:solidFill>
                <a:latin typeface="Times New Roman" panose="02020603050405020304" pitchFamily="18" charset="0"/>
              </a:rPr>
              <a:t>；</a:t>
            </a:r>
          </a:p>
          <a:p>
            <a:pPr lvl="1" eaLnBrk="1" hangingPunct="1">
              <a:lnSpc>
                <a:spcPct val="50000"/>
              </a:lnSpc>
              <a:spcBef>
                <a:spcPct val="50000"/>
              </a:spcBef>
              <a:buClr>
                <a:schemeClr val="tx1"/>
              </a:buClr>
            </a:pPr>
            <a:r>
              <a:rPr kumimoji="1" lang="zh-CN" altLang="en-US" sz="2400" dirty="0">
                <a:solidFill>
                  <a:srgbClr val="0000FF"/>
                </a:solidFill>
                <a:latin typeface="Times New Roman" panose="02020603050405020304" pitchFamily="18" charset="0"/>
              </a:rPr>
              <a:t>              </a:t>
            </a:r>
            <a:r>
              <a:rPr kumimoji="1" lang="en-US" altLang="zh-CN" sz="2400" dirty="0">
                <a:solidFill>
                  <a:srgbClr val="0000FF"/>
                </a:solidFill>
                <a:latin typeface="Times New Roman" panose="02020603050405020304" pitchFamily="18" charset="0"/>
              </a:rPr>
              <a:t>wait (chopstick[</a:t>
            </a:r>
            <a:r>
              <a:rPr kumimoji="1" lang="en-US" altLang="zh-CN" sz="2400" dirty="0" err="1">
                <a:solidFill>
                  <a:srgbClr val="0000FF"/>
                </a:solidFill>
                <a:latin typeface="Times New Roman" panose="02020603050405020304" pitchFamily="18" charset="0"/>
              </a:rPr>
              <a:t>i</a:t>
            </a:r>
            <a:r>
              <a:rPr kumimoji="1" lang="en-US" altLang="zh-CN" sz="2400" dirty="0">
                <a:solidFill>
                  <a:srgbClr val="0000FF"/>
                </a:solidFill>
                <a:latin typeface="Times New Roman" panose="02020603050405020304" pitchFamily="18" charset="0"/>
              </a:rPr>
              <a:t>]);</a:t>
            </a:r>
          </a:p>
          <a:p>
            <a:pPr lvl="1" eaLnBrk="1" hangingPunct="1">
              <a:lnSpc>
                <a:spcPct val="50000"/>
              </a:lnSpc>
              <a:spcBef>
                <a:spcPct val="50000"/>
              </a:spcBef>
              <a:buClr>
                <a:schemeClr val="tx1"/>
              </a:buClr>
            </a:pPr>
            <a:r>
              <a:rPr kumimoji="1" lang="en-US" altLang="zh-CN" sz="2400" dirty="0">
                <a:solidFill>
                  <a:srgbClr val="0000FF"/>
                </a:solidFill>
                <a:latin typeface="Times New Roman" panose="02020603050405020304" pitchFamily="18" charset="0"/>
              </a:rPr>
              <a:t>      </a:t>
            </a:r>
            <a:r>
              <a:rPr kumimoji="1" lang="en-US" altLang="zh-CN" sz="2400" dirty="0">
                <a:latin typeface="Times New Roman" panose="02020603050405020304" pitchFamily="18" charset="0"/>
              </a:rPr>
              <a:t>}</a:t>
            </a:r>
          </a:p>
          <a:p>
            <a:pPr lvl="1" eaLnBrk="1" hangingPunct="1">
              <a:lnSpc>
                <a:spcPct val="50000"/>
              </a:lnSpc>
              <a:spcBef>
                <a:spcPct val="50000"/>
              </a:spcBef>
              <a:buClr>
                <a:schemeClr val="tx1"/>
              </a:buClr>
            </a:pPr>
            <a:r>
              <a:rPr kumimoji="1" lang="en-US" altLang="zh-CN" sz="2400" dirty="0">
                <a:latin typeface="Times New Roman" panose="02020603050405020304" pitchFamily="18" charset="0"/>
              </a:rPr>
              <a:t>      eating;</a:t>
            </a:r>
          </a:p>
          <a:p>
            <a:pPr lvl="1" eaLnBrk="1" hangingPunct="1">
              <a:lnSpc>
                <a:spcPct val="50000"/>
              </a:lnSpc>
              <a:spcBef>
                <a:spcPct val="50000"/>
              </a:spcBef>
              <a:buClr>
                <a:schemeClr val="tx1"/>
              </a:buClr>
            </a:pPr>
            <a:r>
              <a:rPr kumimoji="1" lang="en-US" altLang="zh-CN" sz="2400" dirty="0">
                <a:solidFill>
                  <a:srgbClr val="0000FF"/>
                </a:solidFill>
                <a:latin typeface="Times New Roman" panose="02020603050405020304" pitchFamily="18" charset="0"/>
              </a:rPr>
              <a:t>      signal(chopstick[</a:t>
            </a:r>
            <a:r>
              <a:rPr kumimoji="1" lang="en-US" altLang="zh-CN" sz="2400" dirty="0" err="1">
                <a:solidFill>
                  <a:srgbClr val="0000FF"/>
                </a:solidFill>
                <a:latin typeface="Times New Roman" panose="02020603050405020304" pitchFamily="18" charset="0"/>
              </a:rPr>
              <a:t>i</a:t>
            </a:r>
            <a:r>
              <a:rPr kumimoji="1" lang="en-US" altLang="zh-CN" sz="2400" dirty="0">
                <a:solidFill>
                  <a:srgbClr val="0000FF"/>
                </a:solidFill>
                <a:latin typeface="Times New Roman" panose="02020603050405020304" pitchFamily="18" charset="0"/>
              </a:rPr>
              <a:t>])</a:t>
            </a:r>
            <a:r>
              <a:rPr kumimoji="1" lang="zh-CN" altLang="en-US" sz="2400" dirty="0">
                <a:solidFill>
                  <a:srgbClr val="0000FF"/>
                </a:solidFill>
                <a:latin typeface="Times New Roman" panose="02020603050405020304" pitchFamily="18" charset="0"/>
              </a:rPr>
              <a:t>；</a:t>
            </a:r>
          </a:p>
          <a:p>
            <a:pPr lvl="1" eaLnBrk="1" hangingPunct="1">
              <a:lnSpc>
                <a:spcPct val="50000"/>
              </a:lnSpc>
              <a:spcBef>
                <a:spcPct val="50000"/>
              </a:spcBef>
              <a:buClr>
                <a:schemeClr val="tx1"/>
              </a:buClr>
            </a:pPr>
            <a:r>
              <a:rPr kumimoji="1" lang="zh-CN" altLang="en-US" sz="2400" dirty="0">
                <a:solidFill>
                  <a:srgbClr val="0000FF"/>
                </a:solidFill>
                <a:latin typeface="Times New Roman" panose="02020603050405020304" pitchFamily="18" charset="0"/>
              </a:rPr>
              <a:t>      </a:t>
            </a:r>
            <a:r>
              <a:rPr kumimoji="1" lang="en-US" altLang="zh-CN" sz="2400" dirty="0">
                <a:solidFill>
                  <a:srgbClr val="0000FF"/>
                </a:solidFill>
                <a:latin typeface="Times New Roman" panose="02020603050405020304" pitchFamily="18" charset="0"/>
              </a:rPr>
              <a:t>signal (chopstick[(i+4)% 5]);</a:t>
            </a:r>
          </a:p>
          <a:p>
            <a:pPr eaLnBrk="1" hangingPunct="1">
              <a:lnSpc>
                <a:spcPct val="50000"/>
              </a:lnSpc>
              <a:spcBef>
                <a:spcPct val="50000"/>
              </a:spcBef>
              <a:buClr>
                <a:schemeClr val="tx1"/>
              </a:buClr>
            </a:pPr>
            <a:r>
              <a:rPr kumimoji="1" lang="en-US" altLang="zh-CN" sz="2400" dirty="0">
                <a:latin typeface="Times New Roman" panose="02020603050405020304" pitchFamily="18" charset="0"/>
              </a:rPr>
              <a:t>      }</a:t>
            </a:r>
          </a:p>
          <a:p>
            <a:pPr eaLnBrk="1" hangingPunct="1">
              <a:lnSpc>
                <a:spcPct val="50000"/>
              </a:lnSpc>
              <a:spcBef>
                <a:spcPct val="50000"/>
              </a:spcBef>
              <a:buClr>
                <a:schemeClr val="tx1"/>
              </a:buClr>
            </a:pPr>
            <a:r>
              <a:rPr kumimoji="1" lang="en-US" altLang="zh-CN" sz="2400" dirty="0">
                <a:latin typeface="Times New Roman" panose="02020603050405020304" pitchFamily="18" charset="0"/>
              </a:rPr>
              <a:t>}</a:t>
            </a:r>
          </a:p>
        </p:txBody>
      </p:sp>
    </p:spTree>
    <p:extLst>
      <p:ext uri="{BB962C8B-B14F-4D97-AF65-F5344CB8AC3E}">
        <p14:creationId xmlns:p14="http://schemas.microsoft.com/office/powerpoint/2010/main" val="35217976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box(in)">
                                      <p:cBhvr>
                                        <p:cTn id="12" dur="500"/>
                                        <p:tgtEl>
                                          <p:spTgt spid="9">
                                            <p:txEl>
                                              <p:pRg st="0" end="0"/>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animEffect transition="in" filter="box(in)">
                                      <p:cBhvr>
                                        <p:cTn id="15" dur="500"/>
                                        <p:tgtEl>
                                          <p:spTgt spid="9">
                                            <p:txEl>
                                              <p:pRg st="1" end="1"/>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9">
                                            <p:txEl>
                                              <p:pRg st="2" end="2"/>
                                            </p:txEl>
                                          </p:spTgt>
                                        </p:tgtEl>
                                        <p:attrNameLst>
                                          <p:attrName>style.visibility</p:attrName>
                                        </p:attrNameLst>
                                      </p:cBhvr>
                                      <p:to>
                                        <p:strVal val="visible"/>
                                      </p:to>
                                    </p:set>
                                    <p:animEffect transition="in" filter="box(in)">
                                      <p:cBhvr>
                                        <p:cTn id="18" dur="500"/>
                                        <p:tgtEl>
                                          <p:spTgt spid="9">
                                            <p:txEl>
                                              <p:pRg st="2" end="2"/>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9">
                                            <p:txEl>
                                              <p:pRg st="3" end="3"/>
                                            </p:txEl>
                                          </p:spTgt>
                                        </p:tgtEl>
                                        <p:attrNameLst>
                                          <p:attrName>style.visibility</p:attrName>
                                        </p:attrNameLst>
                                      </p:cBhvr>
                                      <p:to>
                                        <p:strVal val="visible"/>
                                      </p:to>
                                    </p:set>
                                    <p:animEffect transition="in" filter="box(in)">
                                      <p:cBhvr>
                                        <p:cTn id="21" dur="500"/>
                                        <p:tgtEl>
                                          <p:spTgt spid="9">
                                            <p:txEl>
                                              <p:pRg st="3" end="3"/>
                                            </p:txEl>
                                          </p:spTgt>
                                        </p:tgtEl>
                                      </p:cBhvr>
                                    </p:animEffect>
                                  </p:childTnLst>
                                </p:cTn>
                              </p:par>
                              <p:par>
                                <p:cTn id="22" presetID="4" presetClass="entr" presetSubtype="16" fill="hold" nodeType="withEffect">
                                  <p:stCondLst>
                                    <p:cond delay="0"/>
                                  </p:stCondLst>
                                  <p:childTnLst>
                                    <p:set>
                                      <p:cBhvr>
                                        <p:cTn id="23" dur="1" fill="hold">
                                          <p:stCondLst>
                                            <p:cond delay="0"/>
                                          </p:stCondLst>
                                        </p:cTn>
                                        <p:tgtEl>
                                          <p:spTgt spid="9">
                                            <p:txEl>
                                              <p:pRg st="4" end="4"/>
                                            </p:txEl>
                                          </p:spTgt>
                                        </p:tgtEl>
                                        <p:attrNameLst>
                                          <p:attrName>style.visibility</p:attrName>
                                        </p:attrNameLst>
                                      </p:cBhvr>
                                      <p:to>
                                        <p:strVal val="visible"/>
                                      </p:to>
                                    </p:set>
                                    <p:animEffect transition="in" filter="box(in)">
                                      <p:cBhvr>
                                        <p:cTn id="24" dur="500"/>
                                        <p:tgtEl>
                                          <p:spTgt spid="9">
                                            <p:txEl>
                                              <p:pRg st="4" end="4"/>
                                            </p:txEl>
                                          </p:spTgt>
                                        </p:tgtEl>
                                      </p:cBhvr>
                                    </p:animEffect>
                                  </p:childTnLst>
                                </p:cTn>
                              </p:par>
                              <p:par>
                                <p:cTn id="25" presetID="4" presetClass="entr" presetSubtype="16" fill="hold" nodeType="with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animEffect transition="in" filter="box(in)">
                                      <p:cBhvr>
                                        <p:cTn id="27" dur="500"/>
                                        <p:tgtEl>
                                          <p:spTgt spid="9">
                                            <p:txEl>
                                              <p:pRg st="5" end="5"/>
                                            </p:txEl>
                                          </p:spTgt>
                                        </p:tgtEl>
                                      </p:cBhvr>
                                    </p:animEffect>
                                  </p:childTnLst>
                                </p:cTn>
                              </p:par>
                              <p:par>
                                <p:cTn id="28" presetID="4" presetClass="entr" presetSubtype="16" fill="hold" nodeType="withEffect">
                                  <p:stCondLst>
                                    <p:cond delay="0"/>
                                  </p:stCondLst>
                                  <p:childTnLst>
                                    <p:set>
                                      <p:cBhvr>
                                        <p:cTn id="29" dur="1" fill="hold">
                                          <p:stCondLst>
                                            <p:cond delay="0"/>
                                          </p:stCondLst>
                                        </p:cTn>
                                        <p:tgtEl>
                                          <p:spTgt spid="9">
                                            <p:txEl>
                                              <p:pRg st="6" end="6"/>
                                            </p:txEl>
                                          </p:spTgt>
                                        </p:tgtEl>
                                        <p:attrNameLst>
                                          <p:attrName>style.visibility</p:attrName>
                                        </p:attrNameLst>
                                      </p:cBhvr>
                                      <p:to>
                                        <p:strVal val="visible"/>
                                      </p:to>
                                    </p:set>
                                    <p:animEffect transition="in" filter="box(in)">
                                      <p:cBhvr>
                                        <p:cTn id="30" dur="500"/>
                                        <p:tgtEl>
                                          <p:spTgt spid="9">
                                            <p:txEl>
                                              <p:pRg st="6" end="6"/>
                                            </p:txEl>
                                          </p:spTgt>
                                        </p:tgtEl>
                                      </p:cBhvr>
                                    </p:animEffect>
                                  </p:childTnLst>
                                </p:cTn>
                              </p:par>
                              <p:par>
                                <p:cTn id="31" presetID="4" presetClass="entr" presetSubtype="16" fill="hold" nodeType="withEffect">
                                  <p:stCondLst>
                                    <p:cond delay="0"/>
                                  </p:stCondLst>
                                  <p:childTnLst>
                                    <p:set>
                                      <p:cBhvr>
                                        <p:cTn id="32" dur="1" fill="hold">
                                          <p:stCondLst>
                                            <p:cond delay="0"/>
                                          </p:stCondLst>
                                        </p:cTn>
                                        <p:tgtEl>
                                          <p:spTgt spid="9">
                                            <p:txEl>
                                              <p:pRg st="7" end="7"/>
                                            </p:txEl>
                                          </p:spTgt>
                                        </p:tgtEl>
                                        <p:attrNameLst>
                                          <p:attrName>style.visibility</p:attrName>
                                        </p:attrNameLst>
                                      </p:cBhvr>
                                      <p:to>
                                        <p:strVal val="visible"/>
                                      </p:to>
                                    </p:set>
                                    <p:animEffect transition="in" filter="box(in)">
                                      <p:cBhvr>
                                        <p:cTn id="33" dur="500"/>
                                        <p:tgtEl>
                                          <p:spTgt spid="9">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16" fill="hold" nodeType="clickEffect">
                                  <p:stCondLst>
                                    <p:cond delay="0"/>
                                  </p:stCondLst>
                                  <p:childTnLst>
                                    <p:set>
                                      <p:cBhvr>
                                        <p:cTn id="37" dur="1" fill="hold">
                                          <p:stCondLst>
                                            <p:cond delay="0"/>
                                          </p:stCondLst>
                                        </p:cTn>
                                        <p:tgtEl>
                                          <p:spTgt spid="9">
                                            <p:txEl>
                                              <p:pRg st="8" end="8"/>
                                            </p:txEl>
                                          </p:spTgt>
                                        </p:tgtEl>
                                        <p:attrNameLst>
                                          <p:attrName>style.visibility</p:attrName>
                                        </p:attrNameLst>
                                      </p:cBhvr>
                                      <p:to>
                                        <p:strVal val="visible"/>
                                      </p:to>
                                    </p:set>
                                    <p:animEffect transition="in" filter="box(in)">
                                      <p:cBhvr>
                                        <p:cTn id="38" dur="500"/>
                                        <p:tgtEl>
                                          <p:spTgt spid="9">
                                            <p:txEl>
                                              <p:pRg st="8" end="8"/>
                                            </p:txEl>
                                          </p:spTgt>
                                        </p:tgtEl>
                                      </p:cBhvr>
                                    </p:animEffect>
                                  </p:childTnLst>
                                </p:cTn>
                              </p:par>
                              <p:par>
                                <p:cTn id="39" presetID="4" presetClass="entr" presetSubtype="16" fill="hold" nodeType="withEffect">
                                  <p:stCondLst>
                                    <p:cond delay="0"/>
                                  </p:stCondLst>
                                  <p:childTnLst>
                                    <p:set>
                                      <p:cBhvr>
                                        <p:cTn id="40" dur="1" fill="hold">
                                          <p:stCondLst>
                                            <p:cond delay="0"/>
                                          </p:stCondLst>
                                        </p:cTn>
                                        <p:tgtEl>
                                          <p:spTgt spid="9">
                                            <p:txEl>
                                              <p:pRg st="9" end="9"/>
                                            </p:txEl>
                                          </p:spTgt>
                                        </p:tgtEl>
                                        <p:attrNameLst>
                                          <p:attrName>style.visibility</p:attrName>
                                        </p:attrNameLst>
                                      </p:cBhvr>
                                      <p:to>
                                        <p:strVal val="visible"/>
                                      </p:to>
                                    </p:set>
                                    <p:animEffect transition="in" filter="box(in)">
                                      <p:cBhvr>
                                        <p:cTn id="41" dur="500"/>
                                        <p:tgtEl>
                                          <p:spTgt spid="9">
                                            <p:txEl>
                                              <p:pRg st="9" end="9"/>
                                            </p:txEl>
                                          </p:spTgt>
                                        </p:tgtEl>
                                      </p:cBhvr>
                                    </p:animEffect>
                                  </p:childTnLst>
                                </p:cTn>
                              </p:par>
                              <p:par>
                                <p:cTn id="42" presetID="4" presetClass="entr" presetSubtype="16" fill="hold" nodeType="withEffect">
                                  <p:stCondLst>
                                    <p:cond delay="0"/>
                                  </p:stCondLst>
                                  <p:childTnLst>
                                    <p:set>
                                      <p:cBhvr>
                                        <p:cTn id="43" dur="1" fill="hold">
                                          <p:stCondLst>
                                            <p:cond delay="0"/>
                                          </p:stCondLst>
                                        </p:cTn>
                                        <p:tgtEl>
                                          <p:spTgt spid="9">
                                            <p:txEl>
                                              <p:pRg st="10" end="10"/>
                                            </p:txEl>
                                          </p:spTgt>
                                        </p:tgtEl>
                                        <p:attrNameLst>
                                          <p:attrName>style.visibility</p:attrName>
                                        </p:attrNameLst>
                                      </p:cBhvr>
                                      <p:to>
                                        <p:strVal val="visible"/>
                                      </p:to>
                                    </p:set>
                                    <p:animEffect transition="in" filter="box(in)">
                                      <p:cBhvr>
                                        <p:cTn id="44" dur="500"/>
                                        <p:tgtEl>
                                          <p:spTgt spid="9">
                                            <p:txEl>
                                              <p:pRg st="10" end="10"/>
                                            </p:txEl>
                                          </p:spTgt>
                                        </p:tgtEl>
                                      </p:cBhvr>
                                    </p:animEffect>
                                  </p:childTnLst>
                                </p:cTn>
                              </p:par>
                              <p:par>
                                <p:cTn id="45" presetID="4" presetClass="entr" presetSubtype="16" fill="hold" nodeType="withEffect">
                                  <p:stCondLst>
                                    <p:cond delay="0"/>
                                  </p:stCondLst>
                                  <p:childTnLst>
                                    <p:set>
                                      <p:cBhvr>
                                        <p:cTn id="46" dur="1" fill="hold">
                                          <p:stCondLst>
                                            <p:cond delay="0"/>
                                          </p:stCondLst>
                                        </p:cTn>
                                        <p:tgtEl>
                                          <p:spTgt spid="9">
                                            <p:txEl>
                                              <p:pRg st="11" end="11"/>
                                            </p:txEl>
                                          </p:spTgt>
                                        </p:tgtEl>
                                        <p:attrNameLst>
                                          <p:attrName>style.visibility</p:attrName>
                                        </p:attrNameLst>
                                      </p:cBhvr>
                                      <p:to>
                                        <p:strVal val="visible"/>
                                      </p:to>
                                    </p:set>
                                    <p:animEffect transition="in" filter="box(in)">
                                      <p:cBhvr>
                                        <p:cTn id="47" dur="500"/>
                                        <p:tgtEl>
                                          <p:spTgt spid="9">
                                            <p:txEl>
                                              <p:pRg st="11" end="11"/>
                                            </p:txEl>
                                          </p:spTgt>
                                        </p:tgtEl>
                                      </p:cBhvr>
                                    </p:animEffect>
                                  </p:childTnLst>
                                </p:cTn>
                              </p:par>
                              <p:par>
                                <p:cTn id="48" presetID="4" presetClass="entr" presetSubtype="16" fill="hold" nodeType="withEffect">
                                  <p:stCondLst>
                                    <p:cond delay="0"/>
                                  </p:stCondLst>
                                  <p:childTnLst>
                                    <p:set>
                                      <p:cBhvr>
                                        <p:cTn id="49" dur="1" fill="hold">
                                          <p:stCondLst>
                                            <p:cond delay="0"/>
                                          </p:stCondLst>
                                        </p:cTn>
                                        <p:tgtEl>
                                          <p:spTgt spid="9">
                                            <p:txEl>
                                              <p:pRg st="12" end="12"/>
                                            </p:txEl>
                                          </p:spTgt>
                                        </p:tgtEl>
                                        <p:attrNameLst>
                                          <p:attrName>style.visibility</p:attrName>
                                        </p:attrNameLst>
                                      </p:cBhvr>
                                      <p:to>
                                        <p:strVal val="visible"/>
                                      </p:to>
                                    </p:set>
                                    <p:animEffect transition="in" filter="box(in)">
                                      <p:cBhvr>
                                        <p:cTn id="50" dur="500"/>
                                        <p:tgtEl>
                                          <p:spTgt spid="9">
                                            <p:txEl>
                                              <p:pRg st="12" end="12"/>
                                            </p:txEl>
                                          </p:spTgt>
                                        </p:tgtEl>
                                      </p:cBhvr>
                                    </p:animEffect>
                                  </p:childTnLst>
                                </p:cTn>
                              </p:par>
                              <p:par>
                                <p:cTn id="51" presetID="4" presetClass="entr" presetSubtype="16" fill="hold" nodeType="withEffect">
                                  <p:stCondLst>
                                    <p:cond delay="0"/>
                                  </p:stCondLst>
                                  <p:childTnLst>
                                    <p:set>
                                      <p:cBhvr>
                                        <p:cTn id="52" dur="1" fill="hold">
                                          <p:stCondLst>
                                            <p:cond delay="0"/>
                                          </p:stCondLst>
                                        </p:cTn>
                                        <p:tgtEl>
                                          <p:spTgt spid="9">
                                            <p:txEl>
                                              <p:pRg st="13" end="13"/>
                                            </p:txEl>
                                          </p:spTgt>
                                        </p:tgtEl>
                                        <p:attrNameLst>
                                          <p:attrName>style.visibility</p:attrName>
                                        </p:attrNameLst>
                                      </p:cBhvr>
                                      <p:to>
                                        <p:strVal val="visible"/>
                                      </p:to>
                                    </p:set>
                                    <p:animEffect transition="in" filter="box(in)">
                                      <p:cBhvr>
                                        <p:cTn id="53" dur="500"/>
                                        <p:tgtEl>
                                          <p:spTgt spid="9">
                                            <p:txEl>
                                              <p:pRg st="13" end="13"/>
                                            </p:txEl>
                                          </p:spTgt>
                                        </p:tgtEl>
                                      </p:cBhvr>
                                    </p:animEffect>
                                  </p:childTnLst>
                                </p:cTn>
                              </p:par>
                              <p:par>
                                <p:cTn id="54" presetID="4" presetClass="entr" presetSubtype="16" fill="hold" nodeType="withEffect">
                                  <p:stCondLst>
                                    <p:cond delay="0"/>
                                  </p:stCondLst>
                                  <p:childTnLst>
                                    <p:set>
                                      <p:cBhvr>
                                        <p:cTn id="55" dur="1" fill="hold">
                                          <p:stCondLst>
                                            <p:cond delay="0"/>
                                          </p:stCondLst>
                                        </p:cTn>
                                        <p:tgtEl>
                                          <p:spTgt spid="9">
                                            <p:txEl>
                                              <p:pRg st="14" end="14"/>
                                            </p:txEl>
                                          </p:spTgt>
                                        </p:tgtEl>
                                        <p:attrNameLst>
                                          <p:attrName>style.visibility</p:attrName>
                                        </p:attrNameLst>
                                      </p:cBhvr>
                                      <p:to>
                                        <p:strVal val="visible"/>
                                      </p:to>
                                    </p:set>
                                    <p:animEffect transition="in" filter="box(in)">
                                      <p:cBhvr>
                                        <p:cTn id="56" dur="500"/>
                                        <p:tgtEl>
                                          <p:spTgt spid="9">
                                            <p:txEl>
                                              <p:pRg st="14" end="14"/>
                                            </p:txEl>
                                          </p:spTgt>
                                        </p:tgtEl>
                                      </p:cBhvr>
                                    </p:animEffect>
                                  </p:childTnLst>
                                </p:cTn>
                              </p:par>
                              <p:par>
                                <p:cTn id="57" presetID="4" presetClass="entr" presetSubtype="16" fill="hold" nodeType="withEffect">
                                  <p:stCondLst>
                                    <p:cond delay="0"/>
                                  </p:stCondLst>
                                  <p:childTnLst>
                                    <p:set>
                                      <p:cBhvr>
                                        <p:cTn id="58" dur="1" fill="hold">
                                          <p:stCondLst>
                                            <p:cond delay="0"/>
                                          </p:stCondLst>
                                        </p:cTn>
                                        <p:tgtEl>
                                          <p:spTgt spid="9">
                                            <p:txEl>
                                              <p:pRg st="15" end="15"/>
                                            </p:txEl>
                                          </p:spTgt>
                                        </p:tgtEl>
                                        <p:attrNameLst>
                                          <p:attrName>style.visibility</p:attrName>
                                        </p:attrNameLst>
                                      </p:cBhvr>
                                      <p:to>
                                        <p:strVal val="visible"/>
                                      </p:to>
                                    </p:set>
                                    <p:animEffect transition="in" filter="box(in)">
                                      <p:cBhvr>
                                        <p:cTn id="59" dur="500"/>
                                        <p:tgtEl>
                                          <p:spTgt spid="9">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8" name="Rectangle 3"/>
          <p:cNvSpPr>
            <a:spLocks noChangeArrowheads="1"/>
          </p:cNvSpPr>
          <p:nvPr/>
        </p:nvSpPr>
        <p:spPr bwMode="auto">
          <a:xfrm>
            <a:off x="4079776" y="92108"/>
            <a:ext cx="3816350" cy="63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en-US" sz="3200" dirty="0">
                <a:solidFill>
                  <a:srgbClr val="FF0000"/>
                </a:solidFill>
                <a:latin typeface="微软雅黑" panose="020B0503020204020204" pitchFamily="34" charset="-122"/>
                <a:ea typeface="微软雅黑" panose="020B0503020204020204" pitchFamily="34" charset="-122"/>
                <a:cs typeface="仿宋_GB2312" pitchFamily="49" charset="-122"/>
              </a:rPr>
              <a:t>哲学家进餐问题</a:t>
            </a:r>
            <a:endParaRPr lang="en-US" altLang="zh-CN" sz="3200" dirty="0">
              <a:solidFill>
                <a:srgbClr val="FF0000"/>
              </a:solidFill>
              <a:latin typeface="微软雅黑" panose="020B0503020204020204" pitchFamily="34" charset="-122"/>
              <a:ea typeface="微软雅黑" panose="020B0503020204020204" pitchFamily="34" charset="-122"/>
              <a:cs typeface="仿宋_GB2312" pitchFamily="49" charset="-122"/>
            </a:endParaRPr>
          </a:p>
        </p:txBody>
      </p:sp>
      <p:sp>
        <p:nvSpPr>
          <p:cNvPr id="2" name="Rectangle 2">
            <a:extLst>
              <a:ext uri="{FF2B5EF4-FFF2-40B4-BE49-F238E27FC236}">
                <a16:creationId xmlns:a16="http://schemas.microsoft.com/office/drawing/2014/main" id="{1CA810E6-93E7-07E2-668C-4669F5426713}"/>
              </a:ext>
            </a:extLst>
          </p:cNvPr>
          <p:cNvSpPr>
            <a:spLocks noChangeArrowheads="1"/>
          </p:cNvSpPr>
          <p:nvPr/>
        </p:nvSpPr>
        <p:spPr bwMode="auto">
          <a:xfrm>
            <a:off x="479376" y="908720"/>
            <a:ext cx="4824536" cy="1421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lnSpc>
                <a:spcPct val="90000"/>
              </a:lnSpc>
            </a:pPr>
            <a:r>
              <a:rPr kumimoji="1" lang="zh-CN" altLang="en-US" sz="2400" dirty="0">
                <a:latin typeface="Times New Roman" panose="02020603050405020304" pitchFamily="18" charset="0"/>
              </a:rPr>
              <a:t>要求每个哲学家先获得两个筷子后才能进餐，这本质上就是</a:t>
            </a:r>
            <a:r>
              <a:rPr kumimoji="1" lang="en-US" altLang="zh-CN" sz="2400" dirty="0">
                <a:latin typeface="Times New Roman" panose="02020603050405020304" pitchFamily="18" charset="0"/>
              </a:rPr>
              <a:t>AND</a:t>
            </a:r>
            <a:r>
              <a:rPr kumimoji="1" lang="zh-CN" altLang="en-US" sz="2400" dirty="0">
                <a:latin typeface="Times New Roman" panose="02020603050405020304" pitchFamily="18" charset="0"/>
              </a:rPr>
              <a:t>同步问题，故可用</a:t>
            </a:r>
            <a:r>
              <a:rPr kumimoji="1" lang="en-US" altLang="zh-CN" sz="2400" dirty="0">
                <a:latin typeface="Times New Roman" panose="02020603050405020304" pitchFamily="18" charset="0"/>
              </a:rPr>
              <a:t>AND</a:t>
            </a:r>
            <a:r>
              <a:rPr kumimoji="1" lang="zh-CN" altLang="en-US" sz="2400" dirty="0">
                <a:latin typeface="Times New Roman" panose="02020603050405020304" pitchFamily="18" charset="0"/>
              </a:rPr>
              <a:t>信号量机制可以获得最简洁的解法。</a:t>
            </a:r>
            <a:endParaRPr kumimoji="1" lang="en-US" altLang="zh-CN" sz="2400" dirty="0">
              <a:latin typeface="Times New Roman" panose="02020603050405020304" pitchFamily="18" charset="0"/>
            </a:endParaRPr>
          </a:p>
        </p:txBody>
      </p:sp>
      <p:sp>
        <p:nvSpPr>
          <p:cNvPr id="9" name="Rectangle 2">
            <a:extLst>
              <a:ext uri="{FF2B5EF4-FFF2-40B4-BE49-F238E27FC236}">
                <a16:creationId xmlns:a16="http://schemas.microsoft.com/office/drawing/2014/main" id="{8897933F-FEA9-57D6-6A5A-0120BB64E675}"/>
              </a:ext>
            </a:extLst>
          </p:cNvPr>
          <p:cNvSpPr>
            <a:spLocks noChangeArrowheads="1"/>
          </p:cNvSpPr>
          <p:nvPr/>
        </p:nvSpPr>
        <p:spPr bwMode="auto">
          <a:xfrm>
            <a:off x="5087888" y="1412776"/>
            <a:ext cx="6984776" cy="433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dirty="0">
                <a:latin typeface="Times New Roman" panose="02020603050405020304" pitchFamily="18" charset="0"/>
              </a:rPr>
              <a:t>  </a:t>
            </a:r>
            <a:r>
              <a:rPr kumimoji="1" lang="en-US" altLang="zh-CN" sz="2400" dirty="0">
                <a:latin typeface="Times New Roman" panose="02020603050405020304" pitchFamily="18" charset="0"/>
              </a:rPr>
              <a:t> program  philosopher</a:t>
            </a:r>
            <a:r>
              <a:rPr kumimoji="1" lang="zh-CN" altLang="en-US" sz="2400" dirty="0">
                <a:latin typeface="Times New Roman" panose="02020603050405020304" pitchFamily="18" charset="0"/>
              </a:rPr>
              <a:t>（</a:t>
            </a:r>
            <a:r>
              <a:rPr kumimoji="1" lang="en-US" altLang="zh-CN" sz="2400" dirty="0" err="1">
                <a:latin typeface="Times New Roman" panose="02020603050405020304" pitchFamily="18" charset="0"/>
              </a:rPr>
              <a:t>i</a:t>
            </a:r>
            <a:r>
              <a:rPr kumimoji="1" lang="zh-CN" altLang="en-US" sz="2400" dirty="0">
                <a:latin typeface="Times New Roman" panose="02020603050405020304" pitchFamily="18" charset="0"/>
              </a:rPr>
              <a:t>）</a:t>
            </a:r>
            <a:r>
              <a:rPr kumimoji="1" lang="en-US" altLang="zh-CN" sz="2400" dirty="0">
                <a:latin typeface="Times New Roman" panose="02020603050405020304" pitchFamily="18" charset="0"/>
              </a:rPr>
              <a:t> {  </a:t>
            </a:r>
          </a:p>
          <a:p>
            <a:pPr eaLnBrk="1" hangingPunct="1">
              <a:spcBef>
                <a:spcPct val="50000"/>
              </a:spcBef>
              <a:buClr>
                <a:schemeClr val="tx1"/>
              </a:buClr>
            </a:pPr>
            <a:r>
              <a:rPr kumimoji="1" lang="en-US" altLang="zh-CN" sz="2400" dirty="0">
                <a:latin typeface="Times New Roman" panose="02020603050405020304" pitchFamily="18" charset="0"/>
              </a:rPr>
              <a:t>       while(1){</a:t>
            </a:r>
          </a:p>
          <a:p>
            <a:pPr eaLnBrk="1" hangingPunct="1">
              <a:spcBef>
                <a:spcPct val="50000"/>
              </a:spcBef>
              <a:buClr>
                <a:schemeClr val="tx1"/>
              </a:buClr>
            </a:pPr>
            <a:r>
              <a:rPr kumimoji="1" lang="en-US" altLang="zh-CN" sz="2400" dirty="0">
                <a:latin typeface="Times New Roman" panose="02020603050405020304" pitchFamily="18" charset="0"/>
              </a:rPr>
              <a:t>            thinking…</a:t>
            </a:r>
          </a:p>
          <a:p>
            <a:pPr eaLnBrk="1" hangingPunct="1">
              <a:spcBef>
                <a:spcPct val="50000"/>
              </a:spcBef>
              <a:buClr>
                <a:schemeClr val="tx1"/>
              </a:buClr>
            </a:pPr>
            <a:r>
              <a:rPr kumimoji="1" lang="en-US" altLang="zh-CN" sz="2400" dirty="0">
                <a:latin typeface="Times New Roman" panose="02020603050405020304" pitchFamily="18" charset="0"/>
              </a:rPr>
              <a:t>	</a:t>
            </a:r>
            <a:r>
              <a:rPr kumimoji="1" lang="en-US" altLang="zh-CN" sz="2400" dirty="0" err="1">
                <a:solidFill>
                  <a:srgbClr val="0000FF"/>
                </a:solidFill>
                <a:latin typeface="Times New Roman" panose="02020603050405020304" pitchFamily="18" charset="0"/>
              </a:rPr>
              <a:t>Swait</a:t>
            </a:r>
            <a:r>
              <a:rPr kumimoji="1" lang="en-US" altLang="zh-CN" sz="2400" dirty="0">
                <a:solidFill>
                  <a:srgbClr val="0000FF"/>
                </a:solidFill>
                <a:latin typeface="Times New Roman" panose="02020603050405020304" pitchFamily="18" charset="0"/>
              </a:rPr>
              <a:t>(chopstick[</a:t>
            </a:r>
            <a:r>
              <a:rPr kumimoji="1" lang="en-US" altLang="zh-CN" sz="2400" dirty="0" err="1">
                <a:solidFill>
                  <a:srgbClr val="0000FF"/>
                </a:solidFill>
                <a:latin typeface="Times New Roman" panose="02020603050405020304" pitchFamily="18" charset="0"/>
              </a:rPr>
              <a:t>i</a:t>
            </a:r>
            <a:r>
              <a:rPr kumimoji="1" lang="en-US" altLang="zh-CN" sz="2400" dirty="0">
                <a:solidFill>
                  <a:srgbClr val="0000FF"/>
                </a:solidFill>
                <a:latin typeface="Times New Roman" panose="02020603050405020304" pitchFamily="18" charset="0"/>
              </a:rPr>
              <a:t>], chopstick[(i+4)% 5])</a:t>
            </a:r>
            <a:r>
              <a:rPr kumimoji="1" lang="zh-CN" altLang="en-US" sz="2400" dirty="0">
                <a:solidFill>
                  <a:srgbClr val="0000FF"/>
                </a:solidFill>
                <a:latin typeface="Times New Roman" panose="02020603050405020304" pitchFamily="18" charset="0"/>
              </a:rPr>
              <a:t>；</a:t>
            </a:r>
          </a:p>
          <a:p>
            <a:pPr lvl="1" eaLnBrk="1" hangingPunct="1">
              <a:spcBef>
                <a:spcPct val="50000"/>
              </a:spcBef>
              <a:buClr>
                <a:schemeClr val="tx1"/>
              </a:buClr>
            </a:pPr>
            <a:r>
              <a:rPr kumimoji="1" lang="en-US" altLang="zh-CN" sz="2400" dirty="0">
                <a:latin typeface="Times New Roman" panose="02020603050405020304" pitchFamily="18" charset="0"/>
              </a:rPr>
              <a:t>      eating;</a:t>
            </a:r>
          </a:p>
          <a:p>
            <a:pPr lvl="1" eaLnBrk="1" hangingPunct="1">
              <a:spcBef>
                <a:spcPct val="50000"/>
              </a:spcBef>
              <a:buClr>
                <a:schemeClr val="tx1"/>
              </a:buClr>
            </a:pPr>
            <a:r>
              <a:rPr kumimoji="1" lang="en-US" altLang="zh-CN" sz="2400" dirty="0">
                <a:solidFill>
                  <a:srgbClr val="0000FF"/>
                </a:solidFill>
                <a:latin typeface="Times New Roman" panose="02020603050405020304" pitchFamily="18" charset="0"/>
              </a:rPr>
              <a:t>      </a:t>
            </a:r>
            <a:r>
              <a:rPr kumimoji="1" lang="en-US" altLang="zh-CN" sz="2400" dirty="0" err="1">
                <a:solidFill>
                  <a:srgbClr val="0000FF"/>
                </a:solidFill>
                <a:latin typeface="Times New Roman" panose="02020603050405020304" pitchFamily="18" charset="0"/>
              </a:rPr>
              <a:t>Ssignal</a:t>
            </a:r>
            <a:r>
              <a:rPr kumimoji="1" lang="en-US" altLang="zh-CN" sz="2400" dirty="0">
                <a:solidFill>
                  <a:srgbClr val="0000FF"/>
                </a:solidFill>
                <a:latin typeface="Times New Roman" panose="02020603050405020304" pitchFamily="18" charset="0"/>
              </a:rPr>
              <a:t>(chopstick[</a:t>
            </a:r>
            <a:r>
              <a:rPr kumimoji="1" lang="en-US" altLang="zh-CN" sz="2400" dirty="0" err="1">
                <a:solidFill>
                  <a:srgbClr val="0000FF"/>
                </a:solidFill>
                <a:latin typeface="Times New Roman" panose="02020603050405020304" pitchFamily="18" charset="0"/>
              </a:rPr>
              <a:t>i</a:t>
            </a:r>
            <a:r>
              <a:rPr kumimoji="1" lang="en-US" altLang="zh-CN" sz="2400" dirty="0">
                <a:solidFill>
                  <a:srgbClr val="0000FF"/>
                </a:solidFill>
                <a:latin typeface="Times New Roman" panose="02020603050405020304" pitchFamily="18" charset="0"/>
              </a:rPr>
              <a:t>],  chopstick[(i+4)% 5])</a:t>
            </a:r>
            <a:r>
              <a:rPr kumimoji="1" lang="zh-CN" altLang="en-US" sz="2400" dirty="0">
                <a:solidFill>
                  <a:srgbClr val="0000FF"/>
                </a:solidFill>
                <a:latin typeface="Times New Roman" panose="02020603050405020304" pitchFamily="18" charset="0"/>
              </a:rPr>
              <a:t>；</a:t>
            </a:r>
          </a:p>
          <a:p>
            <a:pPr lvl="1" eaLnBrk="1" hangingPunct="1">
              <a:spcBef>
                <a:spcPct val="50000"/>
              </a:spcBef>
              <a:buClr>
                <a:schemeClr val="tx1"/>
              </a:buClr>
            </a:pPr>
            <a:r>
              <a:rPr kumimoji="1" lang="en-US" altLang="zh-CN" sz="2400" dirty="0">
                <a:latin typeface="Times New Roman" panose="02020603050405020304" pitchFamily="18" charset="0"/>
              </a:rPr>
              <a:t>}</a:t>
            </a:r>
          </a:p>
          <a:p>
            <a:pPr eaLnBrk="1" hangingPunct="1">
              <a:spcBef>
                <a:spcPct val="50000"/>
              </a:spcBef>
              <a:buClr>
                <a:schemeClr val="tx1"/>
              </a:buClr>
            </a:pPr>
            <a:r>
              <a:rPr kumimoji="1" lang="en-US" altLang="zh-CN" sz="2400" dirty="0">
                <a:latin typeface="Times New Roman" panose="02020603050405020304" pitchFamily="18" charset="0"/>
              </a:rPr>
              <a:t>}</a:t>
            </a:r>
          </a:p>
        </p:txBody>
      </p:sp>
      <p:sp>
        <p:nvSpPr>
          <p:cNvPr id="3" name="矩形 20">
            <a:extLst>
              <a:ext uri="{FF2B5EF4-FFF2-40B4-BE49-F238E27FC236}">
                <a16:creationId xmlns:a16="http://schemas.microsoft.com/office/drawing/2014/main" id="{2F31A763-A858-6194-2F26-E57F09F0C754}"/>
              </a:ext>
            </a:extLst>
          </p:cNvPr>
          <p:cNvSpPr>
            <a:spLocks noChangeArrowheads="1"/>
          </p:cNvSpPr>
          <p:nvPr/>
        </p:nvSpPr>
        <p:spPr bwMode="auto">
          <a:xfrm>
            <a:off x="8054851" y="150077"/>
            <a:ext cx="366318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dirty="0">
                <a:solidFill>
                  <a:srgbClr val="7030A0"/>
                </a:solidFill>
                <a:latin typeface="仿宋_GB2312" pitchFamily="49" charset="-122"/>
                <a:ea typeface="仿宋_GB2312" pitchFamily="49" charset="-122"/>
              </a:rPr>
              <a:t> </a:t>
            </a:r>
            <a:r>
              <a:rPr kumimoji="1" lang="en-US" altLang="zh-CN" sz="2800" dirty="0">
                <a:solidFill>
                  <a:srgbClr val="0000FF"/>
                </a:solidFill>
                <a:latin typeface="仿宋_GB2312" pitchFamily="49" charset="-122"/>
                <a:ea typeface="仿宋_GB2312" pitchFamily="49" charset="-122"/>
              </a:rPr>
              <a:t>AND</a:t>
            </a:r>
            <a:r>
              <a:rPr kumimoji="1" lang="zh-CN" altLang="en-US" sz="2800" dirty="0">
                <a:solidFill>
                  <a:srgbClr val="0000FF"/>
                </a:solidFill>
                <a:latin typeface="仿宋_GB2312" pitchFamily="49" charset="-122"/>
                <a:ea typeface="仿宋_GB2312" pitchFamily="49" charset="-122"/>
              </a:rPr>
              <a:t>信号量解决方案</a:t>
            </a:r>
            <a:endParaRPr lang="zh-CN" altLang="en-US" sz="2800" dirty="0">
              <a:solidFill>
                <a:srgbClr val="0000FF"/>
              </a:solidFill>
            </a:endParaRPr>
          </a:p>
        </p:txBody>
      </p:sp>
      <p:pic>
        <p:nvPicPr>
          <p:cNvPr id="5" name="Picture 4">
            <a:extLst>
              <a:ext uri="{FF2B5EF4-FFF2-40B4-BE49-F238E27FC236}">
                <a16:creationId xmlns:a16="http://schemas.microsoft.com/office/drawing/2014/main" id="{E0EA4080-DB37-10C2-1194-8035C0089FED}"/>
              </a:ext>
            </a:extLst>
          </p:cNvPr>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23392" y="2708920"/>
            <a:ext cx="4152969" cy="3588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98771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box(in)">
                                      <p:cBhvr>
                                        <p:cTn id="12" dur="500"/>
                                        <p:tgtEl>
                                          <p:spTgt spid="9">
                                            <p:txEl>
                                              <p:pRg st="0" end="0"/>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animEffect transition="in" filter="box(in)">
                                      <p:cBhvr>
                                        <p:cTn id="15" dur="500"/>
                                        <p:tgtEl>
                                          <p:spTgt spid="9">
                                            <p:txEl>
                                              <p:pRg st="1" end="1"/>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9">
                                            <p:txEl>
                                              <p:pRg st="2" end="2"/>
                                            </p:txEl>
                                          </p:spTgt>
                                        </p:tgtEl>
                                        <p:attrNameLst>
                                          <p:attrName>style.visibility</p:attrName>
                                        </p:attrNameLst>
                                      </p:cBhvr>
                                      <p:to>
                                        <p:strVal val="visible"/>
                                      </p:to>
                                    </p:set>
                                    <p:animEffect transition="in" filter="box(in)">
                                      <p:cBhvr>
                                        <p:cTn id="18" dur="500"/>
                                        <p:tgtEl>
                                          <p:spTgt spid="9">
                                            <p:txEl>
                                              <p:pRg st="2" end="2"/>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9">
                                            <p:txEl>
                                              <p:pRg st="3" end="3"/>
                                            </p:txEl>
                                          </p:spTgt>
                                        </p:tgtEl>
                                        <p:attrNameLst>
                                          <p:attrName>style.visibility</p:attrName>
                                        </p:attrNameLst>
                                      </p:cBhvr>
                                      <p:to>
                                        <p:strVal val="visible"/>
                                      </p:to>
                                    </p:set>
                                    <p:animEffect transition="in" filter="box(in)">
                                      <p:cBhvr>
                                        <p:cTn id="21" dur="500"/>
                                        <p:tgtEl>
                                          <p:spTgt spid="9">
                                            <p:txEl>
                                              <p:pRg st="3" end="3"/>
                                            </p:txEl>
                                          </p:spTgt>
                                        </p:tgtEl>
                                      </p:cBhvr>
                                    </p:animEffect>
                                  </p:childTnLst>
                                </p:cTn>
                              </p:par>
                              <p:par>
                                <p:cTn id="22" presetID="4" presetClass="entr" presetSubtype="16" fill="hold" nodeType="withEffect">
                                  <p:stCondLst>
                                    <p:cond delay="0"/>
                                  </p:stCondLst>
                                  <p:childTnLst>
                                    <p:set>
                                      <p:cBhvr>
                                        <p:cTn id="23" dur="1" fill="hold">
                                          <p:stCondLst>
                                            <p:cond delay="0"/>
                                          </p:stCondLst>
                                        </p:cTn>
                                        <p:tgtEl>
                                          <p:spTgt spid="9">
                                            <p:txEl>
                                              <p:pRg st="4" end="4"/>
                                            </p:txEl>
                                          </p:spTgt>
                                        </p:tgtEl>
                                        <p:attrNameLst>
                                          <p:attrName>style.visibility</p:attrName>
                                        </p:attrNameLst>
                                      </p:cBhvr>
                                      <p:to>
                                        <p:strVal val="visible"/>
                                      </p:to>
                                    </p:set>
                                    <p:animEffect transition="in" filter="box(in)">
                                      <p:cBhvr>
                                        <p:cTn id="24" dur="500"/>
                                        <p:tgtEl>
                                          <p:spTgt spid="9">
                                            <p:txEl>
                                              <p:pRg st="4" end="4"/>
                                            </p:txEl>
                                          </p:spTgt>
                                        </p:tgtEl>
                                      </p:cBhvr>
                                    </p:animEffect>
                                  </p:childTnLst>
                                </p:cTn>
                              </p:par>
                              <p:par>
                                <p:cTn id="25" presetID="4" presetClass="entr" presetSubtype="16" fill="hold" nodeType="with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animEffect transition="in" filter="box(in)">
                                      <p:cBhvr>
                                        <p:cTn id="27" dur="500"/>
                                        <p:tgtEl>
                                          <p:spTgt spid="9">
                                            <p:txEl>
                                              <p:pRg st="5" end="5"/>
                                            </p:txEl>
                                          </p:spTgt>
                                        </p:tgtEl>
                                      </p:cBhvr>
                                    </p:animEffect>
                                  </p:childTnLst>
                                </p:cTn>
                              </p:par>
                              <p:par>
                                <p:cTn id="28" presetID="4" presetClass="entr" presetSubtype="16" fill="hold" nodeType="withEffect">
                                  <p:stCondLst>
                                    <p:cond delay="0"/>
                                  </p:stCondLst>
                                  <p:childTnLst>
                                    <p:set>
                                      <p:cBhvr>
                                        <p:cTn id="29" dur="1" fill="hold">
                                          <p:stCondLst>
                                            <p:cond delay="0"/>
                                          </p:stCondLst>
                                        </p:cTn>
                                        <p:tgtEl>
                                          <p:spTgt spid="9">
                                            <p:txEl>
                                              <p:pRg st="6" end="6"/>
                                            </p:txEl>
                                          </p:spTgt>
                                        </p:tgtEl>
                                        <p:attrNameLst>
                                          <p:attrName>style.visibility</p:attrName>
                                        </p:attrNameLst>
                                      </p:cBhvr>
                                      <p:to>
                                        <p:strVal val="visible"/>
                                      </p:to>
                                    </p:set>
                                    <p:animEffect transition="in" filter="box(in)">
                                      <p:cBhvr>
                                        <p:cTn id="30" dur="500"/>
                                        <p:tgtEl>
                                          <p:spTgt spid="9">
                                            <p:txEl>
                                              <p:pRg st="6" end="6"/>
                                            </p:txEl>
                                          </p:spTgt>
                                        </p:tgtEl>
                                      </p:cBhvr>
                                    </p:animEffect>
                                  </p:childTnLst>
                                </p:cTn>
                              </p:par>
                              <p:par>
                                <p:cTn id="31" presetID="4" presetClass="entr" presetSubtype="16" fill="hold" nodeType="withEffect">
                                  <p:stCondLst>
                                    <p:cond delay="0"/>
                                  </p:stCondLst>
                                  <p:childTnLst>
                                    <p:set>
                                      <p:cBhvr>
                                        <p:cTn id="32" dur="1" fill="hold">
                                          <p:stCondLst>
                                            <p:cond delay="0"/>
                                          </p:stCondLst>
                                        </p:cTn>
                                        <p:tgtEl>
                                          <p:spTgt spid="9">
                                            <p:txEl>
                                              <p:pRg st="7" end="7"/>
                                            </p:txEl>
                                          </p:spTgt>
                                        </p:tgtEl>
                                        <p:attrNameLst>
                                          <p:attrName>style.visibility</p:attrName>
                                        </p:attrNameLst>
                                      </p:cBhvr>
                                      <p:to>
                                        <p:strVal val="visible"/>
                                      </p:to>
                                    </p:set>
                                    <p:animEffect transition="in" filter="box(in)">
                                      <p:cBhvr>
                                        <p:cTn id="33" dur="500"/>
                                        <p:tgtEl>
                                          <p:spTgt spid="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ChangeArrowheads="1"/>
          </p:cNvSpPr>
          <p:nvPr/>
        </p:nvSpPr>
        <p:spPr bwMode="auto">
          <a:xfrm>
            <a:off x="1127448" y="1288013"/>
            <a:ext cx="8591550"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r>
              <a:rPr lang="en-US" altLang="zh-CN" sz="2800" dirty="0">
                <a:solidFill>
                  <a:srgbClr val="C00000"/>
                </a:solidFill>
                <a:latin typeface="微软雅黑" panose="020B0503020204020204" pitchFamily="34" charset="-122"/>
                <a:ea typeface="微软雅黑" panose="020B0503020204020204" pitchFamily="34" charset="-122"/>
              </a:rPr>
              <a:t>3. </a:t>
            </a:r>
            <a:r>
              <a:rPr lang="zh-CN" altLang="en-US" sz="2800" dirty="0">
                <a:solidFill>
                  <a:srgbClr val="C00000"/>
                </a:solidFill>
                <a:latin typeface="微软雅黑" panose="020B0503020204020204" pitchFamily="34" charset="-122"/>
                <a:ea typeface="微软雅黑" panose="020B0503020204020204" pitchFamily="34" charset="-122"/>
              </a:rPr>
              <a:t>读者</a:t>
            </a:r>
            <a:r>
              <a:rPr lang="en-US" altLang="zh-CN" sz="2800" dirty="0">
                <a:solidFill>
                  <a:srgbClr val="C00000"/>
                </a:solidFill>
                <a:latin typeface="微软雅黑" panose="020B0503020204020204" pitchFamily="34" charset="-122"/>
                <a:ea typeface="微软雅黑" panose="020B0503020204020204" pitchFamily="34" charset="-122"/>
              </a:rPr>
              <a:t>-</a:t>
            </a:r>
            <a:r>
              <a:rPr lang="zh-CN" altLang="en-US" sz="2800" dirty="0">
                <a:solidFill>
                  <a:srgbClr val="C00000"/>
                </a:solidFill>
                <a:latin typeface="微软雅黑" panose="020B0503020204020204" pitchFamily="34" charset="-122"/>
                <a:ea typeface="微软雅黑" panose="020B0503020204020204" pitchFamily="34" charset="-122"/>
              </a:rPr>
              <a:t>写者问题</a:t>
            </a:r>
            <a:r>
              <a:rPr lang="en-US" altLang="zh-CN" sz="2800" dirty="0">
                <a:solidFill>
                  <a:srgbClr val="C00000"/>
                </a:solidFill>
                <a:latin typeface="宋体" panose="02010600030101010101" pitchFamily="2" charset="-122"/>
              </a:rPr>
              <a:t>(the readers-writers problem)</a:t>
            </a:r>
          </a:p>
        </p:txBody>
      </p:sp>
      <p:sp>
        <p:nvSpPr>
          <p:cNvPr id="146435" name="Rectangle 3"/>
          <p:cNvSpPr>
            <a:spLocks noChangeArrowheads="1"/>
          </p:cNvSpPr>
          <p:nvPr/>
        </p:nvSpPr>
        <p:spPr bwMode="auto">
          <a:xfrm>
            <a:off x="1181094" y="2007150"/>
            <a:ext cx="254317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nSpc>
                <a:spcPct val="130000"/>
              </a:lnSpc>
              <a:spcBef>
                <a:spcPct val="20000"/>
              </a:spcBef>
              <a:buFont typeface="Wingdings" panose="05000000000000000000" pitchFamily="2" charset="2"/>
              <a:buChar char="n"/>
            </a:pPr>
            <a:r>
              <a:rPr lang="zh-CN" altLang="en-US" sz="2800">
                <a:solidFill>
                  <a:srgbClr val="7030A0"/>
                </a:solidFill>
                <a:latin typeface="仿宋_GB2312" pitchFamily="49" charset="-122"/>
                <a:ea typeface="仿宋_GB2312" pitchFamily="49" charset="-122"/>
              </a:rPr>
              <a:t> 问题描述：</a:t>
            </a:r>
            <a:endParaRPr lang="en-US" altLang="zh-CN" sz="2800">
              <a:solidFill>
                <a:srgbClr val="7030A0"/>
              </a:solidFill>
              <a:latin typeface="仿宋_GB2312" pitchFamily="49" charset="-122"/>
              <a:ea typeface="仿宋_GB2312" pitchFamily="49" charset="-122"/>
            </a:endParaRPr>
          </a:p>
        </p:txBody>
      </p:sp>
      <p:sp>
        <p:nvSpPr>
          <p:cNvPr id="5" name="Rectangle 2"/>
          <p:cNvSpPr>
            <a:spLocks noChangeArrowheads="1"/>
          </p:cNvSpPr>
          <p:nvPr/>
        </p:nvSpPr>
        <p:spPr bwMode="auto">
          <a:xfrm>
            <a:off x="4224339" y="46039"/>
            <a:ext cx="3671887" cy="719137"/>
          </a:xfrm>
          <a:prstGeom prst="rect">
            <a:avLst/>
          </a:prstGeom>
          <a:noFill/>
          <a:ln>
            <a:noFill/>
          </a:ln>
          <a:effectLst>
            <a:outerShdw dist="35921" dir="2700000" algn="ctr" rotWithShape="0">
              <a:srgbClr val="FFFFFF">
                <a:alpha val="73000"/>
              </a:srgbClr>
            </a:outerShdw>
          </a:effectLst>
        </p:spPr>
        <p:txBody>
          <a:bodyPr anchor="ctr"/>
          <a:lstStyle/>
          <a:p>
            <a:pPr>
              <a:defRPr/>
            </a:pPr>
            <a:r>
              <a:rPr lang="en-US" altLang="zh-CN" sz="4000" dirty="0">
                <a:solidFill>
                  <a:schemeClr val="accent1">
                    <a:lumMod val="75000"/>
                  </a:schemeClr>
                </a:solidFill>
                <a:latin typeface="微软雅黑" pitchFamily="34" charset="-122"/>
                <a:ea typeface="微软雅黑" pitchFamily="34" charset="-122"/>
              </a:rPr>
              <a:t>3.4 </a:t>
            </a:r>
            <a:r>
              <a:rPr lang="zh-CN" altLang="en-US" sz="4000" dirty="0">
                <a:solidFill>
                  <a:schemeClr val="accent1">
                    <a:lumMod val="75000"/>
                  </a:schemeClr>
                </a:solidFill>
                <a:latin typeface="微软雅黑" pitchFamily="34" charset="-122"/>
                <a:ea typeface="微软雅黑" pitchFamily="34" charset="-122"/>
              </a:rPr>
              <a:t>进程同步</a:t>
            </a:r>
          </a:p>
        </p:txBody>
      </p:sp>
      <p:sp>
        <p:nvSpPr>
          <p:cNvPr id="6" name="矩形 5"/>
          <p:cNvSpPr/>
          <p:nvPr/>
        </p:nvSpPr>
        <p:spPr>
          <a:xfrm>
            <a:off x="983432" y="685008"/>
            <a:ext cx="5256212" cy="584200"/>
          </a:xfrm>
          <a:prstGeom prst="rect">
            <a:avLst/>
          </a:prstGeom>
        </p:spPr>
        <p:txBody>
          <a:bodyPr>
            <a:spAutoFit/>
          </a:bodyPr>
          <a:lstStyle/>
          <a:p>
            <a:pPr eaLnBrk="0" hangingPunct="0">
              <a:spcBef>
                <a:spcPct val="20000"/>
              </a:spcBef>
              <a:defRPr/>
            </a:pPr>
            <a:r>
              <a:rPr lang="en-US" altLang="zh-CN" sz="3200" kern="0" dirty="0">
                <a:solidFill>
                  <a:srgbClr val="0000FF"/>
                </a:solidFill>
                <a:latin typeface="微软雅黑" panose="020B0503020204020204" pitchFamily="34" charset="-122"/>
                <a:ea typeface="微软雅黑" panose="020B0503020204020204" pitchFamily="34" charset="-122"/>
              </a:rPr>
              <a:t>3.4.4 </a:t>
            </a:r>
            <a:r>
              <a:rPr lang="zh-CN" altLang="en-US" sz="3200" kern="0" dirty="0">
                <a:solidFill>
                  <a:srgbClr val="0000FF"/>
                </a:solidFill>
                <a:latin typeface="微软雅黑" panose="020B0503020204020204" pitchFamily="34" charset="-122"/>
                <a:ea typeface="微软雅黑" panose="020B0503020204020204" pitchFamily="34" charset="-122"/>
              </a:rPr>
              <a:t>经典进程同步问题</a:t>
            </a:r>
            <a:endParaRPr lang="zh-CN" altLang="en-US" sz="3200" dirty="0">
              <a:latin typeface="微软雅黑" panose="020B0503020204020204" pitchFamily="34" charset="-122"/>
              <a:ea typeface="微软雅黑" panose="020B0503020204020204" pitchFamily="34" charset="-122"/>
            </a:endParaRPr>
          </a:p>
        </p:txBody>
      </p:sp>
      <p:graphicFrame>
        <p:nvGraphicFramePr>
          <p:cNvPr id="8" name="图示 7"/>
          <p:cNvGraphicFramePr/>
          <p:nvPr/>
        </p:nvGraphicFramePr>
        <p:xfrm>
          <a:off x="1093312" y="2240971"/>
          <a:ext cx="6984776" cy="42080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p:cNvSpPr txBox="1"/>
          <p:nvPr/>
        </p:nvSpPr>
        <p:spPr>
          <a:xfrm>
            <a:off x="7270436" y="2060848"/>
            <a:ext cx="4514196" cy="2039597"/>
          </a:xfrm>
          <a:prstGeom prst="rect">
            <a:avLst/>
          </a:prstGeom>
          <a:noFill/>
        </p:spPr>
        <p:txBody>
          <a:bodyPr wrap="square">
            <a:spAutoFit/>
          </a:bodyPr>
          <a:lstStyle/>
          <a:p>
            <a:pPr>
              <a:lnSpc>
                <a:spcPct val="130000"/>
              </a:lnSpc>
              <a:defRPr/>
            </a:pPr>
            <a:r>
              <a:rPr lang="zh-CN" altLang="en-US" sz="2800" dirty="0">
                <a:solidFill>
                  <a:srgbClr val="FF0000"/>
                </a:solidFill>
                <a:latin typeface="+mn-ea"/>
                <a:ea typeface="+mn-ea"/>
              </a:rPr>
              <a:t>访问要求：</a:t>
            </a:r>
            <a:endParaRPr lang="en-US" altLang="zh-CN" sz="2800" dirty="0">
              <a:solidFill>
                <a:srgbClr val="FF0000"/>
              </a:solidFill>
              <a:latin typeface="+mn-ea"/>
              <a:ea typeface="+mn-ea"/>
            </a:endParaRPr>
          </a:p>
          <a:p>
            <a:pPr>
              <a:lnSpc>
                <a:spcPct val="130000"/>
              </a:lnSpc>
              <a:buFont typeface="Wingdings" pitchFamily="2" charset="2"/>
              <a:buChar char="l"/>
              <a:defRPr/>
            </a:pPr>
            <a:r>
              <a:rPr lang="zh-CN" altLang="en-US" sz="2400" dirty="0"/>
              <a:t>允许多个读者同时读；</a:t>
            </a:r>
            <a:endParaRPr lang="en-US" altLang="zh-CN" sz="2400" dirty="0"/>
          </a:p>
          <a:p>
            <a:pPr>
              <a:lnSpc>
                <a:spcPct val="130000"/>
              </a:lnSpc>
              <a:buFont typeface="Wingdings" pitchFamily="2" charset="2"/>
              <a:buChar char="l"/>
              <a:defRPr/>
            </a:pPr>
            <a:r>
              <a:rPr lang="zh-CN" altLang="en-US" sz="2400" dirty="0"/>
              <a:t>不允许写者和读者同时操作；</a:t>
            </a:r>
            <a:endParaRPr lang="en-US" altLang="zh-CN" sz="2400" dirty="0"/>
          </a:p>
          <a:p>
            <a:pPr>
              <a:lnSpc>
                <a:spcPct val="130000"/>
              </a:lnSpc>
              <a:buFont typeface="Wingdings" pitchFamily="2" charset="2"/>
              <a:buChar char="l"/>
              <a:defRPr/>
            </a:pPr>
            <a:r>
              <a:rPr lang="zh-CN" altLang="en-US" sz="2400" dirty="0"/>
              <a:t>不允许多个写者同时写</a:t>
            </a:r>
          </a:p>
        </p:txBody>
      </p:sp>
      <p:sp>
        <p:nvSpPr>
          <p:cNvPr id="11" name="圆角矩形标注 10"/>
          <p:cNvSpPr/>
          <p:nvPr/>
        </p:nvSpPr>
        <p:spPr bwMode="auto">
          <a:xfrm>
            <a:off x="7509215" y="5151999"/>
            <a:ext cx="3278188" cy="1296988"/>
          </a:xfrm>
          <a:prstGeom prst="wedgeRoundRectCallout">
            <a:avLst>
              <a:gd name="adj1" fmla="val -85124"/>
              <a:gd name="adj2" fmla="val -85683"/>
              <a:gd name="adj3" fmla="val 16667"/>
            </a:avLst>
          </a:prstGeom>
          <a:solidFill>
            <a:schemeClr val="accent2">
              <a:lumMod val="60000"/>
              <a:lumOff val="40000"/>
            </a:schemeClr>
          </a:solidFill>
          <a:ln>
            <a:noFill/>
          </a:ln>
          <a:effectLst/>
        </p:spPr>
        <p:txBody>
          <a:bodyPr/>
          <a:lstStyle/>
          <a:p>
            <a:pPr eaLnBrk="0" hangingPunct="0">
              <a:spcBef>
                <a:spcPct val="20000"/>
              </a:spcBef>
              <a:defRPr/>
            </a:pPr>
            <a:r>
              <a:rPr lang="zh-CN" altLang="en-US" sz="2400" dirty="0">
                <a:latin typeface="Arial" charset="0"/>
              </a:rPr>
              <a:t>这个问题中有哪些进程？进程间有哪些同步互斥关系呢？</a:t>
            </a:r>
            <a:endParaRPr lang="en-US" altLang="zh-CN" sz="2400" dirty="0">
              <a:latin typeface="Arial"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ox(in)">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P spid="9" grpId="0"/>
      <p:bldP spid="11"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ChangeArrowheads="1"/>
          </p:cNvSpPr>
          <p:nvPr/>
        </p:nvSpPr>
        <p:spPr bwMode="auto">
          <a:xfrm>
            <a:off x="983432" y="623887"/>
            <a:ext cx="871378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r>
              <a:rPr lang="en-US" altLang="zh-CN" sz="2800" dirty="0">
                <a:solidFill>
                  <a:srgbClr val="C00000"/>
                </a:solidFill>
                <a:latin typeface="微软雅黑" panose="020B0503020204020204" pitchFamily="34" charset="-122"/>
                <a:ea typeface="微软雅黑" panose="020B0503020204020204" pitchFamily="34" charset="-122"/>
              </a:rPr>
              <a:t>3. </a:t>
            </a:r>
            <a:r>
              <a:rPr lang="zh-CN" altLang="en-US" sz="2800" dirty="0">
                <a:solidFill>
                  <a:srgbClr val="C00000"/>
                </a:solidFill>
                <a:latin typeface="微软雅黑" panose="020B0503020204020204" pitchFamily="34" charset="-122"/>
                <a:ea typeface="微软雅黑" panose="020B0503020204020204" pitchFamily="34" charset="-122"/>
              </a:rPr>
              <a:t>读者－写者问题</a:t>
            </a:r>
            <a:r>
              <a:rPr lang="en-US" altLang="zh-CN" sz="2800" dirty="0">
                <a:solidFill>
                  <a:srgbClr val="C00000"/>
                </a:solidFill>
                <a:ea typeface="MS PGothic" panose="020B0600070205080204" pitchFamily="34" charset="-128"/>
              </a:rPr>
              <a:t>(the readers-writers problem)</a:t>
            </a:r>
          </a:p>
        </p:txBody>
      </p:sp>
      <p:sp>
        <p:nvSpPr>
          <p:cNvPr id="147459" name="Rectangle 3"/>
          <p:cNvSpPr>
            <a:spLocks noChangeArrowheads="1"/>
          </p:cNvSpPr>
          <p:nvPr/>
        </p:nvSpPr>
        <p:spPr bwMode="auto">
          <a:xfrm>
            <a:off x="1992313" y="1412875"/>
            <a:ext cx="8424862"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spcBef>
                <a:spcPct val="20000"/>
              </a:spcBef>
              <a:buFontTx/>
              <a:buChar char="•"/>
            </a:pPr>
            <a:endParaRPr lang="zh-CN" altLang="en-US" sz="3600" b="0"/>
          </a:p>
        </p:txBody>
      </p:sp>
      <p:sp>
        <p:nvSpPr>
          <p:cNvPr id="78852" name="Rectangle 4"/>
          <p:cNvSpPr>
            <a:spLocks noChangeArrowheads="1"/>
          </p:cNvSpPr>
          <p:nvPr/>
        </p:nvSpPr>
        <p:spPr bwMode="auto">
          <a:xfrm>
            <a:off x="1199456" y="1339851"/>
            <a:ext cx="8640762"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nSpc>
                <a:spcPct val="130000"/>
              </a:lnSpc>
              <a:spcBef>
                <a:spcPct val="20000"/>
              </a:spcBef>
              <a:buFont typeface="Wingdings" panose="05000000000000000000" pitchFamily="2" charset="2"/>
              <a:buChar char="n"/>
            </a:pPr>
            <a:r>
              <a:rPr lang="zh-CN" altLang="en-US" sz="2400" dirty="0">
                <a:solidFill>
                  <a:srgbClr val="7030A0"/>
                </a:solidFill>
                <a:latin typeface="仿宋_GB2312" pitchFamily="49" charset="-122"/>
                <a:ea typeface="仿宋_GB2312" pitchFamily="49" charset="-122"/>
              </a:rPr>
              <a:t>问题分析及信号量设置：</a:t>
            </a:r>
          </a:p>
          <a:p>
            <a:pPr lvl="1">
              <a:lnSpc>
                <a:spcPct val="130000"/>
              </a:lnSpc>
              <a:spcBef>
                <a:spcPct val="20000"/>
              </a:spcBef>
              <a:buFontTx/>
              <a:buChar char="–"/>
            </a:pPr>
            <a:r>
              <a:rPr lang="zh-CN" altLang="en-US" sz="2200" dirty="0">
                <a:latin typeface="宋体" panose="02010600030101010101" pitchFamily="2" charset="-122"/>
                <a:ea typeface="仿宋_GB2312" pitchFamily="49" charset="-122"/>
              </a:rPr>
              <a:t>信号量</a:t>
            </a:r>
            <a:r>
              <a:rPr lang="en-US" altLang="zh-CN" sz="2200" dirty="0" err="1">
                <a:solidFill>
                  <a:schemeClr val="accent1"/>
                </a:solidFill>
                <a:latin typeface="宋体" panose="02010600030101010101" pitchFamily="2" charset="-122"/>
                <a:ea typeface="仿宋_GB2312" pitchFamily="49" charset="-122"/>
              </a:rPr>
              <a:t>wmutex</a:t>
            </a:r>
            <a:r>
              <a:rPr lang="zh-CN" altLang="en-US" sz="2200" dirty="0">
                <a:latin typeface="宋体" panose="02010600030101010101" pitchFamily="2" charset="-122"/>
                <a:ea typeface="仿宋_GB2312" pitchFamily="49" charset="-122"/>
              </a:rPr>
              <a:t>表示</a:t>
            </a:r>
            <a:r>
              <a:rPr lang="en-US" altLang="zh-CN" sz="2200" dirty="0">
                <a:latin typeface="宋体" panose="02010600030101010101" pitchFamily="2" charset="-122"/>
                <a:ea typeface="仿宋_GB2312" pitchFamily="49" charset="-122"/>
              </a:rPr>
              <a:t>“</a:t>
            </a:r>
            <a:r>
              <a:rPr lang="zh-CN" altLang="en-US" sz="2200" dirty="0">
                <a:latin typeface="宋体" panose="02010600030101010101" pitchFamily="2" charset="-122"/>
                <a:ea typeface="仿宋_GB2312" pitchFamily="49" charset="-122"/>
              </a:rPr>
              <a:t>允许写</a:t>
            </a:r>
            <a:r>
              <a:rPr lang="en-US" altLang="zh-CN" sz="2200" dirty="0">
                <a:latin typeface="宋体" panose="02010600030101010101" pitchFamily="2" charset="-122"/>
                <a:ea typeface="仿宋_GB2312" pitchFamily="49" charset="-122"/>
              </a:rPr>
              <a:t>”</a:t>
            </a:r>
            <a:r>
              <a:rPr lang="zh-CN" altLang="en-US" sz="2200" dirty="0">
                <a:latin typeface="宋体" panose="02010600030101010101" pitchFamily="2" charset="-122"/>
                <a:ea typeface="仿宋_GB2312" pitchFamily="49" charset="-122"/>
              </a:rPr>
              <a:t>，写者与其他进程互斥使用数据</a:t>
            </a:r>
          </a:p>
          <a:p>
            <a:pPr lvl="1">
              <a:lnSpc>
                <a:spcPct val="130000"/>
              </a:lnSpc>
              <a:spcBef>
                <a:spcPct val="20000"/>
              </a:spcBef>
              <a:buFontTx/>
              <a:buChar char="–"/>
            </a:pPr>
            <a:r>
              <a:rPr lang="zh-CN" altLang="en-US" sz="2200" dirty="0">
                <a:latin typeface="宋体" panose="02010600030101010101" pitchFamily="2" charset="-122"/>
                <a:ea typeface="仿宋_GB2312" pitchFamily="49" charset="-122"/>
              </a:rPr>
              <a:t>公共整形变量</a:t>
            </a:r>
            <a:r>
              <a:rPr lang="en-US" altLang="zh-CN" sz="2200" dirty="0" err="1">
                <a:solidFill>
                  <a:schemeClr val="accent1"/>
                </a:solidFill>
                <a:latin typeface="宋体" panose="02010600030101010101" pitchFamily="2" charset="-122"/>
                <a:ea typeface="仿宋_GB2312" pitchFamily="49" charset="-122"/>
              </a:rPr>
              <a:t>readcount</a:t>
            </a:r>
            <a:r>
              <a:rPr lang="zh-CN" altLang="en-US" sz="2200" dirty="0">
                <a:latin typeface="宋体" panose="02010600030101010101" pitchFamily="2" charset="-122"/>
                <a:ea typeface="仿宋_GB2312" pitchFamily="49" charset="-122"/>
              </a:rPr>
              <a:t>表示“正在读”的读者数</a:t>
            </a:r>
          </a:p>
          <a:p>
            <a:pPr lvl="1">
              <a:lnSpc>
                <a:spcPct val="130000"/>
              </a:lnSpc>
              <a:spcBef>
                <a:spcPct val="20000"/>
              </a:spcBef>
              <a:buFontTx/>
              <a:buChar char="–"/>
            </a:pPr>
            <a:r>
              <a:rPr lang="zh-CN" altLang="en-US" sz="2200" dirty="0">
                <a:latin typeface="宋体" panose="02010600030101010101" pitchFamily="2" charset="-122"/>
                <a:ea typeface="仿宋_GB2312" pitchFamily="49" charset="-122"/>
              </a:rPr>
              <a:t>信号量</a:t>
            </a:r>
            <a:r>
              <a:rPr lang="en-US" altLang="zh-CN" sz="2200" dirty="0" err="1">
                <a:solidFill>
                  <a:schemeClr val="accent1"/>
                </a:solidFill>
                <a:latin typeface="宋体" panose="02010600030101010101" pitchFamily="2" charset="-122"/>
                <a:ea typeface="仿宋_GB2312" pitchFamily="49" charset="-122"/>
              </a:rPr>
              <a:t>rmutex</a:t>
            </a:r>
            <a:r>
              <a:rPr lang="zh-CN" altLang="en-US" sz="2200" dirty="0">
                <a:latin typeface="宋体" panose="02010600030101010101" pitchFamily="2" charset="-122"/>
                <a:ea typeface="仿宋_GB2312" pitchFamily="49" charset="-122"/>
              </a:rPr>
              <a:t>：实现多个读者对</a:t>
            </a:r>
            <a:r>
              <a:rPr lang="en-US" altLang="zh-CN" sz="2200" dirty="0" err="1">
                <a:latin typeface="宋体" panose="02010600030101010101" pitchFamily="2" charset="-122"/>
                <a:ea typeface="仿宋_GB2312" pitchFamily="49" charset="-122"/>
              </a:rPr>
              <a:t>readcount</a:t>
            </a:r>
            <a:r>
              <a:rPr lang="zh-CN" altLang="en-US" sz="2200" dirty="0">
                <a:latin typeface="宋体" panose="02010600030101010101" pitchFamily="2" charset="-122"/>
                <a:ea typeface="仿宋_GB2312" pitchFamily="49" charset="-122"/>
              </a:rPr>
              <a:t>的互斥操作</a:t>
            </a:r>
          </a:p>
        </p:txBody>
      </p:sp>
      <p:sp>
        <p:nvSpPr>
          <p:cNvPr id="5" name="Rectangle 2"/>
          <p:cNvSpPr>
            <a:spLocks noChangeArrowheads="1"/>
          </p:cNvSpPr>
          <p:nvPr/>
        </p:nvSpPr>
        <p:spPr bwMode="auto">
          <a:xfrm>
            <a:off x="1703512" y="4324350"/>
            <a:ext cx="8424863" cy="198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tx1"/>
              </a:buClr>
            </a:pPr>
            <a:r>
              <a:rPr kumimoji="1" lang="zh-CN" altLang="en-US" sz="2400" dirty="0">
                <a:latin typeface="Times New Roman" panose="02020603050405020304" pitchFamily="18" charset="0"/>
              </a:rPr>
              <a:t>  </a:t>
            </a:r>
            <a:r>
              <a:rPr kumimoji="1" lang="en-US" altLang="zh-CN" sz="2200" dirty="0" err="1"/>
              <a:t>wmutex:semaphore</a:t>
            </a:r>
            <a:r>
              <a:rPr kumimoji="1" lang="en-US" altLang="zh-CN" sz="2200" dirty="0"/>
              <a:t>=1    //</a:t>
            </a:r>
            <a:r>
              <a:rPr kumimoji="1" lang="zh-CN" altLang="en-US" sz="2200" dirty="0"/>
              <a:t>读者与写者之间、写者与</a:t>
            </a:r>
          </a:p>
          <a:p>
            <a:pPr eaLnBrk="1" hangingPunct="1">
              <a:spcBef>
                <a:spcPct val="50000"/>
              </a:spcBef>
              <a:buClr>
                <a:schemeClr val="tx1"/>
              </a:buClr>
            </a:pPr>
            <a:r>
              <a:rPr kumimoji="1" lang="zh-CN" altLang="en-US" sz="2200" dirty="0"/>
              <a:t>                                           写者之间互斥使用共享数据</a:t>
            </a:r>
          </a:p>
          <a:p>
            <a:pPr eaLnBrk="1" hangingPunct="1">
              <a:spcBef>
                <a:spcPct val="50000"/>
              </a:spcBef>
              <a:buClr>
                <a:schemeClr val="tx1"/>
              </a:buClr>
            </a:pPr>
            <a:r>
              <a:rPr kumimoji="1" lang="en-US" altLang="zh-CN" sz="2200" dirty="0"/>
              <a:t> </a:t>
            </a:r>
            <a:r>
              <a:rPr kumimoji="1" lang="en-US" altLang="zh-CN" sz="2200" dirty="0" err="1"/>
              <a:t>readcount</a:t>
            </a:r>
            <a:r>
              <a:rPr kumimoji="1" lang="en-US" altLang="zh-CN" sz="2200" dirty="0"/>
              <a:t>: </a:t>
            </a:r>
            <a:r>
              <a:rPr kumimoji="1" lang="en-US" altLang="zh-CN" sz="2200" dirty="0" err="1"/>
              <a:t>int</a:t>
            </a:r>
            <a:r>
              <a:rPr kumimoji="1" lang="en-US" altLang="zh-CN" sz="2200" dirty="0"/>
              <a:t> = 0;         //</a:t>
            </a:r>
            <a:r>
              <a:rPr kumimoji="1" lang="zh-CN" altLang="en-US" sz="2200" dirty="0"/>
              <a:t>当前正在读的读者数量                                                     </a:t>
            </a:r>
          </a:p>
          <a:p>
            <a:pPr eaLnBrk="1" hangingPunct="1">
              <a:spcBef>
                <a:spcPct val="50000"/>
              </a:spcBef>
              <a:buClr>
                <a:schemeClr val="tx1"/>
              </a:buClr>
            </a:pPr>
            <a:r>
              <a:rPr kumimoji="1" lang="en-US" altLang="zh-CN" sz="2200" dirty="0"/>
              <a:t> </a:t>
            </a:r>
            <a:r>
              <a:rPr kumimoji="1" lang="en-US" altLang="zh-CN" sz="2200" dirty="0" err="1"/>
              <a:t>rmutex</a:t>
            </a:r>
            <a:r>
              <a:rPr kumimoji="1" lang="en-US" altLang="zh-CN" sz="2200" dirty="0"/>
              <a:t> :semaphore =  1      //</a:t>
            </a:r>
            <a:r>
              <a:rPr kumimoji="1" lang="zh-CN" altLang="en-US" sz="2200" dirty="0"/>
              <a:t>多个读者互斥使用</a:t>
            </a:r>
            <a:r>
              <a:rPr kumimoji="1" lang="en-US" altLang="zh-CN" sz="2200" dirty="0" err="1"/>
              <a:t>readcount</a:t>
            </a:r>
            <a:endParaRPr kumimoji="1" lang="en-US" altLang="zh-CN" sz="2200" dirty="0"/>
          </a:p>
        </p:txBody>
      </p:sp>
      <p:sp>
        <p:nvSpPr>
          <p:cNvPr id="2" name="下箭头 1"/>
          <p:cNvSpPr>
            <a:spLocks noChangeArrowheads="1"/>
          </p:cNvSpPr>
          <p:nvPr/>
        </p:nvSpPr>
        <p:spPr bwMode="auto">
          <a:xfrm>
            <a:off x="4800600" y="3429000"/>
            <a:ext cx="863600" cy="863600"/>
          </a:xfrm>
          <a:prstGeom prst="downArrow">
            <a:avLst>
              <a:gd name="adj1" fmla="val 50000"/>
              <a:gd name="adj2" fmla="val 50000"/>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spcBef>
                <a:spcPct val="20000"/>
              </a:spcBef>
            </a:pPr>
            <a:endParaRPr lang="zh-CN" altLang="en-US"/>
          </a:p>
        </p:txBody>
      </p:sp>
      <p:sp>
        <p:nvSpPr>
          <p:cNvPr id="147463" name="Rectangle 2"/>
          <p:cNvSpPr>
            <a:spLocks noChangeArrowheads="1"/>
          </p:cNvSpPr>
          <p:nvPr/>
        </p:nvSpPr>
        <p:spPr bwMode="auto">
          <a:xfrm>
            <a:off x="3863975" y="-26988"/>
            <a:ext cx="5545138"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r>
              <a:rPr lang="en-US" altLang="zh-CN" sz="3600" dirty="0">
                <a:solidFill>
                  <a:srgbClr val="0000FF"/>
                </a:solidFill>
                <a:latin typeface="微软雅黑" panose="020B0503020204020204" pitchFamily="34" charset="-122"/>
                <a:ea typeface="微软雅黑" panose="020B0503020204020204" pitchFamily="34" charset="-122"/>
              </a:rPr>
              <a:t>3.4.4 </a:t>
            </a:r>
            <a:r>
              <a:rPr lang="zh-CN" altLang="en-US" sz="3600" dirty="0">
                <a:solidFill>
                  <a:srgbClr val="0000FF"/>
                </a:solidFill>
                <a:latin typeface="微软雅黑" panose="020B0503020204020204" pitchFamily="34" charset="-122"/>
                <a:ea typeface="微软雅黑" panose="020B0503020204020204" pitchFamily="34" charset="-122"/>
              </a:rPr>
              <a:t>经典进程同步问题</a:t>
            </a:r>
            <a:endParaRPr lang="en-US" altLang="zh-CN" sz="3600"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78852">
                                            <p:txEl>
                                              <p:pRg st="1" end="1"/>
                                            </p:txEl>
                                          </p:spTgt>
                                        </p:tgtEl>
                                        <p:attrNameLst>
                                          <p:attrName>style.visibility</p:attrName>
                                        </p:attrNameLst>
                                      </p:cBhvr>
                                      <p:to>
                                        <p:strVal val="visible"/>
                                      </p:to>
                                    </p:set>
                                    <p:animEffect transition="in" filter="box(in)">
                                      <p:cBhvr>
                                        <p:cTn id="7" dur="500"/>
                                        <p:tgtEl>
                                          <p:spTgt spid="78852">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78852">
                                            <p:txEl>
                                              <p:pRg st="2" end="2"/>
                                            </p:txEl>
                                          </p:spTgt>
                                        </p:tgtEl>
                                        <p:attrNameLst>
                                          <p:attrName>style.visibility</p:attrName>
                                        </p:attrNameLst>
                                      </p:cBhvr>
                                      <p:to>
                                        <p:strVal val="visible"/>
                                      </p:to>
                                    </p:set>
                                    <p:animEffect transition="in" filter="box(in)">
                                      <p:cBhvr>
                                        <p:cTn id="12" dur="500"/>
                                        <p:tgtEl>
                                          <p:spTgt spid="78852">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78852">
                                            <p:txEl>
                                              <p:pRg st="3" end="3"/>
                                            </p:txEl>
                                          </p:spTgt>
                                        </p:tgtEl>
                                        <p:attrNameLst>
                                          <p:attrName>style.visibility</p:attrName>
                                        </p:attrNameLst>
                                      </p:cBhvr>
                                      <p:to>
                                        <p:strVal val="visible"/>
                                      </p:to>
                                    </p:set>
                                    <p:animEffect transition="in" filter="box(in)">
                                      <p:cBhvr>
                                        <p:cTn id="17" dur="500"/>
                                        <p:tgtEl>
                                          <p:spTgt spid="78852">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ox(in)">
                                      <p:cBhvr>
                                        <p:cTn id="22" dur="500"/>
                                        <p:tgtEl>
                                          <p:spTgt spid="5"/>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box(in)">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ChangeArrowheads="1"/>
          </p:cNvSpPr>
          <p:nvPr/>
        </p:nvSpPr>
        <p:spPr bwMode="auto">
          <a:xfrm>
            <a:off x="3792539" y="7938"/>
            <a:ext cx="3959225"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r>
              <a:rPr lang="en-US" altLang="zh-CN" sz="3200" dirty="0">
                <a:solidFill>
                  <a:srgbClr val="C00000"/>
                </a:solidFill>
                <a:latin typeface="微软雅黑" panose="020B0503020204020204" pitchFamily="34" charset="-122"/>
                <a:ea typeface="微软雅黑" panose="020B0503020204020204" pitchFamily="34" charset="-122"/>
              </a:rPr>
              <a:t>3. </a:t>
            </a:r>
            <a:r>
              <a:rPr lang="zh-CN" altLang="en-US" sz="3200" dirty="0">
                <a:solidFill>
                  <a:srgbClr val="C00000"/>
                </a:solidFill>
                <a:latin typeface="微软雅黑" panose="020B0503020204020204" pitchFamily="34" charset="-122"/>
                <a:ea typeface="微软雅黑" panose="020B0503020204020204" pitchFamily="34" charset="-122"/>
              </a:rPr>
              <a:t>读者－写者问题</a:t>
            </a:r>
            <a:endParaRPr lang="en-US" altLang="zh-CN" sz="3200" dirty="0">
              <a:solidFill>
                <a:srgbClr val="C00000"/>
              </a:solidFill>
              <a:latin typeface="微软雅黑" panose="020B0503020204020204" pitchFamily="34" charset="-122"/>
              <a:ea typeface="微软雅黑" panose="020B0503020204020204" pitchFamily="34" charset="-122"/>
            </a:endParaRPr>
          </a:p>
        </p:txBody>
      </p:sp>
      <p:sp>
        <p:nvSpPr>
          <p:cNvPr id="148483" name="矩形 3"/>
          <p:cNvSpPr>
            <a:spLocks noChangeArrowheads="1"/>
          </p:cNvSpPr>
          <p:nvPr/>
        </p:nvSpPr>
        <p:spPr bwMode="auto">
          <a:xfrm>
            <a:off x="1055689" y="800100"/>
            <a:ext cx="27368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spcBef>
                <a:spcPct val="20000"/>
              </a:spcBef>
              <a:buFont typeface="Wingdings" panose="05000000000000000000" pitchFamily="2" charset="2"/>
              <a:buChar char="n"/>
            </a:pPr>
            <a:r>
              <a:rPr lang="zh-CN" altLang="en-US" sz="2800" dirty="0">
                <a:solidFill>
                  <a:srgbClr val="7030A0"/>
                </a:solidFill>
                <a:latin typeface="微软雅黑" panose="020B0503020204020204" pitchFamily="34" charset="-122"/>
                <a:ea typeface="微软雅黑" panose="020B0503020204020204" pitchFamily="34" charset="-122"/>
              </a:rPr>
              <a:t>算法描述：</a:t>
            </a:r>
          </a:p>
        </p:txBody>
      </p:sp>
      <p:sp>
        <p:nvSpPr>
          <p:cNvPr id="5" name="Rectangle 2"/>
          <p:cNvSpPr>
            <a:spLocks noChangeArrowheads="1"/>
          </p:cNvSpPr>
          <p:nvPr/>
        </p:nvSpPr>
        <p:spPr bwMode="auto">
          <a:xfrm>
            <a:off x="1306512" y="1556737"/>
            <a:ext cx="7093743" cy="4561249"/>
          </a:xfrm>
          <a:prstGeom prst="rect">
            <a:avLst/>
          </a:prstGeom>
          <a:noFill/>
          <a:ln>
            <a:noFill/>
          </a:ln>
          <a:effectLst>
            <a:outerShdw dist="17961" dir="2700000" algn="ctr" rotWithShape="0">
              <a:schemeClr val="accent1">
                <a:gamma/>
                <a:shade val="60000"/>
                <a:invGamma/>
                <a:alpha val="50000"/>
              </a:schemeClr>
            </a:outerShdw>
          </a:effectLst>
        </p:spPr>
        <p:txBody>
          <a:bodyPr wrap="square" anchor="ctr">
            <a:spAutoFit/>
          </a:bodyPr>
          <a:lstStyle/>
          <a:p>
            <a:pPr>
              <a:lnSpc>
                <a:spcPct val="90000"/>
              </a:lnSpc>
              <a:spcBef>
                <a:spcPct val="50000"/>
              </a:spcBef>
              <a:buClr>
                <a:schemeClr val="tx1"/>
              </a:buClr>
              <a:defRPr/>
            </a:pPr>
            <a:r>
              <a:rPr lang="en-US" altLang="zh-CN" sz="2400" dirty="0">
                <a:latin typeface="Arial" charset="0"/>
              </a:rPr>
              <a:t>semaphore </a:t>
            </a:r>
            <a:r>
              <a:rPr lang="en-US" altLang="zh-CN" sz="2400" dirty="0" err="1">
                <a:latin typeface="Arial" charset="0"/>
              </a:rPr>
              <a:t>wmutex,rmutex</a:t>
            </a:r>
            <a:r>
              <a:rPr lang="en-US" altLang="zh-CN" sz="2400" dirty="0">
                <a:latin typeface="Arial" charset="0"/>
              </a:rPr>
              <a:t>;</a:t>
            </a:r>
          </a:p>
          <a:p>
            <a:pPr>
              <a:lnSpc>
                <a:spcPct val="90000"/>
              </a:lnSpc>
              <a:spcBef>
                <a:spcPct val="50000"/>
              </a:spcBef>
              <a:buClr>
                <a:schemeClr val="tx1"/>
              </a:buClr>
              <a:defRPr/>
            </a:pPr>
            <a:r>
              <a:rPr lang="en-US" altLang="zh-CN" sz="2400" dirty="0">
                <a:latin typeface="Arial" charset="0"/>
              </a:rPr>
              <a:t>int </a:t>
            </a:r>
            <a:r>
              <a:rPr lang="en-US" altLang="zh-CN" sz="2400" dirty="0" err="1">
                <a:latin typeface="Arial" charset="0"/>
              </a:rPr>
              <a:t>readcount</a:t>
            </a:r>
            <a:r>
              <a:rPr lang="en-US" altLang="zh-CN" sz="2400" dirty="0">
                <a:latin typeface="Arial" charset="0"/>
              </a:rPr>
              <a:t>; // </a:t>
            </a:r>
            <a:r>
              <a:rPr lang="zh-CN" altLang="en-US" sz="2400" dirty="0">
                <a:latin typeface="Arial" charset="0"/>
              </a:rPr>
              <a:t>普通变量，非信号量</a:t>
            </a:r>
            <a:endParaRPr lang="en-US" altLang="zh-CN" sz="2400" dirty="0">
              <a:latin typeface="Arial" charset="0"/>
            </a:endParaRPr>
          </a:p>
          <a:p>
            <a:pPr>
              <a:lnSpc>
                <a:spcPct val="90000"/>
              </a:lnSpc>
              <a:spcBef>
                <a:spcPct val="50000"/>
              </a:spcBef>
              <a:buClr>
                <a:schemeClr val="tx1"/>
              </a:buClr>
              <a:defRPr/>
            </a:pPr>
            <a:r>
              <a:rPr lang="en-US" altLang="zh-CN" sz="2400" dirty="0">
                <a:latin typeface="Arial" charset="0"/>
              </a:rPr>
              <a:t>void main()</a:t>
            </a:r>
          </a:p>
          <a:p>
            <a:pPr>
              <a:lnSpc>
                <a:spcPct val="90000"/>
              </a:lnSpc>
              <a:spcBef>
                <a:spcPct val="50000"/>
              </a:spcBef>
              <a:buClr>
                <a:schemeClr val="tx1"/>
              </a:buClr>
              <a:defRPr/>
            </a:pPr>
            <a:r>
              <a:rPr lang="en-US" altLang="zh-CN" sz="2400" dirty="0">
                <a:latin typeface="Arial" charset="0"/>
              </a:rPr>
              <a:t>{</a:t>
            </a:r>
          </a:p>
          <a:p>
            <a:pPr>
              <a:lnSpc>
                <a:spcPct val="90000"/>
              </a:lnSpc>
              <a:spcBef>
                <a:spcPct val="50000"/>
              </a:spcBef>
              <a:buClr>
                <a:schemeClr val="tx1"/>
              </a:buClr>
              <a:defRPr/>
            </a:pPr>
            <a:r>
              <a:rPr lang="en-US" altLang="zh-CN" sz="2400" dirty="0">
                <a:latin typeface="Arial" charset="0"/>
              </a:rPr>
              <a:t>    </a:t>
            </a:r>
            <a:r>
              <a:rPr lang="en-US" altLang="zh-CN" sz="2400" dirty="0" err="1">
                <a:latin typeface="Arial" charset="0"/>
              </a:rPr>
              <a:t>wmutex</a:t>
            </a:r>
            <a:r>
              <a:rPr lang="en-US" altLang="zh-CN" sz="2400" dirty="0">
                <a:latin typeface="Arial" charset="0"/>
              </a:rPr>
              <a:t>=1;</a:t>
            </a:r>
          </a:p>
          <a:p>
            <a:pPr>
              <a:lnSpc>
                <a:spcPct val="90000"/>
              </a:lnSpc>
              <a:spcBef>
                <a:spcPct val="50000"/>
              </a:spcBef>
              <a:buClr>
                <a:schemeClr val="tx1"/>
              </a:buClr>
              <a:defRPr/>
            </a:pPr>
            <a:r>
              <a:rPr lang="en-US" altLang="zh-CN" sz="2400" dirty="0">
                <a:latin typeface="Arial" charset="0"/>
              </a:rPr>
              <a:t>    </a:t>
            </a:r>
            <a:r>
              <a:rPr lang="en-US" altLang="zh-CN" sz="2400" dirty="0" err="1">
                <a:latin typeface="Arial" charset="0"/>
              </a:rPr>
              <a:t>rmutex</a:t>
            </a:r>
            <a:r>
              <a:rPr lang="en-US" altLang="zh-CN" sz="2400" dirty="0">
                <a:latin typeface="Arial" charset="0"/>
              </a:rPr>
              <a:t>=1;</a:t>
            </a:r>
          </a:p>
          <a:p>
            <a:pPr>
              <a:lnSpc>
                <a:spcPct val="90000"/>
              </a:lnSpc>
              <a:spcBef>
                <a:spcPct val="50000"/>
              </a:spcBef>
              <a:buClr>
                <a:schemeClr val="tx1"/>
              </a:buClr>
              <a:defRPr/>
            </a:pPr>
            <a:r>
              <a:rPr lang="en-US" altLang="zh-CN" sz="2400" dirty="0">
                <a:latin typeface="Arial" charset="0"/>
              </a:rPr>
              <a:t>    </a:t>
            </a:r>
            <a:r>
              <a:rPr lang="en-US" altLang="zh-CN" sz="2400" dirty="0" err="1">
                <a:latin typeface="Arial" charset="0"/>
              </a:rPr>
              <a:t>readcount</a:t>
            </a:r>
            <a:r>
              <a:rPr lang="en-US" altLang="zh-CN" sz="2400" dirty="0">
                <a:latin typeface="Arial" charset="0"/>
              </a:rPr>
              <a:t>=0;</a:t>
            </a:r>
          </a:p>
          <a:p>
            <a:pPr>
              <a:lnSpc>
                <a:spcPct val="90000"/>
              </a:lnSpc>
              <a:spcBef>
                <a:spcPct val="50000"/>
              </a:spcBef>
              <a:buClr>
                <a:schemeClr val="tx1"/>
              </a:buClr>
              <a:defRPr/>
            </a:pPr>
            <a:r>
              <a:rPr lang="en-US" altLang="zh-CN" sz="2400" dirty="0">
                <a:latin typeface="Arial" charset="0"/>
              </a:rPr>
              <a:t>    </a:t>
            </a:r>
            <a:r>
              <a:rPr lang="en-US" altLang="zh-CN" sz="2400" dirty="0" err="1">
                <a:solidFill>
                  <a:srgbClr val="FF0000"/>
                </a:solidFill>
                <a:latin typeface="Arial" charset="0"/>
              </a:rPr>
              <a:t>parbegin</a:t>
            </a:r>
            <a:r>
              <a:rPr lang="en-US" altLang="zh-CN" sz="2400" dirty="0">
                <a:latin typeface="Arial" charset="0"/>
              </a:rPr>
              <a:t>(</a:t>
            </a:r>
            <a:r>
              <a:rPr lang="en-US" altLang="zh-CN" sz="2400" dirty="0" err="1">
                <a:latin typeface="Arial" charset="0"/>
              </a:rPr>
              <a:t>writer</a:t>
            </a:r>
            <a:r>
              <a:rPr lang="en-US" altLang="zh-CN" sz="2400" baseline="-25000" dirty="0" err="1">
                <a:latin typeface="Arial" charset="0"/>
              </a:rPr>
              <a:t>i</a:t>
            </a:r>
            <a:r>
              <a:rPr lang="en-US" altLang="zh-CN" sz="2400" dirty="0" err="1">
                <a:latin typeface="Arial" charset="0"/>
              </a:rPr>
              <a:t>,reader</a:t>
            </a:r>
            <a:r>
              <a:rPr lang="en-US" altLang="zh-CN" sz="2400" baseline="-25000" dirty="0" err="1">
                <a:latin typeface="Arial" charset="0"/>
              </a:rPr>
              <a:t>j</a:t>
            </a:r>
            <a:r>
              <a:rPr lang="en-US" altLang="zh-CN" sz="2400" dirty="0">
                <a:latin typeface="Arial" charset="0"/>
              </a:rPr>
              <a:t>);</a:t>
            </a:r>
          </a:p>
          <a:p>
            <a:pPr>
              <a:lnSpc>
                <a:spcPct val="90000"/>
              </a:lnSpc>
              <a:spcBef>
                <a:spcPct val="50000"/>
              </a:spcBef>
              <a:buClr>
                <a:schemeClr val="tx1"/>
              </a:buClr>
              <a:defRPr/>
            </a:pPr>
            <a:r>
              <a:rPr lang="en-US" altLang="zh-CN" sz="2400" dirty="0">
                <a:latin typeface="Arial" charset="0"/>
              </a:rPr>
              <a:t>}</a:t>
            </a:r>
          </a:p>
        </p:txBody>
      </p:sp>
    </p:spTree>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0.xml><?xml version="1.0" encoding="utf-8"?>
<p:tagLst xmlns:a="http://schemas.openxmlformats.org/drawingml/2006/main" xmlns:r="http://schemas.openxmlformats.org/officeDocument/2006/relationships" xmlns:p="http://schemas.openxmlformats.org/presentationml/2006/main">
  <p:tag name="RAINPROBLEM" val="MultipleChoice"/>
  <p:tag name="PROBLEMSCORE" val="10.0"/>
</p:tagLst>
</file>

<file path=ppt/tags/tag10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0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5.xml><?xml version="1.0" encoding="utf-8"?>
<p:tagLst xmlns:a="http://schemas.openxmlformats.org/drawingml/2006/main" xmlns:r="http://schemas.openxmlformats.org/officeDocument/2006/relationships" xmlns:p="http://schemas.openxmlformats.org/presentationml/2006/main">
  <p:tag name="RAINPROBLEM" val="MultipleChoice"/>
  <p:tag name="PROBLEMSCORE" val="100"/>
</p:tagLst>
</file>

<file path=ppt/tags/tag10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0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0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0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4.xml><?xml version="1.0" encoding="utf-8"?>
<p:tagLst xmlns:a="http://schemas.openxmlformats.org/drawingml/2006/main" xmlns:r="http://schemas.openxmlformats.org/officeDocument/2006/relationships" xmlns:p="http://schemas.openxmlformats.org/presentationml/2006/main">
  <p:tag name="RAINPROBLEM" val="MultipleChoice"/>
  <p:tag name="PROBLEMSCORE" val="10.0"/>
</p:tagLst>
</file>

<file path=ppt/tags/tag11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1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2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xml><?xml version="1.0" encoding="utf-8"?>
<p:tagLst xmlns:a="http://schemas.openxmlformats.org/drawingml/2006/main" xmlns:r="http://schemas.openxmlformats.org/officeDocument/2006/relationships" xmlns:p="http://schemas.openxmlformats.org/presentationml/2006/main">
  <p:tag name="RAINPROBLEM" val="MultipleChoice"/>
  <p:tag name="PROBLEMSCORE" val="10.0"/>
</p:tagLst>
</file>

<file path=ppt/tags/tag2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3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3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8.xml><?xml version="1.0" encoding="utf-8"?>
<p:tagLst xmlns:a="http://schemas.openxmlformats.org/drawingml/2006/main" xmlns:r="http://schemas.openxmlformats.org/officeDocument/2006/relationships" xmlns:p="http://schemas.openxmlformats.org/presentationml/2006/main">
  <p:tag name="RAINPROBLEM" val="MultipleChoice"/>
  <p:tag name="PROBLEMSCORE" val="10.0"/>
</p:tagLst>
</file>

<file path=ppt/tags/tag3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4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5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4.xml><?xml version="1.0" encoding="utf-8"?>
<p:tagLst xmlns:a="http://schemas.openxmlformats.org/drawingml/2006/main" xmlns:r="http://schemas.openxmlformats.org/officeDocument/2006/relationships" xmlns:p="http://schemas.openxmlformats.org/presentationml/2006/main">
  <p:tag name="RAINPROBLEM" val="MultipleChoice"/>
  <p:tag name="PROBLEMSCORE" val="10.0"/>
</p:tagLst>
</file>

<file path=ppt/tags/tag5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6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8.xml><?xml version="1.0" encoding="utf-8"?>
<p:tagLst xmlns:a="http://schemas.openxmlformats.org/drawingml/2006/main" xmlns:r="http://schemas.openxmlformats.org/officeDocument/2006/relationships" xmlns:p="http://schemas.openxmlformats.org/presentationml/2006/main">
  <p:tag name="RAINPROBLEM" val="MultipleChoice"/>
  <p:tag name="PROBLEMSCORE" val="10.0"/>
</p:tagLst>
</file>

<file path=ppt/tags/tag6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7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2.xml><?xml version="1.0" encoding="utf-8"?>
<p:tagLst xmlns:a="http://schemas.openxmlformats.org/drawingml/2006/main" xmlns:r="http://schemas.openxmlformats.org/officeDocument/2006/relationships" xmlns:p="http://schemas.openxmlformats.org/presentationml/2006/main">
  <p:tag name="RAINPROBLEM" val="MultipleChoice"/>
  <p:tag name="PROBLEMSCORE" val="10.0"/>
</p:tagLst>
</file>

<file path=ppt/tags/tag8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8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9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6.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9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heme/theme1.xml><?xml version="1.0" encoding="utf-8"?>
<a:theme xmlns:a="http://schemas.openxmlformats.org/drawingml/2006/main" name="577TGp_fruit_light_ani">
  <a:themeElements>
    <a:clrScheme name="577TGp_fruit_light_ani 1">
      <a:dk1>
        <a:srgbClr val="000000"/>
      </a:dk1>
      <a:lt1>
        <a:srgbClr val="FFFFFF"/>
      </a:lt1>
      <a:dk2>
        <a:srgbClr val="CC3300"/>
      </a:dk2>
      <a:lt2>
        <a:srgbClr val="808080"/>
      </a:lt2>
      <a:accent1>
        <a:srgbClr val="FF6161"/>
      </a:accent1>
      <a:accent2>
        <a:srgbClr val="FFC319"/>
      </a:accent2>
      <a:accent3>
        <a:srgbClr val="FFFFFF"/>
      </a:accent3>
      <a:accent4>
        <a:srgbClr val="000000"/>
      </a:accent4>
      <a:accent5>
        <a:srgbClr val="FFB7B7"/>
      </a:accent5>
      <a:accent6>
        <a:srgbClr val="E7B016"/>
      </a:accent6>
      <a:hlink>
        <a:srgbClr val="A8D02A"/>
      </a:hlink>
      <a:folHlink>
        <a:srgbClr val="5CB1FE"/>
      </a:folHlink>
    </a:clrScheme>
    <a:fontScheme name="577TGp_fruit_light_ani">
      <a:majorFont>
        <a:latin typeface="Arial"/>
        <a:ea typeface="MS PGothic"/>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CCECFF"/>
        </a:solidFill>
      </a:spPr>
      <a:bodyPr wrap="none">
        <a:spAutoFit/>
      </a:bodyPr>
      <a:lstStyle>
        <a:defPPr>
          <a:lnSpc>
            <a:spcPct val="130000"/>
          </a:lnSpc>
          <a:spcBef>
            <a:spcPct val="20000"/>
          </a:spcBef>
          <a:defRPr dirty="0">
            <a:solidFill>
              <a:srgbClr val="FF0000"/>
            </a:solidFill>
            <a:latin typeface="微软雅黑" panose="020B0503020204020204" pitchFamily="34" charset="-122"/>
            <a:ea typeface="微软雅黑" panose="020B0503020204020204" pitchFamily="34"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609600" marR="0" indent="-609600" algn="l" defTabSz="914400" rtl="0" eaLnBrk="0" fontAlgn="base" latinLnBrk="0" hangingPunct="0">
          <a:lnSpc>
            <a:spcPct val="100000"/>
          </a:lnSpc>
          <a:spcBef>
            <a:spcPct val="20000"/>
          </a:spcBef>
          <a:spcAft>
            <a:spcPct val="0"/>
          </a:spcAft>
          <a:buClrTx/>
          <a:buSzTx/>
          <a:buFontTx/>
          <a:buNone/>
          <a:tabLst/>
          <a:defRPr kumimoji="0" lang="en-US" sz="20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577TGp_fruit_light_ani 1">
        <a:dk1>
          <a:srgbClr val="000000"/>
        </a:dk1>
        <a:lt1>
          <a:srgbClr val="FFFFFF"/>
        </a:lt1>
        <a:dk2>
          <a:srgbClr val="CC3300"/>
        </a:dk2>
        <a:lt2>
          <a:srgbClr val="808080"/>
        </a:lt2>
        <a:accent1>
          <a:srgbClr val="FF6161"/>
        </a:accent1>
        <a:accent2>
          <a:srgbClr val="FFC319"/>
        </a:accent2>
        <a:accent3>
          <a:srgbClr val="FFFFFF"/>
        </a:accent3>
        <a:accent4>
          <a:srgbClr val="000000"/>
        </a:accent4>
        <a:accent5>
          <a:srgbClr val="FFB7B7"/>
        </a:accent5>
        <a:accent6>
          <a:srgbClr val="E7B016"/>
        </a:accent6>
        <a:hlink>
          <a:srgbClr val="A8D02A"/>
        </a:hlink>
        <a:folHlink>
          <a:srgbClr val="5CB1FE"/>
        </a:folHlink>
      </a:clrScheme>
      <a:clrMap bg1="lt1" tx1="dk1" bg2="lt2" tx2="dk2" accent1="accent1" accent2="accent2" accent3="accent3" accent4="accent4" accent5="accent5" accent6="accent6" hlink="hlink" folHlink="folHlink"/>
    </a:extraClrScheme>
    <a:extraClrScheme>
      <a:clrScheme name="577TGp_fruit_light_ani 2">
        <a:dk1>
          <a:srgbClr val="000000"/>
        </a:dk1>
        <a:lt1>
          <a:srgbClr val="FFFFFF"/>
        </a:lt1>
        <a:dk2>
          <a:srgbClr val="006666"/>
        </a:dk2>
        <a:lt2>
          <a:srgbClr val="808080"/>
        </a:lt2>
        <a:accent1>
          <a:srgbClr val="F8A230"/>
        </a:accent1>
        <a:accent2>
          <a:srgbClr val="5CACE2"/>
        </a:accent2>
        <a:accent3>
          <a:srgbClr val="FFFFFF"/>
        </a:accent3>
        <a:accent4>
          <a:srgbClr val="000000"/>
        </a:accent4>
        <a:accent5>
          <a:srgbClr val="FBCEAD"/>
        </a:accent5>
        <a:accent6>
          <a:srgbClr val="539BCD"/>
        </a:accent6>
        <a:hlink>
          <a:srgbClr val="E569A7"/>
        </a:hlink>
        <a:folHlink>
          <a:srgbClr val="95D844"/>
        </a:folHlink>
      </a:clrScheme>
      <a:clrMap bg1="lt1" tx1="dk1" bg2="lt2" tx2="dk2" accent1="accent1" accent2="accent2" accent3="accent3" accent4="accent4" accent5="accent5" accent6="accent6" hlink="hlink" folHlink="folHlink"/>
    </a:extraClrScheme>
    <a:extraClrScheme>
      <a:clrScheme name="577TGp_fruit_light_ani 3">
        <a:dk1>
          <a:srgbClr val="000000"/>
        </a:dk1>
        <a:lt1>
          <a:srgbClr val="FFFFFF"/>
        </a:lt1>
        <a:dk2>
          <a:srgbClr val="000066"/>
        </a:dk2>
        <a:lt2>
          <a:srgbClr val="808080"/>
        </a:lt2>
        <a:accent1>
          <a:srgbClr val="8EEA3A"/>
        </a:accent1>
        <a:accent2>
          <a:srgbClr val="F97B90"/>
        </a:accent2>
        <a:accent3>
          <a:srgbClr val="FFFFFF"/>
        </a:accent3>
        <a:accent4>
          <a:srgbClr val="000000"/>
        </a:accent4>
        <a:accent5>
          <a:srgbClr val="C6F3AE"/>
        </a:accent5>
        <a:accent6>
          <a:srgbClr val="E26F82"/>
        </a:accent6>
        <a:hlink>
          <a:srgbClr val="5DC2F5"/>
        </a:hlink>
        <a:folHlink>
          <a:srgbClr val="FFA41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53103</TotalTime>
  <Pages>0</Pages>
  <Words>18980</Words>
  <Characters>0</Characters>
  <Application>Microsoft Office PowerPoint</Application>
  <DocSecurity>0</DocSecurity>
  <PresentationFormat>宽屏</PresentationFormat>
  <Lines>0</Lines>
  <Paragraphs>2220</Paragraphs>
  <Slides>144</Slides>
  <Notes>81</Notes>
  <HiddenSlides>0</HiddenSlides>
  <MMClips>0</MMClips>
  <ScaleCrop>false</ScaleCrop>
  <HeadingPairs>
    <vt:vector size="8" baseType="variant">
      <vt:variant>
        <vt:lpstr>已用的字体</vt:lpstr>
      </vt:variant>
      <vt:variant>
        <vt:i4>27</vt:i4>
      </vt:variant>
      <vt:variant>
        <vt:lpstr>主题</vt:lpstr>
      </vt:variant>
      <vt:variant>
        <vt:i4>1</vt:i4>
      </vt:variant>
      <vt:variant>
        <vt:lpstr>嵌入 OLE 服务器</vt:lpstr>
      </vt:variant>
      <vt:variant>
        <vt:i4>3</vt:i4>
      </vt:variant>
      <vt:variant>
        <vt:lpstr>幻灯片标题</vt:lpstr>
      </vt:variant>
      <vt:variant>
        <vt:i4>144</vt:i4>
      </vt:variant>
    </vt:vector>
  </HeadingPairs>
  <TitlesOfParts>
    <vt:vector size="175" baseType="lpstr">
      <vt:lpstr>__Roboto_0db11f</vt:lpstr>
      <vt:lpstr>-apple-system</vt:lpstr>
      <vt:lpstr>Helvetica Neue</vt:lpstr>
      <vt:lpstr>MS PGothic</vt:lpstr>
      <vt:lpstr>PingFang SC</vt:lpstr>
      <vt:lpstr>PingFang-SC-Regular</vt:lpstr>
      <vt:lpstr>system-ui</vt:lpstr>
      <vt:lpstr>仿宋_GB2312</vt:lpstr>
      <vt:lpstr>黑体</vt:lpstr>
      <vt:lpstr>华文楷体</vt:lpstr>
      <vt:lpstr>楷体</vt:lpstr>
      <vt:lpstr>宋体</vt:lpstr>
      <vt:lpstr>Microsoft Yahei</vt:lpstr>
      <vt:lpstr>Microsoft Yahei</vt:lpstr>
      <vt:lpstr>Microsoft Yahei</vt:lpstr>
      <vt:lpstr>幼圆</vt:lpstr>
      <vt:lpstr>Arial</vt:lpstr>
      <vt:lpstr>Arial Bold</vt:lpstr>
      <vt:lpstr>Consolas</vt:lpstr>
      <vt:lpstr>Courier New</vt:lpstr>
      <vt:lpstr>Lato</vt:lpstr>
      <vt:lpstr>Times New Roman</vt:lpstr>
      <vt:lpstr>Times New Roman Bold</vt:lpstr>
      <vt:lpstr>Verdana</vt:lpstr>
      <vt:lpstr>Webdings</vt:lpstr>
      <vt:lpstr>Wingdings</vt:lpstr>
      <vt:lpstr>Wingdings 2</vt:lpstr>
      <vt:lpstr>577TGp_fruit_light_ani</vt:lpstr>
      <vt:lpstr>Visio</vt:lpstr>
      <vt:lpstr>VISIO</vt:lpstr>
      <vt:lpstr>Visio.Drawing.5</vt:lpstr>
      <vt:lpstr>PowerPoint 演示文稿</vt:lpstr>
      <vt:lpstr>3.4 进程同步</vt:lpstr>
      <vt:lpstr>3.4 进程同步</vt:lpstr>
      <vt:lpstr>3.4 进程同步</vt:lpstr>
      <vt:lpstr>PowerPoint 演示文稿</vt:lpstr>
      <vt:lpstr>PowerPoint 演示文稿</vt:lpstr>
      <vt:lpstr>PowerPoint 演示文稿</vt:lpstr>
      <vt:lpstr>PowerPoint 演示文稿</vt:lpstr>
      <vt:lpstr>PowerPoint 演示文稿</vt:lpstr>
      <vt:lpstr>PowerPoint 演示文稿</vt:lpstr>
      <vt:lpstr>3.4 进程同步</vt:lpstr>
      <vt:lpstr>PowerPoint 演示文稿</vt:lpstr>
      <vt:lpstr>PowerPoint 演示文稿</vt:lpstr>
      <vt:lpstr>PowerPoint 演示文稿</vt:lpstr>
      <vt:lpstr>PowerPoint 演示文稿</vt:lpstr>
      <vt:lpstr>PowerPoint 演示文稿</vt:lpstr>
      <vt:lpstr>3.4.2 进程同步机制及应用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3.4 进程同步</vt:lpstr>
      <vt:lpstr>3.4 进程同步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3.4.2进程同步机制及应用 4. 信号量机制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例2：前驱图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3.4.4 经典进程同步问题</vt:lpstr>
      <vt:lpstr>PowerPoint 演示文稿</vt:lpstr>
      <vt:lpstr>PowerPoint 演示文稿</vt:lpstr>
      <vt:lpstr>PowerPoint 演示文稿</vt:lpstr>
      <vt:lpstr>PowerPoint 演示文稿</vt:lpstr>
      <vt:lpstr>1. 生产者－消费者问题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算法同步描述：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HDU</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ThemeGallery PowerTemplate</dc:title>
  <dc:creator>ZX</dc:creator>
  <cp:lastModifiedBy>yn yang</cp:lastModifiedBy>
  <cp:revision>3130</cp:revision>
  <cp:lastPrinted>1899-12-30T00:00:00Z</cp:lastPrinted>
  <dcterms:created xsi:type="dcterms:W3CDTF">2010-06-25T14:34:36Z</dcterms:created>
  <dcterms:modified xsi:type="dcterms:W3CDTF">2024-03-27T01:41:03Z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2052-6.6.0.2461</vt:lpwstr>
  </property>
</Properties>
</file>