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9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4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61" r:id="rId2"/>
    <p:sldId id="1042" r:id="rId3"/>
    <p:sldId id="295" r:id="rId4"/>
    <p:sldId id="327" r:id="rId5"/>
    <p:sldId id="1043" r:id="rId6"/>
    <p:sldId id="325" r:id="rId7"/>
    <p:sldId id="488" r:id="rId8"/>
    <p:sldId id="489" r:id="rId9"/>
    <p:sldId id="592" r:id="rId10"/>
    <p:sldId id="1044" r:id="rId11"/>
    <p:sldId id="889" r:id="rId12"/>
    <p:sldId id="1041" r:id="rId13"/>
    <p:sldId id="960" r:id="rId14"/>
    <p:sldId id="1016" r:id="rId15"/>
    <p:sldId id="593" r:id="rId16"/>
    <p:sldId id="1046" r:id="rId17"/>
    <p:sldId id="936" r:id="rId18"/>
    <p:sldId id="928" r:id="rId19"/>
    <p:sldId id="1047" r:id="rId20"/>
    <p:sldId id="494" r:id="rId21"/>
    <p:sldId id="974" r:id="rId22"/>
    <p:sldId id="975" r:id="rId23"/>
    <p:sldId id="332" r:id="rId24"/>
    <p:sldId id="444" r:id="rId25"/>
    <p:sldId id="594" r:id="rId26"/>
    <p:sldId id="1048" r:id="rId27"/>
    <p:sldId id="1049" r:id="rId28"/>
    <p:sldId id="1050" r:id="rId29"/>
    <p:sldId id="976" r:id="rId30"/>
    <p:sldId id="977" r:id="rId31"/>
    <p:sldId id="525" r:id="rId32"/>
    <p:sldId id="578" r:id="rId33"/>
    <p:sldId id="597" r:id="rId34"/>
    <p:sldId id="1051" r:id="rId35"/>
    <p:sldId id="1052" r:id="rId36"/>
    <p:sldId id="1053" r:id="rId37"/>
    <p:sldId id="1054" r:id="rId38"/>
    <p:sldId id="1045" r:id="rId39"/>
    <p:sldId id="340" r:id="rId40"/>
    <p:sldId id="1072" r:id="rId41"/>
    <p:sldId id="1073" r:id="rId42"/>
    <p:sldId id="1074" r:id="rId43"/>
    <p:sldId id="599" r:id="rId44"/>
    <p:sldId id="1075" r:id="rId45"/>
    <p:sldId id="600" r:id="rId46"/>
    <p:sldId id="601" r:id="rId47"/>
    <p:sldId id="602" r:id="rId48"/>
    <p:sldId id="1076" r:id="rId49"/>
    <p:sldId id="405" r:id="rId50"/>
    <p:sldId id="1070" r:id="rId51"/>
    <p:sldId id="500" r:id="rId52"/>
    <p:sldId id="501" r:id="rId53"/>
    <p:sldId id="1077" r:id="rId54"/>
    <p:sldId id="1078" r:id="rId55"/>
    <p:sldId id="1079" r:id="rId56"/>
    <p:sldId id="1080" r:id="rId57"/>
    <p:sldId id="1071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798"/>
    <a:srgbClr val="C799F9"/>
    <a:srgbClr val="C4E9FB"/>
    <a:srgbClr val="FEFCDB"/>
    <a:srgbClr val="D094D0"/>
    <a:srgbClr val="DF85DF"/>
    <a:srgbClr val="E55A15"/>
    <a:srgbClr val="70A357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4" autoAdjust="0"/>
  </p:normalViewPr>
  <p:slideViewPr>
    <p:cSldViewPr snapToGrid="0">
      <p:cViewPr varScale="1">
        <p:scale>
          <a:sx n="77" d="100"/>
          <a:sy n="77" d="100"/>
        </p:scale>
        <p:origin x="105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05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ED9F4-0A7A-46D7-8854-620703C108DE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82CF2-6DAE-496D-9EE0-F4D1CBCFA398}">
      <dgm:prSet phldrT="[文本]" custT="1"/>
      <dgm:spPr>
        <a:solidFill>
          <a:srgbClr val="002060"/>
        </a:solidFill>
      </dgm:spPr>
      <dgm:t>
        <a:bodyPr/>
        <a:lstStyle/>
        <a:p>
          <a:r>
            <a: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rPr>
            <a:t>进程定义和特征</a:t>
          </a:r>
          <a:endParaRPr lang="zh-CN" altLang="en-US" sz="3200" b="1" dirty="0">
            <a:latin typeface="微软雅黑" pitchFamily="34" charset="-122"/>
            <a:ea typeface="微软雅黑" pitchFamily="34" charset="-122"/>
          </a:endParaRPr>
        </a:p>
      </dgm:t>
    </dgm:pt>
    <dgm:pt modelId="{3E5A07FF-6146-43D6-9884-F02866EBA2A2}" type="parTrans" cxnId="{929760DB-AA9D-4AC7-A80B-0523DE5B92EA}">
      <dgm:prSet/>
      <dgm:spPr/>
      <dgm:t>
        <a:bodyPr/>
        <a:lstStyle/>
        <a:p>
          <a:endParaRPr lang="zh-CN" altLang="en-US"/>
        </a:p>
      </dgm:t>
    </dgm:pt>
    <dgm:pt modelId="{E2C56259-F62B-4212-8C81-39934E9C8C98}" type="sibTrans" cxnId="{929760DB-AA9D-4AC7-A80B-0523DE5B92EA}">
      <dgm:prSet/>
      <dgm:spPr/>
      <dgm:t>
        <a:bodyPr/>
        <a:lstStyle/>
        <a:p>
          <a:endParaRPr lang="zh-CN" altLang="en-US"/>
        </a:p>
      </dgm:t>
    </dgm:pt>
    <dgm:pt modelId="{B579A81C-63D9-4C81-A9FF-0F6C8A14ECD9}">
      <dgm:prSet phldrT="[文本]" custT="1"/>
      <dgm:spPr>
        <a:solidFill>
          <a:srgbClr val="002060"/>
        </a:solidFill>
      </dgm:spPr>
      <dgm:t>
        <a:bodyPr/>
        <a:lstStyle/>
        <a:p>
          <a:r>
            <a: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rPr>
            <a:t>进程状态及转换</a:t>
          </a:r>
          <a:endParaRPr lang="zh-CN" altLang="en-US" sz="3200" b="1" dirty="0">
            <a:latin typeface="微软雅黑" pitchFamily="34" charset="-122"/>
            <a:ea typeface="微软雅黑" pitchFamily="34" charset="-122"/>
          </a:endParaRPr>
        </a:p>
      </dgm:t>
    </dgm:pt>
    <dgm:pt modelId="{00E3AE89-CAF1-421A-B14B-343A0FE41846}" type="parTrans" cxnId="{A25AB347-C34A-46C8-AB7F-E412F916DB6B}">
      <dgm:prSet/>
      <dgm:spPr/>
      <dgm:t>
        <a:bodyPr/>
        <a:lstStyle/>
        <a:p>
          <a:endParaRPr lang="zh-CN" altLang="en-US"/>
        </a:p>
      </dgm:t>
    </dgm:pt>
    <dgm:pt modelId="{E672EBC3-2869-4953-A680-23ED0373D83A}" type="sibTrans" cxnId="{A25AB347-C34A-46C8-AB7F-E412F916DB6B}">
      <dgm:prSet/>
      <dgm:spPr/>
      <dgm:t>
        <a:bodyPr/>
        <a:lstStyle/>
        <a:p>
          <a:endParaRPr lang="zh-CN" altLang="en-US"/>
        </a:p>
      </dgm:t>
    </dgm:pt>
    <dgm:pt modelId="{C4CCFCE7-FA46-44B4-A684-BE1E3496BD74}">
      <dgm:prSet phldrT="[文本]" custT="1"/>
      <dgm:spPr>
        <a:solidFill>
          <a:srgbClr val="002060"/>
        </a:solidFill>
      </dgm:spPr>
      <dgm:t>
        <a:bodyPr/>
        <a:lstStyle/>
        <a:p>
          <a:r>
            <a: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rPr>
            <a:t>进程控制块</a:t>
          </a:r>
          <a:r>
            <a: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rPr>
            <a:t>PCB</a:t>
          </a:r>
          <a:endParaRPr lang="zh-CN" altLang="en-US" sz="3200" b="1" dirty="0">
            <a:latin typeface="微软雅黑" pitchFamily="34" charset="-122"/>
            <a:ea typeface="微软雅黑" pitchFamily="34" charset="-122"/>
          </a:endParaRPr>
        </a:p>
      </dgm:t>
    </dgm:pt>
    <dgm:pt modelId="{C1D88DC8-0E8A-4E32-BB02-FF47A80D258E}" type="parTrans" cxnId="{36C52F6B-7410-4E94-B3E3-A10848229F0D}">
      <dgm:prSet/>
      <dgm:spPr/>
      <dgm:t>
        <a:bodyPr/>
        <a:lstStyle/>
        <a:p>
          <a:endParaRPr lang="zh-CN" altLang="en-US"/>
        </a:p>
      </dgm:t>
    </dgm:pt>
    <dgm:pt modelId="{BC98A5AB-7C45-4626-8D70-5A3EA964CBAF}" type="sibTrans" cxnId="{36C52F6B-7410-4E94-B3E3-A10848229F0D}">
      <dgm:prSet/>
      <dgm:spPr/>
      <dgm:t>
        <a:bodyPr/>
        <a:lstStyle/>
        <a:p>
          <a:endParaRPr lang="zh-CN" altLang="en-US"/>
        </a:p>
      </dgm:t>
    </dgm:pt>
    <dgm:pt modelId="{AB86E407-AFB1-4C13-B809-97E80B75BB3E}" type="pres">
      <dgm:prSet presAssocID="{5D1ED9F4-0A7A-46D7-8854-620703C108DE}" presName="linear" presStyleCnt="0">
        <dgm:presLayoutVars>
          <dgm:dir/>
          <dgm:resizeHandles val="exact"/>
        </dgm:presLayoutVars>
      </dgm:prSet>
      <dgm:spPr/>
    </dgm:pt>
    <dgm:pt modelId="{2723A2C3-DE52-4992-9A2F-198555E4BBF6}" type="pres">
      <dgm:prSet presAssocID="{BE982CF2-6DAE-496D-9EE0-F4D1CBCFA398}" presName="comp" presStyleCnt="0"/>
      <dgm:spPr/>
    </dgm:pt>
    <dgm:pt modelId="{54701C4D-2F2F-460C-8E64-9B80913B17C0}" type="pres">
      <dgm:prSet presAssocID="{BE982CF2-6DAE-496D-9EE0-F4D1CBCFA398}" presName="box" presStyleLbl="node1" presStyleIdx="0" presStyleCnt="3"/>
      <dgm:spPr/>
    </dgm:pt>
    <dgm:pt modelId="{ED066E1B-C3ED-4C44-87D4-1D840EBFF778}" type="pres">
      <dgm:prSet presAssocID="{BE982CF2-6DAE-496D-9EE0-F4D1CBCFA398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DAEC4FE-8BB0-433A-A02A-54364D971106}" type="pres">
      <dgm:prSet presAssocID="{BE982CF2-6DAE-496D-9EE0-F4D1CBCFA398}" presName="text" presStyleLbl="node1" presStyleIdx="0" presStyleCnt="3">
        <dgm:presLayoutVars>
          <dgm:bulletEnabled val="1"/>
        </dgm:presLayoutVars>
      </dgm:prSet>
      <dgm:spPr/>
    </dgm:pt>
    <dgm:pt modelId="{15629767-BB41-458B-89F0-A5A71577A861}" type="pres">
      <dgm:prSet presAssocID="{E2C56259-F62B-4212-8C81-39934E9C8C98}" presName="spacer" presStyleCnt="0"/>
      <dgm:spPr/>
    </dgm:pt>
    <dgm:pt modelId="{515094FB-7360-48B1-B0A5-ACDDD2F8F3F0}" type="pres">
      <dgm:prSet presAssocID="{B579A81C-63D9-4C81-A9FF-0F6C8A14ECD9}" presName="comp" presStyleCnt="0"/>
      <dgm:spPr/>
    </dgm:pt>
    <dgm:pt modelId="{5E34066B-B069-4F9A-9B14-4A4C73F515AF}" type="pres">
      <dgm:prSet presAssocID="{B579A81C-63D9-4C81-A9FF-0F6C8A14ECD9}" presName="box" presStyleLbl="node1" presStyleIdx="1" presStyleCnt="3"/>
      <dgm:spPr/>
    </dgm:pt>
    <dgm:pt modelId="{4E7370F1-D1A6-496F-86B5-713A1C382FC1}" type="pres">
      <dgm:prSet presAssocID="{B579A81C-63D9-4C81-A9FF-0F6C8A14ECD9}" presName="img" presStyleLbl="fgImgPlace1" presStyleIdx="1" presStyleCnt="3"/>
      <dgm:spPr>
        <a:solidFill>
          <a:schemeClr val="accent3"/>
        </a:solidFill>
      </dgm:spPr>
    </dgm:pt>
    <dgm:pt modelId="{0334F9EB-980E-47F9-987B-F9AAF4B670A4}" type="pres">
      <dgm:prSet presAssocID="{B579A81C-63D9-4C81-A9FF-0F6C8A14ECD9}" presName="text" presStyleLbl="node1" presStyleIdx="1" presStyleCnt="3">
        <dgm:presLayoutVars>
          <dgm:bulletEnabled val="1"/>
        </dgm:presLayoutVars>
      </dgm:prSet>
      <dgm:spPr/>
    </dgm:pt>
    <dgm:pt modelId="{95B44438-9984-47E7-9D5A-D9646B7A4D6D}" type="pres">
      <dgm:prSet presAssocID="{E672EBC3-2869-4953-A680-23ED0373D83A}" presName="spacer" presStyleCnt="0"/>
      <dgm:spPr/>
    </dgm:pt>
    <dgm:pt modelId="{51DA5569-B29B-4E0A-AA45-58894A76B73E}" type="pres">
      <dgm:prSet presAssocID="{C4CCFCE7-FA46-44B4-A684-BE1E3496BD74}" presName="comp" presStyleCnt="0"/>
      <dgm:spPr/>
    </dgm:pt>
    <dgm:pt modelId="{B357EFB8-FBAA-4078-8E6E-04E9E57E2B17}" type="pres">
      <dgm:prSet presAssocID="{C4CCFCE7-FA46-44B4-A684-BE1E3496BD74}" presName="box" presStyleLbl="node1" presStyleIdx="2" presStyleCnt="3"/>
      <dgm:spPr/>
    </dgm:pt>
    <dgm:pt modelId="{B9E91EF9-1C61-4241-BC92-055A65245514}" type="pres">
      <dgm:prSet presAssocID="{C4CCFCE7-FA46-44B4-A684-BE1E3496BD74}" presName="img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8DC976F-5949-406D-BE67-DEEEF1E2EAC9}" type="pres">
      <dgm:prSet presAssocID="{C4CCFCE7-FA46-44B4-A684-BE1E3496BD74}" presName="text" presStyleLbl="node1" presStyleIdx="2" presStyleCnt="3">
        <dgm:presLayoutVars>
          <dgm:bulletEnabled val="1"/>
        </dgm:presLayoutVars>
      </dgm:prSet>
      <dgm:spPr/>
    </dgm:pt>
  </dgm:ptLst>
  <dgm:cxnLst>
    <dgm:cxn modelId="{42499005-4BF7-43EA-A772-CD2C065F1B44}" type="presOf" srcId="{5D1ED9F4-0A7A-46D7-8854-620703C108DE}" destId="{AB86E407-AFB1-4C13-B809-97E80B75BB3E}" srcOrd="0" destOrd="0" presId="urn:microsoft.com/office/officeart/2005/8/layout/vList4#1"/>
    <dgm:cxn modelId="{1D46F20B-F500-4D76-AFF0-80F4116A7B5F}" type="presOf" srcId="{C4CCFCE7-FA46-44B4-A684-BE1E3496BD74}" destId="{B357EFB8-FBAA-4078-8E6E-04E9E57E2B17}" srcOrd="0" destOrd="0" presId="urn:microsoft.com/office/officeart/2005/8/layout/vList4#1"/>
    <dgm:cxn modelId="{2D9A1B2D-5C47-4CBA-9BF2-FC3681DB0C09}" type="presOf" srcId="{C4CCFCE7-FA46-44B4-A684-BE1E3496BD74}" destId="{48DC976F-5949-406D-BE67-DEEEF1E2EAC9}" srcOrd="1" destOrd="0" presId="urn:microsoft.com/office/officeart/2005/8/layout/vList4#1"/>
    <dgm:cxn modelId="{A25AB347-C34A-46C8-AB7F-E412F916DB6B}" srcId="{5D1ED9F4-0A7A-46D7-8854-620703C108DE}" destId="{B579A81C-63D9-4C81-A9FF-0F6C8A14ECD9}" srcOrd="1" destOrd="0" parTransId="{00E3AE89-CAF1-421A-B14B-343A0FE41846}" sibTransId="{E672EBC3-2869-4953-A680-23ED0373D83A}"/>
    <dgm:cxn modelId="{36C52F6B-7410-4E94-B3E3-A10848229F0D}" srcId="{5D1ED9F4-0A7A-46D7-8854-620703C108DE}" destId="{C4CCFCE7-FA46-44B4-A684-BE1E3496BD74}" srcOrd="2" destOrd="0" parTransId="{C1D88DC8-0E8A-4E32-BB02-FF47A80D258E}" sibTransId="{BC98A5AB-7C45-4626-8D70-5A3EA964CBAF}"/>
    <dgm:cxn modelId="{660A9B75-C591-4ADA-9211-E6FBCDBC1423}" type="presOf" srcId="{BE982CF2-6DAE-496D-9EE0-F4D1CBCFA398}" destId="{54701C4D-2F2F-460C-8E64-9B80913B17C0}" srcOrd="0" destOrd="0" presId="urn:microsoft.com/office/officeart/2005/8/layout/vList4#1"/>
    <dgm:cxn modelId="{D4767BA6-3E2A-44F0-B59B-6F61EF0A61FC}" type="presOf" srcId="{B579A81C-63D9-4C81-A9FF-0F6C8A14ECD9}" destId="{0334F9EB-980E-47F9-987B-F9AAF4B670A4}" srcOrd="1" destOrd="0" presId="urn:microsoft.com/office/officeart/2005/8/layout/vList4#1"/>
    <dgm:cxn modelId="{929760DB-AA9D-4AC7-A80B-0523DE5B92EA}" srcId="{5D1ED9F4-0A7A-46D7-8854-620703C108DE}" destId="{BE982CF2-6DAE-496D-9EE0-F4D1CBCFA398}" srcOrd="0" destOrd="0" parTransId="{3E5A07FF-6146-43D6-9884-F02866EBA2A2}" sibTransId="{E2C56259-F62B-4212-8C81-39934E9C8C98}"/>
    <dgm:cxn modelId="{D3D319DC-34E0-4875-9209-A6DC5ECD947E}" type="presOf" srcId="{BE982CF2-6DAE-496D-9EE0-F4D1CBCFA398}" destId="{5DAEC4FE-8BB0-433A-A02A-54364D971106}" srcOrd="1" destOrd="0" presId="urn:microsoft.com/office/officeart/2005/8/layout/vList4#1"/>
    <dgm:cxn modelId="{703E28E4-0952-487D-9B2B-607DA8A0ACC2}" type="presOf" srcId="{B579A81C-63D9-4C81-A9FF-0F6C8A14ECD9}" destId="{5E34066B-B069-4F9A-9B14-4A4C73F515AF}" srcOrd="0" destOrd="0" presId="urn:microsoft.com/office/officeart/2005/8/layout/vList4#1"/>
    <dgm:cxn modelId="{902CBEED-14BF-4DCF-AAC2-18AE48559880}" type="presParOf" srcId="{AB86E407-AFB1-4C13-B809-97E80B75BB3E}" destId="{2723A2C3-DE52-4992-9A2F-198555E4BBF6}" srcOrd="0" destOrd="0" presId="urn:microsoft.com/office/officeart/2005/8/layout/vList4#1"/>
    <dgm:cxn modelId="{3387603A-8BF3-404B-92F1-AF6353016A60}" type="presParOf" srcId="{2723A2C3-DE52-4992-9A2F-198555E4BBF6}" destId="{54701C4D-2F2F-460C-8E64-9B80913B17C0}" srcOrd="0" destOrd="0" presId="urn:microsoft.com/office/officeart/2005/8/layout/vList4#1"/>
    <dgm:cxn modelId="{1BFCCB04-39C8-496F-A289-49DB2BEE0FD3}" type="presParOf" srcId="{2723A2C3-DE52-4992-9A2F-198555E4BBF6}" destId="{ED066E1B-C3ED-4C44-87D4-1D840EBFF778}" srcOrd="1" destOrd="0" presId="urn:microsoft.com/office/officeart/2005/8/layout/vList4#1"/>
    <dgm:cxn modelId="{3A349DC4-B7FA-47BD-B371-7810822F89E5}" type="presParOf" srcId="{2723A2C3-DE52-4992-9A2F-198555E4BBF6}" destId="{5DAEC4FE-8BB0-433A-A02A-54364D971106}" srcOrd="2" destOrd="0" presId="urn:microsoft.com/office/officeart/2005/8/layout/vList4#1"/>
    <dgm:cxn modelId="{D188287B-78ED-43D9-918E-ECAC073877D1}" type="presParOf" srcId="{AB86E407-AFB1-4C13-B809-97E80B75BB3E}" destId="{15629767-BB41-458B-89F0-A5A71577A861}" srcOrd="1" destOrd="0" presId="urn:microsoft.com/office/officeart/2005/8/layout/vList4#1"/>
    <dgm:cxn modelId="{FC11BBEE-EAD9-467C-A1B6-6DDDFAAC31A2}" type="presParOf" srcId="{AB86E407-AFB1-4C13-B809-97E80B75BB3E}" destId="{515094FB-7360-48B1-B0A5-ACDDD2F8F3F0}" srcOrd="2" destOrd="0" presId="urn:microsoft.com/office/officeart/2005/8/layout/vList4#1"/>
    <dgm:cxn modelId="{11DC9A11-0C02-4F53-B09E-D3F030914CF9}" type="presParOf" srcId="{515094FB-7360-48B1-B0A5-ACDDD2F8F3F0}" destId="{5E34066B-B069-4F9A-9B14-4A4C73F515AF}" srcOrd="0" destOrd="0" presId="urn:microsoft.com/office/officeart/2005/8/layout/vList4#1"/>
    <dgm:cxn modelId="{34B51222-7286-42F4-ADAB-E25BF989C72A}" type="presParOf" srcId="{515094FB-7360-48B1-B0A5-ACDDD2F8F3F0}" destId="{4E7370F1-D1A6-496F-86B5-713A1C382FC1}" srcOrd="1" destOrd="0" presId="urn:microsoft.com/office/officeart/2005/8/layout/vList4#1"/>
    <dgm:cxn modelId="{DB205264-ED1F-4A80-A2A2-D8275AA13077}" type="presParOf" srcId="{515094FB-7360-48B1-B0A5-ACDDD2F8F3F0}" destId="{0334F9EB-980E-47F9-987B-F9AAF4B670A4}" srcOrd="2" destOrd="0" presId="urn:microsoft.com/office/officeart/2005/8/layout/vList4#1"/>
    <dgm:cxn modelId="{098F5B16-6097-4EE3-9822-D1B2D2681358}" type="presParOf" srcId="{AB86E407-AFB1-4C13-B809-97E80B75BB3E}" destId="{95B44438-9984-47E7-9D5A-D9646B7A4D6D}" srcOrd="3" destOrd="0" presId="urn:microsoft.com/office/officeart/2005/8/layout/vList4#1"/>
    <dgm:cxn modelId="{533A7638-C11A-4AE7-B8F9-E5DB25D9EA05}" type="presParOf" srcId="{AB86E407-AFB1-4C13-B809-97E80B75BB3E}" destId="{51DA5569-B29B-4E0A-AA45-58894A76B73E}" srcOrd="4" destOrd="0" presId="urn:microsoft.com/office/officeart/2005/8/layout/vList4#1"/>
    <dgm:cxn modelId="{C08D573C-A7C7-422A-BF72-25613E368FB4}" type="presParOf" srcId="{51DA5569-B29B-4E0A-AA45-58894A76B73E}" destId="{B357EFB8-FBAA-4078-8E6E-04E9E57E2B17}" srcOrd="0" destOrd="0" presId="urn:microsoft.com/office/officeart/2005/8/layout/vList4#1"/>
    <dgm:cxn modelId="{1DAC77CD-821D-4CAA-9C62-062E50195A4B}" type="presParOf" srcId="{51DA5569-B29B-4E0A-AA45-58894A76B73E}" destId="{B9E91EF9-1C61-4241-BC92-055A65245514}" srcOrd="1" destOrd="0" presId="urn:microsoft.com/office/officeart/2005/8/layout/vList4#1"/>
    <dgm:cxn modelId="{D88C6FF5-DAFA-402F-B84B-7FBCD6925F0B}" type="presParOf" srcId="{51DA5569-B29B-4E0A-AA45-58894A76B73E}" destId="{48DC976F-5949-406D-BE67-DEEEF1E2EAC9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B61B8E-92B1-4722-B818-D4C664BCE285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EE542C-6857-4D4F-B9AA-41B53BDF77ED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2800" b="1" dirty="0">
              <a:latin typeface="微软雅黑" pitchFamily="34" charset="-122"/>
              <a:ea typeface="微软雅黑" pitchFamily="34" charset="-122"/>
            </a:rPr>
            <a:t>程序</a:t>
          </a:r>
        </a:p>
      </dgm:t>
    </dgm:pt>
    <dgm:pt modelId="{7C6E84BF-1BF2-4CFA-B0ED-9679DE297BB9}" type="parTrans" cxnId="{FA2ECD43-CFCC-424B-B341-3F8EC388E962}">
      <dgm:prSet/>
      <dgm:spPr/>
      <dgm:t>
        <a:bodyPr/>
        <a:lstStyle/>
        <a:p>
          <a:endParaRPr lang="zh-CN" altLang="en-US"/>
        </a:p>
      </dgm:t>
    </dgm:pt>
    <dgm:pt modelId="{C90B3E29-72BC-4694-BE08-A5C016DF2198}" type="sibTrans" cxnId="{FA2ECD43-CFCC-424B-B341-3F8EC388E962}">
      <dgm:prSet/>
      <dgm:spPr/>
      <dgm:t>
        <a:bodyPr/>
        <a:lstStyle/>
        <a:p>
          <a:endParaRPr lang="zh-CN" altLang="en-US"/>
        </a:p>
      </dgm:t>
    </dgm:pt>
    <dgm:pt modelId="{60716192-D432-4F07-BFB6-FAA83EED8195}">
      <dgm:prSet phldrT="[文本]" custT="1"/>
      <dgm:spPr>
        <a:solidFill>
          <a:srgbClr val="002060"/>
        </a:solidFill>
      </dgm:spPr>
      <dgm:t>
        <a:bodyPr/>
        <a:lstStyle/>
        <a:p>
          <a:r>
            <a:rPr lang="zh-CN" altLang="en-US" sz="2800" b="1" dirty="0">
              <a:latin typeface="微软雅黑" pitchFamily="34" charset="-122"/>
              <a:ea typeface="微软雅黑" pitchFamily="34" charset="-122"/>
            </a:rPr>
            <a:t>数据</a:t>
          </a:r>
        </a:p>
      </dgm:t>
    </dgm:pt>
    <dgm:pt modelId="{D886153B-E196-492C-93AA-D6453FFB1D15}" type="parTrans" cxnId="{37BF41EB-2AE7-4205-BA07-607BE26278B8}">
      <dgm:prSet/>
      <dgm:spPr/>
      <dgm:t>
        <a:bodyPr/>
        <a:lstStyle/>
        <a:p>
          <a:endParaRPr lang="zh-CN" altLang="en-US"/>
        </a:p>
      </dgm:t>
    </dgm:pt>
    <dgm:pt modelId="{6EA40266-9C83-44E0-B09A-6BC13C26068A}" type="sibTrans" cxnId="{37BF41EB-2AE7-4205-BA07-607BE26278B8}">
      <dgm:prSet/>
      <dgm:spPr/>
      <dgm:t>
        <a:bodyPr/>
        <a:lstStyle/>
        <a:p>
          <a:endParaRPr lang="zh-CN" altLang="en-US"/>
        </a:p>
      </dgm:t>
    </dgm:pt>
    <dgm:pt modelId="{A5F44433-4631-4C39-B9B9-2CC21542FB30}">
      <dgm:prSet phldrT="[文本]" custT="1"/>
      <dgm:spPr>
        <a:solidFill>
          <a:srgbClr val="6699FF"/>
        </a:solidFill>
      </dgm:spPr>
      <dgm:t>
        <a:bodyPr/>
        <a:lstStyle/>
        <a:p>
          <a:r>
            <a:rPr lang="en-US" altLang="zh-CN" sz="2800" b="1" dirty="0">
              <a:latin typeface="微软雅黑" pitchFamily="34" charset="-122"/>
              <a:ea typeface="微软雅黑" pitchFamily="34" charset="-122"/>
            </a:rPr>
            <a:t>PCB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B1C21204-4C58-4C91-ACB1-716611C78EE5}" type="parTrans" cxnId="{7367D5B8-5E4C-4CEF-8019-04793FA5BCDB}">
      <dgm:prSet/>
      <dgm:spPr/>
      <dgm:t>
        <a:bodyPr/>
        <a:lstStyle/>
        <a:p>
          <a:endParaRPr lang="zh-CN" altLang="en-US"/>
        </a:p>
      </dgm:t>
    </dgm:pt>
    <dgm:pt modelId="{F2AF64C1-981D-4A38-8FD3-02F9C5A73D2B}" type="sibTrans" cxnId="{7367D5B8-5E4C-4CEF-8019-04793FA5BCDB}">
      <dgm:prSet/>
      <dgm:spPr/>
      <dgm:t>
        <a:bodyPr/>
        <a:lstStyle/>
        <a:p>
          <a:endParaRPr lang="zh-CN" altLang="en-US"/>
        </a:p>
      </dgm:t>
    </dgm:pt>
    <dgm:pt modelId="{A5466179-4EA1-47A0-A1A8-13848CB0BAF4}">
      <dgm:prSet phldrT="[文本]" custT="1"/>
      <dgm:spPr>
        <a:solidFill>
          <a:srgbClr val="4A38A2"/>
        </a:solidFill>
        <a:ln>
          <a:solidFill>
            <a:srgbClr val="3333CC"/>
          </a:solidFill>
        </a:ln>
      </dgm:spPr>
      <dgm:t>
        <a:bodyPr/>
        <a:lstStyle/>
        <a:p>
          <a:r>
            <a:rPr lang="zh-CN" altLang="en-US" sz="2800" b="1" dirty="0">
              <a:latin typeface="微软雅黑" pitchFamily="34" charset="-122"/>
              <a:ea typeface="微软雅黑" pitchFamily="34" charset="-122"/>
            </a:rPr>
            <a:t>栈</a:t>
          </a:r>
        </a:p>
      </dgm:t>
    </dgm:pt>
    <dgm:pt modelId="{82C7A619-AE41-4CF4-8C30-6F4D6BAA7079}" type="parTrans" cxnId="{6758D75B-44EE-4556-984A-2CA0258885D5}">
      <dgm:prSet/>
      <dgm:spPr/>
      <dgm:t>
        <a:bodyPr/>
        <a:lstStyle/>
        <a:p>
          <a:endParaRPr lang="zh-CN" altLang="en-US"/>
        </a:p>
      </dgm:t>
    </dgm:pt>
    <dgm:pt modelId="{FB49D2E8-4F5C-4642-8828-1825116FCE62}" type="sibTrans" cxnId="{6758D75B-44EE-4556-984A-2CA0258885D5}">
      <dgm:prSet/>
      <dgm:spPr/>
      <dgm:t>
        <a:bodyPr/>
        <a:lstStyle/>
        <a:p>
          <a:endParaRPr lang="zh-CN" altLang="en-US"/>
        </a:p>
      </dgm:t>
    </dgm:pt>
    <dgm:pt modelId="{129B9E89-758D-4B40-B411-0E7556C4E0E5}" type="pres">
      <dgm:prSet presAssocID="{4AB61B8E-92B1-4722-B818-D4C664BCE285}" presName="matrix" presStyleCnt="0">
        <dgm:presLayoutVars>
          <dgm:chMax val="1"/>
          <dgm:dir/>
          <dgm:resizeHandles val="exact"/>
        </dgm:presLayoutVars>
      </dgm:prSet>
      <dgm:spPr/>
    </dgm:pt>
    <dgm:pt modelId="{DEF7F0CA-559C-499D-8166-41D9E5B44CF5}" type="pres">
      <dgm:prSet presAssocID="{4AB61B8E-92B1-4722-B818-D4C664BCE285}" presName="axisShape" presStyleLbl="bgShp" presStyleIdx="0" presStyleCnt="1" custLinFactNeighborX="-8123" custLinFactNeighborY="-41207"/>
      <dgm:spPr/>
    </dgm:pt>
    <dgm:pt modelId="{4CCF898A-CBF4-4688-897F-CDB663398CEE}" type="pres">
      <dgm:prSet presAssocID="{4AB61B8E-92B1-4722-B818-D4C664BCE28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4531EB-8B3C-4649-9A88-8728C532A2AA}" type="pres">
      <dgm:prSet presAssocID="{4AB61B8E-92B1-4722-B818-D4C664BCE28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D60D15B-6480-4EAF-88C5-C47AFD4A71DD}" type="pres">
      <dgm:prSet presAssocID="{4AB61B8E-92B1-4722-B818-D4C664BCE28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A45688-1E3B-4A6A-AA3A-99E5E912A040}" type="pres">
      <dgm:prSet presAssocID="{4AB61B8E-92B1-4722-B818-D4C664BCE28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A43102-C9F9-4E7C-8E29-34FF2FC3A2F1}" type="presOf" srcId="{60716192-D432-4F07-BFB6-FAA83EED8195}" destId="{364531EB-8B3C-4649-9A88-8728C532A2AA}" srcOrd="0" destOrd="0" presId="urn:microsoft.com/office/officeart/2005/8/layout/matrix2"/>
    <dgm:cxn modelId="{1555C424-2BE8-4521-B856-45D81DC683F2}" type="presOf" srcId="{4AB61B8E-92B1-4722-B818-D4C664BCE285}" destId="{129B9E89-758D-4B40-B411-0E7556C4E0E5}" srcOrd="0" destOrd="0" presId="urn:microsoft.com/office/officeart/2005/8/layout/matrix2"/>
    <dgm:cxn modelId="{6758D75B-44EE-4556-984A-2CA0258885D5}" srcId="{4AB61B8E-92B1-4722-B818-D4C664BCE285}" destId="{A5466179-4EA1-47A0-A1A8-13848CB0BAF4}" srcOrd="3" destOrd="0" parTransId="{82C7A619-AE41-4CF4-8C30-6F4D6BAA7079}" sibTransId="{FB49D2E8-4F5C-4642-8828-1825116FCE62}"/>
    <dgm:cxn modelId="{FA2ECD43-CFCC-424B-B341-3F8EC388E962}" srcId="{4AB61B8E-92B1-4722-B818-D4C664BCE285}" destId="{71EE542C-6857-4D4F-B9AA-41B53BDF77ED}" srcOrd="0" destOrd="0" parTransId="{7C6E84BF-1BF2-4CFA-B0ED-9679DE297BB9}" sibTransId="{C90B3E29-72BC-4694-BE08-A5C016DF2198}"/>
    <dgm:cxn modelId="{8AEA4D55-C9F5-48D7-98F0-A35083ECFAF8}" type="presOf" srcId="{A5F44433-4631-4C39-B9B9-2CC21542FB30}" destId="{3D60D15B-6480-4EAF-88C5-C47AFD4A71DD}" srcOrd="0" destOrd="0" presId="urn:microsoft.com/office/officeart/2005/8/layout/matrix2"/>
    <dgm:cxn modelId="{938F7281-610D-4EBA-B596-B5A39E3A0706}" type="presOf" srcId="{71EE542C-6857-4D4F-B9AA-41B53BDF77ED}" destId="{4CCF898A-CBF4-4688-897F-CDB663398CEE}" srcOrd="0" destOrd="0" presId="urn:microsoft.com/office/officeart/2005/8/layout/matrix2"/>
    <dgm:cxn modelId="{16A1448B-EB13-4982-B5EE-7166F37AFA28}" type="presOf" srcId="{A5466179-4EA1-47A0-A1A8-13848CB0BAF4}" destId="{8FA45688-1E3B-4A6A-AA3A-99E5E912A040}" srcOrd="0" destOrd="0" presId="urn:microsoft.com/office/officeart/2005/8/layout/matrix2"/>
    <dgm:cxn modelId="{7367D5B8-5E4C-4CEF-8019-04793FA5BCDB}" srcId="{4AB61B8E-92B1-4722-B818-D4C664BCE285}" destId="{A5F44433-4631-4C39-B9B9-2CC21542FB30}" srcOrd="2" destOrd="0" parTransId="{B1C21204-4C58-4C91-ACB1-716611C78EE5}" sibTransId="{F2AF64C1-981D-4A38-8FD3-02F9C5A73D2B}"/>
    <dgm:cxn modelId="{37BF41EB-2AE7-4205-BA07-607BE26278B8}" srcId="{4AB61B8E-92B1-4722-B818-D4C664BCE285}" destId="{60716192-D432-4F07-BFB6-FAA83EED8195}" srcOrd="1" destOrd="0" parTransId="{D886153B-E196-492C-93AA-D6453FFB1D15}" sibTransId="{6EA40266-9C83-44E0-B09A-6BC13C26068A}"/>
    <dgm:cxn modelId="{1B820B44-513A-421E-9645-1287B56CA301}" type="presParOf" srcId="{129B9E89-758D-4B40-B411-0E7556C4E0E5}" destId="{DEF7F0CA-559C-499D-8166-41D9E5B44CF5}" srcOrd="0" destOrd="0" presId="urn:microsoft.com/office/officeart/2005/8/layout/matrix2"/>
    <dgm:cxn modelId="{D2801551-A15D-497A-92D3-5BB1D6EE2E93}" type="presParOf" srcId="{129B9E89-758D-4B40-B411-0E7556C4E0E5}" destId="{4CCF898A-CBF4-4688-897F-CDB663398CEE}" srcOrd="1" destOrd="0" presId="urn:microsoft.com/office/officeart/2005/8/layout/matrix2"/>
    <dgm:cxn modelId="{A81DB352-3EA6-4415-A75B-B1CFA571F88D}" type="presParOf" srcId="{129B9E89-758D-4B40-B411-0E7556C4E0E5}" destId="{364531EB-8B3C-4649-9A88-8728C532A2AA}" srcOrd="2" destOrd="0" presId="urn:microsoft.com/office/officeart/2005/8/layout/matrix2"/>
    <dgm:cxn modelId="{FE658B50-52E8-4591-B7FC-37DDDDCA7C57}" type="presParOf" srcId="{129B9E89-758D-4B40-B411-0E7556C4E0E5}" destId="{3D60D15B-6480-4EAF-88C5-C47AFD4A71DD}" srcOrd="3" destOrd="0" presId="urn:microsoft.com/office/officeart/2005/8/layout/matrix2"/>
    <dgm:cxn modelId="{5AB8373B-C52F-489E-ADF6-E79E6E59FB67}" type="presParOf" srcId="{129B9E89-758D-4B40-B411-0E7556C4E0E5}" destId="{8FA45688-1E3B-4A6A-AA3A-99E5E912A04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E6E238-6F2E-488B-980E-A9DCF8854A6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60F6EF-6FAA-4A8A-80D3-C9409E01AC52}">
      <dgm:prSet phldrT="[文本]" custT="1"/>
      <dgm:spPr>
        <a:solidFill>
          <a:srgbClr val="000F2E"/>
        </a:solidFill>
      </dgm:spPr>
      <dgm:t>
        <a:bodyPr/>
        <a:lstStyle/>
        <a:p>
          <a:pPr>
            <a:lnSpc>
              <a:spcPct val="50000"/>
            </a:lnSpc>
          </a:pPr>
          <a:r>
            <a:rPr lang="zh-CN" altLang="en-US" sz="2800" b="1" dirty="0"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800" b="1" dirty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50000"/>
            </a:lnSpc>
          </a:pPr>
          <a:r>
            <a:rPr lang="zh-CN" altLang="en-US" sz="2800" b="1" dirty="0">
              <a:latin typeface="微软雅黑" pitchFamily="34" charset="-122"/>
              <a:ea typeface="微软雅黑" pitchFamily="34" charset="-122"/>
            </a:rPr>
            <a:t>控制</a:t>
          </a:r>
        </a:p>
      </dgm:t>
    </dgm:pt>
    <dgm:pt modelId="{A99BA906-3D46-499D-85A6-2E5D67A137A4}" type="parTrans" cxnId="{DB255178-F22D-4CE8-B9E7-ECCE93C48ECE}">
      <dgm:prSet/>
      <dgm:spPr/>
      <dgm:t>
        <a:bodyPr/>
        <a:lstStyle/>
        <a:p>
          <a:endParaRPr lang="zh-CN" altLang="en-US"/>
        </a:p>
      </dgm:t>
    </dgm:pt>
    <dgm:pt modelId="{45089DEF-F4E6-456A-9D11-7ABAD8972D3F}" type="sibTrans" cxnId="{DB255178-F22D-4CE8-B9E7-ECCE93C48ECE}">
      <dgm:prSet/>
      <dgm:spPr/>
      <dgm:t>
        <a:bodyPr/>
        <a:lstStyle/>
        <a:p>
          <a:endParaRPr lang="zh-CN" altLang="en-US"/>
        </a:p>
      </dgm:t>
    </dgm:pt>
    <dgm:pt modelId="{1FA1C189-5EC1-468D-A21C-A5FCF0CD14E9}">
      <dgm:prSet phldrT="[文本]" custT="1"/>
      <dgm:spPr>
        <a:solidFill>
          <a:srgbClr val="6699FF"/>
        </a:solidFill>
      </dgm:spPr>
      <dgm:t>
        <a:bodyPr/>
        <a:lstStyle/>
        <a:p>
          <a:pPr>
            <a:lnSpc>
              <a:spcPct val="60000"/>
            </a:lnSpc>
          </a:pPr>
          <a:r>
            <a: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4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70000"/>
            </a:lnSpc>
          </a:pPr>
          <a:r>
            <a: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创建</a:t>
          </a:r>
        </a:p>
      </dgm:t>
    </dgm:pt>
    <dgm:pt modelId="{A68C4500-9C6C-4E7D-9B25-25861521D59C}" type="parTrans" cxnId="{7D22E930-84C0-4D5C-9ED4-AEF4DBECD473}">
      <dgm:prSet/>
      <dgm:spPr/>
      <dgm:t>
        <a:bodyPr/>
        <a:lstStyle/>
        <a:p>
          <a:endParaRPr lang="zh-CN" altLang="en-US"/>
        </a:p>
      </dgm:t>
    </dgm:pt>
    <dgm:pt modelId="{CF72759D-EBCC-48F1-9558-EB595D8534A2}" type="sibTrans" cxnId="{7D22E930-84C0-4D5C-9ED4-AEF4DBECD473}">
      <dgm:prSet/>
      <dgm:spPr/>
      <dgm:t>
        <a:bodyPr/>
        <a:lstStyle/>
        <a:p>
          <a:endParaRPr lang="zh-CN" altLang="en-US"/>
        </a:p>
      </dgm:t>
    </dgm:pt>
    <dgm:pt modelId="{EBF31597-C437-4AAF-A455-4B8FE02BA00C}">
      <dgm:prSet phldrT="[文本]" custT="1"/>
      <dgm:spPr>
        <a:solidFill>
          <a:srgbClr val="6699FF"/>
        </a:solidFill>
      </dgm:spPr>
      <dgm:t>
        <a:bodyPr/>
        <a:lstStyle/>
        <a:p>
          <a:pPr>
            <a:lnSpc>
              <a:spcPct val="60000"/>
            </a:lnSpc>
          </a:pPr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400" b="1" dirty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60000"/>
            </a:lnSpc>
          </a:pPr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撤销</a:t>
          </a:r>
        </a:p>
      </dgm:t>
    </dgm:pt>
    <dgm:pt modelId="{475FA0FD-2EA0-412C-9B9E-49463F54BB5C}" type="parTrans" cxnId="{5EC73F19-1077-47DB-85DE-742B1AFA9E06}">
      <dgm:prSet/>
      <dgm:spPr/>
      <dgm:t>
        <a:bodyPr/>
        <a:lstStyle/>
        <a:p>
          <a:endParaRPr lang="zh-CN" altLang="en-US"/>
        </a:p>
      </dgm:t>
    </dgm:pt>
    <dgm:pt modelId="{91755054-5E7E-4234-962F-FD4E018B8E6A}" type="sibTrans" cxnId="{5EC73F19-1077-47DB-85DE-742B1AFA9E06}">
      <dgm:prSet/>
      <dgm:spPr/>
      <dgm:t>
        <a:bodyPr/>
        <a:lstStyle/>
        <a:p>
          <a:endParaRPr lang="zh-CN" altLang="en-US"/>
        </a:p>
      </dgm:t>
    </dgm:pt>
    <dgm:pt modelId="{AB623408-F1B0-440E-9B5F-4EFC19730C91}">
      <dgm:prSet phldrT="[文本]" custT="1"/>
      <dgm:spPr>
        <a:solidFill>
          <a:srgbClr val="6699FF"/>
        </a:solidFill>
      </dgm:spPr>
      <dgm:t>
        <a:bodyPr/>
        <a:lstStyle/>
        <a:p>
          <a:pPr>
            <a:lnSpc>
              <a:spcPct val="60000"/>
            </a:lnSpc>
          </a:pPr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400" b="1" dirty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60000"/>
            </a:lnSpc>
          </a:pPr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阻塞</a:t>
          </a: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唤醒</a:t>
          </a:r>
        </a:p>
      </dgm:t>
    </dgm:pt>
    <dgm:pt modelId="{B62726DB-6034-4043-90AF-3ECC7D16BCAE}" type="parTrans" cxnId="{788FB1F7-D02C-4B3E-9F3B-E15507E5C3A7}">
      <dgm:prSet/>
      <dgm:spPr/>
      <dgm:t>
        <a:bodyPr/>
        <a:lstStyle/>
        <a:p>
          <a:endParaRPr lang="zh-CN" altLang="en-US"/>
        </a:p>
      </dgm:t>
    </dgm:pt>
    <dgm:pt modelId="{08751B51-DE34-4F41-8D25-E383A34EF2BA}" type="sibTrans" cxnId="{788FB1F7-D02C-4B3E-9F3B-E15507E5C3A7}">
      <dgm:prSet/>
      <dgm:spPr/>
      <dgm:t>
        <a:bodyPr/>
        <a:lstStyle/>
        <a:p>
          <a:endParaRPr lang="zh-CN" altLang="en-US"/>
        </a:p>
      </dgm:t>
    </dgm:pt>
    <dgm:pt modelId="{1230E2D9-D4C1-47AF-898F-1B3657C72102}">
      <dgm:prSet phldrT="[文本]" custT="1"/>
      <dgm:spPr>
        <a:solidFill>
          <a:srgbClr val="6699FF"/>
        </a:solidFill>
      </dgm:spPr>
      <dgm:t>
        <a:bodyPr/>
        <a:lstStyle/>
        <a:p>
          <a:pPr>
            <a:lnSpc>
              <a:spcPct val="60000"/>
            </a:lnSpc>
          </a:pPr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400" b="1" dirty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60000"/>
            </a:lnSpc>
          </a:pPr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挂起</a:t>
          </a: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激活</a:t>
          </a:r>
        </a:p>
      </dgm:t>
    </dgm:pt>
    <dgm:pt modelId="{0DE45238-65A6-4911-B3C7-277985E382B4}" type="parTrans" cxnId="{306157D0-3A4E-4E34-B67B-AFAA88B093DE}">
      <dgm:prSet/>
      <dgm:spPr/>
      <dgm:t>
        <a:bodyPr/>
        <a:lstStyle/>
        <a:p>
          <a:endParaRPr lang="zh-CN" altLang="en-US"/>
        </a:p>
      </dgm:t>
    </dgm:pt>
    <dgm:pt modelId="{9A5E9590-2EA1-424D-9E3C-0153B1453806}" type="sibTrans" cxnId="{306157D0-3A4E-4E34-B67B-AFAA88B093DE}">
      <dgm:prSet/>
      <dgm:spPr/>
      <dgm:t>
        <a:bodyPr/>
        <a:lstStyle/>
        <a:p>
          <a:endParaRPr lang="zh-CN" altLang="en-US"/>
        </a:p>
      </dgm:t>
    </dgm:pt>
    <dgm:pt modelId="{F2243E28-B5C5-4345-AD02-6930D9A0C475}" type="pres">
      <dgm:prSet presAssocID="{72E6E238-6F2E-488B-980E-A9DCF8854A6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F18DD0-C009-47FB-A1F3-F4AF24B499B7}" type="pres">
      <dgm:prSet presAssocID="{6C60F6EF-6FAA-4A8A-80D3-C9409E01AC52}" presName="centerShape" presStyleLbl="node0" presStyleIdx="0" presStyleCnt="1"/>
      <dgm:spPr/>
    </dgm:pt>
    <dgm:pt modelId="{3EF0F96F-7438-48AC-B867-0CC3DA905B76}" type="pres">
      <dgm:prSet presAssocID="{A68C4500-9C6C-4E7D-9B25-25861521D59C}" presName="Name9" presStyleLbl="parChTrans1D2" presStyleIdx="0" presStyleCnt="4"/>
      <dgm:spPr/>
    </dgm:pt>
    <dgm:pt modelId="{284C431F-A8E4-4AF8-B951-59BF66298484}" type="pres">
      <dgm:prSet presAssocID="{A68C4500-9C6C-4E7D-9B25-25861521D59C}" presName="connTx" presStyleLbl="parChTrans1D2" presStyleIdx="0" presStyleCnt="4"/>
      <dgm:spPr/>
    </dgm:pt>
    <dgm:pt modelId="{6B43A97C-A8F6-4FC0-A617-27C36E47F6B9}" type="pres">
      <dgm:prSet presAssocID="{1FA1C189-5EC1-468D-A21C-A5FCF0CD14E9}" presName="node" presStyleLbl="node1" presStyleIdx="0" presStyleCnt="4">
        <dgm:presLayoutVars>
          <dgm:bulletEnabled val="1"/>
        </dgm:presLayoutVars>
      </dgm:prSet>
      <dgm:spPr/>
    </dgm:pt>
    <dgm:pt modelId="{CCF1D5A2-AA9C-4205-9C86-3B3D2EE26E94}" type="pres">
      <dgm:prSet presAssocID="{475FA0FD-2EA0-412C-9B9E-49463F54BB5C}" presName="Name9" presStyleLbl="parChTrans1D2" presStyleIdx="1" presStyleCnt="4"/>
      <dgm:spPr/>
    </dgm:pt>
    <dgm:pt modelId="{6AF43608-0CCF-487E-B4B1-3F3FB6324C6A}" type="pres">
      <dgm:prSet presAssocID="{475FA0FD-2EA0-412C-9B9E-49463F54BB5C}" presName="connTx" presStyleLbl="parChTrans1D2" presStyleIdx="1" presStyleCnt="4"/>
      <dgm:spPr/>
    </dgm:pt>
    <dgm:pt modelId="{36833CEF-0390-47D6-BBB4-2166D39A99A9}" type="pres">
      <dgm:prSet presAssocID="{EBF31597-C437-4AAF-A455-4B8FE02BA00C}" presName="node" presStyleLbl="node1" presStyleIdx="1" presStyleCnt="4">
        <dgm:presLayoutVars>
          <dgm:bulletEnabled val="1"/>
        </dgm:presLayoutVars>
      </dgm:prSet>
      <dgm:spPr/>
    </dgm:pt>
    <dgm:pt modelId="{58168F77-E259-4335-B7B8-35154A223CC3}" type="pres">
      <dgm:prSet presAssocID="{B62726DB-6034-4043-90AF-3ECC7D16BCAE}" presName="Name9" presStyleLbl="parChTrans1D2" presStyleIdx="2" presStyleCnt="4"/>
      <dgm:spPr/>
    </dgm:pt>
    <dgm:pt modelId="{CFF73135-197B-4A24-885D-850B7E8949F9}" type="pres">
      <dgm:prSet presAssocID="{B62726DB-6034-4043-90AF-3ECC7D16BCAE}" presName="connTx" presStyleLbl="parChTrans1D2" presStyleIdx="2" presStyleCnt="4"/>
      <dgm:spPr/>
    </dgm:pt>
    <dgm:pt modelId="{1E53A790-4435-400A-9554-660E6429D334}" type="pres">
      <dgm:prSet presAssocID="{AB623408-F1B0-440E-9B5F-4EFC19730C91}" presName="node" presStyleLbl="node1" presStyleIdx="2" presStyleCnt="4">
        <dgm:presLayoutVars>
          <dgm:bulletEnabled val="1"/>
        </dgm:presLayoutVars>
      </dgm:prSet>
      <dgm:spPr/>
    </dgm:pt>
    <dgm:pt modelId="{3CC11A88-D51D-41C6-A439-6A9EC1BB7D20}" type="pres">
      <dgm:prSet presAssocID="{0DE45238-65A6-4911-B3C7-277985E382B4}" presName="Name9" presStyleLbl="parChTrans1D2" presStyleIdx="3" presStyleCnt="4"/>
      <dgm:spPr/>
    </dgm:pt>
    <dgm:pt modelId="{C570E8F3-5765-417F-A114-76BDC0319917}" type="pres">
      <dgm:prSet presAssocID="{0DE45238-65A6-4911-B3C7-277985E382B4}" presName="connTx" presStyleLbl="parChTrans1D2" presStyleIdx="3" presStyleCnt="4"/>
      <dgm:spPr/>
    </dgm:pt>
    <dgm:pt modelId="{A4D518EF-2638-4D66-9E07-2460FB7AE491}" type="pres">
      <dgm:prSet presAssocID="{1230E2D9-D4C1-47AF-898F-1B3657C72102}" presName="node" presStyleLbl="node1" presStyleIdx="3" presStyleCnt="4">
        <dgm:presLayoutVars>
          <dgm:bulletEnabled val="1"/>
        </dgm:presLayoutVars>
      </dgm:prSet>
      <dgm:spPr/>
    </dgm:pt>
  </dgm:ptLst>
  <dgm:cxnLst>
    <dgm:cxn modelId="{5EC73F19-1077-47DB-85DE-742B1AFA9E06}" srcId="{6C60F6EF-6FAA-4A8A-80D3-C9409E01AC52}" destId="{EBF31597-C437-4AAF-A455-4B8FE02BA00C}" srcOrd="1" destOrd="0" parTransId="{475FA0FD-2EA0-412C-9B9E-49463F54BB5C}" sibTransId="{91755054-5E7E-4234-962F-FD4E018B8E6A}"/>
    <dgm:cxn modelId="{086F4C25-3A1E-4EBB-AB78-DA82CB268448}" type="presOf" srcId="{6C60F6EF-6FAA-4A8A-80D3-C9409E01AC52}" destId="{51F18DD0-C009-47FB-A1F3-F4AF24B499B7}" srcOrd="0" destOrd="0" presId="urn:microsoft.com/office/officeart/2005/8/layout/radial1"/>
    <dgm:cxn modelId="{7D22E930-84C0-4D5C-9ED4-AEF4DBECD473}" srcId="{6C60F6EF-6FAA-4A8A-80D3-C9409E01AC52}" destId="{1FA1C189-5EC1-468D-A21C-A5FCF0CD14E9}" srcOrd="0" destOrd="0" parTransId="{A68C4500-9C6C-4E7D-9B25-25861521D59C}" sibTransId="{CF72759D-EBCC-48F1-9558-EB595D8534A2}"/>
    <dgm:cxn modelId="{908B2032-358C-4683-B0ED-70BE5DA642CC}" type="presOf" srcId="{475FA0FD-2EA0-412C-9B9E-49463F54BB5C}" destId="{CCF1D5A2-AA9C-4205-9C86-3B3D2EE26E94}" srcOrd="0" destOrd="0" presId="urn:microsoft.com/office/officeart/2005/8/layout/radial1"/>
    <dgm:cxn modelId="{987D8471-9E45-41FF-BAF2-6EC8A7143995}" type="presOf" srcId="{475FA0FD-2EA0-412C-9B9E-49463F54BB5C}" destId="{6AF43608-0CCF-487E-B4B1-3F3FB6324C6A}" srcOrd="1" destOrd="0" presId="urn:microsoft.com/office/officeart/2005/8/layout/radial1"/>
    <dgm:cxn modelId="{6B6EF357-896D-4A6A-9AD7-8BC617259E3B}" type="presOf" srcId="{B62726DB-6034-4043-90AF-3ECC7D16BCAE}" destId="{CFF73135-197B-4A24-885D-850B7E8949F9}" srcOrd="1" destOrd="0" presId="urn:microsoft.com/office/officeart/2005/8/layout/radial1"/>
    <dgm:cxn modelId="{DB255178-F22D-4CE8-B9E7-ECCE93C48ECE}" srcId="{72E6E238-6F2E-488B-980E-A9DCF8854A60}" destId="{6C60F6EF-6FAA-4A8A-80D3-C9409E01AC52}" srcOrd="0" destOrd="0" parTransId="{A99BA906-3D46-499D-85A6-2E5D67A137A4}" sibTransId="{45089DEF-F4E6-456A-9D11-7ABAD8972D3F}"/>
    <dgm:cxn modelId="{72214B7A-FB66-4252-89A6-7FD35BDD2661}" type="presOf" srcId="{EBF31597-C437-4AAF-A455-4B8FE02BA00C}" destId="{36833CEF-0390-47D6-BBB4-2166D39A99A9}" srcOrd="0" destOrd="0" presId="urn:microsoft.com/office/officeart/2005/8/layout/radial1"/>
    <dgm:cxn modelId="{F7D2837A-1649-49E9-9B16-9CD20B071BEA}" type="presOf" srcId="{0DE45238-65A6-4911-B3C7-277985E382B4}" destId="{C570E8F3-5765-417F-A114-76BDC0319917}" srcOrd="1" destOrd="0" presId="urn:microsoft.com/office/officeart/2005/8/layout/radial1"/>
    <dgm:cxn modelId="{7B5E3A8F-76B0-472B-8FD9-79F144566B37}" type="presOf" srcId="{72E6E238-6F2E-488B-980E-A9DCF8854A60}" destId="{F2243E28-B5C5-4345-AD02-6930D9A0C475}" srcOrd="0" destOrd="0" presId="urn:microsoft.com/office/officeart/2005/8/layout/radial1"/>
    <dgm:cxn modelId="{EFF61996-3956-4EF3-A60A-8F9C99B33F46}" type="presOf" srcId="{B62726DB-6034-4043-90AF-3ECC7D16BCAE}" destId="{58168F77-E259-4335-B7B8-35154A223CC3}" srcOrd="0" destOrd="0" presId="urn:microsoft.com/office/officeart/2005/8/layout/radial1"/>
    <dgm:cxn modelId="{F809AEAE-A46A-41FF-8399-4C9660E897CE}" type="presOf" srcId="{A68C4500-9C6C-4E7D-9B25-25861521D59C}" destId="{284C431F-A8E4-4AF8-B951-59BF66298484}" srcOrd="1" destOrd="0" presId="urn:microsoft.com/office/officeart/2005/8/layout/radial1"/>
    <dgm:cxn modelId="{4CED9DC0-2BDF-4248-90CB-EA8DCC8C7221}" type="presOf" srcId="{1FA1C189-5EC1-468D-A21C-A5FCF0CD14E9}" destId="{6B43A97C-A8F6-4FC0-A617-27C36E47F6B9}" srcOrd="0" destOrd="0" presId="urn:microsoft.com/office/officeart/2005/8/layout/radial1"/>
    <dgm:cxn modelId="{306157D0-3A4E-4E34-B67B-AFAA88B093DE}" srcId="{6C60F6EF-6FAA-4A8A-80D3-C9409E01AC52}" destId="{1230E2D9-D4C1-47AF-898F-1B3657C72102}" srcOrd="3" destOrd="0" parTransId="{0DE45238-65A6-4911-B3C7-277985E382B4}" sibTransId="{9A5E9590-2EA1-424D-9E3C-0153B1453806}"/>
    <dgm:cxn modelId="{8CD113D8-4FB9-48AC-A31B-2F39EAC220B5}" type="presOf" srcId="{1230E2D9-D4C1-47AF-898F-1B3657C72102}" destId="{A4D518EF-2638-4D66-9E07-2460FB7AE491}" srcOrd="0" destOrd="0" presId="urn:microsoft.com/office/officeart/2005/8/layout/radial1"/>
    <dgm:cxn modelId="{CF1EFDF0-A6CD-47F2-8676-AC743BF6F874}" type="presOf" srcId="{0DE45238-65A6-4911-B3C7-277985E382B4}" destId="{3CC11A88-D51D-41C6-A439-6A9EC1BB7D20}" srcOrd="0" destOrd="0" presId="urn:microsoft.com/office/officeart/2005/8/layout/radial1"/>
    <dgm:cxn modelId="{788FB1F7-D02C-4B3E-9F3B-E15507E5C3A7}" srcId="{6C60F6EF-6FAA-4A8A-80D3-C9409E01AC52}" destId="{AB623408-F1B0-440E-9B5F-4EFC19730C91}" srcOrd="2" destOrd="0" parTransId="{B62726DB-6034-4043-90AF-3ECC7D16BCAE}" sibTransId="{08751B51-DE34-4F41-8D25-E383A34EF2BA}"/>
    <dgm:cxn modelId="{E423B4FC-A891-492F-BE04-B5F58941D6B3}" type="presOf" srcId="{AB623408-F1B0-440E-9B5F-4EFC19730C91}" destId="{1E53A790-4435-400A-9554-660E6429D334}" srcOrd="0" destOrd="0" presId="urn:microsoft.com/office/officeart/2005/8/layout/radial1"/>
    <dgm:cxn modelId="{58BEC7FC-6B04-4CCF-A2DA-B382E838D01B}" type="presOf" srcId="{A68C4500-9C6C-4E7D-9B25-25861521D59C}" destId="{3EF0F96F-7438-48AC-B867-0CC3DA905B76}" srcOrd="0" destOrd="0" presId="urn:microsoft.com/office/officeart/2005/8/layout/radial1"/>
    <dgm:cxn modelId="{854BEAB8-98F5-4142-A076-11026F58FF1C}" type="presParOf" srcId="{F2243E28-B5C5-4345-AD02-6930D9A0C475}" destId="{51F18DD0-C009-47FB-A1F3-F4AF24B499B7}" srcOrd="0" destOrd="0" presId="urn:microsoft.com/office/officeart/2005/8/layout/radial1"/>
    <dgm:cxn modelId="{85555895-A68D-45CE-BD6E-CBE61F541B0B}" type="presParOf" srcId="{F2243E28-B5C5-4345-AD02-6930D9A0C475}" destId="{3EF0F96F-7438-48AC-B867-0CC3DA905B76}" srcOrd="1" destOrd="0" presId="urn:microsoft.com/office/officeart/2005/8/layout/radial1"/>
    <dgm:cxn modelId="{AA507D4E-060E-4D03-8AF7-6B6535828830}" type="presParOf" srcId="{3EF0F96F-7438-48AC-B867-0CC3DA905B76}" destId="{284C431F-A8E4-4AF8-B951-59BF66298484}" srcOrd="0" destOrd="0" presId="urn:microsoft.com/office/officeart/2005/8/layout/radial1"/>
    <dgm:cxn modelId="{079354FA-4783-4E0C-8BF9-18C5684560C5}" type="presParOf" srcId="{F2243E28-B5C5-4345-AD02-6930D9A0C475}" destId="{6B43A97C-A8F6-4FC0-A617-27C36E47F6B9}" srcOrd="2" destOrd="0" presId="urn:microsoft.com/office/officeart/2005/8/layout/radial1"/>
    <dgm:cxn modelId="{43EA32F5-3B55-46DE-AC7D-DA31A3145C2A}" type="presParOf" srcId="{F2243E28-B5C5-4345-AD02-6930D9A0C475}" destId="{CCF1D5A2-AA9C-4205-9C86-3B3D2EE26E94}" srcOrd="3" destOrd="0" presId="urn:microsoft.com/office/officeart/2005/8/layout/radial1"/>
    <dgm:cxn modelId="{34E6FCDC-202B-4A66-B359-78FB5D9A457D}" type="presParOf" srcId="{CCF1D5A2-AA9C-4205-9C86-3B3D2EE26E94}" destId="{6AF43608-0CCF-487E-B4B1-3F3FB6324C6A}" srcOrd="0" destOrd="0" presId="urn:microsoft.com/office/officeart/2005/8/layout/radial1"/>
    <dgm:cxn modelId="{EEFC7A8F-9B3C-482A-A0F2-39B3F262F662}" type="presParOf" srcId="{F2243E28-B5C5-4345-AD02-6930D9A0C475}" destId="{36833CEF-0390-47D6-BBB4-2166D39A99A9}" srcOrd="4" destOrd="0" presId="urn:microsoft.com/office/officeart/2005/8/layout/radial1"/>
    <dgm:cxn modelId="{DC686ECC-61ED-4EAC-9DD0-2AABF42DA7F1}" type="presParOf" srcId="{F2243E28-B5C5-4345-AD02-6930D9A0C475}" destId="{58168F77-E259-4335-B7B8-35154A223CC3}" srcOrd="5" destOrd="0" presId="urn:microsoft.com/office/officeart/2005/8/layout/radial1"/>
    <dgm:cxn modelId="{E247C887-3374-4153-AAFB-93C1F5025EC7}" type="presParOf" srcId="{58168F77-E259-4335-B7B8-35154A223CC3}" destId="{CFF73135-197B-4A24-885D-850B7E8949F9}" srcOrd="0" destOrd="0" presId="urn:microsoft.com/office/officeart/2005/8/layout/radial1"/>
    <dgm:cxn modelId="{8D6CC4F8-5AFD-4F64-A33E-F857F355F072}" type="presParOf" srcId="{F2243E28-B5C5-4345-AD02-6930D9A0C475}" destId="{1E53A790-4435-400A-9554-660E6429D334}" srcOrd="6" destOrd="0" presId="urn:microsoft.com/office/officeart/2005/8/layout/radial1"/>
    <dgm:cxn modelId="{7E5B92F2-154E-4A2F-B1AF-A3FF6C7DE220}" type="presParOf" srcId="{F2243E28-B5C5-4345-AD02-6930D9A0C475}" destId="{3CC11A88-D51D-41C6-A439-6A9EC1BB7D20}" srcOrd="7" destOrd="0" presId="urn:microsoft.com/office/officeart/2005/8/layout/radial1"/>
    <dgm:cxn modelId="{8106EC90-84B2-4619-A8FF-A4102A59DA75}" type="presParOf" srcId="{3CC11A88-D51D-41C6-A439-6A9EC1BB7D20}" destId="{C570E8F3-5765-417F-A114-76BDC0319917}" srcOrd="0" destOrd="0" presId="urn:microsoft.com/office/officeart/2005/8/layout/radial1"/>
    <dgm:cxn modelId="{88EB4700-86A2-460C-9A2B-803C42CF130A}" type="presParOf" srcId="{F2243E28-B5C5-4345-AD02-6930D9A0C475}" destId="{A4D518EF-2638-4D66-9E07-2460FB7AE49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01C4D-2F2F-460C-8E64-9B80913B17C0}">
      <dsp:nvSpPr>
        <dsp:cNvPr id="0" name=""/>
        <dsp:cNvSpPr/>
      </dsp:nvSpPr>
      <dsp:spPr>
        <a:xfrm>
          <a:off x="0" y="0"/>
          <a:ext cx="5472608" cy="1152557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rPr>
            <a:t>进程定义和特征</a:t>
          </a:r>
          <a:endParaRPr lang="zh-CN" altLang="en-US" sz="3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09777" y="0"/>
        <a:ext cx="4262830" cy="1152557"/>
      </dsp:txXfrm>
    </dsp:sp>
    <dsp:sp modelId="{ED066E1B-C3ED-4C44-87D4-1D840EBFF778}">
      <dsp:nvSpPr>
        <dsp:cNvPr id="0" name=""/>
        <dsp:cNvSpPr/>
      </dsp:nvSpPr>
      <dsp:spPr>
        <a:xfrm>
          <a:off x="115255" y="115255"/>
          <a:ext cx="1094521" cy="9220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066B-B069-4F9A-9B14-4A4C73F515AF}">
      <dsp:nvSpPr>
        <dsp:cNvPr id="0" name=""/>
        <dsp:cNvSpPr/>
      </dsp:nvSpPr>
      <dsp:spPr>
        <a:xfrm>
          <a:off x="0" y="1267813"/>
          <a:ext cx="5472608" cy="1152557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rPr>
            <a:t>进程状态及转换</a:t>
          </a:r>
          <a:endParaRPr lang="zh-CN" altLang="en-US" sz="3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09777" y="1267813"/>
        <a:ext cx="4262830" cy="1152557"/>
      </dsp:txXfrm>
    </dsp:sp>
    <dsp:sp modelId="{4E7370F1-D1A6-496F-86B5-713A1C382FC1}">
      <dsp:nvSpPr>
        <dsp:cNvPr id="0" name=""/>
        <dsp:cNvSpPr/>
      </dsp:nvSpPr>
      <dsp:spPr>
        <a:xfrm>
          <a:off x="115255" y="1383069"/>
          <a:ext cx="1094521" cy="92204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7EFB8-FBAA-4078-8E6E-04E9E57E2B17}">
      <dsp:nvSpPr>
        <dsp:cNvPr id="0" name=""/>
        <dsp:cNvSpPr/>
      </dsp:nvSpPr>
      <dsp:spPr>
        <a:xfrm>
          <a:off x="0" y="2535626"/>
          <a:ext cx="5472608" cy="1152557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rPr>
            <a:t>进程控制块</a:t>
          </a:r>
          <a:r>
            <a:rPr kumimoji="1" lang="en-US" altLang="zh-CN" sz="32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rPr>
            <a:t>PCB</a:t>
          </a:r>
          <a:endParaRPr lang="zh-CN" altLang="en-US" sz="3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09777" y="2535626"/>
        <a:ext cx="4262830" cy="1152557"/>
      </dsp:txXfrm>
    </dsp:sp>
    <dsp:sp modelId="{B9E91EF9-1C61-4241-BC92-055A65245514}">
      <dsp:nvSpPr>
        <dsp:cNvPr id="0" name=""/>
        <dsp:cNvSpPr/>
      </dsp:nvSpPr>
      <dsp:spPr>
        <a:xfrm>
          <a:off x="115255" y="2650882"/>
          <a:ext cx="1094521" cy="9220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7F0CA-559C-499D-8166-41D9E5B44CF5}">
      <dsp:nvSpPr>
        <dsp:cNvPr id="0" name=""/>
        <dsp:cNvSpPr/>
      </dsp:nvSpPr>
      <dsp:spPr>
        <a:xfrm>
          <a:off x="0" y="0"/>
          <a:ext cx="3240360" cy="324036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F898A-CBF4-4688-897F-CDB663398CEE}">
      <dsp:nvSpPr>
        <dsp:cNvPr id="0" name=""/>
        <dsp:cNvSpPr/>
      </dsp:nvSpPr>
      <dsp:spPr>
        <a:xfrm>
          <a:off x="210623" y="282631"/>
          <a:ext cx="1296144" cy="129614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itchFamily="34" charset="-122"/>
              <a:ea typeface="微软雅黑" pitchFamily="34" charset="-122"/>
            </a:rPr>
            <a:t>程序</a:t>
          </a:r>
        </a:p>
      </dsp:txBody>
      <dsp:txXfrm>
        <a:off x="273896" y="345904"/>
        <a:ext cx="1169598" cy="1169598"/>
      </dsp:txXfrm>
    </dsp:sp>
    <dsp:sp modelId="{364531EB-8B3C-4649-9A88-8728C532A2AA}">
      <dsp:nvSpPr>
        <dsp:cNvPr id="0" name=""/>
        <dsp:cNvSpPr/>
      </dsp:nvSpPr>
      <dsp:spPr>
        <a:xfrm>
          <a:off x="1733592" y="282631"/>
          <a:ext cx="1296144" cy="1296144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itchFamily="34" charset="-122"/>
              <a:ea typeface="微软雅黑" pitchFamily="34" charset="-122"/>
            </a:rPr>
            <a:t>数据</a:t>
          </a:r>
        </a:p>
      </dsp:txBody>
      <dsp:txXfrm>
        <a:off x="1796865" y="345904"/>
        <a:ext cx="1169598" cy="1169598"/>
      </dsp:txXfrm>
    </dsp:sp>
    <dsp:sp modelId="{3D60D15B-6480-4EAF-88C5-C47AFD4A71DD}">
      <dsp:nvSpPr>
        <dsp:cNvPr id="0" name=""/>
        <dsp:cNvSpPr/>
      </dsp:nvSpPr>
      <dsp:spPr>
        <a:xfrm>
          <a:off x="210623" y="1805600"/>
          <a:ext cx="1296144" cy="1296144"/>
        </a:xfrm>
        <a:prstGeom prst="roundRect">
          <a:avLst/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itchFamily="34" charset="-122"/>
              <a:ea typeface="微软雅黑" pitchFamily="34" charset="-122"/>
            </a:rPr>
            <a:t>PCB</a:t>
          </a:r>
          <a:endParaRPr lang="zh-CN" altLang="en-US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3896" y="1868873"/>
        <a:ext cx="1169598" cy="1169598"/>
      </dsp:txXfrm>
    </dsp:sp>
    <dsp:sp modelId="{8FA45688-1E3B-4A6A-AA3A-99E5E912A040}">
      <dsp:nvSpPr>
        <dsp:cNvPr id="0" name=""/>
        <dsp:cNvSpPr/>
      </dsp:nvSpPr>
      <dsp:spPr>
        <a:xfrm>
          <a:off x="1733592" y="1805600"/>
          <a:ext cx="1296144" cy="1296144"/>
        </a:xfrm>
        <a:prstGeom prst="roundRect">
          <a:avLst/>
        </a:prstGeom>
        <a:solidFill>
          <a:srgbClr val="4A38A2"/>
        </a:solidFill>
        <a:ln w="25400" cap="flat" cmpd="sng" algn="ctr">
          <a:solidFill>
            <a:srgbClr val="3333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itchFamily="34" charset="-122"/>
              <a:ea typeface="微软雅黑" pitchFamily="34" charset="-122"/>
            </a:rPr>
            <a:t>栈</a:t>
          </a:r>
        </a:p>
      </dsp:txBody>
      <dsp:txXfrm>
        <a:off x="1796865" y="1868873"/>
        <a:ext cx="1169598" cy="1169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18DD0-C009-47FB-A1F3-F4AF24B499B7}">
      <dsp:nvSpPr>
        <dsp:cNvPr id="0" name=""/>
        <dsp:cNvSpPr/>
      </dsp:nvSpPr>
      <dsp:spPr>
        <a:xfrm>
          <a:off x="3998181" y="2038096"/>
          <a:ext cx="1549211" cy="1549211"/>
        </a:xfrm>
        <a:prstGeom prst="ellipse">
          <a:avLst/>
        </a:prstGeom>
        <a:solidFill>
          <a:srgbClr val="000F2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800" b="1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12446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itchFamily="34" charset="-122"/>
              <a:ea typeface="微软雅黑" pitchFamily="34" charset="-122"/>
            </a:rPr>
            <a:t>控制</a:t>
          </a:r>
        </a:p>
      </dsp:txBody>
      <dsp:txXfrm>
        <a:off x="4225058" y="2264973"/>
        <a:ext cx="1095457" cy="1095457"/>
      </dsp:txXfrm>
    </dsp:sp>
    <dsp:sp modelId="{3EF0F96F-7438-48AC-B867-0CC3DA905B76}">
      <dsp:nvSpPr>
        <dsp:cNvPr id="0" name=""/>
        <dsp:cNvSpPr/>
      </dsp:nvSpPr>
      <dsp:spPr>
        <a:xfrm rot="16200000">
          <a:off x="4538938" y="1789641"/>
          <a:ext cx="467697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467697" y="146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61094" y="1792555"/>
        <a:ext cx="23384" cy="23384"/>
      </dsp:txXfrm>
    </dsp:sp>
    <dsp:sp modelId="{6B43A97C-A8F6-4FC0-A617-27C36E47F6B9}">
      <dsp:nvSpPr>
        <dsp:cNvPr id="0" name=""/>
        <dsp:cNvSpPr/>
      </dsp:nvSpPr>
      <dsp:spPr>
        <a:xfrm>
          <a:off x="3998181" y="21188"/>
          <a:ext cx="1549211" cy="1549211"/>
        </a:xfrm>
        <a:prstGeom prst="ellipse">
          <a:avLst/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4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marL="0" lvl="0" indent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创建</a:t>
          </a:r>
        </a:p>
      </dsp:txBody>
      <dsp:txXfrm>
        <a:off x="4225058" y="248065"/>
        <a:ext cx="1095457" cy="1095457"/>
      </dsp:txXfrm>
    </dsp:sp>
    <dsp:sp modelId="{CCF1D5A2-AA9C-4205-9C86-3B3D2EE26E94}">
      <dsp:nvSpPr>
        <dsp:cNvPr id="0" name=""/>
        <dsp:cNvSpPr/>
      </dsp:nvSpPr>
      <dsp:spPr>
        <a:xfrm>
          <a:off x="5547392" y="2798095"/>
          <a:ext cx="467697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467697" y="146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69548" y="2801010"/>
        <a:ext cx="23384" cy="23384"/>
      </dsp:txXfrm>
    </dsp:sp>
    <dsp:sp modelId="{36833CEF-0390-47D6-BBB4-2166D39A99A9}">
      <dsp:nvSpPr>
        <dsp:cNvPr id="0" name=""/>
        <dsp:cNvSpPr/>
      </dsp:nvSpPr>
      <dsp:spPr>
        <a:xfrm>
          <a:off x="6015090" y="2038096"/>
          <a:ext cx="1549211" cy="1549211"/>
        </a:xfrm>
        <a:prstGeom prst="ellipse">
          <a:avLst/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400" b="1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10668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撤销</a:t>
          </a:r>
        </a:p>
      </dsp:txBody>
      <dsp:txXfrm>
        <a:off x="6241967" y="2264973"/>
        <a:ext cx="1095457" cy="1095457"/>
      </dsp:txXfrm>
    </dsp:sp>
    <dsp:sp modelId="{58168F77-E259-4335-B7B8-35154A223CC3}">
      <dsp:nvSpPr>
        <dsp:cNvPr id="0" name=""/>
        <dsp:cNvSpPr/>
      </dsp:nvSpPr>
      <dsp:spPr>
        <a:xfrm rot="5400000">
          <a:off x="4538938" y="3806550"/>
          <a:ext cx="467697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467697" y="146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61094" y="3809464"/>
        <a:ext cx="23384" cy="23384"/>
      </dsp:txXfrm>
    </dsp:sp>
    <dsp:sp modelId="{1E53A790-4435-400A-9554-660E6429D334}">
      <dsp:nvSpPr>
        <dsp:cNvPr id="0" name=""/>
        <dsp:cNvSpPr/>
      </dsp:nvSpPr>
      <dsp:spPr>
        <a:xfrm>
          <a:off x="3998181" y="4055005"/>
          <a:ext cx="1549211" cy="1549211"/>
        </a:xfrm>
        <a:prstGeom prst="ellipse">
          <a:avLst/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400" b="1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10668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阻塞</a:t>
          </a: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唤醒</a:t>
          </a:r>
        </a:p>
      </dsp:txBody>
      <dsp:txXfrm>
        <a:off x="4225058" y="4281882"/>
        <a:ext cx="1095457" cy="1095457"/>
      </dsp:txXfrm>
    </dsp:sp>
    <dsp:sp modelId="{3CC11A88-D51D-41C6-A439-6A9EC1BB7D20}">
      <dsp:nvSpPr>
        <dsp:cNvPr id="0" name=""/>
        <dsp:cNvSpPr/>
      </dsp:nvSpPr>
      <dsp:spPr>
        <a:xfrm rot="10800000">
          <a:off x="3530483" y="2798095"/>
          <a:ext cx="467697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467697" y="146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752640" y="2801010"/>
        <a:ext cx="23384" cy="23384"/>
      </dsp:txXfrm>
    </dsp:sp>
    <dsp:sp modelId="{A4D518EF-2638-4D66-9E07-2460FB7AE491}">
      <dsp:nvSpPr>
        <dsp:cNvPr id="0" name=""/>
        <dsp:cNvSpPr/>
      </dsp:nvSpPr>
      <dsp:spPr>
        <a:xfrm>
          <a:off x="1981272" y="2038096"/>
          <a:ext cx="1549211" cy="1549211"/>
        </a:xfrm>
        <a:prstGeom prst="ellipse">
          <a:avLst/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进程</a:t>
          </a:r>
          <a:endParaRPr lang="en-US" altLang="zh-CN" sz="2400" b="1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10668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挂起</a:t>
          </a: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激活</a:t>
          </a:r>
        </a:p>
      </dsp:txBody>
      <dsp:txXfrm>
        <a:off x="2208149" y="2264973"/>
        <a:ext cx="1095457" cy="10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16E2A-F571-4990-9A22-A9F33E818DD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C607-9267-46E8-9EF5-BFCDBE9D5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5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BE89-34E1-4BD1-B184-1CE6CF7AE7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0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33289C2-32BD-4E65-9F0C-9D1BD03134AB}" type="slidenum">
              <a:rPr lang="zh-CN" altLang="en-US" sz="1200" b="0"/>
              <a:pPr algn="r" eaLnBrk="1" hangingPunct="1"/>
              <a:t>13</a:t>
            </a:fld>
            <a:endParaRPr lang="en-US" altLang="zh-CN" sz="1200" b="0"/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2710278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7317C46-A61D-4DDA-8A82-776F2CBCE198}" type="slidenum">
              <a:rPr lang="zh-CN" altLang="en-US" sz="1200" b="0"/>
              <a:pPr algn="r" eaLnBrk="1" hangingPunct="1"/>
              <a:t>14</a:t>
            </a:fld>
            <a:endParaRPr lang="en-US" altLang="zh-CN" sz="1200" b="0"/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451947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5537FB9-F10D-4795-9CEF-D869B87E2002}" type="slidenum">
              <a:rPr lang="zh-CN" altLang="en-US" sz="1200" b="0"/>
              <a:pPr algn="r" eaLnBrk="1" hangingPunct="1"/>
              <a:t>15</a:t>
            </a:fld>
            <a:endParaRPr lang="en-US" altLang="zh-CN" sz="1200" b="0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2814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5537FB9-F10D-4795-9CEF-D869B87E2002}" type="slidenum">
              <a:rPr lang="zh-CN" altLang="en-US" sz="1200" b="0"/>
              <a:pPr algn="r" eaLnBrk="1" hangingPunct="1"/>
              <a:t>16</a:t>
            </a:fld>
            <a:endParaRPr lang="en-US" altLang="zh-CN" sz="1200" b="0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buFont typeface="+mj-lt"/>
              <a:buNone/>
            </a:pP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359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D2DABB7-DC8D-4AFC-9C48-14755FCE67F9}" type="slidenum">
              <a:rPr lang="zh-CN" altLang="en-US" sz="1200" b="0"/>
              <a:pPr algn="r" eaLnBrk="1" hangingPunct="1"/>
              <a:t>17</a:t>
            </a:fld>
            <a:endParaRPr lang="en-US" altLang="zh-CN" sz="1200" b="0"/>
          </a:p>
        </p:txBody>
      </p:sp>
      <p:sp>
        <p:nvSpPr>
          <p:cNvPr id="387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87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2678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50A330F-2F08-44F2-8E2C-A571AB1CBA92}" type="slidenum">
              <a:rPr lang="zh-CN" altLang="en-US" sz="1200" b="0"/>
              <a:pPr algn="r" eaLnBrk="1" hangingPunct="1"/>
              <a:t>18</a:t>
            </a:fld>
            <a:endParaRPr lang="en-US" altLang="zh-CN" sz="1200" b="0"/>
          </a:p>
        </p:txBody>
      </p:sp>
      <p:sp>
        <p:nvSpPr>
          <p:cNvPr id="389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89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29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6C26A0-1A00-4765-BCCB-1F41463D13E4}" type="slidenum">
              <a:rPr lang="en-US" altLang="zh-CN" sz="1200" b="0"/>
              <a:pPr eaLnBrk="1" hangingPunct="1"/>
              <a:t>19</a:t>
            </a:fld>
            <a:endParaRPr lang="en-US" altLang="zh-CN" sz="1200" b="0"/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8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6C26A0-1A00-4765-BCCB-1F41463D13E4}" type="slidenum">
              <a:rPr lang="en-US" altLang="zh-CN" sz="1200" b="0"/>
              <a:pPr eaLnBrk="1" hangingPunct="1"/>
              <a:t>20</a:t>
            </a:fld>
            <a:endParaRPr lang="en-US" altLang="zh-CN" sz="1200" b="0"/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30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2F8C3FB-C2C3-48A6-AF51-1C60770D9B6C}" type="slidenum">
              <a:rPr lang="zh-CN" altLang="en-US" sz="1200" b="0"/>
              <a:pPr algn="r" eaLnBrk="1" hangingPunct="1"/>
              <a:t>23</a:t>
            </a:fld>
            <a:endParaRPr lang="en-US" altLang="zh-CN" sz="1200" b="0"/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buFontTx/>
              <a:buNone/>
            </a:pP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4664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C2A0CAE-C410-4945-9D50-AA19E5E90EED}" type="slidenum">
              <a:rPr lang="zh-CN" altLang="en-US" sz="1200" b="0"/>
              <a:pPr algn="r" eaLnBrk="1" hangingPunct="1"/>
              <a:t>24</a:t>
            </a:fld>
            <a:endParaRPr lang="en-US" altLang="zh-CN" sz="1200" b="0"/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D9EAD6D-37D6-4B67-BEEF-5A415227640F}" type="slidenum">
              <a:rPr lang="zh-CN" altLang="en-US" sz="1200" b="0"/>
              <a:pPr algn="r" eaLnBrk="1" hangingPunct="1"/>
              <a:t>4</a:t>
            </a:fld>
            <a:endParaRPr lang="en-US" altLang="zh-CN" sz="1200" b="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312899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7C1C5B-41C3-41CD-B092-3E32AAF9A60A}" type="slidenum">
              <a:rPr lang="zh-CN" altLang="en-US" sz="1200" b="0"/>
              <a:pPr algn="r" eaLnBrk="1" hangingPunct="1"/>
              <a:t>25</a:t>
            </a:fld>
            <a:endParaRPr lang="en-US" altLang="zh-CN" sz="1200" b="0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7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7C1C5B-41C3-41CD-B092-3E32AAF9A60A}" type="slidenum">
              <a:rPr lang="zh-CN" altLang="en-US" sz="1200" b="0"/>
              <a:pPr algn="r" eaLnBrk="1" hangingPunct="1"/>
              <a:t>26</a:t>
            </a:fld>
            <a:endParaRPr lang="en-US" altLang="zh-CN" sz="1200" b="0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7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7C1C5B-41C3-41CD-B092-3E32AAF9A60A}" type="slidenum">
              <a:rPr lang="zh-CN" altLang="en-US" sz="1200" b="0"/>
              <a:pPr algn="r" eaLnBrk="1" hangingPunct="1"/>
              <a:t>27</a:t>
            </a:fld>
            <a:endParaRPr lang="en-US" altLang="zh-CN" sz="1200" b="0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buFontTx/>
              <a:buNone/>
            </a:pPr>
            <a:endParaRPr lang="zh-CN" altLang="en-US" b="0" i="0" dirty="0">
              <a:solidFill>
                <a:srgbClr val="11111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15753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7C1C5B-41C3-41CD-B092-3E32AAF9A60A}" type="slidenum">
              <a:rPr lang="zh-CN" altLang="en-US" sz="1200" b="0"/>
              <a:pPr algn="r" eaLnBrk="1" hangingPunct="1"/>
              <a:t>28</a:t>
            </a:fld>
            <a:endParaRPr lang="en-US" altLang="zh-CN" sz="1200" b="0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buFontTx/>
              <a:buNone/>
            </a:pPr>
            <a:endParaRPr lang="zh-CN" altLang="en-US" b="0" i="0" dirty="0">
              <a:solidFill>
                <a:srgbClr val="11111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676007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ACB9F1C-731D-4103-9509-F27672CB9D4E}" type="slidenum">
              <a:rPr lang="zh-CN" altLang="en-US" sz="1200" b="0"/>
              <a:pPr algn="r" eaLnBrk="1" hangingPunct="1"/>
              <a:t>31</a:t>
            </a:fld>
            <a:endParaRPr lang="en-US" altLang="zh-CN" sz="1200" b="0"/>
          </a:p>
        </p:txBody>
      </p:sp>
      <p:sp>
        <p:nvSpPr>
          <p:cNvPr id="395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5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B5F86FD-27C3-414E-8C3B-F00C63F37790}" type="slidenum">
              <a:rPr lang="en-US" altLang="zh-CN" sz="1200" b="0"/>
              <a:pPr algn="r" eaLnBrk="1" hangingPunct="1"/>
              <a:t>32</a:t>
            </a:fld>
            <a:endParaRPr lang="en-US" altLang="zh-CN" sz="1200" b="0"/>
          </a:p>
        </p:txBody>
      </p:sp>
      <p:sp>
        <p:nvSpPr>
          <p:cNvPr id="39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83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7ECFFE-F7A5-4E45-AC19-7C0779C86BB2}" type="slidenum">
              <a:rPr lang="zh-CN" altLang="en-US" sz="1200" b="0"/>
              <a:pPr algn="r" eaLnBrk="1" hangingPunct="1"/>
              <a:t>33</a:t>
            </a:fld>
            <a:endParaRPr lang="en-US" altLang="zh-CN" sz="1200" b="0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37931725" lvl="1" indent="-37474525" eaLnBrk="1" hangingPunct="1">
              <a:lnSpc>
                <a:spcPct val="80000"/>
              </a:lnSpc>
              <a:defRPr/>
            </a:pPr>
            <a:endParaRPr lang="en-US" altLang="zh-CN" sz="900" b="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08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7ECFFE-F7A5-4E45-AC19-7C0779C86BB2}" type="slidenum">
              <a:rPr lang="zh-CN" altLang="en-US" sz="1200" b="0"/>
              <a:pPr algn="r" eaLnBrk="1" hangingPunct="1"/>
              <a:t>34</a:t>
            </a:fld>
            <a:endParaRPr lang="en-US" altLang="zh-CN" sz="1200" b="0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37931725" lvl="1" indent="-37474525" eaLnBrk="1" hangingPunct="1">
              <a:lnSpc>
                <a:spcPct val="80000"/>
              </a:lnSpc>
              <a:defRPr/>
            </a:pPr>
            <a:endParaRPr lang="en-US" altLang="zh-CN" sz="900" b="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85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7ECFFE-F7A5-4E45-AC19-7C0779C86BB2}" type="slidenum">
              <a:rPr lang="zh-CN" altLang="en-US" sz="1200" b="0"/>
              <a:pPr algn="r" eaLnBrk="1" hangingPunct="1"/>
              <a:t>35</a:t>
            </a:fld>
            <a:endParaRPr lang="en-US" altLang="zh-CN" sz="1200" b="0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37931725" lvl="1" indent="-37474525" eaLnBrk="1" hangingPunct="1">
              <a:lnSpc>
                <a:spcPct val="80000"/>
              </a:lnSpc>
              <a:defRPr/>
            </a:pPr>
            <a:endParaRPr lang="en-US" altLang="zh-CN" sz="900" b="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33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7ECFFE-F7A5-4E45-AC19-7C0779C86BB2}" type="slidenum">
              <a:rPr lang="zh-CN" altLang="en-US" sz="1200" b="0"/>
              <a:pPr algn="r" eaLnBrk="1" hangingPunct="1"/>
              <a:t>36</a:t>
            </a:fld>
            <a:endParaRPr lang="en-US" altLang="zh-CN" sz="1200" b="0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37931725" lvl="1" indent="-37474525" eaLnBrk="1" hangingPunct="1">
              <a:lnSpc>
                <a:spcPct val="80000"/>
              </a:lnSpc>
              <a:defRPr/>
            </a:pPr>
            <a:endParaRPr lang="en-US" altLang="zh-CN" sz="900" b="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446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D9EAD6D-37D6-4B67-BEEF-5A415227640F}" type="slidenum">
              <a:rPr lang="zh-CN" altLang="en-US" sz="1200" b="0"/>
              <a:pPr algn="r" eaLnBrk="1" hangingPunct="1"/>
              <a:t>5</a:t>
            </a:fld>
            <a:endParaRPr lang="en-US" altLang="zh-CN" sz="1200" b="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2539039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7ECFFE-F7A5-4E45-AC19-7C0779C86BB2}" type="slidenum">
              <a:rPr lang="zh-CN" altLang="en-US" sz="1200" b="0"/>
              <a:pPr algn="r" eaLnBrk="1" hangingPunct="1"/>
              <a:t>37</a:t>
            </a:fld>
            <a:endParaRPr lang="en-US" altLang="zh-CN" sz="1200" b="0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37931725" lvl="1" indent="-37474525" eaLnBrk="1" hangingPunct="1">
              <a:lnSpc>
                <a:spcPct val="80000"/>
              </a:lnSpc>
              <a:defRPr/>
            </a:pPr>
            <a:endParaRPr lang="en-US" altLang="zh-CN" sz="900" b="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750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99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7ECFFE-F7A5-4E45-AC19-7C0779C86BB2}" type="slidenum">
              <a:rPr lang="zh-CN" altLang="en-US" sz="1200" b="0"/>
              <a:pPr algn="r" eaLnBrk="1" hangingPunct="1"/>
              <a:t>40</a:t>
            </a:fld>
            <a:endParaRPr lang="en-US" altLang="zh-CN" sz="1200" b="0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37931725" lvl="1" indent="-37474525" eaLnBrk="1" hangingPunct="1">
              <a:lnSpc>
                <a:spcPct val="80000"/>
              </a:lnSpc>
              <a:defRPr/>
            </a:pPr>
            <a:endParaRPr lang="en-US" altLang="zh-CN" sz="900" b="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21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7ECFFE-F7A5-4E45-AC19-7C0779C86BB2}" type="slidenum">
              <a:rPr lang="zh-CN" altLang="en-US" sz="1200" b="0"/>
              <a:pPr algn="r" eaLnBrk="1" hangingPunct="1"/>
              <a:t>41</a:t>
            </a:fld>
            <a:endParaRPr lang="en-US" altLang="zh-CN" sz="1200" b="0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37931725" lvl="1" indent="-37474525" eaLnBrk="1" hangingPunct="1">
              <a:lnSpc>
                <a:spcPct val="80000"/>
              </a:lnSpc>
              <a:defRPr/>
            </a:pPr>
            <a:endParaRPr lang="en-US" altLang="zh-CN" sz="900" b="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222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7ECFFE-F7A5-4E45-AC19-7C0779C86BB2}" type="slidenum">
              <a:rPr lang="zh-CN" altLang="en-US" sz="1200" b="0"/>
              <a:pPr algn="r" eaLnBrk="1" hangingPunct="1"/>
              <a:t>42</a:t>
            </a:fld>
            <a:endParaRPr lang="en-US" altLang="zh-CN" sz="1200" b="0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37931725" lvl="1" indent="-37474525" eaLnBrk="1" hangingPunct="1">
              <a:lnSpc>
                <a:spcPct val="80000"/>
              </a:lnSpc>
              <a:defRPr/>
            </a:pPr>
            <a:endParaRPr lang="en-US" altLang="zh-CN" sz="900" b="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579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3DFE62-B225-44D6-899D-0795BAEE244E}" type="slidenum">
              <a:rPr lang="en-US" altLang="zh-CN" sz="1200" b="0"/>
              <a:pPr eaLnBrk="1" hangingPunct="1"/>
              <a:t>43</a:t>
            </a:fld>
            <a:endParaRPr lang="en-US" altLang="zh-CN" sz="1200" b="0"/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3DFE62-B225-44D6-899D-0795BAEE244E}" type="slidenum">
              <a:rPr lang="en-US" altLang="zh-CN" sz="1200" b="0"/>
              <a:pPr eaLnBrk="1" hangingPunct="1"/>
              <a:t>44</a:t>
            </a:fld>
            <a:endParaRPr lang="en-US" altLang="zh-CN" sz="1200" b="0"/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47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694EB8-C899-4CCC-B4B6-C65B12A09290}" type="slidenum">
              <a:rPr lang="en-US" altLang="zh-CN" sz="1200" b="0"/>
              <a:pPr eaLnBrk="1" hangingPunct="1"/>
              <a:t>45</a:t>
            </a:fld>
            <a:endParaRPr lang="en-US" altLang="zh-CN" sz="1200" b="0"/>
          </a:p>
        </p:txBody>
      </p:sp>
      <p:sp>
        <p:nvSpPr>
          <p:cNvPr id="405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5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19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5BEF61-F5FD-43B4-9DBC-4ABF928C499A}" type="slidenum">
              <a:rPr lang="en-US" altLang="zh-CN" sz="1200" b="0"/>
              <a:pPr eaLnBrk="1" hangingPunct="1"/>
              <a:t>46</a:t>
            </a:fld>
            <a:endParaRPr lang="en-US" altLang="zh-CN" sz="1200" b="0"/>
          </a:p>
        </p:txBody>
      </p:sp>
      <p:sp>
        <p:nvSpPr>
          <p:cNvPr id="406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6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4188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C4986E-7D4C-4A4B-B3F5-5079AE39252A}" type="slidenum">
              <a:rPr lang="en-US" altLang="zh-CN" sz="1200" b="0"/>
              <a:pPr eaLnBrk="1" hangingPunct="1"/>
              <a:t>47</a:t>
            </a:fld>
            <a:endParaRPr lang="en-US" altLang="zh-CN" sz="1200" b="0"/>
          </a:p>
        </p:txBody>
      </p:sp>
      <p:sp>
        <p:nvSpPr>
          <p:cNvPr id="407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7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9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39AC8F2-A12D-4D83-A799-4F571D22A4A1}" type="slidenum">
              <a:rPr lang="zh-CN" altLang="en-US" sz="1200" b="0"/>
              <a:pPr algn="r" eaLnBrk="1" hangingPunct="1"/>
              <a:t>6</a:t>
            </a:fld>
            <a:endParaRPr lang="en-US" altLang="zh-CN" sz="1200" b="0"/>
          </a:p>
        </p:txBody>
      </p:sp>
      <p:sp>
        <p:nvSpPr>
          <p:cNvPr id="376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76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en-US" altLang="zh-CN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0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C4986E-7D4C-4A4B-B3F5-5079AE39252A}" type="slidenum">
              <a:rPr lang="en-US" altLang="zh-CN" sz="1200" b="0"/>
              <a:pPr eaLnBrk="1" hangingPunct="1"/>
              <a:t>48</a:t>
            </a:fld>
            <a:endParaRPr lang="en-US" altLang="zh-CN" sz="1200" b="0"/>
          </a:p>
        </p:txBody>
      </p:sp>
      <p:sp>
        <p:nvSpPr>
          <p:cNvPr id="407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7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52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6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048D06-0B68-4D02-8FBC-7B9B7BA28090}" type="slidenum">
              <a:rPr lang="en-US" altLang="zh-CN" sz="1200" b="0"/>
              <a:pPr eaLnBrk="1" hangingPunct="1"/>
              <a:t>50</a:t>
            </a:fld>
            <a:endParaRPr lang="en-US" altLang="zh-CN" sz="1200" b="0"/>
          </a:p>
        </p:txBody>
      </p:sp>
      <p:sp>
        <p:nvSpPr>
          <p:cNvPr id="409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ts val="600"/>
              </a:spcBef>
            </a:pP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67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86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133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7C1C5B-41C3-41CD-B092-3E32AAF9A60A}" type="slidenum">
              <a:rPr lang="zh-CN" altLang="en-US" sz="1200" b="0"/>
              <a:pPr algn="r" eaLnBrk="1" hangingPunct="1"/>
              <a:t>53</a:t>
            </a:fld>
            <a:endParaRPr lang="en-US" altLang="zh-CN" sz="1200" b="0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buFontTx/>
              <a:buNone/>
            </a:pPr>
            <a:endParaRPr lang="zh-CN" altLang="en-US" b="0" i="0" dirty="0">
              <a:solidFill>
                <a:srgbClr val="11111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78759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7C1C5B-41C3-41CD-B092-3E32AAF9A60A}" type="slidenum">
              <a:rPr lang="zh-CN" altLang="en-US" sz="1200" b="0"/>
              <a:pPr algn="r" eaLnBrk="1" hangingPunct="1"/>
              <a:t>54</a:t>
            </a:fld>
            <a:endParaRPr lang="en-US" altLang="zh-CN" sz="1200" b="0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buFontTx/>
              <a:buNone/>
            </a:pPr>
            <a:endParaRPr lang="zh-CN" altLang="en-US" b="0" i="0" dirty="0">
              <a:solidFill>
                <a:srgbClr val="11111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7039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7C1C5B-41C3-41CD-B092-3E32AAF9A60A}" type="slidenum">
              <a:rPr lang="zh-CN" altLang="en-US" sz="1200" b="0"/>
              <a:pPr algn="r" eaLnBrk="1" hangingPunct="1"/>
              <a:t>55</a:t>
            </a:fld>
            <a:endParaRPr lang="en-US" altLang="zh-CN" sz="1200" b="0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buFontTx/>
              <a:buNone/>
            </a:pPr>
            <a:endParaRPr lang="zh-CN" altLang="en-US" b="0" i="0" dirty="0">
              <a:solidFill>
                <a:srgbClr val="11111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767416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7C1C5B-41C3-41CD-B092-3E32AAF9A60A}" type="slidenum">
              <a:rPr lang="zh-CN" altLang="en-US" sz="1200" b="0"/>
              <a:pPr algn="r" eaLnBrk="1" hangingPunct="1"/>
              <a:t>56</a:t>
            </a:fld>
            <a:endParaRPr lang="en-US" altLang="zh-CN" sz="1200" b="0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buFontTx/>
              <a:buNone/>
            </a:pPr>
            <a:endParaRPr lang="zh-CN" altLang="en-US" b="0" i="0" dirty="0">
              <a:solidFill>
                <a:srgbClr val="11111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038557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E149654-B39B-4412-AD8F-39A6381666C0}" type="slidenum">
              <a:rPr lang="zh-CN" altLang="en-US" sz="1200" b="0"/>
              <a:pPr algn="r" eaLnBrk="1" hangingPunct="1"/>
              <a:t>7</a:t>
            </a:fld>
            <a:endParaRPr lang="en-US" altLang="zh-CN" sz="1200" b="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7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B13ABB-FF05-414E-9EC7-698AA40D30D4}" type="slidenum">
              <a:rPr lang="en-US" altLang="zh-CN" sz="1200" b="0"/>
              <a:pPr eaLnBrk="1" hangingPunct="1"/>
              <a:t>8</a:t>
            </a:fld>
            <a:endParaRPr lang="en-US" altLang="zh-CN" sz="1200" b="0"/>
          </a:p>
        </p:txBody>
      </p:sp>
      <p:sp>
        <p:nvSpPr>
          <p:cNvPr id="37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C7DD39F-B97F-4AF0-B757-64F330AF2522}" type="slidenum">
              <a:rPr lang="zh-CN" altLang="en-US" sz="1200" b="0"/>
              <a:pPr algn="r" eaLnBrk="1" hangingPunct="1"/>
              <a:t>9</a:t>
            </a:fld>
            <a:endParaRPr lang="en-US" altLang="zh-CN" sz="1200" b="0"/>
          </a:p>
        </p:txBody>
      </p:sp>
      <p:sp>
        <p:nvSpPr>
          <p:cNvPr id="382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82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0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C7DD39F-B97F-4AF0-B757-64F330AF2522}" type="slidenum">
              <a:rPr lang="zh-CN" altLang="en-US" sz="1200" b="0"/>
              <a:pPr algn="r" eaLnBrk="1" hangingPunct="1"/>
              <a:t>10</a:t>
            </a:fld>
            <a:endParaRPr lang="en-US" altLang="zh-CN" sz="1200" b="0"/>
          </a:p>
        </p:txBody>
      </p:sp>
      <p:sp>
        <p:nvSpPr>
          <p:cNvPr id="382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82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7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04AA04E-D4EC-444F-A08D-CFF506EE5C8D}" type="slidenum">
              <a:rPr lang="zh-CN" altLang="en-US" sz="1200" b="0"/>
              <a:pPr algn="r" eaLnBrk="1" hangingPunct="1"/>
              <a:t>11</a:t>
            </a:fld>
            <a:endParaRPr lang="en-US" altLang="zh-CN" sz="1200" b="0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94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9024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2645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25439"/>
            <a:ext cx="2743200" cy="5800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25439"/>
            <a:ext cx="8026400" cy="5800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9522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5439"/>
            <a:ext cx="109728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82975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944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4718" y="595313"/>
            <a:ext cx="11207749" cy="342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55608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6199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60792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171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8057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4752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6456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8940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67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7327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7"/>
          <p:cNvSpPr/>
          <p:nvPr/>
        </p:nvSpPr>
        <p:spPr>
          <a:xfrm>
            <a:off x="-8466" y="-6350"/>
            <a:ext cx="12204700" cy="6862763"/>
          </a:xfrm>
          <a:custGeom>
            <a:avLst/>
            <a:gdLst>
              <a:gd name="txL" fmla="*/ 0 w 5768"/>
              <a:gd name="txT" fmla="*/ 0 h 4325"/>
              <a:gd name="txR" fmla="*/ 5768 w 5768"/>
              <a:gd name="txB" fmla="*/ 4325 h 4325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5768" h="4325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cubicBezTo>
                  <a:pt x="5768" y="4325"/>
                  <a:pt x="3549" y="4325"/>
                  <a:pt x="1331" y="4325"/>
                </a:cubicBezTo>
                <a:cubicBezTo>
                  <a:pt x="499" y="3811"/>
                  <a:pt x="0" y="3109"/>
                  <a:pt x="4" y="311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FFFFB">
                  <a:alpha val="100000"/>
                </a:srgbClr>
              </a:gs>
              <a:gs pos="100000">
                <a:srgbClr val="FDF58D">
                  <a:alpha val="70000"/>
                </a:srgbClr>
              </a:gs>
            </a:gsLst>
            <a:lin ang="27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27" name="Freeform 9"/>
          <p:cNvSpPr/>
          <p:nvPr/>
        </p:nvSpPr>
        <p:spPr>
          <a:xfrm>
            <a:off x="8469" y="5113337"/>
            <a:ext cx="2470151" cy="1746251"/>
          </a:xfrm>
          <a:custGeom>
            <a:avLst/>
            <a:gdLst>
              <a:gd name="txL" fmla="*/ 0 w 1089"/>
              <a:gd name="txT" fmla="*/ 0 h 1100"/>
              <a:gd name="txR" fmla="*/ 1089 w 1089"/>
              <a:gd name="txB" fmla="*/ 1100 h 1100"/>
            </a:gdLst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12208933" cy="6875463"/>
            <a:chOff x="0" y="0"/>
            <a:chExt cx="5768" cy="4331"/>
          </a:xfrm>
        </p:grpSpPr>
        <p:grpSp>
          <p:nvGrpSpPr>
            <p:cNvPr id="1043" name="Group 5"/>
            <p:cNvGrpSpPr/>
            <p:nvPr/>
          </p:nvGrpSpPr>
          <p:grpSpPr>
            <a:xfrm>
              <a:off x="332" y="0"/>
              <a:ext cx="5080" cy="4331"/>
              <a:chOff x="0" y="0"/>
              <a:chExt cx="5080" cy="4331"/>
            </a:xfrm>
          </p:grpSpPr>
          <p:sp>
            <p:nvSpPr>
              <p:cNvPr id="1051" name="Line 13"/>
              <p:cNvSpPr/>
              <p:nvPr/>
            </p:nvSpPr>
            <p:spPr>
              <a:xfrm>
                <a:off x="0" y="0"/>
                <a:ext cx="0" cy="3510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2" name="Line 14"/>
              <p:cNvSpPr/>
              <p:nvPr/>
            </p:nvSpPr>
            <p:spPr>
              <a:xfrm>
                <a:off x="725" y="0"/>
                <a:ext cx="0" cy="4142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3" name="Line 15"/>
              <p:cNvSpPr/>
              <p:nvPr/>
            </p:nvSpPr>
            <p:spPr>
              <a:xfrm>
                <a:off x="1451" y="0"/>
                <a:ext cx="0" cy="4322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4" name="Line 16"/>
              <p:cNvSpPr/>
              <p:nvPr/>
            </p:nvSpPr>
            <p:spPr>
              <a:xfrm>
                <a:off x="2177" y="0"/>
                <a:ext cx="0" cy="4331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5" name="Line 17"/>
              <p:cNvSpPr/>
              <p:nvPr/>
            </p:nvSpPr>
            <p:spPr>
              <a:xfrm>
                <a:off x="2902" y="245"/>
                <a:ext cx="0" cy="4086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6" name="Line 18"/>
              <p:cNvSpPr/>
              <p:nvPr/>
            </p:nvSpPr>
            <p:spPr>
              <a:xfrm>
                <a:off x="3628" y="390"/>
                <a:ext cx="0" cy="3941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7" name="Line 19"/>
              <p:cNvSpPr/>
              <p:nvPr/>
            </p:nvSpPr>
            <p:spPr>
              <a:xfrm>
                <a:off x="4354" y="487"/>
                <a:ext cx="0" cy="3844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8" name="Line 20"/>
              <p:cNvSpPr/>
              <p:nvPr/>
            </p:nvSpPr>
            <p:spPr>
              <a:xfrm>
                <a:off x="5080" y="567"/>
                <a:ext cx="0" cy="3764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</p:grpSp>
        <p:grpSp>
          <p:nvGrpSpPr>
            <p:cNvPr id="1044" name="Group 14"/>
            <p:cNvGrpSpPr/>
            <p:nvPr/>
          </p:nvGrpSpPr>
          <p:grpSpPr>
            <a:xfrm>
              <a:off x="0" y="264"/>
              <a:ext cx="5768" cy="3538"/>
              <a:chOff x="0" y="0"/>
              <a:chExt cx="5768" cy="3538"/>
            </a:xfrm>
          </p:grpSpPr>
          <p:sp>
            <p:nvSpPr>
              <p:cNvPr id="1045" name="Line 22"/>
              <p:cNvSpPr/>
              <p:nvPr/>
            </p:nvSpPr>
            <p:spPr>
              <a:xfrm rot="5400000">
                <a:off x="1635" y="-1635"/>
                <a:ext cx="0" cy="3270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46" name="Line 23"/>
              <p:cNvSpPr/>
              <p:nvPr/>
            </p:nvSpPr>
            <p:spPr>
              <a:xfrm rot="5400000">
                <a:off x="2884" y="-2177"/>
                <a:ext cx="0" cy="5768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47" name="Line 24"/>
              <p:cNvSpPr/>
              <p:nvPr/>
            </p:nvSpPr>
            <p:spPr>
              <a:xfrm rot="5400000">
                <a:off x="2884" y="-1469"/>
                <a:ext cx="0" cy="5768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48" name="Line 25"/>
              <p:cNvSpPr/>
              <p:nvPr/>
            </p:nvSpPr>
            <p:spPr>
              <a:xfrm rot="5400000">
                <a:off x="2885" y="-761"/>
                <a:ext cx="0" cy="5766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49" name="Line 26"/>
              <p:cNvSpPr/>
              <p:nvPr/>
            </p:nvSpPr>
            <p:spPr>
              <a:xfrm rot="5400000">
                <a:off x="2885" y="-53"/>
                <a:ext cx="0" cy="5766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0" name="Line 27"/>
              <p:cNvSpPr/>
              <p:nvPr/>
            </p:nvSpPr>
            <p:spPr>
              <a:xfrm rot="5400000">
                <a:off x="3192" y="987"/>
                <a:ext cx="0" cy="5102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</p:grpSp>
      </p:grpSp>
      <p:sp>
        <p:nvSpPr>
          <p:cNvPr id="1029" name="Rectangle 28"/>
          <p:cNvSpPr>
            <a:spLocks noChangeArrowheads="1"/>
          </p:cNvSpPr>
          <p:nvPr/>
        </p:nvSpPr>
        <p:spPr bwMode="auto">
          <a:xfrm>
            <a:off x="5340353" y="2692401"/>
            <a:ext cx="1504951" cy="1079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9"/>
          <p:cNvSpPr>
            <a:spLocks noChangeArrowheads="1"/>
          </p:cNvSpPr>
          <p:nvPr/>
        </p:nvSpPr>
        <p:spPr bwMode="auto">
          <a:xfrm>
            <a:off x="9946219" y="4937126"/>
            <a:ext cx="1494367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732369" y="3808414"/>
            <a:ext cx="1504951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31"/>
          <p:cNvSpPr>
            <a:spLocks noChangeArrowheads="1"/>
          </p:cNvSpPr>
          <p:nvPr/>
        </p:nvSpPr>
        <p:spPr bwMode="auto">
          <a:xfrm>
            <a:off x="8409519" y="6064251"/>
            <a:ext cx="1504951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2"/>
          <p:cNvSpPr>
            <a:spLocks noChangeArrowheads="1"/>
          </p:cNvSpPr>
          <p:nvPr/>
        </p:nvSpPr>
        <p:spPr bwMode="auto">
          <a:xfrm>
            <a:off x="3795186" y="0"/>
            <a:ext cx="1504951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33"/>
          <p:cNvSpPr>
            <a:spLocks noChangeArrowheads="1"/>
          </p:cNvSpPr>
          <p:nvPr/>
        </p:nvSpPr>
        <p:spPr bwMode="auto">
          <a:xfrm>
            <a:off x="3803653" y="4938714"/>
            <a:ext cx="1494367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34"/>
          <p:cNvSpPr>
            <a:spLocks noChangeArrowheads="1"/>
          </p:cNvSpPr>
          <p:nvPr/>
        </p:nvSpPr>
        <p:spPr bwMode="auto">
          <a:xfrm>
            <a:off x="8401053" y="1566863"/>
            <a:ext cx="1494367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867">
                <a:latin typeface="Arial" panose="020B0604020202020204" pitchFamily="34" charset="0"/>
              </a:defRPr>
            </a:lvl1pPr>
          </a:lstStyle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867">
                <a:latin typeface="Arial" panose="020B0604020202020204" pitchFamily="34" charset="0"/>
              </a:defRPr>
            </a:lvl1pPr>
          </a:lstStyle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867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609600" y="325439"/>
            <a:ext cx="10972800" cy="9271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99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7" r:id="rId13"/>
    <p:sldLayoutId id="2147483678" r:id="rId14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609585"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219170"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828754"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438339"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建筑的摆设布局&#10;&#10;低可信度描述已自动生成">
            <a:extLst>
              <a:ext uri="{FF2B5EF4-FFF2-40B4-BE49-F238E27FC236}">
                <a16:creationId xmlns:a16="http://schemas.microsoft.com/office/drawing/2014/main" id="{7B5F9164-FA53-E291-14D3-18DD5DA980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  <a14:imgEffect>
                      <a14:colorTemperature colorTemp="96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699" y="-374"/>
            <a:ext cx="11362446" cy="6857997"/>
          </a:xfrm>
          <a:custGeom>
            <a:avLst/>
            <a:gdLst>
              <a:gd name="connsiteX0" fmla="*/ 0 w 11362446"/>
              <a:gd name="connsiteY0" fmla="*/ 0 h 6857997"/>
              <a:gd name="connsiteX1" fmla="*/ 11362446 w 11362446"/>
              <a:gd name="connsiteY1" fmla="*/ 0 h 6857997"/>
              <a:gd name="connsiteX2" fmla="*/ 11362446 w 11362446"/>
              <a:gd name="connsiteY2" fmla="*/ 6857997 h 6857997"/>
              <a:gd name="connsiteX3" fmla="*/ 0 w 11362446"/>
              <a:gd name="connsiteY3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2446" h="6857997">
                <a:moveTo>
                  <a:pt x="0" y="0"/>
                </a:moveTo>
                <a:lnTo>
                  <a:pt x="11362446" y="0"/>
                </a:lnTo>
                <a:lnTo>
                  <a:pt x="11362446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C0C9538-3D52-A58E-21BA-B22B34D2F196}"/>
              </a:ext>
            </a:extLst>
          </p:cNvPr>
          <p:cNvSpPr/>
          <p:nvPr/>
        </p:nvSpPr>
        <p:spPr>
          <a:xfrm>
            <a:off x="20073" y="982454"/>
            <a:ext cx="12192000" cy="6858000"/>
          </a:xfrm>
          <a:custGeom>
            <a:avLst/>
            <a:gdLst>
              <a:gd name="connsiteX0" fmla="*/ 0 w 11640490"/>
              <a:gd name="connsiteY0" fmla="*/ 0 h 6858000"/>
              <a:gd name="connsiteX1" fmla="*/ 11640490 w 11640490"/>
              <a:gd name="connsiteY1" fmla="*/ 0 h 6858000"/>
              <a:gd name="connsiteX2" fmla="*/ 11640490 w 11640490"/>
              <a:gd name="connsiteY2" fmla="*/ 6858000 h 6858000"/>
              <a:gd name="connsiteX3" fmla="*/ 0 w 116404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0490" h="6858000">
                <a:moveTo>
                  <a:pt x="0" y="0"/>
                </a:moveTo>
                <a:lnTo>
                  <a:pt x="11640490" y="0"/>
                </a:lnTo>
                <a:lnTo>
                  <a:pt x="1164049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chemeClr val="bg1"/>
              </a:gs>
              <a:gs pos="100000">
                <a:schemeClr val="bg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14C9C5-8755-DBD1-8D8A-78FE20613688}"/>
              </a:ext>
            </a:extLst>
          </p:cNvPr>
          <p:cNvSpPr txBox="1"/>
          <p:nvPr/>
        </p:nvSpPr>
        <p:spPr>
          <a:xfrm>
            <a:off x="748435" y="2409369"/>
            <a:ext cx="6174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23D8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操作系统</a:t>
            </a: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EF92DCA-F557-B2A4-2C62-4475379D73C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794" y="0"/>
            <a:ext cx="2743206" cy="1167386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4DC25A1-A3CF-2F38-ADE5-AE370FFB16A2}"/>
              </a:ext>
            </a:extLst>
          </p:cNvPr>
          <p:cNvSpPr/>
          <p:nvPr/>
        </p:nvSpPr>
        <p:spPr>
          <a:xfrm>
            <a:off x="40146" y="6163737"/>
            <a:ext cx="12191999" cy="694263"/>
          </a:xfrm>
          <a:prstGeom prst="rect">
            <a:avLst/>
          </a:prstGeom>
          <a:solidFill>
            <a:srgbClr val="023D8D"/>
          </a:solidFill>
          <a:ln>
            <a:noFill/>
          </a:ln>
          <a:effectLst>
            <a:outerShdw blurRad="254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E45AC6-8712-48E3-C100-F1DF01DFDD24}"/>
              </a:ext>
            </a:extLst>
          </p:cNvPr>
          <p:cNvSpPr txBox="1"/>
          <p:nvPr/>
        </p:nvSpPr>
        <p:spPr>
          <a:xfrm>
            <a:off x="2503029" y="6249895"/>
            <a:ext cx="266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计算机学院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067C4A1-BD31-A905-CDD5-6856BD39D031}"/>
              </a:ext>
            </a:extLst>
          </p:cNvPr>
          <p:cNvCxnSpPr>
            <a:cxnSpLocks/>
          </p:cNvCxnSpPr>
          <p:nvPr/>
        </p:nvCxnSpPr>
        <p:spPr>
          <a:xfrm>
            <a:off x="805330" y="4411454"/>
            <a:ext cx="3899578" cy="0"/>
          </a:xfrm>
          <a:prstGeom prst="line">
            <a:avLst/>
          </a:prstGeom>
          <a:ln w="25400">
            <a:solidFill>
              <a:srgbClr val="023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AE20575-C68D-C897-EB1D-16661BDA8EA2}"/>
              </a:ext>
            </a:extLst>
          </p:cNvPr>
          <p:cNvSpPr txBox="1"/>
          <p:nvPr/>
        </p:nvSpPr>
        <p:spPr>
          <a:xfrm>
            <a:off x="4805070" y="6226942"/>
            <a:ext cx="262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杨亚宁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D2B83D-0BB1-EA59-1D9F-F6AEA2539835}"/>
              </a:ext>
            </a:extLst>
          </p:cNvPr>
          <p:cNvSpPr txBox="1"/>
          <p:nvPr/>
        </p:nvSpPr>
        <p:spPr>
          <a:xfrm>
            <a:off x="804520" y="3826679"/>
            <a:ext cx="389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0" u="none" strike="noStrike" baseline="0" dirty="0">
                <a:solidFill>
                  <a:srgbClr val="0066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3200" b="1" i="0" u="none" strike="noStrike" baseline="0" dirty="0">
                <a:solidFill>
                  <a:srgbClr val="CD3300"/>
                </a:solidFill>
                <a:latin typeface="Times New Roman" panose="02020603050405020304" pitchFamily="18" charset="0"/>
              </a:rPr>
              <a:t>perating </a:t>
            </a:r>
            <a:r>
              <a:rPr lang="en-US" altLang="zh-CN" sz="3200" b="1" i="0" u="none" strike="noStrike" baseline="0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="1" i="0" u="none" strike="noStrike" baseline="0" dirty="0">
                <a:solidFill>
                  <a:srgbClr val="CD3300"/>
                </a:solidFill>
                <a:latin typeface="Times New Roman" panose="02020603050405020304" pitchFamily="18" charset="0"/>
              </a:rPr>
              <a:t>ystem</a:t>
            </a:r>
            <a:endParaRPr lang="zh-CN" altLang="en-US" sz="2000" dirty="0">
              <a:solidFill>
                <a:srgbClr val="0351B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10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37"/>
          <p:cNvSpPr>
            <a:spLocks noChangeArrowheads="1"/>
          </p:cNvSpPr>
          <p:nvPr/>
        </p:nvSpPr>
        <p:spPr bwMode="auto">
          <a:xfrm>
            <a:off x="4341814" y="44451"/>
            <a:ext cx="5210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3.1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进程的引入</a:t>
            </a: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624681" y="784702"/>
            <a:ext cx="7648005" cy="6331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附：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Bernstein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条件应用示例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E007BA-C787-A586-B95E-C71563338E8E}"/>
              </a:ext>
            </a:extLst>
          </p:cNvPr>
          <p:cNvSpPr txBox="1"/>
          <p:nvPr/>
        </p:nvSpPr>
        <p:spPr>
          <a:xfrm>
            <a:off x="1326119" y="1538408"/>
            <a:ext cx="947912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已知四条语句分别如下：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16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: a=</a:t>
            </a:r>
            <a:r>
              <a:rPr lang="en-US" altLang="zh-CN" sz="2400" b="1" i="0" u="none" strike="noStrike" baseline="0" dirty="0" err="1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x+y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      S</a:t>
            </a:r>
            <a:r>
              <a:rPr lang="en-US" altLang="zh-CN" sz="16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:b=z+1      S</a:t>
            </a:r>
            <a:r>
              <a:rPr lang="en-US" altLang="zh-CN" sz="16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3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: c=a-b       S</a:t>
            </a:r>
            <a:r>
              <a:rPr lang="en-US" altLang="zh-CN" sz="16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4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:d=c+1</a:t>
            </a:r>
          </a:p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则相应的读集与写集分别为：</a:t>
            </a:r>
          </a:p>
          <a:p>
            <a:pPr algn="l"/>
            <a:r>
              <a:rPr lang="pt-BR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R(S</a:t>
            </a:r>
            <a:r>
              <a:rPr lang="pt-BR" altLang="zh-CN" sz="16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1</a:t>
            </a:r>
            <a:r>
              <a:rPr lang="pt-BR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)={x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pt-BR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y}    R(S</a:t>
            </a:r>
            <a:r>
              <a:rPr lang="pt-BR" altLang="zh-CN" sz="16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2</a:t>
            </a:r>
            <a:r>
              <a:rPr lang="pt-BR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)={z}    R(S</a:t>
            </a:r>
            <a:r>
              <a:rPr lang="pt-BR" altLang="zh-CN" sz="16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3</a:t>
            </a:r>
            <a:r>
              <a:rPr lang="pt-BR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)={a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pt-BR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b}     R(S</a:t>
            </a:r>
            <a:r>
              <a:rPr lang="pt-BR" altLang="zh-CN" sz="16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4</a:t>
            </a:r>
            <a:r>
              <a:rPr lang="pt-BR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)={c}</a:t>
            </a:r>
          </a:p>
          <a:p>
            <a:pPr algn="l"/>
            <a:r>
              <a:rPr lang="pl-PL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W(S</a:t>
            </a:r>
            <a:r>
              <a:rPr lang="en-US" altLang="zh-CN" sz="2400" b="1" i="0" u="none" strike="noStrike" baseline="-2500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1</a:t>
            </a:r>
            <a:r>
              <a:rPr lang="pl-PL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)={a} 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      </a:t>
            </a:r>
            <a:r>
              <a:rPr lang="pl-PL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W(S</a:t>
            </a:r>
            <a:r>
              <a:rPr lang="en-US" altLang="zh-CN" sz="2400" b="1" i="0" u="none" strike="noStrike" baseline="-2500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2</a:t>
            </a:r>
            <a:r>
              <a:rPr lang="pl-PL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)={b} 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  </a:t>
            </a:r>
            <a:r>
              <a:rPr lang="pl-PL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W(S</a:t>
            </a:r>
            <a:r>
              <a:rPr lang="en-US" altLang="zh-CN" sz="2400" b="1" i="0" u="none" strike="noStrike" baseline="-2500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3</a:t>
            </a:r>
            <a:r>
              <a:rPr lang="pl-PL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)={c} 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       </a:t>
            </a:r>
            <a:r>
              <a:rPr lang="pl-PL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W(S</a:t>
            </a:r>
            <a:r>
              <a:rPr lang="en-US" altLang="zh-CN" sz="2400" b="1" i="0" u="none" strike="noStrike" baseline="-2500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4</a:t>
            </a:r>
            <a:r>
              <a:rPr lang="pl-PL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)={d}</a:t>
            </a:r>
          </a:p>
          <a:p>
            <a:pPr algn="l"/>
            <a:endParaRPr lang="en-US" altLang="zh-CN" sz="28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可以并发执行吗？</a:t>
            </a:r>
          </a:p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可以并发执行吗？</a:t>
            </a:r>
          </a:p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可以并发执行吗？</a:t>
            </a:r>
          </a:p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可以并发执行吗？</a:t>
            </a:r>
          </a:p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可以并发执行吗？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969471-68D2-0F3E-7F3B-3D1808022520}"/>
              </a:ext>
            </a:extLst>
          </p:cNvPr>
          <p:cNvSpPr txBox="1"/>
          <p:nvPr/>
        </p:nvSpPr>
        <p:spPr>
          <a:xfrm>
            <a:off x="6275129" y="3862121"/>
            <a:ext cx="47503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不可以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不可以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不可以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</a:p>
        </p:txBody>
      </p:sp>
    </p:spTree>
    <p:extLst>
      <p:ext uri="{BB962C8B-B14F-4D97-AF65-F5344CB8AC3E}">
        <p14:creationId xmlns:p14="http://schemas.microsoft.com/office/powerpoint/2010/main" val="17480010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839417" y="908720"/>
            <a:ext cx="7200800" cy="39048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3.1.2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进程管理功能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（</a:t>
            </a:r>
            <a:r>
              <a:rPr kumimoji="1" lang="en-US" altLang="zh-CN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）进程控制：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控制进程状态转换</a:t>
            </a:r>
            <a:endParaRPr kumimoji="1"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zh-CN" altLang="en-US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en-US" altLang="zh-CN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）进程互斥与同步：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协调进程间的运行顺序</a:t>
            </a:r>
            <a:endParaRPr kumimoji="1"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zh-CN" altLang="en-US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en-US" altLang="zh-CN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400" dirty="0">
                <a:solidFill>
                  <a:srgbClr val="008A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）进程通信：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进程间的信息交换</a:t>
            </a:r>
            <a:endParaRPr kumimoji="1"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319" name="Rectangle 37"/>
          <p:cNvSpPr>
            <a:spLocks noChangeArrowheads="1"/>
          </p:cNvSpPr>
          <p:nvPr/>
        </p:nvSpPr>
        <p:spPr bwMode="auto">
          <a:xfrm>
            <a:off x="4367808" y="200834"/>
            <a:ext cx="44904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进程的引入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07568" y="3068960"/>
            <a:ext cx="5616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互斥方式</a:t>
            </a:r>
            <a:r>
              <a:rPr lang="zh-CN" altLang="en-US" sz="2400" dirty="0">
                <a:solidFill>
                  <a:srgbClr val="7030A0"/>
                </a:solidFill>
              </a:rPr>
              <a:t>：</a:t>
            </a:r>
            <a:r>
              <a:rPr lang="zh-CN" altLang="en-US" sz="2400" dirty="0"/>
              <a:t>进程间竞争临界资源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同步方式</a:t>
            </a:r>
            <a:r>
              <a:rPr lang="zh-CN" altLang="en-US" sz="2400" dirty="0">
                <a:solidFill>
                  <a:srgbClr val="7030A0"/>
                </a:solidFill>
              </a:rPr>
              <a:t>：</a:t>
            </a:r>
            <a:r>
              <a:rPr lang="zh-CN" altLang="en-US" sz="2400" dirty="0"/>
              <a:t>进程间相互合作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"/>
          <p:cNvSpPr>
            <a:spLocks noChangeArrowheads="1"/>
          </p:cNvSpPr>
          <p:nvPr/>
        </p:nvSpPr>
        <p:spPr bwMode="auto">
          <a:xfrm>
            <a:off x="3143673" y="333003"/>
            <a:ext cx="6631715" cy="7489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4267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kumimoji="1" lang="zh-CN" altLang="en-US" sz="4267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进程的引入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86BAD3-7A7F-4DA0-AC6F-0FA8C7FF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2283157"/>
            <a:ext cx="7680853" cy="247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程序顺序执行的特征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程序并发执行的概念及特征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进程管理功能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F9EEE047-7AB5-4CA0-AAA2-301A85152D5E}"/>
              </a:ext>
            </a:extLst>
          </p:cNvPr>
          <p:cNvSpPr/>
          <p:nvPr/>
        </p:nvSpPr>
        <p:spPr>
          <a:xfrm>
            <a:off x="3143673" y="1374354"/>
            <a:ext cx="4608513" cy="902519"/>
          </a:xfrm>
          <a:prstGeom prst="roundRect">
            <a:avLst/>
          </a:prstGeom>
          <a:solidFill>
            <a:srgbClr val="0070C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3D907-CA00-46D7-A280-7E71F1215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040" y="1460874"/>
            <a:ext cx="3795712" cy="6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本节知识小结</a:t>
            </a:r>
          </a:p>
        </p:txBody>
      </p:sp>
    </p:spTree>
    <p:extLst>
      <p:ext uri="{BB962C8B-B14F-4D97-AF65-F5344CB8AC3E}">
        <p14:creationId xmlns:p14="http://schemas.microsoft.com/office/powerpoint/2010/main" val="39054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reeform 24"/>
          <p:cNvSpPr>
            <a:spLocks/>
          </p:cNvSpPr>
          <p:nvPr/>
        </p:nvSpPr>
        <p:spPr bwMode="auto">
          <a:xfrm>
            <a:off x="6871851" y="4617876"/>
            <a:ext cx="184150" cy="400050"/>
          </a:xfrm>
          <a:custGeom>
            <a:avLst/>
            <a:gdLst>
              <a:gd name="T0" fmla="*/ 2147483647 w 378"/>
              <a:gd name="T1" fmla="*/ 2147483647 h 680"/>
              <a:gd name="T2" fmla="*/ 2147483647 w 378"/>
              <a:gd name="T3" fmla="*/ 2147483647 h 680"/>
              <a:gd name="T4" fmla="*/ 2147483647 w 378"/>
              <a:gd name="T5" fmla="*/ 2147483647 h 680"/>
              <a:gd name="T6" fmla="*/ 2147483647 w 378"/>
              <a:gd name="T7" fmla="*/ 2147483647 h 680"/>
              <a:gd name="T8" fmla="*/ 2147483647 w 378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680"/>
              <a:gd name="T17" fmla="*/ 378 w 378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680">
                <a:moveTo>
                  <a:pt x="378" y="680"/>
                </a:moveTo>
                <a:cubicBezTo>
                  <a:pt x="378" y="431"/>
                  <a:pt x="378" y="182"/>
                  <a:pt x="333" y="91"/>
                </a:cubicBezTo>
                <a:cubicBezTo>
                  <a:pt x="288" y="0"/>
                  <a:pt x="159" y="98"/>
                  <a:pt x="106" y="136"/>
                </a:cubicBezTo>
                <a:cubicBezTo>
                  <a:pt x="53" y="174"/>
                  <a:pt x="0" y="279"/>
                  <a:pt x="15" y="317"/>
                </a:cubicBezTo>
                <a:cubicBezTo>
                  <a:pt x="30" y="355"/>
                  <a:pt x="113" y="359"/>
                  <a:pt x="197" y="36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3935760" y="393092"/>
            <a:ext cx="403225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dist">
              <a:defRPr/>
            </a:pPr>
            <a:r>
              <a:rPr kumimoji="1" lang="en-US" altLang="zh-CN" sz="4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3.2 </a:t>
            </a:r>
            <a:r>
              <a:rPr kumimoji="1" lang="zh-CN" alt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95633456"/>
              </p:ext>
            </p:extLst>
          </p:nvPr>
        </p:nvGraphicFramePr>
        <p:xfrm>
          <a:off x="3056195" y="2154200"/>
          <a:ext cx="5472608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38" y="3661545"/>
            <a:ext cx="966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875308" y="595073"/>
            <a:ext cx="50403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4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014FCE-DFAA-49C5-87A4-4B25A67BF9C8}"/>
              </a:ext>
            </a:extLst>
          </p:cNvPr>
          <p:cNvSpPr txBox="1"/>
          <p:nvPr/>
        </p:nvSpPr>
        <p:spPr>
          <a:xfrm>
            <a:off x="2803300" y="1734516"/>
            <a:ext cx="6118260" cy="326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分析进程的定义</a:t>
            </a:r>
            <a:endParaRPr kumimoji="1"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分析总结进程的特征</a:t>
            </a:r>
            <a:endParaRPr kumimoji="1"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分析说明进程映像包含哪些内容？</a:t>
            </a:r>
            <a:endParaRPr kumimoji="1"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分析进程与程序的区别与联系？</a:t>
            </a:r>
            <a:endParaRPr kumimoji="1"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分析说明进程三种基本状态的概念及转换情况</a:t>
            </a:r>
            <a:endParaRPr kumimoji="1"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创建态和终止态的含义及转换情况</a:t>
            </a:r>
            <a:endParaRPr kumimoji="1"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进程控制块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PCB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的内容（逐步讨论）</a:t>
            </a:r>
          </a:p>
        </p:txBody>
      </p:sp>
    </p:spTree>
    <p:extLst>
      <p:ext uri="{BB962C8B-B14F-4D97-AF65-F5344CB8AC3E}">
        <p14:creationId xmlns:p14="http://schemas.microsoft.com/office/powerpoint/2010/main" val="33443734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40238" y="44451"/>
            <a:ext cx="5040312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sp>
        <p:nvSpPr>
          <p:cNvPr id="27651" name="Rectangle 21"/>
          <p:cNvSpPr>
            <a:spLocks noChangeArrowheads="1"/>
          </p:cNvSpPr>
          <p:nvPr/>
        </p:nvSpPr>
        <p:spPr bwMode="auto">
          <a:xfrm>
            <a:off x="767408" y="757238"/>
            <a:ext cx="676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进程的定义及特征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B5F55D-9829-CD12-499F-7F63EE87C8B8}"/>
              </a:ext>
            </a:extLst>
          </p:cNvPr>
          <p:cNvSpPr txBox="1"/>
          <p:nvPr/>
        </p:nvSpPr>
        <p:spPr>
          <a:xfrm>
            <a:off x="767408" y="1974162"/>
            <a:ext cx="9360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进程的概念是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20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世纪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60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年代初首先由麻省理工学院的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MULTICS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系统和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IBM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公司的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OS/360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系统引入的。进程有很多各式各样的定义，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较典型的定义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有：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49EC8D-8728-3613-E3E1-E4FA5330AEC6}"/>
              </a:ext>
            </a:extLst>
          </p:cNvPr>
          <p:cNvSpPr txBox="1"/>
          <p:nvPr/>
        </p:nvSpPr>
        <p:spPr>
          <a:xfrm>
            <a:off x="844008" y="3174491"/>
            <a:ext cx="6115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1&gt; </a:t>
            </a:r>
            <a:r>
              <a:rPr lang="zh-CN" altLang="en-US" sz="20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000" b="0" i="0" u="none" strike="noStrike" baseline="0" dirty="0">
                <a:solidFill>
                  <a:srgbClr val="009A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程序的一次执行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DC2EE1-929B-85CF-E161-2582335055A2}"/>
              </a:ext>
            </a:extLst>
          </p:cNvPr>
          <p:cNvSpPr txBox="1"/>
          <p:nvPr/>
        </p:nvSpPr>
        <p:spPr>
          <a:xfrm>
            <a:off x="844008" y="3632194"/>
            <a:ext cx="806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0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是一个</a:t>
            </a:r>
            <a:r>
              <a:rPr lang="zh-CN" altLang="en-US" sz="20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程序及其数据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在处理机上顺序执行</a:t>
            </a:r>
            <a:r>
              <a:rPr lang="zh-CN" altLang="en-US" sz="2000" b="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时所发生的活动。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45DA48-FEB3-E7CE-64E8-60E5ADD00BC7}"/>
              </a:ext>
            </a:extLst>
          </p:cNvPr>
          <p:cNvSpPr txBox="1"/>
          <p:nvPr/>
        </p:nvSpPr>
        <p:spPr>
          <a:xfrm>
            <a:off x="844007" y="4032304"/>
            <a:ext cx="10975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3&gt; </a:t>
            </a:r>
            <a:r>
              <a:rPr lang="zh-CN" altLang="en-US" sz="20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是具有独立功能的程序在</a:t>
            </a:r>
            <a:r>
              <a:rPr lang="zh-CN" altLang="en-US" sz="20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一个数据集合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lang="zh-CN" altLang="en-US" sz="20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一次运行活动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，它是系统进行资源分配和</a:t>
            </a:r>
            <a:r>
              <a:rPr lang="zh-CN" altLang="en-US" sz="20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调度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的一个独立单位。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1315D9-723E-A6B4-8093-5DD21993529F}"/>
              </a:ext>
            </a:extLst>
          </p:cNvPr>
          <p:cNvSpPr txBox="1"/>
          <p:nvPr/>
        </p:nvSpPr>
        <p:spPr>
          <a:xfrm>
            <a:off x="844008" y="4740190"/>
            <a:ext cx="10790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4&gt; 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在引入了</a:t>
            </a:r>
            <a:r>
              <a:rPr lang="zh-CN" altLang="en-US" sz="20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进程实体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的概念后，传统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中的进程还可定义为：</a:t>
            </a:r>
            <a:r>
              <a:rPr lang="zh-CN" altLang="en-US" sz="20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0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是进程实体的运行过程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，是系统进行资源分配和调度的一个独立单位。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CE3B5E-D8C2-AF42-5810-3F4B18071372}"/>
              </a:ext>
            </a:extLst>
          </p:cNvPr>
          <p:cNvSpPr txBox="1"/>
          <p:nvPr/>
        </p:nvSpPr>
        <p:spPr>
          <a:xfrm>
            <a:off x="2411669" y="5639097"/>
            <a:ext cx="7704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zh-CN" altLang="en-US" sz="1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进程实体（在早期的</a:t>
            </a:r>
            <a:r>
              <a:rPr lang="en-US" altLang="zh-CN" sz="18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UNIX</a:t>
            </a:r>
            <a:r>
              <a:rPr lang="zh-CN" altLang="en-US" sz="1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版本中，把这三部分总称为“进程映像”）</a:t>
            </a:r>
            <a:r>
              <a:rPr lang="en-US" altLang="zh-CN" sz="1800" b="1" i="0" u="none" strike="noStrike" baseline="0" dirty="0">
                <a:solidFill>
                  <a:srgbClr val="0066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=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程序段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+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+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进程控制块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(PCB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，详参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P48)</a:t>
            </a:r>
            <a:r>
              <a:rPr lang="zh-CN" altLang="en-US" sz="18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1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许多情况下所说的进程，实际上是指进程实体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18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进程的创建与撤消就是</a:t>
            </a:r>
            <a:r>
              <a:rPr lang="en-US" altLang="zh-CN" sz="18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18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的创建与撤消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120463F8-E4F4-BC9F-2768-56A0D721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9" y="1409924"/>
            <a:ext cx="6769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40238" y="44451"/>
            <a:ext cx="5040312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sp>
        <p:nvSpPr>
          <p:cNvPr id="27651" name="Rectangle 21"/>
          <p:cNvSpPr>
            <a:spLocks noChangeArrowheads="1"/>
          </p:cNvSpPr>
          <p:nvPr/>
        </p:nvSpPr>
        <p:spPr bwMode="auto">
          <a:xfrm>
            <a:off x="767408" y="757238"/>
            <a:ext cx="676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进程的定义及特征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120463F8-E4F4-BC9F-2768-56A0D721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9" y="1409924"/>
            <a:ext cx="6769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6CF790-7728-B921-2FED-86F3B96DA5C6}"/>
              </a:ext>
            </a:extLst>
          </p:cNvPr>
          <p:cNvSpPr txBox="1"/>
          <p:nvPr/>
        </p:nvSpPr>
        <p:spPr>
          <a:xfrm>
            <a:off x="1190873" y="2159792"/>
            <a:ext cx="95617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1&gt; </a:t>
            </a:r>
            <a:r>
              <a:rPr lang="zh-CN" altLang="en-US" sz="20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动态性：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进程是一个动态的概念，</a:t>
            </a:r>
            <a:r>
              <a:rPr lang="zh-CN" altLang="en-US" sz="20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实质上是程序的一次执行过程。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进程具有生命期：它因</a:t>
            </a:r>
            <a:r>
              <a:rPr lang="zh-CN" altLang="en-US" sz="20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而产生，因</a:t>
            </a:r>
            <a:r>
              <a:rPr lang="zh-CN" altLang="en-US" sz="20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调度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而执行，执行时还走走停停，因</a:t>
            </a:r>
            <a:r>
              <a:rPr lang="zh-CN" altLang="en-US" sz="20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撤消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而灭亡。</a:t>
            </a:r>
            <a:r>
              <a:rPr lang="zh-CN" altLang="en-US" sz="20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动态性</a:t>
            </a:r>
            <a:r>
              <a:rPr lang="zh-CN" altLang="en-US" sz="20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是进程最基本的特征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05C03D-F162-54BB-1ABE-C293102F6DE4}"/>
              </a:ext>
            </a:extLst>
          </p:cNvPr>
          <p:cNvSpPr txBox="1"/>
          <p:nvPr/>
        </p:nvSpPr>
        <p:spPr>
          <a:xfrm>
            <a:off x="1190873" y="3260565"/>
            <a:ext cx="96383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0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并发性：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多个进程实体同存于内存中，且</a:t>
            </a:r>
            <a:r>
              <a:rPr lang="zh-CN" altLang="en-US" sz="20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能在一段时间内同时运行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，共享系统资源；引入进程实体的目的就是为了实现多道程序的并发执行。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5AB1E3-3867-8B77-BDBE-6CA6FF90F966}"/>
              </a:ext>
            </a:extLst>
          </p:cNvPr>
          <p:cNvSpPr txBox="1"/>
          <p:nvPr/>
        </p:nvSpPr>
        <p:spPr>
          <a:xfrm>
            <a:off x="1190873" y="4126755"/>
            <a:ext cx="9518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3&gt; </a:t>
            </a:r>
            <a:r>
              <a:rPr lang="zh-CN" altLang="en-US" sz="20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独立性：</a:t>
            </a:r>
            <a:r>
              <a:rPr lang="zh-CN" altLang="en-US" sz="2000" b="0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在传统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000" b="0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，进程是一个能</a:t>
            </a:r>
            <a:r>
              <a:rPr lang="zh-CN" altLang="en-US" sz="20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独立运行、独立分配资源、独立接受调度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的基本单位。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27057F-F8EC-98FF-4001-5FF2A714C839}"/>
              </a:ext>
            </a:extLst>
          </p:cNvPr>
          <p:cNvSpPr txBox="1"/>
          <p:nvPr/>
        </p:nvSpPr>
        <p:spPr>
          <a:xfrm>
            <a:off x="1190873" y="4925790"/>
            <a:ext cx="9389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4&gt; </a:t>
            </a:r>
            <a:r>
              <a:rPr lang="zh-CN" altLang="en-US" sz="20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异步性：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各进程按各自独立的、不可预知的速度向前推进。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2177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84701" y="44451"/>
            <a:ext cx="3814763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000376" y="981075"/>
            <a:ext cx="5472113" cy="7191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两个厨师照着一份菜谱做菜</a:t>
            </a:r>
          </a:p>
        </p:txBody>
      </p:sp>
      <p:pic>
        <p:nvPicPr>
          <p:cNvPr id="2970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276475"/>
            <a:ext cx="194468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2351088" y="191611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菜谱</a:t>
            </a:r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2492376"/>
            <a:ext cx="1873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11"/>
          <p:cNvSpPr txBox="1">
            <a:spLocks noChangeArrowheads="1"/>
          </p:cNvSpPr>
          <p:nvPr/>
        </p:nvSpPr>
        <p:spPr bwMode="auto">
          <a:xfrm>
            <a:off x="4583113" y="191611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材料</a:t>
            </a:r>
          </a:p>
        </p:txBody>
      </p:sp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2492376"/>
            <a:ext cx="2087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Box 13"/>
          <p:cNvSpPr txBox="1">
            <a:spLocks noChangeArrowheads="1"/>
          </p:cNvSpPr>
          <p:nvPr/>
        </p:nvSpPr>
        <p:spPr bwMode="auto">
          <a:xfrm>
            <a:off x="6672263" y="191611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煤气灶</a:t>
            </a:r>
          </a:p>
        </p:txBody>
      </p:sp>
      <p:pic>
        <p:nvPicPr>
          <p:cNvPr id="2970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447925"/>
            <a:ext cx="19431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8472488" y="1916113"/>
            <a:ext cx="172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锅碗瓢盆</a:t>
            </a:r>
          </a:p>
        </p:txBody>
      </p:sp>
      <p:sp>
        <p:nvSpPr>
          <p:cNvPr id="19" name="左大括号 18"/>
          <p:cNvSpPr/>
          <p:nvPr/>
        </p:nvSpPr>
        <p:spPr bwMode="auto">
          <a:xfrm rot="16200000">
            <a:off x="5879307" y="477044"/>
            <a:ext cx="504825" cy="8135938"/>
          </a:xfrm>
          <a:prstGeom prst="leftBrace">
            <a:avLst>
              <a:gd name="adj1" fmla="val 8333"/>
              <a:gd name="adj2" fmla="val 25478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endParaRPr lang="zh-CN" altLang="en-US"/>
          </a:p>
        </p:txBody>
      </p:sp>
      <p:pic>
        <p:nvPicPr>
          <p:cNvPr id="29709" name="Picture 10" descr="http://cdnc.lieqikankan.com/60/4/20190227/21/2019022721440922932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4797426"/>
            <a:ext cx="28654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左大括号 17"/>
          <p:cNvSpPr/>
          <p:nvPr/>
        </p:nvSpPr>
        <p:spPr bwMode="auto">
          <a:xfrm rot="16200000">
            <a:off x="5879307" y="477044"/>
            <a:ext cx="504825" cy="8135938"/>
          </a:xfrm>
          <a:prstGeom prst="leftBrace">
            <a:avLst>
              <a:gd name="adj1" fmla="val 8333"/>
              <a:gd name="adj2" fmla="val 69616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endParaRPr lang="zh-CN" altLang="en-US"/>
          </a:p>
        </p:txBody>
      </p:sp>
      <p:pic>
        <p:nvPicPr>
          <p:cNvPr id="29711" name="Picture 2" descr="https://timgsa.baidu.com/timg?image&amp;quality=80&amp;size=b9999_10000&amp;sec=1599799425354&amp;di=40631c2d565080da33cab25e9127cd58&amp;imgtype=0&amp;src=http%3A%2F%2Fn.sinaimg.cn%2Fsinacn13%2F226%2Fw640h386%2F20180606%2F5297-hcqccip286643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797425"/>
            <a:ext cx="2808288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84701" y="44451"/>
            <a:ext cx="3814763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7408" y="1731082"/>
            <a:ext cx="4751387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4.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进程与程序的区别与联系</a:t>
            </a:r>
          </a:p>
        </p:txBody>
      </p:sp>
      <p:sp>
        <p:nvSpPr>
          <p:cNvPr id="31749" name="Rectangle 21"/>
          <p:cNvSpPr>
            <a:spLocks noChangeArrowheads="1"/>
          </p:cNvSpPr>
          <p:nvPr/>
        </p:nvSpPr>
        <p:spPr bwMode="auto">
          <a:xfrm>
            <a:off x="623392" y="900113"/>
            <a:ext cx="676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进程的定义及特征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2CA6A0-B9A3-CACB-6815-522CD55A0F3B}"/>
              </a:ext>
            </a:extLst>
          </p:cNvPr>
          <p:cNvSpPr txBox="1"/>
          <p:nvPr/>
        </p:nvSpPr>
        <p:spPr>
          <a:xfrm>
            <a:off x="1368009" y="2425830"/>
            <a:ext cx="979628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进程是动态的，程序是静态的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：程序是有序代码的集合，它可以复制；进程是程序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在数据集上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的一次执行。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进程是暂时的，程序是永久的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：进程是一个状态变化的过程，具有一定的生命期；程序可长久保存。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进程具有结构特征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，由程序段、数据段和进程控制块（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）三者组成，而</a:t>
            </a: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程序仅是指令的有序集合，是进程的组成部分之一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进程与程序的对应关系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：并非一一对应关系；通过多次执行，一个程序可对应多个进程。有时一个程序运行时，也可能创建多个进程。</a:t>
            </a:r>
            <a:endParaRPr lang="zh-CN" altLang="en-US" sz="24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EDAE24A-A069-1FF4-8519-B76F3BEB9609}"/>
              </a:ext>
            </a:extLst>
          </p:cNvPr>
          <p:cNvGrpSpPr/>
          <p:nvPr/>
        </p:nvGrpSpPr>
        <p:grpSpPr>
          <a:xfrm>
            <a:off x="8042890" y="1158559"/>
            <a:ext cx="1943698" cy="1177709"/>
            <a:chOff x="8042890" y="1158559"/>
            <a:chExt cx="1943698" cy="1177709"/>
          </a:xfrm>
        </p:grpSpPr>
        <p:sp>
          <p:nvSpPr>
            <p:cNvPr id="4" name="爆炸形: 8 pt  3">
              <a:extLst>
                <a:ext uri="{FF2B5EF4-FFF2-40B4-BE49-F238E27FC236}">
                  <a16:creationId xmlns:a16="http://schemas.microsoft.com/office/drawing/2014/main" id="{D129AC39-EFEB-5A27-C69D-605188A8D5FC}"/>
                </a:ext>
              </a:extLst>
            </p:cNvPr>
            <p:cNvSpPr/>
            <p:nvPr/>
          </p:nvSpPr>
          <p:spPr bwMode="auto">
            <a:xfrm>
              <a:off x="8042890" y="1158559"/>
              <a:ext cx="1943698" cy="1177709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742950" marR="0" indent="-285750" algn="ctr" defTabSz="914400" rtl="0" eaLnBrk="0" fontAlgn="base" latinLnBrk="0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29FF7C7-AF80-9353-CEED-7A5CA19D327C}"/>
                </a:ext>
              </a:extLst>
            </p:cNvPr>
            <p:cNvSpPr txBox="1"/>
            <p:nvPr/>
          </p:nvSpPr>
          <p:spPr>
            <a:xfrm>
              <a:off x="8569508" y="1522404"/>
              <a:ext cx="933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重要！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95400" y="1198149"/>
            <a:ext cx="860742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思考题：讨论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个程序在不同操作系统环境中的运行情况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：打印工资报表的程序；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程序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：计算</a:t>
            </a:r>
            <a:r>
              <a:rPr lang="en-US" altLang="zh-CN" dirty="0">
                <a:latin typeface="Times New Roman" panose="02020603050405020304" pitchFamily="18" charset="0"/>
              </a:rPr>
              <a:t>1000</a:t>
            </a:r>
            <a:r>
              <a:rPr lang="zh-CN" altLang="en-US" dirty="0">
                <a:latin typeface="Times New Roman" panose="02020603050405020304" pitchFamily="18" charset="0"/>
              </a:rPr>
              <a:t>以内所有素数并依次显示计算结果。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6388" name="Rectangle 2"/>
          <p:cNvSpPr txBox="1">
            <a:spLocks noChangeArrowheads="1"/>
          </p:cNvSpPr>
          <p:nvPr/>
        </p:nvSpPr>
        <p:spPr bwMode="auto">
          <a:xfrm>
            <a:off x="4732338" y="360360"/>
            <a:ext cx="395605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sp>
        <p:nvSpPr>
          <p:cNvPr id="838662" name="Rectangle 6"/>
          <p:cNvSpPr>
            <a:spLocks noChangeArrowheads="1"/>
          </p:cNvSpPr>
          <p:nvPr/>
        </p:nvSpPr>
        <p:spPr bwMode="auto">
          <a:xfrm>
            <a:off x="695400" y="2975291"/>
            <a:ext cx="8784976" cy="9252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180000" eaLnBrk="0" hangingPunct="0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2200" dirty="0">
                <a:latin typeface="Times New Roman" pitchFamily="18" charset="0"/>
              </a:rPr>
              <a:t>在不支持多进程的操作系统下运行：顺序执行</a:t>
            </a:r>
            <a:r>
              <a:rPr lang="en-US" altLang="zh-CN" sz="2200" dirty="0">
                <a:latin typeface="Times New Roman" pitchFamily="18" charset="0"/>
              </a:rPr>
              <a:t>A</a:t>
            </a:r>
            <a:r>
              <a:rPr lang="zh-CN" altLang="en-US" sz="2200" dirty="0">
                <a:latin typeface="Times New Roman" pitchFamily="18" charset="0"/>
              </a:rPr>
              <a:t>、</a:t>
            </a:r>
            <a:r>
              <a:rPr lang="en-US" altLang="zh-CN" sz="2200" dirty="0">
                <a:latin typeface="Times New Roman" pitchFamily="18" charset="0"/>
              </a:rPr>
              <a:t>B</a:t>
            </a:r>
            <a:r>
              <a:rPr lang="zh-CN" altLang="en-US" sz="2200" dirty="0">
                <a:latin typeface="Times New Roman" pitchFamily="18" charset="0"/>
              </a:rPr>
              <a:t>，你看到的处理过程是怎样的？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CF8004-1EFE-AE72-C95B-736E911632F1}"/>
              </a:ext>
            </a:extLst>
          </p:cNvPr>
          <p:cNvSpPr txBox="1"/>
          <p:nvPr/>
        </p:nvSpPr>
        <p:spPr>
          <a:xfrm>
            <a:off x="1502057" y="4061682"/>
            <a:ext cx="69238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在不支持多进程的操作系统下运行依次运行程序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、程序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可以看到：先是打印机不停地打印工资报表，打印完成后，接着运行程序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，持续计算，最后显示所计算的结果。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7" descr="https://timgsa.baidu.com/timg?image&amp;quality=80&amp;size=b9999_10000&amp;sec=1599812174307&amp;di=26950214b64eb8101057856ef5859308&amp;imgtype=0&amp;src=http%3A%2F%2Fbpic.588ku.com%2Felement_origin_min_pic%2F19%2F03%2F07%2F78c1a2ebb6e87a28ba9c07e14b81bc1b.jpg">
            <a:extLst>
              <a:ext uri="{FF2B5EF4-FFF2-40B4-BE49-F238E27FC236}">
                <a16:creationId xmlns:a16="http://schemas.microsoft.com/office/drawing/2014/main" id="{46993B4B-4F2A-DC45-1A32-EF2181D3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13586" r="13123" b="18765"/>
          <a:stretch>
            <a:fillRect/>
          </a:stretch>
        </p:blipFill>
        <p:spPr bwMode="auto">
          <a:xfrm>
            <a:off x="9756544" y="4437112"/>
            <a:ext cx="20510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17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>
            <a:extLst>
              <a:ext uri="{FF2B5EF4-FFF2-40B4-BE49-F238E27FC236}">
                <a16:creationId xmlns:a16="http://schemas.microsoft.com/office/drawing/2014/main" id="{61E98ED8-7235-607F-42E2-05306FE6B9F9}"/>
              </a:ext>
            </a:extLst>
          </p:cNvPr>
          <p:cNvSpPr txBox="1">
            <a:spLocks/>
          </p:cNvSpPr>
          <p:nvPr/>
        </p:nvSpPr>
        <p:spPr>
          <a:xfrm>
            <a:off x="64287" y="79581"/>
            <a:ext cx="10972800" cy="9271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FFFFFF">
                <a:alpha val="73000"/>
              </a:srgbClr>
            </a:outerShdw>
          </a:effectLst>
        </p:spPr>
        <p:txBody>
          <a:bodyPr vert="horz" wrap="square" lIns="121920" tIns="60960" rIns="121920" bIns="6096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09585"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219170"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38339"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AABD9A9-3BF1-F81E-2533-E3B455E2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71" y="1383274"/>
            <a:ext cx="7531591" cy="49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18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95400" y="1198149"/>
            <a:ext cx="860742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思考题：讨论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个程序在不同操作系统环境中的运行情况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：打印工资报表的程序；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程序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：计算</a:t>
            </a:r>
            <a:r>
              <a:rPr lang="en-US" altLang="zh-CN" dirty="0">
                <a:latin typeface="Times New Roman" panose="02020603050405020304" pitchFamily="18" charset="0"/>
              </a:rPr>
              <a:t>10000000</a:t>
            </a:r>
            <a:r>
              <a:rPr lang="zh-CN" altLang="en-US" dirty="0">
                <a:latin typeface="Times New Roman" panose="02020603050405020304" pitchFamily="18" charset="0"/>
              </a:rPr>
              <a:t>以内所有素数并依次显示计算结果。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6388" name="Rectangle 2"/>
          <p:cNvSpPr txBox="1">
            <a:spLocks noChangeArrowheads="1"/>
          </p:cNvSpPr>
          <p:nvPr/>
        </p:nvSpPr>
        <p:spPr bwMode="auto">
          <a:xfrm>
            <a:off x="4732338" y="360360"/>
            <a:ext cx="395605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sp>
        <p:nvSpPr>
          <p:cNvPr id="838662" name="Rectangle 6"/>
          <p:cNvSpPr>
            <a:spLocks noChangeArrowheads="1"/>
          </p:cNvSpPr>
          <p:nvPr/>
        </p:nvSpPr>
        <p:spPr bwMode="auto">
          <a:xfrm>
            <a:off x="695399" y="2975291"/>
            <a:ext cx="9118841" cy="4851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180000" eaLnBrk="0" hangingPunct="0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）在支持多进程的操作系统下运行</a:t>
            </a:r>
            <a:r>
              <a:rPr lang="zh-CN" altLang="en-US" sz="2200" dirty="0">
                <a:latin typeface="Times New Roman" pitchFamily="18" charset="0"/>
              </a:rPr>
              <a:t>，你看到的处理过程是怎样的？</a:t>
            </a:r>
            <a:endParaRPr lang="en-US" altLang="zh-CN" sz="2200" dirty="0">
              <a:latin typeface="Times New Roman" pitchFamily="18" charset="0"/>
            </a:endParaRPr>
          </a:p>
        </p:txBody>
      </p:sp>
      <p:pic>
        <p:nvPicPr>
          <p:cNvPr id="32774" name="Picture 7" descr="https://timgsa.baidu.com/timg?image&amp;quality=80&amp;size=b9999_10000&amp;sec=1599812174307&amp;di=26950214b64eb8101057856ef5859308&amp;imgtype=0&amp;src=http%3A%2F%2Fbpic.588ku.com%2Felement_origin_min_pic%2F19%2F03%2F07%2F78c1a2ebb6e87a28ba9c07e14b81bc1b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13586" r="13123" b="18765"/>
          <a:stretch>
            <a:fillRect/>
          </a:stretch>
        </p:blipFill>
        <p:spPr bwMode="auto">
          <a:xfrm>
            <a:off x="9756544" y="4437112"/>
            <a:ext cx="20510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18EA8A-F5E4-C6E2-A8AD-145A88CEAAD4}"/>
              </a:ext>
            </a:extLst>
          </p:cNvPr>
          <p:cNvSpPr txBox="1"/>
          <p:nvPr/>
        </p:nvSpPr>
        <p:spPr>
          <a:xfrm>
            <a:off x="1549931" y="3730407"/>
            <a:ext cx="71967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0" i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建立进程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；对应的程序分别是程序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由于进程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I/O</a:t>
            </a:r>
            <a:r>
              <a:rPr lang="zh-CN" altLang="en-US" dirty="0"/>
              <a:t>量较大的进程，而进程</a:t>
            </a:r>
            <a:r>
              <a:rPr lang="en-US" altLang="zh-CN" dirty="0"/>
              <a:t>B</a:t>
            </a:r>
            <a:r>
              <a:rPr lang="zh-CN" altLang="en-US" dirty="0"/>
              <a:t>是计算量较大的进程，故在系统进程调度的控制下，两个进程并发执行。可以看到打印机不断打印工资报表；而处理机不停地计算，最后屏幕显示计算的结果。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172180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进程和程序的一个本质区别是（   ）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161234" y="220486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前者分时使用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，后者独占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161234" y="306211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前者存储在内存，后者存储在外存</a:t>
            </a: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161234" y="391936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前者在一个文件中，后者在多个文件中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161234" y="477661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前者为动态的，后者为静态的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446859" y="226915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446859" y="312640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446859" y="398365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2446859" y="484090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indent="-609600" eaLnBrk="0" hangingPunct="0">
                <a:spcBef>
                  <a:spcPct val="2000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indent="-609600" eaLnBrk="0" hangingPunct="0">
                <a:spcBef>
                  <a:spcPct val="2000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AA0FD-329E-91F3-3AED-D7643FE90DEA}"/>
              </a:ext>
            </a:extLst>
          </p:cNvPr>
          <p:cNvSpPr txBox="1"/>
          <p:nvPr/>
        </p:nvSpPr>
        <p:spPr>
          <a:xfrm>
            <a:off x="6940583" y="1316496"/>
            <a:ext cx="109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D 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18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314450" y="726440"/>
            <a:ext cx="7315200" cy="14784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并发进程执行的相对速度是（   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34069" y="234888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由进程的程序结构决定的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234069" y="320613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由进程自己来控制的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234069" y="406338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与进程调度策略有关的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234069" y="492063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在进程被创建时确定的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519694" y="241317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19694" y="327042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19694" y="412767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19694" y="498492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indent="-609600" eaLnBrk="0" hangingPunct="0">
                <a:spcBef>
                  <a:spcPct val="2000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indent="-609600" eaLnBrk="0" hangingPunct="0">
                <a:spcBef>
                  <a:spcPct val="2000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8BC6F52-08D9-4DB1-ED5C-EF848777BA70}"/>
              </a:ext>
            </a:extLst>
          </p:cNvPr>
          <p:cNvSpPr txBox="1"/>
          <p:nvPr/>
        </p:nvSpPr>
        <p:spPr>
          <a:xfrm>
            <a:off x="5561801" y="1300385"/>
            <a:ext cx="6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8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27576" y="-26988"/>
            <a:ext cx="3529013" cy="9271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343472" y="2223433"/>
            <a:ext cx="9715502" cy="41052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就绪状态：</a:t>
            </a:r>
            <a:endParaRPr lang="en-US" altLang="zh-CN" sz="2400" dirty="0">
              <a:solidFill>
                <a:srgbClr val="7030A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n-ea"/>
              </a:rPr>
              <a:t>进程分配到必要的资源，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等待获得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执行的状态。</a:t>
            </a:r>
            <a:endParaRPr lang="en-US" altLang="zh-CN" dirty="0">
              <a:latin typeface="+mn-ea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n-ea"/>
              </a:rPr>
              <a:t>一个系统中多个处于就绪状态的进程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排成就绪队列</a:t>
            </a:r>
            <a:r>
              <a:rPr lang="zh-CN" altLang="en-US" dirty="0">
                <a:latin typeface="+mn-ea"/>
              </a:rPr>
              <a:t>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运行状态：</a:t>
            </a:r>
            <a:endParaRPr lang="en-US" altLang="zh-CN" sz="2400" dirty="0">
              <a:solidFill>
                <a:srgbClr val="7030A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处于就绪状态的进程一旦获得了</a:t>
            </a:r>
            <a:r>
              <a:rPr lang="zh-CN" altLang="en-US" dirty="0">
                <a:solidFill>
                  <a:srgbClr val="FF0000"/>
                </a:solidFill>
              </a:rPr>
              <a:t>处理机</a:t>
            </a:r>
            <a:r>
              <a:rPr lang="zh-CN" altLang="en-US" dirty="0"/>
              <a:t>，就可以运行，此时进程状态也就处于执行状态。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处于此状态的进程的数目</a:t>
            </a:r>
            <a:r>
              <a:rPr lang="zh-CN" altLang="en-US" dirty="0">
                <a:solidFill>
                  <a:srgbClr val="FF0000"/>
                </a:solidFill>
              </a:rPr>
              <a:t>小于等于</a:t>
            </a:r>
            <a:r>
              <a:rPr lang="en-US" altLang="zh-CN" b="1" dirty="0"/>
              <a:t>CPU</a:t>
            </a:r>
            <a:r>
              <a:rPr lang="zh-CN" altLang="en-US" dirty="0"/>
              <a:t>的数目。</a:t>
            </a:r>
            <a:endParaRPr lang="en-US" altLang="zh-CN" dirty="0"/>
          </a:p>
          <a:p>
            <a:endParaRPr lang="en-US" altLang="zh-CN" sz="2400" dirty="0">
              <a:solidFill>
                <a:srgbClr val="7030A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阻塞状态（等待状态、睡眠状态）：</a:t>
            </a:r>
            <a:endParaRPr lang="en-US" altLang="zh-CN" sz="2400" dirty="0">
              <a:solidFill>
                <a:srgbClr val="7030A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n-ea"/>
              </a:rPr>
              <a:t>正在执行的进程由于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等待某事件</a:t>
            </a:r>
            <a:r>
              <a:rPr lang="zh-CN" altLang="en-US" dirty="0">
                <a:latin typeface="+mn-ea"/>
              </a:rPr>
              <a:t>（如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或进程同步）的发生而暂时无法继续执行时，便放弃处理机而处于暂停状态。</a:t>
            </a:r>
            <a:endParaRPr lang="en-US" altLang="zh-CN" dirty="0">
              <a:latin typeface="+mn-ea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n-ea"/>
              </a:rPr>
              <a:t>阻塞进程组织成一个或多个阻塞队列。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733343" y="838200"/>
            <a:ext cx="5327650" cy="8620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进程状态及转换</a:t>
            </a: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789903" y="1700213"/>
            <a:ext cx="42259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1. 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三种基本状态及转换</a:t>
            </a:r>
          </a:p>
        </p:txBody>
      </p:sp>
      <p:sp>
        <p:nvSpPr>
          <p:cNvPr id="6" name="椭圆形标注 5"/>
          <p:cNvSpPr/>
          <p:nvPr/>
        </p:nvSpPr>
        <p:spPr bwMode="auto">
          <a:xfrm>
            <a:off x="6383339" y="908051"/>
            <a:ext cx="3457575" cy="1584325"/>
          </a:xfrm>
          <a:prstGeom prst="wedgeEllipseCallout">
            <a:avLst>
              <a:gd name="adj1" fmla="val -95389"/>
              <a:gd name="adj2" fmla="val 16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200" dirty="0">
                <a:latin typeface="Arial" charset="0"/>
              </a:rPr>
              <a:t>进程有哪三种基本状态？各自的含义是什么？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188ABB-B5C6-8493-48F7-143464A766C5}"/>
              </a:ext>
            </a:extLst>
          </p:cNvPr>
          <p:cNvSpPr txBox="1"/>
          <p:nvPr/>
        </p:nvSpPr>
        <p:spPr>
          <a:xfrm>
            <a:off x="9588739" y="2053432"/>
            <a:ext cx="25195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sz="18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1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类型不同，进程的状态类型有所不同，有的</a:t>
            </a:r>
            <a:r>
              <a:rPr lang="en-US" altLang="zh-CN" sz="18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1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中是三状态，有的是五状态，有的是七状态， </a:t>
            </a:r>
            <a:r>
              <a:rPr lang="en-US" altLang="zh-CN" sz="18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UNIX</a:t>
            </a:r>
            <a:r>
              <a:rPr lang="zh-CN" altLang="en-US" sz="1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有九种状态。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4"/>
          <p:cNvSpPr>
            <a:spLocks noChangeArrowheads="1"/>
          </p:cNvSpPr>
          <p:nvPr/>
        </p:nvSpPr>
        <p:spPr bwMode="auto">
          <a:xfrm>
            <a:off x="1919288" y="2125664"/>
            <a:ext cx="7848600" cy="4256087"/>
          </a:xfrm>
          <a:prstGeom prst="roundRect">
            <a:avLst>
              <a:gd name="adj" fmla="val 16667"/>
            </a:avLst>
          </a:prstGeom>
          <a:solidFill>
            <a:srgbClr val="FFF3FF"/>
          </a:solidFill>
          <a:ln w="38100">
            <a:solidFill>
              <a:srgbClr val="FF66FF"/>
            </a:solidFill>
            <a:prstDash val="dash"/>
            <a:round/>
            <a:headEnd/>
            <a:tailEnd/>
          </a:ln>
        </p:spPr>
        <p:txBody>
          <a:bodyPr wrap="none" lIns="62962" tIns="31479" rIns="62962" bIns="31479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34819" name="Oval 5"/>
          <p:cNvSpPr>
            <a:spLocks noChangeArrowheads="1"/>
          </p:cNvSpPr>
          <p:nvPr/>
        </p:nvSpPr>
        <p:spPr bwMode="auto">
          <a:xfrm>
            <a:off x="4440238" y="2622551"/>
            <a:ext cx="1727200" cy="815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运行态</a:t>
            </a:r>
          </a:p>
        </p:txBody>
      </p:sp>
      <p:sp>
        <p:nvSpPr>
          <p:cNvPr id="34820" name="Oval 6"/>
          <p:cNvSpPr>
            <a:spLocks noChangeArrowheads="1"/>
          </p:cNvSpPr>
          <p:nvPr/>
        </p:nvSpPr>
        <p:spPr bwMode="auto">
          <a:xfrm>
            <a:off x="2452688" y="4697413"/>
            <a:ext cx="1771650" cy="8175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就绪态</a:t>
            </a:r>
          </a:p>
        </p:txBody>
      </p:sp>
      <p:sp>
        <p:nvSpPr>
          <p:cNvPr id="34821" name="Oval 7"/>
          <p:cNvSpPr>
            <a:spLocks noChangeArrowheads="1"/>
          </p:cNvSpPr>
          <p:nvPr/>
        </p:nvSpPr>
        <p:spPr bwMode="auto">
          <a:xfrm>
            <a:off x="6069013" y="4697413"/>
            <a:ext cx="1827212" cy="8175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阻塞态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664201" y="2982913"/>
            <a:ext cx="2957513" cy="1733550"/>
            <a:chOff x="2605" y="1740"/>
            <a:chExt cx="1863" cy="1092"/>
          </a:xfrm>
        </p:grpSpPr>
        <p:sp>
          <p:nvSpPr>
            <p:cNvPr id="34839" name="Arc 8"/>
            <p:cNvSpPr>
              <a:spLocks/>
            </p:cNvSpPr>
            <p:nvPr/>
          </p:nvSpPr>
          <p:spPr bwMode="auto">
            <a:xfrm>
              <a:off x="2605" y="1997"/>
              <a:ext cx="773" cy="8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/>
            <a:p>
              <a:endParaRPr lang="zh-CN" altLang="en-US"/>
            </a:p>
          </p:txBody>
        </p:sp>
        <p:sp>
          <p:nvSpPr>
            <p:cNvPr id="34840" name="Text Box 12"/>
            <p:cNvSpPr txBox="1">
              <a:spLocks noChangeArrowheads="1"/>
            </p:cNvSpPr>
            <p:nvPr/>
          </p:nvSpPr>
          <p:spPr bwMode="auto">
            <a:xfrm>
              <a:off x="3275" y="1740"/>
              <a:ext cx="1193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2962" tIns="31479" rIns="62962" bIns="31479" anchor="ctr"/>
            <a:lstStyle>
              <a:lvl1pPr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Monotype Sorts"/>
                <a:buNone/>
              </a:pPr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等待事件</a:t>
              </a:r>
            </a:p>
            <a:p>
              <a:pPr eaLnBrk="1" hangingPunct="1">
                <a:buFont typeface="Monotype Sorts"/>
                <a:buNone/>
              </a:pPr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sym typeface="Monotype Sorts"/>
                </a:rPr>
                <a:t>(</a:t>
              </a:r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系统服务请求，</a:t>
              </a:r>
            </a:p>
            <a:p>
              <a:pPr eaLnBrk="1" hangingPunct="1">
                <a:buFont typeface="Monotype Sorts"/>
                <a:buNone/>
              </a:pPr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如请求</a:t>
              </a:r>
              <a:r>
                <a:rPr kumimoji="1" lang="en-US" altLang="zh-CN">
                  <a:latin typeface="Times New Roman" panose="02020603050405020304" pitchFamily="18" charset="0"/>
                  <a:sym typeface="Monotype Sorts"/>
                </a:rPr>
                <a:t>I/O)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79650" y="3343276"/>
            <a:ext cx="2343150" cy="1325563"/>
            <a:chOff x="0" y="1480"/>
            <a:chExt cx="1340" cy="835"/>
          </a:xfrm>
        </p:grpSpPr>
        <p:sp>
          <p:nvSpPr>
            <p:cNvPr id="34837" name="Arc 9"/>
            <p:cNvSpPr>
              <a:spLocks/>
            </p:cNvSpPr>
            <p:nvPr/>
          </p:nvSpPr>
          <p:spPr bwMode="auto">
            <a:xfrm flipH="1">
              <a:off x="567" y="1480"/>
              <a:ext cx="773" cy="8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/>
            <a:p>
              <a:endParaRPr lang="zh-CN" altLang="en-US"/>
            </a:p>
          </p:txBody>
        </p:sp>
        <p:sp>
          <p:nvSpPr>
            <p:cNvPr id="34838" name="Rectangle 13"/>
            <p:cNvSpPr>
              <a:spLocks noChangeArrowheads="1"/>
            </p:cNvSpPr>
            <p:nvPr/>
          </p:nvSpPr>
          <p:spPr bwMode="auto">
            <a:xfrm rot="-2460187">
              <a:off x="0" y="1480"/>
              <a:ext cx="124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2962" tIns="31479" rIns="62962" bIns="31479" anchor="ctr"/>
            <a:lstStyle>
              <a:lvl1pPr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900" b="0">
                  <a:latin typeface="Times New Roman" panose="02020603050405020304" pitchFamily="18" charset="0"/>
                  <a:sym typeface="Monotype Sorts"/>
                </a:rPr>
                <a:t>   </a:t>
              </a:r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被调度或分派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802063" y="3198814"/>
            <a:ext cx="1744662" cy="1639887"/>
            <a:chOff x="1376" y="2061"/>
            <a:chExt cx="919" cy="821"/>
          </a:xfrm>
        </p:grpSpPr>
        <p:sp>
          <p:nvSpPr>
            <p:cNvPr id="34835" name="Arc 11"/>
            <p:cNvSpPr>
              <a:spLocks/>
            </p:cNvSpPr>
            <p:nvPr/>
          </p:nvSpPr>
          <p:spPr bwMode="auto">
            <a:xfrm rot="5506681">
              <a:off x="1498" y="2085"/>
              <a:ext cx="821" cy="773"/>
            </a:xfrm>
            <a:custGeom>
              <a:avLst/>
              <a:gdLst>
                <a:gd name="T0" fmla="*/ 0 w 22709"/>
                <a:gd name="T1" fmla="*/ 0 h 21600"/>
                <a:gd name="T2" fmla="*/ 0 w 22709"/>
                <a:gd name="T3" fmla="*/ 0 h 21600"/>
                <a:gd name="T4" fmla="*/ 0 w 2270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709"/>
                <a:gd name="T10" fmla="*/ 0 h 21600"/>
                <a:gd name="T11" fmla="*/ 22709 w 227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09" h="21600" fill="none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</a:path>
                <a:path w="22709" h="21600" stroke="0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  <a:lnTo>
                    <a:pt x="1109" y="21600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/>
            <a:p>
              <a:endParaRPr lang="zh-CN" altLang="en-US"/>
            </a:p>
          </p:txBody>
        </p:sp>
        <p:sp>
          <p:nvSpPr>
            <p:cNvPr id="34836" name="Rectangle 14"/>
            <p:cNvSpPr>
              <a:spLocks noChangeArrowheads="1"/>
            </p:cNvSpPr>
            <p:nvPr/>
          </p:nvSpPr>
          <p:spPr bwMode="auto">
            <a:xfrm rot="-2189284">
              <a:off x="1376" y="2452"/>
              <a:ext cx="88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2962" tIns="31479" rIns="62962" bIns="31479" anchor="ctr"/>
            <a:lstStyle>
              <a:lvl1pPr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   时间片用完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511676" y="4351338"/>
            <a:ext cx="1800225" cy="1871662"/>
            <a:chOff x="1831" y="2624"/>
            <a:chExt cx="932" cy="1122"/>
          </a:xfrm>
        </p:grpSpPr>
        <p:sp>
          <p:nvSpPr>
            <p:cNvPr id="34833" name="Arc 10"/>
            <p:cNvSpPr>
              <a:spLocks/>
            </p:cNvSpPr>
            <p:nvPr/>
          </p:nvSpPr>
          <p:spPr bwMode="auto">
            <a:xfrm rot="8309104">
              <a:off x="1877" y="2624"/>
              <a:ext cx="813" cy="964"/>
            </a:xfrm>
            <a:custGeom>
              <a:avLst/>
              <a:gdLst>
                <a:gd name="T0" fmla="*/ 0 w 22709"/>
                <a:gd name="T1" fmla="*/ 0 h 21600"/>
                <a:gd name="T2" fmla="*/ 0 w 22709"/>
                <a:gd name="T3" fmla="*/ 0 h 21600"/>
                <a:gd name="T4" fmla="*/ 0 w 2270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709"/>
                <a:gd name="T10" fmla="*/ 0 h 21600"/>
                <a:gd name="T11" fmla="*/ 22709 w 227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09" h="21600" fill="none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</a:path>
                <a:path w="22709" h="21600" stroke="0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  <a:lnTo>
                    <a:pt x="1109" y="21600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/>
            <a:p>
              <a:endParaRPr lang="zh-CN" altLang="en-US"/>
            </a:p>
          </p:txBody>
        </p:sp>
        <p:sp>
          <p:nvSpPr>
            <p:cNvPr id="34834" name="Rectangle 16"/>
            <p:cNvSpPr>
              <a:spLocks noChangeArrowheads="1"/>
            </p:cNvSpPr>
            <p:nvPr/>
          </p:nvSpPr>
          <p:spPr bwMode="auto">
            <a:xfrm>
              <a:off x="1831" y="3411"/>
              <a:ext cx="93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2962" tIns="31479" rIns="62962" bIns="31479" anchor="ctr"/>
            <a:lstStyle>
              <a:lvl1pPr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 事件发生</a:t>
              </a:r>
            </a:p>
          </p:txBody>
        </p:sp>
      </p:grpSp>
      <p:sp>
        <p:nvSpPr>
          <p:cNvPr id="19466" name="Rectangle 2"/>
          <p:cNvSpPr txBox="1">
            <a:spLocks noChangeArrowheads="1"/>
          </p:cNvSpPr>
          <p:nvPr/>
        </p:nvSpPr>
        <p:spPr bwMode="auto">
          <a:xfrm>
            <a:off x="4672013" y="12700"/>
            <a:ext cx="3511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56857" y="648471"/>
            <a:ext cx="5327650" cy="862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进程状态及转换</a:t>
            </a:r>
          </a:p>
        </p:txBody>
      </p:sp>
      <p:sp>
        <p:nvSpPr>
          <p:cNvPr id="34828" name="Rectangle 9"/>
          <p:cNvSpPr>
            <a:spLocks noChangeArrowheads="1"/>
          </p:cNvSpPr>
          <p:nvPr/>
        </p:nvSpPr>
        <p:spPr bwMode="auto">
          <a:xfrm>
            <a:off x="756857" y="1430323"/>
            <a:ext cx="4319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1.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三种基本状态及转换</a:t>
            </a:r>
            <a:endParaRPr kumimoji="1"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" name="圆角矩形标注 22"/>
          <p:cNvSpPr/>
          <p:nvPr/>
        </p:nvSpPr>
        <p:spPr bwMode="auto">
          <a:xfrm>
            <a:off x="5258363" y="953969"/>
            <a:ext cx="2781853" cy="1252737"/>
          </a:xfrm>
          <a:prstGeom prst="wedgeRoundRectCallout">
            <a:avLst>
              <a:gd name="adj1" fmla="val -43372"/>
              <a:gd name="adj2" fmla="val 8358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问题：正在运行的进程当时间片用完了会转变成什么状态呢？</a:t>
            </a:r>
          </a:p>
        </p:txBody>
      </p:sp>
      <p:sp>
        <p:nvSpPr>
          <p:cNvPr id="24" name="圆角矩形标注 23"/>
          <p:cNvSpPr/>
          <p:nvPr/>
        </p:nvSpPr>
        <p:spPr bwMode="auto">
          <a:xfrm>
            <a:off x="8484379" y="1289261"/>
            <a:ext cx="3529013" cy="1511300"/>
          </a:xfrm>
          <a:prstGeom prst="wedgeRoundRectCallout">
            <a:avLst>
              <a:gd name="adj1" fmla="val -114056"/>
              <a:gd name="adj2" fmla="val 6008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问题：正在运行的进程需要等待某个事件的发生，如</a:t>
            </a:r>
            <a:r>
              <a:rPr lang="en-US" altLang="zh-CN" dirty="0">
                <a:latin typeface="Arial" charset="0"/>
              </a:rPr>
              <a:t>I/O</a:t>
            </a:r>
            <a:r>
              <a:rPr lang="zh-CN" altLang="en-US" dirty="0">
                <a:latin typeface="Arial" charset="0"/>
              </a:rPr>
              <a:t>操作的完成，会转变成什么状态呢？</a:t>
            </a:r>
          </a:p>
        </p:txBody>
      </p:sp>
      <p:sp>
        <p:nvSpPr>
          <p:cNvPr id="26" name="圆角矩形标注 25"/>
          <p:cNvSpPr/>
          <p:nvPr/>
        </p:nvSpPr>
        <p:spPr bwMode="auto">
          <a:xfrm>
            <a:off x="8363434" y="3709664"/>
            <a:ext cx="3672507" cy="1151408"/>
          </a:xfrm>
          <a:prstGeom prst="wedgeRoundRectCallout">
            <a:avLst>
              <a:gd name="adj1" fmla="val -70285"/>
              <a:gd name="adj2" fmla="val 4604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问题：处于等待状态的进程，当所等待的事件已经发生时，会转变成什么状态呢？</a:t>
            </a:r>
          </a:p>
        </p:txBody>
      </p:sp>
      <p:sp>
        <p:nvSpPr>
          <p:cNvPr id="29" name="圆角矩形标注 28"/>
          <p:cNvSpPr/>
          <p:nvPr/>
        </p:nvSpPr>
        <p:spPr bwMode="auto">
          <a:xfrm>
            <a:off x="8393426" y="4975994"/>
            <a:ext cx="3671406" cy="1195405"/>
          </a:xfrm>
          <a:prstGeom prst="wedgeRoundRectCallout">
            <a:avLst>
              <a:gd name="adj1" fmla="val -65796"/>
              <a:gd name="adj2" fmla="val -326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问题：处于等待状态的进程，当所等待的事件已经发生时，能否直接转变成运行态呢？</a:t>
            </a:r>
          </a:p>
        </p:txBody>
      </p:sp>
      <p:sp>
        <p:nvSpPr>
          <p:cNvPr id="25" name="椭圆形标注 24"/>
          <p:cNvSpPr/>
          <p:nvPr/>
        </p:nvSpPr>
        <p:spPr bwMode="auto">
          <a:xfrm>
            <a:off x="74453" y="2779105"/>
            <a:ext cx="2460015" cy="1251575"/>
          </a:xfrm>
          <a:prstGeom prst="wedgeEllipseCallout">
            <a:avLst>
              <a:gd name="adj1" fmla="val 58993"/>
              <a:gd name="adj2" fmla="val -1155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进程三种基本状态是如何转换的？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 txBox="1">
            <a:spLocks noChangeArrowheads="1"/>
          </p:cNvSpPr>
          <p:nvPr/>
        </p:nvSpPr>
        <p:spPr bwMode="auto">
          <a:xfrm>
            <a:off x="4672013" y="12701"/>
            <a:ext cx="34401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3889" y="613051"/>
            <a:ext cx="5327650" cy="862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3.2.2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进程状态及转换</a:t>
            </a: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699332" y="1398290"/>
            <a:ext cx="54721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2.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创建状态和终止状态</a:t>
            </a:r>
            <a:endParaRPr kumimoji="1"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DBA11-1F48-E45A-A3E9-3F6257A6ED53}"/>
              </a:ext>
            </a:extLst>
          </p:cNvPr>
          <p:cNvSpPr txBox="1"/>
          <p:nvPr/>
        </p:nvSpPr>
        <p:spPr>
          <a:xfrm>
            <a:off x="1253110" y="1937722"/>
            <a:ext cx="882922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创建（</a:t>
            </a:r>
            <a:r>
              <a:rPr lang="en-US" altLang="zh-CN" sz="28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New</a:t>
            </a: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）状态</a:t>
            </a:r>
          </a:p>
          <a:p>
            <a:pPr lvl="1"/>
            <a:r>
              <a:rPr lang="zh-CN" altLang="en-US" sz="2400" b="0" i="0" u="none" strike="noStrike" baseline="0" dirty="0">
                <a:solidFill>
                  <a:srgbClr val="1F05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▪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当一个新进程刚刚建立，还未将其放入就绪队列时的状态，称为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创建状态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（新状态）。</a:t>
            </a:r>
          </a:p>
          <a:p>
            <a:pPr lvl="1"/>
            <a:r>
              <a:rPr lang="zh-CN" altLang="en-US" sz="2400" b="0" i="0" u="none" strike="noStrike" baseline="0" dirty="0">
                <a:solidFill>
                  <a:srgbClr val="1F05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▪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一般而言，此时进程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已经拥有了自己的</a:t>
            </a:r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尚未分配内存资源，进程还不能被调度运行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D56C73-093F-E6F1-3ADE-274B378FA6C5}"/>
              </a:ext>
            </a:extLst>
          </p:cNvPr>
          <p:cNvSpPr txBox="1"/>
          <p:nvPr/>
        </p:nvSpPr>
        <p:spPr>
          <a:xfrm>
            <a:off x="1310559" y="4151924"/>
            <a:ext cx="882922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终止（</a:t>
            </a:r>
            <a:r>
              <a:rPr lang="en-US" altLang="zh-CN" sz="2800" dirty="0">
                <a:solidFill>
                  <a:srgbClr val="33339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Terminated</a:t>
            </a:r>
            <a:r>
              <a:rPr lang="zh-CN" altLang="en-US" sz="280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）状态</a:t>
            </a:r>
          </a:p>
          <a:p>
            <a:pPr lvl="1"/>
            <a:r>
              <a:rPr lang="zh-CN" altLang="en-US" sz="2400" b="0" i="0" u="none" strike="noStrike" baseline="0" dirty="0">
                <a:solidFill>
                  <a:srgbClr val="1F05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▪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当一个进程已经</a:t>
            </a:r>
            <a:r>
              <a:rPr lang="zh-CN" altLang="en-US" sz="24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正常结束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4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异常结束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或受</a:t>
            </a:r>
            <a:r>
              <a:rPr lang="zh-CN" altLang="en-US" sz="24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外界干预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结束，即进入终止状态。</a:t>
            </a:r>
          </a:p>
          <a:p>
            <a:pPr lvl="1"/>
            <a:r>
              <a:rPr lang="zh-CN" altLang="en-US" sz="2400" b="0" i="0" u="none" strike="noStrike" baseline="0" dirty="0">
                <a:solidFill>
                  <a:srgbClr val="1F05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▪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此时进程不再具有执行资格，</a:t>
            </a:r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将释放终止进程所拥有的全部资源，将其从系统队列中移出并收回其</a:t>
            </a:r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 txBox="1">
            <a:spLocks noChangeArrowheads="1"/>
          </p:cNvSpPr>
          <p:nvPr/>
        </p:nvSpPr>
        <p:spPr bwMode="auto">
          <a:xfrm>
            <a:off x="4672013" y="12701"/>
            <a:ext cx="34401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3889" y="613051"/>
            <a:ext cx="5327650" cy="862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3.2.2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进程状态及转换</a:t>
            </a: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655326" y="1410494"/>
            <a:ext cx="54721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2.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创建状态和终止状态</a:t>
            </a:r>
            <a:endParaRPr kumimoji="1"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1919289" y="2060576"/>
            <a:ext cx="8353425" cy="43291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2962" tIns="31479" rIns="62962" bIns="31479" anchor="ctr"/>
          <a:lstStyle/>
          <a:p>
            <a:pPr eaLnBrk="0" hangingPunct="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5016500" y="2486026"/>
            <a:ext cx="1727200" cy="815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运行态</a:t>
            </a: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3027363" y="4560888"/>
            <a:ext cx="1771650" cy="8175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就绪态</a:t>
            </a: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7005638" y="4560888"/>
            <a:ext cx="1827212" cy="8175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阻塞态</a:t>
            </a:r>
          </a:p>
        </p:txBody>
      </p:sp>
      <p:grpSp>
        <p:nvGrpSpPr>
          <p:cNvPr id="35849" name="Group 22"/>
          <p:cNvGrpSpPr>
            <a:grpSpLocks/>
          </p:cNvGrpSpPr>
          <p:nvPr/>
        </p:nvGrpSpPr>
        <p:grpSpPr bwMode="auto">
          <a:xfrm>
            <a:off x="6456363" y="3189288"/>
            <a:ext cx="1727200" cy="1325562"/>
            <a:chOff x="2605" y="1997"/>
            <a:chExt cx="1088" cy="835"/>
          </a:xfrm>
        </p:grpSpPr>
        <p:sp>
          <p:nvSpPr>
            <p:cNvPr id="35866" name="Arc 8"/>
            <p:cNvSpPr>
              <a:spLocks/>
            </p:cNvSpPr>
            <p:nvPr/>
          </p:nvSpPr>
          <p:spPr bwMode="auto">
            <a:xfrm>
              <a:off x="2605" y="1997"/>
              <a:ext cx="773" cy="8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/>
            <a:p>
              <a:endParaRPr lang="zh-CN" altLang="en-US"/>
            </a:p>
          </p:txBody>
        </p:sp>
        <p:sp>
          <p:nvSpPr>
            <p:cNvPr id="35867" name="Text Box 12"/>
            <p:cNvSpPr txBox="1">
              <a:spLocks noChangeArrowheads="1"/>
            </p:cNvSpPr>
            <p:nvPr/>
          </p:nvSpPr>
          <p:spPr bwMode="auto">
            <a:xfrm>
              <a:off x="2821" y="2194"/>
              <a:ext cx="87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2962" tIns="31479" rIns="62962" bIns="31479" anchor="ctr"/>
            <a:lstStyle>
              <a:lvl1pPr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Monotype Sorts"/>
                <a:buNone/>
              </a:pPr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等待事件 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850" name="Group 19"/>
          <p:cNvGrpSpPr>
            <a:grpSpLocks/>
          </p:cNvGrpSpPr>
          <p:nvPr/>
        </p:nvGrpSpPr>
        <p:grpSpPr bwMode="auto">
          <a:xfrm>
            <a:off x="3070226" y="3206751"/>
            <a:ext cx="2182813" cy="1325563"/>
            <a:chOff x="123" y="1480"/>
            <a:chExt cx="1248" cy="835"/>
          </a:xfrm>
        </p:grpSpPr>
        <p:sp>
          <p:nvSpPr>
            <p:cNvPr id="35864" name="Arc 9"/>
            <p:cNvSpPr>
              <a:spLocks/>
            </p:cNvSpPr>
            <p:nvPr/>
          </p:nvSpPr>
          <p:spPr bwMode="auto">
            <a:xfrm flipH="1">
              <a:off x="567" y="1480"/>
              <a:ext cx="773" cy="8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/>
            <a:p>
              <a:endParaRPr lang="zh-CN" altLang="en-US"/>
            </a:p>
          </p:txBody>
        </p:sp>
        <p:sp>
          <p:nvSpPr>
            <p:cNvPr id="35865" name="Rectangle 13"/>
            <p:cNvSpPr>
              <a:spLocks noChangeArrowheads="1"/>
            </p:cNvSpPr>
            <p:nvPr/>
          </p:nvSpPr>
          <p:spPr bwMode="auto">
            <a:xfrm rot="-2460187">
              <a:off x="123" y="1480"/>
              <a:ext cx="124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2962" tIns="31479" rIns="62962" bIns="31479" anchor="ctr"/>
            <a:lstStyle>
              <a:lvl1pPr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900" b="0">
                  <a:latin typeface="Times New Roman" panose="02020603050405020304" pitchFamily="18" charset="0"/>
                  <a:sym typeface="Monotype Sorts"/>
                </a:rPr>
                <a:t>   </a:t>
              </a:r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被调度或分派</a:t>
              </a:r>
            </a:p>
          </p:txBody>
        </p:sp>
      </p:grpSp>
      <p:grpSp>
        <p:nvGrpSpPr>
          <p:cNvPr id="35851" name="Group 20"/>
          <p:cNvGrpSpPr>
            <a:grpSpLocks/>
          </p:cNvGrpSpPr>
          <p:nvPr/>
        </p:nvGrpSpPr>
        <p:grpSpPr bwMode="auto">
          <a:xfrm>
            <a:off x="4367214" y="3141664"/>
            <a:ext cx="1735137" cy="1639887"/>
            <a:chOff x="1381" y="2061"/>
            <a:chExt cx="914" cy="821"/>
          </a:xfrm>
        </p:grpSpPr>
        <p:sp>
          <p:nvSpPr>
            <p:cNvPr id="35862" name="Arc 11"/>
            <p:cNvSpPr>
              <a:spLocks/>
            </p:cNvSpPr>
            <p:nvPr/>
          </p:nvSpPr>
          <p:spPr bwMode="auto">
            <a:xfrm rot="5506681">
              <a:off x="1498" y="2085"/>
              <a:ext cx="821" cy="773"/>
            </a:xfrm>
            <a:custGeom>
              <a:avLst/>
              <a:gdLst>
                <a:gd name="T0" fmla="*/ 0 w 22709"/>
                <a:gd name="T1" fmla="*/ 0 h 21600"/>
                <a:gd name="T2" fmla="*/ 0 w 22709"/>
                <a:gd name="T3" fmla="*/ 0 h 21600"/>
                <a:gd name="T4" fmla="*/ 0 w 2270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709"/>
                <a:gd name="T10" fmla="*/ 0 h 21600"/>
                <a:gd name="T11" fmla="*/ 22709 w 227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09" h="21600" fill="none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</a:path>
                <a:path w="22709" h="21600" stroke="0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  <a:lnTo>
                    <a:pt x="1109" y="21600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/>
            <a:p>
              <a:endParaRPr lang="zh-CN" altLang="en-US"/>
            </a:p>
          </p:txBody>
        </p:sp>
        <p:sp>
          <p:nvSpPr>
            <p:cNvPr id="35863" name="Rectangle 14"/>
            <p:cNvSpPr>
              <a:spLocks noChangeArrowheads="1"/>
            </p:cNvSpPr>
            <p:nvPr/>
          </p:nvSpPr>
          <p:spPr bwMode="auto">
            <a:xfrm rot="-2189284">
              <a:off x="1381" y="2465"/>
              <a:ext cx="88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2962" tIns="31479" rIns="62962" bIns="31479" anchor="ctr"/>
            <a:lstStyle>
              <a:lvl1pPr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   时间片用完</a:t>
              </a:r>
            </a:p>
          </p:txBody>
        </p:sp>
      </p:grp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4981575" y="4432300"/>
            <a:ext cx="2122488" cy="1733550"/>
            <a:chOff x="1776" y="2755"/>
            <a:chExt cx="1099" cy="1039"/>
          </a:xfrm>
        </p:grpSpPr>
        <p:sp>
          <p:nvSpPr>
            <p:cNvPr id="35860" name="Arc 10"/>
            <p:cNvSpPr>
              <a:spLocks/>
            </p:cNvSpPr>
            <p:nvPr/>
          </p:nvSpPr>
          <p:spPr bwMode="auto">
            <a:xfrm rot="8309104">
              <a:off x="1776" y="2755"/>
              <a:ext cx="957" cy="878"/>
            </a:xfrm>
            <a:custGeom>
              <a:avLst/>
              <a:gdLst>
                <a:gd name="T0" fmla="*/ 0 w 22709"/>
                <a:gd name="T1" fmla="*/ 0 h 21600"/>
                <a:gd name="T2" fmla="*/ 0 w 22709"/>
                <a:gd name="T3" fmla="*/ 0 h 21600"/>
                <a:gd name="T4" fmla="*/ 0 w 2270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709"/>
                <a:gd name="T10" fmla="*/ 0 h 21600"/>
                <a:gd name="T11" fmla="*/ 22709 w 227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09" h="21600" fill="none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</a:path>
                <a:path w="22709" h="21600" stroke="0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  <a:lnTo>
                    <a:pt x="1109" y="21600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/>
            <a:p>
              <a:endParaRPr lang="zh-CN" altLang="en-US"/>
            </a:p>
          </p:txBody>
        </p:sp>
        <p:sp>
          <p:nvSpPr>
            <p:cNvPr id="35861" name="Rectangle 16"/>
            <p:cNvSpPr>
              <a:spLocks noChangeArrowheads="1"/>
            </p:cNvSpPr>
            <p:nvPr/>
          </p:nvSpPr>
          <p:spPr bwMode="auto">
            <a:xfrm>
              <a:off x="1943" y="3459"/>
              <a:ext cx="93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2962" tIns="31479" rIns="62962" bIns="31479" anchor="ctr"/>
            <a:lstStyle>
              <a:lvl1pPr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  <a:sym typeface="Monotype Sorts"/>
                </a:rPr>
                <a:t> 事件发生</a:t>
              </a:r>
            </a:p>
          </p:txBody>
        </p:sp>
      </p:grp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2135188" y="2565401"/>
            <a:ext cx="1727200" cy="815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/>
          <a:p>
            <a:pPr algn="ctr" defTabSz="873125">
              <a:defRPr/>
            </a:pPr>
            <a:r>
              <a:rPr kumimoji="1" lang="zh-CN" altLang="en-US" sz="2300" dirty="0">
                <a:latin typeface="Times New Roman" pitchFamily="18" charset="0"/>
              </a:rPr>
              <a:t>创建态</a:t>
            </a:r>
          </a:p>
        </p:txBody>
      </p:sp>
      <p:cxnSp>
        <p:nvCxnSpPr>
          <p:cNvPr id="39" name="直接箭头连接符 38"/>
          <p:cNvCxnSpPr>
            <a:cxnSpLocks noChangeShapeType="1"/>
            <a:stCxn id="38" idx="4"/>
            <a:endCxn id="35847" idx="1"/>
          </p:cNvCxnSpPr>
          <p:nvPr/>
        </p:nvCxnSpPr>
        <p:spPr bwMode="auto">
          <a:xfrm>
            <a:off x="2998789" y="3381376"/>
            <a:ext cx="288925" cy="1298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13"/>
          <p:cNvSpPr>
            <a:spLocks noChangeArrowheads="1"/>
          </p:cNvSpPr>
          <p:nvPr/>
        </p:nvSpPr>
        <p:spPr bwMode="auto">
          <a:xfrm rot="-2460187">
            <a:off x="2181225" y="3748089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Times New Roman" panose="02020603050405020304" pitchFamily="18" charset="0"/>
                <a:sym typeface="Monotype Sorts"/>
              </a:rPr>
              <a:t>   创建完成</a:t>
            </a:r>
            <a:endParaRPr kumimoji="1" lang="zh-CN" altLang="en-US">
              <a:latin typeface="Times New Roman" panose="02020603050405020304" pitchFamily="18" charset="0"/>
              <a:sym typeface="Monotype Sorts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8156576" y="2466976"/>
            <a:ext cx="1827213" cy="8175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终止态</a:t>
            </a:r>
          </a:p>
        </p:txBody>
      </p:sp>
      <p:cxnSp>
        <p:nvCxnSpPr>
          <p:cNvPr id="42" name="直接箭头连接符 41"/>
          <p:cNvCxnSpPr>
            <a:cxnSpLocks noChangeShapeType="1"/>
            <a:stCxn id="35846" idx="6"/>
            <a:endCxn id="41" idx="2"/>
          </p:cNvCxnSpPr>
          <p:nvPr/>
        </p:nvCxnSpPr>
        <p:spPr bwMode="auto">
          <a:xfrm flipV="1">
            <a:off x="6743701" y="2876551"/>
            <a:ext cx="1412875" cy="17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6951663" y="2420938"/>
            <a:ext cx="80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终止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1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 txBox="1">
            <a:spLocks noChangeArrowheads="1"/>
          </p:cNvSpPr>
          <p:nvPr/>
        </p:nvSpPr>
        <p:spPr bwMode="auto">
          <a:xfrm>
            <a:off x="4672013" y="12701"/>
            <a:ext cx="34401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3889" y="613051"/>
            <a:ext cx="5327650" cy="862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3.2.2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进程状态及转换</a:t>
            </a: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655326" y="1410494"/>
            <a:ext cx="72247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2.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挂起（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Suspend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）状态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(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被换出内存的状态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)</a:t>
            </a:r>
            <a:endParaRPr kumimoji="1" lang="zh-CN" altLang="en-US" sz="2800" dirty="0">
              <a:solidFill>
                <a:srgbClr val="0070C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708C14-CAA3-3914-1D3D-1F4E64EB9419}"/>
              </a:ext>
            </a:extLst>
          </p:cNvPr>
          <p:cNvSpPr txBox="1"/>
          <p:nvPr/>
        </p:nvSpPr>
        <p:spPr>
          <a:xfrm>
            <a:off x="889266" y="2138262"/>
            <a:ext cx="6115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引入挂起状态的原因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70FA6-CCC6-620E-AC60-DEE420A16F77}"/>
              </a:ext>
            </a:extLst>
          </p:cNvPr>
          <p:cNvSpPr txBox="1"/>
          <p:nvPr/>
        </p:nvSpPr>
        <p:spPr>
          <a:xfrm>
            <a:off x="1760577" y="2599927"/>
            <a:ext cx="9877675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i="0" u="none" strike="noStrike" baseline="0" dirty="0">
                <a:solidFill>
                  <a:srgbClr val="0066FF"/>
                </a:solidFill>
                <a:latin typeface="Times New Roman Bold" panose="02020803070505020304" pitchFamily="18" charset="0"/>
              </a:rPr>
              <a:t>(1) </a:t>
            </a:r>
            <a:r>
              <a:rPr lang="zh-CN" altLang="en-US" sz="20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终端用户的请求</a:t>
            </a:r>
          </a:p>
          <a:p>
            <a:pPr lvl="1" algn="just"/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当终端用户在自己的程序运行期间发现有</a:t>
            </a:r>
            <a:r>
              <a:rPr lang="zh-CN" altLang="en-US" b="0" i="0" u="none" strike="noStrike" baseline="0" dirty="0">
                <a:solidFill>
                  <a:srgbClr val="009A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可疑问题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时，希望暂时将自己的程序静止下来。</a:t>
            </a:r>
            <a:endParaRPr lang="en-US" altLang="zh-CN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1800" b="1" i="0" u="none" strike="noStrike" baseline="0" dirty="0">
                <a:solidFill>
                  <a:srgbClr val="0066FF"/>
                </a:solidFill>
                <a:latin typeface="Times New Roman Bold" panose="02020803070505020304" pitchFamily="18" charset="0"/>
              </a:rPr>
              <a:t>(2) </a:t>
            </a:r>
            <a:r>
              <a:rPr lang="zh-CN" altLang="en-US" sz="18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父进程请求</a:t>
            </a:r>
          </a:p>
          <a:p>
            <a:pPr algn="just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父进程需要考查和修改子进程，或者协调各子进程。</a:t>
            </a:r>
          </a:p>
          <a:p>
            <a:pPr algn="just"/>
            <a:r>
              <a:rPr lang="en-US" altLang="zh-CN" sz="1800" b="1" i="0" u="none" strike="noStrike" baseline="0" dirty="0">
                <a:solidFill>
                  <a:srgbClr val="0066FF"/>
                </a:solidFill>
                <a:latin typeface="Times New Roman Bold" panose="02020803070505020304" pitchFamily="18" charset="0"/>
              </a:rPr>
              <a:t>(3) </a:t>
            </a:r>
            <a:r>
              <a:rPr lang="zh-CN" altLang="en-US" sz="18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负荷调节的需要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在实时系统中为了调整工作负荷将不重要的进程挂起。</a:t>
            </a:r>
          </a:p>
          <a:p>
            <a:pPr algn="just"/>
            <a:r>
              <a:rPr lang="en-US" altLang="zh-CN" sz="1800" b="1" i="0" u="none" strike="noStrike" baseline="0" dirty="0">
                <a:solidFill>
                  <a:srgbClr val="0066FF"/>
                </a:solidFill>
                <a:latin typeface="Times New Roman Bold" panose="02020803070505020304" pitchFamily="18" charset="0"/>
              </a:rPr>
              <a:t>(4) </a:t>
            </a:r>
            <a:r>
              <a:rPr lang="zh-CN" altLang="en-US" sz="18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操作系统的需要</a:t>
            </a:r>
          </a:p>
          <a:p>
            <a:pPr algn="just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OS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检查运行中的资源使用情况或进行记帐。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b="1" dirty="0">
                <a:solidFill>
                  <a:srgbClr val="0066FF"/>
                </a:solidFill>
                <a:latin typeface="Times New Roman Bold" panose="02020803070505020304" pitchFamily="18" charset="0"/>
              </a:rPr>
              <a:t>(5) </a:t>
            </a:r>
            <a:r>
              <a:rPr lang="zh-CN" altLang="en-US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定时任务</a:t>
            </a:r>
            <a:endParaRPr lang="en-US" altLang="zh-CN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一个进程可能会周期性的执行某个任务，那么在一次执行完毕后挂起而不是阻塞，这样可以节省内存。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b="1" dirty="0">
                <a:solidFill>
                  <a:srgbClr val="0066FF"/>
                </a:solidFill>
                <a:latin typeface="Times New Roman Bold" panose="02020803070505020304" pitchFamily="18" charset="0"/>
              </a:rPr>
              <a:t>(6)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安全</a:t>
            </a:r>
            <a:endParaRPr lang="en-US" altLang="zh-CN" b="1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系统有时可能会出现故障或者某些功能受到破坏，这是就需要将系统中正在进行的进程进行挂起，当系统故障消除以后，对进程的状态进行恢复。</a:t>
            </a:r>
          </a:p>
        </p:txBody>
      </p:sp>
    </p:spTree>
    <p:extLst>
      <p:ext uri="{BB962C8B-B14F-4D97-AF65-F5344CB8AC3E}">
        <p14:creationId xmlns:p14="http://schemas.microsoft.com/office/powerpoint/2010/main" val="283971072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 txBox="1">
            <a:spLocks noChangeArrowheads="1"/>
          </p:cNvSpPr>
          <p:nvPr/>
        </p:nvSpPr>
        <p:spPr bwMode="auto">
          <a:xfrm>
            <a:off x="4672013" y="12701"/>
            <a:ext cx="34401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3889" y="613051"/>
            <a:ext cx="5327650" cy="862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3.2.2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进程状态及转换</a:t>
            </a: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655326" y="1410494"/>
            <a:ext cx="72247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2.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挂起（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Suspend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）状态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708C14-CAA3-3914-1D3D-1F4E64EB9419}"/>
              </a:ext>
            </a:extLst>
          </p:cNvPr>
          <p:cNvSpPr txBox="1"/>
          <p:nvPr/>
        </p:nvSpPr>
        <p:spPr>
          <a:xfrm>
            <a:off x="889266" y="2138262"/>
            <a:ext cx="6115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</a:t>
            </a: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挂起状态的进程状态转换</a:t>
            </a:r>
            <a:endParaRPr lang="zh-CN" altLang="en-US" sz="2400" dirty="0"/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977E21D7-E39D-C5A9-953D-BB3333D4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356" y="2537379"/>
            <a:ext cx="8353425" cy="41345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2962" tIns="31479" rIns="62962" bIns="31479" anchor="ctr"/>
          <a:lstStyle/>
          <a:p>
            <a:pPr eaLnBrk="0" hangingPunct="0">
              <a:spcBef>
                <a:spcPct val="20000"/>
              </a:spcBef>
              <a:defRPr/>
            </a:pPr>
            <a:endParaRPr lang="zh-CN" altLang="en-US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8C12F4F0-EFFB-A1D0-ED14-FD6EFE2A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539" y="3831602"/>
            <a:ext cx="1227138" cy="67301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运行态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73D697C-B493-DA94-C7B4-442F1E7DD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21" y="3845313"/>
            <a:ext cx="1376073" cy="67017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就绪态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9D333D8C-7927-1F06-B6A2-E27539BF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27" y="5743642"/>
            <a:ext cx="1376073" cy="65045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 dirty="0">
                <a:latin typeface="Times New Roman" panose="02020603050405020304" pitchFamily="18" charset="0"/>
              </a:rPr>
              <a:t>阻塞态</a:t>
            </a: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C3488746-51E0-0287-44C9-C6F49C5E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076" y="2662114"/>
            <a:ext cx="1235159" cy="5762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/>
          <a:p>
            <a:pPr algn="ctr" defTabSz="873125">
              <a:defRPr/>
            </a:pPr>
            <a:r>
              <a:rPr kumimoji="1" lang="zh-CN" altLang="en-US" sz="2300" dirty="0">
                <a:latin typeface="Times New Roman" pitchFamily="18" charset="0"/>
              </a:rPr>
              <a:t>创建态</a:t>
            </a: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30B540B3-A3FC-0F43-2778-61E846736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363" y="3831602"/>
            <a:ext cx="1297937" cy="62917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>
                <a:latin typeface="Times New Roman" panose="02020603050405020304" pitchFamily="18" charset="0"/>
              </a:rPr>
              <a:t>终止态</a:t>
            </a: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E5514569-7D88-BF2F-554C-53D3D3AA0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325" y="3870631"/>
            <a:ext cx="1376073" cy="655667"/>
          </a:xfrm>
          <a:prstGeom prst="ellipse">
            <a:avLst/>
          </a:prstGeom>
          <a:solidFill>
            <a:srgbClr val="70A35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 dirty="0">
                <a:latin typeface="Times New Roman" panose="02020603050405020304" pitchFamily="18" charset="0"/>
              </a:rPr>
              <a:t>挂起就绪</a:t>
            </a:r>
          </a:p>
        </p:txBody>
      </p:sp>
      <p:sp>
        <p:nvSpPr>
          <p:cNvPr id="35" name="Oval 6">
            <a:extLst>
              <a:ext uri="{FF2B5EF4-FFF2-40B4-BE49-F238E27FC236}">
                <a16:creationId xmlns:a16="http://schemas.microsoft.com/office/drawing/2014/main" id="{46BAFA1E-999D-AC60-CF77-8DC67BF4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325" y="5760871"/>
            <a:ext cx="1376073" cy="615994"/>
          </a:xfrm>
          <a:prstGeom prst="ellipse">
            <a:avLst/>
          </a:prstGeom>
          <a:solidFill>
            <a:srgbClr val="E55A1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300" dirty="0">
                <a:latin typeface="Times New Roman" panose="02020603050405020304" pitchFamily="18" charset="0"/>
              </a:rPr>
              <a:t>挂起阻塞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3BBE7E6-A6DF-9D6B-6EAD-F8B2F9AC4303}"/>
              </a:ext>
            </a:extLst>
          </p:cNvPr>
          <p:cNvCxnSpPr>
            <a:cxnSpLocks/>
            <a:stCxn id="20" idx="3"/>
            <a:endCxn id="34" idx="0"/>
          </p:cNvCxnSpPr>
          <p:nvPr/>
        </p:nvCxnSpPr>
        <p:spPr bwMode="auto">
          <a:xfrm flipH="1">
            <a:off x="3199362" y="3153984"/>
            <a:ext cx="723599" cy="7166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8610B3-BEC2-C2A3-7315-6311574B96F7}"/>
              </a:ext>
            </a:extLst>
          </p:cNvPr>
          <p:cNvCxnSpPr>
            <a:stCxn id="35" idx="0"/>
          </p:cNvCxnSpPr>
          <p:nvPr/>
        </p:nvCxnSpPr>
        <p:spPr bwMode="auto">
          <a:xfrm flipH="1" flipV="1">
            <a:off x="3199361" y="4526298"/>
            <a:ext cx="1" cy="1234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EC62D8E-9B17-D8D3-2C98-11BA1ACC1FF8}"/>
              </a:ext>
            </a:extLst>
          </p:cNvPr>
          <p:cNvCxnSpPr>
            <a:cxnSpLocks/>
            <a:stCxn id="20" idx="5"/>
            <a:endCxn id="6" idx="0"/>
          </p:cNvCxnSpPr>
          <p:nvPr/>
        </p:nvCxnSpPr>
        <p:spPr bwMode="auto">
          <a:xfrm>
            <a:off x="4796350" y="3153984"/>
            <a:ext cx="635108" cy="6913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lg"/>
          </a:ln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3E8A66-9F6D-8887-C40F-6DED17339F3F}"/>
              </a:ext>
            </a:extLst>
          </p:cNvPr>
          <p:cNvCxnSpPr>
            <a:cxnSpLocks/>
            <a:stCxn id="34" idx="7"/>
            <a:endCxn id="6" idx="1"/>
          </p:cNvCxnSpPr>
          <p:nvPr/>
        </p:nvCxnSpPr>
        <p:spPr bwMode="auto">
          <a:xfrm flipV="1">
            <a:off x="3685877" y="3943457"/>
            <a:ext cx="1259065" cy="231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EB3EAD-BB97-7D4D-7B5A-603B1B626564}"/>
              </a:ext>
            </a:extLst>
          </p:cNvPr>
          <p:cNvCxnSpPr>
            <a:cxnSpLocks/>
            <a:stCxn id="6" idx="3"/>
            <a:endCxn id="34" idx="5"/>
          </p:cNvCxnSpPr>
          <p:nvPr/>
        </p:nvCxnSpPr>
        <p:spPr bwMode="auto">
          <a:xfrm flipH="1">
            <a:off x="3685877" y="4417341"/>
            <a:ext cx="1259065" cy="12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8B080AB-3A59-8F2D-0B9A-681190322424}"/>
              </a:ext>
            </a:extLst>
          </p:cNvPr>
          <p:cNvCxnSpPr>
            <a:cxnSpLocks/>
            <a:stCxn id="6" idx="7"/>
            <a:endCxn id="4" idx="1"/>
          </p:cNvCxnSpPr>
          <p:nvPr/>
        </p:nvCxnSpPr>
        <p:spPr bwMode="auto">
          <a:xfrm flipV="1">
            <a:off x="5917973" y="3930163"/>
            <a:ext cx="1044276" cy="13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F8B90EC-CD69-6F6A-5A67-99B2EA198794}"/>
              </a:ext>
            </a:extLst>
          </p:cNvPr>
          <p:cNvCxnSpPr>
            <a:cxnSpLocks/>
            <a:stCxn id="4" idx="3"/>
            <a:endCxn id="6" idx="5"/>
          </p:cNvCxnSpPr>
          <p:nvPr/>
        </p:nvCxnSpPr>
        <p:spPr bwMode="auto">
          <a:xfrm flipH="1">
            <a:off x="5917973" y="4406059"/>
            <a:ext cx="1044276" cy="11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cxnSp>
        <p:nvCxnSpPr>
          <p:cNvPr id="35856" name="直接箭头连接符 35855">
            <a:extLst>
              <a:ext uri="{FF2B5EF4-FFF2-40B4-BE49-F238E27FC236}">
                <a16:creationId xmlns:a16="http://schemas.microsoft.com/office/drawing/2014/main" id="{1BB52D59-F42B-D70A-4DCD-5698C7EFAC66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407964" y="4515485"/>
            <a:ext cx="23494" cy="1228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cxnSp>
        <p:nvCxnSpPr>
          <p:cNvPr id="35858" name="直接箭头连接符 35857">
            <a:extLst>
              <a:ext uri="{FF2B5EF4-FFF2-40B4-BE49-F238E27FC236}">
                <a16:creationId xmlns:a16="http://schemas.microsoft.com/office/drawing/2014/main" id="{6D15E841-9776-14C5-6F3D-7A5D010EBA3E}"/>
              </a:ext>
            </a:extLst>
          </p:cNvPr>
          <p:cNvCxnSpPr>
            <a:stCxn id="4" idx="6"/>
            <a:endCxn id="24" idx="2"/>
          </p:cNvCxnSpPr>
          <p:nvPr/>
        </p:nvCxnSpPr>
        <p:spPr bwMode="auto">
          <a:xfrm flipV="1">
            <a:off x="8009677" y="4146188"/>
            <a:ext cx="1148686" cy="21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cxnSp>
        <p:nvCxnSpPr>
          <p:cNvPr id="35860" name="直接箭头连接符 35859">
            <a:extLst>
              <a:ext uri="{FF2B5EF4-FFF2-40B4-BE49-F238E27FC236}">
                <a16:creationId xmlns:a16="http://schemas.microsoft.com/office/drawing/2014/main" id="{351392DC-9FF4-2D75-E773-6B0F8302AF4B}"/>
              </a:ext>
            </a:extLst>
          </p:cNvPr>
          <p:cNvCxnSpPr>
            <a:stCxn id="35" idx="7"/>
            <a:endCxn id="7" idx="1"/>
          </p:cNvCxnSpPr>
          <p:nvPr/>
        </p:nvCxnSpPr>
        <p:spPr bwMode="auto">
          <a:xfrm flipV="1">
            <a:off x="3685877" y="5838898"/>
            <a:ext cx="1235571" cy="12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cxnSp>
        <p:nvCxnSpPr>
          <p:cNvPr id="35862" name="直接箭头连接符 35861">
            <a:extLst>
              <a:ext uri="{FF2B5EF4-FFF2-40B4-BE49-F238E27FC236}">
                <a16:creationId xmlns:a16="http://schemas.microsoft.com/office/drawing/2014/main" id="{97A53C60-9900-3F00-734F-52922F271F0B}"/>
              </a:ext>
            </a:extLst>
          </p:cNvPr>
          <p:cNvCxnSpPr>
            <a:stCxn id="7" idx="3"/>
            <a:endCxn id="35" idx="5"/>
          </p:cNvCxnSpPr>
          <p:nvPr/>
        </p:nvCxnSpPr>
        <p:spPr bwMode="auto">
          <a:xfrm flipH="1" flipV="1">
            <a:off x="3685877" y="6286655"/>
            <a:ext cx="1235571" cy="12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cxnSp>
      <p:sp>
        <p:nvSpPr>
          <p:cNvPr id="35867" name="Rectangle 13">
            <a:extLst>
              <a:ext uri="{FF2B5EF4-FFF2-40B4-BE49-F238E27FC236}">
                <a16:creationId xmlns:a16="http://schemas.microsoft.com/office/drawing/2014/main" id="{5ABB7C38-15E8-65E9-90AC-AD7D654C31CF}"/>
              </a:ext>
            </a:extLst>
          </p:cNvPr>
          <p:cNvSpPr>
            <a:spLocks noChangeArrowheads="1"/>
          </p:cNvSpPr>
          <p:nvPr/>
        </p:nvSpPr>
        <p:spPr bwMode="auto">
          <a:xfrm rot="-2460187">
            <a:off x="2681871" y="3224800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允许进入</a:t>
            </a:r>
          </a:p>
        </p:txBody>
      </p:sp>
      <p:sp>
        <p:nvSpPr>
          <p:cNvPr id="35868" name="Rectangle 13">
            <a:extLst>
              <a:ext uri="{FF2B5EF4-FFF2-40B4-BE49-F238E27FC236}">
                <a16:creationId xmlns:a16="http://schemas.microsoft.com/office/drawing/2014/main" id="{1DF1A682-6B5F-B33E-F315-539CFF4AA01F}"/>
              </a:ext>
            </a:extLst>
          </p:cNvPr>
          <p:cNvSpPr>
            <a:spLocks noChangeArrowheads="1"/>
          </p:cNvSpPr>
          <p:nvPr/>
        </p:nvSpPr>
        <p:spPr bwMode="auto">
          <a:xfrm rot="2863290">
            <a:off x="4444119" y="3089810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允许进入</a:t>
            </a:r>
          </a:p>
        </p:txBody>
      </p:sp>
      <p:sp>
        <p:nvSpPr>
          <p:cNvPr id="35869" name="Rectangle 13">
            <a:extLst>
              <a:ext uri="{FF2B5EF4-FFF2-40B4-BE49-F238E27FC236}">
                <a16:creationId xmlns:a16="http://schemas.microsoft.com/office/drawing/2014/main" id="{5C2B7217-B162-2157-7F05-60E4474B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38" y="3545147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激活</a:t>
            </a:r>
          </a:p>
        </p:txBody>
      </p:sp>
      <p:sp>
        <p:nvSpPr>
          <p:cNvPr id="35870" name="Rectangle 13">
            <a:extLst>
              <a:ext uri="{FF2B5EF4-FFF2-40B4-BE49-F238E27FC236}">
                <a16:creationId xmlns:a16="http://schemas.microsoft.com/office/drawing/2014/main" id="{ED1E3ABB-31E8-3AE4-8022-05A5485A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330" y="4247860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挂起</a:t>
            </a:r>
          </a:p>
        </p:txBody>
      </p:sp>
      <p:sp>
        <p:nvSpPr>
          <p:cNvPr id="35871" name="Rectangle 13">
            <a:extLst>
              <a:ext uri="{FF2B5EF4-FFF2-40B4-BE49-F238E27FC236}">
                <a16:creationId xmlns:a16="http://schemas.microsoft.com/office/drawing/2014/main" id="{5242FDF0-289E-C706-8FFA-160E5BFB8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318" y="3539116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分派</a:t>
            </a:r>
          </a:p>
        </p:txBody>
      </p:sp>
      <p:sp>
        <p:nvSpPr>
          <p:cNvPr id="35872" name="Rectangle 13">
            <a:extLst>
              <a:ext uri="{FF2B5EF4-FFF2-40B4-BE49-F238E27FC236}">
                <a16:creationId xmlns:a16="http://schemas.microsoft.com/office/drawing/2014/main" id="{63A531E7-ADD8-C0B5-D722-C7BF19DD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206" y="4247859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超时</a:t>
            </a:r>
          </a:p>
        </p:txBody>
      </p:sp>
      <p:sp>
        <p:nvSpPr>
          <p:cNvPr id="35873" name="Rectangle 13">
            <a:extLst>
              <a:ext uri="{FF2B5EF4-FFF2-40B4-BE49-F238E27FC236}">
                <a16:creationId xmlns:a16="http://schemas.microsoft.com/office/drawing/2014/main" id="{561C37BF-D09F-6D6B-5076-D89FAE1C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217" y="3733727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释放</a:t>
            </a:r>
          </a:p>
        </p:txBody>
      </p:sp>
      <p:sp>
        <p:nvSpPr>
          <p:cNvPr id="35874" name="Rectangle 13">
            <a:extLst>
              <a:ext uri="{FF2B5EF4-FFF2-40B4-BE49-F238E27FC236}">
                <a16:creationId xmlns:a16="http://schemas.microsoft.com/office/drawing/2014/main" id="{F96EAB67-5317-6632-4881-5565F78A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324" y="5380762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激活</a:t>
            </a:r>
          </a:p>
        </p:txBody>
      </p:sp>
      <p:sp>
        <p:nvSpPr>
          <p:cNvPr id="35875" name="Rectangle 13">
            <a:extLst>
              <a:ext uri="{FF2B5EF4-FFF2-40B4-BE49-F238E27FC236}">
                <a16:creationId xmlns:a16="http://schemas.microsoft.com/office/drawing/2014/main" id="{4AEF1D3D-BEAE-C699-C04C-5B47E942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076" y="6141706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挂起</a:t>
            </a:r>
          </a:p>
        </p:txBody>
      </p:sp>
      <p:grpSp>
        <p:nvGrpSpPr>
          <p:cNvPr id="35880" name="Group 20">
            <a:extLst>
              <a:ext uri="{FF2B5EF4-FFF2-40B4-BE49-F238E27FC236}">
                <a16:creationId xmlns:a16="http://schemas.microsoft.com/office/drawing/2014/main" id="{26C4FA0C-474A-3B8B-AF12-287CAD2B0FEB}"/>
              </a:ext>
            </a:extLst>
          </p:cNvPr>
          <p:cNvGrpSpPr>
            <a:grpSpLocks/>
          </p:cNvGrpSpPr>
          <p:nvPr/>
        </p:nvGrpSpPr>
        <p:grpSpPr bwMode="auto">
          <a:xfrm rot="2545593">
            <a:off x="3701610" y="3087318"/>
            <a:ext cx="3099377" cy="2504934"/>
            <a:chOff x="1381" y="2061"/>
            <a:chExt cx="914" cy="821"/>
          </a:xfrm>
        </p:grpSpPr>
        <p:sp>
          <p:nvSpPr>
            <p:cNvPr id="35881" name="Arc 11">
              <a:extLst>
                <a:ext uri="{FF2B5EF4-FFF2-40B4-BE49-F238E27FC236}">
                  <a16:creationId xmlns:a16="http://schemas.microsoft.com/office/drawing/2014/main" id="{078DD84C-2765-BAF5-35F9-1E78C0DDC31E}"/>
                </a:ext>
              </a:extLst>
            </p:cNvPr>
            <p:cNvSpPr>
              <a:spLocks/>
            </p:cNvSpPr>
            <p:nvPr/>
          </p:nvSpPr>
          <p:spPr bwMode="auto">
            <a:xfrm rot="5506681">
              <a:off x="1498" y="2085"/>
              <a:ext cx="821" cy="773"/>
            </a:xfrm>
            <a:custGeom>
              <a:avLst/>
              <a:gdLst>
                <a:gd name="T0" fmla="*/ 0 w 22709"/>
                <a:gd name="T1" fmla="*/ 0 h 21600"/>
                <a:gd name="T2" fmla="*/ 0 w 22709"/>
                <a:gd name="T3" fmla="*/ 0 h 21600"/>
                <a:gd name="T4" fmla="*/ 0 w 2270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709"/>
                <a:gd name="T10" fmla="*/ 0 h 21600"/>
                <a:gd name="T11" fmla="*/ 22709 w 227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09" h="21600" fill="none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</a:path>
                <a:path w="22709" h="21600" stroke="0" extrusionOk="0">
                  <a:moveTo>
                    <a:pt x="0" y="28"/>
                  </a:moveTo>
                  <a:cubicBezTo>
                    <a:pt x="369" y="9"/>
                    <a:pt x="739" y="-1"/>
                    <a:pt x="1109" y="0"/>
                  </a:cubicBezTo>
                  <a:cubicBezTo>
                    <a:pt x="13038" y="0"/>
                    <a:pt x="22709" y="9670"/>
                    <a:pt x="22709" y="21600"/>
                  </a:cubicBezTo>
                  <a:lnTo>
                    <a:pt x="1109" y="21600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/>
            <a:p>
              <a:endParaRPr lang="zh-CN" altLang="en-US"/>
            </a:p>
          </p:txBody>
        </p:sp>
        <p:sp>
          <p:nvSpPr>
            <p:cNvPr id="35882" name="Rectangle 14">
              <a:extLst>
                <a:ext uri="{FF2B5EF4-FFF2-40B4-BE49-F238E27FC236}">
                  <a16:creationId xmlns:a16="http://schemas.microsoft.com/office/drawing/2014/main" id="{8D3A2EF6-2B34-D40C-27A3-65AE566DA9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89284">
              <a:off x="1381" y="2465"/>
              <a:ext cx="886" cy="313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962" tIns="31479" rIns="62962" bIns="31479" anchor="ctr"/>
            <a:lstStyle>
              <a:lvl1pPr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73125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dirty="0">
                <a:noFill/>
                <a:latin typeface="Times New Roman" panose="02020603050405020304" pitchFamily="18" charset="0"/>
                <a:sym typeface="Monotype Sorts"/>
              </a:endParaRPr>
            </a:p>
          </p:txBody>
        </p:sp>
      </p:grpSp>
      <p:sp>
        <p:nvSpPr>
          <p:cNvPr id="35883" name="Rectangle 13">
            <a:extLst>
              <a:ext uri="{FF2B5EF4-FFF2-40B4-BE49-F238E27FC236}">
                <a16:creationId xmlns:a16="http://schemas.microsoft.com/office/drawing/2014/main" id="{7D2AD0CC-BE83-8DAD-E206-BF5DF2272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52" y="4983199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挂起</a:t>
            </a:r>
          </a:p>
        </p:txBody>
      </p:sp>
      <p:sp>
        <p:nvSpPr>
          <p:cNvPr id="35884" name="Rectangle 13">
            <a:extLst>
              <a:ext uri="{FF2B5EF4-FFF2-40B4-BE49-F238E27FC236}">
                <a16:creationId xmlns:a16="http://schemas.microsoft.com/office/drawing/2014/main" id="{8DCAC3A8-98FE-7345-9C15-1B5B5191A97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234878" y="4977508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事件发生</a:t>
            </a:r>
          </a:p>
        </p:txBody>
      </p:sp>
      <p:sp>
        <p:nvSpPr>
          <p:cNvPr id="35885" name="Rectangle 13">
            <a:extLst>
              <a:ext uri="{FF2B5EF4-FFF2-40B4-BE49-F238E27FC236}">
                <a16:creationId xmlns:a16="http://schemas.microsoft.com/office/drawing/2014/main" id="{D7D4CD6C-14BF-0130-EBA0-EDAA8FD0A5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74789" y="5078210"/>
            <a:ext cx="1390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962" tIns="31479" rIns="62962" bIns="31479" anchor="ctr"/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  事件发生</a:t>
            </a:r>
          </a:p>
        </p:txBody>
      </p:sp>
    </p:spTree>
    <p:extLst>
      <p:ext uri="{BB962C8B-B14F-4D97-AF65-F5344CB8AC3E}">
        <p14:creationId xmlns:p14="http://schemas.microsoft.com/office/powerpoint/2010/main" val="164457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/>
      <p:bldP spid="35869" grpId="0"/>
      <p:bldP spid="35870" grpId="0"/>
      <p:bldP spid="35874" grpId="0"/>
      <p:bldP spid="35875" grpId="0"/>
      <p:bldP spid="35883" grpId="0"/>
      <p:bldP spid="358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55440" y="745455"/>
            <a:ext cx="7315200" cy="142584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defRPr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在进程状态转换时，下列哪一种状态转换是不可能发生的？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129855" y="2276872"/>
            <a:ext cx="353528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就绪态→运行态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129855" y="3134122"/>
            <a:ext cx="353528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运行态→就绪态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129855" y="3991372"/>
            <a:ext cx="353528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运行态→等待态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129855" y="4848622"/>
            <a:ext cx="353528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defRPr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阻塞态→运行态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415480" y="234116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415480" y="319841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415480" y="405566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415480" y="491291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indent="-609600" eaLnBrk="0" hangingPunct="0">
                <a:spcBef>
                  <a:spcPct val="2000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indent="-609600" eaLnBrk="0" hangingPunct="0">
                <a:spcBef>
                  <a:spcPct val="2000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5C1939F-43FE-1D17-A360-70C09C559DC9}"/>
              </a:ext>
            </a:extLst>
          </p:cNvPr>
          <p:cNvSpPr txBox="1"/>
          <p:nvPr/>
        </p:nvSpPr>
        <p:spPr>
          <a:xfrm>
            <a:off x="3485252" y="1498467"/>
            <a:ext cx="129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908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90460" y="2195598"/>
            <a:ext cx="4975883" cy="593725"/>
            <a:chOff x="0" y="0"/>
            <a:chExt cx="4224" cy="374"/>
          </a:xfrm>
        </p:grpSpPr>
        <p:sp>
          <p:nvSpPr>
            <p:cNvPr id="4142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4224" cy="37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28575">
              <a:solidFill>
                <a:srgbClr val="FCFCFC"/>
              </a:solidFill>
              <a:round/>
              <a:headEnd/>
              <a:tailEnd/>
            </a:ln>
            <a:effectLst>
              <a:outerShdw dist="35921" dir="2700000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1"/>
                </a:buClr>
                <a:defRPr/>
              </a:pPr>
              <a:endParaRPr lang="zh-CN" altLang="en-US" sz="2400">
                <a:latin typeface="Arial" charset="0"/>
              </a:endParaRPr>
            </a:p>
          </p:txBody>
        </p:sp>
        <p:sp>
          <p:nvSpPr>
            <p:cNvPr id="4143" name="Text Box 13"/>
            <p:cNvSpPr txBox="1">
              <a:spLocks noChangeArrowheads="1"/>
            </p:cNvSpPr>
            <p:nvPr/>
          </p:nvSpPr>
          <p:spPr bwMode="auto">
            <a:xfrm>
              <a:off x="543" y="46"/>
              <a:ext cx="31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457200" indent="-4763">
                <a:spcBef>
                  <a:spcPct val="50000"/>
                </a:spcBef>
                <a:buClr>
                  <a:schemeClr val="tx1"/>
                </a:buClr>
                <a:defRPr/>
              </a:pPr>
              <a:r>
                <a:rPr lang="en-US" altLang="zh-CN" sz="2400" dirty="0">
                  <a:latin typeface="Arial" charset="0"/>
                </a:rPr>
                <a:t>2. </a:t>
              </a:r>
              <a:r>
                <a:rPr lang="zh-CN" altLang="en-US" sz="2400" dirty="0">
                  <a:latin typeface="Arial" charset="0"/>
                </a:rPr>
                <a:t>进程概念 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90460" y="2860191"/>
            <a:ext cx="4975883" cy="593725"/>
            <a:chOff x="0" y="0"/>
            <a:chExt cx="4224" cy="374"/>
          </a:xfrm>
        </p:grpSpPr>
        <p:sp>
          <p:nvSpPr>
            <p:cNvPr id="4140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4224" cy="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CFCFC"/>
              </a:solidFill>
              <a:round/>
              <a:headEnd/>
              <a:tailEnd/>
            </a:ln>
            <a:effectLst>
              <a:outerShdw dist="35921" dir="2700000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1"/>
                </a:buClr>
                <a:defRPr/>
              </a:pPr>
              <a:endParaRPr lang="zh-CN" altLang="en-US" sz="2400">
                <a:latin typeface="Arial" charset="0"/>
              </a:endParaRPr>
            </a:p>
          </p:txBody>
        </p:sp>
        <p:sp>
          <p:nvSpPr>
            <p:cNvPr id="4141" name="Text Box 25"/>
            <p:cNvSpPr txBox="1">
              <a:spLocks noChangeArrowheads="1"/>
            </p:cNvSpPr>
            <p:nvPr/>
          </p:nvSpPr>
          <p:spPr bwMode="auto">
            <a:xfrm>
              <a:off x="548" y="49"/>
              <a:ext cx="31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457200" indent="-4763">
                <a:spcBef>
                  <a:spcPct val="50000"/>
                </a:spcBef>
                <a:buClr>
                  <a:schemeClr val="tx1"/>
                </a:buClr>
                <a:defRPr/>
              </a:pPr>
              <a:r>
                <a:rPr lang="en-US" altLang="zh-CN" sz="2400" dirty="0">
                  <a:latin typeface="Arial" charset="0"/>
                </a:rPr>
                <a:t>3. </a:t>
              </a:r>
              <a:r>
                <a:rPr lang="zh-CN" altLang="en-US" sz="2400" dirty="0">
                  <a:latin typeface="Arial" charset="0"/>
                </a:rPr>
                <a:t>进程控制 </a:t>
              </a:r>
              <a:r>
                <a:rPr lang="zh-CN" altLang="en-US" sz="2400" dirty="0">
                  <a:solidFill>
                    <a:schemeClr val="bg1"/>
                  </a:solidFill>
                  <a:latin typeface="Arial" charset="0"/>
                </a:rPr>
                <a:t>    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802296" y="3536976"/>
            <a:ext cx="4964048" cy="593725"/>
            <a:chOff x="0" y="0"/>
            <a:chExt cx="4224" cy="374"/>
          </a:xfrm>
        </p:grpSpPr>
        <p:sp>
          <p:nvSpPr>
            <p:cNvPr id="4138" name="AutoShape 14"/>
            <p:cNvSpPr>
              <a:spLocks noChangeArrowheads="1"/>
            </p:cNvSpPr>
            <p:nvPr/>
          </p:nvSpPr>
          <p:spPr bwMode="auto">
            <a:xfrm>
              <a:off x="0" y="0"/>
              <a:ext cx="4224" cy="37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28575">
              <a:solidFill>
                <a:srgbClr val="FCFCFC"/>
              </a:solidFill>
              <a:round/>
              <a:headEnd/>
              <a:tailEnd/>
            </a:ln>
            <a:effectLst>
              <a:outerShdw dist="35921" dir="2700000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1"/>
                </a:buClr>
                <a:defRPr/>
              </a:pPr>
              <a:endParaRPr lang="zh-CN" altLang="en-US" sz="2400">
                <a:latin typeface="Arial" charset="0"/>
              </a:endParaRPr>
            </a:p>
          </p:txBody>
        </p:sp>
        <p:sp>
          <p:nvSpPr>
            <p:cNvPr id="4139" name="Text Box 26"/>
            <p:cNvSpPr txBox="1">
              <a:spLocks noChangeArrowheads="1"/>
            </p:cNvSpPr>
            <p:nvPr/>
          </p:nvSpPr>
          <p:spPr bwMode="auto">
            <a:xfrm>
              <a:off x="520" y="66"/>
              <a:ext cx="31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457200" indent="-4763">
                <a:spcBef>
                  <a:spcPct val="50000"/>
                </a:spcBef>
                <a:buClr>
                  <a:schemeClr val="tx1"/>
                </a:buClr>
                <a:defRPr/>
              </a:pPr>
              <a:r>
                <a:rPr lang="en-US" altLang="zh-CN" sz="2400" dirty="0">
                  <a:latin typeface="Arial" charset="0"/>
                </a:rPr>
                <a:t>4. </a:t>
              </a:r>
              <a:r>
                <a:rPr lang="zh-CN" altLang="en-US" sz="2400" dirty="0">
                  <a:latin typeface="Arial" charset="0"/>
                </a:rPr>
                <a:t>进程同步 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829065" y="4189302"/>
            <a:ext cx="4937278" cy="593725"/>
            <a:chOff x="0" y="0"/>
            <a:chExt cx="4224" cy="374"/>
          </a:xfrm>
        </p:grpSpPr>
        <p:sp>
          <p:nvSpPr>
            <p:cNvPr id="4136" name="AutoShape 15"/>
            <p:cNvSpPr>
              <a:spLocks noChangeArrowheads="1"/>
            </p:cNvSpPr>
            <p:nvPr/>
          </p:nvSpPr>
          <p:spPr bwMode="auto">
            <a:xfrm>
              <a:off x="0" y="0"/>
              <a:ext cx="4224" cy="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CFCFC"/>
              </a:solidFill>
              <a:round/>
              <a:headEnd/>
              <a:tailEnd/>
            </a:ln>
            <a:effectLst>
              <a:outerShdw dist="35921" dir="2700000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1"/>
                </a:buClr>
                <a:defRPr/>
              </a:pPr>
              <a:endParaRPr lang="zh-CN" altLang="en-US" sz="2400">
                <a:latin typeface="Arial" charset="0"/>
              </a:endParaRPr>
            </a:p>
          </p:txBody>
        </p:sp>
        <p:sp>
          <p:nvSpPr>
            <p:cNvPr id="4137" name="Text Box 27"/>
            <p:cNvSpPr txBox="1">
              <a:spLocks noChangeArrowheads="1"/>
            </p:cNvSpPr>
            <p:nvPr/>
          </p:nvSpPr>
          <p:spPr bwMode="auto">
            <a:xfrm>
              <a:off x="520" y="64"/>
              <a:ext cx="31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457200" indent="-4763">
                <a:spcBef>
                  <a:spcPct val="50000"/>
                </a:spcBef>
                <a:buClr>
                  <a:schemeClr val="tx1"/>
                </a:buClr>
                <a:defRPr/>
              </a:pPr>
              <a:r>
                <a:rPr lang="en-US" altLang="zh-CN" sz="2400" dirty="0">
                  <a:latin typeface="Arial" charset="0"/>
                </a:rPr>
                <a:t>5. </a:t>
              </a:r>
              <a:r>
                <a:rPr lang="zh-CN" altLang="en-US" sz="2400" dirty="0">
                  <a:latin typeface="Arial" charset="0"/>
                </a:rPr>
                <a:t>进程通信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829065" y="4877275"/>
            <a:ext cx="4937278" cy="593725"/>
            <a:chOff x="0" y="0"/>
            <a:chExt cx="4224" cy="374"/>
          </a:xfrm>
        </p:grpSpPr>
        <p:sp>
          <p:nvSpPr>
            <p:cNvPr id="4134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4224" cy="37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28575">
              <a:solidFill>
                <a:srgbClr val="FCFCFC"/>
              </a:solidFill>
              <a:round/>
              <a:headEnd/>
              <a:tailEnd/>
            </a:ln>
            <a:effectLst>
              <a:outerShdw dist="35921" dir="2700000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1"/>
                </a:buClr>
                <a:defRPr/>
              </a:pPr>
              <a:endParaRPr lang="zh-CN" altLang="en-US" sz="2400">
                <a:latin typeface="Arial" charset="0"/>
              </a:endParaRPr>
            </a:p>
          </p:txBody>
        </p:sp>
        <p:sp>
          <p:nvSpPr>
            <p:cNvPr id="4135" name="Text Box 28"/>
            <p:cNvSpPr txBox="1">
              <a:spLocks noChangeArrowheads="1"/>
            </p:cNvSpPr>
            <p:nvPr/>
          </p:nvSpPr>
          <p:spPr bwMode="auto">
            <a:xfrm>
              <a:off x="525" y="60"/>
              <a:ext cx="31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457200" indent="-4763">
                <a:spcBef>
                  <a:spcPct val="50000"/>
                </a:spcBef>
                <a:buClr>
                  <a:schemeClr val="tx1"/>
                </a:buClr>
                <a:defRPr/>
              </a:pPr>
              <a:r>
                <a:rPr lang="en-US" altLang="zh-CN" sz="2400" dirty="0">
                  <a:latin typeface="Arial" charset="0"/>
                </a:rPr>
                <a:t>6. </a:t>
              </a:r>
              <a:r>
                <a:rPr lang="zh-CN" altLang="en-US" sz="2400" dirty="0">
                  <a:latin typeface="Arial" charset="0"/>
                </a:rPr>
                <a:t>线程机制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 flipV="1">
            <a:off x="8411668" y="3167765"/>
            <a:ext cx="187325" cy="601662"/>
            <a:chOff x="0" y="0"/>
            <a:chExt cx="130" cy="418"/>
          </a:xfrm>
        </p:grpSpPr>
        <p:sp>
          <p:nvSpPr>
            <p:cNvPr id="14386" name="Oval 6"/>
            <p:cNvSpPr>
              <a:spLocks noChangeArrowheads="1"/>
            </p:cNvSpPr>
            <p:nvPr/>
          </p:nvSpPr>
          <p:spPr bwMode="auto">
            <a:xfrm>
              <a:off x="0" y="0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87" name="Oval 7"/>
            <p:cNvSpPr>
              <a:spLocks noChangeArrowheads="1"/>
            </p:cNvSpPr>
            <p:nvPr/>
          </p:nvSpPr>
          <p:spPr bwMode="auto">
            <a:xfrm>
              <a:off x="4" y="298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88" name="AutoShape 8"/>
            <p:cNvSpPr>
              <a:spLocks noChangeArrowheads="1"/>
            </p:cNvSpPr>
            <p:nvPr/>
          </p:nvSpPr>
          <p:spPr bwMode="auto">
            <a:xfrm>
              <a:off x="36" y="72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8351044" y="4560106"/>
            <a:ext cx="187325" cy="653603"/>
            <a:chOff x="0" y="0"/>
            <a:chExt cx="130" cy="418"/>
          </a:xfrm>
        </p:grpSpPr>
        <p:sp>
          <p:nvSpPr>
            <p:cNvPr id="14383" name="Oval 17"/>
            <p:cNvSpPr>
              <a:spLocks noChangeArrowheads="1"/>
            </p:cNvSpPr>
            <p:nvPr/>
          </p:nvSpPr>
          <p:spPr bwMode="auto">
            <a:xfrm>
              <a:off x="0" y="0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84" name="Oval 18"/>
            <p:cNvSpPr>
              <a:spLocks noChangeArrowheads="1"/>
            </p:cNvSpPr>
            <p:nvPr/>
          </p:nvSpPr>
          <p:spPr bwMode="auto">
            <a:xfrm>
              <a:off x="4" y="298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85" name="AutoShape 19"/>
            <p:cNvSpPr>
              <a:spLocks noChangeArrowheads="1"/>
            </p:cNvSpPr>
            <p:nvPr/>
          </p:nvSpPr>
          <p:spPr bwMode="auto">
            <a:xfrm>
              <a:off x="36" y="72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4018196" y="2462238"/>
            <a:ext cx="187325" cy="601662"/>
            <a:chOff x="0" y="0"/>
            <a:chExt cx="130" cy="418"/>
          </a:xfrm>
        </p:grpSpPr>
        <p:sp>
          <p:nvSpPr>
            <p:cNvPr id="14380" name="Oval 10"/>
            <p:cNvSpPr>
              <a:spLocks noChangeArrowheads="1"/>
            </p:cNvSpPr>
            <p:nvPr/>
          </p:nvSpPr>
          <p:spPr bwMode="auto">
            <a:xfrm>
              <a:off x="0" y="0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81" name="Oval 11"/>
            <p:cNvSpPr>
              <a:spLocks noChangeArrowheads="1"/>
            </p:cNvSpPr>
            <p:nvPr/>
          </p:nvSpPr>
          <p:spPr bwMode="auto">
            <a:xfrm>
              <a:off x="4" y="298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82" name="AutoShape 12"/>
            <p:cNvSpPr>
              <a:spLocks noChangeArrowheads="1"/>
            </p:cNvSpPr>
            <p:nvPr/>
          </p:nvSpPr>
          <p:spPr bwMode="auto">
            <a:xfrm>
              <a:off x="36" y="72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018196" y="3902101"/>
            <a:ext cx="187325" cy="601663"/>
            <a:chOff x="0" y="0"/>
            <a:chExt cx="130" cy="418"/>
          </a:xfrm>
        </p:grpSpPr>
        <p:sp>
          <p:nvSpPr>
            <p:cNvPr id="14377" name="Oval 21"/>
            <p:cNvSpPr>
              <a:spLocks noChangeArrowheads="1"/>
            </p:cNvSpPr>
            <p:nvPr/>
          </p:nvSpPr>
          <p:spPr bwMode="auto">
            <a:xfrm>
              <a:off x="0" y="0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78" name="Oval 22"/>
            <p:cNvSpPr>
              <a:spLocks noChangeArrowheads="1"/>
            </p:cNvSpPr>
            <p:nvPr/>
          </p:nvSpPr>
          <p:spPr bwMode="auto">
            <a:xfrm>
              <a:off x="4" y="298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79" name="AutoShape 23"/>
            <p:cNvSpPr>
              <a:spLocks noChangeArrowheads="1"/>
            </p:cNvSpPr>
            <p:nvPr/>
          </p:nvSpPr>
          <p:spPr bwMode="auto">
            <a:xfrm>
              <a:off x="36" y="72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</p:grp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3802295" y="1514018"/>
            <a:ext cx="4964048" cy="593725"/>
            <a:chOff x="0" y="0"/>
            <a:chExt cx="4224" cy="374"/>
          </a:xfrm>
        </p:grpSpPr>
        <p:sp>
          <p:nvSpPr>
            <p:cNvPr id="411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4224" cy="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CFCFC"/>
              </a:solidFill>
              <a:round/>
              <a:headEnd/>
              <a:tailEnd/>
            </a:ln>
            <a:effectLst>
              <a:outerShdw dist="35921" dir="2700000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1"/>
                </a:buClr>
                <a:defRPr/>
              </a:pPr>
              <a:endParaRPr lang="zh-CN" altLang="en-US" sz="2400">
                <a:latin typeface="Arial" charset="0"/>
              </a:endParaRPr>
            </a:p>
          </p:txBody>
        </p:sp>
        <p:sp>
          <p:nvSpPr>
            <p:cNvPr id="4116" name="Text Box 13"/>
            <p:cNvSpPr txBox="1">
              <a:spLocks noChangeArrowheads="1"/>
            </p:cNvSpPr>
            <p:nvPr/>
          </p:nvSpPr>
          <p:spPr bwMode="auto">
            <a:xfrm>
              <a:off x="543" y="46"/>
              <a:ext cx="31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457200" indent="-4763">
                <a:spcBef>
                  <a:spcPct val="50000"/>
                </a:spcBef>
                <a:buClr>
                  <a:schemeClr val="tx1"/>
                </a:buClr>
                <a:defRPr/>
              </a:pPr>
              <a:r>
                <a:rPr lang="en-US" altLang="zh-CN" sz="2400">
                  <a:latin typeface="Arial" charset="0"/>
                </a:rPr>
                <a:t>1. </a:t>
              </a:r>
              <a:r>
                <a:rPr lang="zh-CN" altLang="en-US" sz="2400">
                  <a:latin typeface="Arial" charset="0"/>
                </a:rPr>
                <a:t>进程的引入</a:t>
              </a:r>
            </a:p>
          </p:txBody>
        </p: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4018196" y="1693888"/>
            <a:ext cx="187325" cy="601662"/>
            <a:chOff x="0" y="0"/>
            <a:chExt cx="130" cy="418"/>
          </a:xfrm>
        </p:grpSpPr>
        <p:sp>
          <p:nvSpPr>
            <p:cNvPr id="14372" name="Oval 10"/>
            <p:cNvSpPr>
              <a:spLocks noChangeArrowheads="1"/>
            </p:cNvSpPr>
            <p:nvPr/>
          </p:nvSpPr>
          <p:spPr bwMode="auto">
            <a:xfrm>
              <a:off x="0" y="0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73" name="Oval 11"/>
            <p:cNvSpPr>
              <a:spLocks noChangeArrowheads="1"/>
            </p:cNvSpPr>
            <p:nvPr/>
          </p:nvSpPr>
          <p:spPr bwMode="auto">
            <a:xfrm>
              <a:off x="4" y="298"/>
              <a:ext cx="126" cy="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  <p:sp>
          <p:nvSpPr>
            <p:cNvPr id="14374" name="AutoShape 12"/>
            <p:cNvSpPr>
              <a:spLocks noChangeArrowheads="1"/>
            </p:cNvSpPr>
            <p:nvPr/>
          </p:nvSpPr>
          <p:spPr bwMode="auto">
            <a:xfrm>
              <a:off x="36" y="72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endParaRPr lang="zh-CN" altLang="en-US" sz="2400"/>
            </a:p>
          </p:txBody>
        </p:sp>
      </p:grpSp>
      <p:sp>
        <p:nvSpPr>
          <p:cNvPr id="62" name="椭圆形标注 61"/>
          <p:cNvSpPr/>
          <p:nvPr/>
        </p:nvSpPr>
        <p:spPr bwMode="auto">
          <a:xfrm>
            <a:off x="9317422" y="3596701"/>
            <a:ext cx="1587386" cy="1081627"/>
          </a:xfrm>
          <a:prstGeom prst="wedgeEllipseCallout">
            <a:avLst>
              <a:gd name="adj1" fmla="val -116975"/>
              <a:gd name="adj2" fmla="val -2520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 anchorCtr="1"/>
          <a:lstStyle/>
          <a:p>
            <a:pPr eaLnBrk="0" hangingPunct="0">
              <a:spcBef>
                <a:spcPts val="0"/>
              </a:spcBef>
              <a:defRPr/>
            </a:pPr>
            <a:r>
              <a:rPr lang="zh-CN" altLang="en-US" sz="2400" dirty="0">
                <a:latin typeface="Arial" charset="0"/>
              </a:rPr>
              <a:t>难点！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61E98ED8-7235-607F-42E2-05306FE6B9F9}"/>
              </a:ext>
            </a:extLst>
          </p:cNvPr>
          <p:cNvSpPr txBox="1">
            <a:spLocks/>
          </p:cNvSpPr>
          <p:nvPr/>
        </p:nvSpPr>
        <p:spPr>
          <a:xfrm>
            <a:off x="64287" y="79581"/>
            <a:ext cx="10972800" cy="9271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FFFFFF">
                <a:alpha val="73000"/>
              </a:srgbClr>
            </a:outerShdw>
          </a:effectLst>
        </p:spPr>
        <p:txBody>
          <a:bodyPr vert="horz" wrap="square" lIns="121920" tIns="60960" rIns="121920" bIns="6096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09585"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219170"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38339" algn="l" rtl="0" eaLnBrk="0" fontAlgn="base" hangingPunct="0">
              <a:spcBef>
                <a:spcPct val="0"/>
              </a:spcBef>
              <a:spcAft>
                <a:spcPct val="0"/>
              </a:spcAft>
              <a:defRPr sz="5333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343472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某进程在运行过程中需要等待从磁盘上读入数据，此时该进程的状态将（   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57872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从就绪变为运行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257872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从运行变为就绪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257872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从运行变为阻塞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257872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从阻塞变为就绪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543497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43497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43497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43497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indent="-609600" eaLnBrk="0" hangingPunct="0">
                <a:spcBef>
                  <a:spcPct val="2000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indent="-609600" eaLnBrk="0" hangingPunct="0">
                <a:spcBef>
                  <a:spcPct val="2000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0E523CB-A357-4DE3-CBBC-7BD50AE168B9}"/>
              </a:ext>
            </a:extLst>
          </p:cNvPr>
          <p:cNvSpPr txBox="1"/>
          <p:nvPr/>
        </p:nvSpPr>
        <p:spPr>
          <a:xfrm>
            <a:off x="5705425" y="1772324"/>
            <a:ext cx="829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960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792538" y="188913"/>
            <a:ext cx="4464050" cy="5889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3.2.2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进程状态及转换</a:t>
            </a:r>
          </a:p>
        </p:txBody>
      </p:sp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668916" y="1008465"/>
            <a:ext cx="8497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思考题：</a:t>
            </a:r>
            <a:r>
              <a:rPr kumimoji="1"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对下列状态转换图，回答后面的问题。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1847850" y="1809751"/>
            <a:ext cx="5467350" cy="2843213"/>
            <a:chOff x="936" y="1386"/>
            <a:chExt cx="3243" cy="1618"/>
          </a:xfrm>
        </p:grpSpPr>
        <p:sp>
          <p:nvSpPr>
            <p:cNvPr id="37895" name="Line 2"/>
            <p:cNvSpPr>
              <a:spLocks noChangeShapeType="1"/>
            </p:cNvSpPr>
            <p:nvPr/>
          </p:nvSpPr>
          <p:spPr bwMode="auto">
            <a:xfrm flipH="1">
              <a:off x="1641" y="1827"/>
              <a:ext cx="664" cy="7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6" name="Line 3"/>
            <p:cNvSpPr>
              <a:spLocks noChangeShapeType="1"/>
            </p:cNvSpPr>
            <p:nvPr/>
          </p:nvSpPr>
          <p:spPr bwMode="auto">
            <a:xfrm>
              <a:off x="2844" y="1746"/>
              <a:ext cx="800" cy="7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7" name="Oval 8"/>
            <p:cNvSpPr>
              <a:spLocks noChangeArrowheads="1"/>
            </p:cNvSpPr>
            <p:nvPr/>
          </p:nvSpPr>
          <p:spPr bwMode="auto">
            <a:xfrm>
              <a:off x="2007" y="1386"/>
              <a:ext cx="1002" cy="46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1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>
                  <a:latin typeface="Times New Roman" panose="02020603050405020304" pitchFamily="18" charset="0"/>
                </a:rPr>
                <a:t>运  行</a:t>
              </a:r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 flipH="1" flipV="1">
              <a:off x="1923" y="2783"/>
              <a:ext cx="1258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9" name="Line 10"/>
            <p:cNvSpPr>
              <a:spLocks noChangeShapeType="1"/>
            </p:cNvSpPr>
            <p:nvPr/>
          </p:nvSpPr>
          <p:spPr bwMode="auto">
            <a:xfrm flipV="1">
              <a:off x="1395" y="1759"/>
              <a:ext cx="713" cy="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0" name="Text Box 11"/>
            <p:cNvSpPr txBox="1">
              <a:spLocks noChangeArrowheads="1"/>
            </p:cNvSpPr>
            <p:nvPr/>
          </p:nvSpPr>
          <p:spPr bwMode="auto">
            <a:xfrm>
              <a:off x="3246" y="1950"/>
              <a:ext cx="27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2497" y="2809"/>
              <a:ext cx="26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02" name="Text Box 13"/>
            <p:cNvSpPr txBox="1">
              <a:spLocks noChangeArrowheads="1"/>
            </p:cNvSpPr>
            <p:nvPr/>
          </p:nvSpPr>
          <p:spPr bwMode="auto">
            <a:xfrm>
              <a:off x="1652" y="1901"/>
              <a:ext cx="26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2006" y="2134"/>
              <a:ext cx="30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904" name="Oval 16"/>
            <p:cNvSpPr>
              <a:spLocks noChangeArrowheads="1"/>
            </p:cNvSpPr>
            <p:nvPr/>
          </p:nvSpPr>
          <p:spPr bwMode="auto">
            <a:xfrm>
              <a:off x="3177" y="2544"/>
              <a:ext cx="1002" cy="46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1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阻塞</a:t>
              </a:r>
            </a:p>
          </p:txBody>
        </p:sp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936" y="2544"/>
              <a:ext cx="1002" cy="460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1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>
                  <a:latin typeface="Times New Roman" panose="02020603050405020304" pitchFamily="18" charset="0"/>
                </a:rPr>
                <a:t>就 绪</a:t>
              </a:r>
            </a:p>
          </p:txBody>
        </p:sp>
      </p:grpSp>
      <p:sp>
        <p:nvSpPr>
          <p:cNvPr id="37893" name="Text Box 18"/>
          <p:cNvSpPr txBox="1">
            <a:spLocks noChangeArrowheads="1"/>
          </p:cNvSpPr>
          <p:nvPr/>
        </p:nvSpPr>
        <p:spPr bwMode="auto">
          <a:xfrm>
            <a:off x="1347070" y="5225824"/>
            <a:ext cx="97174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）状态转换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的发生是否会引起状态转换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的发生？需要什么条件？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）状态转换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的发生是否会引起状态转换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的发生？</a:t>
            </a:r>
            <a:r>
              <a:rPr kumimoji="1" lang="zh-CN" altLang="en-US" sz="2400" dirty="0"/>
              <a:t>需要什么条件？</a:t>
            </a:r>
            <a:endParaRPr kumimoji="1" lang="en-US" altLang="zh-CN" sz="2400" dirty="0"/>
          </a:p>
        </p:txBody>
      </p:sp>
      <p:pic>
        <p:nvPicPr>
          <p:cNvPr id="37894" name="Picture 7" descr="https://timgsa.baidu.com/timg?image&amp;quality=80&amp;size=b9999_10000&amp;sec=1599812174307&amp;di=26950214b64eb8101057856ef5859308&amp;imgtype=0&amp;src=http%3A%2F%2Fbpic.588ku.com%2Felement_origin_min_pic%2F19%2F03%2F07%2F78c1a2ebb6e87a28ba9c07e14b81bc1b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13586" r="13123" b="18765"/>
          <a:stretch>
            <a:fillRect/>
          </a:stretch>
        </p:blipFill>
        <p:spPr bwMode="auto">
          <a:xfrm>
            <a:off x="9061450" y="2176412"/>
            <a:ext cx="28543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1017910" y="1554762"/>
            <a:ext cx="2881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eaLnBrk="0" hangingPunct="0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、进程的组成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31904" y="1628800"/>
            <a:ext cx="6264696" cy="4752528"/>
            <a:chOff x="3707904" y="1628800"/>
            <a:chExt cx="5184576" cy="47525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707904" y="1628800"/>
              <a:ext cx="5184576" cy="475252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indent="-609600" eaLnBrk="0" hangingPunct="0">
                <a:spcBef>
                  <a:spcPct val="2000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3719" name="Rectangle 8"/>
            <p:cNvSpPr>
              <a:spLocks noChangeArrowheads="1"/>
            </p:cNvSpPr>
            <p:nvPr/>
          </p:nvSpPr>
          <p:spPr bwMode="auto">
            <a:xfrm>
              <a:off x="3923854" y="1879196"/>
              <a:ext cx="4896618" cy="435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33400" indent="-5334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3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  <a:r>
                <a:rPr lang="zh-CN" altLang="en-US" sz="2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程序、数据</a:t>
              </a:r>
            </a:p>
            <a:p>
              <a:pPr>
                <a:lnSpc>
                  <a:spcPct val="130000"/>
                </a:lnSpc>
                <a:spcBef>
                  <a:spcPct val="30000"/>
                </a:spcBef>
                <a:buFont typeface="Wingdings" panose="05000000000000000000" pitchFamily="2" charset="2"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       </a:t>
              </a:r>
              <a:r>
                <a:rPr lang="zh-CN" altLang="en-US" sz="2200" dirty="0">
                  <a:latin typeface="Times New Roman" panose="02020603050405020304" pitchFamily="18" charset="0"/>
                </a:rPr>
                <a:t>描述进程本身应完成的功能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</a:t>
              </a:r>
            </a:p>
            <a:p>
              <a:pPr>
                <a:lnSpc>
                  <a:spcPct val="130000"/>
                </a:lnSpc>
                <a:spcBef>
                  <a:spcPct val="30000"/>
                </a:spcBef>
              </a:pPr>
              <a:r>
                <a:rPr lang="zh-CN" altLang="en-US" sz="2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② 栈</a:t>
              </a:r>
              <a:endPara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3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sz="2200" dirty="0">
                  <a:latin typeface="Times New Roman" panose="02020603050405020304" pitchFamily="18" charset="0"/>
                </a:rPr>
                <a:t>过程调用相关信息：返址、参数传递、局部变量等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spcBef>
                  <a:spcPct val="3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③ PCB 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进程存在的唯一标识</a:t>
              </a:r>
              <a:endPara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spcBef>
                  <a:spcPct val="30000"/>
                </a:spcBef>
                <a:buFont typeface="Wingdings" panose="05000000000000000000" pitchFamily="2" charset="2"/>
                <a:buNone/>
              </a:pPr>
              <a:r>
                <a:rPr lang="zh-CN" altLang="en-US" sz="2200" dirty="0">
                  <a:latin typeface="Times New Roman" panose="02020603050405020304" pitchFamily="18" charset="0"/>
                </a:rPr>
                <a:t>        记录</a:t>
              </a:r>
              <a:r>
                <a:rPr lang="zh-CN" altLang="zh-CN" sz="2200" dirty="0">
                  <a:latin typeface="Times New Roman" panose="02020603050405020304" pitchFamily="18" charset="0"/>
                </a:rPr>
                <a:t>进程的动态特征</a:t>
              </a:r>
              <a:r>
                <a:rPr lang="zh-CN" altLang="en-US" sz="2200" dirty="0">
                  <a:latin typeface="Times New Roman" panose="02020603050405020304" pitchFamily="18" charset="0"/>
                </a:rPr>
                <a:t>、</a:t>
              </a:r>
              <a:r>
                <a:rPr lang="zh-CN" altLang="zh-CN" sz="2200" dirty="0">
                  <a:latin typeface="Times New Roman" panose="02020603050405020304" pitchFamily="18" charset="0"/>
                </a:rPr>
                <a:t>与其他进程和系统资源的关系</a:t>
              </a:r>
              <a:r>
                <a:rPr lang="zh-CN" altLang="zh-CN" sz="2200" b="0" dirty="0">
                  <a:latin typeface="Times New Roman" panose="02020603050405020304" pitchFamily="18" charset="0"/>
                </a:rPr>
                <a:t>。</a:t>
              </a:r>
              <a:endParaRPr lang="zh-CN" altLang="en-US" sz="2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58" name="Rectangle 2"/>
          <p:cNvSpPr txBox="1">
            <a:spLocks noChangeArrowheads="1"/>
          </p:cNvSpPr>
          <p:nvPr/>
        </p:nvSpPr>
        <p:spPr bwMode="auto">
          <a:xfrm>
            <a:off x="4800600" y="115987"/>
            <a:ext cx="34559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进程概念</a:t>
            </a:r>
          </a:p>
        </p:txBody>
      </p:sp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768350" y="805078"/>
            <a:ext cx="806450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3.2.4 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进程控制块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(process control block)</a:t>
            </a:r>
            <a:endParaRPr kumimoji="1" lang="en-US" altLang="zh-CN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415480" y="2420888"/>
          <a:ext cx="324036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/>
          <p:cNvSpPr/>
          <p:nvPr/>
        </p:nvSpPr>
        <p:spPr>
          <a:xfrm>
            <a:off x="5231904" y="1628800"/>
            <a:ext cx="6264696" cy="475252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4839" y="99217"/>
            <a:ext cx="3879850" cy="6254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67408" y="745420"/>
            <a:ext cx="648017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 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进程控制块（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PCB)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进程控制块的内容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7791" y="5481613"/>
            <a:ext cx="5557573" cy="1249424"/>
            <a:chOff x="7549582" y="3467264"/>
            <a:chExt cx="5400600" cy="3018787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7549582" y="3467264"/>
              <a:ext cx="5400600" cy="3018787"/>
            </a:xfrm>
            <a:prstGeom prst="roundRect">
              <a:avLst>
                <a:gd name="adj" fmla="val 979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marR="0" indent="-6096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92453" y="3874391"/>
              <a:ext cx="4680519" cy="245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zh-CN" sz="2000" b="1" i="0" u="none" strike="noStrike" baseline="0" dirty="0">
                  <a:latin typeface="Arial Bold" panose="020B0704020202020204" pitchFamily="34" charset="0"/>
                </a:rPr>
                <a:t>PCB</a:t>
              </a:r>
              <a:r>
                <a:rPr lang="zh-CN" altLang="en-US" sz="20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r>
                <a:rPr lang="en-US" altLang="zh-CN" sz="2000" b="1" i="0" u="none" strike="noStrike" baseline="0" dirty="0">
                  <a:latin typeface="Arial Bold" panose="020B0704020202020204" pitchFamily="34" charset="0"/>
                  <a:ea typeface="宋体" panose="02010600030101010101" pitchFamily="2" charset="-122"/>
                </a:rPr>
                <a:t>OS</a:t>
              </a:r>
              <a:r>
                <a:rPr lang="zh-CN" altLang="en-US" sz="20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感知进程存在的</a:t>
              </a:r>
              <a:r>
                <a:rPr lang="zh-CN" altLang="en-US" sz="2000" b="0" i="0" u="none" strike="noStrike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唯一标志</a:t>
              </a:r>
              <a:r>
                <a:rPr lang="zh-CN" altLang="en-US" sz="20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0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进程与</a:t>
              </a:r>
              <a:r>
                <a:rPr lang="en-US" altLang="zh-CN" sz="2000" b="1" i="0" u="none" strike="noStrike" baseline="0" dirty="0">
                  <a:latin typeface="Arial Bold" panose="020B0704020202020204" pitchFamily="34" charset="0"/>
                  <a:ea typeface="宋体" panose="02010600030101010101" pitchFamily="2" charset="-122"/>
                </a:rPr>
                <a:t>PCB</a:t>
              </a:r>
              <a:r>
                <a:rPr lang="zh-CN" altLang="en-US" sz="20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r>
                <a:rPr lang="zh-CN" altLang="en-US" sz="2000" b="0" i="0" u="none" strike="noStrike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一一对应的</a:t>
              </a:r>
              <a:r>
                <a:rPr lang="zh-CN" altLang="en-US" sz="20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zh-CN" sz="2000" b="1" i="0" u="none" strike="noStrike" baseline="0" dirty="0">
                  <a:latin typeface="Arial Bold" panose="020B0704020202020204" pitchFamily="34" charset="0"/>
                </a:rPr>
                <a:t>PCB</a:t>
              </a:r>
              <a:r>
                <a:rPr lang="zh-CN" altLang="en-US" sz="20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应</a:t>
              </a:r>
              <a:r>
                <a:rPr lang="zh-CN" altLang="en-US" sz="2000" b="0" i="0" u="none" strike="noStrike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常驻内存</a:t>
              </a:r>
              <a:r>
                <a:rPr lang="zh-CN" altLang="en-US" sz="20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zh-CN" altLang="en-US" sz="28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A3C2E17-AF07-10EE-61DF-36B928304F3A}"/>
              </a:ext>
            </a:extLst>
          </p:cNvPr>
          <p:cNvSpPr txBox="1"/>
          <p:nvPr/>
        </p:nvSpPr>
        <p:spPr>
          <a:xfrm>
            <a:off x="997685" y="2134870"/>
            <a:ext cx="44264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latin typeface="Times New Roman Bold" panose="02020803070505020304" pitchFamily="18" charset="0"/>
              </a:rPr>
              <a:t>PCB</a:t>
            </a:r>
            <a:r>
              <a:rPr lang="zh-CN" altLang="en-US" sz="2400" b="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是一种数据结构，记录了操作系统所需的、用于描述进程情况及控制进程运行所需的全部信息。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39C41D-0B04-0A47-788F-03B801B1C9C2}"/>
              </a:ext>
            </a:extLst>
          </p:cNvPr>
          <p:cNvSpPr/>
          <p:nvPr/>
        </p:nvSpPr>
        <p:spPr bwMode="auto">
          <a:xfrm>
            <a:off x="7439659" y="1170633"/>
            <a:ext cx="3614513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内部标识符</a:t>
            </a:r>
            <a:endParaRPr kumimoji="0" lang="zh-CN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BBF723-4908-1382-E40F-14F6A9265BD7}"/>
              </a:ext>
            </a:extLst>
          </p:cNvPr>
          <p:cNvSpPr/>
          <p:nvPr/>
        </p:nvSpPr>
        <p:spPr bwMode="auto">
          <a:xfrm>
            <a:off x="7439659" y="1629911"/>
            <a:ext cx="3614513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外部标识符</a:t>
            </a:r>
            <a:endParaRPr kumimoji="0" lang="zh-CN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DFBECF-6EB0-E302-1AB3-8B96A706AAC6}"/>
              </a:ext>
            </a:extLst>
          </p:cNvPr>
          <p:cNvSpPr/>
          <p:nvPr/>
        </p:nvSpPr>
        <p:spPr bwMode="auto">
          <a:xfrm>
            <a:off x="7439660" y="2078484"/>
            <a:ext cx="3614513" cy="468000"/>
          </a:xfrm>
          <a:prstGeom prst="rect">
            <a:avLst/>
          </a:prstGeom>
          <a:solidFill>
            <a:srgbClr val="C4E9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处理器状态（处理器现场）</a:t>
            </a:r>
            <a:endParaRPr kumimoji="0" lang="zh-CN" altLang="en-US" sz="2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EEEB73-96CB-2E86-0F04-1A39CADA27F6}"/>
              </a:ext>
            </a:extLst>
          </p:cNvPr>
          <p:cNvSpPr/>
          <p:nvPr/>
        </p:nvSpPr>
        <p:spPr bwMode="auto">
          <a:xfrm>
            <a:off x="7439661" y="2542780"/>
            <a:ext cx="3614513" cy="468000"/>
          </a:xfrm>
          <a:prstGeom prst="rect">
            <a:avLst/>
          </a:prstGeom>
          <a:solidFill>
            <a:srgbClr val="C799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进程状态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34634C-31DD-ACF1-5AF5-EAF36802B280}"/>
              </a:ext>
            </a:extLst>
          </p:cNvPr>
          <p:cNvSpPr/>
          <p:nvPr/>
        </p:nvSpPr>
        <p:spPr bwMode="auto">
          <a:xfrm>
            <a:off x="7439662" y="3003373"/>
            <a:ext cx="3614513" cy="468000"/>
          </a:xfrm>
          <a:prstGeom prst="rect">
            <a:avLst/>
          </a:prstGeom>
          <a:solidFill>
            <a:srgbClr val="C799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进程优先级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AED173-95CC-1CBD-BEF8-12AC96F34E75}"/>
              </a:ext>
            </a:extLst>
          </p:cNvPr>
          <p:cNvSpPr/>
          <p:nvPr/>
        </p:nvSpPr>
        <p:spPr bwMode="auto">
          <a:xfrm>
            <a:off x="7439663" y="3455649"/>
            <a:ext cx="3614513" cy="468000"/>
          </a:xfrm>
          <a:prstGeom prst="rect">
            <a:avLst/>
          </a:prstGeom>
          <a:solidFill>
            <a:srgbClr val="C799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进程调度所需信息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497955-BC6F-824F-8B89-B2DEE2A56BFA}"/>
              </a:ext>
            </a:extLst>
          </p:cNvPr>
          <p:cNvSpPr/>
          <p:nvPr/>
        </p:nvSpPr>
        <p:spPr bwMode="auto">
          <a:xfrm>
            <a:off x="7439664" y="3923649"/>
            <a:ext cx="3614513" cy="468000"/>
          </a:xfrm>
          <a:prstGeom prst="rect">
            <a:avLst/>
          </a:prstGeom>
          <a:solidFill>
            <a:srgbClr val="C799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阻塞原因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D2958A-7DA5-9BB8-9059-C7B35C2DCAA6}"/>
              </a:ext>
            </a:extLst>
          </p:cNvPr>
          <p:cNvSpPr/>
          <p:nvPr/>
        </p:nvSpPr>
        <p:spPr bwMode="auto">
          <a:xfrm>
            <a:off x="7439666" y="4391649"/>
            <a:ext cx="3614513" cy="468000"/>
          </a:xfrm>
          <a:prstGeom prst="rect">
            <a:avLst/>
          </a:prstGeom>
          <a:solidFill>
            <a:srgbClr val="4597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0" i="0" u="none" strike="noStrike" baseline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程序和数据地址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C14645-6AF7-4915-84D7-D84F822DD6A9}"/>
              </a:ext>
            </a:extLst>
          </p:cNvPr>
          <p:cNvSpPr/>
          <p:nvPr/>
        </p:nvSpPr>
        <p:spPr bwMode="auto">
          <a:xfrm>
            <a:off x="7439667" y="4843925"/>
            <a:ext cx="3614513" cy="468000"/>
          </a:xfrm>
          <a:prstGeom prst="rect">
            <a:avLst/>
          </a:prstGeom>
          <a:solidFill>
            <a:srgbClr val="4597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0" i="0" u="none" strike="noStrike" baseline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进程同步和通信机制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2CECD7-3642-87FA-5DD6-5B1BAAEA13CB}"/>
              </a:ext>
            </a:extLst>
          </p:cNvPr>
          <p:cNvSpPr/>
          <p:nvPr/>
        </p:nvSpPr>
        <p:spPr bwMode="auto">
          <a:xfrm>
            <a:off x="7439668" y="5311925"/>
            <a:ext cx="3614513" cy="468000"/>
          </a:xfrm>
          <a:prstGeom prst="rect">
            <a:avLst/>
          </a:prstGeom>
          <a:solidFill>
            <a:srgbClr val="4597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0" i="0" u="none" strike="noStrike" baseline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进程的资源清单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E90DF3-E3FC-F22A-4024-9B8FC0A66960}"/>
              </a:ext>
            </a:extLst>
          </p:cNvPr>
          <p:cNvSpPr/>
          <p:nvPr/>
        </p:nvSpPr>
        <p:spPr bwMode="auto">
          <a:xfrm>
            <a:off x="7439668" y="5779925"/>
            <a:ext cx="3614513" cy="468000"/>
          </a:xfrm>
          <a:prstGeom prst="rect">
            <a:avLst/>
          </a:prstGeom>
          <a:solidFill>
            <a:srgbClr val="4597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0" i="0" u="none" strike="noStrike" baseline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链接指针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35A296FF-2168-8588-D6BA-3DA8FFF5C846}"/>
              </a:ext>
            </a:extLst>
          </p:cNvPr>
          <p:cNvSpPr/>
          <p:nvPr/>
        </p:nvSpPr>
        <p:spPr bwMode="auto">
          <a:xfrm>
            <a:off x="7247583" y="1383906"/>
            <a:ext cx="85581" cy="540937"/>
          </a:xfrm>
          <a:prstGeom prst="leftBrace">
            <a:avLst/>
          </a:prstGeom>
          <a:noFill/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DAA3C0EC-D0BE-7D3E-DD37-689957FECE79}"/>
              </a:ext>
            </a:extLst>
          </p:cNvPr>
          <p:cNvSpPr/>
          <p:nvPr/>
        </p:nvSpPr>
        <p:spPr bwMode="auto">
          <a:xfrm>
            <a:off x="7275144" y="2173875"/>
            <a:ext cx="58020" cy="300592"/>
          </a:xfrm>
          <a:prstGeom prst="leftBrace">
            <a:avLst/>
          </a:prstGeom>
          <a:noFill/>
          <a:ln w="22225" cap="flat" cmpd="sng" algn="ctr">
            <a:solidFill>
              <a:srgbClr val="C4E9F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584CB607-A83F-F9E1-69A3-DA423BF36BB7}"/>
              </a:ext>
            </a:extLst>
          </p:cNvPr>
          <p:cNvSpPr/>
          <p:nvPr/>
        </p:nvSpPr>
        <p:spPr bwMode="auto">
          <a:xfrm>
            <a:off x="7232353" y="2774930"/>
            <a:ext cx="100811" cy="1519399"/>
          </a:xfrm>
          <a:prstGeom prst="leftBrace">
            <a:avLst/>
          </a:prstGeom>
          <a:noFill/>
          <a:ln w="22225" cap="flat" cmpd="sng" algn="ctr">
            <a:solidFill>
              <a:srgbClr val="C799F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E44E2AEC-370F-1C93-E443-C99FA50FEB17}"/>
              </a:ext>
            </a:extLst>
          </p:cNvPr>
          <p:cNvSpPr/>
          <p:nvPr/>
        </p:nvSpPr>
        <p:spPr bwMode="auto">
          <a:xfrm>
            <a:off x="7216984" y="4599789"/>
            <a:ext cx="100811" cy="1519399"/>
          </a:xfrm>
          <a:prstGeom prst="leftBrace">
            <a:avLst/>
          </a:prstGeom>
          <a:noFill/>
          <a:ln w="22225" cap="flat" cmpd="sng" algn="ctr">
            <a:solidFill>
              <a:srgbClr val="45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C4ADE0E-FA1D-853E-91C0-1E0EE61CCB1F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 bwMode="auto">
          <a:xfrm flipV="1">
            <a:off x="5726994" y="1654375"/>
            <a:ext cx="1520589" cy="1927360"/>
          </a:xfrm>
          <a:prstGeom prst="bentConnector3">
            <a:avLst>
              <a:gd name="adj1" fmla="val 20405"/>
            </a:avLst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med"/>
          </a:ln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1C00D9A-14D4-9501-3DCC-8662B72E6C1D}"/>
              </a:ext>
            </a:extLst>
          </p:cNvPr>
          <p:cNvSpPr txBox="1"/>
          <p:nvPr/>
        </p:nvSpPr>
        <p:spPr>
          <a:xfrm>
            <a:off x="3561852" y="3333942"/>
            <a:ext cx="2165142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1&gt; </a:t>
            </a:r>
            <a:r>
              <a:rPr lang="zh-CN" altLang="en-US" sz="2000" b="1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进程标识符</a:t>
            </a:r>
            <a:endParaRPr lang="en-US" altLang="zh-CN" sz="2000" b="1" i="0" u="none" strike="noStrike" baseline="0" dirty="0">
              <a:solidFill>
                <a:srgbClr val="33339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A2F5B3-EA1D-BA82-7468-CEFE0E003348}"/>
              </a:ext>
            </a:extLst>
          </p:cNvPr>
          <p:cNvSpPr txBox="1"/>
          <p:nvPr/>
        </p:nvSpPr>
        <p:spPr>
          <a:xfrm>
            <a:off x="3561852" y="3832205"/>
            <a:ext cx="2165143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000" b="1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处理机状态</a:t>
            </a:r>
            <a:endParaRPr lang="en-US" altLang="zh-CN" sz="2000" b="1" i="0" u="none" strike="noStrike" baseline="0" dirty="0">
              <a:solidFill>
                <a:srgbClr val="33339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B4C1D0-5639-4191-8424-AA38BD18872F}"/>
              </a:ext>
            </a:extLst>
          </p:cNvPr>
          <p:cNvSpPr txBox="1"/>
          <p:nvPr/>
        </p:nvSpPr>
        <p:spPr>
          <a:xfrm>
            <a:off x="3529140" y="4341110"/>
            <a:ext cx="2165143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3&gt; </a:t>
            </a:r>
            <a:r>
              <a:rPr lang="zh-CN" altLang="en-US" sz="2000" b="1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进程调度信息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05386F-6C9E-5398-4A2F-34922EB0F321}"/>
              </a:ext>
            </a:extLst>
          </p:cNvPr>
          <p:cNvSpPr txBox="1"/>
          <p:nvPr/>
        </p:nvSpPr>
        <p:spPr>
          <a:xfrm>
            <a:off x="3550076" y="4891698"/>
            <a:ext cx="2144208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4&gt;</a:t>
            </a:r>
            <a:r>
              <a:rPr lang="zh-CN" altLang="en-US" sz="2000" b="1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进程控制信息</a:t>
            </a:r>
            <a:endParaRPr lang="zh-CN" altLang="en-US" sz="2000" b="1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A093E5F-E31D-BD29-4F5F-81D132C5CCEE}"/>
              </a:ext>
            </a:extLst>
          </p:cNvPr>
          <p:cNvCxnSpPr>
            <a:cxnSpLocks/>
            <a:stCxn id="35" idx="3"/>
            <a:endCxn id="27" idx="1"/>
          </p:cNvCxnSpPr>
          <p:nvPr/>
        </p:nvCxnSpPr>
        <p:spPr bwMode="auto">
          <a:xfrm flipV="1">
            <a:off x="5726995" y="2324171"/>
            <a:ext cx="1548149" cy="1755827"/>
          </a:xfrm>
          <a:prstGeom prst="bentConnector3">
            <a:avLst>
              <a:gd name="adj1" fmla="val 34538"/>
            </a:avLst>
          </a:prstGeom>
          <a:solidFill>
            <a:schemeClr val="accent1"/>
          </a:solidFill>
          <a:ln w="25400" cap="flat" cmpd="sng" algn="ctr">
            <a:solidFill>
              <a:srgbClr val="C4E9FB"/>
            </a:solidFill>
            <a:prstDash val="solid"/>
            <a:round/>
            <a:headEnd type="none" w="med" len="med"/>
            <a:tailEnd type="stealth" w="lg" len="med"/>
          </a:ln>
        </p:spPr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7399CC5-46AD-1EC0-FA84-10ECFBBFE73E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 bwMode="auto">
          <a:xfrm flipV="1">
            <a:off x="5694283" y="3534630"/>
            <a:ext cx="1538070" cy="10542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799F9"/>
            </a:solidFill>
            <a:prstDash val="solid"/>
            <a:round/>
            <a:headEnd type="none" w="med" len="med"/>
            <a:tailEnd type="stealth" w="lg" len="med"/>
          </a:ln>
        </p:spPr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3F5B444-668F-371E-E3EF-E68DC2BACBB2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 bwMode="auto">
          <a:xfrm>
            <a:off x="5694284" y="5139491"/>
            <a:ext cx="1522700" cy="2199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459798"/>
            </a:solidFill>
            <a:prstDash val="solid"/>
            <a:round/>
            <a:headEnd type="none" w="med" len="med"/>
            <a:tailEnd type="stealth" w="lg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3" grpId="0"/>
      <p:bldP spid="35" grpId="0"/>
      <p:bldP spid="37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4839" y="99217"/>
            <a:ext cx="3879850" cy="6254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67408" y="745420"/>
            <a:ext cx="648017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 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进程控制块（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PCB)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进程控制块的作用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A5DB6-81D9-821D-E097-832F17FAAECE}"/>
              </a:ext>
            </a:extLst>
          </p:cNvPr>
          <p:cNvSpPr txBox="1"/>
          <p:nvPr/>
        </p:nvSpPr>
        <p:spPr>
          <a:xfrm>
            <a:off x="1149981" y="1945570"/>
            <a:ext cx="10129215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i="0" u="none" strike="noStrike" baseline="0" dirty="0">
                <a:latin typeface="Times New Roman Bold" panose="02020803070505020304" pitchFamily="18" charset="0"/>
              </a:rPr>
              <a:t>       PCB</a:t>
            </a:r>
            <a:r>
              <a:rPr lang="zh-CN" altLang="en-US" sz="2400" b="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的作用是使一个在多道程序环境下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不能独立运行的程序</a:t>
            </a:r>
            <a:r>
              <a:rPr lang="en-US" altLang="zh-CN" sz="2400" b="1" i="0" u="none" strike="noStrike" baseline="0" dirty="0">
                <a:latin typeface="Times New Roman Bold" panose="020208030705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b="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含数据</a:t>
            </a:r>
            <a:r>
              <a:rPr lang="en-US" altLang="zh-CN" sz="2400" b="1" i="0" u="none" strike="noStrike" baseline="0" dirty="0">
                <a:latin typeface="Times New Roman Bold" panose="02020803070505020304" pitchFamily="18" charset="0"/>
                <a:ea typeface="楷体" panose="02010609060101010101" pitchFamily="49" charset="-122"/>
              </a:rPr>
              <a:t>) </a:t>
            </a:r>
            <a:r>
              <a:rPr lang="zh-CN" altLang="en-US" sz="2400" b="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成为一个能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独立运行</a:t>
            </a:r>
            <a:r>
              <a:rPr lang="zh-CN" altLang="en-US" sz="2400" b="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的基本单位，一个能与其它进程并发执行的进程。或者说，</a:t>
            </a:r>
            <a:r>
              <a:rPr lang="en-US" altLang="zh-CN" sz="2400" b="1" i="0" u="none" strike="noStrike" baseline="0" dirty="0"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400" b="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是根据</a:t>
            </a:r>
            <a:r>
              <a:rPr lang="en-US" altLang="zh-CN" sz="2400" b="1" i="0" u="none" strike="noStrike" baseline="0" dirty="0"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latin typeface="楷体" panose="02010609060101010101" pitchFamily="49" charset="-122"/>
                <a:ea typeface="楷体" panose="02010609060101010101" pitchFamily="49" charset="-122"/>
              </a:rPr>
              <a:t>来对并发执行的进程进行控制和管理的。具体作用：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4C743C-1C7B-8A83-AFF1-00AFD94F8DB5}"/>
              </a:ext>
            </a:extLst>
          </p:cNvPr>
          <p:cNvSpPr txBox="1"/>
          <p:nvPr/>
        </p:nvSpPr>
        <p:spPr>
          <a:xfrm>
            <a:off x="1253112" y="3865811"/>
            <a:ext cx="61159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作为程序独立运行的标志</a:t>
            </a:r>
            <a:endParaRPr lang="en-US" altLang="zh-CN" sz="2800" b="0" i="0" u="none" strike="noStrike" baseline="0" dirty="0">
              <a:solidFill>
                <a:srgbClr val="33339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能实现间断性运行方式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提供进程管理所需要的信息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提供进程调度所需要的信息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实现与其它进程的同步与通信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04050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4839" y="99217"/>
            <a:ext cx="3879850" cy="6254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67408" y="745420"/>
            <a:ext cx="648017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 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进程控制块（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PCB)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进程控制块的组织方式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A5DB6-81D9-821D-E097-832F17FAAECE}"/>
              </a:ext>
            </a:extLst>
          </p:cNvPr>
          <p:cNvSpPr txBox="1"/>
          <p:nvPr/>
        </p:nvSpPr>
        <p:spPr>
          <a:xfrm>
            <a:off x="1149981" y="1945570"/>
            <a:ext cx="10129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1&gt; </a:t>
            </a: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线性方式 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将系统中所有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 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组织存放在一张线性表中。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521F3C-8FBA-5348-ADC1-33628F994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39" y="2733723"/>
            <a:ext cx="2683884" cy="37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906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4839" y="99217"/>
            <a:ext cx="3879850" cy="6254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67408" y="745420"/>
            <a:ext cx="648017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 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进程控制块（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PCB)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进程控制块的组织方式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A5DB6-81D9-821D-E097-832F17FAAECE}"/>
              </a:ext>
            </a:extLst>
          </p:cNvPr>
          <p:cNvSpPr txBox="1"/>
          <p:nvPr/>
        </p:nvSpPr>
        <p:spPr>
          <a:xfrm>
            <a:off x="1149981" y="1945570"/>
            <a:ext cx="101292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2&gt;</a:t>
            </a: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链接方式 </a:t>
            </a:r>
            <a:r>
              <a:rPr lang="zh-CN" altLang="en-US" sz="2800" b="0" i="0" u="none" strike="noStrike" baseline="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把具有同一状态的</a:t>
            </a:r>
            <a:r>
              <a:rPr lang="en-US" altLang="zh-CN" sz="2800" b="1" i="0" u="none" strike="noStrike" baseline="0" dirty="0">
                <a:solidFill>
                  <a:srgbClr val="FF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800" b="0" i="0" u="none" strike="noStrike" baseline="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用其中的链接字链接成一个队列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，可以形成</a:t>
            </a:r>
            <a:r>
              <a:rPr lang="zh-CN" altLang="en-US" sz="2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就绪队列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、若干个</a:t>
            </a:r>
            <a:r>
              <a:rPr lang="zh-CN" altLang="en-US" sz="2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阻塞队列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空白队列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下图中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表示该队列结束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8000A5-9C73-26FF-3515-260D7DC3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66" y="3078611"/>
            <a:ext cx="7256155" cy="34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7412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4839" y="99217"/>
            <a:ext cx="3879850" cy="6254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67408" y="745420"/>
            <a:ext cx="648017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 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进程控制块（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PCB)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进程控制块的组织方式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A5DB6-81D9-821D-E097-832F17FAAECE}"/>
              </a:ext>
            </a:extLst>
          </p:cNvPr>
          <p:cNvSpPr txBox="1"/>
          <p:nvPr/>
        </p:nvSpPr>
        <p:spPr>
          <a:xfrm>
            <a:off x="1149981" y="1945570"/>
            <a:ext cx="101292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3&gt;</a:t>
            </a: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索引方式 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系统根据所有进程的状态建立多张</a:t>
            </a:r>
            <a:r>
              <a:rPr lang="zh-CN" altLang="en-US" sz="28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索引表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</a:t>
            </a:r>
            <a:r>
              <a:rPr lang="zh-CN" altLang="en-US" sz="28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就绪索引表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阻塞索引表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等，并把各索引表在内存的首地址记录在专用单元中，索引表中记录的是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表中的地址。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CB5C7B-0B52-25C2-C279-3CA8B131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24" y="3429000"/>
            <a:ext cx="6648151" cy="31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847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"/>
          <p:cNvSpPr>
            <a:spLocks noChangeArrowheads="1"/>
          </p:cNvSpPr>
          <p:nvPr/>
        </p:nvSpPr>
        <p:spPr bwMode="auto">
          <a:xfrm>
            <a:off x="3143673" y="333003"/>
            <a:ext cx="5184575" cy="7489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4267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kumimoji="1" lang="zh-CN" altLang="en-US" sz="4267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进程概念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86BAD3-7A7F-4DA0-AC6F-0FA8C7FF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520" y="2363393"/>
            <a:ext cx="7680853" cy="395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进程的定义与特征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进程与程序的区别与联系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进程三种基本状态的概念及转换情况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创建态和终止态的含义及转换情况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进程控制块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的作用与内容</a:t>
            </a: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F9EEE047-7AB5-4CA0-AAA2-301A85152D5E}"/>
              </a:ext>
            </a:extLst>
          </p:cNvPr>
          <p:cNvSpPr/>
          <p:nvPr/>
        </p:nvSpPr>
        <p:spPr>
          <a:xfrm>
            <a:off x="3143673" y="1374354"/>
            <a:ext cx="4608513" cy="902519"/>
          </a:xfrm>
          <a:prstGeom prst="roundRect">
            <a:avLst/>
          </a:prstGeom>
          <a:solidFill>
            <a:srgbClr val="0070C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3D907-CA00-46D7-A280-7E71F1215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040" y="1460874"/>
            <a:ext cx="3795712" cy="6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本节知识小结</a:t>
            </a:r>
          </a:p>
        </p:txBody>
      </p:sp>
    </p:spTree>
    <p:extLst>
      <p:ext uri="{BB962C8B-B14F-4D97-AF65-F5344CB8AC3E}">
        <p14:creationId xmlns:p14="http://schemas.microsoft.com/office/powerpoint/2010/main" val="771024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5720" y="188640"/>
            <a:ext cx="3735388" cy="72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进程控制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729396804"/>
              </p:ext>
            </p:extLst>
          </p:nvPr>
        </p:nvGraphicFramePr>
        <p:xfrm>
          <a:off x="828519" y="1080478"/>
          <a:ext cx="9545574" cy="56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848990" y="1972671"/>
            <a:ext cx="833502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438" indent="-342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chemeClr val="accent1"/>
                </a:solidFill>
                <a:ea typeface="仿宋_GB2312" pitchFamily="49" charset="-122"/>
              </a:rPr>
              <a:t>   有向无循环图</a:t>
            </a:r>
            <a:endParaRPr lang="en-US" altLang="zh-CN" sz="2400" dirty="0"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ea typeface="仿宋_GB2312" pitchFamily="49" charset="-122"/>
              </a:rPr>
              <a:t>   </a:t>
            </a:r>
            <a:r>
              <a:rPr lang="zh-CN" altLang="en-US" sz="2400" dirty="0">
                <a:ea typeface="仿宋_GB2312" pitchFamily="49" charset="-122"/>
              </a:rPr>
              <a:t>图中每个结点表示一个语句、一段程序或一个进程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41364" y="727112"/>
            <a:ext cx="590550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3.1.1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程序的并发执行及特征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前驱图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067964" y="2987117"/>
            <a:ext cx="741521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有向边</a:t>
            </a:r>
            <a:r>
              <a:rPr kumimoji="1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Vi </a:t>
            </a:r>
            <a:r>
              <a:rPr kumimoji="1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Vj</a:t>
            </a:r>
            <a:r>
              <a:rPr kumimoji="1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&gt;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表示</a:t>
            </a:r>
            <a:r>
              <a:rPr kumimoji="1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Vj</a:t>
            </a:r>
            <a:r>
              <a:rPr kumimoji="1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仅在</a:t>
            </a:r>
            <a:r>
              <a:rPr kumimoji="1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Vi</a:t>
            </a:r>
            <a:r>
              <a:rPr kumimoji="1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执行完后才能开始执行</a:t>
            </a:r>
            <a:r>
              <a:rPr kumimoji="1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grpSp>
        <p:nvGrpSpPr>
          <p:cNvPr id="16389" name="Group 8"/>
          <p:cNvGrpSpPr>
            <a:grpSpLocks/>
          </p:cNvGrpSpPr>
          <p:nvPr/>
        </p:nvGrpSpPr>
        <p:grpSpPr bwMode="auto">
          <a:xfrm>
            <a:off x="2279651" y="3716339"/>
            <a:ext cx="6696075" cy="2549525"/>
            <a:chOff x="476" y="1434"/>
            <a:chExt cx="1833" cy="2196"/>
          </a:xfrm>
        </p:grpSpPr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>
              <a:off x="2064" y="2296"/>
              <a:ext cx="96" cy="10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1078" y="2857"/>
              <a:ext cx="328" cy="1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1564" y="1661"/>
              <a:ext cx="408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>
              <a:off x="1701" y="3113"/>
              <a:ext cx="351" cy="2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flipH="1">
              <a:off x="694" y="2931"/>
              <a:ext cx="190" cy="2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 flipH="1">
              <a:off x="989" y="1661"/>
              <a:ext cx="271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5"/>
            <p:cNvSpPr>
              <a:spLocks noChangeArrowheads="1"/>
            </p:cNvSpPr>
            <p:nvPr/>
          </p:nvSpPr>
          <p:spPr bwMode="auto">
            <a:xfrm>
              <a:off x="1247" y="143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dirty="0">
                  <a:latin typeface="Times New Roman" pitchFamily="18" charset="0"/>
                </a:rPr>
                <a:t>S</a:t>
              </a:r>
              <a:r>
                <a:rPr kumimoji="1" lang="en-US" altLang="zh-CN" sz="2400" dirty="0">
                  <a:latin typeface="Times New Roman" pitchFamily="18" charset="0"/>
                </a:rPr>
                <a:t>1</a:t>
              </a:r>
              <a:endParaRPr kumimoji="1" lang="en-US" altLang="zh-CN" b="0" dirty="0">
                <a:latin typeface="Times New Roman" pitchFamily="18" charset="0"/>
              </a:endParaRPr>
            </a:p>
          </p:txBody>
        </p:sp>
        <p:sp>
          <p:nvSpPr>
            <p:cNvPr id="5135" name="Oval 16"/>
            <p:cNvSpPr>
              <a:spLocks noChangeArrowheads="1"/>
            </p:cNvSpPr>
            <p:nvPr/>
          </p:nvSpPr>
          <p:spPr bwMode="auto">
            <a:xfrm>
              <a:off x="1791" y="1978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S</a:t>
              </a:r>
              <a:r>
                <a:rPr kumimoji="1"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36" name="Oval 17"/>
            <p:cNvSpPr>
              <a:spLocks noChangeArrowheads="1"/>
            </p:cNvSpPr>
            <p:nvPr/>
          </p:nvSpPr>
          <p:spPr bwMode="auto">
            <a:xfrm>
              <a:off x="1973" y="329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S</a:t>
              </a:r>
              <a:r>
                <a:rPr kumimoji="1" lang="en-US" altLang="zh-CN" sz="2400">
                  <a:latin typeface="Times New Roman" pitchFamily="18" charset="0"/>
                </a:rPr>
                <a:t>7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5137" name="Oval 18"/>
            <p:cNvSpPr>
              <a:spLocks noChangeArrowheads="1"/>
            </p:cNvSpPr>
            <p:nvPr/>
          </p:nvSpPr>
          <p:spPr bwMode="auto">
            <a:xfrm>
              <a:off x="1383" y="2886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S</a:t>
              </a:r>
              <a:r>
                <a:rPr kumimoji="1" lang="en-US" altLang="zh-CN" sz="2400">
                  <a:latin typeface="Times New Roman" pitchFamily="18" charset="0"/>
                </a:rPr>
                <a:t>6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5138" name="Oval 19"/>
            <p:cNvSpPr>
              <a:spLocks noChangeArrowheads="1"/>
            </p:cNvSpPr>
            <p:nvPr/>
          </p:nvSpPr>
          <p:spPr bwMode="auto">
            <a:xfrm>
              <a:off x="748" y="2613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S</a:t>
              </a:r>
              <a:r>
                <a:rPr kumimoji="1" lang="en-US" altLang="zh-CN" sz="2400">
                  <a:latin typeface="Times New Roman" pitchFamily="18" charset="0"/>
                </a:rPr>
                <a:t>4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5139" name="Oval 20"/>
            <p:cNvSpPr>
              <a:spLocks noChangeArrowheads="1"/>
            </p:cNvSpPr>
            <p:nvPr/>
          </p:nvSpPr>
          <p:spPr bwMode="auto">
            <a:xfrm>
              <a:off x="773" y="2055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dirty="0">
                  <a:latin typeface="Times New Roman" pitchFamily="18" charset="0"/>
                </a:rPr>
                <a:t>S</a:t>
              </a:r>
              <a:r>
                <a:rPr kumimoji="1" lang="en-US" altLang="zh-CN" sz="24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40" name="Oval 21"/>
            <p:cNvSpPr>
              <a:spLocks noChangeArrowheads="1"/>
            </p:cNvSpPr>
            <p:nvPr/>
          </p:nvSpPr>
          <p:spPr bwMode="auto">
            <a:xfrm>
              <a:off x="476" y="3158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S</a:t>
              </a:r>
              <a:r>
                <a:rPr kumimoji="1" lang="en-US" altLang="zh-CN" sz="2400">
                  <a:latin typeface="Times New Roman" pitchFamily="18" charset="0"/>
                </a:rPr>
                <a:t>5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16409" name="Line 22"/>
            <p:cNvSpPr>
              <a:spLocks noChangeShapeType="1"/>
            </p:cNvSpPr>
            <p:nvPr/>
          </p:nvSpPr>
          <p:spPr bwMode="auto">
            <a:xfrm>
              <a:off x="793" y="3385"/>
              <a:ext cx="1180" cy="11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23"/>
            <p:cNvSpPr>
              <a:spLocks noChangeShapeType="1"/>
            </p:cNvSpPr>
            <p:nvPr/>
          </p:nvSpPr>
          <p:spPr bwMode="auto">
            <a:xfrm>
              <a:off x="930" y="2387"/>
              <a:ext cx="1" cy="24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0" name="Freeform 24"/>
          <p:cNvSpPr>
            <a:spLocks/>
          </p:cNvSpPr>
          <p:nvPr/>
        </p:nvSpPr>
        <p:spPr bwMode="auto">
          <a:xfrm>
            <a:off x="6646864" y="3817938"/>
            <a:ext cx="185737" cy="400050"/>
          </a:xfrm>
          <a:custGeom>
            <a:avLst/>
            <a:gdLst>
              <a:gd name="T0" fmla="*/ 2147483647 w 378"/>
              <a:gd name="T1" fmla="*/ 2147483647 h 680"/>
              <a:gd name="T2" fmla="*/ 2147483647 w 378"/>
              <a:gd name="T3" fmla="*/ 2147483647 h 680"/>
              <a:gd name="T4" fmla="*/ 2147483647 w 378"/>
              <a:gd name="T5" fmla="*/ 2147483647 h 680"/>
              <a:gd name="T6" fmla="*/ 2147483647 w 378"/>
              <a:gd name="T7" fmla="*/ 2147483647 h 680"/>
              <a:gd name="T8" fmla="*/ 2147483647 w 378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680"/>
              <a:gd name="T17" fmla="*/ 378 w 378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680">
                <a:moveTo>
                  <a:pt x="378" y="680"/>
                </a:moveTo>
                <a:cubicBezTo>
                  <a:pt x="378" y="431"/>
                  <a:pt x="378" y="182"/>
                  <a:pt x="333" y="91"/>
                </a:cubicBezTo>
                <a:cubicBezTo>
                  <a:pt x="288" y="0"/>
                  <a:pt x="159" y="98"/>
                  <a:pt x="106" y="136"/>
                </a:cubicBezTo>
                <a:cubicBezTo>
                  <a:pt x="53" y="174"/>
                  <a:pt x="0" y="279"/>
                  <a:pt x="15" y="317"/>
                </a:cubicBezTo>
                <a:cubicBezTo>
                  <a:pt x="30" y="355"/>
                  <a:pt x="113" y="359"/>
                  <a:pt x="197" y="36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3953669" y="117527"/>
            <a:ext cx="4357197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进程的引入</a:t>
            </a: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4079875" y="3962400"/>
            <a:ext cx="1079500" cy="5032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5016500" y="4221163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27"/>
          <p:cNvCxnSpPr>
            <a:cxnSpLocks noChangeShapeType="1"/>
          </p:cNvCxnSpPr>
          <p:nvPr/>
        </p:nvCxnSpPr>
        <p:spPr bwMode="auto">
          <a:xfrm>
            <a:off x="7751764" y="6381750"/>
            <a:ext cx="136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D46751-493D-5EB2-9035-A461F0324B4E}"/>
              </a:ext>
            </a:extLst>
          </p:cNvPr>
          <p:cNvSpPr txBox="1"/>
          <p:nvPr/>
        </p:nvSpPr>
        <p:spPr>
          <a:xfrm>
            <a:off x="9004951" y="3747613"/>
            <a:ext cx="29749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在前趋图中，把没有前趋的结点称为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初始结点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algn="l"/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把没有后继的结点称为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终止结点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36871" grpId="0"/>
      <p:bldP spid="23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4839" y="99217"/>
            <a:ext cx="3879850" cy="6254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67408" y="745420"/>
            <a:ext cx="648017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内核态和用户态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BECF70-C550-795E-53A2-B5C36291238B}"/>
              </a:ext>
            </a:extLst>
          </p:cNvPr>
          <p:cNvSpPr txBox="1"/>
          <p:nvPr/>
        </p:nvSpPr>
        <p:spPr>
          <a:xfrm>
            <a:off x="817453" y="2047287"/>
            <a:ext cx="990639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在计算机系统中，为了保证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程序不被应用程序（用户程序）有意或无意破坏，将处理机的指令集的运行状态分为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内核态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用户态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:</a:t>
            </a:r>
          </a:p>
          <a:p>
            <a:pPr marL="342900" indent="-342900" algn="l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内核态</a:t>
            </a:r>
            <a:r>
              <a:rPr lang="en-US" altLang="zh-CN" sz="24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( 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管态、系统态</a:t>
            </a:r>
            <a:r>
              <a:rPr lang="en-US" altLang="zh-CN" sz="24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：有较高特权，能执行一切指令，访问所有寄存器和存储区。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微内核运行在系统态。</a:t>
            </a:r>
          </a:p>
          <a:p>
            <a:pPr marL="342900" indent="-342900" algn="l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用户态</a:t>
            </a:r>
            <a:r>
              <a:rPr lang="en-US" altLang="zh-CN" sz="24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目态</a:t>
            </a:r>
            <a:r>
              <a:rPr lang="en-US" altLang="zh-CN" sz="24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：有较低特权，只能执行规定指令，访问指定寄存器和存储区。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用户程序只能运行在用户态。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系统调用会引起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CPU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从用户态转入核心态。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914995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4839" y="99217"/>
            <a:ext cx="3879850" cy="6254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67408" y="745420"/>
            <a:ext cx="648017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原语和原子操作态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BECF70-C550-795E-53A2-B5C36291238B}"/>
              </a:ext>
            </a:extLst>
          </p:cNvPr>
          <p:cNvSpPr txBox="1"/>
          <p:nvPr/>
        </p:nvSpPr>
        <p:spPr>
          <a:xfrm>
            <a:off x="817453" y="2047287"/>
            <a:ext cx="99063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原语（</a:t>
            </a:r>
            <a:r>
              <a:rPr lang="en-US" altLang="zh-CN" sz="24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Primitive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由若干条指令构成的用于完成一定功能的一个原子操作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(atomic operation)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过程。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原子操作：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是指一个操作中的所有动作要么全做，要么全不做。换言之，它是一个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不可分割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的基本单位，在执行过程中不可中断，以保证其正确性。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许多系统调用（但并非所有）就是原语。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i="0" u="none" strike="noStrike" baseline="0" dirty="0">
                <a:solidFill>
                  <a:srgbClr val="3333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中，原子操作在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管态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下执行，常驻内存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636996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4839" y="99217"/>
            <a:ext cx="3879850" cy="6254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67408" y="745420"/>
            <a:ext cx="648017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进程控制的功能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BECF70-C550-795E-53A2-B5C36291238B}"/>
              </a:ext>
            </a:extLst>
          </p:cNvPr>
          <p:cNvSpPr txBox="1"/>
          <p:nvPr/>
        </p:nvSpPr>
        <p:spPr>
          <a:xfrm>
            <a:off x="817453" y="2047287"/>
            <a:ext cx="9906399" cy="1682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进程控制是进程管理中最基本的功能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进程控制一般由</a:t>
            </a:r>
            <a:r>
              <a:rPr lang="en-US" altLang="zh-CN" sz="2400" b="1" i="0" u="none" strike="noStrike" baseline="0" dirty="0">
                <a:solidFill>
                  <a:srgbClr val="FF33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内核中的原语来实现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，其主要用于进程的创建、终止以及进程运行过程中的状态转换。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330337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956693" y="650183"/>
            <a:ext cx="51393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3.2.1 </a:t>
            </a:r>
            <a:r>
              <a:rPr kumimoji="1" lang="zh-CN" altLang="en-US" sz="3200" dirty="0">
                <a:solidFill>
                  <a:srgbClr val="0000FF"/>
                </a:solidFill>
                <a:latin typeface="Arial" charset="0"/>
              </a:rPr>
              <a:t>进程创建 </a:t>
            </a:r>
            <a:endParaRPr lang="en-US" altLang="zh-CN" sz="3200" dirty="0">
              <a:latin typeface="Times New Roman" pitchFamily="18" charset="0"/>
            </a:endParaRPr>
          </a:p>
          <a:p>
            <a:pPr algn="l"/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进程图</a:t>
            </a:r>
            <a:endParaRPr lang="zh-CN" altLang="en-US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4502374" y="109638"/>
            <a:ext cx="3825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44" name="椭圆 43"/>
          <p:cNvSpPr>
            <a:spLocks noChangeArrowheads="1"/>
          </p:cNvSpPr>
          <p:nvPr/>
        </p:nvSpPr>
        <p:spPr bwMode="auto">
          <a:xfrm>
            <a:off x="8866528" y="2090513"/>
            <a:ext cx="503238" cy="5032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7353642" y="2738213"/>
            <a:ext cx="504825" cy="503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B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10161929" y="2738213"/>
            <a:ext cx="504825" cy="503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C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6345579" y="3817714"/>
            <a:ext cx="504825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D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1314453" y="3817714"/>
            <a:ext cx="503238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H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0161929" y="3817714"/>
            <a:ext cx="504825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G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9082428" y="3817714"/>
            <a:ext cx="503238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F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8001342" y="3817714"/>
            <a:ext cx="504825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E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8001342" y="5114702"/>
            <a:ext cx="504825" cy="50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I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9658692" y="5114702"/>
            <a:ext cx="503237" cy="50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J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11098553" y="5114702"/>
            <a:ext cx="503238" cy="50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K</a:t>
            </a:r>
            <a:endParaRPr lang="zh-CN" altLang="en-US" dirty="0">
              <a:latin typeface="Arial" charset="0"/>
            </a:endParaRPr>
          </a:p>
        </p:txBody>
      </p:sp>
      <p:cxnSp>
        <p:nvCxnSpPr>
          <p:cNvPr id="57" name="直接箭头连接符 56"/>
          <p:cNvCxnSpPr>
            <a:cxnSpLocks noChangeShapeType="1"/>
            <a:stCxn id="44" idx="2"/>
            <a:endCxn id="45" idx="7"/>
          </p:cNvCxnSpPr>
          <p:nvPr/>
        </p:nvCxnSpPr>
        <p:spPr bwMode="auto">
          <a:xfrm flipH="1">
            <a:off x="7783854" y="2341338"/>
            <a:ext cx="1082675" cy="469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箭头连接符 57"/>
          <p:cNvCxnSpPr>
            <a:cxnSpLocks noChangeShapeType="1"/>
            <a:endCxn id="47" idx="1"/>
          </p:cNvCxnSpPr>
          <p:nvPr/>
        </p:nvCxnSpPr>
        <p:spPr bwMode="auto">
          <a:xfrm>
            <a:off x="9369767" y="2377852"/>
            <a:ext cx="866775" cy="433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箭头连接符 59"/>
          <p:cNvCxnSpPr>
            <a:cxnSpLocks noChangeShapeType="1"/>
            <a:endCxn id="48" idx="7"/>
          </p:cNvCxnSpPr>
          <p:nvPr/>
        </p:nvCxnSpPr>
        <p:spPr bwMode="auto">
          <a:xfrm flipH="1">
            <a:off x="6775791" y="3170014"/>
            <a:ext cx="652462" cy="7223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箭头连接符 61"/>
          <p:cNvCxnSpPr>
            <a:cxnSpLocks noChangeShapeType="1"/>
            <a:stCxn id="45" idx="5"/>
            <a:endCxn id="52" idx="0"/>
          </p:cNvCxnSpPr>
          <p:nvPr/>
        </p:nvCxnSpPr>
        <p:spPr bwMode="auto">
          <a:xfrm>
            <a:off x="7783853" y="3168427"/>
            <a:ext cx="469900" cy="649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箭头连接符 64"/>
          <p:cNvCxnSpPr>
            <a:cxnSpLocks noChangeShapeType="1"/>
            <a:stCxn id="52" idx="4"/>
            <a:endCxn id="53" idx="0"/>
          </p:cNvCxnSpPr>
          <p:nvPr/>
        </p:nvCxnSpPr>
        <p:spPr bwMode="auto">
          <a:xfrm>
            <a:off x="8253753" y="4322539"/>
            <a:ext cx="0" cy="792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箭头连接符 67"/>
          <p:cNvCxnSpPr>
            <a:cxnSpLocks noChangeShapeType="1"/>
            <a:endCxn id="51" idx="0"/>
          </p:cNvCxnSpPr>
          <p:nvPr/>
        </p:nvCxnSpPr>
        <p:spPr bwMode="auto">
          <a:xfrm flipH="1">
            <a:off x="9334841" y="3170013"/>
            <a:ext cx="90170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直接箭头连接符 69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10592142" y="3168427"/>
            <a:ext cx="974725" cy="649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/>
          <p:cNvCxnSpPr>
            <a:cxnSpLocks noChangeShapeType="1"/>
            <a:stCxn id="47" idx="4"/>
            <a:endCxn id="50" idx="0"/>
          </p:cNvCxnSpPr>
          <p:nvPr/>
        </p:nvCxnSpPr>
        <p:spPr bwMode="auto">
          <a:xfrm>
            <a:off x="10414341" y="3241451"/>
            <a:ext cx="0" cy="576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箭头连接符 77"/>
          <p:cNvCxnSpPr>
            <a:cxnSpLocks noChangeShapeType="1"/>
            <a:endCxn id="54" idx="0"/>
          </p:cNvCxnSpPr>
          <p:nvPr/>
        </p:nvCxnSpPr>
        <p:spPr bwMode="auto">
          <a:xfrm flipH="1">
            <a:off x="9909517" y="4249513"/>
            <a:ext cx="327025" cy="865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箭头连接符 79"/>
          <p:cNvCxnSpPr>
            <a:cxnSpLocks noChangeShapeType="1"/>
            <a:endCxn id="55" idx="0"/>
          </p:cNvCxnSpPr>
          <p:nvPr/>
        </p:nvCxnSpPr>
        <p:spPr bwMode="auto">
          <a:xfrm>
            <a:off x="10596904" y="4249513"/>
            <a:ext cx="754063" cy="865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0AC8105-DC11-04FE-748E-A3E4121FC924}"/>
              </a:ext>
            </a:extLst>
          </p:cNvPr>
          <p:cNvSpPr txBox="1"/>
          <p:nvPr/>
        </p:nvSpPr>
        <p:spPr>
          <a:xfrm>
            <a:off x="1017979" y="1878720"/>
            <a:ext cx="5180909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进程图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是用于描述一个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进程的</a:t>
            </a:r>
            <a:r>
              <a:rPr lang="zh-CN" altLang="en-US" sz="2400" b="0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家族关系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有向树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，树中的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在进程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创建了进程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之后称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父进程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。创建父进程的进程称为祖先进程，把树的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称为进程家族的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祖先进程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子进程可以继承父进程的资源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撤消父进程时必须同时撤消子进程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956693" y="650183"/>
            <a:ext cx="51393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3.2.1 </a:t>
            </a:r>
            <a:r>
              <a:rPr kumimoji="1" lang="zh-CN" altLang="en-US" sz="3200" dirty="0">
                <a:solidFill>
                  <a:srgbClr val="0000FF"/>
                </a:solidFill>
                <a:latin typeface="Arial" charset="0"/>
              </a:rPr>
              <a:t>进程创建 </a:t>
            </a:r>
            <a:endParaRPr lang="en-US" altLang="zh-CN" sz="3200" dirty="0">
              <a:latin typeface="Times New Roman" pitchFamily="18" charset="0"/>
            </a:endParaRPr>
          </a:p>
          <a:p>
            <a:pPr algn="l"/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进程图</a:t>
            </a:r>
            <a:endParaRPr lang="zh-CN" altLang="en-US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4502374" y="109638"/>
            <a:ext cx="3825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44" name="椭圆 43"/>
          <p:cNvSpPr>
            <a:spLocks noChangeArrowheads="1"/>
          </p:cNvSpPr>
          <p:nvPr/>
        </p:nvSpPr>
        <p:spPr bwMode="auto">
          <a:xfrm>
            <a:off x="8866528" y="2090513"/>
            <a:ext cx="503238" cy="5032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7353642" y="2738213"/>
            <a:ext cx="504825" cy="503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B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10161929" y="2738213"/>
            <a:ext cx="504825" cy="503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C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6345579" y="3817714"/>
            <a:ext cx="504825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D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1314453" y="3817714"/>
            <a:ext cx="503238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H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0161929" y="3817714"/>
            <a:ext cx="504825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G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9082428" y="3817714"/>
            <a:ext cx="503238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F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8001342" y="3817714"/>
            <a:ext cx="504825" cy="504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E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8001342" y="5114702"/>
            <a:ext cx="504825" cy="50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I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9658692" y="5114702"/>
            <a:ext cx="503237" cy="50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J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11098553" y="5114702"/>
            <a:ext cx="503238" cy="50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K</a:t>
            </a:r>
            <a:endParaRPr lang="zh-CN" altLang="en-US" dirty="0">
              <a:latin typeface="Arial" charset="0"/>
            </a:endParaRPr>
          </a:p>
        </p:txBody>
      </p:sp>
      <p:cxnSp>
        <p:nvCxnSpPr>
          <p:cNvPr id="57" name="直接箭头连接符 56"/>
          <p:cNvCxnSpPr>
            <a:cxnSpLocks noChangeShapeType="1"/>
            <a:stCxn id="44" idx="2"/>
            <a:endCxn id="45" idx="7"/>
          </p:cNvCxnSpPr>
          <p:nvPr/>
        </p:nvCxnSpPr>
        <p:spPr bwMode="auto">
          <a:xfrm flipH="1">
            <a:off x="7783854" y="2341338"/>
            <a:ext cx="1082675" cy="469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箭头连接符 57"/>
          <p:cNvCxnSpPr>
            <a:cxnSpLocks noChangeShapeType="1"/>
            <a:endCxn id="47" idx="1"/>
          </p:cNvCxnSpPr>
          <p:nvPr/>
        </p:nvCxnSpPr>
        <p:spPr bwMode="auto">
          <a:xfrm>
            <a:off x="9369767" y="2377852"/>
            <a:ext cx="866775" cy="433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箭头连接符 59"/>
          <p:cNvCxnSpPr>
            <a:cxnSpLocks noChangeShapeType="1"/>
            <a:endCxn id="48" idx="7"/>
          </p:cNvCxnSpPr>
          <p:nvPr/>
        </p:nvCxnSpPr>
        <p:spPr bwMode="auto">
          <a:xfrm flipH="1">
            <a:off x="6775791" y="3170014"/>
            <a:ext cx="652462" cy="7223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箭头连接符 61"/>
          <p:cNvCxnSpPr>
            <a:cxnSpLocks noChangeShapeType="1"/>
            <a:stCxn id="45" idx="5"/>
            <a:endCxn id="52" idx="0"/>
          </p:cNvCxnSpPr>
          <p:nvPr/>
        </p:nvCxnSpPr>
        <p:spPr bwMode="auto">
          <a:xfrm>
            <a:off x="7783853" y="3168427"/>
            <a:ext cx="469900" cy="649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箭头连接符 64"/>
          <p:cNvCxnSpPr>
            <a:cxnSpLocks noChangeShapeType="1"/>
            <a:stCxn id="52" idx="4"/>
            <a:endCxn id="53" idx="0"/>
          </p:cNvCxnSpPr>
          <p:nvPr/>
        </p:nvCxnSpPr>
        <p:spPr bwMode="auto">
          <a:xfrm>
            <a:off x="8253753" y="4322539"/>
            <a:ext cx="0" cy="792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箭头连接符 67"/>
          <p:cNvCxnSpPr>
            <a:cxnSpLocks noChangeShapeType="1"/>
            <a:endCxn id="51" idx="0"/>
          </p:cNvCxnSpPr>
          <p:nvPr/>
        </p:nvCxnSpPr>
        <p:spPr bwMode="auto">
          <a:xfrm flipH="1">
            <a:off x="9334841" y="3170013"/>
            <a:ext cx="90170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直接箭头连接符 69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10592142" y="3168427"/>
            <a:ext cx="974725" cy="649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/>
          <p:cNvCxnSpPr>
            <a:cxnSpLocks noChangeShapeType="1"/>
            <a:stCxn id="47" idx="4"/>
            <a:endCxn id="50" idx="0"/>
          </p:cNvCxnSpPr>
          <p:nvPr/>
        </p:nvCxnSpPr>
        <p:spPr bwMode="auto">
          <a:xfrm>
            <a:off x="10414341" y="3241451"/>
            <a:ext cx="0" cy="576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箭头连接符 77"/>
          <p:cNvCxnSpPr>
            <a:cxnSpLocks noChangeShapeType="1"/>
            <a:endCxn id="54" idx="0"/>
          </p:cNvCxnSpPr>
          <p:nvPr/>
        </p:nvCxnSpPr>
        <p:spPr bwMode="auto">
          <a:xfrm flipH="1">
            <a:off x="9909517" y="4249513"/>
            <a:ext cx="327025" cy="865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箭头连接符 79"/>
          <p:cNvCxnSpPr>
            <a:cxnSpLocks noChangeShapeType="1"/>
            <a:endCxn id="55" idx="0"/>
          </p:cNvCxnSpPr>
          <p:nvPr/>
        </p:nvCxnSpPr>
        <p:spPr bwMode="auto">
          <a:xfrm>
            <a:off x="10596904" y="4249513"/>
            <a:ext cx="754063" cy="865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0AC8105-DC11-04FE-748E-A3E4121FC924}"/>
              </a:ext>
            </a:extLst>
          </p:cNvPr>
          <p:cNvSpPr txBox="1"/>
          <p:nvPr/>
        </p:nvSpPr>
        <p:spPr>
          <a:xfrm>
            <a:off x="1017979" y="1878720"/>
            <a:ext cx="5180909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进程图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是用于描述一个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进程的</a:t>
            </a:r>
            <a:r>
              <a:rPr lang="zh-CN" altLang="en-US" sz="2400" b="0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家族关系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有向树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，树中的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在进程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创建了进程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之后称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父进程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。创建父进程的进程称为祖先进程，把树的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称为进程家族的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祖先进程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子进程可以继承父进程的资源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撤消父进程时必须同时撤消子进程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2626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724318" y="696559"/>
            <a:ext cx="7091362" cy="131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进程创建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引起进程创建的典型事件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4214814" y="181646"/>
            <a:ext cx="3825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812899" y="2048637"/>
            <a:ext cx="10222138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）作业调度（</a:t>
            </a:r>
            <a:r>
              <a:rPr lang="zh-CN" altLang="en-US" sz="2400" dirty="0"/>
              <a:t>不是进程调度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）</a:t>
            </a: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	</a:t>
            </a:r>
            <a:r>
              <a:rPr kumimoji="1" lang="zh-CN" altLang="en-US" b="0" dirty="0">
                <a:latin typeface="仿宋_GB2312" pitchFamily="49" charset="-122"/>
                <a:ea typeface="仿宋_GB2312" pitchFamily="49" charset="-122"/>
              </a:rPr>
              <a:t>在批处理系统重，</a:t>
            </a:r>
            <a:r>
              <a:rPr kumimoji="1" lang="en-US" altLang="zh-CN" b="0" dirty="0">
                <a:latin typeface="仿宋_GB2312" pitchFamily="49" charset="-122"/>
                <a:ea typeface="仿宋_GB2312" pitchFamily="49" charset="-122"/>
              </a:rPr>
              <a:t>OS</a:t>
            </a:r>
            <a:r>
              <a:rPr kumimoji="1" lang="zh-CN" altLang="en-US" b="0" dirty="0">
                <a:latin typeface="仿宋_GB2312" pitchFamily="49" charset="-122"/>
                <a:ea typeface="仿宋_GB2312" pitchFamily="49" charset="-122"/>
              </a:rPr>
              <a:t>为被调度的作业建立进程、分配资源，并创建进程。</a:t>
            </a:r>
            <a:endParaRPr kumimoji="1" lang="en-US" altLang="zh-CN" b="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）用户登录</a:t>
            </a: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	</a:t>
            </a:r>
            <a:r>
              <a:rPr kumimoji="1" lang="zh-CN" altLang="en-US" b="0" dirty="0">
                <a:latin typeface="仿宋_GB2312" pitchFamily="49" charset="-122"/>
                <a:ea typeface="仿宋_GB2312" pitchFamily="49" charset="-122"/>
              </a:rPr>
              <a:t>分时系统中，终端用户登录到系统，</a:t>
            </a:r>
            <a:r>
              <a:rPr kumimoji="1" lang="en-US" altLang="zh-CN" b="0" dirty="0">
                <a:latin typeface="仿宋_GB2312" pitchFamily="49" charset="-122"/>
                <a:ea typeface="仿宋_GB2312" pitchFamily="49" charset="-122"/>
              </a:rPr>
              <a:t>OS</a:t>
            </a:r>
            <a:r>
              <a:rPr kumimoji="1" lang="zh-CN" altLang="en-US" b="0" dirty="0">
                <a:latin typeface="仿宋_GB2312" pitchFamily="49" charset="-122"/>
                <a:ea typeface="仿宋_GB2312" pitchFamily="49" charset="-122"/>
              </a:rPr>
              <a:t>为其创建进程。</a:t>
            </a:r>
            <a:endParaRPr kumimoji="1" lang="en-US" altLang="zh-CN" b="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）提供特定服务</a:t>
            </a: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	</a:t>
            </a:r>
            <a:r>
              <a:rPr kumimoji="1" lang="zh-CN" altLang="en-US" b="0" dirty="0">
                <a:latin typeface="仿宋_GB2312" pitchFamily="49" charset="-122"/>
                <a:ea typeface="仿宋_GB2312" pitchFamily="49" charset="-122"/>
              </a:rPr>
              <a:t>用户程序提出请求，</a:t>
            </a:r>
            <a:r>
              <a:rPr kumimoji="1" lang="en-US" altLang="zh-CN" b="0" dirty="0">
                <a:latin typeface="仿宋_GB2312" pitchFamily="49" charset="-122"/>
                <a:ea typeface="仿宋_GB2312" pitchFamily="49" charset="-122"/>
              </a:rPr>
              <a:t>OS</a:t>
            </a:r>
            <a:r>
              <a:rPr kumimoji="1" lang="zh-CN" altLang="en-US" b="0" dirty="0">
                <a:latin typeface="仿宋_GB2312" pitchFamily="49" charset="-122"/>
                <a:ea typeface="仿宋_GB2312" pitchFamily="49" charset="-122"/>
              </a:rPr>
              <a:t>可以为其创建一个进程。</a:t>
            </a:r>
            <a:endParaRPr kumimoji="1" lang="en-US" altLang="zh-CN" b="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）进程派生</a:t>
            </a: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	</a:t>
            </a:r>
            <a:r>
              <a:rPr kumimoji="1" lang="zh-CN" altLang="en-US" b="0" dirty="0">
                <a:latin typeface="仿宋_GB2312" pitchFamily="49" charset="-122"/>
                <a:ea typeface="仿宋_GB2312" pitchFamily="49" charset="-122"/>
              </a:rPr>
              <a:t>进程为自己那些能并发执行的操作创建新的子进程，使其能并发执行，进而使整个进程能快速完成。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569913" y="525832"/>
            <a:ext cx="860425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进程创建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</a:rPr>
              <a:t>3. 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进程创建原语     </a:t>
            </a:r>
            <a:r>
              <a:rPr lang="en-US" altLang="zh-CN" sz="2400" dirty="0">
                <a:latin typeface="+mj-lt"/>
              </a:rPr>
              <a:t>create (name</a:t>
            </a:r>
            <a:r>
              <a:rPr lang="zh-CN" altLang="en-US" sz="2400" dirty="0">
                <a:latin typeface="+mj-lt"/>
              </a:rPr>
              <a:t>，</a:t>
            </a:r>
            <a:r>
              <a:rPr lang="en-US" altLang="zh-CN" sz="2400" dirty="0">
                <a:latin typeface="+mj-lt"/>
              </a:rPr>
              <a:t>priority)          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0" dirty="0">
                <a:latin typeface="Times New Roman" pitchFamily="18" charset="0"/>
              </a:rPr>
              <a:t>        </a:t>
            </a:r>
            <a:r>
              <a:rPr lang="zh-CN" altLang="en-US" sz="2400" dirty="0">
                <a:latin typeface="Times New Roman" pitchFamily="18" charset="0"/>
              </a:rPr>
              <a:t>创建一个新进程，建立进程的</a:t>
            </a:r>
            <a:r>
              <a:rPr lang="en-US" altLang="zh-CN" sz="2400" dirty="0">
                <a:latin typeface="Times New Roman" pitchFamily="18" charset="0"/>
              </a:rPr>
              <a:t>PCB</a:t>
            </a:r>
            <a:r>
              <a:rPr lang="zh-CN" altLang="en-US" sz="2400" dirty="0">
                <a:latin typeface="Times New Roman" pitchFamily="18" charset="0"/>
              </a:rPr>
              <a:t>结构并为其分配资源。</a:t>
            </a:r>
            <a:endParaRPr lang="zh-CN" altLang="en-US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4214814" y="-15875"/>
            <a:ext cx="3825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5478A1-376E-6B5A-83A8-9B27295CA747}"/>
              </a:ext>
            </a:extLst>
          </p:cNvPr>
          <p:cNvSpPr txBox="1"/>
          <p:nvPr/>
        </p:nvSpPr>
        <p:spPr>
          <a:xfrm>
            <a:off x="944353" y="2460565"/>
            <a:ext cx="56556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1&gt; 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申请空白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</a:p>
          <a:p>
            <a:pPr algn="l"/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入口信息：进程标识符、优先级、</a:t>
            </a:r>
          </a:p>
          <a:p>
            <a:pPr algn="l"/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进程开始地址、初始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CPU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状态、</a:t>
            </a:r>
          </a:p>
          <a:p>
            <a:pPr algn="l"/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资源清单等。</a:t>
            </a:r>
          </a:p>
          <a:p>
            <a:pPr algn="l"/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为新进程分配资源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(?)</a:t>
            </a:r>
          </a:p>
          <a:p>
            <a:pPr algn="l"/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3&gt; 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</a:p>
          <a:p>
            <a:pPr algn="l"/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4&gt; 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将新进程插入就绪队列</a:t>
            </a:r>
          </a:p>
          <a:p>
            <a:pPr algn="l"/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设置相应的链接（把新进程加到就绪队列的链表中），进程由创建状态转入就绪状态。</a:t>
            </a:r>
            <a:endParaRPr lang="zh-CN" altLang="en-US" sz="2000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8CD18B2-2846-1FA9-2388-F72064E99F66}"/>
              </a:ext>
            </a:extLst>
          </p:cNvPr>
          <p:cNvSpPr txBox="1"/>
          <p:nvPr/>
        </p:nvSpPr>
        <p:spPr>
          <a:xfrm>
            <a:off x="6167437" y="3140074"/>
            <a:ext cx="1871662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申请空闲</a:t>
            </a:r>
            <a:r>
              <a:rPr lang="en-US" altLang="zh-CN" dirty="0">
                <a:latin typeface="Arial" charset="0"/>
              </a:rPr>
              <a:t>PID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25602E1-85F1-A17F-45F5-DAFEC933F56F}"/>
              </a:ext>
            </a:extLst>
          </p:cNvPr>
          <p:cNvSpPr txBox="1"/>
          <p:nvPr/>
        </p:nvSpPr>
        <p:spPr>
          <a:xfrm>
            <a:off x="6167437" y="4940299"/>
            <a:ext cx="1871662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申请空白</a:t>
            </a:r>
            <a:r>
              <a:rPr lang="en-US" altLang="zh-CN" dirty="0">
                <a:latin typeface="Arial" charset="0"/>
              </a:rPr>
              <a:t>PCB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806AEF3-BEF5-01AE-18E6-2AED77494E36}"/>
              </a:ext>
            </a:extLst>
          </p:cNvPr>
          <p:cNvSpPr txBox="1"/>
          <p:nvPr/>
        </p:nvSpPr>
        <p:spPr>
          <a:xfrm>
            <a:off x="9912350" y="2420937"/>
            <a:ext cx="1871663" cy="70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为新进程分配资源</a:t>
            </a:r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901BAE23-087B-FC41-268B-3C0E2EB9DE84}"/>
              </a:ext>
            </a:extLst>
          </p:cNvPr>
          <p:cNvSpPr/>
          <p:nvPr/>
        </p:nvSpPr>
        <p:spPr bwMode="auto">
          <a:xfrm>
            <a:off x="6096000" y="3932237"/>
            <a:ext cx="2016125" cy="504825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成功？</a:t>
            </a:r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0CA4C403-C589-BF25-AC65-78D57F557BA7}"/>
              </a:ext>
            </a:extLst>
          </p:cNvPr>
          <p:cNvSpPr/>
          <p:nvPr/>
        </p:nvSpPr>
        <p:spPr bwMode="auto">
          <a:xfrm>
            <a:off x="6096000" y="5629274"/>
            <a:ext cx="2016125" cy="57626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成功？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0A27E573-BF31-AB72-FE02-989A6B765EE4}"/>
              </a:ext>
            </a:extLst>
          </p:cNvPr>
          <p:cNvSpPr txBox="1"/>
          <p:nvPr/>
        </p:nvSpPr>
        <p:spPr>
          <a:xfrm>
            <a:off x="9912350" y="3644899"/>
            <a:ext cx="1871663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初始化</a:t>
            </a:r>
            <a:r>
              <a:rPr lang="en-US" altLang="zh-CN" dirty="0">
                <a:latin typeface="Arial" charset="0"/>
              </a:rPr>
              <a:t>PCB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422F9BF0-9709-EA3A-59EE-C13D6D7A9B6A}"/>
              </a:ext>
            </a:extLst>
          </p:cNvPr>
          <p:cNvSpPr txBox="1"/>
          <p:nvPr/>
        </p:nvSpPr>
        <p:spPr>
          <a:xfrm>
            <a:off x="9912350" y="4652961"/>
            <a:ext cx="1871663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插入就绪队列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F810C3EA-552E-3024-B657-09F4A40B7A07}"/>
              </a:ext>
            </a:extLst>
          </p:cNvPr>
          <p:cNvSpPr txBox="1"/>
          <p:nvPr/>
        </p:nvSpPr>
        <p:spPr>
          <a:xfrm>
            <a:off x="9912350" y="5661024"/>
            <a:ext cx="1871663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返回</a:t>
            </a:r>
            <a:r>
              <a:rPr lang="en-US" altLang="zh-CN" dirty="0">
                <a:latin typeface="Arial" charset="0"/>
              </a:rPr>
              <a:t>PID</a:t>
            </a:r>
            <a:endParaRPr lang="zh-CN" altLang="en-US" dirty="0">
              <a:latin typeface="Arial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A3744AE-AA72-5DA1-C058-F6D74836C807}"/>
              </a:ext>
            </a:extLst>
          </p:cNvPr>
          <p:cNvCxnSpPr>
            <a:cxnSpLocks noChangeShapeType="1"/>
            <a:stCxn id="34" idx="2"/>
            <a:endCxn id="4" idx="0"/>
          </p:cNvCxnSpPr>
          <p:nvPr/>
        </p:nvCxnSpPr>
        <p:spPr bwMode="auto">
          <a:xfrm>
            <a:off x="7104062" y="2779712"/>
            <a:ext cx="0" cy="360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44F23892-9A22-32DE-9B56-79DF0AD3E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7" y="2379661"/>
            <a:ext cx="1871662" cy="40005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/>
              <a:t>入口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BEBCA6A-FB26-0E07-8318-AE4E09700B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4062" y="3500437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78B816-EDD2-2006-F54B-15FAD96C0C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4062" y="4437061"/>
            <a:ext cx="0" cy="503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22">
            <a:extLst>
              <a:ext uri="{FF2B5EF4-FFF2-40B4-BE49-F238E27FC236}">
                <a16:creationId xmlns:a16="http://schemas.microsoft.com/office/drawing/2014/main" id="{C5A3A7EC-9529-2A24-B659-7B005AE54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2" y="4508500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800"/>
              <a:t>Y</a:t>
            </a:r>
            <a:endParaRPr lang="zh-CN" altLang="en-US" sz="18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FC86CE4-3D8F-EBD8-7018-316B0BD294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4062" y="5340349"/>
            <a:ext cx="0" cy="3603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24">
            <a:extLst>
              <a:ext uri="{FF2B5EF4-FFF2-40B4-BE49-F238E27FC236}">
                <a16:creationId xmlns:a16="http://schemas.microsoft.com/office/drawing/2014/main" id="{78A14D1B-BBB0-530A-B9FF-584BCB9A6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2" y="6083300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800"/>
              <a:t>Y</a:t>
            </a:r>
            <a:endParaRPr lang="zh-CN" altLang="en-US" sz="1800"/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41C3EF25-6520-FE4B-55BE-1490F79124D5}"/>
              </a:ext>
            </a:extLst>
          </p:cNvPr>
          <p:cNvSpPr txBox="1"/>
          <p:nvPr/>
        </p:nvSpPr>
        <p:spPr>
          <a:xfrm>
            <a:off x="4583113" y="4037011"/>
            <a:ext cx="720725" cy="4000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出错</a:t>
            </a:r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81A3193A-AEAB-48F9-D302-D0F5AA12A7A2}"/>
              </a:ext>
            </a:extLst>
          </p:cNvPr>
          <p:cNvSpPr txBox="1"/>
          <p:nvPr/>
        </p:nvSpPr>
        <p:spPr>
          <a:xfrm>
            <a:off x="4583113" y="5764211"/>
            <a:ext cx="720725" cy="4000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出错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B9E72DE-A4F8-223E-A9BB-89C72697A6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47387" y="4063999"/>
            <a:ext cx="0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65CB68F-FE1A-1899-636F-C756CF45A0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47387" y="3140075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24E82DB-C893-75E8-8F93-028E6C0BC2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47387" y="5084762"/>
            <a:ext cx="0" cy="576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形状 35">
            <a:extLst>
              <a:ext uri="{FF2B5EF4-FFF2-40B4-BE49-F238E27FC236}">
                <a16:creationId xmlns:a16="http://schemas.microsoft.com/office/drawing/2014/main" id="{2A4F478F-F929-96B2-8628-6CE0B4E61DD5}"/>
              </a:ext>
            </a:extLst>
          </p:cNvPr>
          <p:cNvCxnSpPr>
            <a:cxnSpLocks noChangeShapeType="1"/>
            <a:stCxn id="17" idx="2"/>
            <a:endCxn id="6" idx="1"/>
          </p:cNvCxnSpPr>
          <p:nvPr/>
        </p:nvCxnSpPr>
        <p:spPr bwMode="auto">
          <a:xfrm rot="5400000" flipH="1" flipV="1">
            <a:off x="6792913" y="3086100"/>
            <a:ext cx="3430587" cy="2808287"/>
          </a:xfrm>
          <a:prstGeom prst="bentConnector4">
            <a:avLst>
              <a:gd name="adj1" fmla="val -6662"/>
              <a:gd name="adj2" fmla="val 67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BE97E08-E6F3-3D77-89A6-06DAA4BFDEB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35637" y="3789361"/>
            <a:ext cx="0" cy="863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4D9CEC-D19E-7F57-6390-B8F3A64DE05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35637" y="5516561"/>
            <a:ext cx="0" cy="863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52">
            <a:extLst>
              <a:ext uri="{FF2B5EF4-FFF2-40B4-BE49-F238E27FC236}">
                <a16:creationId xmlns:a16="http://schemas.microsoft.com/office/drawing/2014/main" id="{B23C3A1D-3DEE-F931-81DA-AB777F4F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4" y="3860800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800"/>
              <a:t>N</a:t>
            </a:r>
            <a:endParaRPr lang="zh-CN" altLang="en-US" sz="1800"/>
          </a:p>
        </p:txBody>
      </p:sp>
      <p:sp>
        <p:nvSpPr>
          <p:cNvPr id="51" name="TextBox 53">
            <a:extLst>
              <a:ext uri="{FF2B5EF4-FFF2-40B4-BE49-F238E27FC236}">
                <a16:creationId xmlns:a16="http://schemas.microsoft.com/office/drawing/2014/main" id="{91D96BE0-502E-BFB7-DBAD-CDFAF34DA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4" y="5580061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800"/>
              <a:t>N</a:t>
            </a:r>
            <a:endParaRPr lang="zh-CN" altLang="en-US" sz="180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767408" y="765521"/>
            <a:ext cx="7091362" cy="131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进程终止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引起进程终止的典型事件</a:t>
            </a:r>
            <a:endParaRPr lang="zh-CN" altLang="en-US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4214814" y="163243"/>
            <a:ext cx="3825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017917-BACE-41D7-C961-32FE16B99C80}"/>
              </a:ext>
            </a:extLst>
          </p:cNvPr>
          <p:cNvSpPr txBox="1"/>
          <p:nvPr/>
        </p:nvSpPr>
        <p:spPr>
          <a:xfrm>
            <a:off x="1406309" y="2228671"/>
            <a:ext cx="8690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1&gt; </a:t>
            </a: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正常结束</a:t>
            </a:r>
          </a:p>
          <a:p>
            <a:pPr algn="l"/>
            <a:r>
              <a:rPr lang="zh-CN" altLang="en-US" sz="2400" b="0" i="0" u="none" strike="noStrike" baseline="0" dirty="0">
                <a:solidFill>
                  <a:srgbClr val="1F05E4"/>
                </a:solidFill>
                <a:latin typeface="Times New Roman" panose="02020603050405020304" pitchFamily="18" charset="0"/>
              </a:rPr>
              <a:t>▪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在任何计算机系统中，都应有一个用于表示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进程已经运行完成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的指示。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2306E-3C3E-471F-9AAE-89336C381E31}"/>
              </a:ext>
            </a:extLst>
          </p:cNvPr>
          <p:cNvSpPr txBox="1"/>
          <p:nvPr/>
        </p:nvSpPr>
        <p:spPr>
          <a:xfrm>
            <a:off x="1444608" y="3827318"/>
            <a:ext cx="85084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异常结束</a:t>
            </a:r>
          </a:p>
          <a:p>
            <a:pPr algn="l"/>
            <a:r>
              <a:rPr lang="zh-CN" altLang="en-US" sz="2400" b="0" i="0" u="none" strike="noStrike" baseline="0" dirty="0">
                <a:solidFill>
                  <a:srgbClr val="1F05E4"/>
                </a:solidFill>
                <a:latin typeface="Times New Roman" panose="02020603050405020304" pitchFamily="18" charset="0"/>
              </a:rPr>
              <a:t>▪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在进程运行期间，由于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出现某些错误和故障而迫使进程终止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。这类异常事件很多，常见的有：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①越界错误、②保护错误、③非法指令、④特权指令错误、⑤运行超时、⑥等待超时、⑦算术运算错误、⑧</a:t>
            </a:r>
            <a:r>
              <a:rPr lang="en-US" altLang="zh-CN" sz="2400" b="1" i="0" u="none" strike="noStrike" baseline="0" dirty="0">
                <a:solidFill>
                  <a:srgbClr val="3333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I/O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故障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767408" y="765521"/>
            <a:ext cx="7091362" cy="131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进程终止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引起进程终止的典型事件</a:t>
            </a:r>
            <a:endParaRPr lang="zh-CN" altLang="en-US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4214814" y="163243"/>
            <a:ext cx="3825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017917-BACE-41D7-C961-32FE16B99C80}"/>
              </a:ext>
            </a:extLst>
          </p:cNvPr>
          <p:cNvSpPr txBox="1"/>
          <p:nvPr/>
        </p:nvSpPr>
        <p:spPr>
          <a:xfrm>
            <a:off x="1406309" y="2228671"/>
            <a:ext cx="869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3&gt;</a:t>
            </a: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外界干预</a:t>
            </a:r>
            <a:endParaRPr lang="zh-CN" altLang="en-US" sz="3200" b="0" i="0" u="none" strike="noStrike" baseline="0" dirty="0">
              <a:solidFill>
                <a:srgbClr val="33339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3A386A-8554-3BB4-6B14-614D584ED6B2}"/>
              </a:ext>
            </a:extLst>
          </p:cNvPr>
          <p:cNvSpPr txBox="1"/>
          <p:nvPr/>
        </p:nvSpPr>
        <p:spPr>
          <a:xfrm>
            <a:off x="1924742" y="2745912"/>
            <a:ext cx="82964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外界干预并非指在本进程运行中出现了异常事件，而是指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进程应外界的请求而终止运行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。这些干预有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– 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①操作员或操作系统干预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。由于某种原因，例如，发生了死锁，由操作员或操作系统终止该进程。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– 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②父进程请求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。由于父进程具有终止自己的任何子孙进程的权利，因而当父进程提出请求时，系统将终止该进程。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– 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③父进程终止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。当父进程终止时，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也将他的所有子孙进程终止。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568915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863976" y="44451"/>
            <a:ext cx="352742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lIns="87273" tIns="43636" rIns="87273" bIns="43636">
            <a:spAutoFit/>
          </a:bodyPr>
          <a:lstStyle>
            <a:lvl1pPr defTabSz="873125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73125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73125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73125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73125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进程终止</a:t>
            </a:r>
            <a:endParaRPr kumimoji="1"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98288" y="1564453"/>
            <a:ext cx="4679950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由进程</a:t>
            </a:r>
            <a:r>
              <a:rPr lang="en-US" altLang="zh-CN" dirty="0" err="1">
                <a:latin typeface="Arial" charset="0"/>
              </a:rPr>
              <a:t>Pid</a:t>
            </a:r>
            <a:r>
              <a:rPr lang="zh-CN" altLang="en-US" dirty="0">
                <a:latin typeface="Arial" charset="0"/>
              </a:rPr>
              <a:t>获得其</a:t>
            </a:r>
            <a:r>
              <a:rPr lang="en-US" altLang="zh-CN" dirty="0">
                <a:latin typeface="Arial" charset="0"/>
              </a:rPr>
              <a:t>PCB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8288" y="2429641"/>
            <a:ext cx="4679950" cy="708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若进程处于运行态，终止运行，设置重新调度标志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98288" y="3580579"/>
            <a:ext cx="4679950" cy="708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若进程有子进程，递归撤销子进程或为子进程指定新的父进程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8288" y="4733103"/>
            <a:ext cx="4679950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回收进程资源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8288" y="5596704"/>
            <a:ext cx="4679950" cy="708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dirty="0">
                <a:latin typeface="Arial" charset="0"/>
              </a:rPr>
              <a:t>将进程移出所在队列，待父进程收集其信息后，释放</a:t>
            </a:r>
            <a:r>
              <a:rPr lang="en-US" altLang="zh-CN" dirty="0">
                <a:latin typeface="Arial" charset="0"/>
              </a:rPr>
              <a:t>PCB</a:t>
            </a:r>
            <a:endParaRPr lang="zh-CN" altLang="en-US" dirty="0">
              <a:latin typeface="Arial" charset="0"/>
            </a:endParaRPr>
          </a:p>
        </p:txBody>
      </p: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>
            <a:off x="8803338" y="1924816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>
            <a:off x="8803338" y="3148779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8803338" y="4229865"/>
            <a:ext cx="0" cy="503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箭头连接符 32"/>
          <p:cNvCxnSpPr>
            <a:cxnSpLocks noChangeShapeType="1"/>
          </p:cNvCxnSpPr>
          <p:nvPr/>
        </p:nvCxnSpPr>
        <p:spPr bwMode="auto">
          <a:xfrm>
            <a:off x="8803338" y="5093465"/>
            <a:ext cx="0" cy="503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8" name="矩形 12"/>
          <p:cNvSpPr>
            <a:spLocks noChangeArrowheads="1"/>
          </p:cNvSpPr>
          <p:nvPr/>
        </p:nvSpPr>
        <p:spPr bwMode="auto">
          <a:xfrm>
            <a:off x="767408" y="698500"/>
            <a:ext cx="28600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进程终止过程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65157" y="729277"/>
            <a:ext cx="2384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i="0" u="none" strike="noStrike" baseline="0" dirty="0">
                <a:solidFill>
                  <a:srgbClr val="3333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destroy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原语）</a:t>
            </a:r>
            <a:endParaRPr kumimoji="1" lang="zh-CN" altLang="en-US" sz="3200" b="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D5A479-D040-5747-EB98-86B0A643AD44}"/>
              </a:ext>
            </a:extLst>
          </p:cNvPr>
          <p:cNvSpPr txBox="1"/>
          <p:nvPr/>
        </p:nvSpPr>
        <p:spPr>
          <a:xfrm>
            <a:off x="1104701" y="1800093"/>
            <a:ext cx="4945276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1&gt;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以被终止进程的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标识符为入口信息，检索、读出该进程的状态。</a:t>
            </a:r>
          </a:p>
          <a:p>
            <a:pPr algn="l">
              <a:spcBef>
                <a:spcPts val="6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若该进程处于执行状态，应立即终止其执行，且</a:t>
            </a:r>
            <a:r>
              <a:rPr lang="zh-CN" altLang="en-US" sz="2400" b="0" i="0" u="none" strike="noStrike" baseline="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置重新调度（指作业调度）标志为真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3&gt;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查看该进程有无子孙进程需终止。</a:t>
            </a:r>
          </a:p>
          <a:p>
            <a:pPr algn="l">
              <a:spcBef>
                <a:spcPts val="6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4&gt; 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归还资源给其父进程或系统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l">
              <a:spcBef>
                <a:spcPts val="6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5&gt;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将被终止进程的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从所在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</a:p>
          <a:p>
            <a:pPr algn="l">
              <a:spcBef>
                <a:spcPts val="600"/>
              </a:spcBef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队列（链表）中移出。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848990" y="1972670"/>
            <a:ext cx="10458930" cy="123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438" indent="-342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chemeClr val="accent1"/>
                </a:solidFill>
                <a:ea typeface="仿宋_GB2312" pitchFamily="49" charset="-122"/>
              </a:rPr>
              <a:t>   前驱图的应用</a:t>
            </a:r>
            <a:endParaRPr lang="en-US" altLang="zh-CN" sz="2400" dirty="0">
              <a:ea typeface="仿宋_GB2312" pitchFamily="49" charset="-122"/>
            </a:endParaRPr>
          </a:p>
          <a:p>
            <a:r>
              <a:rPr lang="zh-CN" altLang="en-US" b="0" dirty="0"/>
              <a:t>       前趋图可用来描述进程之间执行的前后关系，图中的每个结点可用于描述一个程序段或进程，乃至一条语句；每个结点还具有一个</a:t>
            </a:r>
            <a:r>
              <a:rPr lang="zh-CN" altLang="en-US" b="0" dirty="0">
                <a:solidFill>
                  <a:srgbClr val="FF0000"/>
                </a:solidFill>
              </a:rPr>
              <a:t>重量</a:t>
            </a:r>
            <a:r>
              <a:rPr lang="en-US" altLang="zh-CN" dirty="0"/>
              <a:t>(Weight</a:t>
            </a:r>
            <a:r>
              <a:rPr lang="zh-CN" altLang="en-US" b="0" dirty="0"/>
              <a:t>，权值</a:t>
            </a:r>
            <a:r>
              <a:rPr lang="en-US" altLang="zh-CN" dirty="0"/>
              <a:t>)</a:t>
            </a:r>
            <a:r>
              <a:rPr lang="zh-CN" altLang="en-US" b="0" dirty="0"/>
              <a:t>，用于表示该结点所含有的程序量或结点的执行时间。</a:t>
            </a:r>
            <a:endParaRPr lang="zh-CN" altLang="en-US" sz="2400" dirty="0">
              <a:ea typeface="仿宋_GB2312" pitchFamily="49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41364" y="727112"/>
            <a:ext cx="590550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3.1.1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程序的并发执行及特征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前驱图</a:t>
            </a:r>
          </a:p>
        </p:txBody>
      </p:sp>
      <p:grpSp>
        <p:nvGrpSpPr>
          <p:cNvPr id="16389" name="Group 8"/>
          <p:cNvGrpSpPr>
            <a:grpSpLocks/>
          </p:cNvGrpSpPr>
          <p:nvPr/>
        </p:nvGrpSpPr>
        <p:grpSpPr bwMode="auto">
          <a:xfrm>
            <a:off x="460425" y="3950924"/>
            <a:ext cx="6696075" cy="2549525"/>
            <a:chOff x="476" y="1434"/>
            <a:chExt cx="1833" cy="2196"/>
          </a:xfrm>
        </p:grpSpPr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>
              <a:off x="2064" y="2296"/>
              <a:ext cx="96" cy="10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1078" y="2857"/>
              <a:ext cx="328" cy="1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1564" y="1661"/>
              <a:ext cx="408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>
              <a:off x="1701" y="3113"/>
              <a:ext cx="351" cy="2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flipH="1">
              <a:off x="694" y="2931"/>
              <a:ext cx="190" cy="2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 flipH="1">
              <a:off x="989" y="1661"/>
              <a:ext cx="271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5"/>
            <p:cNvSpPr>
              <a:spLocks noChangeArrowheads="1"/>
            </p:cNvSpPr>
            <p:nvPr/>
          </p:nvSpPr>
          <p:spPr bwMode="auto">
            <a:xfrm>
              <a:off x="1247" y="143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dirty="0">
                  <a:latin typeface="Times New Roman" pitchFamily="18" charset="0"/>
                </a:rPr>
                <a:t>S</a:t>
              </a:r>
              <a:r>
                <a:rPr kumimoji="1" lang="en-US" altLang="zh-CN" sz="2400" dirty="0">
                  <a:latin typeface="Times New Roman" pitchFamily="18" charset="0"/>
                </a:rPr>
                <a:t>1</a:t>
              </a:r>
              <a:endParaRPr kumimoji="1" lang="en-US" altLang="zh-CN" b="0" dirty="0">
                <a:latin typeface="Times New Roman" pitchFamily="18" charset="0"/>
              </a:endParaRPr>
            </a:p>
          </p:txBody>
        </p:sp>
        <p:sp>
          <p:nvSpPr>
            <p:cNvPr id="5135" name="Oval 16"/>
            <p:cNvSpPr>
              <a:spLocks noChangeArrowheads="1"/>
            </p:cNvSpPr>
            <p:nvPr/>
          </p:nvSpPr>
          <p:spPr bwMode="auto">
            <a:xfrm>
              <a:off x="1791" y="1978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dirty="0">
                  <a:latin typeface="Times New Roman" pitchFamily="18" charset="0"/>
                </a:rPr>
                <a:t>S</a:t>
              </a:r>
              <a:r>
                <a:rPr kumimoji="1" lang="en-US" altLang="zh-CN" sz="24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36" name="Oval 17"/>
            <p:cNvSpPr>
              <a:spLocks noChangeArrowheads="1"/>
            </p:cNvSpPr>
            <p:nvPr/>
          </p:nvSpPr>
          <p:spPr bwMode="auto">
            <a:xfrm>
              <a:off x="1973" y="329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S</a:t>
              </a:r>
              <a:r>
                <a:rPr kumimoji="1" lang="en-US" altLang="zh-CN" sz="2400">
                  <a:latin typeface="Times New Roman" pitchFamily="18" charset="0"/>
                </a:rPr>
                <a:t>7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5137" name="Oval 18"/>
            <p:cNvSpPr>
              <a:spLocks noChangeArrowheads="1"/>
            </p:cNvSpPr>
            <p:nvPr/>
          </p:nvSpPr>
          <p:spPr bwMode="auto">
            <a:xfrm>
              <a:off x="1383" y="2886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S</a:t>
              </a:r>
              <a:r>
                <a:rPr kumimoji="1" lang="en-US" altLang="zh-CN" sz="2400">
                  <a:latin typeface="Times New Roman" pitchFamily="18" charset="0"/>
                </a:rPr>
                <a:t>6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5138" name="Oval 19"/>
            <p:cNvSpPr>
              <a:spLocks noChangeArrowheads="1"/>
            </p:cNvSpPr>
            <p:nvPr/>
          </p:nvSpPr>
          <p:spPr bwMode="auto">
            <a:xfrm>
              <a:off x="748" y="2613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S</a:t>
              </a:r>
              <a:r>
                <a:rPr kumimoji="1" lang="en-US" altLang="zh-CN" sz="2400">
                  <a:latin typeface="Times New Roman" pitchFamily="18" charset="0"/>
                </a:rPr>
                <a:t>4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5139" name="Oval 20"/>
            <p:cNvSpPr>
              <a:spLocks noChangeArrowheads="1"/>
            </p:cNvSpPr>
            <p:nvPr/>
          </p:nvSpPr>
          <p:spPr bwMode="auto">
            <a:xfrm>
              <a:off x="773" y="2055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dirty="0">
                  <a:latin typeface="Times New Roman" pitchFamily="18" charset="0"/>
                </a:rPr>
                <a:t>S</a:t>
              </a:r>
              <a:r>
                <a:rPr kumimoji="1" lang="en-US" altLang="zh-CN" sz="24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40" name="Oval 21"/>
            <p:cNvSpPr>
              <a:spLocks noChangeArrowheads="1"/>
            </p:cNvSpPr>
            <p:nvPr/>
          </p:nvSpPr>
          <p:spPr bwMode="auto">
            <a:xfrm>
              <a:off x="476" y="3158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S</a:t>
              </a:r>
              <a:r>
                <a:rPr kumimoji="1" lang="en-US" altLang="zh-CN" sz="2400">
                  <a:latin typeface="Times New Roman" pitchFamily="18" charset="0"/>
                </a:rPr>
                <a:t>5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16409" name="Line 22"/>
            <p:cNvSpPr>
              <a:spLocks noChangeShapeType="1"/>
            </p:cNvSpPr>
            <p:nvPr/>
          </p:nvSpPr>
          <p:spPr bwMode="auto">
            <a:xfrm>
              <a:off x="793" y="3385"/>
              <a:ext cx="1180" cy="11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23"/>
            <p:cNvSpPr>
              <a:spLocks noChangeShapeType="1"/>
            </p:cNvSpPr>
            <p:nvPr/>
          </p:nvSpPr>
          <p:spPr bwMode="auto">
            <a:xfrm>
              <a:off x="930" y="2387"/>
              <a:ext cx="1" cy="24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0" name="Freeform 24"/>
          <p:cNvSpPr>
            <a:spLocks/>
          </p:cNvSpPr>
          <p:nvPr/>
        </p:nvSpPr>
        <p:spPr bwMode="auto">
          <a:xfrm>
            <a:off x="6646864" y="3817938"/>
            <a:ext cx="185737" cy="400050"/>
          </a:xfrm>
          <a:custGeom>
            <a:avLst/>
            <a:gdLst>
              <a:gd name="T0" fmla="*/ 2147483647 w 378"/>
              <a:gd name="T1" fmla="*/ 2147483647 h 680"/>
              <a:gd name="T2" fmla="*/ 2147483647 w 378"/>
              <a:gd name="T3" fmla="*/ 2147483647 h 680"/>
              <a:gd name="T4" fmla="*/ 2147483647 w 378"/>
              <a:gd name="T5" fmla="*/ 2147483647 h 680"/>
              <a:gd name="T6" fmla="*/ 2147483647 w 378"/>
              <a:gd name="T7" fmla="*/ 2147483647 h 680"/>
              <a:gd name="T8" fmla="*/ 2147483647 w 378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680"/>
              <a:gd name="T17" fmla="*/ 378 w 378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680">
                <a:moveTo>
                  <a:pt x="378" y="680"/>
                </a:moveTo>
                <a:cubicBezTo>
                  <a:pt x="378" y="431"/>
                  <a:pt x="378" y="182"/>
                  <a:pt x="333" y="91"/>
                </a:cubicBezTo>
                <a:cubicBezTo>
                  <a:pt x="288" y="0"/>
                  <a:pt x="159" y="98"/>
                  <a:pt x="106" y="136"/>
                </a:cubicBezTo>
                <a:cubicBezTo>
                  <a:pt x="53" y="174"/>
                  <a:pt x="0" y="279"/>
                  <a:pt x="15" y="317"/>
                </a:cubicBezTo>
                <a:cubicBezTo>
                  <a:pt x="30" y="355"/>
                  <a:pt x="113" y="359"/>
                  <a:pt x="197" y="36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3953669" y="117527"/>
            <a:ext cx="4357197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进程的引入</a:t>
            </a:r>
          </a:p>
        </p:txBody>
      </p:sp>
      <p:sp>
        <p:nvSpPr>
          <p:cNvPr id="2" name="Oval 15">
            <a:extLst>
              <a:ext uri="{FF2B5EF4-FFF2-40B4-BE49-F238E27FC236}">
                <a16:creationId xmlns:a16="http://schemas.microsoft.com/office/drawing/2014/main" id="{9301D392-D614-EB58-C356-ACCBB3A7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911" y="3894346"/>
            <a:ext cx="1227431" cy="3900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1</a:t>
            </a:r>
            <a:endParaRPr kumimoji="1" lang="en-US" altLang="zh-CN" b="0" dirty="0">
              <a:latin typeface="Times New Roman" pitchFamily="18" charset="0"/>
            </a:endParaRP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89BDB294-8B3F-CE77-C365-BA5B3326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110" y="5010668"/>
            <a:ext cx="1227431" cy="3900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2</a:t>
            </a:r>
          </a:p>
        </p:txBody>
      </p:sp>
      <p:sp>
        <p:nvSpPr>
          <p:cNvPr id="5" name="Oval 16">
            <a:extLst>
              <a:ext uri="{FF2B5EF4-FFF2-40B4-BE49-F238E27FC236}">
                <a16:creationId xmlns:a16="http://schemas.microsoft.com/office/drawing/2014/main" id="{F6E9553F-BDE8-F1A0-ED32-9869642C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750" y="6100834"/>
            <a:ext cx="1227431" cy="3900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3</a:t>
            </a: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FB648194-AED1-B28D-4149-7EAF249F6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2826" y="4323014"/>
            <a:ext cx="14362" cy="6925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DCB78C3-40F7-838A-1AFC-CA949E3B4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7188" y="5408262"/>
            <a:ext cx="14362" cy="6925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69A275E-F052-9954-0A5B-7383610D5ECB}"/>
              </a:ext>
            </a:extLst>
          </p:cNvPr>
          <p:cNvCxnSpPr>
            <a:stCxn id="5" idx="2"/>
            <a:endCxn id="4" idx="2"/>
          </p:cNvCxnSpPr>
          <p:nvPr/>
        </p:nvCxnSpPr>
        <p:spPr bwMode="auto">
          <a:xfrm rot="10800000" flipH="1">
            <a:off x="8509750" y="5205714"/>
            <a:ext cx="19360" cy="1090166"/>
          </a:xfrm>
          <a:prstGeom prst="curvedConnector3">
            <a:avLst>
              <a:gd name="adj1" fmla="val -1180785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爆炸形: 8 pt  9">
            <a:extLst>
              <a:ext uri="{FF2B5EF4-FFF2-40B4-BE49-F238E27FC236}">
                <a16:creationId xmlns:a16="http://schemas.microsoft.com/office/drawing/2014/main" id="{BCF48C2E-23DA-C040-F1C3-D623EFA8877D}"/>
              </a:ext>
            </a:extLst>
          </p:cNvPr>
          <p:cNvSpPr/>
          <p:nvPr/>
        </p:nvSpPr>
        <p:spPr bwMode="auto">
          <a:xfrm>
            <a:off x="9903973" y="4474255"/>
            <a:ext cx="1783848" cy="1511877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0BBB90-E3B8-E987-9A5E-5B3B295174EB}"/>
              </a:ext>
            </a:extLst>
          </p:cNvPr>
          <p:cNvSpPr txBox="1"/>
          <p:nvPr/>
        </p:nvSpPr>
        <p:spPr>
          <a:xfrm>
            <a:off x="9485996" y="5019436"/>
            <a:ext cx="2034660" cy="38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285750" algn="ctr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非前驱图</a:t>
            </a:r>
          </a:p>
        </p:txBody>
      </p:sp>
    </p:spTree>
    <p:extLst>
      <p:ext uri="{BB962C8B-B14F-4D97-AF65-F5344CB8AC3E}">
        <p14:creationId xmlns:p14="http://schemas.microsoft.com/office/powerpoint/2010/main" val="200390332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755408" y="764046"/>
            <a:ext cx="5684092" cy="132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进程阻塞与唤醒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引起进程阻塞和唤醒的典型事件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4304268" y="36971"/>
            <a:ext cx="3825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D939EC-9A9C-7051-ABBE-72C9789333BA}"/>
              </a:ext>
            </a:extLst>
          </p:cNvPr>
          <p:cNvSpPr txBox="1"/>
          <p:nvPr/>
        </p:nvSpPr>
        <p:spPr>
          <a:xfrm>
            <a:off x="1358433" y="2334869"/>
            <a:ext cx="9183497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28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1&gt; </a:t>
            </a: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请求系统服务失败</a:t>
            </a:r>
          </a:p>
          <a:p>
            <a:pPr algn="l">
              <a:spcBef>
                <a:spcPts val="600"/>
              </a:spcBef>
            </a:pPr>
            <a:r>
              <a:rPr lang="en-US" altLang="zh-CN" sz="28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等待某种操作完成</a:t>
            </a:r>
            <a:endParaRPr lang="en-US" altLang="zh-CN" sz="2800" b="0" i="0" u="none" strike="noStrike" baseline="0" dirty="0">
              <a:solidFill>
                <a:srgbClr val="33339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28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3&gt; </a:t>
            </a: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新数据尚未到达</a:t>
            </a:r>
            <a:endParaRPr lang="en-US" altLang="zh-CN" sz="2800" dirty="0">
              <a:solidFill>
                <a:srgbClr val="33339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2800" b="1" i="0" u="none" strike="noStrike" baseline="0" dirty="0">
                <a:solidFill>
                  <a:srgbClr val="33339A"/>
                </a:solidFill>
                <a:latin typeface="Times New Roman Bold" panose="02020803070505020304" pitchFamily="18" charset="0"/>
              </a:rPr>
              <a:t>4&gt; </a:t>
            </a:r>
            <a:r>
              <a:rPr lang="zh-CN" altLang="en-US" sz="28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无新工作可做</a:t>
            </a:r>
          </a:p>
        </p:txBody>
      </p:sp>
    </p:spTree>
    <p:extLst>
      <p:ext uri="{BB962C8B-B14F-4D97-AF65-F5344CB8AC3E}">
        <p14:creationId xmlns:p14="http://schemas.microsoft.com/office/powerpoint/2010/main" val="3020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787301" y="654845"/>
            <a:ext cx="6083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3" tIns="43636" rIns="87273" bIns="43636">
            <a:spAutoFit/>
          </a:bodyPr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进程阻塞与唤醒</a:t>
            </a:r>
            <a:endParaRPr kumimoji="1"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kumimoji="1"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进程阻塞过程： 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i="0" u="none" strike="noStrike" baseline="0" dirty="0">
                <a:solidFill>
                  <a:srgbClr val="3333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block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原语）</a:t>
            </a:r>
            <a:endParaRPr kumimoji="1" lang="zh-CN" altLang="en-US" sz="2800" b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2"/>
          <p:cNvSpPr txBox="1">
            <a:spLocks noChangeArrowheads="1"/>
          </p:cNvSpPr>
          <p:nvPr/>
        </p:nvSpPr>
        <p:spPr bwMode="auto">
          <a:xfrm>
            <a:off x="3925889" y="-26988"/>
            <a:ext cx="4618037" cy="72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57348" name="TextBox 18"/>
          <p:cNvSpPr txBox="1">
            <a:spLocks noChangeArrowheads="1"/>
          </p:cNvSpPr>
          <p:nvPr/>
        </p:nvSpPr>
        <p:spPr bwMode="auto">
          <a:xfrm>
            <a:off x="6212489" y="1699417"/>
            <a:ext cx="5759450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/>
              <a:t>入口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12489" y="2574130"/>
            <a:ext cx="5759450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</a:rPr>
              <a:t>保存进程</a:t>
            </a:r>
            <a:r>
              <a:rPr lang="en-US" altLang="zh-CN" sz="2400" dirty="0">
                <a:latin typeface="Arial" charset="0"/>
              </a:rPr>
              <a:t>CPU</a:t>
            </a:r>
            <a:r>
              <a:rPr lang="zh-CN" altLang="en-US" sz="2400" dirty="0">
                <a:latin typeface="Arial" charset="0"/>
              </a:rPr>
              <a:t>现场信息到</a:t>
            </a:r>
            <a:r>
              <a:rPr lang="en-US" altLang="zh-CN" sz="2400" dirty="0">
                <a:latin typeface="Arial" charset="0"/>
              </a:rPr>
              <a:t>PCB</a:t>
            </a:r>
            <a:r>
              <a:rPr lang="zh-CN" altLang="en-US" sz="2400" dirty="0">
                <a:latin typeface="Arial" charset="0"/>
              </a:rPr>
              <a:t>或堆栈中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12489" y="3621880"/>
            <a:ext cx="5759450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</a:rPr>
              <a:t>置进程状态为“阻塞态”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2489" y="4701380"/>
            <a:ext cx="5759450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</a:rPr>
              <a:t>将进程</a:t>
            </a:r>
            <a:r>
              <a:rPr lang="en-US" altLang="zh-CN" sz="2400" dirty="0">
                <a:latin typeface="Arial" charset="0"/>
              </a:rPr>
              <a:t>PCB</a:t>
            </a:r>
            <a:r>
              <a:rPr lang="zh-CN" altLang="en-US" sz="2400" dirty="0">
                <a:latin typeface="Arial" charset="0"/>
              </a:rPr>
              <a:t>插入相应阻塞队列中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2489" y="5742780"/>
            <a:ext cx="5759450" cy="460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</a:rPr>
              <a:t>转进程调度程序</a:t>
            </a:r>
          </a:p>
        </p:txBody>
      </p:sp>
      <p:cxnSp>
        <p:nvCxnSpPr>
          <p:cNvPr id="24" name="直接箭头连接符 23"/>
          <p:cNvCxnSpPr>
            <a:cxnSpLocks noChangeShapeType="1"/>
            <a:stCxn id="57348" idx="2"/>
            <a:endCxn id="20" idx="0"/>
          </p:cNvCxnSpPr>
          <p:nvPr/>
        </p:nvCxnSpPr>
        <p:spPr bwMode="auto">
          <a:xfrm>
            <a:off x="9092214" y="2099467"/>
            <a:ext cx="0" cy="474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>
            <a:off x="9092214" y="3075780"/>
            <a:ext cx="0" cy="608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6"/>
          <p:cNvCxnSpPr>
            <a:cxnSpLocks noChangeShapeType="1"/>
          </p:cNvCxnSpPr>
          <p:nvPr/>
        </p:nvCxnSpPr>
        <p:spPr bwMode="auto">
          <a:xfrm>
            <a:off x="9092214" y="4093367"/>
            <a:ext cx="0" cy="6080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>
            <a:off x="9092214" y="5206205"/>
            <a:ext cx="0" cy="608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23ECA00-BB66-024C-D146-9DB5627B3992}"/>
              </a:ext>
            </a:extLst>
          </p:cNvPr>
          <p:cNvSpPr txBox="1"/>
          <p:nvPr/>
        </p:nvSpPr>
        <p:spPr>
          <a:xfrm>
            <a:off x="1085551" y="1990813"/>
            <a:ext cx="456362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进程的阻塞是</a:t>
            </a:r>
            <a:r>
              <a:rPr lang="zh-CN" altLang="en-US" sz="2400" b="0" i="0" u="none" strike="noStrike" baseline="0" dirty="0">
                <a:solidFill>
                  <a:srgbClr val="009A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进程自身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的一种主动行为，具体过程如下：</a:t>
            </a:r>
          </a:p>
          <a:p>
            <a:pPr algn="l">
              <a:spcBef>
                <a:spcPts val="6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1&gt;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收集</a:t>
            </a:r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CPU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现场信息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存至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停止执行该进程，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中进程的状态信息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l">
              <a:spcBef>
                <a:spcPts val="6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3&gt;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将该进程插入相应的阻塞队列。</a:t>
            </a:r>
          </a:p>
          <a:p>
            <a:pPr algn="l">
              <a:spcBef>
                <a:spcPts val="6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4&gt;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转调度程序重新调度别的就绪进程进入执行状态。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5"/>
          <p:cNvSpPr txBox="1">
            <a:spLocks noChangeArrowheads="1"/>
          </p:cNvSpPr>
          <p:nvPr/>
        </p:nvSpPr>
        <p:spPr bwMode="auto">
          <a:xfrm>
            <a:off x="551384" y="481012"/>
            <a:ext cx="4786312" cy="147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3" tIns="43636" rIns="87273" bIns="43636">
            <a:spAutoFit/>
          </a:bodyPr>
          <a:lstStyle>
            <a:lvl1pPr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31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kumimoji="1"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进程阻塞与唤醒</a:t>
            </a:r>
            <a:endParaRPr kumimoji="1"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  3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进程唤醒：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i="0" u="none" strike="noStrike" baseline="0" dirty="0">
                <a:solidFill>
                  <a:srgbClr val="3333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wakeup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原语）</a:t>
            </a:r>
            <a:endParaRPr kumimoji="1" lang="zh-CN" altLang="en-US" sz="2400" b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25889" y="-26988"/>
            <a:ext cx="4618037" cy="72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58372" name="TextBox 19"/>
          <p:cNvSpPr txBox="1">
            <a:spLocks noChangeArrowheads="1"/>
          </p:cNvSpPr>
          <p:nvPr/>
        </p:nvSpPr>
        <p:spPr bwMode="auto">
          <a:xfrm>
            <a:off x="5889336" y="2210241"/>
            <a:ext cx="5759450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/>
              <a:t>入口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89336" y="3084954"/>
            <a:ext cx="5759450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</a:rPr>
              <a:t>从阻塞队列中确定唤醒进程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9336" y="4132704"/>
            <a:ext cx="5759450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</a:rPr>
              <a:t>置进程状态为“就绪态”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050" y="5213791"/>
            <a:ext cx="6842125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</a:rPr>
              <a:t>将进程</a:t>
            </a:r>
            <a:r>
              <a:rPr lang="en-US" altLang="zh-CN" sz="2400" dirty="0">
                <a:latin typeface="Arial" charset="0"/>
              </a:rPr>
              <a:t>PCB</a:t>
            </a:r>
            <a:r>
              <a:rPr lang="zh-CN" altLang="en-US" sz="2400" dirty="0">
                <a:latin typeface="Arial" charset="0"/>
              </a:rPr>
              <a:t>移出阻塞队列并插入相应就绪队列中</a:t>
            </a:r>
          </a:p>
        </p:txBody>
      </p:sp>
      <p:cxnSp>
        <p:nvCxnSpPr>
          <p:cNvPr id="24" name="直接箭头连接符 23"/>
          <p:cNvCxnSpPr>
            <a:cxnSpLocks noChangeShapeType="1"/>
            <a:stCxn id="58372" idx="2"/>
            <a:endCxn id="21" idx="0"/>
          </p:cNvCxnSpPr>
          <p:nvPr/>
        </p:nvCxnSpPr>
        <p:spPr bwMode="auto">
          <a:xfrm>
            <a:off x="8769061" y="2610291"/>
            <a:ext cx="0" cy="474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>
            <a:off x="8769061" y="3586604"/>
            <a:ext cx="0" cy="608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>
            <a:off x="8769061" y="4605779"/>
            <a:ext cx="0" cy="608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E9688CD-2584-D4B9-F9CC-93EB7675D382}"/>
              </a:ext>
            </a:extLst>
          </p:cNvPr>
          <p:cNvSpPr txBox="1"/>
          <p:nvPr/>
        </p:nvSpPr>
        <p:spPr>
          <a:xfrm>
            <a:off x="761829" y="2011081"/>
            <a:ext cx="457586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当被阻塞进程所期待的事件出现时，则调用相应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wakeup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原语，将等待该事件的进程唤醒，具体过程如下：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1&gt;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把被阻塞的进程从等待该事件的阻塞队列中移出。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将其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中的进程状态由阻塞改为就绪。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3&gt;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将该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</a:t>
            </a:r>
            <a:r>
              <a:rPr lang="zh-CN" altLang="en-US" sz="2400" b="0" i="0" u="none" strike="noStrike" baseline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就绪队列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</a:p>
          <a:p>
            <a:pPr algn="l"/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注：有</a:t>
            </a:r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block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原语，就应有相应的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</a:rPr>
              <a:t>wakeup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 txBox="1">
            <a:spLocks noChangeArrowheads="1"/>
          </p:cNvSpPr>
          <p:nvPr/>
        </p:nvSpPr>
        <p:spPr bwMode="auto">
          <a:xfrm>
            <a:off x="4672013" y="12701"/>
            <a:ext cx="34401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3889" y="613051"/>
            <a:ext cx="5327650" cy="862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3.3.4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进程挂起与激活</a:t>
            </a: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655326" y="1410494"/>
            <a:ext cx="72247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1.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引起进程挂起的事件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70FA6-CCC6-620E-AC60-DEE420A16F77}"/>
              </a:ext>
            </a:extLst>
          </p:cNvPr>
          <p:cNvSpPr txBox="1"/>
          <p:nvPr/>
        </p:nvSpPr>
        <p:spPr>
          <a:xfrm>
            <a:off x="1200447" y="2075413"/>
            <a:ext cx="9877675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i="0" u="none" strike="noStrike" baseline="0" dirty="0">
                <a:solidFill>
                  <a:srgbClr val="0066FF"/>
                </a:solidFill>
                <a:latin typeface="Times New Roman Bold" panose="02020803070505020304" pitchFamily="18" charset="0"/>
              </a:rPr>
              <a:t>(1) </a:t>
            </a:r>
            <a:r>
              <a:rPr lang="zh-CN" altLang="en-US" sz="20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终端用户的请求</a:t>
            </a:r>
          </a:p>
          <a:p>
            <a:pPr lvl="1" algn="just"/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当终端用户在自己的程序运行期间发现有</a:t>
            </a:r>
            <a:r>
              <a:rPr lang="zh-CN" altLang="en-US" b="0" i="0" u="none" strike="noStrike" baseline="0" dirty="0">
                <a:solidFill>
                  <a:srgbClr val="009A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可疑问题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时，希望暂时将自己的程序静止下来。</a:t>
            </a:r>
            <a:endParaRPr lang="en-US" altLang="zh-CN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1800" b="1" i="0" u="none" strike="noStrike" baseline="0" dirty="0">
                <a:solidFill>
                  <a:srgbClr val="0066FF"/>
                </a:solidFill>
                <a:latin typeface="Times New Roman Bold" panose="02020803070505020304" pitchFamily="18" charset="0"/>
              </a:rPr>
              <a:t>(2) </a:t>
            </a:r>
            <a:r>
              <a:rPr lang="zh-CN" altLang="en-US" sz="18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父进程请求</a:t>
            </a:r>
          </a:p>
          <a:p>
            <a:pPr algn="just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父进程需要考查和修改子进程，或者协调各子进程。</a:t>
            </a:r>
          </a:p>
          <a:p>
            <a:pPr algn="just"/>
            <a:r>
              <a:rPr lang="en-US" altLang="zh-CN" sz="1800" b="1" i="0" u="none" strike="noStrike" baseline="0" dirty="0">
                <a:solidFill>
                  <a:srgbClr val="0066FF"/>
                </a:solidFill>
                <a:latin typeface="Times New Roman Bold" panose="02020803070505020304" pitchFamily="18" charset="0"/>
              </a:rPr>
              <a:t>(3) </a:t>
            </a:r>
            <a:r>
              <a:rPr lang="zh-CN" altLang="en-US" sz="18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负荷调节的需要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在实时系统中为了调整工作负荷将不重要的进程挂起。</a:t>
            </a:r>
          </a:p>
          <a:p>
            <a:pPr algn="just"/>
            <a:r>
              <a:rPr lang="en-US" altLang="zh-CN" sz="1800" b="1" i="0" u="none" strike="noStrike" baseline="0" dirty="0">
                <a:solidFill>
                  <a:srgbClr val="0066FF"/>
                </a:solidFill>
                <a:latin typeface="Times New Roman Bold" panose="02020803070505020304" pitchFamily="18" charset="0"/>
              </a:rPr>
              <a:t>(4) </a:t>
            </a:r>
            <a:r>
              <a:rPr lang="zh-CN" altLang="en-US" sz="1800" b="0" i="0" u="none" strike="noStrike" baseline="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操作系统的需要</a:t>
            </a:r>
          </a:p>
          <a:p>
            <a:pPr algn="just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OS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检查运行中的资源使用情况或进行记帐。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b="1" dirty="0">
                <a:solidFill>
                  <a:srgbClr val="0066FF"/>
                </a:solidFill>
                <a:latin typeface="Times New Roman Bold" panose="02020803070505020304" pitchFamily="18" charset="0"/>
              </a:rPr>
              <a:t>(5) </a:t>
            </a:r>
            <a:r>
              <a:rPr lang="zh-CN" altLang="en-US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定时任务</a:t>
            </a:r>
            <a:endParaRPr lang="en-US" altLang="zh-CN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一个进程可能会周期性的执行某个任务，那么在一次执行完毕后挂起而不是阻塞，这样可以节省内存。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b="1" dirty="0">
                <a:solidFill>
                  <a:srgbClr val="0066FF"/>
                </a:solidFill>
                <a:latin typeface="Times New Roman Bold" panose="02020803070505020304" pitchFamily="18" charset="0"/>
              </a:rPr>
              <a:t>(6)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安全</a:t>
            </a:r>
            <a:endParaRPr lang="en-US" altLang="zh-CN" b="1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系统有时可能会出现故障或者某些功能受到破坏，这是就需要将系统中正在进行的进程进行挂起，当系统故障消除以后，对进程的状态进行恢复。</a:t>
            </a:r>
          </a:p>
        </p:txBody>
      </p:sp>
    </p:spTree>
    <p:extLst>
      <p:ext uri="{BB962C8B-B14F-4D97-AF65-F5344CB8AC3E}">
        <p14:creationId xmlns:p14="http://schemas.microsoft.com/office/powerpoint/2010/main" val="325927678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 txBox="1">
            <a:spLocks noChangeArrowheads="1"/>
          </p:cNvSpPr>
          <p:nvPr/>
        </p:nvSpPr>
        <p:spPr bwMode="auto">
          <a:xfrm>
            <a:off x="4672013" y="12701"/>
            <a:ext cx="34401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3889" y="613051"/>
            <a:ext cx="5327650" cy="862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3.3.4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进程挂起与激活</a:t>
            </a: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655326" y="1410494"/>
            <a:ext cx="72247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2.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进程的挂起过程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i="0" u="none" strike="noStrike" baseline="0" dirty="0">
                <a:solidFill>
                  <a:srgbClr val="3333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suspend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原语）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FEF38-65D3-797C-553E-4AB3D97F1392}"/>
              </a:ext>
            </a:extLst>
          </p:cNvPr>
          <p:cNvSpPr txBox="1"/>
          <p:nvPr/>
        </p:nvSpPr>
        <p:spPr>
          <a:xfrm>
            <a:off x="1415884" y="2169703"/>
            <a:ext cx="86951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2400" b="0" i="0" u="none" strike="noStrike" baseline="0" dirty="0">
                <a:solidFill>
                  <a:srgbClr val="009A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进程自己或其父进程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suspend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原语完成挂起：</a:t>
            </a:r>
          </a:p>
          <a:p>
            <a:pPr algn="l">
              <a:spcBef>
                <a:spcPts val="12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1&gt;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检查、修改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被挂起进程的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：活动就绪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→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静止就绪、活动阻塞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→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静止阻塞、执行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→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静止就绪。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spcBef>
                <a:spcPts val="12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2&gt;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为了方便用户或父进程考查该进程的运行情况，把该进程的</a:t>
            </a:r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PCB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复制到某指定的内存区域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l">
              <a:spcBef>
                <a:spcPts val="1200"/>
              </a:spcBef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</a:rPr>
              <a:t>3&gt;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若被挂起的进程为执行状态，则转向调度程序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重新调度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，将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CPU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分配给另一活动就绪进程。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367714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 txBox="1">
            <a:spLocks noChangeArrowheads="1"/>
          </p:cNvSpPr>
          <p:nvPr/>
        </p:nvSpPr>
        <p:spPr bwMode="auto">
          <a:xfrm>
            <a:off x="4672013" y="12701"/>
            <a:ext cx="34401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3889" y="613051"/>
            <a:ext cx="5327650" cy="862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3.3.4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进程挂起与激活</a:t>
            </a: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655326" y="1410494"/>
            <a:ext cx="72247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3.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引起进程激活的事件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E784C-257E-79CB-3675-44D41CFC9B74}"/>
              </a:ext>
            </a:extLst>
          </p:cNvPr>
          <p:cNvSpPr txBox="1"/>
          <p:nvPr/>
        </p:nvSpPr>
        <p:spPr>
          <a:xfrm>
            <a:off x="1253111" y="2228671"/>
            <a:ext cx="91308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例如，</a:t>
            </a:r>
            <a:r>
              <a:rPr lang="zh-CN" altLang="en-US" sz="28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父进程或用户进程请求激活指定进程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，若该进程驻留在外存而内存中已有足够的空间时，则可将在外存上处于静止就绪状态的进程换入内存。这时，系统将利用激活原语将指定进程激活。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912540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 txBox="1">
            <a:spLocks noChangeArrowheads="1"/>
          </p:cNvSpPr>
          <p:nvPr/>
        </p:nvSpPr>
        <p:spPr bwMode="auto">
          <a:xfrm>
            <a:off x="4672013" y="12701"/>
            <a:ext cx="34401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3889" y="613051"/>
            <a:ext cx="5327650" cy="862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1" lang="en-US" altLang="zh-CN" sz="3200" dirty="0">
                <a:solidFill>
                  <a:srgbClr val="0000FF"/>
                </a:solidFill>
                <a:latin typeface="Arial" charset="0"/>
              </a:rPr>
              <a:t>3.3.4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进程挂起与激活</a:t>
            </a: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655326" y="1410494"/>
            <a:ext cx="72247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4. 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进程的激活过程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i="0" u="none" strike="noStrike" baseline="0" dirty="0">
                <a:solidFill>
                  <a:srgbClr val="3333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active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原语）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A072BA-15C7-5DA9-045F-FC3560E1BC99}"/>
              </a:ext>
            </a:extLst>
          </p:cNvPr>
          <p:cNvSpPr txBox="1"/>
          <p:nvPr/>
        </p:nvSpPr>
        <p:spPr>
          <a:xfrm>
            <a:off x="1243536" y="2228671"/>
            <a:ext cx="864251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激活原语先将进程从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外存调入内存</a:t>
            </a:r>
            <a:r>
              <a:rPr lang="zh-CN" altLang="en-US" sz="2400" b="0" i="0" u="none" strike="noStrike" baseline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，检查、修改该进程的状态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：静止就绪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→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活动就绪；静止阻塞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→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活动阻塞。</a:t>
            </a:r>
          </a:p>
          <a:p>
            <a:pPr marL="342900" indent="-34290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如采用的是</a:t>
            </a:r>
            <a:r>
              <a:rPr lang="zh-CN" altLang="en-US" sz="2400" b="0" i="0" u="none" strike="noStrike" baseline="0" dirty="0">
                <a:solidFill>
                  <a:srgbClr val="33339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抢占调度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策略，则每当有被激活进程进入活动就绪队列时，应由调度程序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被激活进程与当前进程的优先级，确定是否将被激活进程进一步调度为执行状态。</a:t>
            </a:r>
          </a:p>
          <a:p>
            <a:pPr marL="342900" indent="-34290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区别：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阻塞、唤醒一般由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OS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实现，而挂起与激活可由用户干预实现。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873039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"/>
          <p:cNvSpPr>
            <a:spLocks noChangeArrowheads="1"/>
          </p:cNvSpPr>
          <p:nvPr/>
        </p:nvSpPr>
        <p:spPr bwMode="auto">
          <a:xfrm>
            <a:off x="3143673" y="333003"/>
            <a:ext cx="5184575" cy="7489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4267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kumimoji="1" lang="zh-CN" altLang="en-US" sz="4267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86BAD3-7A7F-4DA0-AC6F-0FA8C7FF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784" y="2492896"/>
            <a:ext cx="7680853" cy="417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引起进程创建的典型事件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创建进程原语要完成的工作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引起进程撤销的典型事件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撤销进程原语要完成的工作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引起进程阻塞与唤醒的典型事件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阻塞进程原语要完成的工作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唤醒进程原语要完成的工作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F9EEE047-7AB5-4CA0-AAA2-301A85152D5E}"/>
              </a:ext>
            </a:extLst>
          </p:cNvPr>
          <p:cNvSpPr/>
          <p:nvPr/>
        </p:nvSpPr>
        <p:spPr>
          <a:xfrm>
            <a:off x="3143673" y="1196752"/>
            <a:ext cx="4608513" cy="902519"/>
          </a:xfrm>
          <a:prstGeom prst="roundRect">
            <a:avLst/>
          </a:prstGeom>
          <a:solidFill>
            <a:srgbClr val="0070C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3D907-CA00-46D7-A280-7E71F1215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040" y="1283272"/>
            <a:ext cx="3795712" cy="6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本节知识小结</a:t>
            </a:r>
          </a:p>
        </p:txBody>
      </p:sp>
    </p:spTree>
    <p:extLst>
      <p:ext uri="{BB962C8B-B14F-4D97-AF65-F5344CB8AC3E}">
        <p14:creationId xmlns:p14="http://schemas.microsoft.com/office/powerpoint/2010/main" val="2014776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767096" y="3814764"/>
            <a:ext cx="8208963" cy="2952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顺序执行的特征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dirty="0">
                <a:latin typeface="Arial" charset="0"/>
                <a:ea typeface="仿宋_GB2312" pitchFamily="49" charset="-122"/>
              </a:rPr>
              <a:t>顺序性 </a:t>
            </a:r>
            <a:endParaRPr lang="en-US" altLang="zh-CN" sz="2400" dirty="0">
              <a:latin typeface="Arial" charset="0"/>
              <a:ea typeface="仿宋_GB2312" pitchFamily="49" charset="-122"/>
            </a:endParaRPr>
          </a:p>
          <a:p>
            <a:pPr lvl="1" eaLnBrk="0" hangingPunct="0">
              <a:spcBef>
                <a:spcPct val="20000"/>
              </a:spcBef>
              <a:defRPr/>
            </a:pPr>
            <a:endParaRPr lang="en-US" altLang="zh-CN" sz="2400" dirty="0">
              <a:latin typeface="Arial" charset="0"/>
              <a:ea typeface="仿宋_GB2312" pitchFamily="49" charset="-122"/>
            </a:endParaRPr>
          </a:p>
          <a:p>
            <a:pPr lvl="1" eaLnBrk="0" hangingPunct="0">
              <a:spcBef>
                <a:spcPct val="20000"/>
              </a:spcBef>
              <a:defRPr/>
            </a:pPr>
            <a:endParaRPr lang="zh-CN" altLang="en-US" sz="2400" dirty="0">
              <a:latin typeface="Arial" charset="0"/>
              <a:ea typeface="仿宋_GB2312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dirty="0">
                <a:latin typeface="Arial" charset="0"/>
                <a:ea typeface="仿宋_GB2312" pitchFamily="49" charset="-122"/>
              </a:rPr>
              <a:t>封闭性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dirty="0">
                <a:latin typeface="Arial" charset="0"/>
                <a:ea typeface="仿宋_GB2312" pitchFamily="49" charset="-122"/>
              </a:rPr>
              <a:t>可再现性 ：程序的运行结果与其推进速度无关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1847528" y="2006695"/>
            <a:ext cx="5499100" cy="15843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  <a:ea typeface="仿宋_GB2312" pitchFamily="49" charset="-122"/>
              </a:rPr>
              <a:t>例：</a:t>
            </a:r>
            <a:r>
              <a:rPr lang="en-US" altLang="zh-CN" sz="2400" dirty="0">
                <a:latin typeface="Arial" charset="0"/>
                <a:ea typeface="仿宋_GB2312" pitchFamily="49" charset="-122"/>
              </a:rPr>
              <a:t>read(disk,&amp;a,4); /*</a:t>
            </a:r>
            <a:r>
              <a:rPr lang="zh-CN" altLang="en-US" sz="2400" dirty="0">
                <a:latin typeface="Arial" charset="0"/>
                <a:ea typeface="仿宋_GB2312" pitchFamily="49" charset="-122"/>
              </a:rPr>
              <a:t>从磁盘读</a:t>
            </a:r>
            <a:r>
              <a:rPr lang="en-US" altLang="zh-CN" sz="2400" dirty="0">
                <a:latin typeface="Arial" charset="0"/>
                <a:ea typeface="仿宋_GB2312" pitchFamily="49" charset="-122"/>
              </a:rPr>
              <a:t>a*/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Arial" charset="0"/>
                <a:ea typeface="仿宋_GB2312" pitchFamily="49" charset="-122"/>
              </a:rPr>
              <a:t>       c=a+2;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Arial" charset="0"/>
                <a:ea typeface="仿宋_GB2312" pitchFamily="49" charset="-122"/>
              </a:rPr>
              <a:t>       </a:t>
            </a:r>
            <a:r>
              <a:rPr lang="en-US" altLang="zh-CN" sz="2400" dirty="0" err="1">
                <a:latin typeface="Arial" charset="0"/>
                <a:ea typeface="仿宋_GB2312" pitchFamily="49" charset="-122"/>
              </a:rPr>
              <a:t>printf</a:t>
            </a:r>
            <a:r>
              <a:rPr lang="en-US" altLang="zh-CN" sz="2400" dirty="0">
                <a:latin typeface="Arial" charset="0"/>
                <a:ea typeface="仿宋_GB2312" pitchFamily="49" charset="-122"/>
              </a:rPr>
              <a:t>(</a:t>
            </a:r>
            <a:r>
              <a:rPr lang="en-US" altLang="zh-CN" sz="2400" dirty="0">
                <a:latin typeface="宋体"/>
                <a:ea typeface="仿宋_GB2312" pitchFamily="49" charset="-122"/>
              </a:rPr>
              <a:t>“</a:t>
            </a:r>
            <a:r>
              <a:rPr lang="en-US" altLang="zh-CN" sz="2400" dirty="0">
                <a:latin typeface="Arial" charset="0"/>
                <a:ea typeface="仿宋_GB2312" pitchFamily="49" charset="-122"/>
              </a:rPr>
              <a:t>c=%f\</a:t>
            </a:r>
            <a:r>
              <a:rPr lang="en-US" altLang="zh-CN" sz="2400" dirty="0" err="1">
                <a:latin typeface="Arial" charset="0"/>
                <a:ea typeface="仿宋_GB2312" pitchFamily="49" charset="-122"/>
              </a:rPr>
              <a:t>n</a:t>
            </a:r>
            <a:r>
              <a:rPr lang="en-US" altLang="zh-CN" sz="2400" dirty="0" err="1">
                <a:latin typeface="宋体"/>
                <a:ea typeface="仿宋_GB2312" pitchFamily="49" charset="-122"/>
              </a:rPr>
              <a:t>”</a:t>
            </a:r>
            <a:r>
              <a:rPr lang="en-US" altLang="zh-CN" sz="2400" dirty="0" err="1">
                <a:latin typeface="Arial" charset="0"/>
                <a:ea typeface="仿宋_GB2312" pitchFamily="49" charset="-122"/>
              </a:rPr>
              <a:t>,c</a:t>
            </a:r>
            <a:r>
              <a:rPr lang="en-US" altLang="zh-CN" sz="2400" dirty="0">
                <a:latin typeface="Arial" charset="0"/>
                <a:ea typeface="仿宋_GB2312" pitchFamily="49" charset="-122"/>
              </a:rPr>
              <a:t>);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595080" y="689408"/>
            <a:ext cx="9965416" cy="12464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程序的顺序执行</a:t>
            </a:r>
            <a:endParaRPr kumimoji="1"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</a:t>
            </a: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程序是为解决某一问题而设计的一系列指令的集合，是算法的形式化描述。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960096" y="1989138"/>
            <a:ext cx="122396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→I</a:t>
            </a:r>
            <a:endParaRPr lang="en-US" altLang="zh-CN" sz="2400" dirty="0">
              <a:solidFill>
                <a:srgbClr val="FF0000"/>
              </a:solidFill>
              <a:ea typeface="仿宋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→C</a:t>
            </a:r>
            <a:endParaRPr lang="en-US" altLang="zh-CN" sz="2400" dirty="0">
              <a:solidFill>
                <a:srgbClr val="FF0000"/>
              </a:solidFill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→P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8184059" y="2352517"/>
            <a:ext cx="25193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3333CC"/>
                </a:solidFill>
              </a:rPr>
              <a:t>I </a:t>
            </a:r>
            <a:r>
              <a:rPr lang="en-US" altLang="zh-CN" sz="3200" dirty="0">
                <a:solidFill>
                  <a:schemeClr val="accent1"/>
                </a:solidFill>
              </a:rPr>
              <a:t>→</a:t>
            </a:r>
            <a:r>
              <a:rPr lang="en-US" altLang="zh-CN" sz="2800" dirty="0">
                <a:solidFill>
                  <a:srgbClr val="3333CC"/>
                </a:solidFill>
              </a:rPr>
              <a:t> C </a:t>
            </a:r>
            <a:r>
              <a:rPr lang="en-US" altLang="zh-CN" sz="3200" dirty="0">
                <a:solidFill>
                  <a:schemeClr val="accent1"/>
                </a:solidFill>
              </a:rPr>
              <a:t>→</a:t>
            </a:r>
            <a:r>
              <a:rPr lang="en-US" altLang="zh-CN" sz="2800" dirty="0">
                <a:solidFill>
                  <a:srgbClr val="3333CC"/>
                </a:solidFill>
              </a:rPr>
              <a:t>P</a:t>
            </a:r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4079875" y="44451"/>
            <a:ext cx="5545138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3.1.1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程序的并发执行及特征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4339902" y="4499788"/>
            <a:ext cx="6724650" cy="1328737"/>
            <a:chOff x="1043608" y="2636912"/>
            <a:chExt cx="6724699" cy="1328738"/>
          </a:xfrm>
        </p:grpSpPr>
        <p:sp>
          <p:nvSpPr>
            <p:cNvPr id="17420" name="Oval 6"/>
            <p:cNvSpPr>
              <a:spLocks noChangeArrowheads="1"/>
            </p:cNvSpPr>
            <p:nvPr/>
          </p:nvSpPr>
          <p:spPr bwMode="auto">
            <a:xfrm>
              <a:off x="7139657" y="2636912"/>
              <a:ext cx="628650" cy="649288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P</a:t>
              </a:r>
              <a:r>
                <a:rPr kumimoji="1" lang="en-US" altLang="zh-CN" sz="16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421" name="Oval 7"/>
            <p:cNvSpPr>
              <a:spLocks noChangeArrowheads="1"/>
            </p:cNvSpPr>
            <p:nvPr/>
          </p:nvSpPr>
          <p:spPr bwMode="auto">
            <a:xfrm>
              <a:off x="5992417" y="2636912"/>
              <a:ext cx="667816" cy="649288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C</a:t>
              </a:r>
              <a:r>
                <a:rPr kumimoji="1" lang="en-US" altLang="zh-CN" sz="16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422" name="Oval 8"/>
            <p:cNvSpPr>
              <a:spLocks noChangeArrowheads="1"/>
            </p:cNvSpPr>
            <p:nvPr/>
          </p:nvSpPr>
          <p:spPr bwMode="auto">
            <a:xfrm>
              <a:off x="4773216" y="2636912"/>
              <a:ext cx="628650" cy="649288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I</a:t>
              </a:r>
              <a:r>
                <a:rPr kumimoji="1" lang="en-US" altLang="zh-CN" sz="16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423" name="Oval 9"/>
            <p:cNvSpPr>
              <a:spLocks noChangeArrowheads="1"/>
            </p:cNvSpPr>
            <p:nvPr/>
          </p:nvSpPr>
          <p:spPr bwMode="auto">
            <a:xfrm>
              <a:off x="3554016" y="2636912"/>
              <a:ext cx="628650" cy="649288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P</a:t>
              </a:r>
              <a:r>
                <a:rPr kumimoji="1" lang="en-US" altLang="zh-CN" sz="16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424" name="Oval 10"/>
            <p:cNvSpPr>
              <a:spLocks noChangeArrowheads="1"/>
            </p:cNvSpPr>
            <p:nvPr/>
          </p:nvSpPr>
          <p:spPr bwMode="auto">
            <a:xfrm>
              <a:off x="2262808" y="2636912"/>
              <a:ext cx="653008" cy="649288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C</a:t>
              </a:r>
              <a:r>
                <a:rPr kumimoji="1" lang="en-US" altLang="zh-CN" sz="16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425" name="Oval 11"/>
            <p:cNvSpPr>
              <a:spLocks noChangeArrowheads="1"/>
            </p:cNvSpPr>
            <p:nvPr/>
          </p:nvSpPr>
          <p:spPr bwMode="auto">
            <a:xfrm>
              <a:off x="1043608" y="2636912"/>
              <a:ext cx="628650" cy="649288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I</a:t>
              </a:r>
              <a:r>
                <a:rPr kumimoji="1" lang="en-US" altLang="zh-CN" sz="16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426" name="Line 12"/>
            <p:cNvSpPr>
              <a:spLocks noChangeShapeType="1"/>
            </p:cNvSpPr>
            <p:nvPr/>
          </p:nvSpPr>
          <p:spPr bwMode="auto">
            <a:xfrm>
              <a:off x="6660232" y="2965525"/>
              <a:ext cx="4984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7" name="Line 13"/>
            <p:cNvSpPr>
              <a:spLocks noChangeShapeType="1"/>
            </p:cNvSpPr>
            <p:nvPr/>
          </p:nvSpPr>
          <p:spPr bwMode="auto">
            <a:xfrm>
              <a:off x="5401866" y="3008387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8" name="Line 14"/>
            <p:cNvSpPr>
              <a:spLocks noChangeShapeType="1"/>
            </p:cNvSpPr>
            <p:nvPr/>
          </p:nvSpPr>
          <p:spPr bwMode="auto">
            <a:xfrm>
              <a:off x="4182666" y="3008387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9" name="Line 15"/>
            <p:cNvSpPr>
              <a:spLocks noChangeShapeType="1"/>
            </p:cNvSpPr>
            <p:nvPr/>
          </p:nvSpPr>
          <p:spPr bwMode="auto">
            <a:xfrm>
              <a:off x="2915816" y="2996952"/>
              <a:ext cx="657251" cy="114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0" name="Line 16"/>
            <p:cNvSpPr>
              <a:spLocks noChangeShapeType="1"/>
            </p:cNvSpPr>
            <p:nvPr/>
          </p:nvSpPr>
          <p:spPr bwMode="auto">
            <a:xfrm>
              <a:off x="1672258" y="3008387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1" name="Text Box 18"/>
            <p:cNvSpPr txBox="1">
              <a:spLocks noChangeArrowheads="1"/>
            </p:cNvSpPr>
            <p:nvPr/>
          </p:nvSpPr>
          <p:spPr bwMode="auto">
            <a:xfrm>
              <a:off x="2239566" y="3625925"/>
              <a:ext cx="695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14400" indent="-9144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1600"/>
                <a:t>作业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5855891" y="3627512"/>
              <a:ext cx="695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14400" indent="-9144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1600"/>
                <a:t>作业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7433" name="左大括号 40"/>
            <p:cNvSpPr>
              <a:spLocks/>
            </p:cNvSpPr>
            <p:nvPr/>
          </p:nvSpPr>
          <p:spPr bwMode="auto">
            <a:xfrm rot="-5400000">
              <a:off x="2519772" y="2168861"/>
              <a:ext cx="216024" cy="259228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09600" indent="-609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7434" name="左大括号 41"/>
            <p:cNvSpPr>
              <a:spLocks/>
            </p:cNvSpPr>
            <p:nvPr/>
          </p:nvSpPr>
          <p:spPr bwMode="auto">
            <a:xfrm rot="-5400000">
              <a:off x="6192180" y="2168861"/>
              <a:ext cx="216024" cy="259228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09600" indent="-609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 flipV="1">
            <a:off x="4079875" y="2492375"/>
            <a:ext cx="2160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093140" y="4365104"/>
            <a:ext cx="3529013" cy="14398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5.55556E-7 0.052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5.55556E-7 0.126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5" grpId="0"/>
      <p:bldP spid="32796" grpId="0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67855" y="765175"/>
            <a:ext cx="3455987" cy="965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3. 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程序的并发执行</a:t>
            </a:r>
            <a:endParaRPr kumimoji="1"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kumimoji="1"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概念：</a:t>
            </a: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766589" y="1844676"/>
            <a:ext cx="4105275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对</a:t>
            </a:r>
            <a:r>
              <a:rPr lang="en-US" altLang="zh-CN" sz="2200">
                <a:latin typeface="Times New Roman" panose="02020603050405020304" pitchFamily="18" charset="0"/>
              </a:rPr>
              <a:t>n</a:t>
            </a:r>
            <a:r>
              <a:rPr lang="zh-CN" altLang="en-US" sz="2200">
                <a:latin typeface="Times New Roman" panose="02020603050405020304" pitchFamily="18" charset="0"/>
              </a:rPr>
              <a:t>个用户作业的处理 </a:t>
            </a:r>
            <a:r>
              <a:rPr lang="en-US" altLang="zh-CN" sz="2200">
                <a:latin typeface="Times New Roman" panose="02020603050405020304" pitchFamily="18" charset="0"/>
              </a:rPr>
              <a:t>——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        </a:t>
            </a:r>
            <a:r>
              <a:rPr lang="zh-CN" altLang="en-US" sz="2200">
                <a:latin typeface="Times New Roman" panose="02020603050405020304" pitchFamily="18" charset="0"/>
              </a:rPr>
              <a:t>作业</a:t>
            </a:r>
            <a:r>
              <a:rPr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>
                <a:latin typeface="Times New Roman" panose="02020603050405020304" pitchFamily="18" charset="0"/>
              </a:rPr>
              <a:t>：    </a:t>
            </a:r>
            <a:r>
              <a:rPr lang="en-US" altLang="zh-CN" sz="2200">
                <a:latin typeface="Times New Roman" panose="02020603050405020304" pitchFamily="18" charset="0"/>
              </a:rPr>
              <a:t>I</a:t>
            </a:r>
            <a:r>
              <a:rPr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lang="en-US" altLang="zh-CN" sz="2200">
                <a:latin typeface="Times New Roman" panose="02020603050405020304" pitchFamily="18" charset="0"/>
              </a:rPr>
              <a:t>      C</a:t>
            </a:r>
            <a:r>
              <a:rPr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lang="en-US" altLang="zh-CN" sz="2200">
                <a:latin typeface="Times New Roman" panose="02020603050405020304" pitchFamily="18" charset="0"/>
              </a:rPr>
              <a:t>      P</a:t>
            </a:r>
            <a:r>
              <a:rPr lang="en-US" altLang="zh-CN" sz="2200" baseline="-2500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        </a:t>
            </a:r>
            <a:r>
              <a:rPr lang="zh-CN" altLang="en-US" sz="2200">
                <a:latin typeface="Times New Roman" panose="02020603050405020304" pitchFamily="18" charset="0"/>
              </a:rPr>
              <a:t>作业</a:t>
            </a:r>
            <a:r>
              <a:rPr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>
                <a:latin typeface="Times New Roman" panose="02020603050405020304" pitchFamily="18" charset="0"/>
              </a:rPr>
              <a:t>：    </a:t>
            </a:r>
            <a:r>
              <a:rPr lang="en-US" altLang="zh-CN" sz="2200">
                <a:latin typeface="Times New Roman" panose="02020603050405020304" pitchFamily="18" charset="0"/>
              </a:rPr>
              <a:t>I</a:t>
            </a:r>
            <a:r>
              <a:rPr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lang="en-US" altLang="zh-CN" sz="2200">
                <a:latin typeface="Times New Roman" panose="02020603050405020304" pitchFamily="18" charset="0"/>
              </a:rPr>
              <a:t>      C</a:t>
            </a:r>
            <a:r>
              <a:rPr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lang="en-US" altLang="zh-CN" sz="2200">
                <a:latin typeface="Times New Roman" panose="02020603050405020304" pitchFamily="18" charset="0"/>
              </a:rPr>
              <a:t>      P</a:t>
            </a:r>
            <a:r>
              <a:rPr lang="en-US" altLang="zh-CN" sz="2200" baseline="-25000">
                <a:latin typeface="Times New Roman" panose="02020603050405020304" pitchFamily="18" charset="0"/>
              </a:rPr>
              <a:t>2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         </a:t>
            </a:r>
            <a:r>
              <a:rPr lang="en-US" altLang="zh-CN" sz="2200">
                <a:latin typeface="Times New Roman" panose="02020603050405020304" pitchFamily="18" charset="0"/>
                <a:sym typeface="MT Extra" panose="05050102010205020202" pitchFamily="18" charset="2"/>
              </a:rPr>
              <a:t>…</a:t>
            </a:r>
            <a:r>
              <a:rPr lang="en-US" altLang="zh-CN" sz="2200">
                <a:latin typeface="Times New Roman" panose="02020603050405020304" pitchFamily="18" charset="0"/>
              </a:rPr>
              <a:t>            </a:t>
            </a:r>
            <a:r>
              <a:rPr lang="en-US" altLang="zh-CN" sz="2200">
                <a:latin typeface="Times New Roman" panose="02020603050405020304" pitchFamily="18" charset="0"/>
                <a:sym typeface="MT Extra" panose="05050102010205020202" pitchFamily="18" charset="2"/>
              </a:rPr>
              <a:t>…      …      …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         </a:t>
            </a:r>
            <a:r>
              <a:rPr lang="zh-CN" altLang="en-US" sz="2200">
                <a:latin typeface="Times New Roman" panose="02020603050405020304" pitchFamily="18" charset="0"/>
              </a:rPr>
              <a:t>作业</a:t>
            </a:r>
            <a:r>
              <a:rPr lang="en-US" altLang="zh-CN" sz="2200" baseline="-25000">
                <a:latin typeface="Times New Roman" panose="02020603050405020304" pitchFamily="18" charset="0"/>
              </a:rPr>
              <a:t>n</a:t>
            </a:r>
            <a:r>
              <a:rPr lang="zh-CN" altLang="en-US" sz="2200">
                <a:latin typeface="Times New Roman" panose="02020603050405020304" pitchFamily="18" charset="0"/>
              </a:rPr>
              <a:t>：    </a:t>
            </a:r>
            <a:r>
              <a:rPr lang="en-US" altLang="zh-CN" sz="2200">
                <a:latin typeface="Times New Roman" panose="02020603050405020304" pitchFamily="18" charset="0"/>
              </a:rPr>
              <a:t>I</a:t>
            </a:r>
            <a:r>
              <a:rPr lang="en-US" altLang="zh-CN" sz="2200" baseline="-25000">
                <a:latin typeface="Times New Roman" panose="02020603050405020304" pitchFamily="18" charset="0"/>
              </a:rPr>
              <a:t>n</a:t>
            </a:r>
            <a:r>
              <a:rPr lang="en-US" altLang="zh-CN" sz="2200">
                <a:latin typeface="Times New Roman" panose="02020603050405020304" pitchFamily="18" charset="0"/>
              </a:rPr>
              <a:t>      C</a:t>
            </a:r>
            <a:r>
              <a:rPr lang="en-US" altLang="zh-CN" sz="2200" baseline="-25000">
                <a:latin typeface="Times New Roman" panose="02020603050405020304" pitchFamily="18" charset="0"/>
              </a:rPr>
              <a:t>n</a:t>
            </a:r>
            <a:r>
              <a:rPr lang="en-US" altLang="zh-CN" sz="2200">
                <a:latin typeface="Times New Roman" panose="02020603050405020304" pitchFamily="18" charset="0"/>
              </a:rPr>
              <a:t>      P</a:t>
            </a:r>
            <a:r>
              <a:rPr lang="en-US" altLang="zh-CN" sz="2200" baseline="-25000">
                <a:latin typeface="Times New Roman" panose="02020603050405020304" pitchFamily="18" charset="0"/>
              </a:rPr>
              <a:t>n</a:t>
            </a:r>
            <a:endParaRPr lang="en-US" altLang="zh-CN" sz="2200">
              <a:latin typeface="Times New Roman" panose="02020603050405020304" pitchFamily="18" charset="0"/>
            </a:endParaRP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1919289" y="4437063"/>
            <a:ext cx="4213225" cy="1649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 cap="rnd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200" dirty="0">
                <a:latin typeface="Times New Roman" pitchFamily="18" charset="0"/>
              </a:rPr>
              <a:t> </a:t>
            </a:r>
            <a:r>
              <a:rPr lang="zh-CN" altLang="en-US" sz="2200" dirty="0">
                <a:latin typeface="Times New Roman" pitchFamily="18" charset="0"/>
              </a:rPr>
              <a:t>哪些程序段的执行必须是顺</a:t>
            </a:r>
          </a:p>
          <a:p>
            <a:pPr algn="just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200" dirty="0">
                <a:latin typeface="Times New Roman" pitchFamily="18" charset="0"/>
              </a:rPr>
              <a:t>    序的？为什么？</a:t>
            </a:r>
          </a:p>
          <a:p>
            <a:pPr algn="just" eaLnBrk="0" hangingPunct="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200" dirty="0">
                <a:latin typeface="Times New Roman" pitchFamily="18" charset="0"/>
              </a:rPr>
              <a:t> 哪些程序段的执行可以是并</a:t>
            </a:r>
            <a:endParaRPr lang="en-US" altLang="zh-CN" sz="2200" dirty="0">
              <a:latin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en-US" altLang="zh-CN" sz="2200" dirty="0">
                <a:latin typeface="Times New Roman" pitchFamily="18" charset="0"/>
              </a:rPr>
              <a:t>   </a:t>
            </a:r>
            <a:r>
              <a:rPr lang="zh-CN" altLang="en-US" sz="2200" dirty="0">
                <a:latin typeface="Times New Roman" pitchFamily="18" charset="0"/>
              </a:rPr>
              <a:t> 行的？为什么？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247756" y="823913"/>
            <a:ext cx="3960812" cy="4837112"/>
            <a:chOff x="3472" y="679"/>
            <a:chExt cx="1997" cy="2543"/>
          </a:xfrm>
        </p:grpSpPr>
        <p:sp>
          <p:nvSpPr>
            <p:cNvPr id="18450" name="Line 34"/>
            <p:cNvSpPr>
              <a:spLocks noChangeShapeType="1"/>
            </p:cNvSpPr>
            <p:nvPr/>
          </p:nvSpPr>
          <p:spPr bwMode="auto">
            <a:xfrm>
              <a:off x="4451" y="2205"/>
              <a:ext cx="452" cy="4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1" name="Line 25"/>
            <p:cNvSpPr>
              <a:spLocks noChangeShapeType="1"/>
            </p:cNvSpPr>
            <p:nvPr/>
          </p:nvSpPr>
          <p:spPr bwMode="auto">
            <a:xfrm>
              <a:off x="4450" y="1557"/>
              <a:ext cx="452" cy="4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2" name="Oval 6"/>
            <p:cNvSpPr>
              <a:spLocks noChangeArrowheads="1"/>
            </p:cNvSpPr>
            <p:nvPr/>
          </p:nvSpPr>
          <p:spPr bwMode="auto">
            <a:xfrm>
              <a:off x="3472" y="679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0000"/>
                </a:lnSpc>
                <a:spcBef>
                  <a:spcPct val="2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 I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53" name="Oval 7"/>
            <p:cNvSpPr>
              <a:spLocks noChangeArrowheads="1"/>
            </p:cNvSpPr>
            <p:nvPr/>
          </p:nvSpPr>
          <p:spPr bwMode="auto">
            <a:xfrm>
              <a:off x="3472" y="1322"/>
              <a:ext cx="337" cy="352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0000"/>
                </a:lnSpc>
                <a:spcBef>
                  <a:spcPct val="2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 I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54" name="Oval 8"/>
            <p:cNvSpPr>
              <a:spLocks noChangeArrowheads="1"/>
            </p:cNvSpPr>
            <p:nvPr/>
          </p:nvSpPr>
          <p:spPr bwMode="auto">
            <a:xfrm>
              <a:off x="3480" y="1955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0000"/>
                </a:lnSpc>
                <a:spcBef>
                  <a:spcPct val="2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 I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55" name="Oval 9"/>
            <p:cNvSpPr>
              <a:spLocks noChangeArrowheads="1"/>
            </p:cNvSpPr>
            <p:nvPr/>
          </p:nvSpPr>
          <p:spPr bwMode="auto">
            <a:xfrm>
              <a:off x="3480" y="2588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0000"/>
                </a:lnSpc>
                <a:spcBef>
                  <a:spcPct val="2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 I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56" name="Oval 10"/>
            <p:cNvSpPr>
              <a:spLocks noChangeArrowheads="1"/>
            </p:cNvSpPr>
            <p:nvPr/>
          </p:nvSpPr>
          <p:spPr bwMode="auto">
            <a:xfrm>
              <a:off x="4178" y="1322"/>
              <a:ext cx="337" cy="352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0000"/>
                </a:lnSpc>
                <a:spcBef>
                  <a:spcPct val="2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57" name="Oval 11"/>
            <p:cNvSpPr>
              <a:spLocks noChangeArrowheads="1"/>
            </p:cNvSpPr>
            <p:nvPr/>
          </p:nvSpPr>
          <p:spPr bwMode="auto">
            <a:xfrm>
              <a:off x="4178" y="2588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0000"/>
                </a:lnSpc>
                <a:spcBef>
                  <a:spcPct val="2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58" name="Oval 12"/>
            <p:cNvSpPr>
              <a:spLocks noChangeArrowheads="1"/>
            </p:cNvSpPr>
            <p:nvPr/>
          </p:nvSpPr>
          <p:spPr bwMode="auto">
            <a:xfrm>
              <a:off x="4178" y="1955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0000"/>
                </a:lnSpc>
                <a:spcBef>
                  <a:spcPct val="2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59" name="Oval 13"/>
            <p:cNvSpPr>
              <a:spLocks noChangeArrowheads="1"/>
            </p:cNvSpPr>
            <p:nvPr/>
          </p:nvSpPr>
          <p:spPr bwMode="auto">
            <a:xfrm>
              <a:off x="4875" y="1955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0000"/>
                </a:lnSpc>
                <a:spcBef>
                  <a:spcPct val="2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60" name="Oval 14"/>
            <p:cNvSpPr>
              <a:spLocks noChangeArrowheads="1"/>
            </p:cNvSpPr>
            <p:nvPr/>
          </p:nvSpPr>
          <p:spPr bwMode="auto">
            <a:xfrm>
              <a:off x="4875" y="2588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0000"/>
                </a:lnSpc>
                <a:spcBef>
                  <a:spcPct val="2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61" name="Line 15"/>
            <p:cNvSpPr>
              <a:spLocks noChangeShapeType="1"/>
            </p:cNvSpPr>
            <p:nvPr/>
          </p:nvSpPr>
          <p:spPr bwMode="auto">
            <a:xfrm>
              <a:off x="3655" y="102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2" name="Line 16"/>
            <p:cNvSpPr>
              <a:spLocks noChangeShapeType="1"/>
            </p:cNvSpPr>
            <p:nvPr/>
          </p:nvSpPr>
          <p:spPr bwMode="auto">
            <a:xfrm>
              <a:off x="3655" y="1663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3" name="Line 17"/>
            <p:cNvSpPr>
              <a:spLocks noChangeShapeType="1"/>
            </p:cNvSpPr>
            <p:nvPr/>
          </p:nvSpPr>
          <p:spPr bwMode="auto">
            <a:xfrm>
              <a:off x="3655" y="2296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4" name="Line 18"/>
            <p:cNvSpPr>
              <a:spLocks noChangeShapeType="1"/>
            </p:cNvSpPr>
            <p:nvPr/>
          </p:nvSpPr>
          <p:spPr bwMode="auto">
            <a:xfrm>
              <a:off x="3655" y="292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5" name="Line 19"/>
            <p:cNvSpPr>
              <a:spLocks noChangeShapeType="1"/>
            </p:cNvSpPr>
            <p:nvPr/>
          </p:nvSpPr>
          <p:spPr bwMode="auto">
            <a:xfrm>
              <a:off x="4352" y="1663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6" name="Line 20"/>
            <p:cNvSpPr>
              <a:spLocks noChangeShapeType="1"/>
            </p:cNvSpPr>
            <p:nvPr/>
          </p:nvSpPr>
          <p:spPr bwMode="auto">
            <a:xfrm>
              <a:off x="4352" y="2296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7" name="Line 21"/>
            <p:cNvSpPr>
              <a:spLocks noChangeShapeType="1"/>
            </p:cNvSpPr>
            <p:nvPr/>
          </p:nvSpPr>
          <p:spPr bwMode="auto">
            <a:xfrm>
              <a:off x="4352" y="292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8" name="Line 22"/>
            <p:cNvSpPr>
              <a:spLocks noChangeShapeType="1"/>
            </p:cNvSpPr>
            <p:nvPr/>
          </p:nvSpPr>
          <p:spPr bwMode="auto">
            <a:xfrm>
              <a:off x="5050" y="2296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9" name="Line 23"/>
            <p:cNvSpPr>
              <a:spLocks noChangeShapeType="1"/>
            </p:cNvSpPr>
            <p:nvPr/>
          </p:nvSpPr>
          <p:spPr bwMode="auto">
            <a:xfrm>
              <a:off x="5050" y="292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0" name="Line 24"/>
            <p:cNvSpPr>
              <a:spLocks noChangeShapeType="1"/>
            </p:cNvSpPr>
            <p:nvPr/>
          </p:nvSpPr>
          <p:spPr bwMode="auto">
            <a:xfrm>
              <a:off x="3805" y="905"/>
              <a:ext cx="428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1" name="Line 28"/>
            <p:cNvSpPr>
              <a:spLocks noChangeShapeType="1"/>
            </p:cNvSpPr>
            <p:nvPr/>
          </p:nvSpPr>
          <p:spPr bwMode="auto">
            <a:xfrm>
              <a:off x="3786" y="2198"/>
              <a:ext cx="435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2" name="Line 29"/>
            <p:cNvSpPr>
              <a:spLocks noChangeShapeType="1"/>
            </p:cNvSpPr>
            <p:nvPr/>
          </p:nvSpPr>
          <p:spPr bwMode="auto">
            <a:xfrm>
              <a:off x="4483" y="2881"/>
              <a:ext cx="262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3" name="Line 30"/>
            <p:cNvSpPr>
              <a:spLocks noChangeShapeType="1"/>
            </p:cNvSpPr>
            <p:nvPr/>
          </p:nvSpPr>
          <p:spPr bwMode="auto">
            <a:xfrm>
              <a:off x="3805" y="2855"/>
              <a:ext cx="262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4" name="Line 31"/>
            <p:cNvSpPr>
              <a:spLocks noChangeShapeType="1"/>
            </p:cNvSpPr>
            <p:nvPr/>
          </p:nvSpPr>
          <p:spPr bwMode="auto">
            <a:xfrm>
              <a:off x="5164" y="2247"/>
              <a:ext cx="296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5" name="Line 33"/>
            <p:cNvSpPr>
              <a:spLocks noChangeShapeType="1"/>
            </p:cNvSpPr>
            <p:nvPr/>
          </p:nvSpPr>
          <p:spPr bwMode="auto">
            <a:xfrm>
              <a:off x="3781" y="1545"/>
              <a:ext cx="427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6" name="Line 35"/>
            <p:cNvSpPr>
              <a:spLocks noChangeShapeType="1"/>
            </p:cNvSpPr>
            <p:nvPr/>
          </p:nvSpPr>
          <p:spPr bwMode="auto">
            <a:xfrm>
              <a:off x="5173" y="2869"/>
              <a:ext cx="296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66589" y="4222620"/>
            <a:ext cx="8173328" cy="23806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kumimoji="1"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特征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Char char="–"/>
              <a:defRPr/>
            </a:pPr>
            <a:r>
              <a:rPr kumimoji="1" lang="zh-CN" altLang="en-US" sz="2200" dirty="0">
                <a:latin typeface="宋体" pitchFamily="2" charset="-122"/>
              </a:rPr>
              <a:t>间断性：</a:t>
            </a:r>
            <a:r>
              <a:rPr kumimoji="1" lang="zh-CN" altLang="en-US" sz="2200" dirty="0">
                <a:solidFill>
                  <a:schemeClr val="tx2"/>
                </a:solidFill>
                <a:latin typeface="宋体" pitchFamily="2" charset="-122"/>
              </a:rPr>
              <a:t>运行－暂停－运行</a:t>
            </a:r>
            <a:endParaRPr kumimoji="1" lang="zh-CN" altLang="en-US" sz="2200" dirty="0">
              <a:latin typeface="宋体" pitchFamily="2" charset="-122"/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Char char="–"/>
              <a:defRPr/>
            </a:pPr>
            <a:r>
              <a:rPr kumimoji="1" lang="zh-CN" altLang="en-US" sz="2200" dirty="0">
                <a:latin typeface="宋体" pitchFamily="2" charset="-122"/>
              </a:rPr>
              <a:t>失去封闭性</a:t>
            </a:r>
            <a:endParaRPr kumimoji="1" lang="en-US" altLang="zh-CN" sz="2200" dirty="0">
              <a:latin typeface="宋体" pitchFamily="2" charset="-122"/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Char char="–"/>
              <a:defRPr/>
            </a:pPr>
            <a:r>
              <a:rPr kumimoji="1" lang="zh-CN" altLang="en-US" sz="2200" dirty="0">
                <a:latin typeface="宋体" pitchFamily="2" charset="-122"/>
              </a:rPr>
              <a:t>程序运行结果出现不可再现性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defRPr/>
            </a:pPr>
            <a:r>
              <a:rPr kumimoji="1" lang="zh-CN" altLang="en-US" dirty="0">
                <a:latin typeface="宋体" pitchFamily="2" charset="-122"/>
              </a:rPr>
              <a:t>   程序的运行结果与其推进速度有关，发生与时间有关的错误</a:t>
            </a: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3907862" y="44451"/>
            <a:ext cx="5644523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3.1.1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程序的并发执行及特征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cxnSpLocks noChangeShapeType="1"/>
          </p:cNvCxnSpPr>
          <p:nvPr/>
        </p:nvCxnSpPr>
        <p:spPr bwMode="auto">
          <a:xfrm>
            <a:off x="2566813" y="2708275"/>
            <a:ext cx="1728788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箭头连接符 40"/>
          <p:cNvCxnSpPr>
            <a:cxnSpLocks noChangeShapeType="1"/>
          </p:cNvCxnSpPr>
          <p:nvPr/>
        </p:nvCxnSpPr>
        <p:spPr bwMode="auto">
          <a:xfrm>
            <a:off x="2495376" y="2420938"/>
            <a:ext cx="0" cy="14398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46"/>
          <p:cNvCxnSpPr>
            <a:cxnSpLocks noChangeShapeType="1"/>
          </p:cNvCxnSpPr>
          <p:nvPr/>
        </p:nvCxnSpPr>
        <p:spPr bwMode="auto">
          <a:xfrm flipH="1">
            <a:off x="2855738" y="2565401"/>
            <a:ext cx="43180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42"/>
          <p:cNvCxnSpPr>
            <a:cxnSpLocks noChangeShapeType="1"/>
          </p:cNvCxnSpPr>
          <p:nvPr/>
        </p:nvCxnSpPr>
        <p:spPr bwMode="auto">
          <a:xfrm>
            <a:off x="6888981" y="1557338"/>
            <a:ext cx="40322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>
            <a:off x="6888981" y="4076700"/>
            <a:ext cx="42481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椭圆 41"/>
          <p:cNvSpPr>
            <a:spLocks noChangeArrowheads="1"/>
          </p:cNvSpPr>
          <p:nvPr/>
        </p:nvSpPr>
        <p:spPr bwMode="auto">
          <a:xfrm>
            <a:off x="8473306" y="3141663"/>
            <a:ext cx="1008062" cy="863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6" name="圆角矩形标注 45"/>
          <p:cNvSpPr/>
          <p:nvPr/>
        </p:nvSpPr>
        <p:spPr bwMode="auto">
          <a:xfrm>
            <a:off x="2999407" y="897037"/>
            <a:ext cx="4105275" cy="2376487"/>
          </a:xfrm>
          <a:prstGeom prst="wedgeRoundRectCallout">
            <a:avLst>
              <a:gd name="adj1" fmla="val 92193"/>
              <a:gd name="adj2" fmla="val 631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</a:rPr>
              <a:t>问题</a:t>
            </a:r>
            <a:r>
              <a:rPr lang="en-US" altLang="zh-CN" sz="2400" dirty="0">
                <a:latin typeface="Arial" charset="0"/>
              </a:rPr>
              <a:t>1</a:t>
            </a:r>
            <a:r>
              <a:rPr lang="zh-CN" altLang="en-US" sz="2400" dirty="0">
                <a:latin typeface="Arial" charset="0"/>
              </a:rPr>
              <a:t>：作业</a:t>
            </a:r>
            <a:r>
              <a:rPr lang="en-US" altLang="zh-CN" sz="2400" dirty="0">
                <a:latin typeface="Arial" charset="0"/>
              </a:rPr>
              <a:t>2 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I</a:t>
            </a:r>
            <a:r>
              <a:rPr lang="en-US" altLang="zh-CN" sz="2400" baseline="-25000" dirty="0">
                <a:latin typeface="Arial" charset="0"/>
              </a:rPr>
              <a:t>2</a:t>
            </a:r>
            <a:r>
              <a:rPr lang="zh-CN" altLang="en-US" sz="2400" dirty="0">
                <a:latin typeface="Arial" charset="0"/>
              </a:rPr>
              <a:t>操作能一开始就启动吗？为什么？</a:t>
            </a:r>
            <a:endParaRPr lang="en-US" altLang="zh-CN" sz="2400" dirty="0">
              <a:latin typeface="Arial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dirty="0">
                <a:latin typeface="Arial" charset="0"/>
              </a:rPr>
              <a:t>问题</a:t>
            </a:r>
            <a:r>
              <a:rPr lang="en-US" altLang="zh-CN" sz="2400" dirty="0">
                <a:latin typeface="Arial" charset="0"/>
              </a:rPr>
              <a:t>2</a:t>
            </a:r>
            <a:r>
              <a:rPr lang="zh-CN" altLang="en-US" sz="2400" dirty="0">
                <a:latin typeface="Arial" charset="0"/>
              </a:rPr>
              <a:t>：当作业</a:t>
            </a:r>
            <a:r>
              <a:rPr lang="en-US" altLang="zh-CN" sz="2400" dirty="0">
                <a:latin typeface="Arial" charset="0"/>
              </a:rPr>
              <a:t>2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I</a:t>
            </a:r>
            <a:r>
              <a:rPr lang="en-US" altLang="zh-CN" sz="2400" baseline="-25000" dirty="0">
                <a:latin typeface="Arial" charset="0"/>
              </a:rPr>
              <a:t>2</a:t>
            </a:r>
            <a:r>
              <a:rPr lang="zh-CN" altLang="en-US" sz="2400" dirty="0">
                <a:latin typeface="Arial" charset="0"/>
              </a:rPr>
              <a:t>完成后</a:t>
            </a:r>
            <a:r>
              <a:rPr lang="en-US" altLang="zh-CN" sz="2400" dirty="0">
                <a:latin typeface="Arial" charset="0"/>
              </a:rPr>
              <a:t>C</a:t>
            </a:r>
            <a:r>
              <a:rPr lang="en-US" altLang="zh-CN" sz="2400" baseline="-25000" dirty="0">
                <a:latin typeface="Arial" charset="0"/>
              </a:rPr>
              <a:t>2</a:t>
            </a:r>
            <a:r>
              <a:rPr lang="zh-CN" altLang="en-US" sz="2400" dirty="0">
                <a:latin typeface="Arial" charset="0"/>
              </a:rPr>
              <a:t>一定能按时启动吗？为什么？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888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7" name="Text Box 9"/>
          <p:cNvSpPr txBox="1">
            <a:spLocks noChangeArrowheads="1"/>
          </p:cNvSpPr>
          <p:nvPr/>
        </p:nvSpPr>
        <p:spPr bwMode="auto">
          <a:xfrm>
            <a:off x="5231904" y="1915343"/>
            <a:ext cx="27368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三条</a:t>
            </a:r>
            <a:r>
              <a:rPr kumimoji="1" lang="zh-CN" altLang="zh-CN">
                <a:latin typeface="Times New Roman" panose="02020603050405020304" pitchFamily="18" charset="0"/>
              </a:rPr>
              <a:t>句的</a:t>
            </a:r>
            <a:r>
              <a:rPr kumimoji="1" lang="zh-CN" altLang="en-US">
                <a:latin typeface="Times New Roman" panose="02020603050405020304" pitchFamily="18" charset="0"/>
              </a:rPr>
              <a:t>执行顺序：   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3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zh-CN" altLang="zh-CN">
                <a:latin typeface="Times New Roman" panose="02020603050405020304" pitchFamily="18" charset="0"/>
              </a:rPr>
              <a:t>的</a:t>
            </a:r>
            <a:r>
              <a:rPr kumimoji="1" lang="zh-CN" altLang="en-US">
                <a:latin typeface="Times New Roman" panose="02020603050405020304" pitchFamily="18" charset="0"/>
              </a:rPr>
              <a:t>初始</a:t>
            </a:r>
            <a:r>
              <a:rPr kumimoji="1" lang="zh-CN" altLang="zh-CN">
                <a:latin typeface="Times New Roman" panose="02020603050405020304" pitchFamily="18" charset="0"/>
              </a:rPr>
              <a:t>赋值</a:t>
            </a:r>
            <a:endParaRPr kumimoji="1" lang="zh-CN" altLang="zh-CN" sz="10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3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  打印的结果</a:t>
            </a:r>
          </a:p>
          <a:p>
            <a:pPr>
              <a:lnSpc>
                <a:spcPct val="140000"/>
              </a:lnSpc>
              <a:spcBef>
                <a:spcPct val="3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zh-CN" altLang="zh-CN">
                <a:latin typeface="Times New Roman" panose="02020603050405020304" pitchFamily="18" charset="0"/>
              </a:rPr>
              <a:t>的最终赋值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816138" name="Text Box 10"/>
          <p:cNvSpPr txBox="1">
            <a:spLocks noChangeArrowheads="1"/>
          </p:cNvSpPr>
          <p:nvPr/>
        </p:nvSpPr>
        <p:spPr bwMode="auto">
          <a:xfrm>
            <a:off x="8328248" y="1880419"/>
            <a:ext cx="124777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b="0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①</a:t>
            </a:r>
            <a:r>
              <a:rPr kumimoji="1" lang="zh-CN" altLang="en-US" b="0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③</a:t>
            </a:r>
            <a:r>
              <a:rPr kumimoji="1" lang="zh-CN" altLang="en-US" b="0" dirty="0">
                <a:latin typeface="Times New Roman" panose="02020603050405020304" pitchFamily="18" charset="0"/>
              </a:rPr>
              <a:t>          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en-US" altLang="en-US" b="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</a:rPr>
              <a:t>10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                    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11          </a:t>
            </a:r>
            <a:endParaRPr kumimoji="1" lang="en-US" altLang="zh-CN" baseline="-25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baseline="-25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</a:rPr>
              <a:t> 0  </a:t>
            </a:r>
            <a:r>
              <a:rPr kumimoji="1" lang="en-US" altLang="zh-CN" b="0" baseline="-250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0"/>
              </a:lnSpc>
              <a:spcBef>
                <a:spcPct val="40000"/>
              </a:spcBef>
            </a:pPr>
            <a:endParaRPr kumimoji="1" lang="en-US" altLang="zh-CN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816139" name="Text Box 11"/>
          <p:cNvSpPr txBox="1">
            <a:spLocks noChangeArrowheads="1"/>
          </p:cNvSpPr>
          <p:nvPr/>
        </p:nvSpPr>
        <p:spPr bwMode="auto">
          <a:xfrm>
            <a:off x="10272464" y="1947094"/>
            <a:ext cx="128111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③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①</a:t>
            </a:r>
            <a:r>
              <a:rPr kumimoji="1" lang="en-US" altLang="en-US" b="0">
                <a:latin typeface="Times New Roman" panose="02020603050405020304" pitchFamily="18" charset="0"/>
              </a:rPr>
              <a:t>        </a:t>
            </a:r>
            <a:r>
              <a:rPr kumimoji="1" lang="en-US" altLang="zh-CN">
                <a:latin typeface="Times New Roman" panose="02020603050405020304" pitchFamily="18" charset="0"/>
              </a:rPr>
              <a:t>10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                    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 10          </a:t>
            </a:r>
            <a:endParaRPr kumimoji="1" lang="en-US" altLang="zh-CN" baseline="-25000">
              <a:latin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baseline="-25000">
                <a:latin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</a:rPr>
              <a:t>1</a:t>
            </a:r>
            <a:endParaRPr kumimoji="1" lang="en-US" altLang="zh-CN" b="0" baseline="-25000"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323979" y="2313805"/>
            <a:ext cx="6604669" cy="1511300"/>
            <a:chOff x="576" y="2849"/>
            <a:chExt cx="4136" cy="507"/>
          </a:xfrm>
        </p:grpSpPr>
        <p:sp>
          <p:nvSpPr>
            <p:cNvPr id="19472" name="Line 14"/>
            <p:cNvSpPr>
              <a:spLocks noChangeShapeType="1"/>
            </p:cNvSpPr>
            <p:nvPr/>
          </p:nvSpPr>
          <p:spPr bwMode="auto">
            <a:xfrm>
              <a:off x="576" y="2849"/>
              <a:ext cx="4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3" name="Line 15"/>
            <p:cNvSpPr>
              <a:spLocks noChangeShapeType="1"/>
            </p:cNvSpPr>
            <p:nvPr/>
          </p:nvSpPr>
          <p:spPr bwMode="auto">
            <a:xfrm>
              <a:off x="576" y="3042"/>
              <a:ext cx="4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>
              <a:off x="576" y="3187"/>
              <a:ext cx="4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5" name="Line 23"/>
            <p:cNvSpPr>
              <a:spLocks noChangeShapeType="1"/>
            </p:cNvSpPr>
            <p:nvPr/>
          </p:nvSpPr>
          <p:spPr bwMode="auto">
            <a:xfrm>
              <a:off x="586" y="3356"/>
              <a:ext cx="4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64241" y="1879789"/>
            <a:ext cx="4039362" cy="2017713"/>
            <a:chOff x="1200" y="2709"/>
            <a:chExt cx="1674" cy="1134"/>
          </a:xfrm>
        </p:grpSpPr>
        <p:sp>
          <p:nvSpPr>
            <p:cNvPr id="19470" name="Text Box 26"/>
            <p:cNvSpPr txBox="1">
              <a:spLocks noChangeArrowheads="1"/>
            </p:cNvSpPr>
            <p:nvPr/>
          </p:nvSpPr>
          <p:spPr bwMode="auto">
            <a:xfrm>
              <a:off x="1200" y="2709"/>
              <a:ext cx="748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A         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</a:rPr>
                <a:t>       …    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</a:rPr>
                <a:t> n := n+1;   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①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…  </a:t>
              </a:r>
            </a:p>
          </p:txBody>
        </p:sp>
        <p:sp>
          <p:nvSpPr>
            <p:cNvPr id="19471" name="Text Box 27"/>
            <p:cNvSpPr txBox="1">
              <a:spLocks noChangeArrowheads="1"/>
            </p:cNvSpPr>
            <p:nvPr/>
          </p:nvSpPr>
          <p:spPr bwMode="auto">
            <a:xfrm>
              <a:off x="2126" y="2709"/>
              <a:ext cx="748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B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       …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   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</a:rPr>
                <a:t>  print(n); 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②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  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n := 0;</a:t>
              </a:r>
              <a:r>
                <a:rPr kumimoji="1" lang="en-US" altLang="zh-CN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    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③</a:t>
              </a:r>
              <a:r>
                <a:rPr kumimoji="1" lang="en-US" altLang="zh-CN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    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       </a:t>
              </a:r>
              <a:r>
                <a:rPr kumimoji="1" lang="en-US" altLang="zh-CN" dirty="0">
                  <a:sym typeface="MT Extra" panose="05050102010205020202" pitchFamily="18" charset="2"/>
                </a:rPr>
                <a:t>…</a:t>
              </a:r>
              <a:endParaRPr kumimoji="1" lang="en-US" altLang="zh-CN" dirty="0"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</p:grp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23392" y="1059151"/>
            <a:ext cx="5329237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程序并发执行不可再现性示例</a:t>
            </a:r>
            <a:endParaRPr kumimoji="1"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1053" y="4157338"/>
            <a:ext cx="6606511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思考：（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如果按照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② ①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③</a:t>
            </a:r>
            <a:r>
              <a:rPr kumimoji="1" lang="zh-CN" altLang="en-US" sz="2400" dirty="0">
                <a:latin typeface="Times New Roman" panose="02020603050405020304" pitchFamily="18" charset="0"/>
                <a:sym typeface="MT Extra" panose="05050102010205020202" pitchFamily="18" charset="2"/>
              </a:rPr>
              <a:t>的顺序执行，则打印结果及</a:t>
            </a:r>
            <a:r>
              <a:rPr kumimoji="1" lang="en-US" altLang="zh-CN" sz="2400" dirty="0">
                <a:latin typeface="Times New Roman" panose="02020603050405020304" pitchFamily="18" charset="0"/>
                <a:sym typeface="MT Extra" panose="05050102010205020202" pitchFamily="18" charset="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sym typeface="MT Extra" panose="05050102010205020202" pitchFamily="18" charset="2"/>
              </a:rPr>
              <a:t>的最终赋值又是多少呢？</a:t>
            </a:r>
            <a:endParaRPr kumimoji="1" lang="en-US" altLang="zh-CN" sz="2400" dirty="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sz="2400" b="0" dirty="0">
                <a:latin typeface="Times New Roman" panose="02020603050405020304" pitchFamily="18" charset="0"/>
                <a:sym typeface="MT Extra" panose="05050102010205020202" pitchFamily="18" charset="2"/>
              </a:rPr>
              <a:t>             </a:t>
            </a:r>
            <a:r>
              <a:rPr kumimoji="1"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（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kumimoji="1"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）</a:t>
            </a:r>
            <a:r>
              <a:rPr kumimoji="1" lang="zh-CN" altLang="en-US" sz="2400" dirty="0">
                <a:latin typeface="Times New Roman" panose="02020603050405020304" pitchFamily="18" charset="0"/>
                <a:sym typeface="MT Extra" panose="05050102010205020202" pitchFamily="18" charset="2"/>
              </a:rPr>
              <a:t>会不会出现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③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①②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的运行顺序？</a:t>
            </a:r>
            <a:endParaRPr kumimoji="1"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4006353" y="175707"/>
            <a:ext cx="5545138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3.1.1 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程序的并发执行及特征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8400256" y="2888481"/>
            <a:ext cx="792162" cy="100806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0545514" y="2888481"/>
            <a:ext cx="792162" cy="100806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6" name="圆角矩形标注 5"/>
          <p:cNvSpPr/>
          <p:nvPr/>
        </p:nvSpPr>
        <p:spPr bwMode="auto">
          <a:xfrm>
            <a:off x="7307771" y="4653136"/>
            <a:ext cx="4536504" cy="1885923"/>
          </a:xfrm>
          <a:prstGeom prst="wedgeRoundRectCallout">
            <a:avLst>
              <a:gd name="adj1" fmla="val 2612"/>
              <a:gd name="adj2" fmla="val -11013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进程并发执行时，若共享某些变量，其执行结果与各并发进程的相对速度有关，即给定相同的初始条件，若不加以控制，可能得到不同的结果，称为“与时间有关的错误”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6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6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6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16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6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16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7" grpId="0"/>
      <p:bldP spid="18" grpId="0"/>
      <p:bldP spid="20" grpId="0" animBg="1"/>
      <p:bldP spid="21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37"/>
          <p:cNvSpPr>
            <a:spLocks noChangeArrowheads="1"/>
          </p:cNvSpPr>
          <p:nvPr/>
        </p:nvSpPr>
        <p:spPr bwMode="auto">
          <a:xfrm>
            <a:off x="4341814" y="44451"/>
            <a:ext cx="5210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3.1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进程的引入</a:t>
            </a: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624681" y="784702"/>
            <a:ext cx="7648005" cy="6331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附：程序并发执行的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Bernstein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kumimoji="1"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6FB6CA-EC94-8EF7-B410-5EAEDF913648}"/>
              </a:ext>
            </a:extLst>
          </p:cNvPr>
          <p:cNvSpPr txBox="1"/>
          <p:nvPr/>
        </p:nvSpPr>
        <p:spPr>
          <a:xfrm>
            <a:off x="1213574" y="1532638"/>
            <a:ext cx="9931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并发执行失去封闭性的原因是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共享资源的影响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，去掉这种影响就行了。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1966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年，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Bernstein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（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伯恩斯坦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）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给出了并发执行的条件：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若两个程序</a:t>
            </a:r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P1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i="0" u="none" strike="noStrike" baseline="0" dirty="0">
                <a:solidFill>
                  <a:srgbClr val="FF0066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P2</a:t>
            </a:r>
            <a:r>
              <a:rPr lang="zh-CN" altLang="en-US" sz="2400" b="0" i="0" u="none" strike="noStrike" baseline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满足下述条件，便能并发执行且有可再现性：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2151B9-CDD5-5F93-217F-C4840522CB61}"/>
              </a:ext>
            </a:extLst>
          </p:cNvPr>
          <p:cNvSpPr txBox="1"/>
          <p:nvPr/>
        </p:nvSpPr>
        <p:spPr>
          <a:xfrm>
            <a:off x="1281834" y="2967335"/>
            <a:ext cx="8388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(R(P</a:t>
            </a:r>
            <a:r>
              <a:rPr lang="en-US" altLang="zh-CN" sz="1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1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)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Symbol" panose="05050102010706020507" pitchFamily="18" charset="2"/>
              </a:rPr>
              <a:t>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W(P</a:t>
            </a:r>
            <a:r>
              <a:rPr lang="en-US" altLang="zh-CN" sz="1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2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))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Symbol" panose="05050102010706020507" pitchFamily="18" charset="2"/>
              </a:rPr>
              <a:t> 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(R(P</a:t>
            </a:r>
            <a:r>
              <a:rPr lang="en-US" altLang="zh-CN" sz="1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2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)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Symbol" panose="05050102010706020507" pitchFamily="18" charset="2"/>
              </a:rPr>
              <a:t>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W(P</a:t>
            </a:r>
            <a:r>
              <a:rPr lang="en-US" altLang="zh-CN" sz="1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1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))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Symbol" panose="05050102010706020507" pitchFamily="18" charset="2"/>
              </a:rPr>
              <a:t> 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(W(P</a:t>
            </a:r>
            <a:r>
              <a:rPr lang="en-US" altLang="zh-CN" sz="1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1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)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Symbol" panose="05050102010706020507" pitchFamily="18" charset="2"/>
              </a:rPr>
              <a:t>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W(P</a:t>
            </a:r>
            <a:r>
              <a:rPr lang="en-US" altLang="zh-CN" sz="1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2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</a:rPr>
              <a:t>))={}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990E6-7A47-F336-1517-B6A57DFC0989}"/>
              </a:ext>
            </a:extLst>
          </p:cNvPr>
          <p:cNvSpPr txBox="1"/>
          <p:nvPr/>
        </p:nvSpPr>
        <p:spPr>
          <a:xfrm>
            <a:off x="1283840" y="3811120"/>
            <a:ext cx="99315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其中：运算的读集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R(P</a:t>
            </a:r>
            <a:r>
              <a:rPr lang="en-US" altLang="zh-CN" sz="1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是指在运算执行期间需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的所有变量的集合；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运算的写集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W(P</a:t>
            </a:r>
            <a:r>
              <a:rPr lang="en-US" altLang="zh-CN" sz="1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i="0" u="none" strike="noStrike" baseline="0" dirty="0">
                <a:solidFill>
                  <a:srgbClr val="0000FF"/>
                </a:solidFill>
                <a:latin typeface="Times New Roman Bold" panose="020208030705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是指在运算执行期间要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改变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的所有变量的集合。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577TGp_fruit_light_ani">
  <a:themeElements>
    <a:clrScheme name="577TGp_fruit_light_ani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577TGp_fruit_light_ani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742950" marR="0" indent="-285750" algn="ctr" defTabSz="914400" rtl="0" eaLnBrk="0" fontAlgn="base" latinLnBrk="0" hangingPunct="0">
          <a:lnSpc>
            <a:spcPct val="11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742950" marR="0" indent="-285750" algn="ctr" defTabSz="914400" rtl="0" eaLnBrk="0" fontAlgn="base" latinLnBrk="0" hangingPunct="0">
          <a:lnSpc>
            <a:spcPct val="11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77TGp_fruit_light_ani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7TGp_fruit_light_ani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7TGp_fruit_light_ani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湘水蓝PPT模板</Template>
  <TotalTime>3469</TotalTime>
  <Words>5482</Words>
  <Application>Microsoft Office PowerPoint</Application>
  <PresentationFormat>宽屏</PresentationFormat>
  <Paragraphs>684</Paragraphs>
  <Slides>57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8" baseType="lpstr">
      <vt:lpstr>-apple-system</vt:lpstr>
      <vt:lpstr>helvetica neue</vt:lpstr>
      <vt:lpstr>Monotype Sorts</vt:lpstr>
      <vt:lpstr>PingFang SC</vt:lpstr>
      <vt:lpstr>等线</vt:lpstr>
      <vt:lpstr>仿宋_GB2312</vt:lpstr>
      <vt:lpstr>楷体</vt:lpstr>
      <vt:lpstr>思源黑体 CN Heavy</vt:lpstr>
      <vt:lpstr>思源黑体 CN Medium</vt:lpstr>
      <vt:lpstr>宋体</vt:lpstr>
      <vt:lpstr>微软雅黑</vt:lpstr>
      <vt:lpstr>微软雅黑</vt:lpstr>
      <vt:lpstr>Arial</vt:lpstr>
      <vt:lpstr>Arial</vt:lpstr>
      <vt:lpstr>Arial Bold</vt:lpstr>
      <vt:lpstr>MT Extra</vt:lpstr>
      <vt:lpstr>Symbol</vt:lpstr>
      <vt:lpstr>Times New Roman</vt:lpstr>
      <vt:lpstr>Times New Roman Bold</vt:lpstr>
      <vt:lpstr>Wingdings</vt:lpstr>
      <vt:lpstr>577TGp_fruit_light_ani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进程概念</vt:lpstr>
      <vt:lpstr>3.2 进程概念</vt:lpstr>
      <vt:lpstr>3.2 进程概念</vt:lpstr>
      <vt:lpstr>3.2 进程概念</vt:lpstr>
      <vt:lpstr>PowerPoint 演示文稿</vt:lpstr>
      <vt:lpstr>PowerPoint 演示文稿</vt:lpstr>
      <vt:lpstr>PowerPoint 演示文稿</vt:lpstr>
      <vt:lpstr>PowerPoint 演示文稿</vt:lpstr>
      <vt:lpstr>3.2 进程概念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进程概念</vt:lpstr>
      <vt:lpstr>3.2 进程概念</vt:lpstr>
      <vt:lpstr>3.2 进程概念</vt:lpstr>
      <vt:lpstr>3.2 进程概念</vt:lpstr>
      <vt:lpstr>3.2 进程概念</vt:lpstr>
      <vt:lpstr>PowerPoint 演示文稿</vt:lpstr>
      <vt:lpstr>3.3 进程控制</vt:lpstr>
      <vt:lpstr>3.3 进程控制</vt:lpstr>
      <vt:lpstr>3.3 进程控制</vt:lpstr>
      <vt:lpstr>3.3 进程控制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yn yang</dc:creator>
  <cp:lastModifiedBy>yn yang</cp:lastModifiedBy>
  <cp:revision>392</cp:revision>
  <dcterms:created xsi:type="dcterms:W3CDTF">2024-01-24T10:00:18Z</dcterms:created>
  <dcterms:modified xsi:type="dcterms:W3CDTF">2024-03-13T02:09:38Z</dcterms:modified>
</cp:coreProperties>
</file>