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1025" r:id="rId3"/>
    <p:sldId id="295" r:id="rId4"/>
    <p:sldId id="276" r:id="rId5"/>
    <p:sldId id="323" r:id="rId6"/>
    <p:sldId id="1034" r:id="rId7"/>
    <p:sldId id="1035" r:id="rId8"/>
    <p:sldId id="1036" r:id="rId9"/>
    <p:sldId id="327" r:id="rId10"/>
    <p:sldId id="328" r:id="rId11"/>
    <p:sldId id="325" r:id="rId12"/>
    <p:sldId id="329" r:id="rId13"/>
    <p:sldId id="33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8" autoAdjust="0"/>
  </p:normalViewPr>
  <p:slideViewPr>
    <p:cSldViewPr snapToGrid="0">
      <p:cViewPr varScale="1">
        <p:scale>
          <a:sx n="87" d="100"/>
          <a:sy n="87" d="100"/>
        </p:scale>
        <p:origin x="6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05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16E2A-F571-4990-9A22-A9F33E818DD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C607-9267-46E8-9EF5-BFCDBE9D5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5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BE89-34E1-4BD1-B184-1CE6CF7AE7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08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FC607-9267-46E8-9EF5-BFCDBE9D51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3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FC607-9267-46E8-9EF5-BFCDBE9D51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5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FC607-9267-46E8-9EF5-BFCDBE9D51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FC607-9267-46E8-9EF5-BFCDBE9D51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7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5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1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FC607-9267-46E8-9EF5-BFCDBE9D51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024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2645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25439"/>
            <a:ext cx="2743200" cy="5800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25439"/>
            <a:ext cx="8026400" cy="5800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9522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5439"/>
            <a:ext cx="109728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82975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944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759" y="127836"/>
            <a:ext cx="10972800" cy="9271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76166" y="6381749"/>
            <a:ext cx="2844800" cy="476251"/>
          </a:xfrm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46199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6079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171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8057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4752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645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940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67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7327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7"/>
          <p:cNvSpPr/>
          <p:nvPr/>
        </p:nvSpPr>
        <p:spPr>
          <a:xfrm>
            <a:off x="-8466" y="-6350"/>
            <a:ext cx="12204700" cy="6862763"/>
          </a:xfrm>
          <a:custGeom>
            <a:avLst/>
            <a:gdLst>
              <a:gd name="txL" fmla="*/ 0 w 5768"/>
              <a:gd name="txT" fmla="*/ 0 h 4325"/>
              <a:gd name="txR" fmla="*/ 5768 w 5768"/>
              <a:gd name="txB" fmla="*/ 4325 h 4325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FFFFB">
                  <a:alpha val="100000"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27" name="Freeform 9"/>
          <p:cNvSpPr/>
          <p:nvPr/>
        </p:nvSpPr>
        <p:spPr>
          <a:xfrm>
            <a:off x="8469" y="5113337"/>
            <a:ext cx="2470151" cy="1746251"/>
          </a:xfrm>
          <a:custGeom>
            <a:avLst/>
            <a:gdLst>
              <a:gd name="txL" fmla="*/ 0 w 1089"/>
              <a:gd name="txT" fmla="*/ 0 h 1100"/>
              <a:gd name="txR" fmla="*/ 1089 w 1089"/>
              <a:gd name="txB" fmla="*/ 1100 h 1100"/>
            </a:gdLst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12208933" cy="6875463"/>
            <a:chOff x="0" y="0"/>
            <a:chExt cx="5768" cy="4331"/>
          </a:xfrm>
        </p:grpSpPr>
        <p:grpSp>
          <p:nvGrpSpPr>
            <p:cNvPr id="1043" name="Group 5"/>
            <p:cNvGrpSpPr/>
            <p:nvPr/>
          </p:nvGrpSpPr>
          <p:grpSpPr>
            <a:xfrm>
              <a:off x="332" y="0"/>
              <a:ext cx="5080" cy="4331"/>
              <a:chOff x="0" y="0"/>
              <a:chExt cx="5080" cy="4331"/>
            </a:xfrm>
          </p:grpSpPr>
          <p:sp>
            <p:nvSpPr>
              <p:cNvPr id="1051" name="Line 13"/>
              <p:cNvSpPr/>
              <p:nvPr/>
            </p:nvSpPr>
            <p:spPr>
              <a:xfrm>
                <a:off x="0" y="0"/>
                <a:ext cx="0" cy="3510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2" name="Line 14"/>
              <p:cNvSpPr/>
              <p:nvPr/>
            </p:nvSpPr>
            <p:spPr>
              <a:xfrm>
                <a:off x="725" y="0"/>
                <a:ext cx="0" cy="4142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3" name="Line 15"/>
              <p:cNvSpPr/>
              <p:nvPr/>
            </p:nvSpPr>
            <p:spPr>
              <a:xfrm>
                <a:off x="1451" y="0"/>
                <a:ext cx="0" cy="4322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4" name="Line 16"/>
              <p:cNvSpPr/>
              <p:nvPr/>
            </p:nvSpPr>
            <p:spPr>
              <a:xfrm>
                <a:off x="2177" y="0"/>
                <a:ext cx="0" cy="4331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5" name="Line 17"/>
              <p:cNvSpPr/>
              <p:nvPr/>
            </p:nvSpPr>
            <p:spPr>
              <a:xfrm>
                <a:off x="2902" y="245"/>
                <a:ext cx="0" cy="4086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6" name="Line 18"/>
              <p:cNvSpPr/>
              <p:nvPr/>
            </p:nvSpPr>
            <p:spPr>
              <a:xfrm>
                <a:off x="3628" y="390"/>
                <a:ext cx="0" cy="3941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7" name="Line 19"/>
              <p:cNvSpPr/>
              <p:nvPr/>
            </p:nvSpPr>
            <p:spPr>
              <a:xfrm>
                <a:off x="4354" y="487"/>
                <a:ext cx="0" cy="3844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8" name="Line 20"/>
              <p:cNvSpPr/>
              <p:nvPr/>
            </p:nvSpPr>
            <p:spPr>
              <a:xfrm>
                <a:off x="5080" y="567"/>
                <a:ext cx="0" cy="3764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</p:grpSp>
        <p:grpSp>
          <p:nvGrpSpPr>
            <p:cNvPr id="1044" name="Group 14"/>
            <p:cNvGrpSpPr/>
            <p:nvPr/>
          </p:nvGrpSpPr>
          <p:grpSpPr>
            <a:xfrm>
              <a:off x="0" y="264"/>
              <a:ext cx="5768" cy="3538"/>
              <a:chOff x="0" y="0"/>
              <a:chExt cx="5768" cy="3538"/>
            </a:xfrm>
          </p:grpSpPr>
          <p:sp>
            <p:nvSpPr>
              <p:cNvPr id="1045" name="Line 22"/>
              <p:cNvSpPr/>
              <p:nvPr/>
            </p:nvSpPr>
            <p:spPr>
              <a:xfrm rot="5400000">
                <a:off x="1635" y="-1635"/>
                <a:ext cx="0" cy="3270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6" name="Line 23"/>
              <p:cNvSpPr/>
              <p:nvPr/>
            </p:nvSpPr>
            <p:spPr>
              <a:xfrm rot="5400000">
                <a:off x="2884" y="-2177"/>
                <a:ext cx="0" cy="5768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7" name="Line 24"/>
              <p:cNvSpPr/>
              <p:nvPr/>
            </p:nvSpPr>
            <p:spPr>
              <a:xfrm rot="5400000">
                <a:off x="2884" y="-1469"/>
                <a:ext cx="0" cy="5768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8" name="Line 25"/>
              <p:cNvSpPr/>
              <p:nvPr/>
            </p:nvSpPr>
            <p:spPr>
              <a:xfrm rot="5400000">
                <a:off x="2885" y="-761"/>
                <a:ext cx="0" cy="5766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49" name="Line 26"/>
              <p:cNvSpPr/>
              <p:nvPr/>
            </p:nvSpPr>
            <p:spPr>
              <a:xfrm rot="5400000">
                <a:off x="2885" y="-53"/>
                <a:ext cx="0" cy="5766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  <p:sp>
            <p:nvSpPr>
              <p:cNvPr id="1050" name="Line 27"/>
              <p:cNvSpPr/>
              <p:nvPr/>
            </p:nvSpPr>
            <p:spPr>
              <a:xfrm rot="5400000">
                <a:off x="3192" y="987"/>
                <a:ext cx="0" cy="5102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50195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dist="17961" dir="2699999" algn="ctr" rotWithShape="0">
                  <a:srgbClr val="FFCC00">
                    <a:alpha val="34000"/>
                  </a:srgbClr>
                </a:outerShdw>
              </a:effectLst>
            </p:spPr>
          </p:sp>
        </p:grpSp>
      </p:grpSp>
      <p:sp>
        <p:nvSpPr>
          <p:cNvPr id="1029" name="Rectangle 28"/>
          <p:cNvSpPr>
            <a:spLocks noChangeArrowheads="1"/>
          </p:cNvSpPr>
          <p:nvPr/>
        </p:nvSpPr>
        <p:spPr bwMode="auto">
          <a:xfrm>
            <a:off x="5340353" y="2692401"/>
            <a:ext cx="1504951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9"/>
          <p:cNvSpPr>
            <a:spLocks noChangeArrowheads="1"/>
          </p:cNvSpPr>
          <p:nvPr/>
        </p:nvSpPr>
        <p:spPr bwMode="auto">
          <a:xfrm>
            <a:off x="9946219" y="4937126"/>
            <a:ext cx="1494367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732369" y="3808414"/>
            <a:ext cx="1504951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31"/>
          <p:cNvSpPr>
            <a:spLocks noChangeArrowheads="1"/>
          </p:cNvSpPr>
          <p:nvPr/>
        </p:nvSpPr>
        <p:spPr bwMode="auto">
          <a:xfrm>
            <a:off x="8409519" y="6064251"/>
            <a:ext cx="1504951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2"/>
          <p:cNvSpPr>
            <a:spLocks noChangeArrowheads="1"/>
          </p:cNvSpPr>
          <p:nvPr/>
        </p:nvSpPr>
        <p:spPr bwMode="auto">
          <a:xfrm>
            <a:off x="3795186" y="0"/>
            <a:ext cx="1504951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33"/>
          <p:cNvSpPr>
            <a:spLocks noChangeArrowheads="1"/>
          </p:cNvSpPr>
          <p:nvPr/>
        </p:nvSpPr>
        <p:spPr bwMode="auto">
          <a:xfrm>
            <a:off x="3803653" y="4938714"/>
            <a:ext cx="1494367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34"/>
          <p:cNvSpPr>
            <a:spLocks noChangeArrowheads="1"/>
          </p:cNvSpPr>
          <p:nvPr/>
        </p:nvSpPr>
        <p:spPr bwMode="auto">
          <a:xfrm>
            <a:off x="8401053" y="1566863"/>
            <a:ext cx="1494367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15000"/>
              </a:lnSpc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867">
                <a:latin typeface="Arial" panose="020B0604020202020204" pitchFamily="34" charset="0"/>
              </a:defRPr>
            </a:lvl1pPr>
          </a:lstStyle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867">
                <a:latin typeface="Arial" panose="020B0604020202020204" pitchFamily="34" charset="0"/>
              </a:defRPr>
            </a:lvl1pPr>
          </a:lstStyle>
          <a:p>
            <a:pPr defTabSz="1219170"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867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1ADF41B-0F60-4EB6-AF51-F4BD8A41F9EF}" type="slidenum">
              <a:rPr lang="zh-CN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C127F64C-19BA-48D6-90A8-C65CF63B0287}" type="slidenum">
              <a:rPr lang="en-US" altLang="zh-CN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609600" y="325439"/>
            <a:ext cx="10972800" cy="9271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99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609585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19170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828754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438339" algn="l" rtl="0" eaLnBrk="0" fontAlgn="base" hangingPunct="0">
        <a:spcBef>
          <a:spcPct val="0"/>
        </a:spcBef>
        <a:spcAft>
          <a:spcPct val="0"/>
        </a:spcAft>
        <a:defRPr sz="5333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建筑的摆设布局&#10;&#10;低可信度描述已自动生成">
            <a:extLst>
              <a:ext uri="{FF2B5EF4-FFF2-40B4-BE49-F238E27FC236}">
                <a16:creationId xmlns:a16="http://schemas.microsoft.com/office/drawing/2014/main" id="{7B5F9164-FA53-E291-14D3-18DD5DA980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  <a14:imgEffect>
                      <a14:colorTemperature colorTemp="96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699" y="-374"/>
            <a:ext cx="11362446" cy="6857997"/>
          </a:xfrm>
          <a:custGeom>
            <a:avLst/>
            <a:gdLst>
              <a:gd name="connsiteX0" fmla="*/ 0 w 11362446"/>
              <a:gd name="connsiteY0" fmla="*/ 0 h 6857997"/>
              <a:gd name="connsiteX1" fmla="*/ 11362446 w 11362446"/>
              <a:gd name="connsiteY1" fmla="*/ 0 h 6857997"/>
              <a:gd name="connsiteX2" fmla="*/ 11362446 w 11362446"/>
              <a:gd name="connsiteY2" fmla="*/ 6857997 h 6857997"/>
              <a:gd name="connsiteX3" fmla="*/ 0 w 11362446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2446" h="6857997">
                <a:moveTo>
                  <a:pt x="0" y="0"/>
                </a:moveTo>
                <a:lnTo>
                  <a:pt x="11362446" y="0"/>
                </a:lnTo>
                <a:lnTo>
                  <a:pt x="11362446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C0C9538-3D52-A58E-21BA-B22B34D2F196}"/>
              </a:ext>
            </a:extLst>
          </p:cNvPr>
          <p:cNvSpPr/>
          <p:nvPr/>
        </p:nvSpPr>
        <p:spPr>
          <a:xfrm>
            <a:off x="20073" y="982454"/>
            <a:ext cx="12192000" cy="6858000"/>
          </a:xfrm>
          <a:custGeom>
            <a:avLst/>
            <a:gdLst>
              <a:gd name="connsiteX0" fmla="*/ 0 w 11640490"/>
              <a:gd name="connsiteY0" fmla="*/ 0 h 6858000"/>
              <a:gd name="connsiteX1" fmla="*/ 11640490 w 11640490"/>
              <a:gd name="connsiteY1" fmla="*/ 0 h 6858000"/>
              <a:gd name="connsiteX2" fmla="*/ 11640490 w 11640490"/>
              <a:gd name="connsiteY2" fmla="*/ 6858000 h 6858000"/>
              <a:gd name="connsiteX3" fmla="*/ 0 w 116404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0490" h="6858000">
                <a:moveTo>
                  <a:pt x="0" y="0"/>
                </a:moveTo>
                <a:lnTo>
                  <a:pt x="11640490" y="0"/>
                </a:lnTo>
                <a:lnTo>
                  <a:pt x="1164049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14C9C5-8755-DBD1-8D8A-78FE20613688}"/>
              </a:ext>
            </a:extLst>
          </p:cNvPr>
          <p:cNvSpPr txBox="1"/>
          <p:nvPr/>
        </p:nvSpPr>
        <p:spPr>
          <a:xfrm>
            <a:off x="748435" y="2409369"/>
            <a:ext cx="6174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23D8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操作系统</a:t>
            </a: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EF92DCA-F557-B2A4-2C62-4475379D73C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794" y="0"/>
            <a:ext cx="2743206" cy="1167386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4DC25A1-A3CF-2F38-ADE5-AE370FFB16A2}"/>
              </a:ext>
            </a:extLst>
          </p:cNvPr>
          <p:cNvSpPr/>
          <p:nvPr/>
        </p:nvSpPr>
        <p:spPr>
          <a:xfrm>
            <a:off x="40146" y="6163737"/>
            <a:ext cx="12191999" cy="694263"/>
          </a:xfrm>
          <a:prstGeom prst="rect">
            <a:avLst/>
          </a:prstGeom>
          <a:solidFill>
            <a:srgbClr val="023D8D"/>
          </a:solidFill>
          <a:ln>
            <a:noFill/>
          </a:ln>
          <a:effectLst>
            <a:outerShdw blurRad="254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E45AC6-8712-48E3-C100-F1DF01DFDD24}"/>
              </a:ext>
            </a:extLst>
          </p:cNvPr>
          <p:cNvSpPr txBox="1"/>
          <p:nvPr/>
        </p:nvSpPr>
        <p:spPr>
          <a:xfrm>
            <a:off x="2503029" y="6249895"/>
            <a:ext cx="266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计算机学院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067C4A1-BD31-A905-CDD5-6856BD39D031}"/>
              </a:ext>
            </a:extLst>
          </p:cNvPr>
          <p:cNvCxnSpPr>
            <a:cxnSpLocks/>
          </p:cNvCxnSpPr>
          <p:nvPr/>
        </p:nvCxnSpPr>
        <p:spPr>
          <a:xfrm>
            <a:off x="805330" y="4411454"/>
            <a:ext cx="3899578" cy="0"/>
          </a:xfrm>
          <a:prstGeom prst="line">
            <a:avLst/>
          </a:prstGeom>
          <a:ln w="25400">
            <a:solidFill>
              <a:srgbClr val="023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AE20575-C68D-C897-EB1D-16661BDA8EA2}"/>
              </a:ext>
            </a:extLst>
          </p:cNvPr>
          <p:cNvSpPr txBox="1"/>
          <p:nvPr/>
        </p:nvSpPr>
        <p:spPr>
          <a:xfrm>
            <a:off x="4805070" y="6226942"/>
            <a:ext cx="262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杨亚宁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D2B83D-0BB1-EA59-1D9F-F6AEA2539835}"/>
              </a:ext>
            </a:extLst>
          </p:cNvPr>
          <p:cNvSpPr txBox="1"/>
          <p:nvPr/>
        </p:nvSpPr>
        <p:spPr>
          <a:xfrm>
            <a:off x="804520" y="3826679"/>
            <a:ext cx="389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0" u="none" strike="noStrike" baseline="0" dirty="0">
                <a:solidFill>
                  <a:srgbClr val="0066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200" b="1" i="0" u="none" strike="noStrike" baseline="0" dirty="0">
                <a:solidFill>
                  <a:srgbClr val="CD3300"/>
                </a:solidFill>
                <a:latin typeface="Times New Roman" panose="02020603050405020304" pitchFamily="18" charset="0"/>
              </a:rPr>
              <a:t>perating </a:t>
            </a:r>
            <a:r>
              <a:rPr lang="en-US" altLang="zh-CN" sz="3200" b="1" i="0" u="none" strike="noStrike" baseline="0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="1" i="0" u="none" strike="noStrike" baseline="0" dirty="0">
                <a:solidFill>
                  <a:srgbClr val="CD3300"/>
                </a:solidFill>
                <a:latin typeface="Times New Roman" panose="02020603050405020304" pitchFamily="18" charset="0"/>
              </a:rPr>
              <a:t>ystem</a:t>
            </a:r>
            <a:endParaRPr lang="zh-CN" altLang="en-US" sz="2000" dirty="0">
              <a:solidFill>
                <a:srgbClr val="0351B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1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89" y="1347901"/>
            <a:ext cx="10512425" cy="514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中断处理过程</a:t>
            </a:r>
            <a:endParaRPr lang="en-US" altLang="zh-CN" sz="2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D02E528-2C20-4D93-92CF-19554C4762BF}"/>
              </a:ext>
            </a:extLst>
          </p:cNvPr>
          <p:cNvGrpSpPr/>
          <p:nvPr/>
        </p:nvGrpSpPr>
        <p:grpSpPr>
          <a:xfrm>
            <a:off x="695060" y="3153735"/>
            <a:ext cx="4388126" cy="2350251"/>
            <a:chOff x="5899070" y="4242281"/>
            <a:chExt cx="4388126" cy="23502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382A41-61EE-4C2B-972D-489961EF6BEB}"/>
                </a:ext>
              </a:extLst>
            </p:cNvPr>
            <p:cNvGrpSpPr/>
            <p:nvPr/>
          </p:nvGrpSpPr>
          <p:grpSpPr>
            <a:xfrm>
              <a:off x="7257084" y="4242281"/>
              <a:ext cx="1135593" cy="2343102"/>
              <a:chOff x="2689936" y="4144143"/>
              <a:chExt cx="1135593" cy="2343102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AD189169-4493-466C-A0C6-ED23CFEAFF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118" b="98235" l="0" r="96429">
                            <a14:foregroundMark x1="7738" y1="29412" x2="53571" y2="19412"/>
                            <a14:foregroundMark x1="53571" y1="19412" x2="84524" y2="57059"/>
                            <a14:foregroundMark x1="84524" y1="57059" x2="45238" y2="75294"/>
                            <a14:foregroundMark x1="45238" y1="75294" x2="51786" y2="32941"/>
                            <a14:foregroundMark x1="51786" y1="32941" x2="58333" y2="66471"/>
                            <a14:foregroundMark x1="58333" y1="66471" x2="28571" y2="46471"/>
                            <a14:foregroundMark x1="28571" y1="46471" x2="68452" y2="54706"/>
                            <a14:foregroundMark x1="68452" y1="54706" x2="45238" y2="80588"/>
                            <a14:foregroundMark x1="45238" y1="80588" x2="45238" y2="70588"/>
                            <a14:foregroundMark x1="39286" y1="28235" x2="29762" y2="39412"/>
                            <a14:foregroundMark x1="25000" y1="25294" x2="16071" y2="60000"/>
                            <a14:foregroundMark x1="16071" y1="60000" x2="17262" y2="61176"/>
                            <a14:foregroundMark x1="7143" y1="45294" x2="10714" y2="67059"/>
                            <a14:foregroundMark x1="8929" y1="49412" x2="20833" y2="83529"/>
                            <a14:foregroundMark x1="20833" y1="83529" x2="55952" y2="93529"/>
                            <a14:foregroundMark x1="55952" y1="93529" x2="58929" y2="90000"/>
                            <a14:foregroundMark x1="50595" y1="94118" x2="78571" y2="68824"/>
                            <a14:foregroundMark x1="78571" y1="68824" x2="83929" y2="60000"/>
                            <a14:foregroundMark x1="85714" y1="34706" x2="82738" y2="74706"/>
                            <a14:foregroundMark x1="82738" y1="74706" x2="79167" y2="75882"/>
                            <a14:foregroundMark x1="31548" y1="14706" x2="63690" y2="10588"/>
                            <a14:foregroundMark x1="63690" y1="10588" x2="69048" y2="18824"/>
                            <a14:foregroundMark x1="39286" y1="8235" x2="72024" y2="17059"/>
                            <a14:foregroundMark x1="72024" y1="17059" x2="72619" y2="18824"/>
                            <a14:foregroundMark x1="47024" y1="6471" x2="75000" y2="19412"/>
                            <a14:foregroundMark x1="75000" y1="19412" x2="91071" y2="45294"/>
                            <a14:foregroundMark x1="92262" y1="44706" x2="93452" y2="61765"/>
                            <a14:foregroundMark x1="96429" y1="46471" x2="96429" y2="54706"/>
                            <a14:foregroundMark x1="1190" y1="46471" x2="1190" y2="46471"/>
                            <a14:foregroundMark x1="47024" y1="4118" x2="47024" y2="4118"/>
                            <a14:foregroundMark x1="52976" y1="98235" x2="52976" y2="98235"/>
                            <a14:foregroundMark x1="62500" y1="28824" x2="66071" y2="57647"/>
                            <a14:foregroundMark x1="65476" y1="30000" x2="77381" y2="55882"/>
                            <a14:foregroundMark x1="69048" y1="22941" x2="84524" y2="53529"/>
                            <a14:foregroundMark x1="22619" y1="57059" x2="55952" y2="77059"/>
                            <a14:foregroundMark x1="55952" y1="77059" x2="57143" y2="74706"/>
                            <a14:foregroundMark x1="24405" y1="68235" x2="53571" y2="8352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2427" y="4144143"/>
                <a:ext cx="309535" cy="313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DC3AEB-5A71-412C-9E8A-26AB0251345A}"/>
                  </a:ext>
                </a:extLst>
              </p:cNvPr>
              <p:cNvSpPr txBox="1"/>
              <p:nvPr/>
            </p:nvSpPr>
            <p:spPr>
              <a:xfrm>
                <a:off x="2689936" y="4464512"/>
                <a:ext cx="1135593" cy="202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endParaRPr lang="zh-CN" altLang="en-US" sz="160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E94136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特权指令</a:t>
                </a:r>
                <a:endParaRPr lang="zh-CN" altLang="en-US" sz="1600" dirty="0">
                  <a:solidFill>
                    <a:srgbClr val="E94136"/>
                  </a:solidFill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5755146-3FB8-4233-80FC-910880092F2F}"/>
                </a:ext>
              </a:extLst>
            </p:cNvPr>
            <p:cNvCxnSpPr>
              <a:cxnSpLocks/>
            </p:cNvCxnSpPr>
            <p:nvPr/>
          </p:nvCxnSpPr>
          <p:spPr>
            <a:xfrm>
              <a:off x="6798097" y="6211037"/>
              <a:ext cx="2727131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D7D15FE-3E85-43F5-A52F-162FC03EE95F}"/>
                </a:ext>
              </a:extLst>
            </p:cNvPr>
            <p:cNvGrpSpPr/>
            <p:nvPr/>
          </p:nvGrpSpPr>
          <p:grpSpPr>
            <a:xfrm>
              <a:off x="5899070" y="5143410"/>
              <a:ext cx="1444199" cy="768889"/>
              <a:chOff x="1491533" y="4741211"/>
              <a:chExt cx="1444199" cy="768889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60AF39A-45AA-4A64-9414-53FB987DF9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42" t="17786" r="13607" b="11801"/>
              <a:stretch/>
            </p:blipFill>
            <p:spPr>
              <a:xfrm>
                <a:off x="1491533" y="4741211"/>
                <a:ext cx="793354" cy="768889"/>
              </a:xfrm>
              <a:prstGeom prst="rect">
                <a:avLst/>
              </a:prstGeom>
            </p:spPr>
          </p:pic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CC3F0777-6FF7-4092-9DB7-E6857C341E07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2284887" y="5125656"/>
                <a:ext cx="6508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B123EF-EBB7-4892-90E3-C0D1CAA0D6AE}"/>
                </a:ext>
              </a:extLst>
            </p:cNvPr>
            <p:cNvSpPr txBox="1"/>
            <p:nvPr/>
          </p:nvSpPr>
          <p:spPr>
            <a:xfrm>
              <a:off x="8294862" y="5585461"/>
              <a:ext cx="1135593" cy="1007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用户态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solidFill>
                    <a:srgbClr val="E94136"/>
                  </a:solidFill>
                  <a:ea typeface="思源黑体 CN Medium" panose="020B0600000000000000" pitchFamily="34" charset="-122"/>
                </a:rPr>
                <a:t>内核态</a:t>
              </a:r>
              <a:endParaRPr lang="zh-CN" altLang="en-US" sz="1600" dirty="0">
                <a:solidFill>
                  <a:srgbClr val="E94136"/>
                </a:solidFill>
              </a:endParaRPr>
            </a:p>
          </p:txBody>
        </p:sp>
        <p:sp>
          <p:nvSpPr>
            <p:cNvPr id="12" name="对话气泡: 椭圆形 11">
              <a:extLst>
                <a:ext uri="{FF2B5EF4-FFF2-40B4-BE49-F238E27FC236}">
                  <a16:creationId xmlns:a16="http://schemas.microsoft.com/office/drawing/2014/main" id="{A6155D2F-F500-498E-BD2B-8903C5D14F6E}"/>
                </a:ext>
              </a:extLst>
            </p:cNvPr>
            <p:cNvSpPr/>
            <p:nvPr/>
          </p:nvSpPr>
          <p:spPr>
            <a:xfrm>
              <a:off x="8472638" y="4568002"/>
              <a:ext cx="1814558" cy="867515"/>
            </a:xfrm>
            <a:prstGeom prst="wedgeEllipseCallout">
              <a:avLst>
                <a:gd name="adj1" fmla="val -67048"/>
                <a:gd name="adj2" fmla="val 684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思源黑体 CN Medium" panose="020B0600000000000000" pitchFamily="34" charset="-122"/>
                </a:rPr>
                <a:t>内存缺页故障</a:t>
              </a:r>
              <a:endParaRPr lang="zh-CN" altLang="en-US" sz="1400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59FEBB-2EB4-4A66-852C-EE174CDB082F}"/>
                </a:ext>
              </a:extLst>
            </p:cNvPr>
            <p:cNvGrpSpPr/>
            <p:nvPr/>
          </p:nvGrpSpPr>
          <p:grpSpPr>
            <a:xfrm>
              <a:off x="6509610" y="4398891"/>
              <a:ext cx="855746" cy="1080871"/>
              <a:chOff x="1942462" y="4300753"/>
              <a:chExt cx="855746" cy="1080871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8199631-533E-4012-8862-F4365359A9C3}"/>
                  </a:ext>
                </a:extLst>
              </p:cNvPr>
              <p:cNvSpPr txBox="1"/>
              <p:nvPr/>
            </p:nvSpPr>
            <p:spPr>
              <a:xfrm>
                <a:off x="1942462" y="4300753"/>
                <a:ext cx="855746" cy="616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产生一个</a:t>
                </a:r>
                <a:endPara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故障中断</a:t>
                </a:r>
                <a:endParaRPr lang="zh-CN" altLang="en-US" sz="1200" dirty="0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68EB950-C1C4-4598-ABC2-888350DF9F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335" y="4909099"/>
                <a:ext cx="0" cy="472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12E5262-34B8-4055-954C-E4E9A489B034}"/>
              </a:ext>
            </a:extLst>
          </p:cNvPr>
          <p:cNvSpPr txBox="1"/>
          <p:nvPr/>
        </p:nvSpPr>
        <p:spPr>
          <a:xfrm>
            <a:off x="6445614" y="2828492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①关中断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BBA34E-7257-4BDA-8917-62D40F634069}"/>
              </a:ext>
            </a:extLst>
          </p:cNvPr>
          <p:cNvSpPr txBox="1"/>
          <p:nvPr/>
        </p:nvSpPr>
        <p:spPr>
          <a:xfrm>
            <a:off x="7159857" y="3551280"/>
            <a:ext cx="1135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②保存断点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E58F27-7D11-4FA4-8F8E-1E1F02C0937E}"/>
              </a:ext>
            </a:extLst>
          </p:cNvPr>
          <p:cNvSpPr txBox="1"/>
          <p:nvPr/>
        </p:nvSpPr>
        <p:spPr>
          <a:xfrm>
            <a:off x="7956234" y="2720770"/>
            <a:ext cx="1319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③引出中断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服务程序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F9601B-AA47-4FF1-82D9-4D4C20C16FDB}"/>
              </a:ext>
            </a:extLst>
          </p:cNvPr>
          <p:cNvSpPr txBox="1"/>
          <p:nvPr/>
        </p:nvSpPr>
        <p:spPr>
          <a:xfrm>
            <a:off x="8936828" y="3443558"/>
            <a:ext cx="1135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④保存现场</a:t>
            </a:r>
            <a:endParaRPr lang="en-US" altLang="zh-CN" sz="1400" b="1" dirty="0">
              <a:solidFill>
                <a:srgbClr val="E94136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和屏蔽字</a:t>
            </a:r>
            <a:endParaRPr lang="zh-CN" altLang="en-US" sz="1400" b="1" dirty="0">
              <a:solidFill>
                <a:srgbClr val="E94136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FA8D2A-1A0F-464B-ABC6-3FD08943324D}"/>
              </a:ext>
            </a:extLst>
          </p:cNvPr>
          <p:cNvSpPr txBox="1"/>
          <p:nvPr/>
        </p:nvSpPr>
        <p:spPr>
          <a:xfrm>
            <a:off x="9820915" y="2828492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⑤开中断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DA5708-5EDF-4168-BC24-67ED6BC8C97D}"/>
              </a:ext>
            </a:extLst>
          </p:cNvPr>
          <p:cNvSpPr txBox="1"/>
          <p:nvPr/>
        </p:nvSpPr>
        <p:spPr>
          <a:xfrm>
            <a:off x="9714091" y="4172045"/>
            <a:ext cx="126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⑥执行中断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服务程序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D2D56BD-5ED7-4127-84E7-0B48EFE515A0}"/>
              </a:ext>
            </a:extLst>
          </p:cNvPr>
          <p:cNvSpPr txBox="1"/>
          <p:nvPr/>
        </p:nvSpPr>
        <p:spPr>
          <a:xfrm>
            <a:off x="9820915" y="5231926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⑦关中断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347EDB-DBC1-4467-9E36-3876D347A398}"/>
              </a:ext>
            </a:extLst>
          </p:cNvPr>
          <p:cNvSpPr txBox="1"/>
          <p:nvPr/>
        </p:nvSpPr>
        <p:spPr>
          <a:xfrm>
            <a:off x="7508599" y="5124204"/>
            <a:ext cx="113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⑧恢复现场</a:t>
            </a:r>
            <a:endParaRPr lang="en-US" altLang="zh-CN" sz="1400" b="1" dirty="0">
              <a:solidFill>
                <a:srgbClr val="E94136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和屏蔽字</a:t>
            </a:r>
            <a:endParaRPr lang="zh-CN" altLang="en-US" sz="1400" b="1" dirty="0">
              <a:solidFill>
                <a:srgbClr val="E94136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E0C6D4-7709-4408-9B63-5D1026D21261}"/>
              </a:ext>
            </a:extLst>
          </p:cNvPr>
          <p:cNvSpPr txBox="1"/>
          <p:nvPr/>
        </p:nvSpPr>
        <p:spPr>
          <a:xfrm>
            <a:off x="5175649" y="5233777"/>
            <a:ext cx="1144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⑨开中断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EC1183D-8118-42C0-9062-64C24A150B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2" t="17786" r="13607" b="11801"/>
          <a:stretch/>
        </p:blipFill>
        <p:spPr>
          <a:xfrm>
            <a:off x="5351212" y="2597936"/>
            <a:ext cx="793354" cy="76888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AB62BD88-F21C-41E6-A380-8B8838CEE93C}"/>
              </a:ext>
            </a:extLst>
          </p:cNvPr>
          <p:cNvSpPr txBox="1"/>
          <p:nvPr/>
        </p:nvSpPr>
        <p:spPr>
          <a:xfrm>
            <a:off x="5320016" y="1955872"/>
            <a:ext cx="855746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产生一个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故障中断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0116808-B6A0-4C47-93C3-CE657820676D}"/>
              </a:ext>
            </a:extLst>
          </p:cNvPr>
          <p:cNvCxnSpPr>
            <a:stCxn id="42" idx="3"/>
            <a:endCxn id="33" idx="1"/>
          </p:cNvCxnSpPr>
          <p:nvPr/>
        </p:nvCxnSpPr>
        <p:spPr>
          <a:xfrm>
            <a:off x="6144566" y="2982381"/>
            <a:ext cx="301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BDB6C6-A4AC-4045-B594-6EAE3899C74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972343" y="3136269"/>
            <a:ext cx="755310" cy="41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E6CB939-CDB8-4DD2-A0B6-9022A59EEC6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616139" y="3243990"/>
            <a:ext cx="888485" cy="199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BC7209-598D-42F9-A0A8-84D452BE3323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7727653" y="3243990"/>
            <a:ext cx="888486" cy="307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A93D1D9-3AEB-4A97-AE8A-7F6C71B6F33B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9504624" y="3136269"/>
            <a:ext cx="843020" cy="30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D7868D8-FA7E-4705-8582-DC2340AB911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0347644" y="3136269"/>
            <a:ext cx="0" cy="1035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331F70-A7A1-4177-937E-3D1A5436CEC4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347644" y="4695265"/>
            <a:ext cx="0" cy="536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6949AD0-CD5C-4A6D-BC61-52EB8C6688D4}"/>
              </a:ext>
            </a:extLst>
          </p:cNvPr>
          <p:cNvCxnSpPr>
            <a:cxnSpLocks/>
            <a:stCxn id="39" idx="1"/>
            <a:endCxn id="40" idx="3"/>
          </p:cNvCxnSpPr>
          <p:nvPr/>
        </p:nvCxnSpPr>
        <p:spPr>
          <a:xfrm flipH="1" flipV="1">
            <a:off x="8644193" y="5385814"/>
            <a:ext cx="11767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D714782-104B-42A6-B7B5-0700B88A7C4E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320129" y="5385814"/>
            <a:ext cx="1188470" cy="1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30AF556-8363-4688-8736-005E2BB23514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5747889" y="3366825"/>
            <a:ext cx="0" cy="1866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CE672BAA-4BB4-47C9-8C65-3F1A1DB1D22B}"/>
              </a:ext>
            </a:extLst>
          </p:cNvPr>
          <p:cNvSpPr/>
          <p:nvPr/>
        </p:nvSpPr>
        <p:spPr>
          <a:xfrm>
            <a:off x="6914364" y="2620929"/>
            <a:ext cx="3544157" cy="130625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56A11A9A-20BA-4EB1-8D34-AFE3F2FE4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12" y="2472848"/>
            <a:ext cx="356973" cy="356973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7C6184F0-B274-49C3-B281-B214BBA4B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763" y="2499888"/>
            <a:ext cx="356973" cy="356973"/>
          </a:xfrm>
          <a:prstGeom prst="rect">
            <a:avLst/>
          </a:prstGeom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3278FACD-8B09-4774-943C-B4341A579E4D}"/>
              </a:ext>
            </a:extLst>
          </p:cNvPr>
          <p:cNvSpPr/>
          <p:nvPr/>
        </p:nvSpPr>
        <p:spPr>
          <a:xfrm>
            <a:off x="5246592" y="5030587"/>
            <a:ext cx="5512846" cy="61683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B7A7AAE6-B808-4578-82A9-3DAE0A1CC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775" y="5122491"/>
            <a:ext cx="356973" cy="356973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BC5BD15-3763-49EB-9B3A-BF4053B12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53" y="4649786"/>
            <a:ext cx="356973" cy="356973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B55FCA55-4287-49E8-B071-777105E36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43" y="4161841"/>
            <a:ext cx="559871" cy="559871"/>
          </a:xfrm>
          <a:prstGeom prst="rect">
            <a:avLst/>
          </a:prstGeom>
        </p:spPr>
      </p:pic>
      <p:sp>
        <p:nvSpPr>
          <p:cNvPr id="95" name="对话气泡: 椭圆形 94">
            <a:extLst>
              <a:ext uri="{FF2B5EF4-FFF2-40B4-BE49-F238E27FC236}">
                <a16:creationId xmlns:a16="http://schemas.microsoft.com/office/drawing/2014/main" id="{A0B8BE0F-A0B3-4328-BDC7-03AC668F8121}"/>
              </a:ext>
            </a:extLst>
          </p:cNvPr>
          <p:cNvSpPr/>
          <p:nvPr/>
        </p:nvSpPr>
        <p:spPr>
          <a:xfrm>
            <a:off x="6847524" y="4064430"/>
            <a:ext cx="1208451" cy="630835"/>
          </a:xfrm>
          <a:prstGeom prst="wedgeEllipseCallout">
            <a:avLst>
              <a:gd name="adj1" fmla="val 16908"/>
              <a:gd name="adj2" fmla="val -7711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a typeface="思源黑体 CN Medium" panose="020B0600000000000000" pitchFamily="34" charset="-122"/>
              </a:rPr>
              <a:t>程序计数器（</a:t>
            </a:r>
            <a:r>
              <a:rPr lang="en-US" altLang="zh-CN" sz="1200" dirty="0">
                <a:ea typeface="思源黑体 CN Medium" panose="020B0600000000000000" pitchFamily="34" charset="-122"/>
              </a:rPr>
              <a:t>PC</a:t>
            </a:r>
            <a:r>
              <a:rPr lang="zh-CN" altLang="en-US" sz="1200" dirty="0">
                <a:ea typeface="思源黑体 CN Medium" panose="020B0600000000000000" pitchFamily="34" charset="-122"/>
              </a:rPr>
              <a:t>）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DC83804-279F-4809-9534-88B04CBF1CDE}"/>
              </a:ext>
            </a:extLst>
          </p:cNvPr>
          <p:cNvSpPr txBox="1"/>
          <p:nvPr/>
        </p:nvSpPr>
        <p:spPr>
          <a:xfrm>
            <a:off x="5271496" y="3914355"/>
            <a:ext cx="965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中断返回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3" name="对话气泡: 椭圆形 102">
            <a:extLst>
              <a:ext uri="{FF2B5EF4-FFF2-40B4-BE49-F238E27FC236}">
                <a16:creationId xmlns:a16="http://schemas.microsoft.com/office/drawing/2014/main" id="{9AE38D87-CCEF-4381-864B-052E6EBAB025}"/>
              </a:ext>
            </a:extLst>
          </p:cNvPr>
          <p:cNvSpPr/>
          <p:nvPr/>
        </p:nvSpPr>
        <p:spPr>
          <a:xfrm>
            <a:off x="6935185" y="5829749"/>
            <a:ext cx="1818291" cy="616836"/>
          </a:xfrm>
          <a:prstGeom prst="wedgeEllipseCallout">
            <a:avLst>
              <a:gd name="adj1" fmla="val 16908"/>
              <a:gd name="adj2" fmla="val -7711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现场：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PSWR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和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通用寄存器内容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4" name="对话气泡: 椭圆形 103">
            <a:extLst>
              <a:ext uri="{FF2B5EF4-FFF2-40B4-BE49-F238E27FC236}">
                <a16:creationId xmlns:a16="http://schemas.microsoft.com/office/drawing/2014/main" id="{52F43FA8-1CD2-4B55-9722-5507E67F3349}"/>
              </a:ext>
            </a:extLst>
          </p:cNvPr>
          <p:cNvSpPr/>
          <p:nvPr/>
        </p:nvSpPr>
        <p:spPr>
          <a:xfrm>
            <a:off x="6756698" y="1826271"/>
            <a:ext cx="1818291" cy="616836"/>
          </a:xfrm>
          <a:prstGeom prst="wedgeEllipseCallout">
            <a:avLst>
              <a:gd name="adj1" fmla="val -28911"/>
              <a:gd name="adj2" fmla="val 74419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关：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不响应高级中断请求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1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3" grpId="0" animBg="1"/>
      <p:bldP spid="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时钟管理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中断机制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E94136"/>
                </a:solidFill>
              </a:rPr>
              <a:t>原语</a:t>
            </a:r>
            <a:endParaRPr lang="en-US" altLang="zh-CN" sz="2000" dirty="0">
              <a:solidFill>
                <a:srgbClr val="E94136"/>
              </a:solidFill>
            </a:endParaRPr>
          </a:p>
          <a:p>
            <a:pPr lvl="1" indent="0">
              <a:buNone/>
            </a:pPr>
            <a:r>
              <a:rPr lang="zh-CN" altLang="en-US" sz="1800" dirty="0"/>
              <a:t>由若干条指令组成</a:t>
            </a:r>
          </a:p>
          <a:p>
            <a:pPr lvl="1" indent="0">
              <a:buNone/>
            </a:pPr>
            <a:r>
              <a:rPr lang="zh-CN" altLang="en-US" sz="1800" dirty="0"/>
              <a:t>用来完成某个特定功能</a:t>
            </a:r>
          </a:p>
          <a:p>
            <a:pPr lvl="1" indent="0">
              <a:buNone/>
            </a:pPr>
            <a:r>
              <a:rPr lang="zh-CN" altLang="en-US" sz="1800" dirty="0"/>
              <a:t>执行过程不会被中断</a:t>
            </a:r>
            <a:endParaRPr lang="en-US" altLang="zh-CN" sz="1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系统数据结构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系统调用</a:t>
            </a:r>
            <a:endParaRPr lang="en-US" altLang="zh-CN" sz="18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B61AB4-22FE-44AE-97CF-34FBB9B96AA1}"/>
              </a:ext>
            </a:extLst>
          </p:cNvPr>
          <p:cNvGrpSpPr/>
          <p:nvPr/>
        </p:nvGrpSpPr>
        <p:grpSpPr>
          <a:xfrm>
            <a:off x="6611364" y="2909677"/>
            <a:ext cx="5062654" cy="2510923"/>
            <a:chOff x="6611364" y="2909677"/>
            <a:chExt cx="5062654" cy="2510923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53A6FF4-9D31-453C-8186-D8DBA1D31687}"/>
                </a:ext>
              </a:extLst>
            </p:cNvPr>
            <p:cNvSpPr txBox="1"/>
            <p:nvPr/>
          </p:nvSpPr>
          <p:spPr>
            <a:xfrm>
              <a:off x="10802029" y="3240693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35DCD4D-002D-4614-8ED8-651FB75D9AB4}"/>
                </a:ext>
              </a:extLst>
            </p:cNvPr>
            <p:cNvGrpSpPr/>
            <p:nvPr/>
          </p:nvGrpSpPr>
          <p:grpSpPr>
            <a:xfrm>
              <a:off x="7329075" y="2909677"/>
              <a:ext cx="3567115" cy="2510923"/>
              <a:chOff x="7329075" y="2909677"/>
              <a:chExt cx="3567115" cy="2510923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30CF3BE6-9020-4091-B7D8-87C96586EAC3}"/>
                  </a:ext>
                </a:extLst>
              </p:cNvPr>
              <p:cNvSpPr/>
              <p:nvPr/>
            </p:nvSpPr>
            <p:spPr>
              <a:xfrm>
                <a:off x="7329075" y="4994076"/>
                <a:ext cx="3564879" cy="42652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A0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：裸机（硬件）系统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宿主系统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4ED0F6ED-7614-47B3-AE6B-47940F02D598}"/>
                  </a:ext>
                </a:extLst>
              </p:cNvPr>
              <p:cNvSpPr/>
              <p:nvPr/>
            </p:nvSpPr>
            <p:spPr>
              <a:xfrm>
                <a:off x="7329075" y="2909677"/>
                <a:ext cx="3567115" cy="519323"/>
              </a:xfrm>
              <a:prstGeom prst="rect">
                <a:avLst/>
              </a:prstGeom>
              <a:solidFill>
                <a:srgbClr val="0068B7"/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B65CDD1-A2C6-488E-9D68-48F98D9F7963}"/>
                  </a:ext>
                </a:extLst>
              </p:cNvPr>
              <p:cNvSpPr/>
              <p:nvPr/>
            </p:nvSpPr>
            <p:spPr>
              <a:xfrm>
                <a:off x="7599521" y="3505804"/>
                <a:ext cx="1438179" cy="426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非内核功能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2FDB92F-E1B0-4EDE-B366-90985572F119}"/>
                  </a:ext>
                </a:extLst>
              </p:cNvPr>
              <p:cNvSpPr/>
              <p:nvPr/>
            </p:nvSpPr>
            <p:spPr>
              <a:xfrm>
                <a:off x="9189799" y="3503089"/>
                <a:ext cx="1438179" cy="426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应用程序（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app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9DF0C3F-A60C-45AF-9559-432C1DFD4D9D}"/>
                  </a:ext>
                </a:extLst>
              </p:cNvPr>
              <p:cNvGrpSpPr/>
              <p:nvPr/>
            </p:nvGrpSpPr>
            <p:grpSpPr>
              <a:xfrm>
                <a:off x="7604021" y="4003704"/>
                <a:ext cx="826190" cy="921710"/>
                <a:chOff x="7814160" y="3481422"/>
                <a:chExt cx="826190" cy="921710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07EFA784-F59B-4277-81F6-89E0129DCDBC}"/>
                    </a:ext>
                  </a:extLst>
                </p:cNvPr>
                <p:cNvSpPr/>
                <p:nvPr/>
              </p:nvSpPr>
              <p:spPr>
                <a:xfrm>
                  <a:off x="7814160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AAAC97BB-20F6-423C-85F4-6C49EAB6A6D1}"/>
                    </a:ext>
                  </a:extLst>
                </p:cNvPr>
                <p:cNvSpPr/>
                <p:nvPr/>
              </p:nvSpPr>
              <p:spPr>
                <a:xfrm>
                  <a:off x="7814161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(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线程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)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调度</a:t>
                  </a:r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578D3A7A-27D0-47A8-A41C-C28AA0268AD6}"/>
                  </a:ext>
                </a:extLst>
              </p:cNvPr>
              <p:cNvGrpSpPr/>
              <p:nvPr/>
            </p:nvGrpSpPr>
            <p:grpSpPr>
              <a:xfrm>
                <a:off x="8700656" y="4003704"/>
                <a:ext cx="826190" cy="921710"/>
                <a:chOff x="8831373" y="3481422"/>
                <a:chExt cx="826190" cy="92171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937B0A6F-0F71-4D83-88A8-4FFEEF9AACD3}"/>
                    </a:ext>
                  </a:extLst>
                </p:cNvPr>
                <p:cNvSpPr/>
                <p:nvPr/>
              </p:nvSpPr>
              <p:spPr>
                <a:xfrm>
                  <a:off x="8831374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低级存储器管理</a:t>
                  </a: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629FFC27-9324-4774-8CEC-DD4887025455}"/>
                    </a:ext>
                  </a:extLst>
                </p:cNvPr>
                <p:cNvSpPr/>
                <p:nvPr/>
              </p:nvSpPr>
              <p:spPr>
                <a:xfrm>
                  <a:off x="8831373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存储器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4AC1B19-40BC-4834-A176-1CA462F845BE}"/>
                  </a:ext>
                </a:extLst>
              </p:cNvPr>
              <p:cNvGrpSpPr/>
              <p:nvPr/>
            </p:nvGrpSpPr>
            <p:grpSpPr>
              <a:xfrm>
                <a:off x="9797291" y="4003704"/>
                <a:ext cx="826189" cy="921710"/>
                <a:chOff x="10039607" y="3481422"/>
                <a:chExt cx="826189" cy="921710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60107864-F0D7-41F2-9732-18B3A5C381F4}"/>
                    </a:ext>
                  </a:extLst>
                </p:cNvPr>
                <p:cNvSpPr/>
                <p:nvPr/>
              </p:nvSpPr>
              <p:spPr>
                <a:xfrm>
                  <a:off x="10039607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中断和陷入管理</a:t>
                  </a: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0883A667-60C5-42CB-BBE4-68E1732E8827}"/>
                    </a:ext>
                  </a:extLst>
                </p:cNvPr>
                <p:cNvSpPr/>
                <p:nvPr/>
              </p:nvSpPr>
              <p:spPr>
                <a:xfrm>
                  <a:off x="10039607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文件管理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841CE75-2F74-4761-8EB4-09CD4A9427BD}"/>
                  </a:ext>
                </a:extLst>
              </p:cNvPr>
              <p:cNvSpPr/>
              <p:nvPr/>
            </p:nvSpPr>
            <p:spPr>
              <a:xfrm>
                <a:off x="7335809" y="2922270"/>
                <a:ext cx="218414" cy="201960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E011488-4F72-4A03-A163-02D416DDB57B}"/>
                  </a:ext>
                </a:extLst>
              </p:cNvPr>
              <p:cNvSpPr/>
              <p:nvPr/>
            </p:nvSpPr>
            <p:spPr>
              <a:xfrm>
                <a:off x="10673276" y="2922270"/>
                <a:ext cx="218414" cy="2012255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43AB269F-0F53-48C3-A01F-1E38CE332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2924" y="2964464"/>
                <a:ext cx="554525" cy="409748"/>
              </a:xfrm>
              <a:prstGeom prst="rect">
                <a:avLst/>
              </a:prstGeom>
            </p:spPr>
          </p:pic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696003F-C0A0-4990-8044-F3054EE82BC0}"/>
                </a:ext>
              </a:extLst>
            </p:cNvPr>
            <p:cNvSpPr txBox="1"/>
            <p:nvPr/>
          </p:nvSpPr>
          <p:spPr>
            <a:xfrm>
              <a:off x="10802029" y="4104051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D28B34C-177C-434B-8DC8-91B6ABF81949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64" y="3964432"/>
              <a:ext cx="4852671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AD133E31-8FBD-4BAC-9186-315FF2BBAD95}"/>
              </a:ext>
            </a:extLst>
          </p:cNvPr>
          <p:cNvSpPr/>
          <p:nvPr/>
        </p:nvSpPr>
        <p:spPr>
          <a:xfrm>
            <a:off x="3277584" y="2612273"/>
            <a:ext cx="1585342" cy="594808"/>
          </a:xfrm>
          <a:prstGeom prst="wedgeEllipseCallout">
            <a:avLst>
              <a:gd name="adj1" fmla="val -27235"/>
              <a:gd name="adj2" fmla="val 66184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是一个程序段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27" name="对话气泡: 椭圆形 26">
            <a:extLst>
              <a:ext uri="{FF2B5EF4-FFF2-40B4-BE49-F238E27FC236}">
                <a16:creationId xmlns:a16="http://schemas.microsoft.com/office/drawing/2014/main" id="{9B6F9E8D-05BF-49D8-BC8C-9DE935B80500}"/>
              </a:ext>
            </a:extLst>
          </p:cNvPr>
          <p:cNvSpPr/>
          <p:nvPr/>
        </p:nvSpPr>
        <p:spPr>
          <a:xfrm>
            <a:off x="3644343" y="5123196"/>
            <a:ext cx="1585342" cy="594808"/>
          </a:xfrm>
          <a:prstGeom prst="wedgeEllipseCallout">
            <a:avLst>
              <a:gd name="adj1" fmla="val -45180"/>
              <a:gd name="adj2" fmla="val -58508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具有“原子性”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28" name="对话气泡: 椭圆形 27">
            <a:extLst>
              <a:ext uri="{FF2B5EF4-FFF2-40B4-BE49-F238E27FC236}">
                <a16:creationId xmlns:a16="http://schemas.microsoft.com/office/drawing/2014/main" id="{E6935D82-A851-489D-B180-D53C95997E7C}"/>
              </a:ext>
            </a:extLst>
          </p:cNvPr>
          <p:cNvSpPr/>
          <p:nvPr/>
        </p:nvSpPr>
        <p:spPr>
          <a:xfrm>
            <a:off x="5779048" y="4516238"/>
            <a:ext cx="1336585" cy="594808"/>
          </a:xfrm>
          <a:prstGeom prst="wedgeEllipseCallout">
            <a:avLst>
              <a:gd name="adj1" fmla="val 39446"/>
              <a:gd name="adj2" fmla="val -568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原语运行在内核空间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87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运行机制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时钟管理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中断机制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原语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E94136"/>
                </a:solidFill>
              </a:rPr>
              <a:t>系统数据结构</a:t>
            </a:r>
            <a:endParaRPr lang="en-US" altLang="zh-CN" sz="2000" dirty="0">
              <a:solidFill>
                <a:srgbClr val="E94136"/>
              </a:solidFill>
            </a:endParaRPr>
          </a:p>
          <a:p>
            <a:pPr lvl="1" indent="0">
              <a:buNone/>
            </a:pPr>
            <a:r>
              <a:rPr lang="zh-CN" altLang="en-US" sz="1800" dirty="0"/>
              <a:t>进程管理：作业控制块、进程控制块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存储器管理：存储器分配与回收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设备管理：缓冲区、设备控制块</a:t>
            </a:r>
            <a:endParaRPr lang="en-US" altLang="zh-CN" sz="1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系统调用</a:t>
            </a:r>
            <a:endParaRPr lang="en-US" altLang="zh-CN" sz="18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D28416B4-E616-4054-B788-E5004140F5A4}"/>
              </a:ext>
            </a:extLst>
          </p:cNvPr>
          <p:cNvSpPr/>
          <p:nvPr/>
        </p:nvSpPr>
        <p:spPr>
          <a:xfrm>
            <a:off x="2604575" y="2604728"/>
            <a:ext cx="2155855" cy="898361"/>
          </a:xfrm>
          <a:prstGeom prst="wedgeEllipseCallout">
            <a:avLst>
              <a:gd name="adj1" fmla="val -36811"/>
              <a:gd name="adj2" fmla="val 6678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一般只涉及到对数据结构的操作，不涉及硬件</a:t>
            </a:r>
            <a:endParaRPr lang="en-US" altLang="zh-CN" sz="14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5A0796-3E36-DD88-87C3-46003C86FFA4}"/>
              </a:ext>
            </a:extLst>
          </p:cNvPr>
          <p:cNvGrpSpPr/>
          <p:nvPr/>
        </p:nvGrpSpPr>
        <p:grpSpPr>
          <a:xfrm>
            <a:off x="6611364" y="2909677"/>
            <a:ext cx="5062654" cy="2510923"/>
            <a:chOff x="6611364" y="2909677"/>
            <a:chExt cx="5062654" cy="25109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85BDB8E-4A67-C5EF-52A0-F862F1AF05F6}"/>
                </a:ext>
              </a:extLst>
            </p:cNvPr>
            <p:cNvSpPr txBox="1"/>
            <p:nvPr/>
          </p:nvSpPr>
          <p:spPr>
            <a:xfrm>
              <a:off x="10802029" y="3240693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5CCA0C-5B2D-67DB-D6E2-5BC8BABFC359}"/>
                </a:ext>
              </a:extLst>
            </p:cNvPr>
            <p:cNvGrpSpPr/>
            <p:nvPr/>
          </p:nvGrpSpPr>
          <p:grpSpPr>
            <a:xfrm>
              <a:off x="7329075" y="2909677"/>
              <a:ext cx="3567115" cy="2510923"/>
              <a:chOff x="7329075" y="2909677"/>
              <a:chExt cx="3567115" cy="251092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1882BCE-2806-4981-F131-B209D11C2C81}"/>
                  </a:ext>
                </a:extLst>
              </p:cNvPr>
              <p:cNvSpPr/>
              <p:nvPr/>
            </p:nvSpPr>
            <p:spPr>
              <a:xfrm>
                <a:off x="7329075" y="4994076"/>
                <a:ext cx="3564879" cy="42652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A0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：裸机（硬件）系统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宿主系统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CDF5E9-B8A2-E478-0F06-C168354A1B79}"/>
                  </a:ext>
                </a:extLst>
              </p:cNvPr>
              <p:cNvSpPr/>
              <p:nvPr/>
            </p:nvSpPr>
            <p:spPr>
              <a:xfrm>
                <a:off x="7329075" y="2909677"/>
                <a:ext cx="3567115" cy="519323"/>
              </a:xfrm>
              <a:prstGeom prst="rect">
                <a:avLst/>
              </a:prstGeom>
              <a:solidFill>
                <a:srgbClr val="0068B7"/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17D0676-5DE5-3F5F-810A-3F4114440087}"/>
                  </a:ext>
                </a:extLst>
              </p:cNvPr>
              <p:cNvSpPr/>
              <p:nvPr/>
            </p:nvSpPr>
            <p:spPr>
              <a:xfrm>
                <a:off x="7599521" y="3505804"/>
                <a:ext cx="1438179" cy="426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非内核功能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6D59B4-F748-6D01-BD37-A5A5E081D270}"/>
                  </a:ext>
                </a:extLst>
              </p:cNvPr>
              <p:cNvSpPr/>
              <p:nvPr/>
            </p:nvSpPr>
            <p:spPr>
              <a:xfrm>
                <a:off x="9189799" y="3503089"/>
                <a:ext cx="1438179" cy="426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应用程序（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app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8C12A580-16A2-2DB2-0219-B09C7B7879B3}"/>
                  </a:ext>
                </a:extLst>
              </p:cNvPr>
              <p:cNvGrpSpPr/>
              <p:nvPr/>
            </p:nvGrpSpPr>
            <p:grpSpPr>
              <a:xfrm>
                <a:off x="7604021" y="4003704"/>
                <a:ext cx="826190" cy="921710"/>
                <a:chOff x="7814160" y="3481422"/>
                <a:chExt cx="826190" cy="921710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6565100-B187-B44B-F0FB-E7EFFC5816C9}"/>
                    </a:ext>
                  </a:extLst>
                </p:cNvPr>
                <p:cNvSpPr/>
                <p:nvPr/>
              </p:nvSpPr>
              <p:spPr>
                <a:xfrm>
                  <a:off x="7814160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20925BD1-FAFA-C167-D396-90DF7CBC2DFA}"/>
                    </a:ext>
                  </a:extLst>
                </p:cNvPr>
                <p:cNvSpPr/>
                <p:nvPr/>
              </p:nvSpPr>
              <p:spPr>
                <a:xfrm>
                  <a:off x="7814161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(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线程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)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调度</a:t>
                  </a: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C235132-4C23-4EF0-9EF4-B0E0EEAFC02B}"/>
                  </a:ext>
                </a:extLst>
              </p:cNvPr>
              <p:cNvGrpSpPr/>
              <p:nvPr/>
            </p:nvGrpSpPr>
            <p:grpSpPr>
              <a:xfrm>
                <a:off x="8700656" y="4003704"/>
                <a:ext cx="826190" cy="921710"/>
                <a:chOff x="8831373" y="3481422"/>
                <a:chExt cx="826190" cy="92171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BBAE782-C266-3DDC-9902-3E2A4B4DB20C}"/>
                    </a:ext>
                  </a:extLst>
                </p:cNvPr>
                <p:cNvSpPr/>
                <p:nvPr/>
              </p:nvSpPr>
              <p:spPr>
                <a:xfrm>
                  <a:off x="8831374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低级存储器管理</a:t>
                  </a: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C4FEAD0-98FD-BB30-8C0B-50E75A7F619C}"/>
                    </a:ext>
                  </a:extLst>
                </p:cNvPr>
                <p:cNvSpPr/>
                <p:nvPr/>
              </p:nvSpPr>
              <p:spPr>
                <a:xfrm>
                  <a:off x="8831373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存储器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C55ECECF-BB7B-61C1-98A3-F474484A1278}"/>
                  </a:ext>
                </a:extLst>
              </p:cNvPr>
              <p:cNvGrpSpPr/>
              <p:nvPr/>
            </p:nvGrpSpPr>
            <p:grpSpPr>
              <a:xfrm>
                <a:off x="9797291" y="4003704"/>
                <a:ext cx="826189" cy="921710"/>
                <a:chOff x="10039607" y="3481422"/>
                <a:chExt cx="826189" cy="921710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5D296E0-55FC-3E22-F153-B0C6809C91A7}"/>
                    </a:ext>
                  </a:extLst>
                </p:cNvPr>
                <p:cNvSpPr/>
                <p:nvPr/>
              </p:nvSpPr>
              <p:spPr>
                <a:xfrm>
                  <a:off x="10039607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中断和陷入管理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41D89C-D987-7C94-7D2B-6F5468EF1348}"/>
                    </a:ext>
                  </a:extLst>
                </p:cNvPr>
                <p:cNvSpPr/>
                <p:nvPr/>
              </p:nvSpPr>
              <p:spPr>
                <a:xfrm>
                  <a:off x="10039607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文件管理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5D6D7E0-3743-8392-65C9-D84A6D0264EA}"/>
                  </a:ext>
                </a:extLst>
              </p:cNvPr>
              <p:cNvSpPr/>
              <p:nvPr/>
            </p:nvSpPr>
            <p:spPr>
              <a:xfrm>
                <a:off x="7335809" y="2922270"/>
                <a:ext cx="218414" cy="201960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7D84A02-6ED8-DF17-446E-871E771ECD6B}"/>
                  </a:ext>
                </a:extLst>
              </p:cNvPr>
              <p:cNvSpPr/>
              <p:nvPr/>
            </p:nvSpPr>
            <p:spPr>
              <a:xfrm>
                <a:off x="10673276" y="2922270"/>
                <a:ext cx="218414" cy="2012255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CF1BE21-AB4C-9A08-1BE5-498D47EF2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2924" y="2964464"/>
                <a:ext cx="554525" cy="409748"/>
              </a:xfrm>
              <a:prstGeom prst="rect">
                <a:avLst/>
              </a:prstGeom>
            </p:spPr>
          </p:pic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66C846-1596-D763-E3A4-39BFE808DF42}"/>
                </a:ext>
              </a:extLst>
            </p:cNvPr>
            <p:cNvSpPr txBox="1"/>
            <p:nvPr/>
          </p:nvSpPr>
          <p:spPr>
            <a:xfrm>
              <a:off x="10802029" y="4104051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214320B-0850-4911-E2DF-56E1D1705B2C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64" y="3964432"/>
              <a:ext cx="4852671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98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运行机制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时钟管理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中断机制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原语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系统数据结构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系统调用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0">
              <a:buNone/>
            </a:pPr>
            <a:r>
              <a:rPr lang="zh-CN" altLang="en-US" sz="1800" dirty="0"/>
              <a:t>由操作系统实现，给应用程序调用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是一套接口的集合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应用程序访问内核服务的方式</a:t>
            </a:r>
            <a:endParaRPr lang="en-US" altLang="zh-CN" sz="18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B61AB4-22FE-44AE-97CF-34FBB9B96AA1}"/>
              </a:ext>
            </a:extLst>
          </p:cNvPr>
          <p:cNvGrpSpPr/>
          <p:nvPr/>
        </p:nvGrpSpPr>
        <p:grpSpPr>
          <a:xfrm>
            <a:off x="6154419" y="2909677"/>
            <a:ext cx="5519599" cy="2510923"/>
            <a:chOff x="6154419" y="2909677"/>
            <a:chExt cx="5519599" cy="2510923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53A6FF4-9D31-453C-8186-D8DBA1D31687}"/>
                </a:ext>
              </a:extLst>
            </p:cNvPr>
            <p:cNvSpPr txBox="1"/>
            <p:nvPr/>
          </p:nvSpPr>
          <p:spPr>
            <a:xfrm>
              <a:off x="10802029" y="3240693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35DCD4D-002D-4614-8ED8-651FB75D9AB4}"/>
                </a:ext>
              </a:extLst>
            </p:cNvPr>
            <p:cNvGrpSpPr/>
            <p:nvPr/>
          </p:nvGrpSpPr>
          <p:grpSpPr>
            <a:xfrm>
              <a:off x="7329075" y="2909677"/>
              <a:ext cx="3567115" cy="2510923"/>
              <a:chOff x="7329075" y="2909677"/>
              <a:chExt cx="3567115" cy="2510923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30CF3BE6-9020-4091-B7D8-87C96586EAC3}"/>
                  </a:ext>
                </a:extLst>
              </p:cNvPr>
              <p:cNvSpPr/>
              <p:nvPr/>
            </p:nvSpPr>
            <p:spPr>
              <a:xfrm>
                <a:off x="7329075" y="4994076"/>
                <a:ext cx="3564879" cy="42652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A0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：裸机（硬件）系统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宿主系统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4ED0F6ED-7614-47B3-AE6B-47940F02D598}"/>
                  </a:ext>
                </a:extLst>
              </p:cNvPr>
              <p:cNvSpPr/>
              <p:nvPr/>
            </p:nvSpPr>
            <p:spPr>
              <a:xfrm>
                <a:off x="7329075" y="2909677"/>
                <a:ext cx="3567115" cy="519323"/>
              </a:xfrm>
              <a:prstGeom prst="rect">
                <a:avLst/>
              </a:prstGeom>
              <a:solidFill>
                <a:srgbClr val="0068B7"/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B65CDD1-A2C6-488E-9D68-48F98D9F7963}"/>
                  </a:ext>
                </a:extLst>
              </p:cNvPr>
              <p:cNvSpPr/>
              <p:nvPr/>
            </p:nvSpPr>
            <p:spPr>
              <a:xfrm>
                <a:off x="7599521" y="3505804"/>
                <a:ext cx="1438179" cy="426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非内核功能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2FDB92F-E1B0-4EDE-B366-90985572F119}"/>
                  </a:ext>
                </a:extLst>
              </p:cNvPr>
              <p:cNvSpPr/>
              <p:nvPr/>
            </p:nvSpPr>
            <p:spPr>
              <a:xfrm>
                <a:off x="9189799" y="3503089"/>
                <a:ext cx="1438179" cy="426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应用程序（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app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9DF0C3F-A60C-45AF-9559-432C1DFD4D9D}"/>
                  </a:ext>
                </a:extLst>
              </p:cNvPr>
              <p:cNvGrpSpPr/>
              <p:nvPr/>
            </p:nvGrpSpPr>
            <p:grpSpPr>
              <a:xfrm>
                <a:off x="7604021" y="4003704"/>
                <a:ext cx="826190" cy="921710"/>
                <a:chOff x="7814160" y="3481422"/>
                <a:chExt cx="826190" cy="921710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07EFA784-F59B-4277-81F6-89E0129DCDBC}"/>
                    </a:ext>
                  </a:extLst>
                </p:cNvPr>
                <p:cNvSpPr/>
                <p:nvPr/>
              </p:nvSpPr>
              <p:spPr>
                <a:xfrm>
                  <a:off x="7814160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AAAC97BB-20F6-423C-85F4-6C49EAB6A6D1}"/>
                    </a:ext>
                  </a:extLst>
                </p:cNvPr>
                <p:cNvSpPr/>
                <p:nvPr/>
              </p:nvSpPr>
              <p:spPr>
                <a:xfrm>
                  <a:off x="7814161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(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线程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)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调度</a:t>
                  </a:r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578D3A7A-27D0-47A8-A41C-C28AA0268AD6}"/>
                  </a:ext>
                </a:extLst>
              </p:cNvPr>
              <p:cNvGrpSpPr/>
              <p:nvPr/>
            </p:nvGrpSpPr>
            <p:grpSpPr>
              <a:xfrm>
                <a:off x="8700656" y="4003704"/>
                <a:ext cx="826190" cy="921710"/>
                <a:chOff x="8831373" y="3481422"/>
                <a:chExt cx="826190" cy="92171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937B0A6F-0F71-4D83-88A8-4FFEEF9AACD3}"/>
                    </a:ext>
                  </a:extLst>
                </p:cNvPr>
                <p:cNvSpPr/>
                <p:nvPr/>
              </p:nvSpPr>
              <p:spPr>
                <a:xfrm>
                  <a:off x="8831374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低级存储器管理</a:t>
                  </a: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629FFC27-9324-4774-8CEC-DD4887025455}"/>
                    </a:ext>
                  </a:extLst>
                </p:cNvPr>
                <p:cNvSpPr/>
                <p:nvPr/>
              </p:nvSpPr>
              <p:spPr>
                <a:xfrm>
                  <a:off x="8831373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存储器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4AC1B19-40BC-4834-A176-1CA462F845BE}"/>
                  </a:ext>
                </a:extLst>
              </p:cNvPr>
              <p:cNvGrpSpPr/>
              <p:nvPr/>
            </p:nvGrpSpPr>
            <p:grpSpPr>
              <a:xfrm>
                <a:off x="9797291" y="4003704"/>
                <a:ext cx="826189" cy="921710"/>
                <a:chOff x="10039607" y="3481422"/>
                <a:chExt cx="826189" cy="921710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60107864-F0D7-41F2-9732-18B3A5C381F4}"/>
                    </a:ext>
                  </a:extLst>
                </p:cNvPr>
                <p:cNvSpPr/>
                <p:nvPr/>
              </p:nvSpPr>
              <p:spPr>
                <a:xfrm>
                  <a:off x="10039607" y="3976608"/>
                  <a:ext cx="826189" cy="426524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中断和陷入管理</a:t>
                  </a: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0883A667-60C5-42CB-BBE4-68E1732E8827}"/>
                    </a:ext>
                  </a:extLst>
                </p:cNvPr>
                <p:cNvSpPr/>
                <p:nvPr/>
              </p:nvSpPr>
              <p:spPr>
                <a:xfrm>
                  <a:off x="10039607" y="3481422"/>
                  <a:ext cx="826189" cy="4265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文件管理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841CE75-2F74-4761-8EB4-09CD4A9427BD}"/>
                  </a:ext>
                </a:extLst>
              </p:cNvPr>
              <p:cNvSpPr/>
              <p:nvPr/>
            </p:nvSpPr>
            <p:spPr>
              <a:xfrm>
                <a:off x="7335809" y="2922270"/>
                <a:ext cx="218414" cy="201960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E011488-4F72-4A03-A163-02D416DDB57B}"/>
                  </a:ext>
                </a:extLst>
              </p:cNvPr>
              <p:cNvSpPr/>
              <p:nvPr/>
            </p:nvSpPr>
            <p:spPr>
              <a:xfrm>
                <a:off x="10673276" y="2922270"/>
                <a:ext cx="218414" cy="2012255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43AB269F-0F53-48C3-A01F-1E38CE332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2924" y="2964464"/>
                <a:ext cx="554525" cy="409748"/>
              </a:xfrm>
              <a:prstGeom prst="rect">
                <a:avLst/>
              </a:prstGeom>
            </p:spPr>
          </p:pic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696003F-C0A0-4990-8044-F3054EE82BC0}"/>
                </a:ext>
              </a:extLst>
            </p:cNvPr>
            <p:cNvSpPr txBox="1"/>
            <p:nvPr/>
          </p:nvSpPr>
          <p:spPr>
            <a:xfrm>
              <a:off x="10802029" y="4104051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D28B34C-177C-434B-8DC8-91B6ABF81949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19" y="3964432"/>
              <a:ext cx="5491289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D28416B4-E616-4054-B788-E5004140F5A4}"/>
              </a:ext>
            </a:extLst>
          </p:cNvPr>
          <p:cNvSpPr/>
          <p:nvPr/>
        </p:nvSpPr>
        <p:spPr>
          <a:xfrm>
            <a:off x="3195240" y="3267170"/>
            <a:ext cx="2155855" cy="898361"/>
          </a:xfrm>
          <a:prstGeom prst="wedgeEllipseCallout">
            <a:avLst>
              <a:gd name="adj1" fmla="val -40581"/>
              <a:gd name="adj2" fmla="val 5660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系统调用的处理</a:t>
            </a:r>
            <a:endParaRPr lang="en-US" altLang="zh-CN" sz="14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运行在核心态</a:t>
            </a:r>
            <a:endParaRPr lang="en-US" altLang="zh-CN" sz="14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C8D17B-6AB6-40E0-9E99-D35151592844}"/>
              </a:ext>
            </a:extLst>
          </p:cNvPr>
          <p:cNvSpPr txBox="1"/>
          <p:nvPr/>
        </p:nvSpPr>
        <p:spPr>
          <a:xfrm>
            <a:off x="5992318" y="4054821"/>
            <a:ext cx="706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提供一套接口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FC9574-2E00-4E1A-8EB7-0B80D21518B6}"/>
              </a:ext>
            </a:extLst>
          </p:cNvPr>
          <p:cNvGrpSpPr/>
          <p:nvPr/>
        </p:nvGrpSpPr>
        <p:grpSpPr>
          <a:xfrm>
            <a:off x="6594196" y="3873336"/>
            <a:ext cx="667425" cy="1040155"/>
            <a:chOff x="6594196" y="3873336"/>
            <a:chExt cx="667425" cy="104015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D50BC24-A1B4-4DA9-B32B-81FFCE5BA7E4}"/>
                </a:ext>
              </a:extLst>
            </p:cNvPr>
            <p:cNvGrpSpPr/>
            <p:nvPr/>
          </p:nvGrpSpPr>
          <p:grpSpPr>
            <a:xfrm>
              <a:off x="6663919" y="4036238"/>
              <a:ext cx="530962" cy="877253"/>
              <a:chOff x="5836639" y="4446895"/>
              <a:chExt cx="421921" cy="599176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CE97A429-CEFB-48CF-8AD9-ADF898C1D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663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F0FC188-89D9-4E69-947E-989B036F0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27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1FCDE83-A251-4EF7-8EC3-63826F324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91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ECECCCB-6ADD-467F-9BE0-84B9B98C7D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8560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3B7A0B3-492B-44AA-B7EB-2D7801ADBF49}"/>
                </a:ext>
              </a:extLst>
            </p:cNvPr>
            <p:cNvGrpSpPr/>
            <p:nvPr/>
          </p:nvGrpSpPr>
          <p:grpSpPr>
            <a:xfrm>
              <a:off x="6594196" y="3873336"/>
              <a:ext cx="667425" cy="146932"/>
              <a:chOff x="6420619" y="2548982"/>
              <a:chExt cx="667425" cy="14693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BFDFB6E-D894-4F37-AB36-B4F2DB591CC6}"/>
                  </a:ext>
                </a:extLst>
              </p:cNvPr>
              <p:cNvSpPr/>
              <p:nvPr/>
            </p:nvSpPr>
            <p:spPr>
              <a:xfrm>
                <a:off x="6420619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D5188A-C28F-4086-BA8E-C9C1D9260F9E}"/>
                  </a:ext>
                </a:extLst>
              </p:cNvPr>
              <p:cNvSpPr/>
              <p:nvPr/>
            </p:nvSpPr>
            <p:spPr>
              <a:xfrm>
                <a:off x="6596612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F97E53B-3507-4303-8A7A-37CEFDDA7C46}"/>
                  </a:ext>
                </a:extLst>
              </p:cNvPr>
              <p:cNvSpPr/>
              <p:nvPr/>
            </p:nvSpPr>
            <p:spPr>
              <a:xfrm>
                <a:off x="6772605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5D84AB9-0FFA-4B20-AA69-1C3B0B742BFB}"/>
                  </a:ext>
                </a:extLst>
              </p:cNvPr>
              <p:cNvSpPr/>
              <p:nvPr/>
            </p:nvSpPr>
            <p:spPr>
              <a:xfrm>
                <a:off x="6948597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CFE908F-133D-422D-9A81-3A7F5444556D}"/>
              </a:ext>
            </a:extLst>
          </p:cNvPr>
          <p:cNvCxnSpPr>
            <a:cxnSpLocks/>
          </p:cNvCxnSpPr>
          <p:nvPr/>
        </p:nvCxnSpPr>
        <p:spPr>
          <a:xfrm>
            <a:off x="6661252" y="2801686"/>
            <a:ext cx="2667" cy="824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DAFBA4A-8762-481A-AFAD-F48AFA37C796}"/>
              </a:ext>
            </a:extLst>
          </p:cNvPr>
          <p:cNvSpPr txBox="1"/>
          <p:nvPr/>
        </p:nvSpPr>
        <p:spPr>
          <a:xfrm>
            <a:off x="6154419" y="2432355"/>
            <a:ext cx="1003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陷入指令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94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8B66DBE-05F9-FF3C-AC35-9AE434854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779" y="58739"/>
            <a:ext cx="4752975" cy="706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第一章回顾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A5B6346-2960-9F07-7656-986244CF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765176"/>
            <a:ext cx="8229600" cy="5832475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操作系统的概念、地位和作用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400050" lvl="1" indent="0">
              <a:buNone/>
              <a:defRPr/>
            </a:pPr>
            <a:r>
              <a:rPr lang="zh-CN" altLang="en-US" sz="2000" dirty="0"/>
              <a:t>操作系统是计算机系统中的第一层软件</a:t>
            </a:r>
            <a:endParaRPr lang="en-US" altLang="zh-CN" sz="2000" dirty="0"/>
          </a:p>
          <a:p>
            <a:pPr marL="400050" lvl="1" indent="0">
              <a:buNone/>
              <a:defRPr/>
            </a:pPr>
            <a:r>
              <a:rPr lang="zh-CN" altLang="en-US" sz="2000" dirty="0"/>
              <a:t>作用：用户观点，资源管理观点，虚拟机观点，作业组织观点</a:t>
            </a:r>
            <a:endParaRPr lang="en-US" altLang="zh-CN" sz="2000" dirty="0"/>
          </a:p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操作系统的发展过程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400050" lvl="1" indent="0">
              <a:buNone/>
              <a:defRPr/>
            </a:pPr>
            <a:r>
              <a:rPr lang="en-US" altLang="zh-CN" sz="1600" dirty="0"/>
              <a:t> </a:t>
            </a:r>
            <a:r>
              <a:rPr lang="zh-CN" altLang="en-US" sz="2000" dirty="0"/>
              <a:t>批处理系统，分时系统，实时系统，多处理机系统，微机操作系统，网络操作系统，分布式系统，嵌入式系统</a:t>
            </a:r>
            <a:endParaRPr lang="en-US" altLang="zh-CN" sz="2000" dirty="0"/>
          </a:p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操作系统的特征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400050" lvl="1" indent="0">
              <a:buNone/>
              <a:defRPr/>
            </a:pPr>
            <a:r>
              <a:rPr lang="zh-CN" altLang="en-US" sz="2000" dirty="0"/>
              <a:t>并发、共享、虚拟、异步</a:t>
            </a:r>
            <a:endParaRPr lang="en-US" altLang="zh-CN" sz="2000" dirty="0"/>
          </a:p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操作系统的功能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400050" lvl="1" indent="0">
              <a:buNone/>
              <a:defRPr/>
            </a:pPr>
            <a:r>
              <a:rPr lang="zh-CN" altLang="en-US" sz="2000" dirty="0"/>
              <a:t>处理机管理、存储器管理、设备管理、文件管理，提供用户使用接口</a:t>
            </a:r>
            <a:endParaRPr lang="en-US" altLang="zh-CN" sz="2000" dirty="0"/>
          </a:p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操作系统内核结构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dirty="0"/>
              <a:t>    </a:t>
            </a:r>
            <a:r>
              <a:rPr lang="zh-CN" altLang="en-US" sz="2000" dirty="0"/>
              <a:t>单体式，模块式，层次结构，微内核</a:t>
            </a:r>
            <a:endParaRPr lang="en-US" altLang="zh-CN" sz="2000" dirty="0"/>
          </a:p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操作系统的用户接口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dirty="0"/>
              <a:t>    </a:t>
            </a:r>
            <a:r>
              <a:rPr lang="zh-CN" altLang="en-US" sz="2000" dirty="0"/>
              <a:t>命令接口，图形接口，命令控制语言，系统调用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endParaRPr lang="en-US" altLang="zh-CN" sz="2400" b="1" dirty="0"/>
          </a:p>
          <a:p>
            <a:pPr marL="0" indent="0">
              <a:buNone/>
              <a:defRPr/>
            </a:pP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57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624417" y="333375"/>
            <a:ext cx="10972800" cy="927100"/>
          </a:xfrm>
          <a:ln/>
        </p:spPr>
        <p:txBody>
          <a:bodyPr vert="horz" wrap="square" lIns="121920" tIns="60960" rIns="121920" bIns="60960" anchor="ctr"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</a:p>
        </p:txBody>
      </p:sp>
      <p:grpSp>
        <p:nvGrpSpPr>
          <p:cNvPr id="27651" name="Group 3"/>
          <p:cNvGrpSpPr/>
          <p:nvPr/>
        </p:nvGrpSpPr>
        <p:grpSpPr>
          <a:xfrm>
            <a:off x="2480039" y="2355901"/>
            <a:ext cx="7231921" cy="871219"/>
            <a:chOff x="0" y="0"/>
            <a:chExt cx="4224" cy="374"/>
          </a:xfrm>
        </p:grpSpPr>
        <p:sp>
          <p:nvSpPr>
            <p:cNvPr id="27687" name="AutoShape 4"/>
            <p:cNvSpPr/>
            <p:nvPr/>
          </p:nvSpPr>
          <p:spPr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 cap="flat" cmpd="sng">
              <a:solidFill>
                <a:srgbClr val="FCFCFC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8" name="Text Box 13"/>
            <p:cNvSpPr txBox="1"/>
            <p:nvPr/>
          </p:nvSpPr>
          <p:spPr>
            <a:xfrm>
              <a:off x="355" y="46"/>
              <a:ext cx="3166" cy="251"/>
            </a:xfrm>
            <a:prstGeom prst="rect">
              <a:avLst/>
            </a:prstGeom>
            <a:noFill/>
            <a:ln w="9525">
              <a:noFill/>
            </a:ln>
            <a:effectLst>
              <a:outerShdw dist="17961" dir="2699999" algn="ctr" rotWithShape="0">
                <a:srgbClr val="80808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609585" indent="-5927" defTabSz="1219170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32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1. </a:t>
              </a:r>
              <a:r>
                <a:rPr lang="zh-CN" altLang="en-US" sz="32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中断的基本概念</a:t>
              </a:r>
            </a:p>
          </p:txBody>
        </p:sp>
      </p:grpSp>
      <p:grpSp>
        <p:nvGrpSpPr>
          <p:cNvPr id="27652" name="Group 6"/>
          <p:cNvGrpSpPr/>
          <p:nvPr/>
        </p:nvGrpSpPr>
        <p:grpSpPr>
          <a:xfrm>
            <a:off x="2480039" y="3219996"/>
            <a:ext cx="7231921" cy="871217"/>
            <a:chOff x="0" y="0"/>
            <a:chExt cx="4224" cy="374"/>
          </a:xfrm>
        </p:grpSpPr>
        <p:sp>
          <p:nvSpPr>
            <p:cNvPr id="27685" name="AutoShape 3"/>
            <p:cNvSpPr/>
            <p:nvPr/>
          </p:nvSpPr>
          <p:spPr>
            <a:xfrm>
              <a:off x="0" y="0"/>
              <a:ext cx="4224" cy="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CFCFC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6" name="Text Box 25"/>
            <p:cNvSpPr txBox="1"/>
            <p:nvPr/>
          </p:nvSpPr>
          <p:spPr>
            <a:xfrm>
              <a:off x="355" y="49"/>
              <a:ext cx="3633" cy="251"/>
            </a:xfrm>
            <a:prstGeom prst="rect">
              <a:avLst/>
            </a:prstGeom>
            <a:noFill/>
            <a:ln w="9525">
              <a:noFill/>
            </a:ln>
            <a:effectLst>
              <a:outerShdw dist="17961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609585" indent="-5927" defTabSz="1219170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32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2. </a:t>
              </a:r>
              <a:r>
                <a:rPr lang="zh-CN" altLang="en-US" sz="32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中断响应与处理</a:t>
              </a:r>
              <a:endParaRPr lang="zh-CN" altLang="en-US" sz="32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8" name="Group 29"/>
          <p:cNvGrpSpPr/>
          <p:nvPr/>
        </p:nvGrpSpPr>
        <p:grpSpPr>
          <a:xfrm>
            <a:off x="2810240" y="2904128"/>
            <a:ext cx="225460" cy="882865"/>
            <a:chOff x="0" y="0"/>
            <a:chExt cx="130" cy="418"/>
          </a:xfrm>
        </p:grpSpPr>
        <p:sp>
          <p:nvSpPr>
            <p:cNvPr id="27670" name="Oval 10"/>
            <p:cNvSpPr/>
            <p:nvPr/>
          </p:nvSpPr>
          <p:spPr>
            <a:xfrm>
              <a:off x="0" y="0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defTabSz="1219170" eaLnBrk="1" hangingPunct="1">
                <a:spcBef>
                  <a:spcPct val="50000"/>
                </a:spcBef>
                <a:buClr>
                  <a:srgbClr val="000000"/>
                </a:buClr>
                <a:buNone/>
              </a:pPr>
              <a:endParaRPr lang="zh-CN" altLang="en-US" b="1" dirty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7671" name="Oval 11"/>
            <p:cNvSpPr/>
            <p:nvPr/>
          </p:nvSpPr>
          <p:spPr>
            <a:xfrm>
              <a:off x="4" y="298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defTabSz="1219170" eaLnBrk="1" hangingPunct="1">
                <a:spcBef>
                  <a:spcPct val="50000"/>
                </a:spcBef>
                <a:buClr>
                  <a:srgbClr val="000000"/>
                </a:buClr>
                <a:buNone/>
              </a:pPr>
              <a:endParaRPr lang="zh-CN" altLang="en-US" b="1" dirty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7672" name="AutoShape 12"/>
            <p:cNvSpPr/>
            <p:nvPr/>
          </p:nvSpPr>
          <p:spPr>
            <a:xfrm>
              <a:off x="36" y="72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defTabSz="1219170" eaLnBrk="1" hangingPunct="1">
                <a:spcBef>
                  <a:spcPct val="50000"/>
                </a:spcBef>
                <a:buClr>
                  <a:srgbClr val="000000"/>
                </a:buClr>
                <a:buNone/>
              </a:pPr>
              <a:endParaRPr lang="zh-CN" altLang="en-US" b="1" dirty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>
            <a:extLst>
              <a:ext uri="{FF2B5EF4-FFF2-40B4-BE49-F238E27FC236}">
                <a16:creationId xmlns:a16="http://schemas.microsoft.com/office/drawing/2014/main" id="{4ECE8C5F-8526-E479-707E-E4AD7CEF2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96" y="432466"/>
            <a:ext cx="10440996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  <a:r>
              <a:rPr lang="en-US" altLang="zh-CN" sz="4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4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异常机制</a:t>
            </a:r>
          </a:p>
          <a:p>
            <a:pPr eaLnBrk="1" hangingPunct="1"/>
            <a:endParaRPr lang="zh-CN" altLang="en-US" sz="3200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目的与要求</a:t>
            </a:r>
            <a:r>
              <a:rPr lang="en-US" altLang="zh-CN" sz="3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能描述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怎么进入操作系统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内核程序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运行，如何在多道程序之间切换。</a:t>
            </a:r>
          </a:p>
          <a:p>
            <a:pPr eaLnBrk="1" hangingPunct="1"/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重点与难点</a:t>
            </a:r>
            <a:r>
              <a:rPr lang="en-US" altLang="zh-CN" sz="3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中断和异常区别、中断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异常（陷入）处理过程。</a:t>
            </a:r>
          </a:p>
          <a:p>
            <a:pPr eaLnBrk="1" hangingPunct="1"/>
            <a:endParaRPr lang="zh-CN" altLang="en-US" sz="32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14968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几个基本概念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内核程序 ：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内核是操作系统的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核心部分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，负责管理计算机的硬件资源，并提供各种系统服务给应用程序。</a:t>
            </a:r>
            <a:endParaRPr lang="en-US" altLang="zh-CN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应用程序：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应用程序是在操作系统上运行的用户程序，通过调用操作系统提供的接口来访问系统资源和实现各种功能。</a:t>
            </a:r>
            <a:endParaRPr lang="en-US" altLang="zh-CN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85834" lvl="1" indent="0">
              <a:buNone/>
            </a:pP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BAF8274-159B-4E84-A4C2-B95BD15B2DD4}"/>
              </a:ext>
            </a:extLst>
          </p:cNvPr>
          <p:cNvGrpSpPr/>
          <p:nvPr/>
        </p:nvGrpSpPr>
        <p:grpSpPr>
          <a:xfrm>
            <a:off x="6617334" y="5011223"/>
            <a:ext cx="815307" cy="921710"/>
            <a:chOff x="11050944" y="3741230"/>
            <a:chExt cx="920319" cy="921710"/>
          </a:xfrm>
        </p:grpSpPr>
        <p:sp>
          <p:nvSpPr>
            <p:cNvPr id="109" name="右大括号 108">
              <a:extLst>
                <a:ext uri="{FF2B5EF4-FFF2-40B4-BE49-F238E27FC236}">
                  <a16:creationId xmlns:a16="http://schemas.microsoft.com/office/drawing/2014/main" id="{BB67ECC6-3597-4619-998F-245678EE96FE}"/>
                </a:ext>
              </a:extLst>
            </p:cNvPr>
            <p:cNvSpPr/>
            <p:nvPr/>
          </p:nvSpPr>
          <p:spPr>
            <a:xfrm rot="10800000">
              <a:off x="11807152" y="3741230"/>
              <a:ext cx="164111" cy="921710"/>
            </a:xfrm>
            <a:prstGeom prst="rightBrace">
              <a:avLst>
                <a:gd name="adj1" fmla="val 4438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D0E1EE7-DB60-4697-9E9F-00D00A7D723F}"/>
                </a:ext>
              </a:extLst>
            </p:cNvPr>
            <p:cNvSpPr txBox="1"/>
            <p:nvPr/>
          </p:nvSpPr>
          <p:spPr>
            <a:xfrm>
              <a:off x="11050944" y="4048197"/>
              <a:ext cx="8153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4B08D24-67EC-4D1A-909D-60657145F3A9}"/>
              </a:ext>
            </a:extLst>
          </p:cNvPr>
          <p:cNvSpPr txBox="1"/>
          <p:nvPr/>
        </p:nvSpPr>
        <p:spPr>
          <a:xfrm>
            <a:off x="10926009" y="4231749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008CB4-6538-4210-8DA7-521EC12C382C}"/>
              </a:ext>
            </a:extLst>
          </p:cNvPr>
          <p:cNvGrpSpPr/>
          <p:nvPr/>
        </p:nvGrpSpPr>
        <p:grpSpPr>
          <a:xfrm>
            <a:off x="7453055" y="3900733"/>
            <a:ext cx="3567115" cy="2510923"/>
            <a:chOff x="7329075" y="2909677"/>
            <a:chExt cx="3567115" cy="251092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216BE47-2DB8-404D-943E-FE157E5B2BC5}"/>
                </a:ext>
              </a:extLst>
            </p:cNvPr>
            <p:cNvSpPr/>
            <p:nvPr/>
          </p:nvSpPr>
          <p:spPr>
            <a:xfrm>
              <a:off x="7329075" y="4994076"/>
              <a:ext cx="3564879" cy="42652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A0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：裸机（硬件）系统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宿主系统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F4A00A4-79A3-4F2C-AC34-D8A0CEF0A6FD}"/>
                </a:ext>
              </a:extLst>
            </p:cNvPr>
            <p:cNvSpPr/>
            <p:nvPr/>
          </p:nvSpPr>
          <p:spPr>
            <a:xfrm>
              <a:off x="7329075" y="2909677"/>
              <a:ext cx="3567115" cy="519323"/>
            </a:xfrm>
            <a:prstGeom prst="rect">
              <a:avLst/>
            </a:prstGeom>
            <a:solidFill>
              <a:srgbClr val="0068B7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操作系统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A3EB529-9954-434A-8E0E-01497A1E4231}"/>
                </a:ext>
              </a:extLst>
            </p:cNvPr>
            <p:cNvSpPr/>
            <p:nvPr/>
          </p:nvSpPr>
          <p:spPr>
            <a:xfrm>
              <a:off x="7599521" y="3505804"/>
              <a:ext cx="1438179" cy="4265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非内核功能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9C3219-7831-4092-83AD-272E2ED0ADED}"/>
                </a:ext>
              </a:extLst>
            </p:cNvPr>
            <p:cNvSpPr/>
            <p:nvPr/>
          </p:nvSpPr>
          <p:spPr>
            <a:xfrm>
              <a:off x="9189799" y="3503089"/>
              <a:ext cx="1438179" cy="42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应用程序（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app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）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C919F38-7202-4B1A-A29E-62306E618D7C}"/>
                </a:ext>
              </a:extLst>
            </p:cNvPr>
            <p:cNvGrpSpPr/>
            <p:nvPr/>
          </p:nvGrpSpPr>
          <p:grpSpPr>
            <a:xfrm>
              <a:off x="7604021" y="4003704"/>
              <a:ext cx="826190" cy="921710"/>
              <a:chOff x="7814160" y="3481422"/>
              <a:chExt cx="826190" cy="92171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FDEB88B-5CFE-41B7-90B4-5B201AC9AA04}"/>
                  </a:ext>
                </a:extLst>
              </p:cNvPr>
              <p:cNvSpPr/>
              <p:nvPr/>
            </p:nvSpPr>
            <p:spPr>
              <a:xfrm>
                <a:off x="7814160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A8A9E89-59BD-4467-A1EA-103D350284B2}"/>
                  </a:ext>
                </a:extLst>
              </p:cNvPr>
              <p:cNvSpPr/>
              <p:nvPr/>
            </p:nvSpPr>
            <p:spPr>
              <a:xfrm>
                <a:off x="7814161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(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线程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调度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C1BB610-4149-4616-B436-7700C65E9EB5}"/>
                </a:ext>
              </a:extLst>
            </p:cNvPr>
            <p:cNvGrpSpPr/>
            <p:nvPr/>
          </p:nvGrpSpPr>
          <p:grpSpPr>
            <a:xfrm>
              <a:off x="8700656" y="4003704"/>
              <a:ext cx="826190" cy="921710"/>
              <a:chOff x="8831373" y="3481422"/>
              <a:chExt cx="826190" cy="92171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64E3DDE-42AB-4AC5-B319-1BEF2D5644B9}"/>
                  </a:ext>
                </a:extLst>
              </p:cNvPr>
              <p:cNvSpPr/>
              <p:nvPr/>
            </p:nvSpPr>
            <p:spPr>
              <a:xfrm>
                <a:off x="8831374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低级存储器管理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97A8F6E7-9856-46F1-9253-AB7C812137D5}"/>
                  </a:ext>
                </a:extLst>
              </p:cNvPr>
              <p:cNvSpPr/>
              <p:nvPr/>
            </p:nvSpPr>
            <p:spPr>
              <a:xfrm>
                <a:off x="8831373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存储器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32237C-A107-4A2B-905A-280888E34812}"/>
                </a:ext>
              </a:extLst>
            </p:cNvPr>
            <p:cNvGrpSpPr/>
            <p:nvPr/>
          </p:nvGrpSpPr>
          <p:grpSpPr>
            <a:xfrm>
              <a:off x="9797291" y="4003704"/>
              <a:ext cx="826189" cy="921710"/>
              <a:chOff x="10039607" y="3481422"/>
              <a:chExt cx="826189" cy="92171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B136899-7D33-446F-8135-3C922B3E243E}"/>
                  </a:ext>
                </a:extLst>
              </p:cNvPr>
              <p:cNvSpPr/>
              <p:nvPr/>
            </p:nvSpPr>
            <p:spPr>
              <a:xfrm>
                <a:off x="10039607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中断和陷入管理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1256C93-ECBF-423A-8F72-997F5C99D6F2}"/>
                  </a:ext>
                </a:extLst>
              </p:cNvPr>
              <p:cNvSpPr/>
              <p:nvPr/>
            </p:nvSpPr>
            <p:spPr>
              <a:xfrm>
                <a:off x="10039607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文件管理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B4E31-96C1-4821-AD31-9CACB9FFA1DA}"/>
                </a:ext>
              </a:extLst>
            </p:cNvPr>
            <p:cNvSpPr/>
            <p:nvPr/>
          </p:nvSpPr>
          <p:spPr>
            <a:xfrm>
              <a:off x="7335809" y="2922270"/>
              <a:ext cx="218414" cy="2019607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02EF13B-C3FF-4815-8FBC-1E31129CA1FA}"/>
                </a:ext>
              </a:extLst>
            </p:cNvPr>
            <p:cNvSpPr/>
            <p:nvPr/>
          </p:nvSpPr>
          <p:spPr>
            <a:xfrm>
              <a:off x="10673276" y="2922270"/>
              <a:ext cx="218414" cy="2012255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76378AA-7C89-411D-8252-D1AA5B57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30" b="96875" l="0" r="98047">
                          <a14:foregroundMark x1="7031" y1="18945" x2="7031" y2="18945"/>
                          <a14:foregroundMark x1="7031" y1="18945" x2="7031" y2="18945"/>
                          <a14:foregroundMark x1="2734" y1="21484" x2="2734" y2="21484"/>
                          <a14:foregroundMark x1="2734" y1="21484" x2="2734" y2="21484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7344" y1="16211" x2="77344" y2="16211"/>
                          <a14:foregroundMark x1="77344" y1="16211" x2="77344" y2="16211"/>
                          <a14:foregroundMark x1="62500" y1="11914" x2="68359" y2="18359"/>
                          <a14:foregroundMark x1="68359" y1="18359" x2="78711" y2="21484"/>
                          <a14:foregroundMark x1="78711" y1="21484" x2="92383" y2="21484"/>
                          <a14:foregroundMark x1="92383" y1="21484" x2="80859" y2="16797"/>
                          <a14:foregroundMark x1="80859" y1="16797" x2="66602" y2="20313"/>
                          <a14:foregroundMark x1="66602" y1="20313" x2="60156" y2="25781"/>
                          <a14:foregroundMark x1="60156" y1="25781" x2="64063" y2="32031"/>
                          <a14:foregroundMark x1="64063" y1="32031" x2="74023" y2="29102"/>
                          <a14:foregroundMark x1="74023" y1="29102" x2="85156" y2="20703"/>
                          <a14:foregroundMark x1="85156" y1="20703" x2="89844" y2="11719"/>
                          <a14:foregroundMark x1="89844" y1="11719" x2="80664" y2="12305"/>
                          <a14:foregroundMark x1="80664" y1="12305" x2="68750" y2="26367"/>
                          <a14:foregroundMark x1="68750" y1="26367" x2="66406" y2="25391"/>
                          <a14:foregroundMark x1="21289" y1="24219" x2="21289" y2="24219"/>
                          <a14:foregroundMark x1="21289" y1="24219" x2="21289" y2="24219"/>
                          <a14:foregroundMark x1="8594" y1="18945" x2="3516" y2="26172"/>
                          <a14:foregroundMark x1="3516" y1="26172" x2="17773" y2="26758"/>
                          <a14:foregroundMark x1="17773" y1="26758" x2="23047" y2="21289"/>
                          <a14:foregroundMark x1="23047" y1="21289" x2="14258" y2="22070"/>
                          <a14:foregroundMark x1="14258" y1="22070" x2="16992" y2="30664"/>
                          <a14:foregroundMark x1="16992" y1="30664" x2="25000" y2="32227"/>
                          <a14:foregroundMark x1="25000" y1="32227" x2="32813" y2="29688"/>
                          <a14:foregroundMark x1="32813" y1="29688" x2="23828" y2="23047"/>
                          <a14:foregroundMark x1="23828" y1="23047" x2="4297" y2="25781"/>
                          <a14:foregroundMark x1="4297" y1="25781" x2="2734" y2="33984"/>
                          <a14:foregroundMark x1="2734" y1="33984" x2="11719" y2="34570"/>
                          <a14:foregroundMark x1="11719" y1="34570" x2="18945" y2="31055"/>
                          <a14:foregroundMark x1="18945" y1="31055" x2="10352" y2="29102"/>
                          <a14:foregroundMark x1="10352" y1="29102" x2="20898" y2="31055"/>
                          <a14:foregroundMark x1="20898" y1="31055" x2="22852" y2="30469"/>
                          <a14:foregroundMark x1="19727" y1="63086" x2="30469" y2="68164"/>
                          <a14:foregroundMark x1="30469" y1="68164" x2="16602" y2="67578"/>
                          <a14:foregroundMark x1="16602" y1="67578" x2="25586" y2="72070"/>
                          <a14:foregroundMark x1="25586" y1="72070" x2="29492" y2="65430"/>
                          <a14:foregroundMark x1="29492" y1="65430" x2="21484" y2="64453"/>
                          <a14:foregroundMark x1="21484" y1="64453" x2="12891" y2="67383"/>
                          <a14:foregroundMark x1="12891" y1="67383" x2="7617" y2="74414"/>
                          <a14:foregroundMark x1="7617" y1="74414" x2="19531" y2="75781"/>
                          <a14:foregroundMark x1="19531" y1="75781" x2="25586" y2="68945"/>
                          <a14:foregroundMark x1="25586" y1="68945" x2="13281" y2="72656"/>
                          <a14:foregroundMark x1="13281" y1="72656" x2="19336" y2="76953"/>
                          <a14:foregroundMark x1="19336" y1="76953" x2="26172" y2="72461"/>
                          <a14:foregroundMark x1="26172" y1="72461" x2="25391" y2="60938"/>
                          <a14:foregroundMark x1="25391" y1="60938" x2="16602" y2="59570"/>
                          <a14:foregroundMark x1="16602" y1="59570" x2="7227" y2="61914"/>
                          <a14:foregroundMark x1="7227" y1="61914" x2="13086" y2="68359"/>
                          <a14:foregroundMark x1="13086" y1="68359" x2="13477" y2="68359"/>
                          <a14:foregroundMark x1="74219" y1="65625" x2="68359" y2="70703"/>
                          <a14:foregroundMark x1="68359" y1="70703" x2="75195" y2="76758"/>
                          <a14:foregroundMark x1="75195" y1="76758" x2="90625" y2="75781"/>
                          <a14:foregroundMark x1="90625" y1="75781" x2="94531" y2="66602"/>
                          <a14:foregroundMark x1="94531" y1="66602" x2="78320" y2="63867"/>
                          <a14:foregroundMark x1="78320" y1="63867" x2="61328" y2="74414"/>
                          <a14:foregroundMark x1="61328" y1="74414" x2="58398" y2="82813"/>
                          <a14:foregroundMark x1="58398" y1="82813" x2="70313" y2="88086"/>
                          <a14:foregroundMark x1="70313" y1="88086" x2="73438" y2="76953"/>
                          <a14:foregroundMark x1="73438" y1="76953" x2="66602" y2="70508"/>
                          <a14:foregroundMark x1="66602" y1="70508" x2="56641" y2="73047"/>
                          <a14:foregroundMark x1="56641" y1="73047" x2="55664" y2="80664"/>
                          <a14:foregroundMark x1="55664" y1="80664" x2="60547" y2="87500"/>
                          <a14:foregroundMark x1="60547" y1="87500" x2="71289" y2="89648"/>
                          <a14:foregroundMark x1="71289" y1="89648" x2="81641" y2="84180"/>
                          <a14:foregroundMark x1="81641" y1="84180" x2="83789" y2="75195"/>
                          <a14:foregroundMark x1="83789" y1="75195" x2="79883" y2="69141"/>
                          <a14:foregroundMark x1="79883" y1="69141" x2="71875" y2="75000"/>
                          <a14:foregroundMark x1="71875" y1="75000" x2="72461" y2="82227"/>
                          <a14:foregroundMark x1="72461" y1="82227" x2="78516" y2="86523"/>
                          <a14:foregroundMark x1="78516" y1="86523" x2="87109" y2="83984"/>
                          <a14:foregroundMark x1="87109" y1="83984" x2="91602" y2="77539"/>
                          <a14:foregroundMark x1="91602" y1="77539" x2="81641" y2="71484"/>
                          <a14:foregroundMark x1="81641" y1="71484" x2="73242" y2="74414"/>
                          <a14:foregroundMark x1="73242" y1="74414" x2="70313" y2="77539"/>
                          <a14:foregroundMark x1="83203" y1="67773" x2="77344" y2="74609"/>
                          <a14:foregroundMark x1="77344" y1="74609" x2="77148" y2="85156"/>
                          <a14:foregroundMark x1="77148" y1="85156" x2="88281" y2="86914"/>
                          <a14:foregroundMark x1="88281" y1="86914" x2="93555" y2="77148"/>
                          <a14:foregroundMark x1="93555" y1="77148" x2="81445" y2="72852"/>
                          <a14:foregroundMark x1="81445" y1="72852" x2="73242" y2="78320"/>
                          <a14:foregroundMark x1="73242" y1="78320" x2="68750" y2="85547"/>
                          <a14:foregroundMark x1="68750" y1="85547" x2="75000" y2="94141"/>
                          <a14:foregroundMark x1="75000" y1="94141" x2="83008" y2="92969"/>
                          <a14:foregroundMark x1="83008" y1="92969" x2="91211" y2="86523"/>
                          <a14:foregroundMark x1="91211" y1="86523" x2="88867" y2="74805"/>
                          <a14:foregroundMark x1="88867" y1="74805" x2="79102" y2="76367"/>
                          <a14:foregroundMark x1="79102" y1="76367" x2="80859" y2="88477"/>
                          <a14:foregroundMark x1="80859" y1="88477" x2="91406" y2="89063"/>
                          <a14:foregroundMark x1="91406" y1="89063" x2="91211" y2="79883"/>
                          <a14:foregroundMark x1="91211" y1="79883" x2="87305" y2="86133"/>
                          <a14:foregroundMark x1="87305" y1="86133" x2="87500" y2="87695"/>
                          <a14:foregroundMark x1="72461" y1="60742" x2="64258" y2="65625"/>
                          <a14:foregroundMark x1="64258" y1="65625" x2="64258" y2="82031"/>
                          <a14:foregroundMark x1="64258" y1="82031" x2="72852" y2="90820"/>
                          <a14:foregroundMark x1="72852" y1="90820" x2="84180" y2="93945"/>
                          <a14:foregroundMark x1="84180" y1="93945" x2="96875" y2="90430"/>
                          <a14:foregroundMark x1="96875" y1="90430" x2="96680" y2="79688"/>
                          <a14:foregroundMark x1="96680" y1="79688" x2="89063" y2="63867"/>
                          <a14:foregroundMark x1="89063" y1="63867" x2="78906" y2="67773"/>
                          <a14:foregroundMark x1="78906" y1="67773" x2="71484" y2="74805"/>
                          <a14:foregroundMark x1="71484" y1="74805" x2="73047" y2="86719"/>
                          <a14:foregroundMark x1="73047" y1="86719" x2="84961" y2="86328"/>
                          <a14:foregroundMark x1="84961" y1="86328" x2="83789" y2="72070"/>
                          <a14:foregroundMark x1="83789" y1="72070" x2="77148" y2="65820"/>
                          <a14:foregroundMark x1="77148" y1="65820" x2="67383" y2="62695"/>
                          <a14:foregroundMark x1="67383" y1="62695" x2="59766" y2="64063"/>
                          <a14:foregroundMark x1="59766" y1="64063" x2="56055" y2="76172"/>
                          <a14:foregroundMark x1="56055" y1="76172" x2="63672" y2="86328"/>
                          <a14:foregroundMark x1="63672" y1="86328" x2="78320" y2="91016"/>
                          <a14:foregroundMark x1="78320" y1="91016" x2="95117" y2="90039"/>
                          <a14:foregroundMark x1="95117" y1="90039" x2="90039" y2="67969"/>
                          <a14:foregroundMark x1="90039" y1="67969" x2="79883" y2="69141"/>
                          <a14:foregroundMark x1="79883" y1="69141" x2="73047" y2="73242"/>
                          <a14:foregroundMark x1="73047" y1="73242" x2="71680" y2="82617"/>
                          <a14:foregroundMark x1="71680" y1="82617" x2="82422" y2="87305"/>
                          <a14:foregroundMark x1="82422" y1="87305" x2="93555" y2="85742"/>
                          <a14:foregroundMark x1="93555" y1="85742" x2="97266" y2="76172"/>
                          <a14:foregroundMark x1="97266" y1="76172" x2="92773" y2="68750"/>
                          <a14:foregroundMark x1="92773" y1="68750" x2="82617" y2="67578"/>
                          <a14:foregroundMark x1="70117" y1="20117" x2="66016" y2="28516"/>
                          <a14:foregroundMark x1="66016" y1="28516" x2="65820" y2="36133"/>
                          <a14:foregroundMark x1="65820" y1="36133" x2="70898" y2="43359"/>
                          <a14:foregroundMark x1="70898" y1="43359" x2="77930" y2="45313"/>
                          <a14:foregroundMark x1="77930" y1="45313" x2="84766" y2="42969"/>
                          <a14:foregroundMark x1="84766" y1="42969" x2="88672" y2="35352"/>
                          <a14:foregroundMark x1="88672" y1="35352" x2="88281" y2="27344"/>
                          <a14:foregroundMark x1="88281" y1="27344" x2="84375" y2="21094"/>
                          <a14:foregroundMark x1="84375" y1="21094" x2="75195" y2="17969"/>
                          <a14:foregroundMark x1="75195" y1="17969" x2="66992" y2="20117"/>
                          <a14:foregroundMark x1="66992" y1="20117" x2="64063" y2="28906"/>
                          <a14:foregroundMark x1="64063" y1="28906" x2="76172" y2="32422"/>
                          <a14:foregroundMark x1="76172" y1="32422" x2="83789" y2="27539"/>
                          <a14:foregroundMark x1="83789" y1="27539" x2="85742" y2="19922"/>
                          <a14:foregroundMark x1="85742" y1="19922" x2="77539" y2="9766"/>
                          <a14:foregroundMark x1="77539" y1="9766" x2="69531" y2="9570"/>
                          <a14:foregroundMark x1="69531" y1="9570" x2="59766" y2="13281"/>
                          <a14:foregroundMark x1="59766" y1="13281" x2="54688" y2="22852"/>
                          <a14:foregroundMark x1="54688" y1="22852" x2="67383" y2="32617"/>
                          <a14:foregroundMark x1="67383" y1="32617" x2="80273" y2="32617"/>
                          <a14:foregroundMark x1="80273" y1="32617" x2="89063" y2="28711"/>
                          <a14:foregroundMark x1="89063" y1="28711" x2="89258" y2="18750"/>
                          <a14:foregroundMark x1="89258" y1="18750" x2="78320" y2="15234"/>
                          <a14:foregroundMark x1="78320" y1="15234" x2="60742" y2="19141"/>
                          <a14:foregroundMark x1="60742" y1="19141" x2="59766" y2="28320"/>
                          <a14:foregroundMark x1="59766" y1="28320" x2="76953" y2="33203"/>
                          <a14:foregroundMark x1="76953" y1="33203" x2="88281" y2="30859"/>
                          <a14:foregroundMark x1="88281" y1="30859" x2="95313" y2="25781"/>
                          <a14:foregroundMark x1="95313" y1="25781" x2="94922" y2="15625"/>
                          <a14:foregroundMark x1="94922" y1="15625" x2="83984" y2="10547"/>
                          <a14:foregroundMark x1="83984" y1="10547" x2="58789" y2="14258"/>
                          <a14:foregroundMark x1="58789" y1="14258" x2="52734" y2="18555"/>
                          <a14:foregroundMark x1="52734" y1="18555" x2="56641" y2="28125"/>
                          <a14:foregroundMark x1="56641" y1="28125" x2="68555" y2="34570"/>
                          <a14:foregroundMark x1="68555" y1="34570" x2="80469" y2="36523"/>
                          <a14:foregroundMark x1="80469" y1="36523" x2="89063" y2="35156"/>
                          <a14:foregroundMark x1="89063" y1="35156" x2="93164" y2="27148"/>
                          <a14:foregroundMark x1="93164" y1="27148" x2="88867" y2="21289"/>
                          <a14:foregroundMark x1="88867" y1="21289" x2="74805" y2="19922"/>
                          <a14:foregroundMark x1="4688" y1="15039" x2="21680" y2="14258"/>
                          <a14:foregroundMark x1="21680" y1="14258" x2="29688" y2="14258"/>
                          <a14:foregroundMark x1="29688" y1="14258" x2="34570" y2="23633"/>
                          <a14:foregroundMark x1="34570" y1="23633" x2="33984" y2="42188"/>
                          <a14:foregroundMark x1="33984" y1="42188" x2="195" y2="43164"/>
                          <a14:foregroundMark x1="195" y1="43164" x2="3320" y2="35938"/>
                          <a14:foregroundMark x1="3320" y1="35938" x2="2930" y2="25977"/>
                          <a14:foregroundMark x1="2930" y1="25977" x2="0" y2="19336"/>
                          <a14:foregroundMark x1="0" y1="19336" x2="10547" y2="16211"/>
                          <a14:foregroundMark x1="10547" y1="16211" x2="18359" y2="16211"/>
                          <a14:foregroundMark x1="18359" y1="16211" x2="24023" y2="21289"/>
                          <a14:foregroundMark x1="24023" y1="21289" x2="22070" y2="40820"/>
                          <a14:foregroundMark x1="49805" y1="11914" x2="51367" y2="34180"/>
                          <a14:foregroundMark x1="51367" y1="34180" x2="55273" y2="40625"/>
                          <a14:foregroundMark x1="55273" y1="40625" x2="87305" y2="41992"/>
                          <a14:foregroundMark x1="87305" y1="41992" x2="94141" y2="39258"/>
                          <a14:foregroundMark x1="94141" y1="39258" x2="95117" y2="13086"/>
                          <a14:foregroundMark x1="95117" y1="13086" x2="91406" y2="6445"/>
                          <a14:foregroundMark x1="91406" y1="6445" x2="50391" y2="10938"/>
                          <a14:foregroundMark x1="5273" y1="57031" x2="5078" y2="65820"/>
                          <a14:foregroundMark x1="5078" y1="65820" x2="7031" y2="74023"/>
                          <a14:foregroundMark x1="7031" y1="74023" x2="14844" y2="78711"/>
                          <a14:foregroundMark x1="14844" y1="78711" x2="30859" y2="81055"/>
                          <a14:foregroundMark x1="30859" y1="81055" x2="37109" y2="74023"/>
                          <a14:foregroundMark x1="37109" y1="74023" x2="37305" y2="57422"/>
                          <a14:foregroundMark x1="37305" y1="57422" x2="9961" y2="56836"/>
                          <a14:foregroundMark x1="9961" y1="56836" x2="7031" y2="57422"/>
                          <a14:foregroundMark x1="2930" y1="55859" x2="2930" y2="79297"/>
                          <a14:foregroundMark x1="2930" y1="79297" x2="6055" y2="86328"/>
                          <a14:foregroundMark x1="6055" y1="86328" x2="16211" y2="87891"/>
                          <a14:foregroundMark x1="16211" y1="87891" x2="32422" y2="87500"/>
                          <a14:foregroundMark x1="32422" y1="87500" x2="36328" y2="80469"/>
                          <a14:foregroundMark x1="36328" y1="80469" x2="37109" y2="76172"/>
                          <a14:foregroundMark x1="51953" y1="58594" x2="52734" y2="88086"/>
                          <a14:foregroundMark x1="52734" y1="88086" x2="59180" y2="91797"/>
                          <a14:foregroundMark x1="59180" y1="91797" x2="91211" y2="95313"/>
                          <a14:foregroundMark x1="91211" y1="95313" x2="98047" y2="67383"/>
                          <a14:foregroundMark x1="98047" y1="67383" x2="97266" y2="59375"/>
                          <a14:foregroundMark x1="97266" y1="59375" x2="49023" y2="57227"/>
                          <a14:foregroundMark x1="49219" y1="54883" x2="67188" y2="54492"/>
                          <a14:foregroundMark x1="67188" y1="54492" x2="83203" y2="54688"/>
                          <a14:foregroundMark x1="83203" y1="54688" x2="91602" y2="53906"/>
                          <a14:foregroundMark x1="91602" y1="53906" x2="98438" y2="56836"/>
                          <a14:foregroundMark x1="98438" y1="56836" x2="97852" y2="97070"/>
                          <a14:foregroundMark x1="97852" y1="97070" x2="50000" y2="91211"/>
                          <a14:foregroundMark x1="50000" y1="91211" x2="47266" y2="83203"/>
                          <a14:foregroundMark x1="47266" y1="83203" x2="48633" y2="55078"/>
                          <a14:foregroundMark x1="47852" y1="10938" x2="52539" y2="43945"/>
                          <a14:foregroundMark x1="52539" y1="43945" x2="73242" y2="46289"/>
                          <a14:foregroundMark x1="73242" y1="46289" x2="90234" y2="44336"/>
                          <a14:foregroundMark x1="90234" y1="44336" x2="95898" y2="39844"/>
                          <a14:foregroundMark x1="95898" y1="39844" x2="98047" y2="15625"/>
                          <a14:foregroundMark x1="98047" y1="15625" x2="96875" y2="8398"/>
                          <a14:foregroundMark x1="96875" y1="8398" x2="88672" y2="2930"/>
                          <a14:foregroundMark x1="88672" y1="2930" x2="47266" y2="82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2924" y="2964464"/>
              <a:ext cx="554525" cy="409748"/>
            </a:xfrm>
            <a:prstGeom prst="rect">
              <a:avLst/>
            </a:prstGeom>
          </p:spPr>
        </p:pic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6E02AF9-A075-4ED4-9588-B595B1D8180F}"/>
              </a:ext>
            </a:extLst>
          </p:cNvPr>
          <p:cNvSpPr txBox="1"/>
          <p:nvPr/>
        </p:nvSpPr>
        <p:spPr>
          <a:xfrm>
            <a:off x="10926009" y="5095107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内核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sp>
        <p:nvSpPr>
          <p:cNvPr id="117" name="对话气泡: 椭圆形 116">
            <a:extLst>
              <a:ext uri="{FF2B5EF4-FFF2-40B4-BE49-F238E27FC236}">
                <a16:creationId xmlns:a16="http://schemas.microsoft.com/office/drawing/2014/main" id="{F4283A85-BD26-4BCC-BECD-4AE05989793D}"/>
              </a:ext>
            </a:extLst>
          </p:cNvPr>
          <p:cNvSpPr/>
          <p:nvPr/>
        </p:nvSpPr>
        <p:spPr>
          <a:xfrm>
            <a:off x="6096000" y="5757610"/>
            <a:ext cx="1036604" cy="530501"/>
          </a:xfrm>
          <a:prstGeom prst="wedgeEllipseCallout">
            <a:avLst>
              <a:gd name="adj1" fmla="val 63996"/>
              <a:gd name="adj2" fmla="val -7441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内核态</a:t>
            </a:r>
            <a:endParaRPr lang="zh-CN" altLang="en-US" sz="1200" dirty="0"/>
          </a:p>
        </p:txBody>
      </p:sp>
      <p:sp>
        <p:nvSpPr>
          <p:cNvPr id="118" name="对话气泡: 椭圆形 117">
            <a:extLst>
              <a:ext uri="{FF2B5EF4-FFF2-40B4-BE49-F238E27FC236}">
                <a16:creationId xmlns:a16="http://schemas.microsoft.com/office/drawing/2014/main" id="{5C00191E-6016-49BA-99D1-5A9E3EC15418}"/>
              </a:ext>
            </a:extLst>
          </p:cNvPr>
          <p:cNvSpPr/>
          <p:nvPr/>
        </p:nvSpPr>
        <p:spPr>
          <a:xfrm>
            <a:off x="6096000" y="4154805"/>
            <a:ext cx="1036604" cy="530501"/>
          </a:xfrm>
          <a:prstGeom prst="wedgeEllipseCallout">
            <a:avLst>
              <a:gd name="adj1" fmla="val 62785"/>
              <a:gd name="adj2" fmla="val 68291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zh-CN" altLang="en-US" sz="12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67949BB-CF95-4B09-849C-417A8E5BD7A2}"/>
              </a:ext>
            </a:extLst>
          </p:cNvPr>
          <p:cNvCxnSpPr>
            <a:cxnSpLocks/>
          </p:cNvCxnSpPr>
          <p:nvPr/>
        </p:nvCxnSpPr>
        <p:spPr>
          <a:xfrm>
            <a:off x="6735344" y="4955488"/>
            <a:ext cx="485267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B236366B-7FA8-82AD-E26D-D2402164F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199" y="1455939"/>
            <a:ext cx="5666362" cy="22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14968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几个基本概念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内核态 ：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也称为特权模式或监管模式，是操作系统运行的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特权级别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。在核心态下，操作系统拥有对所有硬件资源和系统状态的完全访问权限，可以执行特权指令，管理系统资源并执行关键操作。</a:t>
            </a:r>
            <a:endParaRPr lang="en-US" altLang="zh-CN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用户态：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在用户态下，应用程序只能执行受限的指令序列，无法直接访问底层硬件资源，必须通过系统调用等方式请求操作系统提供服务。</a:t>
            </a: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BAF8274-159B-4E84-A4C2-B95BD15B2DD4}"/>
              </a:ext>
            </a:extLst>
          </p:cNvPr>
          <p:cNvGrpSpPr/>
          <p:nvPr/>
        </p:nvGrpSpPr>
        <p:grpSpPr>
          <a:xfrm>
            <a:off x="6493354" y="4020167"/>
            <a:ext cx="815307" cy="921710"/>
            <a:chOff x="11050944" y="3741230"/>
            <a:chExt cx="920319" cy="921710"/>
          </a:xfrm>
        </p:grpSpPr>
        <p:sp>
          <p:nvSpPr>
            <p:cNvPr id="109" name="右大括号 108">
              <a:extLst>
                <a:ext uri="{FF2B5EF4-FFF2-40B4-BE49-F238E27FC236}">
                  <a16:creationId xmlns:a16="http://schemas.microsoft.com/office/drawing/2014/main" id="{BB67ECC6-3597-4619-998F-245678EE96FE}"/>
                </a:ext>
              </a:extLst>
            </p:cNvPr>
            <p:cNvSpPr/>
            <p:nvPr/>
          </p:nvSpPr>
          <p:spPr>
            <a:xfrm rot="10800000">
              <a:off x="11807152" y="3741230"/>
              <a:ext cx="164111" cy="921710"/>
            </a:xfrm>
            <a:prstGeom prst="rightBrace">
              <a:avLst>
                <a:gd name="adj1" fmla="val 4438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D0E1EE7-DB60-4697-9E9F-00D00A7D723F}"/>
                </a:ext>
              </a:extLst>
            </p:cNvPr>
            <p:cNvSpPr txBox="1"/>
            <p:nvPr/>
          </p:nvSpPr>
          <p:spPr>
            <a:xfrm>
              <a:off x="11050944" y="4048197"/>
              <a:ext cx="8153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4B08D24-67EC-4D1A-909D-60657145F3A9}"/>
              </a:ext>
            </a:extLst>
          </p:cNvPr>
          <p:cNvSpPr txBox="1"/>
          <p:nvPr/>
        </p:nvSpPr>
        <p:spPr>
          <a:xfrm>
            <a:off x="10802029" y="3240693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008CB4-6538-4210-8DA7-521EC12C382C}"/>
              </a:ext>
            </a:extLst>
          </p:cNvPr>
          <p:cNvGrpSpPr/>
          <p:nvPr/>
        </p:nvGrpSpPr>
        <p:grpSpPr>
          <a:xfrm>
            <a:off x="7329075" y="2909677"/>
            <a:ext cx="3567115" cy="2510923"/>
            <a:chOff x="7329075" y="2909677"/>
            <a:chExt cx="3567115" cy="251092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216BE47-2DB8-404D-943E-FE157E5B2BC5}"/>
                </a:ext>
              </a:extLst>
            </p:cNvPr>
            <p:cNvSpPr/>
            <p:nvPr/>
          </p:nvSpPr>
          <p:spPr>
            <a:xfrm>
              <a:off x="7329075" y="4994076"/>
              <a:ext cx="3564879" cy="42652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A0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：裸机（硬件）系统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宿主系统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F4A00A4-79A3-4F2C-AC34-D8A0CEF0A6FD}"/>
                </a:ext>
              </a:extLst>
            </p:cNvPr>
            <p:cNvSpPr/>
            <p:nvPr/>
          </p:nvSpPr>
          <p:spPr>
            <a:xfrm>
              <a:off x="7329075" y="2909677"/>
              <a:ext cx="3567115" cy="519323"/>
            </a:xfrm>
            <a:prstGeom prst="rect">
              <a:avLst/>
            </a:prstGeom>
            <a:solidFill>
              <a:srgbClr val="0068B7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操作系统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A3EB529-9954-434A-8E0E-01497A1E4231}"/>
                </a:ext>
              </a:extLst>
            </p:cNvPr>
            <p:cNvSpPr/>
            <p:nvPr/>
          </p:nvSpPr>
          <p:spPr>
            <a:xfrm>
              <a:off x="7599521" y="3505804"/>
              <a:ext cx="1438179" cy="4265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非内核功能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9C3219-7831-4092-83AD-272E2ED0ADED}"/>
                </a:ext>
              </a:extLst>
            </p:cNvPr>
            <p:cNvSpPr/>
            <p:nvPr/>
          </p:nvSpPr>
          <p:spPr>
            <a:xfrm>
              <a:off x="9189799" y="3503089"/>
              <a:ext cx="1438179" cy="42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应用程序（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app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）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C919F38-7202-4B1A-A29E-62306E618D7C}"/>
                </a:ext>
              </a:extLst>
            </p:cNvPr>
            <p:cNvGrpSpPr/>
            <p:nvPr/>
          </p:nvGrpSpPr>
          <p:grpSpPr>
            <a:xfrm>
              <a:off x="7604021" y="4003704"/>
              <a:ext cx="826190" cy="921710"/>
              <a:chOff x="7814160" y="3481422"/>
              <a:chExt cx="826190" cy="92171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FDEB88B-5CFE-41B7-90B4-5B201AC9AA04}"/>
                  </a:ext>
                </a:extLst>
              </p:cNvPr>
              <p:cNvSpPr/>
              <p:nvPr/>
            </p:nvSpPr>
            <p:spPr>
              <a:xfrm>
                <a:off x="7814160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A8A9E89-59BD-4467-A1EA-103D350284B2}"/>
                  </a:ext>
                </a:extLst>
              </p:cNvPr>
              <p:cNvSpPr/>
              <p:nvPr/>
            </p:nvSpPr>
            <p:spPr>
              <a:xfrm>
                <a:off x="7814161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(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线程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调度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C1BB610-4149-4616-B436-7700C65E9EB5}"/>
                </a:ext>
              </a:extLst>
            </p:cNvPr>
            <p:cNvGrpSpPr/>
            <p:nvPr/>
          </p:nvGrpSpPr>
          <p:grpSpPr>
            <a:xfrm>
              <a:off x="8700656" y="4003704"/>
              <a:ext cx="826190" cy="921710"/>
              <a:chOff x="8831373" y="3481422"/>
              <a:chExt cx="826190" cy="92171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64E3DDE-42AB-4AC5-B319-1BEF2D5644B9}"/>
                  </a:ext>
                </a:extLst>
              </p:cNvPr>
              <p:cNvSpPr/>
              <p:nvPr/>
            </p:nvSpPr>
            <p:spPr>
              <a:xfrm>
                <a:off x="8831374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低级存储器管理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97A8F6E7-9856-46F1-9253-AB7C812137D5}"/>
                  </a:ext>
                </a:extLst>
              </p:cNvPr>
              <p:cNvSpPr/>
              <p:nvPr/>
            </p:nvSpPr>
            <p:spPr>
              <a:xfrm>
                <a:off x="8831373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存储器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32237C-A107-4A2B-905A-280888E34812}"/>
                </a:ext>
              </a:extLst>
            </p:cNvPr>
            <p:cNvGrpSpPr/>
            <p:nvPr/>
          </p:nvGrpSpPr>
          <p:grpSpPr>
            <a:xfrm>
              <a:off x="9797291" y="4003704"/>
              <a:ext cx="826189" cy="921710"/>
              <a:chOff x="10039607" y="3481422"/>
              <a:chExt cx="826189" cy="92171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B136899-7D33-446F-8135-3C922B3E243E}"/>
                  </a:ext>
                </a:extLst>
              </p:cNvPr>
              <p:cNvSpPr/>
              <p:nvPr/>
            </p:nvSpPr>
            <p:spPr>
              <a:xfrm>
                <a:off x="10039607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中断和陷入管理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1256C93-ECBF-423A-8F72-997F5C99D6F2}"/>
                  </a:ext>
                </a:extLst>
              </p:cNvPr>
              <p:cNvSpPr/>
              <p:nvPr/>
            </p:nvSpPr>
            <p:spPr>
              <a:xfrm>
                <a:off x="10039607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文件管理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B4E31-96C1-4821-AD31-9CACB9FFA1DA}"/>
                </a:ext>
              </a:extLst>
            </p:cNvPr>
            <p:cNvSpPr/>
            <p:nvPr/>
          </p:nvSpPr>
          <p:spPr>
            <a:xfrm>
              <a:off x="7335809" y="2922270"/>
              <a:ext cx="218414" cy="2019607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02EF13B-C3FF-4815-8FBC-1E31129CA1FA}"/>
                </a:ext>
              </a:extLst>
            </p:cNvPr>
            <p:cNvSpPr/>
            <p:nvPr/>
          </p:nvSpPr>
          <p:spPr>
            <a:xfrm>
              <a:off x="10673276" y="2922270"/>
              <a:ext cx="218414" cy="2012255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76378AA-7C89-411D-8252-D1AA5B57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30" b="96875" l="0" r="98047">
                          <a14:foregroundMark x1="7031" y1="18945" x2="7031" y2="18945"/>
                          <a14:foregroundMark x1="7031" y1="18945" x2="7031" y2="18945"/>
                          <a14:foregroundMark x1="2734" y1="21484" x2="2734" y2="21484"/>
                          <a14:foregroundMark x1="2734" y1="21484" x2="2734" y2="21484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7344" y1="16211" x2="77344" y2="16211"/>
                          <a14:foregroundMark x1="77344" y1="16211" x2="77344" y2="16211"/>
                          <a14:foregroundMark x1="62500" y1="11914" x2="68359" y2="18359"/>
                          <a14:foregroundMark x1="68359" y1="18359" x2="78711" y2="21484"/>
                          <a14:foregroundMark x1="78711" y1="21484" x2="92383" y2="21484"/>
                          <a14:foregroundMark x1="92383" y1="21484" x2="80859" y2="16797"/>
                          <a14:foregroundMark x1="80859" y1="16797" x2="66602" y2="20313"/>
                          <a14:foregroundMark x1="66602" y1="20313" x2="60156" y2="25781"/>
                          <a14:foregroundMark x1="60156" y1="25781" x2="64063" y2="32031"/>
                          <a14:foregroundMark x1="64063" y1="32031" x2="74023" y2="29102"/>
                          <a14:foregroundMark x1="74023" y1="29102" x2="85156" y2="20703"/>
                          <a14:foregroundMark x1="85156" y1="20703" x2="89844" y2="11719"/>
                          <a14:foregroundMark x1="89844" y1="11719" x2="80664" y2="12305"/>
                          <a14:foregroundMark x1="80664" y1="12305" x2="68750" y2="26367"/>
                          <a14:foregroundMark x1="68750" y1="26367" x2="66406" y2="25391"/>
                          <a14:foregroundMark x1="21289" y1="24219" x2="21289" y2="24219"/>
                          <a14:foregroundMark x1="21289" y1="24219" x2="21289" y2="24219"/>
                          <a14:foregroundMark x1="8594" y1="18945" x2="3516" y2="26172"/>
                          <a14:foregroundMark x1="3516" y1="26172" x2="17773" y2="26758"/>
                          <a14:foregroundMark x1="17773" y1="26758" x2="23047" y2="21289"/>
                          <a14:foregroundMark x1="23047" y1="21289" x2="14258" y2="22070"/>
                          <a14:foregroundMark x1="14258" y1="22070" x2="16992" y2="30664"/>
                          <a14:foregroundMark x1="16992" y1="30664" x2="25000" y2="32227"/>
                          <a14:foregroundMark x1="25000" y1="32227" x2="32813" y2="29688"/>
                          <a14:foregroundMark x1="32813" y1="29688" x2="23828" y2="23047"/>
                          <a14:foregroundMark x1="23828" y1="23047" x2="4297" y2="25781"/>
                          <a14:foregroundMark x1="4297" y1="25781" x2="2734" y2="33984"/>
                          <a14:foregroundMark x1="2734" y1="33984" x2="11719" y2="34570"/>
                          <a14:foregroundMark x1="11719" y1="34570" x2="18945" y2="31055"/>
                          <a14:foregroundMark x1="18945" y1="31055" x2="10352" y2="29102"/>
                          <a14:foregroundMark x1="10352" y1="29102" x2="20898" y2="31055"/>
                          <a14:foregroundMark x1="20898" y1="31055" x2="22852" y2="30469"/>
                          <a14:foregroundMark x1="19727" y1="63086" x2="30469" y2="68164"/>
                          <a14:foregroundMark x1="30469" y1="68164" x2="16602" y2="67578"/>
                          <a14:foregroundMark x1="16602" y1="67578" x2="25586" y2="72070"/>
                          <a14:foregroundMark x1="25586" y1="72070" x2="29492" y2="65430"/>
                          <a14:foregroundMark x1="29492" y1="65430" x2="21484" y2="64453"/>
                          <a14:foregroundMark x1="21484" y1="64453" x2="12891" y2="67383"/>
                          <a14:foregroundMark x1="12891" y1="67383" x2="7617" y2="74414"/>
                          <a14:foregroundMark x1="7617" y1="74414" x2="19531" y2="75781"/>
                          <a14:foregroundMark x1="19531" y1="75781" x2="25586" y2="68945"/>
                          <a14:foregroundMark x1="25586" y1="68945" x2="13281" y2="72656"/>
                          <a14:foregroundMark x1="13281" y1="72656" x2="19336" y2="76953"/>
                          <a14:foregroundMark x1="19336" y1="76953" x2="26172" y2="72461"/>
                          <a14:foregroundMark x1="26172" y1="72461" x2="25391" y2="60938"/>
                          <a14:foregroundMark x1="25391" y1="60938" x2="16602" y2="59570"/>
                          <a14:foregroundMark x1="16602" y1="59570" x2="7227" y2="61914"/>
                          <a14:foregroundMark x1="7227" y1="61914" x2="13086" y2="68359"/>
                          <a14:foregroundMark x1="13086" y1="68359" x2="13477" y2="68359"/>
                          <a14:foregroundMark x1="74219" y1="65625" x2="68359" y2="70703"/>
                          <a14:foregroundMark x1="68359" y1="70703" x2="75195" y2="76758"/>
                          <a14:foregroundMark x1="75195" y1="76758" x2="90625" y2="75781"/>
                          <a14:foregroundMark x1="90625" y1="75781" x2="94531" y2="66602"/>
                          <a14:foregroundMark x1="94531" y1="66602" x2="78320" y2="63867"/>
                          <a14:foregroundMark x1="78320" y1="63867" x2="61328" y2="74414"/>
                          <a14:foregroundMark x1="61328" y1="74414" x2="58398" y2="82813"/>
                          <a14:foregroundMark x1="58398" y1="82813" x2="70313" y2="88086"/>
                          <a14:foregroundMark x1="70313" y1="88086" x2="73438" y2="76953"/>
                          <a14:foregroundMark x1="73438" y1="76953" x2="66602" y2="70508"/>
                          <a14:foregroundMark x1="66602" y1="70508" x2="56641" y2="73047"/>
                          <a14:foregroundMark x1="56641" y1="73047" x2="55664" y2="80664"/>
                          <a14:foregroundMark x1="55664" y1="80664" x2="60547" y2="87500"/>
                          <a14:foregroundMark x1="60547" y1="87500" x2="71289" y2="89648"/>
                          <a14:foregroundMark x1="71289" y1="89648" x2="81641" y2="84180"/>
                          <a14:foregroundMark x1="81641" y1="84180" x2="83789" y2="75195"/>
                          <a14:foregroundMark x1="83789" y1="75195" x2="79883" y2="69141"/>
                          <a14:foregroundMark x1="79883" y1="69141" x2="71875" y2="75000"/>
                          <a14:foregroundMark x1="71875" y1="75000" x2="72461" y2="82227"/>
                          <a14:foregroundMark x1="72461" y1="82227" x2="78516" y2="86523"/>
                          <a14:foregroundMark x1="78516" y1="86523" x2="87109" y2="83984"/>
                          <a14:foregroundMark x1="87109" y1="83984" x2="91602" y2="77539"/>
                          <a14:foregroundMark x1="91602" y1="77539" x2="81641" y2="71484"/>
                          <a14:foregroundMark x1="81641" y1="71484" x2="73242" y2="74414"/>
                          <a14:foregroundMark x1="73242" y1="74414" x2="70313" y2="77539"/>
                          <a14:foregroundMark x1="83203" y1="67773" x2="77344" y2="74609"/>
                          <a14:foregroundMark x1="77344" y1="74609" x2="77148" y2="85156"/>
                          <a14:foregroundMark x1="77148" y1="85156" x2="88281" y2="86914"/>
                          <a14:foregroundMark x1="88281" y1="86914" x2="93555" y2="77148"/>
                          <a14:foregroundMark x1="93555" y1="77148" x2="81445" y2="72852"/>
                          <a14:foregroundMark x1="81445" y1="72852" x2="73242" y2="78320"/>
                          <a14:foregroundMark x1="73242" y1="78320" x2="68750" y2="85547"/>
                          <a14:foregroundMark x1="68750" y1="85547" x2="75000" y2="94141"/>
                          <a14:foregroundMark x1="75000" y1="94141" x2="83008" y2="92969"/>
                          <a14:foregroundMark x1="83008" y1="92969" x2="91211" y2="86523"/>
                          <a14:foregroundMark x1="91211" y1="86523" x2="88867" y2="74805"/>
                          <a14:foregroundMark x1="88867" y1="74805" x2="79102" y2="76367"/>
                          <a14:foregroundMark x1="79102" y1="76367" x2="80859" y2="88477"/>
                          <a14:foregroundMark x1="80859" y1="88477" x2="91406" y2="89063"/>
                          <a14:foregroundMark x1="91406" y1="89063" x2="91211" y2="79883"/>
                          <a14:foregroundMark x1="91211" y1="79883" x2="87305" y2="86133"/>
                          <a14:foregroundMark x1="87305" y1="86133" x2="87500" y2="87695"/>
                          <a14:foregroundMark x1="72461" y1="60742" x2="64258" y2="65625"/>
                          <a14:foregroundMark x1="64258" y1="65625" x2="64258" y2="82031"/>
                          <a14:foregroundMark x1="64258" y1="82031" x2="72852" y2="90820"/>
                          <a14:foregroundMark x1="72852" y1="90820" x2="84180" y2="93945"/>
                          <a14:foregroundMark x1="84180" y1="93945" x2="96875" y2="90430"/>
                          <a14:foregroundMark x1="96875" y1="90430" x2="96680" y2="79688"/>
                          <a14:foregroundMark x1="96680" y1="79688" x2="89063" y2="63867"/>
                          <a14:foregroundMark x1="89063" y1="63867" x2="78906" y2="67773"/>
                          <a14:foregroundMark x1="78906" y1="67773" x2="71484" y2="74805"/>
                          <a14:foregroundMark x1="71484" y1="74805" x2="73047" y2="86719"/>
                          <a14:foregroundMark x1="73047" y1="86719" x2="84961" y2="86328"/>
                          <a14:foregroundMark x1="84961" y1="86328" x2="83789" y2="72070"/>
                          <a14:foregroundMark x1="83789" y1="72070" x2="77148" y2="65820"/>
                          <a14:foregroundMark x1="77148" y1="65820" x2="67383" y2="62695"/>
                          <a14:foregroundMark x1="67383" y1="62695" x2="59766" y2="64063"/>
                          <a14:foregroundMark x1="59766" y1="64063" x2="56055" y2="76172"/>
                          <a14:foregroundMark x1="56055" y1="76172" x2="63672" y2="86328"/>
                          <a14:foregroundMark x1="63672" y1="86328" x2="78320" y2="91016"/>
                          <a14:foregroundMark x1="78320" y1="91016" x2="95117" y2="90039"/>
                          <a14:foregroundMark x1="95117" y1="90039" x2="90039" y2="67969"/>
                          <a14:foregroundMark x1="90039" y1="67969" x2="79883" y2="69141"/>
                          <a14:foregroundMark x1="79883" y1="69141" x2="73047" y2="73242"/>
                          <a14:foregroundMark x1="73047" y1="73242" x2="71680" y2="82617"/>
                          <a14:foregroundMark x1="71680" y1="82617" x2="82422" y2="87305"/>
                          <a14:foregroundMark x1="82422" y1="87305" x2="93555" y2="85742"/>
                          <a14:foregroundMark x1="93555" y1="85742" x2="97266" y2="76172"/>
                          <a14:foregroundMark x1="97266" y1="76172" x2="92773" y2="68750"/>
                          <a14:foregroundMark x1="92773" y1="68750" x2="82617" y2="67578"/>
                          <a14:foregroundMark x1="70117" y1="20117" x2="66016" y2="28516"/>
                          <a14:foregroundMark x1="66016" y1="28516" x2="65820" y2="36133"/>
                          <a14:foregroundMark x1="65820" y1="36133" x2="70898" y2="43359"/>
                          <a14:foregroundMark x1="70898" y1="43359" x2="77930" y2="45313"/>
                          <a14:foregroundMark x1="77930" y1="45313" x2="84766" y2="42969"/>
                          <a14:foregroundMark x1="84766" y1="42969" x2="88672" y2="35352"/>
                          <a14:foregroundMark x1="88672" y1="35352" x2="88281" y2="27344"/>
                          <a14:foregroundMark x1="88281" y1="27344" x2="84375" y2="21094"/>
                          <a14:foregroundMark x1="84375" y1="21094" x2="75195" y2="17969"/>
                          <a14:foregroundMark x1="75195" y1="17969" x2="66992" y2="20117"/>
                          <a14:foregroundMark x1="66992" y1="20117" x2="64063" y2="28906"/>
                          <a14:foregroundMark x1="64063" y1="28906" x2="76172" y2="32422"/>
                          <a14:foregroundMark x1="76172" y1="32422" x2="83789" y2="27539"/>
                          <a14:foregroundMark x1="83789" y1="27539" x2="85742" y2="19922"/>
                          <a14:foregroundMark x1="85742" y1="19922" x2="77539" y2="9766"/>
                          <a14:foregroundMark x1="77539" y1="9766" x2="69531" y2="9570"/>
                          <a14:foregroundMark x1="69531" y1="9570" x2="59766" y2="13281"/>
                          <a14:foregroundMark x1="59766" y1="13281" x2="54688" y2="22852"/>
                          <a14:foregroundMark x1="54688" y1="22852" x2="67383" y2="32617"/>
                          <a14:foregroundMark x1="67383" y1="32617" x2="80273" y2="32617"/>
                          <a14:foregroundMark x1="80273" y1="32617" x2="89063" y2="28711"/>
                          <a14:foregroundMark x1="89063" y1="28711" x2="89258" y2="18750"/>
                          <a14:foregroundMark x1="89258" y1="18750" x2="78320" y2="15234"/>
                          <a14:foregroundMark x1="78320" y1="15234" x2="60742" y2="19141"/>
                          <a14:foregroundMark x1="60742" y1="19141" x2="59766" y2="28320"/>
                          <a14:foregroundMark x1="59766" y1="28320" x2="76953" y2="33203"/>
                          <a14:foregroundMark x1="76953" y1="33203" x2="88281" y2="30859"/>
                          <a14:foregroundMark x1="88281" y1="30859" x2="95313" y2="25781"/>
                          <a14:foregroundMark x1="95313" y1="25781" x2="94922" y2="15625"/>
                          <a14:foregroundMark x1="94922" y1="15625" x2="83984" y2="10547"/>
                          <a14:foregroundMark x1="83984" y1="10547" x2="58789" y2="14258"/>
                          <a14:foregroundMark x1="58789" y1="14258" x2="52734" y2="18555"/>
                          <a14:foregroundMark x1="52734" y1="18555" x2="56641" y2="28125"/>
                          <a14:foregroundMark x1="56641" y1="28125" x2="68555" y2="34570"/>
                          <a14:foregroundMark x1="68555" y1="34570" x2="80469" y2="36523"/>
                          <a14:foregroundMark x1="80469" y1="36523" x2="89063" y2="35156"/>
                          <a14:foregroundMark x1="89063" y1="35156" x2="93164" y2="27148"/>
                          <a14:foregroundMark x1="93164" y1="27148" x2="88867" y2="21289"/>
                          <a14:foregroundMark x1="88867" y1="21289" x2="74805" y2="19922"/>
                          <a14:foregroundMark x1="4688" y1="15039" x2="21680" y2="14258"/>
                          <a14:foregroundMark x1="21680" y1="14258" x2="29688" y2="14258"/>
                          <a14:foregroundMark x1="29688" y1="14258" x2="34570" y2="23633"/>
                          <a14:foregroundMark x1="34570" y1="23633" x2="33984" y2="42188"/>
                          <a14:foregroundMark x1="33984" y1="42188" x2="195" y2="43164"/>
                          <a14:foregroundMark x1="195" y1="43164" x2="3320" y2="35938"/>
                          <a14:foregroundMark x1="3320" y1="35938" x2="2930" y2="25977"/>
                          <a14:foregroundMark x1="2930" y1="25977" x2="0" y2="19336"/>
                          <a14:foregroundMark x1="0" y1="19336" x2="10547" y2="16211"/>
                          <a14:foregroundMark x1="10547" y1="16211" x2="18359" y2="16211"/>
                          <a14:foregroundMark x1="18359" y1="16211" x2="24023" y2="21289"/>
                          <a14:foregroundMark x1="24023" y1="21289" x2="22070" y2="40820"/>
                          <a14:foregroundMark x1="49805" y1="11914" x2="51367" y2="34180"/>
                          <a14:foregroundMark x1="51367" y1="34180" x2="55273" y2="40625"/>
                          <a14:foregroundMark x1="55273" y1="40625" x2="87305" y2="41992"/>
                          <a14:foregroundMark x1="87305" y1="41992" x2="94141" y2="39258"/>
                          <a14:foregroundMark x1="94141" y1="39258" x2="95117" y2="13086"/>
                          <a14:foregroundMark x1="95117" y1="13086" x2="91406" y2="6445"/>
                          <a14:foregroundMark x1="91406" y1="6445" x2="50391" y2="10938"/>
                          <a14:foregroundMark x1="5273" y1="57031" x2="5078" y2="65820"/>
                          <a14:foregroundMark x1="5078" y1="65820" x2="7031" y2="74023"/>
                          <a14:foregroundMark x1="7031" y1="74023" x2="14844" y2="78711"/>
                          <a14:foregroundMark x1="14844" y1="78711" x2="30859" y2="81055"/>
                          <a14:foregroundMark x1="30859" y1="81055" x2="37109" y2="74023"/>
                          <a14:foregroundMark x1="37109" y1="74023" x2="37305" y2="57422"/>
                          <a14:foregroundMark x1="37305" y1="57422" x2="9961" y2="56836"/>
                          <a14:foregroundMark x1="9961" y1="56836" x2="7031" y2="57422"/>
                          <a14:foregroundMark x1="2930" y1="55859" x2="2930" y2="79297"/>
                          <a14:foregroundMark x1="2930" y1="79297" x2="6055" y2="86328"/>
                          <a14:foregroundMark x1="6055" y1="86328" x2="16211" y2="87891"/>
                          <a14:foregroundMark x1="16211" y1="87891" x2="32422" y2="87500"/>
                          <a14:foregroundMark x1="32422" y1="87500" x2="36328" y2="80469"/>
                          <a14:foregroundMark x1="36328" y1="80469" x2="37109" y2="76172"/>
                          <a14:foregroundMark x1="51953" y1="58594" x2="52734" y2="88086"/>
                          <a14:foregroundMark x1="52734" y1="88086" x2="59180" y2="91797"/>
                          <a14:foregroundMark x1="59180" y1="91797" x2="91211" y2="95313"/>
                          <a14:foregroundMark x1="91211" y1="95313" x2="98047" y2="67383"/>
                          <a14:foregroundMark x1="98047" y1="67383" x2="97266" y2="59375"/>
                          <a14:foregroundMark x1="97266" y1="59375" x2="49023" y2="57227"/>
                          <a14:foregroundMark x1="49219" y1="54883" x2="67188" y2="54492"/>
                          <a14:foregroundMark x1="67188" y1="54492" x2="83203" y2="54688"/>
                          <a14:foregroundMark x1="83203" y1="54688" x2="91602" y2="53906"/>
                          <a14:foregroundMark x1="91602" y1="53906" x2="98438" y2="56836"/>
                          <a14:foregroundMark x1="98438" y1="56836" x2="97852" y2="97070"/>
                          <a14:foregroundMark x1="97852" y1="97070" x2="50000" y2="91211"/>
                          <a14:foregroundMark x1="50000" y1="91211" x2="47266" y2="83203"/>
                          <a14:foregroundMark x1="47266" y1="83203" x2="48633" y2="55078"/>
                          <a14:foregroundMark x1="47852" y1="10938" x2="52539" y2="43945"/>
                          <a14:foregroundMark x1="52539" y1="43945" x2="73242" y2="46289"/>
                          <a14:foregroundMark x1="73242" y1="46289" x2="90234" y2="44336"/>
                          <a14:foregroundMark x1="90234" y1="44336" x2="95898" y2="39844"/>
                          <a14:foregroundMark x1="95898" y1="39844" x2="98047" y2="15625"/>
                          <a14:foregroundMark x1="98047" y1="15625" x2="96875" y2="8398"/>
                          <a14:foregroundMark x1="96875" y1="8398" x2="88672" y2="2930"/>
                          <a14:foregroundMark x1="88672" y1="2930" x2="47266" y2="82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2924" y="2964464"/>
              <a:ext cx="554525" cy="409748"/>
            </a:xfrm>
            <a:prstGeom prst="rect">
              <a:avLst/>
            </a:prstGeom>
          </p:spPr>
        </p:pic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6E02AF9-A075-4ED4-9588-B595B1D8180F}"/>
              </a:ext>
            </a:extLst>
          </p:cNvPr>
          <p:cNvSpPr txBox="1"/>
          <p:nvPr/>
        </p:nvSpPr>
        <p:spPr>
          <a:xfrm>
            <a:off x="10802029" y="4104051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内核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sp>
        <p:nvSpPr>
          <p:cNvPr id="117" name="对话气泡: 椭圆形 116">
            <a:extLst>
              <a:ext uri="{FF2B5EF4-FFF2-40B4-BE49-F238E27FC236}">
                <a16:creationId xmlns:a16="http://schemas.microsoft.com/office/drawing/2014/main" id="{F4283A85-BD26-4BCC-BECD-4AE05989793D}"/>
              </a:ext>
            </a:extLst>
          </p:cNvPr>
          <p:cNvSpPr/>
          <p:nvPr/>
        </p:nvSpPr>
        <p:spPr>
          <a:xfrm>
            <a:off x="5972020" y="4766554"/>
            <a:ext cx="1036604" cy="530501"/>
          </a:xfrm>
          <a:prstGeom prst="wedgeEllipseCallout">
            <a:avLst>
              <a:gd name="adj1" fmla="val 63996"/>
              <a:gd name="adj2" fmla="val -7441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内核态</a:t>
            </a:r>
            <a:endParaRPr lang="zh-CN" altLang="en-US" sz="1200" dirty="0"/>
          </a:p>
        </p:txBody>
      </p:sp>
      <p:sp>
        <p:nvSpPr>
          <p:cNvPr id="118" name="对话气泡: 椭圆形 117">
            <a:extLst>
              <a:ext uri="{FF2B5EF4-FFF2-40B4-BE49-F238E27FC236}">
                <a16:creationId xmlns:a16="http://schemas.microsoft.com/office/drawing/2014/main" id="{5C00191E-6016-49BA-99D1-5A9E3EC15418}"/>
              </a:ext>
            </a:extLst>
          </p:cNvPr>
          <p:cNvSpPr/>
          <p:nvPr/>
        </p:nvSpPr>
        <p:spPr>
          <a:xfrm>
            <a:off x="5972020" y="3163749"/>
            <a:ext cx="1036604" cy="530501"/>
          </a:xfrm>
          <a:prstGeom prst="wedgeEllipseCallout">
            <a:avLst>
              <a:gd name="adj1" fmla="val 62785"/>
              <a:gd name="adj2" fmla="val 68291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zh-CN" altLang="en-US" sz="12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67949BB-CF95-4B09-849C-417A8E5BD7A2}"/>
              </a:ext>
            </a:extLst>
          </p:cNvPr>
          <p:cNvCxnSpPr>
            <a:cxnSpLocks/>
          </p:cNvCxnSpPr>
          <p:nvPr/>
        </p:nvCxnSpPr>
        <p:spPr>
          <a:xfrm>
            <a:off x="6611364" y="3964432"/>
            <a:ext cx="485267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3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14968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运行机制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时钟管理 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66" dirty="0">
                <a:latin typeface="楷体" panose="02010609060101010101" pitchFamily="49" charset="-122"/>
                <a:ea typeface="楷体" panose="02010609060101010101" pitchFamily="49" charset="-122"/>
              </a:rPr>
              <a:t>计时：提供系统时间</a:t>
            </a:r>
            <a:endParaRPr lang="en-US" altLang="zh-CN" sz="1866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66" dirty="0">
                <a:latin typeface="楷体" panose="02010609060101010101" pitchFamily="49" charset="-122"/>
                <a:ea typeface="楷体" panose="02010609060101010101" pitchFamily="49" charset="-122"/>
              </a:rPr>
              <a:t>时钟中断：比如进程切换</a:t>
            </a:r>
            <a:endParaRPr lang="en-US" altLang="zh-CN" sz="1866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中断机制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原语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系统数据结构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系统调用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4B08D24-67EC-4D1A-909D-60657145F3A9}"/>
              </a:ext>
            </a:extLst>
          </p:cNvPr>
          <p:cNvSpPr txBox="1"/>
          <p:nvPr/>
        </p:nvSpPr>
        <p:spPr>
          <a:xfrm>
            <a:off x="10802029" y="3240693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008CB4-6538-4210-8DA7-521EC12C382C}"/>
              </a:ext>
            </a:extLst>
          </p:cNvPr>
          <p:cNvGrpSpPr/>
          <p:nvPr/>
        </p:nvGrpSpPr>
        <p:grpSpPr>
          <a:xfrm>
            <a:off x="7329075" y="2909677"/>
            <a:ext cx="3567115" cy="2510923"/>
            <a:chOff x="7329075" y="2909677"/>
            <a:chExt cx="3567115" cy="251092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216BE47-2DB8-404D-943E-FE157E5B2BC5}"/>
                </a:ext>
              </a:extLst>
            </p:cNvPr>
            <p:cNvSpPr/>
            <p:nvPr/>
          </p:nvSpPr>
          <p:spPr>
            <a:xfrm>
              <a:off x="7329075" y="4994076"/>
              <a:ext cx="3564879" cy="42652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A0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：裸机（硬件）系统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宿主系统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F4A00A4-79A3-4F2C-AC34-D8A0CEF0A6FD}"/>
                </a:ext>
              </a:extLst>
            </p:cNvPr>
            <p:cNvSpPr/>
            <p:nvPr/>
          </p:nvSpPr>
          <p:spPr>
            <a:xfrm>
              <a:off x="7329075" y="2909677"/>
              <a:ext cx="3567115" cy="519323"/>
            </a:xfrm>
            <a:prstGeom prst="rect">
              <a:avLst/>
            </a:prstGeom>
            <a:solidFill>
              <a:srgbClr val="0068B7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操作系统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A3EB529-9954-434A-8E0E-01497A1E4231}"/>
                </a:ext>
              </a:extLst>
            </p:cNvPr>
            <p:cNvSpPr/>
            <p:nvPr/>
          </p:nvSpPr>
          <p:spPr>
            <a:xfrm>
              <a:off x="7599521" y="3505804"/>
              <a:ext cx="1438179" cy="4265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非内核功能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9C3219-7831-4092-83AD-272E2ED0ADED}"/>
                </a:ext>
              </a:extLst>
            </p:cNvPr>
            <p:cNvSpPr/>
            <p:nvPr/>
          </p:nvSpPr>
          <p:spPr>
            <a:xfrm>
              <a:off x="9189799" y="3503089"/>
              <a:ext cx="1438179" cy="42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应用程序（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app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）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C919F38-7202-4B1A-A29E-62306E618D7C}"/>
                </a:ext>
              </a:extLst>
            </p:cNvPr>
            <p:cNvGrpSpPr/>
            <p:nvPr/>
          </p:nvGrpSpPr>
          <p:grpSpPr>
            <a:xfrm>
              <a:off x="7604021" y="4003704"/>
              <a:ext cx="826190" cy="921710"/>
              <a:chOff x="7814160" y="3481422"/>
              <a:chExt cx="826190" cy="92171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FDEB88B-5CFE-41B7-90B4-5B201AC9AA04}"/>
                  </a:ext>
                </a:extLst>
              </p:cNvPr>
              <p:cNvSpPr/>
              <p:nvPr/>
            </p:nvSpPr>
            <p:spPr>
              <a:xfrm>
                <a:off x="7814160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A8A9E89-59BD-4467-A1EA-103D350284B2}"/>
                  </a:ext>
                </a:extLst>
              </p:cNvPr>
              <p:cNvSpPr/>
              <p:nvPr/>
            </p:nvSpPr>
            <p:spPr>
              <a:xfrm>
                <a:off x="7814161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(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线程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调度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C1BB610-4149-4616-B436-7700C65E9EB5}"/>
                </a:ext>
              </a:extLst>
            </p:cNvPr>
            <p:cNvGrpSpPr/>
            <p:nvPr/>
          </p:nvGrpSpPr>
          <p:grpSpPr>
            <a:xfrm>
              <a:off x="8700656" y="4003704"/>
              <a:ext cx="826190" cy="921710"/>
              <a:chOff x="8831373" y="3481422"/>
              <a:chExt cx="826190" cy="92171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64E3DDE-42AB-4AC5-B319-1BEF2D5644B9}"/>
                  </a:ext>
                </a:extLst>
              </p:cNvPr>
              <p:cNvSpPr/>
              <p:nvPr/>
            </p:nvSpPr>
            <p:spPr>
              <a:xfrm>
                <a:off x="8831374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低级存储器管理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97A8F6E7-9856-46F1-9253-AB7C812137D5}"/>
                  </a:ext>
                </a:extLst>
              </p:cNvPr>
              <p:cNvSpPr/>
              <p:nvPr/>
            </p:nvSpPr>
            <p:spPr>
              <a:xfrm>
                <a:off x="8831373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存储器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32237C-A107-4A2B-905A-280888E34812}"/>
                </a:ext>
              </a:extLst>
            </p:cNvPr>
            <p:cNvGrpSpPr/>
            <p:nvPr/>
          </p:nvGrpSpPr>
          <p:grpSpPr>
            <a:xfrm>
              <a:off x="9797291" y="4003704"/>
              <a:ext cx="826189" cy="921710"/>
              <a:chOff x="10039607" y="3481422"/>
              <a:chExt cx="826189" cy="92171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B136899-7D33-446F-8135-3C922B3E243E}"/>
                  </a:ext>
                </a:extLst>
              </p:cNvPr>
              <p:cNvSpPr/>
              <p:nvPr/>
            </p:nvSpPr>
            <p:spPr>
              <a:xfrm>
                <a:off x="10039607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中断和陷入管理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1256C93-ECBF-423A-8F72-997F5C99D6F2}"/>
                  </a:ext>
                </a:extLst>
              </p:cNvPr>
              <p:cNvSpPr/>
              <p:nvPr/>
            </p:nvSpPr>
            <p:spPr>
              <a:xfrm>
                <a:off x="10039607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文件管理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B4E31-96C1-4821-AD31-9CACB9FFA1DA}"/>
                </a:ext>
              </a:extLst>
            </p:cNvPr>
            <p:cNvSpPr/>
            <p:nvPr/>
          </p:nvSpPr>
          <p:spPr>
            <a:xfrm>
              <a:off x="7335809" y="2922270"/>
              <a:ext cx="218414" cy="2019607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02EF13B-C3FF-4815-8FBC-1E31129CA1FA}"/>
                </a:ext>
              </a:extLst>
            </p:cNvPr>
            <p:cNvSpPr/>
            <p:nvPr/>
          </p:nvSpPr>
          <p:spPr>
            <a:xfrm>
              <a:off x="10673276" y="2922270"/>
              <a:ext cx="218414" cy="2012255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76378AA-7C89-411D-8252-D1AA5B57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30" b="96875" l="0" r="98047">
                          <a14:foregroundMark x1="7031" y1="18945" x2="7031" y2="18945"/>
                          <a14:foregroundMark x1="7031" y1="18945" x2="7031" y2="18945"/>
                          <a14:foregroundMark x1="2734" y1="21484" x2="2734" y2="21484"/>
                          <a14:foregroundMark x1="2734" y1="21484" x2="2734" y2="21484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7344" y1="16211" x2="77344" y2="16211"/>
                          <a14:foregroundMark x1="77344" y1="16211" x2="77344" y2="16211"/>
                          <a14:foregroundMark x1="62500" y1="11914" x2="68359" y2="18359"/>
                          <a14:foregroundMark x1="68359" y1="18359" x2="78711" y2="21484"/>
                          <a14:foregroundMark x1="78711" y1="21484" x2="92383" y2="21484"/>
                          <a14:foregroundMark x1="92383" y1="21484" x2="80859" y2="16797"/>
                          <a14:foregroundMark x1="80859" y1="16797" x2="66602" y2="20313"/>
                          <a14:foregroundMark x1="66602" y1="20313" x2="60156" y2="25781"/>
                          <a14:foregroundMark x1="60156" y1="25781" x2="64063" y2="32031"/>
                          <a14:foregroundMark x1="64063" y1="32031" x2="74023" y2="29102"/>
                          <a14:foregroundMark x1="74023" y1="29102" x2="85156" y2="20703"/>
                          <a14:foregroundMark x1="85156" y1="20703" x2="89844" y2="11719"/>
                          <a14:foregroundMark x1="89844" y1="11719" x2="80664" y2="12305"/>
                          <a14:foregroundMark x1="80664" y1="12305" x2="68750" y2="26367"/>
                          <a14:foregroundMark x1="68750" y1="26367" x2="66406" y2="25391"/>
                          <a14:foregroundMark x1="21289" y1="24219" x2="21289" y2="24219"/>
                          <a14:foregroundMark x1="21289" y1="24219" x2="21289" y2="24219"/>
                          <a14:foregroundMark x1="8594" y1="18945" x2="3516" y2="26172"/>
                          <a14:foregroundMark x1="3516" y1="26172" x2="17773" y2="26758"/>
                          <a14:foregroundMark x1="17773" y1="26758" x2="23047" y2="21289"/>
                          <a14:foregroundMark x1="23047" y1="21289" x2="14258" y2="22070"/>
                          <a14:foregroundMark x1="14258" y1="22070" x2="16992" y2="30664"/>
                          <a14:foregroundMark x1="16992" y1="30664" x2="25000" y2="32227"/>
                          <a14:foregroundMark x1="25000" y1="32227" x2="32813" y2="29688"/>
                          <a14:foregroundMark x1="32813" y1="29688" x2="23828" y2="23047"/>
                          <a14:foregroundMark x1="23828" y1="23047" x2="4297" y2="25781"/>
                          <a14:foregroundMark x1="4297" y1="25781" x2="2734" y2="33984"/>
                          <a14:foregroundMark x1="2734" y1="33984" x2="11719" y2="34570"/>
                          <a14:foregroundMark x1="11719" y1="34570" x2="18945" y2="31055"/>
                          <a14:foregroundMark x1="18945" y1="31055" x2="10352" y2="29102"/>
                          <a14:foregroundMark x1="10352" y1="29102" x2="20898" y2="31055"/>
                          <a14:foregroundMark x1="20898" y1="31055" x2="22852" y2="30469"/>
                          <a14:foregroundMark x1="19727" y1="63086" x2="30469" y2="68164"/>
                          <a14:foregroundMark x1="30469" y1="68164" x2="16602" y2="67578"/>
                          <a14:foregroundMark x1="16602" y1="67578" x2="25586" y2="72070"/>
                          <a14:foregroundMark x1="25586" y1="72070" x2="29492" y2="65430"/>
                          <a14:foregroundMark x1="29492" y1="65430" x2="21484" y2="64453"/>
                          <a14:foregroundMark x1="21484" y1="64453" x2="12891" y2="67383"/>
                          <a14:foregroundMark x1="12891" y1="67383" x2="7617" y2="74414"/>
                          <a14:foregroundMark x1="7617" y1="74414" x2="19531" y2="75781"/>
                          <a14:foregroundMark x1="19531" y1="75781" x2="25586" y2="68945"/>
                          <a14:foregroundMark x1="25586" y1="68945" x2="13281" y2="72656"/>
                          <a14:foregroundMark x1="13281" y1="72656" x2="19336" y2="76953"/>
                          <a14:foregroundMark x1="19336" y1="76953" x2="26172" y2="72461"/>
                          <a14:foregroundMark x1="26172" y1="72461" x2="25391" y2="60938"/>
                          <a14:foregroundMark x1="25391" y1="60938" x2="16602" y2="59570"/>
                          <a14:foregroundMark x1="16602" y1="59570" x2="7227" y2="61914"/>
                          <a14:foregroundMark x1="7227" y1="61914" x2="13086" y2="68359"/>
                          <a14:foregroundMark x1="13086" y1="68359" x2="13477" y2="68359"/>
                          <a14:foregroundMark x1="74219" y1="65625" x2="68359" y2="70703"/>
                          <a14:foregroundMark x1="68359" y1="70703" x2="75195" y2="76758"/>
                          <a14:foregroundMark x1="75195" y1="76758" x2="90625" y2="75781"/>
                          <a14:foregroundMark x1="90625" y1="75781" x2="94531" y2="66602"/>
                          <a14:foregroundMark x1="94531" y1="66602" x2="78320" y2="63867"/>
                          <a14:foregroundMark x1="78320" y1="63867" x2="61328" y2="74414"/>
                          <a14:foregroundMark x1="61328" y1="74414" x2="58398" y2="82813"/>
                          <a14:foregroundMark x1="58398" y1="82813" x2="70313" y2="88086"/>
                          <a14:foregroundMark x1="70313" y1="88086" x2="73438" y2="76953"/>
                          <a14:foregroundMark x1="73438" y1="76953" x2="66602" y2="70508"/>
                          <a14:foregroundMark x1="66602" y1="70508" x2="56641" y2="73047"/>
                          <a14:foregroundMark x1="56641" y1="73047" x2="55664" y2="80664"/>
                          <a14:foregroundMark x1="55664" y1="80664" x2="60547" y2="87500"/>
                          <a14:foregroundMark x1="60547" y1="87500" x2="71289" y2="89648"/>
                          <a14:foregroundMark x1="71289" y1="89648" x2="81641" y2="84180"/>
                          <a14:foregroundMark x1="81641" y1="84180" x2="83789" y2="75195"/>
                          <a14:foregroundMark x1="83789" y1="75195" x2="79883" y2="69141"/>
                          <a14:foregroundMark x1="79883" y1="69141" x2="71875" y2="75000"/>
                          <a14:foregroundMark x1="71875" y1="75000" x2="72461" y2="82227"/>
                          <a14:foregroundMark x1="72461" y1="82227" x2="78516" y2="86523"/>
                          <a14:foregroundMark x1="78516" y1="86523" x2="87109" y2="83984"/>
                          <a14:foregroundMark x1="87109" y1="83984" x2="91602" y2="77539"/>
                          <a14:foregroundMark x1="91602" y1="77539" x2="81641" y2="71484"/>
                          <a14:foregroundMark x1="81641" y1="71484" x2="73242" y2="74414"/>
                          <a14:foregroundMark x1="73242" y1="74414" x2="70313" y2="77539"/>
                          <a14:foregroundMark x1="83203" y1="67773" x2="77344" y2="74609"/>
                          <a14:foregroundMark x1="77344" y1="74609" x2="77148" y2="85156"/>
                          <a14:foregroundMark x1="77148" y1="85156" x2="88281" y2="86914"/>
                          <a14:foregroundMark x1="88281" y1="86914" x2="93555" y2="77148"/>
                          <a14:foregroundMark x1="93555" y1="77148" x2="81445" y2="72852"/>
                          <a14:foregroundMark x1="81445" y1="72852" x2="73242" y2="78320"/>
                          <a14:foregroundMark x1="73242" y1="78320" x2="68750" y2="85547"/>
                          <a14:foregroundMark x1="68750" y1="85547" x2="75000" y2="94141"/>
                          <a14:foregroundMark x1="75000" y1="94141" x2="83008" y2="92969"/>
                          <a14:foregroundMark x1="83008" y1="92969" x2="91211" y2="86523"/>
                          <a14:foregroundMark x1="91211" y1="86523" x2="88867" y2="74805"/>
                          <a14:foregroundMark x1="88867" y1="74805" x2="79102" y2="76367"/>
                          <a14:foregroundMark x1="79102" y1="76367" x2="80859" y2="88477"/>
                          <a14:foregroundMark x1="80859" y1="88477" x2="91406" y2="89063"/>
                          <a14:foregroundMark x1="91406" y1="89063" x2="91211" y2="79883"/>
                          <a14:foregroundMark x1="91211" y1="79883" x2="87305" y2="86133"/>
                          <a14:foregroundMark x1="87305" y1="86133" x2="87500" y2="87695"/>
                          <a14:foregroundMark x1="72461" y1="60742" x2="64258" y2="65625"/>
                          <a14:foregroundMark x1="64258" y1="65625" x2="64258" y2="82031"/>
                          <a14:foregroundMark x1="64258" y1="82031" x2="72852" y2="90820"/>
                          <a14:foregroundMark x1="72852" y1="90820" x2="84180" y2="93945"/>
                          <a14:foregroundMark x1="84180" y1="93945" x2="96875" y2="90430"/>
                          <a14:foregroundMark x1="96875" y1="90430" x2="96680" y2="79688"/>
                          <a14:foregroundMark x1="96680" y1="79688" x2="89063" y2="63867"/>
                          <a14:foregroundMark x1="89063" y1="63867" x2="78906" y2="67773"/>
                          <a14:foregroundMark x1="78906" y1="67773" x2="71484" y2="74805"/>
                          <a14:foregroundMark x1="71484" y1="74805" x2="73047" y2="86719"/>
                          <a14:foregroundMark x1="73047" y1="86719" x2="84961" y2="86328"/>
                          <a14:foregroundMark x1="84961" y1="86328" x2="83789" y2="72070"/>
                          <a14:foregroundMark x1="83789" y1="72070" x2="77148" y2="65820"/>
                          <a14:foregroundMark x1="77148" y1="65820" x2="67383" y2="62695"/>
                          <a14:foregroundMark x1="67383" y1="62695" x2="59766" y2="64063"/>
                          <a14:foregroundMark x1="59766" y1="64063" x2="56055" y2="76172"/>
                          <a14:foregroundMark x1="56055" y1="76172" x2="63672" y2="86328"/>
                          <a14:foregroundMark x1="63672" y1="86328" x2="78320" y2="91016"/>
                          <a14:foregroundMark x1="78320" y1="91016" x2="95117" y2="90039"/>
                          <a14:foregroundMark x1="95117" y1="90039" x2="90039" y2="67969"/>
                          <a14:foregroundMark x1="90039" y1="67969" x2="79883" y2="69141"/>
                          <a14:foregroundMark x1="79883" y1="69141" x2="73047" y2="73242"/>
                          <a14:foregroundMark x1="73047" y1="73242" x2="71680" y2="82617"/>
                          <a14:foregroundMark x1="71680" y1="82617" x2="82422" y2="87305"/>
                          <a14:foregroundMark x1="82422" y1="87305" x2="93555" y2="85742"/>
                          <a14:foregroundMark x1="93555" y1="85742" x2="97266" y2="76172"/>
                          <a14:foregroundMark x1="97266" y1="76172" x2="92773" y2="68750"/>
                          <a14:foregroundMark x1="92773" y1="68750" x2="82617" y2="67578"/>
                          <a14:foregroundMark x1="70117" y1="20117" x2="66016" y2="28516"/>
                          <a14:foregroundMark x1="66016" y1="28516" x2="65820" y2="36133"/>
                          <a14:foregroundMark x1="65820" y1="36133" x2="70898" y2="43359"/>
                          <a14:foregroundMark x1="70898" y1="43359" x2="77930" y2="45313"/>
                          <a14:foregroundMark x1="77930" y1="45313" x2="84766" y2="42969"/>
                          <a14:foregroundMark x1="84766" y1="42969" x2="88672" y2="35352"/>
                          <a14:foregroundMark x1="88672" y1="35352" x2="88281" y2="27344"/>
                          <a14:foregroundMark x1="88281" y1="27344" x2="84375" y2="21094"/>
                          <a14:foregroundMark x1="84375" y1="21094" x2="75195" y2="17969"/>
                          <a14:foregroundMark x1="75195" y1="17969" x2="66992" y2="20117"/>
                          <a14:foregroundMark x1="66992" y1="20117" x2="64063" y2="28906"/>
                          <a14:foregroundMark x1="64063" y1="28906" x2="76172" y2="32422"/>
                          <a14:foregroundMark x1="76172" y1="32422" x2="83789" y2="27539"/>
                          <a14:foregroundMark x1="83789" y1="27539" x2="85742" y2="19922"/>
                          <a14:foregroundMark x1="85742" y1="19922" x2="77539" y2="9766"/>
                          <a14:foregroundMark x1="77539" y1="9766" x2="69531" y2="9570"/>
                          <a14:foregroundMark x1="69531" y1="9570" x2="59766" y2="13281"/>
                          <a14:foregroundMark x1="59766" y1="13281" x2="54688" y2="22852"/>
                          <a14:foregroundMark x1="54688" y1="22852" x2="67383" y2="32617"/>
                          <a14:foregroundMark x1="67383" y1="32617" x2="80273" y2="32617"/>
                          <a14:foregroundMark x1="80273" y1="32617" x2="89063" y2="28711"/>
                          <a14:foregroundMark x1="89063" y1="28711" x2="89258" y2="18750"/>
                          <a14:foregroundMark x1="89258" y1="18750" x2="78320" y2="15234"/>
                          <a14:foregroundMark x1="78320" y1="15234" x2="60742" y2="19141"/>
                          <a14:foregroundMark x1="60742" y1="19141" x2="59766" y2="28320"/>
                          <a14:foregroundMark x1="59766" y1="28320" x2="76953" y2="33203"/>
                          <a14:foregroundMark x1="76953" y1="33203" x2="88281" y2="30859"/>
                          <a14:foregroundMark x1="88281" y1="30859" x2="95313" y2="25781"/>
                          <a14:foregroundMark x1="95313" y1="25781" x2="94922" y2="15625"/>
                          <a14:foregroundMark x1="94922" y1="15625" x2="83984" y2="10547"/>
                          <a14:foregroundMark x1="83984" y1="10547" x2="58789" y2="14258"/>
                          <a14:foregroundMark x1="58789" y1="14258" x2="52734" y2="18555"/>
                          <a14:foregroundMark x1="52734" y1="18555" x2="56641" y2="28125"/>
                          <a14:foregroundMark x1="56641" y1="28125" x2="68555" y2="34570"/>
                          <a14:foregroundMark x1="68555" y1="34570" x2="80469" y2="36523"/>
                          <a14:foregroundMark x1="80469" y1="36523" x2="89063" y2="35156"/>
                          <a14:foregroundMark x1="89063" y1="35156" x2="93164" y2="27148"/>
                          <a14:foregroundMark x1="93164" y1="27148" x2="88867" y2="21289"/>
                          <a14:foregroundMark x1="88867" y1="21289" x2="74805" y2="19922"/>
                          <a14:foregroundMark x1="4688" y1="15039" x2="21680" y2="14258"/>
                          <a14:foregroundMark x1="21680" y1="14258" x2="29688" y2="14258"/>
                          <a14:foregroundMark x1="29688" y1="14258" x2="34570" y2="23633"/>
                          <a14:foregroundMark x1="34570" y1="23633" x2="33984" y2="42188"/>
                          <a14:foregroundMark x1="33984" y1="42188" x2="195" y2="43164"/>
                          <a14:foregroundMark x1="195" y1="43164" x2="3320" y2="35938"/>
                          <a14:foregroundMark x1="3320" y1="35938" x2="2930" y2="25977"/>
                          <a14:foregroundMark x1="2930" y1="25977" x2="0" y2="19336"/>
                          <a14:foregroundMark x1="0" y1="19336" x2="10547" y2="16211"/>
                          <a14:foregroundMark x1="10547" y1="16211" x2="18359" y2="16211"/>
                          <a14:foregroundMark x1="18359" y1="16211" x2="24023" y2="21289"/>
                          <a14:foregroundMark x1="24023" y1="21289" x2="22070" y2="40820"/>
                          <a14:foregroundMark x1="49805" y1="11914" x2="51367" y2="34180"/>
                          <a14:foregroundMark x1="51367" y1="34180" x2="55273" y2="40625"/>
                          <a14:foregroundMark x1="55273" y1="40625" x2="87305" y2="41992"/>
                          <a14:foregroundMark x1="87305" y1="41992" x2="94141" y2="39258"/>
                          <a14:foregroundMark x1="94141" y1="39258" x2="95117" y2="13086"/>
                          <a14:foregroundMark x1="95117" y1="13086" x2="91406" y2="6445"/>
                          <a14:foregroundMark x1="91406" y1="6445" x2="50391" y2="10938"/>
                          <a14:foregroundMark x1="5273" y1="57031" x2="5078" y2="65820"/>
                          <a14:foregroundMark x1="5078" y1="65820" x2="7031" y2="74023"/>
                          <a14:foregroundMark x1="7031" y1="74023" x2="14844" y2="78711"/>
                          <a14:foregroundMark x1="14844" y1="78711" x2="30859" y2="81055"/>
                          <a14:foregroundMark x1="30859" y1="81055" x2="37109" y2="74023"/>
                          <a14:foregroundMark x1="37109" y1="74023" x2="37305" y2="57422"/>
                          <a14:foregroundMark x1="37305" y1="57422" x2="9961" y2="56836"/>
                          <a14:foregroundMark x1="9961" y1="56836" x2="7031" y2="57422"/>
                          <a14:foregroundMark x1="2930" y1="55859" x2="2930" y2="79297"/>
                          <a14:foregroundMark x1="2930" y1="79297" x2="6055" y2="86328"/>
                          <a14:foregroundMark x1="6055" y1="86328" x2="16211" y2="87891"/>
                          <a14:foregroundMark x1="16211" y1="87891" x2="32422" y2="87500"/>
                          <a14:foregroundMark x1="32422" y1="87500" x2="36328" y2="80469"/>
                          <a14:foregroundMark x1="36328" y1="80469" x2="37109" y2="76172"/>
                          <a14:foregroundMark x1="51953" y1="58594" x2="52734" y2="88086"/>
                          <a14:foregroundMark x1="52734" y1="88086" x2="59180" y2="91797"/>
                          <a14:foregroundMark x1="59180" y1="91797" x2="91211" y2="95313"/>
                          <a14:foregroundMark x1="91211" y1="95313" x2="98047" y2="67383"/>
                          <a14:foregroundMark x1="98047" y1="67383" x2="97266" y2="59375"/>
                          <a14:foregroundMark x1="97266" y1="59375" x2="49023" y2="57227"/>
                          <a14:foregroundMark x1="49219" y1="54883" x2="67188" y2="54492"/>
                          <a14:foregroundMark x1="67188" y1="54492" x2="83203" y2="54688"/>
                          <a14:foregroundMark x1="83203" y1="54688" x2="91602" y2="53906"/>
                          <a14:foregroundMark x1="91602" y1="53906" x2="98438" y2="56836"/>
                          <a14:foregroundMark x1="98438" y1="56836" x2="97852" y2="97070"/>
                          <a14:foregroundMark x1="97852" y1="97070" x2="50000" y2="91211"/>
                          <a14:foregroundMark x1="50000" y1="91211" x2="47266" y2="83203"/>
                          <a14:foregroundMark x1="47266" y1="83203" x2="48633" y2="55078"/>
                          <a14:foregroundMark x1="47852" y1="10938" x2="52539" y2="43945"/>
                          <a14:foregroundMark x1="52539" y1="43945" x2="73242" y2="46289"/>
                          <a14:foregroundMark x1="73242" y1="46289" x2="90234" y2="44336"/>
                          <a14:foregroundMark x1="90234" y1="44336" x2="95898" y2="39844"/>
                          <a14:foregroundMark x1="95898" y1="39844" x2="98047" y2="15625"/>
                          <a14:foregroundMark x1="98047" y1="15625" x2="96875" y2="8398"/>
                          <a14:foregroundMark x1="96875" y1="8398" x2="88672" y2="2930"/>
                          <a14:foregroundMark x1="88672" y1="2930" x2="47266" y2="82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2924" y="2964464"/>
              <a:ext cx="554525" cy="409748"/>
            </a:xfrm>
            <a:prstGeom prst="rect">
              <a:avLst/>
            </a:prstGeom>
          </p:spPr>
        </p:pic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6E02AF9-A075-4ED4-9588-B595B1D8180F}"/>
              </a:ext>
            </a:extLst>
          </p:cNvPr>
          <p:cNvSpPr txBox="1"/>
          <p:nvPr/>
        </p:nvSpPr>
        <p:spPr>
          <a:xfrm>
            <a:off x="10802029" y="4104051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内核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67949BB-CF95-4B09-849C-417A8E5BD7A2}"/>
              </a:ext>
            </a:extLst>
          </p:cNvPr>
          <p:cNvCxnSpPr>
            <a:cxnSpLocks/>
          </p:cNvCxnSpPr>
          <p:nvPr/>
        </p:nvCxnSpPr>
        <p:spPr>
          <a:xfrm>
            <a:off x="6611364" y="3964432"/>
            <a:ext cx="485267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7517506E-19C2-5740-92DE-AA9276A3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7" b="97309" l="4098" r="97705">
                        <a14:foregroundMark x1="13443" y1="6799" x2="13443" y2="6799"/>
                        <a14:foregroundMark x1="11967" y1="6232" x2="15410" y2="7365"/>
                        <a14:foregroundMark x1="13934" y1="7507" x2="19836" y2="5949"/>
                        <a14:foregroundMark x1="20328" y1="5807" x2="12787" y2="10198"/>
                        <a14:foregroundMark x1="12787" y1="10198" x2="16066" y2="9915"/>
                        <a14:foregroundMark x1="23443" y1="5666" x2="13443" y2="12040"/>
                        <a14:foregroundMark x1="13443" y1="12040" x2="31803" y2="4958"/>
                        <a14:foregroundMark x1="31803" y1="4958" x2="31803" y2="4958"/>
                        <a14:foregroundMark x1="21803" y1="708" x2="21803" y2="708"/>
                        <a14:foregroundMark x1="81639" y1="7649" x2="81639" y2="7649"/>
                        <a14:foregroundMark x1="85902" y1="5666" x2="85902" y2="5666"/>
                        <a14:foregroundMark x1="85246" y1="5949" x2="83443" y2="8640"/>
                        <a14:foregroundMark x1="92459" y1="13031" x2="93934" y2="13173"/>
                        <a14:foregroundMark x1="73607" y1="17139" x2="90656" y2="35127"/>
                        <a14:foregroundMark x1="90656" y1="35127" x2="93934" y2="51841"/>
                        <a14:foregroundMark x1="93934" y1="51841" x2="91803" y2="63314"/>
                        <a14:foregroundMark x1="91803" y1="63314" x2="85738" y2="72380"/>
                        <a14:foregroundMark x1="85738" y1="72380" x2="79672" y2="77337"/>
                        <a14:foregroundMark x1="79672" y1="77337" x2="40656" y2="84844"/>
                        <a14:foregroundMark x1="40656" y1="84844" x2="37377" y2="83853"/>
                        <a14:foregroundMark x1="26393" y1="19972" x2="16721" y2="25071"/>
                        <a14:foregroundMark x1="16721" y1="25071" x2="14754" y2="53683"/>
                        <a14:foregroundMark x1="14754" y1="53683" x2="49672" y2="67564"/>
                        <a14:foregroundMark x1="49672" y1="67564" x2="62295" y2="65722"/>
                        <a14:foregroundMark x1="10000" y1="36827" x2="5574" y2="44618"/>
                        <a14:foregroundMark x1="5574" y1="44618" x2="10656" y2="74504"/>
                        <a14:foregroundMark x1="10656" y1="74504" x2="25574" y2="83994"/>
                        <a14:foregroundMark x1="25574" y1="83994" x2="48197" y2="88102"/>
                        <a14:foregroundMark x1="48197" y1="88102" x2="64590" y2="87394"/>
                        <a14:foregroundMark x1="64590" y1="87394" x2="66393" y2="85552"/>
                        <a14:foregroundMark x1="77049" y1="85694" x2="30984" y2="89235"/>
                        <a14:foregroundMark x1="89344" y1="72380" x2="80328" y2="81020"/>
                        <a14:foregroundMark x1="80328" y1="81020" x2="58525" y2="90652"/>
                        <a14:foregroundMark x1="58525" y1="90652" x2="55246" y2="90935"/>
                        <a14:foregroundMark x1="86066" y1="36402" x2="89180" y2="49858"/>
                        <a14:foregroundMark x1="89180" y1="49858" x2="83607" y2="72805"/>
                        <a14:foregroundMark x1="83607" y1="72805" x2="80820" y2="77195"/>
                        <a14:foregroundMark x1="26230" y1="16997" x2="58689" y2="17422"/>
                        <a14:foregroundMark x1="58689" y1="17422" x2="68689" y2="20680"/>
                        <a14:foregroundMark x1="68689" y1="20680" x2="46230" y2="12181"/>
                        <a14:foregroundMark x1="46230" y1="12181" x2="33770" y2="14589"/>
                        <a14:foregroundMark x1="33770" y1="14589" x2="14918" y2="26912"/>
                        <a14:foregroundMark x1="3770" y1="46601" x2="4918" y2="59348"/>
                        <a14:foregroundMark x1="4918" y1="59348" x2="5246" y2="59773"/>
                        <a14:foregroundMark x1="10656" y1="5099" x2="5902" y2="16289"/>
                        <a14:foregroundMark x1="5902" y1="16289" x2="16230" y2="13456"/>
                        <a14:foregroundMark x1="16230" y1="13456" x2="20656" y2="16997"/>
                        <a14:foregroundMark x1="77213" y1="5949" x2="85738" y2="10057"/>
                        <a14:foregroundMark x1="85738" y1="10057" x2="78689" y2="17847"/>
                        <a14:foregroundMark x1="78689" y1="17847" x2="78361" y2="17847"/>
                        <a14:foregroundMark x1="72623" y1="4674" x2="83443" y2="3116"/>
                        <a14:foregroundMark x1="83443" y1="3116" x2="90328" y2="9915"/>
                        <a14:foregroundMark x1="90328" y1="9915" x2="93607" y2="16714"/>
                        <a14:foregroundMark x1="94590" y1="16431" x2="94754" y2="18272"/>
                        <a14:foregroundMark x1="95410" y1="13173" x2="94918" y2="20113"/>
                        <a14:foregroundMark x1="97705" y1="50567" x2="96393" y2="53258"/>
                        <a14:foregroundMark x1="77213" y1="88385" x2="83770" y2="95892"/>
                        <a14:foregroundMark x1="83770" y1="95892" x2="80328" y2="84844"/>
                        <a14:foregroundMark x1="80328" y1="84844" x2="79836" y2="84561"/>
                        <a14:foregroundMark x1="21803" y1="89235" x2="13443" y2="97309"/>
                        <a14:foregroundMark x1="13443" y1="97309" x2="15902" y2="95751"/>
                        <a14:foregroundMark x1="21639" y1="44193" x2="36066" y2="65297"/>
                        <a14:foregroundMark x1="36066" y1="65297" x2="40984" y2="42776"/>
                        <a14:foregroundMark x1="40984" y1="42776" x2="53607" y2="49433"/>
                        <a14:foregroundMark x1="53607" y1="49433" x2="40656" y2="46034"/>
                        <a14:foregroundMark x1="40656" y1="46034" x2="57213" y2="45467"/>
                        <a14:foregroundMark x1="57213" y1="45467" x2="50328" y2="60907"/>
                        <a14:foregroundMark x1="50328" y1="60907" x2="25574" y2="36119"/>
                        <a14:foregroundMark x1="25574" y1="36119" x2="48852" y2="51983"/>
                        <a14:foregroundMark x1="48852" y1="51983" x2="41967" y2="57790"/>
                        <a14:foregroundMark x1="41967" y1="57790" x2="61803" y2="29462"/>
                        <a14:foregroundMark x1="61803" y1="29462" x2="30656" y2="58215"/>
                        <a14:foregroundMark x1="30656" y1="58215" x2="26393" y2="40793"/>
                        <a14:foregroundMark x1="26393" y1="40793" x2="47049" y2="51416"/>
                        <a14:foregroundMark x1="47049" y1="51416" x2="31803" y2="36119"/>
                        <a14:foregroundMark x1="31803" y1="36119" x2="53934" y2="43768"/>
                        <a14:foregroundMark x1="53934" y1="43768" x2="39836" y2="48017"/>
                        <a14:foregroundMark x1="39836" y1="48017" x2="46721" y2="26771"/>
                        <a14:foregroundMark x1="46721" y1="26771" x2="24426" y2="65581"/>
                        <a14:foregroundMark x1="24426" y1="65581" x2="57869" y2="52691"/>
                        <a14:foregroundMark x1="57869" y1="52691" x2="34590" y2="54958"/>
                        <a14:foregroundMark x1="34590" y1="54958" x2="63934" y2="32578"/>
                        <a14:foregroundMark x1="63934" y1="32578" x2="40328" y2="46459"/>
                        <a14:foregroundMark x1="40328" y1="46459" x2="53279" y2="50142"/>
                        <a14:foregroundMark x1="53279" y1="50142" x2="25410" y2="60340"/>
                        <a14:foregroundMark x1="25410" y1="60340" x2="55410" y2="42068"/>
                        <a14:foregroundMark x1="55410" y1="42068" x2="35410" y2="51416"/>
                        <a14:foregroundMark x1="35410" y1="51416" x2="57705" y2="34844"/>
                        <a14:foregroundMark x1="57705" y1="34844" x2="40656" y2="59915"/>
                        <a14:foregroundMark x1="40656" y1="59915" x2="57541" y2="44193"/>
                        <a14:foregroundMark x1="57541" y1="44193" x2="56885" y2="42918"/>
                        <a14:foregroundMark x1="30164" y1="31728" x2="37049" y2="26487"/>
                        <a14:foregroundMark x1="37049" y1="26487" x2="71148" y2="46034"/>
                        <a14:foregroundMark x1="71148" y1="46034" x2="57213" y2="81870"/>
                        <a14:foregroundMark x1="57213" y1="81870" x2="41311" y2="80595"/>
                        <a14:foregroundMark x1="41311" y1="80595" x2="60820" y2="64589"/>
                        <a14:foregroundMark x1="60820" y1="64589" x2="62131" y2="59773"/>
                        <a14:foregroundMark x1="72951" y1="39235" x2="76885" y2="63031"/>
                        <a14:foregroundMark x1="76885" y1="63031" x2="75574" y2="50992"/>
                        <a14:foregroundMark x1="75574" y1="50992" x2="87869" y2="56657"/>
                        <a14:foregroundMark x1="87869" y1="56657" x2="87705" y2="46034"/>
                        <a14:foregroundMark x1="87705" y1="46034" x2="87705" y2="46034"/>
                        <a14:foregroundMark x1="65574" y1="29037" x2="92623" y2="57932"/>
                        <a14:foregroundMark x1="92623" y1="57932" x2="92623" y2="57932"/>
                        <a14:foregroundMark x1="63115" y1="24929" x2="79508" y2="37394"/>
                        <a14:foregroundMark x1="79508" y1="37394" x2="89180" y2="54391"/>
                        <a14:foregroundMark x1="89180" y1="54391" x2="89180" y2="55099"/>
                        <a14:foregroundMark x1="54426" y1="20255" x2="84098" y2="38244"/>
                        <a14:foregroundMark x1="84098" y1="38244" x2="83770" y2="38527"/>
                        <a14:foregroundMark x1="68852" y1="19263" x2="88525" y2="47734"/>
                        <a14:foregroundMark x1="88525" y1="47734" x2="88852" y2="49575"/>
                        <a14:foregroundMark x1="81967" y1="30312" x2="94426" y2="55807"/>
                        <a14:foregroundMark x1="94426" y1="55807" x2="94426" y2="56091"/>
                        <a14:foregroundMark x1="71148" y1="62323" x2="78852" y2="68414"/>
                        <a14:foregroundMark x1="78852" y1="68414" x2="50000" y2="69830"/>
                        <a14:foregroundMark x1="50000" y1="69830" x2="74918" y2="77904"/>
                        <a14:foregroundMark x1="74918" y1="77904" x2="74590" y2="74646"/>
                        <a14:foregroundMark x1="27377" y1="69405" x2="34098" y2="77054"/>
                        <a14:foregroundMark x1="34098" y1="77054" x2="25902" y2="70113"/>
                        <a14:foregroundMark x1="25902" y1="70113" x2="40492" y2="72663"/>
                        <a14:foregroundMark x1="40492" y1="72663" x2="29672" y2="66572"/>
                        <a14:foregroundMark x1="14426" y1="49008" x2="19672" y2="67422"/>
                        <a14:foregroundMark x1="19672" y1="67422" x2="16230" y2="59773"/>
                        <a14:foregroundMark x1="16230" y1="59773" x2="22295" y2="72521"/>
                        <a14:foregroundMark x1="22295" y1="72521" x2="16557" y2="60340"/>
                        <a14:foregroundMark x1="16557" y1="60340" x2="16721" y2="63456"/>
                        <a14:foregroundMark x1="24754" y1="27762" x2="36066" y2="31445"/>
                        <a14:foregroundMark x1="36066" y1="31445" x2="21311" y2="36261"/>
                        <a14:foregroundMark x1="21311" y1="36261" x2="32951" y2="24221"/>
                        <a14:foregroundMark x1="32951" y1="24221" x2="37049" y2="24079"/>
                        <a14:foregroundMark x1="33770" y1="21813" x2="23607" y2="28754"/>
                        <a14:foregroundMark x1="23607" y1="28754" x2="9180" y2="48159"/>
                        <a14:foregroundMark x1="9180" y1="48159" x2="8033" y2="56091"/>
                        <a14:foregroundMark x1="13443" y1="37677" x2="33115" y2="23229"/>
                        <a14:foregroundMark x1="33115" y1="23229" x2="34098" y2="22946"/>
                        <a14:foregroundMark x1="37377" y1="20113" x2="21475" y2="25354"/>
                        <a14:foregroundMark x1="21475" y1="25354" x2="38852" y2="18272"/>
                        <a14:foregroundMark x1="8689" y1="57507" x2="30328" y2="91218"/>
                        <a14:foregroundMark x1="30328" y1="91218" x2="23115" y2="75354"/>
                        <a14:foregroundMark x1="23115" y1="75354" x2="18689" y2="70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59" y="4140476"/>
            <a:ext cx="625893" cy="7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5849665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运行机制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时钟管理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中断机制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0">
              <a:buNone/>
            </a:pPr>
            <a:r>
              <a:rPr lang="zh-CN" altLang="en-US" sz="1800" dirty="0"/>
              <a:t>提高多道程序环境下</a:t>
            </a:r>
            <a:r>
              <a:rPr lang="en-US" altLang="zh-CN" sz="1800" dirty="0"/>
              <a:t>CPU</a:t>
            </a:r>
            <a:r>
              <a:rPr lang="zh-CN" altLang="en-US" sz="1800" dirty="0"/>
              <a:t>利用率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外中断：中断信号来源于</a:t>
            </a:r>
            <a:r>
              <a:rPr lang="en-US" altLang="zh-CN" sz="1800" dirty="0"/>
              <a:t>-&gt;</a:t>
            </a:r>
            <a:r>
              <a:rPr lang="zh-CN" altLang="en-US" sz="1800" dirty="0">
                <a:solidFill>
                  <a:srgbClr val="E94136"/>
                </a:solidFill>
              </a:rPr>
              <a:t>外部设备</a:t>
            </a:r>
            <a:r>
              <a:rPr lang="zh-CN" altLang="en-US" sz="1800" dirty="0"/>
              <a:t>（被迫）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内中断：中断信号来源于</a:t>
            </a:r>
            <a:r>
              <a:rPr lang="en-US" altLang="zh-CN" sz="1800" dirty="0"/>
              <a:t>-&gt;</a:t>
            </a:r>
            <a:r>
              <a:rPr lang="zh-CN" altLang="en-US" sz="1800" dirty="0"/>
              <a:t>当前指令（自愿）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原语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系统数据结构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系统调用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4B08D24-67EC-4D1A-909D-60657145F3A9}"/>
              </a:ext>
            </a:extLst>
          </p:cNvPr>
          <p:cNvSpPr txBox="1"/>
          <p:nvPr/>
        </p:nvSpPr>
        <p:spPr>
          <a:xfrm>
            <a:off x="10802029" y="3240693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008CB4-6538-4210-8DA7-521EC12C382C}"/>
              </a:ext>
            </a:extLst>
          </p:cNvPr>
          <p:cNvGrpSpPr/>
          <p:nvPr/>
        </p:nvGrpSpPr>
        <p:grpSpPr>
          <a:xfrm>
            <a:off x="7329075" y="2909677"/>
            <a:ext cx="3567115" cy="2510923"/>
            <a:chOff x="7329075" y="2909677"/>
            <a:chExt cx="3567115" cy="251092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216BE47-2DB8-404D-943E-FE157E5B2BC5}"/>
                </a:ext>
              </a:extLst>
            </p:cNvPr>
            <p:cNvSpPr/>
            <p:nvPr/>
          </p:nvSpPr>
          <p:spPr>
            <a:xfrm>
              <a:off x="7329075" y="4994076"/>
              <a:ext cx="3564879" cy="42652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A0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：裸机（硬件）系统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宿主系统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F4A00A4-79A3-4F2C-AC34-D8A0CEF0A6FD}"/>
                </a:ext>
              </a:extLst>
            </p:cNvPr>
            <p:cNvSpPr/>
            <p:nvPr/>
          </p:nvSpPr>
          <p:spPr>
            <a:xfrm>
              <a:off x="7329075" y="2909677"/>
              <a:ext cx="3567115" cy="519323"/>
            </a:xfrm>
            <a:prstGeom prst="rect">
              <a:avLst/>
            </a:prstGeom>
            <a:solidFill>
              <a:srgbClr val="0068B7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操作系统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A3EB529-9954-434A-8E0E-01497A1E4231}"/>
                </a:ext>
              </a:extLst>
            </p:cNvPr>
            <p:cNvSpPr/>
            <p:nvPr/>
          </p:nvSpPr>
          <p:spPr>
            <a:xfrm>
              <a:off x="7599521" y="3505804"/>
              <a:ext cx="1438179" cy="4265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非内核功能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9C3219-7831-4092-83AD-272E2ED0ADED}"/>
                </a:ext>
              </a:extLst>
            </p:cNvPr>
            <p:cNvSpPr/>
            <p:nvPr/>
          </p:nvSpPr>
          <p:spPr>
            <a:xfrm>
              <a:off x="9189799" y="3503089"/>
              <a:ext cx="1438179" cy="42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应用程序（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app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）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C919F38-7202-4B1A-A29E-62306E618D7C}"/>
                </a:ext>
              </a:extLst>
            </p:cNvPr>
            <p:cNvGrpSpPr/>
            <p:nvPr/>
          </p:nvGrpSpPr>
          <p:grpSpPr>
            <a:xfrm>
              <a:off x="7604021" y="4003704"/>
              <a:ext cx="826190" cy="921710"/>
              <a:chOff x="7814160" y="3481422"/>
              <a:chExt cx="826190" cy="92171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FDEB88B-5CFE-41B7-90B4-5B201AC9AA04}"/>
                  </a:ext>
                </a:extLst>
              </p:cNvPr>
              <p:cNvSpPr/>
              <p:nvPr/>
            </p:nvSpPr>
            <p:spPr>
              <a:xfrm>
                <a:off x="7814160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A8A9E89-59BD-4467-A1EA-103D350284B2}"/>
                  </a:ext>
                </a:extLst>
              </p:cNvPr>
              <p:cNvSpPr/>
              <p:nvPr/>
            </p:nvSpPr>
            <p:spPr>
              <a:xfrm>
                <a:off x="7814161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(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线程</a:t>
                </a:r>
                <a:r>
                  <a:rPr lang="en-US" altLang="zh-CN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</a:t>
                </a:r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调度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C1BB610-4149-4616-B436-7700C65E9EB5}"/>
                </a:ext>
              </a:extLst>
            </p:cNvPr>
            <p:cNvGrpSpPr/>
            <p:nvPr/>
          </p:nvGrpSpPr>
          <p:grpSpPr>
            <a:xfrm>
              <a:off x="8700656" y="4003704"/>
              <a:ext cx="826190" cy="921710"/>
              <a:chOff x="8831373" y="3481422"/>
              <a:chExt cx="826190" cy="92171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64E3DDE-42AB-4AC5-B319-1BEF2D5644B9}"/>
                  </a:ext>
                </a:extLst>
              </p:cNvPr>
              <p:cNvSpPr/>
              <p:nvPr/>
            </p:nvSpPr>
            <p:spPr>
              <a:xfrm>
                <a:off x="8831374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低级存储器管理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97A8F6E7-9856-46F1-9253-AB7C812137D5}"/>
                  </a:ext>
                </a:extLst>
              </p:cNvPr>
              <p:cNvSpPr/>
              <p:nvPr/>
            </p:nvSpPr>
            <p:spPr>
              <a:xfrm>
                <a:off x="8831373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存储器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32237C-A107-4A2B-905A-280888E34812}"/>
                </a:ext>
              </a:extLst>
            </p:cNvPr>
            <p:cNvGrpSpPr/>
            <p:nvPr/>
          </p:nvGrpSpPr>
          <p:grpSpPr>
            <a:xfrm>
              <a:off x="9797291" y="4003704"/>
              <a:ext cx="826189" cy="921710"/>
              <a:chOff x="10039607" y="3481422"/>
              <a:chExt cx="826189" cy="92171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B136899-7D33-446F-8135-3C922B3E243E}"/>
                  </a:ext>
                </a:extLst>
              </p:cNvPr>
              <p:cNvSpPr/>
              <p:nvPr/>
            </p:nvSpPr>
            <p:spPr>
              <a:xfrm>
                <a:off x="10039607" y="3976608"/>
                <a:ext cx="826189" cy="426524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中断和陷入管理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1256C93-ECBF-423A-8F72-997F5C99D6F2}"/>
                  </a:ext>
                </a:extLst>
              </p:cNvPr>
              <p:cNvSpPr/>
              <p:nvPr/>
            </p:nvSpPr>
            <p:spPr>
              <a:xfrm>
                <a:off x="10039607" y="3481422"/>
                <a:ext cx="826189" cy="4265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文件管理</a:t>
                </a:r>
                <a:endParaRPr lang="en-US" altLang="zh-CN" sz="12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服务器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B4E31-96C1-4821-AD31-9CACB9FFA1DA}"/>
                </a:ext>
              </a:extLst>
            </p:cNvPr>
            <p:cNvSpPr/>
            <p:nvPr/>
          </p:nvSpPr>
          <p:spPr>
            <a:xfrm>
              <a:off x="7335809" y="2922270"/>
              <a:ext cx="218414" cy="2019607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02EF13B-C3FF-4815-8FBC-1E31129CA1FA}"/>
                </a:ext>
              </a:extLst>
            </p:cNvPr>
            <p:cNvSpPr/>
            <p:nvPr/>
          </p:nvSpPr>
          <p:spPr>
            <a:xfrm>
              <a:off x="10673276" y="2922270"/>
              <a:ext cx="218414" cy="2012255"/>
            </a:xfrm>
            <a:prstGeom prst="rect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76378AA-7C89-411D-8252-D1AA5B57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30" b="96875" l="0" r="98047">
                          <a14:foregroundMark x1="7031" y1="18945" x2="7031" y2="18945"/>
                          <a14:foregroundMark x1="7031" y1="18945" x2="7031" y2="18945"/>
                          <a14:foregroundMark x1="2734" y1="21484" x2="2734" y2="21484"/>
                          <a14:foregroundMark x1="2734" y1="21484" x2="2734" y2="21484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3047" y1="16992" x2="73047" y2="16992"/>
                          <a14:foregroundMark x1="77344" y1="16211" x2="77344" y2="16211"/>
                          <a14:foregroundMark x1="77344" y1="16211" x2="77344" y2="16211"/>
                          <a14:foregroundMark x1="62500" y1="11914" x2="68359" y2="18359"/>
                          <a14:foregroundMark x1="68359" y1="18359" x2="78711" y2="21484"/>
                          <a14:foregroundMark x1="78711" y1="21484" x2="92383" y2="21484"/>
                          <a14:foregroundMark x1="92383" y1="21484" x2="80859" y2="16797"/>
                          <a14:foregroundMark x1="80859" y1="16797" x2="66602" y2="20313"/>
                          <a14:foregroundMark x1="66602" y1="20313" x2="60156" y2="25781"/>
                          <a14:foregroundMark x1="60156" y1="25781" x2="64063" y2="32031"/>
                          <a14:foregroundMark x1="64063" y1="32031" x2="74023" y2="29102"/>
                          <a14:foregroundMark x1="74023" y1="29102" x2="85156" y2="20703"/>
                          <a14:foregroundMark x1="85156" y1="20703" x2="89844" y2="11719"/>
                          <a14:foregroundMark x1="89844" y1="11719" x2="80664" y2="12305"/>
                          <a14:foregroundMark x1="80664" y1="12305" x2="68750" y2="26367"/>
                          <a14:foregroundMark x1="68750" y1="26367" x2="66406" y2="25391"/>
                          <a14:foregroundMark x1="21289" y1="24219" x2="21289" y2="24219"/>
                          <a14:foregroundMark x1="21289" y1="24219" x2="21289" y2="24219"/>
                          <a14:foregroundMark x1="8594" y1="18945" x2="3516" y2="26172"/>
                          <a14:foregroundMark x1="3516" y1="26172" x2="17773" y2="26758"/>
                          <a14:foregroundMark x1="17773" y1="26758" x2="23047" y2="21289"/>
                          <a14:foregroundMark x1="23047" y1="21289" x2="14258" y2="22070"/>
                          <a14:foregroundMark x1="14258" y1="22070" x2="16992" y2="30664"/>
                          <a14:foregroundMark x1="16992" y1="30664" x2="25000" y2="32227"/>
                          <a14:foregroundMark x1="25000" y1="32227" x2="32813" y2="29688"/>
                          <a14:foregroundMark x1="32813" y1="29688" x2="23828" y2="23047"/>
                          <a14:foregroundMark x1="23828" y1="23047" x2="4297" y2="25781"/>
                          <a14:foregroundMark x1="4297" y1="25781" x2="2734" y2="33984"/>
                          <a14:foregroundMark x1="2734" y1="33984" x2="11719" y2="34570"/>
                          <a14:foregroundMark x1="11719" y1="34570" x2="18945" y2="31055"/>
                          <a14:foregroundMark x1="18945" y1="31055" x2="10352" y2="29102"/>
                          <a14:foregroundMark x1="10352" y1="29102" x2="20898" y2="31055"/>
                          <a14:foregroundMark x1="20898" y1="31055" x2="22852" y2="30469"/>
                          <a14:foregroundMark x1="19727" y1="63086" x2="30469" y2="68164"/>
                          <a14:foregroundMark x1="30469" y1="68164" x2="16602" y2="67578"/>
                          <a14:foregroundMark x1="16602" y1="67578" x2="25586" y2="72070"/>
                          <a14:foregroundMark x1="25586" y1="72070" x2="29492" y2="65430"/>
                          <a14:foregroundMark x1="29492" y1="65430" x2="21484" y2="64453"/>
                          <a14:foregroundMark x1="21484" y1="64453" x2="12891" y2="67383"/>
                          <a14:foregroundMark x1="12891" y1="67383" x2="7617" y2="74414"/>
                          <a14:foregroundMark x1="7617" y1="74414" x2="19531" y2="75781"/>
                          <a14:foregroundMark x1="19531" y1="75781" x2="25586" y2="68945"/>
                          <a14:foregroundMark x1="25586" y1="68945" x2="13281" y2="72656"/>
                          <a14:foregroundMark x1="13281" y1="72656" x2="19336" y2="76953"/>
                          <a14:foregroundMark x1="19336" y1="76953" x2="26172" y2="72461"/>
                          <a14:foregroundMark x1="26172" y1="72461" x2="25391" y2="60938"/>
                          <a14:foregroundMark x1="25391" y1="60938" x2="16602" y2="59570"/>
                          <a14:foregroundMark x1="16602" y1="59570" x2="7227" y2="61914"/>
                          <a14:foregroundMark x1="7227" y1="61914" x2="13086" y2="68359"/>
                          <a14:foregroundMark x1="13086" y1="68359" x2="13477" y2="68359"/>
                          <a14:foregroundMark x1="74219" y1="65625" x2="68359" y2="70703"/>
                          <a14:foregroundMark x1="68359" y1="70703" x2="75195" y2="76758"/>
                          <a14:foregroundMark x1="75195" y1="76758" x2="90625" y2="75781"/>
                          <a14:foregroundMark x1="90625" y1="75781" x2="94531" y2="66602"/>
                          <a14:foregroundMark x1="94531" y1="66602" x2="78320" y2="63867"/>
                          <a14:foregroundMark x1="78320" y1="63867" x2="61328" y2="74414"/>
                          <a14:foregroundMark x1="61328" y1="74414" x2="58398" y2="82813"/>
                          <a14:foregroundMark x1="58398" y1="82813" x2="70313" y2="88086"/>
                          <a14:foregroundMark x1="70313" y1="88086" x2="73438" y2="76953"/>
                          <a14:foregroundMark x1="73438" y1="76953" x2="66602" y2="70508"/>
                          <a14:foregroundMark x1="66602" y1="70508" x2="56641" y2="73047"/>
                          <a14:foregroundMark x1="56641" y1="73047" x2="55664" y2="80664"/>
                          <a14:foregroundMark x1="55664" y1="80664" x2="60547" y2="87500"/>
                          <a14:foregroundMark x1="60547" y1="87500" x2="71289" y2="89648"/>
                          <a14:foregroundMark x1="71289" y1="89648" x2="81641" y2="84180"/>
                          <a14:foregroundMark x1="81641" y1="84180" x2="83789" y2="75195"/>
                          <a14:foregroundMark x1="83789" y1="75195" x2="79883" y2="69141"/>
                          <a14:foregroundMark x1="79883" y1="69141" x2="71875" y2="75000"/>
                          <a14:foregroundMark x1="71875" y1="75000" x2="72461" y2="82227"/>
                          <a14:foregroundMark x1="72461" y1="82227" x2="78516" y2="86523"/>
                          <a14:foregroundMark x1="78516" y1="86523" x2="87109" y2="83984"/>
                          <a14:foregroundMark x1="87109" y1="83984" x2="91602" y2="77539"/>
                          <a14:foregroundMark x1="91602" y1="77539" x2="81641" y2="71484"/>
                          <a14:foregroundMark x1="81641" y1="71484" x2="73242" y2="74414"/>
                          <a14:foregroundMark x1="73242" y1="74414" x2="70313" y2="77539"/>
                          <a14:foregroundMark x1="83203" y1="67773" x2="77344" y2="74609"/>
                          <a14:foregroundMark x1="77344" y1="74609" x2="77148" y2="85156"/>
                          <a14:foregroundMark x1="77148" y1="85156" x2="88281" y2="86914"/>
                          <a14:foregroundMark x1="88281" y1="86914" x2="93555" y2="77148"/>
                          <a14:foregroundMark x1="93555" y1="77148" x2="81445" y2="72852"/>
                          <a14:foregroundMark x1="81445" y1="72852" x2="73242" y2="78320"/>
                          <a14:foregroundMark x1="73242" y1="78320" x2="68750" y2="85547"/>
                          <a14:foregroundMark x1="68750" y1="85547" x2="75000" y2="94141"/>
                          <a14:foregroundMark x1="75000" y1="94141" x2="83008" y2="92969"/>
                          <a14:foregroundMark x1="83008" y1="92969" x2="91211" y2="86523"/>
                          <a14:foregroundMark x1="91211" y1="86523" x2="88867" y2="74805"/>
                          <a14:foregroundMark x1="88867" y1="74805" x2="79102" y2="76367"/>
                          <a14:foregroundMark x1="79102" y1="76367" x2="80859" y2="88477"/>
                          <a14:foregroundMark x1="80859" y1="88477" x2="91406" y2="89063"/>
                          <a14:foregroundMark x1="91406" y1="89063" x2="91211" y2="79883"/>
                          <a14:foregroundMark x1="91211" y1="79883" x2="87305" y2="86133"/>
                          <a14:foregroundMark x1="87305" y1="86133" x2="87500" y2="87695"/>
                          <a14:foregroundMark x1="72461" y1="60742" x2="64258" y2="65625"/>
                          <a14:foregroundMark x1="64258" y1="65625" x2="64258" y2="82031"/>
                          <a14:foregroundMark x1="64258" y1="82031" x2="72852" y2="90820"/>
                          <a14:foregroundMark x1="72852" y1="90820" x2="84180" y2="93945"/>
                          <a14:foregroundMark x1="84180" y1="93945" x2="96875" y2="90430"/>
                          <a14:foregroundMark x1="96875" y1="90430" x2="96680" y2="79688"/>
                          <a14:foregroundMark x1="96680" y1="79688" x2="89063" y2="63867"/>
                          <a14:foregroundMark x1="89063" y1="63867" x2="78906" y2="67773"/>
                          <a14:foregroundMark x1="78906" y1="67773" x2="71484" y2="74805"/>
                          <a14:foregroundMark x1="71484" y1="74805" x2="73047" y2="86719"/>
                          <a14:foregroundMark x1="73047" y1="86719" x2="84961" y2="86328"/>
                          <a14:foregroundMark x1="84961" y1="86328" x2="83789" y2="72070"/>
                          <a14:foregroundMark x1="83789" y1="72070" x2="77148" y2="65820"/>
                          <a14:foregroundMark x1="77148" y1="65820" x2="67383" y2="62695"/>
                          <a14:foregroundMark x1="67383" y1="62695" x2="59766" y2="64063"/>
                          <a14:foregroundMark x1="59766" y1="64063" x2="56055" y2="76172"/>
                          <a14:foregroundMark x1="56055" y1="76172" x2="63672" y2="86328"/>
                          <a14:foregroundMark x1="63672" y1="86328" x2="78320" y2="91016"/>
                          <a14:foregroundMark x1="78320" y1="91016" x2="95117" y2="90039"/>
                          <a14:foregroundMark x1="95117" y1="90039" x2="90039" y2="67969"/>
                          <a14:foregroundMark x1="90039" y1="67969" x2="79883" y2="69141"/>
                          <a14:foregroundMark x1="79883" y1="69141" x2="73047" y2="73242"/>
                          <a14:foregroundMark x1="73047" y1="73242" x2="71680" y2="82617"/>
                          <a14:foregroundMark x1="71680" y1="82617" x2="82422" y2="87305"/>
                          <a14:foregroundMark x1="82422" y1="87305" x2="93555" y2="85742"/>
                          <a14:foregroundMark x1="93555" y1="85742" x2="97266" y2="76172"/>
                          <a14:foregroundMark x1="97266" y1="76172" x2="92773" y2="68750"/>
                          <a14:foregroundMark x1="92773" y1="68750" x2="82617" y2="67578"/>
                          <a14:foregroundMark x1="70117" y1="20117" x2="66016" y2="28516"/>
                          <a14:foregroundMark x1="66016" y1="28516" x2="65820" y2="36133"/>
                          <a14:foregroundMark x1="65820" y1="36133" x2="70898" y2="43359"/>
                          <a14:foregroundMark x1="70898" y1="43359" x2="77930" y2="45313"/>
                          <a14:foregroundMark x1="77930" y1="45313" x2="84766" y2="42969"/>
                          <a14:foregroundMark x1="84766" y1="42969" x2="88672" y2="35352"/>
                          <a14:foregroundMark x1="88672" y1="35352" x2="88281" y2="27344"/>
                          <a14:foregroundMark x1="88281" y1="27344" x2="84375" y2="21094"/>
                          <a14:foregroundMark x1="84375" y1="21094" x2="75195" y2="17969"/>
                          <a14:foregroundMark x1="75195" y1="17969" x2="66992" y2="20117"/>
                          <a14:foregroundMark x1="66992" y1="20117" x2="64063" y2="28906"/>
                          <a14:foregroundMark x1="64063" y1="28906" x2="76172" y2="32422"/>
                          <a14:foregroundMark x1="76172" y1="32422" x2="83789" y2="27539"/>
                          <a14:foregroundMark x1="83789" y1="27539" x2="85742" y2="19922"/>
                          <a14:foregroundMark x1="85742" y1="19922" x2="77539" y2="9766"/>
                          <a14:foregroundMark x1="77539" y1="9766" x2="69531" y2="9570"/>
                          <a14:foregroundMark x1="69531" y1="9570" x2="59766" y2="13281"/>
                          <a14:foregroundMark x1="59766" y1="13281" x2="54688" y2="22852"/>
                          <a14:foregroundMark x1="54688" y1="22852" x2="67383" y2="32617"/>
                          <a14:foregroundMark x1="67383" y1="32617" x2="80273" y2="32617"/>
                          <a14:foregroundMark x1="80273" y1="32617" x2="89063" y2="28711"/>
                          <a14:foregroundMark x1="89063" y1="28711" x2="89258" y2="18750"/>
                          <a14:foregroundMark x1="89258" y1="18750" x2="78320" y2="15234"/>
                          <a14:foregroundMark x1="78320" y1="15234" x2="60742" y2="19141"/>
                          <a14:foregroundMark x1="60742" y1="19141" x2="59766" y2="28320"/>
                          <a14:foregroundMark x1="59766" y1="28320" x2="76953" y2="33203"/>
                          <a14:foregroundMark x1="76953" y1="33203" x2="88281" y2="30859"/>
                          <a14:foregroundMark x1="88281" y1="30859" x2="95313" y2="25781"/>
                          <a14:foregroundMark x1="95313" y1="25781" x2="94922" y2="15625"/>
                          <a14:foregroundMark x1="94922" y1="15625" x2="83984" y2="10547"/>
                          <a14:foregroundMark x1="83984" y1="10547" x2="58789" y2="14258"/>
                          <a14:foregroundMark x1="58789" y1="14258" x2="52734" y2="18555"/>
                          <a14:foregroundMark x1="52734" y1="18555" x2="56641" y2="28125"/>
                          <a14:foregroundMark x1="56641" y1="28125" x2="68555" y2="34570"/>
                          <a14:foregroundMark x1="68555" y1="34570" x2="80469" y2="36523"/>
                          <a14:foregroundMark x1="80469" y1="36523" x2="89063" y2="35156"/>
                          <a14:foregroundMark x1="89063" y1="35156" x2="93164" y2="27148"/>
                          <a14:foregroundMark x1="93164" y1="27148" x2="88867" y2="21289"/>
                          <a14:foregroundMark x1="88867" y1="21289" x2="74805" y2="19922"/>
                          <a14:foregroundMark x1="4688" y1="15039" x2="21680" y2="14258"/>
                          <a14:foregroundMark x1="21680" y1="14258" x2="29688" y2="14258"/>
                          <a14:foregroundMark x1="29688" y1="14258" x2="34570" y2="23633"/>
                          <a14:foregroundMark x1="34570" y1="23633" x2="33984" y2="42188"/>
                          <a14:foregroundMark x1="33984" y1="42188" x2="195" y2="43164"/>
                          <a14:foregroundMark x1="195" y1="43164" x2="3320" y2="35938"/>
                          <a14:foregroundMark x1="3320" y1="35938" x2="2930" y2="25977"/>
                          <a14:foregroundMark x1="2930" y1="25977" x2="0" y2="19336"/>
                          <a14:foregroundMark x1="0" y1="19336" x2="10547" y2="16211"/>
                          <a14:foregroundMark x1="10547" y1="16211" x2="18359" y2="16211"/>
                          <a14:foregroundMark x1="18359" y1="16211" x2="24023" y2="21289"/>
                          <a14:foregroundMark x1="24023" y1="21289" x2="22070" y2="40820"/>
                          <a14:foregroundMark x1="49805" y1="11914" x2="51367" y2="34180"/>
                          <a14:foregroundMark x1="51367" y1="34180" x2="55273" y2="40625"/>
                          <a14:foregroundMark x1="55273" y1="40625" x2="87305" y2="41992"/>
                          <a14:foregroundMark x1="87305" y1="41992" x2="94141" y2="39258"/>
                          <a14:foregroundMark x1="94141" y1="39258" x2="95117" y2="13086"/>
                          <a14:foregroundMark x1="95117" y1="13086" x2="91406" y2="6445"/>
                          <a14:foregroundMark x1="91406" y1="6445" x2="50391" y2="10938"/>
                          <a14:foregroundMark x1="5273" y1="57031" x2="5078" y2="65820"/>
                          <a14:foregroundMark x1="5078" y1="65820" x2="7031" y2="74023"/>
                          <a14:foregroundMark x1="7031" y1="74023" x2="14844" y2="78711"/>
                          <a14:foregroundMark x1="14844" y1="78711" x2="30859" y2="81055"/>
                          <a14:foregroundMark x1="30859" y1="81055" x2="37109" y2="74023"/>
                          <a14:foregroundMark x1="37109" y1="74023" x2="37305" y2="57422"/>
                          <a14:foregroundMark x1="37305" y1="57422" x2="9961" y2="56836"/>
                          <a14:foregroundMark x1="9961" y1="56836" x2="7031" y2="57422"/>
                          <a14:foregroundMark x1="2930" y1="55859" x2="2930" y2="79297"/>
                          <a14:foregroundMark x1="2930" y1="79297" x2="6055" y2="86328"/>
                          <a14:foregroundMark x1="6055" y1="86328" x2="16211" y2="87891"/>
                          <a14:foregroundMark x1="16211" y1="87891" x2="32422" y2="87500"/>
                          <a14:foregroundMark x1="32422" y1="87500" x2="36328" y2="80469"/>
                          <a14:foregroundMark x1="36328" y1="80469" x2="37109" y2="76172"/>
                          <a14:foregroundMark x1="51953" y1="58594" x2="52734" y2="88086"/>
                          <a14:foregroundMark x1="52734" y1="88086" x2="59180" y2="91797"/>
                          <a14:foregroundMark x1="59180" y1="91797" x2="91211" y2="95313"/>
                          <a14:foregroundMark x1="91211" y1="95313" x2="98047" y2="67383"/>
                          <a14:foregroundMark x1="98047" y1="67383" x2="97266" y2="59375"/>
                          <a14:foregroundMark x1="97266" y1="59375" x2="49023" y2="57227"/>
                          <a14:foregroundMark x1="49219" y1="54883" x2="67188" y2="54492"/>
                          <a14:foregroundMark x1="67188" y1="54492" x2="83203" y2="54688"/>
                          <a14:foregroundMark x1="83203" y1="54688" x2="91602" y2="53906"/>
                          <a14:foregroundMark x1="91602" y1="53906" x2="98438" y2="56836"/>
                          <a14:foregroundMark x1="98438" y1="56836" x2="97852" y2="97070"/>
                          <a14:foregroundMark x1="97852" y1="97070" x2="50000" y2="91211"/>
                          <a14:foregroundMark x1="50000" y1="91211" x2="47266" y2="83203"/>
                          <a14:foregroundMark x1="47266" y1="83203" x2="48633" y2="55078"/>
                          <a14:foregroundMark x1="47852" y1="10938" x2="52539" y2="43945"/>
                          <a14:foregroundMark x1="52539" y1="43945" x2="73242" y2="46289"/>
                          <a14:foregroundMark x1="73242" y1="46289" x2="90234" y2="44336"/>
                          <a14:foregroundMark x1="90234" y1="44336" x2="95898" y2="39844"/>
                          <a14:foregroundMark x1="95898" y1="39844" x2="98047" y2="15625"/>
                          <a14:foregroundMark x1="98047" y1="15625" x2="96875" y2="8398"/>
                          <a14:foregroundMark x1="96875" y1="8398" x2="88672" y2="2930"/>
                          <a14:foregroundMark x1="88672" y1="2930" x2="47266" y2="82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2924" y="2964464"/>
              <a:ext cx="554525" cy="409748"/>
            </a:xfrm>
            <a:prstGeom prst="rect">
              <a:avLst/>
            </a:prstGeom>
          </p:spPr>
        </p:pic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6E02AF9-A075-4ED4-9588-B595B1D8180F}"/>
              </a:ext>
            </a:extLst>
          </p:cNvPr>
          <p:cNvSpPr txBox="1"/>
          <p:nvPr/>
        </p:nvSpPr>
        <p:spPr>
          <a:xfrm>
            <a:off x="10802029" y="4104051"/>
            <a:ext cx="871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内核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zh-CN" altLang="en-US" sz="16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67949BB-CF95-4B09-849C-417A8E5BD7A2}"/>
              </a:ext>
            </a:extLst>
          </p:cNvPr>
          <p:cNvCxnSpPr>
            <a:cxnSpLocks/>
          </p:cNvCxnSpPr>
          <p:nvPr/>
        </p:nvCxnSpPr>
        <p:spPr>
          <a:xfrm>
            <a:off x="6611364" y="3964432"/>
            <a:ext cx="485267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5" y="1347900"/>
            <a:ext cx="10512425" cy="514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中断机制</a:t>
            </a:r>
            <a:endParaRPr lang="en-US" altLang="zh-CN" sz="2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E94136"/>
                </a:solidFill>
              </a:rPr>
              <a:t>内中断的三种情况</a:t>
            </a:r>
            <a:endParaRPr lang="en-US" altLang="zh-CN" sz="2400" dirty="0">
              <a:solidFill>
                <a:srgbClr val="E94136"/>
              </a:solidFill>
            </a:endParaRPr>
          </a:p>
          <a:p>
            <a:pPr lvl="1" indent="0">
              <a:buNone/>
            </a:pPr>
            <a:r>
              <a:rPr lang="zh-CN" altLang="en-US" sz="2000" dirty="0"/>
              <a:t>陷阱</a:t>
            </a:r>
            <a:r>
              <a:rPr lang="en-US" altLang="zh-CN" sz="2000" dirty="0"/>
              <a:t>/</a:t>
            </a:r>
            <a:r>
              <a:rPr lang="zh-CN" altLang="en-US" sz="2000" dirty="0"/>
              <a:t>陷入（</a:t>
            </a:r>
            <a:r>
              <a:rPr lang="en-US" altLang="zh-CN" sz="2000" dirty="0"/>
              <a:t>Trap</a:t>
            </a:r>
            <a:r>
              <a:rPr lang="zh-CN" altLang="en-US" sz="2000" dirty="0"/>
              <a:t>）：由应用程序主动引发</a:t>
            </a:r>
            <a:endParaRPr lang="en-US" altLang="zh-CN" sz="2000" dirty="0"/>
          </a:p>
          <a:p>
            <a:pPr lvl="1" indent="0">
              <a:buNone/>
            </a:pPr>
            <a:r>
              <a:rPr lang="zh-CN" altLang="en-US" sz="2000" dirty="0"/>
              <a:t>故障（</a:t>
            </a:r>
            <a:r>
              <a:rPr lang="en-US" altLang="zh-CN" sz="2000" dirty="0"/>
              <a:t>fault</a:t>
            </a:r>
            <a:r>
              <a:rPr lang="zh-CN" altLang="en-US" sz="2000" dirty="0"/>
              <a:t>）：由错误条件引发</a:t>
            </a:r>
            <a:endParaRPr lang="en-US" altLang="zh-CN" sz="2000" dirty="0"/>
          </a:p>
          <a:p>
            <a:pPr lvl="1" indent="0">
              <a:buNone/>
            </a:pPr>
            <a:r>
              <a:rPr lang="zh-CN" altLang="en-US" sz="2000" dirty="0"/>
              <a:t>终止（</a:t>
            </a:r>
            <a:r>
              <a:rPr lang="en-US" altLang="zh-CN" sz="2000" dirty="0"/>
              <a:t>abort</a:t>
            </a:r>
            <a:r>
              <a:rPr lang="zh-CN" altLang="en-US" sz="2000" dirty="0"/>
              <a:t>）：由致命错误引发</a:t>
            </a: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操作系统的运行机制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DDDA08A9-A780-44B6-982F-11FB0FFD2F18}"/>
              </a:ext>
            </a:extLst>
          </p:cNvPr>
          <p:cNvSpPr/>
          <p:nvPr/>
        </p:nvSpPr>
        <p:spPr>
          <a:xfrm>
            <a:off x="4041510" y="1443558"/>
            <a:ext cx="2105180" cy="867515"/>
          </a:xfrm>
          <a:prstGeom prst="wedgeEllipseCallout">
            <a:avLst>
              <a:gd name="adj1" fmla="val -58089"/>
              <a:gd name="adj2" fmla="val 35609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内中断也叫：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异常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例外</a:t>
            </a:r>
            <a:endParaRPr lang="zh-CN" altLang="en-US" sz="1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3F74BBF-EC24-4B62-8F4D-0FDA4B38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35" y="1520620"/>
            <a:ext cx="4407889" cy="240114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E4E0F501-72BA-49D6-A975-F0CCB2BF1B60}"/>
              </a:ext>
            </a:extLst>
          </p:cNvPr>
          <p:cNvGrpSpPr/>
          <p:nvPr/>
        </p:nvGrpSpPr>
        <p:grpSpPr>
          <a:xfrm>
            <a:off x="2435936" y="4316864"/>
            <a:ext cx="1135593" cy="2066103"/>
            <a:chOff x="2689936" y="4144143"/>
            <a:chExt cx="1135593" cy="2066103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F692914-ADFB-420E-A56C-677723E77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118" b="98235" l="0" r="96429">
                          <a14:foregroundMark x1="7738" y1="29412" x2="53571" y2="19412"/>
                          <a14:foregroundMark x1="53571" y1="19412" x2="84524" y2="57059"/>
                          <a14:foregroundMark x1="84524" y1="57059" x2="45238" y2="75294"/>
                          <a14:foregroundMark x1="45238" y1="75294" x2="51786" y2="32941"/>
                          <a14:foregroundMark x1="51786" y1="32941" x2="58333" y2="66471"/>
                          <a14:foregroundMark x1="58333" y1="66471" x2="28571" y2="46471"/>
                          <a14:foregroundMark x1="28571" y1="46471" x2="68452" y2="54706"/>
                          <a14:foregroundMark x1="68452" y1="54706" x2="45238" y2="80588"/>
                          <a14:foregroundMark x1="45238" y1="80588" x2="45238" y2="70588"/>
                          <a14:foregroundMark x1="39286" y1="28235" x2="29762" y2="39412"/>
                          <a14:foregroundMark x1="25000" y1="25294" x2="16071" y2="60000"/>
                          <a14:foregroundMark x1="16071" y1="60000" x2="17262" y2="61176"/>
                          <a14:foregroundMark x1="7143" y1="45294" x2="10714" y2="67059"/>
                          <a14:foregroundMark x1="8929" y1="49412" x2="20833" y2="83529"/>
                          <a14:foregroundMark x1="20833" y1="83529" x2="55952" y2="93529"/>
                          <a14:foregroundMark x1="55952" y1="93529" x2="58929" y2="90000"/>
                          <a14:foregroundMark x1="50595" y1="94118" x2="78571" y2="68824"/>
                          <a14:foregroundMark x1="78571" y1="68824" x2="83929" y2="60000"/>
                          <a14:foregroundMark x1="85714" y1="34706" x2="82738" y2="74706"/>
                          <a14:foregroundMark x1="82738" y1="74706" x2="79167" y2="75882"/>
                          <a14:foregroundMark x1="31548" y1="14706" x2="63690" y2="10588"/>
                          <a14:foregroundMark x1="63690" y1="10588" x2="69048" y2="18824"/>
                          <a14:foregroundMark x1="39286" y1="8235" x2="72024" y2="17059"/>
                          <a14:foregroundMark x1="72024" y1="17059" x2="72619" y2="18824"/>
                          <a14:foregroundMark x1="47024" y1="6471" x2="75000" y2="19412"/>
                          <a14:foregroundMark x1="75000" y1="19412" x2="91071" y2="45294"/>
                          <a14:foregroundMark x1="92262" y1="44706" x2="93452" y2="61765"/>
                          <a14:foregroundMark x1="96429" y1="46471" x2="96429" y2="54706"/>
                          <a14:foregroundMark x1="1190" y1="46471" x2="1190" y2="46471"/>
                          <a14:foregroundMark x1="47024" y1="4118" x2="47024" y2="4118"/>
                          <a14:foregroundMark x1="52976" y1="98235" x2="52976" y2="98235"/>
                          <a14:foregroundMark x1="62500" y1="28824" x2="66071" y2="57647"/>
                          <a14:foregroundMark x1="65476" y1="30000" x2="77381" y2="55882"/>
                          <a14:foregroundMark x1="69048" y1="22941" x2="84524" y2="53529"/>
                          <a14:foregroundMark x1="22619" y1="57059" x2="55952" y2="77059"/>
                          <a14:foregroundMark x1="55952" y1="77059" x2="57143" y2="74706"/>
                          <a14:foregroundMark x1="24405" y1="68235" x2="53571" y2="83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27" y="4144143"/>
              <a:ext cx="309535" cy="31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D63141D-7DF7-4F97-81BF-11A0871385EF}"/>
                </a:ext>
              </a:extLst>
            </p:cNvPr>
            <p:cNvSpPr txBox="1"/>
            <p:nvPr/>
          </p:nvSpPr>
          <p:spPr>
            <a:xfrm>
              <a:off x="2689936" y="4464512"/>
              <a:ext cx="1135593" cy="1745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600" dirty="0"/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600" dirty="0"/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特权指令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B146513-D274-4389-8FD6-244070CCADB0}"/>
              </a:ext>
            </a:extLst>
          </p:cNvPr>
          <p:cNvCxnSpPr>
            <a:cxnSpLocks/>
          </p:cNvCxnSpPr>
          <p:nvPr/>
        </p:nvCxnSpPr>
        <p:spPr>
          <a:xfrm>
            <a:off x="1976949" y="5938692"/>
            <a:ext cx="272713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2CD2BE8-FC61-461A-8E68-F1DEF26689E0}"/>
              </a:ext>
            </a:extLst>
          </p:cNvPr>
          <p:cNvGrpSpPr/>
          <p:nvPr/>
        </p:nvGrpSpPr>
        <p:grpSpPr>
          <a:xfrm>
            <a:off x="1074728" y="5294706"/>
            <a:ext cx="1444199" cy="768889"/>
            <a:chOff x="1491533" y="4741211"/>
            <a:chExt cx="1444199" cy="76888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BD8EC6-B74E-4C71-9690-90A067091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2" t="17786" r="13607" b="11801"/>
            <a:stretch/>
          </p:blipFill>
          <p:spPr>
            <a:xfrm>
              <a:off x="1491533" y="4741211"/>
              <a:ext cx="793354" cy="768889"/>
            </a:xfrm>
            <a:prstGeom prst="rect">
              <a:avLst/>
            </a:prstGeom>
          </p:spPr>
        </p:pic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F10F1E5-46AB-4401-85E9-B26875F3D25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84887" y="5125656"/>
              <a:ext cx="650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2906B7C-BD17-4437-8F9D-6D4BD09C90C7}"/>
              </a:ext>
            </a:extLst>
          </p:cNvPr>
          <p:cNvSpPr txBox="1"/>
          <p:nvPr/>
        </p:nvSpPr>
        <p:spPr>
          <a:xfrm>
            <a:off x="3473714" y="5370544"/>
            <a:ext cx="1135593" cy="1007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rgbClr val="FF0000"/>
                </a:solidFill>
                <a:ea typeface="思源黑体 CN Medium" panose="020B0600000000000000" pitchFamily="34" charset="-122"/>
              </a:rPr>
              <a:t>内核态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1" name="对话气泡: 椭圆形 50">
            <a:extLst>
              <a:ext uri="{FF2B5EF4-FFF2-40B4-BE49-F238E27FC236}">
                <a16:creationId xmlns:a16="http://schemas.microsoft.com/office/drawing/2014/main" id="{78B4BCCA-743A-400A-B99C-3AE73D2DDBCB}"/>
              </a:ext>
            </a:extLst>
          </p:cNvPr>
          <p:cNvSpPr/>
          <p:nvPr/>
        </p:nvSpPr>
        <p:spPr>
          <a:xfrm>
            <a:off x="3651490" y="4642585"/>
            <a:ext cx="1814558" cy="867515"/>
          </a:xfrm>
          <a:prstGeom prst="wedgeEllipseCallout">
            <a:avLst>
              <a:gd name="adj1" fmla="val -67048"/>
              <a:gd name="adj2" fmla="val 68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调用系统服务：</a:t>
            </a:r>
            <a:endParaRPr lang="en-US" altLang="zh-CN" sz="1400" dirty="0"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读文件</a:t>
            </a:r>
            <a:endParaRPr lang="zh-CN" altLang="en-US" sz="14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0317AE3-BD0B-4233-851E-8FE0038F4A63}"/>
              </a:ext>
            </a:extLst>
          </p:cNvPr>
          <p:cNvGrpSpPr/>
          <p:nvPr/>
        </p:nvGrpSpPr>
        <p:grpSpPr>
          <a:xfrm>
            <a:off x="1688462" y="4473474"/>
            <a:ext cx="855746" cy="1080871"/>
            <a:chOff x="1942462" y="4300753"/>
            <a:chExt cx="855746" cy="1080871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5A194D-AA9C-4E80-A080-6A35E35E849A}"/>
                </a:ext>
              </a:extLst>
            </p:cNvPr>
            <p:cNvSpPr txBox="1"/>
            <p:nvPr/>
          </p:nvSpPr>
          <p:spPr>
            <a:xfrm>
              <a:off x="1942462" y="4300753"/>
              <a:ext cx="855746" cy="616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产生一个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陷入指令</a:t>
              </a:r>
              <a:endParaRPr lang="zh-CN" altLang="en-US" sz="1200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3DF30A6-E3F0-4D84-AEC9-84EBCF21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335" y="4909099"/>
              <a:ext cx="0" cy="47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AC16BDD-7796-4126-A543-A0BD88E2BE85}"/>
              </a:ext>
            </a:extLst>
          </p:cNvPr>
          <p:cNvGrpSpPr/>
          <p:nvPr/>
        </p:nvGrpSpPr>
        <p:grpSpPr>
          <a:xfrm>
            <a:off x="7257084" y="4242281"/>
            <a:ext cx="1135593" cy="2343102"/>
            <a:chOff x="2689936" y="4144143"/>
            <a:chExt cx="1135593" cy="234310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69F076F8-6F85-4127-942D-F296B6125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118" b="98235" l="0" r="96429">
                          <a14:foregroundMark x1="7738" y1="29412" x2="53571" y2="19412"/>
                          <a14:foregroundMark x1="53571" y1="19412" x2="84524" y2="57059"/>
                          <a14:foregroundMark x1="84524" y1="57059" x2="45238" y2="75294"/>
                          <a14:foregroundMark x1="45238" y1="75294" x2="51786" y2="32941"/>
                          <a14:foregroundMark x1="51786" y1="32941" x2="58333" y2="66471"/>
                          <a14:foregroundMark x1="58333" y1="66471" x2="28571" y2="46471"/>
                          <a14:foregroundMark x1="28571" y1="46471" x2="68452" y2="54706"/>
                          <a14:foregroundMark x1="68452" y1="54706" x2="45238" y2="80588"/>
                          <a14:foregroundMark x1="45238" y1="80588" x2="45238" y2="70588"/>
                          <a14:foregroundMark x1="39286" y1="28235" x2="29762" y2="39412"/>
                          <a14:foregroundMark x1="25000" y1="25294" x2="16071" y2="60000"/>
                          <a14:foregroundMark x1="16071" y1="60000" x2="17262" y2="61176"/>
                          <a14:foregroundMark x1="7143" y1="45294" x2="10714" y2="67059"/>
                          <a14:foregroundMark x1="8929" y1="49412" x2="20833" y2="83529"/>
                          <a14:foregroundMark x1="20833" y1="83529" x2="55952" y2="93529"/>
                          <a14:foregroundMark x1="55952" y1="93529" x2="58929" y2="90000"/>
                          <a14:foregroundMark x1="50595" y1="94118" x2="78571" y2="68824"/>
                          <a14:foregroundMark x1="78571" y1="68824" x2="83929" y2="60000"/>
                          <a14:foregroundMark x1="85714" y1="34706" x2="82738" y2="74706"/>
                          <a14:foregroundMark x1="82738" y1="74706" x2="79167" y2="75882"/>
                          <a14:foregroundMark x1="31548" y1="14706" x2="63690" y2="10588"/>
                          <a14:foregroundMark x1="63690" y1="10588" x2="69048" y2="18824"/>
                          <a14:foregroundMark x1="39286" y1="8235" x2="72024" y2="17059"/>
                          <a14:foregroundMark x1="72024" y1="17059" x2="72619" y2="18824"/>
                          <a14:foregroundMark x1="47024" y1="6471" x2="75000" y2="19412"/>
                          <a14:foregroundMark x1="75000" y1="19412" x2="91071" y2="45294"/>
                          <a14:foregroundMark x1="92262" y1="44706" x2="93452" y2="61765"/>
                          <a14:foregroundMark x1="96429" y1="46471" x2="96429" y2="54706"/>
                          <a14:foregroundMark x1="1190" y1="46471" x2="1190" y2="46471"/>
                          <a14:foregroundMark x1="47024" y1="4118" x2="47024" y2="4118"/>
                          <a14:foregroundMark x1="52976" y1="98235" x2="52976" y2="98235"/>
                          <a14:foregroundMark x1="62500" y1="28824" x2="66071" y2="57647"/>
                          <a14:foregroundMark x1="65476" y1="30000" x2="77381" y2="55882"/>
                          <a14:foregroundMark x1="69048" y1="22941" x2="84524" y2="53529"/>
                          <a14:foregroundMark x1="22619" y1="57059" x2="55952" y2="77059"/>
                          <a14:foregroundMark x1="55952" y1="77059" x2="57143" y2="74706"/>
                          <a14:foregroundMark x1="24405" y1="68235" x2="53571" y2="83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27" y="4144143"/>
              <a:ext cx="309535" cy="31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B19A034-752C-406E-B778-781889E683D9}"/>
                </a:ext>
              </a:extLst>
            </p:cNvPr>
            <p:cNvSpPr txBox="1"/>
            <p:nvPr/>
          </p:nvSpPr>
          <p:spPr>
            <a:xfrm>
              <a:off x="2689936" y="4464512"/>
              <a:ext cx="1135593" cy="2022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600" dirty="0"/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特权指令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6C0450D-CF5A-45C8-9E0E-E84BCA377DED}"/>
              </a:ext>
            </a:extLst>
          </p:cNvPr>
          <p:cNvCxnSpPr>
            <a:cxnSpLocks/>
          </p:cNvCxnSpPr>
          <p:nvPr/>
        </p:nvCxnSpPr>
        <p:spPr>
          <a:xfrm>
            <a:off x="6798097" y="6211037"/>
            <a:ext cx="272713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AA6D9DF-1F1F-4BC1-B7E5-F5CD44581ABB}"/>
              </a:ext>
            </a:extLst>
          </p:cNvPr>
          <p:cNvGrpSpPr/>
          <p:nvPr/>
        </p:nvGrpSpPr>
        <p:grpSpPr>
          <a:xfrm>
            <a:off x="5899070" y="5143410"/>
            <a:ext cx="1444199" cy="768889"/>
            <a:chOff x="1491533" y="4741211"/>
            <a:chExt cx="1444199" cy="768889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9DAB08FA-6810-430A-B4D6-B28675E1E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2" t="17786" r="13607" b="11801"/>
            <a:stretch/>
          </p:blipFill>
          <p:spPr>
            <a:xfrm>
              <a:off x="1491533" y="4741211"/>
              <a:ext cx="793354" cy="768889"/>
            </a:xfrm>
            <a:prstGeom prst="rect">
              <a:avLst/>
            </a:prstGeom>
          </p:spPr>
        </p:pic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2524895-3364-4F83-9BA0-41ED912B535F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2284887" y="5125656"/>
              <a:ext cx="650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37F0339D-2424-411D-9A26-9121DA2588E3}"/>
              </a:ext>
            </a:extLst>
          </p:cNvPr>
          <p:cNvSpPr txBox="1"/>
          <p:nvPr/>
        </p:nvSpPr>
        <p:spPr>
          <a:xfrm>
            <a:off x="8294862" y="5585461"/>
            <a:ext cx="1135593" cy="1007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rgbClr val="FF0000"/>
                </a:solidFill>
                <a:ea typeface="思源黑体 CN Medium" panose="020B0600000000000000" pitchFamily="34" charset="-122"/>
              </a:rPr>
              <a:t>内核态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对话气泡: 椭圆形 67">
            <a:extLst>
              <a:ext uri="{FF2B5EF4-FFF2-40B4-BE49-F238E27FC236}">
                <a16:creationId xmlns:a16="http://schemas.microsoft.com/office/drawing/2014/main" id="{86A0AB29-FDEE-41A4-A913-3D3B22219B5E}"/>
              </a:ext>
            </a:extLst>
          </p:cNvPr>
          <p:cNvSpPr/>
          <p:nvPr/>
        </p:nvSpPr>
        <p:spPr>
          <a:xfrm>
            <a:off x="8472638" y="4568002"/>
            <a:ext cx="1814558" cy="867515"/>
          </a:xfrm>
          <a:prstGeom prst="wedgeEllipseCallout">
            <a:avLst>
              <a:gd name="adj1" fmla="val -67048"/>
              <a:gd name="adj2" fmla="val 68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内存缺页故障</a:t>
            </a:r>
            <a:endParaRPr lang="zh-CN" altLang="en-US" sz="14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F1741CE-ADD2-41DD-A577-D3155EA3609F}"/>
              </a:ext>
            </a:extLst>
          </p:cNvPr>
          <p:cNvGrpSpPr/>
          <p:nvPr/>
        </p:nvGrpSpPr>
        <p:grpSpPr>
          <a:xfrm>
            <a:off x="6509610" y="4398891"/>
            <a:ext cx="855746" cy="1080871"/>
            <a:chOff x="1942462" y="4300753"/>
            <a:chExt cx="855746" cy="1080871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819BF88-C8AD-439F-B812-94A69BC18990}"/>
                </a:ext>
              </a:extLst>
            </p:cNvPr>
            <p:cNvSpPr txBox="1"/>
            <p:nvPr/>
          </p:nvSpPr>
          <p:spPr>
            <a:xfrm>
              <a:off x="1942462" y="4300753"/>
              <a:ext cx="855746" cy="616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产生一个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故障中断</a:t>
              </a:r>
              <a:endParaRPr lang="zh-CN" altLang="en-US" sz="1200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E0A98229-2D9C-46D8-931E-9C4A2E0F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335" y="4909099"/>
              <a:ext cx="0" cy="47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2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013 0.071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0013 0.0717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577TGp_fruit_light_ani">
  <a:themeElements>
    <a:clrScheme name="577TGp_fruit_light_ani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742950" marR="0" indent="-285750" algn="ctr" defTabSz="914400" rtl="0" eaLnBrk="0" fontAlgn="base" latinLnBrk="0" hangingPunct="0">
          <a:lnSpc>
            <a:spcPct val="11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742950" marR="0" indent="-285750" algn="ctr" defTabSz="914400" rtl="0" eaLnBrk="0" fontAlgn="base" latinLnBrk="0" hangingPunct="0">
          <a:lnSpc>
            <a:spcPct val="11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77TGp_fruit_light_ani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7TGp_fruit_light_ani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7TGp_fruit_light_ani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湘水蓝PPT模板</Template>
  <TotalTime>3590</TotalTime>
  <Words>994</Words>
  <Application>Microsoft Office PowerPoint</Application>
  <PresentationFormat>宽屏</PresentationFormat>
  <Paragraphs>285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等线</vt:lpstr>
      <vt:lpstr>楷体</vt:lpstr>
      <vt:lpstr>思源黑体 CN Heavy</vt:lpstr>
      <vt:lpstr>思源黑体 CN Medium</vt:lpstr>
      <vt:lpstr>微软雅黑</vt:lpstr>
      <vt:lpstr>Arial</vt:lpstr>
      <vt:lpstr>Times New Roman</vt:lpstr>
      <vt:lpstr>Wingdings</vt:lpstr>
      <vt:lpstr>577TGp_fruit_light_ani</vt:lpstr>
      <vt:lpstr>PowerPoint 演示文稿</vt:lpstr>
      <vt:lpstr>第一章回顾</vt:lpstr>
      <vt:lpstr>第二章 中断</vt:lpstr>
      <vt:lpstr>PowerPoint 演示文稿</vt:lpstr>
      <vt:lpstr>操作系统的运行机制</vt:lpstr>
      <vt:lpstr>操作系统的运行机制</vt:lpstr>
      <vt:lpstr>操作系统的运行机制</vt:lpstr>
      <vt:lpstr>操作系统的运行机制</vt:lpstr>
      <vt:lpstr>操作系统的运行机制</vt:lpstr>
      <vt:lpstr>操作系统的运行机制</vt:lpstr>
      <vt:lpstr>操作系统的运行机制</vt:lpstr>
      <vt:lpstr>操作系统的运行机制</vt:lpstr>
      <vt:lpstr>操作系统的运行机制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yn yang</dc:creator>
  <cp:lastModifiedBy>yn yang</cp:lastModifiedBy>
  <cp:revision>263</cp:revision>
  <dcterms:created xsi:type="dcterms:W3CDTF">2024-01-24T10:00:18Z</dcterms:created>
  <dcterms:modified xsi:type="dcterms:W3CDTF">2024-03-13T02:07:42Z</dcterms:modified>
</cp:coreProperties>
</file>