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D4388-9710-0CBE-AB82-6EA13B935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4904A4-6F28-3A4A-D76B-B7C49A599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403442-9C86-AB87-61C1-B58759624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BCEC-6C9E-4685-B28C-1D51AD3A271D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81480F-3EBD-B6CD-5CA9-2E89CFEE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12BB4B-D79F-A5F8-C80D-49836858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B9E0-51AC-41C4-9F46-9A1AC5BCF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37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38FD4-8B30-6716-0040-ED8B2DA3F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A18FEA-1532-3DD5-736D-36A93A09A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890DE3-93D2-ABDD-8246-B23A97F0D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BCEC-6C9E-4685-B28C-1D51AD3A271D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6EFDB7-FB6C-6EA4-4B98-9DE85F56B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FFA7C6-197C-8937-E7B6-AC9067C9C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B9E0-51AC-41C4-9F46-9A1AC5BCF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51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F91CA4-2F2D-20FB-6F1B-C659C575D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1A100F-FC44-C518-8FE2-68BA0ADF9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5233B-C4BD-BD86-6E49-9352175A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BCEC-6C9E-4685-B28C-1D51AD3A271D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2197B8-2C74-0630-B7E3-6C4F5258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BD563-6AC3-EB95-46C0-396BEDD8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B9E0-51AC-41C4-9F46-9A1AC5BCF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22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066BC-9073-CC7D-F6BC-DAA22674D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A82F27-98F6-4428-2DDB-349B6C2BB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95580F-EDD1-FED6-3A7F-A601C4D7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BCEC-6C9E-4685-B28C-1D51AD3A271D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32BAFA-6CC3-CABE-1731-71D5A294D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2B08D5-453A-63A8-2C69-CB5A40EE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B9E0-51AC-41C4-9F46-9A1AC5BCF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66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1022C-1165-9050-6B2E-565171ED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29AFBC-29AF-C7E3-0DA9-3A43C3532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A2B264-6BFF-30A2-2174-D0F02E7D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BCEC-6C9E-4685-B28C-1D51AD3A271D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A0B3AA-3620-771A-DB62-D51C0795A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995AA8-AC92-8C71-15C6-3997B8B92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B9E0-51AC-41C4-9F46-9A1AC5BCF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61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8EC48-81E6-BA91-0676-69B16D829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FC8446-CBEA-FC41-C28D-49AFE9C75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DE08BE-0431-89CD-DE6E-FE19160D7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0C08E7-71EA-58AC-5438-AA1867EC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BCEC-6C9E-4685-B28C-1D51AD3A271D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798514-67FA-0310-8759-0ED862D3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12807B-F2CF-17E1-3017-FFD3A901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B9E0-51AC-41C4-9F46-9A1AC5BCF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54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9EA2F-B869-AAB4-FA77-E33CBDFB9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076330-7265-E4EF-4E06-9300724E3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5AA069-3242-1C7C-BC20-68E94F8EC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9F6F0F-3281-9795-ED34-4FD2CD13C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1CC971-D6AB-4A99-6F28-333C10B23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A455D9-2F95-03B7-86EF-19781D6B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BCEC-6C9E-4685-B28C-1D51AD3A271D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6C4ECD-F826-243B-F77C-6A35B1C8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624C37-F14B-12E8-32A9-C2224C94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B9E0-51AC-41C4-9F46-9A1AC5BCF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24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048AC-B99E-96A9-E198-A8DF97838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9767D2-8C14-C156-A8F4-8FA16986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BCEC-6C9E-4685-B28C-1D51AD3A271D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97EF15-9494-2BEA-1740-1D66D6EC0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9E292B-61F2-A964-2BEB-873CCCAA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B9E0-51AC-41C4-9F46-9A1AC5BCF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37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6A39EC-11C7-B795-F4BE-62F3CE99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BCEC-6C9E-4685-B28C-1D51AD3A271D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292E0B-523B-79E9-E0E7-1BF8FC74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BCB6E9-4C30-28A3-9F4C-B8E79772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B9E0-51AC-41C4-9F46-9A1AC5BCF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60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3EA2E-E02B-4025-95BE-07C8F2C10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9E0408-845C-A2B6-5C4C-F3FF10CB8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6F47C3-00C8-64A0-94A7-C71BB31FC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0A99DE-6049-3AA9-CD66-898F53C2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BCEC-6C9E-4685-B28C-1D51AD3A271D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D02005-2527-E61C-0DFE-213E9EDC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A03CBD-7F2F-A90F-7D2B-6655DDB87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B9E0-51AC-41C4-9F46-9A1AC5BCF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415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34133-7FA8-66AF-ECD6-F67034A67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52E0EE-5103-654D-5749-50CDDD4E7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167A58-6A94-F0D3-4F5D-D0B9DB2C6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27F410-4ED8-2AE4-E90B-1870E254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BCEC-6C9E-4685-B28C-1D51AD3A271D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D2B543-6EE2-777F-1BB9-4E08BE7A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614E19-FE71-6F94-3DB2-38DEA2E2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B9E0-51AC-41C4-9F46-9A1AC5BCF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82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133AD3-6C82-2639-41FE-1A7C2BEBB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F97696-4365-60D5-D574-9FD769A19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1BAD06-7CF6-37C9-4617-386DBC9E1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0BCEC-6C9E-4685-B28C-1D51AD3A271D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574BA6-26B3-6683-E61C-CCA097290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D60C57-138E-FB3E-4101-75EAC3687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5B9E0-51AC-41C4-9F46-9A1AC5BCF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06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45D5D-6D07-57A8-6C8D-4BE223924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1325"/>
            <a:ext cx="10515600" cy="1095756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查询名称中含“美食”的点赞数超过 </a:t>
            </a:r>
            <a:r>
              <a:rPr lang="en-US" altLang="zh-CN" dirty="0"/>
              <a:t>10 </a:t>
            </a:r>
            <a:r>
              <a:rPr lang="zh-CN" altLang="en-US" dirty="0"/>
              <a:t>万的视频信息，并按点赞数逆序排列显示。（</a:t>
            </a:r>
            <a:r>
              <a:rPr lang="en-US" altLang="zh-CN" dirty="0"/>
              <a:t>4 </a:t>
            </a:r>
            <a:r>
              <a:rPr lang="zh-CN" altLang="en-US" dirty="0"/>
              <a:t>分）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CCD249A-54C4-AA32-DB8E-177600D7E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12000" cy="21809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BD1942A-7859-4799-CA95-208B3FD56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000" y="0"/>
            <a:ext cx="4680000" cy="156983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D1FD8B6-EF57-5149-5F2D-4F2CB2C8A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996" y="1643003"/>
            <a:ext cx="4680000" cy="71230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512950F-A97C-DCA9-0A52-1435F5182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5996" y="1646177"/>
            <a:ext cx="4680000" cy="683729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2765ED88-599C-A283-1D88-CFB3551E3536}"/>
              </a:ext>
            </a:extLst>
          </p:cNvPr>
          <p:cNvSpPr txBox="1"/>
          <p:nvPr/>
        </p:nvSpPr>
        <p:spPr>
          <a:xfrm>
            <a:off x="838200" y="3827081"/>
            <a:ext cx="10515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24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select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*</a:t>
            </a:r>
          </a:p>
          <a:p>
            <a:r>
              <a:rPr lang="en-US" altLang="zh-CN" sz="2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altLang="zh-CN" sz="24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from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t_video</a:t>
            </a:r>
            <a:endParaRPr lang="en-US" altLang="zh-CN" sz="24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altLang="zh-CN" sz="2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</a:t>
            </a:r>
            <a:r>
              <a:rPr lang="en-US" altLang="zh-CN" sz="24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where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c_title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24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like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24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'%</a:t>
            </a:r>
            <a:r>
              <a:rPr lang="zh-CN" altLang="en-US" sz="24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美食</a:t>
            </a:r>
            <a:r>
              <a:rPr lang="en-US" altLang="zh-CN" sz="24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%'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24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and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c_likes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24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&gt;=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24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100000</a:t>
            </a:r>
            <a:endParaRPr lang="en-US" altLang="zh-CN" sz="24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altLang="zh-CN" sz="24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order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24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by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c_likes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24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desc;</a:t>
            </a:r>
          </a:p>
          <a:p>
            <a:endParaRPr lang="en-US" altLang="zh-CN" sz="2400" dirty="0">
              <a:solidFill>
                <a:srgbClr val="0000FF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altLang="zh-CN" sz="240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-- </a:t>
            </a:r>
            <a:r>
              <a:rPr lang="zh-CN" alt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简单查询和排序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8181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45D5D-6D07-57A8-6C8D-4BE223924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1325"/>
            <a:ext cx="10515600" cy="10957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/>
              <a:t>10. </a:t>
            </a:r>
            <a:r>
              <a:rPr lang="zh-CN" altLang="en-US" sz="2000" dirty="0"/>
              <a:t>查询每种标签点赞数在</a:t>
            </a:r>
            <a:r>
              <a:rPr lang="en-US" altLang="zh-CN" sz="2000" dirty="0"/>
              <a:t>[0,10000],[10001,50000],[50001,200000],20 </a:t>
            </a:r>
            <a:r>
              <a:rPr lang="zh-CN" altLang="en-US" sz="2000" dirty="0"/>
              <a:t>万以上四个区间的视频总数。列依次为标签名称，</a:t>
            </a:r>
            <a:r>
              <a:rPr lang="en-US" altLang="zh-CN" sz="2000" dirty="0"/>
              <a:t>LE1</a:t>
            </a:r>
            <a:r>
              <a:rPr lang="zh-CN" altLang="en-US" sz="2000" dirty="0"/>
              <a:t>，</a:t>
            </a:r>
            <a:r>
              <a:rPr lang="en-US" altLang="zh-CN" sz="2000" dirty="0"/>
              <a:t>LE5</a:t>
            </a:r>
            <a:r>
              <a:rPr lang="zh-CN" altLang="en-US" sz="2000" dirty="0"/>
              <a:t>，</a:t>
            </a:r>
            <a:r>
              <a:rPr lang="en-US" altLang="zh-CN" sz="2000" dirty="0"/>
              <a:t>LE20</a:t>
            </a:r>
            <a:r>
              <a:rPr lang="zh-CN" altLang="en-US" sz="2000" dirty="0"/>
              <a:t>，</a:t>
            </a:r>
            <a:r>
              <a:rPr lang="en-US" altLang="zh-CN" sz="2000" dirty="0"/>
              <a:t>GT20</a:t>
            </a:r>
            <a:r>
              <a:rPr lang="zh-CN" altLang="en-US" sz="2000" dirty="0"/>
              <a:t>。（</a:t>
            </a:r>
            <a:r>
              <a:rPr lang="en-US" altLang="zh-CN" sz="2000" dirty="0"/>
              <a:t>6 </a:t>
            </a:r>
            <a:r>
              <a:rPr lang="zh-CN" altLang="en-US" sz="2000" dirty="0"/>
              <a:t>分）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CCD249A-54C4-AA32-DB8E-177600D7E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12000" cy="21809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BD1942A-7859-4799-CA95-208B3FD56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000" y="0"/>
            <a:ext cx="4680000" cy="156983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D1FD8B6-EF57-5149-5F2D-4F2CB2C8A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2000" y="1617603"/>
            <a:ext cx="4680000" cy="71230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512950F-A97C-DCA9-0A52-1435F5182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5996" y="1646177"/>
            <a:ext cx="4680000" cy="683729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2765ED88-599C-A283-1D88-CFB3551E3536}"/>
              </a:ext>
            </a:extLst>
          </p:cNvPr>
          <p:cNvSpPr txBox="1"/>
          <p:nvPr/>
        </p:nvSpPr>
        <p:spPr>
          <a:xfrm>
            <a:off x="457200" y="3827081"/>
            <a:ext cx="11430000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select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c_tid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endParaRPr lang="en-US" altLang="zh-CN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c_name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endParaRPr lang="en-US" altLang="zh-CN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COUNT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(case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when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c_likes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&lt;=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10000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then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1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else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null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end)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LE1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endParaRPr lang="en-US" altLang="zh-CN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COUNT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(case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when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c_likes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&lt;=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50000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then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1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else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null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end)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LE5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endParaRPr lang="en-US" altLang="zh-CN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COUNT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(case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when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c_likes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&lt;=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200000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then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1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else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null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end)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LE20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endParaRPr lang="en-US" altLang="zh-CN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COUNT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(case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when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c_likes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&gt;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200000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then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1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else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null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end)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GE20</a:t>
            </a: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from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t_tag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natural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join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t_have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natural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join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t_video</a:t>
            </a:r>
            <a:endParaRPr lang="en-US" altLang="zh-CN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group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by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c_tid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c_name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endParaRPr lang="en-US" altLang="zh-CN" dirty="0">
              <a:solidFill>
                <a:srgbClr val="0000FF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altLang="zh-CN" sz="2200" dirty="0">
                <a:highlight>
                  <a:srgbClr val="FFFFFF"/>
                </a:highlight>
              </a:rPr>
              <a:t>-- </a:t>
            </a:r>
            <a:r>
              <a:rPr lang="zh-CN" altLang="en-US" sz="2200" dirty="0">
                <a:highlight>
                  <a:srgbClr val="FFFFFF"/>
                </a:highlight>
              </a:rPr>
              <a:t>就是</a:t>
            </a:r>
            <a:r>
              <a:rPr lang="en-US" altLang="zh-CN" sz="2200" dirty="0">
                <a:highlight>
                  <a:srgbClr val="FFFFFF"/>
                </a:highlight>
              </a:rPr>
              <a:t>COUNT </a:t>
            </a:r>
            <a:r>
              <a:rPr lang="zh-CN" altLang="en-US" sz="2200" dirty="0">
                <a:highlight>
                  <a:srgbClr val="FFFFFF"/>
                </a:highlight>
              </a:rPr>
              <a:t>内的 判别罢了 当然还有</a:t>
            </a:r>
            <a:r>
              <a:rPr lang="en-US" altLang="zh-CN" sz="2200" dirty="0">
                <a:highlight>
                  <a:srgbClr val="FFFFFF"/>
                </a:highlight>
              </a:rPr>
              <a:t>SUM</a:t>
            </a:r>
            <a:r>
              <a:rPr lang="zh-CN" altLang="en-US" sz="2200" dirty="0">
                <a:highlight>
                  <a:srgbClr val="FFFFFF"/>
                </a:highlight>
              </a:rPr>
              <a:t>等等之类的判别</a:t>
            </a:r>
            <a:endParaRPr lang="en-US" altLang="zh-CN" sz="2200" dirty="0">
              <a:solidFill>
                <a:srgbClr val="0000FF"/>
              </a:solidFill>
              <a:highlight>
                <a:srgbClr val="FFFFFF"/>
              </a:highlight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0256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2E9C3-AF60-6567-4821-5A756FEA5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1. </a:t>
            </a:r>
            <a:r>
              <a:rPr lang="zh-CN" altLang="en-US" sz="3200" b="1" dirty="0"/>
              <a:t>关系模式 </a:t>
            </a:r>
            <a:r>
              <a:rPr lang="en-US" altLang="zh-CN" sz="3200" b="1" dirty="0"/>
              <a:t>R=</a:t>
            </a:r>
            <a:r>
              <a:rPr lang="zh-CN" altLang="en-US" sz="3200" b="1" dirty="0"/>
              <a:t>（</a:t>
            </a:r>
            <a:r>
              <a:rPr lang="en-US" altLang="zh-CN" sz="3200" b="1" dirty="0"/>
              <a:t>A,B,C,D,E,G</a:t>
            </a:r>
            <a:r>
              <a:rPr lang="zh-CN" altLang="en-US" sz="3200" b="1" dirty="0"/>
              <a:t>），其上存在函数依赖集 </a:t>
            </a:r>
            <a:br>
              <a:rPr lang="en-US" altLang="zh-CN" sz="3200" b="1" dirty="0"/>
            </a:br>
            <a:r>
              <a:rPr lang="en-US" altLang="zh-CN" sz="3200" b="1" dirty="0"/>
              <a:t>F= {C→B, AD→C, CD→BG, BC→AE }</a:t>
            </a:r>
            <a:endParaRPr lang="zh-CN" altLang="en-US" sz="32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FC375-7BEF-D495-51D1-5D4DC5E86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04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a. </a:t>
            </a:r>
            <a:r>
              <a:rPr lang="zh-CN" altLang="en-US" dirty="0"/>
              <a:t>证明 </a:t>
            </a:r>
            <a:r>
              <a:rPr lang="en-US" altLang="zh-CN" dirty="0"/>
              <a:t>AD </a:t>
            </a:r>
            <a:r>
              <a:rPr lang="zh-CN" altLang="en-US" dirty="0"/>
              <a:t>其为候选键。（</a:t>
            </a:r>
            <a:r>
              <a:rPr lang="en-US" altLang="zh-CN" dirty="0"/>
              <a:t>5 </a:t>
            </a:r>
            <a:r>
              <a:rPr lang="zh-CN" altLang="en-US" dirty="0"/>
              <a:t>分）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A30155-650F-F37F-8B95-BD1D0EF32068}"/>
              </a:ext>
            </a:extLst>
          </p:cNvPr>
          <p:cNvSpPr txBox="1"/>
          <p:nvPr/>
        </p:nvSpPr>
        <p:spPr>
          <a:xfrm>
            <a:off x="838200" y="2977814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AD</a:t>
            </a:r>
            <a:r>
              <a:rPr lang="en-US" altLang="zh-CN" sz="2800" baseline="30000" dirty="0"/>
              <a:t>+</a:t>
            </a:r>
            <a:r>
              <a:rPr lang="en-US" altLang="zh-CN" sz="2800" dirty="0"/>
              <a:t> = ADC</a:t>
            </a:r>
            <a:r>
              <a:rPr lang="en-US" altLang="zh-CN" sz="2800" baseline="30000" dirty="0"/>
              <a:t>+</a:t>
            </a:r>
            <a:r>
              <a:rPr lang="en-US" altLang="zh-CN" sz="2800" dirty="0"/>
              <a:t> = ADCBG</a:t>
            </a:r>
            <a:r>
              <a:rPr lang="en-US" altLang="zh-CN" sz="2800" baseline="30000" dirty="0"/>
              <a:t>+</a:t>
            </a:r>
            <a:r>
              <a:rPr lang="en-US" altLang="zh-CN" sz="2800" dirty="0"/>
              <a:t> = ADCBGE = R ⇒ AD </a:t>
            </a:r>
            <a:r>
              <a:rPr lang="zh-CN" altLang="en-US" sz="2800" dirty="0"/>
              <a:t>是超键 </a:t>
            </a:r>
            <a:endParaRPr lang="en-US" altLang="zh-CN" sz="2800" dirty="0"/>
          </a:p>
          <a:p>
            <a:r>
              <a:rPr lang="en-US" altLang="zh-CN" sz="2800" dirty="0"/>
              <a:t>A</a:t>
            </a:r>
            <a:r>
              <a:rPr lang="en-US" altLang="zh-CN" sz="2800" baseline="30000" dirty="0"/>
              <a:t>+ </a:t>
            </a:r>
            <a:r>
              <a:rPr lang="en-US" altLang="zh-CN" sz="2800" dirty="0"/>
              <a:t>= </a:t>
            </a:r>
            <a:r>
              <a:rPr lang="zh-CN" altLang="en-US" sz="2800" dirty="0"/>
              <a:t>𝐴</a:t>
            </a:r>
            <a:r>
              <a:rPr lang="en-US" altLang="zh-CN" sz="2800" dirty="0"/>
              <a:t>,</a:t>
            </a:r>
            <a:r>
              <a:rPr lang="zh-CN" altLang="en-US" sz="2800" dirty="0"/>
              <a:t>𝐷</a:t>
            </a:r>
            <a:r>
              <a:rPr lang="en-US" altLang="zh-CN" sz="2800" baseline="30000" dirty="0"/>
              <a:t>+</a:t>
            </a:r>
            <a:r>
              <a:rPr lang="en-US" altLang="zh-CN" sz="2800" dirty="0"/>
              <a:t> = </a:t>
            </a:r>
            <a:r>
              <a:rPr lang="zh-CN" altLang="en-US" sz="2800" dirty="0"/>
              <a:t>𝐷 ⇒ 𝐴𝐷是候选键</a:t>
            </a:r>
          </a:p>
        </p:txBody>
      </p:sp>
    </p:spTree>
    <p:extLst>
      <p:ext uri="{BB962C8B-B14F-4D97-AF65-F5344CB8AC3E}">
        <p14:creationId xmlns:p14="http://schemas.microsoft.com/office/powerpoint/2010/main" val="215840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2E9C3-AF60-6567-4821-5A756FEA5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1. </a:t>
            </a:r>
            <a:r>
              <a:rPr lang="zh-CN" altLang="en-US" sz="3200" b="1" dirty="0"/>
              <a:t>关系模式 </a:t>
            </a:r>
            <a:r>
              <a:rPr lang="en-US" altLang="zh-CN" sz="3200" b="1" dirty="0"/>
              <a:t>R=</a:t>
            </a:r>
            <a:r>
              <a:rPr lang="zh-CN" altLang="en-US" sz="3200" b="1" dirty="0"/>
              <a:t>（</a:t>
            </a:r>
            <a:r>
              <a:rPr lang="en-US" altLang="zh-CN" sz="3200" b="1" dirty="0"/>
              <a:t>A,B,C,D,E,G</a:t>
            </a:r>
            <a:r>
              <a:rPr lang="zh-CN" altLang="en-US" sz="3200" b="1" dirty="0"/>
              <a:t>），其上存在函数依赖集 </a:t>
            </a:r>
            <a:br>
              <a:rPr lang="en-US" altLang="zh-CN" sz="3200" b="1" dirty="0"/>
            </a:br>
            <a:r>
              <a:rPr lang="en-US" altLang="zh-CN" sz="3200" b="1" dirty="0"/>
              <a:t>F= {C→B, AD→C, CD→BG, BC→AE }</a:t>
            </a:r>
            <a:endParaRPr lang="zh-CN" altLang="en-US" sz="32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FC375-7BEF-D495-51D1-5D4DC5E86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04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b. AD </a:t>
            </a:r>
            <a:r>
              <a:rPr lang="zh-CN" altLang="en-US" dirty="0"/>
              <a:t>是唯一的候选键吗？请证明。（</a:t>
            </a:r>
            <a:r>
              <a:rPr lang="en-US" altLang="zh-CN" dirty="0"/>
              <a:t>5 </a:t>
            </a:r>
            <a:r>
              <a:rPr lang="zh-CN" altLang="en-US" dirty="0"/>
              <a:t>分）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A30155-650F-F37F-8B95-BD1D0EF32068}"/>
              </a:ext>
            </a:extLst>
          </p:cNvPr>
          <p:cNvSpPr txBox="1"/>
          <p:nvPr/>
        </p:nvSpPr>
        <p:spPr>
          <a:xfrm>
            <a:off x="838200" y="3105835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CD</a:t>
            </a:r>
            <a:r>
              <a:rPr lang="en-US" altLang="zh-CN" sz="2800" baseline="30000" dirty="0"/>
              <a:t>+</a:t>
            </a:r>
            <a:r>
              <a:rPr lang="en-US" altLang="zh-CN" sz="2800" dirty="0"/>
              <a:t> = </a:t>
            </a:r>
            <a:r>
              <a:rPr lang="zh-CN" altLang="en-US" sz="2800" dirty="0"/>
              <a:t>𝐶𝐷𝐵𝐺</a:t>
            </a:r>
            <a:r>
              <a:rPr lang="en-US" altLang="zh-CN" sz="2800" baseline="30000" dirty="0"/>
              <a:t>+</a:t>
            </a:r>
            <a:r>
              <a:rPr lang="en-US" altLang="zh-CN" sz="2800" dirty="0"/>
              <a:t> = </a:t>
            </a:r>
            <a:r>
              <a:rPr lang="zh-CN" altLang="en-US" sz="2800" dirty="0"/>
              <a:t>𝐶𝐷𝐵𝐺𝐴𝐸 </a:t>
            </a:r>
            <a:r>
              <a:rPr lang="en-US" altLang="zh-CN" sz="2800" dirty="0"/>
              <a:t>= </a:t>
            </a:r>
            <a:r>
              <a:rPr lang="zh-CN" altLang="en-US" sz="2800" dirty="0"/>
              <a:t>𝑅</a:t>
            </a:r>
            <a:r>
              <a:rPr lang="en-US" altLang="zh-CN" sz="2800" dirty="0"/>
              <a:t>, </a:t>
            </a:r>
            <a:r>
              <a:rPr lang="zh-CN" altLang="en-US" sz="2800" dirty="0"/>
              <a:t>所以 </a:t>
            </a:r>
            <a:r>
              <a:rPr lang="en-US" altLang="zh-CN" sz="2800" dirty="0"/>
              <a:t>CD </a:t>
            </a:r>
            <a:r>
              <a:rPr lang="zh-CN" altLang="en-US" sz="2800" dirty="0"/>
              <a:t>是超键，所以，</a:t>
            </a:r>
            <a:r>
              <a:rPr lang="en-US" altLang="zh-CN" sz="2800" dirty="0"/>
              <a:t>AD </a:t>
            </a:r>
            <a:r>
              <a:rPr lang="zh-CN" altLang="en-US" sz="2800" dirty="0"/>
              <a:t>不是唯一的候选键。</a:t>
            </a:r>
          </a:p>
        </p:txBody>
      </p:sp>
    </p:spTree>
    <p:extLst>
      <p:ext uri="{BB962C8B-B14F-4D97-AF65-F5344CB8AC3E}">
        <p14:creationId xmlns:p14="http://schemas.microsoft.com/office/powerpoint/2010/main" val="395983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2E9C3-AF60-6567-4821-5A756FEA5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1. </a:t>
            </a:r>
            <a:r>
              <a:rPr lang="zh-CN" altLang="en-US" sz="3200" b="1" dirty="0"/>
              <a:t>关系模式 </a:t>
            </a:r>
            <a:r>
              <a:rPr lang="en-US" altLang="zh-CN" sz="3200" b="1" dirty="0"/>
              <a:t>R=</a:t>
            </a:r>
            <a:r>
              <a:rPr lang="zh-CN" altLang="en-US" sz="3200" b="1" dirty="0"/>
              <a:t>（</a:t>
            </a:r>
            <a:r>
              <a:rPr lang="en-US" altLang="zh-CN" sz="3200" b="1" dirty="0"/>
              <a:t>A,B,C,D,E,G</a:t>
            </a:r>
            <a:r>
              <a:rPr lang="zh-CN" altLang="en-US" sz="3200" b="1" dirty="0"/>
              <a:t>），其上存在函数依赖集 </a:t>
            </a:r>
            <a:br>
              <a:rPr lang="en-US" altLang="zh-CN" sz="3200" b="1" dirty="0"/>
            </a:br>
            <a:r>
              <a:rPr lang="en-US" altLang="zh-CN" sz="3200" b="1" dirty="0"/>
              <a:t>F= {C→B, AD→C, CD→BG, BC→AE }</a:t>
            </a:r>
            <a:endParaRPr lang="zh-CN" altLang="en-US" sz="32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FC375-7BEF-D495-51D1-5D4DC5E86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637" y="1928261"/>
            <a:ext cx="10515600" cy="11004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c. </a:t>
            </a:r>
            <a:r>
              <a:rPr lang="zh-CN" altLang="en-US" dirty="0"/>
              <a:t>将 </a:t>
            </a:r>
            <a:r>
              <a:rPr lang="en-US" altLang="zh-CN" dirty="0"/>
              <a:t>R </a:t>
            </a:r>
            <a:r>
              <a:rPr lang="zh-CN" altLang="en-US" dirty="0"/>
              <a:t>分解成 </a:t>
            </a:r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r>
              <a:rPr lang="en-US" altLang="zh-CN" dirty="0"/>
              <a:t>=</a:t>
            </a:r>
            <a:r>
              <a:rPr lang="zh-CN" altLang="en-US" dirty="0"/>
              <a:t>（</a:t>
            </a:r>
            <a:r>
              <a:rPr lang="en-US" altLang="zh-CN" dirty="0"/>
              <a:t>BC</a:t>
            </a:r>
            <a:r>
              <a:rPr lang="zh-CN" altLang="en-US" dirty="0"/>
              <a:t>），</a:t>
            </a:r>
            <a:r>
              <a:rPr lang="en-US" altLang="zh-CN" dirty="0"/>
              <a:t>R</a:t>
            </a:r>
            <a:r>
              <a:rPr lang="en-US" altLang="zh-CN" baseline="-25000" dirty="0"/>
              <a:t>2</a:t>
            </a:r>
            <a:r>
              <a:rPr lang="en-US" altLang="zh-CN" dirty="0"/>
              <a:t>=</a:t>
            </a:r>
            <a:r>
              <a:rPr lang="zh-CN" altLang="en-US" dirty="0"/>
              <a:t>（</a:t>
            </a:r>
            <a:r>
              <a:rPr lang="en-US" altLang="zh-CN" dirty="0"/>
              <a:t>ACDEG</a:t>
            </a:r>
            <a:r>
              <a:rPr lang="zh-CN" altLang="en-US" dirty="0"/>
              <a:t>），请问 </a:t>
            </a:r>
            <a:r>
              <a:rPr lang="en-US" altLang="zh-CN" dirty="0"/>
              <a:t>R</a:t>
            </a:r>
            <a:r>
              <a:rPr lang="en-US" altLang="zh-CN" baseline="-25000" dirty="0"/>
              <a:t>2</a:t>
            </a:r>
            <a:r>
              <a:rPr lang="en-US" altLang="zh-CN" dirty="0"/>
              <a:t> </a:t>
            </a:r>
            <a:r>
              <a:rPr lang="zh-CN" altLang="en-US" dirty="0"/>
              <a:t>是否满足 </a:t>
            </a:r>
            <a:r>
              <a:rPr lang="en-US" altLang="zh-CN" dirty="0"/>
              <a:t>BCNF</a:t>
            </a:r>
            <a:r>
              <a:rPr lang="zh-CN" altLang="en-US" dirty="0"/>
              <a:t>？（</a:t>
            </a:r>
            <a:r>
              <a:rPr lang="en-US" altLang="zh-CN" dirty="0"/>
              <a:t>5 </a:t>
            </a:r>
            <a:r>
              <a:rPr lang="zh-CN" altLang="en-US" dirty="0"/>
              <a:t>分）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A30155-650F-F37F-8B95-BD1D0EF32068}"/>
              </a:ext>
            </a:extLst>
          </p:cNvPr>
          <p:cNvSpPr txBox="1"/>
          <p:nvPr/>
        </p:nvSpPr>
        <p:spPr>
          <a:xfrm>
            <a:off x="864637" y="3266289"/>
            <a:ext cx="105156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𝐶</a:t>
            </a:r>
            <a:r>
              <a:rPr lang="en-US" altLang="zh-CN" sz="2800" baseline="30000" dirty="0"/>
              <a:t>+</a:t>
            </a:r>
            <a:r>
              <a:rPr lang="en-US" altLang="zh-CN" sz="2800" dirty="0"/>
              <a:t> = </a:t>
            </a:r>
            <a:r>
              <a:rPr lang="zh-CN" altLang="en-US" sz="2800" dirty="0"/>
              <a:t>𝐶𝐵</a:t>
            </a:r>
            <a:r>
              <a:rPr lang="en-US" altLang="zh-CN" sz="2800" baseline="30000" dirty="0"/>
              <a:t>+</a:t>
            </a:r>
            <a:r>
              <a:rPr lang="en-US" altLang="zh-CN" sz="2800" dirty="0"/>
              <a:t> = </a:t>
            </a:r>
            <a:r>
              <a:rPr lang="zh-CN" altLang="en-US" sz="2800" dirty="0"/>
              <a:t>𝐶𝐵𝐴𝐸</a:t>
            </a:r>
            <a:r>
              <a:rPr lang="en-US" altLang="zh-CN" sz="2800" dirty="0"/>
              <a:t>, </a:t>
            </a:r>
          </a:p>
          <a:p>
            <a:r>
              <a:rPr lang="zh-CN" altLang="en-US" sz="2800" dirty="0"/>
              <a:t>𝐶</a:t>
            </a:r>
            <a:r>
              <a:rPr lang="en-US" altLang="zh-CN" sz="2800" baseline="30000" dirty="0"/>
              <a:t>+ </a:t>
            </a:r>
            <a:r>
              <a:rPr lang="en-US" altLang="zh-CN" sz="2800" dirty="0"/>
              <a:t>∩ </a:t>
            </a:r>
            <a:r>
              <a:rPr lang="zh-CN" altLang="en-US" sz="2800" dirty="0"/>
              <a:t>𝑅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= </a:t>
            </a:r>
            <a:r>
              <a:rPr lang="zh-CN" altLang="en-US" sz="2800" dirty="0"/>
              <a:t>𝐴𝐶𝐸</a:t>
            </a:r>
            <a:r>
              <a:rPr lang="en-US" altLang="zh-CN" sz="2800" dirty="0"/>
              <a:t>, </a:t>
            </a:r>
            <a:r>
              <a:rPr lang="zh-CN" altLang="en-US" sz="2800" dirty="0"/>
              <a:t>𝐴𝐶𝐸 ≠ 𝑅 且𝐴𝐶𝐸</a:t>
            </a:r>
            <a:r>
              <a:rPr lang="en-US" altLang="zh-CN" sz="2800" dirty="0"/>
              <a:t>−</a:t>
            </a:r>
            <a:r>
              <a:rPr lang="zh-CN" altLang="en-US" sz="2800" dirty="0"/>
              <a:t>𝐶</a:t>
            </a:r>
            <a:r>
              <a:rPr lang="en-US" altLang="zh-CN" sz="2800" dirty="0"/>
              <a:t>=</a:t>
            </a:r>
            <a:r>
              <a:rPr lang="zh-CN" altLang="en-US" sz="2800" dirty="0"/>
              <a:t>𝐴𝐸</a:t>
            </a:r>
            <a:r>
              <a:rPr lang="en-US" altLang="zh-CN" sz="2800" dirty="0"/>
              <a:t>≠ </a:t>
            </a:r>
            <a:r>
              <a:rPr lang="el-GR" altLang="zh-CN" sz="2800" dirty="0"/>
              <a:t>Φ</a:t>
            </a:r>
            <a:r>
              <a:rPr lang="zh-CN" altLang="el-GR" sz="2800" dirty="0"/>
              <a:t>。</a:t>
            </a:r>
            <a:r>
              <a:rPr lang="zh-CN" altLang="en-US" sz="2800" dirty="0"/>
              <a:t>所以，</a:t>
            </a:r>
            <a:r>
              <a:rPr lang="en-US" altLang="zh-CN" sz="2800" dirty="0"/>
              <a:t>R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不满足 </a:t>
            </a:r>
            <a:r>
              <a:rPr lang="en-US" altLang="zh-CN" sz="2800" dirty="0"/>
              <a:t>BCNF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--</a:t>
            </a:r>
            <a:r>
              <a:rPr lang="zh-CN" altLang="en-US" sz="2800" dirty="0"/>
              <a:t>证</a:t>
            </a:r>
            <a:r>
              <a:rPr lang="en-US" altLang="zh-CN" sz="2800" dirty="0"/>
              <a:t>BCNF</a:t>
            </a:r>
            <a:r>
              <a:rPr lang="zh-CN" altLang="en-US" sz="2800"/>
              <a:t>直接模板就行：：某个元素的闭包与它的交集既不等于它，这个闭包又不能去除该元素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5985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2E9C3-AF60-6567-4821-5A756FEA5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1. </a:t>
            </a:r>
            <a:r>
              <a:rPr lang="zh-CN" altLang="en-US" sz="3200" b="1" dirty="0"/>
              <a:t>关系模式 </a:t>
            </a:r>
            <a:r>
              <a:rPr lang="en-US" altLang="zh-CN" sz="3200" b="1" dirty="0"/>
              <a:t>R=</a:t>
            </a:r>
            <a:r>
              <a:rPr lang="zh-CN" altLang="en-US" sz="3200" b="1" dirty="0"/>
              <a:t>（</a:t>
            </a:r>
            <a:r>
              <a:rPr lang="en-US" altLang="zh-CN" sz="3200" b="1" dirty="0"/>
              <a:t>A,B,C,D,E,G</a:t>
            </a:r>
            <a:r>
              <a:rPr lang="zh-CN" altLang="en-US" sz="3200" b="1" dirty="0"/>
              <a:t>），其上存在函数依赖集 </a:t>
            </a:r>
            <a:br>
              <a:rPr lang="en-US" altLang="zh-CN" sz="3200" b="1" dirty="0"/>
            </a:br>
            <a:r>
              <a:rPr lang="en-US" altLang="zh-CN" sz="3200" b="1" dirty="0"/>
              <a:t>F= {C→B, AD→C, CD→BG, BC→AE }</a:t>
            </a:r>
            <a:endParaRPr lang="zh-CN" altLang="en-US" sz="32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FC375-7BEF-D495-51D1-5D4DC5E86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04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d. </a:t>
            </a:r>
            <a:r>
              <a:rPr lang="zh-CN" altLang="en-US" dirty="0"/>
              <a:t>在 </a:t>
            </a:r>
            <a:r>
              <a:rPr lang="en-US" altLang="zh-CN" dirty="0"/>
              <a:t>c </a:t>
            </a:r>
            <a:r>
              <a:rPr lang="zh-CN" altLang="en-US" dirty="0"/>
              <a:t>小题的分解中，函数依赖 </a:t>
            </a:r>
            <a:r>
              <a:rPr lang="en-US" altLang="zh-CN" dirty="0"/>
              <a:t>CD→BG </a:t>
            </a:r>
            <a:r>
              <a:rPr lang="zh-CN" altLang="en-US" dirty="0"/>
              <a:t>是否被保持？请证明之。（</a:t>
            </a:r>
            <a:r>
              <a:rPr lang="en-US" altLang="zh-CN" dirty="0"/>
              <a:t>5 </a:t>
            </a:r>
            <a:r>
              <a:rPr lang="zh-CN" altLang="en-US" dirty="0"/>
              <a:t>分）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A30155-650F-F37F-8B95-BD1D0EF32068}"/>
              </a:ext>
            </a:extLst>
          </p:cNvPr>
          <p:cNvSpPr txBox="1"/>
          <p:nvPr/>
        </p:nvSpPr>
        <p:spPr>
          <a:xfrm>
            <a:off x="838200" y="3061017"/>
            <a:ext cx="11816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CD ∩ R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= </a:t>
            </a:r>
            <a:r>
              <a:rPr lang="zh-CN" altLang="en-US" sz="2800" dirty="0"/>
              <a:t>𝐶</a:t>
            </a:r>
            <a:r>
              <a:rPr lang="en-US" altLang="zh-CN" sz="2800" dirty="0"/>
              <a:t>, </a:t>
            </a:r>
            <a:r>
              <a:rPr lang="zh-CN" altLang="en-US" sz="2800" dirty="0"/>
              <a:t>𝐶</a:t>
            </a:r>
            <a:r>
              <a:rPr lang="en-US" altLang="zh-CN" sz="2800" baseline="30000" dirty="0"/>
              <a:t>+</a:t>
            </a:r>
            <a:r>
              <a:rPr lang="en-US" altLang="zh-CN" sz="2800" dirty="0"/>
              <a:t> = </a:t>
            </a:r>
            <a:r>
              <a:rPr lang="zh-CN" altLang="en-US" sz="2800" dirty="0"/>
              <a:t>𝐴𝐵𝐶𝐸</a:t>
            </a:r>
            <a:r>
              <a:rPr lang="en-US" altLang="zh-CN" sz="2800" dirty="0"/>
              <a:t>, </a:t>
            </a:r>
            <a:r>
              <a:rPr lang="zh-CN" altLang="en-US" sz="2800" dirty="0"/>
              <a:t>𝐶</a:t>
            </a:r>
            <a:r>
              <a:rPr lang="en-US" altLang="zh-CN" sz="2800" baseline="30000" dirty="0"/>
              <a:t>+</a:t>
            </a:r>
            <a:r>
              <a:rPr lang="en-US" altLang="zh-CN" sz="2800" dirty="0"/>
              <a:t> ∩ </a:t>
            </a:r>
            <a:r>
              <a:rPr lang="zh-CN" altLang="en-US" sz="2800" dirty="0"/>
              <a:t>𝑅</a:t>
            </a:r>
            <a:r>
              <a:rPr lang="en-US" altLang="zh-CN" sz="2800" dirty="0"/>
              <a:t>1 = </a:t>
            </a:r>
            <a:r>
              <a:rPr lang="zh-CN" altLang="en-US" sz="2800" dirty="0"/>
              <a:t>𝐵𝐶</a:t>
            </a:r>
            <a:r>
              <a:rPr lang="en-US" altLang="zh-CN" sz="2800" dirty="0"/>
              <a:t>, </a:t>
            </a:r>
            <a:r>
              <a:rPr lang="zh-CN" altLang="en-US" sz="2800" dirty="0"/>
              <a:t>𝑟𝑒𝑠𝑢𝑙𝑡 </a:t>
            </a:r>
            <a:r>
              <a:rPr lang="en-US" altLang="zh-CN" sz="2800" dirty="0"/>
              <a:t>= </a:t>
            </a:r>
            <a:r>
              <a:rPr lang="zh-CN" altLang="en-US" sz="2800" dirty="0"/>
              <a:t>𝐵𝐶𝐷</a:t>
            </a:r>
          </a:p>
          <a:p>
            <a:r>
              <a:rPr lang="en-US" altLang="zh-CN" sz="2800" dirty="0"/>
              <a:t>BCD ∩ R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= </a:t>
            </a:r>
            <a:r>
              <a:rPr lang="zh-CN" altLang="en-US" sz="2800" dirty="0"/>
              <a:t>𝐶𝐷</a:t>
            </a:r>
            <a:r>
              <a:rPr lang="en-US" altLang="zh-CN" sz="2800" dirty="0"/>
              <a:t>, </a:t>
            </a:r>
            <a:r>
              <a:rPr lang="zh-CN" altLang="en-US" sz="2800" dirty="0"/>
              <a:t>𝐶𝐷</a:t>
            </a:r>
            <a:r>
              <a:rPr lang="en-US" altLang="zh-CN" sz="2800" baseline="30000" dirty="0"/>
              <a:t>+</a:t>
            </a:r>
            <a:r>
              <a:rPr lang="en-US" altLang="zh-CN" sz="2800" dirty="0"/>
              <a:t> = </a:t>
            </a:r>
            <a:r>
              <a:rPr lang="zh-CN" altLang="en-US" sz="2800" dirty="0"/>
              <a:t>𝐴𝐵𝐶𝐷𝐸𝐺</a:t>
            </a:r>
            <a:r>
              <a:rPr lang="en-US" altLang="zh-CN" sz="2800" dirty="0"/>
              <a:t>, </a:t>
            </a:r>
            <a:r>
              <a:rPr lang="zh-CN" altLang="en-US" sz="2800" dirty="0"/>
              <a:t>𝐶𝐷</a:t>
            </a:r>
            <a:r>
              <a:rPr lang="en-US" altLang="zh-CN" sz="2800" baseline="30000" dirty="0"/>
              <a:t>+</a:t>
            </a:r>
            <a:r>
              <a:rPr lang="en-US" altLang="zh-CN" sz="2800" dirty="0"/>
              <a:t> ∩ </a:t>
            </a:r>
            <a:r>
              <a:rPr lang="zh-CN" altLang="en-US" sz="2800" dirty="0"/>
              <a:t>𝑅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= </a:t>
            </a:r>
            <a:r>
              <a:rPr lang="zh-CN" altLang="en-US" sz="2800" dirty="0"/>
              <a:t>𝐴𝐶𝐷𝐸𝐺</a:t>
            </a:r>
            <a:r>
              <a:rPr lang="en-US" altLang="zh-CN" sz="2800" dirty="0"/>
              <a:t>, </a:t>
            </a:r>
            <a:r>
              <a:rPr lang="zh-CN" altLang="en-US" sz="2800" dirty="0"/>
              <a:t>𝑟𝑒𝑠𝑢𝑙𝑡 </a:t>
            </a:r>
            <a:r>
              <a:rPr lang="en-US" altLang="zh-CN" sz="2800" dirty="0"/>
              <a:t>= </a:t>
            </a:r>
            <a:r>
              <a:rPr lang="zh-CN" altLang="en-US" sz="2800" dirty="0"/>
              <a:t>𝐴𝐵𝐶𝐷𝐸𝐺</a:t>
            </a:r>
          </a:p>
          <a:p>
            <a:r>
              <a:rPr lang="en-US" altLang="zh-CN" sz="2800" dirty="0"/>
              <a:t>BG ⊂ result ⇒ CD → BG </a:t>
            </a:r>
            <a:r>
              <a:rPr lang="zh-CN" altLang="en-US" sz="2800" dirty="0"/>
              <a:t>被保持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-- </a:t>
            </a:r>
            <a:r>
              <a:rPr lang="zh-CN" altLang="en-US" sz="2800" dirty="0"/>
              <a:t>按照模板一步一步验证即可</a:t>
            </a:r>
          </a:p>
        </p:txBody>
      </p:sp>
    </p:spTree>
    <p:extLst>
      <p:ext uri="{BB962C8B-B14F-4D97-AF65-F5344CB8AC3E}">
        <p14:creationId xmlns:p14="http://schemas.microsoft.com/office/powerpoint/2010/main" val="39159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2E9C3-AF60-6567-4821-5A756FEA5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1. </a:t>
            </a:r>
            <a:r>
              <a:rPr lang="zh-CN" altLang="en-US" sz="3200" b="1" dirty="0"/>
              <a:t>关系模式 </a:t>
            </a:r>
            <a:r>
              <a:rPr lang="en-US" altLang="zh-CN" sz="3200" b="1" dirty="0"/>
              <a:t>R=</a:t>
            </a:r>
            <a:r>
              <a:rPr lang="zh-CN" altLang="en-US" sz="3200" b="1" dirty="0"/>
              <a:t>（</a:t>
            </a:r>
            <a:r>
              <a:rPr lang="en-US" altLang="zh-CN" sz="3200" b="1" dirty="0"/>
              <a:t>A,B,C,D,E,G</a:t>
            </a:r>
            <a:r>
              <a:rPr lang="zh-CN" altLang="en-US" sz="3200" b="1" dirty="0"/>
              <a:t>），其上存在函数依赖集 </a:t>
            </a:r>
            <a:br>
              <a:rPr lang="en-US" altLang="zh-CN" sz="3200" b="1" dirty="0"/>
            </a:br>
            <a:r>
              <a:rPr lang="en-US" altLang="zh-CN" sz="3200" b="1" dirty="0"/>
              <a:t>F= {C→B, AD→C, CD→BG, BC→AE }</a:t>
            </a:r>
            <a:endParaRPr lang="zh-CN" altLang="en-US" sz="32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FC375-7BEF-D495-51D1-5D4DC5E86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04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e. </a:t>
            </a:r>
            <a:r>
              <a:rPr lang="zh-CN" altLang="en-US" dirty="0"/>
              <a:t>使用 </a:t>
            </a:r>
            <a:r>
              <a:rPr lang="en-US" altLang="zh-CN" dirty="0"/>
              <a:t>3NF </a:t>
            </a:r>
            <a:r>
              <a:rPr lang="zh-CN" altLang="en-US" dirty="0"/>
              <a:t>分解算法，将 </a:t>
            </a:r>
            <a:r>
              <a:rPr lang="en-US" altLang="zh-CN" dirty="0"/>
              <a:t>R </a:t>
            </a:r>
            <a:r>
              <a:rPr lang="zh-CN" altLang="en-US" dirty="0"/>
              <a:t>分解成 </a:t>
            </a:r>
            <a:r>
              <a:rPr lang="en-US" altLang="zh-CN" dirty="0"/>
              <a:t>Ri</a:t>
            </a:r>
            <a:r>
              <a:rPr lang="zh-CN" altLang="en-US" dirty="0"/>
              <a:t>，所有的 </a:t>
            </a:r>
            <a:r>
              <a:rPr lang="en-US" altLang="zh-CN" dirty="0"/>
              <a:t>Ri </a:t>
            </a:r>
            <a:r>
              <a:rPr lang="zh-CN" altLang="en-US" dirty="0"/>
              <a:t>满足 </a:t>
            </a:r>
            <a:r>
              <a:rPr lang="en-US" altLang="zh-CN" dirty="0"/>
              <a:t>3NF (6 </a:t>
            </a:r>
            <a:r>
              <a:rPr lang="zh-CN" altLang="en-US" dirty="0"/>
              <a:t>分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A30155-650F-F37F-8B95-BD1D0EF32068}"/>
              </a:ext>
            </a:extLst>
          </p:cNvPr>
          <p:cNvSpPr txBox="1"/>
          <p:nvPr/>
        </p:nvSpPr>
        <p:spPr>
          <a:xfrm>
            <a:off x="139958" y="3125387"/>
            <a:ext cx="12186153" cy="3252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CD → BG </a:t>
            </a:r>
            <a:r>
              <a:rPr lang="zh-CN" altLang="en-US" sz="2800" dirty="0"/>
              <a:t>中的 </a:t>
            </a:r>
            <a:r>
              <a:rPr lang="en-US" altLang="zh-CN" sz="2800" dirty="0"/>
              <a:t>B </a:t>
            </a:r>
            <a:r>
              <a:rPr lang="zh-CN" altLang="en-US" sz="2800" dirty="0"/>
              <a:t>为冗余属性，所以</a:t>
            </a:r>
            <a:r>
              <a:rPr lang="en-US" altLang="zh-CN" sz="2800" dirty="0"/>
              <a:t>F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= {</a:t>
            </a:r>
            <a:r>
              <a:rPr lang="zh-CN" altLang="en-US" sz="2800" dirty="0"/>
              <a:t>𝐶 → 𝐵</a:t>
            </a:r>
            <a:r>
              <a:rPr lang="en-US" altLang="zh-CN" sz="2800" dirty="0"/>
              <a:t>, </a:t>
            </a:r>
            <a:r>
              <a:rPr lang="zh-CN" altLang="en-US" sz="2800" dirty="0"/>
              <a:t>𝐴𝐷 → 𝐶</a:t>
            </a:r>
            <a:r>
              <a:rPr lang="en-US" altLang="zh-CN" sz="2800" dirty="0"/>
              <a:t>, </a:t>
            </a:r>
            <a:r>
              <a:rPr lang="zh-CN" altLang="en-US" sz="2800" dirty="0"/>
              <a:t>𝐶𝐷 → 𝐺</a:t>
            </a:r>
            <a:r>
              <a:rPr lang="en-US" altLang="zh-CN" sz="2800" dirty="0"/>
              <a:t>, </a:t>
            </a:r>
            <a:r>
              <a:rPr lang="zh-CN" altLang="en-US" sz="2800" dirty="0"/>
              <a:t>𝐵𝐶 → 𝐴𝐸</a:t>
            </a:r>
            <a:r>
              <a:rPr lang="en-US" altLang="zh-CN" sz="2800" dirty="0"/>
              <a:t>}</a:t>
            </a:r>
          </a:p>
          <a:p>
            <a:r>
              <a:rPr lang="en-US" altLang="zh-CN" sz="2800" dirty="0"/>
              <a:t>BC → AE </a:t>
            </a:r>
            <a:r>
              <a:rPr lang="zh-CN" altLang="en-US" sz="2800" dirty="0"/>
              <a:t>中的 </a:t>
            </a:r>
            <a:r>
              <a:rPr lang="en-US" altLang="zh-CN" sz="2800" dirty="0"/>
              <a:t>B </a:t>
            </a:r>
            <a:r>
              <a:rPr lang="zh-CN" altLang="en-US" sz="2800" dirty="0"/>
              <a:t>为冗余属性，所以</a:t>
            </a:r>
            <a:r>
              <a:rPr lang="en-US" altLang="zh-CN" sz="2800" dirty="0"/>
              <a:t>F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= {</a:t>
            </a:r>
            <a:r>
              <a:rPr lang="zh-CN" altLang="en-US" sz="2800" dirty="0"/>
              <a:t>𝐶 → 𝐴𝐵𝐸</a:t>
            </a:r>
            <a:r>
              <a:rPr lang="en-US" altLang="zh-CN" sz="2800" dirty="0"/>
              <a:t>, </a:t>
            </a:r>
            <a:r>
              <a:rPr lang="zh-CN" altLang="en-US" sz="2800" dirty="0"/>
              <a:t>𝐴𝐷 → 𝐶</a:t>
            </a:r>
            <a:r>
              <a:rPr lang="en-US" altLang="zh-CN" sz="2800" dirty="0"/>
              <a:t>, </a:t>
            </a:r>
            <a:r>
              <a:rPr lang="zh-CN" altLang="en-US" sz="2800" dirty="0"/>
              <a:t>𝐶𝐷 → 𝐺</a:t>
            </a:r>
            <a:r>
              <a:rPr lang="en-US" altLang="zh-CN" sz="2800" dirty="0"/>
              <a:t>} </a:t>
            </a:r>
          </a:p>
          <a:p>
            <a:r>
              <a:rPr lang="en-US" altLang="zh-CN" sz="2800" dirty="0"/>
              <a:t>F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中没有冗余信息，左部是唯一，所以</a:t>
            </a:r>
            <a:r>
              <a:rPr lang="en-US" altLang="zh-CN" sz="2800" dirty="0"/>
              <a:t>F</a:t>
            </a:r>
            <a:r>
              <a:rPr lang="en-US" altLang="zh-CN" sz="2800" baseline="-25000" dirty="0"/>
              <a:t>C</a:t>
            </a:r>
            <a:r>
              <a:rPr lang="en-US" altLang="zh-CN" sz="2800" dirty="0"/>
              <a:t> = F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</a:t>
            </a:r>
          </a:p>
          <a:p>
            <a:r>
              <a:rPr lang="en-US" altLang="zh-CN" sz="2800" dirty="0"/>
              <a:t>R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= </a:t>
            </a:r>
            <a:r>
              <a:rPr lang="zh-CN" altLang="en-US" sz="2800" dirty="0"/>
              <a:t>𝐴𝐵𝐶𝐸</a:t>
            </a:r>
            <a:r>
              <a:rPr lang="en-US" altLang="zh-CN" sz="2800" dirty="0"/>
              <a:t>, </a:t>
            </a:r>
            <a:r>
              <a:rPr lang="zh-CN" altLang="en-US" sz="2800" dirty="0"/>
              <a:t>𝑅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= </a:t>
            </a:r>
            <a:r>
              <a:rPr lang="zh-CN" altLang="en-US" sz="2800" dirty="0"/>
              <a:t>𝐴𝐶𝐷</a:t>
            </a:r>
            <a:r>
              <a:rPr lang="en-US" altLang="zh-CN" sz="2800" dirty="0"/>
              <a:t>, </a:t>
            </a:r>
            <a:r>
              <a:rPr lang="zh-CN" altLang="en-US" sz="2800" dirty="0"/>
              <a:t>𝑅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 = </a:t>
            </a:r>
            <a:r>
              <a:rPr lang="zh-CN" altLang="en-US" sz="2800" dirty="0"/>
              <a:t>𝐶𝐷</a:t>
            </a:r>
            <a:r>
              <a:rPr lang="en-US" altLang="zh-CN" sz="2800" dirty="0"/>
              <a:t>G</a:t>
            </a:r>
          </a:p>
          <a:p>
            <a:r>
              <a:rPr lang="en-US" altLang="zh-CN" sz="2800" dirty="0"/>
              <a:t>R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已经包含候选键，三个表之间没有包含关系，所以 </a:t>
            </a:r>
            <a:r>
              <a:rPr lang="en-US" altLang="zh-CN" sz="2800" dirty="0"/>
              <a:t>3NF </a:t>
            </a:r>
            <a:r>
              <a:rPr lang="zh-CN" altLang="en-US" sz="2800" dirty="0"/>
              <a:t>分解结果为</a:t>
            </a:r>
            <a:r>
              <a:rPr lang="en-US" altLang="zh-CN" sz="2800" dirty="0"/>
              <a:t>R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R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R</a:t>
            </a:r>
            <a:r>
              <a:rPr lang="en-US" altLang="zh-CN" sz="2800" baseline="-25000" dirty="0"/>
              <a:t>3</a:t>
            </a:r>
          </a:p>
          <a:p>
            <a:endParaRPr lang="en-US" altLang="zh-CN" sz="2800" baseline="-25000" dirty="0"/>
          </a:p>
          <a:p>
            <a:r>
              <a:rPr lang="en-US" altLang="zh-CN" sz="2800" baseline="-25000" dirty="0"/>
              <a:t>-- </a:t>
            </a:r>
            <a:r>
              <a:rPr lang="zh-CN" altLang="en-US" sz="2800" baseline="-25000" dirty="0"/>
              <a:t>化为最小函数依赖直接写结果</a:t>
            </a:r>
          </a:p>
        </p:txBody>
      </p:sp>
    </p:spTree>
    <p:extLst>
      <p:ext uri="{BB962C8B-B14F-4D97-AF65-F5344CB8AC3E}">
        <p14:creationId xmlns:p14="http://schemas.microsoft.com/office/powerpoint/2010/main" val="186737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E6036FA-4327-46D2-E968-229E62C33C39}"/>
              </a:ext>
            </a:extLst>
          </p:cNvPr>
          <p:cNvSpPr txBox="1"/>
          <p:nvPr/>
        </p:nvSpPr>
        <p:spPr>
          <a:xfrm>
            <a:off x="176022" y="0"/>
            <a:ext cx="120159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某在线文档协作网站的数据库需求如下：用户使用手机号登录，一个手机号只能申请一个账号。用户信息还包括用户名，头像，性别，年龄。文档分为四种：文章，表格，汇报，画板。 文档包含文档号，文档路由，文档名称，所属目录，建立时间，建立人，最后编辑时间，版本号。建立人可以把文档的读或写权限进行管理，授权给指定的用户或者用户组或者回收对应的权限。请根据现实情况，给出上述系统的 </a:t>
            </a:r>
            <a:r>
              <a:rPr lang="en-US" altLang="zh-CN" dirty="0"/>
              <a:t>ER </a:t>
            </a:r>
            <a:r>
              <a:rPr lang="zh-CN" altLang="en-US" dirty="0"/>
              <a:t>设计图。（</a:t>
            </a:r>
            <a:r>
              <a:rPr lang="en-US" altLang="zh-CN" dirty="0"/>
              <a:t>10 </a:t>
            </a:r>
            <a:r>
              <a:rPr lang="zh-CN" altLang="en-US" dirty="0"/>
              <a:t>分）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5E30C60-4E71-35F0-5674-18E4BDCBB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018" y="1361640"/>
            <a:ext cx="8005439" cy="542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E6036FA-4327-46D2-E968-229E62C33C39}"/>
              </a:ext>
            </a:extLst>
          </p:cNvPr>
          <p:cNvSpPr txBox="1"/>
          <p:nvPr/>
        </p:nvSpPr>
        <p:spPr>
          <a:xfrm>
            <a:off x="101600" y="0"/>
            <a:ext cx="87098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请将上题的 </a:t>
            </a:r>
            <a:r>
              <a:rPr lang="en-US" altLang="zh-CN" dirty="0"/>
              <a:t>ER </a:t>
            </a:r>
            <a:r>
              <a:rPr lang="zh-CN" altLang="en-US" dirty="0"/>
              <a:t>图转换成对应的关系数据库的表，并写出数据库表的数据字典，包括表名，列名，列的类型，列是否为空。表的主键，外键及外键参考的表名（</a:t>
            </a:r>
            <a:r>
              <a:rPr lang="en-US" altLang="zh-CN" dirty="0"/>
              <a:t>10 </a:t>
            </a:r>
            <a:r>
              <a:rPr lang="zh-CN" altLang="en-US" dirty="0"/>
              <a:t>分）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5E30C60-4E71-35F0-5674-18E4BDCBB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8741" y="0"/>
            <a:ext cx="3057237" cy="207081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71662D7-83A7-C014-DF5C-170A2D4BF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95" y="646331"/>
            <a:ext cx="5400000" cy="1454795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8769AE2A-A1A7-D02C-9699-C0250FD66617}"/>
              </a:ext>
            </a:extLst>
          </p:cNvPr>
          <p:cNvGrpSpPr>
            <a:grpSpLocks noChangeAspect="1"/>
          </p:cNvGrpSpPr>
          <p:nvPr/>
        </p:nvGrpSpPr>
        <p:grpSpPr>
          <a:xfrm>
            <a:off x="284595" y="2442789"/>
            <a:ext cx="5400000" cy="2314086"/>
            <a:chOff x="284595" y="3029600"/>
            <a:chExt cx="8334375" cy="370046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86AC42F-DF9F-E4E2-4477-71E7AFE61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4595" y="3029600"/>
              <a:ext cx="8334375" cy="89535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F5C7BC05-BADC-DC2A-8C9E-B58B77C6D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595" y="3910661"/>
              <a:ext cx="8315325" cy="2819400"/>
            </a:xfrm>
            <a:prstGeom prst="rect">
              <a:avLst/>
            </a:prstGeom>
          </p:spPr>
        </p:pic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19E55ADF-E69A-6D04-384C-BBA3029B52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595" y="5307847"/>
            <a:ext cx="5400000" cy="125897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283B09A-87EF-8849-FF83-E055E0D806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8741" y="2070814"/>
            <a:ext cx="5400000" cy="123287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930EB9A-CB0B-4202-748D-4FB1C88319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8741" y="3389623"/>
            <a:ext cx="5400000" cy="317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16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E6036FA-4327-46D2-E968-229E62C33C39}"/>
              </a:ext>
            </a:extLst>
          </p:cNvPr>
          <p:cNvSpPr txBox="1"/>
          <p:nvPr/>
        </p:nvSpPr>
        <p:spPr>
          <a:xfrm>
            <a:off x="101600" y="0"/>
            <a:ext cx="87098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每个人对每一个文档的编辑会存在编辑视图和提交视图两种。编辑视图基于已提交的最新版本 的文档。在没有提交之前，编辑视图只有编辑人能看到；而提交之后，所有人都可以看到最后 提交的版本，并需要更新文档的版本号。请根据这个需求改动，修改之前的 </a:t>
            </a:r>
            <a:r>
              <a:rPr lang="en-US" altLang="zh-CN" dirty="0"/>
              <a:t>ER </a:t>
            </a:r>
            <a:r>
              <a:rPr lang="zh-CN" altLang="en-US" dirty="0"/>
              <a:t>设计。（只需要 画新增、修改的和之前有联系的即可）（</a:t>
            </a:r>
            <a:r>
              <a:rPr lang="en-US" altLang="zh-CN" dirty="0"/>
              <a:t>4 </a:t>
            </a:r>
            <a:r>
              <a:rPr lang="zh-CN" altLang="en-US" dirty="0"/>
              <a:t>分）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5E30C60-4E71-35F0-5674-18E4BDCBB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8741" y="0"/>
            <a:ext cx="3057237" cy="207081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436BACE-B47B-9FDC-8095-33DB3BABA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75" y="2286714"/>
            <a:ext cx="8782050" cy="310515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74F0BDE-DCE2-BD27-1AFF-956BBDE49E64}"/>
              </a:ext>
            </a:extLst>
          </p:cNvPr>
          <p:cNvSpPr txBox="1"/>
          <p:nvPr/>
        </p:nvSpPr>
        <p:spPr>
          <a:xfrm>
            <a:off x="917575" y="54230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用户与文档涉及不变。</a:t>
            </a:r>
          </a:p>
        </p:txBody>
      </p:sp>
    </p:spTree>
    <p:extLst>
      <p:ext uri="{BB962C8B-B14F-4D97-AF65-F5344CB8AC3E}">
        <p14:creationId xmlns:p14="http://schemas.microsoft.com/office/powerpoint/2010/main" val="252508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45D5D-6D07-57A8-6C8D-4BE223924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1325"/>
            <a:ext cx="10515600" cy="1095756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新增一个标签，标签号为“</a:t>
            </a:r>
            <a:r>
              <a:rPr lang="en-US" altLang="zh-CN" dirty="0"/>
              <a:t>game”</a:t>
            </a:r>
            <a:r>
              <a:rPr lang="zh-CN" altLang="en-US" dirty="0"/>
              <a:t>，标签名称为“游戏”（</a:t>
            </a:r>
            <a:r>
              <a:rPr lang="en-US" altLang="zh-CN" dirty="0"/>
              <a:t>3 </a:t>
            </a:r>
            <a:r>
              <a:rPr lang="zh-CN" altLang="en-US" dirty="0"/>
              <a:t>分）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CCD249A-54C4-AA32-DB8E-177600D7E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12000" cy="21809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BD1942A-7859-4799-CA95-208B3FD56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000" y="0"/>
            <a:ext cx="4680000" cy="156983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D1FD8B6-EF57-5149-5F2D-4F2CB2C8A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2000" y="1617603"/>
            <a:ext cx="4680000" cy="71230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512950F-A97C-DCA9-0A52-1435F5182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5996" y="1646177"/>
            <a:ext cx="4680000" cy="683729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2765ED88-599C-A283-1D88-CFB3551E3536}"/>
              </a:ext>
            </a:extLst>
          </p:cNvPr>
          <p:cNvSpPr txBox="1"/>
          <p:nvPr/>
        </p:nvSpPr>
        <p:spPr>
          <a:xfrm>
            <a:off x="838200" y="3827081"/>
            <a:ext cx="10515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insert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24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into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t_tag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24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values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24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r>
              <a:rPr lang="en-US" altLang="zh-CN" sz="24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'game'</a:t>
            </a:r>
            <a:r>
              <a:rPr lang="en-US" altLang="zh-CN" sz="24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24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</a:t>
            </a:r>
            <a:r>
              <a:rPr lang="zh-CN" altLang="en-US" sz="24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游戏</a:t>
            </a:r>
            <a:r>
              <a:rPr lang="en-US" altLang="zh-CN" sz="24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’</a:t>
            </a:r>
            <a:r>
              <a:rPr lang="en-US" altLang="zh-CN" sz="24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);</a:t>
            </a:r>
          </a:p>
          <a:p>
            <a:endParaRPr lang="en-US" altLang="zh-CN" sz="2400" dirty="0">
              <a:solidFill>
                <a:srgbClr val="0000FF"/>
              </a:solidFill>
              <a:highlight>
                <a:srgbClr val="FFFFFF"/>
              </a:highlight>
              <a:latin typeface="Courier"/>
            </a:endParaRPr>
          </a:p>
          <a:p>
            <a:endParaRPr lang="en-US" altLang="zh-CN" sz="2400" dirty="0">
              <a:solidFill>
                <a:srgbClr val="0000FF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altLang="zh-CN" sz="240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-- </a:t>
            </a:r>
            <a:r>
              <a:rPr lang="zh-CN" alt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表的基本操作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4532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45D5D-6D07-57A8-6C8D-4BE223924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1325"/>
            <a:ext cx="10515600" cy="1095756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将作者 </a:t>
            </a:r>
            <a:r>
              <a:rPr lang="en-US" altLang="zh-CN" dirty="0"/>
              <a:t>ID </a:t>
            </a:r>
            <a:r>
              <a:rPr lang="zh-CN" altLang="en-US" dirty="0"/>
              <a:t>为“</a:t>
            </a:r>
            <a:r>
              <a:rPr lang="en-US" altLang="zh-CN" dirty="0" err="1"/>
              <a:t>ericxie_xtu</a:t>
            </a:r>
            <a:r>
              <a:rPr lang="en-US" altLang="zh-CN" dirty="0"/>
              <a:t>”</a:t>
            </a:r>
            <a:r>
              <a:rPr lang="zh-CN" altLang="en-US" dirty="0"/>
              <a:t>的所有视频的投币数都增加 </a:t>
            </a:r>
            <a:r>
              <a:rPr lang="en-US" altLang="zh-CN" dirty="0"/>
              <a:t>2</a:t>
            </a:r>
            <a:r>
              <a:rPr lang="zh-CN" altLang="en-US" dirty="0"/>
              <a:t>。（</a:t>
            </a:r>
            <a:r>
              <a:rPr lang="en-US" altLang="zh-CN" dirty="0"/>
              <a:t>3 </a:t>
            </a:r>
            <a:r>
              <a:rPr lang="zh-CN" altLang="en-US" dirty="0"/>
              <a:t>分）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CCD249A-54C4-AA32-DB8E-177600D7E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12000" cy="21809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BD1942A-7859-4799-CA95-208B3FD56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000" y="0"/>
            <a:ext cx="4680000" cy="156983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D1FD8B6-EF57-5149-5F2D-4F2CB2C8A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2000" y="1617603"/>
            <a:ext cx="4680000" cy="71230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512950F-A97C-DCA9-0A52-1435F5182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5996" y="1646177"/>
            <a:ext cx="4680000" cy="683729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2765ED88-599C-A283-1D88-CFB3551E3536}"/>
              </a:ext>
            </a:extLst>
          </p:cNvPr>
          <p:cNvSpPr txBox="1"/>
          <p:nvPr/>
        </p:nvSpPr>
        <p:spPr>
          <a:xfrm>
            <a:off x="764177" y="3827081"/>
            <a:ext cx="10515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update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t_video</a:t>
            </a:r>
            <a:endParaRPr lang="en-US" altLang="zh-CN" sz="24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fr-FR" altLang="zh-CN" sz="2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</a:t>
            </a:r>
            <a:r>
              <a:rPr lang="fr-FR" altLang="zh-CN" sz="24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set</a:t>
            </a:r>
            <a:r>
              <a:rPr lang="fr-FR" altLang="zh-CN" sz="2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c_coins </a:t>
            </a:r>
            <a:r>
              <a:rPr lang="fr-FR" altLang="zh-CN" sz="24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=</a:t>
            </a:r>
            <a:r>
              <a:rPr lang="fr-FR" altLang="zh-CN" sz="2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coins </a:t>
            </a:r>
            <a:r>
              <a:rPr lang="fr-FR" altLang="zh-CN" sz="24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+</a:t>
            </a:r>
            <a:r>
              <a:rPr lang="fr-FR" altLang="zh-CN" sz="2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fr-FR" altLang="zh-CN" sz="24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2</a:t>
            </a:r>
            <a:endParaRPr lang="fr-FR" altLang="zh-CN" sz="24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altLang="zh-CN" sz="2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24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where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c_userid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24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=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24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</a:t>
            </a:r>
            <a:r>
              <a:rPr lang="en-US" altLang="zh-CN" sz="2400" b="0" i="0" u="none" strike="noStrike" baseline="0" dirty="0" err="1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ericxie_xtu</a:t>
            </a:r>
            <a:r>
              <a:rPr lang="en-US" altLang="zh-CN" sz="24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’</a:t>
            </a:r>
            <a:r>
              <a:rPr lang="en-US" altLang="zh-CN" sz="24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endParaRPr lang="en-US" altLang="zh-CN" sz="2400" dirty="0">
              <a:solidFill>
                <a:srgbClr val="0000FF"/>
              </a:solidFill>
              <a:highlight>
                <a:srgbClr val="FFFFFF"/>
              </a:highlight>
              <a:latin typeface="Courier"/>
            </a:endParaRPr>
          </a:p>
          <a:p>
            <a:endParaRPr lang="en-US" altLang="zh-CN" sz="2400" dirty="0">
              <a:solidFill>
                <a:srgbClr val="0000FF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altLang="zh-CN" sz="240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-- </a:t>
            </a:r>
            <a:r>
              <a:rPr lang="zh-CN" alt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表的基本操作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9807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45D5D-6D07-57A8-6C8D-4BE223924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1325"/>
            <a:ext cx="10515600" cy="1095756"/>
          </a:xfrm>
        </p:spPr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删除反对数大于 </a:t>
            </a:r>
            <a:r>
              <a:rPr lang="en-US" altLang="zh-CN" dirty="0"/>
              <a:t>10 </a:t>
            </a:r>
            <a:r>
              <a:rPr lang="zh-CN" altLang="en-US" dirty="0"/>
              <a:t>万且具有“</a:t>
            </a:r>
            <a:r>
              <a:rPr lang="en-US" altLang="zh-CN" dirty="0" err="1"/>
              <a:t>asdf</a:t>
            </a:r>
            <a:r>
              <a:rPr lang="en-US" altLang="zh-CN" dirty="0"/>
              <a:t>”</a:t>
            </a:r>
            <a:r>
              <a:rPr lang="zh-CN" altLang="en-US" dirty="0"/>
              <a:t>标签 </a:t>
            </a:r>
            <a:r>
              <a:rPr lang="en-US" altLang="zh-CN" dirty="0"/>
              <a:t>ID </a:t>
            </a:r>
            <a:r>
              <a:rPr lang="zh-CN" altLang="en-US" dirty="0"/>
              <a:t>的视频。（</a:t>
            </a:r>
            <a:r>
              <a:rPr lang="en-US" altLang="zh-CN" dirty="0"/>
              <a:t>4 </a:t>
            </a:r>
            <a:r>
              <a:rPr lang="zh-CN" altLang="en-US" dirty="0"/>
              <a:t>分）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CCD249A-54C4-AA32-DB8E-177600D7E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12000" cy="21809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BD1942A-7859-4799-CA95-208B3FD56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000" y="0"/>
            <a:ext cx="4680000" cy="156983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D1FD8B6-EF57-5149-5F2D-4F2CB2C8A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2000" y="1617603"/>
            <a:ext cx="4680000" cy="71230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512950F-A97C-DCA9-0A52-1435F5182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5996" y="1646177"/>
            <a:ext cx="4680000" cy="683729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2765ED88-599C-A283-1D88-CFB3551E3536}"/>
              </a:ext>
            </a:extLst>
          </p:cNvPr>
          <p:cNvSpPr txBox="1"/>
          <p:nvPr/>
        </p:nvSpPr>
        <p:spPr>
          <a:xfrm>
            <a:off x="381000" y="2997393"/>
            <a:ext cx="114300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delete</a:t>
            </a:r>
            <a:r>
              <a:rPr lang="en-US" altLang="zh-CN" sz="22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22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from</a:t>
            </a:r>
            <a:r>
              <a:rPr lang="en-US" altLang="zh-CN" sz="22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22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t_video</a:t>
            </a:r>
            <a:r>
              <a:rPr lang="en-US" altLang="zh-CN" sz="22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22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a</a:t>
            </a:r>
            <a:endParaRPr lang="en-US" altLang="zh-CN" sz="22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altLang="zh-CN" sz="22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</a:t>
            </a:r>
            <a:r>
              <a:rPr lang="en-US" altLang="zh-CN" sz="22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where</a:t>
            </a:r>
            <a:r>
              <a:rPr lang="en-US" altLang="zh-CN" sz="22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</a:t>
            </a:r>
            <a:r>
              <a:rPr lang="en-US" altLang="zh-CN" sz="22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c_dislikes</a:t>
            </a:r>
            <a:r>
              <a:rPr lang="en-US" altLang="zh-CN" sz="22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22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&gt;=</a:t>
            </a:r>
            <a:r>
              <a:rPr lang="en-US" altLang="zh-CN" sz="22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22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100000</a:t>
            </a:r>
            <a:endParaRPr lang="en-US" altLang="zh-CN" sz="22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altLang="zh-CN" sz="22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</a:t>
            </a:r>
            <a:r>
              <a:rPr lang="en-US" altLang="zh-CN" sz="22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and</a:t>
            </a:r>
            <a:r>
              <a:rPr lang="en-US" altLang="zh-CN" sz="22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22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exists</a:t>
            </a:r>
            <a:endParaRPr lang="en-US" altLang="zh-CN" sz="22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altLang="zh-CN" sz="22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     </a:t>
            </a:r>
            <a:r>
              <a:rPr lang="en-US" altLang="zh-CN" sz="22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(select</a:t>
            </a:r>
            <a:r>
              <a:rPr lang="en-US" altLang="zh-CN" sz="22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22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1</a:t>
            </a:r>
            <a:endParaRPr lang="en-US" altLang="zh-CN" sz="22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altLang="zh-CN" sz="22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        </a:t>
            </a:r>
            <a:r>
              <a:rPr lang="en-US" altLang="zh-CN" sz="22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from</a:t>
            </a:r>
            <a:r>
              <a:rPr lang="en-US" altLang="zh-CN" sz="22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22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t_have</a:t>
            </a:r>
            <a:r>
              <a:rPr lang="en-US" altLang="zh-CN" sz="22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b</a:t>
            </a:r>
          </a:p>
          <a:p>
            <a:r>
              <a:rPr lang="en-US" altLang="zh-CN" sz="22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       </a:t>
            </a:r>
            <a:r>
              <a:rPr lang="en-US" altLang="zh-CN" sz="22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where</a:t>
            </a:r>
            <a:r>
              <a:rPr lang="en-US" altLang="zh-CN" sz="22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2200" b="0" i="0" u="none" strike="noStrike" baseline="0" dirty="0" err="1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a.</a:t>
            </a:r>
            <a:r>
              <a:rPr lang="en-US" altLang="zh-CN" sz="22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c_vid</a:t>
            </a:r>
            <a:r>
              <a:rPr lang="en-US" altLang="zh-CN" sz="22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22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=</a:t>
            </a:r>
            <a:r>
              <a:rPr lang="en-US" altLang="zh-CN" sz="22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22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b</a:t>
            </a:r>
            <a:r>
              <a:rPr lang="en-US" altLang="zh-CN" sz="2200" b="0" i="0" u="none" strike="noStrike" baseline="0" dirty="0" err="1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.</a:t>
            </a:r>
            <a:r>
              <a:rPr lang="en-US" altLang="zh-CN" sz="22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c_vid</a:t>
            </a:r>
            <a:r>
              <a:rPr lang="en-US" altLang="zh-CN" sz="22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22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and</a:t>
            </a:r>
            <a:r>
              <a:rPr lang="en-US" altLang="zh-CN" sz="22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22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b</a:t>
            </a:r>
            <a:r>
              <a:rPr lang="en-US" altLang="zh-CN" sz="2200" b="0" i="0" u="none" strike="noStrike" baseline="0" dirty="0" err="1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.</a:t>
            </a:r>
            <a:r>
              <a:rPr lang="en-US" altLang="zh-CN" sz="22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c_tid</a:t>
            </a:r>
            <a:r>
              <a:rPr lang="en-US" altLang="zh-CN" sz="22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22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=</a:t>
            </a:r>
            <a:r>
              <a:rPr lang="en-US" altLang="zh-CN" sz="22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22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</a:t>
            </a:r>
            <a:r>
              <a:rPr lang="en-US" altLang="zh-CN" sz="2200" b="0" i="0" u="none" strike="noStrike" baseline="0" dirty="0" err="1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asdf</a:t>
            </a:r>
            <a:r>
              <a:rPr lang="en-US" altLang="zh-CN" sz="22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’</a:t>
            </a:r>
            <a:r>
              <a:rPr lang="en-US" altLang="zh-CN" sz="22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);</a:t>
            </a:r>
          </a:p>
          <a:p>
            <a:r>
              <a:rPr lang="en-US" altLang="zh-CN" sz="2200" dirty="0">
                <a:solidFill>
                  <a:srgbClr val="0000FF"/>
                </a:solidFill>
                <a:latin typeface="Courier"/>
              </a:rPr>
              <a:t>DELETE FROM </a:t>
            </a:r>
            <a:r>
              <a:rPr lang="en-US" altLang="zh-CN" sz="2200" dirty="0" err="1">
                <a:solidFill>
                  <a:srgbClr val="0000FF"/>
                </a:solidFill>
                <a:latin typeface="Courier"/>
              </a:rPr>
              <a:t>t_video</a:t>
            </a:r>
            <a:r>
              <a:rPr lang="en-US" altLang="zh-CN" sz="2200" dirty="0">
                <a:solidFill>
                  <a:srgbClr val="0000FF"/>
                </a:solidFill>
                <a:latin typeface="Courier"/>
              </a:rPr>
              <a:t> </a:t>
            </a:r>
          </a:p>
          <a:p>
            <a:r>
              <a:rPr lang="en-US" altLang="zh-CN" sz="2200" dirty="0">
                <a:solidFill>
                  <a:srgbClr val="0000FF"/>
                </a:solidFill>
                <a:latin typeface="Courier"/>
              </a:rPr>
              <a:t>WHERE </a:t>
            </a:r>
            <a:r>
              <a:rPr lang="en-US" altLang="zh-CN" sz="2200" dirty="0" err="1">
                <a:solidFill>
                  <a:srgbClr val="0000FF"/>
                </a:solidFill>
                <a:latin typeface="Courier"/>
              </a:rPr>
              <a:t>c_dislikes</a:t>
            </a:r>
            <a:r>
              <a:rPr lang="en-US" altLang="zh-CN" sz="2200" dirty="0">
                <a:solidFill>
                  <a:srgbClr val="0000FF"/>
                </a:solidFill>
                <a:latin typeface="Courier"/>
              </a:rPr>
              <a:t> &gt;= 100000</a:t>
            </a:r>
          </a:p>
          <a:p>
            <a:r>
              <a:rPr lang="en-US" altLang="zh-CN" sz="2200" dirty="0">
                <a:solidFill>
                  <a:srgbClr val="0000FF"/>
                </a:solidFill>
                <a:latin typeface="Courier"/>
              </a:rPr>
              <a:t>AND </a:t>
            </a:r>
            <a:r>
              <a:rPr lang="en-US" altLang="zh-CN" sz="2200" dirty="0" err="1">
                <a:solidFill>
                  <a:srgbClr val="0000FF"/>
                </a:solidFill>
                <a:latin typeface="Courier"/>
              </a:rPr>
              <a:t>c_vid</a:t>
            </a:r>
            <a:r>
              <a:rPr lang="en-US" altLang="zh-CN" sz="2200" dirty="0">
                <a:solidFill>
                  <a:srgbClr val="0000FF"/>
                </a:solidFill>
                <a:latin typeface="Courier"/>
              </a:rPr>
              <a:t> IN (</a:t>
            </a:r>
          </a:p>
          <a:p>
            <a:r>
              <a:rPr lang="en-US" altLang="zh-CN" sz="2200" dirty="0">
                <a:solidFill>
                  <a:srgbClr val="0000FF"/>
                </a:solidFill>
                <a:latin typeface="Courier"/>
              </a:rPr>
              <a:t>  SELECT </a:t>
            </a:r>
            <a:r>
              <a:rPr lang="en-US" altLang="zh-CN" sz="2200" dirty="0" err="1">
                <a:solidFill>
                  <a:srgbClr val="0000FF"/>
                </a:solidFill>
                <a:latin typeface="Courier"/>
              </a:rPr>
              <a:t>c_vid</a:t>
            </a:r>
            <a:r>
              <a:rPr lang="en-US" altLang="zh-CN" sz="2200" dirty="0">
                <a:solidFill>
                  <a:srgbClr val="0000FF"/>
                </a:solidFill>
                <a:latin typeface="Courier"/>
              </a:rPr>
              <a:t> </a:t>
            </a:r>
          </a:p>
          <a:p>
            <a:r>
              <a:rPr lang="en-US" altLang="zh-CN" sz="2200" dirty="0">
                <a:solidFill>
                  <a:srgbClr val="0000FF"/>
                </a:solidFill>
                <a:latin typeface="Courier"/>
              </a:rPr>
              <a:t>  FROM </a:t>
            </a:r>
            <a:r>
              <a:rPr lang="en-US" altLang="zh-CN" sz="2200" dirty="0" err="1">
                <a:solidFill>
                  <a:srgbClr val="0000FF"/>
                </a:solidFill>
                <a:latin typeface="Courier"/>
              </a:rPr>
              <a:t>t_have</a:t>
            </a:r>
            <a:r>
              <a:rPr lang="en-US" altLang="zh-CN" sz="2200" dirty="0">
                <a:solidFill>
                  <a:srgbClr val="0000FF"/>
                </a:solidFill>
                <a:latin typeface="Courier"/>
              </a:rPr>
              <a:t> </a:t>
            </a:r>
          </a:p>
          <a:p>
            <a:r>
              <a:rPr lang="en-US" altLang="zh-CN" sz="2200" dirty="0">
                <a:solidFill>
                  <a:srgbClr val="0000FF"/>
                </a:solidFill>
                <a:latin typeface="Courier"/>
              </a:rPr>
              <a:t>  WHERE </a:t>
            </a:r>
            <a:r>
              <a:rPr lang="en-US" altLang="zh-CN" sz="2200" dirty="0" err="1">
                <a:solidFill>
                  <a:srgbClr val="0000FF"/>
                </a:solidFill>
                <a:latin typeface="Courier"/>
              </a:rPr>
              <a:t>c_tid</a:t>
            </a:r>
            <a:r>
              <a:rPr lang="en-US" altLang="zh-CN" sz="2200" dirty="0">
                <a:solidFill>
                  <a:srgbClr val="0000FF"/>
                </a:solidFill>
                <a:latin typeface="Courier"/>
              </a:rPr>
              <a:t> = ‘</a:t>
            </a:r>
            <a:r>
              <a:rPr lang="en-US" altLang="zh-CN" sz="2200" dirty="0" err="1">
                <a:solidFill>
                  <a:srgbClr val="0000FF"/>
                </a:solidFill>
                <a:latin typeface="Courier"/>
              </a:rPr>
              <a:t>asdf</a:t>
            </a:r>
            <a:r>
              <a:rPr lang="en-US" altLang="zh-CN" sz="2200" dirty="0">
                <a:solidFill>
                  <a:srgbClr val="0000FF"/>
                </a:solidFill>
                <a:latin typeface="Courier"/>
              </a:rPr>
              <a:t>’   // </a:t>
            </a:r>
            <a:r>
              <a:rPr lang="zh-CN" altLang="en-US" sz="2200" dirty="0">
                <a:solidFill>
                  <a:srgbClr val="0000FF"/>
                </a:solidFill>
                <a:latin typeface="Courier"/>
              </a:rPr>
              <a:t>也可以使用</a:t>
            </a:r>
            <a:r>
              <a:rPr lang="en-US" altLang="zh-CN" sz="2200" dirty="0">
                <a:solidFill>
                  <a:srgbClr val="0000FF"/>
                </a:solidFill>
                <a:latin typeface="Courier"/>
              </a:rPr>
              <a:t>with</a:t>
            </a:r>
            <a:r>
              <a:rPr lang="zh-CN" altLang="en-US" sz="2200" dirty="0">
                <a:solidFill>
                  <a:srgbClr val="0000FF"/>
                </a:solidFill>
                <a:latin typeface="Courier"/>
              </a:rPr>
              <a:t>创建一个临时表用来存放</a:t>
            </a:r>
            <a:r>
              <a:rPr lang="en-US" altLang="zh-CN" sz="2200" dirty="0" err="1">
                <a:solidFill>
                  <a:srgbClr val="0000FF"/>
                </a:solidFill>
                <a:latin typeface="Courier"/>
              </a:rPr>
              <a:t>asdf</a:t>
            </a:r>
            <a:r>
              <a:rPr lang="zh-CN" altLang="en-US" sz="2200" dirty="0">
                <a:solidFill>
                  <a:srgbClr val="0000FF"/>
                </a:solidFill>
                <a:latin typeface="Courier"/>
              </a:rPr>
              <a:t>的</a:t>
            </a:r>
            <a:r>
              <a:rPr lang="en-US" altLang="zh-CN" sz="2200" dirty="0" err="1">
                <a:solidFill>
                  <a:srgbClr val="0000FF"/>
                </a:solidFill>
                <a:latin typeface="Courier"/>
              </a:rPr>
              <a:t>tid</a:t>
            </a:r>
            <a:r>
              <a:rPr lang="zh-CN" altLang="en-US" sz="2200" dirty="0">
                <a:solidFill>
                  <a:srgbClr val="0000FF"/>
                </a:solidFill>
                <a:latin typeface="Courier"/>
              </a:rPr>
              <a:t>然后检索就行</a:t>
            </a:r>
            <a:endParaRPr lang="en-US" altLang="zh-CN" sz="2200" dirty="0">
              <a:solidFill>
                <a:srgbClr val="0000FF"/>
              </a:solidFill>
              <a:latin typeface="Courier"/>
            </a:endParaRPr>
          </a:p>
          <a:p>
            <a:r>
              <a:rPr lang="en-US" altLang="zh-CN" sz="2200" dirty="0">
                <a:solidFill>
                  <a:srgbClr val="0000FF"/>
                </a:solidFill>
                <a:latin typeface="Courier"/>
              </a:rPr>
              <a:t>);</a:t>
            </a:r>
          </a:p>
          <a:p>
            <a:r>
              <a:rPr lang="en-US" altLang="zh-CN" sz="22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-- </a:t>
            </a:r>
            <a:r>
              <a:rPr lang="zh-CN" altLang="en-US" sz="22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最喜欢的临时表结构</a:t>
            </a:r>
            <a:endParaRPr lang="en-US" altLang="zh-CN" sz="2200" b="0" i="0" u="none" strike="noStrike" baseline="0" dirty="0">
              <a:solidFill>
                <a:srgbClr val="0000FF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altLang="zh-CN" sz="220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-- </a:t>
            </a:r>
            <a:r>
              <a:rPr lang="zh-CN" alt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表单操作（稍微复杂点）</a:t>
            </a:r>
            <a:endParaRPr lang="en-US" altLang="zh-CN" sz="2200" dirty="0">
              <a:solidFill>
                <a:srgbClr val="0000FF"/>
              </a:solidFill>
              <a:highlight>
                <a:srgbClr val="FFFFFF"/>
              </a:highlight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0238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45D5D-6D07-57A8-6C8D-4BE223924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1325"/>
            <a:ext cx="10515600" cy="10957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/>
              <a:t>5. </a:t>
            </a:r>
            <a:r>
              <a:rPr lang="zh-CN" altLang="en-US" sz="2000" dirty="0"/>
              <a:t>投建立一个视图 </a:t>
            </a:r>
            <a:r>
              <a:rPr lang="en-US" altLang="zh-CN" sz="2000" dirty="0"/>
              <a:t>V1</a:t>
            </a:r>
            <a:r>
              <a:rPr lang="zh-CN" altLang="en-US" sz="2000" dirty="0"/>
              <a:t>（</a:t>
            </a:r>
            <a:r>
              <a:rPr lang="en-US" altLang="zh-CN" sz="2000" dirty="0" err="1"/>
              <a:t>C_UserID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C_Total_Likes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C_Total_Dislikes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C_Total_Coins</a:t>
            </a:r>
            <a:r>
              <a:rPr lang="zh-CN" altLang="en-US" sz="2000" dirty="0"/>
              <a:t>，</a:t>
            </a:r>
            <a:r>
              <a:rPr lang="en-US" altLang="zh-CN" sz="2000" dirty="0"/>
              <a:t>C_CNT</a:t>
            </a:r>
            <a:r>
              <a:rPr lang="zh-CN" altLang="en-US" sz="2000" dirty="0"/>
              <a:t>），视图表示每个作者的所有视频点赞数，反对数，投币数和视频总数的情况一览，列分别为用户 </a:t>
            </a:r>
            <a:r>
              <a:rPr lang="en-US" altLang="zh-CN" sz="2000" dirty="0"/>
              <a:t>ID</a:t>
            </a:r>
            <a:r>
              <a:rPr lang="zh-CN" altLang="en-US" sz="2000" dirty="0"/>
              <a:t>，总点赞数，总反对数，总币数，视频总数。（</a:t>
            </a:r>
            <a:r>
              <a:rPr lang="en-US" altLang="zh-CN" sz="2000" dirty="0"/>
              <a:t>6 </a:t>
            </a:r>
            <a:r>
              <a:rPr lang="zh-CN" altLang="en-US" sz="2000" dirty="0"/>
              <a:t>分）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CCD249A-54C4-AA32-DB8E-177600D7E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12000" cy="21809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BD1942A-7859-4799-CA95-208B3FD56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000" y="0"/>
            <a:ext cx="4680000" cy="156983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D1FD8B6-EF57-5149-5F2D-4F2CB2C8A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2000" y="1617603"/>
            <a:ext cx="4680000" cy="71230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512950F-A97C-DCA9-0A52-1435F5182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5996" y="1646177"/>
            <a:ext cx="4680000" cy="683729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2765ED88-599C-A283-1D88-CFB3551E3536}"/>
              </a:ext>
            </a:extLst>
          </p:cNvPr>
          <p:cNvSpPr txBox="1"/>
          <p:nvPr/>
        </p:nvSpPr>
        <p:spPr>
          <a:xfrm>
            <a:off x="457200" y="3827081"/>
            <a:ext cx="11430000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create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view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v1</a:t>
            </a:r>
          </a:p>
          <a:p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as</a:t>
            </a:r>
            <a:endParaRPr lang="en-US" altLang="zh-CN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select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c_userid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endParaRPr lang="en-US" altLang="zh-CN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SUM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c_likes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c_total_likes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endParaRPr lang="en-US" altLang="zh-CN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SUM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c_dislikes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c_total_dislikes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endParaRPr lang="en-US" altLang="zh-CN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SUM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c_coins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c_total_coins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endParaRPr lang="en-US" altLang="zh-CN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COUNT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*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c_cnt</a:t>
            </a:r>
            <a:endParaRPr lang="en-US" altLang="zh-CN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from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t_video</a:t>
            </a:r>
            <a:endParaRPr lang="en-US" altLang="zh-CN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group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by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c_userid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endParaRPr lang="en-US" altLang="zh-CN" dirty="0">
              <a:solidFill>
                <a:srgbClr val="0000FF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altLang="zh-CN" sz="220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-- </a:t>
            </a:r>
            <a:r>
              <a:rPr lang="zh-CN" alt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视图的基本操作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971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45D5D-6D07-57A8-6C8D-4BE223924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1325"/>
            <a:ext cx="10515600" cy="10957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/>
              <a:t>6. </a:t>
            </a:r>
            <a:r>
              <a:rPr lang="zh-CN" altLang="en-US" sz="2000" dirty="0"/>
              <a:t>查询每个标签下，点赞超过 </a:t>
            </a:r>
            <a:r>
              <a:rPr lang="en-US" altLang="zh-CN" sz="2000" dirty="0"/>
              <a:t>5 </a:t>
            </a:r>
            <a:r>
              <a:rPr lang="zh-CN" altLang="en-US" sz="2000" dirty="0"/>
              <a:t>万的视频个数，作者人数，列依次为标签 </a:t>
            </a:r>
            <a:r>
              <a:rPr lang="en-US" altLang="zh-CN" sz="2000" dirty="0"/>
              <a:t>ID</a:t>
            </a:r>
            <a:r>
              <a:rPr lang="zh-CN" altLang="en-US" sz="2000" dirty="0"/>
              <a:t>，标签名称，视频个数，作者人数。</a:t>
            </a:r>
            <a:r>
              <a:rPr lang="zh-CN" altLang="en-US" sz="2000" b="1" dirty="0"/>
              <a:t>注意：可能有的标签并没有点赞超过 </a:t>
            </a:r>
            <a:r>
              <a:rPr lang="en-US" altLang="zh-CN" sz="2000" b="1" dirty="0"/>
              <a:t>5 </a:t>
            </a:r>
            <a:r>
              <a:rPr lang="zh-CN" altLang="en-US" sz="2000" b="1" dirty="0"/>
              <a:t>万的视频，这些标签也需要显示；如果一个作者在同一个标签下有多支点赞超过 </a:t>
            </a:r>
            <a:r>
              <a:rPr lang="en-US" altLang="zh-CN" sz="2000" b="1" dirty="0"/>
              <a:t>5 </a:t>
            </a:r>
            <a:r>
              <a:rPr lang="zh-CN" altLang="en-US" sz="2000" b="1" dirty="0"/>
              <a:t>万的视频，那么作者人数只算 </a:t>
            </a:r>
            <a:r>
              <a:rPr lang="en-US" altLang="zh-CN" sz="2000" b="1" dirty="0"/>
              <a:t>1 </a:t>
            </a:r>
            <a:r>
              <a:rPr lang="zh-CN" altLang="en-US" sz="2000" b="1" dirty="0"/>
              <a:t>次</a:t>
            </a:r>
            <a:r>
              <a:rPr lang="zh-CN" altLang="en-US" sz="2000" dirty="0"/>
              <a:t>。（</a:t>
            </a:r>
            <a:r>
              <a:rPr lang="en-US" altLang="zh-CN" sz="2000" dirty="0"/>
              <a:t>6 </a:t>
            </a:r>
            <a:r>
              <a:rPr lang="zh-CN" altLang="en-US" sz="2000" dirty="0"/>
              <a:t>分）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CCD249A-54C4-AA32-DB8E-177600D7E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12000" cy="21809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BD1942A-7859-4799-CA95-208B3FD56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000" y="0"/>
            <a:ext cx="4680000" cy="156983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D1FD8B6-EF57-5149-5F2D-4F2CB2C8A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2000" y="1617603"/>
            <a:ext cx="4680000" cy="71230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512950F-A97C-DCA9-0A52-1435F5182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5996" y="1646177"/>
            <a:ext cx="4680000" cy="683729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2765ED88-599C-A283-1D88-CFB3551E3536}"/>
              </a:ext>
            </a:extLst>
          </p:cNvPr>
          <p:cNvSpPr txBox="1"/>
          <p:nvPr/>
        </p:nvSpPr>
        <p:spPr>
          <a:xfrm>
            <a:off x="1095153" y="3646327"/>
            <a:ext cx="11430000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select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c_tid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endParaRPr lang="en-US" altLang="zh-CN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c_name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endParaRPr lang="en-US" altLang="zh-CN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COUNT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c_vid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),</a:t>
            </a:r>
            <a:endParaRPr lang="en-US" altLang="zh-CN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COUNT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(distinct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c_userid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</a:t>
            </a:r>
            <a:endParaRPr lang="en-US" altLang="zh-CN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from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t_tag</a:t>
            </a:r>
            <a:endParaRPr lang="en-US" altLang="zh-CN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natural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left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outer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join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t_have</a:t>
            </a:r>
            <a:endParaRPr lang="en-US" altLang="zh-CN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natural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left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outer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join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(select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*</a:t>
            </a: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                     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from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t_video</a:t>
            </a:r>
            <a:endParaRPr lang="en-US" altLang="zh-CN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                    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where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c_likes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&gt;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50000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</a:t>
            </a:r>
            <a:endParaRPr lang="en-US" altLang="zh-CN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group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by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c_tid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c_name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-- </a:t>
            </a:r>
            <a:r>
              <a:rPr lang="zh-CN" altLang="en-US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核心就是使用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t_tag</a:t>
            </a:r>
            <a:r>
              <a:rPr lang="zh-CN" altLang="en-US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实现 分组聚集罢了：没有那么复杂：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80357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45D5D-6D07-57A8-6C8D-4BE223924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1325"/>
            <a:ext cx="10515600" cy="10957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/>
              <a:t>7. </a:t>
            </a:r>
            <a:r>
              <a:rPr lang="zh-CN" altLang="en-US" sz="2000" dirty="0"/>
              <a:t>查询通过具有“音乐”标签视频获得投币数最多的作者 </a:t>
            </a:r>
            <a:r>
              <a:rPr lang="en-US" altLang="zh-CN" sz="2000" dirty="0"/>
              <a:t>ID </a:t>
            </a:r>
            <a:r>
              <a:rPr lang="zh-CN" altLang="en-US" sz="2000" dirty="0"/>
              <a:t>与投币数。注意：可能有多位投币数最多且投币数相同的不同作者。 </a:t>
            </a:r>
            <a:r>
              <a:rPr lang="en-US" altLang="zh-CN" sz="2000" dirty="0"/>
              <a:t>(6 </a:t>
            </a:r>
            <a:r>
              <a:rPr lang="zh-CN" altLang="en-US" sz="2000" dirty="0"/>
              <a:t>分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CCD249A-54C4-AA32-DB8E-177600D7E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12000" cy="21809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BD1942A-7859-4799-CA95-208B3FD56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000" y="0"/>
            <a:ext cx="4680000" cy="156983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D1FD8B6-EF57-5149-5F2D-4F2CB2C8A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2000" y="1617603"/>
            <a:ext cx="4680000" cy="71230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512950F-A97C-DCA9-0A52-1435F5182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5996" y="1646177"/>
            <a:ext cx="4680000" cy="683729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2765ED88-599C-A283-1D88-CFB3551E3536}"/>
              </a:ext>
            </a:extLst>
          </p:cNvPr>
          <p:cNvSpPr txBox="1"/>
          <p:nvPr/>
        </p:nvSpPr>
        <p:spPr>
          <a:xfrm>
            <a:off x="838200" y="3429000"/>
            <a:ext cx="11430000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with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ta</a:t>
            </a: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as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select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c_userid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SUM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c_coins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coins</a:t>
            </a: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from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t_video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natural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join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t_have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natural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join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t_tag</a:t>
            </a:r>
            <a:endParaRPr lang="en-US" altLang="zh-CN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where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c_name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=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</a:t>
            </a:r>
            <a:r>
              <a:rPr lang="zh-CN" altLang="en-US" sz="1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音乐</a:t>
            </a:r>
            <a:r>
              <a:rPr lang="en-US" altLang="zh-CN" sz="1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</a:t>
            </a:r>
            <a:endParaRPr lang="zh-CN" altLang="en-US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group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by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c_userid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</a:t>
            </a:r>
            <a:endParaRPr lang="en-US" altLang="zh-CN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select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*</a:t>
            </a: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from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ta</a:t>
            </a: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where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coins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=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(select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MAX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coins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from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ta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);</a:t>
            </a:r>
          </a:p>
          <a:p>
            <a:endParaRPr lang="en-US" altLang="zh-CN" dirty="0">
              <a:solidFill>
                <a:srgbClr val="0000FF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altLang="zh-CN" sz="220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--</a:t>
            </a:r>
            <a:r>
              <a:rPr lang="zh-CN" alt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就是创建临时表 然后对于临时表实现一次最大值的检索罢了</a:t>
            </a:r>
            <a:endParaRPr lang="en-US" altLang="zh-CN" sz="2200" dirty="0">
              <a:solidFill>
                <a:srgbClr val="0000FF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altLang="zh-CN" sz="2200" dirty="0"/>
              <a:t>--</a:t>
            </a:r>
            <a:r>
              <a:rPr lang="zh-CN" altLang="en-US" sz="2200" dirty="0"/>
              <a:t>最喜欢的临时表</a:t>
            </a:r>
          </a:p>
        </p:txBody>
      </p:sp>
    </p:spTree>
    <p:extLst>
      <p:ext uri="{BB962C8B-B14F-4D97-AF65-F5344CB8AC3E}">
        <p14:creationId xmlns:p14="http://schemas.microsoft.com/office/powerpoint/2010/main" val="281250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45D5D-6D07-57A8-6C8D-4BE223924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1325"/>
            <a:ext cx="10515600" cy="10957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/>
              <a:t>8. </a:t>
            </a:r>
            <a:r>
              <a:rPr lang="zh-CN" altLang="en-US" sz="2000" dirty="0"/>
              <a:t>查询具有视频 </a:t>
            </a:r>
            <a:r>
              <a:rPr lang="en-US" altLang="zh-CN" sz="2000" dirty="0"/>
              <a:t>ID </a:t>
            </a:r>
            <a:r>
              <a:rPr lang="zh-CN" altLang="en-US" sz="2000" dirty="0"/>
              <a:t>为“</a:t>
            </a:r>
            <a:r>
              <a:rPr lang="en-US" altLang="zh-CN" sz="2000" dirty="0"/>
              <a:t>2022Qwe”</a:t>
            </a:r>
            <a:r>
              <a:rPr lang="zh-CN" altLang="en-US" sz="2000" dirty="0"/>
              <a:t>的视频的所有标签的视频 </a:t>
            </a:r>
            <a:r>
              <a:rPr lang="en-US" altLang="zh-CN" sz="2000" dirty="0"/>
              <a:t>ID </a:t>
            </a:r>
            <a:r>
              <a:rPr lang="zh-CN" altLang="en-US" sz="2000" dirty="0"/>
              <a:t>列表。（</a:t>
            </a:r>
            <a:r>
              <a:rPr lang="en-US" altLang="zh-CN" sz="2000" dirty="0"/>
              <a:t>6 </a:t>
            </a:r>
            <a:r>
              <a:rPr lang="zh-CN" altLang="en-US" sz="2000" dirty="0"/>
              <a:t>分）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CCD249A-54C4-AA32-DB8E-177600D7E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12000" cy="21809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BD1942A-7859-4799-CA95-208B3FD56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000" y="0"/>
            <a:ext cx="4680000" cy="156983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D1FD8B6-EF57-5149-5F2D-4F2CB2C8A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2000" y="1617603"/>
            <a:ext cx="4680000" cy="71230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512950F-A97C-DCA9-0A52-1435F5182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5996" y="1646177"/>
            <a:ext cx="4680000" cy="683729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2765ED88-599C-A283-1D88-CFB3551E3536}"/>
              </a:ext>
            </a:extLst>
          </p:cNvPr>
          <p:cNvSpPr txBox="1"/>
          <p:nvPr/>
        </p:nvSpPr>
        <p:spPr>
          <a:xfrm>
            <a:off x="838200" y="3185889"/>
            <a:ext cx="11430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select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*</a:t>
            </a: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from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t_video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a</a:t>
            </a:r>
            <a:endParaRPr lang="en-US" altLang="zh-CN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where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not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exists</a:t>
            </a:r>
            <a:endParaRPr lang="en-US" altLang="zh-CN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(select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1</a:t>
            </a:r>
            <a:endParaRPr lang="en-US" altLang="zh-CN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from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t_video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b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natural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join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t_have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//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这里就看作是表的拓展就行了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(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核心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a</a:t>
            </a:r>
            <a:endParaRPr lang="en-US" altLang="zh-CN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where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c_vid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=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'2022Qwe'</a:t>
            </a:r>
            <a:endParaRPr lang="en-US" altLang="zh-CN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   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and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not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exists</a:t>
            </a:r>
            <a:endParaRPr lang="en-US" altLang="zh-CN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          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(select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1</a:t>
            </a:r>
            <a:endParaRPr lang="en-US" altLang="zh-CN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             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from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t_have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d</a:t>
            </a: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            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where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c</a:t>
            </a:r>
            <a:r>
              <a:rPr lang="en-US" altLang="zh-CN" sz="1800" b="0" i="0" u="none" strike="noStrike" baseline="0" dirty="0" err="1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.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c_tid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=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d</a:t>
            </a:r>
            <a:r>
              <a:rPr lang="en-US" altLang="zh-CN" sz="1800" b="0" i="0" u="none" strike="noStrike" baseline="0" dirty="0" err="1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.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c_tid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and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a.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c_vid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=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d</a:t>
            </a:r>
            <a:r>
              <a:rPr lang="en-US" altLang="zh-CN" sz="1800" b="0" i="0" u="none" strike="noStrike" baseline="0" dirty="0" err="1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.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c_vid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))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-- </a:t>
            </a:r>
            <a:r>
              <a:rPr lang="zh-CN" altLang="en-US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这里和实验五中有题算是非常类似了：简直就是一模一样的那种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-- </a:t>
            </a:r>
            <a:r>
              <a:rPr lang="zh-CN" altLang="en-US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归类为全检索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90333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45D5D-6D07-57A8-6C8D-4BE223924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1325"/>
            <a:ext cx="10515600" cy="10957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/>
              <a:t>9. </a:t>
            </a:r>
            <a:r>
              <a:rPr lang="zh-CN" altLang="en-US" sz="2000" dirty="0"/>
              <a:t>使用标量子查询，查询各标签中点赞数最多的前 </a:t>
            </a:r>
            <a:r>
              <a:rPr lang="en-US" altLang="zh-CN" sz="2000" dirty="0"/>
              <a:t>5 </a:t>
            </a:r>
            <a:r>
              <a:rPr lang="zh-CN" altLang="en-US" sz="2000" dirty="0"/>
              <a:t>名视频的 </a:t>
            </a:r>
            <a:r>
              <a:rPr lang="en-US" altLang="zh-CN" sz="2000" dirty="0"/>
              <a:t>ID</a:t>
            </a:r>
            <a:r>
              <a:rPr lang="zh-CN" altLang="en-US" sz="2000" dirty="0"/>
              <a:t>，名称，作者 </a:t>
            </a:r>
            <a:r>
              <a:rPr lang="en-US" altLang="zh-CN" sz="2000" dirty="0"/>
              <a:t>ID</a:t>
            </a:r>
            <a:r>
              <a:rPr lang="zh-CN" altLang="en-US" sz="2000" dirty="0"/>
              <a:t>，点赞数。</a:t>
            </a:r>
            <a:r>
              <a:rPr lang="zh-CN" altLang="en-US" sz="2000" b="1" dirty="0"/>
              <a:t>注意：并列数如果超过 </a:t>
            </a:r>
            <a:r>
              <a:rPr lang="en-US" altLang="zh-CN" sz="2000" b="1" dirty="0"/>
              <a:t>5 </a:t>
            </a:r>
            <a:r>
              <a:rPr lang="zh-CN" altLang="en-US" sz="2000" b="1" dirty="0"/>
              <a:t>个，也需要显示出来</a:t>
            </a:r>
            <a:r>
              <a:rPr lang="zh-CN" altLang="en-US" sz="2000" dirty="0"/>
              <a:t>。（</a:t>
            </a:r>
            <a:r>
              <a:rPr lang="en-US" altLang="zh-CN" sz="2000" dirty="0"/>
              <a:t>6 </a:t>
            </a:r>
            <a:r>
              <a:rPr lang="zh-CN" altLang="en-US" sz="2000" dirty="0"/>
              <a:t>分）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CCD249A-54C4-AA32-DB8E-177600D7E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12000" cy="21809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BD1942A-7859-4799-CA95-208B3FD56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000" y="0"/>
            <a:ext cx="4680000" cy="156983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D1FD8B6-EF57-5149-5F2D-4F2CB2C8A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2000" y="1617603"/>
            <a:ext cx="4680000" cy="71230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512950F-A97C-DCA9-0A52-1435F5182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5996" y="1646177"/>
            <a:ext cx="4680000" cy="683729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2765ED88-599C-A283-1D88-CFB3551E3536}"/>
              </a:ext>
            </a:extLst>
          </p:cNvPr>
          <p:cNvSpPr txBox="1"/>
          <p:nvPr/>
        </p:nvSpPr>
        <p:spPr>
          <a:xfrm>
            <a:off x="381000" y="3421199"/>
            <a:ext cx="11430000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select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c_tid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endParaRPr lang="en-US" altLang="zh-CN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c_title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endParaRPr lang="en-US" altLang="zh-CN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c_userid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endParaRPr lang="en-US" altLang="zh-CN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c_likes</a:t>
            </a:r>
            <a:endParaRPr lang="en-US" altLang="zh-CN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from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t_video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a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natural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join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t_have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b</a:t>
            </a: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where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(select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COUNT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*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</a:t>
            </a:r>
            <a:endParaRPr lang="en-US" altLang="zh-CN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from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t_video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c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natural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join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t_have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d</a:t>
            </a: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where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c</a:t>
            </a:r>
            <a:r>
              <a:rPr lang="en-US" altLang="zh-CN" sz="1800" b="0" i="0" u="none" strike="noStrike" baseline="0" dirty="0" err="1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.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c_likes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&gt;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a.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c_likes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and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d</a:t>
            </a:r>
            <a:r>
              <a:rPr lang="en-US" altLang="zh-CN" sz="1800" b="0" i="0" u="none" strike="noStrike" baseline="0" dirty="0" err="1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.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c_tid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=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b</a:t>
            </a:r>
            <a:r>
              <a:rPr lang="en-US" altLang="zh-CN" sz="1800" b="0" i="0" u="none" strike="noStrike" baseline="0" dirty="0" err="1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.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c_tid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&lt;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altLang="zh-CN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5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endParaRPr lang="en-US" altLang="zh-CN" sz="1800" b="0" i="0" u="none" strike="noStrike" baseline="0" dirty="0">
              <a:solidFill>
                <a:srgbClr val="0000FF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-- </a:t>
            </a:r>
            <a:r>
              <a:rPr lang="zh-CN" altLang="en-US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这种类型那么就可以使用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rank()</a:t>
            </a:r>
            <a:r>
              <a:rPr lang="zh-CN" altLang="en-US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 分组聚集之后再改为标量子查询：那么结果就会非常清晰</a:t>
            </a:r>
            <a:endParaRPr lang="en-US" altLang="zh-CN" dirty="0">
              <a:solidFill>
                <a:srgbClr val="0000FF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altLang="zh-CN" sz="220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-- </a:t>
            </a:r>
            <a:r>
              <a:rPr lang="zh-CN" alt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标量子查询 与高级聚集函数之间的转换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89975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2111</Words>
  <Application>Microsoft Office PowerPoint</Application>
  <PresentationFormat>宽屏</PresentationFormat>
  <Paragraphs>141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Courier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 关系模式 R=（A,B,C,D,E,G），其上存在函数依赖集  F= {C→B, AD→C, CD→BG, BC→AE }</vt:lpstr>
      <vt:lpstr>1. 关系模式 R=（A,B,C,D,E,G），其上存在函数依赖集  F= {C→B, AD→C, CD→BG, BC→AE }</vt:lpstr>
      <vt:lpstr>1. 关系模式 R=（A,B,C,D,E,G），其上存在函数依赖集  F= {C→B, AD→C, CD→BG, BC→AE }</vt:lpstr>
      <vt:lpstr>1. 关系模式 R=（A,B,C,D,E,G），其上存在函数依赖集  F= {C→B, AD→C, CD→BG, BC→AE }</vt:lpstr>
      <vt:lpstr>1. 关系模式 R=（A,B,C,D,E,G），其上存在函数依赖集  F= {C→B, AD→C, CD→BG, BC→AE }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兆远 尹</dc:creator>
  <cp:lastModifiedBy>白 墨</cp:lastModifiedBy>
  <cp:revision>90</cp:revision>
  <dcterms:created xsi:type="dcterms:W3CDTF">2024-05-17T00:35:15Z</dcterms:created>
  <dcterms:modified xsi:type="dcterms:W3CDTF">2024-06-05T01:42:13Z</dcterms:modified>
</cp:coreProperties>
</file>