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handoutMasterIdLst>
    <p:handoutMasterId r:id="rId32"/>
  </p:handoutMasterIdLst>
  <p:sldIdLst>
    <p:sldId id="335" r:id="rId2"/>
    <p:sldId id="336" r:id="rId3"/>
    <p:sldId id="369" r:id="rId4"/>
    <p:sldId id="371" r:id="rId5"/>
    <p:sldId id="370" r:id="rId6"/>
    <p:sldId id="372" r:id="rId7"/>
    <p:sldId id="340" r:id="rId8"/>
    <p:sldId id="373" r:id="rId9"/>
    <p:sldId id="374" r:id="rId10"/>
    <p:sldId id="375" r:id="rId11"/>
    <p:sldId id="344" r:id="rId12"/>
    <p:sldId id="345" r:id="rId13"/>
    <p:sldId id="368" r:id="rId14"/>
    <p:sldId id="347" r:id="rId15"/>
    <p:sldId id="348" r:id="rId16"/>
    <p:sldId id="349" r:id="rId17"/>
    <p:sldId id="350" r:id="rId18"/>
    <p:sldId id="351" r:id="rId19"/>
    <p:sldId id="352" r:id="rId20"/>
    <p:sldId id="353" r:id="rId21"/>
    <p:sldId id="354" r:id="rId22"/>
    <p:sldId id="355" r:id="rId23"/>
    <p:sldId id="357" r:id="rId24"/>
    <p:sldId id="358" r:id="rId25"/>
    <p:sldId id="359" r:id="rId26"/>
    <p:sldId id="360" r:id="rId27"/>
    <p:sldId id="361" r:id="rId28"/>
    <p:sldId id="362" r:id="rId29"/>
    <p:sldId id="363" r:id="rId30"/>
  </p:sldIdLst>
  <p:sldSz cx="9144000" cy="6858000" type="screen4x3"/>
  <p:notesSz cx="6997700" cy="9283700"/>
  <p:custShowLst>
    <p:custShow name="Custom Show 1" id="0">
      <p:sldLst>
        <p:sld r:id="rId2"/>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xie" initials="eric" lastIdx="1" clrIdx="2">
    <p:extLst>
      <p:ext uri="{19B8F6BF-5375-455C-9EA6-DF929625EA0E}">
        <p15:presenceInfo xmlns:p15="http://schemas.microsoft.com/office/powerpoint/2012/main" userId="ericxie" providerId="None"/>
      </p:ext>
    </p:extLst>
  </p:cmAuthor>
  <p:cmAuthor id="2" name="S Sudarshan" initials="SS" lastIdx="1" clrIdx="1">
    <p:extLst>
      <p:ext uri="{19B8F6BF-5375-455C-9EA6-DF929625EA0E}">
        <p15:presenceInfo xmlns:p15="http://schemas.microsoft.com/office/powerpoint/2012/main" userId="b463bc06a992a7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2" autoAdjust="0"/>
    <p:restoredTop sz="96517" autoAdjust="0"/>
  </p:normalViewPr>
  <p:slideViewPr>
    <p:cSldViewPr snapToGrid="0">
      <p:cViewPr varScale="1">
        <p:scale>
          <a:sx n="112" d="100"/>
          <a:sy n="112" d="100"/>
        </p:scale>
        <p:origin x="1308" y="108"/>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01T22:00:00.167"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1</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33648DA-533A-4CF4-BE6A-7CC0C8DD9180}" type="slidenum">
              <a:rPr lang="en-US" altLang="en-US" sz="1300">
                <a:latin typeface="Times New Roman" panose="02020603050405020304" pitchFamily="18" charset="0"/>
              </a:rPr>
              <a:pPr/>
              <a:t>12</a:t>
            </a:fld>
            <a:endParaRPr lang="en-US" altLang="en-US" sz="1300" dirty="0">
              <a:latin typeface="Times New Roman" panose="02020603050405020304" pitchFamily="18"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33648DA-533A-4CF4-BE6A-7CC0C8DD9180}" type="slidenum">
              <a:rPr lang="en-US" altLang="en-US" sz="1300">
                <a:latin typeface="Times New Roman" panose="02020603050405020304" pitchFamily="18" charset="0"/>
              </a:rPr>
              <a:pPr/>
              <a:t>13</a:t>
            </a:fld>
            <a:endParaRPr lang="en-US" altLang="en-US" sz="1300" dirty="0">
              <a:latin typeface="Times New Roman" panose="02020603050405020304" pitchFamily="18"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35212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D4AE86D-105E-4E6D-B77F-4AC8A2CFF942}" type="slidenum">
              <a:rPr lang="en-US" altLang="en-US" sz="1300">
                <a:latin typeface="Times New Roman" panose="02020603050405020304" pitchFamily="18" charset="0"/>
              </a:rPr>
              <a:pPr/>
              <a:t>14</a:t>
            </a:fld>
            <a:endParaRPr lang="en-US" altLang="en-US" sz="1300" dirty="0">
              <a:latin typeface="Times New Roman" panose="02020603050405020304" pitchFamily="18"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D4AE86D-105E-4E6D-B77F-4AC8A2CFF942}" type="slidenum">
              <a:rPr lang="en-US" altLang="en-US" sz="1300">
                <a:latin typeface="Times New Roman" panose="02020603050405020304" pitchFamily="18" charset="0"/>
              </a:rPr>
              <a:pPr/>
              <a:t>15</a:t>
            </a:fld>
            <a:endParaRPr lang="en-US" altLang="en-US" sz="1300" dirty="0">
              <a:latin typeface="Times New Roman" panose="02020603050405020304" pitchFamily="18"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CB64798-7BD6-4B88-81ED-0C1AFAB11F92}" type="slidenum">
              <a:rPr lang="en-US" altLang="en-US" sz="1300">
                <a:latin typeface="Times New Roman" panose="02020603050405020304" pitchFamily="18" charset="0"/>
              </a:rPr>
              <a:pPr/>
              <a:t>16</a:t>
            </a:fld>
            <a:endParaRPr lang="en-US" altLang="en-US" sz="1300" dirty="0">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04B7984-B6AD-4D3E-800B-506D1974D9BE}" type="slidenum">
              <a:rPr lang="en-US" altLang="en-US" sz="1300">
                <a:latin typeface="Times New Roman" panose="02020603050405020304" pitchFamily="18" charset="0"/>
              </a:rPr>
              <a:pPr/>
              <a:t>17</a:t>
            </a:fld>
            <a:endParaRPr lang="en-US" altLang="en-US" sz="1300" dirty="0">
              <a:latin typeface="Times New Roman" panose="02020603050405020304" pitchFamily="18" charset="0"/>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04B7984-B6AD-4D3E-800B-506D1974D9BE}" type="slidenum">
              <a:rPr lang="en-US" altLang="en-US" sz="1300">
                <a:latin typeface="Times New Roman" panose="02020603050405020304" pitchFamily="18" charset="0"/>
              </a:rPr>
              <a:pPr/>
              <a:t>18</a:t>
            </a:fld>
            <a:endParaRPr lang="en-US" altLang="en-US" sz="1300" dirty="0">
              <a:latin typeface="Times New Roman" panose="02020603050405020304" pitchFamily="18" charset="0"/>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76900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CB64798-7BD6-4B88-81ED-0C1AFAB11F92}" type="slidenum">
              <a:rPr lang="en-US" altLang="en-US" sz="1300">
                <a:latin typeface="Times New Roman" panose="02020603050405020304" pitchFamily="18" charset="0"/>
              </a:rPr>
              <a:pPr/>
              <a:t>19</a:t>
            </a:fld>
            <a:endParaRPr lang="en-US" altLang="en-US" sz="1300" dirty="0">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CB64798-7BD6-4B88-81ED-0C1AFAB11F92}" type="slidenum">
              <a:rPr lang="en-US" altLang="en-US" sz="1300">
                <a:latin typeface="Times New Roman" panose="02020603050405020304" pitchFamily="18" charset="0"/>
              </a:rPr>
              <a:pPr/>
              <a:t>20</a:t>
            </a:fld>
            <a:endParaRPr lang="en-US" altLang="en-US" sz="1300" dirty="0">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CB64798-7BD6-4B88-81ED-0C1AFAB11F92}" type="slidenum">
              <a:rPr lang="en-US" altLang="en-US" sz="1300">
                <a:latin typeface="Times New Roman" panose="02020603050405020304" pitchFamily="18" charset="0"/>
              </a:rPr>
              <a:pPr/>
              <a:t>21</a:t>
            </a:fld>
            <a:endParaRPr lang="en-US" altLang="en-US" sz="1300" dirty="0">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A5814F0E-33C5-4FFC-97A8-A1EDBAA0258F}" type="slidenum">
              <a:rPr lang="en-US" altLang="en-US" sz="1200"/>
              <a:pPr/>
              <a:t>2</a:t>
            </a:fld>
            <a:endParaRPr lang="en-US" altLang="en-US" sz="1200" dirty="0"/>
          </a:p>
        </p:txBody>
      </p:sp>
      <p:sp>
        <p:nvSpPr>
          <p:cNvPr id="72706"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72707"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1</a:t>
            </a:r>
          </a:p>
        </p:txBody>
      </p:sp>
      <p:sp>
        <p:nvSpPr>
          <p:cNvPr id="72708"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72709"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72710" name="Rectangle 6"/>
          <p:cNvSpPr>
            <a:spLocks noGrp="1" noRot="1" noChangeAspect="1" noChangeArrowheads="1" noTextEdit="1"/>
          </p:cNvSpPr>
          <p:nvPr>
            <p:ph type="sldImg"/>
          </p:nvPr>
        </p:nvSpPr>
        <p:spPr>
          <a:xfrm>
            <a:off x="1187450" y="703263"/>
            <a:ext cx="4622800" cy="3467100"/>
          </a:xfrm>
          <a:ln w="12700" cap="flat"/>
        </p:spPr>
      </p:sp>
      <p:sp>
        <p:nvSpPr>
          <p:cNvPr id="72711"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2E6BB600-5F46-4F6C-928D-3BCCB73D5636}" type="slidenum">
              <a:rPr lang="en-US" altLang="en-US" sz="1300">
                <a:latin typeface="Times New Roman" panose="02020603050405020304" pitchFamily="18" charset="0"/>
              </a:rPr>
              <a:pPr/>
              <a:t>22</a:t>
            </a:fld>
            <a:endParaRPr lang="en-US" altLang="en-US" sz="1300" dirty="0">
              <a:latin typeface="Times New Roman" panose="02020603050405020304" pitchFamily="18" charset="0"/>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0351035C-5808-407C-8457-78863416B201}" type="slidenum">
              <a:rPr lang="en-US" altLang="en-US" sz="1300">
                <a:latin typeface="Times New Roman" panose="02020603050405020304" pitchFamily="18" charset="0"/>
              </a:rPr>
              <a:pPr/>
              <a:t>23</a:t>
            </a:fld>
            <a:endParaRPr lang="en-US" altLang="en-US" sz="1300" dirty="0">
              <a:latin typeface="Times New Roman" panose="02020603050405020304" pitchFamily="18"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434B2C1-B6FF-4E08-B576-E580E4C742E5}" type="slidenum">
              <a:rPr lang="en-US" altLang="en-US" sz="1300">
                <a:latin typeface="Times New Roman" panose="02020603050405020304" pitchFamily="18" charset="0"/>
              </a:rPr>
              <a:pPr/>
              <a:t>24</a:t>
            </a:fld>
            <a:endParaRPr lang="en-US" altLang="en-US" sz="1300" dirty="0">
              <a:latin typeface="Times New Roman" panose="02020603050405020304" pitchFamily="18" charset="0"/>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CB64798-7BD6-4B88-81ED-0C1AFAB11F92}" type="slidenum">
              <a:rPr lang="en-US" altLang="en-US" sz="1300">
                <a:latin typeface="Times New Roman" panose="02020603050405020304" pitchFamily="18" charset="0"/>
              </a:rPr>
              <a:pPr/>
              <a:t>25</a:t>
            </a:fld>
            <a:endParaRPr lang="en-US" altLang="en-US" sz="1300" dirty="0">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CB64798-7BD6-4B88-81ED-0C1AFAB11F92}" type="slidenum">
              <a:rPr lang="en-US" altLang="en-US" sz="1300">
                <a:latin typeface="Times New Roman" panose="02020603050405020304" pitchFamily="18" charset="0"/>
              </a:rPr>
              <a:pPr/>
              <a:t>26</a:t>
            </a:fld>
            <a:endParaRPr lang="en-US" altLang="en-US" sz="1300" dirty="0">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CB64798-7BD6-4B88-81ED-0C1AFAB11F92}" type="slidenum">
              <a:rPr lang="en-US" altLang="en-US" sz="1300">
                <a:latin typeface="Times New Roman" panose="02020603050405020304" pitchFamily="18" charset="0"/>
              </a:rPr>
              <a:pPr/>
              <a:t>27</a:t>
            </a:fld>
            <a:endParaRPr lang="en-US" altLang="en-US" sz="1300" dirty="0">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CB64798-7BD6-4B88-81ED-0C1AFAB11F92}" type="slidenum">
              <a:rPr lang="en-US" altLang="en-US" sz="1300">
                <a:latin typeface="Times New Roman" panose="02020603050405020304" pitchFamily="18" charset="0"/>
              </a:rPr>
              <a:pPr/>
              <a:t>28</a:t>
            </a:fld>
            <a:endParaRPr lang="en-US" altLang="en-US" sz="1300" dirty="0">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CB7A9B2-BEED-4942-9227-F2701D46EA5B}" type="slidenum">
              <a:rPr lang="en-US" altLang="zh-CN" sz="1200" smtClean="0"/>
              <a:pPr/>
              <a:t>3</a:t>
            </a:fld>
            <a:endParaRPr lang="en-US" altLang="zh-CN"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Times New Roman" panose="02020603050405020304" pitchFamily="18" charset="0"/>
              </a:rPr>
              <a:t>13-3-5</a:t>
            </a:r>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3464858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181DFA4-7E73-410C-806A-3CE46A1A7FE5}" type="slidenum">
              <a:rPr lang="en-US" altLang="zh-CN" sz="1200" smtClean="0"/>
              <a:pPr/>
              <a:t>4</a:t>
            </a:fld>
            <a:endParaRPr lang="en-US" altLang="zh-CN" sz="1200"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991416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98C10A7-BDDF-43AB-9E55-FE2DBFC7C9A4}" type="slidenum">
              <a:rPr lang="en-US" altLang="zh-CN" sz="1200" smtClean="0"/>
              <a:pPr/>
              <a:t>5</a:t>
            </a:fld>
            <a:endParaRPr lang="en-US" altLang="zh-CN" sz="1200"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270327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B9B18F4-ACE4-4ED6-B199-1681CEB8B061}" type="slidenum">
              <a:rPr lang="en-US" altLang="zh-CN" sz="1200" smtClean="0"/>
              <a:pPr/>
              <a:t>6</a:t>
            </a:fld>
            <a:endParaRPr lang="en-US" altLang="zh-CN" sz="1200"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anose="02020603050405020304" pitchFamily="18" charset="0"/>
            </a:endParaRPr>
          </a:p>
        </p:txBody>
      </p:sp>
    </p:spTree>
    <p:extLst>
      <p:ext uri="{BB962C8B-B14F-4D97-AF65-F5344CB8AC3E}">
        <p14:creationId xmlns:p14="http://schemas.microsoft.com/office/powerpoint/2010/main" val="3691946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eaLnBrk="0" hangingPunct="0">
              <a:defRPr sz="1600">
                <a:solidFill>
                  <a:schemeClr val="tx1"/>
                </a:solidFill>
                <a:latin typeface="Helvetica" panose="020B0604020202020204" pitchFamily="34" charset="0"/>
                <a:ea typeface="MS PGothic" panose="020B0600070205080204" pitchFamily="34" charset="-128"/>
              </a:defRPr>
            </a:lvl1pPr>
            <a:lvl2pPr marL="741761" indent="-285293" defTabSz="928787" eaLnBrk="0" hangingPunct="0">
              <a:defRPr sz="1600">
                <a:solidFill>
                  <a:schemeClr val="tx1"/>
                </a:solidFill>
                <a:latin typeface="Helvetica" panose="020B0604020202020204" pitchFamily="34" charset="0"/>
                <a:ea typeface="MS PGothic" panose="020B0600070205080204" pitchFamily="34" charset="-128"/>
              </a:defRPr>
            </a:lvl2pPr>
            <a:lvl3pPr marL="1141171" indent="-228234" defTabSz="928787" eaLnBrk="0" hangingPunct="0">
              <a:defRPr sz="1600">
                <a:solidFill>
                  <a:schemeClr val="tx1"/>
                </a:solidFill>
                <a:latin typeface="Helvetica" panose="020B0604020202020204" pitchFamily="34" charset="0"/>
                <a:ea typeface="MS PGothic" panose="020B0600070205080204" pitchFamily="34" charset="-128"/>
              </a:defRPr>
            </a:lvl3pPr>
            <a:lvl4pPr marL="1597640" indent="-228234" defTabSz="928787" eaLnBrk="0" hangingPunct="0">
              <a:defRPr sz="1600">
                <a:solidFill>
                  <a:schemeClr val="tx1"/>
                </a:solidFill>
                <a:latin typeface="Helvetica" panose="020B0604020202020204" pitchFamily="34" charset="0"/>
                <a:ea typeface="MS PGothic" panose="020B0600070205080204" pitchFamily="34" charset="-128"/>
              </a:defRPr>
            </a:lvl4pPr>
            <a:lvl5pPr marL="2054108" indent="-228234" defTabSz="928787" eaLnBrk="0" hangingPunct="0">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A82168F-E865-405F-BB81-ED9E0172F23B}" type="slidenum">
              <a:rPr lang="en-US" altLang="en-US" sz="1200"/>
              <a:pPr/>
              <a:t>7</a:t>
            </a:fld>
            <a:endParaRPr lang="en-US" altLang="en-US" sz="1200" dirty="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D5B2C1C-1355-4A79-A142-9C91831F9AAB}" type="slidenum">
              <a:rPr lang="en-US" altLang="zh-CN" sz="1200" smtClean="0"/>
              <a:pPr/>
              <a:t>10</a:t>
            </a:fld>
            <a:endParaRPr lang="en-US" altLang="zh-CN" sz="120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Times New Roman" panose="02020603050405020304" pitchFamily="18" charset="0"/>
              </a:rPr>
              <a:t>3-2</a:t>
            </a:r>
            <a:endParaRPr lang="zh-CN" altLang="zh-CN" dirty="0" smtClean="0">
              <a:latin typeface="Times New Roman" panose="02020603050405020304" pitchFamily="18" charset="0"/>
            </a:endParaRPr>
          </a:p>
        </p:txBody>
      </p:sp>
    </p:spTree>
    <p:extLst>
      <p:ext uri="{BB962C8B-B14F-4D97-AF65-F5344CB8AC3E}">
        <p14:creationId xmlns:p14="http://schemas.microsoft.com/office/powerpoint/2010/main" val="2761370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179" eaLnBrk="0" hangingPunct="0">
              <a:defRPr sz="2400">
                <a:solidFill>
                  <a:schemeClr val="tx1"/>
                </a:solidFill>
                <a:latin typeface="Helvetica" panose="020B0604020202020204" pitchFamily="34" charset="0"/>
                <a:ea typeface="MS PGothic" panose="020B0600070205080204" pitchFamily="34" charset="-128"/>
              </a:defRPr>
            </a:lvl1pPr>
            <a:lvl2pPr marL="742873" indent="-285721" defTabSz="930179" eaLnBrk="0" hangingPunct="0">
              <a:defRPr sz="2400">
                <a:solidFill>
                  <a:schemeClr val="tx1"/>
                </a:solidFill>
                <a:latin typeface="Helvetica" panose="020B0604020202020204" pitchFamily="34" charset="0"/>
                <a:ea typeface="MS PGothic" panose="020B0600070205080204" pitchFamily="34" charset="-128"/>
              </a:defRPr>
            </a:lvl2pPr>
            <a:lvl3pPr marL="1142883" indent="-228577" defTabSz="930179" eaLnBrk="0" hangingPunct="0">
              <a:defRPr sz="2400">
                <a:solidFill>
                  <a:schemeClr val="tx1"/>
                </a:solidFill>
                <a:latin typeface="Helvetica" panose="020B0604020202020204" pitchFamily="34" charset="0"/>
                <a:ea typeface="MS PGothic" panose="020B0600070205080204" pitchFamily="34" charset="-128"/>
              </a:defRPr>
            </a:lvl3pPr>
            <a:lvl4pPr marL="1600036" indent="-228577" defTabSz="930179" eaLnBrk="0" hangingPunct="0">
              <a:defRPr sz="2400">
                <a:solidFill>
                  <a:schemeClr val="tx1"/>
                </a:solidFill>
                <a:latin typeface="Helvetica" panose="020B0604020202020204" pitchFamily="34" charset="0"/>
                <a:ea typeface="MS PGothic" panose="020B0600070205080204" pitchFamily="34" charset="-128"/>
              </a:defRPr>
            </a:lvl4pPr>
            <a:lvl5pPr marL="2057189" indent="-228577" defTabSz="930179" eaLnBrk="0" hangingPunct="0">
              <a:defRPr sz="2400">
                <a:solidFill>
                  <a:schemeClr val="tx1"/>
                </a:solidFill>
                <a:latin typeface="Helvetica" panose="020B0604020202020204" pitchFamily="34" charset="0"/>
                <a:ea typeface="MS PGothic" panose="020B0600070205080204" pitchFamily="34" charset="-128"/>
              </a:defRPr>
            </a:lvl5pPr>
            <a:lvl6pPr marL="2514343"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496"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649"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802" indent="-228577" defTabSz="930179"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CB64798-7BD6-4B88-81ED-0C1AFAB11F92}" type="slidenum">
              <a:rPr lang="en-US" altLang="en-US" sz="1300">
                <a:latin typeface="Times New Roman" panose="02020603050405020304" pitchFamily="18" charset="0"/>
              </a:rPr>
              <a:pPr/>
              <a:t>11</a:t>
            </a:fld>
            <a:endParaRPr lang="en-US" altLang="en-US" sz="1300" dirty="0">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p:nvPr>
        </p:nvSpPr>
        <p:spPr>
          <a:xfrm>
            <a:off x="768350" y="1093788"/>
            <a:ext cx="7707313" cy="4903787"/>
          </a:xfrm>
        </p:spPr>
        <p:txBody>
          <a:bodyPr/>
          <a:lstStyle>
            <a:lvl1pPr marL="342900" indent="-342900">
              <a:buSzPct val="110000"/>
              <a:buFont typeface="Wingdings" panose="05000000000000000000" pitchFamily="2" charset="2"/>
              <a:buChar char="§"/>
              <a:defRPr sz="1700">
                <a:latin typeface="微软雅黑" panose="020B0503020204020204" pitchFamily="34" charset="-122"/>
                <a:ea typeface="微软雅黑" panose="020B0503020204020204" pitchFamily="34" charset="-122"/>
              </a:defRPr>
            </a:lvl1pPr>
            <a:lvl2pPr marL="742950" indent="-285750">
              <a:buSzPct val="110000"/>
              <a:buFont typeface="Arial" panose="020B0604020202020204" pitchFamily="34" charset="0"/>
              <a:buChar char="•"/>
              <a:defRPr sz="1700">
                <a:latin typeface="微软雅黑" panose="020B0503020204020204" pitchFamily="34" charset="-122"/>
                <a:ea typeface="微软雅黑" panose="020B0503020204020204" pitchFamily="34" charset="-122"/>
              </a:defRPr>
            </a:lvl2pPr>
            <a:lvl3pPr marL="1085850" indent="-228600">
              <a:buFont typeface="Wingdings" panose="05000000000000000000" pitchFamily="2" charset="2"/>
              <a:buChar char="§"/>
              <a:defRPr sz="1700">
                <a:latin typeface="微软雅黑" panose="020B0503020204020204" pitchFamily="34" charset="-122"/>
                <a:ea typeface="微软雅黑" panose="020B0503020204020204" pitchFamily="34" charset="-122"/>
              </a:defRPr>
            </a:lvl3pPr>
            <a:lvl4pPr marL="1428750" indent="-228600">
              <a:buFont typeface="Arial" panose="020B0604020202020204" pitchFamily="34" charset="0"/>
              <a:buChar char="•"/>
              <a:defRPr sz="1700">
                <a:latin typeface="微软雅黑" panose="020B0503020204020204" pitchFamily="34" charset="-122"/>
                <a:ea typeface="微软雅黑" panose="020B0503020204020204" pitchFamily="34" charset="-122"/>
              </a:defRPr>
            </a:lvl4pPr>
            <a:lvl5pPr marL="1771650" indent="-228600">
              <a:buFont typeface="Wingdings" panose="05000000000000000000" pitchFamily="2" charset="2"/>
              <a:buChar char="§"/>
              <a:defRPr sz="1700">
                <a:latin typeface="微软雅黑" panose="020B0503020204020204" pitchFamily="34" charset="-122"/>
                <a:ea typeface="微软雅黑" panose="020B0503020204020204" pitchFamily="34"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BE8099E-18A5-481A-9697-216087BE0676}"/>
              </a:ext>
            </a:extLst>
          </p:cNvPr>
          <p:cNvSpPr>
            <a:spLocks noGrp="1" noChangeArrowheads="1"/>
          </p:cNvSpPr>
          <p:nvPr>
            <p:ph type="sldNum" sz="quarter" idx="10"/>
          </p:nvPr>
        </p:nvSpPr>
        <p:spPr>
          <a:ln/>
        </p:spPr>
        <p:txBody>
          <a:bodyPr/>
          <a:lstStyle>
            <a:lvl1pPr>
              <a:defRPr/>
            </a:lvl1pPr>
          </a:lstStyle>
          <a:p>
            <a:pPr>
              <a:defRPr/>
            </a:pPr>
            <a:fld id="{0E555C8E-F740-4D28-8DA3-D7B8E0F6F578}" type="slidenum">
              <a:rPr lang="en-US" altLang="en-US"/>
              <a:pPr>
                <a:defRPr/>
              </a:pPr>
              <a:t>‹#›</a:t>
            </a:fld>
            <a:endParaRPr lang="en-US" altLang="en-US"/>
          </a:p>
        </p:txBody>
      </p:sp>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773084" y="1093788"/>
            <a:ext cx="7702579"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pPr>
                <a:defRPr/>
              </a:pPr>
              <a:t>‹#›</a:t>
            </a:fld>
            <a:endParaRPr lang="en-US" altLang="en-US" dirty="0"/>
          </a:p>
        </p:txBody>
      </p:sp>
      <p:sp>
        <p:nvSpPr>
          <p:cNvPr id="1028" name="Text Box 4">
            <a:extLst>
              <a:ext uri="{FF2B5EF4-FFF2-40B4-BE49-F238E27FC236}">
                <a16:creationId xmlns:a16="http://schemas.microsoft.com/office/drawing/2014/main" id="{D0CFC8B2-2C6C-4CA4-9AFC-14298F0DD4EC}"/>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userDrawn="1"/>
        </p:nvSpPr>
        <p:spPr bwMode="auto">
          <a:xfrm>
            <a:off x="4479984" y="6613525"/>
            <a:ext cx="447559"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2.</a:t>
            </a:r>
            <a:fld id="{669DE52E-05EC-4487-BE79-3F9A6A9F8797}"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5472E9A1-C06F-4393-872E-7F8100F91627}"/>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8" descr="Cover-6Ed"/>
          <p:cNvPicPr>
            <a:picLocks noChangeAspect="1" noChangeArrowheads="1"/>
          </p:cNvPicPr>
          <p:nvPr userDrawn="1"/>
        </p:nvPicPr>
        <p:blipFill>
          <a:blip r:embed="rId14"/>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zh-CN" altLang="en-US" dirty="0"/>
              <a:t>第</a:t>
            </a:r>
            <a:r>
              <a:rPr lang="en-US" altLang="zh-CN" dirty="0"/>
              <a:t>2</a:t>
            </a:r>
            <a:r>
              <a:rPr lang="zh-CN" altLang="en-US" dirty="0"/>
              <a:t>章</a:t>
            </a:r>
            <a:r>
              <a:rPr lang="en-US" altLang="zh-CN" dirty="0"/>
              <a:t>: </a:t>
            </a:r>
            <a:r>
              <a:rPr lang="zh-CN" altLang="en-US" dirty="0"/>
              <a:t>关系模型简介</a:t>
            </a:r>
            <a:endParaRPr lang="en-US" altLang="en-US" dirty="0">
              <a:effectLst>
                <a:outerShdw blurRad="38100" dist="38100" dir="2700000" algn="tl">
                  <a:srgbClr val="C0C0C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pPr>
              <a:defRPr/>
            </a:pPr>
            <a:r>
              <a:rPr lang="zh-CN" altLang="en-US" dirty="0" smtClean="0">
                <a:latin typeface="微软雅黑" panose="020B0503020204020204" pitchFamily="34" charset="-122"/>
                <a:ea typeface="微软雅黑" panose="020B0503020204020204" pitchFamily="34" charset="-122"/>
              </a:rPr>
              <a:t>关系查询语言</a:t>
            </a:r>
            <a:endParaRPr lang="en-US" dirty="0">
              <a:latin typeface="微软雅黑" panose="020B0503020204020204" pitchFamily="34" charset="-122"/>
              <a:ea typeface="微软雅黑" panose="020B0503020204020204" pitchFamily="34" charset="-122"/>
            </a:endParaRPr>
          </a:p>
        </p:txBody>
      </p:sp>
      <p:sp>
        <p:nvSpPr>
          <p:cNvPr id="20483" name="Rectangle 3"/>
          <p:cNvSpPr>
            <a:spLocks noGrp="1" noChangeArrowheads="1"/>
          </p:cNvSpPr>
          <p:nvPr>
            <p:ph idx="1"/>
          </p:nvPr>
        </p:nvSpPr>
        <p:spPr>
          <a:xfrm>
            <a:off x="838200" y="1077913"/>
            <a:ext cx="7848600" cy="4876800"/>
          </a:xfrm>
        </p:spPr>
        <p:txBody>
          <a:bodyPr/>
          <a:lstStyle/>
          <a:p>
            <a:r>
              <a:rPr lang="zh-CN" altLang="en-US" sz="1800" dirty="0" smtClean="0">
                <a:latin typeface="微软雅黑" panose="020B0503020204020204" pitchFamily="34" charset="-122"/>
                <a:ea typeface="微软雅黑" panose="020B0503020204020204" pitchFamily="34" charset="-122"/>
              </a:rPr>
              <a:t>过程化 </a:t>
            </a:r>
            <a:r>
              <a:rPr lang="en-US" altLang="zh-CN" sz="1800" dirty="0" smtClean="0">
                <a:latin typeface="微软雅黑" panose="020B0503020204020204" pitchFamily="34" charset="-122"/>
                <a:ea typeface="微软雅黑" panose="020B0503020204020204" pitchFamily="34" charset="-122"/>
              </a:rPr>
              <a:t>vs </a:t>
            </a:r>
            <a:r>
              <a:rPr lang="zh-CN" altLang="en-US" sz="1800" dirty="0" smtClean="0">
                <a:latin typeface="微软雅黑" panose="020B0503020204020204" pitchFamily="34" charset="-122"/>
                <a:ea typeface="微软雅黑" panose="020B0503020204020204" pitchFamily="34" charset="-122"/>
              </a:rPr>
              <a:t>非过程化</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“纯”语言：</a:t>
            </a:r>
            <a:endParaRPr lang="en-US" altLang="zh-CN" sz="18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关系代数 </a:t>
            </a:r>
            <a:r>
              <a:rPr lang="en-US" altLang="zh-CN" sz="1800" dirty="0" smtClean="0">
                <a:latin typeface="微软雅黑" panose="020B0503020204020204" pitchFamily="34" charset="-122"/>
                <a:ea typeface="微软雅黑" panose="020B0503020204020204" pitchFamily="34" charset="-122"/>
              </a:rPr>
              <a:t>Relational algebra</a:t>
            </a:r>
          </a:p>
          <a:p>
            <a:pPr lvl="1"/>
            <a:r>
              <a:rPr lang="zh-CN" altLang="en-US" sz="1800" dirty="0" smtClean="0">
                <a:latin typeface="微软雅黑" panose="020B0503020204020204" pitchFamily="34" charset="-122"/>
                <a:ea typeface="微软雅黑" panose="020B0503020204020204" pitchFamily="34" charset="-122"/>
              </a:rPr>
              <a:t>元组关系运算 </a:t>
            </a:r>
            <a:r>
              <a:rPr lang="en-US" altLang="zh-CN" sz="1800" dirty="0" smtClean="0">
                <a:latin typeface="微软雅黑" panose="020B0503020204020204" pitchFamily="34" charset="-122"/>
                <a:ea typeface="微软雅黑" panose="020B0503020204020204" pitchFamily="34" charset="-122"/>
              </a:rPr>
              <a:t>Tuple relational calculus</a:t>
            </a:r>
          </a:p>
          <a:p>
            <a:pPr lvl="1"/>
            <a:r>
              <a:rPr lang="zh-CN" altLang="en-US" sz="1800" dirty="0" smtClean="0">
                <a:latin typeface="微软雅黑" panose="020B0503020204020204" pitchFamily="34" charset="-122"/>
                <a:ea typeface="微软雅黑" panose="020B0503020204020204" pitchFamily="34" charset="-122"/>
              </a:rPr>
              <a:t>域关系运算 </a:t>
            </a:r>
            <a:r>
              <a:rPr lang="en-US" altLang="zh-CN" sz="1800" dirty="0" smtClean="0">
                <a:latin typeface="微软雅黑" panose="020B0503020204020204" pitchFamily="34" charset="-122"/>
                <a:ea typeface="微软雅黑" panose="020B0503020204020204" pitchFamily="34" charset="-122"/>
              </a:rPr>
              <a:t>Domain relational </a:t>
            </a:r>
            <a:r>
              <a:rPr lang="en-US" altLang="zh-CN" sz="1800" dirty="0" smtClean="0">
                <a:latin typeface="微软雅黑" panose="020B0503020204020204" pitchFamily="34" charset="-122"/>
                <a:ea typeface="微软雅黑" panose="020B0503020204020204" pitchFamily="34" charset="-122"/>
              </a:rPr>
              <a:t>calculus</a:t>
            </a:r>
          </a:p>
          <a:p>
            <a:r>
              <a:rPr lang="zh-CN" altLang="en-US" sz="1800" dirty="0" smtClean="0">
                <a:latin typeface="微软雅黑" panose="020B0503020204020204" pitchFamily="34" charset="-122"/>
                <a:ea typeface="微软雅黑" panose="020B0503020204020204" pitchFamily="34" charset="-122"/>
              </a:rPr>
              <a:t>以上三种语言在计算力上是等价的</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我们这一章关注 </a:t>
            </a:r>
            <a:r>
              <a:rPr lang="zh-CN" altLang="en-US" sz="1800" b="1" dirty="0" smtClean="0">
                <a:latin typeface="微软雅黑" panose="020B0503020204020204" pitchFamily="34" charset="-122"/>
                <a:ea typeface="微软雅黑" panose="020B0503020204020204" pitchFamily="34" charset="-122"/>
              </a:rPr>
              <a:t>关系代数</a:t>
            </a:r>
            <a:endParaRPr lang="en-US" altLang="zh-CN" sz="1800" b="1"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不是图灵等价</a:t>
            </a:r>
            <a:endParaRPr lang="en-US" altLang="zh-CN" sz="18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包括</a:t>
            </a:r>
            <a:r>
              <a:rPr lang="en-US" altLang="zh-CN" sz="1800" dirty="0" smtClean="0">
                <a:latin typeface="微软雅黑" panose="020B0503020204020204" pitchFamily="34" charset="-122"/>
                <a:ea typeface="微软雅黑" panose="020B0503020204020204" pitchFamily="34" charset="-122"/>
              </a:rPr>
              <a:t>6</a:t>
            </a:r>
            <a:r>
              <a:rPr lang="zh-CN" altLang="en-US" sz="1800" dirty="0" smtClean="0">
                <a:latin typeface="微软雅黑" panose="020B0503020204020204" pitchFamily="34" charset="-122"/>
                <a:ea typeface="微软雅黑" panose="020B0503020204020204" pitchFamily="34" charset="-122"/>
              </a:rPr>
              <a:t>种基本运算</a:t>
            </a:r>
            <a:endParaRPr lang="en-US" altLang="zh-CN" sz="1800" dirty="0" smtClean="0">
              <a:latin typeface="微软雅黑" panose="020B0503020204020204" pitchFamily="34" charset="-122"/>
              <a:ea typeface="微软雅黑" panose="020B0503020204020204" pitchFamily="34" charset="-122"/>
            </a:endParaRPr>
          </a:p>
          <a:p>
            <a:pPr lvl="1"/>
            <a:endParaRPr lang="en-US" altLang="zh-CN" sz="1800" dirty="0" smtClean="0">
              <a:latin typeface="微软雅黑" panose="020B0503020204020204" pitchFamily="34" charset="-122"/>
              <a:ea typeface="微软雅黑" panose="020B0503020204020204" pitchFamily="34" charset="-122"/>
            </a:endParaRPr>
          </a:p>
          <a:p>
            <a:pPr lvl="1"/>
            <a:endParaRPr lang="en-US" altLang="zh-CN" sz="1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4487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zh-CN" altLang="en-US" sz="2800" dirty="0" smtClean="0"/>
              <a:t>关系代数 </a:t>
            </a:r>
            <a:r>
              <a:rPr lang="en-US" altLang="en-US" sz="2800" dirty="0" smtClean="0"/>
              <a:t>Relational </a:t>
            </a:r>
            <a:r>
              <a:rPr lang="en-US" altLang="en-US" sz="2800" dirty="0"/>
              <a:t>Algebra</a:t>
            </a:r>
          </a:p>
        </p:txBody>
      </p:sp>
      <p:sp>
        <p:nvSpPr>
          <p:cNvPr id="7170" name="Rectangle 3"/>
          <p:cNvSpPr>
            <a:spLocks noGrp="1" noChangeArrowheads="1"/>
          </p:cNvSpPr>
          <p:nvPr>
            <p:ph type="body" idx="1"/>
          </p:nvPr>
        </p:nvSpPr>
        <p:spPr>
          <a:xfrm>
            <a:off x="768350" y="1077913"/>
            <a:ext cx="7558903" cy="4876800"/>
          </a:xfrm>
        </p:spPr>
        <p:txBody>
          <a:bodyPr/>
          <a:lstStyle/>
          <a:p>
            <a:r>
              <a:rPr lang="zh-CN" altLang="en-US" sz="1700" dirty="0" smtClean="0"/>
              <a:t>一种过程化语言，包含若干个运算，每个运算使用一个或者</a:t>
            </a:r>
            <a:r>
              <a:rPr lang="zh-CN" altLang="en-US" dirty="0"/>
              <a:t>两</a:t>
            </a:r>
            <a:r>
              <a:rPr lang="zh-CN" altLang="en-US" dirty="0" smtClean="0"/>
              <a:t>个关系作为输入，产生一个新的关系作为结果。</a:t>
            </a:r>
            <a:endParaRPr lang="en-US" altLang="en-US" sz="1700" dirty="0" smtClean="0"/>
          </a:p>
          <a:p>
            <a:r>
              <a:rPr lang="zh-CN" altLang="en-US" sz="1700" dirty="0" smtClean="0"/>
              <a:t>六种基本运算</a:t>
            </a:r>
            <a:endParaRPr lang="en-US" altLang="en-US" sz="1700" dirty="0"/>
          </a:p>
          <a:p>
            <a:pPr lvl="1"/>
            <a:r>
              <a:rPr lang="zh-CN" altLang="en-US" sz="1700" dirty="0" smtClean="0"/>
              <a:t>选择 </a:t>
            </a:r>
            <a:r>
              <a:rPr lang="en-US" altLang="en-US" sz="1700" dirty="0" smtClean="0"/>
              <a:t>select</a:t>
            </a:r>
            <a:r>
              <a:rPr lang="en-US" altLang="en-US" sz="1700" dirty="0"/>
              <a:t>: </a:t>
            </a:r>
            <a:r>
              <a:rPr kumimoji="0" lang="en-US" altLang="en-US" sz="1700" dirty="0">
                <a:sym typeface="Symbol" panose="05050102010706020507" pitchFamily="18" charset="2"/>
              </a:rPr>
              <a:t></a:t>
            </a:r>
            <a:endParaRPr lang="en-US" altLang="en-US" sz="1700" dirty="0"/>
          </a:p>
          <a:p>
            <a:pPr lvl="1"/>
            <a:r>
              <a:rPr lang="zh-CN" altLang="en-US" sz="1700" dirty="0" smtClean="0"/>
              <a:t>投影 </a:t>
            </a:r>
            <a:r>
              <a:rPr lang="en-US" altLang="en-US" sz="1700" dirty="0" smtClean="0"/>
              <a:t>project</a:t>
            </a:r>
            <a:r>
              <a:rPr lang="en-US" altLang="en-US" sz="1700" dirty="0"/>
              <a:t>: </a:t>
            </a:r>
            <a:r>
              <a:rPr lang="en-US" altLang="en-US" sz="1700" dirty="0">
                <a:sym typeface="Symbol" panose="05050102010706020507" pitchFamily="18" charset="2"/>
              </a:rPr>
              <a:t></a:t>
            </a:r>
            <a:endParaRPr lang="en-US" altLang="en-US" sz="1700" dirty="0"/>
          </a:p>
          <a:p>
            <a:pPr lvl="1"/>
            <a:r>
              <a:rPr lang="zh-CN" altLang="en-US" dirty="0" smtClean="0"/>
              <a:t>集合</a:t>
            </a:r>
            <a:r>
              <a:rPr lang="zh-CN" altLang="en-US" sz="1700" dirty="0" smtClean="0"/>
              <a:t>并 </a:t>
            </a:r>
            <a:r>
              <a:rPr lang="en-US" altLang="en-US" sz="1700" dirty="0" smtClean="0"/>
              <a:t>union</a:t>
            </a:r>
            <a:r>
              <a:rPr lang="en-US" altLang="en-US" sz="1700" dirty="0"/>
              <a:t>: </a:t>
            </a:r>
            <a:r>
              <a:rPr lang="en-US" altLang="en-US" sz="1700" dirty="0">
                <a:sym typeface="Symbol" panose="05050102010706020507" pitchFamily="18" charset="2"/>
              </a:rPr>
              <a:t></a:t>
            </a:r>
            <a:endParaRPr lang="en-US" altLang="en-US" sz="1700" dirty="0"/>
          </a:p>
          <a:p>
            <a:pPr lvl="1"/>
            <a:r>
              <a:rPr lang="zh-CN" altLang="en-US" sz="1700" dirty="0" smtClean="0"/>
              <a:t>集合差 </a:t>
            </a:r>
            <a:r>
              <a:rPr lang="en-US" altLang="en-US" sz="1700" dirty="0" smtClean="0"/>
              <a:t>set </a:t>
            </a:r>
            <a:r>
              <a:rPr lang="en-US" altLang="en-US" sz="1700" dirty="0"/>
              <a:t>difference: </a:t>
            </a:r>
            <a:r>
              <a:rPr lang="en-US" altLang="en-US" sz="1700" i="1" dirty="0"/>
              <a:t>–</a:t>
            </a:r>
            <a:r>
              <a:rPr lang="en-US" altLang="en-US" sz="1700" dirty="0"/>
              <a:t> </a:t>
            </a:r>
          </a:p>
          <a:p>
            <a:pPr lvl="1"/>
            <a:r>
              <a:rPr lang="zh-CN" altLang="en-US" sz="1700" dirty="0" smtClean="0"/>
              <a:t>笛卡尔积 </a:t>
            </a:r>
            <a:r>
              <a:rPr lang="en-US" altLang="en-US" sz="1700" dirty="0" smtClean="0"/>
              <a:t>Cartesian </a:t>
            </a:r>
            <a:r>
              <a:rPr lang="en-US" altLang="en-US" sz="1700" dirty="0"/>
              <a:t>product: x</a:t>
            </a:r>
          </a:p>
          <a:p>
            <a:pPr lvl="1"/>
            <a:r>
              <a:rPr lang="zh-CN" altLang="en-US" sz="1700" dirty="0" smtClean="0"/>
              <a:t>重命名 </a:t>
            </a:r>
            <a:r>
              <a:rPr lang="en-US" altLang="en-US" sz="1700" dirty="0" smtClean="0"/>
              <a:t>rename</a:t>
            </a:r>
            <a:r>
              <a:rPr lang="en-US" altLang="en-US" sz="1700" dirty="0"/>
              <a:t>: </a:t>
            </a:r>
            <a:r>
              <a:rPr lang="en-US" altLang="en-US" sz="1700" i="1" dirty="0">
                <a:sym typeface="Symbol" panose="05050102010706020507" pitchFamily="18" charset="2"/>
              </a:rPr>
              <a:t></a:t>
            </a:r>
          </a:p>
          <a:p>
            <a:pPr lvl="1"/>
            <a:endParaRPr lang="en-US" altLang="en-US" sz="2000" i="1" dirty="0">
              <a:sym typeface="Symbol" panose="05050102010706020507" pitchFamily="18" charset="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zh-CN" altLang="en-US" sz="2800" dirty="0" smtClean="0"/>
              <a:t>选择运算</a:t>
            </a:r>
            <a:r>
              <a:rPr lang="en-US" altLang="zh-CN" sz="2800" dirty="0" smtClean="0"/>
              <a:t>-</a:t>
            </a:r>
            <a:r>
              <a:rPr lang="zh-CN" altLang="en-US" dirty="0"/>
              <a:t>选</a:t>
            </a:r>
            <a:r>
              <a:rPr lang="zh-CN" altLang="en-US" dirty="0" smtClean="0"/>
              <a:t>行</a:t>
            </a:r>
            <a:endParaRPr lang="en-US" altLang="en-US" sz="2800" dirty="0"/>
          </a:p>
        </p:txBody>
      </p:sp>
      <p:sp>
        <p:nvSpPr>
          <p:cNvPr id="8194" name="Rectangle 3"/>
          <p:cNvSpPr>
            <a:spLocks noGrp="1" noChangeArrowheads="1"/>
          </p:cNvSpPr>
          <p:nvPr>
            <p:ph type="body" idx="1"/>
          </p:nvPr>
        </p:nvSpPr>
        <p:spPr>
          <a:xfrm>
            <a:off x="768350" y="1173574"/>
            <a:ext cx="7612170" cy="3350300"/>
          </a:xfrm>
        </p:spPr>
        <p:txBody>
          <a:bodyPr/>
          <a:lstStyle/>
          <a:p>
            <a:pPr>
              <a:lnSpc>
                <a:spcPct val="90000"/>
              </a:lnSpc>
              <a:tabLst>
                <a:tab pos="1658938" algn="l"/>
                <a:tab pos="3149600" algn="ctr"/>
                <a:tab pos="3425825" algn="l"/>
              </a:tabLst>
            </a:pPr>
            <a:r>
              <a:rPr lang="zh-CN" altLang="en-US" dirty="0" smtClean="0"/>
              <a:t>选择于是选择满足给定谓词的行</a:t>
            </a:r>
            <a:endParaRPr lang="en-US" altLang="en-US" sz="1700" dirty="0"/>
          </a:p>
          <a:p>
            <a:pPr>
              <a:lnSpc>
                <a:spcPct val="90000"/>
              </a:lnSpc>
              <a:tabLst>
                <a:tab pos="1658938" algn="l"/>
                <a:tab pos="3149600" algn="ctr"/>
                <a:tab pos="3425825" algn="l"/>
              </a:tabLst>
            </a:pPr>
            <a:r>
              <a:rPr lang="zh-CN" altLang="en-US" dirty="0"/>
              <a:t>记作</a:t>
            </a:r>
            <a:r>
              <a:rPr lang="en-US" altLang="en-US" sz="1700" dirty="0" smtClean="0"/>
              <a:t>:  </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baseline="-25000" dirty="0">
                <a:sym typeface="Symbol" panose="05050102010706020507" pitchFamily="18" charset="2"/>
              </a:rPr>
              <a:t>p </a:t>
            </a:r>
            <a:r>
              <a:rPr lang="en-US" altLang="en-US" sz="1700" dirty="0">
                <a:sym typeface="Symbol" panose="05050102010706020507" pitchFamily="18" charset="2"/>
              </a:rPr>
              <a:t>(</a:t>
            </a:r>
            <a:r>
              <a:rPr lang="en-US" altLang="en-US" sz="1700" i="1" dirty="0">
                <a:sym typeface="Symbol" panose="05050102010706020507" pitchFamily="18" charset="2"/>
              </a:rPr>
              <a:t>r</a:t>
            </a:r>
            <a:r>
              <a:rPr lang="en-US" altLang="en-US" sz="1700" dirty="0">
                <a:sym typeface="Symbol" panose="05050102010706020507" pitchFamily="18" charset="2"/>
              </a:rPr>
              <a:t>)</a:t>
            </a:r>
          </a:p>
          <a:p>
            <a:pPr>
              <a:lnSpc>
                <a:spcPct val="90000"/>
              </a:lnSpc>
              <a:tabLst>
                <a:tab pos="1658938" algn="l"/>
                <a:tab pos="3149600" algn="ctr"/>
                <a:tab pos="3425825" algn="l"/>
              </a:tabLst>
            </a:pPr>
            <a:r>
              <a:rPr lang="en-US" altLang="en-US" sz="1700" i="1" dirty="0">
                <a:sym typeface="Symbol" panose="05050102010706020507" pitchFamily="18" charset="2"/>
              </a:rPr>
              <a:t>p</a:t>
            </a:r>
            <a:r>
              <a:rPr lang="en-US" altLang="en-US" sz="1700" dirty="0">
                <a:sym typeface="Symbol" panose="05050102010706020507" pitchFamily="18" charset="2"/>
              </a:rPr>
              <a:t> </a:t>
            </a:r>
            <a:r>
              <a:rPr lang="zh-CN" altLang="en-US" sz="1700" dirty="0" smtClean="0">
                <a:sym typeface="Symbol" panose="05050102010706020507" pitchFamily="18" charset="2"/>
              </a:rPr>
              <a:t>被称为选择谓词 </a:t>
            </a:r>
            <a:r>
              <a:rPr lang="en-US" altLang="en-US" sz="1700" b="1" dirty="0" smtClean="0">
                <a:solidFill>
                  <a:srgbClr val="002060"/>
                </a:solidFill>
                <a:sym typeface="Symbol" panose="05050102010706020507" pitchFamily="18" charset="2"/>
              </a:rPr>
              <a:t>selection </a:t>
            </a:r>
            <a:r>
              <a:rPr lang="en-US" altLang="en-US" sz="1700" b="1" dirty="0">
                <a:solidFill>
                  <a:srgbClr val="002060"/>
                </a:solidFill>
                <a:sym typeface="Symbol" panose="05050102010706020507" pitchFamily="18" charset="2"/>
              </a:rPr>
              <a:t>predicate</a:t>
            </a:r>
          </a:p>
          <a:p>
            <a:pPr>
              <a:lnSpc>
                <a:spcPct val="90000"/>
              </a:lnSpc>
              <a:tabLst>
                <a:tab pos="1658938" algn="l"/>
                <a:tab pos="3149600" algn="ctr"/>
                <a:tab pos="3425825" algn="l"/>
              </a:tabLst>
            </a:pPr>
            <a:r>
              <a:rPr lang="zh-CN" altLang="en-US" sz="1700" dirty="0" smtClean="0">
                <a:sym typeface="Symbol" panose="05050102010706020507" pitchFamily="18" charset="2"/>
              </a:rPr>
              <a:t>比如</a:t>
            </a:r>
            <a:r>
              <a:rPr lang="en-US" altLang="en-US" sz="1700" dirty="0" smtClean="0">
                <a:sym typeface="Symbol" panose="05050102010706020507" pitchFamily="18" charset="2"/>
              </a:rPr>
              <a:t>: </a:t>
            </a:r>
            <a:r>
              <a:rPr lang="zh-CN" altLang="en-US" dirty="0">
                <a:sym typeface="Symbol" panose="05050102010706020507" pitchFamily="18" charset="2"/>
              </a:rPr>
              <a:t>查询</a:t>
            </a:r>
            <a:r>
              <a:rPr lang="en-US" altLang="en-US" sz="1700" dirty="0" smtClean="0">
                <a:sym typeface="Symbol" panose="05050102010706020507" pitchFamily="18" charset="2"/>
              </a:rPr>
              <a:t> </a:t>
            </a:r>
            <a:r>
              <a:rPr lang="en-US" altLang="en-US" sz="1700" dirty="0">
                <a:sym typeface="Symbol" panose="05050102010706020507" pitchFamily="18" charset="2"/>
              </a:rPr>
              <a:t>“Physics” </a:t>
            </a:r>
            <a:r>
              <a:rPr lang="zh-CN" altLang="en-US" sz="1700" dirty="0" smtClean="0">
                <a:sym typeface="Symbol" panose="05050102010706020507" pitchFamily="18" charset="2"/>
              </a:rPr>
              <a:t>院的老师信息</a:t>
            </a:r>
            <a:endParaRPr lang="en-US" altLang="en-US" sz="1700" dirty="0">
              <a:sym typeface="Symbol" panose="05050102010706020507" pitchFamily="18" charset="2"/>
            </a:endParaRPr>
          </a:p>
          <a:p>
            <a:pPr lvl="1">
              <a:lnSpc>
                <a:spcPct val="90000"/>
              </a:lnSpc>
              <a:tabLst>
                <a:tab pos="1658938" algn="l"/>
                <a:tab pos="3149600" algn="ctr"/>
                <a:tab pos="3425825" algn="l"/>
              </a:tabLst>
            </a:pPr>
            <a:r>
              <a:rPr lang="zh-CN" altLang="en-US" dirty="0">
                <a:sym typeface="Symbol" panose="05050102010706020507" pitchFamily="18" charset="2"/>
              </a:rPr>
              <a:t>查询</a:t>
            </a:r>
            <a:endParaRPr lang="en-US" altLang="en-US" sz="1700" dirty="0">
              <a:sym typeface="Symbol" panose="05050102010706020507" pitchFamily="18" charset="2"/>
            </a:endParaRPr>
          </a:p>
          <a:p>
            <a:pPr marL="457200" lvl="1" indent="0">
              <a:lnSpc>
                <a:spcPct val="90000"/>
              </a:lnSpc>
              <a:buNone/>
              <a:tabLst>
                <a:tab pos="1658938" algn="l"/>
                <a:tab pos="3149600" algn="ctr"/>
                <a:tab pos="3425825" algn="l"/>
              </a:tabLst>
            </a:pPr>
            <a:r>
              <a:rPr lang="en-US" altLang="en-US" sz="800" dirty="0">
                <a:sym typeface="Symbol" panose="05050102010706020507" pitchFamily="18" charset="2"/>
              </a:rPr>
              <a:t> </a:t>
            </a:r>
            <a:r>
              <a:rPr lang="en-US" altLang="en-US" sz="1700" dirty="0">
                <a:sym typeface="Symbol" panose="05050102010706020507" pitchFamily="18" charset="2"/>
              </a:rPr>
              <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900" i="1" dirty="0">
                <a:sym typeface="Symbol" panose="05050102010706020507" pitchFamily="18" charset="2"/>
              </a:rPr>
              <a:t></a:t>
            </a:r>
            <a:r>
              <a:rPr lang="en-US" altLang="en-US" sz="1900" dirty="0">
                <a:sym typeface="Symbol" panose="05050102010706020507" pitchFamily="18" charset="2"/>
              </a:rPr>
              <a:t> </a:t>
            </a:r>
            <a:r>
              <a:rPr lang="en-US" altLang="en-US" sz="1900" i="1" baseline="-25000" dirty="0">
                <a:sym typeface="Symbol" panose="05050102010706020507" pitchFamily="18" charset="2"/>
              </a:rPr>
              <a:t>dept_name=</a:t>
            </a:r>
            <a:r>
              <a:rPr lang="ja-JP" altLang="en-US" sz="1900" i="1" baseline="-25000" dirty="0">
                <a:sym typeface="Symbol" panose="05050102010706020507" pitchFamily="18" charset="2"/>
              </a:rPr>
              <a:t>“</a:t>
            </a:r>
            <a:r>
              <a:rPr lang="en-US" altLang="ja-JP" sz="1900" i="1" baseline="-25000" dirty="0">
                <a:sym typeface="Symbol" panose="05050102010706020507" pitchFamily="18" charset="2"/>
              </a:rPr>
              <a:t>Physics” </a:t>
            </a:r>
            <a:r>
              <a:rPr lang="en-US" altLang="ja-JP" sz="1700" dirty="0">
                <a:sym typeface="Symbol" panose="05050102010706020507" pitchFamily="18" charset="2"/>
              </a:rPr>
              <a:t>(</a:t>
            </a:r>
            <a:r>
              <a:rPr lang="en-US" altLang="ja-JP" sz="1700" i="1" dirty="0">
                <a:sym typeface="Symbol" panose="05050102010706020507" pitchFamily="18" charset="2"/>
              </a:rPr>
              <a:t>instructor</a:t>
            </a:r>
            <a:r>
              <a:rPr lang="en-US" altLang="ja-JP" sz="1700" dirty="0">
                <a:sym typeface="Symbol" panose="05050102010706020507" pitchFamily="18" charset="2"/>
              </a:rPr>
              <a:t>)</a:t>
            </a:r>
          </a:p>
          <a:p>
            <a:pPr lvl="1">
              <a:lnSpc>
                <a:spcPct val="90000"/>
              </a:lnSpc>
              <a:buNone/>
              <a:tabLst>
                <a:tab pos="1658938" algn="l"/>
                <a:tab pos="3149600" algn="ctr"/>
                <a:tab pos="3425825" algn="l"/>
              </a:tabLst>
            </a:pPr>
            <a:r>
              <a:rPr lang="en-US" altLang="en-US" sz="800" dirty="0">
                <a:sym typeface="Symbol" panose="05050102010706020507" pitchFamily="18" charset="2"/>
              </a:rPr>
              <a:t> </a:t>
            </a:r>
          </a:p>
          <a:p>
            <a:pPr lvl="1">
              <a:lnSpc>
                <a:spcPct val="90000"/>
              </a:lnSpc>
              <a:tabLst>
                <a:tab pos="1658938" algn="l"/>
                <a:tab pos="3149600" algn="ctr"/>
                <a:tab pos="3425825" algn="l"/>
              </a:tabLst>
            </a:pPr>
            <a:r>
              <a:rPr lang="zh-CN" altLang="en-US" dirty="0">
                <a:sym typeface="Symbol" panose="05050102010706020507" pitchFamily="18" charset="2"/>
              </a:rPr>
              <a:t>结果</a:t>
            </a:r>
            <a:endParaRPr lang="en-US" altLang="en-US" sz="1700" dirty="0">
              <a:sym typeface="Symbol" panose="05050102010706020507" pitchFamily="18" charset="2"/>
            </a:endParaRPr>
          </a:p>
        </p:txBody>
      </p:sp>
      <p:pic>
        <p:nvPicPr>
          <p:cNvPr id="3" name="Graphic 2">
            <a:extLst>
              <a:ext uri="{FF2B5EF4-FFF2-40B4-BE49-F238E27FC236}">
                <a16:creationId xmlns:a16="http://schemas.microsoft.com/office/drawing/2014/main" id="{D0EA259D-031F-4208-A7F2-A15AE51650DB}"/>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b="31858"/>
          <a:stretch/>
        </p:blipFill>
        <p:spPr>
          <a:xfrm>
            <a:off x="1735698" y="4125699"/>
            <a:ext cx="4932139" cy="12231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zh-CN" altLang="en-US" sz="2800" dirty="0" smtClean="0"/>
              <a:t>选择运算</a:t>
            </a:r>
            <a:r>
              <a:rPr lang="en-US" altLang="en-US" sz="2800" dirty="0" smtClean="0"/>
              <a:t>(</a:t>
            </a:r>
            <a:r>
              <a:rPr lang="zh-CN" altLang="en-US" sz="2800" dirty="0" smtClean="0"/>
              <a:t>续</a:t>
            </a:r>
            <a:r>
              <a:rPr lang="en-US" altLang="en-US" sz="2800" dirty="0" smtClean="0"/>
              <a:t>)</a:t>
            </a:r>
            <a:endParaRPr lang="en-US" altLang="en-US" sz="2800" dirty="0"/>
          </a:p>
        </p:txBody>
      </p:sp>
      <p:sp>
        <p:nvSpPr>
          <p:cNvPr id="8194" name="Rectangle 3"/>
          <p:cNvSpPr>
            <a:spLocks noGrp="1" noChangeArrowheads="1"/>
          </p:cNvSpPr>
          <p:nvPr>
            <p:ph type="body" idx="1"/>
          </p:nvPr>
        </p:nvSpPr>
        <p:spPr>
          <a:xfrm>
            <a:off x="768350" y="1138873"/>
            <a:ext cx="7656559" cy="4810823"/>
          </a:xfrm>
        </p:spPr>
        <p:txBody>
          <a:bodyPr/>
          <a:lstStyle/>
          <a:p>
            <a:pPr>
              <a:lnSpc>
                <a:spcPct val="90000"/>
              </a:lnSpc>
              <a:tabLst>
                <a:tab pos="1658938" algn="l"/>
                <a:tab pos="3149600" algn="ctr"/>
                <a:tab pos="3425825" algn="l"/>
              </a:tabLst>
            </a:pPr>
            <a:r>
              <a:rPr lang="zh-CN" altLang="en-US" sz="1700" dirty="0" smtClean="0">
                <a:sym typeface="Symbol" panose="05050102010706020507" pitchFamily="18" charset="2"/>
              </a:rPr>
              <a:t>选择谓词中可以使用比较运算</a:t>
            </a:r>
            <a:r>
              <a:rPr lang="en-US" altLang="en-US" sz="1700" dirty="0" smtClean="0">
                <a:sym typeface="Symbol" panose="05050102010706020507" pitchFamily="18" charset="2"/>
              </a:rPr>
              <a:t>                     </a:t>
            </a:r>
          </a:p>
          <a:p>
            <a:pPr lvl="1">
              <a:lnSpc>
                <a:spcPct val="90000"/>
              </a:lnSpc>
              <a:tabLst>
                <a:tab pos="1658938" algn="l"/>
                <a:tab pos="3149600" algn="ctr"/>
                <a:tab pos="3425825" algn="l"/>
              </a:tabLst>
            </a:pPr>
            <a:r>
              <a:rPr lang="en-US" altLang="en-US" dirty="0" smtClean="0">
                <a:sym typeface="Symbol" panose="05050102010706020507" pitchFamily="18" charset="2"/>
              </a:rPr>
              <a:t>=, </a:t>
            </a:r>
            <a:r>
              <a:rPr lang="en-US" altLang="en-US" dirty="0">
                <a:sym typeface="Symbol" panose="05050102010706020507" pitchFamily="18" charset="2"/>
              </a:rPr>
              <a:t>, &gt;, . &lt;. </a:t>
            </a:r>
            <a:r>
              <a:rPr lang="en-US" altLang="en-US" dirty="0" smtClean="0">
                <a:sym typeface="Symbol" panose="05050102010706020507" pitchFamily="18" charset="2"/>
              </a:rPr>
              <a:t></a:t>
            </a:r>
            <a:endParaRPr lang="en-US" altLang="en-US" dirty="0">
              <a:sym typeface="Symbol" panose="05050102010706020507" pitchFamily="18" charset="2"/>
            </a:endParaRPr>
          </a:p>
          <a:p>
            <a:pPr>
              <a:lnSpc>
                <a:spcPct val="90000"/>
              </a:lnSpc>
              <a:tabLst>
                <a:tab pos="1658938" algn="l"/>
                <a:tab pos="3149600" algn="ctr"/>
                <a:tab pos="3425825" algn="l"/>
              </a:tabLst>
            </a:pPr>
            <a:r>
              <a:rPr lang="zh-CN" altLang="en-US" sz="1700" dirty="0" smtClean="0">
                <a:sym typeface="Symbol" panose="05050102010706020507" pitchFamily="18" charset="2"/>
              </a:rPr>
              <a:t>可以使用逻辑运算将若干个谓词组合程一个大的谓词</a:t>
            </a:r>
            <a:r>
              <a:rPr lang="en-US" altLang="en-US" sz="1700" dirty="0" smtClean="0">
                <a:sym typeface="Symbol" panose="05050102010706020507" pitchFamily="18" charset="2"/>
              </a:rPr>
              <a:t>:</a:t>
            </a:r>
            <a:endParaRPr lang="en-US" altLang="en-US" sz="1700" dirty="0">
              <a:sym typeface="Symbol" panose="05050102010706020507" pitchFamily="18" charset="2"/>
            </a:endParaRPr>
          </a:p>
          <a:p>
            <a:pPr>
              <a:lnSpc>
                <a:spcPct val="90000"/>
              </a:lnSpc>
              <a:buNone/>
              <a:tabLst>
                <a:tab pos="1658938" algn="l"/>
                <a:tab pos="3149600" algn="ctr"/>
                <a:tab pos="3425825" algn="l"/>
              </a:tabLst>
            </a:pPr>
            <a:r>
              <a:rPr lang="en-US" altLang="en-US" sz="1700" dirty="0">
                <a:sym typeface="Symbol" panose="05050102010706020507" pitchFamily="18" charset="2"/>
              </a:rPr>
              <a:t>                    (</a:t>
            </a:r>
            <a:r>
              <a:rPr lang="en-US" altLang="en-US" sz="1700" b="1" dirty="0">
                <a:sym typeface="Symbol" panose="05050102010706020507" pitchFamily="18" charset="2"/>
              </a:rPr>
              <a:t>and</a:t>
            </a:r>
            <a:r>
              <a:rPr lang="en-US" altLang="en-US" sz="1700" dirty="0">
                <a:sym typeface="Symbol" panose="05050102010706020507" pitchFamily="18" charset="2"/>
              </a:rPr>
              <a:t>),  (</a:t>
            </a:r>
            <a:r>
              <a:rPr lang="en-US" altLang="en-US" sz="1700" b="1" dirty="0">
                <a:sym typeface="Symbol" panose="05050102010706020507" pitchFamily="18" charset="2"/>
              </a:rPr>
              <a:t>or</a:t>
            </a:r>
            <a:r>
              <a:rPr lang="en-US" altLang="en-US" sz="1700" dirty="0">
                <a:sym typeface="Symbol" panose="05050102010706020507" pitchFamily="18" charset="2"/>
              </a:rPr>
              <a:t>),  (</a:t>
            </a:r>
            <a:r>
              <a:rPr lang="en-US" altLang="en-US" sz="1700" b="1" dirty="0">
                <a:sym typeface="Symbol" panose="05050102010706020507" pitchFamily="18" charset="2"/>
              </a:rPr>
              <a:t>not</a:t>
            </a:r>
            <a:r>
              <a:rPr lang="en-US" altLang="en-US" sz="1700" dirty="0">
                <a:sym typeface="Symbol" panose="05050102010706020507" pitchFamily="18" charset="2"/>
              </a:rPr>
              <a:t>)</a:t>
            </a:r>
          </a:p>
          <a:p>
            <a:pPr>
              <a:lnSpc>
                <a:spcPct val="90000"/>
              </a:lnSpc>
              <a:tabLst>
                <a:tab pos="1658938" algn="l"/>
                <a:tab pos="3149600" algn="ctr"/>
                <a:tab pos="3425825" algn="l"/>
              </a:tabLst>
            </a:pPr>
            <a:r>
              <a:rPr lang="zh-CN" altLang="en-US" dirty="0">
                <a:sym typeface="Symbol" panose="05050102010706020507" pitchFamily="18" charset="2"/>
              </a:rPr>
              <a:t>比如</a:t>
            </a:r>
            <a:r>
              <a:rPr lang="en-US" altLang="en-US" sz="1700" dirty="0" smtClean="0">
                <a:sym typeface="Symbol" panose="05050102010706020507" pitchFamily="18" charset="2"/>
              </a:rPr>
              <a:t>: </a:t>
            </a:r>
            <a:r>
              <a:rPr lang="zh-CN" altLang="en-US" sz="1700" dirty="0" smtClean="0">
                <a:sym typeface="Symbol" panose="05050102010706020507" pitchFamily="18" charset="2"/>
              </a:rPr>
              <a:t>查询</a:t>
            </a:r>
            <a:r>
              <a:rPr lang="en-US" altLang="en-US" sz="1700" dirty="0" smtClean="0">
                <a:sym typeface="Symbol" panose="05050102010706020507" pitchFamily="18" charset="2"/>
              </a:rPr>
              <a:t>Physics</a:t>
            </a:r>
            <a:r>
              <a:rPr lang="zh-CN" altLang="en-US" sz="1700" dirty="0" smtClean="0">
                <a:sym typeface="Symbol" panose="05050102010706020507" pitchFamily="18" charset="2"/>
              </a:rPr>
              <a:t>院并且工资超过</a:t>
            </a:r>
            <a:r>
              <a:rPr lang="en-US" altLang="en-US" sz="1700" dirty="0" smtClean="0">
                <a:sym typeface="Symbol" panose="05050102010706020507" pitchFamily="18" charset="2"/>
              </a:rPr>
              <a:t> $90,000</a:t>
            </a:r>
            <a:r>
              <a:rPr lang="zh-CN" altLang="en-US" sz="1700" dirty="0" smtClean="0">
                <a:sym typeface="Symbol" panose="05050102010706020507" pitchFamily="18" charset="2"/>
              </a:rPr>
              <a:t>的老师信息</a:t>
            </a:r>
            <a:r>
              <a:rPr lang="en-US" altLang="en-US" sz="1700" dirty="0" smtClean="0">
                <a:sym typeface="Symbol" panose="05050102010706020507" pitchFamily="18" charset="2"/>
              </a:rPr>
              <a:t>, </a:t>
            </a:r>
          </a:p>
          <a:p>
            <a:pPr>
              <a:lnSpc>
                <a:spcPct val="90000"/>
              </a:lnSpc>
              <a:tabLst>
                <a:tab pos="1658938" algn="l"/>
                <a:tab pos="3149600" algn="ctr"/>
                <a:tab pos="3425825" algn="l"/>
              </a:tabLst>
            </a:pPr>
            <a:r>
              <a:rPr lang="zh-CN" altLang="en-US" sz="1700" dirty="0" smtClean="0">
                <a:sym typeface="Symbol" panose="05050102010706020507" pitchFamily="18" charset="2"/>
              </a:rPr>
              <a:t>写成</a:t>
            </a:r>
            <a:r>
              <a:rPr lang="en-US" altLang="en-US" sz="1700" dirty="0" smtClean="0">
                <a:sym typeface="Symbol" panose="05050102010706020507" pitchFamily="18" charset="2"/>
              </a:rPr>
              <a:t>:</a:t>
            </a:r>
            <a:endParaRPr lang="en-US" altLang="en-US" sz="1700" dirty="0">
              <a:sym typeface="Symbol" panose="05050102010706020507" pitchFamily="18" charset="2"/>
            </a:endParaRPr>
          </a:p>
          <a:p>
            <a:pPr marL="0" indent="0">
              <a:lnSpc>
                <a:spcPct val="90000"/>
              </a:lnSpc>
              <a:buNone/>
              <a:tabLst>
                <a:tab pos="1658938" algn="l"/>
                <a:tab pos="3149600" algn="ctr"/>
                <a:tab pos="3425825" algn="l"/>
              </a:tabLst>
            </a:pPr>
            <a:r>
              <a:rPr lang="en-US" altLang="en-US" sz="800" dirty="0">
                <a:sym typeface="Symbol" panose="05050102010706020507" pitchFamily="18" charset="2"/>
              </a:rPr>
              <a:t> </a:t>
            </a:r>
            <a:r>
              <a:rPr lang="en-US" altLang="en-US" sz="1700" dirty="0">
                <a:sym typeface="Symbol" panose="05050102010706020507" pitchFamily="18" charset="2"/>
              </a:rPr>
              <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baseline="-25000" dirty="0">
                <a:sym typeface="Symbol" panose="05050102010706020507" pitchFamily="18" charset="2"/>
              </a:rPr>
              <a:t>dept_name=</a:t>
            </a:r>
            <a:r>
              <a:rPr lang="ja-JP" altLang="en-US" i="1" baseline="-25000" dirty="0">
                <a:sym typeface="Symbol" panose="05050102010706020507" pitchFamily="18" charset="2"/>
              </a:rPr>
              <a:t>“</a:t>
            </a:r>
            <a:r>
              <a:rPr lang="en-US" altLang="ja-JP" i="1" baseline="-25000" dirty="0">
                <a:sym typeface="Symbol" panose="05050102010706020507" pitchFamily="18" charset="2"/>
              </a:rPr>
              <a:t>Physics</a:t>
            </a:r>
            <a:r>
              <a:rPr lang="ja-JP" altLang="en-US" i="1" baseline="-25000" dirty="0">
                <a:sym typeface="Symbol" panose="05050102010706020507" pitchFamily="18" charset="2"/>
              </a:rPr>
              <a:t>” </a:t>
            </a:r>
            <a:r>
              <a:rPr lang="en-US" altLang="en-US" dirty="0">
                <a:sym typeface="Symbol" panose="05050102010706020507" pitchFamily="18" charset="2"/>
              </a:rPr>
              <a:t></a:t>
            </a:r>
            <a:r>
              <a:rPr lang="ja-JP" altLang="en-US" i="1" baseline="-25000" dirty="0">
                <a:sym typeface="Symbol" panose="05050102010706020507" pitchFamily="18" charset="2"/>
              </a:rPr>
              <a:t> </a:t>
            </a:r>
            <a:r>
              <a:rPr lang="en-US" altLang="ja-JP" i="1" baseline="-25000" dirty="0">
                <a:sym typeface="Symbol" panose="05050102010706020507" pitchFamily="18" charset="2"/>
              </a:rPr>
              <a:t>salary </a:t>
            </a:r>
            <a:r>
              <a:rPr lang="en-US" altLang="ja-JP" sz="1700" i="1" baseline="-25000" dirty="0">
                <a:sym typeface="Symbol" panose="05050102010706020507" pitchFamily="18" charset="2"/>
              </a:rPr>
              <a:t>&gt;</a:t>
            </a:r>
            <a:r>
              <a:rPr lang="en-US" altLang="ja-JP" sz="1700" i="1" dirty="0">
                <a:sym typeface="Symbol" panose="05050102010706020507" pitchFamily="18" charset="2"/>
              </a:rPr>
              <a:t> </a:t>
            </a:r>
            <a:r>
              <a:rPr lang="en-US" altLang="ja-JP" sz="1700" i="1" baseline="-25000" dirty="0">
                <a:sym typeface="Symbol" panose="05050102010706020507" pitchFamily="18" charset="2"/>
              </a:rPr>
              <a:t>90,000</a:t>
            </a:r>
            <a:r>
              <a:rPr lang="en-US" altLang="ja-JP" sz="1700" i="1" dirty="0">
                <a:sym typeface="Symbol" panose="05050102010706020507" pitchFamily="18" charset="2"/>
              </a:rPr>
              <a:t> </a:t>
            </a:r>
            <a:r>
              <a:rPr lang="en-US" altLang="ja-JP" sz="1700" dirty="0">
                <a:sym typeface="Symbol" panose="05050102010706020507" pitchFamily="18" charset="2"/>
              </a:rPr>
              <a:t>(</a:t>
            </a:r>
            <a:r>
              <a:rPr lang="en-US" altLang="ja-JP" sz="1700" i="1" dirty="0">
                <a:sym typeface="Symbol" panose="05050102010706020507" pitchFamily="18" charset="2"/>
              </a:rPr>
              <a:t>instructor</a:t>
            </a:r>
            <a:r>
              <a:rPr lang="en-US" altLang="ja-JP" sz="1700" dirty="0">
                <a:sym typeface="Symbol" panose="05050102010706020507" pitchFamily="18" charset="2"/>
              </a:rPr>
              <a:t>)</a:t>
            </a:r>
          </a:p>
          <a:p>
            <a:pPr marL="0" indent="0">
              <a:lnSpc>
                <a:spcPct val="90000"/>
              </a:lnSpc>
              <a:buNone/>
              <a:tabLst>
                <a:tab pos="1658938" algn="l"/>
                <a:tab pos="3149600" algn="ctr"/>
                <a:tab pos="3425825" algn="l"/>
              </a:tabLst>
            </a:pPr>
            <a:r>
              <a:rPr lang="en-US" altLang="ja-JP" sz="800" i="1" dirty="0">
                <a:sym typeface="Symbol" panose="05050102010706020507" pitchFamily="18" charset="2"/>
              </a:rPr>
              <a:t> </a:t>
            </a:r>
          </a:p>
          <a:p>
            <a:pPr>
              <a:lnSpc>
                <a:spcPct val="90000"/>
              </a:lnSpc>
              <a:tabLst>
                <a:tab pos="1658938" algn="l"/>
                <a:tab pos="3149600" algn="ctr"/>
                <a:tab pos="3425825" algn="l"/>
              </a:tabLst>
            </a:pPr>
            <a:r>
              <a:rPr lang="zh-CN" altLang="en-US" sz="1700" dirty="0" smtClean="0">
                <a:sym typeface="Symbol" panose="05050102010706020507" pitchFamily="18" charset="2"/>
              </a:rPr>
              <a:t>选择谓词可以包含两个列的比较</a:t>
            </a:r>
            <a:r>
              <a:rPr lang="en-US" altLang="en-US" sz="1700" dirty="0" smtClean="0">
                <a:sym typeface="Symbol" panose="05050102010706020507" pitchFamily="18" charset="2"/>
              </a:rPr>
              <a:t>. </a:t>
            </a:r>
            <a:endParaRPr lang="en-US" altLang="en-US" sz="1700" dirty="0">
              <a:sym typeface="Symbol" panose="05050102010706020507" pitchFamily="18" charset="2"/>
            </a:endParaRPr>
          </a:p>
          <a:p>
            <a:pPr lvl="1">
              <a:lnSpc>
                <a:spcPct val="90000"/>
              </a:lnSpc>
              <a:tabLst>
                <a:tab pos="1658938" algn="l"/>
                <a:tab pos="3149600" algn="ctr"/>
                <a:tab pos="3425825" algn="l"/>
              </a:tabLst>
            </a:pPr>
            <a:r>
              <a:rPr lang="zh-CN" altLang="en-US" dirty="0">
                <a:sym typeface="Symbol" panose="05050102010706020507" pitchFamily="18" charset="2"/>
              </a:rPr>
              <a:t>比如</a:t>
            </a:r>
            <a:r>
              <a:rPr lang="en-US" altLang="en-US" sz="1700" dirty="0" smtClean="0">
                <a:sym typeface="Symbol" panose="05050102010706020507" pitchFamily="18" charset="2"/>
              </a:rPr>
              <a:t>, </a:t>
            </a:r>
            <a:r>
              <a:rPr lang="zh-CN" altLang="en-US" sz="1700" dirty="0" smtClean="0">
                <a:sym typeface="Symbol" panose="05050102010706020507" pitchFamily="18" charset="2"/>
              </a:rPr>
              <a:t>查询院名称和院所在建筑同名的院系信息</a:t>
            </a:r>
            <a:r>
              <a:rPr lang="en-US" altLang="en-US" sz="1700" dirty="0" smtClean="0">
                <a:sym typeface="Symbol" panose="05050102010706020507" pitchFamily="18" charset="2"/>
              </a:rPr>
              <a:t>:</a:t>
            </a:r>
            <a:endParaRPr lang="en-US" altLang="en-US" sz="1700" dirty="0">
              <a:sym typeface="Symbol" panose="05050102010706020507" pitchFamily="18" charset="2"/>
            </a:endParaRPr>
          </a:p>
          <a:p>
            <a:pPr lvl="1">
              <a:lnSpc>
                <a:spcPct val="90000"/>
              </a:lnSpc>
              <a:tabLst>
                <a:tab pos="1658938" algn="l"/>
                <a:tab pos="3149600" algn="ctr"/>
                <a:tab pos="3425825" algn="l"/>
              </a:tabLst>
            </a:pPr>
            <a:r>
              <a:rPr lang="en-US" altLang="en-US" sz="1700" i="1" dirty="0">
                <a:sym typeface="Symbol" panose="05050102010706020507" pitchFamily="18" charset="2"/>
              </a:rPr>
              <a:t> </a:t>
            </a:r>
            <a:r>
              <a:rPr lang="en-US" altLang="en-US" sz="1900" i="1" dirty="0">
                <a:sym typeface="Symbol" panose="05050102010706020507" pitchFamily="18" charset="2"/>
              </a:rPr>
              <a:t></a:t>
            </a:r>
            <a:r>
              <a:rPr lang="en-US" altLang="en-US" sz="1900" dirty="0">
                <a:sym typeface="Symbol" panose="05050102010706020507" pitchFamily="18" charset="2"/>
              </a:rPr>
              <a:t> </a:t>
            </a:r>
            <a:r>
              <a:rPr lang="en-US" altLang="en-US" sz="1900" i="1" baseline="-25000" dirty="0">
                <a:sym typeface="Symbol" panose="05050102010706020507" pitchFamily="18" charset="2"/>
              </a:rPr>
              <a:t>dept_name=</a:t>
            </a:r>
            <a:r>
              <a:rPr lang="en-US" altLang="ja-JP" sz="1900" i="1" baseline="-25000" dirty="0">
                <a:sym typeface="Symbol" panose="05050102010706020507" pitchFamily="18" charset="2"/>
              </a:rPr>
              <a:t>building</a:t>
            </a:r>
            <a:r>
              <a:rPr lang="en-US" altLang="ja-JP" sz="1900" i="1" dirty="0">
                <a:sym typeface="Symbol" panose="05050102010706020507" pitchFamily="18" charset="2"/>
              </a:rPr>
              <a:t> </a:t>
            </a:r>
            <a:r>
              <a:rPr lang="ja-JP" altLang="en-US" sz="1900" i="1" baseline="-25000" dirty="0">
                <a:sym typeface="Symbol" panose="05050102010706020507" pitchFamily="18" charset="2"/>
              </a:rPr>
              <a:t> </a:t>
            </a:r>
            <a:r>
              <a:rPr lang="en-US" altLang="ja-JP" sz="1700" dirty="0">
                <a:sym typeface="Symbol" panose="05050102010706020507" pitchFamily="18" charset="2"/>
              </a:rPr>
              <a:t>(</a:t>
            </a:r>
            <a:r>
              <a:rPr lang="en-US" altLang="ja-JP" sz="1700" i="1" dirty="0">
                <a:sym typeface="Symbol" panose="05050102010706020507" pitchFamily="18" charset="2"/>
              </a:rPr>
              <a:t>department</a:t>
            </a:r>
            <a:r>
              <a:rPr lang="en-US" altLang="ja-JP" sz="1700" dirty="0">
                <a:sym typeface="Symbol" panose="05050102010706020507" pitchFamily="18" charset="2"/>
              </a:rPr>
              <a:t>)</a:t>
            </a:r>
            <a:endParaRPr lang="en-US" altLang="en-US" sz="1700" dirty="0">
              <a:sym typeface="Symbol" panose="05050102010706020507" pitchFamily="18" charset="2"/>
            </a:endParaRPr>
          </a:p>
        </p:txBody>
      </p:sp>
    </p:spTree>
    <p:extLst>
      <p:ext uri="{BB962C8B-B14F-4D97-AF65-F5344CB8AC3E}">
        <p14:creationId xmlns:p14="http://schemas.microsoft.com/office/powerpoint/2010/main" val="2150831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r>
              <a:rPr lang="zh-CN" altLang="en-US" sz="2800" dirty="0" smtClean="0"/>
              <a:t>投影运算</a:t>
            </a:r>
            <a:r>
              <a:rPr lang="en-US" altLang="zh-CN" sz="2800" dirty="0" smtClean="0"/>
              <a:t>-</a:t>
            </a:r>
            <a:r>
              <a:rPr lang="zh-CN" altLang="en-US" sz="2800" dirty="0" smtClean="0"/>
              <a:t>选列</a:t>
            </a:r>
            <a:endParaRPr lang="en-US" altLang="en-US" sz="2800" dirty="0"/>
          </a:p>
        </p:txBody>
      </p:sp>
      <p:sp>
        <p:nvSpPr>
          <p:cNvPr id="1026" name="Rectangle 3"/>
          <p:cNvSpPr>
            <a:spLocks noGrp="1" noChangeArrowheads="1"/>
          </p:cNvSpPr>
          <p:nvPr>
            <p:ph type="body" idx="1"/>
          </p:nvPr>
        </p:nvSpPr>
        <p:spPr>
          <a:xfrm>
            <a:off x="768350" y="1077913"/>
            <a:ext cx="7683192" cy="4876800"/>
          </a:xfrm>
        </p:spPr>
        <p:txBody>
          <a:bodyPr/>
          <a:lstStyle/>
          <a:p>
            <a:pPr>
              <a:lnSpc>
                <a:spcPct val="120000"/>
              </a:lnSpc>
              <a:tabLst>
                <a:tab pos="3257550" algn="ctr"/>
              </a:tabLst>
            </a:pPr>
            <a:r>
              <a:rPr lang="zh-CN" altLang="en-US" dirty="0" smtClean="0">
                <a:latin typeface="微软雅黑" panose="020B0503020204020204" pitchFamily="34" charset="-122"/>
                <a:ea typeface="微软雅黑" panose="020B0503020204020204" pitchFamily="34" charset="-122"/>
              </a:rPr>
              <a:t>一元运算，返回指定列组成的关系</a:t>
            </a:r>
            <a:endParaRPr lang="en-US" altLang="en-US" sz="1700" dirty="0" smtClean="0">
              <a:latin typeface="微软雅黑" panose="020B0503020204020204" pitchFamily="34" charset="-122"/>
              <a:ea typeface="微软雅黑" panose="020B0503020204020204" pitchFamily="34" charset="-122"/>
            </a:endParaRPr>
          </a:p>
          <a:p>
            <a:pPr>
              <a:lnSpc>
                <a:spcPct val="120000"/>
              </a:lnSpc>
              <a:tabLst>
                <a:tab pos="3257550" algn="ctr"/>
              </a:tabLst>
            </a:pPr>
            <a:r>
              <a:rPr lang="zh-CN" altLang="en-US" sz="1700" dirty="0" smtClean="0">
                <a:latin typeface="微软雅黑" panose="020B0503020204020204" pitchFamily="34" charset="-122"/>
                <a:ea typeface="微软雅黑" panose="020B0503020204020204" pitchFamily="34" charset="-122"/>
              </a:rPr>
              <a:t>记作</a:t>
            </a:r>
            <a:r>
              <a:rPr lang="en-US" altLang="en-US" sz="1700" dirty="0" smtClean="0">
                <a:latin typeface="微软雅黑" panose="020B0503020204020204" pitchFamily="34" charset="-122"/>
                <a:ea typeface="微软雅黑" panose="020B0503020204020204" pitchFamily="34" charset="-122"/>
              </a:rPr>
              <a:t>:</a:t>
            </a:r>
            <a:endParaRPr lang="en-US" altLang="en-US" sz="1700" dirty="0">
              <a:latin typeface="微软雅黑" panose="020B0503020204020204" pitchFamily="34" charset="-122"/>
              <a:ea typeface="微软雅黑" panose="020B0503020204020204" pitchFamily="34" charset="-122"/>
            </a:endParaRPr>
          </a:p>
          <a:p>
            <a:pPr>
              <a:lnSpc>
                <a:spcPct val="120000"/>
              </a:lnSpc>
              <a:buNone/>
              <a:tabLst>
                <a:tab pos="3257550" algn="ctr"/>
              </a:tabLst>
            </a:pPr>
            <a:r>
              <a:rPr lang="en-US" altLang="en-US" dirty="0">
                <a:latin typeface="微软雅黑" panose="020B0503020204020204" pitchFamily="34" charset="-122"/>
                <a:ea typeface="微软雅黑" panose="020B0503020204020204" pitchFamily="34" charset="-122"/>
                <a:sym typeface="Symbol" panose="05050102010706020507" pitchFamily="18" charset="2"/>
              </a:rPr>
              <a:t>                   </a:t>
            </a:r>
            <a:r>
              <a:rPr lang="en-US" altLang="en-US" i="1" baseline="-25000" dirty="0">
                <a:latin typeface="微软雅黑" panose="020B0503020204020204" pitchFamily="34" charset="-122"/>
                <a:ea typeface="微软雅黑" panose="020B0503020204020204" pitchFamily="34" charset="-122"/>
                <a:sym typeface="Symbol" panose="05050102010706020507" pitchFamily="18" charset="2"/>
              </a:rPr>
              <a:t>A</a:t>
            </a:r>
            <a:r>
              <a:rPr lang="en-US" altLang="en-US" i="1" baseline="-50000" dirty="0">
                <a:latin typeface="微软雅黑" panose="020B0503020204020204" pitchFamily="34" charset="-122"/>
                <a:ea typeface="微软雅黑" panose="020B0503020204020204" pitchFamily="34" charset="-122"/>
                <a:sym typeface="Symbol" panose="05050102010706020507" pitchFamily="18" charset="2"/>
              </a:rPr>
              <a:t>1</a:t>
            </a:r>
            <a:r>
              <a:rPr lang="en-US" altLang="en-US" i="1" baseline="-25000" dirty="0">
                <a:latin typeface="微软雅黑" panose="020B0503020204020204" pitchFamily="34" charset="-122"/>
                <a:ea typeface="微软雅黑" panose="020B0503020204020204" pitchFamily="34" charset="-122"/>
                <a:sym typeface="Symbol" panose="05050102010706020507" pitchFamily="18" charset="2"/>
              </a:rPr>
              <a:t>,A</a:t>
            </a:r>
            <a:r>
              <a:rPr lang="en-US" altLang="en-US" i="1" baseline="-50000" dirty="0">
                <a:latin typeface="微软雅黑" panose="020B0503020204020204" pitchFamily="34" charset="-122"/>
                <a:ea typeface="微软雅黑" panose="020B0503020204020204" pitchFamily="34" charset="-122"/>
                <a:sym typeface="Symbol" panose="05050102010706020507" pitchFamily="18" charset="2"/>
              </a:rPr>
              <a:t>2</a:t>
            </a:r>
            <a:r>
              <a:rPr lang="en-US" altLang="en-US" i="1" baseline="-25000" dirty="0">
                <a:latin typeface="微软雅黑" panose="020B0503020204020204" pitchFamily="34" charset="-122"/>
                <a:ea typeface="微软雅黑" panose="020B0503020204020204" pitchFamily="34" charset="-122"/>
                <a:sym typeface="Symbol" panose="05050102010706020507" pitchFamily="18" charset="2"/>
              </a:rPr>
              <a:t>,A</a:t>
            </a:r>
            <a:r>
              <a:rPr lang="en-US" altLang="en-US" i="1" baseline="-50000" dirty="0">
                <a:latin typeface="微软雅黑" panose="020B0503020204020204" pitchFamily="34" charset="-122"/>
                <a:ea typeface="微软雅黑" panose="020B0503020204020204" pitchFamily="34" charset="-122"/>
                <a:sym typeface="Symbol" panose="05050102010706020507" pitchFamily="18" charset="2"/>
              </a:rPr>
              <a:t>3</a:t>
            </a:r>
            <a:r>
              <a:rPr lang="en-US" altLang="en-US" i="1" baseline="-25000" dirty="0">
                <a:latin typeface="微软雅黑" panose="020B0503020204020204" pitchFamily="34" charset="-122"/>
                <a:ea typeface="微软雅黑" panose="020B0503020204020204" pitchFamily="34" charset="-122"/>
                <a:sym typeface="Symbol" panose="05050102010706020507" pitchFamily="18" charset="2"/>
              </a:rPr>
              <a:t> ….</a:t>
            </a:r>
            <a:r>
              <a:rPr lang="en-US" altLang="en-US" i="1" baseline="-25000" dirty="0" err="1">
                <a:latin typeface="微软雅黑" panose="020B0503020204020204" pitchFamily="34" charset="-122"/>
                <a:ea typeface="微软雅黑" panose="020B0503020204020204" pitchFamily="34" charset="-122"/>
                <a:sym typeface="Symbol" panose="05050102010706020507" pitchFamily="18" charset="2"/>
              </a:rPr>
              <a:t>A</a:t>
            </a:r>
            <a:r>
              <a:rPr lang="en-US" altLang="en-US" i="1" baseline="-50000" dirty="0" err="1">
                <a:latin typeface="微软雅黑" panose="020B0503020204020204" pitchFamily="34" charset="-122"/>
                <a:ea typeface="微软雅黑" panose="020B0503020204020204" pitchFamily="34" charset="-122"/>
                <a:sym typeface="Symbol" panose="05050102010706020507" pitchFamily="18" charset="2"/>
              </a:rPr>
              <a:t>k</a:t>
            </a:r>
            <a:r>
              <a:rPr lang="en-US" altLang="en-US" i="1" baseline="-25000" dirty="0">
                <a:latin typeface="微软雅黑" panose="020B0503020204020204" pitchFamily="34" charset="-122"/>
                <a:ea typeface="微软雅黑" panose="020B0503020204020204" pitchFamily="34" charset="-122"/>
                <a:sym typeface="Symbol" panose="05050102010706020507" pitchFamily="18" charset="2"/>
              </a:rPr>
              <a:t> </a:t>
            </a:r>
            <a:r>
              <a:rPr lang="en-US" altLang="en-US" baseline="-25000" dirty="0">
                <a:latin typeface="微软雅黑" panose="020B0503020204020204" pitchFamily="34" charset="-122"/>
                <a:ea typeface="微软雅黑" panose="020B0503020204020204" pitchFamily="34" charset="-122"/>
              </a:rPr>
              <a:t> </a:t>
            </a:r>
            <a:r>
              <a:rPr lang="en-US" altLang="en-US" sz="1700" dirty="0">
                <a:latin typeface="微软雅黑" panose="020B0503020204020204" pitchFamily="34" charset="-122"/>
                <a:ea typeface="微软雅黑" panose="020B0503020204020204" pitchFamily="34" charset="-122"/>
              </a:rPr>
              <a:t>(</a:t>
            </a:r>
            <a:r>
              <a:rPr lang="en-US" altLang="en-US" sz="1700" i="1" dirty="0">
                <a:latin typeface="微软雅黑" panose="020B0503020204020204" pitchFamily="34" charset="-122"/>
                <a:ea typeface="微软雅黑" panose="020B0503020204020204" pitchFamily="34" charset="-122"/>
              </a:rPr>
              <a:t>r</a:t>
            </a:r>
            <a:r>
              <a:rPr lang="en-US" altLang="ja-JP" sz="1700" dirty="0">
                <a:latin typeface="微软雅黑" panose="020B0503020204020204" pitchFamily="34" charset="-122"/>
                <a:ea typeface="微软雅黑" panose="020B0503020204020204" pitchFamily="34" charset="-122"/>
                <a:sym typeface="Symbol" panose="05050102010706020507" pitchFamily="18" charset="2"/>
              </a:rPr>
              <a:t>)</a:t>
            </a:r>
            <a:r>
              <a:rPr lang="en-US" altLang="en-US" sz="1700" dirty="0">
                <a:solidFill>
                  <a:schemeClr val="bg1">
                    <a:lumMod val="50000"/>
                  </a:schemeClr>
                </a:solidFill>
                <a:latin typeface="微软雅黑" panose="020B0503020204020204" pitchFamily="34" charset="-122"/>
                <a:ea typeface="微软雅黑" panose="020B0503020204020204" pitchFamily="34" charset="-122"/>
              </a:rPr>
              <a:t>	</a:t>
            </a:r>
          </a:p>
          <a:p>
            <a:pPr>
              <a:lnSpc>
                <a:spcPct val="120000"/>
              </a:lnSpc>
              <a:buFont typeface="Monotype Sorts" charset="2"/>
              <a:buNone/>
              <a:tabLst>
                <a:tab pos="3257550" algn="ctr"/>
              </a:tabLst>
            </a:pPr>
            <a:r>
              <a:rPr lang="en-US" altLang="en-US" sz="170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这里</a:t>
            </a:r>
            <a:r>
              <a:rPr lang="en-US" altLang="en-US" sz="1700" dirty="0" smtClean="0">
                <a:latin typeface="微软雅黑" panose="020B0503020204020204" pitchFamily="34" charset="-122"/>
                <a:ea typeface="微软雅黑" panose="020B0503020204020204" pitchFamily="34" charset="-122"/>
              </a:rPr>
              <a:t> </a:t>
            </a:r>
            <a:r>
              <a:rPr lang="en-US" altLang="en-US" sz="1700" i="1" dirty="0">
                <a:latin typeface="微软雅黑" panose="020B0503020204020204" pitchFamily="34" charset="-122"/>
                <a:ea typeface="微软雅黑" panose="020B0503020204020204" pitchFamily="34" charset="-122"/>
              </a:rPr>
              <a:t>A</a:t>
            </a:r>
            <a:r>
              <a:rPr lang="en-US" altLang="en-US" sz="1700" i="1" baseline="-25000" dirty="0">
                <a:latin typeface="微软雅黑" panose="020B0503020204020204" pitchFamily="34" charset="-122"/>
                <a:ea typeface="微软雅黑" panose="020B0503020204020204" pitchFamily="34" charset="-122"/>
              </a:rPr>
              <a:t>1</a:t>
            </a:r>
            <a:r>
              <a:rPr lang="en-US" altLang="en-US" sz="1700" i="1" dirty="0">
                <a:latin typeface="微软雅黑" panose="020B0503020204020204" pitchFamily="34" charset="-122"/>
                <a:ea typeface="微软雅黑" panose="020B0503020204020204" pitchFamily="34" charset="-122"/>
              </a:rPr>
              <a:t>, A</a:t>
            </a:r>
            <a:r>
              <a:rPr lang="en-US" altLang="en-US" sz="1700" i="1" baseline="-25000" dirty="0">
                <a:latin typeface="微软雅黑" panose="020B0503020204020204" pitchFamily="34" charset="-122"/>
                <a:ea typeface="微软雅黑" panose="020B0503020204020204" pitchFamily="34" charset="-122"/>
              </a:rPr>
              <a:t>2</a:t>
            </a:r>
            <a:r>
              <a:rPr lang="en-US" altLang="en-US" sz="1700" dirty="0">
                <a:latin typeface="微软雅黑" panose="020B0503020204020204" pitchFamily="34" charset="-122"/>
                <a:ea typeface="微软雅黑" panose="020B0503020204020204" pitchFamily="34" charset="-122"/>
              </a:rPr>
              <a:t>,  …, </a:t>
            </a:r>
            <a:r>
              <a:rPr lang="en-US" altLang="en-US" i="1" dirty="0" err="1">
                <a:latin typeface="微软雅黑" panose="020B0503020204020204" pitchFamily="34" charset="-122"/>
                <a:ea typeface="微软雅黑" panose="020B0503020204020204" pitchFamily="34" charset="-122"/>
              </a:rPr>
              <a:t>A</a:t>
            </a:r>
            <a:r>
              <a:rPr lang="en-US" altLang="en-US" i="1" baseline="-25000" dirty="0" err="1">
                <a:latin typeface="微软雅黑" panose="020B0503020204020204" pitchFamily="34" charset="-122"/>
                <a:ea typeface="微软雅黑" panose="020B0503020204020204" pitchFamily="34" charset="-122"/>
              </a:rPr>
              <a:t>k</a:t>
            </a:r>
            <a:r>
              <a:rPr lang="en-US" altLang="en-US" sz="1700" dirty="0">
                <a:latin typeface="微软雅黑" panose="020B0503020204020204" pitchFamily="34" charset="-122"/>
                <a:ea typeface="微软雅黑" panose="020B0503020204020204" pitchFamily="34" charset="-122"/>
              </a:rPr>
              <a:t>  </a:t>
            </a:r>
            <a:r>
              <a:rPr lang="zh-CN" altLang="en-US" sz="1700" dirty="0" smtClean="0">
                <a:latin typeface="微软雅黑" panose="020B0503020204020204" pitchFamily="34" charset="-122"/>
                <a:ea typeface="微软雅黑" panose="020B0503020204020204" pitchFamily="34" charset="-122"/>
              </a:rPr>
              <a:t>是列名，</a:t>
            </a:r>
            <a:r>
              <a:rPr lang="en-US" altLang="en-US" sz="1700" dirty="0" smtClean="0">
                <a:latin typeface="微软雅黑" panose="020B0503020204020204" pitchFamily="34" charset="-122"/>
                <a:ea typeface="微软雅黑" panose="020B0503020204020204" pitchFamily="34" charset="-122"/>
              </a:rPr>
              <a:t> </a:t>
            </a:r>
            <a:r>
              <a:rPr lang="en-US" altLang="en-US" sz="1700" i="1" dirty="0" smtClean="0">
                <a:latin typeface="微软雅黑" panose="020B0503020204020204" pitchFamily="34" charset="-122"/>
                <a:ea typeface="微软雅黑" panose="020B0503020204020204" pitchFamily="34" charset="-122"/>
              </a:rPr>
              <a:t>r</a:t>
            </a:r>
            <a:r>
              <a:rPr lang="en-US" altLang="en-US" sz="1700" dirty="0" smtClean="0">
                <a:latin typeface="微软雅黑" panose="020B0503020204020204" pitchFamily="34" charset="-122"/>
                <a:ea typeface="微软雅黑" panose="020B0503020204020204" pitchFamily="34" charset="-122"/>
              </a:rPr>
              <a:t> </a:t>
            </a:r>
            <a:r>
              <a:rPr lang="zh-CN" altLang="en-US" sz="1700" dirty="0" smtClean="0">
                <a:latin typeface="微软雅黑" panose="020B0503020204020204" pitchFamily="34" charset="-122"/>
                <a:ea typeface="微软雅黑" panose="020B0503020204020204" pitchFamily="34" charset="-122"/>
              </a:rPr>
              <a:t>是关系名</a:t>
            </a:r>
            <a:r>
              <a:rPr lang="en-US" altLang="en-US" sz="1700" dirty="0" smtClean="0">
                <a:latin typeface="微软雅黑" panose="020B0503020204020204" pitchFamily="34" charset="-122"/>
                <a:ea typeface="微软雅黑" panose="020B0503020204020204" pitchFamily="34" charset="-122"/>
              </a:rPr>
              <a:t>.</a:t>
            </a:r>
            <a:endParaRPr lang="en-US" altLang="en-US" sz="1700" dirty="0">
              <a:latin typeface="微软雅黑" panose="020B0503020204020204" pitchFamily="34" charset="-122"/>
              <a:ea typeface="微软雅黑" panose="020B0503020204020204" pitchFamily="34" charset="-122"/>
            </a:endParaRPr>
          </a:p>
          <a:p>
            <a:pPr>
              <a:tabLst>
                <a:tab pos="3257550" algn="ctr"/>
              </a:tabLst>
            </a:pPr>
            <a:r>
              <a:rPr lang="zh-CN" altLang="en-US" sz="1700" dirty="0" smtClean="0">
                <a:latin typeface="微软雅黑" panose="020B0503020204020204" pitchFamily="34" charset="-122"/>
                <a:ea typeface="微软雅黑" panose="020B0503020204020204" pitchFamily="34" charset="-122"/>
              </a:rPr>
              <a:t>结果是一个</a:t>
            </a:r>
            <a:r>
              <a:rPr lang="en-US" altLang="zh-CN" sz="1700" dirty="0" smtClean="0">
                <a:latin typeface="微软雅黑" panose="020B0503020204020204" pitchFamily="34" charset="-122"/>
                <a:ea typeface="微软雅黑" panose="020B0503020204020204" pitchFamily="34" charset="-122"/>
              </a:rPr>
              <a:t>k</a:t>
            </a:r>
            <a:r>
              <a:rPr lang="zh-CN" altLang="en-US" sz="1700" dirty="0" smtClean="0">
                <a:latin typeface="微软雅黑" panose="020B0503020204020204" pitchFamily="34" charset="-122"/>
                <a:ea typeface="微软雅黑" panose="020B0503020204020204" pitchFamily="34" charset="-122"/>
              </a:rPr>
              <a:t>列的关系，由去掉没在列表中的列，剩余的列组成。</a:t>
            </a:r>
            <a:endParaRPr lang="en-US" altLang="en-US" sz="1700" dirty="0">
              <a:latin typeface="微软雅黑" panose="020B0503020204020204" pitchFamily="34" charset="-122"/>
              <a:ea typeface="微软雅黑" panose="020B0503020204020204" pitchFamily="34" charset="-122"/>
            </a:endParaRPr>
          </a:p>
          <a:p>
            <a:pPr>
              <a:tabLst>
                <a:tab pos="3257550" algn="ctr"/>
              </a:tabLst>
            </a:pPr>
            <a:r>
              <a:rPr lang="zh-CN" altLang="en-US" sz="1700" dirty="0" smtClean="0">
                <a:latin typeface="微软雅黑" panose="020B0503020204020204" pitchFamily="34" charset="-122"/>
                <a:ea typeface="微软雅黑" panose="020B0503020204020204" pitchFamily="34" charset="-122"/>
              </a:rPr>
              <a:t>由于关系是集合，所以重复元组会被删除</a:t>
            </a:r>
            <a:endParaRPr lang="en-US" altLang="en-US" sz="17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r>
              <a:rPr lang="zh-CN" altLang="en-US" sz="2800" dirty="0" smtClean="0"/>
              <a:t>投影运算举例</a:t>
            </a:r>
            <a:endParaRPr lang="en-US" altLang="en-US" sz="2800" dirty="0"/>
          </a:p>
        </p:txBody>
      </p:sp>
      <p:sp>
        <p:nvSpPr>
          <p:cNvPr id="1026" name="Rectangle 3"/>
          <p:cNvSpPr>
            <a:spLocks noGrp="1" noChangeArrowheads="1"/>
          </p:cNvSpPr>
          <p:nvPr>
            <p:ph type="body" idx="1"/>
          </p:nvPr>
        </p:nvSpPr>
        <p:spPr>
          <a:xfrm>
            <a:off x="768350" y="1077913"/>
            <a:ext cx="7912353" cy="1567751"/>
          </a:xfrm>
        </p:spPr>
        <p:txBody>
          <a:bodyPr/>
          <a:lstStyle/>
          <a:p>
            <a:pPr>
              <a:tabLst>
                <a:tab pos="3257550" algn="ctr"/>
              </a:tabLst>
            </a:pPr>
            <a:r>
              <a:rPr lang="zh-CN" altLang="en-US" dirty="0"/>
              <a:t>比如</a:t>
            </a:r>
            <a:r>
              <a:rPr lang="en-US" altLang="en-US" sz="1700" dirty="0" smtClean="0"/>
              <a:t>: </a:t>
            </a:r>
            <a:r>
              <a:rPr lang="zh-CN" altLang="en-US" sz="1700" dirty="0" smtClean="0"/>
              <a:t>去掉教师中的院系信息</a:t>
            </a:r>
            <a:endParaRPr lang="en-US" altLang="en-US" sz="1700" i="1" dirty="0"/>
          </a:p>
          <a:p>
            <a:pPr>
              <a:tabLst>
                <a:tab pos="3257550" algn="ctr"/>
              </a:tabLst>
            </a:pPr>
            <a:r>
              <a:rPr lang="zh-CN" altLang="en-US" dirty="0"/>
              <a:t>查询</a:t>
            </a:r>
            <a:r>
              <a:rPr lang="en-US" altLang="en-US" sz="1700" i="1" dirty="0" smtClean="0"/>
              <a:t>:</a:t>
            </a:r>
            <a:r>
              <a:rPr lang="en-US" altLang="en-US" sz="1700" dirty="0"/>
              <a:t/>
            </a:r>
            <a:br>
              <a:rPr lang="en-US" altLang="en-US" sz="1700" dirty="0"/>
            </a:br>
            <a:r>
              <a:rPr lang="en-US" altLang="en-US" sz="800" dirty="0"/>
              <a:t> </a:t>
            </a:r>
            <a:r>
              <a:rPr lang="en-US" altLang="en-US" sz="1700" dirty="0"/>
              <a:t/>
            </a:r>
            <a:br>
              <a:rPr lang="en-US" altLang="en-US" sz="1700" dirty="0"/>
            </a:br>
            <a:r>
              <a:rPr lang="en-US" altLang="en-US" sz="1700" dirty="0"/>
              <a:t>         	 </a:t>
            </a:r>
            <a:r>
              <a:rPr lang="en-US" altLang="en-US" dirty="0">
                <a:sym typeface="Symbol" panose="05050102010706020507" pitchFamily="18" charset="2"/>
              </a:rPr>
              <a:t></a:t>
            </a:r>
            <a:r>
              <a:rPr lang="en-US" altLang="en-US" i="1" baseline="-25000" dirty="0"/>
              <a:t>ID, name, salary</a:t>
            </a:r>
            <a:r>
              <a:rPr lang="en-US" altLang="en-US" dirty="0"/>
              <a:t> </a:t>
            </a:r>
            <a:r>
              <a:rPr lang="en-US" altLang="en-US" sz="1700" dirty="0"/>
              <a:t>(</a:t>
            </a:r>
            <a:r>
              <a:rPr lang="en-US" altLang="en-US" sz="1700" i="1" dirty="0"/>
              <a:t>instructor</a:t>
            </a:r>
            <a:r>
              <a:rPr lang="en-US" altLang="en-US" sz="1700" dirty="0"/>
              <a:t>) </a:t>
            </a:r>
          </a:p>
          <a:p>
            <a:pPr>
              <a:tabLst>
                <a:tab pos="3257550" algn="ctr"/>
              </a:tabLst>
            </a:pPr>
            <a:r>
              <a:rPr lang="zh-CN" altLang="en-US" dirty="0"/>
              <a:t>结果</a:t>
            </a:r>
            <a:r>
              <a:rPr lang="en-US" altLang="en-US" sz="1700" dirty="0" smtClean="0"/>
              <a:t>:</a:t>
            </a:r>
            <a:r>
              <a:rPr lang="en-US" altLang="en-US" sz="1700" dirty="0"/>
              <a:t/>
            </a:r>
            <a:br>
              <a:rPr lang="en-US" altLang="en-US" sz="1700" dirty="0"/>
            </a:br>
            <a:endParaRPr lang="en-US" altLang="en-US" sz="1700" dirty="0"/>
          </a:p>
        </p:txBody>
      </p:sp>
      <p:pic>
        <p:nvPicPr>
          <p:cNvPr id="3" name="Graphic 2">
            <a:extLst>
              <a:ext uri="{FF2B5EF4-FFF2-40B4-BE49-F238E27FC236}">
                <a16:creationId xmlns:a16="http://schemas.microsoft.com/office/drawing/2014/main" id="{78A827ED-B175-4A55-B05F-235A354E778B}"/>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b="9823"/>
          <a:stretch/>
        </p:blipFill>
        <p:spPr>
          <a:xfrm>
            <a:off x="2386431" y="2422578"/>
            <a:ext cx="4216669" cy="374988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zh-CN" altLang="en-US" dirty="0"/>
              <a:t>关系代数运算</a:t>
            </a:r>
            <a:r>
              <a:rPr lang="zh-CN" altLang="en-US" sz="2800" dirty="0" smtClean="0"/>
              <a:t>的组合</a:t>
            </a:r>
            <a:endParaRPr lang="en-US" altLang="en-US" sz="2800" dirty="0"/>
          </a:p>
        </p:txBody>
      </p:sp>
      <p:sp>
        <p:nvSpPr>
          <p:cNvPr id="7170" name="Rectangle 3"/>
          <p:cNvSpPr>
            <a:spLocks noGrp="1" noChangeArrowheads="1"/>
          </p:cNvSpPr>
          <p:nvPr>
            <p:ph type="body" idx="1"/>
          </p:nvPr>
        </p:nvSpPr>
        <p:spPr>
          <a:xfrm>
            <a:off x="768351" y="1242035"/>
            <a:ext cx="7558786" cy="3720109"/>
          </a:xfrm>
        </p:spPr>
        <p:txBody>
          <a:bodyPr/>
          <a:lstStyle/>
          <a:p>
            <a:r>
              <a:rPr lang="zh-CN" altLang="en-US" sz="1700" dirty="0" smtClean="0"/>
              <a:t>关系代数运算的结果为关系，关系和关系运算可以组合成关系代数表达式</a:t>
            </a:r>
            <a:endParaRPr lang="en-US" altLang="en-US" sz="1700" dirty="0" smtClean="0"/>
          </a:p>
          <a:p>
            <a:r>
              <a:rPr lang="zh-CN" altLang="en-US" sz="1700" dirty="0" smtClean="0"/>
              <a:t>查询</a:t>
            </a:r>
            <a:r>
              <a:rPr lang="en-US" altLang="en-US" sz="1700" dirty="0" smtClean="0"/>
              <a:t> – </a:t>
            </a:r>
            <a:r>
              <a:rPr lang="zh-CN" altLang="en-US" sz="1700" dirty="0" smtClean="0"/>
              <a:t>物理学院老师的名字</a:t>
            </a:r>
            <a:endParaRPr lang="en-US" altLang="en-US" sz="1700" dirty="0"/>
          </a:p>
          <a:p>
            <a:pPr>
              <a:buNone/>
            </a:pPr>
            <a:r>
              <a:rPr lang="en-US" altLang="ja-JP" sz="800" dirty="0">
                <a:sym typeface="Symbol" panose="05050102010706020507" pitchFamily="18" charset="2"/>
              </a:rPr>
              <a:t> </a:t>
            </a:r>
          </a:p>
          <a:p>
            <a:pPr>
              <a:buNone/>
            </a:pPr>
            <a:r>
              <a:rPr lang="en-US" altLang="en-US" sz="1700" dirty="0">
                <a:sym typeface="Symbol" panose="05050102010706020507" pitchFamily="18" charset="2"/>
              </a:rPr>
              <a:t>             </a:t>
            </a:r>
            <a:r>
              <a:rPr lang="en-US" altLang="en-US" dirty="0">
                <a:sym typeface="Symbol" panose="05050102010706020507" pitchFamily="18" charset="2"/>
              </a:rPr>
              <a:t></a:t>
            </a:r>
            <a:r>
              <a:rPr lang="en-US" altLang="en-US" i="1" baseline="-25000" dirty="0">
                <a:sym typeface="Symbol" panose="05050102010706020507" pitchFamily="18" charset="2"/>
              </a:rPr>
              <a:t>name</a:t>
            </a:r>
            <a:r>
              <a:rPr lang="en-US" altLang="en-US" dirty="0"/>
              <a:t>(</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baseline="-25000" dirty="0">
                <a:sym typeface="Symbol" panose="05050102010706020507" pitchFamily="18" charset="2"/>
              </a:rPr>
              <a:t>dept_name</a:t>
            </a:r>
            <a:r>
              <a:rPr lang="en-US" altLang="en-US" i="1" dirty="0">
                <a:sym typeface="Symbol" panose="05050102010706020507" pitchFamily="18" charset="2"/>
              </a:rPr>
              <a:t> </a:t>
            </a:r>
            <a:r>
              <a:rPr lang="en-US" altLang="en-US" i="1" baseline="-25000" dirty="0">
                <a:sym typeface="Symbol" panose="05050102010706020507" pitchFamily="18" charset="2"/>
              </a:rPr>
              <a:t>=</a:t>
            </a:r>
            <a:r>
              <a:rPr lang="ja-JP" altLang="en-US" i="1" baseline="-25000" dirty="0">
                <a:sym typeface="Symbol" panose="05050102010706020507" pitchFamily="18" charset="2"/>
              </a:rPr>
              <a:t>“</a:t>
            </a:r>
            <a:r>
              <a:rPr lang="en-US" altLang="ja-JP" i="1" baseline="-25000" dirty="0">
                <a:sym typeface="Symbol" panose="05050102010706020507" pitchFamily="18" charset="2"/>
              </a:rPr>
              <a:t>Physics</a:t>
            </a:r>
            <a:r>
              <a:rPr lang="ja-JP" altLang="en-US" i="1" baseline="-25000" dirty="0">
                <a:sym typeface="Symbol" panose="05050102010706020507" pitchFamily="18" charset="2"/>
              </a:rPr>
              <a:t>”</a:t>
            </a:r>
            <a:r>
              <a:rPr lang="en-US" altLang="ja-JP" i="1" baseline="-25000" dirty="0">
                <a:sym typeface="Symbol" panose="05050102010706020507" pitchFamily="18" charset="2"/>
              </a:rPr>
              <a:t> </a:t>
            </a:r>
            <a:r>
              <a:rPr lang="en-US" altLang="ja-JP" i="1" dirty="0">
                <a:sym typeface="Symbol" panose="05050102010706020507" pitchFamily="18" charset="2"/>
              </a:rPr>
              <a:t> </a:t>
            </a:r>
            <a:r>
              <a:rPr lang="en-US" altLang="ja-JP" sz="1700" dirty="0">
                <a:sym typeface="Symbol" panose="05050102010706020507" pitchFamily="18" charset="2"/>
              </a:rPr>
              <a:t>(</a:t>
            </a:r>
            <a:r>
              <a:rPr lang="en-US" altLang="ja-JP" sz="1700" i="1" dirty="0">
                <a:sym typeface="Symbol" panose="05050102010706020507" pitchFamily="18" charset="2"/>
              </a:rPr>
              <a:t>instructor</a:t>
            </a:r>
            <a:r>
              <a:rPr lang="en-US" altLang="ja-JP" sz="1700" dirty="0">
                <a:sym typeface="Symbol" panose="05050102010706020507" pitchFamily="18" charset="2"/>
              </a:rPr>
              <a:t>))</a:t>
            </a:r>
          </a:p>
          <a:p>
            <a:pPr>
              <a:buNone/>
            </a:pPr>
            <a:r>
              <a:rPr lang="en-US" altLang="ja-JP" sz="800" dirty="0">
                <a:sym typeface="Symbol" panose="05050102010706020507" pitchFamily="18" charset="2"/>
              </a:rPr>
              <a:t> </a:t>
            </a:r>
          </a:p>
          <a:p>
            <a:pPr>
              <a:lnSpc>
                <a:spcPct val="90000"/>
              </a:lnSpc>
              <a:tabLst>
                <a:tab pos="1658938" algn="l"/>
                <a:tab pos="3149600" algn="ctr"/>
                <a:tab pos="3425825" algn="l"/>
              </a:tabLst>
            </a:pPr>
            <a:r>
              <a:rPr lang="zh-CN" altLang="en-US" sz="1700" dirty="0" smtClean="0">
                <a:sym typeface="Symbol" panose="05050102010706020507" pitchFamily="18" charset="2"/>
              </a:rPr>
              <a:t>我们给出一个结算结果为关系的表达式作为投影运算的参数，而不是一个关系名</a:t>
            </a:r>
            <a:endParaRPr lang="en-US" altLang="en-US" dirty="0">
              <a:sym typeface="Symbol" panose="05050102010706020507" pitchFamily="18" charset="2"/>
            </a:endParaRPr>
          </a:p>
          <a:p>
            <a:pPr>
              <a:lnSpc>
                <a:spcPct val="90000"/>
              </a:lnSpc>
              <a:tabLst>
                <a:tab pos="1658938" algn="l"/>
                <a:tab pos="3149600" algn="ctr"/>
                <a:tab pos="3425825" algn="l"/>
              </a:tabLst>
            </a:pPr>
            <a:endParaRPr lang="en-US" altLang="en-US" dirty="0">
              <a:sym typeface="Symbol" panose="05050102010706020507" pitchFamily="18" charset="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zh-CN" altLang="en-US" sz="2800" dirty="0" smtClean="0"/>
              <a:t>笛卡尔积 </a:t>
            </a:r>
            <a:r>
              <a:rPr lang="en-US" altLang="en-US" sz="2800" dirty="0" smtClean="0"/>
              <a:t>Cartesian-Product</a:t>
            </a:r>
            <a:endParaRPr lang="en-US" altLang="en-US" sz="2800" dirty="0"/>
          </a:p>
        </p:txBody>
      </p:sp>
      <p:sp>
        <p:nvSpPr>
          <p:cNvPr id="12290" name="Rectangle 3"/>
          <p:cNvSpPr>
            <a:spLocks noGrp="1" noChangeArrowheads="1"/>
          </p:cNvSpPr>
          <p:nvPr>
            <p:ph type="body" idx="1"/>
          </p:nvPr>
        </p:nvSpPr>
        <p:spPr>
          <a:xfrm>
            <a:off x="768350" y="1065721"/>
            <a:ext cx="7709825" cy="4876800"/>
          </a:xfrm>
        </p:spPr>
        <p:txBody>
          <a:bodyPr/>
          <a:lstStyle/>
          <a:p>
            <a:pPr>
              <a:tabLst>
                <a:tab pos="3149600" algn="ctr"/>
              </a:tabLst>
            </a:pPr>
            <a:r>
              <a:rPr lang="zh-CN" altLang="en-US" sz="1700" dirty="0" smtClean="0"/>
              <a:t>笛卡尔积</a:t>
            </a:r>
            <a:r>
              <a:rPr lang="en-US" altLang="en-US" sz="1700" dirty="0" smtClean="0"/>
              <a:t> (</a:t>
            </a:r>
            <a:r>
              <a:rPr lang="zh-CN" altLang="en-US" sz="1700" dirty="0" smtClean="0"/>
              <a:t>记作</a:t>
            </a:r>
            <a:r>
              <a:rPr lang="en-US" altLang="en-US" sz="1700" dirty="0" smtClean="0"/>
              <a:t> </a:t>
            </a:r>
            <a:r>
              <a:rPr lang="en-US" altLang="en-US" sz="1700" dirty="0"/>
              <a:t>X)  </a:t>
            </a:r>
            <a:r>
              <a:rPr lang="zh-CN" altLang="en-US" sz="1700" dirty="0" smtClean="0"/>
              <a:t>让我们可以组合两个关系的信息。</a:t>
            </a:r>
            <a:endParaRPr lang="en-US" altLang="zh-CN" sz="1700" dirty="0" smtClean="0"/>
          </a:p>
          <a:p>
            <a:pPr>
              <a:tabLst>
                <a:tab pos="3149600" algn="ctr"/>
              </a:tabLst>
            </a:pPr>
            <a:r>
              <a:rPr lang="zh-CN" altLang="en-US" dirty="0" smtClean="0"/>
              <a:t>比如：关系 </a:t>
            </a:r>
            <a:r>
              <a:rPr lang="en-US" altLang="zh-CN" i="1" dirty="0" smtClean="0"/>
              <a:t>instructor</a:t>
            </a:r>
            <a:r>
              <a:rPr lang="en-US" altLang="zh-CN" dirty="0" smtClean="0"/>
              <a:t> </a:t>
            </a:r>
            <a:r>
              <a:rPr lang="zh-CN" altLang="en-US" dirty="0" smtClean="0"/>
              <a:t>和 </a:t>
            </a:r>
            <a:r>
              <a:rPr lang="en-US" altLang="zh-CN" i="1" dirty="0" smtClean="0"/>
              <a:t>teaches</a:t>
            </a:r>
            <a:r>
              <a:rPr lang="en-US" altLang="zh-CN" dirty="0" smtClean="0"/>
              <a:t> </a:t>
            </a:r>
            <a:r>
              <a:rPr lang="zh-CN" altLang="en-US" dirty="0" smtClean="0"/>
              <a:t>的笛卡尔积写作：</a:t>
            </a:r>
            <a:endParaRPr lang="en-US" altLang="zh-CN" dirty="0" smtClean="0"/>
          </a:p>
          <a:p>
            <a:pPr marL="0" indent="0" algn="ctr">
              <a:buNone/>
              <a:tabLst>
                <a:tab pos="3149600" algn="ctr"/>
              </a:tabLst>
            </a:pPr>
            <a:r>
              <a:rPr lang="en-US" altLang="zh-CN" i="1" dirty="0"/>
              <a:t>i</a:t>
            </a:r>
            <a:r>
              <a:rPr lang="en-US" altLang="en-US" sz="1700" i="1" dirty="0" smtClean="0"/>
              <a:t>nstructor</a:t>
            </a:r>
            <a:r>
              <a:rPr lang="en-US" altLang="en-US" sz="1700" dirty="0" smtClean="0"/>
              <a:t>  </a:t>
            </a:r>
            <a:r>
              <a:rPr lang="en-US" altLang="en-US" sz="1700" dirty="0"/>
              <a:t>X  </a:t>
            </a:r>
            <a:r>
              <a:rPr lang="en-US" altLang="en-US" sz="1700" i="1" dirty="0"/>
              <a:t>teaches</a:t>
            </a:r>
          </a:p>
          <a:p>
            <a:pPr>
              <a:tabLst>
                <a:tab pos="3149600" algn="ctr"/>
              </a:tabLst>
            </a:pPr>
            <a:r>
              <a:rPr lang="zh-CN" altLang="en-US" dirty="0" smtClean="0"/>
              <a:t>对于任何可能的元组对，我们构造成结果的一个元组。其中，一个来自 </a:t>
            </a:r>
            <a:r>
              <a:rPr lang="en-US" altLang="zh-CN" i="1" dirty="0"/>
              <a:t>i</a:t>
            </a:r>
            <a:r>
              <a:rPr lang="en-US" altLang="en-US" i="1" dirty="0"/>
              <a:t>nstructor</a:t>
            </a:r>
            <a:r>
              <a:rPr lang="en-US" altLang="en-US" dirty="0"/>
              <a:t> </a:t>
            </a:r>
            <a:r>
              <a:rPr lang="zh-CN" altLang="en-US" dirty="0" smtClean="0"/>
              <a:t>关系，另外一个来自 </a:t>
            </a:r>
            <a:r>
              <a:rPr lang="en-US" altLang="en-US" i="1" dirty="0"/>
              <a:t>teaches</a:t>
            </a:r>
            <a:r>
              <a:rPr lang="en-US" altLang="en-US" dirty="0"/>
              <a:t> </a:t>
            </a:r>
            <a:r>
              <a:rPr lang="en-US" altLang="en-US" dirty="0" smtClean="0"/>
              <a:t> </a:t>
            </a:r>
            <a:r>
              <a:rPr lang="zh-CN" altLang="en-US" dirty="0" smtClean="0"/>
              <a:t>关系 （见 下一页）</a:t>
            </a:r>
            <a:endParaRPr lang="en-US" altLang="en-US" sz="1700" dirty="0" smtClean="0"/>
          </a:p>
          <a:p>
            <a:pPr>
              <a:tabLst>
                <a:tab pos="3149600" algn="ctr"/>
              </a:tabLst>
            </a:pPr>
            <a:r>
              <a:rPr lang="zh-CN" altLang="en-US" sz="1700" dirty="0" smtClean="0"/>
              <a:t>由于教师好在两个关系中都有，为了区分它们，我们使用关系名作为前缀，得到对应的属性名</a:t>
            </a:r>
            <a:endParaRPr lang="en-US" altLang="en-US" sz="1700" dirty="0" smtClean="0"/>
          </a:p>
          <a:p>
            <a:pPr lvl="1">
              <a:tabLst>
                <a:tab pos="3149600" algn="ctr"/>
              </a:tabLst>
            </a:pPr>
            <a:r>
              <a:rPr lang="en-US" altLang="en-US" sz="1700" i="1" dirty="0" smtClean="0"/>
              <a:t>instructor.ID</a:t>
            </a:r>
            <a:endParaRPr lang="en-US" altLang="en-US" sz="1700" i="1" dirty="0"/>
          </a:p>
          <a:p>
            <a:pPr lvl="1">
              <a:tabLst>
                <a:tab pos="3149600" algn="ctr"/>
              </a:tabLst>
            </a:pPr>
            <a:r>
              <a:rPr lang="en-US" altLang="en-US" sz="1700" i="1" dirty="0"/>
              <a:t>teaches.ID</a:t>
            </a:r>
          </a:p>
          <a:p>
            <a:pPr lvl="1">
              <a:tabLst>
                <a:tab pos="3149600" algn="ctr"/>
              </a:tabLst>
            </a:pPr>
            <a:endParaRPr lang="en-US" altLang="en-US" dirty="0"/>
          </a:p>
          <a:p>
            <a:pPr>
              <a:buNone/>
              <a:tabLst>
                <a:tab pos="3149600" algn="ctr"/>
              </a:tabLst>
            </a:pPr>
            <a:endParaRPr lang="en-US" altLang="en-US" dirty="0">
              <a:sym typeface="Symbol" panose="05050102010706020507" pitchFamily="18" charset="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altLang="en-US" sz="2800" dirty="0"/>
              <a:t>The</a:t>
            </a:r>
            <a:r>
              <a:rPr lang="en-US" altLang="en-US" sz="2800" i="1" dirty="0"/>
              <a:t>  instructor</a:t>
            </a:r>
            <a:r>
              <a:rPr lang="en-US" altLang="en-US" sz="2800" dirty="0"/>
              <a:t>  </a:t>
            </a:r>
            <a:r>
              <a:rPr lang="en-US" altLang="en-US" sz="2400" dirty="0"/>
              <a:t>X</a:t>
            </a:r>
            <a:r>
              <a:rPr lang="en-US" altLang="en-US" sz="2800" dirty="0"/>
              <a:t>  </a:t>
            </a:r>
            <a:r>
              <a:rPr lang="en-US" altLang="en-US" sz="2800" i="1" dirty="0"/>
              <a:t>teaches  table</a:t>
            </a:r>
            <a:endParaRPr lang="en-US" altLang="en-US" sz="2800" dirty="0"/>
          </a:p>
        </p:txBody>
      </p:sp>
      <p:pic>
        <p:nvPicPr>
          <p:cNvPr id="4" name="Graphic 3">
            <a:extLst>
              <a:ext uri="{FF2B5EF4-FFF2-40B4-BE49-F238E27FC236}">
                <a16:creationId xmlns:a16="http://schemas.microsoft.com/office/drawing/2014/main" id="{E425A146-DF78-4629-A7BE-AFD775427152}"/>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t="-2" b="6551"/>
          <a:stretch/>
        </p:blipFill>
        <p:spPr>
          <a:xfrm>
            <a:off x="1669591" y="727075"/>
            <a:ext cx="5459492" cy="5964948"/>
          </a:xfrm>
          <a:prstGeom prst="rect">
            <a:avLst/>
          </a:prstGeom>
        </p:spPr>
      </p:pic>
    </p:spTree>
    <p:extLst>
      <p:ext uri="{BB962C8B-B14F-4D97-AF65-F5344CB8AC3E}">
        <p14:creationId xmlns:p14="http://schemas.microsoft.com/office/powerpoint/2010/main" val="137113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zh-CN" altLang="en-US" dirty="0"/>
              <a:t>连接</a:t>
            </a:r>
            <a:r>
              <a:rPr lang="zh-CN" altLang="en-US" sz="2800" dirty="0" smtClean="0"/>
              <a:t>运算 </a:t>
            </a:r>
            <a:r>
              <a:rPr lang="en-US" altLang="en-US" sz="2800" dirty="0" smtClean="0"/>
              <a:t>Join </a:t>
            </a:r>
            <a:r>
              <a:rPr lang="en-US" altLang="en-US" sz="2800" dirty="0"/>
              <a:t>Operation</a:t>
            </a:r>
          </a:p>
        </p:txBody>
      </p:sp>
      <p:sp>
        <p:nvSpPr>
          <p:cNvPr id="7170" name="Rectangle 3"/>
          <p:cNvSpPr>
            <a:spLocks noGrp="1" noChangeArrowheads="1"/>
          </p:cNvSpPr>
          <p:nvPr>
            <p:ph type="body" idx="1"/>
          </p:nvPr>
        </p:nvSpPr>
        <p:spPr>
          <a:xfrm>
            <a:off x="768351" y="1126681"/>
            <a:ext cx="7631938" cy="4664519"/>
          </a:xfrm>
        </p:spPr>
        <p:txBody>
          <a:bodyPr/>
          <a:lstStyle/>
          <a:p>
            <a:pPr>
              <a:tabLst>
                <a:tab pos="3149600" algn="ctr"/>
              </a:tabLst>
            </a:pPr>
            <a:r>
              <a:rPr lang="zh-CN" altLang="en-US" sz="1700" dirty="0" smtClean="0"/>
              <a:t>笛卡尔积</a:t>
            </a:r>
            <a:r>
              <a:rPr lang="en-US" altLang="en-US" sz="1700" dirty="0" smtClean="0"/>
              <a:t> </a:t>
            </a:r>
            <a:endParaRPr lang="en-US" altLang="en-US" sz="1700" dirty="0"/>
          </a:p>
          <a:p>
            <a:pPr>
              <a:buNone/>
              <a:tabLst>
                <a:tab pos="3149600" algn="ctr"/>
              </a:tabLst>
            </a:pPr>
            <a:r>
              <a:rPr lang="en-US" altLang="en-US" sz="1700" i="1" dirty="0"/>
              <a:t>                    instructor</a:t>
            </a:r>
            <a:r>
              <a:rPr lang="en-US" altLang="en-US" sz="1700" dirty="0"/>
              <a:t>  X  </a:t>
            </a:r>
            <a:r>
              <a:rPr lang="en-US" altLang="en-US" sz="1700" i="1" dirty="0"/>
              <a:t>teaches</a:t>
            </a:r>
            <a:endParaRPr lang="en-US" altLang="en-US" sz="1700" dirty="0"/>
          </a:p>
          <a:p>
            <a:pPr>
              <a:buNone/>
              <a:tabLst>
                <a:tab pos="3149600" algn="ctr"/>
              </a:tabLst>
            </a:pPr>
            <a:r>
              <a:rPr lang="en-US" altLang="en-US" sz="1700" dirty="0"/>
              <a:t>      </a:t>
            </a:r>
            <a:r>
              <a:rPr lang="zh-CN" altLang="en-US" sz="1700" dirty="0" smtClean="0"/>
              <a:t>关联 了</a:t>
            </a:r>
            <a:r>
              <a:rPr lang="en-US" altLang="zh-CN" sz="1700" dirty="0" smtClean="0"/>
              <a:t>instructor</a:t>
            </a:r>
            <a:r>
              <a:rPr lang="zh-CN" altLang="en-US" sz="1700" dirty="0" smtClean="0"/>
              <a:t>的所有元组和</a:t>
            </a:r>
            <a:r>
              <a:rPr lang="en-US" altLang="zh-CN" sz="1700" dirty="0" smtClean="0"/>
              <a:t>teaches</a:t>
            </a:r>
            <a:r>
              <a:rPr lang="zh-CN" altLang="en-US" sz="1700" dirty="0" smtClean="0"/>
              <a:t>的所有元组。</a:t>
            </a:r>
            <a:endParaRPr lang="en-US" altLang="en-US" sz="1700" dirty="0"/>
          </a:p>
          <a:p>
            <a:pPr lvl="1"/>
            <a:r>
              <a:rPr lang="zh-CN" altLang="en-US" sz="1700" dirty="0" smtClean="0"/>
              <a:t>但是结果中大量的行，老师并没有教授这个课程。</a:t>
            </a:r>
            <a:endParaRPr lang="en-US" altLang="en-US" sz="1700" dirty="0"/>
          </a:p>
          <a:p>
            <a:r>
              <a:rPr lang="zh-CN" altLang="en-US" dirty="0" smtClean="0"/>
              <a:t>为了只获得</a:t>
            </a:r>
            <a:r>
              <a:rPr lang="en-US" altLang="en-US" sz="1700" dirty="0" smtClean="0"/>
              <a:t>  </a:t>
            </a:r>
            <a:r>
              <a:rPr lang="en-US" altLang="en-US" sz="1700" dirty="0"/>
              <a:t>“</a:t>
            </a:r>
            <a:r>
              <a:rPr lang="en-US" altLang="en-US" sz="1700" i="1" dirty="0"/>
              <a:t>instructor</a:t>
            </a:r>
            <a:r>
              <a:rPr lang="en-US" altLang="en-US" sz="1700" dirty="0"/>
              <a:t>  X  </a:t>
            </a:r>
            <a:r>
              <a:rPr lang="en-US" altLang="en-US" sz="1700" i="1" dirty="0"/>
              <a:t>teaches</a:t>
            </a:r>
            <a:r>
              <a:rPr lang="en-US" altLang="en-US" sz="1700" dirty="0"/>
              <a:t> </a:t>
            </a:r>
            <a:r>
              <a:rPr lang="en-US" altLang="en-US" sz="1700" dirty="0" smtClean="0"/>
              <a:t>“ </a:t>
            </a:r>
            <a:r>
              <a:rPr lang="zh-CN" altLang="en-US" dirty="0" smtClean="0"/>
              <a:t>中老师教授的课程</a:t>
            </a:r>
            <a:r>
              <a:rPr lang="en-US" altLang="en-US" sz="1700" dirty="0" smtClean="0"/>
              <a:t>, </a:t>
            </a:r>
            <a:r>
              <a:rPr lang="zh-CN" altLang="en-US" sz="1700" dirty="0" smtClean="0"/>
              <a:t>我们写成</a:t>
            </a:r>
            <a:r>
              <a:rPr lang="en-US" altLang="en-US" sz="1700" dirty="0" smtClean="0"/>
              <a:t>:</a:t>
            </a:r>
            <a:endParaRPr lang="en-US" altLang="en-US" sz="1700" dirty="0"/>
          </a:p>
          <a:p>
            <a:pPr>
              <a:buNone/>
            </a:pPr>
            <a:r>
              <a:rPr lang="en-US" altLang="en-US" sz="1700" dirty="0">
                <a:solidFill>
                  <a:schemeClr val="bg1">
                    <a:lumMod val="50000"/>
                  </a:schemeClr>
                </a:solidFill>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baseline="-25000" dirty="0">
                <a:sym typeface="Symbol" panose="05050102010706020507" pitchFamily="18" charset="2"/>
              </a:rPr>
              <a:t>instructor.id =  teaches.id</a:t>
            </a:r>
            <a:r>
              <a:rPr lang="en-US" altLang="ja-JP" i="1" baseline="-25000" dirty="0">
                <a:sym typeface="Symbol" panose="05050102010706020507" pitchFamily="18" charset="2"/>
              </a:rPr>
              <a:t> </a:t>
            </a:r>
            <a:r>
              <a:rPr lang="en-US" altLang="ja-JP" i="1" dirty="0">
                <a:sym typeface="Symbol" panose="05050102010706020507" pitchFamily="18" charset="2"/>
              </a:rPr>
              <a:t> </a:t>
            </a:r>
            <a:r>
              <a:rPr lang="en-US" altLang="ja-JP" sz="1700" dirty="0">
                <a:sym typeface="Symbol" panose="05050102010706020507" pitchFamily="18" charset="2"/>
              </a:rPr>
              <a:t>(</a:t>
            </a:r>
            <a:r>
              <a:rPr lang="en-US" altLang="ja-JP" sz="1700" i="1" dirty="0">
                <a:sym typeface="Symbol" panose="05050102010706020507" pitchFamily="18" charset="2"/>
              </a:rPr>
              <a:t>instructor  </a:t>
            </a:r>
            <a:r>
              <a:rPr lang="en-US" altLang="ja-JP" sz="1700" dirty="0">
                <a:sym typeface="Symbol" panose="05050102010706020507" pitchFamily="18" charset="2"/>
              </a:rPr>
              <a:t>x</a:t>
            </a:r>
            <a:r>
              <a:rPr lang="en-US" altLang="ja-JP" sz="1700" i="1" dirty="0">
                <a:sym typeface="Symbol" panose="05050102010706020507" pitchFamily="18" charset="2"/>
              </a:rPr>
              <a:t> teaches </a:t>
            </a:r>
            <a:r>
              <a:rPr lang="en-US" altLang="ja-JP" sz="1700" dirty="0">
                <a:sym typeface="Symbol" panose="05050102010706020507" pitchFamily="18" charset="2"/>
              </a:rPr>
              <a:t>))</a:t>
            </a:r>
          </a:p>
          <a:p>
            <a:pPr>
              <a:buNone/>
            </a:pPr>
            <a:r>
              <a:rPr lang="en-US" altLang="ja-JP" sz="800" dirty="0">
                <a:sym typeface="Symbol" panose="05050102010706020507" pitchFamily="18" charset="2"/>
              </a:rPr>
              <a:t> </a:t>
            </a:r>
          </a:p>
          <a:p>
            <a:r>
              <a:rPr lang="zh-CN" altLang="en-US" sz="1700" dirty="0" smtClean="0">
                <a:sym typeface="Symbol" panose="05050102010706020507" pitchFamily="18" charset="2"/>
              </a:rPr>
              <a:t>表达式的结果在下一页</a:t>
            </a:r>
            <a:endParaRPr lang="en-US" altLang="ja-JP" sz="1700" dirty="0">
              <a:sym typeface="Symbol" panose="05050102010706020507" pitchFamily="18"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lIns="90488" tIns="44450" rIns="90488" bIns="44450" anchor="ctr"/>
          <a:lstStyle/>
          <a:p>
            <a:r>
              <a:rPr lang="zh-CN" altLang="en-US" dirty="0"/>
              <a:t>梗概</a:t>
            </a:r>
            <a:endParaRPr lang="en-US" altLang="en-US" sz="2800" dirty="0"/>
          </a:p>
        </p:txBody>
      </p:sp>
      <p:sp>
        <p:nvSpPr>
          <p:cNvPr id="5122" name="Rectangle 3"/>
          <p:cNvSpPr>
            <a:spLocks noGrp="1" noChangeArrowheads="1"/>
          </p:cNvSpPr>
          <p:nvPr>
            <p:ph type="body" idx="1"/>
          </p:nvPr>
        </p:nvSpPr>
        <p:spPr>
          <a:xfrm>
            <a:off x="768351" y="1104900"/>
            <a:ext cx="7496760" cy="2772156"/>
          </a:xfrm>
        </p:spPr>
        <p:txBody>
          <a:bodyPr lIns="90488" tIns="44450" rIns="90488" bIns="44450"/>
          <a:lstStyle/>
          <a:p>
            <a:r>
              <a:rPr lang="zh-CN" altLang="en-US" sz="1700" dirty="0" smtClean="0"/>
              <a:t>关系数据库结构 </a:t>
            </a:r>
            <a:r>
              <a:rPr lang="en-US" altLang="en-US" sz="1700" dirty="0" smtClean="0"/>
              <a:t>Structure </a:t>
            </a:r>
            <a:r>
              <a:rPr lang="en-US" altLang="en-US" sz="1700" dirty="0"/>
              <a:t>of Relational Databases</a:t>
            </a:r>
          </a:p>
          <a:p>
            <a:r>
              <a:rPr lang="zh-CN" altLang="en-US" sz="1700" dirty="0" smtClean="0"/>
              <a:t>数据库模式 </a:t>
            </a:r>
            <a:r>
              <a:rPr lang="en-US" altLang="en-US" sz="1700" dirty="0" smtClean="0"/>
              <a:t>Database </a:t>
            </a:r>
            <a:r>
              <a:rPr lang="en-US" altLang="en-US" sz="1700" dirty="0"/>
              <a:t>Schema</a:t>
            </a:r>
          </a:p>
          <a:p>
            <a:r>
              <a:rPr lang="zh-CN" altLang="en-US" sz="1700" dirty="0" smtClean="0"/>
              <a:t>键 </a:t>
            </a:r>
            <a:r>
              <a:rPr lang="en-US" altLang="en-US" sz="1700" dirty="0" smtClean="0"/>
              <a:t>Keys</a:t>
            </a:r>
            <a:endParaRPr lang="en-US" altLang="en-US" sz="1700" dirty="0"/>
          </a:p>
          <a:p>
            <a:r>
              <a:rPr lang="zh-CN" altLang="en-US" sz="1700" dirty="0" smtClean="0"/>
              <a:t>模式图 </a:t>
            </a:r>
            <a:r>
              <a:rPr lang="en-US" altLang="en-US" sz="1700" dirty="0" smtClean="0"/>
              <a:t>Schema </a:t>
            </a:r>
            <a:r>
              <a:rPr lang="en-US" altLang="en-US" sz="1700" dirty="0"/>
              <a:t>Diagrams</a:t>
            </a:r>
          </a:p>
          <a:p>
            <a:r>
              <a:rPr lang="zh-CN" altLang="en-US" sz="1700" dirty="0" smtClean="0"/>
              <a:t>关系查询语言 </a:t>
            </a:r>
            <a:r>
              <a:rPr lang="en-US" altLang="en-US" sz="1700" dirty="0" smtClean="0"/>
              <a:t>Relational </a:t>
            </a:r>
            <a:r>
              <a:rPr lang="en-US" altLang="en-US" sz="1700" dirty="0"/>
              <a:t>Query Languages</a:t>
            </a:r>
          </a:p>
          <a:p>
            <a:r>
              <a:rPr lang="zh-CN" altLang="en-US" sz="1700" dirty="0" smtClean="0"/>
              <a:t>关系代数 </a:t>
            </a:r>
            <a:r>
              <a:rPr lang="en-US" altLang="en-US" sz="1700" dirty="0" smtClean="0"/>
              <a:t>The </a:t>
            </a:r>
            <a:r>
              <a:rPr lang="en-US" altLang="en-US" sz="1700" dirty="0"/>
              <a:t>Relational Algebra</a:t>
            </a:r>
          </a:p>
          <a:p>
            <a:endParaRPr lang="en-US" altLang="en-US"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zh-CN" altLang="en-US" sz="2800" dirty="0" smtClean="0"/>
              <a:t>连接运算（续）</a:t>
            </a:r>
            <a:endParaRPr lang="en-US" altLang="en-US" sz="2800" dirty="0"/>
          </a:p>
        </p:txBody>
      </p:sp>
      <p:sp>
        <p:nvSpPr>
          <p:cNvPr id="7170" name="Rectangle 3"/>
          <p:cNvSpPr>
            <a:spLocks noGrp="1" noChangeArrowheads="1"/>
          </p:cNvSpPr>
          <p:nvPr>
            <p:ph type="body" idx="1"/>
          </p:nvPr>
        </p:nvSpPr>
        <p:spPr>
          <a:xfrm>
            <a:off x="768351" y="1077913"/>
            <a:ext cx="7436866" cy="848423"/>
          </a:xfrm>
        </p:spPr>
        <p:txBody>
          <a:bodyPr/>
          <a:lstStyle/>
          <a:p>
            <a:r>
              <a:rPr lang="zh-CN" altLang="en-US" sz="1700" dirty="0" smtClean="0">
                <a:sym typeface="Symbol" panose="05050102010706020507" pitchFamily="18" charset="2"/>
              </a:rPr>
              <a:t>表对应为</a:t>
            </a:r>
            <a:r>
              <a:rPr lang="en-US" altLang="en-US" sz="1700" dirty="0" smtClean="0">
                <a:sym typeface="Symbol" panose="05050102010706020507" pitchFamily="18" charset="2"/>
              </a:rPr>
              <a:t>:</a:t>
            </a:r>
            <a:endParaRPr lang="en-US" altLang="en-US" sz="1700" dirty="0">
              <a:sym typeface="Symbol" panose="05050102010706020507" pitchFamily="18" charset="2"/>
            </a:endParaRPr>
          </a:p>
          <a:p>
            <a:pPr>
              <a:buNone/>
            </a:pPr>
            <a:r>
              <a:rPr lang="en-US" altLang="en-US" sz="1700" i="1" dirty="0">
                <a:solidFill>
                  <a:schemeClr val="bg1">
                    <a:lumMod val="50000"/>
                  </a:schemeClr>
                </a:solidFill>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baseline="-25000" dirty="0">
                <a:sym typeface="Symbol" panose="05050102010706020507" pitchFamily="18" charset="2"/>
              </a:rPr>
              <a:t>instructor.id =  teaches.id</a:t>
            </a:r>
            <a:r>
              <a:rPr lang="en-US" altLang="ja-JP" i="1" baseline="-25000" dirty="0">
                <a:sym typeface="Symbol" panose="05050102010706020507" pitchFamily="18" charset="2"/>
              </a:rPr>
              <a:t> </a:t>
            </a:r>
            <a:r>
              <a:rPr lang="en-US" altLang="ja-JP" sz="1700" dirty="0">
                <a:sym typeface="Symbol" panose="05050102010706020507" pitchFamily="18" charset="2"/>
              </a:rPr>
              <a:t>(</a:t>
            </a:r>
            <a:r>
              <a:rPr lang="en-US" altLang="ja-JP" sz="1700" i="1" dirty="0">
                <a:sym typeface="Symbol" panose="05050102010706020507" pitchFamily="18" charset="2"/>
              </a:rPr>
              <a:t>instructor  </a:t>
            </a:r>
            <a:r>
              <a:rPr lang="en-US" altLang="ja-JP" sz="1700" dirty="0">
                <a:sym typeface="Symbol" panose="05050102010706020507" pitchFamily="18" charset="2"/>
              </a:rPr>
              <a:t>x</a:t>
            </a:r>
            <a:r>
              <a:rPr lang="en-US" altLang="ja-JP" sz="1700" i="1" dirty="0">
                <a:sym typeface="Symbol" panose="05050102010706020507" pitchFamily="18" charset="2"/>
              </a:rPr>
              <a:t> teaches</a:t>
            </a:r>
            <a:r>
              <a:rPr lang="en-US" altLang="ja-JP" sz="1700" dirty="0">
                <a:sym typeface="Symbol" panose="05050102010706020507" pitchFamily="18" charset="2"/>
              </a:rPr>
              <a:t>))</a:t>
            </a:r>
            <a:r>
              <a:rPr lang="en-US" altLang="en-US" sz="1700" dirty="0"/>
              <a:t> </a:t>
            </a:r>
          </a:p>
          <a:p>
            <a:pPr>
              <a:buNone/>
            </a:pPr>
            <a:endParaRPr lang="en-US" altLang="en-US" dirty="0">
              <a:solidFill>
                <a:schemeClr val="bg1">
                  <a:lumMod val="50000"/>
                </a:schemeClr>
              </a:solidFill>
            </a:endParaRPr>
          </a:p>
        </p:txBody>
      </p:sp>
      <p:pic>
        <p:nvPicPr>
          <p:cNvPr id="4" name="Graphic 3">
            <a:extLst>
              <a:ext uri="{FF2B5EF4-FFF2-40B4-BE49-F238E27FC236}">
                <a16:creationId xmlns:a16="http://schemas.microsoft.com/office/drawing/2014/main" id="{54514E8B-ADB7-4B47-B765-99E7784E865C}"/>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t="-1" b="12878"/>
          <a:stretch/>
        </p:blipFill>
        <p:spPr>
          <a:xfrm>
            <a:off x="938783" y="1926336"/>
            <a:ext cx="7416310" cy="413459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zh-CN" altLang="en-US" sz="2800" dirty="0" smtClean="0"/>
              <a:t>连接运算（续）</a:t>
            </a:r>
            <a:endParaRPr lang="en-US" altLang="en-US" sz="2800" dirty="0"/>
          </a:p>
        </p:txBody>
      </p:sp>
      <mc:AlternateContent xmlns:mc="http://schemas.openxmlformats.org/markup-compatibility/2006">
        <mc:Choice xmlns:a14="http://schemas.microsoft.com/office/drawing/2010/main" Requires="a14">
          <p:sp>
            <p:nvSpPr>
              <p:cNvPr id="7170" name="Rectangle 3"/>
              <p:cNvSpPr>
                <a:spLocks noGrp="1" noChangeArrowheads="1"/>
              </p:cNvSpPr>
              <p:nvPr>
                <p:ph type="body" idx="1"/>
              </p:nvPr>
            </p:nvSpPr>
            <p:spPr>
              <a:xfrm>
                <a:off x="768350" y="1138873"/>
                <a:ext cx="7644131" cy="4823015"/>
              </a:xfrm>
            </p:spPr>
            <p:txBody>
              <a:bodyPr/>
              <a:lstStyle/>
              <a:p>
                <a:pPr>
                  <a:tabLst>
                    <a:tab pos="3149600" algn="ctr"/>
                  </a:tabLst>
                </a:pPr>
                <a:r>
                  <a:rPr lang="zh-CN" altLang="en-US" sz="1700" dirty="0" smtClean="0"/>
                  <a:t>连接运算允许我们组合一个选择运算和一个笛卡尔积运算为一个单一运算</a:t>
                </a:r>
                <a:endParaRPr lang="en-US" altLang="en-US" sz="1700" dirty="0" smtClean="0"/>
              </a:p>
              <a:p>
                <a:pPr>
                  <a:tabLst>
                    <a:tab pos="3149600" algn="ctr"/>
                  </a:tabLst>
                </a:pPr>
                <a:r>
                  <a:rPr lang="zh-CN" altLang="en-US" sz="1700" dirty="0" smtClean="0"/>
                  <a:t>考虑关系 </a:t>
                </a:r>
                <a:r>
                  <a:rPr lang="en-US" altLang="en-US" sz="1700" i="1" dirty="0" smtClean="0"/>
                  <a:t>r </a:t>
                </a:r>
                <a:r>
                  <a:rPr lang="en-US" altLang="en-US" sz="1700" dirty="0"/>
                  <a:t>(</a:t>
                </a:r>
                <a:r>
                  <a:rPr lang="en-US" altLang="en-US" sz="1700" i="1" dirty="0"/>
                  <a:t>R</a:t>
                </a:r>
                <a:r>
                  <a:rPr lang="en-US" altLang="en-US" sz="1700" dirty="0"/>
                  <a:t>) </a:t>
                </a:r>
                <a:r>
                  <a:rPr lang="zh-CN" altLang="en-US" sz="1700" dirty="0" smtClean="0"/>
                  <a:t>和</a:t>
                </a:r>
                <a:r>
                  <a:rPr lang="en-US" altLang="en-US" sz="1700" dirty="0" smtClean="0"/>
                  <a:t> </a:t>
                </a:r>
                <a:r>
                  <a:rPr lang="en-US" altLang="en-US" sz="1700" i="1" dirty="0"/>
                  <a:t>s </a:t>
                </a:r>
                <a:r>
                  <a:rPr lang="en-US" altLang="en-US" sz="1700" dirty="0"/>
                  <a:t>(</a:t>
                </a:r>
                <a:r>
                  <a:rPr lang="en-US" altLang="en-US" sz="1700" i="1" dirty="0"/>
                  <a:t>S</a:t>
                </a:r>
                <a:r>
                  <a:rPr lang="en-US" altLang="en-US" sz="1700" dirty="0"/>
                  <a:t>)</a:t>
                </a:r>
              </a:p>
              <a:p>
                <a:r>
                  <a:rPr lang="zh-CN" altLang="en-US" sz="1700" dirty="0" smtClean="0"/>
                  <a:t>“西塔”是模式 </a:t>
                </a:r>
                <a:r>
                  <a:rPr lang="en-US" altLang="zh-CN" sz="1700" dirty="0" smtClean="0"/>
                  <a:t>R </a:t>
                </a:r>
                <a:r>
                  <a:rPr lang="zh-CN" altLang="en-US" sz="1700" dirty="0" smtClean="0"/>
                  <a:t>并 </a:t>
                </a:r>
                <a:r>
                  <a:rPr lang="en-US" altLang="zh-CN" sz="1700" dirty="0" smtClean="0"/>
                  <a:t>S</a:t>
                </a:r>
                <a:r>
                  <a:rPr lang="zh-CN" altLang="en-US" dirty="0"/>
                  <a:t> </a:t>
                </a:r>
                <a:r>
                  <a:rPr lang="zh-CN" altLang="en-US" dirty="0" smtClean="0"/>
                  <a:t>列上的谓词，连接运算</a:t>
                </a:r>
                <a:r>
                  <a:rPr lang="en-US" altLang="en-US" sz="1700" dirty="0" smtClean="0"/>
                  <a:t>  </a:t>
                </a:r>
                <a:r>
                  <a:rPr lang="en-US" altLang="en-US" sz="1700" dirty="0"/>
                  <a:t>r </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m:t>
                        </m:r>
                      </m:e>
                      <m:sub>
                        <m:r>
                          <a:rPr lang="en-US" sz="1700" i="1">
                            <a:latin typeface="Cambria Math" panose="02040503050406030204" pitchFamily="18" charset="0"/>
                          </a:rPr>
                          <m:t>𝜃</m:t>
                        </m:r>
                      </m:sub>
                    </m:sSub>
                  </m:oMath>
                </a14:m>
                <a:r>
                  <a:rPr lang="en-US" altLang="en-US" sz="1700" dirty="0"/>
                  <a:t> s </a:t>
                </a:r>
                <a:r>
                  <a:rPr lang="zh-CN" altLang="en-US" sz="1700" dirty="0" smtClean="0"/>
                  <a:t>定义为</a:t>
                </a:r>
                <a:r>
                  <a:rPr lang="en-US" altLang="en-US" sz="1700" dirty="0" smtClean="0"/>
                  <a:t>:</a:t>
                </a:r>
                <a:endParaRPr lang="en-US" altLang="en-US" sz="1700" dirty="0"/>
              </a:p>
              <a:p>
                <a:pPr>
                  <a:buNone/>
                </a:pPr>
                <a:r>
                  <a:rPr lang="en-US" altLang="en-US" sz="1700" i="1" dirty="0">
                    <a:sym typeface="Symbol" panose="05050102010706020507" pitchFamily="18" charset="2"/>
                  </a:rPr>
                  <a:t>       </a:t>
                </a:r>
                <a:r>
                  <a:rPr lang="en-US" altLang="en-US" sz="1700" dirty="0"/>
                  <a:t>         </a:t>
                </a:r>
                <a14:m>
                  <m:oMath xmlns:m="http://schemas.openxmlformats.org/officeDocument/2006/math">
                    <m:r>
                      <a:rPr lang="en-US" i="1">
                        <a:latin typeface="Cambria Math" panose="02040503050406030204" pitchFamily="18" charset="0"/>
                      </a:rPr>
                      <m:t>𝑟</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𝜃</m:t>
                        </m:r>
                      </m:sub>
                    </m:sSub>
                    <m:r>
                      <a:rPr lang="en-US" i="1">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𝜃</m:t>
                        </m:r>
                      </m:sub>
                    </m:sSub>
                    <m:r>
                      <a:rPr lang="en-US" b="0" i="1"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 × </m:t>
                    </m:r>
                    <m:r>
                      <a:rPr lang="en-US" i="1">
                        <a:latin typeface="Cambria Math" panose="02040503050406030204" pitchFamily="18" charset="0"/>
                      </a:rPr>
                      <m:t>𝑠</m:t>
                    </m:r>
                    <m:r>
                      <a:rPr lang="en-US" i="1">
                        <a:latin typeface="Cambria Math" panose="02040503050406030204" pitchFamily="18" charset="0"/>
                      </a:rPr>
                      <m:t>)</m:t>
                    </m:r>
                  </m:oMath>
                </a14:m>
                <a:endParaRPr lang="en-US" altLang="ja-JP" dirty="0">
                  <a:sym typeface="Symbol" panose="05050102010706020507" pitchFamily="18" charset="2"/>
                </a:endParaRPr>
              </a:p>
              <a:p>
                <a:pPr>
                  <a:buNone/>
                </a:pPr>
                <a:r>
                  <a:rPr lang="en-US" altLang="ja-JP" sz="800" dirty="0">
                    <a:sym typeface="Symbol" panose="05050102010706020507" pitchFamily="18" charset="2"/>
                  </a:rPr>
                  <a:t> </a:t>
                </a:r>
              </a:p>
              <a:p>
                <a:r>
                  <a:rPr lang="zh-CN" altLang="en-US" dirty="0">
                    <a:sym typeface="Symbol" panose="05050102010706020507" pitchFamily="18" charset="2"/>
                  </a:rPr>
                  <a:t>那么</a:t>
                </a:r>
                <a:endParaRPr lang="en-US" altLang="ja-JP" sz="1700" dirty="0">
                  <a:sym typeface="Symbol" panose="05050102010706020507" pitchFamily="18" charset="2"/>
                </a:endParaRPr>
              </a:p>
              <a:p>
                <a:pPr marL="0" indent="0">
                  <a:buNone/>
                </a:pPr>
                <a:r>
                  <a:rPr lang="en-US" altLang="en-US" sz="1700" i="1"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baseline="-25000" dirty="0">
                    <a:sym typeface="Symbol" panose="05050102010706020507" pitchFamily="18" charset="2"/>
                  </a:rPr>
                  <a:t>instructor.id =  teaches.id</a:t>
                </a:r>
                <a:r>
                  <a:rPr lang="en-US" altLang="ja-JP" i="1" baseline="-25000" dirty="0">
                    <a:sym typeface="Symbol" panose="05050102010706020507" pitchFamily="18" charset="2"/>
                  </a:rPr>
                  <a:t>  </a:t>
                </a:r>
                <a:r>
                  <a:rPr lang="en-US" altLang="ja-JP" sz="1700" dirty="0">
                    <a:sym typeface="Symbol" panose="05050102010706020507" pitchFamily="18" charset="2"/>
                  </a:rPr>
                  <a:t>(</a:t>
                </a:r>
                <a:r>
                  <a:rPr lang="en-US" altLang="ja-JP" sz="1700" i="1" dirty="0">
                    <a:sym typeface="Symbol" panose="05050102010706020507" pitchFamily="18" charset="2"/>
                  </a:rPr>
                  <a:t>instructor  </a:t>
                </a:r>
                <a:r>
                  <a:rPr lang="en-US" altLang="ja-JP" sz="1700" dirty="0">
                    <a:sym typeface="Symbol" panose="05050102010706020507" pitchFamily="18" charset="2"/>
                  </a:rPr>
                  <a:t>x</a:t>
                </a:r>
                <a:r>
                  <a:rPr lang="en-US" altLang="ja-JP" sz="1700" i="1" dirty="0">
                    <a:sym typeface="Symbol" panose="05050102010706020507" pitchFamily="18" charset="2"/>
                  </a:rPr>
                  <a:t> teaches </a:t>
                </a:r>
                <a:r>
                  <a:rPr lang="en-US" altLang="ja-JP" sz="1700" dirty="0">
                    <a:sym typeface="Symbol" panose="05050102010706020507" pitchFamily="18" charset="2"/>
                  </a:rPr>
                  <a:t>))</a:t>
                </a:r>
              </a:p>
              <a:p>
                <a:pPr marL="0" indent="0">
                  <a:buNone/>
                </a:pPr>
                <a:r>
                  <a:rPr lang="en-US" altLang="ja-JP" sz="800" dirty="0">
                    <a:sym typeface="Symbol" panose="05050102010706020507" pitchFamily="18" charset="2"/>
                  </a:rPr>
                  <a:t> </a:t>
                </a:r>
              </a:p>
              <a:p>
                <a:r>
                  <a:rPr lang="zh-CN" altLang="en-US" sz="1700" dirty="0" smtClean="0">
                    <a:sym typeface="Symbol" panose="05050102010706020507" pitchFamily="18" charset="2"/>
                  </a:rPr>
                  <a:t>等价于</a:t>
                </a:r>
                <a:r>
                  <a:rPr lang="en-US" altLang="ja-JP" sz="1700" dirty="0" smtClean="0">
                    <a:sym typeface="Symbol" panose="05050102010706020507" pitchFamily="18" charset="2"/>
                  </a:rPr>
                  <a:t> </a:t>
                </a:r>
                <a:endParaRPr lang="en-US" altLang="ja-JP" sz="1700" dirty="0">
                  <a:sym typeface="Symbol" panose="05050102010706020507" pitchFamily="18" charset="2"/>
                </a:endParaRPr>
              </a:p>
              <a:p>
                <a:pPr>
                  <a:buNone/>
                </a:pPr>
                <a:r>
                  <a:rPr lang="en-US" altLang="en-US" sz="1700" i="1" dirty="0">
                    <a:sym typeface="Symbol" panose="05050102010706020507" pitchFamily="18" charset="2"/>
                  </a:rPr>
                  <a:t>                 instructor</a:t>
                </a:r>
                <a:r>
                  <a:rPr lang="en-US" altLang="en-US" sz="1700" dirty="0">
                    <a:sym typeface="Symbol" panose="05050102010706020507" pitchFamily="18" charset="2"/>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 </m:t>
                        </m:r>
                      </m:sub>
                    </m:sSub>
                  </m:oMath>
                </a14:m>
                <a:r>
                  <a:rPr lang="en-US" i="1" baseline="-25000" dirty="0"/>
                  <a:t>Instructor.id = teaches.id</a:t>
                </a:r>
                <a:r>
                  <a:rPr lang="en-US" baseline="-25000" dirty="0"/>
                  <a:t> </a:t>
                </a:r>
                <a:r>
                  <a:rPr lang="en-US" sz="1700" i="1" dirty="0"/>
                  <a:t>teaches</a:t>
                </a:r>
                <a:r>
                  <a:rPr lang="en-US" sz="1700" dirty="0"/>
                  <a:t>.</a:t>
                </a:r>
              </a:p>
              <a:p>
                <a:pPr>
                  <a:buNone/>
                </a:pPr>
                <a:endParaRPr lang="en-US" altLang="ja-JP" dirty="0">
                  <a:sym typeface="Symbol" panose="05050102010706020507" pitchFamily="18" charset="2"/>
                </a:endParaRPr>
              </a:p>
            </p:txBody>
          </p:sp>
        </mc:Choice>
        <mc:Fallback>
          <p:sp>
            <p:nvSpPr>
              <p:cNvPr id="7170" name="Rectangle 3"/>
              <p:cNvSpPr>
                <a:spLocks noGrp="1" noRot="1" noChangeAspect="1" noMove="1" noResize="1" noEditPoints="1" noAdjustHandles="1" noChangeArrowheads="1" noChangeShapeType="1" noTextEdit="1"/>
              </p:cNvSpPr>
              <p:nvPr>
                <p:ph type="body" idx="1"/>
              </p:nvPr>
            </p:nvSpPr>
            <p:spPr>
              <a:xfrm>
                <a:off x="768350" y="1138873"/>
                <a:ext cx="7644131" cy="4823015"/>
              </a:xfrm>
              <a:blipFill>
                <a:blip r:embed="rId3"/>
                <a:stretch>
                  <a:fillRect l="-558" t="-632"/>
                </a:stretch>
              </a:blipFill>
            </p:spPr>
            <p:txBody>
              <a:bodyPr/>
              <a:lstStyle/>
              <a:p>
                <a:r>
                  <a:rPr lang="zh-CN"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r>
              <a:rPr lang="zh-CN" altLang="en-US" sz="2800" dirty="0" smtClean="0"/>
              <a:t>集合并运算 </a:t>
            </a:r>
            <a:r>
              <a:rPr lang="en-US" altLang="zh-CN" dirty="0"/>
              <a:t>U</a:t>
            </a:r>
            <a:r>
              <a:rPr lang="en-US" altLang="zh-CN" sz="2800" dirty="0" smtClean="0"/>
              <a:t>nion</a:t>
            </a:r>
            <a:endParaRPr lang="en-US" altLang="en-US" sz="2800" dirty="0"/>
          </a:p>
        </p:txBody>
      </p:sp>
      <p:sp>
        <p:nvSpPr>
          <p:cNvPr id="9218" name="Rectangle 3"/>
          <p:cNvSpPr>
            <a:spLocks noGrp="1" noChangeArrowheads="1"/>
          </p:cNvSpPr>
          <p:nvPr>
            <p:ph type="body" idx="1"/>
          </p:nvPr>
        </p:nvSpPr>
        <p:spPr>
          <a:xfrm>
            <a:off x="768350" y="1114489"/>
            <a:ext cx="7683191" cy="4688903"/>
          </a:xfrm>
        </p:spPr>
        <p:txBody>
          <a:bodyPr/>
          <a:lstStyle/>
          <a:p>
            <a:pPr>
              <a:tabLst>
                <a:tab pos="2965450" algn="ctr"/>
              </a:tabLst>
            </a:pPr>
            <a:r>
              <a:rPr lang="zh-CN" altLang="en-US" sz="1700" dirty="0" smtClean="0"/>
              <a:t>及合并操作允许我们组合两个关系</a:t>
            </a:r>
            <a:endParaRPr lang="en-US" altLang="en-US" sz="1700" dirty="0"/>
          </a:p>
          <a:p>
            <a:pPr>
              <a:tabLst>
                <a:tab pos="2965450" algn="ctr"/>
              </a:tabLst>
            </a:pPr>
            <a:r>
              <a:rPr lang="zh-CN" altLang="en-US" dirty="0"/>
              <a:t>记作</a:t>
            </a:r>
            <a:r>
              <a:rPr lang="en-US" altLang="en-US" sz="1700" dirty="0" smtClean="0"/>
              <a:t>:  </a:t>
            </a:r>
            <a:r>
              <a:rPr lang="en-US" altLang="en-US" sz="1700" i="1" dirty="0"/>
              <a:t>r </a:t>
            </a:r>
            <a:r>
              <a:rPr lang="en-US" altLang="en-US" sz="1700" dirty="0"/>
              <a:t> </a:t>
            </a:r>
            <a:r>
              <a:rPr lang="en-US" altLang="en-US" sz="1700" dirty="0">
                <a:sym typeface="Symbol" panose="05050102010706020507" pitchFamily="18" charset="2"/>
              </a:rPr>
              <a:t> </a:t>
            </a:r>
            <a:r>
              <a:rPr lang="en-US" altLang="en-US" sz="1700" i="1" dirty="0">
                <a:sym typeface="Symbol" panose="05050102010706020507" pitchFamily="18" charset="2"/>
              </a:rPr>
              <a:t>s</a:t>
            </a:r>
            <a:endParaRPr lang="en-US" altLang="en-US" sz="1700" dirty="0">
              <a:sym typeface="Symbol" panose="05050102010706020507" pitchFamily="18" charset="2"/>
            </a:endParaRPr>
          </a:p>
          <a:p>
            <a:pPr>
              <a:tabLst>
                <a:tab pos="2965450" algn="ctr"/>
              </a:tabLst>
            </a:pPr>
            <a:r>
              <a:rPr lang="en-US" altLang="en-US" sz="1700" dirty="0" smtClean="0">
                <a:sym typeface="Symbol" panose="05050102010706020507" pitchFamily="18" charset="2"/>
              </a:rPr>
              <a:t> </a:t>
            </a:r>
            <a:r>
              <a:rPr lang="en-US" altLang="en-US" sz="1700" i="1" dirty="0"/>
              <a:t>r</a:t>
            </a:r>
            <a:r>
              <a:rPr lang="en-US" altLang="en-US" sz="1700" dirty="0"/>
              <a:t>  </a:t>
            </a:r>
            <a:r>
              <a:rPr lang="en-US" altLang="en-US" sz="1700" dirty="0">
                <a:sym typeface="Symbol" panose="05050102010706020507" pitchFamily="18" charset="2"/>
              </a:rPr>
              <a:t> </a:t>
            </a:r>
            <a:r>
              <a:rPr lang="en-US" altLang="en-US" sz="1700" i="1" dirty="0">
                <a:sym typeface="Symbol" panose="05050102010706020507" pitchFamily="18" charset="2"/>
              </a:rPr>
              <a:t>s</a:t>
            </a:r>
            <a:r>
              <a:rPr lang="en-US" altLang="en-US" sz="1700" dirty="0">
                <a:sym typeface="Symbol" panose="05050102010706020507" pitchFamily="18" charset="2"/>
              </a:rPr>
              <a:t> </a:t>
            </a:r>
            <a:r>
              <a:rPr lang="en-US" altLang="en-US" sz="1700" dirty="0" smtClean="0">
                <a:sym typeface="Symbol" panose="05050102010706020507" pitchFamily="18" charset="2"/>
              </a:rPr>
              <a:t> </a:t>
            </a:r>
            <a:r>
              <a:rPr lang="zh-CN" altLang="en-US" sz="1700" dirty="0" smtClean="0">
                <a:sym typeface="Symbol" panose="05050102010706020507" pitchFamily="18" charset="2"/>
              </a:rPr>
              <a:t>是有效的，必须满足</a:t>
            </a:r>
            <a:r>
              <a:rPr lang="en-US" altLang="en-US" sz="1700" dirty="0" smtClean="0">
                <a:sym typeface="Symbol" panose="05050102010706020507" pitchFamily="18" charset="2"/>
              </a:rPr>
              <a:t>.</a:t>
            </a:r>
            <a:endParaRPr lang="en-US" altLang="en-US" sz="1700" dirty="0">
              <a:sym typeface="Symbol" panose="05050102010706020507" pitchFamily="18" charset="2"/>
            </a:endParaRPr>
          </a:p>
          <a:p>
            <a:pPr>
              <a:buFont typeface="Monotype Sorts" charset="2"/>
              <a:buNone/>
              <a:tabLst>
                <a:tab pos="2965450" algn="ctr"/>
              </a:tabLst>
            </a:pPr>
            <a:r>
              <a:rPr lang="en-US" altLang="en-US" sz="1700" i="1" dirty="0">
                <a:sym typeface="Symbol" panose="05050102010706020507" pitchFamily="18" charset="2"/>
              </a:rPr>
              <a:t>	</a:t>
            </a:r>
            <a:r>
              <a:rPr lang="en-US" altLang="en-US" sz="1700" dirty="0">
                <a:sym typeface="Symbol" panose="05050102010706020507" pitchFamily="18" charset="2"/>
              </a:rPr>
              <a:t>1.   </a:t>
            </a:r>
            <a:r>
              <a:rPr lang="en-US" altLang="en-US" sz="1700" i="1" dirty="0">
                <a:sym typeface="Symbol" panose="05050102010706020507" pitchFamily="18" charset="2"/>
              </a:rPr>
              <a:t>r,</a:t>
            </a:r>
            <a:r>
              <a:rPr lang="en-US" altLang="en-US" sz="1700" dirty="0">
                <a:sym typeface="Symbol" panose="05050102010706020507" pitchFamily="18" charset="2"/>
              </a:rPr>
              <a:t> </a:t>
            </a:r>
            <a:r>
              <a:rPr lang="en-US" altLang="en-US" sz="1700" i="1" dirty="0">
                <a:sym typeface="Symbol" panose="05050102010706020507" pitchFamily="18" charset="2"/>
              </a:rPr>
              <a:t>s</a:t>
            </a:r>
            <a:r>
              <a:rPr lang="en-US" altLang="en-US" sz="1700" dirty="0">
                <a:sym typeface="Symbol" panose="05050102010706020507" pitchFamily="18" charset="2"/>
              </a:rPr>
              <a:t> </a:t>
            </a:r>
            <a:r>
              <a:rPr lang="zh-CN" altLang="en-US" sz="1700" dirty="0" smtClean="0">
                <a:sym typeface="Symbol" panose="05050102010706020507" pitchFamily="18" charset="2"/>
              </a:rPr>
              <a:t>列数相同</a:t>
            </a:r>
            <a:endParaRPr lang="en-US" altLang="en-US" sz="1700" dirty="0">
              <a:sym typeface="Symbol" panose="05050102010706020507" pitchFamily="18" charset="2"/>
            </a:endParaRPr>
          </a:p>
          <a:p>
            <a:pPr>
              <a:spcBef>
                <a:spcPts val="0"/>
              </a:spcBef>
              <a:buNone/>
              <a:tabLst>
                <a:tab pos="2965450" algn="ctr"/>
              </a:tabLst>
            </a:pPr>
            <a:r>
              <a:rPr lang="en-US" altLang="en-US" sz="1700" dirty="0">
                <a:sym typeface="Symbol" panose="05050102010706020507" pitchFamily="18" charset="2"/>
              </a:rPr>
              <a:t>	2. </a:t>
            </a:r>
            <a:r>
              <a:rPr lang="zh-CN" altLang="en-US" dirty="0" smtClean="0">
                <a:sym typeface="Symbol" panose="05050102010706020507" pitchFamily="18" charset="2"/>
              </a:rPr>
              <a:t>属性域必须是兼容的 </a:t>
            </a:r>
            <a:r>
              <a:rPr lang="en-US" altLang="en-US" sz="1700" b="1" dirty="0" smtClean="0">
                <a:solidFill>
                  <a:srgbClr val="002060"/>
                </a:solidFill>
                <a:sym typeface="Symbol" panose="05050102010706020507" pitchFamily="18" charset="2"/>
              </a:rPr>
              <a:t>compatible</a:t>
            </a:r>
            <a:r>
              <a:rPr lang="en-US" altLang="en-US" sz="1700" dirty="0" smtClean="0">
                <a:sym typeface="Symbol" panose="05050102010706020507" pitchFamily="18" charset="2"/>
              </a:rPr>
              <a:t> (</a:t>
            </a:r>
            <a:r>
              <a:rPr lang="zh-CN" altLang="en-US" sz="1700" dirty="0" smtClean="0">
                <a:sym typeface="Symbol" panose="05050102010706020507" pitchFamily="18" charset="2"/>
              </a:rPr>
              <a:t>比如</a:t>
            </a:r>
            <a:r>
              <a:rPr lang="en-US" altLang="zh-CN" sz="1700" dirty="0" smtClean="0">
                <a:sym typeface="Symbol" panose="05050102010706020507" pitchFamily="18" charset="2"/>
              </a:rPr>
              <a:t>r</a:t>
            </a:r>
            <a:r>
              <a:rPr lang="zh-CN" altLang="en-US" sz="1700" dirty="0" smtClean="0">
                <a:sym typeface="Symbol" panose="05050102010706020507" pitchFamily="18" charset="2"/>
              </a:rPr>
              <a:t>和</a:t>
            </a:r>
            <a:r>
              <a:rPr lang="en-US" altLang="zh-CN" sz="1700" dirty="0" smtClean="0">
                <a:sym typeface="Symbol" panose="05050102010706020507" pitchFamily="18" charset="2"/>
              </a:rPr>
              <a:t>s</a:t>
            </a:r>
            <a:r>
              <a:rPr lang="zh-CN" altLang="en-US" sz="1700" dirty="0" smtClean="0">
                <a:sym typeface="Symbol" panose="05050102010706020507" pitchFamily="18" charset="2"/>
              </a:rPr>
              <a:t>的第</a:t>
            </a:r>
            <a:r>
              <a:rPr lang="en-US" altLang="zh-CN" sz="1700" dirty="0" smtClean="0">
                <a:sym typeface="Symbol" panose="05050102010706020507" pitchFamily="18" charset="2"/>
              </a:rPr>
              <a:t>2</a:t>
            </a:r>
            <a:r>
              <a:rPr lang="zh-CN" altLang="en-US" sz="1700" dirty="0" smtClean="0">
                <a:sym typeface="Symbol" panose="05050102010706020507" pitchFamily="18" charset="2"/>
              </a:rPr>
              <a:t>列类型是相同的</a:t>
            </a:r>
            <a:r>
              <a:rPr lang="en-US" altLang="en-US" dirty="0" smtClean="0">
                <a:sym typeface="Symbol" panose="05050102010706020507" pitchFamily="18" charset="2"/>
              </a:rPr>
              <a:t>)</a:t>
            </a:r>
            <a:endParaRPr lang="en-US" altLang="en-US" dirty="0">
              <a:sym typeface="Symbol" panose="05050102010706020507" pitchFamily="18" charset="2"/>
            </a:endParaRPr>
          </a:p>
          <a:p>
            <a:pPr>
              <a:lnSpc>
                <a:spcPct val="140000"/>
              </a:lnSpc>
              <a:tabLst>
                <a:tab pos="2965450" algn="ctr"/>
              </a:tabLst>
            </a:pPr>
            <a:r>
              <a:rPr lang="zh-CN" altLang="en-US" dirty="0"/>
              <a:t>比如</a:t>
            </a:r>
            <a:r>
              <a:rPr lang="en-US" altLang="en-US" sz="1700" dirty="0" smtClean="0"/>
              <a:t>: </a:t>
            </a:r>
            <a:r>
              <a:rPr lang="zh-CN" altLang="en-US" sz="1700" dirty="0" smtClean="0"/>
              <a:t>查询在</a:t>
            </a:r>
            <a:r>
              <a:rPr lang="en-US" altLang="zh-CN" sz="1700" dirty="0" smtClean="0"/>
              <a:t>2017</a:t>
            </a:r>
            <a:r>
              <a:rPr lang="zh-CN" altLang="en-US" sz="1700" dirty="0" smtClean="0"/>
              <a:t>秋季学期和</a:t>
            </a:r>
            <a:r>
              <a:rPr lang="en-US" altLang="zh-CN" sz="1700" dirty="0" smtClean="0"/>
              <a:t>2018</a:t>
            </a:r>
            <a:r>
              <a:rPr lang="zh-CN" altLang="en-US" sz="1700" dirty="0" smtClean="0"/>
              <a:t>年春季学期的所有课程。</a:t>
            </a:r>
            <a:r>
              <a:rPr lang="en-US" altLang="en-US" sz="1700" dirty="0"/>
              <a:t/>
            </a:r>
            <a:br>
              <a:rPr lang="en-US" altLang="en-US" sz="1700" dirty="0"/>
            </a:br>
            <a:r>
              <a:rPr lang="en-US" altLang="en-US" dirty="0"/>
              <a:t>   </a:t>
            </a:r>
            <a:r>
              <a:rPr lang="en-US" altLang="en-US" dirty="0">
                <a:sym typeface="Symbol" panose="05050102010706020507" pitchFamily="18" charset="2"/>
              </a:rPr>
              <a:t></a:t>
            </a:r>
            <a:r>
              <a:rPr lang="en-US" altLang="en-US" i="1" baseline="-25000" dirty="0" err="1"/>
              <a:t>course_id</a:t>
            </a:r>
            <a:r>
              <a:rPr lang="en-US" altLang="en-US" dirty="0"/>
              <a:t> (</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baseline="-25000" dirty="0">
                <a:sym typeface="Symbol" panose="05050102010706020507" pitchFamily="18" charset="2"/>
              </a:rPr>
              <a:t>semester=</a:t>
            </a:r>
            <a:r>
              <a:rPr lang="ja-JP" altLang="en-US" i="1" baseline="-25000" dirty="0">
                <a:sym typeface="Symbol" panose="05050102010706020507" pitchFamily="18" charset="2"/>
              </a:rPr>
              <a:t>“</a:t>
            </a:r>
            <a:r>
              <a:rPr lang="en-US" altLang="ja-JP" i="1" baseline="-25000" dirty="0">
                <a:sym typeface="Symbol" panose="05050102010706020507" pitchFamily="18" charset="2"/>
              </a:rPr>
              <a:t>Fall</a:t>
            </a:r>
            <a:r>
              <a:rPr lang="ja-JP" altLang="en-US" i="1" baseline="-25000" dirty="0">
                <a:sym typeface="Symbol" panose="05050102010706020507" pitchFamily="18" charset="2"/>
              </a:rPr>
              <a:t>”</a:t>
            </a:r>
            <a:r>
              <a:rPr lang="en-US" altLang="ja-JP" i="1" baseline="-25000" dirty="0">
                <a:sym typeface="Symbol" panose="05050102010706020507" pitchFamily="18" charset="2"/>
              </a:rPr>
              <a:t>  </a:t>
            </a:r>
            <a:r>
              <a:rPr lang="el-GR" altLang="ja-JP" i="1" baseline="-25000" dirty="0">
                <a:sym typeface="Symbol" panose="05050102010706020507" pitchFamily="18" charset="2"/>
              </a:rPr>
              <a:t>Λ</a:t>
            </a:r>
            <a:r>
              <a:rPr lang="en-US" altLang="ja-JP" i="1" baseline="-25000" dirty="0">
                <a:sym typeface="Symbol" panose="05050102010706020507" pitchFamily="18" charset="2"/>
              </a:rPr>
              <a:t> year=2017 </a:t>
            </a:r>
            <a:r>
              <a:rPr lang="en-US" altLang="ja-JP" sz="1700" dirty="0">
                <a:sym typeface="Symbol" panose="05050102010706020507" pitchFamily="18" charset="2"/>
              </a:rPr>
              <a:t>(</a:t>
            </a:r>
            <a:r>
              <a:rPr lang="en-US" altLang="ja-JP" sz="1700" i="1" dirty="0">
                <a:sym typeface="Symbol" panose="05050102010706020507" pitchFamily="18" charset="2"/>
              </a:rPr>
              <a:t>section</a:t>
            </a:r>
            <a:r>
              <a:rPr lang="en-US" altLang="ja-JP" sz="1700" dirty="0">
                <a:sym typeface="Symbol" panose="05050102010706020507" pitchFamily="18" charset="2"/>
              </a:rPr>
              <a:t>))    </a:t>
            </a:r>
            <a:br>
              <a:rPr lang="en-US" altLang="ja-JP" sz="1700" dirty="0">
                <a:sym typeface="Symbol" panose="05050102010706020507" pitchFamily="18" charset="2"/>
              </a:rPr>
            </a:br>
            <a:r>
              <a:rPr lang="en-US" altLang="ja-JP" sz="1700" dirty="0">
                <a:sym typeface="Symbol" panose="05050102010706020507" pitchFamily="18" charset="2"/>
              </a:rPr>
              <a:t>   </a:t>
            </a:r>
            <a:r>
              <a:rPr lang="en-US" altLang="ja-JP" dirty="0">
                <a:sym typeface="Symbol" panose="05050102010706020507" pitchFamily="18" charset="2"/>
              </a:rPr>
              <a:t></a:t>
            </a:r>
            <a:r>
              <a:rPr lang="en-US" altLang="ja-JP" i="1" baseline="-25000" dirty="0" err="1"/>
              <a:t>course_id</a:t>
            </a:r>
            <a:r>
              <a:rPr lang="en-US" altLang="ja-JP" dirty="0"/>
              <a:t> (</a:t>
            </a:r>
            <a:r>
              <a:rPr lang="en-US" altLang="ja-JP" i="1" dirty="0">
                <a:sym typeface="Symbol" panose="05050102010706020507" pitchFamily="18" charset="2"/>
              </a:rPr>
              <a:t></a:t>
            </a:r>
            <a:r>
              <a:rPr lang="en-US" altLang="ja-JP" dirty="0">
                <a:sym typeface="Symbol" panose="05050102010706020507" pitchFamily="18" charset="2"/>
              </a:rPr>
              <a:t> </a:t>
            </a:r>
            <a:r>
              <a:rPr lang="en-US" altLang="ja-JP" i="1" baseline="-25000" dirty="0">
                <a:sym typeface="Symbol" panose="05050102010706020507" pitchFamily="18" charset="2"/>
              </a:rPr>
              <a:t>semester=</a:t>
            </a:r>
            <a:r>
              <a:rPr lang="ja-JP" altLang="en-US" i="1" baseline="-25000" dirty="0">
                <a:sym typeface="Symbol" panose="05050102010706020507" pitchFamily="18" charset="2"/>
              </a:rPr>
              <a:t>“</a:t>
            </a:r>
            <a:r>
              <a:rPr lang="en-US" altLang="ja-JP" i="1" baseline="-25000" dirty="0">
                <a:sym typeface="Symbol" panose="05050102010706020507" pitchFamily="18" charset="2"/>
              </a:rPr>
              <a:t>Spring</a:t>
            </a:r>
            <a:r>
              <a:rPr lang="ja-JP" altLang="en-US" i="1" baseline="-25000" dirty="0">
                <a:sym typeface="Symbol" panose="05050102010706020507" pitchFamily="18" charset="2"/>
              </a:rPr>
              <a:t>”</a:t>
            </a:r>
            <a:r>
              <a:rPr lang="en-US" altLang="ja-JP" i="1" baseline="-25000" dirty="0">
                <a:sym typeface="Symbol" panose="05050102010706020507" pitchFamily="18" charset="2"/>
              </a:rPr>
              <a:t>  </a:t>
            </a:r>
            <a:r>
              <a:rPr lang="el-GR" altLang="ja-JP" i="1" baseline="-25000" dirty="0">
                <a:sym typeface="Symbol" panose="05050102010706020507" pitchFamily="18" charset="2"/>
              </a:rPr>
              <a:t>Λ</a:t>
            </a:r>
            <a:r>
              <a:rPr lang="en-US" altLang="ja-JP" i="1" baseline="-25000" dirty="0">
                <a:sym typeface="Symbol" panose="05050102010706020507" pitchFamily="18" charset="2"/>
              </a:rPr>
              <a:t> year=2018 </a:t>
            </a:r>
            <a:r>
              <a:rPr lang="en-US" altLang="ja-JP" sz="1700" dirty="0">
                <a:sym typeface="Symbol" panose="05050102010706020507" pitchFamily="18" charset="2"/>
              </a:rPr>
              <a:t>(</a:t>
            </a:r>
            <a:r>
              <a:rPr lang="en-US" altLang="ja-JP" sz="1700" i="1" dirty="0">
                <a:sym typeface="Symbol" panose="05050102010706020507" pitchFamily="18" charset="2"/>
              </a:rPr>
              <a:t>section</a:t>
            </a:r>
            <a:r>
              <a:rPr lang="en-US" altLang="ja-JP" sz="1700" dirty="0">
                <a:sym typeface="Symbol" panose="05050102010706020507" pitchFamily="18" charset="2"/>
              </a:rPr>
              <a:t>))</a:t>
            </a:r>
          </a:p>
          <a:p>
            <a:pPr>
              <a:lnSpc>
                <a:spcPct val="140000"/>
              </a:lnSpc>
              <a:tabLst>
                <a:tab pos="2965450" algn="ctr"/>
              </a:tabLst>
            </a:pPr>
            <a:endParaRPr lang="en-US" altLang="en-US" sz="1700" dirty="0"/>
          </a:p>
          <a:p>
            <a:pPr>
              <a:lnSpc>
                <a:spcPct val="140000"/>
              </a:lnSpc>
              <a:buFont typeface="Monotype Sorts" charset="2"/>
              <a:buNone/>
              <a:tabLst>
                <a:tab pos="2965450" algn="ctr"/>
              </a:tabLst>
            </a:pPr>
            <a:endParaRPr lang="en-US" altLang="en-US" i="1" dirty="0"/>
          </a:p>
        </p:txBody>
      </p:sp>
      <p:pic>
        <p:nvPicPr>
          <p:cNvPr id="4" name="Graphic 2">
            <a:extLst>
              <a:ext uri="{FF2B5EF4-FFF2-40B4-BE49-F238E27FC236}">
                <a16:creationId xmlns:a16="http://schemas.microsoft.com/office/drawing/2014/main" id="{E046BBCE-73BA-4F9A-A63C-4CE16E87A822}"/>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l="37449" r="37780" b="13863"/>
          <a:stretch/>
        </p:blipFill>
        <p:spPr>
          <a:xfrm>
            <a:off x="6632809" y="3316036"/>
            <a:ext cx="1818732" cy="28747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p:txBody>
          <a:bodyPr/>
          <a:lstStyle/>
          <a:p>
            <a:r>
              <a:rPr lang="zh-CN" altLang="en-US" sz="2800" dirty="0" smtClean="0"/>
              <a:t>集合交操作 </a:t>
            </a:r>
            <a:r>
              <a:rPr lang="en-US" altLang="zh-CN" sz="2800" dirty="0" smtClean="0"/>
              <a:t>Intersection</a:t>
            </a:r>
            <a:endParaRPr lang="en-US" altLang="en-US" sz="2800" dirty="0"/>
          </a:p>
        </p:txBody>
      </p:sp>
      <p:sp>
        <p:nvSpPr>
          <p:cNvPr id="11266" name="Rectangle 3"/>
          <p:cNvSpPr>
            <a:spLocks noGrp="1" noChangeArrowheads="1"/>
          </p:cNvSpPr>
          <p:nvPr>
            <p:ph type="body" idx="1"/>
          </p:nvPr>
        </p:nvSpPr>
        <p:spPr>
          <a:xfrm>
            <a:off x="768350" y="1077913"/>
            <a:ext cx="7612169" cy="3932999"/>
          </a:xfrm>
        </p:spPr>
        <p:txBody>
          <a:bodyPr/>
          <a:lstStyle/>
          <a:p>
            <a:r>
              <a:rPr lang="zh-CN" altLang="en-US" dirty="0" smtClean="0"/>
              <a:t>集合交运算用于查找同时存在于两个输入关系中的元组。</a:t>
            </a:r>
            <a:endParaRPr lang="en-US" altLang="en-US" sz="1700" dirty="0" smtClean="0"/>
          </a:p>
          <a:p>
            <a:r>
              <a:rPr lang="zh-CN" altLang="en-US" sz="1700" dirty="0" smtClean="0"/>
              <a:t>记作</a:t>
            </a:r>
            <a:r>
              <a:rPr lang="en-US" altLang="en-US" sz="1700" dirty="0" smtClean="0"/>
              <a:t>: </a:t>
            </a:r>
            <a:r>
              <a:rPr lang="en-US" altLang="en-US" sz="1700" i="1" dirty="0" smtClean="0"/>
              <a:t>r</a:t>
            </a:r>
            <a:r>
              <a:rPr lang="en-US" altLang="en-US" sz="1700" dirty="0" smtClean="0"/>
              <a:t> </a:t>
            </a:r>
            <a:r>
              <a:rPr lang="en-US" altLang="en-US" sz="1700" dirty="0" smtClean="0">
                <a:sym typeface="Symbol" panose="05050102010706020507" pitchFamily="18" charset="2"/>
              </a:rPr>
              <a:t> </a:t>
            </a:r>
            <a:r>
              <a:rPr lang="en-US" altLang="en-US" sz="1700" i="1" dirty="0" smtClean="0"/>
              <a:t>s</a:t>
            </a:r>
            <a:endParaRPr lang="en-US" altLang="en-US" sz="1700" dirty="0" smtClean="0"/>
          </a:p>
          <a:p>
            <a:r>
              <a:rPr lang="zh-CN" altLang="en-US" sz="1700" dirty="0" smtClean="0"/>
              <a:t>假设</a:t>
            </a:r>
            <a:r>
              <a:rPr lang="en-US" altLang="en-US" sz="1700" dirty="0" smtClean="0"/>
              <a:t>: </a:t>
            </a:r>
            <a:endParaRPr lang="en-US" altLang="en-US" sz="1700" dirty="0"/>
          </a:p>
          <a:p>
            <a:pPr lvl="1"/>
            <a:r>
              <a:rPr lang="en-US" altLang="en-US" sz="1700" i="1" dirty="0"/>
              <a:t>r</a:t>
            </a:r>
            <a:r>
              <a:rPr lang="en-US" altLang="en-US" sz="1700" dirty="0"/>
              <a:t>, </a:t>
            </a:r>
            <a:r>
              <a:rPr lang="en-US" altLang="en-US" sz="1700" i="1" dirty="0"/>
              <a:t>s</a:t>
            </a:r>
            <a:r>
              <a:rPr lang="en-US" altLang="en-US" sz="1700" dirty="0"/>
              <a:t> </a:t>
            </a:r>
            <a:r>
              <a:rPr lang="zh-CN" altLang="en-US" sz="1700" dirty="0" smtClean="0"/>
              <a:t>列数相同</a:t>
            </a:r>
            <a:r>
              <a:rPr lang="en-US" altLang="en-US" sz="1700" dirty="0" smtClean="0"/>
              <a:t> </a:t>
            </a:r>
            <a:endParaRPr lang="en-US" altLang="en-US" sz="1700" dirty="0"/>
          </a:p>
          <a:p>
            <a:pPr lvl="1"/>
            <a:r>
              <a:rPr lang="en-US" altLang="en-US" sz="1700" i="1" dirty="0" smtClean="0"/>
              <a:t>r</a:t>
            </a:r>
            <a:r>
              <a:rPr lang="en-US" altLang="en-US" sz="1700" dirty="0" smtClean="0"/>
              <a:t> </a:t>
            </a:r>
            <a:r>
              <a:rPr lang="zh-CN" altLang="en-US" sz="1700" dirty="0" smtClean="0"/>
              <a:t>和</a:t>
            </a:r>
            <a:r>
              <a:rPr lang="en-US" altLang="en-US" sz="1700" i="1" dirty="0" smtClean="0"/>
              <a:t>s</a:t>
            </a:r>
            <a:r>
              <a:rPr lang="en-US" altLang="en-US" sz="1700" dirty="0" smtClean="0"/>
              <a:t> </a:t>
            </a:r>
            <a:r>
              <a:rPr lang="zh-CN" altLang="en-US" dirty="0" smtClean="0"/>
              <a:t>对应列类型兼容</a:t>
            </a:r>
            <a:endParaRPr lang="en-US" altLang="en-US" sz="1700" dirty="0"/>
          </a:p>
          <a:p>
            <a:r>
              <a:rPr lang="zh-CN" altLang="en-US" sz="1700" dirty="0" smtClean="0"/>
              <a:t>比如</a:t>
            </a:r>
            <a:r>
              <a:rPr lang="en-US" altLang="en-US" sz="1700" dirty="0" smtClean="0"/>
              <a:t>: </a:t>
            </a:r>
            <a:r>
              <a:rPr lang="zh-CN" altLang="en-US" sz="1700" dirty="0" smtClean="0"/>
              <a:t>查找</a:t>
            </a:r>
            <a:r>
              <a:rPr lang="en-US" altLang="zh-CN" sz="1700" dirty="0" smtClean="0"/>
              <a:t>2017</a:t>
            </a:r>
            <a:r>
              <a:rPr lang="zh-CN" altLang="en-US" sz="1700" dirty="0" smtClean="0"/>
              <a:t>秋季和</a:t>
            </a:r>
            <a:r>
              <a:rPr lang="en-US" altLang="zh-CN" sz="1700" dirty="0" smtClean="0"/>
              <a:t>2018</a:t>
            </a:r>
            <a:r>
              <a:rPr lang="zh-CN" altLang="en-US" sz="1700" dirty="0" smtClean="0"/>
              <a:t>春季都开设的课程</a:t>
            </a:r>
            <a:endParaRPr lang="en-US" altLang="en-US" sz="1700" dirty="0"/>
          </a:p>
          <a:p>
            <a:pPr>
              <a:buNone/>
            </a:pPr>
            <a:r>
              <a:rPr lang="en-US" altLang="en-US" sz="1700" dirty="0">
                <a:sym typeface="Symbol" panose="05050102010706020507" pitchFamily="18" charset="2"/>
              </a:rPr>
              <a:t>           </a:t>
            </a:r>
            <a:r>
              <a:rPr lang="en-US" altLang="en-US" dirty="0">
                <a:sym typeface="Symbol" panose="05050102010706020507" pitchFamily="18" charset="2"/>
              </a:rPr>
              <a:t></a:t>
            </a:r>
            <a:r>
              <a:rPr lang="en-US" altLang="en-US" i="1" baseline="-25000" dirty="0" err="1"/>
              <a:t>course_id</a:t>
            </a:r>
            <a:r>
              <a:rPr lang="en-US" altLang="en-US" dirty="0"/>
              <a:t> (</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baseline="-25000" dirty="0">
                <a:sym typeface="Symbol" panose="05050102010706020507" pitchFamily="18" charset="2"/>
              </a:rPr>
              <a:t>semester=</a:t>
            </a:r>
            <a:r>
              <a:rPr lang="ja-JP" altLang="en-US" i="1" baseline="-25000" dirty="0">
                <a:sym typeface="Symbol" panose="05050102010706020507" pitchFamily="18" charset="2"/>
              </a:rPr>
              <a:t>“</a:t>
            </a:r>
            <a:r>
              <a:rPr lang="en-US" altLang="ja-JP" i="1" baseline="-25000" dirty="0">
                <a:sym typeface="Symbol" panose="05050102010706020507" pitchFamily="18" charset="2"/>
              </a:rPr>
              <a:t>Fall</a:t>
            </a:r>
            <a:r>
              <a:rPr lang="ja-JP" altLang="en-US" i="1" baseline="-25000" dirty="0">
                <a:sym typeface="Symbol" panose="05050102010706020507" pitchFamily="18" charset="2"/>
              </a:rPr>
              <a:t>”</a:t>
            </a:r>
            <a:r>
              <a:rPr lang="en-US" altLang="ja-JP" i="1" baseline="-25000" dirty="0">
                <a:sym typeface="Symbol" panose="05050102010706020507" pitchFamily="18" charset="2"/>
              </a:rPr>
              <a:t>  </a:t>
            </a:r>
            <a:r>
              <a:rPr lang="el-GR" altLang="ja-JP" i="1" baseline="-25000" dirty="0">
                <a:sym typeface="Symbol" panose="05050102010706020507" pitchFamily="18" charset="2"/>
              </a:rPr>
              <a:t>Λ</a:t>
            </a:r>
            <a:r>
              <a:rPr lang="en-US" altLang="ja-JP" i="1" baseline="-25000" dirty="0">
                <a:sym typeface="Symbol" panose="05050102010706020507" pitchFamily="18" charset="2"/>
              </a:rPr>
              <a:t> year=2017 </a:t>
            </a:r>
            <a:r>
              <a:rPr lang="en-US" altLang="ja-JP" sz="1700" dirty="0">
                <a:sym typeface="Symbol" panose="05050102010706020507" pitchFamily="18" charset="2"/>
              </a:rPr>
              <a:t>(</a:t>
            </a:r>
            <a:r>
              <a:rPr lang="en-US" altLang="ja-JP" sz="1700" i="1" dirty="0">
                <a:sym typeface="Symbol" panose="05050102010706020507" pitchFamily="18" charset="2"/>
              </a:rPr>
              <a:t>section</a:t>
            </a:r>
            <a:r>
              <a:rPr lang="en-US" altLang="ja-JP" sz="1700" dirty="0">
                <a:sym typeface="Symbol" panose="05050102010706020507" pitchFamily="18" charset="2"/>
              </a:rPr>
              <a:t>)) </a:t>
            </a:r>
            <a:r>
              <a:rPr lang="en-US" altLang="en-US" sz="1700" dirty="0">
                <a:sym typeface="Symbol" panose="05050102010706020507" pitchFamily="18" charset="2"/>
              </a:rPr>
              <a:t> </a:t>
            </a:r>
            <a:r>
              <a:rPr lang="en-US" altLang="ja-JP" sz="1700" dirty="0">
                <a:sym typeface="Symbol" panose="05050102010706020507" pitchFamily="18" charset="2"/>
              </a:rPr>
              <a:t/>
            </a:r>
            <a:br>
              <a:rPr lang="en-US" altLang="ja-JP" sz="1700" dirty="0">
                <a:sym typeface="Symbol" panose="05050102010706020507" pitchFamily="18" charset="2"/>
              </a:rPr>
            </a:br>
            <a:r>
              <a:rPr lang="en-US" altLang="ja-JP" sz="1700" dirty="0">
                <a:sym typeface="Symbol" panose="05050102010706020507" pitchFamily="18" charset="2"/>
              </a:rPr>
              <a:t>     </a:t>
            </a:r>
            <a:r>
              <a:rPr lang="en-US" altLang="ja-JP" dirty="0">
                <a:sym typeface="Symbol" panose="05050102010706020507" pitchFamily="18" charset="2"/>
              </a:rPr>
              <a:t></a:t>
            </a:r>
            <a:r>
              <a:rPr lang="en-US" altLang="ja-JP" i="1" baseline="-25000" dirty="0" err="1"/>
              <a:t>course_id</a:t>
            </a:r>
            <a:r>
              <a:rPr lang="en-US" altLang="ja-JP" dirty="0"/>
              <a:t> (</a:t>
            </a:r>
            <a:r>
              <a:rPr lang="en-US" altLang="ja-JP" i="1" dirty="0">
                <a:sym typeface="Symbol" panose="05050102010706020507" pitchFamily="18" charset="2"/>
              </a:rPr>
              <a:t></a:t>
            </a:r>
            <a:r>
              <a:rPr lang="en-US" altLang="ja-JP" dirty="0">
                <a:sym typeface="Symbol" panose="05050102010706020507" pitchFamily="18" charset="2"/>
              </a:rPr>
              <a:t> </a:t>
            </a:r>
            <a:r>
              <a:rPr lang="en-US" altLang="ja-JP" i="1" baseline="-25000" dirty="0">
                <a:sym typeface="Symbol" panose="05050102010706020507" pitchFamily="18" charset="2"/>
              </a:rPr>
              <a:t>semester=</a:t>
            </a:r>
            <a:r>
              <a:rPr lang="ja-JP" altLang="en-US" i="1" baseline="-25000" dirty="0">
                <a:sym typeface="Symbol" panose="05050102010706020507" pitchFamily="18" charset="2"/>
              </a:rPr>
              <a:t>“</a:t>
            </a:r>
            <a:r>
              <a:rPr lang="en-US" altLang="ja-JP" i="1" baseline="-25000" dirty="0">
                <a:sym typeface="Symbol" panose="05050102010706020507" pitchFamily="18" charset="2"/>
              </a:rPr>
              <a:t>Spring</a:t>
            </a:r>
            <a:r>
              <a:rPr lang="ja-JP" altLang="en-US" i="1" baseline="-25000" dirty="0">
                <a:sym typeface="Symbol" panose="05050102010706020507" pitchFamily="18" charset="2"/>
              </a:rPr>
              <a:t>”</a:t>
            </a:r>
            <a:r>
              <a:rPr lang="en-US" altLang="ja-JP" i="1" baseline="-25000" dirty="0">
                <a:sym typeface="Symbol" panose="05050102010706020507" pitchFamily="18" charset="2"/>
              </a:rPr>
              <a:t>  </a:t>
            </a:r>
            <a:r>
              <a:rPr lang="el-GR" altLang="ja-JP" i="1" baseline="-25000" dirty="0">
                <a:sym typeface="Symbol" panose="05050102010706020507" pitchFamily="18" charset="2"/>
              </a:rPr>
              <a:t>Λ</a:t>
            </a:r>
            <a:r>
              <a:rPr lang="en-US" altLang="ja-JP" i="1" baseline="-25000" dirty="0">
                <a:sym typeface="Symbol" panose="05050102010706020507" pitchFamily="18" charset="2"/>
              </a:rPr>
              <a:t> year=2018 </a:t>
            </a:r>
            <a:r>
              <a:rPr lang="en-US" altLang="ja-JP" sz="1700" dirty="0">
                <a:sym typeface="Symbol" panose="05050102010706020507" pitchFamily="18" charset="2"/>
              </a:rPr>
              <a:t>(</a:t>
            </a:r>
            <a:r>
              <a:rPr lang="en-US" altLang="ja-JP" sz="1700" i="1" dirty="0">
                <a:sym typeface="Symbol" panose="05050102010706020507" pitchFamily="18" charset="2"/>
              </a:rPr>
              <a:t>section</a:t>
            </a:r>
            <a:r>
              <a:rPr lang="en-US" altLang="ja-JP" sz="1700" dirty="0">
                <a:sym typeface="Symbol" panose="05050102010706020507" pitchFamily="18" charset="2"/>
              </a:rPr>
              <a:t>))</a:t>
            </a:r>
          </a:p>
          <a:p>
            <a:pPr>
              <a:buNone/>
            </a:pPr>
            <a:r>
              <a:rPr lang="en-US" altLang="en-US" sz="800" dirty="0">
                <a:sym typeface="Symbol" panose="05050102010706020507" pitchFamily="18" charset="2"/>
              </a:rPr>
              <a:t> </a:t>
            </a:r>
          </a:p>
          <a:p>
            <a:pPr lvl="1"/>
            <a:r>
              <a:rPr lang="en-US" altLang="en-US" sz="1700" dirty="0">
                <a:sym typeface="Symbol" panose="05050102010706020507" pitchFamily="18" charset="2"/>
              </a:rPr>
              <a:t>Result</a:t>
            </a:r>
            <a:endParaRPr lang="en-US" altLang="en-US" sz="1700" dirty="0"/>
          </a:p>
          <a:p>
            <a:pPr>
              <a:buNone/>
            </a:pPr>
            <a:endParaRPr lang="en-US" altLang="en-US" dirty="0"/>
          </a:p>
        </p:txBody>
      </p:sp>
      <p:pic>
        <p:nvPicPr>
          <p:cNvPr id="3" name="Graphic 2">
            <a:extLst>
              <a:ext uri="{FF2B5EF4-FFF2-40B4-BE49-F238E27FC236}">
                <a16:creationId xmlns:a16="http://schemas.microsoft.com/office/drawing/2014/main" id="{EFD242B5-7E15-4908-A992-5D9C0D3A8FAE}"/>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l="38817" r="40862" b="33302"/>
          <a:stretch/>
        </p:blipFill>
        <p:spPr>
          <a:xfrm>
            <a:off x="3433088" y="4287678"/>
            <a:ext cx="1373862" cy="82431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768350" y="111125"/>
            <a:ext cx="8077200" cy="609600"/>
          </a:xfrm>
        </p:spPr>
        <p:txBody>
          <a:bodyPr/>
          <a:lstStyle/>
          <a:p>
            <a:r>
              <a:rPr lang="zh-CN" altLang="en-US" sz="2800" dirty="0" smtClean="0"/>
              <a:t>集合差运算</a:t>
            </a:r>
            <a:endParaRPr lang="en-US" altLang="en-US" sz="2800" dirty="0"/>
          </a:p>
        </p:txBody>
      </p:sp>
      <p:sp>
        <p:nvSpPr>
          <p:cNvPr id="10242" name="Rectangle 3"/>
          <p:cNvSpPr>
            <a:spLocks noGrp="1" noChangeArrowheads="1"/>
          </p:cNvSpPr>
          <p:nvPr>
            <p:ph type="body" idx="1"/>
          </p:nvPr>
        </p:nvSpPr>
        <p:spPr>
          <a:xfrm>
            <a:off x="768351" y="1077913"/>
            <a:ext cx="7754212" cy="3737927"/>
          </a:xfrm>
        </p:spPr>
        <p:txBody>
          <a:bodyPr/>
          <a:lstStyle/>
          <a:p>
            <a:pPr>
              <a:spcBef>
                <a:spcPct val="60000"/>
              </a:spcBef>
            </a:pPr>
            <a:r>
              <a:rPr lang="zh-CN" altLang="en-US" sz="1700" dirty="0" smtClean="0"/>
              <a:t>集合差运算找在一个关系，但不在另外一个关系的元组</a:t>
            </a:r>
            <a:endParaRPr lang="en-US" altLang="en-US" sz="1700" dirty="0"/>
          </a:p>
          <a:p>
            <a:pPr>
              <a:spcBef>
                <a:spcPct val="60000"/>
              </a:spcBef>
            </a:pPr>
            <a:r>
              <a:rPr lang="zh-CN" altLang="en-US" dirty="0"/>
              <a:t>记作</a:t>
            </a:r>
            <a:r>
              <a:rPr lang="en-US" altLang="en-US" sz="1700" dirty="0" smtClean="0"/>
              <a:t> </a:t>
            </a:r>
            <a:r>
              <a:rPr lang="en-US" altLang="en-US" sz="1700" i="1" dirty="0"/>
              <a:t>r – s</a:t>
            </a:r>
          </a:p>
          <a:p>
            <a:r>
              <a:rPr lang="zh-CN" altLang="en-US" dirty="0"/>
              <a:t>假设</a:t>
            </a:r>
            <a:r>
              <a:rPr lang="en-US" altLang="en-US" dirty="0"/>
              <a:t>: </a:t>
            </a:r>
          </a:p>
          <a:p>
            <a:pPr lvl="1"/>
            <a:r>
              <a:rPr lang="en-US" altLang="en-US" i="1" dirty="0"/>
              <a:t>r</a:t>
            </a:r>
            <a:r>
              <a:rPr lang="en-US" altLang="en-US" dirty="0"/>
              <a:t>, </a:t>
            </a:r>
            <a:r>
              <a:rPr lang="en-US" altLang="en-US" i="1" dirty="0"/>
              <a:t>s</a:t>
            </a:r>
            <a:r>
              <a:rPr lang="en-US" altLang="en-US" dirty="0"/>
              <a:t> </a:t>
            </a:r>
            <a:r>
              <a:rPr lang="zh-CN" altLang="en-US" dirty="0"/>
              <a:t>列数相同</a:t>
            </a:r>
            <a:r>
              <a:rPr lang="en-US" altLang="en-US" dirty="0"/>
              <a:t> </a:t>
            </a:r>
          </a:p>
          <a:p>
            <a:pPr lvl="1"/>
            <a:r>
              <a:rPr lang="en-US" altLang="en-US" i="1" dirty="0"/>
              <a:t>r</a:t>
            </a:r>
            <a:r>
              <a:rPr lang="en-US" altLang="en-US" dirty="0"/>
              <a:t> </a:t>
            </a:r>
            <a:r>
              <a:rPr lang="zh-CN" altLang="en-US" dirty="0"/>
              <a:t>和</a:t>
            </a:r>
            <a:r>
              <a:rPr lang="en-US" altLang="en-US" i="1" dirty="0"/>
              <a:t>s</a:t>
            </a:r>
            <a:r>
              <a:rPr lang="en-US" altLang="en-US" dirty="0"/>
              <a:t> </a:t>
            </a:r>
            <a:r>
              <a:rPr lang="zh-CN" altLang="en-US" dirty="0"/>
              <a:t>对应列类型兼容</a:t>
            </a:r>
            <a:endParaRPr lang="en-US" altLang="en-US" dirty="0"/>
          </a:p>
          <a:p>
            <a:pPr>
              <a:lnSpc>
                <a:spcPct val="140000"/>
              </a:lnSpc>
            </a:pPr>
            <a:r>
              <a:rPr lang="zh-CN" altLang="en-US" sz="1700" dirty="0" smtClean="0"/>
              <a:t>比如</a:t>
            </a:r>
            <a:r>
              <a:rPr lang="en-US" altLang="en-US" sz="1700" dirty="0" smtClean="0"/>
              <a:t>: </a:t>
            </a:r>
            <a:r>
              <a:rPr lang="zh-CN" altLang="en-US" sz="1700" dirty="0" smtClean="0"/>
              <a:t>查找在</a:t>
            </a:r>
            <a:r>
              <a:rPr lang="en-US" altLang="zh-CN" sz="1700" dirty="0" smtClean="0"/>
              <a:t>2017</a:t>
            </a:r>
            <a:r>
              <a:rPr lang="zh-CN" altLang="en-US" sz="1700" dirty="0" smtClean="0"/>
              <a:t>秋季开设但没有在</a:t>
            </a:r>
            <a:r>
              <a:rPr lang="en-US" altLang="zh-CN" sz="1700" dirty="0" smtClean="0"/>
              <a:t>2018</a:t>
            </a:r>
            <a:r>
              <a:rPr lang="zh-CN" altLang="en-US" sz="1700" dirty="0" smtClean="0"/>
              <a:t>春季开设的所有课程</a:t>
            </a:r>
            <a:r>
              <a:rPr lang="en-US" altLang="en-US" sz="1700" dirty="0"/>
              <a:t/>
            </a:r>
            <a:br>
              <a:rPr lang="en-US" altLang="en-US" sz="1700" dirty="0"/>
            </a:br>
            <a:r>
              <a:rPr lang="en-US" altLang="en-US" sz="1700" dirty="0"/>
              <a:t>   </a:t>
            </a:r>
            <a:r>
              <a:rPr lang="en-US" altLang="en-US" sz="1700" dirty="0">
                <a:sym typeface="Symbol" panose="05050102010706020507" pitchFamily="18" charset="2"/>
              </a:rPr>
              <a:t></a:t>
            </a:r>
            <a:r>
              <a:rPr lang="en-US" altLang="en-US" sz="1700" i="1" baseline="-25000" dirty="0" err="1"/>
              <a:t>course_id</a:t>
            </a:r>
            <a:r>
              <a:rPr lang="en-US" altLang="en-US" sz="1700" dirty="0"/>
              <a:t> (</a:t>
            </a:r>
            <a:r>
              <a:rPr lang="en-US" altLang="en-US" sz="1700" i="1" dirty="0">
                <a:sym typeface="Symbol" panose="05050102010706020507" pitchFamily="18" charset="2"/>
              </a:rPr>
              <a:t></a:t>
            </a:r>
            <a:r>
              <a:rPr lang="en-US" altLang="en-US" sz="1700" dirty="0">
                <a:sym typeface="Symbol" panose="05050102010706020507" pitchFamily="18" charset="2"/>
              </a:rPr>
              <a:t> </a:t>
            </a:r>
            <a:r>
              <a:rPr lang="en-US" altLang="en-US" sz="1700" i="1" baseline="-25000" dirty="0">
                <a:sym typeface="Symbol" panose="05050102010706020507" pitchFamily="18" charset="2"/>
              </a:rPr>
              <a:t>semester=</a:t>
            </a:r>
            <a:r>
              <a:rPr lang="ja-JP" altLang="en-US" sz="1700" i="1" baseline="-25000" dirty="0">
                <a:sym typeface="Symbol" panose="05050102010706020507" pitchFamily="18" charset="2"/>
              </a:rPr>
              <a:t>“</a:t>
            </a:r>
            <a:r>
              <a:rPr lang="en-US" altLang="ja-JP" sz="1700" i="1" baseline="-25000" dirty="0">
                <a:sym typeface="Symbol" panose="05050102010706020507" pitchFamily="18" charset="2"/>
              </a:rPr>
              <a:t>Fall</a:t>
            </a:r>
            <a:r>
              <a:rPr lang="ja-JP" altLang="en-US" sz="1700" i="1" baseline="-25000" dirty="0">
                <a:sym typeface="Symbol" panose="05050102010706020507" pitchFamily="18" charset="2"/>
              </a:rPr>
              <a:t>”</a:t>
            </a:r>
            <a:r>
              <a:rPr lang="en-US" altLang="ja-JP" sz="1700" i="1" baseline="-25000" dirty="0">
                <a:sym typeface="Symbol" panose="05050102010706020507" pitchFamily="18" charset="2"/>
              </a:rPr>
              <a:t>  </a:t>
            </a:r>
            <a:r>
              <a:rPr lang="el-GR" altLang="ja-JP" sz="1700" i="1" baseline="-25000" dirty="0">
                <a:sym typeface="Symbol" panose="05050102010706020507" pitchFamily="18" charset="2"/>
              </a:rPr>
              <a:t>Λ</a:t>
            </a:r>
            <a:r>
              <a:rPr lang="en-US" altLang="ja-JP" sz="1700" i="1" baseline="-25000" dirty="0">
                <a:sym typeface="Symbol" panose="05050102010706020507" pitchFamily="18" charset="2"/>
              </a:rPr>
              <a:t> year=2017 </a:t>
            </a:r>
            <a:r>
              <a:rPr lang="en-US" altLang="ja-JP" sz="1700" dirty="0">
                <a:sym typeface="Symbol" panose="05050102010706020507" pitchFamily="18" charset="2"/>
              </a:rPr>
              <a:t>(</a:t>
            </a:r>
            <a:r>
              <a:rPr lang="en-US" altLang="ja-JP" sz="1700" i="1" dirty="0">
                <a:sym typeface="Symbol" panose="05050102010706020507" pitchFamily="18" charset="2"/>
              </a:rPr>
              <a:t>section</a:t>
            </a:r>
            <a:r>
              <a:rPr lang="en-US" altLang="ja-JP" sz="1700" dirty="0">
                <a:sym typeface="Symbol" panose="05050102010706020507" pitchFamily="18" charset="2"/>
              </a:rPr>
              <a:t>))  −  </a:t>
            </a:r>
            <a:br>
              <a:rPr lang="en-US" altLang="ja-JP" sz="1700" dirty="0">
                <a:sym typeface="Symbol" panose="05050102010706020507" pitchFamily="18" charset="2"/>
              </a:rPr>
            </a:br>
            <a:r>
              <a:rPr lang="en-US" altLang="ja-JP" sz="1700" dirty="0">
                <a:sym typeface="Symbol" panose="05050102010706020507" pitchFamily="18" charset="2"/>
              </a:rPr>
              <a:t>   </a:t>
            </a:r>
            <a:r>
              <a:rPr lang="en-US" altLang="ja-JP" sz="1700" i="1" baseline="-25000" dirty="0" err="1"/>
              <a:t>course_id</a:t>
            </a:r>
            <a:r>
              <a:rPr lang="en-US" altLang="ja-JP" sz="1700" dirty="0"/>
              <a:t> (</a:t>
            </a:r>
            <a:r>
              <a:rPr lang="en-US" altLang="ja-JP" sz="1700" i="1" dirty="0">
                <a:sym typeface="Symbol" panose="05050102010706020507" pitchFamily="18" charset="2"/>
              </a:rPr>
              <a:t></a:t>
            </a:r>
            <a:r>
              <a:rPr lang="en-US" altLang="ja-JP" sz="1700" dirty="0">
                <a:sym typeface="Symbol" panose="05050102010706020507" pitchFamily="18" charset="2"/>
              </a:rPr>
              <a:t> </a:t>
            </a:r>
            <a:r>
              <a:rPr lang="en-US" altLang="ja-JP" sz="1700" i="1" baseline="-25000" dirty="0">
                <a:sym typeface="Symbol" panose="05050102010706020507" pitchFamily="18" charset="2"/>
              </a:rPr>
              <a:t>semester=</a:t>
            </a:r>
            <a:r>
              <a:rPr lang="ja-JP" altLang="en-US" sz="1700" i="1" baseline="-25000" dirty="0">
                <a:sym typeface="Symbol" panose="05050102010706020507" pitchFamily="18" charset="2"/>
              </a:rPr>
              <a:t>“</a:t>
            </a:r>
            <a:r>
              <a:rPr lang="en-US" altLang="ja-JP" sz="1700" i="1" baseline="-25000" dirty="0">
                <a:sym typeface="Symbol" panose="05050102010706020507" pitchFamily="18" charset="2"/>
              </a:rPr>
              <a:t>Spring</a:t>
            </a:r>
            <a:r>
              <a:rPr lang="ja-JP" altLang="en-US" sz="1700" i="1" baseline="-25000" dirty="0">
                <a:sym typeface="Symbol" panose="05050102010706020507" pitchFamily="18" charset="2"/>
              </a:rPr>
              <a:t>”</a:t>
            </a:r>
            <a:r>
              <a:rPr lang="en-US" altLang="ja-JP" sz="1700" i="1" baseline="-25000" dirty="0">
                <a:sym typeface="Symbol" panose="05050102010706020507" pitchFamily="18" charset="2"/>
              </a:rPr>
              <a:t>  </a:t>
            </a:r>
            <a:r>
              <a:rPr lang="el-GR" altLang="ja-JP" sz="1700" i="1" baseline="-25000" dirty="0">
                <a:sym typeface="Symbol" panose="05050102010706020507" pitchFamily="18" charset="2"/>
              </a:rPr>
              <a:t>Λ</a:t>
            </a:r>
            <a:r>
              <a:rPr lang="en-US" altLang="ja-JP" sz="1700" i="1" baseline="-25000" dirty="0">
                <a:sym typeface="Symbol" panose="05050102010706020507" pitchFamily="18" charset="2"/>
              </a:rPr>
              <a:t> year=2018 </a:t>
            </a:r>
            <a:r>
              <a:rPr lang="en-US" altLang="ja-JP" sz="1700" dirty="0">
                <a:sym typeface="Symbol" panose="05050102010706020507" pitchFamily="18" charset="2"/>
              </a:rPr>
              <a:t>(</a:t>
            </a:r>
            <a:r>
              <a:rPr lang="en-US" altLang="ja-JP" sz="1700" i="1" dirty="0">
                <a:sym typeface="Symbol" panose="05050102010706020507" pitchFamily="18" charset="2"/>
              </a:rPr>
              <a:t>section</a:t>
            </a:r>
            <a:r>
              <a:rPr lang="en-US" altLang="ja-JP" sz="1700" dirty="0">
                <a:sym typeface="Symbol" panose="05050102010706020507" pitchFamily="18" charset="2"/>
              </a:rPr>
              <a:t>))</a:t>
            </a:r>
          </a:p>
          <a:p>
            <a:endParaRPr lang="en-US" altLang="en-US" sz="1600" dirty="0">
              <a:sym typeface="Symbol" panose="05050102010706020507" pitchFamily="18" charset="2"/>
            </a:endParaRPr>
          </a:p>
          <a:p>
            <a:pPr>
              <a:buFont typeface="Monotype Sorts" charset="2"/>
              <a:buNone/>
            </a:pPr>
            <a:endParaRPr lang="en-US" altLang="en-US" sz="1600" dirty="0">
              <a:sym typeface="Symbol" panose="05050102010706020507" pitchFamily="18" charset="2"/>
            </a:endParaRPr>
          </a:p>
          <a:p>
            <a:pPr>
              <a:buFont typeface="Monotype Sorts" charset="2"/>
              <a:buNone/>
            </a:pPr>
            <a:endParaRPr lang="en-US" altLang="en-US" sz="1600" dirty="0">
              <a:sym typeface="Symbol" panose="05050102010706020507" pitchFamily="18" charset="2"/>
            </a:endParaRPr>
          </a:p>
          <a:p>
            <a:pPr>
              <a:buFont typeface="Monotype Sorts" charset="2"/>
              <a:buNone/>
            </a:pPr>
            <a:endParaRPr lang="en-US" altLang="en-US" sz="1600" dirty="0">
              <a:sym typeface="Symbol" panose="05050102010706020507" pitchFamily="18" charset="2"/>
            </a:endParaRPr>
          </a:p>
        </p:txBody>
      </p:sp>
      <p:pic>
        <p:nvPicPr>
          <p:cNvPr id="3" name="Graphic 2">
            <a:extLst>
              <a:ext uri="{FF2B5EF4-FFF2-40B4-BE49-F238E27FC236}">
                <a16:creationId xmlns:a16="http://schemas.microsoft.com/office/drawing/2014/main" id="{2B4CEA55-B6FE-4CA5-8F34-E2CFAC349C53}"/>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l="40709" r="41294" b="41353"/>
          <a:stretch/>
        </p:blipFill>
        <p:spPr>
          <a:xfrm>
            <a:off x="3971064" y="4882073"/>
            <a:ext cx="1201872" cy="9833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zh-CN" altLang="en-US" sz="2800" dirty="0" smtClean="0"/>
              <a:t>赋值运算</a:t>
            </a:r>
            <a:endParaRPr lang="en-US" altLang="en-US" sz="2800" dirty="0"/>
          </a:p>
        </p:txBody>
      </p:sp>
      <p:sp>
        <p:nvSpPr>
          <p:cNvPr id="7170" name="Rectangle 3"/>
          <p:cNvSpPr>
            <a:spLocks noGrp="1" noChangeArrowheads="1"/>
          </p:cNvSpPr>
          <p:nvPr>
            <p:ph type="body" idx="1"/>
          </p:nvPr>
        </p:nvSpPr>
        <p:spPr>
          <a:xfrm>
            <a:off x="768350" y="1071563"/>
            <a:ext cx="7656322" cy="4835207"/>
          </a:xfrm>
        </p:spPr>
        <p:txBody>
          <a:bodyPr/>
          <a:lstStyle/>
          <a:p>
            <a:r>
              <a:rPr lang="zh-CN" altLang="en-US" dirty="0"/>
              <a:t>通过将关系的一部分分配给临时的关系变量，可以方便地编写一个关系代数表达式</a:t>
            </a:r>
            <a:r>
              <a:rPr lang="zh-CN" altLang="en-US" dirty="0" smtClean="0"/>
              <a:t>。</a:t>
            </a:r>
            <a:endParaRPr lang="en-US" altLang="zh-CN" dirty="0" smtClean="0"/>
          </a:p>
          <a:p>
            <a:r>
              <a:rPr lang="zh-CN" altLang="en-US" sz="1700" dirty="0" smtClean="0"/>
              <a:t>赋值运算记作 </a:t>
            </a:r>
            <a:r>
              <a:rPr lang="en-US" altLang="en-US" sz="1700" dirty="0" smtClean="0">
                <a:sym typeface="Symbol" panose="05050102010706020507" pitchFamily="18" charset="2"/>
              </a:rPr>
              <a:t></a:t>
            </a:r>
            <a:r>
              <a:rPr lang="en-US" altLang="en-US" sz="1700" dirty="0" smtClean="0">
                <a:sym typeface="Wingdings" pitchFamily="2" charset="2"/>
              </a:rPr>
              <a:t> </a:t>
            </a:r>
            <a:r>
              <a:rPr lang="zh-CN" altLang="en-US" sz="1700" dirty="0" smtClean="0">
                <a:sym typeface="Wingdings" pitchFamily="2" charset="2"/>
              </a:rPr>
              <a:t>，就像编程语言中的赋值一样计算。</a:t>
            </a:r>
            <a:endParaRPr lang="en-US" altLang="en-US" sz="1700" dirty="0"/>
          </a:p>
          <a:p>
            <a:pPr>
              <a:lnSpc>
                <a:spcPct val="90000"/>
              </a:lnSpc>
              <a:tabLst>
                <a:tab pos="1658938" algn="l"/>
                <a:tab pos="3149600" algn="ctr"/>
                <a:tab pos="3425825" algn="l"/>
              </a:tabLst>
            </a:pPr>
            <a:r>
              <a:rPr lang="zh-CN" altLang="en-US" dirty="0"/>
              <a:t>比如</a:t>
            </a:r>
            <a:r>
              <a:rPr lang="en-US" altLang="en-US" sz="1700" dirty="0" smtClean="0"/>
              <a:t>: </a:t>
            </a:r>
            <a:r>
              <a:rPr lang="zh-CN" altLang="en-US" sz="1700" dirty="0" smtClean="0"/>
              <a:t>查找所有物理院和音乐院的教师信息。</a:t>
            </a:r>
            <a:r>
              <a:rPr lang="en-US" altLang="en-US" sz="1700" dirty="0">
                <a:sym typeface="Symbol" panose="05050102010706020507" pitchFamily="18" charset="2"/>
              </a:rPr>
              <a:t/>
            </a:r>
            <a:br>
              <a:rPr lang="en-US" altLang="en-US" sz="1700" dirty="0">
                <a:sym typeface="Symbol" panose="05050102010706020507" pitchFamily="18" charset="2"/>
              </a:rPr>
            </a:br>
            <a:r>
              <a:rPr lang="en-US" altLang="en-US" sz="1700" dirty="0">
                <a:sym typeface="Symbol" panose="05050102010706020507" pitchFamily="18" charset="2"/>
              </a:rPr>
              <a:t/>
            </a:r>
            <a:br>
              <a:rPr lang="en-US" altLang="en-US" sz="1700" dirty="0">
                <a:sym typeface="Symbol" panose="05050102010706020507" pitchFamily="18" charset="2"/>
              </a:rPr>
            </a:br>
            <a:r>
              <a:rPr lang="en-US" altLang="en-US" sz="1700" dirty="0">
                <a:sym typeface="Symbol" panose="05050102010706020507" pitchFamily="18" charset="2"/>
              </a:rPr>
              <a:t>         </a:t>
            </a:r>
            <a:r>
              <a:rPr lang="en-US" altLang="en-US" sz="1700" i="1" dirty="0">
                <a:sym typeface="Symbol" panose="05050102010706020507" pitchFamily="18" charset="2"/>
              </a:rPr>
              <a:t>Physics</a:t>
            </a:r>
            <a:r>
              <a:rPr lang="en-US" altLang="en-US" sz="1700" dirty="0">
                <a:sym typeface="Symbol" panose="05050102010706020507" pitchFamily="18" charset="2"/>
              </a:rPr>
              <a:t> </a:t>
            </a:r>
            <a:r>
              <a:rPr lang="en-US" altLang="en-US" sz="1700" b="1" dirty="0">
                <a:sym typeface="Wingdings" pitchFamily="2" charset="2"/>
              </a:rPr>
              <a:t> </a:t>
            </a:r>
            <a:r>
              <a:rPr lang="en-US" altLang="en-US" sz="1800" i="1" dirty="0">
                <a:sym typeface="Symbol" panose="05050102010706020507" pitchFamily="18" charset="2"/>
              </a:rPr>
              <a:t></a:t>
            </a:r>
            <a:r>
              <a:rPr lang="en-US" altLang="en-US" sz="1800" dirty="0">
                <a:sym typeface="Symbol" panose="05050102010706020507" pitchFamily="18" charset="2"/>
              </a:rPr>
              <a:t> </a:t>
            </a:r>
            <a:r>
              <a:rPr lang="en-US" altLang="en-US" i="1" baseline="-25000" dirty="0">
                <a:sym typeface="Symbol" panose="05050102010706020507" pitchFamily="18" charset="2"/>
              </a:rPr>
              <a:t>dept_name=</a:t>
            </a:r>
            <a:r>
              <a:rPr lang="ja-JP" altLang="en-US" i="1" baseline="-25000" dirty="0">
                <a:sym typeface="Symbol" panose="05050102010706020507" pitchFamily="18" charset="2"/>
              </a:rPr>
              <a:t>“</a:t>
            </a:r>
            <a:r>
              <a:rPr lang="en-US" altLang="ja-JP" i="1" baseline="-25000" dirty="0">
                <a:sym typeface="Symbol" panose="05050102010706020507" pitchFamily="18" charset="2"/>
              </a:rPr>
              <a:t>Physics</a:t>
            </a:r>
            <a:r>
              <a:rPr lang="ja-JP" altLang="en-US" i="1" baseline="-25000" dirty="0">
                <a:sym typeface="Symbol" panose="05050102010706020507" pitchFamily="18" charset="2"/>
              </a:rPr>
              <a:t>” </a:t>
            </a:r>
            <a:r>
              <a:rPr lang="en-US" altLang="ja-JP" sz="1700" dirty="0">
                <a:sym typeface="Symbol" panose="05050102010706020507" pitchFamily="18" charset="2"/>
              </a:rPr>
              <a:t>(</a:t>
            </a:r>
            <a:r>
              <a:rPr lang="en-US" altLang="ja-JP" sz="1700" i="1" dirty="0">
                <a:sym typeface="Symbol" panose="05050102010706020507" pitchFamily="18" charset="2"/>
              </a:rPr>
              <a:t>instructor</a:t>
            </a:r>
            <a:r>
              <a:rPr lang="en-US" altLang="ja-JP" sz="1700" dirty="0">
                <a:sym typeface="Symbol" panose="05050102010706020507" pitchFamily="18" charset="2"/>
              </a:rPr>
              <a:t>)</a:t>
            </a:r>
          </a:p>
          <a:p>
            <a:pPr lvl="1">
              <a:lnSpc>
                <a:spcPct val="90000"/>
              </a:lnSpc>
              <a:buNone/>
              <a:tabLst>
                <a:tab pos="1658938" algn="l"/>
                <a:tab pos="3149600" algn="ctr"/>
                <a:tab pos="3425825" algn="l"/>
              </a:tabLst>
            </a:pPr>
            <a:r>
              <a:rPr lang="en-US" altLang="en-US" sz="1700" dirty="0">
                <a:sym typeface="Symbol" panose="05050102010706020507" pitchFamily="18" charset="2"/>
              </a:rPr>
              <a:t>       </a:t>
            </a:r>
            <a:r>
              <a:rPr lang="en-US" altLang="en-US" sz="1700" i="1" dirty="0">
                <a:sym typeface="Symbol" panose="05050102010706020507" pitchFamily="18" charset="2"/>
              </a:rPr>
              <a:t>Music</a:t>
            </a:r>
            <a:r>
              <a:rPr lang="en-US" altLang="en-US" sz="1700" dirty="0">
                <a:sym typeface="Symbol" panose="05050102010706020507" pitchFamily="18" charset="2"/>
              </a:rPr>
              <a:t> </a:t>
            </a:r>
            <a:r>
              <a:rPr lang="en-US" altLang="en-US" sz="1700" b="1" dirty="0">
                <a:sym typeface="Wingdings" pitchFamily="2" charset="2"/>
              </a:rPr>
              <a:t> </a:t>
            </a:r>
            <a:r>
              <a:rPr lang="en-US" altLang="en-US" sz="1900" i="1" dirty="0">
                <a:sym typeface="Symbol" panose="05050102010706020507" pitchFamily="18" charset="2"/>
              </a:rPr>
              <a:t></a:t>
            </a:r>
            <a:r>
              <a:rPr lang="en-US" altLang="en-US" sz="1900" dirty="0">
                <a:sym typeface="Symbol" panose="05050102010706020507" pitchFamily="18" charset="2"/>
              </a:rPr>
              <a:t> </a:t>
            </a:r>
            <a:r>
              <a:rPr lang="en-US" altLang="en-US" sz="1900" i="1" baseline="-25000" dirty="0">
                <a:sym typeface="Symbol" panose="05050102010706020507" pitchFamily="18" charset="2"/>
              </a:rPr>
              <a:t>dept_name=</a:t>
            </a:r>
            <a:r>
              <a:rPr lang="ja-JP" altLang="en-US" sz="1900" i="1" baseline="-25000" dirty="0">
                <a:sym typeface="Symbol" panose="05050102010706020507" pitchFamily="18" charset="2"/>
              </a:rPr>
              <a:t>“</a:t>
            </a:r>
            <a:r>
              <a:rPr lang="en-US" altLang="ja-JP" sz="1900" i="1" baseline="-25000" dirty="0">
                <a:sym typeface="Symbol" panose="05050102010706020507" pitchFamily="18" charset="2"/>
              </a:rPr>
              <a:t>Music” </a:t>
            </a:r>
            <a:r>
              <a:rPr lang="en-US" altLang="ja-JP" sz="1700" dirty="0">
                <a:sym typeface="Symbol" panose="05050102010706020507" pitchFamily="18" charset="2"/>
              </a:rPr>
              <a:t>(</a:t>
            </a:r>
            <a:r>
              <a:rPr lang="en-US" altLang="ja-JP" sz="1700" i="1" dirty="0">
                <a:sym typeface="Symbol" panose="05050102010706020507" pitchFamily="18" charset="2"/>
              </a:rPr>
              <a:t>instructor</a:t>
            </a:r>
            <a:r>
              <a:rPr lang="en-US" altLang="ja-JP" sz="1700" dirty="0">
                <a:sym typeface="Symbol" panose="05050102010706020507" pitchFamily="18" charset="2"/>
              </a:rPr>
              <a:t>)</a:t>
            </a:r>
          </a:p>
          <a:p>
            <a:pPr lvl="1">
              <a:lnSpc>
                <a:spcPct val="90000"/>
              </a:lnSpc>
              <a:buNone/>
              <a:tabLst>
                <a:tab pos="1658938" algn="l"/>
                <a:tab pos="3149600" algn="ctr"/>
                <a:tab pos="3425825" algn="l"/>
              </a:tabLst>
            </a:pPr>
            <a:r>
              <a:rPr lang="en-US" altLang="en-US" sz="1700" dirty="0">
                <a:sym typeface="Symbol" panose="05050102010706020507" pitchFamily="18" charset="2"/>
              </a:rPr>
              <a:t>       </a:t>
            </a:r>
            <a:r>
              <a:rPr lang="en-US" altLang="en-US" sz="1700" i="1" dirty="0">
                <a:sym typeface="Symbol" panose="05050102010706020507" pitchFamily="18" charset="2"/>
              </a:rPr>
              <a:t>Physics</a:t>
            </a:r>
            <a:r>
              <a:rPr lang="en-US" altLang="en-US" sz="1700" dirty="0">
                <a:sym typeface="Symbol" panose="05050102010706020507" pitchFamily="18" charset="2"/>
              </a:rPr>
              <a:t> </a:t>
            </a:r>
            <a:r>
              <a:rPr lang="en-US" altLang="en-US" sz="1700" dirty="0"/>
              <a:t> </a:t>
            </a:r>
            <a:r>
              <a:rPr lang="en-US" altLang="en-US" sz="1700" dirty="0">
                <a:sym typeface="Symbol" panose="05050102010706020507" pitchFamily="18" charset="2"/>
              </a:rPr>
              <a:t> </a:t>
            </a:r>
            <a:r>
              <a:rPr lang="en-US" altLang="en-US" sz="1700" i="1" dirty="0">
                <a:sym typeface="Symbol" panose="05050102010706020507" pitchFamily="18" charset="2"/>
              </a:rPr>
              <a:t>Music</a:t>
            </a:r>
          </a:p>
          <a:p>
            <a:pPr lvl="1">
              <a:lnSpc>
                <a:spcPct val="90000"/>
              </a:lnSpc>
              <a:buNone/>
              <a:tabLst>
                <a:tab pos="1658938" algn="l"/>
                <a:tab pos="3149600" algn="ctr"/>
                <a:tab pos="3425825" algn="l"/>
              </a:tabLst>
            </a:pPr>
            <a:r>
              <a:rPr lang="en-US" altLang="en-US" sz="800" dirty="0">
                <a:sym typeface="Symbol" panose="05050102010706020507" pitchFamily="18" charset="2"/>
              </a:rPr>
              <a:t> </a:t>
            </a:r>
          </a:p>
          <a:p>
            <a:pPr>
              <a:tabLst>
                <a:tab pos="1658938" algn="l"/>
                <a:tab pos="3149600" algn="ctr"/>
                <a:tab pos="3425825" algn="l"/>
              </a:tabLst>
            </a:pPr>
            <a:r>
              <a:rPr lang="zh-CN" altLang="en-US" dirty="0">
                <a:sym typeface="Symbol" panose="05050102010706020507" pitchFamily="18" charset="2"/>
              </a:rPr>
              <a:t>对于赋值操作，可以将查询写成一个顺序程序，它由一系列赋值之后的表达式组成，表达式的值作为查询的结果显示。</a:t>
            </a: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zh-CN" altLang="en-US" sz="2800" dirty="0" smtClean="0"/>
              <a:t>重命名运算</a:t>
            </a:r>
            <a:r>
              <a:rPr lang="en-US" altLang="en-US" sz="2800" dirty="0" smtClean="0"/>
              <a:t> </a:t>
            </a:r>
            <a:endParaRPr lang="en-US" altLang="en-US" sz="2800" dirty="0"/>
          </a:p>
        </p:txBody>
      </p:sp>
      <p:sp>
        <p:nvSpPr>
          <p:cNvPr id="7170" name="Rectangle 3"/>
          <p:cNvSpPr>
            <a:spLocks noGrp="1" noChangeArrowheads="1"/>
          </p:cNvSpPr>
          <p:nvPr>
            <p:ph type="body" idx="1"/>
          </p:nvPr>
        </p:nvSpPr>
        <p:spPr>
          <a:xfrm>
            <a:off x="768350" y="1077913"/>
            <a:ext cx="7683191" cy="3201479"/>
          </a:xfrm>
        </p:spPr>
        <p:txBody>
          <a:bodyPr/>
          <a:lstStyle/>
          <a:p>
            <a:r>
              <a:rPr lang="zh-CN" altLang="en-US" dirty="0"/>
              <a:t>关系代数表达式的结果没有一个我们可以用来引用的名称。</a:t>
            </a:r>
            <a:r>
              <a:rPr lang="zh-CN" altLang="en-US" dirty="0" smtClean="0"/>
              <a:t>为此</a:t>
            </a:r>
            <a:r>
              <a:rPr lang="zh-CN" altLang="en-US" dirty="0"/>
              <a:t>，</a:t>
            </a:r>
            <a:r>
              <a:rPr lang="zh-CN" altLang="en-US" dirty="0" smtClean="0"/>
              <a:t>提供</a:t>
            </a:r>
            <a:r>
              <a:rPr lang="zh-CN" altLang="en-US" dirty="0"/>
              <a:t>了重命名</a:t>
            </a:r>
            <a:r>
              <a:rPr lang="zh-CN" altLang="en-US" dirty="0" smtClean="0"/>
              <a:t>操作符</a:t>
            </a:r>
            <a:r>
              <a:rPr lang="en-US" altLang="en-US" i="1" dirty="0">
                <a:sym typeface="Symbol" panose="05050102010706020507" pitchFamily="18" charset="2"/>
              </a:rPr>
              <a:t> </a:t>
            </a:r>
            <a:endParaRPr lang="en-US" altLang="en-US" sz="1700" dirty="0" smtClean="0"/>
          </a:p>
          <a:p>
            <a:r>
              <a:rPr lang="zh-CN" altLang="en-US" sz="1700" dirty="0" smtClean="0"/>
              <a:t>表达式</a:t>
            </a:r>
            <a:r>
              <a:rPr lang="en-US" altLang="en-US" sz="1700" dirty="0" smtClean="0"/>
              <a:t>:</a:t>
            </a:r>
            <a:endParaRPr lang="en-US" altLang="en-US" sz="1700" dirty="0"/>
          </a:p>
          <a:p>
            <a:pPr>
              <a:buNone/>
            </a:pPr>
            <a:r>
              <a:rPr lang="en-US" altLang="en-US" sz="1700" dirty="0"/>
              <a:t>      </a:t>
            </a:r>
            <a:r>
              <a:rPr lang="en-US" altLang="en-US" sz="1700" dirty="0" smtClean="0"/>
              <a:t>            </a:t>
            </a:r>
            <a:r>
              <a:rPr lang="en-US" altLang="en-US" i="1" dirty="0">
                <a:sym typeface="Symbol" panose="05050102010706020507" pitchFamily="18" charset="2"/>
              </a:rPr>
              <a:t></a:t>
            </a:r>
            <a:r>
              <a:rPr lang="en-US" altLang="en-US" i="1" baseline="-25000" dirty="0">
                <a:sym typeface="Symbol" panose="05050102010706020507" pitchFamily="18" charset="2"/>
              </a:rPr>
              <a:t>x</a:t>
            </a:r>
            <a:r>
              <a:rPr lang="en-US" altLang="en-US" i="1" dirty="0">
                <a:sym typeface="Symbol" panose="05050102010706020507" pitchFamily="18" charset="2"/>
              </a:rPr>
              <a:t> </a:t>
            </a:r>
            <a:r>
              <a:rPr lang="en-US" altLang="en-US" sz="1700" dirty="0">
                <a:sym typeface="Symbol" panose="05050102010706020507" pitchFamily="18" charset="2"/>
              </a:rPr>
              <a:t>(</a:t>
            </a:r>
            <a:r>
              <a:rPr lang="en-US" altLang="en-US" sz="1700" i="1" dirty="0">
                <a:sym typeface="Symbol" panose="05050102010706020507" pitchFamily="18" charset="2"/>
              </a:rPr>
              <a:t>E</a:t>
            </a:r>
            <a:r>
              <a:rPr lang="en-US" altLang="en-US" sz="1700" dirty="0" smtClean="0">
                <a:sym typeface="Symbol" panose="05050102010706020507" pitchFamily="18" charset="2"/>
              </a:rPr>
              <a:t>)</a:t>
            </a:r>
          </a:p>
          <a:p>
            <a:pPr>
              <a:buNone/>
            </a:pPr>
            <a:r>
              <a:rPr lang="en-US" altLang="en-US" dirty="0">
                <a:sym typeface="Symbol" panose="05050102010706020507" pitchFamily="18" charset="2"/>
              </a:rPr>
              <a:t> </a:t>
            </a:r>
            <a:r>
              <a:rPr lang="en-US" altLang="en-US" dirty="0" smtClean="0">
                <a:sym typeface="Symbol" panose="05050102010706020507" pitchFamily="18" charset="2"/>
              </a:rPr>
              <a:t>     </a:t>
            </a:r>
            <a:r>
              <a:rPr lang="zh-CN" altLang="en-US" dirty="0" smtClean="0">
                <a:sym typeface="Symbol" panose="05050102010706020507" pitchFamily="18" charset="2"/>
              </a:rPr>
              <a:t>用名称</a:t>
            </a:r>
            <a:r>
              <a:rPr lang="en-US" altLang="zh-CN" dirty="0" smtClean="0">
                <a:sym typeface="Symbol" panose="05050102010706020507" pitchFamily="18" charset="2"/>
              </a:rPr>
              <a:t>x</a:t>
            </a:r>
            <a:r>
              <a:rPr lang="zh-CN" altLang="en-US" dirty="0">
                <a:sym typeface="Symbol" panose="05050102010706020507" pitchFamily="18" charset="2"/>
              </a:rPr>
              <a:t>给</a:t>
            </a:r>
            <a:r>
              <a:rPr lang="zh-CN" altLang="en-US" dirty="0" smtClean="0">
                <a:sym typeface="Symbol" panose="05050102010706020507" pitchFamily="18" charset="2"/>
              </a:rPr>
              <a:t>表达式</a:t>
            </a:r>
            <a:r>
              <a:rPr lang="en-US" altLang="zh-CN" dirty="0" smtClean="0">
                <a:sym typeface="Symbol" panose="05050102010706020507" pitchFamily="18" charset="2"/>
              </a:rPr>
              <a:t>E</a:t>
            </a:r>
            <a:r>
              <a:rPr lang="zh-CN" altLang="en-US" dirty="0" smtClean="0">
                <a:sym typeface="Symbol" panose="05050102010706020507" pitchFamily="18" charset="2"/>
              </a:rPr>
              <a:t>的结果命名</a:t>
            </a:r>
            <a:endParaRPr lang="en-US" altLang="en-US" sz="1700" dirty="0">
              <a:sym typeface="Symbol" panose="05050102010706020507" pitchFamily="18" charset="2"/>
            </a:endParaRPr>
          </a:p>
          <a:p>
            <a:r>
              <a:rPr lang="zh-CN" altLang="en-US" sz="1700" dirty="0" smtClean="0"/>
              <a:t>另外一种形式的重命名运算</a:t>
            </a:r>
            <a:r>
              <a:rPr lang="en-US" altLang="en-US" sz="1700" dirty="0" smtClean="0"/>
              <a:t>:</a:t>
            </a:r>
            <a:endParaRPr lang="en-US" altLang="en-US" sz="1700" dirty="0"/>
          </a:p>
          <a:p>
            <a:pPr>
              <a:buNone/>
            </a:pPr>
            <a:r>
              <a:rPr lang="en-US" altLang="en-US" sz="1700" dirty="0"/>
              <a:t>                 </a:t>
            </a:r>
            <a:r>
              <a:rPr lang="en-US" altLang="en-US" i="1" dirty="0">
                <a:sym typeface="Symbol" panose="05050102010706020507" pitchFamily="18" charset="2"/>
              </a:rPr>
              <a:t></a:t>
            </a:r>
            <a:r>
              <a:rPr lang="en-US" altLang="en-US" i="1" baseline="-25000" dirty="0">
                <a:sym typeface="Symbol" panose="05050102010706020507" pitchFamily="18" charset="2"/>
              </a:rPr>
              <a:t>x(A1,A2, .. An) </a:t>
            </a:r>
            <a:r>
              <a:rPr lang="en-US" altLang="en-US" sz="1700" dirty="0">
                <a:sym typeface="Symbol" panose="05050102010706020507" pitchFamily="18" charset="2"/>
              </a:rPr>
              <a:t>(</a:t>
            </a:r>
            <a:r>
              <a:rPr lang="en-US" altLang="en-US" sz="1700" i="1" dirty="0">
                <a:sym typeface="Symbol" panose="05050102010706020507" pitchFamily="18" charset="2"/>
              </a:rPr>
              <a:t>E</a:t>
            </a:r>
            <a:r>
              <a:rPr lang="en-US" altLang="en-US" sz="1700" dirty="0">
                <a:sym typeface="Symbol" panose="05050102010706020507" pitchFamily="18" charset="2"/>
              </a:rPr>
              <a:t>)</a:t>
            </a:r>
            <a:endParaRPr lang="en-US" altLang="en-US" sz="1700" dirty="0"/>
          </a:p>
          <a:p>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zh-CN" altLang="en-US" sz="2800" dirty="0" smtClean="0"/>
              <a:t>等价查询</a:t>
            </a:r>
            <a:endParaRPr lang="en-US" altLang="en-US" sz="2800" dirty="0"/>
          </a:p>
        </p:txBody>
      </p:sp>
      <p:sp>
        <p:nvSpPr>
          <p:cNvPr id="7170" name="Rectangle 3"/>
          <p:cNvSpPr>
            <a:spLocks noGrp="1" noChangeArrowheads="1"/>
          </p:cNvSpPr>
          <p:nvPr>
            <p:ph type="body" idx="1"/>
          </p:nvPr>
        </p:nvSpPr>
        <p:spPr>
          <a:xfrm>
            <a:off x="768350" y="1096740"/>
            <a:ext cx="7683192" cy="4664519"/>
          </a:xfrm>
        </p:spPr>
        <p:txBody>
          <a:bodyPr/>
          <a:lstStyle/>
          <a:p>
            <a:r>
              <a:rPr lang="zh-CN" altLang="en-US" sz="1700" dirty="0" smtClean="0"/>
              <a:t>存在多种方法来写一个查询的关系代数表达式</a:t>
            </a:r>
            <a:endParaRPr lang="en-US" altLang="en-US" sz="1700" dirty="0" smtClean="0"/>
          </a:p>
          <a:p>
            <a:r>
              <a:rPr lang="zh-CN" altLang="en-US" sz="1700" dirty="0" smtClean="0"/>
              <a:t>比如</a:t>
            </a:r>
            <a:r>
              <a:rPr lang="en-US" altLang="en-US" sz="1700" dirty="0" smtClean="0"/>
              <a:t>:  </a:t>
            </a:r>
            <a:r>
              <a:rPr lang="zh-CN" altLang="en-US" sz="1700" dirty="0" smtClean="0"/>
              <a:t>查找物理学院工资超过</a:t>
            </a:r>
            <a:r>
              <a:rPr lang="en-US" altLang="zh-CN" sz="1700" dirty="0" smtClean="0"/>
              <a:t>90000</a:t>
            </a:r>
            <a:r>
              <a:rPr lang="zh-CN" altLang="en-US" sz="1700" dirty="0" smtClean="0"/>
              <a:t>的教师信息。</a:t>
            </a:r>
            <a:endParaRPr lang="en-US" altLang="en-US" sz="1700" dirty="0"/>
          </a:p>
          <a:p>
            <a:r>
              <a:rPr lang="zh-CN" altLang="en-US" sz="1700" dirty="0" smtClean="0"/>
              <a:t>查询 </a:t>
            </a:r>
            <a:r>
              <a:rPr lang="en-US" altLang="en-US" sz="1700" dirty="0" smtClean="0"/>
              <a:t>1</a:t>
            </a:r>
            <a:endParaRPr lang="en-US" altLang="en-US" sz="1700" dirty="0"/>
          </a:p>
          <a:p>
            <a:pPr>
              <a:buNone/>
            </a:pPr>
            <a:r>
              <a:rPr lang="en-US" altLang="en-US" sz="1700" i="1"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baseline="-25000" dirty="0">
                <a:sym typeface="Symbol" panose="05050102010706020507" pitchFamily="18" charset="2"/>
              </a:rPr>
              <a:t>dept_name=</a:t>
            </a:r>
            <a:r>
              <a:rPr lang="ja-JP" altLang="en-US" i="1" baseline="-25000" dirty="0">
                <a:sym typeface="Symbol" panose="05050102010706020507" pitchFamily="18" charset="2"/>
              </a:rPr>
              <a:t>“</a:t>
            </a:r>
            <a:r>
              <a:rPr lang="en-US" altLang="ja-JP" i="1" baseline="-25000" dirty="0">
                <a:sym typeface="Symbol" panose="05050102010706020507" pitchFamily="18" charset="2"/>
              </a:rPr>
              <a:t>Physics</a:t>
            </a:r>
            <a:r>
              <a:rPr lang="ja-JP" altLang="en-US" i="1" baseline="-25000" dirty="0">
                <a:sym typeface="Symbol" panose="05050102010706020507" pitchFamily="18" charset="2"/>
              </a:rPr>
              <a:t>” </a:t>
            </a:r>
            <a:r>
              <a:rPr lang="en-US" altLang="en-US" dirty="0">
                <a:sym typeface="Symbol" panose="05050102010706020507" pitchFamily="18" charset="2"/>
              </a:rPr>
              <a:t></a:t>
            </a:r>
            <a:r>
              <a:rPr lang="ja-JP" altLang="en-US" i="1" baseline="-25000" dirty="0">
                <a:sym typeface="Symbol" panose="05050102010706020507" pitchFamily="18" charset="2"/>
              </a:rPr>
              <a:t> </a:t>
            </a:r>
            <a:r>
              <a:rPr lang="en-US" altLang="ja-JP" i="1" baseline="-25000" dirty="0">
                <a:sym typeface="Symbol" panose="05050102010706020507" pitchFamily="18" charset="2"/>
              </a:rPr>
              <a:t>salary &gt; </a:t>
            </a:r>
            <a:r>
              <a:rPr lang="en-US" altLang="ja-JP" baseline="-25000" dirty="0">
                <a:sym typeface="Symbol" panose="05050102010706020507" pitchFamily="18" charset="2"/>
              </a:rPr>
              <a:t>90,000</a:t>
            </a:r>
            <a:r>
              <a:rPr lang="en-US" altLang="ja-JP" dirty="0">
                <a:sym typeface="Symbol" panose="05050102010706020507" pitchFamily="18" charset="2"/>
              </a:rPr>
              <a:t> </a:t>
            </a:r>
            <a:r>
              <a:rPr lang="en-US" altLang="ja-JP" sz="1700" dirty="0">
                <a:sym typeface="Symbol" panose="05050102010706020507" pitchFamily="18" charset="2"/>
              </a:rPr>
              <a:t>(</a:t>
            </a:r>
            <a:r>
              <a:rPr lang="en-US" altLang="ja-JP" sz="1700" i="1" dirty="0">
                <a:sym typeface="Symbol" panose="05050102010706020507" pitchFamily="18" charset="2"/>
              </a:rPr>
              <a:t>instructor</a:t>
            </a:r>
            <a:r>
              <a:rPr lang="en-US" altLang="ja-JP" sz="1700" dirty="0">
                <a:sym typeface="Symbol" panose="05050102010706020507" pitchFamily="18" charset="2"/>
              </a:rPr>
              <a:t>)</a:t>
            </a:r>
          </a:p>
          <a:p>
            <a:pPr>
              <a:buNone/>
            </a:pPr>
            <a:r>
              <a:rPr lang="en-US" altLang="ja-JP" sz="800" dirty="0">
                <a:sym typeface="Symbol" panose="05050102010706020507" pitchFamily="18" charset="2"/>
              </a:rPr>
              <a:t> </a:t>
            </a:r>
          </a:p>
          <a:p>
            <a:r>
              <a:rPr lang="zh-CN" altLang="en-US" dirty="0" smtClean="0">
                <a:sym typeface="Symbol" panose="05050102010706020507" pitchFamily="18" charset="2"/>
              </a:rPr>
              <a:t>查询 </a:t>
            </a:r>
            <a:r>
              <a:rPr lang="en-US" altLang="en-US" sz="1700" dirty="0" smtClean="0">
                <a:sym typeface="Symbol" panose="05050102010706020507" pitchFamily="18" charset="2"/>
              </a:rPr>
              <a:t>2</a:t>
            </a:r>
            <a:endParaRPr lang="en-US" altLang="en-US" sz="1700" dirty="0"/>
          </a:p>
          <a:p>
            <a:pPr>
              <a:buNone/>
            </a:pPr>
            <a:r>
              <a:rPr lang="en-US" altLang="en-US" sz="1700" i="1"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baseline="-25000" dirty="0">
                <a:sym typeface="Symbol" panose="05050102010706020507" pitchFamily="18" charset="2"/>
              </a:rPr>
              <a:t>dept_name=</a:t>
            </a:r>
            <a:r>
              <a:rPr lang="ja-JP" altLang="en-US" i="1" baseline="-25000" dirty="0">
                <a:sym typeface="Symbol" panose="05050102010706020507" pitchFamily="18" charset="2"/>
              </a:rPr>
              <a:t>“</a:t>
            </a:r>
            <a:r>
              <a:rPr lang="en-US" altLang="ja-JP" i="1" baseline="-25000" dirty="0">
                <a:sym typeface="Symbol" panose="05050102010706020507" pitchFamily="18" charset="2"/>
              </a:rPr>
              <a:t>Physics</a:t>
            </a:r>
            <a:r>
              <a:rPr lang="ja-JP" altLang="en-US" i="1" baseline="-25000" dirty="0">
                <a:sym typeface="Symbol" panose="05050102010706020507" pitchFamily="18" charset="2"/>
              </a:rPr>
              <a:t>” </a:t>
            </a:r>
            <a:r>
              <a:rPr lang="en-US" altLang="ja-JP" dirty="0">
                <a:sym typeface="Symbol" panose="05050102010706020507" pitchFamily="18" charset="2"/>
              </a:rPr>
              <a:t>(</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baseline="-25000" dirty="0">
                <a:sym typeface="Symbol" panose="05050102010706020507" pitchFamily="18" charset="2"/>
              </a:rPr>
              <a:t>s</a:t>
            </a:r>
            <a:r>
              <a:rPr lang="en-US" altLang="ja-JP" i="1" baseline="-25000" dirty="0">
                <a:sym typeface="Symbol" panose="05050102010706020507" pitchFamily="18" charset="2"/>
              </a:rPr>
              <a:t>alary &gt; 90.000</a:t>
            </a:r>
            <a:r>
              <a:rPr lang="en-US" altLang="ja-JP" i="1" dirty="0">
                <a:sym typeface="Symbol" panose="05050102010706020507" pitchFamily="18" charset="2"/>
              </a:rPr>
              <a:t> </a:t>
            </a:r>
            <a:r>
              <a:rPr lang="en-US" altLang="ja-JP" sz="1700" dirty="0">
                <a:sym typeface="Symbol" panose="05050102010706020507" pitchFamily="18" charset="2"/>
              </a:rPr>
              <a:t>(</a:t>
            </a:r>
            <a:r>
              <a:rPr lang="en-US" altLang="ja-JP" sz="1700" i="1" dirty="0">
                <a:sym typeface="Symbol" panose="05050102010706020507" pitchFamily="18" charset="2"/>
              </a:rPr>
              <a:t>instructor</a:t>
            </a:r>
            <a:r>
              <a:rPr lang="en-US" altLang="ja-JP" sz="1700" dirty="0">
                <a:sym typeface="Symbol" panose="05050102010706020507" pitchFamily="18" charset="2"/>
              </a:rPr>
              <a:t>))</a:t>
            </a:r>
          </a:p>
          <a:p>
            <a:pPr>
              <a:buNone/>
            </a:pPr>
            <a:r>
              <a:rPr lang="en-US" altLang="ja-JP" sz="800" dirty="0">
                <a:sym typeface="Symbol" panose="05050102010706020507" pitchFamily="18" charset="2"/>
              </a:rPr>
              <a:t> </a:t>
            </a:r>
          </a:p>
          <a:p>
            <a:pPr>
              <a:lnSpc>
                <a:spcPct val="90000"/>
              </a:lnSpc>
              <a:tabLst>
                <a:tab pos="1658938" algn="l"/>
                <a:tab pos="3149600" algn="ctr"/>
                <a:tab pos="3425825" algn="l"/>
              </a:tabLst>
            </a:pPr>
            <a:r>
              <a:rPr lang="zh-CN" altLang="en-US" sz="1700" dirty="0" smtClean="0">
                <a:sym typeface="Symbol" panose="05050102010706020507" pitchFamily="18" charset="2"/>
              </a:rPr>
              <a:t>这两个查询不是</a:t>
            </a:r>
            <a:r>
              <a:rPr lang="zh-CN" altLang="en-US" dirty="0" smtClean="0">
                <a:sym typeface="Symbol" panose="05050102010706020507" pitchFamily="18" charset="2"/>
              </a:rPr>
              <a:t>完全相同的，但是，等价意味着他们有相同的结果。</a:t>
            </a:r>
            <a:endParaRPr lang="en-US" altLang="en-US" sz="1700" dirty="0" smtClean="0">
              <a:sym typeface="Symbol" panose="05050102010706020507" pitchFamily="18" charset="2"/>
            </a:endParaRPr>
          </a:p>
          <a:p>
            <a:pPr>
              <a:lnSpc>
                <a:spcPct val="90000"/>
              </a:lnSpc>
              <a:tabLst>
                <a:tab pos="1658938" algn="l"/>
                <a:tab pos="3149600" algn="ctr"/>
                <a:tab pos="3425825" algn="l"/>
              </a:tabLst>
            </a:pPr>
            <a:endParaRPr lang="en-US" altLang="en-US" dirty="0">
              <a:sym typeface="Symbol" panose="05050102010706020507" pitchFamily="18" charset="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zh-CN" altLang="en-US" sz="2800" dirty="0" smtClean="0"/>
              <a:t>等价查询</a:t>
            </a:r>
            <a:endParaRPr lang="en-US" altLang="en-US" sz="2800" dirty="0"/>
          </a:p>
        </p:txBody>
      </p:sp>
      <mc:AlternateContent xmlns:mc="http://schemas.openxmlformats.org/markup-compatibility/2006">
        <mc:Choice xmlns:a14="http://schemas.microsoft.com/office/drawing/2010/main" Requires="a14">
          <p:sp>
            <p:nvSpPr>
              <p:cNvPr id="7170" name="Rectangle 3"/>
              <p:cNvSpPr>
                <a:spLocks noGrp="1" noChangeArrowheads="1"/>
              </p:cNvSpPr>
              <p:nvPr>
                <p:ph type="body" idx="1"/>
              </p:nvPr>
            </p:nvSpPr>
            <p:spPr>
              <a:xfrm>
                <a:off x="768349" y="1138873"/>
                <a:ext cx="7638803" cy="4506023"/>
              </a:xfrm>
            </p:spPr>
            <p:txBody>
              <a:bodyPr/>
              <a:lstStyle/>
              <a:p>
                <a:r>
                  <a:rPr lang="zh-CN" altLang="en-US" sz="1700" dirty="0" smtClean="0"/>
                  <a:t>比如</a:t>
                </a:r>
                <a:r>
                  <a:rPr lang="en-US" altLang="en-US" sz="1700" dirty="0" smtClean="0"/>
                  <a:t>:  </a:t>
                </a:r>
                <a:r>
                  <a:rPr lang="zh-CN" altLang="en-US" sz="1700" dirty="0" smtClean="0"/>
                  <a:t>查询物理元教师教授的课程信息。</a:t>
                </a:r>
                <a:endParaRPr lang="en-US" altLang="en-US" sz="1700" dirty="0"/>
              </a:p>
              <a:p>
                <a:r>
                  <a:rPr lang="en-US" altLang="en-US" sz="1700" dirty="0"/>
                  <a:t>Query 1</a:t>
                </a:r>
              </a:p>
              <a:p>
                <a:pPr marL="0" indent="0">
                  <a:buNone/>
                </a:pPr>
                <a:r>
                  <a:rPr lang="en-US" altLang="en-US" sz="1700" i="1" dirty="0">
                    <a:sym typeface="Symbol" panose="05050102010706020507" pitchFamily="18" charset="2"/>
                  </a:rPr>
                  <a:t>       </a:t>
                </a:r>
                <a:r>
                  <a:rPr lang="en-US" altLang="en-US" i="1" dirty="0">
                    <a:sym typeface="Symbol" panose="05050102010706020507" pitchFamily="18" charset="2"/>
                  </a:rPr>
                  <a:t></a:t>
                </a:r>
                <a:r>
                  <a:rPr lang="en-US" altLang="en-US" i="1" baseline="-25000" dirty="0" err="1">
                    <a:sym typeface="Symbol" panose="05050102010706020507" pitchFamily="18" charset="2"/>
                  </a:rPr>
                  <a:t>dept_name</a:t>
                </a:r>
                <a:r>
                  <a:rPr lang="en-US" altLang="en-US" i="1" baseline="-25000" dirty="0">
                    <a:sym typeface="Symbol" panose="05050102010706020507" pitchFamily="18" charset="2"/>
                  </a:rPr>
                  <a:t>=</a:t>
                </a:r>
                <a:r>
                  <a:rPr lang="ja-JP" altLang="en-US" i="1" baseline="-25000" dirty="0">
                    <a:sym typeface="Symbol" panose="05050102010706020507" pitchFamily="18" charset="2"/>
                  </a:rPr>
                  <a:t>“</a:t>
                </a:r>
                <a:r>
                  <a:rPr lang="en-US" altLang="ja-JP" i="1" baseline="-25000" dirty="0">
                    <a:sym typeface="Symbol" panose="05050102010706020507" pitchFamily="18" charset="2"/>
                  </a:rPr>
                  <a:t>Physics</a:t>
                </a:r>
                <a:r>
                  <a:rPr lang="ja-JP" altLang="en-US" i="1" baseline="-25000" dirty="0">
                    <a:sym typeface="Symbol" panose="05050102010706020507" pitchFamily="18" charset="2"/>
                  </a:rPr>
                  <a:t>” </a:t>
                </a:r>
                <a:r>
                  <a:rPr lang="en-US" altLang="ja-JP" sz="1700" i="1" dirty="0">
                    <a:sym typeface="Symbol" panose="05050102010706020507" pitchFamily="18" charset="2"/>
                  </a:rPr>
                  <a:t>(i</a:t>
                </a:r>
                <a:r>
                  <a:rPr lang="en-US" altLang="en-US" sz="1700" i="1" dirty="0">
                    <a:sym typeface="Symbol" panose="05050102010706020507" pitchFamily="18" charset="2"/>
                  </a:rPr>
                  <a:t>nstructor</a:t>
                </a:r>
                <a:r>
                  <a:rPr lang="en-US" altLang="en-US" sz="1700" dirty="0">
                    <a:sym typeface="Symbol" panose="05050102010706020507" pitchFamily="18" charset="2"/>
                  </a:rPr>
                  <a:t> </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m:t>
                        </m:r>
                      </m:e>
                      <m:sub>
                        <m:r>
                          <a:rPr lang="en-US" sz="1700" i="1">
                            <a:latin typeface="Cambria Math" panose="02040503050406030204" pitchFamily="18" charset="0"/>
                          </a:rPr>
                          <m:t> </m:t>
                        </m:r>
                      </m:sub>
                    </m:sSub>
                  </m:oMath>
                </a14:m>
                <a:r>
                  <a:rPr lang="en-US" i="1" baseline="-25000" dirty="0"/>
                  <a:t>instructor.ID = teaches.ID</a:t>
                </a:r>
                <a:r>
                  <a:rPr lang="en-US" baseline="-25000" dirty="0"/>
                  <a:t> </a:t>
                </a:r>
                <a:r>
                  <a:rPr lang="en-US" sz="1700" i="1" dirty="0"/>
                  <a:t>teaches)</a:t>
                </a:r>
                <a:endParaRPr lang="en-US" altLang="en-US" sz="1700" dirty="0"/>
              </a:p>
              <a:p>
                <a:pPr>
                  <a:buNone/>
                </a:pPr>
                <a:r>
                  <a:rPr lang="en-US" altLang="ja-JP" sz="800" dirty="0">
                    <a:sym typeface="Symbol" panose="05050102010706020507" pitchFamily="18" charset="2"/>
                  </a:rPr>
                  <a:t> </a:t>
                </a:r>
              </a:p>
              <a:p>
                <a:r>
                  <a:rPr lang="en-US" altLang="en-US" sz="1700" dirty="0">
                    <a:sym typeface="Symbol" panose="05050102010706020507" pitchFamily="18" charset="2"/>
                  </a:rPr>
                  <a:t>Query 2</a:t>
                </a:r>
                <a:endParaRPr lang="en-US" altLang="en-US" sz="1700" dirty="0"/>
              </a:p>
              <a:p>
                <a:pPr>
                  <a:buNone/>
                </a:pPr>
                <a:r>
                  <a:rPr lang="en-US" altLang="en-US" sz="1700" i="1" dirty="0">
                    <a:sym typeface="Symbol" panose="05050102010706020507" pitchFamily="18" charset="2"/>
                  </a:rPr>
                  <a:t>       (</a:t>
                </a:r>
                <a:r>
                  <a:rPr lang="en-US" altLang="en-US" i="1" dirty="0">
                    <a:sym typeface="Symbol" panose="05050102010706020507" pitchFamily="18" charset="2"/>
                  </a:rPr>
                  <a:t></a:t>
                </a:r>
                <a:r>
                  <a:rPr lang="en-US" altLang="en-US" i="1" baseline="-25000" dirty="0" err="1">
                    <a:sym typeface="Symbol" panose="05050102010706020507" pitchFamily="18" charset="2"/>
                  </a:rPr>
                  <a:t>dept_name</a:t>
                </a:r>
                <a:r>
                  <a:rPr lang="en-US" altLang="en-US" i="1" baseline="-25000" dirty="0">
                    <a:sym typeface="Symbol" panose="05050102010706020507" pitchFamily="18" charset="2"/>
                  </a:rPr>
                  <a:t>=</a:t>
                </a:r>
                <a:r>
                  <a:rPr lang="ja-JP" altLang="en-US" i="1" baseline="-25000" dirty="0">
                    <a:sym typeface="Symbol" panose="05050102010706020507" pitchFamily="18" charset="2"/>
                  </a:rPr>
                  <a:t>“</a:t>
                </a:r>
                <a:r>
                  <a:rPr lang="en-US" altLang="ja-JP" i="1" baseline="-25000" dirty="0">
                    <a:sym typeface="Symbol" panose="05050102010706020507" pitchFamily="18" charset="2"/>
                  </a:rPr>
                  <a:t>Physics</a:t>
                </a:r>
                <a:r>
                  <a:rPr lang="ja-JP" altLang="en-US" i="1" baseline="-25000" dirty="0">
                    <a:sym typeface="Symbol" panose="05050102010706020507" pitchFamily="18" charset="2"/>
                  </a:rPr>
                  <a:t>” </a:t>
                </a:r>
                <a:r>
                  <a:rPr lang="en-US" altLang="ja-JP" sz="1700" i="1" dirty="0">
                    <a:sym typeface="Symbol" panose="05050102010706020507" pitchFamily="18" charset="2"/>
                  </a:rPr>
                  <a:t>(i</a:t>
                </a:r>
                <a:r>
                  <a:rPr lang="en-US" altLang="en-US" sz="1700" i="1" dirty="0">
                    <a:sym typeface="Symbol" panose="05050102010706020507" pitchFamily="18" charset="2"/>
                  </a:rPr>
                  <a:t>nstructor))</a:t>
                </a:r>
                <a:r>
                  <a:rPr lang="en-US" altLang="en-US" sz="1700" dirty="0">
                    <a:sym typeface="Symbol" panose="05050102010706020507" pitchFamily="18" charset="2"/>
                  </a:rPr>
                  <a:t> </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m:t>
                        </m:r>
                      </m:e>
                      <m:sub>
                        <m:r>
                          <a:rPr lang="en-US" sz="1700" i="1">
                            <a:latin typeface="Cambria Math" panose="02040503050406030204" pitchFamily="18" charset="0"/>
                          </a:rPr>
                          <m:t> </m:t>
                        </m:r>
                      </m:sub>
                    </m:sSub>
                  </m:oMath>
                </a14:m>
                <a:r>
                  <a:rPr lang="en-US" i="1" baseline="-25000" dirty="0"/>
                  <a:t>instructor.ID = teaches.ID</a:t>
                </a:r>
                <a:r>
                  <a:rPr lang="en-US" baseline="-25000" dirty="0"/>
                  <a:t> </a:t>
                </a:r>
                <a:r>
                  <a:rPr lang="en-US" sz="1700" i="1" dirty="0"/>
                  <a:t>teaches</a:t>
                </a:r>
              </a:p>
              <a:p>
                <a:pPr>
                  <a:buNone/>
                </a:pPr>
                <a:r>
                  <a:rPr lang="en-US" altLang="ja-JP" sz="800" dirty="0">
                    <a:sym typeface="Symbol" panose="05050102010706020507" pitchFamily="18" charset="2"/>
                  </a:rPr>
                  <a:t> </a:t>
                </a:r>
              </a:p>
              <a:p>
                <a:pPr>
                  <a:lnSpc>
                    <a:spcPct val="90000"/>
                  </a:lnSpc>
                  <a:tabLst>
                    <a:tab pos="1658938" algn="l"/>
                    <a:tab pos="3149600" algn="ctr"/>
                    <a:tab pos="3425825" algn="l"/>
                  </a:tabLst>
                </a:pPr>
                <a:r>
                  <a:rPr lang="zh-CN" altLang="en-US" dirty="0">
                    <a:sym typeface="Symbol" panose="05050102010706020507" pitchFamily="18" charset="2"/>
                  </a:rPr>
                  <a:t>这两个查询不是完全相同的，但是，等价意味着他们有相同的结果。</a:t>
                </a:r>
                <a:endParaRPr lang="en-US" altLang="en-US" sz="1700" dirty="0">
                  <a:sym typeface="Symbol" panose="05050102010706020507" pitchFamily="18" charset="2"/>
                </a:endParaRPr>
              </a:p>
              <a:p>
                <a:pPr>
                  <a:lnSpc>
                    <a:spcPct val="90000"/>
                  </a:lnSpc>
                  <a:tabLst>
                    <a:tab pos="1658938" algn="l"/>
                    <a:tab pos="3149600" algn="ctr"/>
                    <a:tab pos="3425825" algn="l"/>
                  </a:tabLst>
                </a:pPr>
                <a:endParaRPr lang="en-US" altLang="en-US" dirty="0">
                  <a:sym typeface="Symbol" panose="05050102010706020507" pitchFamily="18" charset="2"/>
                </a:endParaRPr>
              </a:p>
              <a:p>
                <a:pPr>
                  <a:lnSpc>
                    <a:spcPct val="90000"/>
                  </a:lnSpc>
                  <a:tabLst>
                    <a:tab pos="1658938" algn="l"/>
                    <a:tab pos="3149600" algn="ctr"/>
                    <a:tab pos="3425825" algn="l"/>
                  </a:tabLst>
                </a:pPr>
                <a:endParaRPr lang="en-US" altLang="en-US" dirty="0">
                  <a:sym typeface="Symbol" panose="05050102010706020507" pitchFamily="18" charset="2"/>
                </a:endParaRPr>
              </a:p>
            </p:txBody>
          </p:sp>
        </mc:Choice>
        <mc:Fallback>
          <p:sp>
            <p:nvSpPr>
              <p:cNvPr id="7170" name="Rectangle 3"/>
              <p:cNvSpPr>
                <a:spLocks noGrp="1" noRot="1" noChangeAspect="1" noMove="1" noResize="1" noEditPoints="1" noAdjustHandles="1" noChangeArrowheads="1" noChangeShapeType="1" noTextEdit="1"/>
              </p:cNvSpPr>
              <p:nvPr>
                <p:ph type="body" idx="1"/>
              </p:nvPr>
            </p:nvSpPr>
            <p:spPr>
              <a:xfrm>
                <a:off x="768349" y="1138873"/>
                <a:ext cx="7638803" cy="4506023"/>
              </a:xfrm>
              <a:blipFill>
                <a:blip r:embed="rId3"/>
                <a:stretch>
                  <a:fillRect l="-559" t="-677"/>
                </a:stretch>
              </a:blipFill>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6" name="Rectangle 4"/>
          <p:cNvSpPr>
            <a:spLocks noGrp="1" noChangeArrowheads="1"/>
          </p:cNvSpPr>
          <p:nvPr>
            <p:ph type="ctrTitle"/>
          </p:nvPr>
        </p:nvSpPr>
        <p:spPr/>
        <p:txBody>
          <a:bodyPr/>
          <a:lstStyle/>
          <a:p>
            <a:r>
              <a:rPr lang="en-US" altLang="en-US" dirty="0"/>
              <a:t>End of Chapter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a:defRPr/>
            </a:pPr>
            <a:r>
              <a:rPr lang="zh-CN" altLang="en-US" dirty="0" smtClean="0">
                <a:ea typeface="+mj-ea"/>
              </a:rPr>
              <a:t>一个关系的例子</a:t>
            </a:r>
            <a:endParaRPr lang="en-US" dirty="0">
              <a:ea typeface="+mj-ea"/>
            </a:endParaRPr>
          </a:p>
        </p:txBody>
      </p:sp>
      <p:pic>
        <p:nvPicPr>
          <p:cNvPr id="7171" name="Picture 3"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038" y="1927225"/>
            <a:ext cx="5291137"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4"/>
          <p:cNvSpPr txBox="1">
            <a:spLocks noChangeArrowheads="1"/>
          </p:cNvSpPr>
          <p:nvPr/>
        </p:nvSpPr>
        <p:spPr bwMode="auto">
          <a:xfrm>
            <a:off x="7250241" y="1333500"/>
            <a:ext cx="15953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zh-CN" altLang="en-US" sz="1800" dirty="0"/>
              <a:t>属性</a:t>
            </a:r>
            <a:r>
              <a:rPr kumimoji="0" lang="en-US" altLang="zh-CN" sz="1800" dirty="0" smtClean="0"/>
              <a:t>attributes</a:t>
            </a:r>
            <a:endParaRPr kumimoji="0" lang="en-US" altLang="zh-CN" sz="1800" dirty="0"/>
          </a:p>
          <a:p>
            <a:pPr algn="ctr">
              <a:spcBef>
                <a:spcPct val="0"/>
              </a:spcBef>
              <a:buClrTx/>
              <a:buSzTx/>
              <a:buFontTx/>
              <a:buNone/>
            </a:pPr>
            <a:r>
              <a:rPr kumimoji="0" lang="en-US" altLang="zh-CN" sz="1800" dirty="0" smtClean="0"/>
              <a:t>(</a:t>
            </a:r>
            <a:r>
              <a:rPr kumimoji="0" lang="zh-CN" altLang="en-US" sz="1800" dirty="0" smtClean="0"/>
              <a:t>列</a:t>
            </a:r>
            <a:r>
              <a:rPr kumimoji="0" lang="en-US" altLang="zh-CN" sz="1800" dirty="0" smtClean="0"/>
              <a:t> </a:t>
            </a:r>
            <a:r>
              <a:rPr kumimoji="0" lang="en-US" altLang="zh-CN" sz="1800" dirty="0"/>
              <a:t>columns)</a:t>
            </a:r>
            <a:endParaRPr kumimoji="0" lang="en-US" altLang="zh-CN" sz="1600" dirty="0"/>
          </a:p>
        </p:txBody>
      </p:sp>
      <p:sp>
        <p:nvSpPr>
          <p:cNvPr id="7173" name="Line 5"/>
          <p:cNvSpPr>
            <a:spLocks noChangeShapeType="1"/>
          </p:cNvSpPr>
          <p:nvPr/>
        </p:nvSpPr>
        <p:spPr bwMode="auto">
          <a:xfrm flipH="1">
            <a:off x="3238500" y="1538288"/>
            <a:ext cx="3889375" cy="377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4" name="Line 6"/>
          <p:cNvSpPr>
            <a:spLocks noChangeShapeType="1"/>
          </p:cNvSpPr>
          <p:nvPr/>
        </p:nvSpPr>
        <p:spPr bwMode="auto">
          <a:xfrm flipH="1">
            <a:off x="4608513" y="1592263"/>
            <a:ext cx="2557462" cy="323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5" name="Line 7"/>
          <p:cNvSpPr>
            <a:spLocks noChangeShapeType="1"/>
          </p:cNvSpPr>
          <p:nvPr/>
        </p:nvSpPr>
        <p:spPr bwMode="auto">
          <a:xfrm flipH="1">
            <a:off x="5819775" y="1565275"/>
            <a:ext cx="132080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6" name="Text Box 8"/>
          <p:cNvSpPr txBox="1">
            <a:spLocks noChangeArrowheads="1"/>
          </p:cNvSpPr>
          <p:nvPr/>
        </p:nvSpPr>
        <p:spPr bwMode="auto">
          <a:xfrm>
            <a:off x="7170685" y="2475866"/>
            <a:ext cx="13260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zh-CN" altLang="en-US" sz="1800" dirty="0" smtClean="0"/>
              <a:t>元组 </a:t>
            </a:r>
            <a:r>
              <a:rPr kumimoji="0" lang="en-US" altLang="zh-CN" sz="1800" dirty="0" smtClean="0"/>
              <a:t>tuples</a:t>
            </a:r>
            <a:endParaRPr kumimoji="0" lang="en-US" altLang="zh-CN" sz="1800" dirty="0"/>
          </a:p>
          <a:p>
            <a:pPr algn="ctr">
              <a:spcBef>
                <a:spcPct val="0"/>
              </a:spcBef>
              <a:buClrTx/>
              <a:buSzTx/>
              <a:buFontTx/>
              <a:buNone/>
            </a:pPr>
            <a:r>
              <a:rPr kumimoji="0" lang="en-US" altLang="zh-CN" sz="1800" dirty="0" smtClean="0"/>
              <a:t>(</a:t>
            </a:r>
            <a:r>
              <a:rPr kumimoji="0" lang="zh-CN" altLang="en-US" sz="1800" dirty="0"/>
              <a:t>行</a:t>
            </a:r>
            <a:r>
              <a:rPr kumimoji="0" lang="en-US" altLang="zh-CN" sz="1800" dirty="0" smtClean="0"/>
              <a:t> </a:t>
            </a:r>
            <a:r>
              <a:rPr kumimoji="0" lang="en-US" altLang="zh-CN" sz="1800" dirty="0"/>
              <a:t>rows)</a:t>
            </a:r>
            <a:endParaRPr kumimoji="0" lang="en-US" altLang="zh-CN" sz="1600" dirty="0"/>
          </a:p>
        </p:txBody>
      </p:sp>
      <p:sp>
        <p:nvSpPr>
          <p:cNvPr id="7177" name="Line 9"/>
          <p:cNvSpPr>
            <a:spLocks noChangeShapeType="1"/>
          </p:cNvSpPr>
          <p:nvPr/>
        </p:nvSpPr>
        <p:spPr bwMode="auto">
          <a:xfrm flipH="1" flipV="1">
            <a:off x="6742113" y="2487613"/>
            <a:ext cx="369887" cy="220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8" name="Line 10"/>
          <p:cNvSpPr>
            <a:spLocks noChangeShapeType="1"/>
          </p:cNvSpPr>
          <p:nvPr/>
        </p:nvSpPr>
        <p:spPr bwMode="auto">
          <a:xfrm flipH="1">
            <a:off x="6729413" y="2706688"/>
            <a:ext cx="369887" cy="11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79" name="Line 11"/>
          <p:cNvSpPr>
            <a:spLocks noChangeShapeType="1"/>
          </p:cNvSpPr>
          <p:nvPr/>
        </p:nvSpPr>
        <p:spPr bwMode="auto">
          <a:xfrm flipH="1">
            <a:off x="6718300" y="2717800"/>
            <a:ext cx="392113" cy="3127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80" name="Line 12"/>
          <p:cNvSpPr>
            <a:spLocks noChangeShapeType="1"/>
          </p:cNvSpPr>
          <p:nvPr/>
        </p:nvSpPr>
        <p:spPr bwMode="auto">
          <a:xfrm flipH="1">
            <a:off x="6729413" y="2727325"/>
            <a:ext cx="381000" cy="555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3653223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a:defRPr/>
            </a:pPr>
            <a:r>
              <a:rPr lang="zh-CN" altLang="en-US" dirty="0" smtClean="0">
                <a:ea typeface="+mj-ea"/>
              </a:rPr>
              <a:t>关系模式与实例</a:t>
            </a:r>
            <a:endParaRPr lang="en-US" dirty="0">
              <a:ea typeface="+mj-ea"/>
            </a:endParaRPr>
          </a:p>
        </p:txBody>
      </p:sp>
      <p:sp>
        <p:nvSpPr>
          <p:cNvPr id="11267" name="Rectangle 3"/>
          <p:cNvSpPr>
            <a:spLocks noGrp="1" noChangeArrowheads="1"/>
          </p:cNvSpPr>
          <p:nvPr>
            <p:ph idx="1"/>
          </p:nvPr>
        </p:nvSpPr>
        <p:spPr>
          <a:xfrm>
            <a:off x="798513" y="1077913"/>
            <a:ext cx="7848600" cy="4876800"/>
          </a:xfrm>
        </p:spPr>
        <p:txBody>
          <a:bodyPr/>
          <a:lstStyle/>
          <a:p>
            <a:r>
              <a:rPr lang="en-US" altLang="zh-CN" sz="1800" i="1" dirty="0" smtClean="0"/>
              <a:t>A</a:t>
            </a:r>
            <a:r>
              <a:rPr lang="en-US" altLang="zh-CN" sz="1800" baseline="-25000" dirty="0" smtClean="0"/>
              <a:t>1</a:t>
            </a:r>
            <a:r>
              <a:rPr lang="en-US" altLang="zh-CN" sz="1800" dirty="0" smtClean="0"/>
              <a:t>, </a:t>
            </a:r>
            <a:r>
              <a:rPr lang="en-US" altLang="zh-CN" sz="1800" i="1" dirty="0" smtClean="0"/>
              <a:t>A</a:t>
            </a:r>
            <a:r>
              <a:rPr lang="en-US" altLang="zh-CN" sz="1800" baseline="-25000" dirty="0" smtClean="0"/>
              <a:t>2</a:t>
            </a:r>
            <a:r>
              <a:rPr lang="en-US" altLang="zh-CN" sz="1800" dirty="0" smtClean="0"/>
              <a:t>, …, </a:t>
            </a:r>
            <a:r>
              <a:rPr lang="en-US" altLang="zh-CN" sz="1800" i="1" dirty="0" smtClean="0"/>
              <a:t>A</a:t>
            </a:r>
            <a:r>
              <a:rPr lang="en-US" altLang="zh-CN" sz="1800" i="1" baseline="-25000" dirty="0" smtClean="0"/>
              <a:t>n</a:t>
            </a:r>
            <a:r>
              <a:rPr lang="en-US" altLang="zh-CN" sz="1800" i="1" dirty="0" smtClean="0"/>
              <a:t> </a:t>
            </a:r>
            <a:r>
              <a:rPr lang="zh-CN" altLang="en-US" sz="1800" dirty="0" smtClean="0"/>
              <a:t>是属性</a:t>
            </a:r>
            <a:endParaRPr lang="en-US" altLang="zh-CN" sz="1800" dirty="0" smtClean="0"/>
          </a:p>
          <a:p>
            <a:r>
              <a:rPr lang="en-US" altLang="zh-CN" sz="1800" i="1" dirty="0" smtClean="0"/>
              <a:t>R</a:t>
            </a:r>
            <a:r>
              <a:rPr lang="en-US" altLang="zh-CN" sz="1800" dirty="0" smtClean="0"/>
              <a:t> = (</a:t>
            </a:r>
            <a:r>
              <a:rPr lang="en-US" altLang="zh-CN" sz="1800" i="1" dirty="0" smtClean="0"/>
              <a:t>A</a:t>
            </a:r>
            <a:r>
              <a:rPr lang="en-US" altLang="zh-CN" sz="1800" baseline="-25000" dirty="0" smtClean="0"/>
              <a:t>1</a:t>
            </a:r>
            <a:r>
              <a:rPr lang="en-US" altLang="zh-CN" sz="1800" dirty="0" smtClean="0"/>
              <a:t>, </a:t>
            </a:r>
            <a:r>
              <a:rPr lang="en-US" altLang="zh-CN" sz="1800" i="1" dirty="0" smtClean="0"/>
              <a:t>A</a:t>
            </a:r>
            <a:r>
              <a:rPr lang="en-US" altLang="zh-CN" sz="1800" baseline="-25000" dirty="0" smtClean="0"/>
              <a:t>2</a:t>
            </a:r>
            <a:r>
              <a:rPr lang="en-US" altLang="zh-CN" sz="1800" dirty="0" smtClean="0"/>
              <a:t>, …, </a:t>
            </a:r>
            <a:r>
              <a:rPr lang="en-US" altLang="zh-CN" sz="1800" i="1" dirty="0" smtClean="0"/>
              <a:t>A</a:t>
            </a:r>
            <a:r>
              <a:rPr lang="en-US" altLang="zh-CN" sz="1800" i="1" baseline="-25000" dirty="0" smtClean="0"/>
              <a:t>n</a:t>
            </a:r>
            <a:r>
              <a:rPr lang="en-US" altLang="zh-CN" sz="1800" dirty="0" smtClean="0"/>
              <a:t> ) </a:t>
            </a:r>
            <a:r>
              <a:rPr lang="zh-CN" altLang="en-US" sz="1800" dirty="0" smtClean="0"/>
              <a:t>是一个关系模式</a:t>
            </a:r>
            <a:r>
              <a:rPr lang="en-US" altLang="zh-CN" sz="1800" dirty="0" smtClean="0"/>
              <a:t> </a:t>
            </a:r>
            <a:r>
              <a:rPr lang="en-US" altLang="zh-CN" sz="1800" b="1" i="1" dirty="0" smtClean="0"/>
              <a:t>relation schema</a:t>
            </a:r>
          </a:p>
          <a:p>
            <a:pPr>
              <a:lnSpc>
                <a:spcPct val="120000"/>
              </a:lnSpc>
              <a:buFont typeface="Monotype Sorts" charset="2"/>
              <a:buNone/>
            </a:pPr>
            <a:r>
              <a:rPr lang="en-US" altLang="zh-CN" sz="1800" dirty="0" smtClean="0"/>
              <a:t>	</a:t>
            </a:r>
            <a:r>
              <a:rPr lang="zh-CN" altLang="en-US" sz="1800" dirty="0"/>
              <a:t>比如</a:t>
            </a:r>
            <a:r>
              <a:rPr lang="en-US" altLang="zh-CN" sz="1800" dirty="0" smtClean="0"/>
              <a:t>:</a:t>
            </a:r>
          </a:p>
          <a:p>
            <a:pPr>
              <a:lnSpc>
                <a:spcPct val="120000"/>
              </a:lnSpc>
              <a:buFont typeface="Monotype Sorts" charset="2"/>
              <a:buNone/>
            </a:pPr>
            <a:r>
              <a:rPr lang="en-US" altLang="zh-CN" sz="1800" dirty="0" smtClean="0"/>
              <a:t>	</a:t>
            </a:r>
            <a:r>
              <a:rPr lang="en-US" altLang="zh-CN" sz="1800" i="1" dirty="0" smtClean="0"/>
              <a:t>     instructor </a:t>
            </a:r>
            <a:r>
              <a:rPr lang="en-US" altLang="zh-CN" sz="1800" dirty="0" smtClean="0"/>
              <a:t> = (</a:t>
            </a:r>
            <a:r>
              <a:rPr lang="en-US" altLang="zh-CN" sz="1800" i="1" dirty="0" smtClean="0"/>
              <a:t>ID,  name, </a:t>
            </a:r>
            <a:r>
              <a:rPr lang="en-US" altLang="zh-CN" sz="1800" i="1" dirty="0" err="1" smtClean="0"/>
              <a:t>dept_name</a:t>
            </a:r>
            <a:r>
              <a:rPr lang="en-US" altLang="zh-CN" sz="1800" i="1" dirty="0" smtClean="0"/>
              <a:t>, salary</a:t>
            </a:r>
            <a:r>
              <a:rPr lang="en-US" altLang="zh-CN" sz="1800" dirty="0" smtClean="0"/>
              <a:t>)</a:t>
            </a:r>
          </a:p>
          <a:p>
            <a:pPr>
              <a:lnSpc>
                <a:spcPct val="120000"/>
              </a:lnSpc>
            </a:pPr>
            <a:r>
              <a:rPr lang="zh-CN" altLang="en-US" sz="1800" dirty="0" smtClean="0"/>
              <a:t>形式化定义</a:t>
            </a:r>
            <a:r>
              <a:rPr lang="en-US" altLang="zh-CN" sz="1800" dirty="0" smtClean="0"/>
              <a:t>, </a:t>
            </a:r>
            <a:r>
              <a:rPr lang="zh-CN" altLang="en-US" sz="1800" dirty="0" smtClean="0"/>
              <a:t>给定集合</a:t>
            </a:r>
            <a:r>
              <a:rPr lang="en-US" altLang="zh-CN" sz="1800" dirty="0" smtClean="0"/>
              <a:t> </a:t>
            </a:r>
            <a:r>
              <a:rPr lang="en-US" altLang="zh-CN" sz="1800" i="1" dirty="0" smtClean="0"/>
              <a:t>D</a:t>
            </a:r>
            <a:r>
              <a:rPr lang="en-US" altLang="zh-CN" sz="1800" baseline="-25000" dirty="0" smtClean="0"/>
              <a:t>1</a:t>
            </a:r>
            <a:r>
              <a:rPr lang="en-US" altLang="zh-CN" sz="1800" dirty="0" smtClean="0"/>
              <a:t>, </a:t>
            </a:r>
            <a:r>
              <a:rPr lang="en-US" altLang="zh-CN" sz="1800" i="1" dirty="0" smtClean="0"/>
              <a:t>D</a:t>
            </a:r>
            <a:r>
              <a:rPr lang="en-US" altLang="zh-CN" sz="1800" baseline="-25000" dirty="0" smtClean="0"/>
              <a:t>2</a:t>
            </a:r>
            <a:r>
              <a:rPr lang="en-US" altLang="zh-CN" sz="1800" dirty="0" smtClean="0"/>
              <a:t>, …. </a:t>
            </a:r>
            <a:r>
              <a:rPr lang="en-US" altLang="zh-CN" sz="1800" i="1" dirty="0" err="1" smtClean="0"/>
              <a:t>D</a:t>
            </a:r>
            <a:r>
              <a:rPr lang="en-US" altLang="zh-CN" sz="1800" i="1" baseline="-25000" dirty="0" err="1" smtClean="0"/>
              <a:t>n</a:t>
            </a:r>
            <a:r>
              <a:rPr lang="en-US" altLang="zh-CN" sz="1800" dirty="0" smtClean="0"/>
              <a:t> </a:t>
            </a:r>
            <a:r>
              <a:rPr lang="zh-CN" altLang="en-US" sz="1800" dirty="0" smtClean="0"/>
              <a:t>，一个关系</a:t>
            </a:r>
            <a:r>
              <a:rPr lang="en-US" altLang="zh-CN" sz="1800" b="1" dirty="0" smtClean="0">
                <a:solidFill>
                  <a:srgbClr val="000099"/>
                </a:solidFill>
              </a:rPr>
              <a:t>relation</a:t>
            </a:r>
            <a:r>
              <a:rPr lang="en-US" altLang="zh-CN" sz="1800" i="1" dirty="0" smtClean="0">
                <a:solidFill>
                  <a:srgbClr val="008000"/>
                </a:solidFill>
              </a:rPr>
              <a:t> </a:t>
            </a:r>
            <a:r>
              <a:rPr lang="en-US" altLang="zh-CN" sz="1800" b="1" i="1" dirty="0" smtClean="0">
                <a:solidFill>
                  <a:srgbClr val="000000"/>
                </a:solidFill>
              </a:rPr>
              <a:t>r</a:t>
            </a:r>
            <a:r>
              <a:rPr lang="en-US" altLang="zh-CN" sz="1800" dirty="0" smtClean="0"/>
              <a:t> </a:t>
            </a:r>
            <a:r>
              <a:rPr lang="zh-CN" altLang="en-US" sz="1800" dirty="0" smtClean="0"/>
              <a:t>是</a:t>
            </a:r>
            <a:r>
              <a:rPr lang="en-US" altLang="zh-CN" sz="1800" dirty="0" smtClean="0"/>
              <a:t> </a:t>
            </a:r>
            <a:br>
              <a:rPr lang="en-US" altLang="zh-CN" sz="1800" dirty="0" smtClean="0"/>
            </a:br>
            <a:r>
              <a:rPr lang="en-US" altLang="zh-CN" sz="1800" dirty="0" smtClean="0"/>
              <a:t>        </a:t>
            </a:r>
            <a:r>
              <a:rPr lang="en-US" altLang="zh-CN" sz="1800" i="1" dirty="0" smtClean="0"/>
              <a:t>D</a:t>
            </a:r>
            <a:r>
              <a:rPr lang="en-US" altLang="zh-CN" sz="1800" baseline="-25000" dirty="0" smtClean="0"/>
              <a:t>1</a:t>
            </a:r>
            <a:r>
              <a:rPr lang="en-US" altLang="zh-CN" sz="1800" dirty="0" smtClean="0"/>
              <a:t> x  </a:t>
            </a:r>
            <a:r>
              <a:rPr lang="en-US" altLang="zh-CN" sz="1800" i="1" dirty="0" smtClean="0"/>
              <a:t>D</a:t>
            </a:r>
            <a:r>
              <a:rPr lang="en-US" altLang="zh-CN" sz="1800" baseline="-25000" dirty="0" smtClean="0"/>
              <a:t>2 </a:t>
            </a:r>
            <a:r>
              <a:rPr lang="en-US" altLang="zh-CN" sz="1800" dirty="0" smtClean="0"/>
              <a:t> x … x </a:t>
            </a:r>
            <a:r>
              <a:rPr lang="en-US" altLang="zh-CN" sz="1800" i="1" dirty="0" err="1" smtClean="0"/>
              <a:t>D</a:t>
            </a:r>
            <a:r>
              <a:rPr lang="en-US" altLang="zh-CN" sz="1800" i="1" baseline="-25000" dirty="0" err="1" smtClean="0"/>
              <a:t>n</a:t>
            </a:r>
            <a:r>
              <a:rPr lang="en-US" altLang="zh-CN" sz="1800" dirty="0"/>
              <a:t> </a:t>
            </a:r>
            <a:r>
              <a:rPr lang="en-US" altLang="zh-CN" sz="1800" dirty="0" smtClean="0"/>
              <a:t> </a:t>
            </a:r>
            <a:r>
              <a:rPr lang="zh-CN" altLang="en-US" sz="1800" dirty="0" smtClean="0"/>
              <a:t>的一个子集</a:t>
            </a:r>
            <a:endParaRPr lang="en-US" altLang="zh-CN" sz="1800" dirty="0" smtClean="0"/>
          </a:p>
          <a:p>
            <a:pPr marL="0" indent="0">
              <a:lnSpc>
                <a:spcPct val="120000"/>
              </a:lnSpc>
              <a:buNone/>
            </a:pPr>
            <a:r>
              <a:rPr lang="en-US" altLang="zh-CN" sz="1800" dirty="0" smtClean="0"/>
              <a:t>      </a:t>
            </a:r>
            <a:r>
              <a:rPr lang="zh-CN" altLang="en-US" sz="1800" dirty="0" smtClean="0"/>
              <a:t>一个关系是</a:t>
            </a:r>
            <a:r>
              <a:rPr lang="en-US" altLang="zh-CN" sz="1800" dirty="0" smtClean="0"/>
              <a:t>n</a:t>
            </a:r>
            <a:r>
              <a:rPr lang="zh-CN" altLang="en-US" sz="1800" dirty="0" smtClean="0"/>
              <a:t>元组</a:t>
            </a:r>
            <a:r>
              <a:rPr lang="en-US" altLang="zh-CN" sz="1800" dirty="0"/>
              <a:t>(</a:t>
            </a:r>
            <a:r>
              <a:rPr lang="en-US" altLang="zh-CN" sz="1800" i="1" dirty="0"/>
              <a:t>a</a:t>
            </a:r>
            <a:r>
              <a:rPr lang="en-US" altLang="zh-CN" sz="1800" baseline="-25000" dirty="0"/>
              <a:t>1</a:t>
            </a:r>
            <a:r>
              <a:rPr lang="en-US" altLang="zh-CN" sz="1800" dirty="0"/>
              <a:t>,</a:t>
            </a:r>
            <a:r>
              <a:rPr lang="en-US" altLang="zh-CN" sz="1800" i="1" dirty="0"/>
              <a:t> a</a:t>
            </a:r>
            <a:r>
              <a:rPr lang="en-US" altLang="zh-CN" sz="1800" baseline="-25000" dirty="0"/>
              <a:t>2</a:t>
            </a:r>
            <a:r>
              <a:rPr lang="en-US" altLang="zh-CN" sz="1800" dirty="0"/>
              <a:t>, …, </a:t>
            </a:r>
            <a:r>
              <a:rPr lang="en-US" altLang="zh-CN" sz="1800" i="1" dirty="0"/>
              <a:t>a</a:t>
            </a:r>
            <a:r>
              <a:rPr lang="en-US" altLang="zh-CN" sz="1800" i="1" baseline="-25000" dirty="0"/>
              <a:t>n</a:t>
            </a:r>
            <a:r>
              <a:rPr lang="en-US" altLang="zh-CN" sz="1800" dirty="0"/>
              <a:t>)</a:t>
            </a:r>
            <a:r>
              <a:rPr lang="zh-CN" altLang="en-US" sz="1800" dirty="0" smtClean="0"/>
              <a:t>的集合，这里每一个</a:t>
            </a:r>
            <a:r>
              <a:rPr lang="en-US" altLang="zh-CN" sz="1800" dirty="0" smtClean="0"/>
              <a:t> </a:t>
            </a:r>
            <a:r>
              <a:rPr lang="en-US" altLang="zh-CN" sz="1800" i="1" dirty="0" err="1" smtClean="0"/>
              <a:t>a</a:t>
            </a:r>
            <a:r>
              <a:rPr lang="en-US" altLang="zh-CN" sz="1800" i="1" baseline="-25000" dirty="0" err="1" smtClean="0"/>
              <a:t>i</a:t>
            </a:r>
            <a:r>
              <a:rPr lang="en-US" altLang="zh-CN" sz="1800" dirty="0" smtClean="0"/>
              <a:t>  </a:t>
            </a:r>
            <a:r>
              <a:rPr lang="en-US" altLang="zh-CN" sz="1800" dirty="0" smtClean="0">
                <a:sym typeface="Symbol" panose="05050102010706020507" pitchFamily="18" charset="2"/>
              </a:rPr>
              <a:t> </a:t>
            </a:r>
            <a:r>
              <a:rPr lang="en-US" altLang="zh-CN" sz="1800" i="1" dirty="0" smtClean="0">
                <a:sym typeface="Symbol" panose="05050102010706020507" pitchFamily="18" charset="2"/>
              </a:rPr>
              <a:t>D</a:t>
            </a:r>
            <a:r>
              <a:rPr lang="en-US" altLang="zh-CN" sz="1800" i="1" baseline="-25000" dirty="0" smtClean="0">
                <a:sym typeface="Symbol" panose="05050102010706020507" pitchFamily="18" charset="2"/>
              </a:rPr>
              <a:t>i</a:t>
            </a:r>
            <a:endParaRPr lang="en-US" altLang="zh-CN" sz="1800" i="1" dirty="0" smtClean="0">
              <a:sym typeface="Symbol" panose="05050102010706020507" pitchFamily="18" charset="2"/>
            </a:endParaRPr>
          </a:p>
          <a:p>
            <a:pPr>
              <a:lnSpc>
                <a:spcPct val="120000"/>
              </a:lnSpc>
              <a:buFont typeface="Monotype Sorts" charset="2"/>
              <a:buNone/>
            </a:pPr>
            <a:endParaRPr lang="en-US" altLang="zh-CN" sz="1800" dirty="0" smtClean="0"/>
          </a:p>
          <a:p>
            <a:pPr>
              <a:buFont typeface="Monotype Sorts" charset="2"/>
              <a:buNone/>
            </a:pPr>
            <a:endParaRPr lang="en-US" altLang="zh-CN" sz="1800" dirty="0" smtClean="0"/>
          </a:p>
        </p:txBody>
      </p:sp>
      <p:sp>
        <p:nvSpPr>
          <p:cNvPr id="11268" name="Rectangle 4"/>
          <p:cNvSpPr>
            <a:spLocks noChangeArrowheads="1"/>
          </p:cNvSpPr>
          <p:nvPr/>
        </p:nvSpPr>
        <p:spPr bwMode="auto">
          <a:xfrm>
            <a:off x="798513" y="3975100"/>
            <a:ext cx="74041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MS PGothic" panose="020B0600070205080204" pitchFamily="34" charset="-128"/>
              </a:defRPr>
            </a:lvl9pPr>
          </a:lstStyle>
          <a:p>
            <a:r>
              <a:rPr lang="zh-CN" altLang="en-US" sz="1800" dirty="0" smtClean="0"/>
              <a:t>一个关系（表）的当前值为一个关系实例</a:t>
            </a:r>
            <a:r>
              <a:rPr lang="en-US" altLang="zh-CN" sz="1800" dirty="0" smtClean="0"/>
              <a:t>(</a:t>
            </a:r>
            <a:r>
              <a:rPr lang="en-US" altLang="zh-CN" sz="1800" b="1" dirty="0" smtClean="0">
                <a:solidFill>
                  <a:srgbClr val="000099"/>
                </a:solidFill>
              </a:rPr>
              <a:t>relation instance</a:t>
            </a:r>
            <a:r>
              <a:rPr lang="en-US" altLang="zh-CN" sz="1800" dirty="0" smtClean="0"/>
              <a:t>)</a:t>
            </a:r>
          </a:p>
          <a:p>
            <a:r>
              <a:rPr lang="zh-CN" altLang="en-US" sz="1800" dirty="0" smtClean="0"/>
              <a:t>关系</a:t>
            </a:r>
            <a:r>
              <a:rPr lang="en-US" altLang="zh-CN" sz="1800" b="1" i="1" dirty="0" smtClean="0">
                <a:solidFill>
                  <a:schemeClr val="bg2"/>
                </a:solidFill>
              </a:rPr>
              <a:t>r </a:t>
            </a:r>
            <a:r>
              <a:rPr lang="zh-CN" altLang="en-US" sz="1800" dirty="0" smtClean="0"/>
              <a:t>的一个元素</a:t>
            </a:r>
            <a:r>
              <a:rPr lang="en-US" altLang="zh-CN" sz="1800" dirty="0" smtClean="0"/>
              <a:t> </a:t>
            </a:r>
            <a:r>
              <a:rPr lang="en-US" altLang="zh-CN" sz="1800" b="1" i="1" dirty="0" smtClean="0">
                <a:solidFill>
                  <a:schemeClr val="bg2"/>
                </a:solidFill>
              </a:rPr>
              <a:t>t </a:t>
            </a:r>
            <a:r>
              <a:rPr lang="zh-CN" altLang="en-US" sz="1800" dirty="0" smtClean="0">
                <a:latin typeface="微软雅黑" panose="020B0503020204020204" pitchFamily="34" charset="-122"/>
                <a:ea typeface="微软雅黑" panose="020B0503020204020204" pitchFamily="34" charset="-122"/>
              </a:rPr>
              <a:t>是一个元组</a:t>
            </a:r>
            <a:r>
              <a:rPr lang="en-US" altLang="zh-CN" sz="1800" dirty="0" smtClean="0"/>
              <a:t>, </a:t>
            </a:r>
            <a:r>
              <a:rPr lang="zh-CN" altLang="en-US" sz="1800" dirty="0" smtClean="0"/>
              <a:t>为表中的一行</a:t>
            </a:r>
            <a:endParaRPr lang="en-US" altLang="zh-CN" sz="1800" dirty="0"/>
          </a:p>
        </p:txBody>
      </p:sp>
    </p:spTree>
    <p:extLst>
      <p:ext uri="{BB962C8B-B14F-4D97-AF65-F5344CB8AC3E}">
        <p14:creationId xmlns:p14="http://schemas.microsoft.com/office/powerpoint/2010/main" val="1733142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a:defRPr/>
            </a:pPr>
            <a:r>
              <a:rPr lang="zh-CN" altLang="en-US" dirty="0" smtClean="0">
                <a:ea typeface="+mj-ea"/>
              </a:rPr>
              <a:t>属性类型</a:t>
            </a:r>
            <a:endParaRPr lang="en-US" dirty="0">
              <a:ea typeface="+mj-ea"/>
            </a:endParaRPr>
          </a:p>
        </p:txBody>
      </p:sp>
      <p:sp>
        <p:nvSpPr>
          <p:cNvPr id="9219" name="Rectangle 3"/>
          <p:cNvSpPr>
            <a:spLocks noGrp="1" noChangeArrowheads="1"/>
          </p:cNvSpPr>
          <p:nvPr>
            <p:ph idx="1"/>
          </p:nvPr>
        </p:nvSpPr>
        <p:spPr>
          <a:xfrm>
            <a:off x="1103313" y="1219200"/>
            <a:ext cx="7126287" cy="4876800"/>
          </a:xfrm>
        </p:spPr>
        <p:txBody>
          <a:bodyPr/>
          <a:lstStyle/>
          <a:p>
            <a:r>
              <a:rPr lang="zh-CN" altLang="en-US" sz="2400" dirty="0" smtClean="0">
                <a:latin typeface="微软雅黑" panose="020B0503020204020204" pitchFamily="34" charset="-122"/>
                <a:ea typeface="微软雅黑" panose="020B0503020204020204" pitchFamily="34" charset="-122"/>
              </a:rPr>
              <a:t>属性的域 </a:t>
            </a:r>
            <a:r>
              <a:rPr lang="en-US" altLang="zh-CN" sz="2400" b="1" dirty="0">
                <a:solidFill>
                  <a:srgbClr val="000099"/>
                </a:solidFill>
              </a:rPr>
              <a:t>domain</a:t>
            </a:r>
            <a:endParaRPr lang="en-US" altLang="zh-CN" sz="24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每个属性可取值的集合</a:t>
            </a:r>
            <a:endParaRPr lang="en-US" altLang="zh-CN" sz="18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属性的值一般要求是原子的 </a:t>
            </a:r>
            <a:r>
              <a:rPr lang="en-US" altLang="zh-CN" sz="2400" b="1" dirty="0" smtClean="0">
                <a:solidFill>
                  <a:srgbClr val="000099"/>
                </a:solidFill>
              </a:rPr>
              <a:t>atomic</a:t>
            </a:r>
            <a:r>
              <a:rPr lang="zh-CN" altLang="en-US" sz="2400" b="1" dirty="0" smtClean="0">
                <a:solidFill>
                  <a:srgbClr val="000099"/>
                </a:solidFill>
              </a:rPr>
              <a:t>，</a:t>
            </a:r>
            <a:r>
              <a:rPr lang="zh-CN" altLang="en-US" sz="2400" dirty="0">
                <a:latin typeface="微软雅黑" panose="020B0503020204020204" pitchFamily="34" charset="-122"/>
                <a:ea typeface="微软雅黑" panose="020B0503020204020204" pitchFamily="34" charset="-122"/>
              </a:rPr>
              <a:t>即不可分</a:t>
            </a:r>
            <a:r>
              <a:rPr lang="zh-CN" altLang="en-US" sz="2400" dirty="0" smtClean="0">
                <a:latin typeface="微软雅黑" panose="020B0503020204020204" pitchFamily="34" charset="-122"/>
                <a:ea typeface="微软雅黑" panose="020B0503020204020204" pitchFamily="34" charset="-122"/>
              </a:rPr>
              <a:t>的。</a:t>
            </a:r>
            <a:endParaRPr lang="en-US" altLang="zh-CN" sz="24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非复合</a:t>
            </a:r>
            <a:endParaRPr lang="en-US" altLang="zh-CN" sz="1800" dirty="0" smtClean="0">
              <a:latin typeface="微软雅黑" panose="020B0503020204020204" pitchFamily="34" charset="-122"/>
              <a:ea typeface="微软雅黑" panose="020B0503020204020204" pitchFamily="34" charset="-122"/>
            </a:endParaRPr>
          </a:p>
          <a:p>
            <a:pPr lvl="1"/>
            <a:r>
              <a:rPr lang="zh-CN" altLang="en-US" sz="1800" dirty="0">
                <a:latin typeface="微软雅黑" panose="020B0503020204020204" pitchFamily="34" charset="-122"/>
                <a:ea typeface="微软雅黑" panose="020B0503020204020204" pitchFamily="34" charset="-122"/>
              </a:rPr>
              <a:t>单值</a:t>
            </a:r>
            <a:endParaRPr lang="en-US" altLang="zh-CN" sz="1800" dirty="0">
              <a:latin typeface="微软雅黑" panose="020B0503020204020204" pitchFamily="34" charset="-122"/>
              <a:ea typeface="微软雅黑" panose="020B0503020204020204" pitchFamily="34" charset="-122"/>
            </a:endParaRPr>
          </a:p>
          <a:p>
            <a:r>
              <a:rPr lang="zh-CN" altLang="en-US" sz="2400" dirty="0" smtClean="0"/>
              <a:t>特别的值，空值 </a:t>
            </a:r>
            <a:r>
              <a:rPr lang="en-US" altLang="zh-CN" sz="2400" b="1" i="1" dirty="0" smtClean="0">
                <a:solidFill>
                  <a:srgbClr val="000000"/>
                </a:solidFill>
              </a:rPr>
              <a:t>null </a:t>
            </a:r>
            <a:r>
              <a:rPr lang="zh-CN" altLang="en-US" sz="2400" dirty="0" smtClean="0">
                <a:solidFill>
                  <a:srgbClr val="000000"/>
                </a:solidFill>
              </a:rPr>
              <a:t>是所有域的成员</a:t>
            </a:r>
            <a:endParaRPr lang="en-US" altLang="zh-CN" sz="2400" dirty="0" smtClean="0">
              <a:solidFill>
                <a:srgbClr val="000000"/>
              </a:solidFill>
            </a:endParaRPr>
          </a:p>
          <a:p>
            <a:r>
              <a:rPr lang="en-US" altLang="zh-CN" sz="2400" b="1" i="1" dirty="0" smtClean="0">
                <a:solidFill>
                  <a:srgbClr val="000000"/>
                </a:solidFill>
              </a:rPr>
              <a:t>null  </a:t>
            </a:r>
            <a:r>
              <a:rPr lang="zh-CN" altLang="en-US" sz="2400" dirty="0" smtClean="0">
                <a:solidFill>
                  <a:srgbClr val="000000"/>
                </a:solidFill>
                <a:latin typeface="微软雅黑" panose="020B0503020204020204" pitchFamily="34" charset="-122"/>
                <a:ea typeface="微软雅黑" panose="020B0503020204020204" pitchFamily="34" charset="-122"/>
              </a:rPr>
              <a:t>会导致很多操作在定义时变得更复杂</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r>
              <a:rPr lang="zh-CN" altLang="en-US" sz="2400" dirty="0" smtClean="0">
                <a:solidFill>
                  <a:srgbClr val="000000"/>
                </a:solidFill>
                <a:latin typeface="微软雅黑" panose="020B0503020204020204" pitchFamily="34" charset="-122"/>
                <a:ea typeface="微软雅黑" panose="020B0503020204020204" pitchFamily="34" charset="-122"/>
              </a:rPr>
              <a:t>思考题</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lvl="1"/>
            <a:r>
              <a:rPr lang="zh-CN" altLang="en-US" sz="1800" dirty="0" smtClean="0">
                <a:solidFill>
                  <a:srgbClr val="000000"/>
                </a:solidFill>
                <a:latin typeface="微软雅黑" panose="020B0503020204020204" pitchFamily="34" charset="-122"/>
                <a:ea typeface="微软雅黑" panose="020B0503020204020204" pitchFamily="34" charset="-122"/>
              </a:rPr>
              <a:t>姓名作为属性是原子的吗？</a:t>
            </a:r>
            <a:endParaRPr lang="en-US" altLang="zh-CN" sz="1800" dirty="0" smtClean="0">
              <a:solidFill>
                <a:srgbClr val="000000"/>
              </a:solidFill>
              <a:latin typeface="微软雅黑" panose="020B0503020204020204" pitchFamily="34" charset="-122"/>
              <a:ea typeface="微软雅黑" panose="020B0503020204020204" pitchFamily="34" charset="-122"/>
            </a:endParaRPr>
          </a:p>
          <a:p>
            <a:pPr lvl="1"/>
            <a:r>
              <a:rPr lang="zh-CN" altLang="en-US" sz="1800" dirty="0" smtClean="0">
                <a:solidFill>
                  <a:srgbClr val="000000"/>
                </a:solidFill>
                <a:latin typeface="微软雅黑" panose="020B0503020204020204" pitchFamily="34" charset="-122"/>
                <a:ea typeface="微软雅黑" panose="020B0503020204020204" pitchFamily="34" charset="-122"/>
              </a:rPr>
              <a:t>电话号码作为属性是原子的吗？</a:t>
            </a:r>
            <a:endParaRPr lang="en-US" altLang="zh-CN" sz="1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8693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603250" y="12700"/>
            <a:ext cx="8077200" cy="606425"/>
          </a:xfrm>
        </p:spPr>
        <p:txBody>
          <a:bodyPr/>
          <a:lstStyle/>
          <a:p>
            <a:pPr>
              <a:defRPr/>
            </a:pPr>
            <a:r>
              <a:rPr lang="zh-CN" altLang="en-US" dirty="0" smtClean="0">
                <a:ea typeface="+mj-ea"/>
              </a:rPr>
              <a:t>关系是无序的</a:t>
            </a:r>
            <a:endParaRPr lang="en-US" dirty="0">
              <a:ea typeface="+mj-ea"/>
            </a:endParaRPr>
          </a:p>
        </p:txBody>
      </p:sp>
      <p:sp>
        <p:nvSpPr>
          <p:cNvPr id="13315" name="Rectangle 3"/>
          <p:cNvSpPr>
            <a:spLocks noChangeArrowheads="1"/>
          </p:cNvSpPr>
          <p:nvPr/>
        </p:nvSpPr>
        <p:spPr bwMode="auto">
          <a:xfrm>
            <a:off x="798513" y="1077913"/>
            <a:ext cx="7735887" cy="74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sz="3200">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sz="2800">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sz="2400">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sz="2000">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sz="20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sz="2000">
                <a:solidFill>
                  <a:schemeClr val="tx1"/>
                </a:solidFill>
                <a:latin typeface="Helvetica" panose="020B0604020202020204" pitchFamily="34" charset="0"/>
                <a:ea typeface="MS PGothic" panose="020B0600070205080204" pitchFamily="34" charset="-128"/>
              </a:defRPr>
            </a:lvl9pPr>
          </a:lstStyle>
          <a:p>
            <a:r>
              <a:rPr lang="zh-CN" altLang="en-US" sz="1800" dirty="0" smtClean="0"/>
              <a:t>元组的顺序是不相关的</a:t>
            </a:r>
            <a:endParaRPr lang="en-US" altLang="zh-CN" sz="1800" dirty="0" smtClean="0"/>
          </a:p>
          <a:p>
            <a:r>
              <a:rPr lang="zh-CN" altLang="en-US" sz="1800" dirty="0"/>
              <a:t>比如</a:t>
            </a:r>
            <a:r>
              <a:rPr lang="en-US" altLang="zh-CN" sz="1800" dirty="0" smtClean="0"/>
              <a:t>: </a:t>
            </a:r>
            <a:r>
              <a:rPr lang="en-US" altLang="zh-CN" sz="1800" i="1" dirty="0" smtClean="0"/>
              <a:t>instructor</a:t>
            </a:r>
            <a:r>
              <a:rPr lang="en-US" altLang="zh-CN" sz="1800" dirty="0" smtClean="0"/>
              <a:t> </a:t>
            </a:r>
            <a:r>
              <a:rPr lang="zh-CN" altLang="en-US" sz="1800" dirty="0" smtClean="0"/>
              <a:t>关系中无序的元组</a:t>
            </a:r>
            <a:endParaRPr lang="en-US" altLang="zh-CN" sz="1800" dirty="0" smtClean="0"/>
          </a:p>
        </p:txBody>
      </p:sp>
      <p:pic>
        <p:nvPicPr>
          <p:cNvPr id="13316"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708" y="1920831"/>
            <a:ext cx="4953000" cy="373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818830" y="5860868"/>
            <a:ext cx="5142755" cy="584775"/>
          </a:xfrm>
          <a:prstGeom prst="rect">
            <a:avLst/>
          </a:prstGeom>
          <a:noFill/>
        </p:spPr>
        <p:txBody>
          <a:bodyPr wrap="none" rtlCol="0">
            <a:spAutoFit/>
          </a:bodyPr>
          <a:lstStyle/>
          <a:p>
            <a:r>
              <a:rPr lang="zh-CN" altLang="en-US" dirty="0"/>
              <a:t>注意：这里是指理论模型，存储和显示有时候会是有序的</a:t>
            </a:r>
            <a:endParaRPr lang="en-US" altLang="zh-CN" dirty="0"/>
          </a:p>
          <a:p>
            <a:endParaRPr lang="zh-CN" altLang="en-US" dirty="0"/>
          </a:p>
        </p:txBody>
      </p:sp>
    </p:spTree>
    <p:extLst>
      <p:ext uri="{BB962C8B-B14F-4D97-AF65-F5344CB8AC3E}">
        <p14:creationId xmlns:p14="http://schemas.microsoft.com/office/powerpoint/2010/main" val="1124091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zh-CN" altLang="en-US" sz="2800" dirty="0" smtClean="0">
                <a:effectLst>
                  <a:outerShdw blurRad="38100" dist="38100" dir="2700000" algn="tl">
                    <a:srgbClr val="C0C0C0"/>
                  </a:outerShdw>
                </a:effectLst>
              </a:rPr>
              <a:t>数据库模式 </a:t>
            </a:r>
            <a:r>
              <a:rPr lang="en-US" altLang="en-US" sz="2800" dirty="0" smtClean="0">
                <a:effectLst>
                  <a:outerShdw blurRad="38100" dist="38100" dir="2700000" algn="tl">
                    <a:srgbClr val="C0C0C0"/>
                  </a:outerShdw>
                </a:effectLst>
              </a:rPr>
              <a:t>Database </a:t>
            </a:r>
            <a:r>
              <a:rPr lang="en-US" altLang="en-US" sz="2800" dirty="0">
                <a:effectLst>
                  <a:outerShdw blurRad="38100" dist="38100" dir="2700000" algn="tl">
                    <a:srgbClr val="C0C0C0"/>
                  </a:outerShdw>
                </a:effectLst>
              </a:rPr>
              <a:t>Schema</a:t>
            </a:r>
          </a:p>
        </p:txBody>
      </p:sp>
      <p:sp>
        <p:nvSpPr>
          <p:cNvPr id="9218" name="Rectangle 3"/>
          <p:cNvSpPr>
            <a:spLocks noGrp="1" noChangeArrowheads="1"/>
          </p:cNvSpPr>
          <p:nvPr>
            <p:ph type="body" idx="1"/>
          </p:nvPr>
        </p:nvSpPr>
        <p:spPr>
          <a:xfrm>
            <a:off x="768351" y="1102297"/>
            <a:ext cx="7594414" cy="2055431"/>
          </a:xfrm>
        </p:spPr>
        <p:txBody>
          <a:bodyPr/>
          <a:lstStyle/>
          <a:p>
            <a:r>
              <a:rPr lang="zh-CN" altLang="en-US" dirty="0" smtClean="0">
                <a:sym typeface="Symbol" panose="05050102010706020507" pitchFamily="18" charset="2"/>
              </a:rPr>
              <a:t>数据库模式（</a:t>
            </a:r>
            <a:r>
              <a:rPr lang="en-US" altLang="zh-CN" dirty="0" smtClean="0">
                <a:sym typeface="Symbol" panose="05050102010706020507" pitchFamily="18" charset="2"/>
              </a:rPr>
              <a:t>Database Schema</a:t>
            </a:r>
            <a:r>
              <a:rPr lang="zh-CN" altLang="en-US" dirty="0" smtClean="0">
                <a:sym typeface="Symbol" panose="05050102010706020507" pitchFamily="18" charset="2"/>
              </a:rPr>
              <a:t>） 数据库的逻辑结构</a:t>
            </a:r>
            <a:endParaRPr lang="en-US" altLang="zh-CN" dirty="0" smtClean="0">
              <a:sym typeface="Symbol" panose="05050102010706020507" pitchFamily="18" charset="2"/>
            </a:endParaRPr>
          </a:p>
          <a:p>
            <a:r>
              <a:rPr lang="zh-CN" altLang="en-US" sz="1700" dirty="0" smtClean="0">
                <a:sym typeface="Symbol" panose="05050102010706020507" pitchFamily="18" charset="2"/>
              </a:rPr>
              <a:t>数据库实例（</a:t>
            </a:r>
            <a:r>
              <a:rPr lang="en-US" altLang="zh-CN" sz="1700" dirty="0" smtClean="0">
                <a:sym typeface="Symbol" panose="05050102010706020507" pitchFamily="18" charset="2"/>
              </a:rPr>
              <a:t>Database Instance</a:t>
            </a:r>
            <a:r>
              <a:rPr lang="zh-CN" altLang="en-US" sz="1700" dirty="0" smtClean="0">
                <a:sym typeface="Symbol" panose="05050102010706020507" pitchFamily="18" charset="2"/>
              </a:rPr>
              <a:t>） 数据库某个时刻的值的快照</a:t>
            </a:r>
            <a:endParaRPr lang="en-US" altLang="en-US" sz="1700" dirty="0" smtClean="0">
              <a:sym typeface="Symbol" panose="05050102010706020507" pitchFamily="18" charset="2"/>
            </a:endParaRPr>
          </a:p>
          <a:p>
            <a:r>
              <a:rPr lang="zh-CN" altLang="en-US" dirty="0">
                <a:sym typeface="Symbol" panose="05050102010706020507" pitchFamily="18" charset="2"/>
              </a:rPr>
              <a:t>比如</a:t>
            </a:r>
            <a:r>
              <a:rPr lang="en-US" altLang="en-US" sz="1700" dirty="0" smtClean="0">
                <a:sym typeface="Symbol" panose="05050102010706020507" pitchFamily="18" charset="2"/>
              </a:rPr>
              <a:t>:</a:t>
            </a:r>
            <a:endParaRPr lang="en-US" altLang="en-US" sz="1700" dirty="0">
              <a:sym typeface="Symbol" panose="05050102010706020507" pitchFamily="18" charset="2"/>
            </a:endParaRPr>
          </a:p>
          <a:p>
            <a:pPr lvl="1"/>
            <a:r>
              <a:rPr lang="zh-CN" altLang="en-US" sz="1700" dirty="0" smtClean="0">
                <a:sym typeface="Symbol" panose="05050102010706020507" pitchFamily="18" charset="2"/>
              </a:rPr>
              <a:t>模式</a:t>
            </a:r>
            <a:r>
              <a:rPr lang="en-US" altLang="en-US" sz="1700" dirty="0" smtClean="0">
                <a:sym typeface="Symbol" panose="05050102010706020507" pitchFamily="18" charset="2"/>
              </a:rPr>
              <a:t>:   </a:t>
            </a:r>
            <a:r>
              <a:rPr lang="en-US" altLang="en-US" sz="1700" dirty="0">
                <a:sym typeface="Symbol" panose="05050102010706020507" pitchFamily="18" charset="2"/>
              </a:rPr>
              <a:t>i</a:t>
            </a:r>
            <a:r>
              <a:rPr lang="en-US" altLang="en-US" sz="1700" i="1" dirty="0">
                <a:sym typeface="Symbol" panose="05050102010706020507" pitchFamily="18" charset="2"/>
              </a:rPr>
              <a:t>nstructor</a:t>
            </a:r>
            <a:r>
              <a:rPr lang="en-US" altLang="en-US" sz="1700" dirty="0">
                <a:sym typeface="Symbol" panose="05050102010706020507" pitchFamily="18" charset="2"/>
              </a:rPr>
              <a:t> (</a:t>
            </a:r>
            <a:r>
              <a:rPr lang="en-US" altLang="en-US" sz="1700" i="1" dirty="0">
                <a:sym typeface="Symbol" panose="05050102010706020507" pitchFamily="18" charset="2"/>
              </a:rPr>
              <a:t>ID, name, dept_name, salary</a:t>
            </a:r>
            <a:r>
              <a:rPr lang="en-US" altLang="en-US" sz="1700" dirty="0">
                <a:sym typeface="Symbol" panose="05050102010706020507" pitchFamily="18" charset="2"/>
              </a:rPr>
              <a:t>)</a:t>
            </a:r>
          </a:p>
          <a:p>
            <a:pPr lvl="1"/>
            <a:r>
              <a:rPr lang="zh-CN" altLang="en-US" dirty="0">
                <a:sym typeface="Symbol" panose="05050102010706020507" pitchFamily="18" charset="2"/>
              </a:rPr>
              <a:t>实例</a:t>
            </a:r>
            <a:r>
              <a:rPr lang="en-US" altLang="en-US" sz="1700" dirty="0" smtClean="0">
                <a:sym typeface="Symbol" panose="05050102010706020507" pitchFamily="18" charset="2"/>
              </a:rPr>
              <a:t>:</a:t>
            </a:r>
            <a:endParaRPr lang="en-US" altLang="en-US" sz="1700" dirty="0">
              <a:sym typeface="Symbol" panose="05050102010706020507" pitchFamily="18" charset="2"/>
            </a:endParaRPr>
          </a:p>
        </p:txBody>
      </p:sp>
      <p:pic>
        <p:nvPicPr>
          <p:cNvPr id="6" name="Graphic 5">
            <a:extLst>
              <a:ext uri="{FF2B5EF4-FFF2-40B4-BE49-F238E27FC236}">
                <a16:creationId xmlns:a16="http://schemas.microsoft.com/office/drawing/2014/main" id="{BD43850F-C798-4B0C-AB3F-7891AC78428F}"/>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t="-1" b="12197"/>
          <a:stretch/>
        </p:blipFill>
        <p:spPr>
          <a:xfrm>
            <a:off x="2589387" y="2909279"/>
            <a:ext cx="4483051" cy="35401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defRPr/>
            </a:pPr>
            <a:r>
              <a:rPr lang="zh-CN" altLang="en-US" sz="2800" dirty="0" smtClean="0">
                <a:latin typeface="微软雅黑" panose="020B0503020204020204" pitchFamily="34" charset="-122"/>
                <a:ea typeface="微软雅黑" panose="020B0503020204020204" pitchFamily="34" charset="-122"/>
              </a:rPr>
              <a:t>大学数据库模型图</a:t>
            </a:r>
            <a:endParaRPr lang="en-US" sz="2800" dirty="0">
              <a:latin typeface="微软雅黑" panose="020B0503020204020204" pitchFamily="34" charset="-122"/>
              <a:ea typeface="微软雅黑" panose="020B0503020204020204" pitchFamily="34" charset="-122"/>
            </a:endParaRPr>
          </a:p>
        </p:txBody>
      </p:sp>
      <p:pic>
        <p:nvPicPr>
          <p:cNvPr id="19459" name="Picture 3" descr="allFigures.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8013" y="1049338"/>
            <a:ext cx="8404225"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9409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数据库模型图图元</a:t>
            </a:r>
            <a:endParaRPr lang="zh-CN" altLang="en-US" dirty="0">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768350" y="947285"/>
            <a:ext cx="8149227" cy="5311775"/>
          </a:xfrm>
          <a:prstGeom prst="rect">
            <a:avLst/>
          </a:prstGeom>
        </p:spPr>
        <p:txBody>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sz="3200">
                <a:solidFill>
                  <a:schemeClr val="tx1"/>
                </a:solidFill>
                <a:latin typeface="+mn-lt"/>
                <a:ea typeface="MS PGothic" pitchFamily="34"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sz="2800">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sz="2400">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2000">
                <a:solidFill>
                  <a:schemeClr val="tx1"/>
                </a:solidFill>
                <a:latin typeface="+mn-lt"/>
                <a:ea typeface="MS PGothic" pitchFamily="34" charset="-128"/>
              </a:defRPr>
            </a:lvl4pPr>
            <a:lvl5pPr marL="1771650" indent="-228600" algn="l" rtl="0" eaLnBrk="0" fontAlgn="base" hangingPunct="0">
              <a:spcBef>
                <a:spcPct val="35000"/>
              </a:spcBef>
              <a:spcAft>
                <a:spcPct val="0"/>
              </a:spcAft>
              <a:buClr>
                <a:schemeClr val="tx2"/>
              </a:buClr>
              <a:buSzPct val="75000"/>
              <a:buChar char="»"/>
              <a:defRPr kumimoji="1" sz="2000">
                <a:solidFill>
                  <a:schemeClr val="tx1"/>
                </a:solidFill>
                <a:latin typeface="+mn-lt"/>
                <a:ea typeface="MS PGothic"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zh-CN" altLang="en-US" sz="1800" kern="0" dirty="0" smtClean="0">
                <a:latin typeface="微软雅黑" panose="020B0503020204020204" pitchFamily="34" charset="-122"/>
                <a:ea typeface="微软雅黑" panose="020B0503020204020204" pitchFamily="34" charset="-122"/>
              </a:rPr>
              <a:t>矩形为关系模式</a:t>
            </a:r>
            <a:endParaRPr lang="en-US" altLang="zh-CN" sz="1800" kern="0" dirty="0">
              <a:latin typeface="微软雅黑" panose="020B0503020204020204" pitchFamily="34" charset="-122"/>
              <a:ea typeface="微软雅黑" panose="020B0503020204020204" pitchFamily="34" charset="-122"/>
              <a:sym typeface="Symbol" panose="05050102010706020507" pitchFamily="18" charset="2"/>
            </a:endParaRPr>
          </a:p>
          <a:p>
            <a:r>
              <a:rPr lang="zh-CN" altLang="en-US" sz="1800" kern="0" dirty="0" smtClean="0">
                <a:latin typeface="微软雅黑" panose="020B0503020204020204" pitchFamily="34" charset="-122"/>
                <a:ea typeface="微软雅黑" panose="020B0503020204020204" pitchFamily="34" charset="-122"/>
                <a:sym typeface="Symbol" panose="05050102010706020507" pitchFamily="18" charset="2"/>
              </a:rPr>
              <a:t>矩形头部为关系（表）名</a:t>
            </a:r>
            <a:endParaRPr lang="en-US" altLang="zh-CN" sz="1800" kern="0" dirty="0" smtClean="0">
              <a:latin typeface="微软雅黑" panose="020B0503020204020204" pitchFamily="34" charset="-122"/>
              <a:ea typeface="微软雅黑" panose="020B0503020204020204" pitchFamily="34" charset="-122"/>
              <a:sym typeface="Symbol" panose="05050102010706020507" pitchFamily="18" charset="2"/>
            </a:endParaRPr>
          </a:p>
          <a:p>
            <a:r>
              <a:rPr lang="zh-CN" altLang="en-US" sz="1800" kern="0" dirty="0" smtClean="0">
                <a:latin typeface="微软雅黑" panose="020B0503020204020204" pitchFamily="34" charset="-122"/>
                <a:ea typeface="微软雅黑" panose="020B0503020204020204" pitchFamily="34" charset="-122"/>
                <a:sym typeface="Symbol" panose="05050102010706020507" pitchFamily="18" charset="2"/>
              </a:rPr>
              <a:t>矩形内是列名</a:t>
            </a:r>
            <a:endParaRPr lang="en-US" altLang="zh-CN" sz="1800" kern="0" dirty="0" smtClean="0">
              <a:latin typeface="微软雅黑" panose="020B0503020204020204" pitchFamily="34" charset="-122"/>
              <a:ea typeface="微软雅黑" panose="020B0503020204020204" pitchFamily="34" charset="-122"/>
              <a:sym typeface="Symbol" panose="05050102010706020507" pitchFamily="18" charset="2"/>
            </a:endParaRPr>
          </a:p>
          <a:p>
            <a:r>
              <a:rPr lang="zh-CN" altLang="en-US" sz="1800" kern="0" dirty="0" smtClean="0">
                <a:latin typeface="微软雅黑" panose="020B0503020204020204" pitchFamily="34" charset="-122"/>
                <a:ea typeface="微软雅黑" panose="020B0503020204020204" pitchFamily="34" charset="-122"/>
                <a:sym typeface="Symbol" panose="05050102010706020507" pitchFamily="18" charset="2"/>
              </a:rPr>
              <a:t>下划线是主键</a:t>
            </a:r>
            <a:endParaRPr lang="en-US" altLang="zh-CN" sz="1800" kern="0" dirty="0" smtClean="0">
              <a:latin typeface="微软雅黑" panose="020B0503020204020204" pitchFamily="34" charset="-122"/>
              <a:ea typeface="微软雅黑" panose="020B0503020204020204" pitchFamily="34" charset="-122"/>
              <a:sym typeface="Symbol" panose="05050102010706020507" pitchFamily="18" charset="2"/>
            </a:endParaRPr>
          </a:p>
          <a:p>
            <a:r>
              <a:rPr lang="zh-CN" altLang="en-US" sz="1800" kern="0" dirty="0" smtClean="0">
                <a:latin typeface="微软雅黑" panose="020B0503020204020204" pitchFamily="34" charset="-122"/>
                <a:ea typeface="微软雅黑" panose="020B0503020204020204" pitchFamily="34" charset="-122"/>
                <a:sym typeface="Symbol" panose="05050102010706020507" pitchFamily="18" charset="2"/>
              </a:rPr>
              <a:t>箭头是外键</a:t>
            </a:r>
            <a:endParaRPr lang="en-US" altLang="zh-CN" sz="1800" kern="0" dirty="0" smtClean="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4738560" y="947285"/>
            <a:ext cx="2314286" cy="3419048"/>
          </a:xfrm>
          <a:prstGeom prst="rect">
            <a:avLst/>
          </a:prstGeom>
        </p:spPr>
      </p:pic>
    </p:spTree>
    <p:extLst>
      <p:ext uri="{BB962C8B-B14F-4D97-AF65-F5344CB8AC3E}">
        <p14:creationId xmlns:p14="http://schemas.microsoft.com/office/powerpoint/2010/main" val="2814672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94396</TotalTime>
  <Words>1259</Words>
  <Application>Microsoft Office PowerPoint</Application>
  <PresentationFormat>全屏显示(4:3)</PresentationFormat>
  <Paragraphs>230</Paragraphs>
  <Slides>29</Slides>
  <Notes>26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幻灯片标题</vt:lpstr>
      </vt:variant>
      <vt:variant>
        <vt:i4>29</vt:i4>
      </vt:variant>
      <vt:variant>
        <vt:lpstr>自定义放映</vt:lpstr>
      </vt:variant>
      <vt:variant>
        <vt:i4>1</vt:i4>
      </vt:variant>
    </vt:vector>
  </HeadingPairs>
  <TitlesOfParts>
    <vt:vector size="42" baseType="lpstr">
      <vt:lpstr>Monotype Sorts</vt:lpstr>
      <vt:lpstr>MS PGothic</vt:lpstr>
      <vt:lpstr>MS PGothic</vt:lpstr>
      <vt:lpstr>微软雅黑</vt:lpstr>
      <vt:lpstr>Arial</vt:lpstr>
      <vt:lpstr>Cambria Math</vt:lpstr>
      <vt:lpstr>Helvetica</vt:lpstr>
      <vt:lpstr>Symbol</vt:lpstr>
      <vt:lpstr>Times New Roman</vt:lpstr>
      <vt:lpstr>Webdings</vt:lpstr>
      <vt:lpstr>Wingdings</vt:lpstr>
      <vt:lpstr>2_db-5-grey</vt:lpstr>
      <vt:lpstr>第2章: 关系模型简介</vt:lpstr>
      <vt:lpstr>梗概</vt:lpstr>
      <vt:lpstr>一个关系的例子</vt:lpstr>
      <vt:lpstr>关系模式与实例</vt:lpstr>
      <vt:lpstr>属性类型</vt:lpstr>
      <vt:lpstr>关系是无序的</vt:lpstr>
      <vt:lpstr>数据库模式 Database Schema</vt:lpstr>
      <vt:lpstr>大学数据库模型图</vt:lpstr>
      <vt:lpstr>数据库模型图图元</vt:lpstr>
      <vt:lpstr>关系查询语言</vt:lpstr>
      <vt:lpstr>关系代数 Relational Algebra</vt:lpstr>
      <vt:lpstr>选择运算-选行</vt:lpstr>
      <vt:lpstr>选择运算(续)</vt:lpstr>
      <vt:lpstr>投影运算-选列</vt:lpstr>
      <vt:lpstr>投影运算举例</vt:lpstr>
      <vt:lpstr>关系代数运算的组合</vt:lpstr>
      <vt:lpstr>笛卡尔积 Cartesian-Product</vt:lpstr>
      <vt:lpstr>The  instructor  X  teaches  table</vt:lpstr>
      <vt:lpstr>连接运算 Join Operation</vt:lpstr>
      <vt:lpstr>连接运算（续）</vt:lpstr>
      <vt:lpstr>连接运算（续）</vt:lpstr>
      <vt:lpstr>集合并运算 Union</vt:lpstr>
      <vt:lpstr>集合交操作 Intersection</vt:lpstr>
      <vt:lpstr>集合差运算</vt:lpstr>
      <vt:lpstr>赋值运算</vt:lpstr>
      <vt:lpstr>重命名运算 </vt:lpstr>
      <vt:lpstr>等价查询</vt:lpstr>
      <vt:lpstr>等价查询</vt:lpstr>
      <vt:lpstr>End of Chapter 2</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ericxie</cp:lastModifiedBy>
  <cp:revision>492</cp:revision>
  <cp:lastPrinted>1999-06-28T19:27:31Z</cp:lastPrinted>
  <dcterms:created xsi:type="dcterms:W3CDTF">2009-12-21T15:40:22Z</dcterms:created>
  <dcterms:modified xsi:type="dcterms:W3CDTF">2022-03-03T16:20:32Z</dcterms:modified>
</cp:coreProperties>
</file>