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1"/>
  </p:notesMasterIdLst>
  <p:handoutMasterIdLst>
    <p:handoutMasterId r:id="rId72"/>
  </p:handoutMasterIdLst>
  <p:sldIdLst>
    <p:sldId id="335" r:id="rId2"/>
    <p:sldId id="336"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400" r:id="rId22"/>
    <p:sldId id="356" r:id="rId23"/>
    <p:sldId id="357" r:id="rId24"/>
    <p:sldId id="358" r:id="rId25"/>
    <p:sldId id="359" r:id="rId26"/>
    <p:sldId id="403" r:id="rId27"/>
    <p:sldId id="361" r:id="rId28"/>
    <p:sldId id="362" r:id="rId29"/>
    <p:sldId id="363" r:id="rId30"/>
    <p:sldId id="364" r:id="rId31"/>
    <p:sldId id="365" r:id="rId32"/>
    <p:sldId id="366" r:id="rId33"/>
    <p:sldId id="367" r:id="rId34"/>
    <p:sldId id="404" r:id="rId35"/>
    <p:sldId id="370" r:id="rId36"/>
    <p:sldId id="371" r:id="rId37"/>
    <p:sldId id="402" r:id="rId38"/>
    <p:sldId id="373" r:id="rId39"/>
    <p:sldId id="374" r:id="rId40"/>
    <p:sldId id="375" r:id="rId41"/>
    <p:sldId id="376" r:id="rId42"/>
    <p:sldId id="377" r:id="rId43"/>
    <p:sldId id="378" r:id="rId44"/>
    <p:sldId id="379" r:id="rId45"/>
    <p:sldId id="380" r:id="rId46"/>
    <p:sldId id="381" r:id="rId47"/>
    <p:sldId id="408" r:id="rId48"/>
    <p:sldId id="407" r:id="rId49"/>
    <p:sldId id="382" r:id="rId50"/>
    <p:sldId id="383" r:id="rId51"/>
    <p:sldId id="384" r:id="rId52"/>
    <p:sldId id="385" r:id="rId53"/>
    <p:sldId id="405" r:id="rId54"/>
    <p:sldId id="386" r:id="rId55"/>
    <p:sldId id="406" r:id="rId56"/>
    <p:sldId id="387" r:id="rId57"/>
    <p:sldId id="388" r:id="rId58"/>
    <p:sldId id="389" r:id="rId59"/>
    <p:sldId id="390" r:id="rId60"/>
    <p:sldId id="391" r:id="rId61"/>
    <p:sldId id="392" r:id="rId62"/>
    <p:sldId id="393" r:id="rId63"/>
    <p:sldId id="394" r:id="rId64"/>
    <p:sldId id="395" r:id="rId65"/>
    <p:sldId id="409" r:id="rId66"/>
    <p:sldId id="410" r:id="rId67"/>
    <p:sldId id="411" r:id="rId68"/>
    <p:sldId id="396" r:id="rId69"/>
    <p:sldId id="397" r:id="rId70"/>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4737" autoAdjust="0"/>
  </p:normalViewPr>
  <p:slideViewPr>
    <p:cSldViewPr snapToGrid="0">
      <p:cViewPr varScale="1">
        <p:scale>
          <a:sx n="110" d="100"/>
          <a:sy n="110" d="100"/>
        </p:scale>
        <p:origin x="1368" y="10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F20BED2-5EAE-4848-8443-B0063BF5F6F2}" type="slidenum">
              <a:rPr lang="en-US" altLang="en-US" sz="1200"/>
              <a:pPr/>
              <a:t>10</a:t>
            </a:fld>
            <a:endParaRPr lang="en-US" altLang="en-US" sz="1200"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3B0D9D7-5294-4E39-8BC0-4C255919E226}" type="slidenum">
              <a:rPr lang="en-US" altLang="en-US" sz="1200"/>
              <a:pPr/>
              <a:t>11</a:t>
            </a:fld>
            <a:endParaRPr lang="en-US" altLang="en-US" sz="1200" dirty="0"/>
          </a:p>
        </p:txBody>
      </p:sp>
      <p:sp>
        <p:nvSpPr>
          <p:cNvPr id="80898" name="Rectangle 2"/>
          <p:cNvSpPr>
            <a:spLocks noGrp="1" noRot="1" noChangeAspect="1" noChangeArrowheads="1" noTextEdit="1"/>
          </p:cNvSpPr>
          <p:nvPr>
            <p:ph type="sldImg"/>
          </p:nvPr>
        </p:nvSpPr>
        <p:spPr>
          <a:xfrm>
            <a:off x="1187450" y="703263"/>
            <a:ext cx="4622800" cy="3467100"/>
          </a:xfrm>
          <a:ln/>
        </p:spPr>
      </p:sp>
      <p:sp>
        <p:nvSpPr>
          <p:cNvPr id="808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BF508FA-5199-4AA3-8922-94158B684B67}" type="slidenum">
              <a:rPr lang="en-US" altLang="en-US" sz="1200"/>
              <a:pPr/>
              <a:t>12</a:t>
            </a:fld>
            <a:endParaRPr lang="en-US" altLang="en-US" sz="1200" dirty="0"/>
          </a:p>
        </p:txBody>
      </p:sp>
      <p:sp>
        <p:nvSpPr>
          <p:cNvPr id="8192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2</a:t>
            </a:r>
          </a:p>
        </p:txBody>
      </p:sp>
      <p:sp>
        <p:nvSpPr>
          <p:cNvPr id="8192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6" name="Rectangle 6"/>
          <p:cNvSpPr>
            <a:spLocks noGrp="1" noRot="1" noChangeAspect="1" noChangeArrowheads="1" noTextEdit="1"/>
          </p:cNvSpPr>
          <p:nvPr>
            <p:ph type="sldImg"/>
          </p:nvPr>
        </p:nvSpPr>
        <p:spPr>
          <a:xfrm>
            <a:off x="1187450" y="703263"/>
            <a:ext cx="4622800" cy="3467100"/>
          </a:xfrm>
          <a:ln w="12700" cap="flat"/>
        </p:spPr>
      </p:sp>
      <p:sp>
        <p:nvSpPr>
          <p:cNvPr id="81927"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0D8CA25-AE75-4191-8B01-FE9755FBC192}" type="slidenum">
              <a:rPr lang="en-US" altLang="en-US" sz="1200"/>
              <a:pPr/>
              <a:t>13</a:t>
            </a:fld>
            <a:endParaRPr lang="en-US" altLang="en-US" sz="1200" dirty="0"/>
          </a:p>
        </p:txBody>
      </p:sp>
      <p:sp>
        <p:nvSpPr>
          <p:cNvPr id="8294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4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3</a:t>
            </a:r>
          </a:p>
        </p:txBody>
      </p:sp>
      <p:sp>
        <p:nvSpPr>
          <p:cNvPr id="8294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4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50" name="Rectangle 6"/>
          <p:cNvSpPr>
            <a:spLocks noGrp="1" noRot="1" noChangeAspect="1" noChangeArrowheads="1" noTextEdit="1"/>
          </p:cNvSpPr>
          <p:nvPr>
            <p:ph type="sldImg"/>
          </p:nvPr>
        </p:nvSpPr>
        <p:spPr>
          <a:xfrm>
            <a:off x="1187450" y="703263"/>
            <a:ext cx="4622800" cy="3467100"/>
          </a:xfrm>
          <a:ln w="12700" cap="flat"/>
        </p:spPr>
      </p:sp>
      <p:sp>
        <p:nvSpPr>
          <p:cNvPr id="8295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41C928F-F266-4AE9-9955-5DF263458FBB}" type="slidenum">
              <a:rPr lang="en-US" altLang="en-US" sz="1200"/>
              <a:pPr/>
              <a:t>14</a:t>
            </a:fld>
            <a:endParaRPr lang="en-US" altLang="en-US" sz="1200" dirty="0"/>
          </a:p>
        </p:txBody>
      </p:sp>
      <p:sp>
        <p:nvSpPr>
          <p:cNvPr id="83970"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1"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4</a:t>
            </a:r>
          </a:p>
        </p:txBody>
      </p:sp>
      <p:sp>
        <p:nvSpPr>
          <p:cNvPr id="83972"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3"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4" name="Rectangle 6"/>
          <p:cNvSpPr>
            <a:spLocks noGrp="1" noRot="1" noChangeAspect="1" noChangeArrowheads="1" noTextEdit="1"/>
          </p:cNvSpPr>
          <p:nvPr>
            <p:ph type="sldImg"/>
          </p:nvPr>
        </p:nvSpPr>
        <p:spPr>
          <a:xfrm>
            <a:off x="1187450" y="703263"/>
            <a:ext cx="4622800" cy="3467100"/>
          </a:xfrm>
          <a:ln w="12700" cap="flat"/>
        </p:spPr>
      </p:sp>
      <p:sp>
        <p:nvSpPr>
          <p:cNvPr id="83975"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FB4B8FB-1017-465D-AFBF-5BF5BCE81005}" type="slidenum">
              <a:rPr lang="en-US" altLang="en-US" sz="1200"/>
              <a:pPr/>
              <a:t>15</a:t>
            </a:fld>
            <a:endParaRPr lang="en-US" altLang="en-US" sz="1200" dirty="0"/>
          </a:p>
        </p:txBody>
      </p:sp>
      <p:sp>
        <p:nvSpPr>
          <p:cNvPr id="8499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5</a:t>
            </a:r>
          </a:p>
        </p:txBody>
      </p:sp>
      <p:sp>
        <p:nvSpPr>
          <p:cNvPr id="8499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8" name="Rectangle 6"/>
          <p:cNvSpPr>
            <a:spLocks noGrp="1" noRot="1" noChangeAspect="1" noChangeArrowheads="1" noTextEdit="1"/>
          </p:cNvSpPr>
          <p:nvPr>
            <p:ph type="sldImg"/>
          </p:nvPr>
        </p:nvSpPr>
        <p:spPr>
          <a:xfrm>
            <a:off x="1187450" y="703263"/>
            <a:ext cx="4622800" cy="3467100"/>
          </a:xfrm>
          <a:ln w="12700" cap="flat"/>
        </p:spPr>
      </p:sp>
      <p:sp>
        <p:nvSpPr>
          <p:cNvPr id="84999"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E7B9E48-CE28-477B-AF14-CB4F875872B7}" type="slidenum">
              <a:rPr lang="en-US" altLang="en-US" sz="1200"/>
              <a:pPr/>
              <a:t>16</a:t>
            </a:fld>
            <a:endParaRPr lang="en-US" altLang="en-US" sz="1200" dirty="0"/>
          </a:p>
        </p:txBody>
      </p:sp>
      <p:sp>
        <p:nvSpPr>
          <p:cNvPr id="8601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1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5</a:t>
            </a:r>
          </a:p>
        </p:txBody>
      </p:sp>
      <p:sp>
        <p:nvSpPr>
          <p:cNvPr id="8602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2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22" name="Rectangle 6"/>
          <p:cNvSpPr>
            <a:spLocks noGrp="1" noRot="1" noChangeAspect="1" noChangeArrowheads="1" noTextEdit="1"/>
          </p:cNvSpPr>
          <p:nvPr>
            <p:ph type="sldImg"/>
          </p:nvPr>
        </p:nvSpPr>
        <p:spPr>
          <a:xfrm>
            <a:off x="1187450" y="703263"/>
            <a:ext cx="4622800" cy="3467100"/>
          </a:xfrm>
          <a:ln w="12700" cap="flat"/>
        </p:spPr>
      </p:sp>
      <p:sp>
        <p:nvSpPr>
          <p:cNvPr id="8602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E067567-7C0E-4623-97F7-3AB1CFA84628}" type="slidenum">
              <a:rPr lang="en-US" altLang="en-US" sz="1200"/>
              <a:pPr/>
              <a:t>17</a:t>
            </a:fld>
            <a:endParaRPr lang="en-US" altLang="en-US" sz="1200" dirty="0"/>
          </a:p>
        </p:txBody>
      </p:sp>
      <p:sp>
        <p:nvSpPr>
          <p:cNvPr id="8704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6</a:t>
            </a:r>
          </a:p>
        </p:txBody>
      </p:sp>
      <p:sp>
        <p:nvSpPr>
          <p:cNvPr id="8704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6" name="Rectangle 6"/>
          <p:cNvSpPr>
            <a:spLocks noGrp="1" noRot="1" noChangeAspect="1" noChangeArrowheads="1" noTextEdit="1"/>
          </p:cNvSpPr>
          <p:nvPr>
            <p:ph type="sldImg"/>
          </p:nvPr>
        </p:nvSpPr>
        <p:spPr>
          <a:xfrm>
            <a:off x="1187450" y="703263"/>
            <a:ext cx="4622800" cy="3467100"/>
          </a:xfrm>
          <a:ln w="12700" cap="flat"/>
        </p:spPr>
      </p:sp>
      <p:sp>
        <p:nvSpPr>
          <p:cNvPr id="87047"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6D0189D-E517-438B-9693-2812E02CF692}" type="slidenum">
              <a:rPr lang="en-US" altLang="en-US" sz="1200"/>
              <a:pPr/>
              <a:t>18</a:t>
            </a:fld>
            <a:endParaRPr lang="en-US" altLang="en-US" sz="1200" dirty="0"/>
          </a:p>
        </p:txBody>
      </p:sp>
      <p:sp>
        <p:nvSpPr>
          <p:cNvPr id="8806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6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8</a:t>
            </a:r>
          </a:p>
        </p:txBody>
      </p:sp>
      <p:sp>
        <p:nvSpPr>
          <p:cNvPr id="8806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6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70" name="Rectangle 6"/>
          <p:cNvSpPr>
            <a:spLocks noGrp="1" noRot="1" noChangeAspect="1" noChangeArrowheads="1" noTextEdit="1"/>
          </p:cNvSpPr>
          <p:nvPr>
            <p:ph type="sldImg"/>
          </p:nvPr>
        </p:nvSpPr>
        <p:spPr>
          <a:xfrm>
            <a:off x="1187450" y="703263"/>
            <a:ext cx="4622800" cy="3467100"/>
          </a:xfrm>
          <a:ln w="12700" cap="flat"/>
        </p:spPr>
      </p:sp>
      <p:sp>
        <p:nvSpPr>
          <p:cNvPr id="8807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6B19D27-1D9D-4EFF-A2A6-3367138C3034}" type="slidenum">
              <a:rPr lang="en-US" altLang="en-US" sz="1200"/>
              <a:pPr/>
              <a:t>19</a:t>
            </a:fld>
            <a:endParaRPr lang="en-US" altLang="en-US" sz="1200" dirty="0"/>
          </a:p>
        </p:txBody>
      </p:sp>
      <p:sp>
        <p:nvSpPr>
          <p:cNvPr id="9011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011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8" name="Rectangle 6"/>
          <p:cNvSpPr>
            <a:spLocks noGrp="1" noRot="1" noChangeAspect="1" noChangeArrowheads="1" noTextEdit="1"/>
          </p:cNvSpPr>
          <p:nvPr>
            <p:ph type="sldImg"/>
          </p:nvPr>
        </p:nvSpPr>
        <p:spPr>
          <a:xfrm>
            <a:off x="1187450" y="703263"/>
            <a:ext cx="4622800" cy="3467100"/>
          </a:xfrm>
          <a:ln w="12700" cap="flat"/>
        </p:spPr>
      </p:sp>
      <p:sp>
        <p:nvSpPr>
          <p:cNvPr id="90119"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5814F0E-33C5-4FFC-97A8-A1EDBAA0258F}" type="slidenum">
              <a:rPr lang="en-US" altLang="en-US" sz="1200"/>
              <a:pPr/>
              <a:t>2</a:t>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1</a:t>
            </a: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1187450" y="703263"/>
            <a:ext cx="4622800" cy="3467100"/>
          </a:xfrm>
          <a:ln w="12700" cap="flat"/>
        </p:spPr>
      </p:sp>
      <p:sp>
        <p:nvSpPr>
          <p:cNvPr id="7271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0F971D5-882D-4233-A30D-FAEDE4CA6E84}" type="slidenum">
              <a:rPr lang="en-US" altLang="en-US" sz="1200"/>
              <a:pPr/>
              <a:t>20</a:t>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0F971D5-882D-4233-A30D-FAEDE4CA6E84}" type="slidenum">
              <a:rPr lang="en-US" altLang="en-US" sz="1200"/>
              <a:pPr/>
              <a:t>21</a:t>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5B1299F-03B5-4909-AEBA-DE9BE8116957}" type="slidenum">
              <a:rPr lang="en-US" altLang="en-US" sz="1200"/>
              <a:pPr/>
              <a:t>22</a:t>
            </a:fld>
            <a:endParaRPr lang="en-US" altLang="en-US" sz="1200" dirty="0"/>
          </a:p>
        </p:txBody>
      </p:sp>
      <p:sp>
        <p:nvSpPr>
          <p:cNvPr id="93186" name="Rectangle 2"/>
          <p:cNvSpPr>
            <a:spLocks noGrp="1" noRot="1" noChangeAspect="1" noChangeArrowheads="1" noTextEdit="1"/>
          </p:cNvSpPr>
          <p:nvPr>
            <p:ph type="sldImg"/>
          </p:nvPr>
        </p:nvSpPr>
        <p:spPr>
          <a:xfrm>
            <a:off x="1187450" y="703263"/>
            <a:ext cx="4622800" cy="3467100"/>
          </a:xfrm>
          <a:ln/>
        </p:spPr>
      </p:sp>
      <p:sp>
        <p:nvSpPr>
          <p:cNvPr id="9318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27041A6-355E-4FC9-8067-194DB47AE9FB}" type="slidenum">
              <a:rPr lang="en-US" altLang="en-US" sz="1200"/>
              <a:pPr/>
              <a:t>23</a:t>
            </a:fld>
            <a:endParaRPr lang="en-US" altLang="en-US" sz="1200" dirty="0"/>
          </a:p>
        </p:txBody>
      </p:sp>
      <p:sp>
        <p:nvSpPr>
          <p:cNvPr id="94210" name="Rectangle 2"/>
          <p:cNvSpPr>
            <a:spLocks noGrp="1" noRot="1" noChangeAspect="1" noChangeArrowheads="1" noTextEdit="1"/>
          </p:cNvSpPr>
          <p:nvPr>
            <p:ph type="sldImg"/>
          </p:nvPr>
        </p:nvSpPr>
        <p:spPr>
          <a:xfrm>
            <a:off x="1187450" y="703263"/>
            <a:ext cx="4622800" cy="3467100"/>
          </a:xfrm>
          <a:ln/>
        </p:spPr>
      </p:sp>
      <p:sp>
        <p:nvSpPr>
          <p:cNvPr id="9421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364CC0D-9515-4095-81D0-8024523D9047}" type="slidenum">
              <a:rPr lang="en-US" altLang="en-US" sz="1200"/>
              <a:pPr/>
              <a:t>24</a:t>
            </a:fld>
            <a:endParaRPr lang="en-US" altLang="en-US" sz="1200" dirty="0"/>
          </a:p>
        </p:txBody>
      </p:sp>
      <p:sp>
        <p:nvSpPr>
          <p:cNvPr id="95234" name="Rectangle 2"/>
          <p:cNvSpPr>
            <a:spLocks noGrp="1" noRot="1" noChangeAspect="1" noChangeArrowheads="1" noTextEdit="1"/>
          </p:cNvSpPr>
          <p:nvPr>
            <p:ph type="sldImg"/>
          </p:nvPr>
        </p:nvSpPr>
        <p:spPr>
          <a:xfrm>
            <a:off x="1187450" y="703263"/>
            <a:ext cx="4622800" cy="3467100"/>
          </a:xfrm>
          <a:ln/>
        </p:spPr>
      </p:sp>
      <p:sp>
        <p:nvSpPr>
          <p:cNvPr id="9523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8E32C01-92A2-42F0-A723-C22E35C9436D}" type="slidenum">
              <a:rPr lang="en-US" altLang="en-US" sz="1200"/>
              <a:pPr/>
              <a:t>25</a:t>
            </a:fld>
            <a:endParaRPr lang="en-US" altLang="en-US" sz="1200" dirty="0"/>
          </a:p>
        </p:txBody>
      </p:sp>
      <p:sp>
        <p:nvSpPr>
          <p:cNvPr id="9625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5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7</a:t>
            </a:r>
          </a:p>
        </p:txBody>
      </p:sp>
      <p:sp>
        <p:nvSpPr>
          <p:cNvPr id="9626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6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62" name="Rectangle 6"/>
          <p:cNvSpPr>
            <a:spLocks noGrp="1" noRot="1" noChangeAspect="1" noChangeArrowheads="1" noTextEdit="1"/>
          </p:cNvSpPr>
          <p:nvPr>
            <p:ph type="sldImg"/>
          </p:nvPr>
        </p:nvSpPr>
        <p:spPr>
          <a:xfrm>
            <a:off x="1187450" y="703263"/>
            <a:ext cx="4622800" cy="3467100"/>
          </a:xfrm>
          <a:ln w="12700" cap="flat"/>
        </p:spPr>
      </p:sp>
      <p:sp>
        <p:nvSpPr>
          <p:cNvPr id="9626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7AE236B-D748-4441-B842-77E0AEB2470B}" type="slidenum">
              <a:rPr lang="en-US" altLang="en-US" sz="1200"/>
              <a:pPr/>
              <a:t>26</a:t>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a:ln/>
        </p:spPr>
      </p:sp>
      <p:sp>
        <p:nvSpPr>
          <p:cNvPr id="1013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22345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7AE236B-D748-4441-B842-77E0AEB2470B}" type="slidenum">
              <a:rPr lang="en-US" altLang="en-US" sz="1200"/>
              <a:pPr/>
              <a:t>27</a:t>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a:ln/>
        </p:spPr>
      </p:sp>
      <p:sp>
        <p:nvSpPr>
          <p:cNvPr id="1013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6591C42-4AD5-4528-9EC3-61D5E9BDFCDD}" type="slidenum">
              <a:rPr lang="en-US" altLang="en-US" sz="1200"/>
              <a:pPr/>
              <a:t>28</a:t>
            </a:fld>
            <a:endParaRPr lang="en-US" altLang="en-US" sz="1200" dirty="0"/>
          </a:p>
        </p:txBody>
      </p:sp>
      <p:sp>
        <p:nvSpPr>
          <p:cNvPr id="102402" name="Rectangle 2"/>
          <p:cNvSpPr>
            <a:spLocks noGrp="1" noRot="1" noChangeAspect="1" noChangeArrowheads="1" noTextEdit="1"/>
          </p:cNvSpPr>
          <p:nvPr>
            <p:ph type="sldImg"/>
          </p:nvPr>
        </p:nvSpPr>
        <p:spPr>
          <a:xfrm>
            <a:off x="1187450" y="703263"/>
            <a:ext cx="4622800" cy="3467100"/>
          </a:xfrm>
          <a:ln/>
        </p:spPr>
      </p:sp>
      <p:sp>
        <p:nvSpPr>
          <p:cNvPr id="10240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9DCB16A-F829-4527-A43B-C46817CDE356}" type="slidenum">
              <a:rPr lang="en-US" altLang="en-US" sz="1200"/>
              <a:pPr/>
              <a:t>29</a:t>
            </a:fld>
            <a:endParaRPr lang="en-US" altLang="en-US" sz="1200" dirty="0"/>
          </a:p>
        </p:txBody>
      </p:sp>
      <p:sp>
        <p:nvSpPr>
          <p:cNvPr id="103426" name="Rectangle 2"/>
          <p:cNvSpPr>
            <a:spLocks noGrp="1" noRot="1" noChangeAspect="1" noChangeArrowheads="1" noTextEdit="1"/>
          </p:cNvSpPr>
          <p:nvPr>
            <p:ph type="sldImg"/>
          </p:nvPr>
        </p:nvSpPr>
        <p:spPr>
          <a:xfrm>
            <a:off x="1187450" y="703263"/>
            <a:ext cx="4622800" cy="3467100"/>
          </a:xfrm>
          <a:ln/>
        </p:spPr>
      </p:sp>
      <p:sp>
        <p:nvSpPr>
          <p:cNvPr id="1034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3C87EDE-116A-4691-A4DF-061EA00B6C18}" type="slidenum">
              <a:rPr lang="en-US" altLang="en-US" sz="1200"/>
              <a:pPr/>
              <a:t>3</a:t>
            </a:fld>
            <a:endParaRPr lang="en-US" altLang="en-US" sz="1200" dirty="0"/>
          </a:p>
        </p:txBody>
      </p:sp>
      <p:sp>
        <p:nvSpPr>
          <p:cNvPr id="73730" name="Rectangle 2"/>
          <p:cNvSpPr>
            <a:spLocks noGrp="1" noRot="1" noChangeAspect="1" noChangeArrowheads="1" noTextEdit="1"/>
          </p:cNvSpPr>
          <p:nvPr>
            <p:ph type="sldImg"/>
          </p:nvPr>
        </p:nvSpPr>
        <p:spPr>
          <a:xfrm>
            <a:off x="1187450" y="703263"/>
            <a:ext cx="4622800" cy="3467100"/>
          </a:xfrm>
          <a:ln/>
        </p:spPr>
      </p:sp>
      <p:sp>
        <p:nvSpPr>
          <p:cNvPr id="7373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A527C20-D984-443D-9364-8D80E7D14902}" type="slidenum">
              <a:rPr lang="en-US" altLang="en-US" sz="1200"/>
              <a:pPr/>
              <a:t>30</a:t>
            </a:fld>
            <a:endParaRPr lang="en-US" altLang="en-US" sz="1200" dirty="0"/>
          </a:p>
        </p:txBody>
      </p:sp>
      <p:sp>
        <p:nvSpPr>
          <p:cNvPr id="104450" name="Rectangle 2"/>
          <p:cNvSpPr>
            <a:spLocks noGrp="1" noRot="1" noChangeAspect="1" noChangeArrowheads="1" noTextEdit="1"/>
          </p:cNvSpPr>
          <p:nvPr>
            <p:ph type="sldImg"/>
          </p:nvPr>
        </p:nvSpPr>
        <p:spPr>
          <a:xfrm>
            <a:off x="1187450" y="703263"/>
            <a:ext cx="4622800" cy="3467100"/>
          </a:xfrm>
          <a:ln/>
        </p:spPr>
      </p:sp>
      <p:sp>
        <p:nvSpPr>
          <p:cNvPr id="10445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43D6E09-C3BD-4C9F-8640-BDE33C2397BD}" type="slidenum">
              <a:rPr lang="en-US" altLang="en-US" sz="1200"/>
              <a:pPr/>
              <a:t>31</a:t>
            </a:fld>
            <a:endParaRPr lang="en-US" altLang="en-US" sz="1200" dirty="0"/>
          </a:p>
        </p:txBody>
      </p:sp>
      <p:sp>
        <p:nvSpPr>
          <p:cNvPr id="105474" name="Rectangle 2"/>
          <p:cNvSpPr>
            <a:spLocks noGrp="1" noRot="1" noChangeAspect="1" noChangeArrowheads="1" noTextEdit="1"/>
          </p:cNvSpPr>
          <p:nvPr>
            <p:ph type="sldImg"/>
          </p:nvPr>
        </p:nvSpPr>
        <p:spPr>
          <a:xfrm>
            <a:off x="1187450" y="703263"/>
            <a:ext cx="4622800" cy="3467100"/>
          </a:xfrm>
          <a:ln/>
        </p:spPr>
      </p:sp>
      <p:sp>
        <p:nvSpPr>
          <p:cNvPr id="10547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8E38463-D7D2-48E0-9845-AEDC12745945}" type="slidenum">
              <a:rPr lang="en-US" altLang="en-US" sz="1200"/>
              <a:pPr/>
              <a:t>32</a:t>
            </a:fld>
            <a:endParaRPr lang="en-US" altLang="en-US" sz="1200" dirty="0"/>
          </a:p>
        </p:txBody>
      </p:sp>
      <p:sp>
        <p:nvSpPr>
          <p:cNvPr id="106498" name="Rectangle 2"/>
          <p:cNvSpPr>
            <a:spLocks noGrp="1" noRot="1" noChangeAspect="1" noChangeArrowheads="1" noTextEdit="1"/>
          </p:cNvSpPr>
          <p:nvPr>
            <p:ph type="sldImg"/>
          </p:nvPr>
        </p:nvSpPr>
        <p:spPr>
          <a:xfrm>
            <a:off x="1187450" y="703263"/>
            <a:ext cx="4622800" cy="3467100"/>
          </a:xfrm>
          <a:ln/>
        </p:spPr>
      </p:sp>
      <p:sp>
        <p:nvSpPr>
          <p:cNvPr id="1064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E36DD89-DA79-48DA-B783-0C850F9C3712}" type="slidenum">
              <a:rPr lang="en-US" altLang="en-US" sz="1200"/>
              <a:pPr/>
              <a:t>33</a:t>
            </a:fld>
            <a:endParaRPr lang="en-US" altLang="en-US" sz="1200"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79FF149-63CC-4DDD-8621-E03FD326541C}" type="slidenum">
              <a:rPr lang="en-US" altLang="en-US" sz="1200"/>
              <a:pPr/>
              <a:t>34</a:t>
            </a:fld>
            <a:endParaRPr lang="en-US" altLang="en-US" sz="1200" dirty="0"/>
          </a:p>
        </p:txBody>
      </p:sp>
      <p:sp>
        <p:nvSpPr>
          <p:cNvPr id="108546" name="Rectangle 2"/>
          <p:cNvSpPr>
            <a:spLocks noGrp="1" noRot="1" noChangeAspect="1" noChangeArrowheads="1" noTextEdit="1"/>
          </p:cNvSpPr>
          <p:nvPr>
            <p:ph type="sldImg"/>
          </p:nvPr>
        </p:nvSpPr>
        <p:spPr>
          <a:xfrm>
            <a:off x="1187450" y="703263"/>
            <a:ext cx="4622800" cy="3467100"/>
          </a:xfrm>
          <a:ln/>
        </p:spPr>
      </p:sp>
      <p:sp>
        <p:nvSpPr>
          <p:cNvPr id="1085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21798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619AA53-6FBE-47B1-A5A9-D4F7E2EB9003}" type="slidenum">
              <a:rPr lang="en-US" altLang="en-US" sz="1200"/>
              <a:pPr/>
              <a:t>35</a:t>
            </a:fld>
            <a:endParaRPr lang="en-US" altLang="en-US" sz="1200" dirty="0"/>
          </a:p>
        </p:txBody>
      </p:sp>
      <p:sp>
        <p:nvSpPr>
          <p:cNvPr id="110594" name="Rectangle 2"/>
          <p:cNvSpPr>
            <a:spLocks noGrp="1" noRot="1" noChangeAspect="1" noChangeArrowheads="1" noTextEdit="1"/>
          </p:cNvSpPr>
          <p:nvPr>
            <p:ph type="sldImg"/>
          </p:nvPr>
        </p:nvSpPr>
        <p:spPr>
          <a:xfrm>
            <a:off x="1187450" y="703263"/>
            <a:ext cx="4622800" cy="3467100"/>
          </a:xfrm>
          <a:ln/>
        </p:spPr>
      </p:sp>
      <p:sp>
        <p:nvSpPr>
          <p:cNvPr id="11059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36</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02F3513-D1FE-453A-9D62-AB228D88B68A}" type="slidenum">
              <a:rPr lang="en-US" altLang="en-US" sz="1200"/>
              <a:pPr/>
              <a:t>37</a:t>
            </a:fld>
            <a:endParaRPr lang="en-US" altLang="en-US" sz="1200" dirty="0"/>
          </a:p>
        </p:txBody>
      </p:sp>
      <p:sp>
        <p:nvSpPr>
          <p:cNvPr id="117762" name="Rectangle 2"/>
          <p:cNvSpPr>
            <a:spLocks noGrp="1" noRot="1" noChangeAspect="1" noChangeArrowheads="1" noTextEdit="1"/>
          </p:cNvSpPr>
          <p:nvPr>
            <p:ph type="sldImg"/>
          </p:nvPr>
        </p:nvSpPr>
        <p:spPr>
          <a:xfrm>
            <a:off x="1187450" y="703263"/>
            <a:ext cx="4622800" cy="3467100"/>
          </a:xfrm>
          <a:ln/>
        </p:spPr>
      </p:sp>
      <p:sp>
        <p:nvSpPr>
          <p:cNvPr id="11776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FB0A469-9660-4019-8347-528B1BA28310}" type="slidenum">
              <a:rPr lang="en-US" altLang="en-US" sz="1200"/>
              <a:pPr/>
              <a:t>38</a:t>
            </a:fld>
            <a:endParaRPr lang="en-US" altLang="en-US" sz="1200" dirty="0"/>
          </a:p>
        </p:txBody>
      </p:sp>
      <p:sp>
        <p:nvSpPr>
          <p:cNvPr id="118786" name="Rectangle 2"/>
          <p:cNvSpPr>
            <a:spLocks noGrp="1" noRot="1" noChangeAspect="1" noChangeArrowheads="1" noTextEdit="1"/>
          </p:cNvSpPr>
          <p:nvPr>
            <p:ph type="sldImg"/>
          </p:nvPr>
        </p:nvSpPr>
        <p:spPr>
          <a:xfrm>
            <a:off x="1187450" y="703263"/>
            <a:ext cx="4622800" cy="3467100"/>
          </a:xfrm>
          <a:ln/>
        </p:spPr>
      </p:sp>
      <p:sp>
        <p:nvSpPr>
          <p:cNvPr id="11878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39</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9A28225-7E5D-4105-AF50-B66487E7EB00}" type="slidenum">
              <a:rPr lang="en-US" altLang="en-US" sz="1200"/>
              <a:pPr/>
              <a:t>4</a:t>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a:ln/>
        </p:spPr>
      </p:sp>
      <p:sp>
        <p:nvSpPr>
          <p:cNvPr id="7475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1EC66B5-496A-4DFA-A4FD-C9C9DB749726}" type="slidenum">
              <a:rPr lang="en-US" altLang="en-US" sz="1200"/>
              <a:pPr/>
              <a:t>40</a:t>
            </a:fld>
            <a:endParaRPr lang="en-US" altLang="en-US" sz="1200" dirty="0"/>
          </a:p>
        </p:txBody>
      </p:sp>
      <p:sp>
        <p:nvSpPr>
          <p:cNvPr id="119810" name="Rectangle 2"/>
          <p:cNvSpPr>
            <a:spLocks noGrp="1" noRot="1" noChangeAspect="1" noChangeArrowheads="1" noTextEdit="1"/>
          </p:cNvSpPr>
          <p:nvPr>
            <p:ph type="sldImg"/>
          </p:nvPr>
        </p:nvSpPr>
        <p:spPr>
          <a:xfrm>
            <a:off x="1187450" y="703263"/>
            <a:ext cx="4622800" cy="3467100"/>
          </a:xfrm>
          <a:ln/>
        </p:spPr>
      </p:sp>
      <p:sp>
        <p:nvSpPr>
          <p:cNvPr id="11981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C28A594-5C4C-4CC5-9AFF-729E174611A7}" type="slidenum">
              <a:rPr lang="en-US" altLang="en-US" sz="1200"/>
              <a:pPr/>
              <a:t>41</a:t>
            </a:fld>
            <a:endParaRPr lang="en-US" altLang="en-US" sz="1200" dirty="0"/>
          </a:p>
        </p:txBody>
      </p:sp>
      <p:sp>
        <p:nvSpPr>
          <p:cNvPr id="120834" name="Rectangle 2"/>
          <p:cNvSpPr>
            <a:spLocks noGrp="1" noRot="1" noChangeAspect="1" noChangeArrowheads="1" noTextEdit="1"/>
          </p:cNvSpPr>
          <p:nvPr>
            <p:ph type="sldImg"/>
          </p:nvPr>
        </p:nvSpPr>
        <p:spPr>
          <a:xfrm>
            <a:off x="1187450" y="703263"/>
            <a:ext cx="4622800" cy="3467100"/>
          </a:xfrm>
          <a:ln/>
        </p:spPr>
      </p:sp>
      <p:sp>
        <p:nvSpPr>
          <p:cNvPr id="12083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587C772-E716-48B1-8B14-2B8B491527E1}" type="slidenum">
              <a:rPr lang="en-US" altLang="en-US" sz="1200"/>
              <a:pPr/>
              <a:t>42</a:t>
            </a:fld>
            <a:endParaRPr lang="en-US" altLang="en-US" sz="1200" dirty="0"/>
          </a:p>
        </p:txBody>
      </p:sp>
      <p:sp>
        <p:nvSpPr>
          <p:cNvPr id="121858" name="Rectangle 2"/>
          <p:cNvSpPr>
            <a:spLocks noGrp="1" noRot="1" noChangeAspect="1" noChangeArrowheads="1" noTextEdit="1"/>
          </p:cNvSpPr>
          <p:nvPr>
            <p:ph type="sldImg"/>
          </p:nvPr>
        </p:nvSpPr>
        <p:spPr>
          <a:xfrm>
            <a:off x="1187450" y="703263"/>
            <a:ext cx="4622800" cy="3467100"/>
          </a:xfrm>
          <a:ln/>
        </p:spPr>
      </p:sp>
      <p:sp>
        <p:nvSpPr>
          <p:cNvPr id="12185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B73D505-32CE-4342-9FBB-4D733E4A306A}" type="slidenum">
              <a:rPr lang="en-US" altLang="en-US" sz="1200"/>
              <a:pPr/>
              <a:t>43</a:t>
            </a:fld>
            <a:endParaRPr lang="en-US" altLang="en-US" sz="1200" dirty="0"/>
          </a:p>
        </p:txBody>
      </p:sp>
      <p:sp>
        <p:nvSpPr>
          <p:cNvPr id="122882" name="Rectangle 2"/>
          <p:cNvSpPr>
            <a:spLocks noGrp="1" noRot="1" noChangeAspect="1" noChangeArrowheads="1" noTextEdit="1"/>
          </p:cNvSpPr>
          <p:nvPr>
            <p:ph type="sldImg"/>
          </p:nvPr>
        </p:nvSpPr>
        <p:spPr>
          <a:xfrm>
            <a:off x="1187450" y="703263"/>
            <a:ext cx="4622800" cy="3467100"/>
          </a:xfrm>
          <a:ln/>
        </p:spPr>
      </p:sp>
      <p:sp>
        <p:nvSpPr>
          <p:cNvPr id="12288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9F72C28-435E-48F3-8A89-FA84DE6D50F0}" type="slidenum">
              <a:rPr lang="en-US" altLang="en-US" sz="1200"/>
              <a:pPr/>
              <a:t>44</a:t>
            </a:fld>
            <a:endParaRPr lang="en-US" altLang="en-US" sz="1200" dirty="0"/>
          </a:p>
        </p:txBody>
      </p:sp>
      <p:sp>
        <p:nvSpPr>
          <p:cNvPr id="123906" name="Rectangle 2"/>
          <p:cNvSpPr>
            <a:spLocks noGrp="1" noRot="1" noChangeAspect="1" noChangeArrowheads="1" noTextEdit="1"/>
          </p:cNvSpPr>
          <p:nvPr>
            <p:ph type="sldImg"/>
          </p:nvPr>
        </p:nvSpPr>
        <p:spPr>
          <a:xfrm>
            <a:off x="1187450" y="703263"/>
            <a:ext cx="4622800" cy="3467100"/>
          </a:xfrm>
          <a:ln/>
        </p:spPr>
      </p:sp>
      <p:sp>
        <p:nvSpPr>
          <p:cNvPr id="12390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0277F58-77E1-4C2D-AA8D-E0F71D072D2F}" type="slidenum">
              <a:rPr lang="en-US" altLang="en-US" sz="1200"/>
              <a:pPr/>
              <a:t>45</a:t>
            </a:fld>
            <a:endParaRPr lang="en-US" altLang="en-US" sz="1200"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410D3E1-634F-440C-A0CF-65534204DEA9}" type="slidenum">
              <a:rPr lang="en-US" altLang="en-US" sz="1200"/>
              <a:pPr/>
              <a:t>46</a:t>
            </a:fld>
            <a:endParaRPr lang="en-US" altLang="en-US" sz="1200" dirty="0"/>
          </a:p>
        </p:txBody>
      </p:sp>
      <p:sp>
        <p:nvSpPr>
          <p:cNvPr id="125954" name="Rectangle 2"/>
          <p:cNvSpPr>
            <a:spLocks noGrp="1" noRot="1" noChangeAspect="1" noChangeArrowheads="1" noTextEdit="1"/>
          </p:cNvSpPr>
          <p:nvPr>
            <p:ph type="sldImg"/>
          </p:nvPr>
        </p:nvSpPr>
        <p:spPr>
          <a:xfrm>
            <a:off x="1187450" y="703263"/>
            <a:ext cx="4622800" cy="3467100"/>
          </a:xfrm>
          <a:ln/>
        </p:spPr>
      </p:sp>
      <p:sp>
        <p:nvSpPr>
          <p:cNvPr id="12595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44FBF46-7A78-4FD0-B340-062C348F6B65}" type="slidenum">
              <a:rPr lang="en-US" altLang="en-US" sz="1200"/>
              <a:pPr/>
              <a:t>49</a:t>
            </a:fld>
            <a:endParaRPr lang="en-US" altLang="en-US" sz="1200" dirty="0"/>
          </a:p>
        </p:txBody>
      </p:sp>
      <p:sp>
        <p:nvSpPr>
          <p:cNvPr id="126978" name="Rectangle 2"/>
          <p:cNvSpPr>
            <a:spLocks noGrp="1" noRot="1" noChangeAspect="1" noChangeArrowheads="1" noTextEdit="1"/>
          </p:cNvSpPr>
          <p:nvPr>
            <p:ph type="sldImg"/>
          </p:nvPr>
        </p:nvSpPr>
        <p:spPr>
          <a:xfrm>
            <a:off x="1187450" y="703263"/>
            <a:ext cx="4622800" cy="3467100"/>
          </a:xfrm>
          <a:ln/>
        </p:spPr>
      </p:sp>
      <p:sp>
        <p:nvSpPr>
          <p:cNvPr id="1269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50</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9F5A96B-D536-4BD1-BFE1-FD6DBF117D8A}" type="slidenum">
              <a:rPr lang="en-US" altLang="en-US" sz="1200"/>
              <a:pPr/>
              <a:t>51</a:t>
            </a:fld>
            <a:endParaRPr lang="en-US" altLang="en-US" sz="1200" dirty="0"/>
          </a:p>
        </p:txBody>
      </p:sp>
      <p:sp>
        <p:nvSpPr>
          <p:cNvPr id="112642" name="Rectangle 2"/>
          <p:cNvSpPr>
            <a:spLocks noGrp="1" noRot="1" noChangeAspect="1" noChangeArrowheads="1" noTextEdit="1"/>
          </p:cNvSpPr>
          <p:nvPr>
            <p:ph type="sldImg"/>
          </p:nvPr>
        </p:nvSpPr>
        <p:spPr>
          <a:xfrm>
            <a:off x="1187450" y="703263"/>
            <a:ext cx="4622800" cy="3467100"/>
          </a:xfrm>
          <a:ln/>
        </p:spPr>
      </p:sp>
      <p:sp>
        <p:nvSpPr>
          <p:cNvPr id="11264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9A28225-7E5D-4105-AF50-B66487E7EB00}" type="slidenum">
              <a:rPr lang="en-US" altLang="en-US" sz="1200"/>
              <a:pPr/>
              <a:t>5</a:t>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a:ln/>
        </p:spPr>
      </p:sp>
      <p:sp>
        <p:nvSpPr>
          <p:cNvPr id="7475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C40216D-0A9E-4598-BBBD-B7C39318A82C}" type="slidenum">
              <a:rPr lang="en-US" altLang="en-US" sz="1200"/>
              <a:pPr/>
              <a:t>52</a:t>
            </a:fld>
            <a:endParaRPr lang="en-US" altLang="en-US" sz="1200" dirty="0"/>
          </a:p>
        </p:txBody>
      </p:sp>
      <p:sp>
        <p:nvSpPr>
          <p:cNvPr id="113666" name="Rectangle 2"/>
          <p:cNvSpPr>
            <a:spLocks noGrp="1" noRot="1" noChangeAspect="1" noChangeArrowheads="1" noTextEdit="1"/>
          </p:cNvSpPr>
          <p:nvPr>
            <p:ph type="sldImg"/>
          </p:nvPr>
        </p:nvSpPr>
        <p:spPr>
          <a:xfrm>
            <a:off x="1187450" y="703263"/>
            <a:ext cx="4622800" cy="3467100"/>
          </a:xfrm>
          <a:ln/>
        </p:spPr>
      </p:sp>
      <p:sp>
        <p:nvSpPr>
          <p:cNvPr id="11366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28C80B3-281C-47A9-A6F3-980AD41E77DF}" type="slidenum">
              <a:rPr lang="en-US" altLang="en-US" sz="1200"/>
              <a:pPr/>
              <a:t>54</a:t>
            </a:fld>
            <a:endParaRPr lang="en-US" altLang="en-US" sz="1200" dirty="0"/>
          </a:p>
        </p:txBody>
      </p:sp>
      <p:sp>
        <p:nvSpPr>
          <p:cNvPr id="114690" name="Rectangle 2"/>
          <p:cNvSpPr>
            <a:spLocks noGrp="1" noRot="1" noChangeAspect="1" noChangeArrowheads="1" noTextEdit="1"/>
          </p:cNvSpPr>
          <p:nvPr>
            <p:ph type="sldImg"/>
          </p:nvPr>
        </p:nvSpPr>
        <p:spPr>
          <a:xfrm>
            <a:off x="1187450" y="703263"/>
            <a:ext cx="4622800" cy="3467100"/>
          </a:xfrm>
          <a:ln/>
        </p:spPr>
      </p:sp>
      <p:sp>
        <p:nvSpPr>
          <p:cNvPr id="11469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BD73B76-F558-45CE-871C-8466EA0D0DF2}" type="slidenum">
              <a:rPr lang="en-US" altLang="en-US" sz="1200"/>
              <a:pPr/>
              <a:t>57</a:t>
            </a:fld>
            <a:endParaRPr lang="en-US" altLang="en-US" sz="1200" dirty="0"/>
          </a:p>
        </p:txBody>
      </p:sp>
      <p:sp>
        <p:nvSpPr>
          <p:cNvPr id="129026" name="Rectangle 2"/>
          <p:cNvSpPr>
            <a:spLocks noGrp="1" noRot="1" noChangeAspect="1" noChangeArrowheads="1" noTextEdit="1"/>
          </p:cNvSpPr>
          <p:nvPr>
            <p:ph type="sldImg"/>
          </p:nvPr>
        </p:nvSpPr>
        <p:spPr>
          <a:xfrm>
            <a:off x="1187450" y="703263"/>
            <a:ext cx="4622800" cy="3467100"/>
          </a:xfrm>
          <a:ln/>
        </p:spPr>
      </p:sp>
      <p:sp>
        <p:nvSpPr>
          <p:cNvPr id="1290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85CE7E0-7666-4352-A4C1-28EF06861AC9}" type="slidenum">
              <a:rPr lang="en-US" altLang="en-US" sz="1200"/>
              <a:pPr/>
              <a:t>58</a:t>
            </a:fld>
            <a:endParaRPr lang="en-US" altLang="en-US" sz="1200" dirty="0"/>
          </a:p>
        </p:txBody>
      </p:sp>
      <p:sp>
        <p:nvSpPr>
          <p:cNvPr id="130050" name="Rectangle 2"/>
          <p:cNvSpPr>
            <a:spLocks noGrp="1" noRot="1" noChangeAspect="1" noChangeArrowheads="1" noTextEdit="1"/>
          </p:cNvSpPr>
          <p:nvPr>
            <p:ph type="sldImg"/>
          </p:nvPr>
        </p:nvSpPr>
        <p:spPr>
          <a:xfrm>
            <a:off x="1187450" y="703263"/>
            <a:ext cx="4622800" cy="3467100"/>
          </a:xfrm>
          <a:ln/>
        </p:spPr>
      </p:sp>
      <p:sp>
        <p:nvSpPr>
          <p:cNvPr id="13005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DA57BBC-3DEF-4030-90C9-4A7A7E87C33E}" type="slidenum">
              <a:rPr lang="en-US" altLang="en-US" sz="1200"/>
              <a:pPr/>
              <a:t>59</a:t>
            </a:fld>
            <a:endParaRPr lang="en-US" altLang="en-US" sz="1200" dirty="0"/>
          </a:p>
        </p:txBody>
      </p:sp>
      <p:sp>
        <p:nvSpPr>
          <p:cNvPr id="131074" name="Rectangle 2"/>
          <p:cNvSpPr>
            <a:spLocks noGrp="1" noRot="1" noChangeAspect="1" noChangeArrowheads="1" noTextEdit="1"/>
          </p:cNvSpPr>
          <p:nvPr>
            <p:ph type="sldImg"/>
          </p:nvPr>
        </p:nvSpPr>
        <p:spPr>
          <a:xfrm>
            <a:off x="1187450" y="703263"/>
            <a:ext cx="4622800" cy="3467100"/>
          </a:xfrm>
          <a:ln/>
        </p:spPr>
      </p:sp>
      <p:sp>
        <p:nvSpPr>
          <p:cNvPr id="13107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C1FEC76-0B84-458E-8A4E-B7ECCB6E1DCF}" type="slidenum">
              <a:rPr lang="en-US" altLang="en-US" sz="1200"/>
              <a:pPr/>
              <a:t>60</a:t>
            </a:fld>
            <a:endParaRPr lang="en-US" altLang="en-US" sz="1200" dirty="0"/>
          </a:p>
        </p:txBody>
      </p:sp>
      <p:sp>
        <p:nvSpPr>
          <p:cNvPr id="132098" name="Rectangle 2"/>
          <p:cNvSpPr>
            <a:spLocks noGrp="1" noRot="1" noChangeAspect="1" noChangeArrowheads="1" noTextEdit="1"/>
          </p:cNvSpPr>
          <p:nvPr>
            <p:ph type="sldImg"/>
          </p:nvPr>
        </p:nvSpPr>
        <p:spPr>
          <a:xfrm>
            <a:off x="1187450" y="703263"/>
            <a:ext cx="4622800" cy="3467100"/>
          </a:xfrm>
          <a:ln/>
        </p:spPr>
      </p:sp>
      <p:sp>
        <p:nvSpPr>
          <p:cNvPr id="1320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5F31BFB-CE80-49DF-B5B2-8D11C75DEDAB}" type="slidenum">
              <a:rPr lang="en-US" altLang="en-US" sz="1200"/>
              <a:pPr/>
              <a:t>61</a:t>
            </a:fld>
            <a:endParaRPr lang="en-US" altLang="en-US" sz="1200" dirty="0"/>
          </a:p>
        </p:txBody>
      </p:sp>
      <p:sp>
        <p:nvSpPr>
          <p:cNvPr id="133122" name="Rectangle 2"/>
          <p:cNvSpPr>
            <a:spLocks noGrp="1" noRot="1" noChangeAspect="1" noChangeArrowheads="1" noTextEdit="1"/>
          </p:cNvSpPr>
          <p:nvPr>
            <p:ph type="sldImg"/>
          </p:nvPr>
        </p:nvSpPr>
        <p:spPr>
          <a:xfrm>
            <a:off x="1187450" y="703263"/>
            <a:ext cx="4622800" cy="3467100"/>
          </a:xfrm>
          <a:ln/>
        </p:spPr>
      </p:sp>
      <p:sp>
        <p:nvSpPr>
          <p:cNvPr id="13312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B0ED708-B857-4AA3-91E9-C395C0C34058}" type="slidenum">
              <a:rPr lang="en-US" altLang="en-US" sz="1200"/>
              <a:pPr/>
              <a:t>62</a:t>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a:ln/>
        </p:spPr>
      </p:sp>
      <p:sp>
        <p:nvSpPr>
          <p:cNvPr id="1341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B0ED708-B857-4AA3-91E9-C395C0C34058}" type="slidenum">
              <a:rPr lang="en-US" altLang="en-US" sz="1200"/>
              <a:pPr/>
              <a:t>63</a:t>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a:ln/>
        </p:spPr>
      </p:sp>
      <p:sp>
        <p:nvSpPr>
          <p:cNvPr id="1341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5C62BF7-9C63-497B-BAE2-5CB77526CD21}" type="slidenum">
              <a:rPr lang="en-US" altLang="en-US" sz="1200"/>
              <a:pPr/>
              <a:t>64</a:t>
            </a:fld>
            <a:endParaRPr lang="en-US" altLang="en-US" sz="1200" dirty="0"/>
          </a:p>
        </p:txBody>
      </p:sp>
      <p:sp>
        <p:nvSpPr>
          <p:cNvPr id="135170" name="Rectangle 2"/>
          <p:cNvSpPr>
            <a:spLocks noGrp="1" noRot="1" noChangeAspect="1" noChangeArrowheads="1" noTextEdit="1"/>
          </p:cNvSpPr>
          <p:nvPr>
            <p:ph type="sldImg"/>
          </p:nvPr>
        </p:nvSpPr>
        <p:spPr>
          <a:xfrm>
            <a:off x="1187450" y="703263"/>
            <a:ext cx="4622800" cy="3467100"/>
          </a:xfrm>
          <a:ln/>
        </p:spPr>
      </p:sp>
      <p:sp>
        <p:nvSpPr>
          <p:cNvPr id="13517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20C9E32-697E-489A-B64D-FE4953CC062F}" type="slidenum">
              <a:rPr lang="en-US" altLang="en-US" sz="1200"/>
              <a:pPr/>
              <a:t>6</a:t>
            </a:fld>
            <a:endParaRPr lang="en-US" altLang="en-US" sz="1200" dirty="0"/>
          </a:p>
        </p:txBody>
      </p:sp>
      <p:sp>
        <p:nvSpPr>
          <p:cNvPr id="75778" name="Rectangle 2"/>
          <p:cNvSpPr>
            <a:spLocks noGrp="1" noRot="1" noChangeAspect="1" noChangeArrowheads="1" noTextEdit="1"/>
          </p:cNvSpPr>
          <p:nvPr>
            <p:ph type="sldImg"/>
          </p:nvPr>
        </p:nvSpPr>
        <p:spPr>
          <a:xfrm>
            <a:off x="1187450" y="703263"/>
            <a:ext cx="4622800" cy="3467100"/>
          </a:xfrm>
          <a:ln/>
        </p:spPr>
      </p:sp>
      <p:sp>
        <p:nvSpPr>
          <p:cNvPr id="757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D5F1561-909F-45CB-8FAD-BF76CD539810}" type="slidenum">
              <a:rPr lang="en-US" altLang="en-US" sz="1200"/>
              <a:pPr/>
              <a:t>68</a:t>
            </a:fld>
            <a:endParaRPr lang="en-US" altLang="en-US" sz="1200"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FCFA389-9B55-41A5-BB85-9B9E03821269}" type="slidenum">
              <a:rPr lang="en-US" altLang="en-US" sz="1200"/>
              <a:pPr/>
              <a:t>69</a:t>
            </a:fld>
            <a:endParaRPr lang="en-US" altLang="en-US" sz="1200" dirty="0"/>
          </a:p>
        </p:txBody>
      </p:sp>
      <p:sp>
        <p:nvSpPr>
          <p:cNvPr id="137218" name="Rectangle 2"/>
          <p:cNvSpPr>
            <a:spLocks noGrp="1" noRot="1" noChangeAspect="1" noChangeArrowheads="1" noTextEdit="1"/>
          </p:cNvSpPr>
          <p:nvPr>
            <p:ph type="sldImg"/>
          </p:nvPr>
        </p:nvSpPr>
        <p:spPr>
          <a:xfrm>
            <a:off x="1187450" y="703263"/>
            <a:ext cx="4622800" cy="3467100"/>
          </a:xfrm>
          <a:ln/>
        </p:spPr>
      </p:sp>
      <p:sp>
        <p:nvSpPr>
          <p:cNvPr id="1372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9813B39-7E0E-475A-9EBE-5ED71E411FC7}" type="slidenum">
              <a:rPr lang="en-US" altLang="en-US" sz="1200"/>
              <a:pPr/>
              <a:t>7</a:t>
            </a:fld>
            <a:endParaRPr lang="en-US" altLang="en-US" sz="1200" dirty="0"/>
          </a:p>
        </p:txBody>
      </p:sp>
      <p:sp>
        <p:nvSpPr>
          <p:cNvPr id="76802" name="Rectangle 2"/>
          <p:cNvSpPr>
            <a:spLocks noGrp="1" noRot="1" noChangeAspect="1" noChangeArrowheads="1" noTextEdit="1"/>
          </p:cNvSpPr>
          <p:nvPr>
            <p:ph type="sldImg"/>
          </p:nvPr>
        </p:nvSpPr>
        <p:spPr>
          <a:xfrm>
            <a:off x="1187450" y="703263"/>
            <a:ext cx="4622800" cy="3467100"/>
          </a:xfrm>
          <a:ln/>
        </p:spPr>
      </p:sp>
      <p:sp>
        <p:nvSpPr>
          <p:cNvPr id="7680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C57A01C-1044-4195-A3E2-2CD774BF6255}" type="slidenum">
              <a:rPr lang="en-US" altLang="en-US" sz="1200"/>
              <a:pPr/>
              <a:t>8</a:t>
            </a:fld>
            <a:endParaRPr lang="en-US" altLang="en-US" sz="1200" dirty="0"/>
          </a:p>
        </p:txBody>
      </p:sp>
      <p:sp>
        <p:nvSpPr>
          <p:cNvPr id="77826" name="Rectangle 2"/>
          <p:cNvSpPr>
            <a:spLocks noGrp="1" noRot="1" noChangeAspect="1" noChangeArrowheads="1" noTextEdit="1"/>
          </p:cNvSpPr>
          <p:nvPr>
            <p:ph type="sldImg"/>
          </p:nvPr>
        </p:nvSpPr>
        <p:spPr>
          <a:xfrm>
            <a:off x="1187450" y="703263"/>
            <a:ext cx="4622800" cy="3467100"/>
          </a:xfrm>
          <a:ln/>
        </p:spPr>
      </p:sp>
      <p:sp>
        <p:nvSpPr>
          <p:cNvPr id="778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6A075BA-FDA7-450B-AD36-61344A2A677E}" type="slidenum">
              <a:rPr lang="en-US" altLang="en-US" sz="1200"/>
              <a:pPr/>
              <a:t>9</a:t>
            </a:fld>
            <a:endParaRPr lang="en-US" altLang="en-US" sz="1200"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en-US" dirty="0"/>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2400">
                <a:latin typeface="微软雅黑" panose="020B0503020204020204" pitchFamily="34" charset="-122"/>
                <a:ea typeface="微软雅黑" panose="020B0503020204020204" pitchFamily="34" charset="-122"/>
              </a:defRPr>
            </a:lvl1pPr>
            <a:lvl2pPr marL="742950" indent="-285750">
              <a:buSzPct val="110000"/>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marL="1085850" indent="-228600">
              <a:buFont typeface="Wingdings" panose="05000000000000000000" pitchFamily="2" charset="2"/>
              <a:buChar char="§"/>
              <a:defRPr sz="2400">
                <a:latin typeface="微软雅黑" panose="020B0503020204020204" pitchFamily="34" charset="-122"/>
                <a:ea typeface="微软雅黑" panose="020B0503020204020204" pitchFamily="34" charset="-122"/>
              </a:defRPr>
            </a:lvl3pPr>
            <a:lvl4pPr marL="1428750" indent="-228600">
              <a:buFont typeface="Arial" panose="020B0604020202020204" pitchFamily="34" charset="0"/>
              <a:buChar char="•"/>
              <a:defRPr sz="2400">
                <a:latin typeface="微软雅黑" panose="020B0503020204020204" pitchFamily="34" charset="-122"/>
                <a:ea typeface="微软雅黑" panose="020B0503020204020204" pitchFamily="34" charset="-122"/>
              </a:defRPr>
            </a:lvl4pPr>
            <a:lvl5pPr marL="1771650" indent="-228600">
              <a:buFont typeface="Wingdings" panose="05000000000000000000" pitchFamily="2" charset="2"/>
              <a:buChar char="§"/>
              <a:defRPr sz="2400">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3" y="6613525"/>
            <a:ext cx="447559"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3.</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zh-CN" altLang="en-US" dirty="0">
                <a:effectLst>
                  <a:outerShdw blurRad="38100" dist="38100" dir="2700000" algn="tl">
                    <a:srgbClr val="C0C0C0"/>
                  </a:outerShdw>
                </a:effectLst>
              </a:rPr>
              <a:t>第三</a:t>
            </a:r>
            <a:r>
              <a:rPr lang="zh-CN" altLang="en-US" dirty="0" smtClean="0">
                <a:effectLst>
                  <a:outerShdw blurRad="38100" dist="38100" dir="2700000" algn="tl">
                    <a:srgbClr val="C0C0C0"/>
                  </a:outerShdw>
                </a:effectLst>
              </a:rPr>
              <a:t>章</a:t>
            </a:r>
            <a:r>
              <a:rPr lang="en-US" altLang="en-US" dirty="0" smtClean="0">
                <a:effectLst>
                  <a:outerShdw blurRad="38100" dist="38100" dir="2700000" algn="tl">
                    <a:srgbClr val="C0C0C0"/>
                  </a:outerShdw>
                </a:effectLst>
              </a:rPr>
              <a:t>: SQL</a:t>
            </a:r>
            <a:r>
              <a:rPr lang="zh-CN" altLang="en-US" dirty="0">
                <a:effectLst>
                  <a:outerShdw blurRad="38100" dist="38100" dir="2700000" algn="tl">
                    <a:srgbClr val="C0C0C0"/>
                  </a:outerShdw>
                </a:effectLst>
              </a:rPr>
              <a:t>导论</a:t>
            </a:r>
            <a:endParaRPr lang="en-US" alt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sz="2800" dirty="0" smtClean="0"/>
              <a:t>既然是表的定义</a:t>
            </a:r>
            <a:endParaRPr lang="en-US" altLang="en-US" sz="2800" dirty="0"/>
          </a:p>
        </p:txBody>
      </p:sp>
      <p:sp>
        <p:nvSpPr>
          <p:cNvPr id="12290" name="Rectangle 3"/>
          <p:cNvSpPr>
            <a:spLocks noGrp="1" noChangeArrowheads="1"/>
          </p:cNvSpPr>
          <p:nvPr>
            <p:ph type="body" idx="1"/>
          </p:nvPr>
        </p:nvSpPr>
        <p:spPr>
          <a:xfrm>
            <a:off x="768350" y="1118173"/>
            <a:ext cx="7107682" cy="3709860"/>
          </a:xfrm>
        </p:spPr>
        <p:txBody>
          <a:bodyPr/>
          <a:lstStyle/>
          <a:p>
            <a:r>
              <a:rPr lang="en-US" altLang="en-US" sz="1700" b="1" dirty="0"/>
              <a:t>create table</a:t>
            </a:r>
            <a:r>
              <a:rPr lang="en-US" altLang="en-US" sz="1700" dirty="0"/>
              <a:t> </a:t>
            </a:r>
            <a:r>
              <a:rPr lang="en-US" altLang="en-US" sz="1700" i="1" dirty="0"/>
              <a:t>course</a:t>
            </a:r>
            <a:r>
              <a:rPr lang="en-US" altLang="en-US" sz="1700" dirty="0"/>
              <a:t> (</a:t>
            </a:r>
            <a:br>
              <a:rPr lang="en-US" altLang="en-US" sz="1700" dirty="0"/>
            </a:br>
            <a:r>
              <a:rPr lang="en-US" altLang="en-US" sz="1700" dirty="0"/>
              <a:t>        </a:t>
            </a:r>
            <a:r>
              <a:rPr lang="en-US" altLang="en-US" sz="1700" i="1" dirty="0" err="1"/>
              <a:t>course_id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a:t>title</a:t>
            </a:r>
            <a:r>
              <a:rPr lang="en-US" altLang="en-US" sz="1700" dirty="0"/>
              <a:t>                  </a:t>
            </a:r>
            <a:r>
              <a:rPr lang="en-US" altLang="en-US" sz="1700" b="1" dirty="0" err="1"/>
              <a:t>varchar</a:t>
            </a:r>
            <a:r>
              <a:rPr lang="en-US" altLang="en-US" sz="1700" b="1" dirty="0"/>
              <a:t>(</a:t>
            </a:r>
            <a:r>
              <a:rPr lang="en-US" altLang="en-US" sz="1700" dirty="0"/>
              <a:t>50),</a:t>
            </a:r>
            <a:br>
              <a:rPr lang="en-US" altLang="en-US" sz="1700" dirty="0"/>
            </a:br>
            <a:r>
              <a:rPr lang="en-US" altLang="en-US" sz="1700" dirty="0"/>
              <a:t>        </a:t>
            </a:r>
            <a:r>
              <a:rPr lang="en-US" altLang="en-US" sz="1700" i="1" dirty="0"/>
              <a:t>dept_name</a:t>
            </a:r>
            <a:r>
              <a:rPr lang="en-US" altLang="en-US" sz="1700" dirty="0"/>
              <a:t>      </a:t>
            </a:r>
            <a:r>
              <a:rPr lang="en-US" altLang="en-US" sz="1700" b="1" dirty="0" err="1"/>
              <a:t>varchar</a:t>
            </a:r>
            <a:r>
              <a:rPr lang="en-US" altLang="en-US" sz="1700" dirty="0"/>
              <a:t>(20),</a:t>
            </a:r>
            <a:br>
              <a:rPr lang="en-US" altLang="en-US" sz="1700" dirty="0"/>
            </a:br>
            <a:r>
              <a:rPr lang="en-US" altLang="en-US" sz="1700" dirty="0"/>
              <a:t>        </a:t>
            </a:r>
            <a:r>
              <a:rPr lang="en-US" altLang="en-US" sz="1700" i="1" dirty="0"/>
              <a:t>credits</a:t>
            </a:r>
            <a:r>
              <a:rPr lang="en-US" altLang="en-US" sz="1700" dirty="0"/>
              <a:t>             </a:t>
            </a:r>
            <a:r>
              <a:rPr lang="en-US" altLang="en-US" sz="1700" b="1" dirty="0"/>
              <a:t>numeric</a:t>
            </a:r>
            <a:r>
              <a:rPr lang="en-US" altLang="en-US" sz="1700" dirty="0"/>
              <a:t>(2,0),</a:t>
            </a:r>
          </a:p>
          <a:p>
            <a:pPr>
              <a:spcBef>
                <a:spcPct val="0"/>
              </a:spcBef>
              <a:buFont typeface="Monotype Sorts" charset="2"/>
              <a:buNone/>
            </a:pPr>
            <a:r>
              <a:rPr lang="en-US" altLang="en-US" sz="1700" dirty="0"/>
              <a:t>             </a:t>
            </a:r>
            <a:r>
              <a:rPr lang="en-US" altLang="en-US" sz="1700" b="1" dirty="0"/>
              <a:t>primary key </a:t>
            </a:r>
            <a:r>
              <a:rPr lang="en-US" altLang="en-US" sz="1700" i="1" dirty="0"/>
              <a:t>(</a:t>
            </a:r>
            <a:r>
              <a:rPr lang="en-US" altLang="en-US" sz="1700" i="1" dirty="0" err="1"/>
              <a:t>course_id</a:t>
            </a:r>
            <a:r>
              <a:rPr lang="en-US" altLang="en-US" sz="1700" i="1" dirty="0"/>
              <a:t>),</a:t>
            </a:r>
          </a:p>
          <a:p>
            <a:pPr>
              <a:spcBef>
                <a:spcPct val="0"/>
              </a:spcBef>
              <a:buFont typeface="Monotype Sorts" charset="2"/>
              <a:buNone/>
            </a:pPr>
            <a:r>
              <a:rPr lang="en-US" altLang="en-US" sz="1700" b="1" dirty="0"/>
              <a:t>     </a:t>
            </a:r>
            <a:r>
              <a:rPr lang="en-US" altLang="en-US" sz="1700" dirty="0"/>
              <a:t>        </a:t>
            </a:r>
            <a:r>
              <a:rPr lang="en-US" altLang="en-US" sz="1700" b="1" dirty="0"/>
              <a:t>foreign key </a:t>
            </a:r>
            <a:r>
              <a:rPr lang="en-US" altLang="en-US" sz="1700" i="1" dirty="0"/>
              <a:t>(dept_name</a:t>
            </a:r>
            <a:r>
              <a:rPr lang="en-US" altLang="en-US" sz="1700" dirty="0"/>
              <a:t>) </a:t>
            </a:r>
            <a:r>
              <a:rPr lang="en-US" altLang="en-US" sz="1700" b="1" dirty="0"/>
              <a:t>references </a:t>
            </a:r>
            <a:r>
              <a:rPr lang="en-US" altLang="en-US" sz="1700" i="1" dirty="0"/>
              <a:t>department</a:t>
            </a:r>
            <a:r>
              <a:rPr lang="en-US" altLang="en-US" sz="1700" dirty="0"/>
              <a:t>);</a:t>
            </a:r>
          </a:p>
          <a:p>
            <a:endParaRPr lang="en-US" altLang="en-US" sz="1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zh-CN" altLang="en-US" sz="2800" dirty="0" smtClean="0"/>
              <a:t>表的更新</a:t>
            </a:r>
            <a:endParaRPr lang="en-US" altLang="en-US" sz="2800" dirty="0"/>
          </a:p>
        </p:txBody>
      </p:sp>
      <p:sp>
        <p:nvSpPr>
          <p:cNvPr id="13314" name="Rectangle 3"/>
          <p:cNvSpPr>
            <a:spLocks noGrp="1" noChangeArrowheads="1"/>
          </p:cNvSpPr>
          <p:nvPr>
            <p:ph type="body" idx="1"/>
          </p:nvPr>
        </p:nvSpPr>
        <p:spPr>
          <a:xfrm>
            <a:off x="768350" y="1083310"/>
            <a:ext cx="7709825" cy="5159375"/>
          </a:xfrm>
        </p:spPr>
        <p:txBody>
          <a:bodyPr/>
          <a:lstStyle/>
          <a:p>
            <a:pPr>
              <a:lnSpc>
                <a:spcPct val="90000"/>
              </a:lnSpc>
              <a:tabLst>
                <a:tab pos="2232025" algn="l"/>
              </a:tabLst>
            </a:pPr>
            <a:r>
              <a:rPr lang="en-US" altLang="en-US" sz="1700" b="1" dirty="0">
                <a:solidFill>
                  <a:srgbClr val="002060"/>
                </a:solidFill>
              </a:rPr>
              <a:t>Insert </a:t>
            </a:r>
            <a:r>
              <a:rPr lang="en-US" altLang="en-US" sz="1700" b="1" dirty="0">
                <a:solidFill>
                  <a:srgbClr val="000099"/>
                </a:solidFill>
              </a:rPr>
              <a:t> </a:t>
            </a:r>
            <a:r>
              <a:rPr lang="zh-CN" altLang="en-US" sz="1700" b="1" dirty="0" smtClean="0">
                <a:solidFill>
                  <a:srgbClr val="000099"/>
                </a:solidFill>
              </a:rPr>
              <a:t>（</a:t>
            </a:r>
            <a:r>
              <a:rPr lang="en-US" altLang="zh-CN" sz="1700" b="1" dirty="0" smtClean="0">
                <a:solidFill>
                  <a:srgbClr val="000099"/>
                </a:solidFill>
              </a:rPr>
              <a:t>DML</a:t>
            </a:r>
            <a:r>
              <a:rPr lang="zh-CN" altLang="en-US" sz="1700" b="1" dirty="0" smtClean="0">
                <a:solidFill>
                  <a:srgbClr val="000099"/>
                </a:solidFill>
              </a:rPr>
              <a:t>）</a:t>
            </a:r>
            <a:endParaRPr lang="en-US" altLang="en-US" sz="1700" dirty="0"/>
          </a:p>
          <a:p>
            <a:pPr lvl="1">
              <a:lnSpc>
                <a:spcPct val="90000"/>
              </a:lnSpc>
              <a:tabLst>
                <a:tab pos="2232025" algn="l"/>
              </a:tabLst>
            </a:pPr>
            <a:r>
              <a:rPr lang="en-US" altLang="en-US" sz="1700" b="1" dirty="0"/>
              <a:t>insert into </a:t>
            </a:r>
            <a:r>
              <a:rPr lang="en-US" altLang="en-US" sz="1700" i="1" dirty="0"/>
              <a:t>instructor </a:t>
            </a:r>
            <a:r>
              <a:rPr lang="en-US" altLang="en-US" sz="1700" b="1" dirty="0"/>
              <a:t>values </a:t>
            </a:r>
            <a:r>
              <a:rPr lang="en-US" altLang="en-US" sz="1700" dirty="0"/>
              <a:t>(</a:t>
            </a:r>
            <a:r>
              <a:rPr lang="en-US" altLang="ja-JP" sz="1700" dirty="0"/>
              <a:t>'</a:t>
            </a:r>
            <a:r>
              <a:rPr lang="en-US" altLang="en-US" sz="1700" dirty="0"/>
              <a:t>10211</a:t>
            </a:r>
            <a:r>
              <a:rPr lang="en-US" altLang="ja-JP" sz="1700" dirty="0"/>
              <a:t>'</a:t>
            </a:r>
            <a:r>
              <a:rPr lang="en-US" altLang="en-US" sz="1700" dirty="0"/>
              <a:t>, </a:t>
            </a:r>
            <a:r>
              <a:rPr lang="en-US" altLang="ja-JP" sz="1700" dirty="0"/>
              <a:t>'</a:t>
            </a:r>
            <a:r>
              <a:rPr lang="en-US" altLang="en-US" sz="1700" dirty="0"/>
              <a:t>Smith</a:t>
            </a:r>
            <a:r>
              <a:rPr lang="en-US" altLang="ja-JP" sz="1700" dirty="0"/>
              <a:t>'</a:t>
            </a:r>
            <a:r>
              <a:rPr lang="en-US" altLang="en-US" sz="1700" dirty="0"/>
              <a:t>, </a:t>
            </a:r>
            <a:r>
              <a:rPr lang="en-US" altLang="ja-JP" sz="1700" dirty="0"/>
              <a:t>'</a:t>
            </a:r>
            <a:r>
              <a:rPr lang="en-US" altLang="en-US" sz="1700" dirty="0"/>
              <a:t>Biology</a:t>
            </a:r>
            <a:r>
              <a:rPr lang="en-US" altLang="ja-JP" sz="1700" dirty="0"/>
              <a:t>'</a:t>
            </a:r>
            <a:r>
              <a:rPr lang="en-US" altLang="en-US" sz="1700" dirty="0"/>
              <a:t>, 66000);</a:t>
            </a:r>
          </a:p>
          <a:p>
            <a:pPr>
              <a:lnSpc>
                <a:spcPct val="90000"/>
              </a:lnSpc>
              <a:tabLst>
                <a:tab pos="2232025" algn="l"/>
              </a:tabLst>
            </a:pPr>
            <a:r>
              <a:rPr lang="en-US" altLang="en-US" sz="1700" b="1" dirty="0">
                <a:solidFill>
                  <a:srgbClr val="002060"/>
                </a:solidFill>
              </a:rPr>
              <a:t>Delete</a:t>
            </a:r>
            <a:r>
              <a:rPr lang="en-US" altLang="en-US" sz="1700" b="1" dirty="0">
                <a:solidFill>
                  <a:srgbClr val="000099"/>
                </a:solidFill>
              </a:rPr>
              <a:t> </a:t>
            </a:r>
            <a:r>
              <a:rPr lang="zh-CN" altLang="en-US" sz="1700" b="1" dirty="0" smtClean="0">
                <a:solidFill>
                  <a:srgbClr val="000099"/>
                </a:solidFill>
              </a:rPr>
              <a:t>（</a:t>
            </a:r>
            <a:r>
              <a:rPr lang="en-US" altLang="zh-CN" sz="1700" b="1" dirty="0" smtClean="0">
                <a:solidFill>
                  <a:srgbClr val="000099"/>
                </a:solidFill>
              </a:rPr>
              <a:t>DML</a:t>
            </a:r>
            <a:r>
              <a:rPr lang="zh-CN" altLang="en-US" sz="1700" b="1" dirty="0" smtClean="0">
                <a:solidFill>
                  <a:srgbClr val="000099"/>
                </a:solidFill>
              </a:rPr>
              <a:t>）</a:t>
            </a:r>
            <a:endParaRPr lang="en-US" altLang="en-US" sz="1700" b="1" dirty="0">
              <a:solidFill>
                <a:srgbClr val="000099"/>
              </a:solidFill>
            </a:endParaRPr>
          </a:p>
          <a:p>
            <a:pPr lvl="1">
              <a:lnSpc>
                <a:spcPct val="90000"/>
              </a:lnSpc>
              <a:tabLst>
                <a:tab pos="2232025" algn="l"/>
              </a:tabLst>
            </a:pPr>
            <a:r>
              <a:rPr lang="en-US" altLang="en-US" sz="1700" b="1" dirty="0">
                <a:solidFill>
                  <a:srgbClr val="000099"/>
                </a:solidFill>
              </a:rPr>
              <a:t> </a:t>
            </a:r>
            <a:r>
              <a:rPr lang="en-US" altLang="en-US" sz="1700" dirty="0"/>
              <a:t>Remove all tuples from the </a:t>
            </a:r>
            <a:r>
              <a:rPr lang="en-US" altLang="en-US" sz="1700" i="1" dirty="0"/>
              <a:t>student</a:t>
            </a:r>
            <a:r>
              <a:rPr lang="en-US" altLang="en-US" sz="1700" dirty="0"/>
              <a:t> relation</a:t>
            </a:r>
          </a:p>
          <a:p>
            <a:pPr lvl="2">
              <a:lnSpc>
                <a:spcPct val="90000"/>
              </a:lnSpc>
              <a:tabLst>
                <a:tab pos="2232025" algn="l"/>
              </a:tabLst>
            </a:pPr>
            <a:r>
              <a:rPr lang="en-US" altLang="en-US" sz="1700" b="1" dirty="0"/>
              <a:t>delete from </a:t>
            </a:r>
            <a:r>
              <a:rPr lang="en-US" altLang="en-US" sz="1700" i="1" dirty="0"/>
              <a:t>student  </a:t>
            </a:r>
          </a:p>
          <a:p>
            <a:pPr>
              <a:lnSpc>
                <a:spcPct val="90000"/>
              </a:lnSpc>
              <a:tabLst>
                <a:tab pos="2232025" algn="l"/>
              </a:tabLst>
            </a:pPr>
            <a:r>
              <a:rPr lang="en-US" altLang="en-US" sz="1700" b="1" dirty="0">
                <a:solidFill>
                  <a:srgbClr val="002060"/>
                </a:solidFill>
              </a:rPr>
              <a:t>Drop </a:t>
            </a:r>
            <a:r>
              <a:rPr lang="en-US" altLang="en-US" sz="1700" b="1" dirty="0" smtClean="0">
                <a:solidFill>
                  <a:srgbClr val="002060"/>
                </a:solidFill>
              </a:rPr>
              <a:t>Table  </a:t>
            </a:r>
            <a:r>
              <a:rPr lang="zh-CN" altLang="en-US" sz="1700" b="1" dirty="0" smtClean="0">
                <a:solidFill>
                  <a:srgbClr val="002060"/>
                </a:solidFill>
              </a:rPr>
              <a:t>（</a:t>
            </a:r>
            <a:r>
              <a:rPr lang="en-US" altLang="zh-CN" sz="1700" b="1" dirty="0" smtClean="0">
                <a:solidFill>
                  <a:srgbClr val="002060"/>
                </a:solidFill>
              </a:rPr>
              <a:t>DDL</a:t>
            </a:r>
            <a:r>
              <a:rPr lang="zh-CN" altLang="en-US" sz="1700" b="1" dirty="0" smtClean="0">
                <a:solidFill>
                  <a:srgbClr val="002060"/>
                </a:solidFill>
              </a:rPr>
              <a:t>）</a:t>
            </a:r>
            <a:endParaRPr lang="en-US" altLang="en-US" sz="1700" b="1" dirty="0">
              <a:solidFill>
                <a:srgbClr val="002060"/>
              </a:solidFill>
            </a:endParaRPr>
          </a:p>
          <a:p>
            <a:pPr lvl="1">
              <a:lnSpc>
                <a:spcPct val="90000"/>
              </a:lnSpc>
              <a:tabLst>
                <a:tab pos="2232025" algn="l"/>
              </a:tabLst>
            </a:pPr>
            <a:r>
              <a:rPr lang="en-US" altLang="en-US" sz="1700" b="1" dirty="0"/>
              <a:t>drop table </a:t>
            </a:r>
            <a:r>
              <a:rPr lang="en-US" altLang="en-US" sz="1700" i="1" dirty="0"/>
              <a:t>r</a:t>
            </a:r>
          </a:p>
          <a:p>
            <a:pPr>
              <a:lnSpc>
                <a:spcPct val="90000"/>
              </a:lnSpc>
              <a:tabLst>
                <a:tab pos="2232025" algn="l"/>
              </a:tabLst>
            </a:pPr>
            <a:r>
              <a:rPr lang="en-US" altLang="en-US" sz="1700" b="1" dirty="0">
                <a:solidFill>
                  <a:srgbClr val="002060"/>
                </a:solidFill>
              </a:rPr>
              <a:t>Alter</a:t>
            </a:r>
            <a:r>
              <a:rPr lang="en-US" altLang="en-US" sz="1700" b="1" dirty="0">
                <a:solidFill>
                  <a:srgbClr val="000099"/>
                </a:solidFill>
              </a:rPr>
              <a:t> </a:t>
            </a:r>
            <a:r>
              <a:rPr lang="en-US" altLang="en-US" sz="1700" dirty="0"/>
              <a:t> </a:t>
            </a:r>
            <a:r>
              <a:rPr lang="zh-CN" altLang="en-US" sz="1700" dirty="0" smtClean="0"/>
              <a:t>（</a:t>
            </a:r>
            <a:r>
              <a:rPr lang="en-US" altLang="zh-CN" sz="1700" dirty="0" smtClean="0"/>
              <a:t>DDL</a:t>
            </a:r>
            <a:r>
              <a:rPr lang="zh-CN" altLang="en-US" sz="1700" dirty="0" smtClean="0"/>
              <a:t>）</a:t>
            </a:r>
            <a:endParaRPr lang="en-US" altLang="en-US" sz="1700" dirty="0"/>
          </a:p>
          <a:p>
            <a:pPr lvl="1">
              <a:lnSpc>
                <a:spcPct val="90000"/>
              </a:lnSpc>
              <a:tabLst>
                <a:tab pos="2232025" algn="l"/>
              </a:tabLst>
            </a:pPr>
            <a:r>
              <a:rPr lang="en-US" altLang="en-US" sz="1700" b="1" dirty="0"/>
              <a:t>alter table </a:t>
            </a:r>
            <a:r>
              <a:rPr lang="en-US" altLang="en-US" sz="1700" i="1" dirty="0"/>
              <a:t>r </a:t>
            </a:r>
            <a:r>
              <a:rPr lang="en-US" altLang="en-US" sz="1700" b="1" dirty="0"/>
              <a:t>add </a:t>
            </a:r>
            <a:r>
              <a:rPr lang="en-US" altLang="en-US" sz="1700" i="1" dirty="0"/>
              <a:t>A D</a:t>
            </a:r>
          </a:p>
          <a:p>
            <a:pPr lvl="2">
              <a:lnSpc>
                <a:spcPct val="90000"/>
              </a:lnSpc>
              <a:tabLst>
                <a:tab pos="2232025" algn="l"/>
              </a:tabLst>
            </a:pPr>
            <a:r>
              <a:rPr lang="en-US" altLang="en-US" sz="1700" i="1" dirty="0"/>
              <a:t> </a:t>
            </a:r>
            <a:r>
              <a:rPr lang="en-US" altLang="en-US" sz="1700" dirty="0"/>
              <a:t>where </a:t>
            </a:r>
            <a:r>
              <a:rPr lang="en-US" altLang="en-US" sz="1700" i="1" dirty="0"/>
              <a:t>A</a:t>
            </a:r>
            <a:r>
              <a:rPr lang="en-US" altLang="en-US" sz="1700" dirty="0"/>
              <a:t> is the name of the attribute to be added to relation </a:t>
            </a:r>
            <a:r>
              <a:rPr lang="en-US" altLang="en-US" sz="1700" i="1" dirty="0"/>
              <a:t>r </a:t>
            </a:r>
            <a:r>
              <a:rPr lang="en-US" altLang="en-US" sz="1700" dirty="0"/>
              <a:t> and </a:t>
            </a:r>
            <a:r>
              <a:rPr lang="en-US" altLang="en-US" sz="1700" i="1" dirty="0"/>
              <a:t>D</a:t>
            </a:r>
            <a:r>
              <a:rPr lang="en-US" altLang="en-US" sz="1700" dirty="0"/>
              <a:t> is the domain of </a:t>
            </a:r>
            <a:r>
              <a:rPr lang="en-US" altLang="en-US" sz="1700" i="1" dirty="0"/>
              <a:t>A.</a:t>
            </a:r>
            <a:endParaRPr lang="en-US" altLang="en-US" sz="1700" dirty="0"/>
          </a:p>
          <a:p>
            <a:pPr lvl="2">
              <a:lnSpc>
                <a:spcPct val="90000"/>
              </a:lnSpc>
              <a:tabLst>
                <a:tab pos="2232025" algn="l"/>
              </a:tabLst>
            </a:pPr>
            <a:r>
              <a:rPr lang="en-US" altLang="en-US" sz="1700" dirty="0"/>
              <a:t>All exiting tuples in the relation are assigned </a:t>
            </a:r>
            <a:r>
              <a:rPr lang="en-US" altLang="en-US" sz="1700" i="1" dirty="0"/>
              <a:t>null</a:t>
            </a:r>
            <a:r>
              <a:rPr lang="en-US" altLang="en-US" sz="1700" dirty="0"/>
              <a:t> as the value for the new attribute.  </a:t>
            </a:r>
          </a:p>
          <a:p>
            <a:pPr lvl="1">
              <a:lnSpc>
                <a:spcPct val="110000"/>
              </a:lnSpc>
              <a:tabLst>
                <a:tab pos="2232025" algn="l"/>
              </a:tabLst>
            </a:pPr>
            <a:r>
              <a:rPr lang="en-US" altLang="en-US" sz="1700" b="1" dirty="0"/>
              <a:t>alter table </a:t>
            </a:r>
            <a:r>
              <a:rPr lang="en-US" altLang="en-US" sz="1700" i="1" dirty="0"/>
              <a:t>r</a:t>
            </a:r>
            <a:r>
              <a:rPr lang="en-US" altLang="en-US" sz="1700" b="1" dirty="0"/>
              <a:t> drop</a:t>
            </a:r>
            <a:r>
              <a:rPr lang="en-US" altLang="en-US" sz="1700" i="1" dirty="0"/>
              <a:t> A     </a:t>
            </a:r>
          </a:p>
          <a:p>
            <a:pPr lvl="2">
              <a:lnSpc>
                <a:spcPct val="110000"/>
              </a:lnSpc>
              <a:tabLst>
                <a:tab pos="2232025" algn="l"/>
              </a:tabLst>
            </a:pPr>
            <a:r>
              <a:rPr lang="en-US" altLang="en-US" sz="1700" dirty="0"/>
              <a:t>where </a:t>
            </a:r>
            <a:r>
              <a:rPr lang="en-US" altLang="en-US" sz="1700" i="1" dirty="0"/>
              <a:t>A</a:t>
            </a:r>
            <a:r>
              <a:rPr lang="en-US" altLang="en-US" sz="1700" dirty="0"/>
              <a:t> is the name of an attribute of relation</a:t>
            </a:r>
            <a:r>
              <a:rPr lang="en-US" altLang="en-US" sz="1700" i="1" dirty="0"/>
              <a:t> r</a:t>
            </a:r>
          </a:p>
          <a:p>
            <a:pPr lvl="2">
              <a:lnSpc>
                <a:spcPct val="90000"/>
              </a:lnSpc>
              <a:tabLst>
                <a:tab pos="2232025" algn="l"/>
              </a:tabLst>
            </a:pPr>
            <a:r>
              <a:rPr lang="en-US" altLang="en-US" sz="1700" dirty="0"/>
              <a:t>Dropping of attributes not supported by many databases.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lIns="90488" tIns="44450" rIns="90488" bIns="44450" anchor="ctr"/>
          <a:lstStyle/>
          <a:p>
            <a:r>
              <a:rPr lang="zh-CN" altLang="en-US" sz="2800" dirty="0" smtClean="0"/>
              <a:t>基础查询结构</a:t>
            </a:r>
            <a:endParaRPr lang="en-US" altLang="en-US" sz="2800" dirty="0"/>
          </a:p>
        </p:txBody>
      </p:sp>
      <p:sp>
        <p:nvSpPr>
          <p:cNvPr id="14338" name="Rectangle 3"/>
          <p:cNvSpPr>
            <a:spLocks noGrp="1" noChangeArrowheads="1"/>
          </p:cNvSpPr>
          <p:nvPr>
            <p:ph type="body" idx="1"/>
          </p:nvPr>
        </p:nvSpPr>
        <p:spPr>
          <a:xfrm>
            <a:off x="768351" y="1106488"/>
            <a:ext cx="7133810" cy="4628106"/>
          </a:xfrm>
        </p:spPr>
        <p:txBody>
          <a:bodyPr lIns="90488" tIns="44450" rIns="90488" bIns="44450"/>
          <a:lstStyle/>
          <a:p>
            <a:pPr>
              <a:tabLst>
                <a:tab pos="2055813" algn="l"/>
              </a:tabLst>
            </a:pPr>
            <a:r>
              <a:rPr lang="zh-CN" altLang="en-US" sz="1700" dirty="0" smtClean="0"/>
              <a:t>一个典型的</a:t>
            </a:r>
            <a:r>
              <a:rPr lang="en-US" altLang="zh-CN" sz="1700" dirty="0" smtClean="0"/>
              <a:t>SQL</a:t>
            </a:r>
            <a:r>
              <a:rPr lang="zh-CN" altLang="en-US" sz="1700" dirty="0" smtClean="0"/>
              <a:t>的查询结构</a:t>
            </a:r>
            <a:r>
              <a:rPr lang="en-US" altLang="en-US" sz="1700" dirty="0" smtClean="0"/>
              <a:t>:</a:t>
            </a:r>
            <a:r>
              <a:rPr lang="en-US" altLang="en-US" sz="1700" dirty="0"/>
              <a:t/>
            </a:r>
            <a:br>
              <a:rPr lang="en-US" altLang="en-US" sz="1700" dirty="0"/>
            </a:br>
            <a:r>
              <a:rPr lang="en-US" altLang="en-US" sz="1700" dirty="0"/>
              <a:t/>
            </a:r>
            <a:br>
              <a:rPr lang="en-US" altLang="en-US" sz="1700" dirty="0"/>
            </a:br>
            <a:r>
              <a:rPr lang="en-US" altLang="en-US" sz="1700" dirty="0"/>
              <a:t>	</a:t>
            </a:r>
            <a:r>
              <a:rPr lang="en-US" altLang="en-US" sz="1700" b="1" dirty="0"/>
              <a:t>select </a:t>
            </a:r>
            <a:r>
              <a:rPr lang="en-US" altLang="en-US" sz="1700" i="1" dirty="0"/>
              <a:t>A</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 </a:t>
            </a:r>
            <a:r>
              <a:rPr lang="en-US" altLang="en-US" sz="1700" i="1" dirty="0"/>
              <a:t>A</a:t>
            </a:r>
            <a:r>
              <a:rPr lang="en-US" altLang="en-US" sz="1700" i="1" baseline="-25000" dirty="0"/>
              <a:t>n</a:t>
            </a:r>
            <a:r>
              <a:rPr lang="en-US" altLang="en-US" sz="1700" dirty="0"/>
              <a:t/>
            </a:r>
            <a:br>
              <a:rPr lang="en-US" altLang="en-US" sz="1700" dirty="0"/>
            </a:br>
            <a:r>
              <a:rPr lang="en-US" altLang="en-US" sz="1700" dirty="0"/>
              <a:t>	</a:t>
            </a:r>
            <a:r>
              <a:rPr lang="en-US" altLang="en-US" sz="1700" b="1" dirty="0"/>
              <a:t>from</a:t>
            </a:r>
            <a:r>
              <a:rPr lang="en-US" altLang="en-US" sz="1700" dirty="0"/>
              <a:t> </a:t>
            </a:r>
            <a:r>
              <a:rPr lang="en-US" altLang="en-US" sz="1700" i="1" dirty="0"/>
              <a:t>r</a:t>
            </a:r>
            <a:r>
              <a:rPr lang="en-US" altLang="en-US" sz="1700" baseline="-25000" dirty="0"/>
              <a:t>1</a:t>
            </a:r>
            <a:r>
              <a:rPr lang="en-US" altLang="en-US" sz="1700" dirty="0"/>
              <a:t>, </a:t>
            </a:r>
            <a:r>
              <a:rPr lang="en-US" altLang="en-US" sz="1700" i="1" dirty="0"/>
              <a:t>r</a:t>
            </a:r>
            <a:r>
              <a:rPr lang="en-US" altLang="en-US" sz="1700" baseline="-25000" dirty="0"/>
              <a:t>2</a:t>
            </a:r>
            <a:r>
              <a:rPr lang="en-US" altLang="en-US" sz="1700" dirty="0"/>
              <a:t>, ..., </a:t>
            </a:r>
            <a:r>
              <a:rPr lang="en-US" altLang="en-US" sz="1700" i="1" dirty="0" err="1"/>
              <a:t>r</a:t>
            </a:r>
            <a:r>
              <a:rPr lang="en-US" altLang="en-US" sz="1700" i="1" baseline="-25000" dirty="0" err="1"/>
              <a:t>m</a:t>
            </a:r>
            <a:r>
              <a:rPr lang="en-US" altLang="en-US" sz="1700" dirty="0"/>
              <a:t/>
            </a:r>
            <a:br>
              <a:rPr lang="en-US" altLang="en-US" sz="1700" dirty="0"/>
            </a:br>
            <a:r>
              <a:rPr lang="en-US" altLang="en-US" sz="1700" dirty="0"/>
              <a:t>	</a:t>
            </a:r>
            <a:r>
              <a:rPr lang="en-US" altLang="en-US" sz="1700" b="1" dirty="0"/>
              <a:t>where </a:t>
            </a:r>
            <a:r>
              <a:rPr lang="en-US" altLang="en-US" sz="1700" i="1" dirty="0"/>
              <a:t>P</a:t>
            </a:r>
            <a:br>
              <a:rPr lang="en-US" altLang="en-US" sz="1700" i="1" dirty="0"/>
            </a:br>
            <a:endParaRPr lang="en-US" altLang="en-US" sz="1700" dirty="0"/>
          </a:p>
          <a:p>
            <a:pPr lvl="1">
              <a:tabLst>
                <a:tab pos="2055813" algn="l"/>
              </a:tabLst>
            </a:pPr>
            <a:r>
              <a:rPr lang="en-US" altLang="en-US" sz="1700" i="1" dirty="0"/>
              <a:t>A</a:t>
            </a:r>
            <a:r>
              <a:rPr lang="en-US" altLang="en-US" sz="1700" i="1" baseline="-25000" dirty="0"/>
              <a:t>i </a:t>
            </a:r>
            <a:r>
              <a:rPr lang="en-US" altLang="en-US" sz="1700" i="1" dirty="0" smtClean="0"/>
              <a:t> </a:t>
            </a:r>
            <a:r>
              <a:rPr lang="zh-CN" altLang="en-US" sz="1700" i="1" dirty="0" smtClean="0"/>
              <a:t>属性</a:t>
            </a:r>
            <a:endParaRPr lang="en-US" altLang="zh-CN" sz="1700" i="1" dirty="0" smtClean="0"/>
          </a:p>
          <a:p>
            <a:pPr lvl="1">
              <a:tabLst>
                <a:tab pos="2055813" algn="l"/>
              </a:tabLst>
            </a:pPr>
            <a:r>
              <a:rPr lang="en-US" altLang="zh-CN" i="1" dirty="0" err="1"/>
              <a:t>r</a:t>
            </a:r>
            <a:r>
              <a:rPr lang="en-US" altLang="en-US" sz="1700" i="1" baseline="-25000" dirty="0" err="1" smtClean="0"/>
              <a:t>i</a:t>
            </a:r>
            <a:r>
              <a:rPr lang="en-US" altLang="en-US" sz="1700" i="1" dirty="0" smtClean="0"/>
              <a:t> </a:t>
            </a:r>
            <a:r>
              <a:rPr lang="zh-CN" altLang="en-US" sz="1700" i="1" dirty="0" smtClean="0"/>
              <a:t>表</a:t>
            </a:r>
            <a:endParaRPr lang="en-US" altLang="en-US" sz="1700" dirty="0"/>
          </a:p>
          <a:p>
            <a:pPr lvl="1">
              <a:tabLst>
                <a:tab pos="2055813" algn="l"/>
              </a:tabLst>
            </a:pPr>
            <a:r>
              <a:rPr lang="en-US" altLang="en-US" sz="1700" i="1" dirty="0"/>
              <a:t>P</a:t>
            </a:r>
            <a:r>
              <a:rPr lang="en-US" altLang="en-US" sz="1700" dirty="0"/>
              <a:t> </a:t>
            </a:r>
            <a:r>
              <a:rPr lang="zh-CN" altLang="en-US" sz="1700" dirty="0" smtClean="0"/>
              <a:t>逻辑谓词</a:t>
            </a:r>
            <a:r>
              <a:rPr lang="en-US" altLang="en-US" sz="1700" dirty="0" smtClean="0"/>
              <a:t>.</a:t>
            </a:r>
            <a:endParaRPr lang="en-US" altLang="en-US" sz="1700" dirty="0"/>
          </a:p>
          <a:p>
            <a:pPr>
              <a:tabLst>
                <a:tab pos="2055813" algn="l"/>
              </a:tabLst>
            </a:pPr>
            <a:r>
              <a:rPr lang="zh-CN" altLang="en-US" sz="1700" dirty="0" smtClean="0"/>
              <a:t>查询结果为：</a:t>
            </a:r>
            <a:endParaRPr lang="en-US" altLang="en-US" sz="1700" dirty="0"/>
          </a:p>
        </p:txBody>
      </p:sp>
      <p:pic>
        <p:nvPicPr>
          <p:cNvPr id="2" name="图片 1"/>
          <p:cNvPicPr>
            <a:picLocks noChangeAspect="1"/>
          </p:cNvPicPr>
          <p:nvPr/>
        </p:nvPicPr>
        <p:blipFill>
          <a:blip r:embed="rId3"/>
          <a:stretch>
            <a:fillRect/>
          </a:stretch>
        </p:blipFill>
        <p:spPr>
          <a:xfrm>
            <a:off x="1714575" y="4414865"/>
            <a:ext cx="5491816" cy="758026"/>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lIns="90488" tIns="44450" rIns="90488" bIns="44450" anchor="ctr"/>
          <a:lstStyle/>
          <a:p>
            <a:r>
              <a:rPr lang="en-US" altLang="zh-CN" sz="2800" dirty="0" smtClean="0"/>
              <a:t>select </a:t>
            </a:r>
            <a:r>
              <a:rPr lang="zh-CN" altLang="en-US" sz="2800" dirty="0" smtClean="0"/>
              <a:t>子句</a:t>
            </a:r>
            <a:endParaRPr lang="en-US" altLang="en-US" sz="2800" dirty="0"/>
          </a:p>
        </p:txBody>
      </p:sp>
      <p:sp>
        <p:nvSpPr>
          <p:cNvPr id="15362" name="Rectangle 3"/>
          <p:cNvSpPr>
            <a:spLocks noGrp="1" noChangeArrowheads="1"/>
          </p:cNvSpPr>
          <p:nvPr>
            <p:ph type="body" idx="1"/>
          </p:nvPr>
        </p:nvSpPr>
        <p:spPr>
          <a:xfrm>
            <a:off x="768351" y="1106489"/>
            <a:ext cx="7594414" cy="4526216"/>
          </a:xfrm>
        </p:spPr>
        <p:txBody>
          <a:bodyPr lIns="90488" tIns="44450" rIns="90488" bIns="44450"/>
          <a:lstStyle/>
          <a:p>
            <a:pPr>
              <a:tabLst>
                <a:tab pos="2055813" algn="l"/>
              </a:tabLst>
            </a:pPr>
            <a:r>
              <a:rPr lang="en-US" altLang="en-US" sz="1700" b="1" dirty="0" smtClean="0"/>
              <a:t>select</a:t>
            </a:r>
            <a:r>
              <a:rPr lang="en-US" altLang="en-US" sz="1700" dirty="0" smtClean="0"/>
              <a:t> </a:t>
            </a:r>
            <a:r>
              <a:rPr lang="zh-CN" altLang="en-US" dirty="0" smtClean="0"/>
              <a:t>子句列出查询结果的所有列</a:t>
            </a:r>
            <a:endParaRPr lang="en-US" altLang="zh-CN" dirty="0" smtClean="0"/>
          </a:p>
          <a:p>
            <a:pPr lvl="1">
              <a:tabLst>
                <a:tab pos="2055813" algn="l"/>
              </a:tabLst>
            </a:pPr>
            <a:r>
              <a:rPr lang="zh-CN" altLang="en-US" dirty="0" smtClean="0"/>
              <a:t>对应于关系代数中的投影运算</a:t>
            </a:r>
            <a:endParaRPr lang="en-US" altLang="en-US" dirty="0" smtClean="0"/>
          </a:p>
          <a:p>
            <a:pPr>
              <a:lnSpc>
                <a:spcPct val="110000"/>
              </a:lnSpc>
              <a:tabLst>
                <a:tab pos="2055813" algn="l"/>
              </a:tabLst>
            </a:pPr>
            <a:r>
              <a:rPr lang="zh-CN" altLang="en-US" dirty="0"/>
              <a:t>比如</a:t>
            </a:r>
            <a:r>
              <a:rPr lang="en-US" altLang="en-US" sz="1700" dirty="0" smtClean="0"/>
              <a:t>: </a:t>
            </a:r>
            <a:r>
              <a:rPr lang="zh-CN" altLang="en-US" sz="1700" dirty="0" smtClean="0"/>
              <a:t>找所有教师的姓名</a:t>
            </a:r>
            <a:r>
              <a:rPr lang="en-US" altLang="en-US" sz="1700" dirty="0" smtClean="0"/>
              <a:t>:</a:t>
            </a:r>
            <a:r>
              <a:rPr lang="en-US" altLang="en-US" sz="1700" dirty="0"/>
              <a:t/>
            </a:r>
            <a:br>
              <a:rPr lang="en-US" altLang="en-US" sz="1700" dirty="0"/>
            </a:br>
            <a:r>
              <a:rPr lang="en-US" altLang="en-US" sz="1700" dirty="0"/>
              <a:t>		</a:t>
            </a:r>
            <a:r>
              <a:rPr lang="en-US" altLang="en-US" sz="1700" b="1" dirty="0"/>
              <a:t>select </a:t>
            </a:r>
            <a:r>
              <a:rPr lang="en-US" altLang="en-US" sz="1700" i="1" dirty="0"/>
              <a:t>name</a:t>
            </a:r>
            <a:r>
              <a:rPr lang="en-US" altLang="en-US" sz="1700" dirty="0"/>
              <a:t/>
            </a:r>
            <a:br>
              <a:rPr lang="en-US" altLang="en-US" sz="1700" dirty="0"/>
            </a:br>
            <a:r>
              <a:rPr lang="en-US" altLang="en-US" sz="1700" dirty="0"/>
              <a:t>		</a:t>
            </a:r>
            <a:r>
              <a:rPr lang="en-US" altLang="en-US" sz="1700" b="1" dirty="0"/>
              <a:t>from </a:t>
            </a:r>
            <a:r>
              <a:rPr lang="en-US" altLang="en-US" sz="1700" i="1" dirty="0"/>
              <a:t>instructor</a:t>
            </a:r>
            <a:endParaRPr lang="en-US" altLang="en-US" sz="1700" b="1" i="1" dirty="0"/>
          </a:p>
          <a:p>
            <a:pPr>
              <a:tabLst>
                <a:tab pos="2055813" algn="l"/>
              </a:tabLst>
            </a:pPr>
            <a:r>
              <a:rPr lang="zh-CN" altLang="en-US" sz="1700" b="1" dirty="0" smtClean="0"/>
              <a:t>注意</a:t>
            </a:r>
            <a:r>
              <a:rPr lang="en-US" altLang="en-US" sz="1700" dirty="0" smtClean="0"/>
              <a:t>:  SQL</a:t>
            </a:r>
            <a:r>
              <a:rPr lang="zh-CN" altLang="en-US" sz="1700" dirty="0" smtClean="0"/>
              <a:t>中大小写不敏感</a:t>
            </a:r>
            <a:r>
              <a:rPr lang="en-US" altLang="en-US" sz="1700" dirty="0" smtClean="0"/>
              <a:t> (</a:t>
            </a:r>
            <a:r>
              <a:rPr lang="zh-CN" altLang="en-US" sz="1700" dirty="0" smtClean="0"/>
              <a:t>换句话说，你可以用大写也可以用小写</a:t>
            </a:r>
            <a:r>
              <a:rPr lang="en-US" altLang="en-US" sz="1700" dirty="0" smtClean="0"/>
              <a:t>)  </a:t>
            </a:r>
            <a:endParaRPr lang="en-US" altLang="en-US" sz="1700" dirty="0"/>
          </a:p>
          <a:p>
            <a:pPr lvl="1">
              <a:tabLst>
                <a:tab pos="2055813" algn="l"/>
              </a:tabLst>
            </a:pPr>
            <a:r>
              <a:rPr lang="en-US" altLang="en-US" sz="1700" dirty="0"/>
              <a:t>E.g.,  </a:t>
            </a:r>
            <a:r>
              <a:rPr lang="en-US" altLang="en-US" sz="1700" i="1" dirty="0"/>
              <a:t>Name</a:t>
            </a:r>
            <a:r>
              <a:rPr lang="en-US" altLang="en-US" sz="1700" dirty="0"/>
              <a:t> ≡ </a:t>
            </a:r>
            <a:r>
              <a:rPr lang="en-US" altLang="en-US" sz="1700" i="1" dirty="0"/>
              <a:t>NAME</a:t>
            </a:r>
            <a:r>
              <a:rPr lang="en-US" altLang="en-US" sz="1700" dirty="0"/>
              <a:t> ≡ </a:t>
            </a:r>
            <a:r>
              <a:rPr lang="en-US" altLang="en-US" sz="1700" i="1" dirty="0" smtClean="0"/>
              <a:t>name</a:t>
            </a:r>
            <a:endParaRPr lang="en-US" altLang="en-US" sz="1700" i="1"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lIns="90488" tIns="44450" rIns="90488" bIns="44450" anchor="ctr"/>
          <a:lstStyle/>
          <a:p>
            <a:r>
              <a:rPr lang="en-US" altLang="zh-CN" sz="2800" dirty="0" smtClean="0"/>
              <a:t>select </a:t>
            </a:r>
            <a:r>
              <a:rPr lang="zh-CN" altLang="en-US" sz="2800" dirty="0" smtClean="0"/>
              <a:t>子句</a:t>
            </a:r>
            <a:r>
              <a:rPr lang="en-US" altLang="en-US" sz="2800" dirty="0" smtClean="0"/>
              <a:t> (</a:t>
            </a:r>
            <a:r>
              <a:rPr lang="zh-CN" altLang="en-US" sz="2800" dirty="0" smtClean="0"/>
              <a:t>续</a:t>
            </a:r>
            <a:r>
              <a:rPr lang="en-US" altLang="en-US" sz="2800" dirty="0" smtClean="0"/>
              <a:t>)</a:t>
            </a:r>
            <a:endParaRPr lang="en-US" altLang="en-US" sz="2800" dirty="0"/>
          </a:p>
        </p:txBody>
      </p:sp>
      <p:sp>
        <p:nvSpPr>
          <p:cNvPr id="16386" name="Rectangle 3"/>
          <p:cNvSpPr>
            <a:spLocks noGrp="1" noChangeArrowheads="1"/>
          </p:cNvSpPr>
          <p:nvPr>
            <p:ph type="body" idx="1"/>
          </p:nvPr>
        </p:nvSpPr>
        <p:spPr>
          <a:xfrm>
            <a:off x="768349" y="1106488"/>
            <a:ext cx="7585537" cy="4876800"/>
          </a:xfrm>
        </p:spPr>
        <p:txBody>
          <a:bodyPr lIns="90488" tIns="44450" rIns="90488" bIns="44450"/>
          <a:lstStyle/>
          <a:p>
            <a:pPr>
              <a:tabLst>
                <a:tab pos="2055813" algn="l"/>
              </a:tabLst>
            </a:pPr>
            <a:r>
              <a:rPr lang="en-US" altLang="zh-CN" sz="1700" dirty="0" smtClean="0">
                <a:latin typeface="+mj-ea"/>
                <a:ea typeface="+mj-ea"/>
              </a:rPr>
              <a:t>SQL </a:t>
            </a:r>
            <a:r>
              <a:rPr lang="zh-CN" altLang="en-US" sz="1700" dirty="0" smtClean="0">
                <a:latin typeface="+mj-ea"/>
                <a:ea typeface="+mj-ea"/>
              </a:rPr>
              <a:t>允许查询结果中存在重复元组</a:t>
            </a:r>
            <a:endParaRPr lang="en-US" altLang="en-US" sz="1700" dirty="0" smtClean="0">
              <a:latin typeface="+mj-ea"/>
              <a:ea typeface="+mj-ea"/>
            </a:endParaRPr>
          </a:p>
          <a:p>
            <a:pPr>
              <a:tabLst>
                <a:tab pos="2055813" algn="l"/>
              </a:tabLst>
            </a:pPr>
            <a:r>
              <a:rPr lang="zh-CN" altLang="en-US" sz="1700" dirty="0" smtClean="0">
                <a:latin typeface="+mj-ea"/>
                <a:ea typeface="+mj-ea"/>
              </a:rPr>
              <a:t>强制去重，在</a:t>
            </a:r>
            <a:r>
              <a:rPr lang="en-US" altLang="zh-CN" sz="1700" dirty="0" smtClean="0">
                <a:latin typeface="+mj-ea"/>
                <a:ea typeface="+mj-ea"/>
              </a:rPr>
              <a:t>select </a:t>
            </a:r>
            <a:r>
              <a:rPr lang="zh-CN" altLang="en-US" sz="1700" dirty="0" smtClean="0">
                <a:latin typeface="+mj-ea"/>
                <a:ea typeface="+mj-ea"/>
              </a:rPr>
              <a:t>后使用 </a:t>
            </a:r>
            <a:r>
              <a:rPr lang="en-US" altLang="zh-CN" sz="1700" b="1" dirty="0" smtClean="0">
                <a:latin typeface="+mj-ea"/>
                <a:ea typeface="+mj-ea"/>
              </a:rPr>
              <a:t>distinct</a:t>
            </a:r>
            <a:r>
              <a:rPr lang="en-US" altLang="zh-CN" sz="1700" dirty="0" smtClean="0">
                <a:latin typeface="+mj-ea"/>
                <a:ea typeface="+mj-ea"/>
              </a:rPr>
              <a:t> </a:t>
            </a:r>
            <a:r>
              <a:rPr lang="zh-CN" altLang="en-US" sz="1700" dirty="0" smtClean="0">
                <a:latin typeface="+mj-ea"/>
                <a:ea typeface="+mj-ea"/>
              </a:rPr>
              <a:t>关键字</a:t>
            </a:r>
            <a:endParaRPr lang="en-US" altLang="en-US" sz="1700" dirty="0" smtClean="0">
              <a:latin typeface="+mj-ea"/>
              <a:ea typeface="+mj-ea"/>
            </a:endParaRPr>
          </a:p>
          <a:p>
            <a:pPr>
              <a:tabLst>
                <a:tab pos="2055813" algn="l"/>
              </a:tabLst>
            </a:pPr>
            <a:r>
              <a:rPr lang="zh-CN" altLang="en-US" sz="1700" dirty="0" smtClean="0">
                <a:latin typeface="+mj-ea"/>
                <a:ea typeface="+mj-ea"/>
              </a:rPr>
              <a:t>查询所有老师所在的院系，结果去重。</a:t>
            </a:r>
            <a:endParaRPr lang="en-US" altLang="en-US" sz="1700" dirty="0">
              <a:latin typeface="+mj-ea"/>
              <a:ea typeface="+mj-ea"/>
            </a:endParaRPr>
          </a:p>
          <a:p>
            <a:pPr>
              <a:buFont typeface="Monotype Sorts" charset="2"/>
              <a:buNone/>
              <a:tabLst>
                <a:tab pos="2055813" algn="l"/>
              </a:tabLst>
            </a:pPr>
            <a:r>
              <a:rPr lang="en-US" altLang="en-US" sz="1700" dirty="0">
                <a:latin typeface="+mj-ea"/>
                <a:ea typeface="+mj-ea"/>
              </a:rPr>
              <a:t>		</a:t>
            </a:r>
            <a:r>
              <a:rPr lang="en-US" altLang="en-US" sz="1700" b="1" dirty="0">
                <a:latin typeface="+mj-ea"/>
                <a:ea typeface="+mj-ea"/>
              </a:rPr>
              <a:t>select distinct </a:t>
            </a:r>
            <a:r>
              <a:rPr lang="en-US" altLang="en-US" sz="1700" i="1" dirty="0">
                <a:latin typeface="+mj-ea"/>
                <a:ea typeface="+mj-ea"/>
              </a:rPr>
              <a:t>dept_name</a:t>
            </a:r>
            <a:r>
              <a:rPr lang="en-US" altLang="en-US" sz="1700" dirty="0">
                <a:latin typeface="+mj-ea"/>
                <a:ea typeface="+mj-ea"/>
              </a:rPr>
              <a:t/>
            </a:r>
            <a:br>
              <a:rPr lang="en-US" altLang="en-US" sz="1700" dirty="0">
                <a:latin typeface="+mj-ea"/>
                <a:ea typeface="+mj-ea"/>
              </a:rPr>
            </a:br>
            <a:r>
              <a:rPr lang="en-US" altLang="en-US" sz="1700" dirty="0">
                <a:latin typeface="+mj-ea"/>
                <a:ea typeface="+mj-ea"/>
              </a:rPr>
              <a:t>	</a:t>
            </a:r>
            <a:r>
              <a:rPr lang="en-US" altLang="en-US" sz="1700" b="1" dirty="0">
                <a:latin typeface="+mj-ea"/>
                <a:ea typeface="+mj-ea"/>
              </a:rPr>
              <a:t>from </a:t>
            </a:r>
            <a:r>
              <a:rPr lang="en-US" altLang="en-US" sz="1700" i="1" dirty="0" smtClean="0">
                <a:latin typeface="+mj-ea"/>
                <a:ea typeface="+mj-ea"/>
              </a:rPr>
              <a:t>instructor</a:t>
            </a:r>
          </a:p>
          <a:p>
            <a:pPr>
              <a:buFont typeface="Monotype Sorts" charset="2"/>
              <a:buNone/>
              <a:tabLst>
                <a:tab pos="2055813" algn="l"/>
              </a:tabLst>
            </a:pPr>
            <a:r>
              <a:rPr lang="en-US" altLang="en-US" i="1" dirty="0">
                <a:latin typeface="+mj-ea"/>
                <a:ea typeface="+mj-ea"/>
              </a:rPr>
              <a:t>	</a:t>
            </a:r>
            <a:r>
              <a:rPr lang="zh-CN" altLang="en-US" i="1" dirty="0" smtClean="0">
                <a:latin typeface="+mj-ea"/>
                <a:ea typeface="+mj-ea"/>
              </a:rPr>
              <a:t>注意：去重是针对</a:t>
            </a:r>
            <a:r>
              <a:rPr lang="en-US" altLang="zh-CN" i="1" dirty="0" smtClean="0">
                <a:latin typeface="+mj-ea"/>
                <a:ea typeface="+mj-ea"/>
              </a:rPr>
              <a:t>select</a:t>
            </a:r>
            <a:r>
              <a:rPr lang="zh-CN" altLang="en-US" i="1" dirty="0" smtClean="0">
                <a:latin typeface="+mj-ea"/>
                <a:ea typeface="+mj-ea"/>
              </a:rPr>
              <a:t>子句所有列组成的元组进行去重，不可能只对某些特定列去重，其他列不去重，这样结果也不可能是一个二维表了。</a:t>
            </a:r>
            <a:endParaRPr lang="en-US" altLang="en-US" sz="1700" i="1" dirty="0">
              <a:latin typeface="+mj-ea"/>
              <a:ea typeface="+mj-ea"/>
            </a:endParaRPr>
          </a:p>
          <a:p>
            <a:pPr>
              <a:tabLst>
                <a:tab pos="2055813" algn="l"/>
              </a:tabLst>
            </a:pPr>
            <a:r>
              <a:rPr lang="zh-CN" altLang="en-US" dirty="0" smtClean="0">
                <a:latin typeface="+mj-ea"/>
                <a:ea typeface="+mj-ea"/>
              </a:rPr>
              <a:t>关键字 </a:t>
            </a:r>
            <a:r>
              <a:rPr lang="en-US" altLang="zh-CN" b="1" dirty="0" smtClean="0">
                <a:latin typeface="+mj-ea"/>
                <a:ea typeface="+mj-ea"/>
              </a:rPr>
              <a:t>all </a:t>
            </a:r>
            <a:r>
              <a:rPr lang="zh-CN" altLang="en-US" dirty="0" smtClean="0">
                <a:latin typeface="+mj-ea"/>
                <a:ea typeface="+mj-ea"/>
              </a:rPr>
              <a:t>表示结果不去重</a:t>
            </a:r>
            <a:r>
              <a:rPr lang="zh-CN" altLang="en-US" dirty="0">
                <a:latin typeface="+mj-ea"/>
                <a:ea typeface="+mj-ea"/>
              </a:rPr>
              <a:t>。</a:t>
            </a:r>
            <a:r>
              <a:rPr lang="en-US" altLang="en-US" sz="1700" dirty="0">
                <a:latin typeface="+mj-ea"/>
                <a:ea typeface="+mj-ea"/>
              </a:rPr>
              <a:t/>
            </a:r>
            <a:br>
              <a:rPr lang="en-US" altLang="en-US" sz="1700" dirty="0">
                <a:latin typeface="+mj-ea"/>
                <a:ea typeface="+mj-ea"/>
              </a:rPr>
            </a:br>
            <a:r>
              <a:rPr lang="en-US" altLang="en-US" sz="800" dirty="0">
                <a:latin typeface="+mj-ea"/>
                <a:ea typeface="+mj-ea"/>
              </a:rPr>
              <a:t> </a:t>
            </a:r>
          </a:p>
          <a:p>
            <a:pPr>
              <a:buFont typeface="Monotype Sorts" charset="2"/>
              <a:buNone/>
              <a:tabLst>
                <a:tab pos="2055813" algn="l"/>
              </a:tabLst>
            </a:pPr>
            <a:r>
              <a:rPr lang="en-US" altLang="en-US" sz="1700" dirty="0">
                <a:latin typeface="+mj-ea"/>
                <a:ea typeface="+mj-ea"/>
              </a:rPr>
              <a:t>		</a:t>
            </a:r>
            <a:r>
              <a:rPr lang="en-US" altLang="en-US" sz="1700" b="1" dirty="0">
                <a:latin typeface="+mj-ea"/>
                <a:ea typeface="+mj-ea"/>
              </a:rPr>
              <a:t>select all</a:t>
            </a:r>
            <a:r>
              <a:rPr lang="en-US" altLang="en-US" sz="1700" dirty="0">
                <a:latin typeface="+mj-ea"/>
                <a:ea typeface="+mj-ea"/>
              </a:rPr>
              <a:t> </a:t>
            </a:r>
            <a:r>
              <a:rPr lang="en-US" altLang="en-US" sz="1700" i="1" dirty="0">
                <a:latin typeface="+mj-ea"/>
                <a:ea typeface="+mj-ea"/>
              </a:rPr>
              <a:t>dept_name</a:t>
            </a:r>
            <a:br>
              <a:rPr lang="en-US" altLang="en-US" sz="1700" i="1" dirty="0">
                <a:latin typeface="+mj-ea"/>
                <a:ea typeface="+mj-ea"/>
              </a:rPr>
            </a:br>
            <a:r>
              <a:rPr lang="en-US" altLang="en-US" sz="1700" i="1" dirty="0">
                <a:latin typeface="+mj-ea"/>
                <a:ea typeface="+mj-ea"/>
              </a:rPr>
              <a:t>	</a:t>
            </a:r>
            <a:r>
              <a:rPr lang="en-US" altLang="en-US" sz="1700" b="1" dirty="0">
                <a:latin typeface="+mj-ea"/>
                <a:ea typeface="+mj-ea"/>
              </a:rPr>
              <a:t>from </a:t>
            </a:r>
            <a:r>
              <a:rPr lang="en-US" altLang="en-US" sz="1700" i="1" dirty="0">
                <a:latin typeface="+mj-ea"/>
                <a:ea typeface="+mj-ea"/>
              </a:rPr>
              <a:t>instructor</a:t>
            </a:r>
          </a:p>
        </p:txBody>
      </p:sp>
      <p:pic>
        <p:nvPicPr>
          <p:cNvPr id="3" name="Graphic 2">
            <a:extLst>
              <a:ext uri="{FF2B5EF4-FFF2-40B4-BE49-F238E27FC236}">
                <a16:creationId xmlns:a16="http://schemas.microsoft.com/office/drawing/2014/main" id="{BD9960E4-FF8C-45DD-9C24-C644DF7941AC}"/>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34967" r="32712" b="12784"/>
          <a:stretch/>
        </p:blipFill>
        <p:spPr>
          <a:xfrm>
            <a:off x="6216445" y="3429000"/>
            <a:ext cx="1143000" cy="2844764"/>
          </a:xfrm>
          <a:prstGeom prst="rect">
            <a:avLst/>
          </a:prstGeom>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lIns="90488" tIns="44450" rIns="90488" bIns="44450" anchor="ctr"/>
          <a:lstStyle/>
          <a:p>
            <a:r>
              <a:rPr lang="en-US" altLang="zh-CN" sz="2800" dirty="0" smtClean="0"/>
              <a:t>select </a:t>
            </a:r>
            <a:r>
              <a:rPr lang="zh-CN" altLang="en-US" sz="2800" dirty="0" smtClean="0"/>
              <a:t>子句</a:t>
            </a:r>
            <a:r>
              <a:rPr lang="en-US" altLang="en-US" sz="2800" dirty="0" smtClean="0"/>
              <a:t>(Cont</a:t>
            </a:r>
            <a:r>
              <a:rPr lang="en-US" altLang="en-US" sz="2800" dirty="0"/>
              <a:t>.)</a:t>
            </a:r>
          </a:p>
        </p:txBody>
      </p:sp>
      <p:sp>
        <p:nvSpPr>
          <p:cNvPr id="17410" name="Rectangle 3"/>
          <p:cNvSpPr>
            <a:spLocks noGrp="1" noChangeArrowheads="1"/>
          </p:cNvSpPr>
          <p:nvPr>
            <p:ph type="body" idx="1"/>
          </p:nvPr>
        </p:nvSpPr>
        <p:spPr>
          <a:xfrm>
            <a:off x="768350" y="1106489"/>
            <a:ext cx="7523393" cy="5001704"/>
          </a:xfrm>
        </p:spPr>
        <p:txBody>
          <a:bodyPr lIns="90488" tIns="44450" rIns="90488" bIns="44450"/>
          <a:lstStyle/>
          <a:p>
            <a:pPr>
              <a:tabLst>
                <a:tab pos="2055813" algn="l"/>
              </a:tabLst>
            </a:pPr>
            <a:r>
              <a:rPr lang="zh-CN" altLang="en-US" sz="1700" dirty="0" smtClean="0"/>
              <a:t>星号在</a:t>
            </a:r>
            <a:r>
              <a:rPr lang="en-US" altLang="zh-CN" sz="1700" dirty="0" smtClean="0"/>
              <a:t>select</a:t>
            </a:r>
            <a:r>
              <a:rPr lang="zh-CN" altLang="en-US" sz="1700" dirty="0" smtClean="0"/>
              <a:t>子句重意味着所有属性</a:t>
            </a:r>
            <a:endParaRPr lang="en-US" altLang="en-US" sz="1700" dirty="0"/>
          </a:p>
          <a:p>
            <a:pPr>
              <a:buFont typeface="Monotype Sorts" charset="2"/>
              <a:buNone/>
              <a:tabLst>
                <a:tab pos="2055813" algn="l"/>
              </a:tabLst>
            </a:pP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smtClean="0"/>
              <a:t>instructor</a:t>
            </a:r>
          </a:p>
          <a:p>
            <a:pPr lvl="1">
              <a:tabLst>
                <a:tab pos="2055813" algn="l"/>
              </a:tabLst>
            </a:pPr>
            <a:r>
              <a:rPr lang="zh-CN" altLang="en-US" i="1" dirty="0" smtClean="0"/>
              <a:t>使用</a:t>
            </a:r>
            <a:r>
              <a:rPr lang="en-US" altLang="en-US" i="1" dirty="0" smtClean="0"/>
              <a:t>*</a:t>
            </a:r>
            <a:r>
              <a:rPr lang="zh-CN" altLang="en-US" i="1" dirty="0" smtClean="0"/>
              <a:t>，不能加其他列</a:t>
            </a:r>
            <a:endParaRPr lang="en-US" altLang="zh-CN" i="1" dirty="0" smtClean="0"/>
          </a:p>
          <a:p>
            <a:pPr lvl="1">
              <a:tabLst>
                <a:tab pos="2055813" algn="l"/>
              </a:tabLst>
            </a:pPr>
            <a:r>
              <a:rPr lang="zh-CN" altLang="en-US" i="1" dirty="0" smtClean="0"/>
              <a:t>可以使用</a:t>
            </a:r>
            <a:r>
              <a:rPr lang="zh-CN" altLang="en-US" i="1" dirty="0"/>
              <a:t>表</a:t>
            </a:r>
            <a:r>
              <a:rPr lang="zh-CN" altLang="en-US" i="1" dirty="0" smtClean="0"/>
              <a:t>名</a:t>
            </a:r>
            <a:r>
              <a:rPr lang="en-US" altLang="zh-CN" i="1" dirty="0" smtClean="0"/>
              <a:t>.*</a:t>
            </a:r>
            <a:r>
              <a:rPr lang="zh-CN" altLang="en-US" i="1" dirty="0" smtClean="0"/>
              <a:t>，指代这个表的所有列</a:t>
            </a:r>
            <a:endParaRPr lang="en-US" altLang="en-US" i="1" dirty="0"/>
          </a:p>
          <a:p>
            <a:pPr>
              <a:tabLst>
                <a:tab pos="2055813" algn="l"/>
              </a:tabLst>
            </a:pPr>
            <a:r>
              <a:rPr lang="zh-CN" altLang="en-US" sz="1700" dirty="0" smtClean="0"/>
              <a:t>字面量列</a:t>
            </a:r>
            <a:endParaRPr lang="en-US" altLang="en-US" sz="1700" dirty="0"/>
          </a:p>
          <a:p>
            <a:pPr>
              <a:buNone/>
              <a:tabLst>
                <a:tab pos="2055813" algn="l"/>
              </a:tabLst>
            </a:pPr>
            <a:r>
              <a:rPr lang="en-US" altLang="en-US" sz="1700" b="1" dirty="0"/>
              <a:t>			select  </a:t>
            </a:r>
            <a:r>
              <a:rPr lang="en-US" altLang="ja-JP" sz="1700" dirty="0"/>
              <a:t>'</a:t>
            </a:r>
            <a:r>
              <a:rPr lang="en-US" altLang="en-US" sz="1700" dirty="0"/>
              <a:t>437</a:t>
            </a:r>
            <a:r>
              <a:rPr lang="en-US" altLang="ja-JP" sz="1700" dirty="0"/>
              <a:t>'</a:t>
            </a:r>
            <a:endParaRPr lang="en-US" altLang="en-US" sz="1700" dirty="0"/>
          </a:p>
          <a:p>
            <a:pPr lvl="1">
              <a:tabLst>
                <a:tab pos="2055813" algn="l"/>
              </a:tabLst>
            </a:pPr>
            <a:r>
              <a:rPr lang="zh-CN" altLang="en-US" sz="1700" dirty="0" smtClean="0"/>
              <a:t>单列表，有一行，值为</a:t>
            </a:r>
            <a:r>
              <a:rPr lang="en-US" altLang="zh-CN" sz="1700" dirty="0" smtClean="0"/>
              <a:t>’437</a:t>
            </a:r>
            <a:r>
              <a:rPr lang="en-US" altLang="zh-CN" dirty="0" smtClean="0"/>
              <a:t>’</a:t>
            </a:r>
            <a:endParaRPr lang="en-US" altLang="zh-CN" sz="1700" dirty="0" smtClean="0"/>
          </a:p>
          <a:p>
            <a:pPr lvl="1">
              <a:tabLst>
                <a:tab pos="2055813" algn="l"/>
              </a:tabLst>
            </a:pPr>
            <a:r>
              <a:rPr lang="zh-CN" altLang="en-US" dirty="0"/>
              <a:t>可以</a:t>
            </a:r>
            <a:r>
              <a:rPr lang="zh-CN" altLang="en-US" dirty="0" smtClean="0"/>
              <a:t>对列进行重命名</a:t>
            </a:r>
            <a:endParaRPr lang="en-US" altLang="en-US" sz="1700" dirty="0" smtClean="0"/>
          </a:p>
          <a:p>
            <a:pPr lvl="2">
              <a:tabLst>
                <a:tab pos="2055813" algn="l"/>
              </a:tabLst>
            </a:pPr>
            <a:r>
              <a:rPr lang="en-US" altLang="en-US" b="1" dirty="0" smtClean="0"/>
              <a:t>select </a:t>
            </a:r>
            <a:r>
              <a:rPr lang="en-US" altLang="en-US" dirty="0"/>
              <a:t>'437' </a:t>
            </a:r>
            <a:r>
              <a:rPr lang="en-US" altLang="en-US" b="1" dirty="0"/>
              <a:t>as </a:t>
            </a:r>
            <a:r>
              <a:rPr lang="en-US" altLang="en-US" i="1" dirty="0" smtClean="0"/>
              <a:t>FOO</a:t>
            </a:r>
          </a:p>
          <a:p>
            <a:pPr lvl="1">
              <a:tabLst>
                <a:tab pos="2055813" algn="l"/>
              </a:tabLst>
            </a:pPr>
            <a:r>
              <a:rPr lang="en-US" altLang="zh-CN" i="1" dirty="0" smtClean="0"/>
              <a:t>Oracle </a:t>
            </a:r>
            <a:r>
              <a:rPr lang="zh-CN" altLang="en-US" i="1" dirty="0" smtClean="0"/>
              <a:t>： </a:t>
            </a:r>
            <a:r>
              <a:rPr lang="en-US" altLang="zh-CN" i="1" dirty="0" smtClean="0"/>
              <a:t>select </a:t>
            </a:r>
            <a:r>
              <a:rPr lang="zh-CN" altLang="en-US" i="1" dirty="0" smtClean="0"/>
              <a:t>‘</a:t>
            </a:r>
            <a:r>
              <a:rPr lang="en-US" altLang="zh-CN" i="1" dirty="0" smtClean="0"/>
              <a:t>437</a:t>
            </a:r>
            <a:r>
              <a:rPr lang="zh-CN" altLang="en-US" i="1" dirty="0" smtClean="0"/>
              <a:t>’</a:t>
            </a:r>
            <a:r>
              <a:rPr lang="en-US" altLang="zh-CN" i="1" dirty="0" smtClean="0"/>
              <a:t>  foo from dual;</a:t>
            </a:r>
            <a:r>
              <a:rPr lang="en-US" altLang="en-US" dirty="0"/>
              <a:t>	</a:t>
            </a:r>
            <a:endParaRPr lang="en-US" altLang="en-US" i="1" dirty="0"/>
          </a:p>
          <a:p>
            <a:pPr>
              <a:tabLst>
                <a:tab pos="2055813" algn="l"/>
              </a:tabLst>
            </a:pPr>
            <a:r>
              <a:rPr lang="zh-CN" altLang="en-US" dirty="0"/>
              <a:t>字面</a:t>
            </a:r>
            <a:r>
              <a:rPr lang="zh-CN" altLang="en-US" dirty="0" smtClean="0"/>
              <a:t>量列</a:t>
            </a:r>
            <a:endParaRPr lang="en-US" altLang="en-US" sz="1700" dirty="0" smtClean="0"/>
          </a:p>
          <a:p>
            <a:pPr>
              <a:buFont typeface="Monotype Sorts" charset="2"/>
              <a:buNone/>
              <a:tabLst>
                <a:tab pos="2055813" algn="l"/>
              </a:tabLst>
            </a:pPr>
            <a:r>
              <a:rPr lang="en-US" altLang="en-US" sz="1700" b="1" dirty="0"/>
              <a:t>			select  </a:t>
            </a:r>
            <a:r>
              <a:rPr lang="en-US" altLang="en-US" sz="1700" dirty="0"/>
              <a:t>'A'</a:t>
            </a:r>
            <a:br>
              <a:rPr lang="en-US" altLang="en-US" sz="1700" dirty="0"/>
            </a:br>
            <a:r>
              <a:rPr lang="en-US" altLang="en-US" sz="1700" dirty="0"/>
              <a:t>		</a:t>
            </a:r>
            <a:r>
              <a:rPr lang="en-US" altLang="en-US" sz="1700" b="1" dirty="0"/>
              <a:t>from </a:t>
            </a:r>
            <a:r>
              <a:rPr lang="en-US" altLang="en-US" sz="1700" i="1" dirty="0"/>
              <a:t>instructor</a:t>
            </a:r>
          </a:p>
          <a:p>
            <a:pPr lvl="1">
              <a:tabLst>
                <a:tab pos="2055813" algn="l"/>
              </a:tabLst>
            </a:pPr>
            <a:r>
              <a:rPr lang="zh-CN" altLang="en-US" sz="1700" dirty="0" smtClean="0"/>
              <a:t>单列表，</a:t>
            </a:r>
            <a:r>
              <a:rPr lang="en-US" altLang="zh-CN" sz="1700" dirty="0" smtClean="0"/>
              <a:t>N</a:t>
            </a:r>
            <a:r>
              <a:rPr lang="zh-CN" altLang="en-US" sz="1700" dirty="0" smtClean="0"/>
              <a:t>行（</a:t>
            </a:r>
            <a:r>
              <a:rPr lang="en-US" altLang="zh-CN" sz="1700" dirty="0" smtClean="0"/>
              <a:t>instructor</a:t>
            </a:r>
            <a:r>
              <a:rPr lang="zh-CN" altLang="en-US" sz="1700" dirty="0" smtClean="0"/>
              <a:t>表的行数），每一行的值都是</a:t>
            </a:r>
            <a:r>
              <a:rPr lang="zh-CN" altLang="en-US" dirty="0" smtClean="0"/>
              <a:t>‘</a:t>
            </a:r>
            <a:r>
              <a:rPr lang="en-US" altLang="zh-CN" dirty="0" smtClean="0"/>
              <a:t>A</a:t>
            </a:r>
            <a:r>
              <a:rPr lang="zh-CN" altLang="en-US" dirty="0" smtClean="0"/>
              <a:t>’。</a:t>
            </a:r>
            <a:endParaRPr lang="en-US" altLang="en-US" sz="1700" dirty="0" smtClean="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68350" y="201699"/>
            <a:ext cx="8077200" cy="609600"/>
          </a:xfrm>
        </p:spPr>
        <p:txBody>
          <a:bodyPr lIns="90488" tIns="44450" rIns="90488" bIns="44450" anchor="ctr"/>
          <a:lstStyle/>
          <a:p>
            <a:r>
              <a:rPr lang="en-US" altLang="zh-CN" sz="2800" dirty="0" smtClean="0"/>
              <a:t>select </a:t>
            </a:r>
            <a:r>
              <a:rPr lang="zh-CN" altLang="en-US" sz="2800" dirty="0" smtClean="0"/>
              <a:t>子句</a:t>
            </a:r>
            <a:r>
              <a:rPr lang="en-US" altLang="en-US" sz="2800" dirty="0" smtClean="0"/>
              <a:t>(</a:t>
            </a:r>
            <a:r>
              <a:rPr lang="zh-CN" altLang="en-US" sz="2800" dirty="0" smtClean="0"/>
              <a:t>续</a:t>
            </a:r>
            <a:r>
              <a:rPr lang="en-US" altLang="en-US" sz="2800" dirty="0" smtClean="0"/>
              <a:t>)</a:t>
            </a:r>
            <a:endParaRPr lang="en-US" altLang="en-US" sz="2800" dirty="0"/>
          </a:p>
        </p:txBody>
      </p:sp>
      <p:sp>
        <p:nvSpPr>
          <p:cNvPr id="18434" name="Rectangle 3"/>
          <p:cNvSpPr>
            <a:spLocks noGrp="1" noChangeArrowheads="1"/>
          </p:cNvSpPr>
          <p:nvPr>
            <p:ph type="body" idx="1"/>
          </p:nvPr>
        </p:nvSpPr>
        <p:spPr>
          <a:xfrm>
            <a:off x="768351" y="1106489"/>
            <a:ext cx="7585536" cy="4514024"/>
          </a:xfrm>
        </p:spPr>
        <p:txBody>
          <a:bodyPr lIns="90488" tIns="44450" rIns="90488" bIns="44450"/>
          <a:lstStyle/>
          <a:p>
            <a:pPr>
              <a:tabLst>
                <a:tab pos="2055813" algn="l"/>
              </a:tabLst>
            </a:pPr>
            <a:r>
              <a:rPr lang="en-US" altLang="zh-CN" sz="1700" dirty="0" smtClean="0"/>
              <a:t>select</a:t>
            </a:r>
            <a:r>
              <a:rPr lang="zh-CN" altLang="en-US" sz="1700" dirty="0" smtClean="0"/>
              <a:t>子句可以包含数学表达式，操作数可以用常量或者列</a:t>
            </a:r>
            <a:endParaRPr lang="en-US" altLang="en-US" sz="1700" dirty="0" smtClean="0"/>
          </a:p>
          <a:p>
            <a:pPr lvl="1">
              <a:tabLst>
                <a:tab pos="2055813" algn="l"/>
              </a:tabLst>
            </a:pPr>
            <a:r>
              <a:rPr lang="zh-CN" altLang="en-US" sz="1700" dirty="0" smtClean="0"/>
              <a:t>比如</a:t>
            </a:r>
            <a:r>
              <a:rPr lang="en-US" altLang="en-US" sz="1700" dirty="0" smtClean="0"/>
              <a:t>: </a:t>
            </a:r>
            <a:endParaRPr lang="en-US" altLang="en-US" sz="1700" dirty="0"/>
          </a:p>
          <a:p>
            <a:pPr lvl="1">
              <a:buFont typeface="Monotype Sorts" charset="2"/>
              <a:buNone/>
              <a:tabLst>
                <a:tab pos="2055813" algn="l"/>
              </a:tabLst>
            </a:pPr>
            <a:r>
              <a:rPr lang="en-US" altLang="en-US" sz="1700" b="1" dirty="0"/>
              <a:t>	                  select</a:t>
            </a:r>
            <a:r>
              <a:rPr lang="en-US" altLang="en-US" sz="1700" dirty="0"/>
              <a:t> </a:t>
            </a:r>
            <a:r>
              <a:rPr lang="en-US" altLang="en-US" sz="1700" i="1" dirty="0"/>
              <a:t>ID, name, salary/12</a:t>
            </a:r>
            <a:r>
              <a:rPr lang="en-US" altLang="en-US" sz="1700" dirty="0"/>
              <a:t/>
            </a:r>
            <a:br>
              <a:rPr lang="en-US" altLang="en-US" sz="1700" dirty="0"/>
            </a:br>
            <a:r>
              <a:rPr lang="en-US" altLang="en-US" sz="1700" dirty="0"/>
              <a:t>                  </a:t>
            </a:r>
            <a:r>
              <a:rPr lang="en-US" altLang="en-US" sz="1700" b="1" dirty="0"/>
              <a:t>from </a:t>
            </a:r>
            <a:r>
              <a:rPr lang="en-US" altLang="en-US" sz="1700" i="1" dirty="0"/>
              <a:t>instructor</a:t>
            </a:r>
          </a:p>
          <a:p>
            <a:pPr lvl="1">
              <a:buFont typeface="Monotype Sorts" charset="2"/>
              <a:buNone/>
              <a:tabLst>
                <a:tab pos="2055813" algn="l"/>
              </a:tabLst>
            </a:pPr>
            <a:r>
              <a:rPr lang="en-US" altLang="en-US" sz="1700" i="1" dirty="0" smtClean="0"/>
              <a:t>	</a:t>
            </a:r>
            <a:r>
              <a:rPr lang="zh-CN" altLang="en-US" sz="1700" i="1" dirty="0" smtClean="0"/>
              <a:t>结果为一个</a:t>
            </a:r>
            <a:r>
              <a:rPr lang="zh-CN" altLang="en-US" i="1" dirty="0" smtClean="0"/>
              <a:t>和</a:t>
            </a:r>
            <a:r>
              <a:rPr lang="en-US" altLang="zh-CN" i="1" dirty="0" smtClean="0"/>
              <a:t>instructor</a:t>
            </a:r>
            <a:r>
              <a:rPr lang="zh-CN" altLang="en-US" i="1" dirty="0" smtClean="0"/>
              <a:t>一样的</a:t>
            </a:r>
            <a:r>
              <a:rPr lang="zh-CN" altLang="en-US" sz="1700" i="1" dirty="0" smtClean="0"/>
              <a:t>关系，除了</a:t>
            </a:r>
            <a:r>
              <a:rPr lang="en-US" altLang="zh-CN" sz="1700" i="1" dirty="0" smtClean="0"/>
              <a:t>salary</a:t>
            </a:r>
            <a:r>
              <a:rPr lang="zh-CN" altLang="en-US" sz="1700" i="1" dirty="0" smtClean="0"/>
              <a:t>列的值被</a:t>
            </a:r>
            <a:r>
              <a:rPr lang="en-US" altLang="zh-CN" sz="1700" i="1" dirty="0" smtClean="0"/>
              <a:t>12</a:t>
            </a:r>
            <a:r>
              <a:rPr lang="zh-CN" altLang="en-US" sz="1700" i="1" dirty="0" smtClean="0"/>
              <a:t>除。</a:t>
            </a:r>
            <a:r>
              <a:rPr lang="en-US" altLang="en-US" sz="1700" i="1" dirty="0"/>
              <a:t>	</a:t>
            </a:r>
            <a:endParaRPr lang="en-US" altLang="en-US" sz="1700" i="1" dirty="0" smtClean="0"/>
          </a:p>
          <a:p>
            <a:pPr lvl="1">
              <a:tabLst>
                <a:tab pos="2055813" algn="l"/>
              </a:tabLst>
            </a:pPr>
            <a:r>
              <a:rPr lang="zh-CN" altLang="en-US" sz="1700" dirty="0" smtClean="0"/>
              <a:t>可以给</a:t>
            </a:r>
            <a:r>
              <a:rPr lang="en-US" altLang="en-US" sz="1700" dirty="0" smtClean="0"/>
              <a:t> </a:t>
            </a:r>
            <a:r>
              <a:rPr lang="en-US" altLang="en-US" sz="1700" dirty="0"/>
              <a:t>“s</a:t>
            </a:r>
            <a:r>
              <a:rPr lang="en-US" altLang="en-US" sz="1700" i="1" dirty="0"/>
              <a:t>alary/12” </a:t>
            </a:r>
            <a:r>
              <a:rPr lang="en-US" altLang="en-US" sz="1700" i="1" dirty="0" smtClean="0"/>
              <a:t> </a:t>
            </a:r>
            <a:r>
              <a:rPr lang="zh-CN" altLang="en-US" sz="1700" i="1" dirty="0" smtClean="0"/>
              <a:t>重命名</a:t>
            </a:r>
            <a:r>
              <a:rPr lang="en-US" altLang="en-US" sz="1700" dirty="0" smtClean="0"/>
              <a:t>:</a:t>
            </a:r>
            <a:endParaRPr lang="en-US" altLang="en-US" sz="1700" dirty="0"/>
          </a:p>
          <a:p>
            <a:pPr lvl="1">
              <a:buFont typeface="Monotype Sorts" charset="2"/>
              <a:buNone/>
              <a:tabLst>
                <a:tab pos="2055813" algn="l"/>
              </a:tabLst>
            </a:pPr>
            <a:r>
              <a:rPr lang="en-US" altLang="en-US" sz="1700" i="1" dirty="0"/>
              <a:t>	        </a:t>
            </a:r>
            <a:r>
              <a:rPr lang="en-US" altLang="en-US" sz="1700" b="1" dirty="0"/>
              <a:t>select </a:t>
            </a:r>
            <a:r>
              <a:rPr lang="en-US" altLang="en-US" sz="1700" i="1" dirty="0"/>
              <a:t>ID, name, salary/12  </a:t>
            </a:r>
            <a:r>
              <a:rPr lang="en-US" altLang="en-US" sz="1700" b="1" dirty="0"/>
              <a:t>as </a:t>
            </a:r>
            <a:r>
              <a:rPr lang="en-US" altLang="en-US" sz="1700" i="1" dirty="0" err="1"/>
              <a:t>monthly_salary</a:t>
            </a:r>
            <a:r>
              <a:rPr lang="en-US" altLang="en-US" sz="1700" i="1" dirty="0"/>
              <a:t/>
            </a:r>
            <a:br>
              <a:rPr lang="en-US" altLang="en-US" sz="1700" i="1" dirty="0"/>
            </a:br>
            <a:endParaRPr lang="en-US" altLang="en-US" sz="1700" dirty="0"/>
          </a:p>
          <a:p>
            <a:pPr lvl="1">
              <a:tabLst>
                <a:tab pos="2055813" algn="l"/>
              </a:tabLst>
            </a:pPr>
            <a:endParaRPr lang="en-US" altLang="en-US" dirty="0"/>
          </a:p>
          <a:p>
            <a:pPr lvl="1">
              <a:buFont typeface="Monotype Sorts" charset="2"/>
              <a:buNone/>
              <a:tabLst>
                <a:tab pos="2055813" algn="l"/>
              </a:tabLst>
            </a:pPr>
            <a:endParaRPr lang="en-US" altLang="en-US" dirty="0"/>
          </a:p>
          <a:p>
            <a:pPr>
              <a:buFont typeface="Monotype Sorts" charset="2"/>
              <a:buNone/>
              <a:tabLst>
                <a:tab pos="2055813" algn="l"/>
              </a:tabLst>
            </a:pPr>
            <a:endParaRPr lang="en-US" altLang="en-US"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lIns="90488" tIns="44450" rIns="90488" bIns="44450" anchor="ctr"/>
          <a:lstStyle/>
          <a:p>
            <a:r>
              <a:rPr lang="en-US" altLang="zh-CN" sz="2800" dirty="0" smtClean="0"/>
              <a:t>where </a:t>
            </a:r>
            <a:r>
              <a:rPr lang="zh-CN" altLang="en-US" sz="2800" dirty="0" smtClean="0"/>
              <a:t>子句</a:t>
            </a:r>
            <a:endParaRPr lang="en-US" altLang="en-US" sz="2800" dirty="0"/>
          </a:p>
        </p:txBody>
      </p:sp>
      <p:sp>
        <p:nvSpPr>
          <p:cNvPr id="19458" name="Rectangle 3"/>
          <p:cNvSpPr>
            <a:spLocks noGrp="1" noChangeArrowheads="1"/>
          </p:cNvSpPr>
          <p:nvPr>
            <p:ph type="body" idx="1"/>
          </p:nvPr>
        </p:nvSpPr>
        <p:spPr>
          <a:xfrm>
            <a:off x="768350" y="1106488"/>
            <a:ext cx="7692898" cy="4876800"/>
          </a:xfrm>
        </p:spPr>
        <p:txBody>
          <a:bodyPr lIns="90488" tIns="44450" rIns="90488" bIns="44450"/>
          <a:lstStyle/>
          <a:p>
            <a:pPr>
              <a:tabLst>
                <a:tab pos="1311275" algn="l"/>
              </a:tabLst>
            </a:pPr>
            <a:r>
              <a:rPr lang="en-US" altLang="zh-CN" sz="1700" b="1" dirty="0" smtClean="0">
                <a:latin typeface="+mj-ea"/>
                <a:ea typeface="+mj-ea"/>
              </a:rPr>
              <a:t>where </a:t>
            </a:r>
            <a:r>
              <a:rPr lang="zh-CN" altLang="en-US" sz="1700" dirty="0" smtClean="0">
                <a:latin typeface="+mj-ea"/>
                <a:ea typeface="+mj-ea"/>
              </a:rPr>
              <a:t>子句 表述 结果必须满足的条件</a:t>
            </a:r>
            <a:endParaRPr lang="en-US" altLang="zh-CN" sz="1700" dirty="0" smtClean="0">
              <a:latin typeface="+mj-ea"/>
              <a:ea typeface="+mj-ea"/>
            </a:endParaRPr>
          </a:p>
          <a:p>
            <a:pPr lvl="1">
              <a:tabLst>
                <a:tab pos="1311275" algn="l"/>
              </a:tabLst>
            </a:pPr>
            <a:r>
              <a:rPr lang="zh-CN" altLang="en-US" dirty="0" smtClean="0">
                <a:latin typeface="+mj-ea"/>
                <a:ea typeface="+mj-ea"/>
              </a:rPr>
              <a:t>对应于关系代数中的选择操作</a:t>
            </a:r>
            <a:endParaRPr lang="en-US" altLang="zh-CN" dirty="0" smtClean="0">
              <a:latin typeface="+mj-ea"/>
              <a:ea typeface="+mj-ea"/>
            </a:endParaRPr>
          </a:p>
          <a:p>
            <a:pPr>
              <a:tabLst>
                <a:tab pos="1311275" algn="l"/>
              </a:tabLst>
            </a:pPr>
            <a:r>
              <a:rPr lang="zh-CN" altLang="en-US" dirty="0" smtClean="0">
                <a:latin typeface="+mj-ea"/>
                <a:ea typeface="+mj-ea"/>
              </a:rPr>
              <a:t>查询</a:t>
            </a:r>
            <a:r>
              <a:rPr lang="zh-CN" altLang="en-US" dirty="0" smtClean="0">
                <a:latin typeface="+mj-ea"/>
              </a:rPr>
              <a:t>计算机</a:t>
            </a:r>
            <a:r>
              <a:rPr lang="zh-CN" altLang="en-US" dirty="0" smtClean="0">
                <a:latin typeface="+mj-ea"/>
                <a:ea typeface="+mj-ea"/>
              </a:rPr>
              <a:t>院的所有老师</a:t>
            </a:r>
            <a:endParaRPr lang="en-US" altLang="en-US" dirty="0" smtClean="0">
              <a:latin typeface="+mj-ea"/>
              <a:ea typeface="+mj-ea"/>
            </a:endParaRPr>
          </a:p>
          <a:p>
            <a:pPr>
              <a:buFont typeface="Monotype Sorts" charset="2"/>
              <a:buNone/>
              <a:tabLst>
                <a:tab pos="1311275" algn="l"/>
              </a:tabLst>
            </a:pPr>
            <a:r>
              <a:rPr lang="en-US" altLang="en-US" sz="1700" b="1" dirty="0">
                <a:latin typeface="+mj-ea"/>
                <a:ea typeface="+mj-ea"/>
              </a:rPr>
              <a:t>		select </a:t>
            </a:r>
            <a:r>
              <a:rPr lang="en-US" altLang="en-US" sz="1700" i="1" dirty="0">
                <a:latin typeface="+mj-ea"/>
                <a:ea typeface="+mj-ea"/>
              </a:rPr>
              <a:t>name</a:t>
            </a:r>
            <a:br>
              <a:rPr lang="en-US" altLang="en-US" sz="1700" i="1" dirty="0">
                <a:latin typeface="+mj-ea"/>
                <a:ea typeface="+mj-ea"/>
              </a:rPr>
            </a:br>
            <a:r>
              <a:rPr lang="en-US" altLang="en-US" sz="1700" i="1" dirty="0">
                <a:latin typeface="+mj-ea"/>
                <a:ea typeface="+mj-ea"/>
              </a:rPr>
              <a:t>	</a:t>
            </a:r>
            <a:r>
              <a:rPr lang="en-US" altLang="en-US" sz="1700" b="1" dirty="0">
                <a:latin typeface="+mj-ea"/>
                <a:ea typeface="+mj-ea"/>
              </a:rPr>
              <a:t>from </a:t>
            </a:r>
            <a:r>
              <a:rPr lang="en-US" altLang="en-US" sz="1700" i="1" dirty="0">
                <a:latin typeface="+mj-ea"/>
                <a:ea typeface="+mj-ea"/>
              </a:rPr>
              <a:t>instructor</a:t>
            </a:r>
            <a:br>
              <a:rPr lang="en-US" altLang="en-US" sz="1700" i="1" dirty="0">
                <a:latin typeface="+mj-ea"/>
                <a:ea typeface="+mj-ea"/>
              </a:rPr>
            </a:br>
            <a:r>
              <a:rPr lang="en-US" altLang="en-US" sz="1700" i="1" dirty="0">
                <a:latin typeface="+mj-ea"/>
                <a:ea typeface="+mj-ea"/>
              </a:rPr>
              <a:t>	</a:t>
            </a:r>
            <a:r>
              <a:rPr lang="en-US" altLang="en-US" sz="1700" b="1" dirty="0">
                <a:latin typeface="+mj-ea"/>
                <a:ea typeface="+mj-ea"/>
              </a:rPr>
              <a:t>where </a:t>
            </a:r>
            <a:r>
              <a:rPr lang="en-US" altLang="en-US" sz="1700" i="1" dirty="0">
                <a:latin typeface="+mj-ea"/>
                <a:ea typeface="+mj-ea"/>
              </a:rPr>
              <a:t>dept_name =</a:t>
            </a:r>
            <a:r>
              <a:rPr lang="en-US" altLang="en-US" sz="1700" dirty="0">
                <a:latin typeface="+mj-ea"/>
                <a:ea typeface="+mj-ea"/>
              </a:rPr>
              <a:t> </a:t>
            </a:r>
            <a:r>
              <a:rPr lang="en-US" altLang="en-US" sz="1700" i="1" dirty="0">
                <a:latin typeface="+mj-ea"/>
                <a:ea typeface="+mj-ea"/>
              </a:rPr>
              <a:t>'</a:t>
            </a:r>
            <a:r>
              <a:rPr lang="en-US" altLang="ja-JP" sz="1700" dirty="0">
                <a:latin typeface="+mj-ea"/>
                <a:ea typeface="+mj-ea"/>
              </a:rPr>
              <a:t>Comp. Sci.'</a:t>
            </a:r>
          </a:p>
          <a:p>
            <a:pPr>
              <a:tabLst>
                <a:tab pos="1311275" algn="l"/>
              </a:tabLst>
            </a:pPr>
            <a:r>
              <a:rPr lang="en-US" altLang="zh-CN" sz="1700" dirty="0" smtClean="0">
                <a:latin typeface="+mj-ea"/>
                <a:ea typeface="+mj-ea"/>
              </a:rPr>
              <a:t>SQL </a:t>
            </a:r>
            <a:r>
              <a:rPr lang="zh-CN" altLang="en-US" sz="1700" dirty="0" smtClean="0">
                <a:latin typeface="+mj-ea"/>
                <a:ea typeface="+mj-ea"/>
              </a:rPr>
              <a:t>可以使用逻辑运算 </a:t>
            </a:r>
            <a:r>
              <a:rPr lang="en-US" altLang="zh-CN" sz="1700" dirty="0" smtClean="0">
                <a:latin typeface="+mj-ea"/>
                <a:ea typeface="+mj-ea"/>
              </a:rPr>
              <a:t>and </a:t>
            </a:r>
            <a:r>
              <a:rPr lang="zh-CN" altLang="en-US" sz="1700" dirty="0" smtClean="0">
                <a:latin typeface="+mj-ea"/>
                <a:ea typeface="+mj-ea"/>
              </a:rPr>
              <a:t>，</a:t>
            </a:r>
            <a:r>
              <a:rPr lang="en-US" altLang="zh-CN" sz="1700" dirty="0" smtClean="0">
                <a:latin typeface="+mj-ea"/>
                <a:ea typeface="+mj-ea"/>
              </a:rPr>
              <a:t>or</a:t>
            </a:r>
            <a:r>
              <a:rPr lang="zh-CN" altLang="en-US" sz="1700" dirty="0" smtClean="0">
                <a:latin typeface="+mj-ea"/>
                <a:ea typeface="+mj-ea"/>
              </a:rPr>
              <a:t>， </a:t>
            </a:r>
            <a:r>
              <a:rPr lang="en-US" altLang="zh-CN" sz="1700" dirty="0" smtClean="0">
                <a:latin typeface="+mj-ea"/>
                <a:ea typeface="+mj-ea"/>
              </a:rPr>
              <a:t>not</a:t>
            </a:r>
          </a:p>
          <a:p>
            <a:pPr>
              <a:tabLst>
                <a:tab pos="1311275" algn="l"/>
              </a:tabLst>
            </a:pPr>
            <a:r>
              <a:rPr lang="zh-CN" altLang="en-US" sz="1700" dirty="0" smtClean="0">
                <a:latin typeface="+mj-ea"/>
                <a:ea typeface="+mj-ea"/>
              </a:rPr>
              <a:t>逻辑运算可以连接关系表达式</a:t>
            </a:r>
            <a:endParaRPr lang="en-US" altLang="zh-CN" sz="1700" dirty="0" smtClean="0">
              <a:latin typeface="+mj-ea"/>
              <a:ea typeface="+mj-ea"/>
            </a:endParaRPr>
          </a:p>
          <a:p>
            <a:pPr>
              <a:tabLst>
                <a:tab pos="1311275" algn="l"/>
              </a:tabLst>
            </a:pPr>
            <a:r>
              <a:rPr lang="zh-CN" altLang="en-US" dirty="0" smtClean="0">
                <a:latin typeface="+mj-ea"/>
                <a:ea typeface="+mj-ea"/>
              </a:rPr>
              <a:t>比较能被应用于算术表达式的结果</a:t>
            </a:r>
            <a:endParaRPr lang="en-US" altLang="en-US" sz="1700" dirty="0" smtClean="0">
              <a:latin typeface="+mj-ea"/>
              <a:ea typeface="+mj-ea"/>
            </a:endParaRPr>
          </a:p>
          <a:p>
            <a:pPr>
              <a:tabLst>
                <a:tab pos="1311275" algn="l"/>
              </a:tabLst>
            </a:pPr>
            <a:r>
              <a:rPr lang="zh-CN" altLang="en-US" sz="1700" dirty="0" smtClean="0">
                <a:latin typeface="+mj-ea"/>
                <a:ea typeface="+mj-ea"/>
              </a:rPr>
              <a:t>查询计算机院工资超过</a:t>
            </a:r>
            <a:r>
              <a:rPr lang="en-US" altLang="zh-CN" sz="1700" dirty="0" smtClean="0">
                <a:latin typeface="+mj-ea"/>
                <a:ea typeface="+mj-ea"/>
              </a:rPr>
              <a:t>70000 </a:t>
            </a:r>
            <a:r>
              <a:rPr lang="zh-CN" altLang="en-US" sz="1700" dirty="0" smtClean="0">
                <a:latin typeface="+mj-ea"/>
                <a:ea typeface="+mj-ea"/>
              </a:rPr>
              <a:t>的所有老师</a:t>
            </a:r>
            <a:endParaRPr lang="en-US" altLang="en-US" sz="1700" dirty="0" smtClean="0">
              <a:latin typeface="+mj-ea"/>
              <a:ea typeface="+mj-ea"/>
            </a:endParaRPr>
          </a:p>
          <a:p>
            <a:pPr lvl="1">
              <a:spcBef>
                <a:spcPts val="0"/>
              </a:spcBef>
              <a:buFont typeface="Monotype Sorts" charset="2"/>
              <a:buNone/>
              <a:tabLst>
                <a:tab pos="1311275" algn="l"/>
              </a:tabLst>
            </a:pPr>
            <a:r>
              <a:rPr lang="en-US" altLang="en-US" sz="1700" b="1" dirty="0">
                <a:latin typeface="+mj-ea"/>
                <a:ea typeface="+mj-ea"/>
              </a:rPr>
              <a:t>	</a:t>
            </a:r>
            <a:r>
              <a:rPr lang="en-US" altLang="en-US" b="1" dirty="0">
                <a:latin typeface="微软雅黑" panose="020B0503020204020204" pitchFamily="34" charset="-122"/>
                <a:ea typeface="微软雅黑" panose="020B0503020204020204" pitchFamily="34" charset="-122"/>
              </a:rPr>
              <a:t>select </a:t>
            </a:r>
            <a:r>
              <a:rPr lang="en-US" altLang="en-US" dirty="0">
                <a:latin typeface="微软雅黑" panose="020B0503020204020204" pitchFamily="34" charset="-122"/>
                <a:ea typeface="微软雅黑" panose="020B0503020204020204" pitchFamily="34" charset="-122"/>
              </a:rPr>
              <a:t>name</a:t>
            </a:r>
            <a:r>
              <a:rPr lang="en-US" altLang="en-US" b="1" dirty="0">
                <a:latin typeface="微软雅黑" panose="020B0503020204020204" pitchFamily="34" charset="-122"/>
                <a:ea typeface="微软雅黑" panose="020B0503020204020204" pitchFamily="34" charset="-122"/>
              </a:rPr>
              <a:t/>
            </a:r>
            <a:br>
              <a:rPr lang="en-US" altLang="en-US" b="1" dirty="0">
                <a:latin typeface="微软雅黑" panose="020B0503020204020204" pitchFamily="34" charset="-122"/>
                <a:ea typeface="微软雅黑" panose="020B0503020204020204" pitchFamily="34" charset="-122"/>
              </a:rPr>
            </a:br>
            <a:r>
              <a:rPr lang="en-US" altLang="en-US" b="1" dirty="0">
                <a:latin typeface="微软雅黑" panose="020B0503020204020204" pitchFamily="34" charset="-122"/>
                <a:ea typeface="微软雅黑" panose="020B0503020204020204" pitchFamily="34" charset="-122"/>
              </a:rPr>
              <a:t>from </a:t>
            </a:r>
            <a:r>
              <a:rPr lang="en-US" altLang="en-US" dirty="0">
                <a:latin typeface="微软雅黑" panose="020B0503020204020204" pitchFamily="34" charset="-122"/>
                <a:ea typeface="微软雅黑" panose="020B0503020204020204" pitchFamily="34" charset="-122"/>
              </a:rPr>
              <a:t>instructor</a:t>
            </a:r>
            <a:r>
              <a:rPr lang="en-US" altLang="en-US" b="1" dirty="0">
                <a:latin typeface="微软雅黑" panose="020B0503020204020204" pitchFamily="34" charset="-122"/>
                <a:ea typeface="微软雅黑" panose="020B0503020204020204" pitchFamily="34" charset="-122"/>
              </a:rPr>
              <a:t/>
            </a:r>
            <a:br>
              <a:rPr lang="en-US" altLang="en-US" b="1" dirty="0">
                <a:latin typeface="微软雅黑" panose="020B0503020204020204" pitchFamily="34" charset="-122"/>
                <a:ea typeface="微软雅黑" panose="020B0503020204020204" pitchFamily="34" charset="-122"/>
              </a:rPr>
            </a:br>
            <a:r>
              <a:rPr lang="en-US" altLang="en-US" b="1" dirty="0">
                <a:latin typeface="微软雅黑" panose="020B0503020204020204" pitchFamily="34" charset="-122"/>
                <a:ea typeface="微软雅黑" panose="020B0503020204020204" pitchFamily="34" charset="-122"/>
              </a:rPr>
              <a:t>where </a:t>
            </a:r>
            <a:r>
              <a:rPr lang="en-US" altLang="en-US" dirty="0">
                <a:latin typeface="微软雅黑" panose="020B0503020204020204" pitchFamily="34" charset="-122"/>
                <a:ea typeface="微软雅黑" panose="020B0503020204020204" pitchFamily="34" charset="-122"/>
              </a:rPr>
              <a:t>dept_name = </a:t>
            </a:r>
            <a:r>
              <a:rPr lang="en-US" altLang="ja-JP" dirty="0">
                <a:latin typeface="微软雅黑" panose="020B0503020204020204" pitchFamily="34" charset="-122"/>
                <a:ea typeface="微软雅黑" panose="020B0503020204020204" pitchFamily="34" charset="-122"/>
              </a:rPr>
              <a:t>'</a:t>
            </a:r>
            <a:r>
              <a:rPr lang="en-US" altLang="en-US" dirty="0">
                <a:latin typeface="微软雅黑" panose="020B0503020204020204" pitchFamily="34" charset="-122"/>
                <a:ea typeface="微软雅黑" panose="020B0503020204020204" pitchFamily="34" charset="-122"/>
              </a:rPr>
              <a:t>co</a:t>
            </a:r>
            <a:r>
              <a:rPr lang="en-US" altLang="ja-JP" dirty="0">
                <a:latin typeface="微软雅黑" panose="020B0503020204020204" pitchFamily="34" charset="-122"/>
                <a:ea typeface="微软雅黑" panose="020B0503020204020204" pitchFamily="34" charset="-122"/>
              </a:rPr>
              <a:t>mp. Sci.'  </a:t>
            </a:r>
          </a:p>
          <a:p>
            <a:pPr lvl="1">
              <a:spcBef>
                <a:spcPts val="0"/>
              </a:spcBef>
              <a:buFont typeface="Monotype Sorts" charset="2"/>
              <a:buNone/>
              <a:tabLst>
                <a:tab pos="1311275" algn="l"/>
              </a:tabLst>
            </a:pPr>
            <a:r>
              <a:rPr lang="en-US" altLang="ja-JP" b="1" dirty="0">
                <a:latin typeface="微软雅黑" panose="020B0503020204020204" pitchFamily="34" charset="-122"/>
                <a:ea typeface="微软雅黑" panose="020B0503020204020204" pitchFamily="34" charset="-122"/>
              </a:rPr>
              <a:t>    and </a:t>
            </a:r>
            <a:r>
              <a:rPr lang="en-US" altLang="ja-JP" dirty="0">
                <a:latin typeface="微软雅黑" panose="020B0503020204020204" pitchFamily="34" charset="-122"/>
                <a:ea typeface="微软雅黑" panose="020B0503020204020204" pitchFamily="34" charset="-122"/>
              </a:rPr>
              <a:t>salary &gt; 70000</a:t>
            </a:r>
          </a:p>
          <a:p>
            <a:pPr>
              <a:buFont typeface="Monotype Sorts" charset="2"/>
              <a:buNone/>
              <a:tabLst>
                <a:tab pos="1311275" algn="l"/>
              </a:tabLst>
            </a:pPr>
            <a:endParaRPr lang="en-US" altLang="en-US" b="1" dirty="0">
              <a:latin typeface="+mj-ea"/>
              <a:ea typeface="+mj-ea"/>
            </a:endParaRPr>
          </a:p>
        </p:txBody>
      </p:sp>
      <p:pic>
        <p:nvPicPr>
          <p:cNvPr id="3" name="Graphic 2">
            <a:extLst>
              <a:ext uri="{FF2B5EF4-FFF2-40B4-BE49-F238E27FC236}">
                <a16:creationId xmlns:a16="http://schemas.microsoft.com/office/drawing/2014/main" id="{51B4B9C5-28CB-44C6-BCAD-BA8A2C191646}"/>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42307" t="787" r="41816" b="37397"/>
          <a:stretch/>
        </p:blipFill>
        <p:spPr>
          <a:xfrm>
            <a:off x="7109157" y="4682613"/>
            <a:ext cx="1090307" cy="1157748"/>
          </a:xfrm>
          <a:prstGeom prst="rect">
            <a:avLst/>
          </a:prstGeom>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lIns="90488" tIns="44450" rIns="90488" bIns="44450" anchor="ctr"/>
          <a:lstStyle/>
          <a:p>
            <a:r>
              <a:rPr lang="en-US" altLang="zh-CN" dirty="0" smtClean="0"/>
              <a:t>from </a:t>
            </a:r>
            <a:r>
              <a:rPr lang="zh-CN" altLang="en-US" dirty="0" smtClean="0"/>
              <a:t>子句</a:t>
            </a:r>
            <a:endParaRPr lang="en-US" altLang="en-US" dirty="0"/>
          </a:p>
        </p:txBody>
      </p:sp>
      <mc:AlternateContent xmlns:mc="http://schemas.openxmlformats.org/markup-compatibility/2006" xmlns:a14="http://schemas.microsoft.com/office/drawing/2010/main">
        <mc:Choice Requires="a14">
          <p:sp>
            <p:nvSpPr>
              <p:cNvPr id="20482" name="Rectangle 3"/>
              <p:cNvSpPr>
                <a:spLocks noGrp="1" noChangeArrowheads="1"/>
              </p:cNvSpPr>
              <p:nvPr>
                <p:ph type="body" idx="1"/>
              </p:nvPr>
            </p:nvSpPr>
            <p:spPr>
              <a:xfrm>
                <a:off x="768351" y="1106489"/>
                <a:ext cx="7603292" cy="4867592"/>
              </a:xfrm>
            </p:spPr>
            <p:txBody>
              <a:bodyPr lIns="90488" tIns="44450" rIns="90488" bIns="44450"/>
              <a:lstStyle/>
              <a:p>
                <a:pPr>
                  <a:tabLst>
                    <a:tab pos="635000" algn="l"/>
                    <a:tab pos="2403475" algn="l"/>
                  </a:tabLst>
                </a:pPr>
                <a:r>
                  <a:rPr lang="en-US" altLang="zh-CN" sz="1700" b="1" dirty="0" smtClean="0">
                    <a:latin typeface="微软雅黑" panose="020B0503020204020204" pitchFamily="34" charset="-122"/>
                    <a:ea typeface="微软雅黑" panose="020B0503020204020204" pitchFamily="34" charset="-122"/>
                  </a:rPr>
                  <a:t>from </a:t>
                </a:r>
                <a:r>
                  <a:rPr lang="zh-CN" altLang="en-US" dirty="0" smtClean="0">
                    <a:latin typeface="微软雅黑" panose="020B0503020204020204" pitchFamily="34" charset="-122"/>
                    <a:ea typeface="微软雅黑" panose="020B0503020204020204" pitchFamily="34" charset="-122"/>
                  </a:rPr>
                  <a:t>子句列出查询中包含的关系</a:t>
                </a:r>
                <a:endParaRPr lang="en-US" altLang="en-US" sz="1700" b="1" dirty="0" smtClean="0">
                  <a:latin typeface="微软雅黑" panose="020B0503020204020204" pitchFamily="34" charset="-122"/>
                  <a:ea typeface="微软雅黑" panose="020B0503020204020204" pitchFamily="34" charset="-122"/>
                </a:endParaRPr>
              </a:p>
              <a:p>
                <a:pPr lvl="1">
                  <a:tabLst>
                    <a:tab pos="635000" algn="l"/>
                    <a:tab pos="2403475" algn="l"/>
                  </a:tabLst>
                </a:pPr>
                <a:r>
                  <a:rPr lang="zh-CN" altLang="en-US" dirty="0" smtClean="0">
                    <a:latin typeface="微软雅黑" panose="020B0503020204020204" pitchFamily="34" charset="-122"/>
                    <a:ea typeface="微软雅黑" panose="020B0503020204020204" pitchFamily="34" charset="-122"/>
                  </a:rPr>
                  <a:t>对应于关系代数中的笛卡尔积</a:t>
                </a:r>
                <a:endParaRPr lang="en-US" altLang="en-US" dirty="0" smtClean="0">
                  <a:latin typeface="微软雅黑" panose="020B0503020204020204" pitchFamily="34" charset="-122"/>
                  <a:ea typeface="微软雅黑" panose="020B0503020204020204" pitchFamily="34" charset="-122"/>
                </a:endParaRPr>
              </a:p>
              <a:p>
                <a:pPr>
                  <a:tabLst>
                    <a:tab pos="635000" algn="l"/>
                    <a:tab pos="2403475" algn="l"/>
                  </a:tabLst>
                </a:pPr>
                <a:r>
                  <a:rPr lang="zh-CN" altLang="en-US" dirty="0" smtClean="0">
                    <a:latin typeface="微软雅黑" panose="020B0503020204020204" pitchFamily="34" charset="-122"/>
                    <a:ea typeface="微软雅黑" panose="020B0503020204020204" pitchFamily="34" charset="-122"/>
                  </a:rPr>
                  <a:t>查询</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𝑖𝑛𝑠𝑡𝑟𝑢𝑐𝑡𝑜𝑟</m:t>
                    </m:r>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𝑡𝑒𝑎𝑐h𝑒𝑠</m:t>
                    </m:r>
                  </m:oMath>
                </a14:m>
                <a:endParaRPr lang="en-US" altLang="en-US" sz="1700" dirty="0" smtClean="0">
                  <a:latin typeface="微软雅黑" panose="020B0503020204020204" pitchFamily="34" charset="-122"/>
                  <a:ea typeface="微软雅黑" panose="020B0503020204020204" pitchFamily="34" charset="-122"/>
                </a:endParaRPr>
              </a:p>
              <a:p>
                <a:pPr>
                  <a:buFont typeface="Monotype Sorts" charset="2"/>
                  <a:buNone/>
                  <a:tabLst>
                    <a:tab pos="635000" algn="l"/>
                    <a:tab pos="2403475" algn="l"/>
                  </a:tabLst>
                </a:pPr>
                <a:r>
                  <a:rPr lang="en-US" altLang="en-US" sz="1700" b="1" dirty="0">
                    <a:latin typeface="微软雅黑" panose="020B0503020204020204" pitchFamily="34" charset="-122"/>
                    <a:ea typeface="微软雅黑" panose="020B0503020204020204" pitchFamily="34" charset="-122"/>
                  </a:rPr>
                  <a:t>			select </a:t>
                </a:r>
                <a:r>
                  <a:rPr lang="en-US" altLang="en-US" dirty="0">
                    <a:latin typeface="微软雅黑" panose="020B0503020204020204" pitchFamily="34" charset="-122"/>
                    <a:ea typeface="微软雅黑" panose="020B0503020204020204" pitchFamily="34" charset="-122"/>
                  </a:rPr>
                  <a:t>*</a:t>
                </a:r>
                <a:r>
                  <a:rPr lang="en-US" altLang="en-US" sz="1700" dirty="0">
                    <a:latin typeface="微软雅黑" panose="020B0503020204020204" pitchFamily="34" charset="-122"/>
                    <a:ea typeface="微软雅黑" panose="020B0503020204020204" pitchFamily="34" charset="-122"/>
                  </a:rPr>
                  <a:t/>
                </a:r>
                <a:br>
                  <a:rPr lang="en-US" altLang="en-US" sz="1700" dirty="0">
                    <a:latin typeface="微软雅黑" panose="020B0503020204020204" pitchFamily="34" charset="-122"/>
                    <a:ea typeface="微软雅黑" panose="020B0503020204020204" pitchFamily="34" charset="-122"/>
                  </a:rPr>
                </a:br>
                <a:r>
                  <a:rPr lang="en-US" altLang="en-US" sz="1700" dirty="0">
                    <a:latin typeface="微软雅黑" panose="020B0503020204020204" pitchFamily="34" charset="-122"/>
                    <a:ea typeface="微软雅黑" panose="020B0503020204020204" pitchFamily="34" charset="-122"/>
                  </a:rPr>
                  <a:t>		</a:t>
                </a:r>
                <a:r>
                  <a:rPr lang="en-US" altLang="en-US" sz="1700" b="1" dirty="0">
                    <a:latin typeface="微软雅黑" panose="020B0503020204020204" pitchFamily="34" charset="-122"/>
                    <a:ea typeface="微软雅黑" panose="020B0503020204020204" pitchFamily="34" charset="-122"/>
                  </a:rPr>
                  <a:t>from </a:t>
                </a:r>
                <a:r>
                  <a:rPr lang="en-US" altLang="en-US" sz="1700" i="1" dirty="0">
                    <a:latin typeface="微软雅黑" panose="020B0503020204020204" pitchFamily="34" charset="-122"/>
                    <a:ea typeface="微软雅黑" panose="020B0503020204020204" pitchFamily="34" charset="-122"/>
                  </a:rPr>
                  <a:t>instructor, teaches</a:t>
                </a:r>
              </a:p>
              <a:p>
                <a:pPr lvl="1">
                  <a:tabLst>
                    <a:tab pos="635000" algn="l"/>
                    <a:tab pos="2403475" algn="l"/>
                  </a:tabLst>
                </a:pPr>
                <a:r>
                  <a:rPr lang="zh-CN" altLang="en-US" dirty="0" smtClean="0">
                    <a:latin typeface="微软雅黑" panose="020B0503020204020204" pitchFamily="34" charset="-122"/>
                    <a:ea typeface="微软雅黑" panose="020B0503020204020204" pitchFamily="34" charset="-122"/>
                  </a:rPr>
                  <a:t>产生所有的</a:t>
                </a:r>
                <a:r>
                  <a:rPr lang="en-US" altLang="zh-CN" dirty="0" smtClean="0">
                    <a:latin typeface="微软雅黑" panose="020B0503020204020204" pitchFamily="34" charset="-122"/>
                    <a:ea typeface="微软雅黑" panose="020B0503020204020204" pitchFamily="34" charset="-122"/>
                  </a:rPr>
                  <a:t>instructor-teaches </a:t>
                </a:r>
                <a:r>
                  <a:rPr lang="zh-CN" altLang="en-US" dirty="0" smtClean="0">
                    <a:latin typeface="微软雅黑" panose="020B0503020204020204" pitchFamily="34" charset="-122"/>
                    <a:ea typeface="微软雅黑" panose="020B0503020204020204" pitchFamily="34" charset="-122"/>
                  </a:rPr>
                  <a:t>对，包含两个关系的所有列。</a:t>
                </a:r>
                <a:endParaRPr lang="en-US" altLang="zh-CN" dirty="0" smtClean="0">
                  <a:latin typeface="微软雅黑" panose="020B0503020204020204" pitchFamily="34" charset="-122"/>
                  <a:ea typeface="微软雅黑" panose="020B0503020204020204" pitchFamily="34" charset="-122"/>
                </a:endParaRPr>
              </a:p>
              <a:p>
                <a:pPr lvl="1">
                  <a:tabLst>
                    <a:tab pos="635000" algn="l"/>
                    <a:tab pos="2403475" algn="l"/>
                  </a:tabLst>
                </a:pPr>
                <a:r>
                  <a:rPr lang="zh-CN" altLang="en-US" sz="1700" dirty="0" smtClean="0">
                    <a:latin typeface="微软雅黑" panose="020B0503020204020204" pitchFamily="34" charset="-122"/>
                    <a:ea typeface="微软雅黑" panose="020B0503020204020204" pitchFamily="34" charset="-122"/>
                  </a:rPr>
                  <a:t>对于同名列，结果表的列名会被改名</a:t>
                </a:r>
                <a:endParaRPr lang="en-US" altLang="en-US" sz="1700" dirty="0" smtClean="0">
                  <a:latin typeface="微软雅黑" panose="020B0503020204020204" pitchFamily="34" charset="-122"/>
                  <a:ea typeface="微软雅黑" panose="020B0503020204020204" pitchFamily="34" charset="-122"/>
                </a:endParaRPr>
              </a:p>
              <a:p>
                <a:pPr>
                  <a:tabLst>
                    <a:tab pos="635000" algn="l"/>
                    <a:tab pos="2403475" algn="l"/>
                  </a:tabLst>
                </a:pPr>
                <a:r>
                  <a:rPr lang="zh-CN" altLang="en-US" sz="1700" dirty="0" smtClean="0">
                    <a:latin typeface="微软雅黑" panose="020B0503020204020204" pitchFamily="34" charset="-122"/>
                    <a:ea typeface="微软雅黑" panose="020B0503020204020204" pitchFamily="34" charset="-122"/>
                  </a:rPr>
                  <a:t>笛卡尔积直接用没什么用，但是组合</a:t>
                </a:r>
                <a:r>
                  <a:rPr lang="en-US" altLang="zh-CN" sz="1700" dirty="0" smtClean="0">
                    <a:latin typeface="微软雅黑" panose="020B0503020204020204" pitchFamily="34" charset="-122"/>
                    <a:ea typeface="微软雅黑" panose="020B0503020204020204" pitchFamily="34" charset="-122"/>
                  </a:rPr>
                  <a:t>where</a:t>
                </a:r>
                <a:r>
                  <a:rPr lang="zh-CN" altLang="en-US" sz="1700" dirty="0" smtClean="0">
                    <a:latin typeface="微软雅黑" panose="020B0503020204020204" pitchFamily="34" charset="-122"/>
                    <a:ea typeface="微软雅黑" panose="020B0503020204020204" pitchFamily="34" charset="-122"/>
                  </a:rPr>
                  <a:t>子句后就非常有用（关系代数中的选择运算）</a:t>
                </a:r>
                <a:endParaRPr lang="en-US" altLang="en-US" sz="1700" dirty="0" smtClean="0">
                  <a:latin typeface="微软雅黑" panose="020B0503020204020204" pitchFamily="34" charset="-122"/>
                  <a:ea typeface="微软雅黑" panose="020B0503020204020204" pitchFamily="34" charset="-122"/>
                </a:endParaRPr>
              </a:p>
              <a:p>
                <a:pPr>
                  <a:buFont typeface="Monotype Sorts" charset="2"/>
                  <a:buNone/>
                  <a:tabLst>
                    <a:tab pos="635000" algn="l"/>
                    <a:tab pos="2403475" algn="l"/>
                  </a:tabLst>
                </a:pPr>
                <a:r>
                  <a:rPr lang="en-US" altLang="en-US" i="1" dirty="0">
                    <a:latin typeface="微软雅黑" panose="020B0503020204020204" pitchFamily="34" charset="-122"/>
                    <a:ea typeface="微软雅黑" panose="020B0503020204020204" pitchFamily="34" charset="-122"/>
                  </a:rPr>
                  <a:t>	</a:t>
                </a:r>
              </a:p>
            </p:txBody>
          </p:sp>
        </mc:Choice>
        <mc:Fallback xmlns="">
          <p:sp>
            <p:nvSpPr>
              <p:cNvPr id="20482" name="Rectangle 3"/>
              <p:cNvSpPr>
                <a:spLocks noGrp="1" noRot="1" noChangeAspect="1" noMove="1" noResize="1" noEditPoints="1" noAdjustHandles="1" noChangeArrowheads="1" noChangeShapeType="1" noTextEdit="1"/>
              </p:cNvSpPr>
              <p:nvPr>
                <p:ph type="body" idx="1"/>
              </p:nvPr>
            </p:nvSpPr>
            <p:spPr>
              <a:xfrm>
                <a:off x="768351" y="1106489"/>
                <a:ext cx="7603292" cy="4867592"/>
              </a:xfrm>
              <a:blipFill>
                <a:blip r:embed="rId3"/>
                <a:stretch>
                  <a:fillRect l="-561" t="-627"/>
                </a:stretch>
              </a:blipFill>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zh-CN" altLang="en-US" dirty="0"/>
              <a:t>举例</a:t>
            </a:r>
            <a:endParaRPr lang="en-US" altLang="en-US" sz="2800" dirty="0"/>
          </a:p>
        </p:txBody>
      </p:sp>
      <p:sp>
        <p:nvSpPr>
          <p:cNvPr id="22530" name="Rectangle 3"/>
          <p:cNvSpPr>
            <a:spLocks noGrp="1" noChangeArrowheads="1"/>
          </p:cNvSpPr>
          <p:nvPr>
            <p:ph type="body" idx="1"/>
          </p:nvPr>
        </p:nvSpPr>
        <p:spPr>
          <a:xfrm>
            <a:off x="768352" y="1106489"/>
            <a:ext cx="4821288" cy="4526216"/>
          </a:xfrm>
        </p:spPr>
        <p:txBody>
          <a:bodyPr lIns="90488" tIns="44450" rIns="90488" bIns="44450"/>
          <a:lstStyle/>
          <a:p>
            <a:pPr>
              <a:tabLst>
                <a:tab pos="2055813" algn="l"/>
              </a:tabLst>
            </a:pPr>
            <a:r>
              <a:rPr lang="zh-CN" altLang="en-US" sz="1700" dirty="0" smtClean="0"/>
              <a:t>查询所有老师的姓名和他们的授课的课程</a:t>
            </a:r>
            <a:r>
              <a:rPr lang="zh-CN" altLang="en-US" dirty="0"/>
              <a:t>号</a:t>
            </a:r>
            <a:endParaRPr lang="en-US" altLang="en-US" sz="1700" dirty="0"/>
          </a:p>
          <a:p>
            <a:pPr lvl="1">
              <a:tabLst>
                <a:tab pos="2055813" algn="l"/>
              </a:tabLst>
            </a:pPr>
            <a:r>
              <a:rPr lang="en-US" altLang="en-US" sz="1700" b="1" dirty="0"/>
              <a:t>select </a:t>
            </a:r>
            <a:r>
              <a:rPr lang="en-US" altLang="en-US" sz="1700" i="1" dirty="0"/>
              <a:t>name, </a:t>
            </a:r>
            <a:r>
              <a:rPr lang="en-US" altLang="en-US" sz="1700" i="1" dirty="0" err="1"/>
              <a:t>course_id</a:t>
            </a:r>
            <a:r>
              <a:rPr lang="en-US" altLang="en-US" sz="1700" i="1" dirty="0"/>
              <a:t/>
            </a:r>
            <a:br>
              <a:rPr lang="en-US" altLang="en-US" sz="1700" i="1" dirty="0"/>
            </a:br>
            <a:r>
              <a:rPr lang="en-US" altLang="en-US" sz="1700" b="1" dirty="0"/>
              <a:t>from </a:t>
            </a:r>
            <a:r>
              <a:rPr lang="en-US" altLang="en-US" sz="1700" i="1" dirty="0"/>
              <a:t>instructor , teaches</a:t>
            </a:r>
            <a:br>
              <a:rPr lang="en-US" altLang="en-US" sz="1700" i="1" dirty="0"/>
            </a:br>
            <a:r>
              <a:rPr lang="en-US" altLang="en-US" sz="1700" b="1" dirty="0"/>
              <a:t>where </a:t>
            </a:r>
            <a:r>
              <a:rPr lang="en-US" altLang="en-US" sz="1700" i="1" dirty="0"/>
              <a:t>instructor.ID = teaches.ID </a:t>
            </a:r>
          </a:p>
          <a:p>
            <a:pPr lvl="1">
              <a:buFont typeface="Monotype Sorts" charset="2"/>
              <a:buNone/>
              <a:tabLst>
                <a:tab pos="2055813" algn="l"/>
              </a:tabLst>
            </a:pPr>
            <a:r>
              <a:rPr lang="en-US" altLang="en-US" sz="800" dirty="0"/>
              <a:t> </a:t>
            </a:r>
          </a:p>
          <a:p>
            <a:pPr>
              <a:tabLst>
                <a:tab pos="2055813" algn="l"/>
              </a:tabLst>
            </a:pPr>
            <a:r>
              <a:rPr lang="zh-CN" altLang="en-US" dirty="0" smtClean="0"/>
              <a:t>查询艺术院所有</a:t>
            </a:r>
            <a:r>
              <a:rPr lang="zh-CN" altLang="en-US" dirty="0"/>
              <a:t>老师的姓名和他们的授课的课程号</a:t>
            </a:r>
            <a:endParaRPr lang="en-US" altLang="en-US" dirty="0"/>
          </a:p>
          <a:p>
            <a:pPr lvl="1">
              <a:tabLst>
                <a:tab pos="2055813" algn="l"/>
              </a:tabLst>
            </a:pPr>
            <a:r>
              <a:rPr lang="en-US" altLang="en-US" sz="1700" b="1" dirty="0" smtClean="0"/>
              <a:t>select </a:t>
            </a:r>
            <a:r>
              <a:rPr lang="en-US" altLang="en-US" sz="1700" i="1" dirty="0"/>
              <a:t>name, </a:t>
            </a:r>
            <a:r>
              <a:rPr lang="en-US" altLang="en-US" sz="1700" i="1" dirty="0" err="1"/>
              <a:t>course_id</a:t>
            </a:r>
            <a:r>
              <a:rPr lang="en-US" altLang="en-US" sz="1700" i="1" dirty="0"/>
              <a:t/>
            </a:r>
            <a:br>
              <a:rPr lang="en-US" altLang="en-US" sz="1700" i="1" dirty="0"/>
            </a:br>
            <a:r>
              <a:rPr lang="en-US" altLang="en-US" sz="1700" b="1" dirty="0"/>
              <a:t>from </a:t>
            </a:r>
            <a:r>
              <a:rPr lang="en-US" altLang="en-US" sz="1700" i="1" dirty="0"/>
              <a:t>instructor , teaches</a:t>
            </a:r>
            <a:br>
              <a:rPr lang="en-US" altLang="en-US" sz="1700" i="1" dirty="0"/>
            </a:br>
            <a:r>
              <a:rPr lang="en-US" altLang="en-US" sz="1700" b="1" dirty="0"/>
              <a:t>where </a:t>
            </a:r>
            <a:r>
              <a:rPr lang="en-US" altLang="en-US" sz="1700" i="1" dirty="0"/>
              <a:t>instructor.ID = teaches.ID  </a:t>
            </a:r>
            <a:br>
              <a:rPr lang="en-US" altLang="en-US" sz="1700" i="1" dirty="0"/>
            </a:br>
            <a:r>
              <a:rPr lang="en-US" altLang="en-US" sz="1700" b="1" i="1" dirty="0" smtClean="0"/>
              <a:t>and</a:t>
            </a:r>
            <a:r>
              <a:rPr lang="en-US" altLang="en-US" sz="1700" i="1" dirty="0" smtClean="0"/>
              <a:t>  </a:t>
            </a:r>
            <a:r>
              <a:rPr lang="en-US" altLang="en-US" sz="1700" i="1" dirty="0"/>
              <a:t>instructor. dept_name = </a:t>
            </a:r>
            <a:r>
              <a:rPr lang="en-US" altLang="en-US" sz="1700" dirty="0"/>
              <a:t>'Art'</a:t>
            </a:r>
          </a:p>
          <a:p>
            <a:pPr lvl="1">
              <a:buFont typeface="Monotype Sorts" charset="2"/>
              <a:buNone/>
              <a:tabLst>
                <a:tab pos="2055813" algn="l"/>
              </a:tabLst>
            </a:pPr>
            <a:endParaRPr lang="en-US" altLang="en-US" sz="1700" dirty="0"/>
          </a:p>
        </p:txBody>
      </p:sp>
      <p:pic>
        <p:nvPicPr>
          <p:cNvPr id="3" name="Graphic 2">
            <a:extLst>
              <a:ext uri="{FF2B5EF4-FFF2-40B4-BE49-F238E27FC236}">
                <a16:creationId xmlns:a16="http://schemas.microsoft.com/office/drawing/2014/main" id="{E75A09EE-C151-4256-9EE2-5AAE5DB9B982}"/>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32705" t="875" r="32623" b="14122"/>
          <a:stretch/>
        </p:blipFill>
        <p:spPr>
          <a:xfrm>
            <a:off x="6113206" y="1106489"/>
            <a:ext cx="2322871" cy="4262249"/>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r>
              <a:rPr lang="zh-CN" altLang="en-US" dirty="0"/>
              <a:t>概要</a:t>
            </a:r>
            <a:endParaRPr lang="en-US" altLang="en-US" sz="2800" dirty="0"/>
          </a:p>
        </p:txBody>
      </p:sp>
      <p:sp>
        <p:nvSpPr>
          <p:cNvPr id="5122" name="Rectangle 3"/>
          <p:cNvSpPr>
            <a:spLocks noGrp="1" noChangeArrowheads="1"/>
          </p:cNvSpPr>
          <p:nvPr>
            <p:ph type="body" idx="1"/>
          </p:nvPr>
        </p:nvSpPr>
        <p:spPr>
          <a:xfrm>
            <a:off x="768351" y="1127464"/>
            <a:ext cx="7205218" cy="3542072"/>
          </a:xfrm>
        </p:spPr>
        <p:txBody>
          <a:bodyPr lIns="90488" tIns="44450" rIns="90488" bIns="44450"/>
          <a:lstStyle/>
          <a:p>
            <a:r>
              <a:rPr lang="en-US" altLang="zh-CN" dirty="0" smtClean="0"/>
              <a:t>SQL</a:t>
            </a:r>
            <a:r>
              <a:rPr lang="zh-CN" altLang="en-US" dirty="0" smtClean="0"/>
              <a:t>概述</a:t>
            </a:r>
            <a:endParaRPr lang="en-US" altLang="en-US" sz="1700" dirty="0"/>
          </a:p>
          <a:p>
            <a:r>
              <a:rPr lang="en-US" altLang="en-US" sz="1700" dirty="0" smtClean="0"/>
              <a:t>SQL</a:t>
            </a:r>
            <a:r>
              <a:rPr lang="zh-CN" altLang="en-US" sz="1700" dirty="0" smtClean="0"/>
              <a:t>数据定义</a:t>
            </a:r>
            <a:r>
              <a:rPr lang="en-US" altLang="en-US" sz="1700" dirty="0" smtClean="0"/>
              <a:t> </a:t>
            </a:r>
            <a:r>
              <a:rPr lang="en-US" altLang="en-US" sz="1700" dirty="0"/>
              <a:t>Data Definition</a:t>
            </a:r>
          </a:p>
          <a:p>
            <a:r>
              <a:rPr lang="en-US" altLang="zh-CN" sz="1700" dirty="0" smtClean="0"/>
              <a:t>SQL</a:t>
            </a:r>
            <a:r>
              <a:rPr lang="zh-CN" altLang="en-US" sz="1700" dirty="0" smtClean="0"/>
              <a:t>查询基本结构</a:t>
            </a:r>
            <a:r>
              <a:rPr lang="en-US" altLang="en-US" sz="1700" dirty="0" smtClean="0"/>
              <a:t>Basic </a:t>
            </a:r>
            <a:r>
              <a:rPr lang="en-US" altLang="en-US" sz="1700" dirty="0"/>
              <a:t>Query Structure of SQL Queries</a:t>
            </a:r>
          </a:p>
          <a:p>
            <a:r>
              <a:rPr lang="zh-CN" altLang="en-US" sz="1700" dirty="0" smtClean="0"/>
              <a:t>附加的基本运算 </a:t>
            </a:r>
            <a:r>
              <a:rPr lang="en-US" altLang="en-US" sz="1700" dirty="0" smtClean="0"/>
              <a:t>Additional </a:t>
            </a:r>
            <a:r>
              <a:rPr lang="en-US" altLang="en-US" sz="1700" dirty="0"/>
              <a:t>Basic Operations</a:t>
            </a:r>
          </a:p>
          <a:p>
            <a:r>
              <a:rPr lang="zh-CN" altLang="en-US" sz="1700" dirty="0" smtClean="0"/>
              <a:t>集合运算 </a:t>
            </a:r>
            <a:r>
              <a:rPr lang="en-US" altLang="en-US" sz="1700" dirty="0" smtClean="0"/>
              <a:t>Set </a:t>
            </a:r>
            <a:r>
              <a:rPr lang="en-US" altLang="en-US" sz="1700" dirty="0"/>
              <a:t>Operations</a:t>
            </a:r>
          </a:p>
          <a:p>
            <a:r>
              <a:rPr lang="zh-CN" altLang="en-US" dirty="0" smtClean="0"/>
              <a:t>空值 </a:t>
            </a:r>
            <a:r>
              <a:rPr lang="en-US" altLang="en-US" sz="1700" dirty="0" smtClean="0"/>
              <a:t>Null </a:t>
            </a:r>
            <a:r>
              <a:rPr lang="en-US" altLang="en-US" sz="1700" dirty="0"/>
              <a:t>Values</a:t>
            </a:r>
          </a:p>
          <a:p>
            <a:r>
              <a:rPr lang="zh-CN" altLang="en-US" sz="1700" dirty="0" smtClean="0"/>
              <a:t>聚集函数 </a:t>
            </a:r>
            <a:r>
              <a:rPr lang="en-US" altLang="en-US" sz="1700" dirty="0" smtClean="0"/>
              <a:t>Aggregate </a:t>
            </a:r>
            <a:r>
              <a:rPr lang="en-US" altLang="en-US" sz="1700" dirty="0"/>
              <a:t>Functions</a:t>
            </a:r>
          </a:p>
          <a:p>
            <a:r>
              <a:rPr lang="zh-CN" altLang="en-US" sz="1700" dirty="0" smtClean="0"/>
              <a:t>嵌套子查询 </a:t>
            </a:r>
            <a:r>
              <a:rPr lang="en-US" altLang="en-US" sz="1700" dirty="0" smtClean="0"/>
              <a:t>Nested </a:t>
            </a:r>
            <a:r>
              <a:rPr lang="en-US" altLang="en-US" sz="1700" dirty="0"/>
              <a:t>Subqueries</a:t>
            </a:r>
          </a:p>
          <a:p>
            <a:r>
              <a:rPr lang="zh-CN" altLang="en-US" sz="1700" dirty="0" smtClean="0"/>
              <a:t>数据库的修改 </a:t>
            </a:r>
            <a:r>
              <a:rPr lang="en-US" altLang="en-US" sz="1700" dirty="0" smtClean="0"/>
              <a:t>Modification </a:t>
            </a:r>
            <a:r>
              <a:rPr lang="en-US" altLang="en-US" sz="1700" dirty="0"/>
              <a:t>of the Database</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8350" y="189667"/>
            <a:ext cx="8077200" cy="609600"/>
          </a:xfrm>
        </p:spPr>
        <p:txBody>
          <a:bodyPr lIns="90488" tIns="44450" rIns="90488" bIns="44450" anchor="ctr"/>
          <a:lstStyle/>
          <a:p>
            <a:r>
              <a:rPr lang="zh-CN" altLang="en-US" sz="2800" dirty="0" smtClean="0"/>
              <a:t>重命名</a:t>
            </a:r>
            <a:endParaRPr lang="en-US" altLang="en-US" sz="2800" dirty="0"/>
          </a:p>
        </p:txBody>
      </p:sp>
      <p:sp>
        <p:nvSpPr>
          <p:cNvPr id="23554" name="Rectangle 3"/>
          <p:cNvSpPr>
            <a:spLocks noGrp="1" noChangeArrowheads="1"/>
          </p:cNvSpPr>
          <p:nvPr>
            <p:ph type="body" idx="1"/>
          </p:nvPr>
        </p:nvSpPr>
        <p:spPr>
          <a:xfrm>
            <a:off x="768350" y="1155256"/>
            <a:ext cx="7760830" cy="4183097"/>
          </a:xfrm>
        </p:spPr>
        <p:txBody>
          <a:bodyPr lIns="90488" tIns="44450" rIns="90488" bIns="44450"/>
          <a:lstStyle/>
          <a:p>
            <a:pPr>
              <a:tabLst>
                <a:tab pos="2055813" algn="l"/>
              </a:tabLst>
            </a:pPr>
            <a:r>
              <a:rPr lang="en-US" altLang="zh-CN" sz="1700" b="1" dirty="0" smtClean="0"/>
              <a:t>as </a:t>
            </a:r>
            <a:r>
              <a:rPr lang="zh-CN" altLang="en-US" dirty="0" smtClean="0"/>
              <a:t>子句用于重命名</a:t>
            </a:r>
            <a:r>
              <a:rPr lang="en-US" altLang="en-US" sz="1700" dirty="0" smtClean="0"/>
              <a:t>:</a:t>
            </a:r>
            <a:endParaRPr lang="en-US" altLang="en-US" sz="1700" dirty="0"/>
          </a:p>
          <a:p>
            <a:pPr>
              <a:buFont typeface="Monotype Sorts" charset="2"/>
              <a:buNone/>
              <a:tabLst>
                <a:tab pos="2055813" algn="l"/>
              </a:tabLst>
            </a:pPr>
            <a:r>
              <a:rPr lang="en-US" altLang="en-US" sz="1700" i="1" dirty="0"/>
              <a:t>		old-name </a:t>
            </a:r>
            <a:r>
              <a:rPr lang="en-US" altLang="en-US" sz="1700" b="1" dirty="0"/>
              <a:t>as</a:t>
            </a:r>
            <a:r>
              <a:rPr lang="en-US" altLang="en-US" sz="1700" i="1" dirty="0"/>
              <a:t> </a:t>
            </a:r>
            <a:r>
              <a:rPr lang="en-US" altLang="en-US" sz="1700" i="1" dirty="0" smtClean="0"/>
              <a:t>new-name</a:t>
            </a:r>
          </a:p>
          <a:p>
            <a:pPr>
              <a:buFont typeface="Monotype Sorts" charset="2"/>
              <a:buNone/>
              <a:tabLst>
                <a:tab pos="2055813" algn="l"/>
              </a:tabLst>
            </a:pPr>
            <a:r>
              <a:rPr lang="en-US" altLang="en-US" i="1" dirty="0"/>
              <a:t>	</a:t>
            </a:r>
            <a:r>
              <a:rPr lang="en-US" altLang="zh-CN" i="1" dirty="0" smtClean="0"/>
              <a:t>Oracle </a:t>
            </a:r>
            <a:r>
              <a:rPr lang="zh-CN" altLang="en-US" i="1" dirty="0" smtClean="0"/>
              <a:t>表的重命名不能用</a:t>
            </a:r>
            <a:r>
              <a:rPr lang="en-US" altLang="zh-CN" i="1" dirty="0" smtClean="0"/>
              <a:t>as</a:t>
            </a:r>
            <a:r>
              <a:rPr lang="zh-CN" altLang="en-US" i="1" dirty="0" smtClean="0"/>
              <a:t>，列重命名可以用</a:t>
            </a:r>
            <a:r>
              <a:rPr lang="en-US" altLang="zh-CN" i="1" dirty="0" smtClean="0"/>
              <a:t>as</a:t>
            </a:r>
            <a:r>
              <a:rPr lang="zh-CN" altLang="en-US" i="1" dirty="0" smtClean="0"/>
              <a:t>，也可以不用</a:t>
            </a:r>
            <a:r>
              <a:rPr lang="en-US" altLang="en-US" sz="1700" dirty="0"/>
              <a:t/>
            </a:r>
            <a:br>
              <a:rPr lang="en-US" altLang="en-US" sz="1700" dirty="0"/>
            </a:br>
            <a:r>
              <a:rPr lang="en-US" altLang="en-US" sz="800" dirty="0"/>
              <a:t> </a:t>
            </a:r>
          </a:p>
          <a:p>
            <a:pPr>
              <a:tabLst>
                <a:tab pos="2055813" algn="l"/>
              </a:tabLst>
            </a:pPr>
            <a:r>
              <a:rPr lang="zh-CN" altLang="en-US" sz="1700" dirty="0" smtClean="0"/>
              <a:t>查询工资比计算机院某些老师高的所有老师的名字</a:t>
            </a:r>
            <a:endParaRPr lang="en-US" altLang="en-US" sz="1700" dirty="0"/>
          </a:p>
          <a:p>
            <a:pPr lvl="1">
              <a:tabLst>
                <a:tab pos="2055813" algn="l"/>
              </a:tabLst>
            </a:pPr>
            <a:r>
              <a:rPr lang="en-US" altLang="en-US" sz="1700" b="1" dirty="0"/>
              <a:t>select distinct </a:t>
            </a:r>
            <a:r>
              <a:rPr lang="en-US" altLang="en-US" sz="1700" i="1" dirty="0"/>
              <a:t>T.name</a:t>
            </a:r>
            <a:br>
              <a:rPr lang="en-US" altLang="en-US" sz="1700" i="1" dirty="0"/>
            </a:br>
            <a:r>
              <a:rPr lang="en-US" altLang="en-US" sz="1700" b="1" dirty="0"/>
              <a:t>from </a:t>
            </a:r>
            <a:r>
              <a:rPr lang="en-US" altLang="en-US" sz="1700" i="1" dirty="0"/>
              <a:t>instructor </a:t>
            </a:r>
            <a:r>
              <a:rPr lang="en-US" altLang="en-US" sz="1700" b="1" dirty="0"/>
              <a:t>as </a:t>
            </a:r>
            <a:r>
              <a:rPr lang="en-US" altLang="en-US" sz="1700" i="1" dirty="0"/>
              <a:t>T, instructor </a:t>
            </a:r>
            <a:r>
              <a:rPr lang="en-US" altLang="en-US" sz="1700" b="1" dirty="0"/>
              <a:t>as </a:t>
            </a:r>
            <a:r>
              <a:rPr lang="en-US" altLang="en-US" sz="1700" i="1" dirty="0"/>
              <a:t>S</a:t>
            </a:r>
            <a:br>
              <a:rPr lang="en-US" altLang="en-US" sz="1700" i="1" dirty="0"/>
            </a:br>
            <a:r>
              <a:rPr lang="en-US" altLang="en-US" sz="1700" b="1" dirty="0"/>
              <a:t>where </a:t>
            </a:r>
            <a:r>
              <a:rPr lang="en-US" altLang="en-US" sz="1700" i="1" dirty="0" err="1"/>
              <a:t>T.salary</a:t>
            </a:r>
            <a:r>
              <a:rPr lang="en-US" altLang="en-US" sz="1700" i="1" dirty="0"/>
              <a:t> &gt; </a:t>
            </a:r>
            <a:r>
              <a:rPr lang="en-US" altLang="en-US" sz="1700" i="1" dirty="0" err="1"/>
              <a:t>S.salary</a:t>
            </a:r>
            <a:r>
              <a:rPr lang="en-US" altLang="en-US" sz="1700" i="1" dirty="0"/>
              <a:t> </a:t>
            </a:r>
            <a:r>
              <a:rPr lang="en-US" altLang="en-US" sz="1700" b="1" dirty="0"/>
              <a:t>and </a:t>
            </a:r>
            <a:r>
              <a:rPr lang="en-US" altLang="en-US" sz="1700" i="1" dirty="0" err="1"/>
              <a:t>S.dept_name</a:t>
            </a:r>
            <a:r>
              <a:rPr lang="en-US" altLang="en-US" sz="1700" i="1" dirty="0"/>
              <a:t> = 'Comp. Sci.’</a:t>
            </a:r>
          </a:p>
          <a:p>
            <a:pPr lvl="1">
              <a:buFont typeface="Monotype Sorts" charset="2"/>
              <a:buNone/>
              <a:tabLst>
                <a:tab pos="2055813" algn="l"/>
              </a:tabLst>
            </a:pPr>
            <a:r>
              <a:rPr lang="en-US" altLang="en-US" sz="800" dirty="0"/>
              <a:t> </a:t>
            </a:r>
          </a:p>
          <a:p>
            <a:pPr>
              <a:tabLst>
                <a:tab pos="2055813" algn="l"/>
              </a:tabLst>
            </a:pPr>
            <a:r>
              <a:rPr lang="en-US" altLang="zh-CN" i="1" dirty="0"/>
              <a:t>as </a:t>
            </a:r>
            <a:r>
              <a:rPr lang="zh-CN" altLang="en-US" i="1" dirty="0"/>
              <a:t>可以省略</a:t>
            </a:r>
            <a:endParaRPr lang="en-US" altLang="en-US" i="1" dirty="0"/>
          </a:p>
          <a:p>
            <a:pPr>
              <a:tabLst>
                <a:tab pos="2055813" algn="l"/>
              </a:tabLst>
            </a:pPr>
            <a:r>
              <a:rPr lang="en-US" altLang="en-US" sz="1700" dirty="0" smtClean="0"/>
              <a:t>              </a:t>
            </a:r>
            <a:r>
              <a:rPr lang="en-US" altLang="en-US" sz="1700" i="1" dirty="0"/>
              <a:t>instructor </a:t>
            </a:r>
            <a:r>
              <a:rPr lang="en-US" altLang="en-US" sz="1700" b="1" dirty="0"/>
              <a:t>as </a:t>
            </a:r>
            <a:r>
              <a:rPr lang="en-US" altLang="en-US" sz="1700" i="1" dirty="0"/>
              <a:t>T ≡ instructor</a:t>
            </a:r>
            <a:r>
              <a:rPr lang="en-US" altLang="en-US" sz="1700" b="1" dirty="0"/>
              <a:t> </a:t>
            </a:r>
            <a:r>
              <a:rPr lang="en-US" altLang="en-US" sz="1700" i="1" dirty="0"/>
              <a:t>T</a:t>
            </a:r>
            <a:endParaRPr lang="en-US" altLang="en-US" sz="1700"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zh-CN" altLang="en-US" sz="2800" dirty="0" smtClean="0">
                <a:latin typeface="微软雅黑" panose="020B0503020204020204" pitchFamily="34" charset="-122"/>
                <a:ea typeface="微软雅黑" panose="020B0503020204020204" pitchFamily="34" charset="-122"/>
              </a:rPr>
              <a:t>自连接 举例</a:t>
            </a:r>
            <a:endParaRPr lang="en-US" altLang="en-US" sz="2800" dirty="0">
              <a:latin typeface="微软雅黑" panose="020B0503020204020204" pitchFamily="34" charset="-122"/>
              <a:ea typeface="微软雅黑" panose="020B0503020204020204" pitchFamily="34" charset="-122"/>
            </a:endParaRPr>
          </a:p>
        </p:txBody>
      </p:sp>
      <p:sp>
        <p:nvSpPr>
          <p:cNvPr id="23554" name="Rectangle 3"/>
          <p:cNvSpPr>
            <a:spLocks noGrp="1" noChangeArrowheads="1"/>
          </p:cNvSpPr>
          <p:nvPr>
            <p:ph type="body" idx="1"/>
          </p:nvPr>
        </p:nvSpPr>
        <p:spPr>
          <a:xfrm>
            <a:off x="768350" y="1106488"/>
            <a:ext cx="7692898" cy="3575240"/>
          </a:xfrm>
        </p:spPr>
        <p:txBody>
          <a:bodyPr lIns="90488" tIns="44450" rIns="90488" bIns="44450"/>
          <a:lstStyle/>
          <a:p>
            <a:pPr>
              <a:tabLst>
                <a:tab pos="2055813" algn="l"/>
              </a:tabLst>
            </a:pPr>
            <a:r>
              <a:rPr lang="zh-CN" altLang="en-US" sz="1700" dirty="0"/>
              <a:t>关系</a:t>
            </a:r>
            <a:r>
              <a:rPr lang="en-US" altLang="en-US" sz="1700" dirty="0" smtClean="0"/>
              <a:t> </a:t>
            </a:r>
            <a:r>
              <a:rPr lang="en-US" altLang="en-US" sz="1700" i="1" dirty="0" err="1"/>
              <a:t>emp</a:t>
            </a:r>
            <a:r>
              <a:rPr lang="en-US" altLang="en-US" sz="1700" i="1" dirty="0"/>
              <a:t>-super</a:t>
            </a:r>
          </a:p>
          <a:p>
            <a:pPr>
              <a:tabLst>
                <a:tab pos="2055813" algn="l"/>
              </a:tabLst>
            </a:pPr>
            <a:endParaRPr lang="en-US" altLang="en-US" sz="1700" i="1" dirty="0"/>
          </a:p>
          <a:p>
            <a:pPr>
              <a:tabLst>
                <a:tab pos="2055813" algn="l"/>
              </a:tabLst>
            </a:pPr>
            <a:endParaRPr lang="en-US" altLang="en-US" sz="1700" i="1" dirty="0"/>
          </a:p>
          <a:p>
            <a:pPr>
              <a:tabLst>
                <a:tab pos="2055813" algn="l"/>
              </a:tabLst>
            </a:pPr>
            <a:endParaRPr lang="en-US" altLang="en-US" sz="1700" i="1" dirty="0"/>
          </a:p>
          <a:p>
            <a:pPr>
              <a:tabLst>
                <a:tab pos="2055813" algn="l"/>
              </a:tabLst>
            </a:pPr>
            <a:endParaRPr lang="en-US" altLang="en-US" sz="1700" i="1" dirty="0"/>
          </a:p>
          <a:p>
            <a:pPr>
              <a:buNone/>
              <a:tabLst>
                <a:tab pos="2055813" algn="l"/>
              </a:tabLst>
            </a:pPr>
            <a:endParaRPr lang="en-US" altLang="en-US" sz="1700" i="1" dirty="0"/>
          </a:p>
          <a:p>
            <a:pPr>
              <a:tabLst>
                <a:tab pos="2055813" algn="l"/>
              </a:tabLst>
            </a:pPr>
            <a:r>
              <a:rPr lang="zh-CN" altLang="en-US" sz="1700" dirty="0" smtClean="0"/>
              <a:t>查询</a:t>
            </a:r>
            <a:r>
              <a:rPr lang="en-US" altLang="en-US" sz="1700" dirty="0" smtClean="0"/>
              <a:t>“Bob”</a:t>
            </a:r>
            <a:r>
              <a:rPr lang="zh-CN" altLang="en-US" sz="1700" dirty="0" smtClean="0"/>
              <a:t>的主管</a:t>
            </a:r>
            <a:endParaRPr lang="en-US" altLang="en-US" sz="1700" dirty="0"/>
          </a:p>
          <a:p>
            <a:pPr>
              <a:tabLst>
                <a:tab pos="2055813" algn="l"/>
              </a:tabLst>
            </a:pPr>
            <a:r>
              <a:rPr lang="zh-CN" altLang="en-US" sz="1700" dirty="0" smtClean="0"/>
              <a:t>查询</a:t>
            </a:r>
            <a:r>
              <a:rPr lang="en-US" altLang="en-US" sz="1700" dirty="0" smtClean="0"/>
              <a:t>“Bob”</a:t>
            </a:r>
            <a:r>
              <a:rPr lang="zh-CN" altLang="en-US" sz="1700" dirty="0" smtClean="0"/>
              <a:t>主管的主管</a:t>
            </a:r>
            <a:endParaRPr lang="en-US" altLang="en-US" sz="1700" dirty="0"/>
          </a:p>
          <a:p>
            <a:pPr>
              <a:tabLst>
                <a:tab pos="2055813" algn="l"/>
              </a:tabLst>
            </a:pPr>
            <a:r>
              <a:rPr lang="zh-CN" altLang="en-US" sz="1700" dirty="0" smtClean="0"/>
              <a:t>查询 “</a:t>
            </a:r>
            <a:r>
              <a:rPr lang="en-US" altLang="zh-CN" sz="1700" dirty="0" smtClean="0"/>
              <a:t>Bob</a:t>
            </a:r>
            <a:r>
              <a:rPr lang="zh-CN" altLang="en-US" sz="1700" dirty="0" smtClean="0"/>
              <a:t>”所有的主管 （直接的或间接的）</a:t>
            </a:r>
            <a:r>
              <a:rPr lang="en-US" altLang="en-US" sz="1700" dirty="0" smtClean="0"/>
              <a:t>?</a:t>
            </a:r>
            <a:endParaRPr lang="en-US" altLang="en-US" sz="1700" dirty="0"/>
          </a:p>
          <a:p>
            <a:pPr>
              <a:tabLst>
                <a:tab pos="2055813" algn="l"/>
              </a:tabLst>
            </a:pPr>
            <a:endParaRPr lang="en-US" altLang="en-US" sz="1700" dirty="0"/>
          </a:p>
          <a:p>
            <a:pPr>
              <a:tabLst>
                <a:tab pos="2055813" algn="l"/>
              </a:tabLst>
            </a:pPr>
            <a:endParaRPr lang="en-US" altLang="en-US" sz="1700" dirty="0"/>
          </a:p>
        </p:txBody>
      </p:sp>
      <p:pic>
        <p:nvPicPr>
          <p:cNvPr id="4" name="Picture 1" descr="C:\Users\as668\Desktop\Judi\3_100.jpg"/>
          <p:cNvPicPr>
            <a:picLocks noChangeAspect="1" noChangeArrowheads="1"/>
          </p:cNvPicPr>
          <p:nvPr/>
        </p:nvPicPr>
        <p:blipFill>
          <a:blip r:embed="rId3"/>
          <a:srcRect/>
          <a:stretch>
            <a:fillRect/>
          </a:stretch>
        </p:blipFill>
        <p:spPr bwMode="auto">
          <a:xfrm>
            <a:off x="3462528" y="1658092"/>
            <a:ext cx="1784870" cy="1261759"/>
          </a:xfrm>
          <a:prstGeom prst="rect">
            <a:avLst/>
          </a:prstGeom>
          <a:noFill/>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zh-CN" altLang="en-US" sz="2800" dirty="0" smtClean="0"/>
              <a:t>字符串运算</a:t>
            </a:r>
            <a:endParaRPr lang="en-US" altLang="en-US" sz="2800" dirty="0"/>
          </a:p>
        </p:txBody>
      </p:sp>
      <p:sp>
        <p:nvSpPr>
          <p:cNvPr id="25602" name="Rectangle 3"/>
          <p:cNvSpPr>
            <a:spLocks noGrp="1" noChangeArrowheads="1"/>
          </p:cNvSpPr>
          <p:nvPr>
            <p:ph type="body" idx="1"/>
          </p:nvPr>
        </p:nvSpPr>
        <p:spPr>
          <a:xfrm>
            <a:off x="768351" y="1204024"/>
            <a:ext cx="7638802" cy="4648136"/>
          </a:xfrm>
        </p:spPr>
        <p:txBody>
          <a:bodyPr/>
          <a:lstStyle/>
          <a:p>
            <a:pPr>
              <a:tabLst>
                <a:tab pos="1889125" algn="l"/>
                <a:tab pos="2403475" algn="l"/>
              </a:tabLst>
            </a:pPr>
            <a:r>
              <a:rPr lang="zh-CN" altLang="en-US" sz="1700" dirty="0" smtClean="0"/>
              <a:t>字符串匹配运算 </a:t>
            </a:r>
            <a:r>
              <a:rPr lang="en-US" altLang="zh-CN" sz="1700" b="1" dirty="0" smtClean="0"/>
              <a:t>like</a:t>
            </a:r>
            <a:r>
              <a:rPr lang="en-US" altLang="en-US" sz="1700" dirty="0" smtClean="0"/>
              <a:t>. </a:t>
            </a:r>
            <a:r>
              <a:rPr lang="zh-CN" altLang="en-US" sz="1700" dirty="0" smtClean="0"/>
              <a:t>可以包含下面两个通配符</a:t>
            </a:r>
            <a:r>
              <a:rPr lang="en-US" altLang="en-US" sz="1700" dirty="0" smtClean="0"/>
              <a:t>:</a:t>
            </a:r>
            <a:endParaRPr lang="en-US" altLang="en-US" sz="1700" dirty="0"/>
          </a:p>
          <a:p>
            <a:pPr lvl="1">
              <a:tabLst>
                <a:tab pos="1889125" algn="l"/>
                <a:tab pos="2403475" algn="l"/>
              </a:tabLst>
            </a:pPr>
            <a:r>
              <a:rPr lang="en-US" altLang="en-US" sz="1700" dirty="0"/>
              <a:t>percent ( % </a:t>
            </a:r>
            <a:r>
              <a:rPr lang="en-US" altLang="en-US" sz="1700" dirty="0" smtClean="0"/>
              <a:t>). </a:t>
            </a:r>
            <a:r>
              <a:rPr lang="zh-CN" altLang="en-US" sz="1700" dirty="0" smtClean="0"/>
              <a:t>若干</a:t>
            </a:r>
            <a:r>
              <a:rPr lang="zh-CN" altLang="en-US" sz="1700" dirty="0"/>
              <a:t>（</a:t>
            </a:r>
            <a:r>
              <a:rPr lang="en-US" altLang="zh-CN" sz="1700" dirty="0"/>
              <a:t>0~n</a:t>
            </a:r>
            <a:r>
              <a:rPr lang="zh-CN" altLang="en-US" sz="1700" dirty="0"/>
              <a:t>）</a:t>
            </a:r>
            <a:r>
              <a:rPr lang="zh-CN" altLang="en-US" sz="1700" dirty="0" smtClean="0"/>
              <a:t>个任意字符</a:t>
            </a:r>
            <a:r>
              <a:rPr lang="en-US" altLang="en-US" sz="1700" dirty="0" smtClean="0"/>
              <a:t>.</a:t>
            </a:r>
            <a:endParaRPr lang="en-US" altLang="en-US" sz="1700" dirty="0"/>
          </a:p>
          <a:p>
            <a:pPr lvl="1">
              <a:tabLst>
                <a:tab pos="1889125" algn="l"/>
                <a:tab pos="2403475" algn="l"/>
              </a:tabLst>
            </a:pPr>
            <a:r>
              <a:rPr lang="en-US" altLang="en-US" sz="1700" dirty="0"/>
              <a:t>underscore ( _ </a:t>
            </a:r>
            <a:r>
              <a:rPr lang="en-US" altLang="en-US" sz="1700" dirty="0" smtClean="0"/>
              <a:t>). 1</a:t>
            </a:r>
            <a:r>
              <a:rPr lang="zh-CN" altLang="en-US" sz="1700" dirty="0" smtClean="0"/>
              <a:t>个任意字符</a:t>
            </a:r>
            <a:r>
              <a:rPr lang="en-US" altLang="en-US" sz="1700" dirty="0" smtClean="0"/>
              <a:t>.</a:t>
            </a:r>
            <a:endParaRPr lang="en-US" altLang="en-US" sz="1700" dirty="0"/>
          </a:p>
          <a:p>
            <a:pPr>
              <a:tabLst>
                <a:tab pos="1889125" algn="l"/>
                <a:tab pos="2403475" algn="l"/>
              </a:tabLst>
            </a:pPr>
            <a:r>
              <a:rPr lang="zh-CN" altLang="en-US" sz="1700" dirty="0" smtClean="0"/>
              <a:t>查询名字中含“</a:t>
            </a:r>
            <a:r>
              <a:rPr lang="en-US" altLang="zh-CN" sz="1700" dirty="0" err="1" smtClean="0"/>
              <a:t>dar</a:t>
            </a:r>
            <a:r>
              <a:rPr lang="zh-CN" altLang="en-US" sz="1700" dirty="0" smtClean="0"/>
              <a:t>”的所有老师名字</a:t>
            </a:r>
            <a:r>
              <a:rPr lang="en-US" altLang="en-US" sz="1700" dirty="0" smtClean="0"/>
              <a:t>.</a:t>
            </a:r>
            <a:endParaRPr lang="en-US" altLang="en-US" sz="1700" dirty="0"/>
          </a:p>
          <a:p>
            <a:pPr>
              <a:buFont typeface="Monotype Sorts" charset="2"/>
              <a:buNone/>
              <a:tabLst>
                <a:tab pos="1889125" algn="l"/>
                <a:tab pos="2403475" algn="l"/>
              </a:tabLst>
            </a:pPr>
            <a:r>
              <a:rPr lang="en-US" altLang="en-US" sz="1700" b="1" dirty="0"/>
              <a:t>		se</a:t>
            </a:r>
            <a:r>
              <a:rPr lang="en-US" altLang="en-US" sz="1700" dirty="0"/>
              <a:t>le</a:t>
            </a:r>
            <a:r>
              <a:rPr lang="en-US" altLang="en-US" sz="1700" b="1" dirty="0"/>
              <a:t>ct </a:t>
            </a:r>
            <a:r>
              <a:rPr lang="en-US" altLang="en-US" sz="1700" i="1" dirty="0"/>
              <a:t>name</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a:t>
            </a:r>
            <a:r>
              <a:rPr lang="en-US" altLang="en-US" sz="1700" b="1" i="1" dirty="0"/>
              <a:t> </a:t>
            </a:r>
            <a:r>
              <a:rPr lang="en-US" altLang="en-US" sz="1700" i="1" dirty="0"/>
              <a:t>name </a:t>
            </a:r>
            <a:r>
              <a:rPr lang="en-US" altLang="en-US" sz="1700" b="1" dirty="0"/>
              <a:t>like </a:t>
            </a:r>
            <a:r>
              <a:rPr lang="en-US" altLang="en-US" sz="1700" b="1" dirty="0">
                <a:latin typeface="Century Gothic" panose="020B0502020202020204" pitchFamily="34" charset="0"/>
              </a:rPr>
              <a:t>'</a:t>
            </a:r>
            <a:r>
              <a:rPr lang="en-US" altLang="en-US" sz="1700" dirty="0"/>
              <a:t>%</a:t>
            </a:r>
            <a:r>
              <a:rPr lang="en-US" altLang="en-US" sz="1700" dirty="0" err="1"/>
              <a:t>dar</a:t>
            </a:r>
            <a:r>
              <a:rPr lang="en-US" altLang="en-US" sz="1700" dirty="0"/>
              <a:t>%</a:t>
            </a:r>
            <a:r>
              <a:rPr lang="en-US" altLang="en-US" sz="1700" dirty="0">
                <a:latin typeface="Century Gothic" panose="020B0502020202020204" pitchFamily="34" charset="0"/>
              </a:rPr>
              <a:t>' </a:t>
            </a:r>
          </a:p>
          <a:p>
            <a:pPr>
              <a:tabLst>
                <a:tab pos="1889125" algn="l"/>
                <a:tab pos="2403475" algn="l"/>
              </a:tabLst>
            </a:pPr>
            <a:r>
              <a:rPr lang="zh-CN" altLang="en-US" sz="1700" dirty="0"/>
              <a:t>匹配</a:t>
            </a:r>
            <a:r>
              <a:rPr lang="en-US" altLang="en-US" sz="1700" dirty="0" smtClean="0"/>
              <a:t>“100</a:t>
            </a:r>
            <a:r>
              <a:rPr lang="en-US" altLang="en-US" sz="1700" dirty="0"/>
              <a:t>%”</a:t>
            </a:r>
          </a:p>
          <a:p>
            <a:pPr>
              <a:buFont typeface="Monotype Sorts" charset="2"/>
              <a:buNone/>
              <a:tabLst>
                <a:tab pos="1889125" algn="l"/>
                <a:tab pos="2403475" algn="l"/>
              </a:tabLst>
            </a:pPr>
            <a:r>
              <a:rPr lang="en-US" altLang="en-US" sz="1700" dirty="0"/>
              <a:t>			</a:t>
            </a:r>
            <a:r>
              <a:rPr lang="en-US" altLang="en-US" sz="1700" b="1" dirty="0"/>
              <a:t>like </a:t>
            </a:r>
            <a:r>
              <a:rPr lang="en-US" altLang="en-US" sz="1700" b="1" dirty="0">
                <a:latin typeface="Century Gothic" panose="020B0502020202020204" pitchFamily="34" charset="0"/>
              </a:rPr>
              <a:t>'</a:t>
            </a:r>
            <a:r>
              <a:rPr lang="en-US" altLang="ja-JP" sz="1700" dirty="0"/>
              <a:t>100 \%</a:t>
            </a:r>
            <a:r>
              <a:rPr lang="en-US" altLang="ja-JP" sz="1700" dirty="0">
                <a:latin typeface="Century Gothic" panose="020B0502020202020204" pitchFamily="34" charset="0"/>
              </a:rPr>
              <a:t>' </a:t>
            </a:r>
            <a:r>
              <a:rPr lang="en-US" altLang="ja-JP" sz="1700" dirty="0"/>
              <a:t> </a:t>
            </a:r>
            <a:r>
              <a:rPr lang="en-US" altLang="ja-JP" sz="1700" b="1" dirty="0"/>
              <a:t>escape  </a:t>
            </a:r>
            <a:r>
              <a:rPr lang="en-US" altLang="ja-JP" sz="1700" b="1" dirty="0">
                <a:latin typeface="Century Gothic" panose="020B0502020202020204" pitchFamily="34" charset="0"/>
              </a:rPr>
              <a:t>'</a:t>
            </a:r>
            <a:r>
              <a:rPr lang="en-US" altLang="ja-JP" sz="1700" dirty="0"/>
              <a:t>\</a:t>
            </a:r>
            <a:r>
              <a:rPr lang="en-US" altLang="ja-JP" sz="1700" dirty="0">
                <a:latin typeface="Century Gothic" panose="020B0502020202020204" pitchFamily="34" charset="0"/>
              </a:rPr>
              <a:t>' </a:t>
            </a:r>
            <a:endParaRPr lang="en-US" altLang="ja-JP" sz="1700" dirty="0"/>
          </a:p>
          <a:p>
            <a:pPr>
              <a:buFont typeface="Monotype Sorts" charset="2"/>
              <a:buNone/>
              <a:tabLst>
                <a:tab pos="1889125" algn="l"/>
                <a:tab pos="2403475" algn="l"/>
              </a:tabLst>
            </a:pPr>
            <a:r>
              <a:rPr lang="en-US" altLang="en-US" sz="1700" dirty="0"/>
              <a:t>      </a:t>
            </a:r>
            <a:r>
              <a:rPr lang="zh-CN" altLang="en-US" sz="1700" dirty="0" smtClean="0"/>
              <a:t>使用反斜杠</a:t>
            </a:r>
            <a:r>
              <a:rPr lang="en-US" altLang="en-US" sz="1700" dirty="0" smtClean="0"/>
              <a:t> </a:t>
            </a:r>
            <a:r>
              <a:rPr lang="en-US" altLang="en-US" sz="1700" dirty="0"/>
              <a:t>backslash (\) </a:t>
            </a:r>
            <a:r>
              <a:rPr lang="zh-CN" altLang="en-US" sz="1700" dirty="0" smtClean="0"/>
              <a:t>作为转义前缀符</a:t>
            </a:r>
            <a:r>
              <a:rPr lang="en-US" altLang="en-US" sz="1700" dirty="0" smtClean="0"/>
              <a:t>.</a:t>
            </a:r>
            <a:endParaRPr lang="en-US" altLang="en-US" sz="1700" dirty="0"/>
          </a:p>
          <a:p>
            <a:pPr>
              <a:buFont typeface="Monotype Sorts" charset="2"/>
              <a:buNone/>
              <a:tabLst>
                <a:tab pos="1889125" algn="l"/>
                <a:tab pos="2403475" algn="l"/>
              </a:tabLst>
            </a:pPr>
            <a:endParaRPr lang="en-US" altLang="en-US"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zh-CN" altLang="en-US" sz="2800" dirty="0" smtClean="0"/>
              <a:t>字符串运算</a:t>
            </a:r>
            <a:r>
              <a:rPr lang="en-US" altLang="en-US" sz="2800" dirty="0" smtClean="0"/>
              <a:t>(</a:t>
            </a:r>
            <a:r>
              <a:rPr lang="zh-CN" altLang="en-US" sz="2800" dirty="0" smtClean="0"/>
              <a:t>续</a:t>
            </a:r>
            <a:r>
              <a:rPr lang="en-US" altLang="en-US" sz="2800" dirty="0" smtClean="0"/>
              <a:t>)</a:t>
            </a:r>
            <a:endParaRPr lang="en-US" altLang="en-US" sz="2800" dirty="0"/>
          </a:p>
        </p:txBody>
      </p:sp>
      <p:sp>
        <p:nvSpPr>
          <p:cNvPr id="26626" name="Rectangle 3"/>
          <p:cNvSpPr>
            <a:spLocks noGrp="1" noChangeArrowheads="1"/>
          </p:cNvSpPr>
          <p:nvPr>
            <p:ph type="body" idx="1"/>
          </p:nvPr>
        </p:nvSpPr>
        <p:spPr>
          <a:xfrm>
            <a:off x="768351" y="1106488"/>
            <a:ext cx="7434616" cy="4379912"/>
          </a:xfrm>
        </p:spPr>
        <p:txBody>
          <a:bodyPr/>
          <a:lstStyle/>
          <a:p>
            <a:pPr>
              <a:tabLst>
                <a:tab pos="1889125" algn="l"/>
                <a:tab pos="2403475" algn="l"/>
              </a:tabLst>
            </a:pPr>
            <a:r>
              <a:rPr lang="zh-CN" altLang="en-US" sz="1700" dirty="0"/>
              <a:t>模式</a:t>
            </a:r>
            <a:r>
              <a:rPr lang="zh-CN" altLang="en-US" sz="1700" dirty="0" smtClean="0"/>
              <a:t>串是大小写敏感的。（其实字符串大小写都敏感）</a:t>
            </a:r>
            <a:r>
              <a:rPr lang="en-US" altLang="en-US" sz="1700" dirty="0" smtClean="0"/>
              <a:t> </a:t>
            </a:r>
            <a:endParaRPr lang="en-US" altLang="en-US" sz="1700" dirty="0"/>
          </a:p>
          <a:p>
            <a:pPr>
              <a:tabLst>
                <a:tab pos="1889125" algn="l"/>
                <a:tab pos="2403475" algn="l"/>
              </a:tabLst>
            </a:pPr>
            <a:r>
              <a:rPr lang="zh-CN" altLang="en-US" sz="1700" dirty="0" smtClean="0"/>
              <a:t>模式匹配举例</a:t>
            </a:r>
            <a:r>
              <a:rPr lang="en-US" altLang="en-US" sz="1700" dirty="0" smtClean="0"/>
              <a:t>:</a:t>
            </a:r>
            <a:endParaRPr lang="en-US" altLang="en-US" sz="1700" dirty="0"/>
          </a:p>
          <a:p>
            <a:pPr lvl="1">
              <a:tabLst>
                <a:tab pos="1889125" algn="l"/>
                <a:tab pos="2403475" algn="l"/>
              </a:tabLst>
            </a:pPr>
            <a:r>
              <a:rPr lang="en-US" altLang="en-US" sz="1700" dirty="0" smtClean="0"/>
              <a:t>‘Intro%’  </a:t>
            </a:r>
            <a:r>
              <a:rPr lang="zh-CN" altLang="en-US" sz="1700" dirty="0" smtClean="0"/>
              <a:t>匹配任何</a:t>
            </a:r>
            <a:r>
              <a:rPr lang="en-US" altLang="en-US" sz="1700" dirty="0" smtClean="0"/>
              <a:t>“Intro”</a:t>
            </a:r>
            <a:r>
              <a:rPr lang="zh-CN" altLang="en-US" sz="1700" dirty="0" smtClean="0"/>
              <a:t>开头的字符串</a:t>
            </a:r>
            <a:r>
              <a:rPr lang="en-US" altLang="en-US" sz="1700" dirty="0" smtClean="0"/>
              <a:t>.</a:t>
            </a:r>
            <a:endParaRPr lang="en-US" altLang="en-US" sz="1700" dirty="0"/>
          </a:p>
          <a:p>
            <a:pPr lvl="1">
              <a:tabLst>
                <a:tab pos="1889125" algn="l"/>
                <a:tab pos="2403475" algn="l"/>
              </a:tabLst>
            </a:pPr>
            <a:r>
              <a:rPr lang="en-US" altLang="en-US" sz="1700" dirty="0" smtClean="0"/>
              <a:t>‘%</a:t>
            </a:r>
            <a:r>
              <a:rPr lang="en-US" altLang="en-US" sz="1700" dirty="0"/>
              <a:t>Comp</a:t>
            </a:r>
            <a:r>
              <a:rPr lang="en-US" altLang="en-US" sz="1700" dirty="0" smtClean="0"/>
              <a:t>%</a:t>
            </a:r>
            <a:r>
              <a:rPr lang="zh-CN" altLang="en-US" sz="1700" dirty="0" smtClean="0"/>
              <a:t>’</a:t>
            </a:r>
            <a:r>
              <a:rPr lang="en-US" altLang="en-US" sz="1700" dirty="0" smtClean="0"/>
              <a:t> </a:t>
            </a:r>
            <a:r>
              <a:rPr lang="zh-CN" altLang="en-US" sz="1700" dirty="0" smtClean="0"/>
              <a:t>匹配任何含“</a:t>
            </a:r>
            <a:r>
              <a:rPr lang="en-US" altLang="zh-CN" sz="1700" dirty="0" smtClean="0"/>
              <a:t>Comp</a:t>
            </a:r>
            <a:r>
              <a:rPr lang="zh-CN" altLang="en-US" sz="1700" dirty="0" smtClean="0"/>
              <a:t>”的字符串</a:t>
            </a:r>
            <a:r>
              <a:rPr lang="en-US" altLang="en-US" sz="1700" dirty="0" smtClean="0"/>
              <a:t> .</a:t>
            </a:r>
            <a:endParaRPr lang="en-US" altLang="en-US" sz="1700" dirty="0"/>
          </a:p>
          <a:p>
            <a:pPr lvl="1">
              <a:tabLst>
                <a:tab pos="1889125" algn="l"/>
                <a:tab pos="2403475" algn="l"/>
              </a:tabLst>
            </a:pPr>
            <a:r>
              <a:rPr lang="en-US" altLang="en-US" sz="1700" dirty="0" smtClean="0"/>
              <a:t>‘_ </a:t>
            </a:r>
            <a:r>
              <a:rPr lang="en-US" altLang="en-US" sz="1700" dirty="0"/>
              <a:t>_ </a:t>
            </a:r>
            <a:r>
              <a:rPr lang="en-US" altLang="en-US" sz="1700" dirty="0" smtClean="0"/>
              <a:t>_’ </a:t>
            </a:r>
            <a:r>
              <a:rPr lang="zh-CN" altLang="en-US" sz="1700" dirty="0" smtClean="0"/>
              <a:t>匹配任何三字符长度的字符串</a:t>
            </a:r>
            <a:r>
              <a:rPr lang="en-US" altLang="en-US" sz="1700" dirty="0" smtClean="0"/>
              <a:t>.</a:t>
            </a:r>
            <a:endParaRPr lang="en-US" altLang="en-US" sz="1700" dirty="0"/>
          </a:p>
          <a:p>
            <a:pPr lvl="1">
              <a:tabLst>
                <a:tab pos="1889125" algn="l"/>
                <a:tab pos="2403475" algn="l"/>
              </a:tabLst>
            </a:pPr>
            <a:r>
              <a:rPr lang="en-US" altLang="en-US" sz="1700" dirty="0" smtClean="0"/>
              <a:t>‘_ </a:t>
            </a:r>
            <a:r>
              <a:rPr lang="en-US" altLang="en-US" sz="1700" dirty="0"/>
              <a:t>_ _ </a:t>
            </a:r>
            <a:r>
              <a:rPr lang="en-US" altLang="en-US" sz="1700" dirty="0" smtClean="0"/>
              <a:t>%’ </a:t>
            </a:r>
            <a:r>
              <a:rPr lang="zh-CN" altLang="en-US" sz="1700" dirty="0" smtClean="0"/>
              <a:t>匹配任何至少</a:t>
            </a:r>
            <a:r>
              <a:rPr lang="en-US" altLang="zh-CN" sz="1700" dirty="0" smtClean="0"/>
              <a:t>3</a:t>
            </a:r>
            <a:r>
              <a:rPr lang="zh-CN" altLang="en-US" sz="1700" dirty="0" smtClean="0"/>
              <a:t>字符长度的字符串。</a:t>
            </a:r>
            <a:endParaRPr lang="en-US" altLang="en-US" sz="1700" dirty="0"/>
          </a:p>
          <a:p>
            <a:pPr lvl="1">
              <a:buFont typeface="Monotype Sorts" charset="2"/>
              <a:buNone/>
              <a:tabLst>
                <a:tab pos="1889125" algn="l"/>
                <a:tab pos="2403475" algn="l"/>
              </a:tabLst>
            </a:pPr>
            <a:r>
              <a:rPr lang="en-US" altLang="en-US" sz="800" dirty="0"/>
              <a:t> </a:t>
            </a:r>
          </a:p>
          <a:p>
            <a:pPr>
              <a:tabLst>
                <a:tab pos="1889125" algn="l"/>
                <a:tab pos="2403475" algn="l"/>
              </a:tabLst>
            </a:pPr>
            <a:r>
              <a:rPr lang="en-US" altLang="zh-CN" sz="1700" dirty="0" smtClean="0"/>
              <a:t>SQL</a:t>
            </a:r>
            <a:r>
              <a:rPr lang="zh-CN" altLang="en-US" sz="1700" dirty="0" smtClean="0"/>
              <a:t>支持的一些字符串运算，比如：</a:t>
            </a:r>
            <a:endParaRPr lang="en-US" altLang="zh-CN" sz="1700" dirty="0" smtClean="0"/>
          </a:p>
          <a:p>
            <a:pPr lvl="1">
              <a:tabLst>
                <a:tab pos="1889125" algn="l"/>
                <a:tab pos="2403475" algn="l"/>
              </a:tabLst>
            </a:pPr>
            <a:r>
              <a:rPr lang="en-US" altLang="en-US" sz="1700" dirty="0" smtClean="0"/>
              <a:t>concatenation </a:t>
            </a:r>
            <a:r>
              <a:rPr lang="en-US" altLang="en-US" sz="1700" dirty="0"/>
              <a:t>(using </a:t>
            </a:r>
            <a:r>
              <a:rPr lang="en-US" altLang="en-US" sz="1700" dirty="0" smtClean="0"/>
              <a:t>“||”)</a:t>
            </a:r>
          </a:p>
          <a:p>
            <a:pPr lvl="2">
              <a:tabLst>
                <a:tab pos="1889125" algn="l"/>
                <a:tab pos="2403475" algn="l"/>
              </a:tabLst>
            </a:pPr>
            <a:r>
              <a:rPr lang="en-US" altLang="zh-CN" sz="1700" dirty="0" smtClean="0"/>
              <a:t>MySQL</a:t>
            </a:r>
            <a:r>
              <a:rPr lang="zh-CN" altLang="en-US" sz="1700" dirty="0" smtClean="0"/>
              <a:t>不支持，</a:t>
            </a:r>
            <a:r>
              <a:rPr lang="en-US" altLang="zh-CN" sz="1700" dirty="0" smtClean="0"/>
              <a:t>MySQL</a:t>
            </a:r>
            <a:r>
              <a:rPr lang="zh-CN" altLang="en-US" sz="1700" dirty="0" smtClean="0"/>
              <a:t>必须使用</a:t>
            </a:r>
            <a:r>
              <a:rPr lang="en-US" altLang="zh-CN" sz="1700" dirty="0" err="1" smtClean="0"/>
              <a:t>concat</a:t>
            </a:r>
            <a:r>
              <a:rPr lang="zh-CN" altLang="en-US" sz="1700" dirty="0" smtClean="0"/>
              <a:t>函数</a:t>
            </a:r>
            <a:endParaRPr lang="en-US" altLang="en-US" sz="1700" dirty="0"/>
          </a:p>
          <a:p>
            <a:pPr lvl="1">
              <a:tabLst>
                <a:tab pos="1889125" algn="l"/>
                <a:tab pos="2403475" algn="l"/>
              </a:tabLst>
            </a:pPr>
            <a:r>
              <a:rPr lang="en-US" altLang="en-US" sz="1700" dirty="0"/>
              <a:t>converting from upper to lower case (and vice versa</a:t>
            </a:r>
            <a:r>
              <a:rPr lang="en-US" altLang="en-US" sz="1700" dirty="0" smtClean="0"/>
              <a:t>)</a:t>
            </a:r>
          </a:p>
          <a:p>
            <a:pPr lvl="2">
              <a:tabLst>
                <a:tab pos="1889125" algn="l"/>
                <a:tab pos="2403475" algn="l"/>
              </a:tabLst>
            </a:pPr>
            <a:r>
              <a:rPr lang="en-US" altLang="zh-CN" sz="1700" dirty="0" smtClean="0"/>
              <a:t>upper</a:t>
            </a:r>
            <a:r>
              <a:rPr lang="zh-CN" altLang="en-US" sz="1700" dirty="0" smtClean="0"/>
              <a:t>，</a:t>
            </a:r>
            <a:r>
              <a:rPr lang="en-US" altLang="zh-CN" sz="1700" dirty="0" smtClean="0"/>
              <a:t>lower</a:t>
            </a:r>
            <a:endParaRPr lang="en-US" altLang="en-US" sz="1700" dirty="0"/>
          </a:p>
          <a:p>
            <a:pPr lvl="1">
              <a:tabLst>
                <a:tab pos="1889125" algn="l"/>
                <a:tab pos="2403475" algn="l"/>
              </a:tabLst>
            </a:pPr>
            <a:r>
              <a:rPr lang="en-US" altLang="en-US" sz="1700" dirty="0"/>
              <a:t>finding string length, extracting substrings, etc</a:t>
            </a:r>
            <a:r>
              <a:rPr lang="en-US" altLang="en-US" sz="1700" dirty="0" smtClean="0"/>
              <a:t>.</a:t>
            </a:r>
          </a:p>
          <a:p>
            <a:pPr lvl="2">
              <a:tabLst>
                <a:tab pos="1889125" algn="l"/>
                <a:tab pos="2403475" algn="l"/>
              </a:tabLst>
            </a:pPr>
            <a:r>
              <a:rPr lang="en-US" altLang="zh-CN" sz="1700" dirty="0" smtClean="0"/>
              <a:t>length</a:t>
            </a:r>
            <a:r>
              <a:rPr lang="zh-CN" altLang="en-US" sz="1700" dirty="0" smtClean="0"/>
              <a:t>，</a:t>
            </a:r>
            <a:r>
              <a:rPr lang="en-US" altLang="zh-CN" sz="1700" dirty="0" err="1" smtClean="0"/>
              <a:t>substr</a:t>
            </a:r>
            <a:endParaRPr lang="en-US" altLang="en-US" sz="17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sz="2800" dirty="0" smtClean="0"/>
              <a:t>对显示结果排序</a:t>
            </a:r>
            <a:endParaRPr lang="en-US" altLang="en-US" sz="2800" dirty="0"/>
          </a:p>
        </p:txBody>
      </p:sp>
      <p:sp>
        <p:nvSpPr>
          <p:cNvPr id="27650" name="Rectangle 3"/>
          <p:cNvSpPr>
            <a:spLocks noGrp="1" noChangeArrowheads="1"/>
          </p:cNvSpPr>
          <p:nvPr>
            <p:ph type="body" idx="1"/>
          </p:nvPr>
        </p:nvSpPr>
        <p:spPr>
          <a:xfrm>
            <a:off x="768350" y="1108075"/>
            <a:ext cx="7522211" cy="4085717"/>
          </a:xfrm>
        </p:spPr>
        <p:txBody>
          <a:bodyPr/>
          <a:lstStyle/>
          <a:p>
            <a:pPr>
              <a:tabLst>
                <a:tab pos="906463" algn="l"/>
              </a:tabLst>
            </a:pPr>
            <a:r>
              <a:rPr lang="zh-CN" altLang="en-US" sz="1700" dirty="0" smtClean="0"/>
              <a:t>查询所有老师的姓名，并按字典序排</a:t>
            </a:r>
            <a:endParaRPr lang="en-US" altLang="zh-CN" sz="1700" dirty="0" smtClean="0"/>
          </a:p>
          <a:p>
            <a:pPr marL="0" indent="0">
              <a:buNone/>
              <a:tabLst>
                <a:tab pos="906463" algn="l"/>
              </a:tabLst>
            </a:pPr>
            <a:r>
              <a:rPr lang="en-US" altLang="en-US" sz="1700" b="1" dirty="0"/>
              <a:t>	</a:t>
            </a:r>
            <a:r>
              <a:rPr lang="en-US" altLang="en-US" sz="1700" b="1" dirty="0" smtClean="0"/>
              <a:t>select </a:t>
            </a:r>
            <a:r>
              <a:rPr lang="en-US" altLang="en-US" sz="1700" b="1" dirty="0"/>
              <a:t>distinct </a:t>
            </a:r>
            <a:r>
              <a:rPr lang="en-US" altLang="en-US" sz="1700" i="1" dirty="0"/>
              <a:t>name</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dirty="0"/>
              <a:t>	</a:t>
            </a:r>
            <a:r>
              <a:rPr lang="en-US" altLang="en-US" sz="1700" b="1" dirty="0"/>
              <a:t>order by </a:t>
            </a:r>
            <a:r>
              <a:rPr lang="en-US" altLang="en-US" sz="1700" i="1" dirty="0"/>
              <a:t>name</a:t>
            </a:r>
            <a:endParaRPr lang="en-US" altLang="en-US" sz="1700" dirty="0"/>
          </a:p>
          <a:p>
            <a:pPr>
              <a:tabLst>
                <a:tab pos="906463" algn="l"/>
              </a:tabLst>
            </a:pPr>
            <a:r>
              <a:rPr lang="zh-CN" altLang="en-US" sz="1700" dirty="0" smtClean="0"/>
              <a:t>对每个属性，可以标明 </a:t>
            </a:r>
            <a:r>
              <a:rPr lang="en-US" altLang="zh-CN" sz="1700" b="1" dirty="0" err="1" smtClean="0"/>
              <a:t>desc</a:t>
            </a:r>
            <a:r>
              <a:rPr lang="en-US" altLang="zh-CN" sz="1700" b="1" dirty="0" smtClean="0"/>
              <a:t> </a:t>
            </a:r>
            <a:r>
              <a:rPr lang="zh-CN" altLang="en-US" sz="1700" dirty="0" smtClean="0"/>
              <a:t>表示降序，</a:t>
            </a:r>
            <a:r>
              <a:rPr lang="en-US" altLang="zh-CN" sz="1700" b="1" dirty="0" err="1" smtClean="0"/>
              <a:t>asc</a:t>
            </a:r>
            <a:r>
              <a:rPr lang="en-US" altLang="zh-CN" sz="1700" dirty="0" smtClean="0"/>
              <a:t> </a:t>
            </a:r>
            <a:r>
              <a:rPr lang="zh-CN" altLang="en-US" sz="1700" dirty="0" smtClean="0"/>
              <a:t>表示升序，默认为升序。</a:t>
            </a:r>
            <a:endParaRPr lang="en-US" altLang="en-US" sz="1700" dirty="0" smtClean="0"/>
          </a:p>
          <a:p>
            <a:pPr lvl="1">
              <a:tabLst>
                <a:tab pos="906463" algn="l"/>
              </a:tabLst>
            </a:pPr>
            <a:r>
              <a:rPr lang="en-US" altLang="en-US" sz="1700" dirty="0" smtClean="0"/>
              <a:t>Example</a:t>
            </a:r>
            <a:r>
              <a:rPr lang="en-US" altLang="en-US" sz="1700" dirty="0"/>
              <a:t>:  </a:t>
            </a:r>
            <a:r>
              <a:rPr lang="en-US" altLang="en-US" sz="1700" b="1" dirty="0"/>
              <a:t>order by</a:t>
            </a:r>
            <a:r>
              <a:rPr lang="en-US" altLang="en-US" sz="1700" dirty="0"/>
              <a:t> </a:t>
            </a:r>
            <a:r>
              <a:rPr lang="en-US" altLang="en-US" sz="1700" i="1" dirty="0"/>
              <a:t>name</a:t>
            </a:r>
            <a:r>
              <a:rPr lang="en-US" altLang="en-US" sz="1700" dirty="0"/>
              <a:t> </a:t>
            </a:r>
            <a:r>
              <a:rPr lang="en-US" altLang="en-US" sz="1700" b="1" dirty="0" err="1"/>
              <a:t>desc</a:t>
            </a:r>
            <a:endParaRPr lang="en-US" altLang="en-US" sz="1700" b="1" dirty="0"/>
          </a:p>
          <a:p>
            <a:pPr>
              <a:tabLst>
                <a:tab pos="906463" algn="l"/>
              </a:tabLst>
            </a:pPr>
            <a:r>
              <a:rPr lang="zh-CN" altLang="en-US" sz="1700" dirty="0" smtClean="0"/>
              <a:t>能按多列进行排序（第一优先级，第二优先级）</a:t>
            </a:r>
            <a:endParaRPr lang="en-US" altLang="en-US" sz="1700" dirty="0"/>
          </a:p>
          <a:p>
            <a:pPr lvl="1">
              <a:tabLst>
                <a:tab pos="906463" algn="l"/>
              </a:tabLst>
            </a:pPr>
            <a:r>
              <a:rPr lang="en-US" altLang="en-US" sz="1700" dirty="0"/>
              <a:t>Example: </a:t>
            </a:r>
            <a:r>
              <a:rPr lang="en-US" altLang="en-US" sz="1700" b="1" dirty="0"/>
              <a:t>order by </a:t>
            </a:r>
            <a:r>
              <a:rPr lang="en-US" altLang="en-US" sz="1700" dirty="0"/>
              <a:t> </a:t>
            </a:r>
            <a:r>
              <a:rPr lang="en-US" altLang="en-US" sz="1700" i="1" dirty="0" err="1"/>
              <a:t>dept_name</a:t>
            </a:r>
            <a:r>
              <a:rPr lang="en-US" altLang="en-US" sz="1700" i="1" dirty="0"/>
              <a:t>, </a:t>
            </a:r>
            <a:r>
              <a:rPr lang="en-US" altLang="en-US" sz="1700" i="1" dirty="0" smtClean="0"/>
              <a:t>name</a:t>
            </a:r>
          </a:p>
          <a:p>
            <a:pPr>
              <a:tabLst>
                <a:tab pos="906463" algn="l"/>
              </a:tabLst>
            </a:pPr>
            <a:r>
              <a:rPr lang="zh-CN" altLang="en-US" sz="1700" dirty="0" smtClean="0"/>
              <a:t>可以使用表达式</a:t>
            </a:r>
            <a:endParaRPr lang="en-US" altLang="zh-CN" sz="1700" dirty="0" smtClean="0"/>
          </a:p>
          <a:p>
            <a:pPr lvl="1">
              <a:tabLst>
                <a:tab pos="906463" algn="l"/>
              </a:tabLst>
            </a:pPr>
            <a:r>
              <a:rPr lang="en-US" altLang="zh-CN" sz="1700" b="1" dirty="0" smtClean="0"/>
              <a:t>order by </a:t>
            </a:r>
            <a:r>
              <a:rPr lang="en-US" altLang="zh-CN" sz="1700" dirty="0" err="1" smtClean="0"/>
              <a:t>substr</a:t>
            </a:r>
            <a:r>
              <a:rPr lang="en-US" altLang="zh-CN" sz="1700" dirty="0" smtClean="0"/>
              <a:t>(name,1,2)</a:t>
            </a:r>
          </a:p>
          <a:p>
            <a:pPr>
              <a:tabLst>
                <a:tab pos="906463" algn="l"/>
              </a:tabLst>
            </a:pPr>
            <a:r>
              <a:rPr lang="zh-CN" altLang="en-US" sz="1700" dirty="0" smtClean="0"/>
              <a:t>可以使用数字指代</a:t>
            </a:r>
            <a:r>
              <a:rPr lang="en-US" altLang="zh-CN" sz="1700" dirty="0" smtClean="0"/>
              <a:t>select</a:t>
            </a:r>
            <a:r>
              <a:rPr lang="zh-CN" altLang="en-US" sz="1700" dirty="0" smtClean="0"/>
              <a:t>子句中的列进行排序</a:t>
            </a:r>
            <a:endParaRPr lang="en-US" altLang="zh-CN" sz="1700" dirty="0" smtClean="0"/>
          </a:p>
          <a:p>
            <a:pPr lvl="1">
              <a:tabLst>
                <a:tab pos="906463" algn="l"/>
              </a:tabLst>
            </a:pPr>
            <a:r>
              <a:rPr lang="en-US" altLang="zh-CN" sz="1700" b="1" dirty="0" smtClean="0"/>
              <a:t>select</a:t>
            </a:r>
            <a:r>
              <a:rPr lang="en-US" altLang="zh-CN" sz="1700" dirty="0" smtClean="0"/>
              <a:t> * </a:t>
            </a:r>
          </a:p>
          <a:p>
            <a:pPr lvl="1">
              <a:tabLst>
                <a:tab pos="906463" algn="l"/>
              </a:tabLst>
            </a:pPr>
            <a:r>
              <a:rPr lang="en-US" altLang="zh-CN" sz="1700" b="1" dirty="0" smtClean="0"/>
              <a:t>from</a:t>
            </a:r>
            <a:r>
              <a:rPr lang="en-US" altLang="zh-CN" sz="1700" dirty="0" smtClean="0"/>
              <a:t> instructor </a:t>
            </a:r>
          </a:p>
          <a:p>
            <a:pPr lvl="1">
              <a:tabLst>
                <a:tab pos="906463" algn="l"/>
              </a:tabLst>
            </a:pPr>
            <a:r>
              <a:rPr lang="en-US" altLang="zh-CN" sz="1700" b="1" dirty="0" smtClean="0"/>
              <a:t>order by</a:t>
            </a:r>
            <a:r>
              <a:rPr lang="en-US" altLang="zh-CN" sz="1700" dirty="0" smtClean="0"/>
              <a:t> 3,2</a:t>
            </a:r>
          </a:p>
          <a:p>
            <a:pPr>
              <a:tabLst>
                <a:tab pos="906463" algn="l"/>
              </a:tabLst>
            </a:pPr>
            <a:endParaRPr lang="en-US" altLang="en-US" sz="17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lIns="90488" tIns="44450" rIns="90488" bIns="44450" anchor="ctr"/>
          <a:lstStyle/>
          <a:p>
            <a:r>
              <a:rPr lang="en-US" altLang="zh-CN" dirty="0" smtClean="0"/>
              <a:t>where</a:t>
            </a:r>
            <a:r>
              <a:rPr lang="zh-CN" altLang="en-US" dirty="0" smtClean="0"/>
              <a:t>子句的逻辑谓词</a:t>
            </a:r>
            <a:endParaRPr lang="en-US" altLang="en-US" sz="2800" dirty="0"/>
          </a:p>
        </p:txBody>
      </p:sp>
      <p:sp>
        <p:nvSpPr>
          <p:cNvPr id="28674" name="Rectangle 3"/>
          <p:cNvSpPr>
            <a:spLocks noGrp="1" noChangeArrowheads="1"/>
          </p:cNvSpPr>
          <p:nvPr>
            <p:ph type="body" idx="1"/>
          </p:nvPr>
        </p:nvSpPr>
        <p:spPr>
          <a:xfrm>
            <a:off x="768350" y="1106489"/>
            <a:ext cx="8077199" cy="3624007"/>
          </a:xfrm>
        </p:spPr>
        <p:txBody>
          <a:bodyPr lIns="90488" tIns="44450" rIns="90488" bIns="44450"/>
          <a:lstStyle/>
          <a:p>
            <a:r>
              <a:rPr lang="en-US" altLang="en-US" sz="1700" b="1" dirty="0" smtClean="0">
                <a:solidFill>
                  <a:srgbClr val="002060"/>
                </a:solidFill>
              </a:rPr>
              <a:t>between</a:t>
            </a:r>
            <a:r>
              <a:rPr lang="en-US" altLang="en-US" sz="1700" dirty="0" smtClean="0"/>
              <a:t> </a:t>
            </a:r>
            <a:r>
              <a:rPr lang="zh-CN" altLang="en-US" sz="1700" dirty="0"/>
              <a:t>比较</a:t>
            </a:r>
            <a:r>
              <a:rPr lang="zh-CN" altLang="en-US" sz="1700" dirty="0" smtClean="0"/>
              <a:t>运算</a:t>
            </a:r>
            <a:endParaRPr lang="en-US" altLang="en-US" sz="1700" dirty="0"/>
          </a:p>
          <a:p>
            <a:pPr lvl="1"/>
            <a:r>
              <a:rPr lang="zh-CN" altLang="en-US" sz="1700" dirty="0" smtClean="0"/>
              <a:t>语法糖，</a:t>
            </a:r>
            <a:r>
              <a:rPr lang="en-US" altLang="zh-CN" sz="1700" dirty="0" smtClean="0"/>
              <a:t>x between a and b </a:t>
            </a:r>
            <a:r>
              <a:rPr lang="zh-CN" altLang="en-US" sz="1700" dirty="0" smtClean="0"/>
              <a:t>相当于 </a:t>
            </a:r>
            <a:r>
              <a:rPr lang="en-US" altLang="zh-CN" sz="1700" dirty="0" smtClean="0"/>
              <a:t>x&gt;=a and x &lt;= b</a:t>
            </a:r>
            <a:endParaRPr lang="en-US" altLang="en-US" sz="1700" dirty="0" smtClean="0"/>
          </a:p>
          <a:p>
            <a:r>
              <a:rPr lang="zh-CN" altLang="en-US" sz="1700" dirty="0"/>
              <a:t>比如</a:t>
            </a:r>
            <a:r>
              <a:rPr lang="en-US" altLang="en-US" sz="1700" dirty="0" smtClean="0"/>
              <a:t>:  </a:t>
            </a:r>
            <a:r>
              <a:rPr lang="zh-CN" altLang="en-US" sz="1700" dirty="0" smtClean="0"/>
              <a:t>查询工资在</a:t>
            </a:r>
            <a:r>
              <a:rPr lang="en-US" altLang="zh-CN" sz="1700" dirty="0" smtClean="0"/>
              <a:t>90000</a:t>
            </a:r>
            <a:r>
              <a:rPr lang="zh-CN" altLang="en-US" sz="1700" dirty="0" smtClean="0"/>
              <a:t>到</a:t>
            </a:r>
            <a:r>
              <a:rPr lang="en-US" altLang="zh-CN" sz="1700" dirty="0" smtClean="0"/>
              <a:t>100000</a:t>
            </a:r>
            <a:r>
              <a:rPr lang="zh-CN" altLang="en-US" sz="1700" dirty="0" smtClean="0"/>
              <a:t>的所有老师名字</a:t>
            </a:r>
            <a:endParaRPr lang="en-US" altLang="en-US" sz="1700" dirty="0"/>
          </a:p>
          <a:p>
            <a:pPr lvl="1"/>
            <a:r>
              <a:rPr lang="en-US" altLang="en-US" sz="1700" b="1" dirty="0"/>
              <a:t>select</a:t>
            </a:r>
            <a:r>
              <a:rPr lang="en-US" altLang="en-US" sz="1700" i="1" dirty="0"/>
              <a:t> name</a:t>
            </a:r>
            <a:br>
              <a:rPr lang="en-US" altLang="en-US" sz="1700" i="1" dirty="0"/>
            </a:br>
            <a:r>
              <a:rPr lang="en-US" altLang="en-US" sz="1700" b="1" dirty="0"/>
              <a:t>from </a:t>
            </a:r>
            <a:r>
              <a:rPr lang="en-US" altLang="en-US" sz="1700" i="1" dirty="0"/>
              <a:t>instructor</a:t>
            </a:r>
            <a:r>
              <a:rPr lang="en-US" altLang="en-US" sz="1700" dirty="0"/>
              <a:t/>
            </a:r>
            <a:br>
              <a:rPr lang="en-US" altLang="en-US" sz="1700" dirty="0"/>
            </a:br>
            <a:r>
              <a:rPr lang="en-US" altLang="en-US" sz="1700" b="1" dirty="0"/>
              <a:t>where </a:t>
            </a:r>
            <a:r>
              <a:rPr lang="en-US" altLang="en-US" sz="1700" i="1" dirty="0"/>
              <a:t>salary </a:t>
            </a:r>
            <a:r>
              <a:rPr lang="en-US" altLang="en-US" sz="1700" b="1" dirty="0"/>
              <a:t>between </a:t>
            </a:r>
            <a:r>
              <a:rPr lang="en-US" altLang="en-US" sz="1700" dirty="0"/>
              <a:t>90000 </a:t>
            </a:r>
            <a:r>
              <a:rPr lang="en-US" altLang="en-US" sz="1700" b="1" dirty="0"/>
              <a:t>and </a:t>
            </a:r>
            <a:r>
              <a:rPr lang="en-US" altLang="en-US" sz="1700" dirty="0"/>
              <a:t>100000</a:t>
            </a:r>
          </a:p>
          <a:p>
            <a:r>
              <a:rPr lang="zh-CN" altLang="en-US" sz="1700" dirty="0" smtClean="0"/>
              <a:t>元组比较</a:t>
            </a:r>
            <a:endParaRPr lang="en-US" altLang="zh-CN" sz="1700" dirty="0" smtClean="0"/>
          </a:p>
          <a:p>
            <a:pPr marL="0" indent="0">
              <a:buNone/>
            </a:pPr>
            <a:r>
              <a:rPr kumimoji="0" lang="en-US" altLang="en-US" sz="1700" b="1" dirty="0"/>
              <a:t>	</a:t>
            </a:r>
            <a:r>
              <a:rPr kumimoji="0" lang="en-US" altLang="en-US" sz="1700" b="1" dirty="0" smtClean="0"/>
              <a:t>select </a:t>
            </a:r>
            <a:r>
              <a:rPr kumimoji="0" lang="en-US" altLang="en-US" sz="1700" i="1" dirty="0"/>
              <a:t>name</a:t>
            </a:r>
            <a:r>
              <a:rPr kumimoji="0" lang="en-US" altLang="en-US" sz="1700" dirty="0"/>
              <a:t>, </a:t>
            </a:r>
            <a:r>
              <a:rPr kumimoji="0" lang="en-US" altLang="en-US" sz="1700" i="1" dirty="0" err="1"/>
              <a:t>course_id</a:t>
            </a:r>
            <a:r>
              <a:rPr kumimoji="0" lang="en-US" altLang="en-US" sz="1700" i="1" dirty="0"/>
              <a:t/>
            </a:r>
            <a:br>
              <a:rPr kumimoji="0" lang="en-US" altLang="en-US" sz="1700" i="1" dirty="0"/>
            </a:br>
            <a:r>
              <a:rPr kumimoji="0" lang="en-US" altLang="en-US" sz="1700" i="1" dirty="0" smtClean="0"/>
              <a:t>	</a:t>
            </a:r>
            <a:r>
              <a:rPr kumimoji="0" lang="en-US" altLang="en-US" sz="1700" b="1" dirty="0" smtClean="0"/>
              <a:t>from </a:t>
            </a:r>
            <a:r>
              <a:rPr kumimoji="0" lang="en-US" altLang="en-US" sz="1700" i="1" dirty="0"/>
              <a:t>instructor</a:t>
            </a:r>
            <a:r>
              <a:rPr kumimoji="0" lang="en-US" altLang="en-US" sz="1700" dirty="0"/>
              <a:t>, </a:t>
            </a:r>
            <a:r>
              <a:rPr kumimoji="0" lang="en-US" altLang="en-US" sz="1700" i="1" dirty="0"/>
              <a:t>teaches</a:t>
            </a:r>
            <a:br>
              <a:rPr kumimoji="0" lang="en-US" altLang="en-US" sz="1700" i="1" dirty="0"/>
            </a:br>
            <a:r>
              <a:rPr kumimoji="0" lang="en-US" altLang="en-US" sz="1700" i="1" dirty="0" smtClean="0"/>
              <a:t>	</a:t>
            </a:r>
            <a:r>
              <a:rPr kumimoji="0" lang="en-US" altLang="en-US" sz="1700" b="1" dirty="0" smtClean="0"/>
              <a:t>where </a:t>
            </a:r>
            <a:r>
              <a:rPr kumimoji="0" lang="en-US" altLang="en-US" sz="1700" dirty="0"/>
              <a:t>(</a:t>
            </a:r>
            <a:r>
              <a:rPr kumimoji="0" lang="en-US" altLang="en-US" sz="1700" i="1" dirty="0"/>
              <a:t>instructor</a:t>
            </a:r>
            <a:r>
              <a:rPr kumimoji="0" lang="en-US" altLang="en-US" sz="1700" dirty="0"/>
              <a:t>.</a:t>
            </a:r>
            <a:r>
              <a:rPr kumimoji="0" lang="en-US" altLang="en-US" sz="1700" i="1" dirty="0"/>
              <a:t>ID</a:t>
            </a:r>
            <a:r>
              <a:rPr kumimoji="0" lang="en-US" altLang="en-US" sz="1700" dirty="0"/>
              <a:t>, </a:t>
            </a:r>
            <a:r>
              <a:rPr kumimoji="0" lang="en-US" altLang="en-US" sz="1700" i="1" dirty="0"/>
              <a:t>dept_name</a:t>
            </a:r>
            <a:r>
              <a:rPr kumimoji="0" lang="en-US" altLang="en-US" sz="1700" dirty="0"/>
              <a:t>) = (</a:t>
            </a:r>
            <a:r>
              <a:rPr kumimoji="0" lang="en-US" altLang="en-US" sz="1700" i="1" dirty="0"/>
              <a:t>teaches</a:t>
            </a:r>
            <a:r>
              <a:rPr kumimoji="0" lang="en-US" altLang="en-US" sz="1700" dirty="0"/>
              <a:t>.</a:t>
            </a:r>
            <a:r>
              <a:rPr kumimoji="0" lang="en-US" altLang="en-US" sz="1700" i="1" dirty="0"/>
              <a:t>ID</a:t>
            </a:r>
            <a:r>
              <a:rPr kumimoji="0" lang="en-US" altLang="en-US" sz="1700" dirty="0"/>
              <a:t>, 'Biology</a:t>
            </a:r>
            <a:r>
              <a:rPr kumimoji="0" lang="en-US" altLang="en-US" sz="1700" dirty="0" smtClean="0"/>
              <a:t>');</a:t>
            </a:r>
          </a:p>
          <a:p>
            <a:pPr marL="0" indent="0">
              <a:buNone/>
            </a:pPr>
            <a:r>
              <a:rPr kumimoji="0" lang="en-US" altLang="en-US" sz="1700" dirty="0"/>
              <a:t> </a:t>
            </a:r>
            <a:r>
              <a:rPr kumimoji="0" lang="en-US" altLang="en-US" sz="1700" dirty="0" smtClean="0"/>
              <a:t>     </a:t>
            </a:r>
            <a:r>
              <a:rPr kumimoji="0" lang="zh-CN" altLang="en-US" sz="1700" dirty="0" smtClean="0"/>
              <a:t>不支持！！！</a:t>
            </a:r>
            <a:endParaRPr kumimoji="0" lang="en-US" altLang="zh-CN" sz="1700" dirty="0" smtClean="0"/>
          </a:p>
          <a:p>
            <a:pPr marL="0" indent="0">
              <a:buNone/>
            </a:pPr>
            <a:r>
              <a:rPr kumimoji="0" lang="en-US" altLang="en-US" sz="1700" dirty="0"/>
              <a:t> </a:t>
            </a:r>
            <a:r>
              <a:rPr kumimoji="0" lang="en-US" altLang="en-US" sz="1700" dirty="0" smtClean="0"/>
              <a:t>     </a:t>
            </a:r>
            <a:r>
              <a:rPr kumimoji="0" lang="en-US" altLang="zh-CN" sz="1700" dirty="0" smtClean="0"/>
              <a:t>Oracle </a:t>
            </a:r>
            <a:r>
              <a:rPr kumimoji="0" lang="zh-CN" altLang="en-US" sz="1700" dirty="0" smtClean="0"/>
              <a:t>支持 元组和单行子查询比较</a:t>
            </a:r>
            <a:endParaRPr kumimoji="0" lang="en-US" altLang="en-US" sz="1700" dirty="0"/>
          </a:p>
          <a:p>
            <a:pPr lvl="1"/>
            <a:r>
              <a:rPr lang="en-US" altLang="zh-CN" sz="1800" dirty="0"/>
              <a:t>select * from instructor</a:t>
            </a:r>
          </a:p>
          <a:p>
            <a:pPr lvl="1"/>
            <a:r>
              <a:rPr lang="en-US" altLang="zh-CN" sz="1800" dirty="0"/>
              <a:t>where (</a:t>
            </a:r>
            <a:r>
              <a:rPr lang="en-US" altLang="zh-CN" sz="1800" dirty="0" err="1"/>
              <a:t>dept_name,salary</a:t>
            </a:r>
            <a:r>
              <a:rPr lang="en-US" altLang="zh-CN" sz="1800" dirty="0"/>
              <a:t>) = </a:t>
            </a:r>
          </a:p>
          <a:p>
            <a:pPr lvl="1"/>
            <a:r>
              <a:rPr lang="en-US" altLang="zh-CN" sz="1800" dirty="0"/>
              <a:t>(select </a:t>
            </a:r>
            <a:r>
              <a:rPr lang="en-US" altLang="zh-CN" sz="1800" dirty="0" err="1"/>
              <a:t>dept_name,salary</a:t>
            </a:r>
            <a:r>
              <a:rPr lang="en-US" altLang="zh-CN" sz="1800" dirty="0"/>
              <a:t> from instructor where id = '80759')</a:t>
            </a:r>
            <a:endParaRPr kumimoji="0" lang="en-US" altLang="en-US" sz="2000" dirty="0">
              <a:latin typeface="Times New Roman" panose="02020603050405020304" pitchFamily="18" charset="0"/>
            </a:endParaRPr>
          </a:p>
          <a:p>
            <a:endParaRPr lang="en-US" alt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sz="2800" dirty="0" smtClean="0"/>
              <a:t>集合运算</a:t>
            </a:r>
            <a:endParaRPr lang="en-US" altLang="en-US" sz="2800" dirty="0"/>
          </a:p>
        </p:txBody>
      </p:sp>
      <p:sp>
        <p:nvSpPr>
          <p:cNvPr id="32770" name="Rectangle 3"/>
          <p:cNvSpPr>
            <a:spLocks noGrp="1" noChangeArrowheads="1"/>
          </p:cNvSpPr>
          <p:nvPr>
            <p:ph type="body" idx="1"/>
          </p:nvPr>
        </p:nvSpPr>
        <p:spPr>
          <a:xfrm>
            <a:off x="545910" y="1095375"/>
            <a:ext cx="8175009" cy="4903788"/>
          </a:xfrm>
        </p:spPr>
        <p:txBody>
          <a:bodyPr/>
          <a:lstStyle/>
          <a:p>
            <a:r>
              <a:rPr lang="zh-CN" altLang="en-US" sz="1700" dirty="0" smtClean="0"/>
              <a:t>并 ： 查询 </a:t>
            </a:r>
            <a:r>
              <a:rPr lang="en-US" altLang="en-US" sz="1700" dirty="0" smtClean="0"/>
              <a:t>2017</a:t>
            </a:r>
            <a:r>
              <a:rPr lang="zh-CN" altLang="en-US" sz="1700" dirty="0" smtClean="0"/>
              <a:t>秋季</a:t>
            </a:r>
            <a:r>
              <a:rPr lang="en-US" altLang="en-US" sz="1700" dirty="0" smtClean="0"/>
              <a:t> </a:t>
            </a:r>
            <a:r>
              <a:rPr lang="zh-CN" altLang="en-US" sz="1700" dirty="0"/>
              <a:t>或</a:t>
            </a:r>
            <a:r>
              <a:rPr lang="en-US" altLang="en-US" sz="1700" dirty="0" smtClean="0"/>
              <a:t> 2018</a:t>
            </a:r>
            <a:r>
              <a:rPr lang="zh-CN" altLang="en-US" sz="1700" dirty="0" smtClean="0"/>
              <a:t>春季开设课程的课程号</a:t>
            </a:r>
            <a:endParaRPr lang="en-US" altLang="en-US" sz="1700" dirty="0"/>
          </a:p>
          <a:p>
            <a:pPr marL="0" indent="0">
              <a:buNone/>
            </a:pPr>
            <a:r>
              <a:rPr lang="en-US" altLang="en-US" sz="17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union</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700" dirty="0"/>
          </a:p>
          <a:p>
            <a:r>
              <a:rPr lang="zh-CN" altLang="en-US" sz="1700" dirty="0"/>
              <a:t>交 </a:t>
            </a:r>
            <a:r>
              <a:rPr lang="zh-CN" altLang="en-US" sz="1700" dirty="0" smtClean="0"/>
              <a:t>： </a:t>
            </a:r>
            <a:r>
              <a:rPr lang="zh-CN" altLang="en-US" sz="1700" dirty="0"/>
              <a:t>查询 </a:t>
            </a:r>
            <a:r>
              <a:rPr lang="zh-CN" altLang="en-US" sz="1700" dirty="0" smtClean="0"/>
              <a:t>在</a:t>
            </a:r>
            <a:r>
              <a:rPr lang="en-US" altLang="en-US" sz="1700" dirty="0" smtClean="0"/>
              <a:t>2017</a:t>
            </a:r>
            <a:r>
              <a:rPr lang="zh-CN" altLang="en-US" sz="1700" dirty="0"/>
              <a:t>秋季</a:t>
            </a:r>
            <a:r>
              <a:rPr lang="en-US" altLang="en-US" sz="1700" dirty="0"/>
              <a:t> </a:t>
            </a:r>
            <a:r>
              <a:rPr lang="zh-CN" altLang="en-US" sz="1700" dirty="0" smtClean="0"/>
              <a:t>和 </a:t>
            </a:r>
            <a:r>
              <a:rPr lang="en-US" altLang="en-US" sz="1700" dirty="0" smtClean="0"/>
              <a:t>2018</a:t>
            </a:r>
            <a:r>
              <a:rPr lang="zh-CN" altLang="en-US" sz="1700" dirty="0" smtClean="0"/>
              <a:t>春季都开设</a:t>
            </a:r>
            <a:r>
              <a:rPr lang="zh-CN" altLang="en-US" sz="1700" dirty="0"/>
              <a:t>课程的课程号</a:t>
            </a:r>
            <a:endParaRPr lang="en-US" altLang="en-US" sz="1700" dirty="0"/>
          </a:p>
          <a:p>
            <a:pPr marL="0" indent="0">
              <a:buNone/>
            </a:pPr>
            <a:r>
              <a:rPr lang="en-US" altLang="en-US" sz="1700" dirty="0" smtClean="0"/>
              <a:t>         </a:t>
            </a:r>
            <a:r>
              <a:rPr lang="en-US" altLang="en-US" sz="2000" dirty="0" smtClean="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intersect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700" dirty="0"/>
          </a:p>
          <a:p>
            <a:r>
              <a:rPr lang="zh-CN" altLang="en-US" sz="1700" dirty="0"/>
              <a:t>差：查询 在</a:t>
            </a:r>
            <a:r>
              <a:rPr lang="en-US" altLang="en-US" sz="1700" dirty="0"/>
              <a:t>2017</a:t>
            </a:r>
            <a:r>
              <a:rPr lang="zh-CN" altLang="en-US" sz="1700" dirty="0"/>
              <a:t>秋季</a:t>
            </a:r>
            <a:r>
              <a:rPr lang="en-US" altLang="en-US" sz="1700" dirty="0"/>
              <a:t> </a:t>
            </a:r>
            <a:r>
              <a:rPr lang="zh-CN" altLang="en-US" sz="1700" dirty="0" smtClean="0"/>
              <a:t>开设，但没在 </a:t>
            </a:r>
            <a:r>
              <a:rPr lang="en-US" altLang="en-US" sz="1700" dirty="0"/>
              <a:t>2018</a:t>
            </a:r>
            <a:r>
              <a:rPr lang="zh-CN" altLang="en-US" sz="1700" dirty="0"/>
              <a:t>春季都开设课程的课程号</a:t>
            </a:r>
            <a:endParaRPr lang="en-US" altLang="en-US" sz="1700" dirty="0"/>
          </a:p>
          <a:p>
            <a:pPr marL="0" indent="0">
              <a:buNone/>
            </a:pPr>
            <a:r>
              <a:rPr lang="en-US" altLang="en-US" sz="2000" dirty="0" smtClean="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except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r>
              <a:rPr lang="en-US" altLang="en-US" sz="1600" dirty="0" smtClean="0"/>
              <a:t>)</a:t>
            </a:r>
          </a:p>
          <a:p>
            <a:pPr marL="0" indent="0">
              <a:buNone/>
            </a:pPr>
            <a:r>
              <a:rPr lang="en-US" altLang="en-US" sz="1600" dirty="0" smtClean="0"/>
              <a:t>      </a:t>
            </a:r>
          </a:p>
          <a:p>
            <a:pPr marL="0" indent="0">
              <a:buNone/>
            </a:pPr>
            <a:r>
              <a:rPr lang="en-US" altLang="en-US" sz="1600" dirty="0"/>
              <a:t> </a:t>
            </a:r>
            <a:r>
              <a:rPr lang="en-US" altLang="en-US" sz="1600" dirty="0" smtClean="0"/>
              <a:t>     </a:t>
            </a:r>
            <a:r>
              <a:rPr lang="en-US" altLang="zh-CN" sz="2000" dirty="0" smtClean="0"/>
              <a:t>Oracle </a:t>
            </a:r>
            <a:r>
              <a:rPr lang="zh-CN" altLang="en-US" sz="2000" dirty="0" smtClean="0"/>
              <a:t>使用 </a:t>
            </a:r>
            <a:r>
              <a:rPr lang="en-US" altLang="zh-CN" sz="2000" b="1" dirty="0" smtClean="0"/>
              <a:t>minus</a:t>
            </a:r>
            <a:r>
              <a:rPr lang="en-US" altLang="zh-CN" sz="2000" dirty="0" smtClean="0"/>
              <a:t> </a:t>
            </a:r>
            <a:r>
              <a:rPr lang="zh-CN" altLang="en-US" sz="2000" dirty="0" smtClean="0"/>
              <a:t>代替 </a:t>
            </a:r>
            <a:r>
              <a:rPr lang="en-US" altLang="zh-CN" sz="2000" b="1" dirty="0" smtClean="0"/>
              <a:t>except</a:t>
            </a:r>
            <a:endParaRPr lang="en-US" altLang="en-US" sz="2000" b="1" dirty="0"/>
          </a:p>
          <a:p>
            <a:pPr marL="0" indent="0">
              <a:buNone/>
            </a:pPr>
            <a:endParaRPr lang="en-US" altLang="en-US" sz="1600" dirty="0"/>
          </a:p>
          <a:p>
            <a:endParaRPr lang="en-US" altLang="en-US" dirty="0"/>
          </a:p>
          <a:p>
            <a:endParaRPr lang="en-US" altLang="en-US" dirty="0"/>
          </a:p>
          <a:p>
            <a:endParaRPr lang="en-US" altLang="en-US" dirty="0"/>
          </a:p>
          <a:p>
            <a:endParaRPr lang="en-US" altLang="en-US" dirty="0"/>
          </a:p>
          <a:p>
            <a:endParaRPr lang="en-US" altLang="en-US" dirty="0"/>
          </a:p>
          <a:p>
            <a:endParaRPr lang="en-US" altLang="en-US" b="1" dirty="0">
              <a:solidFill>
                <a:srgbClr val="002060"/>
              </a:solidFill>
            </a:endParaRPr>
          </a:p>
        </p:txBody>
      </p:sp>
    </p:spTree>
    <p:extLst>
      <p:ext uri="{BB962C8B-B14F-4D97-AF65-F5344CB8AC3E}">
        <p14:creationId xmlns:p14="http://schemas.microsoft.com/office/powerpoint/2010/main" val="2044304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2800" dirty="0"/>
              <a:t>Set Operations (Cont.)</a:t>
            </a:r>
          </a:p>
        </p:txBody>
      </p:sp>
      <p:sp>
        <p:nvSpPr>
          <p:cNvPr id="32770" name="Rectangle 3"/>
          <p:cNvSpPr>
            <a:spLocks noGrp="1" noChangeArrowheads="1"/>
          </p:cNvSpPr>
          <p:nvPr>
            <p:ph type="body" idx="1"/>
          </p:nvPr>
        </p:nvSpPr>
        <p:spPr>
          <a:xfrm>
            <a:off x="768351" y="1119759"/>
            <a:ext cx="7647680" cy="3647313"/>
          </a:xfrm>
        </p:spPr>
        <p:txBody>
          <a:bodyPr/>
          <a:lstStyle/>
          <a:p>
            <a:r>
              <a:rPr lang="zh-CN" altLang="en-US" sz="1700" dirty="0" smtClean="0"/>
              <a:t>集合运算</a:t>
            </a:r>
            <a:r>
              <a:rPr lang="en-US" altLang="en-US" sz="1700" dirty="0" smtClean="0"/>
              <a:t> </a:t>
            </a:r>
            <a:r>
              <a:rPr lang="en-US" altLang="en-US" sz="1700" b="1" dirty="0">
                <a:solidFill>
                  <a:srgbClr val="002060"/>
                </a:solidFill>
              </a:rPr>
              <a:t>union</a:t>
            </a:r>
            <a:r>
              <a:rPr lang="en-US" altLang="en-US" sz="1700" b="1" dirty="0"/>
              <a:t>, </a:t>
            </a:r>
            <a:r>
              <a:rPr lang="en-US" altLang="en-US" sz="1700" b="1" dirty="0">
                <a:solidFill>
                  <a:srgbClr val="002060"/>
                </a:solidFill>
              </a:rPr>
              <a:t>intersect</a:t>
            </a:r>
            <a:r>
              <a:rPr lang="en-US" altLang="en-US" sz="1700" b="1" dirty="0"/>
              <a:t>, </a:t>
            </a:r>
            <a:r>
              <a:rPr lang="en-US" altLang="en-US" sz="1700" dirty="0"/>
              <a:t>and </a:t>
            </a:r>
            <a:r>
              <a:rPr lang="en-US" altLang="en-US" sz="1700" b="1" dirty="0">
                <a:solidFill>
                  <a:srgbClr val="002060"/>
                </a:solidFill>
              </a:rPr>
              <a:t>except </a:t>
            </a:r>
          </a:p>
          <a:p>
            <a:pPr lvl="1"/>
            <a:r>
              <a:rPr lang="zh-CN" altLang="en-US" sz="1700" dirty="0" smtClean="0">
                <a:sym typeface="Symbol" panose="05050102010706020507" pitchFamily="18" charset="2"/>
              </a:rPr>
              <a:t>自动强制去重</a:t>
            </a:r>
            <a:endParaRPr lang="en-US" altLang="zh-CN" sz="1700" dirty="0" smtClean="0">
              <a:sym typeface="Symbol" panose="05050102010706020507" pitchFamily="18" charset="2"/>
            </a:endParaRPr>
          </a:p>
          <a:p>
            <a:pPr lvl="1"/>
            <a:r>
              <a:rPr lang="zh-CN" altLang="en-US" sz="1700" dirty="0" smtClean="0">
                <a:sym typeface="Symbol" panose="05050102010706020507" pitchFamily="18" charset="2"/>
              </a:rPr>
              <a:t>默认采用归并方式，一般情况下， 效率较低</a:t>
            </a:r>
            <a:endParaRPr lang="en-US" altLang="zh-CN" sz="1700" dirty="0" smtClean="0">
              <a:sym typeface="Symbol" panose="05050102010706020507" pitchFamily="18" charset="2"/>
            </a:endParaRPr>
          </a:p>
          <a:p>
            <a:r>
              <a:rPr lang="zh-CN" altLang="en-US" sz="1700" dirty="0" smtClean="0">
                <a:sym typeface="Symbol" panose="05050102010706020507" pitchFamily="18" charset="2"/>
              </a:rPr>
              <a:t>保留所有元组（不去重）</a:t>
            </a:r>
            <a:endParaRPr lang="en-US" altLang="zh-CN" sz="1700" dirty="0" smtClean="0">
              <a:sym typeface="Symbol" panose="05050102010706020507" pitchFamily="18" charset="2"/>
            </a:endParaRPr>
          </a:p>
          <a:p>
            <a:pPr lvl="1"/>
            <a:r>
              <a:rPr lang="en-US" altLang="en-US" sz="1700" b="1" dirty="0" smtClean="0">
                <a:solidFill>
                  <a:srgbClr val="002060"/>
                </a:solidFill>
                <a:sym typeface="Symbol" panose="05050102010706020507" pitchFamily="18" charset="2"/>
              </a:rPr>
              <a:t>union </a:t>
            </a:r>
            <a:r>
              <a:rPr lang="en-US" altLang="en-US" sz="1700" b="1" dirty="0">
                <a:solidFill>
                  <a:srgbClr val="002060"/>
                </a:solidFill>
                <a:sym typeface="Symbol" panose="05050102010706020507" pitchFamily="18" charset="2"/>
              </a:rPr>
              <a:t>all</a:t>
            </a:r>
            <a:r>
              <a:rPr lang="en-US" altLang="en-US" sz="1700" dirty="0">
                <a:solidFill>
                  <a:srgbClr val="002060"/>
                </a:solidFill>
                <a:sym typeface="Symbol" panose="05050102010706020507" pitchFamily="18" charset="2"/>
              </a:rPr>
              <a:t>,</a:t>
            </a:r>
          </a:p>
          <a:p>
            <a:pPr lvl="1"/>
            <a:r>
              <a:rPr lang="en-US" altLang="en-US" sz="1700" b="1" dirty="0">
                <a:solidFill>
                  <a:srgbClr val="002060"/>
                </a:solidFill>
                <a:sym typeface="Symbol" panose="05050102010706020507" pitchFamily="18" charset="2"/>
              </a:rPr>
              <a:t>intersect </a:t>
            </a:r>
            <a:r>
              <a:rPr lang="en-US" altLang="en-US" sz="1700" b="1" dirty="0" smtClean="0">
                <a:solidFill>
                  <a:srgbClr val="002060"/>
                </a:solidFill>
                <a:sym typeface="Symbol" panose="05050102010706020507" pitchFamily="18" charset="2"/>
              </a:rPr>
              <a:t>all   </a:t>
            </a:r>
            <a:r>
              <a:rPr lang="zh-CN" altLang="en-US" sz="1700" b="1" dirty="0" smtClean="0">
                <a:solidFill>
                  <a:srgbClr val="002060"/>
                </a:solidFill>
                <a:sym typeface="Symbol" panose="05050102010706020507" pitchFamily="18" charset="2"/>
              </a:rPr>
              <a:t>（</a:t>
            </a:r>
            <a:r>
              <a:rPr lang="en-US" altLang="zh-CN" sz="1700" b="1" dirty="0" smtClean="0">
                <a:solidFill>
                  <a:srgbClr val="002060"/>
                </a:solidFill>
                <a:sym typeface="Symbol" panose="05050102010706020507" pitchFamily="18" charset="2"/>
              </a:rPr>
              <a:t>Oracle </a:t>
            </a:r>
            <a:r>
              <a:rPr lang="zh-CN" altLang="en-US" sz="1700" b="1" dirty="0" smtClean="0">
                <a:solidFill>
                  <a:srgbClr val="002060"/>
                </a:solidFill>
                <a:sym typeface="Symbol" panose="05050102010706020507" pitchFamily="18" charset="2"/>
              </a:rPr>
              <a:t>不支持）</a:t>
            </a:r>
            <a:endParaRPr lang="en-US" altLang="en-US" sz="1700" b="1" dirty="0">
              <a:solidFill>
                <a:srgbClr val="002060"/>
              </a:solidFill>
              <a:sym typeface="Symbol" panose="05050102010706020507" pitchFamily="18" charset="2"/>
            </a:endParaRPr>
          </a:p>
          <a:p>
            <a:pPr lvl="1"/>
            <a:r>
              <a:rPr lang="en-US" altLang="en-US" sz="1700" b="1" dirty="0">
                <a:solidFill>
                  <a:srgbClr val="002060"/>
                </a:solidFill>
                <a:sym typeface="Symbol" panose="05050102010706020507" pitchFamily="18" charset="2"/>
              </a:rPr>
              <a:t>except all</a:t>
            </a:r>
            <a:r>
              <a:rPr lang="en-US" altLang="en-US" sz="1700" dirty="0" smtClean="0">
                <a:solidFill>
                  <a:srgbClr val="002060"/>
                </a:solidFill>
                <a:sym typeface="Symbol" panose="05050102010706020507" pitchFamily="18" charset="2"/>
              </a:rPr>
              <a:t>. </a:t>
            </a:r>
            <a:r>
              <a:rPr lang="zh-CN" altLang="en-US" sz="1700" b="1" dirty="0">
                <a:solidFill>
                  <a:srgbClr val="002060"/>
                </a:solidFill>
                <a:sym typeface="Symbol" panose="05050102010706020507" pitchFamily="18" charset="2"/>
              </a:rPr>
              <a:t>（</a:t>
            </a:r>
            <a:r>
              <a:rPr lang="en-US" altLang="zh-CN" sz="1700" b="1" dirty="0">
                <a:solidFill>
                  <a:srgbClr val="002060"/>
                </a:solidFill>
                <a:sym typeface="Symbol" panose="05050102010706020507" pitchFamily="18" charset="2"/>
              </a:rPr>
              <a:t>Oracle </a:t>
            </a:r>
            <a:r>
              <a:rPr lang="zh-CN" altLang="en-US" sz="1700" b="1" dirty="0">
                <a:solidFill>
                  <a:srgbClr val="002060"/>
                </a:solidFill>
                <a:sym typeface="Symbol" panose="05050102010706020507" pitchFamily="18" charset="2"/>
              </a:rPr>
              <a:t>不支持）</a:t>
            </a:r>
            <a:endParaRPr lang="en-US" altLang="en-US" sz="1700" b="1" dirty="0">
              <a:solidFill>
                <a:srgbClr val="002060"/>
              </a:solidFill>
              <a:sym typeface="Symbol" panose="05050102010706020507" pitchFamily="18" charset="2"/>
            </a:endParaRPr>
          </a:p>
          <a:p>
            <a:pPr lvl="1"/>
            <a:r>
              <a:rPr lang="en-US" altLang="en-US" sz="1700" b="1" dirty="0">
                <a:solidFill>
                  <a:srgbClr val="002060"/>
                </a:solidFill>
                <a:sym typeface="Symbol" panose="05050102010706020507" pitchFamily="18" charset="2"/>
              </a:rPr>
              <a:t/>
            </a:r>
            <a:br>
              <a:rPr lang="en-US" altLang="en-US" sz="1700" b="1" dirty="0">
                <a:solidFill>
                  <a:srgbClr val="002060"/>
                </a:solidFill>
                <a:sym typeface="Symbol" panose="05050102010706020507" pitchFamily="18" charset="2"/>
              </a:rPr>
            </a:br>
            <a:endParaRPr lang="en-US" altLang="en-US" sz="1700" dirty="0">
              <a:solidFill>
                <a:srgbClr val="002060"/>
              </a:solidFill>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dirty="0" smtClean="0"/>
              <a:t>空值 </a:t>
            </a:r>
            <a:r>
              <a:rPr lang="en-US" altLang="zh-CN" dirty="0" smtClean="0"/>
              <a:t>null</a:t>
            </a:r>
            <a:endParaRPr lang="en-US" altLang="en-US" sz="2800" dirty="0"/>
          </a:p>
        </p:txBody>
      </p:sp>
      <p:sp>
        <p:nvSpPr>
          <p:cNvPr id="33794" name="Rectangle 3"/>
          <p:cNvSpPr>
            <a:spLocks noGrp="1" noChangeArrowheads="1"/>
          </p:cNvSpPr>
          <p:nvPr>
            <p:ph type="body" idx="1"/>
          </p:nvPr>
        </p:nvSpPr>
        <p:spPr>
          <a:xfrm>
            <a:off x="768350" y="1106488"/>
            <a:ext cx="7612169" cy="4648136"/>
          </a:xfrm>
        </p:spPr>
        <p:txBody>
          <a:bodyPr/>
          <a:lstStyle/>
          <a:p>
            <a:r>
              <a:rPr lang="zh-CN" altLang="en-US" sz="2000" dirty="0" smtClean="0"/>
              <a:t>有可能某些元组的某些列有空值，它们被定义为</a:t>
            </a:r>
            <a:r>
              <a:rPr lang="en-US" altLang="zh-CN" sz="2000" b="1" dirty="0" smtClean="0"/>
              <a:t>null</a:t>
            </a:r>
            <a:endParaRPr lang="en-US" altLang="en-US" sz="2000" b="1" dirty="0"/>
          </a:p>
          <a:p>
            <a:r>
              <a:rPr lang="en-US" altLang="en-US" sz="2000" b="1" dirty="0"/>
              <a:t>null</a:t>
            </a:r>
            <a:r>
              <a:rPr lang="en-US" altLang="en-US" sz="2000" dirty="0"/>
              <a:t> </a:t>
            </a:r>
            <a:r>
              <a:rPr lang="zh-CN" altLang="en-US" sz="2000" dirty="0" smtClean="0"/>
              <a:t>意味着一个未知的值或值不存在</a:t>
            </a:r>
            <a:endParaRPr lang="en-US" altLang="en-US" sz="2000" dirty="0"/>
          </a:p>
          <a:p>
            <a:r>
              <a:rPr lang="zh-CN" altLang="en-US" sz="2000" dirty="0" smtClean="0"/>
              <a:t>任何包含 </a:t>
            </a:r>
            <a:r>
              <a:rPr lang="en-US" altLang="en-US" sz="2000" b="1" dirty="0" smtClean="0"/>
              <a:t>null</a:t>
            </a:r>
            <a:r>
              <a:rPr lang="en-US" altLang="en-US" sz="2000" dirty="0" smtClean="0"/>
              <a:t> </a:t>
            </a:r>
            <a:r>
              <a:rPr lang="zh-CN" altLang="en-US" sz="2000" dirty="0" smtClean="0"/>
              <a:t>的算术运算的结果为</a:t>
            </a:r>
            <a:r>
              <a:rPr lang="en-US" altLang="en-US" sz="2000" dirty="0" smtClean="0"/>
              <a:t> </a:t>
            </a:r>
            <a:r>
              <a:rPr lang="en-US" altLang="en-US" sz="2000" b="1" dirty="0"/>
              <a:t>null</a:t>
            </a:r>
          </a:p>
          <a:p>
            <a:pPr lvl="1"/>
            <a:r>
              <a:rPr lang="en-US" altLang="en-US" sz="2000" dirty="0"/>
              <a:t>Example:  5 + </a:t>
            </a:r>
            <a:r>
              <a:rPr lang="en-US" altLang="en-US" sz="2000" b="1" dirty="0"/>
              <a:t>null</a:t>
            </a:r>
            <a:r>
              <a:rPr lang="en-US" altLang="en-US" sz="2000" dirty="0"/>
              <a:t>  returns </a:t>
            </a:r>
            <a:r>
              <a:rPr lang="en-US" altLang="en-US" sz="2000" b="1" dirty="0"/>
              <a:t>null</a:t>
            </a:r>
          </a:p>
          <a:p>
            <a:r>
              <a:rPr lang="zh-CN" altLang="en-US" sz="2000" dirty="0" smtClean="0"/>
              <a:t>谓词 </a:t>
            </a:r>
            <a:r>
              <a:rPr lang="en-US" altLang="en-US" sz="2000" b="1" dirty="0" smtClean="0"/>
              <a:t>is </a:t>
            </a:r>
            <a:r>
              <a:rPr lang="en-US" altLang="en-US" sz="2000" b="1" dirty="0"/>
              <a:t>null</a:t>
            </a:r>
            <a:r>
              <a:rPr lang="en-US" altLang="en-US" sz="2000" dirty="0"/>
              <a:t> </a:t>
            </a:r>
            <a:r>
              <a:rPr lang="zh-CN" altLang="en-US" sz="2000" dirty="0" smtClean="0"/>
              <a:t>用来检测空值</a:t>
            </a:r>
            <a:r>
              <a:rPr lang="en-US" altLang="en-US" sz="2000" dirty="0" smtClean="0"/>
              <a:t>.</a:t>
            </a:r>
            <a:endParaRPr lang="en-US" altLang="en-US" sz="2000" dirty="0"/>
          </a:p>
          <a:p>
            <a:pPr lvl="1"/>
            <a:r>
              <a:rPr lang="zh-CN" altLang="en-US" sz="2000" dirty="0" smtClean="0"/>
              <a:t>比如</a:t>
            </a:r>
            <a:r>
              <a:rPr lang="en-US" altLang="en-US" sz="2000" dirty="0" smtClean="0"/>
              <a:t>: </a:t>
            </a:r>
            <a:r>
              <a:rPr lang="zh-CN" altLang="en-US" sz="2000" dirty="0" smtClean="0"/>
              <a:t>查询所有工资为空值的老师名字</a:t>
            </a:r>
            <a:endParaRPr lang="en-US" altLang="en-US" sz="2000" i="1" dirty="0"/>
          </a:p>
          <a:p>
            <a:pPr>
              <a:buFont typeface="Monotype Sorts" charset="2"/>
              <a:buNone/>
            </a:pPr>
            <a:r>
              <a:rPr lang="en-US" altLang="en-US" sz="2000" b="1" dirty="0"/>
              <a:t>		select</a:t>
            </a:r>
            <a:r>
              <a:rPr lang="en-US" altLang="en-US" sz="2000" i="1" dirty="0"/>
              <a:t> name</a:t>
            </a:r>
            <a:br>
              <a:rPr lang="en-US" altLang="en-US" sz="2000" i="1" dirty="0"/>
            </a:br>
            <a:r>
              <a:rPr lang="en-US" altLang="en-US" sz="2000" i="1" dirty="0"/>
              <a:t>	</a:t>
            </a:r>
            <a:r>
              <a:rPr lang="en-US" altLang="en-US" sz="2000" b="1" dirty="0"/>
              <a:t>from</a:t>
            </a:r>
            <a:r>
              <a:rPr lang="en-US" altLang="en-US" sz="2000" i="1" dirty="0"/>
              <a:t> instructor</a:t>
            </a:r>
            <a:br>
              <a:rPr lang="en-US" altLang="en-US" sz="2000" i="1" dirty="0"/>
            </a:br>
            <a:r>
              <a:rPr lang="en-US" altLang="en-US" sz="2000" i="1" dirty="0"/>
              <a:t>	</a:t>
            </a:r>
            <a:r>
              <a:rPr lang="en-US" altLang="en-US" sz="2000" b="1" dirty="0"/>
              <a:t>where </a:t>
            </a:r>
            <a:r>
              <a:rPr lang="en-US" altLang="en-US" sz="2000" i="1" dirty="0"/>
              <a:t>salary </a:t>
            </a:r>
            <a:r>
              <a:rPr lang="en-US" altLang="en-US" sz="2000" b="1" dirty="0"/>
              <a:t>is null</a:t>
            </a:r>
            <a:endParaRPr lang="en-US" altLang="en-US" sz="2000" dirty="0"/>
          </a:p>
          <a:p>
            <a:r>
              <a:rPr lang="zh-CN" altLang="en-US" sz="2000" dirty="0" smtClean="0"/>
              <a:t>谓词 </a:t>
            </a:r>
            <a:r>
              <a:rPr lang="en-US" altLang="zh-CN" sz="2000" b="1" dirty="0" smtClean="0"/>
              <a:t>is not null </a:t>
            </a:r>
            <a:r>
              <a:rPr lang="zh-CN" altLang="en-US" sz="2000" b="1" dirty="0" smtClean="0"/>
              <a:t>， </a:t>
            </a:r>
            <a:r>
              <a:rPr lang="zh-CN" altLang="en-US" sz="2000" dirty="0" smtClean="0"/>
              <a:t>当值不为空时为真</a:t>
            </a:r>
            <a:endParaRPr lang="en-US" altLang="en-US" sz="2000" b="1" dirty="0" smtClean="0"/>
          </a:p>
          <a:p>
            <a:endParaRPr lang="en-US" alt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871538" y="120650"/>
            <a:ext cx="8077200" cy="609600"/>
          </a:xfrm>
        </p:spPr>
        <p:txBody>
          <a:bodyPr/>
          <a:lstStyle/>
          <a:p>
            <a:r>
              <a:rPr lang="en-US" altLang="en-US" sz="2800" dirty="0"/>
              <a:t>Null Values (Cont.)</a:t>
            </a:r>
          </a:p>
        </p:txBody>
      </p:sp>
      <p:sp>
        <p:nvSpPr>
          <p:cNvPr id="34818" name="Rectangle 3"/>
          <p:cNvSpPr>
            <a:spLocks noGrp="1" noChangeArrowheads="1"/>
          </p:cNvSpPr>
          <p:nvPr>
            <p:ph type="body" idx="1"/>
          </p:nvPr>
        </p:nvSpPr>
        <p:spPr>
          <a:xfrm>
            <a:off x="772357" y="1106489"/>
            <a:ext cx="7563776" cy="4818824"/>
          </a:xfrm>
        </p:spPr>
        <p:txBody>
          <a:bodyPr/>
          <a:lstStyle/>
          <a:p>
            <a:r>
              <a:rPr lang="en-US" altLang="zh-CN" sz="2000" b="1" dirty="0" smtClean="0"/>
              <a:t>null </a:t>
            </a:r>
            <a:r>
              <a:rPr lang="zh-CN" altLang="en-US" sz="2000" dirty="0" smtClean="0"/>
              <a:t>认为是 </a:t>
            </a:r>
            <a:r>
              <a:rPr lang="zh-CN" altLang="en-US" sz="2000" b="1" dirty="0" smtClean="0"/>
              <a:t>未知</a:t>
            </a:r>
            <a:r>
              <a:rPr lang="zh-CN" altLang="en-US" sz="2000" dirty="0" smtClean="0"/>
              <a:t>，所以包含</a:t>
            </a:r>
            <a:r>
              <a:rPr lang="en-US" altLang="zh-CN" sz="2000" dirty="0" smtClean="0"/>
              <a:t>null</a:t>
            </a:r>
            <a:r>
              <a:rPr lang="zh-CN" altLang="en-US" sz="2000" dirty="0" smtClean="0"/>
              <a:t>的关系运算的结果都是 </a:t>
            </a:r>
            <a:r>
              <a:rPr lang="en-US" altLang="zh-CN" sz="2000" b="1" dirty="0" smtClean="0"/>
              <a:t>null</a:t>
            </a:r>
            <a:endParaRPr lang="en-US" altLang="en-US" sz="2000" b="1" dirty="0"/>
          </a:p>
          <a:p>
            <a:pPr lvl="1"/>
            <a:r>
              <a:rPr lang="en-US" altLang="en-US" sz="2000" dirty="0"/>
              <a:t>Example</a:t>
            </a:r>
            <a:r>
              <a:rPr lang="en-US" altLang="en-US" sz="2000" i="1" dirty="0"/>
              <a:t>: 5 &lt; </a:t>
            </a:r>
            <a:r>
              <a:rPr lang="en-US" altLang="en-US" sz="2000" b="1" dirty="0"/>
              <a:t>null</a:t>
            </a:r>
            <a:r>
              <a:rPr lang="en-US" altLang="en-US" sz="2000" i="1" dirty="0"/>
              <a:t>   </a:t>
            </a:r>
            <a:r>
              <a:rPr lang="en-US" altLang="en-US" sz="2000" dirty="0"/>
              <a:t>or</a:t>
            </a:r>
            <a:r>
              <a:rPr lang="en-US" altLang="en-US" sz="2000" i="1" dirty="0"/>
              <a:t>   </a:t>
            </a:r>
            <a:r>
              <a:rPr lang="en-US" altLang="en-US" sz="2000" b="1" dirty="0"/>
              <a:t>null</a:t>
            </a:r>
            <a:r>
              <a:rPr lang="en-US" altLang="en-US" sz="2000" i="1" dirty="0"/>
              <a:t> &lt;&gt; </a:t>
            </a:r>
            <a:r>
              <a:rPr lang="en-US" altLang="en-US" sz="2000" b="1" dirty="0"/>
              <a:t>null</a:t>
            </a:r>
            <a:r>
              <a:rPr lang="en-US" altLang="en-US" sz="2000" i="1" dirty="0"/>
              <a:t>    </a:t>
            </a:r>
            <a:r>
              <a:rPr lang="en-US" altLang="en-US" sz="2000" dirty="0"/>
              <a:t>or</a:t>
            </a:r>
            <a:r>
              <a:rPr lang="en-US" altLang="en-US" sz="2000" i="1" dirty="0"/>
              <a:t>    </a:t>
            </a:r>
            <a:r>
              <a:rPr lang="en-US" altLang="en-US" sz="2000" b="1" dirty="0"/>
              <a:t>null</a:t>
            </a:r>
            <a:r>
              <a:rPr lang="en-US" altLang="en-US" sz="2000" i="1" dirty="0"/>
              <a:t> = </a:t>
            </a:r>
            <a:r>
              <a:rPr lang="en-US" altLang="en-US" sz="2000" b="1" dirty="0" smtClean="0"/>
              <a:t>null</a:t>
            </a:r>
          </a:p>
          <a:p>
            <a:r>
              <a:rPr lang="en-US" altLang="zh-CN" sz="2000" b="1" dirty="0" smtClean="0"/>
              <a:t>where </a:t>
            </a:r>
            <a:r>
              <a:rPr lang="zh-CN" altLang="en-US" sz="2000" dirty="0" smtClean="0"/>
              <a:t>子句中的逻辑运算</a:t>
            </a:r>
            <a:r>
              <a:rPr lang="en-US" altLang="en-US" sz="2000" dirty="0" smtClean="0"/>
              <a:t> </a:t>
            </a:r>
            <a:r>
              <a:rPr lang="en-US" altLang="en-US" sz="2000" dirty="0"/>
              <a:t>(</a:t>
            </a:r>
            <a:r>
              <a:rPr lang="en-US" altLang="en-US" sz="2000" b="1" dirty="0"/>
              <a:t>and</a:t>
            </a:r>
            <a:r>
              <a:rPr lang="en-US" altLang="en-US" sz="2000" dirty="0"/>
              <a:t>, </a:t>
            </a:r>
            <a:r>
              <a:rPr lang="en-US" altLang="en-US" sz="2000" b="1" dirty="0"/>
              <a:t>or</a:t>
            </a:r>
            <a:r>
              <a:rPr lang="en-US" altLang="en-US" sz="2000" dirty="0"/>
              <a:t>, </a:t>
            </a:r>
            <a:r>
              <a:rPr lang="en-US" altLang="en-US" sz="2000" b="1" dirty="0"/>
              <a:t>not</a:t>
            </a:r>
            <a:r>
              <a:rPr lang="en-US" altLang="en-US" sz="2000" dirty="0"/>
              <a:t>); </a:t>
            </a:r>
            <a:r>
              <a:rPr lang="zh-CN" altLang="en-US" sz="2000" dirty="0" smtClean="0"/>
              <a:t>当有空值时，空值被认为是未知，从而将二值逻辑扩展成三值逻辑</a:t>
            </a:r>
            <a:r>
              <a:rPr lang="en-US" altLang="en-US" sz="2000" dirty="0" smtClean="0"/>
              <a:t>.</a:t>
            </a:r>
            <a:endParaRPr lang="en-US" altLang="en-US" sz="2000" dirty="0"/>
          </a:p>
          <a:p>
            <a:pPr lvl="1"/>
            <a:r>
              <a:rPr lang="en-US" altLang="en-US" sz="2000" b="1" dirty="0"/>
              <a:t>and </a:t>
            </a:r>
            <a:r>
              <a:rPr lang="en-US" altLang="en-US" sz="2000" dirty="0"/>
              <a:t>:</a:t>
            </a:r>
            <a:r>
              <a:rPr lang="en-US" altLang="en-US" sz="2000" i="1" dirty="0"/>
              <a:t> (true</a:t>
            </a:r>
            <a:r>
              <a:rPr lang="en-US" altLang="en-US" sz="2000" b="1" dirty="0"/>
              <a:t> and </a:t>
            </a:r>
            <a:r>
              <a:rPr lang="en-US" altLang="en-US" sz="2000" i="1" dirty="0"/>
              <a:t>unknown)  = unknown,    </a:t>
            </a:r>
            <a:br>
              <a:rPr lang="en-US" altLang="en-US" sz="2000" i="1" dirty="0"/>
            </a:br>
            <a:r>
              <a:rPr lang="en-US" altLang="en-US" sz="2000" i="1" dirty="0"/>
              <a:t>          (false</a:t>
            </a:r>
            <a:r>
              <a:rPr lang="en-US" altLang="en-US" sz="2000" b="1" dirty="0"/>
              <a:t> and </a:t>
            </a:r>
            <a:r>
              <a:rPr lang="en-US" altLang="en-US" sz="2000" i="1" dirty="0"/>
              <a:t>unknown) = false,</a:t>
            </a:r>
            <a:br>
              <a:rPr lang="en-US" altLang="en-US" sz="2000" i="1" dirty="0"/>
            </a:br>
            <a:r>
              <a:rPr lang="en-US" altLang="en-US" sz="2000" i="1" dirty="0"/>
              <a:t>          (unknown </a:t>
            </a:r>
            <a:r>
              <a:rPr lang="en-US" altLang="en-US" sz="2000" b="1" dirty="0"/>
              <a:t>and</a:t>
            </a:r>
            <a:r>
              <a:rPr lang="en-US" altLang="en-US" sz="2000" i="1" dirty="0"/>
              <a:t> unknown) = unknown</a:t>
            </a:r>
            <a:endParaRPr lang="en-US" altLang="en-US" sz="2000" dirty="0"/>
          </a:p>
          <a:p>
            <a:pPr lvl="1"/>
            <a:r>
              <a:rPr lang="en-US" altLang="en-US" sz="2000" b="1" dirty="0"/>
              <a:t>or:    </a:t>
            </a:r>
            <a:r>
              <a:rPr lang="en-US" altLang="en-US" sz="2000" dirty="0"/>
              <a:t> (</a:t>
            </a:r>
            <a:r>
              <a:rPr lang="en-US" altLang="en-US" sz="2000" i="1" dirty="0"/>
              <a:t>unknown</a:t>
            </a:r>
            <a:r>
              <a:rPr lang="en-US" altLang="en-US" sz="2000" dirty="0"/>
              <a:t> </a:t>
            </a:r>
            <a:r>
              <a:rPr lang="en-US" altLang="en-US" sz="2000" b="1" dirty="0"/>
              <a:t>or</a:t>
            </a:r>
            <a:r>
              <a:rPr lang="en-US" altLang="en-US" sz="2000" dirty="0"/>
              <a:t> </a:t>
            </a:r>
            <a:r>
              <a:rPr lang="en-US" altLang="en-US" sz="2000" i="1" dirty="0"/>
              <a:t>true</a:t>
            </a:r>
            <a:r>
              <a:rPr lang="en-US" altLang="en-US" sz="2000" dirty="0"/>
              <a:t>)   = </a:t>
            </a:r>
            <a:r>
              <a:rPr lang="en-US" altLang="en-US" sz="2000" i="1" dirty="0"/>
              <a:t>true</a:t>
            </a:r>
            <a:r>
              <a:rPr lang="en-US" altLang="en-US" sz="2000" dirty="0"/>
              <a:t>,</a:t>
            </a:r>
            <a:br>
              <a:rPr lang="en-US" altLang="en-US" sz="2000" dirty="0"/>
            </a:br>
            <a:r>
              <a:rPr lang="en-US" altLang="en-US" sz="2000" dirty="0"/>
              <a:t>          (</a:t>
            </a:r>
            <a:r>
              <a:rPr lang="en-US" altLang="en-US" sz="2000" i="1" dirty="0"/>
              <a:t>unknown</a:t>
            </a:r>
            <a:r>
              <a:rPr lang="en-US" altLang="en-US" sz="2000" dirty="0"/>
              <a:t> </a:t>
            </a:r>
            <a:r>
              <a:rPr lang="en-US" altLang="en-US" sz="2000" b="1" dirty="0"/>
              <a:t>or</a:t>
            </a:r>
            <a:r>
              <a:rPr lang="en-US" altLang="en-US" sz="2000" dirty="0"/>
              <a:t> </a:t>
            </a:r>
            <a:r>
              <a:rPr lang="en-US" altLang="en-US" sz="2000" i="1" dirty="0"/>
              <a:t>false</a:t>
            </a:r>
            <a:r>
              <a:rPr lang="en-US" altLang="en-US" sz="2000" dirty="0"/>
              <a:t>)  = </a:t>
            </a:r>
            <a:r>
              <a:rPr lang="en-US" altLang="en-US" sz="2000" i="1" dirty="0"/>
              <a:t>unknown</a:t>
            </a:r>
            <a:r>
              <a:rPr lang="en-US" altLang="en-US" sz="2000" dirty="0"/>
              <a:t/>
            </a:r>
            <a:br>
              <a:rPr lang="en-US" altLang="en-US" sz="2000" dirty="0"/>
            </a:br>
            <a:r>
              <a:rPr lang="en-US" altLang="en-US" sz="2000" dirty="0"/>
              <a:t>          (</a:t>
            </a:r>
            <a:r>
              <a:rPr lang="en-US" altLang="en-US" sz="2000" i="1" dirty="0"/>
              <a:t>unknown </a:t>
            </a:r>
            <a:r>
              <a:rPr lang="en-US" altLang="en-US" sz="2000" b="1" dirty="0"/>
              <a:t>or</a:t>
            </a:r>
            <a:r>
              <a:rPr lang="en-US" altLang="en-US" sz="2000" i="1" dirty="0"/>
              <a:t> unknown) = unknown</a:t>
            </a:r>
          </a:p>
          <a:p>
            <a:pPr marL="342900" lvl="1" indent="-342900">
              <a:buClr>
                <a:srgbClr val="002060"/>
              </a:buClr>
              <a:buFont typeface="Wingdings" panose="05000000000000000000" pitchFamily="2" charset="2"/>
              <a:buChar char="§"/>
            </a:pPr>
            <a:r>
              <a:rPr lang="zh-CN" altLang="en-US" sz="2000" b="1" dirty="0"/>
              <a:t>数据库是一个悲观主义者</a:t>
            </a:r>
            <a:endParaRPr lang="en-US" altLang="en-US" sz="2000" dirty="0"/>
          </a:p>
          <a:p>
            <a:pPr lvl="1"/>
            <a:r>
              <a:rPr lang="en-US" altLang="zh-CN" sz="2000" b="1" dirty="0" smtClean="0"/>
              <a:t>where</a:t>
            </a:r>
            <a:r>
              <a:rPr lang="zh-CN" altLang="en-US" sz="2000" dirty="0" smtClean="0"/>
              <a:t>子句的结果如果是未知，会被认为假</a:t>
            </a:r>
            <a:endParaRPr lang="en-US" altLang="en-US" sz="20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en-US" sz="2800" dirty="0" smtClean="0">
                <a:latin typeface="微软雅黑" panose="020B0503020204020204" pitchFamily="34" charset="-122"/>
                <a:ea typeface="微软雅黑" panose="020B0503020204020204" pitchFamily="34" charset="-122"/>
              </a:rPr>
              <a:t>历史</a:t>
            </a:r>
            <a:endParaRPr lang="en-US" altLang="en-US" sz="2800" dirty="0">
              <a:latin typeface="微软雅黑" panose="020B0503020204020204" pitchFamily="34" charset="-122"/>
              <a:ea typeface="微软雅黑" panose="020B0503020204020204" pitchFamily="34" charset="-122"/>
            </a:endParaRPr>
          </a:p>
        </p:txBody>
      </p:sp>
      <p:sp>
        <p:nvSpPr>
          <p:cNvPr id="6146" name="Rectangle 3"/>
          <p:cNvSpPr>
            <a:spLocks noGrp="1" noChangeArrowheads="1"/>
          </p:cNvSpPr>
          <p:nvPr>
            <p:ph type="body" idx="1"/>
          </p:nvPr>
        </p:nvSpPr>
        <p:spPr>
          <a:xfrm>
            <a:off x="768350" y="1142556"/>
            <a:ext cx="7656323" cy="4903787"/>
          </a:xfrm>
        </p:spPr>
        <p:txBody>
          <a:bodyPr/>
          <a:lstStyle/>
          <a:p>
            <a:r>
              <a:rPr lang="en-US" altLang="zh-CN" sz="1700" dirty="0" smtClean="0"/>
              <a:t>IBM </a:t>
            </a:r>
            <a:r>
              <a:rPr lang="en-US" altLang="zh-CN" sz="1700" dirty="0" err="1" smtClean="0"/>
              <a:t>Sequal</a:t>
            </a:r>
            <a:r>
              <a:rPr lang="en-US" altLang="zh-CN" sz="1700" dirty="0" smtClean="0"/>
              <a:t> </a:t>
            </a:r>
            <a:r>
              <a:rPr lang="zh-CN" altLang="en-US" sz="1700" dirty="0" smtClean="0"/>
              <a:t>语言作为</a:t>
            </a:r>
            <a:r>
              <a:rPr lang="en-US" altLang="zh-CN" dirty="0"/>
              <a:t>IBM</a:t>
            </a:r>
            <a:r>
              <a:rPr lang="en-US" altLang="en-US" dirty="0"/>
              <a:t> San Jose </a:t>
            </a:r>
            <a:r>
              <a:rPr lang="zh-CN" altLang="en-US" dirty="0"/>
              <a:t>研究</a:t>
            </a:r>
            <a:r>
              <a:rPr lang="zh-CN" altLang="en-US" dirty="0" smtClean="0"/>
              <a:t>实验室的</a:t>
            </a:r>
            <a:r>
              <a:rPr lang="en-US" altLang="en-US" dirty="0" smtClean="0"/>
              <a:t>System R</a:t>
            </a:r>
            <a:r>
              <a:rPr lang="zh-CN" altLang="en-US" dirty="0" smtClean="0"/>
              <a:t>项目的一部分</a:t>
            </a:r>
            <a:endParaRPr lang="en-US" altLang="en-US" dirty="0" smtClean="0"/>
          </a:p>
          <a:p>
            <a:r>
              <a:rPr lang="zh-CN" altLang="en-US" sz="1700" dirty="0" smtClean="0"/>
              <a:t>重命名为 </a:t>
            </a:r>
            <a:r>
              <a:rPr lang="en-US" altLang="en-US" sz="1700" dirty="0" smtClean="0"/>
              <a:t>Structured </a:t>
            </a:r>
            <a:r>
              <a:rPr lang="en-US" altLang="en-US" sz="1700" dirty="0"/>
              <a:t>Query Language (SQL)</a:t>
            </a:r>
          </a:p>
          <a:p>
            <a:r>
              <a:rPr lang="en-US" altLang="en-US" sz="1700" dirty="0"/>
              <a:t>ANSI </a:t>
            </a:r>
            <a:r>
              <a:rPr lang="zh-CN" altLang="en-US" dirty="0"/>
              <a:t>和</a:t>
            </a:r>
            <a:r>
              <a:rPr lang="en-US" altLang="en-US" sz="1700" dirty="0" smtClean="0"/>
              <a:t> </a:t>
            </a:r>
            <a:r>
              <a:rPr lang="en-US" altLang="en-US" sz="1700" dirty="0"/>
              <a:t>ISO </a:t>
            </a:r>
            <a:r>
              <a:rPr lang="zh-CN" altLang="en-US" sz="1700" dirty="0" smtClean="0"/>
              <a:t>标准</a:t>
            </a:r>
            <a:r>
              <a:rPr lang="en-US" altLang="en-US" sz="1700" dirty="0" smtClean="0"/>
              <a:t> </a:t>
            </a:r>
            <a:r>
              <a:rPr lang="en-US" altLang="en-US" sz="1700" dirty="0"/>
              <a:t>SQL:</a:t>
            </a:r>
          </a:p>
          <a:p>
            <a:pPr lvl="1"/>
            <a:r>
              <a:rPr lang="en-US" altLang="en-US" sz="1700" dirty="0"/>
              <a:t>SQL-86</a:t>
            </a:r>
          </a:p>
          <a:p>
            <a:pPr lvl="1"/>
            <a:r>
              <a:rPr lang="en-US" altLang="en-US" sz="1700" dirty="0"/>
              <a:t>SQL-89</a:t>
            </a:r>
          </a:p>
          <a:p>
            <a:pPr lvl="1"/>
            <a:r>
              <a:rPr lang="en-US" altLang="en-US" sz="1700" dirty="0"/>
              <a:t>SQL-92 </a:t>
            </a:r>
          </a:p>
          <a:p>
            <a:pPr lvl="1"/>
            <a:r>
              <a:rPr lang="en-US" altLang="en-US" sz="1700" dirty="0"/>
              <a:t>SQL:1999 (language name became Y2K compliant!)</a:t>
            </a:r>
          </a:p>
          <a:p>
            <a:pPr lvl="1"/>
            <a:r>
              <a:rPr lang="en-US" altLang="en-US" sz="1700" dirty="0"/>
              <a:t>SQL:2003</a:t>
            </a:r>
          </a:p>
          <a:p>
            <a:r>
              <a:rPr lang="zh-CN" altLang="en-US" dirty="0"/>
              <a:t>商业系统提供大部分，</a:t>
            </a:r>
            <a:r>
              <a:rPr lang="zh-CN" altLang="en-US" sz="1700" dirty="0" smtClean="0"/>
              <a:t>但不是全部，</a:t>
            </a:r>
            <a:r>
              <a:rPr lang="en-US" altLang="zh-CN" sz="1700" dirty="0" smtClean="0"/>
              <a:t>SQL-92</a:t>
            </a:r>
            <a:r>
              <a:rPr lang="zh-CN" altLang="en-US" sz="1700" dirty="0" smtClean="0"/>
              <a:t>的特性，加上后面标准中特性集合的变体和一些特有的私有特性</a:t>
            </a:r>
            <a:endParaRPr lang="en-US" altLang="en-US" sz="1700" dirty="0" smtClean="0"/>
          </a:p>
          <a:p>
            <a:pPr lvl="1"/>
            <a:r>
              <a:rPr lang="zh-CN" altLang="en-US" dirty="0" smtClean="0"/>
              <a:t>不是所有例子都能工作在你的特定系统</a:t>
            </a:r>
            <a:r>
              <a:rPr lang="en-US" altLang="en-US" dirty="0" smtClean="0"/>
              <a:t> </a:t>
            </a:r>
            <a:endParaRPr lang="en-US"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sz="2800" dirty="0" smtClean="0"/>
              <a:t>聚集函数</a:t>
            </a:r>
            <a:endParaRPr lang="en-US" altLang="en-US" sz="2800" dirty="0"/>
          </a:p>
        </p:txBody>
      </p:sp>
      <p:sp>
        <p:nvSpPr>
          <p:cNvPr id="35842" name="Rectangle 3"/>
          <p:cNvSpPr>
            <a:spLocks noGrp="1" noChangeArrowheads="1"/>
          </p:cNvSpPr>
          <p:nvPr>
            <p:ph type="body" idx="1"/>
          </p:nvPr>
        </p:nvSpPr>
        <p:spPr>
          <a:xfrm>
            <a:off x="768350" y="1093788"/>
            <a:ext cx="7253986" cy="3795204"/>
          </a:xfrm>
        </p:spPr>
        <p:txBody>
          <a:bodyPr/>
          <a:lstStyle/>
          <a:p>
            <a:pPr>
              <a:tabLst>
                <a:tab pos="2222500" algn="l"/>
              </a:tabLst>
            </a:pPr>
            <a:r>
              <a:rPr lang="zh-CN" altLang="en-US" sz="2000" dirty="0" smtClean="0"/>
              <a:t>多值函数，操作在一个列的多值集上，获得一个单值的函数</a:t>
            </a:r>
            <a:endParaRPr lang="en-US" altLang="en-US" sz="2000" dirty="0" smtClean="0"/>
          </a:p>
          <a:p>
            <a:pPr>
              <a:buFont typeface="Monotype Sorts" charset="2"/>
              <a:buNone/>
              <a:tabLst>
                <a:tab pos="2222500" algn="l"/>
              </a:tabLst>
            </a:pPr>
            <a:r>
              <a:rPr lang="en-US" altLang="en-US" sz="2000" dirty="0"/>
              <a:t>		</a:t>
            </a:r>
            <a:r>
              <a:rPr lang="en-US" altLang="en-US" sz="2000" b="1" dirty="0" err="1"/>
              <a:t>avg</a:t>
            </a:r>
            <a:r>
              <a:rPr lang="en-US" altLang="en-US" sz="2000" b="1" dirty="0" smtClean="0"/>
              <a:t>: </a:t>
            </a:r>
            <a:r>
              <a:rPr lang="zh-CN" altLang="en-US" sz="2000" dirty="0" smtClean="0"/>
              <a:t>平均值 </a:t>
            </a:r>
            <a:r>
              <a:rPr lang="en-US" altLang="zh-CN" sz="2000" dirty="0" smtClean="0"/>
              <a:t>(</a:t>
            </a:r>
            <a:r>
              <a:rPr lang="zh-CN" altLang="en-US" sz="2000" dirty="0" smtClean="0"/>
              <a:t>只能用于数字</a:t>
            </a:r>
            <a:r>
              <a:rPr lang="en-US" altLang="zh-CN" sz="2000" dirty="0" smtClean="0"/>
              <a:t>)</a:t>
            </a:r>
            <a:r>
              <a:rPr lang="en-US" altLang="en-US" sz="2000" dirty="0"/>
              <a:t/>
            </a:r>
            <a:br>
              <a:rPr lang="en-US" altLang="en-US" sz="2000" dirty="0"/>
            </a:br>
            <a:r>
              <a:rPr lang="en-US" altLang="en-US" sz="2000" dirty="0"/>
              <a:t>	</a:t>
            </a:r>
            <a:r>
              <a:rPr lang="en-US" altLang="en-US" sz="2000" b="1" dirty="0" smtClean="0"/>
              <a:t>min:</a:t>
            </a:r>
            <a:r>
              <a:rPr lang="zh-CN" altLang="en-US" sz="2000" dirty="0" smtClean="0"/>
              <a:t>最小值</a:t>
            </a:r>
            <a:r>
              <a:rPr lang="en-US" altLang="en-US" sz="2000" dirty="0"/>
              <a:t/>
            </a:r>
            <a:br>
              <a:rPr lang="en-US" altLang="en-US" sz="2000" dirty="0"/>
            </a:br>
            <a:r>
              <a:rPr lang="en-US" altLang="en-US" sz="2000" dirty="0"/>
              <a:t>	</a:t>
            </a:r>
            <a:r>
              <a:rPr lang="en-US" altLang="en-US" sz="2000" b="1" dirty="0"/>
              <a:t>max:  </a:t>
            </a:r>
            <a:r>
              <a:rPr lang="zh-CN" altLang="en-US" sz="2000" dirty="0" smtClean="0"/>
              <a:t>最大值</a:t>
            </a:r>
            <a:r>
              <a:rPr lang="en-US" altLang="en-US" sz="2000" dirty="0" smtClean="0"/>
              <a:t/>
            </a:r>
            <a:br>
              <a:rPr lang="en-US" altLang="en-US" sz="2000" dirty="0" smtClean="0"/>
            </a:br>
            <a:r>
              <a:rPr lang="en-US" altLang="en-US" sz="2000" dirty="0"/>
              <a:t>	</a:t>
            </a:r>
            <a:r>
              <a:rPr lang="en-US" altLang="en-US" sz="2000" b="1" dirty="0"/>
              <a:t>sum:  </a:t>
            </a:r>
            <a:r>
              <a:rPr lang="zh-CN" altLang="en-US" sz="2000" dirty="0" smtClean="0"/>
              <a:t>求和（只能用于数字）</a:t>
            </a:r>
            <a:r>
              <a:rPr lang="en-US" altLang="en-US" sz="2000" dirty="0"/>
              <a:t/>
            </a:r>
            <a:br>
              <a:rPr lang="en-US" altLang="en-US" sz="2000" dirty="0"/>
            </a:br>
            <a:r>
              <a:rPr lang="en-US" altLang="en-US" sz="2000" dirty="0"/>
              <a:t>	</a:t>
            </a:r>
            <a:r>
              <a:rPr lang="en-US" altLang="en-US" sz="2000" b="1" dirty="0"/>
              <a:t>count:  </a:t>
            </a:r>
            <a:r>
              <a:rPr lang="zh-CN" altLang="en-US" sz="2000" dirty="0" smtClean="0"/>
              <a:t>计数</a:t>
            </a:r>
            <a:endParaRPr lang="en-US" altLang="zh-CN" sz="2000" dirty="0" smtClean="0"/>
          </a:p>
          <a:p>
            <a:pPr>
              <a:tabLst>
                <a:tab pos="2222500" algn="l"/>
              </a:tabLst>
            </a:pPr>
            <a:r>
              <a:rPr lang="zh-CN" altLang="en-US" sz="2000" dirty="0"/>
              <a:t>聚集</a:t>
            </a:r>
            <a:r>
              <a:rPr lang="zh-CN" altLang="en-US" sz="2000" dirty="0" smtClean="0"/>
              <a:t>函数很多，这</a:t>
            </a:r>
            <a:r>
              <a:rPr lang="en-US" altLang="zh-CN" sz="2000" dirty="0" smtClean="0"/>
              <a:t>6</a:t>
            </a:r>
            <a:r>
              <a:rPr lang="zh-CN" altLang="en-US" sz="2000" dirty="0" smtClean="0"/>
              <a:t>个是通用的，都支持；各厂家会有自己的特有聚集函数，一般不通用，在第</a:t>
            </a:r>
            <a:r>
              <a:rPr lang="en-US" altLang="zh-CN" sz="2000" dirty="0" smtClean="0"/>
              <a:t>5</a:t>
            </a:r>
            <a:r>
              <a:rPr lang="zh-CN" altLang="en-US" sz="2000" dirty="0" smtClean="0"/>
              <a:t>章中会有介绍。</a:t>
            </a:r>
            <a:endParaRPr lang="en-US" altLang="zh-CN" sz="2000" dirty="0" smtClean="0"/>
          </a:p>
          <a:p>
            <a:pPr>
              <a:tabLst>
                <a:tab pos="2222500" algn="l"/>
              </a:tabLst>
            </a:pPr>
            <a:r>
              <a:rPr lang="zh-CN" altLang="en-US" sz="2000" dirty="0" smtClean="0"/>
              <a:t>所有聚集函数都会忽略空值</a:t>
            </a:r>
            <a:endParaRPr lang="en-US" altLang="zh-CN" sz="2000" dirty="0" smtClean="0"/>
          </a:p>
          <a:p>
            <a:pPr>
              <a:buFont typeface="Monotype Sorts" charset="2"/>
              <a:buNone/>
              <a:tabLst>
                <a:tab pos="2222500" algn="l"/>
              </a:tabLst>
            </a:pPr>
            <a:endParaRPr lang="en-US"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dirty="0" smtClean="0"/>
              <a:t>聚集函数举例</a:t>
            </a:r>
            <a:endParaRPr lang="en-US" altLang="en-US" sz="2800" dirty="0"/>
          </a:p>
        </p:txBody>
      </p:sp>
      <p:sp>
        <p:nvSpPr>
          <p:cNvPr id="36866" name="Rectangle 3"/>
          <p:cNvSpPr>
            <a:spLocks noGrp="1" noChangeArrowheads="1"/>
          </p:cNvSpPr>
          <p:nvPr>
            <p:ph type="body" idx="1"/>
          </p:nvPr>
        </p:nvSpPr>
        <p:spPr>
          <a:xfrm>
            <a:off x="768350" y="1108075"/>
            <a:ext cx="7681913" cy="4805045"/>
          </a:xfrm>
        </p:spPr>
        <p:txBody>
          <a:bodyPr/>
          <a:lstStyle/>
          <a:p>
            <a:pPr>
              <a:tabLst>
                <a:tab pos="1711325" algn="l"/>
              </a:tabLst>
            </a:pPr>
            <a:r>
              <a:rPr lang="zh-CN" altLang="en-US" sz="1700" dirty="0" smtClean="0"/>
              <a:t>查询计算机院老师的平均工资</a:t>
            </a:r>
            <a:r>
              <a:rPr lang="en-US" altLang="en-US" sz="1700" dirty="0" smtClean="0"/>
              <a:t> </a:t>
            </a:r>
          </a:p>
          <a:p>
            <a:pPr lvl="1">
              <a:tabLst>
                <a:tab pos="1711325" algn="l"/>
              </a:tabLst>
            </a:pPr>
            <a:r>
              <a:rPr lang="en-US" altLang="en-US" sz="1700" b="1" dirty="0" smtClean="0"/>
              <a:t>select </a:t>
            </a:r>
            <a:r>
              <a:rPr lang="en-US" altLang="en-US" sz="1700" b="1" dirty="0" err="1" smtClean="0"/>
              <a:t>avg</a:t>
            </a:r>
            <a:r>
              <a:rPr lang="en-US" altLang="en-US" sz="1700" b="1" dirty="0" smtClean="0"/>
              <a:t> </a:t>
            </a:r>
            <a:r>
              <a:rPr lang="en-US" altLang="en-US" sz="1700" dirty="0" smtClean="0"/>
              <a:t>(</a:t>
            </a:r>
            <a:r>
              <a:rPr lang="en-US" altLang="en-US" sz="1700" i="1" dirty="0" smtClean="0"/>
              <a:t>salary</a:t>
            </a:r>
            <a:r>
              <a:rPr lang="en-US" altLang="en-US" sz="1700" dirty="0" smtClean="0"/>
              <a:t>)</a:t>
            </a:r>
            <a:br>
              <a:rPr lang="en-US" altLang="en-US" sz="1700" dirty="0" smtClean="0"/>
            </a:br>
            <a:r>
              <a:rPr lang="en-US" altLang="en-US" sz="1700" b="1" dirty="0" smtClean="0"/>
              <a:t>from </a:t>
            </a:r>
            <a:r>
              <a:rPr lang="en-US" altLang="en-US" sz="1700" i="1" dirty="0" smtClean="0"/>
              <a:t>instructor</a:t>
            </a:r>
            <a:br>
              <a:rPr lang="en-US" altLang="en-US" sz="1700" i="1" dirty="0" smtClean="0"/>
            </a:br>
            <a:r>
              <a:rPr lang="en-US" altLang="en-US" sz="1700" b="1" dirty="0" smtClean="0"/>
              <a:t>where </a:t>
            </a:r>
            <a:r>
              <a:rPr lang="en-US" altLang="en-US" sz="1700" i="1" dirty="0" err="1" smtClean="0"/>
              <a:t>dept_name</a:t>
            </a:r>
            <a:r>
              <a:rPr lang="en-US" altLang="en-US" sz="1700" dirty="0" smtClean="0"/>
              <a:t>= 'Comp. Sci.';</a:t>
            </a:r>
          </a:p>
          <a:p>
            <a:pPr>
              <a:tabLst>
                <a:tab pos="1711325" algn="l"/>
              </a:tabLst>
            </a:pPr>
            <a:r>
              <a:rPr kumimoji="0" lang="zh-CN" altLang="en-US" sz="1700" dirty="0" smtClean="0"/>
              <a:t>查询</a:t>
            </a:r>
            <a:r>
              <a:rPr kumimoji="0" lang="en-US" altLang="zh-CN" sz="1700" dirty="0" smtClean="0"/>
              <a:t>2018</a:t>
            </a:r>
            <a:r>
              <a:rPr kumimoji="0" lang="zh-CN" altLang="en-US" sz="1700" dirty="0" smtClean="0"/>
              <a:t>春季上课的老师数量</a:t>
            </a:r>
            <a:endParaRPr kumimoji="0" lang="en-US" altLang="en-US" sz="1700" dirty="0"/>
          </a:p>
          <a:p>
            <a:pPr lvl="1">
              <a:tabLst>
                <a:tab pos="1711325" algn="l"/>
              </a:tabLst>
            </a:pPr>
            <a:r>
              <a:rPr kumimoji="0" lang="en-US" altLang="en-US" sz="1700" b="1" dirty="0"/>
              <a:t>select count </a:t>
            </a:r>
            <a:r>
              <a:rPr kumimoji="0" lang="en-US" altLang="en-US" sz="1700" dirty="0"/>
              <a:t>(</a:t>
            </a:r>
            <a:r>
              <a:rPr kumimoji="0" lang="en-US" altLang="en-US" sz="1700" b="1" dirty="0"/>
              <a:t>distinct </a:t>
            </a:r>
            <a:r>
              <a:rPr kumimoji="0" lang="en-US" altLang="en-US" sz="1700" i="1" dirty="0"/>
              <a:t>ID</a:t>
            </a:r>
            <a:r>
              <a:rPr kumimoji="0" lang="en-US" altLang="en-US" sz="1700" dirty="0"/>
              <a:t>)</a:t>
            </a:r>
            <a:br>
              <a:rPr kumimoji="0" lang="en-US" altLang="en-US" sz="1700" dirty="0"/>
            </a:br>
            <a:r>
              <a:rPr kumimoji="0" lang="en-US" altLang="en-US" sz="1700" b="1" dirty="0"/>
              <a:t>from </a:t>
            </a:r>
            <a:r>
              <a:rPr kumimoji="0" lang="en-US" altLang="en-US" sz="1700" i="1" dirty="0"/>
              <a:t>teaches</a:t>
            </a:r>
            <a:br>
              <a:rPr kumimoji="0" lang="en-US" altLang="en-US" sz="1700" i="1" dirty="0"/>
            </a:br>
            <a:r>
              <a:rPr kumimoji="0" lang="en-US" altLang="en-US" sz="1700" b="1" dirty="0"/>
              <a:t>where </a:t>
            </a:r>
            <a:r>
              <a:rPr kumimoji="0" lang="en-US" altLang="en-US" sz="1700" i="1" dirty="0"/>
              <a:t>semester </a:t>
            </a:r>
            <a:r>
              <a:rPr kumimoji="0" lang="en-US" altLang="en-US" sz="1700" dirty="0"/>
              <a:t>= 'Spring' </a:t>
            </a:r>
            <a:r>
              <a:rPr kumimoji="0" lang="en-US" altLang="en-US" sz="1700" b="1" dirty="0"/>
              <a:t>and </a:t>
            </a:r>
            <a:r>
              <a:rPr kumimoji="0" lang="en-US" altLang="en-US" sz="1700" i="1" dirty="0"/>
              <a:t>year </a:t>
            </a:r>
            <a:r>
              <a:rPr kumimoji="0" lang="en-US" altLang="en-US" sz="1700" dirty="0"/>
              <a:t>= 2018;</a:t>
            </a:r>
          </a:p>
          <a:p>
            <a:pPr>
              <a:tabLst>
                <a:tab pos="1711325" algn="l"/>
              </a:tabLst>
            </a:pPr>
            <a:r>
              <a:rPr kumimoji="0" lang="zh-CN" altLang="en-US" sz="1700" dirty="0" smtClean="0"/>
              <a:t>查询课程表中的课程总数</a:t>
            </a:r>
            <a:endParaRPr kumimoji="0" lang="en-US" altLang="en-US" sz="1700" dirty="0"/>
          </a:p>
          <a:p>
            <a:pPr lvl="1">
              <a:tabLst>
                <a:tab pos="1711325" algn="l"/>
              </a:tabLst>
            </a:pPr>
            <a:r>
              <a:rPr kumimoji="0" lang="en-US" altLang="en-US" sz="1700" b="1" dirty="0"/>
              <a:t>select count </a:t>
            </a:r>
            <a:r>
              <a:rPr kumimoji="0" lang="en-US" altLang="en-US" sz="1700" dirty="0"/>
              <a:t>(*)</a:t>
            </a:r>
            <a:br>
              <a:rPr kumimoji="0" lang="en-US" altLang="en-US" sz="1700" dirty="0"/>
            </a:br>
            <a:r>
              <a:rPr kumimoji="0" lang="en-US" altLang="en-US" sz="1700" b="1" dirty="0"/>
              <a:t>from </a:t>
            </a:r>
            <a:r>
              <a:rPr kumimoji="0" lang="en-US" altLang="en-US" sz="1700" i="1" dirty="0"/>
              <a:t>course</a:t>
            </a:r>
            <a:r>
              <a:rPr kumimoji="0" lang="en-US" altLang="en-US" sz="1700" dirty="0" smtClean="0"/>
              <a:t>;</a:t>
            </a:r>
          </a:p>
          <a:p>
            <a:pPr lvl="1">
              <a:tabLst>
                <a:tab pos="1711325" algn="l"/>
              </a:tabLst>
            </a:pPr>
            <a:r>
              <a:rPr kumimoji="0" lang="en-US" altLang="zh-CN" sz="1700" dirty="0" smtClean="0"/>
              <a:t>count(*) </a:t>
            </a:r>
            <a:r>
              <a:rPr kumimoji="0" lang="zh-CN" altLang="en-US" sz="1700" dirty="0" smtClean="0"/>
              <a:t>表示表的行数量，与空值无关</a:t>
            </a:r>
            <a:endParaRPr kumimoji="0" lang="en-US" altLang="zh-CN" sz="1700" dirty="0" smtClean="0"/>
          </a:p>
          <a:p>
            <a:pPr lvl="1">
              <a:tabLst>
                <a:tab pos="1711325" algn="l"/>
              </a:tabLst>
            </a:pPr>
            <a:r>
              <a:rPr kumimoji="0" lang="en-US" altLang="zh-CN" sz="1700" dirty="0" smtClean="0"/>
              <a:t>count(id) </a:t>
            </a:r>
            <a:r>
              <a:rPr kumimoji="0" lang="zh-CN" altLang="en-US" sz="1700" dirty="0" smtClean="0"/>
              <a:t>表示对</a:t>
            </a:r>
            <a:r>
              <a:rPr kumimoji="0" lang="en-US" altLang="zh-CN" sz="1700" dirty="0" smtClean="0"/>
              <a:t>id</a:t>
            </a:r>
            <a:r>
              <a:rPr kumimoji="0" lang="zh-CN" altLang="en-US" sz="1700" dirty="0" smtClean="0"/>
              <a:t>列进行计数，会忽略空值行</a:t>
            </a:r>
            <a:endParaRPr kumimoji="0" lang="en-US" altLang="en-US" sz="1700" dirty="0"/>
          </a:p>
          <a:p>
            <a:pPr lvl="1">
              <a:buNone/>
              <a:tabLst>
                <a:tab pos="1711325" algn="l"/>
              </a:tabLst>
            </a:pPr>
            <a:endParaRPr kumimoji="0" lang="en-US" altLang="en-US" dirty="0"/>
          </a:p>
          <a:p>
            <a:pPr>
              <a:tabLst>
                <a:tab pos="1711325" algn="l"/>
              </a:tabLst>
            </a:pPr>
            <a:endParaRPr lang="en-US" altLang="en-US" dirty="0"/>
          </a:p>
        </p:txBody>
      </p:sp>
      <p:sp>
        <p:nvSpPr>
          <p:cNvPr id="36867"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kumimoji="1" lang="en-US" altLang="en-US" sz="1800"/>
              <a:t>   </a:t>
            </a:r>
            <a:endParaRPr lang="en-US"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en-US" sz="2800" dirty="0" smtClean="0"/>
              <a:t> </a:t>
            </a:r>
            <a:r>
              <a:rPr lang="en-US" altLang="en-US" sz="2800" dirty="0"/>
              <a:t>Group </a:t>
            </a:r>
            <a:r>
              <a:rPr lang="en-US" altLang="en-US" sz="2800" dirty="0" smtClean="0"/>
              <a:t>By </a:t>
            </a:r>
            <a:r>
              <a:rPr lang="zh-CN" altLang="en-US" sz="2800" dirty="0" smtClean="0"/>
              <a:t>子句</a:t>
            </a:r>
            <a:endParaRPr lang="en-US" altLang="en-US" sz="2800" dirty="0"/>
          </a:p>
        </p:txBody>
      </p:sp>
      <p:sp>
        <p:nvSpPr>
          <p:cNvPr id="37890" name="Rectangle 3"/>
          <p:cNvSpPr>
            <a:spLocks noGrp="1" noChangeArrowheads="1"/>
          </p:cNvSpPr>
          <p:nvPr>
            <p:ph type="body" idx="1"/>
          </p:nvPr>
        </p:nvSpPr>
        <p:spPr>
          <a:xfrm>
            <a:off x="768351" y="1023939"/>
            <a:ext cx="7900162" cy="1292542"/>
          </a:xfrm>
        </p:spPr>
        <p:txBody>
          <a:bodyPr/>
          <a:lstStyle/>
          <a:p>
            <a:pPr>
              <a:tabLst>
                <a:tab pos="625475" algn="l"/>
              </a:tabLst>
            </a:pPr>
            <a:r>
              <a:rPr lang="zh-CN" altLang="en-US" sz="1700" dirty="0" smtClean="0"/>
              <a:t>查询每个院的平均工资</a:t>
            </a:r>
            <a:endParaRPr lang="en-US" altLang="en-US" sz="1700" dirty="0" smtClean="0"/>
          </a:p>
          <a:p>
            <a:pPr lvl="1">
              <a:tabLst>
                <a:tab pos="625475" algn="l"/>
              </a:tabLst>
            </a:pPr>
            <a:r>
              <a:rPr lang="en-US" altLang="en-US" sz="1700" b="1" dirty="0" smtClean="0"/>
              <a:t>select </a:t>
            </a:r>
            <a:r>
              <a:rPr lang="en-US" altLang="en-US" sz="1700" i="1" dirty="0" err="1" smtClean="0"/>
              <a:t>dept_name</a:t>
            </a:r>
            <a:r>
              <a:rPr lang="en-US" altLang="en-US" sz="1700" dirty="0" smtClean="0"/>
              <a:t>, </a:t>
            </a:r>
            <a:r>
              <a:rPr lang="en-US" altLang="en-US" sz="1700" b="1" dirty="0" err="1" smtClean="0"/>
              <a:t>avg</a:t>
            </a:r>
            <a:r>
              <a:rPr lang="en-US" altLang="en-US" sz="1700" b="1" dirty="0" smtClean="0"/>
              <a:t> </a:t>
            </a:r>
            <a:r>
              <a:rPr lang="en-US" altLang="en-US" sz="1700" dirty="0" smtClean="0"/>
              <a:t>(</a:t>
            </a:r>
            <a:r>
              <a:rPr lang="en-US" altLang="en-US" sz="1700" i="1" dirty="0" smtClean="0"/>
              <a:t>salary</a:t>
            </a:r>
            <a:r>
              <a:rPr lang="en-US" altLang="en-US" sz="1700" dirty="0" smtClean="0"/>
              <a:t>) </a:t>
            </a:r>
            <a:r>
              <a:rPr lang="en-US" altLang="en-US" sz="1700" b="1" dirty="0" smtClean="0"/>
              <a:t>as</a:t>
            </a:r>
            <a:r>
              <a:rPr lang="en-US" altLang="en-US" sz="1700" dirty="0" smtClean="0"/>
              <a:t> </a:t>
            </a:r>
            <a:r>
              <a:rPr lang="en-US" altLang="en-US" sz="1700" i="1" dirty="0" err="1" smtClean="0"/>
              <a:t>avg_salary</a:t>
            </a:r>
            <a:r>
              <a:rPr lang="en-US" altLang="en-US" sz="1700" dirty="0" smtClean="0"/>
              <a:t/>
            </a:r>
            <a:br>
              <a:rPr lang="en-US" altLang="en-US" sz="1700" dirty="0" smtClean="0"/>
            </a:br>
            <a:r>
              <a:rPr lang="en-US" altLang="en-US" sz="1700" b="1" dirty="0" smtClean="0"/>
              <a:t>from </a:t>
            </a:r>
            <a:r>
              <a:rPr lang="en-US" altLang="en-US" sz="1700" i="1" dirty="0" smtClean="0"/>
              <a:t>instructor</a:t>
            </a:r>
            <a:br>
              <a:rPr lang="en-US" altLang="en-US" sz="1700" i="1" dirty="0" smtClean="0"/>
            </a:br>
            <a:r>
              <a:rPr lang="en-US" altLang="en-US" sz="1700" b="1" dirty="0" smtClean="0"/>
              <a:t>group by </a:t>
            </a:r>
            <a:r>
              <a:rPr lang="en-US" altLang="en-US" sz="1700" i="1" dirty="0" err="1" smtClean="0"/>
              <a:t>dept_name</a:t>
            </a:r>
            <a:r>
              <a:rPr lang="en-US" altLang="en-US" sz="1700" dirty="0" smtClean="0"/>
              <a:t>;</a:t>
            </a:r>
          </a:p>
          <a:p>
            <a:pPr lvl="1">
              <a:buNone/>
              <a:tabLst>
                <a:tab pos="625475" algn="l"/>
              </a:tabLst>
            </a:pPr>
            <a:endParaRPr lang="en-US" altLang="en-US" sz="1700" dirty="0"/>
          </a:p>
          <a:p>
            <a:pPr lvl="1">
              <a:tabLst>
                <a:tab pos="625475" algn="l"/>
              </a:tabLst>
            </a:pPr>
            <a:endParaRPr lang="en-US" altLang="en-US" dirty="0"/>
          </a:p>
          <a:p>
            <a:pPr lvl="1">
              <a:tabLst>
                <a:tab pos="625475" algn="l"/>
              </a:tabLst>
            </a:pPr>
            <a:endParaRPr lang="en-US" altLang="en-US" dirty="0"/>
          </a:p>
        </p:txBody>
      </p:sp>
      <p:pic>
        <p:nvPicPr>
          <p:cNvPr id="3" name="Graphic 2">
            <a:extLst>
              <a:ext uri="{FF2B5EF4-FFF2-40B4-BE49-F238E27FC236}">
                <a16:creationId xmlns:a16="http://schemas.microsoft.com/office/drawing/2014/main" id="{A696F0C8-535A-4899-86A4-1FC72B33C244}"/>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19771" t="2012" r="19587" b="13353"/>
          <a:stretch/>
        </p:blipFill>
        <p:spPr>
          <a:xfrm>
            <a:off x="641556" y="2528706"/>
            <a:ext cx="3930444" cy="3415539"/>
          </a:xfrm>
          <a:prstGeom prst="rect">
            <a:avLst/>
          </a:prstGeom>
        </p:spPr>
      </p:pic>
      <p:pic>
        <p:nvPicPr>
          <p:cNvPr id="5" name="Graphic 4">
            <a:extLst>
              <a:ext uri="{FF2B5EF4-FFF2-40B4-BE49-F238E27FC236}">
                <a16:creationId xmlns:a16="http://schemas.microsoft.com/office/drawing/2014/main" id="{C1B06BB8-D7A3-4C3D-838A-568EB83A706D}"/>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31384" t="3188" r="31718" b="23128"/>
          <a:stretch/>
        </p:blipFill>
        <p:spPr>
          <a:xfrm>
            <a:off x="5346097" y="2528706"/>
            <a:ext cx="2426304" cy="223149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en-US" sz="2800" dirty="0" smtClean="0"/>
              <a:t>聚集</a:t>
            </a:r>
            <a:r>
              <a:rPr lang="en-US" altLang="en-US" sz="2800" dirty="0" smtClean="0"/>
              <a:t> (</a:t>
            </a:r>
            <a:r>
              <a:rPr lang="zh-CN" altLang="en-US" sz="2800" dirty="0" smtClean="0"/>
              <a:t>续</a:t>
            </a:r>
            <a:r>
              <a:rPr lang="en-US" altLang="en-US" sz="2800" dirty="0" smtClean="0"/>
              <a:t>)</a:t>
            </a:r>
            <a:endParaRPr lang="en-US" altLang="en-US" sz="2800" dirty="0"/>
          </a:p>
        </p:txBody>
      </p:sp>
      <p:sp>
        <p:nvSpPr>
          <p:cNvPr id="38914" name="Text Box 3"/>
          <p:cNvSpPr>
            <a:spLocks noGrp="1" noChangeArrowheads="1"/>
          </p:cNvSpPr>
          <p:nvPr>
            <p:ph type="body" idx="1"/>
          </p:nvPr>
        </p:nvSpPr>
        <p:spPr>
          <a:xfrm>
            <a:off x="768350" y="1093789"/>
            <a:ext cx="7656321" cy="3344099"/>
          </a:xfrm>
        </p:spPr>
        <p:txBody>
          <a:bodyPr/>
          <a:lstStyle/>
          <a:p>
            <a:r>
              <a:rPr lang="en-US" altLang="zh-CN" sz="1700" b="1" dirty="0" smtClean="0"/>
              <a:t>select</a:t>
            </a:r>
            <a:r>
              <a:rPr lang="en-US" altLang="zh-CN" sz="1700" dirty="0" smtClean="0"/>
              <a:t> </a:t>
            </a:r>
            <a:r>
              <a:rPr lang="zh-CN" altLang="en-US" sz="1700" dirty="0" smtClean="0"/>
              <a:t>子句的非聚集函数列必须出现在 </a:t>
            </a:r>
            <a:r>
              <a:rPr lang="en-US" altLang="zh-CN" sz="1700" b="1" dirty="0" smtClean="0"/>
              <a:t>group by </a:t>
            </a:r>
            <a:r>
              <a:rPr lang="zh-CN" altLang="en-US" sz="1700" dirty="0" smtClean="0"/>
              <a:t>子句中</a:t>
            </a:r>
            <a:endParaRPr lang="en-US" altLang="en-US" sz="1700" dirty="0" smtClean="0"/>
          </a:p>
          <a:p>
            <a:pPr lvl="1"/>
            <a:r>
              <a:rPr lang="en-US" altLang="en-US" sz="1700" dirty="0" smtClean="0"/>
              <a:t>/* </a:t>
            </a:r>
            <a:r>
              <a:rPr lang="en-US" altLang="en-US" sz="1700" dirty="0"/>
              <a:t>erroneous query */</a:t>
            </a:r>
            <a:br>
              <a:rPr lang="en-US" altLang="en-US" sz="1700" dirty="0"/>
            </a:br>
            <a:r>
              <a:rPr lang="en-US" altLang="en-US" sz="1700" b="1" dirty="0"/>
              <a:t>select </a:t>
            </a:r>
            <a:r>
              <a:rPr lang="en-US" altLang="en-US" sz="1700" i="1" dirty="0"/>
              <a:t>dept_name</a:t>
            </a:r>
            <a:r>
              <a:rPr lang="en-US" altLang="en-US" sz="1700" dirty="0"/>
              <a:t>, </a:t>
            </a:r>
            <a:r>
              <a:rPr lang="en-US" altLang="en-US" sz="1700" i="1" dirty="0"/>
              <a:t>ID</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group by </a:t>
            </a:r>
            <a:r>
              <a:rPr lang="en-US" altLang="en-US" sz="1700" i="1" dirty="0" err="1"/>
              <a:t>dept_name</a:t>
            </a:r>
            <a:r>
              <a:rPr lang="en-US" altLang="en-US" sz="1700" dirty="0" smtClean="0"/>
              <a:t>;</a:t>
            </a:r>
          </a:p>
          <a:p>
            <a:pPr lvl="1"/>
            <a:endParaRPr lang="en-US" altLang="en-US" sz="1700" dirty="0" smtClean="0"/>
          </a:p>
          <a:p>
            <a:pPr lvl="1"/>
            <a:r>
              <a:rPr lang="en-US" altLang="en-US" sz="1700" dirty="0"/>
              <a:t>select </a:t>
            </a:r>
            <a:r>
              <a:rPr lang="en-US" altLang="en-US" sz="1700" dirty="0" err="1"/>
              <a:t>substr</a:t>
            </a:r>
            <a:r>
              <a:rPr lang="en-US" altLang="en-US" sz="1700" dirty="0"/>
              <a:t>(dept_name,1,2),</a:t>
            </a:r>
            <a:r>
              <a:rPr lang="en-US" altLang="en-US" sz="1700" dirty="0" err="1"/>
              <a:t>avg</a:t>
            </a:r>
            <a:r>
              <a:rPr lang="en-US" altLang="en-US" sz="1700" dirty="0"/>
              <a:t>(salary)</a:t>
            </a:r>
          </a:p>
          <a:p>
            <a:pPr lvl="1"/>
            <a:r>
              <a:rPr lang="en-US" altLang="en-US" sz="1700" dirty="0"/>
              <a:t>from instructor</a:t>
            </a:r>
          </a:p>
          <a:p>
            <a:pPr lvl="1"/>
            <a:r>
              <a:rPr lang="en-US" altLang="en-US" sz="1700" dirty="0"/>
              <a:t>group by </a:t>
            </a:r>
            <a:r>
              <a:rPr lang="en-US" altLang="en-US" sz="1700" dirty="0" err="1"/>
              <a:t>dept_name</a:t>
            </a:r>
            <a:r>
              <a:rPr lang="en-US" altLang="en-US" sz="1700" dirty="0" smtClean="0"/>
              <a:t>;</a:t>
            </a:r>
            <a:endParaRPr lang="en-US" altLang="en-US" sz="1700" dirty="0"/>
          </a:p>
          <a:p>
            <a:endParaRPr lang="en-US" altLang="en-US" sz="1700" dirty="0"/>
          </a:p>
          <a:p>
            <a:pPr lvl="1"/>
            <a:r>
              <a:rPr lang="en-US" altLang="en-US" sz="1700" dirty="0"/>
              <a:t>select </a:t>
            </a:r>
            <a:r>
              <a:rPr lang="en-US" altLang="en-US" sz="1700" dirty="0" err="1"/>
              <a:t>dept_name,avg</a:t>
            </a:r>
            <a:r>
              <a:rPr lang="en-US" altLang="en-US" sz="1700" dirty="0"/>
              <a:t>(salary)</a:t>
            </a:r>
          </a:p>
          <a:p>
            <a:pPr lvl="1"/>
            <a:r>
              <a:rPr lang="en-US" altLang="en-US" sz="1700" dirty="0"/>
              <a:t>from instructor</a:t>
            </a:r>
          </a:p>
          <a:p>
            <a:pPr lvl="1"/>
            <a:r>
              <a:rPr lang="en-US" altLang="en-US" sz="1700" dirty="0"/>
              <a:t>group by </a:t>
            </a:r>
            <a:r>
              <a:rPr lang="en-US" altLang="en-US" sz="1700" dirty="0" err="1"/>
              <a:t>substr</a:t>
            </a:r>
            <a:r>
              <a:rPr lang="en-US" altLang="en-US" sz="1700" dirty="0"/>
              <a:t>(dept_name,1,3);</a:t>
            </a:r>
          </a:p>
          <a:p>
            <a:pPr lvl="1"/>
            <a:endParaRPr lang="en-US" altLang="en-US" dirty="0"/>
          </a:p>
        </p:txBody>
      </p:sp>
      <p:sp>
        <p:nvSpPr>
          <p:cNvPr id="2" name="乘号 1"/>
          <p:cNvSpPr/>
          <p:nvPr/>
        </p:nvSpPr>
        <p:spPr bwMode="auto">
          <a:xfrm>
            <a:off x="5590903" y="4336869"/>
            <a:ext cx="548640" cy="809897"/>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i="0" u="none" strike="noStrike" normalizeH="0" baseline="0">
              <a:ln w="0">
                <a:solidFill>
                  <a:srgbClr val="FF0000"/>
                </a:solidFill>
              </a:ln>
              <a:solidFill>
                <a:srgbClr val="FF0000"/>
              </a:solidFill>
              <a:effectLst>
                <a:outerShdw blurRad="38100" dist="19050" dir="2700000" algn="tl" rotWithShape="0">
                  <a:schemeClr val="dk1">
                    <a:alpha val="40000"/>
                  </a:schemeClr>
                </a:outerShdw>
              </a:effectLst>
              <a:latin typeface="Helvetica"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923925" y="96838"/>
            <a:ext cx="8077200" cy="609600"/>
          </a:xfrm>
        </p:spPr>
        <p:txBody>
          <a:bodyPr/>
          <a:lstStyle/>
          <a:p>
            <a:r>
              <a:rPr lang="en-US" altLang="en-US" sz="2800" dirty="0" smtClean="0"/>
              <a:t>Having </a:t>
            </a:r>
            <a:r>
              <a:rPr lang="zh-CN" altLang="en-US" sz="2800" dirty="0" smtClean="0"/>
              <a:t>子句</a:t>
            </a:r>
            <a:endParaRPr lang="en-US" altLang="en-US" sz="2800" dirty="0"/>
          </a:p>
        </p:txBody>
      </p:sp>
      <p:sp>
        <p:nvSpPr>
          <p:cNvPr id="39938" name="Rectangle 3"/>
          <p:cNvSpPr>
            <a:spLocks noGrp="1" noChangeArrowheads="1"/>
          </p:cNvSpPr>
          <p:nvPr>
            <p:ph type="body" idx="1"/>
          </p:nvPr>
        </p:nvSpPr>
        <p:spPr>
          <a:xfrm>
            <a:off x="790113" y="1193800"/>
            <a:ext cx="7927167" cy="3231895"/>
          </a:xfrm>
        </p:spPr>
        <p:txBody>
          <a:bodyPr/>
          <a:lstStyle/>
          <a:p>
            <a:pPr>
              <a:tabLst>
                <a:tab pos="1489075" algn="l"/>
              </a:tabLst>
            </a:pPr>
            <a:r>
              <a:rPr lang="zh-CN" altLang="en-US" sz="1700" dirty="0" smtClean="0"/>
              <a:t>查询所有平均工资超过</a:t>
            </a:r>
            <a:r>
              <a:rPr lang="en-US" altLang="zh-CN" sz="1700" dirty="0" smtClean="0"/>
              <a:t>42000</a:t>
            </a:r>
            <a:r>
              <a:rPr lang="zh-CN" altLang="en-US" sz="1700" dirty="0" smtClean="0"/>
              <a:t>的院系和平均工资</a:t>
            </a:r>
            <a:endParaRPr lang="en-US" altLang="en-US" sz="1700" dirty="0" smtClean="0"/>
          </a:p>
          <a:p>
            <a:pPr>
              <a:tabLst>
                <a:tab pos="1489075" algn="l"/>
              </a:tabLst>
            </a:pPr>
            <a:endParaRPr lang="en-US" altLang="en-US" sz="1700" dirty="0"/>
          </a:p>
          <a:p>
            <a:pPr>
              <a:tabLst>
                <a:tab pos="1489075" algn="l"/>
              </a:tabLst>
            </a:pPr>
            <a:endParaRPr lang="en-US" altLang="en-US" sz="1700" dirty="0"/>
          </a:p>
          <a:p>
            <a:pPr>
              <a:tabLst>
                <a:tab pos="1489075" algn="l"/>
              </a:tabLst>
            </a:pPr>
            <a:endParaRPr lang="en-US" altLang="en-US" sz="1700" dirty="0"/>
          </a:p>
          <a:p>
            <a:pPr>
              <a:tabLst>
                <a:tab pos="1489075" algn="l"/>
              </a:tabLst>
            </a:pPr>
            <a:endParaRPr lang="en-US" altLang="en-US" sz="800" dirty="0"/>
          </a:p>
          <a:p>
            <a:pPr>
              <a:tabLst>
                <a:tab pos="1489075" algn="l"/>
              </a:tabLst>
            </a:pPr>
            <a:r>
              <a:rPr lang="zh-CN" altLang="en-US" sz="1700" dirty="0" smtClean="0"/>
              <a:t>注意： </a:t>
            </a:r>
            <a:r>
              <a:rPr lang="en-US" altLang="zh-CN" sz="1700" b="1" dirty="0" smtClean="0"/>
              <a:t>where </a:t>
            </a:r>
            <a:r>
              <a:rPr lang="zh-CN" altLang="en-US" sz="1700" dirty="0" smtClean="0"/>
              <a:t>子句在分组之前过滤，</a:t>
            </a:r>
            <a:r>
              <a:rPr lang="en-US" altLang="zh-CN" sz="1700" b="1" dirty="0" smtClean="0"/>
              <a:t>having</a:t>
            </a:r>
            <a:r>
              <a:rPr lang="en-US" altLang="zh-CN" sz="1700" dirty="0" smtClean="0"/>
              <a:t> </a:t>
            </a:r>
            <a:r>
              <a:rPr lang="zh-CN" altLang="en-US" sz="1700" dirty="0" smtClean="0"/>
              <a:t>子句在分组之后过滤</a:t>
            </a:r>
            <a:endParaRPr lang="en-US" altLang="zh-CN" sz="1700" dirty="0" smtClean="0"/>
          </a:p>
          <a:p>
            <a:pPr>
              <a:tabLst>
                <a:tab pos="1489075" algn="l"/>
              </a:tabLst>
            </a:pPr>
            <a:r>
              <a:rPr lang="en-US" altLang="zh-CN" sz="1700" b="1" dirty="0" smtClean="0"/>
              <a:t>having </a:t>
            </a:r>
            <a:r>
              <a:rPr lang="zh-CN" altLang="en-US" sz="1700" dirty="0" smtClean="0"/>
              <a:t>子句中可以出现非聚集列，这些非聚集列必须在</a:t>
            </a:r>
            <a:r>
              <a:rPr lang="en-US" altLang="zh-CN" sz="1700" b="1" dirty="0" smtClean="0"/>
              <a:t>group by</a:t>
            </a:r>
            <a:r>
              <a:rPr lang="zh-CN" altLang="en-US" sz="1700" dirty="0" smtClean="0"/>
              <a:t>子句中出现。不过一般不会这么做，因为这样的过滤条件一般都会放到</a:t>
            </a:r>
            <a:r>
              <a:rPr lang="en-US" altLang="zh-CN" sz="1700" b="1" dirty="0" smtClean="0"/>
              <a:t>where</a:t>
            </a:r>
            <a:r>
              <a:rPr lang="zh-CN" altLang="en-US" sz="1700" dirty="0" smtClean="0"/>
              <a:t>子句中。</a:t>
            </a:r>
            <a:endParaRPr lang="en-US" altLang="zh-CN" sz="1700" dirty="0" smtClean="0"/>
          </a:p>
          <a:p>
            <a:pPr>
              <a:tabLst>
                <a:tab pos="1489075" algn="l"/>
              </a:tabLst>
            </a:pPr>
            <a:r>
              <a:rPr lang="en-US" altLang="zh-CN" sz="1700" b="1" dirty="0" smtClean="0"/>
              <a:t>having </a:t>
            </a:r>
            <a:r>
              <a:rPr lang="zh-CN" altLang="en-US" sz="1700" dirty="0" smtClean="0"/>
              <a:t>子句中聚集函数不必出现在</a:t>
            </a:r>
            <a:r>
              <a:rPr lang="en-US" altLang="zh-CN" sz="1700" b="1" dirty="0" smtClean="0"/>
              <a:t>select</a:t>
            </a:r>
            <a:r>
              <a:rPr lang="zh-CN" altLang="en-US" sz="1700" dirty="0" smtClean="0"/>
              <a:t>子句中</a:t>
            </a:r>
            <a:endParaRPr lang="en-US" altLang="zh-CN" sz="1700" dirty="0" smtClean="0"/>
          </a:p>
          <a:p>
            <a:pPr>
              <a:tabLst>
                <a:tab pos="1489075" algn="l"/>
              </a:tabLst>
            </a:pPr>
            <a:r>
              <a:rPr lang="zh-CN" altLang="en-US" sz="1700" dirty="0" smtClean="0"/>
              <a:t>查询最高工资超过</a:t>
            </a:r>
            <a:r>
              <a:rPr lang="en-US" altLang="zh-CN" sz="1700" dirty="0" smtClean="0"/>
              <a:t>80000</a:t>
            </a:r>
            <a:r>
              <a:rPr lang="zh-CN" altLang="en-US" sz="1700" dirty="0" smtClean="0"/>
              <a:t>的院系的平均工资</a:t>
            </a:r>
            <a:endParaRPr lang="en-US" altLang="zh-CN" sz="1700" dirty="0" smtClean="0"/>
          </a:p>
          <a:p>
            <a:pPr lvl="1">
              <a:tabLst>
                <a:tab pos="1489075" algn="l"/>
              </a:tabLst>
            </a:pPr>
            <a:r>
              <a:rPr lang="en-US" altLang="en-US" sz="1700" dirty="0" smtClean="0"/>
              <a:t>select </a:t>
            </a:r>
            <a:r>
              <a:rPr lang="en-US" altLang="en-US" sz="1700" dirty="0" err="1" smtClean="0"/>
              <a:t>dept_name</a:t>
            </a:r>
            <a:r>
              <a:rPr lang="en-US" altLang="en-US" sz="1700" dirty="0" smtClean="0"/>
              <a:t>, </a:t>
            </a:r>
            <a:r>
              <a:rPr lang="en-US" altLang="en-US" sz="1700" dirty="0" err="1" smtClean="0"/>
              <a:t>avg</a:t>
            </a:r>
            <a:r>
              <a:rPr lang="en-US" altLang="en-US" sz="1700" dirty="0" smtClean="0"/>
              <a:t>(salary) </a:t>
            </a:r>
            <a:r>
              <a:rPr lang="en-US" altLang="en-US" sz="1700" dirty="0" err="1" smtClean="0"/>
              <a:t>avg_sal</a:t>
            </a:r>
            <a:endParaRPr lang="en-US" altLang="en-US" sz="1700" dirty="0" smtClean="0"/>
          </a:p>
          <a:p>
            <a:pPr lvl="1">
              <a:tabLst>
                <a:tab pos="1489075" algn="l"/>
              </a:tabLst>
            </a:pPr>
            <a:r>
              <a:rPr lang="en-US" altLang="en-US" sz="1700" dirty="0" smtClean="0"/>
              <a:t>from instructor</a:t>
            </a:r>
          </a:p>
          <a:p>
            <a:pPr lvl="1">
              <a:tabLst>
                <a:tab pos="1489075" algn="l"/>
              </a:tabLst>
            </a:pPr>
            <a:r>
              <a:rPr lang="en-US" altLang="en-US" sz="1700" dirty="0" smtClean="0"/>
              <a:t>group by </a:t>
            </a:r>
            <a:r>
              <a:rPr lang="en-US" altLang="en-US" sz="1700" dirty="0" err="1" smtClean="0"/>
              <a:t>dept_name</a:t>
            </a:r>
            <a:endParaRPr lang="en-US" altLang="en-US" sz="1700" dirty="0" smtClean="0"/>
          </a:p>
          <a:p>
            <a:pPr lvl="1">
              <a:tabLst>
                <a:tab pos="1489075" algn="l"/>
              </a:tabLst>
            </a:pPr>
            <a:r>
              <a:rPr lang="en-US" altLang="en-US" sz="1700" dirty="0" smtClean="0"/>
              <a:t>having max(salary) &gt; 80000</a:t>
            </a:r>
            <a:endParaRPr lang="en-US" altLang="en-US" sz="1700" dirty="0" smtClean="0"/>
          </a:p>
        </p:txBody>
      </p:sp>
      <p:sp>
        <p:nvSpPr>
          <p:cNvPr id="39940" name="Text Box 5"/>
          <p:cNvSpPr txBox="1">
            <a:spLocks noChangeArrowheads="1"/>
          </p:cNvSpPr>
          <p:nvPr/>
        </p:nvSpPr>
        <p:spPr bwMode="auto">
          <a:xfrm>
            <a:off x="1643153" y="1531077"/>
            <a:ext cx="58610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a:t>
            </a:r>
            <a:r>
              <a:rPr lang="en-US" altLang="en-US" sz="1700" dirty="0"/>
              <a:t> </a:t>
            </a:r>
            <a:r>
              <a:rPr lang="en-US" altLang="en-US" sz="1700" i="1" dirty="0" err="1"/>
              <a:t>avg_salary</a:t>
            </a:r>
            <a:endParaRPr lang="en-US" altLang="en-US" sz="1700" i="1" dirty="0"/>
          </a:p>
          <a:p>
            <a:r>
              <a:rPr lang="en-US" altLang="en-US" sz="1700" b="1" dirty="0"/>
              <a:t>from </a:t>
            </a:r>
            <a:r>
              <a:rPr lang="en-US" altLang="en-US" sz="1700" i="1" dirty="0"/>
              <a:t>instructor</a:t>
            </a:r>
          </a:p>
          <a:p>
            <a:r>
              <a:rPr lang="en-US" altLang="en-US" sz="1700" b="1" dirty="0"/>
              <a:t>group by </a:t>
            </a:r>
            <a:r>
              <a:rPr lang="en-US" altLang="en-US" sz="1700" i="1" dirty="0"/>
              <a:t>dept_name</a:t>
            </a:r>
          </a:p>
          <a:p>
            <a:r>
              <a:rPr lang="en-US" altLang="en-US" sz="1700" b="1" dirty="0"/>
              <a:t>having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&gt; 42000;</a:t>
            </a:r>
          </a:p>
        </p:txBody>
      </p:sp>
    </p:spTree>
    <p:extLst>
      <p:ext uri="{BB962C8B-B14F-4D97-AF65-F5344CB8AC3E}">
        <p14:creationId xmlns:p14="http://schemas.microsoft.com/office/powerpoint/2010/main" val="1256658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dirty="0" smtClean="0"/>
              <a:t>嵌套子查询</a:t>
            </a:r>
            <a:endParaRPr lang="en-US" altLang="en-US" sz="2800" dirty="0"/>
          </a:p>
        </p:txBody>
      </p:sp>
      <p:sp>
        <p:nvSpPr>
          <p:cNvPr id="41986" name="Rectangle 3"/>
          <p:cNvSpPr>
            <a:spLocks noGrp="1" noChangeArrowheads="1"/>
          </p:cNvSpPr>
          <p:nvPr>
            <p:ph type="body" idx="1"/>
          </p:nvPr>
        </p:nvSpPr>
        <p:spPr>
          <a:xfrm>
            <a:off x="768350" y="1039813"/>
            <a:ext cx="7656559" cy="4922075"/>
          </a:xfrm>
        </p:spPr>
        <p:txBody>
          <a:bodyPr/>
          <a:lstStyle/>
          <a:p>
            <a:r>
              <a:rPr lang="en-US" altLang="en-US" sz="1700" dirty="0" smtClean="0"/>
              <a:t>SQL</a:t>
            </a:r>
            <a:r>
              <a:rPr lang="zh-CN" altLang="en-US" sz="1700" dirty="0" smtClean="0"/>
              <a:t>提供嵌套子查询的机制。子查询就是</a:t>
            </a:r>
            <a:r>
              <a:rPr lang="zh-CN" altLang="en-US" sz="1700" dirty="0" smtClean="0"/>
              <a:t>在</a:t>
            </a:r>
            <a:r>
              <a:rPr lang="en-US" altLang="en-US" sz="1700" b="1" dirty="0"/>
              <a:t>select-from-where </a:t>
            </a:r>
            <a:r>
              <a:rPr lang="zh-CN" altLang="en-US" sz="1700" dirty="0" smtClean="0"/>
              <a:t>表达式中嵌入另外一个查询。</a:t>
            </a:r>
            <a:endParaRPr lang="en-US" altLang="en-US" sz="1700" dirty="0"/>
          </a:p>
          <a:p>
            <a:r>
              <a:rPr lang="zh-CN" altLang="en-US" sz="1700" dirty="0" smtClean="0"/>
              <a:t>嵌套子查询可以出现在下面查询的</a:t>
            </a:r>
            <a:r>
              <a:rPr lang="en-US" altLang="en-US" sz="1700" dirty="0"/>
              <a:t/>
            </a:r>
            <a:br>
              <a:rPr lang="en-US" altLang="en-US" sz="1700" dirty="0"/>
            </a:br>
            <a:r>
              <a:rPr lang="en-US" altLang="en-US" sz="1700" dirty="0"/>
              <a:t/>
            </a:r>
            <a:br>
              <a:rPr lang="en-US" altLang="en-US" sz="1700" dirty="0"/>
            </a:br>
            <a:r>
              <a:rPr lang="en-US" altLang="en-US" sz="1700" dirty="0"/>
              <a:t>	</a:t>
            </a:r>
            <a:r>
              <a:rPr lang="en-US" altLang="en-US" sz="1700" b="1" dirty="0"/>
              <a:t>select </a:t>
            </a:r>
            <a:r>
              <a:rPr lang="en-US" altLang="en-US" sz="1700" i="1" dirty="0"/>
              <a:t>A</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 </a:t>
            </a:r>
            <a:r>
              <a:rPr lang="en-US" altLang="en-US" sz="1700" i="1" dirty="0"/>
              <a:t>A</a:t>
            </a:r>
            <a:r>
              <a:rPr lang="en-US" altLang="en-US" sz="1700" i="1" baseline="-25000" dirty="0"/>
              <a:t>n</a:t>
            </a:r>
            <a:r>
              <a:rPr lang="en-US" altLang="en-US" sz="1700" dirty="0"/>
              <a:t/>
            </a:r>
            <a:br>
              <a:rPr lang="en-US" altLang="en-US" sz="1700" dirty="0"/>
            </a:br>
            <a:r>
              <a:rPr lang="en-US" altLang="en-US" sz="1700" dirty="0"/>
              <a:t>	</a:t>
            </a:r>
            <a:r>
              <a:rPr lang="en-US" altLang="en-US" sz="1700" b="1" dirty="0"/>
              <a:t>from</a:t>
            </a:r>
            <a:r>
              <a:rPr lang="en-US" altLang="en-US" sz="1700" dirty="0"/>
              <a:t> </a:t>
            </a:r>
            <a:r>
              <a:rPr lang="en-US" altLang="en-US" sz="1700" i="1" dirty="0"/>
              <a:t>r</a:t>
            </a:r>
            <a:r>
              <a:rPr lang="en-US" altLang="en-US" sz="1700" baseline="-25000" dirty="0"/>
              <a:t>1</a:t>
            </a:r>
            <a:r>
              <a:rPr lang="en-US" altLang="en-US" sz="1700" dirty="0"/>
              <a:t>, </a:t>
            </a:r>
            <a:r>
              <a:rPr lang="en-US" altLang="en-US" sz="1700" i="1" dirty="0"/>
              <a:t>r</a:t>
            </a:r>
            <a:r>
              <a:rPr lang="en-US" altLang="en-US" sz="1700" baseline="-25000" dirty="0"/>
              <a:t>2</a:t>
            </a:r>
            <a:r>
              <a:rPr lang="en-US" altLang="en-US" sz="1700" dirty="0"/>
              <a:t>, ..., </a:t>
            </a:r>
            <a:r>
              <a:rPr lang="en-US" altLang="en-US" sz="1700" i="1" dirty="0" err="1"/>
              <a:t>r</a:t>
            </a:r>
            <a:r>
              <a:rPr lang="en-US" altLang="en-US" sz="1700" i="1" baseline="-25000" dirty="0" err="1"/>
              <a:t>m</a:t>
            </a:r>
            <a:r>
              <a:rPr lang="en-US" altLang="en-US" sz="1700" dirty="0"/>
              <a:t/>
            </a:r>
            <a:br>
              <a:rPr lang="en-US" altLang="en-US" sz="1700" dirty="0"/>
            </a:br>
            <a:r>
              <a:rPr lang="en-US" altLang="en-US" sz="1700" dirty="0"/>
              <a:t>	</a:t>
            </a:r>
            <a:r>
              <a:rPr lang="en-US" altLang="en-US" sz="1700" b="1" dirty="0"/>
              <a:t>where </a:t>
            </a:r>
            <a:r>
              <a:rPr lang="en-US" altLang="en-US" sz="1700" i="1" dirty="0"/>
              <a:t>P</a:t>
            </a:r>
          </a:p>
          <a:p>
            <a:pPr>
              <a:buFont typeface="Monotype Sorts" charset="2"/>
              <a:buNone/>
            </a:pPr>
            <a:r>
              <a:rPr lang="en-US" altLang="en-US" sz="800" i="1" dirty="0"/>
              <a:t> </a:t>
            </a:r>
            <a:r>
              <a:rPr lang="en-US" altLang="en-US" sz="1700" i="1" dirty="0"/>
              <a:t/>
            </a:r>
            <a:br>
              <a:rPr lang="en-US" altLang="en-US" sz="1700" i="1" dirty="0"/>
            </a:br>
            <a:r>
              <a:rPr lang="zh-CN" altLang="en-US" sz="1700" dirty="0"/>
              <a:t>比如</a:t>
            </a:r>
            <a:r>
              <a:rPr lang="en-US" altLang="en-US" sz="1700" dirty="0" smtClean="0"/>
              <a:t>:</a:t>
            </a:r>
            <a:endParaRPr lang="en-US" altLang="en-US" sz="1700" dirty="0"/>
          </a:p>
          <a:p>
            <a:pPr lvl="1"/>
            <a:r>
              <a:rPr lang="en-US" altLang="en-US" sz="1700" b="1" dirty="0"/>
              <a:t>From </a:t>
            </a:r>
            <a:r>
              <a:rPr lang="zh-CN" altLang="en-US" sz="1700" b="1" dirty="0"/>
              <a:t>子句</a:t>
            </a:r>
            <a:r>
              <a:rPr lang="en-US" altLang="en-US" sz="1700" b="1" dirty="0" smtClean="0"/>
              <a:t>: </a:t>
            </a:r>
            <a:r>
              <a:rPr lang="en-US" altLang="en-US" sz="1700" i="1" dirty="0" err="1"/>
              <a:t>r</a:t>
            </a:r>
            <a:r>
              <a:rPr lang="en-US" altLang="en-US" sz="1700" i="1" baseline="-25000" dirty="0" err="1"/>
              <a:t>i</a:t>
            </a:r>
            <a:r>
              <a:rPr lang="en-US" altLang="en-US" sz="1700" i="1" baseline="-25000" dirty="0"/>
              <a:t> </a:t>
            </a:r>
            <a:r>
              <a:rPr lang="en-US" altLang="en-US" sz="1700" dirty="0"/>
              <a:t> </a:t>
            </a:r>
            <a:r>
              <a:rPr lang="zh-CN" altLang="en-US" sz="1700" dirty="0" smtClean="0"/>
              <a:t>可以替换成任意合法的子查询</a:t>
            </a:r>
            <a:endParaRPr lang="en-US" altLang="en-US" sz="1700" dirty="0"/>
          </a:p>
          <a:p>
            <a:pPr lvl="1"/>
            <a:r>
              <a:rPr lang="en-US" altLang="en-US" sz="1700" b="1" dirty="0"/>
              <a:t>Where </a:t>
            </a:r>
            <a:r>
              <a:rPr lang="zh-CN" altLang="en-US" sz="1700" b="1" dirty="0" smtClean="0"/>
              <a:t>子句</a:t>
            </a:r>
            <a:r>
              <a:rPr lang="en-US" altLang="en-US" sz="1700" b="1" dirty="0" smtClean="0"/>
              <a:t>: </a:t>
            </a:r>
            <a:r>
              <a:rPr lang="en-US" altLang="en-US" sz="1700" i="1" dirty="0"/>
              <a:t>P</a:t>
            </a:r>
            <a:r>
              <a:rPr lang="en-US" altLang="en-US" sz="1700" dirty="0"/>
              <a:t> </a:t>
            </a:r>
            <a:r>
              <a:rPr lang="en-US" altLang="en-US" sz="1700" dirty="0" smtClean="0"/>
              <a:t> </a:t>
            </a:r>
            <a:r>
              <a:rPr lang="zh-CN" altLang="en-US" sz="1700" dirty="0" smtClean="0"/>
              <a:t>能替换成下面这种形式</a:t>
            </a:r>
            <a:r>
              <a:rPr lang="en-US" altLang="en-US" sz="1700" dirty="0" smtClean="0"/>
              <a:t>:</a:t>
            </a:r>
            <a:endParaRPr lang="en-US" altLang="en-US" sz="1700" dirty="0"/>
          </a:p>
          <a:p>
            <a:pPr lvl="1">
              <a:buFont typeface="Monotype Sorts" charset="2"/>
              <a:buNone/>
            </a:pPr>
            <a:r>
              <a:rPr lang="en-US" altLang="en-US" sz="1700" dirty="0"/>
              <a:t>                </a:t>
            </a:r>
            <a:r>
              <a:rPr lang="en-US" altLang="en-US" sz="1700" i="1" dirty="0"/>
              <a:t>B</a:t>
            </a:r>
            <a:r>
              <a:rPr lang="en-US" altLang="en-US" sz="1700" dirty="0"/>
              <a:t> &lt;operation&gt; (subquery</a:t>
            </a:r>
            <a:r>
              <a:rPr lang="en-US" altLang="en-US" sz="1700" dirty="0" smtClean="0"/>
              <a:t>) </a:t>
            </a:r>
            <a:r>
              <a:rPr lang="zh-CN" altLang="en-US" sz="1700" dirty="0" smtClean="0"/>
              <a:t>或者 </a:t>
            </a:r>
            <a:r>
              <a:rPr lang="en-US" altLang="zh-CN" sz="1700" dirty="0" smtClean="0"/>
              <a:t>exists (subquery)</a:t>
            </a:r>
            <a:endParaRPr lang="en-US" altLang="en-US" sz="1700" dirty="0"/>
          </a:p>
          <a:p>
            <a:pPr lvl="1">
              <a:buFont typeface="Monotype Sorts" charset="2"/>
              <a:buNone/>
            </a:pPr>
            <a:r>
              <a:rPr lang="en-US" altLang="en-US" sz="1700" dirty="0"/>
              <a:t>     </a:t>
            </a:r>
            <a:r>
              <a:rPr lang="en-US" altLang="en-US" sz="1700" i="1" dirty="0"/>
              <a:t>B</a:t>
            </a:r>
            <a:r>
              <a:rPr lang="en-US" altLang="en-US" sz="1700" dirty="0"/>
              <a:t> </a:t>
            </a:r>
            <a:r>
              <a:rPr lang="en-US" altLang="en-US" sz="1700" dirty="0"/>
              <a:t> </a:t>
            </a:r>
            <a:r>
              <a:rPr lang="zh-CN" altLang="en-US" sz="1700" dirty="0" smtClean="0"/>
              <a:t>是</a:t>
            </a:r>
            <a:r>
              <a:rPr lang="zh-CN" altLang="en-US" sz="1700" dirty="0" smtClean="0"/>
              <a:t>属性</a:t>
            </a:r>
            <a:r>
              <a:rPr lang="en-US" altLang="zh-CN" sz="1700" dirty="0" smtClean="0"/>
              <a:t> </a:t>
            </a:r>
            <a:r>
              <a:rPr lang="zh-CN" altLang="en-US" sz="1700" dirty="0" smtClean="0"/>
              <a:t>和</a:t>
            </a:r>
            <a:r>
              <a:rPr lang="en-US" altLang="en-US" sz="1700" dirty="0" smtClean="0"/>
              <a:t> </a:t>
            </a:r>
            <a:r>
              <a:rPr lang="en-US" altLang="en-US" sz="1700" dirty="0"/>
              <a:t>&lt;operation&gt; </a:t>
            </a:r>
            <a:r>
              <a:rPr lang="zh-CN" altLang="en-US" sz="1700" dirty="0" smtClean="0"/>
              <a:t>在后面定义</a:t>
            </a:r>
            <a:r>
              <a:rPr lang="en-US" altLang="en-US" sz="1700" dirty="0" smtClean="0"/>
              <a:t>.</a:t>
            </a:r>
            <a:endParaRPr lang="en-US" altLang="en-US" sz="1700" dirty="0"/>
          </a:p>
          <a:p>
            <a:pPr lvl="1"/>
            <a:r>
              <a:rPr lang="en-US" altLang="en-US" sz="1700" b="1" dirty="0"/>
              <a:t>Select </a:t>
            </a:r>
            <a:r>
              <a:rPr lang="zh-CN" altLang="en-US" sz="1700" b="1" dirty="0"/>
              <a:t>子句</a:t>
            </a:r>
            <a:r>
              <a:rPr lang="en-US" altLang="en-US" sz="1700" b="1" dirty="0" smtClean="0"/>
              <a:t>:  </a:t>
            </a:r>
            <a:endParaRPr lang="en-US" altLang="en-US" sz="1700" b="1" dirty="0"/>
          </a:p>
          <a:p>
            <a:pPr marL="857250" lvl="2" indent="0">
              <a:buFont typeface="Webdings" panose="05030102010509060703" pitchFamily="18" charset="2"/>
              <a:buNone/>
            </a:pPr>
            <a:r>
              <a:rPr lang="en-US" altLang="en-US" sz="1700" i="1" dirty="0"/>
              <a:t>A</a:t>
            </a:r>
            <a:r>
              <a:rPr lang="en-US" altLang="en-US" sz="1700" i="1" baseline="-25000" dirty="0"/>
              <a:t>i </a:t>
            </a:r>
            <a:r>
              <a:rPr lang="en-US" altLang="en-US" dirty="0"/>
              <a:t> </a:t>
            </a:r>
            <a:r>
              <a:rPr lang="zh-CN" altLang="en-US" sz="1800" dirty="0" smtClean="0"/>
              <a:t>能被标量子查询（返回单值的子查询）替代</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zh-CN" altLang="en-US" dirty="0" smtClean="0"/>
              <a:t>集合成员</a:t>
            </a: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sz="2800" dirty="0" smtClean="0"/>
              <a:t>集合成员</a:t>
            </a:r>
            <a:endParaRPr lang="en-US" altLang="en-US" sz="2800" dirty="0"/>
          </a:p>
        </p:txBody>
      </p:sp>
      <p:sp>
        <p:nvSpPr>
          <p:cNvPr id="49154" name="Rectangle 3"/>
          <p:cNvSpPr>
            <a:spLocks noGrp="1" noChangeArrowheads="1"/>
          </p:cNvSpPr>
          <p:nvPr>
            <p:ph type="body" idx="1"/>
          </p:nvPr>
        </p:nvSpPr>
        <p:spPr>
          <a:xfrm>
            <a:off x="772357" y="1109663"/>
            <a:ext cx="7648313" cy="5181955"/>
          </a:xfrm>
        </p:spPr>
        <p:txBody>
          <a:bodyPr/>
          <a:lstStyle/>
          <a:p>
            <a:pPr>
              <a:tabLst>
                <a:tab pos="1027113" algn="l"/>
              </a:tabLst>
            </a:pPr>
            <a:r>
              <a:rPr lang="zh-CN" altLang="en-US" sz="1700" dirty="0" smtClean="0"/>
              <a:t>查询</a:t>
            </a:r>
            <a:r>
              <a:rPr lang="en-US" altLang="zh-CN" sz="1700" dirty="0" smtClean="0"/>
              <a:t>2017</a:t>
            </a:r>
            <a:r>
              <a:rPr lang="zh-CN" altLang="en-US" sz="1700" dirty="0" smtClean="0"/>
              <a:t>秋和</a:t>
            </a:r>
            <a:r>
              <a:rPr lang="en-US" altLang="zh-CN" sz="1700" dirty="0" smtClean="0"/>
              <a:t>2018</a:t>
            </a:r>
            <a:r>
              <a:rPr lang="zh-CN" altLang="en-US" sz="1700" dirty="0" smtClean="0"/>
              <a:t>春都开设的课程</a:t>
            </a:r>
            <a:endParaRPr lang="en-US" altLang="en-US" sz="1700" dirty="0"/>
          </a:p>
          <a:p>
            <a:pPr>
              <a:tabLst>
                <a:tab pos="1027113" algn="l"/>
              </a:tabLst>
            </a:pPr>
            <a:endParaRPr lang="en-US" altLang="en-US" sz="1700" dirty="0"/>
          </a:p>
          <a:p>
            <a:pPr>
              <a:tabLst>
                <a:tab pos="1027113" algn="l"/>
              </a:tabLst>
            </a:pPr>
            <a:endParaRPr lang="en-US" altLang="en-US" sz="1700" dirty="0"/>
          </a:p>
          <a:p>
            <a:pPr>
              <a:tabLst>
                <a:tab pos="1027113" algn="l"/>
              </a:tabLst>
            </a:pPr>
            <a:endParaRPr lang="en-US" altLang="en-US" dirty="0"/>
          </a:p>
          <a:p>
            <a:pPr>
              <a:tabLst>
                <a:tab pos="1027113" algn="l"/>
              </a:tabLst>
            </a:pPr>
            <a:endParaRPr lang="en-US" altLang="en-US" dirty="0"/>
          </a:p>
          <a:p>
            <a:pPr>
              <a:tabLst>
                <a:tab pos="1027113" algn="l"/>
              </a:tabLst>
            </a:pPr>
            <a:endParaRPr lang="en-US" altLang="en-US" dirty="0"/>
          </a:p>
          <a:p>
            <a:pPr>
              <a:tabLst>
                <a:tab pos="1027113" algn="l"/>
              </a:tabLst>
            </a:pPr>
            <a:r>
              <a:rPr lang="zh-CN" altLang="en-US" sz="1700" dirty="0" smtClean="0"/>
              <a:t>查询</a:t>
            </a:r>
            <a:r>
              <a:rPr lang="en-US" altLang="zh-CN" sz="1700" dirty="0" smtClean="0"/>
              <a:t>2017</a:t>
            </a:r>
            <a:r>
              <a:rPr lang="zh-CN" altLang="en-US" sz="1700" dirty="0" smtClean="0"/>
              <a:t>秋开设，但在</a:t>
            </a:r>
            <a:r>
              <a:rPr lang="en-US" altLang="zh-CN" sz="1700" dirty="0" smtClean="0"/>
              <a:t>2018</a:t>
            </a:r>
            <a:r>
              <a:rPr lang="zh-CN" altLang="en-US" sz="1700" dirty="0" smtClean="0"/>
              <a:t>春没有开设的课程</a:t>
            </a:r>
            <a:endParaRPr lang="en-US" altLang="en-US" dirty="0"/>
          </a:p>
          <a:p>
            <a:pPr>
              <a:tabLst>
                <a:tab pos="1027113" algn="l"/>
              </a:tabLst>
            </a:pPr>
            <a:endParaRPr lang="en-US" altLang="en-US" dirty="0"/>
          </a:p>
          <a:p>
            <a:pPr>
              <a:tabLst>
                <a:tab pos="1027113" algn="l"/>
              </a:tabLst>
            </a:pPr>
            <a:endParaRPr lang="en-US" altLang="en-US" dirty="0"/>
          </a:p>
        </p:txBody>
      </p:sp>
      <p:sp>
        <p:nvSpPr>
          <p:cNvPr id="49156" name="Text Box 5"/>
          <p:cNvSpPr txBox="1">
            <a:spLocks noChangeArrowheads="1"/>
          </p:cNvSpPr>
          <p:nvPr/>
        </p:nvSpPr>
        <p:spPr bwMode="auto">
          <a:xfrm>
            <a:off x="1625600" y="1565460"/>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p>
        </p:txBody>
      </p:sp>
      <p:sp>
        <p:nvSpPr>
          <p:cNvPr id="49157" name="Text Box 6"/>
          <p:cNvSpPr txBox="1">
            <a:spLocks noChangeArrowheads="1"/>
          </p:cNvSpPr>
          <p:nvPr/>
        </p:nvSpPr>
        <p:spPr bwMode="auto">
          <a:xfrm>
            <a:off x="1625600" y="4016388"/>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not 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p>
        </p:txBody>
      </p:sp>
      <p:sp>
        <p:nvSpPr>
          <p:cNvPr id="2" name="文本框 1"/>
          <p:cNvSpPr txBox="1"/>
          <p:nvPr/>
        </p:nvSpPr>
        <p:spPr>
          <a:xfrm>
            <a:off x="2185852" y="5766607"/>
            <a:ext cx="5262979"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问题：子查询中为什么不用</a:t>
            </a:r>
            <a:r>
              <a:rPr lang="en-US" altLang="zh-CN" sz="2400" dirty="0" smtClean="0">
                <a:latin typeface="微软雅黑" panose="020B0503020204020204" pitchFamily="34" charset="-122"/>
                <a:ea typeface="微软雅黑" panose="020B0503020204020204" pitchFamily="34" charset="-122"/>
              </a:rPr>
              <a:t>distinct</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sz="2800" dirty="0" smtClean="0"/>
              <a:t>集合成员</a:t>
            </a:r>
            <a:r>
              <a:rPr lang="en-US" altLang="en-US" sz="2800" dirty="0" smtClean="0"/>
              <a:t>(</a:t>
            </a:r>
            <a:r>
              <a:rPr lang="zh-CN" altLang="en-US" sz="2800" dirty="0" smtClean="0"/>
              <a:t>续</a:t>
            </a:r>
            <a:r>
              <a:rPr lang="en-US" altLang="en-US" sz="2800" dirty="0" smtClean="0"/>
              <a:t>)</a:t>
            </a:r>
            <a:endParaRPr lang="en-US" altLang="en-US" sz="2800" dirty="0"/>
          </a:p>
        </p:txBody>
      </p:sp>
      <p:sp>
        <p:nvSpPr>
          <p:cNvPr id="50178" name="Rectangle 3"/>
          <p:cNvSpPr>
            <a:spLocks noGrp="1" noChangeArrowheads="1"/>
          </p:cNvSpPr>
          <p:nvPr>
            <p:ph type="body" idx="1"/>
          </p:nvPr>
        </p:nvSpPr>
        <p:spPr>
          <a:xfrm>
            <a:off x="768351" y="1123753"/>
            <a:ext cx="7665436" cy="5069783"/>
          </a:xfrm>
        </p:spPr>
        <p:txBody>
          <a:bodyPr/>
          <a:lstStyle/>
          <a:p>
            <a:pPr defTabSz="915988">
              <a:tabLst>
                <a:tab pos="684213" algn="l"/>
                <a:tab pos="1250950" algn="l"/>
              </a:tabLst>
            </a:pPr>
            <a:r>
              <a:rPr lang="zh-CN" altLang="en-US" sz="1700" dirty="0" smtClean="0"/>
              <a:t>查询所有名字不是</a:t>
            </a:r>
            <a:r>
              <a:rPr lang="en-US" altLang="en-US" sz="1700" dirty="0" smtClean="0"/>
              <a:t> </a:t>
            </a:r>
            <a:r>
              <a:rPr lang="en-US" altLang="en-US" sz="1700" dirty="0"/>
              <a:t>“Mozart” </a:t>
            </a:r>
            <a:r>
              <a:rPr lang="zh-CN" altLang="en-US" sz="1700" dirty="0" smtClean="0"/>
              <a:t>或 “</a:t>
            </a:r>
            <a:r>
              <a:rPr lang="en-US" altLang="en-US" sz="1700" dirty="0" smtClean="0"/>
              <a:t>Einstein”</a:t>
            </a:r>
            <a:r>
              <a:rPr lang="zh-CN" altLang="en-US" sz="1700" dirty="0" smtClean="0"/>
              <a:t>的老师姓名</a:t>
            </a:r>
            <a:endParaRPr lang="en-US" altLang="en-US" sz="1700" dirty="0"/>
          </a:p>
          <a:p>
            <a:pPr marL="0" indent="0" defTabSz="915988">
              <a:buNone/>
              <a:tabLst>
                <a:tab pos="684213" algn="l"/>
                <a:tab pos="1250950" algn="l"/>
              </a:tabLst>
            </a:pPr>
            <a:endParaRPr lang="en-US" altLang="en-US" sz="800" dirty="0"/>
          </a:p>
          <a:p>
            <a:pPr>
              <a:spcBef>
                <a:spcPts val="0"/>
              </a:spcBef>
              <a:buNone/>
            </a:pPr>
            <a:r>
              <a:rPr lang="en-US" altLang="en-US" sz="1700" dirty="0"/>
              <a:t>                 </a:t>
            </a:r>
            <a:r>
              <a:rPr lang="en-US" altLang="en-US" sz="1700" b="1" dirty="0"/>
              <a:t>select distinct </a:t>
            </a:r>
            <a:r>
              <a:rPr lang="en-US" altLang="en-US" sz="1700" i="1" dirty="0"/>
              <a:t>name</a:t>
            </a:r>
            <a:endParaRPr lang="en-US" altLang="en-US" sz="1700" dirty="0"/>
          </a:p>
          <a:p>
            <a:pPr>
              <a:spcBef>
                <a:spcPts val="0"/>
              </a:spcBef>
              <a:buNone/>
            </a:pPr>
            <a:r>
              <a:rPr lang="en-US" altLang="en-US" sz="1700" b="1" dirty="0"/>
              <a:t>                 from </a:t>
            </a:r>
            <a:r>
              <a:rPr lang="en-US" altLang="en-US" sz="1700" i="1" dirty="0"/>
              <a:t>instructor</a:t>
            </a:r>
          </a:p>
          <a:p>
            <a:pPr>
              <a:spcBef>
                <a:spcPts val="0"/>
              </a:spcBef>
              <a:buNone/>
            </a:pPr>
            <a:r>
              <a:rPr lang="en-US" altLang="en-US" sz="1700" b="1" dirty="0"/>
              <a:t>                 where </a:t>
            </a:r>
            <a:r>
              <a:rPr lang="en-US" altLang="en-US" sz="1700" dirty="0"/>
              <a:t> </a:t>
            </a:r>
            <a:r>
              <a:rPr lang="en-US" altLang="en-US" sz="1700" i="1" dirty="0"/>
              <a:t>name </a:t>
            </a:r>
            <a:r>
              <a:rPr lang="en-US" altLang="en-US" sz="1700" b="1" dirty="0"/>
              <a:t>not in </a:t>
            </a:r>
            <a:r>
              <a:rPr lang="en-US" altLang="en-US" sz="1700" dirty="0"/>
              <a:t>('Mozart', 'Einstein') </a:t>
            </a:r>
          </a:p>
          <a:p>
            <a:pPr>
              <a:buNone/>
            </a:pPr>
            <a:endParaRPr lang="en-US" altLang="en-US" sz="800" dirty="0"/>
          </a:p>
          <a:p>
            <a:pPr defTabSz="915988">
              <a:tabLst>
                <a:tab pos="684213" algn="l"/>
                <a:tab pos="1250950" algn="l"/>
              </a:tabLst>
            </a:pPr>
            <a:r>
              <a:rPr lang="zh-CN" altLang="en-US" sz="1700" dirty="0" smtClean="0"/>
              <a:t>查询</a:t>
            </a:r>
            <a:r>
              <a:rPr lang="en-US" altLang="zh-CN" sz="1700" dirty="0" smtClean="0"/>
              <a:t>10101</a:t>
            </a:r>
            <a:r>
              <a:rPr lang="zh-CN" altLang="en-US" sz="1700" dirty="0" smtClean="0"/>
              <a:t>号老师教过的所有学生（去重后的）数量</a:t>
            </a:r>
            <a:endParaRPr lang="en-US" altLang="zh-CN" sz="1700" dirty="0" smtClean="0"/>
          </a:p>
          <a:p>
            <a:pPr defTabSz="915988">
              <a:tabLst>
                <a:tab pos="684213" algn="l"/>
                <a:tab pos="1250950" algn="l"/>
              </a:tabLst>
            </a:pPr>
            <a:endParaRPr lang="en-US" altLang="en-US" sz="1700" dirty="0"/>
          </a:p>
          <a:p>
            <a:pPr defTabSz="915988">
              <a:tabLst>
                <a:tab pos="684213" algn="l"/>
                <a:tab pos="1250950" algn="l"/>
              </a:tabLst>
            </a:pPr>
            <a:endParaRPr lang="en-US" altLang="en-US" sz="1700" dirty="0"/>
          </a:p>
          <a:p>
            <a:pPr defTabSz="915988">
              <a:tabLst>
                <a:tab pos="684213" algn="l"/>
                <a:tab pos="1250950" algn="l"/>
              </a:tabLst>
            </a:pPr>
            <a:endParaRPr lang="en-US" altLang="en-US" sz="1700" dirty="0"/>
          </a:p>
          <a:p>
            <a:pPr defTabSz="915988">
              <a:tabLst>
                <a:tab pos="684213" algn="l"/>
                <a:tab pos="1250950" algn="l"/>
              </a:tabLst>
            </a:pPr>
            <a:endParaRPr lang="en-US" altLang="en-US" sz="1700" dirty="0"/>
          </a:p>
          <a:p>
            <a:pPr defTabSz="915988">
              <a:tabLst>
                <a:tab pos="684213" algn="l"/>
                <a:tab pos="1250950" algn="l"/>
              </a:tabLst>
            </a:pPr>
            <a:endParaRPr lang="en-US" altLang="en-US" sz="1700" dirty="0"/>
          </a:p>
          <a:p>
            <a:pPr defTabSz="915988">
              <a:tabLst>
                <a:tab pos="684213" algn="l"/>
                <a:tab pos="1250950" algn="l"/>
              </a:tabLst>
            </a:pPr>
            <a:endParaRPr lang="en-US" altLang="en-US" sz="800" dirty="0"/>
          </a:p>
          <a:p>
            <a:pPr lvl="1" defTabSz="915988">
              <a:tabLst>
                <a:tab pos="684213" algn="l"/>
                <a:tab pos="1250950" algn="l"/>
              </a:tabLst>
            </a:pPr>
            <a:r>
              <a:rPr lang="zh-CN" altLang="en-US" sz="1700" i="1" dirty="0" smtClean="0"/>
              <a:t>注意：上面的查询可以有更简单写法，这里只是为了体现语法</a:t>
            </a:r>
            <a:endParaRPr lang="en-US" altLang="en-US" sz="1700" i="1" dirty="0"/>
          </a:p>
        </p:txBody>
      </p:sp>
      <p:sp>
        <p:nvSpPr>
          <p:cNvPr id="50180" name="Text Box 5"/>
          <p:cNvSpPr txBox="1">
            <a:spLocks noChangeArrowheads="1"/>
          </p:cNvSpPr>
          <p:nvPr/>
        </p:nvSpPr>
        <p:spPr bwMode="auto">
          <a:xfrm>
            <a:off x="1751493" y="2962945"/>
            <a:ext cx="643473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700" b="1" dirty="0"/>
              <a:t>select count </a:t>
            </a:r>
            <a:r>
              <a:rPr lang="en-US" altLang="en-US" sz="1700" dirty="0"/>
              <a:t>(</a:t>
            </a:r>
            <a:r>
              <a:rPr lang="en-US" altLang="en-US" sz="1700" b="1" dirty="0"/>
              <a:t>distinct </a:t>
            </a:r>
            <a:r>
              <a:rPr lang="en-US" altLang="en-US" sz="1700" i="1" dirty="0"/>
              <a:t>ID</a:t>
            </a:r>
            <a:r>
              <a:rPr lang="en-US" altLang="en-US" sz="1700" dirty="0"/>
              <a:t>)</a:t>
            </a:r>
          </a:p>
          <a:p>
            <a:r>
              <a:rPr lang="en-US" altLang="en-US" sz="1700" b="1" dirty="0"/>
              <a:t>from </a:t>
            </a:r>
            <a:r>
              <a:rPr lang="en-US" altLang="en-US" sz="1700" i="1" dirty="0"/>
              <a:t>takes</a:t>
            </a:r>
          </a:p>
          <a:p>
            <a:r>
              <a:rPr lang="en-US" altLang="en-US" sz="1700" b="1" dirty="0"/>
              <a:t>where </a:t>
            </a:r>
            <a:r>
              <a:rPr lang="en-US" altLang="en-US" sz="1700" dirty="0"/>
              <a:t>(</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r>
              <a:rPr lang="en-US" altLang="en-US" sz="1700" dirty="0"/>
              <a:t>) </a:t>
            </a:r>
            <a:r>
              <a:rPr lang="en-US" altLang="en-US" sz="1700" b="1" dirty="0"/>
              <a:t>in </a:t>
            </a:r>
            <a:br>
              <a:rPr lang="en-US" altLang="en-US" sz="1700" b="1" dirty="0"/>
            </a:br>
            <a:r>
              <a:rPr lang="en-US" altLang="en-US" sz="1700" b="1" dirty="0"/>
              <a:t>                                </a:t>
            </a:r>
            <a:r>
              <a:rPr lang="en-US" altLang="en-US" sz="1700" dirty="0"/>
              <a:t>(</a:t>
            </a:r>
            <a:r>
              <a:rPr lang="en-US" altLang="en-US" sz="1700" b="1" dirty="0"/>
              <a:t>select </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p>
          <a:p>
            <a:r>
              <a:rPr lang="en-US" altLang="en-US" sz="1700" b="1" dirty="0"/>
              <a:t>                                 from </a:t>
            </a:r>
            <a:r>
              <a:rPr lang="en-US" altLang="en-US" sz="1700" i="1" dirty="0"/>
              <a:t>teaches</a:t>
            </a:r>
          </a:p>
          <a:p>
            <a:r>
              <a:rPr lang="en-US" altLang="en-US" sz="1700" b="1" dirty="0"/>
              <a:t>                                 where </a:t>
            </a:r>
            <a:r>
              <a:rPr lang="en-US" altLang="en-US" sz="1700" i="1" dirty="0"/>
              <a:t>teaches</a:t>
            </a:r>
            <a:r>
              <a:rPr lang="en-US" altLang="en-US" sz="1700" dirty="0"/>
              <a:t>.</a:t>
            </a:r>
            <a:r>
              <a:rPr lang="en-US" altLang="en-US" sz="1700" i="1" dirty="0"/>
              <a:t>ID</a:t>
            </a:r>
            <a:r>
              <a:rPr lang="en-US" altLang="en-US" sz="1700" dirty="0"/>
              <a:t>= 10101);</a:t>
            </a:r>
          </a:p>
          <a:p>
            <a:endParaRPr lang="en-US" altLang="en-US" sz="1600" dirty="0"/>
          </a:p>
          <a:p>
            <a:endParaRPr lang="en-US" altLang="en-US" sz="1600" dirty="0"/>
          </a:p>
          <a:p>
            <a:endParaRPr lang="en-US" alt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1793966"/>
            <a:ext cx="8077200" cy="1285784"/>
          </a:xfrm>
        </p:spPr>
        <p:txBody>
          <a:bodyPr/>
          <a:lstStyle/>
          <a:p>
            <a:r>
              <a:rPr lang="zh-CN" altLang="en-US" dirty="0" smtClean="0"/>
              <a:t>集合比较</a:t>
            </a:r>
            <a:r>
              <a:rPr lang="en-US" altLang="zh-CN" dirty="0" smtClean="0"/>
              <a:t/>
            </a:r>
            <a:br>
              <a:rPr lang="en-US" altLang="zh-CN" dirty="0" smtClean="0"/>
            </a:br>
            <a:r>
              <a:rPr lang="zh-CN" altLang="en-US" sz="1800" dirty="0"/>
              <a:t>最好不用</a:t>
            </a:r>
            <a:endParaRPr lang="en-US"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2800" dirty="0" smtClean="0"/>
              <a:t>SQL</a:t>
            </a:r>
            <a:endParaRPr lang="en-US" altLang="en-US" sz="2800" dirty="0"/>
          </a:p>
        </p:txBody>
      </p:sp>
      <p:sp>
        <p:nvSpPr>
          <p:cNvPr id="7170" name="Rectangle 3"/>
          <p:cNvSpPr>
            <a:spLocks noGrp="1" noChangeArrowheads="1"/>
          </p:cNvSpPr>
          <p:nvPr>
            <p:ph type="body" idx="1"/>
          </p:nvPr>
        </p:nvSpPr>
        <p:spPr>
          <a:xfrm>
            <a:off x="768350" y="1127933"/>
            <a:ext cx="7584043" cy="4920168"/>
          </a:xfrm>
        </p:spPr>
        <p:txBody>
          <a:bodyPr/>
          <a:lstStyle/>
          <a:p>
            <a:r>
              <a:rPr lang="en-US" altLang="zh-CN" sz="1700" dirty="0" smtClean="0"/>
              <a:t>DML —— </a:t>
            </a:r>
            <a:r>
              <a:rPr lang="zh-CN" altLang="en-US" sz="1700" dirty="0" smtClean="0"/>
              <a:t>提供查询、新增、删除、修改数据库</a:t>
            </a:r>
            <a:r>
              <a:rPr lang="zh-CN" altLang="en-US" dirty="0" smtClean="0"/>
              <a:t>表的数据</a:t>
            </a:r>
            <a:r>
              <a:rPr lang="zh-CN" altLang="en-US" sz="1700" dirty="0" smtClean="0"/>
              <a:t>的</a:t>
            </a:r>
            <a:r>
              <a:rPr lang="zh-CN" altLang="en-US" dirty="0"/>
              <a:t>能力</a:t>
            </a:r>
            <a:endParaRPr lang="en-US" altLang="en-US" sz="1700" dirty="0" smtClean="0"/>
          </a:p>
          <a:p>
            <a:r>
              <a:rPr lang="en-US" altLang="zh-CN" sz="1700" dirty="0" smtClean="0"/>
              <a:t>DDL —— </a:t>
            </a:r>
            <a:r>
              <a:rPr lang="zh-CN" altLang="en-US" sz="1700" dirty="0" smtClean="0"/>
              <a:t>提供对数据库对象的定义 ，修改，删除的能力</a:t>
            </a:r>
            <a:endParaRPr lang="en-US" altLang="zh-CN" sz="1700" dirty="0" smtClean="0"/>
          </a:p>
          <a:p>
            <a:r>
              <a:rPr lang="zh-CN" altLang="en-US" dirty="0" smtClean="0"/>
              <a:t>完整性约束  </a:t>
            </a:r>
            <a:r>
              <a:rPr lang="en-US" altLang="en-US" dirty="0" smtClean="0"/>
              <a:t>integrity constraints</a:t>
            </a:r>
            <a:endParaRPr lang="en-US" altLang="en-US" dirty="0"/>
          </a:p>
          <a:p>
            <a:r>
              <a:rPr lang="zh-CN" altLang="en-US" dirty="0" smtClean="0"/>
              <a:t>视图</a:t>
            </a:r>
            <a:r>
              <a:rPr lang="en-US" altLang="en-US" dirty="0" smtClean="0"/>
              <a:t>View </a:t>
            </a:r>
          </a:p>
          <a:p>
            <a:r>
              <a:rPr lang="zh-CN" altLang="en-US" dirty="0" smtClean="0"/>
              <a:t>事务控制 </a:t>
            </a:r>
            <a:r>
              <a:rPr lang="en-US" altLang="en-US" dirty="0" smtClean="0"/>
              <a:t>Transaction control</a:t>
            </a:r>
            <a:endParaRPr lang="en-US" altLang="en-US" dirty="0"/>
          </a:p>
          <a:p>
            <a:r>
              <a:rPr lang="zh-CN" altLang="en-US" dirty="0" smtClean="0"/>
              <a:t>嵌入式</a:t>
            </a:r>
            <a:r>
              <a:rPr lang="en-US" altLang="zh-CN" dirty="0" smtClean="0"/>
              <a:t>SQL</a:t>
            </a:r>
            <a:r>
              <a:rPr lang="zh-CN" altLang="en-US" dirty="0" smtClean="0"/>
              <a:t>和动态</a:t>
            </a:r>
            <a:r>
              <a:rPr lang="en-US" altLang="zh-CN" dirty="0" smtClean="0"/>
              <a:t>SQL </a:t>
            </a:r>
            <a:r>
              <a:rPr lang="en-US" altLang="en-US" dirty="0" smtClean="0"/>
              <a:t>Embedded  SQL  and dynamic SQL</a:t>
            </a:r>
            <a:endParaRPr lang="en-US" altLang="en-US" dirty="0"/>
          </a:p>
          <a:p>
            <a:r>
              <a:rPr lang="zh-CN" altLang="en-US" dirty="0" smtClean="0"/>
              <a:t>权限管理 </a:t>
            </a:r>
            <a:r>
              <a:rPr lang="en-US" altLang="en-US" dirty="0" smtClean="0"/>
              <a:t>Authorization</a:t>
            </a:r>
            <a:endParaRPr lang="en-US" altLang="en-US" dirty="0"/>
          </a:p>
          <a:p>
            <a:pPr>
              <a:buNone/>
            </a:pPr>
            <a:endParaRPr lang="en-US" altLang="en-US" dirty="0"/>
          </a:p>
          <a:p>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2450" y="142875"/>
            <a:ext cx="8077200" cy="609600"/>
          </a:xfrm>
        </p:spPr>
        <p:txBody>
          <a:bodyPr/>
          <a:lstStyle/>
          <a:p>
            <a:r>
              <a:rPr lang="zh-CN" altLang="en-US" sz="2800" dirty="0" smtClean="0"/>
              <a:t>集合比较</a:t>
            </a:r>
            <a:r>
              <a:rPr lang="en-US" altLang="en-US" sz="2800" dirty="0" smtClean="0"/>
              <a:t>– </a:t>
            </a:r>
            <a:r>
              <a:rPr lang="ja-JP" altLang="en-US" sz="2800" dirty="0"/>
              <a:t>“</a:t>
            </a:r>
            <a:r>
              <a:rPr lang="en-US" altLang="ja-JP" sz="2800" dirty="0"/>
              <a:t>some</a:t>
            </a:r>
            <a:r>
              <a:rPr lang="ja-JP" altLang="en-US" sz="2800" dirty="0"/>
              <a:t>”</a:t>
            </a:r>
            <a:r>
              <a:rPr lang="en-US" altLang="ja-JP" sz="2800" dirty="0"/>
              <a:t> </a:t>
            </a:r>
            <a:r>
              <a:rPr lang="zh-CN" altLang="en-US" sz="2800" dirty="0" smtClean="0"/>
              <a:t>子句</a:t>
            </a:r>
            <a:endParaRPr lang="en-US" altLang="en-US" sz="2800" dirty="0"/>
          </a:p>
        </p:txBody>
      </p:sp>
      <p:sp>
        <p:nvSpPr>
          <p:cNvPr id="51202" name="Rectangle 3"/>
          <p:cNvSpPr>
            <a:spLocks noGrp="1" noChangeArrowheads="1"/>
          </p:cNvSpPr>
          <p:nvPr>
            <p:ph type="body" idx="1"/>
          </p:nvPr>
        </p:nvSpPr>
        <p:spPr>
          <a:xfrm>
            <a:off x="763480" y="1106487"/>
            <a:ext cx="7384238" cy="4202492"/>
          </a:xfrm>
        </p:spPr>
        <p:txBody>
          <a:bodyPr/>
          <a:lstStyle/>
          <a:p>
            <a:pPr defTabSz="915988">
              <a:tabLst>
                <a:tab pos="1830388" algn="l"/>
              </a:tabLst>
            </a:pPr>
            <a:r>
              <a:rPr lang="zh-CN" altLang="en-US" dirty="0" smtClean="0"/>
              <a:t>查询比生物院某些老师工资高的老师姓名</a:t>
            </a:r>
            <a:endParaRPr lang="en-US" altLang="en-US" dirty="0"/>
          </a:p>
          <a:p>
            <a:pPr defTabSz="915988">
              <a:tabLst>
                <a:tab pos="1830388" algn="l"/>
              </a:tabLst>
            </a:pPr>
            <a:endParaRPr lang="en-US" altLang="en-US" dirty="0"/>
          </a:p>
          <a:p>
            <a:pPr defTabSz="915988">
              <a:tabLst>
                <a:tab pos="1830388" algn="l"/>
              </a:tabLst>
            </a:pPr>
            <a:endParaRPr lang="en-US" altLang="en-US" dirty="0"/>
          </a:p>
          <a:p>
            <a:pPr defTabSz="915988">
              <a:tabLst>
                <a:tab pos="1830388" algn="l"/>
              </a:tabLst>
            </a:pPr>
            <a:endParaRPr lang="en-US" altLang="en-US" dirty="0"/>
          </a:p>
          <a:p>
            <a:pPr defTabSz="915988">
              <a:tabLst>
                <a:tab pos="1830388" algn="l"/>
              </a:tabLst>
            </a:pPr>
            <a:r>
              <a:rPr lang="zh-CN" altLang="en-US" dirty="0" smtClean="0"/>
              <a:t>使用 </a:t>
            </a:r>
            <a:r>
              <a:rPr lang="en-US" altLang="en-US" dirty="0" smtClean="0"/>
              <a:t>&gt; </a:t>
            </a:r>
            <a:r>
              <a:rPr lang="en-US" altLang="en-US" b="1" dirty="0"/>
              <a:t>some</a:t>
            </a:r>
            <a:r>
              <a:rPr lang="en-US" altLang="en-US" dirty="0"/>
              <a:t> </a:t>
            </a:r>
            <a:r>
              <a:rPr lang="zh-CN" altLang="en-US" dirty="0"/>
              <a:t>子句</a:t>
            </a:r>
            <a:endParaRPr lang="en-US" altLang="en-US" dirty="0"/>
          </a:p>
        </p:txBody>
      </p:sp>
      <p:sp>
        <p:nvSpPr>
          <p:cNvPr id="51204" name="Text Box 5"/>
          <p:cNvSpPr txBox="1">
            <a:spLocks noChangeArrowheads="1"/>
          </p:cNvSpPr>
          <p:nvPr/>
        </p:nvSpPr>
        <p:spPr bwMode="auto">
          <a:xfrm>
            <a:off x="1957388" y="3721320"/>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some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a:t>dept name </a:t>
            </a:r>
            <a:r>
              <a:rPr lang="en-US" altLang="en-US" sz="1600" dirty="0"/>
              <a:t>= 'Biology');</a:t>
            </a:r>
          </a:p>
        </p:txBody>
      </p:sp>
      <p:sp>
        <p:nvSpPr>
          <p:cNvPr id="51205" name="Text Box 6"/>
          <p:cNvSpPr txBox="1">
            <a:spLocks noChangeArrowheads="1"/>
          </p:cNvSpPr>
          <p:nvPr/>
        </p:nvSpPr>
        <p:spPr bwMode="auto">
          <a:xfrm>
            <a:off x="1957388" y="1676839"/>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600" b="1" dirty="0"/>
              <a:t>select distinct </a:t>
            </a:r>
            <a:r>
              <a:rPr lang="en-US" altLang="en-US" sz="1600" i="1" dirty="0"/>
              <a:t>T</a:t>
            </a:r>
            <a:r>
              <a:rPr lang="en-US" altLang="en-US" sz="1600" dirty="0"/>
              <a:t>.</a:t>
            </a:r>
            <a:r>
              <a:rPr lang="en-US" altLang="en-US" sz="1600" i="1" dirty="0"/>
              <a:t>name</a:t>
            </a:r>
          </a:p>
          <a:p>
            <a:r>
              <a:rPr lang="en-US" altLang="en-US" sz="1600" b="1" dirty="0"/>
              <a:t>from </a:t>
            </a:r>
            <a:r>
              <a:rPr lang="en-US" altLang="en-US" sz="1600" i="1" dirty="0"/>
              <a:t>instructor </a:t>
            </a:r>
            <a:r>
              <a:rPr lang="en-US" altLang="en-US" sz="1600" b="1" dirty="0"/>
              <a:t>as </a:t>
            </a:r>
            <a:r>
              <a:rPr lang="en-US" altLang="en-US" sz="1600" i="1" dirty="0"/>
              <a:t>T</a:t>
            </a:r>
            <a:r>
              <a:rPr lang="en-US" altLang="en-US" sz="1600" dirty="0"/>
              <a:t>, </a:t>
            </a:r>
            <a:r>
              <a:rPr lang="en-US" altLang="en-US" sz="1600" i="1" dirty="0"/>
              <a:t>instructor </a:t>
            </a:r>
            <a:r>
              <a:rPr lang="en-US" altLang="en-US" sz="1600" b="1" dirty="0"/>
              <a:t>as </a:t>
            </a:r>
            <a:r>
              <a:rPr lang="en-US" altLang="en-US" sz="1600" i="1" dirty="0"/>
              <a:t>S</a:t>
            </a:r>
          </a:p>
          <a:p>
            <a:r>
              <a:rPr lang="en-US" altLang="en-US" sz="1600" b="1" dirty="0"/>
              <a:t>where </a:t>
            </a:r>
            <a:r>
              <a:rPr lang="en-US" altLang="en-US" sz="1600" i="1" dirty="0" err="1"/>
              <a:t>T.salary</a:t>
            </a:r>
            <a:r>
              <a:rPr lang="en-US" altLang="en-US" sz="1600" i="1" dirty="0"/>
              <a:t> </a:t>
            </a:r>
            <a:r>
              <a:rPr lang="en-US" altLang="en-US" sz="1600" dirty="0"/>
              <a:t>&gt; </a:t>
            </a:r>
            <a:r>
              <a:rPr lang="en-US" altLang="en-US" sz="1600" i="1" dirty="0" err="1"/>
              <a:t>S.salary</a:t>
            </a:r>
            <a:r>
              <a:rPr lang="en-US" altLang="en-US" sz="1600" i="1" dirty="0"/>
              <a:t> </a:t>
            </a:r>
            <a:r>
              <a:rPr lang="en-US" altLang="en-US" sz="1600" b="1" dirty="0"/>
              <a:t>and </a:t>
            </a:r>
            <a:r>
              <a:rPr lang="en-US" altLang="en-US" sz="1600" i="1" dirty="0" err="1"/>
              <a:t>S.dept</a:t>
            </a:r>
            <a:r>
              <a:rPr lang="en-US" altLang="en-US" sz="1600" i="1" dirty="0"/>
              <a:t> name </a:t>
            </a:r>
            <a:r>
              <a:rPr lang="en-US" altLang="en-US" sz="1600" dirty="0"/>
              <a:t>= 'Biology';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146388"/>
            <a:ext cx="8077200" cy="609600"/>
          </a:xfrm>
        </p:spPr>
        <p:txBody>
          <a:bodyPr/>
          <a:lstStyle/>
          <a:p>
            <a:r>
              <a:rPr lang="ja-JP" altLang="en-US" sz="2800" dirty="0" smtClean="0"/>
              <a:t>“</a:t>
            </a:r>
            <a:r>
              <a:rPr lang="en-US" altLang="ja-JP" sz="2800" dirty="0" smtClean="0"/>
              <a:t>some</a:t>
            </a:r>
            <a:r>
              <a:rPr lang="ja-JP" altLang="en-US" sz="2800" dirty="0" smtClean="0"/>
              <a:t>”</a:t>
            </a:r>
            <a:r>
              <a:rPr lang="en-US" altLang="ja-JP" sz="2800" dirty="0" smtClean="0"/>
              <a:t> </a:t>
            </a:r>
            <a:r>
              <a:rPr lang="zh-CN" altLang="en-US" sz="2800" dirty="0" smtClean="0"/>
              <a:t>子句的定义</a:t>
            </a:r>
            <a:endParaRPr lang="en-US" altLang="en-US" sz="2800" dirty="0"/>
          </a:p>
        </p:txBody>
      </p:sp>
      <p:sp>
        <p:nvSpPr>
          <p:cNvPr id="52226" name="Rectangle 3"/>
          <p:cNvSpPr>
            <a:spLocks noGrp="1" noChangeArrowheads="1"/>
          </p:cNvSpPr>
          <p:nvPr>
            <p:ph type="body" idx="1"/>
          </p:nvPr>
        </p:nvSpPr>
        <p:spPr>
          <a:xfrm>
            <a:off x="757531" y="1106488"/>
            <a:ext cx="7846538" cy="714375"/>
          </a:xfrm>
        </p:spPr>
        <p:txBody>
          <a:bodyPr/>
          <a:lstStyle/>
          <a:p>
            <a:r>
              <a:rPr lang="en-US" altLang="en-US" dirty="0"/>
              <a:t>F &lt;comp&gt; </a:t>
            </a:r>
            <a:r>
              <a:rPr lang="en-US" altLang="en-US" b="1" dirty="0"/>
              <a:t>some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 </a:t>
            </a:r>
            <a:r>
              <a:rPr lang="zh-CN" altLang="en-US" dirty="0" smtClean="0">
                <a:sym typeface="Symbol" panose="05050102010706020507" pitchFamily="18" charset="2"/>
              </a:rPr>
              <a:t>满足</a:t>
            </a:r>
            <a:r>
              <a:rPr lang="en-US" altLang="zh-CN" dirty="0">
                <a:sym typeface="Symbol" panose="05050102010706020507" pitchFamily="18" charset="2"/>
              </a:rPr>
              <a:t> </a:t>
            </a:r>
            <a:r>
              <a:rPr lang="en-US" altLang="en-US" dirty="0" smtClean="0">
                <a:sym typeface="Symbol" panose="05050102010706020507" pitchFamily="18" charset="2"/>
              </a:rPr>
              <a:t>F  </a:t>
            </a:r>
            <a:r>
              <a:rPr lang="en-US" altLang="en-US" dirty="0">
                <a:sym typeface="Symbol" panose="05050102010706020507" pitchFamily="18" charset="2"/>
              </a:rPr>
              <a:t>&lt;comp&gt; </a:t>
            </a:r>
            <a:r>
              <a:rPr lang="en-US" altLang="en-US" i="1" dirty="0">
                <a:sym typeface="Symbol" panose="05050102010706020507" pitchFamily="18" charset="2"/>
              </a:rPr>
              <a:t>t </a:t>
            </a:r>
            <a:r>
              <a:rPr lang="en-US" altLang="en-US" dirty="0" smtClean="0">
                <a:sym typeface="Symbol" panose="05050102010706020507" pitchFamily="18" charset="2"/>
              </a:rPr>
              <a:t>)</a:t>
            </a:r>
            <a:r>
              <a:rPr lang="en-US" altLang="en-US" i="1" dirty="0">
                <a:sym typeface="Symbol" panose="05050102010706020507" pitchFamily="18" charset="2"/>
              </a:rPr>
              <a:t> </a:t>
            </a:r>
            <a:r>
              <a:rPr lang="en-US" altLang="en-US" dirty="0" smtClean="0">
                <a:sym typeface="Symbol" panose="05050102010706020507" pitchFamily="18" charset="2"/>
              </a:rPr>
              <a:t>&lt;comp</a:t>
            </a:r>
            <a:r>
              <a:rPr lang="en-US" altLang="en-US" dirty="0">
                <a:sym typeface="Symbol" panose="05050102010706020507" pitchFamily="18" charset="2"/>
              </a:rPr>
              <a:t>&gt; </a:t>
            </a:r>
            <a:r>
              <a:rPr lang="zh-CN" altLang="en-US" dirty="0" smtClean="0">
                <a:sym typeface="Symbol" panose="05050102010706020507" pitchFamily="18" charset="2"/>
              </a:rPr>
              <a:t>可以是</a:t>
            </a:r>
            <a:r>
              <a:rPr lang="en-US" altLang="en-US" dirty="0" smtClean="0">
                <a:sym typeface="Symbol" panose="05050102010706020507" pitchFamily="18" charset="2"/>
              </a:rPr>
              <a:t>:  </a:t>
            </a:r>
            <a:r>
              <a:rPr lang="en-US" altLang="en-US" dirty="0">
                <a:sym typeface="Symbol" panose="05050102010706020507" pitchFamily="18" charset="2"/>
              </a:rPr>
              <a:t>   </a:t>
            </a:r>
            <a:r>
              <a:rPr lang="en-US" altLang="en-US" dirty="0" smtClean="0">
                <a:sym typeface="Symbol" panose="05050102010706020507" pitchFamily="18" charset="2"/>
              </a:rPr>
              <a:t></a:t>
            </a:r>
            <a:r>
              <a:rPr lang="en-US" altLang="en-US" dirty="0">
                <a:latin typeface="Times New Roman" panose="02020603050405020304" pitchFamily="18" charset="0"/>
                <a:sym typeface="Symbol" panose="05050102010706020507" pitchFamily="18" charset="2"/>
              </a:rPr>
              <a:t> </a:t>
            </a:r>
            <a:r>
              <a:rPr lang="en-US" altLang="en-US" dirty="0" smtClean="0">
                <a:sym typeface="Symbol" panose="05050102010706020507" pitchFamily="18" charset="2"/>
              </a:rPr>
              <a:t> </a:t>
            </a:r>
            <a:endParaRPr lang="en-US" altLang="en-US" dirty="0"/>
          </a:p>
        </p:txBody>
      </p:sp>
      <p:grpSp>
        <p:nvGrpSpPr>
          <p:cNvPr id="2" name="Group 1"/>
          <p:cNvGrpSpPr>
            <a:grpSpLocks/>
          </p:cNvGrpSpPr>
          <p:nvPr/>
        </p:nvGrpSpPr>
        <p:grpSpPr bwMode="auto">
          <a:xfrm>
            <a:off x="1512888" y="1952625"/>
            <a:ext cx="7805737" cy="4233863"/>
            <a:chOff x="809625" y="1952625"/>
            <a:chExt cx="7805738" cy="4233863"/>
          </a:xfrm>
        </p:grpSpPr>
        <p:grpSp>
          <p:nvGrpSpPr>
            <p:cNvPr id="3" name="Group 4"/>
            <p:cNvGrpSpPr>
              <a:grpSpLocks/>
            </p:cNvGrpSpPr>
            <p:nvPr/>
          </p:nvGrpSpPr>
          <p:grpSpPr bwMode="auto">
            <a:xfrm>
              <a:off x="2105025" y="1952625"/>
              <a:ext cx="457200" cy="1066800"/>
              <a:chOff x="2448" y="1296"/>
              <a:chExt cx="288" cy="960"/>
            </a:xfrm>
          </p:grpSpPr>
          <p:sp>
            <p:nvSpPr>
              <p:cNvPr id="52246"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47"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48"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grpSp>
        <p:sp>
          <p:nvSpPr>
            <p:cNvPr id="52229"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30"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2231" name="Rectangle 10"/>
            <p:cNvSpPr>
              <a:spLocks noChangeArrowheads="1"/>
            </p:cNvSpPr>
            <p:nvPr/>
          </p:nvSpPr>
          <p:spPr bwMode="auto">
            <a:xfrm>
              <a:off x="2105025" y="3118035"/>
              <a:ext cx="457200" cy="3810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2"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33"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4"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2235"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36"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7"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38"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dirty="0"/>
                <a:t>(5 </a:t>
              </a:r>
              <a:r>
                <a:rPr lang="en-US" altLang="en-US" dirty="0">
                  <a:latin typeface="Times New Roman" panose="02020603050405020304" pitchFamily="18" charset="0"/>
                  <a:sym typeface="Symbol" panose="05050102010706020507" pitchFamily="18" charset="2"/>
                </a:rPr>
                <a:t></a:t>
              </a:r>
              <a:r>
                <a:rPr lang="en-US" altLang="en-US" sz="1800" dirty="0"/>
                <a:t> </a:t>
              </a:r>
              <a:r>
                <a:rPr lang="en-US" altLang="en-US" sz="1800" b="1" dirty="0"/>
                <a:t>some</a:t>
              </a:r>
            </a:p>
          </p:txBody>
        </p:sp>
        <p:sp>
          <p:nvSpPr>
            <p:cNvPr id="52239"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 (since 0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5)</a:t>
              </a:r>
              <a:endParaRPr lang="en-US" altLang="en-US">
                <a:latin typeface="Times New Roman" panose="02020603050405020304" pitchFamily="18" charset="0"/>
                <a:sym typeface="Symbol" panose="05050102010706020507" pitchFamily="18" charset="2"/>
              </a:endParaRPr>
            </a:p>
          </p:txBody>
        </p:sp>
        <p:sp>
          <p:nvSpPr>
            <p:cNvPr id="52240" name="Text Box 19"/>
            <p:cNvSpPr txBox="1">
              <a:spLocks noChangeArrowheads="1"/>
            </p:cNvSpPr>
            <p:nvPr/>
          </p:nvSpPr>
          <p:spPr bwMode="auto">
            <a:xfrm>
              <a:off x="3738563" y="248602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(read:  5 &lt; some tuple in the relation) </a:t>
              </a:r>
            </a:p>
          </p:txBody>
        </p:sp>
        <p:sp>
          <p:nvSpPr>
            <p:cNvPr id="52241"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42"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2243"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 </a:t>
              </a:r>
              <a:r>
                <a:rPr lang="en-US" altLang="en-US" sz="1800" b="1"/>
                <a:t>some</a:t>
              </a:r>
              <a:endParaRPr lang="en-US" altLang="en-US" sz="1800"/>
            </a:p>
          </p:txBody>
        </p:sp>
        <p:sp>
          <p:nvSpPr>
            <p:cNvPr id="52244" name="Rectangle 23"/>
            <p:cNvSpPr>
              <a:spLocks noChangeArrowheads="1"/>
            </p:cNvSpPr>
            <p:nvPr/>
          </p:nvSpPr>
          <p:spPr bwMode="auto">
            <a:xfrm>
              <a:off x="823913"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800" dirty="0">
                  <a:latin typeface="Arial" panose="020B0604020202020204" pitchFamily="34" charset="0"/>
                </a:rPr>
                <a:t>(= </a:t>
              </a:r>
              <a:r>
                <a:rPr lang="en-US" altLang="en-US" sz="1800" b="1" dirty="0">
                  <a:latin typeface="Arial" panose="020B0604020202020204" pitchFamily="34" charset="0"/>
                </a:rPr>
                <a:t>some</a:t>
              </a:r>
              <a:r>
                <a:rPr lang="en-US" altLang="en-US" sz="1800" dirty="0">
                  <a:latin typeface="Arial" panose="020B0604020202020204" pitchFamily="34" charset="0"/>
                </a:rPr>
                <a:t>) </a:t>
              </a:r>
              <a:r>
                <a:rPr lang="en-US" altLang="en-US" sz="1800" dirty="0">
                  <a:latin typeface="Arial" panose="020B0604020202020204" pitchFamily="34" charset="0"/>
                  <a:sym typeface="Symbol" panose="05050102010706020507" pitchFamily="18" charset="2"/>
                </a:rPr>
                <a:t> </a:t>
              </a:r>
              <a:r>
                <a:rPr lang="en-US" altLang="en-US" sz="1800" b="1" dirty="0">
                  <a:latin typeface="Arial" panose="020B0604020202020204" pitchFamily="34" charset="0"/>
                  <a:sym typeface="Symbol" panose="05050102010706020507" pitchFamily="18" charset="2"/>
                </a:rPr>
                <a:t>in</a:t>
              </a:r>
            </a:p>
            <a:p>
              <a:r>
                <a:rPr lang="en-US" altLang="en-US" sz="1800" dirty="0">
                  <a:latin typeface="Arial" panose="020B0604020202020204" pitchFamily="34" charset="0"/>
                  <a:sym typeface="Symbol" panose="05050102010706020507" pitchFamily="18" charset="2"/>
                </a:rPr>
                <a:t>However, ( </a:t>
              </a:r>
              <a:r>
                <a:rPr lang="en-US" altLang="en-US" sz="1800" b="1" dirty="0">
                  <a:latin typeface="Arial" panose="020B0604020202020204" pitchFamily="34" charset="0"/>
                  <a:sym typeface="Symbol" panose="05050102010706020507" pitchFamily="18" charset="2"/>
                </a:rPr>
                <a:t>some</a:t>
              </a:r>
              <a:r>
                <a:rPr lang="en-US" altLang="en-US" sz="1800" dirty="0">
                  <a:latin typeface="Arial" panose="020B0604020202020204" pitchFamily="34" charset="0"/>
                  <a:sym typeface="Symbol" panose="05050102010706020507" pitchFamily="18" charset="2"/>
                </a:rPr>
                <a:t>)  </a:t>
              </a:r>
              <a:r>
                <a:rPr lang="en-US" altLang="en-US" sz="1800" b="1" dirty="0">
                  <a:latin typeface="Arial" panose="020B0604020202020204" pitchFamily="34" charset="0"/>
                  <a:sym typeface="Symbol" panose="05050102010706020507" pitchFamily="18" charset="2"/>
                </a:rPr>
                <a:t>not in</a:t>
              </a:r>
              <a:endParaRPr lang="en-US" altLang="en-US" sz="1800" dirty="0">
                <a:latin typeface="Arial" panose="020B0604020202020204" pitchFamily="34" charset="0"/>
                <a:sym typeface="Symbol" panose="05050102010706020507" pitchFamily="18" charset="2"/>
              </a:endParaRPr>
            </a:p>
          </p:txBody>
        </p:sp>
        <p:sp>
          <p:nvSpPr>
            <p:cNvPr id="52245" name="Line 24"/>
            <p:cNvSpPr>
              <a:spLocks noChangeShapeType="1"/>
            </p:cNvSpPr>
            <p:nvPr/>
          </p:nvSpPr>
          <p:spPr bwMode="auto">
            <a:xfrm flipH="1">
              <a:off x="2919413" y="5840413"/>
              <a:ext cx="122237"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en-US" dirty="0" smtClean="0"/>
              <a:t>集合比较 </a:t>
            </a:r>
            <a:r>
              <a:rPr lang="en-US" altLang="en-US" sz="2800" dirty="0" smtClean="0"/>
              <a:t>– </a:t>
            </a:r>
            <a:r>
              <a:rPr lang="ja-JP" altLang="en-US" sz="2800" dirty="0" smtClean="0"/>
              <a:t>“</a:t>
            </a:r>
            <a:r>
              <a:rPr lang="en-US" altLang="ja-JP" sz="2800" dirty="0" smtClean="0"/>
              <a:t>all</a:t>
            </a:r>
            <a:r>
              <a:rPr lang="ja-JP" altLang="en-US" sz="2800" dirty="0" smtClean="0"/>
              <a:t>”</a:t>
            </a:r>
            <a:r>
              <a:rPr lang="en-US" altLang="ja-JP" sz="2800" dirty="0" smtClean="0"/>
              <a:t> </a:t>
            </a:r>
            <a:r>
              <a:rPr lang="zh-CN" altLang="en-US" sz="2800" dirty="0" smtClean="0"/>
              <a:t>子句</a:t>
            </a:r>
            <a:endParaRPr lang="en-US" altLang="en-US" sz="2800" dirty="0"/>
          </a:p>
        </p:txBody>
      </p:sp>
      <p:sp>
        <p:nvSpPr>
          <p:cNvPr id="53250" name="Rectangle 3"/>
          <p:cNvSpPr>
            <a:spLocks noGrp="1" noChangeArrowheads="1"/>
          </p:cNvSpPr>
          <p:nvPr>
            <p:ph type="body" idx="1"/>
          </p:nvPr>
        </p:nvSpPr>
        <p:spPr>
          <a:xfrm>
            <a:off x="768350" y="1108075"/>
            <a:ext cx="7680705" cy="732917"/>
          </a:xfrm>
        </p:spPr>
        <p:txBody>
          <a:bodyPr/>
          <a:lstStyle/>
          <a:p>
            <a:pPr>
              <a:tabLst>
                <a:tab pos="1370013" algn="l"/>
                <a:tab pos="1830388" algn="l"/>
              </a:tabLst>
            </a:pPr>
            <a:r>
              <a:rPr lang="zh-CN" altLang="en-US" sz="1700" dirty="0" smtClean="0"/>
              <a:t>查询比生物院所有老师工资都高的老师姓名</a:t>
            </a:r>
            <a:endParaRPr lang="en-US" altLang="en-US" dirty="0"/>
          </a:p>
        </p:txBody>
      </p:sp>
      <p:sp>
        <p:nvSpPr>
          <p:cNvPr id="53251" name="Text Box 4"/>
          <p:cNvSpPr txBox="1">
            <a:spLocks noChangeArrowheads="1"/>
          </p:cNvSpPr>
          <p:nvPr/>
        </p:nvSpPr>
        <p:spPr bwMode="auto">
          <a:xfrm>
            <a:off x="1873314" y="1776986"/>
            <a:ext cx="5018087"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700" b="1" dirty="0"/>
              <a:t>select </a:t>
            </a:r>
            <a:r>
              <a:rPr lang="en-US" altLang="en-US" sz="1700" i="1" dirty="0"/>
              <a:t>name</a:t>
            </a:r>
          </a:p>
          <a:p>
            <a:r>
              <a:rPr lang="en-US" altLang="en-US" sz="1700" b="1" dirty="0"/>
              <a:t>from </a:t>
            </a:r>
            <a:r>
              <a:rPr lang="en-US" altLang="en-US" sz="1700" i="1" dirty="0"/>
              <a:t>instructor</a:t>
            </a:r>
          </a:p>
          <a:p>
            <a:r>
              <a:rPr lang="en-US" altLang="en-US" sz="1700" b="1" dirty="0"/>
              <a:t>where </a:t>
            </a:r>
            <a:r>
              <a:rPr lang="en-US" altLang="en-US" sz="1700" i="1" dirty="0"/>
              <a:t>salary </a:t>
            </a:r>
            <a:r>
              <a:rPr lang="en-US" altLang="en-US" sz="1700" dirty="0"/>
              <a:t>&gt; </a:t>
            </a:r>
            <a:r>
              <a:rPr lang="en-US" altLang="en-US" sz="1700" b="1" dirty="0"/>
              <a:t>all </a:t>
            </a:r>
            <a:r>
              <a:rPr lang="en-US" altLang="en-US" sz="1700" dirty="0"/>
              <a:t>(</a:t>
            </a:r>
            <a:r>
              <a:rPr lang="en-US" altLang="en-US" sz="1700" b="1" dirty="0"/>
              <a:t>select </a:t>
            </a:r>
            <a:r>
              <a:rPr lang="en-US" altLang="en-US" sz="1700" i="1" dirty="0"/>
              <a:t>salary</a:t>
            </a:r>
          </a:p>
          <a:p>
            <a:r>
              <a:rPr lang="en-US" altLang="en-US" sz="1700" b="1" dirty="0"/>
              <a:t>                                from </a:t>
            </a:r>
            <a:r>
              <a:rPr lang="en-US" altLang="en-US" sz="1700" i="1" dirty="0"/>
              <a:t>instructor</a:t>
            </a:r>
          </a:p>
          <a:p>
            <a:r>
              <a:rPr lang="en-US" altLang="en-US" sz="1700" b="1" dirty="0"/>
              <a:t>                                where </a:t>
            </a:r>
            <a:r>
              <a:rPr lang="en-US" altLang="en-US" sz="1700" i="1" dirty="0"/>
              <a:t>dept name </a:t>
            </a:r>
            <a:r>
              <a:rPr lang="en-US" altLang="en-US" sz="1700" dirty="0"/>
              <a:t>= 'Biology');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ja-JP" altLang="en-US" sz="2800" dirty="0" smtClean="0"/>
              <a:t>“</a:t>
            </a:r>
            <a:r>
              <a:rPr lang="en-US" altLang="ja-JP" sz="2800" dirty="0" smtClean="0"/>
              <a:t>all</a:t>
            </a:r>
            <a:r>
              <a:rPr lang="ja-JP" altLang="en-US" sz="2800" dirty="0" smtClean="0"/>
              <a:t>”</a:t>
            </a:r>
            <a:r>
              <a:rPr lang="en-US" altLang="ja-JP" sz="2800" dirty="0" smtClean="0"/>
              <a:t> </a:t>
            </a:r>
            <a:r>
              <a:rPr lang="zh-CN" altLang="en-US" sz="2800" dirty="0" smtClean="0"/>
              <a:t>子句的定义</a:t>
            </a:r>
            <a:endParaRPr lang="en-US" altLang="en-US" sz="2800" dirty="0"/>
          </a:p>
        </p:txBody>
      </p:sp>
      <p:sp>
        <p:nvSpPr>
          <p:cNvPr id="54274" name="Rectangle 3"/>
          <p:cNvSpPr>
            <a:spLocks noGrp="1" noChangeArrowheads="1"/>
          </p:cNvSpPr>
          <p:nvPr>
            <p:ph type="body" idx="1"/>
          </p:nvPr>
        </p:nvSpPr>
        <p:spPr>
          <a:xfrm>
            <a:off x="768351" y="1122363"/>
            <a:ext cx="6694488" cy="382587"/>
          </a:xfrm>
        </p:spPr>
        <p:txBody>
          <a:bodyPr lIns="90488" tIns="44450" rIns="90488" bIns="44450"/>
          <a:lstStyle/>
          <a:p>
            <a:r>
              <a:rPr lang="en-US" altLang="en-US" dirty="0"/>
              <a:t>F &lt;comp&gt; </a:t>
            </a:r>
            <a:r>
              <a:rPr lang="en-US" altLang="en-US" b="1" dirty="0"/>
              <a:t>all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(F &lt;comp&gt; </a:t>
            </a:r>
            <a:r>
              <a:rPr lang="en-US" altLang="en-US" i="1" dirty="0">
                <a:sym typeface="Symbol" panose="05050102010706020507" pitchFamily="18" charset="2"/>
              </a:rPr>
              <a:t>t)</a:t>
            </a:r>
            <a:endParaRPr lang="en-US" altLang="en-US" dirty="0"/>
          </a:p>
        </p:txBody>
      </p:sp>
      <p:grpSp>
        <p:nvGrpSpPr>
          <p:cNvPr id="2" name="Group 1"/>
          <p:cNvGrpSpPr>
            <a:grpSpLocks/>
          </p:cNvGrpSpPr>
          <p:nvPr/>
        </p:nvGrpSpPr>
        <p:grpSpPr bwMode="auto">
          <a:xfrm>
            <a:off x="1365250" y="1752600"/>
            <a:ext cx="6800850" cy="4219575"/>
            <a:chOff x="1238250" y="1752600"/>
            <a:chExt cx="6800850" cy="4219575"/>
          </a:xfrm>
        </p:grpSpPr>
        <p:grpSp>
          <p:nvGrpSpPr>
            <p:cNvPr id="3" name="Group 4"/>
            <p:cNvGrpSpPr>
              <a:grpSpLocks/>
            </p:cNvGrpSpPr>
            <p:nvPr/>
          </p:nvGrpSpPr>
          <p:grpSpPr bwMode="auto">
            <a:xfrm>
              <a:off x="2619375" y="1752600"/>
              <a:ext cx="457200" cy="1066800"/>
              <a:chOff x="2448" y="1296"/>
              <a:chExt cx="288" cy="960"/>
            </a:xfrm>
          </p:grpSpPr>
          <p:sp>
            <p:nvSpPr>
              <p:cNvPr id="54293"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4294"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4295"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grpSp>
        <p:sp>
          <p:nvSpPr>
            <p:cNvPr id="54277"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78"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4279"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sp>
          <p:nvSpPr>
            <p:cNvPr id="54280"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10</a:t>
              </a:r>
            </a:p>
          </p:txBody>
        </p:sp>
        <p:sp>
          <p:nvSpPr>
            <p:cNvPr id="54281"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4</a:t>
              </a:r>
            </a:p>
          </p:txBody>
        </p:sp>
        <p:sp>
          <p:nvSpPr>
            <p:cNvPr id="54282"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4283"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4284"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4</a:t>
              </a:r>
            </a:p>
          </p:txBody>
        </p:sp>
        <p:sp>
          <p:nvSpPr>
            <p:cNvPr id="54285"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sp>
          <p:nvSpPr>
            <p:cNvPr id="54286"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all</a:t>
              </a:r>
            </a:p>
          </p:txBody>
        </p:sp>
        <p:sp>
          <p:nvSpPr>
            <p:cNvPr id="54287"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 (since 5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4 and 5 </a:t>
              </a:r>
              <a:r>
                <a:rPr lang="en-US" altLang="en-US">
                  <a:latin typeface="Times New Roman" panose="02020603050405020304" pitchFamily="18" charset="0"/>
                  <a:sym typeface="Symbol" panose="05050102010706020507" pitchFamily="18" charset="2"/>
                </a:rPr>
                <a:t></a:t>
              </a:r>
              <a:r>
                <a:rPr lang="en-US" altLang="en-US" sz="1800">
                  <a:sym typeface="Symbol" panose="05050102010706020507" pitchFamily="18" charset="2"/>
                </a:rPr>
                <a:t> 6)</a:t>
              </a:r>
              <a:endParaRPr lang="en-US" altLang="en-US">
                <a:latin typeface="Times New Roman" panose="02020603050405020304" pitchFamily="18" charset="0"/>
                <a:sym typeface="Symbol" panose="05050102010706020507" pitchFamily="18" charset="2"/>
              </a:endParaRPr>
            </a:p>
          </p:txBody>
        </p:sp>
        <p:sp>
          <p:nvSpPr>
            <p:cNvPr id="54288"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89"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4290"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 </a:t>
              </a:r>
              <a:r>
                <a:rPr lang="en-US" altLang="en-US" sz="1800" b="1"/>
                <a:t>all</a:t>
              </a:r>
              <a:endParaRPr lang="en-US" altLang="en-US" sz="1800"/>
            </a:p>
          </p:txBody>
        </p:sp>
        <p:sp>
          <p:nvSpPr>
            <p:cNvPr id="54291"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800">
                  <a:latin typeface="Arial" panose="020B0604020202020204" pitchFamily="34" charset="0"/>
                </a:rPr>
                <a:t>(</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rPr>
                <a:t> </a:t>
              </a:r>
              <a:r>
                <a:rPr lang="en-US" altLang="en-US" sz="1800" b="1">
                  <a:latin typeface="Arial" panose="020B0604020202020204" pitchFamily="34" charset="0"/>
                </a:rPr>
                <a:t>all</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not in</a:t>
              </a: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all</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in</a:t>
              </a:r>
            </a:p>
          </p:txBody>
        </p:sp>
        <p:sp>
          <p:nvSpPr>
            <p:cNvPr id="54292" name="Line 23"/>
            <p:cNvSpPr>
              <a:spLocks noChangeShapeType="1"/>
            </p:cNvSpPr>
            <p:nvPr/>
          </p:nvSpPr>
          <p:spPr bwMode="auto">
            <a:xfrm flipH="1">
              <a:off x="3016250" y="5603875"/>
              <a:ext cx="109538"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zh-CN" altLang="en-US" dirty="0" smtClean="0"/>
              <a:t>空集测试</a:t>
            </a:r>
            <a:endParaRPr lang="en-US" altLang="en-US" sz="2800" dirty="0"/>
          </a:p>
        </p:txBody>
      </p:sp>
      <p:sp>
        <p:nvSpPr>
          <p:cNvPr id="55298" name="Rectangle 3"/>
          <p:cNvSpPr>
            <a:spLocks noGrp="1" noChangeArrowheads="1"/>
          </p:cNvSpPr>
          <p:nvPr>
            <p:ph type="body" idx="1"/>
          </p:nvPr>
        </p:nvSpPr>
        <p:spPr>
          <a:xfrm>
            <a:off x="768351" y="1106488"/>
            <a:ext cx="7603292" cy="2782760"/>
          </a:xfrm>
        </p:spPr>
        <p:txBody>
          <a:bodyPr/>
          <a:lstStyle/>
          <a:p>
            <a:r>
              <a:rPr lang="zh-CN" altLang="en-US" sz="1700" dirty="0" smtClean="0"/>
              <a:t>当子查询为非空集时， </a:t>
            </a:r>
            <a:r>
              <a:rPr lang="en-US" altLang="en-US" sz="1700" b="1" dirty="0" smtClean="0"/>
              <a:t>exists</a:t>
            </a:r>
            <a:r>
              <a:rPr lang="en-US" altLang="en-US" sz="1700" dirty="0" smtClean="0"/>
              <a:t> </a:t>
            </a:r>
            <a:r>
              <a:rPr lang="zh-CN" altLang="en-US" sz="1700" dirty="0" smtClean="0"/>
              <a:t>指令返回真</a:t>
            </a:r>
            <a:endParaRPr lang="en-US" altLang="en-US" sz="1700" dirty="0"/>
          </a:p>
          <a:p>
            <a:r>
              <a:rPr lang="en-US" altLang="en-US" sz="1700" b="1" dirty="0"/>
              <a:t>exists </a:t>
            </a:r>
            <a:r>
              <a:rPr lang="en-US" altLang="en-US" sz="1700" i="1" dirty="0"/>
              <a:t> r </a:t>
            </a:r>
            <a:r>
              <a:rPr lang="en-US" altLang="en-US" sz="1700" dirty="0">
                <a:sym typeface="Symbol" panose="05050102010706020507" pitchFamily="18" charset="2"/>
              </a:rPr>
              <a:t> </a:t>
            </a:r>
            <a:r>
              <a:rPr lang="en-US" altLang="en-US" sz="1700" i="1" dirty="0">
                <a:sym typeface="Symbol" panose="05050102010706020507" pitchFamily="18" charset="2"/>
              </a:rPr>
              <a:t>r </a:t>
            </a:r>
            <a:r>
              <a:rPr lang="en-US" altLang="en-US" sz="1700" dirty="0">
                <a:sym typeface="Symbol" panose="05050102010706020507" pitchFamily="18" charset="2"/>
              </a:rPr>
              <a:t> </a:t>
            </a:r>
            <a:r>
              <a:rPr lang="en-US" altLang="en-US" sz="1700" i="1" dirty="0"/>
              <a:t>Ø</a:t>
            </a:r>
            <a:endParaRPr lang="en-US" altLang="en-US" sz="1700" dirty="0">
              <a:sym typeface="Symbol" panose="05050102010706020507" pitchFamily="18" charset="2"/>
            </a:endParaRPr>
          </a:p>
          <a:p>
            <a:r>
              <a:rPr lang="en-US" altLang="en-US" sz="1700" b="1" dirty="0">
                <a:sym typeface="Symbol" panose="05050102010706020507" pitchFamily="18" charset="2"/>
              </a:rPr>
              <a:t>not exists </a:t>
            </a:r>
            <a:r>
              <a:rPr lang="en-US" altLang="en-US" sz="1700" i="1" dirty="0"/>
              <a:t>r </a:t>
            </a:r>
            <a:r>
              <a:rPr lang="en-US" altLang="en-US" sz="1700" dirty="0">
                <a:sym typeface="Symbol" panose="05050102010706020507" pitchFamily="18" charset="2"/>
              </a:rPr>
              <a:t> </a:t>
            </a:r>
            <a:r>
              <a:rPr lang="en-US" altLang="en-US" sz="1700" i="1" dirty="0">
                <a:sym typeface="Symbol" panose="05050102010706020507" pitchFamily="18" charset="2"/>
              </a:rPr>
              <a:t>r </a:t>
            </a:r>
            <a:r>
              <a:rPr lang="en-US" altLang="en-US" sz="1700" dirty="0">
                <a:sym typeface="Symbol" panose="05050102010706020507" pitchFamily="18" charset="2"/>
              </a:rPr>
              <a:t>= </a:t>
            </a:r>
            <a:r>
              <a:rPr lang="en-US" altLang="en-US" sz="1700" i="1" dirty="0"/>
              <a:t>Ø</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ja-JP" altLang="en-US" sz="2800" dirty="0" smtClean="0"/>
              <a:t>“</a:t>
            </a:r>
            <a:r>
              <a:rPr lang="en-US" altLang="ja-JP" sz="2800" dirty="0" smtClean="0"/>
              <a:t>exists</a:t>
            </a:r>
            <a:r>
              <a:rPr lang="ja-JP" altLang="en-US" sz="2800" dirty="0" smtClean="0"/>
              <a:t>”</a:t>
            </a:r>
            <a:r>
              <a:rPr lang="zh-CN" altLang="en-US" sz="2800" dirty="0" smtClean="0"/>
              <a:t>子句的使用</a:t>
            </a:r>
            <a:endParaRPr lang="en-US" altLang="en-US" sz="2800" dirty="0"/>
          </a:p>
        </p:txBody>
      </p:sp>
      <p:sp>
        <p:nvSpPr>
          <p:cNvPr id="56322" name="Rectangle 3"/>
          <p:cNvSpPr>
            <a:spLocks noGrp="1" noChangeArrowheads="1"/>
          </p:cNvSpPr>
          <p:nvPr>
            <p:ph type="body" idx="1"/>
          </p:nvPr>
        </p:nvSpPr>
        <p:spPr>
          <a:xfrm>
            <a:off x="768350" y="1093788"/>
            <a:ext cx="7851697" cy="4903787"/>
          </a:xfrm>
        </p:spPr>
        <p:txBody>
          <a:bodyPr/>
          <a:lstStyle/>
          <a:p>
            <a:r>
              <a:rPr lang="zh-CN" altLang="en-US" sz="1700" dirty="0" smtClean="0"/>
              <a:t>查询</a:t>
            </a:r>
            <a:r>
              <a:rPr lang="en-US" altLang="zh-CN" sz="1700" dirty="0" smtClean="0"/>
              <a:t>2017</a:t>
            </a:r>
            <a:r>
              <a:rPr lang="zh-CN" altLang="en-US" sz="1700" dirty="0" smtClean="0"/>
              <a:t>秋和</a:t>
            </a:r>
            <a:r>
              <a:rPr lang="en-US" altLang="zh-CN" sz="1700" dirty="0" smtClean="0"/>
              <a:t>2018</a:t>
            </a:r>
            <a:r>
              <a:rPr lang="zh-CN" altLang="en-US" sz="1700" dirty="0" smtClean="0"/>
              <a:t>春都开设的课程号</a:t>
            </a:r>
            <a:endParaRPr lang="en-US" altLang="en-US" sz="1700" dirty="0"/>
          </a:p>
          <a:p>
            <a:pPr>
              <a:buFont typeface="Monotype Sorts" charset="2"/>
              <a:buNone/>
            </a:pPr>
            <a:r>
              <a:rPr lang="en-US" altLang="en-US" sz="1700" b="1" dirty="0"/>
              <a:t>	   select </a:t>
            </a:r>
            <a:r>
              <a:rPr lang="en-US" altLang="en-US" sz="1700" i="1" dirty="0" err="1"/>
              <a:t>course_id</a:t>
            </a:r>
            <a:r>
              <a:rPr lang="en-US" altLang="en-US" sz="1700" i="1" dirty="0"/>
              <a:t/>
            </a:r>
            <a:br>
              <a:rPr lang="en-US" altLang="en-US" sz="1700" i="1" dirty="0"/>
            </a:br>
            <a:r>
              <a:rPr lang="en-US" altLang="en-US" sz="1700" i="1" dirty="0"/>
              <a:t>   </a:t>
            </a:r>
            <a:r>
              <a:rPr lang="en-US" altLang="en-US" sz="1700" b="1" dirty="0"/>
              <a:t>from </a:t>
            </a:r>
            <a:r>
              <a:rPr lang="en-US" altLang="en-US" sz="1700" i="1" dirty="0"/>
              <a:t>section </a:t>
            </a:r>
            <a:r>
              <a:rPr lang="en-US" altLang="en-US" sz="1700" b="1" dirty="0"/>
              <a:t>as </a:t>
            </a:r>
            <a:r>
              <a:rPr lang="en-US" altLang="en-US" sz="1700" i="1" dirty="0"/>
              <a:t>S</a:t>
            </a:r>
            <a:br>
              <a:rPr lang="en-US" altLang="en-US" sz="1700" i="1" dirty="0"/>
            </a:br>
            <a:r>
              <a:rPr lang="en-US" altLang="en-US" sz="1700" i="1" dirty="0"/>
              <a:t>   </a:t>
            </a:r>
            <a:r>
              <a:rPr lang="en-US" altLang="en-US" sz="1700" b="1" dirty="0"/>
              <a:t>where </a:t>
            </a:r>
            <a:r>
              <a:rPr lang="en-US" altLang="en-US" sz="1700" i="1" dirty="0"/>
              <a:t>semester </a:t>
            </a:r>
            <a:r>
              <a:rPr lang="en-US" altLang="en-US" sz="1700" dirty="0"/>
              <a:t>= 'Fall' </a:t>
            </a:r>
            <a:r>
              <a:rPr lang="en-US" altLang="en-US" sz="1700" b="1" dirty="0"/>
              <a:t>and </a:t>
            </a:r>
            <a:r>
              <a:rPr lang="en-US" altLang="en-US" sz="1700" i="1" dirty="0"/>
              <a:t>year </a:t>
            </a:r>
            <a:r>
              <a:rPr lang="en-US" altLang="en-US" sz="1700" dirty="0"/>
              <a:t>= 2017 </a:t>
            </a:r>
            <a:r>
              <a:rPr lang="en-US" altLang="en-US" sz="1700" b="1" dirty="0"/>
              <a:t>and </a:t>
            </a:r>
            <a:br>
              <a:rPr lang="en-US" altLang="en-US" sz="1700" b="1" dirty="0"/>
            </a:br>
            <a:r>
              <a:rPr lang="en-US" altLang="en-US" sz="1700" b="1" dirty="0"/>
              <a:t>               exists  </a:t>
            </a:r>
            <a:r>
              <a:rPr lang="en-US" altLang="en-US" sz="1700" dirty="0"/>
              <a:t>(</a:t>
            </a:r>
            <a:r>
              <a:rPr lang="en-US" altLang="en-US" sz="1700" b="1" dirty="0"/>
              <a:t>select </a:t>
            </a:r>
            <a:r>
              <a:rPr lang="en-US" altLang="en-US" sz="1700" dirty="0"/>
              <a:t>*</a:t>
            </a:r>
            <a:br>
              <a:rPr lang="en-US" altLang="en-US" sz="1700" dirty="0"/>
            </a:br>
            <a:r>
              <a:rPr lang="en-US" altLang="en-US" sz="1700" dirty="0"/>
              <a:t>                            </a:t>
            </a:r>
            <a:r>
              <a:rPr lang="en-US" altLang="en-US" sz="1700" b="1" dirty="0"/>
              <a:t>from </a:t>
            </a:r>
            <a:r>
              <a:rPr lang="en-US" altLang="en-US" sz="1700" i="1" dirty="0"/>
              <a:t>section </a:t>
            </a:r>
            <a:r>
              <a:rPr lang="en-US" altLang="en-US" sz="1700" b="1" dirty="0"/>
              <a:t>as </a:t>
            </a:r>
            <a:r>
              <a:rPr lang="en-US" altLang="en-US" sz="1700" i="1" dirty="0"/>
              <a:t>T</a:t>
            </a:r>
            <a:br>
              <a:rPr lang="en-US" altLang="en-US" sz="1700" i="1" dirty="0"/>
            </a:br>
            <a:r>
              <a:rPr lang="en-US" altLang="en-US" sz="1700" i="1" dirty="0"/>
              <a:t>                            </a:t>
            </a:r>
            <a:r>
              <a:rPr lang="en-US" altLang="en-US" sz="1700" b="1" dirty="0"/>
              <a:t>where </a:t>
            </a:r>
            <a:r>
              <a:rPr lang="en-US" altLang="en-US" sz="1700" i="1" dirty="0"/>
              <a:t>semester </a:t>
            </a:r>
            <a:r>
              <a:rPr lang="en-US" altLang="en-US" sz="1700" dirty="0"/>
              <a:t>= 'Spring' </a:t>
            </a:r>
            <a:r>
              <a:rPr lang="en-US" altLang="en-US" sz="1700" b="1" dirty="0"/>
              <a:t>and </a:t>
            </a:r>
            <a:r>
              <a:rPr lang="en-US" altLang="en-US" sz="1700" i="1" dirty="0"/>
              <a:t>year</a:t>
            </a:r>
            <a:r>
              <a:rPr lang="en-US" altLang="en-US" sz="1700" dirty="0"/>
              <a:t>= 2018 </a:t>
            </a:r>
            <a:br>
              <a:rPr lang="en-US" altLang="en-US" sz="1700" dirty="0"/>
            </a:br>
            <a:r>
              <a:rPr lang="en-US" altLang="en-US" sz="1700" dirty="0"/>
              <a:t>                                        </a:t>
            </a:r>
            <a:r>
              <a:rPr lang="en-US" altLang="en-US" sz="1700" b="1" dirty="0"/>
              <a:t>and </a:t>
            </a:r>
            <a:r>
              <a:rPr lang="en-US" altLang="en-US" sz="1700" i="1" dirty="0" err="1"/>
              <a:t>S</a:t>
            </a:r>
            <a:r>
              <a:rPr lang="en-US" altLang="en-US" sz="1700" dirty="0" err="1"/>
              <a:t>.</a:t>
            </a:r>
            <a:r>
              <a:rPr lang="en-US" altLang="en-US" sz="1700" i="1" dirty="0" err="1"/>
              <a:t>course_id</a:t>
            </a:r>
            <a:r>
              <a:rPr lang="en-US" altLang="en-US" sz="1700" i="1" dirty="0"/>
              <a:t> </a:t>
            </a:r>
            <a:r>
              <a:rPr lang="en-US" altLang="en-US" sz="1700" dirty="0"/>
              <a:t>= </a:t>
            </a:r>
            <a:r>
              <a:rPr lang="en-US" altLang="en-US" sz="1700" i="1" dirty="0" err="1"/>
              <a:t>T</a:t>
            </a:r>
            <a:r>
              <a:rPr lang="en-US" altLang="en-US" sz="1700" dirty="0" err="1"/>
              <a:t>.</a:t>
            </a:r>
            <a:r>
              <a:rPr lang="en-US" altLang="en-US" sz="1700" i="1" dirty="0" err="1"/>
              <a:t>course_id</a:t>
            </a:r>
            <a:r>
              <a:rPr lang="en-US" altLang="en-US" sz="1700" dirty="0"/>
              <a:t>);</a:t>
            </a:r>
          </a:p>
          <a:p>
            <a:pPr>
              <a:buFont typeface="Monotype Sorts" charset="2"/>
              <a:buNone/>
            </a:pPr>
            <a:r>
              <a:rPr lang="en-US" altLang="en-US" sz="800" dirty="0"/>
              <a:t> </a:t>
            </a:r>
          </a:p>
          <a:p>
            <a:r>
              <a:rPr lang="zh-CN" altLang="en-US" sz="1700" b="1" dirty="0" smtClean="0">
                <a:solidFill>
                  <a:srgbClr val="002060"/>
                </a:solidFill>
              </a:rPr>
              <a:t>关联列 </a:t>
            </a:r>
            <a:r>
              <a:rPr lang="en-US" altLang="en-US" sz="1700" b="1" dirty="0" smtClean="0">
                <a:solidFill>
                  <a:srgbClr val="002060"/>
                </a:solidFill>
              </a:rPr>
              <a:t>Correlation </a:t>
            </a:r>
            <a:r>
              <a:rPr lang="en-US" altLang="en-US" sz="1700" b="1" dirty="0">
                <a:solidFill>
                  <a:srgbClr val="002060"/>
                </a:solidFill>
              </a:rPr>
              <a:t>name</a:t>
            </a:r>
            <a:r>
              <a:rPr lang="en-US" altLang="en-US" sz="1700" dirty="0"/>
              <a:t> – variable S  in the outer query</a:t>
            </a:r>
            <a:endParaRPr lang="en-US" altLang="en-US" sz="1700" b="1" dirty="0">
              <a:solidFill>
                <a:srgbClr val="000099"/>
              </a:solidFill>
            </a:endParaRPr>
          </a:p>
          <a:p>
            <a:r>
              <a:rPr lang="zh-CN" altLang="en-US" sz="1700" b="1" dirty="0" smtClean="0">
                <a:solidFill>
                  <a:srgbClr val="002060"/>
                </a:solidFill>
              </a:rPr>
              <a:t>关联子查询 </a:t>
            </a:r>
            <a:r>
              <a:rPr lang="en-US" altLang="en-US" sz="1700" b="1" dirty="0" smtClean="0">
                <a:solidFill>
                  <a:srgbClr val="002060"/>
                </a:solidFill>
              </a:rPr>
              <a:t>Correlated </a:t>
            </a:r>
            <a:r>
              <a:rPr lang="en-US" altLang="en-US" sz="1700" b="1" dirty="0">
                <a:solidFill>
                  <a:srgbClr val="002060"/>
                </a:solidFill>
              </a:rPr>
              <a:t>subquery </a:t>
            </a:r>
            <a:r>
              <a:rPr lang="en-US" altLang="en-US" sz="1700" dirty="0"/>
              <a:t>– the inner </a:t>
            </a:r>
            <a:r>
              <a:rPr lang="en-US" altLang="en-US" sz="1700" dirty="0" smtClean="0"/>
              <a:t>query</a:t>
            </a:r>
          </a:p>
          <a:p>
            <a:r>
              <a:rPr lang="zh-CN" altLang="en-US" sz="1700" dirty="0" smtClean="0"/>
              <a:t>查询每个院工资最低的教师姓名</a:t>
            </a:r>
            <a:endParaRPr lang="en-US" altLang="zh-CN" sz="1700" dirty="0" smtClean="0"/>
          </a:p>
          <a:p>
            <a:pPr lvl="1"/>
            <a:r>
              <a:rPr lang="en-US" altLang="zh-CN" sz="1700" dirty="0" smtClean="0"/>
              <a:t>select name from instructor a</a:t>
            </a:r>
          </a:p>
          <a:p>
            <a:pPr lvl="1"/>
            <a:r>
              <a:rPr lang="en-US" altLang="en-US" sz="1700" dirty="0" smtClean="0"/>
              <a:t>where </a:t>
            </a:r>
            <a:r>
              <a:rPr lang="en-US" altLang="en-US" sz="1700" dirty="0" err="1" smtClean="0"/>
              <a:t>a.salary</a:t>
            </a:r>
            <a:r>
              <a:rPr lang="en-US" altLang="en-US" sz="1700" dirty="0" smtClean="0"/>
              <a:t> = (select min(salary) from instructor b</a:t>
            </a:r>
          </a:p>
          <a:p>
            <a:pPr lvl="1"/>
            <a:r>
              <a:rPr lang="en-US" altLang="en-US" sz="1700" dirty="0"/>
              <a:t> </a:t>
            </a:r>
            <a:r>
              <a:rPr lang="en-US" altLang="en-US" sz="1700" dirty="0" smtClean="0"/>
              <a:t>                            where </a:t>
            </a:r>
            <a:r>
              <a:rPr lang="en-US" altLang="en-US" sz="1700" dirty="0" err="1" smtClean="0"/>
              <a:t>a.dept_name</a:t>
            </a:r>
            <a:r>
              <a:rPr lang="en-US" altLang="en-US" sz="1700" dirty="0" smtClean="0"/>
              <a:t> = </a:t>
            </a:r>
            <a:r>
              <a:rPr lang="en-US" altLang="en-US" sz="1700" dirty="0" err="1" smtClean="0"/>
              <a:t>b.dept_name</a:t>
            </a:r>
            <a:r>
              <a:rPr lang="en-US" altLang="en-US" sz="1700" dirty="0" smtClean="0"/>
              <a:t>)</a:t>
            </a:r>
            <a:endParaRPr lang="en-US" altLang="en-US" sz="1700" dirty="0"/>
          </a:p>
          <a:p>
            <a:pPr>
              <a:buFont typeface="Monotype Sorts" charset="2"/>
              <a:buNone/>
            </a:pPr>
            <a:endParaRPr lang="en-US" altLang="en-US" b="1" dirty="0">
              <a:solidFill>
                <a:srgbClr val="00009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en-US" sz="2800" dirty="0" smtClean="0"/>
              <a:t>使用</a:t>
            </a:r>
            <a:r>
              <a:rPr lang="ja-JP" altLang="en-US" sz="2800" dirty="0" smtClean="0"/>
              <a:t>“</a:t>
            </a:r>
            <a:r>
              <a:rPr lang="en-US" altLang="ja-JP" sz="2800" dirty="0" smtClean="0"/>
              <a:t>not exists</a:t>
            </a:r>
            <a:r>
              <a:rPr lang="ja-JP" altLang="en-US" sz="2800" dirty="0" smtClean="0"/>
              <a:t>”</a:t>
            </a:r>
            <a:r>
              <a:rPr lang="en-US" altLang="ja-JP" sz="2800" dirty="0" smtClean="0"/>
              <a:t> </a:t>
            </a:r>
            <a:r>
              <a:rPr lang="zh-CN" altLang="en-US" sz="2800" dirty="0" smtClean="0"/>
              <a:t>子句</a:t>
            </a:r>
            <a:endParaRPr lang="en-US" altLang="en-US" sz="2800" dirty="0"/>
          </a:p>
        </p:txBody>
      </p:sp>
      <p:sp>
        <p:nvSpPr>
          <p:cNvPr id="57346" name="Rectangle 3"/>
          <p:cNvSpPr>
            <a:spLocks noGrp="1" noChangeArrowheads="1"/>
          </p:cNvSpPr>
          <p:nvPr>
            <p:ph type="body" idx="1"/>
          </p:nvPr>
        </p:nvSpPr>
        <p:spPr>
          <a:xfrm>
            <a:off x="768351" y="1106488"/>
            <a:ext cx="7570436" cy="4611924"/>
          </a:xfrm>
        </p:spPr>
        <p:txBody>
          <a:bodyPr/>
          <a:lstStyle/>
          <a:p>
            <a:pPr>
              <a:tabLst>
                <a:tab pos="461963" algn="l"/>
                <a:tab pos="1027113" algn="l"/>
                <a:tab pos="1547813" algn="l"/>
              </a:tabLst>
            </a:pPr>
            <a:r>
              <a:rPr lang="zh-CN" altLang="en-US" sz="1700" dirty="0" smtClean="0"/>
              <a:t>查询上过心理学院所有课程的学生的</a:t>
            </a:r>
            <a:r>
              <a:rPr lang="en-US" altLang="zh-CN" sz="1700" dirty="0" smtClean="0"/>
              <a:t>ID</a:t>
            </a:r>
            <a:r>
              <a:rPr lang="zh-CN" altLang="en-US" sz="1700" dirty="0" smtClean="0"/>
              <a:t>和姓名</a:t>
            </a:r>
            <a:r>
              <a:rPr lang="en-US" altLang="en-US" sz="1700" dirty="0" smtClean="0"/>
              <a:t>.</a:t>
            </a: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endParaRPr lang="en-US" altLang="en-US" sz="1700" dirty="0"/>
          </a:p>
          <a:p>
            <a:pPr>
              <a:tabLst>
                <a:tab pos="461963" algn="l"/>
                <a:tab pos="1027113" algn="l"/>
                <a:tab pos="1547813" algn="l"/>
              </a:tabLst>
            </a:pPr>
            <a:r>
              <a:rPr lang="en-US" altLang="en-US" sz="1700" dirty="0"/>
              <a:t>Note that X – Y = Ø   </a:t>
            </a:r>
            <a:r>
              <a:rPr lang="en-US" altLang="en-US" sz="1700" dirty="0">
                <a:sym typeface="Symbol" panose="05050102010706020507" pitchFamily="18" charset="2"/>
              </a:rPr>
              <a:t>   X Y</a:t>
            </a:r>
            <a:endParaRPr lang="en-US" altLang="en-US" sz="1700" dirty="0"/>
          </a:p>
          <a:p>
            <a:pPr>
              <a:tabLst>
                <a:tab pos="461963" algn="l"/>
                <a:tab pos="1027113" algn="l"/>
                <a:tab pos="1547813" algn="l"/>
              </a:tabLst>
            </a:pPr>
            <a:r>
              <a:rPr lang="en-US" altLang="en-US" sz="1700" dirty="0">
                <a:sym typeface="Symbol" panose="05050102010706020507" pitchFamily="18" charset="2"/>
              </a:rPr>
              <a:t>Note: </a:t>
            </a:r>
            <a:r>
              <a:rPr lang="zh-CN" altLang="en-US" sz="1700" dirty="0" smtClean="0">
                <a:sym typeface="Symbol" panose="05050102010706020507" pitchFamily="18" charset="2"/>
              </a:rPr>
              <a:t>不能用</a:t>
            </a:r>
            <a:r>
              <a:rPr lang="en-US" altLang="en-US" sz="1700" dirty="0" smtClean="0">
                <a:sym typeface="Symbol" panose="05050102010706020507" pitchFamily="18" charset="2"/>
              </a:rPr>
              <a:t> </a:t>
            </a:r>
            <a:r>
              <a:rPr lang="en-US" altLang="en-US" sz="1700" dirty="0">
                <a:sym typeface="Symbol" panose="05050102010706020507" pitchFamily="18" charset="2"/>
              </a:rPr>
              <a:t>= all </a:t>
            </a:r>
            <a:r>
              <a:rPr lang="zh-CN" altLang="en-US" sz="1700" dirty="0" smtClean="0">
                <a:sym typeface="Symbol" panose="05050102010706020507" pitchFamily="18" charset="2"/>
              </a:rPr>
              <a:t>写这个查询</a:t>
            </a:r>
            <a:endParaRPr lang="en-US" altLang="en-US" sz="1700" dirty="0"/>
          </a:p>
        </p:txBody>
      </p:sp>
      <p:sp>
        <p:nvSpPr>
          <p:cNvPr id="57347" name="Text Box 4"/>
          <p:cNvSpPr txBox="1">
            <a:spLocks noChangeArrowheads="1"/>
          </p:cNvSpPr>
          <p:nvPr/>
        </p:nvSpPr>
        <p:spPr bwMode="auto">
          <a:xfrm>
            <a:off x="1684248" y="1463149"/>
            <a:ext cx="6834476" cy="358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kumimoji="1" lang="en-US" altLang="en-US" sz="1600" b="1" dirty="0">
                <a:latin typeface="微软雅黑" panose="020B0503020204020204" pitchFamily="34" charset="-122"/>
                <a:ea typeface="微软雅黑" panose="020B0503020204020204" pitchFamily="34" charset="-122"/>
              </a:rPr>
              <a:t>select </a:t>
            </a:r>
            <a:r>
              <a:rPr kumimoji="1" lang="en-US" altLang="en-US" sz="1600" i="1" dirty="0" smtClean="0">
                <a:latin typeface="微软雅黑" panose="020B0503020204020204" pitchFamily="34" charset="-122"/>
                <a:ea typeface="微软雅黑" panose="020B0503020204020204" pitchFamily="34" charset="-122"/>
              </a:rPr>
              <a:t>S</a:t>
            </a:r>
            <a:r>
              <a:rPr kumimoji="1" lang="en-US" altLang="en-US" sz="1600" dirty="0" smtClean="0">
                <a:latin typeface="微软雅黑" panose="020B0503020204020204" pitchFamily="34" charset="-122"/>
                <a:ea typeface="微软雅黑" panose="020B0503020204020204" pitchFamily="34" charset="-122"/>
              </a:rPr>
              <a:t>.</a:t>
            </a:r>
            <a:r>
              <a:rPr kumimoji="1" lang="en-US" altLang="en-US" sz="1600" i="1" dirty="0" smtClean="0">
                <a:latin typeface="微软雅黑" panose="020B0503020204020204" pitchFamily="34" charset="-122"/>
                <a:ea typeface="微软雅黑" panose="020B0503020204020204" pitchFamily="34" charset="-122"/>
              </a:rPr>
              <a:t>ID</a:t>
            </a:r>
            <a:r>
              <a:rPr kumimoji="1" lang="en-US" altLang="en-US" sz="1600" dirty="0">
                <a:latin typeface="微软雅黑" panose="020B0503020204020204" pitchFamily="34" charset="-122"/>
                <a:ea typeface="微软雅黑" panose="020B0503020204020204" pitchFamily="34" charset="-122"/>
              </a:rPr>
              <a:t>, </a:t>
            </a:r>
            <a:r>
              <a:rPr kumimoji="1" lang="en-US" altLang="en-US" sz="1600" i="1" dirty="0">
                <a:latin typeface="微软雅黑" panose="020B0503020204020204" pitchFamily="34" charset="-122"/>
                <a:ea typeface="微软雅黑" panose="020B0503020204020204" pitchFamily="34" charset="-122"/>
              </a:rPr>
              <a:t>S</a:t>
            </a:r>
            <a:r>
              <a:rPr kumimoji="1" lang="en-US" altLang="en-US" sz="1600" dirty="0">
                <a:latin typeface="微软雅黑" panose="020B0503020204020204" pitchFamily="34" charset="-122"/>
                <a:ea typeface="微软雅黑" panose="020B0503020204020204" pitchFamily="34" charset="-122"/>
              </a:rPr>
              <a:t>.</a:t>
            </a:r>
            <a:r>
              <a:rPr kumimoji="1" lang="en-US" altLang="en-US" sz="1600" i="1" dirty="0">
                <a:latin typeface="微软雅黑" panose="020B0503020204020204" pitchFamily="34" charset="-122"/>
                <a:ea typeface="微软雅黑" panose="020B0503020204020204" pitchFamily="34" charset="-122"/>
              </a:rPr>
              <a:t>name</a:t>
            </a:r>
          </a:p>
          <a:p>
            <a:r>
              <a:rPr kumimoji="1" lang="en-US" altLang="en-US" sz="1600" b="1" dirty="0">
                <a:latin typeface="微软雅黑" panose="020B0503020204020204" pitchFamily="34" charset="-122"/>
                <a:ea typeface="微软雅黑" panose="020B0503020204020204" pitchFamily="34" charset="-122"/>
              </a:rPr>
              <a:t>from </a:t>
            </a:r>
            <a:r>
              <a:rPr kumimoji="1" lang="en-US" altLang="en-US" sz="1600" i="1" dirty="0">
                <a:latin typeface="微软雅黑" panose="020B0503020204020204" pitchFamily="34" charset="-122"/>
                <a:ea typeface="微软雅黑" panose="020B0503020204020204" pitchFamily="34" charset="-122"/>
              </a:rPr>
              <a:t>student </a:t>
            </a:r>
            <a:r>
              <a:rPr kumimoji="1" lang="en-US" altLang="en-US" sz="1600" b="1" dirty="0">
                <a:latin typeface="微软雅黑" panose="020B0503020204020204" pitchFamily="34" charset="-122"/>
                <a:ea typeface="微软雅黑" panose="020B0503020204020204" pitchFamily="34" charset="-122"/>
              </a:rPr>
              <a:t>as </a:t>
            </a:r>
            <a:r>
              <a:rPr kumimoji="1" lang="en-US" altLang="en-US" sz="1600" i="1" dirty="0">
                <a:latin typeface="微软雅黑" panose="020B0503020204020204" pitchFamily="34" charset="-122"/>
                <a:ea typeface="微软雅黑" panose="020B0503020204020204" pitchFamily="34" charset="-122"/>
              </a:rPr>
              <a:t>S</a:t>
            </a:r>
          </a:p>
          <a:p>
            <a:r>
              <a:rPr kumimoji="1" lang="en-US" altLang="en-US" sz="1600" b="1" dirty="0">
                <a:latin typeface="微软雅黑" panose="020B0503020204020204" pitchFamily="34" charset="-122"/>
                <a:ea typeface="微软雅黑" panose="020B0503020204020204" pitchFamily="34" charset="-122"/>
              </a:rPr>
              <a:t>where not exists </a:t>
            </a:r>
            <a:r>
              <a:rPr kumimoji="1" lang="en-US" altLang="en-US" sz="1600" dirty="0">
                <a:latin typeface="微软雅黑" panose="020B0503020204020204" pitchFamily="34" charset="-122"/>
                <a:ea typeface="微软雅黑" panose="020B0503020204020204" pitchFamily="34" charset="-122"/>
              </a:rPr>
              <a:t>( (</a:t>
            </a:r>
            <a:r>
              <a:rPr kumimoji="1" lang="en-US" altLang="en-US" sz="1600" b="1" dirty="0">
                <a:latin typeface="微软雅黑" panose="020B0503020204020204" pitchFamily="34" charset="-122"/>
                <a:ea typeface="微软雅黑" panose="020B0503020204020204" pitchFamily="34" charset="-122"/>
              </a:rPr>
              <a:t>select </a:t>
            </a:r>
            <a:r>
              <a:rPr kumimoji="1" lang="en-US" altLang="en-US" sz="1600" i="1" dirty="0" err="1">
                <a:latin typeface="微软雅黑" panose="020B0503020204020204" pitchFamily="34" charset="-122"/>
                <a:ea typeface="微软雅黑" panose="020B0503020204020204" pitchFamily="34" charset="-122"/>
              </a:rPr>
              <a:t>course_id</a:t>
            </a:r>
            <a:endParaRPr kumimoji="1" lang="en-US" altLang="en-US" sz="1600" i="1" dirty="0">
              <a:latin typeface="微软雅黑" panose="020B0503020204020204" pitchFamily="34" charset="-122"/>
              <a:ea typeface="微软雅黑" panose="020B0503020204020204" pitchFamily="34" charset="-122"/>
            </a:endParaRPr>
          </a:p>
          <a:p>
            <a:r>
              <a:rPr kumimoji="1" lang="en-US" altLang="en-US" sz="1600" b="1" dirty="0">
                <a:latin typeface="微软雅黑" panose="020B0503020204020204" pitchFamily="34" charset="-122"/>
                <a:ea typeface="微软雅黑" panose="020B0503020204020204" pitchFamily="34" charset="-122"/>
              </a:rPr>
              <a:t>                                 from </a:t>
            </a:r>
            <a:r>
              <a:rPr kumimoji="1" lang="en-US" altLang="en-US" sz="1600" i="1" dirty="0">
                <a:latin typeface="微软雅黑" panose="020B0503020204020204" pitchFamily="34" charset="-122"/>
                <a:ea typeface="微软雅黑" panose="020B0503020204020204" pitchFamily="34" charset="-122"/>
              </a:rPr>
              <a:t>course</a:t>
            </a:r>
          </a:p>
          <a:p>
            <a:r>
              <a:rPr kumimoji="1" lang="en-US" altLang="en-US" sz="1600" b="1" dirty="0">
                <a:latin typeface="微软雅黑" panose="020B0503020204020204" pitchFamily="34" charset="-122"/>
                <a:ea typeface="微软雅黑" panose="020B0503020204020204" pitchFamily="34" charset="-122"/>
              </a:rPr>
              <a:t>                                 where </a:t>
            </a:r>
            <a:r>
              <a:rPr kumimoji="1" lang="en-US" altLang="en-US" sz="1600" i="1" dirty="0" err="1">
                <a:latin typeface="微软雅黑" panose="020B0503020204020204" pitchFamily="34" charset="-122"/>
                <a:ea typeface="微软雅黑" panose="020B0503020204020204" pitchFamily="34" charset="-122"/>
              </a:rPr>
              <a:t>dept_name</a:t>
            </a:r>
            <a:r>
              <a:rPr kumimoji="1" lang="en-US" altLang="en-US" sz="1600" i="1" dirty="0">
                <a:latin typeface="微软雅黑" panose="020B0503020204020204" pitchFamily="34" charset="-122"/>
                <a:ea typeface="微软雅黑" panose="020B0503020204020204" pitchFamily="34" charset="-122"/>
              </a:rPr>
              <a:t> </a:t>
            </a:r>
            <a:r>
              <a:rPr kumimoji="1" lang="en-US" altLang="en-US" sz="1600" dirty="0">
                <a:latin typeface="微软雅黑" panose="020B0503020204020204" pitchFamily="34" charset="-122"/>
                <a:ea typeface="微软雅黑" panose="020B0503020204020204" pitchFamily="34" charset="-122"/>
              </a:rPr>
              <a:t>= </a:t>
            </a:r>
            <a:r>
              <a:rPr kumimoji="1" lang="en-US" altLang="en-US" sz="1600" dirty="0">
                <a:latin typeface="微软雅黑" panose="020B0503020204020204" pitchFamily="34" charset="-122"/>
                <a:ea typeface="微软雅黑" panose="020B0503020204020204" pitchFamily="34" charset="-122"/>
              </a:rPr>
              <a:t>'Psychology')</a:t>
            </a:r>
            <a:endParaRPr kumimoji="1" lang="en-US" altLang="en-US" sz="1600" dirty="0">
              <a:latin typeface="微软雅黑" panose="020B0503020204020204" pitchFamily="34" charset="-122"/>
              <a:ea typeface="微软雅黑" panose="020B0503020204020204" pitchFamily="34" charset="-122"/>
            </a:endParaRPr>
          </a:p>
          <a:p>
            <a:r>
              <a:rPr kumimoji="1" lang="en-US" altLang="en-US" sz="1600" b="1" dirty="0">
                <a:latin typeface="微软雅黑" panose="020B0503020204020204" pitchFamily="34" charset="-122"/>
                <a:ea typeface="微软雅黑" panose="020B0503020204020204" pitchFamily="34" charset="-122"/>
              </a:rPr>
              <a:t>                               except</a:t>
            </a:r>
          </a:p>
          <a:p>
            <a:r>
              <a:rPr kumimoji="1" lang="en-US" altLang="en-US" sz="1600" dirty="0">
                <a:latin typeface="微软雅黑" panose="020B0503020204020204" pitchFamily="34" charset="-122"/>
                <a:ea typeface="微软雅黑" panose="020B0503020204020204" pitchFamily="34" charset="-122"/>
              </a:rPr>
              <a:t>                                 (</a:t>
            </a:r>
            <a:r>
              <a:rPr kumimoji="1" lang="en-US" altLang="en-US" sz="1600" b="1" dirty="0">
                <a:latin typeface="微软雅黑" panose="020B0503020204020204" pitchFamily="34" charset="-122"/>
                <a:ea typeface="微软雅黑" panose="020B0503020204020204" pitchFamily="34" charset="-122"/>
              </a:rPr>
              <a:t>select </a:t>
            </a:r>
            <a:r>
              <a:rPr kumimoji="1" lang="en-US" altLang="en-US" sz="1600" i="1" dirty="0" err="1">
                <a:latin typeface="微软雅黑" panose="020B0503020204020204" pitchFamily="34" charset="-122"/>
                <a:ea typeface="微软雅黑" panose="020B0503020204020204" pitchFamily="34" charset="-122"/>
              </a:rPr>
              <a:t>T</a:t>
            </a:r>
            <a:r>
              <a:rPr kumimoji="1" lang="en-US" altLang="en-US" sz="1600" dirty="0" err="1">
                <a:latin typeface="微软雅黑" panose="020B0503020204020204" pitchFamily="34" charset="-122"/>
                <a:ea typeface="微软雅黑" panose="020B0503020204020204" pitchFamily="34" charset="-122"/>
              </a:rPr>
              <a:t>.</a:t>
            </a:r>
            <a:r>
              <a:rPr kumimoji="1" lang="en-US" altLang="en-US" sz="1600" i="1" dirty="0" err="1">
                <a:latin typeface="微软雅黑" panose="020B0503020204020204" pitchFamily="34" charset="-122"/>
                <a:ea typeface="微软雅黑" panose="020B0503020204020204" pitchFamily="34" charset="-122"/>
              </a:rPr>
              <a:t>course_id</a:t>
            </a:r>
            <a:endParaRPr kumimoji="1" lang="en-US" altLang="en-US" sz="1600" i="1" dirty="0">
              <a:latin typeface="微软雅黑" panose="020B0503020204020204" pitchFamily="34" charset="-122"/>
              <a:ea typeface="微软雅黑" panose="020B0503020204020204" pitchFamily="34" charset="-122"/>
            </a:endParaRPr>
          </a:p>
          <a:p>
            <a:r>
              <a:rPr kumimoji="1" lang="en-US" altLang="en-US" sz="1600" b="1" dirty="0">
                <a:latin typeface="微软雅黑" panose="020B0503020204020204" pitchFamily="34" charset="-122"/>
                <a:ea typeface="微软雅黑" panose="020B0503020204020204" pitchFamily="34" charset="-122"/>
              </a:rPr>
              <a:t>                                   from </a:t>
            </a:r>
            <a:r>
              <a:rPr kumimoji="1" lang="en-US" altLang="en-US" sz="1600" i="1" dirty="0">
                <a:latin typeface="微软雅黑" panose="020B0503020204020204" pitchFamily="34" charset="-122"/>
                <a:ea typeface="微软雅黑" panose="020B0503020204020204" pitchFamily="34" charset="-122"/>
              </a:rPr>
              <a:t>takes </a:t>
            </a:r>
            <a:r>
              <a:rPr kumimoji="1" lang="en-US" altLang="en-US" sz="1600" b="1" dirty="0">
                <a:latin typeface="微软雅黑" panose="020B0503020204020204" pitchFamily="34" charset="-122"/>
                <a:ea typeface="微软雅黑" panose="020B0503020204020204" pitchFamily="34" charset="-122"/>
              </a:rPr>
              <a:t>as </a:t>
            </a:r>
            <a:r>
              <a:rPr kumimoji="1" lang="en-US" altLang="en-US" sz="1600" i="1" dirty="0">
                <a:latin typeface="微软雅黑" panose="020B0503020204020204" pitchFamily="34" charset="-122"/>
                <a:ea typeface="微软雅黑" panose="020B0503020204020204" pitchFamily="34" charset="-122"/>
              </a:rPr>
              <a:t>T</a:t>
            </a:r>
          </a:p>
          <a:p>
            <a:r>
              <a:rPr kumimoji="1" lang="en-US" altLang="en-US" sz="1600" b="1" dirty="0">
                <a:latin typeface="微软雅黑" panose="020B0503020204020204" pitchFamily="34" charset="-122"/>
                <a:ea typeface="微软雅黑" panose="020B0503020204020204" pitchFamily="34" charset="-122"/>
              </a:rPr>
              <a:t>                                   where </a:t>
            </a:r>
            <a:r>
              <a:rPr kumimoji="1" lang="en-US" altLang="en-US" sz="1600" i="1" dirty="0">
                <a:latin typeface="微软雅黑" panose="020B0503020204020204" pitchFamily="34" charset="-122"/>
                <a:ea typeface="微软雅黑" panose="020B0503020204020204" pitchFamily="34" charset="-122"/>
              </a:rPr>
              <a:t>S</a:t>
            </a:r>
            <a:r>
              <a:rPr kumimoji="1" lang="en-US" altLang="en-US" sz="1600" dirty="0">
                <a:latin typeface="微软雅黑" panose="020B0503020204020204" pitchFamily="34" charset="-122"/>
                <a:ea typeface="微软雅黑" panose="020B0503020204020204" pitchFamily="34" charset="-122"/>
              </a:rPr>
              <a:t>.</a:t>
            </a:r>
            <a:r>
              <a:rPr kumimoji="1" lang="en-US" altLang="en-US" sz="1600" i="1" dirty="0">
                <a:latin typeface="微软雅黑" panose="020B0503020204020204" pitchFamily="34" charset="-122"/>
                <a:ea typeface="微软雅黑" panose="020B0503020204020204" pitchFamily="34" charset="-122"/>
              </a:rPr>
              <a:t>ID </a:t>
            </a:r>
            <a:r>
              <a:rPr kumimoji="1" lang="en-US" altLang="en-US" sz="1600" dirty="0">
                <a:latin typeface="微软雅黑" panose="020B0503020204020204" pitchFamily="34" charset="-122"/>
                <a:ea typeface="微软雅黑" panose="020B0503020204020204" pitchFamily="34" charset="-122"/>
              </a:rPr>
              <a:t>= </a:t>
            </a:r>
            <a:r>
              <a:rPr kumimoji="1" lang="en-US" altLang="en-US" sz="1600" i="1" dirty="0">
                <a:latin typeface="微软雅黑" panose="020B0503020204020204" pitchFamily="34" charset="-122"/>
                <a:ea typeface="微软雅黑" panose="020B0503020204020204" pitchFamily="34" charset="-122"/>
              </a:rPr>
              <a:t>T</a:t>
            </a:r>
            <a:r>
              <a:rPr kumimoji="1" lang="en-US" altLang="en-US" sz="1600" dirty="0">
                <a:latin typeface="微软雅黑" panose="020B0503020204020204" pitchFamily="34" charset="-122"/>
                <a:ea typeface="微软雅黑" panose="020B0503020204020204" pitchFamily="34" charset="-122"/>
              </a:rPr>
              <a:t>.</a:t>
            </a:r>
            <a:r>
              <a:rPr kumimoji="1" lang="en-US" altLang="en-US" sz="1600" i="1" dirty="0">
                <a:latin typeface="微软雅黑" panose="020B0503020204020204" pitchFamily="34" charset="-122"/>
                <a:ea typeface="微软雅黑" panose="020B0503020204020204" pitchFamily="34" charset="-122"/>
              </a:rPr>
              <a:t>ID</a:t>
            </a:r>
            <a:r>
              <a:rPr kumimoji="1" lang="en-US" altLang="en-US" sz="1600" dirty="0">
                <a:latin typeface="微软雅黑" panose="020B0503020204020204" pitchFamily="34" charset="-122"/>
                <a:ea typeface="微软雅黑" panose="020B0503020204020204" pitchFamily="34" charset="-122"/>
              </a:rPr>
              <a:t>));</a:t>
            </a:r>
          </a:p>
          <a:p>
            <a:pPr marL="285750">
              <a:buClr>
                <a:srgbClr val="FF9933"/>
              </a:buClr>
              <a:buSzPct val="110000"/>
            </a:pPr>
            <a:endParaRPr kumimoji="1" lang="en-US" altLang="en-US" sz="1600" dirty="0">
              <a:latin typeface="微软雅黑" panose="020B0503020204020204" pitchFamily="34" charset="-122"/>
              <a:ea typeface="微软雅黑" panose="020B0503020204020204" pitchFamily="34" charset="-122"/>
            </a:endParaRPr>
          </a:p>
          <a:p>
            <a:pPr marL="571500" indent="-285750">
              <a:buClr>
                <a:srgbClr val="FF9933"/>
              </a:buClr>
              <a:buSzPct val="110000"/>
              <a:buFont typeface="Arial" panose="020B0604020202020204" pitchFamily="34" charset="0"/>
              <a:buChar char="•"/>
            </a:pPr>
            <a:r>
              <a:rPr kumimoji="1" lang="zh-CN" altLang="en-US" sz="1700" dirty="0" smtClean="0">
                <a:latin typeface="微软雅黑" panose="020B0503020204020204" pitchFamily="34" charset="-122"/>
                <a:ea typeface="微软雅黑" panose="020B0503020204020204" pitchFamily="34" charset="-122"/>
              </a:rPr>
              <a:t>第一个子查询列举生物院的所有课程</a:t>
            </a:r>
            <a:endParaRPr kumimoji="1" lang="en-US" altLang="en-US" sz="1700" dirty="0">
              <a:latin typeface="微软雅黑" panose="020B0503020204020204" pitchFamily="34" charset="-122"/>
              <a:ea typeface="微软雅黑" panose="020B0503020204020204" pitchFamily="34" charset="-122"/>
            </a:endParaRPr>
          </a:p>
          <a:p>
            <a:pPr marL="571500" indent="-285750">
              <a:buClr>
                <a:srgbClr val="FF9933"/>
              </a:buClr>
              <a:buSzPct val="110000"/>
              <a:buFont typeface="Arial" panose="020B0604020202020204" pitchFamily="34" charset="0"/>
              <a:buChar char="•"/>
            </a:pPr>
            <a:r>
              <a:rPr kumimoji="1" lang="zh-CN" altLang="en-US" sz="1700" dirty="0" smtClean="0">
                <a:latin typeface="微软雅黑" panose="020B0503020204020204" pitchFamily="34" charset="-122"/>
                <a:ea typeface="微软雅黑" panose="020B0503020204020204" pitchFamily="34" charset="-122"/>
              </a:rPr>
              <a:t>第二个子查询列举学生上过的所有课程</a:t>
            </a:r>
            <a:endParaRPr kumimoji="1" lang="en-US" altLang="en-US" sz="1700" dirty="0">
              <a:latin typeface="微软雅黑" panose="020B0503020204020204" pitchFamily="34" charset="-122"/>
              <a:ea typeface="微软雅黑" panose="020B0503020204020204" pitchFamily="34" charset="-122"/>
            </a:endParaRPr>
          </a:p>
          <a:p>
            <a:pPr marL="285750">
              <a:buClr>
                <a:srgbClr val="FF9933"/>
              </a:buClr>
              <a:buSzPct val="90000"/>
            </a:pPr>
            <a:endParaRPr kumimoji="1" lang="en-US" altLang="en-US" sz="1700" dirty="0">
              <a:latin typeface="微软雅黑" panose="020B0503020204020204" pitchFamily="34" charset="-122"/>
              <a:ea typeface="微软雅黑" panose="020B0503020204020204" pitchFamily="34" charset="-122"/>
            </a:endParaRPr>
          </a:p>
          <a:p>
            <a:endParaRPr kumimoji="1" lang="en-US"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另外一种写法</a:t>
            </a:r>
            <a:endParaRPr lang="zh-CN" altLang="en-US" dirty="0"/>
          </a:p>
        </p:txBody>
      </p:sp>
      <p:sp>
        <p:nvSpPr>
          <p:cNvPr id="5" name="矩形 4"/>
          <p:cNvSpPr/>
          <p:nvPr/>
        </p:nvSpPr>
        <p:spPr>
          <a:xfrm>
            <a:off x="768351" y="1536174"/>
            <a:ext cx="7896678" cy="2800767"/>
          </a:xfrm>
          <a:prstGeom prst="rect">
            <a:avLst/>
          </a:prstGeom>
        </p:spPr>
        <p:txBody>
          <a:bodyPr wrap="square">
            <a:spAutoFit/>
          </a:bodyPr>
          <a:lstStyle/>
          <a:p>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a.id,</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a.name</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student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WHERE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NOT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EXISTS</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a:t>
            </a:r>
            <a:r>
              <a:rPr lang="en-US" altLang="zh-CN" dirty="0">
                <a:solidFill>
                  <a:srgbClr val="800000"/>
                </a:solidFill>
                <a:highlight>
                  <a:srgbClr val="FFFFFF"/>
                </a:highlight>
                <a:latin typeface="Courier New" panose="02070309020205020404" pitchFamily="49" charset="0"/>
              </a:rPr>
              <a:t>1</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course</a:t>
            </a:r>
            <a:r>
              <a:rPr lang="en-US" altLang="zh-CN" dirty="0">
                <a:solidFill>
                  <a:srgbClr val="000000"/>
                </a:solidFill>
                <a:highlight>
                  <a:srgbClr val="FFFFFF"/>
                </a:highlight>
                <a:latin typeface="Courier New" panose="02070309020205020404" pitchFamily="49" charset="0"/>
              </a:rPr>
              <a:t> b</a:t>
            </a: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WHERE</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b</a:t>
            </a:r>
            <a:r>
              <a:rPr lang="en-US" altLang="zh-CN" dirty="0" err="1">
                <a:solidFill>
                  <a:srgbClr val="0000FF"/>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dept_name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'Psychology'</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AND</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NOT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EXISTS</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a:t>
            </a:r>
            <a:r>
              <a:rPr lang="en-US" altLang="zh-CN" dirty="0">
                <a:solidFill>
                  <a:srgbClr val="800000"/>
                </a:solidFill>
                <a:highlight>
                  <a:srgbClr val="FFFFFF"/>
                </a:highlight>
                <a:latin typeface="Courier New" panose="02070309020205020404" pitchFamily="49" charset="0"/>
              </a:rPr>
              <a:t>1</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takes</a:t>
            </a:r>
            <a:r>
              <a:rPr lang="en-US" altLang="zh-CN" dirty="0">
                <a:solidFill>
                  <a:srgbClr val="000000"/>
                </a:solidFill>
                <a:highlight>
                  <a:srgbClr val="FFFFFF"/>
                </a:highlight>
                <a:latin typeface="Courier New" panose="02070309020205020404" pitchFamily="49" charset="0"/>
              </a:rPr>
              <a:t> c</a:t>
            </a: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WHERE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a.id</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c</a:t>
            </a:r>
            <a:r>
              <a:rPr lang="en-US" altLang="zh-CN" dirty="0">
                <a:solidFill>
                  <a:srgbClr val="0000FF"/>
                </a:solidFill>
                <a:highlight>
                  <a:srgbClr val="FFFFFF"/>
                </a:highlight>
                <a:latin typeface="Courier New" panose="02070309020205020404" pitchFamily="49" charset="0"/>
              </a:rPr>
              <a:t>.id</a:t>
            </a:r>
            <a:r>
              <a:rPr lang="en-US" altLang="zh-CN" dirty="0">
                <a:solidFill>
                  <a:srgbClr val="000000"/>
                </a:solidFill>
                <a:highlight>
                  <a:srgbClr val="FFFFFF"/>
                </a:highlight>
                <a:latin typeface="Courier New" panose="02070309020205020404" pitchFamily="49" charset="0"/>
              </a:rPr>
              <a:t> </a:t>
            </a: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AND</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b</a:t>
            </a:r>
            <a:r>
              <a:rPr lang="en-US" altLang="zh-CN" dirty="0" err="1">
                <a:solidFill>
                  <a:srgbClr val="0000FF"/>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course_id</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c</a:t>
            </a:r>
            <a:r>
              <a:rPr lang="en-US" altLang="zh-CN" dirty="0" err="1">
                <a:solidFill>
                  <a:srgbClr val="0000FF"/>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course_id</a:t>
            </a:r>
            <a:r>
              <a:rPr lang="en-US" altLang="zh-CN" dirty="0">
                <a:solidFill>
                  <a:srgbClr val="0000FF"/>
                </a:solidFill>
                <a:highlight>
                  <a:srgbClr val="FFFFFF"/>
                </a:highlight>
                <a:latin typeface="Courier New" panose="02070309020205020404" pitchFamily="49" charset="0"/>
              </a:rPr>
              <a:t>))</a:t>
            </a:r>
            <a:endParaRPr lang="zh-CN" altLang="en-US" dirty="0"/>
          </a:p>
        </p:txBody>
      </p:sp>
    </p:spTree>
    <p:extLst>
      <p:ext uri="{BB962C8B-B14F-4D97-AF65-F5344CB8AC3E}">
        <p14:creationId xmlns:p14="http://schemas.microsoft.com/office/powerpoint/2010/main" val="3446576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not exists </a:t>
            </a:r>
            <a:r>
              <a:rPr lang="zh-CN" altLang="en-US" dirty="0" smtClean="0"/>
              <a:t>替代 </a:t>
            </a:r>
            <a:r>
              <a:rPr lang="en-US" altLang="zh-CN" dirty="0" smtClean="0"/>
              <a:t>not in</a:t>
            </a:r>
            <a:endParaRPr lang="zh-CN" altLang="en-US" dirty="0"/>
          </a:p>
        </p:txBody>
      </p:sp>
      <p:sp>
        <p:nvSpPr>
          <p:cNvPr id="3" name="内容占位符 2"/>
          <p:cNvSpPr>
            <a:spLocks noGrp="1"/>
          </p:cNvSpPr>
          <p:nvPr>
            <p:ph idx="1"/>
          </p:nvPr>
        </p:nvSpPr>
        <p:spPr>
          <a:xfrm>
            <a:off x="702880" y="1015411"/>
            <a:ext cx="7707313" cy="4903787"/>
          </a:xfrm>
        </p:spPr>
        <p:txBody>
          <a:bodyPr/>
          <a:lstStyle/>
          <a:p>
            <a:r>
              <a:rPr lang="zh-CN" altLang="en-US" dirty="0" smtClean="0"/>
              <a:t>在内部查询关联列有索引的情况下，</a:t>
            </a:r>
            <a:r>
              <a:rPr lang="en-US" altLang="zh-CN" dirty="0" smtClean="0"/>
              <a:t>not exists </a:t>
            </a:r>
            <a:r>
              <a:rPr lang="zh-CN" altLang="en-US" dirty="0" smtClean="0"/>
              <a:t>的执行效率更高</a:t>
            </a:r>
            <a:endParaRPr lang="en-US" altLang="zh-CN" dirty="0" smtClean="0"/>
          </a:p>
          <a:p>
            <a:pPr lvl="1"/>
            <a:r>
              <a:rPr lang="en-US" altLang="zh-CN" dirty="0" smtClean="0"/>
              <a:t>not in </a:t>
            </a:r>
            <a:r>
              <a:rPr lang="zh-CN" altLang="en-US" dirty="0" smtClean="0"/>
              <a:t>不会用到索引</a:t>
            </a:r>
            <a:endParaRPr lang="en-US" altLang="zh-CN" dirty="0" smtClean="0"/>
          </a:p>
          <a:p>
            <a:pPr marL="457200" lvl="1" indent="0">
              <a:buNone/>
            </a:pPr>
            <a:r>
              <a:rPr lang="en-US" altLang="zh-CN" dirty="0"/>
              <a:t>	</a:t>
            </a:r>
            <a:endParaRPr lang="en-US" altLang="zh-CN" dirty="0" smtClean="0"/>
          </a:p>
          <a:p>
            <a:pPr marL="0" indent="0">
              <a:buNone/>
            </a:pPr>
            <a:endParaRPr lang="zh-CN" altLang="en-US" dirty="0"/>
          </a:p>
        </p:txBody>
      </p:sp>
      <p:sp>
        <p:nvSpPr>
          <p:cNvPr id="4" name="矩形 3"/>
          <p:cNvSpPr/>
          <p:nvPr/>
        </p:nvSpPr>
        <p:spPr>
          <a:xfrm>
            <a:off x="622661" y="2508405"/>
            <a:ext cx="3705289" cy="830997"/>
          </a:xfrm>
          <a:prstGeom prst="rect">
            <a:avLst/>
          </a:prstGeom>
        </p:spPr>
        <p:txBody>
          <a:bodyPr wrap="square">
            <a:spAutoFit/>
          </a:bodyPr>
          <a:lstStyle/>
          <a:p>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 </a:t>
            </a:r>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test_1</a:t>
            </a:r>
          </a:p>
          <a:p>
            <a:r>
              <a:rPr lang="en-US" altLang="zh-CN" dirty="0">
                <a:solidFill>
                  <a:srgbClr val="0000FF"/>
                </a:solidFill>
                <a:highlight>
                  <a:srgbClr val="FFFFFF"/>
                </a:highlight>
                <a:latin typeface="Courier New" panose="02070309020205020404" pitchFamily="49" charset="0"/>
              </a:rPr>
              <a:t>where</a:t>
            </a:r>
            <a:r>
              <a:rPr lang="en-US" altLang="zh-CN" dirty="0">
                <a:solidFill>
                  <a:srgbClr val="000000"/>
                </a:solidFill>
                <a:highlight>
                  <a:srgbClr val="FFFFFF"/>
                </a:highlight>
                <a:latin typeface="Courier New" panose="02070309020205020404" pitchFamily="49" charset="0"/>
              </a:rPr>
              <a:t> col </a:t>
            </a:r>
            <a:r>
              <a:rPr lang="en-US" altLang="zh-CN" dirty="0">
                <a:solidFill>
                  <a:srgbClr val="0000FF"/>
                </a:solidFill>
                <a:highlight>
                  <a:srgbClr val="FFFFFF"/>
                </a:highlight>
                <a:latin typeface="Courier New" panose="02070309020205020404" pitchFamily="49" charset="0"/>
              </a:rPr>
              <a:t>not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in</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col </a:t>
            </a:r>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test_2</a:t>
            </a:r>
            <a:r>
              <a:rPr lang="en-US" altLang="zh-CN" dirty="0">
                <a:solidFill>
                  <a:srgbClr val="0000FF"/>
                </a:solidFill>
                <a:highlight>
                  <a:srgbClr val="FFFFFF"/>
                </a:highlight>
                <a:latin typeface="Courier New" panose="02070309020205020404" pitchFamily="49" charset="0"/>
              </a:rPr>
              <a:t>);</a:t>
            </a:r>
            <a:endParaRPr lang="zh-CN" altLang="en-US" dirty="0"/>
          </a:p>
        </p:txBody>
      </p:sp>
      <p:sp>
        <p:nvSpPr>
          <p:cNvPr id="5" name="矩形 4"/>
          <p:cNvSpPr/>
          <p:nvPr/>
        </p:nvSpPr>
        <p:spPr>
          <a:xfrm>
            <a:off x="4763309" y="2508404"/>
            <a:ext cx="4082241" cy="830997"/>
          </a:xfrm>
          <a:prstGeom prst="rect">
            <a:avLst/>
          </a:prstGeom>
        </p:spPr>
        <p:txBody>
          <a:bodyPr wrap="square">
            <a:spAutoFit/>
          </a:bodyPr>
          <a:lstStyle/>
          <a:p>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 </a:t>
            </a:r>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test_1 </a:t>
            </a:r>
            <a:r>
              <a:rPr lang="en-US" altLang="zh-CN" dirty="0">
                <a:solidFill>
                  <a:srgbClr val="0000FF"/>
                </a:solidFill>
                <a:highlight>
                  <a:srgbClr val="FFFFFF"/>
                </a:highlight>
                <a:latin typeface="Courier New" panose="02070309020205020404" pitchFamily="49" charset="0"/>
              </a:rPr>
              <a:t>a</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FF"/>
                </a:solidFill>
                <a:highlight>
                  <a:srgbClr val="FFFFFF"/>
                </a:highlight>
                <a:latin typeface="Courier New" panose="02070309020205020404" pitchFamily="49" charset="0"/>
              </a:rPr>
              <a:t>where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not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exists</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a:t>
            </a:r>
            <a:r>
              <a:rPr lang="en-US" altLang="zh-CN" dirty="0">
                <a:solidFill>
                  <a:srgbClr val="800000"/>
                </a:solidFill>
                <a:highlight>
                  <a:srgbClr val="FFFFFF"/>
                </a:highlight>
                <a:latin typeface="Courier New" panose="02070309020205020404" pitchFamily="49" charset="0"/>
              </a:rPr>
              <a:t>1</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test_2 b </a:t>
            </a:r>
            <a:r>
              <a:rPr lang="en-US" altLang="zh-CN" dirty="0">
                <a:solidFill>
                  <a:srgbClr val="0000FF"/>
                </a:solidFill>
                <a:highlight>
                  <a:srgbClr val="FFFFFF"/>
                </a:highlight>
                <a:latin typeface="Courier New" panose="02070309020205020404" pitchFamily="49" charset="0"/>
              </a:rPr>
              <a:t>where</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FF"/>
                </a:solidFill>
                <a:highlight>
                  <a:srgbClr val="FFFFFF"/>
                </a:highlight>
                <a:latin typeface="Courier New" panose="02070309020205020404" pitchFamily="49" charset="0"/>
              </a:rPr>
              <a:t>a.</a:t>
            </a:r>
            <a:r>
              <a:rPr lang="en-US" altLang="zh-CN" dirty="0" err="1">
                <a:solidFill>
                  <a:srgbClr val="000000"/>
                </a:solidFill>
                <a:highlight>
                  <a:srgbClr val="FFFFFF"/>
                </a:highlight>
                <a:latin typeface="Courier New" panose="02070309020205020404" pitchFamily="49" charset="0"/>
              </a:rPr>
              <a:t>col</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b</a:t>
            </a:r>
            <a:r>
              <a:rPr lang="en-US" altLang="zh-CN" dirty="0" err="1">
                <a:solidFill>
                  <a:srgbClr val="0000FF"/>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col</a:t>
            </a:r>
            <a:r>
              <a:rPr lang="en-US" altLang="zh-CN" dirty="0">
                <a:solidFill>
                  <a:srgbClr val="0000FF"/>
                </a:solidFill>
                <a:highlight>
                  <a:srgbClr val="FFFFFF"/>
                </a:highlight>
                <a:latin typeface="Courier New" panose="02070309020205020404" pitchFamily="49" charset="0"/>
              </a:rPr>
              <a:t>);</a:t>
            </a:r>
            <a:endParaRPr lang="zh-CN" altLang="en-US" dirty="0"/>
          </a:p>
        </p:txBody>
      </p:sp>
      <p:pic>
        <p:nvPicPr>
          <p:cNvPr id="6" name="图片 5"/>
          <p:cNvPicPr>
            <a:picLocks noChangeAspect="1"/>
          </p:cNvPicPr>
          <p:nvPr/>
        </p:nvPicPr>
        <p:blipFill>
          <a:blip r:embed="rId2"/>
          <a:stretch>
            <a:fillRect/>
          </a:stretch>
        </p:blipFill>
        <p:spPr>
          <a:xfrm>
            <a:off x="702880" y="3957172"/>
            <a:ext cx="3314286" cy="1590476"/>
          </a:xfrm>
          <a:prstGeom prst="rect">
            <a:avLst/>
          </a:prstGeom>
        </p:spPr>
      </p:pic>
      <p:pic>
        <p:nvPicPr>
          <p:cNvPr id="7" name="图片 6"/>
          <p:cNvPicPr>
            <a:picLocks noChangeAspect="1"/>
          </p:cNvPicPr>
          <p:nvPr/>
        </p:nvPicPr>
        <p:blipFill>
          <a:blip r:embed="rId3"/>
          <a:stretch>
            <a:fillRect/>
          </a:stretch>
        </p:blipFill>
        <p:spPr>
          <a:xfrm>
            <a:off x="4597931" y="3955156"/>
            <a:ext cx="4247619" cy="1476190"/>
          </a:xfrm>
          <a:prstGeom prst="rect">
            <a:avLst/>
          </a:prstGeom>
        </p:spPr>
      </p:pic>
    </p:spTree>
    <p:extLst>
      <p:ext uri="{BB962C8B-B14F-4D97-AF65-F5344CB8AC3E}">
        <p14:creationId xmlns:p14="http://schemas.microsoft.com/office/powerpoint/2010/main" val="51209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81050" y="152400"/>
            <a:ext cx="8077200" cy="609600"/>
          </a:xfrm>
        </p:spPr>
        <p:txBody>
          <a:bodyPr/>
          <a:lstStyle/>
          <a:p>
            <a:r>
              <a:rPr lang="zh-CN" altLang="en-US" sz="2800" dirty="0" smtClean="0"/>
              <a:t>测试</a:t>
            </a:r>
            <a:r>
              <a:rPr lang="zh-CN" altLang="en-US" dirty="0"/>
              <a:t>子</a:t>
            </a:r>
            <a:r>
              <a:rPr lang="zh-CN" altLang="en-US" dirty="0" smtClean="0"/>
              <a:t>查询中</a:t>
            </a:r>
            <a:r>
              <a:rPr lang="zh-CN" altLang="en-US" sz="2800" dirty="0" smtClean="0"/>
              <a:t>存在重复元组 </a:t>
            </a:r>
            <a:r>
              <a:rPr lang="en-US" altLang="zh-CN" sz="2800" dirty="0" smtClean="0"/>
              <a:t>unique </a:t>
            </a:r>
            <a:r>
              <a:rPr lang="zh-CN" altLang="en-US" sz="2800" dirty="0" smtClean="0"/>
              <a:t>（不支持）</a:t>
            </a:r>
            <a:endParaRPr lang="en-US" altLang="en-US" sz="2800" dirty="0"/>
          </a:p>
        </p:txBody>
      </p:sp>
      <p:sp>
        <p:nvSpPr>
          <p:cNvPr id="58370" name="Rectangle 3"/>
          <p:cNvSpPr>
            <a:spLocks noGrp="1" noChangeArrowheads="1"/>
          </p:cNvSpPr>
          <p:nvPr>
            <p:ph type="body" idx="1"/>
          </p:nvPr>
        </p:nvSpPr>
        <p:spPr>
          <a:xfrm>
            <a:off x="781050" y="1100645"/>
            <a:ext cx="7499160" cy="5413365"/>
          </a:xfrm>
        </p:spPr>
        <p:txBody>
          <a:bodyPr/>
          <a:lstStyle/>
          <a:p>
            <a:pPr>
              <a:tabLst>
                <a:tab pos="803275" algn="l"/>
                <a:tab pos="1547813" algn="l"/>
              </a:tabLst>
            </a:pPr>
            <a:r>
              <a:rPr lang="en-US" altLang="en-US" sz="1700" dirty="0"/>
              <a:t>The </a:t>
            </a:r>
            <a:r>
              <a:rPr lang="en-US" altLang="en-US" sz="1700" b="1" dirty="0">
                <a:solidFill>
                  <a:srgbClr val="002060"/>
                </a:solidFill>
              </a:rPr>
              <a:t>unique</a:t>
            </a:r>
            <a:r>
              <a:rPr lang="en-US" altLang="en-US" sz="1700" dirty="0"/>
              <a:t> construct tests whether a subquery has any duplicate tuples in its result.</a:t>
            </a:r>
          </a:p>
          <a:p>
            <a:pPr>
              <a:tabLst>
                <a:tab pos="803275" algn="l"/>
                <a:tab pos="1547813" algn="l"/>
              </a:tabLst>
            </a:pPr>
            <a:r>
              <a:rPr lang="en-US" altLang="en-US" sz="1700" dirty="0"/>
              <a:t>The </a:t>
            </a:r>
            <a:r>
              <a:rPr lang="en-US" altLang="en-US" sz="1700" b="1" dirty="0">
                <a:solidFill>
                  <a:srgbClr val="002060"/>
                </a:solidFill>
              </a:rPr>
              <a:t>unique</a:t>
            </a:r>
            <a:r>
              <a:rPr lang="en-US" altLang="en-US" sz="1700" dirty="0"/>
              <a:t> construct evaluates to “true” if a given subquery contains no duplicates .</a:t>
            </a:r>
          </a:p>
          <a:p>
            <a:pPr>
              <a:tabLst>
                <a:tab pos="803275" algn="l"/>
                <a:tab pos="1547813" algn="l"/>
              </a:tabLst>
            </a:pPr>
            <a:r>
              <a:rPr lang="zh-CN" altLang="en-US" sz="1700" dirty="0" smtClean="0"/>
              <a:t>查询</a:t>
            </a:r>
            <a:r>
              <a:rPr lang="en-US" altLang="zh-CN" sz="1700" dirty="0" smtClean="0"/>
              <a:t>2017</a:t>
            </a:r>
            <a:r>
              <a:rPr lang="zh-CN" altLang="en-US" sz="1700" dirty="0" smtClean="0"/>
              <a:t>年最多开设</a:t>
            </a:r>
            <a:r>
              <a:rPr lang="en-US" altLang="zh-CN" sz="1700" dirty="0" smtClean="0"/>
              <a:t>1</a:t>
            </a:r>
            <a:r>
              <a:rPr lang="zh-CN" altLang="en-US" sz="1700" dirty="0" smtClean="0"/>
              <a:t>次的课程</a:t>
            </a:r>
            <a:endParaRPr lang="en-US" altLang="en-US" sz="1700" dirty="0"/>
          </a:p>
          <a:p>
            <a:pPr lvl="1">
              <a:buFont typeface="Monotype Sorts" charset="2"/>
              <a:buNone/>
              <a:tabLst>
                <a:tab pos="803275" algn="l"/>
                <a:tab pos="1547813" algn="l"/>
              </a:tabLst>
            </a:pPr>
            <a:r>
              <a:rPr lang="en-US" altLang="en-US" sz="1700" b="1" dirty="0"/>
              <a:t>    select </a:t>
            </a:r>
            <a:r>
              <a:rPr lang="en-US" altLang="en-US" sz="1700" i="1" dirty="0" err="1"/>
              <a:t>T</a:t>
            </a:r>
            <a:r>
              <a:rPr lang="en-US" altLang="en-US" sz="1700" dirty="0" err="1"/>
              <a:t>.</a:t>
            </a:r>
            <a:r>
              <a:rPr lang="en-US" altLang="en-US" sz="1700" i="1" dirty="0" err="1"/>
              <a:t>course_id</a:t>
            </a:r>
            <a:r>
              <a:rPr lang="en-US" altLang="en-US" sz="1700" i="1" dirty="0"/>
              <a:t/>
            </a:r>
            <a:br>
              <a:rPr lang="en-US" altLang="en-US" sz="1700" i="1" dirty="0"/>
            </a:br>
            <a:r>
              <a:rPr lang="en-US" altLang="en-US" sz="1700" b="1" dirty="0"/>
              <a:t>from </a:t>
            </a:r>
            <a:r>
              <a:rPr lang="en-US" altLang="en-US" sz="1700" i="1" dirty="0"/>
              <a:t>course </a:t>
            </a:r>
            <a:r>
              <a:rPr lang="en-US" altLang="en-US" sz="1700" b="1" dirty="0"/>
              <a:t>as </a:t>
            </a:r>
            <a:r>
              <a:rPr lang="en-US" altLang="en-US" sz="1700" i="1" dirty="0"/>
              <a:t>T</a:t>
            </a:r>
            <a:br>
              <a:rPr lang="en-US" altLang="en-US" sz="1700" i="1" dirty="0"/>
            </a:br>
            <a:r>
              <a:rPr lang="en-US" altLang="en-US" sz="1700" b="1" dirty="0"/>
              <a:t>where unique </a:t>
            </a:r>
            <a:r>
              <a:rPr lang="en-US" altLang="en-US" sz="1700" dirty="0"/>
              <a:t>( </a:t>
            </a:r>
            <a:r>
              <a:rPr lang="en-US" altLang="en-US" sz="1700" b="1" dirty="0"/>
              <a:t>select </a:t>
            </a:r>
            <a:r>
              <a:rPr lang="en-US" altLang="en-US" sz="1700" i="1" dirty="0" err="1"/>
              <a:t>R</a:t>
            </a:r>
            <a:r>
              <a:rPr lang="en-US" altLang="en-US" sz="1700" dirty="0" err="1"/>
              <a:t>.</a:t>
            </a:r>
            <a:r>
              <a:rPr lang="en-US" altLang="en-US" sz="1700" i="1" dirty="0" err="1"/>
              <a:t>course_id</a:t>
            </a:r>
            <a:r>
              <a:rPr lang="en-US" altLang="en-US" sz="1700" i="1" dirty="0"/>
              <a:t/>
            </a:r>
            <a:br>
              <a:rPr lang="en-US" altLang="en-US" sz="1700" i="1" dirty="0"/>
            </a:br>
            <a:r>
              <a:rPr lang="en-US" altLang="en-US" sz="1700" i="1" dirty="0"/>
              <a:t>                           </a:t>
            </a:r>
            <a:r>
              <a:rPr lang="en-US" altLang="en-US" sz="1700" b="1" dirty="0"/>
              <a:t>from </a:t>
            </a:r>
            <a:r>
              <a:rPr lang="en-US" altLang="en-US" sz="1700" i="1" dirty="0"/>
              <a:t>section </a:t>
            </a:r>
            <a:r>
              <a:rPr lang="en-US" altLang="en-US" sz="1700" b="1" dirty="0"/>
              <a:t>as </a:t>
            </a:r>
            <a:r>
              <a:rPr lang="en-US" altLang="en-US" sz="1700" i="1" dirty="0"/>
              <a:t>R</a:t>
            </a:r>
            <a:br>
              <a:rPr lang="en-US" altLang="en-US" sz="1700" i="1" dirty="0"/>
            </a:br>
            <a:r>
              <a:rPr lang="en-US" altLang="en-US" sz="1700" i="1" dirty="0"/>
              <a:t>                           </a:t>
            </a:r>
            <a:r>
              <a:rPr lang="en-US" altLang="en-US" sz="1700" b="1" dirty="0"/>
              <a:t>where </a:t>
            </a:r>
            <a:r>
              <a:rPr lang="en-US" altLang="en-US" sz="1700" i="1" dirty="0" err="1"/>
              <a:t>T</a:t>
            </a:r>
            <a:r>
              <a:rPr lang="en-US" altLang="en-US" sz="1700" dirty="0" err="1"/>
              <a:t>.</a:t>
            </a:r>
            <a:r>
              <a:rPr lang="en-US" altLang="en-US" sz="1700" i="1" dirty="0" err="1"/>
              <a:t>course_id</a:t>
            </a:r>
            <a:r>
              <a:rPr lang="en-US" altLang="en-US" sz="1700" dirty="0"/>
              <a:t>= </a:t>
            </a:r>
            <a:r>
              <a:rPr lang="en-US" altLang="en-US" sz="1700" i="1" dirty="0" err="1"/>
              <a:t>R</a:t>
            </a:r>
            <a:r>
              <a:rPr lang="en-US" altLang="en-US" sz="1700" dirty="0" err="1"/>
              <a:t>.</a:t>
            </a:r>
            <a:r>
              <a:rPr lang="en-US" altLang="en-US" sz="1700" i="1" dirty="0" err="1"/>
              <a:t>course_id</a:t>
            </a:r>
            <a:r>
              <a:rPr lang="en-US" altLang="en-US" sz="1700" i="1" dirty="0"/>
              <a:t> </a:t>
            </a:r>
            <a:br>
              <a:rPr lang="en-US" altLang="en-US" sz="1700" i="1" dirty="0"/>
            </a:br>
            <a:r>
              <a:rPr lang="en-US" altLang="en-US" sz="1700" i="1" dirty="0"/>
              <a:t>                                       </a:t>
            </a:r>
            <a:r>
              <a:rPr lang="en-US" altLang="en-US" sz="1700" b="1" dirty="0"/>
              <a:t>and </a:t>
            </a:r>
            <a:r>
              <a:rPr lang="en-US" altLang="en-US" sz="1700" i="1" dirty="0" err="1"/>
              <a:t>R</a:t>
            </a:r>
            <a:r>
              <a:rPr lang="en-US" altLang="en-US" sz="1700" dirty="0" err="1"/>
              <a:t>.</a:t>
            </a:r>
            <a:r>
              <a:rPr lang="en-US" altLang="en-US" sz="1700" i="1" dirty="0" err="1"/>
              <a:t>year</a:t>
            </a:r>
            <a:r>
              <a:rPr lang="en-US" altLang="en-US" sz="1700" i="1" dirty="0"/>
              <a:t> </a:t>
            </a:r>
            <a:r>
              <a:rPr lang="en-US" altLang="en-US" sz="1700" dirty="0"/>
              <a:t>= 2017</a:t>
            </a:r>
            <a:r>
              <a:rPr lang="en-US" altLang="en-US" sz="1700" dirty="0" smtClean="0"/>
              <a:t>);</a:t>
            </a:r>
          </a:p>
          <a:p>
            <a:pPr lvl="1">
              <a:buFont typeface="Monotype Sorts" charset="2"/>
              <a:buNone/>
              <a:tabLst>
                <a:tab pos="803275" algn="l"/>
                <a:tab pos="1547813" algn="l"/>
              </a:tabLst>
            </a:pPr>
            <a:r>
              <a:rPr lang="zh-CN" altLang="en-US" sz="1700" dirty="0" smtClean="0"/>
              <a:t>替代：</a:t>
            </a:r>
            <a:endParaRPr lang="en-US" altLang="zh-CN" sz="1700" dirty="0" smtClean="0"/>
          </a:p>
          <a:p>
            <a:pPr lvl="1">
              <a:buFont typeface="Monotype Sorts" charset="2"/>
              <a:buNone/>
              <a:tabLst>
                <a:tab pos="803275" algn="l"/>
                <a:tab pos="1547813" algn="l"/>
              </a:tabLst>
            </a:pPr>
            <a:r>
              <a:rPr lang="en-US" altLang="en-US" sz="1700" dirty="0"/>
              <a:t> </a:t>
            </a:r>
            <a:r>
              <a:rPr lang="en-US" altLang="en-US" sz="1700" dirty="0" smtClean="0"/>
              <a:t>    </a:t>
            </a:r>
            <a:r>
              <a:rPr lang="en-US" altLang="zh-CN" sz="1700" dirty="0" smtClean="0"/>
              <a:t>select * from course a</a:t>
            </a:r>
          </a:p>
          <a:p>
            <a:pPr lvl="1">
              <a:buFont typeface="Monotype Sorts" charset="2"/>
              <a:buNone/>
              <a:tabLst>
                <a:tab pos="803275" algn="l"/>
                <a:tab pos="1547813" algn="l"/>
              </a:tabLst>
            </a:pPr>
            <a:r>
              <a:rPr lang="en-US" altLang="en-US" sz="1700" dirty="0"/>
              <a:t> </a:t>
            </a:r>
            <a:r>
              <a:rPr lang="en-US" altLang="en-US" sz="1700" dirty="0" smtClean="0"/>
              <a:t>    where (select count(*) from section b where </a:t>
            </a:r>
            <a:r>
              <a:rPr lang="en-US" altLang="en-US" sz="1700" dirty="0" err="1" smtClean="0"/>
              <a:t>a.course_id</a:t>
            </a:r>
            <a:r>
              <a:rPr lang="en-US" altLang="en-US" sz="1700" dirty="0" smtClean="0"/>
              <a:t> = </a:t>
            </a:r>
            <a:r>
              <a:rPr lang="en-US" altLang="en-US" sz="1700" dirty="0" err="1" smtClean="0"/>
              <a:t>b.course_id</a:t>
            </a:r>
            <a:r>
              <a:rPr lang="en-US" altLang="en-US" sz="1700" dirty="0" smtClean="0"/>
              <a:t> and </a:t>
            </a:r>
            <a:r>
              <a:rPr lang="en-US" altLang="en-US" sz="1700" dirty="0" err="1" smtClean="0"/>
              <a:t>b.year</a:t>
            </a:r>
            <a:r>
              <a:rPr lang="en-US" altLang="en-US" sz="1700" dirty="0" smtClean="0"/>
              <a:t> = 2017) &lt;= 1;</a:t>
            </a:r>
          </a:p>
          <a:p>
            <a:pPr lvl="1">
              <a:buFont typeface="Monotype Sorts" charset="2"/>
              <a:buNone/>
              <a:tabLst>
                <a:tab pos="803275" algn="l"/>
                <a:tab pos="1547813" algn="l"/>
              </a:tabLst>
            </a:pPr>
            <a:endParaRPr lang="en-US" altLang="zh-CN" sz="1700" dirty="0" smtClean="0"/>
          </a:p>
          <a:p>
            <a:pPr lvl="1">
              <a:buFont typeface="Monotype Sorts" charset="2"/>
              <a:buNone/>
              <a:tabLst>
                <a:tab pos="803275" algn="l"/>
                <a:tab pos="1547813" algn="l"/>
              </a:tabLst>
            </a:pPr>
            <a:r>
              <a:rPr lang="zh-CN" altLang="en-US" sz="1700" dirty="0" smtClean="0"/>
              <a:t>也可以用外联</a:t>
            </a:r>
            <a:r>
              <a:rPr lang="en-US" altLang="zh-CN" sz="1700" dirty="0" smtClean="0"/>
              <a:t>+group </a:t>
            </a:r>
            <a:r>
              <a:rPr lang="en-US" altLang="zh-CN" sz="1700" dirty="0" err="1" smtClean="0"/>
              <a:t>by+having</a:t>
            </a:r>
            <a:r>
              <a:rPr lang="zh-CN" altLang="en-US" sz="1700" dirty="0" smtClean="0"/>
              <a:t>来实现</a:t>
            </a:r>
            <a:endParaRPr lang="en-US" altLang="en-US" sz="17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en-US" sz="2800" dirty="0" smtClean="0"/>
              <a:t>数据定义语言 </a:t>
            </a:r>
            <a:r>
              <a:rPr lang="en-US" altLang="en-US" sz="2800" dirty="0" smtClean="0"/>
              <a:t>Data </a:t>
            </a:r>
            <a:r>
              <a:rPr lang="en-US" altLang="en-US" sz="2800" dirty="0"/>
              <a:t>Definition Language</a:t>
            </a:r>
          </a:p>
        </p:txBody>
      </p:sp>
      <p:sp>
        <p:nvSpPr>
          <p:cNvPr id="7170" name="Rectangle 3"/>
          <p:cNvSpPr>
            <a:spLocks noGrp="1" noChangeArrowheads="1"/>
          </p:cNvSpPr>
          <p:nvPr>
            <p:ph type="body" idx="1"/>
          </p:nvPr>
        </p:nvSpPr>
        <p:spPr>
          <a:xfrm>
            <a:off x="856314" y="1715589"/>
            <a:ext cx="7042361" cy="3702885"/>
          </a:xfrm>
        </p:spPr>
        <p:txBody>
          <a:bodyPr/>
          <a:lstStyle/>
          <a:p>
            <a:r>
              <a:rPr lang="zh-CN" altLang="en-US" sz="1700" dirty="0" smtClean="0"/>
              <a:t>每个关系的模式</a:t>
            </a:r>
            <a:endParaRPr lang="en-US" altLang="zh-CN" sz="1700" dirty="0" smtClean="0"/>
          </a:p>
          <a:p>
            <a:r>
              <a:rPr lang="zh-CN" altLang="en-US" sz="1700" dirty="0" smtClean="0"/>
              <a:t>每个属性的类型</a:t>
            </a:r>
            <a:endParaRPr lang="en-US" altLang="zh-CN" sz="1700" dirty="0" smtClean="0"/>
          </a:p>
          <a:p>
            <a:r>
              <a:rPr lang="zh-CN" altLang="en-US" dirty="0" smtClean="0"/>
              <a:t>完整性约束</a:t>
            </a:r>
            <a:endParaRPr lang="en-US" altLang="zh-CN" dirty="0" smtClean="0"/>
          </a:p>
          <a:p>
            <a:r>
              <a:rPr lang="zh-CN" altLang="en-US" sz="1700" dirty="0" smtClean="0"/>
              <a:t>索引</a:t>
            </a:r>
            <a:endParaRPr lang="en-US" altLang="zh-CN" sz="1700" dirty="0" smtClean="0"/>
          </a:p>
          <a:p>
            <a:r>
              <a:rPr lang="zh-CN" altLang="en-US" dirty="0" smtClean="0"/>
              <a:t>安全和权限</a:t>
            </a:r>
            <a:endParaRPr lang="en-US" altLang="zh-CN" dirty="0" smtClean="0"/>
          </a:p>
          <a:p>
            <a:r>
              <a:rPr lang="zh-CN" altLang="en-US" sz="1700" dirty="0" smtClean="0"/>
              <a:t>物理存储结构</a:t>
            </a:r>
            <a:endParaRPr lang="en-US" altLang="en-US" sz="1700" dirty="0" smtClean="0"/>
          </a:p>
        </p:txBody>
      </p:sp>
      <p:sp>
        <p:nvSpPr>
          <p:cNvPr id="7171" name="Text Box 4"/>
          <p:cNvSpPr txBox="1">
            <a:spLocks noChangeArrowheads="1"/>
          </p:cNvSpPr>
          <p:nvPr/>
        </p:nvSpPr>
        <p:spPr bwMode="auto">
          <a:xfrm>
            <a:off x="768350" y="1115365"/>
            <a:ext cx="7612170"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kumimoji="1" lang="en-US" altLang="zh-CN" sz="1700" dirty="0" smtClean="0"/>
              <a:t>SQL</a:t>
            </a:r>
            <a:r>
              <a:rPr kumimoji="1" lang="zh-CN" altLang="en-US" sz="1700" dirty="0" smtClean="0"/>
              <a:t>的数据定义语言（</a:t>
            </a:r>
            <a:r>
              <a:rPr kumimoji="1" lang="en-US" altLang="zh-CN" sz="1700" dirty="0" smtClean="0"/>
              <a:t>DDL</a:t>
            </a:r>
            <a:r>
              <a:rPr kumimoji="1" lang="zh-CN" altLang="en-US" sz="1700" dirty="0" smtClean="0"/>
              <a:t>）用于规范关系的信息，包括：</a:t>
            </a:r>
            <a:endParaRPr kumimoji="1" lang="en-US" altLang="en-US" sz="1700" dirty="0" smtClean="0"/>
          </a:p>
          <a:p>
            <a:pPr>
              <a:spcBef>
                <a:spcPct val="50000"/>
              </a:spcBef>
            </a:pPr>
            <a:endParaRPr kumimoji="1" lang="en-US" altLang="en-US" sz="17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zh-CN" dirty="0" smtClean="0"/>
              <a:t>From </a:t>
            </a:r>
            <a:r>
              <a:rPr lang="zh-CN" altLang="en-US" dirty="0" smtClean="0"/>
              <a:t>子句中的嵌套子查询</a:t>
            </a: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dirty="0" smtClean="0"/>
              <a:t>From </a:t>
            </a:r>
            <a:r>
              <a:rPr lang="zh-CN" altLang="en-US" dirty="0" smtClean="0"/>
              <a:t>子句中的嵌套子查询</a:t>
            </a:r>
            <a:endParaRPr lang="en-US" altLang="en-US" sz="2800" dirty="0"/>
          </a:p>
        </p:txBody>
      </p:sp>
      <p:sp>
        <p:nvSpPr>
          <p:cNvPr id="44034" name="Rectangle 3"/>
          <p:cNvSpPr>
            <a:spLocks noGrp="1" noChangeArrowheads="1"/>
          </p:cNvSpPr>
          <p:nvPr>
            <p:ph type="body" idx="1"/>
          </p:nvPr>
        </p:nvSpPr>
        <p:spPr>
          <a:xfrm>
            <a:off x="768350" y="1069912"/>
            <a:ext cx="7443495" cy="4876800"/>
          </a:xfrm>
        </p:spPr>
        <p:txBody>
          <a:bodyPr/>
          <a:lstStyle/>
          <a:p>
            <a:pPr>
              <a:tabLst>
                <a:tab pos="1146175" algn="l"/>
                <a:tab pos="1608138" algn="l"/>
                <a:tab pos="1711325" algn="l"/>
              </a:tabLst>
            </a:pPr>
            <a:r>
              <a:rPr lang="en-US" altLang="en-US" sz="1700" dirty="0"/>
              <a:t>SQL </a:t>
            </a:r>
            <a:r>
              <a:rPr lang="zh-CN" altLang="en-US" sz="1700" dirty="0" smtClean="0"/>
              <a:t>允许在 </a:t>
            </a:r>
            <a:r>
              <a:rPr lang="en-US" altLang="en-US" sz="1700" b="1" dirty="0" smtClean="0"/>
              <a:t>from </a:t>
            </a:r>
            <a:r>
              <a:rPr lang="zh-CN" altLang="en-US" sz="1700" dirty="0" smtClean="0"/>
              <a:t>子句中使用嵌套子查询</a:t>
            </a:r>
            <a:endParaRPr lang="en-US" altLang="en-US" sz="1700" dirty="0"/>
          </a:p>
          <a:p>
            <a:pPr>
              <a:tabLst>
                <a:tab pos="1146175" algn="l"/>
                <a:tab pos="1608138" algn="l"/>
                <a:tab pos="1711325" algn="l"/>
              </a:tabLst>
            </a:pPr>
            <a:r>
              <a:rPr lang="zh-CN" altLang="en-US" sz="1700" dirty="0" smtClean="0"/>
              <a:t>查询平均工资超过</a:t>
            </a:r>
            <a:r>
              <a:rPr lang="en-US" altLang="zh-CN" sz="1700" dirty="0" smtClean="0"/>
              <a:t>42000</a:t>
            </a:r>
            <a:r>
              <a:rPr lang="zh-CN" altLang="en-US" sz="1700" dirty="0" smtClean="0"/>
              <a:t>的院系的名称和平均工资</a:t>
            </a:r>
            <a:endParaRPr lang="en-US" altLang="zh-CN" sz="1700" dirty="0" smtClean="0"/>
          </a:p>
          <a:p>
            <a:pPr>
              <a:tabLst>
                <a:tab pos="1146175" algn="l"/>
                <a:tab pos="1608138" algn="l"/>
                <a:tab pos="1711325" algn="l"/>
              </a:tabLst>
            </a:pPr>
            <a:r>
              <a:rPr lang="en-US" altLang="en-US" sz="1700" b="1" dirty="0" smtClean="0"/>
              <a:t>     </a:t>
            </a:r>
            <a:r>
              <a:rPr lang="en-US" altLang="en-US" sz="1700" b="1" dirty="0"/>
              <a:t>select </a:t>
            </a:r>
            <a:r>
              <a:rPr lang="en-US" altLang="en-US" sz="1700" i="1" dirty="0"/>
              <a:t>dept_name</a:t>
            </a:r>
            <a:r>
              <a:rPr lang="en-US" altLang="en-US" sz="1700" dirty="0"/>
              <a:t>, </a:t>
            </a:r>
            <a:r>
              <a:rPr lang="en-US" altLang="en-US" sz="1700" i="1" dirty="0" err="1"/>
              <a:t>avg_salary</a:t>
            </a:r>
            <a:r>
              <a:rPr lang="en-US" altLang="en-US" sz="1700" i="1" dirty="0"/>
              <a:t/>
            </a:r>
            <a:br>
              <a:rPr lang="en-US" altLang="en-US" sz="1700" i="1" dirty="0"/>
            </a:br>
            <a:r>
              <a:rPr lang="en-US" altLang="en-US" sz="1700" i="1" dirty="0" smtClean="0"/>
              <a:t>     </a:t>
            </a:r>
            <a:r>
              <a:rPr lang="en-US" altLang="en-US" sz="1700" b="1" dirty="0" smtClean="0"/>
              <a:t>from </a:t>
            </a:r>
            <a:r>
              <a:rPr lang="en-US" altLang="en-US" sz="1700" dirty="0"/>
              <a:t>( </a:t>
            </a: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 </a:t>
            </a:r>
            <a:r>
              <a:rPr lang="en-US" altLang="en-US" sz="1700" i="1" dirty="0" err="1"/>
              <a:t>avg_salary</a:t>
            </a:r>
            <a:r>
              <a:rPr lang="en-US" altLang="en-US" sz="1700" i="1" dirty="0"/>
              <a:t/>
            </a:r>
            <a:br>
              <a:rPr lang="en-US" altLang="en-US" sz="1700" i="1" dirty="0"/>
            </a:br>
            <a:r>
              <a:rPr lang="en-US" altLang="en-US" sz="1700" i="1" dirty="0"/>
              <a:t>           </a:t>
            </a:r>
            <a:r>
              <a:rPr lang="en-US" altLang="en-US" sz="1700" i="1" dirty="0" smtClean="0"/>
              <a:t>      </a:t>
            </a:r>
            <a:r>
              <a:rPr lang="en-US" altLang="en-US" sz="1700" b="1" dirty="0" smtClean="0"/>
              <a:t>from </a:t>
            </a:r>
            <a:r>
              <a:rPr lang="en-US" altLang="en-US" sz="1700" i="1" dirty="0"/>
              <a:t>instructor</a:t>
            </a:r>
            <a:br>
              <a:rPr lang="en-US" altLang="en-US" sz="1700" i="1" dirty="0"/>
            </a:br>
            <a:r>
              <a:rPr lang="en-US" altLang="en-US" sz="1700" i="1" dirty="0"/>
              <a:t>           </a:t>
            </a:r>
            <a:r>
              <a:rPr lang="en-US" altLang="en-US" sz="1700" i="1" dirty="0" smtClean="0"/>
              <a:t>      </a:t>
            </a:r>
            <a:r>
              <a:rPr lang="en-US" altLang="en-US" sz="1700" b="1" dirty="0" smtClean="0"/>
              <a:t>group </a:t>
            </a:r>
            <a:r>
              <a:rPr lang="en-US" altLang="en-US" sz="1700" b="1" dirty="0"/>
              <a:t>by </a:t>
            </a:r>
            <a:r>
              <a:rPr lang="en-US" altLang="en-US" sz="1700" i="1" dirty="0"/>
              <a:t>dept_name</a:t>
            </a:r>
            <a:r>
              <a:rPr lang="en-US" altLang="en-US" sz="1700" dirty="0"/>
              <a:t>)</a:t>
            </a:r>
            <a:br>
              <a:rPr lang="en-US" altLang="en-US" sz="1700" dirty="0"/>
            </a:br>
            <a:r>
              <a:rPr lang="en-US" altLang="en-US" sz="1700" dirty="0" smtClean="0"/>
              <a:t>      </a:t>
            </a:r>
            <a:r>
              <a:rPr lang="en-US" altLang="en-US" sz="1700" b="1" dirty="0" smtClean="0"/>
              <a:t>where </a:t>
            </a:r>
            <a:r>
              <a:rPr lang="en-US" altLang="en-US" sz="1700" i="1" dirty="0" err="1"/>
              <a:t>avg_salary</a:t>
            </a:r>
            <a:r>
              <a:rPr lang="en-US" altLang="en-US" sz="1700" i="1" dirty="0"/>
              <a:t> </a:t>
            </a:r>
            <a:r>
              <a:rPr lang="en-US" altLang="en-US" sz="1700" dirty="0"/>
              <a:t>&gt; 42000;</a:t>
            </a:r>
          </a:p>
          <a:p>
            <a:pPr>
              <a:tabLst>
                <a:tab pos="1146175" algn="l"/>
                <a:tab pos="1608138" algn="l"/>
                <a:tab pos="1711325" algn="l"/>
              </a:tabLst>
            </a:pPr>
            <a:r>
              <a:rPr lang="zh-CN" altLang="en-US" sz="1700" dirty="0" smtClean="0"/>
              <a:t>这里我们没有</a:t>
            </a:r>
            <a:r>
              <a:rPr lang="en-US" altLang="en-US" sz="1700" b="1" dirty="0" smtClean="0"/>
              <a:t>having</a:t>
            </a:r>
            <a:r>
              <a:rPr lang="zh-CN" altLang="en-US" sz="1700" dirty="0" smtClean="0"/>
              <a:t>子句</a:t>
            </a:r>
            <a:endParaRPr lang="en-US" altLang="en-US" sz="1700" dirty="0"/>
          </a:p>
          <a:p>
            <a:pPr>
              <a:tabLst>
                <a:tab pos="1146175" algn="l"/>
                <a:tab pos="1608138" algn="l"/>
                <a:tab pos="1711325" algn="l"/>
              </a:tabLst>
            </a:pPr>
            <a:r>
              <a:rPr lang="zh-CN" altLang="en-US" sz="1700" dirty="0" smtClean="0"/>
              <a:t>另外一个写法                                                 （</a:t>
            </a:r>
            <a:r>
              <a:rPr lang="en-US" altLang="zh-CN" sz="1700" dirty="0" smtClean="0"/>
              <a:t>Oracle</a:t>
            </a:r>
            <a:r>
              <a:rPr lang="zh-CN" altLang="en-US" sz="1700" dirty="0" smtClean="0"/>
              <a:t>的对应</a:t>
            </a:r>
            <a:r>
              <a:rPr lang="zh-CN" altLang="en-US" sz="1700" dirty="0" smtClean="0"/>
              <a:t>写法</a:t>
            </a:r>
            <a:r>
              <a:rPr lang="zh-CN" altLang="en-US" sz="1700" dirty="0" smtClean="0"/>
              <a:t>）</a:t>
            </a:r>
            <a:r>
              <a:rPr lang="en-US" altLang="en-US" sz="800" dirty="0" smtClean="0"/>
              <a:t> </a:t>
            </a:r>
            <a:endParaRPr lang="en-US" altLang="en-US" sz="800" dirty="0"/>
          </a:p>
          <a:p>
            <a:pPr>
              <a:tabLst>
                <a:tab pos="1146175" algn="l"/>
                <a:tab pos="1608138" algn="l"/>
                <a:tab pos="1711325" algn="l"/>
              </a:tabLst>
            </a:pPr>
            <a:endParaRPr lang="en-US" altLang="en-US" dirty="0"/>
          </a:p>
          <a:p>
            <a:pPr>
              <a:buFont typeface="Monotype Sorts" charset="2"/>
              <a:buNone/>
              <a:tabLst>
                <a:tab pos="1146175" algn="l"/>
                <a:tab pos="1608138" algn="l"/>
                <a:tab pos="1711325" algn="l"/>
              </a:tabLst>
            </a:pPr>
            <a:endParaRPr lang="en-US" altLang="en-US" dirty="0"/>
          </a:p>
        </p:txBody>
      </p:sp>
      <p:sp>
        <p:nvSpPr>
          <p:cNvPr id="2" name="矩形 1"/>
          <p:cNvSpPr/>
          <p:nvPr/>
        </p:nvSpPr>
        <p:spPr>
          <a:xfrm>
            <a:off x="4963705" y="3949221"/>
            <a:ext cx="4572000" cy="1923604"/>
          </a:xfrm>
          <a:prstGeom prst="rect">
            <a:avLst/>
          </a:prstGeom>
        </p:spPr>
        <p:txBody>
          <a:bodyPr>
            <a:spAutoFit/>
          </a:bodyPr>
          <a:lstStyle/>
          <a:p>
            <a:pPr lvl="1">
              <a:spcBef>
                <a:spcPts val="0"/>
              </a:spcBef>
              <a:buFont typeface="Monotype Sorts" charset="2"/>
              <a:buNone/>
              <a:tabLst>
                <a:tab pos="1146175" algn="l"/>
                <a:tab pos="1608138" algn="l"/>
                <a:tab pos="1711325" algn="l"/>
              </a:tabLst>
            </a:pPr>
            <a:r>
              <a:rPr lang="en-US" altLang="en-US" sz="1700" b="1" dirty="0"/>
              <a:t>select </a:t>
            </a:r>
            <a:r>
              <a:rPr lang="en-US" altLang="en-US" sz="1700" i="1" dirty="0" err="1"/>
              <a:t>dept_name</a:t>
            </a:r>
            <a:r>
              <a:rPr lang="en-US" altLang="en-US" sz="1700" dirty="0"/>
              <a:t>, </a:t>
            </a:r>
            <a:r>
              <a:rPr lang="en-US" altLang="en-US" sz="1700" i="1" dirty="0" err="1"/>
              <a:t>avg_salary</a:t>
            </a:r>
            <a:r>
              <a:rPr lang="en-US" altLang="en-US" sz="1700" i="1" dirty="0"/>
              <a:t/>
            </a:r>
            <a:br>
              <a:rPr lang="en-US" altLang="en-US" sz="1700" i="1" dirty="0"/>
            </a:br>
            <a:r>
              <a:rPr lang="en-US" altLang="en-US" sz="1700" b="1" dirty="0"/>
              <a:t>from </a:t>
            </a:r>
            <a:r>
              <a:rPr lang="en-US" altLang="en-US" sz="1700" dirty="0"/>
              <a:t>( </a:t>
            </a:r>
            <a:r>
              <a:rPr lang="en-US" altLang="en-US" sz="1700" b="1" dirty="0"/>
              <a:t>select </a:t>
            </a:r>
            <a:r>
              <a:rPr lang="en-US" altLang="en-US" sz="1700" i="1" dirty="0" err="1"/>
              <a:t>dept_name</a:t>
            </a:r>
            <a:r>
              <a:rPr lang="en-US" altLang="en-US" sz="1700" dirty="0"/>
              <a:t>, </a:t>
            </a:r>
            <a:endParaRPr lang="en-US" altLang="en-US" sz="1700" dirty="0" smtClean="0"/>
          </a:p>
          <a:p>
            <a:pPr lvl="1">
              <a:spcBef>
                <a:spcPts val="0"/>
              </a:spcBef>
              <a:buFont typeface="Monotype Sorts" charset="2"/>
              <a:buNone/>
              <a:tabLst>
                <a:tab pos="1146175" algn="l"/>
                <a:tab pos="1608138" algn="l"/>
                <a:tab pos="1711325" algn="l"/>
              </a:tabLst>
            </a:pPr>
            <a:r>
              <a:rPr lang="en-US" altLang="en-US" sz="1700" b="1" dirty="0"/>
              <a:t> </a:t>
            </a:r>
            <a:r>
              <a:rPr lang="en-US" altLang="en-US" sz="1700" b="1" dirty="0" smtClean="0"/>
              <a:t>          </a:t>
            </a:r>
            <a:r>
              <a:rPr lang="en-US" altLang="en-US" sz="1700" b="1" dirty="0" err="1" smtClean="0"/>
              <a:t>avg</a:t>
            </a:r>
            <a:r>
              <a:rPr lang="en-US" altLang="en-US" sz="1700" b="1" dirty="0" smtClean="0"/>
              <a:t> </a:t>
            </a:r>
            <a:r>
              <a:rPr lang="en-US" altLang="en-US" sz="1700" dirty="0"/>
              <a:t>(</a:t>
            </a:r>
            <a:r>
              <a:rPr lang="en-US" altLang="en-US" sz="1700" i="1" dirty="0"/>
              <a:t>salary</a:t>
            </a:r>
            <a:r>
              <a:rPr lang="en-US" altLang="en-US" sz="1700" dirty="0" smtClean="0"/>
              <a:t>) </a:t>
            </a:r>
            <a:r>
              <a:rPr lang="en-US" altLang="zh-CN" sz="1700" dirty="0" err="1" smtClean="0"/>
              <a:t>avg_salary</a:t>
            </a:r>
            <a:r>
              <a:rPr lang="en-US" altLang="en-US" sz="1700" dirty="0" smtClean="0"/>
              <a:t> </a:t>
            </a:r>
            <a:r>
              <a:rPr lang="en-US" altLang="en-US" sz="1700" i="1" dirty="0"/>
              <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err="1"/>
              <a:t>dept_name</a:t>
            </a:r>
            <a:r>
              <a:rPr lang="en-US" altLang="en-US" sz="1700" dirty="0"/>
              <a:t>) </a:t>
            </a:r>
          </a:p>
          <a:p>
            <a:pPr lvl="1">
              <a:spcBef>
                <a:spcPts val="0"/>
              </a:spcBef>
              <a:buFont typeface="Monotype Sorts" charset="2"/>
              <a:buNone/>
              <a:tabLst>
                <a:tab pos="1146175" algn="l"/>
                <a:tab pos="1608138" algn="l"/>
                <a:tab pos="1711325" algn="l"/>
              </a:tabLst>
            </a:pPr>
            <a:r>
              <a:rPr lang="en-US" altLang="en-US" sz="1700" b="1" dirty="0"/>
              <a:t>           </a:t>
            </a:r>
            <a:r>
              <a:rPr lang="en-US" altLang="en-US" sz="1700" i="1" dirty="0" err="1" smtClean="0"/>
              <a:t>dept_avg</a:t>
            </a:r>
            <a:r>
              <a:rPr lang="en-US" altLang="en-US" sz="1700" i="1" dirty="0" smtClean="0"/>
              <a:t> </a:t>
            </a:r>
            <a:endParaRPr lang="en-US" altLang="en-US" sz="1700" dirty="0"/>
          </a:p>
          <a:p>
            <a:pPr lvl="1">
              <a:spcBef>
                <a:spcPts val="0"/>
              </a:spcBef>
              <a:buFont typeface="Monotype Sorts" charset="2"/>
              <a:buNone/>
              <a:tabLst>
                <a:tab pos="1146175" algn="l"/>
                <a:tab pos="1608138" algn="l"/>
                <a:tab pos="1711325" algn="l"/>
              </a:tabLst>
            </a:pPr>
            <a:r>
              <a:rPr lang="en-US" altLang="en-US" sz="1700" b="1" dirty="0" smtClean="0"/>
              <a:t>where </a:t>
            </a:r>
            <a:r>
              <a:rPr lang="en-US" altLang="en-US" sz="1700" i="1" dirty="0" err="1"/>
              <a:t>avg_salary</a:t>
            </a:r>
            <a:r>
              <a:rPr lang="en-US" altLang="en-US" sz="1700" i="1" dirty="0"/>
              <a:t> </a:t>
            </a:r>
            <a:r>
              <a:rPr lang="en-US" altLang="en-US" sz="1700" dirty="0"/>
              <a:t>&gt; 42000;</a:t>
            </a:r>
            <a:endParaRPr lang="en-US" altLang="en-US" sz="1700" dirty="0"/>
          </a:p>
        </p:txBody>
      </p:sp>
      <p:sp>
        <p:nvSpPr>
          <p:cNvPr id="3" name="矩形 2"/>
          <p:cNvSpPr/>
          <p:nvPr/>
        </p:nvSpPr>
        <p:spPr>
          <a:xfrm>
            <a:off x="635545" y="3904112"/>
            <a:ext cx="4572000" cy="1923604"/>
          </a:xfrm>
          <a:prstGeom prst="rect">
            <a:avLst/>
          </a:prstGeom>
        </p:spPr>
        <p:txBody>
          <a:bodyPr>
            <a:spAutoFit/>
          </a:bodyPr>
          <a:lstStyle/>
          <a:p>
            <a:pPr lvl="1">
              <a:spcBef>
                <a:spcPts val="0"/>
              </a:spcBef>
              <a:buFont typeface="Monotype Sorts" charset="2"/>
              <a:buNone/>
              <a:tabLst>
                <a:tab pos="1146175" algn="l"/>
                <a:tab pos="1608138" algn="l"/>
                <a:tab pos="1711325" algn="l"/>
              </a:tabLst>
            </a:pPr>
            <a:r>
              <a:rPr lang="en-US" altLang="en-US" sz="1700" b="1" dirty="0"/>
              <a:t> select </a:t>
            </a:r>
            <a:r>
              <a:rPr lang="en-US" altLang="en-US" sz="1700" i="1" dirty="0" err="1"/>
              <a:t>dept_name</a:t>
            </a:r>
            <a:r>
              <a:rPr lang="en-US" altLang="en-US" sz="1700" dirty="0"/>
              <a:t>, </a:t>
            </a:r>
            <a:r>
              <a:rPr lang="en-US" altLang="en-US" sz="1700" i="1" dirty="0" err="1"/>
              <a:t>avg_salary</a:t>
            </a:r>
            <a:r>
              <a:rPr lang="en-US" altLang="en-US" sz="1700" i="1" dirty="0"/>
              <a:t/>
            </a:r>
            <a:br>
              <a:rPr lang="en-US" altLang="en-US" sz="1700" i="1" dirty="0"/>
            </a:br>
            <a:r>
              <a:rPr lang="en-US" altLang="en-US" sz="1700" b="1" dirty="0"/>
              <a:t>from </a:t>
            </a:r>
            <a:r>
              <a:rPr lang="en-US" altLang="en-US" sz="1700" dirty="0"/>
              <a:t>( </a:t>
            </a:r>
            <a:r>
              <a:rPr lang="en-US" altLang="en-US" sz="1700" b="1" dirty="0"/>
              <a:t>select </a:t>
            </a:r>
            <a:r>
              <a:rPr lang="en-US" altLang="en-US" sz="1700" i="1" dirty="0" err="1"/>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i="1" dirty="0"/>
              <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err="1"/>
              <a:t>dept_name</a:t>
            </a:r>
            <a:r>
              <a:rPr lang="en-US" altLang="en-US" sz="1700" dirty="0"/>
              <a:t>) </a:t>
            </a:r>
          </a:p>
          <a:p>
            <a:pPr lvl="1">
              <a:spcBef>
                <a:spcPts val="0"/>
              </a:spcBef>
              <a:buFont typeface="Monotype Sorts" charset="2"/>
              <a:buNone/>
              <a:tabLst>
                <a:tab pos="1146175" algn="l"/>
                <a:tab pos="1608138" algn="l"/>
                <a:tab pos="1711325" algn="l"/>
              </a:tabLst>
            </a:pPr>
            <a:r>
              <a:rPr lang="en-US" altLang="en-US" sz="1700" b="1" dirty="0"/>
              <a:t>                as </a:t>
            </a:r>
            <a:r>
              <a:rPr lang="en-US" altLang="en-US" sz="1700" i="1" dirty="0" err="1"/>
              <a:t>dept_avg</a:t>
            </a:r>
            <a:r>
              <a:rPr lang="en-US" altLang="en-US" sz="1700" i="1" dirty="0"/>
              <a:t> </a:t>
            </a:r>
            <a:r>
              <a:rPr lang="en-US" altLang="en-US" sz="1700" dirty="0"/>
              <a:t>(</a:t>
            </a:r>
            <a:r>
              <a:rPr lang="en-US" altLang="en-US" sz="1700" i="1" dirty="0" err="1"/>
              <a:t>dept_name</a:t>
            </a:r>
            <a:r>
              <a:rPr lang="en-US" altLang="en-US" sz="1700" dirty="0"/>
              <a:t>, </a:t>
            </a:r>
            <a:r>
              <a:rPr lang="en-US" altLang="en-US" sz="1700" i="1" dirty="0" err="1"/>
              <a:t>avg_salary</a:t>
            </a:r>
            <a:r>
              <a:rPr lang="en-US" altLang="en-US" sz="1700" dirty="0"/>
              <a:t>)</a:t>
            </a:r>
          </a:p>
          <a:p>
            <a:pPr lvl="1">
              <a:spcBef>
                <a:spcPts val="0"/>
              </a:spcBef>
              <a:buFont typeface="Monotype Sorts" charset="2"/>
              <a:buNone/>
              <a:tabLst>
                <a:tab pos="1146175" algn="l"/>
                <a:tab pos="1608138" algn="l"/>
                <a:tab pos="1711325" algn="l"/>
              </a:tabLst>
            </a:pPr>
            <a:r>
              <a:rPr lang="en-US" altLang="en-US" sz="1700" b="1" dirty="0"/>
              <a:t>    where </a:t>
            </a:r>
            <a:r>
              <a:rPr lang="en-US" altLang="en-US" sz="1700" i="1" dirty="0" err="1"/>
              <a:t>avg_salary</a:t>
            </a:r>
            <a:r>
              <a:rPr lang="en-US" altLang="en-US" sz="1700" i="1" dirty="0"/>
              <a:t> </a:t>
            </a:r>
            <a:r>
              <a:rPr lang="en-US" altLang="en-US" sz="1700" dirty="0"/>
              <a:t>&gt; 42000;</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sz="2800" dirty="0" smtClean="0"/>
              <a:t>with </a:t>
            </a:r>
            <a:r>
              <a:rPr lang="zh-CN" altLang="en-US" sz="2800" dirty="0" smtClean="0"/>
              <a:t>子句 </a:t>
            </a:r>
            <a:endParaRPr lang="en-US" altLang="en-US" sz="2800" dirty="0"/>
          </a:p>
        </p:txBody>
      </p:sp>
      <p:sp>
        <p:nvSpPr>
          <p:cNvPr id="45058" name="Rectangle 3"/>
          <p:cNvSpPr>
            <a:spLocks noGrp="1" noChangeArrowheads="1"/>
          </p:cNvSpPr>
          <p:nvPr>
            <p:ph type="body" idx="1"/>
          </p:nvPr>
        </p:nvSpPr>
        <p:spPr>
          <a:xfrm>
            <a:off x="768350" y="1106488"/>
            <a:ext cx="7736457" cy="4903787"/>
          </a:xfrm>
        </p:spPr>
        <p:txBody>
          <a:bodyPr/>
          <a:lstStyle/>
          <a:p>
            <a:r>
              <a:rPr lang="en-US" altLang="zh-CN" sz="1700" dirty="0" smtClean="0"/>
              <a:t>with</a:t>
            </a:r>
            <a:r>
              <a:rPr lang="zh-CN" altLang="en-US" sz="1700" dirty="0" smtClean="0"/>
              <a:t>子句提供一个方法，可以定义一个临时的视图，这个关系只用于</a:t>
            </a:r>
            <a:r>
              <a:rPr lang="en-US" altLang="zh-CN" sz="1700" dirty="0" smtClean="0"/>
              <a:t>with</a:t>
            </a:r>
            <a:r>
              <a:rPr lang="zh-CN" altLang="en-US" sz="1700" dirty="0" smtClean="0"/>
              <a:t>子句存在的这个查询中。</a:t>
            </a:r>
            <a:endParaRPr lang="en-US" altLang="zh-CN" sz="1700" dirty="0" smtClean="0"/>
          </a:p>
          <a:p>
            <a:pPr lvl="1"/>
            <a:r>
              <a:rPr lang="en-US" altLang="zh-CN" sz="1700" dirty="0" smtClean="0"/>
              <a:t>MySQL</a:t>
            </a:r>
            <a:r>
              <a:rPr lang="zh-CN" altLang="en-US" sz="1700" dirty="0" smtClean="0"/>
              <a:t>不支持</a:t>
            </a:r>
            <a:endParaRPr lang="en-US" altLang="zh-CN" sz="1700" dirty="0" smtClean="0"/>
          </a:p>
          <a:p>
            <a:pPr lvl="1"/>
            <a:r>
              <a:rPr lang="zh-CN" altLang="en-US" sz="1700" dirty="0" smtClean="0"/>
              <a:t>当你需要对子查询多次引用的时，用</a:t>
            </a:r>
            <a:r>
              <a:rPr lang="en-US" altLang="zh-CN" sz="1700" dirty="0" smtClean="0"/>
              <a:t>with</a:t>
            </a:r>
            <a:r>
              <a:rPr lang="zh-CN" altLang="en-US" sz="1700" dirty="0" smtClean="0"/>
              <a:t>子句，否则没有必要。</a:t>
            </a:r>
            <a:endParaRPr lang="en-US" altLang="zh-CN" sz="1700" dirty="0" smtClean="0"/>
          </a:p>
          <a:p>
            <a:pPr lvl="1"/>
            <a:r>
              <a:rPr lang="zh-CN" altLang="en-US" sz="1700" dirty="0" smtClean="0"/>
              <a:t>比如原版课件给的这个例子就是没必要的滥用</a:t>
            </a:r>
            <a:endParaRPr lang="en-US" altLang="en-US" sz="1700" dirty="0" smtClean="0"/>
          </a:p>
          <a:p>
            <a:r>
              <a:rPr lang="en-US" altLang="en-US" sz="1700" dirty="0" smtClean="0"/>
              <a:t>Find </a:t>
            </a:r>
            <a:r>
              <a:rPr lang="en-US" altLang="en-US" sz="1700" dirty="0"/>
              <a:t>all departments with the maximum budget </a:t>
            </a:r>
            <a:br>
              <a:rPr lang="en-US" altLang="en-US" sz="1700" dirty="0"/>
            </a:br>
            <a:r>
              <a:rPr lang="en-US" altLang="en-US" sz="800" dirty="0"/>
              <a:t> </a:t>
            </a:r>
            <a:r>
              <a:rPr lang="en-US" altLang="en-US" sz="1700" b="1" dirty="0"/>
              <a:t/>
            </a:r>
            <a:br>
              <a:rPr lang="en-US" altLang="en-US" sz="1700" b="1" dirty="0"/>
            </a:br>
            <a:r>
              <a:rPr lang="en-US" altLang="en-US" sz="1700" b="1" dirty="0"/>
              <a:t>     with </a:t>
            </a:r>
            <a:r>
              <a:rPr lang="en-US" altLang="en-US" sz="1700" i="1" dirty="0" err="1"/>
              <a:t>max_budget</a:t>
            </a:r>
            <a:r>
              <a:rPr lang="en-US" altLang="en-US" sz="1700" i="1" dirty="0"/>
              <a:t> </a:t>
            </a:r>
            <a:r>
              <a:rPr lang="en-US" altLang="en-US" sz="1700" dirty="0"/>
              <a:t>(</a:t>
            </a:r>
            <a:r>
              <a:rPr lang="en-US" altLang="en-US" sz="1700" i="1" dirty="0"/>
              <a:t>value</a:t>
            </a:r>
            <a:r>
              <a:rPr lang="en-US" altLang="en-US" sz="1700" dirty="0"/>
              <a:t>) </a:t>
            </a:r>
            <a:r>
              <a:rPr lang="en-US" altLang="en-US" sz="1700" b="1" dirty="0"/>
              <a:t>as </a:t>
            </a:r>
            <a:br>
              <a:rPr lang="en-US" altLang="en-US" sz="1700" b="1" dirty="0"/>
            </a:br>
            <a:r>
              <a:rPr lang="en-US" altLang="en-US" sz="1700" b="1" dirty="0"/>
              <a:t>             </a:t>
            </a:r>
            <a:r>
              <a:rPr lang="en-US" altLang="en-US" sz="1700" dirty="0"/>
              <a:t>(</a:t>
            </a:r>
            <a:r>
              <a:rPr lang="en-US" altLang="en-US" sz="1700" b="1" dirty="0"/>
              <a:t>select max</a:t>
            </a:r>
            <a:r>
              <a:rPr lang="en-US" altLang="en-US" sz="1700" dirty="0"/>
              <a:t>(</a:t>
            </a:r>
            <a:r>
              <a:rPr lang="en-US" altLang="en-US" sz="1700" i="1" dirty="0"/>
              <a:t>budget</a:t>
            </a:r>
            <a:r>
              <a:rPr lang="en-US" altLang="en-US" sz="1700" dirty="0"/>
              <a:t>)</a:t>
            </a:r>
            <a:br>
              <a:rPr lang="en-US" altLang="en-US" sz="1700" dirty="0"/>
            </a:br>
            <a:r>
              <a:rPr lang="en-US" altLang="en-US" sz="1700" dirty="0"/>
              <a:t>              </a:t>
            </a:r>
            <a:r>
              <a:rPr lang="en-US" altLang="en-US" sz="1700" b="1" dirty="0"/>
              <a:t>from </a:t>
            </a:r>
            <a:r>
              <a:rPr lang="en-US" altLang="en-US" sz="1700" i="1" dirty="0"/>
              <a:t>department</a:t>
            </a:r>
            <a:r>
              <a:rPr lang="en-US" altLang="en-US" sz="1700" dirty="0"/>
              <a:t>)</a:t>
            </a:r>
            <a:br>
              <a:rPr lang="en-US" altLang="en-US" sz="1700" dirty="0"/>
            </a:br>
            <a:r>
              <a:rPr lang="en-US" altLang="en-US" sz="1700" dirty="0"/>
              <a:t>     </a:t>
            </a:r>
            <a:r>
              <a:rPr lang="en-US" altLang="en-US" sz="1700" b="1" dirty="0"/>
              <a:t>select </a:t>
            </a:r>
            <a:r>
              <a:rPr lang="en-US" altLang="en-US" sz="1700" i="1" dirty="0"/>
              <a:t>department.name</a:t>
            </a:r>
            <a:br>
              <a:rPr lang="en-US" altLang="en-US" sz="1700" i="1" dirty="0"/>
            </a:br>
            <a:r>
              <a:rPr lang="en-US" altLang="en-US" sz="1700" i="1" dirty="0"/>
              <a:t>     </a:t>
            </a:r>
            <a:r>
              <a:rPr lang="en-US" altLang="en-US" sz="1700" b="1" dirty="0"/>
              <a:t>from </a:t>
            </a:r>
            <a:r>
              <a:rPr lang="en-US" altLang="en-US" sz="1700" i="1" dirty="0"/>
              <a:t>department</a:t>
            </a:r>
            <a:r>
              <a:rPr lang="en-US" altLang="en-US" sz="1700" dirty="0"/>
              <a:t>, </a:t>
            </a:r>
            <a:r>
              <a:rPr lang="en-US" altLang="en-US" sz="1700" i="1" dirty="0" err="1"/>
              <a:t>max_budget</a:t>
            </a:r>
            <a:r>
              <a:rPr lang="en-US" altLang="en-US" sz="1700" i="1" dirty="0"/>
              <a:t/>
            </a:r>
            <a:br>
              <a:rPr lang="en-US" altLang="en-US" sz="1700" i="1" dirty="0"/>
            </a:br>
            <a:r>
              <a:rPr lang="en-US" altLang="en-US" sz="1700" i="1" dirty="0"/>
              <a:t>     </a:t>
            </a:r>
            <a:r>
              <a:rPr lang="en-US" altLang="en-US" sz="1700" b="1" dirty="0"/>
              <a:t>where </a:t>
            </a:r>
            <a:r>
              <a:rPr lang="en-US" altLang="en-US" sz="1700" i="1" dirty="0" err="1" smtClean="0"/>
              <a:t>department</a:t>
            </a:r>
            <a:r>
              <a:rPr lang="en-US" altLang="en-US" sz="1700" dirty="0" err="1" smtClean="0"/>
              <a:t>.</a:t>
            </a:r>
            <a:r>
              <a:rPr lang="en-US" altLang="en-US" sz="1700" i="1" dirty="0" err="1" smtClean="0"/>
              <a:t>budget</a:t>
            </a:r>
            <a:r>
              <a:rPr lang="en-US" altLang="en-US" sz="1700" i="1" dirty="0" smtClean="0"/>
              <a:t> </a:t>
            </a:r>
            <a:r>
              <a:rPr lang="en-US" altLang="en-US" sz="1700" dirty="0"/>
              <a:t>= </a:t>
            </a:r>
            <a:r>
              <a:rPr lang="en-US" altLang="en-US" sz="1700" i="1" dirty="0" err="1"/>
              <a:t>max_budget.value</a:t>
            </a:r>
            <a:r>
              <a:rPr lang="en-US" altLang="en-US" sz="1700" dirty="0" smtClean="0"/>
              <a:t>;</a:t>
            </a:r>
          </a:p>
          <a:p>
            <a:r>
              <a:rPr lang="zh-CN" altLang="en-US" sz="1700" dirty="0" smtClean="0"/>
              <a:t>等价的推荐写法</a:t>
            </a:r>
            <a:endParaRPr lang="en-US" altLang="zh-CN" sz="1700" dirty="0" smtClean="0"/>
          </a:p>
          <a:p>
            <a:pPr lvl="1"/>
            <a:r>
              <a:rPr lang="en-US" altLang="zh-CN" sz="1700" dirty="0" smtClean="0"/>
              <a:t>select </a:t>
            </a:r>
            <a:r>
              <a:rPr lang="en-US" altLang="zh-CN" sz="1700" dirty="0" err="1" smtClean="0"/>
              <a:t>dept_name,budget</a:t>
            </a:r>
            <a:r>
              <a:rPr lang="en-US" altLang="zh-CN" sz="1700" dirty="0" smtClean="0"/>
              <a:t> from department </a:t>
            </a:r>
          </a:p>
          <a:p>
            <a:pPr marL="0" indent="0">
              <a:buNone/>
            </a:pPr>
            <a:r>
              <a:rPr lang="en-US" altLang="en-US" sz="1700" dirty="0" smtClean="0"/>
              <a:t>            where budget = (select max(budget) from department)</a:t>
            </a:r>
            <a:endParaRPr lang="en-US" altLang="en-US" sz="17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查询每个院的平均工资，高于每院平均工资的平均值的院名称和平均工资</a:t>
            </a:r>
            <a:endParaRPr lang="en-US" altLang="zh-CN" dirty="0" smtClean="0"/>
          </a:p>
        </p:txBody>
      </p:sp>
      <p:sp>
        <p:nvSpPr>
          <p:cNvPr id="4" name="矩形 3"/>
          <p:cNvSpPr/>
          <p:nvPr/>
        </p:nvSpPr>
        <p:spPr>
          <a:xfrm>
            <a:off x="644434" y="2143755"/>
            <a:ext cx="8020595" cy="2246769"/>
          </a:xfrm>
          <a:prstGeom prst="rect">
            <a:avLst/>
          </a:prstGeom>
        </p:spPr>
        <p:txBody>
          <a:bodyPr wrap="square">
            <a:spAutoFit/>
          </a:bodyPr>
          <a:lstStyle/>
          <a:p>
            <a:r>
              <a:rPr lang="en-US" altLang="zh-CN" sz="2000" dirty="0">
                <a:solidFill>
                  <a:srgbClr val="0000FF"/>
                </a:solidFill>
                <a:highlight>
                  <a:srgbClr val="FFFFFF"/>
                </a:highlight>
                <a:latin typeface="Courier New" panose="02070309020205020404" pitchFamily="49" charset="0"/>
              </a:rPr>
              <a:t>WITH</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00"/>
                </a:solidFill>
                <a:highlight>
                  <a:srgbClr val="FFFFFF"/>
                </a:highlight>
                <a:latin typeface="Courier New" panose="02070309020205020404" pitchFamily="49" charset="0"/>
              </a:rPr>
              <a:t>ta</a:t>
            </a:r>
            <a:endParaRPr lang="en-US" altLang="zh-CN" sz="2000" dirty="0">
              <a:solidFill>
                <a:srgbClr val="000000"/>
              </a:solidFill>
              <a:highlight>
                <a:srgbClr val="FFFFFF"/>
              </a:highlight>
              <a:latin typeface="Courier New" panose="02070309020205020404" pitchFamily="49" charset="0"/>
            </a:endParaRPr>
          </a:p>
          <a:p>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AS</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SELECT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dept_name</a:t>
            </a:r>
            <a:r>
              <a:rPr lang="en-US" altLang="zh-CN" sz="2000" dirty="0">
                <a:solidFill>
                  <a:srgbClr val="0000FF"/>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AVG</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salary</a:t>
            </a:r>
            <a:r>
              <a:rPr lang="en-US" altLang="zh-CN" sz="2000" dirty="0">
                <a:solidFill>
                  <a:srgbClr val="0000FF"/>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avg_sal</a:t>
            </a:r>
            <a:endParaRPr lang="en-US" altLang="zh-CN" sz="2000" dirty="0">
              <a:solidFill>
                <a:srgbClr val="000000"/>
              </a:solidFill>
              <a:highlight>
                <a:srgbClr val="FFFFFF"/>
              </a:highlight>
              <a:latin typeface="Courier New" panose="02070309020205020404" pitchFamily="49" charset="0"/>
            </a:endParaRPr>
          </a:p>
          <a:p>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FROM</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00"/>
                </a:solidFill>
                <a:highlight>
                  <a:srgbClr val="FFFFFF"/>
                </a:highlight>
                <a:latin typeface="Courier New" panose="02070309020205020404" pitchFamily="49" charset="0"/>
              </a:rPr>
              <a:t>instructor</a:t>
            </a:r>
            <a:endParaRPr lang="en-US" altLang="zh-CN" sz="2000" dirty="0">
              <a:solidFill>
                <a:srgbClr val="000000"/>
              </a:solidFill>
              <a:highlight>
                <a:srgbClr val="FFFFFF"/>
              </a:highlight>
              <a:latin typeface="Courier New" panose="02070309020205020404" pitchFamily="49" charset="0"/>
            </a:endParaRPr>
          </a:p>
          <a:p>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GROUP</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BY</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dept_name</a:t>
            </a:r>
            <a:r>
              <a:rPr lang="en-US" altLang="zh-CN" sz="2000" dirty="0">
                <a:solidFill>
                  <a:srgbClr val="0000FF"/>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r>
              <a:rPr lang="en-US" altLang="zh-CN" sz="2000" dirty="0">
                <a:solidFill>
                  <a:srgbClr val="0000FF"/>
                </a:solidFill>
                <a:highlight>
                  <a:srgbClr val="FFFFFF"/>
                </a:highlight>
                <a:latin typeface="Courier New" panose="02070309020205020404" pitchFamily="49" charset="0"/>
              </a:rPr>
              <a:t>SELECT</a:t>
            </a:r>
            <a:r>
              <a:rPr lang="en-US" altLang="zh-CN" sz="2000" dirty="0">
                <a:solidFill>
                  <a:srgbClr val="000000"/>
                </a:solidFill>
                <a:highlight>
                  <a:srgbClr val="FFFFFF"/>
                </a:highlight>
                <a:latin typeface="Courier New" panose="02070309020205020404" pitchFamily="49" charset="0"/>
              </a:rPr>
              <a:t> *</a:t>
            </a:r>
          </a:p>
          <a:p>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FROM</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00"/>
                </a:solidFill>
                <a:highlight>
                  <a:srgbClr val="FFFFFF"/>
                </a:highlight>
                <a:latin typeface="Courier New" panose="02070309020205020404" pitchFamily="49" charset="0"/>
              </a:rPr>
              <a:t>ta</a:t>
            </a:r>
            <a:endParaRPr lang="en-US" altLang="zh-CN" sz="2000" dirty="0">
              <a:solidFill>
                <a:srgbClr val="000000"/>
              </a:solidFill>
              <a:highlight>
                <a:srgbClr val="FFFFFF"/>
              </a:highlight>
              <a:latin typeface="Courier New" panose="02070309020205020404" pitchFamily="49" charset="0"/>
            </a:endParaRPr>
          </a:p>
          <a:p>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WHERE</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808000"/>
                </a:solidFill>
                <a:highlight>
                  <a:srgbClr val="FFFFFF"/>
                </a:highlight>
                <a:latin typeface="Courier New" panose="02070309020205020404" pitchFamily="49" charset="0"/>
              </a:rPr>
              <a:t>ta</a:t>
            </a:r>
            <a:r>
              <a:rPr lang="en-US" altLang="zh-CN" sz="2000" dirty="0" err="1">
                <a:solidFill>
                  <a:srgbClr val="0000FF"/>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avg_sal</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&gt;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(SELECT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AVG</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avg_sal</a:t>
            </a:r>
            <a:r>
              <a:rPr lang="en-US" altLang="zh-CN" sz="2000" dirty="0">
                <a:solidFill>
                  <a:srgbClr val="0000FF"/>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0000FF"/>
                </a:solidFill>
                <a:highlight>
                  <a:srgbClr val="FFFFFF"/>
                </a:highlight>
                <a:latin typeface="Courier New" panose="02070309020205020404" pitchFamily="49" charset="0"/>
              </a:rPr>
              <a:t>FROM</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00"/>
                </a:solidFill>
                <a:highlight>
                  <a:srgbClr val="FFFFFF"/>
                </a:highlight>
                <a:latin typeface="Courier New" panose="02070309020205020404" pitchFamily="49" charset="0"/>
              </a:rPr>
              <a:t>ta</a:t>
            </a:r>
            <a:r>
              <a:rPr lang="en-US" altLang="zh-CN" sz="2000" dirty="0">
                <a:solidFill>
                  <a:srgbClr val="0000FF"/>
                </a:solidFill>
                <a:highlight>
                  <a:srgbClr val="FFFFFF"/>
                </a:highlight>
                <a:latin typeface="Courier New" panose="02070309020205020404" pitchFamily="49" charset="0"/>
              </a:rPr>
              <a:t>)</a:t>
            </a:r>
            <a:endParaRPr lang="zh-CN" altLang="en-US" sz="2000" dirty="0"/>
          </a:p>
        </p:txBody>
      </p:sp>
    </p:spTree>
    <p:extLst>
      <p:ext uri="{BB962C8B-B14F-4D97-AF65-F5344CB8AC3E}">
        <p14:creationId xmlns:p14="http://schemas.microsoft.com/office/powerpoint/2010/main" val="2522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en-US" sz="2800" dirty="0"/>
              <a:t>Complex Queries using With Clause</a:t>
            </a:r>
          </a:p>
        </p:txBody>
      </p:sp>
      <p:sp>
        <p:nvSpPr>
          <p:cNvPr id="46082" name="Rectangle 3"/>
          <p:cNvSpPr>
            <a:spLocks noGrp="1" noChangeArrowheads="1"/>
          </p:cNvSpPr>
          <p:nvPr>
            <p:ph type="body" idx="1"/>
          </p:nvPr>
        </p:nvSpPr>
        <p:spPr>
          <a:xfrm>
            <a:off x="768350" y="1147763"/>
            <a:ext cx="7557504" cy="693864"/>
          </a:xfrm>
        </p:spPr>
        <p:txBody>
          <a:bodyPr/>
          <a:lstStyle/>
          <a:p>
            <a:r>
              <a:rPr lang="zh-CN" altLang="en-US" sz="1700" dirty="0" smtClean="0"/>
              <a:t>下面这个例子也是滥用</a:t>
            </a:r>
            <a:r>
              <a:rPr lang="en-US" altLang="zh-CN" sz="1700" dirty="0" smtClean="0"/>
              <a:t>with</a:t>
            </a:r>
            <a:r>
              <a:rPr lang="zh-CN" altLang="en-US" sz="1700" dirty="0" smtClean="0"/>
              <a:t>的例子</a:t>
            </a:r>
            <a:endParaRPr lang="en-US" altLang="en-US" sz="1700" dirty="0" smtClean="0"/>
          </a:p>
          <a:p>
            <a:r>
              <a:rPr lang="zh-CN" altLang="en-US" sz="1700" dirty="0" smtClean="0"/>
              <a:t>查询工资总额超过总工资平均值的院系和工资总额</a:t>
            </a:r>
            <a:endParaRPr lang="en-US" altLang="en-US" sz="1700" dirty="0"/>
          </a:p>
        </p:txBody>
      </p:sp>
      <p:sp>
        <p:nvSpPr>
          <p:cNvPr id="46083" name="Text Box 4"/>
          <p:cNvSpPr txBox="1">
            <a:spLocks noChangeArrowheads="1"/>
          </p:cNvSpPr>
          <p:nvPr/>
        </p:nvSpPr>
        <p:spPr bwMode="auto">
          <a:xfrm>
            <a:off x="1377932" y="2129010"/>
            <a:ext cx="6858036" cy="27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700" b="1" dirty="0"/>
              <a:t>with </a:t>
            </a:r>
            <a:r>
              <a:rPr lang="en-US" altLang="en-US" sz="1700" i="1" dirty="0" err="1"/>
              <a:t>dept</a:t>
            </a:r>
            <a:r>
              <a:rPr lang="en-US" altLang="en-US" sz="1700" i="1" dirty="0"/>
              <a:t> _total </a:t>
            </a:r>
            <a:r>
              <a:rPr lang="en-US" altLang="en-US" sz="1700" dirty="0"/>
              <a:t>(</a:t>
            </a:r>
            <a:r>
              <a:rPr lang="en-US" altLang="en-US" sz="1700" i="1" dirty="0"/>
              <a:t>dept_name</a:t>
            </a:r>
            <a:r>
              <a:rPr lang="en-US" altLang="en-US" sz="1700" dirty="0"/>
              <a:t>, </a:t>
            </a:r>
            <a:r>
              <a:rPr lang="en-US" altLang="en-US" sz="1700" i="1" dirty="0"/>
              <a:t>value</a:t>
            </a:r>
            <a:r>
              <a:rPr lang="en-US" altLang="en-US" sz="1700" dirty="0"/>
              <a:t>) </a:t>
            </a:r>
            <a:r>
              <a:rPr lang="en-US" altLang="en-US" sz="1700" b="1" dirty="0"/>
              <a:t>as</a:t>
            </a:r>
          </a:p>
          <a:p>
            <a:r>
              <a:rPr lang="en-US" altLang="en-US" sz="1700" dirty="0"/>
              <a:t>        (</a:t>
            </a:r>
            <a:r>
              <a:rPr lang="en-US" altLang="en-US" sz="1700" b="1" dirty="0"/>
              <a:t>select </a:t>
            </a:r>
            <a:r>
              <a:rPr lang="en-US" altLang="en-US" sz="1700" i="1" dirty="0"/>
              <a:t>dept_name</a:t>
            </a:r>
            <a:r>
              <a:rPr lang="en-US" altLang="en-US" sz="1700" dirty="0"/>
              <a:t>, </a:t>
            </a:r>
            <a:r>
              <a:rPr lang="en-US" altLang="en-US" sz="1700" b="1" dirty="0"/>
              <a:t>sum</a:t>
            </a:r>
            <a:r>
              <a:rPr lang="en-US" altLang="en-US" sz="1700" dirty="0"/>
              <a:t>(</a:t>
            </a:r>
            <a:r>
              <a:rPr lang="en-US" altLang="en-US" sz="1700" i="1" dirty="0"/>
              <a:t>salary</a:t>
            </a:r>
            <a:r>
              <a:rPr lang="en-US" altLang="en-US" sz="1700" dirty="0"/>
              <a:t>)</a:t>
            </a:r>
          </a:p>
          <a:p>
            <a:r>
              <a:rPr lang="en-US" altLang="en-US" sz="1700" b="1" dirty="0"/>
              <a:t>         from </a:t>
            </a:r>
            <a:r>
              <a:rPr lang="en-US" altLang="en-US" sz="1700" i="1" dirty="0"/>
              <a:t>instructor</a:t>
            </a:r>
          </a:p>
          <a:p>
            <a:r>
              <a:rPr lang="en-US" altLang="en-US" sz="1700" b="1" dirty="0"/>
              <a:t>         group by </a:t>
            </a:r>
            <a:r>
              <a:rPr lang="en-US" altLang="en-US" sz="1700" i="1" dirty="0"/>
              <a:t>dept_name</a:t>
            </a:r>
            <a:r>
              <a:rPr lang="en-US" altLang="en-US" sz="1700" dirty="0"/>
              <a:t>),</a:t>
            </a:r>
          </a:p>
          <a:p>
            <a:r>
              <a:rPr lang="en-US" altLang="en-US" sz="1700" i="1" dirty="0" err="1"/>
              <a:t>dept_total_avg</a:t>
            </a:r>
            <a:r>
              <a:rPr lang="en-US" altLang="en-US" sz="1700" dirty="0"/>
              <a:t>(</a:t>
            </a:r>
            <a:r>
              <a:rPr lang="en-US" altLang="en-US" sz="1700" i="1" dirty="0"/>
              <a:t>value</a:t>
            </a:r>
            <a:r>
              <a:rPr lang="en-US" altLang="en-US" sz="1700" dirty="0"/>
              <a:t>) </a:t>
            </a:r>
            <a:r>
              <a:rPr lang="en-US" altLang="en-US" sz="1700" b="1" dirty="0"/>
              <a:t>as</a:t>
            </a:r>
          </a:p>
          <a:p>
            <a:r>
              <a:rPr lang="en-US" altLang="en-US" sz="1700" dirty="0"/>
              <a:t>       (</a:t>
            </a:r>
            <a:r>
              <a:rPr lang="en-US" altLang="en-US" sz="1700" b="1" dirty="0"/>
              <a:t>select </a:t>
            </a:r>
            <a:r>
              <a:rPr lang="en-US" altLang="en-US" sz="1700" b="1" dirty="0" err="1"/>
              <a:t>avg</a:t>
            </a:r>
            <a:r>
              <a:rPr lang="en-US" altLang="en-US" sz="1700" dirty="0"/>
              <a:t>(</a:t>
            </a:r>
            <a:r>
              <a:rPr lang="en-US" altLang="en-US" sz="1700" i="1" dirty="0"/>
              <a:t>value</a:t>
            </a:r>
            <a:r>
              <a:rPr lang="en-US" altLang="en-US" sz="1700" dirty="0"/>
              <a:t>)</a:t>
            </a:r>
          </a:p>
          <a:p>
            <a:r>
              <a:rPr lang="en-US" altLang="en-US" sz="1700" b="1" dirty="0"/>
              <a:t>       from </a:t>
            </a:r>
            <a:r>
              <a:rPr lang="en-US" altLang="en-US" sz="1700" i="1" dirty="0" err="1"/>
              <a:t>dept_total</a:t>
            </a:r>
            <a:r>
              <a:rPr lang="en-US" altLang="en-US" sz="1700" dirty="0"/>
              <a:t>)</a:t>
            </a:r>
          </a:p>
          <a:p>
            <a:r>
              <a:rPr lang="en-US" altLang="en-US" sz="1700" b="1" dirty="0"/>
              <a:t>select </a:t>
            </a:r>
            <a:r>
              <a:rPr lang="en-US" altLang="en-US" sz="1700" i="1" dirty="0"/>
              <a:t>dept_name</a:t>
            </a:r>
          </a:p>
          <a:p>
            <a:r>
              <a:rPr lang="en-US" altLang="en-US" sz="1700" b="1" dirty="0"/>
              <a:t>from </a:t>
            </a:r>
            <a:r>
              <a:rPr lang="en-US" altLang="en-US" sz="1700" i="1" dirty="0" err="1"/>
              <a:t>dept_total</a:t>
            </a:r>
            <a:r>
              <a:rPr lang="en-US" altLang="en-US" sz="1700" dirty="0"/>
              <a:t>, </a:t>
            </a:r>
            <a:r>
              <a:rPr lang="en-US" altLang="en-US" sz="1700" i="1" dirty="0" err="1"/>
              <a:t>dept_total_avg</a:t>
            </a:r>
            <a:endParaRPr lang="en-US" altLang="en-US" sz="1700" i="1" dirty="0"/>
          </a:p>
          <a:p>
            <a:r>
              <a:rPr lang="en-US" altLang="en-US" sz="1700" b="1" dirty="0"/>
              <a:t>where </a:t>
            </a:r>
            <a:r>
              <a:rPr lang="en-US" altLang="en-US" sz="1700" i="1" dirty="0" err="1"/>
              <a:t>dept_total.value</a:t>
            </a:r>
            <a:r>
              <a:rPr lang="en-US" altLang="en-US" sz="1700" i="1" dirty="0"/>
              <a:t> </a:t>
            </a:r>
            <a:r>
              <a:rPr lang="en-US" altLang="en-US" sz="1700" dirty="0"/>
              <a:t>&gt; </a:t>
            </a:r>
            <a:r>
              <a:rPr lang="en-US" altLang="en-US" sz="1700" i="1" dirty="0" err="1"/>
              <a:t>dept_total_avg.value</a:t>
            </a:r>
            <a:r>
              <a:rPr lang="en-US" altLang="en-US" sz="1700"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一个复杂一点的例子</a:t>
            </a:r>
            <a:endParaRPr lang="zh-CN" altLang="en-US" dirty="0"/>
          </a:p>
        </p:txBody>
      </p:sp>
      <p:sp>
        <p:nvSpPr>
          <p:cNvPr id="3" name="内容占位符 2"/>
          <p:cNvSpPr>
            <a:spLocks noGrp="1"/>
          </p:cNvSpPr>
          <p:nvPr>
            <p:ph idx="1"/>
          </p:nvPr>
        </p:nvSpPr>
        <p:spPr>
          <a:xfrm>
            <a:off x="768350" y="1093788"/>
            <a:ext cx="7707313" cy="752429"/>
          </a:xfrm>
        </p:spPr>
        <p:txBody>
          <a:bodyPr/>
          <a:lstStyle/>
          <a:p>
            <a:r>
              <a:rPr lang="zh-CN" altLang="en-US" sz="1800" dirty="0" smtClean="0"/>
              <a:t>查询每年课程的授课人次超过本课程开设院在本年开设课程的修课总人数</a:t>
            </a:r>
            <a:r>
              <a:rPr lang="en-US" altLang="zh-CN" sz="1800" dirty="0" smtClean="0"/>
              <a:t>1/3</a:t>
            </a:r>
            <a:r>
              <a:rPr lang="zh-CN" altLang="en-US" sz="1800" dirty="0" smtClean="0"/>
              <a:t>的课程名，年份，修课人次，本院课程总修课人次，所占百分比</a:t>
            </a:r>
            <a:endParaRPr lang="zh-CN" altLang="en-US" sz="1800" dirty="0"/>
          </a:p>
        </p:txBody>
      </p:sp>
      <p:sp>
        <p:nvSpPr>
          <p:cNvPr id="4" name="矩形 3"/>
          <p:cNvSpPr/>
          <p:nvPr/>
        </p:nvSpPr>
        <p:spPr>
          <a:xfrm>
            <a:off x="1014367" y="1846217"/>
            <a:ext cx="7585166" cy="4616648"/>
          </a:xfrm>
          <a:prstGeom prst="rect">
            <a:avLst/>
          </a:prstGeom>
        </p:spPr>
        <p:txBody>
          <a:bodyPr wrap="square">
            <a:spAutoFit/>
          </a:bodyPr>
          <a:lstStyle/>
          <a:p>
            <a:r>
              <a:rPr lang="en-US" altLang="zh-CN" sz="1400" dirty="0">
                <a:solidFill>
                  <a:srgbClr val="0000FF"/>
                </a:solidFill>
                <a:highlight>
                  <a:srgbClr val="FFFFFF"/>
                </a:highlight>
                <a:latin typeface="Courier New" panose="02070309020205020404" pitchFamily="49" charset="0"/>
              </a:rPr>
              <a:t>WITH</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808000"/>
                </a:solidFill>
                <a:highlight>
                  <a:srgbClr val="FFFFFF"/>
                </a:highlight>
                <a:latin typeface="Courier New" panose="02070309020205020404" pitchFamily="49" charset="0"/>
              </a:rPr>
              <a:t>ta</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AS</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SELECT</a:t>
            </a:r>
            <a:r>
              <a:rPr lang="en-US" altLang="zh-CN" sz="1400" dirty="0">
                <a:solidFill>
                  <a:srgbClr val="000000"/>
                </a:solidFill>
                <a:highlight>
                  <a:srgbClr val="FFFFFF"/>
                </a:highlight>
                <a:latin typeface="Courier New" panose="02070309020205020404" pitchFamily="49" charset="0"/>
              </a:rPr>
              <a:t> title</a:t>
            </a:r>
            <a:r>
              <a:rPr lang="en-US" altLang="zh-CN" sz="1400" dirty="0">
                <a:solidFill>
                  <a:srgbClr val="0000FF"/>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year,</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dept_name</a:t>
            </a:r>
            <a:r>
              <a:rPr lang="en-US" altLang="zh-CN" sz="1400" dirty="0">
                <a:solidFill>
                  <a:srgbClr val="0000FF"/>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COUNT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cnt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FROM</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808000"/>
                </a:solidFill>
                <a:highlight>
                  <a:srgbClr val="FFFFFF"/>
                </a:highlight>
                <a:latin typeface="Courier New" panose="02070309020205020404" pitchFamily="49" charset="0"/>
              </a:rPr>
              <a:t>takes</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NATURAL</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JOIN</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808000"/>
                </a:solidFill>
                <a:highlight>
                  <a:srgbClr val="FFFFFF"/>
                </a:highlight>
                <a:latin typeface="Courier New" panose="02070309020205020404" pitchFamily="49" charset="0"/>
              </a:rPr>
              <a:t>course</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GROUP</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BY</a:t>
            </a:r>
            <a:r>
              <a:rPr lang="en-US" altLang="zh-CN" sz="1400" dirty="0">
                <a:solidFill>
                  <a:srgbClr val="000000"/>
                </a:solidFill>
                <a:highlight>
                  <a:srgbClr val="FFFFFF"/>
                </a:highlight>
                <a:latin typeface="Courier New" panose="02070309020205020404" pitchFamily="49" charset="0"/>
              </a:rPr>
              <a:t> title</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year,</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dept_name</a:t>
            </a:r>
            <a:r>
              <a:rPr lang="en-US" altLang="zh-CN" sz="1400" dirty="0">
                <a:solidFill>
                  <a:srgbClr val="0000FF"/>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tb</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AS</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SELECT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dept_name</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year,</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SUM</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cnt</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total</a:t>
            </a: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FROM</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808000"/>
                </a:solidFill>
                <a:highlight>
                  <a:srgbClr val="FFFFFF"/>
                </a:highlight>
                <a:latin typeface="Courier New" panose="02070309020205020404" pitchFamily="49" charset="0"/>
              </a:rPr>
              <a:t>ta</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GROUP</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BY</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dept_name</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year)</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FF"/>
                </a:solidFill>
                <a:highlight>
                  <a:srgbClr val="FFFFFF"/>
                </a:highlight>
                <a:latin typeface="Courier New" panose="02070309020205020404" pitchFamily="49" charset="0"/>
              </a:rPr>
              <a:t>SELECT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ta</a:t>
            </a:r>
            <a:r>
              <a:rPr lang="en-US" altLang="zh-CN" sz="1400" dirty="0" err="1">
                <a:solidFill>
                  <a:srgbClr val="0000FF"/>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title</a:t>
            </a:r>
            <a:r>
              <a:rPr lang="en-US" altLang="zh-CN" sz="1400" dirty="0">
                <a:solidFill>
                  <a:srgbClr val="0000FF"/>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ta</a:t>
            </a:r>
            <a:r>
              <a:rPr lang="en-US" altLang="zh-CN" sz="1400" dirty="0" err="1">
                <a:solidFill>
                  <a:srgbClr val="0000FF"/>
                </a:solidFill>
                <a:highlight>
                  <a:srgbClr val="FFFFFF"/>
                </a:highlight>
                <a:latin typeface="Courier New" panose="02070309020205020404" pitchFamily="49" charset="0"/>
              </a:rPr>
              <a:t>.year</a:t>
            </a:r>
            <a:r>
              <a:rPr lang="en-US" altLang="zh-CN" sz="1400" dirty="0">
                <a:solidFill>
                  <a:srgbClr val="0000FF"/>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ta</a:t>
            </a:r>
            <a:r>
              <a:rPr lang="en-US" altLang="zh-CN" sz="1400" dirty="0" err="1">
                <a:solidFill>
                  <a:srgbClr val="0000FF"/>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dept_name</a:t>
            </a:r>
            <a:r>
              <a:rPr lang="en-US" altLang="zh-CN" sz="1400" dirty="0">
                <a:solidFill>
                  <a:srgbClr val="0000FF"/>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cnt</a:t>
            </a:r>
            <a:r>
              <a:rPr lang="en-US" altLang="zh-CN" sz="1400" dirty="0">
                <a:solidFill>
                  <a:srgbClr val="0000FF"/>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total</a:t>
            </a:r>
            <a:r>
              <a:rPr lang="en-US" altLang="zh-CN" sz="1400" dirty="0">
                <a:solidFill>
                  <a:srgbClr val="0000FF"/>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ROUND</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cnt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total * </a:t>
            </a:r>
            <a:r>
              <a:rPr lang="en-US" altLang="zh-CN" sz="1400" dirty="0">
                <a:solidFill>
                  <a:srgbClr val="800000"/>
                </a:solidFill>
                <a:highlight>
                  <a:srgbClr val="FFFFFF"/>
                </a:highlight>
                <a:latin typeface="Courier New" panose="02070309020205020404" pitchFamily="49" charset="0"/>
              </a:rPr>
              <a:t>100</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800000"/>
                </a:solidFill>
                <a:highlight>
                  <a:srgbClr val="FFFFFF"/>
                </a:highlight>
                <a:latin typeface="Courier New" panose="02070309020205020404" pitchFamily="49" charset="0"/>
              </a:rPr>
              <a:t>0</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FF000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ratio</a:t>
            </a: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FROM</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808000"/>
                </a:solidFill>
                <a:highlight>
                  <a:srgbClr val="FFFFFF"/>
                </a:highlight>
                <a:latin typeface="Courier New" panose="02070309020205020404" pitchFamily="49" charset="0"/>
              </a:rPr>
              <a:t>ta</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tb</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WHERE</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ta</a:t>
            </a:r>
            <a:r>
              <a:rPr lang="en-US" altLang="zh-CN" sz="1400" dirty="0" err="1">
                <a:solidFill>
                  <a:srgbClr val="0000FF"/>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dept_name</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tb</a:t>
            </a:r>
            <a:r>
              <a:rPr lang="en-US" altLang="zh-CN" sz="1400" dirty="0" err="1">
                <a:solidFill>
                  <a:srgbClr val="0000FF"/>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dept_name</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AND</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ta</a:t>
            </a:r>
            <a:r>
              <a:rPr lang="en-US" altLang="zh-CN" sz="1400" dirty="0" err="1">
                <a:solidFill>
                  <a:srgbClr val="0000FF"/>
                </a:solidFill>
                <a:highlight>
                  <a:srgbClr val="FFFFFF"/>
                </a:highlight>
                <a:latin typeface="Courier New" panose="02070309020205020404" pitchFamily="49" charset="0"/>
              </a:rPr>
              <a:t>.year</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tb</a:t>
            </a:r>
            <a:r>
              <a:rPr lang="en-US" altLang="zh-CN" sz="1400" dirty="0" err="1">
                <a:solidFill>
                  <a:srgbClr val="0000FF"/>
                </a:solidFill>
                <a:highlight>
                  <a:srgbClr val="FFFFFF"/>
                </a:highlight>
                <a:latin typeface="Courier New" panose="02070309020205020404" pitchFamily="49" charset="0"/>
              </a:rPr>
              <a:t>.year</a:t>
            </a:r>
            <a:endParaRPr lang="en-US" altLang="zh-CN" sz="1400" dirty="0">
              <a:solidFill>
                <a:srgbClr val="000000"/>
              </a:solidFill>
              <a:highlight>
                <a:srgbClr val="FFFFFF"/>
              </a:highlight>
              <a:latin typeface="Courier New" panose="02070309020205020404" pitchFamily="49" charset="0"/>
            </a:endParaRPr>
          </a:p>
          <a:p>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0000FF"/>
                </a:solidFill>
                <a:highlight>
                  <a:srgbClr val="FFFFFF"/>
                </a:highlight>
                <a:latin typeface="Courier New" panose="02070309020205020404" pitchFamily="49" charset="0"/>
              </a:rPr>
              <a:t>AND</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808000"/>
                </a:solidFill>
                <a:highlight>
                  <a:srgbClr val="FFFFFF"/>
                </a:highlight>
                <a:latin typeface="Courier New" panose="02070309020205020404" pitchFamily="49" charset="0"/>
              </a:rPr>
              <a:t>ta</a:t>
            </a:r>
            <a:r>
              <a:rPr lang="en-US" altLang="zh-CN" sz="1400" dirty="0" err="1">
                <a:solidFill>
                  <a:srgbClr val="0000FF"/>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cnt</a:t>
            </a:r>
            <a:r>
              <a:rPr lang="en-US" altLang="zh-CN" sz="1400" dirty="0">
                <a:solidFill>
                  <a:srgbClr val="000000"/>
                </a:solidFill>
                <a:highlight>
                  <a:srgbClr val="FFFFFF"/>
                </a:highlight>
                <a:latin typeface="Courier New" panose="02070309020205020404" pitchFamily="49" charset="0"/>
              </a:rPr>
              <a:t> * </a:t>
            </a:r>
            <a:r>
              <a:rPr lang="en-US" altLang="zh-CN" sz="1400" dirty="0">
                <a:solidFill>
                  <a:srgbClr val="800000"/>
                </a:solidFill>
                <a:highlight>
                  <a:srgbClr val="FFFFFF"/>
                </a:highlight>
                <a:latin typeface="Courier New" panose="02070309020205020404" pitchFamily="49" charset="0"/>
              </a:rPr>
              <a:t>3</a:t>
            </a:r>
            <a:r>
              <a:rPr lang="en-US" altLang="zh-CN" sz="1400" dirty="0">
                <a:solidFill>
                  <a:srgbClr val="000000"/>
                </a:solidFill>
                <a:highlight>
                  <a:srgbClr val="FFFFFF"/>
                </a:highlight>
                <a:latin typeface="Courier New" panose="02070309020205020404" pitchFamily="49" charset="0"/>
              </a:rPr>
              <a:t> </a:t>
            </a:r>
            <a:r>
              <a:rPr lang="en-US" altLang="zh-CN" sz="1400" dirty="0" smtClean="0">
                <a:solidFill>
                  <a:srgbClr val="0000FF"/>
                </a:solidFill>
                <a:highlight>
                  <a:srgbClr val="FFFFFF"/>
                </a:highlight>
                <a:latin typeface="Courier New" panose="02070309020205020404" pitchFamily="49" charset="0"/>
              </a:rPr>
              <a:t>&gt;</a:t>
            </a:r>
            <a:r>
              <a:rPr lang="en-US" altLang="zh-CN" sz="1400" dirty="0" smtClean="0">
                <a:solidFill>
                  <a:srgbClr val="000000"/>
                </a:solidFill>
                <a:highlight>
                  <a:srgbClr val="FFFFFF"/>
                </a:highlight>
                <a:latin typeface="Courier New" panose="02070309020205020404" pitchFamily="49" charset="0"/>
              </a:rPr>
              <a:t> </a:t>
            </a:r>
            <a:r>
              <a:rPr lang="en-US" altLang="zh-CN" sz="1400" dirty="0">
                <a:solidFill>
                  <a:srgbClr val="000000"/>
                </a:solidFill>
                <a:highlight>
                  <a:srgbClr val="FFFFFF"/>
                </a:highlight>
                <a:latin typeface="Courier New" panose="02070309020205020404" pitchFamily="49" charset="0"/>
              </a:rPr>
              <a:t>total</a:t>
            </a:r>
            <a:r>
              <a:rPr lang="en-US" altLang="zh-CN" sz="1400" dirty="0">
                <a:solidFill>
                  <a:srgbClr val="0000FF"/>
                </a:solidFill>
                <a:highlight>
                  <a:srgbClr val="FFFFFF"/>
                </a:highlight>
                <a:latin typeface="Courier New" panose="02070309020205020404" pitchFamily="49" charset="0"/>
              </a:rPr>
              <a:t>;</a:t>
            </a:r>
            <a:endParaRPr lang="zh-CN" altLang="en-US" sz="1400" dirty="0"/>
          </a:p>
        </p:txBody>
      </p:sp>
    </p:spTree>
    <p:extLst>
      <p:ext uri="{BB962C8B-B14F-4D97-AF65-F5344CB8AC3E}">
        <p14:creationId xmlns:p14="http://schemas.microsoft.com/office/powerpoint/2010/main" val="2155324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en-US" sz="2800" dirty="0" smtClean="0"/>
              <a:t>标量子查询</a:t>
            </a:r>
            <a:endParaRPr lang="en-US" altLang="en-US" sz="2800" dirty="0"/>
          </a:p>
        </p:txBody>
      </p:sp>
      <p:sp>
        <p:nvSpPr>
          <p:cNvPr id="60418" name="Rectangle 3"/>
          <p:cNvSpPr>
            <a:spLocks noGrp="1" noChangeArrowheads="1"/>
          </p:cNvSpPr>
          <p:nvPr>
            <p:ph type="body" idx="1"/>
          </p:nvPr>
        </p:nvSpPr>
        <p:spPr>
          <a:xfrm>
            <a:off x="768350" y="1093789"/>
            <a:ext cx="7546594" cy="4721796"/>
          </a:xfrm>
        </p:spPr>
        <p:txBody>
          <a:bodyPr/>
          <a:lstStyle/>
          <a:p>
            <a:r>
              <a:rPr lang="zh-CN" altLang="en-US" sz="1700" dirty="0" smtClean="0"/>
              <a:t>标量子查询返回值必须是单值</a:t>
            </a:r>
            <a:endParaRPr lang="en-US" altLang="en-US" sz="1700" dirty="0"/>
          </a:p>
          <a:p>
            <a:r>
              <a:rPr lang="zh-CN" altLang="en-US" sz="1700" dirty="0" smtClean="0"/>
              <a:t>列出所有院和这个院的老师数（这个不必要用标量子查询，推荐使用外联</a:t>
            </a:r>
            <a:r>
              <a:rPr lang="en-US" altLang="zh-CN" sz="1700" dirty="0" smtClean="0"/>
              <a:t>+</a:t>
            </a:r>
            <a:r>
              <a:rPr lang="zh-CN" altLang="en-US" sz="1700" dirty="0" smtClean="0"/>
              <a:t>分组）</a:t>
            </a:r>
            <a:endParaRPr lang="en-US" altLang="en-US" sz="1700" dirty="0"/>
          </a:p>
          <a:p>
            <a:pPr>
              <a:buFont typeface="Monotype Sorts" charset="2"/>
              <a:buNone/>
            </a:pPr>
            <a:r>
              <a:rPr lang="en-US" altLang="en-US" sz="1700" b="1" dirty="0"/>
              <a:t>	select </a:t>
            </a:r>
            <a:r>
              <a:rPr lang="en-US" altLang="en-US" sz="1700" i="1" dirty="0"/>
              <a:t>dept_name</a:t>
            </a:r>
            <a:r>
              <a:rPr lang="en-US" altLang="en-US" sz="1700" dirty="0"/>
              <a:t>, </a:t>
            </a:r>
            <a:br>
              <a:rPr lang="en-US" altLang="en-US" sz="1700" dirty="0"/>
            </a:br>
            <a:r>
              <a:rPr lang="en-US" altLang="en-US" sz="1700" dirty="0"/>
              <a:t>             ( </a:t>
            </a:r>
            <a:r>
              <a:rPr lang="en-US" altLang="en-US" sz="1700" b="1" dirty="0"/>
              <a:t>select count</a:t>
            </a:r>
            <a:r>
              <a:rPr lang="en-US" altLang="en-US" sz="1700" dirty="0"/>
              <a:t>(*) </a:t>
            </a:r>
            <a:br>
              <a:rPr lang="en-US" altLang="en-US" sz="1700" dirty="0"/>
            </a:br>
            <a:r>
              <a:rPr lang="en-US" altLang="en-US" sz="1700" dirty="0"/>
              <a:t>                </a:t>
            </a:r>
            <a:r>
              <a:rPr lang="en-US" altLang="en-US" sz="1700" b="1" dirty="0"/>
              <a:t>from </a:t>
            </a:r>
            <a:r>
              <a:rPr lang="en-US" altLang="en-US" sz="1700" i="1" dirty="0"/>
              <a:t>instructor </a:t>
            </a:r>
            <a:br>
              <a:rPr lang="en-US" altLang="en-US" sz="1700" i="1" dirty="0"/>
            </a:br>
            <a:r>
              <a:rPr lang="en-US" altLang="en-US" sz="1700" i="1" dirty="0"/>
              <a:t>                </a:t>
            </a:r>
            <a:r>
              <a:rPr lang="en-US" altLang="en-US" sz="1700" b="1" dirty="0"/>
              <a:t>where </a:t>
            </a:r>
            <a:r>
              <a:rPr lang="en-US" altLang="en-US" sz="1700" i="1" dirty="0" err="1"/>
              <a:t>department</a:t>
            </a:r>
            <a:r>
              <a:rPr lang="en-US" altLang="en-US" sz="1700" dirty="0" err="1"/>
              <a:t>.</a:t>
            </a:r>
            <a:r>
              <a:rPr lang="en-US" altLang="en-US" sz="1700" i="1" dirty="0" err="1"/>
              <a:t>dept_name</a:t>
            </a:r>
            <a:r>
              <a:rPr lang="en-US" altLang="en-US" sz="1700" i="1" dirty="0"/>
              <a:t> </a:t>
            </a:r>
            <a:r>
              <a:rPr lang="en-US" altLang="en-US" sz="1700" dirty="0"/>
              <a:t>= </a:t>
            </a:r>
            <a:r>
              <a:rPr lang="en-US" altLang="en-US" sz="1700" i="1" dirty="0" err="1"/>
              <a:t>instructor</a:t>
            </a:r>
            <a:r>
              <a:rPr lang="en-US" altLang="en-US" sz="1700" dirty="0" err="1"/>
              <a:t>.</a:t>
            </a:r>
            <a:r>
              <a:rPr lang="en-US" altLang="en-US" sz="1700" i="1" dirty="0" err="1"/>
              <a:t>dept_name</a:t>
            </a:r>
            <a:r>
              <a:rPr lang="en-US" altLang="en-US" sz="1700" dirty="0"/>
              <a:t>)</a:t>
            </a:r>
            <a:br>
              <a:rPr lang="en-US" altLang="en-US" sz="1700" dirty="0"/>
            </a:br>
            <a:r>
              <a:rPr lang="en-US" altLang="en-US" sz="1700" dirty="0"/>
              <a:t>             </a:t>
            </a:r>
            <a:r>
              <a:rPr lang="en-US" altLang="en-US" sz="1700" b="1" dirty="0"/>
              <a:t>as </a:t>
            </a:r>
            <a:r>
              <a:rPr lang="en-US" altLang="en-US" sz="1700" i="1" dirty="0" err="1"/>
              <a:t>num_instructors</a:t>
            </a:r>
            <a:r>
              <a:rPr lang="en-US" altLang="en-US" sz="1700" i="1" dirty="0"/>
              <a:t/>
            </a:r>
            <a:br>
              <a:rPr lang="en-US" altLang="en-US" sz="1700" i="1" dirty="0"/>
            </a:br>
            <a:r>
              <a:rPr lang="en-US" altLang="en-US" sz="1700" b="1" dirty="0"/>
              <a:t>from </a:t>
            </a:r>
            <a:r>
              <a:rPr lang="en-US" altLang="en-US" sz="1700" i="1" dirty="0"/>
              <a:t>department</a:t>
            </a:r>
            <a:r>
              <a:rPr lang="en-US" altLang="en-US" sz="1700" dirty="0" smtClean="0"/>
              <a:t>;</a:t>
            </a:r>
          </a:p>
          <a:p>
            <a:r>
              <a:rPr lang="zh-CN" altLang="en-US" sz="1700" dirty="0" smtClean="0"/>
              <a:t>标量子查询的一个典型应用</a:t>
            </a:r>
            <a:endParaRPr lang="en-US" altLang="zh-CN" sz="1700" dirty="0" smtClean="0"/>
          </a:p>
          <a:p>
            <a:pPr lvl="1"/>
            <a:r>
              <a:rPr lang="zh-CN" altLang="en-US" sz="1700" dirty="0" smtClean="0"/>
              <a:t>排名</a:t>
            </a:r>
            <a:endParaRPr lang="en-US" altLang="zh-CN" sz="1700" dirty="0" smtClean="0"/>
          </a:p>
          <a:p>
            <a:pPr lvl="1"/>
            <a:r>
              <a:rPr lang="zh-CN" altLang="en-US" sz="1700" dirty="0" smtClean="0"/>
              <a:t>在第五章 </a:t>
            </a:r>
            <a:r>
              <a:rPr lang="en-US" altLang="zh-CN" sz="1700" dirty="0" smtClean="0"/>
              <a:t>rank</a:t>
            </a:r>
            <a:r>
              <a:rPr lang="zh-CN" altLang="en-US" sz="1700" dirty="0" smtClean="0"/>
              <a:t>部分讲解</a:t>
            </a:r>
            <a:endParaRPr lang="en-US" altLang="en-US" sz="17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909638" y="112713"/>
            <a:ext cx="8077200" cy="609600"/>
          </a:xfrm>
        </p:spPr>
        <p:txBody>
          <a:bodyPr/>
          <a:lstStyle/>
          <a:p>
            <a:r>
              <a:rPr lang="zh-CN" altLang="en-US" sz="2800" dirty="0" smtClean="0"/>
              <a:t>数据库的修改</a:t>
            </a:r>
            <a:endParaRPr lang="en-US" altLang="en-US" sz="2800" dirty="0"/>
          </a:p>
        </p:txBody>
      </p:sp>
      <p:sp>
        <p:nvSpPr>
          <p:cNvPr id="61442" name="Rectangle 3"/>
          <p:cNvSpPr>
            <a:spLocks noGrp="1" noChangeArrowheads="1"/>
          </p:cNvSpPr>
          <p:nvPr>
            <p:ph type="body" idx="1"/>
          </p:nvPr>
        </p:nvSpPr>
        <p:spPr>
          <a:xfrm>
            <a:off x="772357" y="1145219"/>
            <a:ext cx="7420668" cy="3134173"/>
          </a:xfrm>
        </p:spPr>
        <p:txBody>
          <a:bodyPr/>
          <a:lstStyle/>
          <a:p>
            <a:pPr>
              <a:tabLst>
                <a:tab pos="1652588" algn="l"/>
                <a:tab pos="2633663" algn="l"/>
              </a:tabLst>
            </a:pPr>
            <a:r>
              <a:rPr lang="zh-CN" altLang="en-US" sz="1700" dirty="0" smtClean="0"/>
              <a:t>删除元组</a:t>
            </a:r>
            <a:endParaRPr lang="en-US" altLang="zh-CN" sz="1700" dirty="0" smtClean="0"/>
          </a:p>
          <a:p>
            <a:pPr>
              <a:tabLst>
                <a:tab pos="1652588" algn="l"/>
                <a:tab pos="2633663" algn="l"/>
              </a:tabLst>
            </a:pPr>
            <a:r>
              <a:rPr lang="zh-CN" altLang="en-US" sz="1700" dirty="0" smtClean="0"/>
              <a:t>插入新的元组</a:t>
            </a:r>
            <a:endParaRPr lang="en-US" altLang="zh-CN" sz="1700" dirty="0" smtClean="0"/>
          </a:p>
          <a:p>
            <a:pPr>
              <a:tabLst>
                <a:tab pos="1652588" algn="l"/>
                <a:tab pos="2633663" algn="l"/>
              </a:tabLst>
            </a:pPr>
            <a:r>
              <a:rPr lang="zh-CN" altLang="en-US" sz="1700" dirty="0" smtClean="0"/>
              <a:t>更新某些元组的值</a:t>
            </a:r>
            <a:endParaRPr lang="en-US" altLang="en-US" sz="17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909638" y="167450"/>
            <a:ext cx="8077200" cy="609600"/>
          </a:xfrm>
        </p:spPr>
        <p:txBody>
          <a:bodyPr/>
          <a:lstStyle/>
          <a:p>
            <a:r>
              <a:rPr lang="zh-CN" altLang="en-US" sz="2800" dirty="0" smtClean="0"/>
              <a:t>删除</a:t>
            </a:r>
            <a:endParaRPr lang="en-US" altLang="en-US" sz="2800" dirty="0"/>
          </a:p>
        </p:txBody>
      </p:sp>
      <p:sp>
        <p:nvSpPr>
          <p:cNvPr id="62466" name="Rectangle 3"/>
          <p:cNvSpPr>
            <a:spLocks noGrp="1" noChangeArrowheads="1"/>
          </p:cNvSpPr>
          <p:nvPr>
            <p:ph type="body" idx="1"/>
          </p:nvPr>
        </p:nvSpPr>
        <p:spPr>
          <a:xfrm>
            <a:off x="781236" y="1143064"/>
            <a:ext cx="7634796" cy="5175250"/>
          </a:xfrm>
        </p:spPr>
        <p:txBody>
          <a:bodyPr/>
          <a:lstStyle/>
          <a:p>
            <a:pPr>
              <a:tabLst>
                <a:tab pos="1652588" algn="l"/>
                <a:tab pos="2633663" algn="l"/>
              </a:tabLst>
            </a:pPr>
            <a:r>
              <a:rPr lang="zh-CN" altLang="en-US" sz="1700" dirty="0" smtClean="0"/>
              <a:t>删除所有老师</a:t>
            </a:r>
            <a:endParaRPr lang="en-US" altLang="en-US" sz="1700" dirty="0"/>
          </a:p>
          <a:p>
            <a:pPr>
              <a:buFont typeface="Monotype Sorts" charset="2"/>
              <a:buNone/>
              <a:tabLst>
                <a:tab pos="1652588" algn="l"/>
                <a:tab pos="2633663" algn="l"/>
              </a:tabLst>
            </a:pPr>
            <a:r>
              <a:rPr lang="en-US" altLang="en-US" sz="1700" dirty="0"/>
              <a:t>		</a:t>
            </a:r>
            <a:r>
              <a:rPr lang="en-US" altLang="en-US" sz="1700" b="1" dirty="0"/>
              <a:t>delete from </a:t>
            </a:r>
            <a:r>
              <a:rPr lang="en-US" altLang="en-US" sz="1700" i="1" dirty="0"/>
              <a:t>instructor</a:t>
            </a:r>
            <a:r>
              <a:rPr lang="en-US" altLang="en-US" sz="1700" dirty="0">
                <a:latin typeface="Century Gothic" panose="020B0502020202020204" pitchFamily="34" charset="0"/>
              </a:rPr>
              <a:t> </a:t>
            </a:r>
          </a:p>
          <a:p>
            <a:pPr>
              <a:buFont typeface="Monotype Sorts" charset="2"/>
              <a:buNone/>
              <a:tabLst>
                <a:tab pos="1652588" algn="l"/>
                <a:tab pos="2633663" algn="l"/>
              </a:tabLst>
            </a:pPr>
            <a:endParaRPr lang="en-US" altLang="en-US" sz="800" dirty="0">
              <a:latin typeface="Century Gothic" panose="020B0502020202020204" pitchFamily="34" charset="0"/>
            </a:endParaRPr>
          </a:p>
          <a:p>
            <a:pPr>
              <a:tabLst>
                <a:tab pos="1652588" algn="l"/>
                <a:tab pos="2633663" algn="l"/>
              </a:tabLst>
            </a:pPr>
            <a:r>
              <a:rPr lang="zh-CN" altLang="en-US" sz="1700" dirty="0" smtClean="0"/>
              <a:t>删除所有金融系的老师</a:t>
            </a:r>
            <a:r>
              <a:rPr lang="en-US" altLang="en-US" sz="1700" dirty="0"/>
              <a:t/>
            </a:r>
            <a:br>
              <a:rPr lang="en-US" altLang="en-US" sz="1700" dirty="0"/>
            </a:br>
            <a:r>
              <a:rPr lang="en-US" altLang="en-US" sz="1700" dirty="0"/>
              <a:t>                     </a:t>
            </a:r>
            <a:r>
              <a:rPr lang="en-US" altLang="en-US" sz="1700" b="1" dirty="0"/>
              <a:t>delete 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err="1"/>
              <a:t>dept_name</a:t>
            </a:r>
            <a:r>
              <a:rPr lang="en-US" altLang="en-US" sz="1700" dirty="0"/>
              <a:t>= 'Finance’;</a:t>
            </a:r>
          </a:p>
          <a:p>
            <a:pPr>
              <a:buFont typeface="Monotype Sorts" charset="2"/>
              <a:buNone/>
              <a:tabLst>
                <a:tab pos="1652588" algn="l"/>
                <a:tab pos="2633663" algn="l"/>
              </a:tabLst>
            </a:pPr>
            <a:r>
              <a:rPr lang="en-US" altLang="en-US" sz="800" dirty="0"/>
              <a:t> </a:t>
            </a:r>
          </a:p>
          <a:p>
            <a:pPr>
              <a:tabLst>
                <a:tab pos="1652588" algn="l"/>
                <a:tab pos="2633663" algn="l"/>
              </a:tabLst>
            </a:pPr>
            <a:r>
              <a:rPr lang="zh-CN" altLang="en-US" sz="1700" dirty="0" smtClean="0"/>
              <a:t>删除所有院系所在地在</a:t>
            </a:r>
            <a:r>
              <a:rPr lang="en-US" altLang="zh-CN" sz="1700" dirty="0" err="1" smtClean="0"/>
              <a:t>watson</a:t>
            </a:r>
            <a:r>
              <a:rPr lang="zh-CN" altLang="en-US" sz="1700" dirty="0" smtClean="0"/>
              <a:t>楼的院系的老师</a:t>
            </a:r>
            <a:endParaRPr lang="en-US" altLang="en-US" sz="1700" dirty="0"/>
          </a:p>
          <a:p>
            <a:pPr>
              <a:buFont typeface="Monotype Sorts" charset="2"/>
              <a:buNone/>
              <a:tabLst>
                <a:tab pos="1652588" algn="l"/>
                <a:tab pos="2633663" algn="l"/>
              </a:tabLst>
            </a:pPr>
            <a:r>
              <a:rPr lang="en-US" altLang="en-US" sz="1700" b="1" dirty="0"/>
              <a:t>	                     delete 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 name </a:t>
            </a:r>
            <a:r>
              <a:rPr lang="en-US" altLang="en-US" sz="1700" b="1" dirty="0"/>
              <a:t>in </a:t>
            </a:r>
            <a:r>
              <a:rPr lang="en-US" altLang="en-US" sz="1700" dirty="0"/>
              <a:t>(</a:t>
            </a:r>
            <a:r>
              <a:rPr lang="en-US" altLang="en-US" sz="1700" b="1" dirty="0"/>
              <a:t>select </a:t>
            </a:r>
            <a:r>
              <a:rPr lang="en-US" altLang="en-US" sz="1700" i="1" dirty="0"/>
              <a:t>dept name</a:t>
            </a:r>
            <a:br>
              <a:rPr lang="en-US" altLang="en-US" sz="1700" i="1" dirty="0"/>
            </a:br>
            <a:r>
              <a:rPr lang="en-US" altLang="en-US" sz="1700" i="1" dirty="0"/>
              <a:t>                                                        </a:t>
            </a:r>
            <a:r>
              <a:rPr lang="en-US" altLang="en-US" sz="1700" b="1" dirty="0"/>
              <a:t>from </a:t>
            </a:r>
            <a:r>
              <a:rPr lang="en-US" altLang="en-US" sz="1700" i="1" dirty="0"/>
              <a:t>department</a:t>
            </a:r>
            <a:br>
              <a:rPr lang="en-US" altLang="en-US" sz="1700" i="1" dirty="0"/>
            </a:br>
            <a:r>
              <a:rPr lang="en-US" altLang="en-US" sz="1700" i="1" dirty="0"/>
              <a:t>                                                        </a:t>
            </a:r>
            <a:r>
              <a:rPr lang="en-US" altLang="en-US" sz="1700" b="1" dirty="0"/>
              <a:t>where </a:t>
            </a:r>
            <a:r>
              <a:rPr lang="en-US" altLang="en-US" sz="1700" i="1" dirty="0"/>
              <a:t>building </a:t>
            </a:r>
            <a:r>
              <a:rPr lang="en-US" altLang="en-US" sz="1700" dirty="0"/>
              <a:t>= </a:t>
            </a:r>
            <a:r>
              <a:rPr lang="en-US" altLang="en-US" sz="1700" dirty="0" smtClean="0"/>
              <a:t>‘Watson’);</a:t>
            </a:r>
            <a:endParaRPr lang="en-US" altLang="en-US" sz="1700" dirty="0"/>
          </a:p>
          <a:p>
            <a:pPr>
              <a:tabLst>
                <a:tab pos="1652588" algn="l"/>
                <a:tab pos="2633663" algn="l"/>
              </a:tabLst>
            </a:pPr>
            <a:endParaRPr lang="en-US" altLang="en-US" sz="17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sz="2800" dirty="0"/>
              <a:t>Deletion (Cont.)</a:t>
            </a:r>
          </a:p>
        </p:txBody>
      </p:sp>
      <p:sp>
        <p:nvSpPr>
          <p:cNvPr id="63490" name="Rectangle 3"/>
          <p:cNvSpPr>
            <a:spLocks noGrp="1" noChangeArrowheads="1"/>
          </p:cNvSpPr>
          <p:nvPr>
            <p:ph type="body" idx="1"/>
          </p:nvPr>
        </p:nvSpPr>
        <p:spPr>
          <a:xfrm>
            <a:off x="768351" y="1097471"/>
            <a:ext cx="7875778" cy="814387"/>
          </a:xfrm>
        </p:spPr>
        <p:txBody>
          <a:bodyPr/>
          <a:lstStyle/>
          <a:p>
            <a:pPr>
              <a:tabLst>
                <a:tab pos="1370013" algn="l"/>
                <a:tab pos="3140075" algn="l"/>
              </a:tabLst>
            </a:pPr>
            <a:r>
              <a:rPr lang="zh-CN" altLang="en-US" sz="1700" dirty="0" smtClean="0"/>
              <a:t>删除工资比平均工资低的老师</a:t>
            </a:r>
            <a:endParaRPr lang="en-US" altLang="en-US" dirty="0"/>
          </a:p>
          <a:p>
            <a:pPr>
              <a:tabLst>
                <a:tab pos="1370013" algn="l"/>
                <a:tab pos="3140075" algn="l"/>
              </a:tabLst>
            </a:pPr>
            <a:endParaRPr lang="en-US" altLang="en-US" sz="1700" dirty="0"/>
          </a:p>
          <a:p>
            <a:pPr>
              <a:tabLst>
                <a:tab pos="1370013" algn="l"/>
                <a:tab pos="3140075" algn="l"/>
              </a:tabLst>
            </a:pPr>
            <a:endParaRPr lang="en-US" altLang="en-US" dirty="0"/>
          </a:p>
          <a:p>
            <a:pPr lvl="1">
              <a:tabLst>
                <a:tab pos="1370013" algn="l"/>
                <a:tab pos="3140075" algn="l"/>
              </a:tabLst>
            </a:pPr>
            <a:endParaRPr lang="en-US" altLang="en-US" sz="1800" dirty="0" smtClean="0"/>
          </a:p>
          <a:p>
            <a:pPr lvl="1">
              <a:tabLst>
                <a:tab pos="1370013" algn="l"/>
                <a:tab pos="3140075" algn="l"/>
              </a:tabLst>
            </a:pPr>
            <a:r>
              <a:rPr lang="zh-CN" altLang="en-US" sz="1800" dirty="0" smtClean="0"/>
              <a:t>问题</a:t>
            </a:r>
            <a:r>
              <a:rPr lang="en-US" altLang="en-US" sz="1800" dirty="0" smtClean="0"/>
              <a:t>:</a:t>
            </a:r>
            <a:r>
              <a:rPr lang="zh-CN" altLang="en-US" sz="1800" dirty="0" smtClean="0"/>
              <a:t>删除老师时，平均工资也会升高，那会不会把所有老师都删掉？</a:t>
            </a:r>
            <a:endParaRPr lang="en-US" altLang="en-US" sz="1800" dirty="0"/>
          </a:p>
          <a:p>
            <a:pPr lvl="1">
              <a:tabLst>
                <a:tab pos="1370013" algn="l"/>
                <a:tab pos="3140075" algn="l"/>
              </a:tabLst>
            </a:pPr>
            <a:r>
              <a:rPr lang="en-US" altLang="en-US" sz="1800" dirty="0" smtClean="0"/>
              <a:t>SQL</a:t>
            </a:r>
            <a:r>
              <a:rPr lang="zh-CN" altLang="en-US" sz="1800" dirty="0" smtClean="0"/>
              <a:t>中处理</a:t>
            </a:r>
            <a:r>
              <a:rPr lang="en-US" altLang="en-US" sz="1800" dirty="0" smtClean="0"/>
              <a:t>:</a:t>
            </a:r>
            <a:endParaRPr lang="en-US" altLang="en-US" sz="1800" dirty="0"/>
          </a:p>
          <a:p>
            <a:pPr marL="1200150" lvl="2" indent="-342900">
              <a:buFont typeface="+mj-lt"/>
              <a:buAutoNum type="arabicPeriod"/>
              <a:tabLst>
                <a:tab pos="1370013" algn="l"/>
                <a:tab pos="3140075" algn="l"/>
              </a:tabLst>
            </a:pPr>
            <a:r>
              <a:rPr lang="zh-CN" altLang="en-US" sz="1800" dirty="0"/>
              <a:t>第一步</a:t>
            </a:r>
            <a:r>
              <a:rPr lang="en-US" altLang="en-US" sz="1800" dirty="0" smtClean="0"/>
              <a:t>, </a:t>
            </a:r>
            <a:r>
              <a:rPr lang="zh-CN" altLang="en-US" sz="1800" dirty="0" smtClean="0"/>
              <a:t>计算</a:t>
            </a:r>
            <a:r>
              <a:rPr lang="en-US" altLang="en-US" sz="1800" b="1" dirty="0" err="1" smtClean="0"/>
              <a:t>avg</a:t>
            </a:r>
            <a:r>
              <a:rPr lang="en-US" altLang="en-US" sz="1800" dirty="0" smtClean="0"/>
              <a:t> </a:t>
            </a:r>
            <a:r>
              <a:rPr lang="en-US" altLang="en-US" sz="1800" dirty="0"/>
              <a:t>(salary</a:t>
            </a:r>
            <a:r>
              <a:rPr lang="en-US" altLang="en-US" sz="1800" dirty="0" smtClean="0"/>
              <a:t>)</a:t>
            </a:r>
            <a:r>
              <a:rPr lang="zh-CN" altLang="en-US" sz="1800" dirty="0" smtClean="0"/>
              <a:t>，并查找符合条件的元组</a:t>
            </a:r>
            <a:endParaRPr lang="en-US" altLang="en-US" sz="1800" dirty="0"/>
          </a:p>
          <a:p>
            <a:pPr marL="1200150" lvl="2" indent="-342900">
              <a:buFont typeface="+mj-lt"/>
              <a:buAutoNum type="arabicPeriod"/>
              <a:tabLst>
                <a:tab pos="1370013" algn="l"/>
                <a:tab pos="3140075" algn="l"/>
              </a:tabLst>
            </a:pPr>
            <a:r>
              <a:rPr lang="zh-CN" altLang="en-US" sz="1800" dirty="0" smtClean="0"/>
              <a:t>第二步</a:t>
            </a:r>
            <a:r>
              <a:rPr lang="en-US" altLang="en-US" sz="1800" dirty="0" smtClean="0"/>
              <a:t>, </a:t>
            </a:r>
            <a:r>
              <a:rPr lang="zh-CN" altLang="en-US" sz="1800" dirty="0" smtClean="0"/>
              <a:t>删除之前找到的元组，不会重新计算</a:t>
            </a:r>
            <a:r>
              <a:rPr lang="en-US" altLang="zh-CN" sz="1800" dirty="0" err="1" smtClean="0"/>
              <a:t>avg</a:t>
            </a:r>
            <a:r>
              <a:rPr lang="zh-CN" altLang="en-US" sz="1800" dirty="0" smtClean="0"/>
              <a:t>和重新查找符合条件的元组。</a:t>
            </a:r>
            <a:endParaRPr lang="en-US" altLang="en-US" sz="1800" dirty="0"/>
          </a:p>
          <a:p>
            <a:pPr lvl="1">
              <a:tabLst>
                <a:tab pos="1370013" algn="l"/>
                <a:tab pos="3140075" algn="l"/>
              </a:tabLst>
            </a:pPr>
            <a:endParaRPr lang="en-US" altLang="en-US" dirty="0"/>
          </a:p>
        </p:txBody>
      </p:sp>
      <p:sp>
        <p:nvSpPr>
          <p:cNvPr id="63491" name="Text Box 4"/>
          <p:cNvSpPr txBox="1">
            <a:spLocks noChangeArrowheads="1"/>
          </p:cNvSpPr>
          <p:nvPr/>
        </p:nvSpPr>
        <p:spPr bwMode="auto">
          <a:xfrm>
            <a:off x="1513415" y="1504664"/>
            <a:ext cx="6385650" cy="88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kumimoji="1" lang="en-US" altLang="en-US" sz="1700" b="1" dirty="0"/>
              <a:t>delete from </a:t>
            </a:r>
            <a:r>
              <a:rPr kumimoji="1" lang="en-US" altLang="en-US" sz="1700" i="1" dirty="0"/>
              <a:t>instructor</a:t>
            </a:r>
          </a:p>
          <a:p>
            <a:r>
              <a:rPr kumimoji="1" lang="en-US" altLang="en-US" sz="1700" b="1" dirty="0"/>
              <a:t>where </a:t>
            </a:r>
            <a:r>
              <a:rPr kumimoji="1" lang="en-US" altLang="en-US" sz="1700" i="1" dirty="0"/>
              <a:t>salary </a:t>
            </a:r>
            <a:r>
              <a:rPr kumimoji="1" lang="en-US" altLang="en-US" sz="1700" dirty="0"/>
              <a:t>&lt; (</a:t>
            </a:r>
            <a:r>
              <a:rPr kumimoji="1" lang="en-US" altLang="en-US" sz="1700" b="1" dirty="0"/>
              <a:t>select </a:t>
            </a:r>
            <a:r>
              <a:rPr kumimoji="1" lang="en-US" altLang="en-US" sz="1700" b="1" dirty="0" err="1"/>
              <a:t>avg</a:t>
            </a:r>
            <a:r>
              <a:rPr kumimoji="1" lang="en-US" altLang="en-US" sz="1700" b="1" dirty="0"/>
              <a:t> </a:t>
            </a:r>
            <a:r>
              <a:rPr kumimoji="1" lang="en-US" altLang="en-US" sz="1700" dirty="0"/>
              <a:t>(</a:t>
            </a:r>
            <a:r>
              <a:rPr kumimoji="1" lang="en-US" altLang="en-US" sz="1700" i="1" dirty="0"/>
              <a:t>salary</a:t>
            </a:r>
            <a:r>
              <a:rPr kumimoji="1" lang="en-US" altLang="en-US" sz="1700" dirty="0"/>
              <a:t>) </a:t>
            </a:r>
          </a:p>
          <a:p>
            <a:r>
              <a:rPr kumimoji="1" lang="en-US" altLang="en-US" sz="1700" b="1" dirty="0"/>
              <a:t>                           from </a:t>
            </a:r>
            <a:r>
              <a:rPr kumimoji="1" lang="en-US" altLang="en-US" sz="1700" i="1" dirty="0"/>
              <a:t>instructor</a:t>
            </a:r>
            <a:r>
              <a:rPr kumimoji="1" lang="en-US" altLang="en-US" sz="17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sz="2800" dirty="0" smtClean="0"/>
              <a:t>SQL</a:t>
            </a:r>
            <a:r>
              <a:rPr lang="zh-CN" altLang="en-US" sz="2800" dirty="0" smtClean="0"/>
              <a:t>中数据类型 </a:t>
            </a:r>
            <a:r>
              <a:rPr lang="en-US" altLang="en-US" sz="2800" dirty="0" smtClean="0"/>
              <a:t>Domain </a:t>
            </a:r>
            <a:r>
              <a:rPr lang="en-US" altLang="en-US" sz="2800" dirty="0"/>
              <a:t>Types in SQL</a:t>
            </a:r>
          </a:p>
        </p:txBody>
      </p:sp>
      <p:sp>
        <p:nvSpPr>
          <p:cNvPr id="8194" name="Rectangle 3"/>
          <p:cNvSpPr>
            <a:spLocks noGrp="1" noChangeArrowheads="1"/>
          </p:cNvSpPr>
          <p:nvPr>
            <p:ph type="body" idx="1"/>
          </p:nvPr>
        </p:nvSpPr>
        <p:spPr>
          <a:xfrm>
            <a:off x="768351" y="1155256"/>
            <a:ext cx="7692898" cy="4635944"/>
          </a:xfrm>
        </p:spPr>
        <p:txBody>
          <a:bodyPr/>
          <a:lstStyle/>
          <a:p>
            <a:pPr>
              <a:lnSpc>
                <a:spcPct val="90000"/>
              </a:lnSpc>
            </a:pPr>
            <a:r>
              <a:rPr lang="en-US" altLang="en-US" sz="1700" b="1" dirty="0">
                <a:solidFill>
                  <a:srgbClr val="002060"/>
                </a:solidFill>
              </a:rPr>
              <a:t>char(n).</a:t>
            </a:r>
            <a:r>
              <a:rPr lang="en-US" altLang="en-US" sz="1700" dirty="0">
                <a:solidFill>
                  <a:srgbClr val="002060"/>
                </a:solidFill>
              </a:rPr>
              <a:t>  </a:t>
            </a:r>
            <a:r>
              <a:rPr lang="zh-CN" altLang="en-US" sz="1700" dirty="0" smtClean="0"/>
              <a:t>定长字符</a:t>
            </a:r>
            <a:endParaRPr lang="en-US" altLang="zh-CN" sz="1700" dirty="0" smtClean="0"/>
          </a:p>
          <a:p>
            <a:pPr>
              <a:lnSpc>
                <a:spcPct val="90000"/>
              </a:lnSpc>
            </a:pPr>
            <a:r>
              <a:rPr lang="en-US" altLang="en-US" sz="1700" b="1" dirty="0" smtClean="0">
                <a:solidFill>
                  <a:srgbClr val="002060"/>
                </a:solidFill>
              </a:rPr>
              <a:t>varchar(n</a:t>
            </a:r>
            <a:r>
              <a:rPr lang="en-US" altLang="en-US" sz="1700" b="1" dirty="0">
                <a:solidFill>
                  <a:srgbClr val="002060"/>
                </a:solidFill>
              </a:rPr>
              <a:t>). </a:t>
            </a:r>
            <a:r>
              <a:rPr lang="en-US" altLang="en-US" sz="1700" dirty="0">
                <a:solidFill>
                  <a:srgbClr val="002060"/>
                </a:solidFill>
              </a:rPr>
              <a:t> </a:t>
            </a:r>
            <a:r>
              <a:rPr lang="zh-CN" altLang="en-US" sz="1700" dirty="0" smtClean="0">
                <a:solidFill>
                  <a:srgbClr val="002060"/>
                </a:solidFill>
              </a:rPr>
              <a:t>可变长字符</a:t>
            </a:r>
            <a:r>
              <a:rPr lang="en-US" altLang="en-US" sz="1700" i="1" dirty="0" smtClean="0"/>
              <a:t>.</a:t>
            </a:r>
            <a:endParaRPr lang="en-US" altLang="en-US" sz="1700" i="1" dirty="0"/>
          </a:p>
          <a:p>
            <a:pPr>
              <a:lnSpc>
                <a:spcPct val="90000"/>
              </a:lnSpc>
            </a:pPr>
            <a:r>
              <a:rPr lang="en-US" altLang="en-US" sz="1700" b="1" dirty="0">
                <a:solidFill>
                  <a:srgbClr val="002060"/>
                </a:solidFill>
              </a:rPr>
              <a:t>int.</a:t>
            </a:r>
            <a:r>
              <a:rPr lang="en-US" altLang="en-US" sz="1700" b="1" dirty="0"/>
              <a:t>  </a:t>
            </a:r>
            <a:r>
              <a:rPr lang="zh-CN" altLang="en-US" b="1" dirty="0" smtClean="0"/>
              <a:t>整数</a:t>
            </a:r>
            <a:r>
              <a:rPr lang="en-US" altLang="en-US" sz="1700" dirty="0" smtClean="0"/>
              <a:t>.</a:t>
            </a:r>
            <a:endParaRPr lang="en-US" altLang="en-US" sz="1700" dirty="0"/>
          </a:p>
          <a:p>
            <a:pPr>
              <a:lnSpc>
                <a:spcPct val="90000"/>
              </a:lnSpc>
            </a:pPr>
            <a:r>
              <a:rPr lang="en-US" altLang="en-US" sz="1700" b="1" dirty="0" err="1">
                <a:solidFill>
                  <a:srgbClr val="002060"/>
                </a:solidFill>
              </a:rPr>
              <a:t>smallint</a:t>
            </a:r>
            <a:r>
              <a:rPr lang="en-US" altLang="en-US" sz="1700" b="1" dirty="0">
                <a:solidFill>
                  <a:srgbClr val="002060"/>
                </a:solidFill>
              </a:rPr>
              <a:t>.</a:t>
            </a:r>
            <a:r>
              <a:rPr lang="en-US" altLang="en-US" sz="1700" dirty="0">
                <a:solidFill>
                  <a:srgbClr val="002060"/>
                </a:solidFill>
              </a:rPr>
              <a:t>  </a:t>
            </a:r>
            <a:r>
              <a:rPr lang="zh-CN" altLang="en-US" sz="1700" dirty="0" smtClean="0">
                <a:solidFill>
                  <a:srgbClr val="002060"/>
                </a:solidFill>
              </a:rPr>
              <a:t>小整数</a:t>
            </a:r>
            <a:r>
              <a:rPr lang="en-US" altLang="en-US" sz="1700" dirty="0" smtClean="0"/>
              <a:t>.</a:t>
            </a:r>
            <a:endParaRPr lang="en-US" altLang="en-US" sz="1700" dirty="0"/>
          </a:p>
          <a:p>
            <a:pPr>
              <a:lnSpc>
                <a:spcPct val="90000"/>
              </a:lnSpc>
            </a:pPr>
            <a:r>
              <a:rPr lang="en-US" altLang="en-US" sz="1700" b="1" dirty="0">
                <a:solidFill>
                  <a:srgbClr val="002060"/>
                </a:solidFill>
              </a:rPr>
              <a:t>numeric(</a:t>
            </a:r>
            <a:r>
              <a:rPr lang="en-US" altLang="en-US" sz="1700" b="1" dirty="0" err="1">
                <a:solidFill>
                  <a:srgbClr val="002060"/>
                </a:solidFill>
              </a:rPr>
              <a:t>p,d</a:t>
            </a:r>
            <a:r>
              <a:rPr lang="en-US" altLang="en-US" sz="1700" b="1" dirty="0">
                <a:solidFill>
                  <a:srgbClr val="002060"/>
                </a:solidFill>
              </a:rPr>
              <a:t>).</a:t>
            </a:r>
            <a:r>
              <a:rPr lang="en-US" altLang="en-US" sz="1700" dirty="0">
                <a:solidFill>
                  <a:srgbClr val="002060"/>
                </a:solidFill>
              </a:rPr>
              <a:t>  </a:t>
            </a:r>
            <a:r>
              <a:rPr lang="zh-CN" altLang="en-US" sz="1700" dirty="0" smtClean="0">
                <a:solidFill>
                  <a:srgbClr val="002060"/>
                </a:solidFill>
              </a:rPr>
              <a:t>数（定点数） ，用户定义数据的总位数</a:t>
            </a:r>
            <a:r>
              <a:rPr lang="en-US" altLang="zh-CN" sz="1700" dirty="0" smtClean="0">
                <a:solidFill>
                  <a:srgbClr val="002060"/>
                </a:solidFill>
              </a:rPr>
              <a:t>p</a:t>
            </a:r>
            <a:r>
              <a:rPr lang="zh-CN" altLang="en-US" sz="1700" dirty="0" smtClean="0">
                <a:solidFill>
                  <a:srgbClr val="002060"/>
                </a:solidFill>
              </a:rPr>
              <a:t>和小数点后的位数</a:t>
            </a:r>
            <a:r>
              <a:rPr lang="en-US" altLang="zh-CN" sz="1700" dirty="0" smtClean="0">
                <a:solidFill>
                  <a:srgbClr val="002060"/>
                </a:solidFill>
              </a:rPr>
              <a:t>q</a:t>
            </a:r>
            <a:r>
              <a:rPr lang="zh-CN" altLang="en-US" sz="1700" dirty="0" smtClean="0">
                <a:solidFill>
                  <a:srgbClr val="002060"/>
                </a:solidFill>
              </a:rPr>
              <a:t>。</a:t>
            </a:r>
            <a:r>
              <a:rPr lang="en-US" altLang="en-US" sz="1700" dirty="0" smtClean="0"/>
              <a:t> (</a:t>
            </a:r>
            <a:r>
              <a:rPr lang="zh-CN" altLang="en-US" sz="1700" dirty="0" smtClean="0"/>
              <a:t>比如</a:t>
            </a:r>
            <a:r>
              <a:rPr lang="en-US" altLang="en-US" sz="1700" dirty="0" smtClean="0"/>
              <a:t>., </a:t>
            </a:r>
            <a:r>
              <a:rPr lang="en-US" altLang="en-US" sz="1700" b="1" dirty="0"/>
              <a:t>numeric</a:t>
            </a:r>
            <a:r>
              <a:rPr lang="en-US" altLang="en-US" sz="1700" dirty="0"/>
              <a:t>(3,1), </a:t>
            </a:r>
            <a:r>
              <a:rPr lang="zh-CN" altLang="en-US" sz="1700" dirty="0" smtClean="0"/>
              <a:t>允许存储</a:t>
            </a:r>
            <a:r>
              <a:rPr lang="en-US" altLang="en-US" sz="1700" dirty="0" smtClean="0"/>
              <a:t> </a:t>
            </a:r>
            <a:r>
              <a:rPr lang="en-US" altLang="en-US" sz="1700" dirty="0"/>
              <a:t>44.5 </a:t>
            </a:r>
            <a:r>
              <a:rPr lang="zh-CN" altLang="en-US" sz="1700" dirty="0" smtClean="0"/>
              <a:t>，但不能存 </a:t>
            </a:r>
            <a:r>
              <a:rPr lang="en-US" altLang="en-US" sz="1700" dirty="0" smtClean="0"/>
              <a:t>444.5 </a:t>
            </a:r>
            <a:r>
              <a:rPr lang="zh-CN" altLang="en-US" sz="1700" dirty="0" smtClean="0"/>
              <a:t>或者</a:t>
            </a:r>
            <a:r>
              <a:rPr lang="en-US" altLang="en-US" sz="1700" dirty="0" smtClean="0"/>
              <a:t> </a:t>
            </a:r>
            <a:r>
              <a:rPr lang="en-US" altLang="en-US" sz="1700" dirty="0"/>
              <a:t>0.32)</a:t>
            </a:r>
          </a:p>
          <a:p>
            <a:pPr>
              <a:lnSpc>
                <a:spcPct val="90000"/>
              </a:lnSpc>
            </a:pPr>
            <a:r>
              <a:rPr lang="en-US" altLang="en-US" sz="1700" b="1" dirty="0">
                <a:solidFill>
                  <a:srgbClr val="002060"/>
                </a:solidFill>
              </a:rPr>
              <a:t>real, double precision.</a:t>
            </a:r>
            <a:r>
              <a:rPr lang="en-US" altLang="en-US" sz="1700" dirty="0">
                <a:solidFill>
                  <a:srgbClr val="002060"/>
                </a:solidFill>
              </a:rPr>
              <a:t>  </a:t>
            </a:r>
            <a:r>
              <a:rPr lang="zh-CN" altLang="en-US" sz="1700" dirty="0" smtClean="0">
                <a:solidFill>
                  <a:srgbClr val="002060"/>
                </a:solidFill>
              </a:rPr>
              <a:t>浮点数</a:t>
            </a:r>
            <a:endParaRPr lang="en-US" altLang="en-US" sz="1700" dirty="0"/>
          </a:p>
          <a:p>
            <a:pPr>
              <a:lnSpc>
                <a:spcPct val="90000"/>
              </a:lnSpc>
            </a:pPr>
            <a:r>
              <a:rPr lang="en-US" altLang="en-US" sz="1700" b="1" dirty="0">
                <a:solidFill>
                  <a:srgbClr val="002060"/>
                </a:solidFill>
              </a:rPr>
              <a:t>float(n).</a:t>
            </a:r>
            <a:r>
              <a:rPr lang="en-US" altLang="en-US" sz="1700" dirty="0">
                <a:solidFill>
                  <a:srgbClr val="002060"/>
                </a:solidFill>
              </a:rPr>
              <a:t>  </a:t>
            </a:r>
            <a:r>
              <a:rPr lang="en-US" altLang="zh-CN" sz="1700" dirty="0" smtClean="0">
                <a:solidFill>
                  <a:srgbClr val="002060"/>
                </a:solidFill>
              </a:rPr>
              <a:t>n</a:t>
            </a:r>
            <a:r>
              <a:rPr lang="zh-CN" altLang="en-US" sz="1700" dirty="0" smtClean="0">
                <a:solidFill>
                  <a:srgbClr val="002060"/>
                </a:solidFill>
              </a:rPr>
              <a:t>位浮点数 （精度至少</a:t>
            </a:r>
            <a:r>
              <a:rPr lang="en-US" altLang="zh-CN" sz="1700" dirty="0" smtClean="0">
                <a:solidFill>
                  <a:srgbClr val="002060"/>
                </a:solidFill>
              </a:rPr>
              <a:t>n</a:t>
            </a:r>
            <a:r>
              <a:rPr lang="zh-CN" altLang="en-US" sz="1700" dirty="0" smtClean="0">
                <a:solidFill>
                  <a:srgbClr val="002060"/>
                </a:solidFill>
              </a:rPr>
              <a:t>位）</a:t>
            </a:r>
            <a:r>
              <a:rPr lang="en-US" altLang="en-US" sz="1700" dirty="0" smtClean="0"/>
              <a:t>.</a:t>
            </a:r>
            <a:endParaRPr lang="en-US" altLang="en-US" sz="1700" dirty="0"/>
          </a:p>
          <a:p>
            <a:pPr>
              <a:lnSpc>
                <a:spcPct val="90000"/>
              </a:lnSpc>
            </a:pPr>
            <a:r>
              <a:rPr lang="en-US" altLang="en-US" sz="1700" dirty="0"/>
              <a:t>More are covered in Chapter 4.</a:t>
            </a:r>
          </a:p>
          <a:p>
            <a:pPr>
              <a:lnSpc>
                <a:spcPct val="90000"/>
              </a:lnSpc>
              <a:buFont typeface="Monotype Sorts" charset="2"/>
              <a:buNone/>
            </a:pPr>
            <a:endParaRPr lang="en-US" altLang="en-US" dirty="0"/>
          </a:p>
          <a:p>
            <a:pPr>
              <a:lnSpc>
                <a:spcPct val="90000"/>
              </a:lnSpc>
              <a:buFont typeface="Monotype Sorts" charset="2"/>
              <a:buNone/>
            </a:pPr>
            <a:endParaRPr lang="en-US" altLang="en-US"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969963" y="277813"/>
            <a:ext cx="8077200" cy="457200"/>
          </a:xfrm>
        </p:spPr>
        <p:txBody>
          <a:bodyPr/>
          <a:lstStyle/>
          <a:p>
            <a:r>
              <a:rPr lang="zh-CN" altLang="en-US" sz="2800" dirty="0" smtClean="0"/>
              <a:t>插入</a:t>
            </a:r>
            <a:endParaRPr lang="en-US" altLang="en-US" sz="2800" dirty="0"/>
          </a:p>
        </p:txBody>
      </p:sp>
      <p:sp>
        <p:nvSpPr>
          <p:cNvPr id="64514" name="Rectangle 3"/>
          <p:cNvSpPr>
            <a:spLocks noGrp="1" noChangeArrowheads="1"/>
          </p:cNvSpPr>
          <p:nvPr>
            <p:ph type="body" idx="1"/>
          </p:nvPr>
        </p:nvSpPr>
        <p:spPr>
          <a:xfrm>
            <a:off x="772358" y="1135412"/>
            <a:ext cx="7652552" cy="4587176"/>
          </a:xfrm>
        </p:spPr>
        <p:txBody>
          <a:bodyPr/>
          <a:lstStyle/>
          <a:p>
            <a:pPr>
              <a:tabLst>
                <a:tab pos="1204913" algn="l"/>
                <a:tab pos="1890713" algn="l"/>
              </a:tabLst>
            </a:pPr>
            <a:r>
              <a:rPr lang="zh-CN" altLang="en-US" sz="1700" dirty="0" smtClean="0"/>
              <a:t>增加一个新课程</a:t>
            </a:r>
            <a:r>
              <a:rPr lang="en-US" altLang="en-US" sz="1700" b="1" dirty="0"/>
              <a:t>	      </a:t>
            </a:r>
            <a:endParaRPr lang="en-US" altLang="en-US" sz="1700" b="1" dirty="0" smtClean="0"/>
          </a:p>
          <a:p>
            <a:pPr marL="0" indent="0">
              <a:buNone/>
              <a:tabLst>
                <a:tab pos="1204913" algn="l"/>
                <a:tab pos="1890713" algn="l"/>
              </a:tabLst>
            </a:pPr>
            <a:r>
              <a:rPr lang="en-US" altLang="en-US" sz="1700" b="1" dirty="0"/>
              <a:t> </a:t>
            </a:r>
            <a:r>
              <a:rPr lang="en-US" altLang="en-US" sz="1700" b="1" dirty="0" smtClean="0"/>
              <a:t>         </a:t>
            </a:r>
            <a:r>
              <a:rPr lang="en-US" altLang="en-US" sz="1700" b="1" dirty="0" smtClean="0"/>
              <a:t>insert </a:t>
            </a:r>
            <a:r>
              <a:rPr lang="en-US" altLang="en-US" sz="1700" b="1" dirty="0"/>
              <a:t>into </a:t>
            </a:r>
            <a:r>
              <a:rPr lang="en-US" altLang="en-US" sz="1700" i="1" dirty="0"/>
              <a:t>course</a:t>
            </a:r>
            <a:br>
              <a:rPr lang="en-US" altLang="en-US" sz="1700" i="1" dirty="0"/>
            </a:br>
            <a:r>
              <a:rPr lang="en-US" altLang="en-US" sz="1700" i="1" dirty="0"/>
              <a:t>             </a:t>
            </a:r>
            <a:r>
              <a:rPr lang="en-US" altLang="en-US" sz="1700" b="1" dirty="0"/>
              <a:t>values </a:t>
            </a:r>
            <a:r>
              <a:rPr lang="en-US" altLang="en-US" sz="1700" dirty="0"/>
              <a:t>('CS-437', 'Database Systems', 'Comp. Sci.', 4);</a:t>
            </a:r>
          </a:p>
          <a:p>
            <a:pPr>
              <a:buFont typeface="Monotype Sorts" charset="2"/>
              <a:buNone/>
              <a:tabLst>
                <a:tab pos="1204913" algn="l"/>
                <a:tab pos="1890713" algn="l"/>
              </a:tabLst>
            </a:pPr>
            <a:r>
              <a:rPr lang="en-US" altLang="en-US" sz="800" dirty="0"/>
              <a:t> </a:t>
            </a:r>
          </a:p>
          <a:p>
            <a:pPr>
              <a:tabLst>
                <a:tab pos="1204913" algn="l"/>
                <a:tab pos="1890713" algn="l"/>
              </a:tabLst>
            </a:pPr>
            <a:r>
              <a:rPr lang="zh-CN" altLang="en-US" sz="1700" dirty="0" smtClean="0"/>
              <a:t>或等价于</a:t>
            </a:r>
            <a:r>
              <a:rPr lang="en-US" altLang="en-US" sz="1700" dirty="0"/>
              <a:t/>
            </a:r>
            <a:br>
              <a:rPr lang="en-US" altLang="en-US" sz="1700" dirty="0"/>
            </a:br>
            <a:r>
              <a:rPr lang="en-US" altLang="en-US" sz="800" dirty="0"/>
              <a:t> </a:t>
            </a:r>
          </a:p>
          <a:p>
            <a:pPr>
              <a:buFont typeface="Monotype Sorts" charset="2"/>
              <a:buNone/>
              <a:tabLst>
                <a:tab pos="1204913" algn="l"/>
                <a:tab pos="1890713" algn="l"/>
              </a:tabLst>
            </a:pPr>
            <a:r>
              <a:rPr lang="en-US" altLang="en-US" sz="1700" dirty="0"/>
              <a:t>           </a:t>
            </a:r>
            <a:r>
              <a:rPr lang="en-US" altLang="en-US" sz="1700" b="1" dirty="0"/>
              <a:t>insert into </a:t>
            </a:r>
            <a:r>
              <a:rPr lang="en-US" altLang="en-US" sz="1700" i="1" dirty="0"/>
              <a:t>course </a:t>
            </a:r>
            <a:r>
              <a:rPr lang="en-US" altLang="en-US" sz="1700" dirty="0"/>
              <a:t>(</a:t>
            </a:r>
            <a:r>
              <a:rPr lang="en-US" altLang="en-US" sz="1700" i="1" dirty="0" err="1"/>
              <a:t>course_id</a:t>
            </a:r>
            <a:r>
              <a:rPr lang="en-US" altLang="en-US" sz="1700" dirty="0"/>
              <a:t>, </a:t>
            </a:r>
            <a:r>
              <a:rPr lang="en-US" altLang="en-US" sz="1700" i="1" dirty="0"/>
              <a:t>title</a:t>
            </a:r>
            <a:r>
              <a:rPr lang="en-US" altLang="en-US" sz="1700" dirty="0"/>
              <a:t>, </a:t>
            </a:r>
            <a:r>
              <a:rPr lang="en-US" altLang="en-US" sz="1700" i="1" dirty="0" err="1"/>
              <a:t>dept_name</a:t>
            </a:r>
            <a:r>
              <a:rPr lang="en-US" altLang="en-US" sz="1700" dirty="0"/>
              <a:t>, </a:t>
            </a:r>
            <a:r>
              <a:rPr lang="en-US" altLang="en-US" sz="1700" i="1" dirty="0"/>
              <a:t>credits</a:t>
            </a:r>
            <a:r>
              <a:rPr lang="en-US" altLang="en-US" sz="1700" dirty="0"/>
              <a:t>)</a:t>
            </a:r>
            <a:br>
              <a:rPr lang="en-US" altLang="en-US" sz="1700" dirty="0"/>
            </a:br>
            <a:r>
              <a:rPr lang="en-US" altLang="en-US" sz="1700" dirty="0"/>
              <a:t>             </a:t>
            </a:r>
            <a:r>
              <a:rPr lang="en-US" altLang="en-US" sz="1700" b="1" dirty="0"/>
              <a:t>values </a:t>
            </a:r>
            <a:r>
              <a:rPr lang="en-US" altLang="en-US" sz="1700" dirty="0"/>
              <a:t>('CS-437', 'Database Systems', 'Comp. Sci.', 4);</a:t>
            </a:r>
          </a:p>
          <a:p>
            <a:pPr>
              <a:buFont typeface="Monotype Sorts" charset="2"/>
              <a:buNone/>
              <a:tabLst>
                <a:tab pos="1204913" algn="l"/>
                <a:tab pos="1890713" algn="l"/>
              </a:tabLst>
            </a:pPr>
            <a:r>
              <a:rPr lang="en-US" altLang="en-US" sz="800" dirty="0"/>
              <a:t> </a:t>
            </a:r>
          </a:p>
          <a:p>
            <a:pPr>
              <a:tabLst>
                <a:tab pos="1204913" algn="l"/>
                <a:tab pos="1890713" algn="l"/>
              </a:tabLst>
            </a:pPr>
            <a:r>
              <a:rPr lang="zh-CN" altLang="en-US" sz="1700" dirty="0" smtClean="0"/>
              <a:t>新增一个学生，其已修学分为</a:t>
            </a:r>
            <a:r>
              <a:rPr lang="en-US" altLang="zh-CN" sz="1700" dirty="0" smtClean="0"/>
              <a:t>null</a:t>
            </a:r>
            <a:endParaRPr lang="en-US" altLang="en-US" sz="1700" dirty="0"/>
          </a:p>
          <a:p>
            <a:pPr>
              <a:buFont typeface="Monotype Sorts" charset="2"/>
              <a:buNone/>
              <a:tabLst>
                <a:tab pos="1204913" algn="l"/>
                <a:tab pos="1890713" algn="l"/>
              </a:tabLst>
            </a:pPr>
            <a:r>
              <a:rPr lang="en-US" altLang="en-US" sz="1700" b="1" dirty="0"/>
              <a:t>	      insert into </a:t>
            </a:r>
            <a:r>
              <a:rPr lang="en-US" altLang="en-US" sz="1700" i="1" dirty="0"/>
              <a:t>student</a:t>
            </a:r>
            <a:br>
              <a:rPr lang="en-US" altLang="en-US" sz="1700" i="1" dirty="0"/>
            </a:br>
            <a:r>
              <a:rPr lang="en-US" altLang="en-US" sz="1700" i="1" dirty="0"/>
              <a:t>             </a:t>
            </a:r>
            <a:r>
              <a:rPr lang="en-US" altLang="en-US" sz="1700" b="1" dirty="0"/>
              <a:t>values </a:t>
            </a:r>
            <a:r>
              <a:rPr lang="en-US" altLang="en-US" sz="1700" dirty="0"/>
              <a:t>('3003', 'Green', 'Finance', </a:t>
            </a:r>
            <a:r>
              <a:rPr lang="en-US" altLang="en-US" sz="1700" i="1" dirty="0"/>
              <a:t>null</a:t>
            </a:r>
            <a:r>
              <a:rPr lang="en-US" altLang="en-US" sz="1700" dirty="0"/>
              <a:t>);</a:t>
            </a:r>
          </a:p>
          <a:p>
            <a:pPr>
              <a:buFont typeface="Monotype Sorts" charset="2"/>
              <a:buNone/>
              <a:tabLst>
                <a:tab pos="1204913" algn="l"/>
                <a:tab pos="1890713" algn="l"/>
              </a:tabLst>
            </a:pPr>
            <a:r>
              <a:rPr lang="en-US" altLang="en-US" sz="1700" dirty="0" smtClean="0"/>
              <a:t>     </a:t>
            </a:r>
            <a:r>
              <a:rPr lang="zh-CN" altLang="en-US" sz="1700" dirty="0" smtClean="0"/>
              <a:t>或等价于</a:t>
            </a:r>
            <a:endParaRPr lang="en-US" altLang="zh-CN" sz="1700" dirty="0" smtClean="0"/>
          </a:p>
          <a:p>
            <a:pPr>
              <a:buFont typeface="Monotype Sorts" charset="2"/>
              <a:buNone/>
              <a:tabLst>
                <a:tab pos="1204913" algn="l"/>
                <a:tab pos="1890713" algn="l"/>
              </a:tabLst>
            </a:pPr>
            <a:r>
              <a:rPr lang="en-US" altLang="en-US" sz="1700" dirty="0"/>
              <a:t> </a:t>
            </a:r>
            <a:r>
              <a:rPr lang="en-US" altLang="en-US" sz="1700" dirty="0" smtClean="0"/>
              <a:t>	</a:t>
            </a:r>
            <a:endParaRPr lang="en-US" altLang="en-US" sz="1700" dirty="0"/>
          </a:p>
        </p:txBody>
      </p:sp>
      <p:sp>
        <p:nvSpPr>
          <p:cNvPr id="2" name="矩形 1"/>
          <p:cNvSpPr/>
          <p:nvPr/>
        </p:nvSpPr>
        <p:spPr>
          <a:xfrm>
            <a:off x="1467393" y="4891591"/>
            <a:ext cx="5168537" cy="584775"/>
          </a:xfrm>
          <a:prstGeom prst="rect">
            <a:avLst/>
          </a:prstGeom>
        </p:spPr>
        <p:txBody>
          <a:bodyPr wrap="square">
            <a:spAutoFit/>
          </a:bodyPr>
          <a:lstStyle/>
          <a:p>
            <a:r>
              <a:rPr lang="en-US" altLang="zh-CN" dirty="0">
                <a:solidFill>
                  <a:srgbClr val="0000FF"/>
                </a:solidFill>
                <a:highlight>
                  <a:srgbClr val="FFFFFF"/>
                </a:highlight>
                <a:latin typeface="Courier New" panose="02070309020205020404" pitchFamily="49" charset="0"/>
              </a:rPr>
              <a:t>insert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into</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student</a:t>
            </a:r>
            <a:r>
              <a:rPr lang="zh-CN" altLang="en-US" dirty="0">
                <a:solidFill>
                  <a:srgbClr val="000000"/>
                </a:solidFill>
                <a:highlight>
                  <a:srgbClr val="FFFFFF"/>
                </a:highlight>
                <a:latin typeface="Courier New" panose="02070309020205020404" pitchFamily="49" charset="0"/>
              </a:rPr>
              <a:t>（</a:t>
            </a:r>
            <a:r>
              <a:rPr lang="en-US" altLang="zh-CN" dirty="0">
                <a:solidFill>
                  <a:srgbClr val="0000FF"/>
                </a:solidFill>
                <a:highlight>
                  <a:srgbClr val="FFFFFF"/>
                </a:highlight>
                <a:latin typeface="Courier New" panose="02070309020205020404" pitchFamily="49" charset="0"/>
              </a:rPr>
              <a:t>id</a:t>
            </a:r>
            <a:r>
              <a:rPr lang="zh-CN" altLang="en-US" dirty="0">
                <a:solidFill>
                  <a:srgbClr val="000000"/>
                </a:solidFill>
                <a:highlight>
                  <a:srgbClr val="FFFFFF"/>
                </a:highlight>
                <a:latin typeface="Courier New" panose="02070309020205020404" pitchFamily="49" charset="0"/>
              </a:rPr>
              <a:t>，</a:t>
            </a:r>
            <a:r>
              <a:rPr lang="en-US" altLang="zh-CN" dirty="0">
                <a:solidFill>
                  <a:srgbClr val="0000FF"/>
                </a:solidFill>
                <a:highlight>
                  <a:srgbClr val="FFFFFF"/>
                </a:highlight>
                <a:latin typeface="Courier New" panose="02070309020205020404" pitchFamily="49" charset="0"/>
              </a:rPr>
              <a:t>name</a:t>
            </a:r>
            <a:r>
              <a:rPr lang="zh-CN" altLang="en-US" dirty="0">
                <a:solidFill>
                  <a:srgbClr val="000000"/>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dept_name</a:t>
            </a:r>
            <a:r>
              <a:rPr lang="zh-CN" altLang="en-US" dirty="0">
                <a:solidFill>
                  <a:srgbClr val="000000"/>
                </a:solidFill>
                <a:highlight>
                  <a:srgbClr val="FFFFFF"/>
                </a:highlight>
                <a:latin typeface="Courier New" panose="02070309020205020404" pitchFamily="49" charset="0"/>
              </a:rPr>
              <a:t>）</a:t>
            </a:r>
          </a:p>
          <a:p>
            <a:r>
              <a:rPr lang="en-US" altLang="zh-CN" dirty="0">
                <a:solidFill>
                  <a:srgbClr val="0000FF"/>
                </a:solidFill>
                <a:highlight>
                  <a:srgbClr val="FFFFFF"/>
                </a:highlight>
                <a:latin typeface="Courier New" panose="02070309020205020404" pitchFamily="49" charset="0"/>
              </a:rPr>
              <a:t>values(</a:t>
            </a:r>
            <a:r>
              <a:rPr lang="en-US" altLang="zh-CN" dirty="0">
                <a:solidFill>
                  <a:srgbClr val="FF0000"/>
                </a:solidFill>
                <a:highlight>
                  <a:srgbClr val="FFFFFF"/>
                </a:highlight>
                <a:latin typeface="Courier New" panose="02070309020205020404" pitchFamily="49" charset="0"/>
              </a:rPr>
              <a:t>'30003'</a:t>
            </a:r>
            <a:r>
              <a:rPr lang="en-US" altLang="zh-CN" dirty="0">
                <a:solidFill>
                  <a:srgbClr val="0000FF"/>
                </a:solidFill>
                <a:highlight>
                  <a:srgbClr val="FFFFFF"/>
                </a:highlight>
                <a:latin typeface="Courier New" panose="02070309020205020404" pitchFamily="49" charset="0"/>
              </a:rPr>
              <a:t>,</a:t>
            </a:r>
            <a:r>
              <a:rPr lang="en-US" altLang="zh-CN" dirty="0">
                <a:solidFill>
                  <a:srgbClr val="FF0000"/>
                </a:solidFill>
                <a:highlight>
                  <a:srgbClr val="FFFFFF"/>
                </a:highlight>
                <a:latin typeface="Courier New" panose="02070309020205020404" pitchFamily="49" charset="0"/>
              </a:rPr>
              <a:t>'Green'</a:t>
            </a:r>
            <a:r>
              <a:rPr lang="en-US" altLang="zh-CN" dirty="0">
                <a:solidFill>
                  <a:srgbClr val="0000FF"/>
                </a:solidFill>
                <a:highlight>
                  <a:srgbClr val="FFFFFF"/>
                </a:highlight>
                <a:latin typeface="Courier New" panose="02070309020205020404" pitchFamily="49" charset="0"/>
              </a:rPr>
              <a:t>,</a:t>
            </a:r>
            <a:r>
              <a:rPr lang="en-US" altLang="zh-CN" dirty="0">
                <a:solidFill>
                  <a:srgbClr val="FF0000"/>
                </a:solidFill>
                <a:highlight>
                  <a:srgbClr val="FFFFFF"/>
                </a:highlight>
                <a:latin typeface="Courier New" panose="02070309020205020404" pitchFamily="49" charset="0"/>
              </a:rPr>
              <a:t>'Finance'</a:t>
            </a:r>
            <a:r>
              <a:rPr lang="en-US" altLang="zh-CN" dirty="0">
                <a:solidFill>
                  <a:srgbClr val="0000FF"/>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89000" y="246063"/>
            <a:ext cx="8058150" cy="457200"/>
          </a:xfrm>
        </p:spPr>
        <p:txBody>
          <a:bodyPr/>
          <a:lstStyle/>
          <a:p>
            <a:r>
              <a:rPr lang="zh-CN" altLang="en-US" dirty="0"/>
              <a:t>插入</a:t>
            </a:r>
            <a:r>
              <a:rPr lang="en-US" altLang="en-US" sz="2800" dirty="0" smtClean="0"/>
              <a:t>(</a:t>
            </a:r>
            <a:r>
              <a:rPr lang="zh-CN" altLang="en-US" sz="2800" dirty="0" smtClean="0"/>
              <a:t>续</a:t>
            </a:r>
            <a:r>
              <a:rPr lang="en-US" altLang="en-US" sz="2800" dirty="0" smtClean="0"/>
              <a:t>)</a:t>
            </a:r>
            <a:endParaRPr lang="en-US" altLang="en-US" sz="2800" dirty="0"/>
          </a:p>
        </p:txBody>
      </p:sp>
      <p:sp>
        <p:nvSpPr>
          <p:cNvPr id="65538" name="Rectangle 3"/>
          <p:cNvSpPr>
            <a:spLocks noGrp="1" noChangeArrowheads="1"/>
          </p:cNvSpPr>
          <p:nvPr>
            <p:ph type="body" idx="1"/>
          </p:nvPr>
        </p:nvSpPr>
        <p:spPr>
          <a:xfrm>
            <a:off x="790113" y="1106488"/>
            <a:ext cx="7561407" cy="5074856"/>
          </a:xfrm>
        </p:spPr>
        <p:txBody>
          <a:bodyPr/>
          <a:lstStyle/>
          <a:p>
            <a:pPr>
              <a:tabLst>
                <a:tab pos="908050" algn="l"/>
              </a:tabLst>
            </a:pPr>
            <a:r>
              <a:rPr lang="zh-CN" altLang="en-US" sz="1700" dirty="0" smtClean="0"/>
              <a:t>将音乐学院已修学分超过</a:t>
            </a:r>
            <a:r>
              <a:rPr lang="en-US" altLang="zh-CN" sz="1700" dirty="0" smtClean="0"/>
              <a:t>144</a:t>
            </a:r>
            <a:r>
              <a:rPr lang="zh-CN" altLang="en-US" sz="1700" dirty="0" smtClean="0"/>
              <a:t>个的同学录取为音乐学院的老师，工资为</a:t>
            </a:r>
            <a:r>
              <a:rPr lang="en-US" altLang="zh-CN" sz="1700" dirty="0" smtClean="0"/>
              <a:t>18000</a:t>
            </a:r>
            <a:endParaRPr lang="en-US" altLang="en-US" sz="1700" dirty="0"/>
          </a:p>
          <a:p>
            <a:pPr>
              <a:buFont typeface="Monotype Sorts" charset="2"/>
              <a:buNone/>
              <a:tabLst>
                <a:tab pos="908050" algn="l"/>
              </a:tabLst>
            </a:pPr>
            <a:r>
              <a:rPr lang="en-US" altLang="en-US" sz="1700" dirty="0"/>
              <a:t>	    </a:t>
            </a:r>
            <a:r>
              <a:rPr lang="en-US" altLang="en-US" sz="1700" b="1" dirty="0"/>
              <a:t>insert into </a:t>
            </a:r>
            <a:r>
              <a:rPr lang="en-US" altLang="en-US" sz="1700" i="1" dirty="0"/>
              <a:t>instructor</a:t>
            </a:r>
            <a:br>
              <a:rPr lang="en-US" altLang="en-US" sz="1700" i="1" dirty="0"/>
            </a:br>
            <a:r>
              <a:rPr lang="en-US" altLang="en-US" sz="1700" i="1" dirty="0"/>
              <a:t>	</a:t>
            </a:r>
            <a:r>
              <a:rPr lang="en-US" altLang="en-US" sz="1700" b="1" dirty="0"/>
              <a:t>select </a:t>
            </a:r>
            <a:r>
              <a:rPr lang="en-US" altLang="en-US" sz="1700" i="1" dirty="0"/>
              <a:t>ID, name, dept_name, 18000</a:t>
            </a:r>
            <a:br>
              <a:rPr lang="en-US" altLang="en-US" sz="1700" i="1" dirty="0"/>
            </a:br>
            <a:r>
              <a:rPr lang="en-US" altLang="en-US" sz="1700" i="1" dirty="0"/>
              <a:t>         </a:t>
            </a:r>
            <a:r>
              <a:rPr lang="en-US" altLang="en-US" sz="1700" b="1" dirty="0"/>
              <a:t>from </a:t>
            </a:r>
            <a:r>
              <a:rPr lang="en-US" altLang="en-US" sz="1700" i="1" dirty="0"/>
              <a:t>  student </a:t>
            </a:r>
            <a:br>
              <a:rPr lang="en-US" altLang="en-US" sz="1700" i="1" dirty="0"/>
            </a:br>
            <a:r>
              <a:rPr lang="en-US" altLang="en-US" sz="1700" i="1" dirty="0"/>
              <a:t>         </a:t>
            </a:r>
            <a:r>
              <a:rPr lang="en-US" altLang="en-US" sz="1700" b="1" dirty="0"/>
              <a:t>where </a:t>
            </a:r>
            <a:r>
              <a:rPr lang="en-US" altLang="en-US" sz="1700" i="1" dirty="0"/>
              <a:t>  dept_name = '</a:t>
            </a:r>
            <a:r>
              <a:rPr lang="en-US" altLang="en-US" sz="1700" dirty="0"/>
              <a:t>Music' </a:t>
            </a:r>
            <a:r>
              <a:rPr lang="en-US" altLang="en-US" sz="1700" b="1" dirty="0"/>
              <a:t>and </a:t>
            </a:r>
            <a:r>
              <a:rPr lang="en-US" altLang="en-US" sz="1700" i="1" dirty="0" err="1"/>
              <a:t>total_cred</a:t>
            </a:r>
            <a:r>
              <a:rPr lang="en-US" altLang="en-US" sz="1700" b="1" dirty="0"/>
              <a:t> </a:t>
            </a:r>
            <a:r>
              <a:rPr lang="en-US" altLang="en-US" sz="1700" dirty="0"/>
              <a:t>&gt;</a:t>
            </a:r>
            <a:r>
              <a:rPr lang="en-US" altLang="en-US" sz="1700" b="1" dirty="0"/>
              <a:t> </a:t>
            </a:r>
            <a:r>
              <a:rPr lang="en-US" altLang="en-US" sz="1700" dirty="0"/>
              <a:t>144;</a:t>
            </a:r>
            <a:endParaRPr lang="en-US" altLang="en-US" i="1" dirty="0"/>
          </a:p>
          <a:p>
            <a:pPr>
              <a:buFont typeface="Monotype Sorts" charset="2"/>
              <a:buNone/>
              <a:tabLst>
                <a:tab pos="908050" algn="l"/>
              </a:tabLst>
            </a:pPr>
            <a:r>
              <a:rPr lang="en-US" altLang="en-US" sz="800" i="1" dirty="0"/>
              <a:t> </a:t>
            </a:r>
          </a:p>
          <a:p>
            <a:pPr>
              <a:tabLst>
                <a:tab pos="908050" algn="l"/>
              </a:tabLst>
            </a:pPr>
            <a:r>
              <a:rPr lang="zh-CN" altLang="en-US" sz="1700" b="1" dirty="0"/>
              <a:t>倍增</a:t>
            </a:r>
            <a:r>
              <a:rPr lang="zh-CN" altLang="en-US" sz="1700" b="1" dirty="0" smtClean="0"/>
              <a:t>表的内容</a:t>
            </a:r>
            <a:endParaRPr lang="en-US" altLang="en-US" sz="1700" b="1" dirty="0" smtClean="0"/>
          </a:p>
          <a:p>
            <a:pPr>
              <a:tabLst>
                <a:tab pos="908050" algn="l"/>
              </a:tabLst>
            </a:pPr>
            <a:r>
              <a:rPr lang="en-US" altLang="en-US" sz="1700" b="1" dirty="0" smtClean="0"/>
              <a:t>insert </a:t>
            </a:r>
            <a:r>
              <a:rPr lang="en-US" altLang="en-US" sz="1700" b="1" dirty="0"/>
              <a:t>into</a:t>
            </a:r>
            <a:r>
              <a:rPr lang="en-US" altLang="en-US" sz="1700" dirty="0"/>
              <a:t> </a:t>
            </a:r>
            <a:r>
              <a:rPr lang="en-US" altLang="en-US" sz="1700" i="1" dirty="0"/>
              <a:t>table</a:t>
            </a:r>
            <a:r>
              <a:rPr lang="en-US" altLang="en-US" sz="1700" dirty="0"/>
              <a:t>1 </a:t>
            </a:r>
            <a:r>
              <a:rPr lang="en-US" altLang="en-US" sz="1700" b="1" dirty="0"/>
              <a:t>select</a:t>
            </a:r>
            <a:r>
              <a:rPr lang="en-US" altLang="en-US" sz="1700" dirty="0"/>
              <a:t> * </a:t>
            </a:r>
            <a:r>
              <a:rPr lang="en-US" altLang="en-US" sz="1700" b="1" dirty="0"/>
              <a:t>from</a:t>
            </a:r>
            <a:r>
              <a:rPr lang="en-US" altLang="en-US" sz="1700" dirty="0"/>
              <a:t> </a:t>
            </a:r>
            <a:r>
              <a:rPr lang="en-US" altLang="en-US" sz="1700" i="1" dirty="0"/>
              <a:t>table</a:t>
            </a:r>
            <a:r>
              <a:rPr lang="en-US" altLang="en-US" sz="1700" dirty="0"/>
              <a:t>1</a:t>
            </a:r>
          </a:p>
          <a:p>
            <a:pPr>
              <a:buFont typeface="Monotype Sorts" charset="2"/>
              <a:buNone/>
              <a:tabLst>
                <a:tab pos="908050" algn="l"/>
              </a:tabLst>
            </a:pPr>
            <a:r>
              <a:rPr lang="en-US" altLang="en-US" sz="1700" dirty="0"/>
              <a:t>     </a:t>
            </a:r>
            <a:r>
              <a:rPr lang="zh-CN" altLang="en-US" sz="1700" dirty="0" smtClean="0"/>
              <a:t>这个往往会导致问题</a:t>
            </a:r>
            <a:endParaRPr lang="en-US" altLang="zh-CN" sz="1700" dirty="0" smtClean="0"/>
          </a:p>
          <a:p>
            <a:pPr>
              <a:buFont typeface="Monotype Sorts" charset="2"/>
              <a:buNone/>
              <a:tabLst>
                <a:tab pos="908050" algn="l"/>
              </a:tabLst>
            </a:pPr>
            <a:r>
              <a:rPr lang="zh-CN" altLang="en-US" sz="1700" dirty="0" smtClean="0"/>
              <a:t>那么问题来了，怎么清除掉倍增的数据了（相同元组只保留</a:t>
            </a:r>
            <a:r>
              <a:rPr lang="en-US" altLang="zh-CN" sz="1700" dirty="0" smtClean="0"/>
              <a:t>1</a:t>
            </a:r>
            <a:r>
              <a:rPr lang="zh-CN" altLang="en-US" sz="1700" dirty="0" smtClean="0"/>
              <a:t>个）？</a:t>
            </a:r>
            <a:endParaRPr lang="en-US" altLang="en-US" sz="17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zh-CN" altLang="en-US" sz="2800" dirty="0" smtClean="0"/>
              <a:t>更新</a:t>
            </a:r>
            <a:endParaRPr lang="en-US" altLang="en-US" sz="2800" dirty="0"/>
          </a:p>
        </p:txBody>
      </p:sp>
      <p:sp>
        <p:nvSpPr>
          <p:cNvPr id="66562" name="Rectangle 3"/>
          <p:cNvSpPr>
            <a:spLocks noGrp="1" noChangeArrowheads="1"/>
          </p:cNvSpPr>
          <p:nvPr>
            <p:ph type="body" idx="1"/>
          </p:nvPr>
        </p:nvSpPr>
        <p:spPr>
          <a:xfrm>
            <a:off x="781235" y="1105345"/>
            <a:ext cx="7634796" cy="4876800"/>
          </a:xfrm>
        </p:spPr>
        <p:txBody>
          <a:bodyPr/>
          <a:lstStyle/>
          <a:p>
            <a:pPr>
              <a:tabLst>
                <a:tab pos="2336800" algn="l"/>
              </a:tabLst>
            </a:pPr>
            <a:r>
              <a:rPr lang="zh-CN" altLang="en-US" sz="1700" dirty="0" smtClean="0"/>
              <a:t>所有人涨薪</a:t>
            </a:r>
            <a:r>
              <a:rPr lang="en-US" altLang="en-US" sz="1700" dirty="0" smtClean="0"/>
              <a:t>5%</a:t>
            </a:r>
            <a:endParaRPr lang="en-US" altLang="en-US" sz="1700" dirty="0"/>
          </a:p>
          <a:p>
            <a:pPr lvl="1">
              <a:buFont typeface="Monotype Sorts" charset="2"/>
              <a:buNone/>
              <a:tabLst>
                <a:tab pos="2336800" algn="l"/>
              </a:tabLst>
            </a:pPr>
            <a:r>
              <a:rPr lang="en-US" altLang="en-US" sz="1700" dirty="0"/>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p>
          <a:p>
            <a:pPr>
              <a:tabLst>
                <a:tab pos="2336800" algn="l"/>
              </a:tabLst>
            </a:pPr>
            <a:r>
              <a:rPr lang="zh-CN" altLang="en-US" sz="1700" dirty="0" smtClean="0"/>
              <a:t>所有工资低于</a:t>
            </a:r>
            <a:r>
              <a:rPr lang="en-US" altLang="zh-CN" sz="1700" dirty="0" smtClean="0"/>
              <a:t>70000</a:t>
            </a:r>
            <a:r>
              <a:rPr lang="zh-CN" altLang="en-US" sz="1700" dirty="0" smtClean="0"/>
              <a:t>的涨薪</a:t>
            </a:r>
            <a:r>
              <a:rPr lang="en-US" altLang="en-US" sz="1700" dirty="0" smtClean="0"/>
              <a:t>5%</a:t>
            </a:r>
            <a:r>
              <a:rPr lang="en-US" altLang="en-US" sz="1700" dirty="0">
                <a:sym typeface="Symbol" panose="05050102010706020507" pitchFamily="18" charset="2"/>
              </a:rPr>
              <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70000;</a:t>
            </a:r>
          </a:p>
          <a:p>
            <a:pPr>
              <a:tabLst>
                <a:tab pos="2336800" algn="l"/>
              </a:tabLst>
            </a:pPr>
            <a:r>
              <a:rPr lang="zh-CN" altLang="en-US" sz="1700" dirty="0" smtClean="0"/>
              <a:t>所有工资</a:t>
            </a:r>
            <a:r>
              <a:rPr lang="zh-CN" altLang="en-US" sz="1700" dirty="0" smtClean="0"/>
              <a:t>低于平均值的涨薪</a:t>
            </a:r>
            <a:r>
              <a:rPr lang="en-US" altLang="en-US" sz="1700" dirty="0" smtClean="0"/>
              <a:t>5%</a:t>
            </a:r>
            <a:endParaRPr lang="en-US" altLang="en-US" sz="1700" dirty="0"/>
          </a:p>
          <a:p>
            <a:pPr>
              <a:buNone/>
              <a:tabLst>
                <a:tab pos="2336800" algn="l"/>
              </a:tabLst>
            </a:pPr>
            <a:r>
              <a:rPr lang="en-US" altLang="en-US" sz="1700" b="1" dirty="0">
                <a:sym typeface="Symbol" panose="05050102010706020507" pitchFamily="18" charset="2"/>
              </a:rPr>
              <a:t>                          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a:t>
            </a:r>
            <a:r>
              <a:rPr lang="en-US" altLang="en-US" sz="1700" b="1" dirty="0">
                <a:sym typeface="Symbol" panose="05050102010706020507" pitchFamily="18" charset="2"/>
              </a:rPr>
              <a:t>select </a:t>
            </a:r>
            <a:r>
              <a:rPr lang="en-US" altLang="en-US" sz="1700" b="1" dirty="0" err="1">
                <a:sym typeface="Symbol" panose="05050102010706020507" pitchFamily="18" charset="2"/>
              </a:rPr>
              <a:t>avg</a:t>
            </a:r>
            <a:r>
              <a:rPr lang="en-US" altLang="en-US" sz="1700" b="1" dirty="0">
                <a:sym typeface="Symbol" panose="05050102010706020507" pitchFamily="18" charset="2"/>
              </a:rPr>
              <a:t> </a:t>
            </a:r>
            <a:r>
              <a:rPr lang="en-US" altLang="en-US" sz="1700" dirty="0">
                <a:sym typeface="Symbol" panose="05050102010706020507" pitchFamily="18" charset="2"/>
              </a:rPr>
              <a:t>(salary)</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from </a:t>
            </a:r>
            <a:r>
              <a:rPr lang="en-US" altLang="en-US" sz="1700" i="1" dirty="0">
                <a:sym typeface="Symbol" panose="05050102010706020507" pitchFamily="18" charset="2"/>
              </a:rPr>
              <a:t>instructor</a:t>
            </a:r>
            <a:r>
              <a:rPr lang="en-US" altLang="en-US" sz="1700" dirty="0">
                <a:sym typeface="Symbol" panose="05050102010706020507" pitchFamily="18" charset="2"/>
              </a:rPr>
              <a:t>);</a:t>
            </a:r>
          </a:p>
          <a:p>
            <a:pPr>
              <a:tabLst>
                <a:tab pos="2336800" algn="l"/>
              </a:tabLst>
            </a:pPr>
            <a:endParaRPr lang="en-US" altLang="en-US" dirty="0">
              <a:sym typeface="Symbol" panose="05050102010706020507"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zh-CN" altLang="en-US" sz="2800" dirty="0" smtClean="0"/>
              <a:t>更新</a:t>
            </a:r>
            <a:r>
              <a:rPr lang="en-US" altLang="en-US" sz="2800" dirty="0" smtClean="0"/>
              <a:t> (</a:t>
            </a:r>
            <a:r>
              <a:rPr lang="zh-CN" altLang="en-US" sz="2800" dirty="0" smtClean="0"/>
              <a:t>续</a:t>
            </a:r>
            <a:r>
              <a:rPr lang="en-US" altLang="en-US" sz="2800" dirty="0" smtClean="0"/>
              <a:t>)</a:t>
            </a:r>
            <a:endParaRPr lang="en-US" altLang="en-US" sz="2800" dirty="0"/>
          </a:p>
        </p:txBody>
      </p:sp>
      <p:sp>
        <p:nvSpPr>
          <p:cNvPr id="66562" name="Rectangle 3"/>
          <p:cNvSpPr>
            <a:spLocks noGrp="1" noChangeArrowheads="1"/>
          </p:cNvSpPr>
          <p:nvPr>
            <p:ph type="body" idx="1"/>
          </p:nvPr>
        </p:nvSpPr>
        <p:spPr>
          <a:xfrm>
            <a:off x="781236" y="1100831"/>
            <a:ext cx="7634795" cy="3946657"/>
          </a:xfrm>
        </p:spPr>
        <p:txBody>
          <a:bodyPr/>
          <a:lstStyle/>
          <a:p>
            <a:pPr>
              <a:tabLst>
                <a:tab pos="2336800" algn="l"/>
              </a:tabLst>
            </a:pPr>
            <a:r>
              <a:rPr lang="zh-CN" altLang="en-US" sz="1700" dirty="0" smtClean="0"/>
              <a:t>给工资超过</a:t>
            </a:r>
            <a:r>
              <a:rPr lang="en-US" altLang="zh-CN" sz="1700" dirty="0" smtClean="0"/>
              <a:t>100000</a:t>
            </a:r>
            <a:r>
              <a:rPr lang="zh-CN" altLang="en-US" sz="1700" dirty="0" smtClean="0"/>
              <a:t>的涨薪</a:t>
            </a:r>
            <a:r>
              <a:rPr lang="en-US" altLang="zh-CN" sz="1700" dirty="0" smtClean="0"/>
              <a:t>3%</a:t>
            </a:r>
            <a:r>
              <a:rPr lang="zh-CN" altLang="en-US" sz="1700" dirty="0" smtClean="0"/>
              <a:t>，其他人涨薪</a:t>
            </a:r>
            <a:r>
              <a:rPr lang="en-US" altLang="zh-CN" sz="1700" dirty="0" smtClean="0"/>
              <a:t>5%</a:t>
            </a:r>
            <a:endParaRPr lang="en-US" altLang="en-US" sz="1700" dirty="0"/>
          </a:p>
          <a:p>
            <a:pPr lvl="1">
              <a:tabLst>
                <a:tab pos="2336800" algn="l"/>
              </a:tabLst>
            </a:pPr>
            <a:r>
              <a:rPr lang="zh-CN" altLang="en-US" sz="1700" dirty="0" smtClean="0"/>
              <a:t>写成 两个 </a:t>
            </a:r>
            <a:r>
              <a:rPr lang="en-US" altLang="en-US" sz="1700" b="1" dirty="0" smtClean="0"/>
              <a:t>update </a:t>
            </a:r>
            <a:r>
              <a:rPr lang="zh-CN" altLang="en-US" sz="1700" dirty="0" smtClean="0"/>
              <a:t>语句</a:t>
            </a:r>
            <a:r>
              <a:rPr lang="en-US" altLang="en-US" sz="1700" dirty="0" smtClean="0"/>
              <a:t>:</a:t>
            </a:r>
            <a:endParaRPr lang="en-US" altLang="en-US" sz="1700" dirty="0"/>
          </a:p>
          <a:p>
            <a:pPr lvl="1">
              <a:buFont typeface="Monotype Sorts" charset="2"/>
              <a:buNone/>
              <a:tabLst>
                <a:tab pos="2336800" algn="l"/>
              </a:tabLst>
            </a:pPr>
            <a:r>
              <a:rPr lang="en-US" altLang="en-US" sz="1700" dirty="0"/>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1.03</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&gt; 100000;</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100000;</a:t>
            </a:r>
          </a:p>
          <a:p>
            <a:pPr lvl="1">
              <a:tabLst>
                <a:tab pos="2336800" algn="l"/>
              </a:tabLst>
            </a:pPr>
            <a:r>
              <a:rPr lang="zh-CN" altLang="en-US" sz="1700" b="1" dirty="0" smtClean="0">
                <a:sym typeface="Symbol" panose="05050102010706020507" pitchFamily="18" charset="2"/>
              </a:rPr>
              <a:t>顺序非常重要！！！</a:t>
            </a:r>
            <a:endParaRPr lang="en-US" altLang="zh-CN" sz="1700" b="1" dirty="0" smtClean="0">
              <a:sym typeface="Symbol" panose="05050102010706020507" pitchFamily="18" charset="2"/>
            </a:endParaRPr>
          </a:p>
          <a:p>
            <a:pPr lvl="1">
              <a:tabLst>
                <a:tab pos="2336800" algn="l"/>
              </a:tabLst>
            </a:pPr>
            <a:r>
              <a:rPr lang="zh-CN" altLang="en-US" sz="1700" dirty="0" smtClean="0">
                <a:sym typeface="Symbol" panose="05050102010706020507" pitchFamily="18" charset="2"/>
              </a:rPr>
              <a:t>可以使用</a:t>
            </a:r>
            <a:r>
              <a:rPr lang="en-US" altLang="zh-CN" sz="1700" dirty="0" smtClean="0">
                <a:sym typeface="Symbol" panose="05050102010706020507" pitchFamily="18" charset="2"/>
              </a:rPr>
              <a:t>case </a:t>
            </a:r>
            <a:r>
              <a:rPr lang="zh-CN" altLang="en-US" sz="1700" dirty="0" smtClean="0">
                <a:sym typeface="Symbol" panose="05050102010706020507" pitchFamily="18" charset="2"/>
              </a:rPr>
              <a:t>表达式，使用</a:t>
            </a:r>
            <a:r>
              <a:rPr lang="en-US" altLang="zh-CN" sz="1700" dirty="0" smtClean="0">
                <a:sym typeface="Symbol" panose="05050102010706020507" pitchFamily="18" charset="2"/>
              </a:rPr>
              <a:t>1</a:t>
            </a:r>
            <a:r>
              <a:rPr lang="zh-CN" altLang="en-US" sz="1700" dirty="0" smtClean="0">
                <a:sym typeface="Symbol" panose="05050102010706020507" pitchFamily="18" charset="2"/>
              </a:rPr>
              <a:t>个</a:t>
            </a:r>
            <a:r>
              <a:rPr lang="en-US" altLang="zh-CN" sz="1700" dirty="0" smtClean="0">
                <a:sym typeface="Symbol" panose="05050102010706020507" pitchFamily="18" charset="2"/>
              </a:rPr>
              <a:t>update</a:t>
            </a:r>
            <a:r>
              <a:rPr lang="zh-CN" altLang="en-US" sz="1700" dirty="0" smtClean="0">
                <a:sym typeface="Symbol" panose="05050102010706020507" pitchFamily="18" charset="2"/>
              </a:rPr>
              <a:t>语句完成。</a:t>
            </a:r>
            <a:r>
              <a:rPr lang="en-US" altLang="en-US" sz="1700" dirty="0" smtClean="0">
                <a:sym typeface="Symbol" panose="05050102010706020507" pitchFamily="18" charset="2"/>
              </a:rPr>
              <a:t> (</a:t>
            </a:r>
            <a:r>
              <a:rPr lang="zh-CN" altLang="en-US" sz="1700" dirty="0" smtClean="0">
                <a:sym typeface="Symbol" panose="05050102010706020507" pitchFamily="18" charset="2"/>
              </a:rPr>
              <a:t>下一页</a:t>
            </a:r>
            <a:r>
              <a:rPr lang="en-US" altLang="en-US" sz="1700" dirty="0" smtClean="0">
                <a:sym typeface="Symbol" panose="05050102010706020507" pitchFamily="18" charset="2"/>
              </a:rPr>
              <a:t>)</a:t>
            </a:r>
            <a:endParaRPr lang="en-US" altLang="en-US" sz="1700" dirty="0">
              <a:sym typeface="Symbol" panose="05050102010706020507" pitchFamily="18" charset="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95350" y="80963"/>
            <a:ext cx="8077200" cy="609600"/>
          </a:xfrm>
        </p:spPr>
        <p:txBody>
          <a:bodyPr/>
          <a:lstStyle/>
          <a:p>
            <a:r>
              <a:rPr lang="en-US" altLang="en-US" sz="2800" dirty="0"/>
              <a:t>Case Statement for Conditional Updates</a:t>
            </a:r>
          </a:p>
        </p:txBody>
      </p:sp>
      <p:sp>
        <p:nvSpPr>
          <p:cNvPr id="67586" name="Rectangle 3"/>
          <p:cNvSpPr>
            <a:spLocks noGrp="1" noChangeArrowheads="1"/>
          </p:cNvSpPr>
          <p:nvPr>
            <p:ph type="body" idx="1"/>
          </p:nvPr>
        </p:nvSpPr>
        <p:spPr>
          <a:xfrm>
            <a:off x="781235" y="1093789"/>
            <a:ext cx="7228909" cy="2576003"/>
          </a:xfrm>
        </p:spPr>
        <p:txBody>
          <a:bodyPr/>
          <a:lstStyle/>
          <a:p>
            <a:r>
              <a:rPr lang="en-US" altLang="en-US" sz="1700" dirty="0"/>
              <a:t>Same query as before but with case statement</a:t>
            </a:r>
          </a:p>
          <a:p>
            <a:pPr>
              <a:buFont typeface="Monotype Sorts" charset="2"/>
              <a:buNone/>
            </a:pPr>
            <a:r>
              <a:rPr lang="en-US" altLang="en-US" sz="1700" dirty="0"/>
              <a:t>		</a:t>
            </a:r>
            <a:endParaRPr lang="en-US" altLang="en-US" dirty="0"/>
          </a:p>
        </p:txBody>
      </p:sp>
      <p:sp>
        <p:nvSpPr>
          <p:cNvPr id="2" name="矩形 1"/>
          <p:cNvSpPr/>
          <p:nvPr/>
        </p:nvSpPr>
        <p:spPr>
          <a:xfrm>
            <a:off x="1175657" y="1785257"/>
            <a:ext cx="6834487" cy="1569660"/>
          </a:xfrm>
          <a:prstGeom prst="rect">
            <a:avLst/>
          </a:prstGeom>
        </p:spPr>
        <p:txBody>
          <a:bodyPr wrap="square">
            <a:spAutoFit/>
          </a:bodyPr>
          <a:lstStyle/>
          <a:p>
            <a:r>
              <a:rPr lang="en-US" altLang="zh-CN" dirty="0">
                <a:solidFill>
                  <a:srgbClr val="0000FF"/>
                </a:solidFill>
                <a:highlight>
                  <a:srgbClr val="FFFFFF"/>
                </a:highlight>
                <a:latin typeface="Courier New" panose="02070309020205020404" pitchFamily="49" charset="0"/>
              </a:rPr>
              <a:t>UPDATE</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instructor</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SET</a:t>
            </a:r>
            <a:r>
              <a:rPr lang="en-US" altLang="zh-CN" dirty="0">
                <a:solidFill>
                  <a:srgbClr val="000000"/>
                </a:solidFill>
                <a:highlight>
                  <a:srgbClr val="FFFFFF"/>
                </a:highlight>
                <a:latin typeface="Courier New" panose="02070309020205020404" pitchFamily="49" charset="0"/>
              </a:rPr>
              <a:t> salary </a:t>
            </a:r>
            <a:r>
              <a:rPr lang="en-US" altLang="zh-CN" dirty="0">
                <a:solidFill>
                  <a:srgbClr val="0000FF"/>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CASE</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salary </a:t>
            </a:r>
            <a:r>
              <a:rPr lang="en-US" altLang="zh-CN" dirty="0">
                <a:solidFill>
                  <a:srgbClr val="0000FF"/>
                </a:solidFill>
                <a:highlight>
                  <a:srgbClr val="FFFFFF"/>
                </a:highlight>
                <a:latin typeface="Courier New" panose="02070309020205020404" pitchFamily="49" charset="0"/>
              </a:rPr>
              <a:t>&lt;=</a:t>
            </a:r>
            <a:r>
              <a:rPr lang="en-US" altLang="zh-CN" dirty="0">
                <a:solidFill>
                  <a:srgbClr val="000000"/>
                </a:solidFill>
                <a:highlight>
                  <a:srgbClr val="FFFFFF"/>
                </a:highlight>
                <a:latin typeface="Courier New" panose="02070309020205020404" pitchFamily="49" charset="0"/>
              </a:rPr>
              <a:t> </a:t>
            </a:r>
            <a:r>
              <a:rPr lang="en-US" altLang="zh-CN" dirty="0">
                <a:solidFill>
                  <a:srgbClr val="800000"/>
                </a:solidFill>
                <a:highlight>
                  <a:srgbClr val="FFFFFF"/>
                </a:highlight>
                <a:latin typeface="Courier New" panose="02070309020205020404" pitchFamily="49" charset="0"/>
              </a:rPr>
              <a:t>100000</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THEN</a:t>
            </a:r>
            <a:r>
              <a:rPr lang="en-US" altLang="zh-CN" dirty="0">
                <a:solidFill>
                  <a:srgbClr val="000000"/>
                </a:solidFill>
                <a:highlight>
                  <a:srgbClr val="FFFFFF"/>
                </a:highlight>
                <a:latin typeface="Courier New" panose="02070309020205020404" pitchFamily="49" charset="0"/>
              </a:rPr>
              <a:t> salary * </a:t>
            </a:r>
            <a:r>
              <a:rPr lang="en-US" altLang="zh-CN" dirty="0">
                <a:solidFill>
                  <a:srgbClr val="800000"/>
                </a:solidFill>
                <a:highlight>
                  <a:srgbClr val="FFFFFF"/>
                </a:highlight>
                <a:latin typeface="Courier New" panose="02070309020205020404" pitchFamily="49" charset="0"/>
              </a:rPr>
              <a:t>1.05</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ELSE</a:t>
            </a:r>
            <a:r>
              <a:rPr lang="en-US" altLang="zh-CN" dirty="0">
                <a:solidFill>
                  <a:srgbClr val="000000"/>
                </a:solidFill>
                <a:highlight>
                  <a:srgbClr val="FFFFFF"/>
                </a:highlight>
                <a:latin typeface="Courier New" panose="02070309020205020404" pitchFamily="49" charset="0"/>
              </a:rPr>
              <a:t> salary * </a:t>
            </a:r>
            <a:r>
              <a:rPr lang="en-US" altLang="zh-CN" dirty="0">
                <a:solidFill>
                  <a:srgbClr val="800000"/>
                </a:solidFill>
                <a:highlight>
                  <a:srgbClr val="FFFFFF"/>
                </a:highlight>
                <a:latin typeface="Courier New" panose="02070309020205020404" pitchFamily="49" charset="0"/>
              </a:rPr>
              <a:t>1.03</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END</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a:t>
            </a:r>
            <a:r>
              <a:rPr lang="zh-CN" altLang="en-US" dirty="0" smtClean="0"/>
              <a:t>表达式</a:t>
            </a:r>
            <a:endParaRPr lang="zh-CN" altLang="en-US" dirty="0"/>
          </a:p>
        </p:txBody>
      </p:sp>
      <p:sp>
        <p:nvSpPr>
          <p:cNvPr id="4" name="内容占位符 3"/>
          <p:cNvSpPr>
            <a:spLocks noGrp="1"/>
          </p:cNvSpPr>
          <p:nvPr>
            <p:ph idx="1"/>
          </p:nvPr>
        </p:nvSpPr>
        <p:spPr>
          <a:xfrm>
            <a:off x="768350" y="1093788"/>
            <a:ext cx="3916861" cy="4903787"/>
          </a:xfrm>
        </p:spPr>
        <p:txBody>
          <a:bodyPr/>
          <a:lstStyle/>
          <a:p>
            <a:r>
              <a:rPr lang="zh-CN" altLang="en-US" dirty="0" smtClean="0"/>
              <a:t>类似于</a:t>
            </a:r>
            <a:r>
              <a:rPr lang="en-US" altLang="zh-CN" dirty="0" smtClean="0"/>
              <a:t>C</a:t>
            </a:r>
            <a:r>
              <a:rPr lang="zh-CN" altLang="en-US" dirty="0" smtClean="0"/>
              <a:t>的</a:t>
            </a:r>
            <a:r>
              <a:rPr lang="en-US" altLang="zh-CN" dirty="0" smtClean="0"/>
              <a:t>switch</a:t>
            </a:r>
            <a:r>
              <a:rPr lang="zh-CN" altLang="en-US" dirty="0" smtClean="0"/>
              <a:t>结构</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类似于</a:t>
            </a:r>
            <a:r>
              <a:rPr lang="en-US" altLang="zh-CN" dirty="0" smtClean="0"/>
              <a:t>C</a:t>
            </a:r>
            <a:r>
              <a:rPr lang="zh-CN" altLang="en-US" dirty="0" smtClean="0"/>
              <a:t>的</a:t>
            </a:r>
            <a:r>
              <a:rPr lang="en-US" altLang="zh-CN" dirty="0" smtClean="0"/>
              <a:t>if-else</a:t>
            </a:r>
            <a:r>
              <a:rPr lang="zh-CN" altLang="en-US" dirty="0" smtClean="0"/>
              <a:t>结构</a:t>
            </a:r>
            <a:endParaRPr lang="zh-CN" altLang="en-US" dirty="0"/>
          </a:p>
        </p:txBody>
      </p:sp>
      <p:sp>
        <p:nvSpPr>
          <p:cNvPr id="5" name="矩形 4"/>
          <p:cNvSpPr/>
          <p:nvPr/>
        </p:nvSpPr>
        <p:spPr>
          <a:xfrm>
            <a:off x="1180011" y="1607594"/>
            <a:ext cx="4572000" cy="1569660"/>
          </a:xfrm>
          <a:prstGeom prst="rect">
            <a:avLst/>
          </a:prstGeom>
        </p:spPr>
        <p:txBody>
          <a:bodyPr>
            <a:spAutoFit/>
          </a:bodyPr>
          <a:lstStyle/>
          <a:p>
            <a:r>
              <a:rPr lang="en-US" altLang="zh-CN" dirty="0">
                <a:solidFill>
                  <a:srgbClr val="0000FF"/>
                </a:solidFill>
                <a:highlight>
                  <a:srgbClr val="FFFFFF"/>
                </a:highlight>
                <a:latin typeface="Courier New" panose="02070309020205020404" pitchFamily="49" charset="0"/>
              </a:rPr>
              <a:t>CASE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EXP</a:t>
            </a:r>
            <a:r>
              <a:rPr lang="en-US" altLang="zh-CN" dirty="0">
                <a:solidFill>
                  <a:srgbClr val="000000"/>
                </a:solidFill>
                <a:highlight>
                  <a:srgbClr val="FFFFFF"/>
                </a:highlight>
                <a:latin typeface="Courier New" panose="02070309020205020404" pitchFamily="49" charset="0"/>
              </a:rPr>
              <a:t> </a:t>
            </a: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val_1 </a:t>
            </a:r>
            <a:r>
              <a:rPr lang="en-US" altLang="zh-CN" dirty="0">
                <a:solidFill>
                  <a:srgbClr val="0000FF"/>
                </a:solidFill>
                <a:highlight>
                  <a:srgbClr val="FFFFFF"/>
                </a:highlight>
                <a:latin typeface="Courier New" panose="02070309020205020404" pitchFamily="49" charset="0"/>
              </a:rPr>
              <a:t>THEN</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val_2 </a:t>
            </a:r>
            <a:r>
              <a:rPr lang="en-US" altLang="zh-CN" dirty="0">
                <a:solidFill>
                  <a:srgbClr val="0000FF"/>
                </a:solidFill>
                <a:highlight>
                  <a:srgbClr val="FFFFFF"/>
                </a:highlight>
                <a:latin typeface="Courier New" panose="02070309020205020404" pitchFamily="49" charset="0"/>
              </a:rPr>
              <a:t>THEN</a:t>
            </a:r>
            <a:endParaRPr lang="en-US" altLang="zh-CN" dirty="0">
              <a:solidFill>
                <a:srgbClr val="000000"/>
              </a:solidFill>
              <a:highlight>
                <a:srgbClr val="FFFFFF"/>
              </a:highlight>
              <a:latin typeface="Courier New" panose="02070309020205020404" pitchFamily="49" charset="0"/>
            </a:endParaRPr>
          </a:p>
          <a:p>
            <a:r>
              <a:rPr lang="zh-CN" altLang="en-US" dirty="0">
                <a:solidFill>
                  <a:srgbClr val="000000"/>
                </a:solidFill>
                <a:highlight>
                  <a:srgbClr val="FFFFFF"/>
                </a:highlight>
                <a:latin typeface="Courier New" panose="02070309020205020404" pitchFamily="49" charset="0"/>
              </a:rPr>
              <a:t>    </a:t>
            </a:r>
            <a:r>
              <a:rPr lang="en-US" altLang="zh-CN" dirty="0">
                <a:solidFill>
                  <a:srgbClr val="000000"/>
                </a:solidFill>
                <a:highlight>
                  <a:srgbClr val="FFFFFF"/>
                </a:highlight>
                <a:latin typeface="Courier New" panose="02070309020205020404" pitchFamily="49" charset="0"/>
              </a:rPr>
              <a:t>…</a:t>
            </a: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ELSE</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FF"/>
                </a:solidFill>
                <a:highlight>
                  <a:srgbClr val="FFFFFF"/>
                </a:highlight>
                <a:latin typeface="Courier New" panose="02070309020205020404" pitchFamily="49" charset="0"/>
              </a:rPr>
              <a:t>END</a:t>
            </a:r>
            <a:endParaRPr lang="zh-CN" altLang="en-US" dirty="0"/>
          </a:p>
        </p:txBody>
      </p:sp>
      <p:sp>
        <p:nvSpPr>
          <p:cNvPr id="6" name="矩形 5"/>
          <p:cNvSpPr/>
          <p:nvPr/>
        </p:nvSpPr>
        <p:spPr>
          <a:xfrm>
            <a:off x="1345475" y="4134526"/>
            <a:ext cx="4572000" cy="1323439"/>
          </a:xfrm>
          <a:prstGeom prst="rect">
            <a:avLst/>
          </a:prstGeom>
        </p:spPr>
        <p:txBody>
          <a:bodyPr>
            <a:spAutoFit/>
          </a:bodyPr>
          <a:lstStyle/>
          <a:p>
            <a:r>
              <a:rPr lang="en-US" altLang="zh-CN" dirty="0">
                <a:solidFill>
                  <a:srgbClr val="0000FF"/>
                </a:solidFill>
                <a:highlight>
                  <a:srgbClr val="FFFFFF"/>
                </a:highlight>
                <a:latin typeface="Courier New" panose="02070309020205020404" pitchFamily="49" charset="0"/>
              </a:rPr>
              <a:t>case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exp_1 </a:t>
            </a:r>
            <a:r>
              <a:rPr lang="en-US" altLang="zh-CN" dirty="0">
                <a:solidFill>
                  <a:srgbClr val="0000FF"/>
                </a:solidFill>
                <a:highlight>
                  <a:srgbClr val="FFFFFF"/>
                </a:highlight>
                <a:latin typeface="Courier New" panose="02070309020205020404" pitchFamily="49" charset="0"/>
              </a:rPr>
              <a:t>then</a:t>
            </a:r>
            <a:r>
              <a:rPr lang="en-US" altLang="zh-CN" dirty="0">
                <a:solidFill>
                  <a:srgbClr val="000000"/>
                </a:solidFill>
                <a:highlight>
                  <a:srgbClr val="FFFFFF"/>
                </a:highlight>
                <a:latin typeface="Courier New" panose="02070309020205020404" pitchFamily="49" charset="0"/>
              </a:rPr>
              <a:t> </a:t>
            </a: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exp_2 </a:t>
            </a:r>
            <a:r>
              <a:rPr lang="en-US" altLang="zh-CN" dirty="0">
                <a:solidFill>
                  <a:srgbClr val="0000FF"/>
                </a:solidFill>
                <a:highlight>
                  <a:srgbClr val="FFFFFF"/>
                </a:highlight>
                <a:latin typeface="Courier New" panose="02070309020205020404" pitchFamily="49" charset="0"/>
              </a:rPr>
              <a:t>then</a:t>
            </a:r>
            <a:r>
              <a:rPr lang="en-US" altLang="zh-CN" dirty="0">
                <a:solidFill>
                  <a:srgbClr val="000000"/>
                </a:solidFill>
                <a:highlight>
                  <a:srgbClr val="FFFFFF"/>
                </a:highlight>
                <a:latin typeface="Courier New" panose="02070309020205020404" pitchFamily="49" charset="0"/>
              </a:rPr>
              <a:t> </a:t>
            </a:r>
          </a:p>
          <a:p>
            <a:r>
              <a:rPr lang="zh-CN" altLang="en-US"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t>
            </a:r>
            <a:endParaRPr lang="zh-CN" altLang="en-US"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else</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FF"/>
                </a:solidFill>
                <a:highlight>
                  <a:srgbClr val="FFFFFF"/>
                </a:highlight>
                <a:latin typeface="Courier New" panose="02070309020205020404" pitchFamily="49" charset="0"/>
              </a:rPr>
              <a:t>end</a:t>
            </a:r>
            <a:endParaRPr lang="zh-CN" altLang="en-US" dirty="0"/>
          </a:p>
        </p:txBody>
      </p:sp>
      <p:sp>
        <p:nvSpPr>
          <p:cNvPr id="7" name="文本框 6"/>
          <p:cNvSpPr txBox="1"/>
          <p:nvPr/>
        </p:nvSpPr>
        <p:spPr>
          <a:xfrm>
            <a:off x="4589416" y="3691060"/>
            <a:ext cx="3169920" cy="830997"/>
          </a:xfrm>
          <a:prstGeom prst="rect">
            <a:avLst/>
          </a:prstGeom>
          <a:noFill/>
        </p:spPr>
        <p:txBody>
          <a:bodyPr wrap="square" rtlCol="0">
            <a:spAutoFit/>
          </a:bodyPr>
          <a:lstStyle/>
          <a:p>
            <a:r>
              <a:rPr lang="zh-CN" altLang="en-US" dirty="0" smtClean="0"/>
              <a:t>注意条件顺序的影响，当之前的条件满足后，后面的条件判断不会进行，比如</a:t>
            </a:r>
            <a:r>
              <a:rPr lang="en-US" altLang="zh-CN" dirty="0" smtClean="0"/>
              <a:t>:</a:t>
            </a:r>
          </a:p>
        </p:txBody>
      </p:sp>
      <p:sp>
        <p:nvSpPr>
          <p:cNvPr id="8" name="矩形 7"/>
          <p:cNvSpPr/>
          <p:nvPr/>
        </p:nvSpPr>
        <p:spPr>
          <a:xfrm>
            <a:off x="4515395" y="4650552"/>
            <a:ext cx="4572000" cy="1077218"/>
          </a:xfrm>
          <a:prstGeom prst="rect">
            <a:avLst/>
          </a:prstGeom>
        </p:spPr>
        <p:txBody>
          <a:bodyPr>
            <a:spAutoFit/>
          </a:bodyPr>
          <a:lstStyle/>
          <a:p>
            <a:r>
              <a:rPr lang="en-US" altLang="zh-CN" dirty="0">
                <a:solidFill>
                  <a:srgbClr val="0000FF"/>
                </a:solidFill>
                <a:highlight>
                  <a:srgbClr val="FFFFFF"/>
                </a:highlight>
                <a:latin typeface="Courier New" panose="02070309020205020404" pitchFamily="49" charset="0"/>
              </a:rPr>
              <a:t>case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score </a:t>
            </a:r>
            <a:r>
              <a:rPr lang="en-US" altLang="zh-CN" dirty="0">
                <a:solidFill>
                  <a:srgbClr val="0000FF"/>
                </a:solidFill>
                <a:highlight>
                  <a:srgbClr val="FFFFFF"/>
                </a:highlight>
                <a:latin typeface="Courier New" panose="02070309020205020404" pitchFamily="49" charset="0"/>
              </a:rPr>
              <a:t>&gt;</a:t>
            </a:r>
            <a:r>
              <a:rPr lang="en-US" altLang="zh-CN" dirty="0">
                <a:solidFill>
                  <a:srgbClr val="000000"/>
                </a:solidFill>
                <a:highlight>
                  <a:srgbClr val="FFFFFF"/>
                </a:highlight>
                <a:latin typeface="Courier New" panose="02070309020205020404" pitchFamily="49" charset="0"/>
              </a:rPr>
              <a:t> </a:t>
            </a:r>
            <a:r>
              <a:rPr lang="en-US" altLang="zh-CN" dirty="0">
                <a:solidFill>
                  <a:srgbClr val="800000"/>
                </a:solidFill>
                <a:highlight>
                  <a:srgbClr val="FFFFFF"/>
                </a:highlight>
                <a:latin typeface="Courier New" panose="02070309020205020404" pitchFamily="49" charset="0"/>
              </a:rPr>
              <a:t>60</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then</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'pass'</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score </a:t>
            </a:r>
            <a:r>
              <a:rPr lang="en-US" altLang="zh-CN" dirty="0">
                <a:solidFill>
                  <a:srgbClr val="0000FF"/>
                </a:solidFill>
                <a:highlight>
                  <a:srgbClr val="FFFFFF"/>
                </a:highlight>
                <a:latin typeface="Courier New" panose="02070309020205020404" pitchFamily="49" charset="0"/>
              </a:rPr>
              <a:t>&gt;</a:t>
            </a:r>
            <a:r>
              <a:rPr lang="en-US" altLang="zh-CN" dirty="0">
                <a:solidFill>
                  <a:srgbClr val="000000"/>
                </a:solidFill>
                <a:highlight>
                  <a:srgbClr val="FFFFFF"/>
                </a:highlight>
                <a:latin typeface="Courier New" panose="02070309020205020404" pitchFamily="49" charset="0"/>
              </a:rPr>
              <a:t> </a:t>
            </a:r>
            <a:r>
              <a:rPr lang="en-US" altLang="zh-CN" dirty="0">
                <a:solidFill>
                  <a:srgbClr val="800000"/>
                </a:solidFill>
                <a:highlight>
                  <a:srgbClr val="FFFFFF"/>
                </a:highlight>
                <a:latin typeface="Courier New" panose="02070309020205020404" pitchFamily="49" charset="0"/>
              </a:rPr>
              <a:t>70</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then</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'good'</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else</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'excellent'</a:t>
            </a:r>
          </a:p>
          <a:p>
            <a:r>
              <a:rPr lang="en-US" altLang="zh-CN" dirty="0">
                <a:solidFill>
                  <a:srgbClr val="0000FF"/>
                </a:solidFill>
                <a:highlight>
                  <a:srgbClr val="FFFFFF"/>
                </a:highlight>
                <a:latin typeface="Courier New" panose="02070309020205020404" pitchFamily="49" charset="0"/>
              </a:rPr>
              <a:t>end</a:t>
            </a:r>
            <a:endParaRPr lang="en-US" altLang="zh-CN"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1403860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a:t>
            </a:r>
            <a:r>
              <a:rPr lang="zh-CN" altLang="en-US" dirty="0" smtClean="0"/>
              <a:t>表达式</a:t>
            </a:r>
            <a:endParaRPr lang="zh-CN" altLang="en-US" dirty="0"/>
          </a:p>
        </p:txBody>
      </p:sp>
      <p:sp>
        <p:nvSpPr>
          <p:cNvPr id="3" name="内容占位符 2"/>
          <p:cNvSpPr>
            <a:spLocks noGrp="1"/>
          </p:cNvSpPr>
          <p:nvPr>
            <p:ph idx="1"/>
          </p:nvPr>
        </p:nvSpPr>
        <p:spPr/>
        <p:txBody>
          <a:bodyPr/>
          <a:lstStyle/>
          <a:p>
            <a:r>
              <a:rPr lang="en-US" altLang="zh-CN" dirty="0" smtClean="0"/>
              <a:t>case</a:t>
            </a:r>
            <a:r>
              <a:rPr lang="zh-CN" altLang="en-US" dirty="0"/>
              <a:t>表达式</a:t>
            </a:r>
            <a:r>
              <a:rPr lang="zh-CN" altLang="en-US" dirty="0" smtClean="0"/>
              <a:t>可以出现在查询的</a:t>
            </a:r>
            <a:r>
              <a:rPr lang="en-US" altLang="zh-CN" dirty="0" smtClean="0"/>
              <a:t>select</a:t>
            </a:r>
            <a:r>
              <a:rPr lang="zh-CN" altLang="en-US" dirty="0" smtClean="0"/>
              <a:t>子句中</a:t>
            </a:r>
            <a:endParaRPr lang="en-US" altLang="zh-CN" dirty="0" smtClean="0"/>
          </a:p>
          <a:p>
            <a:r>
              <a:rPr lang="zh-CN" altLang="en-US" dirty="0" smtClean="0"/>
              <a:t>应用：交叉表查询</a:t>
            </a:r>
            <a:endParaRPr lang="zh-CN" altLang="en-US" dirty="0"/>
          </a:p>
        </p:txBody>
      </p:sp>
      <p:pic>
        <p:nvPicPr>
          <p:cNvPr id="4" name="图片 3"/>
          <p:cNvPicPr>
            <a:picLocks noChangeAspect="1"/>
          </p:cNvPicPr>
          <p:nvPr/>
        </p:nvPicPr>
        <p:blipFill>
          <a:blip r:embed="rId2"/>
          <a:stretch>
            <a:fillRect/>
          </a:stretch>
        </p:blipFill>
        <p:spPr>
          <a:xfrm>
            <a:off x="768350" y="2224406"/>
            <a:ext cx="2923809" cy="2914286"/>
          </a:xfrm>
          <a:prstGeom prst="rect">
            <a:avLst/>
          </a:prstGeom>
        </p:spPr>
      </p:pic>
      <p:pic>
        <p:nvPicPr>
          <p:cNvPr id="5" name="图片 4"/>
          <p:cNvPicPr>
            <a:picLocks noChangeAspect="1"/>
          </p:cNvPicPr>
          <p:nvPr/>
        </p:nvPicPr>
        <p:blipFill>
          <a:blip r:embed="rId3"/>
          <a:stretch>
            <a:fillRect/>
          </a:stretch>
        </p:blipFill>
        <p:spPr>
          <a:xfrm>
            <a:off x="4964891" y="2652253"/>
            <a:ext cx="3028571" cy="1361905"/>
          </a:xfrm>
          <a:prstGeom prst="rect">
            <a:avLst/>
          </a:prstGeom>
        </p:spPr>
      </p:pic>
      <p:sp>
        <p:nvSpPr>
          <p:cNvPr id="6" name="右箭头 5"/>
          <p:cNvSpPr/>
          <p:nvPr/>
        </p:nvSpPr>
        <p:spPr bwMode="auto">
          <a:xfrm>
            <a:off x="3910149" y="3230880"/>
            <a:ext cx="711857" cy="314801"/>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897885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a:t>
            </a:r>
            <a:r>
              <a:rPr lang="zh-CN" altLang="en-US" dirty="0" smtClean="0"/>
              <a:t>表查询</a:t>
            </a:r>
            <a:endParaRPr lang="zh-CN" altLang="en-US" dirty="0"/>
          </a:p>
        </p:txBody>
      </p:sp>
      <p:sp>
        <p:nvSpPr>
          <p:cNvPr id="3" name="内容占位符 2"/>
          <p:cNvSpPr>
            <a:spLocks noGrp="1"/>
          </p:cNvSpPr>
          <p:nvPr>
            <p:ph idx="1"/>
          </p:nvPr>
        </p:nvSpPr>
        <p:spPr/>
        <p:txBody>
          <a:bodyPr/>
          <a:lstStyle/>
          <a:p>
            <a:r>
              <a:rPr lang="en-US" altLang="zh-CN" dirty="0" smtClean="0"/>
              <a:t>Oracle </a:t>
            </a:r>
            <a:r>
              <a:rPr lang="zh-CN" altLang="en-US" dirty="0" smtClean="0"/>
              <a:t>特有，</a:t>
            </a:r>
            <a:r>
              <a:rPr lang="en-US" altLang="zh-CN" dirty="0" smtClean="0"/>
              <a:t>11g </a:t>
            </a:r>
            <a:r>
              <a:rPr lang="zh-CN" altLang="en-US" dirty="0" smtClean="0"/>
              <a:t>及以后支持</a:t>
            </a:r>
            <a:endParaRPr lang="en-US" altLang="zh-CN" dirty="0" smtClean="0"/>
          </a:p>
          <a:p>
            <a:endParaRPr lang="en-US" altLang="zh-CN" dirty="0"/>
          </a:p>
          <a:p>
            <a:endParaRPr lang="en-US" altLang="zh-CN" dirty="0" smtClean="0"/>
          </a:p>
          <a:p>
            <a:r>
              <a:rPr lang="zh-CN" altLang="en-US" dirty="0" smtClean="0"/>
              <a:t>通用办法</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sz="1800" dirty="0"/>
              <a:t>case</a:t>
            </a:r>
            <a:r>
              <a:rPr lang="zh-CN" altLang="en-US" sz="1800" dirty="0" smtClean="0"/>
              <a:t>表达式，</a:t>
            </a:r>
            <a:r>
              <a:rPr lang="en-US" altLang="zh-CN" sz="1800" dirty="0" err="1" smtClean="0"/>
              <a:t>oralce</a:t>
            </a:r>
            <a:r>
              <a:rPr lang="zh-CN" altLang="en-US" sz="1800" dirty="0" smtClean="0"/>
              <a:t>可以用</a:t>
            </a:r>
            <a:r>
              <a:rPr lang="en-US" altLang="zh-CN" sz="1800" dirty="0" smtClean="0"/>
              <a:t>decode</a:t>
            </a:r>
            <a:r>
              <a:rPr lang="zh-CN" altLang="en-US" sz="1800" dirty="0" smtClean="0"/>
              <a:t>函数替代，</a:t>
            </a:r>
            <a:r>
              <a:rPr lang="en-US" altLang="zh-CN" sz="1800" dirty="0" err="1" smtClean="0"/>
              <a:t>mysql</a:t>
            </a:r>
            <a:r>
              <a:rPr lang="zh-CN" altLang="en-US" sz="1800" dirty="0" smtClean="0"/>
              <a:t>可以用</a:t>
            </a:r>
            <a:r>
              <a:rPr lang="en-US" altLang="zh-CN" sz="1800" dirty="0" smtClean="0"/>
              <a:t>if</a:t>
            </a:r>
            <a:r>
              <a:rPr lang="zh-CN" altLang="en-US" sz="1800" dirty="0" smtClean="0"/>
              <a:t>函数替代</a:t>
            </a:r>
            <a:endParaRPr lang="en-US" altLang="zh-CN" sz="1800" dirty="0" smtClean="0"/>
          </a:p>
          <a:p>
            <a:pPr marL="0" indent="0">
              <a:buNone/>
            </a:pPr>
            <a:endParaRPr lang="zh-CN" altLang="en-US" dirty="0"/>
          </a:p>
        </p:txBody>
      </p:sp>
      <p:sp>
        <p:nvSpPr>
          <p:cNvPr id="4" name="矩形 3"/>
          <p:cNvSpPr/>
          <p:nvPr/>
        </p:nvSpPr>
        <p:spPr>
          <a:xfrm>
            <a:off x="846726" y="1557980"/>
            <a:ext cx="7707313" cy="830997"/>
          </a:xfrm>
          <a:prstGeom prst="rect">
            <a:avLst/>
          </a:prstGeom>
        </p:spPr>
        <p:txBody>
          <a:bodyPr wrap="square">
            <a:spAutoFit/>
          </a:bodyPr>
          <a:lstStyle/>
          <a:p>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a:t>
            </a:r>
          </a:p>
          <a:p>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scores</a:t>
            </a:r>
            <a:r>
              <a:rPr lang="en-US" altLang="zh-CN" dirty="0">
                <a:solidFill>
                  <a:srgbClr val="000000"/>
                </a:solidFill>
                <a:highlight>
                  <a:srgbClr val="FFFFFF"/>
                </a:highlight>
                <a:latin typeface="Courier New" panose="02070309020205020404" pitchFamily="49" charset="0"/>
              </a:rPr>
              <a:t> PIVOT </a:t>
            </a:r>
            <a:r>
              <a:rPr lang="en-US" altLang="zh-CN" dirty="0">
                <a:solidFill>
                  <a:srgbClr val="0000FF"/>
                </a:solidFill>
                <a:highlight>
                  <a:srgbClr val="FFFFFF"/>
                </a:highlight>
                <a:latin typeface="Courier New" panose="02070309020205020404" pitchFamily="49" charset="0"/>
              </a:rPr>
              <a:t>(MAX</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score</a:t>
            </a:r>
            <a:r>
              <a:rPr lang="en-US" altLang="zh-CN" dirty="0">
                <a:solidFill>
                  <a:srgbClr val="0000FF"/>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FOR</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course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IN</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a:t>
            </a:r>
            <a:r>
              <a:rPr lang="en-US" altLang="zh-CN" dirty="0">
                <a:solidFill>
                  <a:srgbClr val="FF0000"/>
                </a:solidFill>
                <a:highlight>
                  <a:srgbClr val="FFFFFF"/>
                </a:highlight>
                <a:latin typeface="Courier New" panose="02070309020205020404" pitchFamily="49" charset="0"/>
              </a:rPr>
              <a:t>'C'</a:t>
            </a:r>
            <a:r>
              <a:rPr lang="en-US" altLang="zh-CN" dirty="0">
                <a:solidFill>
                  <a:srgbClr val="0000FF"/>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'DB'</a:t>
            </a:r>
            <a:r>
              <a:rPr lang="en-US" altLang="zh-CN" dirty="0">
                <a:solidFill>
                  <a:srgbClr val="0000FF"/>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'English'</a:t>
            </a:r>
            <a:r>
              <a:rPr lang="en-US" altLang="zh-CN" dirty="0">
                <a:solidFill>
                  <a:srgbClr val="0000FF"/>
                </a:solidFill>
                <a:highlight>
                  <a:srgbClr val="FFFFFF"/>
                </a:highlight>
                <a:latin typeface="Courier New" panose="02070309020205020404" pitchFamily="49" charset="0"/>
              </a:rPr>
              <a:t>));</a:t>
            </a:r>
            <a:endParaRPr lang="zh-CN" altLang="en-US" dirty="0"/>
          </a:p>
        </p:txBody>
      </p:sp>
      <p:sp>
        <p:nvSpPr>
          <p:cNvPr id="5" name="矩形 4"/>
          <p:cNvSpPr/>
          <p:nvPr/>
        </p:nvSpPr>
        <p:spPr>
          <a:xfrm>
            <a:off x="846725" y="3154404"/>
            <a:ext cx="7400291" cy="1815882"/>
          </a:xfrm>
          <a:prstGeom prst="rect">
            <a:avLst/>
          </a:prstGeom>
        </p:spPr>
        <p:txBody>
          <a:bodyPr wrap="square">
            <a:spAutoFit/>
          </a:bodyPr>
          <a:lstStyle/>
          <a:p>
            <a:r>
              <a:rPr lang="en-US" altLang="zh-CN" dirty="0">
                <a:solidFill>
                  <a:srgbClr val="0000FF"/>
                </a:solidFill>
                <a:highlight>
                  <a:srgbClr val="FFFFFF"/>
                </a:highlight>
                <a:latin typeface="Courier New" panose="02070309020205020404" pitchFamily="49" charset="0"/>
              </a:rPr>
              <a:t>select</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name,</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FF"/>
                </a:solidFill>
                <a:highlight>
                  <a:srgbClr val="FFFFFF"/>
                </a:highlight>
                <a:latin typeface="Courier New" panose="02070309020205020404" pitchFamily="49" charset="0"/>
              </a:rPr>
              <a:t>max(case</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course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'C'</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then</a:t>
            </a:r>
            <a:r>
              <a:rPr lang="en-US" altLang="zh-CN" dirty="0">
                <a:solidFill>
                  <a:srgbClr val="000000"/>
                </a:solidFill>
                <a:highlight>
                  <a:srgbClr val="FFFFFF"/>
                </a:highlight>
                <a:latin typeface="Courier New" panose="02070309020205020404" pitchFamily="49" charset="0"/>
              </a:rPr>
              <a:t> score </a:t>
            </a:r>
            <a:r>
              <a:rPr lang="en-US" altLang="zh-CN" dirty="0">
                <a:solidFill>
                  <a:srgbClr val="0000FF"/>
                </a:solidFill>
                <a:highlight>
                  <a:srgbClr val="FFFFFF"/>
                </a:highlight>
                <a:latin typeface="Courier New" panose="02070309020205020404" pitchFamily="49" charset="0"/>
              </a:rPr>
              <a:t>else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null</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end)</a:t>
            </a:r>
            <a:r>
              <a:rPr lang="en-US" altLang="zh-CN" dirty="0">
                <a:solidFill>
                  <a:srgbClr val="000000"/>
                </a:solidFill>
                <a:highlight>
                  <a:srgbClr val="FFFFFF"/>
                </a:highlight>
                <a:latin typeface="Courier New" panose="02070309020205020404" pitchFamily="49" charset="0"/>
              </a:rPr>
              <a:t> C</a:t>
            </a:r>
            <a:r>
              <a:rPr lang="en-US" altLang="zh-CN" dirty="0">
                <a:solidFill>
                  <a:srgbClr val="0000FF"/>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FF"/>
                </a:solidFill>
                <a:highlight>
                  <a:srgbClr val="FFFFFF"/>
                </a:highlight>
                <a:latin typeface="Courier New" panose="02070309020205020404" pitchFamily="49" charset="0"/>
              </a:rPr>
              <a:t>max(case</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course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'DB'</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then</a:t>
            </a:r>
            <a:r>
              <a:rPr lang="en-US" altLang="zh-CN" dirty="0">
                <a:solidFill>
                  <a:srgbClr val="000000"/>
                </a:solidFill>
                <a:highlight>
                  <a:srgbClr val="FFFFFF"/>
                </a:highlight>
                <a:latin typeface="Courier New" panose="02070309020205020404" pitchFamily="49" charset="0"/>
              </a:rPr>
              <a:t> score </a:t>
            </a:r>
            <a:r>
              <a:rPr lang="en-US" altLang="zh-CN" dirty="0">
                <a:solidFill>
                  <a:srgbClr val="0000FF"/>
                </a:solidFill>
                <a:highlight>
                  <a:srgbClr val="FFFFFF"/>
                </a:highlight>
                <a:latin typeface="Courier New" panose="02070309020205020404" pitchFamily="49" charset="0"/>
              </a:rPr>
              <a:t>else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null</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end)</a:t>
            </a:r>
            <a:r>
              <a:rPr lang="en-US" altLang="zh-CN" dirty="0">
                <a:solidFill>
                  <a:srgbClr val="000000"/>
                </a:solidFill>
                <a:highlight>
                  <a:srgbClr val="FFFFFF"/>
                </a:highlight>
                <a:latin typeface="Courier New" panose="02070309020205020404" pitchFamily="49" charset="0"/>
              </a:rPr>
              <a:t> DB</a:t>
            </a:r>
            <a:r>
              <a:rPr lang="en-US" altLang="zh-CN" dirty="0">
                <a:solidFill>
                  <a:srgbClr val="0000FF"/>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FF"/>
                </a:solidFill>
                <a:highlight>
                  <a:srgbClr val="FFFFFF"/>
                </a:highlight>
                <a:latin typeface="Courier New" panose="02070309020205020404" pitchFamily="49" charset="0"/>
              </a:rPr>
              <a:t>max(case</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course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when</a:t>
            </a:r>
            <a:r>
              <a:rPr lang="en-US" altLang="zh-CN" dirty="0">
                <a:solidFill>
                  <a:srgbClr val="000000"/>
                </a:solidFill>
                <a:highlight>
                  <a:srgbClr val="FFFFFF"/>
                </a:highlight>
                <a:latin typeface="Courier New" panose="02070309020205020404" pitchFamily="49" charset="0"/>
              </a:rPr>
              <a:t> </a:t>
            </a:r>
            <a:r>
              <a:rPr lang="en-US" altLang="zh-CN" dirty="0">
                <a:solidFill>
                  <a:srgbClr val="FF0000"/>
                </a:solidFill>
                <a:highlight>
                  <a:srgbClr val="FFFFFF"/>
                </a:highlight>
                <a:latin typeface="Courier New" panose="02070309020205020404" pitchFamily="49" charset="0"/>
              </a:rPr>
              <a:t>'English'</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then</a:t>
            </a:r>
            <a:r>
              <a:rPr lang="en-US" altLang="zh-CN" dirty="0">
                <a:solidFill>
                  <a:srgbClr val="000000"/>
                </a:solidFill>
                <a:highlight>
                  <a:srgbClr val="FFFFFF"/>
                </a:highlight>
                <a:latin typeface="Courier New" panose="02070309020205020404" pitchFamily="49" charset="0"/>
              </a:rPr>
              <a:t> score </a:t>
            </a:r>
            <a:r>
              <a:rPr lang="en-US" altLang="zh-CN" dirty="0">
                <a:solidFill>
                  <a:srgbClr val="0000FF"/>
                </a:solidFill>
                <a:highlight>
                  <a:srgbClr val="FFFFFF"/>
                </a:highlight>
                <a:latin typeface="Courier New" panose="02070309020205020404" pitchFamily="49" charset="0"/>
              </a:rPr>
              <a:t>else</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null</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end)</a:t>
            </a:r>
            <a:r>
              <a:rPr lang="en-US" altLang="zh-CN" dirty="0">
                <a:solidFill>
                  <a:srgbClr val="000000"/>
                </a:solidFill>
                <a:highlight>
                  <a:srgbClr val="FFFFFF"/>
                </a:highlight>
                <a:latin typeface="Courier New" panose="02070309020205020404" pitchFamily="49" charset="0"/>
              </a:rPr>
              <a:t> English</a:t>
            </a:r>
          </a:p>
          <a:p>
            <a:r>
              <a:rPr lang="en-US" altLang="zh-CN" dirty="0">
                <a:solidFill>
                  <a:srgbClr val="0000FF"/>
                </a:solidFill>
                <a:highlight>
                  <a:srgbClr val="FFFFFF"/>
                </a:highlight>
                <a:latin typeface="Courier New" panose="02070309020205020404" pitchFamily="49" charset="0"/>
              </a:rPr>
              <a:t>from</a:t>
            </a:r>
            <a:r>
              <a:rPr lang="en-US" altLang="zh-CN" dirty="0">
                <a:solidFill>
                  <a:srgbClr val="000000"/>
                </a:solidFill>
                <a:highlight>
                  <a:srgbClr val="FFFFFF"/>
                </a:highlight>
                <a:latin typeface="Courier New" panose="02070309020205020404" pitchFamily="49" charset="0"/>
              </a:rPr>
              <a:t> </a:t>
            </a:r>
            <a:r>
              <a:rPr lang="en-US" altLang="zh-CN" dirty="0">
                <a:solidFill>
                  <a:srgbClr val="808000"/>
                </a:solidFill>
                <a:highlight>
                  <a:srgbClr val="FFFFFF"/>
                </a:highlight>
                <a:latin typeface="Courier New" panose="02070309020205020404" pitchFamily="49" charset="0"/>
              </a:rPr>
              <a:t>scores</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FF"/>
                </a:solidFill>
                <a:highlight>
                  <a:srgbClr val="FFFFFF"/>
                </a:highlight>
                <a:latin typeface="Courier New" panose="02070309020205020404" pitchFamily="49" charset="0"/>
              </a:rPr>
              <a:t>group</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by</a:t>
            </a:r>
            <a:r>
              <a:rPr lang="en-US" altLang="zh-CN" dirty="0">
                <a:solidFill>
                  <a:srgbClr val="000000"/>
                </a:solidFill>
                <a:highlight>
                  <a:srgbClr val="FFFFFF"/>
                </a:highlight>
                <a:latin typeface="Courier New" panose="02070309020205020404" pitchFamily="49" charset="0"/>
              </a:rPr>
              <a:t> </a:t>
            </a:r>
            <a:r>
              <a:rPr lang="en-US" altLang="zh-CN" dirty="0">
                <a:solidFill>
                  <a:srgbClr val="0000FF"/>
                </a:solidFill>
                <a:highlight>
                  <a:srgbClr val="FFFFFF"/>
                </a:highlight>
                <a:latin typeface="Courier New" panose="02070309020205020404" pitchFamily="49" charset="0"/>
              </a:rPr>
              <a:t>name;</a:t>
            </a:r>
            <a:endParaRPr lang="zh-CN" altLang="en-US" dirty="0"/>
          </a:p>
        </p:txBody>
      </p:sp>
    </p:spTree>
    <p:extLst>
      <p:ext uri="{BB962C8B-B14F-4D97-AF65-F5344CB8AC3E}">
        <p14:creationId xmlns:p14="http://schemas.microsoft.com/office/powerpoint/2010/main" val="25951045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zh-CN" altLang="en-US" sz="2800" dirty="0" smtClean="0"/>
              <a:t>利用标量查询更新</a:t>
            </a:r>
            <a:endParaRPr lang="en-US" altLang="en-US" sz="2800" dirty="0"/>
          </a:p>
        </p:txBody>
      </p:sp>
      <p:sp>
        <p:nvSpPr>
          <p:cNvPr id="68610" name="Rectangle 3"/>
          <p:cNvSpPr>
            <a:spLocks noGrp="1" noChangeArrowheads="1"/>
          </p:cNvSpPr>
          <p:nvPr>
            <p:ph type="body" idx="1"/>
          </p:nvPr>
        </p:nvSpPr>
        <p:spPr>
          <a:xfrm>
            <a:off x="768350" y="1057213"/>
            <a:ext cx="7656559" cy="4538916"/>
          </a:xfrm>
        </p:spPr>
        <p:txBody>
          <a:bodyPr/>
          <a:lstStyle/>
          <a:p>
            <a:r>
              <a:rPr lang="zh-CN" altLang="en-US" sz="1700" dirty="0" smtClean="0"/>
              <a:t>重新计算所有学生的已修学分</a:t>
            </a:r>
            <a:endParaRPr lang="en-US" altLang="en-US" sz="1700" dirty="0"/>
          </a:p>
          <a:p>
            <a:pPr>
              <a:buFont typeface="Monotype Sorts" charset="2"/>
              <a:buNone/>
            </a:pPr>
            <a:r>
              <a:rPr lang="en-US" altLang="en-US" sz="1700" b="1" dirty="0"/>
              <a:t>           update </a:t>
            </a:r>
            <a:r>
              <a:rPr lang="en-US" altLang="en-US" sz="1700" i="1" dirty="0"/>
              <a:t>student S </a:t>
            </a:r>
            <a:br>
              <a:rPr lang="en-US" altLang="en-US" sz="1700" i="1" dirty="0"/>
            </a:br>
            <a:r>
              <a:rPr lang="en-US" altLang="en-US" sz="1700" i="1" dirty="0"/>
              <a:t>     </a:t>
            </a:r>
            <a:r>
              <a:rPr lang="en-US" altLang="en-US" sz="1700" b="1" dirty="0"/>
              <a:t>set </a:t>
            </a:r>
            <a:r>
              <a:rPr lang="en-US" altLang="en-US" sz="1700" i="1" dirty="0"/>
              <a:t>tot_cred </a:t>
            </a:r>
            <a:r>
              <a:rPr lang="en-US" altLang="en-US" sz="1700" dirty="0"/>
              <a:t>= (</a:t>
            </a:r>
            <a:r>
              <a:rPr lang="en-US" altLang="en-US" sz="1700" b="1" dirty="0"/>
              <a:t>select sum</a:t>
            </a:r>
            <a:r>
              <a:rPr lang="en-US" altLang="en-US" sz="1700" dirty="0"/>
              <a:t>(</a:t>
            </a:r>
            <a:r>
              <a:rPr lang="en-US" altLang="en-US" sz="1700" i="1" dirty="0"/>
              <a:t>credits</a:t>
            </a:r>
            <a:r>
              <a:rPr lang="en-US" altLang="en-US" sz="1700" dirty="0"/>
              <a:t>)</a:t>
            </a:r>
            <a:br>
              <a:rPr lang="en-US" altLang="en-US" sz="1700" dirty="0"/>
            </a:br>
            <a:r>
              <a:rPr lang="en-US" altLang="en-US" sz="1700" dirty="0"/>
              <a:t>                              </a:t>
            </a:r>
            <a:r>
              <a:rPr lang="en-US" altLang="en-US" sz="1700" b="1" dirty="0"/>
              <a:t>from </a:t>
            </a:r>
            <a:r>
              <a:rPr lang="en-US" altLang="en-US" sz="1700" i="1" dirty="0"/>
              <a:t>takes, course</a:t>
            </a:r>
            <a:br>
              <a:rPr lang="en-US" altLang="en-US" sz="1700" i="1" dirty="0"/>
            </a:br>
            <a:r>
              <a:rPr lang="en-US" altLang="en-US" sz="1700" i="1" dirty="0"/>
              <a:t>                              </a:t>
            </a:r>
            <a:r>
              <a:rPr lang="en-US" altLang="en-US" sz="1700" b="1" dirty="0"/>
              <a:t>where </a:t>
            </a:r>
            <a:r>
              <a:rPr lang="en-US" altLang="en-US" sz="1700" i="1" dirty="0" err="1"/>
              <a:t>takes.course_id</a:t>
            </a:r>
            <a:r>
              <a:rPr lang="en-US" altLang="en-US" sz="1700" i="1" dirty="0"/>
              <a:t> </a:t>
            </a:r>
            <a:r>
              <a:rPr lang="en-US" altLang="en-US" sz="1700" dirty="0"/>
              <a:t>= </a:t>
            </a:r>
            <a:r>
              <a:rPr lang="en-US" altLang="en-US" sz="1700" i="1" dirty="0" err="1"/>
              <a:t>course.course_id</a:t>
            </a:r>
            <a:r>
              <a:rPr lang="en-US" altLang="en-US" sz="1700" i="1" dirty="0"/>
              <a:t>  </a:t>
            </a:r>
            <a:r>
              <a:rPr lang="en-US" altLang="en-US" sz="1700" b="1" dirty="0"/>
              <a:t>and </a:t>
            </a:r>
            <a:br>
              <a:rPr lang="en-US" altLang="en-US" sz="1700" b="1" dirty="0"/>
            </a:br>
            <a:r>
              <a:rPr lang="en-US" altLang="en-US" sz="1700" b="1" dirty="0"/>
              <a:t>                                         </a:t>
            </a:r>
            <a:r>
              <a:rPr lang="en-US" altLang="en-US" sz="1700" i="1" dirty="0"/>
              <a:t>S</a:t>
            </a:r>
            <a:r>
              <a:rPr lang="en-US" altLang="en-US" sz="1700" dirty="0"/>
              <a:t>.</a:t>
            </a:r>
            <a:r>
              <a:rPr lang="en-US" altLang="en-US" sz="1700" i="1" dirty="0"/>
              <a:t>ID</a:t>
            </a:r>
            <a:r>
              <a:rPr lang="en-US" altLang="en-US" sz="1700" dirty="0"/>
              <a:t>= </a:t>
            </a:r>
            <a:r>
              <a:rPr lang="en-US" altLang="en-US" sz="1700" i="1" dirty="0" err="1"/>
              <a:t>takes</a:t>
            </a:r>
            <a:r>
              <a:rPr lang="en-US" altLang="en-US" sz="1700" dirty="0" err="1"/>
              <a:t>.</a:t>
            </a:r>
            <a:r>
              <a:rPr lang="en-US" altLang="en-US" sz="1700" i="1" dirty="0" err="1"/>
              <a:t>ID.</a:t>
            </a:r>
            <a:r>
              <a:rPr lang="en-US" altLang="en-US" sz="1700" b="1" dirty="0" err="1"/>
              <a:t>and</a:t>
            </a:r>
            <a:r>
              <a:rPr lang="en-US" altLang="en-US" sz="1700" b="1" dirty="0"/>
              <a:t>                             				  </a:t>
            </a:r>
            <a:r>
              <a:rPr lang="en-US" altLang="en-US" sz="1700" i="1" dirty="0" err="1"/>
              <a:t>takes</a:t>
            </a:r>
            <a:r>
              <a:rPr lang="en-US" altLang="en-US" sz="1700" dirty="0" err="1"/>
              <a:t>.</a:t>
            </a:r>
            <a:r>
              <a:rPr lang="en-US" altLang="en-US" sz="1700" i="1" dirty="0" err="1"/>
              <a:t>grade</a:t>
            </a:r>
            <a:r>
              <a:rPr lang="en-US" altLang="en-US" sz="1700" i="1" dirty="0"/>
              <a:t> </a:t>
            </a:r>
            <a:r>
              <a:rPr lang="en-US" altLang="en-US" sz="1700" dirty="0"/>
              <a:t>&lt;&gt; 'F' </a:t>
            </a:r>
            <a:r>
              <a:rPr lang="en-US" altLang="en-US" sz="1700" b="1" dirty="0"/>
              <a:t>and</a:t>
            </a:r>
            <a:br>
              <a:rPr lang="en-US" altLang="en-US" sz="1700" b="1" dirty="0"/>
            </a:br>
            <a:r>
              <a:rPr lang="en-US" altLang="en-US" sz="1700" b="1" dirty="0"/>
              <a:t>                                          </a:t>
            </a:r>
            <a:r>
              <a:rPr lang="en-US" altLang="en-US" sz="1700" i="1" dirty="0" err="1"/>
              <a:t>takes</a:t>
            </a:r>
            <a:r>
              <a:rPr lang="en-US" altLang="en-US" sz="1700" dirty="0" err="1"/>
              <a:t>.</a:t>
            </a:r>
            <a:r>
              <a:rPr lang="en-US" altLang="en-US" sz="1700" i="1" dirty="0" err="1"/>
              <a:t>grade</a:t>
            </a:r>
            <a:r>
              <a:rPr lang="en-US" altLang="en-US" sz="1700" i="1" dirty="0"/>
              <a:t> </a:t>
            </a:r>
            <a:r>
              <a:rPr lang="en-US" altLang="en-US" sz="1700" b="1" dirty="0"/>
              <a:t>is not null</a:t>
            </a:r>
            <a:r>
              <a:rPr lang="en-US" altLang="en-US" sz="1700" dirty="0"/>
              <a:t>);</a:t>
            </a:r>
          </a:p>
          <a:p>
            <a:r>
              <a:rPr lang="zh-CN" altLang="en-US" sz="1700" dirty="0" smtClean="0"/>
              <a:t>这会将没有选课的学生的已修学分置成</a:t>
            </a:r>
            <a:r>
              <a:rPr lang="en-US" altLang="zh-CN" sz="1700" dirty="0" smtClean="0"/>
              <a:t>null</a:t>
            </a:r>
            <a:endParaRPr lang="en-US" altLang="en-US" sz="1700" dirty="0"/>
          </a:p>
          <a:p>
            <a:r>
              <a:rPr lang="zh-CN" altLang="en-US" sz="1700" dirty="0" smtClean="0"/>
              <a:t>如果想置成</a:t>
            </a:r>
            <a:r>
              <a:rPr lang="en-US" altLang="zh-CN" sz="1700" dirty="0" smtClean="0"/>
              <a:t>0</a:t>
            </a:r>
            <a:r>
              <a:rPr lang="zh-CN" altLang="en-US" sz="1700" smtClean="0"/>
              <a:t>，可以</a:t>
            </a:r>
            <a:r>
              <a:rPr lang="zh-CN" altLang="en-US" sz="1700" dirty="0" smtClean="0"/>
              <a:t>替代</a:t>
            </a:r>
            <a:r>
              <a:rPr lang="en-US" altLang="en-US" sz="1700" b="1" dirty="0" smtClean="0"/>
              <a:t>sum</a:t>
            </a:r>
            <a:r>
              <a:rPr lang="en-US" altLang="en-US" sz="1700" dirty="0" smtClean="0"/>
              <a:t>(</a:t>
            </a:r>
            <a:r>
              <a:rPr lang="en-US" altLang="en-US" sz="1700" i="1" dirty="0" smtClean="0"/>
              <a:t>credits</a:t>
            </a:r>
            <a:r>
              <a:rPr lang="en-US" altLang="en-US" sz="1700" dirty="0"/>
              <a:t>), </a:t>
            </a:r>
            <a:r>
              <a:rPr lang="zh-CN" altLang="en-US" sz="1700" dirty="0" smtClean="0"/>
              <a:t>使用</a:t>
            </a:r>
            <a:r>
              <a:rPr lang="en-US" altLang="en-US" sz="1700" dirty="0" smtClean="0"/>
              <a:t>:</a:t>
            </a:r>
            <a:endParaRPr lang="en-US" altLang="en-US" sz="1700" dirty="0"/>
          </a:p>
          <a:p>
            <a:pPr>
              <a:buFont typeface="Monotype Sorts" charset="2"/>
              <a:buNone/>
            </a:pPr>
            <a:r>
              <a:rPr lang="en-US" altLang="en-US" sz="1700" b="1" dirty="0"/>
              <a:t>                  case </a:t>
            </a:r>
            <a:br>
              <a:rPr lang="en-US" altLang="en-US" sz="1700" b="1" dirty="0"/>
            </a:br>
            <a:r>
              <a:rPr lang="en-US" altLang="en-US" sz="1700" b="1" dirty="0"/>
              <a:t>                 when sum</a:t>
            </a:r>
            <a:r>
              <a:rPr lang="en-US" altLang="en-US" sz="1700" dirty="0"/>
              <a:t>(</a:t>
            </a:r>
            <a:r>
              <a:rPr lang="en-US" altLang="en-US" sz="1700" i="1" dirty="0"/>
              <a:t>credits</a:t>
            </a:r>
            <a:r>
              <a:rPr lang="en-US" altLang="en-US" sz="1700" dirty="0"/>
              <a:t>) </a:t>
            </a:r>
            <a:r>
              <a:rPr lang="en-US" altLang="en-US" sz="1700" b="1" dirty="0"/>
              <a:t>is not null then sum</a:t>
            </a:r>
            <a:r>
              <a:rPr lang="en-US" altLang="en-US" sz="1700" dirty="0"/>
              <a:t>(</a:t>
            </a:r>
            <a:r>
              <a:rPr lang="en-US" altLang="en-US" sz="1700" i="1" dirty="0"/>
              <a:t>credits</a:t>
            </a:r>
            <a:r>
              <a:rPr lang="en-US" altLang="en-US" sz="1700" dirty="0"/>
              <a:t>)</a:t>
            </a:r>
            <a:br>
              <a:rPr lang="en-US" altLang="en-US" sz="1700" dirty="0"/>
            </a:br>
            <a:r>
              <a:rPr lang="en-US" altLang="en-US" sz="1700" dirty="0"/>
              <a:t>                 </a:t>
            </a:r>
            <a:r>
              <a:rPr lang="en-US" altLang="en-US" sz="1700" b="1" dirty="0"/>
              <a:t>else </a:t>
            </a:r>
            <a:r>
              <a:rPr lang="en-US" altLang="en-US" sz="1700" dirty="0"/>
              <a:t>0</a:t>
            </a:r>
            <a:br>
              <a:rPr lang="en-US" altLang="en-US" sz="1700" dirty="0"/>
            </a:br>
            <a:r>
              <a:rPr lang="en-US" altLang="en-US" sz="1700" dirty="0"/>
              <a:t>             </a:t>
            </a:r>
            <a:r>
              <a:rPr lang="en-US" altLang="en-US" sz="1700" b="1" dirty="0" smtClean="0"/>
              <a:t>end</a:t>
            </a:r>
          </a:p>
          <a:p>
            <a:pPr>
              <a:buFont typeface="Monotype Sorts" charset="2"/>
              <a:buNone/>
            </a:pPr>
            <a:r>
              <a:rPr lang="en-US" altLang="en-US" sz="1700" b="1" dirty="0"/>
              <a:t>	</a:t>
            </a:r>
            <a:r>
              <a:rPr lang="en-US" altLang="zh-CN" sz="1700" dirty="0" smtClean="0"/>
              <a:t>Oracle </a:t>
            </a:r>
            <a:r>
              <a:rPr lang="zh-CN" altLang="en-US" sz="1700" dirty="0" smtClean="0"/>
              <a:t>可以使用 </a:t>
            </a:r>
            <a:r>
              <a:rPr lang="en-US" altLang="zh-CN" sz="1700" b="1" dirty="0" smtClean="0"/>
              <a:t>NVL(sum(credits),0) </a:t>
            </a:r>
            <a:r>
              <a:rPr lang="zh-CN" altLang="en-US" sz="1700" dirty="0" smtClean="0"/>
              <a:t>等价替代</a:t>
            </a:r>
            <a:endParaRPr lang="en-US" altLang="en-US" sz="1700" dirty="0"/>
          </a:p>
          <a:p>
            <a:pPr>
              <a:buFont typeface="Monotype Sorts" charset="2"/>
              <a:buNone/>
            </a:pPr>
            <a:endParaRPr lang="en-US" altLang="en-US" dirty="0"/>
          </a:p>
          <a:p>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p:txBody>
          <a:bodyPr/>
          <a:lstStyle/>
          <a:p>
            <a:r>
              <a:rPr lang="en-US" altLang="en-US"/>
              <a:t>End of Chapter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sz="2800" dirty="0"/>
              <a:t>Create Table Construct</a:t>
            </a:r>
          </a:p>
        </p:txBody>
      </p:sp>
      <p:sp>
        <p:nvSpPr>
          <p:cNvPr id="9218" name="Rectangle 3"/>
          <p:cNvSpPr>
            <a:spLocks noGrp="1" noChangeArrowheads="1"/>
          </p:cNvSpPr>
          <p:nvPr>
            <p:ph type="body" idx="1"/>
          </p:nvPr>
        </p:nvSpPr>
        <p:spPr>
          <a:xfrm>
            <a:off x="768351" y="1127125"/>
            <a:ext cx="7375906" cy="5054219"/>
          </a:xfrm>
        </p:spPr>
        <p:txBody>
          <a:bodyPr/>
          <a:lstStyle/>
          <a:p>
            <a:pPr>
              <a:tabLst>
                <a:tab pos="1489075" algn="l"/>
                <a:tab pos="1949450" algn="l"/>
                <a:tab pos="3036888" algn="l"/>
              </a:tabLst>
            </a:pPr>
            <a:r>
              <a:rPr kumimoji="0" lang="zh-CN" altLang="en-US" dirty="0" smtClean="0"/>
              <a:t>建表命令：</a:t>
            </a:r>
            <a:r>
              <a:rPr lang="en-US" altLang="en-US" sz="1700" dirty="0" smtClean="0"/>
              <a:t> </a:t>
            </a:r>
            <a:r>
              <a:rPr lang="en-US" altLang="en-US" sz="1700" b="1" dirty="0">
                <a:solidFill>
                  <a:srgbClr val="002060"/>
                </a:solidFill>
              </a:rPr>
              <a:t>create table </a:t>
            </a:r>
            <a:r>
              <a:rPr lang="en-US" altLang="en-US" sz="1700" dirty="0" smtClean="0"/>
              <a:t>:</a:t>
            </a:r>
            <a:endParaRPr lang="en-US" altLang="en-US" sz="1700" dirty="0"/>
          </a:p>
          <a:p>
            <a:pPr>
              <a:buFont typeface="Monotype Sorts" charset="2"/>
              <a:buNone/>
              <a:tabLst>
                <a:tab pos="1489075" algn="l"/>
                <a:tab pos="1949450" algn="l"/>
                <a:tab pos="3036888" algn="l"/>
              </a:tabLst>
            </a:pPr>
            <a:r>
              <a:rPr lang="en-US" altLang="en-US" sz="1700" dirty="0"/>
              <a:t>		</a:t>
            </a:r>
            <a:r>
              <a:rPr lang="en-US" altLang="en-US" sz="1700" b="1" dirty="0"/>
              <a:t>create table </a:t>
            </a:r>
            <a:r>
              <a:rPr lang="en-US" altLang="en-US" sz="1700" i="1" dirty="0"/>
              <a:t>r </a:t>
            </a:r>
          </a:p>
          <a:p>
            <a:pPr>
              <a:buFont typeface="Monotype Sorts" charset="2"/>
              <a:buNone/>
              <a:tabLst>
                <a:tab pos="1489075" algn="l"/>
                <a:tab pos="1949450" algn="l"/>
                <a:tab pos="3036888" algn="l"/>
              </a:tabLst>
            </a:pPr>
            <a:r>
              <a:rPr lang="en-US" altLang="en-US" sz="1700" i="1" dirty="0"/>
              <a:t>                                   </a:t>
            </a:r>
            <a:r>
              <a:rPr lang="en-US" altLang="en-US" sz="1700" dirty="0"/>
              <a:t>(</a:t>
            </a:r>
            <a:r>
              <a:rPr lang="en-US" altLang="en-US" sz="1700" i="1" dirty="0"/>
              <a:t>A</a:t>
            </a:r>
            <a:r>
              <a:rPr lang="en-US" altLang="en-US" sz="1700" baseline="-25000" dirty="0"/>
              <a:t>1</a:t>
            </a:r>
            <a:r>
              <a:rPr lang="en-US" altLang="en-US" sz="1700" dirty="0"/>
              <a:t> </a:t>
            </a:r>
            <a:r>
              <a:rPr lang="en-US" altLang="en-US" sz="1700" i="1" dirty="0"/>
              <a:t>D</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a:t>
            </a:r>
            <a:r>
              <a:rPr lang="en-US" altLang="en-US" sz="1700" i="1" dirty="0"/>
              <a:t>D</a:t>
            </a:r>
            <a:r>
              <a:rPr lang="en-US" altLang="en-US" sz="1700" baseline="-25000" dirty="0"/>
              <a:t>2</a:t>
            </a:r>
            <a:r>
              <a:rPr lang="en-US" altLang="en-US" sz="1700" dirty="0"/>
              <a:t>, ..., </a:t>
            </a:r>
            <a:r>
              <a:rPr lang="en-US" altLang="en-US" sz="1700" i="1" dirty="0"/>
              <a:t>A</a:t>
            </a:r>
            <a:r>
              <a:rPr lang="en-US" altLang="en-US" sz="1700" i="1" baseline="-25000" dirty="0"/>
              <a:t>n</a:t>
            </a:r>
            <a:r>
              <a:rPr lang="en-US" altLang="en-US" sz="1700" i="1" dirty="0"/>
              <a:t> </a:t>
            </a:r>
            <a:r>
              <a:rPr lang="en-US" altLang="en-US" sz="1700" i="1" dirty="0" err="1"/>
              <a:t>D</a:t>
            </a:r>
            <a:r>
              <a:rPr lang="en-US" altLang="en-US" sz="1700" i="1" baseline="-25000" dirty="0" err="1"/>
              <a:t>n</a:t>
            </a:r>
            <a:r>
              <a:rPr lang="en-US" altLang="en-US" sz="1700" i="1" dirty="0"/>
              <a:t>,</a:t>
            </a:r>
            <a:br>
              <a:rPr lang="en-US" altLang="en-US" sz="1700" i="1" dirty="0"/>
            </a:br>
            <a:r>
              <a:rPr lang="en-US" altLang="en-US" sz="1700" i="1" dirty="0"/>
              <a:t>	             </a:t>
            </a:r>
            <a:r>
              <a:rPr lang="en-US" altLang="en-US" sz="1700" dirty="0"/>
              <a:t>(integrity-constraint</a:t>
            </a:r>
            <a:r>
              <a:rPr lang="en-US" altLang="en-US" sz="1700" baseline="-25000" dirty="0"/>
              <a:t>1</a:t>
            </a:r>
            <a:r>
              <a:rPr lang="en-US" altLang="en-US" sz="1700" dirty="0"/>
              <a:t>),</a:t>
            </a:r>
            <a:br>
              <a:rPr lang="en-US" altLang="en-US" sz="1700" dirty="0"/>
            </a:br>
            <a:r>
              <a:rPr lang="en-US" altLang="en-US" sz="1700" dirty="0"/>
              <a:t>	                 ...,</a:t>
            </a:r>
            <a:br>
              <a:rPr lang="en-US" altLang="en-US" sz="1700" dirty="0"/>
            </a:br>
            <a:r>
              <a:rPr lang="en-US" altLang="en-US" sz="1700" dirty="0"/>
              <a:t>                               (integrity-</a:t>
            </a:r>
            <a:r>
              <a:rPr lang="en-US" altLang="en-US" sz="1700" dirty="0" err="1"/>
              <a:t>constraint</a:t>
            </a:r>
            <a:r>
              <a:rPr lang="en-US" altLang="en-US" sz="1700" baseline="-25000" dirty="0" err="1"/>
              <a:t>k</a:t>
            </a:r>
            <a:r>
              <a:rPr lang="en-US" altLang="en-US" sz="1700" dirty="0"/>
              <a:t>))</a:t>
            </a:r>
          </a:p>
          <a:p>
            <a:pPr lvl="1">
              <a:tabLst>
                <a:tab pos="1489075" algn="l"/>
                <a:tab pos="1949450" algn="l"/>
                <a:tab pos="3036888" algn="l"/>
              </a:tabLst>
            </a:pPr>
            <a:r>
              <a:rPr lang="en-US" altLang="en-US" sz="1700" i="1" dirty="0"/>
              <a:t>r</a:t>
            </a:r>
            <a:r>
              <a:rPr lang="en-US" altLang="en-US" sz="1700" dirty="0"/>
              <a:t> </a:t>
            </a:r>
            <a:r>
              <a:rPr lang="en-US" altLang="en-US" sz="1700" dirty="0" smtClean="0"/>
              <a:t> </a:t>
            </a:r>
            <a:r>
              <a:rPr lang="zh-CN" altLang="en-US" sz="1700" dirty="0" smtClean="0"/>
              <a:t>表名</a:t>
            </a:r>
            <a:endParaRPr lang="en-US" altLang="en-US" sz="1700" dirty="0"/>
          </a:p>
          <a:p>
            <a:pPr lvl="1">
              <a:tabLst>
                <a:tab pos="1489075" algn="l"/>
                <a:tab pos="1949450" algn="l"/>
                <a:tab pos="3036888" algn="l"/>
              </a:tabLst>
            </a:pPr>
            <a:r>
              <a:rPr lang="en-US" altLang="en-US" sz="1700" dirty="0" smtClean="0"/>
              <a:t> </a:t>
            </a:r>
            <a:r>
              <a:rPr lang="en-US" altLang="en-US" sz="1700" i="1" dirty="0" smtClean="0"/>
              <a:t>A</a:t>
            </a:r>
            <a:r>
              <a:rPr lang="en-US" altLang="en-US" sz="1700" i="1" baseline="-25000" dirty="0" smtClean="0"/>
              <a:t>i</a:t>
            </a:r>
            <a:r>
              <a:rPr lang="en-US" altLang="en-US" sz="1700" i="1" dirty="0" smtClean="0"/>
              <a:t> </a:t>
            </a:r>
            <a:r>
              <a:rPr lang="zh-CN" altLang="en-US" sz="1700" dirty="0" smtClean="0"/>
              <a:t>属性名</a:t>
            </a:r>
            <a:endParaRPr lang="en-US" altLang="en-US" sz="1700" dirty="0"/>
          </a:p>
          <a:p>
            <a:pPr lvl="1">
              <a:tabLst>
                <a:tab pos="1489075" algn="l"/>
                <a:tab pos="1949450" algn="l"/>
                <a:tab pos="3036888" algn="l"/>
              </a:tabLst>
            </a:pPr>
            <a:r>
              <a:rPr lang="en-US" altLang="en-US" sz="1700" i="1" dirty="0" smtClean="0"/>
              <a:t>D</a:t>
            </a:r>
            <a:r>
              <a:rPr lang="en-US" altLang="en-US" sz="1700" i="1" baseline="-25000" dirty="0" smtClean="0"/>
              <a:t>i</a:t>
            </a:r>
            <a:r>
              <a:rPr lang="en-US" altLang="en-US" sz="1700" i="1" dirty="0" smtClean="0"/>
              <a:t> </a:t>
            </a:r>
            <a:r>
              <a:rPr lang="zh-CN" altLang="en-US" sz="1700" dirty="0" smtClean="0"/>
              <a:t>类型</a:t>
            </a:r>
            <a:endParaRPr lang="en-US" altLang="en-US" sz="1700" dirty="0"/>
          </a:p>
          <a:p>
            <a:pPr>
              <a:tabLst>
                <a:tab pos="1489075" algn="l"/>
                <a:tab pos="1949450" algn="l"/>
                <a:tab pos="3036888" algn="l"/>
              </a:tabLst>
            </a:pPr>
            <a:r>
              <a:rPr kumimoji="0" lang="zh-CN" altLang="en-US" dirty="0"/>
              <a:t>比如</a:t>
            </a:r>
            <a:r>
              <a:rPr lang="en-US" altLang="en-US" sz="1700" dirty="0" smtClean="0"/>
              <a:t>:</a:t>
            </a:r>
            <a:endParaRPr lang="en-US" altLang="en-US" sz="1700" dirty="0"/>
          </a:p>
          <a:p>
            <a:pPr>
              <a:buFont typeface="Monotype Sorts" charset="2"/>
              <a:buNone/>
              <a:tabLst>
                <a:tab pos="1489075" algn="l"/>
                <a:tab pos="1949450" algn="l"/>
                <a:tab pos="3036888" algn="l"/>
              </a:tabLst>
            </a:pPr>
            <a:r>
              <a:rPr lang="en-US" altLang="en-US" sz="1700" dirty="0"/>
              <a:t>		 </a:t>
            </a:r>
            <a:r>
              <a:rPr lang="en-US" altLang="en-US" sz="1700" b="1" dirty="0"/>
              <a:t>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err="1"/>
              <a:t>varchar</a:t>
            </a:r>
            <a:r>
              <a:rPr lang="en-US" altLang="en-US" sz="1700" dirty="0"/>
              <a:t>(20)</a:t>
            </a:r>
            <a:r>
              <a:rPr lang="en-US" altLang="en-US" sz="1700" b="1" dirty="0"/>
              <a:t>,</a:t>
            </a:r>
            <a:r>
              <a:rPr lang="en-US" altLang="en-US" sz="1700" b="1" i="1" dirty="0"/>
              <a:t/>
            </a:r>
            <a:br>
              <a:rPr lang="en-US" altLang="en-US" sz="1700" b="1" i="1" dirty="0"/>
            </a:br>
            <a:r>
              <a:rPr lang="en-US" altLang="en-US" sz="1700" b="1" i="1" dirty="0"/>
              <a:t>                             </a:t>
            </a:r>
            <a:r>
              <a:rPr lang="en-US" altLang="en-US" sz="1700" i="1" dirty="0"/>
              <a:t>dept_name  </a:t>
            </a:r>
            <a:r>
              <a:rPr lang="en-US" altLang="en-US" sz="1700" b="1" dirty="0" err="1"/>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p>
          <a:p>
            <a:pPr>
              <a:buFont typeface="Monotype Sorts" charset="2"/>
              <a:buNone/>
              <a:tabLst>
                <a:tab pos="1489075" algn="l"/>
                <a:tab pos="1949450" algn="l"/>
                <a:tab pos="3036888" algn="l"/>
              </a:tabLst>
            </a:pPr>
            <a:endParaRPr lang="en-US"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38188" y="129845"/>
            <a:ext cx="8077200" cy="609600"/>
          </a:xfrm>
        </p:spPr>
        <p:txBody>
          <a:bodyPr/>
          <a:lstStyle/>
          <a:p>
            <a:r>
              <a:rPr lang="zh-CN" altLang="en-US" sz="2800" dirty="0" smtClean="0"/>
              <a:t>建表中的完整性约束 </a:t>
            </a:r>
            <a:r>
              <a:rPr lang="en-US" altLang="en-US" sz="2800" dirty="0" smtClean="0"/>
              <a:t>Integrity Constraints</a:t>
            </a:r>
            <a:endParaRPr lang="en-US" altLang="en-US" sz="2800" dirty="0"/>
          </a:p>
        </p:txBody>
      </p:sp>
      <p:sp>
        <p:nvSpPr>
          <p:cNvPr id="10242" name="Rectangle 3"/>
          <p:cNvSpPr>
            <a:spLocks noGrp="1" noChangeArrowheads="1"/>
          </p:cNvSpPr>
          <p:nvPr>
            <p:ph type="body" idx="1"/>
          </p:nvPr>
        </p:nvSpPr>
        <p:spPr>
          <a:xfrm>
            <a:off x="738188" y="1109709"/>
            <a:ext cx="7515796" cy="4781004"/>
          </a:xfrm>
        </p:spPr>
        <p:txBody>
          <a:bodyPr/>
          <a:lstStyle/>
          <a:p>
            <a:r>
              <a:rPr lang="zh-CN" altLang="en-US" sz="1700" b="1" dirty="0" smtClean="0"/>
              <a:t>完整性约束</a:t>
            </a:r>
            <a:endParaRPr lang="en-US" altLang="en-US" sz="1700" b="1" dirty="0" smtClean="0"/>
          </a:p>
          <a:p>
            <a:pPr lvl="1"/>
            <a:r>
              <a:rPr lang="zh-CN" altLang="en-US" b="1" dirty="0" smtClean="0"/>
              <a:t>主键 </a:t>
            </a:r>
            <a:r>
              <a:rPr lang="en-US" altLang="en-US" b="1" dirty="0" smtClean="0"/>
              <a:t>primary </a:t>
            </a:r>
            <a:r>
              <a:rPr lang="en-US" altLang="en-US" b="1" dirty="0"/>
              <a:t>key</a:t>
            </a:r>
            <a:r>
              <a:rPr lang="en-US" altLang="en-US" dirty="0"/>
              <a:t> (</a:t>
            </a:r>
            <a:r>
              <a:rPr lang="en-US" altLang="en-US" i="1" dirty="0"/>
              <a:t>A</a:t>
            </a:r>
            <a:r>
              <a:rPr lang="en-US" altLang="en-US" baseline="-25000" dirty="0"/>
              <a:t>1</a:t>
            </a:r>
            <a:r>
              <a:rPr lang="en-US" altLang="en-US" dirty="0"/>
              <a:t>, ..., </a:t>
            </a:r>
            <a:r>
              <a:rPr lang="en-US" altLang="en-US" i="1" dirty="0"/>
              <a:t>A</a:t>
            </a:r>
            <a:r>
              <a:rPr lang="en-US" altLang="en-US" i="1" baseline="-25000" dirty="0"/>
              <a:t>n </a:t>
            </a:r>
            <a:r>
              <a:rPr lang="en-US" altLang="en-US" dirty="0"/>
              <a:t>)</a:t>
            </a:r>
          </a:p>
          <a:p>
            <a:pPr lvl="1"/>
            <a:r>
              <a:rPr lang="zh-CN" altLang="en-US" sz="1700" b="1" dirty="0" smtClean="0"/>
              <a:t>外键 </a:t>
            </a:r>
            <a:r>
              <a:rPr lang="en-US" altLang="en-US" sz="1700" b="1" dirty="0" smtClean="0"/>
              <a:t>foreign </a:t>
            </a:r>
            <a:r>
              <a:rPr lang="en-US" altLang="en-US" sz="1700" b="1" dirty="0"/>
              <a:t>key </a:t>
            </a:r>
            <a:r>
              <a:rPr lang="en-US" altLang="en-US" sz="1700" dirty="0"/>
              <a:t>(</a:t>
            </a:r>
            <a:r>
              <a:rPr lang="en-US" altLang="en-US" sz="1700" i="1" dirty="0"/>
              <a:t>A</a:t>
            </a:r>
            <a:r>
              <a:rPr lang="en-US" altLang="en-US" sz="1700" baseline="-25000" dirty="0"/>
              <a:t>m</a:t>
            </a:r>
            <a:r>
              <a:rPr lang="en-US" altLang="en-US" sz="1700" dirty="0"/>
              <a:t>, ..., </a:t>
            </a:r>
            <a:r>
              <a:rPr lang="en-US" altLang="en-US" sz="1700" i="1" dirty="0"/>
              <a:t>A</a:t>
            </a:r>
            <a:r>
              <a:rPr lang="en-US" altLang="en-US" sz="1700" i="1" baseline="-25000" dirty="0"/>
              <a:t>n </a:t>
            </a:r>
            <a:r>
              <a:rPr lang="en-US" altLang="en-US" sz="1700" dirty="0"/>
              <a:t>) </a:t>
            </a:r>
            <a:r>
              <a:rPr lang="en-US" altLang="en-US" sz="1700" b="1" dirty="0"/>
              <a:t>references </a:t>
            </a:r>
            <a:r>
              <a:rPr lang="en-US" altLang="en-US" sz="1700" i="1" dirty="0"/>
              <a:t>r</a:t>
            </a:r>
            <a:endParaRPr lang="en-US" altLang="en-US" sz="1700" b="1" dirty="0"/>
          </a:p>
          <a:p>
            <a:pPr lvl="1"/>
            <a:r>
              <a:rPr lang="zh-CN" altLang="en-US" sz="1700" b="1" dirty="0" smtClean="0"/>
              <a:t>非空 </a:t>
            </a:r>
            <a:r>
              <a:rPr lang="en-US" altLang="en-US" sz="1700" b="1" dirty="0" smtClean="0"/>
              <a:t>not null</a:t>
            </a:r>
            <a:endParaRPr lang="en-US" altLang="en-US" sz="1700" b="1" dirty="0"/>
          </a:p>
          <a:p>
            <a:r>
              <a:rPr lang="zh-CN" altLang="en-US" sz="1700" dirty="0" smtClean="0"/>
              <a:t>当违反完整性约束时，</a:t>
            </a:r>
            <a:r>
              <a:rPr lang="en-US" altLang="en-US" sz="1700" dirty="0" smtClean="0"/>
              <a:t>SQL</a:t>
            </a:r>
            <a:r>
              <a:rPr lang="zh-CN" altLang="en-US" sz="1700" dirty="0" smtClean="0"/>
              <a:t>会阻止任何对数据库的更新</a:t>
            </a:r>
            <a:endParaRPr lang="en-US" altLang="en-US" sz="1700" dirty="0"/>
          </a:p>
          <a:p>
            <a:r>
              <a:rPr lang="zh-CN" altLang="en-US" dirty="0"/>
              <a:t>比如</a:t>
            </a:r>
            <a:r>
              <a:rPr lang="en-US" altLang="en-US" sz="1700" dirty="0" smtClean="0"/>
              <a:t>:</a:t>
            </a:r>
            <a:endParaRPr lang="en-US" altLang="en-US" sz="1700" dirty="0"/>
          </a:p>
          <a:p>
            <a:pPr>
              <a:buNone/>
            </a:pPr>
            <a:r>
              <a:rPr lang="en-US" altLang="en-US" sz="1700" b="1" dirty="0"/>
              <a:t>         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a:t>varchar</a:t>
            </a:r>
            <a:r>
              <a:rPr lang="en-US" altLang="en-US" sz="1700" dirty="0"/>
              <a:t>(20) </a:t>
            </a:r>
            <a:r>
              <a:rPr lang="en-US" altLang="en-US" sz="1700" b="1" dirty="0"/>
              <a:t>not null,</a:t>
            </a:r>
            <a:r>
              <a:rPr lang="en-US" altLang="en-US" sz="1700" b="1" i="1" dirty="0"/>
              <a:t/>
            </a:r>
            <a:br>
              <a:rPr lang="en-US" altLang="en-US" sz="1700" b="1" i="1" dirty="0"/>
            </a:br>
            <a:r>
              <a:rPr lang="en-US" altLang="en-US" sz="1700" b="1" i="1" dirty="0"/>
              <a:t>               </a:t>
            </a:r>
            <a:r>
              <a:rPr lang="en-US" altLang="en-US" sz="1700" i="1" dirty="0"/>
              <a:t>dept_name  </a:t>
            </a:r>
            <a:r>
              <a:rPr lang="en-US" altLang="en-US" sz="1700" b="1" dirty="0"/>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br>
              <a:rPr lang="en-US" altLang="en-US" sz="1700" dirty="0"/>
            </a:br>
            <a:r>
              <a:rPr lang="en-US" altLang="en-US" sz="1700" dirty="0"/>
              <a:t>               </a:t>
            </a:r>
            <a:r>
              <a:rPr lang="en-US" altLang="en-US" sz="1700" b="1" dirty="0"/>
              <a:t>primary key </a:t>
            </a:r>
            <a:r>
              <a:rPr lang="en-US" altLang="en-US" sz="1700" dirty="0"/>
              <a:t>(</a:t>
            </a:r>
            <a:r>
              <a:rPr lang="en-US" altLang="en-US" sz="1700" i="1" dirty="0"/>
              <a:t>ID</a:t>
            </a:r>
            <a:r>
              <a:rPr lang="en-US" altLang="en-US" sz="1700" dirty="0"/>
              <a:t>),</a:t>
            </a:r>
            <a:br>
              <a:rPr lang="en-US" altLang="en-US" sz="1700" dirty="0"/>
            </a:br>
            <a:r>
              <a:rPr lang="en-US" altLang="en-US" sz="1700" dirty="0"/>
              <a:t>               </a:t>
            </a:r>
            <a:r>
              <a:rPr lang="en-US" altLang="en-US" sz="1700" b="1" dirty="0"/>
              <a:t>foreign key </a:t>
            </a:r>
            <a:r>
              <a:rPr lang="en-US" altLang="en-US" sz="1700" i="1" dirty="0"/>
              <a:t>(dept_name</a:t>
            </a:r>
            <a:r>
              <a:rPr lang="en-US" altLang="en-US" sz="1700" dirty="0"/>
              <a:t>) </a:t>
            </a:r>
            <a:r>
              <a:rPr lang="en-US" altLang="en-US" sz="1700" b="1" dirty="0"/>
              <a:t>references </a:t>
            </a:r>
            <a:r>
              <a:rPr lang="en-US" altLang="en-US" sz="1700" i="1" dirty="0"/>
              <a:t>department);</a:t>
            </a:r>
          </a:p>
          <a:p>
            <a:pPr>
              <a:buNone/>
            </a:pPr>
            <a:endParaRPr lang="en-US"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en-US" dirty="0" smtClean="0"/>
              <a:t>更多的表定义</a:t>
            </a:r>
            <a:endParaRPr lang="en-US" altLang="en-US" sz="2800" dirty="0"/>
          </a:p>
        </p:txBody>
      </p:sp>
      <p:sp>
        <p:nvSpPr>
          <p:cNvPr id="11266" name="AutoShape 3"/>
          <p:cNvSpPr>
            <a:spLocks noGrp="1" noChangeAspect="1" noChangeArrowheads="1"/>
          </p:cNvSpPr>
          <p:nvPr>
            <p:ph type="body" idx="1"/>
          </p:nvPr>
        </p:nvSpPr>
        <p:spPr>
          <a:xfrm>
            <a:off x="768350" y="1083076"/>
            <a:ext cx="7754213" cy="4643021"/>
          </a:xfrm>
        </p:spPr>
        <p:txBody>
          <a:bodyPr/>
          <a:lstStyle/>
          <a:p>
            <a:pPr>
              <a:lnSpc>
                <a:spcPct val="90000"/>
              </a:lnSpc>
              <a:spcBef>
                <a:spcPct val="0"/>
              </a:spcBef>
            </a:pPr>
            <a:r>
              <a:rPr lang="en-US" altLang="en-US" sz="1700" b="1" dirty="0"/>
              <a:t>create table</a:t>
            </a:r>
            <a:r>
              <a:rPr lang="en-US" altLang="en-US" sz="1700" dirty="0"/>
              <a:t> </a:t>
            </a:r>
            <a:r>
              <a:rPr lang="en-US" altLang="en-US" sz="1700" i="1" dirty="0"/>
              <a:t>student</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err="1"/>
              <a:t>varchar</a:t>
            </a:r>
            <a:r>
              <a:rPr lang="en-US" altLang="en-US" sz="1700" dirty="0"/>
              <a:t>(5),</a:t>
            </a:r>
            <a:br>
              <a:rPr lang="en-US" altLang="en-US" sz="1700" dirty="0"/>
            </a:br>
            <a:r>
              <a:rPr lang="en-US" altLang="en-US" sz="1700" dirty="0"/>
              <a:t>        </a:t>
            </a:r>
            <a:r>
              <a:rPr lang="en-US" altLang="en-US" sz="1700" i="1" dirty="0"/>
              <a:t>name</a:t>
            </a:r>
            <a:r>
              <a:rPr lang="en-US" altLang="en-US" sz="1700" dirty="0"/>
              <a:t>               </a:t>
            </a:r>
            <a:r>
              <a:rPr lang="en-US" altLang="en-US" sz="1700" b="1" dirty="0" err="1"/>
              <a:t>varchar</a:t>
            </a:r>
            <a:r>
              <a:rPr lang="en-US" altLang="en-US" sz="1700" dirty="0"/>
              <a:t>(20) not null,</a:t>
            </a:r>
            <a:br>
              <a:rPr lang="en-US" altLang="en-US" sz="1700" dirty="0"/>
            </a:br>
            <a:r>
              <a:rPr lang="en-US" altLang="en-US" sz="1700" dirty="0"/>
              <a:t>        </a:t>
            </a:r>
            <a:r>
              <a:rPr lang="en-US" altLang="en-US" sz="1700" i="1" dirty="0"/>
              <a:t>dept_name</a:t>
            </a:r>
            <a:r>
              <a:rPr lang="en-US" altLang="en-US" sz="1700" dirty="0"/>
              <a:t>      </a:t>
            </a:r>
            <a:r>
              <a:rPr lang="en-US" altLang="en-US" sz="1700" b="1" dirty="0" err="1"/>
              <a:t>varchar</a:t>
            </a:r>
            <a:r>
              <a:rPr lang="en-US" altLang="en-US" sz="1700" dirty="0"/>
              <a:t>(20),</a:t>
            </a:r>
            <a:br>
              <a:rPr lang="en-US" altLang="en-US" sz="1700" dirty="0"/>
            </a:br>
            <a:r>
              <a:rPr lang="en-US" altLang="en-US" sz="1700" dirty="0"/>
              <a:t>        </a:t>
            </a:r>
            <a:r>
              <a:rPr lang="en-US" altLang="en-US" sz="1700" i="1" dirty="0" err="1"/>
              <a:t>tot_cred</a:t>
            </a:r>
            <a:r>
              <a:rPr lang="en-US" altLang="en-US" sz="1700" dirty="0"/>
              <a:t>           </a:t>
            </a:r>
            <a:r>
              <a:rPr lang="en-US" altLang="en-US" sz="1700" b="1" dirty="0"/>
              <a:t>numeric</a:t>
            </a:r>
            <a:r>
              <a:rPr lang="en-US" altLang="en-US" sz="1700" dirty="0"/>
              <a:t>(3,0),</a:t>
            </a:r>
            <a:br>
              <a:rPr lang="en-US" altLang="en-US" sz="1700" dirty="0"/>
            </a:br>
            <a:r>
              <a:rPr lang="en-US" altLang="en-US" sz="1700" dirty="0"/>
              <a:t>        </a:t>
            </a:r>
            <a:r>
              <a:rPr lang="en-US" altLang="en-US" sz="1700" b="1" dirty="0"/>
              <a:t>primary key </a:t>
            </a:r>
            <a:r>
              <a:rPr lang="en-US" altLang="en-US" sz="1700" i="1" dirty="0"/>
              <a:t>(ID),</a:t>
            </a:r>
          </a:p>
          <a:p>
            <a:pPr>
              <a:lnSpc>
                <a:spcPct val="90000"/>
              </a:lnSpc>
              <a:spcBef>
                <a:spcPct val="0"/>
              </a:spcBef>
              <a:buFont typeface="Monotype Sorts" charset="2"/>
              <a:buNone/>
            </a:pPr>
            <a:r>
              <a:rPr lang="en-US" altLang="en-US" sz="1700" b="1" dirty="0"/>
              <a:t>             foreign key </a:t>
            </a:r>
            <a:r>
              <a:rPr lang="en-US" altLang="en-US" sz="1700" i="1" dirty="0"/>
              <a:t>(dept_name</a:t>
            </a:r>
            <a:r>
              <a:rPr lang="en-US" altLang="en-US" sz="1700" dirty="0"/>
              <a:t>) </a:t>
            </a:r>
            <a:r>
              <a:rPr lang="en-US" altLang="en-US" sz="1700" b="1" dirty="0"/>
              <a:t>references </a:t>
            </a:r>
            <a:r>
              <a:rPr lang="en-US" altLang="en-US" sz="1700" i="1" dirty="0"/>
              <a:t>department</a:t>
            </a:r>
            <a:r>
              <a:rPr lang="en-US" altLang="en-US" sz="1700" dirty="0"/>
              <a:t>);</a:t>
            </a:r>
          </a:p>
          <a:p>
            <a:pPr>
              <a:lnSpc>
                <a:spcPct val="90000"/>
              </a:lnSpc>
              <a:buFont typeface="Monotype Sorts" charset="2"/>
              <a:buNone/>
            </a:pPr>
            <a:endParaRPr lang="en-US" altLang="en-US" sz="1700" dirty="0"/>
          </a:p>
          <a:p>
            <a:pPr>
              <a:lnSpc>
                <a:spcPct val="90000"/>
              </a:lnSpc>
              <a:spcBef>
                <a:spcPct val="0"/>
              </a:spcBef>
            </a:pPr>
            <a:r>
              <a:rPr lang="en-US" altLang="en-US" sz="1700" b="1" dirty="0"/>
              <a:t>create table</a:t>
            </a:r>
            <a:r>
              <a:rPr lang="en-US" altLang="en-US" sz="1700" dirty="0"/>
              <a:t> </a:t>
            </a:r>
            <a:r>
              <a:rPr lang="en-US" altLang="en-US" sz="1700" i="1" dirty="0"/>
              <a:t>takes</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err="1"/>
              <a:t>varchar</a:t>
            </a:r>
            <a:r>
              <a:rPr lang="en-US" altLang="en-US" sz="1700" dirty="0"/>
              <a:t>(5),</a:t>
            </a:r>
            <a:br>
              <a:rPr lang="en-US" altLang="en-US" sz="1700" dirty="0"/>
            </a:br>
            <a:r>
              <a:rPr lang="en-US" altLang="en-US" sz="1700" dirty="0"/>
              <a:t>        </a:t>
            </a:r>
            <a:r>
              <a:rPr lang="en-US" altLang="en-US" sz="1700" i="1" dirty="0" err="1"/>
              <a:t>course_id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err="1"/>
              <a:t>sec_id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a:t>semester</a:t>
            </a:r>
            <a:r>
              <a:rPr lang="en-US" altLang="en-US" sz="1700" dirty="0"/>
              <a:t>        </a:t>
            </a:r>
            <a:r>
              <a:rPr lang="en-US" altLang="en-US" sz="1700" b="1" dirty="0" err="1"/>
              <a:t>varchar</a:t>
            </a:r>
            <a:r>
              <a:rPr lang="en-US" altLang="en-US" sz="1700" dirty="0"/>
              <a:t>(6),</a:t>
            </a:r>
            <a:br>
              <a:rPr lang="en-US" altLang="en-US" sz="1700" dirty="0"/>
            </a:br>
            <a:r>
              <a:rPr lang="en-US" altLang="en-US" sz="1700" dirty="0"/>
              <a:t>        </a:t>
            </a:r>
            <a:r>
              <a:rPr lang="en-US" altLang="en-US" sz="1700" i="1" dirty="0"/>
              <a:t>year</a:t>
            </a:r>
            <a:r>
              <a:rPr lang="en-US" altLang="en-US" sz="1700" dirty="0"/>
              <a:t>                </a:t>
            </a:r>
            <a:r>
              <a:rPr lang="en-US" altLang="en-US" sz="1700" b="1" dirty="0"/>
              <a:t>numeric</a:t>
            </a:r>
            <a:r>
              <a:rPr lang="en-US" altLang="en-US" sz="1700" dirty="0"/>
              <a:t>(4,0),</a:t>
            </a:r>
            <a:br>
              <a:rPr lang="en-US" altLang="en-US" sz="1700" dirty="0"/>
            </a:br>
            <a:r>
              <a:rPr lang="en-US" altLang="en-US" sz="1700" dirty="0"/>
              <a:t>        </a:t>
            </a:r>
            <a:r>
              <a:rPr lang="en-US" altLang="en-US" sz="1700" i="1" dirty="0"/>
              <a:t>grade</a:t>
            </a:r>
            <a:r>
              <a:rPr lang="en-US" altLang="en-US" sz="1700" dirty="0"/>
              <a:t>              </a:t>
            </a:r>
            <a:r>
              <a:rPr lang="en-US" altLang="en-US" sz="1700" b="1" dirty="0" err="1"/>
              <a:t>varchar</a:t>
            </a:r>
            <a:r>
              <a:rPr lang="en-US" altLang="en-US" sz="1700" dirty="0"/>
              <a:t>(2), </a:t>
            </a:r>
          </a:p>
          <a:p>
            <a:pPr>
              <a:lnSpc>
                <a:spcPct val="90000"/>
              </a:lnSpc>
              <a:spcBef>
                <a:spcPct val="0"/>
              </a:spcBef>
              <a:buFont typeface="Monotype Sorts" charset="2"/>
              <a:buNone/>
            </a:pPr>
            <a:r>
              <a:rPr lang="en-US" altLang="en-US" sz="1700" b="1" dirty="0"/>
              <a:t>              primary key </a:t>
            </a:r>
            <a:r>
              <a:rPr lang="en-US" altLang="en-US" sz="1700" i="1" dirty="0"/>
              <a:t>(ID, </a:t>
            </a:r>
            <a:r>
              <a:rPr lang="en-US" altLang="en-US" sz="1700" i="1" dirty="0" err="1"/>
              <a:t>course_id</a:t>
            </a:r>
            <a:r>
              <a:rPr lang="en-US" altLang="en-US" sz="1700" i="1" dirty="0"/>
              <a:t>, </a:t>
            </a:r>
            <a:r>
              <a:rPr lang="en-US" altLang="en-US" sz="1700" i="1" dirty="0" err="1"/>
              <a:t>sec_id</a:t>
            </a:r>
            <a:r>
              <a:rPr lang="en-US" altLang="en-US" sz="1700" i="1" dirty="0"/>
              <a:t>, semester, year)</a:t>
            </a:r>
            <a:r>
              <a:rPr lang="en-US" altLang="en-US" sz="1700" dirty="0"/>
              <a:t> ,</a:t>
            </a:r>
          </a:p>
          <a:p>
            <a:pPr>
              <a:lnSpc>
                <a:spcPct val="90000"/>
              </a:lnSpc>
              <a:spcBef>
                <a:spcPct val="0"/>
              </a:spcBef>
              <a:buFont typeface="Monotype Sorts" charset="2"/>
              <a:buNone/>
            </a:pPr>
            <a:r>
              <a:rPr lang="en-US" altLang="en-US" sz="1700" b="1" dirty="0"/>
              <a:t>              foreign key </a:t>
            </a:r>
            <a:r>
              <a:rPr lang="en-US" altLang="en-US" sz="1700" dirty="0"/>
              <a:t>(</a:t>
            </a:r>
            <a:r>
              <a:rPr lang="en-US" altLang="en-US" sz="1700" i="1" dirty="0"/>
              <a:t>ID</a:t>
            </a:r>
            <a:r>
              <a:rPr lang="en-US" altLang="en-US" sz="1700" dirty="0"/>
              <a:t>) </a:t>
            </a:r>
            <a:r>
              <a:rPr lang="en-US" altLang="en-US" sz="1700" b="1" dirty="0"/>
              <a:t>references </a:t>
            </a:r>
            <a:r>
              <a:rPr lang="en-US" altLang="en-US" sz="1700" b="1" i="1" dirty="0"/>
              <a:t> </a:t>
            </a:r>
            <a:r>
              <a:rPr lang="en-US" altLang="en-US" sz="1700" i="1" dirty="0"/>
              <a:t>student,</a:t>
            </a:r>
            <a:r>
              <a:rPr lang="en-US" altLang="en-US" sz="1700" dirty="0"/>
              <a:t/>
            </a:r>
            <a:br>
              <a:rPr lang="en-US" altLang="en-US" sz="1700" dirty="0"/>
            </a:br>
            <a:r>
              <a:rPr lang="en-US" altLang="en-US" sz="1700" dirty="0"/>
              <a:t>        </a:t>
            </a:r>
            <a:r>
              <a:rPr lang="en-US" altLang="en-US" sz="1700" b="1" dirty="0"/>
              <a:t>foreign key </a:t>
            </a:r>
            <a:r>
              <a:rPr lang="en-US" altLang="en-US" sz="1700" dirty="0"/>
              <a:t>(</a:t>
            </a:r>
            <a:r>
              <a:rPr lang="en-US" altLang="en-US" sz="1700" i="1" dirty="0" err="1"/>
              <a:t>course_id</a:t>
            </a:r>
            <a:r>
              <a:rPr lang="en-US" altLang="en-US" sz="1700" i="1" dirty="0"/>
              <a:t>, </a:t>
            </a:r>
            <a:r>
              <a:rPr lang="en-US" altLang="en-US" sz="1700" i="1" dirty="0" err="1"/>
              <a:t>sec_id</a:t>
            </a:r>
            <a:r>
              <a:rPr lang="en-US" altLang="en-US" sz="1700" i="1" dirty="0"/>
              <a:t>, semester, year</a:t>
            </a:r>
            <a:r>
              <a:rPr lang="en-US" altLang="en-US" sz="1700" dirty="0"/>
              <a:t>) </a:t>
            </a:r>
            <a:r>
              <a:rPr lang="en-US" altLang="en-US" sz="1700" b="1" dirty="0"/>
              <a:t>references </a:t>
            </a:r>
            <a:r>
              <a:rPr lang="en-US" altLang="en-US" sz="1700" i="1" dirty="0"/>
              <a:t>section</a:t>
            </a:r>
            <a:r>
              <a:rPr lang="en-US" altLang="en-US" sz="1700" dirty="0"/>
              <a:t>);</a:t>
            </a:r>
          </a:p>
          <a:p>
            <a:pPr>
              <a:lnSpc>
                <a:spcPct val="90000"/>
              </a:lnSpc>
              <a:buNone/>
            </a:pPr>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95294</TotalTime>
  <Words>3096</Words>
  <Application>Microsoft Office PowerPoint</Application>
  <PresentationFormat>全屏显示(4:3)</PresentationFormat>
  <Paragraphs>764</Paragraphs>
  <Slides>69</Slides>
  <Notes>61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69</vt:i4>
      </vt:variant>
      <vt:variant>
        <vt:lpstr>自定义放映</vt:lpstr>
      </vt:variant>
      <vt:variant>
        <vt:i4>1</vt:i4>
      </vt:variant>
    </vt:vector>
  </HeadingPairs>
  <TitlesOfParts>
    <vt:vector size="86" baseType="lpstr">
      <vt:lpstr>Monotype Sorts</vt:lpstr>
      <vt:lpstr>ＭＳ ゴシック</vt:lpstr>
      <vt:lpstr>MS PGothic</vt:lpstr>
      <vt:lpstr>MS PGothic</vt:lpstr>
      <vt:lpstr>微软雅黑</vt:lpstr>
      <vt:lpstr>Arial</vt:lpstr>
      <vt:lpstr>Arial Black</vt:lpstr>
      <vt:lpstr>Cambria Math</vt:lpstr>
      <vt:lpstr>Century Gothic</vt:lpstr>
      <vt:lpstr>Courier New</vt:lpstr>
      <vt:lpstr>Helvetica</vt:lpstr>
      <vt:lpstr>Symbol</vt:lpstr>
      <vt:lpstr>Times New Roman</vt:lpstr>
      <vt:lpstr>Webdings</vt:lpstr>
      <vt:lpstr>Wingdings</vt:lpstr>
      <vt:lpstr>2_db-5-grey</vt:lpstr>
      <vt:lpstr>第三章: SQL导论</vt:lpstr>
      <vt:lpstr>概要</vt:lpstr>
      <vt:lpstr>历史</vt:lpstr>
      <vt:lpstr>SQL</vt:lpstr>
      <vt:lpstr>数据定义语言 Data Definition Language</vt:lpstr>
      <vt:lpstr>SQL中数据类型 Domain Types in SQL</vt:lpstr>
      <vt:lpstr>Create Table Construct</vt:lpstr>
      <vt:lpstr>建表中的完整性约束 Integrity Constraints</vt:lpstr>
      <vt:lpstr>更多的表定义</vt:lpstr>
      <vt:lpstr>既然是表的定义</vt:lpstr>
      <vt:lpstr>表的更新</vt:lpstr>
      <vt:lpstr>基础查询结构</vt:lpstr>
      <vt:lpstr>select 子句</vt:lpstr>
      <vt:lpstr>select 子句 (续)</vt:lpstr>
      <vt:lpstr>select 子句(Cont.)</vt:lpstr>
      <vt:lpstr>select 子句(续)</vt:lpstr>
      <vt:lpstr>where 子句</vt:lpstr>
      <vt:lpstr>from 子句</vt:lpstr>
      <vt:lpstr>举例</vt:lpstr>
      <vt:lpstr>重命名</vt:lpstr>
      <vt:lpstr>自连接 举例</vt:lpstr>
      <vt:lpstr>字符串运算</vt:lpstr>
      <vt:lpstr>字符串运算(续)</vt:lpstr>
      <vt:lpstr>对显示结果排序</vt:lpstr>
      <vt:lpstr>where子句的逻辑谓词</vt:lpstr>
      <vt:lpstr>集合运算</vt:lpstr>
      <vt:lpstr>Set Operations (Cont.)</vt:lpstr>
      <vt:lpstr>空值 null</vt:lpstr>
      <vt:lpstr>Null Values (Cont.)</vt:lpstr>
      <vt:lpstr>聚集函数</vt:lpstr>
      <vt:lpstr>聚集函数举例</vt:lpstr>
      <vt:lpstr> Group By 子句</vt:lpstr>
      <vt:lpstr>聚集 (续)</vt:lpstr>
      <vt:lpstr>Having 子句</vt:lpstr>
      <vt:lpstr>嵌套子查询</vt:lpstr>
      <vt:lpstr>集合成员</vt:lpstr>
      <vt:lpstr>集合成员</vt:lpstr>
      <vt:lpstr>集合成员(续)</vt:lpstr>
      <vt:lpstr>集合比较 最好不用</vt:lpstr>
      <vt:lpstr>集合比较– “some” 子句</vt:lpstr>
      <vt:lpstr>“some” 子句的定义</vt:lpstr>
      <vt:lpstr>集合比较 – “all” 子句</vt:lpstr>
      <vt:lpstr>“all” 子句的定义</vt:lpstr>
      <vt:lpstr>空集测试</vt:lpstr>
      <vt:lpstr>“exists”子句的使用</vt:lpstr>
      <vt:lpstr>使用“not exists” 子句</vt:lpstr>
      <vt:lpstr>另外一种写法</vt:lpstr>
      <vt:lpstr>使用 not exists 替代 not in</vt:lpstr>
      <vt:lpstr>测试子查询中存在重复元组 unique （不支持）</vt:lpstr>
      <vt:lpstr>From 子句中的嵌套子查询</vt:lpstr>
      <vt:lpstr>From 子句中的嵌套子查询</vt:lpstr>
      <vt:lpstr>with 子句 </vt:lpstr>
      <vt:lpstr>PowerPoint 演示文稿</vt:lpstr>
      <vt:lpstr>Complex Queries using With Clause</vt:lpstr>
      <vt:lpstr>一个复杂一点的例子</vt:lpstr>
      <vt:lpstr>标量子查询</vt:lpstr>
      <vt:lpstr>数据库的修改</vt:lpstr>
      <vt:lpstr>删除</vt:lpstr>
      <vt:lpstr>Deletion (Cont.)</vt:lpstr>
      <vt:lpstr>插入</vt:lpstr>
      <vt:lpstr>插入(续)</vt:lpstr>
      <vt:lpstr>更新</vt:lpstr>
      <vt:lpstr>更新 (续)</vt:lpstr>
      <vt:lpstr>Case Statement for Conditional Updates</vt:lpstr>
      <vt:lpstr>Case 表达式</vt:lpstr>
      <vt:lpstr>Case 表达式</vt:lpstr>
      <vt:lpstr>交叉表查询</vt:lpstr>
      <vt:lpstr>利用标量查询更新</vt:lpstr>
      <vt:lpstr>End of Chapter 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ericxie</cp:lastModifiedBy>
  <cp:revision>533</cp:revision>
  <cp:lastPrinted>1999-06-28T19:27:31Z</cp:lastPrinted>
  <dcterms:created xsi:type="dcterms:W3CDTF">2009-12-21T15:40:22Z</dcterms:created>
  <dcterms:modified xsi:type="dcterms:W3CDTF">2022-03-10T15:56:52Z</dcterms:modified>
</cp:coreProperties>
</file>