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6"/>
  </p:notesMasterIdLst>
  <p:handoutMasterIdLst>
    <p:handoutMasterId r:id="rId67"/>
  </p:handoutMasterIdLst>
  <p:sldIdLst>
    <p:sldId id="445" r:id="rId2"/>
    <p:sldId id="446" r:id="rId3"/>
    <p:sldId id="338" r:id="rId4"/>
    <p:sldId id="339" r:id="rId5"/>
    <p:sldId id="340" r:id="rId6"/>
    <p:sldId id="341" r:id="rId7"/>
    <p:sldId id="342" r:id="rId8"/>
    <p:sldId id="343" r:id="rId9"/>
    <p:sldId id="440" r:id="rId10"/>
    <p:sldId id="447" r:id="rId11"/>
    <p:sldId id="448" r:id="rId12"/>
    <p:sldId id="347" r:id="rId13"/>
    <p:sldId id="450" r:id="rId14"/>
    <p:sldId id="453" r:id="rId15"/>
    <p:sldId id="454" r:id="rId16"/>
    <p:sldId id="455" r:id="rId17"/>
    <p:sldId id="457" r:id="rId18"/>
    <p:sldId id="458" r:id="rId19"/>
    <p:sldId id="460" r:id="rId20"/>
    <p:sldId id="356" r:id="rId21"/>
    <p:sldId id="357" r:id="rId22"/>
    <p:sldId id="358" r:id="rId23"/>
    <p:sldId id="359" r:id="rId24"/>
    <p:sldId id="360" r:id="rId25"/>
    <p:sldId id="470" r:id="rId26"/>
    <p:sldId id="362" r:id="rId27"/>
    <p:sldId id="363" r:id="rId28"/>
    <p:sldId id="364" r:id="rId29"/>
    <p:sldId id="365" r:id="rId30"/>
    <p:sldId id="366" r:id="rId31"/>
    <p:sldId id="367" r:id="rId32"/>
    <p:sldId id="461" r:id="rId33"/>
    <p:sldId id="471" r:id="rId34"/>
    <p:sldId id="472" r:id="rId35"/>
    <p:sldId id="473" r:id="rId36"/>
    <p:sldId id="474" r:id="rId37"/>
    <p:sldId id="475"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462" r:id="rId56"/>
    <p:sldId id="464" r:id="rId57"/>
    <p:sldId id="465" r:id="rId58"/>
    <p:sldId id="466" r:id="rId59"/>
    <p:sldId id="467" r:id="rId60"/>
    <p:sldId id="468" r:id="rId61"/>
    <p:sldId id="469" r:id="rId62"/>
    <p:sldId id="393" r:id="rId63"/>
    <p:sldId id="394" r:id="rId64"/>
    <p:sldId id="395" r:id="rId65"/>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4737" autoAdjust="0"/>
  </p:normalViewPr>
  <p:slideViewPr>
    <p:cSldViewPr snapToGrid="0">
      <p:cViewPr varScale="1">
        <p:scale>
          <a:sx n="110" d="100"/>
          <a:sy n="110" d="100"/>
        </p:scale>
        <p:origin x="1368" y="10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10</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12</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2</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20</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21</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22</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23</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26</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28</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29</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31</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6329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3</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7307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6352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2407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9904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38</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39</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40</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41</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42</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43</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4</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44</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45</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49</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50</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51</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64</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2000">
                <a:latin typeface="微软雅黑" panose="020B0503020204020204" pitchFamily="34" charset="-122"/>
                <a:ea typeface="微软雅黑" panose="020B0503020204020204" pitchFamily="34" charset="-122"/>
              </a:defRPr>
            </a:lvl1pPr>
            <a:lvl2pPr marL="742950" indent="-285750">
              <a:buSzPct val="110000"/>
              <a:buFont typeface="Arial" panose="020B0604020202020204" pitchFamily="34" charset="0"/>
              <a:buChar char="•"/>
              <a:defRPr sz="2000">
                <a:latin typeface="微软雅黑" panose="020B0503020204020204" pitchFamily="34" charset="-122"/>
                <a:ea typeface="微软雅黑" panose="020B0503020204020204" pitchFamily="34" charset="-122"/>
              </a:defRPr>
            </a:lvl2pPr>
            <a:lvl3pPr marL="1085850" indent="-228600">
              <a:buFont typeface="Wingdings" panose="05000000000000000000" pitchFamily="2" charset="2"/>
              <a:buChar char="§"/>
              <a:defRPr sz="2000">
                <a:latin typeface="微软雅黑" panose="020B0503020204020204" pitchFamily="34" charset="-122"/>
                <a:ea typeface="微软雅黑" panose="020B0503020204020204" pitchFamily="34" charset="-122"/>
              </a:defRPr>
            </a:lvl3pPr>
            <a:lvl4pPr marL="1428750" indent="-228600">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1771650" indent="-228600">
              <a:buFont typeface="Wingdings" panose="05000000000000000000" pitchFamily="2" charset="2"/>
              <a:buChar char="§"/>
              <a:defRPr sz="2000">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4.</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3600" b="1">
          <a:solidFill>
            <a:srgbClr val="002060"/>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2000">
          <a:solidFill>
            <a:schemeClr val="tx1"/>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微软雅黑" panose="020B0503020204020204" pitchFamily="34" charset="-122"/>
          <a:ea typeface="微软雅黑" panose="020B0503020204020204" pitchFamily="34" charset="-122"/>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微软雅黑" panose="020B0503020204020204" pitchFamily="34" charset="-122"/>
          <a:ea typeface="微软雅黑" panose="020B0503020204020204" pitchFamily="34"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zh-CN" altLang="en-US" dirty="0" smtClean="0">
                <a:effectLst>
                  <a:outerShdw blurRad="38100" dist="38100" dir="2700000" algn="tl">
                    <a:srgbClr val="C0C0C0"/>
                  </a:outerShdw>
                </a:effectLst>
              </a:rPr>
              <a:t>第</a:t>
            </a:r>
            <a:r>
              <a:rPr lang="en-US" altLang="zh-CN" dirty="0" smtClean="0">
                <a:effectLst>
                  <a:outerShdw blurRad="38100" dist="38100" dir="2700000" algn="tl">
                    <a:srgbClr val="C0C0C0"/>
                  </a:outerShdw>
                </a:effectLst>
              </a:rPr>
              <a:t>4</a:t>
            </a:r>
            <a:r>
              <a:rPr lang="zh-CN" altLang="en-US" dirty="0" smtClean="0">
                <a:effectLst>
                  <a:outerShdw blurRad="38100" dist="38100" dir="2700000" algn="tl">
                    <a:srgbClr val="C0C0C0"/>
                  </a:outerShdw>
                </a:effectLst>
              </a:rPr>
              <a:t>章 中级</a:t>
            </a:r>
            <a:r>
              <a:rPr lang="en-US" altLang="zh-CN" dirty="0" smtClean="0">
                <a:effectLst>
                  <a:outerShdw blurRad="38100" dist="38100" dir="2700000" algn="tl">
                    <a:srgbClr val="C0C0C0"/>
                  </a:outerShdw>
                </a:effectLst>
              </a:rPr>
              <a:t>SQL</a:t>
            </a:r>
            <a:endParaRPr 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sz="2800" dirty="0" smtClean="0"/>
              <a:t>联接使用</a:t>
            </a:r>
            <a:r>
              <a:rPr lang="en-US" altLang="zh-CN" sz="2800" dirty="0" smtClean="0"/>
              <a:t>using</a:t>
            </a:r>
            <a:r>
              <a:rPr lang="zh-CN" altLang="en-US" sz="2800" dirty="0" smtClean="0"/>
              <a:t>子句</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zh-CN" altLang="en-US" sz="1700" dirty="0" smtClean="0"/>
              <a:t>为了避免上述的危险，我们可以使用</a:t>
            </a:r>
            <a:r>
              <a:rPr lang="en-US" altLang="zh-CN" sz="1700" dirty="0" smtClean="0"/>
              <a:t>using</a:t>
            </a:r>
            <a:r>
              <a:rPr lang="zh-CN" altLang="en-US" sz="1700" dirty="0" smtClean="0"/>
              <a:t>来指定同名列进行相等联接</a:t>
            </a:r>
            <a:endParaRPr lang="en-US" sz="1700" dirty="0" smtClean="0"/>
          </a:p>
          <a:p>
            <a:pPr>
              <a:buNone/>
              <a:defRPr/>
            </a:pPr>
            <a:r>
              <a:rPr lang="en-US" sz="1700" i="1" dirty="0" smtClean="0"/>
              <a:t>        </a:t>
            </a:r>
            <a:r>
              <a:rPr lang="en-US" sz="1700" b="1" dirty="0"/>
              <a:t>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dirty="0"/>
              <a:t>(</a:t>
            </a:r>
            <a:r>
              <a:rPr lang="en-US" sz="1700" i="1" dirty="0"/>
              <a:t>student </a:t>
            </a:r>
            <a:r>
              <a:rPr lang="en-US" sz="1700" b="1" dirty="0"/>
              <a:t>natural join </a:t>
            </a:r>
            <a:r>
              <a:rPr lang="en-US" sz="1700" i="1" dirty="0"/>
              <a:t>takes</a:t>
            </a:r>
            <a:r>
              <a:rPr lang="en-US" sz="1700" dirty="0"/>
              <a:t>) </a:t>
            </a:r>
            <a:r>
              <a:rPr lang="en-US" sz="1700" b="1" dirty="0"/>
              <a:t> join </a:t>
            </a:r>
            <a:r>
              <a:rPr lang="en-US" sz="1700" i="1" dirty="0"/>
              <a:t>course</a:t>
            </a:r>
            <a:r>
              <a:rPr lang="en-US" sz="1700" dirty="0"/>
              <a:t> </a:t>
            </a:r>
            <a:r>
              <a:rPr lang="en-US" sz="1700" b="1" dirty="0"/>
              <a:t>using </a:t>
            </a:r>
            <a:r>
              <a:rPr lang="en-US" sz="1700" dirty="0"/>
              <a:t>(</a:t>
            </a:r>
            <a:r>
              <a:rPr lang="en-US" sz="1700" i="1" dirty="0" err="1"/>
              <a:t>course_id</a:t>
            </a:r>
            <a:r>
              <a:rPr lang="en-US" sz="1700" dirty="0"/>
              <a:t>)</a:t>
            </a:r>
          </a:p>
          <a:p>
            <a:pPr indent="-365760"/>
            <a:endParaRPr lang="en-US" alt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zh-CN" sz="2800" dirty="0" smtClean="0"/>
              <a:t>on </a:t>
            </a:r>
            <a:r>
              <a:rPr lang="zh-CN" altLang="en-US" sz="2800" dirty="0" smtClean="0"/>
              <a:t>子句作为联接条件</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sz="1700" b="1" dirty="0" smtClean="0"/>
              <a:t>on </a:t>
            </a:r>
            <a:r>
              <a:rPr lang="zh-CN" altLang="en-US" sz="1700" dirty="0" smtClean="0"/>
              <a:t>条件允许</a:t>
            </a:r>
            <a:r>
              <a:rPr lang="zh-CN" altLang="en-US" sz="1700" dirty="0"/>
              <a:t>在连接的关系上使用一般谓词</a:t>
            </a:r>
            <a:endParaRPr lang="en-US" sz="1700" b="1" dirty="0" smtClean="0"/>
          </a:p>
          <a:p>
            <a:pPr indent="-365760"/>
            <a:r>
              <a:rPr lang="zh-CN" altLang="en-US" sz="1700" dirty="0"/>
              <a:t>除了使用关键字</a:t>
            </a:r>
            <a:r>
              <a:rPr lang="en-US" altLang="zh-CN" sz="1700" dirty="0"/>
              <a:t>on</a:t>
            </a:r>
            <a:r>
              <a:rPr lang="zh-CN" altLang="en-US" sz="1700" dirty="0"/>
              <a:t>外，这个谓词写得类似于</a:t>
            </a:r>
            <a:r>
              <a:rPr lang="en-US" altLang="zh-CN" sz="1700" dirty="0"/>
              <a:t>where</a:t>
            </a:r>
            <a:r>
              <a:rPr lang="zh-CN" altLang="en-US" sz="1700" dirty="0"/>
              <a:t>子句</a:t>
            </a:r>
            <a:r>
              <a:rPr lang="zh-CN" altLang="en-US" sz="1700" dirty="0" smtClean="0"/>
              <a:t>谓词</a:t>
            </a:r>
            <a:endParaRPr lang="en-US" altLang="zh-CN" sz="1700" dirty="0" smtClean="0"/>
          </a:p>
          <a:p>
            <a:pPr indent="-365760"/>
            <a:r>
              <a:rPr lang="zh-CN" altLang="en-US" sz="1700" dirty="0" smtClean="0"/>
              <a:t>查询举例</a:t>
            </a:r>
            <a:endParaRPr lang="en-US" sz="1700" i="1" dirty="0" smtClean="0"/>
          </a:p>
          <a:p>
            <a:pPr>
              <a:buNone/>
              <a:defRPr/>
            </a:pPr>
            <a:r>
              <a:rPr lang="en-US" sz="1700" b="1" dirty="0" smtClean="0"/>
              <a:t>          select *</a:t>
            </a:r>
            <a:r>
              <a:rPr lang="en-US" sz="1700" i="1" dirty="0" smtClean="0"/>
              <a:t/>
            </a:r>
            <a:br>
              <a:rPr lang="en-US" sz="1700" i="1" dirty="0" smtClean="0"/>
            </a:br>
            <a:r>
              <a:rPr lang="en-US" sz="1700" i="1" dirty="0" smtClean="0"/>
              <a:t>     </a:t>
            </a:r>
            <a:r>
              <a:rPr lang="en-US" sz="1700" b="1" dirty="0" smtClean="0"/>
              <a:t>from  </a:t>
            </a:r>
            <a:r>
              <a:rPr lang="en-US" sz="1700" i="1" dirty="0" smtClean="0"/>
              <a:t>student </a:t>
            </a:r>
            <a:r>
              <a:rPr lang="en-US" sz="1700" b="1" dirty="0" smtClean="0"/>
              <a:t>join </a:t>
            </a:r>
            <a:r>
              <a:rPr lang="en-US" sz="1700" i="1" dirty="0" smtClean="0"/>
              <a:t>takes</a:t>
            </a:r>
            <a:r>
              <a:rPr lang="en-US" sz="1700" dirty="0" smtClean="0"/>
              <a:t> </a:t>
            </a:r>
            <a:r>
              <a:rPr lang="en-US" sz="1700" b="1" dirty="0" smtClean="0"/>
              <a:t>on </a:t>
            </a:r>
            <a:r>
              <a:rPr lang="en-US" sz="1700" i="1" dirty="0" smtClean="0"/>
              <a:t>student.ID</a:t>
            </a:r>
            <a:r>
              <a:rPr lang="en-US" sz="1700" b="1" dirty="0" smtClean="0"/>
              <a:t>  </a:t>
            </a:r>
            <a:r>
              <a:rPr lang="en-US" sz="1700" dirty="0" smtClean="0"/>
              <a:t>=</a:t>
            </a:r>
            <a:r>
              <a:rPr lang="en-US" sz="1700" b="1" dirty="0" smtClean="0"/>
              <a:t> </a:t>
            </a:r>
            <a:r>
              <a:rPr lang="en-US" sz="1700" i="1" dirty="0" smtClean="0"/>
              <a:t>takes.ID</a:t>
            </a:r>
          </a:p>
          <a:p>
            <a:pPr lvl="1">
              <a:defRPr/>
            </a:pPr>
            <a:r>
              <a:rPr lang="zh-CN" altLang="en-US" sz="1700" dirty="0"/>
              <a:t>上面的</a:t>
            </a:r>
            <a:r>
              <a:rPr lang="en-US" altLang="zh-CN" sz="1700" dirty="0"/>
              <a:t>on</a:t>
            </a:r>
            <a:r>
              <a:rPr lang="zh-CN" altLang="en-US" sz="1700" dirty="0"/>
              <a:t>条件指定来自</a:t>
            </a:r>
            <a:r>
              <a:rPr lang="en-US" altLang="zh-CN" sz="1700" dirty="0"/>
              <a:t>student</a:t>
            </a:r>
            <a:r>
              <a:rPr lang="zh-CN" altLang="en-US" sz="1700" dirty="0"/>
              <a:t>的元组匹配来自</a:t>
            </a:r>
            <a:r>
              <a:rPr lang="en-US" altLang="zh-CN" sz="1700" dirty="0"/>
              <a:t>takes</a:t>
            </a:r>
            <a:r>
              <a:rPr lang="zh-CN" altLang="en-US" sz="1700" dirty="0"/>
              <a:t>的元组，如果它们的</a:t>
            </a:r>
            <a:r>
              <a:rPr lang="en-US" altLang="zh-CN" sz="1700" dirty="0"/>
              <a:t>ID</a:t>
            </a:r>
            <a:r>
              <a:rPr lang="zh-CN" altLang="en-US" sz="1700" dirty="0"/>
              <a:t>值相等</a:t>
            </a:r>
            <a:r>
              <a:rPr lang="zh-CN" altLang="en-US" sz="1700" dirty="0" smtClean="0"/>
              <a:t>。</a:t>
            </a:r>
            <a:endParaRPr lang="en-US" sz="1700" dirty="0"/>
          </a:p>
          <a:p>
            <a:pPr>
              <a:defRPr/>
            </a:pPr>
            <a:r>
              <a:rPr lang="zh-CN" altLang="en-US" sz="1700" dirty="0" smtClean="0"/>
              <a:t>等价于</a:t>
            </a:r>
            <a:r>
              <a:rPr lang="en-US" sz="1700" dirty="0" smtClean="0"/>
              <a:t>:</a:t>
            </a:r>
            <a:endParaRPr lang="en-US" sz="1700" dirty="0"/>
          </a:p>
          <a:p>
            <a:pPr>
              <a:buNone/>
              <a:defRPr/>
            </a:pPr>
            <a:r>
              <a:rPr lang="en-US" sz="1700" b="1" dirty="0"/>
              <a:t>             select *</a:t>
            </a:r>
            <a:r>
              <a:rPr lang="en-US" sz="1700" i="1" dirty="0"/>
              <a:t/>
            </a:r>
            <a:br>
              <a:rPr lang="en-US" sz="1700" i="1" dirty="0"/>
            </a:br>
            <a:r>
              <a:rPr lang="en-US" sz="1700" i="1" dirty="0"/>
              <a:t>        </a:t>
            </a:r>
            <a:r>
              <a:rPr lang="en-US" sz="1700" b="1" dirty="0"/>
              <a:t>from  </a:t>
            </a:r>
            <a:r>
              <a:rPr lang="en-US" sz="1700" i="1" dirty="0"/>
              <a:t>student , takes</a:t>
            </a:r>
            <a:r>
              <a:rPr lang="en-US" sz="1700" dirty="0"/>
              <a:t> </a:t>
            </a:r>
            <a:r>
              <a:rPr lang="en-US" sz="1700" i="1" dirty="0"/>
              <a:t/>
            </a:r>
            <a:br>
              <a:rPr lang="en-US" sz="1700" i="1" dirty="0"/>
            </a:br>
            <a:r>
              <a:rPr lang="en-US" sz="1700" i="1" dirty="0"/>
              <a:t>        </a:t>
            </a:r>
            <a:r>
              <a:rPr lang="en-US" sz="1700" b="1" dirty="0"/>
              <a:t>where  </a:t>
            </a:r>
            <a:r>
              <a:rPr lang="en-US" sz="1700" i="1" dirty="0" err="1"/>
              <a:t>student_ID</a:t>
            </a:r>
            <a:r>
              <a:rPr lang="en-US" sz="1700" b="1" dirty="0"/>
              <a:t>  </a:t>
            </a:r>
            <a:r>
              <a:rPr lang="en-US" sz="1700" dirty="0"/>
              <a:t>=</a:t>
            </a:r>
            <a:r>
              <a:rPr lang="en-US" sz="1700" b="1" dirty="0"/>
              <a:t> </a:t>
            </a:r>
            <a:r>
              <a:rPr lang="en-US" sz="1700" i="1" dirty="0" err="1"/>
              <a:t>takes_ID</a:t>
            </a:r>
            <a:endParaRPr lang="en-US" sz="1700" dirty="0"/>
          </a:p>
          <a:p>
            <a:pPr>
              <a:defRPr/>
            </a:pPr>
            <a:endParaRPr lang="en-US" i="1" dirty="0"/>
          </a:p>
          <a:p>
            <a:pPr indent="-365760"/>
            <a:endParaRPr lang="en-US"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smtClean="0">
                <a:ea typeface="+mj-ea"/>
              </a:rPr>
              <a:t>外部联接（外联）</a:t>
            </a:r>
            <a:endParaRPr lang="en-US" sz="2800" dirty="0">
              <a:ea typeface="+mj-ea"/>
            </a:endParaRPr>
          </a:p>
        </p:txBody>
      </p:sp>
      <p:sp>
        <p:nvSpPr>
          <p:cNvPr id="23555" name="Rectangle 3"/>
          <p:cNvSpPr>
            <a:spLocks noGrp="1" noChangeArrowheads="1"/>
          </p:cNvSpPr>
          <p:nvPr>
            <p:ph type="body" idx="1"/>
          </p:nvPr>
        </p:nvSpPr>
        <p:spPr>
          <a:xfrm>
            <a:off x="768350" y="1170533"/>
            <a:ext cx="7570979" cy="3779419"/>
          </a:xfrm>
        </p:spPr>
        <p:txBody>
          <a:bodyPr/>
          <a:lstStyle/>
          <a:p>
            <a:r>
              <a:rPr lang="en-US" altLang="en-US" sz="1700" dirty="0"/>
              <a:t>An extension of the join operation that avoids loss of information.</a:t>
            </a:r>
          </a:p>
          <a:p>
            <a:r>
              <a:rPr lang="en-US" altLang="en-US" sz="1700" dirty="0"/>
              <a:t>Computes the join and then adds tuples form one relation that does not match tuples in the other relation to the result of the join. </a:t>
            </a:r>
          </a:p>
          <a:p>
            <a:r>
              <a:rPr lang="en-US" altLang="en-US" sz="1700" dirty="0"/>
              <a:t>Uses </a:t>
            </a:r>
            <a:r>
              <a:rPr lang="en-US" altLang="en-US" sz="1700" i="1" dirty="0"/>
              <a:t>null</a:t>
            </a:r>
            <a:r>
              <a:rPr lang="en-US" altLang="en-US" sz="1700" dirty="0"/>
              <a:t> values.</a:t>
            </a:r>
          </a:p>
          <a:p>
            <a:r>
              <a:rPr lang="en-US" altLang="en-US" sz="1700" dirty="0"/>
              <a:t>Three forms of outer join:</a:t>
            </a:r>
          </a:p>
          <a:p>
            <a:pPr lvl="1"/>
            <a:r>
              <a:rPr lang="en-US" altLang="en-US" sz="1700" dirty="0"/>
              <a:t>left outer join</a:t>
            </a:r>
          </a:p>
          <a:p>
            <a:pPr lvl="1"/>
            <a:r>
              <a:rPr lang="en-US" altLang="en-US" sz="1700" dirty="0"/>
              <a:t>right outer join</a:t>
            </a:r>
          </a:p>
          <a:p>
            <a:pPr lvl="1"/>
            <a:r>
              <a:rPr lang="en-US" altLang="en-US" sz="1700" dirty="0"/>
              <a:t>full outer join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a:ea typeface="+mj-ea"/>
              </a:rPr>
              <a:t>外</a:t>
            </a:r>
            <a:r>
              <a:rPr lang="zh-CN" altLang="en-US" sz="2800" dirty="0" smtClean="0">
                <a:ea typeface="+mj-ea"/>
              </a:rPr>
              <a:t>联举例</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dirty="0"/>
              <a:t>Relation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course </a:t>
            </a:r>
            <a:r>
              <a:rPr lang="en-US" altLang="en-US" sz="1700" dirty="0"/>
              <a:t>information is missing CS-347</a:t>
            </a:r>
          </a:p>
          <a:p>
            <a:pPr>
              <a:buClr>
                <a:schemeClr val="tx2"/>
              </a:buClr>
              <a:buNone/>
            </a:pPr>
            <a:r>
              <a:rPr lang="en-US" altLang="en-US" sz="1700" i="1" dirty="0"/>
              <a:t>              </a:t>
            </a:r>
            <a:r>
              <a:rPr lang="en-US" altLang="en-US" sz="1700" i="1" dirty="0" err="1"/>
              <a:t>prereq</a:t>
            </a:r>
            <a:r>
              <a:rPr lang="en-US" altLang="en-US" sz="1700" i="1" dirty="0"/>
              <a:t> </a:t>
            </a:r>
            <a:r>
              <a:rPr lang="en-US" altLang="en-US" sz="1700" dirty="0"/>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smtClean="0"/>
              <a:t>左外联</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smtClean="0"/>
              <a:t>右外联</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smtClean="0"/>
              <a:t>全外联</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a:effectLst>
                  <a:outerShdw blurRad="38100" dist="38100" dir="2700000" algn="tl">
                    <a:srgbClr val="C0C0C0"/>
                  </a:outerShdw>
                </a:effectLst>
              </a:rPr>
              <a:t>联</a:t>
            </a:r>
            <a:r>
              <a:rPr lang="zh-CN" altLang="en-US" sz="2800" dirty="0" smtClean="0">
                <a:effectLst>
                  <a:outerShdw blurRad="38100" dist="38100" dir="2700000" algn="tl">
                    <a:srgbClr val="C0C0C0"/>
                  </a:outerShdw>
                </a:effectLst>
              </a:rPr>
              <a:t>接关系举例</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smtClean="0">
                <a:effectLst>
                  <a:outerShdw blurRad="38100" dist="38100" dir="2700000" algn="tl">
                    <a:srgbClr val="C0C0C0"/>
                  </a:outerShdw>
                </a:effectLst>
              </a:rPr>
              <a:t>联接关系举例</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r>
              <a:rPr lang="en-US" altLang="en-US" sz="1700" i="1" dirty="0"/>
              <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sz="2800" dirty="0" smtClean="0">
                <a:effectLst>
                  <a:outerShdw blurRad="38100" dist="38100" dir="2700000" algn="tl">
                    <a:srgbClr val="C0C0C0"/>
                  </a:outerShdw>
                </a:effectLst>
              </a:rPr>
              <a:t>联接关系举例</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zh-CN" altLang="en-US" sz="2800" dirty="0" smtClean="0">
                <a:ea typeface="+mj-ea"/>
              </a:rPr>
              <a:t>概要</a:t>
            </a:r>
            <a:endParaRPr lang="en-US" sz="2800" dirty="0">
              <a:ea typeface="+mj-ea"/>
            </a:endParaRPr>
          </a:p>
        </p:txBody>
      </p:sp>
      <p:sp>
        <p:nvSpPr>
          <p:cNvPr id="17411" name="Rectangle 3"/>
          <p:cNvSpPr>
            <a:spLocks noGrp="1" noChangeArrowheads="1"/>
          </p:cNvSpPr>
          <p:nvPr>
            <p:ph type="body" idx="1"/>
          </p:nvPr>
        </p:nvSpPr>
        <p:spPr>
          <a:xfrm>
            <a:off x="768351" y="1104900"/>
            <a:ext cx="6587800" cy="4135840"/>
          </a:xfrm>
          <a:noFill/>
        </p:spPr>
        <p:txBody>
          <a:bodyPr lIns="90488" tIns="44450" rIns="90488" bIns="44450"/>
          <a:lstStyle/>
          <a:p>
            <a:r>
              <a:rPr lang="zh-CN" altLang="en-US" sz="1700" dirty="0"/>
              <a:t>联接</a:t>
            </a:r>
            <a:r>
              <a:rPr lang="zh-CN" altLang="en-US" sz="1700" dirty="0" smtClean="0"/>
              <a:t> </a:t>
            </a:r>
            <a:r>
              <a:rPr lang="en-US" altLang="en-US" sz="1700" dirty="0" smtClean="0"/>
              <a:t>Join  </a:t>
            </a:r>
            <a:r>
              <a:rPr lang="en-US" altLang="en-US" sz="1700" dirty="0"/>
              <a:t>Expressions</a:t>
            </a:r>
          </a:p>
          <a:p>
            <a:r>
              <a:rPr lang="zh-CN" altLang="en-US" sz="1700" dirty="0" smtClean="0"/>
              <a:t>视图 </a:t>
            </a:r>
            <a:r>
              <a:rPr lang="en-US" altLang="en-US" sz="1700" dirty="0" smtClean="0"/>
              <a:t>Views</a:t>
            </a:r>
            <a:endParaRPr lang="en-US" altLang="en-US" sz="1700" dirty="0"/>
          </a:p>
          <a:p>
            <a:r>
              <a:rPr lang="zh-CN" altLang="en-US" sz="1700" dirty="0" smtClean="0"/>
              <a:t>事务 </a:t>
            </a:r>
            <a:r>
              <a:rPr lang="en-US" altLang="en-US" sz="1700" dirty="0" smtClean="0"/>
              <a:t>Transactions</a:t>
            </a:r>
            <a:endParaRPr lang="en-US" altLang="en-US" sz="1700" dirty="0"/>
          </a:p>
          <a:p>
            <a:r>
              <a:rPr lang="zh-CN" altLang="en-US" sz="1700" dirty="0" smtClean="0"/>
              <a:t>完整性约束 </a:t>
            </a:r>
            <a:r>
              <a:rPr lang="en-US" altLang="en-US" sz="1700" dirty="0" smtClean="0"/>
              <a:t>Integrity </a:t>
            </a:r>
            <a:r>
              <a:rPr lang="en-US" altLang="en-US" sz="1700" dirty="0"/>
              <a:t>Constraints</a:t>
            </a:r>
          </a:p>
          <a:p>
            <a:r>
              <a:rPr lang="en-US" altLang="zh-CN" sz="1700" dirty="0" smtClean="0"/>
              <a:t>SQL</a:t>
            </a:r>
            <a:r>
              <a:rPr lang="zh-CN" altLang="en-US" sz="1700" dirty="0" smtClean="0"/>
              <a:t>数据类型与模式 </a:t>
            </a:r>
            <a:r>
              <a:rPr lang="en-US" altLang="en-US" sz="1700" dirty="0" smtClean="0"/>
              <a:t>SQL </a:t>
            </a:r>
            <a:r>
              <a:rPr lang="en-US" altLang="en-US" sz="1700" dirty="0"/>
              <a:t>Data Types and Schemas</a:t>
            </a:r>
          </a:p>
          <a:p>
            <a:r>
              <a:rPr lang="zh-CN" altLang="en-US" sz="1700" dirty="0" smtClean="0"/>
              <a:t>索引 </a:t>
            </a:r>
            <a:r>
              <a:rPr lang="en-US" altLang="en-US" sz="1700" dirty="0" smtClean="0"/>
              <a:t>Index </a:t>
            </a:r>
            <a:r>
              <a:rPr lang="en-US" altLang="en-US" sz="1700" dirty="0"/>
              <a:t>Definition in SQL</a:t>
            </a:r>
          </a:p>
          <a:p>
            <a:r>
              <a:rPr lang="zh-CN" altLang="en-US" sz="1700" dirty="0" smtClean="0"/>
              <a:t>授权 </a:t>
            </a:r>
            <a:r>
              <a:rPr lang="en-US" altLang="en-US" sz="1700" dirty="0" smtClean="0"/>
              <a:t>Authorization</a:t>
            </a:r>
            <a:endParaRPr lang="en-US" altLang="en-US" sz="17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zh-CN" altLang="en-US" sz="2800" dirty="0" smtClean="0">
                <a:ea typeface="+mj-ea"/>
              </a:rPr>
              <a:t>视图</a:t>
            </a:r>
            <a:endParaRPr lang="en-US" sz="2800" dirty="0">
              <a:ea typeface="+mj-ea"/>
            </a:endParaRPr>
          </a:p>
        </p:txBody>
      </p:sp>
      <p:sp>
        <p:nvSpPr>
          <p:cNvPr id="37891" name="Rectangle 3"/>
          <p:cNvSpPr>
            <a:spLocks noGrp="1" noChangeArrowheads="1"/>
          </p:cNvSpPr>
          <p:nvPr>
            <p:ph type="body" idx="1"/>
          </p:nvPr>
        </p:nvSpPr>
        <p:spPr>
          <a:xfrm>
            <a:off x="768351" y="1106488"/>
            <a:ext cx="7583170" cy="4937125"/>
          </a:xfrm>
        </p:spPr>
        <p:txBody>
          <a:bodyPr/>
          <a:lstStyle/>
          <a:p>
            <a:pPr>
              <a:tabLst>
                <a:tab pos="3205163" algn="ctr"/>
              </a:tabLst>
            </a:pPr>
            <a:r>
              <a:rPr lang="zh-CN" altLang="en-US" sz="1700" dirty="0"/>
              <a:t>在某些情况下，不希望所有用户都看到整个逻辑模型</a:t>
            </a:r>
            <a:r>
              <a:rPr lang="en-US" altLang="zh-CN" sz="1700" dirty="0"/>
              <a:t>(</a:t>
            </a:r>
            <a:r>
              <a:rPr lang="zh-CN" altLang="en-US" sz="1700" dirty="0"/>
              <a:t>即，存储在数据库中的所有实际关系</a:t>
            </a:r>
            <a:r>
              <a:rPr lang="en-US" altLang="zh-CN" sz="1700" dirty="0"/>
              <a:t>)</a:t>
            </a:r>
            <a:r>
              <a:rPr lang="zh-CN" altLang="en-US" sz="1700" dirty="0"/>
              <a:t>。</a:t>
            </a:r>
            <a:endParaRPr lang="en-US" altLang="en-US" sz="1700" dirty="0" smtClean="0"/>
          </a:p>
          <a:p>
            <a:pPr>
              <a:tabLst>
                <a:tab pos="3205163" algn="ctr"/>
              </a:tabLst>
            </a:pPr>
            <a:r>
              <a:rPr lang="zh-CN" altLang="en-US" sz="1700" dirty="0"/>
              <a:t>考虑这样一个人，他需要</a:t>
            </a:r>
            <a:r>
              <a:rPr lang="zh-CN" altLang="en-US" sz="1700" dirty="0" smtClean="0"/>
              <a:t>知道教师的</a:t>
            </a:r>
            <a:r>
              <a:rPr lang="zh-CN" altLang="en-US" sz="1700" dirty="0"/>
              <a:t>名字</a:t>
            </a:r>
            <a:r>
              <a:rPr lang="zh-CN" altLang="en-US" sz="1700" dirty="0" smtClean="0"/>
              <a:t>和</a:t>
            </a:r>
            <a:r>
              <a:rPr lang="zh-CN" altLang="en-US" sz="1700" dirty="0"/>
              <a:t>院系</a:t>
            </a:r>
            <a:r>
              <a:rPr lang="zh-CN" altLang="en-US" sz="1700" dirty="0" smtClean="0"/>
              <a:t>，</a:t>
            </a:r>
            <a:r>
              <a:rPr lang="zh-CN" altLang="en-US" sz="1700" dirty="0"/>
              <a:t>而不是工资。这个人应该看到一个</a:t>
            </a:r>
            <a:r>
              <a:rPr lang="zh-CN" altLang="en-US" sz="1700" dirty="0" smtClean="0"/>
              <a:t>关系，在</a:t>
            </a:r>
            <a:r>
              <a:rPr lang="en-US" altLang="zh-CN" sz="1700" dirty="0" smtClean="0"/>
              <a:t>SQL</a:t>
            </a:r>
            <a:r>
              <a:rPr lang="zh-CN" altLang="en-US" sz="1700" dirty="0" smtClean="0"/>
              <a:t>中被描述为</a:t>
            </a:r>
            <a:r>
              <a:rPr kumimoji="0" lang="en-US" altLang="en-US" sz="1700" b="1" dirty="0"/>
              <a:t/>
            </a:r>
            <a:br>
              <a:rPr kumimoji="0" lang="en-US" altLang="en-US" sz="1700" b="1" dirty="0"/>
            </a:br>
            <a:r>
              <a:rPr kumimoji="0" lang="en-US" altLang="en-US" sz="1700" b="1" dirty="0"/>
              <a:t>             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err="1"/>
              <a:t>dept_name</a:t>
            </a:r>
            <a:r>
              <a:rPr kumimoji="0" lang="en-US" altLang="en-US" sz="1700" i="1" dirty="0"/>
              <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zh-CN" altLang="en-US" sz="1700" dirty="0" smtClean="0"/>
              <a:t>视图提供一种机制，可以对特定用户隐藏特定的数据。</a:t>
            </a:r>
            <a:endParaRPr lang="en-US" altLang="en-US" sz="1700" dirty="0"/>
          </a:p>
          <a:p>
            <a:pPr>
              <a:tabLst>
                <a:tab pos="3205163" algn="ctr"/>
              </a:tabLst>
            </a:pPr>
            <a:r>
              <a:rPr lang="zh-CN" altLang="en-US" sz="1700" dirty="0"/>
              <a:t>任何不属于概念模型但对用户可见的“虚拟关系”称为视图</a:t>
            </a:r>
            <a:r>
              <a:rPr lang="zh-CN" altLang="en-US" sz="1700" dirty="0" smtClean="0"/>
              <a:t>。</a:t>
            </a:r>
            <a:endParaRPr lang="en-US" altLang="en-US" sz="1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zh-CN" altLang="en-US" sz="2800" dirty="0" smtClean="0">
                <a:ea typeface="+mj-ea"/>
              </a:rPr>
              <a:t>视图定义</a:t>
            </a:r>
            <a:endParaRPr lang="en-US" sz="2800" dirty="0">
              <a:ea typeface="+mj-ea"/>
            </a:endParaRPr>
          </a:p>
        </p:txBody>
      </p:sp>
      <p:sp>
        <p:nvSpPr>
          <p:cNvPr id="39939" name="Rectangle 3"/>
          <p:cNvSpPr>
            <a:spLocks noGrp="1" noChangeArrowheads="1"/>
          </p:cNvSpPr>
          <p:nvPr>
            <p:ph type="body" idx="1"/>
          </p:nvPr>
        </p:nvSpPr>
        <p:spPr>
          <a:xfrm>
            <a:off x="768350" y="1069405"/>
            <a:ext cx="7497827" cy="4307268"/>
          </a:xfrm>
        </p:spPr>
        <p:txBody>
          <a:bodyPr/>
          <a:lstStyle/>
          <a:p>
            <a:pPr>
              <a:tabLst>
                <a:tab pos="3432175" algn="ctr"/>
              </a:tabLst>
            </a:pPr>
            <a:r>
              <a:rPr lang="zh-CN" altLang="en-US" sz="1700" dirty="0" smtClean="0"/>
              <a:t>视图定义使用</a:t>
            </a:r>
            <a:r>
              <a:rPr lang="en-US" altLang="zh-CN" sz="1700" b="1" dirty="0" smtClean="0"/>
              <a:t>create view </a:t>
            </a:r>
            <a:r>
              <a:rPr lang="zh-CN" altLang="en-US" sz="1700" dirty="0" smtClean="0"/>
              <a:t>语句，形式为</a:t>
            </a:r>
            <a:endParaRPr lang="en-US" altLang="en-US" sz="1700" dirty="0"/>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a:t>
            </a:r>
            <a:r>
              <a:rPr lang="zh-CN" altLang="en-US" sz="1700" dirty="0" smtClean="0"/>
              <a:t>这里</a:t>
            </a:r>
            <a:r>
              <a:rPr lang="en-US" altLang="en-US" sz="1700" dirty="0" smtClean="0"/>
              <a:t> </a:t>
            </a:r>
            <a:r>
              <a:rPr lang="en-US" altLang="en-US" sz="1700" dirty="0"/>
              <a:t>&lt;query expression&gt; is </a:t>
            </a:r>
            <a:r>
              <a:rPr lang="zh-CN" altLang="en-US" sz="1700" dirty="0" smtClean="0"/>
              <a:t>任何合法的</a:t>
            </a:r>
            <a:r>
              <a:rPr lang="en-US" altLang="zh-CN" sz="1700" dirty="0" smtClean="0"/>
              <a:t>SQL</a:t>
            </a:r>
            <a:r>
              <a:rPr lang="zh-CN" altLang="en-US" sz="1700" dirty="0" smtClean="0"/>
              <a:t>语句</a:t>
            </a:r>
            <a:r>
              <a:rPr lang="en-US" altLang="en-US" sz="1700" dirty="0" smtClean="0"/>
              <a:t>. </a:t>
            </a:r>
            <a:r>
              <a:rPr lang="zh-CN" altLang="en-US" sz="1700" dirty="0" smtClean="0"/>
              <a:t>视图名为</a:t>
            </a:r>
            <a:r>
              <a:rPr lang="en-US" altLang="en-US" sz="1700" i="1" dirty="0" smtClean="0"/>
              <a:t>v.</a:t>
            </a:r>
          </a:p>
          <a:p>
            <a:pPr lvl="1">
              <a:tabLst>
                <a:tab pos="3432175" algn="ctr"/>
              </a:tabLst>
            </a:pPr>
            <a:r>
              <a:rPr lang="zh-CN" altLang="en-US" sz="1700" i="1" dirty="0" smtClean="0"/>
              <a:t>如果</a:t>
            </a:r>
            <a:r>
              <a:rPr lang="en-US" altLang="zh-CN" sz="1700" i="1" dirty="0" smtClean="0"/>
              <a:t>SQL</a:t>
            </a:r>
            <a:r>
              <a:rPr lang="zh-CN" altLang="en-US" sz="1700" i="1" dirty="0" smtClean="0"/>
              <a:t>不合法，视图也会被建立，只是它是不可用状态</a:t>
            </a:r>
            <a:endParaRPr lang="en-US" altLang="zh-CN" sz="1700" i="1" dirty="0" smtClean="0"/>
          </a:p>
          <a:p>
            <a:pPr lvl="1">
              <a:tabLst>
                <a:tab pos="3432175" algn="ctr"/>
              </a:tabLst>
            </a:pPr>
            <a:r>
              <a:rPr lang="zh-CN" altLang="en-US" sz="1700" i="1" dirty="0"/>
              <a:t>视图</a:t>
            </a:r>
            <a:r>
              <a:rPr lang="zh-CN" altLang="en-US" sz="1700" i="1" dirty="0" smtClean="0"/>
              <a:t>名要符合标识符命名规则，在数据库中不能和其他已有对象名称相同</a:t>
            </a:r>
            <a:endParaRPr lang="en-US" altLang="en-US" sz="1700" dirty="0"/>
          </a:p>
          <a:p>
            <a:pPr>
              <a:tabLst>
                <a:tab pos="3432175" algn="ctr"/>
              </a:tabLst>
            </a:pPr>
            <a:r>
              <a:rPr lang="zh-CN" altLang="en-US" sz="1700" dirty="0" smtClean="0"/>
              <a:t>一旦视图被定义，视图名就用于指代由视图定义时</a:t>
            </a:r>
            <a:r>
              <a:rPr lang="en-US" altLang="zh-CN" sz="1700" dirty="0" smtClean="0"/>
              <a:t>SQL</a:t>
            </a:r>
            <a:r>
              <a:rPr lang="zh-CN" altLang="en-US" sz="1700" dirty="0" smtClean="0"/>
              <a:t>产生的虚拟关系。</a:t>
            </a:r>
            <a:endParaRPr lang="en-US" altLang="en-US" sz="1700" dirty="0" smtClean="0"/>
          </a:p>
          <a:p>
            <a:pPr>
              <a:tabLst>
                <a:tab pos="3432175" algn="ctr"/>
              </a:tabLst>
            </a:pPr>
            <a:r>
              <a:rPr lang="zh-CN" altLang="en-US" sz="1700" dirty="0" smtClean="0"/>
              <a:t>视图不同于使用</a:t>
            </a:r>
            <a:r>
              <a:rPr lang="en-US" altLang="zh-CN" sz="1700" dirty="0" smtClean="0"/>
              <a:t>SQL</a:t>
            </a:r>
            <a:r>
              <a:rPr lang="zh-CN" altLang="en-US" sz="1700" dirty="0" smtClean="0"/>
              <a:t>查询产生一个新的关系</a:t>
            </a:r>
            <a:endParaRPr lang="en-US" altLang="en-US" sz="1700" dirty="0"/>
          </a:p>
          <a:p>
            <a:pPr lvl="1">
              <a:tabLst>
                <a:tab pos="3432175" algn="ctr"/>
              </a:tabLst>
            </a:pPr>
            <a:r>
              <a:rPr lang="zh-CN" altLang="en-US" sz="1700" dirty="0" smtClean="0"/>
              <a:t>视图定义只存储</a:t>
            </a:r>
            <a:r>
              <a:rPr lang="en-US" altLang="zh-CN" sz="1700" dirty="0" smtClean="0"/>
              <a:t>SQL</a:t>
            </a:r>
            <a:r>
              <a:rPr lang="zh-CN" altLang="en-US" sz="1700" dirty="0" smtClean="0"/>
              <a:t>被解析以后的表达式，并不存储查询结果。</a:t>
            </a:r>
            <a:endParaRPr lang="en-US" altLang="zh-CN" sz="1700" dirty="0" smtClean="0"/>
          </a:p>
          <a:p>
            <a:pPr lvl="1">
              <a:tabLst>
                <a:tab pos="3432175" algn="ctr"/>
              </a:tabLst>
            </a:pPr>
            <a:r>
              <a:rPr lang="zh-CN" altLang="en-US" sz="1700" dirty="0" smtClean="0"/>
              <a:t>每次使用视图时，会再次执行</a:t>
            </a:r>
            <a:r>
              <a:rPr lang="en-US" altLang="zh-CN" sz="1700" dirty="0" smtClean="0"/>
              <a:t>SQL</a:t>
            </a:r>
            <a:r>
              <a:rPr lang="zh-CN" altLang="en-US" sz="1700" dirty="0" smtClean="0"/>
              <a:t>。（换句话说，视图并不能带来查询加速的效果）</a:t>
            </a:r>
            <a:endParaRPr lang="en-US" altLang="en-US" sz="17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zh-CN" altLang="en-US" sz="2800" dirty="0" smtClean="0">
                <a:ea typeface="+mj-ea"/>
              </a:rPr>
              <a:t>视图的定义与使用</a:t>
            </a:r>
            <a:endParaRPr lang="en-US" sz="2800" dirty="0">
              <a:ea typeface="+mj-ea"/>
            </a:endParaRPr>
          </a:p>
        </p:txBody>
      </p:sp>
      <p:sp>
        <p:nvSpPr>
          <p:cNvPr id="41987" name="Rectangle 3"/>
          <p:cNvSpPr>
            <a:spLocks noGrp="1" noChangeArrowheads="1"/>
          </p:cNvSpPr>
          <p:nvPr>
            <p:ph type="body" idx="1"/>
          </p:nvPr>
        </p:nvSpPr>
        <p:spPr>
          <a:xfrm>
            <a:off x="768351" y="1106489"/>
            <a:ext cx="7550150" cy="4806632"/>
          </a:xfrm>
        </p:spPr>
        <p:txBody>
          <a:bodyPr/>
          <a:lstStyle/>
          <a:p>
            <a:pPr>
              <a:tabLst>
                <a:tab pos="1370013" algn="l"/>
              </a:tabLst>
            </a:pPr>
            <a:r>
              <a:rPr lang="en-US" altLang="en-US" sz="1700" dirty="0"/>
              <a:t>A view of instructors without their salary</a:t>
            </a:r>
          </a:p>
          <a:p>
            <a:pPr>
              <a:buNone/>
              <a:tabLst>
                <a:tab pos="1370013" algn="l"/>
              </a:tabLst>
            </a:pPr>
            <a:r>
              <a:rPr lang="en-US" altLang="en-US" sz="800" dirty="0"/>
              <a:t> </a:t>
            </a:r>
            <a:r>
              <a:rPr lang="en-US" altLang="en-US" sz="1700" dirty="0"/>
              <a:t/>
            </a:r>
            <a:br>
              <a:rPr lang="en-US" altLang="en-US" sz="1700" dirty="0"/>
            </a:br>
            <a:r>
              <a:rPr lang="en-US" altLang="en-US" sz="1700" dirty="0"/>
              <a:t>              </a:t>
            </a:r>
            <a:r>
              <a:rPr kumimoji="0" lang="en-US" altLang="en-US" sz="1700" b="1" dirty="0"/>
              <a:t>create view </a:t>
            </a:r>
            <a:r>
              <a:rPr lang="en-US" altLang="en-US" sz="1700" b="1" i="1" dirty="0">
                <a:solidFill>
                  <a:srgbClr val="002060"/>
                </a:solidFill>
              </a:rPr>
              <a:t>faculty</a:t>
            </a:r>
            <a:r>
              <a:rPr kumimoji="0" lang="en-US" altLang="en-US" sz="1700" i="1" dirty="0"/>
              <a:t> </a:t>
            </a:r>
            <a:r>
              <a:rPr kumimoji="0" lang="en-US" altLang="en-US" sz="1700" b="1" dirty="0"/>
              <a:t>as</a:t>
            </a:r>
            <a:r>
              <a:rPr lang="en-US" altLang="en-US" sz="1700" b="1" dirty="0"/>
              <a:t> </a:t>
            </a:r>
            <a:br>
              <a:rPr lang="en-US" altLang="en-US" sz="1700" b="1" dirty="0"/>
            </a:br>
            <a:r>
              <a:rPr lang="en-US" altLang="en-US" sz="1700" b="1" dirty="0"/>
              <a:t>                      </a:t>
            </a:r>
            <a:r>
              <a:rPr kumimoji="0" lang="en-US" altLang="en-US" sz="1700" b="1" dirty="0"/>
              <a:t>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tabLst>
                <a:tab pos="1370013" algn="l"/>
              </a:tabLst>
            </a:pPr>
            <a:r>
              <a:rPr lang="en-US" altLang="en-US" sz="1700" dirty="0"/>
              <a:t>Find all instructors in the Biology department</a:t>
            </a:r>
          </a:p>
          <a:p>
            <a:pPr>
              <a:buNone/>
              <a:tabLst>
                <a:tab pos="1370013" algn="l"/>
              </a:tabLst>
            </a:pPr>
            <a:r>
              <a:rPr lang="en-US" altLang="en-US" sz="800" dirty="0"/>
              <a:t> </a:t>
            </a:r>
            <a:r>
              <a:rPr lang="en-US" altLang="en-US" sz="1700" dirty="0"/>
              <a:t/>
            </a:r>
            <a:br>
              <a:rPr lang="en-US" altLang="en-US" sz="1700" dirty="0"/>
            </a:br>
            <a:r>
              <a:rPr lang="en-US" altLang="en-US" sz="1700" dirty="0"/>
              <a:t>                </a:t>
            </a:r>
            <a:r>
              <a:rPr lang="en-US" altLang="en-US" sz="1700" b="1" dirty="0"/>
              <a:t>select </a:t>
            </a:r>
            <a:r>
              <a:rPr lang="en-US" altLang="en-US" sz="1700" i="1" dirty="0"/>
              <a:t>name</a:t>
            </a:r>
            <a:br>
              <a:rPr lang="en-US" altLang="en-US" sz="1700" i="1" dirty="0"/>
            </a:br>
            <a:r>
              <a:rPr lang="en-US" altLang="en-US" sz="1700" i="1" dirty="0"/>
              <a:t>                </a:t>
            </a:r>
            <a:r>
              <a:rPr lang="en-US" altLang="en-US" sz="1700" b="1" dirty="0"/>
              <a:t>from </a:t>
            </a:r>
            <a:r>
              <a:rPr lang="en-US" altLang="en-US" sz="1700" b="1" i="1" dirty="0">
                <a:solidFill>
                  <a:srgbClr val="002060"/>
                </a:solidFill>
              </a:rPr>
              <a:t>faculty</a:t>
            </a:r>
            <a:r>
              <a:rPr lang="en-US" altLang="en-US" sz="1700" i="1" dirty="0"/>
              <a:t/>
            </a:r>
            <a:br>
              <a:rPr lang="en-US" altLang="en-US" sz="1700" i="1" dirty="0"/>
            </a:br>
            <a:r>
              <a:rPr lang="en-US" altLang="en-US" sz="1700" i="1" dirty="0"/>
              <a:t>                </a:t>
            </a:r>
            <a:r>
              <a:rPr lang="en-US" altLang="en-US" sz="1700" b="1" dirty="0"/>
              <a:t>where </a:t>
            </a:r>
            <a:r>
              <a:rPr lang="en-US" altLang="en-US" sz="1700" i="1" dirty="0"/>
              <a:t>dept_name = </a:t>
            </a:r>
            <a:r>
              <a:rPr lang="en-US" altLang="en-US" sz="1700" dirty="0"/>
              <a:t>'Biology'</a:t>
            </a:r>
          </a:p>
          <a:p>
            <a:pPr>
              <a:tabLst>
                <a:tab pos="1370013" algn="l"/>
              </a:tabLst>
            </a:pPr>
            <a:r>
              <a:rPr lang="en-US" altLang="en-US" sz="1700" dirty="0"/>
              <a:t>Create a view of department salary totals</a:t>
            </a:r>
          </a:p>
          <a:p>
            <a:pPr>
              <a:buNone/>
              <a:tabLst>
                <a:tab pos="1370013" algn="l"/>
              </a:tabLst>
            </a:pPr>
            <a:r>
              <a:rPr lang="en-US" altLang="en-US" sz="800" dirty="0"/>
              <a:t> </a:t>
            </a:r>
            <a:r>
              <a:rPr lang="en-US" altLang="en-US" sz="1700" dirty="0"/>
              <a:t/>
            </a:r>
            <a:br>
              <a:rPr lang="en-US" altLang="en-US" sz="1700" dirty="0"/>
            </a:br>
            <a:r>
              <a:rPr lang="en-US" altLang="en-US" sz="1700" dirty="0"/>
              <a:t>  </a:t>
            </a:r>
            <a:r>
              <a:rPr lang="en-US" altLang="en-US" sz="1700" b="1" dirty="0"/>
              <a:t>create view </a:t>
            </a:r>
            <a:r>
              <a:rPr lang="en-US" altLang="en-US" sz="1700" b="1" i="1" dirty="0" err="1">
                <a:solidFill>
                  <a:srgbClr val="002060"/>
                </a:solidFill>
              </a:rPr>
              <a:t>departments_total_salary</a:t>
            </a:r>
            <a:r>
              <a:rPr lang="en-US" altLang="en-US" sz="1700" b="1" i="1" dirty="0">
                <a:solidFill>
                  <a:srgbClr val="002060"/>
                </a:solidFill>
              </a:rPr>
              <a:t>(dept_name, </a:t>
            </a:r>
            <a:r>
              <a:rPr lang="en-US" altLang="en-US" sz="1700" b="1" i="1" dirty="0" err="1">
                <a:solidFill>
                  <a:srgbClr val="002060"/>
                </a:solidFill>
              </a:rPr>
              <a:t>total_salary</a:t>
            </a:r>
            <a:r>
              <a:rPr lang="en-US" altLang="en-US" sz="1700" b="1" i="1" dirty="0">
                <a:solidFill>
                  <a:srgbClr val="000099"/>
                </a:solidFill>
              </a:rPr>
              <a:t>)</a:t>
            </a:r>
            <a:r>
              <a:rPr lang="en-US" altLang="en-US" sz="1700" i="1" dirty="0">
                <a:solidFill>
                  <a:srgbClr val="000099"/>
                </a:solidFill>
              </a:rPr>
              <a:t> </a:t>
            </a:r>
            <a:r>
              <a:rPr lang="en-US" altLang="en-US" sz="1700" b="1" dirty="0"/>
              <a:t>as</a:t>
            </a:r>
            <a:br>
              <a:rPr lang="en-US" altLang="en-US" sz="1700" b="1" dirty="0"/>
            </a:br>
            <a:r>
              <a:rPr lang="en-US" altLang="en-US" sz="1700" b="1" dirty="0"/>
              <a:t>       select </a:t>
            </a:r>
            <a:r>
              <a:rPr lang="en-US" altLang="en-US" sz="1700" i="1" dirty="0"/>
              <a:t>dept_name</a:t>
            </a:r>
            <a:r>
              <a:rPr lang="en-US" altLang="en-US" sz="1700" dirty="0"/>
              <a:t>, </a:t>
            </a:r>
            <a:r>
              <a:rPr lang="en-US" altLang="en-US" sz="1700" b="1" dirty="0"/>
              <a:t>sum </a:t>
            </a:r>
            <a:r>
              <a:rPr lang="en-US" altLang="en-US" sz="1700" dirty="0"/>
              <a:t>(</a:t>
            </a:r>
            <a:r>
              <a:rPr lang="en-US" altLang="en-US" sz="1700" i="1" dirty="0"/>
              <a:t>salary</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zh-CN" altLang="en-US" sz="2800" dirty="0" smtClean="0">
                <a:ea typeface="+mj-ea"/>
              </a:rPr>
              <a:t>使用已有的视图定义其他视图</a:t>
            </a:r>
            <a:endParaRPr lang="en-US" sz="2800" dirty="0">
              <a:ea typeface="+mj-ea"/>
            </a:endParaRPr>
          </a:p>
        </p:txBody>
      </p:sp>
      <p:sp>
        <p:nvSpPr>
          <p:cNvPr id="46083" name="Rectangle 3"/>
          <p:cNvSpPr>
            <a:spLocks noGrp="1" noChangeArrowheads="1"/>
          </p:cNvSpPr>
          <p:nvPr>
            <p:ph type="body" idx="1"/>
          </p:nvPr>
        </p:nvSpPr>
        <p:spPr>
          <a:xfrm>
            <a:off x="768350" y="1106488"/>
            <a:ext cx="7683191" cy="3380168"/>
          </a:xfrm>
        </p:spPr>
        <p:txBody>
          <a:bodyPr/>
          <a:lstStyle/>
          <a:p>
            <a:r>
              <a:rPr lang="zh-CN" altLang="en-US" sz="1700" dirty="0" smtClean="0"/>
              <a:t>一个视图可以用于其他视图的定义中。</a:t>
            </a:r>
            <a:endParaRPr lang="en-US" altLang="en-US" sz="1700" dirty="0"/>
          </a:p>
          <a:p>
            <a:r>
              <a:rPr lang="zh-CN" altLang="en-US" sz="1700" dirty="0" smtClean="0"/>
              <a:t>直接相关</a:t>
            </a:r>
            <a:endParaRPr lang="en-US" altLang="zh-CN" sz="1700" dirty="0" smtClean="0"/>
          </a:p>
          <a:p>
            <a:r>
              <a:rPr lang="zh-CN" altLang="en-US" sz="1700" dirty="0" smtClean="0"/>
              <a:t>间接相关</a:t>
            </a:r>
            <a:endParaRPr lang="en-US" altLang="zh-CN" sz="1700" dirty="0" smtClean="0"/>
          </a:p>
          <a:p>
            <a:r>
              <a:rPr lang="zh-CN" altLang="en-US" sz="1700" dirty="0" smtClean="0"/>
              <a:t>递归 （大部分数据库不支持）</a:t>
            </a:r>
            <a:endParaRPr lang="en-US" altLang="en-US" sz="17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zh-CN" altLang="en-US" sz="2800" dirty="0" smtClean="0">
                <a:ea typeface="+mj-ea"/>
              </a:rPr>
              <a:t>使用已有视图定义视图</a:t>
            </a:r>
            <a:endParaRPr lang="en-US" sz="2800" dirty="0">
              <a:ea typeface="+mj-ea"/>
            </a:endParaRPr>
          </a:p>
        </p:txBody>
      </p:sp>
      <p:sp>
        <p:nvSpPr>
          <p:cNvPr id="44035" name="Rectangle 3"/>
          <p:cNvSpPr>
            <a:spLocks noGrp="1" noChangeArrowheads="1"/>
          </p:cNvSpPr>
          <p:nvPr>
            <p:ph type="body" idx="1"/>
          </p:nvPr>
        </p:nvSpPr>
        <p:spPr>
          <a:xfrm>
            <a:off x="768350" y="1118173"/>
            <a:ext cx="7570979" cy="4282884"/>
          </a:xfrm>
        </p:spPr>
        <p:txBody>
          <a:bodyPr/>
          <a:lstStyle/>
          <a:p>
            <a:r>
              <a:rPr lang="en-US" altLang="en-US" sz="1700" b="1" dirty="0"/>
              <a:t>create view </a:t>
            </a:r>
            <a:r>
              <a:rPr lang="en-US" altLang="en-US" sz="1700" b="1" i="1" dirty="0">
                <a:solidFill>
                  <a:srgbClr val="002060"/>
                </a:solidFill>
              </a:rPr>
              <a:t>physics_fall_2017</a:t>
            </a:r>
            <a:r>
              <a:rPr lang="en-US" altLang="en-US" sz="1700" b="1" i="1" dirty="0"/>
              <a:t> </a:t>
            </a:r>
            <a:r>
              <a:rPr lang="en-US" altLang="en-US" sz="1700" b="1" dirty="0"/>
              <a:t>as</a:t>
            </a:r>
            <a:br>
              <a:rPr lang="en-US" altLang="en-US" sz="1700" b="1" dirty="0"/>
            </a:br>
            <a:r>
              <a:rPr lang="en-US" altLang="en-US" sz="1700" b="1" dirty="0"/>
              <a:t>   select </a:t>
            </a:r>
            <a:r>
              <a:rPr lang="en-US" altLang="en-US" sz="1700" i="1" dirty="0" err="1"/>
              <a:t>course</a:t>
            </a:r>
            <a:r>
              <a:rPr lang="en-US" altLang="en-US" sz="1700" dirty="0" err="1"/>
              <a:t>.</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building</a:t>
            </a:r>
            <a:r>
              <a:rPr lang="en-US" altLang="en-US" sz="1700" dirty="0"/>
              <a:t>, </a:t>
            </a:r>
            <a:r>
              <a:rPr lang="en-US" altLang="en-US" sz="1700" i="1" dirty="0" err="1"/>
              <a:t>room_number</a:t>
            </a:r>
            <a:r>
              <a:rPr lang="en-US" altLang="en-US" sz="1700" i="1" dirty="0"/>
              <a:t/>
            </a:r>
            <a:br>
              <a:rPr lang="en-US" altLang="en-US" sz="1700" i="1" dirty="0"/>
            </a:br>
            <a:r>
              <a:rPr lang="en-US" altLang="en-US" sz="1700" i="1" dirty="0"/>
              <a:t>   </a:t>
            </a:r>
            <a:r>
              <a:rPr lang="en-US" altLang="en-US" sz="1700" b="1" dirty="0"/>
              <a:t>from </a:t>
            </a:r>
            <a:r>
              <a:rPr lang="en-US" altLang="en-US" sz="1700" i="1" dirty="0"/>
              <a:t>course</a:t>
            </a:r>
            <a:r>
              <a:rPr lang="en-US" altLang="en-US" sz="1700" dirty="0"/>
              <a:t>, </a:t>
            </a:r>
            <a:r>
              <a:rPr lang="en-US" altLang="en-US" sz="1700" i="1" dirty="0"/>
              <a:t>section</a:t>
            </a:r>
            <a:br>
              <a:rPr lang="en-US" altLang="en-US" sz="1700" i="1" dirty="0"/>
            </a:br>
            <a:r>
              <a:rPr lang="en-US" altLang="en-US" sz="1700" i="1" dirty="0"/>
              <a:t>   </a:t>
            </a:r>
            <a:r>
              <a:rPr lang="en-US" altLang="en-US" sz="1700" b="1" dirty="0"/>
              <a:t>where </a:t>
            </a:r>
            <a:r>
              <a:rPr lang="en-US" altLang="en-US" sz="1700" i="1" dirty="0" err="1"/>
              <a:t>course</a:t>
            </a:r>
            <a:r>
              <a:rPr lang="en-US" altLang="en-US" sz="1700" dirty="0" err="1"/>
              <a:t>.</a:t>
            </a:r>
            <a:r>
              <a:rPr lang="en-US" altLang="en-US" sz="1700" i="1" dirty="0" err="1"/>
              <a:t>course_id</a:t>
            </a:r>
            <a:r>
              <a:rPr lang="en-US" altLang="en-US" sz="1700" i="1" dirty="0"/>
              <a:t> </a:t>
            </a:r>
            <a:r>
              <a:rPr lang="en-US" altLang="en-US" sz="1700" dirty="0"/>
              <a:t>= </a:t>
            </a:r>
            <a:r>
              <a:rPr lang="en-US" altLang="en-US" sz="1700" i="1" dirty="0" err="1"/>
              <a:t>section</a:t>
            </a:r>
            <a:r>
              <a:rPr lang="en-US" altLang="en-US" sz="1700" dirty="0" err="1"/>
              <a:t>.</a:t>
            </a:r>
            <a:r>
              <a:rPr lang="en-US" altLang="en-US" sz="1700" i="1" dirty="0" err="1"/>
              <a:t>course_id</a:t>
            </a:r>
            <a:r>
              <a:rPr lang="en-US" altLang="en-US" sz="1700" i="1" dirty="0"/>
              <a:t/>
            </a:r>
            <a:br>
              <a:rPr lang="en-US" altLang="en-US" sz="1700" i="1" dirty="0"/>
            </a:br>
            <a:r>
              <a:rPr lang="en-US" altLang="en-US" sz="1700" i="1" dirty="0"/>
              <a:t>              </a:t>
            </a:r>
            <a:r>
              <a:rPr lang="en-US" altLang="en-US" sz="1700" b="1" dirty="0"/>
              <a:t>and </a:t>
            </a:r>
            <a:r>
              <a:rPr lang="en-US" altLang="en-US" sz="1700" i="1" dirty="0" err="1"/>
              <a:t>course</a:t>
            </a:r>
            <a:r>
              <a:rPr lang="en-US" altLang="en-US" sz="1700" dirty="0" err="1"/>
              <a:t>.</a:t>
            </a:r>
            <a:r>
              <a:rPr lang="en-US" altLang="en-US" sz="1700" i="1" dirty="0" err="1"/>
              <a:t>dept_name</a:t>
            </a:r>
            <a:r>
              <a:rPr lang="en-US" altLang="en-US" sz="1700" i="1" dirty="0"/>
              <a:t> </a:t>
            </a:r>
            <a:r>
              <a:rPr lang="en-US" altLang="en-US" sz="1700" dirty="0"/>
              <a:t>= 'Physics'</a:t>
            </a:r>
            <a:br>
              <a:rPr lang="en-US" altLang="en-US" sz="1700" dirty="0"/>
            </a:br>
            <a:r>
              <a:rPr lang="en-US" altLang="en-US" sz="1700" dirty="0"/>
              <a:t>              </a:t>
            </a:r>
            <a:r>
              <a:rPr lang="en-US" altLang="en-US" sz="1700" b="1" dirty="0"/>
              <a:t>and </a:t>
            </a:r>
            <a:r>
              <a:rPr lang="en-US" altLang="en-US" sz="1700" i="1" dirty="0" err="1"/>
              <a:t>section</a:t>
            </a:r>
            <a:r>
              <a:rPr lang="en-US" altLang="en-US" sz="1700" dirty="0" err="1"/>
              <a:t>.</a:t>
            </a:r>
            <a:r>
              <a:rPr lang="en-US" altLang="en-US" sz="1700" i="1" dirty="0" err="1"/>
              <a:t>semester</a:t>
            </a:r>
            <a:r>
              <a:rPr lang="en-US" altLang="en-US" sz="1700" i="1" dirty="0"/>
              <a:t> </a:t>
            </a:r>
            <a:r>
              <a:rPr lang="en-US" altLang="en-US" sz="1700" dirty="0"/>
              <a:t>= 'Fall'</a:t>
            </a:r>
            <a:br>
              <a:rPr lang="en-US" altLang="en-US" sz="1700" dirty="0"/>
            </a:br>
            <a:r>
              <a:rPr lang="en-US" altLang="en-US" sz="1700" dirty="0"/>
              <a:t>              </a:t>
            </a:r>
            <a:r>
              <a:rPr lang="en-US" altLang="en-US" sz="1700" b="1" dirty="0"/>
              <a:t>and </a:t>
            </a:r>
            <a:r>
              <a:rPr lang="en-US" altLang="en-US" sz="1700" i="1" dirty="0" err="1"/>
              <a:t>section</a:t>
            </a:r>
            <a:r>
              <a:rPr lang="en-US" altLang="en-US" sz="1700" dirty="0" err="1"/>
              <a:t>.</a:t>
            </a:r>
            <a:r>
              <a:rPr lang="en-US" altLang="en-US" sz="1700" i="1" dirty="0" err="1"/>
              <a:t>year</a:t>
            </a:r>
            <a:r>
              <a:rPr lang="en-US" altLang="en-US" sz="1700" i="1" dirty="0"/>
              <a:t> </a:t>
            </a:r>
            <a:r>
              <a:rPr lang="en-US" altLang="en-US" sz="1700" dirty="0"/>
              <a:t>= '2017’;</a:t>
            </a:r>
          </a:p>
          <a:p>
            <a:pPr>
              <a:buNone/>
            </a:pPr>
            <a:r>
              <a:rPr lang="en-US" altLang="en-US" sz="800" dirty="0"/>
              <a:t> </a:t>
            </a:r>
          </a:p>
          <a:p>
            <a:r>
              <a:rPr lang="en-US" altLang="en-US" sz="1700" b="1" dirty="0"/>
              <a:t>create view </a:t>
            </a:r>
            <a:r>
              <a:rPr lang="en-US" altLang="en-US" sz="1700" b="1" i="1" dirty="0">
                <a:solidFill>
                  <a:srgbClr val="002060"/>
                </a:solidFill>
              </a:rPr>
              <a:t>physics_fall_2017</a:t>
            </a:r>
            <a:r>
              <a:rPr lang="en-US" altLang="en-US" sz="1700" b="1" i="1" dirty="0"/>
              <a:t>_</a:t>
            </a:r>
            <a:r>
              <a:rPr lang="en-US" altLang="en-US" sz="1700" i="1" dirty="0"/>
              <a:t>watson </a:t>
            </a:r>
            <a:r>
              <a:rPr lang="en-US" altLang="en-US" sz="1700" b="1" dirty="0"/>
              <a:t>as</a:t>
            </a:r>
            <a:br>
              <a:rPr lang="en-US" altLang="en-US" sz="1700" b="1" dirty="0"/>
            </a:br>
            <a:r>
              <a:rPr lang="en-US" altLang="en-US" sz="1700" b="1" dirty="0"/>
              <a:t>    select </a:t>
            </a:r>
            <a:r>
              <a:rPr lang="en-US" altLang="en-US" sz="1700" i="1" dirty="0" err="1"/>
              <a:t>course_id</a:t>
            </a:r>
            <a:r>
              <a:rPr lang="en-US" altLang="en-US" sz="1700" dirty="0"/>
              <a:t>, </a:t>
            </a:r>
            <a:r>
              <a:rPr lang="en-US" altLang="en-US" sz="1700" i="1" dirty="0" err="1"/>
              <a:t>room_number</a:t>
            </a:r>
            <a:r>
              <a:rPr lang="en-US" altLang="en-US" sz="1700" i="1" dirty="0"/>
              <a:t/>
            </a:r>
            <a:br>
              <a:rPr lang="en-US" altLang="en-US" sz="1700" i="1" dirty="0"/>
            </a:br>
            <a:r>
              <a:rPr lang="en-US" altLang="en-US" sz="1700" i="1" dirty="0"/>
              <a:t>    </a:t>
            </a:r>
            <a:r>
              <a:rPr lang="en-US" altLang="en-US" sz="1700" b="1" dirty="0"/>
              <a:t>from </a:t>
            </a:r>
            <a:r>
              <a:rPr lang="en-US" altLang="en-US" sz="1700" b="1" i="1" dirty="0">
                <a:solidFill>
                  <a:srgbClr val="002060"/>
                </a:solidFill>
              </a:rPr>
              <a:t>physics_fall_2017</a:t>
            </a:r>
            <a:r>
              <a:rPr lang="en-US" altLang="en-US" sz="1700" i="1" dirty="0"/>
              <a:t/>
            </a:r>
            <a:br>
              <a:rPr lang="en-US" altLang="en-US" sz="1700" i="1" dirty="0"/>
            </a:br>
            <a:r>
              <a:rPr lang="en-US" altLang="en-US" sz="1700" i="1" dirty="0"/>
              <a:t>    </a:t>
            </a:r>
            <a:r>
              <a:rPr lang="en-US" altLang="en-US" sz="1700" b="1" dirty="0"/>
              <a:t>where </a:t>
            </a:r>
            <a:r>
              <a:rPr lang="en-US" altLang="en-US" sz="1700" i="1" dirty="0"/>
              <a:t>building</a:t>
            </a:r>
            <a:r>
              <a:rPr lang="en-US" altLang="en-US" sz="1700" dirty="0"/>
              <a:t>= 'Watson';</a:t>
            </a:r>
          </a:p>
          <a:p>
            <a:endParaRPr lang="en-US"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zh-CN" altLang="en-US" sz="2800" dirty="0" smtClean="0">
                <a:ea typeface="+mj-ea"/>
              </a:rPr>
              <a:t>视图展开</a:t>
            </a:r>
            <a:endParaRPr lang="en-US" sz="2800" dirty="0">
              <a:ea typeface="+mj-ea"/>
            </a:endParaRPr>
          </a:p>
        </p:txBody>
      </p:sp>
      <p:sp>
        <p:nvSpPr>
          <p:cNvPr id="45059" name="Rectangle 3"/>
          <p:cNvSpPr>
            <a:spLocks noGrp="1" noChangeArrowheads="1"/>
          </p:cNvSpPr>
          <p:nvPr>
            <p:ph type="body" idx="1"/>
          </p:nvPr>
        </p:nvSpPr>
        <p:spPr/>
        <p:txBody>
          <a:bodyPr/>
          <a:lstStyle/>
          <a:p>
            <a:r>
              <a:rPr lang="en-US" altLang="en-US" sz="1700" dirty="0"/>
              <a:t>Expand  the view :</a:t>
            </a:r>
          </a:p>
          <a:p>
            <a:pPr>
              <a:buNone/>
            </a:pPr>
            <a:r>
              <a:rPr lang="en-US" altLang="en-US" sz="1700" b="1" dirty="0"/>
              <a:t>          create view </a:t>
            </a:r>
            <a:r>
              <a:rPr lang="en-US" altLang="en-US" sz="1700" b="1" i="1" dirty="0">
                <a:solidFill>
                  <a:srgbClr val="002060"/>
                </a:solidFill>
              </a:rPr>
              <a:t>physics_fall_2017_watson</a:t>
            </a:r>
            <a:r>
              <a:rPr lang="en-US" altLang="en-US" sz="1700" b="1" i="1" dirty="0"/>
              <a:t>  </a:t>
            </a:r>
            <a:r>
              <a:rPr lang="en-US" altLang="en-US" sz="1700" b="1" dirty="0"/>
              <a:t>as</a:t>
            </a:r>
            <a:br>
              <a:rPr lang="en-US" altLang="en-US" sz="1700" b="1" dirty="0"/>
            </a:br>
            <a:r>
              <a:rPr lang="en-US" altLang="en-US" sz="1700" b="1" dirty="0"/>
              <a:t>        select </a:t>
            </a:r>
            <a:r>
              <a:rPr lang="en-US" altLang="en-US" sz="1700" i="1" dirty="0" err="1"/>
              <a:t>course_id</a:t>
            </a:r>
            <a:r>
              <a:rPr lang="en-US" altLang="en-US" sz="1700" dirty="0"/>
              <a:t>, </a:t>
            </a:r>
            <a:r>
              <a:rPr lang="en-US" altLang="en-US" sz="1700" i="1" dirty="0" err="1"/>
              <a:t>room_number</a:t>
            </a:r>
            <a:r>
              <a:rPr lang="en-US" altLang="en-US" sz="1700" i="1" dirty="0"/>
              <a:t/>
            </a:r>
            <a:br>
              <a:rPr lang="en-US" altLang="en-US" sz="1700" i="1" dirty="0"/>
            </a:br>
            <a:r>
              <a:rPr lang="en-US" altLang="en-US" sz="1700" i="1" dirty="0"/>
              <a:t>        </a:t>
            </a:r>
            <a:r>
              <a:rPr lang="en-US" altLang="en-US" sz="1700" b="1" dirty="0"/>
              <a:t>from </a:t>
            </a:r>
            <a:r>
              <a:rPr lang="en-US" altLang="en-US" sz="1700" b="1" i="1" dirty="0">
                <a:solidFill>
                  <a:srgbClr val="002060"/>
                </a:solidFill>
              </a:rPr>
              <a:t>physics_fall_2017</a:t>
            </a:r>
            <a:r>
              <a:rPr lang="en-US" altLang="en-US" sz="1700" i="1" dirty="0"/>
              <a:t/>
            </a:r>
            <a:br>
              <a:rPr lang="en-US" altLang="en-US" sz="1700" i="1" dirty="0"/>
            </a:br>
            <a:r>
              <a:rPr lang="en-US" altLang="en-US" sz="1700" i="1" dirty="0"/>
              <a:t>        </a:t>
            </a:r>
            <a:r>
              <a:rPr lang="en-US" altLang="en-US" sz="1700" b="1" dirty="0"/>
              <a:t>where </a:t>
            </a:r>
            <a:r>
              <a:rPr lang="en-US" altLang="en-US" sz="1700" i="1" dirty="0"/>
              <a:t>building</a:t>
            </a:r>
            <a:r>
              <a:rPr lang="en-US" altLang="en-US" sz="1700" dirty="0"/>
              <a:t>= 'Watson</a:t>
            </a:r>
            <a:r>
              <a:rPr lang="en-US" altLang="ja-JP" sz="1700" dirty="0"/>
              <a:t>'</a:t>
            </a:r>
            <a:endParaRPr lang="en-US" altLang="en-US" sz="1700" dirty="0"/>
          </a:p>
          <a:p>
            <a:r>
              <a:rPr lang="en-US" altLang="en-US" sz="1700" dirty="0"/>
              <a:t>To:</a:t>
            </a:r>
          </a:p>
          <a:p>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p:txBody>
      </p:sp>
      <p:sp>
        <p:nvSpPr>
          <p:cNvPr id="45060" name="Text Box 4"/>
          <p:cNvSpPr txBox="1">
            <a:spLocks noChangeArrowheads="1"/>
          </p:cNvSpPr>
          <p:nvPr/>
        </p:nvSpPr>
        <p:spPr bwMode="auto">
          <a:xfrm>
            <a:off x="1477963" y="2966255"/>
            <a:ext cx="7192962"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b="1" dirty="0"/>
              <a:t>create view </a:t>
            </a:r>
            <a:r>
              <a:rPr kumimoji="1" lang="en-US" altLang="en-US" sz="1700" b="1" i="1" dirty="0">
                <a:solidFill>
                  <a:srgbClr val="002060"/>
                </a:solidFill>
                <a:latin typeface="+mn-lt"/>
              </a:rPr>
              <a:t>physics_fall_2017_watson</a:t>
            </a:r>
            <a:r>
              <a:rPr lang="en-US" altLang="en-US" sz="1700" b="1" i="1" dirty="0">
                <a:solidFill>
                  <a:srgbClr val="002060"/>
                </a:solidFill>
              </a:rPr>
              <a:t> </a:t>
            </a:r>
            <a:r>
              <a:rPr lang="en-US" altLang="en-US" sz="1700" b="1" dirty="0"/>
              <a:t>as</a:t>
            </a:r>
          </a:p>
          <a:p>
            <a:r>
              <a:rPr lang="en-US" altLang="en-US" sz="1700" dirty="0"/>
              <a:t>    </a:t>
            </a:r>
            <a:r>
              <a:rPr lang="en-US" altLang="en-US" sz="1700" b="1" dirty="0"/>
              <a:t>select </a:t>
            </a:r>
            <a:r>
              <a:rPr lang="en-US" altLang="en-US" sz="1700" i="1" dirty="0" err="1"/>
              <a:t>course_id</a:t>
            </a:r>
            <a:r>
              <a:rPr lang="en-US" altLang="en-US" sz="1700" dirty="0"/>
              <a:t>, </a:t>
            </a:r>
            <a:r>
              <a:rPr lang="en-US" altLang="en-US" sz="1700" i="1" dirty="0" err="1"/>
              <a:t>room_number</a:t>
            </a:r>
            <a:endParaRPr lang="en-US" altLang="en-US" sz="1700" i="1" dirty="0"/>
          </a:p>
          <a:p>
            <a:r>
              <a:rPr lang="en-US" altLang="en-US" sz="1700" b="1" dirty="0"/>
              <a:t>    from </a:t>
            </a:r>
            <a:r>
              <a:rPr lang="en-US" altLang="en-US" sz="1700" dirty="0"/>
              <a:t>(</a:t>
            </a:r>
            <a:r>
              <a:rPr lang="en-US" altLang="en-US" sz="1700" b="1" dirty="0"/>
              <a:t>select </a:t>
            </a:r>
            <a:r>
              <a:rPr lang="en-US" altLang="en-US" sz="1700" i="1" dirty="0" err="1"/>
              <a:t>course</a:t>
            </a:r>
            <a:r>
              <a:rPr lang="en-US" altLang="en-US" sz="1700" dirty="0" err="1"/>
              <a:t>.</a:t>
            </a:r>
            <a:r>
              <a:rPr lang="en-US" altLang="en-US" sz="1700" i="1" dirty="0" err="1"/>
              <a:t>course_id</a:t>
            </a:r>
            <a:r>
              <a:rPr lang="en-US" altLang="en-US" sz="1700" dirty="0"/>
              <a:t>, </a:t>
            </a:r>
            <a:r>
              <a:rPr lang="en-US" altLang="en-US" sz="1700" i="1" dirty="0"/>
              <a:t>building</a:t>
            </a:r>
            <a:r>
              <a:rPr lang="en-US" altLang="en-US" sz="1700" dirty="0"/>
              <a:t>, </a:t>
            </a:r>
            <a:r>
              <a:rPr lang="en-US" altLang="en-US" sz="1700" i="1" dirty="0" err="1"/>
              <a:t>room_number</a:t>
            </a:r>
            <a:endParaRPr lang="en-US" altLang="en-US" sz="1700" i="1" dirty="0"/>
          </a:p>
          <a:p>
            <a:r>
              <a:rPr lang="en-US" altLang="en-US" sz="1700" b="1" dirty="0"/>
              <a:t>          from </a:t>
            </a:r>
            <a:r>
              <a:rPr lang="en-US" altLang="en-US" sz="1700" i="1" dirty="0"/>
              <a:t>course</a:t>
            </a:r>
            <a:r>
              <a:rPr lang="en-US" altLang="en-US" sz="1700" dirty="0"/>
              <a:t>, </a:t>
            </a:r>
            <a:r>
              <a:rPr lang="en-US" altLang="en-US" sz="1700" i="1" dirty="0"/>
              <a:t>section</a:t>
            </a:r>
          </a:p>
          <a:p>
            <a:r>
              <a:rPr lang="en-US" altLang="en-US" sz="1700" b="1" dirty="0"/>
              <a:t>          where </a:t>
            </a:r>
            <a:r>
              <a:rPr lang="en-US" altLang="en-US" sz="1700" i="1" dirty="0" err="1"/>
              <a:t>course</a:t>
            </a:r>
            <a:r>
              <a:rPr lang="en-US" altLang="en-US" sz="1700" dirty="0" err="1"/>
              <a:t>.</a:t>
            </a:r>
            <a:r>
              <a:rPr lang="en-US" altLang="en-US" sz="1700" i="1" dirty="0" err="1"/>
              <a:t>course_id</a:t>
            </a:r>
            <a:r>
              <a:rPr lang="en-US" altLang="en-US" sz="1700" i="1" dirty="0"/>
              <a:t> </a:t>
            </a:r>
            <a:r>
              <a:rPr lang="en-US" altLang="en-US" sz="1700" dirty="0"/>
              <a:t>= </a:t>
            </a:r>
            <a:r>
              <a:rPr lang="en-US" altLang="en-US" sz="1700" i="1" dirty="0" err="1"/>
              <a:t>section</a:t>
            </a:r>
            <a:r>
              <a:rPr lang="en-US" altLang="en-US" sz="1700" dirty="0" err="1"/>
              <a:t>.</a:t>
            </a:r>
            <a:r>
              <a:rPr lang="en-US" altLang="en-US" sz="1700" i="1" dirty="0" err="1"/>
              <a:t>course_id</a:t>
            </a:r>
            <a:endParaRPr lang="en-US" altLang="en-US" sz="1700" i="1" dirty="0"/>
          </a:p>
          <a:p>
            <a:r>
              <a:rPr lang="en-US" altLang="en-US" sz="1700" b="1" dirty="0"/>
              <a:t>               and </a:t>
            </a:r>
            <a:r>
              <a:rPr lang="en-US" altLang="en-US" sz="1700" i="1" dirty="0" err="1"/>
              <a:t>course</a:t>
            </a:r>
            <a:r>
              <a:rPr lang="en-US" altLang="en-US" sz="1700" dirty="0" err="1"/>
              <a:t>.</a:t>
            </a:r>
            <a:r>
              <a:rPr lang="en-US" altLang="en-US" sz="1700" i="1" dirty="0" err="1"/>
              <a:t>dept_name</a:t>
            </a:r>
            <a:r>
              <a:rPr lang="en-US" altLang="en-US" sz="1700" i="1" dirty="0"/>
              <a:t> </a:t>
            </a:r>
            <a:r>
              <a:rPr lang="en-US" altLang="en-US" sz="1700" dirty="0"/>
              <a:t>= 'Physics'</a:t>
            </a:r>
          </a:p>
          <a:p>
            <a:r>
              <a:rPr lang="en-US" altLang="en-US" sz="1700" b="1" dirty="0"/>
              <a:t>               and </a:t>
            </a:r>
            <a:r>
              <a:rPr lang="en-US" altLang="en-US" sz="1700" i="1" dirty="0" err="1"/>
              <a:t>section</a:t>
            </a:r>
            <a:r>
              <a:rPr lang="en-US" altLang="en-US" sz="1700" dirty="0" err="1"/>
              <a:t>.</a:t>
            </a:r>
            <a:r>
              <a:rPr lang="en-US" altLang="en-US" sz="1700" i="1" dirty="0" err="1"/>
              <a:t>semester</a:t>
            </a:r>
            <a:r>
              <a:rPr lang="en-US" altLang="en-US" sz="1700" i="1" dirty="0"/>
              <a:t> </a:t>
            </a:r>
            <a:r>
              <a:rPr lang="en-US" altLang="en-US" sz="1700" dirty="0"/>
              <a:t>= 'Fall'</a:t>
            </a:r>
          </a:p>
          <a:p>
            <a:r>
              <a:rPr lang="en-US" altLang="en-US" sz="1700" b="1" dirty="0"/>
              <a:t>               and </a:t>
            </a:r>
            <a:r>
              <a:rPr lang="en-US" altLang="en-US" sz="1700" i="1" dirty="0" err="1"/>
              <a:t>section</a:t>
            </a:r>
            <a:r>
              <a:rPr lang="en-US" altLang="en-US" sz="1700" dirty="0" err="1"/>
              <a:t>.</a:t>
            </a:r>
            <a:r>
              <a:rPr lang="en-US" altLang="en-US" sz="1700" i="1" dirty="0" err="1"/>
              <a:t>year</a:t>
            </a:r>
            <a:r>
              <a:rPr lang="en-US" altLang="en-US" sz="1700" i="1" dirty="0"/>
              <a:t> </a:t>
            </a:r>
            <a:r>
              <a:rPr lang="en-US" altLang="en-US" sz="1700" dirty="0"/>
              <a:t>= '2017')</a:t>
            </a:r>
          </a:p>
          <a:p>
            <a:r>
              <a:rPr lang="en-US" altLang="en-US" sz="1700" b="1" dirty="0"/>
              <a:t>     where </a:t>
            </a:r>
            <a:r>
              <a:rPr lang="en-US" altLang="en-US" sz="1700" i="1" dirty="0"/>
              <a:t>building</a:t>
            </a:r>
            <a:r>
              <a:rPr lang="en-US" altLang="en-US" sz="1700" dirty="0"/>
              <a:t>= 'Watson';</a:t>
            </a:r>
          </a:p>
          <a:p>
            <a:endParaRPr lang="en-US" altLang="en-US" sz="2000" dirty="0"/>
          </a:p>
        </p:txBody>
      </p:sp>
    </p:spTree>
    <p:extLst>
      <p:ext uri="{BB962C8B-B14F-4D97-AF65-F5344CB8AC3E}">
        <p14:creationId xmlns:p14="http://schemas.microsoft.com/office/powerpoint/2010/main" val="643587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zh-CN" altLang="en-US" sz="2800" dirty="0" smtClean="0">
                <a:ea typeface="+mj-ea"/>
              </a:rPr>
              <a:t>视图展开</a:t>
            </a:r>
            <a:r>
              <a:rPr lang="en-US" sz="2800" dirty="0" smtClean="0">
                <a:ea typeface="+mj-ea"/>
              </a:rPr>
              <a:t>(</a:t>
            </a:r>
            <a:r>
              <a:rPr lang="zh-CN" altLang="en-US" sz="2800" dirty="0" smtClean="0">
                <a:ea typeface="+mj-ea"/>
              </a:rPr>
              <a:t>续</a:t>
            </a:r>
            <a:r>
              <a:rPr lang="en-US" sz="2800" dirty="0" smtClean="0">
                <a:ea typeface="+mj-ea"/>
              </a:rPr>
              <a:t>)</a:t>
            </a:r>
            <a:endParaRPr lang="en-US" sz="2800" dirty="0">
              <a:ea typeface="+mj-ea"/>
            </a:endParaRPr>
          </a:p>
        </p:txBody>
      </p:sp>
      <p:sp>
        <p:nvSpPr>
          <p:cNvPr id="48131" name="Rectangle 3"/>
          <p:cNvSpPr>
            <a:spLocks noGrp="1" noChangeArrowheads="1"/>
          </p:cNvSpPr>
          <p:nvPr>
            <p:ph type="body" idx="1"/>
          </p:nvPr>
        </p:nvSpPr>
        <p:spPr>
          <a:xfrm>
            <a:off x="768350" y="1093789"/>
            <a:ext cx="7638803" cy="4051236"/>
          </a:xfrm>
        </p:spPr>
        <p:txBody>
          <a:bodyPr/>
          <a:lstStyle/>
          <a:p>
            <a:pPr>
              <a:tabLst>
                <a:tab pos="681038" algn="l"/>
              </a:tabLst>
            </a:pPr>
            <a:r>
              <a:rPr lang="en-US" altLang="en-US" sz="1700" dirty="0"/>
              <a:t>A way to define the meaning of views defined in terms of other views.</a:t>
            </a:r>
          </a:p>
          <a:p>
            <a:pPr>
              <a:tabLst>
                <a:tab pos="681038" algn="l"/>
              </a:tabLst>
            </a:pPr>
            <a:r>
              <a:rPr lang="en-US" altLang="en-US" sz="1700" dirty="0"/>
              <a:t>Let view </a:t>
            </a:r>
            <a:r>
              <a:rPr lang="en-US" altLang="en-US" sz="1700" i="1" dirty="0"/>
              <a:t>v</a:t>
            </a:r>
            <a:r>
              <a:rPr lang="en-US" altLang="en-US" sz="1700" baseline="-25000" dirty="0"/>
              <a:t>1</a:t>
            </a:r>
            <a:r>
              <a:rPr lang="en-US" altLang="en-US" sz="1700" dirty="0"/>
              <a:t> be defined by an expression </a:t>
            </a:r>
            <a:r>
              <a:rPr lang="en-US" altLang="en-US" sz="1700" i="1" dirty="0"/>
              <a:t>e</a:t>
            </a:r>
            <a:r>
              <a:rPr lang="en-US" altLang="en-US" sz="1700" baseline="-25000" dirty="0"/>
              <a:t>1</a:t>
            </a:r>
            <a:r>
              <a:rPr lang="en-US" altLang="en-US" sz="1700" dirty="0"/>
              <a:t> that may itself contain uses of view relations.</a:t>
            </a:r>
          </a:p>
          <a:p>
            <a:pPr>
              <a:tabLst>
                <a:tab pos="681038" algn="l"/>
              </a:tabLst>
            </a:pPr>
            <a:r>
              <a:rPr lang="zh-CN" altLang="en-US" sz="1700" dirty="0" smtClean="0"/>
              <a:t>视图展开和替换的步骤</a:t>
            </a:r>
            <a:r>
              <a:rPr lang="en-US" altLang="en-US" sz="1700" dirty="0" smtClean="0"/>
              <a:t>:</a:t>
            </a:r>
            <a:endParaRPr lang="en-US" altLang="en-US" sz="1700" dirty="0"/>
          </a:p>
          <a:p>
            <a:pPr>
              <a:buNone/>
              <a:tabLst>
                <a:tab pos="681038" algn="l"/>
              </a:tabLst>
            </a:pPr>
            <a:r>
              <a:rPr lang="en-US" altLang="en-US" sz="1700" dirty="0"/>
              <a:t>		</a:t>
            </a:r>
            <a:r>
              <a:rPr lang="en-US" altLang="en-US" sz="1700" b="1" dirty="0"/>
              <a:t>repeat</a:t>
            </a:r>
            <a:br>
              <a:rPr lang="en-US" altLang="en-US" sz="1700" b="1" dirty="0"/>
            </a:br>
            <a:r>
              <a:rPr lang="en-US" altLang="en-US" sz="1700" b="1" dirty="0"/>
              <a:t>		</a:t>
            </a:r>
            <a:r>
              <a:rPr lang="zh-CN" altLang="en-US" sz="1700" dirty="0" smtClean="0"/>
              <a:t>在</a:t>
            </a:r>
            <a:r>
              <a:rPr lang="en-US" altLang="en-US" sz="1700" i="1" dirty="0" smtClean="0"/>
              <a:t>e</a:t>
            </a:r>
            <a:r>
              <a:rPr lang="en-US" altLang="en-US" sz="1700" baseline="-25000" dirty="0" smtClean="0"/>
              <a:t>1</a:t>
            </a:r>
            <a:r>
              <a:rPr lang="zh-CN" altLang="en-US" sz="1700" dirty="0" smtClean="0"/>
              <a:t>中找到任何关系</a:t>
            </a:r>
            <a:r>
              <a:rPr lang="en-US" altLang="en-US" sz="1700" dirty="0" smtClean="0"/>
              <a:t> </a:t>
            </a:r>
            <a:r>
              <a:rPr lang="en-US" altLang="en-US" sz="1700" i="1" dirty="0"/>
              <a:t>v</a:t>
            </a:r>
            <a:r>
              <a:rPr lang="en-US" altLang="en-US" sz="1700" i="1" baseline="-25000" dirty="0"/>
              <a:t>i</a:t>
            </a:r>
            <a:r>
              <a:rPr lang="en-US" altLang="en-US" sz="1700" dirty="0"/>
              <a:t> </a:t>
            </a:r>
            <a:br>
              <a:rPr lang="en-US" altLang="en-US" sz="1700" dirty="0"/>
            </a:br>
            <a:r>
              <a:rPr lang="en-US" altLang="en-US" sz="1700" dirty="0"/>
              <a:t>		</a:t>
            </a:r>
            <a:r>
              <a:rPr lang="zh-CN" altLang="en-US" sz="1700" dirty="0" smtClean="0"/>
              <a:t>使用定义</a:t>
            </a:r>
            <a:r>
              <a:rPr lang="en-US" altLang="en-US" sz="1700" i="1" dirty="0"/>
              <a:t>v</a:t>
            </a:r>
            <a:r>
              <a:rPr lang="en-US" altLang="en-US" sz="1700" i="1" baseline="-25000" dirty="0"/>
              <a:t>i</a:t>
            </a:r>
            <a:r>
              <a:rPr lang="en-US" altLang="en-US" sz="1700" dirty="0"/>
              <a:t> </a:t>
            </a:r>
            <a:r>
              <a:rPr lang="zh-CN" altLang="en-US" sz="1700" dirty="0" smtClean="0"/>
              <a:t>的</a:t>
            </a:r>
            <a:r>
              <a:rPr lang="en-US" altLang="zh-CN" sz="1700" dirty="0" smtClean="0"/>
              <a:t>SQL</a:t>
            </a:r>
            <a:r>
              <a:rPr lang="zh-CN" altLang="en-US" sz="1700" dirty="0" smtClean="0"/>
              <a:t>语句替换视图</a:t>
            </a:r>
            <a:r>
              <a:rPr lang="en-US" altLang="en-US" sz="1700" i="1" dirty="0" smtClean="0"/>
              <a:t>v</a:t>
            </a:r>
            <a:r>
              <a:rPr lang="en-US" altLang="en-US" sz="1700" i="1" baseline="-25000" dirty="0" smtClean="0"/>
              <a:t>i</a:t>
            </a:r>
            <a:r>
              <a:rPr lang="en-US" altLang="en-US" sz="1700" dirty="0"/>
              <a:t/>
            </a:r>
            <a:br>
              <a:rPr lang="en-US" altLang="en-US" sz="1700" dirty="0"/>
            </a:br>
            <a:r>
              <a:rPr lang="en-US" altLang="en-US" sz="1700" dirty="0"/>
              <a:t>	</a:t>
            </a:r>
            <a:r>
              <a:rPr lang="en-US" altLang="en-US" sz="1700" b="1" dirty="0"/>
              <a:t>until</a:t>
            </a:r>
            <a:r>
              <a:rPr lang="en-US" altLang="en-US" sz="1700" dirty="0"/>
              <a:t> </a:t>
            </a:r>
            <a:r>
              <a:rPr lang="zh-CN" altLang="en-US" sz="1700" dirty="0" smtClean="0"/>
              <a:t>在</a:t>
            </a:r>
            <a:r>
              <a:rPr lang="en-US" altLang="en-US" sz="1700" i="1" dirty="0" smtClean="0"/>
              <a:t>e</a:t>
            </a:r>
            <a:r>
              <a:rPr lang="en-US" altLang="en-US" sz="1700" baseline="-25000" dirty="0" smtClean="0"/>
              <a:t>1</a:t>
            </a:r>
            <a:r>
              <a:rPr lang="zh-CN" altLang="en-US" sz="1700" dirty="0" smtClean="0"/>
              <a:t>中不存在视图</a:t>
            </a:r>
            <a:r>
              <a:rPr lang="zh-CN" altLang="en-US" sz="1700" baseline="-25000" dirty="0" smtClean="0"/>
              <a:t> </a:t>
            </a:r>
            <a:endParaRPr lang="en-US" altLang="en-US" sz="17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dirty="0" smtClean="0">
                <a:effectLst/>
              </a:rPr>
              <a:t>物化视图 </a:t>
            </a:r>
            <a:r>
              <a:rPr lang="en-US" altLang="en-US" sz="2800" dirty="0" smtClean="0">
                <a:effectLst/>
              </a:rPr>
              <a:t>Materialized </a:t>
            </a:r>
            <a:r>
              <a:rPr lang="en-US" altLang="en-US" sz="2800" dirty="0">
                <a:effectLst/>
              </a:rPr>
              <a:t>Views</a:t>
            </a:r>
          </a:p>
        </p:txBody>
      </p:sp>
      <p:sp>
        <p:nvSpPr>
          <p:cNvPr id="109571" name="Rectangle 3"/>
          <p:cNvSpPr>
            <a:spLocks noGrp="1" noChangeArrowheads="1"/>
          </p:cNvSpPr>
          <p:nvPr>
            <p:ph type="body" idx="1"/>
          </p:nvPr>
        </p:nvSpPr>
        <p:spPr>
          <a:xfrm>
            <a:off x="768350" y="1203517"/>
            <a:ext cx="7665435" cy="3502596"/>
          </a:xfrm>
        </p:spPr>
        <p:txBody>
          <a:bodyPr/>
          <a:lstStyle/>
          <a:p>
            <a:r>
              <a:rPr lang="zh-CN" altLang="en-US" sz="1700" dirty="0" smtClean="0"/>
              <a:t>有些数据库系统允许视图对查询结果进行保存。</a:t>
            </a:r>
            <a:endParaRPr lang="en-US" altLang="en-US" sz="1700" dirty="0"/>
          </a:p>
          <a:p>
            <a:pPr lvl="1"/>
            <a:r>
              <a:rPr lang="zh-CN" altLang="en-US" sz="1700" dirty="0" smtClean="0"/>
              <a:t>物理拷贝在视图定义时被保存</a:t>
            </a:r>
            <a:endParaRPr lang="en-US" altLang="en-US" sz="1700" dirty="0"/>
          </a:p>
          <a:p>
            <a:pPr lvl="1"/>
            <a:r>
              <a:rPr lang="zh-CN" altLang="en-US" sz="1700" dirty="0" smtClean="0"/>
              <a:t>这种视图被称为 物化视图</a:t>
            </a:r>
            <a:r>
              <a:rPr lang="en-US" altLang="en-US" sz="1700" dirty="0" smtClean="0"/>
              <a:t> </a:t>
            </a:r>
            <a:r>
              <a:rPr lang="en-US" altLang="en-US" sz="1700" b="1" dirty="0">
                <a:solidFill>
                  <a:srgbClr val="002060"/>
                </a:solidFill>
              </a:rPr>
              <a:t>Materialized view</a:t>
            </a:r>
            <a:r>
              <a:rPr lang="en-US" altLang="en-US" sz="1700" dirty="0"/>
              <a:t>:</a:t>
            </a:r>
          </a:p>
          <a:p>
            <a:r>
              <a:rPr lang="zh-CN" altLang="en-US" sz="1700" dirty="0" smtClean="0"/>
              <a:t>如果查询关系被更新，物化视图的数据会变得过时。</a:t>
            </a:r>
            <a:endParaRPr lang="en-US" altLang="en-US" sz="1700" dirty="0"/>
          </a:p>
          <a:p>
            <a:pPr lvl="1"/>
            <a:r>
              <a:rPr lang="zh-CN" altLang="en-US" sz="1700" dirty="0" smtClean="0"/>
              <a:t>为了维护</a:t>
            </a:r>
            <a:r>
              <a:rPr lang="zh-CN" altLang="en-US" sz="1700" dirty="0"/>
              <a:t>视图</a:t>
            </a:r>
            <a:r>
              <a:rPr lang="zh-CN" altLang="en-US" sz="1700" dirty="0" smtClean="0"/>
              <a:t>，只要</a:t>
            </a:r>
            <a:r>
              <a:rPr lang="zh-CN" altLang="en-US" sz="1700" dirty="0"/>
              <a:t>更新了底层关系，</a:t>
            </a:r>
            <a:r>
              <a:rPr lang="zh-CN" altLang="en-US" sz="1700" dirty="0" smtClean="0"/>
              <a:t>就需要更新</a:t>
            </a:r>
            <a:r>
              <a:rPr lang="zh-CN" altLang="en-US" sz="1700" dirty="0"/>
              <a:t>视图</a:t>
            </a:r>
            <a:r>
              <a:rPr lang="zh-CN" altLang="en-US" sz="1700" dirty="0" smtClean="0"/>
              <a:t>。</a:t>
            </a:r>
            <a:endParaRPr lang="en-US" altLang="zh-CN" sz="1700" dirty="0" smtClean="0"/>
          </a:p>
          <a:p>
            <a:pPr lvl="2"/>
            <a:r>
              <a:rPr lang="zh-CN" altLang="en-US" sz="1700" dirty="0" smtClean="0"/>
              <a:t>按时更新</a:t>
            </a:r>
            <a:endParaRPr lang="en-US" altLang="zh-CN" sz="1700" dirty="0" smtClean="0"/>
          </a:p>
          <a:p>
            <a:pPr lvl="2"/>
            <a:r>
              <a:rPr lang="zh-CN" altLang="en-US" sz="1700" dirty="0" smtClean="0"/>
              <a:t>用户手工更新</a:t>
            </a:r>
            <a:endParaRPr lang="en-US" altLang="zh-CN" sz="1700" dirty="0" smtClean="0"/>
          </a:p>
          <a:p>
            <a:r>
              <a:rPr lang="zh-CN" altLang="en-US" sz="1700" dirty="0" smtClean="0"/>
              <a:t>物化视图的作用</a:t>
            </a:r>
            <a:endParaRPr lang="en-US" altLang="zh-CN" sz="1700" dirty="0" smtClean="0"/>
          </a:p>
          <a:p>
            <a:pPr lvl="1"/>
            <a:r>
              <a:rPr lang="zh-CN" altLang="en-US" sz="1700" dirty="0" smtClean="0"/>
              <a:t>加快查询速度，降低服务器负载</a:t>
            </a:r>
            <a:endParaRPr lang="en-US" altLang="zh-CN" sz="1700" dirty="0" smtClean="0"/>
          </a:p>
          <a:p>
            <a:pPr lvl="1"/>
            <a:r>
              <a:rPr lang="zh-CN" altLang="en-US" sz="1700" dirty="0" smtClean="0"/>
              <a:t>缺点：需要接受数据的不一致性和较低的时效性。</a:t>
            </a:r>
            <a:endParaRPr lang="en-US" altLang="en-US" sz="17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zh-CN" altLang="en-US" sz="2800" dirty="0" smtClean="0">
                <a:ea typeface="+mj-ea"/>
              </a:rPr>
              <a:t>对视图的更新</a:t>
            </a:r>
            <a:r>
              <a:rPr lang="zh-CN" altLang="en-US" sz="2800" dirty="0" smtClean="0">
                <a:solidFill>
                  <a:srgbClr val="FF0000"/>
                </a:solidFill>
                <a:ea typeface="+mj-ea"/>
              </a:rPr>
              <a:t>（永远不要这么做！！！）</a:t>
            </a:r>
            <a:endParaRPr lang="en-US" sz="2800" dirty="0">
              <a:solidFill>
                <a:srgbClr val="FF0000"/>
              </a:solidFill>
              <a:ea typeface="+mj-ea"/>
            </a:endParaRPr>
          </a:p>
        </p:txBody>
      </p:sp>
      <p:sp>
        <p:nvSpPr>
          <p:cNvPr id="50179" name="Rectangle 3"/>
          <p:cNvSpPr>
            <a:spLocks noGrp="1" noChangeArrowheads="1"/>
          </p:cNvSpPr>
          <p:nvPr>
            <p:ph type="body" idx="1"/>
          </p:nvPr>
        </p:nvSpPr>
        <p:spPr>
          <a:xfrm>
            <a:off x="768351" y="1106488"/>
            <a:ext cx="7595362" cy="4952936"/>
          </a:xfrm>
        </p:spPr>
        <p:txBody>
          <a:bodyPr/>
          <a:lstStyle/>
          <a:p>
            <a:pPr>
              <a:tabLst>
                <a:tab pos="1085850" algn="l"/>
              </a:tabLst>
            </a:pPr>
            <a:r>
              <a:rPr lang="zh-CN" altLang="en-US" sz="1700" dirty="0" smtClean="0"/>
              <a:t>增加一个行给视图</a:t>
            </a:r>
            <a:r>
              <a:rPr lang="en-US" altLang="en-US" sz="1700" i="1" dirty="0" smtClean="0"/>
              <a:t>faculty</a:t>
            </a:r>
            <a:endParaRPr lang="en-US" altLang="en-US" sz="1700" b="1" dirty="0"/>
          </a:p>
          <a:p>
            <a:pPr>
              <a:buFont typeface="Monotype Sorts" charset="2"/>
              <a:buNone/>
              <a:tabLst>
                <a:tab pos="1085850" algn="l"/>
              </a:tabLst>
            </a:pPr>
            <a:r>
              <a:rPr lang="en-US" altLang="en-US" sz="1700" dirty="0"/>
              <a:t>		</a:t>
            </a:r>
            <a:r>
              <a:rPr lang="en-US" altLang="en-US" sz="1700" b="1" dirty="0"/>
              <a:t>insert into </a:t>
            </a:r>
            <a:r>
              <a:rPr lang="en-US" altLang="en-US" sz="1700" i="1" dirty="0"/>
              <a:t>faculty </a:t>
            </a:r>
          </a:p>
          <a:p>
            <a:pPr>
              <a:buFont typeface="Monotype Sorts" charset="2"/>
              <a:buNone/>
              <a:tabLst>
                <a:tab pos="1085850" algn="l"/>
              </a:tabLst>
            </a:pPr>
            <a:r>
              <a:rPr lang="en-US" altLang="en-US" sz="1700" b="1" i="1" dirty="0"/>
              <a:t>                       </a:t>
            </a:r>
            <a:r>
              <a:rPr lang="en-US" altLang="en-US" sz="1700" b="1" dirty="0"/>
              <a:t>values </a:t>
            </a:r>
            <a:r>
              <a:rPr lang="en-US" altLang="en-US" sz="1700" dirty="0"/>
              <a:t>('30765', 'Green', 'Music');</a:t>
            </a:r>
          </a:p>
          <a:p>
            <a:pPr>
              <a:tabLst>
                <a:tab pos="1085850" algn="l"/>
              </a:tabLst>
            </a:pPr>
            <a:r>
              <a:rPr lang="zh-CN" altLang="en-US" sz="1700" dirty="0" smtClean="0"/>
              <a:t>这个插入必须插入到 </a:t>
            </a:r>
            <a:r>
              <a:rPr lang="en-US" altLang="en-US" sz="1700" i="1" dirty="0" smtClean="0"/>
              <a:t>instructor</a:t>
            </a:r>
            <a:r>
              <a:rPr lang="en-US" altLang="en-US" sz="1700" dirty="0" smtClean="0"/>
              <a:t> </a:t>
            </a:r>
            <a:r>
              <a:rPr lang="zh-CN" altLang="en-US" sz="1700" dirty="0" smtClean="0"/>
              <a:t>表中</a:t>
            </a:r>
            <a:endParaRPr lang="en-US" altLang="en-US" sz="1700" dirty="0"/>
          </a:p>
          <a:p>
            <a:pPr lvl="1">
              <a:tabLst>
                <a:tab pos="1085850" algn="l"/>
              </a:tabLst>
            </a:pPr>
            <a:r>
              <a:rPr lang="zh-CN" altLang="en-US" sz="1700" dirty="0" smtClean="0">
                <a:cs typeface="+mn-cs"/>
              </a:rPr>
              <a:t>必须有一个工资值</a:t>
            </a:r>
            <a:r>
              <a:rPr lang="en-US" altLang="en-US" sz="1700" dirty="0" smtClean="0">
                <a:cs typeface="+mn-cs"/>
              </a:rPr>
              <a:t>.</a:t>
            </a:r>
            <a:endParaRPr lang="en-US" altLang="en-US" sz="1700" dirty="0">
              <a:cs typeface="+mn-cs"/>
            </a:endParaRPr>
          </a:p>
          <a:p>
            <a:pPr>
              <a:tabLst>
                <a:tab pos="1085850" algn="l"/>
              </a:tabLst>
            </a:pPr>
            <a:r>
              <a:rPr lang="zh-CN" altLang="en-US" sz="1700" dirty="0" smtClean="0">
                <a:cs typeface="+mn-cs"/>
              </a:rPr>
              <a:t>两个办法</a:t>
            </a:r>
            <a:endParaRPr lang="en-US" altLang="zh-CN" sz="1700" dirty="0" smtClean="0">
              <a:cs typeface="+mn-cs"/>
            </a:endParaRPr>
          </a:p>
          <a:p>
            <a:pPr lvl="1">
              <a:tabLst>
                <a:tab pos="1085850" algn="l"/>
              </a:tabLst>
            </a:pPr>
            <a:r>
              <a:rPr lang="zh-CN" altLang="en-US" sz="1700" dirty="0" smtClean="0">
                <a:cs typeface="+mn-cs"/>
              </a:rPr>
              <a:t>拒绝这个插入</a:t>
            </a:r>
            <a:endParaRPr lang="en-US" altLang="en-US" sz="1700" dirty="0">
              <a:cs typeface="+mn-cs"/>
            </a:endParaRPr>
          </a:p>
          <a:p>
            <a:pPr lvl="1">
              <a:tabLst>
                <a:tab pos="1085850" algn="l"/>
              </a:tabLst>
            </a:pPr>
            <a:r>
              <a:rPr lang="zh-CN" altLang="en-US" sz="1700" dirty="0" smtClean="0">
                <a:cs typeface="+mn-cs"/>
              </a:rPr>
              <a:t>插入空值</a:t>
            </a:r>
            <a:r>
              <a:rPr lang="en-US" altLang="zh-CN" sz="1700" dirty="0">
                <a:cs typeface="+mn-cs"/>
              </a:rPr>
              <a:t> </a:t>
            </a:r>
            <a:r>
              <a:rPr lang="en-US" altLang="en-US" sz="1700" dirty="0" smtClean="0"/>
              <a:t>(</a:t>
            </a:r>
            <a:r>
              <a:rPr lang="en-US" altLang="en-US" sz="1700" dirty="0"/>
              <a:t>'30765', 'Green', 'Music', null</a:t>
            </a:r>
            <a:r>
              <a:rPr lang="en-US" altLang="en-US" sz="1700" dirty="0" smtClean="0"/>
              <a:t>)</a:t>
            </a:r>
          </a:p>
          <a:p>
            <a:pPr lvl="1">
              <a:tabLst>
                <a:tab pos="1085850" algn="l"/>
              </a:tabLst>
            </a:pPr>
            <a:endParaRPr lang="en-US" altLang="en-US" sz="1700" dirty="0"/>
          </a:p>
          <a:p>
            <a:pPr>
              <a:tabLst>
                <a:tab pos="1085850" algn="l"/>
              </a:tabLst>
            </a:pPr>
            <a:r>
              <a:rPr lang="zh-CN" altLang="en-US" sz="1700" dirty="0" smtClean="0"/>
              <a:t>强烈建议在视图定义时，使用 </a:t>
            </a:r>
            <a:r>
              <a:rPr lang="en-US" altLang="zh-CN" sz="1700" b="1" dirty="0" smtClean="0"/>
              <a:t>with read only </a:t>
            </a:r>
            <a:r>
              <a:rPr lang="zh-CN" altLang="en-US" sz="1700" dirty="0" smtClean="0"/>
              <a:t>子句来定义成只读视图。</a:t>
            </a:r>
            <a:endParaRPr lang="en-US" altLang="en-US" sz="1700" dirty="0"/>
          </a:p>
          <a:p>
            <a:pPr>
              <a:buFont typeface="Monotype Sorts" charset="2"/>
              <a:buNone/>
              <a:tabLst>
                <a:tab pos="1085850" algn="l"/>
              </a:tabLst>
            </a:pPr>
            <a:r>
              <a:rPr lang="en-US" altLang="en-US" sz="1700" dirty="0"/>
              <a:t>	</a:t>
            </a:r>
            <a:endParaRPr lang="en-US" alt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81561" y="413567"/>
            <a:ext cx="8077200" cy="609600"/>
          </a:xfrm>
        </p:spPr>
        <p:txBody>
          <a:bodyPr/>
          <a:lstStyle/>
          <a:p>
            <a:pPr>
              <a:defRPr/>
            </a:pPr>
            <a:r>
              <a:rPr lang="zh-CN" altLang="en-US" sz="2800" dirty="0">
                <a:ea typeface="+mj-ea"/>
              </a:rPr>
              <a:t>某些更新不能被唯一地翻译</a:t>
            </a:r>
            <a:endParaRPr lang="en-US" sz="2800" dirty="0">
              <a:ea typeface="+mj-ea"/>
            </a:endParaRPr>
          </a:p>
        </p:txBody>
      </p:sp>
      <p:sp>
        <p:nvSpPr>
          <p:cNvPr id="52227" name="Rectangle 3"/>
          <p:cNvSpPr>
            <a:spLocks noGrp="1" noChangeArrowheads="1"/>
          </p:cNvSpPr>
          <p:nvPr>
            <p:ph type="body" idx="1"/>
          </p:nvPr>
        </p:nvSpPr>
        <p:spPr>
          <a:xfrm>
            <a:off x="798990" y="1201917"/>
            <a:ext cx="7369651" cy="4162563"/>
          </a:xfrm>
        </p:spPr>
        <p:txBody>
          <a:bodyPr/>
          <a:lstStyle/>
          <a:p>
            <a:r>
              <a:rPr lang="en-US" altLang="en-US" sz="1700" b="1" dirty="0"/>
              <a:t>create view </a:t>
            </a:r>
            <a:r>
              <a:rPr lang="en-US" altLang="en-US" sz="1700" i="1" dirty="0" err="1"/>
              <a:t>instructor_info</a:t>
            </a:r>
            <a:r>
              <a:rPr lang="en-US" altLang="en-US" sz="1700" i="1" dirty="0"/>
              <a:t> </a:t>
            </a:r>
            <a:r>
              <a:rPr lang="en-US" altLang="en-US" sz="1700" b="1" dirty="0"/>
              <a:t>as</a:t>
            </a:r>
            <a:br>
              <a:rPr lang="en-US" altLang="en-US" sz="1700" b="1" dirty="0"/>
            </a:br>
            <a:r>
              <a:rPr lang="en-US" altLang="en-US" sz="1700" b="1" dirty="0"/>
              <a:t>      select </a:t>
            </a:r>
            <a:r>
              <a:rPr lang="en-US" altLang="en-US" sz="1700" i="1" dirty="0"/>
              <a:t>ID</a:t>
            </a:r>
            <a:r>
              <a:rPr lang="en-US" altLang="en-US" sz="1700" dirty="0"/>
              <a:t>, </a:t>
            </a:r>
            <a:r>
              <a:rPr lang="en-US" altLang="en-US" sz="1700" i="1" dirty="0"/>
              <a:t>name</a:t>
            </a:r>
            <a:r>
              <a:rPr lang="en-US" altLang="en-US" sz="1700" dirty="0"/>
              <a:t>, </a:t>
            </a:r>
            <a:r>
              <a:rPr lang="en-US" altLang="en-US" sz="1700" i="1" dirty="0"/>
              <a:t>building</a:t>
            </a:r>
            <a:br>
              <a:rPr lang="en-US" altLang="en-US" sz="1700" i="1" dirty="0"/>
            </a:br>
            <a:r>
              <a:rPr lang="en-US" altLang="en-US" sz="1700" i="1" dirty="0"/>
              <a:t>       </a:t>
            </a:r>
            <a:r>
              <a:rPr lang="en-US" altLang="en-US" sz="1700" b="1" dirty="0"/>
              <a:t>from </a:t>
            </a:r>
            <a:r>
              <a:rPr lang="en-US" altLang="en-US" sz="1700" i="1" dirty="0"/>
              <a:t>instructor</a:t>
            </a:r>
            <a:r>
              <a:rPr lang="en-US" altLang="en-US" sz="1700" dirty="0"/>
              <a:t>, </a:t>
            </a:r>
            <a:r>
              <a:rPr lang="en-US" altLang="en-US" sz="1700" i="1" dirty="0"/>
              <a:t>department</a:t>
            </a:r>
            <a:br>
              <a:rPr lang="en-US" altLang="en-US" sz="1700" i="1" dirty="0"/>
            </a:br>
            <a:r>
              <a:rPr lang="en-US" altLang="en-US" sz="1700" i="1" dirty="0"/>
              <a:t>       </a:t>
            </a:r>
            <a:r>
              <a:rPr lang="en-US" altLang="en-US" sz="1700" b="1" dirty="0"/>
              <a:t>where </a:t>
            </a:r>
            <a:r>
              <a:rPr lang="en-US" altLang="en-US" sz="1700" i="1" dirty="0" err="1"/>
              <a:t>instructor</a:t>
            </a:r>
            <a:r>
              <a:rPr lang="en-US" altLang="en-US" sz="1700" dirty="0" err="1"/>
              <a:t>.</a:t>
            </a:r>
            <a:r>
              <a:rPr lang="en-US" altLang="en-US" sz="1700" i="1" dirty="0" err="1"/>
              <a:t>dept_name</a:t>
            </a:r>
            <a:r>
              <a:rPr lang="en-US" altLang="en-US" sz="1700" i="1" dirty="0"/>
              <a:t> </a:t>
            </a:r>
            <a:r>
              <a:rPr lang="en-US" altLang="en-US" sz="1700" dirty="0"/>
              <a:t>= </a:t>
            </a:r>
            <a:r>
              <a:rPr lang="en-US" altLang="en-US" sz="1700" i="1" dirty="0" err="1"/>
              <a:t>department</a:t>
            </a:r>
            <a:r>
              <a:rPr lang="en-US" altLang="en-US" sz="1700" dirty="0" err="1"/>
              <a:t>.</a:t>
            </a:r>
            <a:r>
              <a:rPr lang="en-US" altLang="en-US" sz="1700" i="1" dirty="0" err="1"/>
              <a:t>dept_name</a:t>
            </a:r>
            <a:r>
              <a:rPr lang="en-US" altLang="en-US" sz="1700" dirty="0"/>
              <a:t>;</a:t>
            </a:r>
          </a:p>
          <a:p>
            <a:r>
              <a:rPr lang="en-US" altLang="en-US" sz="1700" b="1" dirty="0">
                <a:sym typeface="Symbol" panose="05050102010706020507" pitchFamily="18" charset="2"/>
              </a:rPr>
              <a:t>insert into </a:t>
            </a:r>
            <a:r>
              <a:rPr lang="en-US" altLang="en-US" sz="1700" i="1" dirty="0" err="1">
                <a:sym typeface="Symbol" panose="05050102010706020507" pitchFamily="18" charset="2"/>
              </a:rPr>
              <a:t>instructor_info</a:t>
            </a:r>
            <a:r>
              <a:rPr lang="en-US" altLang="en-US" sz="1700" i="1" dirty="0">
                <a:sym typeface="Symbol" panose="05050102010706020507" pitchFamily="18" charset="2"/>
              </a:rPr>
              <a:t> </a:t>
            </a:r>
          </a:p>
          <a:p>
            <a:pPr>
              <a:buNone/>
            </a:pPr>
            <a:r>
              <a:rPr lang="en-US" altLang="en-US" sz="1700" b="1" i="1" dirty="0">
                <a:sym typeface="Symbol" panose="05050102010706020507" pitchFamily="18" charset="2"/>
              </a:rPr>
              <a:t>             </a:t>
            </a:r>
            <a:r>
              <a:rPr lang="en-US" altLang="en-US" sz="1700" b="1" dirty="0">
                <a:sym typeface="Symbol" panose="05050102010706020507" pitchFamily="18" charset="2"/>
              </a:rPr>
              <a:t>values </a:t>
            </a:r>
            <a:r>
              <a:rPr lang="en-US" altLang="en-US" sz="1700" dirty="0">
                <a:sym typeface="Symbol" panose="05050102010706020507" pitchFamily="18" charset="2"/>
              </a:rPr>
              <a:t>('69987', 'White', 'Taylor');</a:t>
            </a:r>
          </a:p>
          <a:p>
            <a:r>
              <a:rPr lang="zh-CN" altLang="en-US" sz="1700" dirty="0">
                <a:sym typeface="Symbol" panose="05050102010706020507" pitchFamily="18" charset="2"/>
              </a:rPr>
              <a:t>话题</a:t>
            </a:r>
            <a:endParaRPr lang="en-US" altLang="en-US" sz="1700" dirty="0">
              <a:sym typeface="Symbol" panose="05050102010706020507" pitchFamily="18" charset="2"/>
            </a:endParaRPr>
          </a:p>
          <a:p>
            <a:pPr lvl="1"/>
            <a:r>
              <a:rPr lang="zh-CN" altLang="en-US" sz="1700" dirty="0" smtClean="0"/>
              <a:t>如果</a:t>
            </a:r>
            <a:r>
              <a:rPr lang="en-US" altLang="zh-CN" sz="1700" dirty="0" smtClean="0"/>
              <a:t>Taylor</a:t>
            </a:r>
            <a:r>
              <a:rPr lang="zh-CN" altLang="en-US" sz="1700" dirty="0" smtClean="0"/>
              <a:t>楼有多个院，插入的老师是哪个院的？</a:t>
            </a:r>
            <a:endParaRPr lang="en-US" altLang="en-US" sz="1700" dirty="0" smtClean="0"/>
          </a:p>
          <a:p>
            <a:pPr lvl="1"/>
            <a:r>
              <a:rPr lang="zh-CN" altLang="en-US" sz="1700" dirty="0" smtClean="0"/>
              <a:t>如果</a:t>
            </a:r>
            <a:r>
              <a:rPr lang="en-US" altLang="zh-CN" sz="1700" dirty="0" smtClean="0"/>
              <a:t>Taylor</a:t>
            </a:r>
            <a:r>
              <a:rPr lang="zh-CN" altLang="en-US" sz="1700" dirty="0" smtClean="0"/>
              <a:t>楼没有院系了？</a:t>
            </a:r>
            <a:endParaRPr lang="en-US" altLang="en-US" sz="17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zh-CN" altLang="en-US" sz="2800" dirty="0" smtClean="0"/>
              <a:t>联接关系</a:t>
            </a:r>
            <a:endParaRPr lang="en-US" sz="2800" dirty="0"/>
          </a:p>
        </p:txBody>
      </p:sp>
      <p:sp>
        <p:nvSpPr>
          <p:cNvPr id="6147" name="Rectangle 3"/>
          <p:cNvSpPr>
            <a:spLocks noGrp="1" noChangeArrowheads="1"/>
          </p:cNvSpPr>
          <p:nvPr>
            <p:ph type="body" idx="1"/>
          </p:nvPr>
        </p:nvSpPr>
        <p:spPr>
          <a:xfrm>
            <a:off x="768349" y="1194843"/>
            <a:ext cx="7585537" cy="4548187"/>
          </a:xfrm>
        </p:spPr>
        <p:txBody>
          <a:bodyPr/>
          <a:lstStyle/>
          <a:p>
            <a:r>
              <a:rPr lang="zh-CN" altLang="en-US" b="1" dirty="0">
                <a:solidFill>
                  <a:srgbClr val="002060"/>
                </a:solidFill>
              </a:rPr>
              <a:t>联接</a:t>
            </a:r>
            <a:r>
              <a:rPr lang="zh-CN" altLang="en-US" b="1" dirty="0" smtClean="0">
                <a:solidFill>
                  <a:srgbClr val="002060"/>
                </a:solidFill>
              </a:rPr>
              <a:t>运算 </a:t>
            </a:r>
            <a:r>
              <a:rPr lang="en-US" altLang="zh-CN" b="1" dirty="0" smtClean="0">
                <a:solidFill>
                  <a:srgbClr val="002060"/>
                </a:solidFill>
              </a:rPr>
              <a:t>Join operator </a:t>
            </a:r>
            <a:r>
              <a:rPr lang="zh-CN" altLang="en-US" dirty="0" smtClean="0"/>
              <a:t>将两个关系变成</a:t>
            </a:r>
            <a:r>
              <a:rPr lang="zh-CN" altLang="en-US" dirty="0"/>
              <a:t>一</a:t>
            </a:r>
            <a:r>
              <a:rPr lang="zh-CN" altLang="en-US" dirty="0" smtClean="0"/>
              <a:t>个关系</a:t>
            </a:r>
            <a:endParaRPr lang="en-US" altLang="en-US" dirty="0" smtClean="0"/>
          </a:p>
          <a:p>
            <a:r>
              <a:rPr lang="zh-CN" altLang="en-US" dirty="0"/>
              <a:t>联接</a:t>
            </a:r>
            <a:r>
              <a:rPr lang="zh-CN" altLang="en-US" dirty="0" smtClean="0"/>
              <a:t>运算 将两个关系的笛卡尔积在一些条件下进行匹配。它还指定结果中出现的属性。</a:t>
            </a:r>
            <a:endParaRPr lang="en-US" altLang="zh-CN" dirty="0" smtClean="0"/>
          </a:p>
          <a:p>
            <a:r>
              <a:rPr lang="zh-CN" altLang="en-US" dirty="0"/>
              <a:t>联接</a:t>
            </a:r>
            <a:r>
              <a:rPr lang="zh-CN" altLang="en-US" dirty="0" smtClean="0"/>
              <a:t>运算经常作为子查询出现在</a:t>
            </a:r>
            <a:r>
              <a:rPr lang="en-US" altLang="zh-CN" dirty="0" smtClean="0"/>
              <a:t>from</a:t>
            </a:r>
            <a:r>
              <a:rPr lang="zh-CN" altLang="en-US" dirty="0" smtClean="0"/>
              <a:t>子句中。</a:t>
            </a:r>
            <a:endParaRPr lang="en-US" altLang="en-US" dirty="0" smtClean="0"/>
          </a:p>
          <a:p>
            <a:r>
              <a:rPr lang="zh-CN" altLang="en-US" dirty="0" smtClean="0"/>
              <a:t>连接</a:t>
            </a:r>
            <a:r>
              <a:rPr lang="zh-CN" altLang="en-US" dirty="0"/>
              <a:t>形式</a:t>
            </a:r>
            <a:r>
              <a:rPr lang="en-US" altLang="en-US" dirty="0" smtClean="0"/>
              <a:t>:</a:t>
            </a:r>
            <a:endParaRPr lang="en-US" altLang="en-US" dirty="0"/>
          </a:p>
          <a:p>
            <a:pPr lvl="1"/>
            <a:r>
              <a:rPr lang="zh-CN" altLang="en-US" dirty="0" smtClean="0"/>
              <a:t>内联 </a:t>
            </a:r>
            <a:r>
              <a:rPr lang="en-US" altLang="en-US" dirty="0" smtClean="0"/>
              <a:t>Inner join </a:t>
            </a:r>
            <a:r>
              <a:rPr lang="zh-CN" altLang="en-US" dirty="0" smtClean="0"/>
              <a:t>，联接 </a:t>
            </a:r>
            <a:r>
              <a:rPr lang="en-US" altLang="zh-CN" dirty="0" smtClean="0"/>
              <a:t>join</a:t>
            </a:r>
            <a:endParaRPr lang="en-US" altLang="en-US" dirty="0"/>
          </a:p>
          <a:p>
            <a:pPr lvl="1"/>
            <a:r>
              <a:rPr lang="zh-CN" altLang="en-US" dirty="0" smtClean="0"/>
              <a:t>外联 </a:t>
            </a:r>
            <a:r>
              <a:rPr lang="en-US" altLang="en-US" dirty="0" smtClean="0"/>
              <a:t>Outer join</a:t>
            </a:r>
          </a:p>
          <a:p>
            <a:r>
              <a:rPr lang="zh-CN" altLang="en-US" dirty="0" smtClean="0"/>
              <a:t>联接条件</a:t>
            </a:r>
            <a:endParaRPr lang="en-US" altLang="zh-CN" dirty="0" smtClean="0"/>
          </a:p>
          <a:p>
            <a:pPr lvl="1"/>
            <a:r>
              <a:rPr lang="zh-CN" altLang="en-US" dirty="0" smtClean="0"/>
              <a:t>自然</a:t>
            </a:r>
            <a:endParaRPr lang="en-US" altLang="zh-CN" dirty="0" smtClean="0"/>
          </a:p>
          <a:p>
            <a:pPr lvl="1"/>
            <a:r>
              <a:rPr lang="en-US" altLang="zh-CN" dirty="0" smtClean="0"/>
              <a:t>using</a:t>
            </a:r>
          </a:p>
          <a:p>
            <a:pPr lvl="1"/>
            <a:r>
              <a:rPr lang="en-US" altLang="zh-CN" dirty="0"/>
              <a:t>on</a:t>
            </a:r>
            <a:endParaRPr lang="en-US" altLang="en-US" dirty="0"/>
          </a:p>
          <a:p>
            <a:pPr lvl="1">
              <a:buFont typeface="Monotype Sorts" charset="2"/>
              <a:buNone/>
            </a:pPr>
            <a:endParaRPr lang="en-US" altLang="en-US" sz="2800" dirty="0"/>
          </a:p>
          <a:p>
            <a:endParaRPr lang="en-US" altLang="en-US" sz="2800" dirty="0"/>
          </a:p>
        </p:txBody>
      </p:sp>
      <p:pic>
        <p:nvPicPr>
          <p:cNvPr id="4" name="Picture 2" descr="C:\Users\as668\Desktop\4_07.jpg"/>
          <p:cNvPicPr>
            <a:picLocks noChangeAspect="1" noChangeArrowheads="1"/>
          </p:cNvPicPr>
          <p:nvPr/>
        </p:nvPicPr>
        <p:blipFill>
          <a:blip r:embed="rId3"/>
          <a:srcRect/>
          <a:stretch>
            <a:fillRect/>
          </a:stretch>
        </p:blipFill>
        <p:spPr bwMode="auto">
          <a:xfrm>
            <a:off x="3391593" y="4193767"/>
            <a:ext cx="4840315" cy="1366784"/>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zh-CN" altLang="en-US" sz="2800" dirty="0" smtClean="0">
                <a:ea typeface="+mj-ea"/>
              </a:rPr>
              <a:t>还有一些根本啥也不是</a:t>
            </a:r>
            <a:endParaRPr lang="en-US" sz="2800" dirty="0">
              <a:ea typeface="+mj-ea"/>
            </a:endParaRPr>
          </a:p>
        </p:txBody>
      </p:sp>
      <p:sp>
        <p:nvSpPr>
          <p:cNvPr id="54275" name="Rectangle 3"/>
          <p:cNvSpPr>
            <a:spLocks noGrp="1" noChangeArrowheads="1"/>
          </p:cNvSpPr>
          <p:nvPr>
            <p:ph type="body" idx="1"/>
          </p:nvPr>
        </p:nvSpPr>
        <p:spPr>
          <a:xfrm>
            <a:off x="768350" y="1093789"/>
            <a:ext cx="6400547" cy="3417252"/>
          </a:xfrm>
        </p:spPr>
        <p:txBody>
          <a:bodyPr/>
          <a:lstStyle/>
          <a:p>
            <a:r>
              <a:rPr lang="en-US" altLang="en-US" sz="1700" b="1" dirty="0"/>
              <a:t>create view </a:t>
            </a:r>
            <a:r>
              <a:rPr lang="en-US" altLang="en-US" sz="1700" i="1" dirty="0" err="1"/>
              <a:t>history_instructors</a:t>
            </a:r>
            <a:r>
              <a:rPr lang="en-US" altLang="en-US" sz="1700" i="1" dirty="0"/>
              <a:t> </a:t>
            </a:r>
            <a:r>
              <a:rPr lang="en-US" altLang="en-US" sz="1700" b="1" dirty="0"/>
              <a:t>as</a:t>
            </a:r>
            <a:br>
              <a:rPr lang="en-US" altLang="en-US" sz="1700" b="1" dirty="0"/>
            </a:b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a:t>
            </a:r>
            <a:r>
              <a:rPr lang="en-US" altLang="en-US" sz="1700" dirty="0"/>
              <a:t>= 'History';</a:t>
            </a:r>
          </a:p>
          <a:p>
            <a:r>
              <a:rPr lang="en-US" altLang="en-US" sz="1700" dirty="0"/>
              <a:t>What happens if we insert </a:t>
            </a:r>
          </a:p>
          <a:p>
            <a:pPr>
              <a:buNone/>
            </a:pPr>
            <a:r>
              <a:rPr lang="en-US" altLang="en-US" sz="1700" dirty="0"/>
              <a:t>           ('25566', 'Brown', 'Biology', 100000)</a:t>
            </a:r>
          </a:p>
          <a:p>
            <a:pPr>
              <a:buNone/>
            </a:pPr>
            <a:r>
              <a:rPr lang="en-US" altLang="en-US" sz="1700" dirty="0"/>
              <a:t>       into </a:t>
            </a:r>
            <a:r>
              <a:rPr lang="en-US" altLang="en-US" sz="1700" i="1" dirty="0" err="1"/>
              <a:t>history_instructors</a:t>
            </a:r>
            <a:r>
              <a:rPr lang="en-US" altLang="en-US" sz="1700" i="1" dirty="0" smtClean="0"/>
              <a:t>?</a:t>
            </a:r>
          </a:p>
          <a:p>
            <a:r>
              <a:rPr lang="zh-CN" altLang="en-US" sz="1700" i="1" dirty="0" smtClean="0"/>
              <a:t>可以在视图定义时通过</a:t>
            </a:r>
            <a:r>
              <a:rPr lang="en-US" altLang="zh-CN" sz="1700" b="1" i="1" dirty="0" smtClean="0"/>
              <a:t>with check option </a:t>
            </a:r>
            <a:r>
              <a:rPr lang="zh-CN" altLang="en-US" sz="1700" i="1" dirty="0" smtClean="0"/>
              <a:t>子句来限制这样非法的数据通过</a:t>
            </a:r>
            <a:r>
              <a:rPr lang="en-US" altLang="zh-CN" sz="1700" i="1" dirty="0" smtClean="0"/>
              <a:t>view</a:t>
            </a:r>
            <a:r>
              <a:rPr lang="zh-CN" altLang="en-US" sz="1700" i="1" dirty="0" smtClean="0"/>
              <a:t>进入表</a:t>
            </a:r>
            <a:endParaRPr lang="en-US" altLang="en-US" sz="17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zh-CN" sz="2800" dirty="0" smtClean="0">
                <a:ea typeface="+mj-ea"/>
              </a:rPr>
              <a:t>SQL</a:t>
            </a:r>
            <a:r>
              <a:rPr lang="zh-CN" altLang="en-US" sz="2800" dirty="0" smtClean="0">
                <a:ea typeface="+mj-ea"/>
              </a:rPr>
              <a:t>中的视图更新</a:t>
            </a:r>
            <a:endParaRPr lang="en-US" sz="2800" dirty="0">
              <a:ea typeface="+mj-ea"/>
            </a:endParaRPr>
          </a:p>
        </p:txBody>
      </p:sp>
      <p:sp>
        <p:nvSpPr>
          <p:cNvPr id="52227" name="Rectangle 3"/>
          <p:cNvSpPr>
            <a:spLocks noGrp="1" noChangeArrowheads="1"/>
          </p:cNvSpPr>
          <p:nvPr>
            <p:ph type="body" idx="1"/>
          </p:nvPr>
        </p:nvSpPr>
        <p:spPr>
          <a:xfrm>
            <a:off x="768350" y="1229275"/>
            <a:ext cx="7400291" cy="3184229"/>
          </a:xfrm>
        </p:spPr>
        <p:txBody>
          <a:bodyPr/>
          <a:lstStyle/>
          <a:p>
            <a:r>
              <a:rPr lang="zh-CN" altLang="en-US" sz="1700" dirty="0" smtClean="0"/>
              <a:t>大部分</a:t>
            </a:r>
            <a:r>
              <a:rPr lang="en-US" altLang="zh-CN" sz="1700" dirty="0" smtClean="0"/>
              <a:t>SQL</a:t>
            </a:r>
            <a:r>
              <a:rPr lang="zh-CN" altLang="en-US" sz="1700" dirty="0" smtClean="0"/>
              <a:t>只允许在简单视图中进行更新</a:t>
            </a:r>
            <a:endParaRPr lang="en-US" altLang="zh-CN" sz="1700" dirty="0" smtClean="0"/>
          </a:p>
          <a:p>
            <a:r>
              <a:rPr lang="zh-CN" altLang="en-US" sz="1700" dirty="0" smtClean="0"/>
              <a:t>简单视图</a:t>
            </a:r>
            <a:endParaRPr lang="en-US" altLang="zh-CN" sz="1700" dirty="0" smtClean="0"/>
          </a:p>
          <a:p>
            <a:pPr lvl="1"/>
            <a:r>
              <a:rPr lang="zh-CN" altLang="en-US" sz="1700" dirty="0"/>
              <a:t>只</a:t>
            </a:r>
            <a:r>
              <a:rPr lang="zh-CN" altLang="en-US" sz="1700" dirty="0" smtClean="0"/>
              <a:t>包含</a:t>
            </a:r>
            <a:r>
              <a:rPr lang="en-US" altLang="zh-CN" sz="1700" dirty="0" smtClean="0"/>
              <a:t>1</a:t>
            </a:r>
            <a:r>
              <a:rPr lang="zh-CN" altLang="en-US" sz="1700" dirty="0" smtClean="0"/>
              <a:t>个表</a:t>
            </a:r>
            <a:endParaRPr lang="en-US" altLang="zh-CN" sz="1700" dirty="0" smtClean="0"/>
          </a:p>
          <a:p>
            <a:pPr lvl="1"/>
            <a:r>
              <a:rPr lang="en-US" altLang="zh-CN" sz="1700" dirty="0" smtClean="0"/>
              <a:t>select</a:t>
            </a:r>
            <a:r>
              <a:rPr lang="zh-CN" altLang="en-US" sz="1700" dirty="0" smtClean="0"/>
              <a:t>子句中只含列名，不包含任何表达式，聚集函数和 </a:t>
            </a:r>
            <a:r>
              <a:rPr lang="en-US" altLang="zh-CN" sz="1700" dirty="0" smtClean="0"/>
              <a:t>distinct</a:t>
            </a:r>
          </a:p>
          <a:p>
            <a:pPr lvl="1"/>
            <a:r>
              <a:rPr lang="en-US" altLang="zh-CN" sz="1700" dirty="0" smtClean="0"/>
              <a:t>select</a:t>
            </a:r>
            <a:r>
              <a:rPr lang="zh-CN" altLang="en-US" sz="1700" dirty="0" smtClean="0"/>
              <a:t>子句中没有列出的列，可以为空</a:t>
            </a:r>
            <a:endParaRPr lang="en-US" altLang="zh-CN" sz="1700" dirty="0" smtClean="0"/>
          </a:p>
          <a:p>
            <a:pPr lvl="1"/>
            <a:r>
              <a:rPr lang="zh-CN" altLang="en-US" sz="1700" dirty="0"/>
              <a:t>不</a:t>
            </a:r>
            <a:r>
              <a:rPr lang="zh-CN" altLang="en-US" sz="1700" dirty="0" smtClean="0"/>
              <a:t>允许有</a:t>
            </a:r>
            <a:r>
              <a:rPr lang="en-US" altLang="zh-CN" sz="1700" dirty="0" smtClean="0"/>
              <a:t>group by</a:t>
            </a:r>
            <a:r>
              <a:rPr lang="zh-CN" altLang="en-US" sz="1700" dirty="0" smtClean="0"/>
              <a:t>子句或</a:t>
            </a:r>
            <a:r>
              <a:rPr lang="en-US" altLang="zh-CN" sz="1700" dirty="0" smtClean="0"/>
              <a:t>having </a:t>
            </a:r>
            <a:r>
              <a:rPr lang="zh-CN" altLang="en-US" sz="1700" dirty="0" smtClean="0"/>
              <a:t>子句</a:t>
            </a:r>
            <a:endParaRPr lang="en-US" altLang="zh-CN" sz="1700" dirty="0" smtClean="0"/>
          </a:p>
          <a:p>
            <a:r>
              <a:rPr lang="zh-CN" altLang="en-US" sz="1700" dirty="0" smtClean="0"/>
              <a:t>对于复杂视图的更新，要么被拒绝，要么自己定义</a:t>
            </a:r>
            <a:r>
              <a:rPr lang="en-US" altLang="zh-CN" sz="1700" dirty="0" smtClean="0"/>
              <a:t>instead-of </a:t>
            </a:r>
            <a:r>
              <a:rPr lang="zh-CN" altLang="en-US" sz="1700" dirty="0" smtClean="0"/>
              <a:t>触发器进行处理。（</a:t>
            </a:r>
            <a:r>
              <a:rPr lang="zh-CN" altLang="en-US" sz="1700" dirty="0" smtClean="0">
                <a:solidFill>
                  <a:srgbClr val="FF0000"/>
                </a:solidFill>
              </a:rPr>
              <a:t>强烈不推荐</a:t>
            </a:r>
            <a:r>
              <a:rPr lang="zh-CN" altLang="en-US" sz="1700" dirty="0" smtClean="0"/>
              <a:t>）</a:t>
            </a:r>
            <a:endParaRPr lang="en-US" altLang="en-US" sz="17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sz="2800" dirty="0" smtClean="0">
                <a:effectLst/>
              </a:rPr>
              <a:t>事务 </a:t>
            </a:r>
            <a:r>
              <a:rPr lang="en-US" altLang="en-US" sz="2800" dirty="0" smtClean="0">
                <a:effectLst/>
              </a:rPr>
              <a:t>Transactions</a:t>
            </a:r>
            <a:endParaRPr lang="en-US" sz="2800" dirty="0">
              <a:ea typeface="+mj-ea"/>
            </a:endParaRPr>
          </a:p>
        </p:txBody>
      </p:sp>
      <p:sp>
        <p:nvSpPr>
          <p:cNvPr id="52227" name="Rectangle 3"/>
          <p:cNvSpPr>
            <a:spLocks noGrp="1" noChangeArrowheads="1"/>
          </p:cNvSpPr>
          <p:nvPr>
            <p:ph type="body" idx="1"/>
          </p:nvPr>
        </p:nvSpPr>
        <p:spPr>
          <a:xfrm>
            <a:off x="768350" y="1084059"/>
            <a:ext cx="7522211" cy="4390149"/>
          </a:xfrm>
        </p:spPr>
        <p:txBody>
          <a:bodyPr/>
          <a:lstStyle/>
          <a:p>
            <a:r>
              <a:rPr lang="zh-CN" altLang="en-US" sz="1700" dirty="0" smtClean="0"/>
              <a:t>事务</a:t>
            </a:r>
            <a:r>
              <a:rPr lang="en-US" altLang="en-US" sz="1700" b="1" dirty="0" smtClean="0">
                <a:solidFill>
                  <a:srgbClr val="002060"/>
                </a:solidFill>
              </a:rPr>
              <a:t>transaction </a:t>
            </a:r>
            <a:r>
              <a:rPr lang="zh-CN" altLang="en-US" sz="1700" dirty="0" smtClean="0"/>
              <a:t>由</a:t>
            </a:r>
            <a:r>
              <a:rPr lang="zh-CN" altLang="en-US" sz="1700" dirty="0"/>
              <a:t>一系列查询和</a:t>
            </a:r>
            <a:r>
              <a:rPr lang="en-US" altLang="zh-CN" sz="1700" dirty="0"/>
              <a:t>/</a:t>
            </a:r>
            <a:r>
              <a:rPr lang="zh-CN" altLang="en-US" sz="1700" dirty="0"/>
              <a:t>或更新语句组成</a:t>
            </a:r>
            <a:r>
              <a:rPr lang="zh-CN" altLang="en-US" sz="1700" dirty="0" smtClean="0"/>
              <a:t>，被视为是一个整体的工作</a:t>
            </a:r>
            <a:endParaRPr lang="zh-CN" altLang="en-US" sz="1700" dirty="0"/>
          </a:p>
          <a:p>
            <a:r>
              <a:rPr lang="en-US" altLang="zh-CN" sz="1700" dirty="0"/>
              <a:t>SQL</a:t>
            </a:r>
            <a:r>
              <a:rPr lang="zh-CN" altLang="en-US" sz="1700" dirty="0" smtClean="0"/>
              <a:t>标准</a:t>
            </a:r>
            <a:r>
              <a:rPr lang="zh-CN" altLang="en-US" sz="1700" dirty="0"/>
              <a:t>规定</a:t>
            </a:r>
            <a:r>
              <a:rPr lang="zh-CN" altLang="en-US" sz="1700" dirty="0" smtClean="0"/>
              <a:t>在</a:t>
            </a:r>
            <a:r>
              <a:rPr lang="zh-CN" altLang="en-US" sz="1700" dirty="0"/>
              <a:t>执行</a:t>
            </a:r>
            <a:r>
              <a:rPr lang="en-US" altLang="zh-CN" sz="1700" dirty="0"/>
              <a:t>SQL</a:t>
            </a:r>
            <a:r>
              <a:rPr lang="zh-CN" altLang="en-US" sz="1700" dirty="0"/>
              <a:t>语句时隐式地开始事务。</a:t>
            </a:r>
          </a:p>
          <a:p>
            <a:r>
              <a:rPr lang="zh-CN" altLang="en-US" sz="1700" dirty="0"/>
              <a:t>事务必须以下列语句之一结束</a:t>
            </a:r>
            <a:r>
              <a:rPr lang="en-US" altLang="zh-CN" sz="1700" dirty="0"/>
              <a:t>:</a:t>
            </a:r>
          </a:p>
          <a:p>
            <a:pPr lvl="1"/>
            <a:r>
              <a:rPr lang="zh-CN" altLang="en-US" sz="1700" dirty="0" smtClean="0"/>
              <a:t>提交 </a:t>
            </a:r>
            <a:r>
              <a:rPr lang="en-US" altLang="en-US" sz="1700" b="1" dirty="0" smtClean="0">
                <a:solidFill>
                  <a:srgbClr val="002060"/>
                </a:solidFill>
              </a:rPr>
              <a:t>Commit </a:t>
            </a:r>
            <a:r>
              <a:rPr lang="en-US" altLang="en-US" sz="1700" b="1" dirty="0">
                <a:solidFill>
                  <a:srgbClr val="002060"/>
                </a:solidFill>
              </a:rPr>
              <a:t>work </a:t>
            </a:r>
            <a:r>
              <a:rPr lang="zh-CN" altLang="en-US" sz="1700" dirty="0" smtClean="0"/>
              <a:t>。</a:t>
            </a:r>
            <a:r>
              <a:rPr lang="zh-CN" altLang="en-US" sz="1700" dirty="0"/>
              <a:t>事务执行的更新在数据库中成为永久的。</a:t>
            </a:r>
          </a:p>
          <a:p>
            <a:pPr lvl="1"/>
            <a:r>
              <a:rPr lang="zh-CN" altLang="en-US" sz="1700" dirty="0"/>
              <a:t>回</a:t>
            </a:r>
            <a:r>
              <a:rPr lang="zh-CN" altLang="en-US" sz="1700" dirty="0" smtClean="0"/>
              <a:t>滚 </a:t>
            </a:r>
            <a:r>
              <a:rPr lang="en-US" altLang="en-US" sz="1700" b="1" dirty="0">
                <a:solidFill>
                  <a:srgbClr val="002060"/>
                </a:solidFill>
              </a:rPr>
              <a:t>Rollback work </a:t>
            </a:r>
            <a:r>
              <a:rPr lang="zh-CN" altLang="en-US" sz="1700" dirty="0" smtClean="0"/>
              <a:t>。</a:t>
            </a:r>
            <a:r>
              <a:rPr lang="zh-CN" altLang="en-US" sz="1700" dirty="0"/>
              <a:t>事务中</a:t>
            </a:r>
            <a:r>
              <a:rPr lang="en-US" altLang="zh-CN" sz="1700" dirty="0"/>
              <a:t>SQL</a:t>
            </a:r>
            <a:r>
              <a:rPr lang="zh-CN" altLang="en-US" sz="1700" dirty="0"/>
              <a:t>语句执行的所有更新都被撤消。</a:t>
            </a:r>
          </a:p>
          <a:p>
            <a:r>
              <a:rPr lang="zh-CN" altLang="en-US" sz="1700" dirty="0"/>
              <a:t>原子事务</a:t>
            </a:r>
          </a:p>
          <a:p>
            <a:pPr lvl="1"/>
            <a:r>
              <a:rPr lang="zh-CN" altLang="en-US" sz="1700" dirty="0"/>
              <a:t>要么完全执行，要么回滚，就好像它从未发生过一样</a:t>
            </a:r>
          </a:p>
          <a:p>
            <a:r>
              <a:rPr lang="zh-CN" altLang="en-US" sz="1700" dirty="0" smtClean="0"/>
              <a:t>并发事务之间是隔离的</a:t>
            </a:r>
            <a:endParaRPr lang="en-US" altLang="en-US" sz="1700" dirty="0" smtClean="0"/>
          </a:p>
          <a:p>
            <a:endParaRPr lang="en-US"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事务概念</a:t>
            </a:r>
            <a:endParaRPr lang="en-US" dirty="0">
              <a:effectLst>
                <a:outerShdw blurRad="38100" dist="38100" dir="2700000" algn="tl">
                  <a:srgbClr val="C0C0C0"/>
                </a:outerShdw>
              </a:effectLst>
            </a:endParaRPr>
          </a:p>
        </p:txBody>
      </p:sp>
      <p:sp>
        <p:nvSpPr>
          <p:cNvPr id="6147" name="Rectangle 3"/>
          <p:cNvSpPr>
            <a:spLocks noGrp="1" noChangeArrowheads="1"/>
          </p:cNvSpPr>
          <p:nvPr>
            <p:ph idx="1"/>
          </p:nvPr>
        </p:nvSpPr>
        <p:spPr>
          <a:xfrm>
            <a:off x="701336" y="1102497"/>
            <a:ext cx="7794594" cy="5367972"/>
          </a:xfrm>
        </p:spPr>
        <p:txBody>
          <a:bodyPr/>
          <a:lstStyle/>
          <a:p>
            <a:r>
              <a:rPr lang="zh-CN" altLang="en-US" dirty="0"/>
              <a:t>事务是访问和更新各种数据项的程序执行单元。 </a:t>
            </a:r>
            <a:endParaRPr lang="en-US" altLang="zh-CN" dirty="0" smtClean="0"/>
          </a:p>
          <a:p>
            <a:r>
              <a:rPr lang="zh-CN" altLang="en-US" dirty="0"/>
              <a:t>比如</a:t>
            </a:r>
            <a:r>
              <a:rPr lang="en-US" altLang="en-US" dirty="0" smtClean="0"/>
              <a:t>, </a:t>
            </a:r>
            <a:r>
              <a:rPr lang="zh-CN" altLang="en-US" dirty="0" smtClean="0"/>
              <a:t>从</a:t>
            </a:r>
            <a:r>
              <a:rPr lang="en-US" altLang="zh-CN" dirty="0" smtClean="0"/>
              <a:t>A</a:t>
            </a:r>
            <a:r>
              <a:rPr lang="zh-CN" altLang="en-US" dirty="0" smtClean="0"/>
              <a:t>账户，转账</a:t>
            </a:r>
            <a:r>
              <a:rPr lang="en-US" altLang="zh-CN" dirty="0" smtClean="0"/>
              <a:t>50</a:t>
            </a:r>
            <a:r>
              <a:rPr lang="zh-CN" altLang="en-US" dirty="0" smtClean="0"/>
              <a:t>元到</a:t>
            </a:r>
            <a:r>
              <a:rPr lang="en-US" altLang="zh-CN" dirty="0" smtClean="0"/>
              <a:t>B</a:t>
            </a:r>
            <a:r>
              <a:rPr lang="zh-CN" altLang="en-US" dirty="0" smtClean="0"/>
              <a:t>账户：</a:t>
            </a:r>
            <a:endParaRPr lang="en-US" altLang="en-US" dirty="0"/>
          </a:p>
          <a:p>
            <a:pPr lvl="1">
              <a:buFont typeface="Monotype Sorts"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p>
          <a:p>
            <a:pPr lvl="1">
              <a:buFont typeface="Monotype Sorts"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p>
          <a:p>
            <a:pPr lvl="1">
              <a:buFont typeface="Monotype Sorts"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p>
          <a:p>
            <a:pPr lvl="1">
              <a:buFont typeface="Monotype Sorts"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a:t>
            </a:r>
          </a:p>
          <a:p>
            <a:pPr lvl="1">
              <a:buFont typeface="Monotype Sorts"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a:t>
            </a:r>
          </a:p>
          <a:p>
            <a:pPr lvl="1">
              <a:buFont typeface="Monotype Sorts"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r>
              <a:rPr lang="zh-CN" altLang="en-US" dirty="0"/>
              <a:t>需要处理的两个主要问题</a:t>
            </a:r>
            <a:r>
              <a:rPr lang="en-US" altLang="zh-CN" dirty="0"/>
              <a:t>:</a:t>
            </a:r>
          </a:p>
          <a:p>
            <a:pPr lvl="1"/>
            <a:r>
              <a:rPr lang="zh-CN" altLang="en-US" dirty="0"/>
              <a:t>各种类型的故障，例如硬件故障和系统崩溃</a:t>
            </a:r>
          </a:p>
          <a:p>
            <a:pPr lvl="1"/>
            <a:r>
              <a:rPr lang="zh-CN" altLang="en-US" dirty="0"/>
              <a:t>多个事务的并发执行</a:t>
            </a:r>
            <a:endParaRPr lang="en-US" altLang="en-US" dirty="0"/>
          </a:p>
        </p:txBody>
      </p:sp>
    </p:spTree>
    <p:extLst>
      <p:ext uri="{BB962C8B-B14F-4D97-AF65-F5344CB8AC3E}">
        <p14:creationId xmlns:p14="http://schemas.microsoft.com/office/powerpoint/2010/main" val="586545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转账例子</a:t>
            </a:r>
            <a:endParaRPr lang="en-US" dirty="0">
              <a:effectLst>
                <a:outerShdw blurRad="38100" dist="38100" dir="2700000" algn="tl">
                  <a:srgbClr val="C0C0C0"/>
                </a:outerShdw>
              </a:effectLst>
            </a:endParaRPr>
          </a:p>
        </p:txBody>
      </p:sp>
      <p:sp>
        <p:nvSpPr>
          <p:cNvPr id="7171" name="Rectangle 3"/>
          <p:cNvSpPr>
            <a:spLocks noGrp="1" noChangeArrowheads="1"/>
          </p:cNvSpPr>
          <p:nvPr>
            <p:ph idx="1"/>
          </p:nvPr>
        </p:nvSpPr>
        <p:spPr>
          <a:xfrm>
            <a:off x="639192" y="1102497"/>
            <a:ext cx="7838983" cy="5367972"/>
          </a:xfrm>
        </p:spPr>
        <p:txBody>
          <a:bodyPr/>
          <a:lstStyle/>
          <a:p>
            <a:r>
              <a:rPr lang="zh-CN" altLang="en-US" sz="1600" dirty="0"/>
              <a:t>从</a:t>
            </a:r>
            <a:r>
              <a:rPr lang="en-US" altLang="zh-CN" sz="1600" dirty="0"/>
              <a:t>A</a:t>
            </a:r>
            <a:r>
              <a:rPr lang="zh-CN" altLang="en-US" sz="1600" dirty="0" smtClean="0"/>
              <a:t>账户转账</a:t>
            </a:r>
            <a:r>
              <a:rPr lang="en-US" altLang="zh-CN" sz="1600" dirty="0"/>
              <a:t>50</a:t>
            </a:r>
            <a:r>
              <a:rPr lang="zh-CN" altLang="en-US" sz="1600" dirty="0"/>
              <a:t>元到</a:t>
            </a:r>
            <a:r>
              <a:rPr lang="en-US" altLang="zh-CN" sz="1600" dirty="0"/>
              <a:t>B</a:t>
            </a:r>
            <a:r>
              <a:rPr lang="zh-CN" altLang="en-US" sz="1600" dirty="0" smtClean="0"/>
              <a:t>账户的事务</a:t>
            </a:r>
            <a:r>
              <a:rPr lang="en-US" altLang="en-US" sz="1600" dirty="0" smtClean="0"/>
              <a:t>:</a:t>
            </a:r>
            <a:endParaRPr lang="en-US" altLang="en-US" sz="1600" dirty="0"/>
          </a:p>
          <a:p>
            <a:pPr lvl="1">
              <a:buFont typeface="Monotype Sorts" charset="2"/>
              <a:buNone/>
            </a:pPr>
            <a:r>
              <a:rPr lang="en-US" altLang="en-US" sz="1400" dirty="0"/>
              <a:t>1.	</a:t>
            </a:r>
            <a:r>
              <a:rPr lang="en-US" altLang="en-US" sz="1400" b="1" dirty="0"/>
              <a:t>read</a:t>
            </a:r>
            <a:r>
              <a:rPr lang="en-US" altLang="en-US" sz="1400" dirty="0"/>
              <a:t>(</a:t>
            </a:r>
            <a:r>
              <a:rPr lang="en-US" altLang="en-US" sz="1400" i="1" dirty="0"/>
              <a:t>A</a:t>
            </a:r>
            <a:r>
              <a:rPr lang="en-US" altLang="en-US" sz="1400" dirty="0"/>
              <a:t>)</a:t>
            </a:r>
          </a:p>
          <a:p>
            <a:pPr lvl="1">
              <a:buFont typeface="Monotype Sorts" charset="2"/>
              <a:buNone/>
            </a:pPr>
            <a:r>
              <a:rPr lang="en-US" altLang="en-US" sz="1400" dirty="0"/>
              <a:t>2.	</a:t>
            </a:r>
            <a:r>
              <a:rPr lang="en-US" altLang="en-US" sz="1400" i="1" dirty="0"/>
              <a:t>A</a:t>
            </a:r>
            <a:r>
              <a:rPr lang="en-US" altLang="en-US" sz="1400" dirty="0"/>
              <a:t> := </a:t>
            </a:r>
            <a:r>
              <a:rPr lang="en-US" altLang="en-US" sz="1400" i="1" dirty="0"/>
              <a:t>A – </a:t>
            </a:r>
            <a:r>
              <a:rPr lang="en-US" altLang="en-US" sz="1400" dirty="0"/>
              <a:t>50</a:t>
            </a:r>
          </a:p>
          <a:p>
            <a:pPr lvl="1">
              <a:buFont typeface="Monotype Sorts" charset="2"/>
              <a:buNone/>
            </a:pPr>
            <a:r>
              <a:rPr lang="en-US" altLang="en-US" sz="1400" dirty="0"/>
              <a:t>3.	</a:t>
            </a:r>
            <a:r>
              <a:rPr lang="en-US" altLang="en-US" sz="1400" b="1" dirty="0"/>
              <a:t>write</a:t>
            </a:r>
            <a:r>
              <a:rPr lang="en-US" altLang="en-US" sz="1400" dirty="0"/>
              <a:t>(</a:t>
            </a:r>
            <a:r>
              <a:rPr lang="en-US" altLang="en-US" sz="1400" i="1" dirty="0"/>
              <a:t>A</a:t>
            </a:r>
            <a:r>
              <a:rPr lang="en-US" altLang="en-US" sz="1400" dirty="0"/>
              <a:t>)</a:t>
            </a:r>
          </a:p>
          <a:p>
            <a:pPr lvl="1">
              <a:buFont typeface="Monotype Sorts" charset="2"/>
              <a:buNone/>
            </a:pPr>
            <a:r>
              <a:rPr lang="en-US" altLang="en-US" sz="1400" dirty="0"/>
              <a:t>4.	</a:t>
            </a:r>
            <a:r>
              <a:rPr lang="en-US" altLang="en-US" sz="1400" b="1" dirty="0"/>
              <a:t>read</a:t>
            </a:r>
            <a:r>
              <a:rPr lang="en-US" altLang="en-US" sz="1400" dirty="0"/>
              <a:t>(</a:t>
            </a:r>
            <a:r>
              <a:rPr lang="en-US" altLang="en-US" sz="1400" i="1" dirty="0"/>
              <a:t>B</a:t>
            </a:r>
            <a:r>
              <a:rPr lang="en-US" altLang="en-US" sz="1400" dirty="0"/>
              <a:t>)</a:t>
            </a:r>
          </a:p>
          <a:p>
            <a:pPr lvl="1">
              <a:buFont typeface="Monotype Sorts" charset="2"/>
              <a:buNone/>
            </a:pPr>
            <a:r>
              <a:rPr lang="en-US" altLang="en-US" sz="1400" dirty="0"/>
              <a:t>5.	</a:t>
            </a:r>
            <a:r>
              <a:rPr lang="en-US" altLang="en-US" sz="1400" i="1" dirty="0"/>
              <a:t>B</a:t>
            </a:r>
            <a:r>
              <a:rPr lang="en-US" altLang="en-US" sz="1400" dirty="0"/>
              <a:t> := </a:t>
            </a:r>
            <a:r>
              <a:rPr lang="en-US" altLang="en-US" sz="1400" i="1" dirty="0"/>
              <a:t>B + </a:t>
            </a:r>
            <a:r>
              <a:rPr lang="en-US" altLang="en-US" sz="1400" dirty="0"/>
              <a:t>50</a:t>
            </a:r>
          </a:p>
          <a:p>
            <a:pPr lvl="1">
              <a:buFont typeface="Monotype Sorts" charset="2"/>
              <a:buNone/>
            </a:pPr>
            <a:r>
              <a:rPr lang="en-US" altLang="en-US" sz="1400" dirty="0"/>
              <a:t>6.	</a:t>
            </a:r>
            <a:r>
              <a:rPr lang="en-US" altLang="en-US" sz="1400" b="1" dirty="0"/>
              <a:t>write</a:t>
            </a:r>
            <a:r>
              <a:rPr lang="en-US" altLang="en-US" sz="1400" dirty="0"/>
              <a:t>(</a:t>
            </a:r>
            <a:r>
              <a:rPr lang="en-US" altLang="en-US" sz="1400" i="1" dirty="0"/>
              <a:t>B)</a:t>
            </a:r>
          </a:p>
          <a:p>
            <a:r>
              <a:rPr lang="zh-CN" altLang="en-US" sz="1600" b="1" dirty="0" smtClean="0">
                <a:solidFill>
                  <a:srgbClr val="000099"/>
                </a:solidFill>
              </a:rPr>
              <a:t>原子性 </a:t>
            </a:r>
            <a:r>
              <a:rPr lang="en-US" altLang="en-US" sz="1600" b="1" dirty="0" smtClean="0">
                <a:solidFill>
                  <a:srgbClr val="000099"/>
                </a:solidFill>
              </a:rPr>
              <a:t>Atomicity </a:t>
            </a:r>
            <a:r>
              <a:rPr lang="en-US" altLang="en-US" sz="1600" b="1" dirty="0">
                <a:solidFill>
                  <a:srgbClr val="000099"/>
                </a:solidFill>
              </a:rPr>
              <a:t>requirement</a:t>
            </a:r>
            <a:r>
              <a:rPr lang="en-US" altLang="en-US" sz="1600" dirty="0"/>
              <a:t> </a:t>
            </a:r>
          </a:p>
          <a:p>
            <a:pPr lvl="1"/>
            <a:r>
              <a:rPr lang="zh-CN" altLang="en-US" sz="1600" dirty="0"/>
              <a:t>如果事务在步骤</a:t>
            </a:r>
            <a:r>
              <a:rPr lang="en-US" altLang="zh-CN" sz="1600" dirty="0"/>
              <a:t>3</a:t>
            </a:r>
            <a:r>
              <a:rPr lang="zh-CN" altLang="en-US" sz="1600" dirty="0"/>
              <a:t>之后和步骤</a:t>
            </a:r>
            <a:r>
              <a:rPr lang="en-US" altLang="zh-CN" sz="1600" dirty="0"/>
              <a:t>6</a:t>
            </a:r>
            <a:r>
              <a:rPr lang="zh-CN" altLang="en-US" sz="1600" dirty="0"/>
              <a:t>之前失败，则资金将“丢失”，导致数据库状态不一致</a:t>
            </a:r>
          </a:p>
          <a:p>
            <a:pPr lvl="2"/>
            <a:r>
              <a:rPr lang="zh-CN" altLang="en-US" sz="1600" dirty="0"/>
              <a:t>故障可能是由于软件或硬件</a:t>
            </a:r>
          </a:p>
          <a:p>
            <a:pPr lvl="1"/>
            <a:r>
              <a:rPr lang="zh-CN" altLang="en-US" sz="1600" dirty="0"/>
              <a:t>系统应该确保部分执行的事务的更新不会反映在数据库</a:t>
            </a:r>
            <a:r>
              <a:rPr lang="zh-CN" altLang="en-US" sz="1600" dirty="0" smtClean="0"/>
              <a:t>中</a:t>
            </a:r>
            <a:endParaRPr lang="en-US" altLang="zh-CN" sz="1600" dirty="0" smtClean="0"/>
          </a:p>
          <a:p>
            <a:r>
              <a:rPr lang="zh-CN" altLang="en-US" sz="1600" b="1" dirty="0" smtClean="0">
                <a:solidFill>
                  <a:srgbClr val="000099"/>
                </a:solidFill>
              </a:rPr>
              <a:t>持久性 </a:t>
            </a:r>
            <a:r>
              <a:rPr lang="en-US" altLang="en-US" sz="1600" b="1" dirty="0" smtClean="0">
                <a:solidFill>
                  <a:srgbClr val="000099"/>
                </a:solidFill>
              </a:rPr>
              <a:t>Durability </a:t>
            </a:r>
            <a:r>
              <a:rPr lang="en-US" altLang="en-US" sz="1600" b="1" dirty="0">
                <a:solidFill>
                  <a:srgbClr val="000099"/>
                </a:solidFill>
              </a:rPr>
              <a:t>requirement</a:t>
            </a:r>
            <a:r>
              <a:rPr lang="en-US" altLang="en-US" sz="1600" dirty="0"/>
              <a:t> </a:t>
            </a:r>
          </a:p>
          <a:p>
            <a:pPr lvl="1"/>
            <a:r>
              <a:rPr lang="zh-CN" altLang="en-US" sz="1600" dirty="0" smtClean="0"/>
              <a:t>一旦</a:t>
            </a:r>
            <a:r>
              <a:rPr lang="zh-CN" altLang="en-US" sz="1600" dirty="0"/>
              <a:t>用户被告知事务已经完成</a:t>
            </a:r>
            <a:r>
              <a:rPr lang="en-US" altLang="zh-CN" sz="1600" dirty="0"/>
              <a:t>(</a:t>
            </a:r>
            <a:r>
              <a:rPr lang="zh-CN" altLang="en-US" sz="1600" dirty="0"/>
              <a:t>即，</a:t>
            </a:r>
            <a:r>
              <a:rPr lang="en-US" altLang="zh-CN" sz="1600" dirty="0"/>
              <a:t>50</a:t>
            </a:r>
            <a:r>
              <a:rPr lang="zh-CN" altLang="en-US" sz="1600" dirty="0"/>
              <a:t>美元的转账已经完成</a:t>
            </a:r>
            <a:r>
              <a:rPr lang="en-US" altLang="zh-CN" sz="1600" dirty="0"/>
              <a:t>)</a:t>
            </a:r>
            <a:r>
              <a:rPr lang="zh-CN" altLang="en-US" sz="1600" dirty="0"/>
              <a:t>，即使出现软件或硬件故障，事务对数据库的更新也必须持续。</a:t>
            </a:r>
            <a:endParaRPr lang="en-US" altLang="en-US" sz="1600" dirty="0"/>
          </a:p>
        </p:txBody>
      </p:sp>
    </p:spTree>
    <p:extLst>
      <p:ext uri="{BB962C8B-B14F-4D97-AF65-F5344CB8AC3E}">
        <p14:creationId xmlns:p14="http://schemas.microsoft.com/office/powerpoint/2010/main" val="935956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转账</a:t>
            </a:r>
            <a:r>
              <a:rPr lang="zh-CN" altLang="en-US" dirty="0" smtClean="0">
                <a:effectLst>
                  <a:outerShdw blurRad="38100" dist="38100" dir="2700000" algn="tl">
                    <a:srgbClr val="C0C0C0"/>
                  </a:outerShdw>
                </a:effectLst>
              </a:rPr>
              <a:t>例子（续）</a:t>
            </a:r>
            <a:endParaRPr lang="en-US" dirty="0">
              <a:effectLst>
                <a:outerShdw blurRad="38100" dist="38100" dir="2700000" algn="tl">
                  <a:srgbClr val="C0C0C0"/>
                </a:outerShdw>
              </a:effectLst>
            </a:endParaRPr>
          </a:p>
        </p:txBody>
      </p:sp>
      <p:sp>
        <p:nvSpPr>
          <p:cNvPr id="528387" name="Rectangle 3"/>
          <p:cNvSpPr>
            <a:spLocks noGrp="1" noChangeArrowheads="1"/>
          </p:cNvSpPr>
          <p:nvPr>
            <p:ph idx="1"/>
          </p:nvPr>
        </p:nvSpPr>
        <p:spPr>
          <a:xfrm>
            <a:off x="701336" y="1102497"/>
            <a:ext cx="7679184" cy="5124132"/>
          </a:xfrm>
        </p:spPr>
        <p:txBody>
          <a:bodyPr/>
          <a:lstStyle/>
          <a:p>
            <a:r>
              <a:rPr lang="zh-CN" altLang="en-US" sz="1600" b="1" dirty="0" smtClean="0">
                <a:solidFill>
                  <a:srgbClr val="000099"/>
                </a:solidFill>
              </a:rPr>
              <a:t>一致性 </a:t>
            </a:r>
            <a:r>
              <a:rPr lang="en-US" altLang="en-US" sz="1600" b="1" dirty="0">
                <a:solidFill>
                  <a:srgbClr val="000099"/>
                </a:solidFill>
              </a:rPr>
              <a:t>Consistency</a:t>
            </a:r>
            <a:endParaRPr lang="en-US" altLang="zh-CN" sz="1600" b="1" dirty="0" smtClean="0">
              <a:solidFill>
                <a:srgbClr val="000099"/>
              </a:solidFill>
            </a:endParaRPr>
          </a:p>
          <a:p>
            <a:r>
              <a:rPr lang="zh-CN" altLang="en-US" sz="1600" dirty="0" smtClean="0"/>
              <a:t>以上</a:t>
            </a:r>
            <a:r>
              <a:rPr lang="zh-CN" altLang="en-US" sz="1600" dirty="0"/>
              <a:t>例子中的一致性要求</a:t>
            </a:r>
            <a:r>
              <a:rPr lang="en-US" altLang="zh-CN" sz="1600" dirty="0" smtClean="0"/>
              <a:t>: A</a:t>
            </a:r>
            <a:r>
              <a:rPr lang="zh-CN" altLang="en-US" sz="1600" dirty="0"/>
              <a:t>和</a:t>
            </a:r>
            <a:r>
              <a:rPr lang="en-US" altLang="zh-CN" sz="1600" dirty="0"/>
              <a:t>B</a:t>
            </a:r>
            <a:r>
              <a:rPr lang="zh-CN" altLang="en-US" sz="1600" dirty="0"/>
              <a:t>的总和不会因事务的执行而改变</a:t>
            </a:r>
          </a:p>
          <a:p>
            <a:r>
              <a:rPr lang="zh-CN" altLang="en-US" sz="1600" dirty="0"/>
              <a:t>通常，一致性需求包括</a:t>
            </a:r>
          </a:p>
          <a:p>
            <a:pPr lvl="1"/>
            <a:r>
              <a:rPr lang="zh-CN" altLang="en-US" sz="1600" dirty="0"/>
              <a:t>显</a:t>
            </a:r>
            <a:r>
              <a:rPr lang="zh-CN" altLang="en-US" sz="1600" dirty="0" smtClean="0"/>
              <a:t>式规定的完整性约束</a:t>
            </a:r>
            <a:r>
              <a:rPr lang="zh-CN" altLang="en-US" sz="1600" dirty="0"/>
              <a:t>，如主键和外键</a:t>
            </a:r>
          </a:p>
          <a:p>
            <a:pPr lvl="1"/>
            <a:r>
              <a:rPr lang="zh-CN" altLang="en-US" sz="1600" dirty="0"/>
              <a:t>隐式的完整性约束</a:t>
            </a:r>
          </a:p>
          <a:p>
            <a:pPr lvl="2"/>
            <a:r>
              <a:rPr lang="zh-CN" altLang="en-US" sz="1600" dirty="0"/>
              <a:t>例如，所有帐户余额的总和减去贷款金额的总和必须等于手头现金的价值</a:t>
            </a:r>
          </a:p>
          <a:p>
            <a:pPr lvl="1"/>
            <a:r>
              <a:rPr lang="zh-CN" altLang="en-US" sz="1600" dirty="0"/>
              <a:t>事务</a:t>
            </a:r>
            <a:r>
              <a:rPr lang="zh-CN" altLang="en-US" sz="1600" dirty="0" smtClean="0"/>
              <a:t>必须保持数据库的一致性</a:t>
            </a:r>
            <a:endParaRPr lang="en-US" altLang="zh-CN" sz="1600" dirty="0" smtClean="0"/>
          </a:p>
          <a:p>
            <a:pPr lvl="2"/>
            <a:r>
              <a:rPr lang="zh-CN" altLang="en-US" sz="1600" dirty="0"/>
              <a:t>事务</a:t>
            </a:r>
            <a:r>
              <a:rPr lang="zh-CN" altLang="en-US" sz="1600" dirty="0" smtClean="0"/>
              <a:t>开始时，数据库是一致的。</a:t>
            </a:r>
            <a:endParaRPr lang="zh-CN" altLang="en-US" sz="1600" dirty="0"/>
          </a:p>
          <a:p>
            <a:pPr lvl="2"/>
            <a:r>
              <a:rPr lang="zh-CN" altLang="en-US" sz="1600" dirty="0"/>
              <a:t>在事务执行期间，数据库可能暂时不一致。</a:t>
            </a:r>
          </a:p>
          <a:p>
            <a:pPr lvl="2"/>
            <a:r>
              <a:rPr lang="zh-CN" altLang="en-US" sz="1600" dirty="0"/>
              <a:t>当事务成功完成时，数据库必须一致</a:t>
            </a:r>
          </a:p>
          <a:p>
            <a:pPr lvl="3"/>
            <a:r>
              <a:rPr lang="zh-CN" altLang="en-US" sz="1600" dirty="0"/>
              <a:t>错误的事务逻辑可能导致不一致</a:t>
            </a:r>
            <a:endParaRPr lang="en-US" altLang="en-US" sz="1600" dirty="0"/>
          </a:p>
          <a:p>
            <a:pPr>
              <a:lnSpc>
                <a:spcPct val="80000"/>
              </a:lnSpc>
              <a:buFont typeface="Monotype Sorts" charset="2"/>
              <a:buNone/>
            </a:pPr>
            <a:endParaRPr lang="en-US" altLang="en-US" sz="1600" dirty="0"/>
          </a:p>
        </p:txBody>
      </p:sp>
    </p:spTree>
    <p:extLst>
      <p:ext uri="{BB962C8B-B14F-4D97-AF65-F5344CB8AC3E}">
        <p14:creationId xmlns:p14="http://schemas.microsoft.com/office/powerpoint/2010/main" val="2822784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转账例子（续）</a:t>
            </a:r>
            <a:endParaRPr lang="en-US" dirty="0">
              <a:effectLst>
                <a:outerShdw blurRad="38100" dist="38100" dir="2700000" algn="tl">
                  <a:srgbClr val="C0C0C0"/>
                </a:outerShdw>
              </a:effectLst>
            </a:endParaRPr>
          </a:p>
        </p:txBody>
      </p:sp>
      <p:sp>
        <p:nvSpPr>
          <p:cNvPr id="9219" name="Rectangle 3"/>
          <p:cNvSpPr>
            <a:spLocks noGrp="1" noChangeArrowheads="1"/>
          </p:cNvSpPr>
          <p:nvPr>
            <p:ph idx="1"/>
          </p:nvPr>
        </p:nvSpPr>
        <p:spPr>
          <a:xfrm>
            <a:off x="692458" y="1102497"/>
            <a:ext cx="7812350" cy="5367972"/>
          </a:xfrm>
        </p:spPr>
        <p:txBody>
          <a:bodyPr/>
          <a:lstStyle/>
          <a:p>
            <a:r>
              <a:rPr lang="zh-CN" altLang="en-US" sz="1800" b="1" dirty="0" smtClean="0">
                <a:solidFill>
                  <a:srgbClr val="000099"/>
                </a:solidFill>
              </a:rPr>
              <a:t>隔离性 </a:t>
            </a:r>
            <a:r>
              <a:rPr lang="en-US" altLang="en-US" sz="1800" b="1" dirty="0" smtClean="0">
                <a:solidFill>
                  <a:srgbClr val="000099"/>
                </a:solidFill>
              </a:rPr>
              <a:t>Isolation </a:t>
            </a:r>
            <a:r>
              <a:rPr lang="en-US" altLang="en-US" sz="1800" b="1" dirty="0">
                <a:solidFill>
                  <a:srgbClr val="000099"/>
                </a:solidFill>
              </a:rPr>
              <a:t>requirement</a:t>
            </a:r>
            <a:r>
              <a:rPr lang="en-US" altLang="en-US" sz="1800" dirty="0"/>
              <a:t> </a:t>
            </a:r>
          </a:p>
          <a:p>
            <a:pPr lvl="1"/>
            <a:r>
              <a:rPr lang="zh-CN" altLang="en-US" sz="1800" dirty="0" smtClean="0"/>
              <a:t>如果</a:t>
            </a:r>
            <a:r>
              <a:rPr lang="zh-CN" altLang="en-US" sz="1800" dirty="0"/>
              <a:t>在步骤</a:t>
            </a:r>
            <a:r>
              <a:rPr lang="en-US" altLang="zh-CN" sz="1800" dirty="0"/>
              <a:t>3</a:t>
            </a:r>
            <a:r>
              <a:rPr lang="zh-CN" altLang="en-US" sz="1800" dirty="0"/>
              <a:t>和步骤</a:t>
            </a:r>
            <a:r>
              <a:rPr lang="en-US" altLang="zh-CN" sz="1800" dirty="0"/>
              <a:t>6</a:t>
            </a:r>
            <a:r>
              <a:rPr lang="zh-CN" altLang="en-US" sz="1800" dirty="0"/>
              <a:t>之间，允许另一个事务</a:t>
            </a:r>
            <a:r>
              <a:rPr lang="en-US" altLang="zh-CN" sz="1800" dirty="0"/>
              <a:t>T2</a:t>
            </a:r>
            <a:r>
              <a:rPr lang="zh-CN" altLang="en-US" sz="1800" dirty="0"/>
              <a:t>访问部分更新的数据库，那么它将看到一个不一致的数据库</a:t>
            </a:r>
            <a:r>
              <a:rPr lang="en-US" altLang="zh-CN" sz="1800" dirty="0"/>
              <a:t>(A + B</a:t>
            </a:r>
            <a:r>
              <a:rPr lang="zh-CN" altLang="en-US" sz="1800" dirty="0"/>
              <a:t>的总和将小于它应该有的值</a:t>
            </a:r>
            <a:r>
              <a:rPr lang="en-US" altLang="zh-CN" sz="1800" dirty="0"/>
              <a:t>)</a:t>
            </a:r>
            <a:r>
              <a:rPr lang="zh-CN" altLang="en-US" sz="1800" dirty="0"/>
              <a:t>。</a:t>
            </a:r>
            <a:r>
              <a:rPr lang="en-US" altLang="en-US" sz="1800" dirty="0"/>
              <a:t/>
            </a:r>
            <a:br>
              <a:rPr lang="en-US" altLang="en-US" sz="1800" dirty="0"/>
            </a:br>
            <a:r>
              <a:rPr lang="en-US" altLang="en-US" sz="1800" dirty="0"/>
              <a:t>        </a:t>
            </a:r>
            <a:r>
              <a:rPr lang="en-US" altLang="en-US" sz="1800" dirty="0" smtClean="0"/>
              <a:t>      </a:t>
            </a:r>
            <a:r>
              <a:rPr lang="en-US" altLang="en-US" sz="1800" b="1" dirty="0"/>
              <a:t>T1                                        T2</a:t>
            </a:r>
          </a:p>
          <a:p>
            <a:pPr lvl="1">
              <a:lnSpc>
                <a:spcPct val="90000"/>
              </a:lnSpc>
              <a:buFont typeface="Monotype Sorts" charset="2"/>
              <a:buNone/>
            </a:pPr>
            <a:r>
              <a:rPr lang="en-US" altLang="en-US" sz="1400" dirty="0"/>
              <a:t>1.	</a:t>
            </a:r>
            <a:r>
              <a:rPr lang="en-US" altLang="en-US" sz="1400" b="1" dirty="0"/>
              <a:t>read</a:t>
            </a:r>
            <a:r>
              <a:rPr lang="en-US" altLang="en-US" sz="1400" dirty="0"/>
              <a:t>(</a:t>
            </a:r>
            <a:r>
              <a:rPr lang="en-US" altLang="en-US" sz="1400" i="1" dirty="0"/>
              <a:t>A</a:t>
            </a:r>
            <a:r>
              <a:rPr lang="en-US" altLang="en-US" sz="1400" dirty="0"/>
              <a:t>)</a:t>
            </a:r>
          </a:p>
          <a:p>
            <a:pPr lvl="1">
              <a:lnSpc>
                <a:spcPct val="90000"/>
              </a:lnSpc>
              <a:buFont typeface="Monotype Sorts" charset="2"/>
              <a:buNone/>
            </a:pPr>
            <a:r>
              <a:rPr lang="en-US" altLang="en-US" sz="1400" dirty="0"/>
              <a:t>2.	</a:t>
            </a:r>
            <a:r>
              <a:rPr lang="en-US" altLang="en-US" sz="1400" i="1" dirty="0"/>
              <a:t>A</a:t>
            </a:r>
            <a:r>
              <a:rPr lang="en-US" altLang="en-US" sz="1400" dirty="0"/>
              <a:t> := </a:t>
            </a:r>
            <a:r>
              <a:rPr lang="en-US" altLang="en-US" sz="1400" i="1" dirty="0"/>
              <a:t>A – </a:t>
            </a:r>
            <a:r>
              <a:rPr lang="en-US" altLang="en-US" sz="1400" dirty="0"/>
              <a:t>50</a:t>
            </a:r>
          </a:p>
          <a:p>
            <a:pPr lvl="1">
              <a:lnSpc>
                <a:spcPct val="90000"/>
              </a:lnSpc>
              <a:buFont typeface="Monotype Sorts" charset="2"/>
              <a:buNone/>
            </a:pPr>
            <a:r>
              <a:rPr lang="en-US" altLang="en-US" sz="1400" dirty="0"/>
              <a:t>3.	</a:t>
            </a:r>
            <a:r>
              <a:rPr lang="en-US" altLang="en-US" sz="1400" b="1" dirty="0"/>
              <a:t>write</a:t>
            </a:r>
            <a:r>
              <a:rPr lang="en-US" altLang="en-US" sz="1400" dirty="0"/>
              <a:t>(</a:t>
            </a:r>
            <a:r>
              <a:rPr lang="en-US" altLang="en-US" sz="1400" i="1" dirty="0"/>
              <a:t>A</a:t>
            </a:r>
            <a:r>
              <a:rPr lang="en-US" altLang="en-US" sz="1400" dirty="0"/>
              <a:t>)</a:t>
            </a:r>
            <a:br>
              <a:rPr lang="en-US" altLang="en-US" sz="1400" dirty="0"/>
            </a:br>
            <a:r>
              <a:rPr lang="en-US" altLang="en-US" sz="1400" dirty="0"/>
              <a:t>                                      read(A), read(B), print(A+B)</a:t>
            </a:r>
          </a:p>
          <a:p>
            <a:pPr lvl="1">
              <a:lnSpc>
                <a:spcPct val="90000"/>
              </a:lnSpc>
              <a:buFont typeface="Monotype Sorts" charset="2"/>
              <a:buNone/>
            </a:pPr>
            <a:r>
              <a:rPr lang="en-US" altLang="en-US" sz="1400" dirty="0"/>
              <a:t>4.	</a:t>
            </a:r>
            <a:r>
              <a:rPr lang="en-US" altLang="en-US" sz="1400" b="1" dirty="0"/>
              <a:t>read</a:t>
            </a:r>
            <a:r>
              <a:rPr lang="en-US" altLang="en-US" sz="1400" dirty="0"/>
              <a:t>(</a:t>
            </a:r>
            <a:r>
              <a:rPr lang="en-US" altLang="en-US" sz="1400" i="1" dirty="0"/>
              <a:t>B</a:t>
            </a:r>
            <a:r>
              <a:rPr lang="en-US" altLang="en-US" sz="1400" dirty="0"/>
              <a:t>)</a:t>
            </a:r>
          </a:p>
          <a:p>
            <a:pPr lvl="1">
              <a:lnSpc>
                <a:spcPct val="90000"/>
              </a:lnSpc>
              <a:buFont typeface="Monotype Sorts" charset="2"/>
              <a:buNone/>
            </a:pPr>
            <a:r>
              <a:rPr lang="en-US" altLang="en-US" sz="1400" dirty="0"/>
              <a:t>5.	</a:t>
            </a:r>
            <a:r>
              <a:rPr lang="en-US" altLang="en-US" sz="1400" i="1" dirty="0"/>
              <a:t>B</a:t>
            </a:r>
            <a:r>
              <a:rPr lang="en-US" altLang="en-US" sz="1400" dirty="0"/>
              <a:t> := </a:t>
            </a:r>
            <a:r>
              <a:rPr lang="en-US" altLang="en-US" sz="1400" i="1" dirty="0"/>
              <a:t>B + </a:t>
            </a:r>
            <a:r>
              <a:rPr lang="en-US" altLang="en-US" sz="1400" dirty="0"/>
              <a:t>50</a:t>
            </a:r>
          </a:p>
          <a:p>
            <a:pPr lvl="1">
              <a:lnSpc>
                <a:spcPct val="90000"/>
              </a:lnSpc>
              <a:buFont typeface="Monotype Sorts" charset="2"/>
              <a:buNone/>
            </a:pPr>
            <a:r>
              <a:rPr lang="en-US" altLang="en-US" sz="1400" dirty="0"/>
              <a:t>6.	</a:t>
            </a:r>
            <a:r>
              <a:rPr lang="en-US" altLang="en-US" sz="1400" b="1" dirty="0"/>
              <a:t>write</a:t>
            </a:r>
            <a:r>
              <a:rPr lang="en-US" altLang="en-US" sz="1400" dirty="0"/>
              <a:t>(</a:t>
            </a:r>
            <a:r>
              <a:rPr lang="en-US" altLang="en-US" sz="1400" i="1" dirty="0"/>
              <a:t>B</a:t>
            </a:r>
            <a:endParaRPr lang="en-US" altLang="en-US" sz="1800" dirty="0"/>
          </a:p>
          <a:p>
            <a:pPr>
              <a:lnSpc>
                <a:spcPct val="90000"/>
              </a:lnSpc>
            </a:pPr>
            <a:r>
              <a:rPr lang="zh-CN" altLang="en-US" sz="1800" dirty="0"/>
              <a:t>通过串行</a:t>
            </a:r>
            <a:r>
              <a:rPr lang="zh-CN" altLang="en-US" sz="1800" dirty="0" smtClean="0"/>
              <a:t>地</a:t>
            </a:r>
            <a:r>
              <a:rPr lang="en-US" altLang="zh-CN" sz="1800" dirty="0" smtClean="0"/>
              <a:t>,</a:t>
            </a:r>
            <a:r>
              <a:rPr lang="zh-CN" altLang="en-US" sz="1800" dirty="0"/>
              <a:t>也就是说，一个接一</a:t>
            </a:r>
            <a:r>
              <a:rPr lang="zh-CN" altLang="en-US" sz="1800" dirty="0" smtClean="0"/>
              <a:t>个运行</a:t>
            </a:r>
            <a:r>
              <a:rPr lang="zh-CN" altLang="en-US" sz="1800" dirty="0"/>
              <a:t>事务，可以轻松地确保</a:t>
            </a:r>
            <a:r>
              <a:rPr lang="zh-CN" altLang="en-US" sz="1800" dirty="0" smtClean="0"/>
              <a:t>隔离。</a:t>
            </a:r>
            <a:endParaRPr lang="zh-CN" altLang="en-US" sz="1800" dirty="0"/>
          </a:p>
          <a:p>
            <a:pPr>
              <a:lnSpc>
                <a:spcPct val="90000"/>
              </a:lnSpc>
            </a:pPr>
            <a:r>
              <a:rPr lang="zh-CN" altLang="en-US" sz="1800" dirty="0"/>
              <a:t>但是，并发执行多个事务有很大的</a:t>
            </a:r>
            <a:r>
              <a:rPr lang="zh-CN" altLang="en-US" sz="1800" dirty="0" smtClean="0"/>
              <a:t>好处。</a:t>
            </a:r>
            <a:endParaRPr lang="en-US" altLang="en-US" sz="1800" dirty="0"/>
          </a:p>
        </p:txBody>
      </p:sp>
    </p:spTree>
    <p:extLst>
      <p:ext uri="{BB962C8B-B14F-4D97-AF65-F5344CB8AC3E}">
        <p14:creationId xmlns:p14="http://schemas.microsoft.com/office/powerpoint/2010/main" val="69315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ACID </a:t>
            </a:r>
            <a:r>
              <a:rPr lang="zh-CN" altLang="en-US" dirty="0">
                <a:effectLst>
                  <a:outerShdw blurRad="38100" dist="38100" dir="2700000" algn="tl">
                    <a:srgbClr val="C0C0C0"/>
                  </a:outerShdw>
                </a:effectLst>
              </a:rPr>
              <a:t>特性</a:t>
            </a:r>
            <a:endParaRPr lang="en-US" dirty="0">
              <a:effectLst>
                <a:outerShdw blurRad="38100" dist="38100" dir="2700000" algn="tl">
                  <a:srgbClr val="C0C0C0"/>
                </a:outerShdw>
              </a:effectLst>
            </a:endParaRPr>
          </a:p>
        </p:txBody>
      </p:sp>
      <p:sp>
        <p:nvSpPr>
          <p:cNvPr id="10243" name="Rectangle 3"/>
          <p:cNvSpPr>
            <a:spLocks noGrp="1" noChangeArrowheads="1"/>
          </p:cNvSpPr>
          <p:nvPr>
            <p:ph idx="1"/>
          </p:nvPr>
        </p:nvSpPr>
        <p:spPr>
          <a:xfrm>
            <a:off x="701336" y="1901295"/>
            <a:ext cx="7856738" cy="4569174"/>
          </a:xfrm>
        </p:spPr>
        <p:txBody>
          <a:bodyPr/>
          <a:lstStyle/>
          <a:p>
            <a:r>
              <a:rPr lang="zh-CN" altLang="en-US" sz="1600" b="1" dirty="0">
                <a:solidFill>
                  <a:srgbClr val="000099"/>
                </a:solidFill>
              </a:rPr>
              <a:t>原子</a:t>
            </a:r>
            <a:r>
              <a:rPr lang="zh-CN" altLang="en-US" sz="1600" b="1" dirty="0" smtClean="0">
                <a:solidFill>
                  <a:srgbClr val="000099"/>
                </a:solidFill>
              </a:rPr>
              <a:t>性 </a:t>
            </a:r>
            <a:r>
              <a:rPr lang="en-US" altLang="en-US" sz="1600" b="1" dirty="0">
                <a:solidFill>
                  <a:srgbClr val="000099"/>
                </a:solidFill>
              </a:rPr>
              <a:t>Atomicity </a:t>
            </a:r>
            <a:endParaRPr lang="en-US" altLang="zh-CN" sz="1600" b="1" dirty="0" smtClean="0">
              <a:solidFill>
                <a:srgbClr val="000099"/>
              </a:solidFill>
            </a:endParaRPr>
          </a:p>
          <a:p>
            <a:pPr lvl="1"/>
            <a:r>
              <a:rPr lang="zh-CN" altLang="en-US" sz="1600" dirty="0" smtClean="0"/>
              <a:t>要么</a:t>
            </a:r>
            <a:r>
              <a:rPr lang="zh-CN" altLang="en-US" sz="1600" dirty="0"/>
              <a:t>事务的所有操作都正确地反映在数据库中，要么没有。</a:t>
            </a:r>
          </a:p>
          <a:p>
            <a:r>
              <a:rPr lang="zh-CN" altLang="en-US" sz="1600" b="1" dirty="0" smtClean="0">
                <a:solidFill>
                  <a:srgbClr val="000099"/>
                </a:solidFill>
              </a:rPr>
              <a:t>一致性 </a:t>
            </a:r>
            <a:r>
              <a:rPr lang="en-US" altLang="en-US" sz="1600" b="1" dirty="0">
                <a:solidFill>
                  <a:srgbClr val="000099"/>
                </a:solidFill>
              </a:rPr>
              <a:t>Consistency </a:t>
            </a:r>
          </a:p>
          <a:p>
            <a:pPr lvl="1"/>
            <a:r>
              <a:rPr lang="zh-CN" altLang="en-US" sz="1600" dirty="0"/>
              <a:t>孤立地执行事务可以保持数据库的一致性。</a:t>
            </a:r>
          </a:p>
          <a:p>
            <a:r>
              <a:rPr lang="zh-CN" altLang="en-US" sz="1600" b="1" dirty="0" smtClean="0">
                <a:solidFill>
                  <a:srgbClr val="000099"/>
                </a:solidFill>
              </a:rPr>
              <a:t>隔离性 </a:t>
            </a:r>
            <a:r>
              <a:rPr lang="en-US" altLang="zh-CN" sz="1600" b="1" dirty="0">
                <a:solidFill>
                  <a:srgbClr val="000099"/>
                </a:solidFill>
              </a:rPr>
              <a:t>Isolation </a:t>
            </a:r>
            <a:endParaRPr lang="en-US" altLang="zh-CN" sz="1600" b="1" dirty="0" smtClean="0">
              <a:solidFill>
                <a:srgbClr val="000099"/>
              </a:solidFill>
            </a:endParaRPr>
          </a:p>
          <a:p>
            <a:pPr lvl="1"/>
            <a:r>
              <a:rPr lang="zh-CN" altLang="en-US" sz="1600" dirty="0"/>
              <a:t>虽然多个事务可以并发执行，但每个事务必须不知道其他正在并发执行的事务。中间事务结果必须对其他并发执行的事务隐藏。</a:t>
            </a:r>
          </a:p>
          <a:p>
            <a:pPr lvl="1"/>
            <a:r>
              <a:rPr lang="zh-CN" altLang="en-US" sz="1600" dirty="0"/>
              <a:t>也就是说，对于每一对交易</a:t>
            </a:r>
            <a:r>
              <a:rPr lang="en-US" altLang="zh-CN" sz="1600" dirty="0" err="1"/>
              <a:t>Ti</a:t>
            </a:r>
            <a:r>
              <a:rPr lang="zh-CN" altLang="en-US" sz="1600" dirty="0"/>
              <a:t>和</a:t>
            </a:r>
            <a:r>
              <a:rPr lang="en-US" altLang="zh-CN" sz="1600" dirty="0" err="1"/>
              <a:t>Tj</a:t>
            </a:r>
            <a:r>
              <a:rPr lang="en-US" altLang="zh-CN" sz="1600" dirty="0"/>
              <a:t>, </a:t>
            </a:r>
            <a:r>
              <a:rPr lang="en-US" altLang="zh-CN" sz="1600" dirty="0" err="1"/>
              <a:t>Ti</a:t>
            </a:r>
            <a:r>
              <a:rPr lang="zh-CN" altLang="en-US" sz="1600" dirty="0"/>
              <a:t>认为要么是</a:t>
            </a:r>
            <a:r>
              <a:rPr lang="en-US" altLang="zh-CN" sz="1600" dirty="0" err="1"/>
              <a:t>Tj</a:t>
            </a:r>
            <a:r>
              <a:rPr lang="zh-CN" altLang="en-US" sz="1600" dirty="0"/>
              <a:t>在</a:t>
            </a:r>
            <a:r>
              <a:rPr lang="en-US" altLang="zh-CN" sz="1600" dirty="0" err="1"/>
              <a:t>Ti</a:t>
            </a:r>
            <a:r>
              <a:rPr lang="zh-CN" altLang="en-US" sz="1600" dirty="0"/>
              <a:t>开始之前完成执行，要么是</a:t>
            </a:r>
            <a:r>
              <a:rPr lang="en-US" altLang="zh-CN" sz="1600" dirty="0" err="1"/>
              <a:t>Tj</a:t>
            </a:r>
            <a:r>
              <a:rPr lang="zh-CN" altLang="en-US" sz="1600" dirty="0"/>
              <a:t>在</a:t>
            </a:r>
            <a:r>
              <a:rPr lang="en-US" altLang="zh-CN" sz="1600" dirty="0" err="1"/>
              <a:t>Ti</a:t>
            </a:r>
            <a:r>
              <a:rPr lang="zh-CN" altLang="en-US" sz="1600" dirty="0"/>
              <a:t>结束之后开始执行。</a:t>
            </a:r>
          </a:p>
          <a:p>
            <a:r>
              <a:rPr lang="zh-CN" altLang="en-US" sz="1600" b="1" dirty="0" smtClean="0">
                <a:solidFill>
                  <a:srgbClr val="000099"/>
                </a:solidFill>
              </a:rPr>
              <a:t>耐久性 </a:t>
            </a:r>
            <a:r>
              <a:rPr lang="en-US" altLang="zh-CN" sz="1600" b="1" dirty="0">
                <a:solidFill>
                  <a:srgbClr val="000099"/>
                </a:solidFill>
              </a:rPr>
              <a:t>Durability </a:t>
            </a:r>
          </a:p>
          <a:p>
            <a:pPr lvl="1"/>
            <a:r>
              <a:rPr lang="zh-CN" altLang="en-US" sz="1600" dirty="0" smtClean="0"/>
              <a:t>事务</a:t>
            </a:r>
            <a:r>
              <a:rPr lang="zh-CN" altLang="en-US" sz="1600" dirty="0"/>
              <a:t>成功完成后，即使存在系统故障，它对数据库所做的更改也将持续存在</a:t>
            </a:r>
            <a:r>
              <a:rPr lang="zh-CN" altLang="en-US" sz="1600" dirty="0" smtClean="0"/>
              <a:t>。</a:t>
            </a:r>
            <a:endParaRPr lang="en-US" altLang="en-US" sz="1600" i="1" dirty="0"/>
          </a:p>
        </p:txBody>
      </p:sp>
      <p:sp>
        <p:nvSpPr>
          <p:cNvPr id="10244" name="Text Box 4"/>
          <p:cNvSpPr txBox="1">
            <a:spLocks noChangeArrowheads="1"/>
          </p:cNvSpPr>
          <p:nvPr/>
        </p:nvSpPr>
        <p:spPr bwMode="auto">
          <a:xfrm>
            <a:off x="701336" y="1154936"/>
            <a:ext cx="767030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zh-CN" altLang="en-US" sz="1700" dirty="0" smtClean="0">
                <a:latin typeface="微软雅黑" panose="020B0503020204020204" pitchFamily="34" charset="-122"/>
                <a:ea typeface="微软雅黑" panose="020B0503020204020204" pitchFamily="34" charset="-122"/>
              </a:rPr>
              <a:t>事务 </a:t>
            </a:r>
            <a:r>
              <a:rPr kumimoji="1" lang="en-US" altLang="en-US" sz="1700" b="1" dirty="0" smtClean="0">
                <a:solidFill>
                  <a:srgbClr val="000099"/>
                </a:solidFill>
                <a:latin typeface="微软雅黑" panose="020B0503020204020204" pitchFamily="34" charset="-122"/>
                <a:ea typeface="微软雅黑" panose="020B0503020204020204" pitchFamily="34" charset="-122"/>
              </a:rPr>
              <a:t>transaction </a:t>
            </a:r>
            <a:r>
              <a:rPr lang="zh-CN" altLang="en-US" sz="1700" dirty="0" smtClean="0">
                <a:latin typeface="微软雅黑" panose="020B0503020204020204" pitchFamily="34" charset="-122"/>
                <a:ea typeface="微软雅黑" panose="020B0503020204020204" pitchFamily="34" charset="-122"/>
              </a:rPr>
              <a:t>是</a:t>
            </a:r>
            <a:r>
              <a:rPr lang="zh-CN" altLang="en-US" sz="1700" dirty="0">
                <a:latin typeface="微软雅黑" panose="020B0503020204020204" pitchFamily="34" charset="-122"/>
                <a:ea typeface="微软雅黑" panose="020B0503020204020204" pitchFamily="34" charset="-122"/>
              </a:rPr>
              <a:t>访问并可能更新各种数据项的程序执行单元</a:t>
            </a:r>
            <a:r>
              <a:rPr lang="zh-CN" altLang="en-US" sz="1700" dirty="0" smtClean="0">
                <a:latin typeface="微软雅黑" panose="020B0503020204020204" pitchFamily="34" charset="-122"/>
                <a:ea typeface="微软雅黑" panose="020B0503020204020204" pitchFamily="34" charset="-122"/>
              </a:rPr>
              <a:t>。数据库系统必须确保数据的完整性。</a:t>
            </a:r>
            <a:endParaRPr lang="en-US"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48654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zh-CN" altLang="en-US" sz="2800" dirty="0" smtClean="0">
                <a:ea typeface="+mj-ea"/>
              </a:rPr>
              <a:t>完整性约束</a:t>
            </a:r>
            <a:endParaRPr lang="en-US" sz="2800" dirty="0">
              <a:ea typeface="+mj-ea"/>
            </a:endParaRPr>
          </a:p>
        </p:txBody>
      </p:sp>
      <p:sp>
        <p:nvSpPr>
          <p:cNvPr id="56323" name="Rectangle 3"/>
          <p:cNvSpPr>
            <a:spLocks noGrp="1" noChangeArrowheads="1"/>
          </p:cNvSpPr>
          <p:nvPr>
            <p:ph type="body" idx="1"/>
          </p:nvPr>
        </p:nvSpPr>
        <p:spPr>
          <a:xfrm>
            <a:off x="768350" y="1135063"/>
            <a:ext cx="7505638" cy="4302569"/>
          </a:xfrm>
        </p:spPr>
        <p:txBody>
          <a:bodyPr/>
          <a:lstStyle/>
          <a:p>
            <a:r>
              <a:rPr lang="zh-CN" altLang="en-US" sz="1700" dirty="0"/>
              <a:t>完整性约束通过确保对数据库的授权更改不会导致数据一致性的损失来防止对数据库的意外损害。</a:t>
            </a:r>
          </a:p>
          <a:p>
            <a:pPr lvl="1"/>
            <a:r>
              <a:rPr lang="zh-CN" altLang="en-US" sz="1700" dirty="0"/>
              <a:t>支票账户的余额必须大于</a:t>
            </a:r>
            <a:r>
              <a:rPr lang="en-US" altLang="zh-CN" sz="1700" dirty="0"/>
              <a:t>10,000</a:t>
            </a:r>
            <a:r>
              <a:rPr lang="zh-CN" altLang="en-US" sz="1700" dirty="0"/>
              <a:t>美元</a:t>
            </a:r>
          </a:p>
          <a:p>
            <a:pPr lvl="1"/>
            <a:r>
              <a:rPr lang="zh-CN" altLang="en-US" sz="1700" dirty="0"/>
              <a:t>银行职员的工资必须至少是每小时</a:t>
            </a:r>
            <a:r>
              <a:rPr lang="en-US" altLang="zh-CN" sz="1700" dirty="0"/>
              <a:t>4</a:t>
            </a:r>
            <a:r>
              <a:rPr lang="zh-CN" altLang="en-US" sz="1700" dirty="0"/>
              <a:t>美元</a:t>
            </a:r>
          </a:p>
          <a:p>
            <a:pPr lvl="1"/>
            <a:r>
              <a:rPr lang="zh-CN" altLang="en-US" sz="1700" dirty="0"/>
              <a:t>客户必须有一个</a:t>
            </a:r>
            <a:r>
              <a:rPr lang="en-US" altLang="zh-CN" sz="1700" dirty="0"/>
              <a:t>(</a:t>
            </a:r>
            <a:r>
              <a:rPr lang="zh-CN" altLang="en-US" sz="1700" dirty="0"/>
              <a:t>非空</a:t>
            </a:r>
            <a:r>
              <a:rPr lang="en-US" altLang="zh-CN" sz="1700" dirty="0"/>
              <a:t>)</a:t>
            </a:r>
            <a:r>
              <a:rPr lang="zh-CN" altLang="en-US" sz="1700" dirty="0"/>
              <a:t>电话号码</a:t>
            </a:r>
            <a:endParaRPr lang="en-US" altLang="en-US" sz="1700" dirty="0" smtClean="0"/>
          </a:p>
          <a:p>
            <a:pPr lvl="1"/>
            <a:endParaRPr lang="en-US" altLang="en-US" sz="1700" dirty="0"/>
          </a:p>
          <a:p>
            <a:endParaRPr lang="en-US" altLang="en-US" sz="17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单一关系上的约束</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type="body" idx="1"/>
          </p:nvPr>
        </p:nvSpPr>
        <p:spPr>
          <a:xfrm>
            <a:off x="804863" y="1177925"/>
            <a:ext cx="7136765" cy="2640013"/>
          </a:xfrm>
        </p:spPr>
        <p:txBody>
          <a:bodyPr/>
          <a:lstStyle/>
          <a:p>
            <a:r>
              <a:rPr lang="en-US" altLang="en-US" sz="1700" b="1" dirty="0"/>
              <a:t>not null</a:t>
            </a:r>
          </a:p>
          <a:p>
            <a:r>
              <a:rPr lang="en-US" altLang="en-US" sz="1700" b="1" dirty="0"/>
              <a:t>primary key</a:t>
            </a:r>
          </a:p>
          <a:p>
            <a:r>
              <a:rPr lang="en-US" altLang="en-US" sz="1700" b="1" dirty="0"/>
              <a:t>unique</a:t>
            </a:r>
            <a:endParaRPr lang="en-US" altLang="en-US" sz="1700" dirty="0"/>
          </a:p>
          <a:p>
            <a:r>
              <a:rPr lang="en-US" altLang="en-US" sz="1700" b="1" dirty="0"/>
              <a:t>check </a:t>
            </a:r>
            <a:r>
              <a:rPr lang="en-US" altLang="en-US" sz="17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type="body" idx="1"/>
          </p:nvPr>
        </p:nvSpPr>
        <p:spPr>
          <a:xfrm>
            <a:off x="768350" y="1078992"/>
            <a:ext cx="7647681" cy="4983163"/>
          </a:xfrm>
        </p:spPr>
        <p:txBody>
          <a:bodyPr/>
          <a:lstStyle/>
          <a:p>
            <a:r>
              <a:rPr lang="zh-CN" altLang="en-US" sz="1700" dirty="0" smtClean="0">
                <a:ea typeface="ＭＳ Ｐゴシック" pitchFamily="34" charset="-128"/>
              </a:rPr>
              <a:t>自然联接使得所有同名列对应相等，每种同名列只保留</a:t>
            </a:r>
            <a:r>
              <a:rPr lang="zh-CN" altLang="en-US" sz="1700" dirty="0">
                <a:ea typeface="ＭＳ Ｐゴシック" pitchFamily="34" charset="-128"/>
              </a:rPr>
              <a:t>一个</a:t>
            </a:r>
            <a:r>
              <a:rPr lang="zh-CN" altLang="en-US" sz="1700" dirty="0" smtClean="0">
                <a:ea typeface="ＭＳ Ｐゴシック" pitchFamily="34" charset="-128"/>
              </a:rPr>
              <a:t>。</a:t>
            </a:r>
            <a:endParaRPr lang="en-US" altLang="en-US" sz="1700" dirty="0" smtClean="0">
              <a:ea typeface="ＭＳ Ｐゴシック" pitchFamily="34" charset="-128"/>
            </a:endParaRPr>
          </a:p>
          <a:p>
            <a:r>
              <a:rPr lang="zh-CN" altLang="en-US" sz="1700" dirty="0" smtClean="0">
                <a:ea typeface="ＭＳ Ｐゴシック" pitchFamily="34" charset="-128"/>
              </a:rPr>
              <a:t>列出学生的名字和他修读的课程</a:t>
            </a:r>
            <a:r>
              <a:rPr lang="en-US" altLang="zh-CN" sz="1700" dirty="0" smtClean="0">
                <a:ea typeface="ＭＳ Ｐゴシック" pitchFamily="34" charset="-128"/>
              </a:rPr>
              <a:t>ID</a:t>
            </a:r>
            <a:r>
              <a:rPr lang="zh-CN" altLang="en-US" sz="1700" dirty="0" smtClean="0">
                <a:ea typeface="ＭＳ Ｐゴシック" pitchFamily="34" charset="-128"/>
              </a:rPr>
              <a:t>。</a:t>
            </a:r>
            <a:endParaRPr lang="en-US" altLang="en-US" sz="1700" dirty="0" smtClean="0">
              <a:ea typeface="ＭＳ Ｐゴシック" pitchFamily="34" charset="-128"/>
            </a:endParaRPr>
          </a:p>
          <a:p>
            <a:pPr lvl="1"/>
            <a:r>
              <a:rPr lang="en-US" altLang="en-US" sz="1700" b="1" dirty="0" smtClean="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 </a:t>
            </a:r>
            <a:r>
              <a:rPr lang="en-US" altLang="en-US" sz="1700" i="1" dirty="0" err="1">
                <a:ea typeface="ＭＳ Ｐゴシック" pitchFamily="34" charset="-128"/>
              </a:rPr>
              <a:t>course_id</a:t>
            </a:r>
            <a:r>
              <a:rPr lang="en-US" altLang="en-US" sz="1700" i="1" dirty="0">
                <a:ea typeface="ＭＳ Ｐゴシック" pitchFamily="34" charset="-128"/>
              </a:rPr>
              <a:t/>
            </a:r>
            <a:br>
              <a:rPr lang="en-US" altLang="en-US" sz="1700" i="1" dirty="0">
                <a:ea typeface="ＭＳ Ｐゴシック" pitchFamily="34" charset="-128"/>
              </a:rPr>
            </a:br>
            <a:r>
              <a:rPr lang="en-US" altLang="en-US" sz="1700" b="1" dirty="0" smtClean="0">
                <a:ea typeface="ＭＳ Ｐゴシック" pitchFamily="34" charset="-128"/>
              </a:rPr>
              <a:t>from student</a:t>
            </a:r>
            <a:r>
              <a:rPr lang="en-US" altLang="en-US" sz="1700" i="1" dirty="0" smtClean="0">
                <a:ea typeface="ＭＳ Ｐゴシック" pitchFamily="34" charset="-128"/>
              </a:rPr>
              <a:t>, takes</a:t>
            </a:r>
            <a:r>
              <a:rPr lang="en-US" altLang="en-US" sz="1700" i="1" dirty="0">
                <a:ea typeface="ＭＳ Ｐゴシック" pitchFamily="34" charset="-128"/>
              </a:rPr>
              <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smtClean="0">
                <a:ea typeface="ＭＳ Ｐゴシック" pitchFamily="34" charset="-128"/>
              </a:rPr>
              <a:t>student.ID </a:t>
            </a:r>
            <a:r>
              <a:rPr lang="en-US" altLang="en-US" sz="1700" dirty="0">
                <a:ea typeface="ＭＳ Ｐゴシック" pitchFamily="34" charset="-128"/>
              </a:rPr>
              <a:t>= </a:t>
            </a:r>
            <a:r>
              <a:rPr lang="en-US" altLang="en-US" sz="1700" i="1" dirty="0" smtClean="0">
                <a:ea typeface="ＭＳ Ｐゴシック" pitchFamily="34" charset="-128"/>
              </a:rPr>
              <a:t>takes.ID</a:t>
            </a:r>
            <a:r>
              <a:rPr lang="en-US" altLang="en-US" sz="1700" dirty="0">
                <a:ea typeface="ＭＳ Ｐゴシック" pitchFamily="34" charset="-128"/>
              </a:rPr>
              <a:t>;</a:t>
            </a:r>
          </a:p>
          <a:p>
            <a:r>
              <a:rPr lang="zh-CN" altLang="en-US" sz="1700" dirty="0" smtClean="0">
                <a:ea typeface="ＭＳ Ｐゴシック" pitchFamily="34" charset="-128"/>
              </a:rPr>
              <a:t>使用自然联接的等价写法</a:t>
            </a:r>
            <a:endParaRPr lang="en-US" altLang="zh-CN" sz="1700" dirty="0" smtClean="0">
              <a:ea typeface="ＭＳ Ｐゴシック" pitchFamily="34" charset="-128"/>
            </a:endParaRPr>
          </a:p>
          <a:p>
            <a:pPr lvl="1"/>
            <a:r>
              <a:rPr lang="en-US" altLang="en-US" sz="1700" b="1" dirty="0" smtClean="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a:t>
            </a:r>
            <a:r>
              <a:rPr lang="en-US" altLang="en-US" sz="1700" i="1" dirty="0">
                <a:ea typeface="ＭＳ Ｐゴシック" pitchFamily="34" charset="-128"/>
              </a:rPr>
              <a:t> </a:t>
            </a:r>
            <a:r>
              <a:rPr lang="en-US" altLang="en-US" sz="1700" i="1" dirty="0" err="1">
                <a:ea typeface="ＭＳ Ｐゴシック" pitchFamily="34" charset="-128"/>
              </a:rPr>
              <a:t>course_id</a:t>
            </a:r>
            <a:r>
              <a:rPr lang="en-US" altLang="en-US" sz="1700" i="1" dirty="0">
                <a:ea typeface="ＭＳ Ｐゴシック" pitchFamily="34" charset="-128"/>
              </a:rPr>
              <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smtClean="0">
                <a:ea typeface="ＭＳ Ｐゴシック" pitchFamily="34" charset="-128"/>
              </a:rPr>
              <a:t>student </a:t>
            </a:r>
            <a:r>
              <a:rPr lang="en-US" altLang="en-US" sz="1700" b="1" dirty="0">
                <a:ea typeface="ＭＳ Ｐゴシック" pitchFamily="34" charset="-128"/>
              </a:rPr>
              <a:t>natural </a:t>
            </a:r>
            <a:r>
              <a:rPr lang="en-US" altLang="en-US" sz="1700" b="1" dirty="0" smtClean="0">
                <a:ea typeface="ＭＳ Ｐゴシック" pitchFamily="34" charset="-128"/>
              </a:rPr>
              <a:t>join </a:t>
            </a:r>
            <a:r>
              <a:rPr lang="en-US" altLang="en-US" sz="1700" i="1" dirty="0" smtClean="0">
                <a:ea typeface="ＭＳ Ｐゴシック" pitchFamily="34" charset="-128"/>
              </a:rPr>
              <a:t>takes</a:t>
            </a:r>
            <a:r>
              <a:rPr lang="en-US" altLang="en-US" sz="1700" dirty="0" smtClean="0">
                <a:ea typeface="ＭＳ Ｐゴシック" pitchFamily="34" charset="-128"/>
              </a:rPr>
              <a:t>;</a:t>
            </a:r>
            <a:endParaRPr lang="en-US" altLang="en-US" sz="1700" dirty="0">
              <a:ea typeface="ＭＳ Ｐゴシック" pitchFamily="34" charset="-128"/>
            </a:endParaRPr>
          </a:p>
          <a:p>
            <a:pPr>
              <a:buFont typeface="Monotype Sorts" charset="2"/>
              <a:buNone/>
            </a:pPr>
            <a:endParaRPr lang="en-US" altLang="en-US"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zh-CN" altLang="en-US" sz="2800" dirty="0" smtClean="0">
                <a:ea typeface="+mj-ea"/>
              </a:rPr>
              <a:t>非空约束</a:t>
            </a:r>
            <a:endParaRPr lang="en-US" sz="2800" dirty="0">
              <a:ea typeface="+mj-ea"/>
            </a:endParaRPr>
          </a:p>
        </p:txBody>
      </p:sp>
      <p:sp>
        <p:nvSpPr>
          <p:cNvPr id="60419" name="Rectangle 3"/>
          <p:cNvSpPr>
            <a:spLocks noGrp="1" noChangeArrowheads="1"/>
          </p:cNvSpPr>
          <p:nvPr>
            <p:ph type="body" idx="1"/>
          </p:nvPr>
        </p:nvSpPr>
        <p:spPr>
          <a:xfrm>
            <a:off x="804863" y="1135063"/>
            <a:ext cx="7144321" cy="2656649"/>
          </a:xfrm>
        </p:spPr>
        <p:txBody>
          <a:bodyPr/>
          <a:lstStyle/>
          <a:p>
            <a:r>
              <a:rPr kumimoji="0" lang="en-US" altLang="en-US" sz="1700" b="1" dirty="0"/>
              <a:t>not null</a:t>
            </a:r>
          </a:p>
          <a:p>
            <a:pPr lvl="1"/>
            <a:r>
              <a:rPr kumimoji="0" lang="en-US" altLang="en-US" sz="1700" dirty="0"/>
              <a:t>Declare </a:t>
            </a:r>
            <a:r>
              <a:rPr kumimoji="0" lang="en-US" altLang="en-US" sz="1700" i="1" dirty="0"/>
              <a:t>name</a:t>
            </a:r>
            <a:r>
              <a:rPr kumimoji="0" lang="en-US" altLang="en-US" sz="1700" dirty="0"/>
              <a:t> and </a:t>
            </a:r>
            <a:r>
              <a:rPr kumimoji="0" lang="en-US" altLang="en-US" sz="1700" i="1" dirty="0"/>
              <a:t>budget</a:t>
            </a:r>
            <a:r>
              <a:rPr kumimoji="0" lang="en-US" altLang="en-US" sz="1700" dirty="0"/>
              <a:t> to be </a:t>
            </a:r>
            <a:r>
              <a:rPr lang="en-US" altLang="en-US" sz="1700" b="1" dirty="0"/>
              <a:t>not null</a:t>
            </a:r>
          </a:p>
          <a:p>
            <a:pPr>
              <a:buFont typeface="Monotype Sorts" charset="2"/>
              <a:buNone/>
            </a:pPr>
            <a:r>
              <a:rPr kumimoji="0" lang="en-US" altLang="en-US" sz="1700" i="1" dirty="0"/>
              <a:t>	          name </a:t>
            </a:r>
            <a:r>
              <a:rPr kumimoji="0" lang="en-US" altLang="en-US" sz="1700" b="1" dirty="0" err="1"/>
              <a:t>varchar</a:t>
            </a:r>
            <a:r>
              <a:rPr kumimoji="0" lang="en-US" altLang="en-US" sz="1700" dirty="0"/>
              <a:t>(20) </a:t>
            </a:r>
            <a:r>
              <a:rPr kumimoji="0" lang="en-US" altLang="en-US" sz="1700" b="1" dirty="0"/>
              <a:t>not null</a:t>
            </a:r>
            <a:br>
              <a:rPr kumimoji="0" lang="en-US" altLang="en-US" sz="1700" b="1" dirty="0"/>
            </a:br>
            <a:r>
              <a:rPr kumimoji="0" lang="en-US" altLang="en-US" sz="1700" b="1" dirty="0"/>
              <a:t>          </a:t>
            </a:r>
            <a:r>
              <a:rPr kumimoji="0" lang="en-US" altLang="en-US" sz="1700" i="1" dirty="0"/>
              <a:t>budget </a:t>
            </a:r>
            <a:r>
              <a:rPr kumimoji="0" lang="en-US" altLang="en-US" sz="1700" b="1" dirty="0"/>
              <a:t>numeric</a:t>
            </a:r>
            <a:r>
              <a:rPr kumimoji="0" lang="en-US" altLang="en-US" sz="1700" dirty="0"/>
              <a:t>(12,2) </a:t>
            </a:r>
            <a:r>
              <a:rPr kumimoji="0" lang="en-US" altLang="en-US" sz="1700" b="1" dirty="0"/>
              <a:t>not null</a:t>
            </a:r>
          </a:p>
          <a:p>
            <a:endParaRPr kumimoji="0" lang="en-US" altLang="en-US" sz="1700" dirty="0"/>
          </a:p>
          <a:p>
            <a:endParaRPr lang="en-US" altLang="en-US" b="1" dirty="0"/>
          </a:p>
          <a:p>
            <a:pPr>
              <a:buFont typeface="Monotype Sorts"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zh-CN" altLang="en-US" sz="2800" dirty="0" smtClean="0">
                <a:ea typeface="+mj-ea"/>
              </a:rPr>
              <a:t>唯一性约束</a:t>
            </a:r>
            <a:endParaRPr lang="en-US" sz="2800" dirty="0">
              <a:ea typeface="+mj-ea"/>
            </a:endParaRPr>
          </a:p>
        </p:txBody>
      </p:sp>
      <p:sp>
        <p:nvSpPr>
          <p:cNvPr id="60419" name="Rectangle 3"/>
          <p:cNvSpPr>
            <a:spLocks noGrp="1" noChangeArrowheads="1"/>
          </p:cNvSpPr>
          <p:nvPr>
            <p:ph type="body" idx="1"/>
          </p:nvPr>
        </p:nvSpPr>
        <p:spPr>
          <a:xfrm>
            <a:off x="804864" y="1098487"/>
            <a:ext cx="7044690" cy="2583497"/>
          </a:xfrm>
        </p:spPr>
        <p:txBody>
          <a:bodyPr/>
          <a:lstStyle/>
          <a:p>
            <a:r>
              <a:rPr lang="en-US" altLang="en-US" sz="1700" b="1" dirty="0"/>
              <a:t>unique</a:t>
            </a:r>
            <a:r>
              <a:rPr kumimoji="0" lang="en-US" altLang="en-US" sz="1700" dirty="0"/>
              <a:t> ( </a:t>
            </a:r>
            <a:r>
              <a:rPr kumimoji="0" lang="en-US" altLang="en-US" sz="1700" i="1" dirty="0"/>
              <a:t>A</a:t>
            </a:r>
            <a:r>
              <a:rPr kumimoji="0" lang="en-US" altLang="en-US" sz="1700" baseline="-25000" dirty="0"/>
              <a:t>1</a:t>
            </a:r>
            <a:r>
              <a:rPr kumimoji="0" lang="en-US" altLang="en-US" sz="1700" dirty="0"/>
              <a:t>, </a:t>
            </a:r>
            <a:r>
              <a:rPr kumimoji="0" lang="en-US" altLang="en-US" sz="1700" i="1" dirty="0"/>
              <a:t>A</a:t>
            </a:r>
            <a:r>
              <a:rPr kumimoji="0" lang="en-US" altLang="en-US" sz="1700" baseline="-25000" dirty="0"/>
              <a:t>2</a:t>
            </a:r>
            <a:r>
              <a:rPr kumimoji="0" lang="en-US" altLang="en-US" sz="1700" dirty="0"/>
              <a:t>, …, </a:t>
            </a:r>
            <a:r>
              <a:rPr kumimoji="0" lang="en-US" altLang="en-US" sz="1700" i="1" dirty="0"/>
              <a:t>A</a:t>
            </a:r>
            <a:r>
              <a:rPr kumimoji="0" lang="en-US" altLang="en-US" sz="1700" baseline="-25000" dirty="0"/>
              <a:t>m</a:t>
            </a:r>
            <a:r>
              <a:rPr kumimoji="0" lang="en-US" altLang="en-US" sz="1700" dirty="0"/>
              <a:t>)</a:t>
            </a:r>
          </a:p>
          <a:p>
            <a:pPr lvl="1"/>
            <a:r>
              <a:rPr kumimoji="0" lang="zh-CN" altLang="en-US" sz="1700" dirty="0" smtClean="0"/>
              <a:t>表明列</a:t>
            </a:r>
            <a:r>
              <a:rPr kumimoji="0" lang="en-US" altLang="en-US" sz="1700" dirty="0" smtClean="0"/>
              <a:t> </a:t>
            </a:r>
            <a:r>
              <a:rPr kumimoji="0" lang="en-US" altLang="en-US" sz="1700" i="1" dirty="0"/>
              <a:t>A</a:t>
            </a:r>
            <a:r>
              <a:rPr kumimoji="0" lang="en-US" altLang="en-US" sz="1700" baseline="-25000" dirty="0"/>
              <a:t>1</a:t>
            </a:r>
            <a:r>
              <a:rPr kumimoji="0" lang="en-US" altLang="en-US" sz="1700" dirty="0"/>
              <a:t>, </a:t>
            </a:r>
            <a:r>
              <a:rPr kumimoji="0" lang="en-US" altLang="en-US" sz="1700" i="1" dirty="0"/>
              <a:t>A</a:t>
            </a:r>
            <a:r>
              <a:rPr kumimoji="0" lang="en-US" altLang="en-US" sz="1700" baseline="-25000" dirty="0"/>
              <a:t>2</a:t>
            </a:r>
            <a:r>
              <a:rPr kumimoji="0" lang="en-US" altLang="en-US" sz="1700" dirty="0"/>
              <a:t>, …, </a:t>
            </a:r>
            <a:r>
              <a:rPr kumimoji="0" lang="en-US" altLang="en-US" sz="1700" i="1" dirty="0" smtClean="0"/>
              <a:t>A</a:t>
            </a:r>
            <a:r>
              <a:rPr kumimoji="0" lang="en-US" altLang="en-US" sz="1700" baseline="-25000" dirty="0" smtClean="0"/>
              <a:t>m </a:t>
            </a:r>
            <a:r>
              <a:rPr kumimoji="0" lang="en-US" altLang="en-US" sz="1700" dirty="0" smtClean="0"/>
              <a:t> </a:t>
            </a:r>
            <a:r>
              <a:rPr kumimoji="0" lang="zh-CN" altLang="en-US" sz="1700" dirty="0" smtClean="0"/>
              <a:t>组成候选键</a:t>
            </a:r>
            <a:r>
              <a:rPr kumimoji="0" lang="en-US" altLang="en-US" sz="1700" dirty="0" smtClean="0"/>
              <a:t>.</a:t>
            </a:r>
            <a:endParaRPr kumimoji="0" lang="en-US" altLang="en-US" sz="1700" dirty="0"/>
          </a:p>
          <a:p>
            <a:pPr lvl="1"/>
            <a:r>
              <a:rPr kumimoji="0" lang="zh-CN" altLang="en-US" sz="1700" dirty="0"/>
              <a:t>候选键允许为空</a:t>
            </a:r>
            <a:r>
              <a:rPr kumimoji="0" lang="en-US" altLang="zh-CN" sz="1700" dirty="0"/>
              <a:t>(</a:t>
            </a:r>
            <a:r>
              <a:rPr kumimoji="0" lang="zh-CN" altLang="en-US" sz="1700" dirty="0"/>
              <a:t>与主键相反</a:t>
            </a:r>
            <a:r>
              <a:rPr kumimoji="0" lang="en-US" altLang="zh-CN" sz="1700" dirty="0"/>
              <a:t>)</a:t>
            </a:r>
            <a:r>
              <a:rPr kumimoji="0" lang="zh-CN" altLang="en-US" sz="1700" dirty="0"/>
              <a:t>。</a:t>
            </a:r>
            <a:endParaRPr kumimoji="0" lang="en-US" altLang="en-US" sz="1700" dirty="0"/>
          </a:p>
          <a:p>
            <a:endParaRPr lang="en-US" altLang="en-US" b="1" dirty="0"/>
          </a:p>
          <a:p>
            <a:pPr>
              <a:buFont typeface="Monotype Sorts"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altLang="zh-CN" sz="2800" dirty="0" smtClean="0">
                <a:ea typeface="+mj-ea"/>
              </a:rPr>
              <a:t>check </a:t>
            </a:r>
            <a:r>
              <a:rPr lang="zh-CN" altLang="en-US" sz="2800" dirty="0" smtClean="0">
                <a:ea typeface="+mj-ea"/>
              </a:rPr>
              <a:t>子句</a:t>
            </a:r>
            <a:endParaRPr lang="en-US" sz="2800" dirty="0">
              <a:ea typeface="+mj-ea"/>
            </a:endParaRPr>
          </a:p>
        </p:txBody>
      </p:sp>
      <p:sp>
        <p:nvSpPr>
          <p:cNvPr id="62467" name="Rectangle 3"/>
          <p:cNvSpPr>
            <a:spLocks noGrp="1" noChangeArrowheads="1"/>
          </p:cNvSpPr>
          <p:nvPr>
            <p:ph type="body" idx="1"/>
          </p:nvPr>
        </p:nvSpPr>
        <p:spPr>
          <a:xfrm>
            <a:off x="738188" y="1086358"/>
            <a:ext cx="7600949" cy="4692650"/>
          </a:xfrm>
        </p:spPr>
        <p:txBody>
          <a:bodyPr/>
          <a:lstStyle/>
          <a:p>
            <a:r>
              <a:rPr lang="en-US" altLang="zh-CN" sz="1700" b="1" dirty="0" smtClean="0"/>
              <a:t>check</a:t>
            </a:r>
            <a:r>
              <a:rPr lang="en-US" altLang="zh-CN" sz="1700" dirty="0" smtClean="0"/>
              <a:t>(P)</a:t>
            </a:r>
            <a:r>
              <a:rPr lang="zh-CN" altLang="en-US" sz="1700" dirty="0" smtClean="0"/>
              <a:t>子句</a:t>
            </a:r>
            <a:r>
              <a:rPr lang="zh-CN" altLang="en-US" sz="1700" dirty="0"/>
              <a:t>指定一个谓词</a:t>
            </a:r>
            <a:r>
              <a:rPr lang="en-US" altLang="zh-CN" sz="1700" dirty="0"/>
              <a:t>P</a:t>
            </a:r>
            <a:r>
              <a:rPr lang="zh-CN" altLang="en-US" sz="1700" dirty="0"/>
              <a:t>，关系中的每个元组都必须满足这个谓词</a:t>
            </a:r>
            <a:r>
              <a:rPr lang="en-US" altLang="zh-CN" sz="1700" dirty="0"/>
              <a:t>P</a:t>
            </a:r>
            <a:r>
              <a:rPr lang="zh-CN" altLang="en-US" sz="1700" dirty="0"/>
              <a:t>。</a:t>
            </a:r>
          </a:p>
          <a:p>
            <a:r>
              <a:rPr lang="zh-CN" altLang="en-US" sz="1700" dirty="0"/>
              <a:t>例如</a:t>
            </a:r>
            <a:r>
              <a:rPr lang="en-US" altLang="zh-CN" sz="1700" dirty="0"/>
              <a:t>:</a:t>
            </a:r>
            <a:r>
              <a:rPr lang="zh-CN" altLang="en-US" sz="1700" dirty="0"/>
              <a:t>确保学期为秋季、冬季、春季或夏季之一</a:t>
            </a:r>
            <a:endParaRPr lang="en-US" altLang="en-US" sz="1700" dirty="0" smtClean="0"/>
          </a:p>
          <a:p>
            <a:pPr>
              <a:spcBef>
                <a:spcPts val="0"/>
              </a:spcBef>
              <a:buNone/>
            </a:pPr>
            <a:r>
              <a:rPr lang="en-US" altLang="en-US" sz="1700" b="1" dirty="0" smtClean="0"/>
              <a:t>     </a:t>
            </a:r>
            <a:endParaRPr lang="en-US" altLang="en-US" sz="1700" b="1" dirty="0"/>
          </a:p>
          <a:p>
            <a:pPr>
              <a:spcBef>
                <a:spcPts val="0"/>
              </a:spcBef>
              <a:buNone/>
            </a:pPr>
            <a:r>
              <a:rPr lang="en-US" altLang="en-US" sz="1700" b="1" dirty="0"/>
              <a:t>              create table </a:t>
            </a:r>
            <a:r>
              <a:rPr lang="en-US" altLang="en-US" sz="1700" i="1" dirty="0"/>
              <a:t>section </a:t>
            </a:r>
          </a:p>
          <a:p>
            <a:pPr>
              <a:spcBef>
                <a:spcPts val="0"/>
              </a:spcBef>
              <a:buNone/>
            </a:pPr>
            <a:r>
              <a:rPr lang="en-US" altLang="en-US" sz="1700" i="1" dirty="0"/>
              <a:t>                   </a:t>
            </a:r>
            <a:r>
              <a:rPr lang="en-US" altLang="en-US" sz="1700" dirty="0"/>
              <a:t>(</a:t>
            </a:r>
            <a:r>
              <a:rPr lang="en-US" altLang="en-US" sz="1700" i="1" dirty="0" err="1"/>
              <a:t>course_id</a:t>
            </a:r>
            <a:r>
              <a:rPr lang="en-US" altLang="en-US" sz="1700" i="1" dirty="0"/>
              <a:t> </a:t>
            </a:r>
            <a:r>
              <a:rPr lang="en-US" altLang="en-US" sz="1700" b="1" dirty="0"/>
              <a:t>varchar </a:t>
            </a:r>
            <a:r>
              <a:rPr lang="en-US" altLang="en-US" sz="1700" dirty="0"/>
              <a:t>(8),</a:t>
            </a:r>
          </a:p>
          <a:p>
            <a:pPr>
              <a:spcBef>
                <a:spcPts val="0"/>
              </a:spcBef>
              <a:buNone/>
            </a:pPr>
            <a:r>
              <a:rPr lang="en-US" altLang="en-US" sz="1700" i="1" dirty="0"/>
              <a:t>                    </a:t>
            </a:r>
            <a:r>
              <a:rPr lang="en-US" altLang="en-US" sz="1700" i="1" dirty="0" err="1"/>
              <a:t>sec_id</a:t>
            </a:r>
            <a:r>
              <a:rPr lang="en-US" altLang="en-US" sz="1700" i="1" dirty="0"/>
              <a:t> </a:t>
            </a:r>
            <a:r>
              <a:rPr lang="en-US" altLang="en-US" sz="1700" b="1" dirty="0"/>
              <a:t>varchar </a:t>
            </a:r>
            <a:r>
              <a:rPr lang="en-US" altLang="en-US" sz="1700" dirty="0"/>
              <a:t>(8),</a:t>
            </a:r>
          </a:p>
          <a:p>
            <a:pPr>
              <a:spcBef>
                <a:spcPts val="0"/>
              </a:spcBef>
              <a:buNone/>
            </a:pPr>
            <a:r>
              <a:rPr lang="en-US" altLang="en-US" sz="1700" i="1" dirty="0"/>
              <a:t>                    semester </a:t>
            </a:r>
            <a:r>
              <a:rPr lang="en-US" altLang="en-US" sz="1700" b="1" dirty="0"/>
              <a:t>varchar </a:t>
            </a:r>
            <a:r>
              <a:rPr lang="en-US" altLang="en-US" sz="1700" dirty="0"/>
              <a:t>(6),</a:t>
            </a:r>
          </a:p>
          <a:p>
            <a:pPr>
              <a:spcBef>
                <a:spcPts val="0"/>
              </a:spcBef>
              <a:buNone/>
            </a:pPr>
            <a:r>
              <a:rPr lang="en-US" altLang="en-US" sz="1700" i="1" dirty="0"/>
              <a:t>                    year </a:t>
            </a:r>
            <a:r>
              <a:rPr lang="en-US" altLang="en-US" sz="1700" b="1" dirty="0"/>
              <a:t>numeric </a:t>
            </a:r>
            <a:r>
              <a:rPr lang="en-US" altLang="en-US" sz="1700" dirty="0"/>
              <a:t>(4,0),</a:t>
            </a:r>
          </a:p>
          <a:p>
            <a:pPr>
              <a:spcBef>
                <a:spcPts val="0"/>
              </a:spcBef>
              <a:buNone/>
            </a:pPr>
            <a:r>
              <a:rPr lang="en-US" altLang="en-US" sz="1700" i="1" dirty="0"/>
              <a:t>                    building </a:t>
            </a:r>
            <a:r>
              <a:rPr lang="en-US" altLang="en-US" sz="1700" b="1" dirty="0"/>
              <a:t>varchar </a:t>
            </a:r>
            <a:r>
              <a:rPr lang="en-US" altLang="en-US" sz="1700" dirty="0"/>
              <a:t>(15),</a:t>
            </a:r>
          </a:p>
          <a:p>
            <a:pPr>
              <a:spcBef>
                <a:spcPts val="0"/>
              </a:spcBef>
              <a:buNone/>
            </a:pPr>
            <a:r>
              <a:rPr lang="en-US" altLang="en-US" sz="1700" i="1" dirty="0"/>
              <a:t>                    </a:t>
            </a:r>
            <a:r>
              <a:rPr lang="en-US" altLang="en-US" sz="1700" i="1" dirty="0" err="1"/>
              <a:t>room_number</a:t>
            </a:r>
            <a:r>
              <a:rPr lang="en-US" altLang="en-US" sz="1700" i="1" dirty="0"/>
              <a:t> </a:t>
            </a:r>
            <a:r>
              <a:rPr lang="en-US" altLang="en-US" sz="1700" b="1" dirty="0"/>
              <a:t>varchar </a:t>
            </a:r>
            <a:r>
              <a:rPr lang="en-US" altLang="en-US" sz="1700" dirty="0"/>
              <a:t>(7),</a:t>
            </a:r>
          </a:p>
          <a:p>
            <a:pPr>
              <a:spcBef>
                <a:spcPts val="0"/>
              </a:spcBef>
              <a:buNone/>
            </a:pPr>
            <a:r>
              <a:rPr lang="en-US" altLang="en-US" sz="1700" i="1" dirty="0"/>
              <a:t>                    time slot id </a:t>
            </a:r>
            <a:r>
              <a:rPr lang="en-US" altLang="en-US" sz="1700" b="1" dirty="0"/>
              <a:t>varchar </a:t>
            </a:r>
            <a:r>
              <a:rPr lang="en-US" altLang="en-US" sz="1700" dirty="0"/>
              <a:t>(4), </a:t>
            </a:r>
          </a:p>
          <a:p>
            <a:pPr>
              <a:spcBef>
                <a:spcPts val="0"/>
              </a:spcBef>
              <a:buNone/>
            </a:pPr>
            <a:r>
              <a:rPr lang="en-US" altLang="en-US" sz="1700" b="1" dirty="0"/>
              <a:t>                    primary key </a:t>
            </a:r>
            <a:r>
              <a:rPr lang="en-US" altLang="en-US" sz="1700" dirty="0"/>
              <a:t>(</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r>
              <a:rPr lang="en-US" altLang="en-US" sz="1700" dirty="0"/>
              <a:t>),</a:t>
            </a:r>
          </a:p>
          <a:p>
            <a:pPr>
              <a:spcBef>
                <a:spcPts val="0"/>
              </a:spcBef>
              <a:buNone/>
            </a:pPr>
            <a:r>
              <a:rPr lang="en-US" altLang="en-US" sz="1700" b="1" dirty="0"/>
              <a:t>                    </a:t>
            </a:r>
            <a:r>
              <a:rPr lang="en-US" altLang="en-US" sz="1700" b="1" dirty="0">
                <a:solidFill>
                  <a:srgbClr val="002060"/>
                </a:solidFill>
              </a:rPr>
              <a:t>check</a:t>
            </a:r>
            <a:r>
              <a:rPr lang="en-US" altLang="en-US" sz="1700" b="1" dirty="0"/>
              <a:t> </a:t>
            </a:r>
            <a:r>
              <a:rPr lang="en-US" altLang="en-US" sz="1700" dirty="0"/>
              <a:t>(</a:t>
            </a:r>
            <a:r>
              <a:rPr lang="en-US" altLang="en-US" sz="1700" i="1" dirty="0"/>
              <a:t>semester </a:t>
            </a:r>
            <a:r>
              <a:rPr lang="en-US" altLang="en-US" sz="1700" b="1" dirty="0"/>
              <a:t>in </a:t>
            </a:r>
            <a:r>
              <a:rPr lang="en-US" altLang="en-US" sz="1700"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zh-CN" altLang="en-US" sz="2800" dirty="0" smtClean="0">
                <a:ea typeface="+mj-ea"/>
              </a:rPr>
              <a:t>参考性约束</a:t>
            </a:r>
            <a:endParaRPr lang="en-US" sz="2800" dirty="0">
              <a:ea typeface="+mj-ea"/>
            </a:endParaRPr>
          </a:p>
        </p:txBody>
      </p:sp>
      <p:sp>
        <p:nvSpPr>
          <p:cNvPr id="64515" name="Rectangle 3"/>
          <p:cNvSpPr>
            <a:spLocks noGrp="1" noChangeArrowheads="1"/>
          </p:cNvSpPr>
          <p:nvPr>
            <p:ph type="body" idx="1"/>
          </p:nvPr>
        </p:nvSpPr>
        <p:spPr>
          <a:xfrm>
            <a:off x="768350" y="1135063"/>
            <a:ext cx="7523394" cy="4943475"/>
          </a:xfrm>
        </p:spPr>
        <p:txBody>
          <a:bodyPr/>
          <a:lstStyle/>
          <a:p>
            <a:r>
              <a:rPr lang="zh-CN" altLang="en-US" sz="1700" dirty="0"/>
              <a:t>确保出现在给定属性集的一个关系中的值也出现在另一个关系中的特定属性集中。</a:t>
            </a:r>
          </a:p>
          <a:p>
            <a:r>
              <a:rPr lang="zh-CN" altLang="en-US" sz="1700" dirty="0"/>
              <a:t>例如</a:t>
            </a:r>
            <a:r>
              <a:rPr lang="en-US" altLang="zh-CN" sz="1700" dirty="0"/>
              <a:t>:</a:t>
            </a:r>
            <a:r>
              <a:rPr lang="zh-CN" altLang="en-US" sz="1700" dirty="0"/>
              <a:t>如果“</a:t>
            </a:r>
            <a:r>
              <a:rPr lang="en-US" altLang="zh-CN" sz="1700" dirty="0"/>
              <a:t>Biology”</a:t>
            </a:r>
            <a:r>
              <a:rPr lang="zh-CN" altLang="en-US" sz="1700" dirty="0"/>
              <a:t>是一</a:t>
            </a:r>
            <a:r>
              <a:rPr lang="zh-CN" altLang="en-US" sz="1700" dirty="0" smtClean="0"/>
              <a:t>个院系</a:t>
            </a:r>
            <a:r>
              <a:rPr lang="zh-CN" altLang="en-US" sz="1700" dirty="0"/>
              <a:t>名，出现在讲师关系的元组中，那么在“</a:t>
            </a:r>
            <a:r>
              <a:rPr lang="en-US" altLang="zh-CN" sz="1700" dirty="0"/>
              <a:t>Biology”</a:t>
            </a:r>
            <a:r>
              <a:rPr lang="zh-CN" altLang="en-US" sz="1700" dirty="0" smtClean="0"/>
              <a:t>的院系表中</a:t>
            </a:r>
            <a:r>
              <a:rPr lang="zh-CN" altLang="en-US" sz="1700" dirty="0"/>
              <a:t>存在一个元组。</a:t>
            </a:r>
          </a:p>
          <a:p>
            <a:r>
              <a:rPr lang="zh-CN" altLang="en-US" sz="1700" dirty="0"/>
              <a:t>设</a:t>
            </a:r>
            <a:r>
              <a:rPr lang="en-US" altLang="zh-CN" sz="1700" dirty="0"/>
              <a:t>A</a:t>
            </a:r>
            <a:r>
              <a:rPr lang="zh-CN" altLang="en-US" sz="1700" dirty="0"/>
              <a:t>是一组属性。设</a:t>
            </a:r>
            <a:r>
              <a:rPr lang="en-US" altLang="zh-CN" sz="1700" dirty="0"/>
              <a:t>R</a:t>
            </a:r>
            <a:r>
              <a:rPr lang="zh-CN" altLang="en-US" sz="1700" dirty="0"/>
              <a:t>和</a:t>
            </a:r>
            <a:r>
              <a:rPr lang="en-US" altLang="zh-CN" sz="1700" dirty="0"/>
              <a:t>S</a:t>
            </a:r>
            <a:r>
              <a:rPr lang="zh-CN" altLang="en-US" sz="1700" dirty="0"/>
              <a:t>是两个包含属性</a:t>
            </a:r>
            <a:r>
              <a:rPr lang="en-US" altLang="zh-CN" sz="1700" dirty="0"/>
              <a:t>A</a:t>
            </a:r>
            <a:r>
              <a:rPr lang="zh-CN" altLang="en-US" sz="1700" dirty="0"/>
              <a:t>的关系，其中</a:t>
            </a:r>
            <a:r>
              <a:rPr lang="en-US" altLang="zh-CN" sz="1700" dirty="0"/>
              <a:t>A</a:t>
            </a:r>
            <a:r>
              <a:rPr lang="zh-CN" altLang="en-US" sz="1700" dirty="0"/>
              <a:t>是</a:t>
            </a:r>
            <a:r>
              <a:rPr lang="en-US" altLang="zh-CN" sz="1700" dirty="0"/>
              <a:t>S</a:t>
            </a:r>
            <a:r>
              <a:rPr lang="zh-CN" altLang="en-US" sz="1700" dirty="0"/>
              <a:t>的主键，如果</a:t>
            </a:r>
            <a:r>
              <a:rPr lang="en-US" altLang="zh-CN" sz="1700" dirty="0"/>
              <a:t>A</a:t>
            </a:r>
            <a:r>
              <a:rPr lang="zh-CN" altLang="en-US" sz="1700" dirty="0"/>
              <a:t>的任何值出现在</a:t>
            </a:r>
            <a:r>
              <a:rPr lang="en-US" altLang="zh-CN" sz="1700" dirty="0"/>
              <a:t>R</a:t>
            </a:r>
            <a:r>
              <a:rPr lang="zh-CN" altLang="en-US" sz="1700" dirty="0"/>
              <a:t>中，这些值也出现在</a:t>
            </a:r>
            <a:r>
              <a:rPr lang="en-US" altLang="zh-CN" sz="1700" dirty="0"/>
              <a:t>S</a:t>
            </a:r>
            <a:r>
              <a:rPr lang="zh-CN" altLang="en-US" sz="1700" dirty="0"/>
              <a:t>中，则称</a:t>
            </a:r>
            <a:r>
              <a:rPr lang="en-US" altLang="zh-CN" sz="1700" dirty="0"/>
              <a:t>A</a:t>
            </a:r>
            <a:r>
              <a:rPr lang="zh-CN" altLang="en-US" sz="1700" dirty="0"/>
              <a:t>是</a:t>
            </a:r>
            <a:r>
              <a:rPr lang="en-US" altLang="zh-CN" sz="1700" dirty="0"/>
              <a:t>R</a:t>
            </a:r>
            <a:r>
              <a:rPr lang="zh-CN" altLang="en-US" sz="1700" dirty="0"/>
              <a:t>的外</a:t>
            </a:r>
            <a:r>
              <a:rPr lang="zh-CN" altLang="en-US" sz="1700" dirty="0" smtClean="0"/>
              <a:t>键 </a:t>
            </a:r>
            <a:r>
              <a:rPr lang="en-US" altLang="en-US" sz="1700" b="1" dirty="0">
                <a:solidFill>
                  <a:srgbClr val="002060"/>
                </a:solidFill>
              </a:rPr>
              <a:t>foreign key</a:t>
            </a:r>
            <a:r>
              <a:rPr lang="en-US" altLang="en-US" sz="1700" dirty="0">
                <a:solidFill>
                  <a:srgbClr val="002060"/>
                </a:solidFill>
              </a:rPr>
              <a:t> </a:t>
            </a:r>
            <a:r>
              <a:rPr lang="zh-CN" altLang="en-US" sz="1700" dirty="0" smtClean="0"/>
              <a:t>。</a:t>
            </a:r>
            <a:endParaRPr lang="en-US" altLang="en-US" sz="17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zh-CN" altLang="en-US" sz="2800" dirty="0" smtClean="0">
                <a:ea typeface="+mj-ea"/>
              </a:rPr>
              <a:t>参考性约束</a:t>
            </a:r>
            <a:r>
              <a:rPr lang="en-US" sz="2800" dirty="0" smtClean="0">
                <a:ea typeface="+mj-ea"/>
              </a:rPr>
              <a:t>(</a:t>
            </a:r>
            <a:r>
              <a:rPr lang="zh-CN" altLang="en-US" sz="2800" dirty="0" smtClean="0">
                <a:ea typeface="+mj-ea"/>
              </a:rPr>
              <a:t>续</a:t>
            </a:r>
            <a:r>
              <a:rPr lang="en-US" sz="2800" dirty="0" smtClean="0">
                <a:ea typeface="+mj-ea"/>
              </a:rPr>
              <a:t>)</a:t>
            </a:r>
            <a:endParaRPr lang="en-US" sz="2800" dirty="0">
              <a:ea typeface="+mj-ea"/>
            </a:endParaRPr>
          </a:p>
        </p:txBody>
      </p:sp>
      <p:sp>
        <p:nvSpPr>
          <p:cNvPr id="64515" name="Rectangle 3"/>
          <p:cNvSpPr>
            <a:spLocks noGrp="1" noChangeArrowheads="1"/>
          </p:cNvSpPr>
          <p:nvPr>
            <p:ph type="body" idx="1"/>
          </p:nvPr>
        </p:nvSpPr>
        <p:spPr>
          <a:xfrm>
            <a:off x="768351" y="1135063"/>
            <a:ext cx="7461250" cy="3644201"/>
          </a:xfrm>
        </p:spPr>
        <p:txBody>
          <a:bodyPr/>
          <a:lstStyle/>
          <a:p>
            <a:r>
              <a:rPr lang="zh-CN" altLang="en-US" sz="1700" dirty="0"/>
              <a:t>外键可以作为</a:t>
            </a:r>
            <a:r>
              <a:rPr lang="en-US" altLang="zh-CN" sz="1700" dirty="0"/>
              <a:t>SQL</a:t>
            </a:r>
            <a:r>
              <a:rPr lang="zh-CN" altLang="en-US" sz="1700" dirty="0"/>
              <a:t>创建表语句的</a:t>
            </a:r>
            <a:r>
              <a:rPr lang="zh-CN" altLang="en-US" sz="1700" dirty="0" smtClean="0"/>
              <a:t>一部分被定义</a:t>
            </a:r>
            <a:endParaRPr lang="zh-CN" altLang="en-US" sz="1700" dirty="0"/>
          </a:p>
          <a:p>
            <a:pPr>
              <a:buNone/>
            </a:pPr>
            <a:r>
              <a:rPr lang="en-US" altLang="en-US" sz="1700" b="1" dirty="0" smtClean="0"/>
              <a:t>		foreign </a:t>
            </a:r>
            <a:r>
              <a:rPr lang="en-US" altLang="en-US" sz="1700" b="1" dirty="0"/>
              <a:t>key </a:t>
            </a:r>
            <a:r>
              <a:rPr lang="en-US" altLang="en-US" sz="1700" dirty="0"/>
              <a:t>(</a:t>
            </a:r>
            <a:r>
              <a:rPr lang="en-US" altLang="en-US" sz="1700" i="1" dirty="0" err="1"/>
              <a:t>dept_name</a:t>
            </a:r>
            <a:r>
              <a:rPr lang="en-US" altLang="en-US" sz="1700" dirty="0"/>
              <a:t>) </a:t>
            </a:r>
            <a:r>
              <a:rPr lang="en-US" altLang="en-US" sz="1700" b="1" dirty="0"/>
              <a:t>references </a:t>
            </a:r>
            <a:r>
              <a:rPr lang="en-US" altLang="en-US" sz="1700" i="1" dirty="0"/>
              <a:t>department</a:t>
            </a:r>
          </a:p>
          <a:p>
            <a:r>
              <a:rPr lang="zh-CN" altLang="en-US" sz="1700" dirty="0" smtClean="0"/>
              <a:t>缺省</a:t>
            </a:r>
            <a:r>
              <a:rPr lang="zh-CN" altLang="en-US" sz="1700" dirty="0"/>
              <a:t>情况下，外键引用被引用表的主键属性。</a:t>
            </a:r>
          </a:p>
          <a:p>
            <a:r>
              <a:rPr lang="en-US" altLang="zh-CN" sz="1700" dirty="0"/>
              <a:t>SQL</a:t>
            </a:r>
            <a:r>
              <a:rPr lang="zh-CN" altLang="en-US" sz="1700" dirty="0"/>
              <a:t>允许显式指定引用关系的属性列表。</a:t>
            </a:r>
          </a:p>
          <a:p>
            <a:pPr>
              <a:buNone/>
            </a:pPr>
            <a:r>
              <a:rPr lang="en-US" altLang="en-US" sz="1700" b="1" dirty="0" smtClean="0"/>
              <a:t>     	foreign </a:t>
            </a:r>
            <a:r>
              <a:rPr lang="en-US" altLang="en-US" sz="1700" b="1" dirty="0"/>
              <a:t>key </a:t>
            </a:r>
            <a:r>
              <a:rPr lang="en-US" altLang="en-US" sz="1700" dirty="0"/>
              <a:t>(</a:t>
            </a:r>
            <a:r>
              <a:rPr lang="en-US" altLang="en-US" sz="1700" i="1" dirty="0" err="1"/>
              <a:t>dept_name</a:t>
            </a:r>
            <a:r>
              <a:rPr lang="en-US" altLang="en-US" sz="1700" dirty="0"/>
              <a:t>) </a:t>
            </a:r>
            <a:r>
              <a:rPr lang="en-US" altLang="en-US" sz="1700" b="1" dirty="0"/>
              <a:t>references </a:t>
            </a:r>
            <a:r>
              <a:rPr lang="en-US" altLang="en-US" sz="1700" i="1" dirty="0"/>
              <a:t>department </a:t>
            </a:r>
            <a:r>
              <a:rPr lang="en-US" altLang="en-US" sz="1700" dirty="0"/>
              <a:t>(</a:t>
            </a:r>
            <a:r>
              <a:rPr lang="en-US" altLang="en-US" sz="1700" i="1" dirty="0" err="1"/>
              <a:t>dept_name</a:t>
            </a:r>
            <a:r>
              <a:rPr lang="en-US" altLang="en-US" sz="1700" dirty="0" smtClean="0"/>
              <a:t>)</a:t>
            </a:r>
            <a:endParaRPr lang="en-US" altLang="en-US" sz="17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zh-CN" altLang="en-US" sz="2800" dirty="0" smtClean="0">
                <a:ea typeface="+mj-ea"/>
              </a:rPr>
              <a:t>参考性约束的级联操作</a:t>
            </a:r>
            <a:endParaRPr lang="en-US" sz="2800" dirty="0">
              <a:ea typeface="+mj-ea"/>
            </a:endParaRPr>
          </a:p>
        </p:txBody>
      </p:sp>
      <p:sp>
        <p:nvSpPr>
          <p:cNvPr id="66563" name="Rectangle 3"/>
          <p:cNvSpPr>
            <a:spLocks noGrp="1" noChangeArrowheads="1"/>
          </p:cNvSpPr>
          <p:nvPr>
            <p:ph type="body" idx="1"/>
          </p:nvPr>
        </p:nvSpPr>
        <p:spPr>
          <a:xfrm>
            <a:off x="772359" y="1123279"/>
            <a:ext cx="7806431" cy="4447401"/>
          </a:xfrm>
        </p:spPr>
        <p:txBody>
          <a:bodyPr/>
          <a:lstStyle/>
          <a:p>
            <a:pPr>
              <a:tabLst>
                <a:tab pos="2173288" algn="l"/>
              </a:tabLst>
            </a:pPr>
            <a:r>
              <a:rPr lang="zh-CN" altLang="en-US" sz="1700" dirty="0"/>
              <a:t>当违反引用完整性约束时，正常的过程是拒绝导致违反的操作。</a:t>
            </a:r>
          </a:p>
          <a:p>
            <a:pPr>
              <a:tabLst>
                <a:tab pos="2173288" algn="l"/>
              </a:tabLst>
            </a:pPr>
            <a:r>
              <a:rPr lang="zh-CN" altLang="en-US" sz="1700" dirty="0"/>
              <a:t>在删除或更新的情况下，另一种方法是级联</a:t>
            </a:r>
          </a:p>
          <a:p>
            <a:pPr marL="0" indent="0">
              <a:buNone/>
              <a:tabLst>
                <a:tab pos="2173288" algn="l"/>
              </a:tabLst>
            </a:pPr>
            <a:r>
              <a:rPr lang="en-US" altLang="en-US" sz="1700" b="1" dirty="0"/>
              <a:t> </a:t>
            </a:r>
            <a:r>
              <a:rPr lang="en-US" altLang="en-US" sz="1700" b="1" dirty="0" smtClean="0"/>
              <a:t>           create </a:t>
            </a:r>
            <a:r>
              <a:rPr lang="en-US" altLang="en-US" sz="1700" b="1" dirty="0"/>
              <a:t>table </a:t>
            </a:r>
            <a:r>
              <a:rPr lang="en-US" altLang="en-US" sz="1700" i="1" dirty="0"/>
              <a:t>course </a:t>
            </a:r>
            <a:r>
              <a:rPr lang="en-US" altLang="en-US" sz="1700" dirty="0" smtClean="0"/>
              <a:t>(…</a:t>
            </a:r>
            <a:r>
              <a:rPr lang="en-US" altLang="en-US" sz="1700" dirty="0"/>
              <a:t/>
            </a:r>
            <a:br>
              <a:rPr lang="en-US" altLang="en-US" sz="1700" dirty="0"/>
            </a:br>
            <a:r>
              <a:rPr lang="en-US" altLang="en-US" sz="1700" dirty="0"/>
              <a:t>              </a:t>
            </a:r>
            <a:r>
              <a:rPr lang="en-US" altLang="en-US" sz="1700" i="1" dirty="0" err="1"/>
              <a:t>dept_name</a:t>
            </a:r>
            <a:r>
              <a:rPr lang="en-US" altLang="en-US" sz="1700" i="1" dirty="0"/>
              <a:t> </a:t>
            </a:r>
            <a:r>
              <a:rPr lang="en-US" altLang="en-US" sz="1700" b="1" dirty="0"/>
              <a:t>varchar</a:t>
            </a:r>
            <a:r>
              <a:rPr lang="en-US" altLang="en-US" sz="1700" dirty="0"/>
              <a:t>(20),</a:t>
            </a:r>
            <a:br>
              <a:rPr lang="en-US" altLang="en-US" sz="1700" dirty="0"/>
            </a:br>
            <a:r>
              <a:rPr lang="en-US" altLang="en-US" sz="1700" dirty="0"/>
              <a:t>              </a:t>
            </a:r>
            <a:r>
              <a:rPr lang="en-US" altLang="en-US" sz="1700" b="1" dirty="0"/>
              <a:t>foreign key </a:t>
            </a:r>
            <a:r>
              <a:rPr lang="en-US" altLang="en-US" sz="1700" dirty="0"/>
              <a:t>(</a:t>
            </a:r>
            <a:r>
              <a:rPr lang="en-US" altLang="en-US" sz="1700" i="1" dirty="0" err="1"/>
              <a:t>dept_name</a:t>
            </a:r>
            <a:r>
              <a:rPr lang="en-US" altLang="en-US" sz="1700" dirty="0"/>
              <a:t>) </a:t>
            </a:r>
            <a:r>
              <a:rPr lang="en-US" altLang="en-US" sz="1700" b="1" dirty="0"/>
              <a:t>references </a:t>
            </a:r>
            <a:r>
              <a:rPr lang="en-US" altLang="en-US" sz="1700" i="1" dirty="0"/>
              <a:t>department</a:t>
            </a:r>
            <a:br>
              <a:rPr lang="en-US" altLang="en-US" sz="1700" i="1" dirty="0"/>
            </a:br>
            <a:r>
              <a:rPr lang="en-US" altLang="en-US" sz="1700" i="1" dirty="0"/>
              <a:t>              </a:t>
            </a:r>
            <a:r>
              <a:rPr lang="en-US" altLang="en-US" sz="1700" b="1" dirty="0" smtClean="0"/>
              <a:t>on </a:t>
            </a:r>
            <a:r>
              <a:rPr lang="en-US" altLang="en-US" sz="1700" b="1" dirty="0"/>
              <a:t>delete </a:t>
            </a:r>
            <a:r>
              <a:rPr lang="en-US" altLang="en-US" sz="1700" b="1" dirty="0" smtClean="0"/>
              <a:t>cascade  on </a:t>
            </a:r>
            <a:r>
              <a:rPr lang="en-US" altLang="en-US" sz="1700" b="1" dirty="0"/>
              <a:t>update cascade</a:t>
            </a:r>
            <a:r>
              <a:rPr lang="en-US" altLang="en-US" sz="1700" dirty="0"/>
              <a:t>,</a:t>
            </a:r>
            <a:br>
              <a:rPr lang="en-US" altLang="en-US" sz="1700" dirty="0"/>
            </a:br>
            <a:r>
              <a:rPr lang="en-US" altLang="en-US" sz="1700" dirty="0"/>
              <a:t>                . . .) </a:t>
            </a:r>
          </a:p>
          <a:p>
            <a:pPr>
              <a:tabLst>
                <a:tab pos="2173288" algn="l"/>
              </a:tabLst>
            </a:pPr>
            <a:r>
              <a:rPr lang="zh-CN" altLang="en-US" sz="1700" dirty="0" smtClean="0"/>
              <a:t>我们</a:t>
            </a:r>
            <a:r>
              <a:rPr lang="zh-CN" altLang="en-US" sz="1700" dirty="0"/>
              <a:t>可以用以下方法来代替级联</a:t>
            </a:r>
            <a:r>
              <a:rPr lang="en-US" altLang="zh-CN" sz="1700" dirty="0"/>
              <a:t>:</a:t>
            </a:r>
          </a:p>
          <a:p>
            <a:pPr lvl="1">
              <a:tabLst>
                <a:tab pos="2173288" algn="l"/>
              </a:tabLst>
            </a:pPr>
            <a:r>
              <a:rPr lang="en-US" altLang="en-US" sz="1700" b="1" dirty="0" smtClean="0"/>
              <a:t>set </a:t>
            </a:r>
            <a:r>
              <a:rPr lang="en-US" altLang="en-US" sz="1700" b="1" dirty="0"/>
              <a:t>null</a:t>
            </a:r>
            <a:r>
              <a:rPr lang="en-US" altLang="en-US" sz="1700" dirty="0"/>
              <a:t>,</a:t>
            </a:r>
          </a:p>
          <a:p>
            <a:pPr lvl="1">
              <a:tabLst>
                <a:tab pos="2173288" algn="l"/>
              </a:tabLst>
            </a:pPr>
            <a:r>
              <a:rPr lang="en-US" altLang="en-US" sz="1700" b="1" dirty="0"/>
              <a:t>set default</a:t>
            </a:r>
            <a:endParaRPr lang="en-US" altLang="en-US" sz="1700" dirty="0"/>
          </a:p>
          <a:p>
            <a:pPr>
              <a:buFont typeface="Monotype Sorts" charset="2"/>
              <a:buNone/>
              <a:tabLst>
                <a:tab pos="2173288" algn="l"/>
              </a:tabLst>
            </a:pPr>
            <a:endParaRPr lang="en-US" altLang="en-US"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27375" y="314048"/>
            <a:ext cx="8077200" cy="609600"/>
          </a:xfrm>
        </p:spPr>
        <p:txBody>
          <a:bodyPr/>
          <a:lstStyle/>
          <a:p>
            <a:pPr>
              <a:defRPr/>
            </a:pPr>
            <a:r>
              <a:rPr lang="zh-CN" altLang="en-US" sz="2600" dirty="0">
                <a:ea typeface="+mj-ea"/>
              </a:rPr>
              <a:t>事务期间</a:t>
            </a:r>
            <a:r>
              <a:rPr lang="zh-CN" altLang="en-US" sz="2600" dirty="0" smtClean="0">
                <a:ea typeface="+mj-ea"/>
              </a:rPr>
              <a:t>完整性约束的违反</a:t>
            </a:r>
            <a:endParaRPr lang="en-US" sz="2600" dirty="0">
              <a:ea typeface="+mj-ea"/>
            </a:endParaRPr>
          </a:p>
        </p:txBody>
      </p:sp>
      <p:sp>
        <p:nvSpPr>
          <p:cNvPr id="68611" name="Rectangle 3"/>
          <p:cNvSpPr>
            <a:spLocks noGrp="1" noChangeArrowheads="1"/>
          </p:cNvSpPr>
          <p:nvPr>
            <p:ph type="body" idx="1"/>
          </p:nvPr>
        </p:nvSpPr>
        <p:spPr>
          <a:xfrm>
            <a:off x="772358" y="1130365"/>
            <a:ext cx="7706647" cy="4843716"/>
          </a:xfrm>
        </p:spPr>
        <p:txBody>
          <a:bodyPr/>
          <a:lstStyle/>
          <a:p>
            <a:r>
              <a:rPr lang="zh-CN" altLang="en-US" sz="1700" dirty="0" smtClean="0"/>
              <a:t>考虑</a:t>
            </a:r>
            <a:r>
              <a:rPr lang="en-US" altLang="en-US" sz="1700" dirty="0" smtClean="0"/>
              <a:t>:</a:t>
            </a:r>
            <a:endParaRPr lang="en-US" altLang="en-US" sz="1700" dirty="0"/>
          </a:p>
          <a:p>
            <a:pPr lvl="1">
              <a:buFont typeface="Monotype Sorts" charset="2"/>
              <a:buNone/>
            </a:pPr>
            <a:r>
              <a:rPr lang="en-US" altLang="en-US" sz="1700" b="1" dirty="0"/>
              <a:t>      create table </a:t>
            </a:r>
            <a:r>
              <a:rPr lang="en-US" altLang="en-US" sz="1700" i="1" dirty="0"/>
              <a:t>person </a:t>
            </a:r>
            <a:r>
              <a:rPr lang="en-US" altLang="en-US" sz="1700" dirty="0"/>
              <a:t>(</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name </a:t>
            </a:r>
            <a:r>
              <a:rPr lang="en-US" altLang="en-US" sz="1700" b="1" dirty="0"/>
              <a:t>char</a:t>
            </a:r>
            <a:r>
              <a:rPr lang="en-US" altLang="en-US" sz="1700" dirty="0"/>
              <a:t>(40),</a:t>
            </a:r>
            <a:br>
              <a:rPr lang="en-US" altLang="en-US" sz="1700" dirty="0"/>
            </a:br>
            <a:r>
              <a:rPr lang="en-US" altLang="en-US" sz="1700" dirty="0"/>
              <a:t>        </a:t>
            </a:r>
            <a:r>
              <a:rPr lang="en-US" altLang="en-US" sz="1700" i="1" dirty="0"/>
              <a:t>mother</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father </a:t>
            </a:r>
            <a:r>
              <a:rPr lang="en-US" altLang="en-US" sz="1700" b="1" dirty="0"/>
              <a:t> char</a:t>
            </a:r>
            <a:r>
              <a:rPr lang="en-US" altLang="en-US" sz="1700" dirty="0"/>
              <a:t>(10),</a:t>
            </a:r>
            <a:br>
              <a:rPr lang="en-US" altLang="en-US" sz="1700" dirty="0"/>
            </a:br>
            <a:r>
              <a:rPr lang="en-US" altLang="en-US" sz="1700" dirty="0"/>
              <a:t>        </a:t>
            </a:r>
            <a:r>
              <a:rPr lang="en-US" altLang="en-US" sz="1700" b="1" dirty="0"/>
              <a:t>primary key</a:t>
            </a:r>
            <a:r>
              <a:rPr lang="en-US" altLang="en-US" sz="1700" i="1" dirty="0"/>
              <a:t> ID,</a:t>
            </a:r>
            <a:br>
              <a:rPr lang="en-US" altLang="en-US" sz="1700" i="1" dirty="0"/>
            </a:br>
            <a:r>
              <a:rPr lang="en-US" altLang="en-US" sz="1700" i="1" dirty="0"/>
              <a:t>        </a:t>
            </a:r>
            <a:r>
              <a:rPr lang="en-US" altLang="en-US" sz="1700" b="1" dirty="0"/>
              <a:t>foreign key </a:t>
            </a:r>
            <a:r>
              <a:rPr lang="en-US" altLang="en-US" sz="1700" i="1" dirty="0"/>
              <a:t>father</a:t>
            </a:r>
            <a:r>
              <a:rPr lang="en-US" altLang="en-US" sz="1700" b="1" dirty="0"/>
              <a:t> references </a:t>
            </a:r>
            <a:r>
              <a:rPr lang="en-US" altLang="en-US" sz="1700" i="1" dirty="0"/>
              <a:t>person,</a:t>
            </a:r>
            <a:r>
              <a:rPr lang="en-US" altLang="en-US" sz="1700" dirty="0"/>
              <a:t/>
            </a:r>
            <a:br>
              <a:rPr lang="en-US" altLang="en-US" sz="1700" dirty="0"/>
            </a:br>
            <a:r>
              <a:rPr lang="en-US" altLang="en-US" sz="1700" dirty="0"/>
              <a:t>        </a:t>
            </a:r>
            <a:r>
              <a:rPr lang="en-US" altLang="en-US" sz="1700" b="1" dirty="0"/>
              <a:t>foreign key </a:t>
            </a:r>
            <a:r>
              <a:rPr lang="en-US" altLang="en-US" sz="1700" i="1" dirty="0"/>
              <a:t>mother</a:t>
            </a:r>
            <a:r>
              <a:rPr lang="en-US" altLang="en-US" sz="1700" dirty="0"/>
              <a:t> </a:t>
            </a:r>
            <a:r>
              <a:rPr lang="en-US" altLang="en-US" sz="1700" b="1" dirty="0"/>
              <a:t>references </a:t>
            </a:r>
            <a:r>
              <a:rPr lang="en-US" altLang="en-US" sz="1700" i="1" dirty="0"/>
              <a:t> person</a:t>
            </a:r>
            <a:r>
              <a:rPr lang="en-US" altLang="en-US" sz="1700" dirty="0"/>
              <a:t>)</a:t>
            </a:r>
          </a:p>
          <a:p>
            <a:r>
              <a:rPr lang="zh-CN" altLang="en-US" sz="1700" dirty="0"/>
              <a:t>如何</a:t>
            </a:r>
            <a:r>
              <a:rPr lang="zh-CN" altLang="en-US" sz="1700" dirty="0" smtClean="0"/>
              <a:t>插入</a:t>
            </a:r>
            <a:r>
              <a:rPr lang="zh-CN" altLang="en-US" sz="1700" dirty="0"/>
              <a:t>一行</a:t>
            </a:r>
            <a:r>
              <a:rPr lang="zh-CN" altLang="en-US" sz="1700" dirty="0" smtClean="0"/>
              <a:t>而</a:t>
            </a:r>
            <a:r>
              <a:rPr lang="zh-CN" altLang="en-US" sz="1700" dirty="0"/>
              <a:t>不引起约束违反</a:t>
            </a:r>
            <a:r>
              <a:rPr lang="en-US" altLang="zh-CN" sz="1700" dirty="0"/>
              <a:t>?</a:t>
            </a:r>
          </a:p>
          <a:p>
            <a:pPr lvl="1"/>
            <a:r>
              <a:rPr lang="zh-CN" altLang="en-US" sz="1700" dirty="0"/>
              <a:t>在插入人之前插入一个人的父亲和母亲</a:t>
            </a:r>
          </a:p>
          <a:p>
            <a:pPr lvl="1"/>
            <a:r>
              <a:rPr lang="zh-CN" altLang="en-US" sz="1700" dirty="0"/>
              <a:t>或者</a:t>
            </a:r>
            <a:r>
              <a:rPr lang="zh-CN" altLang="en-US" sz="1700" dirty="0" smtClean="0"/>
              <a:t>，</a:t>
            </a:r>
            <a:r>
              <a:rPr lang="zh-CN" altLang="en-US" sz="1700" dirty="0"/>
              <a:t>最初将父和母属性设置为</a:t>
            </a:r>
            <a:r>
              <a:rPr lang="en-US" altLang="zh-CN" sz="1700" dirty="0"/>
              <a:t>null</a:t>
            </a:r>
            <a:r>
              <a:rPr lang="zh-CN" altLang="en-US" sz="1700" dirty="0"/>
              <a:t>，在插入所有人之后进行更新</a:t>
            </a:r>
            <a:r>
              <a:rPr lang="en-US" altLang="zh-CN" sz="1700" dirty="0"/>
              <a:t>(</a:t>
            </a:r>
            <a:r>
              <a:rPr lang="zh-CN" altLang="en-US" sz="1700" dirty="0"/>
              <a:t>如果父和母属性声明为非空，则不可能</a:t>
            </a:r>
            <a:r>
              <a:rPr lang="en-US" altLang="zh-CN" sz="1700" dirty="0"/>
              <a:t>)</a:t>
            </a:r>
          </a:p>
          <a:p>
            <a:pPr lvl="1"/>
            <a:r>
              <a:rPr lang="zh-CN" altLang="en-US" sz="1700" dirty="0"/>
              <a:t>或延迟约束</a:t>
            </a:r>
            <a:r>
              <a:rPr lang="zh-CN" altLang="en-US" sz="1700" dirty="0" smtClean="0"/>
              <a:t>检查</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zh-CN" altLang="en-US" sz="2800" dirty="0" smtClean="0">
                <a:ea typeface="+mj-ea"/>
              </a:rPr>
              <a:t>复杂的检查条件</a:t>
            </a:r>
            <a:endParaRPr lang="en-US" sz="2800" dirty="0">
              <a:ea typeface="+mj-ea"/>
            </a:endParaRPr>
          </a:p>
        </p:txBody>
      </p:sp>
      <p:sp>
        <p:nvSpPr>
          <p:cNvPr id="69635" name="Rectangle 3"/>
          <p:cNvSpPr>
            <a:spLocks noGrp="1" noChangeArrowheads="1"/>
          </p:cNvSpPr>
          <p:nvPr>
            <p:ph type="body" idx="1"/>
          </p:nvPr>
        </p:nvSpPr>
        <p:spPr>
          <a:xfrm>
            <a:off x="768350" y="1093789"/>
            <a:ext cx="7534402" cy="4173156"/>
          </a:xfrm>
        </p:spPr>
        <p:txBody>
          <a:bodyPr/>
          <a:lstStyle/>
          <a:p>
            <a:r>
              <a:rPr lang="zh-CN" altLang="en-US" sz="1700" dirty="0"/>
              <a:t>检查子句中的谓词可以是包含子查询的任意谓词。</a:t>
            </a:r>
          </a:p>
          <a:p>
            <a:pPr marL="0" indent="0">
              <a:buNone/>
            </a:pPr>
            <a:r>
              <a:rPr lang="en-US" altLang="en-US" sz="1700" b="1" dirty="0" smtClean="0"/>
              <a:t>	check </a:t>
            </a:r>
            <a:r>
              <a:rPr lang="en-US" altLang="en-US" sz="1700" dirty="0"/>
              <a:t>(</a:t>
            </a:r>
            <a:r>
              <a:rPr lang="en-US" altLang="en-US" sz="1700" i="1" dirty="0" err="1"/>
              <a:t>time_slot_id</a:t>
            </a:r>
            <a:r>
              <a:rPr lang="en-US" altLang="en-US" sz="1700" i="1" dirty="0"/>
              <a:t>  </a:t>
            </a:r>
            <a:r>
              <a:rPr lang="en-US" altLang="en-US" sz="1700" b="1" dirty="0"/>
              <a:t>in </a:t>
            </a:r>
            <a:r>
              <a:rPr lang="en-US" altLang="en-US" sz="1700" dirty="0"/>
              <a:t>(</a:t>
            </a:r>
            <a:r>
              <a:rPr lang="en-US" altLang="en-US" sz="1700" b="1" dirty="0"/>
              <a:t>select </a:t>
            </a:r>
            <a:r>
              <a:rPr lang="en-US" altLang="en-US" sz="1700" i="1" dirty="0" err="1"/>
              <a:t>time_slot_id</a:t>
            </a:r>
            <a:r>
              <a:rPr lang="en-US" altLang="en-US" sz="1700" i="1" dirty="0"/>
              <a:t> </a:t>
            </a:r>
            <a:r>
              <a:rPr lang="en-US" altLang="en-US" sz="1700" b="1" dirty="0"/>
              <a:t>from </a:t>
            </a:r>
            <a:r>
              <a:rPr lang="en-US" altLang="en-US" sz="1700" i="1" dirty="0" err="1"/>
              <a:t>time_slot</a:t>
            </a:r>
            <a:r>
              <a:rPr lang="en-US" altLang="en-US" sz="1700" dirty="0" smtClean="0"/>
              <a:t>))</a:t>
            </a:r>
          </a:p>
          <a:p>
            <a:r>
              <a:rPr lang="zh-CN" altLang="en-US" sz="1700" dirty="0" smtClean="0"/>
              <a:t>检查</a:t>
            </a:r>
            <a:r>
              <a:rPr lang="zh-CN" altLang="en-US" sz="1700" dirty="0"/>
              <a:t>条件表明，</a:t>
            </a:r>
            <a:r>
              <a:rPr lang="en-US" altLang="en-US" sz="1700" dirty="0"/>
              <a:t>section</a:t>
            </a:r>
            <a:r>
              <a:rPr lang="zh-CN" altLang="en-US" sz="1700" dirty="0"/>
              <a:t>关系中的每个元组中的</a:t>
            </a:r>
            <a:r>
              <a:rPr lang="en-US" altLang="en-US" sz="1700" dirty="0" err="1"/>
              <a:t>time_slot_id</a:t>
            </a:r>
            <a:r>
              <a:rPr lang="zh-CN" altLang="en-US" sz="1700" dirty="0"/>
              <a:t>实际上是</a:t>
            </a:r>
            <a:r>
              <a:rPr lang="en-US" altLang="en-US" sz="1700" dirty="0" err="1"/>
              <a:t>time_slot</a:t>
            </a:r>
            <a:r>
              <a:rPr lang="zh-CN" altLang="en-US" sz="1700" dirty="0"/>
              <a:t>关系中的一</a:t>
            </a:r>
            <a:r>
              <a:rPr lang="zh-CN" altLang="en-US" sz="1700" dirty="0" smtClean="0"/>
              <a:t>个</a:t>
            </a:r>
            <a:r>
              <a:rPr lang="en-US" altLang="zh-CN" sz="1700" dirty="0" smtClean="0"/>
              <a:t>time slot</a:t>
            </a:r>
            <a:r>
              <a:rPr lang="zh-CN" altLang="en-US" sz="1700" dirty="0" smtClean="0"/>
              <a:t>的</a:t>
            </a:r>
            <a:r>
              <a:rPr lang="zh-CN" altLang="en-US" sz="1700" dirty="0"/>
              <a:t>标识符。</a:t>
            </a:r>
          </a:p>
          <a:p>
            <a:pPr lvl="1"/>
            <a:r>
              <a:rPr lang="zh-CN" altLang="en-US" sz="1700" dirty="0"/>
              <a:t>不仅当元组在</a:t>
            </a:r>
            <a:r>
              <a:rPr lang="en-US" altLang="en-US" sz="1700" dirty="0"/>
              <a:t>section</a:t>
            </a:r>
            <a:r>
              <a:rPr lang="zh-CN" altLang="en-US" sz="1700" dirty="0"/>
              <a:t>中被插入或修改时，而且当关系</a:t>
            </a:r>
            <a:r>
              <a:rPr lang="en-US" altLang="en-US" sz="1700" dirty="0" err="1"/>
              <a:t>time_slot</a:t>
            </a:r>
            <a:r>
              <a:rPr lang="zh-CN" altLang="en-US" sz="1700" dirty="0"/>
              <a:t>改变时，都必须检查该</a:t>
            </a:r>
            <a:r>
              <a:rPr lang="zh-CN" altLang="en-US" sz="1700" dirty="0" smtClean="0"/>
              <a:t>条件</a:t>
            </a:r>
            <a:endParaRPr lang="en-US" altLang="zh-CN" sz="1700" dirty="0" smtClean="0"/>
          </a:p>
          <a:p>
            <a:r>
              <a:rPr lang="zh-CN" altLang="en-US" sz="1700" dirty="0" smtClean="0"/>
              <a:t>大部分数据库不支持这种</a:t>
            </a:r>
            <a:r>
              <a:rPr lang="en-US" altLang="zh-CN" sz="1700" dirty="0" smtClean="0"/>
              <a:t>check</a:t>
            </a:r>
            <a:r>
              <a:rPr lang="zh-CN" altLang="en-US" sz="1700" dirty="0" smtClean="0"/>
              <a:t>，需要使用触发器来实现相关功能。</a:t>
            </a:r>
            <a:endParaRPr lang="en-US" altLang="en-US" sz="1700" dirty="0" smtClean="0"/>
          </a:p>
          <a:p>
            <a:pPr>
              <a:buNone/>
            </a:pPr>
            <a:endParaRPr lang="en-US"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zh-CN" altLang="en-US" sz="2800" dirty="0" smtClean="0">
                <a:ea typeface="+mj-ea"/>
              </a:rPr>
              <a:t>断言 </a:t>
            </a:r>
            <a:r>
              <a:rPr lang="en-US" altLang="en-US" sz="2800" dirty="0"/>
              <a:t>assertion </a:t>
            </a:r>
            <a:endParaRPr lang="en-US" sz="2800" dirty="0">
              <a:ea typeface="+mj-ea"/>
            </a:endParaRPr>
          </a:p>
        </p:txBody>
      </p:sp>
      <p:sp>
        <p:nvSpPr>
          <p:cNvPr id="69635" name="Rectangle 3"/>
          <p:cNvSpPr>
            <a:spLocks noGrp="1" noChangeArrowheads="1"/>
          </p:cNvSpPr>
          <p:nvPr>
            <p:ph type="body" idx="1"/>
          </p:nvPr>
        </p:nvSpPr>
        <p:spPr>
          <a:xfrm>
            <a:off x="768351" y="1109553"/>
            <a:ext cx="7647680" cy="4291503"/>
          </a:xfrm>
        </p:spPr>
        <p:txBody>
          <a:bodyPr/>
          <a:lstStyle/>
          <a:p>
            <a:r>
              <a:rPr lang="zh-CN" altLang="en-US" sz="1700" dirty="0"/>
              <a:t>断言是表示我们希望数据库始终满足的条件的谓词。</a:t>
            </a:r>
          </a:p>
          <a:p>
            <a:r>
              <a:rPr lang="zh-CN" altLang="en-US" sz="1700" dirty="0"/>
              <a:t>以下约束可以用断言表示</a:t>
            </a:r>
            <a:r>
              <a:rPr lang="en-US" altLang="zh-CN" sz="1700" dirty="0"/>
              <a:t>:</a:t>
            </a:r>
          </a:p>
          <a:p>
            <a:r>
              <a:rPr lang="zh-CN" altLang="en-US" sz="1700" dirty="0"/>
              <a:t>对于学生关系中的每个元组，</a:t>
            </a:r>
            <a:r>
              <a:rPr lang="en-US" altLang="zh-CN" sz="1700" dirty="0" err="1"/>
              <a:t>tot_cred</a:t>
            </a:r>
            <a:r>
              <a:rPr lang="zh-CN" altLang="en-US" sz="1700" dirty="0"/>
              <a:t>属性的值必须等于该学生已成功完成的课程的学分之和。</a:t>
            </a:r>
          </a:p>
          <a:p>
            <a:r>
              <a:rPr lang="zh-CN" altLang="en-US" sz="1700" dirty="0"/>
              <a:t>教师不能在一个学期的同一时间段内在两个不同的教室授课</a:t>
            </a:r>
          </a:p>
          <a:p>
            <a:r>
              <a:rPr lang="en-US" altLang="zh-CN" sz="1700" dirty="0"/>
              <a:t>SQL</a:t>
            </a:r>
            <a:r>
              <a:rPr lang="zh-CN" altLang="en-US" sz="1700" dirty="0"/>
              <a:t>中的断言采用如下形式</a:t>
            </a:r>
            <a:r>
              <a:rPr lang="en-US" altLang="zh-CN" sz="1700" dirty="0"/>
              <a:t>:</a:t>
            </a:r>
          </a:p>
          <a:p>
            <a:pPr>
              <a:buNone/>
            </a:pPr>
            <a:r>
              <a:rPr lang="en-US" altLang="en-US" sz="1700" b="1" dirty="0"/>
              <a:t>	</a:t>
            </a:r>
            <a:r>
              <a:rPr lang="en-US" altLang="en-US" sz="1700" b="1" dirty="0" smtClean="0"/>
              <a:t>create </a:t>
            </a:r>
            <a:r>
              <a:rPr lang="en-US" altLang="en-US" sz="1700" b="1" dirty="0"/>
              <a:t>assertion</a:t>
            </a:r>
            <a:r>
              <a:rPr lang="en-US" altLang="en-US" sz="1700" dirty="0"/>
              <a:t> &lt;assertion-name&gt; </a:t>
            </a:r>
            <a:r>
              <a:rPr lang="en-US" altLang="en-US" sz="1700" b="1" dirty="0"/>
              <a:t>check </a:t>
            </a:r>
            <a:r>
              <a:rPr lang="en-US" altLang="en-US" sz="1700" dirty="0"/>
              <a:t>(&lt;predicate</a:t>
            </a:r>
            <a:r>
              <a:rPr lang="en-US" altLang="en-US" sz="1700" dirty="0" smtClean="0"/>
              <a:t>&gt;);</a:t>
            </a:r>
          </a:p>
          <a:p>
            <a:pPr>
              <a:buNone/>
            </a:pPr>
            <a:endParaRPr lang="en-US" altLang="en-US" sz="1700" dirty="0"/>
          </a:p>
          <a:p>
            <a:pPr>
              <a:buNone/>
            </a:pPr>
            <a:r>
              <a:rPr lang="zh-CN" altLang="en-US" sz="1700" dirty="0" smtClean="0"/>
              <a:t>     </a:t>
            </a:r>
            <a:r>
              <a:rPr lang="zh-CN" altLang="en-US" sz="1700" dirty="0" smtClean="0">
                <a:solidFill>
                  <a:srgbClr val="FF0000"/>
                </a:solidFill>
              </a:rPr>
              <a:t>主流数据库没有支持这个的，代价太大了。</a:t>
            </a:r>
            <a:endParaRPr lang="en-US" altLang="en-US" sz="1700" dirty="0">
              <a:solidFill>
                <a:srgbClr val="FF0000"/>
              </a:solidFill>
            </a:endParaRPr>
          </a:p>
          <a:p>
            <a:pPr>
              <a:buNone/>
            </a:pPr>
            <a:r>
              <a:rPr lang="en-US" altLang="en-US" sz="1700" dirty="0" smtClean="0"/>
              <a:t>        </a:t>
            </a:r>
            <a:endParaRPr lang="en-US" alt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altLang="zh-CN" sz="2800" dirty="0" smtClean="0">
                <a:ea typeface="+mj-ea"/>
              </a:rPr>
              <a:t>SQL</a:t>
            </a:r>
            <a:r>
              <a:rPr lang="zh-CN" altLang="en-US" sz="2800" dirty="0" smtClean="0">
                <a:ea typeface="+mj-ea"/>
              </a:rPr>
              <a:t>的数据类型</a:t>
            </a:r>
            <a:endParaRPr lang="en-US" sz="2800" dirty="0">
              <a:ea typeface="+mj-ea"/>
            </a:endParaRPr>
          </a:p>
        </p:txBody>
      </p:sp>
      <p:sp>
        <p:nvSpPr>
          <p:cNvPr id="70659" name="Rectangle 3"/>
          <p:cNvSpPr>
            <a:spLocks noGrp="1" noChangeArrowheads="1"/>
          </p:cNvSpPr>
          <p:nvPr>
            <p:ph type="body" idx="1"/>
          </p:nvPr>
        </p:nvSpPr>
        <p:spPr>
          <a:xfrm>
            <a:off x="772357" y="1102060"/>
            <a:ext cx="7445051" cy="4862512"/>
          </a:xfrm>
        </p:spPr>
        <p:txBody>
          <a:bodyPr/>
          <a:lstStyle/>
          <a:p>
            <a:pPr>
              <a:tabLst>
                <a:tab pos="1250950" algn="l"/>
              </a:tabLst>
            </a:pPr>
            <a:r>
              <a:rPr lang="en-US" altLang="en-US" sz="1700" b="1" dirty="0">
                <a:solidFill>
                  <a:srgbClr val="002060"/>
                </a:solidFill>
              </a:rPr>
              <a:t>date:</a:t>
            </a:r>
            <a:r>
              <a:rPr lang="en-US" altLang="en-US" sz="1700" dirty="0"/>
              <a:t>  Dates, containing a (4 digit) year, month and date</a:t>
            </a:r>
          </a:p>
          <a:p>
            <a:pPr lvl="1">
              <a:tabLst>
                <a:tab pos="1250950" algn="l"/>
              </a:tabLst>
            </a:pPr>
            <a:r>
              <a:rPr lang="en-US" altLang="en-US" sz="1700" dirty="0"/>
              <a:t>Example:  </a:t>
            </a:r>
            <a:r>
              <a:rPr lang="en-US" altLang="en-US" sz="1700" b="1" dirty="0"/>
              <a:t>date</a:t>
            </a:r>
            <a:r>
              <a:rPr lang="en-US" altLang="en-US" sz="1700" dirty="0"/>
              <a:t> '2005-7-27'</a:t>
            </a:r>
          </a:p>
          <a:p>
            <a:pPr>
              <a:tabLst>
                <a:tab pos="1250950" algn="l"/>
              </a:tabLst>
            </a:pPr>
            <a:r>
              <a:rPr lang="en-US" altLang="en-US" sz="1700" b="1" dirty="0">
                <a:solidFill>
                  <a:srgbClr val="002060"/>
                </a:solidFill>
              </a:rPr>
              <a:t>time:</a:t>
            </a:r>
            <a:r>
              <a:rPr lang="en-US" altLang="en-US" sz="1700" b="1" dirty="0"/>
              <a:t> </a:t>
            </a:r>
            <a:r>
              <a:rPr lang="en-US" altLang="en-US" sz="1700" dirty="0"/>
              <a:t> Time of day, in hours, minutes and seconds.</a:t>
            </a:r>
          </a:p>
          <a:p>
            <a:pPr lvl="1">
              <a:tabLst>
                <a:tab pos="1250950" algn="l"/>
              </a:tabLst>
            </a:pPr>
            <a:r>
              <a:rPr lang="en-US" altLang="en-US" sz="1700" dirty="0"/>
              <a:t>Example: </a:t>
            </a:r>
            <a:r>
              <a:rPr lang="en-US" altLang="en-US" sz="1700" b="1" dirty="0"/>
              <a:t> time</a:t>
            </a:r>
            <a:r>
              <a:rPr lang="en-US" altLang="en-US" sz="1700" dirty="0"/>
              <a:t> '09:00:30'        </a:t>
            </a:r>
            <a:r>
              <a:rPr lang="en-US" altLang="en-US" sz="1700" b="1" dirty="0"/>
              <a:t> time</a:t>
            </a:r>
            <a:r>
              <a:rPr lang="en-US" altLang="en-US" sz="1700" dirty="0"/>
              <a:t> '09:00:30.75'</a:t>
            </a:r>
          </a:p>
          <a:p>
            <a:pPr>
              <a:tabLst>
                <a:tab pos="1250950" algn="l"/>
              </a:tabLst>
            </a:pPr>
            <a:r>
              <a:rPr lang="en-US" altLang="en-US" sz="1700" b="1" dirty="0">
                <a:solidFill>
                  <a:srgbClr val="002060"/>
                </a:solidFill>
              </a:rPr>
              <a:t>timestamp:</a:t>
            </a:r>
            <a:r>
              <a:rPr lang="en-US" altLang="en-US" sz="1700" dirty="0"/>
              <a:t> date plus time of day</a:t>
            </a:r>
          </a:p>
          <a:p>
            <a:pPr lvl="1">
              <a:tabLst>
                <a:tab pos="1250950" algn="l"/>
              </a:tabLst>
            </a:pPr>
            <a:r>
              <a:rPr lang="en-US" altLang="en-US" sz="1700" dirty="0"/>
              <a:t>Example:  </a:t>
            </a:r>
            <a:r>
              <a:rPr lang="en-US" altLang="en-US" sz="1700" b="1" dirty="0"/>
              <a:t>timestamp</a:t>
            </a:r>
            <a:r>
              <a:rPr lang="en-US" altLang="en-US" sz="1700" dirty="0"/>
              <a:t>  '2005-7-27 09:00:30.75'</a:t>
            </a:r>
          </a:p>
          <a:p>
            <a:pPr>
              <a:tabLst>
                <a:tab pos="1250950" algn="l"/>
              </a:tabLst>
            </a:pPr>
            <a:r>
              <a:rPr lang="en-US" altLang="en-US" sz="1700" b="1" dirty="0">
                <a:solidFill>
                  <a:srgbClr val="002060"/>
                </a:solidFill>
              </a:rPr>
              <a:t>interval:</a:t>
            </a:r>
            <a:r>
              <a:rPr lang="en-US" altLang="en-US" sz="1700" dirty="0"/>
              <a:t>  period of time</a:t>
            </a:r>
          </a:p>
          <a:p>
            <a:pPr lvl="1">
              <a:tabLst>
                <a:tab pos="1250950" algn="l"/>
              </a:tabLst>
            </a:pPr>
            <a:r>
              <a:rPr lang="en-US" altLang="en-US" sz="1700" dirty="0"/>
              <a:t>Example:   interval  '1' day</a:t>
            </a:r>
          </a:p>
          <a:p>
            <a:pPr lvl="1">
              <a:tabLst>
                <a:tab pos="1250950" algn="l"/>
              </a:tabLst>
            </a:pPr>
            <a:r>
              <a:rPr lang="en-US" altLang="en-US" sz="1700" dirty="0"/>
              <a:t>Subtracting a date/time/timestamp value from another gives an interval value</a:t>
            </a:r>
          </a:p>
          <a:p>
            <a:pPr lvl="1">
              <a:tabLst>
                <a:tab pos="1250950" algn="l"/>
              </a:tabLst>
            </a:pPr>
            <a:r>
              <a:rPr lang="en-US" altLang="en-US" sz="1700" dirty="0"/>
              <a:t>Interval values can be added to date/time/timestamp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zh-CN" altLang="en-US" sz="2800" dirty="0" smtClean="0"/>
              <a:t>自然联接</a:t>
            </a:r>
            <a:r>
              <a:rPr lang="en-US" sz="2800" dirty="0" smtClean="0"/>
              <a:t>(Cont</a:t>
            </a:r>
            <a:r>
              <a:rPr lang="en-US" sz="2800" dirty="0"/>
              <a:t>.)</a:t>
            </a:r>
          </a:p>
        </p:txBody>
      </p:sp>
      <p:sp>
        <p:nvSpPr>
          <p:cNvPr id="7171" name="Rectangle 3"/>
          <p:cNvSpPr>
            <a:spLocks noGrp="1" noChangeArrowheads="1"/>
          </p:cNvSpPr>
          <p:nvPr>
            <p:ph type="body" idx="1"/>
          </p:nvPr>
        </p:nvSpPr>
        <p:spPr>
          <a:xfrm>
            <a:off x="768351" y="1225297"/>
            <a:ext cx="7638802" cy="3541776"/>
          </a:xfrm>
        </p:spPr>
        <p:txBody>
          <a:bodyPr/>
          <a:lstStyle/>
          <a:p>
            <a:r>
              <a:rPr lang="en-US" altLang="zh-CN" sz="1700" dirty="0" smtClean="0">
                <a:ea typeface="ＭＳ Ｐゴシック" pitchFamily="34" charset="-128"/>
              </a:rPr>
              <a:t>from</a:t>
            </a:r>
            <a:r>
              <a:rPr lang="zh-CN" altLang="en-US" sz="1700" dirty="0" smtClean="0">
                <a:ea typeface="ＭＳ Ｐゴシック" pitchFamily="34" charset="-128"/>
              </a:rPr>
              <a:t>子句种可以使用自然联接组合多个关系</a:t>
            </a:r>
            <a:endParaRPr lang="en-US" altLang="en-US" sz="1700" dirty="0">
              <a:ea typeface="ＭＳ Ｐゴシック" pitchFamily="34" charset="-128"/>
            </a:endParaRPr>
          </a:p>
          <a:p>
            <a:pPr lvl="1">
              <a:buNone/>
            </a:pPr>
            <a:r>
              <a:rPr lang="en-US" altLang="en-US" sz="1700" b="1" dirty="0">
                <a:ea typeface="ＭＳ Ｐゴシック" pitchFamily="34" charset="-128"/>
              </a:rPr>
              <a:t>     select </a:t>
            </a:r>
            <a:r>
              <a:rPr lang="en-US" altLang="en-US" sz="1700" i="1" dirty="0">
                <a:ea typeface="ＭＳ Ｐゴシック" pitchFamily="34" charset="-128"/>
              </a:rPr>
              <a:t> A</a:t>
            </a:r>
            <a:r>
              <a:rPr lang="en-US" altLang="en-US" sz="1700" i="1" baseline="-25000" dirty="0">
                <a:ea typeface="ＭＳ Ｐゴシック" pitchFamily="34" charset="-128"/>
              </a:rPr>
              <a:t>1</a:t>
            </a:r>
            <a:r>
              <a:rPr lang="en-US" altLang="en-US" sz="1700" i="1" dirty="0">
                <a:ea typeface="ＭＳ Ｐゴシック" pitchFamily="34" charset="-128"/>
              </a:rPr>
              <a:t>, A</a:t>
            </a:r>
            <a:r>
              <a:rPr lang="en-US" altLang="en-US" sz="1700" i="1" baseline="-25000" dirty="0">
                <a:ea typeface="ＭＳ Ｐゴシック" pitchFamily="34" charset="-128"/>
              </a:rPr>
              <a:t>2</a:t>
            </a:r>
            <a:r>
              <a:rPr lang="en-US" altLang="en-US" sz="1700" i="1" dirty="0">
                <a:ea typeface="ＭＳ Ｐゴシック" pitchFamily="34" charset="-128"/>
              </a:rPr>
              <a:t>, … A</a:t>
            </a:r>
            <a:r>
              <a:rPr lang="en-US" altLang="en-US" sz="1700" i="1" baseline="-25000" dirty="0">
                <a:ea typeface="ＭＳ Ｐゴシック" pitchFamily="34" charset="-128"/>
              </a:rPr>
              <a:t>n</a:t>
            </a:r>
            <a:r>
              <a:rPr lang="en-US" altLang="en-US" sz="1700" i="1" dirty="0">
                <a:ea typeface="ＭＳ Ｐゴシック" pitchFamily="34" charset="-128"/>
              </a:rPr>
              <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r</a:t>
            </a:r>
            <a:r>
              <a:rPr lang="en-US" altLang="en-US" sz="1700" i="1" baseline="-25000" dirty="0">
                <a:ea typeface="ＭＳ Ｐゴシック" pitchFamily="34" charset="-128"/>
              </a:rPr>
              <a:t>1</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i="1" dirty="0">
                <a:ea typeface="ＭＳ Ｐゴシック" pitchFamily="34" charset="-128"/>
              </a:rPr>
              <a:t>r</a:t>
            </a:r>
            <a:r>
              <a:rPr lang="en-US" altLang="en-US" sz="1700" i="1" baseline="-25000" dirty="0">
                <a:ea typeface="ＭＳ Ｐゴシック" pitchFamily="34" charset="-128"/>
              </a:rPr>
              <a:t>2</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b="1" i="1" dirty="0">
                <a:ea typeface="ＭＳ Ｐゴシック" pitchFamily="34" charset="-128"/>
              </a:rPr>
              <a:t>.. </a:t>
            </a:r>
            <a:r>
              <a:rPr lang="en-US" altLang="en-US" sz="1700" b="1" dirty="0">
                <a:ea typeface="ＭＳ Ｐゴシック" pitchFamily="34" charset="-128"/>
              </a:rPr>
              <a:t>natural join </a:t>
            </a:r>
            <a:r>
              <a:rPr lang="en-US" altLang="en-US" sz="1700" dirty="0" err="1">
                <a:ea typeface="ＭＳ Ｐゴシック" pitchFamily="34" charset="-128"/>
              </a:rPr>
              <a:t>r</a:t>
            </a:r>
            <a:r>
              <a:rPr lang="en-US" altLang="en-US" sz="1700" baseline="-25000" dirty="0" err="1">
                <a:ea typeface="ＭＳ Ｐゴシック" pitchFamily="34" charset="-128"/>
              </a:rPr>
              <a:t>n</a:t>
            </a:r>
            <a:r>
              <a:rPr lang="en-US" altLang="en-US" sz="1700" i="1" dirty="0">
                <a:ea typeface="ＭＳ Ｐゴシック" pitchFamily="34" charset="-128"/>
              </a:rPr>
              <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P </a:t>
            </a:r>
            <a:r>
              <a:rPr lang="en-US" altLang="en-US" sz="1700" dirty="0">
                <a:ea typeface="ＭＳ Ｐゴシック" pitchFamily="34" charset="-128"/>
              </a:rPr>
              <a:t>;</a:t>
            </a:r>
          </a:p>
          <a:p>
            <a:pPr>
              <a:buNone/>
            </a:pPr>
            <a:endParaRPr lang="en-US" altLang="en-US" sz="1700" dirty="0">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zh-CN" altLang="en-US" sz="2800" dirty="0" smtClean="0">
                <a:ea typeface="+mj-ea"/>
              </a:rPr>
              <a:t>大对象</a:t>
            </a:r>
            <a:endParaRPr lang="en-US" sz="2800" dirty="0">
              <a:ea typeface="+mj-ea"/>
            </a:endParaRPr>
          </a:p>
        </p:txBody>
      </p:sp>
      <p:sp>
        <p:nvSpPr>
          <p:cNvPr id="76803" name="Rectangle 3"/>
          <p:cNvSpPr>
            <a:spLocks noGrp="1" noChangeArrowheads="1"/>
          </p:cNvSpPr>
          <p:nvPr>
            <p:ph type="body" idx="1"/>
          </p:nvPr>
        </p:nvSpPr>
        <p:spPr>
          <a:xfrm>
            <a:off x="768350" y="1093789"/>
            <a:ext cx="7629926" cy="3868356"/>
          </a:xfrm>
        </p:spPr>
        <p:txBody>
          <a:bodyPr/>
          <a:lstStyle/>
          <a:p>
            <a:r>
              <a:rPr lang="zh-CN" altLang="en-US" sz="1700" dirty="0" smtClean="0"/>
              <a:t>大</a:t>
            </a:r>
            <a:r>
              <a:rPr lang="zh-CN" altLang="en-US" sz="1700" dirty="0"/>
              <a:t>的</a:t>
            </a:r>
            <a:r>
              <a:rPr lang="zh-CN" altLang="en-US" sz="1700" dirty="0" smtClean="0"/>
              <a:t>对象</a:t>
            </a:r>
            <a:r>
              <a:rPr lang="en-US" altLang="zh-CN" sz="1700" dirty="0"/>
              <a:t>(</a:t>
            </a:r>
            <a:r>
              <a:rPr lang="zh-CN" altLang="en-US" sz="1700" dirty="0"/>
              <a:t>照片、视频、</a:t>
            </a:r>
            <a:r>
              <a:rPr lang="en-US" altLang="zh-CN" sz="1700" dirty="0"/>
              <a:t>CAD</a:t>
            </a:r>
            <a:r>
              <a:rPr lang="zh-CN" altLang="en-US" sz="1700" dirty="0"/>
              <a:t>文件等</a:t>
            </a:r>
            <a:r>
              <a:rPr lang="en-US" altLang="zh-CN" sz="1700" dirty="0"/>
              <a:t>)</a:t>
            </a:r>
            <a:r>
              <a:rPr lang="zh-CN" altLang="en-US" sz="1700" dirty="0"/>
              <a:t>存储为大对象</a:t>
            </a:r>
            <a:r>
              <a:rPr lang="en-US" altLang="zh-CN" sz="1700" dirty="0"/>
              <a:t>:</a:t>
            </a:r>
          </a:p>
          <a:p>
            <a:pPr lvl="1"/>
            <a:r>
              <a:rPr lang="en-US" altLang="zh-CN" sz="1700" b="1" dirty="0" smtClean="0"/>
              <a:t>blob</a:t>
            </a:r>
            <a:r>
              <a:rPr lang="en-US" altLang="zh-CN" sz="1700" dirty="0" smtClean="0"/>
              <a:t>:</a:t>
            </a:r>
            <a:r>
              <a:rPr lang="zh-CN" altLang="en-US" sz="1700" dirty="0"/>
              <a:t>二进制大对象</a:t>
            </a:r>
            <a:r>
              <a:rPr lang="en-US" altLang="zh-CN" sz="1700" dirty="0"/>
              <a:t>——</a:t>
            </a:r>
            <a:r>
              <a:rPr lang="zh-CN" altLang="en-US" sz="1700" dirty="0"/>
              <a:t>对象是一个未解释二进制数据的大集合</a:t>
            </a:r>
            <a:r>
              <a:rPr lang="en-US" altLang="zh-CN" sz="1700" dirty="0"/>
              <a:t>(</a:t>
            </a:r>
            <a:r>
              <a:rPr lang="zh-CN" altLang="en-US" sz="1700" dirty="0"/>
              <a:t>其解释留给数据库系统外的应用程序</a:t>
            </a:r>
            <a:r>
              <a:rPr lang="en-US" altLang="zh-CN" sz="1700" dirty="0"/>
              <a:t>)</a:t>
            </a:r>
            <a:r>
              <a:rPr lang="zh-CN" altLang="en-US" sz="1700" dirty="0"/>
              <a:t>。</a:t>
            </a:r>
          </a:p>
          <a:p>
            <a:pPr lvl="1"/>
            <a:r>
              <a:rPr lang="en-US" altLang="zh-CN" sz="1700" b="1" dirty="0" err="1" smtClean="0"/>
              <a:t>clob</a:t>
            </a:r>
            <a:r>
              <a:rPr lang="en-US" altLang="zh-CN" sz="1700" dirty="0"/>
              <a:t>:</a:t>
            </a:r>
            <a:r>
              <a:rPr lang="zh-CN" altLang="en-US" sz="1700" dirty="0"/>
              <a:t>字符大对象</a:t>
            </a:r>
            <a:r>
              <a:rPr lang="en-US" altLang="zh-CN" sz="1700" dirty="0"/>
              <a:t>——</a:t>
            </a:r>
            <a:r>
              <a:rPr lang="zh-CN" altLang="en-US" sz="1700" dirty="0"/>
              <a:t>对象是字符数据的大集合</a:t>
            </a:r>
          </a:p>
          <a:p>
            <a:r>
              <a:rPr lang="zh-CN" altLang="en-US" sz="1700" dirty="0"/>
              <a:t>当查询返回一个大对象时，返回的是一个指针而不是大对象本身</a:t>
            </a:r>
            <a:r>
              <a:rPr lang="zh-CN" altLang="en-US" sz="1700" dirty="0" smtClean="0"/>
              <a:t>。</a:t>
            </a:r>
            <a:endParaRPr lang="en-US" altLang="zh-CN" sz="1700" dirty="0" smtClean="0"/>
          </a:p>
          <a:p>
            <a:r>
              <a:rPr lang="zh-CN" altLang="en-US" sz="1700" dirty="0" smtClean="0"/>
              <a:t>不同数据库对于大对象的操作不一样</a:t>
            </a:r>
            <a:endParaRPr lang="en-US" altLang="zh-CN" sz="1700" dirty="0" smtClean="0"/>
          </a:p>
          <a:p>
            <a:pPr lvl="1"/>
            <a:r>
              <a:rPr lang="en-US" altLang="zh-CN" sz="1700" dirty="0" smtClean="0"/>
              <a:t>oracle </a:t>
            </a:r>
            <a:r>
              <a:rPr lang="zh-CN" altLang="en-US" sz="1700" dirty="0" smtClean="0"/>
              <a:t>包： </a:t>
            </a:r>
            <a:r>
              <a:rPr lang="en-US" altLang="zh-CN" sz="1700" dirty="0" err="1" smtClean="0"/>
              <a:t>dbms_lob</a:t>
            </a:r>
            <a:endParaRPr lang="en-US" altLang="zh-CN" sz="17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zh-CN" altLang="en-US" sz="2800" dirty="0">
                <a:ea typeface="+mj-ea"/>
              </a:rPr>
              <a:t>用户</a:t>
            </a:r>
            <a:r>
              <a:rPr lang="zh-CN" altLang="en-US" sz="2800" dirty="0" smtClean="0">
                <a:ea typeface="+mj-ea"/>
              </a:rPr>
              <a:t>自定义类型</a:t>
            </a:r>
            <a:endParaRPr lang="en-US" sz="2800" dirty="0">
              <a:ea typeface="+mj-ea"/>
            </a:endParaRPr>
          </a:p>
        </p:txBody>
      </p:sp>
      <p:sp>
        <p:nvSpPr>
          <p:cNvPr id="73731" name="Rectangle 3"/>
          <p:cNvSpPr>
            <a:spLocks noGrp="1" noChangeArrowheads="1"/>
          </p:cNvSpPr>
          <p:nvPr>
            <p:ph type="body" idx="1"/>
          </p:nvPr>
        </p:nvSpPr>
        <p:spPr>
          <a:xfrm>
            <a:off x="768351" y="1135063"/>
            <a:ext cx="7619746" cy="2949257"/>
          </a:xfrm>
        </p:spPr>
        <p:txBody>
          <a:bodyPr/>
          <a:lstStyle/>
          <a:p>
            <a:pPr>
              <a:tabLst>
                <a:tab pos="1146175" algn="l"/>
                <a:tab pos="1890713" algn="l"/>
              </a:tabLst>
            </a:pPr>
            <a:r>
              <a:rPr lang="en-US" altLang="en-US" sz="1700" b="1" dirty="0">
                <a:solidFill>
                  <a:srgbClr val="002060"/>
                </a:solidFill>
              </a:rPr>
              <a:t>create type </a:t>
            </a:r>
            <a:r>
              <a:rPr lang="en-US" altLang="en-US" sz="1700" dirty="0"/>
              <a:t>construct in SQL creates user-defined type</a:t>
            </a:r>
          </a:p>
          <a:p>
            <a:pPr>
              <a:buFont typeface="Monotype Sorts" charset="2"/>
              <a:buNone/>
              <a:tabLst>
                <a:tab pos="1146175" algn="l"/>
                <a:tab pos="1890713" algn="l"/>
              </a:tabLst>
            </a:pPr>
            <a:r>
              <a:rPr lang="en-US" altLang="en-US" sz="800" dirty="0"/>
              <a:t> </a:t>
            </a:r>
          </a:p>
          <a:p>
            <a:pPr lvl="1">
              <a:buFont typeface="Monotype Sorts" charset="2"/>
              <a:buNone/>
              <a:tabLst>
                <a:tab pos="1146175" algn="l"/>
                <a:tab pos="1890713" algn="l"/>
              </a:tabLst>
            </a:pPr>
            <a:r>
              <a:rPr lang="en-US" altLang="en-US" sz="1700" b="1" dirty="0"/>
              <a:t>		create type </a:t>
            </a:r>
            <a:r>
              <a:rPr lang="en-US" altLang="en-US" sz="1700" i="1" dirty="0"/>
              <a:t>Dollars</a:t>
            </a:r>
            <a:r>
              <a:rPr lang="en-US" altLang="en-US" sz="1700" b="1" dirty="0"/>
              <a:t> as numeric (12,2) final </a:t>
            </a:r>
            <a:br>
              <a:rPr lang="en-US" altLang="en-US" sz="1700" b="1" dirty="0"/>
            </a:br>
            <a:r>
              <a:rPr lang="en-US" altLang="en-US" sz="800" b="1" dirty="0"/>
              <a:t> </a:t>
            </a:r>
            <a:endParaRPr lang="en-US" altLang="en-US" sz="800" dirty="0"/>
          </a:p>
          <a:p>
            <a:pPr>
              <a:tabLst>
                <a:tab pos="1146175" algn="l"/>
                <a:tab pos="1890713" algn="l"/>
              </a:tabLst>
            </a:pPr>
            <a:r>
              <a:rPr lang="en-US" altLang="en-US" sz="1700" dirty="0"/>
              <a:t>Example:</a:t>
            </a:r>
          </a:p>
          <a:p>
            <a:pPr>
              <a:buNone/>
              <a:tabLst>
                <a:tab pos="1146175" algn="l"/>
                <a:tab pos="1890713" algn="l"/>
              </a:tabLst>
            </a:pPr>
            <a:r>
              <a:rPr lang="en-US" altLang="en-US" sz="1700" b="1" dirty="0"/>
              <a:t>               create table </a:t>
            </a:r>
            <a:r>
              <a:rPr lang="en-US" altLang="en-US" sz="1700" i="1" dirty="0"/>
              <a:t>department</a:t>
            </a:r>
            <a:br>
              <a:rPr lang="en-US" altLang="en-US" sz="1700" i="1" dirty="0"/>
            </a:br>
            <a:r>
              <a:rPr lang="en-US" altLang="en-US" sz="1700" i="1" dirty="0"/>
              <a:t>          </a:t>
            </a:r>
            <a:r>
              <a:rPr lang="en-US" altLang="en-US" sz="1700" dirty="0"/>
              <a:t>(</a:t>
            </a:r>
            <a:r>
              <a:rPr lang="en-US" altLang="en-US" sz="1700" i="1" dirty="0"/>
              <a:t>dept_name </a:t>
            </a:r>
            <a:r>
              <a:rPr lang="en-US" altLang="en-US" sz="1700" b="1" dirty="0" err="1"/>
              <a:t>varchar</a:t>
            </a:r>
            <a:r>
              <a:rPr lang="en-US" altLang="en-US" sz="1700" b="1" dirty="0"/>
              <a:t> </a:t>
            </a:r>
            <a:r>
              <a:rPr lang="en-US" altLang="en-US" sz="1700" dirty="0"/>
              <a:t>(20),</a:t>
            </a:r>
            <a:br>
              <a:rPr lang="en-US" altLang="en-US" sz="1700" dirty="0"/>
            </a:br>
            <a:r>
              <a:rPr lang="en-US" altLang="en-US" sz="1700" dirty="0"/>
              <a:t>          </a:t>
            </a:r>
            <a:r>
              <a:rPr lang="en-US" altLang="en-US" sz="1700" i="1" dirty="0"/>
              <a:t>building </a:t>
            </a:r>
            <a:r>
              <a:rPr lang="en-US" altLang="en-US" sz="1700" b="1" dirty="0" err="1"/>
              <a:t>varchar</a:t>
            </a:r>
            <a:r>
              <a:rPr lang="en-US" altLang="en-US" sz="1700" b="1" dirty="0"/>
              <a:t> </a:t>
            </a:r>
            <a:r>
              <a:rPr lang="en-US" altLang="en-US" sz="1700" dirty="0"/>
              <a:t>(15),</a:t>
            </a:r>
            <a:br>
              <a:rPr lang="en-US" altLang="en-US" sz="1700" dirty="0"/>
            </a:br>
            <a:r>
              <a:rPr lang="en-US" altLang="en-US" sz="1700" dirty="0"/>
              <a:t>          </a:t>
            </a:r>
            <a:r>
              <a:rPr lang="en-US" altLang="en-US" sz="1700" i="1" dirty="0"/>
              <a:t>budget Dollars</a:t>
            </a:r>
            <a:r>
              <a:rPr lang="en-US" altLang="en-US" sz="17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zh-CN" altLang="en-US" sz="2800" dirty="0" smtClean="0">
                <a:ea typeface="+mj-ea"/>
              </a:rPr>
              <a:t>自定义域</a:t>
            </a:r>
            <a:endParaRPr lang="en-US" sz="2800" dirty="0">
              <a:ea typeface="+mj-ea"/>
            </a:endParaRPr>
          </a:p>
        </p:txBody>
      </p:sp>
      <p:sp>
        <p:nvSpPr>
          <p:cNvPr id="75779" name="Rectangle 3"/>
          <p:cNvSpPr>
            <a:spLocks noGrp="1" noChangeArrowheads="1"/>
          </p:cNvSpPr>
          <p:nvPr>
            <p:ph type="body" idx="1"/>
          </p:nvPr>
        </p:nvSpPr>
        <p:spPr>
          <a:xfrm>
            <a:off x="768350" y="1100833"/>
            <a:ext cx="7034531" cy="5039558"/>
          </a:xfrm>
        </p:spPr>
        <p:txBody>
          <a:bodyPr/>
          <a:lstStyle/>
          <a:p>
            <a:r>
              <a:rPr lang="en-US" altLang="en-US" sz="1700" b="1" dirty="0">
                <a:solidFill>
                  <a:srgbClr val="002060"/>
                </a:solidFill>
              </a:rPr>
              <a:t>create domain</a:t>
            </a:r>
            <a:r>
              <a:rPr lang="en-US" altLang="en-US" sz="1700" dirty="0">
                <a:solidFill>
                  <a:srgbClr val="002060"/>
                </a:solidFill>
              </a:rPr>
              <a:t> </a:t>
            </a:r>
            <a:r>
              <a:rPr lang="en-US" altLang="en-US" sz="1700" dirty="0"/>
              <a:t>construct in SQL-92 creates user-defined domain types</a:t>
            </a:r>
          </a:p>
          <a:p>
            <a:pPr>
              <a:buFont typeface="Monotype Sorts" charset="2"/>
              <a:buNone/>
            </a:pPr>
            <a:r>
              <a:rPr lang="en-US" altLang="en-US" sz="800" dirty="0"/>
              <a:t> </a:t>
            </a:r>
          </a:p>
          <a:p>
            <a:pPr lvl="1">
              <a:buFont typeface="Monotype Sorts" charset="2"/>
              <a:buNone/>
            </a:pPr>
            <a:r>
              <a:rPr lang="en-US" altLang="en-US" sz="1700" b="1" dirty="0"/>
              <a:t>		create domain </a:t>
            </a:r>
            <a:r>
              <a:rPr lang="en-US" altLang="en-US" sz="1700" i="1" dirty="0" err="1"/>
              <a:t>person_name</a:t>
            </a:r>
            <a:r>
              <a:rPr lang="en-US" altLang="en-US" sz="1700" i="1" dirty="0"/>
              <a:t> </a:t>
            </a:r>
            <a:r>
              <a:rPr lang="en-US" altLang="en-US" sz="1700" b="1" dirty="0"/>
              <a:t>char</a:t>
            </a:r>
            <a:r>
              <a:rPr lang="en-US" altLang="en-US" sz="1700" dirty="0"/>
              <a:t>(20) </a:t>
            </a:r>
            <a:r>
              <a:rPr lang="en-US" altLang="en-US" sz="1700" b="1" dirty="0"/>
              <a:t>not null</a:t>
            </a:r>
          </a:p>
          <a:p>
            <a:pPr lvl="1">
              <a:buFont typeface="Monotype Sorts" charset="2"/>
              <a:buNone/>
            </a:pPr>
            <a:r>
              <a:rPr lang="en-US" altLang="en-US" sz="800" dirty="0"/>
              <a:t> </a:t>
            </a:r>
          </a:p>
          <a:p>
            <a:r>
              <a:rPr lang="en-US" altLang="en-US" sz="1700" dirty="0"/>
              <a:t>Types and domains are similar.  Domains can have constraints, such as </a:t>
            </a:r>
            <a:r>
              <a:rPr lang="en-US" altLang="en-US" sz="1700" b="1" dirty="0"/>
              <a:t>not null</a:t>
            </a:r>
            <a:r>
              <a:rPr lang="en-US" altLang="en-US" sz="1700" dirty="0"/>
              <a:t>, specified on them.</a:t>
            </a:r>
          </a:p>
          <a:p>
            <a:r>
              <a:rPr lang="en-US" altLang="en-US" sz="1700" dirty="0"/>
              <a:t>Example:</a:t>
            </a:r>
            <a:endParaRPr lang="en-US" altLang="en-US" sz="1700" b="1" dirty="0"/>
          </a:p>
          <a:p>
            <a:pPr>
              <a:buNone/>
            </a:pPr>
            <a:r>
              <a:rPr lang="en-US" altLang="en-US" sz="1700" b="1" dirty="0"/>
              <a:t>        create domain </a:t>
            </a:r>
            <a:r>
              <a:rPr lang="en-US" altLang="en-US" sz="1700" i="1" dirty="0" err="1"/>
              <a:t>degree_level</a:t>
            </a:r>
            <a:r>
              <a:rPr lang="en-US" altLang="en-US" sz="1700" i="1" dirty="0"/>
              <a:t> </a:t>
            </a:r>
            <a:r>
              <a:rPr lang="en-US" altLang="en-US" sz="1700" b="1" dirty="0"/>
              <a:t>varchar</a:t>
            </a:r>
            <a:r>
              <a:rPr lang="en-US" altLang="en-US" sz="1700" dirty="0"/>
              <a:t>(10)</a:t>
            </a:r>
            <a:br>
              <a:rPr lang="en-US" altLang="en-US" sz="1700" dirty="0"/>
            </a:br>
            <a:r>
              <a:rPr lang="en-US" altLang="en-US" sz="1700" dirty="0"/>
              <a:t>       </a:t>
            </a:r>
            <a:r>
              <a:rPr lang="en-US" altLang="en-US" sz="1700" b="1" dirty="0"/>
              <a:t>constraint </a:t>
            </a:r>
            <a:r>
              <a:rPr lang="en-US" altLang="en-US" sz="1700" i="1" dirty="0" err="1"/>
              <a:t>degree_level_test</a:t>
            </a:r>
            <a:r>
              <a:rPr lang="en-US" altLang="en-US" sz="1700" i="1" dirty="0"/>
              <a:t/>
            </a:r>
            <a:br>
              <a:rPr lang="en-US" altLang="en-US" sz="1700" i="1" dirty="0"/>
            </a:br>
            <a:r>
              <a:rPr lang="en-US" altLang="en-US" sz="1700" i="1" dirty="0"/>
              <a:t>            </a:t>
            </a:r>
            <a:r>
              <a:rPr lang="en-US" altLang="en-US" sz="1700" b="1" dirty="0"/>
              <a:t>check </a:t>
            </a:r>
            <a:r>
              <a:rPr lang="en-US" altLang="en-US" sz="1700" dirty="0"/>
              <a:t>(</a:t>
            </a:r>
            <a:r>
              <a:rPr lang="en-US" altLang="en-US" sz="1700" b="1" dirty="0"/>
              <a:t>value in </a:t>
            </a:r>
            <a:r>
              <a:rPr lang="en-US" altLang="en-US" sz="1700" dirty="0"/>
              <a:t>('Bachelors', 'Masters', 'Doctorate'));</a:t>
            </a:r>
          </a:p>
          <a:p>
            <a:endParaRPr lang="en-US" altLang="en-US" sz="17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2800" dirty="0" smtClean="0">
                <a:effectLst>
                  <a:outerShdw blurRad="38100" dist="38100" dir="2700000" algn="tl">
                    <a:srgbClr val="C0C0C0"/>
                  </a:outerShdw>
                </a:effectLst>
              </a:rPr>
              <a:t>创建索引</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9"/>
            <a:ext cx="7638802" cy="4112195"/>
          </a:xfrm>
        </p:spPr>
        <p:txBody>
          <a:bodyPr/>
          <a:lstStyle/>
          <a:p>
            <a:r>
              <a:rPr lang="zh-CN" altLang="en-US" sz="1700" dirty="0"/>
              <a:t>许多查询只引用表中记录的一小部分。</a:t>
            </a:r>
          </a:p>
          <a:p>
            <a:r>
              <a:rPr lang="zh-CN" altLang="en-US" sz="1700" dirty="0"/>
              <a:t>系统读取每条记录来查找具有特定值的记录是低效的</a:t>
            </a:r>
          </a:p>
          <a:p>
            <a:r>
              <a:rPr lang="zh-CN" altLang="en-US" sz="1700" dirty="0"/>
              <a:t>关系的属性上的索引是一种数据结构，它允许数据库系统在关系中高效地找到那些为该属性指定值的元组，而无需扫描关系的所有元组。</a:t>
            </a:r>
          </a:p>
          <a:p>
            <a:r>
              <a:rPr lang="zh-CN" altLang="en-US" sz="1700" dirty="0"/>
              <a:t>我们使用</a:t>
            </a:r>
            <a:r>
              <a:rPr lang="en-US" altLang="zh-CN" sz="1700" dirty="0"/>
              <a:t>create index</a:t>
            </a:r>
            <a:r>
              <a:rPr lang="zh-CN" altLang="en-US" sz="1700" dirty="0"/>
              <a:t>命令创建索引</a:t>
            </a:r>
            <a:endParaRPr lang="en-US" altLang="en-US" sz="1700" dirty="0" smtClean="0"/>
          </a:p>
          <a:p>
            <a:pPr lvl="1"/>
            <a:r>
              <a:rPr lang="en-US" altLang="en-US" sz="1700" b="1" dirty="0" smtClean="0"/>
              <a:t>create </a:t>
            </a:r>
            <a:r>
              <a:rPr lang="en-US" altLang="en-US" sz="1700" b="1" dirty="0"/>
              <a:t>index </a:t>
            </a:r>
            <a:r>
              <a:rPr lang="en-US" altLang="en-US" sz="1700" dirty="0"/>
              <a:t>&lt;name&gt; </a:t>
            </a:r>
            <a:r>
              <a:rPr lang="en-US" altLang="en-US" sz="1700" b="1" dirty="0"/>
              <a:t>on </a:t>
            </a:r>
            <a:r>
              <a:rPr lang="en-US" altLang="en-US" sz="1700" dirty="0"/>
              <a:t>&lt;relation-name&gt; (attribute);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2800" dirty="0" smtClean="0">
                <a:effectLst>
                  <a:outerShdw blurRad="38100" dist="38100" dir="2700000" algn="tl">
                    <a:srgbClr val="C0C0C0"/>
                  </a:outerShdw>
                </a:effectLst>
              </a:rPr>
              <a:t>索引创建举例</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9"/>
            <a:ext cx="7497826" cy="4563300"/>
          </a:xfrm>
        </p:spPr>
        <p:txBody>
          <a:bodyPr/>
          <a:lstStyle/>
          <a:p>
            <a:r>
              <a:rPr lang="en-US" altLang="en-US" sz="1700" b="1" dirty="0"/>
              <a:t>create table </a:t>
            </a:r>
            <a:r>
              <a:rPr lang="en-US" altLang="en-US" sz="1700" i="1" dirty="0"/>
              <a:t>student	</a:t>
            </a:r>
            <a:br>
              <a:rPr lang="en-US" altLang="en-US" sz="1700" i="1" dirty="0"/>
            </a:br>
            <a:r>
              <a:rPr lang="en-US" altLang="en-US" sz="1700" dirty="0"/>
              <a:t>(</a:t>
            </a:r>
            <a:r>
              <a:rPr lang="en-US" altLang="en-US" sz="1700" i="1" dirty="0"/>
              <a:t>ID </a:t>
            </a:r>
            <a:r>
              <a:rPr lang="en-US" altLang="en-US" sz="1700" b="1" dirty="0" err="1"/>
              <a:t>varchar</a:t>
            </a:r>
            <a:r>
              <a:rPr lang="en-US" altLang="en-US" sz="1700" b="1" dirty="0"/>
              <a:t> </a:t>
            </a:r>
            <a:r>
              <a:rPr lang="en-US" altLang="en-US" sz="1700" dirty="0"/>
              <a:t>(5),</a:t>
            </a:r>
            <a:br>
              <a:rPr lang="en-US" altLang="en-US" sz="1700" dirty="0"/>
            </a:br>
            <a:r>
              <a:rPr lang="en-US" altLang="en-US" sz="1700" i="1" dirty="0"/>
              <a:t>name </a:t>
            </a:r>
            <a:r>
              <a:rPr lang="en-US" altLang="en-US" sz="1700" b="1" dirty="0" err="1"/>
              <a:t>varchar</a:t>
            </a:r>
            <a:r>
              <a:rPr lang="en-US" altLang="en-US" sz="1700" b="1" dirty="0"/>
              <a:t> </a:t>
            </a:r>
            <a:r>
              <a:rPr lang="en-US" altLang="en-US" sz="1700" dirty="0"/>
              <a:t>(20) </a:t>
            </a:r>
            <a:r>
              <a:rPr lang="en-US" altLang="en-US" sz="1700" b="1" dirty="0"/>
              <a:t>not null</a:t>
            </a:r>
            <a:r>
              <a:rPr lang="en-US" altLang="en-US" sz="1700" dirty="0"/>
              <a:t>,</a:t>
            </a:r>
            <a:br>
              <a:rPr lang="en-US" altLang="en-US" sz="1700" dirty="0"/>
            </a:br>
            <a:r>
              <a:rPr lang="en-US" altLang="en-US" sz="1700" i="1" dirty="0"/>
              <a:t>dept_name </a:t>
            </a:r>
            <a:r>
              <a:rPr lang="en-US" altLang="en-US" sz="1700" b="1" dirty="0" err="1"/>
              <a:t>varchar</a:t>
            </a:r>
            <a:r>
              <a:rPr lang="en-US" altLang="en-US" sz="1700" b="1" dirty="0"/>
              <a:t> </a:t>
            </a:r>
            <a:r>
              <a:rPr lang="en-US" altLang="en-US" sz="1700" dirty="0"/>
              <a:t>(20),</a:t>
            </a:r>
            <a:br>
              <a:rPr lang="en-US" altLang="en-US" sz="1700" dirty="0"/>
            </a:br>
            <a:r>
              <a:rPr lang="en-US" altLang="en-US" sz="1700" i="1" dirty="0"/>
              <a:t>tot_cred </a:t>
            </a:r>
            <a:r>
              <a:rPr lang="en-US" altLang="en-US" sz="1700" b="1" dirty="0"/>
              <a:t>numeric </a:t>
            </a:r>
            <a:r>
              <a:rPr lang="en-US" altLang="en-US" sz="1700" dirty="0"/>
              <a:t>(3,0) </a:t>
            </a:r>
            <a:r>
              <a:rPr lang="en-US" altLang="en-US" sz="1700" b="1" dirty="0"/>
              <a:t>default </a:t>
            </a:r>
            <a:r>
              <a:rPr lang="en-US" altLang="en-US" sz="1700" dirty="0"/>
              <a:t>0,</a:t>
            </a:r>
            <a:br>
              <a:rPr lang="en-US" altLang="en-US" sz="1700" dirty="0"/>
            </a:br>
            <a:r>
              <a:rPr lang="en-US" altLang="en-US" sz="1700" b="1" dirty="0"/>
              <a:t>primary key </a:t>
            </a:r>
            <a:r>
              <a:rPr lang="en-US" altLang="en-US" sz="1700" dirty="0"/>
              <a:t>(</a:t>
            </a:r>
            <a:r>
              <a:rPr lang="en-US" altLang="en-US" sz="1700" i="1" dirty="0"/>
              <a:t>ID</a:t>
            </a:r>
            <a:r>
              <a:rPr lang="en-US" altLang="en-US" sz="1700" dirty="0"/>
              <a:t>))</a:t>
            </a:r>
          </a:p>
          <a:p>
            <a:r>
              <a:rPr lang="en-US" altLang="en-US" sz="1700" b="1" dirty="0"/>
              <a:t>create index </a:t>
            </a:r>
            <a:r>
              <a:rPr lang="en-US" altLang="en-US" sz="1700" i="1" dirty="0" err="1"/>
              <a:t>studentID_index</a:t>
            </a:r>
            <a:r>
              <a:rPr lang="en-US" altLang="en-US" sz="1700" i="1" dirty="0"/>
              <a:t> </a:t>
            </a:r>
            <a:r>
              <a:rPr lang="en-US" altLang="en-US" sz="1700" b="1" dirty="0"/>
              <a:t>on </a:t>
            </a:r>
            <a:r>
              <a:rPr lang="en-US" altLang="en-US" sz="1700" i="1" dirty="0"/>
              <a:t>student</a:t>
            </a:r>
            <a:r>
              <a:rPr lang="en-US" altLang="en-US" sz="1700" dirty="0"/>
              <a:t>(</a:t>
            </a:r>
            <a:r>
              <a:rPr lang="en-US" altLang="en-US" sz="1700" i="1" dirty="0"/>
              <a:t>ID</a:t>
            </a:r>
            <a:r>
              <a:rPr lang="en-US" altLang="en-US" sz="1700" dirty="0"/>
              <a:t>)</a:t>
            </a:r>
          </a:p>
          <a:p>
            <a:r>
              <a:rPr lang="zh-CN" altLang="en-US" sz="1700" dirty="0" smtClean="0"/>
              <a:t>查询</a:t>
            </a:r>
            <a:r>
              <a:rPr lang="en-US" altLang="en-US" sz="1700" dirty="0" smtClean="0"/>
              <a:t>:</a:t>
            </a:r>
            <a:endParaRPr lang="en-US" altLang="en-US" sz="1700" dirty="0"/>
          </a:p>
          <a:p>
            <a:pPr>
              <a:buNone/>
            </a:pPr>
            <a:r>
              <a:rPr lang="en-US" altLang="en-US" sz="1700" b="1" dirty="0"/>
              <a:t>            select * </a:t>
            </a:r>
            <a:br>
              <a:rPr lang="en-US" altLang="en-US" sz="1700" b="1" dirty="0"/>
            </a:br>
            <a:r>
              <a:rPr lang="en-US" altLang="en-US" sz="1700" b="1" dirty="0"/>
              <a:t>       from </a:t>
            </a:r>
            <a:r>
              <a:rPr lang="en-US" altLang="en-US" sz="1700" dirty="0"/>
              <a:t> </a:t>
            </a:r>
            <a:r>
              <a:rPr lang="en-US" altLang="en-US" sz="1700" i="1" dirty="0"/>
              <a:t>student</a:t>
            </a:r>
            <a:br>
              <a:rPr lang="en-US" altLang="en-US" sz="1700" i="1" dirty="0"/>
            </a:br>
            <a:r>
              <a:rPr lang="en-US" altLang="en-US" sz="1700" i="1" dirty="0"/>
              <a:t>       </a:t>
            </a:r>
            <a:r>
              <a:rPr lang="en-US" altLang="en-US" sz="1700" b="1" dirty="0"/>
              <a:t>where </a:t>
            </a:r>
            <a:r>
              <a:rPr lang="en-US" altLang="en-US" sz="1700" i="1" dirty="0"/>
              <a:t> ID = </a:t>
            </a:r>
            <a:r>
              <a:rPr lang="en-US" altLang="en-US" sz="1700" dirty="0"/>
              <a:t>'12345'</a:t>
            </a:r>
          </a:p>
          <a:p>
            <a:pPr>
              <a:buNone/>
            </a:pPr>
            <a:r>
              <a:rPr lang="zh-CN" altLang="en-US" sz="1700" dirty="0" smtClean="0"/>
              <a:t>       可以</a:t>
            </a:r>
            <a:r>
              <a:rPr lang="zh-CN" altLang="en-US" sz="1700" dirty="0"/>
              <a:t>通过使用索引来找到所需的记录，而不用查看学生的所有记录</a:t>
            </a:r>
            <a:endParaRPr lang="en-US" altLang="en-US" sz="17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2800" dirty="0" smtClean="0"/>
              <a:t>授权</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612169" cy="4758372"/>
          </a:xfrm>
        </p:spPr>
        <p:txBody>
          <a:bodyPr/>
          <a:lstStyle/>
          <a:p>
            <a:r>
              <a:rPr lang="zh-CN" altLang="en-US" sz="1700" dirty="0"/>
              <a:t>对于数据库的某些部分，我们可以给用户分配几种形式的授权。</a:t>
            </a:r>
          </a:p>
          <a:p>
            <a:pPr lvl="1"/>
            <a:r>
              <a:rPr lang="zh-CN" altLang="en-US" sz="1700" dirty="0" smtClean="0"/>
              <a:t>读取 </a:t>
            </a:r>
            <a:r>
              <a:rPr lang="en-US" altLang="zh-CN" sz="1700" dirty="0" smtClean="0"/>
              <a:t>-</a:t>
            </a:r>
            <a:r>
              <a:rPr lang="zh-CN" altLang="en-US" sz="1700" dirty="0"/>
              <a:t>允许读取，但不能修改数据。</a:t>
            </a:r>
          </a:p>
          <a:p>
            <a:pPr lvl="1"/>
            <a:r>
              <a:rPr lang="zh-CN" altLang="en-US" sz="1700" dirty="0"/>
              <a:t>插入</a:t>
            </a:r>
            <a:r>
              <a:rPr lang="en-US" altLang="zh-CN" sz="1700" dirty="0"/>
              <a:t>—</a:t>
            </a:r>
            <a:r>
              <a:rPr lang="zh-CN" altLang="en-US" sz="1700" dirty="0"/>
              <a:t>允许插入新数据，但不允许修改现有数据。</a:t>
            </a:r>
          </a:p>
          <a:p>
            <a:pPr lvl="1"/>
            <a:r>
              <a:rPr lang="zh-CN" altLang="en-US" sz="1700" dirty="0"/>
              <a:t>更新</a:t>
            </a:r>
            <a:r>
              <a:rPr lang="en-US" altLang="zh-CN" sz="1700" dirty="0"/>
              <a:t>—</a:t>
            </a:r>
            <a:r>
              <a:rPr lang="zh-CN" altLang="en-US" sz="1700" dirty="0"/>
              <a:t>允许修改，但不允许删除数据。</a:t>
            </a:r>
          </a:p>
          <a:p>
            <a:pPr lvl="1"/>
            <a:r>
              <a:rPr lang="zh-CN" altLang="en-US" sz="1700" dirty="0"/>
              <a:t>删除</a:t>
            </a:r>
            <a:r>
              <a:rPr lang="en-US" altLang="zh-CN" sz="1700" dirty="0"/>
              <a:t>—</a:t>
            </a:r>
            <a:r>
              <a:rPr lang="zh-CN" altLang="en-US" sz="1700" dirty="0"/>
              <a:t>允许删除数据。</a:t>
            </a:r>
          </a:p>
          <a:p>
            <a:r>
              <a:rPr lang="zh-CN" altLang="en-US" sz="1700" dirty="0"/>
              <a:t>每一种类型的授权都称为特权。对于数据库的特定部分</a:t>
            </a:r>
            <a:r>
              <a:rPr lang="en-US" altLang="zh-CN" sz="1700" dirty="0"/>
              <a:t>(</a:t>
            </a:r>
            <a:r>
              <a:rPr lang="zh-CN" altLang="en-US" sz="1700" dirty="0"/>
              <a:t>如关系或视图</a:t>
            </a:r>
            <a:r>
              <a:rPr lang="en-US" altLang="zh-CN" sz="1700" dirty="0"/>
              <a:t>)</a:t>
            </a:r>
            <a:r>
              <a:rPr lang="zh-CN" altLang="en-US" sz="1700" dirty="0"/>
              <a:t>，我们可以授予用户全部、无或这些类型的特权的组合。</a:t>
            </a:r>
            <a:endParaRPr lang="en-US" altLang="en-US" sz="1700" dirty="0" smtClean="0"/>
          </a:p>
          <a:p>
            <a:endParaRPr lang="en-US"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2800" dirty="0" smtClean="0"/>
              <a:t>授权</a:t>
            </a:r>
            <a:r>
              <a:rPr lang="en-US" altLang="zh-CN" sz="2800" dirty="0" smtClean="0"/>
              <a:t>(</a:t>
            </a:r>
            <a:r>
              <a:rPr lang="zh-CN" altLang="en-US" sz="2800" dirty="0" smtClean="0"/>
              <a:t>续</a:t>
            </a:r>
            <a:r>
              <a:rPr lang="en-US" altLang="zh-CN" sz="2800" dirty="0" smtClean="0"/>
              <a: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590445" cy="2807652"/>
          </a:xfrm>
        </p:spPr>
        <p:txBody>
          <a:bodyPr/>
          <a:lstStyle/>
          <a:p>
            <a:r>
              <a:rPr lang="zh-CN" altLang="en-US" sz="1700" dirty="0"/>
              <a:t>修改数据库架构的授权形式</a:t>
            </a:r>
          </a:p>
          <a:p>
            <a:pPr lvl="1"/>
            <a:r>
              <a:rPr lang="zh-CN" altLang="en-US" sz="1700" dirty="0" smtClean="0"/>
              <a:t>索引 </a:t>
            </a:r>
            <a:r>
              <a:rPr lang="en-US" altLang="en-US" sz="1700" b="1" dirty="0">
                <a:solidFill>
                  <a:srgbClr val="002060"/>
                </a:solidFill>
              </a:rPr>
              <a:t>Index </a:t>
            </a:r>
            <a:r>
              <a:rPr lang="en-US" altLang="zh-CN" sz="1700" dirty="0" smtClean="0"/>
              <a:t>-</a:t>
            </a:r>
            <a:r>
              <a:rPr lang="zh-CN" altLang="en-US" sz="1700" dirty="0"/>
              <a:t>允许创建和删除索引。</a:t>
            </a:r>
          </a:p>
          <a:p>
            <a:pPr lvl="1"/>
            <a:r>
              <a:rPr lang="zh-CN" altLang="en-US" sz="1700" dirty="0" smtClean="0"/>
              <a:t>资源 </a:t>
            </a:r>
            <a:r>
              <a:rPr lang="en-US" altLang="en-US" sz="1700" b="1" dirty="0">
                <a:solidFill>
                  <a:srgbClr val="002060"/>
                </a:solidFill>
              </a:rPr>
              <a:t>Resources</a:t>
            </a:r>
            <a:r>
              <a:rPr lang="en-US" altLang="zh-CN" sz="1700" dirty="0" smtClean="0"/>
              <a:t>——</a:t>
            </a:r>
            <a:r>
              <a:rPr lang="zh-CN" altLang="en-US" sz="1700" dirty="0"/>
              <a:t>允许建立新的关系。</a:t>
            </a:r>
          </a:p>
          <a:p>
            <a:pPr lvl="1"/>
            <a:r>
              <a:rPr lang="zh-CN" altLang="en-US" sz="1700" dirty="0" smtClean="0"/>
              <a:t>更改 </a:t>
            </a:r>
            <a:r>
              <a:rPr lang="en-US" altLang="en-US" sz="1700" b="1" dirty="0">
                <a:solidFill>
                  <a:srgbClr val="002060"/>
                </a:solidFill>
              </a:rPr>
              <a:t>Alteration</a:t>
            </a:r>
            <a:r>
              <a:rPr lang="en-US" altLang="zh-CN" sz="1700" dirty="0" smtClean="0"/>
              <a:t>—</a:t>
            </a:r>
            <a:r>
              <a:rPr lang="zh-CN" altLang="en-US" sz="1700" dirty="0"/>
              <a:t>允许添加或删除关系中的属性。</a:t>
            </a:r>
          </a:p>
          <a:p>
            <a:pPr lvl="1"/>
            <a:r>
              <a:rPr lang="zh-CN" altLang="en-US" sz="1700" dirty="0" smtClean="0"/>
              <a:t>删除 </a:t>
            </a:r>
            <a:r>
              <a:rPr lang="en-US" altLang="en-US" sz="1700" b="1" dirty="0">
                <a:solidFill>
                  <a:srgbClr val="002060"/>
                </a:solidFill>
              </a:rPr>
              <a:t>Drop </a:t>
            </a:r>
            <a:r>
              <a:rPr lang="en-US" altLang="zh-CN" sz="1700" dirty="0" smtClean="0"/>
              <a:t>-</a:t>
            </a:r>
            <a:r>
              <a:rPr lang="zh-CN" altLang="en-US" sz="1700" dirty="0"/>
              <a:t>允许删除关系</a:t>
            </a:r>
            <a:r>
              <a:rPr lang="zh-CN" altLang="en-US" sz="1700" dirty="0" smtClean="0"/>
              <a:t>。</a:t>
            </a:r>
            <a:endParaRPr lang="en-US" altLang="en-US" sz="17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sz="2800" dirty="0" smtClean="0"/>
              <a:t>SQL</a:t>
            </a:r>
            <a:r>
              <a:rPr lang="zh-CN" altLang="en-US" sz="2800" dirty="0" smtClean="0"/>
              <a:t>中的授权</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05980"/>
            <a:ext cx="7612169" cy="4903787"/>
          </a:xfrm>
        </p:spPr>
        <p:txBody>
          <a:bodyPr/>
          <a:lstStyle/>
          <a:p>
            <a:r>
              <a:rPr lang="en-US" altLang="en-US" sz="1700" dirty="0"/>
              <a:t>grant</a:t>
            </a:r>
            <a:r>
              <a:rPr lang="zh-CN" altLang="en-US" sz="1700" dirty="0"/>
              <a:t>语句用于授予授权</a:t>
            </a:r>
          </a:p>
          <a:p>
            <a:pPr marL="0" indent="0" algn="ctr">
              <a:buNone/>
            </a:pPr>
            <a:r>
              <a:rPr lang="en-US" altLang="en-US" sz="1700" b="1" dirty="0"/>
              <a:t>grant</a:t>
            </a:r>
            <a:r>
              <a:rPr lang="en-US" altLang="en-US" sz="1700" dirty="0"/>
              <a:t> &lt;privilege list&gt; </a:t>
            </a:r>
            <a:r>
              <a:rPr lang="en-US" altLang="en-US" sz="1700" b="1" dirty="0"/>
              <a:t>on </a:t>
            </a:r>
            <a:r>
              <a:rPr lang="en-US" altLang="en-US" sz="1700" dirty="0"/>
              <a:t>&lt;relation or view &gt; </a:t>
            </a:r>
            <a:r>
              <a:rPr lang="en-US" altLang="en-US" sz="1700" b="1" dirty="0"/>
              <a:t>to</a:t>
            </a:r>
            <a:r>
              <a:rPr lang="en-US" altLang="en-US" sz="1700" dirty="0"/>
              <a:t> &lt;user list</a:t>
            </a:r>
            <a:r>
              <a:rPr lang="en-US" altLang="en-US" sz="1700" dirty="0" smtClean="0"/>
              <a:t>&gt;</a:t>
            </a:r>
            <a:endParaRPr lang="en-US" altLang="zh-CN" sz="1700" dirty="0" smtClean="0"/>
          </a:p>
          <a:p>
            <a:r>
              <a:rPr lang="en-US" altLang="zh-CN" sz="1700" dirty="0" smtClean="0"/>
              <a:t>&lt;user list&gt;:</a:t>
            </a:r>
            <a:endParaRPr lang="en-US" altLang="zh-CN" sz="1700" dirty="0"/>
          </a:p>
          <a:p>
            <a:pPr lvl="1"/>
            <a:r>
              <a:rPr lang="zh-CN" altLang="en-US" sz="1700" dirty="0"/>
              <a:t>一个用户</a:t>
            </a:r>
            <a:r>
              <a:rPr lang="en-US" altLang="en-US" sz="1700" dirty="0"/>
              <a:t>id</a:t>
            </a:r>
          </a:p>
          <a:p>
            <a:pPr lvl="1"/>
            <a:r>
              <a:rPr lang="en-US" altLang="en-US" sz="1700" dirty="0"/>
              <a:t>Public，</a:t>
            </a:r>
            <a:r>
              <a:rPr lang="zh-CN" altLang="en-US" sz="1700" dirty="0"/>
              <a:t>它允许所有有效用户获得授予的特权</a:t>
            </a:r>
          </a:p>
          <a:p>
            <a:pPr lvl="1"/>
            <a:r>
              <a:rPr lang="zh-CN" altLang="en-US" sz="1700" dirty="0"/>
              <a:t>角色</a:t>
            </a:r>
            <a:r>
              <a:rPr lang="en-US" altLang="zh-CN" sz="1700" dirty="0"/>
              <a:t>(</a:t>
            </a:r>
            <a:r>
              <a:rPr lang="zh-CN" altLang="en-US" sz="1700" dirty="0"/>
              <a:t>稍后详细介绍</a:t>
            </a:r>
            <a:r>
              <a:rPr lang="en-US" altLang="zh-CN" sz="1700" dirty="0"/>
              <a:t>)</a:t>
            </a:r>
          </a:p>
          <a:p>
            <a:r>
              <a:rPr lang="zh-CN" altLang="en-US" sz="1700" dirty="0"/>
              <a:t>例子</a:t>
            </a:r>
            <a:r>
              <a:rPr lang="en-US" altLang="zh-CN" sz="1700" dirty="0"/>
              <a:t>:</a:t>
            </a:r>
          </a:p>
          <a:p>
            <a:pPr lvl="1"/>
            <a:r>
              <a:rPr lang="en-US" altLang="en-US" sz="1700" b="1" dirty="0"/>
              <a:t>grant</a:t>
            </a:r>
            <a:r>
              <a:rPr lang="en-US" altLang="en-US" sz="1700" dirty="0"/>
              <a:t>  </a:t>
            </a:r>
            <a:r>
              <a:rPr lang="en-US" altLang="en-US" sz="1700" b="1" dirty="0"/>
              <a:t>select on  </a:t>
            </a:r>
            <a:r>
              <a:rPr lang="en-US" altLang="en-US" sz="1700" i="1" dirty="0"/>
              <a:t>department</a:t>
            </a:r>
            <a:r>
              <a:rPr lang="en-US" altLang="en-US" sz="1700" b="1" dirty="0"/>
              <a:t> to</a:t>
            </a:r>
            <a:r>
              <a:rPr lang="en-US" altLang="en-US" sz="1700" dirty="0"/>
              <a:t> Amit,  Satoshi</a:t>
            </a:r>
          </a:p>
          <a:p>
            <a:r>
              <a:rPr lang="zh-CN" altLang="en-US" sz="1700" dirty="0" smtClean="0"/>
              <a:t>在</a:t>
            </a:r>
            <a:r>
              <a:rPr lang="zh-CN" altLang="en-US" sz="1700" dirty="0"/>
              <a:t>视图上授予特权并不意味着在基础关系上授予任何特权。</a:t>
            </a:r>
          </a:p>
          <a:p>
            <a:r>
              <a:rPr lang="zh-CN" altLang="en-US" sz="1700" dirty="0"/>
              <a:t>该特权的授予者必须已经拥有对指定项目的特权</a:t>
            </a:r>
            <a:r>
              <a:rPr lang="en-US" altLang="zh-CN" sz="1700" dirty="0"/>
              <a:t>(</a:t>
            </a:r>
            <a:r>
              <a:rPr lang="zh-CN" altLang="en-US" sz="1700" dirty="0"/>
              <a:t>或者是数据库管理员</a:t>
            </a:r>
            <a:r>
              <a:rPr lang="en-US" altLang="zh-CN" sz="1700" dirty="0"/>
              <a:t>)</a:t>
            </a:r>
            <a:r>
              <a:rPr lang="zh-CN" altLang="en-US" sz="1700" dirty="0" smtClean="0"/>
              <a:t>。</a:t>
            </a:r>
            <a:endParaRPr lang="en-US" altLang="en-US" sz="17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smtClean="0"/>
              <a:t>SQL</a:t>
            </a:r>
            <a:r>
              <a:rPr lang="zh-CN" altLang="en-US" sz="2800" dirty="0" smtClean="0"/>
              <a:t>中的权限 </a:t>
            </a:r>
            <a:r>
              <a:rPr lang="en-US" sz="2800" dirty="0" smtClean="0"/>
              <a:t>Privileges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8"/>
            <a:ext cx="7327138" cy="4903787"/>
          </a:xfrm>
        </p:spPr>
        <p:txBody>
          <a:bodyPr/>
          <a:lstStyle/>
          <a:p>
            <a:r>
              <a:rPr lang="en-US" altLang="en-US" sz="1700" b="1" dirty="0" smtClean="0">
                <a:solidFill>
                  <a:srgbClr val="002060"/>
                </a:solidFill>
              </a:rPr>
              <a:t>select</a:t>
            </a:r>
            <a:r>
              <a:rPr lang="en-US" altLang="en-US" sz="1700" dirty="0" smtClean="0"/>
              <a:t>:</a:t>
            </a:r>
            <a:r>
              <a:rPr lang="zh-CN" altLang="en-US" sz="1700" dirty="0"/>
              <a:t>允许对关系进行读访问，或者允许使用视图进行查询</a:t>
            </a:r>
          </a:p>
          <a:p>
            <a:pPr lvl="1"/>
            <a:r>
              <a:rPr lang="en-US" altLang="en-US" sz="1700" dirty="0" smtClean="0"/>
              <a:t>Example</a:t>
            </a:r>
            <a:r>
              <a:rPr lang="en-US" altLang="en-US" sz="1700" dirty="0"/>
              <a:t>: grant users </a:t>
            </a:r>
            <a:r>
              <a:rPr lang="en-US" altLang="en-US" sz="1700" i="1" dirty="0"/>
              <a:t>U</a:t>
            </a:r>
            <a:r>
              <a:rPr lang="en-US" altLang="en-US" sz="1700" baseline="-25000" dirty="0"/>
              <a:t>1</a:t>
            </a:r>
            <a:r>
              <a:rPr lang="en-US" altLang="en-US" sz="1700" dirty="0"/>
              <a:t>, </a:t>
            </a:r>
            <a:r>
              <a:rPr lang="en-US" altLang="en-US" sz="1700" i="1" dirty="0"/>
              <a:t>U</a:t>
            </a:r>
            <a:r>
              <a:rPr lang="en-US" altLang="en-US" sz="1700" baseline="-25000" dirty="0"/>
              <a:t>2</a:t>
            </a:r>
            <a:r>
              <a:rPr lang="en-US" altLang="en-US" sz="1700" dirty="0"/>
              <a:t>, and </a:t>
            </a:r>
            <a:r>
              <a:rPr lang="en-US" altLang="en-US" sz="1700" i="1" dirty="0"/>
              <a:t>U</a:t>
            </a:r>
            <a:r>
              <a:rPr lang="en-US" altLang="en-US" sz="1700" baseline="-25000" dirty="0"/>
              <a:t>3</a:t>
            </a:r>
            <a:r>
              <a:rPr lang="en-US" altLang="en-US" sz="1700" dirty="0"/>
              <a:t> </a:t>
            </a:r>
            <a:r>
              <a:rPr lang="en-US" altLang="en-US" sz="1700" b="1" dirty="0"/>
              <a:t>select</a:t>
            </a:r>
            <a:r>
              <a:rPr lang="en-US" altLang="en-US" sz="1700" dirty="0"/>
              <a:t> authorization on the </a:t>
            </a:r>
            <a:r>
              <a:rPr lang="en-US" altLang="en-US" sz="1700" i="1" dirty="0"/>
              <a:t>instructor </a:t>
            </a:r>
            <a:r>
              <a:rPr lang="en-US" altLang="en-US" sz="1700" dirty="0"/>
              <a:t>relation:</a:t>
            </a:r>
          </a:p>
          <a:p>
            <a:pPr>
              <a:buFont typeface="Monotype Sorts" charset="2"/>
              <a:buNone/>
            </a:pPr>
            <a:r>
              <a:rPr lang="en-US" altLang="en-US" sz="1700" dirty="0"/>
              <a:t>			</a:t>
            </a:r>
            <a:r>
              <a:rPr lang="en-US" altLang="en-US" sz="1700" b="1" dirty="0"/>
              <a:t>grant select on </a:t>
            </a:r>
            <a:r>
              <a:rPr lang="en-US" altLang="en-US" sz="1700" i="1" dirty="0"/>
              <a:t>instructor </a:t>
            </a:r>
            <a:r>
              <a:rPr lang="en-US" altLang="en-US" sz="1700" b="1" dirty="0"/>
              <a:t>to </a:t>
            </a:r>
            <a:r>
              <a:rPr lang="en-US" altLang="en-US" sz="1700" i="1" dirty="0"/>
              <a:t>U</a:t>
            </a:r>
            <a:r>
              <a:rPr lang="en-US" altLang="en-US" sz="1700" baseline="-25000" dirty="0"/>
              <a:t>1</a:t>
            </a:r>
            <a:r>
              <a:rPr lang="en-US" altLang="en-US" sz="1700" i="1" dirty="0"/>
              <a:t>, U</a:t>
            </a:r>
            <a:r>
              <a:rPr lang="en-US" altLang="en-US" sz="1700" baseline="-25000" dirty="0"/>
              <a:t>2</a:t>
            </a:r>
            <a:r>
              <a:rPr lang="en-US" altLang="en-US" sz="1700" i="1" dirty="0"/>
              <a:t>, U</a:t>
            </a:r>
            <a:r>
              <a:rPr lang="en-US" altLang="en-US" sz="1700" baseline="-25000" dirty="0"/>
              <a:t>3</a:t>
            </a:r>
            <a:endParaRPr lang="en-US" altLang="en-US" sz="1700" dirty="0"/>
          </a:p>
          <a:p>
            <a:r>
              <a:rPr lang="en-US" altLang="en-US" sz="1700" b="1" dirty="0" smtClean="0">
                <a:solidFill>
                  <a:srgbClr val="002060"/>
                </a:solidFill>
              </a:rPr>
              <a:t>insert</a:t>
            </a:r>
            <a:r>
              <a:rPr lang="en-US" altLang="en-US" sz="1700" dirty="0" smtClean="0"/>
              <a:t>:</a:t>
            </a:r>
            <a:r>
              <a:rPr lang="zh-CN" altLang="en-US" sz="1700" dirty="0" smtClean="0"/>
              <a:t>插入元组的能力</a:t>
            </a:r>
            <a:endParaRPr lang="zh-CN" altLang="en-US" sz="1700" dirty="0"/>
          </a:p>
          <a:p>
            <a:r>
              <a:rPr lang="en-US" altLang="en-US" sz="1700" b="1" dirty="0" smtClean="0">
                <a:solidFill>
                  <a:srgbClr val="002060"/>
                </a:solidFill>
              </a:rPr>
              <a:t>update</a:t>
            </a:r>
            <a:r>
              <a:rPr lang="en-US" altLang="en-US" sz="1700" dirty="0" smtClean="0"/>
              <a:t>:</a:t>
            </a:r>
            <a:r>
              <a:rPr lang="zh-CN" altLang="en-US" sz="1700" dirty="0"/>
              <a:t>使用</a:t>
            </a:r>
            <a:r>
              <a:rPr lang="en-US" altLang="en-US" sz="1700" dirty="0"/>
              <a:t>SQL update</a:t>
            </a:r>
            <a:r>
              <a:rPr lang="zh-CN" altLang="en-US" sz="1700" dirty="0"/>
              <a:t>语句进行更新的能力</a:t>
            </a:r>
            <a:endParaRPr lang="en-US" altLang="en-US" sz="1700" dirty="0"/>
          </a:p>
          <a:p>
            <a:r>
              <a:rPr lang="en-US" altLang="en-US" sz="1700" b="1" dirty="0">
                <a:solidFill>
                  <a:srgbClr val="002060"/>
                </a:solidFill>
              </a:rPr>
              <a:t>delete</a:t>
            </a:r>
            <a:r>
              <a:rPr lang="en-US" altLang="en-US" sz="1700" dirty="0" smtClean="0"/>
              <a:t>:</a:t>
            </a:r>
            <a:r>
              <a:rPr lang="zh-CN" altLang="en-US" sz="1700" dirty="0"/>
              <a:t>删除元组的能力。</a:t>
            </a:r>
          </a:p>
          <a:p>
            <a:r>
              <a:rPr lang="en-US" altLang="en-US" sz="1700" b="1" dirty="0" smtClean="0">
                <a:solidFill>
                  <a:srgbClr val="002060"/>
                </a:solidFill>
              </a:rPr>
              <a:t>all </a:t>
            </a:r>
            <a:r>
              <a:rPr lang="en-US" altLang="en-US" sz="1700" b="1" dirty="0">
                <a:solidFill>
                  <a:srgbClr val="002060"/>
                </a:solidFill>
              </a:rPr>
              <a:t>privileges</a:t>
            </a:r>
            <a:r>
              <a:rPr lang="en-US" altLang="en-US" sz="1700" dirty="0" smtClean="0"/>
              <a:t>:</a:t>
            </a:r>
            <a:r>
              <a:rPr lang="zh-CN" altLang="en-US" sz="1700" dirty="0"/>
              <a:t>用作所有允许的特权的缩写</a:t>
            </a:r>
            <a:r>
              <a:rPr lang="zh-CN" altLang="en-US" sz="1700" dirty="0" smtClean="0"/>
              <a:t>形式</a:t>
            </a:r>
            <a:endParaRPr lang="en-US" altLang="en-US" sz="17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sz="2800" dirty="0" smtClean="0"/>
              <a:t>SQL</a:t>
            </a:r>
            <a:r>
              <a:rPr lang="zh-CN" altLang="en-US" sz="2800" dirty="0" smtClean="0"/>
              <a:t>中的回收权限</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142556"/>
            <a:ext cx="7558786" cy="4903787"/>
          </a:xfrm>
        </p:spPr>
        <p:txBody>
          <a:bodyPr/>
          <a:lstStyle/>
          <a:p>
            <a:r>
              <a:rPr lang="en-US" altLang="en-US" sz="1700" b="1" dirty="0">
                <a:solidFill>
                  <a:srgbClr val="002060"/>
                </a:solidFill>
              </a:rPr>
              <a:t>revoke</a:t>
            </a:r>
            <a:r>
              <a:rPr lang="zh-CN" altLang="en-US" sz="1700" dirty="0" smtClean="0"/>
              <a:t>语句</a:t>
            </a:r>
            <a:r>
              <a:rPr lang="zh-CN" altLang="en-US" sz="1700" dirty="0"/>
              <a:t>用于取消授权</a:t>
            </a:r>
            <a:r>
              <a:rPr lang="zh-CN" altLang="en-US" sz="1700" dirty="0" smtClean="0"/>
              <a:t>。</a:t>
            </a:r>
            <a:endParaRPr lang="en-US" altLang="en-US" sz="1700" dirty="0"/>
          </a:p>
          <a:p>
            <a:pPr lvl="1">
              <a:buFont typeface="Monotype Sorts" charset="2"/>
              <a:buNone/>
            </a:pPr>
            <a:r>
              <a:rPr lang="en-US" altLang="en-US" sz="1700" b="1" dirty="0"/>
              <a:t>revoke </a:t>
            </a:r>
            <a:r>
              <a:rPr lang="en-US" altLang="en-US" sz="1700" dirty="0"/>
              <a:t>&lt;privilege list&gt; </a:t>
            </a:r>
            <a:r>
              <a:rPr lang="en-US" altLang="en-US" sz="1700" b="1" dirty="0"/>
              <a:t>on </a:t>
            </a:r>
            <a:r>
              <a:rPr lang="en-US" altLang="en-US" sz="1700" dirty="0"/>
              <a:t>&lt;relation or view&gt; </a:t>
            </a:r>
            <a:r>
              <a:rPr lang="en-US" altLang="en-US" sz="1700" b="1" dirty="0"/>
              <a:t>from </a:t>
            </a:r>
            <a:r>
              <a:rPr lang="en-US" altLang="en-US" sz="1700" dirty="0"/>
              <a:t>&lt;user list&gt;</a:t>
            </a:r>
          </a:p>
          <a:p>
            <a:r>
              <a:rPr lang="en-US" altLang="en-US" sz="1700" dirty="0"/>
              <a:t>Example:</a:t>
            </a:r>
          </a:p>
          <a:p>
            <a:pPr lvl="1">
              <a:buFont typeface="Monotype Sorts" charset="2"/>
              <a:buNone/>
            </a:pPr>
            <a:r>
              <a:rPr lang="en-US" altLang="en-US" sz="1700" b="1" dirty="0"/>
              <a:t>revoke select on </a:t>
            </a:r>
            <a:r>
              <a:rPr lang="en-US" altLang="en-US" sz="1700" i="1" dirty="0"/>
              <a:t>student  </a:t>
            </a:r>
            <a:r>
              <a:rPr lang="en-US" altLang="en-US" sz="1700" b="1" dirty="0"/>
              <a:t>from </a:t>
            </a:r>
            <a:r>
              <a:rPr lang="en-US" altLang="en-US" sz="1700" i="1" dirty="0"/>
              <a:t>U</a:t>
            </a:r>
            <a:r>
              <a:rPr lang="en-US" altLang="en-US" sz="1700" i="1" baseline="-25000" dirty="0"/>
              <a:t>1</a:t>
            </a:r>
            <a:r>
              <a:rPr lang="en-US" altLang="en-US" sz="1700" i="1" dirty="0"/>
              <a:t>, U</a:t>
            </a:r>
            <a:r>
              <a:rPr lang="en-US" altLang="en-US" sz="1700" i="1" baseline="-25000" dirty="0"/>
              <a:t>2</a:t>
            </a:r>
            <a:r>
              <a:rPr lang="en-US" altLang="en-US" sz="1700" i="1" dirty="0"/>
              <a:t>, U</a:t>
            </a:r>
            <a:r>
              <a:rPr lang="en-US" altLang="en-US" sz="1700" i="1" baseline="-25000" dirty="0"/>
              <a:t>3</a:t>
            </a:r>
          </a:p>
          <a:p>
            <a:r>
              <a:rPr lang="en-US" altLang="en-US" sz="1700" dirty="0"/>
              <a:t>&lt;privilege-list&gt; </a:t>
            </a:r>
            <a:r>
              <a:rPr lang="zh-CN" altLang="en-US" sz="1700" dirty="0" smtClean="0"/>
              <a:t>可以为</a:t>
            </a:r>
            <a:r>
              <a:rPr lang="en-US" altLang="en-US" sz="1700" dirty="0" smtClean="0"/>
              <a:t> </a:t>
            </a:r>
            <a:r>
              <a:rPr lang="en-US" altLang="en-US" sz="1700" b="1" dirty="0"/>
              <a:t>all </a:t>
            </a:r>
            <a:r>
              <a:rPr lang="zh-CN" altLang="en-US" sz="1700" b="1" dirty="0" smtClean="0"/>
              <a:t>，</a:t>
            </a:r>
            <a:r>
              <a:rPr lang="zh-CN" altLang="en-US" sz="1700" dirty="0" smtClean="0"/>
              <a:t>用于回收所有的权限</a:t>
            </a:r>
            <a:endParaRPr lang="en-US" altLang="en-US" sz="1700" dirty="0"/>
          </a:p>
          <a:p>
            <a:r>
              <a:rPr lang="zh-CN" altLang="en-US" sz="1700" dirty="0" smtClean="0"/>
              <a:t>如果</a:t>
            </a:r>
            <a:r>
              <a:rPr lang="en-US" altLang="en-US" sz="1700" dirty="0" smtClean="0"/>
              <a:t>&lt;</a:t>
            </a:r>
            <a:r>
              <a:rPr lang="en-US" altLang="zh-CN" sz="1700" dirty="0" smtClean="0"/>
              <a:t>user</a:t>
            </a:r>
            <a:r>
              <a:rPr lang="en-US" altLang="en-US" sz="1700" dirty="0" smtClean="0"/>
              <a:t>-list</a:t>
            </a:r>
            <a:r>
              <a:rPr lang="en-US" altLang="en-US" sz="1700" dirty="0"/>
              <a:t>&gt; </a:t>
            </a:r>
            <a:r>
              <a:rPr lang="zh-CN" altLang="en-US" sz="1700" dirty="0" smtClean="0"/>
              <a:t>包括</a:t>
            </a:r>
            <a:r>
              <a:rPr lang="en-US" altLang="en-US" sz="1700" dirty="0" smtClean="0"/>
              <a:t> </a:t>
            </a:r>
            <a:r>
              <a:rPr lang="en-US" altLang="en-US" sz="1700" b="1" dirty="0"/>
              <a:t>public</a:t>
            </a:r>
            <a:r>
              <a:rPr lang="en-US" altLang="en-US" sz="1700" b="1" dirty="0" smtClean="0"/>
              <a:t>,  </a:t>
            </a:r>
            <a:r>
              <a:rPr lang="zh-CN" altLang="en-US" sz="1700" dirty="0" smtClean="0"/>
              <a:t>除了被显式授权的以外，所有用户都会丢失这些权限</a:t>
            </a:r>
            <a:endParaRPr lang="en-US" altLang="en-US" sz="1700" dirty="0"/>
          </a:p>
          <a:p>
            <a:r>
              <a:rPr lang="zh-CN" altLang="en-US" sz="1700" dirty="0"/>
              <a:t>如果同一权限被不同的被授予者两次授予给同一用户，则该用户在权限被撤销后仍可保留该权限。</a:t>
            </a:r>
          </a:p>
          <a:p>
            <a:r>
              <a:rPr lang="zh-CN" altLang="en-US" sz="1700" dirty="0"/>
              <a:t>所有依赖于被撤销特权的特权也会被撤销。</a:t>
            </a: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2291020" y="1592317"/>
            <a:ext cx="4623768" cy="4114801"/>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2800" dirty="0" smtClean="0">
                <a:effectLst/>
              </a:rPr>
              <a:t>角色 </a:t>
            </a:r>
            <a:r>
              <a:rPr lang="en-US" altLang="zh-CN" sz="2800" dirty="0" smtClean="0">
                <a:effectLst/>
              </a:rPr>
              <a:t>role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18173"/>
            <a:ext cx="7629925" cy="3161220"/>
          </a:xfrm>
        </p:spPr>
        <p:txBody>
          <a:bodyPr/>
          <a:lstStyle/>
          <a:p>
            <a:r>
              <a:rPr lang="zh-CN" altLang="en-US" sz="1700" dirty="0"/>
              <a:t>角色是一种区分不同用户的方法，这些用户可以访问</a:t>
            </a:r>
            <a:r>
              <a:rPr lang="en-US" altLang="zh-CN" sz="1700" dirty="0"/>
              <a:t>/</a:t>
            </a:r>
            <a:r>
              <a:rPr lang="zh-CN" altLang="en-US" sz="1700" dirty="0"/>
              <a:t>更新数据库中的内容。</a:t>
            </a:r>
          </a:p>
          <a:p>
            <a:r>
              <a:rPr lang="zh-CN" altLang="en-US" sz="1700" dirty="0"/>
              <a:t>要创建我们使用的角色</a:t>
            </a:r>
            <a:r>
              <a:rPr lang="en-US" altLang="zh-CN" sz="1700" dirty="0"/>
              <a:t>:</a:t>
            </a:r>
          </a:p>
          <a:p>
            <a:pPr algn="ctr">
              <a:buNone/>
            </a:pPr>
            <a:r>
              <a:rPr lang="en-US" altLang="en-US" sz="1700" b="1" dirty="0"/>
              <a:t>create a role </a:t>
            </a:r>
            <a:r>
              <a:rPr lang="en-US" altLang="en-US" sz="1700" dirty="0"/>
              <a:t>&lt;name&gt;</a:t>
            </a:r>
          </a:p>
          <a:p>
            <a:r>
              <a:rPr lang="zh-CN" altLang="en-US" sz="1700" dirty="0" smtClean="0"/>
              <a:t>例子</a:t>
            </a:r>
            <a:r>
              <a:rPr lang="en-US" altLang="zh-CN" sz="1700" dirty="0"/>
              <a:t>:</a:t>
            </a:r>
          </a:p>
          <a:p>
            <a:pPr lvl="1"/>
            <a:r>
              <a:rPr lang="en-US" altLang="en-US" sz="1700" b="1" dirty="0"/>
              <a:t>create role</a:t>
            </a:r>
            <a:r>
              <a:rPr lang="en-US" altLang="en-US" sz="1700" dirty="0"/>
              <a:t> instructor</a:t>
            </a:r>
          </a:p>
          <a:p>
            <a:r>
              <a:rPr lang="zh-CN" altLang="en-US" sz="1700" dirty="0" smtClean="0"/>
              <a:t>一旦</a:t>
            </a:r>
            <a:r>
              <a:rPr lang="zh-CN" altLang="en-US" sz="1700" dirty="0"/>
              <a:t>创建了一个角色，我们可以使用以下方法将“用户”分配给这个角色</a:t>
            </a:r>
            <a:r>
              <a:rPr lang="en-US" altLang="zh-CN" sz="1700" dirty="0"/>
              <a:t>:</a:t>
            </a:r>
          </a:p>
          <a:p>
            <a:pPr lvl="1"/>
            <a:r>
              <a:rPr lang="en-US" altLang="en-US" sz="1700" b="1" dirty="0"/>
              <a:t>grant</a:t>
            </a:r>
            <a:r>
              <a:rPr lang="en-US" altLang="en-US" sz="1700" dirty="0"/>
              <a:t>  &lt;role&gt; </a:t>
            </a:r>
            <a:r>
              <a:rPr lang="en-US" altLang="en-US" sz="1700" b="1" dirty="0"/>
              <a:t>to </a:t>
            </a:r>
            <a:r>
              <a:rPr lang="en-US" altLang="en-US" sz="1700" dirty="0"/>
              <a:t>&lt;users</a:t>
            </a:r>
            <a:r>
              <a:rPr lang="en-US" altLang="en-US" sz="1700" dirty="0" smtClean="0"/>
              <a:t>&gt;</a:t>
            </a:r>
            <a:endParaRPr lang="en-US" altLang="en-US" sz="17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2800" dirty="0" smtClean="0">
                <a:effectLst/>
              </a:rPr>
              <a:t>角色举例</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30364"/>
            <a:ext cx="7590445" cy="4903787"/>
          </a:xfrm>
        </p:spPr>
        <p:txBody>
          <a:bodyPr/>
          <a:lstStyle/>
          <a:p>
            <a:r>
              <a:rPr lang="en-US" altLang="en-US" sz="1700" b="1" dirty="0"/>
              <a:t>create role</a:t>
            </a:r>
            <a:r>
              <a:rPr lang="en-US" altLang="en-US" sz="1700" dirty="0"/>
              <a:t> instructor;</a:t>
            </a:r>
          </a:p>
          <a:p>
            <a:r>
              <a:rPr lang="en-US" altLang="en-US" sz="1700" b="1" dirty="0"/>
              <a:t>grant</a:t>
            </a:r>
            <a:r>
              <a:rPr lang="en-US" altLang="en-US" sz="1700" dirty="0"/>
              <a:t> </a:t>
            </a:r>
            <a:r>
              <a:rPr lang="en-US" altLang="en-US" sz="1700" i="1" dirty="0"/>
              <a:t>instructor</a:t>
            </a:r>
            <a:r>
              <a:rPr lang="en-US" altLang="en-US" sz="1700" b="1" dirty="0"/>
              <a:t> to </a:t>
            </a:r>
            <a:r>
              <a:rPr lang="en-US" altLang="en-US" sz="1700" dirty="0" err="1"/>
              <a:t>Amit</a:t>
            </a:r>
            <a:r>
              <a:rPr lang="en-US" altLang="en-US" sz="1700" b="1" dirty="0"/>
              <a:t>;</a:t>
            </a:r>
            <a:endParaRPr lang="en-US" altLang="en-US" sz="1700" dirty="0"/>
          </a:p>
          <a:p>
            <a:r>
              <a:rPr lang="zh-CN" altLang="en-US" sz="1700" dirty="0"/>
              <a:t>角色可以被授予特权</a:t>
            </a:r>
            <a:r>
              <a:rPr lang="en-US" altLang="zh-CN" sz="1700" dirty="0" smtClean="0"/>
              <a:t>:</a:t>
            </a:r>
            <a:endParaRPr lang="en-US" altLang="en-US" sz="1700" dirty="0"/>
          </a:p>
          <a:p>
            <a:pPr lvl="1"/>
            <a:r>
              <a:rPr lang="en-US" altLang="en-US" sz="1700" b="1" dirty="0"/>
              <a:t>grant</a:t>
            </a:r>
            <a:r>
              <a:rPr lang="en-US" altLang="en-US" sz="1700" dirty="0"/>
              <a:t> </a:t>
            </a:r>
            <a:r>
              <a:rPr lang="en-US" altLang="en-US" sz="1700" b="1" dirty="0"/>
              <a:t>select</a:t>
            </a:r>
            <a:r>
              <a:rPr lang="en-US" altLang="en-US" sz="1700" dirty="0"/>
              <a:t> </a:t>
            </a:r>
            <a:r>
              <a:rPr lang="en-US" altLang="en-US" sz="1700" b="1" dirty="0"/>
              <a:t>on</a:t>
            </a:r>
            <a:r>
              <a:rPr lang="en-US" altLang="en-US" sz="1700" dirty="0"/>
              <a:t> </a:t>
            </a:r>
            <a:r>
              <a:rPr lang="en-US" altLang="en-US" sz="1700" i="1" dirty="0"/>
              <a:t>takes</a:t>
            </a:r>
            <a:r>
              <a:rPr lang="en-US" altLang="en-US" sz="1700" dirty="0"/>
              <a:t> </a:t>
            </a:r>
            <a:r>
              <a:rPr lang="en-US" altLang="en-US" sz="1700" b="1" dirty="0"/>
              <a:t>to</a:t>
            </a:r>
            <a:r>
              <a:rPr lang="en-US" altLang="en-US" sz="1700" dirty="0"/>
              <a:t> </a:t>
            </a:r>
            <a:r>
              <a:rPr lang="en-US" altLang="en-US" sz="1700" i="1" dirty="0"/>
              <a:t>instructor</a:t>
            </a:r>
            <a:r>
              <a:rPr lang="en-US" altLang="en-US" sz="1700" dirty="0"/>
              <a:t>;</a:t>
            </a:r>
          </a:p>
          <a:p>
            <a:r>
              <a:rPr lang="zh-CN" altLang="en-US" sz="1700" dirty="0"/>
              <a:t>角色可以授予用户，也可以授予其他</a:t>
            </a:r>
            <a:r>
              <a:rPr lang="zh-CN" altLang="en-US" sz="1700" dirty="0" smtClean="0"/>
              <a:t>角色</a:t>
            </a:r>
            <a:endParaRPr lang="en-US" altLang="en-US" sz="1700" dirty="0" smtClean="0"/>
          </a:p>
          <a:p>
            <a:pPr lvl="1"/>
            <a:r>
              <a:rPr lang="en-US" altLang="en-US" sz="1700" b="1" dirty="0" smtClean="0"/>
              <a:t>create</a:t>
            </a:r>
            <a:r>
              <a:rPr lang="en-US" altLang="en-US" sz="1700" dirty="0" smtClean="0"/>
              <a:t> </a:t>
            </a:r>
            <a:r>
              <a:rPr lang="en-US" altLang="en-US" sz="1700" b="1" dirty="0" smtClean="0"/>
              <a:t>role</a:t>
            </a:r>
            <a:r>
              <a:rPr lang="en-US" altLang="en-US" sz="1700" dirty="0" smtClean="0"/>
              <a:t> </a:t>
            </a:r>
            <a:r>
              <a:rPr lang="en-US" altLang="en-US" sz="1700" i="1" dirty="0" err="1" smtClean="0"/>
              <a:t>teaching_assistant</a:t>
            </a:r>
            <a:endParaRPr lang="en-US" altLang="en-US" sz="1700" i="1" dirty="0" smtClean="0"/>
          </a:p>
          <a:p>
            <a:pPr lvl="1"/>
            <a:r>
              <a:rPr lang="en-US" altLang="en-US" sz="1700" b="1" dirty="0" smtClean="0"/>
              <a:t>grant</a:t>
            </a:r>
            <a:r>
              <a:rPr lang="en-US" altLang="en-US" sz="1700" dirty="0" smtClean="0"/>
              <a:t> </a:t>
            </a:r>
            <a:r>
              <a:rPr lang="en-US" altLang="en-US" sz="1700" i="1" dirty="0" err="1"/>
              <a:t>teaching_assistant</a:t>
            </a:r>
            <a:r>
              <a:rPr lang="en-US" altLang="en-US" sz="1700" dirty="0"/>
              <a:t> </a:t>
            </a:r>
            <a:r>
              <a:rPr lang="en-US" altLang="en-US" sz="1700" b="1" dirty="0"/>
              <a:t>to</a:t>
            </a:r>
            <a:r>
              <a:rPr lang="en-US" altLang="en-US" sz="1700" dirty="0"/>
              <a:t> </a:t>
            </a:r>
            <a:r>
              <a:rPr lang="en-US" altLang="en-US" sz="1700" i="1" dirty="0"/>
              <a:t>instructor</a:t>
            </a:r>
            <a:r>
              <a:rPr lang="en-US" altLang="en-US" sz="1700" dirty="0"/>
              <a:t>;</a:t>
            </a:r>
          </a:p>
          <a:p>
            <a:pPr lvl="2"/>
            <a:r>
              <a:rPr lang="en-US" altLang="zh-CN" sz="1700" i="1" dirty="0" smtClean="0"/>
              <a:t>instructor </a:t>
            </a:r>
            <a:r>
              <a:rPr lang="zh-CN" altLang="en-US" sz="1700" i="1" dirty="0" smtClean="0"/>
              <a:t>继承</a:t>
            </a:r>
            <a:r>
              <a:rPr lang="zh-CN" altLang="en-US" sz="1700" i="1" dirty="0"/>
              <a:t>了</a:t>
            </a:r>
            <a:r>
              <a:rPr lang="en-US" altLang="en-US" sz="1700" i="1" dirty="0" err="1"/>
              <a:t>teaching_assistant</a:t>
            </a:r>
            <a:r>
              <a:rPr lang="zh-CN" altLang="en-US" sz="1700" i="1" dirty="0"/>
              <a:t>的所有</a:t>
            </a:r>
            <a:r>
              <a:rPr lang="zh-CN" altLang="en-US" sz="1700" i="1" dirty="0" smtClean="0"/>
              <a:t>特权</a:t>
            </a:r>
            <a:endParaRPr lang="en-US" altLang="en-US" sz="1700" i="1" dirty="0"/>
          </a:p>
          <a:p>
            <a:r>
              <a:rPr lang="zh-CN" altLang="en-US" sz="1700" dirty="0" smtClean="0"/>
              <a:t>角色链</a:t>
            </a:r>
            <a:endParaRPr lang="en-US" altLang="en-US" sz="1700" dirty="0"/>
          </a:p>
          <a:p>
            <a:pPr lvl="1"/>
            <a:r>
              <a:rPr lang="en-US" altLang="en-US" sz="1700" b="1" dirty="0"/>
              <a:t>create</a:t>
            </a:r>
            <a:r>
              <a:rPr lang="en-US" altLang="en-US" sz="1700" dirty="0"/>
              <a:t> </a:t>
            </a:r>
            <a:r>
              <a:rPr lang="en-US" altLang="en-US" sz="1700" b="1" dirty="0"/>
              <a:t>role</a:t>
            </a:r>
            <a:r>
              <a:rPr lang="en-US" altLang="en-US" sz="1700" dirty="0"/>
              <a:t> </a:t>
            </a:r>
            <a:r>
              <a:rPr lang="en-US" altLang="en-US" sz="1700" i="1" dirty="0"/>
              <a:t>dean</a:t>
            </a:r>
            <a:r>
              <a:rPr lang="en-US" altLang="en-US" sz="1700" dirty="0"/>
              <a:t>;</a:t>
            </a:r>
          </a:p>
          <a:p>
            <a:pPr lvl="1"/>
            <a:r>
              <a:rPr lang="en-US" altLang="en-US" sz="1700" b="1" dirty="0"/>
              <a:t>grant</a:t>
            </a:r>
            <a:r>
              <a:rPr lang="en-US" altLang="en-US" sz="1700" dirty="0"/>
              <a:t> </a:t>
            </a:r>
            <a:r>
              <a:rPr lang="en-US" altLang="en-US" sz="1700" i="1" dirty="0"/>
              <a:t>instructor</a:t>
            </a:r>
            <a:r>
              <a:rPr lang="en-US" altLang="en-US" sz="1700" dirty="0"/>
              <a:t> </a:t>
            </a:r>
            <a:r>
              <a:rPr lang="en-US" altLang="en-US" sz="1700" b="1" dirty="0"/>
              <a:t>to</a:t>
            </a:r>
            <a:r>
              <a:rPr lang="en-US" altLang="en-US" sz="1700" dirty="0"/>
              <a:t> </a:t>
            </a:r>
            <a:r>
              <a:rPr lang="en-US" altLang="en-US" sz="1700" i="1" dirty="0"/>
              <a:t>dean</a:t>
            </a:r>
            <a:r>
              <a:rPr lang="en-US" altLang="en-US" sz="1700" dirty="0"/>
              <a:t>;</a:t>
            </a:r>
          </a:p>
          <a:p>
            <a:pPr lvl="1"/>
            <a:r>
              <a:rPr lang="en-US" altLang="en-US" sz="1700" b="1" dirty="0"/>
              <a:t>grant</a:t>
            </a:r>
            <a:r>
              <a:rPr lang="en-US" altLang="en-US" sz="1700" dirty="0"/>
              <a:t> </a:t>
            </a:r>
            <a:r>
              <a:rPr lang="en-US" altLang="en-US" sz="1700" i="1" dirty="0"/>
              <a:t>dean</a:t>
            </a:r>
            <a:r>
              <a:rPr lang="en-US" altLang="en-US" sz="1700" dirty="0"/>
              <a:t> </a:t>
            </a:r>
            <a:r>
              <a:rPr lang="en-US" altLang="en-US" sz="1700" b="1" dirty="0"/>
              <a:t>to</a:t>
            </a:r>
            <a:r>
              <a:rPr lang="en-US" altLang="en-US" sz="1700" dirty="0"/>
              <a:t> Satoshi;</a:t>
            </a:r>
          </a:p>
          <a:p>
            <a:endParaRPr lang="en-US" alt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zh-CN" altLang="en-US" sz="2800" dirty="0" smtClean="0">
                <a:ea typeface="+mj-ea"/>
              </a:rPr>
              <a:t>视图上的授权</a:t>
            </a:r>
            <a:endParaRPr lang="en-US" sz="2800" dirty="0">
              <a:ea typeface="+mj-ea"/>
            </a:endParaRPr>
          </a:p>
        </p:txBody>
      </p:sp>
      <p:sp>
        <p:nvSpPr>
          <p:cNvPr id="88067" name="Rectangle 3"/>
          <p:cNvSpPr>
            <a:spLocks noGrp="1" noChangeArrowheads="1"/>
          </p:cNvSpPr>
          <p:nvPr>
            <p:ph type="body" idx="1"/>
          </p:nvPr>
        </p:nvSpPr>
        <p:spPr>
          <a:xfrm>
            <a:off x="768351" y="1179132"/>
            <a:ext cx="7612170" cy="3730219"/>
          </a:xfrm>
        </p:spPr>
        <p:txBody>
          <a:bodyPr/>
          <a:lstStyle/>
          <a:p>
            <a:r>
              <a:rPr lang="en-US" altLang="en-US" sz="1700" b="1" dirty="0"/>
              <a:t>create view  </a:t>
            </a:r>
            <a:r>
              <a:rPr lang="en-US" altLang="en-US" sz="1700" i="1" dirty="0" err="1"/>
              <a:t>geo_instructor</a:t>
            </a:r>
            <a:r>
              <a:rPr lang="en-US" altLang="en-US" sz="1700" i="1" dirty="0"/>
              <a:t> </a:t>
            </a:r>
            <a:r>
              <a:rPr lang="en-US" altLang="en-US" sz="1700" b="1" dirty="0"/>
              <a:t>as</a:t>
            </a:r>
            <a:br>
              <a:rPr lang="en-US" altLang="en-US" sz="1700" b="1" dirty="0"/>
            </a:br>
            <a:r>
              <a:rPr lang="en-US" altLang="en-US" sz="1700" dirty="0"/>
              <a:t>(</a:t>
            </a:r>
            <a:r>
              <a:rPr lang="en-US" altLang="en-US" sz="1700" b="1" dirty="0"/>
              <a:t>select </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a:t>dept_name </a:t>
            </a:r>
            <a:r>
              <a:rPr lang="en-US" altLang="en-US" sz="1700" dirty="0"/>
              <a:t>= 'Geology');</a:t>
            </a:r>
          </a:p>
          <a:p>
            <a:r>
              <a:rPr lang="en-US" altLang="en-US" sz="1700" b="1" dirty="0"/>
              <a:t>grant select on </a:t>
            </a:r>
            <a:r>
              <a:rPr lang="en-US" altLang="en-US" sz="1700" i="1" dirty="0" err="1"/>
              <a:t>geo_instructor</a:t>
            </a:r>
            <a:r>
              <a:rPr lang="en-US" altLang="en-US" sz="1700" i="1" dirty="0"/>
              <a:t> </a:t>
            </a:r>
            <a:r>
              <a:rPr lang="en-US" altLang="en-US" sz="1700" b="1" dirty="0"/>
              <a:t>to </a:t>
            </a:r>
            <a:r>
              <a:rPr lang="en-US" altLang="en-US" sz="1700" i="1" dirty="0"/>
              <a:t> </a:t>
            </a:r>
            <a:r>
              <a:rPr lang="en-US" altLang="en-US" sz="1700" i="1" dirty="0" err="1"/>
              <a:t>geo_staff</a:t>
            </a:r>
            <a:endParaRPr lang="en-US" altLang="en-US" sz="1700" i="1" dirty="0"/>
          </a:p>
          <a:p>
            <a:r>
              <a:rPr lang="en-US" altLang="en-US" sz="1700" dirty="0"/>
              <a:t>Suppose that a  </a:t>
            </a:r>
            <a:r>
              <a:rPr lang="en-US" altLang="en-US" sz="1700" i="1" dirty="0" err="1"/>
              <a:t>geo_staff</a:t>
            </a:r>
            <a:r>
              <a:rPr lang="en-US" altLang="en-US" sz="1700" dirty="0"/>
              <a:t> member issues</a:t>
            </a:r>
          </a:p>
          <a:p>
            <a:pPr lvl="1"/>
            <a:r>
              <a:rPr lang="en-US" altLang="en-US" sz="1700" b="1" dirty="0"/>
              <a:t>select </a:t>
            </a:r>
            <a:r>
              <a:rPr lang="en-US" altLang="en-US" sz="1700" dirty="0"/>
              <a:t>*</a:t>
            </a:r>
            <a:br>
              <a:rPr lang="en-US" altLang="en-US" sz="1700" dirty="0"/>
            </a:br>
            <a:r>
              <a:rPr lang="en-US" altLang="en-US" sz="1700" b="1" dirty="0"/>
              <a:t>from </a:t>
            </a:r>
            <a:r>
              <a:rPr lang="en-US" altLang="en-US" sz="1700" i="1" dirty="0" err="1"/>
              <a:t>geo_instructor</a:t>
            </a:r>
            <a:r>
              <a:rPr lang="en-US" altLang="en-US" sz="1700" dirty="0"/>
              <a:t>;</a:t>
            </a:r>
          </a:p>
          <a:p>
            <a:r>
              <a:rPr lang="zh-CN" altLang="en-US" sz="1700" dirty="0"/>
              <a:t>如果</a:t>
            </a:r>
          </a:p>
          <a:p>
            <a:pPr lvl="1"/>
            <a:r>
              <a:rPr lang="en-US" altLang="zh-CN" sz="1700" dirty="0" err="1"/>
              <a:t>Geo_staff</a:t>
            </a:r>
            <a:r>
              <a:rPr lang="zh-CN" altLang="en-US" sz="1700" dirty="0" smtClean="0"/>
              <a:t>没有</a:t>
            </a:r>
            <a:r>
              <a:rPr lang="en-US" altLang="zh-CN" sz="1700" dirty="0" smtClean="0"/>
              <a:t>instructor</a:t>
            </a:r>
            <a:r>
              <a:rPr lang="zh-CN" altLang="en-US" sz="1700" dirty="0" smtClean="0"/>
              <a:t>的权限</a:t>
            </a:r>
            <a:r>
              <a:rPr lang="en-US" altLang="zh-CN" sz="1700" dirty="0" smtClean="0"/>
              <a:t>?</a:t>
            </a:r>
            <a:endParaRPr lang="en-US" altLang="zh-CN" sz="1700" dirty="0"/>
          </a:p>
          <a:p>
            <a:pPr lvl="1"/>
            <a:r>
              <a:rPr lang="zh-CN" altLang="en-US" sz="1700" dirty="0"/>
              <a:t>视图的创建者对讲师没有一些权限</a:t>
            </a:r>
            <a:r>
              <a:rPr lang="en-US" altLang="zh-CN" sz="1700" dirty="0"/>
              <a:t>?</a:t>
            </a:r>
            <a:endParaRPr lang="en-US" altLang="en-US" sz="1700" dirty="0" smtClean="0"/>
          </a:p>
          <a:p>
            <a:endParaRPr lang="en-US" altLang="en-US" sz="1700" dirty="0"/>
          </a:p>
          <a:p>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zh-CN" altLang="en-US" sz="2800" dirty="0" smtClean="0">
                <a:ea typeface="+mj-ea"/>
              </a:rPr>
              <a:t>其他授权特性</a:t>
            </a:r>
            <a:endParaRPr lang="en-US" sz="2800" dirty="0">
              <a:ea typeface="+mj-ea"/>
            </a:endParaRPr>
          </a:p>
        </p:txBody>
      </p:sp>
      <p:sp>
        <p:nvSpPr>
          <p:cNvPr id="89091" name="Rectangle 3"/>
          <p:cNvSpPr>
            <a:spLocks noGrp="1" noChangeArrowheads="1"/>
          </p:cNvSpPr>
          <p:nvPr>
            <p:ph type="body" idx="1"/>
          </p:nvPr>
        </p:nvSpPr>
        <p:spPr>
          <a:xfrm>
            <a:off x="768350" y="1093789"/>
            <a:ext cx="7709825" cy="3685476"/>
          </a:xfrm>
        </p:spPr>
        <p:txBody>
          <a:bodyPr/>
          <a:lstStyle/>
          <a:p>
            <a:r>
              <a:rPr lang="en-US" altLang="en-US" sz="1700" b="1" dirty="0"/>
              <a:t>references</a:t>
            </a:r>
            <a:r>
              <a:rPr lang="en-US" altLang="en-US" sz="1700" dirty="0"/>
              <a:t> privilege to create foreign </a:t>
            </a:r>
            <a:r>
              <a:rPr lang="en-US" altLang="en-US" sz="1700" dirty="0" smtClean="0"/>
              <a:t>key </a:t>
            </a:r>
            <a:r>
              <a:rPr lang="zh-CN" altLang="en-US" sz="1700" dirty="0" smtClean="0"/>
              <a:t>外键权限</a:t>
            </a:r>
            <a:endParaRPr lang="en-US" altLang="en-US" sz="1700" dirty="0"/>
          </a:p>
          <a:p>
            <a:pPr lvl="1"/>
            <a:r>
              <a:rPr lang="en-US" altLang="en-US" sz="1700" b="1" dirty="0"/>
              <a:t>grant reference </a:t>
            </a:r>
            <a:r>
              <a:rPr lang="en-US" altLang="en-US" sz="1700" dirty="0"/>
              <a:t>(</a:t>
            </a:r>
            <a:r>
              <a:rPr lang="en-US" altLang="en-US" sz="1700" i="1" dirty="0"/>
              <a:t>dept_name</a:t>
            </a:r>
            <a:r>
              <a:rPr lang="en-US" altLang="en-US" sz="1700" dirty="0"/>
              <a:t>) </a:t>
            </a:r>
            <a:r>
              <a:rPr lang="en-US" altLang="en-US" sz="1700" b="1" dirty="0"/>
              <a:t>on </a:t>
            </a:r>
            <a:r>
              <a:rPr lang="en-US" altLang="en-US" sz="1700" i="1" dirty="0"/>
              <a:t>department </a:t>
            </a:r>
            <a:r>
              <a:rPr lang="en-US" altLang="en-US" sz="1700" b="1" dirty="0"/>
              <a:t>to </a:t>
            </a:r>
            <a:r>
              <a:rPr lang="en-US" altLang="en-US" sz="1700" dirty="0"/>
              <a:t>Mariano;</a:t>
            </a:r>
          </a:p>
          <a:p>
            <a:pPr lvl="1"/>
            <a:r>
              <a:rPr lang="en-US" altLang="en-US" sz="1700" dirty="0"/>
              <a:t>Why is this required?</a:t>
            </a:r>
          </a:p>
          <a:p>
            <a:r>
              <a:rPr lang="zh-CN" altLang="en-US" sz="1700" dirty="0" smtClean="0"/>
              <a:t>权限的传递</a:t>
            </a:r>
            <a:endParaRPr lang="en-US" altLang="en-US" sz="1700" dirty="0" smtClean="0"/>
          </a:p>
          <a:p>
            <a:pPr lvl="1"/>
            <a:r>
              <a:rPr lang="en-US" altLang="en-US" sz="1700" b="1" dirty="0" smtClean="0"/>
              <a:t>grant select on </a:t>
            </a:r>
            <a:r>
              <a:rPr lang="en-US" altLang="en-US" sz="1700" i="1" dirty="0" smtClean="0"/>
              <a:t>department </a:t>
            </a:r>
            <a:r>
              <a:rPr lang="en-US" altLang="en-US" sz="1700" b="1" dirty="0" smtClean="0"/>
              <a:t>to </a:t>
            </a:r>
            <a:r>
              <a:rPr lang="en-US" altLang="en-US" sz="1700" dirty="0" smtClean="0"/>
              <a:t>Amit </a:t>
            </a:r>
            <a:r>
              <a:rPr lang="en-US" altLang="en-US" sz="1700" b="1" dirty="0" smtClean="0"/>
              <a:t>with grant option</a:t>
            </a:r>
            <a:r>
              <a:rPr lang="en-US" altLang="en-US" sz="1700" dirty="0" smtClean="0"/>
              <a:t>;</a:t>
            </a:r>
          </a:p>
          <a:p>
            <a:pPr lvl="1"/>
            <a:r>
              <a:rPr lang="en-US" altLang="en-US" sz="1700" b="1" dirty="0" smtClean="0"/>
              <a:t>revoke </a:t>
            </a:r>
            <a:r>
              <a:rPr lang="en-US" altLang="en-US" sz="1700" b="1" dirty="0"/>
              <a:t>select on </a:t>
            </a:r>
            <a:r>
              <a:rPr lang="en-US" altLang="en-US" sz="1700" i="1" dirty="0"/>
              <a:t>department </a:t>
            </a:r>
            <a:r>
              <a:rPr lang="en-US" altLang="en-US" sz="1700" b="1" dirty="0"/>
              <a:t>from </a:t>
            </a:r>
            <a:r>
              <a:rPr lang="en-US" altLang="en-US" sz="1700" dirty="0"/>
              <a:t>Amit, Satoshi </a:t>
            </a:r>
            <a:r>
              <a:rPr lang="en-US" altLang="en-US" sz="1700" b="1" dirty="0"/>
              <a:t>cascade</a:t>
            </a:r>
            <a:r>
              <a:rPr lang="en-US" altLang="en-US" sz="1700" dirty="0"/>
              <a:t>;</a:t>
            </a:r>
          </a:p>
          <a:p>
            <a:pPr lvl="1"/>
            <a:r>
              <a:rPr lang="en-US" altLang="en-US" sz="1700" b="1" dirty="0"/>
              <a:t>revoke select on </a:t>
            </a:r>
            <a:r>
              <a:rPr lang="en-US" altLang="en-US" sz="1700" i="1" dirty="0"/>
              <a:t>department </a:t>
            </a:r>
            <a:r>
              <a:rPr lang="en-US" altLang="en-US" sz="1700" b="1" dirty="0"/>
              <a:t>from </a:t>
            </a:r>
            <a:r>
              <a:rPr lang="en-US" altLang="en-US" sz="1700" dirty="0" err="1"/>
              <a:t>Amit</a:t>
            </a:r>
            <a:r>
              <a:rPr lang="en-US" altLang="en-US" sz="1700" dirty="0"/>
              <a:t>, Satoshi </a:t>
            </a:r>
            <a:r>
              <a:rPr lang="en-US" altLang="en-US" sz="1700" b="1" dirty="0"/>
              <a:t>restrict</a:t>
            </a:r>
            <a:r>
              <a:rPr lang="en-US" altLang="en-US" sz="1700" dirty="0"/>
              <a:t>;</a:t>
            </a:r>
          </a:p>
          <a:p>
            <a:pPr lvl="1"/>
            <a:r>
              <a:rPr lang="en-US" altLang="en-US" sz="1700" dirty="0"/>
              <a:t>And more!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Takes Relation</a:t>
            </a:r>
          </a:p>
        </p:txBody>
      </p:sp>
      <p:pic>
        <p:nvPicPr>
          <p:cNvPr id="1026" name="Picture 2" descr="C:\Users\as668\Desktop\Judi-Done\4_02.jpg"/>
          <p:cNvPicPr>
            <a:picLocks noChangeAspect="1" noChangeArrowheads="1"/>
          </p:cNvPicPr>
          <p:nvPr/>
        </p:nvPicPr>
        <p:blipFill>
          <a:blip r:embed="rId3"/>
          <a:srcRect/>
          <a:stretch>
            <a:fillRect/>
          </a:stretch>
        </p:blipFill>
        <p:spPr bwMode="auto">
          <a:xfrm>
            <a:off x="2062303" y="1182414"/>
            <a:ext cx="4259678" cy="5125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2159865" y="1176594"/>
            <a:ext cx="5743521" cy="477176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zh-CN" altLang="en-US" sz="2800" dirty="0" smtClean="0"/>
              <a:t>自然联接中的“坑”</a:t>
            </a:r>
            <a:endParaRPr lang="en-US" sz="2800" dirty="0"/>
          </a:p>
        </p:txBody>
      </p:sp>
      <p:sp>
        <p:nvSpPr>
          <p:cNvPr id="7171" name="Rectangle 3"/>
          <p:cNvSpPr>
            <a:spLocks noGrp="1" noChangeArrowheads="1"/>
          </p:cNvSpPr>
          <p:nvPr>
            <p:ph type="body" idx="1"/>
          </p:nvPr>
        </p:nvSpPr>
        <p:spPr>
          <a:xfrm>
            <a:off x="768351" y="1103201"/>
            <a:ext cx="7668514" cy="4944032"/>
          </a:xfrm>
        </p:spPr>
        <p:txBody>
          <a:bodyPr/>
          <a:lstStyle/>
          <a:p>
            <a:r>
              <a:rPr lang="zh-CN" altLang="en-US" sz="1700" dirty="0" smtClean="0"/>
              <a:t>注意不相关的同名列，别自然理解不正确的等同起来。</a:t>
            </a:r>
            <a:endParaRPr lang="en-US" sz="1700" dirty="0" smtClean="0"/>
          </a:p>
          <a:p>
            <a:r>
              <a:rPr lang="zh-CN" altLang="en-US" sz="1700" dirty="0" smtClean="0"/>
              <a:t>比如：列出所有同学的姓名和他修课的课程名。</a:t>
            </a:r>
            <a:endParaRPr lang="en-US" sz="1700" dirty="0" smtClean="0"/>
          </a:p>
          <a:p>
            <a:pPr lvl="1"/>
            <a:r>
              <a:rPr lang="zh-CN" altLang="en-US" sz="1700" dirty="0" smtClean="0"/>
              <a:t>正确版本</a:t>
            </a:r>
            <a:r>
              <a:rPr lang="en-US" sz="1700" b="1" dirty="0" smtClean="0"/>
              <a:t>           </a:t>
            </a:r>
          </a:p>
          <a:p>
            <a:pPr lvl="2"/>
            <a:r>
              <a:rPr lang="en-US" sz="1700" b="1" dirty="0"/>
              <a:t>select name, title</a:t>
            </a:r>
          </a:p>
          <a:p>
            <a:pPr lvl="2"/>
            <a:r>
              <a:rPr lang="en-US" sz="1700" b="1" dirty="0"/>
              <a:t>from student natural join takes, course</a:t>
            </a:r>
          </a:p>
          <a:p>
            <a:pPr lvl="2"/>
            <a:r>
              <a:rPr lang="en-US" sz="1700" b="1" dirty="0"/>
              <a:t>where </a:t>
            </a:r>
            <a:r>
              <a:rPr lang="en-US" sz="1700" b="1" dirty="0" err="1"/>
              <a:t>takes.course_id</a:t>
            </a:r>
            <a:r>
              <a:rPr lang="en-US" sz="1700" b="1" dirty="0"/>
              <a:t> = </a:t>
            </a:r>
            <a:r>
              <a:rPr lang="en-US" sz="1700" b="1" dirty="0" err="1"/>
              <a:t>course.course_id</a:t>
            </a:r>
            <a:r>
              <a:rPr lang="en-US" sz="1700" b="1" dirty="0"/>
              <a:t>;</a:t>
            </a:r>
          </a:p>
          <a:p>
            <a:pPr lvl="1"/>
            <a:r>
              <a:rPr lang="zh-CN" altLang="en-US" sz="1700" dirty="0" smtClean="0"/>
              <a:t>错误版本</a:t>
            </a:r>
            <a:endParaRPr lang="en-US" sz="1700" dirty="0" smtClean="0"/>
          </a:p>
          <a:p>
            <a:pPr lvl="2">
              <a:buFont typeface="Webdings" pitchFamily="18" charset="2"/>
              <a:buNone/>
              <a:defRPr/>
            </a:pPr>
            <a:r>
              <a:rPr lang="en-US" sz="1700" b="1" dirty="0" smtClean="0"/>
              <a:t>       select </a:t>
            </a:r>
            <a:r>
              <a:rPr lang="en-US" sz="1700" i="1" dirty="0" smtClean="0"/>
              <a:t>name</a:t>
            </a:r>
            <a:r>
              <a:rPr lang="en-US" sz="1700" dirty="0" smtClean="0"/>
              <a:t>, </a:t>
            </a:r>
            <a:r>
              <a:rPr lang="en-US" sz="1700" i="1" dirty="0" smtClean="0"/>
              <a:t>title</a:t>
            </a:r>
            <a:br>
              <a:rPr lang="en-US" sz="1700" i="1" dirty="0" smtClean="0"/>
            </a:br>
            <a:r>
              <a:rPr lang="en-US" sz="1700" i="1" dirty="0" smtClean="0"/>
              <a:t>   </a:t>
            </a:r>
            <a:r>
              <a:rPr lang="en-US" sz="1700" b="1" dirty="0" smtClean="0"/>
              <a:t>from </a:t>
            </a:r>
            <a:r>
              <a:rPr lang="en-US" sz="1700" i="1" dirty="0" smtClean="0"/>
              <a:t>student </a:t>
            </a:r>
            <a:r>
              <a:rPr lang="en-US" sz="1700" b="1" dirty="0" smtClean="0"/>
              <a:t>natural join </a:t>
            </a:r>
            <a:r>
              <a:rPr lang="en-US" sz="1700" i="1" dirty="0" smtClean="0"/>
              <a:t>takes </a:t>
            </a:r>
            <a:r>
              <a:rPr lang="en-US" sz="1700" b="1" dirty="0" smtClean="0"/>
              <a:t>natural join </a:t>
            </a:r>
            <a:r>
              <a:rPr lang="en-US" sz="1700" i="1" dirty="0" smtClean="0"/>
              <a:t>course</a:t>
            </a:r>
            <a:r>
              <a:rPr lang="en-US" sz="1700" dirty="0" smtClean="0"/>
              <a:t>;</a:t>
            </a:r>
          </a:p>
          <a:p>
            <a:pPr lvl="2">
              <a:defRPr/>
            </a:pPr>
            <a:r>
              <a:rPr lang="zh-CN" altLang="en-US" sz="1700" dirty="0" smtClean="0"/>
              <a:t>这个查询会无视所有学生修读的非所在院开设的课程</a:t>
            </a:r>
            <a:endParaRPr lang="en-US" altLang="zh-CN" sz="1700" dirty="0"/>
          </a:p>
          <a:p>
            <a:pPr lvl="2">
              <a:defRPr/>
            </a:pPr>
            <a:r>
              <a:rPr lang="zh-CN" altLang="en-US" sz="1700" dirty="0"/>
              <a:t>正确</a:t>
            </a:r>
            <a:r>
              <a:rPr lang="zh-CN" altLang="en-US" sz="1700" dirty="0" smtClean="0"/>
              <a:t>版本不会有这个问题</a:t>
            </a:r>
            <a:endParaRPr lang="en-US" sz="1600" dirty="0"/>
          </a:p>
          <a:p>
            <a:pPr lvl="1"/>
            <a:endParaRPr lang="en-US" altLang="en-US" dirty="0">
              <a:ea typeface="ＭＳ Ｐゴシック" pitchFamily="34" charset="-128"/>
            </a:endParaRP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106267</TotalTime>
  <Words>2805</Words>
  <Application>Microsoft Office PowerPoint</Application>
  <PresentationFormat>全屏显示(4:3)</PresentationFormat>
  <Paragraphs>542</Paragraphs>
  <Slides>64</Slides>
  <Notes>45</Notes>
  <HiddenSlides>2</HiddenSlides>
  <MMClips>0</MMClips>
  <ScaleCrop>false</ScaleCrop>
  <HeadingPairs>
    <vt:vector size="8" baseType="variant">
      <vt:variant>
        <vt:lpstr>已用的字体</vt:lpstr>
      </vt:variant>
      <vt:variant>
        <vt:i4>10</vt:i4>
      </vt:variant>
      <vt:variant>
        <vt:lpstr>主题</vt:lpstr>
      </vt:variant>
      <vt:variant>
        <vt:i4>1</vt:i4>
      </vt:variant>
      <vt:variant>
        <vt:lpstr>幻灯片标题</vt:lpstr>
      </vt:variant>
      <vt:variant>
        <vt:i4>64</vt:i4>
      </vt:variant>
      <vt:variant>
        <vt:lpstr>自定义放映</vt:lpstr>
      </vt:variant>
      <vt:variant>
        <vt:i4>1</vt:i4>
      </vt:variant>
    </vt:vector>
  </HeadingPairs>
  <TitlesOfParts>
    <vt:vector size="76" baseType="lpstr">
      <vt:lpstr>Monotype Sorts</vt:lpstr>
      <vt:lpstr>ＭＳ Ｐゴシック</vt:lpstr>
      <vt:lpstr>ＭＳ Ｐゴシック</vt:lpstr>
      <vt:lpstr>微软雅黑</vt:lpstr>
      <vt:lpstr>Arial</vt:lpstr>
      <vt:lpstr>Helvetica</vt:lpstr>
      <vt:lpstr>Symbol</vt:lpstr>
      <vt:lpstr>Times New Roman</vt:lpstr>
      <vt:lpstr>Webdings</vt:lpstr>
      <vt:lpstr>Wingdings</vt:lpstr>
      <vt:lpstr>2_db-5-grey</vt:lpstr>
      <vt:lpstr>第4章 中级SQL</vt:lpstr>
      <vt:lpstr>概要</vt:lpstr>
      <vt:lpstr>联接关系</vt:lpstr>
      <vt:lpstr>Natural Join in SQL</vt:lpstr>
      <vt:lpstr>自然联接(Cont.)</vt:lpstr>
      <vt:lpstr>Student Relation</vt:lpstr>
      <vt:lpstr>Takes Relation</vt:lpstr>
      <vt:lpstr>student natural join takes</vt:lpstr>
      <vt:lpstr>自然联接中的“坑”</vt:lpstr>
      <vt:lpstr>联接使用using子句</vt:lpstr>
      <vt:lpstr>on 子句作为联接条件</vt:lpstr>
      <vt:lpstr>外部联接（外联）</vt:lpstr>
      <vt:lpstr>外联举例</vt:lpstr>
      <vt:lpstr>左外联</vt:lpstr>
      <vt:lpstr>右外联</vt:lpstr>
      <vt:lpstr>全外联</vt:lpstr>
      <vt:lpstr>联接关系举例</vt:lpstr>
      <vt:lpstr>联接关系举例</vt:lpstr>
      <vt:lpstr>联接关系举例</vt:lpstr>
      <vt:lpstr>视图</vt:lpstr>
      <vt:lpstr>视图定义</vt:lpstr>
      <vt:lpstr>视图的定义与使用</vt:lpstr>
      <vt:lpstr>使用已有的视图定义其他视图</vt:lpstr>
      <vt:lpstr>使用已有视图定义视图</vt:lpstr>
      <vt:lpstr>视图展开</vt:lpstr>
      <vt:lpstr>视图展开(续)</vt:lpstr>
      <vt:lpstr>物化视图 Materialized Views</vt:lpstr>
      <vt:lpstr>对视图的更新（永远不要这么做！！！）</vt:lpstr>
      <vt:lpstr>某些更新不能被唯一地翻译</vt:lpstr>
      <vt:lpstr>还有一些根本啥也不是</vt:lpstr>
      <vt:lpstr>SQL中的视图更新</vt:lpstr>
      <vt:lpstr>事务 Transactions</vt:lpstr>
      <vt:lpstr>事务概念</vt:lpstr>
      <vt:lpstr>转账例子</vt:lpstr>
      <vt:lpstr>转账例子（续）</vt:lpstr>
      <vt:lpstr>转账例子（续）</vt:lpstr>
      <vt:lpstr>ACID 特性</vt:lpstr>
      <vt:lpstr>完整性约束</vt:lpstr>
      <vt:lpstr> 单一关系上的约束</vt:lpstr>
      <vt:lpstr>非空约束</vt:lpstr>
      <vt:lpstr>唯一性约束</vt:lpstr>
      <vt:lpstr>check 子句</vt:lpstr>
      <vt:lpstr>参考性约束</vt:lpstr>
      <vt:lpstr>参考性约束(续)</vt:lpstr>
      <vt:lpstr>参考性约束的级联操作</vt:lpstr>
      <vt:lpstr>事务期间完整性约束的违反</vt:lpstr>
      <vt:lpstr>复杂的检查条件</vt:lpstr>
      <vt:lpstr>断言 assertion </vt:lpstr>
      <vt:lpstr>SQL的数据类型</vt:lpstr>
      <vt:lpstr>大对象</vt:lpstr>
      <vt:lpstr>用户自定义类型</vt:lpstr>
      <vt:lpstr>自定义域</vt:lpstr>
      <vt:lpstr>创建索引</vt:lpstr>
      <vt:lpstr>索引创建举例</vt:lpstr>
      <vt:lpstr>授权</vt:lpstr>
      <vt:lpstr>授权(续)</vt:lpstr>
      <vt:lpstr>SQL中的授权</vt:lpstr>
      <vt:lpstr>SQL中的权限 Privileges</vt:lpstr>
      <vt:lpstr>SQL中的回收权限</vt:lpstr>
      <vt:lpstr>角色 role</vt:lpstr>
      <vt:lpstr>角色举例</vt:lpstr>
      <vt:lpstr>视图上的授权</vt:lpstr>
      <vt:lpstr>其他授权特性</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ericxie</cp:lastModifiedBy>
  <cp:revision>512</cp:revision>
  <cp:lastPrinted>1999-06-28T19:27:31Z</cp:lastPrinted>
  <dcterms:created xsi:type="dcterms:W3CDTF">2009-12-21T15:40:22Z</dcterms:created>
  <dcterms:modified xsi:type="dcterms:W3CDTF">2022-04-05T22:49:02Z</dcterms:modified>
</cp:coreProperties>
</file>