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4"/>
  </p:notesMasterIdLst>
  <p:handoutMasterIdLst>
    <p:handoutMasterId r:id="rId85"/>
  </p:handoutMasterIdLst>
  <p:sldIdLst>
    <p:sldId id="336" r:id="rId2"/>
    <p:sldId id="337" r:id="rId3"/>
    <p:sldId id="471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91" r:id="rId20"/>
    <p:sldId id="354" r:id="rId21"/>
    <p:sldId id="355" r:id="rId22"/>
    <p:sldId id="356" r:id="rId23"/>
    <p:sldId id="357" r:id="rId24"/>
    <p:sldId id="392" r:id="rId25"/>
    <p:sldId id="359" r:id="rId26"/>
    <p:sldId id="360" r:id="rId27"/>
    <p:sldId id="361" r:id="rId28"/>
    <p:sldId id="362" r:id="rId29"/>
    <p:sldId id="363" r:id="rId30"/>
    <p:sldId id="393" r:id="rId31"/>
    <p:sldId id="405" r:id="rId32"/>
    <p:sldId id="366" r:id="rId33"/>
    <p:sldId id="367" r:id="rId34"/>
    <p:sldId id="368" r:id="rId35"/>
    <p:sldId id="395" r:id="rId36"/>
    <p:sldId id="396" r:id="rId37"/>
    <p:sldId id="397" r:id="rId38"/>
    <p:sldId id="372" r:id="rId39"/>
    <p:sldId id="399" r:id="rId40"/>
    <p:sldId id="400" r:id="rId41"/>
    <p:sldId id="375" r:id="rId42"/>
    <p:sldId id="401" r:id="rId43"/>
    <p:sldId id="377" r:id="rId44"/>
    <p:sldId id="378" r:id="rId45"/>
    <p:sldId id="379" r:id="rId46"/>
    <p:sldId id="402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403" r:id="rId55"/>
    <p:sldId id="389" r:id="rId56"/>
    <p:sldId id="444" r:id="rId57"/>
    <p:sldId id="445" r:id="rId58"/>
    <p:sldId id="446" r:id="rId59"/>
    <p:sldId id="447" r:id="rId60"/>
    <p:sldId id="470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461" r:id="rId75"/>
    <p:sldId id="462" r:id="rId76"/>
    <p:sldId id="463" r:id="rId77"/>
    <p:sldId id="464" r:id="rId78"/>
    <p:sldId id="465" r:id="rId79"/>
    <p:sldId id="466" r:id="rId80"/>
    <p:sldId id="467" r:id="rId81"/>
    <p:sldId id="468" r:id="rId82"/>
    <p:sldId id="469" r:id="rId8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10" d="100"/>
          <a:sy n="110" d="100"/>
        </p:scale>
        <p:origin x="1218" y="10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5C2D2E6-F3AE-4706-AA7C-A27CB5881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3E3BA3E-1163-4871-A1C5-DDC284DA4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11377A80-0AAD-447B-BE0B-51EE48D2E4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8A5EF8-1EA2-40F7-ACE3-511711E5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2C85F7F-263F-4BCA-A748-E7BF53C3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3C515C3-4144-46F2-9488-0C2F9C995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CDE7844-086F-44A6-BD23-B7F220B0A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B3BA81C-442A-4230-A20A-E595EBE42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48B2855-8CA5-440D-9408-4CE865C8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AE2622C-3725-441E-83A6-02F180C38E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690451F-D741-432D-92E9-516ABF98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BE2C4D40-217F-4CE6-B4E8-F1DA3F833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0EAB560-37BF-4BCA-B8B2-3F91FFA8DC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4BF505B-7173-4754-A528-D8FA43F0A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2B67DF2-5D25-46F8-ACC9-D9394CC3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7615A99-8D1A-4BC1-9629-12BC9DF9EE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  <a:pPr algn="r"/>
              <a:t>64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661E8095-6D2C-41A8-B271-9AB1D651D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6D5D4DC-B829-48BF-B1AC-E75D18F98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41B4EAA-8DEC-4091-900B-F533CB361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  <a:pPr algn="r"/>
              <a:t>65</a:t>
            </a:fld>
            <a:endParaRPr lang="en-US" altLang="en-US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8809479-F953-4055-B86B-B7BBDED36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946F2EA-0356-44B0-A850-64B9E536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A787AF7-66B7-4972-B7D6-364DAE18B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0F94DD8-2809-4B5A-B4AF-08400FB9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AB8FDEF-5BD6-4003-AB54-905620D33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5CFC35-B157-4AC7-8AB7-E1A48B0EE199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4499535-6F71-45E0-8F21-448C498DF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18A5756-94E4-49C3-ABAF-2FB7113AD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375DABD8-6F94-4383-A073-09A69F57D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6D0486-2383-464C-8F37-EE396CDFE6B7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61A5E75-BCB2-4DC1-A7EA-5EA6F3ECE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A51625C8-428E-42A3-A2E9-C899D2160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48FBFC0-4311-421C-BC03-F76D62307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F7C2E8-7F0D-4256-96FD-C289296D7A78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3C93AC7-CA99-43E4-AE8F-91CDBA14C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4F316149-E36D-4BAF-878D-B38887B1C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23DF8502-8D0D-46C4-9475-8D9E378F0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34B156-CC36-4057-9BA9-DAFF2ADAEBE0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2B9470B-BE2B-461E-A82C-20E238B20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59F1B65-B0E5-4571-87D7-11F1FDB4B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BE32ABD2-DC6C-45D8-AA16-9196C79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7232A8-64F6-48E8-B73B-ADCEE6F9D8FE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7C8F1F65-53E9-43E5-BAF2-60CCDAB0E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DD84AF79-177F-440D-9CAF-AFA9FE699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9C600FC-25C5-48DB-8B59-D3FD01816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EED90-ACF9-422B-915D-7246E309F195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B42EEEC-3A31-4BA6-84C5-4846D1EFE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AE2EDAE-02D8-4130-8B73-45B3F8FD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0996C1E-24C8-48FC-AD5C-6409A7972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04FD1F-96DF-4300-AD07-17DC7A99019F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0D4EFE85-7A1F-44AD-87B2-A81E9D28A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25CC705-0DD6-40FF-AFF2-3ACD9964A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9320E0F5-85BB-4833-9F4A-BED9244457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E5F7E46-45D8-462F-926B-991372CA2A56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2C44E2E1-DF2F-4706-82AD-0E21CD7E1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DE43156-BBCC-4F31-87CB-3AA3FF6DD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ED84FF49-0D5A-496D-A872-9090CABCA7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897B525-AB85-4C24-B44B-743940307121}" type="slidenum">
              <a:rPr lang="en-US" altLang="en-US" sz="1200"/>
              <a:pPr algn="r"/>
              <a:t>75</a:t>
            </a:fld>
            <a:endParaRPr lang="en-US" altLang="en-US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09D3E4E-1403-42C1-BB81-F296EF3ED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13FB87FF-8B87-4E2E-BF8A-09229A330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BBBD082B-4275-4186-88A3-9A2849F9C7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5CB8196-3869-44DC-99DF-42C11768853F}" type="slidenum">
              <a:rPr lang="en-US" altLang="en-US" sz="1200"/>
              <a:pPr algn="r"/>
              <a:t>76</a:t>
            </a:fld>
            <a:endParaRPr lang="en-US" altLang="en-US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AD9FA62-AE53-462E-BF52-7F816F7A7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6C6DCDE-01DA-4A7F-9654-905CDEA95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5D0C9B7-D4F0-46CD-8304-A48F6FC9BB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D7A2C95-D4B0-4DED-AF83-59C697A357B3}" type="slidenum">
              <a:rPr lang="en-US" altLang="en-US" sz="1200"/>
              <a:pPr algn="r"/>
              <a:t>77</a:t>
            </a:fld>
            <a:endParaRPr lang="en-US" altLang="en-US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E6C2557-692A-4C26-A999-D6F44D9B3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692E777-5FF9-4FC8-938B-860A4F28B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A0DAA6D-A998-4B94-B4AD-D86A087D25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AF534BB-9825-443C-99B7-76466BEA7223}" type="slidenum">
              <a:rPr lang="en-US" altLang="en-US" sz="1200"/>
              <a:pPr algn="r"/>
              <a:t>78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CC2A6F4A-DF2E-490A-9981-B3021240E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7B6FF9CF-A9E8-4643-83F1-801B59FDF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4608B392-B382-433A-80AE-EF6C47D6F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131894-5A1D-4527-A683-DA1180A7E7AC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BCE5266-A70B-4241-828C-87B74029F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45E3F25-5650-42C8-A467-2DB8C4550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6E3A8DF-30D3-4E0C-BA58-0E4953DB1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43E662-CB9A-4C3E-A77F-E9C3019374AD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954061BF-0A24-4D43-93C1-6A9798772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17AEAA54-50CE-4B35-8824-D0407D87A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2825F836-76EB-4933-8C54-38841E319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D3F978-FDE2-4BBF-A170-9F7AEE734DA4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FEDFD892-41AE-4A6D-B8DF-214B1D3EA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2B426679-9F43-40C9-96D1-BCB41FC4C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050" y="5726113"/>
            <a:ext cx="394588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Ed</a:t>
            </a: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en-US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buFont typeface="Wingdings" panose="05000000000000000000" pitchFamily="2" charset="2"/>
              <a:buChar char="§"/>
              <a:defRPr sz="17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>
              <a:buFont typeface="Arial" panose="020B0604020202020204" pitchFamily="34" charset="0"/>
              <a:buChar char="•"/>
              <a:defRPr sz="17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71650" indent="-228600">
              <a:buFont typeface="Wingdings" panose="05000000000000000000" pitchFamily="2" charset="2"/>
              <a:buChar char="§"/>
              <a:defRPr sz="17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高级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</a:p>
          <a:p>
            <a:pPr>
              <a:buFont typeface="Monotype Sorts" charset="2"/>
              <a:buNone/>
            </a:pP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</a:p>
          <a:p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en-US" dirty="0">
                <a:ea typeface="ＭＳ Ｐゴシック" panose="020B0600070205080204" pitchFamily="34" charset="-128"/>
              </a:rPr>
              <a:t>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ResultSet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=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,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avg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(salary)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while 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rset.next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()) {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rset.getString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("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 + " " +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rset.getFloat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(2));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}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分节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zh-CN" altLang="en-US" dirty="0"/>
              <a:t>连接数据库</a:t>
            </a:r>
          </a:p>
          <a:p>
            <a:r>
              <a:rPr lang="zh-CN" altLang="en-US" dirty="0"/>
              <a:t>向数据库系统发送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  <a:p>
            <a:r>
              <a:rPr lang="zh-CN" altLang="en-US" dirty="0"/>
              <a:t>异常和资源管理</a:t>
            </a:r>
          </a:p>
          <a:p>
            <a:r>
              <a:rPr lang="zh-CN" altLang="en-US" dirty="0"/>
              <a:t>检索查询的结果</a:t>
            </a:r>
          </a:p>
          <a:p>
            <a:r>
              <a:rPr lang="en-US" altLang="en-US" dirty="0"/>
              <a:t>Prepared Statements</a:t>
            </a:r>
          </a:p>
          <a:p>
            <a:r>
              <a:rPr lang="zh-CN" altLang="en-US" dirty="0" smtClean="0"/>
              <a:t>可</a:t>
            </a:r>
            <a:r>
              <a:rPr lang="zh-CN" altLang="en-US" dirty="0"/>
              <a:t>调用语句</a:t>
            </a:r>
          </a:p>
          <a:p>
            <a:r>
              <a:rPr lang="zh-CN" altLang="en-US" dirty="0"/>
              <a:t>元数据功能</a:t>
            </a:r>
          </a:p>
          <a:p>
            <a:r>
              <a:rPr lang="zh-CN" altLang="en-US" dirty="0"/>
              <a:t>其他功能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访问数据库</a:t>
            </a:r>
            <a:endParaRPr lang="en-US" altLang="en-US" dirty="0" smtClean="0"/>
          </a:p>
          <a:p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代码详情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</a:p>
          <a:p>
            <a:pPr lvl="1"/>
            <a:r>
              <a:rPr lang="en-US" altLang="en-US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 and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ja-JP" b="1" dirty="0">
                <a:ea typeface="ＭＳ Ｐゴシック" panose="020B0600070205080204" pitchFamily="34" charset="-128"/>
              </a:rPr>
              <a:t>(1) equivalent if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ja-JP" b="1" dirty="0">
                <a:ea typeface="ＭＳ Ｐゴシック" panose="020B0600070205080204" pitchFamily="34" charset="-128"/>
              </a:rPr>
              <a:t> is the first argument of select result.</a:t>
            </a:r>
          </a:p>
          <a:p>
            <a:r>
              <a:rPr lang="en-US" altLang="en-US" dirty="0"/>
              <a:t>Dealing with Null values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ea typeface="ＭＳ Ｐゴシック" panose="020B0600070205080204" pitchFamily="34" charset="-128"/>
              </a:rPr>
              <a:t> a =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rs.getInt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rs.wasNull</a:t>
            </a:r>
            <a:r>
              <a:rPr lang="en-US" altLang="en-US" b="1" dirty="0">
                <a:ea typeface="ＭＳ Ｐゴシック" panose="020B0600070205080204" pitchFamily="34" charset="-128"/>
              </a:rPr>
              <a:t>())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Systems.out.println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pStmt</a:t>
            </a:r>
            <a:r>
              <a:rPr lang="en-US" altLang="en-US" dirty="0">
                <a:cs typeface="Arial" panose="020B0604020202020204" pitchFamily="34" charset="0"/>
              </a:rPr>
              <a:t> = </a:t>
            </a:r>
            <a:r>
              <a:rPr lang="en-US" altLang="en-US" dirty="0" err="1"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cs typeface="Arial" panose="020B0604020202020204" pitchFamily="34" charset="0"/>
              </a:rPr>
              <a:t>(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 err="1"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 err="1"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 err="1"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 err="1"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 err="1"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cs typeface="Arial" panose="020B0604020202020204" pitchFamily="34" charset="0"/>
              </a:rPr>
              <a:t>();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 err="1"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 err="1"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cs typeface="Arial" panose="020B0604020202020204" pitchFamily="34" charset="0"/>
              </a:rPr>
              <a:t>();</a:t>
            </a:r>
          </a:p>
          <a:p>
            <a:r>
              <a:rPr lang="zh-CN" altLang="en-US" b="1" dirty="0"/>
              <a:t>警告</a:t>
            </a:r>
            <a:r>
              <a:rPr lang="en-US" altLang="zh-CN" dirty="0"/>
              <a:t>:</a:t>
            </a:r>
            <a:r>
              <a:rPr lang="zh-CN" altLang="en-US" dirty="0"/>
              <a:t>当从用户处获取输入并将其添加到查询时，总是使用预处理</a:t>
            </a:r>
            <a:r>
              <a:rPr lang="zh-CN" altLang="en-US" dirty="0" smtClean="0"/>
              <a:t>语句</a:t>
            </a:r>
            <a:endParaRPr lang="en-US" altLang="en-US" dirty="0" smtClean="0"/>
          </a:p>
          <a:p>
            <a:pPr lvl="1"/>
            <a:r>
              <a:rPr lang="zh-CN" altLang="en-US" dirty="0"/>
              <a:t>永远不要</a:t>
            </a:r>
            <a:r>
              <a:rPr lang="zh-CN" altLang="en-US" dirty="0" smtClean="0"/>
              <a:t>通过</a:t>
            </a:r>
            <a:r>
              <a:rPr lang="zh-CN" altLang="en-US" dirty="0"/>
              <a:t>拼合</a:t>
            </a:r>
            <a:r>
              <a:rPr lang="zh-CN" altLang="en-US" dirty="0" smtClean="0"/>
              <a:t>字符串</a:t>
            </a:r>
            <a:r>
              <a:rPr lang="zh-CN" altLang="en-US" dirty="0"/>
              <a:t>来创建查询</a:t>
            </a:r>
            <a:endParaRPr lang="en-US" altLang="en-US" dirty="0" smtClean="0"/>
          </a:p>
          <a:p>
            <a:pPr lvl="1"/>
            <a:r>
              <a:rPr lang="en-US" altLang="en-US" dirty="0" smtClean="0">
                <a:cs typeface="Arial" panose="020B0604020202020204" pitchFamily="34" charset="0"/>
              </a:rPr>
              <a:t>"</a:t>
            </a:r>
            <a:r>
              <a:rPr lang="en-US" altLang="en-US" dirty="0">
                <a:cs typeface="Arial" panose="020B0604020202020204" pitchFamily="34" charset="0"/>
              </a:rPr>
              <a:t>insert into instructor values(</a:t>
            </a:r>
            <a:r>
              <a:rPr lang="en-US" altLang="ja-JP" dirty="0"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cs typeface="Arial" panose="020B0604020202020204" pitchFamily="34" charset="0"/>
              </a:rPr>
              <a:t>)</a:t>
            </a:r>
            <a:r>
              <a:rPr lang="ja-JP" altLang="en-US" dirty="0">
                <a:cs typeface="Arial" panose="020B0604020202020204" pitchFamily="34" charset="0"/>
              </a:rPr>
              <a:t>“</a:t>
            </a:r>
            <a:endParaRPr lang="en-US" altLang="ja-JP" dirty="0"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cs typeface="Arial" panose="020B0604020202020204" pitchFamily="34" charset="0"/>
              </a:rPr>
              <a:t>如果名字是</a:t>
            </a:r>
            <a:r>
              <a:rPr lang="ja-JP" altLang="en-US" dirty="0" smtClean="0">
                <a:cs typeface="Arial" panose="020B0604020202020204" pitchFamily="34" charset="0"/>
              </a:rPr>
              <a:t>“</a:t>
            </a:r>
            <a:r>
              <a:rPr lang="en-US" altLang="ja-JP" dirty="0" smtClean="0">
                <a:cs typeface="Arial" panose="020B0604020202020204" pitchFamily="34" charset="0"/>
              </a:rPr>
              <a:t>D'Souza</a:t>
            </a:r>
            <a:r>
              <a:rPr lang="ja-JP" altLang="en-US" dirty="0" smtClean="0">
                <a:cs typeface="Arial" panose="020B0604020202020204" pitchFamily="34" charset="0"/>
              </a:rPr>
              <a:t>”</a:t>
            </a:r>
            <a:r>
              <a:rPr lang="en-US" altLang="ja-JP" dirty="0">
                <a:cs typeface="Arial" panose="020B0604020202020204" pitchFamily="34" charset="0"/>
              </a:rPr>
              <a:t>?</a:t>
            </a:r>
          </a:p>
          <a:p>
            <a:pPr lvl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注入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假设我们构造一个查询使用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"select * from instructor where name = </a:t>
            </a:r>
            <a:r>
              <a:rPr lang="en-US" altLang="ja-JP" dirty="0" smtClean="0"/>
              <a:t>'" + name + "'"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假设用户输入一下内容，替代姓名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X</a:t>
            </a:r>
            <a:r>
              <a:rPr lang="en-US" altLang="ja-JP" dirty="0"/>
              <a:t>' or 'Y' = 'Y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结果集变为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"select * from instructor where name = </a:t>
            </a:r>
            <a:r>
              <a:rPr lang="en-US" altLang="ja-JP" dirty="0"/>
              <a:t>'" + "X' or 'Y' = 'Y" + "'"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which is: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select * from instructor where name = </a:t>
            </a:r>
            <a:r>
              <a:rPr lang="en-US" altLang="ja-JP" dirty="0"/>
              <a:t>'X' or 'Y' = 'Y'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用户甚至使用：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X</a:t>
            </a:r>
            <a:r>
              <a:rPr lang="en-US" altLang="ja-JP" dirty="0"/>
              <a:t>';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</a:t>
            </a:r>
            <a:r>
              <a:rPr lang="zh-CN" altLang="en-US" dirty="0" smtClean="0"/>
              <a:t>内部使用</a:t>
            </a:r>
            <a:r>
              <a:rPr lang="en-US" altLang="en-US" dirty="0" smtClean="0"/>
              <a:t>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/>
              <a:t>'X\' or \'Y\' = \'Y'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始终</a:t>
            </a:r>
            <a:r>
              <a:rPr lang="zh-CN" altLang="en-US" b="1" dirty="0" smtClean="0">
                <a:solidFill>
                  <a:srgbClr val="002060"/>
                </a:solidFill>
              </a:rPr>
              <a:t>使用</a:t>
            </a:r>
            <a:r>
              <a:rPr lang="en-US" altLang="en-US" b="1" dirty="0">
                <a:solidFill>
                  <a:srgbClr val="002060"/>
                </a:solidFill>
              </a:rPr>
              <a:t>prepared statements </a:t>
            </a:r>
            <a:r>
              <a:rPr lang="zh-CN" altLang="en-US" b="1" dirty="0" smtClean="0">
                <a:solidFill>
                  <a:srgbClr val="002060"/>
                </a:solidFill>
              </a:rPr>
              <a:t>，</a:t>
            </a:r>
            <a:r>
              <a:rPr lang="zh-CN" altLang="en-US" b="1" dirty="0">
                <a:solidFill>
                  <a:srgbClr val="002060"/>
                </a:solidFill>
              </a:rPr>
              <a:t>将用户输入作为参数</a:t>
            </a:r>
            <a:endParaRPr lang="en-US" altLang="en-US" b="1" dirty="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</a:p>
          <a:p>
            <a:r>
              <a:rPr lang="en-US" altLang="en-US"/>
              <a:t>E.g.after executing query to get a ResultSet rs: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ResultSetMetaData rsmd = rs.getMetaData();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for(int i = 1; i &lt;= rsmd.getColumnCount(); i++) {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System.out.println(rsmd.getColumnName(i));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     System.out.println(rsmd.getColumnTypeName(i));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       }</a:t>
            </a:r>
          </a:p>
          <a:p>
            <a:r>
              <a:rPr lang="en-US" altLang="en-US"/>
              <a:t>How is this useful?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r>
              <a:rPr lang="en-US" altLang="en-US" dirty="0">
                <a:solidFill>
                  <a:srgbClr val="0000FF"/>
                </a:solidFill>
              </a:rPr>
              <a:t/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 idea for transactions with multiple updates</a:t>
            </a:r>
          </a:p>
          <a:p>
            <a:r>
              <a:rPr lang="en-US" altLang="en-US" dirty="0"/>
              <a:t>Can turn off automatic commit on a connection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conn.setAutoCommit</a:t>
            </a:r>
            <a:r>
              <a:rPr lang="en-US" altLang="en-US" dirty="0">
                <a:ea typeface="ＭＳ Ｐゴシック" panose="020B0600070205080204" pitchFamily="34" charset="-128"/>
              </a:rPr>
              <a:t>(false);</a:t>
            </a:r>
          </a:p>
          <a:p>
            <a:r>
              <a:rPr lang="en-US" altLang="en-US" dirty="0"/>
              <a:t>Transactions must then be committed or rolled back explicitly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conn.commit</a:t>
            </a:r>
            <a:r>
              <a:rPr lang="en-US" altLang="en-US" dirty="0">
                <a:ea typeface="ＭＳ Ｐゴシック" panose="020B0600070205080204" pitchFamily="34" charset="-128"/>
              </a:rPr>
              <a:t>();     or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conn.rollback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概要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zh-CN" altLang="en-US" dirty="0" smtClean="0"/>
              <a:t>编程语言中使用</a:t>
            </a:r>
            <a:r>
              <a:rPr lang="en-US" altLang="zh-CN" dirty="0" smtClean="0"/>
              <a:t>SQL</a:t>
            </a:r>
            <a:endParaRPr lang="en-US" altLang="zh-CN" dirty="0"/>
          </a:p>
          <a:p>
            <a:r>
              <a:rPr lang="zh-CN" altLang="en-US" dirty="0" smtClean="0"/>
              <a:t>存储函数和存储过程</a:t>
            </a:r>
            <a:endParaRPr lang="zh-CN" altLang="en-US" dirty="0"/>
          </a:p>
          <a:p>
            <a:r>
              <a:rPr lang="zh-CN" altLang="en-US" dirty="0"/>
              <a:t>触发器</a:t>
            </a:r>
          </a:p>
          <a:p>
            <a:r>
              <a:rPr lang="zh-CN" altLang="en-US" dirty="0"/>
              <a:t>递归查询</a:t>
            </a:r>
          </a:p>
          <a:p>
            <a:r>
              <a:rPr lang="zh-CN" altLang="en-US" dirty="0"/>
              <a:t>先进的聚合功能</a:t>
            </a:r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cStmt1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("{? = call some function(?)}");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cStmt2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("{call some procedure(?,?)}");</a:t>
            </a:r>
          </a:p>
          <a:p>
            <a:r>
              <a:rPr lang="en-US" altLang="en-US" dirty="0"/>
              <a:t>Handling large object types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getBlob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getClob</a:t>
            </a:r>
            <a:r>
              <a:rPr lang="en-US" altLang="en-US" dirty="0">
                <a:ea typeface="ＭＳ Ｐゴシック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getString</a:t>
            </a:r>
            <a:r>
              <a:rPr lang="en-US" altLang="en-US" dirty="0">
                <a:ea typeface="ＭＳ Ｐゴシック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, respectively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ＭＳ Ｐゴシック" panose="020B0600070205080204" pitchFamily="34" charset="-128"/>
              </a:rPr>
              <a:t>getBytes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 object to update large objects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blob.setBlob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parameterIndex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).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https://docs.oracle.com/javase/tutorial/jdbc/index.html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</a:p>
          <a:p>
            <a:r>
              <a:rPr lang="en-US" altLang="en-US" dirty="0"/>
              <a:t>SQLJ: embedded SQL in Java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iterator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(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name,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null;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{ select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avg</a:t>
            </a:r>
            <a:r>
              <a:rPr lang="en-US" altLang="en-US" dirty="0">
                <a:ea typeface="ＭＳ Ｐゴシック" panose="020B0600070205080204" pitchFamily="34" charset="-128"/>
              </a:rPr>
              <a:t>(salary) from instructor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group by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 };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while (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iter.next</a:t>
            </a:r>
            <a:r>
              <a:rPr lang="en-US" altLang="en-US" dirty="0">
                <a:ea typeface="ＭＳ Ｐゴシック" panose="020B0600070205080204" pitchFamily="34" charset="-128"/>
              </a:rPr>
              <a:t>()) {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iter.dept_name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iter.avgSal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+ " " +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}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iter.close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en-US" dirty="0"/>
              <a:t>Applications such as GUI, spreadsheets, etc. can use ODBC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8105775" cy="485812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The SQL standard defines </a:t>
            </a:r>
            <a:r>
              <a:rPr lang="en-US" altLang="en-US" dirty="0" err="1"/>
              <a:t>embeddings</a:t>
            </a:r>
            <a:r>
              <a:rPr lang="en-US" altLang="en-US" dirty="0"/>
              <a:t> of SQL in a variety of programming languages such as C, C++, Java, Fortran, and PL/1, 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</a:p>
          <a:p>
            <a:pPr>
              <a:tabLst>
                <a:tab pos="744538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EXEC SQL &lt;embedded SQL statement &gt;;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some languages, like COBOL,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Java embedding uses    # SQL { …. };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BEGIN DECLARE SECTION}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END DECLARE SECTION;</a:t>
            </a:r>
          </a:p>
          <a:p>
            <a:pPr>
              <a:tabLst>
                <a:tab pos="744538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</a:p>
          <a:p>
            <a:pPr lvl="1">
              <a:tabLst>
                <a:tab pos="966788" algn="l"/>
              </a:tabLst>
              <a:defRPr/>
            </a:pPr>
            <a:r>
              <a:rPr lang="en-US" dirty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r>
              <a:rPr lang="en-US" altLang="en-US" dirty="0">
                <a:solidFill>
                  <a:srgbClr val="993300"/>
                </a:solidFill>
              </a:rPr>
              <a:t/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5-8</a:t>
            </a:r>
          </a:p>
          <a:p>
            <a:r>
              <a:rPr lang="en-US" altLang="zh-CN" sz="2400" dirty="0"/>
              <a:t>5-9</a:t>
            </a:r>
          </a:p>
          <a:p>
            <a:r>
              <a:rPr lang="en-US" altLang="zh-CN" sz="2400" dirty="0"/>
              <a:t>5-10</a:t>
            </a:r>
          </a:p>
          <a:p>
            <a:r>
              <a:rPr lang="en-US" altLang="zh-CN" sz="2400" dirty="0"/>
              <a:t>5-11</a:t>
            </a:r>
          </a:p>
          <a:p>
            <a:r>
              <a:rPr lang="en-US" altLang="zh-CN" sz="2400" dirty="0"/>
              <a:t>5-15</a:t>
            </a:r>
          </a:p>
          <a:p>
            <a:r>
              <a:rPr lang="en-US" altLang="zh-CN" sz="2400" dirty="0"/>
              <a:t>5-22</a:t>
            </a:r>
          </a:p>
          <a:p>
            <a:r>
              <a:rPr lang="en-US" altLang="zh-CN" sz="2400" dirty="0"/>
              <a:t>5-23</a:t>
            </a:r>
          </a:p>
          <a:p>
            <a:r>
              <a:rPr lang="en-US" altLang="zh-CN" sz="2400" dirty="0"/>
              <a:t>5-24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66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r>
              <a:rPr lang="en-US" altLang="en-US" dirty="0"/>
              <a:t>Can update tuples fetched by cursor by declaring that the cursor is for update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zh-CN" altLang="en-US" dirty="0"/>
              <a:t>函数和过程允许“业务逻辑”存储在数据库中，并从</a:t>
            </a:r>
            <a:r>
              <a:rPr lang="en-US" altLang="zh-CN" dirty="0"/>
              <a:t>SQL</a:t>
            </a:r>
            <a:r>
              <a:rPr lang="zh-CN" altLang="en-US" dirty="0"/>
              <a:t>语句中执行。</a:t>
            </a:r>
          </a:p>
          <a:p>
            <a:r>
              <a:rPr lang="zh-CN" altLang="en-US" dirty="0"/>
              <a:t>它们可以由</a:t>
            </a:r>
            <a:r>
              <a:rPr lang="en-US" altLang="zh-CN" dirty="0"/>
              <a:t>SQL</a:t>
            </a:r>
            <a:r>
              <a:rPr lang="zh-CN" altLang="en-US" dirty="0"/>
              <a:t>的过程性组件或外部编程语言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 err="1"/>
              <a:t>c++</a:t>
            </a:r>
            <a:r>
              <a:rPr lang="en-US" altLang="zh-CN" dirty="0"/>
              <a:t>)</a:t>
            </a:r>
            <a:r>
              <a:rPr lang="zh-CN" altLang="en-US" dirty="0"/>
              <a:t>定义。</a:t>
            </a:r>
          </a:p>
          <a:p>
            <a:r>
              <a:rPr lang="zh-CN" altLang="en-US" dirty="0"/>
              <a:t>这里给出的语法是由</a:t>
            </a:r>
            <a:r>
              <a:rPr lang="en-US" altLang="zh-CN" dirty="0"/>
              <a:t>SQL</a:t>
            </a:r>
            <a:r>
              <a:rPr lang="zh-CN" altLang="en-US" dirty="0"/>
              <a:t>标准定义的。</a:t>
            </a:r>
          </a:p>
          <a:p>
            <a:pPr lvl="1"/>
            <a:r>
              <a:rPr lang="zh-CN" altLang="en-US" dirty="0"/>
              <a:t>大多数数据库实现了这种语法的非标准版本。</a:t>
            </a:r>
            <a:endParaRPr lang="en-US" altLang="en-US" dirty="0" smtClean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/>
              <a:t>Usage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</a:p>
          <a:p>
            <a:r>
              <a:rPr lang="en-US" altLang="en-US" dirty="0"/>
              <a:t>The name, along with the number of arguments, is used to identify the procedure.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Warning: most database systems implement their own variant of the standard syntax below.</a:t>
            </a: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May contain multiple SQL statements between </a:t>
            </a:r>
            <a:r>
              <a:rPr lang="en-US" altLang="en-US" b="1" dirty="0">
                <a:ea typeface="ＭＳ Ｐゴシック" pitchFamily="34" charset="-128"/>
              </a:rPr>
              <a:t>begin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Local variables can be declared within a compound statements</a:t>
            </a:r>
          </a:p>
          <a:p>
            <a:pPr>
              <a:defRPr/>
            </a:pPr>
            <a:r>
              <a:rPr lang="en-US" altLang="en-US" dirty="0"/>
              <a:t>While and repeat statements: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b="1" dirty="0">
                <a:ea typeface="ＭＳ Ｐゴシック" pitchFamily="34" charset="-128"/>
              </a:rPr>
              <a:t>while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 </a:t>
            </a:r>
            <a:r>
              <a:rPr lang="en-US" altLang="en-US" b="1" dirty="0">
                <a:ea typeface="ＭＳ Ｐゴシック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while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sz="8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ea typeface="ＭＳ Ｐゴシック" pitchFamily="34" charset="-128"/>
              </a:rPr>
              <a:t>repeat</a:t>
            </a:r>
          </a:p>
          <a:p>
            <a:pPr lvl="2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until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repeat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/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r>
              <a:rPr lang="zh-CN" altLang="en-US" sz="2400" dirty="0" smtClean="0"/>
              <a:t>编程语言中使用</a:t>
            </a:r>
            <a:r>
              <a:rPr lang="en-US" altLang="zh-CN" sz="2400" dirty="0" smtClean="0"/>
              <a:t>SQL</a:t>
            </a:r>
            <a:endParaRPr lang="en-US" altLang="zh-CN" sz="24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zh-CN" altLang="en-US" dirty="0"/>
              <a:t>并不是所有的查询都可以用</a:t>
            </a:r>
            <a:r>
              <a:rPr lang="en-US" altLang="zh-CN" dirty="0"/>
              <a:t>SQL</a:t>
            </a:r>
            <a:r>
              <a:rPr lang="zh-CN" altLang="en-US" dirty="0"/>
              <a:t>表示，因为</a:t>
            </a:r>
            <a:r>
              <a:rPr lang="en-US" altLang="zh-CN" dirty="0"/>
              <a:t>SQL</a:t>
            </a:r>
            <a:r>
              <a:rPr lang="zh-CN" altLang="en-US" dirty="0"/>
              <a:t>没有提供通用语言的全部表达能力。</a:t>
            </a:r>
          </a:p>
          <a:p>
            <a:r>
              <a:rPr lang="zh-CN" altLang="en-US" dirty="0"/>
              <a:t>非声明性操作</a:t>
            </a:r>
            <a:r>
              <a:rPr lang="en-US" altLang="zh-CN" dirty="0"/>
              <a:t>——</a:t>
            </a:r>
            <a:r>
              <a:rPr lang="zh-CN" altLang="en-US" dirty="0"/>
              <a:t>例如打印报告、与用户交互或将查询结果发送到图形用户界面</a:t>
            </a:r>
            <a:r>
              <a:rPr lang="en-US" altLang="zh-CN" dirty="0"/>
              <a:t>——</a:t>
            </a:r>
            <a:r>
              <a:rPr lang="zh-CN" altLang="en-US" dirty="0"/>
              <a:t>不能在</a:t>
            </a:r>
            <a:r>
              <a:rPr lang="en-US" altLang="zh-CN" dirty="0"/>
              <a:t>SQL</a:t>
            </a:r>
            <a:r>
              <a:rPr lang="zh-CN" altLang="en-US" dirty="0"/>
              <a:t>中执行。</a:t>
            </a:r>
            <a:endParaRPr lang="en-US" altLang="en-US" sz="1700" dirty="0" smtClean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数据库程序员必须使用通用编程语言，原因至少有两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Returns 0 on success and -1 if capacity is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(page 202) for details</a:t>
            </a:r>
          </a:p>
          <a:p>
            <a:r>
              <a:rPr lang="en-US" altLang="en-US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arises he action to be taken is to exit the enclosing  the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r>
              <a:rPr lang="en-US" altLang="en-US" dirty="0"/>
              <a:t>Drawbacks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ＭＳ Ｐゴシック" panose="020B0600070205080204" pitchFamily="34" charset="-128"/>
              </a:rPr>
              <a:t>s address space.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risk of accidental corruption of database structures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security risk, allowing users access to unauthorized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sandbox</a:t>
            </a:r>
            <a:r>
              <a:rPr lang="en-US" altLang="en-US" dirty="0">
                <a:ea typeface="ＭＳ Ｐゴシック" panose="020B0600070205080204" pitchFamily="34" charset="-128"/>
              </a:rPr>
              <a:t> techniques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That is, use a safe language like Java, which cannot be used to  access/damage other parts of the database code.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memory.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Parameters and results communicated via inter-process communication</a:t>
            </a:r>
          </a:p>
          <a:p>
            <a:r>
              <a:rPr lang="en-US" altLang="en-US" dirty="0"/>
              <a:t>Both have performance overheads</a:t>
            </a:r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zh-CN" altLang="en-US" dirty="0"/>
              <a:t>触发器是系统在修改数据库后自动执行的一条语句。</a:t>
            </a:r>
          </a:p>
          <a:p>
            <a:r>
              <a:rPr lang="zh-CN" altLang="en-US" dirty="0"/>
              <a:t>为了设计一个触发机构，我们必须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指定执行触发器的条件。</a:t>
            </a:r>
          </a:p>
          <a:p>
            <a:pPr lvl="1"/>
            <a:r>
              <a:rPr lang="zh-CN" altLang="en-US" dirty="0"/>
              <a:t>指定触发器执行时要采取的操作。</a:t>
            </a:r>
          </a:p>
          <a:p>
            <a:r>
              <a:rPr lang="zh-CN" altLang="en-US" dirty="0"/>
              <a:t>触发器在</a:t>
            </a:r>
            <a:r>
              <a:rPr lang="en-US" altLang="zh-CN" dirty="0"/>
              <a:t>SQL:1999</a:t>
            </a:r>
            <a:r>
              <a:rPr lang="zh-CN" altLang="en-US" dirty="0"/>
              <a:t>中被引入到</a:t>
            </a:r>
            <a:r>
              <a:rPr lang="en-US" altLang="zh-CN" dirty="0"/>
              <a:t>SQL</a:t>
            </a:r>
            <a:r>
              <a:rPr lang="zh-CN" altLang="en-US" dirty="0"/>
              <a:t>标准中，但在更早的时候就被大多数数据库支持使用非标准语法。</a:t>
            </a:r>
          </a:p>
          <a:p>
            <a:pPr lvl="1"/>
            <a:r>
              <a:rPr lang="zh-CN" altLang="en-US" dirty="0"/>
              <a:t>这里说明的语法可能不能在你的数据库系统上完全工作</a:t>
            </a:r>
            <a:r>
              <a:rPr lang="en-US" altLang="zh-CN" dirty="0"/>
              <a:t>;</a:t>
            </a:r>
            <a:r>
              <a:rPr lang="zh-CN" altLang="en-US" dirty="0"/>
              <a:t>检查系统</a:t>
            </a:r>
            <a:r>
              <a:rPr lang="zh-CN" altLang="en-US" dirty="0" smtClean="0"/>
              <a:t>手册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r>
              <a:rPr lang="en-US" altLang="ja-JP" i="1" dirty="0"/>
              <a:t/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  or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en-US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zh-CN" altLang="en-US" dirty="0"/>
              <a:t>触发器以前用于以下任务</a:t>
            </a:r>
          </a:p>
          <a:p>
            <a:pPr lvl="1"/>
            <a:r>
              <a:rPr lang="zh-CN" altLang="en-US" dirty="0"/>
              <a:t>汇总数据维护</a:t>
            </a:r>
            <a:r>
              <a:rPr lang="en-US" altLang="zh-CN" dirty="0"/>
              <a:t>(</a:t>
            </a:r>
            <a:r>
              <a:rPr lang="zh-CN" altLang="en-US" dirty="0"/>
              <a:t>如各部门工资总额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通过将更改记录到特殊关系</a:t>
            </a:r>
            <a:r>
              <a:rPr lang="en-US" altLang="zh-CN" dirty="0"/>
              <a:t>(</a:t>
            </a:r>
            <a:r>
              <a:rPr lang="zh-CN" altLang="en-US" dirty="0"/>
              <a:t>称为更改或增量关系</a:t>
            </a:r>
            <a:r>
              <a:rPr lang="en-US" altLang="zh-CN" dirty="0"/>
              <a:t>)</a:t>
            </a:r>
            <a:r>
              <a:rPr lang="zh-CN" altLang="en-US" dirty="0"/>
              <a:t>来复制数据库，并使用一个单独的进程将更改应用到副本</a:t>
            </a:r>
          </a:p>
          <a:p>
            <a:r>
              <a:rPr lang="zh-CN" altLang="en-US" dirty="0"/>
              <a:t>现在有更好的方法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今天的数据库提供内置的物化视图工具来维护汇总数据</a:t>
            </a:r>
          </a:p>
          <a:p>
            <a:pPr lvl="1"/>
            <a:r>
              <a:rPr lang="zh-CN" altLang="en-US" dirty="0"/>
              <a:t>数据库为复制提供内置支持</a:t>
            </a:r>
          </a:p>
          <a:p>
            <a:r>
              <a:rPr lang="zh-CN" altLang="en-US" dirty="0"/>
              <a:t>在许多情况下，可以使用封装设施代替触发器</a:t>
            </a:r>
          </a:p>
          <a:p>
            <a:pPr lvl="1"/>
            <a:r>
              <a:rPr lang="zh-CN" altLang="en-US" dirty="0"/>
              <a:t>定义更新字段的方法</a:t>
            </a:r>
          </a:p>
          <a:p>
            <a:pPr lvl="1"/>
            <a:r>
              <a:rPr lang="zh-CN" altLang="en-US" dirty="0"/>
              <a:t>作为更新方法的一部分而不是通过触发器执行</a:t>
            </a:r>
            <a:r>
              <a:rPr lang="zh-CN" altLang="en-US" dirty="0" smtClean="0"/>
              <a:t>操作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编程语言中使用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（续）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zh-CN" altLang="en-US" dirty="0"/>
              <a:t>通用程序</a:t>
            </a:r>
            <a:r>
              <a:rPr lang="en-US" altLang="zh-CN" dirty="0"/>
              <a:t>——</a:t>
            </a:r>
            <a:r>
              <a:rPr lang="zh-CN" altLang="en-US" dirty="0"/>
              <a:t>可以使用一组函数与数据库服务器连接和通信</a:t>
            </a:r>
          </a:p>
          <a:p>
            <a:r>
              <a:rPr lang="zh-CN" altLang="en-US" dirty="0"/>
              <a:t>嵌入式</a:t>
            </a:r>
            <a:r>
              <a:rPr lang="en-US" altLang="zh-CN" dirty="0"/>
              <a:t>SQL——</a:t>
            </a:r>
            <a:r>
              <a:rPr lang="zh-CN" altLang="en-US" dirty="0"/>
              <a:t>提供了一种程序与数据库服务器交互的方法。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语句在编译时被转换为函数调用。</a:t>
            </a:r>
          </a:p>
          <a:p>
            <a:pPr lvl="1"/>
            <a:r>
              <a:rPr lang="zh-CN" altLang="en-US" dirty="0"/>
              <a:t>在运行时，这些函数调用使用提供动态</a:t>
            </a:r>
            <a:r>
              <a:rPr lang="en-US" altLang="zh-CN" dirty="0"/>
              <a:t>SQL</a:t>
            </a:r>
            <a:r>
              <a:rPr lang="zh-CN" altLang="en-US" dirty="0"/>
              <a:t>工具的</a:t>
            </a:r>
            <a:r>
              <a:rPr lang="en-US" altLang="zh-CN" dirty="0"/>
              <a:t>API</a:t>
            </a:r>
            <a:r>
              <a:rPr lang="zh-CN" altLang="en-US" dirty="0"/>
              <a:t>连接到数据库</a:t>
            </a:r>
            <a:r>
              <a:rPr lang="zh-CN" altLang="en-US" dirty="0" smtClean="0"/>
              <a:t>。</a:t>
            </a:r>
            <a:endParaRPr lang="en-US" altLang="en-US" dirty="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873631" y="1116014"/>
            <a:ext cx="7585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2400" dirty="0"/>
              <a:t>从通用编程语言中访问</a:t>
            </a:r>
            <a:r>
              <a:rPr lang="en-US" altLang="zh-CN" sz="2400" dirty="0"/>
              <a:t>SQL</a:t>
            </a:r>
            <a:r>
              <a:rPr lang="zh-CN" altLang="en-US" sz="2400" dirty="0"/>
              <a:t>有两种方法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触发器意外执行的风险，例如，当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从备份副本中加载数据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在远程站点复制更新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可以在这些操作之前禁用触发器执行。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其他有触发因素的风险</a:t>
            </a:r>
            <a:r>
              <a:rPr lang="en-US" altLang="zh-CN" dirty="0"/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导致触发触发器的关键事务失败的错误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级联</a:t>
            </a:r>
            <a:r>
              <a:rPr lang="zh-CN" altLang="en-US" dirty="0" smtClean="0"/>
              <a:t>执行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with itself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Alternative: write a procedure to iterate as many times as required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See 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findAllPrereqs</a:t>
            </a:r>
            <a:r>
              <a:rPr lang="en-US" altLang="en-US" dirty="0">
                <a:ea typeface="ＭＳ Ｐゴシック" panose="020B0600070205080204" pitchFamily="34" charset="-128"/>
              </a:rPr>
              <a:t> in book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rec_prereq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from its recursive definition.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 point </a:t>
            </a:r>
            <a:r>
              <a:rPr lang="en-US" altLang="en-US" dirty="0">
                <a:ea typeface="ＭＳ Ｐゴシック" panose="020B0600070205080204" pitchFamily="34" charset="-128"/>
              </a:rPr>
              <a:t> of the recursive view definition.</a:t>
            </a: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63BFFAA5-B47C-4947-A0E1-AAC77791C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BC6585F4-FBFF-4706-BD64-1D9C1C3B1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06A4800-7FC7-45BD-BC3A-2F7B380A3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zh-CN" altLang="en-US" dirty="0"/>
              <a:t>排序是根据特定的顺序进行的。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zh-CN" altLang="en-US" dirty="0"/>
              <a:t>假设我们有一个关系</a:t>
            </a:r>
            <a:r>
              <a:rPr lang="en-US" altLang="en-US" dirty="0" err="1"/>
              <a:t>student_grades</a:t>
            </a:r>
            <a:r>
              <a:rPr lang="en-US" altLang="en-US" dirty="0"/>
              <a:t>(ID, GPA)，</a:t>
            </a:r>
            <a:r>
              <a:rPr lang="zh-CN" altLang="en-US" dirty="0"/>
              <a:t>给出每个学生的平均绩点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zh-CN" altLang="en-US" dirty="0"/>
              <a:t>找出每个学生的名次。</a:t>
            </a:r>
          </a:p>
          <a:p>
            <a:pPr marL="0" indent="0">
              <a:buSzPct val="110000"/>
              <a:buNone/>
            </a:pPr>
            <a:r>
              <a:rPr lang="en-US" altLang="en-US" dirty="0" smtClean="0"/>
              <a:t>	select </a:t>
            </a:r>
            <a:r>
              <a:rPr lang="en-US" altLang="en-US" dirty="0"/>
              <a:t>ID, rank() over (order by GPA </a:t>
            </a:r>
            <a:r>
              <a:rPr lang="en-US" altLang="en-US" dirty="0" err="1"/>
              <a:t>desc</a:t>
            </a:r>
            <a:r>
              <a:rPr lang="en-US" altLang="en-US" dirty="0"/>
              <a:t>) as </a:t>
            </a:r>
            <a:r>
              <a:rPr lang="en-US" altLang="en-US" dirty="0" err="1"/>
              <a:t>s_rank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	from </a:t>
            </a:r>
            <a:r>
              <a:rPr lang="en-US" altLang="en-US" dirty="0" err="1"/>
              <a:t>student_grades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zh-CN" altLang="en-US" dirty="0"/>
              <a:t>需要一个额外的</a:t>
            </a:r>
            <a:r>
              <a:rPr lang="en-US" altLang="en-US" dirty="0"/>
              <a:t>order by</a:t>
            </a:r>
            <a:r>
              <a:rPr lang="zh-CN" altLang="en-US" dirty="0"/>
              <a:t>子句来将它们按顺序排列</a:t>
            </a:r>
          </a:p>
          <a:p>
            <a:pPr marL="0" indent="0">
              <a:buSzPct val="110000"/>
              <a:buNone/>
            </a:pPr>
            <a:r>
              <a:rPr lang="en-US" altLang="en-US" dirty="0" smtClean="0"/>
              <a:t>	select </a:t>
            </a:r>
            <a:r>
              <a:rPr lang="en-US" altLang="en-US" dirty="0"/>
              <a:t>ID, rank() over (order by GPA </a:t>
            </a:r>
            <a:r>
              <a:rPr lang="en-US" altLang="en-US" dirty="0" err="1"/>
              <a:t>desc</a:t>
            </a:r>
            <a:r>
              <a:rPr lang="en-US" altLang="en-US" dirty="0"/>
              <a:t>) as </a:t>
            </a:r>
            <a:r>
              <a:rPr lang="en-US" altLang="en-US" dirty="0" err="1"/>
              <a:t>s_rank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	from </a:t>
            </a:r>
            <a:r>
              <a:rPr lang="en-US" altLang="en-US" dirty="0" err="1"/>
              <a:t>student_grades</a:t>
            </a:r>
            <a:r>
              <a:rPr lang="en-US" altLang="en-US" dirty="0"/>
              <a:t> order by </a:t>
            </a:r>
            <a:r>
              <a:rPr lang="en-US" altLang="en-US" dirty="0" err="1"/>
              <a:t>s_rank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zh-CN" altLang="en-US" dirty="0"/>
              <a:t>排名可能会有差距</a:t>
            </a:r>
            <a:r>
              <a:rPr lang="en-US" altLang="zh-CN" dirty="0"/>
              <a:t>:</a:t>
            </a:r>
            <a:r>
              <a:rPr lang="zh-CN" altLang="en-US" dirty="0"/>
              <a:t>例如，如果两个学生有相同的最高</a:t>
            </a:r>
            <a:r>
              <a:rPr lang="en-US" altLang="en-US" dirty="0"/>
              <a:t>GPA，</a:t>
            </a:r>
            <a:r>
              <a:rPr lang="zh-CN" altLang="en-US" dirty="0"/>
              <a:t>都是排名</a:t>
            </a:r>
            <a:r>
              <a:rPr lang="en-US" altLang="zh-CN" dirty="0"/>
              <a:t>1</a:t>
            </a:r>
            <a:r>
              <a:rPr lang="zh-CN" altLang="en-US" dirty="0"/>
              <a:t>，下一个排名是</a:t>
            </a:r>
            <a:r>
              <a:rPr lang="en-US" altLang="zh-CN" dirty="0"/>
              <a:t>3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zh-CN" dirty="0" err="1" smtClean="0"/>
              <a:t>d</a:t>
            </a:r>
            <a:r>
              <a:rPr lang="en-US" altLang="en-US" dirty="0" err="1" smtClean="0"/>
              <a:t>ense_rank</a:t>
            </a:r>
            <a:r>
              <a:rPr lang="zh-CN" altLang="en-US" dirty="0"/>
              <a:t>不留下间隙，所以下一个密集秩是</a:t>
            </a:r>
            <a:r>
              <a:rPr lang="en-US" altLang="zh-CN" dirty="0"/>
              <a:t>2</a:t>
            </a:r>
            <a:endParaRPr lang="en-US" altLang="en-US" dirty="0" smtClean="0"/>
          </a:p>
          <a:p>
            <a:pPr>
              <a:buFont typeface="Monotype Sorts" charset="2"/>
              <a:buNone/>
            </a:pP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6634F7-4C21-4DA6-964C-1B1A442F3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D6413A-0B41-478D-9178-E41F7C60D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可以使用基本的</a:t>
            </a:r>
            <a:r>
              <a:rPr lang="en-US" altLang="zh-CN" dirty="0"/>
              <a:t>SQL</a:t>
            </a:r>
            <a:r>
              <a:rPr lang="zh-CN" altLang="en-US" dirty="0"/>
              <a:t>聚合来进行排序，但是结果查询的效率非常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IN" altLang="en-US" b="1" dirty="0" smtClean="0">
                <a:ea typeface="ＭＳ Ｐゴシック" panose="020B0600070205080204" pitchFamily="34" charset="-128"/>
              </a:rPr>
              <a:t>select </a:t>
            </a:r>
            <a:r>
              <a:rPr lang="en-IN" altLang="en-US" i="1" dirty="0"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>
                <a:ea typeface="ＭＳ Ｐゴシック" panose="020B0600070205080204" pitchFamily="34" charset="-128"/>
              </a:rPr>
              <a:t>select count</a:t>
            </a:r>
            <a:r>
              <a:rPr lang="en-IN" altLang="en-US" dirty="0">
                <a:ea typeface="ＭＳ Ｐゴシック" panose="020B0600070205080204" pitchFamily="34" charset="-128"/>
              </a:rPr>
              <a:t>(*)</a:t>
            </a:r>
            <a:br>
              <a:rPr lang="en-IN" altLang="en-US" dirty="0">
                <a:ea typeface="ＭＳ Ｐゴシック" panose="020B0600070205080204" pitchFamily="34" charset="-128"/>
              </a:rPr>
            </a:br>
            <a:r>
              <a:rPr lang="en-IN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>
                <a:ea typeface="ＭＳ Ｐゴシック" panose="020B0600070205080204" pitchFamily="34" charset="-128"/>
              </a:rPr>
              <a:t>A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</a:t>
            </a:r>
            <a:r>
              <a:rPr lang="en-IN" altLang="en-US" dirty="0">
                <a:ea typeface="ＭＳ Ｐゴシック" panose="020B0600070205080204" pitchFamily="34" charset="-128"/>
              </a:rPr>
              <a:t>)) </a:t>
            </a:r>
            <a:r>
              <a:rPr lang="en-IN" altLang="en-US" b="1" dirty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i="1" dirty="0">
                <a:ea typeface="ＭＳ Ｐゴシック" panose="020B0600070205080204" pitchFamily="34" charset="-128"/>
              </a:rPr>
              <a:t/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;</a:t>
            </a:r>
          </a:p>
          <a:p>
            <a:pPr marL="285750"/>
            <a:r>
              <a:rPr lang="en-IN" altLang="en-US" dirty="0" err="1" smtClean="0"/>
              <a:t>dense_rank</a:t>
            </a:r>
            <a:r>
              <a:rPr lang="en-IN" altLang="en-US" dirty="0" smtClean="0"/>
              <a:t> </a:t>
            </a:r>
            <a:r>
              <a:rPr lang="zh-CN" altLang="en-US" dirty="0" smtClean="0"/>
              <a:t>怎么处理？</a:t>
            </a:r>
            <a:endParaRPr lang="en-US" altLang="zh-CN" dirty="0" smtClean="0"/>
          </a:p>
          <a:p>
            <a:pPr marL="0" lvl="1" indent="0">
              <a:buClr>
                <a:srgbClr val="002060"/>
              </a:buClr>
              <a:buNone/>
            </a:pPr>
            <a:r>
              <a:rPr lang="en-US" altLang="en-US" dirty="0" smtClean="0"/>
              <a:t>     	</a:t>
            </a:r>
            <a:r>
              <a:rPr lang="en-IN" altLang="en-US" b="1" dirty="0" smtClean="0">
                <a:ea typeface="ＭＳ Ｐゴシック" panose="020B0600070205080204" pitchFamily="34" charset="-128"/>
              </a:rPr>
              <a:t>select </a:t>
            </a:r>
            <a:r>
              <a:rPr lang="en-IN" altLang="en-US" i="1" dirty="0"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>
                <a:ea typeface="ＭＳ Ｐゴシック" panose="020B0600070205080204" pitchFamily="34" charset="-128"/>
              </a:rPr>
              <a:t>select </a:t>
            </a:r>
            <a:r>
              <a:rPr lang="en-IN" altLang="en-US" b="1" dirty="0" smtClean="0">
                <a:ea typeface="ＭＳ Ｐゴシック" panose="020B0600070205080204" pitchFamily="34" charset="-128"/>
              </a:rPr>
              <a:t>count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distinct 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B.gpa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)</a:t>
            </a:r>
            <a:r>
              <a:rPr lang="en-IN" altLang="en-US" dirty="0">
                <a:ea typeface="ＭＳ Ｐゴシック" panose="020B0600070205080204" pitchFamily="34" charset="-128"/>
              </a:rPr>
              <a:t/>
            </a:r>
            <a:br>
              <a:rPr lang="en-IN" altLang="en-US" dirty="0">
                <a:ea typeface="ＭＳ Ｐゴシック" panose="020B0600070205080204" pitchFamily="34" charset="-128"/>
              </a:rPr>
            </a:br>
            <a:r>
              <a:rPr lang="en-IN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>
                <a:ea typeface="ＭＳ Ｐゴシック" panose="020B0600070205080204" pitchFamily="34" charset="-128"/>
              </a:rPr>
              <a:t>A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</a:t>
            </a:r>
            <a:r>
              <a:rPr lang="en-IN" altLang="en-US" dirty="0">
                <a:ea typeface="ＭＳ Ｐゴシック" panose="020B0600070205080204" pitchFamily="34" charset="-128"/>
              </a:rPr>
              <a:t>)) </a:t>
            </a:r>
            <a:r>
              <a:rPr lang="en-IN" altLang="en-US" b="1" dirty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i="1" dirty="0">
                <a:ea typeface="ＭＳ Ｐゴシック" panose="020B0600070205080204" pitchFamily="34" charset="-128"/>
              </a:rPr>
              <a:t/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 smtClean="0">
                <a:ea typeface="ＭＳ Ｐゴシック" panose="020B0600070205080204" pitchFamily="34" charset="-128"/>
              </a:rPr>
              <a:t>	</a:t>
            </a:r>
            <a:r>
              <a:rPr lang="en-IN" altLang="en-US" b="1" dirty="0" smtClean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 smtClean="0">
                <a:ea typeface="ＭＳ Ｐゴシック" panose="020B0600070205080204" pitchFamily="34" charset="-128"/>
              </a:rPr>
              <a:t>	</a:t>
            </a:r>
            <a:r>
              <a:rPr lang="en-IN" altLang="en-US" b="1" dirty="0" smtClean="0">
                <a:ea typeface="ＭＳ Ｐゴシック" panose="020B0600070205080204" pitchFamily="34" charset="-128"/>
              </a:rPr>
              <a:t>order </a:t>
            </a:r>
            <a:r>
              <a:rPr lang="en-IN" altLang="en-US" b="1" dirty="0">
                <a:ea typeface="ＭＳ Ｐゴシック" panose="020B0600070205080204" pitchFamily="34" charset="-128"/>
              </a:rPr>
              <a:t>by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dirty="0"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None/>
            </a:pP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855B8998-10B5-4A7D-B740-78BB9A45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E022C26-7E6F-46F2-8709-AABBBED2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61844" cy="4903787"/>
          </a:xfrm>
        </p:spPr>
        <p:txBody>
          <a:bodyPr/>
          <a:lstStyle/>
          <a:p>
            <a:r>
              <a:rPr lang="zh-CN" altLang="en-US" dirty="0"/>
              <a:t>可以在数据分区内进行排序</a:t>
            </a:r>
            <a:r>
              <a:rPr lang="zh-CN" altLang="en-US" dirty="0" smtClean="0"/>
              <a:t>。</a:t>
            </a:r>
            <a:endParaRPr lang="en-US" altLang="en-US" dirty="0"/>
          </a:p>
          <a:p>
            <a:r>
              <a:rPr lang="zh-CN" altLang="en-US" dirty="0"/>
              <a:t>“找出每个系内学生的排名。</a:t>
            </a:r>
            <a:r>
              <a:rPr lang="zh-CN" altLang="en-US" dirty="0" smtClean="0"/>
              <a:t>”</a:t>
            </a:r>
            <a:endParaRPr lang="en-US" altLang="en-US" dirty="0" smtClean="0"/>
          </a:p>
          <a:p>
            <a:pPr>
              <a:buFont typeface="Monotype Sorts" charset="2"/>
              <a:buNone/>
            </a:pPr>
            <a:r>
              <a:rPr lang="en-US" altLang="en-US" b="1" dirty="0" smtClean="0"/>
              <a:t>          select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,</a:t>
            </a:r>
            <a:br>
              <a:rPr lang="en-US" altLang="en-US" dirty="0" smtClean="0"/>
            </a:br>
            <a:r>
              <a:rPr lang="en-US" altLang="en-US" dirty="0" smtClean="0"/>
              <a:t>           </a:t>
            </a:r>
            <a:r>
              <a:rPr lang="en-US" altLang="en-US" b="1" dirty="0" smtClean="0"/>
              <a:t>rank </a:t>
            </a:r>
            <a:r>
              <a:rPr lang="en-US" altLang="en-US" dirty="0" smtClean="0"/>
              <a:t>() </a:t>
            </a:r>
            <a:r>
              <a:rPr lang="en-US" altLang="en-US" b="1" dirty="0" smtClean="0"/>
              <a:t>over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partition by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 </a:t>
            </a:r>
            <a:r>
              <a:rPr lang="en-US" altLang="en-US" b="1" dirty="0" smtClean="0"/>
              <a:t>order by </a:t>
            </a:r>
            <a:r>
              <a:rPr lang="en-US" altLang="en-US" i="1" dirty="0" smtClean="0"/>
              <a:t>GPA </a:t>
            </a:r>
            <a:r>
              <a:rPr lang="en-US" altLang="en-US" b="1" dirty="0" err="1" smtClean="0"/>
              <a:t>desc</a:t>
            </a:r>
            <a:r>
              <a:rPr lang="en-US" altLang="en-US" dirty="0" smtClean="0"/>
              <a:t>) </a:t>
            </a:r>
            <a:br>
              <a:rPr lang="en-US" altLang="en-US" dirty="0" smtClean="0"/>
            </a:br>
            <a:r>
              <a:rPr lang="en-US" altLang="en-US" dirty="0" smtClean="0"/>
              <a:t>                        </a:t>
            </a:r>
            <a:r>
              <a:rPr lang="en-US" altLang="en-US" b="1" dirty="0" smtClean="0"/>
              <a:t>as </a:t>
            </a:r>
            <a:r>
              <a:rPr lang="en-US" altLang="en-US" i="1" dirty="0" err="1" smtClean="0"/>
              <a:t>dept_rank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</a:t>
            </a:r>
            <a:r>
              <a:rPr lang="en-US" altLang="en-US" b="1" dirty="0" smtClean="0"/>
              <a:t>from </a:t>
            </a:r>
            <a:r>
              <a:rPr lang="en-US" altLang="en-US" i="1" dirty="0" err="1" smtClean="0"/>
              <a:t>dept_grades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</a:t>
            </a:r>
            <a:r>
              <a:rPr lang="en-US" altLang="en-US" b="1" dirty="0" smtClean="0"/>
              <a:t>order by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dept_rank</a:t>
            </a:r>
            <a:r>
              <a:rPr lang="en-US" altLang="en-US" dirty="0" smtClean="0"/>
              <a:t>;</a:t>
            </a:r>
          </a:p>
          <a:p>
            <a:r>
              <a:rPr lang="zh-CN" altLang="en-US" dirty="0"/>
              <a:t>多个</a:t>
            </a:r>
            <a:r>
              <a:rPr lang="en-US" altLang="zh-CN" dirty="0"/>
              <a:t>rank</a:t>
            </a:r>
            <a:r>
              <a:rPr lang="zh-CN" altLang="en-US" dirty="0"/>
              <a:t>子句可以出现在一个选择子句中。</a:t>
            </a:r>
          </a:p>
          <a:p>
            <a:r>
              <a:rPr lang="zh-CN" altLang="en-US" dirty="0"/>
              <a:t>在按子句</a:t>
            </a:r>
            <a:r>
              <a:rPr lang="en-US" altLang="zh-CN" dirty="0"/>
              <a:t>/</a:t>
            </a:r>
            <a:r>
              <a:rPr lang="zh-CN" altLang="en-US" dirty="0"/>
              <a:t>聚合应用分组之后，进行排序</a:t>
            </a:r>
          </a:p>
          <a:p>
            <a:r>
              <a:rPr lang="zh-CN" altLang="en-US" dirty="0"/>
              <a:t>可以用来查找</a:t>
            </a:r>
            <a:r>
              <a:rPr lang="en-US" altLang="zh-CN" dirty="0"/>
              <a:t>top-n</a:t>
            </a:r>
            <a:r>
              <a:rPr lang="zh-CN" altLang="en-US" dirty="0"/>
              <a:t>结果吗</a:t>
            </a:r>
            <a:endParaRPr lang="en-US" altLang="en-US" dirty="0" smtClean="0"/>
          </a:p>
          <a:p>
            <a:pPr lvl="1"/>
            <a:r>
              <a:rPr lang="zh-CN" altLang="en-US" dirty="0"/>
              <a:t>比许多数据库支持的限制</a:t>
            </a:r>
            <a:r>
              <a:rPr lang="en-US" altLang="zh-CN" dirty="0"/>
              <a:t>n</a:t>
            </a:r>
            <a:r>
              <a:rPr lang="zh-CN" altLang="en-US" dirty="0"/>
              <a:t>子句更通用，因为它允许每个分区</a:t>
            </a:r>
            <a:r>
              <a:rPr lang="zh-CN" altLang="en-US" dirty="0" smtClean="0"/>
              <a:t>内的</a:t>
            </a:r>
            <a:r>
              <a:rPr lang="en-US" altLang="zh-CN" dirty="0" smtClean="0"/>
              <a:t>top-n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怎么</a:t>
            </a:r>
            <a:r>
              <a:rPr lang="zh-CN" altLang="en-US" sz="2400" dirty="0" smtClean="0"/>
              <a:t>用普通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实现分区排名？</a:t>
            </a:r>
            <a:endParaRPr lang="en-US" altLang="zh-CN" sz="2400" dirty="0" smtClean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IN" altLang="en-US" b="1" dirty="0">
                <a:ea typeface="ＭＳ Ｐゴシック" panose="020B0600070205080204" pitchFamily="34" charset="-128"/>
              </a:rPr>
              <a:t>select </a:t>
            </a:r>
            <a:r>
              <a:rPr lang="en-IN" altLang="en-US" i="1" dirty="0"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ea typeface="ＭＳ Ｐゴシック" panose="020B0600070205080204" pitchFamily="34" charset="-128"/>
              </a:rPr>
              <a:t>,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IN" altLang="en-US" b="1" dirty="0" smtClean="0">
                <a:ea typeface="ＭＳ Ｐゴシック" panose="020B0600070205080204" pitchFamily="34" charset="-128"/>
              </a:rPr>
              <a:t>select </a:t>
            </a:r>
            <a:r>
              <a:rPr lang="en-IN" altLang="en-US" b="1" dirty="0">
                <a:ea typeface="ＭＳ Ｐゴシック" panose="020B0600070205080204" pitchFamily="34" charset="-128"/>
              </a:rPr>
              <a:t>count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(*) + 1</a:t>
            </a:r>
            <a:r>
              <a:rPr lang="en-IN" altLang="en-US" dirty="0">
                <a:ea typeface="ＭＳ Ｐゴシック" panose="020B0600070205080204" pitchFamily="34" charset="-128"/>
              </a:rPr>
              <a:t/>
            </a:r>
            <a:br>
              <a:rPr lang="en-IN" altLang="en-US" dirty="0">
                <a:ea typeface="ＭＳ Ｐゴシック" panose="020B0600070205080204" pitchFamily="34" charset="-128"/>
              </a:rPr>
            </a:br>
            <a:r>
              <a:rPr lang="en-IN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A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.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GPA where </a:t>
            </a:r>
            <a:r>
              <a:rPr lang="en-IN" altLang="en-US" i="1" dirty="0" err="1" smtClean="0">
                <a:ea typeface="ＭＳ Ｐゴシック" panose="020B0600070205080204" pitchFamily="34" charset="-128"/>
              </a:rPr>
              <a:t>a.dept_name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 = </a:t>
            </a:r>
            <a:r>
              <a:rPr lang="en-IN" altLang="en-US" i="1" dirty="0" err="1" smtClean="0">
                <a:ea typeface="ＭＳ Ｐゴシック" panose="020B0600070205080204" pitchFamily="34" charset="-128"/>
              </a:rPr>
              <a:t>b.dept_name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) </a:t>
            </a:r>
            <a:r>
              <a:rPr lang="en-IN" altLang="en-US" b="1" dirty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i="1" dirty="0">
                <a:ea typeface="ＭＳ Ｐゴシック" panose="020B0600070205080204" pitchFamily="34" charset="-128"/>
              </a:rPr>
              <a:t/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dirty="0">
                <a:ea typeface="ＭＳ Ｐゴシック" panose="020B0600070205080204" pitchFamily="34" charset="-128"/>
              </a:rPr>
              <a:t>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2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72832FFF-5055-43BD-A52F-17B398E1A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B97AACE-43DA-4861-9A86-4954E3D72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percent_rank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(within partition, if partitioning is done)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cume_dist</a:t>
            </a:r>
            <a:r>
              <a:rPr lang="en-US" altLang="en-US" dirty="0">
                <a:ea typeface="ＭＳ Ｐゴシック" panose="020B0600070205080204" pitchFamily="34" charset="-128"/>
              </a:rPr>
              <a:t> (cumulative distribution)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 fraction of tuples with preceding values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row_number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(non-deterministic in presence of duplicates)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zh-CN" dirty="0"/>
              <a:t>SQL:1999</a:t>
            </a:r>
            <a:r>
              <a:rPr lang="zh-CN" altLang="en-US" dirty="0"/>
              <a:t>允许用户首先指定空值或最后指定</a:t>
            </a:r>
            <a:r>
              <a:rPr lang="zh-CN" altLang="en-US" dirty="0" smtClean="0"/>
              <a:t>空值</a:t>
            </a:r>
            <a:endParaRPr lang="en-US" altLang="en-US" b="1" dirty="0" smtClean="0"/>
          </a:p>
          <a:p>
            <a:pPr>
              <a:buFont typeface="Monotype Sorts" charset="2"/>
              <a:buNone/>
            </a:pPr>
            <a:r>
              <a:rPr lang="en-US" altLang="en-US" b="1" dirty="0" smtClean="0"/>
              <a:t>     select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, </a:t>
            </a:r>
            <a:br>
              <a:rPr lang="en-US" altLang="en-US" dirty="0" smtClean="0"/>
            </a:br>
            <a:r>
              <a:rPr lang="en-US" altLang="en-US" dirty="0" smtClean="0"/>
              <a:t>           </a:t>
            </a:r>
            <a:r>
              <a:rPr lang="en-US" altLang="en-US" b="1" dirty="0" smtClean="0"/>
              <a:t>rank </a:t>
            </a:r>
            <a:r>
              <a:rPr lang="en-US" altLang="en-US" dirty="0" smtClean="0"/>
              <a:t>( ) </a:t>
            </a:r>
            <a:r>
              <a:rPr lang="en-US" altLang="en-US" b="1" dirty="0" smtClean="0"/>
              <a:t>over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order by </a:t>
            </a:r>
            <a:r>
              <a:rPr lang="en-US" altLang="en-US" i="1" dirty="0" smtClean="0"/>
              <a:t>GPA </a:t>
            </a:r>
            <a:r>
              <a:rPr lang="en-US" altLang="en-US" b="1" dirty="0" err="1" smtClean="0"/>
              <a:t>desc</a:t>
            </a:r>
            <a:r>
              <a:rPr lang="en-US" altLang="en-US" b="1" dirty="0" smtClean="0"/>
              <a:t> nulls last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as </a:t>
            </a:r>
            <a:r>
              <a:rPr lang="en-US" altLang="en-US" i="1" dirty="0" err="1" smtClean="0"/>
              <a:t>s_rank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err="1" smtClean="0"/>
              <a:t>student_grades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43455296-9355-4412-9008-B1BD1A52C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34B8D4B-5449-4029-B22F-729D4EA2C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zh-CN" altLang="en-US" dirty="0"/>
              <a:t>对于给定的常数</a:t>
            </a:r>
            <a:r>
              <a:rPr lang="en-US" altLang="zh-CN" dirty="0"/>
              <a:t>n</a:t>
            </a:r>
            <a:r>
              <a:rPr lang="zh-CN" altLang="en-US" dirty="0"/>
              <a:t>，对函数</a:t>
            </a:r>
            <a:r>
              <a:rPr lang="en-US" altLang="zh-CN" dirty="0" err="1"/>
              <a:t>ntile</a:t>
            </a:r>
            <a:r>
              <a:rPr lang="en-US" altLang="zh-CN" dirty="0"/>
              <a:t>(n)</a:t>
            </a:r>
            <a:r>
              <a:rPr lang="zh-CN" altLang="en-US" dirty="0"/>
              <a:t>进行排序，将每个分区中的元组按照指定的顺序进行排序，并将它们划分为</a:t>
            </a:r>
            <a:r>
              <a:rPr lang="en-US" altLang="zh-CN" dirty="0"/>
              <a:t>n</a:t>
            </a:r>
            <a:r>
              <a:rPr lang="zh-CN" altLang="en-US" dirty="0"/>
              <a:t>个具有相同数量元组的桶。</a:t>
            </a:r>
            <a:endParaRPr lang="en-US" altLang="en-US" dirty="0" smtClean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E.g</a:t>
            </a:r>
            <a:r>
              <a:rPr lang="en-US" altLang="en-US" dirty="0"/>
              <a:t>.,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B8C780-D017-4066-B60A-1180B6D06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709826" cy="49411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用于平滑随机变量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移动平均值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给定每个日期的销售额，计算每个日期当天、前一天和第二天的销售额平均值。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 </a:t>
            </a:r>
            <a:r>
              <a:rPr lang="en-US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specification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SQL: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relation </a:t>
            </a:r>
            <a:r>
              <a:rPr lang="en-US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sales(date, value)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date, </a:t>
            </a:r>
            <a:r>
              <a:rPr lang="en-US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 </a:t>
            </a:r>
            <a:b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en-US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rows between 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preceding and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following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9477FB9-AE3A-4ABF-9C34-35867716F4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AE1B83-3BA5-46B9-9D76-2298EA81B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between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unbounded </a:t>
            </a:r>
            <a:r>
              <a:rPr lang="en-US" altLang="en-US" b="1" dirty="0">
                <a:ea typeface="ＭＳ Ｐゴシック" panose="020B0600070205080204" pitchFamily="34" charset="-128"/>
              </a:rPr>
              <a:t>preceding and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current row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 between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preceding and current row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All rows with values between current row value –10 to current value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interval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day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preceding </a:t>
            </a:r>
            <a:r>
              <a:rPr lang="zh-CN" altLang="en-US" b="1" dirty="0" smtClean="0">
                <a:ea typeface="ＭＳ Ｐゴシック" panose="020B0600070205080204" pitchFamily="34" charset="-128"/>
              </a:rPr>
              <a:t>（</a:t>
            </a:r>
            <a:r>
              <a:rPr lang="en-US" altLang="zh-CN" b="1" dirty="0" smtClean="0">
                <a:ea typeface="ＭＳ Ｐゴシック" panose="020B0600070205080204" pitchFamily="34" charset="-128"/>
              </a:rPr>
              <a:t>oracle</a:t>
            </a:r>
            <a:r>
              <a:rPr lang="zh-CN" altLang="en-US" b="1" dirty="0" smtClean="0">
                <a:ea typeface="ＭＳ Ｐゴシック" panose="020B0600070205080204" pitchFamily="34" charset="-128"/>
              </a:rPr>
              <a:t>不支持）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including current row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5" y="3826873"/>
            <a:ext cx="720090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3B64136-2674-4E0F-8862-3B55F06F3C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391D88F-0F72-41D5-B647-40BEEA8A80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zh-CN" altLang="en-US" dirty="0" smtClean="0"/>
              <a:t>分类窗口滑动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zh-CN" altLang="en-US" dirty="0"/>
              <a:t>例如，给定一个关系事务</a:t>
            </a:r>
            <a:r>
              <a:rPr lang="en-US" altLang="zh-CN" dirty="0"/>
              <a:t>(</a:t>
            </a:r>
            <a:r>
              <a:rPr lang="en-US" altLang="en-US" dirty="0" err="1"/>
              <a:t>account_number</a:t>
            </a:r>
            <a:r>
              <a:rPr lang="en-US" altLang="en-US" dirty="0"/>
              <a:t>, </a:t>
            </a:r>
            <a:r>
              <a:rPr lang="en-US" altLang="en-US" dirty="0" err="1"/>
              <a:t>date_time</a:t>
            </a:r>
            <a:r>
              <a:rPr lang="en-US" altLang="en-US" dirty="0"/>
              <a:t>, value)，</a:t>
            </a:r>
            <a:r>
              <a:rPr lang="zh-CN" altLang="en-US" dirty="0"/>
              <a:t>其中</a:t>
            </a:r>
            <a:r>
              <a:rPr lang="en-US" altLang="en-US" dirty="0"/>
              <a:t>value</a:t>
            </a:r>
            <a:r>
              <a:rPr lang="zh-CN" altLang="en-US" dirty="0"/>
              <a:t>对于存款为正，对于取款为负</a:t>
            </a: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zh-CN" altLang="en-US" dirty="0"/>
              <a:t>“查找每个账户上的每次交易后的总余额”</a:t>
            </a: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57200" lvl="1" indent="0">
              <a:buSzPct val="110000"/>
              <a:buNone/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select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b="1" dirty="0">
                <a:ea typeface="ＭＳ Ｐゴシック" panose="020B0600070205080204" pitchFamily="34" charset="-128"/>
              </a:rPr>
              <a:t>sum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value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b="1" dirty="0">
                <a:ea typeface="ＭＳ Ｐゴシック" panose="020B0600070205080204" pitchFamily="34" charset="-128"/>
              </a:rPr>
              <a:t>over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(</a:t>
            </a:r>
            <a:r>
              <a:rPr lang="en-US" altLang="en-US" b="1" dirty="0">
                <a:ea typeface="ＭＳ Ｐゴシック" panose="020B0600070205080204" pitchFamily="34" charset="-128"/>
              </a:rPr>
              <a:t>partition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as </a:t>
            </a:r>
            <a:r>
              <a:rPr lang="en-US" altLang="en-US" i="1" dirty="0">
                <a:ea typeface="ＭＳ Ｐゴシック" panose="020B0600070205080204" pitchFamily="34" charset="-128"/>
              </a:rPr>
              <a:t>balance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from </a:t>
            </a:r>
            <a:r>
              <a:rPr lang="en-US" altLang="en-US" i="1" dirty="0">
                <a:ea typeface="ＭＳ Ｐゴシック" panose="020B0600070205080204" pitchFamily="34" charset="-128"/>
              </a:rPr>
              <a:t>transaction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FC3F6036-E2F9-44E1-AD52-50D8EECD28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OLAP</a:t>
            </a:r>
            <a:endParaRPr lang="en-IN" alt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6501EE5C-1DE8-4363-BDBC-F65681AE4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29619C2-DC6F-4BB0-89B7-0CDB37A12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093788"/>
            <a:ext cx="7674315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联机分析处理</a:t>
            </a: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(OLAP)</a:t>
            </a: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数据的交互式分析，允许数据以不同的方式在线汇总和查看</a:t>
            </a: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可以忽略不计的延迟</a:t>
            </a: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可以建模为维度属性和度量属性的数据称为多维数据。</a:t>
            </a: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测量属性</a:t>
            </a: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测量一些值</a:t>
            </a:r>
            <a:endParaRPr lang="zh-CN" altLang="en-US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可以被聚合</a:t>
            </a: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例如，销售关系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的数量列</a:t>
            </a:r>
            <a:endParaRPr lang="zh-CN" altLang="en-US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维度属性</a:t>
            </a: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定义用于查看度量属性</a:t>
            </a: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或其聚合</a:t>
            </a: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的维度</a:t>
            </a: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例如，销售关系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的物品名称、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颜色和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大小列</a:t>
            </a:r>
            <a:endParaRPr lang="en-US" altLang="en-US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A63B9AE9-C0A9-4225-987D-6ED26CBFD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pic>
        <p:nvPicPr>
          <p:cNvPr id="54275" name="Picture 3" descr="5">
            <a:extLst>
              <a:ext uri="{FF2B5EF4-FFF2-40B4-BE49-F238E27FC236}">
                <a16:creationId xmlns:a16="http://schemas.microsoft.com/office/drawing/2014/main" id="{A5E4AEB3-3001-430E-B4D0-3B01B7ED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:a16="http://schemas.microsoft.com/office/drawing/2014/main" id="{78FA38AA-448A-4638-B870-5D7615B7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C5A69B33-12CE-4097-BFA7-E33F9222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BC7B81AD-31C6-4BA3-8678-CF726760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2E91BCD7-99DA-4750-AF74-95B7B2A28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169D6A57-912A-4326-A4E8-2A2DB929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ECCC4B4-1F18-4776-A684-B679A9F5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6746" y="3959225"/>
            <a:ext cx="7844654" cy="214548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上面的表格是一个交叉制表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交叉制表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的例子，也被称为数据透视表。</a:t>
            </a: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其中一个维度属性的值形成行标题</a:t>
            </a: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另一个维度属性的值形成列标题</a:t>
            </a: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其他维度属性列在顶部</a:t>
            </a: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单个单元格中的值是指定该单元格的维度属性值的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300" name="Picture 7">
            <a:extLst>
              <a:ext uri="{FF2B5EF4-FFF2-40B4-BE49-F238E27FC236}">
                <a16:creationId xmlns:a16="http://schemas.microsoft.com/office/drawing/2014/main" id="{09C53CDB-1095-4FA4-8F57-748A2353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07" y="985443"/>
            <a:ext cx="6181386" cy="27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zh-CN" b="1" dirty="0"/>
              <a:t>JDBC</a:t>
            </a:r>
            <a:r>
              <a:rPr lang="zh-CN" altLang="en-US" dirty="0"/>
              <a:t>是用于与支持</a:t>
            </a:r>
            <a:r>
              <a:rPr lang="en-US" altLang="zh-CN" dirty="0"/>
              <a:t>SQL</a:t>
            </a:r>
            <a:r>
              <a:rPr lang="zh-CN" altLang="en-US" dirty="0"/>
              <a:t>的数据库系统通信的</a:t>
            </a:r>
            <a:r>
              <a:rPr lang="en-US" altLang="zh-CN" dirty="0"/>
              <a:t>Java API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JDBC</a:t>
            </a:r>
            <a:r>
              <a:rPr lang="zh-CN" altLang="en-US" dirty="0"/>
              <a:t>支持查询和更新数据以及检索查询结果的各种特性。</a:t>
            </a:r>
          </a:p>
          <a:p>
            <a:r>
              <a:rPr lang="en-US" altLang="zh-CN" dirty="0"/>
              <a:t>JDBC</a:t>
            </a:r>
            <a:r>
              <a:rPr lang="zh-CN" altLang="en-US" dirty="0"/>
              <a:t>还支持元数据检索，比如查询数据库中存在的关系以及关系属性的名称和类型。</a:t>
            </a:r>
          </a:p>
          <a:p>
            <a:r>
              <a:rPr lang="zh-CN" altLang="en-US" dirty="0"/>
              <a:t>与数据库通信的模型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打开一个连接</a:t>
            </a:r>
          </a:p>
          <a:p>
            <a:pPr lvl="1"/>
            <a:r>
              <a:rPr lang="zh-CN" altLang="en-US" dirty="0"/>
              <a:t>创建一个“</a:t>
            </a:r>
            <a:r>
              <a:rPr lang="en-US" altLang="zh-CN" dirty="0"/>
              <a:t>statement”</a:t>
            </a:r>
            <a:r>
              <a:rPr lang="zh-CN" altLang="en-US" dirty="0"/>
              <a:t>对象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statement</a:t>
            </a:r>
            <a:r>
              <a:rPr lang="zh-CN" altLang="en-US" dirty="0"/>
              <a:t>对象执行查询，以发送查询并获取结果</a:t>
            </a:r>
          </a:p>
          <a:p>
            <a:pPr lvl="1"/>
            <a:r>
              <a:rPr lang="zh-CN" altLang="en-US" dirty="0"/>
              <a:t>异常机制处理</a:t>
            </a:r>
            <a:r>
              <a:rPr lang="zh-CN" altLang="en-US" dirty="0" smtClean="0"/>
              <a:t>错误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EC789CC1-5222-4A5C-B5D2-2CC408EA7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D6E34C8-9CCF-4DB9-8931-D467C82C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IN" altLang="en-US" sz="2000" b="1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C7BB68F-1F0E-4D96-B843-EBD71EDA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62975"/>
            <a:ext cx="8016875" cy="72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zh-CN" altLang="en-US" sz="1700" dirty="0"/>
              <a:t>数据多维数据集是跨制表符的多维泛化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zh-CN" altLang="en-US" sz="1700" dirty="0"/>
              <a:t>可以有</a:t>
            </a:r>
            <a:r>
              <a:rPr kumimoji="1" lang="en-US" altLang="zh-CN" sz="1700" dirty="0"/>
              <a:t>n</a:t>
            </a:r>
            <a:r>
              <a:rPr kumimoji="1" lang="zh-CN" altLang="en-US" sz="1700" dirty="0"/>
              <a:t>个维度</a:t>
            </a:r>
            <a:r>
              <a:rPr kumimoji="1" lang="en-US" altLang="zh-CN" sz="1700" dirty="0"/>
              <a:t>;</a:t>
            </a:r>
            <a:r>
              <a:rPr kumimoji="1" lang="zh-CN" altLang="en-US" sz="1700" dirty="0"/>
              <a:t>下面是</a:t>
            </a:r>
            <a:r>
              <a:rPr kumimoji="1" lang="en-US" altLang="zh-CN" sz="1700" dirty="0"/>
              <a:t>3</a:t>
            </a:r>
            <a:r>
              <a:rPr kumimoji="1" lang="zh-CN" altLang="en-US" sz="1700" dirty="0"/>
              <a:t>个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zh-CN" altLang="en-US" sz="1700" dirty="0"/>
              <a:t>交叉表</a:t>
            </a:r>
            <a:r>
              <a:rPr kumimoji="1" lang="zh-CN" altLang="en-US" sz="1700" dirty="0" smtClean="0"/>
              <a:t>可以</a:t>
            </a:r>
            <a:r>
              <a:rPr kumimoji="1" lang="zh-CN" altLang="en-US" sz="1700" dirty="0"/>
              <a:t>用作数据多维数据集的</a:t>
            </a:r>
            <a:r>
              <a:rPr kumimoji="1" lang="zh-CN" altLang="en-US" sz="1700" dirty="0" smtClean="0"/>
              <a:t>视图</a:t>
            </a:r>
            <a:endParaRPr kumimoji="1" lang="en-US" altLang="en-US" sz="1700" dirty="0" smtClean="0"/>
          </a:p>
        </p:txBody>
      </p:sp>
      <p:pic>
        <p:nvPicPr>
          <p:cNvPr id="56325" name="Picture 7" descr="5">
            <a:extLst>
              <a:ext uri="{FF2B5EF4-FFF2-40B4-BE49-F238E27FC236}">
                <a16:creationId xmlns:a16="http://schemas.microsoft.com/office/drawing/2014/main" id="{AA4E7A54-E5A2-4F68-9E32-EF1A9DE6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03488"/>
            <a:ext cx="453866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48849E3E-0213-4E42-B498-C5349A9D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7C53DCC4-CB9D-457D-8E93-3EC62473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1556657" y="2243183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>
            <a:extLst>
              <a:ext uri="{FF2B5EF4-FFF2-40B4-BE49-F238E27FC236}">
                <a16:creationId xmlns:a16="http://schemas.microsoft.com/office/drawing/2014/main" id="{76297707-C56B-4C19-845C-0AC0CEA6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36341"/>
            <a:ext cx="7766050" cy="14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zh-CN" altLang="en-US" sz="17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维度属性的层次结构</a:t>
            </a:r>
            <a:r>
              <a:rPr kumimoji="1" lang="en-US" altLang="zh-CN" sz="17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17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允许以不同的详细级别查看维</a:t>
            </a:r>
            <a:r>
              <a:rPr kumimoji="1" lang="zh-CN" altLang="en-US" sz="17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kumimoji="1" lang="zh-CN" altLang="en-US" sz="17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zh-CN" altLang="en-US" sz="17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例如，维度</a:t>
            </a:r>
            <a:r>
              <a:rPr kumimoji="1" lang="en-US" altLang="zh-CN" sz="1700" b="1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kumimoji="1" lang="zh-CN" altLang="en-US" sz="17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可用于按天、日、周、月、季或年的小时进行聚合</a:t>
            </a:r>
            <a:endParaRPr kumimoji="1" lang="en-US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32407DE4-0492-4D13-B74F-B6F20305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F3DA41C-1E71-499A-91AC-FAF21F4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" y="1165225"/>
            <a:ext cx="7793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easily extended to deal with hierarchies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Can drill down or roll up on a hierarchy</a:t>
            </a:r>
          </a:p>
        </p:txBody>
      </p:sp>
      <p:pic>
        <p:nvPicPr>
          <p:cNvPr id="58372" name="Picture 3" descr="5">
            <a:extLst>
              <a:ext uri="{FF2B5EF4-FFF2-40B4-BE49-F238E27FC236}">
                <a16:creationId xmlns:a16="http://schemas.microsoft.com/office/drawing/2014/main" id="{E4202E6F-8986-468B-A844-2B6A7912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2282825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3382A47F-3071-4A5F-A0A2-2AF649CAC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392CC29-A1D3-4E82-B2C4-932ED853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1143000"/>
            <a:ext cx="3766598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represented as relations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We use the value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is used to represent aggregates.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The SQL standard actually uses null values in place of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despite confusion with regular null values.</a:t>
            </a:r>
          </a:p>
        </p:txBody>
      </p:sp>
      <p:pic>
        <p:nvPicPr>
          <p:cNvPr id="59396" name="Picture 4" descr="5">
            <a:extLst>
              <a:ext uri="{FF2B5EF4-FFF2-40B4-BE49-F238E27FC236}">
                <a16:creationId xmlns:a16="http://schemas.microsoft.com/office/drawing/2014/main" id="{EB124274-1478-412F-827A-0C571730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1B6F7A53-6151-48AE-A71B-4AFC18C486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137C887-05EB-4B2A-9B2F-85A0ACBB62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74197"/>
            <a:ext cx="7980363" cy="5502815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</a:t>
            </a:r>
            <a:r>
              <a:rPr lang="en-US" altLang="en-US" dirty="0" err="1"/>
              <a:t>’s</a:t>
            </a:r>
            <a:r>
              <a:rPr lang="en-US" altLang="en-US" dirty="0"/>
              <a:t> on every subset of the specified attributes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 relation for this section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err="1"/>
              <a:t>clothes_size</a:t>
            </a:r>
            <a:r>
              <a:rPr lang="en-US" altLang="en-US" i="1" dirty="0"/>
              <a:t>, quantity</a:t>
            </a:r>
            <a:r>
              <a:rPr lang="en-US" altLang="en-US" dirty="0"/>
              <a:t>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consider the query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each grouping, the result contains the null value </a:t>
            </a:r>
            <a:br>
              <a:rPr lang="en-US" altLang="en-US" dirty="0"/>
            </a:br>
            <a:r>
              <a:rPr lang="en-US" altLang="en-US" dirty="0"/>
              <a:t>for attributes not present in the grouping.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4FF72357-53C8-4A45-9CD5-D77CC6CC8A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6DCD9E3-EB34-4F40-9E0F-7E730B3D3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918450" cy="47125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Relational representation of cross-tab that we saw earlier, but with </a:t>
            </a:r>
            <a:r>
              <a:rPr lang="en-US" altLang="en-US" i="1" dirty="0"/>
              <a:t>null </a:t>
            </a:r>
            <a:r>
              <a:rPr lang="en-US" altLang="en-US" dirty="0"/>
              <a:t>in place of </a:t>
            </a:r>
            <a:r>
              <a:rPr lang="en-US" altLang="en-US" b="1" dirty="0"/>
              <a:t>all</a:t>
            </a:r>
            <a:r>
              <a:rPr lang="en-US" altLang="en-US" dirty="0"/>
              <a:t>, can be computed by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function </a:t>
            </a:r>
            <a:r>
              <a:rPr lang="en-US" altLang="en-US" b="1" dirty="0"/>
              <a:t>grouping()</a:t>
            </a:r>
            <a:r>
              <a:rPr lang="en-US" altLang="en-US" dirty="0"/>
              <a:t> can be applied on an attribute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Returns 1 if the value is a null value representing all, and returns 0 in all other cases.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item_name_flag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color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color_flag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size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size_flag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E5196D3B-3022-4A48-9BB0-037BD8A227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C508DD-7E62-43A4-BD6F-3E99D4C18C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98485"/>
            <a:ext cx="7918450" cy="461494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</a:t>
            </a:r>
            <a:br>
              <a:rPr lang="en-US" altLang="en-US" dirty="0"/>
            </a:br>
            <a:r>
              <a:rPr lang="en-US" altLang="en-US" dirty="0"/>
              <a:t>such nulls by a value such as </a:t>
            </a:r>
            <a:r>
              <a:rPr lang="en-US" altLang="en-US" b="1" dirty="0"/>
              <a:t>all</a:t>
            </a:r>
          </a:p>
          <a:p>
            <a:pPr lvl="1">
              <a:lnSpc>
                <a:spcPct val="11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E.g., replace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in first query by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decode</a:t>
            </a:r>
            <a:r>
              <a:rPr lang="en-US" altLang="en-US" dirty="0">
                <a:ea typeface="ＭＳ Ｐゴシック" panose="020B0600070205080204" pitchFamily="34" charset="-128"/>
              </a:rPr>
              <a:t>( </a:t>
            </a:r>
            <a:r>
              <a:rPr lang="en-US" altLang="en-US" b="1" dirty="0">
                <a:ea typeface="ＭＳ Ｐゴシック" panose="020B0600070205080204" pitchFamily="34" charset="-128"/>
              </a:rPr>
              <a:t>grouping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item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_name</a:t>
            </a:r>
            <a:r>
              <a:rPr lang="en-US" altLang="en-US" dirty="0">
                <a:ea typeface="ＭＳ Ｐゴシック" panose="020B0600070205080204" pitchFamily="34" charset="-128"/>
              </a:rPr>
              <a:t>), 1, ‘all’,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C5388A78-5302-40BE-B508-1397A8DF7F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D85F60D-2990-4D36-95F3-E3EE12BCAD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6341"/>
            <a:ext cx="8004175" cy="5058083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/>
              <a:t>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Generates union of four groupings: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Rollup can be used to generate aggregates at multiple levels of a</a:t>
            </a:r>
            <a:br>
              <a:rPr lang="en-US" altLang="en-US" dirty="0"/>
            </a:br>
            <a:r>
              <a:rPr lang="en-US" altLang="en-US" dirty="0"/>
              <a:t>hierarchy.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7A0C02D7-01D8-4857-944B-D2938FFB2D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1581930-E7FD-4C8A-8F95-918CC94CC7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357" cy="528478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Multiple rollups and cubes can be used in a single group by clause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Each generates set of group by lists, cross product of sets gives overall set of group by lists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size), (color), ()} 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AF41F74C-E5F1-4746-8869-DC3A11067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3E2ABEF-C884-4206-9616-6CDC3157A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677150" cy="49784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Pivoting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 is called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Slicing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Sometimes called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dicing</a:t>
            </a:r>
            <a:r>
              <a:rPr lang="en-US" altLang="en-US" dirty="0">
                <a:ea typeface="ＭＳ Ｐゴシック" panose="020B0600070205080204" pitchFamily="34" charset="-128"/>
              </a:rPr>
              <a:t>, particularly when values for multiple dimensions are fixed.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Rollup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Drill down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135063"/>
            <a:ext cx="8031163" cy="52387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(Connection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)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</a:p>
          <a:p>
            <a:pPr>
              <a:buFont typeface="Monotype Sorts" charset="2"/>
              <a:buNone/>
            </a:pPr>
            <a:endParaRPr lang="en-US" altLang="en-US" sz="800" b="1" dirty="0"/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NOTE: Above syntax works with Java 7, and JDBC 4 onwards. </a:t>
            </a:r>
            <a:br>
              <a:rPr lang="en-US" altLang="en-US" sz="1600" b="1" dirty="0"/>
            </a:br>
            <a:r>
              <a:rPr lang="en-US" altLang="en-US" sz="1600" b="1" dirty="0"/>
              <a:t>Resources opened in “try (….)” syntax (“try with resources”) are automatically closed at the end of the try block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F0C73B31-87ED-4D33-BA78-A493B3FAA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F359102-76A4-4E15-887B-F58A0F4601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850" cy="52070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756FD0C3-B0CB-4471-A499-3625DA666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4F94E02-1670-4A9F-A946-ACB206443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50925"/>
            <a:ext cx="7647681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Early OLAP systems precomputed </a:t>
            </a:r>
            <a:r>
              <a:rPr lang="en-US" altLang="en-US" i="1" dirty="0"/>
              <a:t>all</a:t>
            </a:r>
            <a:r>
              <a:rPr lang="en-US" altLang="en-US" dirty="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combinations of </a:t>
            </a:r>
            <a:r>
              <a:rPr lang="en-US" altLang="en-US" b="1" dirty="0">
                <a:ea typeface="ＭＳ Ｐゴシック" panose="020B0600070205080204" pitchFamily="34" charset="-128"/>
              </a:rPr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all but a few “non-decomposable” aggregates such as </a:t>
            </a:r>
            <a:r>
              <a:rPr lang="en-US" altLang="en-US" i="1" dirty="0">
                <a:ea typeface="ＭＳ Ｐゴシック" panose="020B0600070205080204" pitchFamily="34" charset="-128"/>
              </a:rPr>
              <a:t>median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is cheaper than computing it from scratch 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aggregates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and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 using a single sorting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of the base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Class.forName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");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101825</TotalTime>
  <Words>3609</Words>
  <Application>Microsoft Office PowerPoint</Application>
  <PresentationFormat>全屏显示(4:3)</PresentationFormat>
  <Paragraphs>602</Paragraphs>
  <Slides>82</Slides>
  <Notes>71</Notes>
  <HiddenSlides>9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  <vt:variant>
        <vt:lpstr>自定义放映</vt:lpstr>
      </vt:variant>
      <vt:variant>
        <vt:i4>1</vt:i4>
      </vt:variant>
    </vt:vector>
  </HeadingPairs>
  <TitlesOfParts>
    <vt:vector size="94" baseType="lpstr">
      <vt:lpstr>Monotype Sorts</vt:lpstr>
      <vt:lpstr>ＭＳ Ｐゴシック</vt:lpstr>
      <vt:lpstr>ＭＳ Ｐゴシック</vt:lpstr>
      <vt:lpstr>微软雅黑</vt:lpstr>
      <vt:lpstr>Arial</vt:lpstr>
      <vt:lpstr>Helvetica</vt:lpstr>
      <vt:lpstr>Tahoma</vt:lpstr>
      <vt:lpstr>Times New Roman</vt:lpstr>
      <vt:lpstr>Webdings</vt:lpstr>
      <vt:lpstr>Wingdings</vt:lpstr>
      <vt:lpstr>2_db-5-grey</vt:lpstr>
      <vt:lpstr>第5章 高级SQL</vt:lpstr>
      <vt:lpstr>概要</vt:lpstr>
      <vt:lpstr>作业</vt:lpstr>
      <vt:lpstr>编程语言中使用SQL</vt:lpstr>
      <vt:lpstr>编程语言中使用SQL（续）</vt:lpstr>
      <vt:lpstr>PowerPoint 演示文稿</vt:lpstr>
      <vt:lpstr>JDBC</vt:lpstr>
      <vt:lpstr>JDBC Code</vt:lpstr>
      <vt:lpstr>JDBC Code for  Older Versions of Java/JDBC</vt:lpstr>
      <vt:lpstr>JDBC Code (Cont.)</vt:lpstr>
      <vt:lpstr>JDBC 分节      </vt:lpstr>
      <vt:lpstr>JDBC 代码详情</vt:lpstr>
      <vt:lpstr>Prepared Statement</vt:lpstr>
      <vt:lpstr>SQL 注入</vt:lpstr>
      <vt:lpstr>Metadata Features</vt:lpstr>
      <vt:lpstr>Metadata (Cont)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PowerPoint 演示文稿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PowerPoint 演示文稿</vt:lpstr>
      <vt:lpstr>Functions and Procedures</vt:lpstr>
      <vt:lpstr>Declaring SQL Functions</vt:lpstr>
      <vt:lpstr>Table Functions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演示文稿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演示文稿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ericxie</cp:lastModifiedBy>
  <cp:revision>487</cp:revision>
  <cp:lastPrinted>1999-06-28T19:27:31Z</cp:lastPrinted>
  <dcterms:created xsi:type="dcterms:W3CDTF">2009-12-21T15:40:22Z</dcterms:created>
  <dcterms:modified xsi:type="dcterms:W3CDTF">2022-04-15T12:21:30Z</dcterms:modified>
</cp:coreProperties>
</file>