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3"/>
  </p:notesMasterIdLst>
  <p:handoutMasterIdLst>
    <p:handoutMasterId r:id="rId84"/>
  </p:handoutMasterIdLst>
  <p:sldIdLst>
    <p:sldId id="423" r:id="rId2"/>
    <p:sldId id="337" r:id="rId3"/>
    <p:sldId id="421"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3" r:id="rId37"/>
    <p:sldId id="374"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 id="446" r:id="rId72"/>
    <p:sldId id="447" r:id="rId73"/>
    <p:sldId id="448" r:id="rId74"/>
    <p:sldId id="449" r:id="rId75"/>
    <p:sldId id="450" r:id="rId76"/>
    <p:sldId id="451" r:id="rId77"/>
    <p:sldId id="452" r:id="rId78"/>
    <p:sldId id="453" r:id="rId79"/>
    <p:sldId id="454" r:id="rId80"/>
    <p:sldId id="455" r:id="rId81"/>
    <p:sldId id="419" r:id="rId82"/>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Sudarshan" initials="SS" lastIdx="1" clrIdx="0">
    <p:extLst>
      <p:ext uri="{19B8F6BF-5375-455C-9EA6-DF929625EA0E}">
        <p15:presenceInfo xmlns:p15="http://schemas.microsoft.com/office/powerpoint/2012/main" userId="b463bc06a992a7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0562" autoAdjust="0"/>
  </p:normalViewPr>
  <p:slideViewPr>
    <p:cSldViewPr snapToGrid="0">
      <p:cViewPr varScale="1">
        <p:scale>
          <a:sx n="105" d="100"/>
          <a:sy n="105" d="100"/>
        </p:scale>
        <p:origin x="1368" y="10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7" d="100"/>
          <a:sy n="87" d="100"/>
        </p:scale>
        <p:origin x="3726"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5796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6C87BE7-122B-4399-B1F6-35CC3C43642F}" type="slidenum">
              <a:rPr lang="en-US" altLang="en-US" sz="1200"/>
              <a:pPr/>
              <a:t>10</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54D2032-F7A1-47FB-8029-FF01734C1A45}" type="slidenum">
              <a:rPr lang="en-US" altLang="en-US" sz="1200"/>
              <a:pPr/>
              <a:t>11</a:t>
            </a:fld>
            <a:endParaRPr lang="en-US" altLang="en-US"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D6698B-82E8-4243-BAB0-D6783EE2B84F}" type="slidenum">
              <a:rPr lang="en-US" altLang="en-US" sz="1200"/>
              <a:pPr/>
              <a:t>12</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E75EE63-BBAB-4B59-AB6C-C7C62F9D7EF6}" type="slidenum">
              <a:rPr lang="en-US" altLang="en-US" sz="1200"/>
              <a:pPr/>
              <a:t>13</a:t>
            </a:fld>
            <a:endParaRPr lang="en-US" alt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FA286EA-37A2-4E74-A5EA-47322F5F22B9}" type="slidenum">
              <a:rPr lang="en-US" altLang="en-US" sz="1200"/>
              <a:pPr/>
              <a:t>14</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F34FE36-22BB-471F-B5BA-20ABB5BF6430}" type="slidenum">
              <a:rPr lang="en-US" altLang="en-US" sz="1200"/>
              <a:pPr/>
              <a:t>15</a:t>
            </a:fld>
            <a:endParaRPr lang="en-US" alt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66F3D21-A5A9-4DF0-817E-313DA5AE0CC9}" type="slidenum">
              <a:rPr lang="en-US" altLang="en-US" sz="1200"/>
              <a:pPr/>
              <a:t>16</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81DB7B-8BB9-428D-983D-60F2DF463925}" type="slidenum">
              <a:rPr lang="en-US" altLang="en-US" sz="1200"/>
              <a:pPr/>
              <a:t>17</a:t>
            </a:fld>
            <a:endParaRPr lang="en-US"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1469615-0B6C-4E37-A5DC-FDCF4C566C37}" type="slidenum">
              <a:rPr lang="en-US" altLang="en-US" sz="1200"/>
              <a:pPr/>
              <a:t>18</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2F97F58-FA04-4838-BA8D-1673429622FF}" type="slidenum">
              <a:rPr lang="en-US" altLang="en-US" sz="1200"/>
              <a:pPr/>
              <a:t>19</a:t>
            </a:fld>
            <a:endParaRPr lang="en-US"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2</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E8ABFFE-D826-4EF9-B15D-4180085C23C7}" type="slidenum">
              <a:rPr lang="en-US" altLang="en-US" sz="1200"/>
              <a:pPr/>
              <a:t>20</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A9C970B-8220-4517-837F-B56840EC81F1}" type="slidenum">
              <a:rPr lang="en-US" altLang="en-US" sz="1200"/>
              <a:pPr/>
              <a:t>21</a:t>
            </a:fld>
            <a:endParaRPr lang="en-US" alt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CB53E9A-4F1C-4562-B43B-B5CFB7E98BB2}" type="slidenum">
              <a:rPr lang="en-US" altLang="en-US" sz="1200"/>
              <a:pPr/>
              <a:t>22</a:t>
            </a:fld>
            <a:endParaRPr lang="en-US" alt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D71DE7E-FF0D-4034-AE63-651A3A350F6F}" type="slidenum">
              <a:rPr lang="en-US" altLang="en-US" sz="1200"/>
              <a:pPr/>
              <a:t>23</a:t>
            </a:fld>
            <a:endParaRPr lang="en-US" alt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6281BB1-9FD8-4756-B07C-05F43DCBB1D1}" type="slidenum">
              <a:rPr lang="en-US" altLang="en-US" sz="1200"/>
              <a:pPr/>
              <a:t>24</a:t>
            </a:fld>
            <a:endParaRPr lang="en-US"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02CC610-2C92-4BB3-8D98-C7E1312CA104}" type="slidenum">
              <a:rPr lang="en-US" altLang="en-US" sz="1200"/>
              <a:pPr/>
              <a:t>25</a:t>
            </a:fld>
            <a:endParaRPr lang="en-US" alt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844853C-1565-4D82-BAFB-17FA6226FCB3}" type="slidenum">
              <a:rPr lang="en-US" altLang="en-US" sz="1200"/>
              <a:pPr/>
              <a:t>26</a:t>
            </a:fld>
            <a:endParaRPr lang="en-US"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C5E82CE-5F33-4AA9-922C-5F54A6966317}" type="slidenum">
              <a:rPr lang="en-US" altLang="en-US" sz="1200"/>
              <a:pPr/>
              <a:t>27</a:t>
            </a:fld>
            <a:endParaRPr lang="en-US" alt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8449F55-0331-42F3-8185-5550FA6588AF}" type="slidenum">
              <a:rPr lang="en-US" altLang="en-US" sz="1200"/>
              <a:pPr/>
              <a:t>28</a:t>
            </a:fld>
            <a:endParaRPr lang="en-US" alt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1A24CF4-9A58-4D8C-8B4A-1F5B4A557C17}" type="slidenum">
              <a:rPr lang="en-US" altLang="en-US" sz="1200"/>
              <a:pPr/>
              <a:t>29</a:t>
            </a:fld>
            <a:endParaRPr lang="en-US" altLang="en-US"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3</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7733CA9-4ACE-4C8E-94A6-AF7CB20743E9}" type="slidenum">
              <a:rPr lang="en-US" altLang="en-US" sz="1200"/>
              <a:pPr/>
              <a:t>30</a:t>
            </a:fld>
            <a:endParaRPr lang="en-US" alt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4DD1ABD-49B5-439D-89A5-0D9922344811}" type="slidenum">
              <a:rPr lang="en-US" altLang="en-US" sz="1200"/>
              <a:pPr/>
              <a:t>31</a:t>
            </a:fld>
            <a:endParaRPr lang="en-US" alt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D2532D8-F19F-403F-A34B-7117B24BF533}" type="slidenum">
              <a:rPr lang="en-US" altLang="en-US" sz="1200"/>
              <a:pPr/>
              <a:t>32</a:t>
            </a:fld>
            <a:endParaRPr lang="en-US" alt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40ADC53-D181-43CB-9865-BA969C5AAEFD}" type="slidenum">
              <a:rPr lang="en-US" altLang="en-US" sz="1200"/>
              <a:pPr/>
              <a:t>33</a:t>
            </a:fld>
            <a:endParaRPr lang="en-US" altLang="en-US" sz="12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94E467F-6EAC-4F92-B33E-2BE268A09E9A}" type="slidenum">
              <a:rPr lang="en-US" altLang="en-US" sz="1200"/>
              <a:pPr/>
              <a:t>34</a:t>
            </a:fld>
            <a:endParaRPr lang="en-US" alt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AF7D5D7-1528-465C-90C3-10C59F6113C4}" type="slidenum">
              <a:rPr lang="en-US" altLang="en-US" sz="1200"/>
              <a:pPr/>
              <a:t>35</a:t>
            </a:fld>
            <a:endParaRPr lang="en-US" altLang="en-US" sz="12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D1A45DA-CA64-41FA-A1E8-AD1BAE08C0BB}" type="slidenum">
              <a:rPr lang="en-US" altLang="en-US" sz="1200"/>
              <a:pPr/>
              <a:t>36</a:t>
            </a:fld>
            <a:endParaRPr lang="en-US" altLang="en-US" sz="12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64DA130-9CE3-4E7D-9E7F-223297258F10}" type="slidenum">
              <a:rPr lang="en-US" altLang="en-US" sz="1200"/>
              <a:pPr/>
              <a:t>37</a:t>
            </a:fld>
            <a:endParaRPr lang="en-US" altLang="en-US"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33A54A-C6D5-44D3-B193-2B68843B2348}" type="slidenum">
              <a:rPr lang="en-US" altLang="en-US" sz="1200"/>
              <a:pPr/>
              <a:t>38</a:t>
            </a:fld>
            <a:endParaRPr lang="en-US" altLang="en-US"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57AE074-BB24-467C-A389-042288128DCE}" type="slidenum">
              <a:rPr lang="en-US" altLang="en-US" sz="1200"/>
              <a:pPr/>
              <a:t>39</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02" tIns="46501" rIns="93002" bIns="46501"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4932D46-DD78-4BAB-BBDC-DC51872AFEF6}" type="slidenum">
              <a:rPr lang="en-US" altLang="en-US" sz="1200"/>
              <a:pPr algn="r"/>
              <a:t>4</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507090B-43B1-4E96-BBBD-29C4E144CED6}" type="slidenum">
              <a:rPr lang="en-US" altLang="en-US" sz="1200"/>
              <a:pPr/>
              <a:t>40</a:t>
            </a:fld>
            <a:endParaRPr lang="en-US" altLang="en-US"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21DAE2F-0D65-4187-8195-66E3DFCF9142}" type="slidenum">
              <a:rPr lang="en-US" altLang="en-US" sz="1200"/>
              <a:pPr/>
              <a:t>41</a:t>
            </a:fld>
            <a:endParaRPr lang="en-US" altLang="en-US" sz="12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D12A99F-88C8-4413-BBDB-E9633A53948D}" type="slidenum">
              <a:rPr lang="en-US" altLang="en-US" sz="1200"/>
              <a:pPr/>
              <a:t>42</a:t>
            </a:fld>
            <a:endParaRPr lang="en-US" altLang="en-US"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9B5DD2D-80F8-4C47-BE29-F71863EB928E}" type="slidenum">
              <a:rPr lang="en-US" altLang="en-US" sz="1200"/>
              <a:pPr/>
              <a:t>43</a:t>
            </a:fld>
            <a:endParaRPr lang="en-US" alt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D1584D15-F658-456F-8F61-E80EBA02FF6A}" type="slidenum">
              <a:rPr lang="en-US" altLang="en-US" sz="1200"/>
              <a:pPr algn="r"/>
              <a:t>44</a:t>
            </a:fld>
            <a:endParaRPr lang="en-US" alt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2C13233-64BC-4954-9464-11A8667DC6C3}" type="slidenum">
              <a:rPr lang="en-US" altLang="en-US" sz="1200"/>
              <a:pPr algn="r"/>
              <a:t>45</a:t>
            </a:fld>
            <a:endParaRPr lang="en-US" alt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02DC87-2809-4E8A-B7E5-19578CF611CB}" type="slidenum">
              <a:rPr lang="en-US" altLang="en-US" sz="1200"/>
              <a:pPr/>
              <a:t>46</a:t>
            </a:fld>
            <a:endParaRPr lang="en-US" alt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C5B6243-9F6C-4A40-B7AB-819F09B48280}" type="slidenum">
              <a:rPr lang="en-US" altLang="en-US" sz="1200"/>
              <a:pPr/>
              <a:t>47</a:t>
            </a:fld>
            <a:endParaRPr lang="en-US" altLang="en-US" sz="120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3671C7C-5C30-4951-A09C-C7DE0069A227}" type="slidenum">
              <a:rPr lang="en-US" altLang="en-US" sz="1200"/>
              <a:pPr algn="r"/>
              <a:t>48</a:t>
            </a:fld>
            <a:endParaRPr lang="en-US" altLang="en-US" sz="120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1896E650-A8FF-4A75-8D3E-76E6F7496A62}" type="slidenum">
              <a:rPr lang="en-US" altLang="en-US" sz="1200"/>
              <a:pPr algn="r"/>
              <a:t>49</a:t>
            </a:fld>
            <a:endParaRPr lang="en-US" altLang="en-US" sz="120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02" tIns="46501" rIns="93002" bIns="46501"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4572F582-7A30-44E2-B9AE-85A1CA63CB6B}" type="slidenum">
              <a:rPr lang="en-US" altLang="en-US" sz="1200"/>
              <a:pPr algn="r"/>
              <a:t>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A60B134-387B-41E7-B677-3964AC0C6785}" type="slidenum">
              <a:rPr lang="en-US" altLang="en-US" sz="1200"/>
              <a:pPr/>
              <a:t>50</a:t>
            </a:fld>
            <a:endParaRPr lang="en-US" altLang="en-US" sz="120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05238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5F59032-4CC8-49AA-B921-0985818A4A69}" type="slidenum">
              <a:rPr lang="en-US" altLang="en-US" sz="1200"/>
              <a:pPr/>
              <a:t>51</a:t>
            </a:fld>
            <a:endParaRPr lang="en-US" alt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0624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B37812-7A60-4D4D-B158-CDF22B62669D}" type="slidenum">
              <a:rPr lang="en-US" altLang="en-US" sz="1200"/>
              <a:pPr/>
              <a:t>52</a:t>
            </a:fld>
            <a:endParaRPr lang="en-US" altLang="en-US" sz="120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992756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19A4C02-8989-47FD-A904-144A669035C3}" type="slidenum">
              <a:rPr lang="en-US" altLang="en-US" sz="1200"/>
              <a:pPr algn="r"/>
              <a:t>53</a:t>
            </a:fld>
            <a:endParaRPr lang="en-US" alt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30016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36AEDBC9-C94E-4A98-8290-172F520CC2AF}" type="slidenum">
              <a:rPr lang="en-US" altLang="en-US" sz="1200"/>
              <a:pPr algn="r"/>
              <a:t>54</a:t>
            </a:fld>
            <a:endParaRPr lang="en-US" alt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167375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01C0836-68E5-499B-9488-51A72A955B8C}" type="slidenum">
              <a:rPr lang="en-US" altLang="en-US" sz="1200"/>
              <a:pPr/>
              <a:t>55</a:t>
            </a:fld>
            <a:endParaRPr lang="en-US" altLang="en-US" sz="120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205793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D25D0B9-C0C0-40E8-996B-37789D8CE8CB}" type="slidenum">
              <a:rPr lang="en-US" altLang="en-US" sz="1200"/>
              <a:pPr/>
              <a:t>56</a:t>
            </a:fld>
            <a:endParaRPr lang="en-US" altLang="en-US" sz="120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91555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36294EE-9918-45CD-8B30-53914648990E}" type="slidenum">
              <a:rPr lang="en-US" altLang="en-US" sz="1200"/>
              <a:pPr/>
              <a:t>57</a:t>
            </a:fld>
            <a:endParaRPr lang="en-US" altLang="en-US" sz="120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755523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CB36896-4F4E-48BE-8ED8-64318D033CE8}" type="slidenum">
              <a:rPr lang="en-US" altLang="en-US" sz="1200"/>
              <a:pPr/>
              <a:t>58</a:t>
            </a:fld>
            <a:endParaRPr lang="en-US" altLang="en-US" sz="120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19837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E8E9FC-6F08-40BB-B772-EA0C2AE1A7A0}" type="slidenum">
              <a:rPr lang="en-US" altLang="en-US" sz="1200"/>
              <a:pPr/>
              <a:t>59</a:t>
            </a:fld>
            <a:endParaRPr lang="en-US" altLang="en-US" sz="120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38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3EEFE5-6DA2-40BF-A0EC-25CFBBE7FBB4}" type="slidenum">
              <a:rPr lang="en-US" altLang="en-US" sz="1200"/>
              <a:pPr/>
              <a:t>6</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999CF1A-EE2D-40C7-88BC-5CB4646E5D8B}" type="slidenum">
              <a:rPr lang="en-US" altLang="en-US" sz="1200"/>
              <a:pPr algn="r"/>
              <a:t>60</a:t>
            </a:fld>
            <a:endParaRPr lang="en-US" alt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55142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DBE05D-165E-44E5-8FF5-12AB8BF987CB}" type="slidenum">
              <a:rPr lang="en-US" altLang="en-US" sz="1200"/>
              <a:pPr/>
              <a:t>61</a:t>
            </a:fld>
            <a:endParaRPr lang="en-US" altLang="en-US" sz="120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673177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21747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4934C981-6806-4B1C-8EC3-8AAD8F35AA7C}" type="slidenum">
              <a:rPr lang="en-US" altLang="en-US" sz="1200"/>
              <a:pPr algn="r"/>
              <a:t>63</a:t>
            </a:fld>
            <a:endParaRPr lang="en-US" alt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0242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00DFA9D-6D5B-4797-B1CA-7EEB8BD7226F}" type="slidenum">
              <a:rPr lang="en-US" altLang="en-US" sz="1200"/>
              <a:pPr algn="r"/>
              <a:t>64</a:t>
            </a:fld>
            <a:endParaRPr lang="en-US" alt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9477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CD7BD46-B851-41F6-BDE0-EE3DE5BA6FCC}" type="slidenum">
              <a:rPr lang="en-US" altLang="en-US" sz="1200"/>
              <a:pPr algn="r"/>
              <a:t>65</a:t>
            </a:fld>
            <a:endParaRPr lang="en-US" alt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316886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8506864-7409-4F31-A643-622503D4FBA6}" type="slidenum">
              <a:rPr lang="en-US" altLang="en-US" sz="1200"/>
              <a:pPr algn="r"/>
              <a:t>66</a:t>
            </a:fld>
            <a:endParaRPr lang="en-US" alt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66977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7DB985E1-F95E-4DDA-9035-000ADC85BF1B}" type="slidenum">
              <a:rPr lang="en-US" altLang="en-US" sz="1200"/>
              <a:pPr algn="r"/>
              <a:t>67</a:t>
            </a:fld>
            <a:endParaRPr lang="en-US" alt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146250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A716B33-9885-4347-A6EC-10A44624E185}" type="slidenum">
              <a:rPr lang="en-US" altLang="en-US" sz="1200"/>
              <a:pPr algn="r"/>
              <a:t>68</a:t>
            </a:fld>
            <a:endParaRPr lang="en-US" alt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748620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CABF513D-38FF-41B0-951F-F069DAE8A50D}" type="slidenum">
              <a:rPr lang="en-US" altLang="en-US" sz="1200"/>
              <a:pPr algn="r"/>
              <a:t>69</a:t>
            </a:fld>
            <a:endParaRPr lang="en-US" alt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655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E76179E-0825-42BA-A86D-E07CE2CDFB4A}" type="slidenum">
              <a:rPr lang="en-US" altLang="en-US" sz="1200"/>
              <a:pPr/>
              <a:t>7</a:t>
            </a:fld>
            <a:endParaRPr lang="en-US"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FAD77A2-2119-4E7C-B11C-A31372FFAE35}" type="slidenum">
              <a:rPr lang="en-US" altLang="en-US" sz="1200"/>
              <a:pPr/>
              <a:t>70</a:t>
            </a:fld>
            <a:endParaRPr lang="en-US" alt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68947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819C23-332F-464A-B228-80F79B607C9B}" type="slidenum">
              <a:rPr lang="en-US" altLang="en-US" sz="1200"/>
              <a:pPr/>
              <a:t>71</a:t>
            </a:fld>
            <a:endParaRPr lang="en-US" altLang="en-US" sz="120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87589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1AE7BDE-6BAD-4869-BA94-42F764CB0731}" type="slidenum">
              <a:rPr lang="en-US" altLang="en-US" sz="1200"/>
              <a:pPr/>
              <a:t>72</a:t>
            </a:fld>
            <a:endParaRPr lang="en-US" altLang="en-US" sz="120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8426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B6CF80-A94A-429C-B018-ADC56A3A4F61}" type="slidenum">
              <a:rPr lang="en-US" altLang="en-US" sz="1200"/>
              <a:pPr/>
              <a:t>73</a:t>
            </a:fld>
            <a:endParaRPr lang="en-US" alt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206281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BA03F12-E271-4AB0-B36E-709F00E15421}" type="slidenum">
              <a:rPr lang="en-US" altLang="en-US" sz="1200"/>
              <a:pPr/>
              <a:t>74</a:t>
            </a:fld>
            <a:endParaRPr lang="en-US" alt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38792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605841-5CB7-4C7A-924F-2C7512868176}" type="slidenum">
              <a:rPr lang="en-US" altLang="en-US" sz="1200"/>
              <a:pPr/>
              <a:t>75</a:t>
            </a:fld>
            <a:endParaRPr lang="en-US" altLang="en-US" sz="120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81583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C0CCDE4-0F12-4A8C-B062-A94A0F2D6B2E}" type="slidenum">
              <a:rPr lang="en-US" altLang="en-US" sz="1200"/>
              <a:pPr/>
              <a:t>76</a:t>
            </a:fld>
            <a:endParaRPr lang="en-US" altLang="en-US" sz="120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09884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E4AA371-DF05-42FF-99C9-D54AF61A2C5F}" type="slidenum">
              <a:rPr lang="en-US" altLang="en-US" sz="1200"/>
              <a:pPr/>
              <a:t>77</a:t>
            </a:fld>
            <a:endParaRPr lang="en-US" altLang="en-US" sz="120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34739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D861502-E13A-4E4B-8A3F-EB8172491AE8}" type="slidenum">
              <a:rPr lang="en-US" altLang="en-US" sz="1200"/>
              <a:pPr/>
              <a:t>78</a:t>
            </a:fld>
            <a:endParaRPr lang="en-US" altLang="en-US" sz="120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26259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C960A81-80FF-4A23-A638-FC4A7098A3E0}" type="slidenum">
              <a:rPr lang="en-US" altLang="en-US" sz="1200"/>
              <a:pPr/>
              <a:t>79</a:t>
            </a:fld>
            <a:endParaRPr lang="en-US" altLang="en-US" sz="120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30191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E8D77EB-8DA4-473C-85D9-A2C867216A15}" type="slidenum">
              <a:rPr lang="en-US" altLang="en-US" sz="1200"/>
              <a:pPr/>
              <a:t>8</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7BADD71-F370-42F0-9F4D-D0E45F2310C4}" type="slidenum">
              <a:rPr lang="en-US" altLang="en-US" sz="1200"/>
              <a:pPr/>
              <a:t>80</a:t>
            </a:fld>
            <a:endParaRPr lang="en-US" altLang="en-US" sz="120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92997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7372408-51E1-415E-A2FF-CF1B7A173FF8}" type="slidenum">
              <a:rPr lang="en-US" altLang="en-US" sz="1200"/>
              <a:pPr/>
              <a:t>81</a:t>
            </a:fld>
            <a:endParaRPr lang="en-US" altLang="en-US" sz="120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02298E3-52AF-4F84-BC83-1D80A0E7F6B5}" type="slidenum">
              <a:rPr lang="en-US" altLang="en-US" sz="1200"/>
              <a:pPr/>
              <a:t>9</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2000">
                <a:latin typeface="微软雅黑" panose="020B0503020204020204" pitchFamily="34" charset="-122"/>
                <a:ea typeface="微软雅黑" panose="020B0503020204020204" pitchFamily="34" charset="-122"/>
              </a:defRPr>
            </a:lvl1pPr>
            <a:lvl2pPr marL="742950" indent="-285750">
              <a:buSzPct val="110000"/>
              <a:buFont typeface="Arial" panose="020B0604020202020204" pitchFamily="34" charset="0"/>
              <a:buChar char="•"/>
              <a:defRPr sz="2000">
                <a:latin typeface="微软雅黑" panose="020B0503020204020204" pitchFamily="34" charset="-122"/>
                <a:ea typeface="微软雅黑" panose="020B0503020204020204" pitchFamily="34" charset="-122"/>
              </a:defRPr>
            </a:lvl2pPr>
            <a:lvl3pPr marL="1085850" indent="-228600">
              <a:buFont typeface="Wingdings" panose="05000000000000000000" pitchFamily="2" charset="2"/>
              <a:buChar char="§"/>
              <a:defRPr sz="2000">
                <a:latin typeface="微软雅黑" panose="020B0503020204020204" pitchFamily="34" charset="-122"/>
                <a:ea typeface="微软雅黑" panose="020B0503020204020204" pitchFamily="34" charset="-122"/>
              </a:defRPr>
            </a:lvl3pPr>
            <a:lvl4pPr marL="1428750" indent="-228600">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1771650" indent="-228600">
              <a:buFont typeface="Wingdings" panose="05000000000000000000" pitchFamily="2" charset="2"/>
              <a:buChar char="§"/>
              <a:defRPr sz="2000">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5"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6.</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spcBef>
          <a:spcPct val="35000"/>
        </a:spcBef>
        <a:spcAft>
          <a:spcPct val="0"/>
        </a:spcAft>
        <a:buClr>
          <a:schemeClr val="folHlink"/>
        </a:buClr>
        <a:buSzPct val="110000"/>
        <a:buFont typeface="Arial" panose="020B0604020202020204" pitchFamily="34" charset="0"/>
        <a:buChar char="•"/>
        <a:defRPr kumimoji="1" sz="2000">
          <a:solidFill>
            <a:schemeClr val="tx1"/>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35000"/>
        </a:spcBef>
        <a:spcAft>
          <a:spcPct val="0"/>
        </a:spcAft>
        <a:buClr>
          <a:srgbClr val="33CC33"/>
        </a:buClr>
        <a:buSzPct val="85000"/>
        <a:buFont typeface="Wingdings" panose="05000000000000000000" pitchFamily="2" charset="2"/>
        <a:buChar char="§"/>
        <a:defRPr kumimoji="1" sz="2000">
          <a:solidFill>
            <a:schemeClr val="tx1"/>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35000"/>
        </a:spcBef>
        <a:spcAft>
          <a:spcPct val="0"/>
        </a:spcAft>
        <a:buClr>
          <a:schemeClr val="hlink"/>
        </a:buClr>
        <a:buFont typeface="Arial" panose="020B0604020202020204" pitchFamily="34" charset="0"/>
        <a:buChar char="•"/>
        <a:defRPr kumimoji="1" sz="2000">
          <a:solidFill>
            <a:schemeClr val="tx1"/>
          </a:solidFill>
          <a:latin typeface="微软雅黑" panose="020B0503020204020204" pitchFamily="34" charset="-122"/>
          <a:ea typeface="微软雅黑" panose="020B0503020204020204" pitchFamily="34" charset="-122"/>
        </a:defRPr>
      </a:lvl4pPr>
      <a:lvl5pPr marL="1771650" indent="-228600" algn="l" rtl="0" eaLnBrk="0" fontAlgn="base" hangingPunct="0">
        <a:spcBef>
          <a:spcPct val="35000"/>
        </a:spcBef>
        <a:spcAft>
          <a:spcPct val="0"/>
        </a:spcAft>
        <a:buClr>
          <a:schemeClr val="tx2"/>
        </a:buClr>
        <a:buSzPct val="75000"/>
        <a:buFont typeface="Wingdings" panose="05000000000000000000" pitchFamily="2" charset="2"/>
        <a:buChar char="§"/>
        <a:defRPr kumimoji="1" sz="2000">
          <a:solidFill>
            <a:schemeClr val="tx1"/>
          </a:solidFill>
          <a:latin typeface="微软雅黑" panose="020B0503020204020204" pitchFamily="34" charset="-122"/>
          <a:ea typeface="微软雅黑" panose="020B0503020204020204" pitchFamily="34"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29.emf"/><Relationship Id="rId5" Type="http://schemas.openxmlformats.org/officeDocument/2006/relationships/image" Target="../media/image31.emf"/><Relationship Id="rId4" Type="http://schemas.openxmlformats.org/officeDocument/2006/relationships/image" Target="../media/image32.svg"/></Relationships>
</file>

<file path=ppt/slides/_rels/slide6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2DBFC5-E763-46C1-ABAD-DD42419B93B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a:r>
            <a:b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第六</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章 使用</a:t>
            </a:r>
            <a:r>
              <a:rPr lang="en-US" altLang="zh-CN"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ER</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模型设计数据库</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223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12435AE-617D-44C7-8B87-71DB3CDF765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85725"/>
            <a:ext cx="8267700" cy="609600"/>
          </a:xfrm>
        </p:spPr>
        <p:txBody>
          <a:bodyPr/>
          <a:lstStyle/>
          <a:p>
            <a:pPr>
              <a:defRPr/>
            </a:pP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在</a:t>
            </a:r>
            <a:r>
              <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rPr>
              <a:t>ER</a:t>
            </a: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图中表示实体集</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363" name="Rectangle 3"/>
          <p:cNvSpPr>
            <a:spLocks noChangeArrowheads="1"/>
          </p:cNvSpPr>
          <p:nvPr/>
        </p:nvSpPr>
        <p:spPr bwMode="auto">
          <a:xfrm>
            <a:off x="781235" y="1109663"/>
            <a:ext cx="7615561"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800100" indent="-34290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zh-CN" altLang="en-US" sz="2000" dirty="0">
                <a:latin typeface="微软雅黑" panose="020B0503020204020204" pitchFamily="34" charset="-122"/>
                <a:ea typeface="微软雅黑" panose="020B0503020204020204" pitchFamily="34" charset="-122"/>
              </a:rPr>
              <a:t>实体集可以用图形表示为</a:t>
            </a:r>
            <a:r>
              <a:rPr kumimoji="1" lang="en-US" altLang="zh-CN" sz="2000" dirty="0">
                <a:latin typeface="微软雅黑" panose="020B0503020204020204" pitchFamily="34" charset="-122"/>
                <a:ea typeface="微软雅黑" panose="020B0503020204020204" pitchFamily="34" charset="-122"/>
              </a:rPr>
              <a:t>:</a:t>
            </a:r>
          </a:p>
          <a:p>
            <a:pPr lvl="1">
              <a:spcBef>
                <a:spcPct val="35000"/>
              </a:spcBef>
              <a:buClr>
                <a:srgbClr val="002060"/>
              </a:buClr>
              <a:buSzPct val="110000"/>
              <a:buFont typeface="Wingdings" panose="05000000000000000000" pitchFamily="2" charset="2"/>
              <a:buChar char="§"/>
            </a:pPr>
            <a:r>
              <a:rPr kumimoji="1" lang="zh-CN" altLang="en-US" sz="2000" dirty="0">
                <a:latin typeface="微软雅黑" panose="020B0503020204020204" pitchFamily="34" charset="-122"/>
                <a:ea typeface="微软雅黑" panose="020B0503020204020204" pitchFamily="34" charset="-122"/>
              </a:rPr>
              <a:t>矩形表示实体集。</a:t>
            </a:r>
          </a:p>
          <a:p>
            <a:pPr lvl="1">
              <a:spcBef>
                <a:spcPct val="35000"/>
              </a:spcBef>
              <a:buClr>
                <a:srgbClr val="002060"/>
              </a:buClr>
              <a:buSzPct val="110000"/>
              <a:buFont typeface="Wingdings" panose="05000000000000000000" pitchFamily="2" charset="2"/>
              <a:buChar char="§"/>
            </a:pPr>
            <a:r>
              <a:rPr kumimoji="1" lang="zh-CN" altLang="en-US" sz="2000" dirty="0">
                <a:latin typeface="微软雅黑" panose="020B0503020204020204" pitchFamily="34" charset="-122"/>
                <a:ea typeface="微软雅黑" panose="020B0503020204020204" pitchFamily="34" charset="-122"/>
              </a:rPr>
              <a:t>列在实体矩形内的属性</a:t>
            </a:r>
          </a:p>
          <a:p>
            <a:pPr lvl="1">
              <a:spcBef>
                <a:spcPct val="35000"/>
              </a:spcBef>
              <a:buClr>
                <a:srgbClr val="002060"/>
              </a:buClr>
              <a:buSzPct val="110000"/>
              <a:buFont typeface="Wingdings" panose="05000000000000000000" pitchFamily="2" charset="2"/>
              <a:buChar char="§"/>
            </a:pPr>
            <a:r>
              <a:rPr kumimoji="1" lang="zh-CN" altLang="en-US" sz="2000" dirty="0">
                <a:latin typeface="微软雅黑" panose="020B0503020204020204" pitchFamily="34" charset="-122"/>
                <a:ea typeface="微软雅黑" panose="020B0503020204020204" pitchFamily="34" charset="-122"/>
              </a:rPr>
              <a:t>下划线表示主键</a:t>
            </a:r>
            <a:r>
              <a:rPr kumimoji="1" lang="zh-CN" altLang="en-US" sz="2000" dirty="0" smtClean="0">
                <a:latin typeface="微软雅黑" panose="020B0503020204020204" pitchFamily="34" charset="-122"/>
                <a:ea typeface="微软雅黑" panose="020B0503020204020204" pitchFamily="34" charset="-122"/>
              </a:rPr>
              <a:t>属性</a:t>
            </a:r>
            <a:endParaRPr kumimoji="1" lang="en-US" altLang="en-US" sz="2000" dirty="0">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91290F8C-1B79-4693-9B6C-81A613B75B05}"/>
              </a:ext>
            </a:extLst>
          </p:cNvPr>
          <p:cNvPicPr>
            <a:picLocks noChangeAspect="1"/>
          </p:cNvPicPr>
          <p:nvPr/>
        </p:nvPicPr>
        <p:blipFill>
          <a:blip r:embed="rId3"/>
          <a:stretch>
            <a:fillRect/>
          </a:stretch>
        </p:blipFill>
        <p:spPr>
          <a:xfrm>
            <a:off x="1996719" y="3435718"/>
            <a:ext cx="4465041" cy="17154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E74E6FC-02E6-4B65-AD45-B06E1C45B29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63874" name="Rectangle 2"/>
          <p:cNvSpPr>
            <a:spLocks noGrp="1" noChangeArrowheads="1"/>
          </p:cNvSpPr>
          <p:nvPr>
            <p:ph type="title"/>
          </p:nvPr>
        </p:nvSpPr>
        <p:spPr/>
        <p:txBody>
          <a:bodyPr/>
          <a:lstStyle/>
          <a:p>
            <a:pPr>
              <a:defRPr/>
            </a:pPr>
            <a:r>
              <a:rPr lang="zh-CN" altLang="en-US" dirty="0" smtClean="0">
                <a:latin typeface="微软雅黑" panose="020B0503020204020204" pitchFamily="34" charset="-122"/>
                <a:ea typeface="微软雅黑" panose="020B0503020204020204" pitchFamily="34" charset="-122"/>
              </a:rPr>
              <a:t>关系集</a:t>
            </a:r>
            <a:endParaRPr lang="en-US" dirty="0">
              <a:latin typeface="微软雅黑" panose="020B0503020204020204" pitchFamily="34" charset="-122"/>
              <a:ea typeface="微软雅黑" panose="020B0503020204020204" pitchFamily="34" charset="-122"/>
            </a:endParaRPr>
          </a:p>
        </p:txBody>
      </p:sp>
      <p:sp>
        <p:nvSpPr>
          <p:cNvPr id="16387" name="Rectangle 3"/>
          <p:cNvSpPr>
            <a:spLocks noGrp="1" noChangeArrowheads="1"/>
          </p:cNvSpPr>
          <p:nvPr>
            <p:ph type="body" idx="1"/>
          </p:nvPr>
        </p:nvSpPr>
        <p:spPr>
          <a:xfrm>
            <a:off x="768350" y="1137031"/>
            <a:ext cx="7766050" cy="4876800"/>
          </a:xfrm>
        </p:spPr>
        <p:txBody>
          <a:bodyPr/>
          <a:lstStyle/>
          <a:p>
            <a:pPr>
              <a:tabLst>
                <a:tab pos="1536700" algn="ctr"/>
                <a:tab pos="3543300" algn="ctr"/>
                <a:tab pos="5481638" algn="ctr"/>
              </a:tabLst>
            </a:pPr>
            <a:r>
              <a:rPr lang="zh-CN" altLang="en-US" sz="1700" dirty="0"/>
              <a:t>关系是几个实体之间的</a:t>
            </a:r>
            <a:r>
              <a:rPr lang="zh-CN" altLang="en-US" sz="1700" dirty="0" smtClean="0"/>
              <a:t>关联</a:t>
            </a:r>
            <a:endParaRPr lang="en-US" altLang="zh-CN" sz="1700" dirty="0" smtClean="0"/>
          </a:p>
          <a:p>
            <a:pPr marL="0" indent="0">
              <a:buNone/>
              <a:tabLst>
                <a:tab pos="1536700" algn="ctr"/>
                <a:tab pos="3543300" algn="ctr"/>
                <a:tab pos="5481638" algn="ctr"/>
              </a:tabLst>
            </a:pPr>
            <a:r>
              <a:rPr lang="en-US" altLang="en-US" sz="1700" dirty="0"/>
              <a:t> </a:t>
            </a:r>
            <a:r>
              <a:rPr lang="en-US" altLang="en-US" sz="1700" dirty="0" smtClean="0"/>
              <a:t>    Example</a:t>
            </a:r>
            <a:r>
              <a:rPr lang="en-US" altLang="en-US" sz="1700" dirty="0"/>
              <a:t>:</a:t>
            </a:r>
            <a:br>
              <a:rPr lang="en-US" altLang="en-US" sz="1700" dirty="0"/>
            </a:br>
            <a:r>
              <a:rPr lang="en-US" altLang="en-US" sz="1700" dirty="0"/>
              <a:t>	 44553 (Peltier</a:t>
            </a:r>
            <a:r>
              <a:rPr lang="en-US" altLang="en-US" sz="1700" u="sng" dirty="0"/>
              <a:t>)</a:t>
            </a:r>
            <a:r>
              <a:rPr lang="en-US" altLang="en-US" sz="1700" dirty="0"/>
              <a:t> 	</a:t>
            </a:r>
            <a:r>
              <a:rPr lang="en-US" altLang="en-US" sz="1700" i="1" u="sng" dirty="0"/>
              <a:t>advisor</a:t>
            </a:r>
            <a:r>
              <a:rPr lang="en-US" altLang="en-US" sz="1700" dirty="0"/>
              <a:t>	 22222 (</a:t>
            </a:r>
            <a:r>
              <a:rPr lang="en-US" altLang="en-US" sz="1700" u="sng" dirty="0"/>
              <a:t>Einstein)</a:t>
            </a:r>
            <a:r>
              <a:rPr lang="en-US" altLang="en-US" sz="1700" dirty="0"/>
              <a:t> </a:t>
            </a:r>
            <a:r>
              <a:rPr lang="en-US" altLang="en-US" sz="1700" u="sng" dirty="0"/>
              <a:t/>
            </a:r>
            <a:br>
              <a:rPr lang="en-US" altLang="en-US" sz="1700" u="sng" dirty="0"/>
            </a:br>
            <a:r>
              <a:rPr lang="en-US" altLang="en-US" sz="1700" dirty="0"/>
              <a:t>	 </a:t>
            </a:r>
            <a:r>
              <a:rPr lang="en-US" altLang="en-US" sz="1700" i="1" dirty="0"/>
              <a:t>student</a:t>
            </a:r>
            <a:r>
              <a:rPr lang="en-US" altLang="en-US" sz="1700" dirty="0"/>
              <a:t> entity	relationship set	 </a:t>
            </a:r>
            <a:r>
              <a:rPr lang="en-US" altLang="en-US" sz="1700" i="1" dirty="0"/>
              <a:t>instructor</a:t>
            </a:r>
            <a:r>
              <a:rPr lang="en-US" altLang="en-US" sz="1700" dirty="0"/>
              <a:t> entity</a:t>
            </a:r>
          </a:p>
          <a:p>
            <a:pPr>
              <a:tabLst>
                <a:tab pos="1536700" algn="ctr"/>
                <a:tab pos="3543300" algn="ctr"/>
                <a:tab pos="5481638" algn="ctr"/>
              </a:tabLst>
            </a:pPr>
            <a:r>
              <a:rPr lang="zh-CN" altLang="en-US" sz="1700" dirty="0"/>
              <a:t>关系集</a:t>
            </a:r>
            <a:r>
              <a:rPr lang="zh-CN" altLang="en-US" sz="1700" dirty="0" smtClean="0"/>
              <a:t>是</a:t>
            </a:r>
            <a:r>
              <a:rPr lang="en-US" altLang="en-US" sz="1700" i="1" dirty="0"/>
              <a:t>n</a:t>
            </a:r>
            <a:r>
              <a:rPr lang="en-US" altLang="en-US" sz="1700" dirty="0"/>
              <a:t> </a:t>
            </a:r>
            <a:r>
              <a:rPr lang="en-US" altLang="en-US" sz="1700" dirty="0">
                <a:sym typeface="Symbol" panose="05050102010706020507" pitchFamily="18" charset="2"/>
              </a:rPr>
              <a:t> 2</a:t>
            </a:r>
            <a:r>
              <a:rPr lang="zh-CN" altLang="en-US" sz="1700" dirty="0" smtClean="0"/>
              <a:t>个</a:t>
            </a:r>
            <a:r>
              <a:rPr lang="zh-CN" altLang="en-US" sz="1700" dirty="0"/>
              <a:t>实体之间的数学关系，每个实体都取自实体集</a:t>
            </a:r>
            <a:endParaRPr lang="en-US" altLang="en-US" sz="1700" dirty="0" smtClean="0"/>
          </a:p>
          <a:p>
            <a:pPr>
              <a:buFont typeface="Monotype Sorts" charset="2"/>
              <a:buNone/>
              <a:tabLst>
                <a:tab pos="1536700" algn="ctr"/>
                <a:tab pos="3543300" algn="ctr"/>
                <a:tab pos="5481638" algn="ctr"/>
              </a:tabLst>
            </a:pPr>
            <a:r>
              <a:rPr lang="en-US" altLang="en-US" sz="1700" dirty="0">
                <a:sym typeface="Symbol" panose="05050102010706020507" pitchFamily="18" charset="2"/>
              </a:rPr>
              <a:t>			{(</a:t>
            </a:r>
            <a:r>
              <a:rPr lang="en-US" altLang="en-US" sz="1700" i="1" dirty="0">
                <a:sym typeface="Symbol" panose="05050102010706020507" pitchFamily="18" charset="2"/>
              </a:rPr>
              <a:t>e</a:t>
            </a:r>
            <a:r>
              <a:rPr lang="en-US" altLang="en-US" sz="1700" baseline="-25000" dirty="0">
                <a:sym typeface="Symbol" panose="05050102010706020507" pitchFamily="18" charset="2"/>
              </a:rPr>
              <a:t>1</a:t>
            </a:r>
            <a:r>
              <a:rPr lang="en-US" altLang="en-US" sz="1700" dirty="0">
                <a:sym typeface="Symbol" panose="05050102010706020507" pitchFamily="18" charset="2"/>
              </a:rPr>
              <a:t>, </a:t>
            </a:r>
            <a:r>
              <a:rPr lang="en-US" altLang="en-US" sz="1700" i="1" dirty="0">
                <a:sym typeface="Symbol" panose="05050102010706020507" pitchFamily="18" charset="2"/>
              </a:rPr>
              <a:t>e</a:t>
            </a:r>
            <a:r>
              <a:rPr lang="en-US" altLang="en-US" sz="1700" baseline="-25000" dirty="0">
                <a:sym typeface="Symbol" panose="05050102010706020507" pitchFamily="18" charset="2"/>
              </a:rPr>
              <a:t>2</a:t>
            </a:r>
            <a:r>
              <a:rPr lang="en-US" altLang="en-US" sz="1700" dirty="0">
                <a:sym typeface="Symbol" panose="05050102010706020507" pitchFamily="18" charset="2"/>
              </a:rPr>
              <a:t>, … </a:t>
            </a:r>
            <a:r>
              <a:rPr lang="en-US" altLang="en-US" sz="1700" i="1" dirty="0" err="1">
                <a:sym typeface="Symbol" panose="05050102010706020507" pitchFamily="18" charset="2"/>
              </a:rPr>
              <a:t>e</a:t>
            </a:r>
            <a:r>
              <a:rPr lang="en-US" altLang="en-US" sz="1700" i="1" baseline="-25000" dirty="0" err="1">
                <a:sym typeface="Symbol" panose="05050102010706020507" pitchFamily="18" charset="2"/>
              </a:rPr>
              <a:t>n</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baseline="-25000" dirty="0">
                <a:sym typeface="Symbol" panose="05050102010706020507" pitchFamily="18" charset="2"/>
              </a:rPr>
              <a:t>1</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baseline="-25000" dirty="0">
                <a:sym typeface="Symbol" panose="05050102010706020507" pitchFamily="18" charset="2"/>
              </a:rPr>
              <a:t>1</a:t>
            </a:r>
            <a:r>
              <a:rPr lang="en-US" altLang="en-US" sz="1700" dirty="0">
                <a:sym typeface="Symbol" panose="05050102010706020507" pitchFamily="18" charset="2"/>
              </a:rPr>
              <a:t>, </a:t>
            </a:r>
            <a:r>
              <a:rPr lang="en-US" altLang="en-US" sz="1700" i="1" dirty="0">
                <a:sym typeface="Symbol" panose="05050102010706020507" pitchFamily="18" charset="2"/>
              </a:rPr>
              <a:t>e</a:t>
            </a:r>
            <a:r>
              <a:rPr lang="en-US" altLang="en-US" sz="1700" baseline="-25000" dirty="0">
                <a:sym typeface="Symbol" panose="05050102010706020507" pitchFamily="18" charset="2"/>
              </a:rPr>
              <a:t>2</a:t>
            </a:r>
            <a:r>
              <a:rPr lang="en-US" altLang="en-US" sz="1700" dirty="0">
                <a:sym typeface="Symbol" panose="05050102010706020507" pitchFamily="18" charset="2"/>
              </a:rPr>
              <a:t>   </a:t>
            </a:r>
            <a:r>
              <a:rPr lang="en-US" altLang="en-US" sz="1700" i="1" dirty="0">
                <a:sym typeface="Symbol" panose="05050102010706020507" pitchFamily="18" charset="2"/>
              </a:rPr>
              <a:t>E</a:t>
            </a:r>
            <a:r>
              <a:rPr lang="en-US" altLang="en-US" sz="1700" baseline="-25000" dirty="0">
                <a:sym typeface="Symbol" panose="05050102010706020507" pitchFamily="18" charset="2"/>
              </a:rPr>
              <a:t>2</a:t>
            </a:r>
            <a:r>
              <a:rPr lang="en-US" altLang="en-US" sz="1700" dirty="0">
                <a:sym typeface="Symbol" panose="05050102010706020507" pitchFamily="18" charset="2"/>
              </a:rPr>
              <a:t>, …, </a:t>
            </a:r>
            <a:r>
              <a:rPr lang="en-US" altLang="en-US" sz="1700" i="1" dirty="0" err="1">
                <a:sym typeface="Symbol" panose="05050102010706020507" pitchFamily="18" charset="2"/>
              </a:rPr>
              <a:t>e</a:t>
            </a:r>
            <a:r>
              <a:rPr lang="en-US" altLang="en-US" sz="1700" i="1" baseline="-25000" dirty="0" err="1">
                <a:sym typeface="Symbol" panose="05050102010706020507" pitchFamily="18" charset="2"/>
              </a:rPr>
              <a:t>n</a:t>
            </a:r>
            <a:r>
              <a:rPr lang="en-US" altLang="en-US" sz="1700" dirty="0">
                <a:sym typeface="Symbol" panose="05050102010706020507" pitchFamily="18" charset="2"/>
              </a:rPr>
              <a:t>   </a:t>
            </a:r>
            <a:r>
              <a:rPr lang="en-US" altLang="en-US" sz="1700" i="1" dirty="0" err="1">
                <a:sym typeface="Symbol" panose="05050102010706020507" pitchFamily="18" charset="2"/>
              </a:rPr>
              <a:t>E</a:t>
            </a:r>
            <a:r>
              <a:rPr lang="en-US" altLang="en-US" sz="1700" i="1" baseline="-25000" dirty="0" err="1">
                <a:sym typeface="Symbol" panose="05050102010706020507" pitchFamily="18" charset="2"/>
              </a:rPr>
              <a:t>n</a:t>
            </a:r>
            <a:r>
              <a:rPr lang="en-US" altLang="en-US" sz="1700" dirty="0">
                <a:sym typeface="Symbol" panose="05050102010706020507" pitchFamily="18" charset="2"/>
              </a:rPr>
              <a:t>}</a:t>
            </a:r>
            <a:br>
              <a:rPr lang="en-US" altLang="en-US" sz="1700" dirty="0">
                <a:sym typeface="Symbol" panose="05050102010706020507" pitchFamily="18" charset="2"/>
              </a:rPr>
            </a:br>
            <a:r>
              <a:rPr lang="en-US" altLang="en-US" sz="1700" dirty="0">
                <a:sym typeface="Symbol" panose="05050102010706020507" pitchFamily="18" charset="2"/>
              </a:rPr>
              <a:t/>
            </a:r>
            <a:br>
              <a:rPr lang="en-US" altLang="en-US" sz="1700" dirty="0">
                <a:sym typeface="Symbol" panose="05050102010706020507" pitchFamily="18" charset="2"/>
              </a:rPr>
            </a:br>
            <a:r>
              <a:rPr lang="en-US" altLang="en-US" sz="1700" dirty="0">
                <a:sym typeface="Symbol" panose="05050102010706020507" pitchFamily="18" charset="2"/>
              </a:rPr>
              <a:t>where (</a:t>
            </a:r>
            <a:r>
              <a:rPr lang="en-US" altLang="en-US" sz="1700" i="1" dirty="0">
                <a:sym typeface="Symbol" panose="05050102010706020507" pitchFamily="18" charset="2"/>
              </a:rPr>
              <a:t>e</a:t>
            </a:r>
            <a:r>
              <a:rPr lang="en-US" altLang="en-US" sz="1700" baseline="-25000" dirty="0">
                <a:sym typeface="Symbol" panose="05050102010706020507" pitchFamily="18" charset="2"/>
              </a:rPr>
              <a:t>1</a:t>
            </a:r>
            <a:r>
              <a:rPr lang="en-US" altLang="en-US" sz="1700" dirty="0">
                <a:sym typeface="Symbol" panose="05050102010706020507" pitchFamily="18" charset="2"/>
              </a:rPr>
              <a:t>, </a:t>
            </a:r>
            <a:r>
              <a:rPr lang="en-US" altLang="en-US" sz="1700" i="1" dirty="0">
                <a:sym typeface="Symbol" panose="05050102010706020507" pitchFamily="18" charset="2"/>
              </a:rPr>
              <a:t>e</a:t>
            </a:r>
            <a:r>
              <a:rPr lang="en-US" altLang="en-US" sz="1700" baseline="-25000" dirty="0">
                <a:sym typeface="Symbol" panose="05050102010706020507" pitchFamily="18" charset="2"/>
              </a:rPr>
              <a:t>2</a:t>
            </a:r>
            <a:r>
              <a:rPr lang="en-US" altLang="en-US" sz="1700" dirty="0">
                <a:sym typeface="Symbol" panose="05050102010706020507" pitchFamily="18" charset="2"/>
              </a:rPr>
              <a:t>, …, </a:t>
            </a:r>
            <a:r>
              <a:rPr lang="en-US" altLang="en-US" sz="1700" i="1" dirty="0" err="1">
                <a:sym typeface="Symbol" panose="05050102010706020507" pitchFamily="18" charset="2"/>
              </a:rPr>
              <a:t>e</a:t>
            </a:r>
            <a:r>
              <a:rPr lang="en-US" altLang="en-US" sz="1700" i="1" baseline="-25000" dirty="0" err="1">
                <a:sym typeface="Symbol" panose="05050102010706020507" pitchFamily="18" charset="2"/>
              </a:rPr>
              <a:t>n</a:t>
            </a:r>
            <a:r>
              <a:rPr lang="en-US" altLang="en-US" sz="1700" dirty="0">
                <a:sym typeface="Symbol" panose="05050102010706020507" pitchFamily="18" charset="2"/>
              </a:rPr>
              <a:t>) is a relationship</a:t>
            </a:r>
          </a:p>
          <a:p>
            <a:pPr lvl="1">
              <a:tabLst>
                <a:tab pos="1536700" algn="ctr"/>
                <a:tab pos="3543300" algn="ctr"/>
                <a:tab pos="5481638" algn="ctr"/>
              </a:tabLst>
            </a:pPr>
            <a:r>
              <a:rPr lang="en-US" altLang="en-US" sz="1700" dirty="0">
                <a:ea typeface="ＭＳ Ｐゴシック" panose="020B0600070205080204" pitchFamily="34" charset="-128"/>
                <a:sym typeface="Symbol" panose="05050102010706020507" pitchFamily="18" charset="2"/>
              </a:rPr>
              <a:t>Example: </a:t>
            </a:r>
          </a:p>
          <a:p>
            <a:pPr lvl="1">
              <a:buFont typeface="Monotype Sorts" charset="2"/>
              <a:buNone/>
              <a:tabLst>
                <a:tab pos="1536700" algn="ctr"/>
                <a:tab pos="3543300" algn="ctr"/>
                <a:tab pos="5481638" algn="ctr"/>
              </a:tabLst>
            </a:pPr>
            <a:r>
              <a:rPr lang="en-US" altLang="en-US" sz="1700" dirty="0">
                <a:ea typeface="ＭＳ Ｐゴシック" panose="020B0600070205080204" pitchFamily="34" charset="-128"/>
                <a:sym typeface="Symbol" panose="05050102010706020507" pitchFamily="18" charset="2"/>
              </a:rPr>
              <a:t>		        (44553,22222)  </a:t>
            </a:r>
            <a:r>
              <a:rPr lang="en-US" altLang="en-US" sz="1700" i="1" dirty="0">
                <a:ea typeface="ＭＳ Ｐゴシック" panose="020B0600070205080204" pitchFamily="34" charset="-128"/>
                <a:sym typeface="Symbol" panose="05050102010706020507" pitchFamily="18" charset="2"/>
              </a:rPr>
              <a:t>advisor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2519C1B-53E7-465F-B2F5-C1D824F17F9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85725"/>
            <a:ext cx="8267700" cy="609600"/>
          </a:xfrm>
        </p:spPr>
        <p:txBody>
          <a:bodyPr/>
          <a:lstStyle/>
          <a:p>
            <a:pPr>
              <a:defRPr/>
            </a:pPr>
            <a:r>
              <a:rPr lang="zh-CN" altLang="en-US" dirty="0">
                <a:effectLst>
                  <a:outerShdw blurRad="38100" dist="38100" dir="2700000" algn="tl">
                    <a:srgbClr val="C0C0C0"/>
                  </a:outerShdw>
                </a:effectLst>
              </a:rPr>
              <a:t>关系集</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续</a:t>
            </a:r>
            <a:r>
              <a:rPr lang="en-US" altLang="zh-CN" dirty="0" smtClean="0">
                <a:effectLst>
                  <a:outerShdw blurRad="38100" dist="38100" dir="2700000" algn="tl">
                    <a:srgbClr val="C0C0C0"/>
                  </a:outerShdw>
                </a:effectLst>
              </a:rPr>
              <a:t>)</a:t>
            </a:r>
            <a:endParaRPr lang="en-US" altLang="en-US" dirty="0">
              <a:effectLst>
                <a:outerShdw blurRad="38100" dist="38100" dir="2700000" algn="tl">
                  <a:srgbClr val="C0C0C0"/>
                </a:outerShdw>
              </a:effectLst>
            </a:endParaRPr>
          </a:p>
        </p:txBody>
      </p:sp>
      <p:sp>
        <p:nvSpPr>
          <p:cNvPr id="17411" name="Rectangle 3"/>
          <p:cNvSpPr>
            <a:spLocks noChangeArrowheads="1"/>
          </p:cNvSpPr>
          <p:nvPr/>
        </p:nvSpPr>
        <p:spPr bwMode="auto">
          <a:xfrm>
            <a:off x="781235" y="1109663"/>
            <a:ext cx="7521391"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457200" indent="-457200">
              <a:spcBef>
                <a:spcPct val="35000"/>
              </a:spcBef>
              <a:buClr>
                <a:srgbClr val="002060"/>
              </a:buClr>
              <a:buSzPct val="110000"/>
              <a:buFont typeface="Wingdings" panose="05000000000000000000" pitchFamily="2" charset="2"/>
              <a:buChar char="§"/>
            </a:pPr>
            <a:r>
              <a:rPr kumimoji="1" lang="zh-CN" altLang="en-US" sz="2000" dirty="0">
                <a:latin typeface="微软雅黑" panose="020B0503020204020204" pitchFamily="34" charset="-122"/>
                <a:ea typeface="微软雅黑" panose="020B0503020204020204" pitchFamily="34" charset="-122"/>
              </a:rPr>
              <a:t>示例</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我们定义</a:t>
            </a:r>
            <a:r>
              <a:rPr kumimoji="1" lang="en-US" altLang="zh-CN" sz="2000" dirty="0">
                <a:latin typeface="微软雅黑" panose="020B0503020204020204" pitchFamily="34" charset="-122"/>
                <a:ea typeface="微软雅黑" panose="020B0503020204020204" pitchFamily="34" charset="-122"/>
              </a:rPr>
              <a:t>advisor</a:t>
            </a:r>
            <a:r>
              <a:rPr kumimoji="1" lang="zh-CN" altLang="en-US" sz="2000" dirty="0">
                <a:latin typeface="微软雅黑" panose="020B0503020204020204" pitchFamily="34" charset="-122"/>
                <a:ea typeface="微软雅黑" panose="020B0503020204020204" pitchFamily="34" charset="-122"/>
              </a:rPr>
              <a:t>关系集来表示学生和作为他们顾问的教师之间的联系。</a:t>
            </a:r>
          </a:p>
          <a:p>
            <a:pPr marL="457200" indent="-457200">
              <a:spcBef>
                <a:spcPct val="35000"/>
              </a:spcBef>
              <a:buClr>
                <a:srgbClr val="002060"/>
              </a:buClr>
              <a:buSzPct val="110000"/>
              <a:buFont typeface="Wingdings" panose="05000000000000000000" pitchFamily="2" charset="2"/>
              <a:buChar char="§"/>
            </a:pPr>
            <a:r>
              <a:rPr kumimoji="1" lang="zh-CN" altLang="en-US" sz="2000" dirty="0">
                <a:latin typeface="微软雅黑" panose="020B0503020204020204" pitchFamily="34" charset="-122"/>
                <a:ea typeface="微软雅黑" panose="020B0503020204020204" pitchFamily="34" charset="-122"/>
              </a:rPr>
              <a:t>我们在相关实体之间画一条线</a:t>
            </a:r>
            <a:r>
              <a:rPr kumimoji="1" lang="zh-CN" altLang="en-US" sz="2000" dirty="0" smtClean="0">
                <a:latin typeface="微软雅黑" panose="020B0503020204020204" pitchFamily="34" charset="-122"/>
                <a:ea typeface="微软雅黑" panose="020B0503020204020204" pitchFamily="34" charset="-122"/>
              </a:rPr>
              <a:t>。</a:t>
            </a:r>
            <a:endParaRPr kumimoji="1" lang="en-US" altLang="en-US" sz="2000" dirty="0">
              <a:latin typeface="微软雅黑" panose="020B0503020204020204" pitchFamily="34" charset="-122"/>
              <a:ea typeface="微软雅黑" panose="020B0503020204020204" pitchFamily="34" charset="-122"/>
            </a:endParaRPr>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184" y="2488483"/>
            <a:ext cx="4967024" cy="275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CA44E25-1815-4B95-9BF0-190672492B6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793750" y="85725"/>
            <a:ext cx="8350250" cy="609600"/>
          </a:xfrm>
        </p:spPr>
        <p:txBody>
          <a:bodyPr/>
          <a:lstStyle/>
          <a:p>
            <a:pPr>
              <a:defRPr/>
            </a:pPr>
            <a:r>
              <a:rPr lang="zh-CN" altLang="en-US" sz="2400" dirty="0">
                <a:effectLst>
                  <a:outerShdw blurRad="38100" dist="38100" dir="2700000" algn="tl">
                    <a:srgbClr val="C0C0C0"/>
                  </a:outerShdw>
                </a:effectLst>
              </a:rPr>
              <a:t>通过</a:t>
            </a:r>
            <a:r>
              <a:rPr lang="en-US" altLang="zh-CN" sz="2400" dirty="0">
                <a:effectLst>
                  <a:outerShdw blurRad="38100" dist="38100" dir="2700000" algn="tl">
                    <a:srgbClr val="C0C0C0"/>
                  </a:outerShdw>
                </a:effectLst>
              </a:rPr>
              <a:t>ER</a:t>
            </a:r>
            <a:r>
              <a:rPr lang="zh-CN" altLang="en-US" sz="2400" dirty="0">
                <a:effectLst>
                  <a:outerShdw blurRad="38100" dist="38100" dir="2700000" algn="tl">
                    <a:srgbClr val="C0C0C0"/>
                  </a:outerShdw>
                </a:effectLst>
              </a:rPr>
              <a:t>图表示关系集</a:t>
            </a:r>
            <a:endParaRPr lang="en-US" altLang="en-US" sz="2400" dirty="0">
              <a:effectLst>
                <a:outerShdw blurRad="38100" dist="38100" dir="2700000" algn="tl">
                  <a:srgbClr val="C0C0C0"/>
                </a:outerShdw>
              </a:effectLst>
            </a:endParaRPr>
          </a:p>
        </p:txBody>
      </p:sp>
      <p:sp>
        <p:nvSpPr>
          <p:cNvPr id="18435" name="Rectangle 3"/>
          <p:cNvSpPr>
            <a:spLocks noChangeArrowheads="1"/>
          </p:cNvSpPr>
          <p:nvPr/>
        </p:nvSpPr>
        <p:spPr bwMode="auto">
          <a:xfrm>
            <a:off x="823595" y="1205034"/>
            <a:ext cx="749681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zh-CN" altLang="en-US" sz="2000" dirty="0">
                <a:latin typeface="微软雅黑" panose="020B0503020204020204" pitchFamily="34" charset="-122"/>
                <a:ea typeface="微软雅黑" panose="020B0503020204020204" pitchFamily="34" charset="-122"/>
              </a:rPr>
              <a:t>菱形表示关系集。</a:t>
            </a:r>
            <a:endParaRPr kumimoji="1" lang="en-US" altLang="en-US" sz="2000" dirty="0">
              <a:latin typeface="微软雅黑" panose="020B0503020204020204" pitchFamily="34" charset="-122"/>
              <a:ea typeface="微软雅黑" panose="020B0503020204020204" pitchFamily="34" charset="-122"/>
            </a:endParaRP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281" y="2012264"/>
            <a:ext cx="6006782" cy="122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11BF5E-0D22-4F77-9B3A-CB373E33C1E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67970"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关系集（续）</a:t>
            </a:r>
            <a:endParaRPr lang="en-US" altLang="en-US" dirty="0">
              <a:effectLst>
                <a:outerShdw blurRad="38100" dist="38100" dir="2700000" algn="tl">
                  <a:srgbClr val="C0C0C0"/>
                </a:outerShdw>
              </a:effectLst>
            </a:endParaRPr>
          </a:p>
        </p:txBody>
      </p:sp>
      <p:sp>
        <p:nvSpPr>
          <p:cNvPr id="19459" name="Rectangle 3"/>
          <p:cNvSpPr>
            <a:spLocks noGrp="1" noChangeArrowheads="1"/>
          </p:cNvSpPr>
          <p:nvPr>
            <p:ph type="body" idx="1"/>
          </p:nvPr>
        </p:nvSpPr>
        <p:spPr>
          <a:xfrm>
            <a:off x="768350" y="1077913"/>
            <a:ext cx="7621047" cy="1250759"/>
          </a:xfrm>
        </p:spPr>
        <p:txBody>
          <a:bodyPr/>
          <a:lstStyle/>
          <a:p>
            <a:r>
              <a:rPr lang="zh-CN" altLang="en-US" sz="1700" dirty="0"/>
              <a:t>属性也可以与关系集相关联。</a:t>
            </a:r>
          </a:p>
          <a:p>
            <a:r>
              <a:rPr lang="zh-CN" altLang="en-US" sz="1700" dirty="0"/>
              <a:t>例如，实体集指导员和学生之间的指导员关系集可能具有</a:t>
            </a:r>
            <a:r>
              <a:rPr lang="en-US" altLang="zh-CN" sz="1700" dirty="0"/>
              <a:t>date</a:t>
            </a:r>
            <a:r>
              <a:rPr lang="zh-CN" altLang="en-US" sz="1700" dirty="0"/>
              <a:t>属性，用于跟踪学生开始与指导员关联的</a:t>
            </a:r>
            <a:r>
              <a:rPr lang="zh-CN" altLang="en-US" sz="1700" dirty="0" smtClean="0"/>
              <a:t>时间</a:t>
            </a:r>
            <a:endParaRPr lang="en-US" altLang="en-US" sz="1700" dirty="0" smtClean="0"/>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825" y="2511552"/>
            <a:ext cx="5993450" cy="284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28CB72F-FF9B-4DEC-8E2A-4D7317ABCAA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049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带属性的关系集</a:t>
            </a:r>
            <a:endParaRPr lang="en-US" altLang="en-US" dirty="0">
              <a:effectLst>
                <a:outerShdw blurRad="38100" dist="38100" dir="2700000" algn="tl">
                  <a:srgbClr val="C0C0C0"/>
                </a:outerShdw>
              </a:effectLst>
            </a:endParaRPr>
          </a:p>
        </p:txBody>
      </p:sp>
      <p:pic>
        <p:nvPicPr>
          <p:cNvPr id="204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587500"/>
            <a:ext cx="69326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701F842-A753-4C1B-8632-C62B81979AC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254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角色</a:t>
            </a:r>
            <a:endParaRPr lang="en-US" altLang="en-US" dirty="0">
              <a:effectLst>
                <a:outerShdw blurRad="38100" dist="38100" dir="2700000" algn="tl">
                  <a:srgbClr val="C0C0C0"/>
                </a:outerShdw>
              </a:effectLst>
            </a:endParaRPr>
          </a:p>
        </p:txBody>
      </p:sp>
      <p:sp>
        <p:nvSpPr>
          <p:cNvPr id="21507" name="Rectangle 3"/>
          <p:cNvSpPr>
            <a:spLocks noGrp="1" noChangeArrowheads="1"/>
          </p:cNvSpPr>
          <p:nvPr>
            <p:ph type="body" idx="1"/>
          </p:nvPr>
        </p:nvSpPr>
        <p:spPr>
          <a:xfrm>
            <a:off x="768350" y="1141349"/>
            <a:ext cx="7888097" cy="1476375"/>
          </a:xfrm>
        </p:spPr>
        <p:txBody>
          <a:bodyPr/>
          <a:lstStyle/>
          <a:p>
            <a:r>
              <a:rPr kumimoji="0" lang="zh-CN" altLang="en-US" sz="1700" dirty="0"/>
              <a:t>关系的实体集不必是不同的</a:t>
            </a:r>
          </a:p>
          <a:p>
            <a:r>
              <a:rPr kumimoji="0" lang="zh-CN" altLang="en-US" sz="1700" dirty="0"/>
              <a:t>实体集的每次出现都在关系中扮演一个“角色”</a:t>
            </a:r>
          </a:p>
          <a:p>
            <a:r>
              <a:rPr kumimoji="0" lang="zh-CN" altLang="en-US" sz="1700" dirty="0"/>
              <a:t>标签“</a:t>
            </a:r>
            <a:r>
              <a:rPr kumimoji="0" lang="en-US" altLang="zh-CN" sz="1700" dirty="0" err="1"/>
              <a:t>course_id</a:t>
            </a:r>
            <a:r>
              <a:rPr kumimoji="0" lang="en-US" altLang="zh-CN" sz="1700" dirty="0"/>
              <a:t>”</a:t>
            </a:r>
            <a:r>
              <a:rPr kumimoji="0" lang="zh-CN" altLang="en-US" sz="1700" dirty="0"/>
              <a:t>和“</a:t>
            </a:r>
            <a:r>
              <a:rPr kumimoji="0" lang="en-US" altLang="zh-CN" sz="1700" dirty="0" err="1"/>
              <a:t>prereq_id</a:t>
            </a:r>
            <a:r>
              <a:rPr kumimoji="0" lang="en-US" altLang="zh-CN" sz="1700" dirty="0"/>
              <a:t>”</a:t>
            </a:r>
            <a:r>
              <a:rPr kumimoji="0" lang="zh-CN" altLang="en-US" sz="1700" dirty="0"/>
              <a:t>称为角色</a:t>
            </a:r>
            <a:r>
              <a:rPr kumimoji="0" lang="zh-CN" altLang="en-US" sz="1700" dirty="0" smtClean="0"/>
              <a:t>。</a:t>
            </a:r>
            <a:endParaRPr kumimoji="0" lang="en-US" altLang="en-US" sz="1700" dirty="0" smtClean="0"/>
          </a:p>
        </p:txBody>
      </p:sp>
      <p:pic>
        <p:nvPicPr>
          <p:cNvPr id="2150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520" y="2478346"/>
            <a:ext cx="5139204" cy="151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9D097E6-19A2-465A-AE4B-A74A87D9A89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001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关系集的度</a:t>
            </a:r>
            <a:endParaRPr lang="en-US" altLang="en-US" dirty="0">
              <a:effectLst>
                <a:outerShdw blurRad="38100" dist="38100" dir="2700000" algn="tl">
                  <a:srgbClr val="C0C0C0"/>
                </a:outerShdw>
              </a:effectLst>
            </a:endParaRPr>
          </a:p>
        </p:txBody>
      </p:sp>
      <p:sp>
        <p:nvSpPr>
          <p:cNvPr id="22531" name="Rectangle 3"/>
          <p:cNvSpPr>
            <a:spLocks noGrp="1" noChangeArrowheads="1"/>
          </p:cNvSpPr>
          <p:nvPr>
            <p:ph type="body" idx="1"/>
          </p:nvPr>
        </p:nvSpPr>
        <p:spPr>
          <a:xfrm>
            <a:off x="768350" y="1093788"/>
            <a:ext cx="7558787" cy="3783012"/>
          </a:xfrm>
        </p:spPr>
        <p:txBody>
          <a:bodyPr/>
          <a:lstStyle/>
          <a:p>
            <a:r>
              <a:rPr lang="zh-CN" altLang="en-US" sz="1700" dirty="0"/>
              <a:t>二元关系</a:t>
            </a:r>
          </a:p>
          <a:p>
            <a:pPr lvl="1"/>
            <a:r>
              <a:rPr lang="zh-CN" altLang="en-US" sz="1700" dirty="0"/>
              <a:t>包含两个实体集</a:t>
            </a:r>
            <a:r>
              <a:rPr lang="en-US" altLang="zh-CN" sz="1700" dirty="0"/>
              <a:t>(</a:t>
            </a:r>
            <a:r>
              <a:rPr lang="zh-CN" altLang="en-US" sz="1700" dirty="0" smtClean="0"/>
              <a:t>或度为</a:t>
            </a:r>
            <a:r>
              <a:rPr lang="en-US" altLang="zh-CN" sz="1700" dirty="0" smtClean="0"/>
              <a:t>2)</a:t>
            </a:r>
            <a:r>
              <a:rPr lang="zh-CN" altLang="en-US" sz="1700" dirty="0"/>
              <a:t>。</a:t>
            </a:r>
          </a:p>
          <a:p>
            <a:pPr lvl="1"/>
            <a:r>
              <a:rPr lang="zh-CN" altLang="en-US" sz="1700" dirty="0"/>
              <a:t>数据库系统中的大多数关系集</a:t>
            </a:r>
            <a:r>
              <a:rPr lang="zh-CN" altLang="en-US" sz="1700" dirty="0" smtClean="0"/>
              <a:t>是二元的</a:t>
            </a:r>
            <a:r>
              <a:rPr lang="zh-CN" altLang="en-US" sz="1700" dirty="0"/>
              <a:t>。</a:t>
            </a:r>
          </a:p>
          <a:p>
            <a:r>
              <a:rPr lang="zh-CN" altLang="en-US" sz="1700" dirty="0"/>
              <a:t>两个以上实体集之间的关系很少见。大多数关系都是二元的。</a:t>
            </a:r>
            <a:r>
              <a:rPr lang="en-US" altLang="zh-CN" sz="1700" dirty="0"/>
              <a:t>(</a:t>
            </a:r>
            <a:r>
              <a:rPr lang="zh-CN" altLang="en-US" sz="1700" dirty="0"/>
              <a:t>稍后再详细说明。</a:t>
            </a:r>
            <a:r>
              <a:rPr lang="en-US" altLang="zh-CN" sz="1700" dirty="0"/>
              <a:t>)</a:t>
            </a:r>
          </a:p>
          <a:p>
            <a:r>
              <a:rPr lang="zh-CN" altLang="en-US" sz="1700" dirty="0" smtClean="0"/>
              <a:t>举例：</a:t>
            </a:r>
            <a:r>
              <a:rPr lang="zh-CN" altLang="en-US" sz="1700" i="1" dirty="0" smtClean="0"/>
              <a:t>学生</a:t>
            </a:r>
            <a:r>
              <a:rPr lang="zh-CN" altLang="en-US" sz="1700" dirty="0"/>
              <a:t>在</a:t>
            </a:r>
            <a:r>
              <a:rPr lang="zh-CN" altLang="en-US" sz="1700" i="1" dirty="0"/>
              <a:t>老师</a:t>
            </a:r>
            <a:r>
              <a:rPr lang="zh-CN" altLang="en-US" sz="1700" dirty="0"/>
              <a:t>的指导下做研究</a:t>
            </a:r>
            <a:r>
              <a:rPr lang="zh-CN" altLang="en-US" sz="1700" i="1" dirty="0"/>
              <a:t>项目</a:t>
            </a:r>
            <a:r>
              <a:rPr lang="zh-CN" altLang="en-US" sz="1700" dirty="0"/>
              <a:t>。</a:t>
            </a:r>
          </a:p>
          <a:p>
            <a:pPr lvl="1"/>
            <a:r>
              <a:rPr lang="en-US" altLang="zh-CN" sz="1700" i="1" dirty="0" err="1" smtClean="0"/>
              <a:t>proj_guide</a:t>
            </a:r>
            <a:r>
              <a:rPr lang="en-US" altLang="zh-CN" sz="1700" dirty="0" smtClean="0"/>
              <a:t> </a:t>
            </a:r>
            <a:r>
              <a:rPr lang="zh-CN" altLang="en-US" sz="1700" dirty="0" smtClean="0"/>
              <a:t>关系是</a:t>
            </a:r>
            <a:r>
              <a:rPr lang="zh-CN" altLang="en-US" sz="1700" dirty="0"/>
              <a:t>教师、学生和项目之间的三元关系</a:t>
            </a:r>
            <a:endParaRPr lang="en-US" altLang="en-US" sz="1700" dirty="0" smtClean="0"/>
          </a:p>
          <a:p>
            <a:pPr lvl="1"/>
            <a:endParaRPr lang="en-US" altLang="en-US" sz="2000" dirty="0">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6AF3CF1-7052-4132-BC05-7C4131D52E9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10978" name="Rectangle 2"/>
          <p:cNvSpPr>
            <a:spLocks noGrp="1" noChangeArrowheads="1"/>
          </p:cNvSpPr>
          <p:nvPr>
            <p:ph type="title"/>
          </p:nvPr>
        </p:nvSpPr>
        <p:spPr>
          <a:xfrm>
            <a:off x="647700" y="53975"/>
            <a:ext cx="8496300" cy="609600"/>
          </a:xfrm>
        </p:spPr>
        <p:txBody>
          <a:bodyPr/>
          <a:lstStyle/>
          <a:p>
            <a:pPr>
              <a:defRPr/>
            </a:pPr>
            <a:r>
              <a:rPr lang="zh-CN" altLang="en-US" dirty="0" smtClean="0">
                <a:effectLst>
                  <a:outerShdw blurRad="38100" dist="38100" dir="2700000" algn="tl">
                    <a:srgbClr val="C0C0C0"/>
                  </a:outerShdw>
                </a:effectLst>
              </a:rPr>
              <a:t>非二元关系集</a:t>
            </a:r>
            <a:endParaRPr lang="en-US" altLang="en-US" dirty="0">
              <a:effectLst>
                <a:outerShdw blurRad="38100" dist="38100" dir="2700000" algn="tl">
                  <a:srgbClr val="C0C0C0"/>
                </a:outerShdw>
              </a:effectLst>
            </a:endParaRPr>
          </a:p>
        </p:txBody>
      </p:sp>
      <p:sp>
        <p:nvSpPr>
          <p:cNvPr id="23555" name="Rectangle 3"/>
          <p:cNvSpPr>
            <a:spLocks noGrp="1" noChangeArrowheads="1"/>
          </p:cNvSpPr>
          <p:nvPr>
            <p:ph type="body" idx="1"/>
          </p:nvPr>
        </p:nvSpPr>
        <p:spPr>
          <a:xfrm>
            <a:off x="781235" y="1184275"/>
            <a:ext cx="7634796" cy="1680845"/>
          </a:xfrm>
        </p:spPr>
        <p:txBody>
          <a:bodyPr/>
          <a:lstStyle/>
          <a:p>
            <a:r>
              <a:rPr lang="zh-CN" altLang="en-US" sz="1700" dirty="0"/>
              <a:t>大多数关系集都是二元的</a:t>
            </a:r>
          </a:p>
          <a:p>
            <a:r>
              <a:rPr lang="zh-CN" altLang="en-US" sz="1700" dirty="0"/>
              <a:t>在某些情况下，将关系表示为非</a:t>
            </a:r>
            <a:r>
              <a:rPr lang="zh-CN" altLang="en-US" sz="1700" dirty="0" smtClean="0"/>
              <a:t>二元更</a:t>
            </a:r>
            <a:r>
              <a:rPr lang="zh-CN" altLang="en-US" sz="1700" dirty="0"/>
              <a:t>方便。</a:t>
            </a:r>
          </a:p>
          <a:p>
            <a:r>
              <a:rPr lang="zh-CN" altLang="en-US" sz="1700" dirty="0"/>
              <a:t>具有三元关系的</a:t>
            </a:r>
            <a:r>
              <a:rPr lang="en-US" altLang="zh-CN" sz="1700" dirty="0"/>
              <a:t>E-R</a:t>
            </a:r>
            <a:r>
              <a:rPr lang="zh-CN" altLang="en-US" sz="1700" dirty="0"/>
              <a:t>图</a:t>
            </a:r>
            <a:endParaRPr lang="en-US" altLang="en-US" sz="1700" dirty="0" smtClean="0"/>
          </a:p>
          <a:p>
            <a:endParaRPr lang="en-US" altLang="en-US" sz="1700" dirty="0"/>
          </a:p>
          <a:p>
            <a:endParaRPr lang="en-US" altLang="en-US" sz="1700" dirty="0"/>
          </a:p>
        </p:txBody>
      </p:sp>
      <p:pic>
        <p:nvPicPr>
          <p:cNvPr id="2355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952" y="2755392"/>
            <a:ext cx="5098159" cy="196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47FF76-3AD8-4E24-9552-77EC77D1DBAC}"/>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206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复杂属性</a:t>
            </a:r>
            <a:endParaRPr lang="en-US" altLang="en-US" dirty="0">
              <a:effectLst>
                <a:outerShdw blurRad="38100" dist="38100" dir="2700000" algn="tl">
                  <a:srgbClr val="C0C0C0"/>
                </a:outerShdw>
              </a:effectLst>
            </a:endParaRPr>
          </a:p>
        </p:txBody>
      </p:sp>
      <p:sp>
        <p:nvSpPr>
          <p:cNvPr id="24579" name="Rectangle 3"/>
          <p:cNvSpPr>
            <a:spLocks noGrp="1" noChangeArrowheads="1"/>
          </p:cNvSpPr>
          <p:nvPr>
            <p:ph type="body" idx="1"/>
          </p:nvPr>
        </p:nvSpPr>
        <p:spPr>
          <a:xfrm>
            <a:off x="768350" y="1163638"/>
            <a:ext cx="7753859" cy="3335210"/>
          </a:xfrm>
        </p:spPr>
        <p:txBody>
          <a:bodyPr/>
          <a:lstStyle/>
          <a:p>
            <a:r>
              <a:rPr lang="zh-CN" altLang="en-US" sz="1700" dirty="0"/>
              <a:t>属性类型</a:t>
            </a:r>
            <a:r>
              <a:rPr lang="en-US" altLang="zh-CN" sz="1700" dirty="0"/>
              <a:t>:</a:t>
            </a:r>
          </a:p>
          <a:p>
            <a:pPr lvl="1"/>
            <a:r>
              <a:rPr lang="zh-CN" altLang="en-US" sz="1700" dirty="0"/>
              <a:t>简单和复合属性。</a:t>
            </a:r>
          </a:p>
          <a:p>
            <a:pPr lvl="1"/>
            <a:r>
              <a:rPr lang="zh-CN" altLang="en-US" sz="1700" dirty="0"/>
              <a:t>单值和多值属性</a:t>
            </a:r>
          </a:p>
          <a:p>
            <a:pPr lvl="2"/>
            <a:r>
              <a:rPr lang="zh-CN" altLang="en-US" sz="1700" dirty="0"/>
              <a:t>例如</a:t>
            </a:r>
            <a:r>
              <a:rPr lang="en-US" altLang="zh-CN" sz="1700" dirty="0"/>
              <a:t>:</a:t>
            </a:r>
            <a:r>
              <a:rPr lang="en-US" altLang="en-US" sz="1700" dirty="0" err="1"/>
              <a:t>multivalue</a:t>
            </a:r>
            <a:r>
              <a:rPr lang="en-US" altLang="en-US" sz="1700" dirty="0"/>
              <a:t> attribute: </a:t>
            </a:r>
            <a:r>
              <a:rPr lang="en-US" altLang="en-US" sz="1700" dirty="0" err="1"/>
              <a:t>phone_numbers</a:t>
            </a:r>
            <a:endParaRPr lang="en-US" altLang="en-US" sz="1700" dirty="0"/>
          </a:p>
          <a:p>
            <a:pPr lvl="1"/>
            <a:r>
              <a:rPr lang="zh-CN" altLang="en-US" sz="1700" dirty="0"/>
              <a:t>派生属性</a:t>
            </a:r>
          </a:p>
          <a:p>
            <a:pPr lvl="2"/>
            <a:r>
              <a:rPr lang="zh-CN" altLang="en-US" sz="1700" dirty="0"/>
              <a:t>可以从其他属性计算</a:t>
            </a:r>
          </a:p>
          <a:p>
            <a:pPr lvl="2"/>
            <a:r>
              <a:rPr lang="zh-CN" altLang="en-US" sz="1700" dirty="0"/>
              <a:t>例如</a:t>
            </a:r>
            <a:r>
              <a:rPr lang="en-US" altLang="zh-CN" sz="1700" dirty="0"/>
              <a:t>:</a:t>
            </a:r>
            <a:r>
              <a:rPr lang="zh-CN" altLang="en-US" sz="1700" dirty="0"/>
              <a:t>年龄，给定的出生日期</a:t>
            </a:r>
          </a:p>
          <a:p>
            <a:r>
              <a:rPr lang="zh-CN" altLang="en-US" sz="1700" dirty="0"/>
              <a:t>域</a:t>
            </a:r>
            <a:r>
              <a:rPr lang="en-US" altLang="zh-CN" sz="1700" dirty="0"/>
              <a:t>——</a:t>
            </a:r>
            <a:r>
              <a:rPr lang="zh-CN" altLang="en-US" sz="1700" dirty="0"/>
              <a:t>每个属性允许的值集</a:t>
            </a:r>
            <a:endParaRPr lang="en-US" altLang="en-US" sz="1700" dirty="0" smtClean="0"/>
          </a:p>
          <a:p>
            <a:endParaRPr lang="en-US" alt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F8E9369-7062-4D0C-AC8D-5A7E652C03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outerShdw blurRad="38100" dist="38100" dir="2700000" algn="tl">
                    <a:srgbClr val="C0C0C0"/>
                  </a:outerShdw>
                </a:effectLst>
              </a:rPr>
              <a:t>Outline</a:t>
            </a:r>
          </a:p>
        </p:txBody>
      </p:sp>
      <p:sp>
        <p:nvSpPr>
          <p:cNvPr id="6147" name="Rectangle 3"/>
          <p:cNvSpPr>
            <a:spLocks noGrp="1" noChangeArrowheads="1"/>
          </p:cNvSpPr>
          <p:nvPr>
            <p:ph type="body" idx="1"/>
          </p:nvPr>
        </p:nvSpPr>
        <p:spPr>
          <a:xfrm>
            <a:off x="755650" y="1185799"/>
            <a:ext cx="7473949" cy="4757801"/>
          </a:xfrm>
        </p:spPr>
        <p:txBody>
          <a:bodyPr/>
          <a:lstStyle/>
          <a:p>
            <a:r>
              <a:rPr lang="zh-CN" altLang="en-US" sz="2000" dirty="0">
                <a:latin typeface="微软雅黑" panose="020B0503020204020204" pitchFamily="34" charset="-122"/>
                <a:ea typeface="微软雅黑" panose="020B0503020204020204" pitchFamily="34" charset="-122"/>
              </a:rPr>
              <a:t>设计过程概述</a:t>
            </a:r>
          </a:p>
          <a:p>
            <a:r>
              <a:rPr lang="zh-CN" altLang="en-US" sz="2000" dirty="0">
                <a:latin typeface="微软雅黑" panose="020B0503020204020204" pitchFamily="34" charset="-122"/>
                <a:ea typeface="微软雅黑" panose="020B0503020204020204" pitchFamily="34" charset="-122"/>
              </a:rPr>
              <a:t>实体关系模型</a:t>
            </a:r>
          </a:p>
          <a:p>
            <a:r>
              <a:rPr lang="zh-CN" altLang="en-US" sz="2000" dirty="0">
                <a:latin typeface="微软雅黑" panose="020B0503020204020204" pitchFamily="34" charset="-122"/>
                <a:ea typeface="微软雅黑" panose="020B0503020204020204" pitchFamily="34" charset="-122"/>
              </a:rPr>
              <a:t>复杂的属性</a:t>
            </a:r>
          </a:p>
          <a:p>
            <a:r>
              <a:rPr lang="zh-CN" altLang="en-US" sz="2000" dirty="0">
                <a:latin typeface="微软雅黑" panose="020B0503020204020204" pitchFamily="34" charset="-122"/>
                <a:ea typeface="微软雅黑" panose="020B0503020204020204" pitchFamily="34" charset="-122"/>
              </a:rPr>
              <a:t>映射基数</a:t>
            </a:r>
          </a:p>
          <a:p>
            <a:r>
              <a:rPr lang="zh-CN" altLang="en-US" sz="2000" dirty="0">
                <a:latin typeface="微软雅黑" panose="020B0503020204020204" pitchFamily="34" charset="-122"/>
                <a:ea typeface="微软雅黑" panose="020B0503020204020204" pitchFamily="34" charset="-122"/>
              </a:rPr>
              <a:t>主键</a:t>
            </a:r>
          </a:p>
          <a:p>
            <a:r>
              <a:rPr lang="zh-CN" altLang="en-US" sz="2000" dirty="0">
                <a:latin typeface="微软雅黑" panose="020B0503020204020204" pitchFamily="34" charset="-122"/>
                <a:ea typeface="微软雅黑" panose="020B0503020204020204" pitchFamily="34" charset="-122"/>
              </a:rPr>
              <a:t>移除实体集中的冗余属性</a:t>
            </a:r>
          </a:p>
          <a:p>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图减少为关系模式</a:t>
            </a:r>
          </a:p>
          <a:p>
            <a:r>
              <a:rPr lang="zh-CN" altLang="en-US" sz="2000" dirty="0">
                <a:latin typeface="微软雅黑" panose="020B0503020204020204" pitchFamily="34" charset="-122"/>
                <a:ea typeface="微软雅黑" panose="020B0503020204020204" pitchFamily="34" charset="-122"/>
              </a:rPr>
              <a:t>扩展的</a:t>
            </a:r>
            <a:r>
              <a:rPr lang="en-US" altLang="zh-CN" sz="2000" dirty="0">
                <a:latin typeface="微软雅黑" panose="020B0503020204020204" pitchFamily="34" charset="-122"/>
                <a:ea typeface="微软雅黑" panose="020B0503020204020204" pitchFamily="34" charset="-122"/>
              </a:rPr>
              <a:t>e - r</a:t>
            </a:r>
            <a:r>
              <a:rPr lang="zh-CN" altLang="en-US" sz="2000" dirty="0">
                <a:latin typeface="微软雅黑" panose="020B0503020204020204" pitchFamily="34" charset="-122"/>
                <a:ea typeface="微软雅黑" panose="020B0503020204020204" pitchFamily="34" charset="-122"/>
              </a:rPr>
              <a:t>的特征</a:t>
            </a:r>
          </a:p>
          <a:p>
            <a:r>
              <a:rPr lang="zh-CN" altLang="en-US" sz="2000" dirty="0">
                <a:latin typeface="微软雅黑" panose="020B0503020204020204" pitchFamily="34" charset="-122"/>
                <a:ea typeface="微软雅黑" panose="020B0503020204020204" pitchFamily="34" charset="-122"/>
              </a:rPr>
              <a:t>实体关系设计问题</a:t>
            </a:r>
          </a:p>
          <a:p>
            <a:r>
              <a:rPr lang="zh-CN" altLang="en-US" sz="2000" dirty="0">
                <a:latin typeface="微软雅黑" panose="020B0503020204020204" pitchFamily="34" charset="-122"/>
                <a:ea typeface="微软雅黑" panose="020B0503020204020204" pitchFamily="34" charset="-122"/>
              </a:rPr>
              <a:t>数据建模的替代符号</a:t>
            </a:r>
          </a:p>
          <a:p>
            <a:r>
              <a:rPr lang="zh-CN" altLang="en-US" sz="2000" dirty="0">
                <a:latin typeface="微软雅黑" panose="020B0503020204020204" pitchFamily="34" charset="-122"/>
                <a:ea typeface="微软雅黑" panose="020B0503020204020204" pitchFamily="34" charset="-122"/>
              </a:rPr>
              <a:t>数据库设计的其他</a:t>
            </a:r>
            <a:r>
              <a:rPr lang="zh-CN" altLang="en-US" sz="2000" dirty="0" smtClean="0">
                <a:latin typeface="微软雅黑" panose="020B0503020204020204" pitchFamily="34" charset="-122"/>
                <a:ea typeface="微软雅黑" panose="020B0503020204020204" pitchFamily="34" charset="-122"/>
              </a:rPr>
              <a:t>方面</a:t>
            </a:r>
            <a:endParaRPr lang="en-US" altLang="en-US" sz="2000" dirty="0" smtClean="0">
              <a:latin typeface="微软雅黑" panose="020B0503020204020204" pitchFamily="34" charset="-122"/>
              <a:ea typeface="微软雅黑" panose="020B0503020204020204" pitchFamily="34" charset="-122"/>
            </a:endParaRPr>
          </a:p>
          <a:p>
            <a:pPr>
              <a:buFont typeface="Monotype Sorts" charset="2"/>
              <a:buNone/>
            </a:pPr>
            <a:endParaRPr lang="en-US" altLang="en-US" sz="2000" dirty="0">
              <a:latin typeface="微软雅黑" panose="020B0503020204020204" pitchFamily="34" charset="-122"/>
              <a:ea typeface="微软雅黑" panose="020B0503020204020204" pitchFamily="34" charset="-122"/>
            </a:endParaRPr>
          </a:p>
          <a:p>
            <a:pPr>
              <a:buFont typeface="Monotype Sorts" charset="2"/>
              <a:buNone/>
            </a:pPr>
            <a:endParaRPr lang="en-US"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43894-A7D2-481D-9232-969407554A7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206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复合属性</a:t>
            </a:r>
            <a:endParaRPr lang="en-US" altLang="en-US" dirty="0">
              <a:effectLst>
                <a:outerShdw blurRad="38100" dist="38100" dir="2700000" algn="tl">
                  <a:srgbClr val="C0C0C0"/>
                </a:outerShdw>
              </a:effectLst>
            </a:endParaRPr>
          </a:p>
        </p:txBody>
      </p:sp>
      <p:sp>
        <p:nvSpPr>
          <p:cNvPr id="25603" name="Rectangle 3"/>
          <p:cNvSpPr>
            <a:spLocks noGrp="1" noChangeArrowheads="1"/>
          </p:cNvSpPr>
          <p:nvPr>
            <p:ph type="body" idx="1"/>
          </p:nvPr>
        </p:nvSpPr>
        <p:spPr>
          <a:xfrm>
            <a:off x="768350" y="1163638"/>
            <a:ext cx="7558786" cy="901700"/>
          </a:xfrm>
        </p:spPr>
        <p:txBody>
          <a:bodyPr/>
          <a:lstStyle/>
          <a:p>
            <a:r>
              <a:rPr lang="zh-CN" altLang="en-US" sz="1700" dirty="0"/>
              <a:t>复合属性允许我们将属性划分为子部分</a:t>
            </a:r>
            <a:r>
              <a:rPr lang="en-US" altLang="zh-CN" sz="1700" dirty="0"/>
              <a:t>(</a:t>
            </a:r>
            <a:r>
              <a:rPr lang="zh-CN" altLang="en-US" sz="1700" dirty="0"/>
              <a:t>其他属性</a:t>
            </a:r>
            <a:r>
              <a:rPr lang="en-US" altLang="zh-CN" sz="1700" dirty="0"/>
              <a:t>)</a:t>
            </a:r>
            <a:r>
              <a:rPr lang="zh-CN" altLang="en-US" sz="1700" dirty="0" smtClean="0"/>
              <a:t>。</a:t>
            </a:r>
            <a:endParaRPr lang="en-US" altLang="en-US" sz="1700" dirty="0"/>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524" y="1987296"/>
            <a:ext cx="6119901" cy="188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1E5383E-01AA-44A8-9245-3174AB52F5DC}"/>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8450" name="Rectangle 2"/>
          <p:cNvSpPr>
            <a:spLocks noGrp="1" noChangeArrowheads="1"/>
          </p:cNvSpPr>
          <p:nvPr>
            <p:ph type="title"/>
          </p:nvPr>
        </p:nvSpPr>
        <p:spPr>
          <a:xfrm>
            <a:off x="763480" y="73025"/>
            <a:ext cx="8158578" cy="639763"/>
          </a:xfrm>
        </p:spPr>
        <p:txBody>
          <a:bodyPr/>
          <a:lstStyle/>
          <a:p>
            <a:pPr>
              <a:defRPr/>
            </a:pPr>
            <a:r>
              <a:rPr lang="zh-CN" altLang="en-US" sz="2600" dirty="0">
                <a:effectLst>
                  <a:outerShdw blurRad="38100" dist="38100" dir="2700000" algn="tl">
                    <a:srgbClr val="C0C0C0"/>
                  </a:outerShdw>
                </a:effectLst>
              </a:rPr>
              <a:t>在</a:t>
            </a:r>
            <a:r>
              <a:rPr lang="en-US" altLang="zh-CN" sz="2600" dirty="0">
                <a:effectLst>
                  <a:outerShdw blurRad="38100" dist="38100" dir="2700000" algn="tl">
                    <a:srgbClr val="C0C0C0"/>
                  </a:outerShdw>
                </a:effectLst>
              </a:rPr>
              <a:t>ER</a:t>
            </a:r>
            <a:r>
              <a:rPr lang="zh-CN" altLang="en-US" sz="2600" dirty="0">
                <a:effectLst>
                  <a:outerShdw blurRad="38100" dist="38100" dir="2700000" algn="tl">
                    <a:srgbClr val="C0C0C0"/>
                  </a:outerShdw>
                </a:effectLst>
              </a:rPr>
              <a:t>图中表示复杂属性</a:t>
            </a:r>
            <a:endParaRPr lang="en-US" altLang="en-US" sz="2600" dirty="0">
              <a:effectLst>
                <a:outerShdw blurRad="38100" dist="38100" dir="2700000" algn="tl">
                  <a:srgbClr val="C0C0C0"/>
                </a:outerShdw>
              </a:effectLst>
            </a:endParaRPr>
          </a:p>
        </p:txBody>
      </p:sp>
      <p:pic>
        <p:nvPicPr>
          <p:cNvPr id="266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0" y="1268413"/>
            <a:ext cx="19161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951B197-0634-436E-AF91-B9FCD0568D3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616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基数约束</a:t>
            </a:r>
            <a:endParaRPr lang="en-US" altLang="en-US" dirty="0">
              <a:effectLst>
                <a:outerShdw blurRad="38100" dist="38100" dir="2700000" algn="tl">
                  <a:srgbClr val="C0C0C0"/>
                </a:outerShdw>
              </a:effectLst>
            </a:endParaRPr>
          </a:p>
        </p:txBody>
      </p:sp>
      <p:sp>
        <p:nvSpPr>
          <p:cNvPr id="27651" name="Rectangle 3"/>
          <p:cNvSpPr>
            <a:spLocks noGrp="1" noChangeArrowheads="1"/>
          </p:cNvSpPr>
          <p:nvPr>
            <p:ph type="body" idx="1"/>
          </p:nvPr>
        </p:nvSpPr>
        <p:spPr>
          <a:xfrm>
            <a:off x="768350" y="1093788"/>
            <a:ext cx="7612170" cy="4114800"/>
          </a:xfrm>
        </p:spPr>
        <p:txBody>
          <a:bodyPr/>
          <a:lstStyle/>
          <a:p>
            <a:r>
              <a:rPr lang="zh-CN" altLang="en-US" sz="1700" dirty="0"/>
              <a:t>表示可通过关系集与另一个实体关联的实体数。</a:t>
            </a:r>
          </a:p>
          <a:p>
            <a:r>
              <a:rPr lang="zh-CN" altLang="en-US" sz="1700" dirty="0" smtClean="0"/>
              <a:t>通常用于描述</a:t>
            </a:r>
            <a:r>
              <a:rPr lang="zh-CN" altLang="en-US" sz="1700" dirty="0"/>
              <a:t>二元关系</a:t>
            </a:r>
            <a:r>
              <a:rPr lang="zh-CN" altLang="en-US" sz="1700" dirty="0" smtClean="0"/>
              <a:t>集</a:t>
            </a:r>
            <a:endParaRPr lang="zh-CN" altLang="en-US" sz="1700" dirty="0"/>
          </a:p>
          <a:p>
            <a:r>
              <a:rPr lang="zh-CN" altLang="en-US" sz="1700" dirty="0"/>
              <a:t>对于二进制关系设置，映射基数必须是以下类型之一</a:t>
            </a:r>
            <a:r>
              <a:rPr lang="en-US" altLang="zh-CN" sz="1700" dirty="0"/>
              <a:t>:</a:t>
            </a:r>
          </a:p>
          <a:p>
            <a:pPr lvl="1"/>
            <a:r>
              <a:rPr lang="zh-CN" altLang="en-US" sz="1700" dirty="0" smtClean="0"/>
              <a:t>一对一</a:t>
            </a:r>
            <a:endParaRPr lang="zh-CN" altLang="en-US" sz="1700" dirty="0"/>
          </a:p>
          <a:p>
            <a:pPr lvl="1"/>
            <a:r>
              <a:rPr lang="zh-CN" altLang="en-US" sz="1700" dirty="0" smtClean="0"/>
              <a:t>一对多</a:t>
            </a:r>
            <a:endParaRPr lang="zh-CN" altLang="en-US" sz="1700" dirty="0"/>
          </a:p>
          <a:p>
            <a:pPr lvl="1"/>
            <a:r>
              <a:rPr lang="zh-CN" altLang="en-US" sz="1700" dirty="0"/>
              <a:t>多对</a:t>
            </a:r>
            <a:r>
              <a:rPr lang="zh-CN" altLang="en-US" sz="1700" dirty="0" smtClean="0"/>
              <a:t>一</a:t>
            </a:r>
            <a:endParaRPr lang="zh-CN" altLang="en-US" sz="1700" dirty="0"/>
          </a:p>
          <a:p>
            <a:pPr lvl="1"/>
            <a:r>
              <a:rPr lang="zh-CN" altLang="en-US" sz="1700" dirty="0" smtClean="0"/>
              <a:t>多对多</a:t>
            </a:r>
            <a:endParaRPr lang="en-US" altLang="zh-CN" sz="17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7FDFECB-BF84-4C4B-9869-536D9A33F5E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82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Mapping Cardinalities</a:t>
            </a:r>
          </a:p>
        </p:txBody>
      </p:sp>
      <p:sp>
        <p:nvSpPr>
          <p:cNvPr id="28675" name="Text Box 3"/>
          <p:cNvSpPr txBox="1">
            <a:spLocks noChangeArrowheads="1"/>
          </p:cNvSpPr>
          <p:nvPr/>
        </p:nvSpPr>
        <p:spPr bwMode="auto">
          <a:xfrm>
            <a:off x="2529459" y="4675886"/>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One to one</a:t>
            </a:r>
          </a:p>
        </p:txBody>
      </p:sp>
      <p:sp>
        <p:nvSpPr>
          <p:cNvPr id="28676" name="Text Box 4"/>
          <p:cNvSpPr txBox="1">
            <a:spLocks noChangeArrowheads="1"/>
          </p:cNvSpPr>
          <p:nvPr/>
        </p:nvSpPr>
        <p:spPr bwMode="auto">
          <a:xfrm>
            <a:off x="6265696" y="4679855"/>
            <a:ext cx="1487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One to many</a:t>
            </a:r>
          </a:p>
        </p:txBody>
      </p:sp>
      <p:sp>
        <p:nvSpPr>
          <p:cNvPr id="28677" name="Text Box 5"/>
          <p:cNvSpPr txBox="1">
            <a:spLocks noChangeArrowheads="1"/>
          </p:cNvSpPr>
          <p:nvPr/>
        </p:nvSpPr>
        <p:spPr bwMode="auto">
          <a:xfrm>
            <a:off x="1488821" y="5267579"/>
            <a:ext cx="49584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zh-CN" altLang="en-US" sz="2000" dirty="0"/>
              <a:t>注意</a:t>
            </a:r>
            <a:r>
              <a:rPr kumimoji="1" lang="en-US" altLang="zh-CN" sz="2000" dirty="0"/>
              <a:t>:A</a:t>
            </a:r>
            <a:r>
              <a:rPr kumimoji="1" lang="zh-CN" altLang="en-US" sz="2000" dirty="0"/>
              <a:t>和</a:t>
            </a:r>
            <a:r>
              <a:rPr kumimoji="1" lang="en-US" altLang="zh-CN" sz="2000" dirty="0"/>
              <a:t>B</a:t>
            </a:r>
            <a:r>
              <a:rPr kumimoji="1" lang="zh-CN" altLang="en-US" sz="2000" dirty="0"/>
              <a:t>中的一些元素可能不会被映射到</a:t>
            </a:r>
          </a:p>
          <a:p>
            <a:r>
              <a:rPr kumimoji="1" lang="zh-CN" altLang="en-US" sz="2000" dirty="0"/>
              <a:t>另一个集合中的元素</a:t>
            </a:r>
            <a:endParaRPr kumimoji="1" lang="en-US" altLang="en-US" sz="2000" dirty="0"/>
          </a:p>
        </p:txBody>
      </p:sp>
      <p:pic>
        <p:nvPicPr>
          <p:cNvPr id="28678" name="Picture 7"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80" y="1389379"/>
            <a:ext cx="5939028" cy="30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131B0C-19E4-4A63-BF29-BB039C88E93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02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Mapping Cardinalities </a:t>
            </a:r>
          </a:p>
        </p:txBody>
      </p:sp>
      <p:sp>
        <p:nvSpPr>
          <p:cNvPr id="29699" name="Text Box 3"/>
          <p:cNvSpPr txBox="1">
            <a:spLocks noChangeArrowheads="1"/>
          </p:cNvSpPr>
          <p:nvPr/>
        </p:nvSpPr>
        <p:spPr bwMode="auto">
          <a:xfrm>
            <a:off x="2284921" y="4593781"/>
            <a:ext cx="168967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Many to one</a:t>
            </a:r>
          </a:p>
        </p:txBody>
      </p:sp>
      <p:sp>
        <p:nvSpPr>
          <p:cNvPr id="29700" name="Text Box 4"/>
          <p:cNvSpPr txBox="1">
            <a:spLocks noChangeArrowheads="1"/>
          </p:cNvSpPr>
          <p:nvPr/>
        </p:nvSpPr>
        <p:spPr bwMode="auto">
          <a:xfrm>
            <a:off x="5962206" y="4632452"/>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Many to many</a:t>
            </a:r>
          </a:p>
        </p:txBody>
      </p:sp>
      <p:sp>
        <p:nvSpPr>
          <p:cNvPr id="29701" name="Text Box 5"/>
          <p:cNvSpPr txBox="1">
            <a:spLocks noChangeArrowheads="1"/>
          </p:cNvSpPr>
          <p:nvPr/>
        </p:nvSpPr>
        <p:spPr bwMode="auto">
          <a:xfrm>
            <a:off x="1507109" y="5126038"/>
            <a:ext cx="49584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zh-CN" altLang="en-US" sz="2000" dirty="0"/>
              <a:t>注意</a:t>
            </a:r>
            <a:r>
              <a:rPr kumimoji="1" lang="en-US" altLang="zh-CN" sz="2000" dirty="0"/>
              <a:t>:A</a:t>
            </a:r>
            <a:r>
              <a:rPr kumimoji="1" lang="zh-CN" altLang="en-US" sz="2000" dirty="0"/>
              <a:t>和</a:t>
            </a:r>
            <a:r>
              <a:rPr kumimoji="1" lang="en-US" altLang="zh-CN" sz="2000" dirty="0"/>
              <a:t>B</a:t>
            </a:r>
            <a:r>
              <a:rPr kumimoji="1" lang="zh-CN" altLang="en-US" sz="2000" dirty="0"/>
              <a:t>中的一些元素可能不会被映射到</a:t>
            </a:r>
          </a:p>
          <a:p>
            <a:r>
              <a:rPr kumimoji="1" lang="zh-CN" altLang="en-US" sz="2000" dirty="0"/>
              <a:t>另一个集合中的元素</a:t>
            </a:r>
            <a:endParaRPr kumimoji="1" lang="en-US" altLang="en-US" sz="2000" dirty="0"/>
          </a:p>
        </p:txBody>
      </p:sp>
      <p:pic>
        <p:nvPicPr>
          <p:cNvPr id="29702" name="Picture 7"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277156"/>
            <a:ext cx="5851524" cy="305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B171FF3-63AB-41B5-B0A2-FC5B1E933C3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4594" name="Rectangle 2"/>
          <p:cNvSpPr>
            <a:spLocks noGrp="1" noChangeArrowheads="1"/>
          </p:cNvSpPr>
          <p:nvPr>
            <p:ph type="title"/>
          </p:nvPr>
        </p:nvSpPr>
        <p:spPr>
          <a:xfrm>
            <a:off x="768350" y="135763"/>
            <a:ext cx="8077200" cy="609600"/>
          </a:xfrm>
        </p:spPr>
        <p:txBody>
          <a:bodyPr/>
          <a:lstStyle/>
          <a:p>
            <a:pPr>
              <a:defRPr/>
            </a:pPr>
            <a:r>
              <a:rPr lang="zh-CN" altLang="en-US" sz="2400" dirty="0">
                <a:effectLst>
                  <a:outerShdw blurRad="38100" dist="38100" dir="2700000" algn="tl">
                    <a:srgbClr val="C0C0C0"/>
                  </a:outerShdw>
                </a:effectLst>
              </a:rPr>
              <a:t>在</a:t>
            </a:r>
            <a:r>
              <a:rPr lang="en-US" altLang="zh-CN" sz="2400" dirty="0">
                <a:effectLst>
                  <a:outerShdw blurRad="38100" dist="38100" dir="2700000" algn="tl">
                    <a:srgbClr val="C0C0C0"/>
                  </a:outerShdw>
                </a:effectLst>
              </a:rPr>
              <a:t>ER</a:t>
            </a:r>
            <a:r>
              <a:rPr lang="zh-CN" altLang="en-US" sz="2400" dirty="0">
                <a:effectLst>
                  <a:outerShdw blurRad="38100" dist="38100" dir="2700000" algn="tl">
                    <a:srgbClr val="C0C0C0"/>
                  </a:outerShdw>
                </a:effectLst>
              </a:rPr>
              <a:t>图中表示基数约束</a:t>
            </a:r>
            <a:endParaRPr lang="en-US" altLang="en-US" sz="2400" dirty="0">
              <a:effectLst>
                <a:outerShdw blurRad="38100" dist="38100" dir="2700000" algn="tl">
                  <a:srgbClr val="C0C0C0"/>
                </a:outerShdw>
              </a:effectLst>
            </a:endParaRPr>
          </a:p>
        </p:txBody>
      </p:sp>
      <p:sp>
        <p:nvSpPr>
          <p:cNvPr id="30723" name="Rectangle 3"/>
          <p:cNvSpPr>
            <a:spLocks noGrp="1" noChangeArrowheads="1"/>
          </p:cNvSpPr>
          <p:nvPr>
            <p:ph type="body" idx="1"/>
          </p:nvPr>
        </p:nvSpPr>
        <p:spPr>
          <a:xfrm>
            <a:off x="768350" y="1133475"/>
            <a:ext cx="7647681" cy="2744788"/>
          </a:xfrm>
        </p:spPr>
        <p:txBody>
          <a:bodyPr/>
          <a:lstStyle/>
          <a:p>
            <a:pPr>
              <a:lnSpc>
                <a:spcPct val="90000"/>
              </a:lnSpc>
            </a:pPr>
            <a:r>
              <a:rPr lang="zh-CN" altLang="en-US" sz="1700" dirty="0"/>
              <a:t>我们通过在关系集和实体集之间画一</a:t>
            </a:r>
            <a:r>
              <a:rPr lang="zh-CN" altLang="en-US" sz="1700" dirty="0" smtClean="0"/>
              <a:t>条指示“一”的有</a:t>
            </a:r>
            <a:r>
              <a:rPr lang="zh-CN" altLang="en-US" sz="1700" dirty="0"/>
              <a:t>向线</a:t>
            </a:r>
            <a:r>
              <a:rPr lang="en-US" altLang="zh-CN" sz="1700" dirty="0" smtClean="0"/>
              <a:t>(</a:t>
            </a:r>
            <a:r>
              <a:rPr lang="en-US" altLang="en-US" sz="1700" dirty="0">
                <a:sym typeface="Symbol" panose="05050102010706020507" pitchFamily="18" charset="2"/>
              </a:rPr>
              <a:t></a:t>
            </a:r>
            <a:r>
              <a:rPr lang="en-US" altLang="zh-CN" sz="1700" dirty="0" smtClean="0"/>
              <a:t>)</a:t>
            </a:r>
            <a:r>
              <a:rPr lang="zh-CN" altLang="en-US" sz="1700" dirty="0"/>
              <a:t>或一条指示“多”的无向线</a:t>
            </a:r>
            <a:r>
              <a:rPr lang="en-US" altLang="zh-CN" sz="1700" dirty="0" smtClean="0"/>
              <a:t>(</a:t>
            </a:r>
            <a:r>
              <a:rPr lang="en-US" altLang="en-US" sz="1700" dirty="0">
                <a:sym typeface="Symbol" panose="05050102010706020507" pitchFamily="18" charset="2"/>
              </a:rPr>
              <a:t>—</a:t>
            </a:r>
            <a:r>
              <a:rPr lang="en-US" altLang="zh-CN" sz="1700" dirty="0" smtClean="0"/>
              <a:t>)</a:t>
            </a:r>
            <a:r>
              <a:rPr lang="zh-CN" altLang="en-US" sz="1700" dirty="0"/>
              <a:t>来表示基数约束。</a:t>
            </a:r>
          </a:p>
          <a:p>
            <a:pPr>
              <a:lnSpc>
                <a:spcPct val="90000"/>
              </a:lnSpc>
            </a:pPr>
            <a:r>
              <a:rPr lang="zh-CN" altLang="en-US" sz="1700" dirty="0" smtClean="0"/>
              <a:t>老师</a:t>
            </a:r>
            <a:r>
              <a:rPr lang="zh-CN" altLang="en-US" sz="1700" dirty="0"/>
              <a:t>与学生之间一对一的关系</a:t>
            </a:r>
            <a:r>
              <a:rPr lang="en-US" altLang="zh-CN" sz="1700" dirty="0"/>
              <a:t>:</a:t>
            </a:r>
          </a:p>
          <a:p>
            <a:pPr lvl="1">
              <a:lnSpc>
                <a:spcPct val="90000"/>
              </a:lnSpc>
            </a:pPr>
            <a:r>
              <a:rPr lang="zh-CN" altLang="en-US" sz="1700" dirty="0" smtClean="0"/>
              <a:t>通过</a:t>
            </a:r>
            <a:r>
              <a:rPr lang="en-US" altLang="zh-CN" sz="1700" dirty="0" smtClean="0"/>
              <a:t>advisor</a:t>
            </a:r>
            <a:r>
              <a:rPr lang="zh-CN" altLang="en-US" sz="1700" dirty="0" smtClean="0"/>
              <a:t>关系，</a:t>
            </a:r>
            <a:r>
              <a:rPr lang="zh-CN" altLang="en-US" sz="1700" dirty="0"/>
              <a:t>一个学生最多只能与一个老师</a:t>
            </a:r>
            <a:r>
              <a:rPr lang="zh-CN" altLang="en-US" sz="1700" dirty="0" smtClean="0"/>
              <a:t>联系</a:t>
            </a:r>
            <a:endParaRPr lang="en-US" altLang="zh-CN" sz="1700" dirty="0" smtClean="0"/>
          </a:p>
          <a:p>
            <a:pPr lvl="1">
              <a:lnSpc>
                <a:spcPct val="90000"/>
              </a:lnSpc>
            </a:pPr>
            <a:r>
              <a:rPr lang="zh-CN" altLang="en-US" sz="1700" dirty="0"/>
              <a:t>一个</a:t>
            </a:r>
            <a:r>
              <a:rPr lang="zh-CN" altLang="en-US" sz="1700" dirty="0" smtClean="0"/>
              <a:t>老师最多有</a:t>
            </a:r>
            <a:r>
              <a:rPr lang="en-US" altLang="zh-CN" sz="1700" dirty="0" smtClean="0"/>
              <a:t>1</a:t>
            </a:r>
            <a:r>
              <a:rPr lang="zh-CN" altLang="en-US" sz="1700" dirty="0" smtClean="0"/>
              <a:t>个学生</a:t>
            </a:r>
            <a:endParaRPr lang="zh-CN" altLang="en-US" sz="1700" dirty="0"/>
          </a:p>
        </p:txBody>
      </p:sp>
      <p:pic>
        <p:nvPicPr>
          <p:cNvPr id="30724" name="Picture 5"/>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2267712" y="3654347"/>
            <a:ext cx="5534851" cy="145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84CFEF-5B98-4A34-910C-283EB9B840B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8690" name="Rectangle 2"/>
          <p:cNvSpPr>
            <a:spLocks noGrp="1" noChangeArrowheads="1"/>
          </p:cNvSpPr>
          <p:nvPr>
            <p:ph type="title"/>
          </p:nvPr>
        </p:nvSpPr>
        <p:spPr>
          <a:xfrm>
            <a:off x="819150" y="95250"/>
            <a:ext cx="8077200" cy="609600"/>
          </a:xfrm>
        </p:spPr>
        <p:txBody>
          <a:bodyPr/>
          <a:lstStyle/>
          <a:p>
            <a:pPr>
              <a:defRPr/>
            </a:pPr>
            <a:r>
              <a:rPr lang="zh-CN" altLang="en-US" dirty="0" smtClean="0">
                <a:effectLst>
                  <a:outerShdw blurRad="38100" dist="38100" dir="2700000" algn="tl">
                    <a:srgbClr val="C0C0C0"/>
                  </a:outerShdw>
                </a:effectLst>
              </a:rPr>
              <a:t>一对多关系</a:t>
            </a:r>
            <a:endParaRPr lang="en-US" altLang="en-US" dirty="0">
              <a:effectLst>
                <a:outerShdw blurRad="38100" dist="38100" dir="2700000" algn="tl">
                  <a:srgbClr val="C0C0C0"/>
                </a:outerShdw>
              </a:effectLst>
            </a:endParaRPr>
          </a:p>
        </p:txBody>
      </p:sp>
      <p:sp>
        <p:nvSpPr>
          <p:cNvPr id="31747" name="Rectangle 3"/>
          <p:cNvSpPr>
            <a:spLocks noGrp="1" noChangeArrowheads="1"/>
          </p:cNvSpPr>
          <p:nvPr>
            <p:ph type="body" idx="1"/>
          </p:nvPr>
        </p:nvSpPr>
        <p:spPr>
          <a:xfrm>
            <a:off x="763481" y="1087438"/>
            <a:ext cx="7643672" cy="1582610"/>
          </a:xfrm>
        </p:spPr>
        <p:txBody>
          <a:bodyPr/>
          <a:lstStyle/>
          <a:p>
            <a:r>
              <a:rPr lang="zh-CN" altLang="en-US" sz="1700" dirty="0"/>
              <a:t>教师与学生之间的一对多关系</a:t>
            </a:r>
          </a:p>
          <a:p>
            <a:pPr lvl="1"/>
            <a:r>
              <a:rPr lang="zh-CN" altLang="en-US" sz="1700" dirty="0"/>
              <a:t>教师通过指导教师与几个</a:t>
            </a:r>
            <a:r>
              <a:rPr lang="en-US" altLang="zh-CN" sz="1700" dirty="0"/>
              <a:t>(</a:t>
            </a:r>
            <a:r>
              <a:rPr lang="zh-CN" altLang="en-US" sz="1700" dirty="0"/>
              <a:t>包括</a:t>
            </a:r>
            <a:r>
              <a:rPr lang="en-US" altLang="zh-CN" sz="1700" dirty="0"/>
              <a:t>0</a:t>
            </a:r>
            <a:r>
              <a:rPr lang="zh-CN" altLang="en-US" sz="1700" dirty="0"/>
              <a:t>个</a:t>
            </a:r>
            <a:r>
              <a:rPr lang="en-US" altLang="zh-CN" sz="1700" dirty="0"/>
              <a:t>)</a:t>
            </a:r>
            <a:r>
              <a:rPr lang="zh-CN" altLang="en-US" sz="1700" dirty="0"/>
              <a:t>学生联系</a:t>
            </a:r>
          </a:p>
          <a:p>
            <a:pPr lvl="1"/>
            <a:r>
              <a:rPr lang="zh-CN" altLang="en-US" sz="1700" dirty="0"/>
              <a:t>一个学生最多只能和一个导师联系</a:t>
            </a:r>
            <a:r>
              <a:rPr lang="zh-CN" altLang="en-US" sz="1700" dirty="0" smtClean="0"/>
              <a:t>，</a:t>
            </a:r>
            <a:endParaRPr lang="en-US" altLang="en-US" sz="1700" dirty="0" smtClean="0"/>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2340864" y="2372472"/>
            <a:ext cx="5152400" cy="149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DA7C434-1F11-433B-B868-5B8C52821A1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0738" name="Rectangle 2"/>
          <p:cNvSpPr>
            <a:spLocks noGrp="1" noChangeArrowheads="1"/>
          </p:cNvSpPr>
          <p:nvPr>
            <p:ph type="title"/>
          </p:nvPr>
        </p:nvSpPr>
        <p:spPr>
          <a:xfrm>
            <a:off x="852488" y="225425"/>
            <a:ext cx="8113712" cy="457200"/>
          </a:xfrm>
        </p:spPr>
        <p:txBody>
          <a:bodyPr/>
          <a:lstStyle/>
          <a:p>
            <a:pPr>
              <a:defRPr/>
            </a:pPr>
            <a:r>
              <a:rPr lang="zh-CN" altLang="en-US" dirty="0" smtClean="0">
                <a:effectLst>
                  <a:outerShdw blurRad="38100" dist="38100" dir="2700000" algn="tl">
                    <a:srgbClr val="C0C0C0"/>
                  </a:outerShdw>
                </a:effectLst>
              </a:rPr>
              <a:t>多对一关系</a:t>
            </a:r>
            <a:endParaRPr lang="en-US" altLang="en-US" dirty="0">
              <a:effectLst>
                <a:outerShdw blurRad="38100" dist="38100" dir="2700000" algn="tl">
                  <a:srgbClr val="C0C0C0"/>
                </a:outerShdw>
              </a:effectLst>
            </a:endParaRPr>
          </a:p>
        </p:txBody>
      </p:sp>
      <p:sp>
        <p:nvSpPr>
          <p:cNvPr id="32771" name="Rectangle 3"/>
          <p:cNvSpPr>
            <a:spLocks noGrp="1" noChangeArrowheads="1"/>
          </p:cNvSpPr>
          <p:nvPr>
            <p:ph type="body" idx="1"/>
          </p:nvPr>
        </p:nvSpPr>
        <p:spPr>
          <a:xfrm>
            <a:off x="745724" y="1108012"/>
            <a:ext cx="7752101" cy="1814512"/>
          </a:xfrm>
        </p:spPr>
        <p:txBody>
          <a:bodyPr/>
          <a:lstStyle/>
          <a:p>
            <a:r>
              <a:rPr lang="zh-CN" altLang="en-US" sz="1700" dirty="0"/>
              <a:t>在教师和学生的多对一关系中，</a:t>
            </a:r>
          </a:p>
          <a:p>
            <a:pPr lvl="1"/>
            <a:r>
              <a:rPr lang="zh-CN" altLang="en-US" sz="1700" dirty="0"/>
              <a:t>一个教师</a:t>
            </a:r>
            <a:r>
              <a:rPr lang="zh-CN" altLang="en-US" sz="1700" dirty="0" smtClean="0"/>
              <a:t>最多指导</a:t>
            </a:r>
            <a:r>
              <a:rPr lang="zh-CN" altLang="en-US" sz="1700" dirty="0"/>
              <a:t>一</a:t>
            </a:r>
            <a:r>
              <a:rPr lang="zh-CN" altLang="en-US" sz="1700" dirty="0" smtClean="0"/>
              <a:t>个学生，</a:t>
            </a:r>
            <a:endParaRPr lang="zh-CN" altLang="en-US" sz="1700" dirty="0"/>
          </a:p>
          <a:p>
            <a:pPr lvl="1"/>
            <a:r>
              <a:rPr lang="zh-CN" altLang="en-US" sz="1700" dirty="0"/>
              <a:t>一个</a:t>
            </a:r>
            <a:r>
              <a:rPr lang="zh-CN" altLang="en-US" sz="1700" dirty="0" smtClean="0"/>
              <a:t>学生可以有几</a:t>
            </a:r>
            <a:r>
              <a:rPr lang="zh-CN" altLang="en-US" sz="1700" dirty="0"/>
              <a:t>个</a:t>
            </a:r>
            <a:r>
              <a:rPr lang="en-US" altLang="zh-CN" sz="1700" dirty="0"/>
              <a:t>(</a:t>
            </a:r>
            <a:r>
              <a:rPr lang="zh-CN" altLang="en-US" sz="1700" dirty="0"/>
              <a:t>包括</a:t>
            </a:r>
            <a:r>
              <a:rPr lang="en-US" altLang="zh-CN" sz="1700" dirty="0"/>
              <a:t>0</a:t>
            </a:r>
            <a:r>
              <a:rPr lang="zh-CN" altLang="en-US" sz="1700" dirty="0"/>
              <a:t>个</a:t>
            </a:r>
            <a:r>
              <a:rPr lang="en-US" altLang="zh-CN" sz="1700" dirty="0"/>
              <a:t>)</a:t>
            </a:r>
            <a:r>
              <a:rPr lang="zh-CN" altLang="en-US" sz="1700" dirty="0" smtClean="0"/>
              <a:t>老师</a:t>
            </a:r>
            <a:endParaRPr lang="en-US" altLang="en-US" sz="1700" i="1" dirty="0">
              <a:ea typeface="ＭＳ Ｐゴシック" panose="020B0600070205080204" pitchFamily="34" charset="-128"/>
            </a:endParaRPr>
          </a:p>
        </p:txBody>
      </p:sp>
      <p:grpSp>
        <p:nvGrpSpPr>
          <p:cNvPr id="3" name="Group 2">
            <a:extLst>
              <a:ext uri="{FF2B5EF4-FFF2-40B4-BE49-F238E27FC236}">
                <a16:creationId xmlns:a16="http://schemas.microsoft.com/office/drawing/2014/main" id="{0F11A9D3-B35F-4D20-8A97-EE883DFF5759}"/>
              </a:ext>
            </a:extLst>
          </p:cNvPr>
          <p:cNvGrpSpPr/>
          <p:nvPr/>
        </p:nvGrpSpPr>
        <p:grpSpPr>
          <a:xfrm>
            <a:off x="1999869" y="2532454"/>
            <a:ext cx="5876163" cy="1814513"/>
            <a:chOff x="1999869" y="2532454"/>
            <a:chExt cx="5876163" cy="1814513"/>
          </a:xfrm>
        </p:grpSpPr>
        <p:pic>
          <p:nvPicPr>
            <p:cNvPr id="32772" name="Picture 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999869" y="2532454"/>
              <a:ext cx="5876163"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6"/>
            <p:cNvSpPr>
              <a:spLocks noChangeShapeType="1"/>
            </p:cNvSpPr>
            <p:nvPr/>
          </p:nvSpPr>
          <p:spPr bwMode="auto">
            <a:xfrm>
              <a:off x="6361211" y="3472078"/>
              <a:ext cx="228600" cy="1587"/>
            </a:xfrm>
            <a:prstGeom prst="line">
              <a:avLst/>
            </a:prstGeom>
            <a:noFill/>
            <a:ln w="12700">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4D901F7-E18E-4092-8CEE-D775F0E83EE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278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多对多关系</a:t>
            </a:r>
            <a:endParaRPr lang="en-US" altLang="en-US" dirty="0">
              <a:effectLst>
                <a:outerShdw blurRad="38100" dist="38100" dir="2700000" algn="tl">
                  <a:srgbClr val="C0C0C0"/>
                </a:outerShdw>
              </a:effectLst>
            </a:endParaRPr>
          </a:p>
        </p:txBody>
      </p:sp>
      <p:sp>
        <p:nvSpPr>
          <p:cNvPr id="33795" name="Rectangle 3"/>
          <p:cNvSpPr>
            <a:spLocks noGrp="1" noChangeArrowheads="1"/>
          </p:cNvSpPr>
          <p:nvPr>
            <p:ph type="body" idx="1"/>
          </p:nvPr>
        </p:nvSpPr>
        <p:spPr>
          <a:xfrm>
            <a:off x="768351" y="1093788"/>
            <a:ext cx="7772972" cy="1546225"/>
          </a:xfrm>
        </p:spPr>
        <p:txBody>
          <a:bodyPr/>
          <a:lstStyle/>
          <a:p>
            <a:r>
              <a:rPr lang="zh-CN" altLang="en-US" sz="1700" dirty="0"/>
              <a:t>教师通过</a:t>
            </a:r>
            <a:r>
              <a:rPr lang="en-US" altLang="zh-CN" sz="1700" dirty="0"/>
              <a:t>advisor</a:t>
            </a:r>
            <a:r>
              <a:rPr lang="zh-CN" altLang="en-US" sz="1700" dirty="0"/>
              <a:t>与几个</a:t>
            </a:r>
            <a:r>
              <a:rPr lang="en-US" altLang="zh-CN" sz="1700" dirty="0"/>
              <a:t>(</a:t>
            </a:r>
            <a:r>
              <a:rPr lang="zh-CN" altLang="en-US" sz="1700" dirty="0"/>
              <a:t>可能为</a:t>
            </a:r>
            <a:r>
              <a:rPr lang="en-US" altLang="zh-CN" sz="1700" dirty="0"/>
              <a:t>0)</a:t>
            </a:r>
            <a:r>
              <a:rPr lang="zh-CN" altLang="en-US" sz="1700" dirty="0"/>
              <a:t>学生联系</a:t>
            </a:r>
          </a:p>
          <a:p>
            <a:r>
              <a:rPr lang="zh-CN" altLang="en-US" sz="1700" dirty="0"/>
              <a:t>一个学生</a:t>
            </a:r>
            <a:r>
              <a:rPr lang="zh-CN" altLang="en-US" sz="1700" dirty="0" smtClean="0"/>
              <a:t>通过</a:t>
            </a:r>
            <a:r>
              <a:rPr lang="en-US" altLang="zh-CN" sz="1700" dirty="0"/>
              <a:t>advisor</a:t>
            </a:r>
            <a:r>
              <a:rPr lang="zh-CN" altLang="en-US" sz="1700" dirty="0" smtClean="0"/>
              <a:t>与</a:t>
            </a:r>
            <a:r>
              <a:rPr lang="zh-CN" altLang="en-US" sz="1700" dirty="0"/>
              <a:t>几个</a:t>
            </a:r>
            <a:r>
              <a:rPr lang="en-US" altLang="zh-CN" sz="1700" dirty="0"/>
              <a:t>(</a:t>
            </a:r>
            <a:r>
              <a:rPr lang="zh-CN" altLang="en-US" sz="1700" dirty="0"/>
              <a:t>可能为</a:t>
            </a:r>
            <a:r>
              <a:rPr lang="en-US" altLang="zh-CN" sz="1700" dirty="0" smtClean="0"/>
              <a:t>0)</a:t>
            </a:r>
            <a:r>
              <a:rPr lang="zh-CN" altLang="en-US" sz="1700" dirty="0" smtClean="0"/>
              <a:t>教师联系</a:t>
            </a:r>
            <a:endParaRPr lang="en-US" altLang="en-US" sz="1700" dirty="0"/>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34480"/>
            <a:ext cx="6161088" cy="12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0AAD82A-5D5B-40A7-94DA-C76C720BA78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4834" name="Rectangle 2"/>
          <p:cNvSpPr>
            <a:spLocks noGrp="1" noChangeArrowheads="1"/>
          </p:cNvSpPr>
          <p:nvPr>
            <p:ph type="title"/>
          </p:nvPr>
        </p:nvSpPr>
        <p:spPr>
          <a:xfrm>
            <a:off x="1296988" y="233363"/>
            <a:ext cx="7427912" cy="455612"/>
          </a:xfrm>
        </p:spPr>
        <p:txBody>
          <a:bodyPr/>
          <a:lstStyle/>
          <a:p>
            <a:pPr>
              <a:defRPr/>
            </a:pPr>
            <a:r>
              <a:rPr lang="zh-CN" altLang="en-US" sz="2800" dirty="0" smtClean="0">
                <a:effectLst>
                  <a:outerShdw blurRad="38100" dist="38100" dir="2700000" algn="tl">
                    <a:srgbClr val="C0C0C0"/>
                  </a:outerShdw>
                </a:effectLst>
              </a:rPr>
              <a:t>全部与部分参入</a:t>
            </a:r>
            <a:endParaRPr lang="en-US" altLang="en-US" sz="2800" dirty="0">
              <a:effectLst>
                <a:outerShdw blurRad="38100" dist="38100" dir="2700000" algn="tl">
                  <a:srgbClr val="C0C0C0"/>
                </a:outerShdw>
              </a:effectLst>
            </a:endParaRPr>
          </a:p>
        </p:txBody>
      </p:sp>
      <p:sp>
        <p:nvSpPr>
          <p:cNvPr id="34819" name="Rectangle 3"/>
          <p:cNvSpPr>
            <a:spLocks noChangeArrowheads="1"/>
          </p:cNvSpPr>
          <p:nvPr/>
        </p:nvSpPr>
        <p:spPr bwMode="auto">
          <a:xfrm>
            <a:off x="772357" y="1068642"/>
            <a:ext cx="7762043" cy="45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08585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zh-CN" altLang="en-US" sz="1700" dirty="0" smtClean="0">
                <a:latin typeface="微软雅黑" panose="020B0503020204020204" pitchFamily="34" charset="-122"/>
                <a:ea typeface="微软雅黑" panose="020B0503020204020204" pitchFamily="34" charset="-122"/>
              </a:rPr>
              <a:t>全部参与</a:t>
            </a:r>
            <a:r>
              <a:rPr kumimoji="1" lang="en-US" altLang="zh-CN" sz="1700" dirty="0">
                <a:latin typeface="微软雅黑" panose="020B0503020204020204" pitchFamily="34" charset="-122"/>
                <a:ea typeface="微软雅黑" panose="020B0503020204020204" pitchFamily="34" charset="-122"/>
              </a:rPr>
              <a:t>(</a:t>
            </a:r>
            <a:r>
              <a:rPr kumimoji="1" lang="zh-CN" altLang="en-US" sz="1700" dirty="0">
                <a:latin typeface="微软雅黑" panose="020B0503020204020204" pitchFamily="34" charset="-122"/>
                <a:ea typeface="微软雅黑" panose="020B0503020204020204" pitchFamily="34" charset="-122"/>
              </a:rPr>
              <a:t>用双线表示</a:t>
            </a:r>
            <a:r>
              <a:rPr kumimoji="1" lang="en-US" altLang="zh-CN" sz="1700" dirty="0">
                <a:latin typeface="微软雅黑" panose="020B0503020204020204" pitchFamily="34" charset="-122"/>
                <a:ea typeface="微软雅黑" panose="020B0503020204020204" pitchFamily="34" charset="-122"/>
              </a:rPr>
              <a:t>):</a:t>
            </a:r>
            <a:r>
              <a:rPr kumimoji="1" lang="zh-CN" altLang="en-US" sz="1700" dirty="0">
                <a:latin typeface="微软雅黑" panose="020B0503020204020204" pitchFamily="34" charset="-122"/>
                <a:ea typeface="微软雅黑" panose="020B0503020204020204" pitchFamily="34" charset="-122"/>
              </a:rPr>
              <a:t>实体集中的每个实体至少参与关系集中的一个关系</a:t>
            </a:r>
            <a:endParaRPr kumimoji="1" lang="en-US" altLang="en-US" sz="1700" dirty="0" smtClean="0">
              <a:latin typeface="微软雅黑" panose="020B0503020204020204" pitchFamily="34" charset="-122"/>
              <a:ea typeface="微软雅黑" panose="020B0503020204020204" pitchFamily="34" charset="-122"/>
            </a:endParaRPr>
          </a:p>
          <a:p>
            <a:pPr>
              <a:spcBef>
                <a:spcPct val="35000"/>
              </a:spcBef>
              <a:buClr>
                <a:schemeClr val="tx2"/>
              </a:buClr>
              <a:buSzPct val="90000"/>
              <a:buFont typeface="Monotype Sorts" charset="2"/>
              <a:buChar char="n"/>
            </a:pPr>
            <a:endParaRPr kumimoji="1" lang="en-US" altLang="en-US" sz="1700" dirty="0">
              <a:latin typeface="微软雅黑" panose="020B0503020204020204" pitchFamily="34" charset="-122"/>
              <a:ea typeface="微软雅黑" panose="020B0503020204020204" pitchFamily="34" charset="-122"/>
            </a:endParaRPr>
          </a:p>
          <a:p>
            <a:pPr>
              <a:spcBef>
                <a:spcPct val="35000"/>
              </a:spcBef>
              <a:buClr>
                <a:schemeClr val="tx2"/>
              </a:buClr>
              <a:buSzPct val="90000"/>
              <a:buFont typeface="Monotype Sorts" charset="2"/>
              <a:buChar char="n"/>
            </a:pPr>
            <a:endParaRPr kumimoji="1" lang="en-US" altLang="en-US" sz="1700" dirty="0">
              <a:latin typeface="微软雅黑" panose="020B0503020204020204" pitchFamily="34" charset="-122"/>
              <a:ea typeface="微软雅黑" panose="020B0503020204020204" pitchFamily="34" charset="-122"/>
            </a:endParaRPr>
          </a:p>
          <a:p>
            <a:pPr>
              <a:spcBef>
                <a:spcPct val="35000"/>
              </a:spcBef>
              <a:buClr>
                <a:schemeClr val="tx2"/>
              </a:buClr>
              <a:buSzPct val="90000"/>
              <a:buFont typeface="Monotype Sorts" charset="2"/>
              <a:buChar char="n"/>
            </a:pPr>
            <a:endParaRPr kumimoji="1" lang="en-US" altLang="en-US" sz="1700" dirty="0">
              <a:latin typeface="微软雅黑" panose="020B0503020204020204" pitchFamily="34" charset="-122"/>
              <a:ea typeface="微软雅黑" panose="020B0503020204020204" pitchFamily="34" charset="-122"/>
            </a:endParaRPr>
          </a:p>
          <a:p>
            <a:pPr>
              <a:spcBef>
                <a:spcPct val="35000"/>
              </a:spcBef>
              <a:buClr>
                <a:schemeClr val="tx2"/>
              </a:buClr>
              <a:buSzPct val="90000"/>
              <a:buFont typeface="Monotype Sorts" charset="2"/>
              <a:buChar char="n"/>
            </a:pPr>
            <a:endParaRPr kumimoji="1" lang="en-US" altLang="en-US" sz="1700" dirty="0">
              <a:latin typeface="微软雅黑" panose="020B0503020204020204" pitchFamily="34" charset="-122"/>
              <a:ea typeface="微软雅黑" panose="020B0503020204020204" pitchFamily="34" charset="-122"/>
            </a:endParaRPr>
          </a:p>
          <a:p>
            <a:pPr lvl="1">
              <a:spcBef>
                <a:spcPct val="35000"/>
              </a:spcBef>
              <a:buClr>
                <a:schemeClr val="hlink"/>
              </a:buClr>
              <a:buSzPct val="80000"/>
            </a:pPr>
            <a:endParaRPr kumimoji="1" lang="en-US" altLang="en-US" sz="1700" dirty="0">
              <a:latin typeface="微软雅黑" panose="020B0503020204020204" pitchFamily="34" charset="-122"/>
              <a:ea typeface="微软雅黑" panose="020B0503020204020204" pitchFamily="34" charset="-122"/>
            </a:endParaRPr>
          </a:p>
          <a:p>
            <a:pPr lvl="1">
              <a:spcBef>
                <a:spcPct val="35000"/>
              </a:spcBef>
              <a:buClr>
                <a:schemeClr val="hlink"/>
              </a:buClr>
              <a:buSzPct val="80000"/>
            </a:pPr>
            <a:r>
              <a:rPr kumimoji="1" lang="zh-CN" altLang="en-US" sz="1700" dirty="0" smtClean="0">
                <a:latin typeface="微软雅黑" panose="020B0503020204020204" pitchFamily="34" charset="-122"/>
                <a:ea typeface="微软雅黑" panose="020B0503020204020204" pitchFamily="34" charset="-122"/>
              </a:rPr>
              <a:t>全部学生都参与</a:t>
            </a:r>
            <a:r>
              <a:rPr kumimoji="1" lang="en-US" altLang="zh-CN" sz="1700" dirty="0" smtClean="0">
                <a:latin typeface="微软雅黑" panose="020B0503020204020204" pitchFamily="34" charset="-122"/>
                <a:ea typeface="微软雅黑" panose="020B0503020204020204" pitchFamily="34" charset="-122"/>
              </a:rPr>
              <a:t>advisor</a:t>
            </a:r>
            <a:r>
              <a:rPr kumimoji="1" lang="zh-CN" altLang="en-US" sz="1700" dirty="0" smtClean="0">
                <a:latin typeface="微软雅黑" panose="020B0503020204020204" pitchFamily="34" charset="-122"/>
                <a:ea typeface="微软雅黑" panose="020B0503020204020204" pitchFamily="34" charset="-122"/>
              </a:rPr>
              <a:t>关系</a:t>
            </a:r>
            <a:endParaRPr kumimoji="1" lang="zh-CN" altLang="en-US" sz="1700" dirty="0">
              <a:latin typeface="微软雅黑" panose="020B0503020204020204" pitchFamily="34" charset="-122"/>
              <a:ea typeface="微软雅黑" panose="020B0503020204020204" pitchFamily="34" charset="-122"/>
            </a:endParaRPr>
          </a:p>
          <a:p>
            <a:pPr lvl="1">
              <a:spcBef>
                <a:spcPct val="35000"/>
              </a:spcBef>
              <a:buClr>
                <a:schemeClr val="hlink"/>
              </a:buClr>
              <a:buSzPct val="80000"/>
              <a:buFont typeface="Arial" panose="020B0604020202020204" pitchFamily="34" charset="0"/>
              <a:buChar char="•"/>
            </a:pPr>
            <a:r>
              <a:rPr kumimoji="1" lang="zh-CN" altLang="en-US" sz="1700" dirty="0" smtClean="0">
                <a:latin typeface="微软雅黑" panose="020B0503020204020204" pitchFamily="34" charset="-122"/>
                <a:ea typeface="微软雅黑" panose="020B0503020204020204" pitchFamily="34" charset="-122"/>
              </a:rPr>
              <a:t>每个</a:t>
            </a:r>
            <a:r>
              <a:rPr kumimoji="1" lang="zh-CN" altLang="en-US" sz="1700" dirty="0">
                <a:latin typeface="微软雅黑" panose="020B0503020204020204" pitchFamily="34" charset="-122"/>
                <a:ea typeface="微软雅黑" panose="020B0503020204020204" pitchFamily="34" charset="-122"/>
              </a:rPr>
              <a:t>学生必须有一个相关的</a:t>
            </a:r>
            <a:r>
              <a:rPr kumimoji="1" lang="zh-CN" altLang="en-US" sz="1700" dirty="0" smtClean="0">
                <a:latin typeface="微软雅黑" panose="020B0503020204020204" pitchFamily="34" charset="-122"/>
                <a:ea typeface="微软雅黑" panose="020B0503020204020204" pitchFamily="34" charset="-122"/>
              </a:rPr>
              <a:t>教师</a:t>
            </a:r>
            <a:endParaRPr kumimoji="1" lang="en-US" altLang="zh-CN" sz="1700" dirty="0" smtClean="0">
              <a:latin typeface="微软雅黑" panose="020B0503020204020204" pitchFamily="34" charset="-122"/>
              <a:ea typeface="微软雅黑" panose="020B0503020204020204" pitchFamily="34" charset="-122"/>
            </a:endParaRPr>
          </a:p>
          <a:p>
            <a:pPr>
              <a:spcBef>
                <a:spcPct val="35000"/>
              </a:spcBef>
              <a:buClr>
                <a:schemeClr val="hlink"/>
              </a:buClr>
              <a:buSzPct val="80000"/>
              <a:buFont typeface="Arial" panose="020B0604020202020204" pitchFamily="34" charset="0"/>
              <a:buChar char="•"/>
            </a:pPr>
            <a:r>
              <a:rPr kumimoji="1" lang="zh-CN" altLang="en-US" sz="1700" dirty="0" smtClean="0">
                <a:latin typeface="微软雅黑" panose="020B0503020204020204" pitchFamily="34" charset="-122"/>
                <a:ea typeface="微软雅黑" panose="020B0503020204020204" pitchFamily="34" charset="-122"/>
              </a:rPr>
              <a:t>部分</a:t>
            </a:r>
            <a:r>
              <a:rPr kumimoji="1" lang="zh-CN" altLang="en-US" sz="1700" dirty="0">
                <a:latin typeface="微软雅黑" panose="020B0503020204020204" pitchFamily="34" charset="-122"/>
                <a:ea typeface="微软雅黑" panose="020B0503020204020204" pitchFamily="34" charset="-122"/>
              </a:rPr>
              <a:t>参与</a:t>
            </a:r>
            <a:r>
              <a:rPr kumimoji="1" lang="en-US" altLang="zh-CN" sz="1700" dirty="0">
                <a:latin typeface="微软雅黑" panose="020B0503020204020204" pitchFamily="34" charset="-122"/>
                <a:ea typeface="微软雅黑" panose="020B0503020204020204" pitchFamily="34" charset="-122"/>
              </a:rPr>
              <a:t>:</a:t>
            </a:r>
            <a:r>
              <a:rPr kumimoji="1" lang="zh-CN" altLang="en-US" sz="1700" dirty="0">
                <a:latin typeface="微软雅黑" panose="020B0503020204020204" pitchFamily="34" charset="-122"/>
                <a:ea typeface="微软雅黑" panose="020B0503020204020204" pitchFamily="34" charset="-122"/>
              </a:rPr>
              <a:t>某些实体可能不参与关系集中的任何关系</a:t>
            </a:r>
          </a:p>
          <a:p>
            <a:pPr lvl="1">
              <a:spcBef>
                <a:spcPct val="35000"/>
              </a:spcBef>
              <a:buClr>
                <a:schemeClr val="hlink"/>
              </a:buClr>
              <a:buSzPct val="80000"/>
            </a:pPr>
            <a:r>
              <a:rPr kumimoji="1" lang="zh-CN" altLang="en-US" sz="1700" dirty="0">
                <a:latin typeface="微软雅黑" panose="020B0503020204020204" pitchFamily="34" charset="-122"/>
                <a:ea typeface="微软雅黑" panose="020B0503020204020204" pitchFamily="34" charset="-122"/>
              </a:rPr>
              <a:t>例如</a:t>
            </a:r>
            <a:r>
              <a:rPr kumimoji="1" lang="en-US" altLang="zh-CN" sz="1700" dirty="0" smtClean="0">
                <a:latin typeface="微软雅黑" panose="020B0503020204020204" pitchFamily="34" charset="-122"/>
                <a:ea typeface="微软雅黑" panose="020B0503020204020204" pitchFamily="34" charset="-122"/>
              </a:rPr>
              <a:t>:</a:t>
            </a:r>
            <a:r>
              <a:rPr kumimoji="1" lang="zh-CN" altLang="en-US" sz="1700" dirty="0" smtClean="0">
                <a:latin typeface="微软雅黑" panose="020B0503020204020204" pitchFamily="34" charset="-122"/>
                <a:ea typeface="微软雅黑" panose="020B0503020204020204" pitchFamily="34" charset="-122"/>
              </a:rPr>
              <a:t>有些指导教师不指导学生</a:t>
            </a:r>
            <a:endParaRPr kumimoji="1" lang="en-US" altLang="en-US" sz="1700" dirty="0" smtClean="0">
              <a:latin typeface="微软雅黑" panose="020B0503020204020204" pitchFamily="34" charset="-122"/>
              <a:ea typeface="微软雅黑" panose="020B0503020204020204" pitchFamily="34" charset="-122"/>
            </a:endParaRPr>
          </a:p>
        </p:txBody>
      </p:sp>
      <p:pic>
        <p:nvPicPr>
          <p:cNvPr id="504851" name="Picture 504850">
            <a:extLst>
              <a:ext uri="{FF2B5EF4-FFF2-40B4-BE49-F238E27FC236}">
                <a16:creationId xmlns:a16="http://schemas.microsoft.com/office/drawing/2014/main" id="{7AD8FC18-4D82-4ED5-AF97-0EC81F628D61}"/>
              </a:ext>
            </a:extLst>
          </p:cNvPr>
          <p:cNvPicPr>
            <a:picLocks noChangeAspect="1"/>
          </p:cNvPicPr>
          <p:nvPr/>
        </p:nvPicPr>
        <p:blipFill>
          <a:blip r:embed="rId3"/>
          <a:stretch>
            <a:fillRect/>
          </a:stretch>
        </p:blipFill>
        <p:spPr>
          <a:xfrm>
            <a:off x="1660695" y="1580348"/>
            <a:ext cx="5985366" cy="1181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zh-CN" altLang="en-US" dirty="0" smtClean="0">
                <a:effectLst/>
              </a:rPr>
              <a:t>设计阶段</a:t>
            </a:r>
            <a:endParaRPr lang="en-US" altLang="en-US"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755651" y="1185799"/>
            <a:ext cx="7595870" cy="5032121"/>
          </a:xfrm>
        </p:spPr>
        <p:txBody>
          <a:bodyPr/>
          <a:lstStyle/>
          <a:p>
            <a:r>
              <a:rPr lang="zh-CN" altLang="en-US" sz="1800" dirty="0">
                <a:latin typeface="微软雅黑" panose="020B0503020204020204" pitchFamily="34" charset="-122"/>
                <a:ea typeface="微软雅黑" panose="020B0503020204020204" pitchFamily="34" charset="-122"/>
              </a:rPr>
              <a:t>初始阶段</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充分描述潜在数据库用户的数据需求。</a:t>
            </a:r>
          </a:p>
          <a:p>
            <a:r>
              <a:rPr lang="zh-CN" altLang="en-US" sz="1800" dirty="0">
                <a:latin typeface="微软雅黑" panose="020B0503020204020204" pitchFamily="34" charset="-122"/>
                <a:ea typeface="微软雅黑" panose="020B0503020204020204" pitchFamily="34" charset="-122"/>
              </a:rPr>
              <a:t>第二阶段</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选择数据模型</a:t>
            </a:r>
          </a:p>
          <a:p>
            <a:pPr lvl="1"/>
            <a:r>
              <a:rPr lang="zh-CN" altLang="en-US" sz="1800" dirty="0">
                <a:latin typeface="微软雅黑" panose="020B0503020204020204" pitchFamily="34" charset="-122"/>
                <a:ea typeface="微软雅黑" panose="020B0503020204020204" pitchFamily="34" charset="-122"/>
              </a:rPr>
              <a:t>应用所选数据模型的概念</a:t>
            </a:r>
          </a:p>
          <a:p>
            <a:pPr lvl="1"/>
            <a:r>
              <a:rPr lang="zh-CN" altLang="en-US" sz="1800" dirty="0">
                <a:latin typeface="微软雅黑" panose="020B0503020204020204" pitchFamily="34" charset="-122"/>
                <a:ea typeface="微软雅黑" panose="020B0503020204020204" pitchFamily="34" charset="-122"/>
              </a:rPr>
              <a:t>将这些需求转换为数据库的概念模式。</a:t>
            </a:r>
          </a:p>
          <a:p>
            <a:pPr lvl="1"/>
            <a:r>
              <a:rPr lang="zh-CN" altLang="en-US" sz="1800" dirty="0">
                <a:latin typeface="微软雅黑" panose="020B0503020204020204" pitchFamily="34" charset="-122"/>
                <a:ea typeface="微软雅黑" panose="020B0503020204020204" pitchFamily="34" charset="-122"/>
              </a:rPr>
              <a:t>一个完全开发的概念模式指出了企业的功能需求。</a:t>
            </a:r>
          </a:p>
          <a:p>
            <a:pPr lvl="2"/>
            <a:r>
              <a:rPr lang="zh-CN" altLang="en-US" sz="1800" dirty="0">
                <a:latin typeface="微软雅黑" panose="020B0503020204020204" pitchFamily="34" charset="-122"/>
                <a:ea typeface="微软雅黑" panose="020B0503020204020204" pitchFamily="34" charset="-122"/>
              </a:rPr>
              <a:t>描述将对数据执行的操作</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或事务</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的种类</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最后阶段</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从抽象数据模型转移到数据库的实现</a:t>
            </a:r>
          </a:p>
          <a:p>
            <a:pPr lvl="1"/>
            <a:r>
              <a:rPr lang="zh-CN" altLang="en-US" sz="1800" dirty="0">
                <a:latin typeface="微软雅黑" panose="020B0503020204020204" pitchFamily="34" charset="-122"/>
                <a:ea typeface="微软雅黑" panose="020B0503020204020204" pitchFamily="34" charset="-122"/>
              </a:rPr>
              <a:t>逻辑设计</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决定数据库模式。</a:t>
            </a:r>
          </a:p>
          <a:p>
            <a:pPr lvl="2"/>
            <a:r>
              <a:rPr lang="zh-CN" altLang="en-US" sz="1800" dirty="0">
                <a:latin typeface="微软雅黑" panose="020B0503020204020204" pitchFamily="34" charset="-122"/>
                <a:ea typeface="微软雅黑" panose="020B0503020204020204" pitchFamily="34" charset="-122"/>
              </a:rPr>
              <a:t>数据库设计要求我们找到一个“好的”关系模式集合。</a:t>
            </a:r>
          </a:p>
          <a:p>
            <a:pPr lvl="2"/>
            <a:r>
              <a:rPr lang="zh-CN" altLang="en-US" sz="1800" dirty="0">
                <a:latin typeface="微软雅黑" panose="020B0503020204020204" pitchFamily="34" charset="-122"/>
                <a:ea typeface="微软雅黑" panose="020B0503020204020204" pitchFamily="34" charset="-122"/>
              </a:rPr>
              <a:t>业务决策</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我们应该在数据库中记录哪些属性</a:t>
            </a:r>
            <a:r>
              <a:rPr lang="en-US" altLang="zh-CN" sz="1800" dirty="0">
                <a:latin typeface="微软雅黑" panose="020B0503020204020204" pitchFamily="34" charset="-122"/>
                <a:ea typeface="微软雅黑" panose="020B0503020204020204" pitchFamily="34" charset="-122"/>
              </a:rPr>
              <a:t>?</a:t>
            </a:r>
          </a:p>
          <a:p>
            <a:pPr lvl="2"/>
            <a:r>
              <a:rPr lang="zh-CN" altLang="en-US" sz="1800" dirty="0">
                <a:latin typeface="微软雅黑" panose="020B0503020204020204" pitchFamily="34" charset="-122"/>
                <a:ea typeface="微软雅黑" panose="020B0503020204020204" pitchFamily="34" charset="-122"/>
              </a:rPr>
              <a:t>计算机科学决策</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我们应该有什么样的关系模式，属性应该如何在各种关系模式之间分布</a:t>
            </a:r>
            <a:r>
              <a:rPr lang="en-US" altLang="zh-CN" sz="1800" dirty="0">
                <a:latin typeface="微软雅黑" panose="020B0503020204020204" pitchFamily="34" charset="-122"/>
                <a:ea typeface="微软雅黑" panose="020B0503020204020204" pitchFamily="34" charset="-122"/>
              </a:rPr>
              <a:t>?</a:t>
            </a:r>
          </a:p>
          <a:p>
            <a:pPr lvl="1"/>
            <a:r>
              <a:rPr lang="zh-CN" altLang="en-US" sz="1800" dirty="0">
                <a:latin typeface="微软雅黑" panose="020B0503020204020204" pitchFamily="34" charset="-122"/>
                <a:ea typeface="微软雅黑" panose="020B0503020204020204" pitchFamily="34" charset="-122"/>
              </a:rPr>
              <a:t>物理设计</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决定数据库的物理布局</a:t>
            </a:r>
            <a:endParaRPr lang="en-US" altLang="en-US" sz="1800" dirty="0" smtClean="0">
              <a:latin typeface="微软雅黑" panose="020B0503020204020204" pitchFamily="34" charset="-122"/>
              <a:ea typeface="微软雅黑" panose="020B0503020204020204" pitchFamily="34" charset="-122"/>
            </a:endParaRPr>
          </a:p>
          <a:p>
            <a:pPr>
              <a:buFont typeface="Monotype Sorts" charset="2"/>
              <a:buNone/>
            </a:pPr>
            <a:endParaRPr lang="en-US" altLang="en-US" dirty="0">
              <a:latin typeface="微软雅黑" panose="020B0503020204020204" pitchFamily="34" charset="-122"/>
              <a:ea typeface="微软雅黑" panose="020B0503020204020204" pitchFamily="34" charset="-122"/>
            </a:endParaRPr>
          </a:p>
          <a:p>
            <a:pPr>
              <a:buFont typeface="Monotype Sorts" charset="2"/>
              <a:buNone/>
            </a:pP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7BCFE4-7BE2-4D24-8AB3-C7558E9772F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6882" name="Rectangle 2"/>
          <p:cNvSpPr>
            <a:spLocks noGrp="1" noChangeArrowheads="1"/>
          </p:cNvSpPr>
          <p:nvPr>
            <p:ph type="title"/>
          </p:nvPr>
        </p:nvSpPr>
        <p:spPr>
          <a:xfrm>
            <a:off x="742950" y="38100"/>
            <a:ext cx="8420100" cy="682625"/>
          </a:xfrm>
        </p:spPr>
        <p:txBody>
          <a:bodyPr/>
          <a:lstStyle/>
          <a:p>
            <a:pPr>
              <a:defRPr/>
            </a:pPr>
            <a:r>
              <a:rPr lang="zh-CN" altLang="en-US" sz="2600" dirty="0">
                <a:effectLst>
                  <a:outerShdw blurRad="38100" dist="38100" dir="2700000" algn="tl">
                    <a:srgbClr val="C0C0C0"/>
                  </a:outerShdw>
                </a:effectLst>
              </a:rPr>
              <a:t>表示更复杂约束的符号</a:t>
            </a:r>
            <a:endParaRPr lang="en-US" altLang="en-US" sz="2600" dirty="0">
              <a:effectLst>
                <a:outerShdw blurRad="38100" dist="38100" dir="2700000" algn="tl">
                  <a:srgbClr val="C0C0C0"/>
                </a:outerShdw>
              </a:effectLst>
            </a:endParaRPr>
          </a:p>
        </p:txBody>
      </p:sp>
      <p:sp>
        <p:nvSpPr>
          <p:cNvPr id="35843" name="Rectangle 3"/>
          <p:cNvSpPr>
            <a:spLocks noChangeArrowheads="1"/>
          </p:cNvSpPr>
          <p:nvPr/>
        </p:nvSpPr>
        <p:spPr bwMode="auto">
          <a:xfrm>
            <a:off x="760707" y="1106487"/>
            <a:ext cx="7632954" cy="446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800100" indent="-34290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zh-CN" altLang="en-US" sz="1800" dirty="0">
                <a:latin typeface="微软雅黑" panose="020B0503020204020204" pitchFamily="34" charset="-122"/>
                <a:ea typeface="微软雅黑" panose="020B0503020204020204" pitchFamily="34" charset="-122"/>
              </a:rPr>
              <a:t>一条线可能有一个关联的最小和最大基数，以</a:t>
            </a:r>
            <a:r>
              <a:rPr kumimoji="1" lang="en-US" altLang="zh-CN" sz="1800" dirty="0" err="1">
                <a:latin typeface="微软雅黑" panose="020B0503020204020204" pitchFamily="34" charset="-122"/>
                <a:ea typeface="微软雅黑" panose="020B0503020204020204" pitchFamily="34" charset="-122"/>
              </a:rPr>
              <a:t>l..h</a:t>
            </a:r>
            <a:r>
              <a:rPr kumimoji="1" lang="zh-CN" altLang="en-US" sz="1800" dirty="0">
                <a:latin typeface="微软雅黑" panose="020B0503020204020204" pitchFamily="34" charset="-122"/>
                <a:ea typeface="微软雅黑" panose="020B0503020204020204" pitchFamily="34" charset="-122"/>
              </a:rPr>
              <a:t>的形式显示，其中</a:t>
            </a:r>
            <a:r>
              <a:rPr kumimoji="1" lang="en-US" altLang="zh-CN" sz="1800" dirty="0">
                <a:latin typeface="微软雅黑" panose="020B0503020204020204" pitchFamily="34" charset="-122"/>
                <a:ea typeface="微软雅黑" panose="020B0503020204020204" pitchFamily="34" charset="-122"/>
              </a:rPr>
              <a:t>l</a:t>
            </a:r>
            <a:r>
              <a:rPr kumimoji="1" lang="zh-CN" altLang="en-US" sz="1800" dirty="0">
                <a:latin typeface="微软雅黑" panose="020B0503020204020204" pitchFamily="34" charset="-122"/>
                <a:ea typeface="微软雅黑" panose="020B0503020204020204" pitchFamily="34" charset="-122"/>
              </a:rPr>
              <a:t>是最小基数，</a:t>
            </a:r>
            <a:r>
              <a:rPr kumimoji="1" lang="en-US" altLang="zh-CN" sz="1800" dirty="0">
                <a:latin typeface="微软雅黑" panose="020B0503020204020204" pitchFamily="34" charset="-122"/>
                <a:ea typeface="微软雅黑" panose="020B0503020204020204" pitchFamily="34" charset="-122"/>
              </a:rPr>
              <a:t>h</a:t>
            </a:r>
            <a:r>
              <a:rPr kumimoji="1" lang="zh-CN" altLang="en-US" sz="1800" dirty="0">
                <a:latin typeface="微软雅黑" panose="020B0503020204020204" pitchFamily="34" charset="-122"/>
                <a:ea typeface="微软雅黑" panose="020B0503020204020204" pitchFamily="34" charset="-122"/>
              </a:rPr>
              <a:t>是最大基数</a:t>
            </a:r>
          </a:p>
          <a:p>
            <a:pPr lvl="1">
              <a:spcBef>
                <a:spcPct val="35000"/>
              </a:spcBef>
              <a:buClr>
                <a:srgbClr val="002060"/>
              </a:buClr>
              <a:buSzPct val="110000"/>
              <a:buFont typeface="Wingdings" panose="05000000000000000000" pitchFamily="2" charset="2"/>
              <a:buChar char="§"/>
            </a:pPr>
            <a:r>
              <a:rPr kumimoji="1" lang="zh-CN" altLang="en-US" sz="1800" dirty="0">
                <a:latin typeface="微软雅黑" panose="020B0503020204020204" pitchFamily="34" charset="-122"/>
                <a:ea typeface="微软雅黑" panose="020B0503020204020204" pitchFamily="34" charset="-122"/>
              </a:rPr>
              <a:t>最小值为</a:t>
            </a:r>
            <a:r>
              <a:rPr kumimoji="1" lang="en-US" altLang="zh-CN" sz="1800" dirty="0">
                <a:latin typeface="微软雅黑" panose="020B0503020204020204" pitchFamily="34" charset="-122"/>
                <a:ea typeface="微软雅黑" panose="020B0503020204020204" pitchFamily="34" charset="-122"/>
              </a:rPr>
              <a:t>1</a:t>
            </a:r>
            <a:r>
              <a:rPr kumimoji="1" lang="zh-CN" altLang="en-US" sz="1800" dirty="0">
                <a:latin typeface="微软雅黑" panose="020B0503020204020204" pitchFamily="34" charset="-122"/>
                <a:ea typeface="微软雅黑" panose="020B0503020204020204" pitchFamily="34" charset="-122"/>
              </a:rPr>
              <a:t>表示全部参与。</a:t>
            </a:r>
          </a:p>
          <a:p>
            <a:pPr lvl="1">
              <a:spcBef>
                <a:spcPct val="35000"/>
              </a:spcBef>
              <a:buClr>
                <a:srgbClr val="002060"/>
              </a:buClr>
              <a:buSzPct val="110000"/>
              <a:buFont typeface="Wingdings" panose="05000000000000000000" pitchFamily="2" charset="2"/>
              <a:buChar char="§"/>
            </a:pPr>
            <a:r>
              <a:rPr kumimoji="1" lang="zh-CN" altLang="en-US" sz="1800" dirty="0">
                <a:latin typeface="微软雅黑" panose="020B0503020204020204" pitchFamily="34" charset="-122"/>
                <a:ea typeface="微软雅黑" panose="020B0503020204020204" pitchFamily="34" charset="-122"/>
              </a:rPr>
              <a:t>最大值为</a:t>
            </a:r>
            <a:r>
              <a:rPr kumimoji="1" lang="en-US" altLang="zh-CN" sz="1800" dirty="0">
                <a:latin typeface="微软雅黑" panose="020B0503020204020204" pitchFamily="34" charset="-122"/>
                <a:ea typeface="微软雅黑" panose="020B0503020204020204" pitchFamily="34" charset="-122"/>
              </a:rPr>
              <a:t>1</a:t>
            </a:r>
            <a:r>
              <a:rPr kumimoji="1" lang="zh-CN" altLang="en-US" sz="1800" dirty="0">
                <a:latin typeface="微软雅黑" panose="020B0503020204020204" pitchFamily="34" charset="-122"/>
                <a:ea typeface="微软雅黑" panose="020B0503020204020204" pitchFamily="34" charset="-122"/>
              </a:rPr>
              <a:t>，表示该实体最多参与一个关系</a:t>
            </a:r>
          </a:p>
          <a:p>
            <a:pPr lvl="1">
              <a:spcBef>
                <a:spcPct val="35000"/>
              </a:spcBef>
              <a:buClr>
                <a:srgbClr val="002060"/>
              </a:buClr>
              <a:buSzPct val="110000"/>
              <a:buFont typeface="Wingdings" panose="05000000000000000000" pitchFamily="2" charset="2"/>
              <a:buChar char="§"/>
            </a:pPr>
            <a:r>
              <a:rPr kumimoji="1" lang="zh-CN" altLang="en-US" sz="1800" dirty="0">
                <a:latin typeface="微软雅黑" panose="020B0503020204020204" pitchFamily="34" charset="-122"/>
                <a:ea typeface="微软雅黑" panose="020B0503020204020204" pitchFamily="34" charset="-122"/>
              </a:rPr>
              <a:t>最大值*表示不限制</a:t>
            </a:r>
            <a:r>
              <a:rPr kumimoji="1" lang="zh-CN" altLang="en-US" sz="1800" dirty="0" smtClean="0">
                <a:latin typeface="微软雅黑" panose="020B0503020204020204" pitchFamily="34" charset="-122"/>
                <a:ea typeface="微软雅黑" panose="020B0503020204020204" pitchFamily="34" charset="-122"/>
              </a:rPr>
              <a:t>。</a:t>
            </a:r>
            <a:endParaRPr kumimoji="1" lang="en-US" altLang="en-US" sz="1700" dirty="0"/>
          </a:p>
          <a:p>
            <a:pPr>
              <a:spcBef>
                <a:spcPct val="35000"/>
              </a:spcBef>
              <a:buClr>
                <a:srgbClr val="002060"/>
              </a:buClr>
              <a:buSzPct val="110000"/>
              <a:buFont typeface="Wingdings" panose="05000000000000000000" pitchFamily="2" charset="2"/>
              <a:buChar char="§"/>
            </a:pPr>
            <a:r>
              <a:rPr kumimoji="1" lang="zh-CN" altLang="en-US" sz="2000" dirty="0" smtClean="0">
                <a:latin typeface="微软雅黑" panose="020B0503020204020204" pitchFamily="34" charset="-122"/>
                <a:ea typeface="微软雅黑" panose="020B0503020204020204" pitchFamily="34" charset="-122"/>
              </a:rPr>
              <a:t>例如</a:t>
            </a:r>
            <a:endParaRPr kumimoji="1" lang="en-US" altLang="en-US" sz="2000" dirty="0">
              <a:latin typeface="微软雅黑" panose="020B0503020204020204" pitchFamily="34" charset="-122"/>
              <a:ea typeface="微软雅黑" panose="020B0503020204020204" pitchFamily="34" charset="-122"/>
            </a:endParaRPr>
          </a:p>
          <a:p>
            <a:pPr>
              <a:spcBef>
                <a:spcPct val="35000"/>
              </a:spcBef>
              <a:buClr>
                <a:srgbClr val="002060"/>
              </a:buClr>
              <a:buSzPct val="100000"/>
              <a:buFont typeface="Wingdings" panose="05000000000000000000" pitchFamily="2" charset="2"/>
              <a:buChar char="§"/>
            </a:pPr>
            <a:endParaRPr kumimoji="1" lang="en-US" altLang="en-US" sz="2000" dirty="0">
              <a:latin typeface="微软雅黑" panose="020B0503020204020204" pitchFamily="34" charset="-122"/>
              <a:ea typeface="微软雅黑" panose="020B0503020204020204" pitchFamily="34" charset="-122"/>
            </a:endParaRPr>
          </a:p>
          <a:p>
            <a:pPr>
              <a:spcBef>
                <a:spcPct val="35000"/>
              </a:spcBef>
              <a:buClr>
                <a:srgbClr val="002060"/>
              </a:buClr>
              <a:buSzPct val="100000"/>
              <a:buFont typeface="Wingdings" panose="05000000000000000000" pitchFamily="2" charset="2"/>
              <a:buChar char="§"/>
            </a:pPr>
            <a:endParaRPr kumimoji="1" lang="en-US" altLang="en-US" sz="2000" dirty="0">
              <a:latin typeface="微软雅黑" panose="020B0503020204020204" pitchFamily="34" charset="-122"/>
              <a:ea typeface="微软雅黑" panose="020B0503020204020204" pitchFamily="34" charset="-122"/>
            </a:endParaRPr>
          </a:p>
          <a:p>
            <a:pPr>
              <a:spcBef>
                <a:spcPct val="35000"/>
              </a:spcBef>
              <a:buClr>
                <a:srgbClr val="002060"/>
              </a:buClr>
              <a:buSzPct val="100000"/>
              <a:buFont typeface="Wingdings" panose="05000000000000000000" pitchFamily="2" charset="2"/>
              <a:buChar char="§"/>
            </a:pPr>
            <a:endParaRPr kumimoji="1" lang="en-US" altLang="en-US" sz="2000" dirty="0">
              <a:latin typeface="微软雅黑" panose="020B0503020204020204" pitchFamily="34" charset="-122"/>
              <a:ea typeface="微软雅黑" panose="020B0503020204020204" pitchFamily="34" charset="-122"/>
            </a:endParaRPr>
          </a:p>
          <a:p>
            <a:pPr lvl="1">
              <a:spcBef>
                <a:spcPct val="35000"/>
              </a:spcBef>
              <a:buClr>
                <a:srgbClr val="FF9933"/>
              </a:buClr>
              <a:buSzPct val="110000"/>
              <a:buFont typeface="Arial" panose="020B0604020202020204" pitchFamily="34" charset="0"/>
              <a:buChar char="•"/>
            </a:pPr>
            <a:endParaRPr kumimoji="1" lang="en-US" altLang="en-US" sz="2000" dirty="0" smtClean="0">
              <a:latin typeface="微软雅黑" panose="020B0503020204020204" pitchFamily="34" charset="-122"/>
              <a:ea typeface="微软雅黑" panose="020B0503020204020204" pitchFamily="34" charset="-122"/>
            </a:endParaRPr>
          </a:p>
          <a:p>
            <a:pPr lvl="1">
              <a:spcBef>
                <a:spcPct val="35000"/>
              </a:spcBef>
              <a:buClr>
                <a:srgbClr val="FF9933"/>
              </a:buClr>
              <a:buSzPct val="110000"/>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rPr>
              <a:t>指导老师可以指导</a:t>
            </a:r>
            <a:r>
              <a:rPr kumimoji="1" lang="en-US" altLang="zh-CN" sz="2000" dirty="0">
                <a:latin typeface="微软雅黑" panose="020B0503020204020204" pitchFamily="34" charset="-122"/>
                <a:ea typeface="微软雅黑" panose="020B0503020204020204" pitchFamily="34" charset="-122"/>
              </a:rPr>
              <a:t>0</a:t>
            </a:r>
            <a:r>
              <a:rPr kumimoji="1" lang="zh-CN" altLang="en-US" sz="2000" dirty="0">
                <a:latin typeface="微软雅黑" panose="020B0503020204020204" pitchFamily="34" charset="-122"/>
                <a:ea typeface="微软雅黑" panose="020B0503020204020204" pitchFamily="34" charset="-122"/>
              </a:rPr>
              <a:t>个或更多的学生。每个学生必须有一个指导</a:t>
            </a:r>
            <a:r>
              <a:rPr kumimoji="1" lang="zh-CN" altLang="en-US" sz="2000" dirty="0" smtClean="0">
                <a:latin typeface="微软雅黑" panose="020B0503020204020204" pitchFamily="34" charset="-122"/>
                <a:ea typeface="微软雅黑" panose="020B0503020204020204" pitchFamily="34" charset="-122"/>
              </a:rPr>
              <a:t>老师</a:t>
            </a:r>
            <a:r>
              <a:rPr kumimoji="1" lang="zh-CN" altLang="en-US" sz="2000" dirty="0">
                <a:latin typeface="微软雅黑" panose="020B0503020204020204" pitchFamily="34" charset="-122"/>
                <a:ea typeface="微软雅黑" panose="020B0503020204020204" pitchFamily="34" charset="-122"/>
              </a:rPr>
              <a:t>，</a:t>
            </a:r>
            <a:r>
              <a:rPr kumimoji="1" lang="zh-CN" altLang="en-US" sz="2000" dirty="0" smtClean="0">
                <a:latin typeface="微软雅黑" panose="020B0503020204020204" pitchFamily="34" charset="-122"/>
                <a:ea typeface="微软雅黑" panose="020B0503020204020204" pitchFamily="34" charset="-122"/>
              </a:rPr>
              <a:t>不能</a:t>
            </a:r>
            <a:r>
              <a:rPr kumimoji="1" lang="zh-CN" altLang="en-US" sz="2000" dirty="0">
                <a:latin typeface="微软雅黑" panose="020B0503020204020204" pitchFamily="34" charset="-122"/>
                <a:ea typeface="微软雅黑" panose="020B0503020204020204" pitchFamily="34" charset="-122"/>
              </a:rPr>
              <a:t>有多</a:t>
            </a:r>
            <a:r>
              <a:rPr kumimoji="1" lang="zh-CN" altLang="en-US" sz="2000" dirty="0" smtClean="0">
                <a:latin typeface="微软雅黑" panose="020B0503020204020204" pitchFamily="34" charset="-122"/>
                <a:ea typeface="微软雅黑" panose="020B0503020204020204" pitchFamily="34" charset="-122"/>
              </a:rPr>
              <a:t>个</a:t>
            </a:r>
            <a:endParaRPr kumimoji="1" lang="en-US" altLang="en-US" sz="2000" dirty="0" smtClean="0">
              <a:latin typeface="微软雅黑" panose="020B0503020204020204" pitchFamily="34" charset="-122"/>
              <a:ea typeface="微软雅黑" panose="020B0503020204020204" pitchFamily="34" charset="-122"/>
            </a:endParaRPr>
          </a:p>
          <a:p>
            <a:pPr>
              <a:spcBef>
                <a:spcPct val="35000"/>
              </a:spcBef>
              <a:buClr>
                <a:schemeClr val="tx2"/>
              </a:buClr>
              <a:buSzPct val="90000"/>
            </a:pPr>
            <a:endParaRPr kumimoji="1" lang="en-US" altLang="en-US" sz="1700" dirty="0"/>
          </a:p>
          <a:p>
            <a:pPr>
              <a:spcBef>
                <a:spcPct val="35000"/>
              </a:spcBef>
              <a:buClr>
                <a:schemeClr val="tx2"/>
              </a:buClr>
              <a:buSzPct val="90000"/>
              <a:buFont typeface="Monotype Sorts" charset="2"/>
              <a:buChar char="n"/>
            </a:pPr>
            <a:endParaRPr kumimoji="1" lang="en-US" altLang="en-US" sz="1700" dirty="0"/>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449" y="3338313"/>
            <a:ext cx="5392484" cy="105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5EE80D2-CFF8-494A-BF2A-53B032EA69B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10978" name="Rectangle 2"/>
          <p:cNvSpPr>
            <a:spLocks noGrp="1" noChangeArrowheads="1"/>
          </p:cNvSpPr>
          <p:nvPr>
            <p:ph type="title"/>
          </p:nvPr>
        </p:nvSpPr>
        <p:spPr>
          <a:xfrm>
            <a:off x="708660" y="53975"/>
            <a:ext cx="8496300" cy="609600"/>
          </a:xfrm>
        </p:spPr>
        <p:txBody>
          <a:bodyPr/>
          <a:lstStyle/>
          <a:p>
            <a:pPr>
              <a:defRPr/>
            </a:pPr>
            <a:r>
              <a:rPr lang="zh-CN" altLang="en-US" dirty="0">
                <a:effectLst>
                  <a:outerShdw blurRad="38100" dist="38100" dir="2700000" algn="tl">
                    <a:srgbClr val="C0C0C0"/>
                  </a:outerShdw>
                </a:effectLst>
              </a:rPr>
              <a:t>三元关系的基数约束</a:t>
            </a:r>
            <a:endParaRPr lang="en-US" altLang="en-US" sz="2800" dirty="0">
              <a:effectLst>
                <a:outerShdw blurRad="38100" dist="38100" dir="2700000" algn="tl">
                  <a:srgbClr val="C0C0C0"/>
                </a:outerShdw>
              </a:effectLst>
            </a:endParaRPr>
          </a:p>
        </p:txBody>
      </p:sp>
      <p:sp>
        <p:nvSpPr>
          <p:cNvPr id="14339" name="Rectangle 3"/>
          <p:cNvSpPr>
            <a:spLocks noGrp="1" noChangeArrowheads="1"/>
          </p:cNvSpPr>
          <p:nvPr>
            <p:ph type="body" idx="1"/>
          </p:nvPr>
        </p:nvSpPr>
        <p:spPr>
          <a:xfrm>
            <a:off x="772357" y="1130300"/>
            <a:ext cx="7518203" cy="5189538"/>
          </a:xfrm>
        </p:spPr>
        <p:txBody>
          <a:bodyPr/>
          <a:lstStyle/>
          <a:p>
            <a:pPr>
              <a:defRPr/>
            </a:pPr>
            <a:r>
              <a:rPr lang="zh-CN" altLang="en-US" sz="1700" dirty="0"/>
              <a:t>我们允许在三元</a:t>
            </a:r>
            <a:r>
              <a:rPr lang="en-US" altLang="zh-CN" sz="1700" dirty="0"/>
              <a:t>(</a:t>
            </a:r>
            <a:r>
              <a:rPr lang="zh-CN" altLang="en-US" sz="1700" dirty="0"/>
              <a:t>或更高程度</a:t>
            </a:r>
            <a:r>
              <a:rPr lang="en-US" altLang="zh-CN" sz="1700" dirty="0"/>
              <a:t>)</a:t>
            </a:r>
            <a:r>
              <a:rPr lang="zh-CN" altLang="en-US" sz="1700" dirty="0"/>
              <a:t>关系中最多有一个箭头来指示基数约束</a:t>
            </a:r>
          </a:p>
          <a:p>
            <a:pPr lvl="1">
              <a:defRPr/>
            </a:pPr>
            <a:r>
              <a:rPr lang="zh-CN" altLang="en-US" sz="1700" dirty="0"/>
              <a:t>例如，从</a:t>
            </a:r>
            <a:r>
              <a:rPr lang="en-US" altLang="zh-CN" sz="1700" dirty="0" err="1"/>
              <a:t>proj_guide</a:t>
            </a:r>
            <a:r>
              <a:rPr lang="zh-CN" altLang="en-US" sz="1700" dirty="0"/>
              <a:t>到</a:t>
            </a:r>
            <a:r>
              <a:rPr lang="en-US" altLang="zh-CN" sz="1700" dirty="0"/>
              <a:t>instructor</a:t>
            </a:r>
            <a:r>
              <a:rPr lang="zh-CN" altLang="en-US" sz="1700" dirty="0"/>
              <a:t>的箭头表示每个学生最多有一个</a:t>
            </a:r>
            <a:r>
              <a:rPr lang="zh-CN" altLang="en-US" sz="1700" dirty="0" smtClean="0"/>
              <a:t>项目</a:t>
            </a:r>
            <a:r>
              <a:rPr lang="zh-CN" altLang="en-US" sz="1700" dirty="0"/>
              <a:t>指导</a:t>
            </a:r>
          </a:p>
          <a:p>
            <a:pPr>
              <a:defRPr/>
            </a:pPr>
            <a:r>
              <a:rPr lang="zh-CN" altLang="en-US" sz="1700" dirty="0"/>
              <a:t>如果有一个以上的箭头，有两种方法来定义它的含义。</a:t>
            </a:r>
          </a:p>
          <a:p>
            <a:pPr lvl="1">
              <a:defRPr/>
            </a:pPr>
            <a:r>
              <a:rPr lang="zh-CN" altLang="en-US" sz="1700" dirty="0"/>
              <a:t>例如</a:t>
            </a:r>
            <a:r>
              <a:rPr lang="zh-CN" altLang="en-US" sz="1700" dirty="0" smtClean="0"/>
              <a:t>，</a:t>
            </a:r>
            <a:r>
              <a:rPr lang="en-US" altLang="zh-CN" sz="1700" dirty="0" smtClean="0"/>
              <a:t>A, </a:t>
            </a:r>
            <a:r>
              <a:rPr lang="en-US" altLang="zh-CN" sz="1700" dirty="0"/>
              <a:t>B</a:t>
            </a:r>
            <a:r>
              <a:rPr lang="zh-CN" altLang="en-US" sz="1700" dirty="0"/>
              <a:t>和</a:t>
            </a:r>
            <a:r>
              <a:rPr lang="en-US" altLang="zh-CN" sz="1700" dirty="0"/>
              <a:t>C</a:t>
            </a:r>
            <a:r>
              <a:rPr lang="zh-CN" altLang="en-US" sz="1700" dirty="0"/>
              <a:t>之间的三元关系</a:t>
            </a:r>
            <a:r>
              <a:rPr lang="en-US" altLang="zh-CN" sz="1700" dirty="0"/>
              <a:t>R</a:t>
            </a:r>
            <a:r>
              <a:rPr lang="zh-CN" altLang="en-US" sz="1700" dirty="0"/>
              <a:t>，箭头指向</a:t>
            </a:r>
            <a:r>
              <a:rPr lang="en-US" altLang="zh-CN" sz="1700" dirty="0"/>
              <a:t>B</a:t>
            </a:r>
            <a:r>
              <a:rPr lang="zh-CN" altLang="en-US" sz="1700" dirty="0"/>
              <a:t>和</a:t>
            </a:r>
            <a:r>
              <a:rPr lang="en-US" altLang="zh-CN" sz="1700" dirty="0"/>
              <a:t>C</a:t>
            </a:r>
            <a:r>
              <a:rPr lang="zh-CN" altLang="en-US" sz="1700" dirty="0"/>
              <a:t>可能</a:t>
            </a:r>
            <a:r>
              <a:rPr lang="zh-CN" altLang="en-US" sz="1700" dirty="0" smtClean="0"/>
              <a:t>意味</a:t>
            </a:r>
            <a:endParaRPr lang="en-US" altLang="zh-CN" sz="1700" dirty="0"/>
          </a:p>
          <a:p>
            <a:pPr lvl="2">
              <a:defRPr/>
            </a:pPr>
            <a:r>
              <a:rPr lang="zh-CN" altLang="en-US" sz="1700" dirty="0" smtClean="0"/>
              <a:t>每个</a:t>
            </a:r>
            <a:r>
              <a:rPr lang="en-US" altLang="zh-CN" sz="1700" dirty="0"/>
              <a:t>A</a:t>
            </a:r>
            <a:r>
              <a:rPr lang="zh-CN" altLang="en-US" sz="1700" dirty="0"/>
              <a:t>实体与来自</a:t>
            </a:r>
            <a:r>
              <a:rPr lang="en-US" altLang="zh-CN" sz="1700" dirty="0" smtClean="0"/>
              <a:t>B</a:t>
            </a:r>
            <a:r>
              <a:rPr lang="zh-CN" altLang="en-US" sz="1700" dirty="0"/>
              <a:t>和</a:t>
            </a:r>
            <a:r>
              <a:rPr lang="en-US" altLang="zh-CN" sz="1700" dirty="0"/>
              <a:t>C</a:t>
            </a:r>
            <a:r>
              <a:rPr lang="zh-CN" altLang="en-US" sz="1700" dirty="0" smtClean="0"/>
              <a:t>的</a:t>
            </a:r>
            <a:r>
              <a:rPr lang="zh-CN" altLang="en-US" sz="1700" dirty="0"/>
              <a:t>唯一实体相</a:t>
            </a:r>
            <a:r>
              <a:rPr lang="zh-CN" altLang="en-US" sz="1700" dirty="0" smtClean="0"/>
              <a:t>关联</a:t>
            </a:r>
            <a:endParaRPr lang="en-US" altLang="zh-CN" sz="1700" dirty="0" smtClean="0"/>
          </a:p>
          <a:p>
            <a:pPr lvl="2">
              <a:defRPr/>
            </a:pPr>
            <a:r>
              <a:rPr lang="zh-CN" altLang="en-US" sz="1700" dirty="0" smtClean="0"/>
              <a:t>或来自</a:t>
            </a:r>
            <a:r>
              <a:rPr lang="en-US" altLang="zh-CN" sz="1700" dirty="0"/>
              <a:t>(A, B)</a:t>
            </a:r>
            <a:r>
              <a:rPr lang="zh-CN" altLang="en-US" sz="1700" dirty="0"/>
              <a:t>的每一对实体都与唯一的</a:t>
            </a:r>
            <a:r>
              <a:rPr lang="en-US" altLang="zh-CN" sz="1700" dirty="0"/>
              <a:t>C</a:t>
            </a:r>
            <a:r>
              <a:rPr lang="zh-CN" altLang="en-US" sz="1700" dirty="0"/>
              <a:t>实体相关联，而每一对</a:t>
            </a:r>
            <a:r>
              <a:rPr lang="en-US" altLang="zh-CN" sz="1700" dirty="0"/>
              <a:t>(A, C)</a:t>
            </a:r>
            <a:r>
              <a:rPr lang="zh-CN" altLang="en-US" sz="1700" dirty="0"/>
              <a:t>又与唯一的</a:t>
            </a:r>
            <a:r>
              <a:rPr lang="en-US" altLang="zh-CN" sz="1700" dirty="0"/>
              <a:t>B</a:t>
            </a:r>
            <a:r>
              <a:rPr lang="zh-CN" altLang="en-US" sz="1700" dirty="0"/>
              <a:t>相关联</a:t>
            </a:r>
          </a:p>
          <a:p>
            <a:pPr>
              <a:defRPr/>
            </a:pPr>
            <a:r>
              <a:rPr lang="zh-CN" altLang="en-US" sz="1700" dirty="0"/>
              <a:t>每一</a:t>
            </a:r>
            <a:r>
              <a:rPr lang="zh-CN" altLang="en-US" sz="1700" dirty="0" smtClean="0"/>
              <a:t>种方案被使用在不同</a:t>
            </a:r>
            <a:r>
              <a:rPr lang="zh-CN" altLang="en-US" sz="1700" dirty="0"/>
              <a:t>的</a:t>
            </a:r>
            <a:r>
              <a:rPr lang="zh-CN" altLang="en-US" sz="1700" dirty="0" smtClean="0"/>
              <a:t>形式系统中</a:t>
            </a:r>
            <a:endParaRPr lang="zh-CN" altLang="en-US" sz="1700" dirty="0"/>
          </a:p>
          <a:p>
            <a:pPr>
              <a:defRPr/>
            </a:pPr>
            <a:r>
              <a:rPr lang="zh-CN" altLang="en-US" sz="1700" dirty="0"/>
              <a:t>为了避免混淆，</a:t>
            </a:r>
            <a:r>
              <a:rPr lang="zh-CN" altLang="en-US" sz="1700" dirty="0" smtClean="0"/>
              <a:t>我们禁止出现多个箭头</a:t>
            </a:r>
            <a:endParaRPr lang="en-US" altLang="en-US" sz="17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5C6DFD9-7FC0-49F4-952D-5E315506DDB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主键</a:t>
            </a:r>
            <a:endParaRPr lang="en-US" altLang="en-US" dirty="0">
              <a:effectLst>
                <a:outerShdw blurRad="38100" dist="38100" dir="2700000" algn="tl">
                  <a:srgbClr val="C0C0C0"/>
                </a:outerShdw>
              </a:effectLst>
            </a:endParaRPr>
          </a:p>
        </p:txBody>
      </p:sp>
      <p:sp>
        <p:nvSpPr>
          <p:cNvPr id="37891" name="Rectangle 3"/>
          <p:cNvSpPr>
            <a:spLocks noGrp="1" noChangeArrowheads="1"/>
          </p:cNvSpPr>
          <p:nvPr>
            <p:ph type="body" idx="1"/>
          </p:nvPr>
        </p:nvSpPr>
        <p:spPr>
          <a:xfrm>
            <a:off x="768349" y="1222375"/>
            <a:ext cx="7647681" cy="3386201"/>
          </a:xfrm>
        </p:spPr>
        <p:txBody>
          <a:bodyPr/>
          <a:lstStyle/>
          <a:p>
            <a:r>
              <a:rPr lang="zh-CN" altLang="en-US" sz="1700" dirty="0"/>
              <a:t>主键提供了一</a:t>
            </a:r>
            <a:r>
              <a:rPr lang="zh-CN" altLang="en-US" sz="1700" dirty="0" smtClean="0"/>
              <a:t>种方法，用于区分</a:t>
            </a:r>
            <a:r>
              <a:rPr lang="zh-CN" altLang="en-US" sz="1700" dirty="0"/>
              <a:t>实体和</a:t>
            </a:r>
            <a:r>
              <a:rPr lang="zh-CN" altLang="en-US" sz="1700" dirty="0" smtClean="0"/>
              <a:t>关系。</a:t>
            </a:r>
            <a:r>
              <a:rPr lang="zh-CN" altLang="en-US" sz="1700" dirty="0"/>
              <a:t>我们将考虑</a:t>
            </a:r>
            <a:r>
              <a:rPr lang="en-US" altLang="zh-CN" sz="1700" dirty="0"/>
              <a:t>:</a:t>
            </a:r>
          </a:p>
          <a:p>
            <a:pPr lvl="1"/>
            <a:r>
              <a:rPr lang="zh-CN" altLang="en-US" sz="1700" dirty="0"/>
              <a:t>实体集</a:t>
            </a:r>
          </a:p>
          <a:p>
            <a:pPr lvl="1"/>
            <a:r>
              <a:rPr lang="zh-CN" altLang="en-US" sz="1700" dirty="0" smtClean="0"/>
              <a:t>关系集</a:t>
            </a:r>
            <a:endParaRPr lang="zh-CN" altLang="en-US" sz="1700" dirty="0"/>
          </a:p>
          <a:p>
            <a:pPr lvl="1"/>
            <a:r>
              <a:rPr lang="zh-CN" altLang="en-US" sz="1700" dirty="0"/>
              <a:t>弱实体</a:t>
            </a:r>
            <a:r>
              <a:rPr lang="zh-CN" altLang="en-US" sz="1700" dirty="0" smtClean="0"/>
              <a:t>集</a:t>
            </a:r>
            <a:endParaRPr lang="en-US" altLang="en-US" sz="17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D15450F-CD50-4228-93A1-517A01BC9FC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实体集的主键</a:t>
            </a:r>
            <a:endParaRPr lang="en-US" altLang="en-US" dirty="0">
              <a:effectLst>
                <a:outerShdw blurRad="38100" dist="38100" dir="2700000" algn="tl">
                  <a:srgbClr val="C0C0C0"/>
                </a:outerShdw>
              </a:effectLst>
            </a:endParaRPr>
          </a:p>
        </p:txBody>
      </p:sp>
      <p:sp>
        <p:nvSpPr>
          <p:cNvPr id="38915" name="Rectangle 3"/>
          <p:cNvSpPr>
            <a:spLocks noGrp="1" noChangeArrowheads="1"/>
          </p:cNvSpPr>
          <p:nvPr>
            <p:ph type="body" idx="1"/>
          </p:nvPr>
        </p:nvSpPr>
        <p:spPr>
          <a:xfrm>
            <a:off x="768350" y="1177925"/>
            <a:ext cx="7534401" cy="3893947"/>
          </a:xfrm>
        </p:spPr>
        <p:txBody>
          <a:bodyPr/>
          <a:lstStyle/>
          <a:p>
            <a:r>
              <a:rPr lang="zh-CN" altLang="en-US" sz="1700" dirty="0"/>
              <a:t>根据定义，个体实体是不同的。</a:t>
            </a:r>
          </a:p>
          <a:p>
            <a:r>
              <a:rPr lang="zh-CN" altLang="en-US" sz="1700" dirty="0"/>
              <a:t>从数据库的角度来看，它们之间的差异必须用它们的属性来表示。</a:t>
            </a:r>
          </a:p>
          <a:p>
            <a:r>
              <a:rPr lang="zh-CN" altLang="en-US" sz="1700" dirty="0"/>
              <a:t>实体的属性值的值必须能够唯一地标识该实体。</a:t>
            </a:r>
          </a:p>
          <a:p>
            <a:pPr lvl="1"/>
            <a:r>
              <a:rPr lang="zh-CN" altLang="en-US" sz="1700" dirty="0"/>
              <a:t>不允许一个实体集中的两个实体对所有属性具有完全相同的值。</a:t>
            </a:r>
          </a:p>
          <a:p>
            <a:r>
              <a:rPr lang="zh-CN" altLang="en-US" sz="1700" dirty="0"/>
              <a:t>实体的键是一组属性，足以将实体彼此区分</a:t>
            </a:r>
            <a:r>
              <a:rPr lang="zh-CN" altLang="en-US" sz="1700" dirty="0" smtClean="0"/>
              <a:t>开来</a:t>
            </a:r>
            <a:endParaRPr lang="en-US" altLang="en-US" sz="17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0B272E9-6B86-466C-89CA-04C4FFF714A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关系集的主键</a:t>
            </a:r>
            <a:endParaRPr lang="en-US" altLang="en-US" dirty="0">
              <a:effectLst>
                <a:outerShdw blurRad="38100" dist="38100" dir="2700000" algn="tl">
                  <a:srgbClr val="C0C0C0"/>
                </a:outerShdw>
              </a:effectLst>
            </a:endParaRPr>
          </a:p>
        </p:txBody>
      </p:sp>
      <p:sp>
        <p:nvSpPr>
          <p:cNvPr id="39939" name="Rectangle 3"/>
          <p:cNvSpPr>
            <a:spLocks noGrp="1" noChangeArrowheads="1"/>
          </p:cNvSpPr>
          <p:nvPr>
            <p:ph type="body" idx="1"/>
          </p:nvPr>
        </p:nvSpPr>
        <p:spPr>
          <a:xfrm>
            <a:off x="768350" y="1133857"/>
            <a:ext cx="7665436" cy="4462272"/>
          </a:xfrm>
        </p:spPr>
        <p:txBody>
          <a:bodyPr/>
          <a:lstStyle/>
          <a:p>
            <a:r>
              <a:rPr lang="zh-CN" altLang="en-US" sz="1700" dirty="0"/>
              <a:t>为了区分关系集中的各种关系，我们使用关系集中实体的单个主键。</a:t>
            </a:r>
          </a:p>
          <a:p>
            <a:pPr lvl="1"/>
            <a:r>
              <a:rPr lang="zh-CN" altLang="en-US" sz="1700" dirty="0"/>
              <a:t>设</a:t>
            </a:r>
            <a:r>
              <a:rPr lang="en-US" altLang="zh-CN" sz="1700" dirty="0"/>
              <a:t>R</a:t>
            </a:r>
            <a:r>
              <a:rPr lang="zh-CN" altLang="en-US" sz="1700" dirty="0"/>
              <a:t>是一个关系集，涉及实体集</a:t>
            </a:r>
            <a:r>
              <a:rPr lang="en-US" altLang="zh-CN" sz="1700" dirty="0"/>
              <a:t>E1, E2</a:t>
            </a:r>
            <a:r>
              <a:rPr lang="zh-CN" altLang="en-US" sz="1700" dirty="0"/>
              <a:t>， </a:t>
            </a:r>
            <a:r>
              <a:rPr lang="en-US" altLang="zh-CN" sz="1700" dirty="0"/>
              <a:t>..</a:t>
            </a:r>
            <a:r>
              <a:rPr lang="zh-CN" altLang="en-US" sz="1700" dirty="0"/>
              <a:t>在</a:t>
            </a:r>
          </a:p>
          <a:p>
            <a:pPr lvl="1"/>
            <a:r>
              <a:rPr lang="en-US" altLang="zh-CN" sz="1700" dirty="0"/>
              <a:t>R</a:t>
            </a:r>
            <a:r>
              <a:rPr lang="zh-CN" altLang="en-US" sz="1700" dirty="0"/>
              <a:t>的主键由实体集</a:t>
            </a:r>
            <a:r>
              <a:rPr lang="en-US" altLang="zh-CN" sz="1700" dirty="0"/>
              <a:t>E1, E2</a:t>
            </a:r>
            <a:r>
              <a:rPr lang="zh-CN" altLang="en-US" sz="1700" dirty="0"/>
              <a:t>， </a:t>
            </a:r>
            <a:r>
              <a:rPr lang="en-US" altLang="zh-CN" sz="1700" dirty="0"/>
              <a:t>..</a:t>
            </a:r>
            <a:r>
              <a:rPr lang="en-US" altLang="zh-CN" sz="1700" dirty="0" err="1"/>
              <a:t>En</a:t>
            </a:r>
            <a:r>
              <a:rPr lang="zh-CN" altLang="en-US" sz="1700" dirty="0"/>
              <a:t>的主键的并集组成</a:t>
            </a:r>
          </a:p>
          <a:p>
            <a:pPr lvl="1"/>
            <a:r>
              <a:rPr lang="zh-CN" altLang="en-US" sz="1700" dirty="0"/>
              <a:t>如果关系集</a:t>
            </a:r>
            <a:r>
              <a:rPr lang="en-US" altLang="zh-CN" sz="1700" dirty="0"/>
              <a:t>R</a:t>
            </a:r>
            <a:r>
              <a:rPr lang="zh-CN" altLang="en-US" sz="1700" dirty="0"/>
              <a:t>具有属性</a:t>
            </a:r>
            <a:r>
              <a:rPr lang="en-US" altLang="zh-CN" sz="1700" dirty="0"/>
              <a:t>a1, a2</a:t>
            </a:r>
            <a:r>
              <a:rPr lang="zh-CN" altLang="en-US" sz="1700" dirty="0"/>
              <a:t>， </a:t>
            </a:r>
            <a:r>
              <a:rPr lang="en-US" altLang="zh-CN" sz="1700" dirty="0"/>
              <a:t>..</a:t>
            </a:r>
            <a:r>
              <a:rPr lang="zh-CN" altLang="en-US" sz="1700" dirty="0"/>
              <a:t>，则</a:t>
            </a:r>
            <a:r>
              <a:rPr lang="en-US" altLang="zh-CN" sz="1700" dirty="0"/>
              <a:t>R</a:t>
            </a:r>
            <a:r>
              <a:rPr lang="zh-CN" altLang="en-US" sz="1700" dirty="0"/>
              <a:t>的主键也包含属性</a:t>
            </a:r>
            <a:r>
              <a:rPr lang="en-US" altLang="zh-CN" sz="1700" dirty="0"/>
              <a:t>a1, a2</a:t>
            </a:r>
            <a:r>
              <a:rPr lang="zh-CN" altLang="en-US" sz="1700" dirty="0"/>
              <a:t>， </a:t>
            </a:r>
            <a:r>
              <a:rPr lang="en-US" altLang="zh-CN" sz="1700" dirty="0"/>
              <a:t>..,</a:t>
            </a:r>
            <a:r>
              <a:rPr lang="zh-CN" altLang="en-US" sz="1700" dirty="0"/>
              <a:t>是</a:t>
            </a:r>
          </a:p>
          <a:p>
            <a:r>
              <a:rPr lang="zh-CN" altLang="en-US" sz="1700" dirty="0"/>
              <a:t>例如</a:t>
            </a:r>
            <a:r>
              <a:rPr lang="en-US" altLang="zh-CN" sz="1700" dirty="0"/>
              <a:t>:</a:t>
            </a:r>
            <a:r>
              <a:rPr lang="zh-CN" altLang="en-US" sz="1700" dirty="0"/>
              <a:t>关系集“</a:t>
            </a:r>
            <a:r>
              <a:rPr lang="en-US" altLang="zh-CN" sz="1700" dirty="0"/>
              <a:t>advisor”</a:t>
            </a:r>
            <a:r>
              <a:rPr lang="zh-CN" altLang="en-US" sz="1700" dirty="0"/>
              <a:t>。</a:t>
            </a:r>
          </a:p>
          <a:p>
            <a:pPr lvl="1"/>
            <a:r>
              <a:rPr lang="zh-CN" altLang="en-US" sz="1700" dirty="0"/>
              <a:t>主</a:t>
            </a:r>
            <a:r>
              <a:rPr lang="zh-CN" altLang="en-US" sz="1700" dirty="0" smtClean="0"/>
              <a:t>键包含 </a:t>
            </a:r>
            <a:r>
              <a:rPr lang="en-US" altLang="zh-CN" sz="1700" dirty="0" smtClean="0"/>
              <a:t>instructor.ID </a:t>
            </a:r>
            <a:r>
              <a:rPr lang="zh-CN" altLang="en-US" sz="1700" dirty="0" smtClean="0"/>
              <a:t>和 </a:t>
            </a:r>
            <a:r>
              <a:rPr lang="en-US" altLang="zh-CN" sz="1700" dirty="0" smtClean="0"/>
              <a:t>student.ID</a:t>
            </a:r>
            <a:endParaRPr lang="en-US" altLang="zh-CN" sz="1700" dirty="0"/>
          </a:p>
          <a:p>
            <a:r>
              <a:rPr lang="zh-CN" altLang="en-US" sz="1700" dirty="0"/>
              <a:t>关系集主键的选择取决于关系集的映射基数</a:t>
            </a:r>
            <a:r>
              <a:rPr lang="zh-CN" altLang="en-US" sz="1700" dirty="0" smtClean="0"/>
              <a:t>。</a:t>
            </a:r>
            <a:endParaRPr lang="en-US" altLang="en-US" sz="17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7133808-BDE8-4C4B-BE46-AB5DFF7F91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a:xfrm>
            <a:off x="951230" y="117475"/>
            <a:ext cx="8077200" cy="609600"/>
          </a:xfrm>
        </p:spPr>
        <p:txBody>
          <a:bodyPr/>
          <a:lstStyle/>
          <a:p>
            <a:pPr>
              <a:defRPr/>
            </a:pPr>
            <a:r>
              <a:rPr lang="zh-CN" altLang="en-US" dirty="0" smtClean="0">
                <a:effectLst>
                  <a:outerShdw blurRad="38100" dist="38100" dir="2700000" algn="tl">
                    <a:srgbClr val="C0C0C0"/>
                  </a:outerShdw>
                </a:effectLst>
              </a:rPr>
              <a:t>选择</a:t>
            </a:r>
            <a:r>
              <a:rPr lang="zh-CN" altLang="en-US" dirty="0">
                <a:effectLst>
                  <a:outerShdw blurRad="38100" dist="38100" dir="2700000" algn="tl">
                    <a:srgbClr val="C0C0C0"/>
                  </a:outerShdw>
                </a:effectLst>
              </a:rPr>
              <a:t>二元</a:t>
            </a:r>
            <a:r>
              <a:rPr lang="zh-CN" altLang="en-US" dirty="0" smtClean="0">
                <a:effectLst>
                  <a:outerShdw blurRad="38100" dist="38100" dir="2700000" algn="tl">
                    <a:srgbClr val="C0C0C0"/>
                  </a:outerShdw>
                </a:effectLst>
              </a:rPr>
              <a:t>关系</a:t>
            </a:r>
            <a:r>
              <a:rPr lang="zh-CN" altLang="en-US" dirty="0">
                <a:effectLst>
                  <a:outerShdw blurRad="38100" dist="38100" dir="2700000" algn="tl">
                    <a:srgbClr val="C0C0C0"/>
                  </a:outerShdw>
                </a:effectLst>
              </a:rPr>
              <a:t>的主键</a:t>
            </a:r>
            <a:endParaRPr lang="en-US" altLang="en-US" sz="2800" dirty="0">
              <a:effectLst>
                <a:outerShdw blurRad="38100" dist="38100" dir="2700000" algn="tl">
                  <a:srgbClr val="C0C0C0"/>
                </a:outerShdw>
              </a:effectLst>
            </a:endParaRPr>
          </a:p>
        </p:txBody>
      </p:sp>
      <p:sp>
        <p:nvSpPr>
          <p:cNvPr id="40963" name="Rectangle 3"/>
          <p:cNvSpPr>
            <a:spLocks noGrp="1" noChangeArrowheads="1"/>
          </p:cNvSpPr>
          <p:nvPr>
            <p:ph type="body" idx="1"/>
          </p:nvPr>
        </p:nvSpPr>
        <p:spPr>
          <a:xfrm>
            <a:off x="781235" y="1193869"/>
            <a:ext cx="7741328" cy="5096060"/>
          </a:xfrm>
        </p:spPr>
        <p:txBody>
          <a:bodyPr/>
          <a:lstStyle/>
          <a:p>
            <a:r>
              <a:rPr lang="zh-CN" altLang="en-US" sz="1700" dirty="0"/>
              <a:t>多对多关系</a:t>
            </a:r>
            <a:r>
              <a:rPr lang="zh-CN" altLang="en-US" sz="1700" dirty="0" smtClean="0"/>
              <a:t>。实体集主</a:t>
            </a:r>
            <a:r>
              <a:rPr lang="zh-CN" altLang="en-US" sz="1700" dirty="0"/>
              <a:t>键</a:t>
            </a:r>
            <a:r>
              <a:rPr lang="zh-CN" altLang="en-US" sz="1700" dirty="0" smtClean="0"/>
              <a:t>的并</a:t>
            </a:r>
            <a:r>
              <a:rPr lang="zh-CN" altLang="en-US" sz="1700" dirty="0"/>
              <a:t>集是一个最小超键，并被选择为主键。</a:t>
            </a:r>
          </a:p>
          <a:p>
            <a:r>
              <a:rPr lang="zh-CN" altLang="en-US" sz="1700" dirty="0"/>
              <a:t>一对多的关系。“</a:t>
            </a:r>
            <a:r>
              <a:rPr lang="en-US" altLang="zh-CN" sz="1700" dirty="0"/>
              <a:t>Many”</a:t>
            </a:r>
            <a:r>
              <a:rPr lang="zh-CN" altLang="en-US" sz="1700" dirty="0"/>
              <a:t>端的主键是一个最小超键，用作主键。</a:t>
            </a:r>
          </a:p>
          <a:p>
            <a:r>
              <a:rPr lang="zh-CN" altLang="en-US" sz="1700" dirty="0"/>
              <a:t>多对一的关系。“</a:t>
            </a:r>
            <a:r>
              <a:rPr lang="en-US" altLang="zh-CN" sz="1700" dirty="0"/>
              <a:t>Many”</a:t>
            </a:r>
            <a:r>
              <a:rPr lang="zh-CN" altLang="en-US" sz="1700" dirty="0"/>
              <a:t>端的主键是一个最小超键，用作主键。</a:t>
            </a:r>
          </a:p>
          <a:p>
            <a:r>
              <a:rPr lang="zh-CN" altLang="en-US" sz="1700" dirty="0"/>
              <a:t>一对一的关系。任意一个参与实体集的主键构成一个最小超键，任意一个都可以被选作主键。</a:t>
            </a:r>
            <a:endParaRPr lang="en-US" altLang="en-US" sz="1700" dirty="0" smtClean="0"/>
          </a:p>
          <a:p>
            <a:endParaRPr lang="en-US" altLang="en-US" sz="17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67992AA-4E72-44C7-8240-7058EF6CCDF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弱实体集</a:t>
            </a:r>
            <a:endParaRPr lang="en-US" altLang="en-US" dirty="0">
              <a:effectLst>
                <a:outerShdw blurRad="38100" dist="38100" dir="2700000" algn="tl">
                  <a:srgbClr val="C0C0C0"/>
                </a:outerShdw>
              </a:effectLst>
            </a:endParaRPr>
          </a:p>
        </p:txBody>
      </p:sp>
      <p:sp>
        <p:nvSpPr>
          <p:cNvPr id="43011" name="Rectangle 3"/>
          <p:cNvSpPr>
            <a:spLocks noGrp="1" noChangeArrowheads="1"/>
          </p:cNvSpPr>
          <p:nvPr>
            <p:ph type="body" idx="1"/>
          </p:nvPr>
        </p:nvSpPr>
        <p:spPr>
          <a:xfrm>
            <a:off x="768351" y="1189371"/>
            <a:ext cx="7671561" cy="4138533"/>
          </a:xfrm>
        </p:spPr>
        <p:txBody>
          <a:bodyPr/>
          <a:lstStyle/>
          <a:p>
            <a:r>
              <a:rPr lang="zh-CN" altLang="en-US" dirty="0"/>
              <a:t>考虑一个</a:t>
            </a:r>
            <a:r>
              <a:rPr lang="en-US" altLang="en-US" dirty="0"/>
              <a:t>section</a:t>
            </a:r>
            <a:r>
              <a:rPr lang="zh-CN" altLang="en-US" dirty="0"/>
              <a:t>实体，它由</a:t>
            </a:r>
            <a:r>
              <a:rPr lang="en-US" altLang="en-US" dirty="0" err="1" smtClean="0"/>
              <a:t>course_id</a:t>
            </a:r>
            <a:r>
              <a:rPr lang="zh-CN" altLang="en-US" dirty="0" smtClean="0"/>
              <a:t>，</a:t>
            </a:r>
            <a:r>
              <a:rPr lang="en-US" altLang="en-US" dirty="0" smtClean="0"/>
              <a:t>semester</a:t>
            </a:r>
            <a:r>
              <a:rPr lang="zh-CN" altLang="en-US" dirty="0" smtClean="0"/>
              <a:t>，</a:t>
            </a:r>
            <a:r>
              <a:rPr lang="en-US" altLang="en-US" dirty="0" smtClean="0"/>
              <a:t>year</a:t>
            </a:r>
            <a:r>
              <a:rPr lang="zh-CN" altLang="en-US" dirty="0"/>
              <a:t>和</a:t>
            </a:r>
            <a:r>
              <a:rPr lang="en-US" altLang="en-US" dirty="0" err="1"/>
              <a:t>sec_id</a:t>
            </a:r>
            <a:r>
              <a:rPr lang="zh-CN" altLang="en-US" dirty="0"/>
              <a:t>唯一标识。</a:t>
            </a:r>
          </a:p>
          <a:p>
            <a:r>
              <a:rPr lang="zh-CN" altLang="en-US" dirty="0"/>
              <a:t>显然，部分实体与课程实体是相关的。假设我们在实体集</a:t>
            </a:r>
            <a:r>
              <a:rPr lang="en-US" altLang="en-US" dirty="0"/>
              <a:t>section</a:t>
            </a:r>
            <a:r>
              <a:rPr lang="zh-CN" altLang="en-US" dirty="0"/>
              <a:t>和</a:t>
            </a:r>
            <a:r>
              <a:rPr lang="en-US" altLang="en-US" dirty="0"/>
              <a:t>course</a:t>
            </a:r>
            <a:r>
              <a:rPr lang="zh-CN" altLang="en-US" dirty="0"/>
              <a:t>之间创建一个关系集</a:t>
            </a:r>
            <a:r>
              <a:rPr lang="en-US" altLang="en-US" dirty="0" err="1"/>
              <a:t>sec_course</a:t>
            </a:r>
            <a:r>
              <a:rPr lang="en-US" altLang="en-US" dirty="0"/>
              <a:t>。</a:t>
            </a:r>
          </a:p>
          <a:p>
            <a:r>
              <a:rPr lang="zh-CN" altLang="en-US" dirty="0"/>
              <a:t>注意，</a:t>
            </a:r>
            <a:r>
              <a:rPr lang="en-US" altLang="en-US" dirty="0" err="1"/>
              <a:t>sec_course</a:t>
            </a:r>
            <a:r>
              <a:rPr lang="zh-CN" altLang="en-US" dirty="0"/>
              <a:t>中的信息是多余的，因为</a:t>
            </a:r>
            <a:r>
              <a:rPr lang="en-US" altLang="en-US" dirty="0"/>
              <a:t>section</a:t>
            </a:r>
            <a:r>
              <a:rPr lang="zh-CN" altLang="en-US" dirty="0"/>
              <a:t>已经有一个属性</a:t>
            </a:r>
            <a:r>
              <a:rPr lang="en-US" altLang="en-US" dirty="0" err="1"/>
              <a:t>course_id</a:t>
            </a:r>
            <a:r>
              <a:rPr lang="en-US" altLang="en-US" dirty="0"/>
              <a:t>，</a:t>
            </a:r>
            <a:r>
              <a:rPr lang="zh-CN" altLang="en-US" dirty="0"/>
              <a:t>该属性标识与该</a:t>
            </a:r>
            <a:r>
              <a:rPr lang="en-US" altLang="en-US" dirty="0"/>
              <a:t>section</a:t>
            </a:r>
            <a:r>
              <a:rPr lang="zh-CN" altLang="en-US" dirty="0"/>
              <a:t>相关的课程。</a:t>
            </a:r>
          </a:p>
          <a:p>
            <a:r>
              <a:rPr lang="zh-CN" altLang="en-US" dirty="0"/>
              <a:t>处理这种冗余的一种选择是去掉关系</a:t>
            </a:r>
            <a:r>
              <a:rPr lang="en-US" altLang="en-US" dirty="0" err="1"/>
              <a:t>sec_course</a:t>
            </a:r>
            <a:r>
              <a:rPr lang="en-US" altLang="en-US" dirty="0"/>
              <a:t>;</a:t>
            </a:r>
            <a:r>
              <a:rPr lang="zh-CN" altLang="en-US" dirty="0"/>
              <a:t>然而，通过这样做，</a:t>
            </a:r>
            <a:r>
              <a:rPr lang="en-US" altLang="en-US" dirty="0"/>
              <a:t>section</a:t>
            </a:r>
            <a:r>
              <a:rPr lang="zh-CN" altLang="en-US" dirty="0"/>
              <a:t>和</a:t>
            </a:r>
            <a:r>
              <a:rPr lang="en-US" altLang="en-US" dirty="0"/>
              <a:t>course</a:t>
            </a:r>
            <a:r>
              <a:rPr lang="zh-CN" altLang="en-US" dirty="0"/>
              <a:t>之间的关系在属性中变得隐式，这是不可取的</a:t>
            </a:r>
            <a:r>
              <a:rPr lang="zh-CN" altLang="en-US" dirty="0" smtClean="0"/>
              <a:t>。</a:t>
            </a:r>
            <a:endParaRPr lang="en-US" alt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6D73449-60D4-4B06-B02E-221FA5D7001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Weak Entity Sets (Cont.)</a:t>
            </a:r>
          </a:p>
        </p:txBody>
      </p:sp>
      <p:sp>
        <p:nvSpPr>
          <p:cNvPr id="44035" name="Rectangle 3"/>
          <p:cNvSpPr>
            <a:spLocks noGrp="1" noChangeArrowheads="1"/>
          </p:cNvSpPr>
          <p:nvPr>
            <p:ph type="body" idx="1"/>
          </p:nvPr>
        </p:nvSpPr>
        <p:spPr>
          <a:xfrm>
            <a:off x="768351" y="1056443"/>
            <a:ext cx="7668514" cy="5042732"/>
          </a:xfrm>
        </p:spPr>
        <p:txBody>
          <a:bodyPr/>
          <a:lstStyle/>
          <a:p>
            <a:r>
              <a:rPr lang="zh-CN" altLang="en-US" sz="1700" dirty="0"/>
              <a:t>处理这种冗余的另一种方法是在</a:t>
            </a:r>
            <a:r>
              <a:rPr lang="en-US" altLang="zh-CN" sz="1700" dirty="0"/>
              <a:t>section</a:t>
            </a:r>
            <a:r>
              <a:rPr lang="zh-CN" altLang="en-US" sz="1700" dirty="0"/>
              <a:t>实体中不存储属性</a:t>
            </a:r>
            <a:r>
              <a:rPr lang="en-US" altLang="zh-CN" sz="1700" dirty="0" err="1"/>
              <a:t>course_id</a:t>
            </a:r>
            <a:r>
              <a:rPr lang="zh-CN" altLang="en-US" sz="1700" dirty="0"/>
              <a:t>，而只存储其余属性</a:t>
            </a:r>
            <a:r>
              <a:rPr lang="en-US" altLang="zh-CN" sz="1700" dirty="0" err="1"/>
              <a:t>section_id</a:t>
            </a:r>
            <a:r>
              <a:rPr lang="zh-CN" altLang="en-US" sz="1700" dirty="0"/>
              <a:t>、</a:t>
            </a:r>
            <a:r>
              <a:rPr lang="en-US" altLang="zh-CN" sz="1700" dirty="0"/>
              <a:t>year</a:t>
            </a:r>
            <a:r>
              <a:rPr lang="zh-CN" altLang="en-US" sz="1700" dirty="0"/>
              <a:t>和</a:t>
            </a:r>
            <a:r>
              <a:rPr lang="en-US" altLang="zh-CN" sz="1700" dirty="0"/>
              <a:t>semester</a:t>
            </a:r>
            <a:r>
              <a:rPr lang="zh-CN" altLang="en-US" sz="1700" dirty="0"/>
              <a:t>。</a:t>
            </a:r>
          </a:p>
          <a:p>
            <a:pPr lvl="1"/>
            <a:r>
              <a:rPr lang="zh-CN" altLang="en-US" sz="1700" dirty="0"/>
              <a:t>但是，实体集部分没有足够的属性来惟一地标识特定的部分实体</a:t>
            </a:r>
          </a:p>
          <a:p>
            <a:r>
              <a:rPr lang="zh-CN" altLang="en-US" sz="1700" dirty="0"/>
              <a:t>为了处理这个问题，我们将关系</a:t>
            </a:r>
            <a:r>
              <a:rPr lang="en-US" altLang="zh-CN" sz="1700" dirty="0" err="1"/>
              <a:t>sec_course</a:t>
            </a:r>
            <a:r>
              <a:rPr lang="zh-CN" altLang="en-US" sz="1700" dirty="0"/>
              <a:t>视为一种特殊的关系，它提供了额外的信息，在本例中是</a:t>
            </a:r>
            <a:r>
              <a:rPr lang="en-US" altLang="zh-CN" sz="1700" dirty="0" err="1"/>
              <a:t>course_id</a:t>
            </a:r>
            <a:r>
              <a:rPr lang="zh-CN" altLang="en-US" sz="1700" dirty="0"/>
              <a:t>，用于惟一地标识部分实体。</a:t>
            </a:r>
          </a:p>
          <a:p>
            <a:r>
              <a:rPr lang="zh-CN" altLang="en-US" sz="1700" dirty="0"/>
              <a:t>弱实体集是一个其存在依赖于另一个实体的集合，称为它的识别实体</a:t>
            </a:r>
          </a:p>
          <a:p>
            <a:r>
              <a:rPr lang="zh-CN" altLang="en-US" sz="1700" dirty="0"/>
              <a:t>我们不将主键与弱实体关联，而是使用标识实体，以及</a:t>
            </a:r>
            <a:r>
              <a:rPr lang="zh-CN" altLang="en-US" sz="1700" dirty="0" smtClean="0"/>
              <a:t>称为鉴别者</a:t>
            </a:r>
            <a:r>
              <a:rPr lang="en-US" altLang="zh-CN" sz="1700" dirty="0" smtClean="0"/>
              <a:t>discriminator </a:t>
            </a:r>
            <a:r>
              <a:rPr lang="zh-CN" altLang="en-US" sz="1700" dirty="0" smtClean="0"/>
              <a:t>的</a:t>
            </a:r>
            <a:r>
              <a:rPr lang="zh-CN" altLang="en-US" sz="1700" dirty="0"/>
              <a:t>额外属性</a:t>
            </a:r>
            <a:r>
              <a:rPr lang="zh-CN" altLang="en-US" sz="1700" dirty="0" smtClean="0"/>
              <a:t>来唯一标识</a:t>
            </a:r>
            <a:r>
              <a:rPr lang="zh-CN" altLang="en-US" sz="1700" dirty="0"/>
              <a:t>弱实体</a:t>
            </a:r>
            <a:r>
              <a:rPr lang="zh-CN" altLang="en-US" sz="1700" dirty="0" smtClean="0"/>
              <a:t>。</a:t>
            </a:r>
            <a:endParaRPr lang="en-US" altLang="zh-CN" sz="1700" dirty="0" smtClean="0"/>
          </a:p>
          <a:p>
            <a:r>
              <a:rPr lang="zh-CN" altLang="en-US" sz="1700" dirty="0"/>
              <a:t>非弱实体集的实体集称为强实体集。</a:t>
            </a:r>
          </a:p>
          <a:p>
            <a:r>
              <a:rPr lang="zh-CN" altLang="en-US" sz="1700" dirty="0"/>
              <a:t>每个弱实体必须与一个识别实体相关联</a:t>
            </a:r>
            <a:r>
              <a:rPr lang="en-US" altLang="zh-CN" sz="1700" dirty="0"/>
              <a:t>;</a:t>
            </a:r>
            <a:r>
              <a:rPr lang="zh-CN" altLang="en-US" sz="1700" dirty="0"/>
              <a:t>也就是说，弱实体集是依赖于识别实体集的存在集。</a:t>
            </a:r>
          </a:p>
          <a:p>
            <a:r>
              <a:rPr lang="zh-CN" altLang="en-US" sz="1700" dirty="0"/>
              <a:t>标识实体集被认为拥有它标识的弱实体集。</a:t>
            </a:r>
          </a:p>
          <a:p>
            <a:r>
              <a:rPr lang="zh-CN" altLang="en-US" sz="1700" dirty="0"/>
              <a:t>弱实体集与识别实体集之间的关系称为识别关系。</a:t>
            </a:r>
          </a:p>
          <a:p>
            <a:pPr lvl="1"/>
            <a:r>
              <a:rPr lang="zh-CN" altLang="en-US" sz="1700" dirty="0"/>
              <a:t>请注意，我们最终从实体集部分创建的关系模式确实有属性</a:t>
            </a:r>
            <a:r>
              <a:rPr lang="en-US" altLang="zh-CN" sz="1700" dirty="0" err="1"/>
              <a:t>course_id</a:t>
            </a:r>
            <a:r>
              <a:rPr lang="zh-CN" altLang="en-US" sz="1700" dirty="0"/>
              <a:t>，原因稍后将会清楚，即使我们从实体集部分删除了属性</a:t>
            </a:r>
            <a:r>
              <a:rPr lang="en-US" altLang="zh-CN" sz="1700" dirty="0" err="1"/>
              <a:t>course_id</a:t>
            </a:r>
            <a:r>
              <a:rPr lang="zh-CN" altLang="en-US" sz="1700" dirty="0"/>
              <a:t>。</a:t>
            </a:r>
            <a:endParaRPr lang="en-US" altLang="en-US" sz="1700" dirty="0"/>
          </a:p>
          <a:p>
            <a:endParaRPr lang="en-US" altLang="en-US" sz="1700" dirty="0" smtClean="0"/>
          </a:p>
          <a:p>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17B4A19-FF1C-465B-95AB-C7FE48D7DDD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7362" name="Rectangle 2"/>
          <p:cNvSpPr>
            <a:spLocks noGrp="1" noChangeArrowheads="1"/>
          </p:cNvSpPr>
          <p:nvPr>
            <p:ph type="title"/>
          </p:nvPr>
        </p:nvSpPr>
        <p:spPr>
          <a:xfrm>
            <a:off x="539750" y="85725"/>
            <a:ext cx="8077200" cy="609600"/>
          </a:xfrm>
        </p:spPr>
        <p:txBody>
          <a:bodyPr/>
          <a:lstStyle/>
          <a:p>
            <a:pPr>
              <a:defRPr/>
            </a:pPr>
            <a:r>
              <a:rPr lang="zh-CN" altLang="en-US" dirty="0" smtClean="0">
                <a:effectLst>
                  <a:outerShdw blurRad="38100" dist="38100" dir="2700000" algn="tl">
                    <a:srgbClr val="C0C0C0"/>
                  </a:outerShdw>
                </a:effectLst>
              </a:rPr>
              <a:t>表示弱实体集</a:t>
            </a:r>
            <a:endParaRPr lang="en-US" altLang="en-US" dirty="0">
              <a:effectLst>
                <a:outerShdw blurRad="38100" dist="38100" dir="2700000" algn="tl">
                  <a:srgbClr val="C0C0C0"/>
                </a:outerShdw>
              </a:effectLst>
            </a:endParaRPr>
          </a:p>
        </p:txBody>
      </p:sp>
      <p:sp>
        <p:nvSpPr>
          <p:cNvPr id="46083" name="Rectangle 3"/>
          <p:cNvSpPr>
            <a:spLocks noGrp="1" noChangeArrowheads="1"/>
          </p:cNvSpPr>
          <p:nvPr>
            <p:ph type="body" idx="1"/>
          </p:nvPr>
        </p:nvSpPr>
        <p:spPr>
          <a:xfrm>
            <a:off x="781235" y="1142557"/>
            <a:ext cx="7411789" cy="2222436"/>
          </a:xfrm>
        </p:spPr>
        <p:txBody>
          <a:bodyPr/>
          <a:lstStyle/>
          <a:p>
            <a:r>
              <a:rPr lang="zh-CN" altLang="en-US" sz="1700" dirty="0"/>
              <a:t>在</a:t>
            </a:r>
            <a:r>
              <a:rPr lang="en-US" altLang="en-US" sz="1700" dirty="0"/>
              <a:t>E-R</a:t>
            </a:r>
            <a:r>
              <a:rPr lang="zh-CN" altLang="en-US" sz="1700" dirty="0"/>
              <a:t>图中，弱实体集通过双矩形表示。</a:t>
            </a:r>
          </a:p>
          <a:p>
            <a:r>
              <a:rPr lang="zh-CN" altLang="en-US" sz="1700" dirty="0"/>
              <a:t>我们用虚线在弱实体集的鉴别器下划线。</a:t>
            </a:r>
          </a:p>
          <a:p>
            <a:r>
              <a:rPr lang="zh-CN" altLang="en-US" sz="1700" dirty="0"/>
              <a:t>弱实体集与识别强实体集之间的关系集用双菱形表示。</a:t>
            </a:r>
          </a:p>
          <a:p>
            <a:r>
              <a:rPr lang="en-US" altLang="en-US" sz="1700" dirty="0"/>
              <a:t>section</a:t>
            </a:r>
            <a:r>
              <a:rPr lang="zh-CN" altLang="en-US" sz="1700" dirty="0"/>
              <a:t>主键</a:t>
            </a:r>
            <a:r>
              <a:rPr lang="en-US" altLang="zh-CN" sz="1700" dirty="0"/>
              <a:t>- (</a:t>
            </a:r>
            <a:r>
              <a:rPr lang="en-US" altLang="en-US" sz="1700" dirty="0" err="1"/>
              <a:t>course_id</a:t>
            </a:r>
            <a:r>
              <a:rPr lang="en-US" altLang="en-US" sz="1700" dirty="0"/>
              <a:t>, </a:t>
            </a:r>
            <a:r>
              <a:rPr lang="en-US" altLang="en-US" sz="1700" dirty="0" err="1"/>
              <a:t>sec_id</a:t>
            </a:r>
            <a:r>
              <a:rPr lang="en-US" altLang="en-US" sz="1700" dirty="0"/>
              <a:t>, semester, year</a:t>
            </a:r>
            <a:r>
              <a:rPr lang="en-US" altLang="en-US" sz="1700" dirty="0" smtClean="0"/>
              <a:t>)</a:t>
            </a:r>
          </a:p>
        </p:txBody>
      </p:sp>
      <p:pic>
        <p:nvPicPr>
          <p:cNvPr id="9" name="Picture 8">
            <a:extLst>
              <a:ext uri="{FF2B5EF4-FFF2-40B4-BE49-F238E27FC236}">
                <a16:creationId xmlns:a16="http://schemas.microsoft.com/office/drawing/2014/main" id="{4DAEF5BF-475C-4A31-832E-515CEDA7E2E2}"/>
              </a:ext>
            </a:extLst>
          </p:cNvPr>
          <p:cNvPicPr>
            <a:picLocks noChangeAspect="1"/>
          </p:cNvPicPr>
          <p:nvPr/>
        </p:nvPicPr>
        <p:blipFill>
          <a:blip r:embed="rId3"/>
          <a:stretch>
            <a:fillRect/>
          </a:stretch>
        </p:blipFill>
        <p:spPr>
          <a:xfrm>
            <a:off x="1387965" y="3429000"/>
            <a:ext cx="6591616" cy="135128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FE1A20F-926A-46D5-878A-CC8BCEA5D0C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993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冗余属性</a:t>
            </a:r>
            <a:endParaRPr lang="en-US" altLang="en-US" dirty="0">
              <a:effectLst>
                <a:outerShdw blurRad="38100" dist="38100" dir="2700000" algn="tl">
                  <a:srgbClr val="C0C0C0"/>
                </a:outerShdw>
              </a:effectLst>
            </a:endParaRPr>
          </a:p>
        </p:txBody>
      </p:sp>
      <p:sp>
        <p:nvSpPr>
          <p:cNvPr id="47109" name="Rectangle 3"/>
          <p:cNvSpPr>
            <a:spLocks noGrp="1" noChangeArrowheads="1"/>
          </p:cNvSpPr>
          <p:nvPr>
            <p:ph type="body" idx="1"/>
          </p:nvPr>
        </p:nvSpPr>
        <p:spPr>
          <a:xfrm>
            <a:off x="768350" y="1075145"/>
            <a:ext cx="7594415" cy="3313975"/>
          </a:xfrm>
        </p:spPr>
        <p:txBody>
          <a:bodyPr/>
          <a:lstStyle/>
          <a:p>
            <a:r>
              <a:rPr lang="zh-CN" altLang="en-US" sz="1700" dirty="0"/>
              <a:t>假设我们有实体集</a:t>
            </a:r>
            <a:r>
              <a:rPr lang="en-US" altLang="zh-CN" sz="1700" dirty="0"/>
              <a:t>:</a:t>
            </a:r>
          </a:p>
          <a:p>
            <a:pPr lvl="1"/>
            <a:r>
              <a:rPr lang="en-US" altLang="en-US" sz="1700" dirty="0"/>
              <a:t>student，</a:t>
            </a:r>
            <a:r>
              <a:rPr lang="zh-CN" altLang="en-US" sz="1700" dirty="0"/>
              <a:t>带有属性</a:t>
            </a:r>
            <a:r>
              <a:rPr lang="en-US" altLang="zh-CN" sz="1700" dirty="0"/>
              <a:t>:</a:t>
            </a:r>
            <a:r>
              <a:rPr lang="en-US" altLang="en-US" sz="1700" dirty="0"/>
              <a:t>ID, name, </a:t>
            </a:r>
            <a:r>
              <a:rPr lang="en-US" altLang="en-US" sz="1700" dirty="0" err="1"/>
              <a:t>tot_cred</a:t>
            </a:r>
            <a:r>
              <a:rPr lang="en-US" altLang="en-US" sz="1700" dirty="0"/>
              <a:t>, </a:t>
            </a:r>
            <a:r>
              <a:rPr lang="en-US" altLang="en-US" sz="1700" dirty="0" err="1"/>
              <a:t>dept_name</a:t>
            </a:r>
            <a:endParaRPr lang="en-US" altLang="en-US" sz="1700" dirty="0"/>
          </a:p>
          <a:p>
            <a:pPr lvl="1"/>
            <a:r>
              <a:rPr lang="en-US" altLang="zh-CN" sz="1700" dirty="0" smtClean="0"/>
              <a:t>department</a:t>
            </a:r>
            <a:r>
              <a:rPr lang="zh-CN" altLang="en-US" sz="1700" dirty="0" smtClean="0"/>
              <a:t>，</a:t>
            </a:r>
            <a:r>
              <a:rPr lang="zh-CN" altLang="en-US" sz="1700" dirty="0"/>
              <a:t>具有属性</a:t>
            </a:r>
            <a:r>
              <a:rPr lang="en-US" altLang="zh-CN" sz="1700" dirty="0"/>
              <a:t>:</a:t>
            </a:r>
            <a:r>
              <a:rPr lang="en-US" altLang="en-US" sz="1700" dirty="0" err="1"/>
              <a:t>dept_name、building、budget</a:t>
            </a:r>
            <a:endParaRPr lang="en-US" altLang="en-US" sz="1700" dirty="0"/>
          </a:p>
          <a:p>
            <a:r>
              <a:rPr lang="zh-CN" altLang="en-US" sz="1700" dirty="0"/>
              <a:t>我们使用关系集</a:t>
            </a:r>
            <a:r>
              <a:rPr lang="en-US" altLang="en-US" sz="1700" dirty="0" err="1"/>
              <a:t>stud_dept</a:t>
            </a:r>
            <a:r>
              <a:rPr lang="zh-CN" altLang="en-US" sz="1700" dirty="0"/>
              <a:t>对每个学生都有一个相关的系进行建模</a:t>
            </a:r>
          </a:p>
          <a:p>
            <a:r>
              <a:rPr lang="en-US" altLang="en-US" sz="1700" dirty="0"/>
              <a:t>student</a:t>
            </a:r>
            <a:r>
              <a:rPr lang="zh-CN" altLang="en-US" sz="1700" dirty="0"/>
              <a:t>下面的属性</a:t>
            </a:r>
            <a:r>
              <a:rPr lang="en-US" altLang="en-US" sz="1700" dirty="0" err="1"/>
              <a:t>dept_name</a:t>
            </a:r>
            <a:r>
              <a:rPr lang="zh-CN" altLang="en-US" sz="1700" dirty="0"/>
              <a:t>复制关系中存在的信息，因此是冗余的</a:t>
            </a:r>
          </a:p>
          <a:p>
            <a:pPr lvl="1"/>
            <a:r>
              <a:rPr lang="zh-CN" altLang="en-US" sz="1700" dirty="0"/>
              <a:t>需要移除。</a:t>
            </a:r>
          </a:p>
          <a:p>
            <a:r>
              <a:rPr lang="zh-CN" altLang="en-US" sz="1700" dirty="0"/>
              <a:t>但是</a:t>
            </a:r>
            <a:r>
              <a:rPr lang="en-US" altLang="zh-CN" sz="1700" dirty="0"/>
              <a:t>:</a:t>
            </a:r>
            <a:r>
              <a:rPr lang="zh-CN" altLang="en-US" sz="1700" dirty="0"/>
              <a:t>当转换回表时，在某些情况下会重新引入属性，我们稍后会看到</a:t>
            </a:r>
            <a:r>
              <a:rPr lang="zh-CN" altLang="en-US" sz="1700" dirty="0" smtClean="0"/>
              <a:t>。</a:t>
            </a:r>
            <a:endParaRPr lang="en-US" altLang="en-US" sz="1700" dirty="0" smtClean="0"/>
          </a:p>
        </p:txBody>
      </p:sp>
      <p:pic>
        <p:nvPicPr>
          <p:cNvPr id="8" name="Picture 7">
            <a:extLst>
              <a:ext uri="{FF2B5EF4-FFF2-40B4-BE49-F238E27FC236}">
                <a16:creationId xmlns:a16="http://schemas.microsoft.com/office/drawing/2014/main" id="{31DC5132-C467-4720-85B4-2A91343719EF}"/>
              </a:ext>
            </a:extLst>
          </p:cNvPr>
          <p:cNvPicPr>
            <a:picLocks noChangeAspect="1"/>
          </p:cNvPicPr>
          <p:nvPr/>
        </p:nvPicPr>
        <p:blipFill>
          <a:blip r:embed="rId3"/>
          <a:stretch>
            <a:fillRect/>
          </a:stretch>
        </p:blipFill>
        <p:spPr>
          <a:xfrm>
            <a:off x="1785428" y="3776250"/>
            <a:ext cx="5560258" cy="2085054"/>
          </a:xfrm>
          <a:prstGeom prst="rect">
            <a:avLst/>
          </a:prstGeom>
        </p:spPr>
      </p:pic>
      <p:cxnSp>
        <p:nvCxnSpPr>
          <p:cNvPr id="7" name="Straight Connector 6">
            <a:extLst>
              <a:ext uri="{FF2B5EF4-FFF2-40B4-BE49-F238E27FC236}">
                <a16:creationId xmlns:a16="http://schemas.microsoft.com/office/drawing/2014/main" id="{C7F3C57B-A0A6-425B-ABE4-183F329F79F4}"/>
              </a:ext>
            </a:extLst>
          </p:cNvPr>
          <p:cNvCxnSpPr/>
          <p:nvPr/>
        </p:nvCxnSpPr>
        <p:spPr bwMode="auto">
          <a:xfrm>
            <a:off x="1785428" y="5207000"/>
            <a:ext cx="924561" cy="0"/>
          </a:xfrm>
          <a:prstGeom prst="line">
            <a:avLst/>
          </a:prstGeom>
          <a:solidFill>
            <a:schemeClr val="accent1"/>
          </a:solidFill>
          <a:ln w="19050"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275412E-4708-4FFB-A8BD-6C255990832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9218"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ffectLst/>
                <a:latin typeface="微软雅黑" panose="020B0503020204020204" pitchFamily="34" charset="-122"/>
                <a:ea typeface="微软雅黑" panose="020B0503020204020204" pitchFamily="34" charset="-122"/>
              </a:rPr>
              <a:t>设计</a:t>
            </a:r>
            <a:r>
              <a:rPr lang="zh-CN" altLang="en-US" dirty="0" smtClean="0">
                <a:effectLst/>
                <a:latin typeface="微软雅黑" panose="020B0503020204020204" pitchFamily="34" charset="-122"/>
                <a:ea typeface="微软雅黑" panose="020B0503020204020204" pitchFamily="34" charset="-122"/>
              </a:rPr>
              <a:t>备选方案</a:t>
            </a:r>
            <a:endParaRPr lang="en-US" altLang="en-US" dirty="0">
              <a:effectLst/>
              <a:latin typeface="微软雅黑" panose="020B0503020204020204" pitchFamily="34" charset="-122"/>
              <a:ea typeface="微软雅黑" panose="020B0503020204020204" pitchFamily="34" charset="-122"/>
            </a:endParaRPr>
          </a:p>
        </p:txBody>
      </p:sp>
      <p:sp>
        <p:nvSpPr>
          <p:cNvPr id="9219" name="Rectangle 3"/>
          <p:cNvSpPr>
            <a:spLocks noGrp="1" noChangeArrowheads="1"/>
          </p:cNvSpPr>
          <p:nvPr>
            <p:ph type="body" idx="4294967295"/>
          </p:nvPr>
        </p:nvSpPr>
        <p:spPr>
          <a:xfrm>
            <a:off x="768350" y="1123950"/>
            <a:ext cx="7612170" cy="4447794"/>
          </a:xfrm>
        </p:spPr>
        <p:txBody>
          <a:bodyPr/>
          <a:lstStyle/>
          <a:p>
            <a:r>
              <a:rPr lang="zh-CN" altLang="en-US" dirty="0">
                <a:latin typeface="微软雅黑" panose="020B0503020204020204" pitchFamily="34" charset="-122"/>
                <a:ea typeface="微软雅黑" panose="020B0503020204020204" pitchFamily="34" charset="-122"/>
              </a:rPr>
              <a:t>在设计数据库模式时，我们必须确保避免两个主要的陷阱</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冗余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一个糟糕的设计可能导致重复的信息。</a:t>
            </a:r>
          </a:p>
          <a:p>
            <a:pPr lvl="2"/>
            <a:r>
              <a:rPr lang="zh-CN" altLang="en-US" dirty="0">
                <a:latin typeface="微软雅黑" panose="020B0503020204020204" pitchFamily="34" charset="-122"/>
                <a:ea typeface="微软雅黑" panose="020B0503020204020204" pitchFamily="34" charset="-122"/>
              </a:rPr>
              <a:t>信息的冗余表示可能导致各种信息副本之间的数据不一致</a:t>
            </a:r>
          </a:p>
          <a:p>
            <a:pPr lvl="1"/>
            <a:r>
              <a:rPr lang="zh-CN" altLang="en-US" dirty="0">
                <a:latin typeface="微软雅黑" panose="020B0503020204020204" pitchFamily="34" charset="-122"/>
                <a:ea typeface="微软雅黑" panose="020B0503020204020204" pitchFamily="34" charset="-122"/>
              </a:rPr>
              <a:t>不完整性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一个糟糕的设计可能会使企业的某些方面难以建模或不可能建模。</a:t>
            </a:r>
          </a:p>
          <a:p>
            <a:r>
              <a:rPr lang="zh-CN" altLang="en-US" dirty="0">
                <a:latin typeface="微软雅黑" panose="020B0503020204020204" pitchFamily="34" charset="-122"/>
                <a:ea typeface="微软雅黑" panose="020B0503020204020204" pitchFamily="34" charset="-122"/>
              </a:rPr>
              <a:t>避免糟糕的设计是不够的。也许有很多好的设计我们必须从中选择</a:t>
            </a:r>
            <a:r>
              <a:rPr lang="zh-CN" altLang="en-US" dirty="0" smtClean="0">
                <a:latin typeface="微软雅黑" panose="020B0503020204020204" pitchFamily="34" charset="-122"/>
                <a:ea typeface="微软雅黑" panose="020B0503020204020204" pitchFamily="34" charset="-122"/>
              </a:rPr>
              <a:t>。</a:t>
            </a:r>
            <a:endParaRPr lang="en-US" altLang="en-US" sz="17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9C4E9B-3D94-4F2A-98AF-58F41B64941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6882" name="Rectangle 2"/>
          <p:cNvSpPr>
            <a:spLocks noGrp="1" noChangeArrowheads="1"/>
          </p:cNvSpPr>
          <p:nvPr>
            <p:ph type="title"/>
          </p:nvPr>
        </p:nvSpPr>
        <p:spPr>
          <a:xfrm>
            <a:off x="742950" y="38100"/>
            <a:ext cx="8420100" cy="682625"/>
          </a:xfrm>
        </p:spPr>
        <p:txBody>
          <a:bodyPr/>
          <a:lstStyle/>
          <a:p>
            <a:pPr>
              <a:defRPr/>
            </a:pPr>
            <a:r>
              <a:rPr lang="zh-CN" altLang="en-US" dirty="0" smtClean="0">
                <a:effectLst>
                  <a:outerShdw blurRad="38100" dist="38100" dir="2700000" algn="tl">
                    <a:srgbClr val="C0C0C0"/>
                  </a:outerShdw>
                </a:effectLst>
              </a:rPr>
              <a:t>大学的</a:t>
            </a:r>
            <a:r>
              <a:rPr lang="en-US" altLang="zh-CN" dirty="0" smtClean="0">
                <a:effectLst>
                  <a:outerShdw blurRad="38100" dist="38100" dir="2700000" algn="tl">
                    <a:srgbClr val="C0C0C0"/>
                  </a:outerShdw>
                </a:effectLst>
              </a:rPr>
              <a:t>ER</a:t>
            </a:r>
            <a:r>
              <a:rPr lang="zh-CN" altLang="en-US" dirty="0" smtClean="0">
                <a:effectLst>
                  <a:outerShdw blurRad="38100" dist="38100" dir="2700000" algn="tl">
                    <a:srgbClr val="C0C0C0"/>
                  </a:outerShdw>
                </a:effectLst>
              </a:rPr>
              <a:t>模型</a:t>
            </a:r>
            <a:endParaRPr lang="en-US" altLang="en-US" dirty="0">
              <a:effectLst>
                <a:outerShdw blurRad="38100" dist="38100" dir="2700000" algn="tl">
                  <a:srgbClr val="C0C0C0"/>
                </a:outerShdw>
              </a:effectLst>
            </a:endParaRPr>
          </a:p>
        </p:txBody>
      </p:sp>
      <p:pic>
        <p:nvPicPr>
          <p:cNvPr id="7" name="Picture 6">
            <a:extLst>
              <a:ext uri="{FF2B5EF4-FFF2-40B4-BE49-F238E27FC236}">
                <a16:creationId xmlns:a16="http://schemas.microsoft.com/office/drawing/2014/main" id="{F52F3C4F-CF32-4104-A221-A27D4040C28D}"/>
              </a:ext>
            </a:extLst>
          </p:cNvPr>
          <p:cNvPicPr>
            <a:picLocks noChangeAspect="1"/>
          </p:cNvPicPr>
          <p:nvPr/>
        </p:nvPicPr>
        <p:blipFill rotWithShape="1">
          <a:blip r:embed="rId3"/>
          <a:srcRect r="-2934"/>
          <a:stretch/>
        </p:blipFill>
        <p:spPr>
          <a:xfrm>
            <a:off x="1247095" y="863601"/>
            <a:ext cx="6464227" cy="5740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57B4C2C-4A96-44B1-9B21-040C9858EAC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8434" name="Rectangle 2"/>
          <p:cNvSpPr>
            <a:spLocks noGrp="1" noChangeArrowheads="1"/>
          </p:cNvSpPr>
          <p:nvPr>
            <p:ph type="title"/>
          </p:nvPr>
        </p:nvSpPr>
        <p:spPr>
          <a:xfrm>
            <a:off x="547497" y="2439988"/>
            <a:ext cx="8077200" cy="609600"/>
          </a:xfrm>
        </p:spPr>
        <p:txBody>
          <a:bodyPr/>
          <a:lstStyle/>
          <a:p>
            <a:pPr>
              <a:defRPr/>
            </a:pPr>
            <a:r>
              <a:rPr lang="zh-CN" altLang="en-US" dirty="0" smtClean="0">
                <a:effectLst>
                  <a:outerShdw blurRad="38100" dist="38100" dir="2700000" algn="tl">
                    <a:srgbClr val="C0C0C0"/>
                  </a:outerShdw>
                </a:effectLst>
              </a:rPr>
              <a:t>规约到关系模式</a:t>
            </a:r>
            <a:endParaRPr lang="en-US" altLang="en-US" dirty="0">
              <a:effectLst>
                <a:outerShdw blurRad="38100" dist="38100" dir="2700000" algn="tl">
                  <a:srgbClr val="C0C0C0"/>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431AD14-9CAC-4B27-9ABE-33EDDFE6F28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8434" name="Rectangle 2"/>
          <p:cNvSpPr>
            <a:spLocks noGrp="1" noChangeArrowheads="1"/>
          </p:cNvSpPr>
          <p:nvPr>
            <p:ph type="title"/>
          </p:nvPr>
        </p:nvSpPr>
        <p:spPr>
          <a:xfrm>
            <a:off x="885825" y="114300"/>
            <a:ext cx="8077200" cy="609600"/>
          </a:xfrm>
        </p:spPr>
        <p:txBody>
          <a:bodyPr/>
          <a:lstStyle/>
          <a:p>
            <a:pPr>
              <a:defRPr/>
            </a:pPr>
            <a:r>
              <a:rPr lang="zh-CN" altLang="en-US" dirty="0" smtClean="0">
                <a:effectLst>
                  <a:outerShdw blurRad="38100" dist="38100" dir="2700000" algn="tl">
                    <a:srgbClr val="C0C0C0"/>
                  </a:outerShdw>
                </a:effectLst>
              </a:rPr>
              <a:t>规约到关系模式</a:t>
            </a:r>
            <a:endParaRPr lang="en-US" altLang="en-US" dirty="0">
              <a:effectLst>
                <a:outerShdw blurRad="38100" dist="38100" dir="2700000" algn="tl">
                  <a:srgbClr val="C0C0C0"/>
                </a:outerShdw>
              </a:effectLst>
            </a:endParaRPr>
          </a:p>
        </p:txBody>
      </p:sp>
      <p:sp>
        <p:nvSpPr>
          <p:cNvPr id="50179" name="Rectangle 3"/>
          <p:cNvSpPr>
            <a:spLocks noGrp="1" noChangeArrowheads="1"/>
          </p:cNvSpPr>
          <p:nvPr>
            <p:ph type="body" idx="1"/>
          </p:nvPr>
        </p:nvSpPr>
        <p:spPr>
          <a:xfrm>
            <a:off x="788167" y="1130365"/>
            <a:ext cx="7563231" cy="3917124"/>
          </a:xfrm>
        </p:spPr>
        <p:txBody>
          <a:bodyPr/>
          <a:lstStyle/>
          <a:p>
            <a:r>
              <a:rPr lang="zh-CN" altLang="en-US" sz="1700" dirty="0"/>
              <a:t>实体集和关系集可以统一地表示为表示数据库内容的关系模式。</a:t>
            </a:r>
          </a:p>
          <a:p>
            <a:r>
              <a:rPr lang="zh-CN" altLang="en-US" sz="1700" dirty="0"/>
              <a:t>一个符合</a:t>
            </a:r>
            <a:r>
              <a:rPr lang="en-US" altLang="zh-CN" sz="1700" dirty="0"/>
              <a:t>E-R</a:t>
            </a:r>
            <a:r>
              <a:rPr lang="zh-CN" altLang="en-US" sz="1700" dirty="0"/>
              <a:t>关系图的数据库可以由一组模式来表示。</a:t>
            </a:r>
          </a:p>
          <a:p>
            <a:r>
              <a:rPr lang="zh-CN" altLang="en-US" sz="1700" dirty="0"/>
              <a:t>对于每个实体集和关系集，都有一个唯一的模式，该模式被分配相应的实体集或关系集的名称。</a:t>
            </a:r>
          </a:p>
          <a:p>
            <a:r>
              <a:rPr lang="zh-CN" altLang="en-US" sz="1700" dirty="0"/>
              <a:t>每个模式都有许多列</a:t>
            </a:r>
            <a:r>
              <a:rPr lang="en-US" altLang="zh-CN" sz="1700" dirty="0"/>
              <a:t>(</a:t>
            </a:r>
            <a:r>
              <a:rPr lang="zh-CN" altLang="en-US" sz="1700" dirty="0"/>
              <a:t>通常对应于属性</a:t>
            </a:r>
            <a:r>
              <a:rPr lang="en-US" altLang="zh-CN" sz="1700" dirty="0"/>
              <a:t>)</a:t>
            </a:r>
            <a:r>
              <a:rPr lang="zh-CN" altLang="en-US" sz="1700" dirty="0"/>
              <a:t>，这些列具有惟一的名称。</a:t>
            </a:r>
            <a:endParaRPr lang="en-US" altLang="en-US" sz="17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2604BBA-5A1B-425B-BBBF-E447F1A4D69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04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Representing Entity Sets</a:t>
            </a:r>
          </a:p>
        </p:txBody>
      </p:sp>
      <p:sp>
        <p:nvSpPr>
          <p:cNvPr id="51203" name="Rectangle 3"/>
          <p:cNvSpPr>
            <a:spLocks noGrp="1" noChangeArrowheads="1"/>
          </p:cNvSpPr>
          <p:nvPr>
            <p:ph type="body" idx="1"/>
          </p:nvPr>
        </p:nvSpPr>
        <p:spPr>
          <a:xfrm>
            <a:off x="768350" y="1141413"/>
            <a:ext cx="7612063" cy="2528887"/>
          </a:xfrm>
        </p:spPr>
        <p:txBody>
          <a:bodyPr/>
          <a:lstStyle/>
          <a:p>
            <a:r>
              <a:rPr lang="zh-CN" altLang="en-US" sz="1700" dirty="0"/>
              <a:t>强实体集可以简化为具有相同属性的模式</a:t>
            </a:r>
            <a:r>
              <a:rPr lang="en-US" altLang="en-US" sz="1700" dirty="0"/>
              <a:t/>
            </a:r>
            <a:br>
              <a:rPr lang="en-US" altLang="en-US" sz="1700" dirty="0"/>
            </a:br>
            <a:r>
              <a:rPr lang="en-US" altLang="en-US" sz="1700" dirty="0"/>
              <a:t>            </a:t>
            </a:r>
            <a:r>
              <a:rPr lang="en-US" altLang="en-US" sz="1700" i="1" dirty="0"/>
              <a:t>student(</a:t>
            </a:r>
            <a:r>
              <a:rPr lang="en-US" altLang="en-US" sz="1700" i="1" u="sng" dirty="0"/>
              <a:t>ID</a:t>
            </a:r>
            <a:r>
              <a:rPr lang="en-US" altLang="en-US" sz="1700" i="1" dirty="0"/>
              <a:t>, name, </a:t>
            </a:r>
            <a:r>
              <a:rPr lang="en-US" altLang="en-US" sz="1700" i="1" dirty="0" err="1"/>
              <a:t>tot_cred</a:t>
            </a:r>
            <a:r>
              <a:rPr lang="en-US" altLang="en-US" sz="1700" i="1" dirty="0"/>
              <a:t>)</a:t>
            </a:r>
          </a:p>
          <a:p>
            <a:pPr>
              <a:buFont typeface="Monotype Sorts" charset="2"/>
              <a:buNone/>
            </a:pPr>
            <a:endParaRPr lang="en-US" altLang="en-US" sz="800" dirty="0"/>
          </a:p>
          <a:p>
            <a:r>
              <a:rPr lang="zh-CN" altLang="en-US" sz="1700" dirty="0"/>
              <a:t>弱实体集将成为一个表，其中包含标识强实体集的主键的列</a:t>
            </a:r>
            <a:endParaRPr lang="en-US" altLang="en-US" sz="1700" dirty="0"/>
          </a:p>
          <a:p>
            <a:pPr>
              <a:buFont typeface="Monotype Sorts" charset="2"/>
              <a:buNone/>
            </a:pPr>
            <a:r>
              <a:rPr lang="en-US" altLang="en-US" sz="800" dirty="0"/>
              <a:t> </a:t>
            </a:r>
            <a:r>
              <a:rPr lang="en-US" altLang="en-US" sz="1700" dirty="0"/>
              <a:t/>
            </a:r>
            <a:br>
              <a:rPr lang="en-US" altLang="en-US" sz="1700" dirty="0"/>
            </a:br>
            <a:r>
              <a:rPr lang="en-US" altLang="en-US" sz="1700" dirty="0"/>
              <a:t>           </a:t>
            </a:r>
            <a:r>
              <a:rPr lang="en-US" altLang="en-US" sz="1700" i="1" dirty="0"/>
              <a:t>section ( </a:t>
            </a:r>
            <a:r>
              <a:rPr lang="en-US" altLang="en-US" sz="1700" i="1" u="sng" dirty="0" err="1"/>
              <a:t>course_id</a:t>
            </a:r>
            <a:r>
              <a:rPr lang="en-US" altLang="en-US" sz="1700" i="1" u="sng" dirty="0"/>
              <a:t>, </a:t>
            </a:r>
            <a:r>
              <a:rPr lang="en-US" altLang="en-US" sz="1700" i="1" u="sng" dirty="0" err="1"/>
              <a:t>sec_id</a:t>
            </a:r>
            <a:r>
              <a:rPr lang="en-US" altLang="en-US" sz="1700" i="1" u="sng" dirty="0"/>
              <a:t>, </a:t>
            </a:r>
            <a:r>
              <a:rPr lang="en-US" altLang="en-US" sz="1700" i="1" u="sng" dirty="0" err="1"/>
              <a:t>sem</a:t>
            </a:r>
            <a:r>
              <a:rPr lang="en-US" altLang="en-US" sz="1700" i="1" u="sng" dirty="0"/>
              <a:t>, year</a:t>
            </a:r>
            <a:r>
              <a:rPr lang="en-US" altLang="en-US" sz="1700" i="1" dirty="0"/>
              <a:t> )</a:t>
            </a:r>
          </a:p>
          <a:p>
            <a:r>
              <a:rPr lang="zh-CN" altLang="en-US" sz="1700" dirty="0" smtClean="0"/>
              <a:t>比如</a:t>
            </a:r>
            <a:endParaRPr lang="en-US" altLang="en-US" sz="1700" dirty="0"/>
          </a:p>
        </p:txBody>
      </p:sp>
      <p:pic>
        <p:nvPicPr>
          <p:cNvPr id="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68751"/>
            <a:ext cx="760571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B752CFA-C0EB-4F40-9218-876595694A0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8674" name="Rectangle 2"/>
          <p:cNvSpPr>
            <a:spLocks noGrp="1" noChangeArrowheads="1"/>
          </p:cNvSpPr>
          <p:nvPr>
            <p:ph type="title" idx="4294967295"/>
          </p:nvPr>
        </p:nvSpPr>
        <p:spPr>
          <a:xfrm>
            <a:off x="773113" y="-11113"/>
            <a:ext cx="8370887" cy="609601"/>
          </a:xfrm>
        </p:spPr>
        <p:txBody>
          <a:bodyPr/>
          <a:lstStyle/>
          <a:p>
            <a:pPr>
              <a:defRPr/>
            </a:pPr>
            <a:r>
              <a:rPr lang="zh-CN" altLang="en-US" sz="2400" dirty="0">
                <a:effectLst>
                  <a:outerShdw blurRad="38100" dist="38100" dir="2700000" algn="tl">
                    <a:srgbClr val="C0C0C0"/>
                  </a:outerShdw>
                </a:effectLst>
              </a:rPr>
              <a:t>具有复合属性的实体集的表示</a:t>
            </a:r>
            <a:endParaRPr lang="en-US" altLang="en-US" sz="2400" dirty="0">
              <a:effectLst>
                <a:outerShdw blurRad="38100" dist="38100" dir="2700000" algn="tl">
                  <a:srgbClr val="C0C0C0"/>
                </a:outerShdw>
              </a:effectLst>
            </a:endParaRPr>
          </a:p>
        </p:txBody>
      </p:sp>
      <p:sp>
        <p:nvSpPr>
          <p:cNvPr id="52227" name="Rectangle 3"/>
          <p:cNvSpPr>
            <a:spLocks noGrp="1" noChangeArrowheads="1"/>
          </p:cNvSpPr>
          <p:nvPr>
            <p:ph type="body" idx="4294967295"/>
          </p:nvPr>
        </p:nvSpPr>
        <p:spPr>
          <a:xfrm>
            <a:off x="2849563" y="1104900"/>
            <a:ext cx="6026150" cy="5097463"/>
          </a:xfrm>
        </p:spPr>
        <p:txBody>
          <a:bodyPr/>
          <a:lstStyle/>
          <a:p>
            <a:r>
              <a:rPr lang="zh-CN" altLang="en-US" sz="1700" dirty="0"/>
              <a:t>通过为每个组件属性创建单独的属性，组合属性得以简化</a:t>
            </a:r>
          </a:p>
          <a:p>
            <a:pPr lvl="1"/>
            <a:r>
              <a:rPr lang="zh-CN" altLang="en-US" sz="1700" dirty="0"/>
              <a:t>例如</a:t>
            </a:r>
            <a:r>
              <a:rPr lang="en-US" altLang="zh-CN" sz="1700" dirty="0"/>
              <a:t>:</a:t>
            </a:r>
            <a:r>
              <a:rPr lang="zh-CN" altLang="en-US" sz="1700" dirty="0"/>
              <a:t>给定实体</a:t>
            </a:r>
            <a:r>
              <a:rPr lang="zh-CN" altLang="en-US" sz="1700" dirty="0" smtClean="0"/>
              <a:t>集</a:t>
            </a:r>
            <a:r>
              <a:rPr lang="en-US" altLang="zh-CN" sz="1700" i="1" dirty="0" smtClean="0"/>
              <a:t>instructor</a:t>
            </a:r>
            <a:r>
              <a:rPr lang="zh-CN" altLang="en-US" sz="1700" dirty="0" smtClean="0"/>
              <a:t>，</a:t>
            </a:r>
            <a:r>
              <a:rPr lang="zh-CN" altLang="en-US" sz="1700" dirty="0"/>
              <a:t>其复合属性名带有组件属性</a:t>
            </a:r>
            <a:r>
              <a:rPr lang="en-US" altLang="en-US" sz="1700" dirty="0" err="1"/>
              <a:t>first_name</a:t>
            </a:r>
            <a:r>
              <a:rPr lang="zh-CN" altLang="en-US" sz="1700" dirty="0"/>
              <a:t>和</a:t>
            </a:r>
            <a:r>
              <a:rPr lang="en-US" altLang="en-US" sz="1700" dirty="0" err="1"/>
              <a:t>last_name</a:t>
            </a:r>
            <a:r>
              <a:rPr lang="en-US" altLang="en-US" sz="1700" dirty="0"/>
              <a:t>，</a:t>
            </a:r>
            <a:r>
              <a:rPr lang="zh-CN" altLang="en-US" sz="1700" dirty="0"/>
              <a:t>对应实体集的模式有两个属性</a:t>
            </a:r>
            <a:r>
              <a:rPr lang="en-US" altLang="en-US" sz="1700" dirty="0" err="1"/>
              <a:t>name_first_name</a:t>
            </a:r>
            <a:r>
              <a:rPr lang="zh-CN" altLang="en-US" sz="1700" dirty="0"/>
              <a:t>和</a:t>
            </a:r>
            <a:r>
              <a:rPr lang="en-US" altLang="en-US" sz="1700" dirty="0" err="1"/>
              <a:t>name_last_name</a:t>
            </a:r>
            <a:endParaRPr lang="en-US" altLang="en-US" sz="1700" dirty="0"/>
          </a:p>
          <a:p>
            <a:pPr lvl="2"/>
            <a:r>
              <a:rPr lang="zh-CN" altLang="en-US" sz="1700" dirty="0"/>
              <a:t>如果没有</a:t>
            </a:r>
            <a:r>
              <a:rPr lang="zh-CN" altLang="en-US" sz="1700" dirty="0" smtClean="0"/>
              <a:t>歧义，可以省略前缀</a:t>
            </a:r>
            <a:r>
              <a:rPr lang="en-US" altLang="zh-CN" sz="1700" dirty="0" smtClean="0"/>
              <a:t>(</a:t>
            </a:r>
            <a:r>
              <a:rPr lang="en-US" altLang="en-US" sz="1700" dirty="0" err="1"/>
              <a:t>name_first_name</a:t>
            </a:r>
            <a:r>
              <a:rPr lang="zh-CN" altLang="en-US" sz="1700" dirty="0"/>
              <a:t>可以是</a:t>
            </a:r>
            <a:r>
              <a:rPr lang="en-US" altLang="en-US" sz="1700" dirty="0" err="1"/>
              <a:t>first_name</a:t>
            </a:r>
            <a:r>
              <a:rPr lang="en-US" altLang="en-US" sz="1700" dirty="0"/>
              <a:t>)</a:t>
            </a:r>
          </a:p>
          <a:p>
            <a:r>
              <a:rPr lang="zh-CN" altLang="en-US" sz="1700" dirty="0"/>
              <a:t>忽略多值属性，扩展指导者模式是</a:t>
            </a:r>
          </a:p>
          <a:p>
            <a:pPr lvl="1"/>
            <a:r>
              <a:rPr lang="en-US" altLang="zh-CN" sz="1700" dirty="0"/>
              <a:t>instructor</a:t>
            </a:r>
            <a:r>
              <a:rPr lang="en-US" altLang="zh-CN" sz="1700" dirty="0" smtClean="0"/>
              <a:t>(</a:t>
            </a:r>
            <a:r>
              <a:rPr lang="en-US" altLang="en-US" sz="1700" dirty="0" smtClean="0"/>
              <a:t>ID</a:t>
            </a:r>
            <a:r>
              <a:rPr lang="en-US" altLang="en-US" sz="1700" dirty="0"/>
              <a:t>, </a:t>
            </a:r>
            <a:r>
              <a:rPr lang="en-US" altLang="en-US" sz="1700" dirty="0" err="1"/>
              <a:t>first_name</a:t>
            </a:r>
            <a:r>
              <a:rPr lang="en-US" altLang="en-US" sz="1700" dirty="0"/>
              <a:t>, </a:t>
            </a:r>
            <a:r>
              <a:rPr lang="en-US" altLang="en-US" sz="1700" dirty="0" err="1"/>
              <a:t>middle_initial</a:t>
            </a:r>
            <a:r>
              <a:rPr lang="en-US" altLang="en-US" sz="1700" dirty="0"/>
              <a:t>, </a:t>
            </a:r>
            <a:r>
              <a:rPr lang="en-US" altLang="en-US" sz="1700" dirty="0" err="1"/>
              <a:t>last_name</a:t>
            </a:r>
            <a:r>
              <a:rPr lang="en-US" altLang="en-US" sz="1700" dirty="0"/>
              <a:t>，</a:t>
            </a:r>
            <a:br>
              <a:rPr lang="en-US" altLang="en-US" sz="1700" dirty="0"/>
            </a:br>
            <a:r>
              <a:rPr lang="en-US" altLang="en-US" sz="1700" dirty="0"/>
              <a:t> </a:t>
            </a:r>
            <a:r>
              <a:rPr lang="en-US" altLang="en-US" sz="1700" dirty="0" err="1"/>
              <a:t>street_number</a:t>
            </a:r>
            <a:r>
              <a:rPr lang="en-US" altLang="en-US" sz="1700" dirty="0"/>
              <a:t>, </a:t>
            </a:r>
            <a:r>
              <a:rPr lang="en-US" altLang="en-US" sz="1700" dirty="0" err="1"/>
              <a:t>street_name</a:t>
            </a:r>
            <a:r>
              <a:rPr lang="en-US" altLang="en-US" sz="1700" dirty="0"/>
              <a:t>, </a:t>
            </a:r>
            <a:r>
              <a:rPr lang="en-US" altLang="en-US" sz="1700" dirty="0" err="1" smtClean="0"/>
              <a:t>apt_number，</a:t>
            </a:r>
            <a:r>
              <a:rPr lang="en-US" altLang="zh-CN" sz="1700" dirty="0" err="1" smtClean="0"/>
              <a:t>city</a:t>
            </a:r>
            <a:r>
              <a:rPr lang="zh-CN" altLang="en-US" sz="1700" dirty="0" smtClean="0"/>
              <a:t>，</a:t>
            </a:r>
            <a:r>
              <a:rPr lang="en-US" altLang="zh-CN" sz="1700" dirty="0" smtClean="0"/>
              <a:t>state</a:t>
            </a:r>
            <a:r>
              <a:rPr lang="zh-CN" altLang="en-US" sz="1700" dirty="0" smtClean="0"/>
              <a:t>，</a:t>
            </a:r>
            <a:r>
              <a:rPr lang="en-US" altLang="en-US" sz="1700" dirty="0" err="1" smtClean="0"/>
              <a:t>zip_code，</a:t>
            </a:r>
            <a:r>
              <a:rPr lang="en-US" altLang="zh-CN" sz="1700" dirty="0" err="1" smtClean="0"/>
              <a:t>date_of_birth</a:t>
            </a:r>
            <a:r>
              <a:rPr lang="en-US" altLang="zh-CN" sz="1700" dirty="0" smtClean="0"/>
              <a:t>)</a:t>
            </a:r>
            <a:endParaRPr lang="en-US" altLang="en-US" sz="1700" dirty="0" smtClean="0"/>
          </a:p>
          <a:p>
            <a:pPr lvl="1"/>
            <a:endParaRPr lang="en-US" altLang="en-US" dirty="0">
              <a:ea typeface="ＭＳ Ｐゴシック" panose="020B0600070205080204" pitchFamily="34" charset="-128"/>
            </a:endParaRPr>
          </a:p>
        </p:txBody>
      </p:sp>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27" y="1414272"/>
            <a:ext cx="1963786" cy="41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677EE1-E8DB-4D68-A10F-B4FE5C51B6C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8674" name="Rectangle 2"/>
          <p:cNvSpPr>
            <a:spLocks noGrp="1" noChangeArrowheads="1"/>
          </p:cNvSpPr>
          <p:nvPr>
            <p:ph type="title" idx="4294967295"/>
          </p:nvPr>
        </p:nvSpPr>
        <p:spPr>
          <a:xfrm>
            <a:off x="680593" y="47625"/>
            <a:ext cx="8537575" cy="609600"/>
          </a:xfrm>
        </p:spPr>
        <p:txBody>
          <a:bodyPr/>
          <a:lstStyle/>
          <a:p>
            <a:pPr>
              <a:defRPr/>
            </a:pPr>
            <a:r>
              <a:rPr lang="zh-CN" altLang="en-US" sz="2400" dirty="0">
                <a:effectLst>
                  <a:outerShdw blurRad="38100" dist="38100" dir="2700000" algn="tl">
                    <a:srgbClr val="C0C0C0"/>
                  </a:outerShdw>
                </a:effectLst>
              </a:rPr>
              <a:t>具有多值属性的实体集的表示</a:t>
            </a:r>
            <a:endParaRPr lang="en-US" altLang="en-US" sz="2400" dirty="0">
              <a:effectLst>
                <a:outerShdw blurRad="38100" dist="38100" dir="2700000" algn="tl">
                  <a:srgbClr val="C0C0C0"/>
                </a:outerShdw>
              </a:effectLst>
            </a:endParaRPr>
          </a:p>
        </p:txBody>
      </p:sp>
      <p:sp>
        <p:nvSpPr>
          <p:cNvPr id="53251" name="Rectangle 3"/>
          <p:cNvSpPr>
            <a:spLocks noGrp="1" noChangeArrowheads="1"/>
          </p:cNvSpPr>
          <p:nvPr>
            <p:ph type="body" idx="4294967295"/>
          </p:nvPr>
        </p:nvSpPr>
        <p:spPr>
          <a:xfrm>
            <a:off x="772357" y="1205115"/>
            <a:ext cx="7518204" cy="4817733"/>
          </a:xfrm>
        </p:spPr>
        <p:txBody>
          <a:bodyPr/>
          <a:lstStyle/>
          <a:p>
            <a:r>
              <a:rPr lang="zh-CN" altLang="en-US" sz="1700" dirty="0"/>
              <a:t>实体</a:t>
            </a:r>
            <a:r>
              <a:rPr lang="en-US" altLang="zh-CN" sz="1700" dirty="0"/>
              <a:t>E</a:t>
            </a:r>
            <a:r>
              <a:rPr lang="zh-CN" altLang="en-US" sz="1700" dirty="0"/>
              <a:t>的多值属性</a:t>
            </a:r>
            <a:r>
              <a:rPr lang="en-US" altLang="zh-CN" sz="1700" dirty="0"/>
              <a:t>M</a:t>
            </a:r>
            <a:r>
              <a:rPr lang="zh-CN" altLang="en-US" sz="1700" dirty="0"/>
              <a:t>由单独的模式</a:t>
            </a:r>
            <a:r>
              <a:rPr lang="en-US" altLang="zh-CN" sz="1700" dirty="0"/>
              <a:t>EM</a:t>
            </a:r>
            <a:r>
              <a:rPr lang="zh-CN" altLang="en-US" sz="1700" dirty="0"/>
              <a:t>表示</a:t>
            </a:r>
          </a:p>
          <a:p>
            <a:r>
              <a:rPr lang="zh-CN" altLang="en-US" sz="1700" dirty="0"/>
              <a:t>模式</a:t>
            </a:r>
            <a:r>
              <a:rPr lang="en-US" altLang="zh-CN" sz="1700" dirty="0"/>
              <a:t>EM</a:t>
            </a:r>
            <a:r>
              <a:rPr lang="zh-CN" altLang="en-US" sz="1700" dirty="0"/>
              <a:t>具有对应于</a:t>
            </a:r>
            <a:r>
              <a:rPr lang="en-US" altLang="zh-CN" sz="1700" dirty="0"/>
              <a:t>E</a:t>
            </a:r>
            <a:r>
              <a:rPr lang="zh-CN" altLang="en-US" sz="1700" dirty="0"/>
              <a:t>的主键的属性和对应于多值属性</a:t>
            </a:r>
            <a:r>
              <a:rPr lang="en-US" altLang="zh-CN" sz="1700" dirty="0"/>
              <a:t>M</a:t>
            </a:r>
            <a:r>
              <a:rPr lang="zh-CN" altLang="en-US" sz="1700" dirty="0"/>
              <a:t>的属性</a:t>
            </a:r>
          </a:p>
          <a:p>
            <a:r>
              <a:rPr lang="zh-CN" altLang="en-US" sz="1700" dirty="0"/>
              <a:t>示例</a:t>
            </a:r>
            <a:r>
              <a:rPr lang="en-US" altLang="zh-CN" sz="1700" dirty="0" smtClean="0"/>
              <a:t>:</a:t>
            </a:r>
            <a:r>
              <a:rPr lang="en-US" altLang="zh-CN" sz="1700" i="1" dirty="0" smtClean="0"/>
              <a:t>instructor</a:t>
            </a:r>
            <a:r>
              <a:rPr lang="zh-CN" altLang="en-US" sz="1700" dirty="0" smtClean="0"/>
              <a:t>的</a:t>
            </a:r>
            <a:r>
              <a:rPr lang="zh-CN" altLang="en-US" sz="1700" dirty="0"/>
              <a:t>多值属性</a:t>
            </a:r>
            <a:r>
              <a:rPr lang="en-US" altLang="zh-CN" sz="1700" i="1" dirty="0" err="1"/>
              <a:t>phone_number</a:t>
            </a:r>
            <a:r>
              <a:rPr lang="zh-CN" altLang="en-US" sz="1700" dirty="0"/>
              <a:t>由一个模式表示</a:t>
            </a:r>
            <a:r>
              <a:rPr lang="en-US" altLang="zh-CN" sz="1700" dirty="0"/>
              <a:t>:</a:t>
            </a:r>
            <a:br>
              <a:rPr lang="en-US" altLang="zh-CN" sz="1700" dirty="0"/>
            </a:br>
            <a:r>
              <a:rPr lang="en-US" altLang="zh-CN" sz="1700" dirty="0"/>
              <a:t> </a:t>
            </a:r>
            <a:r>
              <a:rPr lang="en-US" altLang="zh-CN" sz="1700" dirty="0" err="1"/>
              <a:t>inst_phone</a:t>
            </a:r>
            <a:r>
              <a:rPr lang="en-US" altLang="zh-CN" sz="1700" dirty="0"/>
              <a:t>= (ID, </a:t>
            </a:r>
            <a:r>
              <a:rPr lang="en-US" altLang="zh-CN" sz="1700" dirty="0" err="1"/>
              <a:t>phone_number</a:t>
            </a:r>
            <a:r>
              <a:rPr lang="en-US" altLang="zh-CN" sz="1700" dirty="0"/>
              <a:t>)</a:t>
            </a:r>
          </a:p>
          <a:p>
            <a:r>
              <a:rPr lang="zh-CN" altLang="en-US" sz="1700" dirty="0"/>
              <a:t>多值属性的每个值映射到模式</a:t>
            </a:r>
            <a:r>
              <a:rPr lang="en-US" altLang="zh-CN" sz="1700" dirty="0"/>
              <a:t>EM</a:t>
            </a:r>
            <a:r>
              <a:rPr lang="zh-CN" altLang="en-US" sz="1700" dirty="0"/>
              <a:t>上关系的单独元组</a:t>
            </a:r>
          </a:p>
          <a:p>
            <a:pPr lvl="1"/>
            <a:r>
              <a:rPr lang="zh-CN" altLang="en-US" sz="1700" dirty="0"/>
              <a:t>例如，一个具有主键</a:t>
            </a:r>
            <a:r>
              <a:rPr lang="en-US" altLang="zh-CN" sz="1700" dirty="0"/>
              <a:t>22222</a:t>
            </a:r>
            <a:r>
              <a:rPr lang="zh-CN" altLang="en-US" sz="1700" dirty="0"/>
              <a:t>和电话号码</a:t>
            </a:r>
            <a:r>
              <a:rPr lang="en-US" altLang="zh-CN" sz="1700" dirty="0"/>
              <a:t>456-7890</a:t>
            </a:r>
            <a:r>
              <a:rPr lang="zh-CN" altLang="en-US" sz="1700" dirty="0"/>
              <a:t>和</a:t>
            </a:r>
            <a:r>
              <a:rPr lang="en-US" altLang="zh-CN" sz="1700" dirty="0"/>
              <a:t>123-4567</a:t>
            </a:r>
            <a:r>
              <a:rPr lang="zh-CN" altLang="en-US" sz="1700" dirty="0"/>
              <a:t>的教员实体映射到两个元组</a:t>
            </a:r>
            <a:r>
              <a:rPr lang="en-US" altLang="zh-CN" sz="1700" dirty="0"/>
              <a:t>:(22222,456-7890)</a:t>
            </a:r>
            <a:r>
              <a:rPr lang="zh-CN" altLang="en-US" sz="1700" dirty="0"/>
              <a:t>和</a:t>
            </a:r>
            <a:r>
              <a:rPr lang="en-US" altLang="zh-CN" sz="1700" dirty="0"/>
              <a:t>(22222,123-4567</a:t>
            </a:r>
            <a:r>
              <a:rPr lang="en-US" altLang="zh-CN" sz="1700" dirty="0" smtClean="0"/>
              <a:t>)</a:t>
            </a:r>
            <a:endParaRPr lang="en-US" altLang="en-US" sz="17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55F7536-BC6B-4913-B44A-500E7608634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2530" name="Rectangle 2"/>
          <p:cNvSpPr>
            <a:spLocks noGrp="1" noChangeArrowheads="1"/>
          </p:cNvSpPr>
          <p:nvPr>
            <p:ph type="title"/>
          </p:nvPr>
        </p:nvSpPr>
        <p:spPr>
          <a:xfrm>
            <a:off x="666750" y="96838"/>
            <a:ext cx="8429625" cy="603250"/>
          </a:xfrm>
        </p:spPr>
        <p:txBody>
          <a:bodyPr/>
          <a:lstStyle/>
          <a:p>
            <a:pPr>
              <a:defRPr/>
            </a:pPr>
            <a:r>
              <a:rPr lang="zh-CN" altLang="en-US" dirty="0" smtClean="0">
                <a:effectLst>
                  <a:outerShdw blurRad="38100" dist="38100" dir="2700000" algn="tl">
                    <a:srgbClr val="C0C0C0"/>
                  </a:outerShdw>
                </a:effectLst>
              </a:rPr>
              <a:t>表示关系集</a:t>
            </a:r>
            <a:endParaRPr lang="en-US" altLang="en-US" dirty="0">
              <a:effectLst>
                <a:outerShdw blurRad="38100" dist="38100" dir="2700000" algn="tl">
                  <a:srgbClr val="C0C0C0"/>
                </a:outerShdw>
              </a:effectLst>
            </a:endParaRPr>
          </a:p>
        </p:txBody>
      </p:sp>
      <p:sp>
        <p:nvSpPr>
          <p:cNvPr id="54275" name="Rectangle 3"/>
          <p:cNvSpPr>
            <a:spLocks noGrp="1" noChangeArrowheads="1"/>
          </p:cNvSpPr>
          <p:nvPr>
            <p:ph type="body" idx="1"/>
          </p:nvPr>
        </p:nvSpPr>
        <p:spPr>
          <a:xfrm>
            <a:off x="754603" y="1189038"/>
            <a:ext cx="7523766" cy="1932114"/>
          </a:xfrm>
        </p:spPr>
        <p:txBody>
          <a:bodyPr/>
          <a:lstStyle/>
          <a:p>
            <a:r>
              <a:rPr lang="zh-CN" altLang="en-US" sz="1700" dirty="0"/>
              <a:t>多对多关系集表示为一个模式，该模式具有两个参与实体集的主键的属性，以及关系集的任何描述性属性。</a:t>
            </a:r>
            <a:endParaRPr lang="en-US" altLang="en-US" sz="1700" dirty="0"/>
          </a:p>
          <a:p>
            <a:r>
              <a:rPr lang="en-US" altLang="en-US" sz="1700" dirty="0"/>
              <a:t>Example: schema for relationship set </a:t>
            </a:r>
            <a:r>
              <a:rPr lang="en-US" altLang="en-US" sz="1700" i="1" dirty="0"/>
              <a:t>advisor</a:t>
            </a:r>
          </a:p>
          <a:p>
            <a:pPr>
              <a:buFont typeface="Monotype Sorts" charset="2"/>
              <a:buNone/>
            </a:pPr>
            <a:endParaRPr lang="en-US" altLang="en-US" sz="1700" i="1" dirty="0"/>
          </a:p>
          <a:p>
            <a:pPr>
              <a:buFont typeface="Monotype Sorts" charset="2"/>
              <a:buNone/>
            </a:pPr>
            <a:r>
              <a:rPr lang="en-US" altLang="en-US" sz="1700" dirty="0"/>
              <a:t>	         </a:t>
            </a:r>
            <a:r>
              <a:rPr lang="en-US" altLang="en-US" sz="1700" i="1" dirty="0"/>
              <a:t>advisor = </a:t>
            </a:r>
            <a:r>
              <a:rPr lang="en-US" altLang="en-US" sz="1700" dirty="0"/>
              <a:t>(</a:t>
            </a:r>
            <a:r>
              <a:rPr lang="en-US" altLang="en-US" sz="1700" i="1" u="sng" dirty="0" err="1"/>
              <a:t>s_id</a:t>
            </a:r>
            <a:r>
              <a:rPr lang="en-US" altLang="en-US" sz="1700" i="1" u="sng" dirty="0"/>
              <a:t>, </a:t>
            </a:r>
            <a:r>
              <a:rPr lang="en-US" altLang="en-US" sz="1700" i="1" u="sng" dirty="0" err="1"/>
              <a:t>i_id</a:t>
            </a:r>
            <a:r>
              <a:rPr lang="en-US" altLang="en-US" sz="1700" dirty="0"/>
              <a:t>)</a:t>
            </a:r>
          </a:p>
        </p:txBody>
      </p:sp>
      <p:sp>
        <p:nvSpPr>
          <p:cNvPr id="54276" name="Rectangle 5"/>
          <p:cNvSpPr>
            <a:spLocks noChangeArrowheads="1"/>
          </p:cNvSpPr>
          <p:nvPr/>
        </p:nvSpPr>
        <p:spPr bwMode="auto">
          <a:xfrm rot="-372694">
            <a:off x="2216150" y="3624263"/>
            <a:ext cx="1970088" cy="2809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pic>
        <p:nvPicPr>
          <p:cNvPr id="542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911" y="3467594"/>
            <a:ext cx="5592445" cy="114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C4510CF-E01A-48DE-9D75-D2621C2E4C1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457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模式</a:t>
            </a:r>
            <a:r>
              <a:rPr lang="zh-CN" altLang="en-US" dirty="0">
                <a:effectLst>
                  <a:outerShdw blurRad="38100" dist="38100" dir="2700000" algn="tl">
                    <a:srgbClr val="C0C0C0"/>
                  </a:outerShdw>
                </a:effectLst>
              </a:rPr>
              <a:t>冗余</a:t>
            </a:r>
            <a:endParaRPr lang="en-US" altLang="en-US" dirty="0">
              <a:effectLst>
                <a:outerShdw blurRad="38100" dist="38100" dir="2700000" algn="tl">
                  <a:srgbClr val="C0C0C0"/>
                </a:outerShdw>
              </a:effectLst>
            </a:endParaRPr>
          </a:p>
        </p:txBody>
      </p:sp>
      <p:sp>
        <p:nvSpPr>
          <p:cNvPr id="55299" name="Rectangle 4"/>
          <p:cNvSpPr>
            <a:spLocks noChangeArrowheads="1"/>
          </p:cNvSpPr>
          <p:nvPr/>
        </p:nvSpPr>
        <p:spPr bwMode="auto">
          <a:xfrm>
            <a:off x="768350" y="1237997"/>
            <a:ext cx="7729474" cy="20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zh-CN" altLang="en-US" sz="1700" dirty="0" smtClean="0">
                <a:latin typeface="微软雅黑" panose="020B0503020204020204" pitchFamily="34" charset="-122"/>
                <a:ea typeface="微软雅黑" panose="020B0503020204020204" pitchFamily="34" charset="-122"/>
              </a:rPr>
              <a:t>多</a:t>
            </a:r>
            <a:r>
              <a:rPr kumimoji="1" lang="zh-CN" altLang="en-US" sz="1700" dirty="0">
                <a:latin typeface="微软雅黑" panose="020B0503020204020204" pitchFamily="34" charset="-122"/>
                <a:ea typeface="微软雅黑" panose="020B0503020204020204" pitchFamily="34" charset="-122"/>
              </a:rPr>
              <a:t>对一和一对多关系集可以通过向“多”端添加一个额外的</a:t>
            </a:r>
            <a:r>
              <a:rPr kumimoji="1" lang="zh-CN" altLang="en-US" sz="1700" dirty="0" smtClean="0">
                <a:latin typeface="微软雅黑" panose="020B0503020204020204" pitchFamily="34" charset="-122"/>
                <a:ea typeface="微软雅黑" panose="020B0503020204020204" pitchFamily="34" charset="-122"/>
              </a:rPr>
              <a:t>属性（外键）来</a:t>
            </a:r>
            <a:r>
              <a:rPr kumimoji="1" lang="zh-CN" altLang="en-US" sz="1700" dirty="0">
                <a:latin typeface="微软雅黑" panose="020B0503020204020204" pitchFamily="34" charset="-122"/>
                <a:ea typeface="微软雅黑" panose="020B0503020204020204" pitchFamily="34" charset="-122"/>
              </a:rPr>
              <a:t>表示，该属性包含“一”端的主</a:t>
            </a:r>
            <a:r>
              <a:rPr kumimoji="1" lang="zh-CN" altLang="en-US" sz="1700" dirty="0" smtClean="0">
                <a:latin typeface="微软雅黑" panose="020B0503020204020204" pitchFamily="34" charset="-122"/>
                <a:ea typeface="微软雅黑" panose="020B0503020204020204" pitchFamily="34" charset="-122"/>
              </a:rPr>
              <a:t>键</a:t>
            </a:r>
            <a:endParaRPr kumimoji="1" lang="zh-CN" altLang="en-US" sz="1700" dirty="0">
              <a:latin typeface="微软雅黑" panose="020B0503020204020204" pitchFamily="34" charset="-122"/>
              <a:ea typeface="微软雅黑" panose="020B0503020204020204" pitchFamily="34" charset="-122"/>
            </a:endParaRPr>
          </a:p>
          <a:p>
            <a:pPr>
              <a:lnSpc>
                <a:spcPct val="90000"/>
              </a:lnSpc>
              <a:spcBef>
                <a:spcPct val="35000"/>
              </a:spcBef>
              <a:buClr>
                <a:srgbClr val="002060"/>
              </a:buClr>
              <a:buSzPct val="100000"/>
              <a:buFont typeface="Wingdings" panose="05000000000000000000" pitchFamily="2" charset="2"/>
              <a:buChar char="§"/>
            </a:pPr>
            <a:r>
              <a:rPr kumimoji="1" lang="zh-CN" altLang="en-US" sz="1700" dirty="0">
                <a:latin typeface="微软雅黑" panose="020B0503020204020204" pitchFamily="34" charset="-122"/>
                <a:ea typeface="微软雅黑" panose="020B0503020204020204" pitchFamily="34" charset="-122"/>
              </a:rPr>
              <a:t>示例</a:t>
            </a:r>
            <a:r>
              <a:rPr kumimoji="1" lang="en-US" altLang="zh-CN" sz="1700" dirty="0" smtClean="0">
                <a:latin typeface="微软雅黑" panose="020B0503020204020204" pitchFamily="34" charset="-122"/>
                <a:ea typeface="微软雅黑" panose="020B0503020204020204" pitchFamily="34" charset="-122"/>
              </a:rPr>
              <a:t>:</a:t>
            </a:r>
            <a:r>
              <a:rPr kumimoji="1" lang="zh-CN" altLang="en-US" sz="1700" dirty="0" smtClean="0">
                <a:latin typeface="微软雅黑" panose="020B0503020204020204" pitchFamily="34" charset="-122"/>
                <a:ea typeface="微软雅黑" panose="020B0503020204020204" pitchFamily="34" charset="-122"/>
              </a:rPr>
              <a:t>关系</a:t>
            </a:r>
            <a:r>
              <a:rPr kumimoji="1" lang="zh-CN" altLang="en-US" sz="1700" dirty="0">
                <a:latin typeface="微软雅黑" panose="020B0503020204020204" pitchFamily="34" charset="-122"/>
                <a:ea typeface="微软雅黑" panose="020B0503020204020204" pitchFamily="34" charset="-122"/>
              </a:rPr>
              <a:t>集</a:t>
            </a:r>
            <a:r>
              <a:rPr kumimoji="1" lang="en-US" altLang="zh-CN" sz="1700" dirty="0" err="1" smtClean="0">
                <a:latin typeface="微软雅黑" panose="020B0503020204020204" pitchFamily="34" charset="-122"/>
                <a:ea typeface="微软雅黑" panose="020B0503020204020204" pitchFamily="34" charset="-122"/>
              </a:rPr>
              <a:t>inst_dept</a:t>
            </a:r>
            <a:r>
              <a:rPr kumimoji="1" lang="zh-CN" altLang="en-US" sz="1700" dirty="0" smtClean="0">
                <a:latin typeface="微软雅黑" panose="020B0503020204020204" pitchFamily="34" charset="-122"/>
                <a:ea typeface="微软雅黑" panose="020B0503020204020204" pitchFamily="34" charset="-122"/>
              </a:rPr>
              <a:t>不创建</a:t>
            </a:r>
            <a:r>
              <a:rPr kumimoji="1" lang="zh-CN" altLang="en-US" sz="1700" dirty="0">
                <a:latin typeface="微软雅黑" panose="020B0503020204020204" pitchFamily="34" charset="-122"/>
                <a:ea typeface="微软雅黑" panose="020B0503020204020204" pitchFamily="34" charset="-122"/>
              </a:rPr>
              <a:t>模式，而是将属性</a:t>
            </a:r>
            <a:r>
              <a:rPr kumimoji="1" lang="en-US" altLang="zh-CN" sz="1700" dirty="0" err="1">
                <a:latin typeface="微软雅黑" panose="020B0503020204020204" pitchFamily="34" charset="-122"/>
                <a:ea typeface="微软雅黑" panose="020B0503020204020204" pitchFamily="34" charset="-122"/>
              </a:rPr>
              <a:t>dept_name</a:t>
            </a:r>
            <a:r>
              <a:rPr kumimoji="1" lang="zh-CN" altLang="en-US" sz="1700" dirty="0">
                <a:latin typeface="微软雅黑" panose="020B0503020204020204" pitchFamily="34" charset="-122"/>
                <a:ea typeface="微软雅黑" panose="020B0503020204020204" pitchFamily="34" charset="-122"/>
              </a:rPr>
              <a:t>添加到由实体</a:t>
            </a:r>
            <a:r>
              <a:rPr kumimoji="1" lang="zh-CN" altLang="en-US" sz="1700" dirty="0" smtClean="0">
                <a:latin typeface="微软雅黑" panose="020B0503020204020204" pitchFamily="34" charset="-122"/>
                <a:ea typeface="微软雅黑" panose="020B0503020204020204" pitchFamily="34" charset="-122"/>
              </a:rPr>
              <a:t>集</a:t>
            </a:r>
            <a:r>
              <a:rPr kumimoji="1" lang="en-US" altLang="zh-CN" sz="1700" dirty="0">
                <a:latin typeface="微软雅黑" panose="020B0503020204020204" pitchFamily="34" charset="-122"/>
                <a:ea typeface="微软雅黑" panose="020B0503020204020204" pitchFamily="34" charset="-122"/>
              </a:rPr>
              <a:t>instructor</a:t>
            </a:r>
            <a:r>
              <a:rPr kumimoji="1" lang="zh-CN" altLang="en-US" sz="1700" dirty="0" smtClean="0">
                <a:latin typeface="微软雅黑" panose="020B0503020204020204" pitchFamily="34" charset="-122"/>
                <a:ea typeface="微软雅黑" panose="020B0503020204020204" pitchFamily="34" charset="-122"/>
              </a:rPr>
              <a:t>产生</a:t>
            </a:r>
            <a:r>
              <a:rPr kumimoji="1" lang="zh-CN" altLang="en-US" sz="1700" dirty="0">
                <a:latin typeface="微软雅黑" panose="020B0503020204020204" pitchFamily="34" charset="-122"/>
                <a:ea typeface="微软雅黑" panose="020B0503020204020204" pitchFamily="34" charset="-122"/>
              </a:rPr>
              <a:t>的模式中</a:t>
            </a:r>
          </a:p>
          <a:p>
            <a:pPr>
              <a:lnSpc>
                <a:spcPct val="90000"/>
              </a:lnSpc>
              <a:spcBef>
                <a:spcPct val="35000"/>
              </a:spcBef>
              <a:buClr>
                <a:srgbClr val="002060"/>
              </a:buClr>
              <a:buSzPct val="100000"/>
              <a:buFont typeface="Wingdings" panose="05000000000000000000" pitchFamily="2" charset="2"/>
              <a:buChar char="§"/>
            </a:pPr>
            <a:r>
              <a:rPr kumimoji="1" lang="zh-CN" altLang="en-US" sz="1700" dirty="0" smtClean="0">
                <a:latin typeface="微软雅黑" panose="020B0503020204020204" pitchFamily="34" charset="-122"/>
                <a:ea typeface="微软雅黑" panose="020B0503020204020204" pitchFamily="34" charset="-122"/>
              </a:rPr>
              <a:t>例子</a:t>
            </a:r>
            <a:endParaRPr kumimoji="1" lang="en-US" altLang="en-US" sz="1700" dirty="0" smtClean="0">
              <a:latin typeface="微软雅黑" panose="020B0503020204020204" pitchFamily="34" charset="-122"/>
              <a:ea typeface="微软雅黑" panose="020B0503020204020204" pitchFamily="34" charset="-122"/>
            </a:endParaRPr>
          </a:p>
        </p:txBody>
      </p:sp>
      <p:grpSp>
        <p:nvGrpSpPr>
          <p:cNvPr id="2" name="Group 13"/>
          <p:cNvGrpSpPr>
            <a:grpSpLocks/>
          </p:cNvGrpSpPr>
          <p:nvPr/>
        </p:nvGrpSpPr>
        <p:grpSpPr bwMode="auto">
          <a:xfrm>
            <a:off x="1474247" y="2785872"/>
            <a:ext cx="6317679" cy="2578608"/>
            <a:chOff x="0" y="1413"/>
            <a:chExt cx="5483" cy="2545"/>
          </a:xfrm>
        </p:grpSpPr>
        <p:pic>
          <p:nvPicPr>
            <p:cNvPr id="55302" name="Picture 6"/>
            <p:cNvPicPr>
              <a:picLocks noChangeAspect="1" noChangeArrowheads="1"/>
            </p:cNvPicPr>
            <p:nvPr/>
          </p:nvPicPr>
          <p:blipFill>
            <a:blip r:embed="rId3">
              <a:extLst>
                <a:ext uri="{28A0092B-C50C-407E-A947-70E740481C1C}">
                  <a14:useLocalDpi xmlns:a14="http://schemas.microsoft.com/office/drawing/2010/main" val="0"/>
                </a:ext>
              </a:extLst>
            </a:blip>
            <a:srcRect l="17952" t="423" r="7481" b="61655"/>
            <a:stretch>
              <a:fillRect/>
            </a:stretch>
          </p:blipFill>
          <p:spPr bwMode="auto">
            <a:xfrm>
              <a:off x="175" y="1413"/>
              <a:ext cx="5308"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11"/>
            <p:cNvSpPr>
              <a:spLocks noChangeArrowheads="1"/>
            </p:cNvSpPr>
            <p:nvPr/>
          </p:nvSpPr>
          <p:spPr bwMode="auto">
            <a:xfrm>
              <a:off x="0" y="1500"/>
              <a:ext cx="1956" cy="4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55304" name="Rectangle 12"/>
            <p:cNvSpPr>
              <a:spLocks noChangeArrowheads="1"/>
            </p:cNvSpPr>
            <p:nvPr/>
          </p:nvSpPr>
          <p:spPr bwMode="auto">
            <a:xfrm>
              <a:off x="1920" y="1690"/>
              <a:ext cx="374"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C76CA3E-8E5B-4E32-8319-D6101395F8E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662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rPr>
              <a:t>模式</a:t>
            </a:r>
            <a:r>
              <a:rPr lang="zh-CN" altLang="en-US" dirty="0">
                <a:effectLst>
                  <a:outerShdw blurRad="38100" dist="38100" dir="2700000" algn="tl">
                    <a:srgbClr val="C0C0C0"/>
                  </a:outerShdw>
                </a:effectLst>
              </a:rPr>
              <a:t>冗余</a:t>
            </a:r>
            <a:r>
              <a:rPr lang="zh-CN" altLang="en-US" dirty="0" smtClean="0">
                <a:effectLst>
                  <a:outerShdw blurRad="38100" dist="38100" dir="2700000" algn="tl">
                    <a:srgbClr val="C0C0C0"/>
                  </a:outerShdw>
                </a:effectLst>
              </a:rPr>
              <a:t>（续）</a:t>
            </a:r>
            <a:endParaRPr lang="en-US" altLang="en-US" dirty="0">
              <a:effectLst>
                <a:outerShdw blurRad="38100" dist="38100" dir="2700000" algn="tl">
                  <a:srgbClr val="C0C0C0"/>
                </a:outerShdw>
              </a:effectLst>
            </a:endParaRPr>
          </a:p>
        </p:txBody>
      </p:sp>
      <p:sp>
        <p:nvSpPr>
          <p:cNvPr id="56323" name="Rectangle 3"/>
          <p:cNvSpPr>
            <a:spLocks noGrp="1" noChangeArrowheads="1"/>
          </p:cNvSpPr>
          <p:nvPr>
            <p:ph type="body" idx="4294967295"/>
          </p:nvPr>
        </p:nvSpPr>
        <p:spPr>
          <a:xfrm>
            <a:off x="768350" y="1203706"/>
            <a:ext cx="7558904" cy="2856230"/>
          </a:xfrm>
        </p:spPr>
        <p:txBody>
          <a:bodyPr/>
          <a:lstStyle/>
          <a:p>
            <a:pPr>
              <a:lnSpc>
                <a:spcPct val="90000"/>
              </a:lnSpc>
            </a:pPr>
            <a:r>
              <a:rPr lang="zh-CN" altLang="en-US" sz="1700" dirty="0"/>
              <a:t>对于一对一关系集，任何一方都可以被选择作为“多”方</a:t>
            </a:r>
          </a:p>
          <a:p>
            <a:pPr lvl="1">
              <a:lnSpc>
                <a:spcPct val="90000"/>
              </a:lnSpc>
            </a:pPr>
            <a:r>
              <a:rPr lang="zh-CN" altLang="en-US" sz="1700" dirty="0"/>
              <a:t>也就是说，可以向两个实体集对应的任何一个表添加额外的属性</a:t>
            </a:r>
          </a:p>
          <a:p>
            <a:pPr>
              <a:lnSpc>
                <a:spcPct val="90000"/>
              </a:lnSpc>
            </a:pPr>
            <a:r>
              <a:rPr lang="zh-CN" altLang="en-US" sz="1700" dirty="0" smtClean="0"/>
              <a:t>如果 “多”</a:t>
            </a:r>
            <a:r>
              <a:rPr lang="zh-CN" altLang="en-US" sz="1700" dirty="0"/>
              <a:t>端是</a:t>
            </a:r>
            <a:r>
              <a:rPr lang="zh-CN" altLang="en-US" sz="1700" dirty="0" smtClean="0"/>
              <a:t>部分参入的</a:t>
            </a:r>
            <a:r>
              <a:rPr lang="zh-CN" altLang="en-US" sz="1700" dirty="0"/>
              <a:t>，那么用对应于“多”端的模式中的额外</a:t>
            </a:r>
            <a:r>
              <a:rPr lang="zh-CN" altLang="en-US" sz="1700" dirty="0" smtClean="0"/>
              <a:t>属性可能会存在空值</a:t>
            </a:r>
            <a:endParaRPr lang="en-US" altLang="zh-CN" sz="1700" dirty="0" smtClean="0"/>
          </a:p>
          <a:p>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1B14CE7-7739-4499-9091-0388D54C41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662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rPr>
              <a:t>模式冗余</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续</a:t>
            </a:r>
            <a:r>
              <a:rPr lang="en-US" altLang="zh-CN" dirty="0">
                <a:effectLst>
                  <a:outerShdw blurRad="38100" dist="38100" dir="2700000" algn="tl">
                    <a:srgbClr val="C0C0C0"/>
                  </a:outerShdw>
                </a:effectLst>
              </a:rPr>
              <a:t>)</a:t>
            </a:r>
            <a:endParaRPr lang="en-US" altLang="en-US" dirty="0">
              <a:effectLst>
                <a:outerShdw blurRad="38100" dist="38100" dir="2700000" algn="tl">
                  <a:srgbClr val="C0C0C0"/>
                </a:outerShdw>
              </a:effectLst>
            </a:endParaRPr>
          </a:p>
        </p:txBody>
      </p:sp>
      <p:sp>
        <p:nvSpPr>
          <p:cNvPr id="57347" name="Rectangle 3"/>
          <p:cNvSpPr>
            <a:spLocks noGrp="1" noChangeArrowheads="1"/>
          </p:cNvSpPr>
          <p:nvPr>
            <p:ph type="body" idx="4294967295"/>
          </p:nvPr>
        </p:nvSpPr>
        <p:spPr>
          <a:xfrm>
            <a:off x="768350" y="1222375"/>
            <a:ext cx="7621047" cy="1545209"/>
          </a:xfrm>
        </p:spPr>
        <p:txBody>
          <a:bodyPr/>
          <a:lstStyle/>
          <a:p>
            <a:pPr>
              <a:lnSpc>
                <a:spcPct val="90000"/>
              </a:lnSpc>
            </a:pPr>
            <a:r>
              <a:rPr lang="zh-CN" altLang="en-US" sz="1700" dirty="0"/>
              <a:t>将弱实体集链接到其识别的强实体集的关系集对应的模式是冗余的。</a:t>
            </a:r>
          </a:p>
          <a:p>
            <a:pPr>
              <a:lnSpc>
                <a:spcPct val="90000"/>
              </a:lnSpc>
            </a:pPr>
            <a:r>
              <a:rPr lang="zh-CN" altLang="en-US" sz="1700" dirty="0"/>
              <a:t>示例</a:t>
            </a:r>
            <a:r>
              <a:rPr lang="en-US" altLang="zh-CN" sz="1700" dirty="0"/>
              <a:t>:section</a:t>
            </a:r>
            <a:r>
              <a:rPr lang="zh-CN" altLang="en-US" sz="1700" dirty="0"/>
              <a:t>模式已经包含了将出现在</a:t>
            </a:r>
            <a:r>
              <a:rPr lang="en-US" altLang="zh-CN" sz="1700" dirty="0" err="1"/>
              <a:t>sec_course</a:t>
            </a:r>
            <a:r>
              <a:rPr lang="zh-CN" altLang="en-US" sz="1700" dirty="0"/>
              <a:t>模式中的属性</a:t>
            </a:r>
            <a:endParaRPr lang="en-US" altLang="en-US" sz="1700" dirty="0" smtClean="0"/>
          </a:p>
          <a:p>
            <a:endParaRPr lang="en-US" altLang="en-US" dirty="0"/>
          </a:p>
        </p:txBody>
      </p:sp>
      <p:pic>
        <p:nvPicPr>
          <p:cNvPr id="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016" y="2627567"/>
            <a:ext cx="760571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EDAB4D9-DBE9-41E1-A278-0E7435847F7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1024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ffectLst/>
                <a:latin typeface="微软雅黑" panose="020B0503020204020204" pitchFamily="34" charset="-122"/>
                <a:ea typeface="微软雅黑" panose="020B0503020204020204" pitchFamily="34" charset="-122"/>
              </a:rPr>
              <a:t>设计</a:t>
            </a:r>
            <a:r>
              <a:rPr lang="zh-CN" altLang="en-US" dirty="0" smtClean="0">
                <a:effectLst/>
                <a:latin typeface="微软雅黑" panose="020B0503020204020204" pitchFamily="34" charset="-122"/>
                <a:ea typeface="微软雅黑" panose="020B0503020204020204" pitchFamily="34" charset="-122"/>
              </a:rPr>
              <a:t>方法</a:t>
            </a:r>
            <a:endParaRPr lang="en-US" altLang="en-US" dirty="0">
              <a:effectLst/>
              <a:latin typeface="微软雅黑" panose="020B0503020204020204" pitchFamily="34" charset="-122"/>
              <a:ea typeface="微软雅黑" panose="020B0503020204020204" pitchFamily="34" charset="-122"/>
            </a:endParaRPr>
          </a:p>
        </p:txBody>
      </p:sp>
      <p:sp>
        <p:nvSpPr>
          <p:cNvPr id="10243" name="Rectangle 3"/>
          <p:cNvSpPr>
            <a:spLocks noGrp="1" noChangeArrowheads="1"/>
          </p:cNvSpPr>
          <p:nvPr>
            <p:ph type="body" idx="4294967295"/>
          </p:nvPr>
        </p:nvSpPr>
        <p:spPr>
          <a:xfrm>
            <a:off x="768351" y="1123950"/>
            <a:ext cx="7763090" cy="4581906"/>
          </a:xfrm>
        </p:spPr>
        <p:txBody>
          <a:bodyPr/>
          <a:lstStyle/>
          <a:p>
            <a:r>
              <a:rPr lang="zh-CN" altLang="en-US" dirty="0">
                <a:latin typeface="微软雅黑" panose="020B0503020204020204" pitchFamily="34" charset="-122"/>
                <a:ea typeface="微软雅黑" panose="020B0503020204020204" pitchFamily="34" charset="-122"/>
              </a:rPr>
              <a:t>实体关系模型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本章涉及</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将企业建模为实体和关系的集合</a:t>
            </a:r>
          </a:p>
          <a:p>
            <a:pPr lvl="2"/>
            <a:r>
              <a:rPr lang="zh-CN" altLang="en-US" dirty="0">
                <a:latin typeface="微软雅黑" panose="020B0503020204020204" pitchFamily="34" charset="-122"/>
                <a:ea typeface="微软雅黑" panose="020B0503020204020204" pitchFamily="34" charset="-122"/>
              </a:rPr>
              <a:t>实体</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企业中可与其他对象区分的“事物”或“对象”</a:t>
            </a:r>
          </a:p>
          <a:p>
            <a:pPr lvl="3"/>
            <a:r>
              <a:rPr lang="zh-CN" altLang="en-US" dirty="0">
                <a:latin typeface="微软雅黑" panose="020B0503020204020204" pitchFamily="34" charset="-122"/>
                <a:ea typeface="微软雅黑" panose="020B0503020204020204" pitchFamily="34" charset="-122"/>
              </a:rPr>
              <a:t>由一组属性描述的</a:t>
            </a:r>
          </a:p>
          <a:p>
            <a:pPr lvl="2"/>
            <a:r>
              <a:rPr lang="zh-CN" altLang="en-US" dirty="0">
                <a:latin typeface="微软雅黑" panose="020B0503020204020204" pitchFamily="34" charset="-122"/>
                <a:ea typeface="微软雅黑" panose="020B0503020204020204" pitchFamily="34" charset="-122"/>
              </a:rPr>
              <a:t>关系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几个实体之间的联系</a:t>
            </a:r>
          </a:p>
          <a:p>
            <a:pPr lvl="1"/>
            <a:r>
              <a:rPr lang="zh-CN" altLang="en-US" dirty="0">
                <a:latin typeface="微软雅黑" panose="020B0503020204020204" pitchFamily="34" charset="-122"/>
                <a:ea typeface="微软雅黑" panose="020B0503020204020204" pitchFamily="34" charset="-122"/>
              </a:rPr>
              <a:t>以实体关系图的形式表示</a:t>
            </a:r>
            <a:r>
              <a:rPr lang="en-US" altLang="zh-CN" dirty="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范式理论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第七章</a:t>
            </a:r>
            <a:r>
              <a:rPr lang="en-US" altLang="zh-CN" dirty="0">
                <a:latin typeface="微软雅黑" panose="020B0503020204020204" pitchFamily="34" charset="-122"/>
                <a:ea typeface="微软雅黑" panose="020B0503020204020204" pitchFamily="34" charset="-122"/>
              </a:rPr>
              <a:t>)</a:t>
            </a:r>
          </a:p>
          <a:p>
            <a:pPr lvl="1"/>
            <a:r>
              <a:rPr lang="zh-CN" altLang="en-US" dirty="0" smtClean="0">
                <a:latin typeface="微软雅黑" panose="020B0503020204020204" pitchFamily="34" charset="-122"/>
                <a:ea typeface="微软雅黑" panose="020B0503020204020204" pitchFamily="34" charset="-122"/>
              </a:rPr>
              <a:t>弄清楚</a:t>
            </a:r>
            <a:r>
              <a:rPr lang="zh-CN" altLang="en-US" dirty="0">
                <a:latin typeface="微软雅黑" panose="020B0503020204020204" pitchFamily="34" charset="-122"/>
                <a:ea typeface="微软雅黑" panose="020B0503020204020204" pitchFamily="34" charset="-122"/>
              </a:rPr>
              <a:t>哪些设计不好，并对其进行</a:t>
            </a:r>
            <a:r>
              <a:rPr lang="zh-CN" altLang="en-US" dirty="0" smtClean="0">
                <a:latin typeface="微软雅黑" panose="020B0503020204020204" pitchFamily="34" charset="-122"/>
                <a:ea typeface="微软雅黑" panose="020B0503020204020204" pitchFamily="34" charset="-122"/>
              </a:rPr>
              <a:t>测试</a:t>
            </a: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0A76AC4-F330-4D11-A19E-B6BCAEE76B9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zh-CN" altLang="en-US" dirty="0" smtClean="0">
                <a:effectLst>
                  <a:outerShdw blurRad="38100" dist="38100" dir="2700000" algn="tl">
                    <a:srgbClr val="C0C0C0"/>
                  </a:outerShdw>
                </a:effectLst>
              </a:rPr>
              <a:t>扩展的</a:t>
            </a:r>
            <a:r>
              <a:rPr lang="en-US" altLang="zh-CN" dirty="0" smtClean="0">
                <a:effectLst>
                  <a:outerShdw blurRad="38100" dist="38100" dir="2700000" algn="tl">
                    <a:srgbClr val="C0C0C0"/>
                  </a:outerShdw>
                </a:effectLst>
              </a:rPr>
              <a:t>E-R</a:t>
            </a:r>
            <a:r>
              <a:rPr lang="zh-CN" altLang="en-US" dirty="0" smtClean="0">
                <a:effectLst>
                  <a:outerShdw blurRad="38100" dist="38100" dir="2700000" algn="tl">
                    <a:srgbClr val="C0C0C0"/>
                  </a:outerShdw>
                </a:effectLst>
              </a:rPr>
              <a:t>特性</a:t>
            </a:r>
            <a:endParaRPr lang="en-US" altLang="en-US" dirty="0">
              <a:effectLst>
                <a:outerShdw blurRad="38100" dist="38100" dir="2700000" algn="tl">
                  <a:srgbClr val="C0C0C0"/>
                </a:outerShdw>
              </a:effectLst>
            </a:endParaRPr>
          </a:p>
        </p:txBody>
      </p:sp>
      <p:sp>
        <p:nvSpPr>
          <p:cNvPr id="58371"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a:p>
        </p:txBody>
      </p:sp>
    </p:spTree>
    <p:extLst>
      <p:ext uri="{BB962C8B-B14F-4D97-AF65-F5344CB8AC3E}">
        <p14:creationId xmlns:p14="http://schemas.microsoft.com/office/powerpoint/2010/main" val="124922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08D798C-4676-4394-951D-313370757CC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350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特化</a:t>
            </a:r>
            <a:endParaRPr lang="en-US" altLang="en-US" dirty="0">
              <a:effectLst>
                <a:outerShdw blurRad="38100" dist="38100" dir="2700000" algn="tl">
                  <a:srgbClr val="C0C0C0"/>
                </a:outerShdw>
              </a:effectLst>
            </a:endParaRPr>
          </a:p>
        </p:txBody>
      </p:sp>
      <p:sp>
        <p:nvSpPr>
          <p:cNvPr id="59395" name="Rectangle 3"/>
          <p:cNvSpPr>
            <a:spLocks noGrp="1" noChangeArrowheads="1"/>
          </p:cNvSpPr>
          <p:nvPr>
            <p:ph type="body" idx="1"/>
          </p:nvPr>
        </p:nvSpPr>
        <p:spPr>
          <a:xfrm>
            <a:off x="768350" y="1208089"/>
            <a:ext cx="7674314" cy="3924744"/>
          </a:xfrm>
        </p:spPr>
        <p:txBody>
          <a:bodyPr/>
          <a:lstStyle/>
          <a:p>
            <a:r>
              <a:rPr lang="zh-CN" altLang="en-US" sz="1700" dirty="0"/>
              <a:t>自顶向下的设计过程</a:t>
            </a:r>
            <a:r>
              <a:rPr lang="en-US" altLang="zh-CN" sz="1700" dirty="0"/>
              <a:t>;</a:t>
            </a:r>
            <a:r>
              <a:rPr lang="zh-CN" altLang="en-US" sz="1700" dirty="0"/>
              <a:t>我们在一个实体集中指定子分组，这些子分组与集合中的其他实体不同。</a:t>
            </a:r>
          </a:p>
          <a:p>
            <a:r>
              <a:rPr lang="zh-CN" altLang="en-US" sz="1700" dirty="0"/>
              <a:t>这些子分组成为具有不应用于高级实体集的属性或参与关系的低级实体集。</a:t>
            </a:r>
          </a:p>
          <a:p>
            <a:r>
              <a:rPr lang="zh-CN" altLang="en-US" sz="1700" dirty="0"/>
              <a:t>由标记为</a:t>
            </a:r>
            <a:r>
              <a:rPr lang="en-US" altLang="zh-CN" sz="1700" dirty="0"/>
              <a:t>ISA</a:t>
            </a:r>
            <a:r>
              <a:rPr lang="zh-CN" altLang="en-US" sz="1700" dirty="0"/>
              <a:t>的三角形组件描述</a:t>
            </a:r>
            <a:r>
              <a:rPr lang="en-US" altLang="zh-CN" sz="1700" dirty="0"/>
              <a:t>(</a:t>
            </a:r>
            <a:r>
              <a:rPr lang="zh-CN" altLang="en-US" sz="1700" dirty="0"/>
              <a:t>例如，讲师“是一个”人</a:t>
            </a:r>
            <a:r>
              <a:rPr lang="en-US" altLang="zh-CN" sz="1700" dirty="0"/>
              <a:t>)</a:t>
            </a:r>
            <a:r>
              <a:rPr lang="zh-CN" altLang="en-US" sz="1700" dirty="0"/>
              <a:t>。</a:t>
            </a:r>
          </a:p>
          <a:p>
            <a:r>
              <a:rPr lang="zh-CN" altLang="en-US" sz="1700" dirty="0"/>
              <a:t>属性继承</a:t>
            </a:r>
            <a:r>
              <a:rPr lang="en-US" altLang="zh-CN" sz="1700" dirty="0"/>
              <a:t>——</a:t>
            </a:r>
            <a:r>
              <a:rPr lang="zh-CN" altLang="en-US" sz="1700" dirty="0"/>
              <a:t>低级实体集继承其链接到的高级实体集的所有属性和关系参与。</a:t>
            </a:r>
            <a:endParaRPr lang="en-US" altLang="en-US" sz="1700" dirty="0" smtClean="0"/>
          </a:p>
          <a:p>
            <a:endParaRPr lang="en-US" altLang="en-US" dirty="0"/>
          </a:p>
        </p:txBody>
      </p:sp>
    </p:spTree>
    <p:extLst>
      <p:ext uri="{BB962C8B-B14F-4D97-AF65-F5344CB8AC3E}">
        <p14:creationId xmlns:p14="http://schemas.microsoft.com/office/powerpoint/2010/main" val="3943707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5F89BDF-93E5-44B2-AF99-B53F9EA76A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760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特化示例</a:t>
            </a:r>
            <a:endParaRPr lang="en-US" altLang="en-US" dirty="0">
              <a:effectLst>
                <a:outerShdw blurRad="38100" dist="38100" dir="2700000" algn="tl">
                  <a:srgbClr val="C0C0C0"/>
                </a:outerShdw>
              </a:effectLst>
            </a:endParaRPr>
          </a:p>
        </p:txBody>
      </p:sp>
      <p:sp>
        <p:nvSpPr>
          <p:cNvPr id="60419" name="Rectangle 3"/>
          <p:cNvSpPr>
            <a:spLocks noGrp="1" noChangeArrowheads="1"/>
          </p:cNvSpPr>
          <p:nvPr>
            <p:ph type="body" idx="1"/>
          </p:nvPr>
        </p:nvSpPr>
        <p:spPr>
          <a:xfrm>
            <a:off x="768350" y="993775"/>
            <a:ext cx="7692898" cy="1240952"/>
          </a:xfrm>
        </p:spPr>
        <p:txBody>
          <a:bodyPr/>
          <a:lstStyle/>
          <a:p>
            <a:r>
              <a:rPr lang="zh-CN" altLang="en-US" sz="1700" b="1" dirty="0" smtClean="0">
                <a:solidFill>
                  <a:srgbClr val="002060"/>
                </a:solidFill>
              </a:rPr>
              <a:t>重叠（</a:t>
            </a:r>
            <a:r>
              <a:rPr lang="en-US" altLang="en-US" sz="1700" b="1" dirty="0" smtClean="0">
                <a:solidFill>
                  <a:srgbClr val="002060"/>
                </a:solidFill>
              </a:rPr>
              <a:t>Overlapping</a:t>
            </a:r>
            <a:r>
              <a:rPr lang="zh-CN" altLang="en-US" sz="1700" b="1" dirty="0">
                <a:solidFill>
                  <a:srgbClr val="002060"/>
                </a:solidFill>
              </a:rPr>
              <a:t>）</a:t>
            </a:r>
            <a:r>
              <a:rPr lang="en-US" altLang="en-US" sz="1700" dirty="0" smtClean="0"/>
              <a:t> </a:t>
            </a:r>
            <a:r>
              <a:rPr lang="en-US" altLang="en-US" sz="1700" dirty="0"/>
              <a:t>– </a:t>
            </a:r>
            <a:r>
              <a:rPr lang="en-US" altLang="en-US" sz="1700" i="1" dirty="0"/>
              <a:t>employee</a:t>
            </a:r>
            <a:r>
              <a:rPr lang="en-US" altLang="en-US" sz="1700" dirty="0"/>
              <a:t> and </a:t>
            </a:r>
            <a:r>
              <a:rPr lang="en-US" altLang="en-US" sz="1700" i="1" dirty="0"/>
              <a:t>student</a:t>
            </a:r>
          </a:p>
          <a:p>
            <a:r>
              <a:rPr lang="zh-CN" altLang="en-US" sz="1700" b="1" dirty="0" smtClean="0">
                <a:solidFill>
                  <a:srgbClr val="002060"/>
                </a:solidFill>
              </a:rPr>
              <a:t>不相交（</a:t>
            </a:r>
            <a:r>
              <a:rPr lang="en-US" altLang="en-US" sz="1700" b="1" dirty="0" smtClean="0">
                <a:solidFill>
                  <a:srgbClr val="002060"/>
                </a:solidFill>
              </a:rPr>
              <a:t>Disjoint</a:t>
            </a:r>
            <a:r>
              <a:rPr lang="zh-CN" altLang="en-US" sz="1700" b="1" dirty="0" smtClean="0">
                <a:solidFill>
                  <a:srgbClr val="002060"/>
                </a:solidFill>
              </a:rPr>
              <a:t>）</a:t>
            </a:r>
            <a:r>
              <a:rPr lang="en-US" altLang="en-US" sz="1700" dirty="0" smtClean="0"/>
              <a:t> </a:t>
            </a:r>
            <a:r>
              <a:rPr lang="en-US" altLang="en-US" sz="1700" dirty="0"/>
              <a:t>– </a:t>
            </a:r>
            <a:r>
              <a:rPr lang="en-US" altLang="en-US" sz="1700" i="1" dirty="0"/>
              <a:t>instructor</a:t>
            </a:r>
            <a:r>
              <a:rPr lang="en-US" altLang="en-US" sz="1700" dirty="0"/>
              <a:t> and </a:t>
            </a:r>
            <a:r>
              <a:rPr lang="en-US" altLang="en-US" sz="1700" i="1" dirty="0"/>
              <a:t>secretary</a:t>
            </a:r>
          </a:p>
          <a:p>
            <a:r>
              <a:rPr lang="zh-CN" altLang="en-US" sz="1700" dirty="0"/>
              <a:t>全部</a:t>
            </a:r>
            <a:r>
              <a:rPr lang="zh-CN" altLang="en-US" sz="1700" dirty="0" smtClean="0"/>
              <a:t>与部分 （</a:t>
            </a:r>
            <a:r>
              <a:rPr lang="en-US" altLang="en-US" sz="1700" dirty="0" smtClean="0"/>
              <a:t>Total </a:t>
            </a:r>
            <a:r>
              <a:rPr lang="en-US" altLang="en-US" sz="1700" dirty="0"/>
              <a:t>and </a:t>
            </a:r>
            <a:r>
              <a:rPr lang="en-US" altLang="en-US" sz="1700" dirty="0" smtClean="0"/>
              <a:t>partial</a:t>
            </a:r>
            <a:r>
              <a:rPr lang="zh-CN" altLang="en-US" sz="1700" dirty="0" smtClean="0"/>
              <a:t>）</a:t>
            </a:r>
            <a:endParaRPr lang="en-US" altLang="en-US" sz="1700" dirty="0"/>
          </a:p>
        </p:txBody>
      </p:sp>
      <p:pic>
        <p:nvPicPr>
          <p:cNvPr id="7" name="Picture 6">
            <a:extLst>
              <a:ext uri="{FF2B5EF4-FFF2-40B4-BE49-F238E27FC236}">
                <a16:creationId xmlns:a16="http://schemas.microsoft.com/office/drawing/2014/main" id="{C38F3536-A890-497F-97EC-7CB9E83711C9}"/>
              </a:ext>
            </a:extLst>
          </p:cNvPr>
          <p:cNvPicPr>
            <a:picLocks noChangeAspect="1"/>
          </p:cNvPicPr>
          <p:nvPr/>
        </p:nvPicPr>
        <p:blipFill>
          <a:blip r:embed="rId3"/>
          <a:stretch>
            <a:fillRect/>
          </a:stretch>
        </p:blipFill>
        <p:spPr>
          <a:xfrm>
            <a:off x="2375263" y="2250822"/>
            <a:ext cx="3496612" cy="3613403"/>
          </a:xfrm>
          <a:prstGeom prst="rect">
            <a:avLst/>
          </a:prstGeom>
        </p:spPr>
      </p:pic>
    </p:spTree>
    <p:extLst>
      <p:ext uri="{BB962C8B-B14F-4D97-AF65-F5344CB8AC3E}">
        <p14:creationId xmlns:p14="http://schemas.microsoft.com/office/powerpoint/2010/main" val="1131938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F477ECB-1B1D-4830-A530-CDBFA91473C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0722" name="Rectangle 2"/>
          <p:cNvSpPr>
            <a:spLocks noGrp="1" noChangeArrowheads="1"/>
          </p:cNvSpPr>
          <p:nvPr>
            <p:ph type="title" idx="4294967295"/>
          </p:nvPr>
        </p:nvSpPr>
        <p:spPr>
          <a:xfrm>
            <a:off x="808038" y="49213"/>
            <a:ext cx="8077200" cy="609600"/>
          </a:xfrm>
        </p:spPr>
        <p:txBody>
          <a:bodyPr/>
          <a:lstStyle/>
          <a:p>
            <a:pPr>
              <a:defRPr/>
            </a:pPr>
            <a:r>
              <a:rPr lang="zh-CN" altLang="en-US" sz="2800" dirty="0" smtClean="0">
                <a:effectLst>
                  <a:outerShdw blurRad="38100" dist="38100" dir="2700000" algn="tl">
                    <a:srgbClr val="C0C0C0"/>
                  </a:outerShdw>
                </a:effectLst>
              </a:rPr>
              <a:t>借助模式表示特化</a:t>
            </a:r>
            <a:endParaRPr lang="en-US" altLang="en-US" sz="2800" dirty="0">
              <a:effectLst>
                <a:outerShdw blurRad="38100" dist="38100" dir="2700000" algn="tl">
                  <a:srgbClr val="C0C0C0"/>
                </a:outerShdw>
              </a:effectLst>
            </a:endParaRPr>
          </a:p>
        </p:txBody>
      </p:sp>
      <p:sp>
        <p:nvSpPr>
          <p:cNvPr id="61443" name="Rectangle 3"/>
          <p:cNvSpPr>
            <a:spLocks noGrp="1" noChangeArrowheads="1"/>
          </p:cNvSpPr>
          <p:nvPr>
            <p:ph type="body" idx="4294967295"/>
          </p:nvPr>
        </p:nvSpPr>
        <p:spPr>
          <a:xfrm>
            <a:off x="772360" y="1157289"/>
            <a:ext cx="7507195" cy="4499800"/>
          </a:xfrm>
        </p:spPr>
        <p:txBody>
          <a:bodyPr/>
          <a:lstStyle/>
          <a:p>
            <a:pPr>
              <a:tabLst>
                <a:tab pos="346075" algn="l"/>
                <a:tab pos="1255713" algn="ctr"/>
                <a:tab pos="2452688" algn="l"/>
                <a:tab pos="3824288" algn="ctr"/>
              </a:tabLst>
            </a:pPr>
            <a:r>
              <a:rPr lang="zh-CN" altLang="en-US" sz="1700" dirty="0"/>
              <a:t>方法</a:t>
            </a:r>
            <a:r>
              <a:rPr lang="en-US" altLang="zh-CN" sz="1700" dirty="0"/>
              <a:t>1:</a:t>
            </a:r>
          </a:p>
          <a:p>
            <a:pPr lvl="1">
              <a:tabLst>
                <a:tab pos="346075" algn="l"/>
                <a:tab pos="1255713" algn="ctr"/>
                <a:tab pos="2452688" algn="l"/>
                <a:tab pos="3824288" algn="ctr"/>
              </a:tabLst>
            </a:pPr>
            <a:r>
              <a:rPr lang="zh-CN" altLang="en-US" sz="1700" dirty="0"/>
              <a:t>为高级实体形成一个模式</a:t>
            </a:r>
          </a:p>
          <a:p>
            <a:pPr lvl="1">
              <a:tabLst>
                <a:tab pos="346075" algn="l"/>
                <a:tab pos="1255713" algn="ctr"/>
                <a:tab pos="2452688" algn="l"/>
                <a:tab pos="3824288" algn="ctr"/>
              </a:tabLst>
            </a:pPr>
            <a:r>
              <a:rPr lang="zh-CN" altLang="en-US" sz="1700" dirty="0"/>
              <a:t>为每个低级实体集形成一个模式，包括高级实体集的主键和本地属性</a:t>
            </a:r>
          </a:p>
          <a:p>
            <a:pPr>
              <a:tabLst>
                <a:tab pos="346075" algn="l"/>
                <a:tab pos="1255713" algn="ctr"/>
                <a:tab pos="2452688" algn="l"/>
                <a:tab pos="3824288" algn="ctr"/>
              </a:tabLst>
            </a:pPr>
            <a:endParaRPr lang="zh-CN" altLang="en-US" sz="1700" dirty="0"/>
          </a:p>
          <a:p>
            <a:pPr>
              <a:tabLst>
                <a:tab pos="346075" algn="l"/>
                <a:tab pos="1255713" algn="ctr"/>
                <a:tab pos="2452688" algn="l"/>
                <a:tab pos="3824288" algn="ctr"/>
              </a:tabLst>
            </a:pPr>
            <a:endParaRPr lang="en-US" altLang="zh-CN" sz="1700" dirty="0" smtClean="0"/>
          </a:p>
          <a:p>
            <a:pPr>
              <a:tabLst>
                <a:tab pos="346075" algn="l"/>
                <a:tab pos="1255713" algn="ctr"/>
                <a:tab pos="2452688" algn="l"/>
                <a:tab pos="3824288" algn="ctr"/>
              </a:tabLst>
            </a:pPr>
            <a:endParaRPr lang="en-US" altLang="zh-CN" sz="1700" dirty="0"/>
          </a:p>
          <a:p>
            <a:pPr>
              <a:tabLst>
                <a:tab pos="346075" algn="l"/>
                <a:tab pos="1255713" algn="ctr"/>
                <a:tab pos="2452688" algn="l"/>
                <a:tab pos="3824288" algn="ctr"/>
              </a:tabLst>
            </a:pPr>
            <a:endParaRPr lang="zh-CN" altLang="en-US" sz="1700" dirty="0"/>
          </a:p>
          <a:p>
            <a:pPr>
              <a:tabLst>
                <a:tab pos="346075" algn="l"/>
                <a:tab pos="1255713" algn="ctr"/>
                <a:tab pos="2452688" algn="l"/>
                <a:tab pos="3824288" algn="ctr"/>
              </a:tabLst>
            </a:pPr>
            <a:endParaRPr lang="zh-CN" altLang="en-US" sz="1700" dirty="0"/>
          </a:p>
          <a:p>
            <a:pPr>
              <a:tabLst>
                <a:tab pos="346075" algn="l"/>
                <a:tab pos="1255713" algn="ctr"/>
                <a:tab pos="2452688" algn="l"/>
                <a:tab pos="3824288" algn="ctr"/>
              </a:tabLst>
            </a:pPr>
            <a:r>
              <a:rPr lang="zh-CN" altLang="en-US" sz="1700" dirty="0"/>
              <a:t>缺点</a:t>
            </a:r>
            <a:r>
              <a:rPr lang="en-US" altLang="zh-CN" sz="1700" dirty="0"/>
              <a:t>:</a:t>
            </a:r>
            <a:r>
              <a:rPr lang="zh-CN" altLang="en-US" sz="1700" dirty="0"/>
              <a:t>要获得关于员工的信息，需要访问两个关系，一个对应于低级模式，一个对应于高级</a:t>
            </a:r>
            <a:r>
              <a:rPr lang="zh-CN" altLang="en-US" sz="1700" dirty="0" smtClean="0"/>
              <a:t>模式</a:t>
            </a:r>
            <a:endParaRPr lang="en-US" altLang="en-US" sz="1700" dirty="0" smtClean="0"/>
          </a:p>
        </p:txBody>
      </p:sp>
      <p:pic>
        <p:nvPicPr>
          <p:cNvPr id="2" name="Picture 1"/>
          <p:cNvPicPr>
            <a:picLocks noChangeAspect="1"/>
          </p:cNvPicPr>
          <p:nvPr/>
        </p:nvPicPr>
        <p:blipFill>
          <a:blip r:embed="rId3"/>
          <a:stretch>
            <a:fillRect/>
          </a:stretch>
        </p:blipFill>
        <p:spPr>
          <a:xfrm>
            <a:off x="2871025" y="2393061"/>
            <a:ext cx="3633407" cy="1268170"/>
          </a:xfrm>
          <a:prstGeom prst="rect">
            <a:avLst/>
          </a:prstGeom>
        </p:spPr>
      </p:pic>
    </p:spTree>
    <p:extLst>
      <p:ext uri="{BB962C8B-B14F-4D97-AF65-F5344CB8AC3E}">
        <p14:creationId xmlns:p14="http://schemas.microsoft.com/office/powerpoint/2010/main" val="4212955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CD3AA66-3572-4BFF-962D-40C8BC68FF8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2770" name="Rectangle 2"/>
          <p:cNvSpPr>
            <a:spLocks noGrp="1" noChangeArrowheads="1"/>
          </p:cNvSpPr>
          <p:nvPr>
            <p:ph type="title" idx="4294967295"/>
          </p:nvPr>
        </p:nvSpPr>
        <p:spPr>
          <a:xfrm>
            <a:off x="506027" y="96901"/>
            <a:ext cx="8942773" cy="609600"/>
          </a:xfrm>
        </p:spPr>
        <p:txBody>
          <a:bodyPr/>
          <a:lstStyle/>
          <a:p>
            <a:pPr>
              <a:defRPr/>
            </a:pPr>
            <a:r>
              <a:rPr lang="zh-CN" altLang="en-US" dirty="0">
                <a:effectLst>
                  <a:outerShdw blurRad="38100" dist="38100" dir="2700000" algn="tl">
                    <a:srgbClr val="C0C0C0"/>
                  </a:outerShdw>
                </a:effectLst>
              </a:rPr>
              <a:t>借助模式表示</a:t>
            </a:r>
            <a:r>
              <a:rPr lang="zh-CN" altLang="en-US" dirty="0" smtClean="0">
                <a:effectLst>
                  <a:outerShdw blurRad="38100" dist="38100" dir="2700000" algn="tl">
                    <a:srgbClr val="C0C0C0"/>
                  </a:outerShdw>
                </a:effectLst>
              </a:rPr>
              <a:t>特化（续）</a:t>
            </a:r>
            <a:endParaRPr lang="en-US" altLang="en-US" sz="2800" dirty="0">
              <a:effectLst>
                <a:outerShdw blurRad="38100" dist="38100" dir="2700000" algn="tl">
                  <a:srgbClr val="C0C0C0"/>
                </a:outerShdw>
              </a:effectLst>
            </a:endParaRPr>
          </a:p>
        </p:txBody>
      </p:sp>
      <p:sp>
        <p:nvSpPr>
          <p:cNvPr id="62467" name="Rectangle 3"/>
          <p:cNvSpPr>
            <a:spLocks noGrp="1" noChangeArrowheads="1"/>
          </p:cNvSpPr>
          <p:nvPr>
            <p:ph type="body" idx="4294967295"/>
          </p:nvPr>
        </p:nvSpPr>
        <p:spPr>
          <a:xfrm>
            <a:off x="763480" y="1148763"/>
            <a:ext cx="7392969" cy="3972941"/>
          </a:xfrm>
        </p:spPr>
        <p:txBody>
          <a:bodyPr/>
          <a:lstStyle/>
          <a:p>
            <a:pPr>
              <a:tabLst>
                <a:tab pos="346075" algn="l"/>
                <a:tab pos="1255713" algn="ctr"/>
                <a:tab pos="2452688" algn="l"/>
                <a:tab pos="3824288" algn="ctr"/>
              </a:tabLst>
            </a:pPr>
            <a:r>
              <a:rPr lang="zh-CN" altLang="en-US" sz="1700" dirty="0"/>
              <a:t>方法</a:t>
            </a:r>
            <a:r>
              <a:rPr lang="en-US" altLang="zh-CN" sz="1700" dirty="0"/>
              <a:t>2:</a:t>
            </a:r>
          </a:p>
          <a:p>
            <a:pPr lvl="1">
              <a:tabLst>
                <a:tab pos="346075" algn="l"/>
                <a:tab pos="1255713" algn="ctr"/>
                <a:tab pos="2452688" algn="l"/>
                <a:tab pos="3824288" algn="ctr"/>
              </a:tabLst>
            </a:pPr>
            <a:r>
              <a:rPr lang="zh-CN" altLang="en-US" sz="1700" dirty="0"/>
              <a:t>为每个实体集形成一个带有所有本地和继承属性的模式</a:t>
            </a:r>
          </a:p>
          <a:p>
            <a:pPr>
              <a:tabLst>
                <a:tab pos="346075" algn="l"/>
                <a:tab pos="1255713" algn="ctr"/>
                <a:tab pos="2452688" algn="l"/>
                <a:tab pos="3824288" algn="ctr"/>
              </a:tabLst>
            </a:pPr>
            <a:endParaRPr lang="zh-CN" altLang="en-US" sz="1700" dirty="0"/>
          </a:p>
          <a:p>
            <a:pPr>
              <a:tabLst>
                <a:tab pos="346075" algn="l"/>
                <a:tab pos="1255713" algn="ctr"/>
                <a:tab pos="2452688" algn="l"/>
                <a:tab pos="3824288" algn="ctr"/>
              </a:tabLst>
            </a:pPr>
            <a:endParaRPr lang="en-US" altLang="zh-CN" sz="1700" dirty="0" smtClean="0"/>
          </a:p>
          <a:p>
            <a:pPr>
              <a:tabLst>
                <a:tab pos="346075" algn="l"/>
                <a:tab pos="1255713" algn="ctr"/>
                <a:tab pos="2452688" algn="l"/>
                <a:tab pos="3824288" algn="ctr"/>
              </a:tabLst>
            </a:pPr>
            <a:endParaRPr lang="zh-CN" altLang="en-US" sz="1700" dirty="0"/>
          </a:p>
          <a:p>
            <a:pPr>
              <a:tabLst>
                <a:tab pos="346075" algn="l"/>
                <a:tab pos="1255713" algn="ctr"/>
                <a:tab pos="2452688" algn="l"/>
                <a:tab pos="3824288" algn="ctr"/>
              </a:tabLst>
            </a:pPr>
            <a:endParaRPr lang="zh-CN" altLang="en-US" sz="1700" dirty="0"/>
          </a:p>
          <a:p>
            <a:pPr>
              <a:tabLst>
                <a:tab pos="346075" algn="l"/>
                <a:tab pos="1255713" algn="ctr"/>
                <a:tab pos="2452688" algn="l"/>
                <a:tab pos="3824288" algn="ctr"/>
              </a:tabLst>
            </a:pPr>
            <a:endParaRPr lang="zh-CN" altLang="en-US" sz="1700" dirty="0"/>
          </a:p>
          <a:p>
            <a:pPr>
              <a:tabLst>
                <a:tab pos="346075" algn="l"/>
                <a:tab pos="1255713" algn="ctr"/>
                <a:tab pos="2452688" algn="l"/>
                <a:tab pos="3824288" algn="ctr"/>
              </a:tabLst>
            </a:pPr>
            <a:r>
              <a:rPr lang="zh-CN" altLang="en-US" sz="1700" dirty="0"/>
              <a:t>缺点</a:t>
            </a:r>
            <a:r>
              <a:rPr lang="en-US" altLang="zh-CN" sz="1700" dirty="0"/>
              <a:t>:</a:t>
            </a:r>
            <a:r>
              <a:rPr lang="zh-CN" altLang="en-US" sz="1700" dirty="0"/>
              <a:t>姓名、街道和城市可能会被冗余存储，供学生和员工使用</a:t>
            </a:r>
            <a:endParaRPr lang="en-US" altLang="en-US" sz="1700" dirty="0">
              <a:ea typeface="ＭＳ Ｐゴシック" panose="020B0600070205080204" pitchFamily="34" charset="-128"/>
            </a:endParaRPr>
          </a:p>
        </p:txBody>
      </p:sp>
      <p:pic>
        <p:nvPicPr>
          <p:cNvPr id="2" name="Picture 1"/>
          <p:cNvPicPr>
            <a:picLocks noChangeAspect="1"/>
          </p:cNvPicPr>
          <p:nvPr/>
        </p:nvPicPr>
        <p:blipFill>
          <a:blip r:embed="rId3"/>
          <a:stretch>
            <a:fillRect/>
          </a:stretch>
        </p:blipFill>
        <p:spPr>
          <a:xfrm>
            <a:off x="2346483" y="2212449"/>
            <a:ext cx="4451033" cy="1216551"/>
          </a:xfrm>
          <a:prstGeom prst="rect">
            <a:avLst/>
          </a:prstGeom>
        </p:spPr>
      </p:pic>
    </p:spTree>
    <p:extLst>
      <p:ext uri="{BB962C8B-B14F-4D97-AF65-F5344CB8AC3E}">
        <p14:creationId xmlns:p14="http://schemas.microsoft.com/office/powerpoint/2010/main" val="3270814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EB7603E-9E27-4651-BDF9-F99DC2BE23A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7602" name="Rectangle 2"/>
          <p:cNvSpPr>
            <a:spLocks noGrp="1" noChangeArrowheads="1"/>
          </p:cNvSpPr>
          <p:nvPr>
            <p:ph type="title"/>
          </p:nvPr>
        </p:nvSpPr>
        <p:spPr/>
        <p:txBody>
          <a:bodyPr/>
          <a:lstStyle/>
          <a:p>
            <a:pPr>
              <a:defRPr/>
            </a:pPr>
            <a:r>
              <a:rPr lang="zh-CN" altLang="en-US" dirty="0"/>
              <a:t>概化</a:t>
            </a:r>
            <a:endParaRPr lang="en-US" altLang="en-US" dirty="0">
              <a:effectLst>
                <a:outerShdw blurRad="38100" dist="38100" dir="2700000" algn="tl">
                  <a:srgbClr val="C0C0C0"/>
                </a:outerShdw>
              </a:effectLst>
            </a:endParaRPr>
          </a:p>
        </p:txBody>
      </p:sp>
      <p:sp>
        <p:nvSpPr>
          <p:cNvPr id="63491" name="Rectangle 3"/>
          <p:cNvSpPr>
            <a:spLocks noGrp="1" noChangeArrowheads="1"/>
          </p:cNvSpPr>
          <p:nvPr>
            <p:ph type="body" idx="1"/>
          </p:nvPr>
        </p:nvSpPr>
        <p:spPr>
          <a:xfrm>
            <a:off x="768349" y="1168400"/>
            <a:ext cx="7541149" cy="2674938"/>
          </a:xfrm>
        </p:spPr>
        <p:txBody>
          <a:bodyPr/>
          <a:lstStyle/>
          <a:p>
            <a:r>
              <a:rPr lang="zh-CN" altLang="en-US" dirty="0" smtClean="0"/>
              <a:t>自底向上</a:t>
            </a:r>
            <a:r>
              <a:rPr lang="zh-CN" altLang="en-US" dirty="0"/>
              <a:t>的设计过程</a:t>
            </a:r>
            <a:r>
              <a:rPr lang="en-US" altLang="zh-CN" dirty="0"/>
              <a:t>——</a:t>
            </a:r>
            <a:r>
              <a:rPr lang="zh-CN" altLang="en-US" dirty="0"/>
              <a:t>将一些共享相同特性的实体集组合到一个更高级别的实体集中。</a:t>
            </a:r>
          </a:p>
          <a:p>
            <a:r>
              <a:rPr lang="zh-CN" altLang="en-US" dirty="0"/>
              <a:t>特</a:t>
            </a:r>
            <a:r>
              <a:rPr lang="zh-CN" altLang="en-US" dirty="0" smtClean="0"/>
              <a:t>化和</a:t>
            </a:r>
            <a:r>
              <a:rPr lang="zh-CN" altLang="en-US" dirty="0"/>
              <a:t>概化</a:t>
            </a:r>
            <a:r>
              <a:rPr lang="zh-CN" altLang="en-US" dirty="0" smtClean="0"/>
              <a:t>是</a:t>
            </a:r>
            <a:r>
              <a:rPr lang="zh-CN" altLang="en-US" dirty="0"/>
              <a:t>彼此的简单倒置</a:t>
            </a:r>
            <a:r>
              <a:rPr lang="en-US" altLang="zh-CN" dirty="0"/>
              <a:t>;</a:t>
            </a:r>
            <a:r>
              <a:rPr lang="zh-CN" altLang="en-US" dirty="0"/>
              <a:t>它们以同样的方式在</a:t>
            </a:r>
            <a:r>
              <a:rPr lang="en-US" altLang="zh-CN" dirty="0"/>
              <a:t>E-R</a:t>
            </a:r>
            <a:r>
              <a:rPr lang="zh-CN" altLang="en-US" dirty="0"/>
              <a:t>图中表示。</a:t>
            </a:r>
          </a:p>
          <a:p>
            <a:r>
              <a:rPr lang="zh-CN" altLang="en-US" dirty="0" smtClean="0"/>
              <a:t>术语特化和</a:t>
            </a:r>
            <a:r>
              <a:rPr lang="zh-CN" altLang="en-US" dirty="0"/>
              <a:t>概化</a:t>
            </a:r>
            <a:r>
              <a:rPr lang="zh-CN" altLang="en-US" dirty="0" smtClean="0"/>
              <a:t>可以</a:t>
            </a:r>
            <a:r>
              <a:rPr lang="zh-CN" altLang="en-US" dirty="0"/>
              <a:t>互换使用。</a:t>
            </a:r>
            <a:endParaRPr lang="en-US" altLang="en-US" dirty="0"/>
          </a:p>
        </p:txBody>
      </p:sp>
    </p:spTree>
    <p:extLst>
      <p:ext uri="{BB962C8B-B14F-4D97-AF65-F5344CB8AC3E}">
        <p14:creationId xmlns:p14="http://schemas.microsoft.com/office/powerpoint/2010/main" val="725667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BE5D142-6198-48DE-9A8C-0A4EBCEB4A3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3746" name="Rectangle 2"/>
          <p:cNvSpPr>
            <a:spLocks noGrp="1" noChangeArrowheads="1"/>
          </p:cNvSpPr>
          <p:nvPr>
            <p:ph type="title"/>
          </p:nvPr>
        </p:nvSpPr>
        <p:spPr>
          <a:xfrm>
            <a:off x="855663" y="114300"/>
            <a:ext cx="8077200" cy="561975"/>
          </a:xfrm>
        </p:spPr>
        <p:txBody>
          <a:bodyPr/>
          <a:lstStyle/>
          <a:p>
            <a:pPr>
              <a:defRPr/>
            </a:pPr>
            <a:r>
              <a:rPr lang="zh-CN" altLang="en-US" dirty="0" smtClean="0">
                <a:effectLst>
                  <a:outerShdw blurRad="38100" dist="38100" dir="2700000" algn="tl">
                    <a:srgbClr val="C0C0C0"/>
                  </a:outerShdw>
                </a:effectLst>
              </a:rPr>
              <a:t>完整性约束</a:t>
            </a:r>
            <a:endParaRPr lang="en-US" altLang="en-US" dirty="0">
              <a:effectLst>
                <a:outerShdw blurRad="38100" dist="38100" dir="2700000" algn="tl">
                  <a:srgbClr val="C0C0C0"/>
                </a:outerShdw>
              </a:effectLst>
            </a:endParaRPr>
          </a:p>
        </p:txBody>
      </p:sp>
      <p:sp>
        <p:nvSpPr>
          <p:cNvPr id="64515" name="Rectangle 3"/>
          <p:cNvSpPr>
            <a:spLocks noGrp="1" noChangeArrowheads="1"/>
          </p:cNvSpPr>
          <p:nvPr>
            <p:ph type="body" idx="1"/>
          </p:nvPr>
        </p:nvSpPr>
        <p:spPr>
          <a:xfrm>
            <a:off x="766883" y="1187451"/>
            <a:ext cx="7471591" cy="3165094"/>
          </a:xfrm>
        </p:spPr>
        <p:txBody>
          <a:bodyPr/>
          <a:lstStyle/>
          <a:p>
            <a:r>
              <a:rPr lang="zh-CN" altLang="en-US" sz="2400" b="1" dirty="0" smtClean="0">
                <a:solidFill>
                  <a:srgbClr val="002060"/>
                </a:solidFill>
                <a:ea typeface="ＭＳ Ｐゴシック" panose="020B0600070205080204" pitchFamily="34" charset="-128"/>
              </a:rPr>
              <a:t>完整性约束（</a:t>
            </a:r>
            <a:r>
              <a:rPr lang="en-US" altLang="en-US" sz="2400" b="1" dirty="0">
                <a:solidFill>
                  <a:srgbClr val="002060"/>
                </a:solidFill>
              </a:rPr>
              <a:t> Completeness constraint</a:t>
            </a:r>
            <a:r>
              <a:rPr lang="en-US" altLang="en-US" sz="2400" dirty="0">
                <a:solidFill>
                  <a:srgbClr val="002060"/>
                </a:solidFill>
              </a:rPr>
              <a:t> </a:t>
            </a:r>
            <a:r>
              <a:rPr lang="zh-CN" altLang="en-US" sz="2400" b="1" dirty="0" smtClean="0">
                <a:solidFill>
                  <a:srgbClr val="002060"/>
                </a:solidFill>
                <a:ea typeface="ＭＳ Ｐゴシック" panose="020B0600070205080204" pitchFamily="34" charset="-128"/>
              </a:rPr>
              <a:t>）</a:t>
            </a:r>
            <a:r>
              <a:rPr lang="en-US" altLang="zh-CN" sz="2400" dirty="0" smtClean="0">
                <a:ea typeface="ＭＳ Ｐゴシック" panose="020B0600070205080204" pitchFamily="34" charset="-128"/>
              </a:rPr>
              <a:t>——</a:t>
            </a:r>
            <a:r>
              <a:rPr lang="zh-CN" altLang="en-US" sz="2400" dirty="0">
                <a:ea typeface="ＭＳ Ｐゴシック" panose="020B0600070205080204" pitchFamily="34" charset="-128"/>
              </a:rPr>
              <a:t>指定高级实体集中的实体是否必须属于泛化内的至少一个低级实体集。</a:t>
            </a:r>
          </a:p>
          <a:p>
            <a:pPr lvl="1"/>
            <a:r>
              <a:rPr lang="en-US" altLang="zh-CN" sz="2400" b="1" dirty="0">
                <a:solidFill>
                  <a:srgbClr val="002060"/>
                </a:solidFill>
                <a:ea typeface="ＭＳ Ｐゴシック" panose="020B0600070205080204" pitchFamily="34" charset="-128"/>
                <a:cs typeface="微软雅黑" panose="020B0503020204020204" pitchFamily="34" charset="-122"/>
              </a:rPr>
              <a:t>Total</a:t>
            </a:r>
            <a:r>
              <a:rPr lang="en-US" altLang="zh-CN" sz="2400" dirty="0">
                <a:ea typeface="ＭＳ Ｐゴシック" panose="020B0600070205080204" pitchFamily="34" charset="-128"/>
              </a:rPr>
              <a:t>:</a:t>
            </a:r>
            <a:r>
              <a:rPr lang="zh-CN" altLang="en-US" sz="2400" dirty="0">
                <a:ea typeface="ＭＳ Ｐゴシック" panose="020B0600070205080204" pitchFamily="34" charset="-128"/>
              </a:rPr>
              <a:t>一个实体必须属于一个低级实体集</a:t>
            </a:r>
          </a:p>
          <a:p>
            <a:pPr lvl="1"/>
            <a:r>
              <a:rPr lang="en-US" altLang="zh-CN" sz="2400" b="1" dirty="0">
                <a:solidFill>
                  <a:srgbClr val="002060"/>
                </a:solidFill>
                <a:ea typeface="ＭＳ Ｐゴシック" panose="020B0600070205080204" pitchFamily="34" charset="-128"/>
                <a:cs typeface="微软雅黑" panose="020B0503020204020204" pitchFamily="34" charset="-122"/>
              </a:rPr>
              <a:t>Partial</a:t>
            </a:r>
            <a:r>
              <a:rPr lang="en-US" altLang="zh-CN" sz="2400" dirty="0">
                <a:ea typeface="ＭＳ Ｐゴシック" panose="020B0600070205080204" pitchFamily="34" charset="-128"/>
              </a:rPr>
              <a:t>:</a:t>
            </a:r>
            <a:r>
              <a:rPr lang="zh-CN" altLang="en-US" sz="2400" dirty="0">
                <a:ea typeface="ＭＳ Ｐゴシック" panose="020B0600070205080204" pitchFamily="34" charset="-128"/>
              </a:rPr>
              <a:t>实体不需要属于某个低级实体集</a:t>
            </a:r>
            <a:endParaRPr lang="en-US" altLang="en-US" sz="2400" dirty="0">
              <a:ea typeface="ＭＳ Ｐゴシック" panose="020B0600070205080204" pitchFamily="34" charset="-128"/>
            </a:endParaRPr>
          </a:p>
          <a:p>
            <a:endParaRPr lang="en-US" altLang="en-US" sz="2400" dirty="0"/>
          </a:p>
          <a:p>
            <a:endParaRPr lang="en-US" altLang="en-US" sz="3200" dirty="0"/>
          </a:p>
          <a:p>
            <a:endParaRPr lang="en-US" altLang="en-US" sz="3200" dirty="0"/>
          </a:p>
          <a:p>
            <a:pPr lvl="1"/>
            <a:endParaRPr lang="en-US" altLang="en-US" sz="3200" dirty="0">
              <a:ea typeface="ＭＳ Ｐゴシック" panose="020B0600070205080204" pitchFamily="34" charset="-128"/>
            </a:endParaRPr>
          </a:p>
        </p:txBody>
      </p:sp>
    </p:spTree>
    <p:extLst>
      <p:ext uri="{BB962C8B-B14F-4D97-AF65-F5344CB8AC3E}">
        <p14:creationId xmlns:p14="http://schemas.microsoft.com/office/powerpoint/2010/main" val="2118697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38E0E32-A40D-46FA-A542-E938EC8A1F3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3746" name="Rectangle 2"/>
          <p:cNvSpPr>
            <a:spLocks noGrp="1" noChangeArrowheads="1"/>
          </p:cNvSpPr>
          <p:nvPr>
            <p:ph type="title"/>
          </p:nvPr>
        </p:nvSpPr>
        <p:spPr>
          <a:xfrm>
            <a:off x="855663" y="114300"/>
            <a:ext cx="8077200" cy="561975"/>
          </a:xfrm>
        </p:spPr>
        <p:txBody>
          <a:bodyPr/>
          <a:lstStyle/>
          <a:p>
            <a:pPr>
              <a:defRPr/>
            </a:pPr>
            <a:r>
              <a:rPr lang="zh-CN" altLang="en-US" dirty="0">
                <a:effectLst>
                  <a:outerShdw blurRad="38100" dist="38100" dir="2700000" algn="tl">
                    <a:srgbClr val="C0C0C0"/>
                  </a:outerShdw>
                </a:effectLst>
              </a:rPr>
              <a:t>完整性约束</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续</a:t>
            </a:r>
            <a:r>
              <a:rPr lang="en-US" altLang="zh-CN" dirty="0" smtClean="0">
                <a:effectLst>
                  <a:outerShdw blurRad="38100" dist="38100" dir="2700000" algn="tl">
                    <a:srgbClr val="C0C0C0"/>
                  </a:outerShdw>
                </a:effectLst>
              </a:rPr>
              <a:t>)</a:t>
            </a:r>
            <a:endParaRPr lang="en-US" altLang="en-US" dirty="0">
              <a:effectLst>
                <a:outerShdw blurRad="38100" dist="38100" dir="2700000" algn="tl">
                  <a:srgbClr val="C0C0C0"/>
                </a:outerShdw>
              </a:effectLst>
            </a:endParaRPr>
          </a:p>
        </p:txBody>
      </p:sp>
      <p:sp>
        <p:nvSpPr>
          <p:cNvPr id="65539" name="Rectangle 3"/>
          <p:cNvSpPr>
            <a:spLocks noGrp="1" noChangeArrowheads="1"/>
          </p:cNvSpPr>
          <p:nvPr>
            <p:ph type="body" idx="1"/>
          </p:nvPr>
        </p:nvSpPr>
        <p:spPr>
          <a:xfrm>
            <a:off x="772357" y="1233995"/>
            <a:ext cx="7354144" cy="3926657"/>
          </a:xfrm>
        </p:spPr>
        <p:txBody>
          <a:bodyPr/>
          <a:lstStyle/>
          <a:p>
            <a:r>
              <a:rPr lang="zh-CN" altLang="en-US" sz="1700" dirty="0" smtClean="0"/>
              <a:t>部分概化</a:t>
            </a:r>
            <a:r>
              <a:rPr lang="zh-CN" altLang="en-US" sz="1700" dirty="0"/>
              <a:t>是默认值。</a:t>
            </a:r>
          </a:p>
          <a:p>
            <a:r>
              <a:rPr lang="zh-CN" altLang="en-US" sz="1700" dirty="0" smtClean="0"/>
              <a:t>我们要在</a:t>
            </a:r>
            <a:r>
              <a:rPr lang="zh-CN" altLang="en-US" sz="1700" dirty="0"/>
              <a:t>一个</a:t>
            </a:r>
            <a:r>
              <a:rPr lang="en-US" altLang="zh-CN" sz="1700" dirty="0"/>
              <a:t>ER</a:t>
            </a:r>
            <a:r>
              <a:rPr lang="zh-CN" altLang="en-US" sz="1700" dirty="0"/>
              <a:t>图</a:t>
            </a:r>
            <a:r>
              <a:rPr lang="zh-CN" altLang="en-US" sz="1700" dirty="0" smtClean="0"/>
              <a:t>中</a:t>
            </a:r>
            <a:r>
              <a:rPr lang="zh-CN" altLang="en-US" sz="1700" dirty="0"/>
              <a:t>表示全部概化，</a:t>
            </a:r>
            <a:r>
              <a:rPr lang="zh-CN" altLang="en-US" sz="1700" dirty="0" smtClean="0"/>
              <a:t>是通过在图元中添加关键字</a:t>
            </a:r>
            <a:r>
              <a:rPr lang="en-US" altLang="zh-CN" sz="1700" b="1" dirty="0" smtClean="0"/>
              <a:t>total</a:t>
            </a:r>
            <a:r>
              <a:rPr lang="zh-CN" altLang="en-US" sz="1700" dirty="0" smtClean="0"/>
              <a:t>和</a:t>
            </a:r>
            <a:r>
              <a:rPr lang="zh-CN" altLang="en-US" sz="1700" dirty="0"/>
              <a:t>画一</a:t>
            </a:r>
            <a:r>
              <a:rPr lang="zh-CN" altLang="en-US" sz="1700" dirty="0" smtClean="0"/>
              <a:t>条虚线，这条虚线连接</a:t>
            </a:r>
            <a:r>
              <a:rPr lang="en-US" altLang="zh-CN" sz="1700" dirty="0" smtClean="0"/>
              <a:t>total</a:t>
            </a:r>
            <a:r>
              <a:rPr lang="zh-CN" altLang="en-US" sz="1700" dirty="0" smtClean="0"/>
              <a:t>和表示</a:t>
            </a:r>
            <a:r>
              <a:rPr lang="zh-CN" altLang="en-US" sz="1700" dirty="0"/>
              <a:t>概化</a:t>
            </a:r>
            <a:r>
              <a:rPr lang="zh-CN" altLang="en-US" sz="1700" dirty="0" smtClean="0"/>
              <a:t>的空心箭头</a:t>
            </a:r>
            <a:r>
              <a:rPr lang="en-US" altLang="zh-CN" sz="1700" dirty="0" smtClean="0"/>
              <a:t>,</a:t>
            </a:r>
            <a:r>
              <a:rPr lang="zh-CN" altLang="en-US" sz="1700" dirty="0" smtClean="0"/>
              <a:t>或表示重叠</a:t>
            </a:r>
            <a:r>
              <a:rPr lang="zh-CN" altLang="en-US" sz="1700" dirty="0"/>
              <a:t>概化</a:t>
            </a:r>
            <a:r>
              <a:rPr lang="zh-CN" altLang="en-US" sz="1700" dirty="0" smtClean="0"/>
              <a:t>的空心箭头集。</a:t>
            </a:r>
            <a:endParaRPr lang="zh-CN" altLang="en-US" sz="1700" dirty="0"/>
          </a:p>
          <a:p>
            <a:r>
              <a:rPr lang="en-US" altLang="zh-CN" sz="1700" dirty="0" smtClean="0"/>
              <a:t>student </a:t>
            </a:r>
            <a:r>
              <a:rPr lang="zh-CN" altLang="en-US" sz="1700" dirty="0" smtClean="0"/>
              <a:t>概</a:t>
            </a:r>
            <a:r>
              <a:rPr lang="zh-CN" altLang="en-US" sz="1700" dirty="0"/>
              <a:t>化</a:t>
            </a:r>
            <a:r>
              <a:rPr lang="zh-CN" altLang="en-US" sz="1700" dirty="0" smtClean="0"/>
              <a:t>是全部的</a:t>
            </a:r>
            <a:r>
              <a:rPr lang="en-US" altLang="zh-CN" sz="1700" dirty="0"/>
              <a:t>:</a:t>
            </a:r>
            <a:r>
              <a:rPr lang="zh-CN" altLang="en-US" sz="1700" dirty="0"/>
              <a:t>所有的学生实体必须是研究生或本科生。</a:t>
            </a:r>
            <a:r>
              <a:rPr lang="zh-CN" altLang="en-US" sz="1700" dirty="0" smtClean="0"/>
              <a:t>由于</a:t>
            </a:r>
            <a:r>
              <a:rPr lang="zh-CN" altLang="en-US" sz="1700" dirty="0"/>
              <a:t>概化</a:t>
            </a:r>
            <a:r>
              <a:rPr lang="zh-CN" altLang="en-US" sz="1700" dirty="0" smtClean="0"/>
              <a:t>得到</a:t>
            </a:r>
            <a:r>
              <a:rPr lang="zh-CN" altLang="en-US" sz="1700" dirty="0"/>
              <a:t>的高级实体集通常只由低级实体集中的实体组成，</a:t>
            </a:r>
            <a:r>
              <a:rPr lang="zh-CN" altLang="en-US" sz="1700" dirty="0" smtClean="0"/>
              <a:t>因此</a:t>
            </a:r>
            <a:r>
              <a:rPr lang="zh-CN" altLang="en-US" sz="1700" dirty="0"/>
              <a:t>概化</a:t>
            </a:r>
            <a:r>
              <a:rPr lang="zh-CN" altLang="en-US" sz="1700" dirty="0" smtClean="0"/>
              <a:t>高级</a:t>
            </a:r>
            <a:r>
              <a:rPr lang="zh-CN" altLang="en-US" sz="1700" dirty="0"/>
              <a:t>实体集的完备性约束通常是全集</a:t>
            </a:r>
            <a:endParaRPr lang="en-US" altLang="en-US" sz="2000" dirty="0"/>
          </a:p>
          <a:p>
            <a:endParaRPr lang="en-US" altLang="en-US" sz="2000" dirty="0"/>
          </a:p>
          <a:p>
            <a:endParaRPr lang="en-US" altLang="en-US" dirty="0"/>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0299873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B44043F-A027-4FC0-ABC7-723F0ED4AB87}"/>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5794" name="Rectangle 2"/>
          <p:cNvSpPr>
            <a:spLocks noGrp="1" noChangeArrowheads="1"/>
          </p:cNvSpPr>
          <p:nvPr>
            <p:ph type="title"/>
          </p:nvPr>
        </p:nvSpPr>
        <p:spPr>
          <a:xfrm>
            <a:off x="1209675" y="52388"/>
            <a:ext cx="6726238" cy="622300"/>
          </a:xfrm>
        </p:spPr>
        <p:txBody>
          <a:bodyPr/>
          <a:lstStyle/>
          <a:p>
            <a:pPr>
              <a:defRPr/>
            </a:pPr>
            <a:r>
              <a:rPr lang="zh-CN" altLang="en-US" dirty="0" smtClean="0">
                <a:effectLst>
                  <a:outerShdw blurRad="38100" dist="38100" dir="2700000" algn="tl">
                    <a:srgbClr val="C0C0C0"/>
                  </a:outerShdw>
                </a:effectLst>
              </a:rPr>
              <a:t>聚集 </a:t>
            </a:r>
            <a:r>
              <a:rPr lang="en-US" altLang="en-US" dirty="0" smtClean="0">
                <a:effectLst>
                  <a:outerShdw blurRad="38100" dist="38100" dir="2700000" algn="tl">
                    <a:srgbClr val="C0C0C0"/>
                  </a:outerShdw>
                </a:effectLst>
              </a:rPr>
              <a:t>Aggregation</a:t>
            </a:r>
            <a:endParaRPr lang="en-US" altLang="en-US" dirty="0">
              <a:effectLst>
                <a:outerShdw blurRad="38100" dist="38100" dir="2700000" algn="tl">
                  <a:srgbClr val="C0C0C0"/>
                </a:outerShdw>
              </a:effectLst>
            </a:endParaRPr>
          </a:p>
        </p:txBody>
      </p:sp>
      <p:sp>
        <p:nvSpPr>
          <p:cNvPr id="66563" name="Rectangle 3"/>
          <p:cNvSpPr>
            <a:spLocks noChangeArrowheads="1"/>
          </p:cNvSpPr>
          <p:nvPr/>
        </p:nvSpPr>
        <p:spPr bwMode="auto">
          <a:xfrm>
            <a:off x="710215" y="1071563"/>
            <a:ext cx="767918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400050">
              <a:spcBef>
                <a:spcPct val="50000"/>
              </a:spcBef>
              <a:buClr>
                <a:srgbClr val="002060"/>
              </a:buClr>
              <a:buSzPct val="110000"/>
              <a:buFont typeface="Wingdings" panose="05000000000000000000" pitchFamily="2" charset="2"/>
              <a:buChar char="§"/>
            </a:pPr>
            <a:r>
              <a:rPr kumimoji="1" lang="zh-CN" altLang="en-US" sz="1800" dirty="0">
                <a:latin typeface="微软雅黑" panose="020B0503020204020204" pitchFamily="34" charset="-122"/>
                <a:ea typeface="微软雅黑" panose="020B0503020204020204" pitchFamily="34" charset="-122"/>
              </a:rPr>
              <a:t>考虑我们前面看到的三元关系</a:t>
            </a:r>
            <a:r>
              <a:rPr kumimoji="1" lang="en-US" altLang="zh-CN" sz="1800" dirty="0" err="1">
                <a:latin typeface="微软雅黑" panose="020B0503020204020204" pitchFamily="34" charset="-122"/>
                <a:ea typeface="微软雅黑" panose="020B0503020204020204" pitchFamily="34" charset="-122"/>
              </a:rPr>
              <a:t>proj_guide</a:t>
            </a:r>
            <a:endParaRPr kumimoji="1" lang="en-US" altLang="zh-CN" sz="1800" dirty="0">
              <a:latin typeface="微软雅黑" panose="020B0503020204020204" pitchFamily="34" charset="-122"/>
              <a:ea typeface="微软雅黑" panose="020B0503020204020204" pitchFamily="34" charset="-122"/>
            </a:endParaRPr>
          </a:p>
          <a:p>
            <a:pPr marL="400050">
              <a:spcBef>
                <a:spcPct val="50000"/>
              </a:spcBef>
              <a:buClr>
                <a:srgbClr val="002060"/>
              </a:buClr>
              <a:buSzPct val="110000"/>
              <a:buFont typeface="Wingdings" panose="05000000000000000000" pitchFamily="2" charset="2"/>
              <a:buChar char="§"/>
            </a:pPr>
            <a:r>
              <a:rPr kumimoji="1" lang="zh-CN" altLang="en-US" sz="1800" dirty="0">
                <a:latin typeface="微软雅黑" panose="020B0503020204020204" pitchFamily="34" charset="-122"/>
                <a:ea typeface="微软雅黑" panose="020B0503020204020204" pitchFamily="34" charset="-122"/>
              </a:rPr>
              <a:t>假设我们想要记录一个项目指南对一个学生的</a:t>
            </a:r>
            <a:r>
              <a:rPr kumimoji="1" lang="zh-CN" altLang="en-US" sz="1800" dirty="0" smtClean="0">
                <a:latin typeface="微软雅黑" panose="020B0503020204020204" pitchFamily="34" charset="-122"/>
                <a:ea typeface="微软雅黑" panose="020B0503020204020204" pitchFamily="34" charset="-122"/>
              </a:rPr>
              <a:t>评价</a:t>
            </a:r>
            <a:endParaRPr kumimoji="1" lang="en-US" altLang="en-US" sz="1800" dirty="0">
              <a:latin typeface="微软雅黑" panose="020B0503020204020204" pitchFamily="34" charset="-122"/>
              <a:ea typeface="微软雅黑" panose="020B0503020204020204" pitchFamily="34" charset="-122"/>
            </a:endParaRPr>
          </a:p>
        </p:txBody>
      </p:sp>
      <p:pic>
        <p:nvPicPr>
          <p:cNvPr id="6656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896" y="2201769"/>
            <a:ext cx="4140454" cy="32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488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20832C-B96D-4B75-BA34-D9E99EE91A3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784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(Cont.)</a:t>
            </a:r>
          </a:p>
        </p:txBody>
      </p:sp>
      <p:sp>
        <p:nvSpPr>
          <p:cNvPr id="67587" name="Rectangle 3"/>
          <p:cNvSpPr>
            <a:spLocks noGrp="1" noChangeArrowheads="1"/>
          </p:cNvSpPr>
          <p:nvPr>
            <p:ph type="body" idx="1"/>
          </p:nvPr>
        </p:nvSpPr>
        <p:spPr>
          <a:xfrm>
            <a:off x="768350" y="1184275"/>
            <a:ext cx="7677723" cy="3760587"/>
          </a:xfrm>
        </p:spPr>
        <p:txBody>
          <a:bodyPr/>
          <a:lstStyle/>
          <a:p>
            <a:r>
              <a:rPr lang="zh-CN" altLang="en-US" sz="1700" dirty="0"/>
              <a:t>关系集</a:t>
            </a:r>
            <a:r>
              <a:rPr lang="en-US" altLang="zh-CN" sz="1700" dirty="0" err="1"/>
              <a:t>eval_for</a:t>
            </a:r>
            <a:r>
              <a:rPr lang="zh-CN" altLang="en-US" sz="1700" dirty="0"/>
              <a:t>和</a:t>
            </a:r>
            <a:r>
              <a:rPr lang="en-US" altLang="zh-CN" sz="1700" dirty="0" err="1"/>
              <a:t>proj_guide</a:t>
            </a:r>
            <a:r>
              <a:rPr lang="zh-CN" altLang="en-US" sz="1700" dirty="0"/>
              <a:t>表示重叠信息</a:t>
            </a:r>
          </a:p>
          <a:p>
            <a:pPr lvl="1"/>
            <a:r>
              <a:rPr lang="zh-CN" altLang="en-US" sz="1700" dirty="0"/>
              <a:t>每个</a:t>
            </a:r>
            <a:r>
              <a:rPr lang="en-US" altLang="zh-CN" sz="1700" dirty="0" err="1"/>
              <a:t>eval_for</a:t>
            </a:r>
            <a:r>
              <a:rPr lang="zh-CN" altLang="en-US" sz="1700" dirty="0"/>
              <a:t>关系对应于一个</a:t>
            </a:r>
            <a:r>
              <a:rPr lang="en-US" altLang="zh-CN" sz="1700" dirty="0" err="1"/>
              <a:t>proj_guide</a:t>
            </a:r>
            <a:r>
              <a:rPr lang="zh-CN" altLang="en-US" sz="1700" dirty="0"/>
              <a:t>关系</a:t>
            </a:r>
          </a:p>
          <a:p>
            <a:pPr lvl="1"/>
            <a:r>
              <a:rPr lang="zh-CN" altLang="en-US" sz="1700" dirty="0"/>
              <a:t>然而，一些</a:t>
            </a:r>
            <a:r>
              <a:rPr lang="en-US" altLang="zh-CN" sz="1700" dirty="0" err="1"/>
              <a:t>proj_guide</a:t>
            </a:r>
            <a:r>
              <a:rPr lang="zh-CN" altLang="en-US" sz="1700" dirty="0"/>
              <a:t>关系可能不对应于任何</a:t>
            </a:r>
            <a:r>
              <a:rPr lang="en-US" altLang="zh-CN" sz="1700" dirty="0" err="1"/>
              <a:t>eval_for</a:t>
            </a:r>
            <a:r>
              <a:rPr lang="zh-CN" altLang="en-US" sz="1700" dirty="0"/>
              <a:t>关系</a:t>
            </a:r>
          </a:p>
          <a:p>
            <a:pPr lvl="2"/>
            <a:r>
              <a:rPr lang="zh-CN" altLang="en-US" sz="1700" dirty="0"/>
              <a:t>所以我们不能放弃</a:t>
            </a:r>
            <a:r>
              <a:rPr lang="en-US" altLang="zh-CN" sz="1700" dirty="0"/>
              <a:t>project - guide</a:t>
            </a:r>
            <a:r>
              <a:rPr lang="zh-CN" altLang="en-US" sz="1700" dirty="0"/>
              <a:t>关系</a:t>
            </a:r>
          </a:p>
          <a:p>
            <a:r>
              <a:rPr lang="zh-CN" altLang="en-US" sz="1700" dirty="0"/>
              <a:t>通过聚合消除这种冗余</a:t>
            </a:r>
          </a:p>
          <a:p>
            <a:pPr lvl="1"/>
            <a:r>
              <a:rPr lang="zh-CN" altLang="en-US" sz="1700" dirty="0"/>
              <a:t>把关系看作一个抽象的实体</a:t>
            </a:r>
          </a:p>
          <a:p>
            <a:pPr lvl="1"/>
            <a:r>
              <a:rPr lang="zh-CN" altLang="en-US" sz="1700" dirty="0"/>
              <a:t>允许关系之间的关系</a:t>
            </a:r>
          </a:p>
          <a:p>
            <a:pPr lvl="1"/>
            <a:r>
              <a:rPr lang="zh-CN" altLang="en-US" sz="1700" dirty="0"/>
              <a:t>把关系抽象成新的实体</a:t>
            </a:r>
            <a:endParaRPr lang="en-US" altLang="en-US" sz="1700" dirty="0" smtClean="0"/>
          </a:p>
          <a:p>
            <a:endParaRPr lang="en-US" altLang="en-US" sz="1700" dirty="0">
              <a:ea typeface="ＭＳ Ｐゴシック" panose="020B0600070205080204" pitchFamily="34" charset="-128"/>
            </a:endParaRPr>
          </a:p>
        </p:txBody>
      </p:sp>
    </p:spTree>
    <p:extLst>
      <p:ext uri="{BB962C8B-B14F-4D97-AF65-F5344CB8AC3E}">
        <p14:creationId xmlns:p14="http://schemas.microsoft.com/office/powerpoint/2010/main" val="250699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334E2B-E53E-40B6-95AC-130B7A6B18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ER</a:t>
            </a: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模型</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概述</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1267"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140C94-6C41-4365-BD45-45ADE443FAB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7842"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Aggregation (Cont.)</a:t>
            </a:r>
          </a:p>
        </p:txBody>
      </p:sp>
      <p:sp>
        <p:nvSpPr>
          <p:cNvPr id="68611" name="Rectangle 3"/>
          <p:cNvSpPr>
            <a:spLocks noGrp="1" noChangeArrowheads="1"/>
          </p:cNvSpPr>
          <p:nvPr>
            <p:ph type="body" idx="4294967295"/>
          </p:nvPr>
        </p:nvSpPr>
        <p:spPr>
          <a:xfrm>
            <a:off x="768351" y="1106488"/>
            <a:ext cx="7647680" cy="1773237"/>
          </a:xfrm>
        </p:spPr>
        <p:txBody>
          <a:bodyPr/>
          <a:lstStyle/>
          <a:p>
            <a:r>
              <a:rPr lang="zh-CN" altLang="en-US" sz="1700" dirty="0"/>
              <a:t>通过聚合消除这种冗余，而不引入冗余，如下图所示</a:t>
            </a:r>
            <a:r>
              <a:rPr lang="en-US" altLang="zh-CN" sz="1700" dirty="0"/>
              <a:t>:</a:t>
            </a:r>
          </a:p>
          <a:p>
            <a:pPr lvl="1"/>
            <a:r>
              <a:rPr lang="zh-CN" altLang="en-US" sz="1700" dirty="0"/>
              <a:t>一个学生在一个特定的项目上由一个特定的老师指导</a:t>
            </a:r>
          </a:p>
          <a:p>
            <a:pPr lvl="1"/>
            <a:r>
              <a:rPr lang="zh-CN" altLang="en-US" sz="1700" dirty="0"/>
              <a:t>一个学生，讲师，项目组合可能有一个相关的</a:t>
            </a:r>
            <a:r>
              <a:rPr lang="zh-CN" altLang="en-US" sz="1700" dirty="0" smtClean="0"/>
              <a:t>评估</a:t>
            </a:r>
            <a:endParaRPr lang="en-US" altLang="en-US" sz="1700" dirty="0" smtClean="0"/>
          </a:p>
        </p:txBody>
      </p:sp>
      <p:pic>
        <p:nvPicPr>
          <p:cNvPr id="6861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944" y="2535546"/>
            <a:ext cx="3677389" cy="295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10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962555-0291-4727-B566-F7E227EEC3E4}"/>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4818" name="Rectangle 2"/>
          <p:cNvSpPr>
            <a:spLocks noGrp="1" noChangeArrowheads="1"/>
          </p:cNvSpPr>
          <p:nvPr>
            <p:ph type="title"/>
          </p:nvPr>
        </p:nvSpPr>
        <p:spPr>
          <a:xfrm>
            <a:off x="942975" y="-180975"/>
            <a:ext cx="8131175" cy="865188"/>
          </a:xfrm>
        </p:spPr>
        <p:txBody>
          <a:bodyPr/>
          <a:lstStyle/>
          <a:p>
            <a:pPr>
              <a:defRPr/>
            </a:pPr>
            <a:r>
              <a:rPr lang="zh-CN" altLang="en-US" dirty="0" smtClean="0">
                <a:effectLst>
                  <a:outerShdw blurRad="38100" dist="38100" dir="2700000" algn="tl">
                    <a:srgbClr val="C0C0C0"/>
                  </a:outerShdw>
                </a:effectLst>
              </a:rPr>
              <a:t>规约到关系模型</a:t>
            </a:r>
            <a:endParaRPr lang="en-US" altLang="en-US" dirty="0">
              <a:effectLst>
                <a:outerShdw blurRad="38100" dist="38100" dir="2700000" algn="tl">
                  <a:srgbClr val="C0C0C0"/>
                </a:outerShdw>
              </a:effectLst>
            </a:endParaRPr>
          </a:p>
        </p:txBody>
      </p:sp>
      <p:sp>
        <p:nvSpPr>
          <p:cNvPr id="17411" name="Rectangle 3"/>
          <p:cNvSpPr>
            <a:spLocks noChangeArrowheads="1"/>
          </p:cNvSpPr>
          <p:nvPr/>
        </p:nvSpPr>
        <p:spPr bwMode="auto">
          <a:xfrm>
            <a:off x="781235" y="1222375"/>
            <a:ext cx="7682172" cy="4210050"/>
          </a:xfrm>
          <a:prstGeom prst="rect">
            <a:avLst/>
          </a:prstGeom>
          <a:noFill/>
          <a:ln w="9525">
            <a:noFill/>
            <a:miter lim="800000"/>
            <a:headEnd/>
            <a:tailEnd/>
          </a:ln>
        </p:spPr>
        <p:txBody>
          <a:bodyPr/>
          <a:lstStyle/>
          <a:p>
            <a:pPr marL="342900" indent="-342900">
              <a:spcBef>
                <a:spcPct val="35000"/>
              </a:spcBef>
              <a:buClr>
                <a:srgbClr val="002060"/>
              </a:buClr>
              <a:buSzPct val="110000"/>
              <a:buFont typeface="Wingdings" panose="05000000000000000000" pitchFamily="2" charset="2"/>
              <a:buChar char="§"/>
              <a:defRPr/>
            </a:pPr>
            <a:r>
              <a:rPr kumimoji="1" lang="zh-CN" altLang="en-US" sz="1700" dirty="0">
                <a:latin typeface="微软雅黑" panose="020B0503020204020204" pitchFamily="34" charset="-122"/>
                <a:ea typeface="微软雅黑" panose="020B0503020204020204" pitchFamily="34" charset="-122"/>
              </a:rPr>
              <a:t>要表示聚合</a:t>
            </a:r>
            <a:r>
              <a:rPr kumimoji="1" lang="zh-CN" altLang="en-US" sz="1700" dirty="0" smtClean="0">
                <a:latin typeface="微软雅黑" panose="020B0503020204020204" pitchFamily="34" charset="-122"/>
                <a:ea typeface="微软雅黑" panose="020B0503020204020204" pitchFamily="34" charset="-122"/>
              </a:rPr>
              <a:t>，创建一个模式，包含</a:t>
            </a:r>
            <a:endParaRPr kumimoji="1" lang="en-US" altLang="zh-CN" sz="1700" dirty="0" smtClean="0">
              <a:latin typeface="微软雅黑" panose="020B0503020204020204" pitchFamily="34" charset="-122"/>
              <a:ea typeface="微软雅黑" panose="020B0503020204020204" pitchFamily="34" charset="-122"/>
            </a:endParaRPr>
          </a:p>
          <a:p>
            <a:pPr marL="800100" lvl="1" indent="-342900">
              <a:spcBef>
                <a:spcPct val="35000"/>
              </a:spcBef>
              <a:buClr>
                <a:srgbClr val="002060"/>
              </a:buClr>
              <a:buSzPct val="110000"/>
              <a:buFont typeface="Wingdings" panose="05000000000000000000" pitchFamily="2" charset="2"/>
              <a:buChar char="§"/>
              <a:defRPr/>
            </a:pPr>
            <a:r>
              <a:rPr kumimoji="1" lang="zh-CN" altLang="en-US" sz="1700" dirty="0" smtClean="0">
                <a:latin typeface="微软雅黑" panose="020B0503020204020204" pitchFamily="34" charset="-122"/>
                <a:ea typeface="微软雅黑" panose="020B0503020204020204" pitchFamily="34" charset="-122"/>
              </a:rPr>
              <a:t>聚合关系的主键，</a:t>
            </a:r>
            <a:endParaRPr kumimoji="1" lang="zh-CN" altLang="en-US" sz="1700" dirty="0">
              <a:latin typeface="微软雅黑" panose="020B0503020204020204" pitchFamily="34" charset="-122"/>
              <a:ea typeface="微软雅黑" panose="020B0503020204020204" pitchFamily="34" charset="-122"/>
            </a:endParaRPr>
          </a:p>
          <a:p>
            <a:pPr marL="800100" lvl="1" indent="-342900">
              <a:spcBef>
                <a:spcPct val="35000"/>
              </a:spcBef>
              <a:buClr>
                <a:srgbClr val="002060"/>
              </a:buClr>
              <a:buSzPct val="110000"/>
              <a:buFont typeface="Wingdings" panose="05000000000000000000" pitchFamily="2" charset="2"/>
              <a:buChar char="§"/>
              <a:defRPr/>
            </a:pPr>
            <a:r>
              <a:rPr kumimoji="1" lang="zh-CN" altLang="en-US" sz="1700" dirty="0">
                <a:latin typeface="微软雅黑" panose="020B0503020204020204" pitchFamily="34" charset="-122"/>
                <a:ea typeface="微软雅黑" panose="020B0503020204020204" pitchFamily="34" charset="-122"/>
              </a:rPr>
              <a:t>关联实体集的主键</a:t>
            </a:r>
          </a:p>
          <a:p>
            <a:pPr marL="800100" lvl="1" indent="-342900">
              <a:spcBef>
                <a:spcPct val="35000"/>
              </a:spcBef>
              <a:buClr>
                <a:srgbClr val="002060"/>
              </a:buClr>
              <a:buSzPct val="110000"/>
              <a:buFont typeface="Wingdings" panose="05000000000000000000" pitchFamily="2" charset="2"/>
              <a:buChar char="§"/>
              <a:defRPr/>
            </a:pPr>
            <a:r>
              <a:rPr kumimoji="1" lang="zh-CN" altLang="en-US" sz="1700" dirty="0">
                <a:latin typeface="微软雅黑" panose="020B0503020204020204" pitchFamily="34" charset="-122"/>
                <a:ea typeface="微软雅黑" panose="020B0503020204020204" pitchFamily="34" charset="-122"/>
              </a:rPr>
              <a:t>任何描述性的属性</a:t>
            </a:r>
          </a:p>
          <a:p>
            <a:pPr marL="342900" indent="-342900">
              <a:spcBef>
                <a:spcPct val="35000"/>
              </a:spcBef>
              <a:buClr>
                <a:srgbClr val="002060"/>
              </a:buClr>
              <a:buSzPct val="110000"/>
              <a:buFont typeface="Wingdings" panose="05000000000000000000" pitchFamily="2" charset="2"/>
              <a:buChar char="§"/>
              <a:defRPr/>
            </a:pPr>
            <a:r>
              <a:rPr kumimoji="1" lang="zh-CN" altLang="en-US" sz="1700" dirty="0">
                <a:latin typeface="微软雅黑" panose="020B0503020204020204" pitchFamily="34" charset="-122"/>
                <a:ea typeface="微软雅黑" panose="020B0503020204020204" pitchFamily="34" charset="-122"/>
              </a:rPr>
              <a:t>在我们的</a:t>
            </a:r>
            <a:r>
              <a:rPr kumimoji="1" lang="zh-CN" altLang="en-US" sz="1700" dirty="0" smtClean="0">
                <a:latin typeface="微软雅黑" panose="020B0503020204020204" pitchFamily="34" charset="-122"/>
                <a:ea typeface="微软雅黑" panose="020B0503020204020204" pitchFamily="34" charset="-122"/>
              </a:rPr>
              <a:t>示例中</a:t>
            </a:r>
            <a:r>
              <a:rPr kumimoji="1" lang="en-US" altLang="zh-CN" sz="1700" dirty="0" smtClean="0">
                <a:latin typeface="微软雅黑" panose="020B0503020204020204" pitchFamily="34" charset="-122"/>
                <a:ea typeface="微软雅黑" panose="020B0503020204020204" pitchFamily="34" charset="-122"/>
              </a:rPr>
              <a:t>:</a:t>
            </a:r>
            <a:endParaRPr kumimoji="1" lang="en-US" altLang="zh-CN" sz="1700" dirty="0">
              <a:latin typeface="微软雅黑" panose="020B0503020204020204" pitchFamily="34" charset="-122"/>
              <a:ea typeface="微软雅黑" panose="020B0503020204020204" pitchFamily="34" charset="-122"/>
            </a:endParaRPr>
          </a:p>
          <a:p>
            <a:pPr marL="800100" lvl="1" indent="-342900">
              <a:spcBef>
                <a:spcPct val="35000"/>
              </a:spcBef>
              <a:buClr>
                <a:srgbClr val="002060"/>
              </a:buClr>
              <a:buSzPct val="110000"/>
              <a:buFont typeface="Wingdings" panose="05000000000000000000" pitchFamily="2" charset="2"/>
              <a:buChar char="§"/>
              <a:defRPr/>
            </a:pPr>
            <a:r>
              <a:rPr kumimoji="1" lang="en-US" altLang="en-US" sz="1700" dirty="0" err="1" smtClean="0">
                <a:latin typeface="微软雅黑" panose="020B0503020204020204" pitchFamily="34" charset="-122"/>
                <a:ea typeface="微软雅黑" panose="020B0503020204020204" pitchFamily="34" charset="-122"/>
              </a:rPr>
              <a:t>eval_for</a:t>
            </a:r>
            <a:r>
              <a:rPr kumimoji="1" lang="zh-CN" altLang="en-US" sz="1700" dirty="0" smtClean="0">
                <a:latin typeface="微软雅黑" panose="020B0503020204020204" pitchFamily="34" charset="-122"/>
                <a:ea typeface="微软雅黑" panose="020B0503020204020204" pitchFamily="34" charset="-122"/>
              </a:rPr>
              <a:t>模式是</a:t>
            </a:r>
            <a:r>
              <a:rPr kumimoji="1" lang="en-US" altLang="zh-CN" sz="1700" dirty="0">
                <a:latin typeface="微软雅黑" panose="020B0503020204020204" pitchFamily="34" charset="-122"/>
                <a:ea typeface="微软雅黑" panose="020B0503020204020204" pitchFamily="34" charset="-122"/>
              </a:rPr>
              <a:t>:</a:t>
            </a:r>
          </a:p>
          <a:p>
            <a:pPr algn="ctr">
              <a:spcBef>
                <a:spcPct val="35000"/>
              </a:spcBef>
              <a:buClr>
                <a:srgbClr val="002060"/>
              </a:buClr>
              <a:buSzPct val="110000"/>
              <a:defRPr/>
            </a:pPr>
            <a:r>
              <a:rPr kumimoji="1" lang="en-US" altLang="en-US" sz="1700" dirty="0" err="1">
                <a:latin typeface="微软雅黑" panose="020B0503020204020204" pitchFamily="34" charset="-122"/>
                <a:ea typeface="微软雅黑" panose="020B0503020204020204" pitchFamily="34" charset="-122"/>
              </a:rPr>
              <a:t>eval_for</a:t>
            </a:r>
            <a:r>
              <a:rPr kumimoji="1" lang="en-US" altLang="en-US" sz="1700" dirty="0">
                <a:latin typeface="微软雅黑" panose="020B0503020204020204" pitchFamily="34" charset="-122"/>
                <a:ea typeface="微软雅黑" panose="020B0503020204020204" pitchFamily="34" charset="-122"/>
              </a:rPr>
              <a:t> (</a:t>
            </a:r>
            <a:r>
              <a:rPr kumimoji="1" lang="en-US" altLang="en-US" sz="1700" dirty="0" err="1">
                <a:latin typeface="微软雅黑" panose="020B0503020204020204" pitchFamily="34" charset="-122"/>
                <a:ea typeface="微软雅黑" panose="020B0503020204020204" pitchFamily="34" charset="-122"/>
              </a:rPr>
              <a:t>s_ID</a:t>
            </a:r>
            <a:r>
              <a:rPr kumimoji="1" lang="en-US" altLang="en-US" sz="1700" dirty="0">
                <a:latin typeface="微软雅黑" panose="020B0503020204020204" pitchFamily="34" charset="-122"/>
                <a:ea typeface="微软雅黑" panose="020B0503020204020204" pitchFamily="34" charset="-122"/>
              </a:rPr>
              <a:t>, </a:t>
            </a:r>
            <a:r>
              <a:rPr kumimoji="1" lang="en-US" altLang="en-US" sz="1700" dirty="0" err="1">
                <a:latin typeface="微软雅黑" panose="020B0503020204020204" pitchFamily="34" charset="-122"/>
                <a:ea typeface="微软雅黑" panose="020B0503020204020204" pitchFamily="34" charset="-122"/>
              </a:rPr>
              <a:t>project_id</a:t>
            </a:r>
            <a:r>
              <a:rPr kumimoji="1" lang="en-US" altLang="en-US" sz="1700" dirty="0">
                <a:latin typeface="微软雅黑" panose="020B0503020204020204" pitchFamily="34" charset="-122"/>
                <a:ea typeface="微软雅黑" panose="020B0503020204020204" pitchFamily="34" charset="-122"/>
              </a:rPr>
              <a:t>, </a:t>
            </a:r>
            <a:r>
              <a:rPr kumimoji="1" lang="en-US" altLang="en-US" sz="1700" dirty="0" err="1">
                <a:latin typeface="微软雅黑" panose="020B0503020204020204" pitchFamily="34" charset="-122"/>
                <a:ea typeface="微软雅黑" panose="020B0503020204020204" pitchFamily="34" charset="-122"/>
              </a:rPr>
              <a:t>i_ID</a:t>
            </a:r>
            <a:r>
              <a:rPr kumimoji="1" lang="en-US" altLang="en-US" sz="1700" dirty="0">
                <a:latin typeface="微软雅黑" panose="020B0503020204020204" pitchFamily="34" charset="-122"/>
                <a:ea typeface="微软雅黑" panose="020B0503020204020204" pitchFamily="34" charset="-122"/>
              </a:rPr>
              <a:t>, </a:t>
            </a:r>
            <a:r>
              <a:rPr kumimoji="1" lang="en-US" altLang="en-US" sz="1700" dirty="0" err="1">
                <a:latin typeface="微软雅黑" panose="020B0503020204020204" pitchFamily="34" charset="-122"/>
                <a:ea typeface="微软雅黑" panose="020B0503020204020204" pitchFamily="34" charset="-122"/>
              </a:rPr>
              <a:t>evaluation_id</a:t>
            </a:r>
            <a:r>
              <a:rPr kumimoji="1" lang="en-US" altLang="en-US" sz="1700" dirty="0">
                <a:latin typeface="微软雅黑" panose="020B0503020204020204" pitchFamily="34" charset="-122"/>
                <a:ea typeface="微软雅黑" panose="020B0503020204020204" pitchFamily="34" charset="-122"/>
              </a:rPr>
              <a:t>)</a:t>
            </a:r>
          </a:p>
          <a:p>
            <a:pPr marL="800100" lvl="1" indent="-342900">
              <a:spcBef>
                <a:spcPct val="35000"/>
              </a:spcBef>
              <a:buClr>
                <a:srgbClr val="002060"/>
              </a:buClr>
              <a:buSzPct val="110000"/>
              <a:buFont typeface="Wingdings" panose="05000000000000000000" pitchFamily="2" charset="2"/>
              <a:buChar char="§"/>
              <a:defRPr/>
            </a:pPr>
            <a:r>
              <a:rPr kumimoji="1" lang="en-US" altLang="en-US" sz="1700" dirty="0" err="1" smtClean="0">
                <a:latin typeface="微软雅黑" panose="020B0503020204020204" pitchFamily="34" charset="-122"/>
                <a:ea typeface="微软雅黑" panose="020B0503020204020204" pitchFamily="34" charset="-122"/>
              </a:rPr>
              <a:t>proj_guide</a:t>
            </a:r>
            <a:r>
              <a:rPr kumimoji="1" lang="zh-CN" altLang="en-US" sz="1700" dirty="0" smtClean="0">
                <a:latin typeface="微软雅黑" panose="020B0503020204020204" pitchFamily="34" charset="-122"/>
                <a:ea typeface="微软雅黑" panose="020B0503020204020204" pitchFamily="34" charset="-122"/>
              </a:rPr>
              <a:t>模式是</a:t>
            </a:r>
            <a:r>
              <a:rPr kumimoji="1" lang="zh-CN" altLang="en-US" sz="1700" dirty="0">
                <a:latin typeface="微软雅黑" panose="020B0503020204020204" pitchFamily="34" charset="-122"/>
                <a:ea typeface="微软雅黑" panose="020B0503020204020204" pitchFamily="34" charset="-122"/>
              </a:rPr>
              <a:t>冗余的。</a:t>
            </a:r>
            <a:endParaRPr kumimoji="1" lang="en-US" altLang="en-US" sz="1700" dirty="0" smtClean="0">
              <a:latin typeface="微软雅黑" panose="020B0503020204020204" pitchFamily="34" charset="-122"/>
              <a:ea typeface="微软雅黑" panose="020B0503020204020204" pitchFamily="34" charset="-122"/>
            </a:endParaRPr>
          </a:p>
          <a:p>
            <a:pPr marL="342900" indent="-342900">
              <a:spcBef>
                <a:spcPct val="35000"/>
              </a:spcBef>
              <a:buClr>
                <a:schemeClr val="tx2"/>
              </a:buClr>
              <a:buSzPct val="90000"/>
              <a:buFont typeface="Monotype Sorts" charset="2"/>
              <a:buChar char="n"/>
              <a:defRPr/>
            </a:pPr>
            <a:endParaRPr kumimoji="1" lang="en-US" altLang="en-US" sz="1700" dirty="0">
              <a:latin typeface="微软雅黑" panose="020B0503020204020204" pitchFamily="34" charset="-122"/>
              <a:ea typeface="微软雅黑" panose="020B0503020204020204" pitchFamily="34" charset="-122"/>
            </a:endParaRPr>
          </a:p>
          <a:p>
            <a:pPr marL="342900" indent="-342900">
              <a:spcBef>
                <a:spcPct val="35000"/>
              </a:spcBef>
              <a:buClr>
                <a:schemeClr val="tx2"/>
              </a:buClr>
              <a:buSzPct val="90000"/>
              <a:buFont typeface="Monotype Sorts" charset="2"/>
              <a:buChar char="n"/>
              <a:defRPr/>
            </a:pPr>
            <a:endParaRPr kumimoji="1" lang="en-US"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6761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1904062-BFCB-4299-9B25-5F1784B3C43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0658" name="Rectangle 4"/>
          <p:cNvSpPr>
            <a:spLocks noGrp="1" noChangeArrowheads="1"/>
          </p:cNvSpPr>
          <p:nvPr>
            <p:ph type="ctrTitle"/>
          </p:nvPr>
        </p:nvSpPr>
        <p:spPr/>
        <p:txBody>
          <a:bodyPr/>
          <a:lstStyle/>
          <a:p>
            <a:r>
              <a:rPr lang="zh-CN" altLang="en-US" dirty="0" smtClean="0">
                <a:effectLst/>
              </a:rPr>
              <a:t>设计议题</a:t>
            </a:r>
            <a:endParaRPr lang="en-US" altLang="en-US" dirty="0">
              <a:effectLst/>
            </a:endParaRPr>
          </a:p>
        </p:txBody>
      </p:sp>
    </p:spTree>
    <p:extLst>
      <p:ext uri="{BB962C8B-B14F-4D97-AF65-F5344CB8AC3E}">
        <p14:creationId xmlns:p14="http://schemas.microsoft.com/office/powerpoint/2010/main" val="9696619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639CB37-6CED-4366-8B08-6552F9E6A39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zh-CN" dirty="0" smtClean="0">
                <a:effectLst>
                  <a:outerShdw blurRad="38100" dist="38100" dir="2700000" algn="tl">
                    <a:srgbClr val="C0C0C0"/>
                  </a:outerShdw>
                </a:effectLst>
              </a:rPr>
              <a:t>E-R</a:t>
            </a:r>
            <a:r>
              <a:rPr lang="zh-CN" altLang="en-US" dirty="0" smtClean="0">
                <a:effectLst>
                  <a:outerShdw blurRad="38100" dist="38100" dir="2700000" algn="tl">
                    <a:srgbClr val="C0C0C0"/>
                  </a:outerShdw>
                </a:effectLst>
              </a:rPr>
              <a:t>图的常见错误</a:t>
            </a:r>
            <a:endParaRPr lang="en-US" altLang="en-US" dirty="0">
              <a:effectLst>
                <a:outerShdw blurRad="38100" dist="38100" dir="2700000" algn="tl">
                  <a:srgbClr val="C0C0C0"/>
                </a:outerShdw>
              </a:effectLst>
            </a:endParaRPr>
          </a:p>
        </p:txBody>
      </p:sp>
      <p:sp>
        <p:nvSpPr>
          <p:cNvPr id="71683" name="Rectangle 3"/>
          <p:cNvSpPr>
            <a:spLocks noGrp="1" noChangeArrowheads="1"/>
          </p:cNvSpPr>
          <p:nvPr>
            <p:ph type="body" idx="4294967295"/>
          </p:nvPr>
        </p:nvSpPr>
        <p:spPr>
          <a:xfrm>
            <a:off x="772357" y="1093788"/>
            <a:ext cx="7396283" cy="503364"/>
          </a:xfrm>
        </p:spPr>
        <p:txBody>
          <a:bodyPr/>
          <a:lstStyle/>
          <a:p>
            <a:pPr>
              <a:buSzPct val="110000"/>
              <a:buFont typeface="Wingdings" panose="05000000000000000000" pitchFamily="2" charset="2"/>
              <a:buChar char="§"/>
            </a:pPr>
            <a:r>
              <a:rPr lang="en-US" altLang="en-US" sz="1700" dirty="0"/>
              <a:t>Example of erroneous E-R diagrams </a:t>
            </a:r>
            <a:r>
              <a:rPr lang="en-US" altLang="en-US" sz="2000" dirty="0"/>
              <a:t/>
            </a:r>
            <a:br>
              <a:rPr lang="en-US" altLang="en-US" sz="2000" dirty="0"/>
            </a:br>
            <a:r>
              <a:rPr lang="en-US" altLang="en-US" sz="2000" b="1" dirty="0">
                <a:solidFill>
                  <a:schemeClr val="tx2"/>
                </a:solidFill>
              </a:rPr>
              <a:t/>
            </a:r>
            <a:br>
              <a:rPr lang="en-US" altLang="en-US" sz="2000" b="1" dirty="0">
                <a:solidFill>
                  <a:schemeClr val="tx2"/>
                </a:solidFill>
              </a:rPr>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a:p>
          <a:p>
            <a:endParaRPr lang="en-US" altLang="en-US" sz="2000" dirty="0"/>
          </a:p>
          <a:p>
            <a:pPr>
              <a:buFont typeface="Monotype Sorts" charset="2"/>
              <a:buNone/>
            </a:pPr>
            <a:endParaRPr lang="en-US" altLang="en-US" sz="2000" dirty="0"/>
          </a:p>
        </p:txBody>
      </p:sp>
      <p:pic>
        <p:nvPicPr>
          <p:cNvPr id="9" name="Picture 8">
            <a:extLst>
              <a:ext uri="{FF2B5EF4-FFF2-40B4-BE49-F238E27FC236}">
                <a16:creationId xmlns:a16="http://schemas.microsoft.com/office/drawing/2014/main" id="{53F4A2C6-AD3A-4980-A730-8ECCCC93FA22}"/>
              </a:ext>
            </a:extLst>
          </p:cNvPr>
          <p:cNvPicPr>
            <a:picLocks noChangeAspect="1"/>
          </p:cNvPicPr>
          <p:nvPr/>
        </p:nvPicPr>
        <p:blipFill>
          <a:blip r:embed="rId3"/>
          <a:stretch>
            <a:fillRect/>
          </a:stretch>
        </p:blipFill>
        <p:spPr>
          <a:xfrm>
            <a:off x="1712763" y="1597152"/>
            <a:ext cx="5515470" cy="4674870"/>
          </a:xfrm>
          <a:prstGeom prst="rect">
            <a:avLst/>
          </a:prstGeom>
        </p:spPr>
      </p:pic>
    </p:spTree>
    <p:extLst>
      <p:ext uri="{BB962C8B-B14F-4D97-AF65-F5344CB8AC3E}">
        <p14:creationId xmlns:p14="http://schemas.microsoft.com/office/powerpoint/2010/main" val="18827305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B750DED-DE3D-4B85-A29E-EEF4A31DE8E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sz="2800" dirty="0">
                <a:effectLst>
                  <a:outerShdw blurRad="38100" dist="38100" dir="2700000" algn="tl">
                    <a:srgbClr val="C0C0C0"/>
                  </a:outerShdw>
                </a:effectLst>
              </a:rPr>
              <a:t>Common Mistakes in E-R Diagrams (Cont.)</a:t>
            </a:r>
          </a:p>
        </p:txBody>
      </p:sp>
      <p:pic>
        <p:nvPicPr>
          <p:cNvPr id="9" name="Graphic 8">
            <a:extLst>
              <a:ext uri="{FF2B5EF4-FFF2-40B4-BE49-F238E27FC236}">
                <a16:creationId xmlns:a16="http://schemas.microsoft.com/office/drawing/2014/main" id="{8CD4B8B1-B217-4EE5-92FB-5CD6F4196362}"/>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36205" t="105595" r="36205" b="-56126"/>
          <a:stretch/>
        </p:blipFill>
        <p:spPr>
          <a:xfrm>
            <a:off x="2060437" y="4277264"/>
            <a:ext cx="5023126" cy="2149570"/>
          </a:xfrm>
          <a:prstGeom prst="rect">
            <a:avLst/>
          </a:prstGeom>
        </p:spPr>
      </p:pic>
      <p:pic>
        <p:nvPicPr>
          <p:cNvPr id="7" name="Picture 6">
            <a:extLst>
              <a:ext uri="{FF2B5EF4-FFF2-40B4-BE49-F238E27FC236}">
                <a16:creationId xmlns:a16="http://schemas.microsoft.com/office/drawing/2014/main" id="{F8DA6C23-F47F-4655-AC8F-8208C2E54AA3}"/>
              </a:ext>
            </a:extLst>
          </p:cNvPr>
          <p:cNvPicPr>
            <a:picLocks noChangeAspect="1"/>
          </p:cNvPicPr>
          <p:nvPr/>
        </p:nvPicPr>
        <p:blipFill>
          <a:blip r:embed="rId5"/>
          <a:stretch>
            <a:fillRect/>
          </a:stretch>
        </p:blipFill>
        <p:spPr>
          <a:xfrm>
            <a:off x="337765" y="2478943"/>
            <a:ext cx="6322431" cy="3988434"/>
          </a:xfrm>
          <a:prstGeom prst="rect">
            <a:avLst/>
          </a:prstGeom>
        </p:spPr>
      </p:pic>
      <p:pic>
        <p:nvPicPr>
          <p:cNvPr id="12" name="Picture 11">
            <a:extLst>
              <a:ext uri="{FF2B5EF4-FFF2-40B4-BE49-F238E27FC236}">
                <a16:creationId xmlns:a16="http://schemas.microsoft.com/office/drawing/2014/main" id="{697A24E2-46AE-4A30-BC73-9BEC3131440A}"/>
              </a:ext>
            </a:extLst>
          </p:cNvPr>
          <p:cNvPicPr>
            <a:picLocks noChangeAspect="1"/>
          </p:cNvPicPr>
          <p:nvPr/>
        </p:nvPicPr>
        <p:blipFill rotWithShape="1">
          <a:blip r:embed="rId6"/>
          <a:srcRect t="44302"/>
          <a:stretch/>
        </p:blipFill>
        <p:spPr>
          <a:xfrm>
            <a:off x="4145280" y="652463"/>
            <a:ext cx="4398328" cy="2076422"/>
          </a:xfrm>
          <a:prstGeom prst="rect">
            <a:avLst/>
          </a:prstGeom>
        </p:spPr>
      </p:pic>
    </p:spTree>
    <p:extLst>
      <p:ext uri="{BB962C8B-B14F-4D97-AF65-F5344CB8AC3E}">
        <p14:creationId xmlns:p14="http://schemas.microsoft.com/office/powerpoint/2010/main" val="2648546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F10E6B3-244B-40B7-92EA-A85265E64CD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zh-CN" altLang="en-US" dirty="0" smtClean="0">
                <a:effectLst>
                  <a:outerShdw blurRad="38100" dist="38100" dir="2700000" algn="tl">
                    <a:srgbClr val="C0C0C0"/>
                  </a:outerShdw>
                </a:effectLst>
              </a:rPr>
              <a:t>实体还是属性？</a:t>
            </a:r>
            <a:endParaRPr lang="en-US" altLang="en-US" dirty="0">
              <a:effectLst>
                <a:outerShdw blurRad="38100" dist="38100" dir="2700000" algn="tl">
                  <a:srgbClr val="C0C0C0"/>
                </a:outerShdw>
              </a:effectLst>
            </a:endParaRPr>
          </a:p>
        </p:txBody>
      </p:sp>
      <p:sp>
        <p:nvSpPr>
          <p:cNvPr id="73731" name="Rectangle 3"/>
          <p:cNvSpPr>
            <a:spLocks noGrp="1" noChangeArrowheads="1"/>
          </p:cNvSpPr>
          <p:nvPr>
            <p:ph type="body" idx="4294967295"/>
          </p:nvPr>
        </p:nvSpPr>
        <p:spPr>
          <a:xfrm>
            <a:off x="772357" y="1093788"/>
            <a:ext cx="7606861" cy="4368228"/>
          </a:xfrm>
        </p:spPr>
        <p:txBody>
          <a:bodyPr/>
          <a:lstStyle/>
          <a:p>
            <a:pPr>
              <a:buSzPct val="110000"/>
              <a:buFont typeface="Wingdings" panose="05000000000000000000" pitchFamily="2" charset="2"/>
              <a:buChar char="§"/>
            </a:pPr>
            <a:r>
              <a:rPr lang="en-US" altLang="en-US" sz="1700" dirty="0"/>
              <a:t>Use of entity sets vs. attributes</a:t>
            </a:r>
            <a:br>
              <a:rPr lang="en-US" altLang="en-US" sz="1700" dirty="0"/>
            </a:br>
            <a:r>
              <a:rPr lang="en-US" altLang="en-US" sz="1700" b="1" dirty="0">
                <a:solidFill>
                  <a:schemeClr val="tx2"/>
                </a:solidFill>
              </a:rPr>
              <a:t/>
            </a:r>
            <a:br>
              <a:rPr lang="en-US" altLang="en-US" sz="1700" b="1" dirty="0">
                <a:solidFill>
                  <a:schemeClr val="tx2"/>
                </a:solidFill>
              </a:rPr>
            </a:br>
            <a:r>
              <a:rPr lang="en-US" altLang="en-US" sz="1700" dirty="0"/>
              <a:t/>
            </a:r>
            <a:br>
              <a:rPr lang="en-US" altLang="en-US" sz="1700" dirty="0"/>
            </a:br>
            <a:r>
              <a:rPr lang="en-US" altLang="en-US" sz="1700" dirty="0"/>
              <a:t/>
            </a:r>
            <a:br>
              <a:rPr lang="en-US" altLang="en-US" sz="1700" dirty="0"/>
            </a:br>
            <a:r>
              <a:rPr lang="en-US" altLang="en-US" sz="1700" dirty="0"/>
              <a:t/>
            </a:r>
            <a:br>
              <a:rPr lang="en-US" altLang="en-US" sz="1700" dirty="0"/>
            </a:br>
            <a:endParaRPr lang="en-US" altLang="en-US" sz="1700" dirty="0"/>
          </a:p>
          <a:p>
            <a:endParaRPr lang="en-US" altLang="en-US" sz="1700" dirty="0"/>
          </a:p>
          <a:p>
            <a:endParaRPr lang="en-US" altLang="en-US" sz="1700" dirty="0"/>
          </a:p>
          <a:p>
            <a:r>
              <a:rPr lang="zh-CN" altLang="en-US" sz="1700" dirty="0"/>
              <a:t>使用电话作为实体允许关于电话号码的额外信息</a:t>
            </a:r>
            <a:r>
              <a:rPr lang="en-US" altLang="zh-CN" sz="1700" dirty="0"/>
              <a:t>(</a:t>
            </a:r>
            <a:r>
              <a:rPr lang="zh-CN" altLang="en-US" sz="1700" dirty="0"/>
              <a:t>以及多个电话号码</a:t>
            </a:r>
            <a:r>
              <a:rPr lang="en-US" altLang="zh-CN" sz="1700" dirty="0" smtClean="0"/>
              <a:t>)</a:t>
            </a:r>
            <a:endParaRPr lang="en-US" altLang="en-US" sz="1700" dirty="0" smtClean="0"/>
          </a:p>
        </p:txBody>
      </p:sp>
      <p:pic>
        <p:nvPicPr>
          <p:cNvPr id="73732" name="Picture 5"/>
          <p:cNvPicPr>
            <a:picLocks noChangeAspect="1" noChangeArrowheads="1"/>
          </p:cNvPicPr>
          <p:nvPr/>
        </p:nvPicPr>
        <p:blipFill>
          <a:blip r:embed="rId3">
            <a:extLst>
              <a:ext uri="{28A0092B-C50C-407E-A947-70E740481C1C}">
                <a14:useLocalDpi xmlns:a14="http://schemas.microsoft.com/office/drawing/2010/main" val="0"/>
              </a:ext>
            </a:extLst>
          </a:blip>
          <a:srcRect b="18642"/>
          <a:stretch>
            <a:fillRect/>
          </a:stretch>
        </p:blipFill>
        <p:spPr bwMode="auto">
          <a:xfrm>
            <a:off x="1600228" y="1835368"/>
            <a:ext cx="5598097" cy="121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040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97334F-3F8E-4C9E-A3BB-1813819B402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rPr>
              <a:t>实体还是关系？</a:t>
            </a:r>
            <a:endParaRPr lang="en-US" altLang="en-US" dirty="0">
              <a:effectLst>
                <a:outerShdw blurRad="38100" dist="38100" dir="2700000" algn="tl">
                  <a:srgbClr val="C0C0C0"/>
                </a:outerShdw>
              </a:effectLst>
            </a:endParaRPr>
          </a:p>
        </p:txBody>
      </p:sp>
      <p:sp>
        <p:nvSpPr>
          <p:cNvPr id="74755" name="Rectangle 3"/>
          <p:cNvSpPr>
            <a:spLocks noGrp="1" noChangeArrowheads="1"/>
          </p:cNvSpPr>
          <p:nvPr>
            <p:ph type="body" idx="4294967295"/>
          </p:nvPr>
        </p:nvSpPr>
        <p:spPr>
          <a:xfrm>
            <a:off x="768350" y="1093788"/>
            <a:ext cx="7416862" cy="4990020"/>
          </a:xfrm>
        </p:spPr>
        <p:txBody>
          <a:bodyPr/>
          <a:lstStyle/>
          <a:p>
            <a:pPr>
              <a:buSzPct val="110000"/>
              <a:buFont typeface="Wingdings" panose="05000000000000000000" pitchFamily="2" charset="2"/>
              <a:buChar char="§"/>
            </a:pPr>
            <a:r>
              <a:rPr lang="zh-CN" altLang="en-US" sz="1700" b="1" dirty="0" smtClean="0">
                <a:solidFill>
                  <a:srgbClr val="002060"/>
                </a:solidFill>
              </a:rPr>
              <a:t>使用实体集 </a:t>
            </a:r>
            <a:r>
              <a:rPr lang="en-US" altLang="zh-CN" sz="1700" b="1" dirty="0" smtClean="0">
                <a:solidFill>
                  <a:srgbClr val="002060"/>
                </a:solidFill>
              </a:rPr>
              <a:t>vs </a:t>
            </a:r>
            <a:r>
              <a:rPr lang="zh-CN" altLang="en-US" sz="1700" b="1" dirty="0" smtClean="0">
                <a:solidFill>
                  <a:srgbClr val="002060"/>
                </a:solidFill>
              </a:rPr>
              <a:t>使用关系集</a:t>
            </a:r>
            <a:endParaRPr lang="en-US" altLang="en-US" sz="700" b="1" dirty="0">
              <a:solidFill>
                <a:srgbClr val="002060"/>
              </a:solidFill>
            </a:endParaRPr>
          </a:p>
          <a:p>
            <a:pPr marL="0" indent="0" algn="ctr">
              <a:spcBef>
                <a:spcPts val="0"/>
              </a:spcBef>
              <a:buNone/>
            </a:pPr>
            <a:r>
              <a:rPr lang="zh-CN" altLang="en-US" sz="1700" dirty="0"/>
              <a:t>可能的指导方针</a:t>
            </a:r>
            <a:r>
              <a:rPr lang="zh-CN" altLang="en-US" sz="1700" dirty="0" smtClean="0"/>
              <a:t>是设计一个关系集，描述发生在</a:t>
            </a:r>
            <a:r>
              <a:rPr lang="zh-CN" altLang="en-US" sz="1700" dirty="0"/>
              <a:t>实体</a:t>
            </a:r>
            <a:r>
              <a:rPr lang="zh-CN" altLang="en-US" sz="1700" dirty="0" smtClean="0"/>
              <a:t>之间的一个动作</a:t>
            </a:r>
            <a:endParaRPr lang="en-US" altLang="en-US" sz="1700" dirty="0" smtClean="0"/>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smtClean="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r>
              <a:rPr lang="zh-CN" altLang="en-US" sz="1700" b="1" dirty="0" smtClean="0">
                <a:solidFill>
                  <a:srgbClr val="002060"/>
                </a:solidFill>
              </a:rPr>
              <a:t>关系属性的放置</a:t>
            </a:r>
            <a:endParaRPr lang="en-US" altLang="en-US" sz="2000" b="1" dirty="0">
              <a:solidFill>
                <a:srgbClr val="002060"/>
              </a:solidFill>
            </a:endParaRPr>
          </a:p>
          <a:p>
            <a:endParaRPr lang="en-US" altLang="en-US" sz="2000" b="1" dirty="0">
              <a:solidFill>
                <a:srgbClr val="000099"/>
              </a:solidFill>
            </a:endParaRPr>
          </a:p>
          <a:p>
            <a:endParaRPr lang="en-US" altLang="en-US" sz="2000" b="1" dirty="0">
              <a:solidFill>
                <a:srgbClr val="000099"/>
              </a:solidFill>
            </a:endParaRPr>
          </a:p>
          <a:p>
            <a:endParaRPr lang="en-US" altLang="en-US" sz="2000" b="1" dirty="0">
              <a:solidFill>
                <a:srgbClr val="000099"/>
              </a:solidFill>
            </a:endParaRPr>
          </a:p>
          <a:p>
            <a:pPr marL="37931725" lvl="1" indent="-37474525"/>
            <a:endParaRPr lang="en-US" altLang="en-US" sz="2000" dirty="0">
              <a:solidFill>
                <a:srgbClr val="000099"/>
              </a:solidFill>
              <a:ea typeface="ＭＳ Ｐゴシック" panose="020B0600070205080204" pitchFamily="34" charset="-128"/>
            </a:endParaRPr>
          </a:p>
        </p:txBody>
      </p:sp>
      <p:pic>
        <p:nvPicPr>
          <p:cNvPr id="747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296" y="2280273"/>
            <a:ext cx="5343596" cy="19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27464" y="4935746"/>
            <a:ext cx="6309656" cy="615553"/>
          </a:xfrm>
          <a:prstGeom prst="rect">
            <a:avLst/>
          </a:prstGeom>
        </p:spPr>
        <p:txBody>
          <a:bodyPr wrap="square">
            <a:spAutoFit/>
          </a:bodyPr>
          <a:lstStyle/>
          <a:p>
            <a:pPr>
              <a:defRPr/>
            </a:pPr>
            <a:r>
              <a:rPr kumimoji="1" lang="zh-CN" altLang="en-US" sz="1700" dirty="0" smtClean="0">
                <a:latin typeface="+mn-lt"/>
                <a:ea typeface="ＭＳ Ｐゴシック" charset="-128"/>
              </a:rPr>
              <a:t>比如，属性日期是</a:t>
            </a:r>
            <a:r>
              <a:rPr kumimoji="1" lang="en-US" altLang="zh-CN" sz="1700" dirty="0" smtClean="0">
                <a:latin typeface="+mn-lt"/>
                <a:ea typeface="ＭＳ Ｐゴシック" charset="-128"/>
              </a:rPr>
              <a:t>advisor</a:t>
            </a:r>
            <a:r>
              <a:rPr kumimoji="1" lang="zh-CN" altLang="en-US" sz="1700" dirty="0" smtClean="0">
                <a:latin typeface="+mn-lt"/>
                <a:ea typeface="ＭＳ Ｐゴシック" charset="-128"/>
              </a:rPr>
              <a:t>的还是</a:t>
            </a:r>
            <a:r>
              <a:rPr kumimoji="1" lang="en-US" altLang="zh-CN" sz="1700" dirty="0" smtClean="0">
                <a:latin typeface="+mn-lt"/>
                <a:ea typeface="ＭＳ Ｐゴシック" charset="-128"/>
              </a:rPr>
              <a:t>student</a:t>
            </a:r>
            <a:r>
              <a:rPr kumimoji="1" lang="zh-CN" altLang="en-US" sz="1700" dirty="0" smtClean="0">
                <a:latin typeface="+mn-lt"/>
                <a:ea typeface="ＭＳ Ｐゴシック" charset="-128"/>
              </a:rPr>
              <a:t>的</a:t>
            </a:r>
            <a:endParaRPr kumimoji="1" lang="en-US" sz="1700" dirty="0">
              <a:latin typeface="+mn-lt"/>
              <a:ea typeface="ＭＳ Ｐゴシック" charset="-128"/>
            </a:endParaRPr>
          </a:p>
          <a:p>
            <a:pPr>
              <a:defRPr/>
            </a:pPr>
            <a:endParaRPr kumimoji="1" lang="en-US" sz="1700" dirty="0">
              <a:latin typeface="+mn-lt"/>
              <a:ea typeface="ＭＳ Ｐゴシック" charset="-128"/>
            </a:endParaRPr>
          </a:p>
        </p:txBody>
      </p:sp>
    </p:spTree>
    <p:extLst>
      <p:ext uri="{BB962C8B-B14F-4D97-AF65-F5344CB8AC3E}">
        <p14:creationId xmlns:p14="http://schemas.microsoft.com/office/powerpoint/2010/main" val="14748453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DE380F1-487D-4B55-B4CE-F7BC3AB4144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8194" name="Rectangle 2"/>
          <p:cNvSpPr>
            <a:spLocks noGrp="1" noChangeArrowheads="1"/>
          </p:cNvSpPr>
          <p:nvPr>
            <p:ph type="title" idx="4294967295"/>
          </p:nvPr>
        </p:nvSpPr>
        <p:spPr>
          <a:xfrm>
            <a:off x="838200" y="95250"/>
            <a:ext cx="8077200" cy="609600"/>
          </a:xfrm>
        </p:spPr>
        <p:txBody>
          <a:bodyPr/>
          <a:lstStyle/>
          <a:p>
            <a:pPr>
              <a:defRPr/>
            </a:pPr>
            <a:r>
              <a:rPr lang="zh-CN" altLang="en-US" dirty="0" smtClean="0">
                <a:effectLst>
                  <a:outerShdw blurRad="38100" dist="38100" dir="2700000" algn="tl">
                    <a:srgbClr val="C0C0C0"/>
                  </a:outerShdw>
                </a:effectLst>
              </a:rPr>
              <a:t>二元关系 </a:t>
            </a:r>
            <a:r>
              <a:rPr lang="zh-CN" altLang="en-US" dirty="0" smtClean="0">
                <a:effectLst>
                  <a:outerShdw blurRad="38100" dist="38100" dir="2700000" algn="tl">
                    <a:srgbClr val="C0C0C0"/>
                  </a:outerShdw>
                </a:effectLst>
              </a:rPr>
              <a:t>还是 多元关系？</a:t>
            </a:r>
            <a:endParaRPr lang="en-US" altLang="en-US" dirty="0">
              <a:effectLst>
                <a:outerShdw blurRad="38100" dist="38100" dir="2700000" algn="tl">
                  <a:srgbClr val="C0C0C0"/>
                </a:outerShdw>
              </a:effectLst>
            </a:endParaRPr>
          </a:p>
        </p:txBody>
      </p:sp>
      <p:sp>
        <p:nvSpPr>
          <p:cNvPr id="75779" name="Rectangle 3"/>
          <p:cNvSpPr>
            <a:spLocks noGrp="1" noChangeArrowheads="1"/>
          </p:cNvSpPr>
          <p:nvPr>
            <p:ph type="body" idx="4294967295"/>
          </p:nvPr>
        </p:nvSpPr>
        <p:spPr>
          <a:xfrm>
            <a:off x="772358" y="1107341"/>
            <a:ext cx="7572652" cy="4932779"/>
          </a:xfrm>
        </p:spPr>
        <p:txBody>
          <a:bodyPr/>
          <a:lstStyle/>
          <a:p>
            <a:r>
              <a:rPr lang="zh-CN" altLang="en-US" sz="1700" dirty="0"/>
              <a:t>尽管可以将</a:t>
            </a:r>
            <a:r>
              <a:rPr lang="zh-CN" altLang="en-US" sz="1700" dirty="0" smtClean="0"/>
              <a:t>任何多元</a:t>
            </a:r>
            <a:r>
              <a:rPr lang="en-US" altLang="zh-CN" sz="1700" dirty="0" smtClean="0"/>
              <a:t>(n-</a:t>
            </a:r>
            <a:r>
              <a:rPr lang="en-US" altLang="zh-CN" sz="1700" dirty="0" err="1" smtClean="0"/>
              <a:t>ary</a:t>
            </a:r>
            <a:r>
              <a:rPr lang="zh-CN" altLang="en-US" sz="1700" dirty="0"/>
              <a:t>，对于</a:t>
            </a:r>
            <a:r>
              <a:rPr lang="en-US" altLang="zh-CN" sz="1700" dirty="0"/>
              <a:t>n &gt; 2)</a:t>
            </a:r>
            <a:r>
              <a:rPr lang="zh-CN" altLang="en-US" sz="1700" dirty="0"/>
              <a:t>关系集合替换为许多不同的</a:t>
            </a:r>
            <a:r>
              <a:rPr lang="zh-CN" altLang="en-US" sz="1700" dirty="0" smtClean="0"/>
              <a:t>二</a:t>
            </a:r>
            <a:r>
              <a:rPr lang="zh-CN" altLang="en-US" sz="1700" dirty="0"/>
              <a:t>元</a:t>
            </a:r>
            <a:r>
              <a:rPr lang="zh-CN" altLang="en-US" sz="1700" dirty="0" smtClean="0"/>
              <a:t>关系</a:t>
            </a:r>
            <a:r>
              <a:rPr lang="zh-CN" altLang="en-US" sz="1700" dirty="0"/>
              <a:t>集，</a:t>
            </a:r>
            <a:r>
              <a:rPr lang="zh-CN" altLang="en-US" sz="1700" dirty="0" smtClean="0"/>
              <a:t>但多元关系</a:t>
            </a:r>
            <a:r>
              <a:rPr lang="zh-CN" altLang="en-US" sz="1700" dirty="0"/>
              <a:t>集更清楚地表明多个实体参与一个关系。</a:t>
            </a:r>
          </a:p>
          <a:p>
            <a:r>
              <a:rPr lang="zh-CN" altLang="en-US" sz="1700" dirty="0"/>
              <a:t>一些</a:t>
            </a:r>
            <a:r>
              <a:rPr lang="zh-CN" altLang="en-US" sz="1700" dirty="0" smtClean="0"/>
              <a:t>看似</a:t>
            </a:r>
            <a:r>
              <a:rPr lang="zh-CN" altLang="en-US" sz="1700" dirty="0"/>
              <a:t>多元</a:t>
            </a:r>
            <a:r>
              <a:rPr lang="zh-CN" altLang="en-US" sz="1700" dirty="0" smtClean="0"/>
              <a:t>关系</a:t>
            </a:r>
            <a:r>
              <a:rPr lang="zh-CN" altLang="en-US" sz="1700" dirty="0"/>
              <a:t>可能</a:t>
            </a:r>
            <a:r>
              <a:rPr lang="zh-CN" altLang="en-US" sz="1700" dirty="0" smtClean="0"/>
              <a:t>使用二元关系</a:t>
            </a:r>
            <a:r>
              <a:rPr lang="zh-CN" altLang="en-US" sz="1700" dirty="0"/>
              <a:t>来更好地表示</a:t>
            </a:r>
          </a:p>
          <a:p>
            <a:pPr lvl="1"/>
            <a:r>
              <a:rPr lang="zh-CN" altLang="en-US" sz="1700" dirty="0"/>
              <a:t>例如，将孩子与他</a:t>
            </a:r>
            <a:r>
              <a:rPr lang="en-US" altLang="zh-CN" sz="1700" dirty="0"/>
              <a:t>/</a:t>
            </a:r>
            <a:r>
              <a:rPr lang="zh-CN" altLang="en-US" sz="1700" dirty="0"/>
              <a:t>她的父亲和母亲联系起来的三元关系父母，最好被父亲和母亲这两种二元关系所取代</a:t>
            </a:r>
          </a:p>
          <a:p>
            <a:pPr lvl="2"/>
            <a:r>
              <a:rPr lang="zh-CN" altLang="en-US" sz="1700" dirty="0"/>
              <a:t>使用两个二元关系允许部分信息</a:t>
            </a:r>
            <a:r>
              <a:rPr lang="en-US" altLang="zh-CN" sz="1700" dirty="0"/>
              <a:t>(</a:t>
            </a:r>
            <a:r>
              <a:rPr lang="zh-CN" altLang="en-US" sz="1700" dirty="0"/>
              <a:t>例如，只知道母亲</a:t>
            </a:r>
            <a:r>
              <a:rPr lang="en-US" altLang="zh-CN" sz="1700" dirty="0"/>
              <a:t>)</a:t>
            </a:r>
          </a:p>
          <a:p>
            <a:pPr lvl="1"/>
            <a:r>
              <a:rPr lang="zh-CN" altLang="en-US" sz="1700" dirty="0"/>
              <a:t>但有些关系是天生的非二元关系</a:t>
            </a:r>
          </a:p>
          <a:p>
            <a:pPr lvl="2"/>
            <a:r>
              <a:rPr lang="zh-CN" altLang="en-US" sz="1700" dirty="0"/>
              <a:t>例如</a:t>
            </a:r>
            <a:r>
              <a:rPr lang="en-US" altLang="zh-CN" sz="1700" dirty="0"/>
              <a:t>:</a:t>
            </a:r>
            <a:r>
              <a:rPr lang="en-US" altLang="zh-CN" sz="1700" dirty="0" err="1" smtClean="0"/>
              <a:t>proj_guide</a:t>
            </a:r>
            <a:endParaRPr lang="en-US" altLang="en-US" sz="1700" dirty="0" smtClean="0"/>
          </a:p>
        </p:txBody>
      </p:sp>
    </p:spTree>
    <p:extLst>
      <p:ext uri="{BB962C8B-B14F-4D97-AF65-F5344CB8AC3E}">
        <p14:creationId xmlns:p14="http://schemas.microsoft.com/office/powerpoint/2010/main" val="2581133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C3F0691-02FD-4F01-B16B-37F0C98E765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0242" name="Rectangle 2"/>
          <p:cNvSpPr>
            <a:spLocks noGrp="1" noChangeArrowheads="1"/>
          </p:cNvSpPr>
          <p:nvPr>
            <p:ph type="title" idx="4294967295"/>
          </p:nvPr>
        </p:nvSpPr>
        <p:spPr>
          <a:xfrm>
            <a:off x="855663" y="69850"/>
            <a:ext cx="8077200" cy="609600"/>
          </a:xfrm>
        </p:spPr>
        <p:txBody>
          <a:bodyPr/>
          <a:lstStyle/>
          <a:p>
            <a:pPr>
              <a:defRPr/>
            </a:pPr>
            <a:r>
              <a:rPr lang="zh-CN" altLang="en-US" sz="2400" dirty="0" smtClean="0">
                <a:effectLst>
                  <a:outerShdw blurRad="38100" dist="38100" dir="2700000" algn="tl">
                    <a:srgbClr val="C0C0C0"/>
                  </a:outerShdw>
                </a:effectLst>
              </a:rPr>
              <a:t>将多元关系转换成二元关系</a:t>
            </a:r>
            <a:endParaRPr lang="en-US" altLang="en-US" sz="2400" dirty="0">
              <a:effectLst>
                <a:outerShdw blurRad="38100" dist="38100" dir="2700000" algn="tl">
                  <a:srgbClr val="C0C0C0"/>
                </a:outerShdw>
              </a:effectLst>
            </a:endParaRPr>
          </a:p>
        </p:txBody>
      </p:sp>
      <p:sp>
        <p:nvSpPr>
          <p:cNvPr id="76803" name="Rectangle 3"/>
          <p:cNvSpPr>
            <a:spLocks noGrp="1" noChangeArrowheads="1"/>
          </p:cNvSpPr>
          <p:nvPr>
            <p:ph type="body" idx="4294967295"/>
          </p:nvPr>
        </p:nvSpPr>
        <p:spPr>
          <a:xfrm>
            <a:off x="772357" y="1050925"/>
            <a:ext cx="8012512" cy="3179699"/>
          </a:xfrm>
        </p:spPr>
        <p:txBody>
          <a:bodyPr/>
          <a:lstStyle/>
          <a:p>
            <a:pPr>
              <a:lnSpc>
                <a:spcPct val="90000"/>
              </a:lnSpc>
            </a:pPr>
            <a:r>
              <a:rPr lang="zh-CN" altLang="en-US" sz="1700" dirty="0" smtClean="0"/>
              <a:t>一般地，任何多元关系都能通过创建一个人工的实体，使用二元关系来</a:t>
            </a:r>
            <a:r>
              <a:rPr lang="zh-CN" altLang="en-US" sz="1700" dirty="0"/>
              <a:t>表达。将实体集</a:t>
            </a:r>
            <a:r>
              <a:rPr lang="en-US" altLang="zh-CN" sz="1700" dirty="0"/>
              <a:t>A</a:t>
            </a:r>
            <a:r>
              <a:rPr lang="zh-CN" altLang="en-US" sz="1700" dirty="0"/>
              <a:t>、</a:t>
            </a:r>
            <a:r>
              <a:rPr lang="en-US" altLang="zh-CN" sz="1700" dirty="0"/>
              <a:t>B</a:t>
            </a:r>
            <a:r>
              <a:rPr lang="zh-CN" altLang="en-US" sz="1700" dirty="0"/>
              <a:t>、</a:t>
            </a:r>
            <a:r>
              <a:rPr lang="en-US" altLang="zh-CN" sz="1700" dirty="0"/>
              <a:t>C</a:t>
            </a:r>
            <a:r>
              <a:rPr lang="zh-CN" altLang="en-US" sz="1700" dirty="0"/>
              <a:t>之间的</a:t>
            </a:r>
            <a:r>
              <a:rPr lang="en-US" altLang="zh-CN" sz="1700" dirty="0"/>
              <a:t>R</a:t>
            </a:r>
            <a:r>
              <a:rPr lang="zh-CN" altLang="en-US" sz="1700" dirty="0"/>
              <a:t>替换为实体集</a:t>
            </a:r>
            <a:r>
              <a:rPr lang="en-US" altLang="zh-CN" sz="1700" dirty="0"/>
              <a:t>E</a:t>
            </a:r>
            <a:r>
              <a:rPr lang="zh-CN" altLang="en-US" sz="1700" dirty="0"/>
              <a:t>和三个关系集</a:t>
            </a:r>
            <a:r>
              <a:rPr lang="en-US" altLang="zh-CN" sz="1700" dirty="0" smtClean="0"/>
              <a:t>:</a:t>
            </a:r>
            <a:endParaRPr lang="en-US" altLang="en-US" sz="1700" dirty="0">
              <a:ea typeface="ＭＳ Ｐゴシック" panose="020B0600070205080204" pitchFamily="34" charset="-128"/>
            </a:endParaRPr>
          </a:p>
          <a:p>
            <a:pPr>
              <a:lnSpc>
                <a:spcPct val="90000"/>
              </a:lnSpc>
              <a:buFont typeface="Monotype Sorts" charset="2"/>
              <a:buNone/>
            </a:pPr>
            <a:r>
              <a:rPr lang="en-US" altLang="en-US" sz="1700" dirty="0"/>
              <a:t>		1. </a:t>
            </a:r>
            <a:r>
              <a:rPr lang="en-US" altLang="en-US" sz="1700" i="1" dirty="0"/>
              <a:t>R</a:t>
            </a:r>
            <a:r>
              <a:rPr lang="en-US" altLang="en-US" sz="1700" i="1" baseline="-25000" dirty="0"/>
              <a:t>A</a:t>
            </a:r>
            <a:r>
              <a:rPr lang="en-US" altLang="en-US" sz="1700" dirty="0"/>
              <a:t>, relating </a:t>
            </a:r>
            <a:r>
              <a:rPr lang="en-US" altLang="en-US" sz="1700" i="1" dirty="0"/>
              <a:t>E </a:t>
            </a:r>
            <a:r>
              <a:rPr lang="en-US" altLang="en-US" sz="1700" dirty="0"/>
              <a:t>and </a:t>
            </a:r>
            <a:r>
              <a:rPr lang="en-US" altLang="en-US" sz="1700" i="1" dirty="0"/>
              <a:t>A        </a:t>
            </a:r>
            <a:r>
              <a:rPr lang="en-US" altLang="en-US" sz="1700" dirty="0"/>
              <a:t>2.  </a:t>
            </a:r>
            <a:r>
              <a:rPr lang="en-US" altLang="en-US" sz="1700" i="1" dirty="0"/>
              <a:t>R</a:t>
            </a:r>
            <a:r>
              <a:rPr lang="en-US" altLang="en-US" sz="1700" i="1" baseline="-25000" dirty="0"/>
              <a:t>B</a:t>
            </a:r>
            <a:r>
              <a:rPr lang="en-US" altLang="en-US" sz="1700" dirty="0"/>
              <a:t>, relating </a:t>
            </a:r>
            <a:r>
              <a:rPr lang="en-US" altLang="en-US" sz="1700" i="1" dirty="0"/>
              <a:t>E </a:t>
            </a:r>
            <a:r>
              <a:rPr lang="en-US" altLang="en-US" sz="1700" dirty="0"/>
              <a:t>and </a:t>
            </a:r>
            <a:r>
              <a:rPr lang="en-US" altLang="en-US" sz="1700" i="1" dirty="0"/>
              <a:t>B      </a:t>
            </a:r>
            <a:br>
              <a:rPr lang="en-US" altLang="en-US" sz="1700" i="1" dirty="0"/>
            </a:br>
            <a:r>
              <a:rPr lang="en-US" altLang="en-US" sz="1700" i="1" dirty="0"/>
              <a:t>          </a:t>
            </a:r>
            <a:r>
              <a:rPr lang="en-US" altLang="en-US" sz="1700" dirty="0"/>
              <a:t>3. </a:t>
            </a:r>
            <a:r>
              <a:rPr lang="en-US" altLang="en-US" sz="1700" i="1" dirty="0"/>
              <a:t>R</a:t>
            </a:r>
            <a:r>
              <a:rPr lang="en-US" altLang="en-US" sz="1700" i="1" baseline="-25000" dirty="0"/>
              <a:t>C</a:t>
            </a:r>
            <a:r>
              <a:rPr lang="en-US" altLang="en-US" sz="1700" dirty="0"/>
              <a:t>, relating </a:t>
            </a:r>
            <a:r>
              <a:rPr lang="en-US" altLang="en-US" sz="1700" i="1" dirty="0"/>
              <a:t>E </a:t>
            </a:r>
            <a:r>
              <a:rPr lang="en-US" altLang="en-US" sz="1700" dirty="0"/>
              <a:t>and </a:t>
            </a:r>
            <a:r>
              <a:rPr lang="en-US" altLang="en-US" sz="1700" i="1" dirty="0"/>
              <a:t>C</a:t>
            </a:r>
          </a:p>
          <a:p>
            <a:pPr lvl="1">
              <a:lnSpc>
                <a:spcPct val="90000"/>
              </a:lnSpc>
            </a:pPr>
            <a:r>
              <a:rPr lang="zh-CN" altLang="en-US" sz="1700" dirty="0">
                <a:ea typeface="ＭＳ Ｐゴシック" panose="020B0600070205080204" pitchFamily="34" charset="-128"/>
              </a:rPr>
              <a:t>为</a:t>
            </a:r>
            <a:r>
              <a:rPr lang="en-US" altLang="zh-CN" sz="1700" dirty="0">
                <a:ea typeface="ＭＳ Ｐゴシック" panose="020B0600070205080204" pitchFamily="34" charset="-128"/>
              </a:rPr>
              <a:t>E</a:t>
            </a:r>
            <a:r>
              <a:rPr lang="zh-CN" altLang="en-US" sz="1700" dirty="0">
                <a:ea typeface="ＭＳ Ｐゴシック" panose="020B0600070205080204" pitchFamily="34" charset="-128"/>
              </a:rPr>
              <a:t>创建一个标识属性，并将</a:t>
            </a:r>
            <a:r>
              <a:rPr lang="en-US" altLang="zh-CN" sz="1700" dirty="0">
                <a:ea typeface="ＭＳ Ｐゴシック" panose="020B0600070205080204" pitchFamily="34" charset="-128"/>
              </a:rPr>
              <a:t>R</a:t>
            </a:r>
            <a:r>
              <a:rPr lang="zh-CN" altLang="en-US" sz="1700" dirty="0">
                <a:ea typeface="ＭＳ Ｐゴシック" panose="020B0600070205080204" pitchFamily="34" charset="-128"/>
              </a:rPr>
              <a:t>的任何属性添加到</a:t>
            </a:r>
            <a:r>
              <a:rPr lang="en-US" altLang="zh-CN" sz="1700" dirty="0">
                <a:ea typeface="ＭＳ Ｐゴシック" panose="020B0600070205080204" pitchFamily="34" charset="-128"/>
              </a:rPr>
              <a:t>E</a:t>
            </a:r>
            <a:endParaRPr lang="en-US" altLang="en-US" sz="1700" dirty="0" smtClean="0">
              <a:ea typeface="ＭＳ Ｐゴシック" panose="020B0600070205080204" pitchFamily="34" charset="-128"/>
            </a:endParaRPr>
          </a:p>
          <a:p>
            <a:pPr lvl="1">
              <a:lnSpc>
                <a:spcPct val="90000"/>
              </a:lnSpc>
            </a:pPr>
            <a:r>
              <a:rPr lang="zh-CN" altLang="en-US" sz="1700" dirty="0">
                <a:ea typeface="ＭＳ Ｐゴシック" panose="020B0600070205080204" pitchFamily="34" charset="-128"/>
              </a:rPr>
              <a:t>对于</a:t>
            </a:r>
            <a:r>
              <a:rPr lang="en-US" altLang="en-US" sz="1700" dirty="0">
                <a:ea typeface="ＭＳ Ｐゴシック" panose="020B0600070205080204" pitchFamily="34" charset="-128"/>
              </a:rPr>
              <a:t>R</a:t>
            </a:r>
            <a:r>
              <a:rPr lang="zh-CN" altLang="en-US" sz="1700" dirty="0">
                <a:ea typeface="ＭＳ Ｐゴシック" panose="020B0600070205080204" pitchFamily="34" charset="-128"/>
              </a:rPr>
              <a:t>中的每个关系</a:t>
            </a:r>
            <a:r>
              <a:rPr lang="en-US" altLang="zh-CN" sz="1700" dirty="0">
                <a:ea typeface="ＭＳ Ｐゴシック" panose="020B0600070205080204" pitchFamily="34" charset="-128"/>
              </a:rPr>
              <a:t>(</a:t>
            </a:r>
            <a:r>
              <a:rPr lang="en-US" altLang="en-US" sz="1700" dirty="0" err="1">
                <a:ea typeface="ＭＳ Ｐゴシック" panose="020B0600070205080204" pitchFamily="34" charset="-128"/>
              </a:rPr>
              <a:t>a</a:t>
            </a:r>
            <a:r>
              <a:rPr lang="en-US" altLang="en-US" sz="1700" baseline="-25000" dirty="0" err="1">
                <a:ea typeface="ＭＳ Ｐゴシック" panose="020B0600070205080204" pitchFamily="34" charset="-128"/>
              </a:rPr>
              <a:t>i</a:t>
            </a:r>
            <a:r>
              <a:rPr lang="en-US" altLang="en-US" sz="1700" dirty="0">
                <a:ea typeface="ＭＳ Ｐゴシック" panose="020B0600070205080204" pitchFamily="34" charset="-128"/>
              </a:rPr>
              <a:t>, b</a:t>
            </a:r>
            <a:r>
              <a:rPr lang="en-US" altLang="en-US" sz="1700" baseline="-25000" dirty="0">
                <a:ea typeface="ＭＳ Ｐゴシック" panose="020B0600070205080204" pitchFamily="34" charset="-128"/>
              </a:rPr>
              <a:t>i</a:t>
            </a:r>
            <a:r>
              <a:rPr lang="en-US" altLang="en-US" sz="1700" dirty="0">
                <a:ea typeface="ＭＳ Ｐゴシック" panose="020B0600070205080204" pitchFamily="34" charset="-128"/>
              </a:rPr>
              <a:t>, c</a:t>
            </a:r>
            <a:r>
              <a:rPr lang="en-US" altLang="en-US" sz="1700" baseline="-25000" dirty="0">
                <a:ea typeface="ＭＳ Ｐゴシック" panose="020B0600070205080204" pitchFamily="34" charset="-128"/>
              </a:rPr>
              <a:t>i</a:t>
            </a:r>
            <a:r>
              <a:rPr lang="en-US" altLang="en-US" sz="1700" dirty="0">
                <a:ea typeface="ＭＳ Ｐゴシック" panose="020B0600070205080204" pitchFamily="34" charset="-128"/>
              </a:rPr>
              <a:t>)，</a:t>
            </a:r>
            <a:r>
              <a:rPr lang="zh-CN" altLang="en-US" sz="1700" dirty="0" smtClean="0">
                <a:ea typeface="ＭＳ Ｐゴシック" panose="020B0600070205080204" pitchFamily="34" charset="-128"/>
              </a:rPr>
              <a:t>创建</a:t>
            </a:r>
            <a:endParaRPr lang="en-US" altLang="zh-CN" sz="1700" dirty="0" smtClean="0">
              <a:ea typeface="ＭＳ Ｐゴシック" panose="020B0600070205080204" pitchFamily="34" charset="-128"/>
            </a:endParaRPr>
          </a:p>
          <a:p>
            <a:pPr marL="457200" lvl="1" indent="0">
              <a:lnSpc>
                <a:spcPct val="90000"/>
              </a:lnSpc>
              <a:buNone/>
            </a:pPr>
            <a:r>
              <a:rPr lang="en-US" altLang="en-US" sz="1700" dirty="0" smtClean="0"/>
              <a:t>    1. </a:t>
            </a:r>
            <a:r>
              <a:rPr lang="en-US" altLang="en-US" sz="1700" dirty="0"/>
              <a:t>a new entity </a:t>
            </a:r>
            <a:r>
              <a:rPr lang="en-US" altLang="en-US" sz="1700" i="1" dirty="0" err="1"/>
              <a:t>e</a:t>
            </a:r>
            <a:r>
              <a:rPr lang="en-US" altLang="en-US" sz="1700" i="1" baseline="-25000" dirty="0" err="1"/>
              <a:t>i</a:t>
            </a:r>
            <a:r>
              <a:rPr lang="en-US" altLang="en-US" sz="1700" i="1" dirty="0"/>
              <a:t> </a:t>
            </a:r>
            <a:r>
              <a:rPr lang="en-US" altLang="en-US" sz="1700" dirty="0"/>
              <a:t>in the entity set </a:t>
            </a:r>
            <a:r>
              <a:rPr lang="en-US" altLang="en-US" sz="1700" i="1" dirty="0"/>
              <a:t>E       </a:t>
            </a:r>
            <a:r>
              <a:rPr lang="en-US" altLang="en-US" sz="1700" dirty="0"/>
              <a:t>2. add (</a:t>
            </a:r>
            <a:r>
              <a:rPr lang="en-US" altLang="en-US" sz="1700" i="1" dirty="0" err="1"/>
              <a:t>e</a:t>
            </a:r>
            <a:r>
              <a:rPr lang="en-US" altLang="en-US" sz="1700" i="1" baseline="-25000" dirty="0" err="1"/>
              <a:t>i</a:t>
            </a:r>
            <a:r>
              <a:rPr lang="en-US" altLang="en-US" sz="1700" i="1" dirty="0"/>
              <a:t> , </a:t>
            </a:r>
            <a:r>
              <a:rPr lang="en-US" altLang="en-US" sz="1700" i="1" dirty="0" err="1"/>
              <a:t>a</a:t>
            </a:r>
            <a:r>
              <a:rPr lang="en-US" altLang="en-US" sz="1700" i="1" baseline="-25000" dirty="0" err="1"/>
              <a:t>i</a:t>
            </a:r>
            <a:r>
              <a:rPr lang="en-US" altLang="en-US" sz="1700" i="1" baseline="-25000" dirty="0"/>
              <a:t> </a:t>
            </a:r>
            <a:r>
              <a:rPr lang="en-US" altLang="en-US" sz="1700" dirty="0"/>
              <a:t>) to </a:t>
            </a:r>
            <a:r>
              <a:rPr lang="en-US" altLang="en-US" sz="1700" i="1" dirty="0"/>
              <a:t>R</a:t>
            </a:r>
            <a:r>
              <a:rPr lang="en-US" altLang="en-US" sz="1700" i="1" baseline="-25000" dirty="0"/>
              <a:t>A</a:t>
            </a:r>
          </a:p>
          <a:p>
            <a:pPr>
              <a:lnSpc>
                <a:spcPct val="90000"/>
              </a:lnSpc>
              <a:buFont typeface="Monotype Sorts" charset="2"/>
              <a:buNone/>
            </a:pPr>
            <a:r>
              <a:rPr lang="en-US" altLang="en-US" sz="1700" dirty="0"/>
              <a:t>	      3. add (</a:t>
            </a:r>
            <a:r>
              <a:rPr lang="en-US" altLang="en-US" sz="1700" i="1" dirty="0" err="1"/>
              <a:t>e</a:t>
            </a:r>
            <a:r>
              <a:rPr lang="en-US" altLang="en-US" sz="1700" i="1" baseline="-25000" dirty="0" err="1"/>
              <a:t>i</a:t>
            </a:r>
            <a:r>
              <a:rPr lang="en-US" altLang="en-US" sz="1700" i="1" dirty="0"/>
              <a:t> , b</a:t>
            </a:r>
            <a:r>
              <a:rPr lang="en-US" altLang="en-US" sz="1700" i="1" baseline="-25000" dirty="0"/>
              <a:t>i</a:t>
            </a:r>
            <a:r>
              <a:rPr lang="en-US" altLang="en-US" sz="1700" i="1" dirty="0"/>
              <a:t> </a:t>
            </a:r>
            <a:r>
              <a:rPr lang="en-US" altLang="en-US" sz="1700" dirty="0"/>
              <a:t>) to </a:t>
            </a:r>
            <a:r>
              <a:rPr lang="en-US" altLang="en-US" sz="1700" i="1" dirty="0"/>
              <a:t>R</a:t>
            </a:r>
            <a:r>
              <a:rPr lang="en-US" altLang="en-US" sz="1700" i="1" baseline="-25000" dirty="0"/>
              <a:t>B</a:t>
            </a:r>
            <a:r>
              <a:rPr lang="en-US" altLang="en-US" sz="1700" i="1" dirty="0"/>
              <a:t>      </a:t>
            </a:r>
            <a:r>
              <a:rPr lang="en-US" altLang="en-US" sz="1700" dirty="0"/>
              <a:t>	             4. add (</a:t>
            </a:r>
            <a:r>
              <a:rPr lang="en-US" altLang="en-US" sz="1700" i="1" dirty="0" err="1"/>
              <a:t>e</a:t>
            </a:r>
            <a:r>
              <a:rPr lang="en-US" altLang="en-US" sz="1700" i="1" baseline="-25000" dirty="0" err="1"/>
              <a:t>i</a:t>
            </a:r>
            <a:r>
              <a:rPr lang="en-US" altLang="en-US" sz="1700" i="1" dirty="0"/>
              <a:t> , c</a:t>
            </a:r>
            <a:r>
              <a:rPr lang="en-US" altLang="en-US" sz="1700" i="1" baseline="-25000" dirty="0"/>
              <a:t>i </a:t>
            </a:r>
            <a:r>
              <a:rPr lang="en-US" altLang="en-US" sz="1700" dirty="0"/>
              <a:t>) to </a:t>
            </a:r>
            <a:r>
              <a:rPr lang="en-US" altLang="en-US" sz="1700" i="1" dirty="0"/>
              <a:t>R</a:t>
            </a:r>
            <a:r>
              <a:rPr lang="en-US" altLang="en-US" sz="1700" i="1" baseline="-25000" dirty="0"/>
              <a:t>C</a:t>
            </a:r>
          </a:p>
        </p:txBody>
      </p:sp>
      <p:pic>
        <p:nvPicPr>
          <p:cNvPr id="7" name="Picture 6">
            <a:extLst>
              <a:ext uri="{FF2B5EF4-FFF2-40B4-BE49-F238E27FC236}">
                <a16:creationId xmlns:a16="http://schemas.microsoft.com/office/drawing/2014/main" id="{61798D97-0C41-4127-8946-9AD5E1534429}"/>
              </a:ext>
            </a:extLst>
          </p:cNvPr>
          <p:cNvPicPr>
            <a:picLocks noChangeAspect="1"/>
          </p:cNvPicPr>
          <p:nvPr/>
        </p:nvPicPr>
        <p:blipFill>
          <a:blip r:embed="rId3"/>
          <a:stretch>
            <a:fillRect/>
          </a:stretch>
        </p:blipFill>
        <p:spPr>
          <a:xfrm>
            <a:off x="1520212" y="3764280"/>
            <a:ext cx="6516802" cy="2211451"/>
          </a:xfrm>
          <a:prstGeom prst="rect">
            <a:avLst/>
          </a:prstGeom>
        </p:spPr>
      </p:pic>
    </p:spTree>
    <p:extLst>
      <p:ext uri="{BB962C8B-B14F-4D97-AF65-F5344CB8AC3E}">
        <p14:creationId xmlns:p14="http://schemas.microsoft.com/office/powerpoint/2010/main" val="891298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775FB3B-D5B1-47CA-AF72-600243D3EE2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2290" name="Rectangle 2"/>
          <p:cNvSpPr>
            <a:spLocks noGrp="1" noChangeArrowheads="1"/>
          </p:cNvSpPr>
          <p:nvPr>
            <p:ph type="title" idx="4294967295"/>
          </p:nvPr>
        </p:nvSpPr>
        <p:spPr>
          <a:xfrm>
            <a:off x="781050" y="-15875"/>
            <a:ext cx="8096250" cy="696913"/>
          </a:xfrm>
        </p:spPr>
        <p:txBody>
          <a:bodyPr/>
          <a:lstStyle/>
          <a:p>
            <a:pPr>
              <a:defRPr/>
            </a:pPr>
            <a:r>
              <a:rPr lang="zh-CN" altLang="en-US" dirty="0" smtClean="0">
                <a:effectLst>
                  <a:outerShdw blurRad="38100" dist="38100" dir="2700000" algn="tl">
                    <a:srgbClr val="C0C0C0"/>
                  </a:outerShdw>
                </a:effectLst>
              </a:rPr>
              <a:t>转换多元关系（续）</a:t>
            </a:r>
            <a:endParaRPr lang="en-US" altLang="en-US" sz="2800" dirty="0">
              <a:effectLst>
                <a:outerShdw blurRad="38100" dist="38100" dir="2700000" algn="tl">
                  <a:srgbClr val="C0C0C0"/>
                </a:outerShdw>
              </a:effectLst>
            </a:endParaRPr>
          </a:p>
        </p:txBody>
      </p:sp>
      <p:sp>
        <p:nvSpPr>
          <p:cNvPr id="77827" name="Rectangle 3"/>
          <p:cNvSpPr>
            <a:spLocks noGrp="1" noChangeArrowheads="1"/>
          </p:cNvSpPr>
          <p:nvPr>
            <p:ph type="body" idx="4294967295"/>
          </p:nvPr>
        </p:nvSpPr>
        <p:spPr>
          <a:xfrm>
            <a:off x="763294" y="1160463"/>
            <a:ext cx="7594854" cy="3387153"/>
          </a:xfrm>
        </p:spPr>
        <p:txBody>
          <a:bodyPr/>
          <a:lstStyle/>
          <a:p>
            <a:r>
              <a:rPr lang="zh-CN" altLang="en-US" sz="1700" dirty="0"/>
              <a:t>还</a:t>
            </a:r>
            <a:r>
              <a:rPr lang="zh-CN" altLang="en-US" sz="1700" dirty="0" smtClean="0"/>
              <a:t>需要</a:t>
            </a:r>
            <a:r>
              <a:rPr lang="zh-CN" altLang="en-US" sz="1700" dirty="0"/>
              <a:t>转换</a:t>
            </a:r>
            <a:r>
              <a:rPr lang="zh-CN" altLang="en-US" sz="1700" dirty="0" smtClean="0"/>
              <a:t>约束</a:t>
            </a:r>
            <a:endParaRPr lang="zh-CN" altLang="en-US" sz="1700" dirty="0"/>
          </a:p>
          <a:p>
            <a:pPr lvl="1"/>
            <a:r>
              <a:rPr lang="zh-CN" altLang="en-US" sz="1700" dirty="0"/>
              <a:t>转换</a:t>
            </a:r>
            <a:r>
              <a:rPr lang="zh-CN" altLang="en-US" sz="1700" dirty="0" smtClean="0"/>
              <a:t>所有</a:t>
            </a:r>
            <a:r>
              <a:rPr lang="zh-CN" altLang="en-US" sz="1700" dirty="0"/>
              <a:t>的约束可能是不可能的</a:t>
            </a:r>
          </a:p>
          <a:p>
            <a:pPr lvl="1"/>
            <a:r>
              <a:rPr lang="zh-CN" altLang="en-US" sz="1700" dirty="0"/>
              <a:t>在转换后的模式中，可能</a:t>
            </a:r>
            <a:r>
              <a:rPr lang="zh-CN" altLang="en-US" sz="1700" dirty="0" smtClean="0"/>
              <a:t>存在不能</a:t>
            </a:r>
            <a:r>
              <a:rPr lang="zh-CN" altLang="en-US" sz="1700" dirty="0"/>
              <a:t>对应于</a:t>
            </a:r>
            <a:r>
              <a:rPr lang="en-US" altLang="zh-CN" sz="1700" dirty="0"/>
              <a:t>R</a:t>
            </a:r>
            <a:r>
              <a:rPr lang="zh-CN" altLang="en-US" sz="1700" dirty="0"/>
              <a:t>的任何实例的实例</a:t>
            </a:r>
          </a:p>
          <a:p>
            <a:pPr lvl="2"/>
            <a:r>
              <a:rPr lang="zh-CN" altLang="en-US" sz="1700" dirty="0"/>
              <a:t>练习</a:t>
            </a:r>
            <a:r>
              <a:rPr lang="en-US" altLang="zh-CN" sz="1700" dirty="0"/>
              <a:t>:</a:t>
            </a:r>
            <a:r>
              <a:rPr lang="zh-CN" altLang="en-US" sz="1700" dirty="0"/>
              <a:t>向关系</a:t>
            </a:r>
            <a:r>
              <a:rPr lang="en-US" altLang="zh-CN" sz="1700" dirty="0"/>
              <a:t>R</a:t>
            </a:r>
            <a:r>
              <a:rPr lang="en-US" altLang="zh-CN" sz="1700" baseline="-25000" dirty="0"/>
              <a:t>A</a:t>
            </a:r>
            <a:r>
              <a:rPr lang="zh-CN" altLang="en-US" sz="1700" dirty="0"/>
              <a:t>、</a:t>
            </a:r>
            <a:r>
              <a:rPr lang="en-US" altLang="zh-CN" sz="1700" dirty="0"/>
              <a:t>R</a:t>
            </a:r>
            <a:r>
              <a:rPr lang="en-US" altLang="zh-CN" sz="1700" baseline="-25000" dirty="0"/>
              <a:t>B</a:t>
            </a:r>
            <a:r>
              <a:rPr lang="zh-CN" altLang="en-US" sz="1700" dirty="0"/>
              <a:t>和</a:t>
            </a:r>
            <a:r>
              <a:rPr lang="en-US" altLang="zh-CN" sz="1700" dirty="0"/>
              <a:t>R</a:t>
            </a:r>
            <a:r>
              <a:rPr lang="en-US" altLang="zh-CN" sz="1700" baseline="-25000" dirty="0"/>
              <a:t>C</a:t>
            </a:r>
            <a:r>
              <a:rPr lang="zh-CN" altLang="en-US" sz="1700" dirty="0"/>
              <a:t>添加约束，以确保新创建的实体在实体</a:t>
            </a:r>
            <a:r>
              <a:rPr lang="zh-CN" altLang="en-US" sz="1700" dirty="0" smtClean="0"/>
              <a:t>集</a:t>
            </a:r>
            <a:r>
              <a:rPr lang="en-US" altLang="zh-CN" sz="1700" dirty="0" smtClean="0"/>
              <a:t>A</a:t>
            </a:r>
            <a:r>
              <a:rPr lang="zh-CN" altLang="en-US" sz="1700" dirty="0" smtClean="0"/>
              <a:t>、</a:t>
            </a:r>
            <a:r>
              <a:rPr lang="en-US" altLang="zh-CN" sz="1700" dirty="0"/>
              <a:t>B</a:t>
            </a:r>
            <a:r>
              <a:rPr lang="zh-CN" altLang="en-US" sz="1700" dirty="0"/>
              <a:t>和</a:t>
            </a:r>
            <a:r>
              <a:rPr lang="en-US" altLang="zh-CN" sz="1700" dirty="0"/>
              <a:t>C</a:t>
            </a:r>
            <a:r>
              <a:rPr lang="zh-CN" altLang="en-US" sz="1700" dirty="0"/>
              <a:t>中只对应一个实体</a:t>
            </a:r>
          </a:p>
          <a:p>
            <a:pPr lvl="1"/>
            <a:r>
              <a:rPr lang="zh-CN" altLang="en-US" sz="1700" dirty="0"/>
              <a:t>我们可以通过使</a:t>
            </a:r>
            <a:r>
              <a:rPr lang="en-US" altLang="zh-CN" sz="1700" dirty="0"/>
              <a:t>E</a:t>
            </a:r>
            <a:r>
              <a:rPr lang="zh-CN" altLang="en-US" sz="1700" dirty="0"/>
              <a:t>成为由三个关系集标识的弱实体集</a:t>
            </a:r>
            <a:r>
              <a:rPr lang="en-US" altLang="zh-CN" sz="1700" dirty="0"/>
              <a:t>(</a:t>
            </a:r>
            <a:r>
              <a:rPr lang="zh-CN" altLang="en-US" sz="1700" dirty="0"/>
              <a:t>稍后将进行描述</a:t>
            </a:r>
            <a:r>
              <a:rPr lang="en-US" altLang="zh-CN" sz="1700" dirty="0"/>
              <a:t>)</a:t>
            </a:r>
            <a:r>
              <a:rPr lang="zh-CN" altLang="en-US" sz="1700" dirty="0"/>
              <a:t>来避免创建识别属性</a:t>
            </a:r>
            <a:endParaRPr lang="en-US" altLang="en-US" sz="1700" dirty="0" smtClean="0"/>
          </a:p>
          <a:p>
            <a:r>
              <a:rPr lang="en-US" altLang="en-US" sz="1700" dirty="0" smtClean="0">
                <a:ea typeface="ＭＳ Ｐゴシック" panose="020B0600070205080204" pitchFamily="34" charset="-128"/>
              </a:rPr>
              <a:t> </a:t>
            </a:r>
            <a:endParaRPr lang="en-US" altLang="en-US" sz="1700" dirty="0">
              <a:ea typeface="ＭＳ Ｐゴシック" panose="020B0600070205080204" pitchFamily="34" charset="-128"/>
            </a:endParaRPr>
          </a:p>
          <a:p>
            <a:endParaRPr lang="en-US" altLang="en-US" sz="2000" dirty="0"/>
          </a:p>
        </p:txBody>
      </p:sp>
    </p:spTree>
    <p:extLst>
      <p:ext uri="{BB962C8B-B14F-4D97-AF65-F5344CB8AC3E}">
        <p14:creationId xmlns:p14="http://schemas.microsoft.com/office/powerpoint/2010/main" val="383194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E62F591-5EAB-44B3-8668-C4274CA39F6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9778" name="Rectangle 2"/>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ER</a:t>
            </a:r>
            <a:r>
              <a:rPr lang="zh-CN" altLang="en-US" dirty="0">
                <a:effectLst>
                  <a:outerShdw blurRad="38100" dist="38100" dir="2700000" algn="tl">
                    <a:srgbClr val="C0C0C0"/>
                  </a:outerShdw>
                </a:effectLst>
              </a:rPr>
              <a:t>模型</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数据库</a:t>
            </a:r>
            <a:r>
              <a:rPr lang="zh-CN" altLang="en-US" dirty="0" smtClean="0">
                <a:effectLst>
                  <a:outerShdw blurRad="38100" dist="38100" dir="2700000" algn="tl">
                    <a:srgbClr val="C0C0C0"/>
                  </a:outerShdw>
                </a:effectLst>
              </a:rPr>
              <a:t>建模</a:t>
            </a:r>
            <a:endParaRPr lang="en-US" altLang="en-US" dirty="0">
              <a:effectLst>
                <a:outerShdw blurRad="38100" dist="38100" dir="2700000" algn="tl">
                  <a:srgbClr val="C0C0C0"/>
                </a:outerShdw>
              </a:effectLst>
            </a:endParaRPr>
          </a:p>
        </p:txBody>
      </p:sp>
      <p:sp>
        <p:nvSpPr>
          <p:cNvPr id="12291" name="Rectangle 3"/>
          <p:cNvSpPr>
            <a:spLocks noGrp="1" noChangeArrowheads="1"/>
          </p:cNvSpPr>
          <p:nvPr>
            <p:ph type="body" idx="1"/>
          </p:nvPr>
        </p:nvSpPr>
        <p:spPr>
          <a:xfrm>
            <a:off x="768350" y="1222375"/>
            <a:ext cx="7619746" cy="3678809"/>
          </a:xfrm>
        </p:spPr>
        <p:txBody>
          <a:bodyPr/>
          <a:lstStyle/>
          <a:p>
            <a:r>
              <a:rPr lang="zh-CN" altLang="en-US" dirty="0">
                <a:latin typeface="微软雅黑" panose="020B0503020204020204" pitchFamily="34" charset="-122"/>
                <a:ea typeface="微软雅黑" panose="020B0503020204020204" pitchFamily="34" charset="-122"/>
              </a:rPr>
              <a:t>开发</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数据模式是为了通过允许规范表示数据库整体逻辑结构的企业模式来促进数据库设计。</a:t>
            </a:r>
          </a:p>
          <a:p>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数据模型使用三个基本概念</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实体集</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关系集</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属性。</a:t>
            </a:r>
          </a:p>
          <a:p>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模型还有一个相关联的图表示，即</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图，它可以图形化地表示数据库的整体逻辑结构。</a:t>
            </a:r>
            <a:endParaRPr lang="en-US" altLang="en-US" sz="1700" dirty="0" smtClean="0">
              <a:latin typeface="微软雅黑" panose="020B0503020204020204" pitchFamily="34" charset="-122"/>
              <a:ea typeface="微软雅黑" panose="020B0503020204020204" pitchFamily="34" charset="-122"/>
            </a:endParaRPr>
          </a:p>
          <a:p>
            <a:pPr>
              <a:buFont typeface="Monotype Sorts" charset="2"/>
              <a:buNone/>
            </a:pPr>
            <a:endParaRPr lang="en-US" altLang="en-US" dirty="0">
              <a:latin typeface="微软雅黑" panose="020B0503020204020204" pitchFamily="34" charset="-122"/>
              <a:ea typeface="微软雅黑" panose="020B0503020204020204" pitchFamily="34" charset="-122"/>
            </a:endParaRPr>
          </a:p>
          <a:p>
            <a:endParaRPr lang="en-US"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C2CC3E-3224-40AD-B723-310FED80F62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519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E-R Design Decisions</a:t>
            </a:r>
          </a:p>
        </p:txBody>
      </p:sp>
      <p:sp>
        <p:nvSpPr>
          <p:cNvPr id="78851" name="Rectangle 3"/>
          <p:cNvSpPr>
            <a:spLocks noGrp="1" noChangeArrowheads="1"/>
          </p:cNvSpPr>
          <p:nvPr>
            <p:ph type="body" idx="1"/>
          </p:nvPr>
        </p:nvSpPr>
        <p:spPr>
          <a:xfrm>
            <a:off x="768350" y="1166941"/>
            <a:ext cx="7523394" cy="4136580"/>
          </a:xfrm>
        </p:spPr>
        <p:txBody>
          <a:bodyPr/>
          <a:lstStyle/>
          <a:p>
            <a:r>
              <a:rPr lang="zh-CN" altLang="en-US" sz="1700" dirty="0"/>
              <a:t>使用属性或实体集来表示一个对象。</a:t>
            </a:r>
          </a:p>
          <a:p>
            <a:r>
              <a:rPr lang="zh-CN" altLang="en-US" sz="1700" dirty="0"/>
              <a:t>一个真实世界的概念是通过实体集还是关系集最好地表达。</a:t>
            </a:r>
          </a:p>
          <a:p>
            <a:r>
              <a:rPr lang="zh-CN" altLang="en-US" sz="1700" dirty="0"/>
              <a:t>使用一个三元关系而不是一对二元关系。</a:t>
            </a:r>
          </a:p>
          <a:p>
            <a:r>
              <a:rPr lang="zh-CN" altLang="en-US" sz="1700" dirty="0"/>
              <a:t>使用强或弱实体集。</a:t>
            </a:r>
          </a:p>
          <a:p>
            <a:r>
              <a:rPr lang="zh-CN" altLang="en-US" sz="1700" dirty="0"/>
              <a:t>专门化</a:t>
            </a:r>
            <a:r>
              <a:rPr lang="en-US" altLang="zh-CN" sz="1700" dirty="0"/>
              <a:t>/</a:t>
            </a:r>
            <a:r>
              <a:rPr lang="zh-CN" altLang="en-US" sz="1700" dirty="0"/>
              <a:t>泛化的使用</a:t>
            </a:r>
            <a:r>
              <a:rPr lang="en-US" altLang="zh-CN" sz="1700" dirty="0"/>
              <a:t>——</a:t>
            </a:r>
            <a:r>
              <a:rPr lang="zh-CN" altLang="en-US" sz="1700" dirty="0"/>
              <a:t>有助于设计的模块化。</a:t>
            </a:r>
          </a:p>
          <a:p>
            <a:r>
              <a:rPr lang="zh-CN" altLang="en-US" sz="1700" dirty="0"/>
              <a:t>使用聚合</a:t>
            </a:r>
            <a:r>
              <a:rPr lang="en-US" altLang="zh-CN" sz="1700" dirty="0"/>
              <a:t>——</a:t>
            </a:r>
            <a:r>
              <a:rPr lang="zh-CN" altLang="en-US" sz="1700" dirty="0"/>
              <a:t>可以将聚合实体集视为单个单元，而不关心其内部结构的</a:t>
            </a:r>
            <a:r>
              <a:rPr lang="zh-CN" altLang="en-US" sz="1700" dirty="0" smtClean="0"/>
              <a:t>细节</a:t>
            </a:r>
            <a:endParaRPr lang="en-US" altLang="en-US" sz="1700" dirty="0" smtClean="0"/>
          </a:p>
        </p:txBody>
      </p:sp>
    </p:spTree>
    <p:extLst>
      <p:ext uri="{BB962C8B-B14F-4D97-AF65-F5344CB8AC3E}">
        <p14:creationId xmlns:p14="http://schemas.microsoft.com/office/powerpoint/2010/main" val="2473063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2E487B1-7683-4B92-9A2E-C2E588216CF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4034" name="Rectangle 2"/>
          <p:cNvSpPr>
            <a:spLocks noGrp="1" noChangeArrowheads="1"/>
          </p:cNvSpPr>
          <p:nvPr>
            <p:ph type="title"/>
          </p:nvPr>
        </p:nvSpPr>
        <p:spPr>
          <a:xfrm>
            <a:off x="834501" y="155575"/>
            <a:ext cx="7874494" cy="616782"/>
          </a:xfrm>
        </p:spPr>
        <p:txBody>
          <a:bodyPr/>
          <a:lstStyle/>
          <a:p>
            <a:pPr>
              <a:defRPr/>
            </a:pPr>
            <a:r>
              <a:rPr lang="en-US" altLang="en-US" sz="2800" dirty="0">
                <a:effectLst>
                  <a:outerShdw blurRad="38100" dist="38100" dir="2700000" algn="tl">
                    <a:srgbClr val="C0C0C0"/>
                  </a:outerShdw>
                </a:effectLst>
              </a:rPr>
              <a:t>Summary of Symbols Used in E-R Notation</a:t>
            </a:r>
          </a:p>
        </p:txBody>
      </p:sp>
      <p:pic>
        <p:nvPicPr>
          <p:cNvPr id="79875"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1078261" y="1344062"/>
            <a:ext cx="6987477" cy="400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6831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001CFF-1B65-48E2-A103-E7276A4941A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4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Symbols Used in E-R Notation (Cont.)</a:t>
            </a:r>
          </a:p>
        </p:txBody>
      </p:sp>
      <p:pic>
        <p:nvPicPr>
          <p:cNvPr id="80899"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719072" y="1265716"/>
            <a:ext cx="6511416" cy="442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790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A55FA5D-7C94-4D12-B2C8-85BDB30F4204}"/>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60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Alternative ER Notations</a:t>
            </a:r>
          </a:p>
        </p:txBody>
      </p:sp>
      <p:sp>
        <p:nvSpPr>
          <p:cNvPr id="81923" name="Rectangle 116"/>
          <p:cNvSpPr>
            <a:spLocks noGrp="1" noChangeArrowheads="1"/>
          </p:cNvSpPr>
          <p:nvPr>
            <p:ph type="body" idx="1"/>
          </p:nvPr>
        </p:nvSpPr>
        <p:spPr>
          <a:xfrm>
            <a:off x="768350" y="1093789"/>
            <a:ext cx="7853617" cy="466788"/>
          </a:xfrm>
        </p:spPr>
        <p:txBody>
          <a:bodyPr/>
          <a:lstStyle/>
          <a:p>
            <a:r>
              <a:rPr kumimoji="0" lang="en-US" altLang="en-US" sz="1700" dirty="0"/>
              <a:t> Chen, IDE1FX, …</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r="15594" b="76595"/>
          <a:stretch>
            <a:fillRect/>
          </a:stretch>
        </p:blipFill>
        <p:spPr bwMode="auto">
          <a:xfrm>
            <a:off x="1205469" y="1927291"/>
            <a:ext cx="6335649" cy="164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p:cNvPicPr>
            <a:picLocks noChangeAspect="1" noChangeArrowheads="1"/>
          </p:cNvPicPr>
          <p:nvPr/>
        </p:nvPicPr>
        <p:blipFill>
          <a:blip r:embed="rId3">
            <a:extLst>
              <a:ext uri="{28A0092B-C50C-407E-A947-70E740481C1C}">
                <a14:useLocalDpi xmlns:a14="http://schemas.microsoft.com/office/drawing/2010/main" val="0"/>
              </a:ext>
            </a:extLst>
          </a:blip>
          <a:srcRect t="87552"/>
          <a:stretch>
            <a:fillRect/>
          </a:stretch>
        </p:blipFill>
        <p:spPr bwMode="auto">
          <a:xfrm>
            <a:off x="856932" y="3938653"/>
            <a:ext cx="7676452" cy="89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7305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E8D138-CC8C-4690-AA50-FDD14C11BC2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36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Alternative ER Notations</a:t>
            </a:r>
          </a:p>
        </p:txBody>
      </p:sp>
      <p:sp>
        <p:nvSpPr>
          <p:cNvPr id="82947" name="Rectangle 3"/>
          <p:cNvSpPr>
            <a:spLocks noGrp="1" noChangeArrowheads="1"/>
          </p:cNvSpPr>
          <p:nvPr>
            <p:ph type="body" idx="1"/>
          </p:nvPr>
        </p:nvSpPr>
        <p:spPr>
          <a:xfrm>
            <a:off x="158496" y="1266824"/>
            <a:ext cx="8159882" cy="622935"/>
          </a:xfrm>
        </p:spPr>
        <p:txBody>
          <a:bodyPr/>
          <a:lstStyle/>
          <a:p>
            <a:pPr>
              <a:buFont typeface="Monotype Sorts" charset="2"/>
              <a:buNone/>
            </a:pPr>
            <a:r>
              <a:rPr lang="en-US" altLang="en-US" sz="2000" b="1" dirty="0"/>
              <a:t>                                     </a:t>
            </a:r>
            <a:r>
              <a:rPr lang="en-US" altLang="en-US" b="1" dirty="0"/>
              <a:t>Chen                        IDE1FX (Crows feet notation)</a:t>
            </a:r>
          </a:p>
        </p:txBody>
      </p:sp>
      <p:pic>
        <p:nvPicPr>
          <p:cNvPr id="82948" name="Picture 5"/>
          <p:cNvPicPr>
            <a:picLocks noChangeAspect="1" noChangeArrowheads="1"/>
          </p:cNvPicPr>
          <p:nvPr/>
        </p:nvPicPr>
        <p:blipFill>
          <a:blip r:embed="rId3">
            <a:extLst>
              <a:ext uri="{28A0092B-C50C-407E-A947-70E740481C1C}">
                <a14:useLocalDpi xmlns:a14="http://schemas.microsoft.com/office/drawing/2010/main" val="0"/>
              </a:ext>
            </a:extLst>
          </a:blip>
          <a:srcRect t="22716" b="11975"/>
          <a:stretch>
            <a:fillRect/>
          </a:stretch>
        </p:blipFill>
        <p:spPr bwMode="auto">
          <a:xfrm>
            <a:off x="1734788" y="1889760"/>
            <a:ext cx="6166262" cy="37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997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FBBC8C7-FE94-41E3-9B6E-04E57B64D6A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81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UML	</a:t>
            </a:r>
          </a:p>
        </p:txBody>
      </p:sp>
      <p:sp>
        <p:nvSpPr>
          <p:cNvPr id="83971" name="Rectangle 3"/>
          <p:cNvSpPr>
            <a:spLocks noGrp="1" noChangeArrowheads="1"/>
          </p:cNvSpPr>
          <p:nvPr>
            <p:ph type="body" idx="1"/>
          </p:nvPr>
        </p:nvSpPr>
        <p:spPr>
          <a:xfrm>
            <a:off x="768350" y="1222375"/>
            <a:ext cx="7558903" cy="2508377"/>
          </a:xfrm>
        </p:spPr>
        <p:txBody>
          <a:bodyPr/>
          <a:lstStyle/>
          <a:p>
            <a:r>
              <a:rPr lang="en-US" altLang="en-US" sz="1700" b="1" dirty="0" smtClean="0">
                <a:solidFill>
                  <a:srgbClr val="002060"/>
                </a:solidFill>
              </a:rPr>
              <a:t>UML </a:t>
            </a:r>
            <a:r>
              <a:rPr lang="en-US" altLang="zh-CN" sz="1700" dirty="0" smtClean="0"/>
              <a:t>:</a:t>
            </a:r>
            <a:r>
              <a:rPr lang="zh-CN" altLang="en-US" sz="1700" dirty="0"/>
              <a:t>统一建模语言</a:t>
            </a:r>
          </a:p>
          <a:p>
            <a:r>
              <a:rPr lang="en-US" altLang="zh-CN" sz="1700" dirty="0"/>
              <a:t>UML</a:t>
            </a:r>
            <a:r>
              <a:rPr lang="zh-CN" altLang="en-US" sz="1700" dirty="0"/>
              <a:t>有许多组件以图形化的方式对整个软件系统的不同方面进行建模</a:t>
            </a:r>
          </a:p>
          <a:p>
            <a:r>
              <a:rPr lang="en-US" altLang="zh-CN" sz="1700" dirty="0"/>
              <a:t>UML</a:t>
            </a:r>
            <a:r>
              <a:rPr lang="zh-CN" altLang="en-US" sz="1700" dirty="0"/>
              <a:t>类图与</a:t>
            </a:r>
            <a:r>
              <a:rPr lang="en-US" altLang="zh-CN" sz="1700" dirty="0"/>
              <a:t>E-R</a:t>
            </a:r>
            <a:r>
              <a:rPr lang="zh-CN" altLang="en-US" sz="1700" dirty="0"/>
              <a:t>图相对应，但是有几个不同之处。</a:t>
            </a:r>
            <a:endParaRPr lang="en-US" altLang="en-US" sz="1700" dirty="0"/>
          </a:p>
        </p:txBody>
      </p:sp>
    </p:spTree>
    <p:extLst>
      <p:ext uri="{BB962C8B-B14F-4D97-AF65-F5344CB8AC3E}">
        <p14:creationId xmlns:p14="http://schemas.microsoft.com/office/powerpoint/2010/main" val="9583622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FF8D73-D938-4F02-B927-D1CF54E17D9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1618" name="Rectangle 2"/>
          <p:cNvSpPr>
            <a:spLocks noGrp="1" noChangeArrowheads="1"/>
          </p:cNvSpPr>
          <p:nvPr>
            <p:ph type="title"/>
          </p:nvPr>
        </p:nvSpPr>
        <p:spPr>
          <a:xfrm>
            <a:off x="858838" y="104775"/>
            <a:ext cx="8077200" cy="609600"/>
          </a:xfrm>
        </p:spPr>
        <p:txBody>
          <a:bodyPr/>
          <a:lstStyle/>
          <a:p>
            <a:pPr>
              <a:defRPr/>
            </a:pPr>
            <a:r>
              <a:rPr lang="en-US" altLang="en-US" dirty="0">
                <a:effectLst>
                  <a:outerShdw blurRad="38100" dist="38100" dir="2700000" algn="tl">
                    <a:srgbClr val="C0C0C0"/>
                  </a:outerShdw>
                </a:effectLst>
              </a:rPr>
              <a:t>ER vs. UML Class Diagrams</a:t>
            </a:r>
          </a:p>
        </p:txBody>
      </p:sp>
      <p:sp>
        <p:nvSpPr>
          <p:cNvPr id="84995" name="Text Box 163"/>
          <p:cNvSpPr txBox="1">
            <a:spLocks noChangeArrowheads="1"/>
          </p:cNvSpPr>
          <p:nvPr/>
        </p:nvSpPr>
        <p:spPr bwMode="auto">
          <a:xfrm>
            <a:off x="1376041" y="5493249"/>
            <a:ext cx="62395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b="1" dirty="0">
                <a:solidFill>
                  <a:srgbClr val="002060"/>
                </a:solidFill>
              </a:rPr>
              <a:t>* </a:t>
            </a:r>
            <a:r>
              <a:rPr lang="en-US" altLang="en-US" sz="1800" dirty="0">
                <a:solidFill>
                  <a:schemeClr val="tx2"/>
                </a:solidFill>
              </a:rPr>
              <a:t> </a:t>
            </a:r>
            <a:r>
              <a:rPr lang="en-US" altLang="en-US" sz="1700" dirty="0"/>
              <a:t>Note reversal of position in cardinality constraint depiction</a:t>
            </a:r>
          </a:p>
        </p:txBody>
      </p:sp>
      <p:pic>
        <p:nvPicPr>
          <p:cNvPr id="84996" name="Picture 5"/>
          <p:cNvPicPr>
            <a:picLocks noChangeAspect="1" noChangeArrowheads="1"/>
          </p:cNvPicPr>
          <p:nvPr/>
        </p:nvPicPr>
        <p:blipFill>
          <a:blip r:embed="rId3">
            <a:extLst>
              <a:ext uri="{28A0092B-C50C-407E-A947-70E740481C1C}">
                <a14:useLocalDpi xmlns:a14="http://schemas.microsoft.com/office/drawing/2010/main" val="0"/>
              </a:ext>
            </a:extLst>
          </a:blip>
          <a:srcRect b="44093"/>
          <a:stretch>
            <a:fillRect/>
          </a:stretch>
        </p:blipFill>
        <p:spPr bwMode="auto">
          <a:xfrm>
            <a:off x="1029791" y="1187354"/>
            <a:ext cx="7084418" cy="40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4563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92F3774-7C2E-486C-9767-52DB1693412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264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ER vs. UML Class Diagrams</a:t>
            </a:r>
          </a:p>
        </p:txBody>
      </p:sp>
      <p:sp>
        <p:nvSpPr>
          <p:cNvPr id="86019" name="Text Box 82"/>
          <p:cNvSpPr txBox="1">
            <a:spLocks noChangeArrowheads="1"/>
          </p:cNvSpPr>
          <p:nvPr/>
        </p:nvSpPr>
        <p:spPr bwMode="auto">
          <a:xfrm>
            <a:off x="1402715" y="1058863"/>
            <a:ext cx="256286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9pPr>
          </a:lstStyle>
          <a:p>
            <a:pPr eaLnBrk="1">
              <a:lnSpc>
                <a:spcPct val="104000"/>
              </a:lnSpc>
              <a:buClr>
                <a:srgbClr val="000000"/>
              </a:buClr>
              <a:buSzPct val="45000"/>
              <a:buFont typeface="Wingdings" panose="05000000000000000000" pitchFamily="2" charset="2"/>
              <a:buNone/>
            </a:pPr>
            <a:r>
              <a:rPr lang="en-US" altLang="en-US" sz="1700" b="1" dirty="0">
                <a:solidFill>
                  <a:srgbClr val="000000"/>
                </a:solidFill>
                <a:latin typeface="Arial" panose="020B0604020202020204" pitchFamily="34" charset="0"/>
              </a:rPr>
              <a:t>ER Diagram Notation</a:t>
            </a:r>
          </a:p>
        </p:txBody>
      </p:sp>
      <p:sp>
        <p:nvSpPr>
          <p:cNvPr id="86020" name="Text Box 83"/>
          <p:cNvSpPr txBox="1">
            <a:spLocks noChangeArrowheads="1"/>
          </p:cNvSpPr>
          <p:nvPr/>
        </p:nvSpPr>
        <p:spPr bwMode="auto">
          <a:xfrm>
            <a:off x="5178428" y="1087438"/>
            <a:ext cx="2230436"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9pPr>
          </a:lstStyle>
          <a:p>
            <a:pPr eaLnBrk="1">
              <a:lnSpc>
                <a:spcPct val="104000"/>
              </a:lnSpc>
              <a:buClr>
                <a:srgbClr val="000000"/>
              </a:buClr>
              <a:buSzPct val="45000"/>
              <a:buFont typeface="Wingdings" panose="05000000000000000000" pitchFamily="2" charset="2"/>
              <a:buNone/>
            </a:pPr>
            <a:r>
              <a:rPr lang="en-US" altLang="en-US" sz="1700" b="1" dirty="0">
                <a:solidFill>
                  <a:srgbClr val="000000"/>
                </a:solidFill>
                <a:latin typeface="Arial" panose="020B0604020202020204" pitchFamily="34" charset="0"/>
              </a:rPr>
              <a:t>Equivalent in UML</a:t>
            </a:r>
          </a:p>
        </p:txBody>
      </p:sp>
      <p:sp>
        <p:nvSpPr>
          <p:cNvPr id="86021" name="Text Box 84"/>
          <p:cNvSpPr txBox="1">
            <a:spLocks noChangeArrowheads="1"/>
          </p:cNvSpPr>
          <p:nvPr/>
        </p:nvSpPr>
        <p:spPr bwMode="auto">
          <a:xfrm>
            <a:off x="1402715" y="5500116"/>
            <a:ext cx="652454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b="1" dirty="0">
                <a:solidFill>
                  <a:srgbClr val="002060"/>
                </a:solidFill>
              </a:rPr>
              <a:t>*</a:t>
            </a:r>
            <a:r>
              <a:rPr lang="en-US" altLang="en-US" sz="1800" dirty="0">
                <a:solidFill>
                  <a:schemeClr val="tx2"/>
                </a:solidFill>
              </a:rPr>
              <a:t> </a:t>
            </a:r>
            <a:r>
              <a:rPr lang="en-US" altLang="en-US" sz="1700" dirty="0"/>
              <a:t>Generalization can use merged or separate arrows independent</a:t>
            </a:r>
          </a:p>
          <a:p>
            <a:r>
              <a:rPr lang="en-US" altLang="en-US" sz="1700" dirty="0"/>
              <a:t>   of disjoint/overlapping</a:t>
            </a:r>
            <a:endParaRPr lang="en-US" altLang="en-US" sz="1700" dirty="0">
              <a:solidFill>
                <a:schemeClr val="tx2"/>
              </a:solidFill>
            </a:endParaRPr>
          </a:p>
        </p:txBody>
      </p:sp>
      <p:pic>
        <p:nvPicPr>
          <p:cNvPr id="86022" name="Picture 5"/>
          <p:cNvPicPr>
            <a:picLocks noChangeAspect="1" noChangeArrowheads="1"/>
          </p:cNvPicPr>
          <p:nvPr/>
        </p:nvPicPr>
        <p:blipFill>
          <a:blip r:embed="rId3">
            <a:extLst>
              <a:ext uri="{28A0092B-C50C-407E-A947-70E740481C1C}">
                <a14:useLocalDpi xmlns:a14="http://schemas.microsoft.com/office/drawing/2010/main" val="0"/>
              </a:ext>
            </a:extLst>
          </a:blip>
          <a:srcRect t="56212" r="11429"/>
          <a:stretch>
            <a:fillRect/>
          </a:stretch>
        </p:blipFill>
        <p:spPr bwMode="auto">
          <a:xfrm>
            <a:off x="1051287" y="1561683"/>
            <a:ext cx="6875971" cy="344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8544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2068415-F0CF-42DA-A518-81E10F803A8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UML Class Diagrams (Cont.)</a:t>
            </a:r>
          </a:p>
        </p:txBody>
      </p:sp>
      <p:sp>
        <p:nvSpPr>
          <p:cNvPr id="87043" name="Rectangle 3"/>
          <p:cNvSpPr>
            <a:spLocks noGrp="1" noChangeArrowheads="1"/>
          </p:cNvSpPr>
          <p:nvPr>
            <p:ph type="body" idx="1"/>
          </p:nvPr>
        </p:nvSpPr>
        <p:spPr>
          <a:xfrm>
            <a:off x="768351" y="1222375"/>
            <a:ext cx="7550026" cy="3508121"/>
          </a:xfrm>
        </p:spPr>
        <p:txBody>
          <a:bodyPr/>
          <a:lstStyle/>
          <a:p>
            <a:r>
              <a:rPr lang="zh-CN" altLang="en-US" sz="1700" dirty="0"/>
              <a:t>在</a:t>
            </a:r>
            <a:r>
              <a:rPr lang="en-US" altLang="zh-CN" sz="1700" dirty="0"/>
              <a:t>UML</a:t>
            </a:r>
            <a:r>
              <a:rPr lang="zh-CN" altLang="en-US" sz="1700" dirty="0"/>
              <a:t>中</a:t>
            </a:r>
            <a:r>
              <a:rPr lang="zh-CN" altLang="en-US" sz="1700" dirty="0" smtClean="0"/>
              <a:t>，</a:t>
            </a:r>
            <a:r>
              <a:rPr lang="zh-CN" altLang="en-US" sz="1700" dirty="0"/>
              <a:t>二元</a:t>
            </a:r>
            <a:r>
              <a:rPr lang="zh-CN" altLang="en-US" sz="1700" dirty="0" smtClean="0"/>
              <a:t>关系</a:t>
            </a:r>
            <a:r>
              <a:rPr lang="zh-CN" altLang="en-US" sz="1700" dirty="0"/>
              <a:t>集通过绘制一条连接实体集的线来表示。关系集的名称写在行旁边。</a:t>
            </a:r>
          </a:p>
          <a:p>
            <a:r>
              <a:rPr lang="zh-CN" altLang="en-US" sz="1700" dirty="0"/>
              <a:t>关系集中的实体集所扮演的角色也可以通过在与实体集相邻的行上写入角色名来指定。</a:t>
            </a:r>
          </a:p>
          <a:p>
            <a:r>
              <a:rPr lang="zh-CN" altLang="en-US" sz="1700" dirty="0"/>
              <a:t>关系集的名称也可以写在一个框中，以及关系集的属性，这个框使用虚线连接到描述关系集的线</a:t>
            </a:r>
            <a:r>
              <a:rPr lang="zh-CN" altLang="en-US" sz="1700" dirty="0" smtClean="0"/>
              <a:t>。</a:t>
            </a:r>
            <a:endParaRPr lang="en-US" altLang="en-US" sz="1700" dirty="0" smtClean="0"/>
          </a:p>
        </p:txBody>
      </p:sp>
    </p:spTree>
    <p:extLst>
      <p:ext uri="{BB962C8B-B14F-4D97-AF65-F5344CB8AC3E}">
        <p14:creationId xmlns:p14="http://schemas.microsoft.com/office/powerpoint/2010/main" val="4985857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4CB005E-8803-4B5E-8921-117E2FAF241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ER vs. UML Class Diagrams</a:t>
            </a:r>
          </a:p>
        </p:txBody>
      </p:sp>
      <p:pic>
        <p:nvPicPr>
          <p:cNvPr id="7" name="Picture 6">
            <a:extLst>
              <a:ext uri="{FF2B5EF4-FFF2-40B4-BE49-F238E27FC236}">
                <a16:creationId xmlns:a16="http://schemas.microsoft.com/office/drawing/2014/main" id="{E6FD8724-B97C-4DE0-8186-9B362C8C0697}"/>
              </a:ext>
            </a:extLst>
          </p:cNvPr>
          <p:cNvPicPr>
            <a:picLocks noChangeAspect="1"/>
          </p:cNvPicPr>
          <p:nvPr/>
        </p:nvPicPr>
        <p:blipFill>
          <a:blip r:embed="rId3"/>
          <a:stretch>
            <a:fillRect/>
          </a:stretch>
        </p:blipFill>
        <p:spPr>
          <a:xfrm>
            <a:off x="2301219" y="844549"/>
            <a:ext cx="4612823" cy="5488707"/>
          </a:xfrm>
          <a:prstGeom prst="rect">
            <a:avLst/>
          </a:prstGeom>
        </p:spPr>
      </p:pic>
    </p:spTree>
    <p:extLst>
      <p:ext uri="{BB962C8B-B14F-4D97-AF65-F5344CB8AC3E}">
        <p14:creationId xmlns:p14="http://schemas.microsoft.com/office/powerpoint/2010/main" val="173446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0696CC-41D0-4058-A673-1DB6F539427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977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实体</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集</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315" name="Rectangle 3"/>
          <p:cNvSpPr>
            <a:spLocks noGrp="1" noChangeArrowheads="1"/>
          </p:cNvSpPr>
          <p:nvPr>
            <p:ph type="body" idx="1"/>
          </p:nvPr>
        </p:nvSpPr>
        <p:spPr>
          <a:xfrm>
            <a:off x="768350" y="1077394"/>
            <a:ext cx="7753858" cy="4998159"/>
          </a:xfrm>
        </p:spPr>
        <p:txBody>
          <a:bodyPr/>
          <a:lstStyle/>
          <a:p>
            <a:r>
              <a:rPr lang="zh-CN" altLang="en-US" dirty="0">
                <a:latin typeface="微软雅黑" panose="020B0503020204020204" pitchFamily="34" charset="-122"/>
                <a:ea typeface="微软雅黑" panose="020B0503020204020204" pitchFamily="34" charset="-122"/>
              </a:rPr>
              <a:t>实体是一种存在的对象，可以与其他对象区分开来。</a:t>
            </a:r>
          </a:p>
          <a:p>
            <a:pPr lvl="1"/>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特定的人、公司、事件、工厂</a:t>
            </a:r>
          </a:p>
          <a:p>
            <a:r>
              <a:rPr lang="zh-CN" altLang="en-US" dirty="0">
                <a:latin typeface="微软雅黑" panose="020B0503020204020204" pitchFamily="34" charset="-122"/>
                <a:ea typeface="微软雅黑" panose="020B0503020204020204" pitchFamily="34" charset="-122"/>
              </a:rPr>
              <a:t>实体集是一组具有相同属性的相同类型的实体。</a:t>
            </a:r>
          </a:p>
          <a:p>
            <a:pPr lvl="1"/>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集所有人、公司、树木、假期</a:t>
            </a:r>
          </a:p>
          <a:p>
            <a:r>
              <a:rPr lang="zh-CN" altLang="en-US" dirty="0">
                <a:latin typeface="微软雅黑" panose="020B0503020204020204" pitchFamily="34" charset="-122"/>
                <a:ea typeface="微软雅黑" panose="020B0503020204020204" pitchFamily="34" charset="-122"/>
              </a:rPr>
              <a:t>一个实体由一组属性</a:t>
            </a:r>
            <a:r>
              <a:rPr lang="zh-CN" altLang="en-US" dirty="0" smtClean="0">
                <a:latin typeface="微软雅黑" panose="020B0503020204020204" pitchFamily="34" charset="-122"/>
                <a:ea typeface="微软雅黑" panose="020B0503020204020204" pitchFamily="34" charset="-122"/>
              </a:rPr>
              <a:t>表示，即一</a:t>
            </a:r>
            <a:r>
              <a:rPr lang="zh-CN" altLang="en-US" dirty="0">
                <a:latin typeface="微软雅黑" panose="020B0503020204020204" pitchFamily="34" charset="-122"/>
                <a:ea typeface="微软雅黑" panose="020B0503020204020204" pitchFamily="34" charset="-122"/>
              </a:rPr>
              <a:t>个实体集的所有成员所拥有的描述性属性。</a:t>
            </a:r>
          </a:p>
          <a:p>
            <a:r>
              <a:rPr lang="zh-CN" altLang="en-US" dirty="0">
                <a:latin typeface="微软雅黑" panose="020B0503020204020204" pitchFamily="34" charset="-122"/>
                <a:ea typeface="微软雅黑" panose="020B0503020204020204" pitchFamily="34" charset="-122"/>
              </a:rPr>
              <a:t>例子</a:t>
            </a:r>
            <a:r>
              <a:rPr lang="en-US" altLang="zh-CN" dirty="0">
                <a:latin typeface="微软雅黑" panose="020B0503020204020204" pitchFamily="34" charset="-122"/>
                <a:ea typeface="微软雅黑" panose="020B0503020204020204" pitchFamily="34" charset="-122"/>
              </a:rPr>
              <a:t>:</a:t>
            </a:r>
          </a:p>
          <a:p>
            <a:pPr lvl="1">
              <a:buFont typeface="Monotype Sorts" charset="2"/>
              <a:buNone/>
            </a:pPr>
            <a:r>
              <a:rPr lang="en-US" altLang="en-US" i="1" dirty="0" smtClean="0">
                <a:latin typeface="微软雅黑" panose="020B0503020204020204" pitchFamily="34" charset="-122"/>
                <a:ea typeface="微软雅黑" panose="020B0503020204020204" pitchFamily="34" charset="-122"/>
              </a:rPr>
              <a:t>	    instructor </a:t>
            </a:r>
            <a:r>
              <a:rPr lang="en-US" altLang="en-US" i="1"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a:t>
            </a:r>
            <a:r>
              <a:rPr lang="en-US" altLang="en-US" i="1" dirty="0">
                <a:latin typeface="微软雅黑" panose="020B0503020204020204" pitchFamily="34" charset="-122"/>
                <a:ea typeface="微软雅黑" panose="020B0503020204020204" pitchFamily="34" charset="-122"/>
              </a:rPr>
              <a:t>ID, name, salary </a:t>
            </a:r>
            <a:r>
              <a:rPr lang="en-US" altLang="en-US" dirty="0" smtClean="0">
                <a:latin typeface="微软雅黑" panose="020B0503020204020204" pitchFamily="34" charset="-122"/>
                <a:ea typeface="微软雅黑" panose="020B0503020204020204" pitchFamily="34" charset="-122"/>
              </a:rPr>
              <a:t>)</a:t>
            </a:r>
            <a:r>
              <a:rPr lang="en-US" altLang="en-US" i="1" dirty="0" smtClean="0">
                <a:latin typeface="微软雅黑" panose="020B0503020204020204" pitchFamily="34" charset="-122"/>
                <a:ea typeface="微软雅黑" panose="020B0503020204020204" pitchFamily="34" charset="-122"/>
              </a:rPr>
              <a:t/>
            </a:r>
            <a:br>
              <a:rPr lang="en-US" altLang="en-US" i="1" dirty="0" smtClean="0">
                <a:latin typeface="微软雅黑" panose="020B0503020204020204" pitchFamily="34" charset="-122"/>
                <a:ea typeface="微软雅黑" panose="020B0503020204020204" pitchFamily="34" charset="-122"/>
              </a:rPr>
            </a:br>
            <a:r>
              <a:rPr lang="en-US" altLang="en-US" i="1" dirty="0" smtClean="0">
                <a:latin typeface="微软雅黑" panose="020B0503020204020204" pitchFamily="34" charset="-122"/>
                <a:ea typeface="微软雅黑" panose="020B0503020204020204" pitchFamily="34" charset="-122"/>
              </a:rPr>
              <a:t>	course</a:t>
            </a:r>
            <a:r>
              <a:rPr lang="en-US" altLang="en-US" i="1"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a:t>
            </a:r>
            <a:r>
              <a:rPr lang="en-US" altLang="en-US" i="1" dirty="0" err="1">
                <a:latin typeface="微软雅黑" panose="020B0503020204020204" pitchFamily="34" charset="-122"/>
                <a:ea typeface="微软雅黑" panose="020B0503020204020204" pitchFamily="34" charset="-122"/>
              </a:rPr>
              <a:t>course_id</a:t>
            </a:r>
            <a:r>
              <a:rPr lang="en-US" altLang="en-US" i="1" dirty="0">
                <a:latin typeface="微软雅黑" panose="020B0503020204020204" pitchFamily="34" charset="-122"/>
                <a:ea typeface="微软雅黑" panose="020B0503020204020204" pitchFamily="34" charset="-122"/>
              </a:rPr>
              <a:t>, title, credits</a:t>
            </a:r>
            <a:r>
              <a:rPr lang="en-US" altLang="en-US" dirty="0">
                <a:latin typeface="微软雅黑" panose="020B0503020204020204" pitchFamily="34" charset="-122"/>
                <a:ea typeface="微软雅黑" panose="020B0503020204020204" pitchFamily="34" charset="-122"/>
              </a:rPr>
              <a:t>)</a:t>
            </a:r>
            <a:endParaRPr lang="en-US" altLang="en-US" i="1" dirty="0">
              <a:solidFill>
                <a:schemeClr val="tx2"/>
              </a:solidFill>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属性的某些子集</a:t>
            </a:r>
            <a:r>
              <a:rPr lang="zh-CN" altLang="en-US" dirty="0">
                <a:latin typeface="微软雅黑" panose="020B0503020204020204" pitchFamily="34" charset="-122"/>
                <a:ea typeface="微软雅黑" panose="020B0503020204020204" pitchFamily="34" charset="-122"/>
              </a:rPr>
              <a:t>构成实体集的主</a:t>
            </a:r>
            <a:r>
              <a:rPr lang="zh-CN" altLang="en-US" dirty="0" smtClean="0">
                <a:latin typeface="微软雅黑" panose="020B0503020204020204" pitchFamily="34" charset="-122"/>
                <a:ea typeface="微软雅黑" panose="020B0503020204020204" pitchFamily="34" charset="-122"/>
              </a:rPr>
              <a:t>键，</a:t>
            </a:r>
            <a:r>
              <a:rPr lang="zh-CN" altLang="en-US" dirty="0">
                <a:latin typeface="微软雅黑" panose="020B0503020204020204" pitchFamily="34" charset="-122"/>
                <a:ea typeface="微软雅黑" panose="020B0503020204020204" pitchFamily="34" charset="-122"/>
              </a:rPr>
              <a:t>能</a:t>
            </a:r>
            <a:r>
              <a:rPr lang="zh-CN" altLang="en-US" dirty="0" smtClean="0">
                <a:latin typeface="微软雅黑" panose="020B0503020204020204" pitchFamily="34" charset="-122"/>
                <a:ea typeface="微软雅黑" panose="020B0503020204020204" pitchFamily="34" charset="-122"/>
              </a:rPr>
              <a:t>唯一</a:t>
            </a:r>
            <a:r>
              <a:rPr lang="zh-CN" altLang="en-US" dirty="0">
                <a:latin typeface="微软雅黑" panose="020B0503020204020204" pitchFamily="34" charset="-122"/>
                <a:ea typeface="微软雅黑" panose="020B0503020204020204" pitchFamily="34" charset="-122"/>
              </a:rPr>
              <a:t>地标识集合中的每个成员。</a:t>
            </a:r>
            <a:endParaRPr lang="en-US" altLang="en-US" sz="1700" dirty="0" smtClean="0">
              <a:latin typeface="微软雅黑" panose="020B0503020204020204" pitchFamily="34" charset="-122"/>
              <a:ea typeface="微软雅黑" panose="020B0503020204020204" pitchFamily="34" charset="-122"/>
            </a:endParaRPr>
          </a:p>
          <a:p>
            <a:pPr>
              <a:buFont typeface="Monotype Sorts" charset="2"/>
              <a:buNone/>
            </a:pP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F6441C8-E573-4A5B-8258-A6E51AFBCB1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rPr>
              <a:t>数据库设计的其他方面</a:t>
            </a:r>
            <a:endParaRPr lang="en-US" altLang="en-US" dirty="0">
              <a:effectLst>
                <a:outerShdw blurRad="38100" dist="38100" dir="2700000" algn="tl">
                  <a:srgbClr val="C0C0C0"/>
                </a:outerShdw>
              </a:effectLst>
            </a:endParaRPr>
          </a:p>
        </p:txBody>
      </p:sp>
      <p:sp>
        <p:nvSpPr>
          <p:cNvPr id="89091" name="Rectangle 3"/>
          <p:cNvSpPr>
            <a:spLocks noGrp="1" noChangeArrowheads="1"/>
          </p:cNvSpPr>
          <p:nvPr>
            <p:ph type="body" idx="1"/>
          </p:nvPr>
        </p:nvSpPr>
        <p:spPr>
          <a:xfrm>
            <a:off x="768351" y="1222375"/>
            <a:ext cx="7449058" cy="1533017"/>
          </a:xfrm>
        </p:spPr>
        <p:txBody>
          <a:bodyPr/>
          <a:lstStyle/>
          <a:p>
            <a:r>
              <a:rPr lang="zh-CN" altLang="en-US" sz="1700" dirty="0"/>
              <a:t>功能需求</a:t>
            </a:r>
          </a:p>
          <a:p>
            <a:r>
              <a:rPr lang="zh-CN" altLang="en-US" sz="1700" dirty="0"/>
              <a:t>数据流、工作流</a:t>
            </a:r>
          </a:p>
          <a:p>
            <a:r>
              <a:rPr lang="zh-CN" altLang="en-US" sz="1700" dirty="0"/>
              <a:t>模式</a:t>
            </a:r>
            <a:r>
              <a:rPr lang="zh-CN" altLang="en-US" sz="1700" dirty="0" smtClean="0"/>
              <a:t>演化</a:t>
            </a:r>
            <a:endParaRPr lang="en-US" altLang="en-US" sz="1700" dirty="0" smtClean="0"/>
          </a:p>
        </p:txBody>
      </p:sp>
    </p:spTree>
    <p:extLst>
      <p:ext uri="{BB962C8B-B14F-4D97-AF65-F5344CB8AC3E}">
        <p14:creationId xmlns:p14="http://schemas.microsoft.com/office/powerpoint/2010/main" val="2004499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544F2F2-5A6B-4799-91D5-5773E98E905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8370"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End of  Chapter  6</a:t>
            </a:r>
            <a:br>
              <a:rPr lang="en-US" altLang="en-US" dirty="0">
                <a:effectLst>
                  <a:outerShdw blurRad="38100" dist="38100" dir="2700000" algn="tl">
                    <a:srgbClr val="C0C0C0"/>
                  </a:outerShdw>
                </a:effectLst>
              </a:rPr>
            </a:br>
            <a:endParaRPr lang="en-US" altLang="en-US" dirty="0">
              <a:effectLst>
                <a:outerShdw blurRad="38100" dist="38100" dir="2700000" algn="tl">
                  <a:srgbClr val="C0C0C0"/>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768350" y="65088"/>
            <a:ext cx="8077200" cy="609600"/>
          </a:xfrm>
        </p:spPr>
        <p:txBody>
          <a:bodyPr/>
          <a:lstStyle/>
          <a:p>
            <a:pPr>
              <a:defRPr/>
            </a:pPr>
            <a:r>
              <a:rPr lang="en-US" dirty="0">
                <a:effectLst>
                  <a:outerShdw blurRad="38100" dist="38100" dir="2700000" algn="tl">
                    <a:srgbClr val="C0C0C0"/>
                  </a:outerShdw>
                </a:effectLst>
                <a:ea typeface="ＭＳ Ｐゴシック" charset="-128"/>
              </a:rPr>
              <a:t>Entity Sets -- </a:t>
            </a:r>
            <a:r>
              <a:rPr lang="en-US" i="1" dirty="0">
                <a:effectLst>
                  <a:outerShdw blurRad="38100" dist="38100" dir="2700000" algn="tl">
                    <a:srgbClr val="C0C0C0"/>
                  </a:outerShdw>
                </a:effectLst>
                <a:ea typeface="ＭＳ Ｐゴシック" charset="-128"/>
              </a:rPr>
              <a:t>instructor </a:t>
            </a:r>
            <a:r>
              <a:rPr lang="en-US" dirty="0">
                <a:effectLst>
                  <a:outerShdw blurRad="38100" dist="38100" dir="2700000" algn="tl">
                    <a:srgbClr val="C0C0C0"/>
                  </a:outerShdw>
                </a:effectLst>
                <a:ea typeface="ＭＳ Ｐゴシック" charset="-128"/>
              </a:rPr>
              <a:t>and </a:t>
            </a:r>
            <a:r>
              <a:rPr lang="en-US" i="1" dirty="0">
                <a:effectLst>
                  <a:outerShdw blurRad="38100" dist="38100" dir="2700000" algn="tl">
                    <a:srgbClr val="C0C0C0"/>
                  </a:outerShdw>
                </a:effectLst>
                <a:ea typeface="ＭＳ Ｐゴシック" charset="-128"/>
              </a:rPr>
              <a:t>student</a:t>
            </a:r>
            <a:endParaRPr lang="en-US" dirty="0">
              <a:effectLst>
                <a:outerShdw blurRad="38100" dist="38100" dir="2700000" algn="tl">
                  <a:srgbClr val="C0C0C0"/>
                </a:outerShdw>
              </a:effectLst>
              <a:ea typeface="ＭＳ Ｐゴシック" charset="-128"/>
            </a:endParaRPr>
          </a:p>
        </p:txBody>
      </p:sp>
      <p:pic>
        <p:nvPicPr>
          <p:cNvPr id="143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8" y="1430338"/>
            <a:ext cx="5795962"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120218</TotalTime>
  <Words>4053</Words>
  <Application>Microsoft Office PowerPoint</Application>
  <PresentationFormat>全屏显示(4:3)</PresentationFormat>
  <Paragraphs>494</Paragraphs>
  <Slides>81</Slides>
  <Notes>81</Notes>
  <HiddenSlides>3</HiddenSlides>
  <MMClips>0</MMClips>
  <ScaleCrop>false</ScaleCrop>
  <HeadingPairs>
    <vt:vector size="8" baseType="variant">
      <vt:variant>
        <vt:lpstr>已用的字体</vt:lpstr>
      </vt:variant>
      <vt:variant>
        <vt:i4>9</vt:i4>
      </vt:variant>
      <vt:variant>
        <vt:lpstr>主题</vt:lpstr>
      </vt:variant>
      <vt:variant>
        <vt:i4>1</vt:i4>
      </vt:variant>
      <vt:variant>
        <vt:lpstr>幻灯片标题</vt:lpstr>
      </vt:variant>
      <vt:variant>
        <vt:i4>81</vt:i4>
      </vt:variant>
      <vt:variant>
        <vt:lpstr>自定义放映</vt:lpstr>
      </vt:variant>
      <vt:variant>
        <vt:i4>1</vt:i4>
      </vt:variant>
    </vt:vector>
  </HeadingPairs>
  <TitlesOfParts>
    <vt:vector size="92" baseType="lpstr">
      <vt:lpstr>MS PGothic</vt:lpstr>
      <vt:lpstr>MS PGothic</vt:lpstr>
      <vt:lpstr>微软雅黑</vt:lpstr>
      <vt:lpstr>Arial</vt:lpstr>
      <vt:lpstr>Helvetica</vt:lpstr>
      <vt:lpstr>Monotype Sorts</vt:lpstr>
      <vt:lpstr>Symbol</vt:lpstr>
      <vt:lpstr>Times New Roman</vt:lpstr>
      <vt:lpstr>Wingdings</vt:lpstr>
      <vt:lpstr>2_db-5-grey</vt:lpstr>
      <vt:lpstr> 第六章 使用ER模型设计数据库</vt:lpstr>
      <vt:lpstr>Outline</vt:lpstr>
      <vt:lpstr>设计阶段</vt:lpstr>
      <vt:lpstr>设计备选方案</vt:lpstr>
      <vt:lpstr>设计方法</vt:lpstr>
      <vt:lpstr>ER模型概述</vt:lpstr>
      <vt:lpstr>ER模型——数据库建模</vt:lpstr>
      <vt:lpstr>实体集</vt:lpstr>
      <vt:lpstr>Entity Sets -- instructor and student</vt:lpstr>
      <vt:lpstr>在ER图中表示实体集</vt:lpstr>
      <vt:lpstr>关系集</vt:lpstr>
      <vt:lpstr>关系集(续)</vt:lpstr>
      <vt:lpstr>通过ER图表示关系集</vt:lpstr>
      <vt:lpstr>关系集（续）</vt:lpstr>
      <vt:lpstr>带属性的关系集</vt:lpstr>
      <vt:lpstr>角色</vt:lpstr>
      <vt:lpstr>关系集的度</vt:lpstr>
      <vt:lpstr>非二元关系集</vt:lpstr>
      <vt:lpstr>复杂属性</vt:lpstr>
      <vt:lpstr>复合属性</vt:lpstr>
      <vt:lpstr>在ER图中表示复杂属性</vt:lpstr>
      <vt:lpstr>基数约束</vt:lpstr>
      <vt:lpstr>Mapping Cardinalities</vt:lpstr>
      <vt:lpstr>Mapping Cardinalities </vt:lpstr>
      <vt:lpstr>在ER图中表示基数约束</vt:lpstr>
      <vt:lpstr>一对多关系</vt:lpstr>
      <vt:lpstr>多对一关系</vt:lpstr>
      <vt:lpstr>多对多关系</vt:lpstr>
      <vt:lpstr>全部与部分参入</vt:lpstr>
      <vt:lpstr>表示更复杂约束的符号</vt:lpstr>
      <vt:lpstr>三元关系的基数约束</vt:lpstr>
      <vt:lpstr>主键</vt:lpstr>
      <vt:lpstr>实体集的主键</vt:lpstr>
      <vt:lpstr>关系集的主键</vt:lpstr>
      <vt:lpstr>选择二元关系的主键</vt:lpstr>
      <vt:lpstr>弱实体集</vt:lpstr>
      <vt:lpstr>Weak Entity Sets (Cont.)</vt:lpstr>
      <vt:lpstr>表示弱实体集</vt:lpstr>
      <vt:lpstr>冗余属性</vt:lpstr>
      <vt:lpstr>大学的ER模型</vt:lpstr>
      <vt:lpstr>规约到关系模式</vt:lpstr>
      <vt:lpstr>规约到关系模式</vt:lpstr>
      <vt:lpstr>Representing Entity Sets</vt:lpstr>
      <vt:lpstr>具有复合属性的实体集的表示</vt:lpstr>
      <vt:lpstr>具有多值属性的实体集的表示</vt:lpstr>
      <vt:lpstr>表示关系集</vt:lpstr>
      <vt:lpstr>模式冗余</vt:lpstr>
      <vt:lpstr>模式冗余（续）</vt:lpstr>
      <vt:lpstr>模式冗余(续)</vt:lpstr>
      <vt:lpstr>扩展的E-R特性</vt:lpstr>
      <vt:lpstr>特化</vt:lpstr>
      <vt:lpstr>特化示例</vt:lpstr>
      <vt:lpstr>借助模式表示特化</vt:lpstr>
      <vt:lpstr>借助模式表示特化（续）</vt:lpstr>
      <vt:lpstr>概化</vt:lpstr>
      <vt:lpstr>完整性约束</vt:lpstr>
      <vt:lpstr>完整性约束(续)</vt:lpstr>
      <vt:lpstr>聚集 Aggregation</vt:lpstr>
      <vt:lpstr>Aggregation (Cont.)</vt:lpstr>
      <vt:lpstr>Aggregation (Cont.)</vt:lpstr>
      <vt:lpstr>规约到关系模型</vt:lpstr>
      <vt:lpstr>设计议题</vt:lpstr>
      <vt:lpstr>E-R图的常见错误</vt:lpstr>
      <vt:lpstr>Common Mistakes in E-R Diagrams (Cont.)</vt:lpstr>
      <vt:lpstr>实体还是属性？</vt:lpstr>
      <vt:lpstr>实体还是关系？</vt:lpstr>
      <vt:lpstr>二元关系 还是 多元关系？</vt:lpstr>
      <vt:lpstr>将多元关系转换成二元关系</vt:lpstr>
      <vt:lpstr>转换多元关系（续）</vt:lpstr>
      <vt:lpstr>E-R Design Decisions</vt:lpstr>
      <vt:lpstr>Summary of Symbols Used in E-R Notation</vt:lpstr>
      <vt:lpstr>Symbols Used in E-R Notation (Cont.)</vt:lpstr>
      <vt:lpstr>Alternative ER Notations</vt:lpstr>
      <vt:lpstr>Alternative ER Notations</vt:lpstr>
      <vt:lpstr>UML </vt:lpstr>
      <vt:lpstr>ER vs. UML Class Diagrams</vt:lpstr>
      <vt:lpstr>ER vs. UML Class Diagrams</vt:lpstr>
      <vt:lpstr>UML Class Diagrams (Cont.)</vt:lpstr>
      <vt:lpstr>ER vs. UML Class Diagrams</vt:lpstr>
      <vt:lpstr>数据库设计的其他方面</vt:lpstr>
      <vt:lpstr>End of  Chapter  6 </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ericxie</cp:lastModifiedBy>
  <cp:revision>516</cp:revision>
  <cp:lastPrinted>1999-06-28T19:27:31Z</cp:lastPrinted>
  <dcterms:created xsi:type="dcterms:W3CDTF">2009-12-21T15:40:22Z</dcterms:created>
  <dcterms:modified xsi:type="dcterms:W3CDTF">2022-04-26T23:48:11Z</dcterms:modified>
</cp:coreProperties>
</file>